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62" r:id="rId3"/>
    <p:sldId id="263" r:id="rId4"/>
    <p:sldId id="260" r:id="rId5"/>
    <p:sldId id="272" r:id="rId6"/>
    <p:sldId id="264" r:id="rId7"/>
    <p:sldId id="266" r:id="rId8"/>
    <p:sldId id="273" r:id="rId9"/>
    <p:sldId id="274" r:id="rId10"/>
    <p:sldId id="267" r:id="rId11"/>
    <p:sldId id="268" r:id="rId12"/>
    <p:sldId id="265" r:id="rId13"/>
    <p:sldId id="275" r:id="rId14"/>
    <p:sldId id="269" r:id="rId15"/>
    <p:sldId id="276" r:id="rId16"/>
    <p:sldId id="277" r:id="rId17"/>
    <p:sldId id="279" r:id="rId18"/>
    <p:sldId id="278" r:id="rId19"/>
    <p:sldId id="280" r:id="rId20"/>
    <p:sldId id="281" r:id="rId21"/>
    <p:sldId id="271" r:id="rId22"/>
    <p:sldId id="282" r:id="rId23"/>
    <p:sldId id="270" r:id="rId24"/>
    <p:sldId id="258" r:id="rId25"/>
    <p:sldId id="284" r:id="rId26"/>
    <p:sldId id="259" r:id="rId27"/>
    <p:sldId id="283" r:id="rId2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93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4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53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6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7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7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08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2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62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D9EB-B609-4954-B3E5-7ACBC7B75736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6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ood-farming-fisheries/key-policies/common-agricultural-policy/future-cap_en" TargetMode="External"/><Relationship Id="rId2" Type="http://schemas.openxmlformats.org/officeDocument/2006/relationships/hyperlink" Target="https://ec.europa.eu/info/sites/info/files/food-farming-fisheries/key_policies/documents/cap-post-2020-environ-benefits-simplification_en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Οικονομική αξιολόγηση περιβαλλοντικών αγαθών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Διάλεξη </a:t>
            </a:r>
            <a:r>
              <a:rPr lang="fi-FI" dirty="0" smtClean="0"/>
              <a:t>3</a:t>
            </a:r>
            <a:r>
              <a:rPr lang="el-GR" baseline="30000" dirty="0" smtClean="0"/>
              <a:t>η</a:t>
            </a:r>
            <a:r>
              <a:rPr lang="fi-FI" dirty="0" smtClean="0"/>
              <a:t>: </a:t>
            </a:r>
            <a:r>
              <a:rPr lang="el-GR" dirty="0" smtClean="0"/>
              <a:t>Εισαγωγή </a:t>
            </a:r>
            <a:endParaRPr lang="fi-FI" dirty="0" smtClean="0"/>
          </a:p>
          <a:p>
            <a:r>
              <a:rPr lang="fi-FI" dirty="0" smtClean="0"/>
              <a:t>12</a:t>
            </a:r>
            <a:r>
              <a:rPr lang="el-GR" dirty="0" smtClean="0"/>
              <a:t>.1</a:t>
            </a:r>
            <a:r>
              <a:rPr lang="fi-FI" dirty="0" smtClean="0"/>
              <a:t>2</a:t>
            </a:r>
            <a:r>
              <a:rPr lang="el-GR" dirty="0" smtClean="0"/>
              <a:t>.2019</a:t>
            </a:r>
            <a:endParaRPr lang="fi-FI" dirty="0" smtClean="0"/>
          </a:p>
          <a:p>
            <a:pPr algn="l"/>
            <a:r>
              <a:rPr lang="el-GR" sz="2000" dirty="0" smtClean="0"/>
              <a:t>Γραμματικοπούλου Ιώαννα </a:t>
            </a:r>
            <a:endParaRPr lang="fi-FI" sz="2000" dirty="0" smtClean="0"/>
          </a:p>
          <a:p>
            <a:pPr marL="514350" indent="-514350">
              <a:buAutoNum type="arabicPeriod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737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>
                <a:solidFill>
                  <a:schemeClr val="accent1"/>
                </a:solidFill>
              </a:rPr>
              <a:t>Συνάρτηση </a:t>
            </a:r>
            <a:r>
              <a:rPr lang="el-GR" sz="3600" dirty="0" smtClean="0">
                <a:solidFill>
                  <a:schemeClr val="accent1"/>
                </a:solidFill>
              </a:rPr>
              <a:t>χρησιμότητας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(neoclassical econ. Theory)</a:t>
            </a:r>
            <a:endParaRPr lang="fi-FI" dirty="0"/>
          </a:p>
          <a:p>
            <a:pPr marL="0" indent="0" algn="just">
              <a:buNone/>
            </a:pPr>
            <a:r>
              <a:rPr lang="el-GR" sz="2400" dirty="0"/>
              <a:t>Η ταξινόμηση των προτιμήσεων μπορεί να αντιπροσωπεύεται από μια συνάρτηση χρησιμότητας, η οποία ορίζεται μέσω των </a:t>
            </a:r>
            <a:r>
              <a:rPr lang="el-GR" sz="2400" dirty="0" smtClean="0"/>
              <a:t>αγαθών</a:t>
            </a:r>
            <a:r>
              <a:rPr lang="fi-FI" sz="2400" dirty="0"/>
              <a:t> </a:t>
            </a:r>
            <a:r>
              <a:rPr lang="fi-FI" sz="2400" dirty="0" smtClean="0"/>
              <a:t>(</a:t>
            </a:r>
            <a:r>
              <a:rPr lang="el-GR" sz="2400" dirty="0" smtClean="0"/>
              <a:t>και περιβαλλοντικά αγαθά)</a:t>
            </a:r>
            <a:endParaRPr lang="fi-FI" sz="2400" dirty="0" smtClean="0"/>
          </a:p>
          <a:p>
            <a:pPr marL="0" indent="0" algn="just">
              <a:buNone/>
            </a:pPr>
            <a:r>
              <a:rPr lang="el-GR" sz="2400" dirty="0"/>
              <a:t>Το βασικό πρόβλημα επιλογής είναι η μεγιστοποίηση της χρησιμότητας των ατόμων με την παραδοχή του διαθέσιμου εισοδήματος </a:t>
            </a:r>
            <a:endParaRPr lang="fi-FI" sz="2400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204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1"/>
                </a:solidFill>
              </a:rPr>
              <a:t>Υπόδειγμα </a:t>
            </a:r>
            <a:r>
              <a:rPr lang="el-GR" dirty="0">
                <a:solidFill>
                  <a:schemeClr val="accent1"/>
                </a:solidFill>
              </a:rPr>
              <a:t>της τυχαίας χρησιμότητας (RUM): Υποθετική Αγορά</a:t>
            </a:r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3528" y="1772816"/>
                <a:ext cx="7488832" cy="5389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i-FI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𝑛𝑗</m:t>
                          </m:r>
                        </m:sub>
                      </m:sSub>
                      <m:r>
                        <a:rPr lang="fi-FI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i-F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fi-FI" b="0" i="1" smtClean="0">
                              <a:latin typeface="Cambria Math"/>
                            </a:rPr>
                            <m:t>𝑛𝑗</m:t>
                          </m:r>
                        </m:sub>
                      </m:sSub>
                      <m:r>
                        <a:rPr lang="fi-FI" b="0" i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i-F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fi-FI" b="0" i="1" smtClean="0">
                              <a:latin typeface="Cambria Math"/>
                            </a:rPr>
                            <m:t>𝑛𝑗</m:t>
                          </m:r>
                        </m:sub>
                      </m:sSub>
                      <m:r>
                        <a:rPr lang="fi-FI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i-F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fi-FI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fi-FI" b="0" i="1" smtClean="0">
                          <a:latin typeface="Cambria Math"/>
                          <a:ea typeface="Cambria Math"/>
                        </a:rPr>
                        <m:t>∙</m:t>
                      </m:r>
                      <m:sSubSup>
                        <m:sSubSupPr>
                          <m:ctrlPr>
                            <a:rPr lang="fi-FI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fi-FI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fi-FI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  <m:sup/>
                      </m:sSubSup>
                      <m:r>
                        <a:rPr lang="fi-FI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i-FI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fi-FI" i="1">
                              <a:latin typeface="Cambria Math"/>
                            </a:rPr>
                            <m:t>𝑛𝑗</m:t>
                          </m:r>
                        </m:sub>
                      </m:sSub>
                    </m:oMath>
                  </m:oMathPara>
                </a14:m>
                <a:endParaRPr lang="fi-FI" dirty="0" smtClean="0"/>
              </a:p>
              <a:p>
                <a:endParaRPr lang="fi-FI" dirty="0"/>
              </a:p>
              <a:p>
                <a:pPr algn="just"/>
                <a:r>
                  <a:rPr lang="el-GR" dirty="0" smtClean="0"/>
                  <a:t>Το άτομο καλείται να αποφασίσει ανάμεσα σε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=1,</a:t>
                </a:r>
                <a:r>
                  <a:rPr lang="el-GR" dirty="0" smtClean="0"/>
                  <a:t> 0  επιλογές οι οποίες είναι αμοιβαία αποκλειόμενες. Το επίπεδο χρησιμότητας δεν μπορεί  να παρατηρηθεί ευθέως. </a:t>
                </a:r>
                <a:endParaRPr lang="en-US" dirty="0" smtClean="0"/>
              </a:p>
              <a:p>
                <a:pPr algn="just"/>
                <a:endParaRPr lang="en-US" dirty="0"/>
              </a:p>
              <a:p>
                <a:pPr algn="just"/>
                <a:r>
                  <a:rPr lang="fi-FI" dirty="0" smtClean="0"/>
                  <a:t>E</a:t>
                </a:r>
                <a:r>
                  <a:rPr lang="el-GR" dirty="0" smtClean="0"/>
                  <a:t>πιλέγει 1 σε σχέση με την 0 επιλογή όταν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i-FI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 1</m:t>
                          </m:r>
                        </m:sub>
                      </m:sSub>
                      <m:r>
                        <a:rPr lang="fi-FI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i-FI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i-FI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,0</m:t>
                          </m:r>
                        </m:sub>
                      </m:sSub>
                    </m:oMath>
                  </m:oMathPara>
                </a14:m>
                <a:endParaRPr lang="el-GR" dirty="0" smtClean="0"/>
              </a:p>
              <a:p>
                <a:pPr algn="just"/>
                <a:endParaRPr lang="el-GR" dirty="0"/>
              </a:p>
              <a:p>
                <a:pPr algn="just"/>
                <a:r>
                  <a:rPr lang="el-GR" dirty="0" smtClean="0"/>
                  <a:t>Εξέταζουμε αυτή τη διαφορά και την πιθανότητα επιλογής 1 σε σχέση με την 0. </a:t>
                </a:r>
              </a:p>
              <a:p>
                <a:pPr algn="just"/>
                <a:endParaRPr lang="el-GR" dirty="0"/>
              </a:p>
              <a:p>
                <a:pPr algn="just"/>
                <a:endParaRPr lang="el-GR" dirty="0" smtClean="0"/>
              </a:p>
              <a:p>
                <a:pPr algn="just"/>
                <a:endParaRPr lang="el-GR" dirty="0"/>
              </a:p>
              <a:p>
                <a:pPr algn="just"/>
                <a:endParaRPr lang="el-GR" dirty="0" smtClean="0"/>
              </a:p>
              <a:p>
                <a:pPr algn="just"/>
                <a:endParaRPr lang="el-GR" dirty="0"/>
              </a:p>
              <a:p>
                <a:pPr algn="just"/>
                <a:endParaRPr lang="el-GR" dirty="0" smtClean="0"/>
              </a:p>
              <a:p>
                <a:pPr algn="just"/>
                <a:endParaRPr lang="el-GR" dirty="0"/>
              </a:p>
              <a:p>
                <a:pPr algn="just"/>
                <a:endParaRPr lang="fi-FI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772816"/>
                <a:ext cx="7488832" cy="5389809"/>
              </a:xfrm>
              <a:prstGeom prst="rect">
                <a:avLst/>
              </a:prstGeom>
              <a:blipFill rotWithShape="1">
                <a:blip r:embed="rId2"/>
                <a:stretch>
                  <a:fillRect l="-651" r="-65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4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>
                <a:solidFill>
                  <a:schemeClr val="accent1"/>
                </a:solidFill>
              </a:rPr>
              <a:t>Μέθοδος υποθετικής αγοράς (Contingent Valuation) 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dirty="0"/>
              <a:t>Η μέθοδος της </a:t>
            </a:r>
            <a:r>
              <a:rPr lang="en-US" sz="2000" dirty="0" smtClean="0"/>
              <a:t>CV </a:t>
            </a:r>
            <a:r>
              <a:rPr lang="el-GR" sz="2000" dirty="0" smtClean="0"/>
              <a:t>γίνεται </a:t>
            </a:r>
            <a:r>
              <a:rPr lang="el-GR" sz="2000" dirty="0"/>
              <a:t>μέσω δημιουργίας </a:t>
            </a:r>
            <a:r>
              <a:rPr lang="el-GR" sz="2000" u="sng" dirty="0"/>
              <a:t>μιας </a:t>
            </a:r>
            <a:r>
              <a:rPr lang="el-GR" sz="2000" u="sng" dirty="0" smtClean="0"/>
              <a:t>υποθετικής αγοράς </a:t>
            </a:r>
            <a:r>
              <a:rPr lang="el-GR" sz="2000" dirty="0"/>
              <a:t>όπου διαπραγματεύονται αγαθά και υπηρεσίες για τα οποία οι </a:t>
            </a:r>
            <a:r>
              <a:rPr lang="el-GR" sz="2000" dirty="0" smtClean="0"/>
              <a:t>καταναλωτές </a:t>
            </a:r>
            <a:r>
              <a:rPr lang="el-GR" sz="2000" dirty="0"/>
              <a:t>προτρέπονται να δηλώσουν το μέτρο ευημερίας που απολαμβάνουν 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el-GR" sz="2000" dirty="0" smtClean="0"/>
              <a:t>Πραγματοποιείται με επιτόπια έρευνα </a:t>
            </a:r>
          </a:p>
          <a:p>
            <a:pPr lvl="1" algn="just"/>
            <a:r>
              <a:rPr lang="el-GR" sz="1600" dirty="0" smtClean="0"/>
              <a:t>Επιλογή δείγματος και δειγματοληψίας </a:t>
            </a:r>
          </a:p>
          <a:p>
            <a:pPr lvl="1" algn="just"/>
            <a:r>
              <a:rPr lang="el-GR" sz="1600" dirty="0" smtClean="0"/>
              <a:t>Σχεδιασμός ερωτηματολογίου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 smtClean="0"/>
              <a:t>Ακολουθεί  συγκεκριμένα στάδια 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algn="just"/>
            <a:endParaRPr lang="el-GR" sz="2000" dirty="0"/>
          </a:p>
          <a:p>
            <a:pPr algn="just"/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647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1"/>
                </a:solidFill>
              </a:rPr>
              <a:t>Workplan</a:t>
            </a:r>
            <a:r>
              <a:rPr lang="en-US" sz="3600" dirty="0">
                <a:solidFill>
                  <a:schemeClr val="accent1"/>
                </a:solidFill>
              </a:rPr>
              <a:t> of CV 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1. Initial research </a:t>
            </a:r>
          </a:p>
          <a:p>
            <a:pPr marL="0" indent="0">
              <a:buNone/>
            </a:pPr>
            <a:r>
              <a:rPr lang="en-US" dirty="0" smtClean="0"/>
              <a:t>2. Choice of survey method and valuation technique</a:t>
            </a:r>
          </a:p>
          <a:p>
            <a:pPr marL="0" indent="0">
              <a:buNone/>
            </a:pPr>
            <a:r>
              <a:rPr lang="en-US" dirty="0" smtClean="0"/>
              <a:t>3. Choice of population and sample</a:t>
            </a:r>
          </a:p>
          <a:p>
            <a:pPr marL="0" indent="0">
              <a:buNone/>
            </a:pPr>
            <a:r>
              <a:rPr lang="en-US" dirty="0" smtClean="0"/>
              <a:t>4.Questionnaire design</a:t>
            </a:r>
          </a:p>
          <a:p>
            <a:pPr marL="0" indent="0">
              <a:buNone/>
            </a:pPr>
            <a:r>
              <a:rPr lang="en-US" dirty="0" smtClean="0"/>
              <a:t>5. Test the questionnaire and conduct main survey</a:t>
            </a:r>
          </a:p>
          <a:p>
            <a:pPr marL="0" indent="0">
              <a:buNone/>
            </a:pPr>
            <a:r>
              <a:rPr lang="en-US" dirty="0" smtClean="0"/>
              <a:t>6. Econometric analysis</a:t>
            </a:r>
          </a:p>
          <a:p>
            <a:pPr marL="0" indent="0">
              <a:buNone/>
            </a:pPr>
            <a:r>
              <a:rPr lang="en-US" dirty="0" smtClean="0"/>
              <a:t>7. Validity and reliability analysis </a:t>
            </a:r>
          </a:p>
          <a:p>
            <a:pPr marL="0" indent="0">
              <a:buNone/>
            </a:pPr>
            <a:r>
              <a:rPr lang="en-US" dirty="0" smtClean="0"/>
              <a:t>8. Aggregation and reporting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736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chemeClr val="accent1"/>
                </a:solidFill>
              </a:rPr>
              <a:t>Σταδια </a:t>
            </a:r>
            <a:r>
              <a:rPr lang="el-GR" sz="3600" dirty="0" smtClean="0">
                <a:solidFill>
                  <a:schemeClr val="accent1"/>
                </a:solidFill>
              </a:rPr>
              <a:t>σχεδιασμού ερωτηματολογίου  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Στάδιο 1</a:t>
            </a:r>
            <a:r>
              <a:rPr lang="fi-FI" dirty="0" smtClean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Σχεδιασμός άσκησης αποτίμησης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Περιγραφή πολιτικού </a:t>
            </a:r>
            <a:r>
              <a:rPr lang="el-GR" dirty="0">
                <a:solidFill>
                  <a:srgbClr val="FF0000"/>
                </a:solidFill>
              </a:rPr>
              <a:t>προβλήματος</a:t>
            </a:r>
            <a:r>
              <a:rPr lang="fi-FI" dirty="0">
                <a:solidFill>
                  <a:srgbClr val="FF0000"/>
                </a:solidFill>
              </a:rPr>
              <a:t>/ </a:t>
            </a:r>
            <a:r>
              <a:rPr lang="el-GR" dirty="0">
                <a:solidFill>
                  <a:srgbClr val="FF0000"/>
                </a:solidFill>
              </a:rPr>
              <a:t>αλλαγής για το οποίο χρειάζεται η αποτίμηση 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Περιγραφή υποθετικού σεναρίου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Περιγραφή μεθόδου αποτιμησης </a:t>
            </a:r>
          </a:p>
          <a:p>
            <a:r>
              <a:rPr lang="el-GR" dirty="0" smtClean="0"/>
              <a:t>Στάδιο 2</a:t>
            </a:r>
            <a:r>
              <a:rPr lang="fi-FI" dirty="0" smtClean="0"/>
              <a:t>: </a:t>
            </a:r>
            <a:r>
              <a:rPr lang="el-GR" dirty="0" smtClean="0"/>
              <a:t>Επιπλέον ερωτήσεις </a:t>
            </a:r>
            <a:r>
              <a:rPr lang="fi-FI" dirty="0" smtClean="0"/>
              <a:t>(</a:t>
            </a:r>
            <a:r>
              <a:rPr lang="fi-FI" dirty="0" err="1" smtClean="0"/>
              <a:t>follow</a:t>
            </a:r>
            <a:r>
              <a:rPr lang="fi-FI" dirty="0" smtClean="0"/>
              <a:t> </a:t>
            </a:r>
            <a:r>
              <a:rPr lang="fi-FI" dirty="0" err="1" smtClean="0"/>
              <a:t>up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r>
              <a:rPr lang="fi-FI" dirty="0" smtClean="0"/>
              <a:t>) </a:t>
            </a:r>
            <a:endParaRPr lang="el-GR" dirty="0" smtClean="0"/>
          </a:p>
          <a:p>
            <a:r>
              <a:rPr lang="el-GR" dirty="0" smtClean="0"/>
              <a:t>Στάδιο 3</a:t>
            </a:r>
            <a:r>
              <a:rPr lang="fi-FI" dirty="0" smtClean="0"/>
              <a:t>: </a:t>
            </a:r>
            <a:r>
              <a:rPr lang="el-GR" dirty="0" smtClean="0"/>
              <a:t>‘Ελεγχος ερωτ</a:t>
            </a:r>
            <a:r>
              <a:rPr lang="fi-FI" dirty="0" smtClean="0"/>
              <a:t>/</a:t>
            </a:r>
            <a:r>
              <a:rPr lang="el-GR" dirty="0" smtClean="0"/>
              <a:t>γιου </a:t>
            </a:r>
            <a:r>
              <a:rPr lang="fi-FI" dirty="0" smtClean="0"/>
              <a:t>(</a:t>
            </a:r>
            <a:r>
              <a:rPr lang="fi-FI" dirty="0" err="1" smtClean="0"/>
              <a:t>pre</a:t>
            </a:r>
            <a:r>
              <a:rPr lang="fi-FI" dirty="0" smtClean="0"/>
              <a:t> </a:t>
            </a:r>
            <a:r>
              <a:rPr lang="fi-FI" dirty="0" err="1" smtClean="0"/>
              <a:t>testing</a:t>
            </a:r>
            <a:r>
              <a:rPr lang="fi-FI" dirty="0" smtClean="0"/>
              <a:t>, </a:t>
            </a:r>
            <a:r>
              <a:rPr lang="fi-FI" dirty="0" err="1" smtClean="0"/>
              <a:t>pilot</a:t>
            </a:r>
            <a:r>
              <a:rPr lang="fi-FI" dirty="0" smtClean="0"/>
              <a:t> </a:t>
            </a:r>
            <a:r>
              <a:rPr lang="fi-FI" dirty="0" err="1" smtClean="0"/>
              <a:t>surveys</a:t>
            </a:r>
            <a:r>
              <a:rPr lang="fi-FI" dirty="0" smtClean="0"/>
              <a:t>) </a:t>
            </a:r>
            <a:endParaRPr lang="el-GR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5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chemeClr val="accent1"/>
                </a:solidFill>
              </a:rPr>
              <a:t>Υποθετικό σενάριο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l-GR" dirty="0" smtClean="0"/>
              <a:t>Πολιτική αλλαγή και επίπεδο αναφοράς </a:t>
            </a:r>
          </a:p>
          <a:p>
            <a:pPr marL="514350" indent="-514350">
              <a:buAutoNum type="arabicPeriod"/>
            </a:pPr>
            <a:r>
              <a:rPr lang="el-GR" dirty="0" smtClean="0"/>
              <a:t>Χαρακτηριστικά αγαθού </a:t>
            </a:r>
          </a:p>
          <a:p>
            <a:pPr marL="514350" indent="-514350">
              <a:buAutoNum type="arabicPeriod"/>
            </a:pPr>
            <a:r>
              <a:rPr lang="el-GR" dirty="0" smtClean="0"/>
              <a:t>Φορέας υλοποίησης </a:t>
            </a:r>
          </a:p>
          <a:p>
            <a:pPr marL="514350" indent="-514350">
              <a:buAutoNum type="arabicPeriod"/>
            </a:pPr>
            <a:r>
              <a:rPr lang="el-GR" dirty="0" smtClean="0"/>
              <a:t>Χρονος υλοποίησης </a:t>
            </a:r>
          </a:p>
          <a:p>
            <a:pPr marL="514350" indent="-514350">
              <a:buAutoNum type="arabicPeriod"/>
            </a:pPr>
            <a:r>
              <a:rPr lang="el-GR" dirty="0" smtClean="0"/>
              <a:t>Χρηματικό μέσο (</a:t>
            </a:r>
            <a:r>
              <a:rPr lang="en-US" dirty="0" smtClean="0"/>
              <a:t>voluntary or coercive) 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514350" indent="-514350"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52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chemeClr val="accent1"/>
                </a:solidFill>
              </a:rPr>
              <a:t>Μεθοδος αποτίμησης 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Open</a:t>
            </a:r>
            <a:r>
              <a:rPr lang="fi-FI" dirty="0" err="1" smtClean="0"/>
              <a:t>-ended</a:t>
            </a:r>
            <a:r>
              <a:rPr lang="fi-FI" dirty="0" smtClean="0"/>
              <a:t> </a:t>
            </a:r>
            <a:r>
              <a:rPr lang="fi-FI" dirty="0" err="1" smtClean="0"/>
              <a:t>direct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i="1" dirty="0" err="1" smtClean="0"/>
              <a:t>What</a:t>
            </a:r>
            <a:r>
              <a:rPr lang="fi-FI" i="1" dirty="0" smtClean="0"/>
              <a:t> is the </a:t>
            </a:r>
            <a:r>
              <a:rPr lang="fi-FI" i="1" dirty="0" err="1" smtClean="0"/>
              <a:t>maximum</a:t>
            </a:r>
            <a:r>
              <a:rPr lang="fi-FI" i="1" dirty="0" smtClean="0"/>
              <a:t>  </a:t>
            </a:r>
            <a:r>
              <a:rPr lang="fi-FI" i="1" dirty="0" err="1" smtClean="0"/>
              <a:t>amount</a:t>
            </a:r>
            <a:r>
              <a:rPr lang="fi-FI" i="1" dirty="0" smtClean="0"/>
              <a:t> </a:t>
            </a:r>
            <a:r>
              <a:rPr lang="fi-FI" i="1" dirty="0" err="1" smtClean="0"/>
              <a:t>that</a:t>
            </a:r>
            <a:r>
              <a:rPr lang="fi-FI" i="1" dirty="0" smtClean="0"/>
              <a:t> </a:t>
            </a:r>
            <a:r>
              <a:rPr lang="fi-FI" i="1" dirty="0" err="1" smtClean="0"/>
              <a:t>you</a:t>
            </a:r>
            <a:r>
              <a:rPr lang="fi-FI" i="1" dirty="0" smtClean="0"/>
              <a:t> </a:t>
            </a:r>
            <a:r>
              <a:rPr lang="fi-FI" i="1" dirty="0" err="1" smtClean="0"/>
              <a:t>would</a:t>
            </a:r>
            <a:r>
              <a:rPr lang="fi-FI" i="1" dirty="0" smtClean="0"/>
              <a:t> </a:t>
            </a:r>
            <a:r>
              <a:rPr lang="fi-FI" i="1" dirty="0" err="1" smtClean="0"/>
              <a:t>be</a:t>
            </a:r>
            <a:r>
              <a:rPr lang="fi-FI" i="1" dirty="0" smtClean="0"/>
              <a:t> </a:t>
            </a:r>
            <a:r>
              <a:rPr lang="fi-FI" i="1" dirty="0" err="1" smtClean="0"/>
              <a:t>prepared</a:t>
            </a:r>
            <a:r>
              <a:rPr lang="fi-FI" i="1" dirty="0" smtClean="0"/>
              <a:t> to </a:t>
            </a:r>
            <a:r>
              <a:rPr lang="fi-FI" i="1" dirty="0" err="1" smtClean="0"/>
              <a:t>pay</a:t>
            </a:r>
            <a:r>
              <a:rPr lang="fi-FI" i="1" dirty="0" smtClean="0"/>
              <a:t> </a:t>
            </a:r>
            <a:r>
              <a:rPr lang="fi-FI" i="1" dirty="0" err="1" smtClean="0"/>
              <a:t>every</a:t>
            </a:r>
            <a:r>
              <a:rPr lang="fi-FI" i="1" dirty="0" smtClean="0"/>
              <a:t> </a:t>
            </a:r>
            <a:r>
              <a:rPr lang="fi-FI" i="1" dirty="0" err="1" smtClean="0"/>
              <a:t>year</a:t>
            </a:r>
            <a:r>
              <a:rPr lang="fi-FI" i="1" dirty="0" smtClean="0"/>
              <a:t> </a:t>
            </a:r>
            <a:r>
              <a:rPr lang="fi-FI" i="1" dirty="0" err="1" smtClean="0"/>
              <a:t>through</a:t>
            </a:r>
            <a:r>
              <a:rPr lang="fi-FI" i="1" dirty="0" smtClean="0"/>
              <a:t> a </a:t>
            </a:r>
            <a:r>
              <a:rPr lang="fi-FI" i="1" dirty="0" err="1" smtClean="0"/>
              <a:t>tax</a:t>
            </a:r>
            <a:r>
              <a:rPr lang="fi-FI" i="1" dirty="0" smtClean="0"/>
              <a:t> to </a:t>
            </a:r>
            <a:r>
              <a:rPr lang="fi-FI" i="1" dirty="0" err="1" smtClean="0"/>
              <a:t>improve</a:t>
            </a:r>
            <a:r>
              <a:rPr lang="fi-FI" i="1" dirty="0" smtClean="0"/>
              <a:t> the </a:t>
            </a:r>
            <a:r>
              <a:rPr lang="fi-FI" i="1" dirty="0" err="1" smtClean="0"/>
              <a:t>landscape</a:t>
            </a:r>
            <a:r>
              <a:rPr lang="fi-FI" i="1" dirty="0" smtClean="0"/>
              <a:t> x in the </a:t>
            </a:r>
            <a:r>
              <a:rPr lang="fi-FI" i="1" dirty="0" err="1" smtClean="0"/>
              <a:t>ways</a:t>
            </a:r>
            <a:r>
              <a:rPr lang="fi-FI" i="1" dirty="0" smtClean="0"/>
              <a:t> I </a:t>
            </a:r>
            <a:r>
              <a:rPr lang="fi-FI" i="1" dirty="0" err="1" smtClean="0"/>
              <a:t>have</a:t>
            </a:r>
            <a:r>
              <a:rPr lang="fi-FI" i="1" dirty="0" smtClean="0"/>
              <a:t> </a:t>
            </a:r>
            <a:r>
              <a:rPr lang="fi-FI" i="1" dirty="0" err="1" smtClean="0"/>
              <a:t>described</a:t>
            </a:r>
            <a:r>
              <a:rPr lang="fi-FI" i="1" dirty="0" smtClean="0"/>
              <a:t>? </a:t>
            </a:r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31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Μεθοδος αποτίμησης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err="1"/>
              <a:t>Bidding</a:t>
            </a:r>
            <a:r>
              <a:rPr lang="fi-FI" dirty="0"/>
              <a:t> </a:t>
            </a:r>
            <a:r>
              <a:rPr lang="fi-FI" dirty="0" err="1"/>
              <a:t>game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i="1" dirty="0" err="1" smtClean="0"/>
              <a:t>Would</a:t>
            </a:r>
            <a:r>
              <a:rPr lang="fi-FI" i="1" dirty="0" smtClean="0"/>
              <a:t> </a:t>
            </a:r>
            <a:r>
              <a:rPr lang="fi-FI" i="1" dirty="0" err="1" smtClean="0"/>
              <a:t>you</a:t>
            </a:r>
            <a:r>
              <a:rPr lang="fi-FI" i="1" dirty="0" smtClean="0"/>
              <a:t> </a:t>
            </a:r>
            <a:r>
              <a:rPr lang="fi-FI" i="1" dirty="0" err="1" smtClean="0"/>
              <a:t>pay</a:t>
            </a:r>
            <a:r>
              <a:rPr lang="fi-FI" i="1" dirty="0" smtClean="0"/>
              <a:t> 5 </a:t>
            </a:r>
            <a:r>
              <a:rPr lang="fi-FI" i="1" dirty="0" err="1" smtClean="0"/>
              <a:t>euros</a:t>
            </a:r>
            <a:r>
              <a:rPr lang="fi-FI" i="1" dirty="0" smtClean="0"/>
              <a:t> </a:t>
            </a:r>
            <a:r>
              <a:rPr lang="fi-FI" i="1" dirty="0" err="1" smtClean="0"/>
              <a:t>every</a:t>
            </a:r>
            <a:r>
              <a:rPr lang="fi-FI" i="1" dirty="0" smtClean="0"/>
              <a:t> </a:t>
            </a:r>
            <a:r>
              <a:rPr lang="fi-FI" i="1" dirty="0" err="1" smtClean="0"/>
              <a:t>year</a:t>
            </a:r>
            <a:r>
              <a:rPr lang="fi-FI" i="1" dirty="0" smtClean="0"/>
              <a:t> </a:t>
            </a:r>
            <a:r>
              <a:rPr lang="fi-FI" i="1" dirty="0" err="1" smtClean="0"/>
              <a:t>though</a:t>
            </a:r>
            <a:r>
              <a:rPr lang="fi-FI" i="1" dirty="0" smtClean="0"/>
              <a:t> a </a:t>
            </a:r>
            <a:r>
              <a:rPr lang="fi-FI" i="1" dirty="0" err="1" smtClean="0"/>
              <a:t>tax</a:t>
            </a:r>
            <a:r>
              <a:rPr lang="fi-FI" i="1" dirty="0" smtClean="0"/>
              <a:t> </a:t>
            </a:r>
            <a:r>
              <a:rPr lang="fi-FI" i="1" dirty="0"/>
              <a:t>to </a:t>
            </a:r>
            <a:r>
              <a:rPr lang="fi-FI" i="1" dirty="0" err="1"/>
              <a:t>improve</a:t>
            </a:r>
            <a:r>
              <a:rPr lang="fi-FI" i="1" dirty="0"/>
              <a:t> the </a:t>
            </a:r>
            <a:r>
              <a:rPr lang="fi-FI" i="1" dirty="0" err="1"/>
              <a:t>landscape</a:t>
            </a:r>
            <a:r>
              <a:rPr lang="fi-FI" i="1" dirty="0"/>
              <a:t> x in the </a:t>
            </a:r>
            <a:r>
              <a:rPr lang="fi-FI" i="1" dirty="0" err="1"/>
              <a:t>ways</a:t>
            </a:r>
            <a:r>
              <a:rPr lang="fi-FI" i="1" dirty="0"/>
              <a:t> I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described</a:t>
            </a:r>
            <a:r>
              <a:rPr lang="fi-FI" i="1" dirty="0"/>
              <a:t>? </a:t>
            </a:r>
          </a:p>
          <a:p>
            <a:r>
              <a:rPr lang="fi-FI" sz="2400" dirty="0" err="1" smtClean="0"/>
              <a:t>If</a:t>
            </a:r>
            <a:r>
              <a:rPr lang="fi-FI" sz="2400" dirty="0" smtClean="0"/>
              <a:t> </a:t>
            </a:r>
            <a:r>
              <a:rPr lang="fi-FI" sz="2400" dirty="0" err="1" smtClean="0"/>
              <a:t>yes…interviewer</a:t>
            </a:r>
            <a:r>
              <a:rPr lang="fi-FI" sz="2400" dirty="0" smtClean="0"/>
              <a:t> </a:t>
            </a:r>
            <a:r>
              <a:rPr lang="fi-FI" sz="2400" dirty="0" err="1" smtClean="0"/>
              <a:t>increases</a:t>
            </a:r>
            <a:r>
              <a:rPr lang="fi-FI" sz="2400" dirty="0" smtClean="0"/>
              <a:t> the </a:t>
            </a:r>
            <a:r>
              <a:rPr lang="fi-FI" sz="2400" dirty="0" err="1" smtClean="0"/>
              <a:t>bid</a:t>
            </a:r>
            <a:r>
              <a:rPr lang="fi-FI" sz="2400" dirty="0" smtClean="0"/>
              <a:t> </a:t>
            </a:r>
          </a:p>
          <a:p>
            <a:r>
              <a:rPr lang="fi-FI" sz="2400" dirty="0" err="1" smtClean="0"/>
              <a:t>If</a:t>
            </a:r>
            <a:r>
              <a:rPr lang="fi-FI" sz="2400" dirty="0" smtClean="0"/>
              <a:t> no …</a:t>
            </a:r>
            <a:r>
              <a:rPr lang="fi-FI" sz="2400" dirty="0" err="1"/>
              <a:t>interviewer</a:t>
            </a:r>
            <a:r>
              <a:rPr lang="fi-FI" sz="2400" dirty="0"/>
              <a:t> </a:t>
            </a:r>
            <a:r>
              <a:rPr lang="fi-FI" sz="2400" dirty="0" err="1" smtClean="0"/>
              <a:t>decreases</a:t>
            </a:r>
            <a:r>
              <a:rPr lang="fi-FI" sz="2400" dirty="0" smtClean="0"/>
              <a:t> the </a:t>
            </a:r>
            <a:r>
              <a:rPr lang="fi-FI" sz="2400" dirty="0" err="1"/>
              <a:t>bid</a:t>
            </a:r>
            <a:r>
              <a:rPr lang="fi-FI" sz="2400" dirty="0"/>
              <a:t> </a:t>
            </a:r>
            <a:r>
              <a:rPr lang="fi-FI" sz="2400" dirty="0" err="1" smtClean="0"/>
              <a:t>until</a:t>
            </a:r>
            <a:r>
              <a:rPr lang="fi-FI" sz="2400" dirty="0" smtClean="0"/>
              <a:t> </a:t>
            </a:r>
            <a:r>
              <a:rPr lang="fi-FI" sz="2400" dirty="0" err="1" smtClean="0"/>
              <a:t>respondent</a:t>
            </a:r>
            <a:r>
              <a:rPr lang="fi-FI" sz="2400" dirty="0" smtClean="0"/>
              <a:t> </a:t>
            </a:r>
            <a:r>
              <a:rPr lang="fi-FI" sz="2400" dirty="0" err="1" smtClean="0"/>
              <a:t>says</a:t>
            </a:r>
            <a:r>
              <a:rPr lang="fi-FI" sz="2400" dirty="0" smtClean="0"/>
              <a:t>  </a:t>
            </a:r>
            <a:r>
              <a:rPr lang="fi-FI" sz="2400" dirty="0" err="1" smtClean="0"/>
              <a:t>yes</a:t>
            </a:r>
            <a:r>
              <a:rPr lang="fi-FI" sz="2400" dirty="0" smtClean="0"/>
              <a:t>. 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398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Μεθοδος αποτίμησης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err="1" smtClean="0"/>
              <a:t>Payment</a:t>
            </a:r>
            <a:r>
              <a:rPr lang="fi-FI" dirty="0" smtClean="0"/>
              <a:t> </a:t>
            </a:r>
            <a:r>
              <a:rPr lang="fi-FI" dirty="0" err="1" smtClean="0"/>
              <a:t>card</a:t>
            </a:r>
            <a:endParaRPr lang="fi-FI" dirty="0" smtClean="0"/>
          </a:p>
          <a:p>
            <a:endParaRPr lang="fi-FI" dirty="0" smtClean="0"/>
          </a:p>
          <a:p>
            <a:pPr marL="0" indent="0" algn="just">
              <a:buNone/>
            </a:pPr>
            <a:r>
              <a:rPr lang="fi-FI" i="1" dirty="0" err="1" smtClean="0"/>
              <a:t>Which</a:t>
            </a:r>
            <a:r>
              <a:rPr lang="fi-FI" i="1" dirty="0" smtClean="0"/>
              <a:t> of the </a:t>
            </a:r>
            <a:r>
              <a:rPr lang="fi-FI" i="1" dirty="0" err="1" smtClean="0"/>
              <a:t>amounts</a:t>
            </a:r>
            <a:r>
              <a:rPr lang="fi-FI" i="1" dirty="0" smtClean="0"/>
              <a:t> </a:t>
            </a:r>
            <a:r>
              <a:rPr lang="fi-FI" i="1" dirty="0" err="1" smtClean="0"/>
              <a:t>listed</a:t>
            </a:r>
            <a:r>
              <a:rPr lang="fi-FI" i="1" dirty="0" smtClean="0"/>
              <a:t> </a:t>
            </a:r>
            <a:r>
              <a:rPr lang="fi-FI" i="1" dirty="0" err="1" smtClean="0"/>
              <a:t>below</a:t>
            </a:r>
            <a:r>
              <a:rPr lang="fi-FI" i="1" dirty="0" smtClean="0"/>
              <a:t> </a:t>
            </a:r>
            <a:r>
              <a:rPr lang="fi-FI" i="1" dirty="0" err="1" smtClean="0"/>
              <a:t>best</a:t>
            </a:r>
            <a:r>
              <a:rPr lang="fi-FI" i="1" dirty="0" smtClean="0"/>
              <a:t> </a:t>
            </a:r>
            <a:r>
              <a:rPr lang="fi-FI" i="1" dirty="0" err="1" smtClean="0"/>
              <a:t>describes</a:t>
            </a:r>
            <a:r>
              <a:rPr lang="fi-FI" i="1" dirty="0" smtClean="0"/>
              <a:t> </a:t>
            </a:r>
            <a:r>
              <a:rPr lang="fi-FI" i="1" dirty="0" err="1" smtClean="0"/>
              <a:t>your</a:t>
            </a:r>
            <a:r>
              <a:rPr lang="fi-FI" i="1" dirty="0" smtClean="0"/>
              <a:t> </a:t>
            </a:r>
            <a:r>
              <a:rPr lang="fi-FI" i="1" dirty="0" err="1" smtClean="0"/>
              <a:t>maximum</a:t>
            </a:r>
            <a:r>
              <a:rPr lang="fi-FI" i="1" dirty="0" smtClean="0"/>
              <a:t> WTP </a:t>
            </a:r>
            <a:r>
              <a:rPr lang="fi-FI" i="1" dirty="0" err="1" smtClean="0"/>
              <a:t>every</a:t>
            </a:r>
            <a:r>
              <a:rPr lang="fi-FI" i="1" dirty="0" smtClean="0"/>
              <a:t> </a:t>
            </a:r>
            <a:r>
              <a:rPr lang="fi-FI" i="1" dirty="0" err="1" smtClean="0"/>
              <a:t>year</a:t>
            </a:r>
            <a:r>
              <a:rPr lang="fi-FI" i="1" dirty="0" smtClean="0"/>
              <a:t> </a:t>
            </a:r>
            <a:r>
              <a:rPr lang="fi-FI" i="1" dirty="0" err="1" smtClean="0"/>
              <a:t>through</a:t>
            </a:r>
            <a:r>
              <a:rPr lang="fi-FI" i="1" dirty="0" smtClean="0"/>
              <a:t> a </a:t>
            </a:r>
            <a:r>
              <a:rPr lang="fi-FI" i="1" dirty="0" err="1" smtClean="0"/>
              <a:t>tax</a:t>
            </a:r>
            <a:r>
              <a:rPr lang="fi-FI" i="1" dirty="0" smtClean="0"/>
              <a:t>…….</a:t>
            </a:r>
            <a:endParaRPr lang="fi-FI" i="1" dirty="0"/>
          </a:p>
          <a:p>
            <a:r>
              <a:rPr lang="fi-FI" sz="2600" dirty="0" smtClean="0"/>
              <a:t>0</a:t>
            </a:r>
          </a:p>
          <a:p>
            <a:r>
              <a:rPr lang="fi-FI" sz="2600" dirty="0" smtClean="0"/>
              <a:t>2</a:t>
            </a:r>
          </a:p>
          <a:p>
            <a:r>
              <a:rPr lang="fi-FI" sz="2600" dirty="0" smtClean="0"/>
              <a:t>3</a:t>
            </a:r>
          </a:p>
          <a:p>
            <a:r>
              <a:rPr lang="fi-FI" sz="2600" dirty="0" smtClean="0"/>
              <a:t>…</a:t>
            </a:r>
            <a:endParaRPr lang="fi-FI" sz="2600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86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Μεθοδος αποτίμησης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Single- </a:t>
            </a:r>
            <a:r>
              <a:rPr lang="fi-FI" dirty="0" err="1"/>
              <a:t>bounded</a:t>
            </a:r>
            <a:r>
              <a:rPr lang="fi-FI" dirty="0"/>
              <a:t> </a:t>
            </a:r>
            <a:r>
              <a:rPr lang="fi-FI" dirty="0" err="1"/>
              <a:t>dichotomous</a:t>
            </a:r>
            <a:r>
              <a:rPr lang="fi-FI" dirty="0"/>
              <a:t> </a:t>
            </a:r>
            <a:r>
              <a:rPr lang="fi-FI" dirty="0" err="1"/>
              <a:t>choice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i="1" dirty="0" err="1" smtClean="0"/>
              <a:t>Would</a:t>
            </a:r>
            <a:r>
              <a:rPr lang="fi-FI" i="1" dirty="0" smtClean="0"/>
              <a:t> </a:t>
            </a:r>
            <a:r>
              <a:rPr lang="fi-FI" i="1" dirty="0" err="1" smtClean="0"/>
              <a:t>you</a:t>
            </a:r>
            <a:r>
              <a:rPr lang="fi-FI" i="1" dirty="0" smtClean="0"/>
              <a:t> </a:t>
            </a:r>
            <a:r>
              <a:rPr lang="fi-FI" i="1" dirty="0" err="1" smtClean="0"/>
              <a:t>pay</a:t>
            </a:r>
            <a:r>
              <a:rPr lang="fi-FI" i="1" dirty="0" smtClean="0"/>
              <a:t> 5 </a:t>
            </a:r>
            <a:r>
              <a:rPr lang="fi-FI" i="1" dirty="0" err="1" smtClean="0"/>
              <a:t>euros</a:t>
            </a:r>
            <a:r>
              <a:rPr lang="fi-FI" i="1" dirty="0" smtClean="0"/>
              <a:t> </a:t>
            </a:r>
            <a:r>
              <a:rPr lang="fi-FI" i="1" dirty="0" err="1" smtClean="0"/>
              <a:t>every</a:t>
            </a:r>
            <a:r>
              <a:rPr lang="fi-FI" i="1" dirty="0" smtClean="0"/>
              <a:t> </a:t>
            </a:r>
            <a:r>
              <a:rPr lang="fi-FI" i="1" dirty="0" err="1" smtClean="0"/>
              <a:t>year</a:t>
            </a:r>
            <a:r>
              <a:rPr lang="fi-FI" i="1" dirty="0" smtClean="0"/>
              <a:t> </a:t>
            </a:r>
            <a:r>
              <a:rPr lang="fi-FI" i="1" dirty="0" err="1" smtClean="0"/>
              <a:t>through</a:t>
            </a:r>
            <a:r>
              <a:rPr lang="fi-FI" i="1" dirty="0" smtClean="0"/>
              <a:t> a </a:t>
            </a:r>
            <a:r>
              <a:rPr lang="fi-FI" i="1" dirty="0" err="1" smtClean="0"/>
              <a:t>tax</a:t>
            </a:r>
            <a:r>
              <a:rPr lang="fi-FI" i="1" dirty="0" smtClean="0"/>
              <a:t> …….(The </a:t>
            </a:r>
            <a:r>
              <a:rPr lang="fi-FI" i="1" dirty="0" err="1" smtClean="0"/>
              <a:t>price</a:t>
            </a:r>
            <a:r>
              <a:rPr lang="fi-FI" i="1" dirty="0" smtClean="0"/>
              <a:t> is </a:t>
            </a:r>
            <a:r>
              <a:rPr lang="fi-FI" i="1" dirty="0" err="1" smtClean="0"/>
              <a:t>varied</a:t>
            </a:r>
            <a:r>
              <a:rPr lang="fi-FI" i="1" dirty="0" smtClean="0"/>
              <a:t> </a:t>
            </a:r>
            <a:r>
              <a:rPr lang="fi-FI" i="1" dirty="0" err="1" smtClean="0"/>
              <a:t>randomly</a:t>
            </a:r>
            <a:r>
              <a:rPr lang="fi-FI" i="1" dirty="0" smtClean="0"/>
              <a:t> </a:t>
            </a:r>
            <a:r>
              <a:rPr lang="fi-FI" i="1" dirty="0" err="1" smtClean="0"/>
              <a:t>across</a:t>
            </a:r>
            <a:r>
              <a:rPr lang="fi-FI" i="1" dirty="0" smtClean="0"/>
              <a:t> the </a:t>
            </a:r>
            <a:r>
              <a:rPr lang="fi-FI" i="1" dirty="0" err="1" smtClean="0"/>
              <a:t>sample</a:t>
            </a:r>
            <a:r>
              <a:rPr lang="fi-FI" i="1" dirty="0" smtClean="0"/>
              <a:t>) 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8541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μαθήματος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Παρουσίαση εργασιών</a:t>
            </a:r>
          </a:p>
          <a:p>
            <a:r>
              <a:rPr lang="el-GR" dirty="0" smtClean="0"/>
              <a:t>Εισαγωγή στις μεθοδολογίες </a:t>
            </a:r>
          </a:p>
          <a:p>
            <a:r>
              <a:rPr lang="el-GR" dirty="0" smtClean="0"/>
              <a:t>Διαδικασία μεθοδολογίας</a:t>
            </a:r>
          </a:p>
          <a:p>
            <a:pPr lvl="1"/>
            <a:r>
              <a:rPr lang="el-GR" dirty="0" smtClean="0"/>
              <a:t>δηλωμένης </a:t>
            </a:r>
            <a:r>
              <a:rPr lang="el-GR" dirty="0"/>
              <a:t>προτίμησης </a:t>
            </a:r>
            <a:r>
              <a:rPr lang="fi-FI" dirty="0" smtClean="0"/>
              <a:t> (</a:t>
            </a:r>
            <a:r>
              <a:rPr lang="fi-FI" dirty="0" err="1" smtClean="0"/>
              <a:t>Contingent</a:t>
            </a:r>
            <a:r>
              <a:rPr lang="fi-FI" dirty="0" smtClean="0"/>
              <a:t> </a:t>
            </a:r>
            <a:r>
              <a:rPr lang="fi-FI" dirty="0" err="1" smtClean="0"/>
              <a:t>Valuation</a:t>
            </a:r>
            <a:r>
              <a:rPr lang="fi-FI" dirty="0" smtClean="0"/>
              <a:t> </a:t>
            </a:r>
            <a:r>
              <a:rPr lang="fi-FI" dirty="0" err="1" smtClean="0"/>
              <a:t>method</a:t>
            </a:r>
            <a:r>
              <a:rPr lang="fi-FI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Παραδείγματα </a:t>
            </a:r>
          </a:p>
          <a:p>
            <a:r>
              <a:rPr lang="el-GR" dirty="0" smtClean="0"/>
              <a:t>Συζήτηση </a:t>
            </a:r>
          </a:p>
          <a:p>
            <a:r>
              <a:rPr lang="el-GR" dirty="0" smtClean="0"/>
              <a:t>Παρουσίαση εργασίας </a:t>
            </a:r>
          </a:p>
          <a:p>
            <a:endParaRPr lang="fi-FI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08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Μεθοδος αποτίμησης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Double-bounded</a:t>
            </a:r>
            <a:r>
              <a:rPr lang="fi-FI" dirty="0"/>
              <a:t> </a:t>
            </a:r>
            <a:r>
              <a:rPr lang="fi-FI" dirty="0" err="1"/>
              <a:t>dichotomous</a:t>
            </a:r>
            <a:r>
              <a:rPr lang="fi-FI" dirty="0"/>
              <a:t> </a:t>
            </a:r>
            <a:r>
              <a:rPr lang="fi-FI" dirty="0" err="1" smtClean="0"/>
              <a:t>choice</a:t>
            </a:r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r>
              <a:rPr lang="fi-FI" i="1" dirty="0" err="1"/>
              <a:t>Would</a:t>
            </a:r>
            <a:r>
              <a:rPr lang="fi-FI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</a:t>
            </a:r>
            <a:r>
              <a:rPr lang="fi-FI" i="1" dirty="0" err="1"/>
              <a:t>pay</a:t>
            </a:r>
            <a:r>
              <a:rPr lang="fi-FI" i="1" dirty="0"/>
              <a:t> 5 </a:t>
            </a:r>
            <a:r>
              <a:rPr lang="fi-FI" i="1" dirty="0" err="1"/>
              <a:t>euros</a:t>
            </a:r>
            <a:r>
              <a:rPr lang="fi-FI" i="1" dirty="0"/>
              <a:t> </a:t>
            </a:r>
            <a:r>
              <a:rPr lang="fi-FI" i="1" dirty="0" err="1"/>
              <a:t>every</a:t>
            </a:r>
            <a:r>
              <a:rPr lang="fi-FI" i="1" dirty="0"/>
              <a:t> </a:t>
            </a:r>
            <a:r>
              <a:rPr lang="fi-FI" i="1" dirty="0" err="1"/>
              <a:t>year</a:t>
            </a:r>
            <a:r>
              <a:rPr lang="fi-FI" i="1" dirty="0"/>
              <a:t> </a:t>
            </a:r>
            <a:r>
              <a:rPr lang="fi-FI" i="1" dirty="0" err="1"/>
              <a:t>through</a:t>
            </a:r>
            <a:r>
              <a:rPr lang="fi-FI" i="1" dirty="0"/>
              <a:t> a </a:t>
            </a:r>
            <a:r>
              <a:rPr lang="fi-FI" i="1" dirty="0" err="1"/>
              <a:t>tax</a:t>
            </a:r>
            <a:r>
              <a:rPr lang="fi-FI" i="1" dirty="0"/>
              <a:t> …….(The </a:t>
            </a:r>
            <a:r>
              <a:rPr lang="fi-FI" i="1" dirty="0" err="1"/>
              <a:t>price</a:t>
            </a:r>
            <a:r>
              <a:rPr lang="fi-FI" i="1" dirty="0"/>
              <a:t> is </a:t>
            </a:r>
            <a:r>
              <a:rPr lang="fi-FI" i="1" dirty="0" err="1"/>
              <a:t>varied</a:t>
            </a:r>
            <a:r>
              <a:rPr lang="fi-FI" i="1" dirty="0"/>
              <a:t> </a:t>
            </a:r>
            <a:r>
              <a:rPr lang="fi-FI" i="1" dirty="0" err="1"/>
              <a:t>randomly</a:t>
            </a:r>
            <a:r>
              <a:rPr lang="fi-FI" i="1" dirty="0"/>
              <a:t> </a:t>
            </a:r>
            <a:r>
              <a:rPr lang="fi-FI" i="1" dirty="0" err="1"/>
              <a:t>across</a:t>
            </a:r>
            <a:r>
              <a:rPr lang="fi-FI" i="1" dirty="0"/>
              <a:t> the </a:t>
            </a:r>
            <a:r>
              <a:rPr lang="fi-FI" i="1" dirty="0" err="1"/>
              <a:t>sample</a:t>
            </a:r>
            <a:r>
              <a:rPr lang="fi-FI" i="1" dirty="0"/>
              <a:t>) </a:t>
            </a:r>
            <a:endParaRPr lang="fi-FI" i="1" dirty="0" smtClean="0"/>
          </a:p>
          <a:p>
            <a:pPr marL="0" indent="0">
              <a:buNone/>
            </a:pPr>
            <a:r>
              <a:rPr lang="fi-FI" i="1" dirty="0" err="1" smtClean="0"/>
              <a:t>If</a:t>
            </a:r>
            <a:r>
              <a:rPr lang="fi-FI" i="1" dirty="0" smtClean="0"/>
              <a:t> </a:t>
            </a:r>
            <a:r>
              <a:rPr lang="fi-FI" i="1" dirty="0" err="1" smtClean="0"/>
              <a:t>yes</a:t>
            </a:r>
            <a:r>
              <a:rPr lang="fi-FI" i="1" dirty="0" smtClean="0"/>
              <a:t>: </a:t>
            </a:r>
            <a:r>
              <a:rPr lang="fi-FI" i="1" dirty="0" err="1" smtClean="0"/>
              <a:t>Would</a:t>
            </a:r>
            <a:r>
              <a:rPr lang="fi-FI" i="1" dirty="0" smtClean="0"/>
              <a:t> </a:t>
            </a:r>
            <a:r>
              <a:rPr lang="fi-FI" i="1" dirty="0" err="1" smtClean="0"/>
              <a:t>you</a:t>
            </a:r>
            <a:r>
              <a:rPr lang="fi-FI" i="1" dirty="0" smtClean="0"/>
              <a:t> 10 </a:t>
            </a:r>
            <a:r>
              <a:rPr lang="fi-FI" i="1" dirty="0" err="1" smtClean="0"/>
              <a:t>euros</a:t>
            </a:r>
            <a:r>
              <a:rPr lang="fi-FI" i="1" dirty="0" smtClean="0"/>
              <a:t>?</a:t>
            </a:r>
          </a:p>
          <a:p>
            <a:pPr marL="0" indent="0">
              <a:buNone/>
            </a:pPr>
            <a:r>
              <a:rPr lang="fi-FI" i="1" dirty="0" err="1" smtClean="0"/>
              <a:t>If</a:t>
            </a:r>
            <a:r>
              <a:rPr lang="fi-FI" i="1" dirty="0" smtClean="0"/>
              <a:t> no: </a:t>
            </a:r>
            <a:r>
              <a:rPr lang="fi-FI" i="1" dirty="0" err="1" smtClean="0"/>
              <a:t>Would</a:t>
            </a:r>
            <a:r>
              <a:rPr lang="fi-FI" i="1" dirty="0" smtClean="0"/>
              <a:t> </a:t>
            </a:r>
            <a:r>
              <a:rPr lang="fi-FI" i="1" dirty="0" err="1" smtClean="0"/>
              <a:t>you</a:t>
            </a:r>
            <a:r>
              <a:rPr lang="fi-FI" i="1" dirty="0" smtClean="0"/>
              <a:t> </a:t>
            </a:r>
            <a:r>
              <a:rPr lang="fi-FI" i="1" dirty="0" err="1" smtClean="0"/>
              <a:t>pay</a:t>
            </a:r>
            <a:r>
              <a:rPr lang="fi-FI" i="1" dirty="0" smtClean="0"/>
              <a:t> 1 euro? </a:t>
            </a:r>
            <a:endParaRPr lang="fi-FI" i="1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94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chemeClr val="accent1"/>
                </a:solidFill>
              </a:rPr>
              <a:t>Παράδειγμα εφαρμογής </a:t>
            </a:r>
            <a:endParaRPr lang="fi-FI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l-GR" sz="4900" b="1" dirty="0"/>
              <a:t>Ποιο από τα ποσά που παρουσιάζονται στην παρακάτω λίστα αντιπροσωπεύει καλύτερα το </a:t>
            </a:r>
            <a:r>
              <a:rPr lang="el-GR" sz="4900" b="1" u="sng" dirty="0"/>
              <a:t>μέγιστο ποσό που θα ήσασταν διατεθειμένοι να πληρώνετε</a:t>
            </a:r>
            <a:r>
              <a:rPr lang="el-GR" sz="4900" b="1" dirty="0"/>
              <a:t> κάθε χρόνο για τα επόμενα </a:t>
            </a:r>
            <a:r>
              <a:rPr lang="el-GR" sz="4900" b="1" u="sng" dirty="0"/>
              <a:t>τρία χρόνια</a:t>
            </a:r>
            <a:r>
              <a:rPr lang="el-GR" sz="4900" b="1" dirty="0"/>
              <a:t> μέσω ενός </a:t>
            </a:r>
            <a:r>
              <a:rPr lang="el-GR" sz="4900" b="1" u="sng" dirty="0"/>
              <a:t>εισιτηρίου εισόδου</a:t>
            </a:r>
            <a:r>
              <a:rPr lang="el-GR" sz="4900" b="1" dirty="0"/>
              <a:t> το οποίο θα εκδίδεται από ένα περίπτερο που θα στηθεί στην περιοχή ώστε τα μέτρα διατήρησης και προστασίας να υλοποιηθούν και να συντηρηθούν στην περιοχή της Λιμνοθάλασσας Διβάρι Πύλου-Γιάλοβα? Το εισιτήριο εισόδου θα είναι ένα σταθερό ποσό ανεξάρτητο από τη συχνότητα των επισκέψεών σας στη περιοχή, θα έχει ετήσια ισχύ και θα ελέγχεται από τις τοπικές αρχές. </a:t>
            </a:r>
            <a:endParaRPr lang="el-GR" sz="4900" b="1" dirty="0" smtClean="0"/>
          </a:p>
          <a:p>
            <a:pPr marL="0" indent="0" algn="just">
              <a:lnSpc>
                <a:spcPct val="170000"/>
              </a:lnSpc>
              <a:buNone/>
            </a:pPr>
            <a:endParaRPr lang="el-GR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l-GR" dirty="0" smtClean="0"/>
              <a:t>Προηγούμενες </a:t>
            </a:r>
            <a:r>
              <a:rPr lang="el-GR" dirty="0"/>
              <a:t>μελέτες έχουν δείξει ότι οι άνθρωποι συνηθίζουν να </a:t>
            </a:r>
            <a:r>
              <a:rPr lang="el-GR" u="sng" dirty="0"/>
              <a:t>δηλώνουν</a:t>
            </a:r>
            <a:r>
              <a:rPr lang="el-GR" dirty="0"/>
              <a:t> ότι είναι διατεθειμένοι να </a:t>
            </a:r>
            <a:r>
              <a:rPr lang="el-GR" u="sng" dirty="0"/>
              <a:t>πληρώσουν</a:t>
            </a:r>
            <a:r>
              <a:rPr lang="el-GR" dirty="0"/>
              <a:t> περισσότερα από ότι </a:t>
            </a:r>
            <a:r>
              <a:rPr lang="el-GR" u="sng" dirty="0"/>
              <a:t>πραγματικά</a:t>
            </a:r>
            <a:r>
              <a:rPr lang="el-GR" dirty="0"/>
              <a:t> θα πλήρωναν στην περίπτωση όπου ένα σχέδιο διατήρησης υλοποιηθεί. Για το λόγο αυτό και προτού επιλέξετε κάποια από τα παρακάτω ποσά, </a:t>
            </a:r>
            <a:r>
              <a:rPr lang="el-GR" b="1" dirty="0"/>
              <a:t>παρακαλούμε σκεφτείτε το ενδεχόμενο να σας ζητούσαν πραγματικά να πληρώσετε το ποσό που επιλέξατε για την υλοποίηση ενός σχεδίου διατήρησης και προστασίας.</a:t>
            </a:r>
            <a:r>
              <a:rPr lang="el-GR" dirty="0"/>
              <a:t>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10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Παράδειγμα εφαρμογής 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934478"/>
              </p:ext>
            </p:extLst>
          </p:nvPr>
        </p:nvGraphicFramePr>
        <p:xfrm>
          <a:off x="611560" y="1772816"/>
          <a:ext cx="7488832" cy="39604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28725"/>
                <a:gridCol w="960107"/>
              </a:tblGrid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0 € (ευρώ) κάθε χρόνο   τότε προχωρήστε κατευθείαν στην ερώτηση 18, σελίδα 8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1 € (ευρώ) κάθε χρόνο  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2 € (ευρώ) κάθε χρόνο  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5 € (ευρώ) κάθε χρόνο  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8 € (ευρώ) κάθε χρόνο  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10 € (ευρώ) κάθε χρόνο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20€ (ευρώ) κάθε χρόνο 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sym typeface="Wingdings"/>
                        </a:rPr>
                        <a:t></a:t>
                      </a:r>
                      <a:endParaRPr lang="fi-F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30 € (ευρώ) κάθε χρόνο   </a:t>
                      </a:r>
                      <a:endParaRPr lang="fi-F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40 € (ευρώ) κάθε χρόνο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50 € (ευρώ) κάθε χρόνο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60 € (ευρώ) κάθε χρόνο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70 € (ευρώ) κάθε χρόνο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80 € (ευρώ) κάθε χρόνο  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100 € (ευρώ) κάθε χρόνο 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sym typeface="Wingdings"/>
                        </a:rPr>
                        <a:t>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Πάνω από 100 € (ευρώ) κάθε χρόνο (προσδιορίστε) ……………………………..………………</a:t>
                      </a:r>
                      <a:endParaRPr lang="fi-F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sym typeface="Wingdings"/>
                        </a:rPr>
                        <a:t></a:t>
                      </a:r>
                      <a:endParaRPr lang="fi-F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6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Συζήτηση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Που μπορούν να χρησιμοποιηθούν  τα αποτελεσμάτα της </a:t>
            </a:r>
            <a:r>
              <a:rPr lang="en-US" dirty="0" smtClean="0"/>
              <a:t>CV</a:t>
            </a:r>
            <a:r>
              <a:rPr lang="el-GR" dirty="0" smtClean="0"/>
              <a:t>;</a:t>
            </a:r>
            <a:endParaRPr lang="fi-FI" dirty="0" smtClean="0"/>
          </a:p>
          <a:p>
            <a:pPr marL="0" indent="0" algn="just">
              <a:buNone/>
            </a:pPr>
            <a:endParaRPr lang="fi-FI" dirty="0" smtClean="0"/>
          </a:p>
          <a:p>
            <a:pPr algn="just"/>
            <a:r>
              <a:rPr lang="el-GR" dirty="0" smtClean="0"/>
              <a:t>Ενά σημαντικό μειονέκτημα της μεθόδου ειναι η μεροληψία της υποθετικής αγοράς (</a:t>
            </a:r>
            <a:r>
              <a:rPr lang="en-US" dirty="0" smtClean="0"/>
              <a:t>hypothetical bias). </a:t>
            </a:r>
            <a:r>
              <a:rPr lang="el-GR" dirty="0" smtClean="0"/>
              <a:t>Π</a:t>
            </a:r>
            <a:r>
              <a:rPr lang="el-GR" dirty="0"/>
              <a:t>ώ</a:t>
            </a:r>
            <a:r>
              <a:rPr lang="el-GR" dirty="0" smtClean="0"/>
              <a:t>ς το αντιλαμβάνεστε</a:t>
            </a:r>
            <a:r>
              <a:rPr lang="fi-FI" dirty="0" smtClean="0"/>
              <a:t>?</a:t>
            </a:r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Υπαρχουν επίσης συμπεριφορικά προβληματα</a:t>
            </a:r>
            <a:r>
              <a:rPr lang="fi-FI" dirty="0" smtClean="0"/>
              <a:t>: 	</a:t>
            </a:r>
          </a:p>
          <a:p>
            <a:pPr lvl="1" algn="just"/>
            <a:r>
              <a:rPr lang="fi-FI" dirty="0" err="1" smtClean="0"/>
              <a:t>strategic</a:t>
            </a:r>
            <a:r>
              <a:rPr lang="fi-FI" dirty="0" smtClean="0"/>
              <a:t> </a:t>
            </a:r>
            <a:r>
              <a:rPr lang="fi-FI" dirty="0" err="1" smtClean="0"/>
              <a:t>thinking</a:t>
            </a:r>
            <a:r>
              <a:rPr lang="fi-FI" dirty="0" smtClean="0"/>
              <a:t> and </a:t>
            </a:r>
            <a:r>
              <a:rPr lang="fi-FI" dirty="0" err="1" smtClean="0"/>
              <a:t>free</a:t>
            </a:r>
            <a:r>
              <a:rPr lang="fi-FI" dirty="0" smtClean="0"/>
              <a:t> </a:t>
            </a:r>
            <a:r>
              <a:rPr lang="fi-FI" dirty="0" err="1" smtClean="0"/>
              <a:t>riding</a:t>
            </a:r>
            <a:r>
              <a:rPr lang="fi-FI" dirty="0" smtClean="0"/>
              <a:t> </a:t>
            </a:r>
            <a:r>
              <a:rPr lang="fi-FI" dirty="0" err="1" smtClean="0"/>
              <a:t>incentives</a:t>
            </a:r>
            <a:r>
              <a:rPr lang="fi-FI" dirty="0"/>
              <a:t> </a:t>
            </a:r>
            <a:endParaRPr lang="fi-FI" dirty="0" smtClean="0"/>
          </a:p>
          <a:p>
            <a:pPr lvl="1" algn="just"/>
            <a:r>
              <a:rPr lang="fi-FI" dirty="0" smtClean="0"/>
              <a:t>and </a:t>
            </a:r>
            <a:r>
              <a:rPr lang="fi-FI" dirty="0" err="1" smtClean="0"/>
              <a:t>protest</a:t>
            </a:r>
            <a:r>
              <a:rPr lang="fi-FI" dirty="0" smtClean="0"/>
              <a:t> </a:t>
            </a:r>
            <a:r>
              <a:rPr lang="fi-FI" dirty="0" err="1" smtClean="0"/>
              <a:t>responsing</a:t>
            </a:r>
            <a:r>
              <a:rPr lang="fi-FI" dirty="0" smtClean="0"/>
              <a:t> </a:t>
            </a:r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25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Βιβλιογραφία εργασίας 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CVM applications </a:t>
            </a:r>
            <a:r>
              <a:rPr lang="en-US" dirty="0" smtClean="0"/>
              <a:t>1</a:t>
            </a:r>
            <a:endParaRPr lang="el-GR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l-GR" sz="1800" dirty="0" smtClean="0"/>
              <a:t>Επικεντρωθείτε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smtClean="0"/>
              <a:t>-Abstract</a:t>
            </a:r>
          </a:p>
          <a:p>
            <a:pPr marL="0" indent="0">
              <a:buNone/>
            </a:pPr>
            <a:r>
              <a:rPr lang="en-US" sz="1800" dirty="0" smtClean="0"/>
              <a:t>-Introduction, </a:t>
            </a:r>
            <a:r>
              <a:rPr lang="el-GR" sz="1800" dirty="0" smtClean="0"/>
              <a:t>παράγραφο.1,2,3 και 4</a:t>
            </a:r>
          </a:p>
          <a:p>
            <a:pPr marL="0" indent="0">
              <a:buNone/>
            </a:pPr>
            <a:r>
              <a:rPr lang="el-GR" sz="1800" dirty="0" smtClean="0"/>
              <a:t>-</a:t>
            </a:r>
            <a:r>
              <a:rPr lang="en-US" sz="1800" dirty="0" smtClean="0"/>
              <a:t>Methodology 2.1, 2.2 </a:t>
            </a:r>
          </a:p>
          <a:p>
            <a:pPr marL="0" indent="0">
              <a:buNone/>
            </a:pPr>
            <a:r>
              <a:rPr lang="en-US" sz="1800" dirty="0" smtClean="0"/>
              <a:t>-Conclusions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6772181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47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Εργασία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CVM applications </a:t>
            </a:r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725336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9552" y="380195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Επικεντρωθείτε</a:t>
            </a:r>
            <a:r>
              <a:rPr lang="en-US" dirty="0"/>
              <a:t>:</a:t>
            </a:r>
          </a:p>
          <a:p>
            <a:r>
              <a:rPr lang="en-US" dirty="0"/>
              <a:t>-Abstract</a:t>
            </a:r>
          </a:p>
          <a:p>
            <a:r>
              <a:rPr lang="en-US" dirty="0"/>
              <a:t>-Introduction, </a:t>
            </a:r>
            <a:r>
              <a:rPr lang="el-GR" dirty="0" smtClean="0"/>
              <a:t>παράγραφο.1</a:t>
            </a:r>
            <a:r>
              <a:rPr lang="en-US" dirty="0" smtClean="0"/>
              <a:t> </a:t>
            </a:r>
            <a:r>
              <a:rPr lang="el-GR" dirty="0" smtClean="0"/>
              <a:t>,2 και 3</a:t>
            </a:r>
            <a:endParaRPr lang="el-GR" dirty="0"/>
          </a:p>
          <a:p>
            <a:r>
              <a:rPr lang="el-GR" dirty="0"/>
              <a:t>-</a:t>
            </a:r>
            <a:r>
              <a:rPr lang="en-US" dirty="0"/>
              <a:t>Methodology 2.1, </a:t>
            </a:r>
            <a:r>
              <a:rPr lang="en-US" dirty="0" smtClean="0"/>
              <a:t>2.2</a:t>
            </a:r>
            <a:r>
              <a:rPr lang="el-GR" dirty="0" smtClean="0"/>
              <a:t>.1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-Conclusions </a:t>
            </a:r>
          </a:p>
        </p:txBody>
      </p:sp>
    </p:spTree>
    <p:extLst>
      <p:ext uri="{BB962C8B-B14F-4D97-AF65-F5344CB8AC3E}">
        <p14:creationId xmlns:p14="http://schemas.microsoft.com/office/powerpoint/2010/main" val="69510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>
                <a:solidFill>
                  <a:schemeClr val="accent1"/>
                </a:solidFill>
              </a:rPr>
              <a:t>Εργασία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Περιγράψτε τον  στόχο της έρευνας</a:t>
            </a:r>
          </a:p>
          <a:p>
            <a:pPr marL="400050" lvl="1" indent="0">
              <a:buNone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Ποιο το βασικό ερώτημα της μεθόδου. Τι προσπαθεί να αποτιμήσει</a:t>
            </a:r>
            <a:r>
              <a:rPr lang="fi-FI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Σχεδιάστε τα βασικά βήματα της εφαρμογής της 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0" indent="0">
              <a:buNone/>
            </a:pPr>
            <a:r>
              <a:rPr lang="el-GR" dirty="0"/>
              <a:t>Χρησιμοποιειστε τη βιβλιογραφική αναφορά.</a:t>
            </a:r>
            <a:endParaRPr lang="fi-FI" dirty="0"/>
          </a:p>
          <a:p>
            <a:endParaRPr lang="el-GR" dirty="0"/>
          </a:p>
          <a:p>
            <a:r>
              <a:rPr lang="el-GR" dirty="0"/>
              <a:t>Ετοιμάστε μια 5’ παρουσίαση (5 ομάδες των 4 ατομων</a:t>
            </a:r>
            <a:r>
              <a:rPr lang="fi-FI" dirty="0"/>
              <a:t>??)</a:t>
            </a:r>
          </a:p>
          <a:p>
            <a:endParaRPr lang="fi-FI" dirty="0"/>
          </a:p>
          <a:p>
            <a:r>
              <a:rPr lang="el-GR" dirty="0"/>
              <a:t>Οδηγίες παρουσιασης.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52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1"/>
                </a:solidFill>
              </a:rPr>
              <a:t>Εργασία</a:t>
            </a:r>
            <a:r>
              <a:rPr lang="fi-FI" dirty="0" smtClean="0">
                <a:solidFill>
                  <a:schemeClr val="accent1"/>
                </a:solidFill>
              </a:rPr>
              <a:t> (</a:t>
            </a:r>
            <a:r>
              <a:rPr lang="el-GR" dirty="0" smtClean="0">
                <a:solidFill>
                  <a:schemeClr val="accent1"/>
                </a:solidFill>
              </a:rPr>
              <a:t>παράδοση πριν την εξεταστική</a:t>
            </a:r>
            <a:r>
              <a:rPr lang="fi-FI" dirty="0" smtClean="0">
                <a:solidFill>
                  <a:schemeClr val="accent1"/>
                </a:solidFill>
              </a:rPr>
              <a:t>: </a:t>
            </a:r>
            <a:r>
              <a:rPr lang="el-GR" dirty="0" smtClean="0">
                <a:solidFill>
                  <a:schemeClr val="accent1"/>
                </a:solidFill>
              </a:rPr>
              <a:t>σε </a:t>
            </a:r>
            <a:r>
              <a:rPr lang="en-US" dirty="0" smtClean="0">
                <a:solidFill>
                  <a:schemeClr val="accent1"/>
                </a:solidFill>
              </a:rPr>
              <a:t>doc </a:t>
            </a:r>
            <a:r>
              <a:rPr lang="el-GR" dirty="0" smtClean="0">
                <a:solidFill>
                  <a:schemeClr val="accent1"/>
                </a:solidFill>
              </a:rPr>
              <a:t>μορφη)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dirty="0" smtClean="0"/>
              <a:t>Η Κοινή Αγροτική Πολιτή μετά το 2020 είναι αναθεωρημένη  και συμπεριλαμβάνει </a:t>
            </a:r>
            <a:r>
              <a:rPr lang="el-GR" dirty="0" smtClean="0"/>
              <a:t>τα </a:t>
            </a:r>
            <a:r>
              <a:rPr lang="en-US" dirty="0" smtClean="0"/>
              <a:t>eco</a:t>
            </a:r>
            <a:r>
              <a:rPr lang="fi-FI" dirty="0" err="1" smtClean="0"/>
              <a:t>-schemes</a:t>
            </a:r>
            <a:r>
              <a:rPr lang="fi-FI" dirty="0"/>
              <a:t> </a:t>
            </a:r>
            <a:r>
              <a:rPr lang="el-GR" dirty="0" smtClean="0"/>
              <a:t>τα οποια ειναι πληρωμές για την παροχή περιβαλλοντικών αγαθών. Το ζητούμενο είναι να υπολογιστούν τα κοινωνικά ωφέλη από μια τέτοια πολιτική.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Σχεδιάστε μια </a:t>
            </a:r>
            <a:r>
              <a:rPr lang="en-US" dirty="0" smtClean="0"/>
              <a:t>CV </a:t>
            </a:r>
            <a:r>
              <a:rPr lang="el-GR" dirty="0" smtClean="0"/>
              <a:t>που θα επευθύνεται</a:t>
            </a:r>
            <a:r>
              <a:rPr lang="fi-FI" dirty="0" smtClean="0"/>
              <a:t>: </a:t>
            </a:r>
          </a:p>
          <a:p>
            <a:pPr marL="0" indent="0">
              <a:buNone/>
            </a:pPr>
            <a:r>
              <a:rPr lang="fi-FI" dirty="0" smtClean="0"/>
              <a:t>a.</a:t>
            </a:r>
            <a:r>
              <a:rPr lang="el-GR" dirty="0" smtClean="0"/>
              <a:t>Στους </a:t>
            </a:r>
            <a:r>
              <a:rPr lang="el-GR" dirty="0"/>
              <a:t> </a:t>
            </a:r>
            <a:r>
              <a:rPr lang="el-GR" dirty="0" smtClean="0"/>
              <a:t>πολίτες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β</a:t>
            </a:r>
            <a:r>
              <a:rPr lang="el-GR" dirty="0" smtClean="0"/>
              <a:t>. Στους </a:t>
            </a:r>
            <a:r>
              <a:rPr lang="el-GR" dirty="0" smtClean="0"/>
              <a:t>κατα κύριο επάγγελμα αγρότες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Λέξεις κλειδία</a:t>
            </a:r>
            <a:r>
              <a:rPr lang="fi-FI" dirty="0" smtClean="0"/>
              <a:t>: </a:t>
            </a:r>
            <a:r>
              <a:rPr lang="el-GR" dirty="0" smtClean="0"/>
              <a:t>Οικοσυστημικές υπηρεσίες και </a:t>
            </a:r>
            <a:r>
              <a:rPr lang="en-US" dirty="0" smtClean="0"/>
              <a:t>eco schemes, </a:t>
            </a:r>
            <a:r>
              <a:rPr lang="el-GR" dirty="0" smtClean="0"/>
              <a:t>επίπεδο αναφοράς για την κάτασταση των περιβαλλοντικών υπηρεσιών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 smtClean="0"/>
              <a:t>Περιγράψτε όλα τα στάδια 1 και 2 του ερωτηματολογίου</a:t>
            </a:r>
            <a:endParaRPr lang="fi-FI" dirty="0" smtClean="0"/>
          </a:p>
          <a:p>
            <a:pPr marL="0" indent="0">
              <a:buNone/>
            </a:pPr>
            <a:endParaRPr lang="el-GR" dirty="0" smtClean="0">
              <a:hlinkClick r:id="rId2"/>
            </a:endParaRPr>
          </a:p>
          <a:p>
            <a:pPr marL="0" indent="0">
              <a:buNone/>
            </a:pPr>
            <a:r>
              <a:rPr lang="el-GR" dirty="0" smtClean="0">
                <a:hlinkClick r:id="rId2"/>
              </a:rPr>
              <a:t>Βιβλιογραφία</a:t>
            </a:r>
            <a:r>
              <a:rPr lang="fi-FI" dirty="0" smtClean="0">
                <a:hlinkClick r:id="rId2"/>
              </a:rPr>
              <a:t>: </a:t>
            </a:r>
          </a:p>
          <a:p>
            <a:pPr marL="0" indent="0">
              <a:buNone/>
            </a:pPr>
            <a:endParaRPr lang="fi-FI" sz="2100" dirty="0">
              <a:hlinkClick r:id="rId2"/>
            </a:endParaRPr>
          </a:p>
          <a:p>
            <a:pPr marL="0" indent="0">
              <a:buNone/>
            </a:pPr>
            <a:r>
              <a:rPr lang="fi-FI" sz="2100" dirty="0" smtClean="0">
                <a:hlinkClick r:id="rId2"/>
              </a:rPr>
              <a:t>https</a:t>
            </a:r>
            <a:r>
              <a:rPr lang="fi-FI" sz="2100" dirty="0">
                <a:hlinkClick r:id="rId2"/>
              </a:rPr>
              <a:t>://ec.europa.eu/info/sites/info/files/food-farming-fisheries/key_policies/documents/cap-post-2020-environ-benefits-simplification_en.pdf</a:t>
            </a:r>
            <a:endParaRPr lang="el-GR" sz="2100" dirty="0" smtClean="0"/>
          </a:p>
          <a:p>
            <a:pPr marL="0" indent="0">
              <a:buNone/>
            </a:pPr>
            <a:r>
              <a:rPr lang="fi-FI" sz="2100" dirty="0">
                <a:hlinkClick r:id="rId3"/>
              </a:rPr>
              <a:t>https://ec.europa.eu/info/food-farming-fisheries/key-policies/common-agricultural-policy/future-cap_en</a:t>
            </a: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416914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lvl="0"/>
            <a:endParaRPr lang="fi-FI" dirty="0"/>
          </a:p>
          <a:p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755576" y="1268760"/>
            <a:ext cx="67687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/>
              <a:t>Χάλκος, Γ., (2013). Οικονομία και περιβάλλον: Μέθοδοι αποτίμησης και διαχείρισης. Liberal Books</a:t>
            </a:r>
            <a:r>
              <a:rPr lang="el-GR" dirty="0" smtClean="0"/>
              <a:t>.</a:t>
            </a:r>
            <a:endParaRPr lang="fi-FI" dirty="0" smtClean="0"/>
          </a:p>
          <a:p>
            <a:pPr lvl="0"/>
            <a:endParaRPr lang="fi-FI" dirty="0"/>
          </a:p>
          <a:p>
            <a:pPr lvl="0"/>
            <a:endParaRPr lang="fi-FI" dirty="0"/>
          </a:p>
          <a:p>
            <a:r>
              <a:rPr lang="en-US" dirty="0"/>
              <a:t>Bateman, Ian J. et al.: Economic Valuation with Stated Preference Techniques: A Manual, Edward Elgar, </a:t>
            </a:r>
            <a:r>
              <a:rPr lang="en-US" dirty="0" smtClean="0"/>
              <a:t>2002 (Ch. 1; 3; 4 and 5)</a:t>
            </a:r>
            <a:endParaRPr lang="fi-FI" dirty="0"/>
          </a:p>
          <a:p>
            <a:pPr lvl="0"/>
            <a:endParaRPr lang="fi-FI" dirty="0" smtClean="0"/>
          </a:p>
          <a:p>
            <a:pPr lvl="0"/>
            <a:endParaRPr lang="fi-FI" dirty="0"/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23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4509120"/>
            <a:ext cx="8856984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Τυπολογία </a:t>
            </a:r>
            <a:endParaRPr lang="fi-F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181924"/>
              </p:ext>
            </p:extLst>
          </p:nvPr>
        </p:nvGraphicFramePr>
        <p:xfrm>
          <a:off x="467544" y="836712"/>
          <a:ext cx="8496944" cy="5590540"/>
        </p:xfrm>
        <a:graphic>
          <a:graphicData uri="http://schemas.openxmlformats.org/drawingml/2006/table">
            <a:tbl>
              <a:tblPr firstRow="1" firstCol="1" bandRow="1"/>
              <a:tblGrid>
                <a:gridCol w="2955458"/>
                <a:gridCol w="5541486"/>
              </a:tblGrid>
              <a:tr h="291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Economic valuation approach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Method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5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Direct market valuation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Price-based 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Market prices (MP)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Cost-based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Avoided damage cost (ADC)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Replacement cost (RPC)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Restoration cost (RC)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Production-based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Production function approach (PFA)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Net factor income approach (NFA)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582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Revealed preference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Hedonic pricing (HP)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Travel cost  (TC)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Stated preferences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Contingent valuation (CV)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Choice modelling (CM)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Deliberative group valuation (DVM)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873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Benefit transfer methods 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Unit transfer (UT)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Value transfer (VT)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Value transfer function (meta-analytic approach) (VTF)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4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1"/>
                </a:solidFill>
              </a:rPr>
              <a:t>Μέθοδοι δηλωμένων προτιμήσεων 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(Stated Preferences)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fi-FI" sz="4500" dirty="0" smtClean="0"/>
              <a:t>SP </a:t>
            </a:r>
            <a:r>
              <a:rPr lang="el-GR" sz="4500" dirty="0" smtClean="0"/>
              <a:t>βασίζεται σε ερωτηματολόγια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4500" dirty="0" smtClean="0"/>
              <a:t>Ρωτάει ευθέως</a:t>
            </a:r>
            <a:r>
              <a:rPr lang="fi-FI" sz="4500" dirty="0" smtClean="0"/>
              <a:t>: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4500" dirty="0" smtClean="0"/>
              <a:t>Πόσο πρόθυμος είσαι να συνεισφέρεις 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4500" dirty="0" smtClean="0"/>
              <a:t>Πόσο πρόθυμος ειναι να συνεισφέρεις ενα  Χ ποσό;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4500" dirty="0" smtClean="0"/>
              <a:t>Ή ρωτώντας τις προτιμήσεις σε μια σειρά επιλογών </a:t>
            </a:r>
          </a:p>
          <a:p>
            <a:pPr>
              <a:lnSpc>
                <a:spcPct val="170000"/>
              </a:lnSpc>
            </a:pPr>
            <a:r>
              <a:rPr lang="el-GR" sz="4500" dirty="0" smtClean="0"/>
              <a:t>Χρήσιμη μέθοδος  όταν δεν υπάρχει πληροφορία σχετικά με την αξία των αγαθών από τις αγορές </a:t>
            </a:r>
          </a:p>
          <a:p>
            <a:pPr>
              <a:lnSpc>
                <a:spcPct val="170000"/>
              </a:lnSpc>
            </a:pPr>
            <a:r>
              <a:rPr lang="el-GR" sz="4500" dirty="0" smtClean="0"/>
              <a:t>Υποθέτει ότι οι απαντήσεις προσεγγίζουν την πραγματική συμπεριφορά που θα παρατηρούσαμε αν υπηρχε αγορά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48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Μέθοδοι δηλωμένων προτιμήσεων </a:t>
            </a:r>
            <a:r>
              <a:rPr lang="en-US" sz="4000" dirty="0" smtClean="0">
                <a:solidFill>
                  <a:schemeClr val="accent1"/>
                </a:solidFill>
              </a:rPr>
              <a:t/>
            </a:r>
            <a:br>
              <a:rPr lang="en-US" sz="4000" dirty="0" smtClean="0">
                <a:solidFill>
                  <a:schemeClr val="accent1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(Stated Preferences)</a:t>
            </a:r>
            <a:endParaRPr lang="fi-FI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fi-FI" sz="1800" dirty="0"/>
              <a:t>E</a:t>
            </a:r>
            <a:r>
              <a:rPr lang="el-GR" sz="1800" dirty="0"/>
              <a:t>κτίμηση της ατομικής προθυμίας για πληρωμή (WTP) ή αποζημίωση των καταναλωτών (WTA) για την μετάβαση από μια περιβαλλοντική κατάσταση Q0 σε μία νέα Q1. </a:t>
            </a:r>
            <a:endParaRPr lang="fi-FI" sz="1800" dirty="0"/>
          </a:p>
          <a:p>
            <a:pPr algn="just"/>
            <a:endParaRPr lang="fi-FI" sz="1800" dirty="0"/>
          </a:p>
          <a:p>
            <a:pPr algn="just"/>
            <a:r>
              <a:rPr lang="el-GR" sz="1800" dirty="0"/>
              <a:t>Η άθροιση της WTP των καταναλωτών που ωφελούνται από την αλλαγή στην παροχή του αγαθού ή της υπηρεσίας δίνει τη συνολική προθυμία για πληρωμή. </a:t>
            </a:r>
            <a:endParaRPr lang="el-GR" sz="1800" dirty="0" smtClean="0"/>
          </a:p>
          <a:p>
            <a:pPr algn="just"/>
            <a:endParaRPr lang="el-GR" sz="1800" dirty="0"/>
          </a:p>
          <a:p>
            <a:pPr algn="just"/>
            <a:r>
              <a:rPr lang="el-GR" sz="1800" dirty="0" smtClean="0"/>
              <a:t>Μπορεί να αποτιμήσει αξίες χρήσεις και μη χρήσεις 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18281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accent1"/>
                </a:solidFill>
              </a:rPr>
              <a:t>Θεωρητικό υπόβαθρο</a:t>
            </a:r>
            <a:endParaRPr lang="fi-FI" sz="3600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5544616" cy="486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4427984" y="1340768"/>
            <a:ext cx="4320480" cy="1800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 smtClean="0"/>
          </a:p>
          <a:p>
            <a:pPr algn="ctr"/>
            <a:r>
              <a:rPr lang="el-GR" dirty="0" smtClean="0"/>
              <a:t>Τι ορίζουμε σαν το πλεόνασμα του καταναλωτή;</a:t>
            </a:r>
            <a:endParaRPr lang="el-GR" dirty="0"/>
          </a:p>
          <a:p>
            <a:pPr algn="ctr"/>
            <a:r>
              <a:rPr lang="el-GR" dirty="0" smtClean="0"/>
              <a:t>Πώς προκύπτει η καμπύλη ζήτησης</a:t>
            </a:r>
            <a:r>
              <a:rPr lang="el-GR" dirty="0"/>
              <a:t>;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38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/>
                </a:solidFill>
              </a:rPr>
              <a:t>Θεωρητικό υπόβαθρο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Πλεόνασμα καταναλωτή </a:t>
            </a:r>
          </a:p>
          <a:p>
            <a:pPr lvl="1"/>
            <a:r>
              <a:rPr lang="el-GR" dirty="0" smtClean="0"/>
              <a:t>Το καθαρό όφελος  αγοράς </a:t>
            </a:r>
            <a:r>
              <a:rPr lang="en-US" dirty="0" smtClean="0"/>
              <a:t>q1 </a:t>
            </a:r>
            <a:r>
              <a:rPr lang="el-GR" dirty="0" smtClean="0"/>
              <a:t>αγαθών στην τιμή αγοράς κάθως το κοστος αγορά ειναι </a:t>
            </a:r>
            <a:r>
              <a:rPr lang="en-US" dirty="0"/>
              <a:t>p</a:t>
            </a:r>
            <a:r>
              <a:rPr lang="en-US" dirty="0" smtClean="0"/>
              <a:t>1</a:t>
            </a:r>
            <a:r>
              <a:rPr lang="fi-FI" dirty="0" smtClean="0"/>
              <a:t>*q1 </a:t>
            </a:r>
            <a:r>
              <a:rPr lang="el-GR" dirty="0" smtClean="0"/>
              <a:t>ενώ το συνολικό όφελος ειναι </a:t>
            </a:r>
            <a:r>
              <a:rPr lang="en-US" dirty="0" smtClean="0"/>
              <a:t>p1</a:t>
            </a:r>
            <a:r>
              <a:rPr lang="fi-FI" dirty="0" smtClean="0"/>
              <a:t>*q1 + ½*((maxP-p1)*q1)</a:t>
            </a:r>
          </a:p>
          <a:p>
            <a:r>
              <a:rPr lang="el-GR" dirty="0" smtClean="0"/>
              <a:t>Συνολικό </a:t>
            </a:r>
            <a:r>
              <a:rPr lang="en-US" dirty="0" smtClean="0"/>
              <a:t>WTP</a:t>
            </a:r>
            <a:r>
              <a:rPr lang="fi-FI" dirty="0" smtClean="0"/>
              <a:t>= P1+</a:t>
            </a:r>
            <a:r>
              <a:rPr lang="el-GR" dirty="0" smtClean="0"/>
              <a:t>πλεόνασμα καταναλωτή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372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6408712" cy="485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accent1"/>
                </a:solidFill>
              </a:rPr>
              <a:t>Θεωρητικό υπόβαθρο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1424970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BC</a:t>
            </a:r>
            <a:r>
              <a:rPr lang="fi-FI" sz="2000" dirty="0" smtClean="0"/>
              <a:t>: </a:t>
            </a:r>
            <a:r>
              <a:rPr lang="fi-FI" sz="2000" dirty="0" err="1" smtClean="0"/>
              <a:t>Compensating</a:t>
            </a:r>
            <a:r>
              <a:rPr lang="fi-FI" sz="2000" dirty="0" smtClean="0"/>
              <a:t> </a:t>
            </a:r>
            <a:r>
              <a:rPr lang="fi-FI" sz="2000" dirty="0" err="1" smtClean="0"/>
              <a:t>variation</a:t>
            </a:r>
            <a:r>
              <a:rPr lang="fi-FI" sz="2000" dirty="0" smtClean="0"/>
              <a:t> WTP for an </a:t>
            </a:r>
            <a:r>
              <a:rPr lang="fi-FI" sz="2000" dirty="0" err="1" smtClean="0"/>
              <a:t>increase</a:t>
            </a:r>
            <a:r>
              <a:rPr lang="fi-FI" sz="2000" dirty="0" smtClean="0"/>
              <a:t> in x</a:t>
            </a:r>
          </a:p>
          <a:p>
            <a:r>
              <a:rPr lang="fi-FI" sz="2000" dirty="0" smtClean="0"/>
              <a:t>DA: </a:t>
            </a:r>
            <a:r>
              <a:rPr lang="fi-FI" sz="2000" dirty="0" err="1" smtClean="0"/>
              <a:t>Compensating</a:t>
            </a:r>
            <a:r>
              <a:rPr lang="fi-FI" sz="2000" dirty="0" smtClean="0"/>
              <a:t> </a:t>
            </a:r>
            <a:r>
              <a:rPr lang="fi-FI" sz="2000" dirty="0" err="1" smtClean="0"/>
              <a:t>variation</a:t>
            </a:r>
            <a:r>
              <a:rPr lang="fi-FI" sz="2000" dirty="0" smtClean="0"/>
              <a:t> WTA for a </a:t>
            </a:r>
            <a:r>
              <a:rPr lang="fi-FI" sz="2000" dirty="0" err="1" smtClean="0"/>
              <a:t>decrease</a:t>
            </a:r>
            <a:r>
              <a:rPr lang="fi-FI" sz="2000" dirty="0" smtClean="0"/>
              <a:t> in x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9435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</TotalTime>
  <Words>1403</Words>
  <Application>Microsoft Office PowerPoint</Application>
  <PresentationFormat>On-screen Show (4:3)</PresentationFormat>
  <Paragraphs>250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</vt:lpstr>
      <vt:lpstr>Οικονομική αξιολόγηση περιβαλλοντικών αγαθών </vt:lpstr>
      <vt:lpstr>Δομή μαθήματος </vt:lpstr>
      <vt:lpstr>Βιβλιογραφία </vt:lpstr>
      <vt:lpstr>Τυπολογία </vt:lpstr>
      <vt:lpstr>Μέθοδοι δηλωμένων προτιμήσεων  (Stated Preferences)</vt:lpstr>
      <vt:lpstr>Μέθοδοι δηλωμένων προτιμήσεων  (Stated Preferences)</vt:lpstr>
      <vt:lpstr>Θεωρητικό υπόβαθρο</vt:lpstr>
      <vt:lpstr>Θεωρητικό υπόβαθρο</vt:lpstr>
      <vt:lpstr>Θεωρητικό υπόβαθρο</vt:lpstr>
      <vt:lpstr>Συνάρτηση χρησιμότητας</vt:lpstr>
      <vt:lpstr>Υπόδειγμα της τυχαίας χρησιμότητας (RUM): Υποθετική Αγορά</vt:lpstr>
      <vt:lpstr>Μέθοδος υποθετικής αγοράς (Contingent Valuation) </vt:lpstr>
      <vt:lpstr>Workplan of CV </vt:lpstr>
      <vt:lpstr>Σταδια σχεδιασμού ερωτηματολογίου  </vt:lpstr>
      <vt:lpstr>Υποθετικό σενάριο</vt:lpstr>
      <vt:lpstr>Μεθοδος αποτίμησης </vt:lpstr>
      <vt:lpstr>Μεθοδος αποτίμησης </vt:lpstr>
      <vt:lpstr>Μεθοδος αποτίμησης </vt:lpstr>
      <vt:lpstr>Μεθοδος αποτίμησης </vt:lpstr>
      <vt:lpstr>Μεθοδος αποτίμησης </vt:lpstr>
      <vt:lpstr>Παράδειγμα εφαρμογής </vt:lpstr>
      <vt:lpstr>Παράδειγμα εφαρμογής </vt:lpstr>
      <vt:lpstr>Συζήτηση</vt:lpstr>
      <vt:lpstr>Βιβλιογραφία εργασίας </vt:lpstr>
      <vt:lpstr>Εργασία</vt:lpstr>
      <vt:lpstr>Εργασία</vt:lpstr>
      <vt:lpstr>Εργασία (παράδοση πριν την εξεταστική: σε doc μορφη)</vt:lpstr>
    </vt:vector>
  </TitlesOfParts>
  <Company>LUKE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Grammatikopoulou Ioanna</dc:creator>
  <cp:lastModifiedBy>Grammatikopoulou Ioanna</cp:lastModifiedBy>
  <cp:revision>27</cp:revision>
  <dcterms:created xsi:type="dcterms:W3CDTF">2019-12-04T08:40:32Z</dcterms:created>
  <dcterms:modified xsi:type="dcterms:W3CDTF">2019-12-12T18:07:00Z</dcterms:modified>
</cp:coreProperties>
</file>