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2">
  <p:sldMasterIdLst>
    <p:sldMasterId id="2147483648" r:id="rId1"/>
  </p:sldMasterIdLst>
  <p:sldIdLst>
    <p:sldId id="256" r:id="rId2"/>
    <p:sldId id="260" r:id="rId3"/>
    <p:sldId id="257" r:id="rId4"/>
    <p:sldId id="258" r:id="rId5"/>
    <p:sldId id="259" r:id="rId6"/>
    <p:sldId id="261" r:id="rId7"/>
    <p:sldId id="262" r:id="rId8"/>
    <p:sldId id="263" r:id="rId9"/>
    <p:sldId id="264" r:id="rId10"/>
    <p:sldId id="265" r:id="rId11"/>
    <p:sldId id="266" r:id="rId12"/>
    <p:sldId id="267" r:id="rId13"/>
    <p:sldId id="268" r:id="rId14"/>
    <p:sldId id="272" r:id="rId15"/>
    <p:sldId id="271" r:id="rId16"/>
    <p:sldId id="273" r:id="rId17"/>
    <p:sldId id="277" r:id="rId18"/>
    <p:sldId id="274" r:id="rId19"/>
    <p:sldId id="275" r:id="rId20"/>
    <p:sldId id="288" r:id="rId21"/>
    <p:sldId id="276" r:id="rId22"/>
    <p:sldId id="278" r:id="rId23"/>
    <p:sldId id="279" r:id="rId24"/>
    <p:sldId id="280" r:id="rId25"/>
    <p:sldId id="282" r:id="rId26"/>
    <p:sldId id="283" r:id="rId27"/>
    <p:sldId id="281" r:id="rId28"/>
    <p:sldId id="284" r:id="rId29"/>
    <p:sldId id="285" r:id="rId30"/>
    <p:sldId id="286" r:id="rId31"/>
    <p:sldId id="287" r:id="rId32"/>
    <p:sldId id="289" r:id="rId3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B03CE19-6090-44BC-825A-16B5514C8CB4}" type="datetimeFigureOut">
              <a:rPr lang="el-GR" smtClean="0"/>
              <a:pPr/>
              <a:t>2/11/2017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5A8CCB9-4CC1-4A36-B7C1-37B7F0DBA1B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B03CE19-6090-44BC-825A-16B5514C8CB4}" type="datetimeFigureOut">
              <a:rPr lang="el-GR" smtClean="0"/>
              <a:pPr/>
              <a:t>2/11/2017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5A8CCB9-4CC1-4A36-B7C1-37B7F0DBA1B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B03CE19-6090-44BC-825A-16B5514C8CB4}" type="datetimeFigureOut">
              <a:rPr lang="el-GR" smtClean="0"/>
              <a:pPr/>
              <a:t>2/11/2017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5A8CCB9-4CC1-4A36-B7C1-37B7F0DBA1B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B03CE19-6090-44BC-825A-16B5514C8CB4}" type="datetimeFigureOut">
              <a:rPr lang="el-GR" smtClean="0"/>
              <a:pPr/>
              <a:t>2/11/2017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5A8CCB9-4CC1-4A36-B7C1-37B7F0DBA1B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B03CE19-6090-44BC-825A-16B5514C8CB4}" type="datetimeFigureOut">
              <a:rPr lang="el-GR" smtClean="0"/>
              <a:pPr/>
              <a:t>2/11/2017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5A8CCB9-4CC1-4A36-B7C1-37B7F0DBA1B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B03CE19-6090-44BC-825A-16B5514C8CB4}" type="datetimeFigureOut">
              <a:rPr lang="el-GR" smtClean="0"/>
              <a:pPr/>
              <a:t>2/11/2017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5A8CCB9-4CC1-4A36-B7C1-37B7F0DBA1B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B03CE19-6090-44BC-825A-16B5514C8CB4}" type="datetimeFigureOut">
              <a:rPr lang="el-GR" smtClean="0"/>
              <a:pPr/>
              <a:t>2/11/2017</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C5A8CCB9-4CC1-4A36-B7C1-37B7F0DBA1B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B03CE19-6090-44BC-825A-16B5514C8CB4}" type="datetimeFigureOut">
              <a:rPr lang="el-GR" smtClean="0"/>
              <a:pPr/>
              <a:t>2/11/2017</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C5A8CCB9-4CC1-4A36-B7C1-37B7F0DBA1B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B03CE19-6090-44BC-825A-16B5514C8CB4}" type="datetimeFigureOut">
              <a:rPr lang="el-GR" smtClean="0"/>
              <a:pPr/>
              <a:t>2/11/2017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C5A8CCB9-4CC1-4A36-B7C1-37B7F0DBA1B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B03CE19-6090-44BC-825A-16B5514C8CB4}" type="datetimeFigureOut">
              <a:rPr lang="el-GR" smtClean="0"/>
              <a:pPr/>
              <a:t>2/11/2017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5A8CCB9-4CC1-4A36-B7C1-37B7F0DBA1B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B03CE19-6090-44BC-825A-16B5514C8CB4}" type="datetimeFigureOut">
              <a:rPr lang="el-GR" smtClean="0"/>
              <a:pPr/>
              <a:t>2/11/2017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5A8CCB9-4CC1-4A36-B7C1-37B7F0DBA1B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03CE19-6090-44BC-825A-16B5514C8CB4}" type="datetimeFigureOut">
              <a:rPr lang="el-GR" smtClean="0"/>
              <a:pPr/>
              <a:t>2/11/2017</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A8CCB9-4CC1-4A36-B7C1-37B7F0DBA1B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Γεωργικοί Προϋπολογισμοί</a:t>
            </a:r>
            <a:endParaRPr lang="el-GR" dirty="0"/>
          </a:p>
        </p:txBody>
      </p:sp>
      <p:sp>
        <p:nvSpPr>
          <p:cNvPr id="3" name="2 - Υπότιτλος"/>
          <p:cNvSpPr>
            <a:spLocks noGrp="1"/>
          </p:cNvSpPr>
          <p:nvPr>
            <p:ph type="subTitle" idx="1"/>
          </p:nvPr>
        </p:nvSpPr>
        <p:spPr/>
        <p:txBody>
          <a:bodyPr/>
          <a:lstStyle/>
          <a:p>
            <a:r>
              <a:rPr lang="el-GR" dirty="0" smtClean="0"/>
              <a:t>Κώστας </a:t>
            </a:r>
            <a:r>
              <a:rPr lang="el-GR" dirty="0" err="1" smtClean="0"/>
              <a:t>Τσιμπούκας</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Ορθογώνιο"/>
          <p:cNvSpPr/>
          <p:nvPr/>
        </p:nvSpPr>
        <p:spPr>
          <a:xfrm>
            <a:off x="395536" y="404664"/>
            <a:ext cx="8352928" cy="923330"/>
          </a:xfrm>
          <a:prstGeom prst="rect">
            <a:avLst/>
          </a:prstGeom>
        </p:spPr>
        <p:txBody>
          <a:bodyPr wrap="square">
            <a:spAutoFit/>
          </a:bodyPr>
          <a:lstStyle/>
          <a:p>
            <a:r>
              <a:rPr lang="el-GR" b="1" u="sng" dirty="0"/>
              <a:t>Πίνακας ωφελειών</a:t>
            </a:r>
          </a:p>
          <a:p>
            <a:r>
              <a:rPr lang="el-GR" dirty="0"/>
              <a:t>Ο σχηματισμός του πίνακα ωφελειών είναι μια παραλλαγή του προϋπολογισμού του κρίσιμου σημείου. </a:t>
            </a:r>
          </a:p>
        </p:txBody>
      </p:sp>
      <p:sp>
        <p:nvSpPr>
          <p:cNvPr id="22532" name="Rectangle 4"/>
          <p:cNvSpPr>
            <a:spLocks noChangeArrowheads="1"/>
          </p:cNvSpPr>
          <p:nvPr/>
        </p:nvSpPr>
        <p:spPr bwMode="auto">
          <a:xfrm>
            <a:off x="467544" y="1321481"/>
            <a:ext cx="8064896"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65125" algn="l"/>
                <a:tab pos="731838" algn="l"/>
                <a:tab pos="4389438" algn="l"/>
              </a:tabLst>
            </a:pPr>
            <a:r>
              <a:rPr kumimoji="0" lang="el-GR" b="0" i="0" u="none" strike="noStrike" cap="none" normalizeH="0" baseline="0" dirty="0" smtClean="0">
                <a:ln>
                  <a:noFill/>
                </a:ln>
                <a:solidFill>
                  <a:schemeClr val="tx1"/>
                </a:solidFill>
                <a:effectLst/>
                <a:ea typeface="Times New Roman" pitchFamily="18" charset="0"/>
              </a:rPr>
              <a:t>Με την σύνταξη του πίνακα ωφελειών υπολογίζεται η μεταβολή του οικονομικού αποτελέσματος όταν αλλάζουν ταυτόχρονα δύο στοιχεία του πίνακα του μερικού προϋπολογισμού και μάλιστα σε ένα μεγάλο συνδυασμό τιμών.</a:t>
            </a:r>
            <a:endParaRPr kumimoji="0" lang="el-GR" b="0" i="0" u="none" strike="noStrike" cap="none" normalizeH="0" baseline="0" dirty="0" smtClean="0">
              <a:ln>
                <a:noFill/>
              </a:ln>
              <a:solidFill>
                <a:schemeClr val="tx1"/>
              </a:solidFill>
              <a:effectLst/>
            </a:endParaRPr>
          </a:p>
        </p:txBody>
      </p:sp>
      <p:sp>
        <p:nvSpPr>
          <p:cNvPr id="7" name="6 - Ορθογώνιο"/>
          <p:cNvSpPr/>
          <p:nvPr/>
        </p:nvSpPr>
        <p:spPr>
          <a:xfrm>
            <a:off x="395536" y="2924944"/>
            <a:ext cx="8136904" cy="2585323"/>
          </a:xfrm>
          <a:prstGeom prst="rect">
            <a:avLst/>
          </a:prstGeom>
        </p:spPr>
        <p:txBody>
          <a:bodyPr wrap="square">
            <a:spAutoFit/>
          </a:bodyPr>
          <a:lstStyle/>
          <a:p>
            <a:pPr algn="just"/>
            <a:r>
              <a:rPr lang="el-GR" dirty="0"/>
              <a:t>Χρησιμοποιώντας το προηγούμενο παράδειγμα του μερικού προϋπολογισμού με το οποίο εξετάζεται εάν είναι συμφέρουσα η αντικατάσταση της καλλιέργειας του βαμβακιού με την καλλιέργεια των τεύτλων σε έκταση 5 στρεμμάτων δημιουργείται πίνακας ωφελειών για επίπεδα αποδόσεων των τεύτλων 4.500 κιλά/στρέμμα, 5000κιλά/στρέμμα και 5.500 κιλά/ στρέμμα  και για επίπεδα αποδόσεων του βαμβακιού  250 κιλά/ στρέμμα, 300 κιλά/ στρέμμα, 350 κιλά/ στρέμμα και 400 κιλά/ στρέμμα. Όλα τα άλλα στοιχεία που υπολογίζονται στον πίνακα του μερικού προϋπολογισμού (τιμές πώλησης τεύτλων και βαμβακιού, δαπάνες των καλλιεργειών τεύτλων και βαμβακιού) παραμένουν σταθερές.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827584" y="476672"/>
          <a:ext cx="7488834" cy="3918752"/>
        </p:xfrm>
        <a:graphic>
          <a:graphicData uri="http://schemas.openxmlformats.org/drawingml/2006/table">
            <a:tbl>
              <a:tblPr/>
              <a:tblGrid>
                <a:gridCol w="1129894"/>
                <a:gridCol w="1261277"/>
                <a:gridCol w="1699221"/>
                <a:gridCol w="1699221"/>
                <a:gridCol w="1699221"/>
              </a:tblGrid>
              <a:tr h="504057">
                <a:tc>
                  <a:txBody>
                    <a:bodyPr/>
                    <a:lstStyle/>
                    <a:p>
                      <a:pPr>
                        <a:spcAft>
                          <a:spcPts val="0"/>
                        </a:spcAft>
                      </a:pPr>
                      <a:endParaRPr lang="el-GR" sz="1000" dirty="0">
                        <a:latin typeface="Arial"/>
                        <a:ea typeface="Arial Unicode MS"/>
                        <a:cs typeface="Arial Unicode MS"/>
                      </a:endParaRPr>
                    </a:p>
                  </a:txBody>
                  <a:tcPr marL="9525" marR="9525" marT="9525" marB="0" anchor="b">
                    <a:lnL>
                      <a:noFill/>
                    </a:lnL>
                    <a:lnR>
                      <a:noFill/>
                    </a:lnR>
                    <a:lnT>
                      <a:noFill/>
                    </a:lnT>
                    <a:lnB>
                      <a:noFill/>
                    </a:lnB>
                  </a:tcPr>
                </a:tc>
                <a:tc>
                  <a:txBody>
                    <a:bodyPr/>
                    <a:lstStyle/>
                    <a:p>
                      <a:pPr>
                        <a:spcAft>
                          <a:spcPts val="0"/>
                        </a:spcAft>
                      </a:pPr>
                      <a:endParaRPr lang="el-GR" sz="10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gridSpan="3">
                  <a:txBody>
                    <a:bodyPr/>
                    <a:lstStyle/>
                    <a:p>
                      <a:pPr algn="ctr">
                        <a:spcAft>
                          <a:spcPts val="0"/>
                        </a:spcAft>
                      </a:pPr>
                      <a:r>
                        <a:rPr lang="el-GR" sz="1800" dirty="0">
                          <a:latin typeface="Arial"/>
                          <a:ea typeface="Times New Roman"/>
                          <a:cs typeface="Times New Roman"/>
                        </a:rPr>
                        <a:t>Στρεμματική απόδοση τεύτλων (κιλά/</a:t>
                      </a:r>
                      <a:r>
                        <a:rPr lang="el-GR" sz="1800" dirty="0" err="1">
                          <a:latin typeface="Arial"/>
                          <a:ea typeface="Times New Roman"/>
                          <a:cs typeface="Times New Roman"/>
                        </a:rPr>
                        <a:t>στρέμμ</a:t>
                      </a:r>
                      <a:r>
                        <a:rPr lang="el-GR" sz="1800" dirty="0">
                          <a:latin typeface="Arial"/>
                          <a:ea typeface="Times New Roman"/>
                          <a:cs typeface="Times New Roman"/>
                        </a:rPr>
                        <a:t>α)</a:t>
                      </a:r>
                      <a:endParaRPr lang="el-GR" sz="1800" dirty="0">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r>
              <a:tr h="536902">
                <a:tc>
                  <a:txBody>
                    <a:bodyPr/>
                    <a:lstStyle/>
                    <a:p>
                      <a:pPr>
                        <a:spcAft>
                          <a:spcPts val="0"/>
                        </a:spcAft>
                      </a:pPr>
                      <a:endParaRPr lang="el-GR" sz="1000">
                        <a:latin typeface="Arial"/>
                        <a:ea typeface="Arial Unicode MS"/>
                        <a:cs typeface="Arial Unicode MS"/>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000">
                        <a:latin typeface="Arial"/>
                        <a:ea typeface="Arial Unicode MS"/>
                        <a:cs typeface="Arial Unicode MS"/>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800" b="1" i="1" dirty="0">
                          <a:latin typeface="Arial"/>
                          <a:ea typeface="Times New Roman"/>
                          <a:cs typeface="Times New Roman"/>
                        </a:rPr>
                        <a:t>4500</a:t>
                      </a:r>
                      <a:endParaRPr lang="el-GR" sz="1800" dirty="0">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800" b="1" i="1" dirty="0">
                          <a:latin typeface="Arial"/>
                          <a:ea typeface="Times New Roman"/>
                          <a:cs typeface="Times New Roman"/>
                        </a:rPr>
                        <a:t>5000</a:t>
                      </a:r>
                      <a:endParaRPr lang="el-GR" sz="1800" dirty="0">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800" b="1" i="1" dirty="0">
                          <a:latin typeface="Arial"/>
                          <a:ea typeface="Times New Roman"/>
                          <a:cs typeface="Times New Roman"/>
                        </a:rPr>
                        <a:t>5500</a:t>
                      </a:r>
                      <a:endParaRPr lang="el-GR" sz="1800" dirty="0">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5226">
                <a:tc rowSpan="4">
                  <a:txBody>
                    <a:bodyPr/>
                    <a:lstStyle/>
                    <a:p>
                      <a:pPr algn="ctr">
                        <a:spcAft>
                          <a:spcPts val="0"/>
                        </a:spcAft>
                      </a:pPr>
                      <a:r>
                        <a:rPr lang="el-GR" sz="1800" dirty="0">
                          <a:latin typeface="Arial"/>
                          <a:ea typeface="Times New Roman"/>
                          <a:cs typeface="Times New Roman"/>
                        </a:rPr>
                        <a:t>Στρεμματική απόδοση βαμβακιού (κιλά/</a:t>
                      </a:r>
                      <a:r>
                        <a:rPr lang="el-GR" sz="1800" dirty="0" err="1">
                          <a:latin typeface="Arial"/>
                          <a:ea typeface="Times New Roman"/>
                          <a:cs typeface="Times New Roman"/>
                        </a:rPr>
                        <a:t>στρέμμ</a:t>
                      </a:r>
                      <a:r>
                        <a:rPr lang="el-GR" sz="1800" dirty="0">
                          <a:latin typeface="Arial"/>
                          <a:ea typeface="Times New Roman"/>
                          <a:cs typeface="Times New Roman"/>
                        </a:rPr>
                        <a:t>α)</a:t>
                      </a:r>
                      <a:endParaRPr lang="el-GR" sz="1800" dirty="0">
                        <a:latin typeface="Times New Roman"/>
                        <a:ea typeface="Times New Roman"/>
                      </a:endParaRPr>
                    </a:p>
                  </a:txBody>
                  <a:tcPr marL="9525" marR="9525" marT="9525" marB="0" vert="vert27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800" b="1" i="1" dirty="0">
                          <a:latin typeface="Arial"/>
                          <a:ea typeface="Times New Roman"/>
                          <a:cs typeface="Times New Roman"/>
                        </a:rPr>
                        <a:t>400</a:t>
                      </a:r>
                      <a:endParaRPr lang="el-GR" sz="1800" dirty="0">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600" dirty="0">
                          <a:solidFill>
                            <a:srgbClr val="FF0000"/>
                          </a:solidFill>
                          <a:latin typeface="Arial"/>
                          <a:ea typeface="Times New Roman"/>
                          <a:cs typeface="Times New Roman"/>
                        </a:rPr>
                        <a:t>-400</a:t>
                      </a:r>
                      <a:endParaRPr lang="el-GR" sz="1600" dirty="0">
                        <a:solidFill>
                          <a:srgbClr val="FF0000"/>
                        </a:solidFill>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600" dirty="0">
                          <a:solidFill>
                            <a:srgbClr val="FF0000"/>
                          </a:solidFill>
                          <a:latin typeface="Arial"/>
                          <a:ea typeface="Times New Roman"/>
                          <a:cs typeface="Times New Roman"/>
                        </a:rPr>
                        <a:t>-250</a:t>
                      </a:r>
                      <a:endParaRPr lang="el-GR" sz="1600" dirty="0">
                        <a:solidFill>
                          <a:srgbClr val="FF0000"/>
                        </a:solidFill>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600" dirty="0">
                          <a:solidFill>
                            <a:srgbClr val="FF0000"/>
                          </a:solidFill>
                          <a:latin typeface="Arial"/>
                          <a:ea typeface="Times New Roman"/>
                          <a:cs typeface="Times New Roman"/>
                        </a:rPr>
                        <a:t>-100</a:t>
                      </a:r>
                      <a:endParaRPr lang="el-GR" sz="1600" dirty="0">
                        <a:solidFill>
                          <a:srgbClr val="FF0000"/>
                        </a:solidFill>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6064">
                <a:tc vMerge="1">
                  <a:txBody>
                    <a:bodyPr/>
                    <a:lstStyle/>
                    <a:p>
                      <a:endParaRPr lang="el-GR"/>
                    </a:p>
                  </a:txBody>
                  <a:tcPr/>
                </a:tc>
                <a:tc>
                  <a:txBody>
                    <a:bodyPr/>
                    <a:lstStyle/>
                    <a:p>
                      <a:pPr algn="r">
                        <a:spcAft>
                          <a:spcPts val="0"/>
                        </a:spcAft>
                      </a:pPr>
                      <a:r>
                        <a:rPr lang="el-GR" sz="1800" b="1" i="1" dirty="0">
                          <a:latin typeface="Arial"/>
                          <a:ea typeface="Times New Roman"/>
                          <a:cs typeface="Times New Roman"/>
                        </a:rPr>
                        <a:t>350</a:t>
                      </a:r>
                      <a:endParaRPr lang="el-GR" sz="1800" dirty="0">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600" dirty="0">
                          <a:solidFill>
                            <a:srgbClr val="FF0000"/>
                          </a:solidFill>
                          <a:latin typeface="Arial"/>
                          <a:ea typeface="Times New Roman"/>
                          <a:cs typeface="Times New Roman"/>
                        </a:rPr>
                        <a:t>-200</a:t>
                      </a:r>
                      <a:endParaRPr lang="el-GR" sz="1600" dirty="0">
                        <a:solidFill>
                          <a:srgbClr val="FF0000"/>
                        </a:solidFill>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600" dirty="0">
                          <a:solidFill>
                            <a:srgbClr val="FF0000"/>
                          </a:solidFill>
                          <a:latin typeface="Arial"/>
                          <a:ea typeface="Times New Roman"/>
                          <a:cs typeface="Times New Roman"/>
                        </a:rPr>
                        <a:t>-50</a:t>
                      </a:r>
                      <a:endParaRPr lang="el-GR" sz="1600" dirty="0">
                        <a:solidFill>
                          <a:srgbClr val="FF0000"/>
                        </a:solidFill>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600" dirty="0">
                          <a:latin typeface="Arial"/>
                          <a:ea typeface="Times New Roman"/>
                          <a:cs typeface="Times New Roman"/>
                        </a:rPr>
                        <a:t>100</a:t>
                      </a:r>
                      <a:endParaRPr lang="el-GR" sz="1600" dirty="0">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0079">
                <a:tc vMerge="1">
                  <a:txBody>
                    <a:bodyPr/>
                    <a:lstStyle/>
                    <a:p>
                      <a:endParaRPr lang="el-GR"/>
                    </a:p>
                  </a:txBody>
                  <a:tcPr/>
                </a:tc>
                <a:tc>
                  <a:txBody>
                    <a:bodyPr/>
                    <a:lstStyle/>
                    <a:p>
                      <a:pPr algn="r">
                        <a:spcAft>
                          <a:spcPts val="0"/>
                        </a:spcAft>
                      </a:pPr>
                      <a:r>
                        <a:rPr lang="el-GR" sz="1800" b="1" i="1" dirty="0">
                          <a:latin typeface="Arial"/>
                          <a:ea typeface="Times New Roman"/>
                          <a:cs typeface="Times New Roman"/>
                        </a:rPr>
                        <a:t>300</a:t>
                      </a:r>
                      <a:endParaRPr lang="el-GR" sz="1800" dirty="0">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600">
                          <a:latin typeface="Arial"/>
                          <a:ea typeface="Times New Roman"/>
                          <a:cs typeface="Times New Roman"/>
                        </a:rPr>
                        <a:t>0</a:t>
                      </a:r>
                      <a:endParaRPr lang="el-GR" sz="1600">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600">
                          <a:latin typeface="Arial"/>
                          <a:ea typeface="Times New Roman"/>
                          <a:cs typeface="Times New Roman"/>
                        </a:rPr>
                        <a:t>150</a:t>
                      </a:r>
                      <a:endParaRPr lang="el-GR" sz="1600">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2400" b="1" dirty="0">
                          <a:latin typeface="Arial"/>
                          <a:ea typeface="Times New Roman"/>
                          <a:cs typeface="Times New Roman"/>
                        </a:rPr>
                        <a:t>300</a:t>
                      </a:r>
                      <a:endParaRPr lang="el-GR" sz="2400" dirty="0">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6424">
                <a:tc vMerge="1">
                  <a:txBody>
                    <a:bodyPr/>
                    <a:lstStyle/>
                    <a:p>
                      <a:endParaRPr lang="el-GR"/>
                    </a:p>
                  </a:txBody>
                  <a:tcPr/>
                </a:tc>
                <a:tc>
                  <a:txBody>
                    <a:bodyPr/>
                    <a:lstStyle/>
                    <a:p>
                      <a:pPr algn="r">
                        <a:spcAft>
                          <a:spcPts val="0"/>
                        </a:spcAft>
                      </a:pPr>
                      <a:r>
                        <a:rPr lang="el-GR" sz="1800" b="1" i="1" dirty="0">
                          <a:latin typeface="Arial"/>
                          <a:ea typeface="Times New Roman"/>
                          <a:cs typeface="Times New Roman"/>
                        </a:rPr>
                        <a:t>250</a:t>
                      </a:r>
                      <a:endParaRPr lang="el-GR" sz="1800" dirty="0">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600">
                          <a:latin typeface="Arial"/>
                          <a:ea typeface="Times New Roman"/>
                          <a:cs typeface="Times New Roman"/>
                        </a:rPr>
                        <a:t>200</a:t>
                      </a:r>
                      <a:endParaRPr lang="el-GR" sz="1600">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600">
                          <a:latin typeface="Arial"/>
                          <a:ea typeface="Times New Roman"/>
                          <a:cs typeface="Times New Roman"/>
                        </a:rPr>
                        <a:t>350</a:t>
                      </a:r>
                      <a:endParaRPr lang="el-GR" sz="1600">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600" dirty="0">
                          <a:latin typeface="Arial"/>
                          <a:ea typeface="Times New Roman"/>
                          <a:cs typeface="Times New Roman"/>
                        </a:rPr>
                        <a:t>500</a:t>
                      </a:r>
                      <a:endParaRPr lang="el-GR" sz="1600" dirty="0">
                        <a:latin typeface="Times New Roman"/>
                        <a:ea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251520" y="112082"/>
            <a:ext cx="8712968" cy="3547064"/>
          </a:xfrm>
          <a:prstGeom prst="rect">
            <a:avLst/>
          </a:prstGeom>
          <a:noFill/>
          <a:ln w="9525">
            <a:noFill/>
            <a:miter lim="800000"/>
            <a:headEnd/>
            <a:tailEnd/>
          </a:ln>
          <a:effectLst/>
        </p:spPr>
        <p:txBody>
          <a:bodyPr vert="horz" wrap="square" lIns="91440" tIns="152352" rIns="91440" bIns="38088"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731838" algn="l"/>
                <a:tab pos="2193925" algn="l"/>
                <a:tab pos="3657600" algn="l"/>
              </a:tabLst>
            </a:pPr>
            <a:r>
              <a:rPr kumimoji="0" lang="el-GR" b="1" i="0" u="sng" strike="noStrike" cap="none" normalizeH="0" baseline="0" dirty="0" smtClean="0" bmk="_Toc326218415">
                <a:ln>
                  <a:noFill/>
                </a:ln>
                <a:solidFill>
                  <a:schemeClr val="tx1"/>
                </a:solidFill>
                <a:effectLst/>
                <a:cs typeface="Times New Roman" pitchFamily="18" charset="0"/>
              </a:rPr>
              <a:t>Προϋπολογισμός  ταμιακής ροής</a:t>
            </a:r>
            <a:r>
              <a:rPr kumimoji="0" lang="el-GR" b="1" i="0" u="sng" strike="noStrike" cap="none" normalizeH="0" baseline="0" dirty="0" smtClean="0">
                <a:ln>
                  <a:noFill/>
                </a:ln>
                <a:solidFill>
                  <a:schemeClr val="tx1"/>
                </a:solidFill>
                <a:effectLst/>
                <a:cs typeface="Times New Roman" pitchFamily="18" charset="0"/>
              </a:rPr>
              <a:t> </a:t>
            </a:r>
            <a:endParaRPr kumimoji="0" lang="el-GR" b="1" i="1" u="none" strike="noStrike" cap="none" normalizeH="0" baseline="0" dirty="0" smtClean="0">
              <a:ln>
                <a:noFill/>
              </a:ln>
              <a:solidFill>
                <a:schemeClr val="tx1"/>
              </a:solidFill>
              <a:effectLst/>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tab pos="731838" algn="l"/>
                <a:tab pos="2193925" algn="l"/>
                <a:tab pos="3657600" algn="l"/>
              </a:tabLst>
            </a:pPr>
            <a:endParaRPr kumimoji="0" lang="el-GR" sz="1600" b="0" i="0" u="none" strike="noStrike" cap="none" normalizeH="0" baseline="0" dirty="0" smtClean="0">
              <a:ln>
                <a:noFill/>
              </a:ln>
              <a:solidFill>
                <a:schemeClr val="tx1"/>
              </a:solidFill>
              <a:effectLst/>
              <a:ea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tabLst>
                <a:tab pos="731838" algn="l"/>
                <a:tab pos="2193925" algn="l"/>
                <a:tab pos="3657600" algn="l"/>
              </a:tabLst>
            </a:pPr>
            <a:r>
              <a:rPr kumimoji="0" lang="el-GR" sz="1600" b="0" i="0" u="none" strike="noStrike" cap="none" normalizeH="0" baseline="0" dirty="0" smtClean="0">
                <a:ln>
                  <a:noFill/>
                </a:ln>
                <a:solidFill>
                  <a:schemeClr val="tx1"/>
                </a:solidFill>
                <a:effectLst/>
                <a:ea typeface="Times New Roman" pitchFamily="18" charset="0"/>
              </a:rPr>
              <a:t>Δεν αρκεί μια προτεινόμενη βελτίωση στο σχέδιο παραγωγής μιας γεωργικής εκμετάλλευσης να αποδεικνύεται  οικονομικά συμφέρουσα, με βάση τον μερικό ή τον ολικό  προϋπολογισμό, για να θεωρείται αυτομάτως εφικτή η πραγματοποίηση της .</a:t>
            </a:r>
            <a:endParaRPr kumimoji="0" lang="el-GR" sz="16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tabLst>
                <a:tab pos="731838" algn="l"/>
                <a:tab pos="2193925" algn="l"/>
                <a:tab pos="3657600" algn="l"/>
              </a:tabLst>
            </a:pPr>
            <a:endParaRPr kumimoji="0" lang="el-GR" sz="1600" b="0" i="0" u="none" strike="noStrike" cap="none" normalizeH="0" baseline="0" dirty="0" smtClean="0">
              <a:ln>
                <a:noFill/>
              </a:ln>
              <a:solidFill>
                <a:schemeClr val="tx1"/>
              </a:solidFill>
              <a:effectLst/>
              <a:ea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tabLst>
                <a:tab pos="731838" algn="l"/>
                <a:tab pos="2193925" algn="l"/>
                <a:tab pos="3657600" algn="l"/>
              </a:tabLst>
            </a:pPr>
            <a:r>
              <a:rPr kumimoji="0" lang="el-GR" sz="1600" b="0" i="0" u="none" strike="noStrike" cap="none" normalizeH="0" baseline="0" dirty="0" smtClean="0">
                <a:ln>
                  <a:noFill/>
                </a:ln>
                <a:solidFill>
                  <a:schemeClr val="tx1"/>
                </a:solidFill>
                <a:effectLst/>
                <a:ea typeface="Times New Roman" pitchFamily="18" charset="0"/>
              </a:rPr>
              <a:t>Η προτεινόμενη αλλαγή, μπορεί να προϋπολογίζεται ότι επιτρέπει την αύξηση των  οικονομικών αποτελεσμάτων που ενδιαφέρουν άμεσα τον αρχηγό της γεωργικής επιχείρησης,  αλλά η εφαρμογή της να κρίνεται αδύνατη ή δύσκολα εφαρμόσιμη εξ' αιτίας  χρηματοδοτικών προβλημάτων που μπορεί να προκαλέσει στην επιχείρηση</a:t>
            </a:r>
            <a:r>
              <a:rPr kumimoji="0" lang="el-GR" sz="1100" b="0" i="0" u="none" strike="noStrike" cap="none" normalizeH="0" baseline="0" dirty="0" smtClean="0">
                <a:ln>
                  <a:noFill/>
                </a:ln>
                <a:solidFill>
                  <a:schemeClr val="tx1"/>
                </a:solidFill>
                <a:effectLst/>
                <a:latin typeface="Arial" pitchFamily="34" charset="0"/>
                <a:ea typeface="Times New Roman" pitchFamily="18" charset="0"/>
              </a:rPr>
              <a:t>.</a:t>
            </a:r>
            <a:endParaRPr kumimoji="0" lang="el-GR" sz="1800" b="0" i="0" u="none" strike="noStrike" cap="none" normalizeH="0" baseline="0" dirty="0" smtClean="0">
              <a:ln>
                <a:noFill/>
              </a:ln>
              <a:solidFill>
                <a:schemeClr val="tx1"/>
              </a:solidFill>
              <a:effectLst/>
              <a:latin typeface="Arial" pitchFamily="34" charset="0"/>
            </a:endParaRPr>
          </a:p>
        </p:txBody>
      </p:sp>
      <p:sp>
        <p:nvSpPr>
          <p:cNvPr id="3" name="Rectangle 2"/>
          <p:cNvSpPr/>
          <p:nvPr/>
        </p:nvSpPr>
        <p:spPr>
          <a:xfrm>
            <a:off x="323528" y="3933056"/>
            <a:ext cx="8568952" cy="2677656"/>
          </a:xfrm>
          <a:prstGeom prst="rect">
            <a:avLst/>
          </a:prstGeom>
        </p:spPr>
        <p:txBody>
          <a:bodyPr wrap="square">
            <a:spAutoFit/>
          </a:bodyPr>
          <a:lstStyle/>
          <a:p>
            <a:pPr algn="just">
              <a:lnSpc>
                <a:spcPct val="150000"/>
              </a:lnSpc>
            </a:pPr>
            <a:r>
              <a:rPr lang="el-GR" sz="1600" dirty="0" smtClean="0"/>
              <a:t>Μια αλλαγή στο σχέδιο παραγωγής της γεωργικής επιχείρησης θα μεταβάλλει το ύψος των εισπράξεων και των πληρωμών της  καθώς και την κατανομή τους στο χρόνο (για την διάρκεια μιας παραγωγικής περιόδου), σε σχέση με το υφιστάμενο σχέδιο παραγωγής. Η μεταβολή αυτή  ενδέχεται να δημιουργήσει σημαντικά εμπόδια στην εφαρμογή του νέου προτεινόμενου  σχεδίου. Βέβαια σε αρκετές περιπτώσεις, ο γεωργός μπορεί να εξασφαλίσει την λύση του παραπάνω   προβλήματος, καταφεύγοντας σε πιστωτικό ίδρυμα (εφόσον είναι δυνατόν). Ή να διαπραγματευτεί την χρονική μετακίνηση ορισμένων πληρωμών ή εισπράξεων.</a:t>
            </a:r>
            <a:endParaRPr lang="el-GR" sz="1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179512" y="257275"/>
            <a:ext cx="8640960" cy="54938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tabLst>
                <a:tab pos="731838" algn="l"/>
                <a:tab pos="2193925" algn="l"/>
                <a:tab pos="3657600" algn="l"/>
              </a:tabLst>
            </a:pPr>
            <a:r>
              <a:rPr kumimoji="0" lang="el-GR" b="0" i="0" u="none" strike="noStrike" cap="none" normalizeH="0" baseline="0" dirty="0" smtClean="0">
                <a:ln>
                  <a:noFill/>
                </a:ln>
                <a:solidFill>
                  <a:schemeClr val="tx1"/>
                </a:solidFill>
                <a:effectLst/>
                <a:ea typeface="Times New Roman" pitchFamily="18" charset="0"/>
              </a:rPr>
              <a:t>Ο προϋπολογισμός ταμιακής ροής εξετάζει τις μεταβολές στην ρευστότητα της επιχείρησης (ανά μήνα ή τρίμηνο) συγκρίνοντας την ρευστότητα της εκμετάλλευσης όταν εφαρμόζει το υφιστάμενο σχέδιο παραγωγής σε σχέση με την ρευστότητα της, όταν εφαρμοσθεί το νέο σχέδιο παραγωγής.</a:t>
            </a:r>
          </a:p>
          <a:p>
            <a:pPr marL="0" marR="0" lvl="0" indent="0" algn="just" defTabSz="914400" rtl="0" eaLnBrk="0" fontAlgn="base" latinLnBrk="0" hangingPunct="0">
              <a:lnSpc>
                <a:spcPct val="150000"/>
              </a:lnSpc>
              <a:spcBef>
                <a:spcPct val="0"/>
              </a:spcBef>
              <a:spcAft>
                <a:spcPct val="0"/>
              </a:spcAft>
              <a:buClrTx/>
              <a:buSzTx/>
              <a:buFontTx/>
              <a:buNone/>
              <a:tabLst>
                <a:tab pos="731838" algn="l"/>
                <a:tab pos="2193925" algn="l"/>
                <a:tab pos="3657600" algn="l"/>
              </a:tabLst>
            </a:pPr>
            <a:endParaRPr kumimoji="0" lang="el-GR" b="0" i="0" u="none" strike="noStrike" cap="none" normalizeH="0" baseline="0" dirty="0" smtClean="0">
              <a:ln>
                <a:noFill/>
              </a:ln>
              <a:solidFill>
                <a:schemeClr val="tx1"/>
              </a:solidFill>
              <a:effectLst/>
              <a:ea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tab pos="731838" algn="l"/>
                <a:tab pos="2193925" algn="l"/>
                <a:tab pos="3657600" algn="l"/>
              </a:tabLst>
            </a:pPr>
            <a:r>
              <a:rPr kumimoji="0" lang="el-GR" b="0" i="0" u="none" strike="noStrike" cap="none" normalizeH="0" baseline="0" dirty="0" smtClean="0">
                <a:ln>
                  <a:noFill/>
                </a:ln>
                <a:solidFill>
                  <a:schemeClr val="tx1"/>
                </a:solidFill>
                <a:effectLst/>
                <a:ea typeface="Times New Roman" pitchFamily="18" charset="0"/>
              </a:rPr>
              <a:t>Η μεταβολή στην ρευστότητα της επιχείρησης </a:t>
            </a:r>
            <a:r>
              <a:rPr kumimoji="0" lang="el-GR" b="1" i="0" u="none" strike="noStrike" cap="none" normalizeH="0" baseline="0" dirty="0" smtClean="0">
                <a:ln>
                  <a:noFill/>
                </a:ln>
                <a:solidFill>
                  <a:schemeClr val="tx1"/>
                </a:solidFill>
                <a:effectLst/>
                <a:ea typeface="Times New Roman" pitchFamily="18" charset="0"/>
              </a:rPr>
              <a:t>βελτιώνεται </a:t>
            </a:r>
            <a:r>
              <a:rPr kumimoji="0" lang="el-GR" b="0" i="0" u="none" strike="noStrike" cap="none" normalizeH="0" baseline="0" dirty="0" smtClean="0">
                <a:ln>
                  <a:noFill/>
                </a:ln>
                <a:solidFill>
                  <a:schemeClr val="tx1"/>
                </a:solidFill>
                <a:effectLst/>
                <a:ea typeface="Times New Roman" pitchFamily="18" charset="0"/>
              </a:rPr>
              <a:t>όταν αποφεύγονται οι προβλεπόμενες πληρωμές του υφιστάμενου σχεδίου και όταν πραγματοποιούνται οι εισπράξεις του νέου σχεδίου παραγωγής (ωφέλειες λόγω μεταβολής του σχεδίου παραγωγής). </a:t>
            </a:r>
          </a:p>
          <a:p>
            <a:pPr marL="0" marR="0" lvl="0" indent="0" algn="just" defTabSz="914400" rtl="0" eaLnBrk="0" fontAlgn="base" latinLnBrk="0" hangingPunct="0">
              <a:lnSpc>
                <a:spcPct val="150000"/>
              </a:lnSpc>
              <a:spcBef>
                <a:spcPct val="0"/>
              </a:spcBef>
              <a:spcAft>
                <a:spcPct val="0"/>
              </a:spcAft>
              <a:buClrTx/>
              <a:buSzTx/>
              <a:buFontTx/>
              <a:buNone/>
              <a:tabLst>
                <a:tab pos="731838" algn="l"/>
                <a:tab pos="2193925" algn="l"/>
                <a:tab pos="3657600" algn="l"/>
              </a:tabLst>
            </a:pPr>
            <a:r>
              <a:rPr kumimoji="0" lang="el-GR" b="0" i="0" u="none" strike="noStrike" cap="none" normalizeH="0" baseline="0" dirty="0" smtClean="0">
                <a:ln>
                  <a:noFill/>
                </a:ln>
                <a:solidFill>
                  <a:schemeClr val="tx1"/>
                </a:solidFill>
                <a:effectLst/>
                <a:ea typeface="Times New Roman" pitchFamily="18" charset="0"/>
              </a:rPr>
              <a:t>Αντίθετα η μεταβολή στην ρευστότητα της επιχείρησης </a:t>
            </a:r>
            <a:r>
              <a:rPr kumimoji="0" lang="el-GR" b="1" i="0" u="none" strike="noStrike" cap="none" normalizeH="0" baseline="0" dirty="0" smtClean="0">
                <a:ln>
                  <a:noFill/>
                </a:ln>
                <a:solidFill>
                  <a:schemeClr val="tx1"/>
                </a:solidFill>
                <a:effectLst/>
                <a:ea typeface="Times New Roman" pitchFamily="18" charset="0"/>
              </a:rPr>
              <a:t>μειώνεται </a:t>
            </a:r>
            <a:r>
              <a:rPr kumimoji="0" lang="el-GR" b="0" i="0" u="none" strike="noStrike" cap="none" normalizeH="0" baseline="0" dirty="0" smtClean="0">
                <a:ln>
                  <a:noFill/>
                </a:ln>
                <a:solidFill>
                  <a:schemeClr val="tx1"/>
                </a:solidFill>
                <a:effectLst/>
                <a:ea typeface="Times New Roman" pitchFamily="18" charset="0"/>
              </a:rPr>
              <a:t>όταν αποφεύγονται οι προβλεπόμενες εισπράξεις του υφιστάμενου σχεδίου και όταν πραγματοποιούνται οι δαπάνες του νέου σχεδίου παραγωγής (απώλειες λόγω μεταβολής του σχεδίου παραγωγής). </a:t>
            </a:r>
            <a:endParaRPr kumimoji="0" lang="el-GR"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323528" y="150602"/>
            <a:ext cx="8568952"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731838" algn="l"/>
                <a:tab pos="2193925" algn="l"/>
                <a:tab pos="3657600" algn="l"/>
              </a:tabLst>
            </a:pPr>
            <a:r>
              <a:rPr kumimoji="0" lang="el-GR" b="1" i="0" u="none" strike="noStrike" cap="none" normalizeH="0" baseline="0" dirty="0" smtClean="0">
                <a:ln>
                  <a:noFill/>
                </a:ln>
                <a:solidFill>
                  <a:schemeClr val="tx1"/>
                </a:solidFill>
                <a:effectLst/>
                <a:ea typeface="Times New Roman" pitchFamily="18" charset="0"/>
              </a:rPr>
              <a:t>Παράδειγμα εφαρμογής προϋπολογισμού ταμιακής ροής</a:t>
            </a:r>
          </a:p>
          <a:p>
            <a:pPr marL="0" marR="0" lvl="0" indent="0" algn="just" defTabSz="914400" rtl="0" eaLnBrk="1" fontAlgn="base" latinLnBrk="0" hangingPunct="1">
              <a:lnSpc>
                <a:spcPct val="100000"/>
              </a:lnSpc>
              <a:spcBef>
                <a:spcPct val="0"/>
              </a:spcBef>
              <a:spcAft>
                <a:spcPct val="0"/>
              </a:spcAft>
              <a:buClrTx/>
              <a:buSzTx/>
              <a:tabLst>
                <a:tab pos="731838" algn="l"/>
                <a:tab pos="2193925" algn="l"/>
                <a:tab pos="3657600"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tabLst>
                <a:tab pos="731838" algn="l"/>
                <a:tab pos="2193925" algn="l"/>
                <a:tab pos="3657600" algn="l"/>
              </a:tabLst>
            </a:pPr>
            <a:r>
              <a:rPr kumimoji="0" lang="el-GR" b="0" i="0" u="none" strike="noStrike" cap="none" normalizeH="0" baseline="0" dirty="0" smtClean="0">
                <a:ln>
                  <a:noFill/>
                </a:ln>
                <a:solidFill>
                  <a:schemeClr val="tx1"/>
                </a:solidFill>
                <a:effectLst/>
                <a:ea typeface="Times New Roman" pitchFamily="18" charset="0"/>
              </a:rPr>
              <a:t>Γεωργική επιχείρηση καλλιεργεί 10 στρέμματα (τα οποία μπορούν να </a:t>
            </a:r>
            <a:r>
              <a:rPr kumimoji="0" lang="el-GR" b="0" i="0" u="none" strike="noStrike" cap="none" normalizeH="0" baseline="0" dirty="0" err="1" smtClean="0">
                <a:ln>
                  <a:noFill/>
                </a:ln>
                <a:solidFill>
                  <a:schemeClr val="tx1"/>
                </a:solidFill>
                <a:effectLst/>
                <a:ea typeface="Times New Roman" pitchFamily="18" charset="0"/>
              </a:rPr>
              <a:t>αρδευθούν</a:t>
            </a:r>
            <a:r>
              <a:rPr kumimoji="0" lang="el-GR" b="0" i="0" u="none" strike="noStrike" cap="none" normalizeH="0" baseline="0" dirty="0" smtClean="0">
                <a:ln>
                  <a:noFill/>
                </a:ln>
                <a:solidFill>
                  <a:schemeClr val="tx1"/>
                </a:solidFill>
                <a:effectLst/>
                <a:ea typeface="Times New Roman" pitchFamily="18" charset="0"/>
              </a:rPr>
              <a:t>) με μαλακό σιτάρι. Η επιχείρηση εξετάζει για την επόμενη καλλιεργητική περίοδο, εάν είναι συμφέρουσα η αντικατάσταση της καλλιέργειας του σιταριού με αραβόσιτο.</a:t>
            </a:r>
          </a:p>
          <a:p>
            <a:pPr marL="0" marR="0" lvl="0" indent="0" algn="just" defTabSz="914400" rtl="0" eaLnBrk="0" fontAlgn="base" latinLnBrk="0" hangingPunct="0">
              <a:lnSpc>
                <a:spcPct val="100000"/>
              </a:lnSpc>
              <a:spcBef>
                <a:spcPct val="0"/>
              </a:spcBef>
              <a:spcAft>
                <a:spcPct val="0"/>
              </a:spcAft>
              <a:buClrTx/>
              <a:buSzTx/>
              <a:tabLst>
                <a:tab pos="731838" algn="l"/>
                <a:tab pos="2193925" algn="l"/>
                <a:tab pos="3657600"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tabLst>
                <a:tab pos="731838" algn="l"/>
                <a:tab pos="2193925" algn="l"/>
                <a:tab pos="3657600" algn="l"/>
              </a:tabLst>
            </a:pPr>
            <a:r>
              <a:rPr kumimoji="0" lang="el-GR" b="0" i="0" u="none" strike="noStrike" cap="none" normalizeH="0" baseline="0" dirty="0" smtClean="0">
                <a:ln>
                  <a:noFill/>
                </a:ln>
                <a:solidFill>
                  <a:schemeClr val="tx1"/>
                </a:solidFill>
                <a:effectLst/>
                <a:ea typeface="Times New Roman" pitchFamily="18" charset="0"/>
              </a:rPr>
              <a:t> Το μόνιμο και </a:t>
            </a:r>
            <a:r>
              <a:rPr kumimoji="0" lang="el-GR" b="0" i="0" u="none" strike="noStrike" cap="none" normalizeH="0" baseline="0" dirty="0" err="1" smtClean="0">
                <a:ln>
                  <a:noFill/>
                </a:ln>
                <a:solidFill>
                  <a:schemeClr val="tx1"/>
                </a:solidFill>
                <a:effectLst/>
                <a:ea typeface="Times New Roman" pitchFamily="18" charset="0"/>
              </a:rPr>
              <a:t>ημιμόνιμο</a:t>
            </a:r>
            <a:r>
              <a:rPr kumimoji="0" lang="el-GR" b="0" i="0" u="none" strike="noStrike" cap="none" normalizeH="0" baseline="0" dirty="0" smtClean="0">
                <a:ln>
                  <a:noFill/>
                </a:ln>
                <a:solidFill>
                  <a:schemeClr val="tx1"/>
                </a:solidFill>
                <a:effectLst/>
                <a:ea typeface="Times New Roman" pitchFamily="18" charset="0"/>
              </a:rPr>
              <a:t> κεφάλαιο της επιχείρησης δεν θα μεταβληθεί ανεξάρτητα την καλλιέργεια που θα χρησιμοποιηθεί</a:t>
            </a:r>
            <a:r>
              <a:rPr kumimoji="0" lang="el-GR" sz="1100" b="0" i="0" u="none" strike="noStrike" cap="none" normalizeH="0" baseline="0" dirty="0" smtClean="0">
                <a:ln>
                  <a:noFill/>
                </a:ln>
                <a:solidFill>
                  <a:schemeClr val="tx1"/>
                </a:solidFill>
                <a:effectLst/>
                <a:latin typeface="Arial" pitchFamily="34" charset="0"/>
                <a:ea typeface="Times New Roman" pitchFamily="18" charset="0"/>
              </a:rPr>
              <a:t>. </a:t>
            </a:r>
            <a:endParaRPr kumimoji="0" lang="el-GR" sz="1800" b="0" i="0" u="none" strike="noStrike" cap="none" normalizeH="0" baseline="0" dirty="0" smtClean="0">
              <a:ln>
                <a:noFill/>
              </a:ln>
              <a:solidFill>
                <a:schemeClr val="tx1"/>
              </a:solidFill>
              <a:effectLst/>
              <a:latin typeface="Arial" pitchFamily="34" charset="0"/>
            </a:endParaRPr>
          </a:p>
        </p:txBody>
      </p:sp>
      <p:graphicFrame>
        <p:nvGraphicFramePr>
          <p:cNvPr id="3" name="Table 2"/>
          <p:cNvGraphicFramePr>
            <a:graphicFrameLocks noGrp="1"/>
          </p:cNvGraphicFramePr>
          <p:nvPr/>
        </p:nvGraphicFramePr>
        <p:xfrm>
          <a:off x="611560" y="2564905"/>
          <a:ext cx="7992887" cy="3522834"/>
        </p:xfrm>
        <a:graphic>
          <a:graphicData uri="http://schemas.openxmlformats.org/drawingml/2006/table">
            <a:tbl>
              <a:tblPr/>
              <a:tblGrid>
                <a:gridCol w="1930986"/>
                <a:gridCol w="1755441"/>
                <a:gridCol w="2072773"/>
                <a:gridCol w="2233687"/>
              </a:tblGrid>
              <a:tr h="583156">
                <a:tc gridSpan="2">
                  <a:txBody>
                    <a:bodyPr/>
                    <a:lstStyle/>
                    <a:p>
                      <a:pPr algn="ctr">
                        <a:spcAft>
                          <a:spcPts val="0"/>
                        </a:spcAft>
                      </a:pPr>
                      <a:r>
                        <a:rPr lang="el-GR" sz="1400" b="1" dirty="0">
                          <a:latin typeface="+mn-lt"/>
                          <a:ea typeface="Times New Roman"/>
                        </a:rPr>
                        <a:t>Α) </a:t>
                      </a:r>
                      <a:r>
                        <a:rPr lang="el-GR" sz="1400" b="1" dirty="0" err="1">
                          <a:latin typeface="+mn-lt"/>
                          <a:ea typeface="Times New Roman"/>
                        </a:rPr>
                        <a:t>Περικοπτόμενα</a:t>
                      </a:r>
                      <a:r>
                        <a:rPr lang="el-GR" sz="1400" b="1" dirty="0">
                          <a:latin typeface="+mn-lt"/>
                          <a:ea typeface="Times New Roman"/>
                        </a:rPr>
                        <a:t> </a:t>
                      </a:r>
                      <a:r>
                        <a:rPr lang="el-GR" sz="1400" b="1" dirty="0" err="1">
                          <a:latin typeface="+mn-lt"/>
                          <a:ea typeface="Times New Roman"/>
                        </a:rPr>
                        <a:t>Εξοδα</a:t>
                      </a:r>
                      <a:endParaRPr lang="el-GR" sz="1400" dirty="0">
                        <a:latin typeface="+mn-lt"/>
                        <a:ea typeface="Times New Roman"/>
                      </a:endParaRPr>
                    </a:p>
                    <a:p>
                      <a:pPr algn="ctr">
                        <a:spcAft>
                          <a:spcPts val="0"/>
                        </a:spcAft>
                      </a:pPr>
                      <a:r>
                        <a:rPr lang="el-GR" sz="1400" dirty="0">
                          <a:latin typeface="+mn-lt"/>
                          <a:ea typeface="Times New Roman"/>
                        </a:rPr>
                        <a:t>Μεταβλητές δαπάνες σιταριού </a:t>
                      </a:r>
                    </a:p>
                    <a:p>
                      <a:pPr algn="ctr">
                        <a:spcAft>
                          <a:spcPts val="0"/>
                        </a:spcAft>
                      </a:pPr>
                      <a:r>
                        <a:rPr lang="el-GR" sz="1400" dirty="0">
                          <a:latin typeface="+mn-lt"/>
                          <a:ea typeface="Times New Roman"/>
                        </a:rPr>
                        <a:t>(σε ευρώ)</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gridSpan="2">
                  <a:txBody>
                    <a:bodyPr/>
                    <a:lstStyle/>
                    <a:p>
                      <a:pPr algn="ctr">
                        <a:spcAft>
                          <a:spcPts val="0"/>
                        </a:spcAft>
                      </a:pPr>
                      <a:r>
                        <a:rPr lang="el-GR" sz="1400" b="1" dirty="0">
                          <a:latin typeface="+mn-lt"/>
                          <a:ea typeface="Times New Roman"/>
                        </a:rPr>
                        <a:t>Γ) Πρόσθετα Έξοδα</a:t>
                      </a:r>
                      <a:endParaRPr lang="el-GR" sz="1400" dirty="0">
                        <a:latin typeface="+mn-lt"/>
                        <a:ea typeface="Times New Roman"/>
                      </a:endParaRPr>
                    </a:p>
                    <a:p>
                      <a:pPr algn="ctr">
                        <a:spcAft>
                          <a:spcPts val="0"/>
                        </a:spcAft>
                      </a:pPr>
                      <a:r>
                        <a:rPr lang="el-GR" sz="1400" dirty="0">
                          <a:latin typeface="+mn-lt"/>
                          <a:ea typeface="Times New Roman"/>
                        </a:rPr>
                        <a:t>Μεταβλητές δαπάνες αραβοσίτου </a:t>
                      </a:r>
                    </a:p>
                    <a:p>
                      <a:pPr algn="ctr">
                        <a:spcAft>
                          <a:spcPts val="0"/>
                        </a:spcAft>
                      </a:pPr>
                      <a:r>
                        <a:rPr lang="el-GR" sz="1400" dirty="0">
                          <a:latin typeface="+mn-lt"/>
                          <a:ea typeface="Times New Roman"/>
                        </a:rPr>
                        <a:t>(σε ευρώ)</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r>
              <a:tr h="256372">
                <a:tc>
                  <a:txBody>
                    <a:bodyPr/>
                    <a:lstStyle/>
                    <a:p>
                      <a:pPr>
                        <a:spcAft>
                          <a:spcPts val="0"/>
                        </a:spcAft>
                      </a:pPr>
                      <a:r>
                        <a:rPr lang="el-GR" sz="1400">
                          <a:latin typeface="+mn-lt"/>
                          <a:ea typeface="Times New Roman"/>
                        </a:rPr>
                        <a:t>Λιπάσματα </a:t>
                      </a: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400" dirty="0">
                          <a:latin typeface="+mn-lt"/>
                          <a:ea typeface="Times New Roman"/>
                        </a:rPr>
                        <a:t>80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400" dirty="0">
                          <a:latin typeface="+mn-lt"/>
                          <a:ea typeface="Times New Roman"/>
                        </a:rPr>
                        <a:t> Λιπάσματα </a:t>
                      </a: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400" dirty="0">
                          <a:latin typeface="+mn-lt"/>
                          <a:ea typeface="Times New Roman"/>
                        </a:rPr>
                        <a:t>160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372">
                <a:tc>
                  <a:txBody>
                    <a:bodyPr/>
                    <a:lstStyle/>
                    <a:p>
                      <a:pPr>
                        <a:spcAft>
                          <a:spcPts val="0"/>
                        </a:spcAft>
                      </a:pPr>
                      <a:r>
                        <a:rPr lang="el-GR" sz="1400">
                          <a:latin typeface="+mn-lt"/>
                          <a:ea typeface="Times New Roman"/>
                        </a:rPr>
                        <a:t>Σπόροι</a:t>
                      </a: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400" dirty="0">
                          <a:latin typeface="+mn-lt"/>
                          <a:ea typeface="Times New Roman"/>
                        </a:rPr>
                        <a:t>60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400" dirty="0">
                          <a:latin typeface="+mn-lt"/>
                          <a:ea typeface="Times New Roman"/>
                        </a:rPr>
                        <a:t> Σπόροι</a:t>
                      </a: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400" dirty="0">
                          <a:latin typeface="+mn-lt"/>
                          <a:ea typeface="Times New Roman"/>
                        </a:rPr>
                        <a:t>150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8961">
                <a:tc>
                  <a:txBody>
                    <a:bodyPr/>
                    <a:lstStyle/>
                    <a:p>
                      <a:pPr>
                        <a:spcAft>
                          <a:spcPts val="0"/>
                        </a:spcAft>
                      </a:pPr>
                      <a:r>
                        <a:rPr lang="el-GR" sz="1400">
                          <a:latin typeface="+mn-lt"/>
                          <a:ea typeface="Times New Roman"/>
                        </a:rPr>
                        <a:t>Γεωργικά φάρμακα και ζιζανιοκτόνα</a:t>
                      </a: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400">
                          <a:latin typeface="+mn-lt"/>
                          <a:ea typeface="Times New Roman"/>
                        </a:rPr>
                        <a:t>35</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400" dirty="0">
                          <a:latin typeface="+mn-lt"/>
                          <a:ea typeface="Times New Roman"/>
                        </a:rPr>
                        <a:t>Γεωργικά φάρμακα και ζιζανιοκτόνα</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400" dirty="0">
                          <a:latin typeface="+mn-lt"/>
                          <a:ea typeface="Times New Roman"/>
                        </a:rPr>
                        <a:t>145</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372">
                <a:tc>
                  <a:txBody>
                    <a:bodyPr/>
                    <a:lstStyle/>
                    <a:p>
                      <a:pPr>
                        <a:spcAft>
                          <a:spcPts val="0"/>
                        </a:spcAft>
                      </a:pPr>
                      <a:r>
                        <a:rPr lang="el-GR" sz="1400" dirty="0">
                          <a:latin typeface="+mn-lt"/>
                          <a:ea typeface="Times New Roman"/>
                        </a:rPr>
                        <a:t>Καύσιμα </a:t>
                      </a: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400">
                          <a:latin typeface="+mn-lt"/>
                          <a:ea typeface="Times New Roman"/>
                        </a:rPr>
                        <a:t>50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400" dirty="0">
                          <a:latin typeface="+mn-lt"/>
                          <a:ea typeface="Times New Roman"/>
                        </a:rPr>
                        <a:t>Καύσιμα</a:t>
                      </a: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400" dirty="0">
                          <a:latin typeface="+mn-lt"/>
                          <a:ea typeface="Times New Roman"/>
                        </a:rPr>
                        <a:t>180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615">
                <a:tc>
                  <a:txBody>
                    <a:bodyPr/>
                    <a:lstStyle/>
                    <a:p>
                      <a:pPr>
                        <a:spcAft>
                          <a:spcPts val="0"/>
                        </a:spcAft>
                      </a:pPr>
                      <a:r>
                        <a:rPr lang="el-GR" sz="1400">
                          <a:latin typeface="+mn-lt"/>
                          <a:ea typeface="Times New Roman"/>
                        </a:rPr>
                        <a:t>Μηχανική συλλογή </a:t>
                      </a: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400">
                          <a:latin typeface="+mn-lt"/>
                          <a:ea typeface="Times New Roman"/>
                        </a:rPr>
                        <a:t>55</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400" dirty="0">
                          <a:latin typeface="+mn-lt"/>
                          <a:ea typeface="Times New Roman"/>
                        </a:rPr>
                        <a:t>Μηχανική συλλογή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400" dirty="0">
                          <a:latin typeface="+mn-lt"/>
                          <a:ea typeface="Times New Roman"/>
                        </a:rPr>
                        <a:t>180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615">
                <a:tc>
                  <a:txBody>
                    <a:bodyPr/>
                    <a:lstStyle/>
                    <a:p>
                      <a:pPr>
                        <a:spcAft>
                          <a:spcPts val="0"/>
                        </a:spcAft>
                      </a:pPr>
                      <a:r>
                        <a:rPr lang="el-GR" sz="1400">
                          <a:latin typeface="+mn-lt"/>
                          <a:ea typeface="Times New Roman"/>
                        </a:rPr>
                        <a:t>Λοιπές δαπάνες</a:t>
                      </a: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400">
                          <a:latin typeface="+mn-lt"/>
                          <a:ea typeface="Times New Roman"/>
                        </a:rPr>
                        <a:t>10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400" dirty="0">
                          <a:latin typeface="+mn-lt"/>
                          <a:ea typeface="Times New Roman"/>
                        </a:rPr>
                        <a:t>Λοιπές δαπάνες</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400" dirty="0">
                          <a:latin typeface="+mn-lt"/>
                          <a:ea typeface="Times New Roman"/>
                        </a:rPr>
                        <a:t>40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372">
                <a:tc>
                  <a:txBody>
                    <a:bodyPr/>
                    <a:lstStyle/>
                    <a:p>
                      <a:pPr>
                        <a:spcAft>
                          <a:spcPts val="0"/>
                        </a:spcAft>
                      </a:pPr>
                      <a:r>
                        <a:rPr lang="el-GR" sz="1400" b="1">
                          <a:latin typeface="+mn-lt"/>
                          <a:ea typeface="Times New Roman"/>
                        </a:rPr>
                        <a:t>Σ ύ ν ο λ ο </a:t>
                      </a:r>
                      <a:endParaRPr lang="el-GR" sz="1400">
                        <a:latin typeface="+mn-lt"/>
                        <a:ea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el-GR" sz="1400">
                          <a:latin typeface="+mn-lt"/>
                          <a:ea typeface="Times New Roman"/>
                        </a:rPr>
                        <a:t>290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spcAft>
                          <a:spcPts val="0"/>
                        </a:spcAft>
                      </a:pPr>
                      <a:r>
                        <a:rPr lang="el-GR" sz="1400" b="1" dirty="0">
                          <a:latin typeface="+mn-lt"/>
                          <a:ea typeface="Times New Roman"/>
                        </a:rPr>
                        <a:t>Σ ύ ν ο λ ο</a:t>
                      </a:r>
                      <a:endParaRPr lang="el-GR" sz="1400" dirty="0">
                        <a:latin typeface="+mn-lt"/>
                        <a:ea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el-GR" sz="1400" dirty="0">
                          <a:latin typeface="+mn-lt"/>
                          <a:ea typeface="Arial Unicode MS"/>
                        </a:rPr>
                        <a:t>855</a:t>
                      </a:r>
                      <a:endParaRPr lang="el-GR" sz="1400" dirty="0">
                        <a:latin typeface="+mn-lt"/>
                        <a:ea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741550">
                <a:tc gridSpan="2">
                  <a:txBody>
                    <a:bodyPr/>
                    <a:lstStyle/>
                    <a:p>
                      <a:pPr>
                        <a:spcAft>
                          <a:spcPts val="0"/>
                        </a:spcAft>
                      </a:pPr>
                      <a:r>
                        <a:rPr lang="el-GR" sz="1400" b="1">
                          <a:latin typeface="+mn-lt"/>
                          <a:ea typeface="Times New Roman"/>
                        </a:rPr>
                        <a:t>Β)Πρόσθετα έσοδα </a:t>
                      </a:r>
                      <a:endParaRPr lang="el-GR" sz="1400">
                        <a:latin typeface="+mn-lt"/>
                        <a:ea typeface="Times New Roman"/>
                      </a:endParaRPr>
                    </a:p>
                    <a:p>
                      <a:pPr>
                        <a:spcAft>
                          <a:spcPts val="0"/>
                        </a:spcAft>
                      </a:pPr>
                      <a:r>
                        <a:rPr lang="el-GR" sz="1400">
                          <a:latin typeface="+mn-lt"/>
                          <a:ea typeface="Times New Roman"/>
                        </a:rPr>
                        <a:t>Ακαθάριστη πρόσοδος αραβοσίτου:</a:t>
                      </a:r>
                    </a:p>
                    <a:p>
                      <a:pPr>
                        <a:spcAft>
                          <a:spcPts val="0"/>
                        </a:spcAft>
                      </a:pPr>
                      <a:r>
                        <a:rPr lang="el-GR" sz="1400">
                          <a:latin typeface="+mn-lt"/>
                          <a:ea typeface="Times New Roman"/>
                        </a:rPr>
                        <a:t>12.000 κιλά Χ 0,15 ευρώ/κιλό = 1.800 ευρώ</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gridSpan="2">
                  <a:txBody>
                    <a:bodyPr/>
                    <a:lstStyle/>
                    <a:p>
                      <a:pPr>
                        <a:spcAft>
                          <a:spcPts val="0"/>
                        </a:spcAft>
                      </a:pPr>
                      <a:r>
                        <a:rPr lang="el-GR" sz="1400" b="1" dirty="0">
                          <a:latin typeface="+mn-lt"/>
                          <a:ea typeface="Times New Roman"/>
                        </a:rPr>
                        <a:t>Δ) </a:t>
                      </a:r>
                      <a:r>
                        <a:rPr lang="el-GR" sz="1400" b="1" dirty="0" err="1">
                          <a:latin typeface="+mn-lt"/>
                          <a:ea typeface="Times New Roman"/>
                        </a:rPr>
                        <a:t>Περικοπτόμενα</a:t>
                      </a:r>
                      <a:r>
                        <a:rPr lang="el-GR" sz="1400" b="1" dirty="0">
                          <a:latin typeface="+mn-lt"/>
                          <a:ea typeface="Times New Roman"/>
                        </a:rPr>
                        <a:t> έσοδα </a:t>
                      </a:r>
                      <a:endParaRPr lang="el-GR" sz="1400" dirty="0">
                        <a:latin typeface="+mn-lt"/>
                        <a:ea typeface="Times New Roman"/>
                      </a:endParaRPr>
                    </a:p>
                    <a:p>
                      <a:pPr>
                        <a:spcAft>
                          <a:spcPts val="0"/>
                        </a:spcAft>
                      </a:pPr>
                      <a:r>
                        <a:rPr lang="el-GR" sz="1400" dirty="0">
                          <a:latin typeface="+mn-lt"/>
                          <a:ea typeface="Times New Roman"/>
                        </a:rPr>
                        <a:t>Ακαθάριστη πρόσοδος σιταριού:</a:t>
                      </a:r>
                    </a:p>
                    <a:p>
                      <a:pPr>
                        <a:spcAft>
                          <a:spcPts val="0"/>
                        </a:spcAft>
                      </a:pPr>
                      <a:r>
                        <a:rPr lang="el-GR" sz="1400" dirty="0">
                          <a:latin typeface="+mn-lt"/>
                          <a:ea typeface="Times New Roman"/>
                        </a:rPr>
                        <a:t>4000 κιλά Χ 0,18 ευρώ/κιλό = 720 ευρώ</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r>
            </a:tbl>
          </a:graphicData>
        </a:graphic>
      </p:graphicFrame>
      <p:sp>
        <p:nvSpPr>
          <p:cNvPr id="29698" name="Rectangle 2"/>
          <p:cNvSpPr>
            <a:spLocks noChangeArrowheads="1"/>
          </p:cNvSpPr>
          <p:nvPr/>
        </p:nvSpPr>
        <p:spPr bwMode="auto">
          <a:xfrm>
            <a:off x="467544" y="6075600"/>
            <a:ext cx="8208912"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731838" algn="l"/>
                <a:tab pos="822325" algn="l"/>
                <a:tab pos="1463675" algn="l"/>
                <a:tab pos="2193925" algn="l"/>
                <a:tab pos="3657600" algn="l"/>
              </a:tabLst>
            </a:pPr>
            <a:r>
              <a:rPr kumimoji="0" lang="el-GR" sz="1400" b="0" i="0" u="none" strike="noStrike" cap="none" normalizeH="0" baseline="0" dirty="0" smtClean="0">
                <a:ln>
                  <a:noFill/>
                </a:ln>
                <a:solidFill>
                  <a:schemeClr val="tx1"/>
                </a:solidFill>
                <a:effectLst/>
                <a:ea typeface="Times New Roman" pitchFamily="18" charset="0"/>
              </a:rPr>
              <a:t>Η μεταβολή του οικονομικού αποτελέσματος  υπολογίζεται σε:</a:t>
            </a:r>
            <a:endParaRPr kumimoji="0" lang="el-GR"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tabLst>
                <a:tab pos="731838" algn="l"/>
                <a:tab pos="822325" algn="l"/>
                <a:tab pos="1463675" algn="l"/>
                <a:tab pos="2193925" algn="l"/>
                <a:tab pos="3657600" algn="l"/>
              </a:tabLst>
            </a:pPr>
            <a:r>
              <a:rPr kumimoji="0" lang="el-GR" sz="1400" b="0" i="0" u="none" strike="noStrike" cap="none" normalizeH="0" baseline="0" dirty="0" smtClean="0">
                <a:ln>
                  <a:noFill/>
                </a:ln>
                <a:solidFill>
                  <a:schemeClr val="tx1"/>
                </a:solidFill>
                <a:effectLst/>
                <a:ea typeface="Times New Roman" pitchFamily="18" charset="0"/>
              </a:rPr>
              <a:t> (Α+Β)-(Γ+Δ)= (290+1800) – (855+720) = 2090 ευρώ – 1575 ευρώ = </a:t>
            </a:r>
            <a:r>
              <a:rPr kumimoji="0" lang="el-GR" sz="1600" b="1" i="0" u="none" strike="noStrike" cap="none" normalizeH="0" baseline="0" dirty="0" smtClean="0">
                <a:ln>
                  <a:noFill/>
                </a:ln>
                <a:solidFill>
                  <a:schemeClr val="tx1"/>
                </a:solidFill>
                <a:effectLst/>
                <a:ea typeface="Times New Roman" pitchFamily="18" charset="0"/>
              </a:rPr>
              <a:t>515 ευρώ</a:t>
            </a:r>
            <a:endParaRPr kumimoji="0" lang="el-GR" sz="1600" b="1"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51522" y="188639"/>
          <a:ext cx="8712965" cy="6469110"/>
        </p:xfrm>
        <a:graphic>
          <a:graphicData uri="http://schemas.openxmlformats.org/drawingml/2006/table">
            <a:tbl>
              <a:tblPr/>
              <a:tblGrid>
                <a:gridCol w="1259591"/>
                <a:gridCol w="1641846"/>
                <a:gridCol w="1769308"/>
                <a:gridCol w="1769308"/>
                <a:gridCol w="1136456"/>
                <a:gridCol w="1136456"/>
              </a:tblGrid>
              <a:tr h="866437">
                <a:tc>
                  <a:txBody>
                    <a:bodyPr/>
                    <a:lstStyle/>
                    <a:p>
                      <a:pPr>
                        <a:spcAft>
                          <a:spcPts val="0"/>
                        </a:spcAft>
                        <a:tabLst>
                          <a:tab pos="731520" algn="l"/>
                          <a:tab pos="822960" algn="l"/>
                          <a:tab pos="1463040" algn="l"/>
                          <a:tab pos="2194560" algn="l"/>
                        </a:tabLst>
                      </a:pPr>
                      <a:r>
                        <a:rPr lang="el-GR" sz="1600" b="1" dirty="0">
                          <a:latin typeface="+mn-lt"/>
                          <a:ea typeface="Times New Roman"/>
                        </a:rPr>
                        <a:t>Εποχή</a:t>
                      </a:r>
                      <a:endParaRPr lang="el-GR" sz="1600" dirty="0">
                        <a:latin typeface="+mn-lt"/>
                        <a:ea typeface="Times New Roman"/>
                      </a:endParaRPr>
                    </a:p>
                  </a:txBody>
                  <a:tcPr marL="65091" marR="65091"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 pos="822960" algn="l"/>
                          <a:tab pos="1463040" algn="l"/>
                          <a:tab pos="2194560" algn="l"/>
                        </a:tabLst>
                      </a:pPr>
                      <a:r>
                        <a:rPr lang="el-GR" sz="1600" b="1">
                          <a:latin typeface="+mn-lt"/>
                          <a:ea typeface="Times New Roman"/>
                        </a:rPr>
                        <a:t>Καλλιέργεια</a:t>
                      </a: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600" b="1" dirty="0">
                          <a:latin typeface="+mn-lt"/>
                          <a:ea typeface="Times New Roman"/>
                        </a:rPr>
                        <a:t>Απώλειες</a:t>
                      </a:r>
                      <a:endParaRPr lang="el-GR" sz="1600" dirty="0">
                        <a:latin typeface="+mn-lt"/>
                        <a:ea typeface="Times New Roman"/>
                      </a:endParaRPr>
                    </a:p>
                    <a:p>
                      <a:pPr algn="ctr">
                        <a:spcAft>
                          <a:spcPts val="0"/>
                        </a:spcAft>
                        <a:tabLst>
                          <a:tab pos="731520" algn="l"/>
                          <a:tab pos="822960" algn="l"/>
                          <a:tab pos="1463040" algn="l"/>
                          <a:tab pos="2194560" algn="l"/>
                        </a:tabLst>
                      </a:pPr>
                      <a:r>
                        <a:rPr lang="el-GR" sz="1600" b="1" dirty="0">
                          <a:latin typeface="+mn-lt"/>
                          <a:ea typeface="Times New Roman"/>
                        </a:rPr>
                        <a:t>(-)</a:t>
                      </a:r>
                      <a:endParaRPr lang="el-GR" sz="1600" dirty="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600" b="1">
                          <a:latin typeface="+mn-lt"/>
                          <a:ea typeface="Times New Roman"/>
                        </a:rPr>
                        <a:t>Ωφέλειες</a:t>
                      </a:r>
                      <a:endParaRPr lang="el-GR" sz="1600">
                        <a:latin typeface="+mn-lt"/>
                        <a:ea typeface="Times New Roman"/>
                      </a:endParaRPr>
                    </a:p>
                    <a:p>
                      <a:pPr algn="ctr">
                        <a:spcAft>
                          <a:spcPts val="0"/>
                        </a:spcAft>
                        <a:tabLst>
                          <a:tab pos="731520" algn="l"/>
                          <a:tab pos="822960" algn="l"/>
                          <a:tab pos="1463040" algn="l"/>
                          <a:tab pos="2194560" algn="l"/>
                        </a:tabLst>
                      </a:pPr>
                      <a:r>
                        <a:rPr lang="el-GR" sz="1600" b="1">
                          <a:latin typeface="+mn-lt"/>
                          <a:ea typeface="Times New Roman"/>
                        </a:rPr>
                        <a:t>(+)</a:t>
                      </a: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600" b="1">
                          <a:latin typeface="+mn-lt"/>
                          <a:ea typeface="Times New Roman"/>
                        </a:rPr>
                        <a:t>Πλεόνασμα / έλλειμμα χρονικής περιόδου</a:t>
                      </a:r>
                      <a:endParaRPr lang="el-GR" sz="1600">
                        <a:latin typeface="+mn-lt"/>
                        <a:ea typeface="Times New Roman"/>
                      </a:endParaRPr>
                    </a:p>
                  </a:txBody>
                  <a:tcPr marL="65091" marR="650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600" b="1" dirty="0">
                          <a:latin typeface="+mn-lt"/>
                          <a:ea typeface="Times New Roman"/>
                        </a:rPr>
                        <a:t>Αθροιστικό πλεόνασμα / έλλειμμα </a:t>
                      </a:r>
                      <a:endParaRPr lang="el-GR" sz="1600" dirty="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3883">
                <a:tc rowSpan="3">
                  <a:txBody>
                    <a:bodyPr/>
                    <a:lstStyle/>
                    <a:p>
                      <a:pPr marL="71755" marR="71755">
                        <a:spcAft>
                          <a:spcPts val="0"/>
                        </a:spcAft>
                        <a:tabLst>
                          <a:tab pos="731520" algn="l"/>
                          <a:tab pos="822960" algn="l"/>
                          <a:tab pos="1463040" algn="l"/>
                          <a:tab pos="2194560" algn="l"/>
                        </a:tabLst>
                      </a:pPr>
                      <a:r>
                        <a:rPr lang="el-GR" sz="1600">
                          <a:latin typeface="+mn-lt"/>
                          <a:ea typeface="Times New Roman"/>
                        </a:rPr>
                        <a:t>Οκτώβριος, Νοέμβριος, Δεκέμβριος </a:t>
                      </a:r>
                    </a:p>
                  </a:txBody>
                  <a:tcPr marL="65091" marR="65091" marT="0" marB="0" vert="vert27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spcAft>
                          <a:spcPts val="0"/>
                        </a:spcAft>
                        <a:tabLst>
                          <a:tab pos="731520" algn="l"/>
                          <a:tab pos="822960" algn="l"/>
                          <a:tab pos="1463040" algn="l"/>
                          <a:tab pos="2194560" algn="l"/>
                        </a:tabLst>
                      </a:pPr>
                      <a:r>
                        <a:rPr lang="el-GR" sz="1600">
                          <a:latin typeface="+mn-lt"/>
                          <a:ea typeface="Times New Roman"/>
                        </a:rPr>
                        <a:t>-Σιτάρι :</a:t>
                      </a: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p>
                      <a:pPr algn="ctr">
                        <a:spcAft>
                          <a:spcPts val="0"/>
                        </a:spcAft>
                        <a:tabLst>
                          <a:tab pos="731520" algn="l"/>
                          <a:tab pos="822960" algn="l"/>
                          <a:tab pos="1463040" algn="l"/>
                          <a:tab pos="2194560" algn="l"/>
                        </a:tabLst>
                      </a:pPr>
                      <a:r>
                        <a:rPr lang="el-GR" sz="1600">
                          <a:latin typeface="+mn-lt"/>
                          <a:ea typeface="Times New Roman"/>
                        </a:rPr>
                        <a:t>-</a:t>
                      </a: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600">
                          <a:latin typeface="+mn-lt"/>
                          <a:ea typeface="Times New Roman"/>
                        </a:rPr>
                        <a:t>προετοιμασία εδάφους, λίπανση, σπόροι, φυτοπροστασία, καύσιμα</a:t>
                      </a:r>
                    </a:p>
                    <a:p>
                      <a:pPr algn="ctr">
                        <a:spcAft>
                          <a:spcPts val="0"/>
                        </a:spcAft>
                        <a:tabLst>
                          <a:tab pos="731520" algn="l"/>
                          <a:tab pos="822960" algn="l"/>
                          <a:tab pos="1463040" algn="l"/>
                          <a:tab pos="2194560" algn="l"/>
                        </a:tabLst>
                      </a:pPr>
                      <a:r>
                        <a:rPr lang="el-GR" sz="1600">
                          <a:latin typeface="+mn-lt"/>
                          <a:ea typeface="Times New Roman"/>
                        </a:rPr>
                        <a:t> (πληρωμές σε ευρώ):</a:t>
                      </a:r>
                    </a:p>
                    <a:p>
                      <a:pPr algn="ctr">
                        <a:spcAft>
                          <a:spcPts val="0"/>
                        </a:spcAft>
                        <a:tabLst>
                          <a:tab pos="731520" algn="l"/>
                          <a:tab pos="822960" algn="l"/>
                          <a:tab pos="1463040" algn="l"/>
                          <a:tab pos="2194560" algn="l"/>
                        </a:tabLst>
                      </a:pPr>
                      <a:r>
                        <a:rPr lang="el-GR" sz="1600">
                          <a:latin typeface="+mn-lt"/>
                          <a:ea typeface="Times New Roman"/>
                        </a:rPr>
                        <a:t>165</a:t>
                      </a: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600">
                        <a:latin typeface="+mn-lt"/>
                        <a:ea typeface="Arial Unicode MS"/>
                      </a:endParaRP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769">
                <a:tc vMerge="1">
                  <a:txBody>
                    <a:bodyPr/>
                    <a:lstStyle/>
                    <a:p>
                      <a:endParaRPr lang="el-GR"/>
                    </a:p>
                  </a:txBody>
                  <a:tcPr/>
                </a:tc>
                <a:tc>
                  <a:txBody>
                    <a:bodyPr/>
                    <a:lstStyle/>
                    <a:p>
                      <a:pPr>
                        <a:spcAft>
                          <a:spcPts val="0"/>
                        </a:spcAft>
                        <a:tabLst>
                          <a:tab pos="731520" algn="l"/>
                          <a:tab pos="822960" algn="l"/>
                          <a:tab pos="1463040" algn="l"/>
                          <a:tab pos="2194560" algn="l"/>
                        </a:tabLst>
                      </a:pPr>
                      <a:r>
                        <a:rPr lang="el-GR" sz="1600">
                          <a:latin typeface="+mn-lt"/>
                          <a:ea typeface="Times New Roman"/>
                        </a:rPr>
                        <a:t>-Αραβόσιτος: </a:t>
                      </a: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600">
                          <a:latin typeface="+mn-lt"/>
                          <a:ea typeface="Times New Roman"/>
                        </a:rPr>
                        <a:t>-</a:t>
                      </a: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600">
                          <a:latin typeface="+mn-lt"/>
                          <a:ea typeface="Times New Roman"/>
                        </a:rPr>
                        <a:t>-</a:t>
                      </a: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303">
                <a:tc vMerge="1">
                  <a:txBody>
                    <a:bodyPr/>
                    <a:lstStyle/>
                    <a:p>
                      <a:endParaRPr lang="el-GR"/>
                    </a:p>
                  </a:txBody>
                  <a:tcPr/>
                </a:tc>
                <a:tc>
                  <a:txBody>
                    <a:bodyPr/>
                    <a:lstStyle/>
                    <a:p>
                      <a:pPr>
                        <a:spcAft>
                          <a:spcPts val="0"/>
                        </a:spcAft>
                        <a:tabLst>
                          <a:tab pos="731520" algn="l"/>
                          <a:tab pos="822960" algn="l"/>
                          <a:tab pos="1463040" algn="l"/>
                          <a:tab pos="2194560" algn="l"/>
                        </a:tabLst>
                      </a:pPr>
                      <a:endParaRPr lang="el-GR" sz="1600">
                        <a:latin typeface="+mn-lt"/>
                        <a:ea typeface="Times New Roman"/>
                      </a:endParaRPr>
                    </a:p>
                    <a:p>
                      <a:pPr>
                        <a:spcAft>
                          <a:spcPts val="0"/>
                        </a:spcAft>
                        <a:tabLst>
                          <a:tab pos="731520" algn="l"/>
                          <a:tab pos="822960" algn="l"/>
                          <a:tab pos="1463040" algn="l"/>
                          <a:tab pos="2194560" algn="l"/>
                        </a:tabLst>
                      </a:pPr>
                      <a:r>
                        <a:rPr lang="el-GR" sz="1600" b="1">
                          <a:latin typeface="+mn-lt"/>
                          <a:ea typeface="Times New Roman"/>
                        </a:rPr>
                        <a:t>ΣΥΝΟΛΟ </a:t>
                      </a: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p>
                      <a:pPr algn="ctr">
                        <a:spcAft>
                          <a:spcPts val="0"/>
                        </a:spcAft>
                        <a:tabLst>
                          <a:tab pos="731520" algn="l"/>
                          <a:tab pos="822960" algn="l"/>
                          <a:tab pos="1463040" algn="l"/>
                          <a:tab pos="2194560" algn="l"/>
                        </a:tabLst>
                      </a:pPr>
                      <a:r>
                        <a:rPr lang="el-GR" sz="1600" b="1">
                          <a:latin typeface="+mn-lt"/>
                          <a:ea typeface="Times New Roman"/>
                        </a:rPr>
                        <a:t>-</a:t>
                      </a: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p>
                      <a:pPr algn="ctr">
                        <a:spcAft>
                          <a:spcPts val="0"/>
                        </a:spcAft>
                        <a:tabLst>
                          <a:tab pos="731520" algn="l"/>
                          <a:tab pos="822960" algn="l"/>
                          <a:tab pos="1463040" algn="l"/>
                          <a:tab pos="2194560" algn="l"/>
                        </a:tabLst>
                      </a:pPr>
                      <a:r>
                        <a:rPr lang="el-GR" sz="1600" b="1">
                          <a:latin typeface="+mn-lt"/>
                          <a:ea typeface="Times New Roman"/>
                        </a:rPr>
                        <a:t>165</a:t>
                      </a: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p>
                      <a:pPr algn="ctr">
                        <a:spcAft>
                          <a:spcPts val="0"/>
                        </a:spcAft>
                        <a:tabLst>
                          <a:tab pos="731520" algn="l"/>
                          <a:tab pos="822960" algn="l"/>
                          <a:tab pos="1463040" algn="l"/>
                          <a:tab pos="2194560" algn="l"/>
                        </a:tabLst>
                      </a:pPr>
                      <a:r>
                        <a:rPr lang="el-GR" sz="1600" b="1">
                          <a:latin typeface="+mn-lt"/>
                          <a:ea typeface="Times New Roman"/>
                        </a:rPr>
                        <a:t>+165</a:t>
                      </a: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p>
                      <a:pPr algn="ctr">
                        <a:spcAft>
                          <a:spcPts val="0"/>
                        </a:spcAft>
                        <a:tabLst>
                          <a:tab pos="731520" algn="l"/>
                          <a:tab pos="822960" algn="l"/>
                          <a:tab pos="1463040" algn="l"/>
                          <a:tab pos="2194560" algn="l"/>
                        </a:tabLst>
                      </a:pPr>
                      <a:r>
                        <a:rPr lang="el-GR" sz="1600" b="1">
                          <a:latin typeface="+mn-lt"/>
                          <a:ea typeface="Times New Roman"/>
                        </a:rPr>
                        <a:t>+165</a:t>
                      </a: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976743">
                <a:tc rowSpan="3">
                  <a:txBody>
                    <a:bodyPr/>
                    <a:lstStyle/>
                    <a:p>
                      <a:pPr marL="71755" marR="71755">
                        <a:spcAft>
                          <a:spcPts val="0"/>
                        </a:spcAft>
                        <a:tabLst>
                          <a:tab pos="731520" algn="l"/>
                          <a:tab pos="822960" algn="l"/>
                          <a:tab pos="1463040" algn="l"/>
                          <a:tab pos="2194560" algn="l"/>
                        </a:tabLst>
                      </a:pPr>
                      <a:r>
                        <a:rPr lang="el-GR" sz="1600">
                          <a:latin typeface="+mn-lt"/>
                          <a:ea typeface="Times New Roman"/>
                        </a:rPr>
                        <a:t>Ιανουάριος, Φεβρουάριος, Μάρτιος </a:t>
                      </a:r>
                    </a:p>
                  </a:txBody>
                  <a:tcPr marL="65091" marR="65091" marT="0" marB="0" vert="vert27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spcAft>
                          <a:spcPts val="0"/>
                        </a:spcAft>
                        <a:tabLst>
                          <a:tab pos="731520" algn="l"/>
                          <a:tab pos="822960" algn="l"/>
                          <a:tab pos="1463040" algn="l"/>
                          <a:tab pos="2194560" algn="l"/>
                        </a:tabLst>
                      </a:pPr>
                      <a:r>
                        <a:rPr lang="el-GR" sz="1600">
                          <a:latin typeface="+mn-lt"/>
                          <a:ea typeface="Times New Roman"/>
                        </a:rPr>
                        <a:t>-Σιτάρι :</a:t>
                      </a: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p>
                      <a:pPr algn="ctr">
                        <a:spcAft>
                          <a:spcPts val="0"/>
                        </a:spcAft>
                        <a:tabLst>
                          <a:tab pos="731520" algn="l"/>
                          <a:tab pos="822960" algn="l"/>
                          <a:tab pos="1463040" algn="l"/>
                          <a:tab pos="2194560" algn="l"/>
                        </a:tabLst>
                      </a:pPr>
                      <a:r>
                        <a:rPr lang="el-GR" sz="1600">
                          <a:latin typeface="+mn-lt"/>
                          <a:ea typeface="Times New Roman"/>
                        </a:rPr>
                        <a:t>-</a:t>
                      </a: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600">
                          <a:latin typeface="+mn-lt"/>
                          <a:ea typeface="Times New Roman"/>
                        </a:rPr>
                        <a:t>Λίπανση, καύσιμα</a:t>
                      </a:r>
                    </a:p>
                    <a:p>
                      <a:pPr algn="ctr">
                        <a:spcAft>
                          <a:spcPts val="0"/>
                        </a:spcAft>
                        <a:tabLst>
                          <a:tab pos="731520" algn="l"/>
                          <a:tab pos="822960" algn="l"/>
                          <a:tab pos="1463040" algn="l"/>
                          <a:tab pos="2194560" algn="l"/>
                        </a:tabLst>
                      </a:pPr>
                      <a:r>
                        <a:rPr lang="el-GR" sz="1600">
                          <a:latin typeface="+mn-lt"/>
                          <a:ea typeface="Times New Roman"/>
                        </a:rPr>
                        <a:t>(πληρωμές σε ευρώ):</a:t>
                      </a:r>
                    </a:p>
                    <a:p>
                      <a:pPr algn="ctr">
                        <a:spcAft>
                          <a:spcPts val="0"/>
                        </a:spcAft>
                        <a:tabLst>
                          <a:tab pos="731520" algn="l"/>
                          <a:tab pos="822960" algn="l"/>
                          <a:tab pos="1463040" algn="l"/>
                          <a:tab pos="2194560" algn="l"/>
                        </a:tabLst>
                      </a:pPr>
                      <a:r>
                        <a:rPr lang="el-GR" sz="1600">
                          <a:latin typeface="+mn-lt"/>
                          <a:ea typeface="Times New Roman"/>
                        </a:rPr>
                        <a:t>60</a:t>
                      </a: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4136">
                <a:tc vMerge="1">
                  <a:txBody>
                    <a:bodyPr/>
                    <a:lstStyle/>
                    <a:p>
                      <a:endParaRPr lang="el-GR"/>
                    </a:p>
                  </a:txBody>
                  <a:tcPr/>
                </a:tc>
                <a:tc>
                  <a:txBody>
                    <a:bodyPr/>
                    <a:lstStyle/>
                    <a:p>
                      <a:pPr>
                        <a:spcAft>
                          <a:spcPts val="0"/>
                        </a:spcAft>
                        <a:tabLst>
                          <a:tab pos="731520" algn="l"/>
                          <a:tab pos="822960" algn="l"/>
                          <a:tab pos="1463040" algn="l"/>
                          <a:tab pos="2194560" algn="l"/>
                        </a:tabLst>
                      </a:pPr>
                      <a:r>
                        <a:rPr lang="el-GR" sz="1600">
                          <a:latin typeface="+mn-lt"/>
                          <a:ea typeface="Times New Roman"/>
                        </a:rPr>
                        <a:t>-Αραβόσιτος: </a:t>
                      </a: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600">
                          <a:latin typeface="+mn-lt"/>
                          <a:ea typeface="Times New Roman"/>
                        </a:rPr>
                        <a:t>Προετοιμασία εδάφους, καύσιμα</a:t>
                      </a:r>
                    </a:p>
                    <a:p>
                      <a:pPr algn="ctr">
                        <a:spcAft>
                          <a:spcPts val="0"/>
                        </a:spcAft>
                        <a:tabLst>
                          <a:tab pos="731520" algn="l"/>
                          <a:tab pos="822960" algn="l"/>
                          <a:tab pos="1463040" algn="l"/>
                          <a:tab pos="2194560" algn="l"/>
                        </a:tabLst>
                      </a:pPr>
                      <a:r>
                        <a:rPr lang="el-GR" sz="1600">
                          <a:latin typeface="+mn-lt"/>
                          <a:ea typeface="Times New Roman"/>
                        </a:rPr>
                        <a:t>(πληρωμές σε ευρώ):</a:t>
                      </a:r>
                    </a:p>
                    <a:p>
                      <a:pPr algn="ctr">
                        <a:spcAft>
                          <a:spcPts val="0"/>
                        </a:spcAft>
                        <a:tabLst>
                          <a:tab pos="731520" algn="l"/>
                          <a:tab pos="822960" algn="l"/>
                          <a:tab pos="1463040" algn="l"/>
                          <a:tab pos="2194560" algn="l"/>
                        </a:tabLst>
                      </a:pPr>
                      <a:r>
                        <a:rPr lang="el-GR" sz="1600">
                          <a:latin typeface="+mn-lt"/>
                          <a:ea typeface="Times New Roman"/>
                        </a:rPr>
                        <a:t>90</a:t>
                      </a: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p>
                      <a:pPr algn="ctr">
                        <a:spcAft>
                          <a:spcPts val="0"/>
                        </a:spcAft>
                        <a:tabLst>
                          <a:tab pos="731520" algn="l"/>
                          <a:tab pos="822960" algn="l"/>
                          <a:tab pos="1463040" algn="l"/>
                          <a:tab pos="2194560" algn="l"/>
                        </a:tabLst>
                      </a:pPr>
                      <a:r>
                        <a:rPr lang="el-GR" sz="1600">
                          <a:latin typeface="+mn-lt"/>
                          <a:ea typeface="Times New Roman"/>
                        </a:rPr>
                        <a:t>-</a:t>
                      </a: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7539">
                <a:tc vMerge="1">
                  <a:txBody>
                    <a:bodyPr/>
                    <a:lstStyle/>
                    <a:p>
                      <a:endParaRPr lang="el-GR"/>
                    </a:p>
                  </a:txBody>
                  <a:tcPr/>
                </a:tc>
                <a:tc>
                  <a:txBody>
                    <a:bodyPr/>
                    <a:lstStyle/>
                    <a:p>
                      <a:pPr>
                        <a:spcAft>
                          <a:spcPts val="0"/>
                        </a:spcAft>
                        <a:tabLst>
                          <a:tab pos="731520" algn="l"/>
                          <a:tab pos="822960" algn="l"/>
                          <a:tab pos="1463040" algn="l"/>
                          <a:tab pos="2194560" algn="l"/>
                        </a:tabLst>
                      </a:pPr>
                      <a:endParaRPr lang="el-GR" sz="1600">
                        <a:latin typeface="+mn-lt"/>
                        <a:ea typeface="Times New Roman"/>
                      </a:endParaRPr>
                    </a:p>
                    <a:p>
                      <a:pPr>
                        <a:spcAft>
                          <a:spcPts val="0"/>
                        </a:spcAft>
                        <a:tabLst>
                          <a:tab pos="731520" algn="l"/>
                          <a:tab pos="822960" algn="l"/>
                          <a:tab pos="1463040" algn="l"/>
                          <a:tab pos="2194560" algn="l"/>
                        </a:tabLst>
                      </a:pPr>
                      <a:r>
                        <a:rPr lang="el-GR" sz="1600" b="1">
                          <a:latin typeface="+mn-lt"/>
                          <a:ea typeface="Times New Roman"/>
                        </a:rPr>
                        <a:t>ΣΥΝΟΛΟ </a:t>
                      </a: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p>
                      <a:pPr algn="ctr">
                        <a:spcAft>
                          <a:spcPts val="0"/>
                        </a:spcAft>
                        <a:tabLst>
                          <a:tab pos="731520" algn="l"/>
                          <a:tab pos="822960" algn="l"/>
                          <a:tab pos="1463040" algn="l"/>
                          <a:tab pos="2194560" algn="l"/>
                        </a:tabLst>
                      </a:pPr>
                      <a:r>
                        <a:rPr lang="el-GR" sz="1600" b="1">
                          <a:latin typeface="+mn-lt"/>
                          <a:ea typeface="Times New Roman"/>
                        </a:rPr>
                        <a:t>90</a:t>
                      </a: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p>
                      <a:pPr algn="ctr">
                        <a:spcAft>
                          <a:spcPts val="0"/>
                        </a:spcAft>
                        <a:tabLst>
                          <a:tab pos="731520" algn="l"/>
                          <a:tab pos="822960" algn="l"/>
                          <a:tab pos="1463040" algn="l"/>
                          <a:tab pos="2194560" algn="l"/>
                        </a:tabLst>
                      </a:pPr>
                      <a:r>
                        <a:rPr lang="el-GR" sz="1600" b="1">
                          <a:latin typeface="+mn-lt"/>
                          <a:ea typeface="Times New Roman"/>
                        </a:rPr>
                        <a:t>60</a:t>
                      </a: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p>
                      <a:pPr algn="ctr">
                        <a:spcAft>
                          <a:spcPts val="0"/>
                        </a:spcAft>
                        <a:tabLst>
                          <a:tab pos="731520" algn="l"/>
                          <a:tab pos="822960" algn="l"/>
                          <a:tab pos="1463040" algn="l"/>
                          <a:tab pos="2194560" algn="l"/>
                        </a:tabLst>
                      </a:pPr>
                      <a:r>
                        <a:rPr lang="el-GR" sz="1600" b="1">
                          <a:latin typeface="+mn-lt"/>
                          <a:ea typeface="Times New Roman"/>
                        </a:rPr>
                        <a:t>-30</a:t>
                      </a:r>
                      <a:endParaRPr lang="el-GR" sz="160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dirty="0">
                        <a:latin typeface="+mn-lt"/>
                        <a:ea typeface="Times New Roman"/>
                      </a:endParaRPr>
                    </a:p>
                    <a:p>
                      <a:pPr algn="ctr">
                        <a:spcAft>
                          <a:spcPts val="0"/>
                        </a:spcAft>
                        <a:tabLst>
                          <a:tab pos="731520" algn="l"/>
                          <a:tab pos="822960" algn="l"/>
                          <a:tab pos="1463040" algn="l"/>
                          <a:tab pos="2194560" algn="l"/>
                        </a:tabLst>
                      </a:pPr>
                      <a:r>
                        <a:rPr lang="el-GR" sz="1600" b="1" dirty="0">
                          <a:latin typeface="+mn-lt"/>
                          <a:ea typeface="Times New Roman"/>
                        </a:rPr>
                        <a:t>+135</a:t>
                      </a:r>
                      <a:endParaRPr lang="el-GR" sz="1600" dirty="0">
                        <a:latin typeface="+mn-lt"/>
                        <a:ea typeface="Times New Roman"/>
                      </a:endParaRPr>
                    </a:p>
                  </a:txBody>
                  <a:tcPr marL="65091" marR="6509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11560" y="-16728"/>
          <a:ext cx="7920879" cy="853440"/>
        </p:xfrm>
        <a:graphic>
          <a:graphicData uri="http://schemas.openxmlformats.org/drawingml/2006/table">
            <a:tbl>
              <a:tblPr/>
              <a:tblGrid>
                <a:gridCol w="985522"/>
                <a:gridCol w="1269274"/>
                <a:gridCol w="1648804"/>
                <a:gridCol w="1776805"/>
                <a:gridCol w="1099202"/>
                <a:gridCol w="1141272"/>
              </a:tblGrid>
              <a:tr h="648072">
                <a:tc>
                  <a:txBody>
                    <a:bodyPr/>
                    <a:lstStyle/>
                    <a:p>
                      <a:pPr>
                        <a:spcAft>
                          <a:spcPts val="0"/>
                        </a:spcAft>
                        <a:tabLst>
                          <a:tab pos="731520" algn="l"/>
                          <a:tab pos="822960" algn="l"/>
                          <a:tab pos="1463040" algn="l"/>
                          <a:tab pos="2194560" algn="l"/>
                        </a:tabLst>
                      </a:pPr>
                      <a:r>
                        <a:rPr lang="el-GR" sz="1400" b="1" dirty="0">
                          <a:latin typeface="+mn-lt"/>
                          <a:ea typeface="Times New Roman"/>
                        </a:rPr>
                        <a:t>Εποχή</a:t>
                      </a:r>
                      <a:endParaRPr lang="el-GR" sz="1400" dirty="0">
                        <a:latin typeface="+mn-lt"/>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tabLst>
                          <a:tab pos="731520" algn="l"/>
                          <a:tab pos="822960" algn="l"/>
                          <a:tab pos="1463040" algn="l"/>
                          <a:tab pos="2194560" algn="l"/>
                        </a:tabLst>
                      </a:pPr>
                      <a:r>
                        <a:rPr lang="el-GR" sz="1400" b="1" dirty="0">
                          <a:latin typeface="+mn-lt"/>
                          <a:ea typeface="Times New Roman"/>
                        </a:rPr>
                        <a:t>Καλλιέργεια</a:t>
                      </a:r>
                      <a:endParaRPr lang="el-GR" sz="14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400" b="1" dirty="0">
                          <a:latin typeface="+mn-lt"/>
                          <a:ea typeface="Times New Roman"/>
                        </a:rPr>
                        <a:t>Απώλειες</a:t>
                      </a:r>
                      <a:endParaRPr lang="el-GR" sz="1400" dirty="0">
                        <a:latin typeface="+mn-lt"/>
                        <a:ea typeface="Times New Roman"/>
                      </a:endParaRPr>
                    </a:p>
                    <a:p>
                      <a:pPr algn="ctr">
                        <a:spcAft>
                          <a:spcPts val="0"/>
                        </a:spcAft>
                        <a:tabLst>
                          <a:tab pos="731520" algn="l"/>
                          <a:tab pos="822960" algn="l"/>
                          <a:tab pos="1463040" algn="l"/>
                          <a:tab pos="2194560" algn="l"/>
                        </a:tabLst>
                      </a:pPr>
                      <a:r>
                        <a:rPr lang="el-GR" sz="1400" b="1" dirty="0">
                          <a:latin typeface="+mn-lt"/>
                          <a:ea typeface="Times New Roman"/>
                        </a:rPr>
                        <a:t>(-)</a:t>
                      </a:r>
                      <a:endParaRPr lang="el-GR" sz="14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400" b="1" dirty="0">
                          <a:latin typeface="+mn-lt"/>
                          <a:ea typeface="Times New Roman"/>
                        </a:rPr>
                        <a:t>Ωφέλειες</a:t>
                      </a:r>
                      <a:endParaRPr lang="el-GR" sz="1400" dirty="0">
                        <a:latin typeface="+mn-lt"/>
                        <a:ea typeface="Times New Roman"/>
                      </a:endParaRPr>
                    </a:p>
                    <a:p>
                      <a:pPr algn="ctr">
                        <a:spcAft>
                          <a:spcPts val="0"/>
                        </a:spcAft>
                        <a:tabLst>
                          <a:tab pos="731520" algn="l"/>
                          <a:tab pos="822960" algn="l"/>
                          <a:tab pos="1463040" algn="l"/>
                          <a:tab pos="2194560" algn="l"/>
                        </a:tabLst>
                      </a:pPr>
                      <a:r>
                        <a:rPr lang="el-GR" sz="1400" b="1" dirty="0">
                          <a:latin typeface="+mn-lt"/>
                          <a:ea typeface="Times New Roman"/>
                        </a:rPr>
                        <a:t>(+)</a:t>
                      </a:r>
                      <a:endParaRPr lang="el-GR" sz="14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el-GR" sz="1400" b="1" dirty="0">
                          <a:latin typeface="+mn-lt"/>
                          <a:ea typeface="Times New Roman"/>
                        </a:rPr>
                        <a:t>Πλεόνασμα / έλλειμμα χρονικής περιόδου</a:t>
                      </a:r>
                      <a:endParaRPr lang="el-GR" sz="1400" dirty="0">
                        <a:latin typeface="+mn-lt"/>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400" b="1" dirty="0">
                          <a:latin typeface="+mn-lt"/>
                          <a:ea typeface="Times New Roman"/>
                        </a:rPr>
                        <a:t>Αθροιστικό πλεόνασμα / έλλειμμα </a:t>
                      </a:r>
                      <a:endParaRPr lang="el-GR" sz="14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graphicFrame>
        <p:nvGraphicFramePr>
          <p:cNvPr id="4" name="Table 3"/>
          <p:cNvGraphicFramePr>
            <a:graphicFrameLocks noGrp="1"/>
          </p:cNvGraphicFramePr>
          <p:nvPr/>
        </p:nvGraphicFramePr>
        <p:xfrm>
          <a:off x="611560" y="980728"/>
          <a:ext cx="7920879" cy="5852160"/>
        </p:xfrm>
        <a:graphic>
          <a:graphicData uri="http://schemas.openxmlformats.org/drawingml/2006/table">
            <a:tbl>
              <a:tblPr/>
              <a:tblGrid>
                <a:gridCol w="999030"/>
                <a:gridCol w="1284467"/>
                <a:gridCol w="1604933"/>
                <a:gridCol w="1800200"/>
                <a:gridCol w="1080120"/>
                <a:gridCol w="1152129"/>
              </a:tblGrid>
              <a:tr h="1185132">
                <a:tc rowSpan="3">
                  <a:txBody>
                    <a:bodyPr/>
                    <a:lstStyle/>
                    <a:p>
                      <a:pPr marL="71755" marR="71755">
                        <a:spcAft>
                          <a:spcPts val="0"/>
                        </a:spcAft>
                        <a:tabLst>
                          <a:tab pos="731520" algn="l"/>
                          <a:tab pos="822960" algn="l"/>
                          <a:tab pos="1463040" algn="l"/>
                          <a:tab pos="2194560" algn="l"/>
                        </a:tabLst>
                      </a:pPr>
                      <a:r>
                        <a:rPr lang="el-GR" sz="1600" dirty="0">
                          <a:latin typeface="+mn-lt"/>
                          <a:ea typeface="Times New Roman"/>
                        </a:rPr>
                        <a:t>Απρίλιος, </a:t>
                      </a:r>
                      <a:r>
                        <a:rPr lang="el-GR" sz="1600" dirty="0" err="1">
                          <a:latin typeface="+mn-lt"/>
                          <a:ea typeface="Times New Roman"/>
                        </a:rPr>
                        <a:t>Μάϊος</a:t>
                      </a:r>
                      <a:r>
                        <a:rPr lang="el-GR" sz="1600" dirty="0">
                          <a:latin typeface="+mn-lt"/>
                          <a:ea typeface="Times New Roman"/>
                        </a:rPr>
                        <a:t>, Ιούνιος</a:t>
                      </a:r>
                    </a:p>
                  </a:txBody>
                  <a:tcPr marL="68580" marR="68580" marT="0" marB="0" vert="vert27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spcAft>
                          <a:spcPts val="0"/>
                        </a:spcAft>
                        <a:tabLst>
                          <a:tab pos="731520" algn="l"/>
                          <a:tab pos="822960" algn="l"/>
                          <a:tab pos="1463040" algn="l"/>
                          <a:tab pos="2194560" algn="l"/>
                        </a:tabLst>
                      </a:pPr>
                      <a:r>
                        <a:rPr lang="el-GR" sz="1600" dirty="0">
                          <a:latin typeface="+mn-lt"/>
                          <a:ea typeface="Times New Roman"/>
                        </a:rPr>
                        <a:t>-Σιτάρι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600" dirty="0">
                          <a:latin typeface="+mn-lt"/>
                          <a:ea typeface="Times New Roman"/>
                        </a:rPr>
                        <a:t>Εισπράξεις από πωλήσεις σιταριού (σε ευρώ):</a:t>
                      </a:r>
                    </a:p>
                    <a:p>
                      <a:pPr algn="ctr">
                        <a:spcAft>
                          <a:spcPts val="0"/>
                        </a:spcAft>
                        <a:tabLst>
                          <a:tab pos="731520" algn="l"/>
                          <a:tab pos="822960" algn="l"/>
                          <a:tab pos="1463040" algn="l"/>
                          <a:tab pos="2194560" algn="l"/>
                        </a:tabLst>
                      </a:pPr>
                      <a:r>
                        <a:rPr lang="el-GR" sz="1600" dirty="0">
                          <a:latin typeface="+mn-lt"/>
                          <a:ea typeface="Times New Roman"/>
                        </a:rPr>
                        <a:t>720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600" dirty="0">
                          <a:latin typeface="+mn-lt"/>
                          <a:ea typeface="Times New Roman"/>
                        </a:rPr>
                        <a:t>Μηχανική συλλογή, λοιπές δαπάνες</a:t>
                      </a:r>
                    </a:p>
                    <a:p>
                      <a:pPr algn="ctr">
                        <a:spcAft>
                          <a:spcPts val="0"/>
                        </a:spcAft>
                        <a:tabLst>
                          <a:tab pos="731520" algn="l"/>
                          <a:tab pos="822960" algn="l"/>
                          <a:tab pos="1463040" algn="l"/>
                          <a:tab pos="2194560" algn="l"/>
                        </a:tabLst>
                      </a:pPr>
                      <a:r>
                        <a:rPr lang="el-GR" sz="1600" dirty="0">
                          <a:latin typeface="+mn-lt"/>
                          <a:ea typeface="Times New Roman"/>
                        </a:rPr>
                        <a:t>(πληρωμές σε ευρώ):</a:t>
                      </a:r>
                    </a:p>
                    <a:p>
                      <a:pPr algn="ctr">
                        <a:spcAft>
                          <a:spcPts val="0"/>
                        </a:spcAft>
                        <a:tabLst>
                          <a:tab pos="731520" algn="l"/>
                          <a:tab pos="822960" algn="l"/>
                          <a:tab pos="1463040" algn="l"/>
                          <a:tab pos="2194560" algn="l"/>
                        </a:tabLst>
                      </a:pPr>
                      <a:r>
                        <a:rPr lang="el-GR" sz="1600" dirty="0">
                          <a:latin typeface="+mn-lt"/>
                          <a:ea typeface="Times New Roman"/>
                        </a:rPr>
                        <a:t>65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22158">
                <a:tc vMerge="1">
                  <a:txBody>
                    <a:bodyPr/>
                    <a:lstStyle/>
                    <a:p>
                      <a:endParaRPr lang="el-GR"/>
                    </a:p>
                  </a:txBody>
                  <a:tcPr/>
                </a:tc>
                <a:tc>
                  <a:txBody>
                    <a:bodyPr/>
                    <a:lstStyle/>
                    <a:p>
                      <a:pPr>
                        <a:spcAft>
                          <a:spcPts val="0"/>
                        </a:spcAft>
                        <a:tabLst>
                          <a:tab pos="731520" algn="l"/>
                          <a:tab pos="822960" algn="l"/>
                          <a:tab pos="1463040" algn="l"/>
                          <a:tab pos="2194560" algn="l"/>
                        </a:tabLst>
                      </a:pPr>
                      <a:r>
                        <a:rPr lang="el-GR" sz="1600">
                          <a:latin typeface="+mn-lt"/>
                          <a:ea typeface="Times New Roman"/>
                        </a:rPr>
                        <a:t>-Αραβόσιτος: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600" dirty="0">
                          <a:latin typeface="+mn-lt"/>
                          <a:ea typeface="Times New Roman"/>
                        </a:rPr>
                        <a:t>Σπόροι, λίπανση, φυτοπροστασία, καύσιμα</a:t>
                      </a:r>
                    </a:p>
                    <a:p>
                      <a:pPr algn="ctr">
                        <a:spcAft>
                          <a:spcPts val="0"/>
                        </a:spcAft>
                        <a:tabLst>
                          <a:tab pos="731520" algn="l"/>
                          <a:tab pos="822960" algn="l"/>
                          <a:tab pos="1463040" algn="l"/>
                          <a:tab pos="2194560" algn="l"/>
                        </a:tabLst>
                      </a:pPr>
                      <a:r>
                        <a:rPr lang="el-GR" sz="1600" dirty="0">
                          <a:latin typeface="+mn-lt"/>
                          <a:ea typeface="Times New Roman"/>
                        </a:rPr>
                        <a:t>(πληρωμές σε ευρώ):</a:t>
                      </a:r>
                    </a:p>
                    <a:p>
                      <a:pPr algn="ctr">
                        <a:spcAft>
                          <a:spcPts val="0"/>
                        </a:spcAft>
                        <a:tabLst>
                          <a:tab pos="731520" algn="l"/>
                          <a:tab pos="822960" algn="l"/>
                          <a:tab pos="1463040" algn="l"/>
                          <a:tab pos="2194560" algn="l"/>
                        </a:tabLst>
                      </a:pPr>
                      <a:r>
                        <a:rPr lang="el-GR" sz="1600" dirty="0">
                          <a:latin typeface="+mn-lt"/>
                          <a:ea typeface="Times New Roman"/>
                        </a:rPr>
                        <a:t>545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dirty="0">
                        <a:latin typeface="+mn-lt"/>
                        <a:ea typeface="Times New Roman"/>
                      </a:endParaRPr>
                    </a:p>
                    <a:p>
                      <a:pPr algn="ctr">
                        <a:spcAft>
                          <a:spcPts val="0"/>
                        </a:spcAft>
                        <a:tabLst>
                          <a:tab pos="731520" algn="l"/>
                          <a:tab pos="822960" algn="l"/>
                          <a:tab pos="1463040" algn="l"/>
                          <a:tab pos="2194560" algn="l"/>
                        </a:tabLst>
                      </a:pPr>
                      <a:r>
                        <a:rPr lang="el-GR" sz="1600" dirty="0">
                          <a:latin typeface="+mn-lt"/>
                          <a:ea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1079">
                <a:tc vMerge="1">
                  <a:txBody>
                    <a:bodyPr/>
                    <a:lstStyle/>
                    <a:p>
                      <a:endParaRPr lang="el-GR"/>
                    </a:p>
                  </a:txBody>
                  <a:tcPr/>
                </a:tc>
                <a:tc>
                  <a:txBody>
                    <a:bodyPr/>
                    <a:lstStyle/>
                    <a:p>
                      <a:pPr>
                        <a:spcAft>
                          <a:spcPts val="0"/>
                        </a:spcAft>
                        <a:tabLst>
                          <a:tab pos="731520" algn="l"/>
                          <a:tab pos="822960" algn="l"/>
                          <a:tab pos="1463040" algn="l"/>
                          <a:tab pos="2194560" algn="l"/>
                        </a:tabLst>
                      </a:pPr>
                      <a:endParaRPr lang="el-GR" sz="1600">
                        <a:latin typeface="+mn-lt"/>
                        <a:ea typeface="Times New Roman"/>
                      </a:endParaRPr>
                    </a:p>
                    <a:p>
                      <a:pPr>
                        <a:spcAft>
                          <a:spcPts val="0"/>
                        </a:spcAft>
                        <a:tabLst>
                          <a:tab pos="731520" algn="l"/>
                          <a:tab pos="822960" algn="l"/>
                          <a:tab pos="1463040" algn="l"/>
                          <a:tab pos="2194560" algn="l"/>
                        </a:tabLst>
                      </a:pPr>
                      <a:r>
                        <a:rPr lang="el-GR" sz="1600" b="1">
                          <a:latin typeface="+mn-lt"/>
                          <a:ea typeface="Times New Roman"/>
                        </a:rPr>
                        <a:t>ΣΥΝΟΛΟ</a:t>
                      </a:r>
                      <a:endParaRPr lang="el-GR" sz="1600">
                        <a:latin typeface="+mn-lt"/>
                        <a:ea typeface="Times New Roman"/>
                      </a:endParaRPr>
                    </a:p>
                    <a:p>
                      <a:pPr>
                        <a:spcAft>
                          <a:spcPts val="0"/>
                        </a:spcAft>
                        <a:tabLst>
                          <a:tab pos="731520" algn="l"/>
                          <a:tab pos="822960" algn="l"/>
                          <a:tab pos="1463040" algn="l"/>
                          <a:tab pos="2194560" algn="l"/>
                        </a:tabLst>
                      </a:pPr>
                      <a:r>
                        <a:rPr lang="el-GR" sz="1600" b="1">
                          <a:latin typeface="+mn-lt"/>
                          <a:ea typeface="Times New Roman"/>
                        </a:rPr>
                        <a:t> </a:t>
                      </a: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p>
                      <a:pPr algn="ctr">
                        <a:spcAft>
                          <a:spcPts val="0"/>
                        </a:spcAft>
                        <a:tabLst>
                          <a:tab pos="731520" algn="l"/>
                          <a:tab pos="822960" algn="l"/>
                          <a:tab pos="1463040" algn="l"/>
                          <a:tab pos="2194560" algn="l"/>
                        </a:tabLst>
                      </a:pPr>
                      <a:r>
                        <a:rPr lang="el-GR" sz="1600" b="1">
                          <a:latin typeface="+mn-lt"/>
                          <a:ea typeface="Times New Roman"/>
                        </a:rPr>
                        <a:t>1265</a:t>
                      </a: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dirty="0">
                        <a:latin typeface="+mn-lt"/>
                        <a:ea typeface="Times New Roman"/>
                      </a:endParaRPr>
                    </a:p>
                    <a:p>
                      <a:pPr algn="ctr">
                        <a:spcAft>
                          <a:spcPts val="0"/>
                        </a:spcAft>
                        <a:tabLst>
                          <a:tab pos="731520" algn="l"/>
                          <a:tab pos="822960" algn="l"/>
                          <a:tab pos="1463040" algn="l"/>
                          <a:tab pos="2194560" algn="l"/>
                        </a:tabLst>
                      </a:pPr>
                      <a:r>
                        <a:rPr lang="el-GR" sz="1600" b="1" dirty="0">
                          <a:latin typeface="+mn-lt"/>
                          <a:ea typeface="Times New Roman"/>
                        </a:rPr>
                        <a:t>65</a:t>
                      </a: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dirty="0">
                        <a:latin typeface="+mn-lt"/>
                        <a:ea typeface="Times New Roman"/>
                      </a:endParaRPr>
                    </a:p>
                    <a:p>
                      <a:pPr algn="ctr">
                        <a:spcAft>
                          <a:spcPts val="0"/>
                        </a:spcAft>
                        <a:tabLst>
                          <a:tab pos="731520" algn="l"/>
                          <a:tab pos="822960" algn="l"/>
                          <a:tab pos="1463040" algn="l"/>
                          <a:tab pos="2194560" algn="l"/>
                        </a:tabLst>
                      </a:pPr>
                      <a:r>
                        <a:rPr lang="el-GR" sz="1600" b="1" dirty="0">
                          <a:latin typeface="+mn-lt"/>
                          <a:ea typeface="Times New Roman"/>
                        </a:rPr>
                        <a:t>-1200</a:t>
                      </a: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p>
                      <a:pPr algn="ctr">
                        <a:spcAft>
                          <a:spcPts val="0"/>
                        </a:spcAft>
                        <a:tabLst>
                          <a:tab pos="731520" algn="l"/>
                          <a:tab pos="822960" algn="l"/>
                          <a:tab pos="1463040" algn="l"/>
                          <a:tab pos="2194560" algn="l"/>
                        </a:tabLst>
                      </a:pPr>
                      <a:r>
                        <a:rPr lang="el-GR" sz="1600" b="1">
                          <a:latin typeface="+mn-lt"/>
                          <a:ea typeface="Times New Roman"/>
                        </a:rPr>
                        <a:t>-1065</a:t>
                      </a: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237026">
                <a:tc rowSpan="3">
                  <a:txBody>
                    <a:bodyPr/>
                    <a:lstStyle/>
                    <a:p>
                      <a:pPr marL="71755" marR="71755">
                        <a:spcAft>
                          <a:spcPts val="0"/>
                        </a:spcAft>
                        <a:tabLst>
                          <a:tab pos="731520" algn="l"/>
                          <a:tab pos="822960" algn="l"/>
                          <a:tab pos="1463040" algn="l"/>
                          <a:tab pos="2194560" algn="l"/>
                        </a:tabLst>
                      </a:pPr>
                      <a:r>
                        <a:rPr lang="el-GR" sz="1600">
                          <a:latin typeface="+mn-lt"/>
                          <a:ea typeface="Times New Roman"/>
                        </a:rPr>
                        <a:t>Ιούλιος, Αύγουστος, Σεπτέμβριος</a:t>
                      </a:r>
                    </a:p>
                  </a:txBody>
                  <a:tcPr marL="68580" marR="68580" marT="0" marB="0" vert="vert27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tabLst>
                          <a:tab pos="731520" algn="l"/>
                          <a:tab pos="822960" algn="l"/>
                          <a:tab pos="1463040" algn="l"/>
                          <a:tab pos="2194560" algn="l"/>
                        </a:tabLst>
                      </a:pPr>
                      <a:r>
                        <a:rPr lang="el-GR" sz="1600">
                          <a:latin typeface="+mn-lt"/>
                          <a:ea typeface="Times New Roman"/>
                        </a:rPr>
                        <a:t>-Σιτάρι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600">
                          <a:latin typeface="+mn-lt"/>
                          <a:ea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600">
                          <a:latin typeface="+mn-lt"/>
                          <a:ea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22158">
                <a:tc vMerge="1">
                  <a:txBody>
                    <a:bodyPr/>
                    <a:lstStyle/>
                    <a:p>
                      <a:endParaRPr lang="el-GR"/>
                    </a:p>
                  </a:txBody>
                  <a:tcPr/>
                </a:tc>
                <a:tc>
                  <a:txBody>
                    <a:bodyPr/>
                    <a:lstStyle/>
                    <a:p>
                      <a:pPr>
                        <a:spcAft>
                          <a:spcPts val="0"/>
                        </a:spcAft>
                        <a:tabLst>
                          <a:tab pos="731520" algn="l"/>
                          <a:tab pos="822960" algn="l"/>
                          <a:tab pos="1463040" algn="l"/>
                          <a:tab pos="2194560" algn="l"/>
                        </a:tabLst>
                      </a:pPr>
                      <a:r>
                        <a:rPr lang="el-GR" sz="1600">
                          <a:latin typeface="+mn-lt"/>
                          <a:ea typeface="Times New Roman"/>
                        </a:rPr>
                        <a:t>-Αραβόσιτος: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600">
                          <a:latin typeface="+mn-lt"/>
                          <a:ea typeface="Times New Roman"/>
                        </a:rPr>
                        <a:t>Μηχανική συλλογή, λοιπές δαπάνες</a:t>
                      </a:r>
                    </a:p>
                    <a:p>
                      <a:pPr algn="ctr">
                        <a:spcAft>
                          <a:spcPts val="0"/>
                        </a:spcAft>
                        <a:tabLst>
                          <a:tab pos="731520" algn="l"/>
                          <a:tab pos="822960" algn="l"/>
                          <a:tab pos="1463040" algn="l"/>
                          <a:tab pos="2194560" algn="l"/>
                        </a:tabLst>
                      </a:pPr>
                      <a:r>
                        <a:rPr lang="el-GR" sz="1600">
                          <a:latin typeface="+mn-lt"/>
                          <a:ea typeface="Times New Roman"/>
                        </a:rPr>
                        <a:t>(πληρωμές σε ευρώ):</a:t>
                      </a:r>
                    </a:p>
                    <a:p>
                      <a:pPr algn="ctr">
                        <a:spcAft>
                          <a:spcPts val="0"/>
                        </a:spcAft>
                        <a:tabLst>
                          <a:tab pos="731520" algn="l"/>
                          <a:tab pos="822960" algn="l"/>
                          <a:tab pos="1463040" algn="l"/>
                          <a:tab pos="2194560" algn="l"/>
                        </a:tabLst>
                      </a:pPr>
                      <a:r>
                        <a:rPr lang="el-GR" sz="1600">
                          <a:latin typeface="+mn-lt"/>
                          <a:ea typeface="Times New Roman"/>
                        </a:rPr>
                        <a:t>220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r>
                        <a:rPr lang="el-GR" sz="1600">
                          <a:latin typeface="+mn-lt"/>
                          <a:ea typeface="Times New Roman"/>
                        </a:rPr>
                        <a:t>Εισπράξεις από πωλήσεις αραβοσίτου (σε ευρώ):</a:t>
                      </a:r>
                    </a:p>
                    <a:p>
                      <a:pPr algn="ctr">
                        <a:spcAft>
                          <a:spcPts val="0"/>
                        </a:spcAft>
                        <a:tabLst>
                          <a:tab pos="731520" algn="l"/>
                          <a:tab pos="822960" algn="l"/>
                          <a:tab pos="1463040" algn="l"/>
                          <a:tab pos="2194560" algn="l"/>
                        </a:tabLst>
                      </a:pPr>
                      <a:r>
                        <a:rPr lang="el-GR" sz="1600">
                          <a:latin typeface="+mn-lt"/>
                          <a:ea typeface="Times New Roman"/>
                        </a:rPr>
                        <a:t>1.800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1079">
                <a:tc vMerge="1">
                  <a:txBody>
                    <a:bodyPr/>
                    <a:lstStyle/>
                    <a:p>
                      <a:endParaRPr lang="el-GR"/>
                    </a:p>
                  </a:txBody>
                  <a:tcPr/>
                </a:tc>
                <a:tc>
                  <a:txBody>
                    <a:bodyPr/>
                    <a:lstStyle/>
                    <a:p>
                      <a:pPr>
                        <a:spcAft>
                          <a:spcPts val="0"/>
                        </a:spcAft>
                        <a:tabLst>
                          <a:tab pos="731520" algn="l"/>
                          <a:tab pos="822960" algn="l"/>
                          <a:tab pos="1463040" algn="l"/>
                          <a:tab pos="2194560" algn="l"/>
                        </a:tabLst>
                      </a:pPr>
                      <a:endParaRPr lang="el-GR" sz="1600">
                        <a:latin typeface="+mn-lt"/>
                        <a:ea typeface="Times New Roman"/>
                      </a:endParaRPr>
                    </a:p>
                    <a:p>
                      <a:pPr>
                        <a:spcAft>
                          <a:spcPts val="0"/>
                        </a:spcAft>
                        <a:tabLst>
                          <a:tab pos="731520" algn="l"/>
                          <a:tab pos="822960" algn="l"/>
                          <a:tab pos="1463040" algn="l"/>
                          <a:tab pos="2194560" algn="l"/>
                        </a:tabLst>
                      </a:pPr>
                      <a:r>
                        <a:rPr lang="el-GR" sz="1600" b="1">
                          <a:latin typeface="+mn-lt"/>
                          <a:ea typeface="Times New Roman"/>
                        </a:rPr>
                        <a:t>ΣΥΝΟΛΟ</a:t>
                      </a:r>
                      <a:endParaRPr lang="el-GR" sz="1600">
                        <a:latin typeface="+mn-lt"/>
                        <a:ea typeface="Times New Roman"/>
                      </a:endParaRPr>
                    </a:p>
                    <a:p>
                      <a:pPr>
                        <a:spcAft>
                          <a:spcPts val="0"/>
                        </a:spcAft>
                        <a:tabLst>
                          <a:tab pos="731520" algn="l"/>
                          <a:tab pos="822960" algn="l"/>
                          <a:tab pos="1463040" algn="l"/>
                          <a:tab pos="2194560" algn="l"/>
                        </a:tabLst>
                      </a:pPr>
                      <a:r>
                        <a:rPr lang="el-GR" sz="1600" b="1">
                          <a:latin typeface="+mn-lt"/>
                          <a:ea typeface="Times New Roman"/>
                        </a:rPr>
                        <a:t> </a:t>
                      </a: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p>
                      <a:pPr algn="ctr">
                        <a:spcAft>
                          <a:spcPts val="0"/>
                        </a:spcAft>
                        <a:tabLst>
                          <a:tab pos="731520" algn="l"/>
                          <a:tab pos="822960" algn="l"/>
                          <a:tab pos="1463040" algn="l"/>
                          <a:tab pos="2194560" algn="l"/>
                        </a:tabLst>
                      </a:pPr>
                      <a:r>
                        <a:rPr lang="el-GR" sz="1600" b="1">
                          <a:latin typeface="+mn-lt"/>
                          <a:ea typeface="Times New Roman"/>
                        </a:rPr>
                        <a:t>220</a:t>
                      </a: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p>
                      <a:pPr algn="ctr">
                        <a:spcAft>
                          <a:spcPts val="0"/>
                        </a:spcAft>
                        <a:tabLst>
                          <a:tab pos="731520" algn="l"/>
                          <a:tab pos="822960" algn="l"/>
                          <a:tab pos="1463040" algn="l"/>
                          <a:tab pos="2194560" algn="l"/>
                        </a:tabLst>
                      </a:pPr>
                      <a:r>
                        <a:rPr lang="el-GR" sz="1600" b="1">
                          <a:latin typeface="+mn-lt"/>
                          <a:ea typeface="Times New Roman"/>
                        </a:rPr>
                        <a:t>1800</a:t>
                      </a: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a:latin typeface="+mn-lt"/>
                        <a:ea typeface="Times New Roman"/>
                      </a:endParaRPr>
                    </a:p>
                    <a:p>
                      <a:pPr algn="ctr">
                        <a:spcAft>
                          <a:spcPts val="0"/>
                        </a:spcAft>
                        <a:tabLst>
                          <a:tab pos="731520" algn="l"/>
                          <a:tab pos="822960" algn="l"/>
                          <a:tab pos="1463040" algn="l"/>
                          <a:tab pos="2194560" algn="l"/>
                        </a:tabLst>
                      </a:pPr>
                      <a:r>
                        <a:rPr lang="el-GR" sz="1600" b="1">
                          <a:latin typeface="+mn-lt"/>
                          <a:ea typeface="Times New Roman"/>
                        </a:rPr>
                        <a:t>+1580</a:t>
                      </a: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tabLst>
                          <a:tab pos="731520" algn="l"/>
                          <a:tab pos="822960" algn="l"/>
                          <a:tab pos="1463040" algn="l"/>
                          <a:tab pos="2194560" algn="l"/>
                        </a:tabLst>
                      </a:pPr>
                      <a:endParaRPr lang="el-GR" sz="1600" dirty="0">
                        <a:latin typeface="+mn-lt"/>
                        <a:ea typeface="Times New Roman"/>
                      </a:endParaRPr>
                    </a:p>
                    <a:p>
                      <a:pPr algn="ctr">
                        <a:spcAft>
                          <a:spcPts val="0"/>
                        </a:spcAft>
                        <a:tabLst>
                          <a:tab pos="731520" algn="l"/>
                          <a:tab pos="822960" algn="l"/>
                          <a:tab pos="1463040" algn="l"/>
                          <a:tab pos="2194560" algn="l"/>
                        </a:tabLst>
                      </a:pPr>
                      <a:r>
                        <a:rPr lang="el-GR" sz="1800" b="1" dirty="0">
                          <a:latin typeface="+mn-lt"/>
                          <a:ea typeface="Times New Roman"/>
                        </a:rPr>
                        <a:t>+515</a:t>
                      </a:r>
                      <a:endParaRPr lang="el-GR" sz="18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51520" y="-126683"/>
            <a:ext cx="8712968" cy="2962289"/>
          </a:xfrm>
          <a:prstGeom prst="rect">
            <a:avLst/>
          </a:prstGeom>
          <a:noFill/>
          <a:ln w="9525">
            <a:noFill/>
            <a:miter lim="800000"/>
            <a:headEnd/>
            <a:tailEnd/>
          </a:ln>
          <a:effectLst/>
        </p:spPr>
        <p:txBody>
          <a:bodyPr vert="horz" wrap="square" lIns="91440" tIns="152352" rIns="91440" bIns="38088"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65125" algn="l"/>
                <a:tab pos="731838" algn="l"/>
                <a:tab pos="4389438" algn="l"/>
              </a:tabLst>
            </a:pPr>
            <a:r>
              <a:rPr kumimoji="0" lang="el-GR" sz="1100" b="1" i="0" u="sng" strike="noStrike" cap="none" normalizeH="0" baseline="0" dirty="0" smtClean="0" bmk="_Toc326218414">
                <a:ln>
                  <a:noFill/>
                </a:ln>
                <a:solidFill>
                  <a:schemeClr val="tx1"/>
                </a:solidFill>
                <a:effectLst/>
                <a:latin typeface="Times New Roman" pitchFamily="18" charset="0"/>
                <a:cs typeface="Times New Roman" pitchFamily="18" charset="0"/>
              </a:rPr>
              <a:t> </a:t>
            </a:r>
            <a:r>
              <a:rPr kumimoji="0" lang="el-GR" b="1" i="0" u="sng" strike="noStrike" cap="none" normalizeH="0" baseline="0" dirty="0" smtClean="0" bmk="_Toc326218414">
                <a:ln>
                  <a:noFill/>
                </a:ln>
                <a:solidFill>
                  <a:schemeClr val="tx1"/>
                </a:solidFill>
                <a:effectLst/>
                <a:cs typeface="Times New Roman" pitchFamily="18" charset="0"/>
              </a:rPr>
              <a:t>Ολικός Προϋπολογισμός</a:t>
            </a:r>
            <a:endParaRPr kumimoji="0" lang="en-US" b="1" i="0" u="sng" strike="noStrike" cap="none" normalizeH="0" baseline="0" dirty="0" smtClean="0" bmk="_Toc326218414">
              <a:ln>
                <a:noFill/>
              </a:ln>
              <a:solidFill>
                <a:schemeClr val="tx1"/>
              </a:solidFill>
              <a:effectLst/>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tabLst>
                <a:tab pos="365125" algn="l"/>
                <a:tab pos="731838" algn="l"/>
                <a:tab pos="4389438" algn="l"/>
              </a:tabLst>
            </a:pPr>
            <a:endParaRPr kumimoji="0" lang="el-GR" b="1" i="1" u="none" strike="noStrike" cap="none" normalizeH="0" baseline="0" dirty="0" smtClean="0">
              <a:ln>
                <a:noFill/>
              </a:ln>
              <a:solidFill>
                <a:schemeClr val="tx1"/>
              </a:solidFill>
              <a:effectLst/>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tab pos="365125" algn="l"/>
                <a:tab pos="731838" algn="l"/>
                <a:tab pos="4389438" algn="l"/>
              </a:tabLst>
            </a:pPr>
            <a:r>
              <a:rPr kumimoji="0" lang="el-GR" b="0" i="0" u="none" strike="noStrike" cap="none" normalizeH="0" baseline="0" dirty="0" smtClean="0">
                <a:ln>
                  <a:noFill/>
                </a:ln>
                <a:solidFill>
                  <a:schemeClr val="tx1"/>
                </a:solidFill>
                <a:effectLst/>
                <a:ea typeface="Times New Roman" pitchFamily="18" charset="0"/>
              </a:rPr>
              <a:t>Ο ολικός (ή συνολικός) προϋπολογισμός εφαρμόζεται: </a:t>
            </a:r>
          </a:p>
          <a:p>
            <a:pPr marL="0" marR="0" lvl="0" indent="0" algn="just" defTabSz="914400" rtl="0" eaLnBrk="0" fontAlgn="base" latinLnBrk="0" hangingPunct="0">
              <a:lnSpc>
                <a:spcPct val="100000"/>
              </a:lnSpc>
              <a:spcBef>
                <a:spcPct val="0"/>
              </a:spcBef>
              <a:spcAft>
                <a:spcPct val="0"/>
              </a:spcAft>
              <a:buClrTx/>
              <a:buSzTx/>
              <a:tabLst>
                <a:tab pos="365125" algn="l"/>
                <a:tab pos="731838" algn="l"/>
                <a:tab pos="4389438"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365125" algn="l"/>
                <a:tab pos="731838" algn="l"/>
                <a:tab pos="4389438" algn="l"/>
              </a:tabLst>
            </a:pPr>
            <a:r>
              <a:rPr kumimoji="0" lang="el-GR" b="0" i="0" u="none" strike="noStrike" cap="none" normalizeH="0" baseline="0" dirty="0" smtClean="0">
                <a:ln>
                  <a:noFill/>
                </a:ln>
                <a:solidFill>
                  <a:schemeClr val="tx1"/>
                </a:solidFill>
                <a:effectLst/>
                <a:ea typeface="Times New Roman" pitchFamily="18" charset="0"/>
              </a:rPr>
              <a:t>Όταν επιζητείται ο </a:t>
            </a:r>
            <a:r>
              <a:rPr kumimoji="0" lang="el-GR" b="0" i="0" u="none" strike="noStrike" cap="none" normalizeH="0" baseline="0" dirty="0" err="1" smtClean="0">
                <a:ln>
                  <a:noFill/>
                </a:ln>
                <a:solidFill>
                  <a:schemeClr val="tx1"/>
                </a:solidFill>
                <a:effectLst/>
                <a:ea typeface="Times New Roman" pitchFamily="18" charset="0"/>
              </a:rPr>
              <a:t>εξ’αρχής</a:t>
            </a:r>
            <a:r>
              <a:rPr kumimoji="0" lang="el-GR" b="0" i="0" u="none" strike="noStrike" cap="none" normalizeH="0" baseline="0" dirty="0" smtClean="0">
                <a:ln>
                  <a:noFill/>
                </a:ln>
                <a:solidFill>
                  <a:schemeClr val="tx1"/>
                </a:solidFill>
                <a:effectLst/>
                <a:ea typeface="Times New Roman" pitchFamily="18" charset="0"/>
              </a:rPr>
              <a:t> σχεδιασμός μιας γεωργικής  επιχείρησης</a:t>
            </a:r>
            <a:endParaRPr kumimoji="0" lang="en-US" b="0" i="0" u="none" strike="noStrike" cap="none" normalizeH="0" baseline="0" dirty="0" smtClean="0">
              <a:ln>
                <a:noFill/>
              </a:ln>
              <a:solidFill>
                <a:schemeClr val="tx1"/>
              </a:solidFill>
              <a:effectLst/>
              <a:ea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365125" algn="l"/>
                <a:tab pos="731838" algn="l"/>
                <a:tab pos="4389438"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365125" algn="l"/>
                <a:tab pos="731838" algn="l"/>
                <a:tab pos="4389438" algn="l"/>
              </a:tabLst>
            </a:pPr>
            <a:r>
              <a:rPr kumimoji="0" lang="el-GR" b="0" i="0" u="none" strike="noStrike" cap="none" normalizeH="0" baseline="0" dirty="0" smtClean="0">
                <a:ln>
                  <a:noFill/>
                </a:ln>
                <a:solidFill>
                  <a:schemeClr val="tx1"/>
                </a:solidFill>
                <a:effectLst/>
                <a:ea typeface="Times New Roman" pitchFamily="18" charset="0"/>
              </a:rPr>
              <a:t>Όταν επιδιώκεται η αναδιάρθρωση,  σε μεγάλη έκταση του σχεδίου  οργάνωσης μιας γεωργικής επιχείρησης, δηλαδή ο </a:t>
            </a:r>
            <a:r>
              <a:rPr kumimoji="0" lang="el-GR" b="0" i="0" u="none" strike="noStrike" cap="none" normalizeH="0" baseline="0" dirty="0" err="1" smtClean="0">
                <a:ln>
                  <a:noFill/>
                </a:ln>
                <a:solidFill>
                  <a:schemeClr val="tx1"/>
                </a:solidFill>
                <a:effectLst/>
                <a:ea typeface="Times New Roman" pitchFamily="18" charset="0"/>
              </a:rPr>
              <a:t>ανασυνδυασμός</a:t>
            </a:r>
            <a:r>
              <a:rPr kumimoji="0" lang="el-GR" b="0" i="0" u="none" strike="noStrike" cap="none" normalizeH="0" baseline="0" dirty="0" smtClean="0">
                <a:ln>
                  <a:noFill/>
                </a:ln>
                <a:solidFill>
                  <a:schemeClr val="tx1"/>
                </a:solidFill>
                <a:effectLst/>
                <a:ea typeface="Times New Roman" pitchFamily="18" charset="0"/>
              </a:rPr>
              <a:t>  συντελεστών και κλάδων παραγωγής, με αποτέλεσμα να επηρεάζονται  σημαντικά η ακαθάριστη πρόσοδος και οι παραγωγικές δαπάνες της.</a:t>
            </a:r>
            <a:endParaRPr kumimoji="0" lang="el-GR" b="0" i="0" u="none" strike="noStrike" cap="none" normalizeH="0" baseline="0" dirty="0" smtClean="0">
              <a:ln>
                <a:noFill/>
              </a:ln>
              <a:solidFill>
                <a:schemeClr val="tx1"/>
              </a:solidFill>
              <a:effectLst/>
            </a:endParaRPr>
          </a:p>
        </p:txBody>
      </p:sp>
      <p:sp>
        <p:nvSpPr>
          <p:cNvPr id="3" name="Rectangle 2"/>
          <p:cNvSpPr/>
          <p:nvPr/>
        </p:nvSpPr>
        <p:spPr>
          <a:xfrm>
            <a:off x="323528" y="3284984"/>
            <a:ext cx="8568952" cy="2542363"/>
          </a:xfrm>
          <a:prstGeom prst="rect">
            <a:avLst/>
          </a:prstGeom>
        </p:spPr>
        <p:txBody>
          <a:bodyPr wrap="square">
            <a:spAutoFit/>
          </a:bodyPr>
          <a:lstStyle/>
          <a:p>
            <a:pPr algn="just">
              <a:lnSpc>
                <a:spcPct val="150000"/>
              </a:lnSpc>
            </a:pPr>
            <a:r>
              <a:rPr lang="el-GR" dirty="0" smtClean="0"/>
              <a:t>Για τον επιλογή του σχεδίου παραγωγής που θα εφαρμοσθεί συγκρίνονται οι αντίστοιχοι προϋπολογισμοί μεταξύ τους, αλλά και σε σχέση με τον βασικό προϋπολογισμό. </a:t>
            </a:r>
            <a:r>
              <a:rPr lang="el-GR" b="1" dirty="0" smtClean="0"/>
              <a:t>Βασικός προϋπολογισμός</a:t>
            </a:r>
            <a:r>
              <a:rPr lang="el-GR" dirty="0" smtClean="0"/>
              <a:t> σε περίπτωση γεωργικής επιχείρησης που λειτουργεί, είναι αυτός της υφιστάμενης κατάστασης. Εάν υπάρχουν  καταγραμμένα επαρκή </a:t>
            </a:r>
            <a:r>
              <a:rPr lang="el-GR" dirty="0" err="1" smtClean="0"/>
              <a:t>τεχνο</a:t>
            </a:r>
            <a:r>
              <a:rPr lang="el-GR" dirty="0" smtClean="0"/>
              <a:t>-οικονομικά στοιχεία για την υπάρχουσα γεωργική  επιχείρηση δεν είναι απαραίτητη η χρήση βασικού προϋπολογισμού.</a:t>
            </a:r>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179512" y="109287"/>
            <a:ext cx="8784976"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365125" algn="l"/>
                <a:tab pos="731838" algn="l"/>
                <a:tab pos="4389438" algn="l"/>
              </a:tabLst>
            </a:pPr>
            <a:r>
              <a:rPr kumimoji="0" lang="en-US" b="0" i="0" u="none" strike="noStrike" cap="none" normalizeH="0" baseline="0" dirty="0" smtClean="0">
                <a:ln>
                  <a:noFill/>
                </a:ln>
                <a:solidFill>
                  <a:schemeClr val="tx1"/>
                </a:solidFill>
                <a:effectLst/>
                <a:ea typeface="Times New Roman" pitchFamily="18" charset="0"/>
              </a:rPr>
              <a:t>O</a:t>
            </a:r>
            <a:r>
              <a:rPr kumimoji="0" lang="el-GR" b="0" i="0" u="none" strike="noStrike" cap="none" normalizeH="0" baseline="0" dirty="0" smtClean="0">
                <a:ln>
                  <a:noFill/>
                </a:ln>
                <a:solidFill>
                  <a:schemeClr val="tx1"/>
                </a:solidFill>
                <a:effectLst/>
                <a:ea typeface="Times New Roman" pitchFamily="18" charset="0"/>
              </a:rPr>
              <a:t> ολικός προϋπολογισμός που αφορά τον πλήρη  προϋπολογισμό των παραγωγικών δαπανών και των οικονομικών αποτελεσμάτων  που συνεπάγεται ή συνεπάγονται ένα ή περισσότερα εναλλακτικά σχέδια της  γεωργικής επιχείρησης, περιλαμβάνει τα παρακάτω στάδια:</a:t>
            </a:r>
            <a:endParaRPr kumimoji="0" lang="en-US" b="0" i="0" u="none" strike="noStrike" cap="none" normalizeH="0" baseline="0" dirty="0" smtClean="0">
              <a:ln>
                <a:noFill/>
              </a:ln>
              <a:solidFill>
                <a:schemeClr val="tx1"/>
              </a:solidFill>
              <a:effectLst/>
              <a:ea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365125" algn="l"/>
                <a:tab pos="731838" algn="l"/>
                <a:tab pos="4389438"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365125" algn="l"/>
                <a:tab pos="731838" algn="l"/>
                <a:tab pos="4389438" algn="l"/>
              </a:tabLst>
            </a:pPr>
            <a:r>
              <a:rPr kumimoji="0" lang="el-GR" b="0" i="0" u="none" strike="noStrike" cap="none" normalizeH="0" baseline="0" dirty="0" smtClean="0">
                <a:ln>
                  <a:noFill/>
                </a:ln>
                <a:solidFill>
                  <a:schemeClr val="tx1"/>
                </a:solidFill>
                <a:effectLst/>
                <a:ea typeface="Times New Roman" pitchFamily="18" charset="0"/>
              </a:rPr>
              <a:t>Καθορισμός σκοπού για τους οποίους καταρτίζεται (π.χ. για την  αύξηση του Καθαρού Κέρδους, του Ακαθάριστου Κέρδους, του Οικογενειακού  Γεωργικού Εισοδήματος, για την καλύτερη οργάνωση της εργασίας τους  </a:t>
            </a:r>
            <a:r>
              <a:rPr kumimoji="0" lang="el-GR" b="0" i="0" u="none" strike="noStrike" cap="none" normalizeH="0" baseline="0" dirty="0" err="1" smtClean="0">
                <a:ln>
                  <a:noFill/>
                </a:ln>
                <a:solidFill>
                  <a:schemeClr val="tx1"/>
                </a:solidFill>
                <a:effectLst/>
                <a:ea typeface="Times New Roman" pitchFamily="18" charset="0"/>
              </a:rPr>
              <a:t>κ.λ.π</a:t>
            </a:r>
            <a:r>
              <a:rPr kumimoji="0" lang="el-GR" b="0" i="0" u="none" strike="noStrike" cap="none" normalizeH="0" baseline="0" dirty="0" smtClean="0">
                <a:ln>
                  <a:noFill/>
                </a:ln>
                <a:solidFill>
                  <a:schemeClr val="tx1"/>
                </a:solidFill>
                <a:effectLst/>
                <a:ea typeface="Times New Roman" pitchFamily="18" charset="0"/>
              </a:rPr>
              <a:t>.), σύμφωνα με τις επιθυμίες του αρχηγού της γεωργική επιχείρησης.</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365125" algn="l"/>
                <a:tab pos="731838" algn="l"/>
                <a:tab pos="4389438" algn="l"/>
              </a:tabLst>
            </a:pPr>
            <a:r>
              <a:rPr kumimoji="0" lang="el-GR" b="0" i="0" u="none" strike="noStrike" cap="none" normalizeH="0" baseline="0" dirty="0" smtClean="0">
                <a:ln>
                  <a:noFill/>
                </a:ln>
                <a:solidFill>
                  <a:schemeClr val="tx1"/>
                </a:solidFill>
                <a:effectLst/>
                <a:ea typeface="Times New Roman" pitchFamily="18" charset="0"/>
              </a:rPr>
              <a:t>Καθολική απογραφή των διαθεσίμων μέσων παραγωγής (με  υπάρχουσα ή συνταχθείσα απογραφή) και επισήμανση των τυχόν περιορισμών  χρήσης τους (αμειψισπορά, διαθέσιμες εκτάσεις βοσκής </a:t>
            </a:r>
            <a:r>
              <a:rPr kumimoji="0" lang="el-GR" b="0" i="0" u="none" strike="noStrike" cap="none" normalizeH="0" baseline="0" dirty="0" err="1" smtClean="0">
                <a:ln>
                  <a:noFill/>
                </a:ln>
                <a:solidFill>
                  <a:schemeClr val="tx1"/>
                </a:solidFill>
                <a:effectLst/>
                <a:ea typeface="Times New Roman" pitchFamily="18" charset="0"/>
              </a:rPr>
              <a:t>κ.λ.π</a:t>
            </a:r>
            <a:r>
              <a:rPr kumimoji="0" lang="el-GR" b="0" i="0" u="none" strike="noStrike" cap="none" normalizeH="0" baseline="0" dirty="0" smtClean="0">
                <a:ln>
                  <a:noFill/>
                </a:ln>
                <a:solidFill>
                  <a:schemeClr val="tx1"/>
                </a:solidFill>
                <a:effectLst/>
                <a:ea typeface="Times New Roman" pitchFamily="18" charset="0"/>
              </a:rPr>
              <a:t>.).</a:t>
            </a:r>
            <a:endParaRPr kumimoji="0" lang="el-GR" b="0" i="0" u="none" strike="noStrike" cap="none" normalizeH="0" baseline="0" dirty="0" smtClean="0">
              <a:ln>
                <a:noFill/>
              </a:ln>
              <a:solidFill>
                <a:schemeClr val="tx1"/>
              </a:solidFill>
              <a:effectLst/>
            </a:endParaRPr>
          </a:p>
        </p:txBody>
      </p:sp>
      <p:sp>
        <p:nvSpPr>
          <p:cNvPr id="4098" name="Rectangle 2"/>
          <p:cNvSpPr>
            <a:spLocks noChangeArrowheads="1"/>
          </p:cNvSpPr>
          <p:nvPr/>
        </p:nvSpPr>
        <p:spPr bwMode="auto">
          <a:xfrm>
            <a:off x="251520" y="3533064"/>
            <a:ext cx="8568952"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buFont typeface="Wingdings" pitchFamily="2" charset="2"/>
              <a:buChar char="ü"/>
              <a:tabLst>
                <a:tab pos="365125" algn="l"/>
                <a:tab pos="731838" algn="l"/>
                <a:tab pos="4389438" algn="l"/>
              </a:tabLst>
            </a:pPr>
            <a:r>
              <a:rPr kumimoji="0" lang="el-GR" b="0" i="0" u="none" strike="noStrike" cap="none" normalizeH="0" baseline="0" dirty="0" smtClean="0">
                <a:ln>
                  <a:noFill/>
                </a:ln>
                <a:solidFill>
                  <a:schemeClr val="tx1"/>
                </a:solidFill>
                <a:effectLst/>
                <a:ea typeface="Times New Roman" pitchFamily="18" charset="0"/>
              </a:rPr>
              <a:t>Προσδιορισμός των εφικτών κλάδων φυτικής και ζωικής παραγωγής </a:t>
            </a:r>
            <a:r>
              <a:rPr lang="el-GR" dirty="0" smtClean="0">
                <a:ea typeface="Times New Roman" pitchFamily="18" charset="0"/>
              </a:rPr>
              <a:t>(όσο αφορά την εφαρμογή τους με βάση τις </a:t>
            </a:r>
            <a:r>
              <a:rPr lang="el-GR" dirty="0" err="1" smtClean="0">
                <a:ea typeface="Times New Roman" pitchFamily="18" charset="0"/>
              </a:rPr>
              <a:t>εδαφοκλιματικές</a:t>
            </a:r>
            <a:r>
              <a:rPr lang="el-GR" dirty="0" smtClean="0">
                <a:ea typeface="Times New Roman" pitchFamily="18" charset="0"/>
              </a:rPr>
              <a:t> συνθήκες τις περιοχής στην οποία </a:t>
            </a:r>
            <a:r>
              <a:rPr lang="el-GR" dirty="0" err="1" smtClean="0">
                <a:ea typeface="Times New Roman" pitchFamily="18" charset="0"/>
              </a:rPr>
              <a:t>χωροθετείται</a:t>
            </a:r>
            <a:r>
              <a:rPr lang="el-GR" dirty="0" smtClean="0">
                <a:ea typeface="Times New Roman" pitchFamily="18" charset="0"/>
              </a:rPr>
              <a:t> η γεωργική επιχείρηση) </a:t>
            </a:r>
            <a:r>
              <a:rPr kumimoji="0" lang="el-GR" b="0" i="0" u="none" strike="noStrike" cap="none" normalizeH="0" baseline="0" dirty="0" smtClean="0">
                <a:ln>
                  <a:noFill/>
                </a:ln>
                <a:solidFill>
                  <a:schemeClr val="tx1"/>
                </a:solidFill>
                <a:effectLst/>
                <a:ea typeface="Times New Roman" pitchFamily="18" charset="0"/>
              </a:rPr>
              <a:t>και του μεγέθους τους (σε στρέμματα ή αριθμό ζώων), των απαιτήσεων σε  συντελεστές παραγωγής και των αποδόσεων τους κάτω από τις συνθήκες της  εξεταζόμενης γεωργικής επιχείρησης.</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365125" algn="l"/>
                <a:tab pos="731838" algn="l"/>
                <a:tab pos="4389438" algn="l"/>
              </a:tabLst>
            </a:pPr>
            <a:r>
              <a:rPr kumimoji="0" lang="el-GR" b="0" i="0" u="none" strike="noStrike" cap="none" normalizeH="0" baseline="0" dirty="0" smtClean="0">
                <a:ln>
                  <a:noFill/>
                </a:ln>
                <a:solidFill>
                  <a:schemeClr val="tx1"/>
                </a:solidFill>
                <a:effectLst/>
                <a:ea typeface="Times New Roman" pitchFamily="18" charset="0"/>
              </a:rPr>
              <a:t>Την εκτίμηση των προβλεπόμενων παραγωγικών δαπανών και  αναμενόμενων εσόδων για κάθε έναν από τους παραπάνω κλάδους.</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365125" algn="l"/>
                <a:tab pos="731838" algn="l"/>
                <a:tab pos="4389438" algn="l"/>
              </a:tabLst>
            </a:pPr>
            <a:r>
              <a:rPr kumimoji="0" lang="el-GR" b="0" i="0" u="none" strike="noStrike" cap="none" normalizeH="0" baseline="0" dirty="0" smtClean="0">
                <a:ln>
                  <a:noFill/>
                </a:ln>
                <a:solidFill>
                  <a:schemeClr val="tx1"/>
                </a:solidFill>
                <a:effectLst/>
                <a:ea typeface="Times New Roman" pitchFamily="18" charset="0"/>
              </a:rPr>
              <a:t>Προετοιμασία εναλλακτικών σχεδίων που η εφαρμογή τους στο πλαίσιο της γεωργικής επιχείρησης κρίνεται εφικτή.</a:t>
            </a:r>
            <a:endParaRPr kumimoji="0" lang="el-GR"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395536" y="144133"/>
            <a:ext cx="8424936"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buFont typeface="Wingdings" pitchFamily="2" charset="2"/>
              <a:buChar char="ü"/>
              <a:tabLst>
                <a:tab pos="731838" algn="l"/>
              </a:tabLst>
            </a:pPr>
            <a:r>
              <a:rPr kumimoji="0" lang="el-GR" b="0" i="0" u="none" strike="noStrike" cap="none" normalizeH="0" baseline="0" dirty="0" smtClean="0">
                <a:ln>
                  <a:noFill/>
                </a:ln>
                <a:solidFill>
                  <a:schemeClr val="tx1"/>
                </a:solidFill>
                <a:effectLst/>
                <a:ea typeface="Times New Roman" pitchFamily="18" charset="0"/>
              </a:rPr>
              <a:t>Κατάρτιση αντιστοίχων προϋπολογισμών ανά εναλλακτικό σχέδιο  παραγωγής. Για κάθε σχέδιο παραγωγής εμφανίζονται αναλυτικά οι </a:t>
            </a:r>
            <a:r>
              <a:rPr lang="el-GR" dirty="0" smtClean="0">
                <a:ea typeface="Times New Roman" pitchFamily="18" charset="0"/>
              </a:rPr>
              <a:t>προβλεπόμενες </a:t>
            </a:r>
            <a:r>
              <a:rPr kumimoji="0" lang="el-GR" b="0" i="0" u="none" strike="noStrike" cap="none" normalizeH="0" baseline="0" dirty="0" smtClean="0">
                <a:ln>
                  <a:noFill/>
                </a:ln>
                <a:solidFill>
                  <a:schemeClr val="tx1"/>
                </a:solidFill>
                <a:effectLst/>
                <a:ea typeface="Times New Roman" pitchFamily="18" charset="0"/>
              </a:rPr>
              <a:t>σταθερές και  οι μεταβλητές δαπάνες,  καθώς και τα κυριότερα προβλεπόμενα  οικονομικά αποτελέσματα.</a:t>
            </a:r>
            <a:r>
              <a:rPr lang="el-GR" dirty="0" smtClean="0"/>
              <a:t> Επίσης καταρτίζεται ταμειακός προϋπολογισμός (ανά μήνα ή τρίμηνο).</a:t>
            </a:r>
            <a:endParaRPr lang="en-US" dirty="0" smtClean="0"/>
          </a:p>
          <a:p>
            <a:pPr algn="just" fontAlgn="base">
              <a:spcBef>
                <a:spcPct val="0"/>
              </a:spcBef>
              <a:spcAft>
                <a:spcPct val="0"/>
              </a:spcAft>
              <a:buFont typeface="Wingdings" pitchFamily="2" charset="2"/>
              <a:buChar char="ü"/>
              <a:tabLst>
                <a:tab pos="731838" algn="l"/>
              </a:tabLst>
            </a:pPr>
            <a:r>
              <a:rPr kumimoji="0" lang="el-GR" b="0" i="0" u="none" strike="noStrike" cap="none" normalizeH="0" baseline="0" dirty="0" smtClean="0">
                <a:ln>
                  <a:noFill/>
                </a:ln>
                <a:solidFill>
                  <a:schemeClr val="tx1"/>
                </a:solidFill>
                <a:effectLst/>
                <a:ea typeface="Times New Roman" pitchFamily="18" charset="0"/>
              </a:rPr>
              <a:t>Λήψη απόφασης. Σύγκριση των παραπάνω καταρτισθέντων  προϋπολογισμών και επιλογή του σχεδίου με το οποίο αξιοποιούνται καλύτερα  τα διαθέσιμα μέσα παραγωγής και επιτυγχάνονται τα ικανοποιητικότερα οικονομικά  αποτελέσματα της γεωργικής επιχείρησης.</a:t>
            </a:r>
            <a:endParaRPr kumimoji="0" lang="el-GR" b="0" i="0" u="none" strike="noStrike" cap="none" normalizeH="0" baseline="0" dirty="0" smtClean="0">
              <a:ln>
                <a:noFill/>
              </a:ln>
              <a:solidFill>
                <a:schemeClr val="tx1"/>
              </a:solidFill>
              <a:effectLst/>
            </a:endParaRPr>
          </a:p>
        </p:txBody>
      </p:sp>
      <p:sp>
        <p:nvSpPr>
          <p:cNvPr id="3" name="Rectangle 2"/>
          <p:cNvSpPr/>
          <p:nvPr/>
        </p:nvSpPr>
        <p:spPr>
          <a:xfrm>
            <a:off x="467544" y="2708920"/>
            <a:ext cx="8352928" cy="1200329"/>
          </a:xfrm>
          <a:prstGeom prst="rect">
            <a:avLst/>
          </a:prstGeom>
        </p:spPr>
        <p:txBody>
          <a:bodyPr wrap="square">
            <a:spAutoFit/>
          </a:bodyPr>
          <a:lstStyle/>
          <a:p>
            <a:r>
              <a:rPr lang="el-GR" dirty="0" smtClean="0"/>
              <a:t>Σε περιπτώσεις που υπάρχει έντονη αβεβαιότητα ιδιαίτερα ως προς τα  χρησιμοποιούμενα κατά την σύνταξη του προϋπολογισμού, ύψη φυσικών (στρεμματικών) αποδόσεων και τιμών πώλησης των γεωργικών προϊόντων, τότε εφαρμόζεται ο </a:t>
            </a:r>
            <a:r>
              <a:rPr lang="el-GR" b="1" dirty="0" smtClean="0"/>
              <a:t>παραμετρικός προϋπολογισμός.</a:t>
            </a:r>
            <a:endParaRPr lang="el-GR"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23528" y="377041"/>
            <a:ext cx="8568952"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8600" algn="l"/>
                <a:tab pos="731838" algn="l"/>
                <a:tab pos="1463675" algn="l"/>
              </a:tabLst>
            </a:pPr>
            <a:r>
              <a:rPr kumimoji="0" lang="el-GR" b="0" i="0" u="none" strike="noStrike" cap="none" normalizeH="0" baseline="0" dirty="0" smtClean="0">
                <a:ln>
                  <a:noFill/>
                </a:ln>
                <a:solidFill>
                  <a:schemeClr val="tx1"/>
                </a:solidFill>
                <a:effectLst/>
                <a:ea typeface="Times New Roman" pitchFamily="18" charset="0"/>
              </a:rPr>
              <a:t>Με την ευρύτερη έννοια του όρου ο προϋπολογισμός είναι </a:t>
            </a:r>
            <a:r>
              <a:rPr kumimoji="0" lang="el-GR" b="0" i="0" u="sng" strike="noStrike" cap="none" normalizeH="0" baseline="0" dirty="0" smtClean="0">
                <a:ln>
                  <a:noFill/>
                </a:ln>
                <a:solidFill>
                  <a:schemeClr val="tx1"/>
                </a:solidFill>
                <a:effectLst/>
                <a:ea typeface="Times New Roman" pitchFamily="18" charset="0"/>
              </a:rPr>
              <a:t>πίνακας  προβλέψεων δαπανών και εσόδων για μια συγκεκριμένη χρονική περίοδο</a:t>
            </a:r>
            <a:r>
              <a:rPr kumimoji="0" lang="el-GR" b="0" i="0" u="none" strike="noStrike" cap="none" normalizeH="0" baseline="0" dirty="0" smtClean="0">
                <a:ln>
                  <a:noFill/>
                </a:ln>
                <a:solidFill>
                  <a:schemeClr val="tx1"/>
                </a:solidFill>
                <a:effectLst/>
                <a:ea typeface="Times New Roman" pitchFamily="18" charset="0"/>
              </a:rPr>
              <a:t>. Ο προϋπολογισμός ως μέθοδος </a:t>
            </a:r>
            <a:r>
              <a:rPr kumimoji="0" lang="el-GR" b="1" i="0" u="none" strike="noStrike" cap="none" normalizeH="0" baseline="0" dirty="0" smtClean="0">
                <a:ln>
                  <a:noFill/>
                </a:ln>
                <a:solidFill>
                  <a:schemeClr val="tx1"/>
                </a:solidFill>
                <a:effectLst/>
                <a:ea typeface="Times New Roman" pitchFamily="18" charset="0"/>
              </a:rPr>
              <a:t>υποστηρίζει την λήψη αποφάσεων </a:t>
            </a:r>
            <a:r>
              <a:rPr kumimoji="0" lang="el-GR" b="0" i="0" u="none" strike="noStrike" cap="none" normalizeH="0" baseline="0" dirty="0" smtClean="0">
                <a:ln>
                  <a:noFill/>
                </a:ln>
                <a:solidFill>
                  <a:schemeClr val="tx1"/>
                </a:solidFill>
                <a:effectLst/>
                <a:ea typeface="Times New Roman" pitchFamily="18" charset="0"/>
              </a:rPr>
              <a:t>εκ μέρους του διοικούντος (διευθυντής, αρχηγός της γεωργικής ε</a:t>
            </a:r>
            <a:r>
              <a:rPr lang="el-GR" dirty="0" smtClean="0">
                <a:ea typeface="Times New Roman" pitchFamily="18" charset="0"/>
              </a:rPr>
              <a:t>πιχείρησης</a:t>
            </a:r>
            <a:r>
              <a:rPr kumimoji="0" lang="el-GR" b="0" i="0" u="none" strike="noStrike" cap="none" normalizeH="0" baseline="0" dirty="0" smtClean="0">
                <a:ln>
                  <a:noFill/>
                </a:ln>
                <a:solidFill>
                  <a:schemeClr val="tx1"/>
                </a:solidFill>
                <a:effectLst/>
                <a:ea typeface="Times New Roman" pitchFamily="18" charset="0"/>
              </a:rPr>
              <a:t>) όσον αφορά την μελλοντική αναδιάρθρωση (μερική ή ολική) του παραγωγικού  συστήματος της γεωργικής επιχείρησης. </a:t>
            </a:r>
            <a:endParaRPr kumimoji="0" lang="en-US" b="0" i="0" u="none" strike="noStrike" cap="none" normalizeH="0" baseline="0" dirty="0" smtClean="0">
              <a:ln>
                <a:noFill/>
              </a:ln>
              <a:solidFill>
                <a:schemeClr val="tx1"/>
              </a:solidFill>
              <a:effectLst/>
              <a:ea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228600" algn="l"/>
                <a:tab pos="731838" algn="l"/>
                <a:tab pos="1463675" algn="l"/>
              </a:tabLst>
            </a:pPr>
            <a:endParaRPr lang="en-US" dirty="0"/>
          </a:p>
          <a:p>
            <a:pPr marL="0" marR="0" lvl="0" indent="0" algn="just" defTabSz="914400" rtl="0" eaLnBrk="1" fontAlgn="base" latinLnBrk="0" hangingPunct="1">
              <a:lnSpc>
                <a:spcPct val="100000"/>
              </a:lnSpc>
              <a:spcBef>
                <a:spcPct val="0"/>
              </a:spcBef>
              <a:spcAft>
                <a:spcPct val="0"/>
              </a:spcAft>
              <a:buClrTx/>
              <a:buSzTx/>
              <a:buFontTx/>
              <a:buNone/>
              <a:tabLst>
                <a:tab pos="228600" algn="l"/>
                <a:tab pos="731838" algn="l"/>
                <a:tab pos="1463675"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731838" algn="l"/>
                <a:tab pos="1463675" algn="l"/>
              </a:tabLst>
            </a:pPr>
            <a:r>
              <a:rPr kumimoji="0" lang="el-GR" b="0" i="0" u="none" strike="noStrike" cap="none" normalizeH="0" baseline="0" dirty="0" smtClean="0">
                <a:ln>
                  <a:noFill/>
                </a:ln>
                <a:solidFill>
                  <a:schemeClr val="tx1"/>
                </a:solidFill>
                <a:effectLst/>
                <a:ea typeface="Times New Roman" pitchFamily="18" charset="0"/>
              </a:rPr>
              <a:t>Αλλά εκτός από την διάσταση της λογιστικής ανάλυσης  που τονίζει ο παραπάνω ορισμός,  τα περιεχόμενα του προϋπολογισμού περιλαμβάνουν και τις εξής λειτουργίες:</a:t>
            </a:r>
            <a:endParaRPr kumimoji="0" lang="en-US" b="0" i="0" u="none" strike="noStrike" cap="none" normalizeH="0" baseline="0" dirty="0" smtClean="0">
              <a:ln>
                <a:noFill/>
              </a:ln>
              <a:solidFill>
                <a:schemeClr val="tx1"/>
              </a:solidFill>
              <a:effectLst/>
              <a:ea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731838" algn="l"/>
                <a:tab pos="1463675"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 pos="731838" algn="l"/>
                <a:tab pos="1463675" algn="l"/>
              </a:tabLst>
            </a:pPr>
            <a:r>
              <a:rPr kumimoji="0" lang="el-GR" b="0" i="0" u="none" strike="noStrike" cap="none" normalizeH="0" baseline="0" dirty="0" smtClean="0">
                <a:ln>
                  <a:noFill/>
                </a:ln>
                <a:solidFill>
                  <a:schemeClr val="tx1"/>
                </a:solidFill>
                <a:effectLst/>
                <a:ea typeface="Times New Roman" pitchFamily="18" charset="0"/>
              </a:rPr>
              <a:t>Από τεχνικής πλευράς, στο πλαίσιο ενός πίνακα, ο προϋπολογισμός προσαρμόζει το σύνολο ή  μέρος των συντελεστών παραγωγής της γεωργικής επιχείρησης, στις οικονομικές δραστηριότητες της. Δηλαδή τα στοιχεία των δαπανών και εσόδων που χρησιμοποιούνται κατά την σύνταξη του προϋπολογισμού υπολογίζονται με βάση τις χρησιμοποιούμενες τεχνικές παραγωγής και το μέγεθος των εξεταζόμενων κλάδων παραγωγής (το μέγεθος προσδιορίζεται από το ύψος των συνδυαζόμενων συντελεστών παραγωγής στους κλάδους). </a:t>
            </a:r>
            <a:endParaRPr kumimoji="0" lang="en-US" b="0" i="0" u="none" strike="noStrike" cap="none" normalizeH="0" baseline="0" dirty="0" smtClean="0">
              <a:ln>
                <a:noFill/>
              </a:ln>
              <a:solidFill>
                <a:schemeClr val="tx1"/>
              </a:solidFill>
              <a:effectLst/>
              <a:ea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tab pos="228600" algn="l"/>
                <a:tab pos="731838" algn="l"/>
                <a:tab pos="1463675"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 pos="731838" algn="l"/>
                <a:tab pos="1463675" algn="l"/>
              </a:tabLst>
            </a:pPr>
            <a:r>
              <a:rPr kumimoji="0" lang="el-GR" b="0" i="0" u="none" strike="noStrike" cap="none" normalizeH="0" baseline="0" dirty="0" smtClean="0">
                <a:ln>
                  <a:noFill/>
                </a:ln>
                <a:solidFill>
                  <a:schemeClr val="tx1"/>
                </a:solidFill>
                <a:effectLst/>
                <a:ea typeface="Times New Roman" pitchFamily="18" charset="0"/>
              </a:rPr>
              <a:t>Μέσω του προϋπολογισμού προκύπτει ένα σχέδιο ενεργειών που προτείνεται στον αρχηγό  της γεωργικής επιχείρησης, για να εκτιμηθεί από τον ίδιο κατά πόσο είναι εφικτή και επιθυμητή η εφαρμογή του μέσα στο πλαίσιο της γεωργικής επιχείρησης.</a:t>
            </a:r>
            <a:endParaRPr kumimoji="0" lang="el-GR"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7544" y="474345"/>
            <a:ext cx="7848872" cy="4801314"/>
          </a:xfrm>
          <a:prstGeom prst="rect">
            <a:avLst/>
          </a:prstGeom>
        </p:spPr>
        <p:txBody>
          <a:bodyPr wrap="square">
            <a:spAutoFit/>
          </a:bodyPr>
          <a:lstStyle/>
          <a:p>
            <a:pPr lvl="0" algn="just" fontAlgn="base">
              <a:spcBef>
                <a:spcPct val="0"/>
              </a:spcBef>
              <a:spcAft>
                <a:spcPct val="0"/>
              </a:spcAft>
              <a:tabLst>
                <a:tab pos="731838" algn="l"/>
              </a:tabLst>
            </a:pPr>
            <a:r>
              <a:rPr lang="el-GR" dirty="0" smtClean="0">
                <a:ea typeface="Times New Roman" pitchFamily="18" charset="0"/>
              </a:rPr>
              <a:t>Το νέο σχέδιο παραγωγής πρέπει να έχει </a:t>
            </a:r>
            <a:r>
              <a:rPr lang="el-GR" b="1" dirty="0" smtClean="0">
                <a:ea typeface="Times New Roman" pitchFamily="18" charset="0"/>
              </a:rPr>
              <a:t>εφαρμογή από τεχνικής πλευράς</a:t>
            </a:r>
            <a:r>
              <a:rPr lang="el-GR" dirty="0" smtClean="0">
                <a:ea typeface="Times New Roman" pitchFamily="18" charset="0"/>
              </a:rPr>
              <a:t>  (λαμβάνοντας υπόψη την αναγκαία να εφαρμοσθεί αμειψισπορά, την ποιότητα  των εδαφών, τις επικρατούσες κλιματολογικές συνθήκες), να έχει μελετηθεί και προσδιορισθεί με τη μεγαλύτερη δυνατή ακρίβεια </a:t>
            </a:r>
            <a:r>
              <a:rPr lang="el-GR" b="1" dirty="0" smtClean="0">
                <a:ea typeface="Times New Roman" pitchFamily="18" charset="0"/>
              </a:rPr>
              <a:t>η δυνατότητα και η μέθοδος διάθεσης - πώλησης</a:t>
            </a:r>
            <a:r>
              <a:rPr lang="el-GR" dirty="0" smtClean="0">
                <a:ea typeface="Times New Roman" pitchFamily="18" charset="0"/>
              </a:rPr>
              <a:t> των παραγομένων προϊόντων  και τέλος, </a:t>
            </a:r>
            <a:r>
              <a:rPr lang="el-GR" b="1" dirty="0" smtClean="0">
                <a:ea typeface="Times New Roman" pitchFamily="18" charset="0"/>
              </a:rPr>
              <a:t>οι απαιτήσεις του σε συντελεστές παραγωγής να μην υπερβαίνουν</a:t>
            </a:r>
            <a:r>
              <a:rPr lang="el-GR" dirty="0" smtClean="0">
                <a:ea typeface="Times New Roman" pitchFamily="18" charset="0"/>
              </a:rPr>
              <a:t> γενικά  </a:t>
            </a:r>
            <a:r>
              <a:rPr lang="el-GR" b="1" dirty="0" smtClean="0">
                <a:ea typeface="Times New Roman" pitchFamily="18" charset="0"/>
              </a:rPr>
              <a:t>τις διαθέσιμες ποσότητες αυτών</a:t>
            </a:r>
            <a:r>
              <a:rPr lang="el-GR" dirty="0" smtClean="0">
                <a:ea typeface="Times New Roman" pitchFamily="18" charset="0"/>
              </a:rPr>
              <a:t>. </a:t>
            </a:r>
            <a:endParaRPr lang="en-US" dirty="0" smtClean="0">
              <a:ea typeface="Times New Roman" pitchFamily="18" charset="0"/>
            </a:endParaRPr>
          </a:p>
          <a:p>
            <a:pPr lvl="0" algn="just" fontAlgn="base">
              <a:spcBef>
                <a:spcPct val="0"/>
              </a:spcBef>
              <a:spcAft>
                <a:spcPct val="0"/>
              </a:spcAft>
              <a:tabLst>
                <a:tab pos="731838" algn="l"/>
              </a:tabLst>
            </a:pPr>
            <a:r>
              <a:rPr lang="el-GR" dirty="0" smtClean="0">
                <a:ea typeface="Times New Roman" pitchFamily="18" charset="0"/>
              </a:rPr>
              <a:t>Βέβαια δεν αποκλείεται εντός του συνταχθέντος νέου σχεδίου παραγωγής να περιλαμβάνεται η πρόβλεψη αγοράς ή ενοικίασης επιπλέον ποσότητας του  περιορισμένου ή περιορισμένων συντελεστών παραγωγής, εφ' όσον υπάρχει διαθεσιμότητα (προσφορά) των αντιστοίχων πόρων στην περιοχή και  αποδεικνύεται το οικονομικό συμφέρον της ενέργειας.</a:t>
            </a:r>
            <a:endParaRPr lang="en-US" dirty="0" smtClean="0">
              <a:ea typeface="Times New Roman" pitchFamily="18" charset="0"/>
            </a:endParaRPr>
          </a:p>
          <a:p>
            <a:pPr lvl="0" algn="just" fontAlgn="base">
              <a:spcBef>
                <a:spcPct val="0"/>
              </a:spcBef>
              <a:spcAft>
                <a:spcPct val="0"/>
              </a:spcAft>
              <a:tabLst>
                <a:tab pos="731838" algn="l"/>
              </a:tabLst>
            </a:pPr>
            <a:endParaRPr lang="el-GR" dirty="0" smtClean="0"/>
          </a:p>
          <a:p>
            <a:pPr lvl="0" algn="just" fontAlgn="base">
              <a:spcBef>
                <a:spcPct val="0"/>
              </a:spcBef>
              <a:spcAft>
                <a:spcPct val="0"/>
              </a:spcAft>
              <a:tabLst>
                <a:tab pos="731838" algn="l"/>
              </a:tabLst>
            </a:pPr>
            <a:r>
              <a:rPr lang="el-GR" dirty="0" smtClean="0"/>
              <a:t>Ακόμη το νέο σχέδιο θα πρέπει να εξασφαλίζει  ότι η </a:t>
            </a:r>
            <a:r>
              <a:rPr lang="el-GR" b="1" dirty="0" smtClean="0"/>
              <a:t>επιχείρηση μπορεί να καλύψει τις ταμειακές της υποχρεώσεις</a:t>
            </a:r>
            <a:r>
              <a:rPr lang="el-GR" dirty="0" smtClean="0"/>
              <a:t>. Για τον σκοπό αυτό πριν την λήψη της απόφασης πρέπει να συντάσσεται ταμειακός προϋπολογισμός  (μηνιαίος ή τριμηνιαίος)</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275740"/>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tab pos="731838" algn="l"/>
              </a:tabLst>
            </a:pPr>
            <a:r>
              <a:rPr kumimoji="0" lang="el-GR" b="1" i="1" u="none" strike="noStrike" cap="none" normalizeH="0" baseline="0" dirty="0" smtClean="0">
                <a:ln>
                  <a:noFill/>
                </a:ln>
                <a:solidFill>
                  <a:schemeClr val="tx1"/>
                </a:solidFill>
                <a:effectLst/>
                <a:ea typeface="Times New Roman" pitchFamily="18" charset="0"/>
              </a:rPr>
              <a:t>Σ χ ε δ ι α σ μ ό ς   φ υ τ ι κ ή ς   π α ρ α γ ω γ ή ς</a:t>
            </a:r>
            <a:endParaRPr kumimoji="0" lang="el-GR" b="0" i="0" u="none" strike="noStrike" cap="none" normalizeH="0" baseline="0" dirty="0" smtClean="0">
              <a:ln>
                <a:noFill/>
              </a:ln>
              <a:solidFill>
                <a:schemeClr val="tx1"/>
              </a:solidFill>
              <a:effectLst/>
            </a:endParaRPr>
          </a:p>
        </p:txBody>
      </p:sp>
      <p:sp>
        <p:nvSpPr>
          <p:cNvPr id="2050" name="Rectangle 2"/>
          <p:cNvSpPr>
            <a:spLocks noChangeArrowheads="1"/>
          </p:cNvSpPr>
          <p:nvPr/>
        </p:nvSpPr>
        <p:spPr bwMode="auto">
          <a:xfrm>
            <a:off x="179512" y="573668"/>
            <a:ext cx="8784976"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731838" algn="l"/>
              </a:tabLst>
            </a:pPr>
            <a:r>
              <a:rPr kumimoji="0" lang="el-GR" b="0" i="0" u="none" strike="noStrike" cap="none" normalizeH="0" baseline="0" dirty="0" smtClean="0">
                <a:ln>
                  <a:noFill/>
                </a:ln>
                <a:solidFill>
                  <a:schemeClr val="tx1"/>
                </a:solidFill>
                <a:effectLst/>
                <a:ea typeface="Times New Roman" pitchFamily="18" charset="0"/>
              </a:rPr>
              <a:t>Η αντιστοίχηση αυτή είναι απαραίτητη για να  εξετασθεί εάν είναι εφικτή η ανάπτυξη των  υπό διερεύνηση κλάδων, διερευνώντας εάν είναι δυνατόν τεχνικά να  ενταχθούν οι υποψήφιες καλλιέργειες στον κύκλο της αμειψισποράς, εάν η ποιότητα των εδαφών είναι κατάλληλη για τις υποψήφιες καλλιέργειες</a:t>
            </a:r>
            <a:r>
              <a:rPr kumimoji="0" lang="el-GR" b="0" i="0" u="none" strike="noStrike" cap="none" normalizeH="0" dirty="0" smtClean="0">
                <a:ln>
                  <a:noFill/>
                </a:ln>
                <a:solidFill>
                  <a:schemeClr val="tx1"/>
                </a:solidFill>
                <a:effectLst/>
                <a:ea typeface="Times New Roman" pitchFamily="18" charset="0"/>
              </a:rPr>
              <a:t> ενώ</a:t>
            </a:r>
            <a:r>
              <a:rPr kumimoji="0" lang="el-GR" b="0" i="0" u="none" strike="noStrike" cap="none" normalizeH="0" baseline="0" dirty="0" smtClean="0">
                <a:ln>
                  <a:noFill/>
                </a:ln>
                <a:solidFill>
                  <a:schemeClr val="tx1"/>
                </a:solidFill>
                <a:effectLst/>
                <a:ea typeface="Times New Roman" pitchFamily="18" charset="0"/>
              </a:rPr>
              <a:t> σε περίπτωση που οι υποψήφιες καλλιέργειες είναι ποτιστικές διερευνάται το κατά πόσο η γεωργική επιχείρηση διαθέτει  αρδευόμενες εκτάσεις (και την διαθέσιμη ποσότητα νερού στις κρίσιμες περιόδους), εάν το παραγόμενο γεωργικό προϊόν πρόκειται να αποθηκευθεί κατά πόσο υπάρχουν διαθέσιμες οι κατάλληλες εγκαταστάσεις, αν η  απαιτούμενη εργασία μπορεί να καλυφθεί από την διαθέσιμη στην γεωργική  επιχείρηση, ποιος είναι ο απαραίτητος εξοπλισμός σε γεωργικά μηχανήματα</a:t>
            </a:r>
            <a:r>
              <a:rPr kumimoji="0" lang="el-GR" b="0" i="0" u="none" strike="noStrike" cap="none" normalizeH="0" dirty="0" smtClean="0">
                <a:ln>
                  <a:noFill/>
                </a:ln>
                <a:solidFill>
                  <a:schemeClr val="tx1"/>
                </a:solidFill>
                <a:effectLst/>
                <a:ea typeface="Times New Roman" pitchFamily="18" charset="0"/>
              </a:rPr>
              <a:t> και ο τρόπος εξεύρεσης (αγορά ή ενοικίαση)</a:t>
            </a:r>
            <a:r>
              <a:rPr kumimoji="0" lang="el-GR" b="0" i="0" u="none" strike="noStrike" cap="none" normalizeH="0" baseline="0" dirty="0" smtClean="0">
                <a:ln>
                  <a:noFill/>
                </a:ln>
                <a:solidFill>
                  <a:schemeClr val="tx1"/>
                </a:solidFill>
                <a:effectLst/>
                <a:ea typeface="Times New Roman" pitchFamily="18" charset="0"/>
              </a:rPr>
              <a:t> κλπ.</a:t>
            </a:r>
            <a:endParaRPr kumimoji="0" lang="el-GR" b="0" i="0" u="none" strike="noStrike" cap="none" normalizeH="0" baseline="0" dirty="0" smtClean="0">
              <a:ln>
                <a:noFill/>
              </a:ln>
              <a:solidFill>
                <a:schemeClr val="tx1"/>
              </a:solidFill>
              <a:effectLst/>
            </a:endParaRPr>
          </a:p>
        </p:txBody>
      </p:sp>
      <p:sp>
        <p:nvSpPr>
          <p:cNvPr id="2051" name="Rectangle 3"/>
          <p:cNvSpPr>
            <a:spLocks noChangeArrowheads="1"/>
          </p:cNvSpPr>
          <p:nvPr/>
        </p:nvSpPr>
        <p:spPr bwMode="auto">
          <a:xfrm>
            <a:off x="251520" y="3438040"/>
            <a:ext cx="864096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731838" algn="l"/>
              </a:tabLst>
            </a:pPr>
            <a:r>
              <a:rPr kumimoji="0" lang="el-GR" b="0" i="0" u="none" strike="noStrike" cap="none" normalizeH="0" baseline="0" dirty="0" smtClean="0">
                <a:ln>
                  <a:noFill/>
                </a:ln>
                <a:solidFill>
                  <a:schemeClr val="tx1"/>
                </a:solidFill>
                <a:effectLst/>
                <a:ea typeface="Times New Roman" pitchFamily="18" charset="0"/>
              </a:rPr>
              <a:t>Όταν επιλεγούν οι υποψήφιες καλλιέργειες καθορίζεται στην συνέχεια η έκταση που  θα καλλιεργηθούν η κάθε μια και οι αναμενόμενες φυσικές αποδόσεις. Πρέπει να  προβλεφθεί επίσης ο τρόπος διάθεσης των προϊόντων που θα παραχθούν (π.χ.  για πώληση, για ζωοτροφές, για </a:t>
            </a:r>
            <a:r>
              <a:rPr kumimoji="0" lang="el-GR" b="0" i="0" u="none" strike="noStrike" cap="none" normalizeH="0" baseline="0" dirty="0" err="1" smtClean="0">
                <a:ln>
                  <a:noFill/>
                </a:ln>
                <a:solidFill>
                  <a:schemeClr val="tx1"/>
                </a:solidFill>
                <a:effectLst/>
                <a:ea typeface="Times New Roman" pitchFamily="18" charset="0"/>
              </a:rPr>
              <a:t>ιδιοκατανάλωση</a:t>
            </a:r>
            <a:r>
              <a:rPr kumimoji="0" lang="el-GR" b="0" i="0" u="none" strike="noStrike" cap="none" normalizeH="0" baseline="0" dirty="0" smtClean="0">
                <a:ln>
                  <a:noFill/>
                </a:ln>
                <a:solidFill>
                  <a:schemeClr val="tx1"/>
                </a:solidFill>
                <a:effectLst/>
                <a:ea typeface="Times New Roman" pitchFamily="18" charset="0"/>
              </a:rPr>
              <a:t> κλπ). Ακόμη κρίνεται σαν απαραίτητη  η πρόβλεψη της τιμής διάθεσης, ώστε  στην συνέχεια  να προσδιορισθούν οι πιθανές εισπράξεις από την διάθεση των προϊόντων.</a:t>
            </a:r>
            <a:endParaRPr kumimoji="0" lang="el-GR"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79512" y="620688"/>
          <a:ext cx="8784975" cy="4207342"/>
        </p:xfrm>
        <a:graphic>
          <a:graphicData uri="http://schemas.openxmlformats.org/drawingml/2006/table">
            <a:tbl>
              <a:tblPr/>
              <a:tblGrid>
                <a:gridCol w="1102903"/>
                <a:gridCol w="1242360"/>
                <a:gridCol w="741910"/>
                <a:gridCol w="848695"/>
                <a:gridCol w="969820"/>
                <a:gridCol w="826881"/>
                <a:gridCol w="842615"/>
                <a:gridCol w="1080590"/>
                <a:gridCol w="1129201"/>
              </a:tblGrid>
              <a:tr h="1008112">
                <a:tc>
                  <a:txBody>
                    <a:bodyPr/>
                    <a:lstStyle/>
                    <a:p>
                      <a:pPr algn="ctr">
                        <a:spcAft>
                          <a:spcPts val="0"/>
                        </a:spcAft>
                      </a:pPr>
                      <a:endParaRPr lang="el-GR" sz="1500" dirty="0">
                        <a:latin typeface="+mn-lt"/>
                        <a:ea typeface="Times New Roman"/>
                      </a:endParaRPr>
                    </a:p>
                    <a:p>
                      <a:pPr algn="ctr">
                        <a:spcAft>
                          <a:spcPts val="0"/>
                        </a:spcAft>
                      </a:pPr>
                      <a:r>
                        <a:rPr lang="el-GR" sz="1500" dirty="0">
                          <a:latin typeface="+mn-lt"/>
                          <a:ea typeface="Times New Roman"/>
                        </a:rPr>
                        <a:t>Είδος φυτικής </a:t>
                      </a:r>
                    </a:p>
                  </a:txBody>
                  <a:tcPr marL="59721" marR="59721"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gridSpan="3">
                  <a:txBody>
                    <a:bodyPr/>
                    <a:lstStyle/>
                    <a:p>
                      <a:pPr algn="ctr">
                        <a:spcAft>
                          <a:spcPts val="0"/>
                        </a:spcAft>
                      </a:pPr>
                      <a:endParaRPr lang="el-GR" sz="1500" dirty="0">
                        <a:latin typeface="+mn-lt"/>
                        <a:ea typeface="Times New Roman"/>
                      </a:endParaRPr>
                    </a:p>
                    <a:p>
                      <a:pPr algn="ctr">
                        <a:spcAft>
                          <a:spcPts val="0"/>
                        </a:spcAft>
                      </a:pPr>
                      <a:r>
                        <a:rPr lang="el-GR" sz="1500" dirty="0">
                          <a:latin typeface="+mn-lt"/>
                          <a:ea typeface="Times New Roman"/>
                        </a:rPr>
                        <a:t>Παραγωγή</a:t>
                      </a: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gridSpan="4">
                  <a:txBody>
                    <a:bodyPr/>
                    <a:lstStyle/>
                    <a:p>
                      <a:pPr algn="ctr">
                        <a:spcAft>
                          <a:spcPts val="0"/>
                        </a:spcAft>
                      </a:pPr>
                      <a:endParaRPr lang="el-GR" sz="1500" dirty="0">
                        <a:latin typeface="+mn-lt"/>
                        <a:ea typeface="Times New Roman"/>
                      </a:endParaRPr>
                    </a:p>
                    <a:p>
                      <a:pPr algn="ctr">
                        <a:spcAft>
                          <a:spcPts val="0"/>
                        </a:spcAft>
                      </a:pPr>
                      <a:r>
                        <a:rPr lang="el-GR" sz="1500" dirty="0">
                          <a:latin typeface="+mn-lt"/>
                          <a:ea typeface="Times New Roman"/>
                        </a:rPr>
                        <a:t>Διάθεση</a:t>
                      </a: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rowSpan="2">
                  <a:txBody>
                    <a:bodyPr/>
                    <a:lstStyle/>
                    <a:p>
                      <a:pPr algn="ctr">
                        <a:spcAft>
                          <a:spcPts val="0"/>
                        </a:spcAft>
                      </a:pPr>
                      <a:r>
                        <a:rPr lang="el-GR" sz="1500">
                          <a:latin typeface="+mn-lt"/>
                          <a:ea typeface="Times New Roman"/>
                        </a:rPr>
                        <a:t>Αναμενόμενες </a:t>
                      </a:r>
                    </a:p>
                    <a:p>
                      <a:pPr algn="ctr">
                        <a:spcAft>
                          <a:spcPts val="0"/>
                        </a:spcAft>
                      </a:pPr>
                      <a:r>
                        <a:rPr lang="el-GR" sz="1500">
                          <a:latin typeface="+mn-lt"/>
                          <a:ea typeface="Times New Roman"/>
                        </a:rPr>
                        <a:t>εισπράξεις </a:t>
                      </a:r>
                    </a:p>
                    <a:p>
                      <a:pPr algn="ctr">
                        <a:spcAft>
                          <a:spcPts val="0"/>
                        </a:spcAft>
                      </a:pPr>
                      <a:r>
                        <a:rPr lang="el-GR" sz="1500">
                          <a:latin typeface="+mn-lt"/>
                          <a:ea typeface="Times New Roman"/>
                        </a:rPr>
                        <a:t>πωλήσεων</a:t>
                      </a:r>
                    </a:p>
                  </a:txBody>
                  <a:tcPr marL="59721" marR="5972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96144">
                <a:tc>
                  <a:txBody>
                    <a:bodyPr/>
                    <a:lstStyle/>
                    <a:p>
                      <a:pPr algn="ctr">
                        <a:spcAft>
                          <a:spcPts val="0"/>
                        </a:spcAft>
                      </a:pPr>
                      <a:r>
                        <a:rPr lang="el-GR" sz="1500">
                          <a:latin typeface="+mn-lt"/>
                          <a:ea typeface="Times New Roman"/>
                        </a:rPr>
                        <a:t>παραγωγής</a:t>
                      </a:r>
                    </a:p>
                  </a:txBody>
                  <a:tcPr marL="59721" marR="59721"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500" dirty="0">
                          <a:latin typeface="+mn-lt"/>
                          <a:ea typeface="Times New Roman"/>
                        </a:rPr>
                        <a:t>Καλλιεργούμενη έκταση</a:t>
                      </a: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500" dirty="0">
                          <a:latin typeface="+mn-lt"/>
                          <a:ea typeface="Times New Roman"/>
                        </a:rPr>
                        <a:t>Απόδοση ανά στρέμμα</a:t>
                      </a: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500" dirty="0">
                          <a:latin typeface="+mn-lt"/>
                          <a:ea typeface="Times New Roman"/>
                        </a:rPr>
                        <a:t>Συνολική Παραγωγή</a:t>
                      </a: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500" dirty="0">
                          <a:latin typeface="+mn-lt"/>
                          <a:ea typeface="Times New Roman"/>
                        </a:rPr>
                        <a:t>Για  ζωοτροφές</a:t>
                      </a:r>
                      <a:r>
                        <a:rPr lang="en-US" sz="1500" dirty="0">
                          <a:latin typeface="+mn-lt"/>
                          <a:ea typeface="Times New Roman"/>
                        </a:rPr>
                        <a:t> (</a:t>
                      </a:r>
                      <a:r>
                        <a:rPr lang="el-GR" sz="1500" dirty="0">
                          <a:latin typeface="+mn-lt"/>
                          <a:ea typeface="Times New Roman"/>
                        </a:rPr>
                        <a:t>στην </a:t>
                      </a:r>
                      <a:r>
                        <a:rPr lang="el-GR" sz="1500" dirty="0" smtClean="0">
                          <a:latin typeface="+mn-lt"/>
                          <a:ea typeface="Times New Roman"/>
                        </a:rPr>
                        <a:t>επιχείρηση)</a:t>
                      </a:r>
                      <a:endParaRPr lang="el-GR" sz="1500" dirty="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500" dirty="0">
                          <a:latin typeface="+mn-lt"/>
                          <a:ea typeface="Times New Roman"/>
                        </a:rPr>
                        <a:t>Για σπόρο </a:t>
                      </a:r>
                      <a:r>
                        <a:rPr lang="en-US" sz="1500" dirty="0">
                          <a:latin typeface="+mn-lt"/>
                          <a:ea typeface="Times New Roman"/>
                        </a:rPr>
                        <a:t>(</a:t>
                      </a:r>
                      <a:r>
                        <a:rPr lang="el-GR" sz="1500" dirty="0">
                          <a:latin typeface="+mn-lt"/>
                          <a:ea typeface="Times New Roman"/>
                        </a:rPr>
                        <a:t>στην </a:t>
                      </a:r>
                      <a:r>
                        <a:rPr lang="el-GR" sz="1500" dirty="0" smtClean="0">
                          <a:latin typeface="+mn-lt"/>
                          <a:ea typeface="Times New Roman"/>
                        </a:rPr>
                        <a:t>επιχείρηση)</a:t>
                      </a:r>
                      <a:endParaRPr lang="el-GR" sz="1500" dirty="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500">
                          <a:latin typeface="+mn-lt"/>
                          <a:ea typeface="Times New Roman"/>
                        </a:rPr>
                        <a:t>Για πώληση</a:t>
                      </a: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500">
                          <a:latin typeface="+mn-lt"/>
                          <a:ea typeface="Times New Roman"/>
                        </a:rPr>
                        <a:t>Αναμενόμενη τιμή πώλησης</a:t>
                      </a: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l-GR"/>
                    </a:p>
                  </a:txBody>
                  <a:tcPr/>
                </a:tc>
              </a:tr>
              <a:tr h="317181">
                <a:tc>
                  <a:txBody>
                    <a:bodyPr/>
                    <a:lstStyle/>
                    <a:p>
                      <a:pPr algn="ctr">
                        <a:spcAft>
                          <a:spcPts val="0"/>
                        </a:spcAft>
                      </a:pPr>
                      <a:endParaRPr lang="el-GR" sz="1500">
                        <a:latin typeface="+mn-lt"/>
                        <a:ea typeface="Times New Roman"/>
                      </a:endParaRPr>
                    </a:p>
                  </a:txBody>
                  <a:tcPr marL="59721" marR="59721"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dirty="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dirty="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7181">
                <a:tc>
                  <a:txBody>
                    <a:bodyPr/>
                    <a:lstStyle/>
                    <a:p>
                      <a:pPr algn="ctr">
                        <a:spcAft>
                          <a:spcPts val="0"/>
                        </a:spcAft>
                      </a:pPr>
                      <a:endParaRPr lang="el-GR" sz="1500">
                        <a:latin typeface="+mn-lt"/>
                        <a:ea typeface="Times New Roman"/>
                      </a:endParaRPr>
                    </a:p>
                  </a:txBody>
                  <a:tcPr marL="59721" marR="59721"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dirty="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dirty="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7181">
                <a:tc>
                  <a:txBody>
                    <a:bodyPr/>
                    <a:lstStyle/>
                    <a:p>
                      <a:pPr algn="ctr">
                        <a:spcAft>
                          <a:spcPts val="0"/>
                        </a:spcAft>
                      </a:pPr>
                      <a:endParaRPr lang="el-GR" sz="1500">
                        <a:latin typeface="+mn-lt"/>
                        <a:ea typeface="Times New Roman"/>
                      </a:endParaRPr>
                    </a:p>
                  </a:txBody>
                  <a:tcPr marL="59721" marR="59721"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dirty="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dirty="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dirty="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7181">
                <a:tc>
                  <a:txBody>
                    <a:bodyPr/>
                    <a:lstStyle/>
                    <a:p>
                      <a:pPr algn="ctr">
                        <a:spcAft>
                          <a:spcPts val="0"/>
                        </a:spcAft>
                      </a:pPr>
                      <a:endParaRPr lang="el-GR" sz="1500">
                        <a:latin typeface="+mn-lt"/>
                        <a:ea typeface="Times New Roman"/>
                      </a:endParaRPr>
                    </a:p>
                  </a:txBody>
                  <a:tcPr marL="59721" marR="59721"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dirty="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500" dirty="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4362">
                <a:tc>
                  <a:txBody>
                    <a:bodyPr/>
                    <a:lstStyle/>
                    <a:p>
                      <a:pPr algn="ctr">
                        <a:spcAft>
                          <a:spcPts val="0"/>
                        </a:spcAft>
                      </a:pPr>
                      <a:endParaRPr lang="el-GR" sz="1500">
                        <a:latin typeface="+mn-lt"/>
                        <a:ea typeface="Times New Roman"/>
                      </a:endParaRPr>
                    </a:p>
                    <a:p>
                      <a:pPr algn="ctr">
                        <a:spcAft>
                          <a:spcPts val="0"/>
                        </a:spcAft>
                      </a:pPr>
                      <a:r>
                        <a:rPr lang="el-GR" sz="1500">
                          <a:latin typeface="+mn-lt"/>
                          <a:ea typeface="Times New Roman"/>
                        </a:rPr>
                        <a:t>Σύνολο</a:t>
                      </a:r>
                    </a:p>
                  </a:txBody>
                  <a:tcPr marL="59721" marR="59721"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endParaRPr lang="el-GR" sz="1500" dirty="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endParaRPr lang="el-GR" sz="1500" dirty="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endParaRPr lang="el-GR" sz="150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endParaRPr lang="el-GR" sz="1500" dirty="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endParaRPr lang="el-GR" sz="1500" dirty="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endParaRPr lang="el-GR" sz="1500" dirty="0">
                        <a:latin typeface="+mn-lt"/>
                        <a:ea typeface="Times New Roman"/>
                      </a:endParaRPr>
                    </a:p>
                  </a:txBody>
                  <a:tcPr marL="59721" marR="5972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36865" name="Rectangle 1"/>
          <p:cNvSpPr>
            <a:spLocks noChangeArrowheads="1"/>
          </p:cNvSpPr>
          <p:nvPr/>
        </p:nvSpPr>
        <p:spPr bwMode="auto">
          <a:xfrm>
            <a:off x="0" y="20107"/>
            <a:ext cx="91440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kumimoji="0" lang="el-GR" b="1" i="0" u="none" strike="noStrike" cap="none" normalizeH="0" baseline="0" dirty="0" smtClean="0">
                <a:ln>
                  <a:noFill/>
                </a:ln>
                <a:solidFill>
                  <a:schemeClr val="tx1"/>
                </a:solidFill>
                <a:effectLst/>
                <a:ea typeface="Times New Roman" pitchFamily="18" charset="0"/>
              </a:rPr>
              <a:t>Πίνακας Κατάστασης σχεδιασμού φυτικής παραγωγής</a:t>
            </a:r>
            <a:endParaRPr kumimoji="0" lang="el-GR"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1"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179512" y="101502"/>
            <a:ext cx="8784976"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tab pos="731838" algn="l"/>
                <a:tab pos="822325" algn="l"/>
                <a:tab pos="1463675" algn="l"/>
              </a:tabLst>
            </a:pPr>
            <a:r>
              <a:rPr kumimoji="0" lang="el-GR" b="1" i="1" u="none" strike="noStrike" cap="none" normalizeH="0" baseline="0" dirty="0" smtClean="0">
                <a:ln>
                  <a:noFill/>
                </a:ln>
                <a:solidFill>
                  <a:schemeClr val="tx1"/>
                </a:solidFill>
                <a:effectLst/>
                <a:ea typeface="Times New Roman" pitchFamily="18" charset="0"/>
              </a:rPr>
              <a:t>Σ χ ε δ ι α σ μ ό ς   ζ ω ϊ κ ή ς   π α ρ α γ ω γ ή ς </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tabLst>
                <a:tab pos="731838" algn="l"/>
                <a:tab pos="822325" algn="l"/>
                <a:tab pos="1463675" algn="l"/>
              </a:tabLst>
            </a:pPr>
            <a:endParaRPr kumimoji="0" lang="el-GR" b="0" i="0" u="none" strike="noStrike" cap="none" normalizeH="0" baseline="0" dirty="0" smtClean="0">
              <a:ln>
                <a:noFill/>
              </a:ln>
              <a:solidFill>
                <a:schemeClr val="tx1"/>
              </a:solidFill>
              <a:effectLst/>
              <a:ea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tab pos="731838" algn="l"/>
                <a:tab pos="822325" algn="l"/>
                <a:tab pos="1463675" algn="l"/>
              </a:tabLst>
            </a:pPr>
            <a:r>
              <a:rPr kumimoji="0" lang="el-GR" b="0" i="0" u="none" strike="noStrike" cap="none" normalizeH="0" baseline="0" dirty="0" smtClean="0">
                <a:ln>
                  <a:noFill/>
                </a:ln>
                <a:solidFill>
                  <a:schemeClr val="tx1"/>
                </a:solidFill>
                <a:effectLst/>
                <a:ea typeface="Times New Roman" pitchFamily="18" charset="0"/>
              </a:rPr>
              <a:t>Για να συμπληρωθεί η κατάσταση πληροφοριών που αφορούν την ζωική  παραγωγή κρίνεται αναγκαία η επιλογή του είδος και του αριθμού των ζώων που  μπορούν να εκτραφούν στην συγκεκριμένη  γεωργική επιχείρηση (με βάση  το είδος και την έκταση των βοσκοτόπων, τις φυσικές συνθήκες, όπως το ανάγλυφο του εδάφους και  το κλίμα, την διαθεσιμότητα σε ζωοτροφές, την δυνατότητα άμεσης διάθεσης ή αποθεματοποίησης -  συντήρησης των γεωργικών προϊόντων, το μέγεθος των κτηνοτροφικών εγκαταστάσεων όπως στάβλων και αποθηκευτικών χώρων, τον απαραίτητο μηχανολογικό εξοπλισμό, όπως </a:t>
            </a:r>
            <a:r>
              <a:rPr kumimoji="0" lang="el-GR" b="0" i="0" u="none" strike="noStrike" cap="none" normalizeH="0" baseline="0" dirty="0" err="1" smtClean="0">
                <a:ln>
                  <a:noFill/>
                </a:ln>
                <a:solidFill>
                  <a:schemeClr val="tx1"/>
                </a:solidFill>
                <a:effectLst/>
                <a:ea typeface="Times New Roman" pitchFamily="18" charset="0"/>
              </a:rPr>
              <a:t>αμελκτικό</a:t>
            </a:r>
            <a:r>
              <a:rPr kumimoji="0" lang="el-GR" b="0" i="0" u="none" strike="noStrike" cap="none" normalizeH="0" baseline="0" dirty="0" smtClean="0">
                <a:ln>
                  <a:noFill/>
                </a:ln>
                <a:solidFill>
                  <a:schemeClr val="tx1"/>
                </a:solidFill>
                <a:effectLst/>
                <a:ea typeface="Times New Roman" pitchFamily="18" charset="0"/>
              </a:rPr>
              <a:t> μηχάνημα κλπ).</a:t>
            </a:r>
          </a:p>
          <a:p>
            <a:pPr marL="0" marR="0" lvl="0" indent="0" algn="just" defTabSz="914400" rtl="0" eaLnBrk="0" fontAlgn="base" latinLnBrk="0" hangingPunct="0">
              <a:lnSpc>
                <a:spcPct val="100000"/>
              </a:lnSpc>
              <a:spcBef>
                <a:spcPct val="0"/>
              </a:spcBef>
              <a:spcAft>
                <a:spcPct val="0"/>
              </a:spcAft>
              <a:buClrTx/>
              <a:buSzTx/>
              <a:tabLst>
                <a:tab pos="731838" algn="l"/>
                <a:tab pos="822325" algn="l"/>
                <a:tab pos="1463675"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tabLst>
                <a:tab pos="731838" algn="l"/>
                <a:tab pos="822325" algn="l"/>
                <a:tab pos="1463675" algn="l"/>
              </a:tabLst>
            </a:pPr>
            <a:r>
              <a:rPr kumimoji="0" lang="el-GR" b="0" i="0" u="none" strike="noStrike" cap="none" normalizeH="0" baseline="0" dirty="0" smtClean="0">
                <a:ln>
                  <a:noFill/>
                </a:ln>
                <a:solidFill>
                  <a:schemeClr val="tx1"/>
                </a:solidFill>
                <a:effectLst/>
                <a:ea typeface="Times New Roman" pitchFamily="18" charset="0"/>
              </a:rPr>
              <a:t>Με βάση τα παραπάνω αυτά μπορεί να προβλεφθεί ο αριθμός και η ποσότητα των κτηνοτροφικών προϊόντων που μπορούν να παραχθούν, ενώ στη συνέχεια πρέπει να ερευνηθεί και ο τρόπος εμπορίας και η τιμή διάθεσης τους.</a:t>
            </a:r>
            <a:endParaRPr kumimoji="0" lang="el-GR"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1928841" y="43934"/>
            <a:ext cx="5286320"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kumimoji="0" lang="el-GR" b="1" i="0" u="none" strike="noStrike" cap="none" normalizeH="0" baseline="0" dirty="0" smtClean="0">
                <a:ln>
                  <a:noFill/>
                </a:ln>
                <a:solidFill>
                  <a:schemeClr val="tx1"/>
                </a:solidFill>
                <a:effectLst/>
                <a:ea typeface="Times New Roman" pitchFamily="18" charset="0"/>
              </a:rPr>
              <a:t>Πίνακας Κατάστασης σχεδιασμού ζωικής παραγωγής</a:t>
            </a:r>
            <a:endParaRPr kumimoji="0" lang="el-GR" b="1" i="0" u="none" strike="noStrike" cap="none" normalizeH="0" baseline="0" dirty="0" smtClean="0">
              <a:ln>
                <a:noFill/>
              </a:ln>
              <a:solidFill>
                <a:schemeClr val="tx1"/>
              </a:solidFill>
              <a:effectLst/>
            </a:endParaRPr>
          </a:p>
        </p:txBody>
      </p:sp>
      <p:graphicFrame>
        <p:nvGraphicFramePr>
          <p:cNvPr id="3" name="Table 2"/>
          <p:cNvGraphicFramePr>
            <a:graphicFrameLocks noGrp="1"/>
          </p:cNvGraphicFramePr>
          <p:nvPr/>
        </p:nvGraphicFramePr>
        <p:xfrm>
          <a:off x="467545" y="548679"/>
          <a:ext cx="8280919" cy="2520279"/>
        </p:xfrm>
        <a:graphic>
          <a:graphicData uri="http://schemas.openxmlformats.org/drawingml/2006/table">
            <a:tbl>
              <a:tblPr/>
              <a:tblGrid>
                <a:gridCol w="1458027"/>
                <a:gridCol w="1166888"/>
                <a:gridCol w="1166888"/>
                <a:gridCol w="1166888"/>
                <a:gridCol w="1166888"/>
                <a:gridCol w="990799"/>
                <a:gridCol w="1164541"/>
              </a:tblGrid>
              <a:tr h="280031">
                <a:tc rowSpan="2">
                  <a:txBody>
                    <a:bodyPr/>
                    <a:lstStyle/>
                    <a:p>
                      <a:pPr>
                        <a:spcAft>
                          <a:spcPts val="0"/>
                        </a:spcAft>
                      </a:pPr>
                      <a:r>
                        <a:rPr lang="el-GR" sz="1600" dirty="0">
                          <a:latin typeface="+mn-lt"/>
                          <a:ea typeface="Times New Roman"/>
                        </a:rPr>
                        <a:t>Είδος  ζώων παραγωγής</a:t>
                      </a:r>
                    </a:p>
                    <a:p>
                      <a:pPr>
                        <a:spcAft>
                          <a:spcPts val="0"/>
                        </a:spcAft>
                      </a:pPr>
                      <a:r>
                        <a:rPr lang="el-GR" sz="1600" dirty="0">
                          <a:latin typeface="+mn-lt"/>
                          <a:ea typeface="Times New Roman"/>
                        </a:rPr>
                        <a:t>ή</a:t>
                      </a:r>
                    </a:p>
                    <a:p>
                      <a:pPr>
                        <a:spcAft>
                          <a:spcPts val="0"/>
                        </a:spcAft>
                      </a:pPr>
                      <a:r>
                        <a:rPr lang="el-GR" sz="1600" dirty="0">
                          <a:latin typeface="+mn-lt"/>
                          <a:ea typeface="Times New Roman"/>
                        </a:rPr>
                        <a:t>προϊόντων</a:t>
                      </a:r>
                    </a:p>
                  </a:txBody>
                  <a:tcPr marL="42696" marR="426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el-GR" sz="1600">
                          <a:latin typeface="+mn-lt"/>
                          <a:ea typeface="Times New Roman"/>
                        </a:rPr>
                        <a:t>Αρχική απογραφή</a:t>
                      </a: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gridSpan="2">
                  <a:txBody>
                    <a:bodyPr/>
                    <a:lstStyle/>
                    <a:p>
                      <a:pPr>
                        <a:spcAft>
                          <a:spcPts val="0"/>
                        </a:spcAft>
                      </a:pPr>
                      <a:r>
                        <a:rPr lang="el-GR" sz="1600" dirty="0">
                          <a:latin typeface="+mn-lt"/>
                          <a:ea typeface="Times New Roman"/>
                        </a:rPr>
                        <a:t>Αγορές ζώων</a:t>
                      </a: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rowSpan="2">
                  <a:txBody>
                    <a:bodyPr/>
                    <a:lstStyle/>
                    <a:p>
                      <a:pPr>
                        <a:spcAft>
                          <a:spcPts val="0"/>
                        </a:spcAft>
                      </a:pPr>
                      <a:r>
                        <a:rPr lang="el-GR" sz="1600">
                          <a:latin typeface="+mn-lt"/>
                          <a:ea typeface="Times New Roman"/>
                        </a:rPr>
                        <a:t>Αριθμός </a:t>
                      </a:r>
                    </a:p>
                    <a:p>
                      <a:pPr>
                        <a:spcAft>
                          <a:spcPts val="0"/>
                        </a:spcAft>
                      </a:pPr>
                      <a:r>
                        <a:rPr lang="el-GR" sz="1600">
                          <a:latin typeface="+mn-lt"/>
                          <a:ea typeface="Times New Roman"/>
                        </a:rPr>
                        <a:t>γεννηθέντων ζώων</a:t>
                      </a: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60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0093">
                <a:tc vMerge="1">
                  <a:txBody>
                    <a:bodyPr/>
                    <a:lstStyle/>
                    <a:p>
                      <a:endParaRPr lang="el-GR"/>
                    </a:p>
                  </a:txBody>
                  <a:tcPr/>
                </a:tc>
                <a:tc>
                  <a:txBody>
                    <a:bodyPr/>
                    <a:lstStyle/>
                    <a:p>
                      <a:pPr>
                        <a:spcAft>
                          <a:spcPts val="0"/>
                        </a:spcAft>
                      </a:pPr>
                      <a:r>
                        <a:rPr lang="el-GR" sz="1600" dirty="0">
                          <a:latin typeface="+mn-lt"/>
                          <a:ea typeface="Times New Roman"/>
                        </a:rPr>
                        <a:t>αριθμός</a:t>
                      </a: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600" dirty="0">
                          <a:latin typeface="+mn-lt"/>
                          <a:ea typeface="Times New Roman"/>
                        </a:rPr>
                        <a:t>αξία</a:t>
                      </a: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600">
                          <a:latin typeface="+mn-lt"/>
                          <a:ea typeface="Times New Roman"/>
                        </a:rPr>
                        <a:t>αριθμός </a:t>
                      </a: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600" dirty="0">
                          <a:latin typeface="+mn-lt"/>
                          <a:ea typeface="Times New Roman"/>
                        </a:rPr>
                        <a:t>αξία</a:t>
                      </a: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l-GR"/>
                    </a:p>
                  </a:txBody>
                  <a:tcPr/>
                </a:tc>
                <a:tc>
                  <a:txBody>
                    <a:bodyPr/>
                    <a:lstStyle/>
                    <a:p>
                      <a:pPr>
                        <a:spcAft>
                          <a:spcPts val="0"/>
                        </a:spcAft>
                      </a:pPr>
                      <a:r>
                        <a:rPr lang="el-GR" sz="1600" dirty="0">
                          <a:latin typeface="+mn-lt"/>
                          <a:ea typeface="Times New Roman"/>
                        </a:rPr>
                        <a:t>Θανόντα ζώα</a:t>
                      </a: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031">
                <a:tc>
                  <a:txBody>
                    <a:bodyPr/>
                    <a:lstStyle/>
                    <a:p>
                      <a:pPr>
                        <a:spcAft>
                          <a:spcPts val="0"/>
                        </a:spcAft>
                      </a:pPr>
                      <a:endParaRPr lang="el-GR" sz="1600" dirty="0">
                        <a:latin typeface="+mn-lt"/>
                        <a:ea typeface="Times New Roman"/>
                      </a:endParaRPr>
                    </a:p>
                  </a:txBody>
                  <a:tcPr marL="42696" marR="426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031">
                <a:tc>
                  <a:txBody>
                    <a:bodyPr/>
                    <a:lstStyle/>
                    <a:p>
                      <a:pPr>
                        <a:spcAft>
                          <a:spcPts val="0"/>
                        </a:spcAft>
                      </a:pPr>
                      <a:endParaRPr lang="el-GR" sz="1600" dirty="0">
                        <a:latin typeface="+mn-lt"/>
                        <a:ea typeface="Times New Roman"/>
                      </a:endParaRPr>
                    </a:p>
                  </a:txBody>
                  <a:tcPr marL="42696" marR="426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031">
                <a:tc>
                  <a:txBody>
                    <a:bodyPr/>
                    <a:lstStyle/>
                    <a:p>
                      <a:pPr>
                        <a:spcAft>
                          <a:spcPts val="0"/>
                        </a:spcAft>
                      </a:pPr>
                      <a:endParaRPr lang="el-GR" sz="1600" dirty="0">
                        <a:latin typeface="+mn-lt"/>
                        <a:ea typeface="Times New Roman"/>
                      </a:endParaRPr>
                    </a:p>
                  </a:txBody>
                  <a:tcPr marL="42696" marR="426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031">
                <a:tc>
                  <a:txBody>
                    <a:bodyPr/>
                    <a:lstStyle/>
                    <a:p>
                      <a:pPr>
                        <a:spcAft>
                          <a:spcPts val="0"/>
                        </a:spcAft>
                      </a:pPr>
                      <a:endParaRPr lang="el-GR" sz="1600" dirty="0">
                        <a:latin typeface="+mn-lt"/>
                        <a:ea typeface="Times New Roman"/>
                      </a:endParaRPr>
                    </a:p>
                  </a:txBody>
                  <a:tcPr marL="42696" marR="426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031">
                <a:tc>
                  <a:txBody>
                    <a:bodyPr/>
                    <a:lstStyle/>
                    <a:p>
                      <a:pPr>
                        <a:spcAft>
                          <a:spcPts val="0"/>
                        </a:spcAft>
                      </a:pPr>
                      <a:r>
                        <a:rPr lang="el-GR" sz="1600" dirty="0">
                          <a:latin typeface="+mn-lt"/>
                          <a:ea typeface="Times New Roman"/>
                        </a:rPr>
                        <a:t>Σύνολο</a:t>
                      </a:r>
                    </a:p>
                  </a:txBody>
                  <a:tcPr marL="42696" marR="426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mn-lt"/>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graphicFrame>
        <p:nvGraphicFramePr>
          <p:cNvPr id="4" name="Table 3"/>
          <p:cNvGraphicFramePr>
            <a:graphicFrameLocks noGrp="1"/>
          </p:cNvGraphicFramePr>
          <p:nvPr/>
        </p:nvGraphicFramePr>
        <p:xfrm>
          <a:off x="1691680" y="3239224"/>
          <a:ext cx="6096001" cy="2926080"/>
        </p:xfrm>
        <a:graphic>
          <a:graphicData uri="http://schemas.openxmlformats.org/drawingml/2006/table">
            <a:tbl>
              <a:tblPr/>
              <a:tblGrid>
                <a:gridCol w="928776"/>
                <a:gridCol w="829784"/>
                <a:gridCol w="618698"/>
                <a:gridCol w="1032135"/>
                <a:gridCol w="829784"/>
                <a:gridCol w="722058"/>
                <a:gridCol w="1134766"/>
              </a:tblGrid>
              <a:tr h="180020">
                <a:tc gridSpan="3">
                  <a:txBody>
                    <a:bodyPr/>
                    <a:lstStyle/>
                    <a:p>
                      <a:pPr algn="ctr">
                        <a:spcAft>
                          <a:spcPts val="0"/>
                        </a:spcAft>
                      </a:pPr>
                      <a:r>
                        <a:rPr lang="el-GR" sz="1600" dirty="0">
                          <a:latin typeface="Times New Roman"/>
                          <a:ea typeface="Times New Roman"/>
                        </a:rPr>
                        <a:t>Διάθεση ζώων</a:t>
                      </a: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gridSpan="3">
                  <a:txBody>
                    <a:bodyPr/>
                    <a:lstStyle/>
                    <a:p>
                      <a:pPr algn="ctr">
                        <a:spcAft>
                          <a:spcPts val="0"/>
                        </a:spcAft>
                      </a:pPr>
                      <a:r>
                        <a:rPr lang="el-GR" sz="1600" dirty="0">
                          <a:latin typeface="Times New Roman"/>
                          <a:ea typeface="Times New Roman"/>
                        </a:rPr>
                        <a:t>Παραγωγή και διάθεση κτηνοτροφικών προϊόντων</a:t>
                      </a: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rowSpan="2">
                  <a:txBody>
                    <a:bodyPr/>
                    <a:lstStyle/>
                    <a:p>
                      <a:pPr>
                        <a:spcAft>
                          <a:spcPts val="0"/>
                        </a:spcAft>
                      </a:pPr>
                      <a:r>
                        <a:rPr lang="el-GR" sz="1600">
                          <a:latin typeface="Times New Roman"/>
                          <a:ea typeface="Times New Roman"/>
                        </a:rPr>
                        <a:t>Αναμενόμενες εισπράξεις πωλήσεων</a:t>
                      </a:r>
                    </a:p>
                  </a:txBody>
                  <a:tcPr marL="42696" marR="426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40">
                <a:tc>
                  <a:txBody>
                    <a:bodyPr/>
                    <a:lstStyle/>
                    <a:p>
                      <a:pPr>
                        <a:spcAft>
                          <a:spcPts val="0"/>
                        </a:spcAft>
                      </a:pPr>
                      <a:r>
                        <a:rPr lang="el-GR" sz="1600">
                          <a:latin typeface="Times New Roman"/>
                          <a:ea typeface="Times New Roman"/>
                        </a:rPr>
                        <a:t>Πωληθέντα ζώα</a:t>
                      </a: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600">
                          <a:latin typeface="Times New Roman"/>
                          <a:ea typeface="Times New Roman"/>
                        </a:rPr>
                        <a:t>βάρος κατά κεφαλή</a:t>
                      </a: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600">
                          <a:latin typeface="Times New Roman"/>
                          <a:ea typeface="Times New Roman"/>
                        </a:rPr>
                        <a:t>τιμή μονάδος</a:t>
                      </a: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600">
                          <a:latin typeface="Times New Roman"/>
                          <a:ea typeface="Times New Roman"/>
                        </a:rPr>
                        <a:t>αριθμός παραγωγικών ζώων</a:t>
                      </a: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600">
                          <a:latin typeface="Times New Roman"/>
                          <a:ea typeface="Times New Roman"/>
                        </a:rPr>
                        <a:t>παραγωγή σε  κιλά ή τεμάχια ανά ζώο</a:t>
                      </a: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600">
                          <a:latin typeface="Times New Roman"/>
                          <a:ea typeface="Times New Roman"/>
                        </a:rPr>
                        <a:t>τιμή ανά κιλό ή τεμάχιο</a:t>
                      </a: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l-GR"/>
                    </a:p>
                  </a:txBody>
                  <a:tcPr/>
                </a:tc>
              </a:tr>
              <a:tr h="180020">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020">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020">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020">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020">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Times New Roman"/>
                        <a:ea typeface="Times New Roman"/>
                      </a:endParaRPr>
                    </a:p>
                  </a:txBody>
                  <a:tcPr marL="42696" marR="426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nvGraphicFramePr>
        <p:xfrm>
          <a:off x="683568" y="3212975"/>
          <a:ext cx="1031776" cy="2952329"/>
        </p:xfrm>
        <a:graphic>
          <a:graphicData uri="http://schemas.openxmlformats.org/drawingml/2006/table">
            <a:tbl>
              <a:tblPr/>
              <a:tblGrid>
                <a:gridCol w="1031776"/>
              </a:tblGrid>
              <a:tr h="1716753">
                <a:tc>
                  <a:txBody>
                    <a:bodyPr/>
                    <a:lstStyle/>
                    <a:p>
                      <a:pPr>
                        <a:spcAft>
                          <a:spcPts val="0"/>
                        </a:spcAft>
                      </a:pPr>
                      <a:r>
                        <a:rPr lang="el-GR" sz="1600">
                          <a:latin typeface="+mn-lt"/>
                          <a:ea typeface="Times New Roman"/>
                        </a:rPr>
                        <a:t>Είδος  ζώων παραγωγής</a:t>
                      </a:r>
                    </a:p>
                    <a:p>
                      <a:pPr>
                        <a:spcAft>
                          <a:spcPts val="0"/>
                        </a:spcAft>
                      </a:pPr>
                      <a:r>
                        <a:rPr lang="el-GR" sz="1600">
                          <a:latin typeface="+mn-lt"/>
                          <a:ea typeface="Times New Roman"/>
                        </a:rPr>
                        <a:t>ή</a:t>
                      </a:r>
                    </a:p>
                    <a:p>
                      <a:pPr>
                        <a:spcAft>
                          <a:spcPts val="0"/>
                        </a:spcAft>
                      </a:pPr>
                      <a:r>
                        <a:rPr lang="el-GR" sz="1600">
                          <a:latin typeface="+mn-lt"/>
                          <a:ea typeface="Times New Roman"/>
                        </a:rPr>
                        <a:t>προϊόντων</a:t>
                      </a:r>
                    </a:p>
                  </a:txBody>
                  <a:tcPr marL="42696" marR="426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024">
                <a:tc>
                  <a:txBody>
                    <a:bodyPr/>
                    <a:lstStyle/>
                    <a:p>
                      <a:pPr>
                        <a:spcAft>
                          <a:spcPts val="0"/>
                        </a:spcAft>
                      </a:pPr>
                      <a:endParaRPr lang="el-GR" sz="1600">
                        <a:latin typeface="+mn-lt"/>
                        <a:ea typeface="Times New Roman"/>
                      </a:endParaRPr>
                    </a:p>
                  </a:txBody>
                  <a:tcPr marL="42696" marR="426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216">
                <a:tc>
                  <a:txBody>
                    <a:bodyPr/>
                    <a:lstStyle/>
                    <a:p>
                      <a:pPr>
                        <a:spcAft>
                          <a:spcPts val="0"/>
                        </a:spcAft>
                      </a:pPr>
                      <a:endParaRPr lang="el-GR" sz="1600">
                        <a:latin typeface="+mn-lt"/>
                        <a:ea typeface="Times New Roman"/>
                      </a:endParaRPr>
                    </a:p>
                  </a:txBody>
                  <a:tcPr marL="42696" marR="426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024">
                <a:tc>
                  <a:txBody>
                    <a:bodyPr/>
                    <a:lstStyle/>
                    <a:p>
                      <a:pPr>
                        <a:spcAft>
                          <a:spcPts val="0"/>
                        </a:spcAft>
                      </a:pPr>
                      <a:endParaRPr lang="el-GR" sz="1600">
                        <a:latin typeface="+mn-lt"/>
                        <a:ea typeface="Times New Roman"/>
                      </a:endParaRPr>
                    </a:p>
                  </a:txBody>
                  <a:tcPr marL="42696" marR="426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8208">
                <a:tc>
                  <a:txBody>
                    <a:bodyPr/>
                    <a:lstStyle/>
                    <a:p>
                      <a:pPr>
                        <a:spcAft>
                          <a:spcPts val="0"/>
                        </a:spcAft>
                      </a:pPr>
                      <a:endParaRPr lang="el-GR" sz="1600">
                        <a:latin typeface="+mn-lt"/>
                        <a:ea typeface="Times New Roman"/>
                      </a:endParaRPr>
                    </a:p>
                  </a:txBody>
                  <a:tcPr marL="42696" marR="426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400">
                <a:tc>
                  <a:txBody>
                    <a:bodyPr/>
                    <a:lstStyle/>
                    <a:p>
                      <a:pPr>
                        <a:spcAft>
                          <a:spcPts val="0"/>
                        </a:spcAft>
                      </a:pPr>
                      <a:r>
                        <a:rPr lang="el-GR" sz="1600" dirty="0">
                          <a:latin typeface="+mn-lt"/>
                          <a:ea typeface="Times New Roman"/>
                        </a:rPr>
                        <a:t>Σύνολο</a:t>
                      </a:r>
                    </a:p>
                  </a:txBody>
                  <a:tcPr marL="42696" marR="426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251520" y="406355"/>
            <a:ext cx="8712968" cy="38010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731838" algn="l"/>
              </a:tabLst>
            </a:pPr>
            <a:r>
              <a:rPr kumimoji="0" lang="el-GR" sz="1000" b="1" i="1" u="none" strike="noStrike" cap="none" normalizeH="0" baseline="0" dirty="0" smtClean="0">
                <a:ln>
                  <a:noFill/>
                </a:ln>
                <a:solidFill>
                  <a:schemeClr val="tx1"/>
                </a:solidFill>
                <a:effectLst/>
                <a:latin typeface="Arial" pitchFamily="34" charset="0"/>
                <a:ea typeface="Times New Roman" pitchFamily="18" charset="0"/>
              </a:rPr>
              <a:t> </a:t>
            </a:r>
            <a:r>
              <a:rPr kumimoji="0" lang="el-GR" b="1" i="1" u="none" strike="noStrike" cap="none" normalizeH="0" baseline="0" dirty="0" smtClean="0">
                <a:ln>
                  <a:noFill/>
                </a:ln>
                <a:solidFill>
                  <a:schemeClr val="tx1"/>
                </a:solidFill>
                <a:effectLst/>
                <a:ea typeface="Times New Roman" pitchFamily="18" charset="0"/>
              </a:rPr>
              <a:t>Σ χ ε δ ι α σ μ ό ς   ζ ω ο τ ρ ο φ ώ ν  </a:t>
            </a:r>
          </a:p>
          <a:p>
            <a:pPr marL="0" marR="0" lvl="0" indent="0" algn="l" defTabSz="914400" rtl="0" eaLnBrk="1" fontAlgn="base" latinLnBrk="0" hangingPunct="1">
              <a:lnSpc>
                <a:spcPct val="100000"/>
              </a:lnSpc>
              <a:spcBef>
                <a:spcPct val="0"/>
              </a:spcBef>
              <a:spcAft>
                <a:spcPct val="0"/>
              </a:spcAft>
              <a:buClrTx/>
              <a:buSzTx/>
              <a:tabLst>
                <a:tab pos="731838" algn="l"/>
              </a:tabLst>
            </a:pPr>
            <a:endParaRPr kumimoji="0" lang="el-GR" sz="16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tabLst>
                <a:tab pos="731838" algn="l"/>
              </a:tabLst>
            </a:pPr>
            <a:r>
              <a:rPr kumimoji="0" lang="el-GR" b="0" i="0" u="none" strike="noStrike" cap="none" normalizeH="0" baseline="0" dirty="0" smtClean="0">
                <a:ln>
                  <a:noFill/>
                </a:ln>
                <a:solidFill>
                  <a:schemeClr val="tx1"/>
                </a:solidFill>
                <a:effectLst/>
                <a:ea typeface="Times New Roman" pitchFamily="18" charset="0"/>
              </a:rPr>
              <a:t>Αφού προσδιορισθεί το είδος και ο αριθμός των ζώων που θα εκτραφούν  είναι απαραίτητο να εκτιμηθούν τις </a:t>
            </a:r>
            <a:r>
              <a:rPr kumimoji="0" lang="el-GR" b="1" i="0" u="none" strike="noStrike" cap="none" normalizeH="0" baseline="0" dirty="0" smtClean="0">
                <a:ln>
                  <a:noFill/>
                </a:ln>
                <a:solidFill>
                  <a:schemeClr val="tx1"/>
                </a:solidFill>
                <a:effectLst/>
                <a:ea typeface="Times New Roman" pitchFamily="18" charset="0"/>
              </a:rPr>
              <a:t>ανάγκες τους σε ζωοτροφές</a:t>
            </a:r>
            <a:r>
              <a:rPr kumimoji="0" lang="el-GR" b="0" i="0" u="none" strike="noStrike" cap="none" normalizeH="0" baseline="0" dirty="0" smtClean="0">
                <a:ln>
                  <a:noFill/>
                </a:ln>
                <a:solidFill>
                  <a:schemeClr val="tx1"/>
                </a:solidFill>
                <a:effectLst/>
                <a:ea typeface="Times New Roman" pitchFamily="18" charset="0"/>
              </a:rPr>
              <a:t>, ανάλογα με το  σύστημα εκτροφής των (</a:t>
            </a:r>
            <a:r>
              <a:rPr kumimoji="0" lang="el-GR" b="0" i="0" u="none" strike="noStrike" cap="none" normalizeH="0" baseline="0" dirty="0" err="1" smtClean="0">
                <a:ln>
                  <a:noFill/>
                </a:ln>
                <a:solidFill>
                  <a:schemeClr val="tx1"/>
                </a:solidFill>
                <a:effectLst/>
                <a:ea typeface="Times New Roman" pitchFamily="18" charset="0"/>
              </a:rPr>
              <a:t>εκτατικό</a:t>
            </a:r>
            <a:r>
              <a:rPr kumimoji="0" lang="el-GR" b="0" i="0" u="none" strike="noStrike" cap="none" normalizeH="0" baseline="0" dirty="0" smtClean="0">
                <a:ln>
                  <a:noFill/>
                </a:ln>
                <a:solidFill>
                  <a:schemeClr val="tx1"/>
                </a:solidFill>
                <a:effectLst/>
                <a:ea typeface="Times New Roman" pitchFamily="18" charset="0"/>
              </a:rPr>
              <a:t> ή εντατικό), το οποίο προσδιορίζεται κυρίως ανάλογα του βαθμού χρησιμοποίησης της βοσκής για την κάλυψη των διατροφικών αναγκών των ζώων. Για των προσδιορισμό των αναγκών σε ζωοτροφές </a:t>
            </a:r>
            <a:r>
              <a:rPr kumimoji="0" lang="el-GR" b="1" i="0" u="none" strike="noStrike" cap="none" normalizeH="0" baseline="0" dirty="0" smtClean="0">
                <a:ln>
                  <a:noFill/>
                </a:ln>
                <a:solidFill>
                  <a:schemeClr val="tx1"/>
                </a:solidFill>
                <a:effectLst/>
                <a:ea typeface="Times New Roman" pitchFamily="18" charset="0"/>
              </a:rPr>
              <a:t>υπολογίζονται οι θρεπτικές ανάγκες των ζώων </a:t>
            </a:r>
            <a:r>
              <a:rPr kumimoji="0" lang="el-GR" b="0" i="0" u="none" strike="noStrike" cap="none" normalizeH="0" baseline="0" dirty="0" smtClean="0">
                <a:ln>
                  <a:noFill/>
                </a:ln>
                <a:solidFill>
                  <a:schemeClr val="tx1"/>
                </a:solidFill>
                <a:effectLst/>
                <a:ea typeface="Times New Roman" pitchFamily="18" charset="0"/>
              </a:rPr>
              <a:t>για  συντήρηση και παραγωγή. Τέλος προσδιορίζεται ο </a:t>
            </a:r>
            <a:r>
              <a:rPr kumimoji="0" lang="el-GR" b="1" i="0" u="none" strike="noStrike" cap="none" normalizeH="0" baseline="0" dirty="0" smtClean="0">
                <a:ln>
                  <a:noFill/>
                </a:ln>
                <a:solidFill>
                  <a:schemeClr val="tx1"/>
                </a:solidFill>
                <a:effectLst/>
                <a:ea typeface="Times New Roman" pitchFamily="18" charset="0"/>
              </a:rPr>
              <a:t>τρόπος προμήθειας των ζωοτροφών  </a:t>
            </a:r>
            <a:r>
              <a:rPr kumimoji="0" lang="el-GR" b="0" i="0" u="none" strike="noStrike" cap="none" normalizeH="0" baseline="0" dirty="0" smtClean="0">
                <a:ln>
                  <a:noFill/>
                </a:ln>
                <a:solidFill>
                  <a:schemeClr val="tx1"/>
                </a:solidFill>
                <a:effectLst/>
                <a:ea typeface="Times New Roman" pitchFamily="18" charset="0"/>
              </a:rPr>
              <a:t>(</a:t>
            </a:r>
            <a:r>
              <a:rPr kumimoji="0" lang="el-GR" b="0" i="0" u="none" strike="noStrike" cap="none" normalizeH="0" baseline="0" dirty="0" err="1" smtClean="0">
                <a:ln>
                  <a:noFill/>
                </a:ln>
                <a:solidFill>
                  <a:schemeClr val="tx1"/>
                </a:solidFill>
                <a:effectLst/>
                <a:ea typeface="Times New Roman" pitchFamily="18" charset="0"/>
              </a:rPr>
              <a:t>ιδιοπαραγωγή</a:t>
            </a:r>
            <a:r>
              <a:rPr kumimoji="0" lang="el-GR" b="0" i="0" u="none" strike="noStrike" cap="none" normalizeH="0" baseline="0" dirty="0" smtClean="0">
                <a:ln>
                  <a:noFill/>
                </a:ln>
                <a:solidFill>
                  <a:schemeClr val="tx1"/>
                </a:solidFill>
                <a:effectLst/>
                <a:ea typeface="Times New Roman" pitchFamily="18" charset="0"/>
              </a:rPr>
              <a:t> ή αγορά) για το συγκεκριμένο χρονικό διάστημα.</a:t>
            </a:r>
            <a:endParaRPr kumimoji="0" lang="el-GR"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731838" algn="l"/>
              </a:tabLst>
            </a:pPr>
            <a:endParaRPr kumimoji="0" lang="el-GR"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67544" y="692696"/>
          <a:ext cx="7776864" cy="5698657"/>
        </p:xfrm>
        <a:graphic>
          <a:graphicData uri="http://schemas.openxmlformats.org/drawingml/2006/table">
            <a:tbl>
              <a:tblPr/>
              <a:tblGrid>
                <a:gridCol w="2085435"/>
                <a:gridCol w="2085435"/>
                <a:gridCol w="935982"/>
                <a:gridCol w="935982"/>
                <a:gridCol w="867015"/>
                <a:gridCol w="867015"/>
              </a:tblGrid>
              <a:tr h="243790">
                <a:tc gridSpan="2">
                  <a:txBody>
                    <a:bodyPr/>
                    <a:lstStyle/>
                    <a:p>
                      <a:pPr algn="ctr">
                        <a:spcAft>
                          <a:spcPts val="0"/>
                        </a:spcAft>
                        <a:tabLst>
                          <a:tab pos="731520" algn="l"/>
                        </a:tabLst>
                      </a:pPr>
                      <a:r>
                        <a:rPr lang="el-GR" sz="1600" dirty="0">
                          <a:latin typeface="+mn-lt"/>
                          <a:ea typeface="Times New Roman"/>
                        </a:rPr>
                        <a:t>Κατηγορία ζώων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tabLst>
                          <a:tab pos="731520" algn="l"/>
                        </a:tabLst>
                      </a:pPr>
                      <a:r>
                        <a:rPr lang="el-GR" sz="1600">
                          <a:latin typeface="+mn-lt"/>
                          <a:ea typeface="Times New Roman"/>
                        </a:rPr>
                        <a:t>ΣΥΝΟΛΟ</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790">
                <a:tc gridSpan="2">
                  <a:txBody>
                    <a:bodyPr/>
                    <a:lstStyle/>
                    <a:p>
                      <a:pPr algn="ctr">
                        <a:spcAft>
                          <a:spcPts val="0"/>
                        </a:spcAft>
                        <a:tabLst>
                          <a:tab pos="731520" algn="l"/>
                        </a:tabLst>
                      </a:pPr>
                      <a:r>
                        <a:rPr lang="el-GR" sz="1600" dirty="0">
                          <a:latin typeface="+mn-lt"/>
                          <a:ea typeface="Times New Roman"/>
                        </a:rPr>
                        <a:t>Αριθμός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l-GR"/>
                    </a:p>
                  </a:txBody>
                  <a:tcPr/>
                </a:tc>
              </a:tr>
              <a:tr h="487580">
                <a:tc rowSpan="3">
                  <a:txBody>
                    <a:bodyPr/>
                    <a:lstStyle/>
                    <a:p>
                      <a:pPr marL="71755" marR="71755">
                        <a:spcAft>
                          <a:spcPts val="0"/>
                        </a:spcAft>
                        <a:tabLst>
                          <a:tab pos="731520" algn="l"/>
                        </a:tabLst>
                      </a:pPr>
                      <a:r>
                        <a:rPr lang="el-GR" sz="1600">
                          <a:latin typeface="+mn-lt"/>
                          <a:ea typeface="Times New Roman"/>
                        </a:rPr>
                        <a:t>Απαιτήσεις αναγκών συντήρησης</a:t>
                      </a:r>
                    </a:p>
                  </a:txBody>
                  <a:tcPr marL="68580" marR="6858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r>
                        <a:rPr lang="el-GR" sz="1600" dirty="0">
                          <a:latin typeface="+mn-lt"/>
                          <a:ea typeface="Times New Roman"/>
                        </a:rPr>
                        <a:t>Ενέργεια  (</a:t>
                      </a:r>
                      <a:r>
                        <a:rPr lang="en-US" sz="1600" dirty="0" err="1">
                          <a:latin typeface="+mn-lt"/>
                          <a:ea typeface="Times New Roman"/>
                        </a:rPr>
                        <a:t>Mj</a:t>
                      </a:r>
                      <a:r>
                        <a:rPr lang="en-US" sz="1600" dirty="0">
                          <a:latin typeface="+mn-lt"/>
                          <a:ea typeface="Times New Roman"/>
                        </a:rPr>
                        <a:t> </a:t>
                      </a:r>
                      <a:r>
                        <a:rPr lang="el-GR" sz="1600" dirty="0">
                          <a:latin typeface="+mn-lt"/>
                          <a:ea typeface="Times New Roman"/>
                        </a:rPr>
                        <a:t>ΚΕΓ )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580">
                <a:tc vMerge="1">
                  <a:txBody>
                    <a:bodyPr/>
                    <a:lstStyle/>
                    <a:p>
                      <a:endParaRPr lang="el-GR"/>
                    </a:p>
                  </a:txBody>
                  <a:tcPr/>
                </a:tc>
                <a:tc>
                  <a:txBody>
                    <a:bodyPr/>
                    <a:lstStyle/>
                    <a:p>
                      <a:pPr>
                        <a:spcAft>
                          <a:spcPts val="0"/>
                        </a:spcAft>
                        <a:tabLst>
                          <a:tab pos="731520" algn="l"/>
                        </a:tabLst>
                      </a:pPr>
                      <a:r>
                        <a:rPr lang="el-GR" sz="1600" dirty="0">
                          <a:latin typeface="+mn-lt"/>
                          <a:ea typeface="Times New Roman"/>
                        </a:rPr>
                        <a:t>Ολικές Αζωτούχες Ουσίες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790">
                <a:tc vMerge="1">
                  <a:txBody>
                    <a:bodyPr/>
                    <a:lstStyle/>
                    <a:p>
                      <a:endParaRPr lang="el-GR"/>
                    </a:p>
                  </a:txBody>
                  <a:tcPr/>
                </a:tc>
                <a:tc>
                  <a:txBody>
                    <a:bodyPr/>
                    <a:lstStyle/>
                    <a:p>
                      <a:pPr>
                        <a:spcAft>
                          <a:spcPts val="0"/>
                        </a:spcAft>
                        <a:tabLst>
                          <a:tab pos="731520" algn="l"/>
                        </a:tabLst>
                      </a:pPr>
                      <a:r>
                        <a:rPr lang="el-GR" sz="1600">
                          <a:latin typeface="+mn-lt"/>
                          <a:ea typeface="Times New Roman"/>
                        </a:rPr>
                        <a:t>Ξηρά Ουσία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580">
                <a:tc rowSpan="3">
                  <a:txBody>
                    <a:bodyPr/>
                    <a:lstStyle/>
                    <a:p>
                      <a:pPr marL="71755" marR="71755">
                        <a:spcAft>
                          <a:spcPts val="0"/>
                        </a:spcAft>
                        <a:tabLst>
                          <a:tab pos="731520" algn="l"/>
                        </a:tabLst>
                      </a:pPr>
                      <a:r>
                        <a:rPr lang="el-GR" sz="1600">
                          <a:latin typeface="+mn-lt"/>
                          <a:ea typeface="Times New Roman"/>
                        </a:rPr>
                        <a:t>Απαιτήσεις εγκυμοσύνης</a:t>
                      </a:r>
                    </a:p>
                  </a:txBody>
                  <a:tcPr marL="68580" marR="6858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r>
                        <a:rPr lang="el-GR" sz="1600">
                          <a:latin typeface="+mn-lt"/>
                          <a:ea typeface="Times New Roman"/>
                        </a:rPr>
                        <a:t>Ενέργεια  (</a:t>
                      </a:r>
                      <a:r>
                        <a:rPr lang="en-US" sz="1600">
                          <a:latin typeface="+mn-lt"/>
                          <a:ea typeface="Times New Roman"/>
                        </a:rPr>
                        <a:t>Mj </a:t>
                      </a:r>
                      <a:r>
                        <a:rPr lang="el-GR" sz="1600">
                          <a:latin typeface="+mn-lt"/>
                          <a:ea typeface="Times New Roman"/>
                        </a:rPr>
                        <a:t>ΚΕΓ )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580">
                <a:tc vMerge="1">
                  <a:txBody>
                    <a:bodyPr/>
                    <a:lstStyle/>
                    <a:p>
                      <a:endParaRPr lang="el-GR"/>
                    </a:p>
                  </a:txBody>
                  <a:tcPr/>
                </a:tc>
                <a:tc>
                  <a:txBody>
                    <a:bodyPr/>
                    <a:lstStyle/>
                    <a:p>
                      <a:pPr>
                        <a:spcAft>
                          <a:spcPts val="0"/>
                        </a:spcAft>
                        <a:tabLst>
                          <a:tab pos="731520" algn="l"/>
                        </a:tabLst>
                      </a:pPr>
                      <a:r>
                        <a:rPr lang="el-GR" sz="1600">
                          <a:latin typeface="+mn-lt"/>
                          <a:ea typeface="Times New Roman"/>
                        </a:rPr>
                        <a:t>Ολικές Αζωτούχες Ουσίες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4577">
                <a:tc vMerge="1">
                  <a:txBody>
                    <a:bodyPr/>
                    <a:lstStyle/>
                    <a:p>
                      <a:endParaRPr lang="el-GR"/>
                    </a:p>
                  </a:txBody>
                  <a:tcPr/>
                </a:tc>
                <a:tc>
                  <a:txBody>
                    <a:bodyPr/>
                    <a:lstStyle/>
                    <a:p>
                      <a:pPr>
                        <a:spcAft>
                          <a:spcPts val="0"/>
                        </a:spcAft>
                        <a:tabLst>
                          <a:tab pos="731520" algn="l"/>
                        </a:tabLst>
                      </a:pPr>
                      <a:r>
                        <a:rPr lang="el-GR" sz="1600">
                          <a:latin typeface="+mn-lt"/>
                          <a:ea typeface="Times New Roman"/>
                        </a:rPr>
                        <a:t>Ξηρά Ουσία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580">
                <a:tc rowSpan="3">
                  <a:txBody>
                    <a:bodyPr/>
                    <a:lstStyle/>
                    <a:p>
                      <a:pPr marL="71755" marR="71755">
                        <a:spcAft>
                          <a:spcPts val="0"/>
                        </a:spcAft>
                        <a:tabLst>
                          <a:tab pos="731520" algn="l"/>
                        </a:tabLst>
                      </a:pPr>
                      <a:r>
                        <a:rPr lang="el-GR" sz="1600">
                          <a:latin typeface="+mn-lt"/>
                          <a:ea typeface="Times New Roman"/>
                        </a:rPr>
                        <a:t>Απαιτήσεις γαλακτοπαραγωγής</a:t>
                      </a:r>
                    </a:p>
                  </a:txBody>
                  <a:tcPr marL="68580" marR="6858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r>
                        <a:rPr lang="el-GR" sz="1600">
                          <a:latin typeface="+mn-lt"/>
                          <a:ea typeface="Times New Roman"/>
                        </a:rPr>
                        <a:t>Ενέργεια  (</a:t>
                      </a:r>
                      <a:r>
                        <a:rPr lang="en-US" sz="1600">
                          <a:latin typeface="+mn-lt"/>
                          <a:ea typeface="Times New Roman"/>
                        </a:rPr>
                        <a:t>Mj </a:t>
                      </a:r>
                      <a:r>
                        <a:rPr lang="el-GR" sz="1600">
                          <a:latin typeface="+mn-lt"/>
                          <a:ea typeface="Times New Roman"/>
                        </a:rPr>
                        <a:t>ΚΕΓ )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580">
                <a:tc vMerge="1">
                  <a:txBody>
                    <a:bodyPr/>
                    <a:lstStyle/>
                    <a:p>
                      <a:endParaRPr lang="el-GR"/>
                    </a:p>
                  </a:txBody>
                  <a:tcPr/>
                </a:tc>
                <a:tc>
                  <a:txBody>
                    <a:bodyPr/>
                    <a:lstStyle/>
                    <a:p>
                      <a:pPr>
                        <a:spcAft>
                          <a:spcPts val="0"/>
                        </a:spcAft>
                        <a:tabLst>
                          <a:tab pos="731520" algn="l"/>
                        </a:tabLst>
                      </a:pPr>
                      <a:r>
                        <a:rPr lang="el-GR" sz="1600">
                          <a:latin typeface="+mn-lt"/>
                          <a:ea typeface="Times New Roman"/>
                        </a:rPr>
                        <a:t>Ολικές Αζωτούχες Ουσίες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790">
                <a:tc vMerge="1">
                  <a:txBody>
                    <a:bodyPr/>
                    <a:lstStyle/>
                    <a:p>
                      <a:endParaRPr lang="el-GR"/>
                    </a:p>
                  </a:txBody>
                  <a:tcPr/>
                </a:tc>
                <a:tc>
                  <a:txBody>
                    <a:bodyPr/>
                    <a:lstStyle/>
                    <a:p>
                      <a:pPr>
                        <a:spcAft>
                          <a:spcPts val="0"/>
                        </a:spcAft>
                        <a:tabLst>
                          <a:tab pos="731520" algn="l"/>
                        </a:tabLst>
                      </a:pPr>
                      <a:r>
                        <a:rPr lang="el-GR" sz="1600">
                          <a:latin typeface="+mn-lt"/>
                          <a:ea typeface="Times New Roman"/>
                        </a:rPr>
                        <a:t>Ξηρά Ουσία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580">
                <a:tc gridSpan="2">
                  <a:txBody>
                    <a:bodyPr/>
                    <a:lstStyle/>
                    <a:p>
                      <a:pPr>
                        <a:spcAft>
                          <a:spcPts val="0"/>
                        </a:spcAft>
                        <a:tabLst>
                          <a:tab pos="731520" algn="l"/>
                        </a:tabLst>
                      </a:pPr>
                      <a:r>
                        <a:rPr lang="el-GR" sz="1600">
                          <a:latin typeface="+mn-lt"/>
                          <a:ea typeface="Times New Roman"/>
                        </a:rPr>
                        <a:t>ΓΕΝΙΚΟ ΣΥΝΟΛΟ απαιτούμενης Ενέργειας (</a:t>
                      </a:r>
                      <a:r>
                        <a:rPr lang="en-US" sz="1600">
                          <a:latin typeface="+mn-lt"/>
                          <a:ea typeface="Times New Roman"/>
                        </a:rPr>
                        <a:t>Mj </a:t>
                      </a:r>
                      <a:r>
                        <a:rPr lang="el-GR" sz="1600">
                          <a:latin typeface="+mn-lt"/>
                          <a:ea typeface="Times New Roman"/>
                        </a:rPr>
                        <a:t>ΚΕΓ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580">
                <a:tc gridSpan="2">
                  <a:txBody>
                    <a:bodyPr/>
                    <a:lstStyle/>
                    <a:p>
                      <a:pPr>
                        <a:spcAft>
                          <a:spcPts val="0"/>
                        </a:spcAft>
                        <a:tabLst>
                          <a:tab pos="731520" algn="l"/>
                        </a:tabLst>
                      </a:pPr>
                      <a:r>
                        <a:rPr lang="el-GR" sz="1600">
                          <a:latin typeface="+mn-lt"/>
                          <a:ea typeface="Times New Roman"/>
                        </a:rPr>
                        <a:t>ΓΕΝΙΚΟ ΣΥΝΟΛΟ απαιτούμενων Ολικών Αζωτούχων Ουσιών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580">
                <a:tc gridSpan="2">
                  <a:txBody>
                    <a:bodyPr/>
                    <a:lstStyle/>
                    <a:p>
                      <a:pPr>
                        <a:spcAft>
                          <a:spcPts val="0"/>
                        </a:spcAft>
                        <a:tabLst>
                          <a:tab pos="731520" algn="l"/>
                        </a:tabLst>
                      </a:pPr>
                      <a:r>
                        <a:rPr lang="el-GR" sz="1600">
                          <a:latin typeface="+mn-lt"/>
                          <a:ea typeface="Times New Roman"/>
                        </a:rPr>
                        <a:t>ΓΕΝΙΚΟ ΣΥΝΟΛΟ απαιτούμενης Ξηράς Ουσίας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7889" name="Rectangle 1"/>
          <p:cNvSpPr>
            <a:spLocks noChangeArrowheads="1"/>
          </p:cNvSpPr>
          <p:nvPr/>
        </p:nvSpPr>
        <p:spPr bwMode="auto">
          <a:xfrm>
            <a:off x="0" y="47038"/>
            <a:ext cx="8641661"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731838" algn="l"/>
              </a:tabLst>
            </a:pPr>
            <a:r>
              <a:rPr kumimoji="0" lang="el-GR" b="1" i="0" u="none" strike="noStrike" cap="none" normalizeH="0" baseline="0" dirty="0" err="1" smtClean="0">
                <a:ln>
                  <a:noFill/>
                </a:ln>
                <a:solidFill>
                  <a:schemeClr val="tx1"/>
                </a:solidFill>
                <a:effectLst/>
                <a:ea typeface="Times New Roman" pitchFamily="18" charset="0"/>
              </a:rPr>
              <a:t>ΠίνακαςΑ</a:t>
            </a:r>
            <a:r>
              <a:rPr kumimoji="0" lang="el-GR" b="1" i="0" u="none" strike="noStrike" cap="none" normalizeH="0" baseline="0" dirty="0" smtClean="0">
                <a:ln>
                  <a:noFill/>
                </a:ln>
                <a:solidFill>
                  <a:schemeClr val="tx1"/>
                </a:solidFill>
                <a:effectLst/>
                <a:ea typeface="Times New Roman" pitchFamily="18" charset="0"/>
              </a:rPr>
              <a:t>.  Υπολογισμός διατροφικών αναγκών των ζώων και προσφορά ζωοτροφών</a:t>
            </a:r>
            <a:endParaRPr kumimoji="0" lang="el-GR"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731838" algn="l"/>
              </a:tabLst>
            </a:pPr>
            <a:endParaRPr kumimoji="0" lang="el-GR"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51520" y="260648"/>
          <a:ext cx="8640960" cy="6381326"/>
        </p:xfrm>
        <a:graphic>
          <a:graphicData uri="http://schemas.openxmlformats.org/drawingml/2006/table">
            <a:tbl>
              <a:tblPr/>
              <a:tblGrid>
                <a:gridCol w="1320522"/>
                <a:gridCol w="1080120"/>
                <a:gridCol w="1080120"/>
                <a:gridCol w="1080120"/>
                <a:gridCol w="1080120"/>
                <a:gridCol w="1080120"/>
                <a:gridCol w="1079274"/>
                <a:gridCol w="840564"/>
              </a:tblGrid>
              <a:tr h="245987">
                <a:tc rowSpan="2">
                  <a:txBody>
                    <a:bodyPr/>
                    <a:lstStyle/>
                    <a:p>
                      <a:pPr algn="ctr">
                        <a:spcAft>
                          <a:spcPts val="0"/>
                        </a:spcAft>
                        <a:tabLst>
                          <a:tab pos="731520" algn="l"/>
                        </a:tabLst>
                      </a:pPr>
                      <a:r>
                        <a:rPr lang="el-GR" sz="1600" b="1" dirty="0">
                          <a:latin typeface="+mn-lt"/>
                          <a:ea typeface="Times New Roman"/>
                        </a:rPr>
                        <a:t>Κατηγορίες </a:t>
                      </a:r>
                      <a:r>
                        <a:rPr lang="el-GR" sz="1600" b="1" dirty="0" err="1">
                          <a:latin typeface="+mn-lt"/>
                          <a:ea typeface="Times New Roman"/>
                        </a:rPr>
                        <a:t>ζωοοτροφών</a:t>
                      </a:r>
                      <a:endParaRPr lang="el-GR" sz="1600" dirty="0">
                        <a:latin typeface="+mn-lt"/>
                        <a:ea typeface="Times New Roman"/>
                      </a:endParaRPr>
                    </a:p>
                  </a:txBody>
                  <a:tcPr marL="66301" marR="66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spcAft>
                          <a:spcPts val="0"/>
                        </a:spcAft>
                        <a:tabLst>
                          <a:tab pos="731520" algn="l"/>
                        </a:tabLst>
                      </a:pPr>
                      <a:r>
                        <a:rPr lang="el-GR" sz="1600">
                          <a:latin typeface="+mn-lt"/>
                          <a:ea typeface="Times New Roman"/>
                        </a:rPr>
                        <a:t>Κατηγορία ζώων</a:t>
                      </a: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gridSpan="3">
                  <a:txBody>
                    <a:bodyPr/>
                    <a:lstStyle/>
                    <a:p>
                      <a:pPr algn="ctr">
                        <a:spcAft>
                          <a:spcPts val="0"/>
                        </a:spcAft>
                        <a:tabLst>
                          <a:tab pos="731520" algn="l"/>
                        </a:tabLst>
                      </a:pPr>
                      <a:r>
                        <a:rPr lang="el-GR" sz="1600" dirty="0">
                          <a:latin typeface="+mn-lt"/>
                          <a:ea typeface="Times New Roman"/>
                        </a:rPr>
                        <a:t>Κατηγορία ζώων</a:t>
                      </a: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r>
              <a:tr h="1229936">
                <a:tc vMerge="1">
                  <a:txBody>
                    <a:bodyPr/>
                    <a:lstStyle/>
                    <a:p>
                      <a:endParaRPr lang="el-GR"/>
                    </a:p>
                  </a:txBody>
                  <a:tcPr/>
                </a:tc>
                <a:tc>
                  <a:txBody>
                    <a:bodyPr/>
                    <a:lstStyle/>
                    <a:p>
                      <a:pPr>
                        <a:spcAft>
                          <a:spcPts val="0"/>
                        </a:spcAft>
                        <a:tabLst>
                          <a:tab pos="731520" algn="l"/>
                        </a:tabLst>
                      </a:pPr>
                      <a:r>
                        <a:rPr lang="el-GR" sz="1600" dirty="0">
                          <a:latin typeface="+mn-lt"/>
                          <a:ea typeface="Times New Roman"/>
                        </a:rPr>
                        <a:t>Έκταση σε στρέμματα ή ποσότητα σε κιλά</a:t>
                      </a: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r>
                        <a:rPr lang="el-GR" sz="1600" dirty="0">
                          <a:latin typeface="+mn-lt"/>
                          <a:ea typeface="Times New Roman"/>
                        </a:rPr>
                        <a:t>Προσφερόμενη  Ενέργεια  (</a:t>
                      </a:r>
                      <a:r>
                        <a:rPr lang="en-US" sz="1600" dirty="0" err="1">
                          <a:latin typeface="+mn-lt"/>
                          <a:ea typeface="Times New Roman"/>
                        </a:rPr>
                        <a:t>Mj</a:t>
                      </a:r>
                      <a:r>
                        <a:rPr lang="el-GR" sz="1600" dirty="0">
                          <a:latin typeface="+mn-lt"/>
                          <a:ea typeface="Times New Roman"/>
                        </a:rPr>
                        <a:t> ΚΕΓ )</a:t>
                      </a: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r>
                        <a:rPr lang="el-GR" sz="1600" dirty="0">
                          <a:latin typeface="+mn-lt"/>
                          <a:ea typeface="Times New Roman"/>
                        </a:rPr>
                        <a:t>Προσφερόμενες  Ολικές Αζωτούχες Ουσίες</a:t>
                      </a: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r>
                        <a:rPr lang="el-GR" sz="1600" dirty="0" err="1">
                          <a:latin typeface="+mn-lt"/>
                          <a:ea typeface="Times New Roman"/>
                        </a:rPr>
                        <a:t>Προσφε</a:t>
                      </a:r>
                      <a:r>
                        <a:rPr lang="el-GR" sz="1600" dirty="0">
                          <a:latin typeface="+mn-lt"/>
                          <a:ea typeface="Times New Roman"/>
                        </a:rPr>
                        <a:t>-</a:t>
                      </a:r>
                    </a:p>
                    <a:p>
                      <a:pPr>
                        <a:spcAft>
                          <a:spcPts val="0"/>
                        </a:spcAft>
                        <a:tabLst>
                          <a:tab pos="731520" algn="l"/>
                        </a:tabLst>
                      </a:pPr>
                      <a:r>
                        <a:rPr lang="el-GR" sz="1600" dirty="0" err="1">
                          <a:latin typeface="+mn-lt"/>
                          <a:ea typeface="Times New Roman"/>
                        </a:rPr>
                        <a:t>ρόμενη</a:t>
                      </a:r>
                      <a:r>
                        <a:rPr lang="el-GR" sz="1600" dirty="0">
                          <a:latin typeface="+mn-lt"/>
                          <a:ea typeface="Times New Roman"/>
                        </a:rPr>
                        <a:t> Ξηρά Ουσία</a:t>
                      </a: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r>
                        <a:rPr lang="el-GR" sz="1600" dirty="0">
                          <a:latin typeface="+mn-lt"/>
                          <a:ea typeface="Times New Roman"/>
                        </a:rPr>
                        <a:t>Προσφερόμενη  Ενέργεια  (</a:t>
                      </a:r>
                      <a:r>
                        <a:rPr lang="en-US" sz="1600" dirty="0" err="1">
                          <a:latin typeface="+mn-lt"/>
                          <a:ea typeface="Times New Roman"/>
                        </a:rPr>
                        <a:t>Mj</a:t>
                      </a:r>
                      <a:r>
                        <a:rPr lang="el-GR" sz="1600" dirty="0">
                          <a:latin typeface="+mn-lt"/>
                          <a:ea typeface="Times New Roman"/>
                        </a:rPr>
                        <a:t> ΚΕΓ )</a:t>
                      </a: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r>
                        <a:rPr lang="el-GR" sz="1600" dirty="0">
                          <a:latin typeface="+mn-lt"/>
                          <a:ea typeface="Times New Roman"/>
                        </a:rPr>
                        <a:t>Προσφερόμενες Ολικές Αζωτούχες Ουσίες</a:t>
                      </a: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r>
                        <a:rPr lang="el-GR" sz="1600" dirty="0" err="1">
                          <a:latin typeface="+mn-lt"/>
                          <a:ea typeface="Times New Roman"/>
                        </a:rPr>
                        <a:t>Προσφε</a:t>
                      </a:r>
                      <a:r>
                        <a:rPr lang="el-GR" sz="1600" dirty="0">
                          <a:latin typeface="+mn-lt"/>
                          <a:ea typeface="Times New Roman"/>
                        </a:rPr>
                        <a:t>-</a:t>
                      </a:r>
                    </a:p>
                    <a:p>
                      <a:pPr>
                        <a:spcAft>
                          <a:spcPts val="0"/>
                        </a:spcAft>
                        <a:tabLst>
                          <a:tab pos="731520" algn="l"/>
                        </a:tabLst>
                      </a:pPr>
                      <a:r>
                        <a:rPr lang="el-GR" sz="1600" dirty="0" err="1">
                          <a:latin typeface="+mn-lt"/>
                          <a:ea typeface="Times New Roman"/>
                        </a:rPr>
                        <a:t>ρόμενη</a:t>
                      </a:r>
                      <a:r>
                        <a:rPr lang="el-GR" sz="1600" dirty="0">
                          <a:latin typeface="+mn-lt"/>
                          <a:ea typeface="Times New Roman"/>
                        </a:rPr>
                        <a:t> Ξηρά Ουσία</a:t>
                      </a: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2317">
                <a:tc>
                  <a:txBody>
                    <a:bodyPr/>
                    <a:lstStyle/>
                    <a:p>
                      <a:pPr>
                        <a:spcAft>
                          <a:spcPts val="0"/>
                        </a:spcAft>
                        <a:tabLst>
                          <a:tab pos="731520" algn="l"/>
                        </a:tabLst>
                      </a:pPr>
                      <a:r>
                        <a:rPr lang="el-GR" sz="1600">
                          <a:latin typeface="+mn-lt"/>
                          <a:ea typeface="Times New Roman"/>
                        </a:rPr>
                        <a:t>Βοσκότοποι</a:t>
                      </a: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987">
                <a:tc>
                  <a:txBody>
                    <a:bodyPr/>
                    <a:lstStyle/>
                    <a:p>
                      <a:pPr algn="ctr">
                        <a:spcAft>
                          <a:spcPts val="0"/>
                        </a:spcAft>
                        <a:tabLst>
                          <a:tab pos="731520" algn="l"/>
                        </a:tabLst>
                      </a:pPr>
                      <a:r>
                        <a:rPr lang="el-GR" sz="1600" b="1">
                          <a:latin typeface="+mn-lt"/>
                          <a:ea typeface="Times New Roman"/>
                        </a:rPr>
                        <a:t>.</a:t>
                      </a: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987">
                <a:tc>
                  <a:txBody>
                    <a:bodyPr/>
                    <a:lstStyle/>
                    <a:p>
                      <a:pPr algn="ctr">
                        <a:spcAft>
                          <a:spcPts val="0"/>
                        </a:spcAft>
                        <a:tabLst>
                          <a:tab pos="731520" algn="l"/>
                        </a:tabLst>
                      </a:pPr>
                      <a:r>
                        <a:rPr lang="el-GR" sz="1600" b="1">
                          <a:latin typeface="+mn-lt"/>
                          <a:ea typeface="Times New Roman"/>
                        </a:rPr>
                        <a:t>.</a:t>
                      </a: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987">
                <a:tc>
                  <a:txBody>
                    <a:bodyPr/>
                    <a:lstStyle/>
                    <a:p>
                      <a:pPr>
                        <a:spcAft>
                          <a:spcPts val="0"/>
                        </a:spcAft>
                        <a:tabLst>
                          <a:tab pos="731520" algn="l"/>
                        </a:tabLst>
                      </a:pPr>
                      <a:r>
                        <a:rPr lang="el-GR" sz="1600">
                          <a:latin typeface="+mn-lt"/>
                          <a:ea typeface="Times New Roman"/>
                        </a:rPr>
                        <a:t>Λειμώνες</a:t>
                      </a: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987">
                <a:tc>
                  <a:txBody>
                    <a:bodyPr/>
                    <a:lstStyle/>
                    <a:p>
                      <a:pPr algn="ctr">
                        <a:spcAft>
                          <a:spcPts val="0"/>
                        </a:spcAft>
                        <a:tabLst>
                          <a:tab pos="731520" algn="l"/>
                        </a:tabLst>
                      </a:pPr>
                      <a:r>
                        <a:rPr lang="el-GR" sz="1600" b="1">
                          <a:latin typeface="+mn-lt"/>
                          <a:ea typeface="Times New Roman"/>
                        </a:rPr>
                        <a:t>.</a:t>
                      </a: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987">
                <a:tc>
                  <a:txBody>
                    <a:bodyPr/>
                    <a:lstStyle/>
                    <a:p>
                      <a:pPr algn="ctr">
                        <a:spcAft>
                          <a:spcPts val="0"/>
                        </a:spcAft>
                        <a:tabLst>
                          <a:tab pos="731520" algn="l"/>
                        </a:tabLst>
                      </a:pPr>
                      <a:r>
                        <a:rPr lang="el-GR" sz="1600" b="1">
                          <a:latin typeface="+mn-lt"/>
                          <a:ea typeface="Times New Roman"/>
                        </a:rPr>
                        <a:t>.</a:t>
                      </a: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4634">
                <a:tc>
                  <a:txBody>
                    <a:bodyPr/>
                    <a:lstStyle/>
                    <a:p>
                      <a:pPr>
                        <a:spcAft>
                          <a:spcPts val="0"/>
                        </a:spcAft>
                        <a:tabLst>
                          <a:tab pos="731520" algn="l"/>
                        </a:tabLst>
                      </a:pPr>
                      <a:r>
                        <a:rPr lang="el-GR" sz="1600">
                          <a:latin typeface="+mn-lt"/>
                          <a:ea typeface="Times New Roman"/>
                        </a:rPr>
                        <a:t>Χονδροειδείς ζωοτροφές</a:t>
                      </a: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987">
                <a:tc>
                  <a:txBody>
                    <a:bodyPr/>
                    <a:lstStyle/>
                    <a:p>
                      <a:pPr algn="ctr">
                        <a:spcAft>
                          <a:spcPts val="0"/>
                        </a:spcAft>
                        <a:tabLst>
                          <a:tab pos="731520" algn="l"/>
                        </a:tabLst>
                      </a:pPr>
                      <a:r>
                        <a:rPr lang="el-GR" sz="1600" b="1">
                          <a:latin typeface="+mn-lt"/>
                          <a:ea typeface="Times New Roman"/>
                        </a:rPr>
                        <a:t>.</a:t>
                      </a: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987">
                <a:tc>
                  <a:txBody>
                    <a:bodyPr/>
                    <a:lstStyle/>
                    <a:p>
                      <a:pPr algn="ctr">
                        <a:spcAft>
                          <a:spcPts val="0"/>
                        </a:spcAft>
                        <a:tabLst>
                          <a:tab pos="731520" algn="l"/>
                        </a:tabLst>
                      </a:pPr>
                      <a:r>
                        <a:rPr lang="el-GR" sz="1600" b="1">
                          <a:latin typeface="+mn-lt"/>
                          <a:ea typeface="Times New Roman"/>
                        </a:rPr>
                        <a:t>.</a:t>
                      </a: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4634">
                <a:tc>
                  <a:txBody>
                    <a:bodyPr/>
                    <a:lstStyle/>
                    <a:p>
                      <a:pPr>
                        <a:spcAft>
                          <a:spcPts val="0"/>
                        </a:spcAft>
                        <a:tabLst>
                          <a:tab pos="731520" algn="l"/>
                        </a:tabLst>
                      </a:pPr>
                      <a:r>
                        <a:rPr lang="el-GR" sz="1600">
                          <a:latin typeface="+mn-lt"/>
                          <a:ea typeface="Times New Roman"/>
                        </a:rPr>
                        <a:t>Συμπυκνωμένες ζωοτροφές</a:t>
                      </a: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987">
                <a:tc>
                  <a:txBody>
                    <a:bodyPr/>
                    <a:lstStyle/>
                    <a:p>
                      <a:pPr algn="ctr">
                        <a:spcAft>
                          <a:spcPts val="0"/>
                        </a:spcAft>
                        <a:tabLst>
                          <a:tab pos="731520" algn="l"/>
                        </a:tabLst>
                      </a:pPr>
                      <a:r>
                        <a:rPr lang="el-GR" sz="1600" b="1">
                          <a:latin typeface="+mn-lt"/>
                          <a:ea typeface="Times New Roman"/>
                        </a:rPr>
                        <a:t>.</a:t>
                      </a: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987">
                <a:tc>
                  <a:txBody>
                    <a:bodyPr/>
                    <a:lstStyle/>
                    <a:p>
                      <a:pPr algn="ctr">
                        <a:spcAft>
                          <a:spcPts val="0"/>
                        </a:spcAft>
                        <a:tabLst>
                          <a:tab pos="731520" algn="l"/>
                        </a:tabLst>
                      </a:pPr>
                      <a:r>
                        <a:rPr lang="el-GR" sz="1600" b="1">
                          <a:latin typeface="+mn-lt"/>
                          <a:ea typeface="Times New Roman"/>
                        </a:rPr>
                        <a:t>.</a:t>
                      </a: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1974">
                <a:tc>
                  <a:txBody>
                    <a:bodyPr/>
                    <a:lstStyle/>
                    <a:p>
                      <a:pPr>
                        <a:spcAft>
                          <a:spcPts val="0"/>
                        </a:spcAft>
                        <a:tabLst>
                          <a:tab pos="731520" algn="l"/>
                        </a:tabLst>
                      </a:pPr>
                      <a:r>
                        <a:rPr lang="el-GR" sz="1600">
                          <a:latin typeface="+mn-lt"/>
                          <a:ea typeface="Times New Roman"/>
                        </a:rPr>
                        <a:t>Βιταμίνες ιχνοστοιχεία</a:t>
                      </a: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987">
                <a:tc>
                  <a:txBody>
                    <a:bodyPr/>
                    <a:lstStyle/>
                    <a:p>
                      <a:pPr algn="ctr">
                        <a:spcAft>
                          <a:spcPts val="0"/>
                        </a:spcAft>
                        <a:tabLst>
                          <a:tab pos="731520" algn="l"/>
                        </a:tabLst>
                      </a:pPr>
                      <a:r>
                        <a:rPr lang="el-GR" sz="1600" b="1">
                          <a:latin typeface="+mn-lt"/>
                          <a:ea typeface="Times New Roman"/>
                        </a:rPr>
                        <a:t>.</a:t>
                      </a: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987">
                <a:tc>
                  <a:txBody>
                    <a:bodyPr/>
                    <a:lstStyle/>
                    <a:p>
                      <a:pPr algn="ctr">
                        <a:spcAft>
                          <a:spcPts val="0"/>
                        </a:spcAft>
                        <a:tabLst>
                          <a:tab pos="731520" algn="l"/>
                        </a:tabLst>
                      </a:pPr>
                      <a:r>
                        <a:rPr lang="el-GR" sz="1600" b="1">
                          <a:latin typeface="+mn-lt"/>
                          <a:ea typeface="Times New Roman"/>
                        </a:rPr>
                        <a:t>.</a:t>
                      </a: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987">
                <a:tc>
                  <a:txBody>
                    <a:bodyPr/>
                    <a:lstStyle/>
                    <a:p>
                      <a:pPr>
                        <a:spcAft>
                          <a:spcPts val="0"/>
                        </a:spcAft>
                        <a:tabLst>
                          <a:tab pos="731520" algn="l"/>
                        </a:tabLst>
                      </a:pPr>
                      <a:r>
                        <a:rPr lang="el-GR" sz="1600">
                          <a:latin typeface="+mn-lt"/>
                          <a:ea typeface="Times New Roman"/>
                        </a:rPr>
                        <a:t>ΣΥΝΟΛΟ </a:t>
                      </a: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highlight>
                          <a:srgbClr val="000000"/>
                        </a:highlight>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731520" algn="l"/>
                        </a:tabLst>
                      </a:pPr>
                      <a:endParaRPr lang="el-GR" sz="1600" dirty="0">
                        <a:latin typeface="+mn-lt"/>
                        <a:ea typeface="Times New Roman"/>
                      </a:endParaRPr>
                    </a:p>
                  </a:txBody>
                  <a:tcPr marL="66301" marR="663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3793" name="Rectangle 1"/>
          <p:cNvSpPr>
            <a:spLocks noChangeArrowheads="1"/>
          </p:cNvSpPr>
          <p:nvPr/>
        </p:nvSpPr>
        <p:spPr bwMode="auto">
          <a:xfrm>
            <a:off x="323528" y="-79311"/>
            <a:ext cx="8568952"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tab pos="731838" algn="l"/>
              </a:tabLst>
            </a:pPr>
            <a:r>
              <a:rPr kumimoji="0" lang="el-GR" b="1" i="0" u="none" strike="noStrike" cap="none" normalizeH="0" baseline="0" dirty="0" smtClean="0">
                <a:ln>
                  <a:noFill/>
                </a:ln>
                <a:solidFill>
                  <a:schemeClr val="tx1"/>
                </a:solidFill>
                <a:effectLst/>
                <a:ea typeface="Times New Roman" pitchFamily="18" charset="0"/>
              </a:rPr>
              <a:t>Πίνακας Β. Προσφορά   ζωοτροφών</a:t>
            </a:r>
            <a:endParaRPr kumimoji="0" lang="el-GR"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731838" algn="l"/>
              </a:tabLst>
            </a:pPr>
            <a:endParaRPr kumimoji="0" lang="el-GR"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51520" y="475144"/>
          <a:ext cx="8640960" cy="6382856"/>
        </p:xfrm>
        <a:graphic>
          <a:graphicData uri="http://schemas.openxmlformats.org/drawingml/2006/table">
            <a:tbl>
              <a:tblPr/>
              <a:tblGrid>
                <a:gridCol w="1314020"/>
                <a:gridCol w="1375927"/>
                <a:gridCol w="994887"/>
                <a:gridCol w="1243391"/>
                <a:gridCol w="1626175"/>
                <a:gridCol w="1243391"/>
                <a:gridCol w="843169"/>
              </a:tblGrid>
              <a:tr h="288032">
                <a:tc>
                  <a:txBody>
                    <a:bodyPr/>
                    <a:lstStyle/>
                    <a:p>
                      <a:pPr algn="just">
                        <a:lnSpc>
                          <a:spcPct val="150000"/>
                        </a:lnSpc>
                        <a:spcAft>
                          <a:spcPts val="0"/>
                        </a:spcAft>
                        <a:tabLst>
                          <a:tab pos="731520" algn="l"/>
                        </a:tabLst>
                      </a:pPr>
                      <a:endParaRPr lang="el-GR" sz="16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50000"/>
                        </a:lnSpc>
                        <a:spcAft>
                          <a:spcPts val="0"/>
                        </a:spcAft>
                        <a:tabLst>
                          <a:tab pos="731520" algn="l"/>
                        </a:tabLst>
                      </a:pPr>
                      <a:r>
                        <a:rPr lang="el-GR" sz="1600" b="1">
                          <a:latin typeface="+mn-lt"/>
                          <a:ea typeface="Times New Roman"/>
                        </a:rPr>
                        <a:t>Κατηγορία ζώων</a:t>
                      </a: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gridSpan="3">
                  <a:txBody>
                    <a:bodyPr/>
                    <a:lstStyle/>
                    <a:p>
                      <a:pPr algn="ctr">
                        <a:lnSpc>
                          <a:spcPct val="150000"/>
                        </a:lnSpc>
                        <a:spcAft>
                          <a:spcPts val="0"/>
                        </a:spcAft>
                        <a:tabLst>
                          <a:tab pos="731520" algn="l"/>
                        </a:tabLst>
                      </a:pPr>
                      <a:r>
                        <a:rPr lang="el-GR" sz="1600" b="1">
                          <a:latin typeface="+mn-lt"/>
                          <a:ea typeface="Times New Roman"/>
                        </a:rPr>
                        <a:t>Κατηγορία ζώων</a:t>
                      </a: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r>
              <a:tr h="315446">
                <a:tc rowSpan="2">
                  <a:txBody>
                    <a:bodyPr/>
                    <a:lstStyle/>
                    <a:p>
                      <a:pPr algn="ctr">
                        <a:lnSpc>
                          <a:spcPct val="150000"/>
                        </a:lnSpc>
                        <a:spcAft>
                          <a:spcPts val="0"/>
                        </a:spcAft>
                        <a:tabLst>
                          <a:tab pos="731520" algn="l"/>
                        </a:tabLst>
                      </a:pPr>
                      <a:r>
                        <a:rPr lang="el-GR" sz="1400" b="1">
                          <a:latin typeface="+mn-lt"/>
                          <a:ea typeface="Times New Roman"/>
                        </a:rPr>
                        <a:t>Κατηγορίες ζωοοτροφών</a:t>
                      </a:r>
                      <a:endParaRPr lang="el-GR" sz="1400">
                        <a:latin typeface="+mn-lt"/>
                        <a:ea typeface="Times New Roman"/>
                      </a:endParaRPr>
                    </a:p>
                  </a:txBody>
                  <a:tcPr marL="47317" marR="4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tabLst>
                          <a:tab pos="731520" algn="l"/>
                        </a:tabLst>
                      </a:pPr>
                      <a:r>
                        <a:rPr lang="el-GR" sz="1400">
                          <a:latin typeface="+mn-lt"/>
                          <a:ea typeface="Times New Roman"/>
                        </a:rPr>
                        <a:t>Ιδιόκτητες εκτάσεις (σε στρέμματα) ή ιδιοπαραγόμενες ζωοτροφές (σε κιλά)</a:t>
                      </a:r>
                    </a:p>
                  </a:txBody>
                  <a:tcPr marL="47317" marR="4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tabLst>
                          <a:tab pos="731520" algn="l"/>
                        </a:tabLst>
                      </a:pPr>
                      <a:r>
                        <a:rPr lang="el-GR" sz="1400" dirty="0">
                          <a:latin typeface="+mn-lt"/>
                          <a:ea typeface="Times New Roman"/>
                        </a:rPr>
                        <a:t>Ενοικιαζόμενες εκτάσεις ή αγοραζόμενες ζωοτροφές</a:t>
                      </a:r>
                    </a:p>
                  </a:txBody>
                  <a:tcPr marL="47317" marR="4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rowSpan="2">
                  <a:txBody>
                    <a:bodyPr/>
                    <a:lstStyle/>
                    <a:p>
                      <a:pPr algn="ctr">
                        <a:spcAft>
                          <a:spcPts val="0"/>
                        </a:spcAft>
                        <a:tabLst>
                          <a:tab pos="731520" algn="l"/>
                        </a:tabLst>
                      </a:pPr>
                      <a:r>
                        <a:rPr lang="el-GR" sz="1400">
                          <a:latin typeface="+mn-lt"/>
                          <a:ea typeface="Times New Roman"/>
                        </a:rPr>
                        <a:t>Ιδιόκτητες εκτάσεις (σε στρέμματα) ή ιδιοπαραγόμενες ζωοτροφές (σε κιλά)</a:t>
                      </a:r>
                    </a:p>
                  </a:txBody>
                  <a:tcPr marL="47317" marR="4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tabLst>
                          <a:tab pos="731520" algn="l"/>
                        </a:tabLst>
                      </a:pPr>
                      <a:r>
                        <a:rPr lang="el-GR" sz="1400">
                          <a:latin typeface="+mn-lt"/>
                          <a:ea typeface="Times New Roman"/>
                        </a:rPr>
                        <a:t>Ενοικιαζόμενες εκτάσεις ή αγοραζόμενες ζωοτροφές</a:t>
                      </a:r>
                    </a:p>
                  </a:txBody>
                  <a:tcPr marL="47317" marR="4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r>
              <a:tr h="1323176">
                <a:tc vMerge="1">
                  <a:txBody>
                    <a:bodyPr/>
                    <a:lstStyle/>
                    <a:p>
                      <a:endParaRPr lang="el-GR"/>
                    </a:p>
                  </a:txBody>
                  <a:tcPr/>
                </a:tc>
                <a:tc vMerge="1">
                  <a:txBody>
                    <a:bodyPr/>
                    <a:lstStyle/>
                    <a:p>
                      <a:endParaRPr lang="el-GR"/>
                    </a:p>
                  </a:txBody>
                  <a:tcPr/>
                </a:tc>
                <a:tc>
                  <a:txBody>
                    <a:bodyPr/>
                    <a:lstStyle/>
                    <a:p>
                      <a:pPr algn="ctr">
                        <a:spcAft>
                          <a:spcPts val="0"/>
                        </a:spcAft>
                        <a:tabLst>
                          <a:tab pos="731520" algn="l"/>
                        </a:tabLst>
                      </a:pPr>
                      <a:r>
                        <a:rPr lang="el-GR" sz="1400">
                          <a:latin typeface="+mn-lt"/>
                          <a:ea typeface="Times New Roman"/>
                        </a:rPr>
                        <a:t>Στρέμματα ή κιλά</a:t>
                      </a:r>
                    </a:p>
                  </a:txBody>
                  <a:tcPr marL="47317" marR="4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Lst>
                      </a:pPr>
                      <a:r>
                        <a:rPr lang="el-GR" sz="1400">
                          <a:latin typeface="+mn-lt"/>
                          <a:ea typeface="Times New Roman"/>
                        </a:rPr>
                        <a:t>Δαπάνη ενοικίου ή αγοράς (σε ευρώ)</a:t>
                      </a:r>
                    </a:p>
                  </a:txBody>
                  <a:tcPr marL="47317" marR="4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l-GR"/>
                    </a:p>
                  </a:txBody>
                  <a:tcPr/>
                </a:tc>
                <a:tc>
                  <a:txBody>
                    <a:bodyPr/>
                    <a:lstStyle/>
                    <a:p>
                      <a:pPr algn="ctr">
                        <a:spcAft>
                          <a:spcPts val="0"/>
                        </a:spcAft>
                        <a:tabLst>
                          <a:tab pos="731520" algn="l"/>
                        </a:tabLst>
                      </a:pPr>
                      <a:r>
                        <a:rPr lang="el-GR" sz="1400">
                          <a:latin typeface="+mn-lt"/>
                          <a:ea typeface="Times New Roman"/>
                        </a:rPr>
                        <a:t>Στρέμματα ή κιλά</a:t>
                      </a:r>
                    </a:p>
                  </a:txBody>
                  <a:tcPr marL="47317" marR="4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731520" algn="l"/>
                        </a:tabLst>
                      </a:pPr>
                      <a:r>
                        <a:rPr lang="el-GR" sz="1400" dirty="0">
                          <a:latin typeface="+mn-lt"/>
                          <a:ea typeface="Times New Roman"/>
                        </a:rPr>
                        <a:t>Δαπάνη ενοικίου ή αγοράς (σε ευρώ)</a:t>
                      </a:r>
                    </a:p>
                  </a:txBody>
                  <a:tcPr marL="47317" marR="473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3495">
                <a:tc>
                  <a:txBody>
                    <a:bodyPr/>
                    <a:lstStyle/>
                    <a:p>
                      <a:pPr>
                        <a:lnSpc>
                          <a:spcPct val="100000"/>
                        </a:lnSpc>
                        <a:spcAft>
                          <a:spcPts val="0"/>
                        </a:spcAft>
                        <a:tabLst>
                          <a:tab pos="731520" algn="l"/>
                        </a:tabLst>
                      </a:pPr>
                      <a:r>
                        <a:rPr lang="el-GR" sz="1600">
                          <a:latin typeface="+mn-lt"/>
                          <a:ea typeface="Times New Roman"/>
                        </a:rPr>
                        <a:t>Βοσκότοποι</a:t>
                      </a: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3495">
                <a:tc>
                  <a:txBody>
                    <a:bodyPr/>
                    <a:lstStyle/>
                    <a:p>
                      <a:pPr algn="ctr">
                        <a:spcAft>
                          <a:spcPts val="0"/>
                        </a:spcAft>
                        <a:tabLst>
                          <a:tab pos="731520" algn="l"/>
                        </a:tabLst>
                      </a:pPr>
                      <a:r>
                        <a:rPr lang="el-GR" sz="800" b="1">
                          <a:latin typeface="+mn-lt"/>
                          <a:ea typeface="Times New Roman"/>
                        </a:rPr>
                        <a:t>.</a:t>
                      </a: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3495">
                <a:tc>
                  <a:txBody>
                    <a:bodyPr/>
                    <a:lstStyle/>
                    <a:p>
                      <a:pPr algn="ctr">
                        <a:spcAft>
                          <a:spcPts val="0"/>
                        </a:spcAft>
                        <a:tabLst>
                          <a:tab pos="731520" algn="l"/>
                        </a:tabLst>
                      </a:pPr>
                      <a:r>
                        <a:rPr lang="el-GR" sz="800" b="1" dirty="0">
                          <a:latin typeface="+mn-lt"/>
                          <a:ea typeface="Times New Roman"/>
                        </a:rPr>
                        <a:t>.</a:t>
                      </a:r>
                      <a:endParaRPr lang="el-GR" sz="8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3495">
                <a:tc>
                  <a:txBody>
                    <a:bodyPr/>
                    <a:lstStyle/>
                    <a:p>
                      <a:pPr>
                        <a:lnSpc>
                          <a:spcPct val="100000"/>
                        </a:lnSpc>
                        <a:spcAft>
                          <a:spcPts val="0"/>
                        </a:spcAft>
                        <a:tabLst>
                          <a:tab pos="731520" algn="l"/>
                        </a:tabLst>
                      </a:pPr>
                      <a:r>
                        <a:rPr lang="el-GR" sz="1600">
                          <a:latin typeface="+mn-lt"/>
                          <a:ea typeface="Times New Roman"/>
                        </a:rPr>
                        <a:t>Λειμώνες</a:t>
                      </a: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3495">
                <a:tc>
                  <a:txBody>
                    <a:bodyPr/>
                    <a:lstStyle/>
                    <a:p>
                      <a:pPr algn="ctr">
                        <a:spcAft>
                          <a:spcPts val="0"/>
                        </a:spcAft>
                        <a:tabLst>
                          <a:tab pos="731520" algn="l"/>
                        </a:tabLst>
                      </a:pPr>
                      <a:r>
                        <a:rPr lang="el-GR" sz="800" b="1">
                          <a:latin typeface="+mn-lt"/>
                          <a:ea typeface="Times New Roman"/>
                        </a:rPr>
                        <a:t>.</a:t>
                      </a: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3495">
                <a:tc>
                  <a:txBody>
                    <a:bodyPr/>
                    <a:lstStyle/>
                    <a:p>
                      <a:pPr algn="ctr">
                        <a:spcAft>
                          <a:spcPts val="0"/>
                        </a:spcAft>
                        <a:tabLst>
                          <a:tab pos="731520" algn="l"/>
                        </a:tabLst>
                      </a:pPr>
                      <a:r>
                        <a:rPr lang="el-GR" sz="800" b="1">
                          <a:latin typeface="+mn-lt"/>
                          <a:ea typeface="Times New Roman"/>
                        </a:rPr>
                        <a:t>.</a:t>
                      </a: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298">
                <a:tc>
                  <a:txBody>
                    <a:bodyPr/>
                    <a:lstStyle/>
                    <a:p>
                      <a:pPr>
                        <a:lnSpc>
                          <a:spcPct val="100000"/>
                        </a:lnSpc>
                        <a:spcAft>
                          <a:spcPts val="0"/>
                        </a:spcAft>
                        <a:tabLst>
                          <a:tab pos="731520" algn="l"/>
                        </a:tabLst>
                      </a:pPr>
                      <a:r>
                        <a:rPr lang="el-GR" sz="1600">
                          <a:latin typeface="+mn-lt"/>
                          <a:ea typeface="Times New Roman"/>
                        </a:rPr>
                        <a:t>Χονδροειδείς ζωοτροφές</a:t>
                      </a: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3495">
                <a:tc>
                  <a:txBody>
                    <a:bodyPr/>
                    <a:lstStyle/>
                    <a:p>
                      <a:pPr algn="ctr">
                        <a:spcAft>
                          <a:spcPts val="0"/>
                        </a:spcAft>
                        <a:tabLst>
                          <a:tab pos="731520" algn="l"/>
                        </a:tabLst>
                      </a:pPr>
                      <a:r>
                        <a:rPr lang="el-GR" sz="800" b="1">
                          <a:latin typeface="+mn-lt"/>
                          <a:ea typeface="Times New Roman"/>
                        </a:rPr>
                        <a:t>.</a:t>
                      </a: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3495">
                <a:tc>
                  <a:txBody>
                    <a:bodyPr/>
                    <a:lstStyle/>
                    <a:p>
                      <a:pPr algn="ctr">
                        <a:spcAft>
                          <a:spcPts val="0"/>
                        </a:spcAft>
                        <a:tabLst>
                          <a:tab pos="731520" algn="l"/>
                        </a:tabLst>
                      </a:pPr>
                      <a:r>
                        <a:rPr lang="el-GR" sz="800" b="1">
                          <a:latin typeface="+mn-lt"/>
                          <a:ea typeface="Times New Roman"/>
                        </a:rPr>
                        <a:t>.</a:t>
                      </a: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298">
                <a:tc>
                  <a:txBody>
                    <a:bodyPr/>
                    <a:lstStyle/>
                    <a:p>
                      <a:pPr>
                        <a:lnSpc>
                          <a:spcPct val="100000"/>
                        </a:lnSpc>
                        <a:spcAft>
                          <a:spcPts val="0"/>
                        </a:spcAft>
                        <a:tabLst>
                          <a:tab pos="731520" algn="l"/>
                        </a:tabLst>
                      </a:pPr>
                      <a:r>
                        <a:rPr lang="el-GR" sz="1600">
                          <a:latin typeface="+mn-lt"/>
                          <a:ea typeface="Times New Roman"/>
                        </a:rPr>
                        <a:t>Συμπυκνωμένες ζωοτροφές</a:t>
                      </a: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tabLst>
                          <a:tab pos="731520" algn="l"/>
                        </a:tabLst>
                      </a:pPr>
                      <a:endParaRPr lang="el-GR" sz="16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3495">
                <a:tc>
                  <a:txBody>
                    <a:bodyPr/>
                    <a:lstStyle/>
                    <a:p>
                      <a:pPr algn="ctr">
                        <a:spcAft>
                          <a:spcPts val="0"/>
                        </a:spcAft>
                        <a:tabLst>
                          <a:tab pos="731520" algn="l"/>
                        </a:tabLst>
                      </a:pPr>
                      <a:r>
                        <a:rPr lang="el-GR" sz="800" b="1">
                          <a:latin typeface="+mn-lt"/>
                          <a:ea typeface="Times New Roman"/>
                        </a:rPr>
                        <a:t>.</a:t>
                      </a: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3495">
                <a:tc>
                  <a:txBody>
                    <a:bodyPr/>
                    <a:lstStyle/>
                    <a:p>
                      <a:pPr algn="ctr">
                        <a:spcAft>
                          <a:spcPts val="0"/>
                        </a:spcAft>
                        <a:tabLst>
                          <a:tab pos="731520" algn="l"/>
                        </a:tabLst>
                      </a:pPr>
                      <a:r>
                        <a:rPr lang="el-GR" sz="800" b="1">
                          <a:latin typeface="+mn-lt"/>
                          <a:ea typeface="Times New Roman"/>
                        </a:rPr>
                        <a:t>.</a:t>
                      </a: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298">
                <a:tc>
                  <a:txBody>
                    <a:bodyPr/>
                    <a:lstStyle/>
                    <a:p>
                      <a:pPr>
                        <a:spcAft>
                          <a:spcPts val="0"/>
                        </a:spcAft>
                        <a:tabLst>
                          <a:tab pos="731520" algn="l"/>
                        </a:tabLst>
                      </a:pPr>
                      <a:r>
                        <a:rPr lang="el-GR" sz="1600">
                          <a:latin typeface="+mn-lt"/>
                          <a:ea typeface="Times New Roman"/>
                        </a:rPr>
                        <a:t>Βιταμίνες ιχνοστοιχεία</a:t>
                      </a: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16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3495">
                <a:tc>
                  <a:txBody>
                    <a:bodyPr/>
                    <a:lstStyle/>
                    <a:p>
                      <a:pPr algn="ctr">
                        <a:spcAft>
                          <a:spcPts val="0"/>
                        </a:spcAft>
                        <a:tabLst>
                          <a:tab pos="731520" algn="l"/>
                        </a:tabLst>
                      </a:pPr>
                      <a:r>
                        <a:rPr lang="el-GR" sz="800" b="1">
                          <a:latin typeface="+mn-lt"/>
                          <a:ea typeface="Times New Roman"/>
                        </a:rPr>
                        <a:t>.</a:t>
                      </a: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3495">
                <a:tc>
                  <a:txBody>
                    <a:bodyPr/>
                    <a:lstStyle/>
                    <a:p>
                      <a:pPr algn="ctr">
                        <a:spcAft>
                          <a:spcPts val="0"/>
                        </a:spcAft>
                        <a:tabLst>
                          <a:tab pos="731520" algn="l"/>
                        </a:tabLst>
                      </a:pPr>
                      <a:r>
                        <a:rPr lang="el-GR" sz="800" b="1">
                          <a:latin typeface="+mn-lt"/>
                          <a:ea typeface="Times New Roman"/>
                        </a:rPr>
                        <a:t>.</a:t>
                      </a: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8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spcAft>
                          <a:spcPts val="0"/>
                        </a:spcAft>
                        <a:tabLst>
                          <a:tab pos="731520" algn="l"/>
                        </a:tabLst>
                      </a:pPr>
                      <a:r>
                        <a:rPr lang="el-GR" sz="1600" b="1">
                          <a:latin typeface="+mn-lt"/>
                          <a:ea typeface="Times New Roman"/>
                        </a:rPr>
                        <a:t>ΣΥΝΟΛΟ ΔΑΠΑΝΩΝ</a:t>
                      </a: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just">
                        <a:lnSpc>
                          <a:spcPct val="15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just">
                        <a:lnSpc>
                          <a:spcPct val="15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just">
                        <a:lnSpc>
                          <a:spcPct val="150000"/>
                        </a:lnSpc>
                        <a:spcAft>
                          <a:spcPts val="0"/>
                        </a:spcAft>
                        <a:tabLst>
                          <a:tab pos="731520" algn="l"/>
                        </a:tabLst>
                      </a:pPr>
                      <a:endParaRPr lang="el-GR" sz="160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just">
                        <a:lnSpc>
                          <a:spcPct val="150000"/>
                        </a:lnSpc>
                        <a:spcAft>
                          <a:spcPts val="0"/>
                        </a:spcAft>
                        <a:tabLst>
                          <a:tab pos="731520" algn="l"/>
                        </a:tabLst>
                      </a:pPr>
                      <a:endParaRPr lang="el-GR" sz="1600" dirty="0">
                        <a:latin typeface="+mn-lt"/>
                        <a:ea typeface="Times New Roman"/>
                      </a:endParaRPr>
                    </a:p>
                  </a:txBody>
                  <a:tcPr marL="47317" marR="47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3009" name="Rectangle 1"/>
          <p:cNvSpPr>
            <a:spLocks noChangeArrowheads="1"/>
          </p:cNvSpPr>
          <p:nvPr/>
        </p:nvSpPr>
        <p:spPr bwMode="auto">
          <a:xfrm>
            <a:off x="511658" y="43934"/>
            <a:ext cx="8120685"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731838" algn="l"/>
              </a:tabLst>
            </a:pPr>
            <a:r>
              <a:rPr kumimoji="0" lang="el-GR" b="1" i="0" u="none" strike="noStrike" cap="none" normalizeH="0" baseline="0" dirty="0" smtClean="0">
                <a:ln>
                  <a:noFill/>
                </a:ln>
                <a:solidFill>
                  <a:schemeClr val="tx1"/>
                </a:solidFill>
                <a:effectLst/>
                <a:ea typeface="Times New Roman" pitchFamily="18" charset="0"/>
              </a:rPr>
              <a:t>Πίνακας   Δαπανών ενοικίασης κτηνοτροφικών εκτάσεων και αγοράς ζωοτροφών</a:t>
            </a:r>
            <a:endParaRPr kumimoji="0" lang="el-GR"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1691680" y="764704"/>
          <a:ext cx="5410200" cy="1706880"/>
        </p:xfrm>
        <a:graphic>
          <a:graphicData uri="http://schemas.openxmlformats.org/drawingml/2006/table">
            <a:tbl>
              <a:tblPr/>
              <a:tblGrid>
                <a:gridCol w="1352550"/>
                <a:gridCol w="1352550"/>
                <a:gridCol w="1352550"/>
                <a:gridCol w="1352550"/>
              </a:tblGrid>
              <a:tr h="0">
                <a:tc>
                  <a:txBody>
                    <a:bodyPr/>
                    <a:lstStyle/>
                    <a:p>
                      <a:pPr>
                        <a:spcAft>
                          <a:spcPts val="0"/>
                        </a:spcAft>
                      </a:pPr>
                      <a:r>
                        <a:rPr lang="el-GR" sz="1600" dirty="0">
                          <a:latin typeface="Times New Roman"/>
                          <a:ea typeface="Times New Roman"/>
                        </a:rPr>
                        <a:t>Μεταβλητές</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600" dirty="0">
                          <a:latin typeface="Times New Roman"/>
                          <a:ea typeface="Times New Roman"/>
                        </a:rPr>
                        <a:t>Σταθερές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600">
                          <a:latin typeface="Times New Roman"/>
                          <a:ea typeface="Times New Roman"/>
                        </a:rPr>
                        <a:t>Εμφανείς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600">
                          <a:latin typeface="Times New Roman"/>
                          <a:ea typeface="Times New Roman"/>
                        </a:rPr>
                        <a:t>Σύνολο Δαπανών</a:t>
                      </a: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endParaRPr lang="el-GR" sz="16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endParaRPr lang="el-GR" sz="16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endParaRPr lang="el-GR" sz="16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endParaRPr lang="el-GR" sz="16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el-GR" sz="1600">
                          <a:latin typeface="Times New Roman"/>
                          <a:ea typeface="Times New Roman"/>
                        </a:rPr>
                        <a:t>Σύνολο:</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41986" name="Rectangle 2"/>
          <p:cNvSpPr>
            <a:spLocks noChangeArrowheads="1"/>
          </p:cNvSpPr>
          <p:nvPr/>
        </p:nvSpPr>
        <p:spPr bwMode="auto">
          <a:xfrm>
            <a:off x="323528" y="255840"/>
            <a:ext cx="8568952"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kumimoji="0" lang="el-GR" b="1" i="0" u="none" strike="noStrike" cap="none" normalizeH="0" baseline="0" dirty="0" smtClean="0">
                <a:ln>
                  <a:noFill/>
                </a:ln>
                <a:solidFill>
                  <a:schemeClr val="tx1"/>
                </a:solidFill>
                <a:effectLst/>
                <a:latin typeface="+mj-lt"/>
                <a:ea typeface="Times New Roman" pitchFamily="18" charset="0"/>
              </a:rPr>
              <a:t>Πίνακας1.  Κατάστασης σχεδιασμού δαπανών</a:t>
            </a:r>
            <a:endParaRPr kumimoji="0" lang="el-GR" b="0" i="0" u="none" strike="noStrike" cap="none" normalizeH="0" baseline="0" dirty="0" smtClean="0">
              <a:ln>
                <a:noFill/>
              </a:ln>
              <a:solidFill>
                <a:schemeClr val="tx1"/>
              </a:solidFill>
              <a:effectLst/>
              <a:latin typeface="+mj-lt"/>
            </a:endParaRPr>
          </a:p>
        </p:txBody>
      </p:sp>
      <p:graphicFrame>
        <p:nvGraphicFramePr>
          <p:cNvPr id="12" name="Table 11"/>
          <p:cNvGraphicFramePr>
            <a:graphicFrameLocks noGrp="1"/>
          </p:cNvGraphicFramePr>
          <p:nvPr/>
        </p:nvGraphicFramePr>
        <p:xfrm>
          <a:off x="1907704" y="4005064"/>
          <a:ext cx="5410200" cy="2194560"/>
        </p:xfrm>
        <a:graphic>
          <a:graphicData uri="http://schemas.openxmlformats.org/drawingml/2006/table">
            <a:tbl>
              <a:tblPr/>
              <a:tblGrid>
                <a:gridCol w="1352550"/>
                <a:gridCol w="1352550"/>
                <a:gridCol w="1352550"/>
                <a:gridCol w="1352550"/>
              </a:tblGrid>
              <a:tr h="0">
                <a:tc>
                  <a:txBody>
                    <a:bodyPr/>
                    <a:lstStyle/>
                    <a:p>
                      <a:pPr>
                        <a:spcAft>
                          <a:spcPts val="0"/>
                        </a:spcAft>
                      </a:pPr>
                      <a:r>
                        <a:rPr lang="el-GR" sz="1600" dirty="0">
                          <a:latin typeface="+mn-lt"/>
                          <a:ea typeface="Times New Roman"/>
                        </a:rPr>
                        <a:t>Κλάδοι Παραγωγής</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600" dirty="0" smtClean="0">
                          <a:latin typeface="+mn-lt"/>
                          <a:ea typeface="Times New Roman"/>
                        </a:rPr>
                        <a:t>Εισπράξεις (πωλήσεις/ενισχύσεις)</a:t>
                      </a: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600" dirty="0" smtClean="0">
                          <a:latin typeface="+mn-lt"/>
                          <a:ea typeface="Times New Roman"/>
                        </a:rPr>
                        <a:t>Αυτοκατανάλωση</a:t>
                      </a: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600">
                          <a:latin typeface="+mn-lt"/>
                          <a:ea typeface="Times New Roman"/>
                        </a:rPr>
                        <a:t>Διαφορές απογραφής</a:t>
                      </a: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endParaRPr lang="el-GR" sz="1600">
                        <a:latin typeface="+mn-lt"/>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endParaRPr lang="el-GR" sz="1600">
                        <a:latin typeface="+mn-lt"/>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endParaRPr lang="el-GR" sz="1600">
                        <a:latin typeface="+mn-lt"/>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endParaRPr lang="el-GR" sz="1600">
                        <a:latin typeface="+mn-lt"/>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endParaRPr lang="el-GR" sz="1600">
                        <a:latin typeface="+mn-lt"/>
                        <a:ea typeface="Times New Roman"/>
                      </a:endParaRPr>
                    </a:p>
                    <a:p>
                      <a:pPr>
                        <a:spcAft>
                          <a:spcPts val="0"/>
                        </a:spcAft>
                      </a:pPr>
                      <a:r>
                        <a:rPr lang="el-GR" sz="1600">
                          <a:latin typeface="+mn-lt"/>
                          <a:ea typeface="Times New Roman"/>
                        </a:rPr>
                        <a:t>Σύνολο</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6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graphicFrame>
        <p:nvGraphicFramePr>
          <p:cNvPr id="13" name="Table 12"/>
          <p:cNvGraphicFramePr>
            <a:graphicFrameLocks noGrp="1"/>
          </p:cNvGraphicFramePr>
          <p:nvPr/>
        </p:nvGraphicFramePr>
        <p:xfrm>
          <a:off x="1907704" y="6237312"/>
          <a:ext cx="5411470" cy="441960"/>
        </p:xfrm>
        <a:graphic>
          <a:graphicData uri="http://schemas.openxmlformats.org/drawingml/2006/table">
            <a:tbl>
              <a:tblPr/>
              <a:tblGrid>
                <a:gridCol w="5411470"/>
              </a:tblGrid>
              <a:tr h="45720">
                <a:tc>
                  <a:txBody>
                    <a:bodyPr/>
                    <a:lstStyle/>
                    <a:p>
                      <a:pPr>
                        <a:spcAft>
                          <a:spcPts val="0"/>
                        </a:spcAft>
                      </a:pPr>
                      <a:endParaRPr lang="el-GR" sz="1100" dirty="0">
                        <a:latin typeface="Times New Roman"/>
                        <a:ea typeface="Times New Roman"/>
                      </a:endParaRPr>
                    </a:p>
                    <a:p>
                      <a:pPr>
                        <a:spcAft>
                          <a:spcPts val="0"/>
                        </a:spcAft>
                      </a:pPr>
                      <a:r>
                        <a:rPr lang="el-GR" sz="1800" dirty="0">
                          <a:latin typeface="+mn-lt"/>
                          <a:ea typeface="Times New Roman"/>
                        </a:rPr>
                        <a:t>ΣΥΝΟΛΟ  ΑΚΑΘΑΡΙΣΤΗΣ ΠΡΟΣΟΔΟΥ </a:t>
                      </a:r>
                      <a:r>
                        <a:rPr lang="en-US" sz="1800" dirty="0" smtClean="0">
                          <a:latin typeface="+mn-lt"/>
                          <a:ea typeface="Times New Roman"/>
                        </a:rPr>
                        <a:t>:</a:t>
                      </a:r>
                      <a:endParaRPr lang="el-GR" sz="18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1988" name="Rectangle 4"/>
          <p:cNvSpPr>
            <a:spLocks noChangeArrowheads="1"/>
          </p:cNvSpPr>
          <p:nvPr/>
        </p:nvSpPr>
        <p:spPr bwMode="auto">
          <a:xfrm>
            <a:off x="0" y="3356992"/>
            <a:ext cx="91440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kumimoji="0" lang="el-GR" b="1" i="0" u="none" strike="noStrike" cap="none" normalizeH="0" baseline="0" dirty="0" smtClean="0">
                <a:ln>
                  <a:noFill/>
                </a:ln>
                <a:solidFill>
                  <a:schemeClr val="tx1"/>
                </a:solidFill>
                <a:effectLst/>
                <a:ea typeface="Times New Roman" pitchFamily="18" charset="0"/>
              </a:rPr>
              <a:t>Πίνακας 2. Ακαθάριστη Πρόσοδος</a:t>
            </a:r>
            <a:endParaRPr kumimoji="0" lang="el-GR"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39552" y="260648"/>
            <a:ext cx="8064896" cy="1754326"/>
          </a:xfrm>
          <a:prstGeom prst="rect">
            <a:avLst/>
          </a:prstGeom>
        </p:spPr>
        <p:txBody>
          <a:bodyPr wrap="square">
            <a:spAutoFit/>
          </a:bodyPr>
          <a:lstStyle/>
          <a:p>
            <a:r>
              <a:rPr lang="el-GR" b="1" u="sng" dirty="0"/>
              <a:t>Οι στόχοι εφαρμογής </a:t>
            </a:r>
            <a:endParaRPr lang="en-US" b="1" u="sng" dirty="0" smtClean="0"/>
          </a:p>
          <a:p>
            <a:r>
              <a:rPr lang="el-GR" dirty="0" smtClean="0"/>
              <a:t>Ο </a:t>
            </a:r>
            <a:r>
              <a:rPr lang="el-GR" dirty="0"/>
              <a:t>γεωργικός προϋπολογισμός αποβλέπει στην καλύτερη δυνατή  αξιοποίηση των διαθεσίμων συντελεστών παραγωγής μιας γεωργικής </a:t>
            </a:r>
            <a:r>
              <a:rPr lang="el-GR" dirty="0" smtClean="0"/>
              <a:t>επιχείρησης, </a:t>
            </a:r>
            <a:r>
              <a:rPr lang="el-GR" dirty="0"/>
              <a:t>εξετάζοντας  διαφορετικούς κλάδους παραγωγής και διαφορετικά συστήματα </a:t>
            </a:r>
            <a:r>
              <a:rPr lang="el-GR" dirty="0" smtClean="0"/>
              <a:t>παραγωγής, με σκοπό τη μείωση του κόστους </a:t>
            </a:r>
            <a:r>
              <a:rPr lang="el-GR" dirty="0" smtClean="0"/>
              <a:t>παραγωγής </a:t>
            </a:r>
            <a:r>
              <a:rPr lang="el-GR" dirty="0" smtClean="0"/>
              <a:t>και την βελτίωση των οικονομικών αποτελεσμάτων</a:t>
            </a:r>
            <a:endParaRPr lang="el-GR" dirty="0"/>
          </a:p>
        </p:txBody>
      </p:sp>
      <p:sp>
        <p:nvSpPr>
          <p:cNvPr id="4097" name="Rectangle 1"/>
          <p:cNvSpPr>
            <a:spLocks noChangeArrowheads="1"/>
          </p:cNvSpPr>
          <p:nvPr/>
        </p:nvSpPr>
        <p:spPr bwMode="auto">
          <a:xfrm>
            <a:off x="395536" y="1780613"/>
            <a:ext cx="8136904" cy="5116725"/>
          </a:xfrm>
          <a:prstGeom prst="rect">
            <a:avLst/>
          </a:prstGeom>
          <a:noFill/>
          <a:ln w="9525">
            <a:noFill/>
            <a:miter lim="800000"/>
            <a:headEnd/>
            <a:tailEnd/>
          </a:ln>
          <a:effectLst/>
        </p:spPr>
        <p:txBody>
          <a:bodyPr vert="horz" wrap="square" lIns="457056" tIns="152352" rIns="91440" bIns="38088"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731838" algn="l"/>
                <a:tab pos="1463675" algn="l"/>
              </a:tabLst>
            </a:pPr>
            <a:r>
              <a:rPr kumimoji="0" lang="el-GR" sz="2400" b="1" i="0" u="none" strike="noStrike" cap="none" normalizeH="0" baseline="0" dirty="0" smtClean="0">
                <a:ln>
                  <a:noFill/>
                </a:ln>
                <a:solidFill>
                  <a:schemeClr val="tx1"/>
                </a:solidFill>
                <a:effectLst/>
                <a:cs typeface="Times New Roman" pitchFamily="18" charset="0"/>
              </a:rPr>
              <a:t>Είδη Προϋπολογισμού </a:t>
            </a:r>
          </a:p>
          <a:p>
            <a:pPr marL="457200" marR="0" lvl="1" indent="0" algn="just" defTabSz="914400" rtl="0" eaLnBrk="1" fontAlgn="base" latinLnBrk="0" hangingPunct="1">
              <a:lnSpc>
                <a:spcPct val="100000"/>
              </a:lnSpc>
              <a:spcBef>
                <a:spcPct val="0"/>
              </a:spcBef>
              <a:spcAft>
                <a:spcPct val="0"/>
              </a:spcAft>
              <a:buClrTx/>
              <a:buSzTx/>
              <a:tabLst>
                <a:tab pos="731838" algn="l"/>
                <a:tab pos="1463675" algn="l"/>
              </a:tabLst>
            </a:pPr>
            <a:endParaRPr kumimoji="0" lang="el-GR" sz="800" b="1" i="0" u="sng" strike="noStrike" cap="none" normalizeH="0" baseline="0" dirty="0" smtClean="0">
              <a:ln>
                <a:noFill/>
              </a:ln>
              <a:solidFill>
                <a:schemeClr val="tx1"/>
              </a:solidFill>
              <a:effectLst/>
              <a:cs typeface="Times New Roman" pitchFamily="18" charset="0"/>
            </a:endParaRPr>
          </a:p>
          <a:p>
            <a:pPr marL="0" marR="0" lvl="0" indent="269875" algn="just" defTabSz="914400" rtl="0" eaLnBrk="0" fontAlgn="base" latinLnBrk="0" hangingPunct="0">
              <a:lnSpc>
                <a:spcPct val="100000"/>
              </a:lnSpc>
              <a:spcBef>
                <a:spcPct val="0"/>
              </a:spcBef>
              <a:spcAft>
                <a:spcPct val="0"/>
              </a:spcAft>
              <a:buClrTx/>
              <a:buSzTx/>
              <a:buFontTx/>
              <a:buNone/>
              <a:tabLst>
                <a:tab pos="731838" algn="l"/>
                <a:tab pos="1463675" algn="l"/>
              </a:tabLst>
            </a:pPr>
            <a:r>
              <a:rPr kumimoji="0" lang="el-GR" sz="2000" b="1" i="0" u="sng" strike="noStrike" cap="none" normalizeH="0" baseline="0" dirty="0" smtClean="0">
                <a:ln>
                  <a:noFill/>
                </a:ln>
                <a:solidFill>
                  <a:schemeClr val="tx1"/>
                </a:solidFill>
                <a:effectLst/>
                <a:ea typeface="Times New Roman" pitchFamily="18" charset="0"/>
              </a:rPr>
              <a:t>Τύποι προϋπολογιστικών μεθόδων </a:t>
            </a:r>
            <a:endParaRPr kumimoji="0" lang="el-GR" sz="2000" b="0" i="0" u="none" strike="noStrike" cap="none" normalizeH="0" baseline="0" dirty="0" smtClean="0">
              <a:ln>
                <a:noFill/>
              </a:ln>
              <a:solidFill>
                <a:schemeClr val="tx1"/>
              </a:solidFill>
              <a:effectLst/>
            </a:endParaRPr>
          </a:p>
          <a:p>
            <a:pPr marL="0" marR="0" lvl="0" indent="269875" algn="just" defTabSz="914400" rtl="0" eaLnBrk="0" fontAlgn="base" latinLnBrk="0" hangingPunct="0">
              <a:lnSpc>
                <a:spcPct val="100000"/>
              </a:lnSpc>
              <a:spcBef>
                <a:spcPct val="0"/>
              </a:spcBef>
              <a:spcAft>
                <a:spcPct val="0"/>
              </a:spcAft>
              <a:buClrTx/>
              <a:buSzTx/>
              <a:buFontTx/>
              <a:buNone/>
              <a:tabLst>
                <a:tab pos="731838" algn="l"/>
                <a:tab pos="1463675" algn="l"/>
              </a:tabLst>
            </a:pPr>
            <a:r>
              <a:rPr kumimoji="0" lang="el-GR" b="0" i="0" u="none" strike="noStrike" cap="none" normalizeH="0" baseline="0" dirty="0" smtClean="0">
                <a:ln>
                  <a:noFill/>
                </a:ln>
                <a:solidFill>
                  <a:schemeClr val="tx1"/>
                </a:solidFill>
                <a:effectLst/>
                <a:ea typeface="Times New Roman" pitchFamily="18" charset="0"/>
              </a:rPr>
              <a:t>Διακρίνουμε 2 τυπολογίες προϋπολογιστικών μεθόδων:</a:t>
            </a:r>
          </a:p>
          <a:p>
            <a:pPr marL="0" marR="0" lvl="0" indent="269875" algn="just" defTabSz="914400" rtl="0" eaLnBrk="0" fontAlgn="base" latinLnBrk="0" hangingPunct="0">
              <a:lnSpc>
                <a:spcPct val="100000"/>
              </a:lnSpc>
              <a:spcBef>
                <a:spcPct val="0"/>
              </a:spcBef>
              <a:spcAft>
                <a:spcPct val="0"/>
              </a:spcAft>
              <a:buClrTx/>
              <a:buSzTx/>
              <a:buFontTx/>
              <a:buNone/>
              <a:tabLst>
                <a:tab pos="731838" algn="l"/>
                <a:tab pos="1463675" algn="l"/>
              </a:tabLst>
            </a:pPr>
            <a:endParaRPr kumimoji="0" lang="el-GR" sz="800" b="0" i="0" u="none" strike="noStrike" cap="none" normalizeH="0" baseline="0" dirty="0" smtClean="0">
              <a:ln>
                <a:noFill/>
              </a:ln>
              <a:solidFill>
                <a:schemeClr val="tx1"/>
              </a:solidFill>
              <a:effectLst/>
            </a:endParaRPr>
          </a:p>
          <a:p>
            <a:pPr marL="0" marR="0" lvl="0" indent="269875" algn="just" defTabSz="914400" rtl="0" eaLnBrk="0" fontAlgn="base" latinLnBrk="0" hangingPunct="0">
              <a:lnSpc>
                <a:spcPct val="100000"/>
              </a:lnSpc>
              <a:spcBef>
                <a:spcPct val="0"/>
              </a:spcBef>
              <a:spcAft>
                <a:spcPct val="0"/>
              </a:spcAft>
              <a:buClrTx/>
              <a:buSzTx/>
              <a:tabLst>
                <a:tab pos="731838" algn="l"/>
                <a:tab pos="1463675" algn="l"/>
              </a:tabLst>
            </a:pPr>
            <a:r>
              <a:rPr kumimoji="0" lang="el-GR" b="1" i="1" u="none" strike="noStrike" cap="none" normalizeH="0" baseline="0" dirty="0" smtClean="0">
                <a:ln>
                  <a:noFill/>
                </a:ln>
                <a:solidFill>
                  <a:schemeClr val="tx1"/>
                </a:solidFill>
                <a:effectLst/>
                <a:ea typeface="Times New Roman" pitchFamily="18" charset="0"/>
              </a:rPr>
              <a:t>α) Τυπολογία με βάση την χρησιμοποιούμενη  τεχνική και τον βαθμό ακριβείας  </a:t>
            </a:r>
            <a:endParaRPr kumimoji="0" lang="el-GR" b="0" i="0" u="none" strike="noStrike" cap="none" normalizeH="0" baseline="0" dirty="0" smtClean="0">
              <a:ln>
                <a:noFill/>
              </a:ln>
              <a:solidFill>
                <a:schemeClr val="tx1"/>
              </a:solidFill>
              <a:effectLst/>
            </a:endParaRPr>
          </a:p>
          <a:p>
            <a:pPr marL="0" marR="0" lvl="0" indent="269875" algn="just" defTabSz="914400" rtl="0" eaLnBrk="0" fontAlgn="base" latinLnBrk="0" hangingPunct="0">
              <a:lnSpc>
                <a:spcPct val="100000"/>
              </a:lnSpc>
              <a:spcBef>
                <a:spcPct val="0"/>
              </a:spcBef>
              <a:spcAft>
                <a:spcPct val="0"/>
              </a:spcAft>
              <a:buClrTx/>
              <a:buSzTx/>
              <a:buFontTx/>
              <a:buChar char="•"/>
              <a:tabLst>
                <a:tab pos="731838" algn="l"/>
                <a:tab pos="1463675" algn="l"/>
              </a:tabLst>
            </a:pPr>
            <a:r>
              <a:rPr kumimoji="0" lang="el-GR" b="0" i="1" u="sng" strike="noStrike" cap="none" normalizeH="0" baseline="0" dirty="0" smtClean="0">
                <a:ln>
                  <a:noFill/>
                </a:ln>
                <a:solidFill>
                  <a:schemeClr val="tx1"/>
                </a:solidFill>
                <a:effectLst/>
                <a:ea typeface="Times New Roman" pitchFamily="18" charset="0"/>
              </a:rPr>
              <a:t>Εμπειρικός προϋπολογισμός</a:t>
            </a:r>
            <a:r>
              <a:rPr kumimoji="0" lang="el-GR" b="0" i="0" u="none" strike="noStrike" cap="none" normalizeH="0" baseline="0" dirty="0" smtClean="0">
                <a:ln>
                  <a:noFill/>
                </a:ln>
                <a:solidFill>
                  <a:schemeClr val="tx1"/>
                </a:solidFill>
                <a:effectLst/>
                <a:ea typeface="Times New Roman" pitchFamily="18" charset="0"/>
              </a:rPr>
              <a:t> που εφαρμόζεται με την χρήση διαδοχικών προσεγγίσεων. Ο εμπειρικός προϋπολογισμός μπορεί να χαρακτηρισθεί και σαν  μέθοδος ελέγχου εναλλακτικών σχεδίων παραγωγής της γεωργικής επιχείρησης δια μέσου της  απλής αριθμητικής. Ο προϋπολογισμός αυτός δεν διακρίνεται για τον μεγάλο βαθμό ακρίβειας.</a:t>
            </a:r>
            <a:endParaRPr kumimoji="0" lang="el-GR" b="0" i="0" u="none" strike="noStrike" cap="none" normalizeH="0" baseline="0" dirty="0" smtClean="0">
              <a:ln>
                <a:noFill/>
              </a:ln>
              <a:solidFill>
                <a:schemeClr val="tx1"/>
              </a:solidFill>
              <a:effectLst/>
            </a:endParaRPr>
          </a:p>
          <a:p>
            <a:pPr marL="0" marR="0" lvl="0" indent="269875" algn="just" defTabSz="914400" rtl="0" eaLnBrk="0" fontAlgn="base" latinLnBrk="0" hangingPunct="0">
              <a:lnSpc>
                <a:spcPct val="100000"/>
              </a:lnSpc>
              <a:spcBef>
                <a:spcPct val="0"/>
              </a:spcBef>
              <a:spcAft>
                <a:spcPct val="0"/>
              </a:spcAft>
              <a:buClrTx/>
              <a:buSzTx/>
              <a:buFontTx/>
              <a:buChar char="•"/>
              <a:tabLst>
                <a:tab pos="731838" algn="l"/>
                <a:tab pos="1463675" algn="l"/>
              </a:tabLst>
            </a:pPr>
            <a:r>
              <a:rPr kumimoji="0" lang="el-GR" b="0" i="1" u="sng" strike="noStrike" cap="none" normalizeH="0" baseline="0" dirty="0" smtClean="0">
                <a:ln>
                  <a:noFill/>
                </a:ln>
                <a:solidFill>
                  <a:schemeClr val="tx1"/>
                </a:solidFill>
                <a:effectLst/>
                <a:ea typeface="Times New Roman" pitchFamily="18" charset="0"/>
              </a:rPr>
              <a:t>Προϋπολογισμοί με την χρήση τεχνικών επιχειρησιακής έρευνας</a:t>
            </a:r>
            <a:r>
              <a:rPr kumimoji="0" lang="el-GR" b="0" i="0" u="none" strike="noStrike" cap="none" normalizeH="0" baseline="0" dirty="0" smtClean="0">
                <a:ln>
                  <a:noFill/>
                </a:ln>
                <a:solidFill>
                  <a:schemeClr val="tx1"/>
                </a:solidFill>
                <a:effectLst/>
                <a:ea typeface="Times New Roman" pitchFamily="18" charset="0"/>
              </a:rPr>
              <a:t>:</a:t>
            </a:r>
            <a:endParaRPr kumimoji="0" lang="el-GR" b="0" i="0" u="none" strike="noStrike" cap="none" normalizeH="0" baseline="0" dirty="0" smtClean="0">
              <a:ln>
                <a:noFill/>
              </a:ln>
              <a:solidFill>
                <a:schemeClr val="tx1"/>
              </a:solidFill>
              <a:effectLst/>
            </a:endParaRPr>
          </a:p>
          <a:p>
            <a:pPr lvl="1" indent="269875" algn="just" eaLnBrk="0" fontAlgn="base" hangingPunct="0">
              <a:spcBef>
                <a:spcPct val="0"/>
              </a:spcBef>
              <a:spcAft>
                <a:spcPct val="0"/>
              </a:spcAft>
              <a:buFont typeface="Wingdings" pitchFamily="2" charset="2"/>
              <a:buChar char="ü"/>
              <a:tabLst>
                <a:tab pos="731838" algn="l"/>
                <a:tab pos="1463675" algn="l"/>
              </a:tabLst>
            </a:pPr>
            <a:r>
              <a:rPr kumimoji="0" lang="el-GR" b="0" i="0" u="none" strike="noStrike" cap="none" normalizeH="0" baseline="0" dirty="0" smtClean="0">
                <a:ln>
                  <a:noFill/>
                </a:ln>
                <a:solidFill>
                  <a:schemeClr val="tx1"/>
                </a:solidFill>
                <a:effectLst/>
                <a:ea typeface="Times New Roman" pitchFamily="18" charset="0"/>
              </a:rPr>
              <a:t>Γραμμικός προγραμματισμός</a:t>
            </a:r>
            <a:endParaRPr kumimoji="0" lang="el-GR" b="0" i="0" u="none" strike="noStrike" cap="none" normalizeH="0" baseline="0" dirty="0" smtClean="0">
              <a:ln>
                <a:noFill/>
              </a:ln>
              <a:solidFill>
                <a:schemeClr val="tx1"/>
              </a:solidFill>
              <a:effectLst/>
            </a:endParaRPr>
          </a:p>
          <a:p>
            <a:pPr lvl="1" indent="269875" algn="just" eaLnBrk="0" fontAlgn="base" hangingPunct="0">
              <a:spcBef>
                <a:spcPct val="0"/>
              </a:spcBef>
              <a:spcAft>
                <a:spcPct val="0"/>
              </a:spcAft>
              <a:buFont typeface="Wingdings" pitchFamily="2" charset="2"/>
              <a:buChar char="ü"/>
              <a:tabLst>
                <a:tab pos="731838" algn="l"/>
                <a:tab pos="1463675" algn="l"/>
              </a:tabLst>
            </a:pPr>
            <a:r>
              <a:rPr kumimoji="0" lang="el-GR" b="0" i="0" u="none" strike="noStrike" cap="none" normalizeH="0" baseline="0" dirty="0" smtClean="0">
                <a:ln>
                  <a:noFill/>
                </a:ln>
                <a:solidFill>
                  <a:schemeClr val="tx1"/>
                </a:solidFill>
                <a:effectLst/>
                <a:ea typeface="Times New Roman" pitchFamily="18" charset="0"/>
              </a:rPr>
              <a:t>Απλοποιημένος προγραμματισμός </a:t>
            </a:r>
            <a:endParaRPr lang="el-GR" dirty="0"/>
          </a:p>
          <a:p>
            <a:pPr lvl="1" indent="269875" algn="just" eaLnBrk="0" fontAlgn="base" hangingPunct="0">
              <a:spcBef>
                <a:spcPct val="0"/>
              </a:spcBef>
              <a:spcAft>
                <a:spcPct val="0"/>
              </a:spcAft>
              <a:tabLst>
                <a:tab pos="731838" algn="l"/>
                <a:tab pos="1463675" algn="l"/>
              </a:tabLst>
            </a:pPr>
            <a:endParaRPr lang="el-GR" sz="800" dirty="0">
              <a:ea typeface="Times New Roman" pitchFamily="18" charset="0"/>
            </a:endParaRPr>
          </a:p>
          <a:p>
            <a:pPr lvl="1" indent="269875" algn="just" eaLnBrk="0" fontAlgn="base" hangingPunct="0">
              <a:spcBef>
                <a:spcPct val="0"/>
              </a:spcBef>
              <a:spcAft>
                <a:spcPct val="0"/>
              </a:spcAft>
              <a:tabLst>
                <a:tab pos="731838" algn="l"/>
                <a:tab pos="1463675" algn="l"/>
              </a:tabLst>
            </a:pPr>
            <a:r>
              <a:rPr kumimoji="0" lang="el-GR" b="0" i="0" u="none" strike="noStrike" cap="none" normalizeH="0" baseline="0" dirty="0" smtClean="0">
                <a:ln>
                  <a:noFill/>
                </a:ln>
                <a:solidFill>
                  <a:schemeClr val="tx1"/>
                </a:solidFill>
                <a:effectLst/>
                <a:ea typeface="Times New Roman" pitchFamily="18" charset="0"/>
              </a:rPr>
              <a:t>Οι μέθοδοι αυτοί χρησιμοποιούνται κυρίως κατά την κατάρτιση ολικού προϋπολογισμού και τα αποτελέσματά τους θεωρούνται υψηλής ακριβείας.</a:t>
            </a:r>
            <a:endParaRPr kumimoji="0" lang="el-GR"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55576" y="908720"/>
          <a:ext cx="7848871" cy="2194560"/>
        </p:xfrm>
        <a:graphic>
          <a:graphicData uri="http://schemas.openxmlformats.org/drawingml/2006/table">
            <a:tbl>
              <a:tblPr/>
              <a:tblGrid>
                <a:gridCol w="1569591"/>
                <a:gridCol w="1011391"/>
                <a:gridCol w="1436027"/>
                <a:gridCol w="1915931"/>
                <a:gridCol w="1915931"/>
              </a:tblGrid>
              <a:tr h="0">
                <a:tc>
                  <a:txBody>
                    <a:bodyPr/>
                    <a:lstStyle/>
                    <a:p>
                      <a:pPr>
                        <a:spcAft>
                          <a:spcPts val="0"/>
                        </a:spcAft>
                      </a:pPr>
                      <a:r>
                        <a:rPr lang="el-GR" sz="1800">
                          <a:latin typeface="+mn-lt"/>
                          <a:ea typeface="Times New Roman"/>
                        </a:rPr>
                        <a:t>Κλάδοι Παραγωγής</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800">
                          <a:latin typeface="+mn-lt"/>
                          <a:ea typeface="Times New Roman"/>
                        </a:rPr>
                        <a:t>Καθαρό Κέρδος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800">
                          <a:latin typeface="+mn-lt"/>
                          <a:ea typeface="Times New Roman"/>
                        </a:rPr>
                        <a:t>Ακαθάριστο  Κέρδος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800">
                          <a:latin typeface="+mn-lt"/>
                          <a:ea typeface="Times New Roman"/>
                        </a:rPr>
                        <a:t>Γεωργικό Οικογενειακό Εισόδημα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800">
                          <a:latin typeface="+mn-lt"/>
                          <a:ea typeface="Times New Roman"/>
                        </a:rPr>
                        <a:t>Αποδοτικότητα Κεφαλαίου</a:t>
                      </a: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endParaRPr lang="el-GR" sz="1800">
                        <a:latin typeface="+mn-lt"/>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endParaRPr lang="el-GR" sz="1800">
                        <a:latin typeface="+mn-lt"/>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endParaRPr lang="el-GR" sz="1800">
                        <a:latin typeface="+mn-lt"/>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endParaRPr lang="el-GR" sz="1800">
                        <a:latin typeface="+mn-lt"/>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el-GR" sz="1800">
                          <a:latin typeface="+mn-lt"/>
                          <a:ea typeface="Times New Roman"/>
                        </a:rPr>
                        <a:t>ΣΥΝΟΛΟ</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l-GR" sz="18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40961" name="Rectangle 1"/>
          <p:cNvSpPr>
            <a:spLocks noChangeArrowheads="1"/>
          </p:cNvSpPr>
          <p:nvPr/>
        </p:nvSpPr>
        <p:spPr bwMode="auto">
          <a:xfrm>
            <a:off x="0" y="185537"/>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kumimoji="0" lang="el-GR" b="1" i="0" u="none" strike="noStrike" cap="none" normalizeH="0" baseline="0" dirty="0" smtClean="0">
                <a:ln>
                  <a:noFill/>
                </a:ln>
                <a:solidFill>
                  <a:schemeClr val="tx1"/>
                </a:solidFill>
                <a:effectLst/>
                <a:ea typeface="Times New Roman" pitchFamily="18" charset="0"/>
              </a:rPr>
              <a:t>ΟΙΚΟΝΟΜΙΚΑ ΑΠΟΤΕΛΕΣΜΑΤΑ (Συνδυασμός </a:t>
            </a:r>
            <a:r>
              <a:rPr lang="el-GR" b="1" dirty="0" smtClean="0">
                <a:ea typeface="Times New Roman" pitchFamily="18" charset="0"/>
              </a:rPr>
              <a:t>πινάκων </a:t>
            </a:r>
            <a:r>
              <a:rPr kumimoji="0" lang="el-GR" b="1" i="0" u="none" strike="noStrike" cap="none" normalizeH="0" baseline="0" dirty="0" smtClean="0">
                <a:ln>
                  <a:noFill/>
                </a:ln>
                <a:solidFill>
                  <a:schemeClr val="tx1"/>
                </a:solidFill>
                <a:effectLst/>
                <a:ea typeface="Times New Roman" pitchFamily="18" charset="0"/>
              </a:rPr>
              <a:t>1 &amp; 2)</a:t>
            </a:r>
            <a:endParaRPr kumimoji="0" lang="el-GR"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323528" y="220224"/>
            <a:ext cx="8568952"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tab pos="731838" algn="l"/>
              </a:tabLst>
            </a:pPr>
            <a:r>
              <a:rPr kumimoji="0" lang="el-GR" b="1" i="0" u="none" strike="noStrike" cap="none" normalizeH="0" baseline="0" dirty="0" smtClean="0">
                <a:ln>
                  <a:noFill/>
                </a:ln>
                <a:solidFill>
                  <a:schemeClr val="tx1"/>
                </a:solidFill>
                <a:effectLst/>
                <a:ea typeface="Times New Roman" pitchFamily="18" charset="0"/>
              </a:rPr>
              <a:t>ΤΑΜΕΙΑΚΟΣ ΠΡΟΫΠΟΛΟΓΙΣΜΟΣ</a:t>
            </a:r>
          </a:p>
          <a:p>
            <a:pPr marL="0" marR="0" lvl="0" indent="0" algn="ctr" defTabSz="914400" rtl="0" eaLnBrk="1" fontAlgn="base" latinLnBrk="0" hangingPunct="1">
              <a:lnSpc>
                <a:spcPct val="100000"/>
              </a:lnSpc>
              <a:spcBef>
                <a:spcPct val="0"/>
              </a:spcBef>
              <a:spcAft>
                <a:spcPct val="0"/>
              </a:spcAft>
              <a:buClrTx/>
              <a:buSzTx/>
              <a:tabLst>
                <a:tab pos="731838"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tab pos="731838" algn="l"/>
              </a:tabLst>
            </a:pPr>
            <a:r>
              <a:rPr kumimoji="0" lang="el-GR" b="0" i="0" u="none" strike="noStrike" cap="none" normalizeH="0" baseline="0" dirty="0" smtClean="0">
                <a:ln>
                  <a:noFill/>
                </a:ln>
                <a:solidFill>
                  <a:schemeClr val="tx1"/>
                </a:solidFill>
                <a:effectLst/>
                <a:ea typeface="Times New Roman" pitchFamily="18" charset="0"/>
              </a:rPr>
              <a:t>Για την κατάρτιση του ταμειακού προϋπολογισμού προσδιορίζονται οι περίοδοι υπολογισμού του (ανά μήνα ή τρίμηνο) και το </a:t>
            </a:r>
            <a:r>
              <a:rPr kumimoji="0" lang="el-GR" b="1" i="0" u="none" strike="noStrike" cap="none" normalizeH="0" baseline="0" dirty="0" smtClean="0">
                <a:ln>
                  <a:noFill/>
                </a:ln>
                <a:solidFill>
                  <a:schemeClr val="tx1"/>
                </a:solidFill>
                <a:effectLst/>
                <a:ea typeface="Times New Roman" pitchFamily="18" charset="0"/>
              </a:rPr>
              <a:t>αρχικό ταμειακό υπόλοιπο</a:t>
            </a:r>
            <a:r>
              <a:rPr kumimoji="0" lang="el-GR" b="0" i="0" u="none" strike="noStrike" cap="none" normalizeH="0" baseline="0" dirty="0" smtClean="0">
                <a:ln>
                  <a:noFill/>
                </a:ln>
                <a:solidFill>
                  <a:schemeClr val="tx1"/>
                </a:solidFill>
                <a:effectLst/>
                <a:ea typeface="Times New Roman" pitchFamily="18" charset="0"/>
              </a:rPr>
              <a:t> (δηλαδή  τα μετρητά που θα είναι διαθέσιμα στην αρχή της περιόδου. Στην συνέχεια για κάθε </a:t>
            </a:r>
            <a:r>
              <a:rPr kumimoji="0" lang="el-GR" b="0" i="0" u="none" strike="noStrike" cap="none" normalizeH="0" baseline="0" dirty="0" err="1" smtClean="0">
                <a:ln>
                  <a:noFill/>
                </a:ln>
                <a:solidFill>
                  <a:schemeClr val="tx1"/>
                </a:solidFill>
                <a:effectLst/>
                <a:ea typeface="Times New Roman" pitchFamily="18" charset="0"/>
              </a:rPr>
              <a:t>περίΟδο</a:t>
            </a:r>
            <a:r>
              <a:rPr kumimoji="0" lang="el-GR" b="0" i="0" u="none" strike="noStrike" cap="none" normalizeH="0" baseline="0" dirty="0" smtClean="0">
                <a:ln>
                  <a:noFill/>
                </a:ln>
                <a:solidFill>
                  <a:schemeClr val="tx1"/>
                </a:solidFill>
                <a:effectLst/>
                <a:ea typeface="Times New Roman" pitchFamily="18" charset="0"/>
              </a:rPr>
              <a:t> εκτιμώνται οι </a:t>
            </a:r>
            <a:r>
              <a:rPr kumimoji="0" lang="el-GR" b="1" i="0" u="none" strike="noStrike" cap="none" normalizeH="0" baseline="0" dirty="0" smtClean="0">
                <a:ln>
                  <a:noFill/>
                </a:ln>
                <a:solidFill>
                  <a:schemeClr val="tx1"/>
                </a:solidFill>
                <a:effectLst/>
                <a:ea typeface="Times New Roman" pitchFamily="18" charset="0"/>
              </a:rPr>
              <a:t>εισπράξεις</a:t>
            </a:r>
            <a:r>
              <a:rPr kumimoji="0" lang="el-GR" b="0" i="0" u="none" strike="noStrike" cap="none" normalizeH="0" baseline="0" dirty="0" smtClean="0">
                <a:ln>
                  <a:noFill/>
                </a:ln>
                <a:solidFill>
                  <a:schemeClr val="tx1"/>
                </a:solidFill>
                <a:effectLst/>
                <a:ea typeface="Times New Roman" pitchFamily="18" charset="0"/>
              </a:rPr>
              <a:t> (πληρωμές πελατών, επιδοτήσεις κλπ) και οι </a:t>
            </a:r>
            <a:r>
              <a:rPr kumimoji="0" lang="el-GR" b="1" i="0" u="none" strike="noStrike" cap="none" normalizeH="0" baseline="0" dirty="0" smtClean="0">
                <a:ln>
                  <a:noFill/>
                </a:ln>
                <a:solidFill>
                  <a:schemeClr val="tx1"/>
                </a:solidFill>
                <a:effectLst/>
                <a:ea typeface="Times New Roman" pitchFamily="18" charset="0"/>
              </a:rPr>
              <a:t>εκταμιεύσεις </a:t>
            </a:r>
            <a:r>
              <a:rPr kumimoji="0" lang="el-GR" b="0" i="0" u="none" strike="noStrike" cap="none" normalizeH="0" baseline="0" dirty="0" smtClean="0">
                <a:ln>
                  <a:noFill/>
                </a:ln>
                <a:solidFill>
                  <a:schemeClr val="tx1"/>
                </a:solidFill>
                <a:effectLst/>
                <a:ea typeface="Times New Roman" pitchFamily="18" charset="0"/>
              </a:rPr>
              <a:t>(μετρητά που θα απαιτηθούν για να καλυφθούν οι πληρωμές μετρητοίς). Στην συνέχεια υπολογίζεται το </a:t>
            </a:r>
            <a:r>
              <a:rPr kumimoji="0" lang="el-GR" b="1" i="0" u="none" strike="noStrike" cap="none" normalizeH="0" baseline="0" dirty="0" smtClean="0">
                <a:ln>
                  <a:noFill/>
                </a:ln>
                <a:solidFill>
                  <a:schemeClr val="tx1"/>
                </a:solidFill>
                <a:effectLst/>
                <a:ea typeface="Times New Roman" pitchFamily="18" charset="0"/>
              </a:rPr>
              <a:t>πλεόνασμα/έλλειμμα μετρητών</a:t>
            </a:r>
            <a:r>
              <a:rPr kumimoji="0" lang="el-GR" b="0" i="0" u="none" strike="noStrike" cap="none" normalizeH="0" baseline="0" dirty="0" smtClean="0">
                <a:ln>
                  <a:noFill/>
                </a:ln>
                <a:solidFill>
                  <a:schemeClr val="tx1"/>
                </a:solidFill>
                <a:effectLst/>
                <a:ea typeface="Times New Roman" pitchFamily="18" charset="0"/>
              </a:rPr>
              <a:t> (η διαφορά των εκταμιεύσεων από το άθροισμα των αναμενόμενων εισπράξεων και αρχικού ταμειακού υπόλοιπου). </a:t>
            </a:r>
          </a:p>
          <a:p>
            <a:pPr marL="0" marR="0" lvl="0" indent="0" algn="just" defTabSz="914400" rtl="0" eaLnBrk="0" fontAlgn="base" latinLnBrk="0" hangingPunct="0">
              <a:lnSpc>
                <a:spcPct val="100000"/>
              </a:lnSpc>
              <a:spcBef>
                <a:spcPct val="0"/>
              </a:spcBef>
              <a:spcAft>
                <a:spcPct val="0"/>
              </a:spcAft>
              <a:buClrTx/>
              <a:buSzTx/>
              <a:buFontTx/>
              <a:buNone/>
              <a:tabLst>
                <a:tab pos="731838" algn="l"/>
              </a:tabLst>
            </a:pPr>
            <a:endParaRPr kumimoji="0" lang="el-GR" b="0" i="0" u="none" strike="noStrike" cap="none" normalizeH="0" baseline="0" dirty="0" smtClean="0">
              <a:ln>
                <a:noFill/>
              </a:ln>
              <a:solidFill>
                <a:schemeClr val="tx1"/>
              </a:solidFill>
              <a:effectLst/>
            </a:endParaRPr>
          </a:p>
          <a:p>
            <a:pPr lvl="0" algn="just" eaLnBrk="0" fontAlgn="base" hangingPunct="0">
              <a:spcBef>
                <a:spcPct val="0"/>
              </a:spcBef>
              <a:spcAft>
                <a:spcPct val="0"/>
              </a:spcAft>
              <a:tabLst>
                <a:tab pos="731838" algn="l"/>
              </a:tabLst>
            </a:pPr>
            <a:r>
              <a:rPr kumimoji="0" lang="el-GR" b="0" i="0" u="none" strike="noStrike" cap="none" normalizeH="0" baseline="0" dirty="0" smtClean="0">
                <a:ln>
                  <a:noFill/>
                </a:ln>
                <a:solidFill>
                  <a:schemeClr val="tx1"/>
                </a:solidFill>
                <a:effectLst/>
                <a:ea typeface="Times New Roman" pitchFamily="18" charset="0"/>
              </a:rPr>
              <a:t>Εάν στο τέλος της περιόδου </a:t>
            </a:r>
            <a:r>
              <a:rPr kumimoji="0" lang="el-GR" b="0" i="0" u="none" strike="noStrike" cap="none" normalizeH="0" baseline="0" dirty="0" smtClean="0">
                <a:ln>
                  <a:noFill/>
                </a:ln>
                <a:solidFill>
                  <a:srgbClr val="333333"/>
                </a:solidFill>
                <a:effectLst/>
                <a:ea typeface="Times New Roman" pitchFamily="18" charset="0"/>
              </a:rPr>
              <a:t>υπάρχει πλεόνασμα, τότε οι διάφορες λειτουργίες μπορεί να χρηματοδοτηθούν από τα διαθέσιμα μετρητά και το θετικό ταμειακό υπόλοιπο μπορεί να χρησιμοποιηθεί </a:t>
            </a:r>
            <a:r>
              <a:rPr lang="el-GR" dirty="0" smtClean="0"/>
              <a:t>ως αρχικό ταμειακό υπόλοιπο τ</a:t>
            </a:r>
            <a:r>
              <a:rPr kumimoji="0" lang="el-GR" b="0" i="0" u="none" strike="noStrike" cap="none" normalizeH="0" baseline="0" dirty="0" smtClean="0">
                <a:ln>
                  <a:noFill/>
                </a:ln>
                <a:solidFill>
                  <a:srgbClr val="333333"/>
                </a:solidFill>
                <a:effectLst/>
                <a:ea typeface="Times New Roman" pitchFamily="18" charset="0"/>
              </a:rPr>
              <a:t>ην επόμενη περίοδο (επόμενο μήνα ή τρίμηνο). Εάν, αντίθετα, υπάρχει έλλειμμα, τότε πρέπει να προγραμματισθεί η χρηματοδότηση των αναγκών της περιόδου και από άλλες πηγές, για παράδειγμα με τραπεζικό δάνειο.</a:t>
            </a:r>
            <a:r>
              <a:rPr kumimoji="0" lang="el-GR" b="0" i="0" u="none" strike="noStrike" cap="none" normalizeH="0" baseline="0" dirty="0" smtClean="0">
                <a:ln>
                  <a:noFill/>
                </a:ln>
                <a:solidFill>
                  <a:schemeClr val="tx1"/>
                </a:solidFill>
                <a:effectLst/>
                <a:ea typeface="Times New Roman" pitchFamily="18" charset="0"/>
              </a:rPr>
              <a:t> </a:t>
            </a:r>
            <a:endParaRPr kumimoji="0" lang="el-GR"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79510" y="2996952"/>
          <a:ext cx="8964488" cy="2500855"/>
        </p:xfrm>
        <a:graphic>
          <a:graphicData uri="http://schemas.openxmlformats.org/drawingml/2006/table">
            <a:tbl>
              <a:tblPr/>
              <a:tblGrid>
                <a:gridCol w="1280379"/>
                <a:gridCol w="591830"/>
                <a:gridCol w="576064"/>
                <a:gridCol w="648072"/>
                <a:gridCol w="648072"/>
                <a:gridCol w="576064"/>
                <a:gridCol w="648072"/>
                <a:gridCol w="720080"/>
                <a:gridCol w="792088"/>
                <a:gridCol w="576064"/>
                <a:gridCol w="648072"/>
                <a:gridCol w="576064"/>
                <a:gridCol w="683567"/>
              </a:tblGrid>
              <a:tr h="160537">
                <a:tc>
                  <a:txBody>
                    <a:bodyPr/>
                    <a:lstStyle/>
                    <a:p>
                      <a:pPr algn="l">
                        <a:lnSpc>
                          <a:spcPct val="115000"/>
                        </a:lnSpc>
                        <a:spcAft>
                          <a:spcPts val="0"/>
                        </a:spcAft>
                      </a:pPr>
                      <a:endParaRPr lang="el-GR" sz="1600" dirty="0">
                        <a:latin typeface="+mn-lt"/>
                        <a:ea typeface="Arial Unicode MS"/>
                        <a:cs typeface="Arial Unicode MS"/>
                      </a:endParaRPr>
                    </a:p>
                  </a:txBody>
                  <a:tcPr marL="9443" marR="9443" marT="9443"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b="1" dirty="0">
                          <a:latin typeface="+mn-lt"/>
                          <a:ea typeface="Times New Roman"/>
                          <a:cs typeface="Times New Roman"/>
                        </a:rPr>
                        <a:t>Ι</a:t>
                      </a:r>
                      <a:endParaRPr lang="el-GR" sz="16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b="1">
                          <a:latin typeface="+mn-lt"/>
                          <a:ea typeface="Times New Roman"/>
                          <a:cs typeface="Times New Roman"/>
                        </a:rPr>
                        <a:t>Φ</a:t>
                      </a:r>
                      <a:endParaRPr lang="el-GR" sz="16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b="1">
                          <a:latin typeface="+mn-lt"/>
                          <a:ea typeface="Times New Roman"/>
                          <a:cs typeface="Times New Roman"/>
                        </a:rPr>
                        <a:t>Μ</a:t>
                      </a:r>
                      <a:endParaRPr lang="el-GR" sz="16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b="1">
                          <a:latin typeface="+mn-lt"/>
                          <a:ea typeface="Times New Roman"/>
                          <a:cs typeface="Times New Roman"/>
                        </a:rPr>
                        <a:t>Α</a:t>
                      </a:r>
                      <a:endParaRPr lang="el-GR" sz="16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b="1" dirty="0">
                          <a:latin typeface="+mn-lt"/>
                          <a:ea typeface="Times New Roman"/>
                          <a:cs typeface="Times New Roman"/>
                        </a:rPr>
                        <a:t>Μ</a:t>
                      </a:r>
                      <a:endParaRPr lang="el-GR" sz="16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b="1">
                          <a:latin typeface="+mn-lt"/>
                          <a:ea typeface="Times New Roman"/>
                          <a:cs typeface="Times New Roman"/>
                        </a:rPr>
                        <a:t>Ι</a:t>
                      </a:r>
                      <a:endParaRPr lang="el-GR" sz="16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b="1">
                          <a:latin typeface="+mn-lt"/>
                          <a:ea typeface="Times New Roman"/>
                          <a:cs typeface="Times New Roman"/>
                        </a:rPr>
                        <a:t>Ι</a:t>
                      </a:r>
                      <a:endParaRPr lang="el-GR" sz="16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b="1">
                          <a:latin typeface="+mn-lt"/>
                          <a:ea typeface="Times New Roman"/>
                          <a:cs typeface="Times New Roman"/>
                        </a:rPr>
                        <a:t>Α</a:t>
                      </a:r>
                      <a:endParaRPr lang="el-GR" sz="16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b="1">
                          <a:latin typeface="+mn-lt"/>
                          <a:ea typeface="Times New Roman"/>
                          <a:cs typeface="Times New Roman"/>
                        </a:rPr>
                        <a:t>Σ</a:t>
                      </a:r>
                      <a:endParaRPr lang="el-GR" sz="16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b="1">
                          <a:latin typeface="+mn-lt"/>
                          <a:ea typeface="Times New Roman"/>
                          <a:cs typeface="Times New Roman"/>
                        </a:rPr>
                        <a:t>Ο</a:t>
                      </a:r>
                      <a:endParaRPr lang="el-GR" sz="16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b="1">
                          <a:latin typeface="+mn-lt"/>
                          <a:ea typeface="Times New Roman"/>
                          <a:cs typeface="Times New Roman"/>
                        </a:rPr>
                        <a:t>Ν</a:t>
                      </a:r>
                      <a:endParaRPr lang="el-GR" sz="16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b="1">
                          <a:latin typeface="+mn-lt"/>
                          <a:ea typeface="Times New Roman"/>
                          <a:cs typeface="Times New Roman"/>
                        </a:rPr>
                        <a:t>Δ</a:t>
                      </a:r>
                      <a:endParaRPr lang="el-GR" sz="16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3301">
                <a:tc>
                  <a:txBody>
                    <a:bodyPr/>
                    <a:lstStyle/>
                    <a:p>
                      <a:pPr algn="l">
                        <a:lnSpc>
                          <a:spcPct val="115000"/>
                        </a:lnSpc>
                        <a:spcAft>
                          <a:spcPts val="0"/>
                        </a:spcAft>
                      </a:pPr>
                      <a:r>
                        <a:rPr lang="el-GR" sz="1400" dirty="0">
                          <a:latin typeface="+mn-lt"/>
                          <a:ea typeface="Times New Roman"/>
                          <a:cs typeface="Times New Roman"/>
                        </a:rPr>
                        <a:t>Εκταμιεύσεις </a:t>
                      </a:r>
                      <a:endParaRPr lang="el-GR" sz="1400" dirty="0" smtClean="0">
                        <a:latin typeface="+mn-lt"/>
                        <a:ea typeface="Times New Roman"/>
                        <a:cs typeface="Times New Roman"/>
                      </a:endParaRPr>
                    </a:p>
                    <a:p>
                      <a:pPr algn="l">
                        <a:lnSpc>
                          <a:spcPct val="115000"/>
                        </a:lnSpc>
                        <a:spcAft>
                          <a:spcPts val="0"/>
                        </a:spcAft>
                      </a:pPr>
                      <a:r>
                        <a:rPr lang="el-GR" sz="1400" dirty="0" smtClean="0">
                          <a:latin typeface="+mn-lt"/>
                          <a:ea typeface="Times New Roman"/>
                          <a:cs typeface="Times New Roman"/>
                        </a:rPr>
                        <a:t>(-)</a:t>
                      </a:r>
                      <a:endParaRPr lang="el-GR" sz="14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956000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497600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497600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497600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539200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457600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1408800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1328800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228800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228800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228800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810400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7853">
                <a:tc>
                  <a:txBody>
                    <a:bodyPr/>
                    <a:lstStyle/>
                    <a:p>
                      <a:pPr algn="l">
                        <a:lnSpc>
                          <a:spcPct val="115000"/>
                        </a:lnSpc>
                        <a:spcAft>
                          <a:spcPts val="0"/>
                        </a:spcAft>
                      </a:pPr>
                      <a:r>
                        <a:rPr lang="el-GR" sz="1400" dirty="0">
                          <a:latin typeface="+mn-lt"/>
                          <a:ea typeface="Times New Roman"/>
                          <a:cs typeface="Times New Roman"/>
                        </a:rPr>
                        <a:t>Εισπράξεις (+)</a:t>
                      </a:r>
                      <a:endParaRPr lang="el-GR" sz="14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b="1">
                          <a:latin typeface="+mn-lt"/>
                          <a:ea typeface="Times New Roman"/>
                          <a:cs typeface="Times New Roman"/>
                        </a:rPr>
                        <a:t>(1)</a:t>
                      </a:r>
                      <a:r>
                        <a:rPr lang="el-GR" sz="1300">
                          <a:latin typeface="+mn-lt"/>
                          <a:ea typeface="Times New Roman"/>
                          <a:cs typeface="Times New Roman"/>
                        </a:rPr>
                        <a:t> 965000 </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a:latin typeface="+mn-lt"/>
                          <a:ea typeface="Times New Roman"/>
                          <a:cs typeface="Times New Roman"/>
                        </a:rPr>
                        <a:t>515000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a:latin typeface="+mn-lt"/>
                          <a:ea typeface="Times New Roman"/>
                          <a:cs typeface="Times New Roman"/>
                        </a:rPr>
                        <a:t>515000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a:latin typeface="+mn-lt"/>
                          <a:ea typeface="Times New Roman"/>
                          <a:cs typeface="Times New Roman"/>
                        </a:rPr>
                        <a:t>515000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555000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470000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1359000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1350000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a:latin typeface="+mn-lt"/>
                          <a:ea typeface="Times New Roman"/>
                          <a:cs typeface="Times New Roman"/>
                        </a:rPr>
                        <a:t>250000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a:latin typeface="+mn-lt"/>
                          <a:ea typeface="Times New Roman"/>
                          <a:cs typeface="Times New Roman"/>
                        </a:rPr>
                        <a:t>250000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a:latin typeface="+mn-lt"/>
                          <a:ea typeface="Times New Roman"/>
                          <a:cs typeface="Times New Roman"/>
                        </a:rPr>
                        <a:t>250000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845000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8629">
                <a:tc>
                  <a:txBody>
                    <a:bodyPr/>
                    <a:lstStyle/>
                    <a:p>
                      <a:pPr algn="l">
                        <a:lnSpc>
                          <a:spcPct val="115000"/>
                        </a:lnSpc>
                        <a:spcAft>
                          <a:spcPts val="0"/>
                        </a:spcAft>
                      </a:pPr>
                      <a:r>
                        <a:rPr lang="el-GR" sz="1400" dirty="0">
                          <a:latin typeface="+mn-lt"/>
                          <a:ea typeface="Times New Roman"/>
                          <a:cs typeface="Times New Roman"/>
                        </a:rPr>
                        <a:t>Πλεόνασμα /έλλειμμα μηνός</a:t>
                      </a:r>
                      <a:endParaRPr lang="el-GR" sz="14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a:latin typeface="+mn-lt"/>
                          <a:ea typeface="Times New Roman"/>
                          <a:cs typeface="Times New Roman"/>
                        </a:rPr>
                        <a:t>9000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a:latin typeface="+mn-lt"/>
                          <a:ea typeface="Times New Roman"/>
                          <a:cs typeface="Times New Roman"/>
                        </a:rPr>
                        <a:t>17400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a:latin typeface="+mn-lt"/>
                          <a:ea typeface="Times New Roman"/>
                          <a:cs typeface="Times New Roman"/>
                        </a:rPr>
                        <a:t>17400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a:latin typeface="+mn-lt"/>
                          <a:ea typeface="Times New Roman"/>
                          <a:cs typeface="Times New Roman"/>
                        </a:rPr>
                        <a:t>17400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a:latin typeface="+mn-lt"/>
                          <a:ea typeface="Times New Roman"/>
                          <a:cs typeface="Times New Roman"/>
                        </a:rPr>
                        <a:t>15800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a:latin typeface="+mn-lt"/>
                          <a:ea typeface="Times New Roman"/>
                          <a:cs typeface="Times New Roman"/>
                        </a:rPr>
                        <a:t>12400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a:solidFill>
                            <a:srgbClr val="FF0000"/>
                          </a:solidFill>
                          <a:latin typeface="+mn-lt"/>
                          <a:ea typeface="Times New Roman"/>
                          <a:cs typeface="Times New Roman"/>
                        </a:rPr>
                        <a:t>-49800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21200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21200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21200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a:latin typeface="+mn-lt"/>
                          <a:ea typeface="Times New Roman"/>
                          <a:cs typeface="Times New Roman"/>
                        </a:rPr>
                        <a:t>21200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dirty="0">
                          <a:latin typeface="+mn-lt"/>
                          <a:ea typeface="Times New Roman"/>
                          <a:cs typeface="Times New Roman"/>
                        </a:rPr>
                        <a:t>34600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6601">
                <a:tc>
                  <a:txBody>
                    <a:bodyPr/>
                    <a:lstStyle/>
                    <a:p>
                      <a:pPr algn="l">
                        <a:lnSpc>
                          <a:spcPct val="115000"/>
                        </a:lnSpc>
                        <a:spcAft>
                          <a:spcPts val="0"/>
                        </a:spcAft>
                      </a:pPr>
                      <a:r>
                        <a:rPr lang="el-GR" sz="1400" b="1" dirty="0">
                          <a:latin typeface="+mn-lt"/>
                          <a:ea typeface="Times New Roman"/>
                          <a:cs typeface="Times New Roman"/>
                        </a:rPr>
                        <a:t>Αθροιστικό Πλεόνασμα</a:t>
                      </a:r>
                      <a:r>
                        <a:rPr lang="en-US" sz="1400" b="1" dirty="0">
                          <a:latin typeface="+mn-lt"/>
                          <a:ea typeface="Times New Roman"/>
                          <a:cs typeface="Times New Roman"/>
                        </a:rPr>
                        <a:t>/</a:t>
                      </a:r>
                      <a:r>
                        <a:rPr lang="el-GR" sz="1400" b="1" dirty="0">
                          <a:latin typeface="+mn-lt"/>
                          <a:ea typeface="Times New Roman"/>
                          <a:cs typeface="Times New Roman"/>
                        </a:rPr>
                        <a:t> έλλειμμα</a:t>
                      </a:r>
                      <a:endParaRPr lang="el-GR" sz="14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b="1">
                          <a:latin typeface="+mn-lt"/>
                          <a:ea typeface="Times New Roman"/>
                          <a:cs typeface="Times New Roman"/>
                        </a:rPr>
                        <a:t>9000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b="1">
                          <a:latin typeface="+mn-lt"/>
                          <a:ea typeface="Times New Roman"/>
                          <a:cs typeface="Times New Roman"/>
                        </a:rPr>
                        <a:t>26400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b="1">
                          <a:latin typeface="+mn-lt"/>
                          <a:ea typeface="Times New Roman"/>
                          <a:cs typeface="Times New Roman"/>
                        </a:rPr>
                        <a:t>43800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b="1">
                          <a:latin typeface="+mn-lt"/>
                          <a:ea typeface="Times New Roman"/>
                          <a:cs typeface="Times New Roman"/>
                        </a:rPr>
                        <a:t>61200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b="1">
                          <a:latin typeface="+mn-lt"/>
                          <a:ea typeface="Times New Roman"/>
                          <a:cs typeface="Times New Roman"/>
                        </a:rPr>
                        <a:t>77000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b="1">
                          <a:latin typeface="+mn-lt"/>
                          <a:ea typeface="Times New Roman"/>
                          <a:cs typeface="Times New Roman"/>
                        </a:rPr>
                        <a:t>89400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b="1">
                          <a:latin typeface="+mn-lt"/>
                          <a:ea typeface="Times New Roman"/>
                          <a:cs typeface="Times New Roman"/>
                        </a:rPr>
                        <a:t>39600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b="1">
                          <a:latin typeface="+mn-lt"/>
                          <a:ea typeface="Times New Roman"/>
                          <a:cs typeface="Times New Roman"/>
                        </a:rPr>
                        <a:t>60800</a:t>
                      </a:r>
                      <a:endParaRPr lang="el-GR" sz="130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b="1" dirty="0">
                          <a:latin typeface="+mn-lt"/>
                          <a:ea typeface="Times New Roman"/>
                          <a:cs typeface="Times New Roman"/>
                        </a:rPr>
                        <a:t>82000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b="1" dirty="0">
                          <a:latin typeface="+mn-lt"/>
                          <a:ea typeface="Times New Roman"/>
                          <a:cs typeface="Times New Roman"/>
                        </a:rPr>
                        <a:t>103200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b="1" dirty="0">
                          <a:latin typeface="+mn-lt"/>
                          <a:ea typeface="Times New Roman"/>
                          <a:cs typeface="Times New Roman"/>
                        </a:rPr>
                        <a:t>124400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300" b="1" dirty="0">
                          <a:latin typeface="+mn-lt"/>
                          <a:ea typeface="Times New Roman"/>
                          <a:cs typeface="Times New Roman"/>
                        </a:rPr>
                        <a:t>159000</a:t>
                      </a:r>
                      <a:endParaRPr lang="el-GR" sz="1300" dirty="0">
                        <a:latin typeface="+mn-lt"/>
                        <a:ea typeface="Times New Roman"/>
                      </a:endParaRPr>
                    </a:p>
                  </a:txBody>
                  <a:tcPr marL="9443" marR="9443" marT="94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5057" name="Rectangle 1"/>
          <p:cNvSpPr>
            <a:spLocks noChangeArrowheads="1"/>
          </p:cNvSpPr>
          <p:nvPr/>
        </p:nvSpPr>
        <p:spPr bwMode="auto">
          <a:xfrm>
            <a:off x="251520" y="188640"/>
            <a:ext cx="8568952"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731838" algn="l"/>
              </a:tabLst>
            </a:pPr>
            <a:r>
              <a:rPr kumimoji="0" lang="el-GR" b="0" i="0" u="none" strike="noStrike" cap="none" normalizeH="0" baseline="0" dirty="0" smtClean="0">
                <a:ln>
                  <a:noFill/>
                </a:ln>
                <a:solidFill>
                  <a:schemeClr val="tx1"/>
                </a:solidFill>
                <a:effectLst/>
                <a:ea typeface="Times New Roman" pitchFamily="18" charset="0"/>
              </a:rPr>
              <a:t>Στην περίπτωση δανεισμού </a:t>
            </a:r>
            <a:r>
              <a:rPr kumimoji="0" lang="el-GR" b="0" i="0" u="none" strike="noStrike" cap="none" normalizeH="0" baseline="0" dirty="0" smtClean="0">
                <a:ln>
                  <a:noFill/>
                </a:ln>
                <a:solidFill>
                  <a:srgbClr val="000000"/>
                </a:solidFill>
                <a:effectLst/>
                <a:ea typeface="Times New Roman" pitchFamily="18" charset="0"/>
              </a:rPr>
              <a:t>πρέπει να συμπεριληφθεί και η αποπληρωμή του δανείου και των τόκων</a:t>
            </a:r>
            <a:r>
              <a:rPr kumimoji="0" lang="el-GR" b="0" i="0" u="none" strike="noStrike" cap="none" normalizeH="0" baseline="0" dirty="0" smtClean="0">
                <a:ln>
                  <a:noFill/>
                </a:ln>
                <a:solidFill>
                  <a:schemeClr val="tx1"/>
                </a:solidFill>
                <a:effectLst/>
                <a:ea typeface="Times New Roman" pitchFamily="18" charset="0"/>
              </a:rPr>
              <a:t> στην κατάρτιση του ταμειακού προϋπολογισμού, αλλά και να επαναϋπολογισθούν αφενός οι εμφανείς δαπάνες (να συμπεριληφθούν οι πρόσθετοι καταβαλλόμενοι τόκοι του δανείου) και αφετέρου, στα οικονομικά αποτελέσματα της επιχείρησης,</a:t>
            </a:r>
            <a:r>
              <a:rPr kumimoji="0" lang="el-GR" b="0" i="0" u="none" strike="noStrike" cap="none" normalizeH="0" dirty="0" smtClean="0">
                <a:ln>
                  <a:noFill/>
                </a:ln>
                <a:solidFill>
                  <a:schemeClr val="tx1"/>
                </a:solidFill>
                <a:effectLst/>
                <a:ea typeface="Times New Roman" pitchFamily="18" charset="0"/>
              </a:rPr>
              <a:t> </a:t>
            </a:r>
            <a:r>
              <a:rPr kumimoji="0" lang="el-GR" b="0" i="0" u="none" strike="noStrike" cap="none" normalizeH="0" baseline="0" dirty="0" smtClean="0">
                <a:ln>
                  <a:noFill/>
                </a:ln>
                <a:solidFill>
                  <a:schemeClr val="tx1"/>
                </a:solidFill>
                <a:effectLst/>
                <a:ea typeface="Times New Roman" pitchFamily="18" charset="0"/>
              </a:rPr>
              <a:t>το Γεωργικό Οικογενειακό Εισόδημα (αφού προκύπτει ως η διαφορά των εμφανών δαπανών από την Ακαθάριστη Πρόσοδο).</a:t>
            </a:r>
          </a:p>
          <a:p>
            <a:pPr marL="0" marR="0" lvl="0" indent="0" algn="just" defTabSz="914400" rtl="0" eaLnBrk="1" fontAlgn="base" latinLnBrk="0" hangingPunct="1">
              <a:lnSpc>
                <a:spcPct val="100000"/>
              </a:lnSpc>
              <a:spcBef>
                <a:spcPct val="0"/>
              </a:spcBef>
              <a:spcAft>
                <a:spcPct val="0"/>
              </a:spcAft>
              <a:buClrTx/>
              <a:buSzTx/>
              <a:buFontTx/>
              <a:buNone/>
              <a:tabLst>
                <a:tab pos="731838"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tabLst>
                <a:tab pos="731838" algn="l"/>
              </a:tabLst>
            </a:pPr>
            <a:r>
              <a:rPr kumimoji="0" lang="el-GR" b="0" i="0" u="none" strike="noStrike" cap="none" normalizeH="0" baseline="0" dirty="0" smtClean="0">
                <a:ln>
                  <a:noFill/>
                </a:ln>
                <a:solidFill>
                  <a:srgbClr val="000000"/>
                </a:solidFill>
                <a:effectLst/>
                <a:ea typeface="Times New Roman" pitchFamily="18" charset="0"/>
              </a:rPr>
              <a:t>Στην συνέχεια παρατίθεται ως παράδειγμα ένας πίνακας ταμειακού προϋπολογισμού τυροκομείου, με μηνιαία περίοδο υπολογισμού </a:t>
            </a:r>
            <a:endParaRPr kumimoji="0" lang="el-GR"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251520" y="178482"/>
            <a:ext cx="864096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731838" algn="l"/>
                <a:tab pos="1463675" algn="l"/>
              </a:tabLst>
            </a:pPr>
            <a:r>
              <a:rPr kumimoji="0" lang="el-GR" b="1" i="1" u="none" strike="noStrike" cap="none" normalizeH="0" baseline="0" dirty="0" smtClean="0">
                <a:ln>
                  <a:noFill/>
                </a:ln>
                <a:solidFill>
                  <a:schemeClr val="tx1"/>
                </a:solidFill>
                <a:effectLst/>
                <a:ea typeface="Times New Roman" pitchFamily="18" charset="0"/>
              </a:rPr>
              <a:t>β) Τυπολογία με βάση την έκταση των προβλεπόμενων αλλαγών στο παραγωγικό σύστημα</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1463675" algn="l"/>
              </a:tabLst>
            </a:pPr>
            <a:endParaRPr kumimoji="0" lang="el-GR" b="0" i="1" u="sng" strike="noStrike" cap="none" normalizeH="0" baseline="0" dirty="0" smtClean="0">
              <a:ln>
                <a:noFill/>
              </a:ln>
              <a:solidFill>
                <a:schemeClr val="tx1"/>
              </a:solidFill>
              <a:effectLst/>
              <a:ea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731838" algn="l"/>
                <a:tab pos="1463675" algn="l"/>
              </a:tabLst>
            </a:pPr>
            <a:r>
              <a:rPr kumimoji="0" lang="el-GR" b="0" i="1" u="sng" strike="noStrike" cap="none" normalizeH="0" baseline="0" dirty="0" smtClean="0">
                <a:ln>
                  <a:noFill/>
                </a:ln>
                <a:solidFill>
                  <a:schemeClr val="tx1"/>
                </a:solidFill>
                <a:effectLst/>
                <a:ea typeface="Times New Roman" pitchFamily="18" charset="0"/>
              </a:rPr>
              <a:t>Μερικός προϋπολογισμός</a:t>
            </a:r>
            <a:r>
              <a:rPr kumimoji="0" lang="el-GR" b="0" i="0" u="none" strike="noStrike" cap="none" normalizeH="0" baseline="0" dirty="0" smtClean="0">
                <a:ln>
                  <a:noFill/>
                </a:ln>
                <a:solidFill>
                  <a:schemeClr val="tx1"/>
                </a:solidFill>
                <a:effectLst/>
                <a:ea typeface="Times New Roman" pitchFamily="18" charset="0"/>
              </a:rPr>
              <a:t>. </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tabLst>
                <a:tab pos="731838" algn="l"/>
                <a:tab pos="1463675" algn="l"/>
              </a:tabLst>
            </a:pPr>
            <a:r>
              <a:rPr kumimoji="0" lang="el-GR" b="0" i="0" u="none" strike="noStrike" cap="none" normalizeH="0" baseline="0" dirty="0" smtClean="0">
                <a:ln>
                  <a:noFill/>
                </a:ln>
                <a:solidFill>
                  <a:schemeClr val="tx1"/>
                </a:solidFill>
                <a:effectLst/>
                <a:ea typeface="Times New Roman" pitchFamily="18" charset="0"/>
              </a:rPr>
              <a:t>Ο προϋπολογισμός αυτός εφαρμόζεται σε περιπτώσεις μερικών ή μικρών μεταβολών του  υπάρχοντος ήδη εφαρμοζομένου σχεδίου μιας γεωργικής επιχείρησης.</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tabLst>
                <a:tab pos="731838" algn="l"/>
                <a:tab pos="1463675" algn="l"/>
              </a:tabLst>
            </a:pPr>
            <a:endParaRPr kumimoji="0" lang="el-GR" b="0" i="0" u="none" strike="noStrike" cap="none" normalizeH="0" baseline="0" dirty="0" smtClean="0">
              <a:ln>
                <a:noFill/>
              </a:ln>
              <a:solidFill>
                <a:schemeClr val="tx1"/>
              </a:solidFill>
              <a:effectLst/>
              <a:ea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tab pos="731838" algn="l"/>
                <a:tab pos="1463675" algn="l"/>
              </a:tabLst>
            </a:pPr>
            <a:r>
              <a:rPr kumimoji="0" lang="el-GR" b="0" i="0" u="none" strike="noStrike" cap="none" normalizeH="0" baseline="0" dirty="0" smtClean="0">
                <a:ln>
                  <a:noFill/>
                </a:ln>
                <a:solidFill>
                  <a:schemeClr val="tx1"/>
                </a:solidFill>
                <a:effectLst/>
                <a:ea typeface="Times New Roman" pitchFamily="18" charset="0"/>
              </a:rPr>
              <a:t>Παραλλαγή του μερικού προϋπολογισμού αποτελεί ο </a:t>
            </a:r>
            <a:r>
              <a:rPr kumimoji="0" lang="el-GR" b="0" i="0" u="sng" strike="noStrike" cap="none" normalizeH="0" baseline="0" dirty="0" smtClean="0">
                <a:ln>
                  <a:noFill/>
                </a:ln>
                <a:solidFill>
                  <a:schemeClr val="tx1"/>
                </a:solidFill>
                <a:effectLst/>
                <a:ea typeface="Times New Roman" pitchFamily="18" charset="0"/>
              </a:rPr>
              <a:t>προϋπολογισμός  του κρισίμου σημείου</a:t>
            </a:r>
            <a:r>
              <a:rPr kumimoji="0" lang="el-GR" b="0" i="0" u="none" strike="noStrike" cap="none" normalizeH="0" baseline="0" dirty="0" smtClean="0">
                <a:ln>
                  <a:noFill/>
                </a:ln>
                <a:solidFill>
                  <a:schemeClr val="tx1"/>
                </a:solidFill>
                <a:effectLst/>
                <a:ea typeface="Times New Roman" pitchFamily="18" charset="0"/>
              </a:rPr>
              <a:t> και ο σχηματισμός του</a:t>
            </a:r>
            <a:r>
              <a:rPr kumimoji="0" lang="el-GR" b="0" i="0" u="sng" strike="noStrike" cap="none" normalizeH="0" baseline="0" dirty="0" smtClean="0">
                <a:ln>
                  <a:noFill/>
                </a:ln>
                <a:solidFill>
                  <a:schemeClr val="tx1"/>
                </a:solidFill>
                <a:effectLst/>
                <a:ea typeface="Times New Roman" pitchFamily="18" charset="0"/>
              </a:rPr>
              <a:t> πίνακα ωφελειών.</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731838" algn="l"/>
                <a:tab pos="1463675" algn="l"/>
              </a:tabLst>
            </a:pPr>
            <a:endParaRPr kumimoji="0" lang="el-GR" b="0" i="1" u="sng" strike="noStrike" cap="none" normalizeH="0" baseline="0" dirty="0" smtClean="0">
              <a:ln>
                <a:noFill/>
              </a:ln>
              <a:solidFill>
                <a:schemeClr val="tx1"/>
              </a:solidFill>
              <a:effectLst/>
              <a:ea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731838" algn="l"/>
                <a:tab pos="1463675" algn="l"/>
              </a:tabLst>
            </a:pPr>
            <a:r>
              <a:rPr kumimoji="0" lang="el-GR" b="0" i="1" u="sng" strike="noStrike" cap="none" normalizeH="0" baseline="0" dirty="0" smtClean="0">
                <a:ln>
                  <a:noFill/>
                </a:ln>
                <a:solidFill>
                  <a:schemeClr val="tx1"/>
                </a:solidFill>
                <a:effectLst/>
                <a:ea typeface="Times New Roman" pitchFamily="18" charset="0"/>
              </a:rPr>
              <a:t>Ολικός προϋπολογισμός</a:t>
            </a:r>
            <a:r>
              <a:rPr kumimoji="0" lang="el-GR" b="0" i="0" u="none" strike="noStrike" cap="none" normalizeH="0" baseline="0" dirty="0" smtClean="0">
                <a:ln>
                  <a:noFill/>
                </a:ln>
                <a:solidFill>
                  <a:schemeClr val="tx1"/>
                </a:solidFill>
                <a:effectLst/>
                <a:ea typeface="Times New Roman" pitchFamily="18" charset="0"/>
              </a:rPr>
              <a:t> </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tabLst>
                <a:tab pos="731838" algn="l"/>
                <a:tab pos="1463675" algn="l"/>
              </a:tabLst>
            </a:pPr>
            <a:r>
              <a:rPr kumimoji="0" lang="el-GR" b="0" i="0" u="none" strike="noStrike" cap="none" normalizeH="0" baseline="0" dirty="0" smtClean="0">
                <a:ln>
                  <a:noFill/>
                </a:ln>
                <a:solidFill>
                  <a:schemeClr val="tx1"/>
                </a:solidFill>
                <a:effectLst/>
                <a:ea typeface="Times New Roman" pitchFamily="18" charset="0"/>
              </a:rPr>
              <a:t>Ο προϋπολογισμός αυτός εφαρμόζεται σε περιπτώσεις οργάνωσης και σχεδιασμού εξ αρχής, νέας γεωργικής επιχείρησης ή στην περίπτωση γενικής ή σημαντικής  αναδιοργάνωσης υπάρχουσας γεωργικής επιχείρησης ο οποίος  αναφέρεται σε αναδιάρθρωση  μεγάλου μέρους ή του συνόλου του παραγωγικού συστήματος της γεωργικής επιχείρησης.</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tabLst>
                <a:tab pos="731838" algn="l"/>
                <a:tab pos="1463675" algn="l"/>
              </a:tabLst>
            </a:pPr>
            <a:endParaRPr kumimoji="0" lang="el-GR" b="0" i="0" u="none" strike="noStrike" cap="none" normalizeH="0" baseline="0" dirty="0" smtClean="0">
              <a:ln>
                <a:noFill/>
              </a:ln>
              <a:solidFill>
                <a:schemeClr val="tx1"/>
              </a:solidFill>
              <a:effectLst/>
              <a:ea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tab pos="731838" algn="l"/>
                <a:tab pos="1463675" algn="l"/>
              </a:tabLst>
            </a:pPr>
            <a:r>
              <a:rPr kumimoji="0" lang="el-GR" b="0" i="0" u="none" strike="noStrike" cap="none" normalizeH="0" baseline="0" dirty="0" smtClean="0">
                <a:ln>
                  <a:noFill/>
                </a:ln>
                <a:solidFill>
                  <a:schemeClr val="tx1"/>
                </a:solidFill>
                <a:effectLst/>
                <a:ea typeface="Times New Roman" pitchFamily="18" charset="0"/>
              </a:rPr>
              <a:t>Ειδική περίπτωση προϋπολογισμού είναι ο </a:t>
            </a:r>
            <a:r>
              <a:rPr kumimoji="0" lang="el-GR" b="0" i="0" u="sng" strike="noStrike" cap="none" normalizeH="0" baseline="0" dirty="0" smtClean="0">
                <a:ln>
                  <a:noFill/>
                </a:ln>
                <a:solidFill>
                  <a:schemeClr val="tx1"/>
                </a:solidFill>
                <a:effectLst/>
                <a:ea typeface="Times New Roman" pitchFamily="18" charset="0"/>
              </a:rPr>
              <a:t>προϋπολογισμός ταμιακής  ροής</a:t>
            </a:r>
            <a:r>
              <a:rPr kumimoji="0" lang="el-GR" b="0" i="0" u="none" strike="noStrike" cap="none" normalizeH="0" baseline="0" dirty="0" smtClean="0">
                <a:ln>
                  <a:noFill/>
                </a:ln>
                <a:solidFill>
                  <a:schemeClr val="tx1"/>
                </a:solidFill>
                <a:effectLst/>
                <a:ea typeface="Times New Roman" pitchFamily="18" charset="0"/>
              </a:rPr>
              <a:t> , ο οποίος ασχολείται με την διερεύνηση των επιπτώσεων στην ταμιακή ρευστότητα των γεωργικών επιχειρήσεων, σε σχέση με την εφαρμογή των εναλλακτικών σχεδίων που προκύπτουν με την χρήση των προαναφερόμενων προϋπολογισμών</a:t>
            </a:r>
            <a:r>
              <a:rPr kumimoji="0" lang="el-GR" sz="1100" b="0" i="0" u="none" strike="noStrike" cap="none" normalizeH="0" baseline="0" dirty="0" smtClean="0">
                <a:ln>
                  <a:noFill/>
                </a:ln>
                <a:solidFill>
                  <a:schemeClr val="tx1"/>
                </a:solidFill>
                <a:effectLst/>
                <a:latin typeface="Arial" pitchFamily="34" charset="0"/>
                <a:ea typeface="Times New Roman" pitchFamily="18" charset="0"/>
              </a:rPr>
              <a:t>.</a:t>
            </a:r>
            <a:endParaRPr kumimoji="0" lang="el-GR"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107504" y="199154"/>
            <a:ext cx="8856984" cy="6563275"/>
          </a:xfrm>
          <a:prstGeom prst="rect">
            <a:avLst/>
          </a:prstGeom>
          <a:noFill/>
          <a:ln w="9525">
            <a:noFill/>
            <a:miter lim="800000"/>
            <a:headEnd/>
            <a:tailEnd/>
          </a:ln>
          <a:effectLst/>
        </p:spPr>
        <p:txBody>
          <a:bodyPr vert="horz" wrap="square" lIns="91440" tIns="152352" rIns="91440" bIns="38088"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731838" algn="l"/>
                <a:tab pos="822325" algn="l"/>
                <a:tab pos="1463675" algn="l"/>
              </a:tabLst>
            </a:pPr>
            <a:r>
              <a:rPr kumimoji="0" lang="el-GR" b="1" i="0" u="sng" strike="noStrike" cap="none" normalizeH="0" baseline="0" dirty="0" smtClean="0" bmk="_Toc326218412">
                <a:ln>
                  <a:noFill/>
                </a:ln>
                <a:solidFill>
                  <a:schemeClr val="tx1"/>
                </a:solidFill>
                <a:effectLst/>
                <a:cs typeface="Times New Roman" pitchFamily="18" charset="0"/>
              </a:rPr>
              <a:t>Μερικός Προϋπολογισμός</a:t>
            </a:r>
            <a:r>
              <a:rPr kumimoji="0" lang="el-GR" b="1" i="0" u="sng" strike="noStrike" cap="none" normalizeH="0" baseline="0" dirty="0" smtClean="0">
                <a:ln>
                  <a:noFill/>
                </a:ln>
                <a:solidFill>
                  <a:schemeClr val="tx1"/>
                </a:solidFill>
                <a:effectLst/>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tab pos="731838" algn="l"/>
                <a:tab pos="822325" algn="l"/>
                <a:tab pos="1463675" algn="l"/>
              </a:tabLst>
            </a:pPr>
            <a:r>
              <a:rPr kumimoji="0" lang="el-GR" b="1" i="0" u="sng" strike="noStrike" cap="none" normalizeH="0" baseline="0" dirty="0" smtClean="0">
                <a:ln>
                  <a:noFill/>
                </a:ln>
                <a:solidFill>
                  <a:schemeClr val="tx1"/>
                </a:solidFill>
                <a:effectLst/>
                <a:cs typeface="Times New Roman" pitchFamily="18" charset="0"/>
              </a:rPr>
              <a:t> </a:t>
            </a:r>
            <a:endParaRPr kumimoji="0" lang="el-GR" b="1" i="1" u="none" strike="noStrike" cap="none" normalizeH="0" baseline="0" dirty="0" smtClean="0">
              <a:ln>
                <a:noFill/>
              </a:ln>
              <a:solidFill>
                <a:schemeClr val="tx1"/>
              </a:solidFill>
              <a:effectLst/>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731838" algn="l"/>
                <a:tab pos="822325" algn="l"/>
                <a:tab pos="1463675" algn="l"/>
              </a:tabLst>
            </a:pPr>
            <a:r>
              <a:rPr kumimoji="0" lang="el-GR" b="0" i="0" u="none" strike="noStrike" cap="none" normalizeH="0" baseline="0" dirty="0" smtClean="0">
                <a:ln>
                  <a:noFill/>
                </a:ln>
                <a:solidFill>
                  <a:schemeClr val="tx1"/>
                </a:solidFill>
                <a:effectLst/>
                <a:ea typeface="Times New Roman" pitchFamily="18" charset="0"/>
              </a:rPr>
              <a:t>Ο μερικός προϋπολογισμός χρησιμοποιείται στον έλεγχο της  οικονομικότητας μιας γεωργικής τεχνικής ή ενός κλάδου γεωργικής  παραγωγής.</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tab pos="731838" algn="l"/>
                <a:tab pos="822325" algn="l"/>
                <a:tab pos="1463675" algn="l"/>
              </a:tabLst>
            </a:pPr>
            <a:endParaRPr kumimoji="0" lang="el-GR" b="0" i="0" u="none" strike="noStrike" cap="none" normalizeH="0" baseline="0" dirty="0" smtClean="0">
              <a:ln>
                <a:noFill/>
              </a:ln>
              <a:solidFill>
                <a:schemeClr val="tx1"/>
              </a:solidFill>
              <a:effectLst/>
              <a:ea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731838" algn="l"/>
                <a:tab pos="822325" algn="l"/>
                <a:tab pos="1463675" algn="l"/>
              </a:tabLst>
            </a:pPr>
            <a:r>
              <a:rPr kumimoji="0" lang="el-GR" b="0" i="0" u="none" strike="noStrike" cap="none" normalizeH="0" baseline="0" dirty="0" smtClean="0">
                <a:ln>
                  <a:noFill/>
                </a:ln>
                <a:solidFill>
                  <a:schemeClr val="tx1"/>
                </a:solidFill>
                <a:effectLst/>
                <a:ea typeface="Times New Roman" pitchFamily="18" charset="0"/>
              </a:rPr>
              <a:t>Ο μερικός προϋπολογισμός μπορεί να εφαρμοσθεί στις εξής κυρίως  μεταβολές του σχεδίου παραγωγής μιας γεωργικής επιχείρησης :</a:t>
            </a:r>
          </a:p>
          <a:p>
            <a:pPr marL="0" marR="0" lvl="0" indent="0" algn="just" defTabSz="914400" rtl="0" eaLnBrk="0" fontAlgn="base" latinLnBrk="0" hangingPunct="0">
              <a:lnSpc>
                <a:spcPct val="100000"/>
              </a:lnSpc>
              <a:spcBef>
                <a:spcPct val="0"/>
              </a:spcBef>
              <a:spcAft>
                <a:spcPct val="0"/>
              </a:spcAft>
              <a:buClrTx/>
              <a:buSzTx/>
              <a:buFontTx/>
              <a:buNone/>
              <a:tabLst>
                <a:tab pos="731838" algn="l"/>
                <a:tab pos="822325" algn="l"/>
                <a:tab pos="1463675"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822325" algn="l"/>
                <a:tab pos="1463675" algn="l"/>
              </a:tabLst>
            </a:pPr>
            <a:r>
              <a:rPr kumimoji="0" lang="el-GR" b="0" i="0" u="none" strike="noStrike" cap="none" normalizeH="0" baseline="0" dirty="0" smtClean="0">
                <a:ln>
                  <a:noFill/>
                </a:ln>
                <a:solidFill>
                  <a:schemeClr val="tx1"/>
                </a:solidFill>
                <a:effectLst/>
                <a:ea typeface="Times New Roman" pitchFamily="18" charset="0"/>
              </a:rPr>
              <a:t>Ολική ή μερική αντικατάσταση ενός κλάδου παραγωγής από ένα  άλλο (π.χ. η αντικατάσταση της καλλιέργειας των τεύτλων με αυτή του βαμβακιού).</a:t>
            </a: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822325" algn="l"/>
                <a:tab pos="1463675"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822325" algn="l"/>
                <a:tab pos="1463675" algn="l"/>
              </a:tabLst>
            </a:pPr>
            <a:r>
              <a:rPr kumimoji="0" lang="el-GR" b="0" i="0" u="none" strike="noStrike" cap="none" normalizeH="0" baseline="0" dirty="0" smtClean="0">
                <a:ln>
                  <a:noFill/>
                </a:ln>
                <a:solidFill>
                  <a:schemeClr val="tx1"/>
                </a:solidFill>
                <a:effectLst/>
                <a:ea typeface="Times New Roman" pitchFamily="18" charset="0"/>
              </a:rPr>
              <a:t>Εισαγωγή, επέκταση, μείωση ή και ολοκληρωτική εξαγωγή ενός  κλάδου, χωρίς να θίγεται άλλος κλάδος της γεωργικής εκμετάλλευσης. Αυτό συμβαίνει στην  περίπτωση που ο κλάδος δεν χρησιμοποιεί γεωργικό έδαφος (π.χ. χοιροτροφία  και πτηνοτροφία).</a:t>
            </a: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822325" algn="l"/>
                <a:tab pos="1463675"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822325" algn="l"/>
                <a:tab pos="1463675" algn="l"/>
              </a:tabLst>
            </a:pPr>
            <a:r>
              <a:rPr kumimoji="0" lang="el-GR" b="0" i="0" u="none" strike="noStrike" cap="none" normalizeH="0" baseline="0" dirty="0" smtClean="0">
                <a:ln>
                  <a:noFill/>
                </a:ln>
                <a:solidFill>
                  <a:schemeClr val="tx1"/>
                </a:solidFill>
                <a:effectLst/>
                <a:ea typeface="Times New Roman" pitchFamily="18" charset="0"/>
              </a:rPr>
              <a:t>Ολική ή μερική υποκατάσταση ενός συντελεστή παραγωγής από ένα  άλλο (π.χ. ανθρώπινη εργασία με μηχανική εργασία).</a:t>
            </a: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822325" algn="l"/>
                <a:tab pos="1463675"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822325" algn="l"/>
                <a:tab pos="1463675" algn="l"/>
              </a:tabLst>
            </a:pPr>
            <a:r>
              <a:rPr kumimoji="0" lang="el-GR" b="0" i="0" u="none" strike="noStrike" cap="none" normalizeH="0" baseline="0" dirty="0" smtClean="0">
                <a:ln>
                  <a:noFill/>
                </a:ln>
                <a:solidFill>
                  <a:schemeClr val="tx1"/>
                </a:solidFill>
                <a:effectLst/>
                <a:ea typeface="Times New Roman" pitchFamily="18" charset="0"/>
              </a:rPr>
              <a:t>Εντατικοποίηση ενός κλάδου παραγωγής (π.χ. μετατροπή </a:t>
            </a:r>
            <a:r>
              <a:rPr kumimoji="0" lang="el-GR" b="0" i="0" u="none" strike="noStrike" cap="none" normalizeH="0" baseline="0" dirty="0" err="1" smtClean="0">
                <a:ln>
                  <a:noFill/>
                </a:ln>
                <a:solidFill>
                  <a:schemeClr val="tx1"/>
                </a:solidFill>
                <a:effectLst/>
                <a:ea typeface="Times New Roman" pitchFamily="18" charset="0"/>
              </a:rPr>
              <a:t>ξηρικής</a:t>
            </a:r>
            <a:r>
              <a:rPr kumimoji="0" lang="el-GR" b="0" i="0" u="none" strike="noStrike" cap="none" normalizeH="0" baseline="0" dirty="0" smtClean="0">
                <a:ln>
                  <a:noFill/>
                </a:ln>
                <a:solidFill>
                  <a:schemeClr val="tx1"/>
                </a:solidFill>
                <a:effectLst/>
                <a:ea typeface="Times New Roman" pitchFamily="18" charset="0"/>
              </a:rPr>
              <a:t> καλλιέργειας βαμβακιού σε ποτιστική).</a:t>
            </a: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822325" algn="l"/>
                <a:tab pos="1463675"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tab pos="731838" algn="l"/>
                <a:tab pos="822325" algn="l"/>
                <a:tab pos="1463675" algn="l"/>
              </a:tabLst>
            </a:pPr>
            <a:r>
              <a:rPr kumimoji="0" lang="el-GR" b="0" i="0" u="none" strike="noStrike" cap="none" normalizeH="0" baseline="0" dirty="0" smtClean="0">
                <a:ln>
                  <a:noFill/>
                </a:ln>
                <a:solidFill>
                  <a:schemeClr val="tx1"/>
                </a:solidFill>
                <a:effectLst/>
                <a:ea typeface="Times New Roman" pitchFamily="18" charset="0"/>
              </a:rPr>
              <a:t>Οι προκαλούμενες μεταβολές </a:t>
            </a:r>
            <a:r>
              <a:rPr kumimoji="0" lang="el-GR" b="0" i="0" u="none" strike="noStrike" cap="none" normalizeH="0" baseline="0" dirty="0" err="1" smtClean="0">
                <a:ln>
                  <a:noFill/>
                </a:ln>
                <a:solidFill>
                  <a:schemeClr val="tx1"/>
                </a:solidFill>
                <a:effectLst/>
                <a:ea typeface="Times New Roman" pitchFamily="18" charset="0"/>
              </a:rPr>
              <a:t>σ’ένα</a:t>
            </a:r>
            <a:r>
              <a:rPr kumimoji="0" lang="el-GR" b="0" i="0" u="none" strike="noStrike" cap="none" normalizeH="0" baseline="0" dirty="0" smtClean="0">
                <a:ln>
                  <a:noFill/>
                </a:ln>
                <a:solidFill>
                  <a:schemeClr val="tx1"/>
                </a:solidFill>
                <a:effectLst/>
                <a:ea typeface="Times New Roman" pitchFamily="18" charset="0"/>
              </a:rPr>
              <a:t> σχέδιο παραγωγής είναι δυνατόν να εντάσσονται σε μια μόνο ή και σε περισσότερες από τις προαναφερόμενες κατηγορίες μεταβολών.</a:t>
            </a:r>
            <a:endParaRPr kumimoji="0" lang="el-GR"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649016"/>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731838" algn="l"/>
                <a:tab pos="822325" algn="l"/>
              </a:tabLst>
            </a:pPr>
            <a:r>
              <a:rPr kumimoji="0" lang="el-GR" b="0" i="0" u="none" strike="noStrike" cap="none" normalizeH="0" baseline="0" dirty="0" smtClean="0">
                <a:ln>
                  <a:noFill/>
                </a:ln>
                <a:solidFill>
                  <a:schemeClr val="tx1"/>
                </a:solidFill>
                <a:effectLst/>
                <a:ea typeface="Times New Roman" pitchFamily="18" charset="0"/>
              </a:rPr>
              <a:t>Στον μερικό προϋπολογισμό υπολογίζονται </a:t>
            </a:r>
            <a:r>
              <a:rPr kumimoji="0" lang="el-GR" b="0" i="0" u="none" strike="noStrike" cap="none" normalizeH="0" baseline="0" dirty="0" smtClean="0">
                <a:ln>
                  <a:noFill/>
                </a:ln>
                <a:solidFill>
                  <a:schemeClr val="tx1"/>
                </a:solidFill>
                <a:effectLst/>
                <a:ea typeface="Times New Roman" pitchFamily="18" charset="0"/>
              </a:rPr>
              <a:t>τα </a:t>
            </a:r>
            <a:r>
              <a:rPr kumimoji="0" lang="el-GR" b="0" i="0" u="none" strike="noStrike" cap="none" normalizeH="0" baseline="0" dirty="0" smtClean="0">
                <a:ln>
                  <a:noFill/>
                </a:ln>
                <a:solidFill>
                  <a:schemeClr val="tx1"/>
                </a:solidFill>
                <a:effectLst/>
                <a:ea typeface="Times New Roman" pitchFamily="18" charset="0"/>
              </a:rPr>
              <a:t>διαφορικά</a:t>
            </a:r>
            <a:r>
              <a:rPr kumimoji="0" lang="el-GR" b="0" i="0" u="none" strike="noStrike" cap="none" normalizeH="0" dirty="0" smtClean="0">
                <a:ln>
                  <a:noFill/>
                </a:ln>
                <a:solidFill>
                  <a:schemeClr val="tx1"/>
                </a:solidFill>
                <a:effectLst/>
                <a:ea typeface="Times New Roman" pitchFamily="18" charset="0"/>
              </a:rPr>
              <a:t> έσοδα και οι διαφορικές δαπάνες, δηλαδή μόνο οι κατηγορίες εσόδων και δαπανών που μεταβάλλονται, λόγω συγκεκριμένης αλλαγής στην λειτουργία της γεωργικής επιχείρησης. </a:t>
            </a:r>
            <a:r>
              <a:rPr kumimoji="0" lang="el-GR" b="0" i="0" u="none" strike="noStrike" cap="none" normalizeH="0" baseline="0" dirty="0" smtClean="0">
                <a:ln>
                  <a:noFill/>
                </a:ln>
                <a:solidFill>
                  <a:schemeClr val="tx1"/>
                </a:solidFill>
                <a:effectLst/>
                <a:ea typeface="Times New Roman" pitchFamily="18" charset="0"/>
              </a:rPr>
              <a:t>Για τον σκοπό αυτό θεωρείται σημαντικό να απαντηθούν, μέσω του μερικού προϋπολογισμού, τα εξής τέσσερα ερωτήματα:</a:t>
            </a:r>
          </a:p>
          <a:p>
            <a:pPr marL="0" marR="0" lvl="0" indent="0" algn="just" defTabSz="914400" rtl="0" eaLnBrk="1" fontAlgn="base" latinLnBrk="0" hangingPunct="1">
              <a:lnSpc>
                <a:spcPct val="100000"/>
              </a:lnSpc>
              <a:spcBef>
                <a:spcPct val="0"/>
              </a:spcBef>
              <a:spcAft>
                <a:spcPct val="0"/>
              </a:spcAft>
              <a:buClrTx/>
              <a:buSzTx/>
              <a:buFontTx/>
              <a:buNone/>
              <a:tabLst>
                <a:tab pos="731838" algn="l"/>
                <a:tab pos="822325"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822325" algn="l"/>
              </a:tabLst>
            </a:pPr>
            <a:r>
              <a:rPr kumimoji="0" lang="el-GR" b="0" i="0" u="none" strike="noStrike" cap="none" normalizeH="0" baseline="0" dirty="0" smtClean="0">
                <a:ln>
                  <a:noFill/>
                </a:ln>
                <a:solidFill>
                  <a:schemeClr val="tx1"/>
                </a:solidFill>
                <a:effectLst/>
                <a:ea typeface="Times New Roman" pitchFamily="18" charset="0"/>
              </a:rPr>
              <a:t>Πόσα είναι τα πρόσθετα έσοδα που προκύπτουν από την μεταβολή του σχεδίου παραγωγής της γεωργικής επιχείρησης;</a:t>
            </a: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822325"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822325" algn="l"/>
              </a:tabLst>
            </a:pPr>
            <a:r>
              <a:rPr kumimoji="0" lang="el-GR" b="0" i="0" u="none" strike="noStrike" cap="none" normalizeH="0" baseline="0" dirty="0" smtClean="0">
                <a:ln>
                  <a:noFill/>
                </a:ln>
                <a:solidFill>
                  <a:schemeClr val="tx1"/>
                </a:solidFill>
                <a:effectLst/>
                <a:ea typeface="Times New Roman" pitchFamily="18" charset="0"/>
              </a:rPr>
              <a:t>Πόσες είναι οι </a:t>
            </a:r>
            <a:r>
              <a:rPr kumimoji="0" lang="el-GR" b="0" i="0" u="none" strike="noStrike" cap="none" normalizeH="0" baseline="0" dirty="0" err="1" smtClean="0">
                <a:ln>
                  <a:noFill/>
                </a:ln>
                <a:solidFill>
                  <a:schemeClr val="tx1"/>
                </a:solidFill>
                <a:effectLst/>
                <a:ea typeface="Times New Roman" pitchFamily="18" charset="0"/>
              </a:rPr>
              <a:t>περικοπτόμενες</a:t>
            </a:r>
            <a:r>
              <a:rPr kumimoji="0" lang="el-GR" b="0" i="0" u="none" strike="noStrike" cap="none" normalizeH="0" baseline="0" dirty="0" smtClean="0">
                <a:ln>
                  <a:noFill/>
                </a:ln>
                <a:solidFill>
                  <a:schemeClr val="tx1"/>
                </a:solidFill>
                <a:effectLst/>
                <a:ea typeface="Times New Roman" pitchFamily="18" charset="0"/>
              </a:rPr>
              <a:t> δαπάνες λόγω της μεταβολής του σχέδιο παραγωγής της γεωργικής επιχείρησης;</a:t>
            </a: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822325"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822325" algn="l"/>
              </a:tabLst>
            </a:pPr>
            <a:r>
              <a:rPr kumimoji="0" lang="el-GR" b="0" i="0" u="none" strike="noStrike" cap="none" normalizeH="0" baseline="0" dirty="0" smtClean="0">
                <a:ln>
                  <a:noFill/>
                </a:ln>
                <a:solidFill>
                  <a:schemeClr val="tx1"/>
                </a:solidFill>
                <a:effectLst/>
                <a:ea typeface="Times New Roman" pitchFamily="18" charset="0"/>
              </a:rPr>
              <a:t>Πόσα είναι τα έσοδα που περικόπτονται λόγω της μεταβολής του σχεδίου παραγωγής της γεωργικής επιχείρησης;</a:t>
            </a: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822325" algn="l"/>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822325" algn="l"/>
              </a:tabLst>
            </a:pPr>
            <a:r>
              <a:rPr kumimoji="0" lang="el-GR" b="0" i="0" u="none" strike="noStrike" cap="none" normalizeH="0" baseline="0" dirty="0" smtClean="0">
                <a:ln>
                  <a:noFill/>
                </a:ln>
                <a:solidFill>
                  <a:schemeClr val="tx1"/>
                </a:solidFill>
                <a:effectLst/>
                <a:ea typeface="Times New Roman" pitchFamily="18" charset="0"/>
              </a:rPr>
              <a:t>Πόσες είναι οι πρόσθετες δαπάνες που προκύπτουν λόγω της μεταβολής του σχεδίου παραγωγής της γεωργικής επιχείρησης;</a:t>
            </a:r>
            <a:endParaRPr kumimoji="0" lang="el-GR"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683568" y="1196752"/>
          <a:ext cx="7920880" cy="3897550"/>
        </p:xfrm>
        <a:graphic>
          <a:graphicData uri="http://schemas.openxmlformats.org/drawingml/2006/table">
            <a:tbl>
              <a:tblPr/>
              <a:tblGrid>
                <a:gridCol w="2185832"/>
                <a:gridCol w="1826126"/>
                <a:gridCol w="2083716"/>
                <a:gridCol w="1825206"/>
              </a:tblGrid>
              <a:tr h="362362">
                <a:tc gridSpan="2">
                  <a:txBody>
                    <a:bodyPr/>
                    <a:lstStyle/>
                    <a:p>
                      <a:pPr algn="ctr">
                        <a:spcBef>
                          <a:spcPts val="600"/>
                        </a:spcBef>
                        <a:spcAft>
                          <a:spcPts val="0"/>
                        </a:spcAft>
                        <a:tabLst>
                          <a:tab pos="731520" algn="l"/>
                          <a:tab pos="2194560" algn="l"/>
                          <a:tab pos="3657600" algn="l"/>
                          <a:tab pos="4389120" algn="l"/>
                        </a:tabLst>
                      </a:pPr>
                      <a:r>
                        <a:rPr lang="el-GR" sz="1600" b="1" i="1" u="sng" dirty="0">
                          <a:latin typeface="Times New Roman"/>
                          <a:ea typeface="Times New Roman"/>
                        </a:rPr>
                        <a:t>A) </a:t>
                      </a:r>
                      <a:r>
                        <a:rPr lang="el-GR" sz="1600" b="1" i="1" u="sng" dirty="0" err="1">
                          <a:latin typeface="Times New Roman"/>
                          <a:ea typeface="Times New Roman"/>
                        </a:rPr>
                        <a:t>Περικοπτόμενες</a:t>
                      </a:r>
                      <a:r>
                        <a:rPr lang="el-GR" sz="1600" b="1" i="1" u="sng" dirty="0">
                          <a:latin typeface="Times New Roman"/>
                          <a:ea typeface="Times New Roman"/>
                        </a:rPr>
                        <a:t> δαπάνες</a:t>
                      </a:r>
                      <a:endParaRPr lang="el-GR" sz="1600" dirty="0">
                        <a:latin typeface="Times New Roman"/>
                        <a:ea typeface="Times New Roman"/>
                      </a:endParaRPr>
                    </a:p>
                    <a:p>
                      <a:pPr>
                        <a:spcAft>
                          <a:spcPts val="0"/>
                        </a:spcAft>
                        <a:tabLst>
                          <a:tab pos="731520" algn="l"/>
                          <a:tab pos="2194560" algn="l"/>
                          <a:tab pos="3657600" algn="l"/>
                          <a:tab pos="4389120" algn="l"/>
                        </a:tabLst>
                      </a:pPr>
                      <a:r>
                        <a:rPr lang="el-GR" sz="1600" dirty="0">
                          <a:latin typeface="Times New Roman"/>
                          <a:ea typeface="Times New Roman"/>
                        </a:rPr>
                        <a:t> Δαπάνες παραγωγής του </a:t>
                      </a:r>
                      <a:r>
                        <a:rPr lang="el-GR" sz="1600" u="sng" dirty="0">
                          <a:latin typeface="Times New Roman"/>
                          <a:ea typeface="Times New Roman"/>
                        </a:rPr>
                        <a:t>υπάρχοντος</a:t>
                      </a:r>
                      <a:r>
                        <a:rPr lang="el-GR" sz="1600" dirty="0">
                          <a:latin typeface="Times New Roman"/>
                          <a:ea typeface="Times New Roman"/>
                        </a:rPr>
                        <a:t> κλάδου παραγωγής στην γεωργική </a:t>
                      </a:r>
                      <a:r>
                        <a:rPr lang="el-GR" sz="1600" dirty="0" smtClean="0">
                          <a:latin typeface="Times New Roman"/>
                          <a:ea typeface="Times New Roman"/>
                        </a:rPr>
                        <a:t>επιχείρηση</a:t>
                      </a:r>
                      <a:endParaRPr lang="el-GR" sz="16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gridSpan="2">
                  <a:txBody>
                    <a:bodyPr/>
                    <a:lstStyle/>
                    <a:p>
                      <a:pPr>
                        <a:spcBef>
                          <a:spcPts val="600"/>
                        </a:spcBef>
                        <a:spcAft>
                          <a:spcPts val="0"/>
                        </a:spcAft>
                        <a:tabLst>
                          <a:tab pos="731520" algn="l"/>
                          <a:tab pos="2194560" algn="l"/>
                          <a:tab pos="3657600" algn="l"/>
                          <a:tab pos="4389120" algn="l"/>
                        </a:tabLst>
                      </a:pPr>
                      <a:r>
                        <a:rPr lang="el-GR" sz="1600" b="1" i="1" u="sng" dirty="0">
                          <a:latin typeface="+mj-lt"/>
                          <a:ea typeface="Times New Roman"/>
                        </a:rPr>
                        <a:t>Γ) Πρόσθετες δαπάνες</a:t>
                      </a:r>
                      <a:endParaRPr lang="el-GR" sz="1600" dirty="0">
                        <a:latin typeface="+mj-lt"/>
                        <a:ea typeface="Times New Roman"/>
                      </a:endParaRPr>
                    </a:p>
                    <a:p>
                      <a:pPr>
                        <a:spcAft>
                          <a:spcPts val="0"/>
                        </a:spcAft>
                        <a:tabLst>
                          <a:tab pos="731520" algn="l"/>
                          <a:tab pos="2194560" algn="l"/>
                          <a:tab pos="3657600" algn="l"/>
                          <a:tab pos="4389120" algn="l"/>
                        </a:tabLst>
                      </a:pPr>
                      <a:r>
                        <a:rPr lang="el-GR" sz="1600" dirty="0">
                          <a:latin typeface="+mj-lt"/>
                          <a:ea typeface="Times New Roman"/>
                        </a:rPr>
                        <a:t>Δαπάνες παραγωγής του </a:t>
                      </a:r>
                      <a:r>
                        <a:rPr lang="el-GR" sz="1600" u="sng" dirty="0">
                          <a:latin typeface="+mj-lt"/>
                          <a:ea typeface="Times New Roman"/>
                        </a:rPr>
                        <a:t>νέου</a:t>
                      </a:r>
                      <a:r>
                        <a:rPr lang="el-GR" sz="1600" dirty="0">
                          <a:latin typeface="+mj-lt"/>
                          <a:ea typeface="Times New Roman"/>
                        </a:rPr>
                        <a:t> κλάδου παραγωγής στην γεωργική </a:t>
                      </a:r>
                      <a:r>
                        <a:rPr lang="el-GR" sz="1600" dirty="0" smtClean="0">
                          <a:latin typeface="+mj-lt"/>
                          <a:ea typeface="Times New Roman"/>
                        </a:rPr>
                        <a:t>επιχείρηση</a:t>
                      </a:r>
                      <a:endParaRPr lang="el-GR" sz="1600" dirty="0">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r>
              <a:tr h="2155595">
                <a:tc>
                  <a:txBody>
                    <a:bodyPr/>
                    <a:lstStyle/>
                    <a:p>
                      <a:pPr>
                        <a:spcBef>
                          <a:spcPts val="600"/>
                        </a:spcBef>
                        <a:spcAft>
                          <a:spcPts val="0"/>
                        </a:spcAft>
                        <a:tabLst>
                          <a:tab pos="731520" algn="l"/>
                          <a:tab pos="2194560" algn="l"/>
                          <a:tab pos="3657600" algn="l"/>
                          <a:tab pos="4389120" algn="l"/>
                        </a:tabLst>
                      </a:pPr>
                      <a:r>
                        <a:rPr lang="el-GR" sz="1600" i="1" u="sng" dirty="0" err="1">
                          <a:latin typeface="Times New Roman"/>
                          <a:ea typeface="Times New Roman"/>
                        </a:rPr>
                        <a:t>Μεταβλ</a:t>
                      </a:r>
                      <a:r>
                        <a:rPr lang="el-GR" sz="1600" i="1" u="sng" dirty="0">
                          <a:latin typeface="Times New Roman"/>
                          <a:ea typeface="Times New Roman"/>
                        </a:rPr>
                        <a:t>. Δαπάνες</a:t>
                      </a:r>
                      <a:endParaRPr lang="el-GR" sz="1600" dirty="0">
                        <a:latin typeface="Times New Roman"/>
                        <a:ea typeface="Times New Roman"/>
                      </a:endParaRPr>
                    </a:p>
                    <a:p>
                      <a:pPr>
                        <a:spcAft>
                          <a:spcPts val="0"/>
                        </a:spcAft>
                        <a:tabLst>
                          <a:tab pos="731520" algn="l"/>
                          <a:tab pos="2194560" algn="l"/>
                          <a:tab pos="3657600" algn="l"/>
                          <a:tab pos="4389120" algn="l"/>
                        </a:tabLst>
                      </a:pPr>
                      <a:r>
                        <a:rPr lang="el-GR" sz="1600" dirty="0">
                          <a:latin typeface="Times New Roman"/>
                          <a:ea typeface="Times New Roman"/>
                        </a:rPr>
                        <a:t>προμήθεια σπόρων</a:t>
                      </a:r>
                    </a:p>
                    <a:p>
                      <a:pPr>
                        <a:spcAft>
                          <a:spcPts val="0"/>
                        </a:spcAft>
                        <a:tabLst>
                          <a:tab pos="731520" algn="l"/>
                          <a:tab pos="2194560" algn="l"/>
                          <a:tab pos="3657600" algn="l"/>
                          <a:tab pos="4389120" algn="l"/>
                        </a:tabLst>
                      </a:pPr>
                      <a:r>
                        <a:rPr lang="el-GR" sz="1600" dirty="0">
                          <a:latin typeface="Times New Roman"/>
                          <a:ea typeface="Times New Roman"/>
                        </a:rPr>
                        <a:t>προμήθεια λιπασμάτων</a:t>
                      </a:r>
                    </a:p>
                    <a:p>
                      <a:pPr algn="ctr">
                        <a:spcAft>
                          <a:spcPts val="0"/>
                        </a:spcAft>
                        <a:tabLst>
                          <a:tab pos="731520" algn="l"/>
                          <a:tab pos="2194560" algn="l"/>
                          <a:tab pos="3657600" algn="l"/>
                          <a:tab pos="4389120" algn="l"/>
                        </a:tabLst>
                      </a:pPr>
                      <a:r>
                        <a:rPr lang="el-GR" sz="1600" b="1" dirty="0">
                          <a:latin typeface="Times New Roman"/>
                          <a:ea typeface="Times New Roman"/>
                        </a:rPr>
                        <a:t>.</a:t>
                      </a:r>
                      <a:endParaRPr lang="el-GR" sz="1600" dirty="0">
                        <a:latin typeface="Times New Roman"/>
                        <a:ea typeface="Times New Roman"/>
                      </a:endParaRPr>
                    </a:p>
                    <a:p>
                      <a:pPr algn="ctr">
                        <a:spcAft>
                          <a:spcPts val="0"/>
                        </a:spcAft>
                        <a:tabLst>
                          <a:tab pos="731520" algn="l"/>
                          <a:tab pos="2194560" algn="l"/>
                          <a:tab pos="3657600" algn="l"/>
                          <a:tab pos="4389120" algn="l"/>
                        </a:tabLst>
                      </a:pPr>
                      <a:r>
                        <a:rPr lang="el-GR" sz="1600" b="1" dirty="0">
                          <a:latin typeface="Times New Roman"/>
                          <a:ea typeface="Times New Roman"/>
                        </a:rPr>
                        <a:t>.</a:t>
                      </a:r>
                      <a:endParaRPr lang="el-GR" sz="1600" dirty="0">
                        <a:latin typeface="Times New Roman"/>
                        <a:ea typeface="Times New Roman"/>
                      </a:endParaRPr>
                    </a:p>
                    <a:p>
                      <a:pPr algn="ctr">
                        <a:spcAft>
                          <a:spcPts val="0"/>
                        </a:spcAft>
                        <a:tabLst>
                          <a:tab pos="731520" algn="l"/>
                          <a:tab pos="2194560" algn="l"/>
                          <a:tab pos="3657600" algn="l"/>
                          <a:tab pos="4389120" algn="l"/>
                        </a:tabLst>
                      </a:pPr>
                      <a:r>
                        <a:rPr lang="el-GR" sz="1600" b="1" dirty="0">
                          <a:latin typeface="Times New Roman"/>
                          <a:ea typeface="Times New Roman"/>
                        </a:rPr>
                        <a:t>.</a:t>
                      </a:r>
                      <a:endParaRPr lang="el-GR" sz="16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0"/>
                        </a:spcAft>
                        <a:tabLst>
                          <a:tab pos="731520" algn="l"/>
                          <a:tab pos="2194560" algn="l"/>
                          <a:tab pos="3657600" algn="l"/>
                          <a:tab pos="4389120" algn="l"/>
                        </a:tabLst>
                      </a:pPr>
                      <a:r>
                        <a:rPr lang="el-GR" sz="1600" i="1" u="sng" dirty="0">
                          <a:latin typeface="Times New Roman"/>
                          <a:ea typeface="Times New Roman"/>
                        </a:rPr>
                        <a:t>Σταθερές Δαπάνες</a:t>
                      </a:r>
                      <a:endParaRPr lang="el-GR" sz="1600" dirty="0">
                        <a:latin typeface="Times New Roman"/>
                        <a:ea typeface="Times New Roman"/>
                      </a:endParaRPr>
                    </a:p>
                    <a:p>
                      <a:pPr>
                        <a:spcAft>
                          <a:spcPts val="0"/>
                        </a:spcAft>
                        <a:tabLst>
                          <a:tab pos="731520" algn="l"/>
                          <a:tab pos="2194560" algn="l"/>
                          <a:tab pos="3657600" algn="l"/>
                          <a:tab pos="4389120" algn="l"/>
                        </a:tabLst>
                      </a:pPr>
                      <a:r>
                        <a:rPr lang="el-GR" sz="1600" dirty="0">
                          <a:latin typeface="Times New Roman"/>
                          <a:ea typeface="Times New Roman"/>
                        </a:rPr>
                        <a:t>Απόσβεση</a:t>
                      </a:r>
                    </a:p>
                    <a:p>
                      <a:pPr>
                        <a:spcAft>
                          <a:spcPts val="0"/>
                        </a:spcAft>
                        <a:tabLst>
                          <a:tab pos="731520" algn="l"/>
                          <a:tab pos="2194560" algn="l"/>
                          <a:tab pos="3657600" algn="l"/>
                          <a:tab pos="4389120" algn="l"/>
                        </a:tabLst>
                      </a:pPr>
                      <a:r>
                        <a:rPr lang="el-GR" sz="1600" dirty="0">
                          <a:latin typeface="Times New Roman"/>
                          <a:ea typeface="Times New Roman"/>
                        </a:rPr>
                        <a:t>Τόκοι παγίου </a:t>
                      </a:r>
                      <a:r>
                        <a:rPr lang="el-GR" sz="1600" dirty="0" err="1">
                          <a:latin typeface="Times New Roman"/>
                          <a:ea typeface="Times New Roman"/>
                        </a:rPr>
                        <a:t>κεφαλ</a:t>
                      </a:r>
                      <a:r>
                        <a:rPr lang="el-GR" sz="1600" dirty="0">
                          <a:latin typeface="Times New Roman"/>
                          <a:ea typeface="Times New Roman"/>
                        </a:rPr>
                        <a:t>.</a:t>
                      </a:r>
                    </a:p>
                    <a:p>
                      <a:pPr algn="ctr">
                        <a:spcAft>
                          <a:spcPts val="0"/>
                        </a:spcAft>
                        <a:tabLst>
                          <a:tab pos="731520" algn="l"/>
                          <a:tab pos="2194560" algn="l"/>
                          <a:tab pos="3657600" algn="l"/>
                          <a:tab pos="4389120" algn="l"/>
                        </a:tabLst>
                      </a:pPr>
                      <a:r>
                        <a:rPr lang="el-GR" sz="1600" b="1" dirty="0">
                          <a:latin typeface="Times New Roman"/>
                          <a:ea typeface="Times New Roman"/>
                        </a:rPr>
                        <a:t>.</a:t>
                      </a:r>
                      <a:endParaRPr lang="el-GR" sz="1600" dirty="0">
                        <a:latin typeface="Times New Roman"/>
                        <a:ea typeface="Times New Roman"/>
                      </a:endParaRPr>
                    </a:p>
                    <a:p>
                      <a:pPr algn="ctr">
                        <a:spcAft>
                          <a:spcPts val="0"/>
                        </a:spcAft>
                        <a:tabLst>
                          <a:tab pos="731520" algn="l"/>
                          <a:tab pos="2194560" algn="l"/>
                          <a:tab pos="3657600" algn="l"/>
                          <a:tab pos="4389120" algn="l"/>
                        </a:tabLst>
                      </a:pPr>
                      <a:r>
                        <a:rPr lang="el-GR" sz="1600" b="1" dirty="0">
                          <a:latin typeface="Times New Roman"/>
                          <a:ea typeface="Times New Roman"/>
                        </a:rPr>
                        <a:t>.</a:t>
                      </a:r>
                      <a:endParaRPr lang="el-GR" sz="1600" dirty="0">
                        <a:latin typeface="Times New Roman"/>
                        <a:ea typeface="Times New Roman"/>
                      </a:endParaRPr>
                    </a:p>
                    <a:p>
                      <a:pPr algn="ctr">
                        <a:spcAft>
                          <a:spcPts val="0"/>
                        </a:spcAft>
                        <a:tabLst>
                          <a:tab pos="731520" algn="l"/>
                          <a:tab pos="2194560" algn="l"/>
                          <a:tab pos="3657600" algn="l"/>
                          <a:tab pos="4389120" algn="l"/>
                        </a:tabLst>
                      </a:pPr>
                      <a:r>
                        <a:rPr lang="el-GR" sz="1600" b="1" dirty="0">
                          <a:latin typeface="Times New Roman"/>
                          <a:ea typeface="Times New Roman"/>
                        </a:rPr>
                        <a:t>.</a:t>
                      </a:r>
                      <a:endParaRPr lang="el-GR" sz="16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0"/>
                        </a:spcAft>
                        <a:tabLst>
                          <a:tab pos="731520" algn="l"/>
                          <a:tab pos="2194560" algn="l"/>
                          <a:tab pos="3657600" algn="l"/>
                          <a:tab pos="4389120" algn="l"/>
                        </a:tabLst>
                      </a:pPr>
                      <a:r>
                        <a:rPr lang="el-GR" sz="1600" i="1" u="sng" dirty="0" err="1">
                          <a:latin typeface="Times New Roman"/>
                          <a:ea typeface="Times New Roman"/>
                        </a:rPr>
                        <a:t>Μεταβλ</a:t>
                      </a:r>
                      <a:r>
                        <a:rPr lang="el-GR" sz="1600" i="1" u="sng" dirty="0">
                          <a:latin typeface="Times New Roman"/>
                          <a:ea typeface="Times New Roman"/>
                        </a:rPr>
                        <a:t>. Δαπάνες</a:t>
                      </a:r>
                      <a:endParaRPr lang="el-GR" sz="1600" dirty="0">
                        <a:latin typeface="Times New Roman"/>
                        <a:ea typeface="Times New Roman"/>
                      </a:endParaRPr>
                    </a:p>
                    <a:p>
                      <a:pPr>
                        <a:spcAft>
                          <a:spcPts val="0"/>
                        </a:spcAft>
                        <a:tabLst>
                          <a:tab pos="731520" algn="l"/>
                          <a:tab pos="2194560" algn="l"/>
                          <a:tab pos="3657600" algn="l"/>
                          <a:tab pos="4389120" algn="l"/>
                        </a:tabLst>
                      </a:pPr>
                      <a:r>
                        <a:rPr lang="el-GR" sz="1600" dirty="0">
                          <a:latin typeface="Times New Roman"/>
                          <a:ea typeface="Times New Roman"/>
                        </a:rPr>
                        <a:t>προμήθεια σπόρων</a:t>
                      </a:r>
                    </a:p>
                    <a:p>
                      <a:pPr>
                        <a:spcAft>
                          <a:spcPts val="0"/>
                        </a:spcAft>
                        <a:tabLst>
                          <a:tab pos="731520" algn="l"/>
                          <a:tab pos="2194560" algn="l"/>
                          <a:tab pos="3657600" algn="l"/>
                          <a:tab pos="4389120" algn="l"/>
                        </a:tabLst>
                      </a:pPr>
                      <a:r>
                        <a:rPr lang="el-GR" sz="1600" dirty="0">
                          <a:latin typeface="Times New Roman"/>
                          <a:ea typeface="Times New Roman"/>
                        </a:rPr>
                        <a:t>προμήθεια λιπασμάτων</a:t>
                      </a:r>
                    </a:p>
                    <a:p>
                      <a:pPr algn="ctr">
                        <a:spcAft>
                          <a:spcPts val="0"/>
                        </a:spcAft>
                        <a:tabLst>
                          <a:tab pos="731520" algn="l"/>
                          <a:tab pos="2194560" algn="l"/>
                          <a:tab pos="3657600" algn="l"/>
                          <a:tab pos="4389120" algn="l"/>
                        </a:tabLst>
                      </a:pPr>
                      <a:r>
                        <a:rPr lang="el-GR" sz="1600" b="1" dirty="0">
                          <a:latin typeface="Times New Roman"/>
                          <a:ea typeface="Times New Roman"/>
                        </a:rPr>
                        <a:t>.</a:t>
                      </a:r>
                      <a:endParaRPr lang="el-GR" sz="1600" dirty="0">
                        <a:latin typeface="Times New Roman"/>
                        <a:ea typeface="Times New Roman"/>
                      </a:endParaRPr>
                    </a:p>
                    <a:p>
                      <a:pPr algn="ctr">
                        <a:spcAft>
                          <a:spcPts val="0"/>
                        </a:spcAft>
                        <a:tabLst>
                          <a:tab pos="731520" algn="l"/>
                          <a:tab pos="2194560" algn="l"/>
                          <a:tab pos="3657600" algn="l"/>
                          <a:tab pos="4389120" algn="l"/>
                        </a:tabLst>
                      </a:pPr>
                      <a:r>
                        <a:rPr lang="el-GR" sz="1600" b="1" dirty="0">
                          <a:latin typeface="Times New Roman"/>
                          <a:ea typeface="Times New Roman"/>
                        </a:rPr>
                        <a:t>.</a:t>
                      </a:r>
                      <a:endParaRPr lang="el-GR" sz="1600" dirty="0">
                        <a:latin typeface="Times New Roman"/>
                        <a:ea typeface="Times New Roman"/>
                      </a:endParaRPr>
                    </a:p>
                    <a:p>
                      <a:pPr algn="ctr">
                        <a:spcAft>
                          <a:spcPts val="0"/>
                        </a:spcAft>
                        <a:tabLst>
                          <a:tab pos="731520" algn="l"/>
                          <a:tab pos="2194560" algn="l"/>
                          <a:tab pos="3657600" algn="l"/>
                          <a:tab pos="4389120" algn="l"/>
                        </a:tabLst>
                      </a:pPr>
                      <a:r>
                        <a:rPr lang="el-GR" sz="1600" b="1" dirty="0">
                          <a:latin typeface="Times New Roman"/>
                          <a:ea typeface="Times New Roman"/>
                        </a:rPr>
                        <a:t>.</a:t>
                      </a:r>
                      <a:endParaRPr lang="el-GR" sz="16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Bef>
                          <a:spcPts val="600"/>
                        </a:spcBef>
                        <a:spcAft>
                          <a:spcPts val="0"/>
                        </a:spcAft>
                        <a:tabLst>
                          <a:tab pos="731520" algn="l"/>
                          <a:tab pos="2194560" algn="l"/>
                          <a:tab pos="3657600" algn="l"/>
                          <a:tab pos="4389120" algn="l"/>
                        </a:tabLst>
                      </a:pPr>
                      <a:r>
                        <a:rPr lang="el-GR" sz="1600" i="1" u="sng" dirty="0" smtClean="0">
                          <a:latin typeface="Times New Roman"/>
                          <a:ea typeface="Times New Roman"/>
                        </a:rPr>
                        <a:t>Σταθερές Δαπάνες</a:t>
                      </a:r>
                      <a:endParaRPr lang="el-GR" sz="1600" dirty="0" smtClean="0">
                        <a:latin typeface="Times New Roman"/>
                        <a:ea typeface="Times New Roman"/>
                      </a:endParaRPr>
                    </a:p>
                    <a:p>
                      <a:pPr>
                        <a:spcAft>
                          <a:spcPts val="0"/>
                        </a:spcAft>
                        <a:tabLst>
                          <a:tab pos="731520" algn="l"/>
                          <a:tab pos="2194560" algn="l"/>
                          <a:tab pos="3657600" algn="l"/>
                          <a:tab pos="4389120" algn="l"/>
                        </a:tabLst>
                      </a:pPr>
                      <a:r>
                        <a:rPr lang="el-GR" sz="1600" dirty="0" smtClean="0">
                          <a:latin typeface="Times New Roman"/>
                          <a:ea typeface="Times New Roman"/>
                        </a:rPr>
                        <a:t>Απόσβεση</a:t>
                      </a:r>
                      <a:endParaRPr lang="el-GR" sz="1600" dirty="0">
                        <a:latin typeface="Times New Roman"/>
                        <a:ea typeface="Times New Roman"/>
                      </a:endParaRPr>
                    </a:p>
                    <a:p>
                      <a:pPr>
                        <a:spcAft>
                          <a:spcPts val="0"/>
                        </a:spcAft>
                        <a:tabLst>
                          <a:tab pos="731520" algn="l"/>
                          <a:tab pos="2194560" algn="l"/>
                          <a:tab pos="3657600" algn="l"/>
                          <a:tab pos="4389120" algn="l"/>
                        </a:tabLst>
                      </a:pPr>
                      <a:r>
                        <a:rPr lang="el-GR" sz="1600" dirty="0">
                          <a:latin typeface="Times New Roman"/>
                          <a:ea typeface="Times New Roman"/>
                        </a:rPr>
                        <a:t>Τόκοι παγίου </a:t>
                      </a:r>
                      <a:r>
                        <a:rPr lang="el-GR" sz="1600" dirty="0" err="1">
                          <a:latin typeface="Times New Roman"/>
                          <a:ea typeface="Times New Roman"/>
                        </a:rPr>
                        <a:t>κεφαλ</a:t>
                      </a:r>
                      <a:r>
                        <a:rPr lang="el-GR" sz="1600" dirty="0">
                          <a:latin typeface="Times New Roman"/>
                          <a:ea typeface="Times New Roman"/>
                        </a:rPr>
                        <a:t>.</a:t>
                      </a:r>
                    </a:p>
                    <a:p>
                      <a:pPr algn="ctr">
                        <a:spcAft>
                          <a:spcPts val="0"/>
                        </a:spcAft>
                        <a:tabLst>
                          <a:tab pos="731520" algn="l"/>
                          <a:tab pos="2194560" algn="l"/>
                          <a:tab pos="3657600" algn="l"/>
                          <a:tab pos="4389120" algn="l"/>
                        </a:tabLst>
                      </a:pPr>
                      <a:r>
                        <a:rPr lang="el-GR" sz="1600" b="1" dirty="0">
                          <a:latin typeface="Times New Roman"/>
                          <a:ea typeface="Times New Roman"/>
                        </a:rPr>
                        <a:t>.</a:t>
                      </a:r>
                      <a:endParaRPr lang="el-GR" sz="1600" dirty="0">
                        <a:latin typeface="Times New Roman"/>
                        <a:ea typeface="Times New Roman"/>
                      </a:endParaRPr>
                    </a:p>
                    <a:p>
                      <a:pPr algn="ctr">
                        <a:spcAft>
                          <a:spcPts val="0"/>
                        </a:spcAft>
                        <a:tabLst>
                          <a:tab pos="731520" algn="l"/>
                          <a:tab pos="2194560" algn="l"/>
                          <a:tab pos="3657600" algn="l"/>
                          <a:tab pos="4389120" algn="l"/>
                        </a:tabLst>
                      </a:pPr>
                      <a:r>
                        <a:rPr lang="el-GR" sz="1600" b="1" dirty="0">
                          <a:latin typeface="Times New Roman"/>
                          <a:ea typeface="Times New Roman"/>
                        </a:rPr>
                        <a:t>.</a:t>
                      </a:r>
                      <a:endParaRPr lang="el-GR" sz="1600" dirty="0">
                        <a:latin typeface="Times New Roman"/>
                        <a:ea typeface="Times New Roman"/>
                      </a:endParaRPr>
                    </a:p>
                    <a:p>
                      <a:pPr algn="ctr">
                        <a:spcAft>
                          <a:spcPts val="0"/>
                        </a:spcAft>
                        <a:tabLst>
                          <a:tab pos="731520" algn="l"/>
                          <a:tab pos="2194560" algn="l"/>
                          <a:tab pos="3657600" algn="l"/>
                          <a:tab pos="4389120" algn="l"/>
                        </a:tabLst>
                      </a:pPr>
                      <a:r>
                        <a:rPr lang="el-GR" sz="1600" b="1" dirty="0">
                          <a:latin typeface="Times New Roman"/>
                          <a:ea typeface="Times New Roman"/>
                        </a:rPr>
                        <a:t>.</a:t>
                      </a:r>
                      <a:endParaRPr lang="el-GR" sz="16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10435">
                <a:tc gridSpan="2">
                  <a:txBody>
                    <a:bodyPr/>
                    <a:lstStyle/>
                    <a:p>
                      <a:pPr algn="ctr">
                        <a:spcBef>
                          <a:spcPts val="1200"/>
                        </a:spcBef>
                        <a:spcAft>
                          <a:spcPts val="0"/>
                        </a:spcAft>
                        <a:tabLst>
                          <a:tab pos="731520" algn="l"/>
                          <a:tab pos="2194560" algn="l"/>
                          <a:tab pos="3657600" algn="l"/>
                          <a:tab pos="4389120" algn="l"/>
                        </a:tabLst>
                      </a:pPr>
                      <a:r>
                        <a:rPr lang="el-GR" sz="1600" b="1" i="1" u="sng" dirty="0">
                          <a:latin typeface="Times New Roman"/>
                        </a:rPr>
                        <a:t>Β) Πρόσθετα έσοδα</a:t>
                      </a:r>
                    </a:p>
                    <a:p>
                      <a:pPr>
                        <a:spcAft>
                          <a:spcPts val="0"/>
                        </a:spcAft>
                        <a:tabLst>
                          <a:tab pos="731520" algn="l"/>
                          <a:tab pos="2194560" algn="l"/>
                          <a:tab pos="3657600" algn="l"/>
                          <a:tab pos="4389120" algn="l"/>
                        </a:tabLst>
                      </a:pPr>
                      <a:r>
                        <a:rPr lang="el-GR" sz="1600" dirty="0">
                          <a:latin typeface="Times New Roman"/>
                          <a:ea typeface="Times New Roman"/>
                        </a:rPr>
                        <a:t>Σύνολο ακαθαρίστου προσόδου του </a:t>
                      </a:r>
                      <a:r>
                        <a:rPr lang="el-GR" sz="1600" u="sng" dirty="0">
                          <a:latin typeface="Times New Roman"/>
                          <a:ea typeface="Times New Roman"/>
                        </a:rPr>
                        <a:t>νέου</a:t>
                      </a:r>
                      <a:r>
                        <a:rPr lang="el-GR" sz="1600" dirty="0">
                          <a:latin typeface="Times New Roman"/>
                          <a:ea typeface="Times New Roman"/>
                        </a:rPr>
                        <a:t> κλάδου στην γεωργική </a:t>
                      </a:r>
                      <a:r>
                        <a:rPr lang="el-GR" sz="1600" dirty="0" smtClean="0">
                          <a:latin typeface="Times New Roman"/>
                          <a:ea typeface="Times New Roman"/>
                        </a:rPr>
                        <a:t>επιχείρηση</a:t>
                      </a:r>
                      <a:endParaRPr lang="el-GR" sz="16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gridSpan="2">
                  <a:txBody>
                    <a:bodyPr/>
                    <a:lstStyle/>
                    <a:p>
                      <a:pPr algn="ctr">
                        <a:spcBef>
                          <a:spcPts val="1200"/>
                        </a:spcBef>
                        <a:spcAft>
                          <a:spcPts val="0"/>
                        </a:spcAft>
                        <a:tabLst>
                          <a:tab pos="731520" algn="l"/>
                          <a:tab pos="2194560" algn="l"/>
                          <a:tab pos="3657600" algn="l"/>
                          <a:tab pos="4389120" algn="l"/>
                        </a:tabLst>
                      </a:pPr>
                      <a:r>
                        <a:rPr lang="el-GR" sz="1600" b="1" i="1" u="sng" dirty="0">
                          <a:latin typeface="Times New Roman"/>
                          <a:ea typeface="Times New Roman"/>
                        </a:rPr>
                        <a:t>Δ) </a:t>
                      </a:r>
                      <a:r>
                        <a:rPr lang="el-GR" sz="1600" b="1" i="1" u="sng" dirty="0" err="1">
                          <a:latin typeface="Times New Roman"/>
                          <a:ea typeface="Times New Roman"/>
                        </a:rPr>
                        <a:t>Περικοπτόμενα</a:t>
                      </a:r>
                      <a:r>
                        <a:rPr lang="el-GR" sz="1600" b="1" i="1" u="sng" dirty="0">
                          <a:latin typeface="Times New Roman"/>
                          <a:ea typeface="Times New Roman"/>
                        </a:rPr>
                        <a:t> έσοδα</a:t>
                      </a:r>
                      <a:r>
                        <a:rPr lang="el-GR" sz="1600" u="sng" dirty="0">
                          <a:latin typeface="Times New Roman"/>
                          <a:ea typeface="Times New Roman"/>
                        </a:rPr>
                        <a:t> </a:t>
                      </a:r>
                      <a:endParaRPr lang="el-GR" sz="1600" dirty="0">
                        <a:latin typeface="Times New Roman"/>
                        <a:ea typeface="Times New Roman"/>
                      </a:endParaRPr>
                    </a:p>
                    <a:p>
                      <a:pPr algn="l">
                        <a:spcAft>
                          <a:spcPts val="0"/>
                        </a:spcAft>
                        <a:tabLst>
                          <a:tab pos="731520" algn="l"/>
                          <a:tab pos="2194560" algn="l"/>
                          <a:tab pos="3657600" algn="l"/>
                          <a:tab pos="4389120" algn="l"/>
                        </a:tabLst>
                      </a:pPr>
                      <a:r>
                        <a:rPr lang="el-GR" sz="1600" dirty="0">
                          <a:latin typeface="Times New Roman"/>
                          <a:ea typeface="Times New Roman"/>
                        </a:rPr>
                        <a:t>Σύνολο ακαθαρίστου προσόδου του </a:t>
                      </a:r>
                      <a:r>
                        <a:rPr lang="el-GR" sz="1600" u="sng" dirty="0">
                          <a:latin typeface="Times New Roman"/>
                          <a:ea typeface="Times New Roman"/>
                        </a:rPr>
                        <a:t>υπάρχοντος</a:t>
                      </a:r>
                      <a:r>
                        <a:rPr lang="el-GR" sz="1600" dirty="0">
                          <a:latin typeface="Times New Roman"/>
                          <a:ea typeface="Times New Roman"/>
                        </a:rPr>
                        <a:t>  κλάδου στην γεωργική </a:t>
                      </a:r>
                      <a:r>
                        <a:rPr lang="el-GR" sz="1600" dirty="0" smtClean="0">
                          <a:latin typeface="Times New Roman"/>
                          <a:ea typeface="Times New Roman"/>
                        </a:rPr>
                        <a:t>επιχείρηση</a:t>
                      </a:r>
                      <a:endParaRPr lang="el-GR" sz="16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r>
            </a:tbl>
          </a:graphicData>
        </a:graphic>
      </p:graphicFrame>
      <p:sp>
        <p:nvSpPr>
          <p:cNvPr id="19457" name="Rectangle 1"/>
          <p:cNvSpPr>
            <a:spLocks noChangeArrowheads="1"/>
          </p:cNvSpPr>
          <p:nvPr/>
        </p:nvSpPr>
        <p:spPr bwMode="auto">
          <a:xfrm>
            <a:off x="179512" y="-10754"/>
            <a:ext cx="8712968" cy="1138725"/>
          </a:xfrm>
          <a:prstGeom prst="rect">
            <a:avLst/>
          </a:prstGeom>
          <a:noFill/>
          <a:ln w="9525">
            <a:noFill/>
            <a:miter lim="800000"/>
            <a:headEnd/>
            <a:tailEnd/>
          </a:ln>
          <a:effectLst/>
        </p:spPr>
        <p:txBody>
          <a:bodyPr vert="horz" wrap="square" lIns="91440" tIns="152352" rIns="-241224"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731838" algn="l"/>
                <a:tab pos="2193925" algn="l"/>
                <a:tab pos="3657600" algn="l"/>
                <a:tab pos="4389438" algn="l"/>
              </a:tabLst>
            </a:pPr>
            <a:r>
              <a:rPr kumimoji="0" lang="el-GR" b="1" i="1" u="none" strike="noStrike" cap="none" normalizeH="0" baseline="0" dirty="0" smtClean="0">
                <a:ln>
                  <a:noFill/>
                </a:ln>
                <a:solidFill>
                  <a:schemeClr val="tx1"/>
                </a:solidFill>
                <a:effectLst/>
                <a:ea typeface="Times New Roman" pitchFamily="18" charset="0"/>
              </a:rPr>
              <a:t>Υπόδειγμα πίνακα μερικού προϋπολογισμού στην περίπτωση  αντικατάστασης υπάρχοντος κλάδου με νέο κλάδο παραγωγής σε γεωργική επιχείρηση</a:t>
            </a:r>
            <a:endParaRPr kumimoji="0" lang="el-GR"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731838" algn="l"/>
                <a:tab pos="2193925" algn="l"/>
                <a:tab pos="3657600" algn="l"/>
                <a:tab pos="4389438" algn="l"/>
              </a:tabLst>
            </a:pPr>
            <a:r>
              <a:rPr kumimoji="0" lang="el-GR" sz="1000" b="1" i="1" u="none" strike="noStrike" cap="none" normalizeH="0" baseline="0" dirty="0" smtClean="0">
                <a:ln>
                  <a:noFill/>
                </a:ln>
                <a:solidFill>
                  <a:schemeClr val="tx1"/>
                </a:solidFill>
                <a:effectLst/>
                <a:latin typeface="Arial" pitchFamily="34" charset="0"/>
                <a:ea typeface="Times New Roman" pitchFamily="18" charset="0"/>
              </a:rPr>
              <a:t> </a:t>
            </a:r>
            <a:endParaRPr kumimoji="0" lang="el-GR" sz="9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731838" algn="l"/>
                <a:tab pos="2193925" algn="l"/>
                <a:tab pos="3657600" algn="l"/>
                <a:tab pos="4389438" algn="l"/>
              </a:tabLst>
            </a:pPr>
            <a:endParaRPr kumimoji="0" lang="el-GR"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323528" y="143200"/>
            <a:ext cx="8568952" cy="1577294"/>
          </a:xfrm>
          <a:prstGeom prst="rect">
            <a:avLst/>
          </a:prstGeom>
          <a:noFill/>
          <a:ln w="9525">
            <a:noFill/>
            <a:miter lim="800000"/>
            <a:headEnd/>
            <a:tailEnd/>
          </a:ln>
          <a:effectLst/>
        </p:spPr>
        <p:txBody>
          <a:bodyPr vert="horz" wrap="square" lIns="91440" tIns="152352" rIns="91440" bIns="38088"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731838" algn="l"/>
                <a:tab pos="1463675" algn="l"/>
                <a:tab pos="2193925" algn="l"/>
                <a:tab pos="2378075" algn="l"/>
                <a:tab pos="4389438" algn="l"/>
              </a:tabLst>
            </a:pPr>
            <a:r>
              <a:rPr kumimoji="0" lang="el-GR" b="1" i="0" u="sng" strike="noStrike" cap="none" normalizeH="0" baseline="0" dirty="0" smtClean="0" bmk="_Toc326218413">
                <a:ln>
                  <a:noFill/>
                </a:ln>
                <a:solidFill>
                  <a:schemeClr val="tx1"/>
                </a:solidFill>
                <a:effectLst/>
                <a:cs typeface="Times New Roman" pitchFamily="18" charset="0"/>
              </a:rPr>
              <a:t>Προϋπολογισμός Κρισίμου Σημείου</a:t>
            </a:r>
          </a:p>
          <a:p>
            <a:pPr marL="0" marR="0" lvl="0" indent="0" algn="just" defTabSz="914400" rtl="0" eaLnBrk="1" fontAlgn="base" latinLnBrk="0" hangingPunct="1">
              <a:lnSpc>
                <a:spcPct val="100000"/>
              </a:lnSpc>
              <a:spcBef>
                <a:spcPct val="0"/>
              </a:spcBef>
              <a:spcAft>
                <a:spcPct val="0"/>
              </a:spcAft>
              <a:buClrTx/>
              <a:buSzTx/>
              <a:buFontTx/>
              <a:buNone/>
              <a:tabLst>
                <a:tab pos="731838" algn="l"/>
                <a:tab pos="1463675" algn="l"/>
                <a:tab pos="2193925" algn="l"/>
                <a:tab pos="2378075" algn="l"/>
                <a:tab pos="4389438" algn="l"/>
              </a:tabLst>
            </a:pPr>
            <a:endParaRPr kumimoji="0" lang="el-GR" b="1" i="1" u="none" strike="noStrike" cap="none" normalizeH="0" baseline="0" dirty="0" smtClean="0">
              <a:ln>
                <a:noFill/>
              </a:ln>
              <a:solidFill>
                <a:schemeClr val="tx1"/>
              </a:solidFill>
              <a:effectLst/>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731838" algn="l"/>
                <a:tab pos="1463675" algn="l"/>
                <a:tab pos="2193925" algn="l"/>
                <a:tab pos="2378075" algn="l"/>
                <a:tab pos="4389438" algn="l"/>
              </a:tabLst>
            </a:pPr>
            <a:r>
              <a:rPr kumimoji="0" lang="el-GR" b="0" i="0" u="none" strike="noStrike" cap="none" normalizeH="0" baseline="0" dirty="0" smtClean="0">
                <a:ln>
                  <a:noFill/>
                </a:ln>
                <a:solidFill>
                  <a:schemeClr val="tx1"/>
                </a:solidFill>
                <a:effectLst/>
                <a:ea typeface="Times New Roman" pitchFamily="18" charset="0"/>
              </a:rPr>
              <a:t>Μια παραλλαγή στης μεθόδου μερικού προϋπολογισμού είναι η μέθοδος  του προϋπολογισμού κρισίμου σημείου, ή ισοφαρισμένου προϋπολογισμού, ή  προϋπολογισμού του νεκρού σημείου</a:t>
            </a:r>
            <a:r>
              <a:rPr kumimoji="0" lang="el-GR" sz="1100" b="0" i="0" u="none" strike="noStrike" cap="none" normalizeH="0" baseline="0" dirty="0" smtClean="0">
                <a:ln>
                  <a:noFill/>
                </a:ln>
                <a:solidFill>
                  <a:schemeClr val="tx1"/>
                </a:solidFill>
                <a:effectLst/>
                <a:latin typeface="Arial" pitchFamily="34" charset="0"/>
                <a:ea typeface="Times New Roman" pitchFamily="18" charset="0"/>
              </a:rPr>
              <a:t>.</a:t>
            </a:r>
            <a:endParaRPr kumimoji="0" lang="el-GR" sz="1800" b="0" i="0" u="none" strike="noStrike" cap="none" normalizeH="0" baseline="0" dirty="0" smtClean="0">
              <a:ln>
                <a:noFill/>
              </a:ln>
              <a:solidFill>
                <a:schemeClr val="tx1"/>
              </a:solidFill>
              <a:effectLst/>
              <a:latin typeface="Arial" pitchFamily="34" charset="0"/>
            </a:endParaRPr>
          </a:p>
        </p:txBody>
      </p:sp>
      <p:sp>
        <p:nvSpPr>
          <p:cNvPr id="18434" name="Rectangle 2"/>
          <p:cNvSpPr>
            <a:spLocks noChangeArrowheads="1"/>
          </p:cNvSpPr>
          <p:nvPr/>
        </p:nvSpPr>
        <p:spPr bwMode="auto">
          <a:xfrm>
            <a:off x="395536" y="1982918"/>
            <a:ext cx="8496944"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731838" algn="l"/>
                <a:tab pos="1463675" algn="l"/>
                <a:tab pos="2193925" algn="l"/>
                <a:tab pos="2378075" algn="l"/>
                <a:tab pos="4389438" algn="l"/>
              </a:tabLst>
            </a:pPr>
            <a:r>
              <a:rPr kumimoji="0" lang="el-GR" b="0" i="0" u="none" strike="noStrike" cap="none" normalizeH="0" baseline="0" dirty="0" smtClean="0">
                <a:ln>
                  <a:noFill/>
                </a:ln>
                <a:solidFill>
                  <a:schemeClr val="tx1"/>
                </a:solidFill>
                <a:effectLst/>
                <a:ea typeface="Times New Roman" pitchFamily="18" charset="0"/>
              </a:rPr>
              <a:t>Η μέθοδος εφαρμόζεται κυρίως, όταν υπάρχει μεγάλη αβεβαιότητα για  το αναμενόμενο ύψος ενός από τους δύο βασικούς παράγοντες που  διαμορφώνουν την Ακαθάριστη Πρόσοδο, δηλαδή τις φυσικές αποδόσεις και  την τιμή πώλησης του προϊόντος του εξεταζόμενου κλάδου παραγωγής.</a:t>
            </a:r>
            <a:endParaRPr kumimoji="0" lang="el-GR" b="0" i="0" u="none" strike="noStrike" cap="none" normalizeH="0" baseline="0" dirty="0" smtClean="0">
              <a:ln>
                <a:noFill/>
              </a:ln>
              <a:solidFill>
                <a:schemeClr val="tx1"/>
              </a:solidFill>
              <a:effectLst/>
            </a:endParaRPr>
          </a:p>
        </p:txBody>
      </p:sp>
      <p:sp>
        <p:nvSpPr>
          <p:cNvPr id="18435" name="Rectangle 3"/>
          <p:cNvSpPr>
            <a:spLocks noChangeArrowheads="1"/>
          </p:cNvSpPr>
          <p:nvPr/>
        </p:nvSpPr>
        <p:spPr bwMode="auto">
          <a:xfrm>
            <a:off x="467544" y="3315377"/>
            <a:ext cx="8352928"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731838" algn="l"/>
                <a:tab pos="1463675" algn="l"/>
                <a:tab pos="2193925" algn="l"/>
                <a:tab pos="2378075" algn="l"/>
                <a:tab pos="4389438" algn="l"/>
              </a:tabLst>
            </a:pPr>
            <a:r>
              <a:rPr kumimoji="0" lang="el-GR" b="0" i="0" u="none" strike="noStrike" cap="none" normalizeH="0" baseline="0" dirty="0" smtClean="0">
                <a:ln>
                  <a:noFill/>
                </a:ln>
                <a:solidFill>
                  <a:schemeClr val="tx1"/>
                </a:solidFill>
                <a:effectLst/>
                <a:ea typeface="Times New Roman" pitchFamily="18" charset="0"/>
              </a:rPr>
              <a:t>Με την μέθοδο αυτή αξιολογούμε τις επιπτώσεις των πιθανών μεταβολών  των προαναφερόμενων παραγόντων επί των οικονομικών αποτελεσμάτων της γεωργικής εκμετάλλευσης. Η αξιολόγηση βασίζεται στην εκτίμηση του ορίου αποδόσεων (</a:t>
            </a:r>
            <a:r>
              <a:rPr kumimoji="0" lang="el-GR" b="1" i="0" u="none" strike="noStrike" cap="none" normalizeH="0" baseline="0" dirty="0" smtClean="0">
                <a:ln>
                  <a:noFill/>
                </a:ln>
                <a:solidFill>
                  <a:schemeClr val="tx1"/>
                </a:solidFill>
                <a:effectLst/>
                <a:ea typeface="Times New Roman" pitchFamily="18" charset="0"/>
              </a:rPr>
              <a:t>κρίσιμη  απόδοση</a:t>
            </a:r>
            <a:r>
              <a:rPr kumimoji="0" lang="el-GR" b="0" i="0" u="none" strike="noStrike" cap="none" normalizeH="0" baseline="0" dirty="0" smtClean="0">
                <a:ln>
                  <a:noFill/>
                </a:ln>
                <a:solidFill>
                  <a:schemeClr val="tx1"/>
                </a:solidFill>
                <a:effectLst/>
                <a:ea typeface="Times New Roman" pitchFamily="18" charset="0"/>
              </a:rPr>
              <a:t>) ή ορίου τιμών (</a:t>
            </a:r>
            <a:r>
              <a:rPr kumimoji="0" lang="el-GR" b="1" i="0" u="none" strike="noStrike" cap="none" normalizeH="0" baseline="0" dirty="0" smtClean="0">
                <a:ln>
                  <a:noFill/>
                </a:ln>
                <a:solidFill>
                  <a:schemeClr val="tx1"/>
                </a:solidFill>
                <a:effectLst/>
                <a:ea typeface="Times New Roman" pitchFamily="18" charset="0"/>
              </a:rPr>
              <a:t>κρίσιμη τιμή</a:t>
            </a:r>
            <a:r>
              <a:rPr kumimoji="0" lang="el-GR" b="0" i="0" u="none" strike="noStrike" cap="none" normalizeH="0" baseline="0" dirty="0" smtClean="0">
                <a:ln>
                  <a:noFill/>
                </a:ln>
                <a:solidFill>
                  <a:schemeClr val="tx1"/>
                </a:solidFill>
                <a:effectLst/>
                <a:ea typeface="Times New Roman" pitchFamily="18" charset="0"/>
              </a:rPr>
              <a:t>) , κατά το οποίο η  μερική μεταβολή του σχεδίου της γεωργικής εκμετάλλευσης να  θεωρείται αδιάφορη από τον γεωργό.</a:t>
            </a:r>
            <a:endParaRPr kumimoji="0" lang="el-GR"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395536" y="908721"/>
          <a:ext cx="8424936" cy="2664513"/>
        </p:xfrm>
        <a:graphic>
          <a:graphicData uri="http://schemas.openxmlformats.org/drawingml/2006/table">
            <a:tbl>
              <a:tblPr/>
              <a:tblGrid>
                <a:gridCol w="4212468"/>
                <a:gridCol w="4212468"/>
              </a:tblGrid>
              <a:tr h="1097063">
                <a:tc>
                  <a:txBody>
                    <a:bodyPr/>
                    <a:lstStyle/>
                    <a:p>
                      <a:pPr algn="just">
                        <a:lnSpc>
                          <a:spcPct val="150000"/>
                        </a:lnSpc>
                        <a:spcBef>
                          <a:spcPts val="600"/>
                        </a:spcBef>
                        <a:spcAft>
                          <a:spcPts val="0"/>
                        </a:spcAft>
                        <a:tabLst>
                          <a:tab pos="731520" algn="l"/>
                          <a:tab pos="1463040" algn="l"/>
                          <a:tab pos="2194560" algn="l"/>
                          <a:tab pos="2377440" algn="l"/>
                          <a:tab pos="4389120" algn="l"/>
                        </a:tabLst>
                      </a:pPr>
                      <a:r>
                        <a:rPr lang="el-GR" sz="1600" b="1" i="1" dirty="0">
                          <a:latin typeface="Times New Roman"/>
                          <a:ea typeface="Times New Roman"/>
                        </a:rPr>
                        <a:t>Α)  </a:t>
                      </a:r>
                      <a:r>
                        <a:rPr lang="el-GR" sz="1600" b="1" i="1" dirty="0" err="1">
                          <a:latin typeface="Times New Roman"/>
                          <a:ea typeface="Times New Roman"/>
                        </a:rPr>
                        <a:t>Περικοπτόμενες</a:t>
                      </a:r>
                      <a:r>
                        <a:rPr lang="el-GR" sz="1600" b="1" i="1" dirty="0">
                          <a:latin typeface="Times New Roman"/>
                          <a:ea typeface="Times New Roman"/>
                        </a:rPr>
                        <a:t> δαπάνες</a:t>
                      </a:r>
                      <a:endParaRPr lang="el-GR" sz="1600" dirty="0">
                        <a:latin typeface="Times New Roman"/>
                        <a:ea typeface="Times New Roman"/>
                      </a:endParaRPr>
                    </a:p>
                    <a:p>
                      <a:pPr algn="just">
                        <a:lnSpc>
                          <a:spcPct val="150000"/>
                        </a:lnSpc>
                        <a:spcAft>
                          <a:spcPts val="0"/>
                        </a:spcAft>
                        <a:tabLst>
                          <a:tab pos="731520" algn="l"/>
                          <a:tab pos="1463040" algn="l"/>
                          <a:tab pos="2194560" algn="l"/>
                          <a:tab pos="2377440" algn="l"/>
                          <a:tab pos="4389120" algn="l"/>
                        </a:tabLst>
                      </a:pPr>
                      <a:r>
                        <a:rPr lang="el-GR" sz="1600" dirty="0">
                          <a:latin typeface="Times New Roman"/>
                          <a:ea typeface="Times New Roman"/>
                        </a:rPr>
                        <a:t>Δαπάνες παραγωγής βαμβακιού</a:t>
                      </a:r>
                    </a:p>
                    <a:p>
                      <a:pPr algn="just">
                        <a:lnSpc>
                          <a:spcPct val="150000"/>
                        </a:lnSpc>
                        <a:spcAft>
                          <a:spcPts val="0"/>
                        </a:spcAft>
                        <a:tabLst>
                          <a:tab pos="731520" algn="l"/>
                          <a:tab pos="1463040" algn="l"/>
                          <a:tab pos="2194560" algn="l"/>
                          <a:tab pos="2377440" algn="l"/>
                          <a:tab pos="4389120" algn="l"/>
                        </a:tabLst>
                      </a:pPr>
                      <a:r>
                        <a:rPr lang="el-GR" sz="1600" dirty="0">
                          <a:latin typeface="Times New Roman"/>
                          <a:ea typeface="Times New Roman"/>
                        </a:rPr>
                        <a:t>950 ευρώ</a:t>
                      </a:r>
                    </a:p>
                  </a:txBody>
                  <a:tcPr marL="68580" marR="68580" marT="0" marB="0">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tabLst>
                          <a:tab pos="731520" algn="l"/>
                          <a:tab pos="1463040" algn="l"/>
                          <a:tab pos="2194560" algn="l"/>
                          <a:tab pos="2377440" algn="l"/>
                          <a:tab pos="4389120" algn="l"/>
                        </a:tabLst>
                      </a:pPr>
                      <a:r>
                        <a:rPr lang="el-GR" sz="1600" b="1" i="1" dirty="0">
                          <a:latin typeface="Times New Roman"/>
                          <a:ea typeface="Times New Roman"/>
                        </a:rPr>
                        <a:t>Γ)  Πρόσθετες δαπάνες</a:t>
                      </a:r>
                      <a:endParaRPr lang="el-GR" sz="1600" dirty="0">
                        <a:latin typeface="Times New Roman"/>
                        <a:ea typeface="Times New Roman"/>
                      </a:endParaRPr>
                    </a:p>
                    <a:p>
                      <a:pPr algn="just">
                        <a:lnSpc>
                          <a:spcPct val="150000"/>
                        </a:lnSpc>
                        <a:spcAft>
                          <a:spcPts val="0"/>
                        </a:spcAft>
                        <a:tabLst>
                          <a:tab pos="731520" algn="l"/>
                          <a:tab pos="1463040" algn="l"/>
                          <a:tab pos="2194560" algn="l"/>
                          <a:tab pos="2377440" algn="l"/>
                          <a:tab pos="4389120" algn="l"/>
                        </a:tabLst>
                      </a:pPr>
                      <a:r>
                        <a:rPr lang="el-GR" sz="1600" dirty="0">
                          <a:latin typeface="Times New Roman"/>
                          <a:ea typeface="Times New Roman"/>
                        </a:rPr>
                        <a:t>Έξοδα παραγωγής τεύτλων</a:t>
                      </a:r>
                    </a:p>
                    <a:p>
                      <a:pPr algn="just">
                        <a:lnSpc>
                          <a:spcPct val="150000"/>
                        </a:lnSpc>
                        <a:spcAft>
                          <a:spcPts val="0"/>
                        </a:spcAft>
                        <a:tabLst>
                          <a:tab pos="731520" algn="l"/>
                          <a:tab pos="1463040" algn="l"/>
                          <a:tab pos="2194560" algn="l"/>
                          <a:tab pos="2377440" algn="l"/>
                          <a:tab pos="4389120" algn="l"/>
                        </a:tabLst>
                      </a:pPr>
                      <a:r>
                        <a:rPr lang="el-GR" sz="1600" dirty="0">
                          <a:latin typeface="Times New Roman"/>
                          <a:ea typeface="Times New Roman"/>
                        </a:rPr>
                        <a:t>1.100 ευρώ</a:t>
                      </a:r>
                    </a:p>
                  </a:txBody>
                  <a:tcPr marL="68580" marR="68580" marT="0" marB="0">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7233">
                <a:tc>
                  <a:txBody>
                    <a:bodyPr/>
                    <a:lstStyle/>
                    <a:p>
                      <a:pPr algn="just">
                        <a:lnSpc>
                          <a:spcPct val="150000"/>
                        </a:lnSpc>
                        <a:spcBef>
                          <a:spcPts val="600"/>
                        </a:spcBef>
                        <a:spcAft>
                          <a:spcPts val="0"/>
                        </a:spcAft>
                        <a:tabLst>
                          <a:tab pos="731520" algn="l"/>
                          <a:tab pos="1463040" algn="l"/>
                          <a:tab pos="2194560" algn="l"/>
                          <a:tab pos="2377440" algn="l"/>
                          <a:tab pos="4389120" algn="l"/>
                        </a:tabLst>
                      </a:pPr>
                      <a:r>
                        <a:rPr lang="el-GR" sz="1600" b="1" i="1" dirty="0">
                          <a:latin typeface="Times New Roman"/>
                          <a:ea typeface="Times New Roman"/>
                        </a:rPr>
                        <a:t>Β)  Πρόσθετα έσοδα</a:t>
                      </a:r>
                      <a:endParaRPr lang="el-GR" sz="1600" dirty="0">
                        <a:latin typeface="Times New Roman"/>
                        <a:ea typeface="Times New Roman"/>
                      </a:endParaRPr>
                    </a:p>
                    <a:p>
                      <a:pPr>
                        <a:lnSpc>
                          <a:spcPct val="150000"/>
                        </a:lnSpc>
                        <a:spcAft>
                          <a:spcPts val="0"/>
                        </a:spcAft>
                        <a:tabLst>
                          <a:tab pos="731520" algn="l"/>
                          <a:tab pos="1463040" algn="l"/>
                          <a:tab pos="2194560" algn="l"/>
                          <a:tab pos="2377440" algn="l"/>
                          <a:tab pos="4389120" algn="l"/>
                        </a:tabLst>
                      </a:pPr>
                      <a:r>
                        <a:rPr lang="el-GR" sz="1600" dirty="0">
                          <a:latin typeface="Times New Roman"/>
                          <a:ea typeface="Times New Roman"/>
                        </a:rPr>
                        <a:t>Σύνολο Ακαθάριστης Προσόδου Τεύτλων</a:t>
                      </a:r>
                    </a:p>
                    <a:p>
                      <a:pPr>
                        <a:lnSpc>
                          <a:spcPct val="150000"/>
                        </a:lnSpc>
                        <a:spcAft>
                          <a:spcPts val="0"/>
                        </a:spcAft>
                        <a:tabLst>
                          <a:tab pos="731520" algn="l"/>
                          <a:tab pos="1463040" algn="l"/>
                          <a:tab pos="2194560" algn="l"/>
                          <a:tab pos="2377440" algn="l"/>
                          <a:tab pos="4389120" algn="l"/>
                        </a:tabLst>
                      </a:pPr>
                      <a:r>
                        <a:rPr lang="el-GR" sz="1600" dirty="0">
                          <a:latin typeface="Times New Roman"/>
                          <a:ea typeface="Times New Roman"/>
                        </a:rPr>
                        <a:t>5 στρ x 5.500 κιλά/ στρέμμα x 0,06ευρώ/κιλό = 1.650 ευρώ</a:t>
                      </a:r>
                    </a:p>
                  </a:txBody>
                  <a:tcPr marL="68580" marR="68580" marT="0" marB="0">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tabLst>
                          <a:tab pos="731520" algn="l"/>
                          <a:tab pos="1463040" algn="l"/>
                          <a:tab pos="2194560" algn="l"/>
                          <a:tab pos="2377440" algn="l"/>
                          <a:tab pos="4389120" algn="l"/>
                        </a:tabLst>
                      </a:pPr>
                      <a:r>
                        <a:rPr lang="el-GR" sz="1600" b="1" i="1" dirty="0">
                          <a:latin typeface="Times New Roman"/>
                          <a:ea typeface="Times New Roman"/>
                        </a:rPr>
                        <a:t>Δ)  </a:t>
                      </a:r>
                      <a:r>
                        <a:rPr lang="el-GR" sz="1600" b="1" i="1" dirty="0" err="1">
                          <a:latin typeface="Times New Roman"/>
                          <a:ea typeface="Times New Roman"/>
                        </a:rPr>
                        <a:t>Περικοπτόμενα</a:t>
                      </a:r>
                      <a:r>
                        <a:rPr lang="el-GR" sz="1600" b="1" i="1" dirty="0">
                          <a:latin typeface="Times New Roman"/>
                          <a:ea typeface="Times New Roman"/>
                        </a:rPr>
                        <a:t> έσοδα</a:t>
                      </a:r>
                      <a:endParaRPr lang="el-GR" sz="1600" dirty="0">
                        <a:latin typeface="Times New Roman"/>
                        <a:ea typeface="Times New Roman"/>
                      </a:endParaRPr>
                    </a:p>
                    <a:p>
                      <a:pPr algn="just">
                        <a:lnSpc>
                          <a:spcPct val="150000"/>
                        </a:lnSpc>
                        <a:spcAft>
                          <a:spcPts val="0"/>
                        </a:spcAft>
                        <a:tabLst>
                          <a:tab pos="731520" algn="l"/>
                          <a:tab pos="1463040" algn="l"/>
                          <a:tab pos="2194560" algn="l"/>
                          <a:tab pos="2377440" algn="l"/>
                          <a:tab pos="4389120" algn="l"/>
                        </a:tabLst>
                      </a:pPr>
                      <a:r>
                        <a:rPr lang="el-GR" sz="1600" dirty="0">
                          <a:latin typeface="Times New Roman"/>
                          <a:ea typeface="Times New Roman"/>
                        </a:rPr>
                        <a:t>Σύνολο Ακαθάριστης Προσόδου Βαμβακιού</a:t>
                      </a:r>
                    </a:p>
                    <a:p>
                      <a:pPr algn="just">
                        <a:lnSpc>
                          <a:spcPct val="150000"/>
                        </a:lnSpc>
                        <a:spcAft>
                          <a:spcPts val="0"/>
                        </a:spcAft>
                        <a:tabLst>
                          <a:tab pos="731520" algn="l"/>
                          <a:tab pos="1463040" algn="l"/>
                          <a:tab pos="2194560" algn="l"/>
                          <a:tab pos="2377440" algn="l"/>
                          <a:tab pos="4389120" algn="l"/>
                        </a:tabLst>
                      </a:pPr>
                      <a:r>
                        <a:rPr lang="el-GR" sz="1600" dirty="0">
                          <a:latin typeface="Times New Roman"/>
                          <a:ea typeface="Times New Roman"/>
                        </a:rPr>
                        <a:t>5 στρ x 300 κιλά/στρέμμα x 0,8 ευρώ /κιλό = </a:t>
                      </a:r>
                    </a:p>
                    <a:p>
                      <a:pPr algn="just">
                        <a:lnSpc>
                          <a:spcPct val="150000"/>
                        </a:lnSpc>
                        <a:spcAft>
                          <a:spcPts val="0"/>
                        </a:spcAft>
                        <a:tabLst>
                          <a:tab pos="731520" algn="l"/>
                          <a:tab pos="1463040" algn="l"/>
                          <a:tab pos="2194560" algn="l"/>
                          <a:tab pos="2377440" algn="l"/>
                          <a:tab pos="4389120" algn="l"/>
                        </a:tabLst>
                      </a:pPr>
                      <a:r>
                        <a:rPr lang="el-GR" sz="1600" dirty="0">
                          <a:latin typeface="Times New Roman"/>
                          <a:ea typeface="Times New Roman"/>
                        </a:rPr>
                        <a:t>= 1.200 ευρώ</a:t>
                      </a:r>
                    </a:p>
                  </a:txBody>
                  <a:tcPr marL="68580" marR="68580" marT="0" marB="0">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r>
            </a:tbl>
          </a:graphicData>
        </a:graphic>
      </p:graphicFrame>
      <p:sp>
        <p:nvSpPr>
          <p:cNvPr id="23553" name="Rectangle 1"/>
          <p:cNvSpPr>
            <a:spLocks noChangeArrowheads="1"/>
          </p:cNvSpPr>
          <p:nvPr/>
        </p:nvSpPr>
        <p:spPr bwMode="auto">
          <a:xfrm>
            <a:off x="179512" y="233980"/>
            <a:ext cx="8784976"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731838" algn="l"/>
                <a:tab pos="1463675" algn="l"/>
                <a:tab pos="2193925" algn="l"/>
                <a:tab pos="2378075" algn="l"/>
                <a:tab pos="4389438" algn="l"/>
              </a:tabLst>
            </a:pPr>
            <a:r>
              <a:rPr kumimoji="0" lang="el-GR" sz="1600" b="0" i="0" u="none" strike="noStrike" cap="none" normalizeH="0" baseline="0" dirty="0" smtClean="0">
                <a:ln>
                  <a:noFill/>
                </a:ln>
                <a:solidFill>
                  <a:schemeClr val="tx1"/>
                </a:solidFill>
                <a:effectLst/>
                <a:ea typeface="Times New Roman" pitchFamily="18" charset="0"/>
              </a:rPr>
              <a:t>Εξετάζεται η περίπτωση αντικατάστασης καλλιέργειας βαμβακιού έκτασης 5 στρεμμάτων  με τεύτλα. Με την χρήση του μερικού προϋπολογισμού προκύπτουν  τα παρακάτω  αποτελέσματα</a:t>
            </a:r>
            <a:r>
              <a:rPr kumimoji="0" lang="el-GR" sz="1600" b="0" i="0" u="none" strike="noStrike" cap="none" normalizeH="0" baseline="0" dirty="0" smtClean="0">
                <a:ln>
                  <a:noFill/>
                </a:ln>
                <a:solidFill>
                  <a:schemeClr val="tx1"/>
                </a:solidFill>
                <a:effectLst/>
                <a:latin typeface="Arial" pitchFamily="34" charset="0"/>
                <a:ea typeface="Times New Roman" pitchFamily="18" charset="0"/>
              </a:rPr>
              <a:t>:</a:t>
            </a:r>
            <a:endParaRPr kumimoji="0" lang="el-GR" sz="1600" b="0" i="0" u="none" strike="noStrike" cap="none" normalizeH="0" baseline="0" dirty="0" smtClean="0">
              <a:ln>
                <a:noFill/>
              </a:ln>
              <a:solidFill>
                <a:schemeClr val="tx1"/>
              </a:solidFill>
              <a:effectLst/>
              <a:latin typeface="Arial" pitchFamily="34" charset="0"/>
            </a:endParaRPr>
          </a:p>
        </p:txBody>
      </p:sp>
      <p:sp>
        <p:nvSpPr>
          <p:cNvPr id="4" name="3 - Ορθογώνιο"/>
          <p:cNvSpPr/>
          <p:nvPr/>
        </p:nvSpPr>
        <p:spPr>
          <a:xfrm>
            <a:off x="395536" y="3717032"/>
            <a:ext cx="8496944" cy="584775"/>
          </a:xfrm>
          <a:prstGeom prst="rect">
            <a:avLst/>
          </a:prstGeom>
        </p:spPr>
        <p:txBody>
          <a:bodyPr wrap="square">
            <a:spAutoFit/>
          </a:bodyPr>
          <a:lstStyle/>
          <a:p>
            <a:pPr lvl="0" algn="just" eaLnBrk="0" fontAlgn="base" hangingPunct="0">
              <a:spcBef>
                <a:spcPct val="0"/>
              </a:spcBef>
              <a:spcAft>
                <a:spcPct val="0"/>
              </a:spcAft>
              <a:tabLst>
                <a:tab pos="731838" algn="l"/>
                <a:tab pos="1463675" algn="l"/>
                <a:tab pos="2193925" algn="l"/>
                <a:tab pos="2378075" algn="l"/>
                <a:tab pos="4389438" algn="l"/>
              </a:tabLst>
            </a:pPr>
            <a:r>
              <a:rPr kumimoji="0" lang="el-GR" sz="1600" b="1" i="0" u="none" strike="noStrike" cap="none" normalizeH="0" baseline="0" dirty="0" smtClean="0">
                <a:ln>
                  <a:noFill/>
                </a:ln>
                <a:solidFill>
                  <a:schemeClr val="tx1"/>
                </a:solidFill>
                <a:effectLst/>
                <a:latin typeface="Arial" pitchFamily="34" charset="0"/>
                <a:ea typeface="Times New Roman" pitchFamily="18" charset="0"/>
              </a:rPr>
              <a:t>Μεταβολή οικονομικού αποτελέσματος: </a:t>
            </a:r>
            <a:endParaRPr kumimoji="0" lang="el-GR" sz="1600" b="1" i="0" u="none" strike="noStrike" cap="none" normalizeH="0" baseline="0" dirty="0" smtClean="0">
              <a:ln>
                <a:noFill/>
              </a:ln>
              <a:solidFill>
                <a:schemeClr val="tx1"/>
              </a:solidFill>
              <a:effectLst/>
              <a:latin typeface="Arial" pitchFamily="34" charset="0"/>
            </a:endParaRPr>
          </a:p>
          <a:p>
            <a:pPr lvl="0" algn="just" eaLnBrk="0" fontAlgn="base" hangingPunct="0">
              <a:spcBef>
                <a:spcPct val="0"/>
              </a:spcBef>
              <a:spcAft>
                <a:spcPct val="0"/>
              </a:spcAft>
              <a:tabLst>
                <a:tab pos="731838" algn="l"/>
                <a:tab pos="1463675" algn="l"/>
                <a:tab pos="2193925" algn="l"/>
                <a:tab pos="2378075" algn="l"/>
                <a:tab pos="4389438" algn="l"/>
              </a:tabLst>
            </a:pPr>
            <a:r>
              <a:rPr kumimoji="0" lang="el-GR" sz="1600" b="1" i="0" u="none" strike="noStrike" cap="none" normalizeH="0" baseline="0" dirty="0" smtClean="0">
                <a:ln>
                  <a:noFill/>
                </a:ln>
                <a:solidFill>
                  <a:schemeClr val="tx1"/>
                </a:solidFill>
                <a:effectLst/>
                <a:latin typeface="Arial" pitchFamily="34" charset="0"/>
                <a:ea typeface="Times New Roman" pitchFamily="18" charset="0"/>
              </a:rPr>
              <a:t>(Α+Β) - (Γ+Δ) = 2.600 – 2.300 = +300 ευρώ</a:t>
            </a:r>
            <a:endParaRPr kumimoji="0" lang="el-GR" sz="1600" b="1"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1060</TotalTime>
  <Words>3541</Words>
  <Application>Microsoft Office PowerPoint</Application>
  <PresentationFormat>On-screen Show (4:3)</PresentationFormat>
  <Paragraphs>551</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Θέμα του Office</vt:lpstr>
      <vt:lpstr>Γεωργικοί Προϋπολογισμοί</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vector>
  </TitlesOfParts>
  <Company>test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kostasT</dc:creator>
  <cp:lastModifiedBy>Windows User</cp:lastModifiedBy>
  <cp:revision>105</cp:revision>
  <dcterms:created xsi:type="dcterms:W3CDTF">2015-03-19T12:30:35Z</dcterms:created>
  <dcterms:modified xsi:type="dcterms:W3CDTF">2017-11-02T04:39:02Z</dcterms:modified>
</cp:coreProperties>
</file>