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4" r:id="rId1"/>
  </p:sldMasterIdLst>
  <p:notesMasterIdLst>
    <p:notesMasterId r:id="rId29"/>
  </p:notesMasterIdLst>
  <p:handoutMasterIdLst>
    <p:handoutMasterId r:id="rId30"/>
  </p:handoutMasterIdLst>
  <p:sldIdLst>
    <p:sldId id="718" r:id="rId2"/>
    <p:sldId id="721" r:id="rId3"/>
    <p:sldId id="293" r:id="rId4"/>
    <p:sldId id="299" r:id="rId5"/>
    <p:sldId id="296" r:id="rId6"/>
    <p:sldId id="297" r:id="rId7"/>
    <p:sldId id="300" r:id="rId8"/>
    <p:sldId id="263" r:id="rId9"/>
    <p:sldId id="301" r:id="rId10"/>
    <p:sldId id="719" r:id="rId11"/>
    <p:sldId id="267" r:id="rId12"/>
    <p:sldId id="269" r:id="rId13"/>
    <p:sldId id="720" r:id="rId14"/>
    <p:sldId id="271" r:id="rId15"/>
    <p:sldId id="665" r:id="rId16"/>
    <p:sldId id="273" r:id="rId17"/>
    <p:sldId id="257" r:id="rId18"/>
    <p:sldId id="258" r:id="rId19"/>
    <p:sldId id="662" r:id="rId20"/>
    <p:sldId id="260" r:id="rId21"/>
    <p:sldId id="261" r:id="rId22"/>
    <p:sldId id="262" r:id="rId23"/>
    <p:sldId id="663" r:id="rId24"/>
    <p:sldId id="264" r:id="rId25"/>
    <p:sldId id="265" r:id="rId26"/>
    <p:sldId id="666" r:id="rId27"/>
    <p:sldId id="266" r:id="rId28"/>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000"/>
    <a:srgbClr val="70AD47"/>
    <a:srgbClr val="00FF00"/>
    <a:srgbClr val="FFFF00"/>
    <a:srgbClr val="FF9966"/>
    <a:srgbClr val="99FF99"/>
    <a:srgbClr val="9966FF"/>
    <a:srgbClr val="33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75" autoAdjust="0"/>
    <p:restoredTop sz="94660" autoAdjust="0"/>
  </p:normalViewPr>
  <p:slideViewPr>
    <p:cSldViewPr>
      <p:cViewPr varScale="1">
        <p:scale>
          <a:sx n="69" d="100"/>
          <a:sy n="69" d="100"/>
        </p:scale>
        <p:origin x="624" y="44"/>
      </p:cViewPr>
      <p:guideLst>
        <p:guide orient="horz" pos="2160"/>
        <p:guide pos="3840"/>
      </p:guideLst>
    </p:cSldViewPr>
  </p:slideViewPr>
  <p:outlineViewPr>
    <p:cViewPr>
      <p:scale>
        <a:sx n="33" d="100"/>
        <a:sy n="33" d="100"/>
      </p:scale>
      <p:origin x="0" y="0"/>
    </p:cViewPr>
  </p:outlineViewPr>
  <p:notesTextViewPr>
    <p:cViewPr>
      <p:scale>
        <a:sx n="200" d="100"/>
        <a:sy n="200" d="100"/>
      </p:scale>
      <p:origin x="0" y="0"/>
    </p:cViewPr>
  </p:notesTextViewPr>
  <p:sorterViewPr>
    <p:cViewPr varScale="1">
      <p:scale>
        <a:sx n="100" d="100"/>
        <a:sy n="100" d="100"/>
      </p:scale>
      <p:origin x="0" y="0"/>
    </p:cViewPr>
  </p:sorterViewPr>
  <p:notesViewPr>
    <p:cSldViewPr>
      <p:cViewPr varScale="1">
        <p:scale>
          <a:sx n="61" d="100"/>
          <a:sy n="61" d="100"/>
        </p:scale>
        <p:origin x="-2862" y="-7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l" defTabSz="990600">
              <a:defRPr sz="1300"/>
            </a:lvl1pPr>
          </a:lstStyle>
          <a:p>
            <a:pPr>
              <a:defRPr/>
            </a:pPr>
            <a:endParaRPr lang="en-GB"/>
          </a:p>
        </p:txBody>
      </p:sp>
      <p:sp>
        <p:nvSpPr>
          <p:cNvPr id="75779"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pPr>
              <a:defRPr/>
            </a:pPr>
            <a:endParaRPr lang="en-GB"/>
          </a:p>
        </p:txBody>
      </p:sp>
      <p:sp>
        <p:nvSpPr>
          <p:cNvPr id="75780"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l" defTabSz="990600">
              <a:defRPr sz="1300"/>
            </a:lvl1pPr>
          </a:lstStyle>
          <a:p>
            <a:pPr>
              <a:defRPr/>
            </a:pPr>
            <a:endParaRPr lang="en-GB"/>
          </a:p>
        </p:txBody>
      </p:sp>
      <p:sp>
        <p:nvSpPr>
          <p:cNvPr id="75781"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pPr>
              <a:defRPr/>
            </a:pPr>
            <a:fld id="{9CCA2EAE-A6F5-4D45-B3E7-2627652C5C38}" type="slidenum">
              <a:rPr lang="en-GB"/>
              <a:pPr>
                <a:defRPr/>
              </a:pPr>
              <a:t>‹#›</a:t>
            </a:fld>
            <a:endParaRPr lang="en-GB"/>
          </a:p>
        </p:txBody>
      </p:sp>
    </p:spTree>
    <p:extLst>
      <p:ext uri="{BB962C8B-B14F-4D97-AF65-F5344CB8AC3E}">
        <p14:creationId xmlns:p14="http://schemas.microsoft.com/office/powerpoint/2010/main" val="1504007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l" defTabSz="990600">
              <a:defRPr sz="1300"/>
            </a:lvl1pPr>
          </a:lstStyle>
          <a:p>
            <a:pPr>
              <a:defRPr/>
            </a:pPr>
            <a:endParaRPr lang="en-GB"/>
          </a:p>
        </p:txBody>
      </p:sp>
      <p:sp>
        <p:nvSpPr>
          <p:cNvPr id="13315"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pPr>
              <a:defRPr/>
            </a:pPr>
            <a:endParaRPr lang="en-GB"/>
          </a:p>
        </p:txBody>
      </p:sp>
      <p:sp>
        <p:nvSpPr>
          <p:cNvPr id="82948" name="Rectangle 4"/>
          <p:cNvSpPr>
            <a:spLocks noGrp="1" noRot="1" noChangeAspect="1" noChangeArrowheads="1" noTextEdit="1"/>
          </p:cNvSpPr>
          <p:nvPr>
            <p:ph type="sldImg" idx="2"/>
          </p:nvPr>
        </p:nvSpPr>
        <p:spPr bwMode="auto">
          <a:xfrm>
            <a:off x="1409700" y="685800"/>
            <a:ext cx="4051300" cy="22796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p:cNvSpPr>
            <a:spLocks noGrp="1" noChangeArrowheads="1"/>
          </p:cNvSpPr>
          <p:nvPr>
            <p:ph type="body" sz="quarter" idx="3"/>
          </p:nvPr>
        </p:nvSpPr>
        <p:spPr bwMode="auto">
          <a:xfrm>
            <a:off x="304800" y="3276600"/>
            <a:ext cx="6629400" cy="6248400"/>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n-GB" noProof="0"/>
              <a:t>Note No 1Click to edit Master text styles</a:t>
            </a:r>
          </a:p>
          <a:p>
            <a:pPr lvl="1"/>
            <a:r>
              <a:rPr lang="en-GB" noProof="0"/>
              <a:t>Second level</a:t>
            </a:r>
          </a:p>
          <a:p>
            <a:pPr lvl="2"/>
            <a:r>
              <a:rPr lang="en-GB" noProof="0"/>
              <a:t>bbbbbThird level</a:t>
            </a:r>
          </a:p>
          <a:p>
            <a:pPr lvl="3"/>
            <a:r>
              <a:rPr lang="en-GB" noProof="0"/>
              <a:t>Fourth level</a:t>
            </a:r>
          </a:p>
          <a:p>
            <a:pPr lvl="4"/>
            <a:r>
              <a:rPr lang="en-GB" noProof="0"/>
              <a:t>Fifth level</a:t>
            </a:r>
          </a:p>
        </p:txBody>
      </p:sp>
      <p:sp>
        <p:nvSpPr>
          <p:cNvPr id="13318"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l" defTabSz="990600">
              <a:defRPr sz="1300"/>
            </a:lvl1pPr>
          </a:lstStyle>
          <a:p>
            <a:pPr>
              <a:defRPr/>
            </a:pPr>
            <a:endParaRPr lang="en-GB"/>
          </a:p>
        </p:txBody>
      </p:sp>
      <p:sp>
        <p:nvSpPr>
          <p:cNvPr id="13319"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pPr>
              <a:defRPr/>
            </a:pPr>
            <a:fld id="{40B339DC-AD56-44C9-B94C-83CA0BA7340A}" type="slidenum">
              <a:rPr lang="en-GB"/>
              <a:pPr>
                <a:defRPr/>
              </a:pPr>
              <a:t>‹#›</a:t>
            </a:fld>
            <a:endParaRPr lang="en-GB"/>
          </a:p>
        </p:txBody>
      </p:sp>
    </p:spTree>
    <p:extLst>
      <p:ext uri="{BB962C8B-B14F-4D97-AF65-F5344CB8AC3E}">
        <p14:creationId xmlns:p14="http://schemas.microsoft.com/office/powerpoint/2010/main" val="1563231154"/>
      </p:ext>
    </p:extLst>
  </p:cSld>
  <p:clrMap bg1="lt1" tx1="dk1" bg2="lt2" tx2="dk2" accent1="accent1" accent2="accent2" accent3="accent3" accent4="accent4" accent5="accent5" accent6="accent6" hlink="hlink" folHlink="folHlink"/>
  <p:notesStyle>
    <a:lvl1pPr algn="l" rtl="0" eaLnBrk="0" fontAlgn="base" hangingPunct="0">
      <a:lnSpc>
        <a:spcPct val="150000"/>
      </a:lnSpc>
      <a:spcBef>
        <a:spcPct val="30000"/>
      </a:spcBef>
      <a:spcAft>
        <a:spcPct val="0"/>
      </a:spcAft>
      <a:defRPr sz="1600" kern="1200">
        <a:solidFill>
          <a:schemeClr val="tx1"/>
        </a:solidFill>
        <a:latin typeface="Comic Sans MS" pitchFamily="66" charset="0"/>
        <a:ea typeface="+mn-ea"/>
        <a:cs typeface="Times New Roman" pitchFamily="18" charset="0"/>
      </a:defRPr>
    </a:lvl1pPr>
    <a:lvl2pPr marL="457200" algn="l" rtl="0" eaLnBrk="0" fontAlgn="base" hangingPunct="0">
      <a:spcBef>
        <a:spcPct val="30000"/>
      </a:spcBef>
      <a:spcAft>
        <a:spcPct val="0"/>
      </a:spcAft>
      <a:defRPr sz="1600" kern="1200">
        <a:solidFill>
          <a:schemeClr val="tx1"/>
        </a:solidFill>
        <a:latin typeface="Comic Sans MS" pitchFamily="66" charset="0"/>
        <a:ea typeface="+mn-ea"/>
        <a:cs typeface="Times New Roman" pitchFamily="18" charset="0"/>
      </a:defRPr>
    </a:lvl2pPr>
    <a:lvl3pPr marL="914400" algn="l" rtl="0" eaLnBrk="0" fontAlgn="base" hangingPunct="0">
      <a:spcBef>
        <a:spcPct val="30000"/>
      </a:spcBef>
      <a:spcAft>
        <a:spcPct val="0"/>
      </a:spcAft>
      <a:defRPr sz="1600" kern="1200">
        <a:solidFill>
          <a:schemeClr val="tx1"/>
        </a:solidFill>
        <a:latin typeface="Comic Sans MS" pitchFamily="66" charset="0"/>
        <a:ea typeface="+mn-ea"/>
        <a:cs typeface="Times New Roman" pitchFamily="18" charset="0"/>
      </a:defRPr>
    </a:lvl3pPr>
    <a:lvl4pPr marL="1371600" algn="l" rtl="0" eaLnBrk="0" fontAlgn="base" hangingPunct="0">
      <a:spcBef>
        <a:spcPct val="30000"/>
      </a:spcBef>
      <a:spcAft>
        <a:spcPct val="0"/>
      </a:spcAft>
      <a:defRPr sz="1600" kern="1200">
        <a:solidFill>
          <a:schemeClr val="tx1"/>
        </a:solidFill>
        <a:latin typeface="Comic Sans MS" pitchFamily="66" charset="0"/>
        <a:ea typeface="+mn-ea"/>
        <a:cs typeface="Times New Roman" pitchFamily="18" charset="0"/>
      </a:defRPr>
    </a:lvl4pPr>
    <a:lvl5pPr marL="1828800" algn="l" rtl="0" eaLnBrk="0" fontAlgn="base" hangingPunct="0">
      <a:spcBef>
        <a:spcPct val="30000"/>
      </a:spcBef>
      <a:spcAft>
        <a:spcPct val="0"/>
      </a:spcAft>
      <a:defRPr sz="1600" kern="1200">
        <a:solidFill>
          <a:schemeClr val="tx1"/>
        </a:solidFill>
        <a:latin typeface="Comic Sans MS" pitchFamily="66"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483B96A-068D-4FA7-AC03-58B93B2CFB75}" type="datetimeFigureOut">
              <a:rPr lang="el-GR" smtClean="0"/>
              <a:t>21/11/2023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114917-4E80-405A-8388-DFE62B865170}" type="slidenum">
              <a:rPr lang="el-GR" smtClean="0"/>
              <a:t>‹#›</a:t>
            </a:fld>
            <a:endParaRPr lang="el-GR"/>
          </a:p>
        </p:txBody>
      </p:sp>
    </p:spTree>
    <p:extLst>
      <p:ext uri="{BB962C8B-B14F-4D97-AF65-F5344CB8AC3E}">
        <p14:creationId xmlns:p14="http://schemas.microsoft.com/office/powerpoint/2010/main" val="32218146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83B96A-068D-4FA7-AC03-58B93B2CFB75}" type="datetimeFigureOut">
              <a:rPr lang="el-GR" smtClean="0"/>
              <a:t>21/11/2023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114917-4E80-405A-8388-DFE62B865170}" type="slidenum">
              <a:rPr lang="el-GR" smtClean="0"/>
              <a:t>‹#›</a:t>
            </a:fld>
            <a:endParaRPr lang="el-GR"/>
          </a:p>
        </p:txBody>
      </p:sp>
    </p:spTree>
    <p:extLst>
      <p:ext uri="{BB962C8B-B14F-4D97-AF65-F5344CB8AC3E}">
        <p14:creationId xmlns:p14="http://schemas.microsoft.com/office/powerpoint/2010/main" val="204014273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83B96A-068D-4FA7-AC03-58B93B2CFB75}" type="datetimeFigureOut">
              <a:rPr lang="el-GR" smtClean="0"/>
              <a:t>21/11/2023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114917-4E80-405A-8388-DFE62B865170}"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6762169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83B96A-068D-4FA7-AC03-58B93B2CFB75}" type="datetimeFigureOut">
              <a:rPr lang="el-GR" smtClean="0"/>
              <a:t>21/11/2023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114917-4E80-405A-8388-DFE62B865170}" type="slidenum">
              <a:rPr lang="el-GR" smtClean="0"/>
              <a:t>‹#›</a:t>
            </a:fld>
            <a:endParaRPr lang="el-GR"/>
          </a:p>
        </p:txBody>
      </p:sp>
    </p:spTree>
    <p:extLst>
      <p:ext uri="{BB962C8B-B14F-4D97-AF65-F5344CB8AC3E}">
        <p14:creationId xmlns:p14="http://schemas.microsoft.com/office/powerpoint/2010/main" val="288404621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83B96A-068D-4FA7-AC03-58B93B2CFB75}" type="datetimeFigureOut">
              <a:rPr lang="el-GR" smtClean="0"/>
              <a:t>21/11/2023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114917-4E80-405A-8388-DFE62B865170}"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5362609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83B96A-068D-4FA7-AC03-58B93B2CFB75}" type="datetimeFigureOut">
              <a:rPr lang="el-GR" smtClean="0"/>
              <a:t>21/11/2023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114917-4E80-405A-8388-DFE62B865170}" type="slidenum">
              <a:rPr lang="el-GR" smtClean="0"/>
              <a:t>‹#›</a:t>
            </a:fld>
            <a:endParaRPr lang="el-GR"/>
          </a:p>
        </p:txBody>
      </p:sp>
    </p:spTree>
    <p:extLst>
      <p:ext uri="{BB962C8B-B14F-4D97-AF65-F5344CB8AC3E}">
        <p14:creationId xmlns:p14="http://schemas.microsoft.com/office/powerpoint/2010/main" val="70856168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83B96A-068D-4FA7-AC03-58B93B2CFB75}" type="datetimeFigureOut">
              <a:rPr lang="el-GR" smtClean="0"/>
              <a:t>21/11/2023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114917-4E80-405A-8388-DFE62B865170}" type="slidenum">
              <a:rPr lang="el-GR" smtClean="0"/>
              <a:t>‹#›</a:t>
            </a:fld>
            <a:endParaRPr lang="el-GR"/>
          </a:p>
        </p:txBody>
      </p:sp>
    </p:spTree>
    <p:extLst>
      <p:ext uri="{BB962C8B-B14F-4D97-AF65-F5344CB8AC3E}">
        <p14:creationId xmlns:p14="http://schemas.microsoft.com/office/powerpoint/2010/main" val="25627186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83B96A-068D-4FA7-AC03-58B93B2CFB75}" type="datetimeFigureOut">
              <a:rPr lang="el-GR" smtClean="0"/>
              <a:t>21/11/2023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114917-4E80-405A-8388-DFE62B865170}" type="slidenum">
              <a:rPr lang="el-GR" smtClean="0"/>
              <a:t>‹#›</a:t>
            </a:fld>
            <a:endParaRPr lang="el-GR"/>
          </a:p>
        </p:txBody>
      </p:sp>
    </p:spTree>
    <p:extLst>
      <p:ext uri="{BB962C8B-B14F-4D97-AF65-F5344CB8AC3E}">
        <p14:creationId xmlns:p14="http://schemas.microsoft.com/office/powerpoint/2010/main" val="3655716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83B96A-068D-4FA7-AC03-58B93B2CFB75}" type="datetimeFigureOut">
              <a:rPr lang="el-GR" smtClean="0"/>
              <a:t>21/11/2023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114917-4E80-405A-8388-DFE62B865170}" type="slidenum">
              <a:rPr lang="el-GR" smtClean="0"/>
              <a:t>‹#›</a:t>
            </a:fld>
            <a:endParaRPr lang="el-GR"/>
          </a:p>
        </p:txBody>
      </p:sp>
    </p:spTree>
    <p:extLst>
      <p:ext uri="{BB962C8B-B14F-4D97-AF65-F5344CB8AC3E}">
        <p14:creationId xmlns:p14="http://schemas.microsoft.com/office/powerpoint/2010/main" val="41782058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83B96A-068D-4FA7-AC03-58B93B2CFB75}" type="datetimeFigureOut">
              <a:rPr lang="el-GR" smtClean="0"/>
              <a:t>21/11/2023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114917-4E80-405A-8388-DFE62B865170}" type="slidenum">
              <a:rPr lang="el-GR" smtClean="0"/>
              <a:t>‹#›</a:t>
            </a:fld>
            <a:endParaRPr lang="el-GR"/>
          </a:p>
        </p:txBody>
      </p:sp>
    </p:spTree>
    <p:extLst>
      <p:ext uri="{BB962C8B-B14F-4D97-AF65-F5344CB8AC3E}">
        <p14:creationId xmlns:p14="http://schemas.microsoft.com/office/powerpoint/2010/main" val="142284553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483B96A-068D-4FA7-AC03-58B93B2CFB75}" type="datetimeFigureOut">
              <a:rPr lang="el-GR" smtClean="0"/>
              <a:t>21/11/2023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E114917-4E80-405A-8388-DFE62B865170}" type="slidenum">
              <a:rPr lang="el-GR" smtClean="0"/>
              <a:t>‹#›</a:t>
            </a:fld>
            <a:endParaRPr lang="el-GR"/>
          </a:p>
        </p:txBody>
      </p:sp>
    </p:spTree>
    <p:extLst>
      <p:ext uri="{BB962C8B-B14F-4D97-AF65-F5344CB8AC3E}">
        <p14:creationId xmlns:p14="http://schemas.microsoft.com/office/powerpoint/2010/main" val="35647374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483B96A-068D-4FA7-AC03-58B93B2CFB75}" type="datetimeFigureOut">
              <a:rPr lang="el-GR" smtClean="0"/>
              <a:t>21/11/2023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E114917-4E80-405A-8388-DFE62B865170}" type="slidenum">
              <a:rPr lang="el-GR" smtClean="0"/>
              <a:t>‹#›</a:t>
            </a:fld>
            <a:endParaRPr lang="el-GR"/>
          </a:p>
        </p:txBody>
      </p:sp>
    </p:spTree>
    <p:extLst>
      <p:ext uri="{BB962C8B-B14F-4D97-AF65-F5344CB8AC3E}">
        <p14:creationId xmlns:p14="http://schemas.microsoft.com/office/powerpoint/2010/main" val="143087966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483B96A-068D-4FA7-AC03-58B93B2CFB75}" type="datetimeFigureOut">
              <a:rPr lang="el-GR" smtClean="0"/>
              <a:t>21/11/2023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E114917-4E80-405A-8388-DFE62B865170}" type="slidenum">
              <a:rPr lang="el-GR" smtClean="0"/>
              <a:t>‹#›</a:t>
            </a:fld>
            <a:endParaRPr lang="el-GR"/>
          </a:p>
        </p:txBody>
      </p:sp>
    </p:spTree>
    <p:extLst>
      <p:ext uri="{BB962C8B-B14F-4D97-AF65-F5344CB8AC3E}">
        <p14:creationId xmlns:p14="http://schemas.microsoft.com/office/powerpoint/2010/main" val="426741964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83B96A-068D-4FA7-AC03-58B93B2CFB75}" type="datetimeFigureOut">
              <a:rPr lang="el-GR" smtClean="0"/>
              <a:t>21/11/2023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E114917-4E80-405A-8388-DFE62B865170}" type="slidenum">
              <a:rPr lang="el-GR" smtClean="0"/>
              <a:t>‹#›</a:t>
            </a:fld>
            <a:endParaRPr lang="el-GR"/>
          </a:p>
        </p:txBody>
      </p:sp>
    </p:spTree>
    <p:extLst>
      <p:ext uri="{BB962C8B-B14F-4D97-AF65-F5344CB8AC3E}">
        <p14:creationId xmlns:p14="http://schemas.microsoft.com/office/powerpoint/2010/main" val="8059705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483B96A-068D-4FA7-AC03-58B93B2CFB75}" type="datetimeFigureOut">
              <a:rPr lang="el-GR" smtClean="0"/>
              <a:t>21/11/2023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E114917-4E80-405A-8388-DFE62B865170}" type="slidenum">
              <a:rPr lang="el-GR" smtClean="0"/>
              <a:t>‹#›</a:t>
            </a:fld>
            <a:endParaRPr lang="el-GR"/>
          </a:p>
        </p:txBody>
      </p:sp>
    </p:spTree>
    <p:extLst>
      <p:ext uri="{BB962C8B-B14F-4D97-AF65-F5344CB8AC3E}">
        <p14:creationId xmlns:p14="http://schemas.microsoft.com/office/powerpoint/2010/main" val="213815811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483B96A-068D-4FA7-AC03-58B93B2CFB75}" type="datetimeFigureOut">
              <a:rPr lang="el-GR" smtClean="0"/>
              <a:t>21/11/2023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E114917-4E80-405A-8388-DFE62B865170}" type="slidenum">
              <a:rPr lang="el-GR" smtClean="0"/>
              <a:t>‹#›</a:t>
            </a:fld>
            <a:endParaRPr lang="el-GR"/>
          </a:p>
        </p:txBody>
      </p:sp>
    </p:spTree>
    <p:extLst>
      <p:ext uri="{BB962C8B-B14F-4D97-AF65-F5344CB8AC3E}">
        <p14:creationId xmlns:p14="http://schemas.microsoft.com/office/powerpoint/2010/main" val="12001144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483B96A-068D-4FA7-AC03-58B93B2CFB75}" type="datetimeFigureOut">
              <a:rPr lang="el-GR" smtClean="0"/>
              <a:t>21/11/2023</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E114917-4E80-405A-8388-DFE62B865170}" type="slidenum">
              <a:rPr lang="el-GR" smtClean="0"/>
              <a:t>‹#›</a:t>
            </a:fld>
            <a:endParaRPr lang="el-GR"/>
          </a:p>
        </p:txBody>
      </p:sp>
    </p:spTree>
    <p:extLst>
      <p:ext uri="{BB962C8B-B14F-4D97-AF65-F5344CB8AC3E}">
        <p14:creationId xmlns:p14="http://schemas.microsoft.com/office/powerpoint/2010/main" val="322199345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ransition>
    <p:strips dir="ru"/>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	</a:t>
            </a:r>
            <a:r>
              <a:rPr lang="el-GR" smtClean="0"/>
              <a:t>ΙΣΧΥΡΙΣΜΟΙ </a:t>
            </a:r>
            <a:r>
              <a:rPr lang="el-GR" smtClean="0"/>
              <a:t>ΔΙΑΤΡΟΦΗΣ</a:t>
            </a:r>
            <a:endParaRPr lang="el-GR" dirty="0"/>
          </a:p>
        </p:txBody>
      </p:sp>
      <p:sp>
        <p:nvSpPr>
          <p:cNvPr id="3" name="Subtitle 2"/>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499253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Ισχυρισμοί Διατροφής- Ορισμός &amp; Προϋποθέσεις χρήσης τους</a:t>
            </a:r>
            <a:br>
              <a:rPr lang="el-GR" b="1" dirty="0"/>
            </a:br>
            <a:endParaRPr lang="el-GR" dirty="0"/>
          </a:p>
        </p:txBody>
      </p:sp>
      <p:sp>
        <p:nvSpPr>
          <p:cNvPr id="3" name="Text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2011900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838" y="332656"/>
            <a:ext cx="7886700" cy="1325563"/>
          </a:xfrm>
        </p:spPr>
        <p:txBody>
          <a:bodyPr>
            <a:normAutofit/>
          </a:bodyPr>
          <a:lstStyle/>
          <a:p>
            <a:pPr defTabSz="914400">
              <a:lnSpc>
                <a:spcPct val="120000"/>
              </a:lnSpc>
              <a:defRPr/>
            </a:pPr>
            <a:r>
              <a:rPr lang="el-GR" sz="2800" b="1" dirty="0">
                <a:solidFill>
                  <a:srgbClr val="0070C0"/>
                </a:solidFill>
                <a:latin typeface="+mn-lt"/>
                <a:ea typeface="+mn-ea"/>
                <a:cs typeface="+mn-cs"/>
              </a:rPr>
              <a:t>Ορισμός: Τι είναι ο Ισχυρισμός διατροφής;</a:t>
            </a:r>
          </a:p>
        </p:txBody>
      </p:sp>
      <p:sp>
        <p:nvSpPr>
          <p:cNvPr id="3" name="Content Placeholder 2"/>
          <p:cNvSpPr>
            <a:spLocks noGrp="1"/>
          </p:cNvSpPr>
          <p:nvPr>
            <p:ph idx="1"/>
          </p:nvPr>
        </p:nvSpPr>
        <p:spPr>
          <a:xfrm>
            <a:off x="695400" y="1412776"/>
            <a:ext cx="8596668" cy="3880773"/>
          </a:xfrm>
        </p:spPr>
        <p:txBody>
          <a:bodyPr>
            <a:normAutofit/>
          </a:bodyPr>
          <a:lstStyle/>
          <a:p>
            <a:pPr marL="0" indent="0" algn="just">
              <a:buNone/>
            </a:pPr>
            <a:r>
              <a:rPr lang="el-GR" sz="2300" dirty="0">
                <a:solidFill>
                  <a:srgbClr val="FF0000"/>
                </a:solidFill>
              </a:rPr>
              <a:t>Κάθε ισχυρισμός που δηλώνει, υπονοεί ή οδηγεί στο συμπέρασμα ότι ένα τρόφιμο διαθέτει ιδιαίτερες ευεργετικές θρεπτικές ιδιότητες λόγω: </a:t>
            </a:r>
          </a:p>
          <a:p>
            <a:pPr marL="0" indent="0" algn="just">
              <a:buNone/>
            </a:pPr>
            <a:endParaRPr lang="el-GR" sz="2000" dirty="0"/>
          </a:p>
          <a:p>
            <a:pPr marL="0" indent="0" algn="just">
              <a:buNone/>
            </a:pPr>
            <a:r>
              <a:rPr lang="el-GR" sz="2000" dirty="0"/>
              <a:t>α) της ενέργειας (θερμιδικής αξίας) που i) παρέχει, </a:t>
            </a:r>
            <a:r>
              <a:rPr lang="el-GR" sz="2000" dirty="0" err="1"/>
              <a:t>ii</a:t>
            </a:r>
            <a:r>
              <a:rPr lang="el-GR" sz="2000" dirty="0"/>
              <a:t>) παρέχει σε μειωμένο ή αυξημένο ποσοστό, ή </a:t>
            </a:r>
            <a:r>
              <a:rPr lang="el-GR" sz="2000" dirty="0" err="1"/>
              <a:t>iii</a:t>
            </a:r>
            <a:r>
              <a:rPr lang="el-GR" sz="2000" dirty="0"/>
              <a:t>) δεν παρέχει, ή/και</a:t>
            </a:r>
          </a:p>
          <a:p>
            <a:pPr marL="0" indent="0" algn="just">
              <a:buNone/>
            </a:pPr>
            <a:endParaRPr lang="el-GR" sz="2000" dirty="0"/>
          </a:p>
          <a:p>
            <a:pPr marL="0" indent="0" algn="just">
              <a:buNone/>
            </a:pPr>
            <a:r>
              <a:rPr lang="el-GR" sz="2000" dirty="0"/>
              <a:t> β) των θρεπτικών και άλλων ουσιών που i) περιέχει, </a:t>
            </a:r>
            <a:r>
              <a:rPr lang="el-GR" sz="2000" dirty="0" err="1"/>
              <a:t>ii</a:t>
            </a:r>
            <a:r>
              <a:rPr lang="el-GR" sz="2000" dirty="0"/>
              <a:t>) περιέχει σε μειωμένο ή αυξημένο ποσοστό, ή </a:t>
            </a:r>
            <a:r>
              <a:rPr lang="el-GR" sz="2000" dirty="0" err="1"/>
              <a:t>iii</a:t>
            </a:r>
            <a:r>
              <a:rPr lang="el-GR" sz="2000" dirty="0"/>
              <a:t>) δεν περιέχει·</a:t>
            </a:r>
          </a:p>
        </p:txBody>
      </p:sp>
    </p:spTree>
    <p:extLst>
      <p:ext uri="{BB962C8B-B14F-4D97-AF65-F5344CB8AC3E}">
        <p14:creationId xmlns:p14="http://schemas.microsoft.com/office/powerpoint/2010/main" val="1564399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2132856"/>
            <a:ext cx="9433048" cy="936103"/>
          </a:xfrm>
        </p:spPr>
        <p:txBody>
          <a:bodyPr>
            <a:noAutofit/>
          </a:bodyPr>
          <a:lstStyle/>
          <a:p>
            <a:pPr defTabSz="914400">
              <a:lnSpc>
                <a:spcPct val="120000"/>
              </a:lnSpc>
              <a:defRPr/>
            </a:pPr>
            <a:r>
              <a:rPr lang="el-GR" sz="3200" b="1" dirty="0" smtClean="0">
                <a:solidFill>
                  <a:srgbClr val="0070C0"/>
                </a:solidFill>
                <a:latin typeface="+mn-lt"/>
                <a:ea typeface="+mn-ea"/>
                <a:cs typeface="+mn-cs"/>
              </a:rPr>
              <a:t>Οι διάφορες κατηγορίες ισχυρισμών διατροφής</a:t>
            </a:r>
            <a:endParaRPr lang="el-GR" sz="3200" b="1" dirty="0">
              <a:solidFill>
                <a:srgbClr val="0070C0"/>
              </a:solidFill>
              <a:latin typeface="+mn-lt"/>
              <a:ea typeface="+mn-ea"/>
              <a:cs typeface="+mn-cs"/>
            </a:endParaRPr>
          </a:p>
        </p:txBody>
      </p:sp>
      <p:sp>
        <p:nvSpPr>
          <p:cNvPr id="3" name="Text Placeholder 2"/>
          <p:cNvSpPr>
            <a:spLocks noGrp="1"/>
          </p:cNvSpPr>
          <p:nvPr>
            <p:ph type="body" idx="1"/>
          </p:nvPr>
        </p:nvSpPr>
        <p:spPr>
          <a:xfrm>
            <a:off x="1487488" y="3789040"/>
            <a:ext cx="5648175" cy="645300"/>
          </a:xfrm>
        </p:spPr>
        <p:txBody>
          <a:bodyPr>
            <a:normAutofit fontScale="92500" lnSpcReduction="10000"/>
          </a:bodyPr>
          <a:lstStyle/>
          <a:p>
            <a:pPr algn="ctr"/>
            <a:r>
              <a:rPr lang="el-GR" dirty="0"/>
              <a:t>ΚΑΝΟΝΙΣΜΟΣ (ΕΚ) ΑΡΙΘ. 1924/2006 ΤΟΥ ΕΥΡΩΠΑΪΚΟΥ ΚΟΙΝΟΒΟΥΛΙΟΥ ΚΑΙ ΤΟΥ ΣΥΜΒΟΥΛΙΟΥ </a:t>
            </a:r>
            <a:endParaRPr lang="en-US" dirty="0"/>
          </a:p>
          <a:p>
            <a:pPr algn="ctr"/>
            <a:endParaRPr lang="el-GR" dirty="0"/>
          </a:p>
        </p:txBody>
      </p:sp>
    </p:spTree>
    <p:extLst>
      <p:ext uri="{BB962C8B-B14F-4D97-AF65-F5344CB8AC3E}">
        <p14:creationId xmlns:p14="http://schemas.microsoft.com/office/powerpoint/2010/main" val="2867837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Οι διάφορες κατηγορίες ισχυρισμών διατροφής</a:t>
            </a:r>
          </a:p>
        </p:txBody>
      </p:sp>
      <p:sp>
        <p:nvSpPr>
          <p:cNvPr id="3" name="Text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3819352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504" y="-171400"/>
            <a:ext cx="7075938" cy="958850"/>
          </a:xfrm>
        </p:spPr>
        <p:txBody>
          <a:bodyPr>
            <a:noAutofit/>
          </a:bodyPr>
          <a:lstStyle/>
          <a:p>
            <a:pPr defTabSz="914400">
              <a:lnSpc>
                <a:spcPct val="120000"/>
              </a:lnSpc>
              <a:defRPr/>
            </a:pPr>
            <a:r>
              <a:rPr lang="el-GR" b="1" dirty="0">
                <a:solidFill>
                  <a:schemeClr val="accent6"/>
                </a:solidFill>
                <a:latin typeface="+mn-lt"/>
                <a:ea typeface="+mn-ea"/>
                <a:cs typeface="+mn-cs"/>
              </a:rPr>
              <a:t>Οι διάφορες κατηγορίες ισχυρισμών διατροφής</a:t>
            </a:r>
          </a:p>
        </p:txBody>
      </p:sp>
      <p:sp>
        <p:nvSpPr>
          <p:cNvPr id="3" name="Content Placeholder 2"/>
          <p:cNvSpPr>
            <a:spLocks noGrp="1"/>
          </p:cNvSpPr>
          <p:nvPr>
            <p:ph idx="1"/>
          </p:nvPr>
        </p:nvSpPr>
        <p:spPr>
          <a:xfrm>
            <a:off x="2495601" y="2564904"/>
            <a:ext cx="3838229" cy="2959680"/>
          </a:xfrm>
        </p:spPr>
        <p:txBody>
          <a:bodyPr>
            <a:normAutofit fontScale="85000" lnSpcReduction="10000"/>
          </a:bodyPr>
          <a:lstStyle/>
          <a:p>
            <a:r>
              <a:rPr lang="el-GR" dirty="0"/>
              <a:t>Ενέργεια</a:t>
            </a:r>
          </a:p>
          <a:p>
            <a:r>
              <a:rPr lang="el-GR" dirty="0"/>
              <a:t>Λίπος (ολικά λιπαρά)</a:t>
            </a:r>
          </a:p>
          <a:p>
            <a:r>
              <a:rPr lang="el-GR" dirty="0"/>
              <a:t>Κορεσμένα Λιπαρά</a:t>
            </a:r>
          </a:p>
          <a:p>
            <a:r>
              <a:rPr lang="el-GR" dirty="0"/>
              <a:t>Σάκχαρα</a:t>
            </a:r>
          </a:p>
          <a:p>
            <a:r>
              <a:rPr lang="el-GR" dirty="0"/>
              <a:t>Νάτριο /αλάτι</a:t>
            </a:r>
          </a:p>
          <a:p>
            <a:r>
              <a:rPr lang="el-GR" dirty="0"/>
              <a:t>Εδώδιμες ίνες</a:t>
            </a:r>
          </a:p>
          <a:p>
            <a:r>
              <a:rPr lang="el-GR" dirty="0"/>
              <a:t>Πρωτεΐνες </a:t>
            </a:r>
          </a:p>
          <a:p>
            <a:r>
              <a:rPr lang="el-GR" dirty="0"/>
              <a:t>Βιταμίνες και ανόργανα άλατα</a:t>
            </a:r>
          </a:p>
          <a:p>
            <a:r>
              <a:rPr lang="el-GR" dirty="0"/>
              <a:t>Άλλα θρεπτικά συστατικά</a:t>
            </a:r>
          </a:p>
          <a:p>
            <a:endParaRPr lang="el-GR" dirty="0"/>
          </a:p>
          <a:p>
            <a:endParaRPr lang="el-GR" u="sng" dirty="0">
              <a:solidFill>
                <a:srgbClr val="FFC000"/>
              </a:solidFill>
            </a:endParaRPr>
          </a:p>
          <a:p>
            <a:endParaRPr lang="el-GR" dirty="0"/>
          </a:p>
        </p:txBody>
      </p:sp>
      <p:sp>
        <p:nvSpPr>
          <p:cNvPr id="4" name="Text Placeholder 3"/>
          <p:cNvSpPr>
            <a:spLocks noGrp="1"/>
          </p:cNvSpPr>
          <p:nvPr>
            <p:ph type="body" sz="half" idx="2"/>
          </p:nvPr>
        </p:nvSpPr>
        <p:spPr>
          <a:xfrm>
            <a:off x="1775521" y="1403062"/>
            <a:ext cx="7767721" cy="1938337"/>
          </a:xfrm>
        </p:spPr>
        <p:txBody>
          <a:bodyPr>
            <a:normAutofit/>
          </a:bodyPr>
          <a:lstStyle/>
          <a:p>
            <a:pPr algn="just"/>
            <a:r>
              <a:rPr lang="el-GR" sz="2300" b="1" u="sng" dirty="0">
                <a:solidFill>
                  <a:srgbClr val="FF0000"/>
                </a:solidFill>
              </a:rPr>
              <a:t>Οι ισχυρισμοί διατροφής αφορούν την περιεκτικότητα ενός τροφίμου στα παρακάτω συστατικά: </a:t>
            </a:r>
          </a:p>
        </p:txBody>
      </p:sp>
    </p:spTree>
    <p:extLst>
      <p:ext uri="{BB962C8B-B14F-4D97-AF65-F5344CB8AC3E}">
        <p14:creationId xmlns:p14="http://schemas.microsoft.com/office/powerpoint/2010/main" val="3439996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736D2DB-E2CF-8ED0-AEF9-24C05DE2C3B3}"/>
              </a:ext>
            </a:extLst>
          </p:cNvPr>
          <p:cNvSpPr txBox="1">
            <a:spLocks/>
          </p:cNvSpPr>
          <p:nvPr/>
        </p:nvSpPr>
        <p:spPr>
          <a:xfrm>
            <a:off x="1692292" y="332656"/>
            <a:ext cx="7886700" cy="1325563"/>
          </a:xfrm>
          <a:prstGeom prst="rect">
            <a:avLst/>
          </a:prstGeom>
        </p:spPr>
        <p:txBody>
          <a:bodyPr vert="horz" lIns="91440" tIns="45720" rIns="91440" bIns="45720" rtlCol="0" anchor="b">
            <a:normAutofit/>
          </a:bodyPr>
          <a:lstStyle>
            <a:lvl1pPr algn="l" defTabSz="685800" rtl="0" eaLnBrk="1" latinLnBrk="0" hangingPunct="1">
              <a:lnSpc>
                <a:spcPct val="90000"/>
              </a:lnSpc>
              <a:spcBef>
                <a:spcPct val="0"/>
              </a:spcBef>
              <a:buNone/>
              <a:defRPr sz="2400" kern="1200">
                <a:solidFill>
                  <a:schemeClr val="tx1"/>
                </a:solidFill>
                <a:latin typeface="+mj-lt"/>
                <a:ea typeface="+mj-ea"/>
                <a:cs typeface="+mj-cs"/>
              </a:defRPr>
            </a:lvl1pPr>
          </a:lstStyle>
          <a:p>
            <a:pPr defTabSz="914400">
              <a:lnSpc>
                <a:spcPct val="120000"/>
              </a:lnSpc>
              <a:defRPr/>
            </a:pPr>
            <a:r>
              <a:rPr lang="el-GR" sz="2800" b="1" dirty="0">
                <a:solidFill>
                  <a:srgbClr val="0070C0"/>
                </a:solidFill>
                <a:latin typeface="+mn-lt"/>
                <a:ea typeface="+mn-ea"/>
                <a:cs typeface="+mn-cs"/>
              </a:rPr>
              <a:t>Παραδείγματα ισχυρισμών διατροφής</a:t>
            </a:r>
          </a:p>
        </p:txBody>
      </p:sp>
      <p:sp>
        <p:nvSpPr>
          <p:cNvPr id="6" name="Content Placeholder 2">
            <a:extLst>
              <a:ext uri="{FF2B5EF4-FFF2-40B4-BE49-F238E27FC236}">
                <a16:creationId xmlns:a16="http://schemas.microsoft.com/office/drawing/2014/main" id="{4B049E08-30F5-0718-C2E3-EA487DCE4E6F}"/>
              </a:ext>
            </a:extLst>
          </p:cNvPr>
          <p:cNvSpPr txBox="1">
            <a:spLocks/>
          </p:cNvSpPr>
          <p:nvPr/>
        </p:nvSpPr>
        <p:spPr>
          <a:xfrm>
            <a:off x="1703512" y="2420888"/>
            <a:ext cx="6478769" cy="193833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9pPr>
          </a:lstStyle>
          <a:p>
            <a:r>
              <a:rPr lang="el-GR" sz="2000" dirty="0"/>
              <a:t>Τυρί με χαμηλά λιπαρά</a:t>
            </a:r>
          </a:p>
          <a:p>
            <a:r>
              <a:rPr lang="el-GR" sz="2000" dirty="0"/>
              <a:t>Δημητριακά υψηλά σε εδώδιμες ίνες</a:t>
            </a:r>
          </a:p>
          <a:p>
            <a:r>
              <a:rPr lang="el-GR" sz="2000" dirty="0"/>
              <a:t>Χυμός χωρίς ζάχαρη</a:t>
            </a:r>
          </a:p>
          <a:p>
            <a:r>
              <a:rPr lang="el-GR" sz="2000" dirty="0"/>
              <a:t>Γιαούρτι υψηλής περιεκτικότητας σε πρωτεΐνη</a:t>
            </a:r>
          </a:p>
          <a:p>
            <a:r>
              <a:rPr lang="el-GR" sz="2000" dirty="0"/>
              <a:t>Ελιές χαμηλές σε αλάτι</a:t>
            </a:r>
          </a:p>
          <a:p>
            <a:endParaRPr lang="el-GR" sz="2000" dirty="0"/>
          </a:p>
        </p:txBody>
      </p:sp>
    </p:spTree>
    <p:extLst>
      <p:ext uri="{BB962C8B-B14F-4D97-AF65-F5344CB8AC3E}">
        <p14:creationId xmlns:p14="http://schemas.microsoft.com/office/powerpoint/2010/main" val="3682189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7448" y="548680"/>
            <a:ext cx="7886700" cy="1325563"/>
          </a:xfrm>
        </p:spPr>
        <p:txBody>
          <a:bodyPr>
            <a:normAutofit/>
          </a:bodyPr>
          <a:lstStyle/>
          <a:p>
            <a:pPr defTabSz="914400">
              <a:lnSpc>
                <a:spcPct val="120000"/>
              </a:lnSpc>
              <a:defRPr/>
            </a:pPr>
            <a:r>
              <a:rPr lang="el-GR" sz="2800" b="1" dirty="0">
                <a:solidFill>
                  <a:srgbClr val="0070C0"/>
                </a:solidFill>
                <a:latin typeface="+mn-lt"/>
                <a:ea typeface="+mn-ea"/>
                <a:cs typeface="+mn-cs"/>
              </a:rPr>
              <a:t>Πως διατυπώνονται οι ισχυρισμοί διατροφής</a:t>
            </a:r>
          </a:p>
        </p:txBody>
      </p:sp>
      <p:sp>
        <p:nvSpPr>
          <p:cNvPr id="3" name="Content Placeholder 2"/>
          <p:cNvSpPr>
            <a:spLocks noGrp="1"/>
          </p:cNvSpPr>
          <p:nvPr>
            <p:ph idx="1"/>
          </p:nvPr>
        </p:nvSpPr>
        <p:spPr>
          <a:xfrm>
            <a:off x="772464" y="1412776"/>
            <a:ext cx="8596668" cy="3880773"/>
          </a:xfrm>
        </p:spPr>
        <p:txBody>
          <a:bodyPr>
            <a:normAutofit/>
          </a:bodyPr>
          <a:lstStyle/>
          <a:p>
            <a:pPr algn="just"/>
            <a:r>
              <a:rPr lang="el-GR" sz="2000" dirty="0"/>
              <a:t>Οι ισχυρισμοί διατροφής διατυπώνονται με ακριβή τρόπο</a:t>
            </a:r>
            <a:r>
              <a:rPr lang="en-US" sz="2000" dirty="0"/>
              <a:t>.</a:t>
            </a:r>
            <a:endParaRPr lang="el-GR" sz="2000" dirty="0"/>
          </a:p>
          <a:p>
            <a:pPr algn="just"/>
            <a:endParaRPr lang="en-US" sz="2000" dirty="0"/>
          </a:p>
          <a:p>
            <a:pPr algn="just"/>
            <a:r>
              <a:rPr lang="el-GR" sz="2000" dirty="0"/>
              <a:t>Στις παρακάτω διαφάνειες παρουσιάζονται οι προϋποθέσεις που απαιτούνται ώστε να διατυπωθεί ένας ισχυρισμός διατροφής.</a:t>
            </a:r>
          </a:p>
          <a:p>
            <a:pPr algn="just"/>
            <a:endParaRPr lang="el-GR" sz="2000" dirty="0"/>
          </a:p>
          <a:p>
            <a:pPr algn="just"/>
            <a:r>
              <a:rPr lang="el-GR" sz="2000" dirty="0"/>
              <a:t> Οι προϋποθέσεις αυτές αφορούν στην περιεκτικότητα του τροφίμου στο συστατικό αυτό.  Επομένως, εάν η σύσταση του τροφίμου έχει προσδιοριστεί και είναι γνωστή, είναι σχετικά απλό να</a:t>
            </a:r>
            <a:r>
              <a:rPr lang="en-US" sz="2000" dirty="0"/>
              <a:t> </a:t>
            </a:r>
            <a:r>
              <a:rPr lang="el-GR" sz="2000" dirty="0"/>
              <a:t>απαντήσουμε το ερώτημα εάν μπορούμε ή όχι να διατυπώσουμε έναν ισχυρισμό διατροφής</a:t>
            </a:r>
          </a:p>
        </p:txBody>
      </p:sp>
    </p:spTree>
    <p:extLst>
      <p:ext uri="{BB962C8B-B14F-4D97-AF65-F5344CB8AC3E}">
        <p14:creationId xmlns:p14="http://schemas.microsoft.com/office/powerpoint/2010/main" val="4018837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376" y="116632"/>
            <a:ext cx="9289032" cy="1325563"/>
          </a:xfrm>
        </p:spPr>
        <p:txBody>
          <a:bodyPr>
            <a:normAutofit/>
          </a:bodyPr>
          <a:lstStyle/>
          <a:p>
            <a:pPr defTabSz="914400">
              <a:lnSpc>
                <a:spcPct val="120000"/>
              </a:lnSpc>
              <a:defRPr/>
            </a:pPr>
            <a:r>
              <a:rPr lang="el-GR" sz="2800" b="1" dirty="0">
                <a:solidFill>
                  <a:srgbClr val="0070C0"/>
                </a:solidFill>
                <a:latin typeface="+mn-lt"/>
                <a:ea typeface="+mn-ea"/>
                <a:cs typeface="+mn-cs"/>
              </a:rPr>
              <a:t>Ισχυρισμοί </a:t>
            </a:r>
            <a:r>
              <a:rPr lang="el-GR" sz="2800" b="1" dirty="0" smtClean="0">
                <a:solidFill>
                  <a:srgbClr val="0070C0"/>
                </a:solidFill>
                <a:latin typeface="+mn-lt"/>
                <a:ea typeface="+mn-ea"/>
                <a:cs typeface="+mn-cs"/>
              </a:rPr>
              <a:t>Διατροφής: </a:t>
            </a:r>
            <a:r>
              <a:rPr lang="el-GR" sz="2800" b="1" dirty="0">
                <a:solidFill>
                  <a:srgbClr val="0070C0"/>
                </a:solidFill>
                <a:latin typeface="+mn-lt"/>
                <a:ea typeface="+mn-ea"/>
                <a:cs typeface="+mn-cs"/>
              </a:rPr>
              <a:t>ενεργειακή αξία του τροφίμου</a:t>
            </a:r>
          </a:p>
        </p:txBody>
      </p:sp>
      <p:sp>
        <p:nvSpPr>
          <p:cNvPr id="3" name="Content Placeholder 2"/>
          <p:cNvSpPr>
            <a:spLocks noGrp="1"/>
          </p:cNvSpPr>
          <p:nvPr>
            <p:ph idx="1"/>
          </p:nvPr>
        </p:nvSpPr>
        <p:spPr>
          <a:xfrm>
            <a:off x="479376" y="805030"/>
            <a:ext cx="9336384" cy="4351338"/>
          </a:xfrm>
        </p:spPr>
        <p:txBody>
          <a:bodyPr>
            <a:noAutofit/>
          </a:bodyPr>
          <a:lstStyle/>
          <a:p>
            <a:pPr marL="0" indent="0" algn="just">
              <a:buNone/>
            </a:pPr>
            <a:r>
              <a:rPr lang="el-GR" sz="2300" u="sng" dirty="0">
                <a:solidFill>
                  <a:srgbClr val="FFC000"/>
                </a:solidFill>
              </a:rPr>
              <a:t>ΧΑΜΗΛΗ ΕΝΕΡΓΕΙΑΚΗ ΑΞΙΑ </a:t>
            </a:r>
          </a:p>
          <a:p>
            <a:pPr marL="0" indent="0" algn="just">
              <a:buNone/>
            </a:pPr>
            <a:r>
              <a:rPr lang="el-GR" dirty="0"/>
              <a:t>Ο ισχυρισμός περί χαμηλής ενεργειακής αξίας και κάθε ισχυρισμός που ενδέχεται να έχει το ίδιο νόημα για τον καταναλωτή, μπορεί να χρησιμοποιείται μόνον όταν </a:t>
            </a:r>
            <a:r>
              <a:rPr lang="el-GR" dirty="0">
                <a:solidFill>
                  <a:srgbClr val="FF0000"/>
                </a:solidFill>
              </a:rPr>
              <a:t>το προϊόν περιέχει ≤ 40 </a:t>
            </a:r>
            <a:r>
              <a:rPr lang="el-GR" dirty="0" err="1">
                <a:solidFill>
                  <a:srgbClr val="FF0000"/>
                </a:solidFill>
              </a:rPr>
              <a:t>kcal</a:t>
            </a:r>
            <a:r>
              <a:rPr lang="el-GR" dirty="0">
                <a:solidFill>
                  <a:srgbClr val="FF0000"/>
                </a:solidFill>
              </a:rPr>
              <a:t> (170 </a:t>
            </a:r>
            <a:r>
              <a:rPr lang="el-GR" dirty="0" err="1">
                <a:solidFill>
                  <a:srgbClr val="FF0000"/>
                </a:solidFill>
              </a:rPr>
              <a:t>kJ</a:t>
            </a:r>
            <a:r>
              <a:rPr lang="el-GR" dirty="0">
                <a:solidFill>
                  <a:srgbClr val="FF0000"/>
                </a:solidFill>
              </a:rPr>
              <a:t>)/100g για στερεές τροφές ή ≤ 20 </a:t>
            </a:r>
            <a:r>
              <a:rPr lang="el-GR" dirty="0" err="1">
                <a:solidFill>
                  <a:srgbClr val="FF0000"/>
                </a:solidFill>
              </a:rPr>
              <a:t>kcal</a:t>
            </a:r>
            <a:r>
              <a:rPr lang="el-GR" dirty="0">
                <a:solidFill>
                  <a:srgbClr val="FF0000"/>
                </a:solidFill>
              </a:rPr>
              <a:t> (80 </a:t>
            </a:r>
            <a:r>
              <a:rPr lang="el-GR" dirty="0" err="1">
                <a:solidFill>
                  <a:srgbClr val="FF0000"/>
                </a:solidFill>
              </a:rPr>
              <a:t>kJ</a:t>
            </a:r>
            <a:r>
              <a:rPr lang="el-GR" dirty="0">
                <a:solidFill>
                  <a:srgbClr val="FF0000"/>
                </a:solidFill>
              </a:rPr>
              <a:t>)/100 </a:t>
            </a:r>
            <a:r>
              <a:rPr lang="el-GR" dirty="0" err="1">
                <a:solidFill>
                  <a:srgbClr val="FF0000"/>
                </a:solidFill>
              </a:rPr>
              <a:t>ml</a:t>
            </a:r>
            <a:r>
              <a:rPr lang="el-GR" dirty="0">
                <a:solidFill>
                  <a:srgbClr val="FF0000"/>
                </a:solidFill>
              </a:rPr>
              <a:t> για υγρές τροφές</a:t>
            </a:r>
            <a:r>
              <a:rPr lang="el-GR" dirty="0"/>
              <a:t>. Για τα επιτραπέζια γλυκαντικά, ισχύει το όριο των 4 </a:t>
            </a:r>
            <a:r>
              <a:rPr lang="el-GR" dirty="0" err="1"/>
              <a:t>kcal</a:t>
            </a:r>
            <a:r>
              <a:rPr lang="el-GR" dirty="0"/>
              <a:t> (17 </a:t>
            </a:r>
            <a:r>
              <a:rPr lang="el-GR" dirty="0" err="1"/>
              <a:t>kJ</a:t>
            </a:r>
            <a:r>
              <a:rPr lang="el-GR" dirty="0"/>
              <a:t>)/μερίδα, με ισοδύναμες γλυκαντικές ιδιότητες 6 g καλαμοσακχάρου (περίπου 1 κουταλάκι του γλυκού καλαμοσακχάρου). </a:t>
            </a:r>
          </a:p>
          <a:p>
            <a:pPr marL="0" indent="0" algn="just">
              <a:buNone/>
            </a:pPr>
            <a:r>
              <a:rPr lang="el-GR" sz="2300" u="sng" dirty="0">
                <a:solidFill>
                  <a:srgbClr val="FFC000"/>
                </a:solidFill>
              </a:rPr>
              <a:t>ΜΕΙΩΜΕΝΗ ΕΝΕΡΓΕΙΑΚΗ ΑΞΙΑ </a:t>
            </a:r>
          </a:p>
          <a:p>
            <a:pPr marL="0" indent="0" algn="just">
              <a:buNone/>
            </a:pPr>
            <a:r>
              <a:rPr lang="el-GR" dirty="0"/>
              <a:t>Ο ισχυρισμός περί μειωμένης ενεργειακής αξίας καθώς και κάθε ισχυρισμός που ενδέχεται να έχει το ίδιο νόημα για τον καταναλωτή, μπορεί να χρησιμοποιείται μόνον όταν </a:t>
            </a:r>
            <a:r>
              <a:rPr lang="el-GR" dirty="0">
                <a:solidFill>
                  <a:srgbClr val="FF0000"/>
                </a:solidFill>
              </a:rPr>
              <a:t>η ενεργειακή αξία έχει μειωθεί κατά 30 % τουλάχιστον</a:t>
            </a:r>
            <a:r>
              <a:rPr lang="el-GR" dirty="0"/>
              <a:t>, με ένδειξη του ή των χαρακτηριστικών που μειώνουν τη συνολική ενεργειακή αξία του τροφίμου. </a:t>
            </a:r>
          </a:p>
          <a:p>
            <a:pPr marL="0" indent="0" algn="just">
              <a:buNone/>
            </a:pPr>
            <a:r>
              <a:rPr lang="el-GR" sz="2300" u="sng" dirty="0">
                <a:solidFill>
                  <a:srgbClr val="FFC000"/>
                </a:solidFill>
              </a:rPr>
              <a:t>ΧΩΡΙΣ ΕΝΕΡΓΕΙΑΚΗ ΑΞΙΑ </a:t>
            </a:r>
          </a:p>
          <a:p>
            <a:pPr marL="0" indent="0" algn="just">
              <a:buNone/>
            </a:pPr>
            <a:r>
              <a:rPr lang="el-GR" dirty="0"/>
              <a:t>Ο ισχυρισμός ότι ένα τρόφιμο δεν έχει ενεργειακή αξία καθώς και κάθε ισχυρισμός που ενδέχεται να έχει το ίδιο νόημα για τον καταναλωτή, μπορεί να χρησιμοποιείται μόνον όταν </a:t>
            </a:r>
            <a:r>
              <a:rPr lang="el-GR" dirty="0">
                <a:solidFill>
                  <a:srgbClr val="FF0000"/>
                </a:solidFill>
              </a:rPr>
              <a:t>το προϊόν περιέχει ≤4 </a:t>
            </a:r>
            <a:r>
              <a:rPr lang="el-GR" dirty="0" err="1">
                <a:solidFill>
                  <a:srgbClr val="FF0000"/>
                </a:solidFill>
              </a:rPr>
              <a:t>kcal</a:t>
            </a:r>
            <a:r>
              <a:rPr lang="el-GR" dirty="0">
                <a:solidFill>
                  <a:srgbClr val="FF0000"/>
                </a:solidFill>
              </a:rPr>
              <a:t> (17 </a:t>
            </a:r>
            <a:r>
              <a:rPr lang="el-GR" dirty="0" err="1">
                <a:solidFill>
                  <a:srgbClr val="FF0000"/>
                </a:solidFill>
              </a:rPr>
              <a:t>kJ</a:t>
            </a:r>
            <a:r>
              <a:rPr lang="el-GR" dirty="0">
                <a:solidFill>
                  <a:srgbClr val="FF0000"/>
                </a:solidFill>
              </a:rPr>
              <a:t>)/100 </a:t>
            </a:r>
            <a:r>
              <a:rPr lang="el-GR" dirty="0" err="1">
                <a:solidFill>
                  <a:srgbClr val="FF0000"/>
                </a:solidFill>
              </a:rPr>
              <a:t>ml</a:t>
            </a:r>
            <a:r>
              <a:rPr lang="el-GR" dirty="0">
                <a:solidFill>
                  <a:srgbClr val="FF0000"/>
                </a:solidFill>
              </a:rPr>
              <a:t>. </a:t>
            </a:r>
            <a:r>
              <a:rPr lang="el-GR" dirty="0"/>
              <a:t>Για τα επιτραπέζια γλυκαντικά, ισχύει το όριο των 0,4 </a:t>
            </a:r>
            <a:r>
              <a:rPr lang="el-GR" dirty="0" err="1"/>
              <a:t>kcal</a:t>
            </a:r>
            <a:r>
              <a:rPr lang="el-GR" dirty="0"/>
              <a:t> (1,7 </a:t>
            </a:r>
            <a:r>
              <a:rPr lang="el-GR" dirty="0" err="1"/>
              <a:t>kJ</a:t>
            </a:r>
            <a:r>
              <a:rPr lang="el-GR" dirty="0"/>
              <a:t>)/μερίδα, με ισοδύναμες γλυκαντικές ιδιότητες 6 g καλαμοσακχάρου (περίπου 1 κουταλάκι του γλυκού καλαμοσακχάρου).</a:t>
            </a:r>
          </a:p>
        </p:txBody>
      </p:sp>
    </p:spTree>
    <p:extLst>
      <p:ext uri="{BB962C8B-B14F-4D97-AF65-F5344CB8AC3E}">
        <p14:creationId xmlns:p14="http://schemas.microsoft.com/office/powerpoint/2010/main" val="2444996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215" y="620688"/>
            <a:ext cx="9451114" cy="1320800"/>
          </a:xfrm>
        </p:spPr>
        <p:txBody>
          <a:bodyPr>
            <a:normAutofit/>
          </a:bodyPr>
          <a:lstStyle/>
          <a:p>
            <a:pPr defTabSz="914400">
              <a:lnSpc>
                <a:spcPct val="120000"/>
              </a:lnSpc>
              <a:defRPr/>
            </a:pPr>
            <a:r>
              <a:rPr lang="el-GR" sz="2800" b="1" dirty="0">
                <a:solidFill>
                  <a:srgbClr val="0070C0"/>
                </a:solidFill>
                <a:latin typeface="+mn-lt"/>
                <a:ea typeface="+mn-ea"/>
                <a:cs typeface="+mn-cs"/>
              </a:rPr>
              <a:t>Ισχυρισμοί </a:t>
            </a:r>
            <a:r>
              <a:rPr lang="el-GR" sz="2800" b="1" dirty="0" smtClean="0">
                <a:solidFill>
                  <a:srgbClr val="0070C0"/>
                </a:solidFill>
                <a:latin typeface="+mn-lt"/>
                <a:ea typeface="+mn-ea"/>
                <a:cs typeface="+mn-cs"/>
              </a:rPr>
              <a:t>Διατροφής: ολικά </a:t>
            </a:r>
            <a:r>
              <a:rPr lang="el-GR" sz="2800" b="1" dirty="0">
                <a:solidFill>
                  <a:srgbClr val="0070C0"/>
                </a:solidFill>
                <a:latin typeface="+mn-lt"/>
                <a:ea typeface="+mn-ea"/>
                <a:cs typeface="+mn-cs"/>
              </a:rPr>
              <a:t>λιπαρά</a:t>
            </a:r>
          </a:p>
        </p:txBody>
      </p:sp>
      <p:sp>
        <p:nvSpPr>
          <p:cNvPr id="3" name="Content Placeholder 2"/>
          <p:cNvSpPr>
            <a:spLocks noGrp="1"/>
          </p:cNvSpPr>
          <p:nvPr>
            <p:ph idx="1"/>
          </p:nvPr>
        </p:nvSpPr>
        <p:spPr>
          <a:xfrm>
            <a:off x="767408" y="1628800"/>
            <a:ext cx="8596668" cy="3880773"/>
          </a:xfrm>
        </p:spPr>
        <p:txBody>
          <a:bodyPr>
            <a:normAutofit fontScale="85000" lnSpcReduction="20000"/>
          </a:bodyPr>
          <a:lstStyle/>
          <a:p>
            <a:pPr marL="0" indent="0" algn="just">
              <a:buNone/>
            </a:pPr>
            <a:r>
              <a:rPr lang="el-GR" sz="2500" u="sng" dirty="0">
                <a:solidFill>
                  <a:srgbClr val="FFC000"/>
                </a:solidFill>
              </a:rPr>
              <a:t>ΧΑΜΗΛΑ ΛΙΠΑΡΑ </a:t>
            </a:r>
            <a:endParaRPr lang="en-US" sz="2500" u="sng" dirty="0">
              <a:solidFill>
                <a:srgbClr val="FFC000"/>
              </a:solidFill>
            </a:endParaRPr>
          </a:p>
          <a:p>
            <a:pPr marL="0" indent="0" algn="just">
              <a:buNone/>
            </a:pPr>
            <a:r>
              <a:rPr lang="el-GR" sz="2200" dirty="0"/>
              <a:t>Ο ισχυρισμός ότι ένα τρόφιμο έχει χαμηλή περιεκτικότητα σε λιπαρά καθώς και κάθε ισχυρισμός που ενδέχεται να έχει το ίδιο νόημα για τον καταναλωτή, μπορεί να χρησιμοποιείται μόνον όταν το προϊόν δεν περιέχει περισσότερα από </a:t>
            </a:r>
            <a:r>
              <a:rPr lang="el-GR" sz="2200" dirty="0">
                <a:solidFill>
                  <a:srgbClr val="FF0000"/>
                </a:solidFill>
              </a:rPr>
              <a:t>3 g λιπαρών ανά 100 g για στερεές τροφές ή 1,5 g λιπαρών ανά 100 </a:t>
            </a:r>
            <a:r>
              <a:rPr lang="el-GR" sz="2200" dirty="0" err="1">
                <a:solidFill>
                  <a:srgbClr val="FF0000"/>
                </a:solidFill>
              </a:rPr>
              <a:t>ml</a:t>
            </a:r>
            <a:r>
              <a:rPr lang="el-GR" sz="2200" dirty="0">
                <a:solidFill>
                  <a:srgbClr val="FF0000"/>
                </a:solidFill>
              </a:rPr>
              <a:t> για υγρές τροφές (1,8 g λιπαρών ανά 100 </a:t>
            </a:r>
            <a:r>
              <a:rPr lang="el-GR" sz="2200" dirty="0" err="1">
                <a:solidFill>
                  <a:srgbClr val="FF0000"/>
                </a:solidFill>
              </a:rPr>
              <a:t>ml</a:t>
            </a:r>
            <a:r>
              <a:rPr lang="el-GR" sz="2200" dirty="0">
                <a:solidFill>
                  <a:srgbClr val="FF0000"/>
                </a:solidFill>
              </a:rPr>
              <a:t> για το </a:t>
            </a:r>
            <a:r>
              <a:rPr lang="el-GR" sz="2200" dirty="0" err="1">
                <a:solidFill>
                  <a:srgbClr val="FF0000"/>
                </a:solidFill>
              </a:rPr>
              <a:t>ημιαποβουτυρωμένο</a:t>
            </a:r>
            <a:r>
              <a:rPr lang="el-GR" sz="2200" dirty="0">
                <a:solidFill>
                  <a:srgbClr val="FF0000"/>
                </a:solidFill>
              </a:rPr>
              <a:t> γάλα). </a:t>
            </a:r>
          </a:p>
          <a:p>
            <a:pPr algn="just"/>
            <a:endParaRPr lang="el-GR" dirty="0"/>
          </a:p>
          <a:p>
            <a:pPr marL="0" indent="0" algn="just">
              <a:buNone/>
            </a:pPr>
            <a:r>
              <a:rPr lang="el-GR" sz="2500" u="sng" dirty="0">
                <a:solidFill>
                  <a:srgbClr val="FFC000"/>
                </a:solidFill>
              </a:rPr>
              <a:t>ΧΩΡΙΣ ΛΙΠΑΡΑ </a:t>
            </a:r>
            <a:endParaRPr lang="en-US" sz="2500" u="sng" dirty="0">
              <a:solidFill>
                <a:srgbClr val="FFC000"/>
              </a:solidFill>
            </a:endParaRPr>
          </a:p>
          <a:p>
            <a:pPr marL="0" indent="0" algn="just">
              <a:buNone/>
            </a:pPr>
            <a:r>
              <a:rPr lang="el-GR" sz="2200" dirty="0"/>
              <a:t>Ο ισχυρισμός ότι ένα τρόφιμο δεν περιέχει λιπαρά καθώς και κάθε ισχυρισμός που ενδέχεται να έχει το ίδιο νόημα για τον καταναλωτή, μπορεί να χρησιμοποιείται μόνον όταν </a:t>
            </a:r>
            <a:r>
              <a:rPr lang="el-GR" sz="2200" dirty="0">
                <a:solidFill>
                  <a:srgbClr val="FF0000"/>
                </a:solidFill>
              </a:rPr>
              <a:t>το προϊόν δεν περιέχει περισσότερα από 0,5 g λιπαρών ανά 100 g ή 100 </a:t>
            </a:r>
            <a:r>
              <a:rPr lang="el-GR" sz="2200" dirty="0" err="1">
                <a:solidFill>
                  <a:srgbClr val="FF0000"/>
                </a:solidFill>
              </a:rPr>
              <a:t>ml</a:t>
            </a:r>
            <a:r>
              <a:rPr lang="el-GR" sz="2200" dirty="0"/>
              <a:t>. Ωστόσο, απαγορεύονται οι ισχυρισμοί που εκφράζονται ως «X % χωρίς λιπαρά». </a:t>
            </a:r>
          </a:p>
        </p:txBody>
      </p:sp>
    </p:spTree>
    <p:extLst>
      <p:ext uri="{BB962C8B-B14F-4D97-AF65-F5344CB8AC3E}">
        <p14:creationId xmlns:p14="http://schemas.microsoft.com/office/powerpoint/2010/main" val="612093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5480" y="332656"/>
            <a:ext cx="7886700" cy="1325563"/>
          </a:xfrm>
        </p:spPr>
        <p:txBody>
          <a:bodyPr>
            <a:normAutofit/>
          </a:bodyPr>
          <a:lstStyle/>
          <a:p>
            <a:pPr defTabSz="914400">
              <a:lnSpc>
                <a:spcPct val="120000"/>
              </a:lnSpc>
              <a:defRPr/>
            </a:pPr>
            <a:r>
              <a:rPr lang="el-GR" sz="2800" b="1" dirty="0">
                <a:solidFill>
                  <a:srgbClr val="0070C0"/>
                </a:solidFill>
                <a:latin typeface="+mn-lt"/>
                <a:ea typeface="+mn-ea"/>
                <a:cs typeface="+mn-cs"/>
              </a:rPr>
              <a:t>Ισχυρισμοί </a:t>
            </a:r>
            <a:r>
              <a:rPr lang="el-GR" sz="2800" b="1" dirty="0" smtClean="0">
                <a:solidFill>
                  <a:srgbClr val="0070C0"/>
                </a:solidFill>
                <a:latin typeface="+mn-lt"/>
                <a:ea typeface="+mn-ea"/>
                <a:cs typeface="+mn-cs"/>
              </a:rPr>
              <a:t>διατροφής: κορεσμένα </a:t>
            </a:r>
            <a:r>
              <a:rPr lang="el-GR" sz="2800" b="1" dirty="0">
                <a:solidFill>
                  <a:srgbClr val="0070C0"/>
                </a:solidFill>
                <a:latin typeface="+mn-lt"/>
                <a:ea typeface="+mn-ea"/>
                <a:cs typeface="+mn-cs"/>
              </a:rPr>
              <a:t>λιπαρά</a:t>
            </a:r>
          </a:p>
        </p:txBody>
      </p:sp>
      <p:sp>
        <p:nvSpPr>
          <p:cNvPr id="3" name="Content Placeholder 2"/>
          <p:cNvSpPr>
            <a:spLocks noGrp="1"/>
          </p:cNvSpPr>
          <p:nvPr>
            <p:ph idx="1"/>
          </p:nvPr>
        </p:nvSpPr>
        <p:spPr>
          <a:xfrm>
            <a:off x="1400417" y="1196752"/>
            <a:ext cx="7886700" cy="4742473"/>
          </a:xfrm>
        </p:spPr>
        <p:txBody>
          <a:bodyPr>
            <a:normAutofit fontScale="85000" lnSpcReduction="20000"/>
          </a:bodyPr>
          <a:lstStyle/>
          <a:p>
            <a:pPr marL="0" indent="0" algn="just">
              <a:buNone/>
            </a:pPr>
            <a:r>
              <a:rPr lang="el-GR" sz="2500" u="sng" dirty="0">
                <a:solidFill>
                  <a:srgbClr val="FFC000"/>
                </a:solidFill>
              </a:rPr>
              <a:t>ΧΑΜΗΛΑ ΚΟΡΕΣΜΕΝΑ ΛΙΠΑΡΑ </a:t>
            </a:r>
            <a:endParaRPr lang="en-US" sz="2500" u="sng" dirty="0">
              <a:solidFill>
                <a:srgbClr val="FFC000"/>
              </a:solidFill>
            </a:endParaRPr>
          </a:p>
          <a:p>
            <a:pPr marL="0" indent="0" algn="just">
              <a:buNone/>
            </a:pPr>
            <a:r>
              <a:rPr lang="el-GR" sz="2200" dirty="0"/>
              <a:t>Ο ισχυρισμός ότι ένα τρόφιμο έχει χαμηλή περιεκτικότητα σε κορεσμένα λιπαρά καθώς και κάθε ισχυρισμός που ενδέχεται να έχει το ίδιο νόημα για τον καταναλωτή, μπορεί να χρησιμοποιείται μόνον εάν το άθροισμα των κορεσμένων λιπαρών οξέων και των </a:t>
            </a:r>
            <a:r>
              <a:rPr lang="el-GR" sz="2200" dirty="0" err="1"/>
              <a:t>trans</a:t>
            </a:r>
            <a:r>
              <a:rPr lang="el-GR" sz="2200" dirty="0"/>
              <a:t> λιπαρών οξέων στο προϊόν </a:t>
            </a:r>
            <a:r>
              <a:rPr lang="el-GR" sz="2200" dirty="0">
                <a:solidFill>
                  <a:srgbClr val="FF0000"/>
                </a:solidFill>
              </a:rPr>
              <a:t>δεν υπερβαίνει τα 1,5 g ανά 100 g για στερεές τροφές ή 0,75 g ανά 100 </a:t>
            </a:r>
            <a:r>
              <a:rPr lang="el-GR" sz="2200" dirty="0" err="1">
                <a:solidFill>
                  <a:srgbClr val="FF0000"/>
                </a:solidFill>
              </a:rPr>
              <a:t>ml</a:t>
            </a:r>
            <a:r>
              <a:rPr lang="el-GR" sz="2200" dirty="0">
                <a:solidFill>
                  <a:srgbClr val="FF0000"/>
                </a:solidFill>
              </a:rPr>
              <a:t> για υγρές τροφές και, σε κάθε περίπτωση, το άθροισμα των κορεσμένων λιπαρών οξέων και των </a:t>
            </a:r>
            <a:r>
              <a:rPr lang="el-GR" sz="2200" dirty="0" err="1">
                <a:solidFill>
                  <a:srgbClr val="FF0000"/>
                </a:solidFill>
              </a:rPr>
              <a:t>trans</a:t>
            </a:r>
            <a:r>
              <a:rPr lang="el-GR" sz="2200" dirty="0">
                <a:solidFill>
                  <a:srgbClr val="FF0000"/>
                </a:solidFill>
              </a:rPr>
              <a:t> λιπαρών οξέων δεν πρέπει να υπερβαίνει το 10 % της ενεργειακής αξίας. </a:t>
            </a:r>
            <a:endParaRPr lang="en-US" sz="2200" dirty="0">
              <a:solidFill>
                <a:srgbClr val="FF0000"/>
              </a:solidFill>
            </a:endParaRPr>
          </a:p>
          <a:p>
            <a:pPr marL="0" indent="0" algn="just">
              <a:buNone/>
            </a:pPr>
            <a:endParaRPr lang="el-GR" dirty="0"/>
          </a:p>
          <a:p>
            <a:pPr marL="0" indent="0" algn="just">
              <a:buNone/>
            </a:pPr>
            <a:r>
              <a:rPr lang="el-GR" sz="2500" u="sng" dirty="0">
                <a:solidFill>
                  <a:srgbClr val="FFC000"/>
                </a:solidFill>
              </a:rPr>
              <a:t>ΧΩΡΙΣ ΚΟΡΕΣΜΕΝΑ ΛΙΠΑΡΑ </a:t>
            </a:r>
            <a:endParaRPr lang="en-US" sz="2500" u="sng" dirty="0">
              <a:solidFill>
                <a:srgbClr val="FFC000"/>
              </a:solidFill>
            </a:endParaRPr>
          </a:p>
          <a:p>
            <a:pPr marL="0" indent="0" algn="just">
              <a:buNone/>
            </a:pPr>
            <a:r>
              <a:rPr lang="el-GR" sz="2200" dirty="0"/>
              <a:t>Ο ισχυρισμός ότι ένα τρόφιμο δεν περιέχει κορεσμένα λιπαρά καθώς και κάθε ισχυρισμός που ενδέχεται να έχει το ίδιο νόημα για τον καταναλωτή, μπορεί να χρησιμοποιείται μόνον όταν </a:t>
            </a:r>
            <a:r>
              <a:rPr lang="el-GR" sz="2200" dirty="0">
                <a:solidFill>
                  <a:srgbClr val="FF0000"/>
                </a:solidFill>
              </a:rPr>
              <a:t>το άθροισμα των κορεσμένων λιπαρών και των </a:t>
            </a:r>
            <a:r>
              <a:rPr lang="el-GR" sz="2200" dirty="0" err="1">
                <a:solidFill>
                  <a:srgbClr val="FF0000"/>
                </a:solidFill>
              </a:rPr>
              <a:t>trans</a:t>
            </a:r>
            <a:r>
              <a:rPr lang="el-GR" sz="2200" dirty="0">
                <a:solidFill>
                  <a:srgbClr val="FF0000"/>
                </a:solidFill>
              </a:rPr>
              <a:t> λιπαρών οξέων δεν υπερβαίνει τα 0,1 g κορεσμένων λιπαρών ανά 100 g ή 100 </a:t>
            </a:r>
            <a:r>
              <a:rPr lang="el-GR" sz="2200" dirty="0" err="1">
                <a:solidFill>
                  <a:srgbClr val="FF0000"/>
                </a:solidFill>
              </a:rPr>
              <a:t>ml</a:t>
            </a:r>
            <a:r>
              <a:rPr lang="el-GR" sz="2200" dirty="0">
                <a:solidFill>
                  <a:srgbClr val="FF0000"/>
                </a:solidFill>
              </a:rPr>
              <a:t>.</a:t>
            </a:r>
          </a:p>
        </p:txBody>
      </p:sp>
    </p:spTree>
    <p:extLst>
      <p:ext uri="{BB962C8B-B14F-4D97-AF65-F5344CB8AC3E}">
        <p14:creationId xmlns:p14="http://schemas.microsoft.com/office/powerpoint/2010/main" val="2300940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Βασικές έννοιες</a:t>
            </a:r>
            <a:endParaRPr lang="el-GR" dirty="0"/>
          </a:p>
        </p:txBody>
      </p:sp>
      <p:sp>
        <p:nvSpPr>
          <p:cNvPr id="3" name="Text Placeholder 2"/>
          <p:cNvSpPr>
            <a:spLocks noGrp="1"/>
          </p:cNvSpPr>
          <p:nvPr>
            <p:ph type="body" idx="1"/>
          </p:nvPr>
        </p:nvSpPr>
        <p:spPr>
          <a:xfrm>
            <a:off x="677335" y="4797152"/>
            <a:ext cx="8596668" cy="860400"/>
          </a:xfrm>
        </p:spPr>
        <p:txBody>
          <a:bodyPr>
            <a:normAutofit fontScale="85000" lnSpcReduction="20000"/>
          </a:bodyPr>
          <a:lstStyle/>
          <a:p>
            <a:r>
              <a:rPr lang="el-GR" sz="2400" b="1" dirty="0">
                <a:solidFill>
                  <a:schemeClr val="accent6"/>
                </a:solidFill>
              </a:rPr>
              <a:t>ΚΑΝΟΝΙΣΜΟΣ (ΕΚ) ΑΡΙΘ. 1924/2006 ΤΟΥ ΕΥΡΩΠΑΪΚΟΥ ΚΟΙΝΟΒΟΥΛΙΟΥ ΚΑΙ ΤΟΥ ΣΥΜΒΟΥΛΙΟΥ </a:t>
            </a:r>
            <a:r>
              <a:rPr lang="el-GR" dirty="0"/>
              <a:t>της 20 Δεκεμβρίου 2006 σχετικά με τους ισχυρισμούς διατροφής και υγείας που διατυπώνονται στα τρόφιμα</a:t>
            </a:r>
          </a:p>
        </p:txBody>
      </p:sp>
    </p:spTree>
    <p:extLst>
      <p:ext uri="{BB962C8B-B14F-4D97-AF65-F5344CB8AC3E}">
        <p14:creationId xmlns:p14="http://schemas.microsoft.com/office/powerpoint/2010/main" val="1973448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5480" y="116632"/>
            <a:ext cx="7886700" cy="1325563"/>
          </a:xfrm>
        </p:spPr>
        <p:txBody>
          <a:bodyPr>
            <a:normAutofit/>
          </a:bodyPr>
          <a:lstStyle/>
          <a:p>
            <a:pPr defTabSz="914400">
              <a:lnSpc>
                <a:spcPct val="120000"/>
              </a:lnSpc>
              <a:defRPr/>
            </a:pPr>
            <a:r>
              <a:rPr lang="el-GR" sz="2800" b="1" dirty="0">
                <a:solidFill>
                  <a:srgbClr val="0070C0"/>
                </a:solidFill>
                <a:latin typeface="+mn-lt"/>
                <a:ea typeface="+mn-ea"/>
                <a:cs typeface="+mn-cs"/>
              </a:rPr>
              <a:t>Ισχυρισμοί </a:t>
            </a:r>
            <a:r>
              <a:rPr lang="el-GR" sz="2800" b="1" dirty="0" smtClean="0">
                <a:solidFill>
                  <a:srgbClr val="0070C0"/>
                </a:solidFill>
                <a:latin typeface="+mn-lt"/>
                <a:ea typeface="+mn-ea"/>
                <a:cs typeface="+mn-cs"/>
              </a:rPr>
              <a:t>διατροφής: σάκχαρα</a:t>
            </a:r>
            <a:endParaRPr lang="el-GR" sz="2800" b="1" dirty="0">
              <a:solidFill>
                <a:srgbClr val="0070C0"/>
              </a:solidFill>
              <a:latin typeface="+mn-lt"/>
              <a:ea typeface="+mn-ea"/>
              <a:cs typeface="+mn-cs"/>
            </a:endParaRPr>
          </a:p>
        </p:txBody>
      </p:sp>
      <p:sp>
        <p:nvSpPr>
          <p:cNvPr id="3" name="Content Placeholder 2"/>
          <p:cNvSpPr>
            <a:spLocks noGrp="1"/>
          </p:cNvSpPr>
          <p:nvPr>
            <p:ph idx="1"/>
          </p:nvPr>
        </p:nvSpPr>
        <p:spPr>
          <a:xfrm>
            <a:off x="839416" y="779413"/>
            <a:ext cx="9073008" cy="5472608"/>
          </a:xfrm>
        </p:spPr>
        <p:txBody>
          <a:bodyPr>
            <a:noAutofit/>
          </a:bodyPr>
          <a:lstStyle/>
          <a:p>
            <a:pPr marL="0" indent="0" algn="just">
              <a:buNone/>
            </a:pPr>
            <a:r>
              <a:rPr lang="el-GR" u="sng" dirty="0">
                <a:solidFill>
                  <a:srgbClr val="FFC000"/>
                </a:solidFill>
              </a:rPr>
              <a:t>ΧΑΜΗΛΗ ΠΕΡΙΕΚΤΙΚΟΤΗΤΑ ΣΕ ΣΑΚΧΑΡΑ </a:t>
            </a:r>
            <a:endParaRPr lang="en-US" u="sng" dirty="0">
              <a:solidFill>
                <a:srgbClr val="FFC000"/>
              </a:solidFill>
            </a:endParaRPr>
          </a:p>
          <a:p>
            <a:pPr marL="0" indent="0" algn="just">
              <a:buNone/>
            </a:pPr>
            <a:r>
              <a:rPr lang="el-GR" dirty="0"/>
              <a:t>Ο ισχυρισμός ότι ένα τρόφιμο έχει χαμηλή περιεκτικότητα σε σάκχαρα, καθώς και κάθε ισχυρισμός που ενδέχεται να έχει το ίδιο νόημα για τον καταναλωτή, μπορεί να χρησιμοποιείται μόνον όταν </a:t>
            </a:r>
            <a:r>
              <a:rPr lang="el-GR" dirty="0">
                <a:solidFill>
                  <a:srgbClr val="FF0000"/>
                </a:solidFill>
              </a:rPr>
              <a:t>το προϊόν δεν περιέχει περισσότερα από 5 g σακχάρων ανά 100 g για στερεές τροφές ή 2,5 g σακχάρων ανά 100 </a:t>
            </a:r>
            <a:r>
              <a:rPr lang="el-GR" dirty="0" err="1">
                <a:solidFill>
                  <a:srgbClr val="FF0000"/>
                </a:solidFill>
              </a:rPr>
              <a:t>ml</a:t>
            </a:r>
            <a:r>
              <a:rPr lang="el-GR" dirty="0">
                <a:solidFill>
                  <a:srgbClr val="FF0000"/>
                </a:solidFill>
              </a:rPr>
              <a:t> για υγρές τροφές. </a:t>
            </a:r>
            <a:endParaRPr lang="en-US" dirty="0">
              <a:solidFill>
                <a:srgbClr val="FF0000"/>
              </a:solidFill>
            </a:endParaRPr>
          </a:p>
          <a:p>
            <a:pPr marL="0" indent="0" algn="just">
              <a:buNone/>
            </a:pPr>
            <a:r>
              <a:rPr lang="el-GR" u="sng" dirty="0" smtClean="0">
                <a:solidFill>
                  <a:srgbClr val="FFC000"/>
                </a:solidFill>
              </a:rPr>
              <a:t>ΧΩΡΙΣ </a:t>
            </a:r>
            <a:r>
              <a:rPr lang="el-GR" u="sng" dirty="0">
                <a:solidFill>
                  <a:srgbClr val="FFC000"/>
                </a:solidFill>
              </a:rPr>
              <a:t>ΣΑΚΧΑΡΑ </a:t>
            </a:r>
            <a:endParaRPr lang="en-US" u="sng" dirty="0">
              <a:solidFill>
                <a:srgbClr val="FFC000"/>
              </a:solidFill>
            </a:endParaRPr>
          </a:p>
          <a:p>
            <a:pPr marL="0" indent="0" algn="just">
              <a:buNone/>
            </a:pPr>
            <a:r>
              <a:rPr lang="el-GR" dirty="0"/>
              <a:t>Ο ισχυρισμός ότι ένα τρόφιμο δεν περιέχει σάκχαρα, καθώς και κάθε ισχυρισμός που ενδέχεται να έχει το ίδιο νόημα για τον καταναλωτή, μπορεί να χρησιμοποιείται μόνον όταν </a:t>
            </a:r>
            <a:r>
              <a:rPr lang="el-GR" dirty="0">
                <a:solidFill>
                  <a:srgbClr val="FF0000"/>
                </a:solidFill>
              </a:rPr>
              <a:t>το προϊόν δεν περιέχει περισσότερα από 0,5 g σακχάρων ανά 100 g ή 100 </a:t>
            </a:r>
            <a:r>
              <a:rPr lang="el-GR" dirty="0" err="1">
                <a:solidFill>
                  <a:srgbClr val="FF0000"/>
                </a:solidFill>
              </a:rPr>
              <a:t>ml</a:t>
            </a:r>
            <a:r>
              <a:rPr lang="el-GR" dirty="0">
                <a:solidFill>
                  <a:srgbClr val="FF0000"/>
                </a:solidFill>
              </a:rPr>
              <a:t>.</a:t>
            </a:r>
          </a:p>
          <a:p>
            <a:pPr marL="0" indent="0" algn="just">
              <a:buNone/>
            </a:pPr>
            <a:r>
              <a:rPr lang="el-GR" u="sng" dirty="0" smtClean="0">
                <a:solidFill>
                  <a:srgbClr val="FFC000"/>
                </a:solidFill>
              </a:rPr>
              <a:t>ΧΩΡΙΣ </a:t>
            </a:r>
            <a:r>
              <a:rPr lang="el-GR" u="sng" dirty="0">
                <a:solidFill>
                  <a:srgbClr val="FFC000"/>
                </a:solidFill>
              </a:rPr>
              <a:t>ΠΡΟΣΘΕΤΑ ΣΑΚΧΑΡΑ </a:t>
            </a:r>
            <a:endParaRPr lang="en-US" u="sng" dirty="0">
              <a:solidFill>
                <a:srgbClr val="FFC000"/>
              </a:solidFill>
            </a:endParaRPr>
          </a:p>
          <a:p>
            <a:pPr marL="0" indent="0" algn="just">
              <a:buNone/>
            </a:pPr>
            <a:r>
              <a:rPr lang="el-GR" dirty="0"/>
              <a:t>Ο ισχυρισμός ότι ένα τρόφιμο δεν περιέχει πρόσθετα σάκχαρα, καθώς και κάθε ισχυρισμός που ενδέχεται να έχει το ίδιο νόημα για τον καταναλωτή, μπορεί να χρησιμοποιείται μόνον όταν </a:t>
            </a:r>
            <a:r>
              <a:rPr lang="el-GR" dirty="0">
                <a:solidFill>
                  <a:srgbClr val="FF0000"/>
                </a:solidFill>
              </a:rPr>
              <a:t>το προϊόν δεν περιέχει πρόσθετους μονοσακχαρίτες ή </a:t>
            </a:r>
            <a:r>
              <a:rPr lang="el-GR" dirty="0" err="1">
                <a:solidFill>
                  <a:srgbClr val="FF0000"/>
                </a:solidFill>
              </a:rPr>
              <a:t>δισακχαρίτες</a:t>
            </a:r>
            <a:r>
              <a:rPr lang="el-GR" dirty="0">
                <a:solidFill>
                  <a:srgbClr val="FF0000"/>
                </a:solidFill>
              </a:rPr>
              <a:t> ή άλλο τρόφιμο που χρησιμοποιείται για τις γλυκαντικές του ιδιότητες</a:t>
            </a:r>
            <a:r>
              <a:rPr lang="el-GR" dirty="0"/>
              <a:t>. Εάν υπάρχουν φυσικά σάκχαρα στο τρόφιμο, η επισήμανση θα πρέπει να φέρει και την ακόλουθη ένδειξη: «ΠΕΡΙΕΧΕΙ ΦΥΣΙΚΑ ΣΑΚΧΑΡΑ».</a:t>
            </a:r>
          </a:p>
        </p:txBody>
      </p:sp>
    </p:spTree>
    <p:extLst>
      <p:ext uri="{BB962C8B-B14F-4D97-AF65-F5344CB8AC3E}">
        <p14:creationId xmlns:p14="http://schemas.microsoft.com/office/powerpoint/2010/main" val="2352452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504" y="-99392"/>
            <a:ext cx="7886700" cy="1325563"/>
          </a:xfrm>
        </p:spPr>
        <p:txBody>
          <a:bodyPr>
            <a:normAutofit/>
          </a:bodyPr>
          <a:lstStyle/>
          <a:p>
            <a:pPr defTabSz="914400">
              <a:lnSpc>
                <a:spcPct val="120000"/>
              </a:lnSpc>
              <a:defRPr/>
            </a:pPr>
            <a:r>
              <a:rPr lang="el-GR" sz="2800" b="1" dirty="0">
                <a:solidFill>
                  <a:srgbClr val="0070C0"/>
                </a:solidFill>
                <a:latin typeface="+mn-lt"/>
                <a:ea typeface="+mn-ea"/>
                <a:cs typeface="+mn-cs"/>
              </a:rPr>
              <a:t>Ισχυρισμοί </a:t>
            </a:r>
            <a:r>
              <a:rPr lang="el-GR" sz="2800" b="1" dirty="0" smtClean="0">
                <a:solidFill>
                  <a:srgbClr val="0070C0"/>
                </a:solidFill>
                <a:latin typeface="+mn-lt"/>
                <a:ea typeface="+mn-ea"/>
                <a:cs typeface="+mn-cs"/>
              </a:rPr>
              <a:t>διατροφής: νάτριο </a:t>
            </a:r>
            <a:r>
              <a:rPr lang="el-GR" sz="2800" b="1" dirty="0">
                <a:solidFill>
                  <a:srgbClr val="0070C0"/>
                </a:solidFill>
                <a:latin typeface="+mn-lt"/>
                <a:ea typeface="+mn-ea"/>
                <a:cs typeface="+mn-cs"/>
              </a:rPr>
              <a:t>και αλάτι</a:t>
            </a:r>
          </a:p>
        </p:txBody>
      </p:sp>
      <p:sp>
        <p:nvSpPr>
          <p:cNvPr id="3" name="Content Placeholder 2"/>
          <p:cNvSpPr>
            <a:spLocks noGrp="1"/>
          </p:cNvSpPr>
          <p:nvPr>
            <p:ph idx="1"/>
          </p:nvPr>
        </p:nvSpPr>
        <p:spPr>
          <a:xfrm>
            <a:off x="695400" y="692696"/>
            <a:ext cx="9217024" cy="5832648"/>
          </a:xfrm>
        </p:spPr>
        <p:txBody>
          <a:bodyPr>
            <a:noAutofit/>
          </a:bodyPr>
          <a:lstStyle/>
          <a:p>
            <a:pPr marL="0" indent="0" algn="just">
              <a:buNone/>
            </a:pPr>
            <a:r>
              <a:rPr lang="el-GR" u="sng" dirty="0">
                <a:solidFill>
                  <a:srgbClr val="FFC000"/>
                </a:solidFill>
              </a:rPr>
              <a:t>ΧΑΜΗΛΗ ΠΕΡΙΕΚΤΙΚΟΤΗΤΑ ΣΕ ΝΑΤΡΙΟ/ΑΛΑΤΙ </a:t>
            </a:r>
            <a:endParaRPr lang="en-US" u="sng" dirty="0">
              <a:solidFill>
                <a:srgbClr val="FFC000"/>
              </a:solidFill>
            </a:endParaRPr>
          </a:p>
          <a:p>
            <a:pPr marL="0" indent="0" algn="just">
              <a:buNone/>
            </a:pPr>
            <a:r>
              <a:rPr lang="el-GR" dirty="0"/>
              <a:t>Ο ισχυρισμός ότι ένα τρόφιμο έχει χαμηλή περιεκτικότητα σε νάτριο/αλάτι καθώς και κάθε ισχυρισμός που ενδέχεται να έχει το ίδιο νόημα για τον καταναλωτή, μπορεί να χρησιμοποιείται μόνον όταν </a:t>
            </a:r>
            <a:r>
              <a:rPr lang="el-GR" dirty="0">
                <a:solidFill>
                  <a:srgbClr val="FF0000"/>
                </a:solidFill>
              </a:rPr>
              <a:t>το προϊόν δεν περιέχει περισσότερα από 0,12 g νατρίου, ή ισοδύναμη ποσότητα αλατιού, ανά 100 g ή ανά 100 </a:t>
            </a:r>
            <a:r>
              <a:rPr lang="el-GR" dirty="0" err="1">
                <a:solidFill>
                  <a:srgbClr val="FF0000"/>
                </a:solidFill>
              </a:rPr>
              <a:t>ml</a:t>
            </a:r>
            <a:r>
              <a:rPr lang="el-GR" dirty="0">
                <a:solidFill>
                  <a:srgbClr val="0070C0"/>
                </a:solidFill>
              </a:rPr>
              <a:t>. </a:t>
            </a:r>
            <a:r>
              <a:rPr lang="el-GR" dirty="0"/>
              <a:t>Για τα νερά, πλην των φυσικών μεταλλικών νερών που υπάγονται στο πεδίο εφαρμογής της οδηγίας 80/777/ΕΟΚ, η τιμή αυτή δεν πρέπει να υπερβαίνει τα 2 </a:t>
            </a:r>
            <a:r>
              <a:rPr lang="el-GR" dirty="0" err="1"/>
              <a:t>mg</a:t>
            </a:r>
            <a:r>
              <a:rPr lang="el-GR" dirty="0"/>
              <a:t> νατρίου ανά 100 </a:t>
            </a:r>
            <a:r>
              <a:rPr lang="el-GR" dirty="0" err="1"/>
              <a:t>ml</a:t>
            </a:r>
            <a:r>
              <a:rPr lang="el-GR" dirty="0"/>
              <a:t>. </a:t>
            </a:r>
            <a:endParaRPr lang="en-US" dirty="0"/>
          </a:p>
          <a:p>
            <a:pPr marL="0" indent="0" algn="just">
              <a:buNone/>
            </a:pPr>
            <a:r>
              <a:rPr lang="el-GR" u="sng" dirty="0" smtClean="0">
                <a:solidFill>
                  <a:srgbClr val="FFC000"/>
                </a:solidFill>
              </a:rPr>
              <a:t>ΠΟΛΥ </a:t>
            </a:r>
            <a:r>
              <a:rPr lang="el-GR" u="sng" dirty="0">
                <a:solidFill>
                  <a:srgbClr val="FFC000"/>
                </a:solidFill>
              </a:rPr>
              <a:t>ΧΑΜΗΛΗ ΠΕΡΙΕΚΤΙΚΟΤΗΤΑ ΣΕ ΝΑΤΡΙΟ/ΑΛΑΤΙ</a:t>
            </a:r>
            <a:endParaRPr lang="en-US" u="sng" dirty="0">
              <a:solidFill>
                <a:srgbClr val="FFC000"/>
              </a:solidFill>
            </a:endParaRPr>
          </a:p>
          <a:p>
            <a:pPr marL="0" indent="0" algn="just">
              <a:buNone/>
            </a:pPr>
            <a:r>
              <a:rPr lang="el-GR" dirty="0"/>
              <a:t>Ο ισχυρισμός ότι ένα τρόφιμο έχει πολύ χαμηλή περιεκτικότητα σε νάτριο/αλάτι καθώς και κάθε ισχυρισμός που ενδέχεται να έχει το ίδιο νόημα για τον καταναλωτή, μπορεί να χρησιμοποιείται μόνον όταν </a:t>
            </a:r>
            <a:r>
              <a:rPr lang="el-GR" dirty="0">
                <a:solidFill>
                  <a:srgbClr val="FF0000"/>
                </a:solidFill>
              </a:rPr>
              <a:t>το προϊόν δεν περιέχει περισσότερα από 0,04 g </a:t>
            </a:r>
            <a:r>
              <a:rPr lang="el-GR" dirty="0" err="1">
                <a:solidFill>
                  <a:srgbClr val="FF0000"/>
                </a:solidFill>
              </a:rPr>
              <a:t>νάτριου</a:t>
            </a:r>
            <a:r>
              <a:rPr lang="el-GR" dirty="0">
                <a:solidFill>
                  <a:srgbClr val="FF0000"/>
                </a:solidFill>
              </a:rPr>
              <a:t>, ή ισοδύναμη ποσότητα αλατιού, ανά 100 g ή ανά 100 </a:t>
            </a:r>
            <a:r>
              <a:rPr lang="el-GR" dirty="0" err="1">
                <a:solidFill>
                  <a:srgbClr val="FF0000"/>
                </a:solidFill>
              </a:rPr>
              <a:t>ml</a:t>
            </a:r>
            <a:r>
              <a:rPr lang="el-GR" dirty="0"/>
              <a:t>. Ο ισχυρισμός αυτός δεν χρησιμοποιείται για τα φυσικά μεταλλικά νερά και τα άλλα νερά. </a:t>
            </a:r>
            <a:endParaRPr lang="en-US" dirty="0"/>
          </a:p>
          <a:p>
            <a:pPr marL="0" indent="0" algn="just">
              <a:buNone/>
            </a:pPr>
            <a:r>
              <a:rPr lang="el-GR" u="sng" dirty="0" smtClean="0">
                <a:solidFill>
                  <a:srgbClr val="FFC000"/>
                </a:solidFill>
              </a:rPr>
              <a:t>ΧΩΡΙΣ </a:t>
            </a:r>
            <a:r>
              <a:rPr lang="el-GR" u="sng" dirty="0">
                <a:solidFill>
                  <a:srgbClr val="FFC000"/>
                </a:solidFill>
              </a:rPr>
              <a:t>ΝΑΤΡΙΟ Ή ΑΛΑΤΙ </a:t>
            </a:r>
            <a:endParaRPr lang="en-US" u="sng" dirty="0">
              <a:solidFill>
                <a:srgbClr val="FFC000"/>
              </a:solidFill>
            </a:endParaRPr>
          </a:p>
          <a:p>
            <a:pPr marL="0" indent="0" algn="just">
              <a:buNone/>
            </a:pPr>
            <a:r>
              <a:rPr lang="el-GR" dirty="0"/>
              <a:t>Ο ισχυρισμός ότι ένα τρόφιμο δεν περιέχει νάτριο ή αλάτι, καθώς και κάθε ισχυρισμός που ενδέχεται να έχει το ίδιο νόημα για τον καταναλωτή, μπορεί να χρησιμοποιείται μόνον όταν </a:t>
            </a:r>
            <a:r>
              <a:rPr lang="el-GR" dirty="0">
                <a:solidFill>
                  <a:srgbClr val="FF0000"/>
                </a:solidFill>
              </a:rPr>
              <a:t>το προϊόν δεν περιέχει περισσότερα από 0,005 g </a:t>
            </a:r>
            <a:r>
              <a:rPr lang="el-GR" dirty="0" err="1">
                <a:solidFill>
                  <a:srgbClr val="FF0000"/>
                </a:solidFill>
              </a:rPr>
              <a:t>νάτριου</a:t>
            </a:r>
            <a:r>
              <a:rPr lang="el-GR" dirty="0">
                <a:solidFill>
                  <a:srgbClr val="FF0000"/>
                </a:solidFill>
              </a:rPr>
              <a:t>, ή ισοδύναμη ποσότητα αλατιού, ανά 100 g</a:t>
            </a:r>
          </a:p>
        </p:txBody>
      </p:sp>
    </p:spTree>
    <p:extLst>
      <p:ext uri="{BB962C8B-B14F-4D97-AF65-F5344CB8AC3E}">
        <p14:creationId xmlns:p14="http://schemas.microsoft.com/office/powerpoint/2010/main" val="3454014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599" y="260648"/>
            <a:ext cx="9505056" cy="1325563"/>
          </a:xfrm>
        </p:spPr>
        <p:txBody>
          <a:bodyPr>
            <a:normAutofit/>
          </a:bodyPr>
          <a:lstStyle/>
          <a:p>
            <a:pPr defTabSz="914400">
              <a:lnSpc>
                <a:spcPct val="120000"/>
              </a:lnSpc>
              <a:defRPr/>
            </a:pPr>
            <a:r>
              <a:rPr lang="el-GR" sz="2800" b="1" dirty="0">
                <a:solidFill>
                  <a:srgbClr val="0070C0"/>
                </a:solidFill>
                <a:latin typeface="+mn-lt"/>
                <a:ea typeface="+mn-ea"/>
                <a:cs typeface="+mn-cs"/>
              </a:rPr>
              <a:t>Ισχυρισμοί </a:t>
            </a:r>
            <a:r>
              <a:rPr lang="el-GR" sz="2800" b="1" dirty="0" smtClean="0">
                <a:solidFill>
                  <a:srgbClr val="0070C0"/>
                </a:solidFill>
                <a:latin typeface="+mn-lt"/>
                <a:ea typeface="+mn-ea"/>
                <a:cs typeface="+mn-cs"/>
              </a:rPr>
              <a:t>διατροφής: εδώδιμες </a:t>
            </a:r>
            <a:r>
              <a:rPr lang="el-GR" sz="2800" b="1" dirty="0">
                <a:solidFill>
                  <a:srgbClr val="0070C0"/>
                </a:solidFill>
                <a:latin typeface="+mn-lt"/>
                <a:ea typeface="+mn-ea"/>
                <a:cs typeface="+mn-cs"/>
              </a:rPr>
              <a:t>ίνες (διαιτητικές ίνες)</a:t>
            </a:r>
          </a:p>
        </p:txBody>
      </p:sp>
      <p:sp>
        <p:nvSpPr>
          <p:cNvPr id="3" name="Content Placeholder 2"/>
          <p:cNvSpPr>
            <a:spLocks noGrp="1"/>
          </p:cNvSpPr>
          <p:nvPr>
            <p:ph idx="1"/>
          </p:nvPr>
        </p:nvSpPr>
        <p:spPr>
          <a:xfrm>
            <a:off x="839416" y="1301055"/>
            <a:ext cx="8352928" cy="4351338"/>
          </a:xfrm>
        </p:spPr>
        <p:txBody>
          <a:bodyPr>
            <a:normAutofit lnSpcReduction="10000"/>
          </a:bodyPr>
          <a:lstStyle/>
          <a:p>
            <a:pPr marL="0" indent="0">
              <a:buNone/>
            </a:pPr>
            <a:r>
              <a:rPr lang="el-GR" sz="2300" u="sng" dirty="0">
                <a:solidFill>
                  <a:srgbClr val="FFC000"/>
                </a:solidFill>
              </a:rPr>
              <a:t>ΠΗΓΗ ΕΔΩΔΙΜΩΝ ΙΝΩΝ </a:t>
            </a:r>
            <a:endParaRPr lang="en-US" sz="2300" u="sng" dirty="0">
              <a:solidFill>
                <a:srgbClr val="FFC000"/>
              </a:solidFill>
            </a:endParaRPr>
          </a:p>
          <a:p>
            <a:pPr marL="0" indent="0" algn="just">
              <a:buNone/>
            </a:pPr>
            <a:r>
              <a:rPr lang="el-GR" sz="2000" dirty="0"/>
              <a:t>Ο ισχυρισμός ότι ένα τρόφιμο αποτελεί πηγή εδώδιμων ινών, καθώς και κάθε ισχυρισμός που ενδέχεται να έχει το ίδιο νόημα για τον καταναλωτή, μπορεί να χρησιμοποιείται μόνον όταν </a:t>
            </a:r>
            <a:r>
              <a:rPr lang="el-GR" sz="2000" dirty="0">
                <a:solidFill>
                  <a:srgbClr val="FF0000"/>
                </a:solidFill>
              </a:rPr>
              <a:t>το προϊόν περιέχει τουλάχιστον 3 g εδώδιμων ινών ανά 100 g ή τουλάχιστον 1,5 g εδώδιμων ινών ανά 100 </a:t>
            </a:r>
            <a:r>
              <a:rPr lang="el-GR" sz="2000" dirty="0" err="1">
                <a:solidFill>
                  <a:srgbClr val="FF0000"/>
                </a:solidFill>
              </a:rPr>
              <a:t>kcal</a:t>
            </a:r>
            <a:r>
              <a:rPr lang="el-GR" sz="2000" dirty="0">
                <a:solidFill>
                  <a:srgbClr val="FF0000"/>
                </a:solidFill>
              </a:rPr>
              <a:t>.</a:t>
            </a:r>
            <a:endParaRPr lang="en-US" sz="2000" dirty="0">
              <a:solidFill>
                <a:srgbClr val="FF0000"/>
              </a:solidFill>
            </a:endParaRPr>
          </a:p>
          <a:p>
            <a:pPr marL="0" indent="0">
              <a:buNone/>
            </a:pPr>
            <a:r>
              <a:rPr lang="el-GR" dirty="0"/>
              <a:t> </a:t>
            </a:r>
            <a:endParaRPr lang="el-GR" sz="2300" dirty="0"/>
          </a:p>
          <a:p>
            <a:pPr marL="0" indent="0">
              <a:buNone/>
            </a:pPr>
            <a:r>
              <a:rPr lang="el-GR" sz="2300" u="sng" dirty="0">
                <a:solidFill>
                  <a:srgbClr val="FFC000"/>
                </a:solidFill>
              </a:rPr>
              <a:t>ΥΨΗΛΗ ΠΕΡΙΕΚΤΙΚΟΤΗΤΑ ΣΕ ΕΔΩΔΙΜΕΣ ΙΝΕΣ </a:t>
            </a:r>
            <a:endParaRPr lang="en-US" sz="2300" u="sng" dirty="0">
              <a:solidFill>
                <a:srgbClr val="FFC000"/>
              </a:solidFill>
            </a:endParaRPr>
          </a:p>
          <a:p>
            <a:pPr marL="0" indent="0" algn="just">
              <a:buNone/>
            </a:pPr>
            <a:r>
              <a:rPr lang="el-GR" sz="2000" dirty="0"/>
              <a:t>Ο ισχυρισμός ότι ένα τρόφιμο έχει υψηλή περιεκτικότητα σε εδώδιμες ίνες, καθώς και κάθε ισχυρισμός που ενδέχεται να έχει το ίδιο νόημα για τον καταναλωτή, μπορεί να χρησιμοποιείται μόνον όταν </a:t>
            </a:r>
            <a:r>
              <a:rPr lang="el-GR" sz="2000" dirty="0">
                <a:solidFill>
                  <a:srgbClr val="FF0000"/>
                </a:solidFill>
              </a:rPr>
              <a:t>το προϊόν περιέχει τουλάχιστον 6 g εδώδιμων ινών ανά 100 g ή τουλάχιστον 3 g εδώδιμων ινών ανά 100 </a:t>
            </a:r>
            <a:r>
              <a:rPr lang="el-GR" sz="2000" dirty="0" err="1">
                <a:solidFill>
                  <a:srgbClr val="FF0000"/>
                </a:solidFill>
              </a:rPr>
              <a:t>kcal</a:t>
            </a:r>
            <a:r>
              <a:rPr lang="el-GR" sz="2000" dirty="0">
                <a:solidFill>
                  <a:srgbClr val="FF0000"/>
                </a:solidFill>
              </a:rPr>
              <a:t>.</a:t>
            </a:r>
          </a:p>
        </p:txBody>
      </p:sp>
    </p:spTree>
    <p:extLst>
      <p:ext uri="{BB962C8B-B14F-4D97-AF65-F5344CB8AC3E}">
        <p14:creationId xmlns:p14="http://schemas.microsoft.com/office/powerpoint/2010/main" val="2292253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4293" y="260648"/>
            <a:ext cx="7886700" cy="1325563"/>
          </a:xfrm>
        </p:spPr>
        <p:txBody>
          <a:bodyPr>
            <a:normAutofit/>
          </a:bodyPr>
          <a:lstStyle/>
          <a:p>
            <a:pPr defTabSz="914400">
              <a:lnSpc>
                <a:spcPct val="120000"/>
              </a:lnSpc>
              <a:defRPr/>
            </a:pPr>
            <a:r>
              <a:rPr lang="el-GR" sz="2800" b="1" dirty="0">
                <a:solidFill>
                  <a:srgbClr val="0070C0"/>
                </a:solidFill>
                <a:latin typeface="+mn-lt"/>
                <a:ea typeface="+mn-ea"/>
                <a:cs typeface="+mn-cs"/>
              </a:rPr>
              <a:t>Ισχυρισμοί </a:t>
            </a:r>
            <a:r>
              <a:rPr lang="el-GR" sz="2800" b="1" dirty="0" smtClean="0">
                <a:solidFill>
                  <a:srgbClr val="0070C0"/>
                </a:solidFill>
                <a:latin typeface="+mn-lt"/>
                <a:ea typeface="+mn-ea"/>
                <a:cs typeface="+mn-cs"/>
              </a:rPr>
              <a:t>διατροφής: πρωτεΐνες </a:t>
            </a:r>
            <a:endParaRPr lang="el-GR" sz="2800" b="1" dirty="0">
              <a:solidFill>
                <a:srgbClr val="0070C0"/>
              </a:solidFill>
              <a:latin typeface="+mn-lt"/>
              <a:ea typeface="+mn-ea"/>
              <a:cs typeface="+mn-cs"/>
            </a:endParaRPr>
          </a:p>
        </p:txBody>
      </p:sp>
      <p:sp>
        <p:nvSpPr>
          <p:cNvPr id="3" name="Content Placeholder 2"/>
          <p:cNvSpPr>
            <a:spLocks noGrp="1"/>
          </p:cNvSpPr>
          <p:nvPr>
            <p:ph idx="1"/>
          </p:nvPr>
        </p:nvSpPr>
        <p:spPr>
          <a:xfrm>
            <a:off x="1127448" y="1124744"/>
            <a:ext cx="7886700" cy="4351338"/>
          </a:xfrm>
        </p:spPr>
        <p:txBody>
          <a:bodyPr>
            <a:normAutofit lnSpcReduction="10000"/>
          </a:bodyPr>
          <a:lstStyle/>
          <a:p>
            <a:pPr marL="0" indent="0">
              <a:buNone/>
            </a:pPr>
            <a:r>
              <a:rPr lang="el-GR" sz="2300" u="sng" dirty="0">
                <a:solidFill>
                  <a:srgbClr val="FFC000"/>
                </a:solidFill>
              </a:rPr>
              <a:t>ΠΗΓΗ ΠΡΩΤΕΪΝΩΝ </a:t>
            </a:r>
            <a:endParaRPr lang="en-US" sz="2300" u="sng" dirty="0">
              <a:solidFill>
                <a:srgbClr val="FFC000"/>
              </a:solidFill>
            </a:endParaRPr>
          </a:p>
          <a:p>
            <a:pPr marL="0" indent="0" algn="just">
              <a:buNone/>
            </a:pPr>
            <a:r>
              <a:rPr lang="el-GR" sz="2000" dirty="0"/>
              <a:t>Ο ισχυρισμός ότι ένα τρόφιμο αποτελεί πηγή πρωτεϊνών, καθώς και κάθε ισχυρισμός που ενδέχεται να έχει το ίδιο νόημα για τον καταναλωτή, μπορεί να χρησιμοποιείται μόνον όταν τουλάχιστον </a:t>
            </a:r>
            <a:r>
              <a:rPr lang="el-GR" sz="2000" dirty="0">
                <a:solidFill>
                  <a:srgbClr val="FF0000"/>
                </a:solidFill>
              </a:rPr>
              <a:t>το 12 % της ενεργειακής αξίας του τροφίμου παρέχεται από πρωτεΐνες. </a:t>
            </a:r>
          </a:p>
          <a:p>
            <a:pPr marL="0" indent="0">
              <a:buNone/>
            </a:pPr>
            <a:endParaRPr lang="en-US" u="sng" dirty="0">
              <a:solidFill>
                <a:srgbClr val="FFC000"/>
              </a:solidFill>
            </a:endParaRPr>
          </a:p>
          <a:p>
            <a:pPr marL="0" indent="0">
              <a:buNone/>
            </a:pPr>
            <a:r>
              <a:rPr lang="el-GR" sz="2300" u="sng" dirty="0">
                <a:solidFill>
                  <a:srgbClr val="FFC000"/>
                </a:solidFill>
              </a:rPr>
              <a:t>ΥΨΗΛΗ ΠΕΡΙΕΚΤΙΚΟΤΗΤΑ ΣΕ ΠΡΩΤΕΪΝΕΣ</a:t>
            </a:r>
            <a:endParaRPr lang="en-US" sz="2300" u="sng" dirty="0">
              <a:solidFill>
                <a:srgbClr val="FFC000"/>
              </a:solidFill>
            </a:endParaRPr>
          </a:p>
          <a:p>
            <a:pPr marL="0" indent="0" algn="just">
              <a:buNone/>
            </a:pPr>
            <a:r>
              <a:rPr lang="el-GR" sz="2000" dirty="0"/>
              <a:t>Ο ισχυρισμός ότι ένα τρόφιμο έχει υψηλή περιεκτικότητα σε πρωτεΐνες, καθώς και κάθε ισχυρισμός που ενδέχεται να έχει το ίδιο νόημα για τον καταναλωτή, μπορεί να χρησιμοποιείται μόνον όταν τουλάχιστον </a:t>
            </a:r>
            <a:r>
              <a:rPr lang="el-GR" sz="2000" dirty="0">
                <a:solidFill>
                  <a:srgbClr val="FF0000"/>
                </a:solidFill>
              </a:rPr>
              <a:t>το 20 % της ενεργειακής αξίας του τροφίμου παρέχεται από πρωτεΐνες</a:t>
            </a:r>
            <a:r>
              <a:rPr lang="el-GR" sz="2000" dirty="0"/>
              <a:t>.</a:t>
            </a:r>
          </a:p>
        </p:txBody>
      </p:sp>
    </p:spTree>
    <p:extLst>
      <p:ext uri="{BB962C8B-B14F-4D97-AF65-F5344CB8AC3E}">
        <p14:creationId xmlns:p14="http://schemas.microsoft.com/office/powerpoint/2010/main" val="3469502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7448" y="18256"/>
            <a:ext cx="9361040" cy="1325563"/>
          </a:xfrm>
        </p:spPr>
        <p:txBody>
          <a:bodyPr>
            <a:normAutofit/>
          </a:bodyPr>
          <a:lstStyle/>
          <a:p>
            <a:pPr defTabSz="914400">
              <a:lnSpc>
                <a:spcPct val="120000"/>
              </a:lnSpc>
              <a:defRPr/>
            </a:pPr>
            <a:r>
              <a:rPr lang="el-GR" sz="2800" b="1" dirty="0">
                <a:solidFill>
                  <a:srgbClr val="0070C0"/>
                </a:solidFill>
                <a:latin typeface="+mn-lt"/>
                <a:ea typeface="+mn-ea"/>
                <a:cs typeface="+mn-cs"/>
              </a:rPr>
              <a:t>Ισχυρισμοί </a:t>
            </a:r>
            <a:r>
              <a:rPr lang="el-GR" sz="2800" b="1" dirty="0" smtClean="0">
                <a:solidFill>
                  <a:srgbClr val="0070C0"/>
                </a:solidFill>
                <a:latin typeface="+mn-lt"/>
                <a:ea typeface="+mn-ea"/>
                <a:cs typeface="+mn-cs"/>
              </a:rPr>
              <a:t>διατροφής: βιταμίνες </a:t>
            </a:r>
            <a:r>
              <a:rPr lang="el-GR" sz="2800" b="1" dirty="0">
                <a:solidFill>
                  <a:srgbClr val="0070C0"/>
                </a:solidFill>
                <a:latin typeface="+mn-lt"/>
                <a:ea typeface="+mn-ea"/>
                <a:cs typeface="+mn-cs"/>
              </a:rPr>
              <a:t>ή σε ανόργανα άλατα</a:t>
            </a:r>
          </a:p>
        </p:txBody>
      </p:sp>
      <p:sp>
        <p:nvSpPr>
          <p:cNvPr id="3" name="Content Placeholder 2"/>
          <p:cNvSpPr>
            <a:spLocks noGrp="1"/>
          </p:cNvSpPr>
          <p:nvPr>
            <p:ph idx="1"/>
          </p:nvPr>
        </p:nvSpPr>
        <p:spPr>
          <a:xfrm>
            <a:off x="1199456" y="836712"/>
            <a:ext cx="8352928" cy="5616624"/>
          </a:xfrm>
        </p:spPr>
        <p:txBody>
          <a:bodyPr>
            <a:normAutofit fontScale="85000" lnSpcReduction="20000"/>
          </a:bodyPr>
          <a:lstStyle/>
          <a:p>
            <a:pPr marL="0" indent="0">
              <a:buNone/>
            </a:pPr>
            <a:r>
              <a:rPr lang="el-GR" sz="2500" u="sng" dirty="0">
                <a:solidFill>
                  <a:srgbClr val="FFC000"/>
                </a:solidFill>
              </a:rPr>
              <a:t>ΠΗΓΗ [ΟΝΟΜΑ ΒΙΤΑΜΙΝΗΣ/ΩΝ] Ή/ΚΑΙ [ΟΝΟΜΑ ΑΝΟΡΓΑΝΟΥ ΑΛΑΤΟΣ/ΩΝ]</a:t>
            </a:r>
            <a:endParaRPr lang="en-US" sz="2500" u="sng" dirty="0">
              <a:solidFill>
                <a:srgbClr val="FFC000"/>
              </a:solidFill>
            </a:endParaRPr>
          </a:p>
          <a:p>
            <a:pPr marL="0" indent="0" algn="just">
              <a:buNone/>
            </a:pPr>
            <a:r>
              <a:rPr lang="el-GR" sz="2200" dirty="0"/>
              <a:t>Ο ισχυρισμός ότι ένα τρόφιμο αποτελεί πηγή βιταμινών ή/και </a:t>
            </a:r>
            <a:r>
              <a:rPr lang="el-GR" sz="2200" dirty="0" err="1"/>
              <a:t>ανοργάνων</a:t>
            </a:r>
            <a:r>
              <a:rPr lang="el-GR" sz="2200" dirty="0"/>
              <a:t> αλάτων, καθώς και κάθε ισχυρισμός που ενδέχεται να έχει το ίδιο νόημα για τον καταναλωτή, μπορεί να χρησιμοποιείται μόνον όταν </a:t>
            </a:r>
            <a:r>
              <a:rPr lang="el-GR" sz="2200" dirty="0">
                <a:solidFill>
                  <a:srgbClr val="FF0000"/>
                </a:solidFill>
              </a:rPr>
              <a:t>το προϊόν περιέχει τουλάχιστον μία σημαντική ποσότητα όπως ορίζεται στο παράρτημα της οδηγίας 90/496/ΕΟΚ ή μία ποσότητα που προβλέπεται από παρεκκλίσεις που παρέχονται σύμφωνα με το άρθρο 7 του κανονισμού (ΕΚ) αριθ. 1925/2006 του Ευρωπαϊκού Κοινοβουλίου και του Συμβουλίου, της 20ής Δεκεμβρίου 2006 (1), για την προσθήκη βιταμινών και ανόργανων στοιχείων και ορισμένων άλλων ουσιών στα τρόφιμα.</a:t>
            </a:r>
            <a:r>
              <a:rPr lang="el-GR" sz="2200" dirty="0"/>
              <a:t> L 404/24 EL </a:t>
            </a:r>
            <a:r>
              <a:rPr lang="el-GR" sz="2200" dirty="0" err="1"/>
              <a:t>Επίσηµη</a:t>
            </a:r>
            <a:r>
              <a:rPr lang="el-GR" sz="2200" dirty="0"/>
              <a:t> </a:t>
            </a:r>
            <a:r>
              <a:rPr lang="el-GR" sz="2200" dirty="0" err="1"/>
              <a:t>Εφηµερίδα</a:t>
            </a:r>
            <a:r>
              <a:rPr lang="el-GR" sz="2200" dirty="0"/>
              <a:t> της Ευρωπαϊκής Ένωσης 30.12.2006 ( 1 ) Βλέπε σελίδα 26 της Επίσημης Εφημερίδας. </a:t>
            </a:r>
            <a:endParaRPr lang="en-US" sz="2200" dirty="0"/>
          </a:p>
          <a:p>
            <a:pPr marL="0" indent="0" algn="just">
              <a:buNone/>
            </a:pPr>
            <a:endParaRPr lang="el-GR" sz="2200" dirty="0"/>
          </a:p>
          <a:p>
            <a:pPr marL="0" indent="0">
              <a:buNone/>
            </a:pPr>
            <a:r>
              <a:rPr lang="el-GR" sz="2500" u="sng" dirty="0">
                <a:solidFill>
                  <a:srgbClr val="FFC000"/>
                </a:solidFill>
              </a:rPr>
              <a:t>ΥΨΗΛΗ ΠΕΡΙΕΚΤΙΚΟΤΗΤΑ ΣΕ [ΟΝΟΜΑ ΒΙΤΑΜΙΝΗΣ/ΩΝ] Ή/ΚΑΙ [ΟΝΟΜΑ ΑΝΟΡΓΑΝΟΥ ΑΛΑΤΟΣ/ΩΝ] </a:t>
            </a:r>
            <a:endParaRPr lang="en-US" sz="2500" u="sng" dirty="0">
              <a:solidFill>
                <a:srgbClr val="FFC000"/>
              </a:solidFill>
            </a:endParaRPr>
          </a:p>
          <a:p>
            <a:pPr marL="0" indent="0" algn="just">
              <a:buNone/>
            </a:pPr>
            <a:r>
              <a:rPr lang="el-GR" sz="2200" dirty="0"/>
              <a:t>Ο ισχυρισμός ότι ένα τρόφιμο έχει υψηλή περιεκτικότητα σε βιταμίνες ή/και ανόργανα άλατα, καθώς και κάθε ισχυρισμός που ενδέχεται να έχει το ίδιο νόημα για τον καταναλωτή, μπορεί να χρησιμοποιείται μόνον όταν </a:t>
            </a:r>
            <a:r>
              <a:rPr lang="el-GR" sz="2200" dirty="0">
                <a:solidFill>
                  <a:srgbClr val="FF0000"/>
                </a:solidFill>
              </a:rPr>
              <a:t>το προϊόν περιέχει τουλάχιστον τη διπλάσια ποσότητα από την «πηγή [ΟΝΟΜΑ ΒΙΤΑΜΙΝΗΣ/ΩΝ] ή/και [ΟΝΟΜΑ ΑΝΟΡΓΑΝΟΥ ΑΛΑΤΟΣ/ΩΝ]</a:t>
            </a:r>
            <a:r>
              <a:rPr lang="el-GR" sz="2200" dirty="0"/>
              <a:t>».</a:t>
            </a:r>
          </a:p>
        </p:txBody>
      </p:sp>
    </p:spTree>
    <p:extLst>
      <p:ext uri="{BB962C8B-B14F-4D97-AF65-F5344CB8AC3E}">
        <p14:creationId xmlns:p14="http://schemas.microsoft.com/office/powerpoint/2010/main" val="2332481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13150"/>
            <a:ext cx="9289032" cy="1108364"/>
          </a:xfrm>
        </p:spPr>
        <p:txBody>
          <a:bodyPr>
            <a:noAutofit/>
          </a:bodyPr>
          <a:lstStyle/>
          <a:p>
            <a:pPr defTabSz="914400">
              <a:lnSpc>
                <a:spcPct val="120000"/>
              </a:lnSpc>
              <a:defRPr/>
            </a:pPr>
            <a:r>
              <a:rPr lang="el-GR" sz="2800" b="1" dirty="0">
                <a:solidFill>
                  <a:srgbClr val="0070C0"/>
                </a:solidFill>
                <a:latin typeface="+mn-lt"/>
                <a:ea typeface="+mn-ea"/>
                <a:cs typeface="+mn-cs"/>
              </a:rPr>
              <a:t>Ισχυρισμοί </a:t>
            </a:r>
            <a:r>
              <a:rPr lang="el-GR" sz="2800" b="1" dirty="0" smtClean="0">
                <a:solidFill>
                  <a:srgbClr val="0070C0"/>
                </a:solidFill>
                <a:latin typeface="+mn-lt"/>
                <a:ea typeface="+mn-ea"/>
                <a:cs typeface="+mn-cs"/>
              </a:rPr>
              <a:t>διατροφής: θρεπτική ουσία </a:t>
            </a:r>
            <a:r>
              <a:rPr lang="el-GR" sz="2800" b="1" dirty="0">
                <a:solidFill>
                  <a:srgbClr val="0070C0"/>
                </a:solidFill>
                <a:latin typeface="+mn-lt"/>
                <a:ea typeface="+mn-ea"/>
                <a:cs typeface="+mn-cs"/>
              </a:rPr>
              <a:t>στο τρόφιμο</a:t>
            </a:r>
            <a:r>
              <a:rPr lang="en-US" sz="2800" b="1" dirty="0">
                <a:solidFill>
                  <a:srgbClr val="0070C0"/>
                </a:solidFill>
                <a:latin typeface="+mn-lt"/>
                <a:ea typeface="+mn-ea"/>
                <a:cs typeface="+mn-cs"/>
              </a:rPr>
              <a:t> (I)</a:t>
            </a:r>
            <a:endParaRPr lang="el-GR" sz="2800" b="1" dirty="0">
              <a:solidFill>
                <a:srgbClr val="0070C0"/>
              </a:solidFill>
              <a:latin typeface="+mn-lt"/>
              <a:ea typeface="+mn-ea"/>
              <a:cs typeface="+mn-cs"/>
            </a:endParaRPr>
          </a:p>
        </p:txBody>
      </p:sp>
      <p:sp>
        <p:nvSpPr>
          <p:cNvPr id="3" name="Content Placeholder 2"/>
          <p:cNvSpPr>
            <a:spLocks noGrp="1"/>
          </p:cNvSpPr>
          <p:nvPr>
            <p:ph idx="1"/>
          </p:nvPr>
        </p:nvSpPr>
        <p:spPr>
          <a:xfrm>
            <a:off x="983432" y="692696"/>
            <a:ext cx="8712968" cy="5372355"/>
          </a:xfrm>
        </p:spPr>
        <p:txBody>
          <a:bodyPr>
            <a:noAutofit/>
          </a:bodyPr>
          <a:lstStyle/>
          <a:p>
            <a:pPr marL="0" indent="0" algn="just">
              <a:buNone/>
            </a:pPr>
            <a:r>
              <a:rPr lang="el-GR" sz="2300" u="sng" dirty="0">
                <a:solidFill>
                  <a:srgbClr val="FFC000"/>
                </a:solidFill>
              </a:rPr>
              <a:t>ΠΕΡΙΕΧΕΙ [ΟΝΟΜΑΣΙΑ ΤΗΣ ΘΡΕΠΤΙΚΗΣ Ή ΑΛΛΗΣ ΟΥΣΙΑΣ]</a:t>
            </a:r>
            <a:endParaRPr lang="en-US" sz="2300" u="sng" dirty="0">
              <a:solidFill>
                <a:srgbClr val="FFC000"/>
              </a:solidFill>
            </a:endParaRPr>
          </a:p>
          <a:p>
            <a:pPr marL="0" indent="0" algn="just">
              <a:buNone/>
            </a:pPr>
            <a:r>
              <a:rPr lang="el-GR" sz="2000" dirty="0"/>
              <a:t>Ο ισχυρισμός ότι ένα τρόφιμο περιέχει θρεπτική ή άλλη ουσία, για την οποία ο παρών κανονισμός δεν θέτει ειδικούς όρους, καθώς και κάθε ισχυρισμός που ενδέχεται να έχει το ίδιο νόημα για τον καταναλωτή, μπορεί να χρησιμοποιείται μόνον όταν </a:t>
            </a:r>
            <a:r>
              <a:rPr lang="el-GR" sz="2000" dirty="0">
                <a:solidFill>
                  <a:srgbClr val="FF0000"/>
                </a:solidFill>
              </a:rPr>
              <a:t>το προϊόν είναι σύμφωνο με όλες τις εφαρμοστέες διατάξεις του παρόντος κανονισμού και ιδίως το άρθρο 5. Για τις βιταμίνες και τα ανόργανα άλατα, ισχύουν οι όροι για τη χρήση του ισχυρισμού «πηγή». </a:t>
            </a:r>
          </a:p>
          <a:p>
            <a:pPr marL="0" indent="0" algn="just">
              <a:buNone/>
            </a:pPr>
            <a:endParaRPr lang="en-US" sz="2000" u="sng" dirty="0">
              <a:solidFill>
                <a:srgbClr val="FFC000"/>
              </a:solidFill>
            </a:endParaRPr>
          </a:p>
          <a:p>
            <a:pPr marL="0" indent="0" algn="just">
              <a:buNone/>
            </a:pPr>
            <a:r>
              <a:rPr lang="el-GR" sz="2300" u="sng" dirty="0">
                <a:solidFill>
                  <a:srgbClr val="FFC000"/>
                </a:solidFill>
              </a:rPr>
              <a:t>ΑΥΞΗΜΕΝΗ ΠΕΡΙΕΚΤΙΚΟΤΗΤΑ (ΟΝΟΜΑΣΙΑ ΤΗΣ ΘΡΕΠΤΙΚΗΣ ΟΥΣΙΑΣ)</a:t>
            </a:r>
            <a:endParaRPr lang="en-US" sz="2300" u="sng" dirty="0">
              <a:solidFill>
                <a:srgbClr val="FFC000"/>
              </a:solidFill>
            </a:endParaRPr>
          </a:p>
          <a:p>
            <a:pPr marL="0" indent="0" algn="just">
              <a:buNone/>
            </a:pPr>
            <a:r>
              <a:rPr lang="el-GR" sz="2000" dirty="0"/>
              <a:t>Ο ισχυρισμός ότι έχει αυξηθεί η περιεκτικότητα μιας ή περισσοτέρων θρεπτικών ουσιών, πλην βιταμινών και ανόργανων αλάτων, και κάθε ισχυρισμός που ενδέχεται να έχει το ίδιο νόημα για τον καταναλωτή, μπορεί να χρησιμοποιείται μόνον όταν </a:t>
            </a:r>
            <a:r>
              <a:rPr lang="el-GR" sz="2000" dirty="0">
                <a:solidFill>
                  <a:srgbClr val="FF0000"/>
                </a:solidFill>
              </a:rPr>
              <a:t>το προϊόν πληροί τις προϋποθέσεις για τον ισχυρισμό «πηγή» και η περιεκτικότητα έχει αυξηθεί τουλάχιστον κατά 30 % σε σύγκριση με ένα παρόμοιο προϊόν. </a:t>
            </a:r>
          </a:p>
          <a:p>
            <a:pPr marL="0" indent="0" algn="just">
              <a:buNone/>
            </a:pPr>
            <a:endParaRPr lang="en-US" sz="2000" u="sng" dirty="0">
              <a:solidFill>
                <a:srgbClr val="FFC000"/>
              </a:solidFill>
            </a:endParaRPr>
          </a:p>
        </p:txBody>
      </p:sp>
    </p:spTree>
    <p:extLst>
      <p:ext uri="{BB962C8B-B14F-4D97-AF65-F5344CB8AC3E}">
        <p14:creationId xmlns:p14="http://schemas.microsoft.com/office/powerpoint/2010/main" val="3196635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384" y="13150"/>
            <a:ext cx="10297144" cy="1108364"/>
          </a:xfrm>
        </p:spPr>
        <p:txBody>
          <a:bodyPr>
            <a:noAutofit/>
          </a:bodyPr>
          <a:lstStyle/>
          <a:p>
            <a:pPr defTabSz="914400">
              <a:lnSpc>
                <a:spcPct val="120000"/>
              </a:lnSpc>
              <a:defRPr/>
            </a:pPr>
            <a:r>
              <a:rPr lang="el-GR" sz="2800" b="1" dirty="0">
                <a:solidFill>
                  <a:srgbClr val="0070C0"/>
                </a:solidFill>
                <a:latin typeface="+mn-lt"/>
                <a:ea typeface="+mn-ea"/>
                <a:cs typeface="+mn-cs"/>
              </a:rPr>
              <a:t>Ισχυρισμοί </a:t>
            </a:r>
            <a:r>
              <a:rPr lang="el-GR" sz="2800" b="1" dirty="0" smtClean="0">
                <a:solidFill>
                  <a:srgbClr val="0070C0"/>
                </a:solidFill>
                <a:latin typeface="+mn-lt"/>
                <a:ea typeface="+mn-ea"/>
                <a:cs typeface="+mn-cs"/>
              </a:rPr>
              <a:t>διατροφής: θρεπτικής </a:t>
            </a:r>
            <a:r>
              <a:rPr lang="el-GR" sz="2800" b="1" dirty="0">
                <a:solidFill>
                  <a:srgbClr val="0070C0"/>
                </a:solidFill>
                <a:latin typeface="+mn-lt"/>
                <a:ea typeface="+mn-ea"/>
                <a:cs typeface="+mn-cs"/>
              </a:rPr>
              <a:t>ουσίας στο τρόφιμο</a:t>
            </a:r>
            <a:r>
              <a:rPr lang="en-US" sz="2800" b="1" dirty="0">
                <a:solidFill>
                  <a:srgbClr val="0070C0"/>
                </a:solidFill>
                <a:latin typeface="+mn-lt"/>
                <a:ea typeface="+mn-ea"/>
                <a:cs typeface="+mn-cs"/>
              </a:rPr>
              <a:t> (II)</a:t>
            </a:r>
            <a:endParaRPr lang="el-GR" sz="2800" b="1" dirty="0">
              <a:solidFill>
                <a:srgbClr val="0070C0"/>
              </a:solidFill>
              <a:latin typeface="+mn-lt"/>
              <a:ea typeface="+mn-ea"/>
              <a:cs typeface="+mn-cs"/>
            </a:endParaRPr>
          </a:p>
        </p:txBody>
      </p:sp>
      <p:sp>
        <p:nvSpPr>
          <p:cNvPr id="3" name="Content Placeholder 2"/>
          <p:cNvSpPr>
            <a:spLocks noGrp="1"/>
          </p:cNvSpPr>
          <p:nvPr>
            <p:ph idx="1"/>
          </p:nvPr>
        </p:nvSpPr>
        <p:spPr>
          <a:xfrm>
            <a:off x="695400" y="980728"/>
            <a:ext cx="9505056" cy="5372355"/>
          </a:xfrm>
        </p:spPr>
        <p:txBody>
          <a:bodyPr>
            <a:noAutofit/>
          </a:bodyPr>
          <a:lstStyle/>
          <a:p>
            <a:pPr marL="0" indent="0" algn="just">
              <a:buNone/>
            </a:pPr>
            <a:r>
              <a:rPr lang="el-GR" sz="2300" u="sng" dirty="0">
                <a:solidFill>
                  <a:srgbClr val="FFC000"/>
                </a:solidFill>
              </a:rPr>
              <a:t>ΜΕΙΩΜΕΝΗ ΠΕΡΙΕΚΤΙΚΟΤΗΤΑ (ΟΝΟΜΑΣΙΑ ΤΗΣ ΘΡΕΠΤΙΚΗΣ ΟΥΣΙΑΣ)</a:t>
            </a:r>
            <a:endParaRPr lang="en-US" sz="2300" u="sng" dirty="0">
              <a:solidFill>
                <a:srgbClr val="FFC000"/>
              </a:solidFill>
            </a:endParaRPr>
          </a:p>
          <a:p>
            <a:pPr marL="0" indent="0" algn="just">
              <a:buNone/>
            </a:pPr>
            <a:r>
              <a:rPr lang="el-GR" sz="2000" dirty="0"/>
              <a:t>Ο ισχυρισμός ότι έχει μειωθεί η περιεκτικότητα μιας ή περισσοτέρων θρεπτικών ουσιών, και κάθε ισχυρισμός που ενδέχεται να έχει το ίδιο νόημα για τον καταναλωτή, μπορεί να χρησιμοποιείται μόνον όταν </a:t>
            </a:r>
            <a:r>
              <a:rPr lang="el-GR" sz="2000" dirty="0">
                <a:solidFill>
                  <a:srgbClr val="FF3300"/>
                </a:solidFill>
              </a:rPr>
              <a:t>η περιεκτικότητα έχει μειωθεί τουλάχιστον κατά 30 % σε σύγκριση με ένα παρόμοιο προϊόν, εκτός από την περίπτωση ιχνοστοιχείων όπου επιτρέπεται μια διαφορά της τάξης του 10 % ως προς τις τιμές αναφοράς που ορίζονται στην οδηγία 90/496/ΕΟΚ του Συμβουλίου, και του νατρίου, ή της ισοδύναμης τιμής νατρίου, όπου επιτρέπεται μια διαφορά της τάξης του 25 %</a:t>
            </a:r>
          </a:p>
          <a:p>
            <a:pPr marL="0" indent="0" algn="just">
              <a:buNone/>
            </a:pPr>
            <a:endParaRPr lang="en-US" sz="2000" u="sng" dirty="0">
              <a:solidFill>
                <a:srgbClr val="FFC000"/>
              </a:solidFill>
            </a:endParaRPr>
          </a:p>
          <a:p>
            <a:pPr marL="0" indent="0" algn="just">
              <a:buNone/>
            </a:pPr>
            <a:r>
              <a:rPr lang="el-GR" sz="2300" u="sng" dirty="0">
                <a:solidFill>
                  <a:srgbClr val="FFC000"/>
                </a:solidFill>
              </a:rPr>
              <a:t>ΜΕΙΩΜΕΝΩΝ ΘΕΡΜΙΔΩΝ (LIGHT/LITE) </a:t>
            </a:r>
            <a:endParaRPr lang="en-US" sz="2300" u="sng" dirty="0">
              <a:solidFill>
                <a:srgbClr val="FFC000"/>
              </a:solidFill>
            </a:endParaRPr>
          </a:p>
          <a:p>
            <a:pPr marL="0" indent="0" algn="just">
              <a:buNone/>
            </a:pPr>
            <a:r>
              <a:rPr lang="el-GR" sz="2000" dirty="0"/>
              <a:t>Ο ισχυρισμός ότι ένα προϊόν είναι μειωμένων θερμίδων, και κάθε ισχυρισμός που ενδέχεται να έχει το ίδιο νόημα για τον καταναλωτή, </a:t>
            </a:r>
            <a:r>
              <a:rPr lang="el-GR" sz="2000" dirty="0">
                <a:solidFill>
                  <a:srgbClr val="FF3300"/>
                </a:solidFill>
              </a:rPr>
              <a:t>πρέπει να πληροί τις ίδιες προϋποθέσεις με αυτές που καθορίζονται για τον όρο «μειωμένο»· </a:t>
            </a:r>
            <a:r>
              <a:rPr lang="el-GR" sz="2000" dirty="0"/>
              <a:t>ο ισχυρισμός πρέπει επίσης να συνοδεύεται από ένδειξη του ή των χαρακτηριστικών που καθιστούν το προϊόν «μειωμένων θερμίδων» («</a:t>
            </a:r>
            <a:r>
              <a:rPr lang="el-GR" sz="2000" dirty="0" err="1"/>
              <a:t>light</a:t>
            </a:r>
            <a:r>
              <a:rPr lang="el-GR" sz="2000" dirty="0"/>
              <a:t>» ή «</a:t>
            </a:r>
            <a:r>
              <a:rPr lang="el-GR" sz="2000" dirty="0" err="1"/>
              <a:t>lite</a:t>
            </a:r>
            <a:r>
              <a:rPr lang="el-GR" sz="2000" dirty="0"/>
              <a:t>»).</a:t>
            </a:r>
          </a:p>
        </p:txBody>
      </p:sp>
    </p:spTree>
    <p:extLst>
      <p:ext uri="{BB962C8B-B14F-4D97-AF65-F5344CB8AC3E}">
        <p14:creationId xmlns:p14="http://schemas.microsoft.com/office/powerpoint/2010/main" val="2604957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513" y="188641"/>
            <a:ext cx="6447501" cy="644237"/>
          </a:xfrm>
        </p:spPr>
        <p:txBody>
          <a:bodyPr>
            <a:normAutofit/>
          </a:bodyPr>
          <a:lstStyle/>
          <a:p>
            <a:r>
              <a:rPr lang="el-GR" sz="2800" b="1" dirty="0">
                <a:solidFill>
                  <a:srgbClr val="0070C0"/>
                </a:solidFill>
                <a:latin typeface="+mn-lt"/>
                <a:ea typeface="+mn-ea"/>
                <a:cs typeface="+mn-cs"/>
              </a:rPr>
              <a:t>Συμπέρασμα</a:t>
            </a:r>
          </a:p>
        </p:txBody>
      </p:sp>
      <p:sp>
        <p:nvSpPr>
          <p:cNvPr id="3" name="Content Placeholder 2"/>
          <p:cNvSpPr>
            <a:spLocks noGrp="1"/>
          </p:cNvSpPr>
          <p:nvPr>
            <p:ph idx="1"/>
          </p:nvPr>
        </p:nvSpPr>
        <p:spPr>
          <a:xfrm>
            <a:off x="1127448" y="1052736"/>
            <a:ext cx="8240463" cy="5548451"/>
          </a:xfrm>
        </p:spPr>
        <p:txBody>
          <a:bodyPr>
            <a:noAutofit/>
          </a:bodyPr>
          <a:lstStyle/>
          <a:p>
            <a:pPr algn="just"/>
            <a:r>
              <a:rPr lang="el-GR" sz="2000" dirty="0"/>
              <a:t>Οι ισχυρισμοί διατροφής αφορούν στην περιεκτικότητα ενός τροφίμου σε επιλεγμένα θρεπτικά συστατικά.</a:t>
            </a:r>
            <a:endParaRPr lang="en-US" sz="2000" dirty="0"/>
          </a:p>
          <a:p>
            <a:pPr algn="just"/>
            <a:r>
              <a:rPr lang="el-GR" sz="2000" dirty="0" smtClean="0"/>
              <a:t>Ο </a:t>
            </a:r>
            <a:r>
              <a:rPr lang="el-GR" sz="2000" dirty="0"/>
              <a:t>«ΚΑΝΟΝΙΣΜΟΣ (ΕΚ) ΑΡΙΘ. 1924/2006 ΤΟΥ ΕΥΡΩΠΑΪΚΟΥ ΚΟΙΝΟΒΟΥΛΙΟΥ ΚΑΙ ΤΟΥ ΣΥΜΒΟΥΛΙΟΥ της 20 Δεκεμβρίου 2006 σχετικά με τους ισχυρισμούς διατροφής και υγείας που διατυπώνονται στα τρόφιμα» περιγράφει τις προϋποθέσεις σύστασης τροφίμου σε επιλεγμένα θρεπτικά συστατικά ώστε να είναι επιτρεπτή η διατύπωση ισχυρισμού διατροφής για αυτό το θρεπτικό συστατικό. </a:t>
            </a:r>
            <a:endParaRPr lang="en-US" sz="2000" dirty="0"/>
          </a:p>
          <a:p>
            <a:pPr algn="just"/>
            <a:r>
              <a:rPr lang="el-GR" sz="2000" dirty="0" smtClean="0"/>
              <a:t>Συγκριμένα</a:t>
            </a:r>
            <a:r>
              <a:rPr lang="el-GR" sz="2000" dirty="0"/>
              <a:t>, οι ισχυρισμοί διατροφής αφορούν Ενέργεια, Λίπος (ολικά λιπαρά), Κορεσμένα Λιπαρά, Σάκχαρα, Νάτριο /αλάτι, Εδώδιμες ίνες, Πρωτεΐνες, Βιταμίνες και ανόργανα άλατα καθώς και ισχυρισμούς για πιθανά άλλα θρεπτικά συστατικά</a:t>
            </a:r>
            <a:endParaRPr lang="en-US" sz="2000" dirty="0"/>
          </a:p>
          <a:p>
            <a:pPr algn="just"/>
            <a:r>
              <a:rPr lang="el-GR" sz="2000" dirty="0" smtClean="0"/>
              <a:t>Όπως </a:t>
            </a:r>
            <a:r>
              <a:rPr lang="el-GR" sz="2000" dirty="0"/>
              <a:t>φαίνεται και στον κανονισμό, αρκεί η γνώση για την σύσταση ενός τροφίμου για να τεκμηριωθεί ένας ισχυρισμός διατροφής.  Δεν απαιτούνται επιπλέον μελέτες, όπως για παράδειγμα για την τεκμηρίωση ισχυρισμών υγείας. </a:t>
            </a:r>
          </a:p>
        </p:txBody>
      </p:sp>
    </p:spTree>
    <p:extLst>
      <p:ext uri="{BB962C8B-B14F-4D97-AF65-F5344CB8AC3E}">
        <p14:creationId xmlns:p14="http://schemas.microsoft.com/office/powerpoint/2010/main" val="2415075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620688"/>
            <a:ext cx="8596668" cy="1320800"/>
          </a:xfrm>
        </p:spPr>
        <p:txBody>
          <a:bodyPr>
            <a:normAutofit/>
          </a:bodyPr>
          <a:lstStyle/>
          <a:p>
            <a:pPr defTabSz="914400">
              <a:lnSpc>
                <a:spcPct val="120000"/>
              </a:lnSpc>
              <a:defRPr/>
            </a:pPr>
            <a:r>
              <a:rPr lang="el-GR" sz="2800" b="1" dirty="0">
                <a:solidFill>
                  <a:srgbClr val="0070C0"/>
                </a:solidFill>
                <a:latin typeface="+mn-lt"/>
                <a:ea typeface="+mn-ea"/>
                <a:cs typeface="+mn-cs"/>
              </a:rPr>
              <a:t>Βασικές αρχές</a:t>
            </a:r>
          </a:p>
        </p:txBody>
      </p:sp>
      <p:sp>
        <p:nvSpPr>
          <p:cNvPr id="3" name="Content Placeholder 2"/>
          <p:cNvSpPr>
            <a:spLocks noGrp="1"/>
          </p:cNvSpPr>
          <p:nvPr>
            <p:ph idx="1"/>
          </p:nvPr>
        </p:nvSpPr>
        <p:spPr>
          <a:xfrm>
            <a:off x="623392" y="1556792"/>
            <a:ext cx="8596668" cy="3880773"/>
          </a:xfrm>
        </p:spPr>
        <p:txBody>
          <a:bodyPr>
            <a:normAutofit/>
          </a:bodyPr>
          <a:lstStyle/>
          <a:p>
            <a:pPr algn="just"/>
            <a:r>
              <a:rPr lang="el-GR" sz="2000" dirty="0"/>
              <a:t>Η ποικίλη και ισορροπημένη διατροφή είναι αναγκαία προϋπόθεση για την καλή υγεία και τα επιμέρους προϊόντα έχουν σχετική μόνον σημασία στο πλαίσιο της συνολικής δίαιτας η οποία αποτελεί ένα από τους πολλούς παράγοντες που επηρεάζουν την εκδήλωση ορισμένων ανθρώπινων ασθενειών. </a:t>
            </a:r>
          </a:p>
          <a:p>
            <a:pPr algn="just"/>
            <a:r>
              <a:rPr lang="el-GR" sz="2000" dirty="0"/>
              <a:t>Ένας ισχυρισμός διατροφής ή ένας ισχυρισμός υγείας δεν θα πρέπει να διατυπώνεται εάν είναι ασύμβατος προς τις γενικώς αποδεκτές αρχές της διατροφής και της υγείας ή εάν ενθαρρύνει ή εμφανίζει ως αποδεκτή την υπερβολική κατανάλωση οποιουδήποτε τρόφιμου ή υποτιμούν την ορθή διατροφική πρακτική.</a:t>
            </a:r>
          </a:p>
        </p:txBody>
      </p:sp>
    </p:spTree>
    <p:extLst>
      <p:ext uri="{BB962C8B-B14F-4D97-AF65-F5344CB8AC3E}">
        <p14:creationId xmlns:p14="http://schemas.microsoft.com/office/powerpoint/2010/main" val="3873506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defTabSz="914400">
              <a:lnSpc>
                <a:spcPct val="120000"/>
              </a:lnSpc>
              <a:defRPr/>
            </a:pPr>
            <a:r>
              <a:rPr lang="el-GR" sz="2800" b="1" dirty="0">
                <a:solidFill>
                  <a:srgbClr val="0070C0"/>
                </a:solidFill>
                <a:latin typeface="+mn-lt"/>
                <a:ea typeface="+mn-ea"/>
                <a:cs typeface="+mn-cs"/>
              </a:rPr>
              <a:t>Οι ισχυρισμοί πρέπει να είναι αληθείς</a:t>
            </a:r>
          </a:p>
        </p:txBody>
      </p:sp>
      <p:sp>
        <p:nvSpPr>
          <p:cNvPr id="3" name="Content Placeholder 2"/>
          <p:cNvSpPr>
            <a:spLocks noGrp="1"/>
          </p:cNvSpPr>
          <p:nvPr>
            <p:ph idx="1"/>
          </p:nvPr>
        </p:nvSpPr>
        <p:spPr>
          <a:xfrm>
            <a:off x="660821" y="1412776"/>
            <a:ext cx="8596668" cy="3880773"/>
          </a:xfrm>
        </p:spPr>
        <p:txBody>
          <a:bodyPr>
            <a:normAutofit/>
          </a:bodyPr>
          <a:lstStyle/>
          <a:p>
            <a:pPr marL="0" indent="0" algn="just">
              <a:buNone/>
            </a:pPr>
            <a:r>
              <a:rPr lang="el-GR" sz="2300" dirty="0">
                <a:solidFill>
                  <a:srgbClr val="FF0000"/>
                </a:solidFill>
              </a:rPr>
              <a:t>Προκειμένου να εξασφαλιστεί ότι οι ισχυρισμοί είναι αληθείς, είναι αναγκαίο η ουσία που αποτελεί το αντικείμενο του ισχυρισμού:</a:t>
            </a:r>
          </a:p>
          <a:p>
            <a:pPr marL="0" indent="0" algn="just">
              <a:buNone/>
            </a:pPr>
            <a:endParaRPr lang="el-GR" u="sng" dirty="0">
              <a:solidFill>
                <a:srgbClr val="FFC000"/>
              </a:solidFill>
            </a:endParaRPr>
          </a:p>
          <a:p>
            <a:pPr algn="just"/>
            <a:r>
              <a:rPr lang="el-GR" sz="2000" dirty="0"/>
              <a:t>να περιέχεται σε επαρκείς ποσότητες στο τελικό προϊόν, λαμβάνοντας υπόψη και την ποσότητα του τροφίμου που αναμένεται να καταναλωθεί ώστε να επιφέρει το θρεπτικό ή φυσιολογικό αποτέλεσμα που δηλώνεται με τον ισχυρισμό  </a:t>
            </a:r>
          </a:p>
          <a:p>
            <a:pPr algn="just"/>
            <a:endParaRPr lang="el-GR" sz="2000" dirty="0"/>
          </a:p>
          <a:p>
            <a:pPr algn="just"/>
            <a:r>
              <a:rPr lang="el-GR" sz="2000" dirty="0"/>
              <a:t>να διατίθεται υπό μορφή αφομοιώσιμη από τον οργανισμό. </a:t>
            </a:r>
          </a:p>
        </p:txBody>
      </p:sp>
    </p:spTree>
    <p:extLst>
      <p:ext uri="{BB962C8B-B14F-4D97-AF65-F5344CB8AC3E}">
        <p14:creationId xmlns:p14="http://schemas.microsoft.com/office/powerpoint/2010/main" val="2074091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424" y="0"/>
            <a:ext cx="7886700" cy="1325563"/>
          </a:xfrm>
        </p:spPr>
        <p:txBody>
          <a:bodyPr>
            <a:normAutofit/>
          </a:bodyPr>
          <a:lstStyle/>
          <a:p>
            <a:pPr defTabSz="914400">
              <a:lnSpc>
                <a:spcPct val="120000"/>
              </a:lnSpc>
              <a:defRPr/>
            </a:pPr>
            <a:r>
              <a:rPr lang="el-GR" sz="2800" b="1" dirty="0">
                <a:solidFill>
                  <a:srgbClr val="0070C0"/>
                </a:solidFill>
                <a:latin typeface="+mn-lt"/>
                <a:ea typeface="+mn-ea"/>
                <a:cs typeface="+mn-cs"/>
              </a:rPr>
              <a:t>Οι ισχυρισμοί θα πρέπει να είναι ορθοί</a:t>
            </a:r>
          </a:p>
        </p:txBody>
      </p:sp>
      <p:sp>
        <p:nvSpPr>
          <p:cNvPr id="3" name="Content Placeholder 2"/>
          <p:cNvSpPr>
            <a:spLocks noGrp="1"/>
          </p:cNvSpPr>
          <p:nvPr>
            <p:ph idx="1"/>
          </p:nvPr>
        </p:nvSpPr>
        <p:spPr>
          <a:xfrm>
            <a:off x="407368" y="764704"/>
            <a:ext cx="9182844" cy="4896544"/>
          </a:xfrm>
        </p:spPr>
        <p:txBody>
          <a:bodyPr>
            <a:noAutofit/>
          </a:bodyPr>
          <a:lstStyle/>
          <a:p>
            <a:pPr algn="just"/>
            <a:r>
              <a:rPr lang="el-GR" sz="2000" dirty="0"/>
              <a:t>Τα τρόφιμα που προωθούνται προς πώληση με ισχυρισμούς ενδέχεται να δώσουν στον καταναλωτή την εντύπωση ότι έχουν περισσότερα θρεπτικά, φυσιολογικά ή άλλα πλεονεκτήματα για την υγεία από παρόμοια ή άλλα προϊόντα στα οποία δεν έχουν προστεθεί τέτοιες θρεπτικές ουσίες και άλλες ουσίες. </a:t>
            </a:r>
          </a:p>
          <a:p>
            <a:pPr algn="just"/>
            <a:r>
              <a:rPr lang="el-GR" sz="2000" dirty="0" smtClean="0"/>
              <a:t>Αυτό </a:t>
            </a:r>
            <a:r>
              <a:rPr lang="el-GR" sz="2000" dirty="0"/>
              <a:t>ενδέχεται να οδηγήσει τον καταναλωτή να κάνει επιλογές οι οποίες επηρεάζουν άμεσα τη συνολική πρόσληψη μεμονωμένων θρεπτικών ή άλλων ουσιών κατά τρόπο αντίθετο προς τις επιστημονικές συστάσεις. </a:t>
            </a:r>
          </a:p>
          <a:p>
            <a:pPr algn="just"/>
            <a:r>
              <a:rPr lang="el-GR" sz="2000" dirty="0" smtClean="0"/>
              <a:t>Προς </a:t>
            </a:r>
            <a:r>
              <a:rPr lang="el-GR" sz="2000" dirty="0"/>
              <a:t>αντιμετώπιση αυτού του δυνητικά ανεπιθύμητου αποτελέσματος, ενδείκνυται να επιβληθούν ορισμένοι περιορισμοί όσον αφορά τα προϊόντα που φέρουν ισχυρισμούς. Στο πλαίσιο αυτό, παράγοντες όπως η παρουσία ορισμένων ουσιών, π.χ. η περιεκτικότητα ενός προϊόντος σε αιθανόλη ή το περίγραμμα των θρεπτικών συστατικών ενός προϊόντος, αποτελούν κατάλληλα κριτήρια για να καθορισθεί εάν ένα προϊόν μπορεί να φέρει ισχυρισμούς</a:t>
            </a:r>
          </a:p>
        </p:txBody>
      </p:sp>
    </p:spTree>
    <p:extLst>
      <p:ext uri="{BB962C8B-B14F-4D97-AF65-F5344CB8AC3E}">
        <p14:creationId xmlns:p14="http://schemas.microsoft.com/office/powerpoint/2010/main" val="170669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7448" y="278160"/>
            <a:ext cx="8496943" cy="990600"/>
          </a:xfrm>
        </p:spPr>
        <p:txBody>
          <a:bodyPr>
            <a:noAutofit/>
          </a:bodyPr>
          <a:lstStyle/>
          <a:p>
            <a:pPr defTabSz="914400">
              <a:lnSpc>
                <a:spcPct val="120000"/>
              </a:lnSpc>
              <a:defRPr/>
            </a:pPr>
            <a:r>
              <a:rPr lang="el-GR" sz="2800" b="1" dirty="0">
                <a:solidFill>
                  <a:srgbClr val="0070C0"/>
                </a:solidFill>
                <a:latin typeface="+mn-lt"/>
                <a:ea typeface="+mn-ea"/>
                <a:cs typeface="+mn-cs"/>
              </a:rPr>
              <a:t>Οι ισχυρισμοί θα πρέπει να είναι τεκμηριωμένοι</a:t>
            </a:r>
          </a:p>
        </p:txBody>
      </p:sp>
      <p:sp>
        <p:nvSpPr>
          <p:cNvPr id="3" name="Content Placeholder 2"/>
          <p:cNvSpPr>
            <a:spLocks noGrp="1"/>
          </p:cNvSpPr>
          <p:nvPr>
            <p:ph idx="1"/>
          </p:nvPr>
        </p:nvSpPr>
        <p:spPr>
          <a:xfrm>
            <a:off x="695400" y="1268760"/>
            <a:ext cx="8064896" cy="4351338"/>
          </a:xfrm>
        </p:spPr>
        <p:txBody>
          <a:bodyPr>
            <a:normAutofit/>
          </a:bodyPr>
          <a:lstStyle/>
          <a:p>
            <a:pPr algn="just"/>
            <a:r>
              <a:rPr lang="el-GR" sz="2000" dirty="0"/>
              <a:t>Η επιστημονική τεκμηρίωση θα πρέπει να αποτελεί τον κύριο παράγοντα που πρέπει να λαμβάνεται υπόψη στη χρήση ισχυρισμών διατροφής και υγείας.  Οι υπεύθυνοι των επιχειρήσεων τροφίμων που χρησιμοποιούν τέτοιους ισχυρισμούς θα πρέπει να τους αιτιολογούν.</a:t>
            </a:r>
          </a:p>
          <a:p>
            <a:pPr algn="just"/>
            <a:endParaRPr lang="el-GR" sz="2000" dirty="0"/>
          </a:p>
          <a:p>
            <a:pPr algn="just"/>
            <a:r>
              <a:rPr lang="el-GR" sz="2000" dirty="0"/>
              <a:t>Οι ισχυρισμοί υγείας εγκρίνονται για χρήση στην Κοινότητα μόνον μετά από επιστημονική αξιολόγηση του υψηλότερου δυνατού επιπέδου. Προκειμένου να εξασφαλιστεί η εναρμονισμένη επιστημονική αξιολόγηση αυτών των ισχυρισμών, η Ευρωπαϊκή Αρχή για την Ασφάλεια των Τροφίμων (</a:t>
            </a:r>
            <a:r>
              <a:rPr lang="en-US" sz="2000" dirty="0"/>
              <a:t>EFSA) </a:t>
            </a:r>
            <a:r>
              <a:rPr lang="el-GR" sz="2000" dirty="0"/>
              <a:t>πραγματοποιεί αξιολογήσεις με επιστημονικά κριτήρια.</a:t>
            </a:r>
          </a:p>
          <a:p>
            <a:pPr algn="just"/>
            <a:endParaRPr lang="el-GR" sz="2000" dirty="0"/>
          </a:p>
        </p:txBody>
      </p:sp>
    </p:spTree>
    <p:extLst>
      <p:ext uri="{BB962C8B-B14F-4D97-AF65-F5344CB8AC3E}">
        <p14:creationId xmlns:p14="http://schemas.microsoft.com/office/powerpoint/2010/main" val="78054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392" y="260648"/>
            <a:ext cx="9073008" cy="1325563"/>
          </a:xfrm>
        </p:spPr>
        <p:txBody>
          <a:bodyPr>
            <a:normAutofit/>
          </a:bodyPr>
          <a:lstStyle/>
          <a:p>
            <a:pPr defTabSz="914400">
              <a:lnSpc>
                <a:spcPct val="120000"/>
              </a:lnSpc>
              <a:defRPr/>
            </a:pPr>
            <a:r>
              <a:rPr lang="el-GR" sz="2800" b="1" dirty="0">
                <a:solidFill>
                  <a:srgbClr val="0070C0"/>
                </a:solidFill>
                <a:latin typeface="+mn-lt"/>
                <a:ea typeface="+mn-ea"/>
                <a:cs typeface="+mn-cs"/>
              </a:rPr>
              <a:t>Οι ισχυρισμοί δεν θα πρέπει να είναι παραπλανητικοί</a:t>
            </a:r>
          </a:p>
        </p:txBody>
      </p:sp>
      <p:sp>
        <p:nvSpPr>
          <p:cNvPr id="3" name="Content Placeholder 2"/>
          <p:cNvSpPr>
            <a:spLocks noGrp="1"/>
          </p:cNvSpPr>
          <p:nvPr>
            <p:ph idx="1"/>
          </p:nvPr>
        </p:nvSpPr>
        <p:spPr>
          <a:xfrm>
            <a:off x="650287" y="1052736"/>
            <a:ext cx="8640960" cy="4351338"/>
          </a:xfrm>
        </p:spPr>
        <p:txBody>
          <a:bodyPr>
            <a:noAutofit/>
          </a:bodyPr>
          <a:lstStyle/>
          <a:p>
            <a:pPr marL="0" indent="0" algn="just">
              <a:buNone/>
            </a:pPr>
            <a:r>
              <a:rPr lang="el-GR" sz="2300" dirty="0">
                <a:solidFill>
                  <a:srgbClr val="FF0000"/>
                </a:solidFill>
              </a:rPr>
              <a:t>Η διατύπωση και χρήση των ισχυρισμών διατροφής και υγείας δεν πρέπει: </a:t>
            </a:r>
          </a:p>
          <a:p>
            <a:pPr marL="0" indent="0" algn="just">
              <a:buNone/>
            </a:pPr>
            <a:r>
              <a:rPr lang="el-GR" sz="2000" dirty="0"/>
              <a:t>α) να είναι ψευδής, διφορούμενη ή παραπλανητική· </a:t>
            </a:r>
          </a:p>
          <a:p>
            <a:pPr marL="0" indent="0" algn="just">
              <a:buNone/>
            </a:pPr>
            <a:r>
              <a:rPr lang="el-GR" sz="2000" dirty="0" smtClean="0"/>
              <a:t>β</a:t>
            </a:r>
            <a:r>
              <a:rPr lang="el-GR" sz="2000" dirty="0"/>
              <a:t>) να δημιουργεί αμφιβολίες σχετικά με την ασφάλεια ή/και τη θρεπτική επάρκεια των άλλων τροφίμων· </a:t>
            </a:r>
          </a:p>
          <a:p>
            <a:pPr marL="0" indent="0" algn="just">
              <a:buNone/>
            </a:pPr>
            <a:r>
              <a:rPr lang="el-GR" sz="2000" dirty="0"/>
              <a:t>γ) να ενθαρρύνει ή να εμφανίζει ως αποδεκτή την υπερβολική κατανάλωση ενός </a:t>
            </a:r>
            <a:r>
              <a:rPr lang="el-GR" sz="2000" dirty="0" err="1"/>
              <a:t>τροφίμου</a:t>
            </a:r>
            <a:r>
              <a:rPr lang="el-GR" sz="2000" dirty="0"/>
              <a:t>· </a:t>
            </a:r>
          </a:p>
          <a:p>
            <a:pPr marL="0" indent="0" algn="just">
              <a:buNone/>
            </a:pPr>
            <a:r>
              <a:rPr lang="el-GR" sz="2000" dirty="0" smtClean="0"/>
              <a:t>δ</a:t>
            </a:r>
            <a:r>
              <a:rPr lang="el-GR" sz="2000" dirty="0"/>
              <a:t>) να δηλώνει, να υποδηλώνει ή να υπονοεί ότι μια ισορροπημένη και ποικίλη διατροφή δεν μπορεί να παρέχει επαρκείς ποσότητες των θρεπτικών ουσιών γενικά· </a:t>
            </a:r>
          </a:p>
          <a:p>
            <a:pPr marL="0" indent="0" algn="just">
              <a:buNone/>
            </a:pPr>
            <a:r>
              <a:rPr lang="el-GR" sz="2000" dirty="0" smtClean="0"/>
              <a:t>ε</a:t>
            </a:r>
            <a:r>
              <a:rPr lang="el-GR" sz="2000" dirty="0"/>
              <a:t>) να αναφέρεται σε αλλαγές των λειτουργιών του οργανισμού, οι οποίες θα μπορούσαν να προκαλέσουν αισθήματα φόβου στον καταναλωτή ή να εκμεταλλευθούν το φόβο του, είτε μέσω λεκτικών, είτε εικαστικών, γραφικών ή συμβολικών παραστάσεων.</a:t>
            </a:r>
          </a:p>
        </p:txBody>
      </p:sp>
    </p:spTree>
    <p:extLst>
      <p:ext uri="{BB962C8B-B14F-4D97-AF65-F5344CB8AC3E}">
        <p14:creationId xmlns:p14="http://schemas.microsoft.com/office/powerpoint/2010/main" val="2174716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9456" y="260648"/>
            <a:ext cx="7886700" cy="1325563"/>
          </a:xfrm>
        </p:spPr>
        <p:txBody>
          <a:bodyPr>
            <a:normAutofit/>
          </a:bodyPr>
          <a:lstStyle/>
          <a:p>
            <a:pPr defTabSz="914400">
              <a:lnSpc>
                <a:spcPct val="120000"/>
              </a:lnSpc>
              <a:defRPr/>
            </a:pPr>
            <a:r>
              <a:rPr lang="el-GR" sz="2800" b="1" dirty="0">
                <a:solidFill>
                  <a:srgbClr val="0070C0"/>
                </a:solidFill>
                <a:latin typeface="+mn-lt"/>
                <a:ea typeface="+mn-ea"/>
                <a:cs typeface="+mn-cs"/>
              </a:rPr>
              <a:t>Οι ισχυρισμοί πρέπει να είναι κατανοητοί</a:t>
            </a:r>
          </a:p>
        </p:txBody>
      </p:sp>
      <p:sp>
        <p:nvSpPr>
          <p:cNvPr id="3" name="Content Placeholder 2"/>
          <p:cNvSpPr>
            <a:spLocks noGrp="1"/>
          </p:cNvSpPr>
          <p:nvPr>
            <p:ph idx="1"/>
          </p:nvPr>
        </p:nvSpPr>
        <p:spPr>
          <a:xfrm>
            <a:off x="839416" y="980728"/>
            <a:ext cx="8208912" cy="4841865"/>
          </a:xfrm>
        </p:spPr>
        <p:txBody>
          <a:bodyPr>
            <a:normAutofit lnSpcReduction="10000"/>
          </a:bodyPr>
          <a:lstStyle/>
          <a:p>
            <a:pPr algn="just"/>
            <a:r>
              <a:rPr lang="el-GR" sz="2000" dirty="0"/>
              <a:t>Οι ισχυρισμοί στα τρόφιμα πρέπει να είναι κατανοητοί από τον καταναλωτή. Είναι σκόπιμο να προστατεύονται όλοι οι καταναλωτές από τους παραπλανητικούς ισχυρισμούς· </a:t>
            </a:r>
          </a:p>
          <a:p>
            <a:pPr algn="just"/>
            <a:r>
              <a:rPr lang="el-GR" sz="2000" dirty="0" smtClean="0"/>
              <a:t>Σημείο </a:t>
            </a:r>
            <a:r>
              <a:rPr lang="el-GR" sz="2000" dirty="0"/>
              <a:t>αναφοράς είναι ο μέσος καταναλωτής, ο οποίος έχει τη συνήθη πληροφόρηση και είναι ευλόγως παρατηρητικός και προσεκτικός, λαμβανομένων υπόψη των κοινωνικών, πολιτιστικών και γλωσσικών παραγόντων.</a:t>
            </a:r>
          </a:p>
          <a:p>
            <a:pPr algn="just"/>
            <a:r>
              <a:rPr lang="el-GR" sz="2000" dirty="0" smtClean="0"/>
              <a:t>Θα </a:t>
            </a:r>
            <a:r>
              <a:rPr lang="el-GR" sz="2000" dirty="0"/>
              <a:t>πρέπει να υπάρχει πρόνοια για την πρόληψη της εκμετάλλευσης των καταναλωτών, τα χαρακτηριστικά γνωρίσματα των οποίων τους καθιστούν ιδιαιτέρως ευάλωτους σε παραπλανητικούς ισχυρισμούς.</a:t>
            </a:r>
          </a:p>
          <a:p>
            <a:pPr algn="just"/>
            <a:r>
              <a:rPr lang="el-GR" sz="2000" dirty="0" smtClean="0"/>
              <a:t> </a:t>
            </a:r>
            <a:r>
              <a:rPr lang="el-GR" sz="2000" dirty="0"/>
              <a:t>Όταν ένας ισχυρισμός στοχεύει σε μία συγκεκριμένη ομάδα καταναλωτών, όπως τα παιδιά, είναι επιθυμητό η επίδραση του ισχυρισμού να αξιολογείται από την οπτική γωνία του μέσου μέλους αυτής της ομάδας. </a:t>
            </a:r>
          </a:p>
        </p:txBody>
      </p:sp>
    </p:spTree>
    <p:extLst>
      <p:ext uri="{BB962C8B-B14F-4D97-AF65-F5344CB8AC3E}">
        <p14:creationId xmlns:p14="http://schemas.microsoft.com/office/powerpoint/2010/main" val="3172335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7448" y="764704"/>
            <a:ext cx="7886700" cy="1325563"/>
          </a:xfrm>
        </p:spPr>
        <p:txBody>
          <a:bodyPr>
            <a:normAutofit/>
          </a:bodyPr>
          <a:lstStyle/>
          <a:p>
            <a:pPr defTabSz="914400">
              <a:lnSpc>
                <a:spcPct val="120000"/>
              </a:lnSpc>
              <a:defRPr/>
            </a:pPr>
            <a:r>
              <a:rPr lang="el-GR" sz="2800" b="1" dirty="0">
                <a:solidFill>
                  <a:srgbClr val="0070C0"/>
                </a:solidFill>
                <a:latin typeface="+mn-lt"/>
                <a:ea typeface="+mn-ea"/>
                <a:cs typeface="+mn-cs"/>
              </a:rPr>
              <a:t>Υποχρεωτική διατροφική επισήμανση</a:t>
            </a:r>
          </a:p>
        </p:txBody>
      </p:sp>
      <p:sp>
        <p:nvSpPr>
          <p:cNvPr id="3" name="Content Placeholder 2"/>
          <p:cNvSpPr>
            <a:spLocks noGrp="1"/>
          </p:cNvSpPr>
          <p:nvPr>
            <p:ph idx="1"/>
          </p:nvPr>
        </p:nvSpPr>
        <p:spPr>
          <a:xfrm>
            <a:off x="772464" y="1628800"/>
            <a:ext cx="8596668" cy="3880773"/>
          </a:xfrm>
        </p:spPr>
        <p:txBody>
          <a:bodyPr>
            <a:normAutofit/>
          </a:bodyPr>
          <a:lstStyle/>
          <a:p>
            <a:pPr algn="just"/>
            <a:r>
              <a:rPr lang="el-GR" sz="2000" dirty="0"/>
              <a:t>Δεδομένης της θετικής εικόνας που αποδίδεται στα τρόφιμα που φέρουν ισχυρισμούς διατροφής και υγείας και του δυνητικού αντίκτυπου που τα τρόφιμα αυτά μπορεί να έχουν στις διατροφικές συνήθειες καθώς και στη συνολική πρόσληψη θρεπτικών συστατικών, ο καταναλωτής θα πρέπει να είναι σε θέση να αξιολογεί την συνολική διατροφική τους ποιότητα. </a:t>
            </a:r>
            <a:endParaRPr lang="el-GR" sz="2000" dirty="0" smtClean="0"/>
          </a:p>
          <a:p>
            <a:pPr algn="just"/>
            <a:r>
              <a:rPr lang="el-GR" sz="2000" dirty="0" smtClean="0"/>
              <a:t>Συνεπώς</a:t>
            </a:r>
            <a:r>
              <a:rPr lang="el-GR" sz="2000" dirty="0"/>
              <a:t>, η διατροφική επισήμανση πρέπει να είναι υποχρεωτική και πρέπει να επεκταθεί σε όλα τα τρόφιμα που φέρουν ισχυρισμούς υγείας.</a:t>
            </a:r>
          </a:p>
        </p:txBody>
      </p:sp>
    </p:spTree>
    <p:extLst>
      <p:ext uri="{BB962C8B-B14F-4D97-AF65-F5344CB8AC3E}">
        <p14:creationId xmlns:p14="http://schemas.microsoft.com/office/powerpoint/2010/main" val="312343978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8288</TotalTime>
  <Words>2836</Words>
  <Application>Microsoft Office PowerPoint</Application>
  <PresentationFormat>Widescreen</PresentationFormat>
  <Paragraphs>137</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Comic Sans MS</vt:lpstr>
      <vt:lpstr>Times New Roman</vt:lpstr>
      <vt:lpstr>Trebuchet MS</vt:lpstr>
      <vt:lpstr>Wingdings 3</vt:lpstr>
      <vt:lpstr>Facet</vt:lpstr>
      <vt:lpstr> ΙΣΧΥΡΙΣΜΟΙ ΔΙΑΤΡΟΦΗΣ</vt:lpstr>
      <vt:lpstr>Βασικές έννοιες</vt:lpstr>
      <vt:lpstr>Βασικές αρχές</vt:lpstr>
      <vt:lpstr>Οι ισχυρισμοί πρέπει να είναι αληθείς</vt:lpstr>
      <vt:lpstr>Οι ισχυρισμοί θα πρέπει να είναι ορθοί</vt:lpstr>
      <vt:lpstr>Οι ισχυρισμοί θα πρέπει να είναι τεκμηριωμένοι</vt:lpstr>
      <vt:lpstr>Οι ισχυρισμοί δεν θα πρέπει να είναι παραπλανητικοί</vt:lpstr>
      <vt:lpstr>Οι ισχυρισμοί πρέπει να είναι κατανοητοί</vt:lpstr>
      <vt:lpstr>Υποχρεωτική διατροφική επισήμανση</vt:lpstr>
      <vt:lpstr>Ισχυρισμοί Διατροφής- Ορισμός &amp; Προϋποθέσεις χρήσης τους </vt:lpstr>
      <vt:lpstr>Ορισμός: Τι είναι ο Ισχυρισμός διατροφής;</vt:lpstr>
      <vt:lpstr>Οι διάφορες κατηγορίες ισχυρισμών διατροφής</vt:lpstr>
      <vt:lpstr>Οι διάφορες κατηγορίες ισχυρισμών διατροφής</vt:lpstr>
      <vt:lpstr>Οι διάφορες κατηγορίες ισχυρισμών διατροφής</vt:lpstr>
      <vt:lpstr>PowerPoint Presentation</vt:lpstr>
      <vt:lpstr>Πως διατυπώνονται οι ισχυρισμοί διατροφής</vt:lpstr>
      <vt:lpstr>Ισχυρισμοί Διατροφής: ενεργειακή αξία του τροφίμου</vt:lpstr>
      <vt:lpstr>Ισχυρισμοί Διατροφής: ολικά λιπαρά</vt:lpstr>
      <vt:lpstr>Ισχυρισμοί διατροφής: κορεσμένα λιπαρά</vt:lpstr>
      <vt:lpstr>Ισχυρισμοί διατροφής: σάκχαρα</vt:lpstr>
      <vt:lpstr>Ισχυρισμοί διατροφής: νάτριο και αλάτι</vt:lpstr>
      <vt:lpstr>Ισχυρισμοί διατροφής: εδώδιμες ίνες (διαιτητικές ίνες)</vt:lpstr>
      <vt:lpstr>Ισχυρισμοί διατροφής: πρωτεΐνες </vt:lpstr>
      <vt:lpstr>Ισχυρισμοί διατροφής: βιταμίνες ή σε ανόργανα άλατα</vt:lpstr>
      <vt:lpstr>Ισχυρισμοί διατροφής: θρεπτική ουσία στο τρόφιμο (I)</vt:lpstr>
      <vt:lpstr>Ισχυρισμοί διατροφής: θρεπτικής ουσίας στο τρόφιμο (II)</vt:lpstr>
      <vt:lpstr>Συμπέρασμα</vt:lpstr>
    </vt:vector>
  </TitlesOfParts>
  <Company>institute of technology of agricultural products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table olive sector in Greece</dc:title>
  <dc:creator>stathis panagou</dc:creator>
  <cp:lastModifiedBy>ΜΑΡΙΑ ΚΑΨΟΚΕΦΑΛΟΥ</cp:lastModifiedBy>
  <cp:revision>653</cp:revision>
  <dcterms:created xsi:type="dcterms:W3CDTF">2006-03-10T22:50:41Z</dcterms:created>
  <dcterms:modified xsi:type="dcterms:W3CDTF">2023-11-21T13:11:35Z</dcterms:modified>
</cp:coreProperties>
</file>