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glee.s@gmail.com" initials="z" lastIdx="2" clrIdx="0">
    <p:extLst>
      <p:ext uri="{19B8F6BF-5375-455C-9EA6-DF929625EA0E}">
        <p15:presenceInfo xmlns:p15="http://schemas.microsoft.com/office/powerpoint/2012/main" userId="100517f3f55d6ad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commentAuthors" Target="commentAuthors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30T09:46:31.518" idx="1">
    <p:pos x="10" y="10"/>
    <p:text/>
  </p:cm>
  <p:cm authorId="1" dt="2017-10-30T09:47:03.112" idx="2">
    <p:pos x="146" y="146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AA4EDD1-F942-4B14-ACD5-FB491B6FFA0D}" type="datetimeFigureOut">
              <a:rPr lang="el-GR" smtClean="0"/>
              <a:t>30/10/2017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13246F8-3055-4321-B169-77483190BD0D}" type="slidenum">
              <a:rPr lang="el-GR" smtClean="0"/>
              <a:t>‹#›</a:t>
            </a:fld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at.org/min-2011.html" TargetMode="External" /><Relationship Id="rId2" Type="http://schemas.openxmlformats.org/officeDocument/2006/relationships/hyperlink" Target="http://broome.soil.ncsu.edu/ssc051/clayminerals.html" TargetMode="External" /><Relationship Id="rId1" Type="http://schemas.openxmlformats.org/officeDocument/2006/relationships/slideLayout" Target="../slideLayouts/slideLayout4.xml" /><Relationship Id="rId5" Type="http://schemas.openxmlformats.org/officeDocument/2006/relationships/hyperlink" Target="http://slapper.apam.columbia.edu/bib/papers/gualtieri_jap_08.pdf" TargetMode="External" /><Relationship Id="rId4" Type="http://schemas.openxmlformats.org/officeDocument/2006/relationships/hyperlink" Target="http://webmineral.com/data/Illite.shtml#.WfNv84-0OM8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el-GR" sz="5400" u="sng" dirty="0"/>
              <a:t> </a:t>
            </a:r>
            <a:r>
              <a:rPr lang="el-GR" sz="5400" u="sng" dirty="0" err="1"/>
              <a:t>Ιλλίτης</a:t>
            </a:r>
            <a:r>
              <a:rPr lang="el-GR" dirty="0"/>
              <a:t>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322443" cy="580845"/>
          </a:xfrm>
        </p:spPr>
        <p:txBody>
          <a:bodyPr>
            <a:normAutofit fontScale="55000" lnSpcReduction="20000"/>
          </a:bodyPr>
          <a:lstStyle/>
          <a:p>
            <a:r>
              <a:rPr lang="el-GR" dirty="0"/>
              <a:t>Στέλλα </a:t>
            </a:r>
            <a:r>
              <a:rPr lang="el-GR" dirty="0" err="1"/>
              <a:t>Ζαγκλή</a:t>
            </a:r>
            <a:r>
              <a:rPr lang="el-GR" dirty="0"/>
              <a:t> </a:t>
            </a:r>
          </a:p>
          <a:p>
            <a:r>
              <a:rPr lang="el-GR" dirty="0" err="1"/>
              <a:t>Σταυριάννα</a:t>
            </a:r>
            <a:r>
              <a:rPr lang="el-GR" dirty="0"/>
              <a:t> </a:t>
            </a:r>
            <a:r>
              <a:rPr lang="el-GR" dirty="0" err="1"/>
              <a:t>Μαυράκη</a:t>
            </a:r>
            <a:endParaRPr lang="el-G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D2B09-8FA0-1C4F-917D-4BEEE8ED4B9D}"/>
              </a:ext>
            </a:extLst>
          </p:cNvPr>
          <p:cNvSpPr txBox="1"/>
          <p:nvPr/>
        </p:nvSpPr>
        <p:spPr>
          <a:xfrm>
            <a:off x="762000" y="4139625"/>
            <a:ext cx="4931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400"/>
              <a:t>Χάρις Γεωργιοπούλου</a:t>
            </a:r>
          </a:p>
          <a:p>
            <a:pPr algn="l"/>
            <a:r>
              <a:rPr lang="el-GR" sz="1400"/>
              <a:t>Μυρσίνη Γεωργοπούλου-Σακίρι</a:t>
            </a:r>
            <a:r>
              <a:rPr lang="el-G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420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el-GR" dirty="0"/>
              <a:t>Κρυσταλλική Δομή </a:t>
            </a:r>
            <a:r>
              <a:rPr lang="el-GR" dirty="0" err="1"/>
              <a:t>Ιλλίτη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176464" cy="4392488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Ο </a:t>
            </a:r>
            <a:r>
              <a:rPr lang="el-GR" dirty="0" err="1"/>
              <a:t>ιλλίτης</a:t>
            </a:r>
            <a:r>
              <a:rPr lang="el-GR" dirty="0"/>
              <a:t> ανήκει στο μονοκλινές σύστημα κρυστάλλωσης.</a:t>
            </a:r>
          </a:p>
          <a:p>
            <a:r>
              <a:rPr lang="el-GR" dirty="0"/>
              <a:t>Στις </a:t>
            </a:r>
            <a:r>
              <a:rPr lang="el-GR" dirty="0" err="1"/>
              <a:t>οκταεδρικές</a:t>
            </a:r>
            <a:r>
              <a:rPr lang="el-GR" dirty="0"/>
              <a:t> θέσεις βρίσκονται</a:t>
            </a:r>
            <a:r>
              <a:rPr lang="en-US" dirty="0"/>
              <a:t> </a:t>
            </a:r>
            <a:r>
              <a:rPr lang="el-GR" dirty="0"/>
              <a:t>τα </a:t>
            </a:r>
            <a:r>
              <a:rPr lang="en-US" dirty="0"/>
              <a:t>Al</a:t>
            </a:r>
            <a:r>
              <a:rPr lang="en-US" baseline="30000" dirty="0"/>
              <a:t>3+</a:t>
            </a:r>
            <a:r>
              <a:rPr lang="el-GR" dirty="0"/>
              <a:t>, ενώ στις </a:t>
            </a:r>
            <a:r>
              <a:rPr lang="el-GR" dirty="0" err="1"/>
              <a:t>τετραεδρικές</a:t>
            </a:r>
            <a:r>
              <a:rPr lang="el-GR" dirty="0"/>
              <a:t>  τα </a:t>
            </a:r>
            <a:r>
              <a:rPr lang="en-US" dirty="0"/>
              <a:t>Si</a:t>
            </a:r>
            <a:r>
              <a:rPr lang="en-US" baseline="30000" dirty="0"/>
              <a:t>4+</a:t>
            </a:r>
            <a:r>
              <a:rPr lang="en-US" dirty="0"/>
              <a:t> </a:t>
            </a:r>
            <a:r>
              <a:rPr lang="el-GR" dirty="0"/>
              <a:t>τα οποία μπορούν να αντικατασταθούν από τα </a:t>
            </a:r>
            <a:r>
              <a:rPr lang="en-US" dirty="0"/>
              <a:t>Al</a:t>
            </a:r>
            <a:r>
              <a:rPr lang="en-US" baseline="30000" dirty="0"/>
              <a:t>3+</a:t>
            </a:r>
            <a:r>
              <a:rPr lang="en-US" dirty="0"/>
              <a:t> </a:t>
            </a:r>
            <a:r>
              <a:rPr lang="el-GR" dirty="0"/>
              <a:t>μέχρι και 20%.</a:t>
            </a:r>
          </a:p>
          <a:p>
            <a:r>
              <a:rPr lang="el-GR" dirty="0"/>
              <a:t>Ο </a:t>
            </a:r>
            <a:r>
              <a:rPr lang="el-GR" dirty="0" err="1"/>
              <a:t>ιλλίτης</a:t>
            </a:r>
            <a:r>
              <a:rPr lang="el-GR" dirty="0"/>
              <a:t> έχει δομή 2:1 δηλαδή ένα </a:t>
            </a:r>
            <a:r>
              <a:rPr lang="el-GR" dirty="0" err="1"/>
              <a:t>οκταεδρικό</a:t>
            </a:r>
            <a:r>
              <a:rPr lang="el-GR" dirty="0"/>
              <a:t> παρεμβάλλεται σε δύο </a:t>
            </a:r>
            <a:r>
              <a:rPr lang="el-GR" dirty="0" err="1"/>
              <a:t>τετραεδρικά</a:t>
            </a:r>
            <a:r>
              <a:rPr lang="el-GR" dirty="0"/>
              <a:t>. (Τ-Ο-Τ)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6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116632"/>
            <a:ext cx="8229600" cy="1143000"/>
          </a:xfrm>
        </p:spPr>
        <p:txBody>
          <a:bodyPr/>
          <a:lstStyle/>
          <a:p>
            <a:r>
              <a:rPr lang="el-GR" dirty="0"/>
              <a:t>Χημική Σύσταση Ορυκτού.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" y="1198047"/>
            <a:ext cx="3746308" cy="2823851"/>
          </a:xfrm>
        </p:spPr>
      </p:pic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427984" y="1124745"/>
            <a:ext cx="3960440" cy="28803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Ο </a:t>
            </a:r>
            <a:r>
              <a:rPr lang="el-GR" dirty="0" err="1"/>
              <a:t>ιλλίτης</a:t>
            </a:r>
            <a:r>
              <a:rPr lang="el-GR" dirty="0"/>
              <a:t> έχει χημικό τύπο </a:t>
            </a:r>
            <a:r>
              <a:rPr lang="en-US" sz="2600" dirty="0"/>
              <a:t>K</a:t>
            </a:r>
            <a:r>
              <a:rPr lang="en-US" sz="2600" baseline="-25000" dirty="0"/>
              <a:t>0.65</a:t>
            </a:r>
            <a:r>
              <a:rPr lang="en-US" sz="2600" dirty="0"/>
              <a:t>Al</a:t>
            </a:r>
            <a:r>
              <a:rPr lang="en-US" sz="2600" baseline="-25000" dirty="0"/>
              <a:t>2.0</a:t>
            </a:r>
            <a:r>
              <a:rPr lang="en-US" sz="2600" dirty="0"/>
              <a:t>[Al</a:t>
            </a:r>
            <a:r>
              <a:rPr lang="en-US" sz="2600" baseline="-25000" dirty="0"/>
              <a:t>0.65</a:t>
            </a:r>
            <a:r>
              <a:rPr lang="en-US" sz="2600" dirty="0"/>
              <a:t>Si</a:t>
            </a:r>
            <a:r>
              <a:rPr lang="en-US" sz="2600" baseline="-25000" dirty="0"/>
              <a:t>3.35</a:t>
            </a:r>
            <a:r>
              <a:rPr lang="en-US" sz="2600" dirty="0"/>
              <a:t>O</a:t>
            </a:r>
            <a:r>
              <a:rPr lang="en-US" sz="2600" baseline="-25000" dirty="0"/>
              <a:t>10</a:t>
            </a:r>
            <a:r>
              <a:rPr lang="en-US" sz="2600" dirty="0"/>
              <a:t>](OH)</a:t>
            </a:r>
            <a:r>
              <a:rPr lang="en-US" sz="2600" baseline="-25000" dirty="0"/>
              <a:t>2</a:t>
            </a:r>
            <a:r>
              <a:rPr lang="el-GR" sz="2600" baseline="-25000" dirty="0"/>
              <a:t> </a:t>
            </a:r>
          </a:p>
          <a:p>
            <a:pPr marL="0" indent="0">
              <a:buNone/>
            </a:pPr>
            <a:r>
              <a:rPr lang="el-GR" baseline="-25000" dirty="0"/>
              <a:t> </a:t>
            </a:r>
            <a:r>
              <a:rPr lang="el-GR" dirty="0"/>
              <a:t>ή για τους διάφορους τύπους </a:t>
            </a:r>
            <a:r>
              <a:rPr lang="el-GR" dirty="0" err="1"/>
              <a:t>ιλλίτη</a:t>
            </a:r>
            <a:r>
              <a:rPr lang="el-GR" dirty="0"/>
              <a:t> :</a:t>
            </a:r>
            <a:r>
              <a:rPr lang="en-US" dirty="0"/>
              <a:t> </a:t>
            </a:r>
            <a:endParaRPr lang="el-GR" dirty="0"/>
          </a:p>
          <a:p>
            <a:pPr marL="0" indent="0">
              <a:buNone/>
            </a:pPr>
            <a:r>
              <a:rPr lang="en-US" sz="2400" dirty="0"/>
              <a:t>K</a:t>
            </a:r>
            <a:r>
              <a:rPr lang="en-US" sz="2400" baseline="-25000" dirty="0"/>
              <a:t>0.60</a:t>
            </a:r>
            <a:r>
              <a:rPr lang="el-GR" sz="2400" baseline="-25000" dirty="0"/>
              <a:t>-</a:t>
            </a:r>
            <a:r>
              <a:rPr lang="en-US" sz="2400" baseline="-25000" dirty="0"/>
              <a:t>.85</a:t>
            </a:r>
            <a:r>
              <a:rPr lang="en-US" sz="2400" dirty="0"/>
              <a:t>Al</a:t>
            </a:r>
            <a:r>
              <a:rPr lang="en-US" sz="2400" baseline="-25000" dirty="0"/>
              <a:t>2</a:t>
            </a:r>
            <a:r>
              <a:rPr lang="en-US" sz="2400" dirty="0"/>
              <a:t>(</a:t>
            </a:r>
            <a:r>
              <a:rPr lang="en-US" sz="2400" dirty="0" err="1"/>
              <a:t>Si,Al</a:t>
            </a:r>
            <a:r>
              <a:rPr lang="en-US" sz="2400" dirty="0"/>
              <a:t>)</a:t>
            </a:r>
            <a:r>
              <a:rPr lang="en-US" sz="2400" baseline="-25000" dirty="0"/>
              <a:t>4</a:t>
            </a:r>
            <a:r>
              <a:rPr lang="en-US" sz="2400" dirty="0"/>
              <a:t>O</a:t>
            </a:r>
            <a:r>
              <a:rPr lang="en-US" sz="2400" baseline="-25000" dirty="0"/>
              <a:t>10</a:t>
            </a:r>
            <a:r>
              <a:rPr lang="en-US" sz="2400" dirty="0"/>
              <a:t>(OH)</a:t>
            </a:r>
            <a:r>
              <a:rPr lang="en-US" sz="2400" baseline="-25000" dirty="0"/>
              <a:t>2</a:t>
            </a:r>
            <a:r>
              <a:rPr lang="el-GR" sz="2400" baseline="-25000" dirty="0"/>
              <a:t> </a:t>
            </a:r>
          </a:p>
          <a:p>
            <a:pPr marL="0" indent="0">
              <a:buNone/>
            </a:pPr>
            <a:r>
              <a:rPr lang="el-GR" sz="2400" baseline="-25000" dirty="0"/>
              <a:t> </a:t>
            </a:r>
            <a:r>
              <a:rPr lang="el-GR" sz="2400" dirty="0"/>
              <a:t>                      ή </a:t>
            </a:r>
          </a:p>
          <a:p>
            <a:pPr marL="0" indent="0">
              <a:buNone/>
            </a:pPr>
            <a:r>
              <a:rPr lang="en-US" sz="3200" baseline="-25000" dirty="0"/>
              <a:t> </a:t>
            </a:r>
            <a:r>
              <a:rPr lang="en-US" sz="2200" dirty="0"/>
              <a:t>K</a:t>
            </a:r>
            <a:r>
              <a:rPr lang="en-US" sz="2200" baseline="-25000" dirty="0"/>
              <a:t>0.6-0.85</a:t>
            </a:r>
            <a:r>
              <a:rPr lang="en-US" sz="2200" dirty="0"/>
              <a:t>(</a:t>
            </a:r>
            <a:r>
              <a:rPr lang="en-US" sz="2200" dirty="0" err="1"/>
              <a:t>Al,Mg</a:t>
            </a:r>
            <a:r>
              <a:rPr lang="en-US" sz="2200" dirty="0"/>
              <a:t>)</a:t>
            </a:r>
            <a:r>
              <a:rPr lang="en-US" sz="2200" baseline="-25000" dirty="0"/>
              <a:t>2</a:t>
            </a:r>
            <a:r>
              <a:rPr lang="en-US" sz="2200" dirty="0"/>
              <a:t>(</a:t>
            </a:r>
            <a:r>
              <a:rPr lang="en-US" sz="2200" dirty="0" err="1"/>
              <a:t>Si,Al</a:t>
            </a:r>
            <a:r>
              <a:rPr lang="en-US" sz="2200" dirty="0"/>
              <a:t>)</a:t>
            </a:r>
            <a:r>
              <a:rPr lang="en-US" sz="2200" baseline="-25000" dirty="0"/>
              <a:t>4</a:t>
            </a:r>
            <a:r>
              <a:rPr lang="en-US" sz="2200" dirty="0"/>
              <a:t>O</a:t>
            </a:r>
            <a:r>
              <a:rPr lang="en-US" sz="2200" baseline="-25000" dirty="0"/>
              <a:t>10</a:t>
            </a:r>
            <a:r>
              <a:rPr lang="en-US" sz="2200" dirty="0"/>
              <a:t>(OH)</a:t>
            </a:r>
            <a:r>
              <a:rPr lang="en-US" sz="2200" baseline="-25000" dirty="0"/>
              <a:t>2.</a:t>
            </a:r>
            <a:endParaRPr lang="el-GR" sz="2200" baseline="-25000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37112"/>
            <a:ext cx="9144000" cy="2420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40050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2"/>
                </a:solidFill>
              </a:rPr>
              <a:t>Είδη </a:t>
            </a:r>
            <a:r>
              <a:rPr lang="el-GR" b="1" dirty="0" err="1">
                <a:solidFill>
                  <a:schemeClr val="tx2"/>
                </a:solidFill>
              </a:rPr>
              <a:t>Ιλλίτη</a:t>
            </a:r>
            <a:endParaRPr lang="el-G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9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sz="6000" dirty="0"/>
              <a:t>  Ομάδα Ορυκτού</a:t>
            </a:r>
            <a:br>
              <a:rPr lang="el-GR" dirty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560840" cy="2160240"/>
          </a:xfrm>
        </p:spPr>
        <p:txBody>
          <a:bodyPr>
            <a:normAutofit fontScale="62500" lnSpcReduction="20000"/>
          </a:bodyPr>
          <a:lstStyle/>
          <a:p>
            <a:r>
              <a:rPr lang="el-GR" dirty="0">
                <a:solidFill>
                  <a:schemeClr val="tx1"/>
                </a:solidFill>
              </a:rPr>
              <a:t>O </a:t>
            </a:r>
            <a:r>
              <a:rPr lang="el-GR" dirty="0" err="1">
                <a:solidFill>
                  <a:schemeClr val="tx1"/>
                </a:solidFill>
              </a:rPr>
              <a:t>ιλλίτης</a:t>
            </a:r>
            <a:r>
              <a:rPr lang="el-GR" dirty="0">
                <a:solidFill>
                  <a:schemeClr val="tx1"/>
                </a:solidFill>
              </a:rPr>
              <a:t> είναι ένα αργιλικό ορυκτό που ανήκει στην ομάδα των Μαρμαρυγιών της κατηγορίας των </a:t>
            </a:r>
            <a:r>
              <a:rPr lang="el-GR" dirty="0" err="1">
                <a:solidFill>
                  <a:schemeClr val="tx1"/>
                </a:solidFill>
              </a:rPr>
              <a:t>φυλλοπυριτικών</a:t>
            </a:r>
            <a:r>
              <a:rPr lang="el-GR" dirty="0">
                <a:solidFill>
                  <a:schemeClr val="tx1"/>
                </a:solidFill>
              </a:rPr>
              <a:t> ορυκτών. Η ομάδα των Μαρμαρυγιών περιλαμβάνει αρκετά στενά συναφή υλικά που έχουν σχεδόν τέλεια βασική διάσπαση. Όλα τα ορυκτά της ομάδας κρυσταλλώνονται στο μονοκλινές σύστημα, με τάση προς </a:t>
            </a:r>
            <a:r>
              <a:rPr lang="el-GR" dirty="0" err="1">
                <a:solidFill>
                  <a:schemeClr val="tx1"/>
                </a:solidFill>
              </a:rPr>
              <a:t>ψευδοεξαγωνικούς</a:t>
            </a:r>
            <a:r>
              <a:rPr lang="el-GR" dirty="0">
                <a:solidFill>
                  <a:schemeClr val="tx1"/>
                </a:solidFill>
              </a:rPr>
              <a:t> κρυστάλλους και είναι παρόμοια στη χημική σύνθεση. Η σχεδόν τέλεια διάσπαση, η οποία είναι το πιο σημαντικό χαρακτηριστικό του μαρμαρυγία, εξηγείται από τη διάταξη του ατόμων σαν εξαγωνικό φύλλο.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104456" cy="30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2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Χρήσεις </a:t>
            </a:r>
            <a:r>
              <a:rPr lang="el-GR" dirty="0" err="1"/>
              <a:t>Ιλλίτη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O </a:t>
            </a:r>
            <a:r>
              <a:rPr lang="el-GR" dirty="0" err="1"/>
              <a:t>ιλλίτης</a:t>
            </a:r>
            <a:r>
              <a:rPr lang="el-GR" dirty="0"/>
              <a:t> χρησιμοποιείται για την παραγωγή παραδοσιακών κεραμικών, γλαστρών, πλακών και τούβλων.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Στις μεταλλουργικές βιομηχανίες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Στην τεχνολογία της ατομικής ενέργειας</a:t>
            </a:r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Για καλλυντική χρήση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Είναι απαραίτητος στην γεωπονία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l-GR" dirty="0"/>
              <a:t> Μπορεί να χρησιμοποιηθεί ως πρώτη ύλη στην σύνθεση </a:t>
            </a:r>
            <a:r>
              <a:rPr lang="el-GR" dirty="0" err="1"/>
              <a:t>ζεολίθων</a:t>
            </a:r>
            <a:r>
              <a:rPr lang="el-GR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940451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l-GR" dirty="0"/>
              <a:t>Πού εντοπίζεται ο </a:t>
            </a:r>
            <a:r>
              <a:rPr lang="el-GR" dirty="0" err="1"/>
              <a:t>Ιλλίτης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4038600" cy="1863549"/>
          </a:xfrm>
        </p:spPr>
      </p:pic>
      <p:pic>
        <p:nvPicPr>
          <p:cNvPr id="6" name="Θέση περιεχομένου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182" y="2564904"/>
            <a:ext cx="2295846" cy="2257740"/>
          </a:xfrm>
        </p:spPr>
      </p:pic>
      <p:sp>
        <p:nvSpPr>
          <p:cNvPr id="8" name="TextBox 7"/>
          <p:cNvSpPr txBox="1"/>
          <p:nvPr/>
        </p:nvSpPr>
        <p:spPr>
          <a:xfrm>
            <a:off x="539552" y="198884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>
                <a:solidFill>
                  <a:schemeClr val="tx2"/>
                </a:solidFill>
              </a:rPr>
              <a:t>Στον κόσμο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6001" y="199245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>
                <a:solidFill>
                  <a:schemeClr val="tx2"/>
                </a:solidFill>
              </a:rPr>
              <a:t>Στην Ελλάδα</a:t>
            </a:r>
          </a:p>
        </p:txBody>
      </p:sp>
    </p:spTree>
    <p:extLst>
      <p:ext uri="{BB962C8B-B14F-4D97-AF65-F5344CB8AC3E}">
        <p14:creationId xmlns:p14="http://schemas.microsoft.com/office/powerpoint/2010/main" val="421119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Βιβλιογραφία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http://broome.soil.ncsu.edu/ssc051/clayminerals.html</a:t>
            </a:r>
            <a:r>
              <a:rPr lang="el-GR" dirty="0"/>
              <a:t> </a:t>
            </a:r>
          </a:p>
          <a:p>
            <a:r>
              <a:rPr lang="en-US" dirty="0">
                <a:hlinkClick r:id="rId3"/>
              </a:rPr>
              <a:t>https://www.mindat.org/min-2011.html</a:t>
            </a:r>
            <a:r>
              <a:rPr lang="el-GR" dirty="0"/>
              <a:t> </a:t>
            </a:r>
          </a:p>
          <a:p>
            <a:r>
              <a:rPr lang="en-US" dirty="0">
                <a:hlinkClick r:id="rId3"/>
              </a:rPr>
              <a:t>https://www.mindat.org/min-2011.html</a:t>
            </a:r>
            <a:r>
              <a:rPr lang="el-GR" dirty="0"/>
              <a:t> </a:t>
            </a:r>
          </a:p>
          <a:p>
            <a:r>
              <a:rPr lang="en-US" dirty="0">
                <a:hlinkClick r:id="rId4"/>
              </a:rPr>
              <a:t>http://webmineral.com/data/Illite.shtml#.WfNv84-0OM8</a:t>
            </a:r>
            <a:r>
              <a:rPr lang="el-GR" dirty="0"/>
              <a:t> </a:t>
            </a:r>
          </a:p>
          <a:p>
            <a:endParaRPr lang="en-US" dirty="0"/>
          </a:p>
          <a:p>
            <a:r>
              <a:rPr lang="en-US" dirty="0"/>
              <a:t>https://books.google.gr/books?id=cmWSBgAAQBAJ&amp;pg=PA189&amp;lpg=PA189&amp;dq=illite+uses&amp;source=bl&amp;ots=gBh3J4iClr&amp;sig=KNIi_hc7EnznEAGLV5ZvcjO280g&amp;hl=en&amp;sa=X&amp;ved=0ahUKEwj40OeF_43XAhUnMJoKHQF-BCsQ6AEIhAEwEg#v=onepage&amp;q=illite%20uses&amp;f=false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hlinkClick r:id="rId5"/>
              </a:rPr>
              <a:t>http://slapper.apam.columbia.edu/bib/papers/gualtieri_jap_08.pdf</a:t>
            </a:r>
            <a:r>
              <a:rPr lang="el-GR" dirty="0"/>
              <a:t> </a:t>
            </a:r>
          </a:p>
          <a:p>
            <a:r>
              <a:rPr lang="en-US" dirty="0"/>
              <a:t>http://www.clays.org/journal/archive/volume%2013/13-1-33.pdf </a:t>
            </a:r>
            <a:r>
              <a:rPr lang="el-GR" dirty="0"/>
              <a:t> </a:t>
            </a:r>
          </a:p>
          <a:p>
            <a:r>
              <a:rPr lang="en-US" dirty="0"/>
              <a:t>https://www.intechopen.com/books/earth-and-environmental-sciences/application-of-illite-and-kaolinite-rich-clays-in-the-synthesis-of-zeolites-for-wastewater-treatment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63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252</TotalTime>
  <Words>252</Words>
  <Application>Microsoft Office PowerPoint</Application>
  <PresentationFormat>Προβολή στην οθόνη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NewsPrint</vt:lpstr>
      <vt:lpstr> Ιλλίτης </vt:lpstr>
      <vt:lpstr>Κρυσταλλική Δομή Ιλλίτη</vt:lpstr>
      <vt:lpstr>Χημική Σύσταση Ορυκτού.</vt:lpstr>
      <vt:lpstr>  Ομάδα Ορυκτού </vt:lpstr>
      <vt:lpstr>Χρήσεις Ιλλίτη</vt:lpstr>
      <vt:lpstr>Πού εντοπίζεται ο Ιλλίτης</vt:lpstr>
      <vt:lpstr>Βιβλιογραφία</vt:lpstr>
    </vt:vector>
  </TitlesOfParts>
  <Company>OTE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Ιλλίτης</dc:title>
  <dc:creator>Mavrakis George</dc:creator>
  <cp:lastModifiedBy>Mavrakis George</cp:lastModifiedBy>
  <cp:revision>15</cp:revision>
  <dcterms:created xsi:type="dcterms:W3CDTF">2017-10-27T14:00:07Z</dcterms:created>
  <dcterms:modified xsi:type="dcterms:W3CDTF">2017-10-30T09:56:46Z</dcterms:modified>
</cp:coreProperties>
</file>