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4B2A-F440-43A1-A991-222571A251CB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0C9F5-3686-4559-AC3B-DEA4433E6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4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0126-1D1D-4C95-AA4B-6D0521B20D70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7781E3-D435-4442-B557-8E15A2A797D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0126-1D1D-4C95-AA4B-6D0521B20D70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1E3-D435-4442-B557-8E15A2A797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0126-1D1D-4C95-AA4B-6D0521B20D70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1E3-D435-4442-B557-8E15A2A797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0126-1D1D-4C95-AA4B-6D0521B20D70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1E3-D435-4442-B557-8E15A2A797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0126-1D1D-4C95-AA4B-6D0521B20D70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1E3-D435-4442-B557-8E15A2A797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0126-1D1D-4C95-AA4B-6D0521B20D70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1E3-D435-4442-B557-8E15A2A797D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0126-1D1D-4C95-AA4B-6D0521B20D70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1E3-D435-4442-B557-8E15A2A797DF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0126-1D1D-4C95-AA4B-6D0521B20D70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1E3-D435-4442-B557-8E15A2A797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0126-1D1D-4C95-AA4B-6D0521B20D70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1E3-D435-4442-B557-8E15A2A797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0126-1D1D-4C95-AA4B-6D0521B20D70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1E3-D435-4442-B557-8E15A2A797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0126-1D1D-4C95-AA4B-6D0521B20D70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1E3-D435-4442-B557-8E15A2A797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3F70126-1D1D-4C95-AA4B-6D0521B20D70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B7781E3-D435-4442-B557-8E15A2A797DF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.auth.gr/212/6_tekto/feldspar.htm" TargetMode="External"/><Relationship Id="rId3" Type="http://schemas.openxmlformats.org/officeDocument/2006/relationships/hyperlink" Target="http://webmineral.com/" TargetMode="External"/><Relationship Id="rId7" Type="http://schemas.openxmlformats.org/officeDocument/2006/relationships/hyperlink" Target="http://www.ima-europe.eu/about-industrial-minerals/industrial-minerals-ima-europe/feldspar" TargetMode="External"/><Relationship Id="rId2" Type="http://schemas.openxmlformats.org/officeDocument/2006/relationships/hyperlink" Target="https://www.minda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typosnews.gr/archives/39645" TargetMode="External"/><Relationship Id="rId5" Type="http://schemas.openxmlformats.org/officeDocument/2006/relationships/hyperlink" Target="https://en.wikipedia.org/wiki/Main_Page" TargetMode="External"/><Relationship Id="rId4" Type="http://schemas.openxmlformats.org/officeDocument/2006/relationships/hyperlink" Target="http://www.orykta.gr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9552" y="-3047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>
                <a:latin typeface="Cambria" panose="02040503050406030204" pitchFamily="18" charset="0"/>
              </a:rPr>
              <a:t>Πετρολογία-Ορυκτολογία </a:t>
            </a:r>
            <a:endParaRPr lang="el-GR" sz="44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9" y="454967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mbria" panose="02040503050406030204" pitchFamily="18" charset="0"/>
              </a:rPr>
              <a:t>Τμήμα</a:t>
            </a:r>
            <a:r>
              <a:rPr lang="en-US" dirty="0" smtClean="0">
                <a:latin typeface="Cambria" panose="02040503050406030204" pitchFamily="18" charset="0"/>
              </a:rPr>
              <a:t>: </a:t>
            </a:r>
            <a:r>
              <a:rPr lang="el-GR" dirty="0" smtClean="0">
                <a:latin typeface="Cambria" panose="02040503050406030204" pitchFamily="18" charset="0"/>
              </a:rPr>
              <a:t>Αξιοποίηση Φυσικών Πόρων και Γεωργικής Μηχανικής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mbria" panose="02040503050406030204" pitchFamily="18" charset="0"/>
              </a:rPr>
              <a:t>Υπεύθυνος Καθηγητής</a:t>
            </a:r>
            <a:r>
              <a:rPr lang="en-US" dirty="0" smtClean="0">
                <a:latin typeface="Cambria" panose="02040503050406030204" pitchFamily="18" charset="0"/>
              </a:rPr>
              <a:t>:</a:t>
            </a:r>
            <a:r>
              <a:rPr lang="el-GR" dirty="0" smtClean="0">
                <a:latin typeface="Cambria" panose="02040503050406030204" pitchFamily="18" charset="0"/>
              </a:rPr>
              <a:t> Ιωάννης </a:t>
            </a:r>
            <a:r>
              <a:rPr lang="el-GR" dirty="0" err="1" smtClean="0">
                <a:latin typeface="Cambria" panose="02040503050406030204" pitchFamily="18" charset="0"/>
              </a:rPr>
              <a:t>Μπαζιώτης</a:t>
            </a:r>
            <a:endParaRPr lang="el-GR" dirty="0"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mbria" panose="02040503050406030204" pitchFamily="18" charset="0"/>
              </a:rPr>
              <a:t>Εξάμηνο</a:t>
            </a:r>
            <a:r>
              <a:rPr lang="en-US" dirty="0" smtClean="0">
                <a:latin typeface="Cambria" panose="02040503050406030204" pitchFamily="18" charset="0"/>
              </a:rPr>
              <a:t>: </a:t>
            </a:r>
            <a:r>
              <a:rPr lang="el-GR" dirty="0" smtClean="0">
                <a:latin typeface="Cambria" panose="02040503050406030204" pitchFamily="18" charset="0"/>
              </a:rPr>
              <a:t>1</a:t>
            </a:r>
            <a:r>
              <a:rPr lang="el-GR" baseline="30000" dirty="0" smtClean="0">
                <a:latin typeface="Cambria" panose="02040503050406030204" pitchFamily="18" charset="0"/>
              </a:rPr>
              <a:t>ο</a:t>
            </a:r>
            <a:r>
              <a:rPr lang="el-GR" dirty="0" smtClean="0">
                <a:latin typeface="Cambria" panose="020405030504060302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mbria" panose="02040503050406030204" pitchFamily="18" charset="0"/>
              </a:rPr>
              <a:t>Ομάδα Επιμέλειας</a:t>
            </a:r>
            <a:r>
              <a:rPr lang="en-US" dirty="0" smtClean="0">
                <a:latin typeface="Cambria" panose="02040503050406030204" pitchFamily="18" charset="0"/>
              </a:rPr>
              <a:t>: </a:t>
            </a:r>
            <a:r>
              <a:rPr lang="el-GR" dirty="0" smtClean="0">
                <a:latin typeface="Cambria" panose="02040503050406030204" pitchFamily="18" charset="0"/>
              </a:rPr>
              <a:t>Έλενα </a:t>
            </a:r>
            <a:r>
              <a:rPr lang="el-GR" dirty="0" err="1" smtClean="0">
                <a:latin typeface="Cambria" panose="02040503050406030204" pitchFamily="18" charset="0"/>
              </a:rPr>
              <a:t>Κατσάρα</a:t>
            </a:r>
            <a:r>
              <a:rPr lang="el-GR" dirty="0" smtClean="0">
                <a:latin typeface="Cambria" panose="02040503050406030204" pitchFamily="18" charset="0"/>
              </a:rPr>
              <a:t> </a:t>
            </a:r>
          </a:p>
          <a:p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smtClean="0">
                <a:latin typeface="Cambria" panose="02040503050406030204" pitchFamily="18" charset="0"/>
              </a:rPr>
              <a:t>                                             Δήμητρα </a:t>
            </a:r>
            <a:r>
              <a:rPr lang="el-GR" dirty="0" err="1" smtClean="0">
                <a:latin typeface="Cambria" panose="02040503050406030204" pitchFamily="18" charset="0"/>
              </a:rPr>
              <a:t>Κόλλια</a:t>
            </a:r>
            <a:endParaRPr lang="el-GR" dirty="0" smtClean="0">
              <a:latin typeface="Cambria" panose="02040503050406030204" pitchFamily="18" charset="0"/>
            </a:endParaRPr>
          </a:p>
          <a:p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smtClean="0">
                <a:latin typeface="Cambria" panose="02040503050406030204" pitchFamily="18" charset="0"/>
              </a:rPr>
              <a:t>                                             Δήμητρα Κουτσούγερα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6192688" cy="864096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ΑΛΚΑΛΙΚΟΙ</a:t>
            </a:r>
            <a:r>
              <a:rPr lang="el-GR" sz="3200" dirty="0" smtClean="0"/>
              <a:t> </a:t>
            </a:r>
            <a:r>
              <a:rPr lang="el-GR" sz="3200" dirty="0" smtClean="0">
                <a:latin typeface="Cambria" panose="02040503050406030204" pitchFamily="18" charset="0"/>
              </a:rPr>
              <a:t>ΑΣΤΡΙΟΙ </a:t>
            </a:r>
          </a:p>
          <a:p>
            <a:pPr algn="ctr"/>
            <a:endParaRPr lang="el-GR" sz="3200" dirty="0"/>
          </a:p>
        </p:txBody>
      </p:sp>
      <p:pic>
        <p:nvPicPr>
          <p:cNvPr id="9218" name="Picture 2" descr="C:\Users\ARGYRHS\Desktop\εργασία\03811620014946258475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49841"/>
            <a:ext cx="3427543" cy="228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8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15200" cy="1154097"/>
          </a:xfrm>
        </p:spPr>
        <p:txBody>
          <a:bodyPr/>
          <a:lstStyle/>
          <a:p>
            <a:pPr algn="ctr"/>
            <a:r>
              <a:rPr lang="el-GR" dirty="0" smtClean="0">
                <a:latin typeface="Cambria" panose="02040503050406030204" pitchFamily="18" charset="0"/>
              </a:rPr>
              <a:t>ΒΙΒΛΙΟΓΡΑΦΙΑ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4400" y="1916833"/>
            <a:ext cx="7315200" cy="439252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https://www.mindat.org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http://webmineral.com</a:t>
            </a:r>
            <a:r>
              <a:rPr lang="en-US" dirty="0" smtClean="0">
                <a:hlinkClick r:id="rId3"/>
              </a:rPr>
              <a:t>/</a:t>
            </a:r>
            <a:endParaRPr lang="el-GR" dirty="0" smtClean="0"/>
          </a:p>
          <a:p>
            <a:r>
              <a:rPr lang="en-US" dirty="0">
                <a:hlinkClick r:id="rId4"/>
              </a:rPr>
              <a:t>http://www.orykta.gr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en.wikipedia.org/wiki/Main_Page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otyposnews.gr/archives/39645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www.ima-europe.eu/about-industrial-minerals/industrial-minerals-ima-europe/feldspar</a:t>
            </a:r>
            <a:endParaRPr lang="en-US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www.geo.auth.gr/212/6_tekto/feldspar.htm</a:t>
            </a:r>
            <a:endParaRPr lang="en-US" dirty="0" smtClean="0"/>
          </a:p>
          <a:p>
            <a:pPr marL="4572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96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68952" cy="115409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Σας ευχαριστούμε για την προσοχή σας!!</a:t>
            </a:r>
            <a:endParaRPr lang="el-GR" dirty="0"/>
          </a:p>
        </p:txBody>
      </p:sp>
      <p:pic>
        <p:nvPicPr>
          <p:cNvPr id="10242" name="Picture 2" descr="C:\Users\ARGYRHS\Desktop\Feldsp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4525673" cy="345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9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-16443"/>
            <a:ext cx="7315200" cy="1154097"/>
          </a:xfrm>
        </p:spPr>
        <p:txBody>
          <a:bodyPr/>
          <a:lstStyle/>
          <a:p>
            <a:pPr algn="ctr"/>
            <a:r>
              <a:rPr lang="el-GR" dirty="0" smtClean="0">
                <a:latin typeface="Cambria" panose="02040503050406030204" pitchFamily="18" charset="0"/>
              </a:rPr>
              <a:t>ΚΡΥΣΤΑΛΛΙΚΗ ΔΟΜΗ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28800"/>
            <a:ext cx="6264696" cy="6093296"/>
          </a:xfrm>
        </p:spPr>
        <p:txBody>
          <a:bodyPr>
            <a:normAutofit/>
          </a:bodyPr>
          <a:lstStyle/>
          <a:p>
            <a:r>
              <a:rPr lang="el-GR" dirty="0"/>
              <a:t>Οι </a:t>
            </a:r>
            <a:r>
              <a:rPr lang="el-GR" dirty="0" err="1"/>
              <a:t>άστριοι</a:t>
            </a:r>
            <a:r>
              <a:rPr lang="el-GR" dirty="0"/>
              <a:t> κρυσταλλώνονται στο </a:t>
            </a:r>
            <a:r>
              <a:rPr lang="el-GR" dirty="0" smtClean="0"/>
              <a:t>μονοκλινές σύστημα.</a:t>
            </a:r>
          </a:p>
          <a:p>
            <a:r>
              <a:rPr lang="el-GR" dirty="0"/>
              <a:t>Η συμμετρία τους εξαρτάται από το μέγεθος των κατιόντων τους (K, </a:t>
            </a:r>
            <a:r>
              <a:rPr lang="el-GR" dirty="0" err="1"/>
              <a:t>Ba</a:t>
            </a:r>
            <a:r>
              <a:rPr lang="el-GR" dirty="0"/>
              <a:t>, </a:t>
            </a:r>
            <a:r>
              <a:rPr lang="el-GR" dirty="0" err="1"/>
              <a:t>Na</a:t>
            </a:r>
            <a:r>
              <a:rPr lang="el-GR" dirty="0"/>
              <a:t>, </a:t>
            </a:r>
            <a:r>
              <a:rPr lang="el-GR" dirty="0" err="1" smtClean="0"/>
              <a:t>Ca</a:t>
            </a:r>
            <a:r>
              <a:rPr lang="el-GR" dirty="0" smtClean="0"/>
              <a:t>) και από το βαθμό ταξινόμησης Α</a:t>
            </a:r>
            <a:r>
              <a:rPr lang="en-US" dirty="0" smtClean="0"/>
              <a:t>l-Si.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/>
              <a:t>υψηλές </a:t>
            </a:r>
            <a:r>
              <a:rPr lang="el-GR" dirty="0" err="1" smtClean="0"/>
              <a:t>θερμοκρασίεςη</a:t>
            </a:r>
            <a:r>
              <a:rPr lang="el-GR" dirty="0" smtClean="0"/>
              <a:t> </a:t>
            </a:r>
            <a:r>
              <a:rPr lang="el-GR" dirty="0"/>
              <a:t>διάταξη του </a:t>
            </a:r>
            <a:r>
              <a:rPr lang="el-GR" dirty="0" err="1"/>
              <a:t>Al</a:t>
            </a:r>
            <a:r>
              <a:rPr lang="el-GR" dirty="0"/>
              <a:t> και </a:t>
            </a:r>
            <a:r>
              <a:rPr lang="el-GR" dirty="0" err="1"/>
              <a:t>Si</a:t>
            </a:r>
            <a:r>
              <a:rPr lang="el-GR" dirty="0"/>
              <a:t> στη δομή των </a:t>
            </a:r>
            <a:r>
              <a:rPr lang="el-GR" dirty="0" smtClean="0"/>
              <a:t>Καλιούχων αστρίων </a:t>
            </a:r>
            <a:r>
              <a:rPr lang="el-GR" dirty="0"/>
              <a:t>είναι μη ταξινομημένη.</a:t>
            </a:r>
          </a:p>
          <a:p>
            <a:r>
              <a:rPr lang="el-GR" dirty="0"/>
              <a:t>Σε χαμηλές θερμοκρασίες </a:t>
            </a:r>
            <a:r>
              <a:rPr lang="el-GR" dirty="0" smtClean="0"/>
              <a:t>η </a:t>
            </a:r>
            <a:r>
              <a:rPr lang="el-GR" dirty="0"/>
              <a:t>διάταξη του </a:t>
            </a:r>
            <a:r>
              <a:rPr lang="el-GR" dirty="0" err="1"/>
              <a:t>Al</a:t>
            </a:r>
            <a:r>
              <a:rPr lang="el-GR" dirty="0"/>
              <a:t> και </a:t>
            </a:r>
            <a:r>
              <a:rPr lang="el-GR" dirty="0" err="1"/>
              <a:t>Si</a:t>
            </a:r>
            <a:r>
              <a:rPr lang="el-GR" dirty="0"/>
              <a:t> στη δομή των </a:t>
            </a:r>
            <a:r>
              <a:rPr lang="el-GR" dirty="0" smtClean="0"/>
              <a:t>καλιούχων αστρίων </a:t>
            </a:r>
            <a:r>
              <a:rPr lang="el-GR" dirty="0"/>
              <a:t>είναι </a:t>
            </a:r>
            <a:r>
              <a:rPr lang="el-GR" dirty="0" smtClean="0"/>
              <a:t>ταξινομημένη.</a:t>
            </a:r>
          </a:p>
          <a:p>
            <a:r>
              <a:rPr lang="el-GR" dirty="0" smtClean="0"/>
              <a:t>Σε υψηλές θερμοκρασίες οι </a:t>
            </a:r>
            <a:r>
              <a:rPr lang="el-GR" dirty="0" err="1" smtClean="0"/>
              <a:t>αλκαλιούχοι</a:t>
            </a:r>
            <a:r>
              <a:rPr lang="el-GR" dirty="0" smtClean="0"/>
              <a:t> </a:t>
            </a:r>
            <a:r>
              <a:rPr lang="el-GR" dirty="0" err="1" smtClean="0"/>
              <a:t>άστριοι</a:t>
            </a:r>
            <a:r>
              <a:rPr lang="el-GR" dirty="0" smtClean="0"/>
              <a:t> (</a:t>
            </a:r>
            <a:r>
              <a:rPr lang="el-GR" dirty="0" err="1" smtClean="0"/>
              <a:t>σανιδινό,ανορθόκλαστο</a:t>
            </a:r>
            <a:r>
              <a:rPr lang="el-GR" dirty="0" smtClean="0"/>
              <a:t>) αποτελούν μια συνεχή σειρά μεικτών κρυστάλλων μεταξύ καλιούχου </a:t>
            </a:r>
            <a:r>
              <a:rPr lang="el-GR" dirty="0" err="1" smtClean="0"/>
              <a:t>άστριου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dirty="0" err="1" smtClean="0"/>
              <a:t>αλβίτη</a:t>
            </a:r>
            <a:r>
              <a:rPr lang="el-GR" dirty="0" smtClean="0"/>
              <a:t>.</a:t>
            </a:r>
          </a:p>
        </p:txBody>
      </p:sp>
      <p:pic>
        <p:nvPicPr>
          <p:cNvPr id="8194" name="Picture 2" descr="C:\Users\ARGYRHS\Desktop\M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808312" cy="358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185729" y="5571550"/>
            <a:ext cx="2843808" cy="305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Εικόνα </a:t>
            </a:r>
            <a:r>
              <a:rPr lang="en-US" sz="1400" dirty="0" smtClean="0"/>
              <a:t>1: </a:t>
            </a:r>
            <a:r>
              <a:rPr lang="el-GR" sz="1400" dirty="0" smtClean="0"/>
              <a:t>Μονοκλινές σύστημα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0142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GYRHS\Desktop\feldspar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28" y="1945066"/>
            <a:ext cx="5386858" cy="403244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/>
          <a:lstStyle/>
          <a:p>
            <a:pPr algn="ctr"/>
            <a:r>
              <a:rPr lang="el-GR" dirty="0" smtClean="0">
                <a:latin typeface="Cambria" panose="02040503050406030204" pitchFamily="18" charset="0"/>
              </a:rPr>
              <a:t>ΧΗΜΙΚΗ ΣΥΣΤΑΣΗ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6010260"/>
            <a:ext cx="374441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Εικόνα 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2: </a:t>
            </a:r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Συστατικό </a:t>
            </a:r>
            <a:r>
              <a:rPr lang="el-GR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Τρίγων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</a:t>
            </a:r>
            <a:endParaRPr lang="el-GR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16832"/>
            <a:ext cx="37079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 smtClean="0">
                <a:latin typeface="Cambria" panose="02040503050406030204" pitchFamily="18" charset="0"/>
              </a:rPr>
              <a:t>Στις υψηλές θερμοκρασίες μια συνεχή σειρά μελών ισόμορφης </a:t>
            </a:r>
            <a:r>
              <a:rPr lang="el-GR" sz="2000" dirty="0" err="1" smtClean="0">
                <a:latin typeface="Cambria" panose="02040503050406030204" pitchFamily="18" charset="0"/>
              </a:rPr>
              <a:t>παράμειξης</a:t>
            </a:r>
            <a:r>
              <a:rPr lang="el-GR" sz="2000" dirty="0" smtClean="0">
                <a:latin typeface="Cambria" panose="02040503050406030204" pitchFamily="18" charset="0"/>
              </a:rPr>
              <a:t> με ακραία μέλη </a:t>
            </a:r>
            <a:r>
              <a:rPr lang="en-US" sz="2000" dirty="0" smtClean="0">
                <a:latin typeface="Cambria" panose="02040503050406030204" pitchFamily="18" charset="0"/>
              </a:rPr>
              <a:t> NaAlSi3O8 (</a:t>
            </a:r>
            <a:r>
              <a:rPr lang="el-GR" sz="2000" dirty="0" err="1" smtClean="0">
                <a:latin typeface="Cambria" panose="02040503050406030204" pitchFamily="18" charset="0"/>
              </a:rPr>
              <a:t>Αλβίτης</a:t>
            </a:r>
            <a:r>
              <a:rPr lang="el-GR" sz="2000" dirty="0" smtClean="0">
                <a:latin typeface="Cambria" panose="02040503050406030204" pitchFamily="18" charset="0"/>
              </a:rPr>
              <a:t>) Κ</a:t>
            </a:r>
            <a:r>
              <a:rPr lang="en-US" sz="2000" dirty="0" smtClean="0">
                <a:latin typeface="Cambria" panose="02040503050406030204" pitchFamily="18" charset="0"/>
              </a:rPr>
              <a:t>AlSi3O8</a:t>
            </a:r>
            <a:r>
              <a:rPr lang="el-GR" sz="2000" dirty="0" smtClean="0">
                <a:latin typeface="Cambria" panose="02040503050406030204" pitchFamily="18" charset="0"/>
              </a:rPr>
              <a:t> (</a:t>
            </a:r>
            <a:r>
              <a:rPr lang="el-GR" sz="2000" dirty="0" err="1" smtClean="0">
                <a:latin typeface="Cambria" panose="02040503050406030204" pitchFamily="18" charset="0"/>
              </a:rPr>
              <a:t>Ορθόκλαστο</a:t>
            </a:r>
            <a:r>
              <a:rPr lang="el-GR" sz="2000" dirty="0" smtClean="0">
                <a:latin typeface="Cambria" panose="02040503050406030204" pitchFamily="18" charset="0"/>
              </a:rPr>
              <a:t>) δημιουργούν ένα στερεό διάλυμα που ονομάζεται αλκαλικοί </a:t>
            </a:r>
            <a:r>
              <a:rPr lang="el-GR" sz="2000" dirty="0" err="1" smtClean="0">
                <a:latin typeface="Cambria" panose="02040503050406030204" pitchFamily="18" charset="0"/>
              </a:rPr>
              <a:t>άστριοι</a:t>
            </a:r>
            <a:r>
              <a:rPr lang="el-GR" sz="2000" dirty="0" smtClean="0">
                <a:latin typeface="Cambria" panose="02040503050406030204" pitchFamily="18" charset="0"/>
              </a:rPr>
              <a:t>. </a:t>
            </a:r>
            <a:endParaRPr lang="en-US" sz="2000" dirty="0" smtClean="0">
              <a:latin typeface="Cambria" panose="02040503050406030204" pitchFamily="18" charset="0"/>
            </a:endParaRPr>
          </a:p>
          <a:p>
            <a:endParaRPr lang="el-GR" sz="2000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sz="2000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 smtClean="0">
                <a:latin typeface="Cambria" panose="02040503050406030204" pitchFamily="18" charset="0"/>
              </a:rPr>
              <a:t>Γενικός Χημικός Τύπος</a:t>
            </a:r>
            <a:r>
              <a:rPr lang="en-US" sz="2000" dirty="0" smtClean="0">
                <a:latin typeface="Cambria" panose="02040503050406030204" pitchFamily="18" charset="0"/>
              </a:rPr>
              <a:t>: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     x(</a:t>
            </a:r>
            <a:r>
              <a:rPr lang="en-US" sz="2000" dirty="0" err="1" smtClean="0">
                <a:latin typeface="Cambria" panose="02040503050406030204" pitchFamily="18" charset="0"/>
              </a:rPr>
              <a:t>Al,Si</a:t>
            </a:r>
            <a:r>
              <a:rPr lang="en-US" sz="2000" dirty="0" smtClean="0">
                <a:latin typeface="Cambria" panose="02040503050406030204" pitchFamily="18" charset="0"/>
              </a:rPr>
              <a:t>)4O8 </a:t>
            </a:r>
          </a:p>
          <a:p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</a:rPr>
              <a:t>    (</a:t>
            </a:r>
            <a:r>
              <a:rPr lang="el-GR" sz="2000" dirty="0" smtClean="0">
                <a:latin typeface="Cambria" panose="02040503050406030204" pitchFamily="18" charset="0"/>
              </a:rPr>
              <a:t>όπου 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</a:rPr>
              <a:t>x</a:t>
            </a:r>
            <a:r>
              <a:rPr lang="el-GR" sz="2000" dirty="0" smtClean="0">
                <a:latin typeface="Cambria" panose="02040503050406030204" pitchFamily="18" charset="0"/>
              </a:rPr>
              <a:t>=Ν</a:t>
            </a:r>
            <a:r>
              <a:rPr lang="en-US" sz="2000" dirty="0" err="1" smtClean="0">
                <a:latin typeface="Cambria" panose="02040503050406030204" pitchFamily="18" charset="0"/>
              </a:rPr>
              <a:t>a,K,Ca,Ba</a:t>
            </a:r>
            <a:r>
              <a:rPr lang="en-US" sz="2000" dirty="0" smtClean="0">
                <a:latin typeface="Cambria" panose="02040503050406030204" pitchFamily="18" charset="0"/>
              </a:rPr>
              <a:t>)</a:t>
            </a:r>
            <a:endParaRPr lang="en-US" sz="2000" dirty="0">
              <a:latin typeface="Cambria" panose="02040503050406030204" pitchFamily="18" charset="0"/>
            </a:endParaRP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322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15200" cy="1154097"/>
          </a:xfrm>
        </p:spPr>
        <p:txBody>
          <a:bodyPr/>
          <a:lstStyle/>
          <a:p>
            <a:pPr algn="ctr"/>
            <a:r>
              <a:rPr lang="el-GR" dirty="0" smtClean="0">
                <a:latin typeface="Cambria" panose="02040503050406030204" pitchFamily="18" charset="0"/>
              </a:rPr>
              <a:t>ΟΜΑΔΑ ΟΡΥΚΤΟΥ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9592" y="1731244"/>
            <a:ext cx="7315200" cy="3539527"/>
          </a:xfrm>
        </p:spPr>
        <p:txBody>
          <a:bodyPr/>
          <a:lstStyle/>
          <a:p>
            <a:r>
              <a:rPr lang="el-GR" dirty="0" smtClean="0">
                <a:latin typeface="Cambria" panose="02040503050406030204" pitchFamily="18" charset="0"/>
              </a:rPr>
              <a:t>Οι αλκαλικοί </a:t>
            </a:r>
            <a:r>
              <a:rPr lang="el-GR" dirty="0" err="1" smtClean="0">
                <a:latin typeface="Cambria" panose="02040503050406030204" pitchFamily="18" charset="0"/>
              </a:rPr>
              <a:t>άστριοι</a:t>
            </a:r>
            <a:r>
              <a:rPr lang="el-GR" dirty="0" smtClean="0">
                <a:latin typeface="Cambria" panose="02040503050406030204" pitchFamily="18" charset="0"/>
              </a:rPr>
              <a:t> είναι μια υποομάδα των αστρίων, οι οποίοι ανήκουν στην ομάδα των </a:t>
            </a:r>
            <a:r>
              <a:rPr lang="el-GR" dirty="0" err="1" smtClean="0">
                <a:latin typeface="Cambria" panose="02040503050406030204" pitchFamily="18" charset="0"/>
              </a:rPr>
              <a:t>τεκτοπυριτικών</a:t>
            </a:r>
            <a:r>
              <a:rPr lang="el-GR" dirty="0" smtClean="0">
                <a:latin typeface="Cambria" panose="02040503050406030204" pitchFamily="18" charset="0"/>
              </a:rPr>
              <a:t> ορυκτών. </a:t>
            </a:r>
          </a:p>
          <a:p>
            <a:pPr marL="45720" indent="0">
              <a:buNone/>
            </a:pP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smtClean="0">
                <a:latin typeface="Cambria" panose="02040503050406030204" pitchFamily="18" charset="0"/>
              </a:rPr>
              <a:t>  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l-GR" dirty="0" smtClean="0">
                <a:latin typeface="Cambria" panose="02040503050406030204" pitchFamily="18" charset="0"/>
              </a:rPr>
              <a:t>Ως </a:t>
            </a:r>
            <a:r>
              <a:rPr lang="el-GR" dirty="0" err="1" smtClean="0">
                <a:latin typeface="Cambria" panose="02040503050406030204" pitchFamily="18" charset="0"/>
              </a:rPr>
              <a:t>τεκτοπυριτικά</a:t>
            </a:r>
            <a:r>
              <a:rPr lang="el-GR" dirty="0" smtClean="0">
                <a:latin typeface="Cambria" panose="02040503050406030204" pitchFamily="18" charset="0"/>
              </a:rPr>
              <a:t> ορυκτά χαρακτηρίζονται ορισμένα ορυκτά </a:t>
            </a:r>
          </a:p>
          <a:p>
            <a:pPr marL="45720" indent="0">
              <a:buNone/>
            </a:pP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smtClean="0">
                <a:latin typeface="Cambria" panose="02040503050406030204" pitchFamily="18" charset="0"/>
              </a:rPr>
              <a:t>  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l-GR" dirty="0" smtClean="0">
                <a:latin typeface="Cambria" panose="02040503050406030204" pitchFamily="18" charset="0"/>
              </a:rPr>
              <a:t>του πυριτίου</a:t>
            </a:r>
            <a:r>
              <a:rPr lang="el-GR" dirty="0" smtClean="0"/>
              <a:t>. </a:t>
            </a:r>
          </a:p>
          <a:p>
            <a:pPr marL="45720" indent="0">
              <a:buNone/>
            </a:pPr>
            <a:endParaRPr lang="el-GR" dirty="0"/>
          </a:p>
        </p:txBody>
      </p:sp>
      <p:pic>
        <p:nvPicPr>
          <p:cNvPr id="2050" name="Picture 2" descr="C:\Users\ARGYRHS\Desktop\feldspar_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77" y="3462924"/>
            <a:ext cx="43204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519772" y="6055212"/>
            <a:ext cx="3348372" cy="362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latin typeface="Cambria" panose="02040503050406030204" pitchFamily="18" charset="0"/>
              </a:rPr>
              <a:t>Εικόνα </a:t>
            </a:r>
            <a:r>
              <a:rPr lang="en-US" sz="1600" dirty="0" smtClean="0">
                <a:latin typeface="Cambria" panose="02040503050406030204" pitchFamily="18" charset="0"/>
              </a:rPr>
              <a:t>3:</a:t>
            </a:r>
            <a:r>
              <a:rPr lang="el-GR" sz="1600" dirty="0" smtClean="0">
                <a:latin typeface="Cambria" panose="02040503050406030204" pitchFamily="18" charset="0"/>
              </a:rPr>
              <a:t> Καλιούχος </a:t>
            </a:r>
            <a:r>
              <a:rPr lang="el-GR" sz="1600" dirty="0" err="1" smtClean="0">
                <a:latin typeface="Cambria" panose="02040503050406030204" pitchFamily="18" charset="0"/>
              </a:rPr>
              <a:t>Άστριος</a:t>
            </a:r>
            <a:endParaRPr lang="el-GR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6647" y="548680"/>
            <a:ext cx="7943453" cy="576064"/>
          </a:xfrm>
        </p:spPr>
        <p:txBody>
          <a:bodyPr>
            <a:noAutofit/>
          </a:bodyPr>
          <a:lstStyle/>
          <a:p>
            <a:r>
              <a:rPr lang="el-GR" sz="2800" dirty="0" smtClean="0">
                <a:latin typeface="Cambria" panose="02040503050406030204" pitchFamily="18" charset="0"/>
              </a:rPr>
              <a:t>ΠΕΡΙΟΧΕΣ ΠΟΥ ΤΟΥΣ ΣΥΝΑΝΤΑΜΕ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l-GR" sz="2800" dirty="0" smtClean="0">
                <a:latin typeface="Cambria" panose="02040503050406030204" pitchFamily="18" charset="0"/>
              </a:rPr>
              <a:t>ΑΝΑ ΤΟΝ ΚΟΣΜΟ… </a:t>
            </a:r>
            <a:endParaRPr lang="el-GR" sz="2800" dirty="0">
              <a:latin typeface="Cambria" panose="0204050305040603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" y="1304287"/>
            <a:ext cx="910748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Ομάδα 8"/>
          <p:cNvGrpSpPr/>
          <p:nvPr/>
        </p:nvGrpSpPr>
        <p:grpSpPr>
          <a:xfrm>
            <a:off x="19050" y="5157192"/>
            <a:ext cx="1512623" cy="905902"/>
            <a:chOff x="19050" y="5157192"/>
            <a:chExt cx="1512623" cy="905902"/>
          </a:xfrm>
        </p:grpSpPr>
        <p:sp>
          <p:nvSpPr>
            <p:cNvPr id="10" name="Ορθογώνιο 9"/>
            <p:cNvSpPr/>
            <p:nvPr/>
          </p:nvSpPr>
          <p:spPr>
            <a:xfrm>
              <a:off x="19050" y="5157192"/>
              <a:ext cx="1512623" cy="72763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080" y="5157192"/>
              <a:ext cx="1136593" cy="905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Σανιδινό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Μικροκλινή</a:t>
              </a:r>
              <a:endParaRPr kumimoji="0" lang="el-G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Ορθόκλαστο</a:t>
              </a:r>
              <a:endParaRPr kumimoji="0" lang="el-G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35496" y="5191740"/>
              <a:ext cx="386902" cy="192679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35496" y="5424010"/>
              <a:ext cx="386902" cy="192679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35496" y="5658159"/>
              <a:ext cx="386902" cy="192679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5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909637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5185467"/>
            <a:ext cx="1511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1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" y="1268759"/>
            <a:ext cx="907097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" y="5157192"/>
            <a:ext cx="1511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8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1154097"/>
          </a:xfrm>
        </p:spPr>
        <p:txBody>
          <a:bodyPr/>
          <a:lstStyle/>
          <a:p>
            <a:pPr algn="ctr"/>
            <a:r>
              <a:rPr lang="el-GR" dirty="0" smtClean="0">
                <a:latin typeface="Cambria" panose="02040503050406030204" pitchFamily="18" charset="0"/>
              </a:rPr>
              <a:t>ΣΤΗΝ ΕΛΛΑΔΑ…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8"/>
            <a:ext cx="4464496" cy="47525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Cambria" panose="02040503050406030204" pitchFamily="18" charset="0"/>
              </a:rPr>
              <a:t>Στην Ελλάδα, τα σημαντικότερα κοιτάσματα αστρίων βρίσκονται στην ευρύτερη περιοχή του όρους </a:t>
            </a:r>
            <a:r>
              <a:rPr lang="el-GR" dirty="0" err="1">
                <a:latin typeface="Cambria" panose="02040503050406030204" pitchFamily="18" charset="0"/>
              </a:rPr>
              <a:t>Βερτίσκου</a:t>
            </a:r>
            <a:r>
              <a:rPr lang="el-GR" dirty="0">
                <a:latin typeface="Cambria" panose="02040503050406030204" pitchFamily="18" charset="0"/>
              </a:rPr>
              <a:t> στην Κεντρική Μακεδονία (φλεβικά </a:t>
            </a:r>
            <a:r>
              <a:rPr lang="el-GR" dirty="0" smtClean="0">
                <a:latin typeface="Cambria" panose="02040503050406030204" pitchFamily="18" charset="0"/>
              </a:rPr>
              <a:t>κοιτάσματα </a:t>
            </a:r>
            <a:r>
              <a:rPr lang="el-GR" dirty="0">
                <a:latin typeface="Cambria" panose="02040503050406030204" pitchFamily="18" charset="0"/>
              </a:rPr>
              <a:t>νατριούχων αστρίων) και στην περιοχή </a:t>
            </a:r>
            <a:r>
              <a:rPr lang="el-GR" dirty="0" err="1">
                <a:latin typeface="Cambria" panose="02040503050406030204" pitchFamily="18" charset="0"/>
              </a:rPr>
              <a:t>Παρανεστίου</a:t>
            </a:r>
            <a:r>
              <a:rPr lang="el-GR" dirty="0">
                <a:latin typeface="Cambria" panose="02040503050406030204" pitchFamily="18" charset="0"/>
              </a:rPr>
              <a:t> Δράμας (καλιούχοι </a:t>
            </a:r>
            <a:r>
              <a:rPr lang="el-GR" dirty="0" err="1">
                <a:latin typeface="Cambria" panose="02040503050406030204" pitchFamily="18" charset="0"/>
              </a:rPr>
              <a:t>άστριοι</a:t>
            </a:r>
            <a:r>
              <a:rPr lang="el-GR" dirty="0">
                <a:latin typeface="Cambria" panose="02040503050406030204" pitchFamily="18" charset="0"/>
              </a:rPr>
              <a:t>). </a:t>
            </a:r>
            <a:endParaRPr lang="el-GR" dirty="0" smtClean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latin typeface="Cambria" panose="02040503050406030204" pitchFamily="18" charset="0"/>
              </a:rPr>
              <a:t>Οι περισσότερο διαδομένοι </a:t>
            </a:r>
            <a:r>
              <a:rPr lang="el-GR" dirty="0" err="1">
                <a:latin typeface="Cambria" panose="02040503050406030204" pitchFamily="18" charset="0"/>
              </a:rPr>
              <a:t>άστριοι</a:t>
            </a:r>
            <a:r>
              <a:rPr lang="el-GR" dirty="0">
                <a:latin typeface="Cambria" panose="02040503050406030204" pitchFamily="18" charset="0"/>
              </a:rPr>
              <a:t> στην Ελλάδα είναι οι νατριούχοι, ενώ οι πλούσιοι σε κάλιο είναι πολύ σπάνιοι. </a:t>
            </a:r>
            <a:endParaRPr lang="el-GR" dirty="0" smtClean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l-GR" dirty="0">
              <a:latin typeface="Cambria" panose="02040503050406030204" pitchFamily="18" charset="0"/>
            </a:endParaRPr>
          </a:p>
        </p:txBody>
      </p:sp>
      <p:pic>
        <p:nvPicPr>
          <p:cNvPr id="7170" name="Picture 2" descr="C:\Users\ARGYRHS\Desktop\Nomos_Dodekanis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90150"/>
            <a:ext cx="410445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220072" y="6110630"/>
            <a:ext cx="3096344" cy="342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latin typeface="Cambria" panose="02040503050406030204" pitchFamily="18" charset="0"/>
              </a:rPr>
              <a:t>Εικόνα </a:t>
            </a:r>
            <a:r>
              <a:rPr lang="en-US" sz="1600" dirty="0" smtClean="0">
                <a:latin typeface="Cambria" panose="02040503050406030204" pitchFamily="18" charset="0"/>
              </a:rPr>
              <a:t>4: </a:t>
            </a:r>
            <a:r>
              <a:rPr lang="el-GR" sz="1600" dirty="0" smtClean="0">
                <a:latin typeface="Cambria" panose="02040503050406030204" pitchFamily="18" charset="0"/>
              </a:rPr>
              <a:t>Χάρτης Ελλάδα</a:t>
            </a:r>
            <a:endParaRPr lang="el-GR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latin typeface="Cambria" panose="02040503050406030204" pitchFamily="18" charset="0"/>
              </a:rPr>
              <a:t>ΧΡΗΣΕΙΣ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12776"/>
            <a:ext cx="4104456" cy="5256584"/>
          </a:xfrm>
        </p:spPr>
        <p:txBody>
          <a:bodyPr/>
          <a:lstStyle/>
          <a:p>
            <a:pPr marL="45720" indent="0">
              <a:buNone/>
            </a:pPr>
            <a:endParaRPr lang="el-G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 smtClean="0"/>
              <a:t>Κεραμικά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 smtClean="0"/>
              <a:t>Δάπεδα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 smtClean="0"/>
              <a:t>Μαγειρικά Σκεύη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 smtClean="0"/>
              <a:t>Μπογιά-Λάστιχα-Πλαστικά</a:t>
            </a:r>
          </a:p>
          <a:p>
            <a:pPr marL="45720" indent="0">
              <a:lnSpc>
                <a:spcPct val="150000"/>
              </a:lnSpc>
              <a:buNone/>
            </a:pPr>
            <a:endParaRPr lang="el-GR" dirty="0"/>
          </a:p>
          <a:p>
            <a:pPr marL="45720" indent="0">
              <a:lnSpc>
                <a:spcPct val="150000"/>
              </a:lnSpc>
              <a:buNone/>
            </a:pPr>
            <a:r>
              <a:rPr lang="el-GR" dirty="0" smtClean="0"/>
              <a:t>-Στη γεωργία</a:t>
            </a:r>
            <a:r>
              <a:rPr lang="en-US" dirty="0" smtClean="0"/>
              <a:t>: </a:t>
            </a:r>
            <a:endParaRPr lang="el-GR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Χρησιμοποιούνται σε λιπάσματα καθώς περιέχει θρεπτικά συστατικά για τα φυτά. </a:t>
            </a:r>
          </a:p>
        </p:txBody>
      </p:sp>
      <p:pic>
        <p:nvPicPr>
          <p:cNvPr id="6146" name="Picture 2" descr="C:\Users\ARGYRHS\Desktop\εργασία\APP%20Feldsp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05" y="2636912"/>
            <a:ext cx="40640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176</TotalTime>
  <Words>337</Words>
  <Application>Microsoft Office PowerPoint</Application>
  <PresentationFormat>Προβολή στην οθόνη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Προοπτική</vt:lpstr>
      <vt:lpstr>Πετρολογία-Ορυκτολογία </vt:lpstr>
      <vt:lpstr>ΚΡΥΣΤΑΛΛΙΚΗ ΔΟΜΗ</vt:lpstr>
      <vt:lpstr>ΧΗΜΙΚΗ ΣΥΣΤΑΣΗ</vt:lpstr>
      <vt:lpstr>ΟΜΑΔΑ ΟΡΥΚΤΟΥ</vt:lpstr>
      <vt:lpstr>ΠΕΡΙΟΧΕΣ ΠΟΥ ΤΟΥΣ ΣΥΝΑΝΤΑΜΕ ΑΝΑ ΤΟΝ ΚΟΣΜΟ… </vt:lpstr>
      <vt:lpstr>Παρουσίαση του PowerPoint</vt:lpstr>
      <vt:lpstr>Παρουσίαση του PowerPoint</vt:lpstr>
      <vt:lpstr>ΣΤΗΝ ΕΛΛΑΔΑ…</vt:lpstr>
      <vt:lpstr>ΧΡΗΣΕΙΣ </vt:lpstr>
      <vt:lpstr>ΒΙΒΛΙΟΓΡΑΦΙΑ</vt:lpstr>
      <vt:lpstr>Σας ευχαριστούμε για την προσοχή σας!!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Πετρολογία-Ορυκτολογία</dc:title>
  <dc:creator>drougasargy@gmail.com</dc:creator>
  <cp:lastModifiedBy>drougasargy@gmail.com</cp:lastModifiedBy>
  <cp:revision>16</cp:revision>
  <dcterms:created xsi:type="dcterms:W3CDTF">2017-10-29T16:47:42Z</dcterms:created>
  <dcterms:modified xsi:type="dcterms:W3CDTF">2017-10-29T19:43:44Z</dcterms:modified>
</cp:coreProperties>
</file>