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199" r:id="rId1"/>
  </p:sldMasterIdLst>
  <p:notesMasterIdLst>
    <p:notesMasterId r:id="rId5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316" r:id="rId15"/>
    <p:sldId id="271" r:id="rId16"/>
    <p:sldId id="272" r:id="rId17"/>
    <p:sldId id="273" r:id="rId18"/>
    <p:sldId id="274" r:id="rId19"/>
    <p:sldId id="275" r:id="rId20"/>
    <p:sldId id="317" r:id="rId21"/>
    <p:sldId id="318" r:id="rId22"/>
    <p:sldId id="319" r:id="rId23"/>
    <p:sldId id="320" r:id="rId24"/>
    <p:sldId id="321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bola Maria" initials="BM" lastIdx="1" clrIdx="0">
    <p:extLst>
      <p:ext uri="{19B8F6BF-5375-455C-9EA6-DF929625EA0E}">
        <p15:presenceInfo xmlns:p15="http://schemas.microsoft.com/office/powerpoint/2012/main" userId="S-1-5-21-96345165-3075009211-1247224813-12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7E4FF"/>
    <a:srgbClr val="FFDD71"/>
    <a:srgbClr val="F949E0"/>
    <a:srgbClr val="FDBFF4"/>
    <a:srgbClr val="C39BE1"/>
    <a:srgbClr val="C7C37D"/>
    <a:srgbClr val="392FBB"/>
    <a:srgbClr val="6DC4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11"/>
    <p:restoredTop sz="94639"/>
  </p:normalViewPr>
  <p:slideViewPr>
    <p:cSldViewPr snapToGrid="0" snapToObjects="1">
      <p:cViewPr varScale="1">
        <p:scale>
          <a:sx n="120" d="100"/>
          <a:sy n="120" d="100"/>
        </p:scale>
        <p:origin x="2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F82C52-3BF9-1D4E-AD48-8461EE3EBAD6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29EC38-0C2D-AF43-8BFD-C215FD072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311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99D0D42-186E-BC42-B7E2-A08CD1964CA4}" type="datetime1">
              <a:rPr lang="en-US" smtClean="0"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95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7E073-96E7-524E-8A85-0E20D1958282}" type="datetime1">
              <a:rPr lang="en-US" smtClean="0"/>
              <a:t>5/18/2021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84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927AE-D6AA-D340-9426-CEE3F9142D3D}" type="datetime1">
              <a:rPr lang="en-US" smtClean="0"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105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DF06-BC33-B54B-9884-65D16EEA6E20}" type="datetime1">
              <a:rPr lang="en-US" smtClean="0"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20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D8BE8-8990-7240-9689-4A0C01F27034}" type="datetime1">
              <a:rPr lang="en-US" smtClean="0"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919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15F3-8E50-534A-AB7B-5C437D68CFA7}" type="datetime1">
              <a:rPr lang="en-US" smtClean="0"/>
              <a:t>5/18/2021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403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21C2-A967-8C49-BBEC-90FE553DB855}" type="datetime1">
              <a:rPr lang="en-US" smtClean="0"/>
              <a:t>5/18/2021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572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A3B73-A38A-B144-A6A7-D63497BCC4AE}" type="datetime1">
              <a:rPr lang="en-US" smtClean="0"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957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321DB-19D2-F440-8A27-04DB1ECE9DA2}" type="datetime1">
              <a:rPr lang="en-US" smtClean="0"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889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51FF4-6E37-1645-9D0D-6ED7B12D5C76}" type="datetime1">
              <a:rPr lang="en-US" smtClean="0"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806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440E7-1A55-C643-90F9-59FD30EDF52A}" type="datetime1">
              <a:rPr lang="en-US" smtClean="0"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826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B6A89-8379-084A-90FC-2C0D758BDFF0}" type="datetime1">
              <a:rPr lang="en-US" smtClean="0"/>
              <a:t>5/18/2021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6326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0572-4F26-F948-A30E-210796AA7A94}" type="datetime1">
              <a:rPr lang="en-US" smtClean="0"/>
              <a:t>5/18/2021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0678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51D9-3A54-454B-BBA4-A365BCB8E432}" type="datetime1">
              <a:rPr lang="en-US" smtClean="0"/>
              <a:t>5/18/2021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660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538B2-56D0-AD40-9565-4AFEF2B85AD0}" type="datetime1">
              <a:rPr lang="en-US" smtClean="0"/>
              <a:t>5/18/2021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375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26E7D-6C78-D94B-A935-CCDE581248E8}" type="datetime1">
              <a:rPr lang="en-US" smtClean="0"/>
              <a:t>5/18/2021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671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8D393-888C-1C4B-A04A-F42B32B4697D}" type="datetime1">
              <a:rPr lang="en-US" smtClean="0"/>
              <a:t>5/18/2021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440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FCCA361A-3AC5-C94F-8B05-30608CE930CA}" type="datetime1">
              <a:rPr lang="en-US" smtClean="0"/>
              <a:t>5/18/2021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714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0" r:id="rId1"/>
    <p:sldLayoutId id="2147484201" r:id="rId2"/>
    <p:sldLayoutId id="2147484202" r:id="rId3"/>
    <p:sldLayoutId id="2147484203" r:id="rId4"/>
    <p:sldLayoutId id="2147484204" r:id="rId5"/>
    <p:sldLayoutId id="2147484205" r:id="rId6"/>
    <p:sldLayoutId id="2147484206" r:id="rId7"/>
    <p:sldLayoutId id="2147484207" r:id="rId8"/>
    <p:sldLayoutId id="2147484208" r:id="rId9"/>
    <p:sldLayoutId id="2147484209" r:id="rId10"/>
    <p:sldLayoutId id="2147484210" r:id="rId11"/>
    <p:sldLayoutId id="2147484211" r:id="rId12"/>
    <p:sldLayoutId id="2147484212" r:id="rId13"/>
    <p:sldLayoutId id="2147484213" r:id="rId14"/>
    <p:sldLayoutId id="2147484214" r:id="rId15"/>
    <p:sldLayoutId id="2147484215" r:id="rId16"/>
    <p:sldLayoutId id="2147484216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file:////var/folders/wx/7f0252v94rq986x4n4l4sn9c0000gn/T/com.microsoft.Powerpoint/converted_emf.(null)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F3081-5631-AC42-852C-FBB735C4BE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2279737"/>
            <a:ext cx="8825658" cy="2497644"/>
          </a:xfrm>
        </p:spPr>
        <p:txBody>
          <a:bodyPr/>
          <a:lstStyle/>
          <a:p>
            <a:r>
              <a:rPr lang="el-GR" sz="3200" dirty="0"/>
              <a:t>ΚΕΦΑΛΑΙΟ 8</a:t>
            </a:r>
            <a:br>
              <a:rPr lang="el-GR" sz="3200" dirty="0"/>
            </a:br>
            <a:r>
              <a:rPr lang="el-GR" sz="3200" dirty="0"/>
              <a:t>Οικονομική μεγέθυνση I:</a:t>
            </a:r>
            <a:br>
              <a:rPr lang="el-GR" sz="3200" dirty="0"/>
            </a:br>
            <a:r>
              <a:rPr lang="el-GR" sz="3200" dirty="0"/>
              <a:t>Συσσώρευση κεφαλαίου και αύξηση πληθυσμού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FA7AD8-EB2D-4646-BDF0-2CA5D06E10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ΜΑΚΡΟΟΙΚΟΝΟΜΙΚΗ </a:t>
            </a:r>
            <a:r>
              <a:rPr lang="en-US" dirty="0"/>
              <a:t> - N</a:t>
            </a:r>
            <a:r>
              <a:rPr lang="el-GR" dirty="0"/>
              <a:t>. </a:t>
            </a:r>
            <a:r>
              <a:rPr lang="en-US" dirty="0"/>
              <a:t>Gregory Mankiw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732D6D-E0B4-F447-A6F2-5B808A745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9DA3BF-EAE4-114E-9927-0FC7D5421710}"/>
              </a:ext>
            </a:extLst>
          </p:cNvPr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1270000" y="1270000"/>
            <a:ext cx="25400" cy="38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449F08-9747-EE4D-B8A7-76AE3A90A01B}"/>
              </a:ext>
            </a:extLst>
          </p:cNvPr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1270000" y="1270000"/>
            <a:ext cx="25400" cy="3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167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C2FF778-928A-4547-B24F-C641D00AB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ταυτότητα του εθνικού εισοδήματος 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B347B8C-EAFA-478E-9535-15B131F02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B22CF9EB-4232-48DA-BCB0-F566A0A80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i="1" dirty="0"/>
              <a:t>Y </a:t>
            </a:r>
            <a:r>
              <a:rPr lang="el-GR" dirty="0">
                <a:sym typeface="Symbol" panose="05050102010706020507" pitchFamily="18" charset="2"/>
              </a:rPr>
              <a:t></a:t>
            </a:r>
            <a:r>
              <a:rPr lang="el-GR" dirty="0"/>
              <a:t> </a:t>
            </a:r>
            <a:r>
              <a:rPr lang="el-GR" b="1" i="1" dirty="0"/>
              <a:t>C </a:t>
            </a:r>
            <a:r>
              <a:rPr lang="el-GR" dirty="0"/>
              <a:t>+ </a:t>
            </a:r>
            <a:r>
              <a:rPr lang="el-GR" b="1" i="1" dirty="0"/>
              <a:t>I</a:t>
            </a:r>
            <a:r>
              <a:rPr lang="el-GR" b="1" dirty="0"/>
              <a:t> </a:t>
            </a:r>
            <a:r>
              <a:rPr lang="el-GR" dirty="0"/>
              <a:t>(θυμηθείτε, δεν υπάρχουν δημόσιες δαπάνες, </a:t>
            </a:r>
            <a:r>
              <a:rPr lang="en-US" b="1" i="1" dirty="0"/>
              <a:t>G</a:t>
            </a:r>
            <a:r>
              <a:rPr lang="el-GR" dirty="0"/>
              <a:t>)</a:t>
            </a:r>
          </a:p>
          <a:p>
            <a:pPr marL="0" indent="0">
              <a:buNone/>
            </a:pPr>
            <a:r>
              <a:rPr lang="el-GR" dirty="0"/>
              <a:t> </a:t>
            </a:r>
          </a:p>
          <a:p>
            <a:r>
              <a:rPr lang="el-GR" dirty="0"/>
              <a:t>Σε όρους «ανά εργαζόμενο»:</a:t>
            </a:r>
          </a:p>
          <a:p>
            <a:pPr marL="0" indent="0">
              <a:buNone/>
            </a:pPr>
            <a:r>
              <a:rPr lang="el-GR" dirty="0"/>
              <a:t>          </a:t>
            </a:r>
            <a:r>
              <a:rPr lang="en-US" b="1" i="1" dirty="0"/>
              <a:t>y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</a:t>
            </a:r>
            <a:r>
              <a:rPr lang="en-US" dirty="0"/>
              <a:t> </a:t>
            </a:r>
            <a:r>
              <a:rPr lang="en-US" b="1" i="1" dirty="0"/>
              <a:t>c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</a:t>
            </a:r>
            <a:r>
              <a:rPr lang="en-US" dirty="0"/>
              <a:t> </a:t>
            </a:r>
            <a:r>
              <a:rPr lang="en-US" b="1" i="1" dirty="0" err="1"/>
              <a:t>i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    όπου </a:t>
            </a:r>
            <a:r>
              <a:rPr lang="en-US" b="1" i="1" dirty="0"/>
              <a:t>c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</a:t>
            </a:r>
            <a:r>
              <a:rPr lang="en-US" dirty="0"/>
              <a:t> </a:t>
            </a:r>
            <a:r>
              <a:rPr lang="en-US" b="1" i="1" dirty="0"/>
              <a:t>C</a:t>
            </a:r>
            <a:r>
              <a:rPr lang="el-GR" dirty="0"/>
              <a:t>/</a:t>
            </a:r>
            <a:r>
              <a:rPr lang="en-US" b="1" i="1" dirty="0"/>
              <a:t>L</a:t>
            </a:r>
            <a:r>
              <a:rPr lang="en-US" dirty="0"/>
              <a:t> </a:t>
            </a:r>
            <a:r>
              <a:rPr lang="el-GR" dirty="0"/>
              <a:t>και </a:t>
            </a:r>
            <a:r>
              <a:rPr lang="en-US" b="1" i="1" dirty="0" err="1"/>
              <a:t>i</a:t>
            </a:r>
            <a:r>
              <a:rPr lang="en-US" dirty="0"/>
              <a:t> </a:t>
            </a:r>
            <a:r>
              <a:rPr lang="el-GR" dirty="0">
                <a:sym typeface="Symbol" panose="05050102010706020507" pitchFamily="18" charset="2"/>
              </a:rPr>
              <a:t></a:t>
            </a:r>
            <a:r>
              <a:rPr lang="el-GR" dirty="0"/>
              <a:t> </a:t>
            </a:r>
            <a:r>
              <a:rPr lang="en-US" b="1" i="1" dirty="0"/>
              <a:t>I</a:t>
            </a:r>
            <a:r>
              <a:rPr lang="el-GR" dirty="0"/>
              <a:t>/</a:t>
            </a:r>
            <a:r>
              <a:rPr lang="en-US" b="1" i="1" dirty="0"/>
              <a:t>L</a:t>
            </a:r>
            <a:endParaRPr lang="el-GR" dirty="0"/>
          </a:p>
          <a:p>
            <a:endParaRPr lang="el-GR" b="1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04560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840ED42-6EF2-4ECD-B16E-ABFD658B0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συνάρτηση κατανάλωσης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3998F1A-3BAC-4591-A2C3-0DD339632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/>
              <a:t>s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</a:t>
            </a:r>
            <a:r>
              <a:rPr lang="el-GR" dirty="0"/>
              <a:t> το ποσοστό αποταμίευσης, δηλαδή, το κλάσμα του εισοδήματος που αποταμιεύεται (</a:t>
            </a:r>
            <a:r>
              <a:rPr lang="en-US" b="1" i="1" dirty="0"/>
              <a:t>s</a:t>
            </a:r>
            <a:r>
              <a:rPr lang="el-GR" dirty="0"/>
              <a:t> είναι εξωγενής παράμετρος)</a:t>
            </a:r>
          </a:p>
          <a:p>
            <a:pPr marL="0" indent="0">
              <a:buNone/>
            </a:pPr>
            <a:r>
              <a:rPr lang="el-GR" dirty="0"/>
              <a:t> </a:t>
            </a:r>
          </a:p>
          <a:p>
            <a:pPr marL="0" indent="0">
              <a:buNone/>
            </a:pPr>
            <a:r>
              <a:rPr lang="el-GR" dirty="0">
                <a:solidFill>
                  <a:srgbClr val="C00000"/>
                </a:solidFill>
              </a:rPr>
              <a:t>Σημείωση: το </a:t>
            </a:r>
            <a:r>
              <a:rPr lang="en-US" b="1" i="1" dirty="0">
                <a:solidFill>
                  <a:srgbClr val="C00000"/>
                </a:solidFill>
              </a:rPr>
              <a:t>s</a:t>
            </a:r>
            <a:r>
              <a:rPr lang="el-GR" dirty="0">
                <a:solidFill>
                  <a:srgbClr val="C00000"/>
                </a:solidFill>
              </a:rPr>
              <a:t> είναι η </a:t>
            </a:r>
            <a:r>
              <a:rPr lang="el-GR" i="1" dirty="0">
                <a:solidFill>
                  <a:srgbClr val="C00000"/>
                </a:solidFill>
              </a:rPr>
              <a:t>μόνη</a:t>
            </a:r>
            <a:r>
              <a:rPr lang="el-GR" dirty="0">
                <a:solidFill>
                  <a:srgbClr val="C00000"/>
                </a:solidFill>
              </a:rPr>
              <a:t> μεταβλητή με πεζό γράμμα που </a:t>
            </a:r>
            <a:r>
              <a:rPr lang="el-GR" i="1" dirty="0">
                <a:solidFill>
                  <a:srgbClr val="C00000"/>
                </a:solidFill>
              </a:rPr>
              <a:t>δεν είναι ίση</a:t>
            </a:r>
            <a:r>
              <a:rPr lang="el-GR" dirty="0">
                <a:solidFill>
                  <a:srgbClr val="C00000"/>
                </a:solidFill>
              </a:rPr>
              <a:t> με την έκδοσή της με το αντίστοιχο κεφαλαίο γράμμα διαιρεμένη με </a:t>
            </a:r>
            <a:r>
              <a:rPr lang="en-US" b="1" i="1" dirty="0">
                <a:solidFill>
                  <a:srgbClr val="C00000"/>
                </a:solidFill>
              </a:rPr>
              <a:t>L</a:t>
            </a:r>
            <a:r>
              <a:rPr lang="en-US" dirty="0">
                <a:solidFill>
                  <a:srgbClr val="C00000"/>
                </a:solidFill>
              </a:rPr>
              <a:t> </a:t>
            </a:r>
            <a:endParaRPr lang="el-GR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l-GR" dirty="0"/>
              <a:t> </a:t>
            </a:r>
          </a:p>
          <a:p>
            <a:r>
              <a:rPr lang="el-GR" dirty="0"/>
              <a:t>Συνάρτηση κατανάλωσης: </a:t>
            </a:r>
            <a:r>
              <a:rPr lang="en-US" b="1" i="1" dirty="0"/>
              <a:t>c</a:t>
            </a:r>
            <a:r>
              <a:rPr lang="en-US" dirty="0"/>
              <a:t> </a:t>
            </a:r>
            <a:r>
              <a:rPr lang="el-GR" dirty="0">
                <a:sym typeface="Symbol" panose="05050102010706020507" pitchFamily="18" charset="2"/>
              </a:rPr>
              <a:t></a:t>
            </a:r>
            <a:r>
              <a:rPr lang="el-GR" dirty="0"/>
              <a:t> (1 </a:t>
            </a:r>
            <a:r>
              <a:rPr lang="en-US" dirty="0">
                <a:sym typeface="Symbol" panose="05050102010706020507" pitchFamily="18" charset="2"/>
              </a:rPr>
              <a:t></a:t>
            </a:r>
            <a:r>
              <a:rPr lang="en-US" dirty="0"/>
              <a:t> </a:t>
            </a:r>
            <a:r>
              <a:rPr lang="en-US" b="1" i="1" dirty="0"/>
              <a:t>s</a:t>
            </a:r>
            <a:r>
              <a:rPr lang="el-GR" dirty="0"/>
              <a:t>)</a:t>
            </a:r>
            <a:r>
              <a:rPr lang="en-US" b="1" i="1" dirty="0"/>
              <a:t>y</a:t>
            </a:r>
            <a:r>
              <a:rPr lang="el-GR" dirty="0"/>
              <a:t> (ανά εργαζόμενο)</a:t>
            </a:r>
          </a:p>
          <a:p>
            <a:pPr marL="0" indent="0">
              <a:buNone/>
            </a:pPr>
            <a:endParaRPr lang="el-GR" sz="2000" b="1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9362DC20-6D49-474F-86E5-BFA0BF993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900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96512A9-6055-4686-B311-0456ABDA9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Αποταμίευση και επένδυση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377E5E2-0425-4F78-81AB-75D389BCA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Αποταμίευση (ανά εργαζόμενο) </a:t>
            </a:r>
            <a:r>
              <a:rPr lang="el-GR" dirty="0">
                <a:sym typeface="Symbol" panose="05050102010706020507" pitchFamily="18" charset="2"/>
              </a:rPr>
              <a:t></a:t>
            </a:r>
            <a:r>
              <a:rPr lang="el-GR" dirty="0"/>
              <a:t> </a:t>
            </a:r>
            <a:r>
              <a:rPr lang="en-US" b="1" i="1" dirty="0"/>
              <a:t>y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</a:t>
            </a:r>
            <a:r>
              <a:rPr lang="en-US" dirty="0"/>
              <a:t> </a:t>
            </a:r>
            <a:r>
              <a:rPr lang="en-US" b="1" i="1" dirty="0"/>
              <a:t>c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                                                             </a:t>
            </a:r>
            <a:r>
              <a:rPr lang="en-US" dirty="0">
                <a:sym typeface="Symbol" panose="05050102010706020507" pitchFamily="18" charset="2"/>
              </a:rPr>
              <a:t></a:t>
            </a:r>
            <a:r>
              <a:rPr lang="en-US" dirty="0"/>
              <a:t> </a:t>
            </a:r>
            <a:r>
              <a:rPr lang="en-US" b="1" i="1" dirty="0"/>
              <a:t>y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</a:t>
            </a:r>
            <a:r>
              <a:rPr lang="el-GR" dirty="0"/>
              <a:t> (1</a:t>
            </a:r>
            <a:r>
              <a:rPr lang="en-US" dirty="0">
                <a:sym typeface="Symbol" panose="05050102010706020507" pitchFamily="18" charset="2"/>
              </a:rPr>
              <a:t></a:t>
            </a:r>
            <a:r>
              <a:rPr lang="en-US" b="1" i="1" dirty="0"/>
              <a:t> </a:t>
            </a:r>
            <a:r>
              <a:rPr lang="en-US" b="1" i="1" dirty="0" smtClean="0"/>
              <a:t>s</a:t>
            </a:r>
            <a:r>
              <a:rPr lang="el-GR" b="1" dirty="0" smtClean="0"/>
              <a:t>)</a:t>
            </a:r>
            <a:r>
              <a:rPr lang="el-GR" b="1" i="1" dirty="0" smtClean="0"/>
              <a:t> </a:t>
            </a:r>
            <a:r>
              <a:rPr lang="en-US" b="1" i="1" dirty="0"/>
              <a:t>y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                                                             </a:t>
            </a:r>
            <a:r>
              <a:rPr lang="en-US" dirty="0">
                <a:sym typeface="Symbol" panose="05050102010706020507" pitchFamily="18" charset="2"/>
              </a:rPr>
              <a:t></a:t>
            </a:r>
            <a:r>
              <a:rPr lang="en-US" dirty="0"/>
              <a:t> </a:t>
            </a:r>
            <a:r>
              <a:rPr lang="en-US" b="1" i="1" dirty="0" err="1"/>
              <a:t>sy</a:t>
            </a:r>
            <a:endParaRPr lang="el-GR" dirty="0"/>
          </a:p>
          <a:p>
            <a:r>
              <a:rPr lang="el-GR" dirty="0"/>
              <a:t> Η ταυτότητα εθνικού εισοδήματος είναι </a:t>
            </a:r>
            <a:r>
              <a:rPr lang="en-US" b="1" i="1" dirty="0"/>
              <a:t>y</a:t>
            </a:r>
            <a:r>
              <a:rPr lang="en-US" dirty="0"/>
              <a:t> </a:t>
            </a:r>
            <a:r>
              <a:rPr lang="el-GR" dirty="0">
                <a:sym typeface="Symbol" panose="05050102010706020507" pitchFamily="18" charset="2"/>
              </a:rPr>
              <a:t></a:t>
            </a:r>
            <a:r>
              <a:rPr lang="el-GR" dirty="0"/>
              <a:t> </a:t>
            </a:r>
            <a:r>
              <a:rPr lang="en-US" b="1" i="1" dirty="0"/>
              <a:t>c</a:t>
            </a:r>
            <a:r>
              <a:rPr lang="en-US" dirty="0"/>
              <a:t> </a:t>
            </a:r>
            <a:r>
              <a:rPr lang="el-GR" dirty="0">
                <a:sym typeface="Symbol" panose="05050102010706020507" pitchFamily="18" charset="2"/>
              </a:rPr>
              <a:t></a:t>
            </a:r>
            <a:r>
              <a:rPr lang="el-GR" dirty="0"/>
              <a:t> </a:t>
            </a:r>
            <a:r>
              <a:rPr lang="en-US" b="1" i="1" dirty="0" err="1"/>
              <a:t>i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    Αναδιατάσσουμε για να πάρουμε </a:t>
            </a:r>
            <a:r>
              <a:rPr lang="en-US" b="1" i="1" dirty="0" err="1"/>
              <a:t>i</a:t>
            </a:r>
            <a:r>
              <a:rPr lang="en-US" b="1" i="1" dirty="0"/>
              <a:t> </a:t>
            </a:r>
            <a:r>
              <a:rPr lang="en-US" dirty="0">
                <a:sym typeface="Symbol" panose="05050102010706020507" pitchFamily="18" charset="2"/>
              </a:rPr>
              <a:t></a:t>
            </a:r>
            <a:r>
              <a:rPr lang="en-US" dirty="0"/>
              <a:t> </a:t>
            </a:r>
            <a:r>
              <a:rPr lang="en-US" b="1" i="1" dirty="0"/>
              <a:t>y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</a:t>
            </a:r>
            <a:r>
              <a:rPr lang="en-US" dirty="0"/>
              <a:t> </a:t>
            </a:r>
            <a:r>
              <a:rPr lang="en-US" b="1" i="1" dirty="0"/>
              <a:t>c </a:t>
            </a:r>
            <a:r>
              <a:rPr lang="el-GR" dirty="0">
                <a:sym typeface="Symbol" panose="05050102010706020507" pitchFamily="18" charset="2"/>
              </a:rPr>
              <a:t></a:t>
            </a:r>
            <a:r>
              <a:rPr lang="el-GR" dirty="0"/>
              <a:t> </a:t>
            </a:r>
            <a:r>
              <a:rPr lang="en-US" b="1" i="1" dirty="0" err="1"/>
              <a:t>sy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         (</a:t>
            </a:r>
            <a:r>
              <a:rPr lang="el-GR" i="1" dirty="0"/>
              <a:t>επένδυση</a:t>
            </a:r>
            <a:r>
              <a:rPr lang="el-GR" dirty="0"/>
              <a:t> </a:t>
            </a:r>
            <a:r>
              <a:rPr lang="el-GR" dirty="0">
                <a:sym typeface="Symbol" panose="05050102010706020507" pitchFamily="18" charset="2"/>
              </a:rPr>
              <a:t></a:t>
            </a:r>
            <a:r>
              <a:rPr lang="el-GR" dirty="0"/>
              <a:t> </a:t>
            </a:r>
            <a:r>
              <a:rPr lang="el-GR" i="1" dirty="0"/>
              <a:t>αποταμίευση, όπως στο Κεφάλαιο 3</a:t>
            </a:r>
            <a:r>
              <a:rPr lang="el-GR" dirty="0"/>
              <a:t>!)</a:t>
            </a:r>
          </a:p>
          <a:p>
            <a:r>
              <a:rPr lang="el-GR" dirty="0"/>
              <a:t>Χρησιμοποιώντας τα πιο πάνω αποτελέσματα </a:t>
            </a:r>
          </a:p>
          <a:p>
            <a:pPr marL="0" indent="0">
              <a:buNone/>
            </a:pPr>
            <a:r>
              <a:rPr lang="el-GR" dirty="0"/>
              <a:t>                              </a:t>
            </a:r>
            <a:r>
              <a:rPr lang="en-US" b="1" i="1" dirty="0" err="1"/>
              <a:t>i</a:t>
            </a:r>
            <a:r>
              <a:rPr lang="en-US" b="1" i="1" dirty="0"/>
              <a:t> </a:t>
            </a:r>
            <a:r>
              <a:rPr lang="en-US" dirty="0">
                <a:sym typeface="Symbol" panose="05050102010706020507" pitchFamily="18" charset="2"/>
              </a:rPr>
              <a:t></a:t>
            </a:r>
            <a:r>
              <a:rPr lang="en-US" dirty="0"/>
              <a:t> </a:t>
            </a:r>
            <a:r>
              <a:rPr lang="en-US" b="1" i="1" dirty="0" err="1"/>
              <a:t>sy</a:t>
            </a:r>
            <a:r>
              <a:rPr lang="en-US" b="1" i="1" dirty="0"/>
              <a:t> </a:t>
            </a:r>
            <a:r>
              <a:rPr lang="el-GR" dirty="0">
                <a:sym typeface="Symbol" panose="05050102010706020507" pitchFamily="18" charset="2"/>
              </a:rPr>
              <a:t></a:t>
            </a:r>
            <a:r>
              <a:rPr lang="el-GR" dirty="0"/>
              <a:t> </a:t>
            </a:r>
            <a:r>
              <a:rPr lang="en-US" b="1" i="1" dirty="0"/>
              <a:t>sf</a:t>
            </a:r>
            <a:r>
              <a:rPr lang="el-GR" b="1" i="1" dirty="0"/>
              <a:t>(</a:t>
            </a:r>
            <a:r>
              <a:rPr lang="en-US" b="1" i="1" dirty="0"/>
              <a:t>k</a:t>
            </a:r>
            <a:r>
              <a:rPr lang="el-GR" b="1" i="1" dirty="0"/>
              <a:t>)</a:t>
            </a: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0E1AD4DA-62D8-43FE-A211-3B971EAAC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434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8DCF6162-C90D-43BF-B7E4-A7B29A16196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6895F9A-4951-41A7-988E-E4426D51CF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73CCBF7-E635-45F0-9262-B1378FECE06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95F2453-17DE-4864-ADA2-6D234F95CF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44DD539-16E2-48D1-9557-24281434BA4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25EA950-BF18-4722-B2FD-04D357983FF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E71AB5E-77FB-4315-8B22-845D24C707E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7ED4165-1756-4A80-90B1-FFF8AD7F2B9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0C1FF9ED-0EB6-4CEF-83F7-B5791297781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3F4860A4-6A75-4E92-905D-FA03EEDB86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0B4E8509-C935-41D1-BD90-3448CB95A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55" y="1241266"/>
            <a:ext cx="3161016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b="0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Προϊόν, κατανάλωση και επένδυση 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BCDA284-4169-467B-80C1-BBDF26B202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D5268F1-2FCC-42C8-B308-9F874479660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71C38273-377C-4D45-98FA-F4BAFBCA8BF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A4617A93-13E2-4F76-AB78-7A021039189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4614E667-3289-4081-B6A4-528899278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2708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217C01CDF565}" type="slidenum">
              <a:rPr lang="en-US" sz="2800" b="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defTabSz="914400">
                <a:spcAft>
                  <a:spcPts val="600"/>
                </a:spcAft>
              </a:pPr>
              <a:t>13</a:t>
            </a:fld>
            <a:endParaRPr lang="en-US" sz="2800" b="0" i="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4B1B9DD-A790-064C-8C2C-829D0E70C6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2475" y="1415506"/>
            <a:ext cx="7320468" cy="457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253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E239521-4E27-466E-9087-5C3D9CD1C9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0939603-6562-4246-A9A6-CE0657B91FA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088B391-2267-4070-940E-1DFC16029F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843D276-7F19-4B7B-A3C9-E92CF982572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8BF858F-F5FD-4A7D-A74C-4DB4D07E1E2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F6D2125-7D86-4D93-A5CB-0BCFE524B8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2A20C10-8367-4EE7-84F1-DA8FC320112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D2F7B40-09B0-4DD4-B504-7BE155EED65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0FFDC92C-6387-4BF1-9976-A0B078CE82D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2D368DE5-EE93-47F4-A759-0D6F94E1FC9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6AD4D91-560B-4DF8-B52B-A6BF83A6E21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F12BC828-FAAE-455F-91DC-7ADCAC9DA87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id="{56FAD001-59B3-49F6-9BE8-9F35FDD33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3133726" cy="102023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0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Απόσβεση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FBD9E9-D447-E747-92D8-265650417FAE}"/>
              </a:ext>
            </a:extLst>
          </p:cNvPr>
          <p:cNvSpPr/>
          <p:nvPr/>
        </p:nvSpPr>
        <p:spPr>
          <a:xfrm>
            <a:off x="5519737" y="5350038"/>
            <a:ext cx="5671002" cy="103017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l-GR" sz="1800" b="0" i="0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δ </a:t>
            </a:r>
            <a:r>
              <a:rPr lang="el-GR" sz="1800" b="0" i="0" kern="1200" dirty="0">
                <a:solidFill>
                  <a:srgbClr val="002060"/>
                </a:solidFill>
                <a:latin typeface="+mn-lt"/>
                <a:ea typeface="+mn-ea"/>
                <a:cs typeface="+mn-cs"/>
                <a:sym typeface="Symbol" panose="05050102010706020507" pitchFamily="18" charset="2"/>
              </a:rPr>
              <a:t></a:t>
            </a:r>
            <a:r>
              <a:rPr lang="el-GR" sz="1800" b="0" i="0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το ποσοστό απόσβεσης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l-GR" sz="1800" b="0" i="0" kern="1200" dirty="0">
                <a:solidFill>
                  <a:srgbClr val="002060"/>
                </a:solidFill>
                <a:latin typeface="+mn-lt"/>
                <a:ea typeface="+mn-ea"/>
                <a:cs typeface="+mn-cs"/>
                <a:sym typeface="Symbol" panose="05050102010706020507" pitchFamily="18" charset="2"/>
              </a:rPr>
              <a:t>   </a:t>
            </a:r>
            <a:r>
              <a:rPr lang="el-GR" sz="1800" b="0" i="0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το κλάσμα του αποθέματος κεφαλαίου που φθείρεται κάθε περίοδο 	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12188E5-B877-474B-834D-9FC22F2CE4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56212" y="1169852"/>
            <a:ext cx="6391533" cy="3930791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BFD3DF8A-480D-4BB4-B603-B70596CFD6A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F153AAD9-06A5-4B0A-9E56-3DAB542BF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217C01CDF565}" type="slidenum">
              <a:rPr lang="en-US" sz="2800" b="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defTabSz="914400">
                <a:spcAft>
                  <a:spcPts val="600"/>
                </a:spcAft>
              </a:pPr>
              <a:t>14</a:t>
            </a:fld>
            <a:endParaRPr lang="en-US" sz="2800" b="0" i="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8664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0A2333D-1F38-4672-8235-D47A838D2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Συσσώρευση κεφαλαίου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683EA50-3E50-46C0-896F-1C577623FF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000" dirty="0">
                <a:solidFill>
                  <a:srgbClr val="0070C0"/>
                </a:solidFill>
              </a:rPr>
              <a:t>Η βασική ιδέα: Η επένδυση αυξάνει το απόθεμα κεφαλαίου, η απόσβεση το μειώνει.</a:t>
            </a:r>
          </a:p>
          <a:p>
            <a:pPr marL="0" indent="0">
              <a:buNone/>
            </a:pPr>
            <a:r>
              <a:rPr lang="el-GR" dirty="0"/>
              <a:t>μεταβολή στο απόθεμα κεφαλαίου </a:t>
            </a:r>
            <a:r>
              <a:rPr lang="el-GR" dirty="0">
                <a:sym typeface="Symbol" panose="05050102010706020507" pitchFamily="18" charset="2"/>
              </a:rPr>
              <a:t></a:t>
            </a:r>
            <a:r>
              <a:rPr lang="el-GR" dirty="0"/>
              <a:t> επένδυση </a:t>
            </a:r>
            <a:r>
              <a:rPr lang="el-GR" dirty="0">
                <a:sym typeface="Symbol" panose="05050102010706020507" pitchFamily="18" charset="2"/>
              </a:rPr>
              <a:t></a:t>
            </a:r>
            <a:r>
              <a:rPr lang="el-GR" dirty="0"/>
              <a:t> απόσβεση </a:t>
            </a:r>
          </a:p>
          <a:p>
            <a:pPr marL="0" indent="0">
              <a:buNone/>
            </a:pPr>
            <a:r>
              <a:rPr lang="el-GR" dirty="0"/>
              <a:t>                                              Δ</a:t>
            </a:r>
            <a:r>
              <a:rPr lang="en-US" b="1" i="1" dirty="0"/>
              <a:t>k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</a:t>
            </a:r>
            <a:r>
              <a:rPr lang="en-US" dirty="0"/>
              <a:t> </a:t>
            </a:r>
            <a:r>
              <a:rPr lang="en-US" b="1" i="1" dirty="0" err="1"/>
              <a:t>i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</a:t>
            </a:r>
            <a:r>
              <a:rPr lang="en-US" dirty="0"/>
              <a:t> </a:t>
            </a:r>
            <a:r>
              <a:rPr lang="el-GR" b="1" i="1" dirty="0"/>
              <a:t>δ</a:t>
            </a:r>
            <a:r>
              <a:rPr lang="en-US" b="1" i="1" dirty="0"/>
              <a:t>k</a:t>
            </a:r>
            <a:r>
              <a:rPr lang="el-GR" dirty="0"/>
              <a:t>                                            </a:t>
            </a:r>
          </a:p>
          <a:p>
            <a:pPr marL="0" indent="0">
              <a:buNone/>
            </a:pPr>
            <a:r>
              <a:rPr lang="el-GR" dirty="0"/>
              <a:t>                      Αφού </a:t>
            </a:r>
            <a:r>
              <a:rPr lang="en-US" b="1" i="1" dirty="0" err="1"/>
              <a:t>i</a:t>
            </a:r>
            <a:r>
              <a:rPr lang="en-US" b="1" i="1" dirty="0"/>
              <a:t> </a:t>
            </a:r>
            <a:r>
              <a:rPr lang="en-US" dirty="0">
                <a:sym typeface="Symbol" panose="05050102010706020507" pitchFamily="18" charset="2"/>
              </a:rPr>
              <a:t></a:t>
            </a:r>
            <a:r>
              <a:rPr lang="en-US" dirty="0"/>
              <a:t> </a:t>
            </a:r>
            <a:r>
              <a:rPr lang="en-US" b="1" i="1" dirty="0"/>
              <a:t>sf</a:t>
            </a:r>
            <a:r>
              <a:rPr lang="el-GR" b="1" dirty="0"/>
              <a:t>(</a:t>
            </a:r>
            <a:r>
              <a:rPr lang="en-US" b="1" i="1" dirty="0"/>
              <a:t>k</a:t>
            </a:r>
            <a:r>
              <a:rPr lang="el-GR" b="1" dirty="0"/>
              <a:t>)</a:t>
            </a:r>
            <a:r>
              <a:rPr lang="el-GR" dirty="0"/>
              <a:t>, η σχέση αυτή παίρνει τη μορφή: 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FB1B8569-80F9-4A62-AAB2-E79AC0922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EF8D0EEA-EBAC-4FDC-9C03-7D7287CB5A18}"/>
              </a:ext>
            </a:extLst>
          </p:cNvPr>
          <p:cNvSpPr/>
          <p:nvPr/>
        </p:nvSpPr>
        <p:spPr>
          <a:xfrm>
            <a:off x="2818355" y="4885150"/>
            <a:ext cx="4108537" cy="7014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l-GR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Δ</a:t>
            </a:r>
            <a:r>
              <a:rPr lang="en-US" sz="2400" b="1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k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sym typeface="Symbol" panose="05050102010706020507" pitchFamily="18" charset="2"/>
              </a:rPr>
              <a:t>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2400" b="1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sf</a:t>
            </a:r>
            <a:r>
              <a:rPr lang="el-GR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(</a:t>
            </a:r>
            <a:r>
              <a:rPr lang="en-US" sz="2400" b="1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k</a:t>
            </a:r>
            <a:r>
              <a:rPr lang="el-GR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)</a:t>
            </a:r>
            <a:r>
              <a:rPr lang="el-GR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l-GR" sz="2400" dirty="0">
                <a:solidFill>
                  <a:prstClr val="black">
                    <a:lumMod val="75000"/>
                    <a:lumOff val="25000"/>
                  </a:prstClr>
                </a:solidFill>
                <a:sym typeface="Symbol" panose="05050102010706020507" pitchFamily="18" charset="2"/>
              </a:rPr>
              <a:t></a:t>
            </a:r>
            <a:r>
              <a:rPr lang="el-GR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l-GR" sz="2400" b="1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δ</a:t>
            </a:r>
            <a:r>
              <a:rPr lang="en-US" sz="2400" b="1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k</a:t>
            </a:r>
            <a:r>
              <a:rPr lang="el-GR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    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65086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147DB54-9385-4F0F-824D-66E7BF85D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εξίσωση της μεταβολής του αποθέματος κεφαλαίου (</a:t>
            </a:r>
            <a:r>
              <a:rPr lang="el-GR" dirty="0" err="1"/>
              <a:t>Δk</a:t>
            </a:r>
            <a:r>
              <a:rPr lang="el-GR" dirty="0"/>
              <a:t>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3355F85-EB97-4CFE-96B3-F6B013B53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0537" y="2354893"/>
            <a:ext cx="9215753" cy="43465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l-GR" dirty="0"/>
              <a:t> </a:t>
            </a:r>
            <a:endParaRPr lang="en-US" b="1" dirty="0"/>
          </a:p>
          <a:p>
            <a:r>
              <a:rPr lang="el-GR" dirty="0"/>
              <a:t>Η κεντρική εξίσωση του υποδείγματος </a:t>
            </a:r>
            <a:r>
              <a:rPr lang="en-US" dirty="0"/>
              <a:t>Solow</a:t>
            </a:r>
            <a:endParaRPr lang="el-GR" dirty="0"/>
          </a:p>
          <a:p>
            <a:r>
              <a:rPr lang="el-GR" dirty="0"/>
              <a:t>Καθορίζει τη συμπεριφορά του κεφαλαίου με την πάροδο του χρόνου …</a:t>
            </a:r>
          </a:p>
          <a:p>
            <a:r>
              <a:rPr lang="el-GR" dirty="0"/>
              <a:t>… η οποία, με τη σειρά της, καθορίζει όλες τις άλλες ενδογενείς μεταβλητές, επειδή όλες εξαρτώνται από το </a:t>
            </a:r>
            <a:r>
              <a:rPr lang="en-US" b="1" i="1" dirty="0"/>
              <a:t>k</a:t>
            </a:r>
            <a:r>
              <a:rPr lang="el-GR" dirty="0"/>
              <a:t>. </a:t>
            </a:r>
          </a:p>
          <a:p>
            <a:r>
              <a:rPr lang="el-GR" dirty="0"/>
              <a:t>Παράδειγμα: </a:t>
            </a:r>
          </a:p>
          <a:p>
            <a:pPr marL="0" indent="0">
              <a:buNone/>
            </a:pPr>
            <a:r>
              <a:rPr lang="el-GR" dirty="0"/>
              <a:t>                         κατά κεφαλήν εισόδημα: </a:t>
            </a:r>
            <a:r>
              <a:rPr lang="en-US" b="1" i="1" dirty="0"/>
              <a:t>y</a:t>
            </a:r>
            <a:r>
              <a:rPr lang="en-US" dirty="0"/>
              <a:t> </a:t>
            </a:r>
            <a:r>
              <a:rPr lang="el-GR" dirty="0">
                <a:sym typeface="Symbol" panose="05050102010706020507" pitchFamily="18" charset="2"/>
              </a:rPr>
              <a:t></a:t>
            </a:r>
            <a:r>
              <a:rPr lang="el-GR" dirty="0"/>
              <a:t> </a:t>
            </a:r>
            <a:r>
              <a:rPr lang="en-US" b="1" i="1" dirty="0"/>
              <a:t>f</a:t>
            </a:r>
            <a:r>
              <a:rPr lang="el-GR" dirty="0"/>
              <a:t>(</a:t>
            </a:r>
            <a:r>
              <a:rPr lang="en-US" b="1" i="1" dirty="0"/>
              <a:t>k</a:t>
            </a:r>
            <a:r>
              <a:rPr lang="el-GR" dirty="0"/>
              <a:t>)</a:t>
            </a:r>
          </a:p>
          <a:p>
            <a:pPr marL="0" indent="0">
              <a:buNone/>
            </a:pPr>
            <a:r>
              <a:rPr lang="el-GR" dirty="0"/>
              <a:t>                       κατά κεφαλήν κατανάλωση: </a:t>
            </a:r>
            <a:r>
              <a:rPr lang="en-US" b="1" i="1" dirty="0"/>
              <a:t>c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</a:t>
            </a:r>
            <a:r>
              <a:rPr lang="el-GR" dirty="0"/>
              <a:t> (1 </a:t>
            </a:r>
            <a:r>
              <a:rPr lang="en-US" dirty="0">
                <a:sym typeface="Symbol" panose="05050102010706020507" pitchFamily="18" charset="2"/>
              </a:rPr>
              <a:t></a:t>
            </a:r>
            <a:r>
              <a:rPr lang="en-US" dirty="0"/>
              <a:t> </a:t>
            </a:r>
            <a:r>
              <a:rPr lang="en-US" b="1" i="1" dirty="0"/>
              <a:t>s</a:t>
            </a:r>
            <a:r>
              <a:rPr lang="el-GR" dirty="0"/>
              <a:t>) </a:t>
            </a:r>
            <a:r>
              <a:rPr lang="en-US" b="1" i="1" dirty="0"/>
              <a:t>f</a:t>
            </a:r>
            <a:r>
              <a:rPr lang="el-GR" dirty="0"/>
              <a:t>(</a:t>
            </a:r>
            <a:r>
              <a:rPr lang="en-US" b="1" i="1" dirty="0"/>
              <a:t>k</a:t>
            </a:r>
            <a:r>
              <a:rPr lang="el-GR" dirty="0"/>
              <a:t>)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038AE0E-345D-4725-8E9F-95D964ABB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161C6068-85F1-4DAC-8278-F7616060AFC4}"/>
              </a:ext>
            </a:extLst>
          </p:cNvPr>
          <p:cNvSpPr/>
          <p:nvPr/>
        </p:nvSpPr>
        <p:spPr>
          <a:xfrm>
            <a:off x="2668044" y="2794578"/>
            <a:ext cx="5235879" cy="72848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         </a:t>
            </a:r>
            <a:r>
              <a:rPr lang="el-GR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Δ</a:t>
            </a:r>
            <a:r>
              <a:rPr lang="en-US" sz="2800" b="1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k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sym typeface="Symbol" panose="05050102010706020507" pitchFamily="18" charset="2"/>
              </a:rPr>
              <a:t>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2800" b="1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sf</a:t>
            </a:r>
            <a:r>
              <a:rPr lang="el-GR" sz="2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(</a:t>
            </a:r>
            <a:r>
              <a:rPr lang="en-US" sz="2800" b="1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k</a:t>
            </a:r>
            <a:r>
              <a:rPr lang="el-GR" sz="2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)</a:t>
            </a:r>
            <a:r>
              <a:rPr lang="el-GR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l-GR" sz="2800" dirty="0">
                <a:solidFill>
                  <a:prstClr val="black">
                    <a:lumMod val="75000"/>
                    <a:lumOff val="25000"/>
                  </a:prstClr>
                </a:solidFill>
                <a:sym typeface="Symbol" panose="05050102010706020507" pitchFamily="18" charset="2"/>
              </a:rPr>
              <a:t></a:t>
            </a:r>
            <a:r>
              <a:rPr lang="el-GR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l-GR" sz="2800" b="1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δ</a:t>
            </a:r>
            <a:r>
              <a:rPr lang="en-US" sz="2800" b="1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k</a:t>
            </a:r>
            <a:r>
              <a:rPr lang="el-GR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l-GR" dirty="0"/>
              <a:t>Δ</a:t>
            </a:r>
            <a:r>
              <a:rPr lang="en-US" b="1" i="1" dirty="0"/>
              <a:t>k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</a:t>
            </a:r>
            <a:r>
              <a:rPr lang="en-US" dirty="0"/>
              <a:t> </a:t>
            </a:r>
            <a:r>
              <a:rPr lang="en-US" b="1" i="1" dirty="0"/>
              <a:t>sf</a:t>
            </a:r>
            <a:r>
              <a:rPr lang="el-GR" b="1" dirty="0"/>
              <a:t>(</a:t>
            </a:r>
            <a:r>
              <a:rPr lang="en-US" b="1" i="1" dirty="0"/>
              <a:t>k</a:t>
            </a:r>
            <a:r>
              <a:rPr lang="el-GR" b="1" dirty="0"/>
              <a:t>)</a:t>
            </a:r>
            <a:r>
              <a:rPr lang="el-GR" dirty="0"/>
              <a:t> </a:t>
            </a:r>
            <a:r>
              <a:rPr lang="el-GR" dirty="0">
                <a:sym typeface="Symbol" panose="05050102010706020507" pitchFamily="18" charset="2"/>
              </a:rPr>
              <a:t></a:t>
            </a:r>
            <a:r>
              <a:rPr lang="el-GR" dirty="0"/>
              <a:t> </a:t>
            </a:r>
            <a:r>
              <a:rPr lang="el-GR" b="1" i="1" dirty="0"/>
              <a:t>δ</a:t>
            </a:r>
            <a:r>
              <a:rPr lang="en-US" b="1" i="1" dirty="0"/>
              <a:t>k</a:t>
            </a:r>
            <a:r>
              <a:rPr lang="el-GR" dirty="0"/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3190996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7109D2D-5EE1-4BC2-8C9C-713A8ADB4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836839"/>
            <a:ext cx="8761413" cy="728480"/>
          </a:xfrm>
        </p:spPr>
        <p:txBody>
          <a:bodyPr/>
          <a:lstStyle/>
          <a:p>
            <a:r>
              <a:rPr lang="el-GR" dirty="0"/>
              <a:t>Η σταθερή κατάσταση, </a:t>
            </a:r>
            <a:r>
              <a:rPr lang="en-US" dirty="0"/>
              <a:t>M</a:t>
            </a:r>
            <a:r>
              <a:rPr lang="el-GR" dirty="0" err="1"/>
              <a:t>έρος</a:t>
            </a:r>
            <a:r>
              <a:rPr lang="el-GR" dirty="0"/>
              <a:t> 1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C0365D4-1FAF-4761-8712-4AE16E4A7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116" y="2354893"/>
            <a:ext cx="8761413" cy="43089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l-GR" dirty="0"/>
              <a:t> </a:t>
            </a:r>
          </a:p>
          <a:p>
            <a:pPr marL="0" indent="0">
              <a:buNone/>
            </a:pPr>
            <a:r>
              <a:rPr lang="el-GR" dirty="0"/>
              <a:t>Αν η επένδυση είναι αρκετή για να καλύψει ακριβώς την απόσβεση [</a:t>
            </a:r>
            <a:r>
              <a:rPr lang="en-US" b="1" i="1" dirty="0"/>
              <a:t>sf</a:t>
            </a:r>
            <a:r>
              <a:rPr lang="el-GR" dirty="0"/>
              <a:t>(</a:t>
            </a:r>
            <a:r>
              <a:rPr lang="en-US" b="1" i="1" dirty="0"/>
              <a:t>k</a:t>
            </a:r>
            <a:r>
              <a:rPr lang="el-GR" dirty="0"/>
              <a:t>) </a:t>
            </a:r>
            <a:r>
              <a:rPr lang="en-US" dirty="0">
                <a:sym typeface="Symbol" panose="05050102010706020507" pitchFamily="18" charset="2"/>
              </a:rPr>
              <a:t></a:t>
            </a:r>
            <a:r>
              <a:rPr lang="en-US" dirty="0"/>
              <a:t> </a:t>
            </a:r>
            <a:r>
              <a:rPr lang="el-GR" b="1" i="1" dirty="0"/>
              <a:t>δ</a:t>
            </a:r>
            <a:r>
              <a:rPr lang="en-US" b="1" i="1" dirty="0"/>
              <a:t>k</a:t>
            </a:r>
            <a:r>
              <a:rPr lang="el-GR" dirty="0"/>
              <a:t>], τότε το κεφάλαιο ανά εργαζόμενο θα παραμείνει σταθερό: </a:t>
            </a:r>
          </a:p>
          <a:p>
            <a:pPr marL="0" indent="0">
              <a:buNone/>
            </a:pPr>
            <a:r>
              <a:rPr lang="el-GR" dirty="0"/>
              <a:t> </a:t>
            </a:r>
          </a:p>
          <a:p>
            <a:pPr marL="0" indent="0">
              <a:buNone/>
            </a:pPr>
            <a:r>
              <a:rPr lang="el-GR" dirty="0"/>
              <a:t>                                                  Δ</a:t>
            </a:r>
            <a:r>
              <a:rPr lang="en-US" b="1" i="1" dirty="0"/>
              <a:t>k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</a:t>
            </a:r>
            <a:r>
              <a:rPr lang="el-GR" dirty="0"/>
              <a:t> 0. 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l-GR" dirty="0"/>
              <a:t>Αυτό συμβαίνει σε μία τιμή του </a:t>
            </a:r>
            <a:r>
              <a:rPr lang="en-US" b="1" i="1" dirty="0"/>
              <a:t>k</a:t>
            </a:r>
            <a:r>
              <a:rPr lang="el-GR" dirty="0"/>
              <a:t>, που συμβολίζεται με </a:t>
            </a:r>
            <a:r>
              <a:rPr lang="en-US" b="1" i="1" dirty="0"/>
              <a:t>k</a:t>
            </a:r>
            <a:r>
              <a:rPr lang="el-GR" b="1" i="1" dirty="0"/>
              <a:t>*</a:t>
            </a:r>
            <a:r>
              <a:rPr lang="el-GR" dirty="0"/>
              <a:t>, η οποία καλείται </a:t>
            </a:r>
            <a:r>
              <a:rPr lang="el-GR" b="1" dirty="0"/>
              <a:t>απόθεμα κεφαλαίου σταθερής κατάστασης</a:t>
            </a:r>
            <a:r>
              <a:rPr lang="el-GR" dirty="0"/>
              <a:t>. 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07E492A7-2CEC-4426-89FE-7B22BEBB5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0C531BE1-C93D-4F56-8521-4A77D98CA013}"/>
              </a:ext>
            </a:extLst>
          </p:cNvPr>
          <p:cNvSpPr/>
          <p:nvPr/>
        </p:nvSpPr>
        <p:spPr>
          <a:xfrm>
            <a:off x="3169086" y="2680570"/>
            <a:ext cx="4171167" cy="62630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Δ</a:t>
            </a:r>
            <a:r>
              <a:rPr lang="en-US" sz="2400" b="1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k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sym typeface="Symbol" panose="05050102010706020507" pitchFamily="18" charset="2"/>
              </a:rPr>
              <a:t>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2400" b="1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sf</a:t>
            </a:r>
            <a:r>
              <a:rPr lang="el-GR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(</a:t>
            </a:r>
            <a:r>
              <a:rPr lang="en-US" sz="2400" b="1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k</a:t>
            </a:r>
            <a:r>
              <a:rPr lang="el-GR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)</a:t>
            </a:r>
            <a:r>
              <a:rPr lang="el-GR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l-GR" sz="2400" dirty="0">
                <a:solidFill>
                  <a:prstClr val="black">
                    <a:lumMod val="75000"/>
                    <a:lumOff val="25000"/>
                  </a:prstClr>
                </a:solidFill>
                <a:sym typeface="Symbol" panose="05050102010706020507" pitchFamily="18" charset="2"/>
              </a:rPr>
              <a:t></a:t>
            </a:r>
            <a:r>
              <a:rPr lang="el-GR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l-GR" sz="2400" b="1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δ</a:t>
            </a:r>
            <a:r>
              <a:rPr lang="en-US" sz="2400" b="1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k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952712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8DCF6162-C90D-43BF-B7E4-A7B29A16196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6895F9A-4951-41A7-988E-E4426D51CF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73CCBF7-E635-45F0-9262-B1378FECE06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95F2453-17DE-4864-ADA2-6D234F95CF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44DD539-16E2-48D1-9557-24281434BA4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25EA950-BF18-4722-B2FD-04D357983FF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E71AB5E-77FB-4315-8B22-845D24C707E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7ED4165-1756-4A80-90B1-FFF8AD7F2B9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0C1FF9ED-0EB6-4CEF-83F7-B5791297781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3F4860A4-6A75-4E92-905D-FA03EEDB86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C7B13FAD-3A7E-415B-A3B0-B9BA18C8F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55" y="1241266"/>
            <a:ext cx="3161016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800" b="0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Η σταθερή κατάσταση, Μέρος 2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BCDA284-4169-467B-80C1-BBDF26B202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D5268F1-2FCC-42C8-B308-9F874479660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71C38273-377C-4D45-98FA-F4BAFBCA8BF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A4617A93-13E2-4F76-AB78-7A021039189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CD96461-F449-4E69-9EF5-A9DB9C75E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2708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217C01CDF565}" type="slidenum">
              <a:rPr lang="en-US" sz="2800" b="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defTabSz="914400">
                <a:spcAft>
                  <a:spcPts val="600"/>
                </a:spcAft>
              </a:pPr>
              <a:t>18</a:t>
            </a:fld>
            <a:endParaRPr lang="en-US" sz="2800" b="0" i="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410AA84-0246-BF4C-A897-FE241FCBF7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90414" y="851127"/>
            <a:ext cx="7088663" cy="5168673"/>
          </a:xfrm>
        </p:spPr>
      </p:pic>
    </p:spTree>
    <p:extLst>
      <p:ext uri="{BB962C8B-B14F-4D97-AF65-F5344CB8AC3E}">
        <p14:creationId xmlns:p14="http://schemas.microsoft.com/office/powerpoint/2010/main" val="8266120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AE813B7-826C-484A-BE09-48558C22B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Κίνηση προς τη σταθερή κατάσταση, Μέρος 1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19E145D-5C31-5D4B-B8C7-CFBBE624C3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6656" y="1447800"/>
            <a:ext cx="6987544" cy="4653955"/>
          </a:xfrm>
        </p:spPr>
      </p:pic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60AF3F30-3C95-4E7F-BA0D-3F1A303FF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13E1E6-B760-5249-A67A-68ABAC4594C3}"/>
              </a:ext>
            </a:extLst>
          </p:cNvPr>
          <p:cNvSpPr txBox="1"/>
          <p:nvPr/>
        </p:nvSpPr>
        <p:spPr>
          <a:xfrm>
            <a:off x="5428034" y="2419654"/>
            <a:ext cx="1712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/>
              <a:t>Επένδυση και απόσβεση</a:t>
            </a:r>
            <a:endParaRPr lang="en-US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B7AB1C-E15A-F54F-86E9-4B39A8C8D9D1}"/>
              </a:ext>
            </a:extLst>
          </p:cNvPr>
          <p:cNvSpPr txBox="1"/>
          <p:nvPr/>
        </p:nvSpPr>
        <p:spPr>
          <a:xfrm>
            <a:off x="10040443" y="5480624"/>
            <a:ext cx="1462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/>
              <a:t>Κεφάλαιο ανά εργαζόμενο, </a:t>
            </a:r>
            <a:r>
              <a:rPr lang="en-US" sz="1400" b="1" i="1" dirty="0"/>
              <a:t>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EB3C97-A355-1345-81C2-3ED2E888A1A0}"/>
              </a:ext>
            </a:extLst>
          </p:cNvPr>
          <p:cNvSpPr txBox="1"/>
          <p:nvPr/>
        </p:nvSpPr>
        <p:spPr>
          <a:xfrm>
            <a:off x="5823627" y="4148200"/>
            <a:ext cx="1712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/>
              <a:t>Επένδυση</a:t>
            </a:r>
            <a:endParaRPr lang="en-US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E8430E-605A-D94C-9C75-A9210D2B1BD9}"/>
              </a:ext>
            </a:extLst>
          </p:cNvPr>
          <p:cNvSpPr txBox="1"/>
          <p:nvPr/>
        </p:nvSpPr>
        <p:spPr>
          <a:xfrm>
            <a:off x="8777593" y="4689706"/>
            <a:ext cx="1712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/>
              <a:t>Απόσβεση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57931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1892CA2-78B4-4A0E-8F82-6B05AE8C1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ΣΤΟ ΠΑΡΟΝ ΚΕΦΑΛΑΙΟ ΘΑ ΜΑΘΟΥΜΕ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8FF1910-68BA-421D-9103-C1584D50C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Για το υπόδειγμα </a:t>
            </a:r>
            <a:r>
              <a:rPr lang="en-US" dirty="0"/>
              <a:t>Solow </a:t>
            </a:r>
            <a:r>
              <a:rPr lang="el-GR" dirty="0"/>
              <a:t>της κλειστής οικονομίας</a:t>
            </a:r>
          </a:p>
          <a:p>
            <a:pPr marL="0" indent="0">
              <a:buNone/>
            </a:pPr>
            <a:r>
              <a:rPr lang="el-GR" dirty="0"/>
              <a:t> </a:t>
            </a:r>
          </a:p>
          <a:p>
            <a:pPr marL="0" indent="0">
              <a:buNone/>
            </a:pPr>
            <a:r>
              <a:rPr lang="el-GR" dirty="0"/>
              <a:t>Πώς το βιοτικό επίπεδο μιας χώρας εξαρτάται από το ποσοστό αποταμίευσης και τον ρυθμό αύξησης του πληθυσμού</a:t>
            </a:r>
          </a:p>
          <a:p>
            <a:pPr marL="0" indent="0">
              <a:buNone/>
            </a:pPr>
            <a:r>
              <a:rPr lang="el-GR" dirty="0"/>
              <a:t> </a:t>
            </a:r>
          </a:p>
          <a:p>
            <a:pPr marL="0" indent="0">
              <a:buNone/>
            </a:pPr>
            <a:r>
              <a:rPr lang="el-GR" dirty="0"/>
              <a:t>Πώς να χρησιμοποιήσουμε τον «Χρυσό Κανόνα» για να βρούμε το βέλτιστο ποσοστό αποταμίευσης και το βέλτιστο απόθεμα κεφαλαίου 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8279F38-DE60-4892-A441-7D9F486F1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4592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AE813B7-826C-484A-BE09-48558C22B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Κίνηση προς τη σταθερή κατάσταση, Μέρος 2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60AF3F30-3C95-4E7F-BA0D-3F1A303FF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393B7381-ADD8-2A4D-8DBC-B20C5329CE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81062" y="1435100"/>
            <a:ext cx="7038819" cy="4566224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013E1E6-B760-5249-A67A-68ABAC4594C3}"/>
              </a:ext>
            </a:extLst>
          </p:cNvPr>
          <p:cNvSpPr txBox="1"/>
          <p:nvPr/>
        </p:nvSpPr>
        <p:spPr>
          <a:xfrm>
            <a:off x="5148634" y="2095500"/>
            <a:ext cx="1712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/>
              <a:t>Επένδυση και απόσβεση</a:t>
            </a:r>
            <a:endParaRPr lang="en-US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B7AB1C-E15A-F54F-86E9-4B39A8C8D9D1}"/>
              </a:ext>
            </a:extLst>
          </p:cNvPr>
          <p:cNvSpPr txBox="1"/>
          <p:nvPr/>
        </p:nvSpPr>
        <p:spPr>
          <a:xfrm>
            <a:off x="10040443" y="5290124"/>
            <a:ext cx="1462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/>
              <a:t>Κεφάλαιο ανά εργαζόμενο, </a:t>
            </a:r>
            <a:r>
              <a:rPr lang="en-US" sz="1400" b="1" i="1" dirty="0"/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34779578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AE813B7-826C-484A-BE09-48558C22B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Κίνηση προς τη σταθερή κατάσταση, Μέρος 3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60AF3F30-3C95-4E7F-BA0D-3F1A303FF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34FB8EC-0E37-9348-B5C6-EDD3B8D756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30943" y="1891383"/>
            <a:ext cx="6983812" cy="4513633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013E1E6-B760-5249-A67A-68ABAC4594C3}"/>
              </a:ext>
            </a:extLst>
          </p:cNvPr>
          <p:cNvSpPr txBox="1"/>
          <p:nvPr/>
        </p:nvSpPr>
        <p:spPr>
          <a:xfrm>
            <a:off x="5155659" y="2496572"/>
            <a:ext cx="1712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/>
              <a:t>Επένδυση και απόσβεση</a:t>
            </a:r>
            <a:endParaRPr lang="en-US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B7AB1C-E15A-F54F-86E9-4B39A8C8D9D1}"/>
              </a:ext>
            </a:extLst>
          </p:cNvPr>
          <p:cNvSpPr txBox="1"/>
          <p:nvPr/>
        </p:nvSpPr>
        <p:spPr>
          <a:xfrm>
            <a:off x="10040443" y="5665450"/>
            <a:ext cx="1462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/>
              <a:t>Κεφάλαιο ανά εργαζόμενο, </a:t>
            </a:r>
            <a:r>
              <a:rPr lang="en-US" sz="1400" b="1" i="1" dirty="0"/>
              <a:t>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EB3C97-A355-1345-81C2-3ED2E888A1A0}"/>
              </a:ext>
            </a:extLst>
          </p:cNvPr>
          <p:cNvSpPr txBox="1"/>
          <p:nvPr/>
        </p:nvSpPr>
        <p:spPr>
          <a:xfrm>
            <a:off x="5823627" y="4148200"/>
            <a:ext cx="1712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/>
              <a:t>Επένδυση</a:t>
            </a:r>
            <a:endParaRPr lang="en-US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E8430E-605A-D94C-9C75-A9210D2B1BD9}"/>
              </a:ext>
            </a:extLst>
          </p:cNvPr>
          <p:cNvSpPr txBox="1"/>
          <p:nvPr/>
        </p:nvSpPr>
        <p:spPr>
          <a:xfrm>
            <a:off x="8777593" y="4689706"/>
            <a:ext cx="1712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/>
              <a:t>Απόσβεση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81825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393B7381-ADD8-2A4D-8DBC-B20C5329CE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80133" y="1435100"/>
            <a:ext cx="6840676" cy="4566224"/>
          </a:xfr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9AE813B7-826C-484A-BE09-48558C22B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Κίνηση προς τη σταθερή κατάσταση, Μέρος 4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60AF3F30-3C95-4E7F-BA0D-3F1A303FF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13E1E6-B760-5249-A67A-68ABAC4594C3}"/>
              </a:ext>
            </a:extLst>
          </p:cNvPr>
          <p:cNvSpPr txBox="1"/>
          <p:nvPr/>
        </p:nvSpPr>
        <p:spPr>
          <a:xfrm>
            <a:off x="5148634" y="2095500"/>
            <a:ext cx="1712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/>
              <a:t>Επένδυση και απόσβεση</a:t>
            </a:r>
            <a:endParaRPr lang="en-US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B7AB1C-E15A-F54F-86E9-4B39A8C8D9D1}"/>
              </a:ext>
            </a:extLst>
          </p:cNvPr>
          <p:cNvSpPr txBox="1"/>
          <p:nvPr/>
        </p:nvSpPr>
        <p:spPr>
          <a:xfrm>
            <a:off x="10040443" y="5290124"/>
            <a:ext cx="1462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/>
              <a:t>Κεφάλαιο ανά εργαζόμενο, </a:t>
            </a:r>
            <a:r>
              <a:rPr lang="en-US" sz="1400" b="1" i="1" dirty="0"/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39116375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393B7381-ADD8-2A4D-8DBC-B20C5329CE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7210" y="1435100"/>
            <a:ext cx="6626522" cy="4566224"/>
          </a:xfr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9AE813B7-826C-484A-BE09-48558C22B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Κίνηση προς τη σταθερή κατάσταση, Μέρος 5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60AF3F30-3C95-4E7F-BA0D-3F1A303FF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13E1E6-B760-5249-A67A-68ABAC4594C3}"/>
              </a:ext>
            </a:extLst>
          </p:cNvPr>
          <p:cNvSpPr txBox="1"/>
          <p:nvPr/>
        </p:nvSpPr>
        <p:spPr>
          <a:xfrm>
            <a:off x="5148634" y="2095500"/>
            <a:ext cx="1712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/>
              <a:t>Επένδυση και απόσβεση</a:t>
            </a:r>
            <a:endParaRPr lang="en-US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B7AB1C-E15A-F54F-86E9-4B39A8C8D9D1}"/>
              </a:ext>
            </a:extLst>
          </p:cNvPr>
          <p:cNvSpPr txBox="1"/>
          <p:nvPr/>
        </p:nvSpPr>
        <p:spPr>
          <a:xfrm>
            <a:off x="10040443" y="5290124"/>
            <a:ext cx="1462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/>
              <a:t>Κεφάλαιο ανά εργαζόμενο, </a:t>
            </a:r>
            <a:r>
              <a:rPr lang="en-US" sz="1400" b="1" i="1" dirty="0"/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3265414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34FB8EC-0E37-9348-B5C6-EDD3B8D756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30943" y="1892950"/>
            <a:ext cx="6983812" cy="4510498"/>
          </a:xfr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9AE813B7-826C-484A-BE09-48558C22B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Κίνηση προς τη σταθερή κατάσταση, Μέρος 6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60AF3F30-3C95-4E7F-BA0D-3F1A303FF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13E1E6-B760-5249-A67A-68ABAC4594C3}"/>
              </a:ext>
            </a:extLst>
          </p:cNvPr>
          <p:cNvSpPr txBox="1"/>
          <p:nvPr/>
        </p:nvSpPr>
        <p:spPr>
          <a:xfrm>
            <a:off x="5155659" y="2496572"/>
            <a:ext cx="1712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/>
              <a:t>Επένδυση και απόσβεση</a:t>
            </a:r>
            <a:endParaRPr 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13FD24-1304-4E4D-A3AB-4F223841C738}"/>
              </a:ext>
            </a:extLst>
          </p:cNvPr>
          <p:cNvSpPr txBox="1"/>
          <p:nvPr/>
        </p:nvSpPr>
        <p:spPr>
          <a:xfrm>
            <a:off x="5155659" y="1027734"/>
            <a:ext cx="51968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>
                <a:solidFill>
                  <a:srgbClr val="C00000"/>
                </a:solidFill>
              </a:rPr>
              <a:t>Συμπέρασμα:</a:t>
            </a:r>
            <a:r>
              <a:rPr lang="en-US" sz="1400" b="1" dirty="0">
                <a:solidFill>
                  <a:srgbClr val="C00000"/>
                </a:solidFill>
              </a:rPr>
              <a:t/>
            </a:r>
            <a:br>
              <a:rPr lang="en-US" sz="1400" b="1" dirty="0">
                <a:solidFill>
                  <a:srgbClr val="C00000"/>
                </a:solidFill>
              </a:rPr>
            </a:br>
            <a:r>
              <a:rPr lang="el-GR" sz="1400" b="1" dirty="0">
                <a:solidFill>
                  <a:srgbClr val="C00000"/>
                </a:solidFill>
              </a:rPr>
              <a:t>Όσο το </a:t>
            </a:r>
            <a:r>
              <a:rPr lang="en-US" sz="1400" b="1" dirty="0">
                <a:solidFill>
                  <a:srgbClr val="C00000"/>
                </a:solidFill>
              </a:rPr>
              <a:t>k&lt;k*, </a:t>
            </a:r>
            <a:r>
              <a:rPr lang="el-GR" sz="1400" b="1" dirty="0">
                <a:solidFill>
                  <a:srgbClr val="C00000"/>
                </a:solidFill>
              </a:rPr>
              <a:t>η επένδυση θα είναι μεγαλύτερη από την απόσβεση, και το </a:t>
            </a:r>
            <a:r>
              <a:rPr lang="en-US" sz="1400" b="1" dirty="0">
                <a:solidFill>
                  <a:srgbClr val="C00000"/>
                </a:solidFill>
              </a:rPr>
              <a:t>k </a:t>
            </a:r>
            <a:r>
              <a:rPr lang="el-GR" sz="1400" b="1" dirty="0">
                <a:solidFill>
                  <a:srgbClr val="C00000"/>
                </a:solidFill>
              </a:rPr>
              <a:t>θα συνεχίζει να αυξάνεται προς το </a:t>
            </a:r>
            <a:r>
              <a:rPr lang="en-US" sz="1400" b="1" dirty="0">
                <a:solidFill>
                  <a:srgbClr val="C00000"/>
                </a:solidFill>
              </a:rPr>
              <a:t>k*.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F1F5B1-F289-F242-8A35-2021FFEEF19D}"/>
              </a:ext>
            </a:extLst>
          </p:cNvPr>
          <p:cNvSpPr txBox="1"/>
          <p:nvPr/>
        </p:nvSpPr>
        <p:spPr>
          <a:xfrm>
            <a:off x="10215541" y="5659775"/>
            <a:ext cx="1462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/>
              <a:t>Κεφάλαιο ανά εργαζόμενο, </a:t>
            </a:r>
            <a:r>
              <a:rPr lang="en-US" sz="1400" b="1" i="1" dirty="0"/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27442629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1C8AB0D-0BD4-4D8D-8605-5D8E23736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ΤΩΡΑ ΠΡΟΣΠΑΘΗΣΤΕ </a:t>
            </a:r>
            <a:br>
              <a:rPr lang="el-GR" dirty="0"/>
            </a:br>
            <a:r>
              <a:rPr lang="el-GR" dirty="0"/>
              <a:t>Προσέγγιση του k* από πάνω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A4091DB-FA8F-45F8-A914-FCC6C2CCE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Σχεδιάστε το διάγραμμα του υποδείγματος </a:t>
            </a:r>
            <a:r>
              <a:rPr lang="en-US" dirty="0"/>
              <a:t>Solow</a:t>
            </a:r>
            <a:r>
              <a:rPr lang="el-GR" dirty="0"/>
              <a:t>, και δηλώστε τη σταθερή κατάσταση με το </a:t>
            </a:r>
            <a:r>
              <a:rPr lang="en-US" b="1" i="1" dirty="0"/>
              <a:t>k</a:t>
            </a:r>
            <a:r>
              <a:rPr lang="el-GR" b="1" i="1" dirty="0"/>
              <a:t>*</a:t>
            </a:r>
            <a:r>
              <a:rPr lang="el-GR" dirty="0"/>
              <a:t>.</a:t>
            </a:r>
          </a:p>
          <a:p>
            <a:pPr marL="0" indent="0">
              <a:buNone/>
            </a:pPr>
            <a:r>
              <a:rPr lang="el-GR" dirty="0"/>
              <a:t> </a:t>
            </a:r>
          </a:p>
          <a:p>
            <a:pPr marL="0" indent="0">
              <a:buNone/>
            </a:pPr>
            <a:r>
              <a:rPr lang="el-GR" dirty="0"/>
              <a:t>Στον οριζόντιο άξονα, επιλέξτε μια τιμή μεγαλύτερη από </a:t>
            </a:r>
            <a:r>
              <a:rPr lang="en-US" b="1" i="1" dirty="0"/>
              <a:t>k</a:t>
            </a:r>
            <a:r>
              <a:rPr lang="el-GR" b="1" i="1" dirty="0"/>
              <a:t>*</a:t>
            </a:r>
            <a:r>
              <a:rPr lang="el-GR" dirty="0"/>
              <a:t> για το αρχικό απόθεμα κεφαλαίου της οικονομίας. Σημειώστε την τιμή αυτή με </a:t>
            </a:r>
            <a:r>
              <a:rPr lang="en-US" b="1" i="1" dirty="0"/>
              <a:t>k</a:t>
            </a:r>
            <a:r>
              <a:rPr lang="el-GR" baseline="-25000" dirty="0"/>
              <a:t>1</a:t>
            </a:r>
            <a:r>
              <a:rPr lang="el-GR" dirty="0"/>
              <a:t>.</a:t>
            </a:r>
          </a:p>
          <a:p>
            <a:pPr marL="0" indent="0">
              <a:buNone/>
            </a:pPr>
            <a:r>
              <a:rPr lang="el-GR" dirty="0"/>
              <a:t> </a:t>
            </a:r>
          </a:p>
          <a:p>
            <a:pPr marL="0" indent="0">
              <a:buNone/>
            </a:pPr>
            <a:r>
              <a:rPr lang="el-GR" dirty="0"/>
              <a:t>Δείξτε τι θα συμβεί στο </a:t>
            </a:r>
            <a:r>
              <a:rPr lang="en-US" b="1" i="1" dirty="0"/>
              <a:t>k</a:t>
            </a:r>
            <a:r>
              <a:rPr lang="en-US" dirty="0"/>
              <a:t> </a:t>
            </a:r>
            <a:r>
              <a:rPr lang="el-GR" dirty="0"/>
              <a:t>με την πάροδο του χρόνου. </a:t>
            </a:r>
          </a:p>
          <a:p>
            <a:endParaRPr lang="el-GR" dirty="0"/>
          </a:p>
          <a:p>
            <a:pPr marL="0" indent="0">
              <a:buNone/>
            </a:pPr>
            <a:r>
              <a:rPr lang="el-GR" dirty="0"/>
              <a:t>Θα κινηθεί το </a:t>
            </a:r>
            <a:r>
              <a:rPr lang="en-US" b="1" i="1" dirty="0"/>
              <a:t>k</a:t>
            </a:r>
            <a:r>
              <a:rPr lang="en-US" dirty="0"/>
              <a:t> </a:t>
            </a:r>
            <a:r>
              <a:rPr lang="el-GR" dirty="0"/>
              <a:t>προς τη σταθερή κατάσταση ή θα απομακρυνθεί από αυτήν; 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33B5949-4172-46A6-9F8D-5678145AD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6679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BA5B397-2F6F-4379-A3DC-8BA334936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Ένα αριθμητικό παράδειγμα, Μέρος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C0634B69-CDD2-487F-BCFF-75005B632F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l-GR" dirty="0"/>
                  <a:t> Συνάρτηση παραγωγής (σύνολο):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 dirty="0" smtClean="0">
                          <a:latin typeface="Cambria Math" panose="02040503050406030204" pitchFamily="18" charset="0"/>
                        </a:rPr>
                        <m:t>                               </m:t>
                      </m:r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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l-GR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el-GR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el-GR" i="1" dirty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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l-GR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</m:t>
                      </m:r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en-US" i="1" baseline="3000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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en-US" b="1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</m:t>
                      </m:r>
                      <m:r>
                        <a:rPr lang="en-US" b="1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el-GR" i="1" baseline="30000" dirty="0">
                          <a:latin typeface="Cambria Math" panose="02040503050406030204" pitchFamily="18" charset="0"/>
                        </a:rPr>
                        <m:t>½</m:t>
                      </m:r>
                      <m:r>
                        <a:rPr lang="el-GR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el-GR" i="1" baseline="30000" dirty="0">
                          <a:latin typeface="Cambria Math" panose="02040503050406030204" pitchFamily="18" charset="0"/>
                        </a:rPr>
                        <m:t>½</m:t>
                      </m:r>
                      <m:r>
                        <a:rPr lang="el-GR" b="1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l-GR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l-GR" dirty="0"/>
              </a:p>
              <a:p>
                <a:pPr marL="0" indent="0">
                  <a:buNone/>
                </a:pPr>
                <a:r>
                  <a:rPr lang="el-GR" dirty="0"/>
                  <a:t>Για να βρούμε τη συνάρτηση παραγωγής ανά εργαζόμενο διαιρούμε όλους τους όρους με </a:t>
                </a:r>
                <a:r>
                  <a:rPr lang="en-US" b="1" i="1" dirty="0"/>
                  <a:t>L</a:t>
                </a:r>
                <a:r>
                  <a:rPr lang="el-GR" dirty="0"/>
                  <a:t>: 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1" i="0" smtClean="0">
                              <a:latin typeface="Cambria Math" panose="02040503050406030204" pitchFamily="18" charset="0"/>
                            </a:rPr>
                            <m:t>𝚼</m:t>
                          </m:r>
                        </m:num>
                        <m:den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𝐋</m:t>
                          </m:r>
                        </m:den>
                      </m:f>
                      <m:r>
                        <a:rPr lang="el-GR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l-GR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el-GR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p>
                          <m:sSup>
                            <m:sSupPr>
                              <m:ctrlPr>
                                <a:rPr lang="el-GR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el-GR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</m:den>
                      </m:f>
                      <m:r>
                        <a:rPr lang="el-GR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l-GR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l-GR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num>
                            <m:den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den>
                          </m:f>
                          <m:r>
                            <a:rPr lang="el-GR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f>
                            <m:fPr>
                              <m:type m:val="skw"/>
                              <m:ctrlPr>
                                <a:rPr lang="el-GR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l-GR" b="1" dirty="0"/>
              </a:p>
              <a:p>
                <a:pPr marL="0" indent="0">
                  <a:buNone/>
                </a:pPr>
                <a:r>
                  <a:rPr lang="el-GR" dirty="0"/>
                  <a:t> </a:t>
                </a:r>
              </a:p>
              <a:p>
                <a:pPr marL="0" indent="0">
                  <a:buNone/>
                </a:pPr>
                <a:r>
                  <a:rPr lang="el-GR" dirty="0"/>
                  <a:t>Κατόπιν, υποκαθιστούμε: </a:t>
                </a:r>
                <a:r>
                  <a:rPr lang="en-US" b="1" i="1" dirty="0"/>
                  <a:t>y </a:t>
                </a:r>
                <a:r>
                  <a:rPr lang="en-US" dirty="0">
                    <a:sym typeface="Symbol" panose="05050102010706020507" pitchFamily="18" charset="2"/>
                  </a:rPr>
                  <a:t></a:t>
                </a:r>
                <a:r>
                  <a:rPr lang="en-US" dirty="0"/>
                  <a:t> </a:t>
                </a:r>
                <a:r>
                  <a:rPr lang="el-GR" b="1" i="1" dirty="0"/>
                  <a:t>Y</a:t>
                </a:r>
                <a:r>
                  <a:rPr lang="el-GR" i="1" dirty="0"/>
                  <a:t>/</a:t>
                </a:r>
                <a:r>
                  <a:rPr lang="el-GR" b="1" i="1" dirty="0"/>
                  <a:t>L </a:t>
                </a:r>
                <a:r>
                  <a:rPr lang="el-GR" dirty="0"/>
                  <a:t>και </a:t>
                </a:r>
                <a:r>
                  <a:rPr lang="el-GR" b="1" i="1" dirty="0"/>
                  <a:t>k </a:t>
                </a:r>
                <a:r>
                  <a:rPr lang="en-US" dirty="0">
                    <a:sym typeface="Symbol" panose="05050102010706020507" pitchFamily="18" charset="2"/>
                  </a:rPr>
                  <a:t></a:t>
                </a:r>
                <a:r>
                  <a:rPr lang="en-US" dirty="0"/>
                  <a:t> </a:t>
                </a:r>
                <a:r>
                  <a:rPr lang="el-GR" b="1" i="1" dirty="0"/>
                  <a:t>K</a:t>
                </a:r>
                <a:r>
                  <a:rPr lang="el-GR" i="1" dirty="0"/>
                  <a:t>/</a:t>
                </a:r>
                <a:r>
                  <a:rPr lang="el-GR" b="1" i="1" dirty="0"/>
                  <a:t>L</a:t>
                </a:r>
                <a:r>
                  <a:rPr lang="el-GR" dirty="0"/>
                  <a:t>, και παίρνουμε </a:t>
                </a:r>
              </a:p>
              <a:p>
                <a:pPr marL="0" indent="0">
                  <a:buNone/>
                </a:pPr>
                <a:r>
                  <a:rPr lang="el-GR" dirty="0"/>
                  <a:t> 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i="1" dirty="0" smtClean="0">
                          <a:latin typeface="Cambria Math" panose="02040503050406030204" pitchFamily="18" charset="0"/>
                        </a:rPr>
                        <m:t>                                       </m:t>
                      </m:r>
                      <m:r>
                        <a:rPr lang="en-US" sz="2000" b="1" i="1" dirty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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l-GR" sz="20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dirty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l-GR" sz="2000" i="1" dirty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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l-GR" sz="2000" i="1" baseline="30000" dirty="0">
                          <a:latin typeface="Cambria Math" panose="02040503050406030204" pitchFamily="18" charset="0"/>
                        </a:rPr>
                        <m:t>½</m:t>
                      </m:r>
                      <m:r>
                        <a:rPr lang="el-GR" sz="20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l-GR" sz="2000" i="1" dirty="0" smtClean="0">
                          <a:latin typeface="Cambria Math" panose="02040503050406030204" pitchFamily="18" charset="0"/>
                        </a:rPr>
                        <m:t>                                   </m:t>
                      </m:r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C0634B69-CDD2-487F-BCFF-75005B632F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56" t="-178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82DCC53C-D58B-420B-8BB9-223B67DE4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1178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9B3FAB3-377E-4641-A69B-CB5D1AF98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Ένα αριθμητικό παράδειγμα, </a:t>
            </a:r>
            <a:r>
              <a:rPr lang="en-US" dirty="0"/>
              <a:t>M</a:t>
            </a:r>
            <a:r>
              <a:rPr lang="el-GR" dirty="0" err="1"/>
              <a:t>έρος</a:t>
            </a:r>
            <a:r>
              <a:rPr lang="el-GR" dirty="0"/>
              <a:t> 2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EC04CC2-CC68-4A07-BCB6-BD00F12835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pPr marL="0" indent="0">
              <a:buNone/>
            </a:pPr>
            <a:r>
              <a:rPr lang="el-GR" dirty="0"/>
              <a:t>Υποθέτουμε ότι:</a:t>
            </a:r>
          </a:p>
          <a:p>
            <a:r>
              <a:rPr lang="el-GR" dirty="0"/>
              <a:t> </a:t>
            </a:r>
            <a:r>
              <a:rPr lang="en-US" b="1" i="1" dirty="0"/>
              <a:t>s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</a:t>
            </a:r>
            <a:r>
              <a:rPr lang="el-GR" dirty="0"/>
              <a:t> 0,3</a:t>
            </a:r>
          </a:p>
          <a:p>
            <a:r>
              <a:rPr lang="el-GR" b="1" i="1" dirty="0"/>
              <a:t>δ</a:t>
            </a:r>
            <a:r>
              <a:rPr lang="el-GR" b="1" dirty="0"/>
              <a:t> </a:t>
            </a:r>
            <a:r>
              <a:rPr lang="el-GR" b="1" dirty="0">
                <a:sym typeface="Symbol" panose="05050102010706020507" pitchFamily="18" charset="2"/>
              </a:rPr>
              <a:t></a:t>
            </a:r>
            <a:r>
              <a:rPr lang="el-GR" b="1" dirty="0"/>
              <a:t> </a:t>
            </a:r>
            <a:r>
              <a:rPr lang="el-GR" dirty="0"/>
              <a:t>0,1</a:t>
            </a:r>
          </a:p>
          <a:p>
            <a:r>
              <a:rPr lang="el-GR" dirty="0"/>
              <a:t>αρχική τιμή του </a:t>
            </a:r>
            <a:r>
              <a:rPr lang="en-US" b="1" i="1" dirty="0"/>
              <a:t>k</a:t>
            </a:r>
            <a:r>
              <a:rPr lang="en-US" dirty="0"/>
              <a:t> </a:t>
            </a:r>
            <a:r>
              <a:rPr lang="el-GR" b="1" dirty="0">
                <a:sym typeface="Symbol" panose="05050102010706020507" pitchFamily="18" charset="2"/>
              </a:rPr>
              <a:t></a:t>
            </a:r>
            <a:r>
              <a:rPr lang="el-GR" b="1" dirty="0"/>
              <a:t> </a:t>
            </a:r>
            <a:r>
              <a:rPr lang="el-GR" dirty="0"/>
              <a:t>4,0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9F63E0E5-B542-46D4-906A-34AAC1A31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4719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8DCF6162-C90D-43BF-B7E4-A7B29A16196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6895F9A-4951-41A7-988E-E4426D51CF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73CCBF7-E635-45F0-9262-B1378FECE06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95F2453-17DE-4864-ADA2-6D234F95CF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44DD539-16E2-48D1-9557-24281434BA4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25EA950-BF18-4722-B2FD-04D357983FF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E71AB5E-77FB-4315-8B22-845D24C707E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7ED4165-1756-4A80-90B1-FFF8AD7F2B9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0C1FF9ED-0EB6-4CEF-83F7-B5791297781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3F4860A4-6A75-4E92-905D-FA03EEDB86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5ADCDE66-ADDB-4EE5-8B4E-3ABCA98E6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55" y="1241266"/>
            <a:ext cx="3161016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b="0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Προσέγγιση της σταθερής κατάστασης: Ένα αριθμητικό παράδειγμα 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BCDA284-4169-467B-80C1-BBDF26B202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D5268F1-2FCC-42C8-B308-9F874479660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71C38273-377C-4D45-98FA-F4BAFBCA8BF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A4617A93-13E2-4F76-AB78-7A021039189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A84BB476-0D01-4214-A438-2C52A7060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2708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217C01CDF565}" type="slidenum">
              <a:rPr lang="en-US" sz="2800" b="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defTabSz="914400">
                <a:spcAft>
                  <a:spcPts val="600"/>
                </a:spcAft>
              </a:pPr>
              <a:t>28</a:t>
            </a:fld>
            <a:endParaRPr lang="en-US" sz="2800" b="0" i="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53D0BAC-2E37-934E-8D50-6261D3915B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46201" y="236322"/>
            <a:ext cx="5815242" cy="621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2256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398A218-D62E-472F-8706-CF9D3E6EE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ΤΩΡΑ ΠΡΟΣΠΑΘΗΣΤΕ</a:t>
            </a:r>
            <a:br>
              <a:rPr lang="el-GR" dirty="0"/>
            </a:br>
            <a:r>
              <a:rPr lang="el-GR" dirty="0"/>
              <a:t>Λύστε ως προς τη σταθερή κατάσταση 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46CCAB0C-39EA-454F-8B61-439EDEEB2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7" name="Θέση περιεχομένου 6">
            <a:extLst>
              <a:ext uri="{FF2B5EF4-FFF2-40B4-BE49-F238E27FC236}">
                <a16:creationId xmlns:a16="http://schemas.microsoft.com/office/drawing/2014/main" id="{F2A1525B-768D-46FA-BBB8-F2228DB35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Εξακολουθούμε να υποθέτουμε ότι</a:t>
            </a:r>
          </a:p>
          <a:p>
            <a:pPr marL="0" indent="0">
              <a:buNone/>
            </a:pPr>
            <a:r>
              <a:rPr lang="el-GR" b="1" i="1" dirty="0"/>
              <a:t>            </a:t>
            </a:r>
            <a:r>
              <a:rPr lang="en-US" b="1" i="1" dirty="0"/>
              <a:t>s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</a:t>
            </a:r>
            <a:r>
              <a:rPr lang="el-GR" dirty="0"/>
              <a:t> 0,3, </a:t>
            </a:r>
            <a:r>
              <a:rPr lang="el-GR" b="1" i="1" dirty="0"/>
              <a:t>δ</a:t>
            </a:r>
            <a:r>
              <a:rPr lang="el-GR" b="1" dirty="0"/>
              <a:t> </a:t>
            </a:r>
            <a:r>
              <a:rPr lang="el-GR" b="1" dirty="0">
                <a:sym typeface="Symbol" panose="05050102010706020507" pitchFamily="18" charset="2"/>
              </a:rPr>
              <a:t></a:t>
            </a:r>
            <a:r>
              <a:rPr lang="el-GR" b="1" dirty="0"/>
              <a:t> </a:t>
            </a:r>
            <a:r>
              <a:rPr lang="el-GR" dirty="0"/>
              <a:t>0,1 και </a:t>
            </a:r>
            <a:r>
              <a:rPr lang="en-US" b="1" i="1" dirty="0"/>
              <a:t>y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</a:t>
            </a:r>
            <a:r>
              <a:rPr lang="en-US" dirty="0"/>
              <a:t> </a:t>
            </a:r>
            <a:r>
              <a:rPr lang="en-US" b="1" i="1" dirty="0"/>
              <a:t>k</a:t>
            </a:r>
            <a:r>
              <a:rPr lang="el-GR" baseline="30000" dirty="0"/>
              <a:t>½ 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 </a:t>
            </a:r>
          </a:p>
          <a:p>
            <a:pPr marL="0" indent="0">
              <a:buNone/>
            </a:pPr>
            <a:r>
              <a:rPr lang="el-GR" dirty="0"/>
              <a:t>Χρησιμοποιήστε την εξίσωση της μεταβολής του αποθέματος κεφαλαίου  </a:t>
            </a:r>
          </a:p>
          <a:p>
            <a:pPr marL="0" indent="0">
              <a:buNone/>
            </a:pPr>
            <a:r>
              <a:rPr lang="el-GR" dirty="0"/>
              <a:t>                        Δ</a:t>
            </a:r>
            <a:r>
              <a:rPr lang="en-US" b="1" i="1" dirty="0"/>
              <a:t>k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</a:t>
            </a:r>
            <a:r>
              <a:rPr lang="en-US" dirty="0"/>
              <a:t> </a:t>
            </a:r>
            <a:r>
              <a:rPr lang="en-US" b="1" i="1" dirty="0"/>
              <a:t>sf</a:t>
            </a:r>
            <a:r>
              <a:rPr lang="el-GR" b="1" dirty="0"/>
              <a:t>(</a:t>
            </a:r>
            <a:r>
              <a:rPr lang="en-US" b="1" i="1" dirty="0"/>
              <a:t>k</a:t>
            </a:r>
            <a:r>
              <a:rPr lang="el-GR" b="1" dirty="0"/>
              <a:t>)</a:t>
            </a:r>
            <a:r>
              <a:rPr lang="el-GR" dirty="0"/>
              <a:t> </a:t>
            </a:r>
            <a:r>
              <a:rPr lang="el-GR" dirty="0">
                <a:sym typeface="Symbol" panose="05050102010706020507" pitchFamily="18" charset="2"/>
              </a:rPr>
              <a:t></a:t>
            </a:r>
            <a:r>
              <a:rPr lang="el-GR" dirty="0"/>
              <a:t> </a:t>
            </a:r>
            <a:r>
              <a:rPr lang="el-GR" b="1" i="1" dirty="0"/>
              <a:t>δ</a:t>
            </a:r>
            <a:r>
              <a:rPr lang="en-US" b="1" i="1" dirty="0"/>
              <a:t>k</a:t>
            </a:r>
            <a:r>
              <a:rPr lang="el-GR" dirty="0"/>
              <a:t>       </a:t>
            </a:r>
          </a:p>
          <a:p>
            <a:pPr marL="0" indent="0">
              <a:buNone/>
            </a:pPr>
            <a:r>
              <a:rPr lang="el-GR" dirty="0"/>
              <a:t>και λύστε ως προς τις τιμές σταθερής κατάστασης των </a:t>
            </a:r>
            <a:r>
              <a:rPr lang="en-US" b="1" i="1" dirty="0"/>
              <a:t>k</a:t>
            </a:r>
            <a:r>
              <a:rPr lang="el-GR" dirty="0"/>
              <a:t>, </a:t>
            </a:r>
            <a:r>
              <a:rPr lang="en-US" b="1" i="1" dirty="0"/>
              <a:t>y</a:t>
            </a:r>
            <a:r>
              <a:rPr lang="en-US" dirty="0"/>
              <a:t> </a:t>
            </a:r>
            <a:r>
              <a:rPr lang="el-GR" dirty="0"/>
              <a:t>και </a:t>
            </a:r>
            <a:r>
              <a:rPr lang="en-US" b="1" i="1" dirty="0"/>
              <a:t>c</a:t>
            </a:r>
            <a:r>
              <a:rPr lang="el-GR" dirty="0"/>
              <a:t>.</a:t>
            </a:r>
          </a:p>
          <a:p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3352990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CE3F16B-73DE-413F-9842-B6CC9C5D2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Γιατί η οικονομική μεγέθυνση έχει σημασία (1 από 2)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4B1B08C-193D-4B5E-9D03-5C18F4BA5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Στατιστικά δεδομένα για την παιδική θνησιμότητα: </a:t>
            </a:r>
          </a:p>
          <a:p>
            <a:pPr lvl="1"/>
            <a:r>
              <a:rPr lang="el-GR" dirty="0"/>
              <a:t>20% στο φτωχότερο 1/5 όλων των χωρών </a:t>
            </a:r>
          </a:p>
          <a:p>
            <a:pPr lvl="1"/>
            <a:r>
              <a:rPr lang="el-GR" dirty="0"/>
              <a:t>0,4% στο πλουσιότερο 1/5 όλων των χωρών  </a:t>
            </a:r>
          </a:p>
          <a:p>
            <a:r>
              <a:rPr lang="el-GR" dirty="0"/>
              <a:t>Στο Πακιστάν, το 85% του πληθυσμού ζει με λιγότερα από 2 δολάρια τη μέρα </a:t>
            </a:r>
          </a:p>
          <a:p>
            <a:r>
              <a:rPr lang="el-GR" dirty="0"/>
              <a:t>Το ένα τέταρτο των φτωχότερων χωρών έχει αντιμετωπίσει λιμούς τις τελευταίες τρεις δεκαετίες</a:t>
            </a:r>
          </a:p>
          <a:p>
            <a:r>
              <a:rPr lang="el-GR" dirty="0"/>
              <a:t>Η φτώχεια συνδέεται με την καταπίεση των γυναικών και των μειονοτήτων</a:t>
            </a:r>
            <a:endParaRPr lang="en-US" dirty="0"/>
          </a:p>
          <a:p>
            <a:r>
              <a:rPr lang="el-GR" sz="2000" b="1" dirty="0">
                <a:solidFill>
                  <a:srgbClr val="0070C0"/>
                </a:solidFill>
              </a:rPr>
              <a:t>Η οικονομική μεγέθυνση ανεβάζει το βιοτικό επίπεδο και μειώνει τη φτώχεια …</a:t>
            </a:r>
            <a:endParaRPr lang="el-GR" sz="2000" dirty="0">
              <a:solidFill>
                <a:srgbClr val="0070C0"/>
              </a:solidFill>
            </a:endParaRPr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E52E28EB-2F17-4D9C-949D-D6A5FA3AB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0127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27DDD58-AA10-4A8A-8BCF-FED9074DF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ΤΩΡΑ ΠΡΟΣΠΑΘΗΣΤΕ</a:t>
            </a:r>
            <a:br>
              <a:rPr lang="el-GR" dirty="0"/>
            </a:br>
            <a:r>
              <a:rPr lang="el-GR" dirty="0"/>
              <a:t>Λύστε ως προς τη σταθερή κατάσταση, απαντήσεις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16B7BA1A-327D-42FC-A416-4B8F21ED8A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650210"/>
                <a:ext cx="10035785" cy="397605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l-GR" b="1" dirty="0"/>
                  <a:t>Δ</a:t>
                </a:r>
                <a:r>
                  <a:rPr lang="en-US" b="1" i="1" dirty="0"/>
                  <a:t>k</a:t>
                </a:r>
                <a:r>
                  <a:rPr lang="en-US" dirty="0"/>
                  <a:t> </a:t>
                </a:r>
                <a:r>
                  <a:rPr lang="en-US" dirty="0">
                    <a:sym typeface="Symbol" panose="05050102010706020507" pitchFamily="18" charset="2"/>
                  </a:rPr>
                  <a:t></a:t>
                </a:r>
                <a:r>
                  <a:rPr lang="el-GR" dirty="0"/>
                  <a:t> 0              ορισμός της σταθερής κατάστασης </a:t>
                </a:r>
              </a:p>
              <a:p>
                <a:pPr marL="0" indent="0">
                  <a:buNone/>
                </a:pPr>
                <a:r>
                  <a:rPr lang="en-US" b="1" i="1" dirty="0"/>
                  <a:t>sf</a:t>
                </a:r>
                <a:r>
                  <a:rPr lang="el-GR" dirty="0"/>
                  <a:t>(</a:t>
                </a:r>
                <a:r>
                  <a:rPr lang="en-US" b="1" i="1" dirty="0"/>
                  <a:t>k</a:t>
                </a:r>
                <a:r>
                  <a:rPr lang="el-GR" b="1" i="1" dirty="0"/>
                  <a:t>*</a:t>
                </a:r>
                <a:r>
                  <a:rPr lang="el-GR" dirty="0"/>
                  <a:t>) </a:t>
                </a:r>
                <a:r>
                  <a:rPr lang="en-US" dirty="0">
                    <a:sym typeface="Symbol" panose="05050102010706020507" pitchFamily="18" charset="2"/>
                  </a:rPr>
                  <a:t></a:t>
                </a:r>
                <a:r>
                  <a:rPr lang="en-US" dirty="0"/>
                  <a:t> </a:t>
                </a:r>
                <a:r>
                  <a:rPr lang="el-GR" i="1" dirty="0"/>
                  <a:t>δ</a:t>
                </a:r>
                <a:r>
                  <a:rPr lang="en-US" b="1" i="1" dirty="0"/>
                  <a:t>k</a:t>
                </a:r>
                <a:r>
                  <a:rPr lang="el-GR" b="1" dirty="0"/>
                  <a:t>*</a:t>
                </a:r>
                <a:r>
                  <a:rPr lang="el-GR" dirty="0"/>
                  <a:t>          εξίσωση της κίνησης με Δ</a:t>
                </a:r>
                <a:r>
                  <a:rPr lang="en-US" b="1" i="1" dirty="0"/>
                  <a:t>k</a:t>
                </a:r>
                <a:r>
                  <a:rPr lang="en-US" dirty="0"/>
                  <a:t> </a:t>
                </a:r>
                <a:r>
                  <a:rPr lang="el-GR" dirty="0">
                    <a:sym typeface="Symbol" panose="05050102010706020507" pitchFamily="18" charset="2"/>
                  </a:rPr>
                  <a:t></a:t>
                </a:r>
                <a:r>
                  <a:rPr lang="el-GR" dirty="0"/>
                  <a:t> 0</a:t>
                </a:r>
              </a:p>
              <a:p>
                <a:pPr marL="0" indent="0">
                  <a:buNone/>
                </a:pPr>
                <a:r>
                  <a:rPr lang="el-GR" dirty="0"/>
                  <a:t> </a:t>
                </a:r>
              </a:p>
              <a:p>
                <a:pPr marL="0" indent="0">
                  <a:buNone/>
                </a:pPr>
                <a:r>
                  <a:rPr lang="el-GR" dirty="0"/>
                  <a:t>0,3</a:t>
                </a:r>
                <a:r>
                  <a:rPr lang="en-US" dirty="0">
                    <a:sym typeface="Symbol" panose="05050102010706020507" pitchFamily="18" charset="2"/>
                  </a:rPr>
                  <a:t></a:t>
                </a:r>
                <a:r>
                  <a:rPr lang="en-US" b="1" i="1" dirty="0"/>
                  <a:t>k</a:t>
                </a:r>
                <a:r>
                  <a:rPr lang="el-GR" b="1" i="1" dirty="0"/>
                  <a:t>*</a:t>
                </a:r>
                <a:r>
                  <a:rPr lang="el-GR" dirty="0"/>
                  <a:t> </a:t>
                </a:r>
                <a:r>
                  <a:rPr lang="en-US" dirty="0">
                    <a:sym typeface="Symbol" panose="05050102010706020507" pitchFamily="18" charset="2"/>
                  </a:rPr>
                  <a:t></a:t>
                </a:r>
                <a:r>
                  <a:rPr lang="el-GR" dirty="0"/>
                  <a:t> 0,1</a:t>
                </a:r>
                <a:r>
                  <a:rPr lang="en-US" b="1" i="1" dirty="0"/>
                  <a:t>k</a:t>
                </a:r>
                <a:r>
                  <a:rPr lang="el-GR" b="1" i="1" dirty="0"/>
                  <a:t>*</a:t>
                </a:r>
                <a:r>
                  <a:rPr lang="el-GR" dirty="0"/>
                  <a:t>    χρησιμοποιούμε τις τιμές που υποθέσαμε   </a:t>
                </a:r>
              </a:p>
              <a:p>
                <a:pPr marL="0" indent="0" algn="ctr">
                  <a:buNone/>
                </a:pPr>
                <a:r>
                  <a:rPr lang="el-GR" dirty="0"/>
                  <a:t> 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sz="2200" b="1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lang="en-US" sz="2200" b="1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2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1" i="1" smtClean="0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e>
                              <m:sup>
                                <m:r>
                                  <a:rPr lang="en-US" sz="2200" b="1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2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sz="2200" b="1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rad>
                  </m:oMath>
                </a14:m>
                <a:endParaRPr lang="el-GR" dirty="0"/>
              </a:p>
              <a:p>
                <a:pPr marL="0" indent="0">
                  <a:buNone/>
                </a:pPr>
                <a:r>
                  <a:rPr lang="el-GR" dirty="0"/>
                  <a:t> </a:t>
                </a:r>
              </a:p>
              <a:p>
                <a:pPr marL="0" indent="0">
                  <a:buNone/>
                </a:pPr>
                <a:r>
                  <a:rPr lang="el-GR" dirty="0"/>
                  <a:t>Επιλύουμε και παίρνουμε: </a:t>
                </a:r>
                <a:r>
                  <a:rPr lang="en-US" b="1" i="1" dirty="0"/>
                  <a:t>k</a:t>
                </a:r>
                <a:r>
                  <a:rPr lang="el-GR" b="1" i="1" dirty="0"/>
                  <a:t>*</a:t>
                </a:r>
                <a:r>
                  <a:rPr lang="el-GR" b="1" dirty="0"/>
                  <a:t> </a:t>
                </a:r>
                <a:r>
                  <a:rPr lang="el-GR" b="1" dirty="0">
                    <a:sym typeface="Symbol" panose="05050102010706020507" pitchFamily="18" charset="2"/>
                  </a:rPr>
                  <a:t></a:t>
                </a:r>
                <a:r>
                  <a:rPr lang="el-GR" b="1" dirty="0"/>
                  <a:t> 9   </a:t>
                </a:r>
                <a:r>
                  <a:rPr lang="el-GR" dirty="0"/>
                  <a:t>       και </a:t>
                </a:r>
                <a:r>
                  <a:rPr lang="en-US" b="1" i="1" dirty="0"/>
                  <a:t>y</a:t>
                </a:r>
                <a:r>
                  <a:rPr lang="el-GR" b="1" i="1" dirty="0"/>
                  <a:t>*</a:t>
                </a:r>
                <a:r>
                  <a:rPr lang="el-GR" dirty="0"/>
                  <a:t> </a:t>
                </a:r>
                <a:r>
                  <a:rPr lang="en-US" dirty="0">
                    <a:sym typeface="Symbol" panose="05050102010706020507" pitchFamily="18" charset="2"/>
                  </a:rPr>
                  <a:t></a:t>
                </a:r>
                <a:r>
                  <a:rPr lang="en-US" dirty="0"/>
                  <a:t> </a:t>
                </a:r>
                <a:r>
                  <a:rPr lang="en-US" dirty="0">
                    <a:sym typeface="Symbol" panose="05050102010706020507" pitchFamily="18" charset="2"/>
                  </a:rPr>
                  <a:t></a:t>
                </a:r>
                <a:r>
                  <a:rPr lang="en-US" b="1" i="1" dirty="0"/>
                  <a:t> k</a:t>
                </a:r>
                <a:r>
                  <a:rPr lang="el-GR" b="1" i="1" dirty="0"/>
                  <a:t>* </a:t>
                </a:r>
                <a:r>
                  <a:rPr lang="en-US" dirty="0">
                    <a:sym typeface="Symbol" panose="05050102010706020507" pitchFamily="18" charset="2"/>
                  </a:rPr>
                  <a:t></a:t>
                </a:r>
                <a:r>
                  <a:rPr lang="el-GR" dirty="0"/>
                  <a:t> 3</a:t>
                </a:r>
              </a:p>
              <a:p>
                <a:pPr marL="0" indent="0">
                  <a:buNone/>
                </a:pPr>
                <a:r>
                  <a:rPr lang="el-GR" dirty="0"/>
                  <a:t>Τέλος, </a:t>
                </a:r>
                <a:r>
                  <a:rPr lang="en-US" b="1" i="1" dirty="0"/>
                  <a:t>c</a:t>
                </a:r>
                <a:r>
                  <a:rPr lang="el-GR" b="1" i="1" dirty="0"/>
                  <a:t>*</a:t>
                </a:r>
                <a:r>
                  <a:rPr lang="el-GR" dirty="0"/>
                  <a:t> </a:t>
                </a:r>
                <a:r>
                  <a:rPr lang="en-US" dirty="0">
                    <a:sym typeface="Symbol" panose="05050102010706020507" pitchFamily="18" charset="2"/>
                  </a:rPr>
                  <a:t></a:t>
                </a:r>
                <a:r>
                  <a:rPr lang="el-GR" dirty="0"/>
                  <a:t> (1 </a:t>
                </a:r>
                <a:r>
                  <a:rPr lang="en-US" dirty="0">
                    <a:sym typeface="Symbol" panose="05050102010706020507" pitchFamily="18" charset="2"/>
                  </a:rPr>
                  <a:t></a:t>
                </a:r>
                <a:r>
                  <a:rPr lang="en-US" dirty="0"/>
                  <a:t> </a:t>
                </a:r>
                <a:r>
                  <a:rPr lang="en-US" b="1" i="1" dirty="0"/>
                  <a:t>s</a:t>
                </a:r>
                <a:r>
                  <a:rPr lang="el-GR" dirty="0"/>
                  <a:t>)</a:t>
                </a:r>
                <a:r>
                  <a:rPr lang="en-US" b="1" i="1" dirty="0"/>
                  <a:t>y</a:t>
                </a:r>
                <a:r>
                  <a:rPr lang="el-GR" b="1" i="1" dirty="0"/>
                  <a:t>*</a:t>
                </a:r>
                <a:r>
                  <a:rPr lang="el-GR" dirty="0"/>
                  <a:t> </a:t>
                </a:r>
                <a:r>
                  <a:rPr lang="en-US" dirty="0">
                    <a:sym typeface="Symbol" panose="05050102010706020507" pitchFamily="18" charset="2"/>
                  </a:rPr>
                  <a:t></a:t>
                </a:r>
                <a:r>
                  <a:rPr lang="en-US" dirty="0"/>
                  <a:t> </a:t>
                </a:r>
                <a:r>
                  <a:rPr lang="el-GR" dirty="0"/>
                  <a:t>0,7 </a:t>
                </a:r>
                <a:r>
                  <a:rPr lang="el-GR" dirty="0">
                    <a:sym typeface="Symbol" panose="05050102010706020507" pitchFamily="18" charset="2"/>
                  </a:rPr>
                  <a:t></a:t>
                </a:r>
                <a:r>
                  <a:rPr lang="el-GR" dirty="0"/>
                  <a:t> 3 </a:t>
                </a:r>
                <a:r>
                  <a:rPr lang="en-US" dirty="0">
                    <a:sym typeface="Symbol" panose="05050102010706020507" pitchFamily="18" charset="2"/>
                  </a:rPr>
                  <a:t></a:t>
                </a:r>
                <a:r>
                  <a:rPr lang="en-US" dirty="0"/>
                  <a:t> </a:t>
                </a:r>
                <a:r>
                  <a:rPr lang="el-GR" dirty="0"/>
                  <a:t>2,1  </a:t>
                </a:r>
                <a:endParaRPr lang="en-US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16B7BA1A-327D-42FC-A416-4B8F21ED8A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650210"/>
                <a:ext cx="10035785" cy="3976058"/>
              </a:xfrm>
              <a:blipFill>
                <a:blip r:embed="rId2"/>
                <a:stretch>
                  <a:fillRect l="-506" t="-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B93ACA4-33CD-45D3-AE27-29E73DE27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0475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DCF6162-C90D-43BF-B7E4-A7B29A16196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895F9A-4951-41A7-988E-E4426D51CF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73CCBF7-E635-45F0-9262-B1378FECE06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95F2453-17DE-4864-ADA2-6D234F95CF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44DD539-16E2-48D1-9557-24281434BA4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25EA950-BF18-4722-B2FD-04D357983FF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71AB5E-77FB-4315-8B22-845D24C707E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7ED4165-1756-4A80-90B1-FFF8AD7F2B9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0C1FF9ED-0EB6-4CEF-83F7-B5791297781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3F4860A4-6A75-4E92-905D-FA03EEDB86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46B500F9-389F-4103-A1EE-522EDB63B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55" y="1241266"/>
            <a:ext cx="3161016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b="0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Μια αύξηση του ποσοστού αποταμίευσης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BCDA284-4169-467B-80C1-BBDF26B202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D5268F1-2FCC-42C8-B308-9F874479660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71C38273-377C-4D45-98FA-F4BAFBCA8BF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A4617A93-13E2-4F76-AB78-7A021039189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3CB8630F-1BA2-4118-8771-8000BAD6D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2708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217C01CDF565}" type="slidenum">
              <a:rPr lang="en-US" sz="2800" b="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defTabSz="914400">
                <a:spcAft>
                  <a:spcPts val="600"/>
                </a:spcAft>
              </a:pPr>
              <a:t>31</a:t>
            </a:fld>
            <a:endParaRPr lang="en-US" sz="2800" b="0" i="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2CE66CE-0236-4F41-B32A-0C41D7B751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4093" y="1026616"/>
            <a:ext cx="7714645" cy="493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6831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90BF183-57BE-4BA1-910B-D0BC01789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Πρόβλεψη για τις χώρες με υψηλότερα ποσοστά αποταμίευσης και επένδυσης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5F91719-DD72-4920-BDED-4CA956886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34711"/>
            <a:ext cx="8761413" cy="4004083"/>
          </a:xfrm>
        </p:spPr>
        <p:txBody>
          <a:bodyPr>
            <a:normAutofit/>
          </a:bodyPr>
          <a:lstStyle/>
          <a:p>
            <a:r>
              <a:rPr lang="el-GR" sz="2400" dirty="0"/>
              <a:t>Το υπόδειγμα </a:t>
            </a:r>
            <a:r>
              <a:rPr lang="el-GR" sz="2400" dirty="0" err="1"/>
              <a:t>Solow</a:t>
            </a:r>
            <a:r>
              <a:rPr lang="el-GR" sz="2400" dirty="0"/>
              <a:t> προβλέπει ότι οι χώρες με υψηλότερα ποσοστά αποταμίευσης και επένδυσης θα έχουν υψηλότερα επίπεδα κεφαλαίου και εισοδήματος ανά εργαζόμενο στη μακροχρόνια περίοδο. </a:t>
            </a:r>
          </a:p>
          <a:p>
            <a:endParaRPr lang="el-GR" sz="2400" dirty="0"/>
          </a:p>
          <a:p>
            <a:r>
              <a:rPr lang="el-GR" sz="2400" dirty="0"/>
              <a:t>Είναι τα στατιστικά δεδομένα συνεπή με αυτή την πρόβλεψη; </a:t>
            </a:r>
          </a:p>
          <a:p>
            <a:endParaRPr lang="el-GR" sz="2400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7D8FA07-21FA-489C-8C88-14BAE8276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0077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71BE9DE-F20D-43EC-B357-7A081F15D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 χρυσός κανόνας: Εισαγωγή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6A665DA-9971-4AAC-A59B-E16868FB9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Οι διαφορετικές τιμές του </a:t>
            </a:r>
            <a:r>
              <a:rPr lang="en-US" b="1" i="1" dirty="0"/>
              <a:t>s</a:t>
            </a:r>
            <a:r>
              <a:rPr lang="en-US" dirty="0"/>
              <a:t> </a:t>
            </a:r>
            <a:r>
              <a:rPr lang="el-GR" dirty="0"/>
              <a:t>οδηγούν σε διαφορετικές σταθερές καταστάσεις. Πώς γνωρίζουμε ποια είναι η «βέλτιστη» σταθερή κατάσταση;  </a:t>
            </a:r>
          </a:p>
          <a:p>
            <a:r>
              <a:rPr lang="el-GR" dirty="0"/>
              <a:t>Η «βέλτιστη» σταθερή κατάσταση έχει την υψηλότερη δυνατή κατά κεφαλήν κατανάλωση: </a:t>
            </a:r>
            <a:r>
              <a:rPr lang="en-US" b="1" i="1" dirty="0"/>
              <a:t>c</a:t>
            </a:r>
            <a:r>
              <a:rPr lang="el-GR" b="1" i="1" dirty="0"/>
              <a:t>*</a:t>
            </a:r>
            <a:r>
              <a:rPr lang="el-GR" dirty="0"/>
              <a:t> </a:t>
            </a:r>
            <a:r>
              <a:rPr lang="el-GR" dirty="0">
                <a:sym typeface="Symbol" panose="05050102010706020507" pitchFamily="18" charset="2"/>
              </a:rPr>
              <a:t></a:t>
            </a:r>
            <a:r>
              <a:rPr lang="el-GR" dirty="0"/>
              <a:t> (1 </a:t>
            </a:r>
            <a:r>
              <a:rPr lang="el-GR" dirty="0">
                <a:sym typeface="Symbol" panose="05050102010706020507" pitchFamily="18" charset="2"/>
              </a:rPr>
              <a:t></a:t>
            </a:r>
            <a:r>
              <a:rPr lang="el-GR" dirty="0"/>
              <a:t> </a:t>
            </a:r>
            <a:r>
              <a:rPr lang="en-US" b="1" i="1" dirty="0"/>
              <a:t>s</a:t>
            </a:r>
            <a:r>
              <a:rPr lang="el-GR" dirty="0"/>
              <a:t>) </a:t>
            </a:r>
            <a:r>
              <a:rPr lang="en-US" b="1" i="1" dirty="0"/>
              <a:t>f</a:t>
            </a:r>
            <a:r>
              <a:rPr lang="el-GR" dirty="0"/>
              <a:t>(</a:t>
            </a:r>
            <a:r>
              <a:rPr lang="en-US" b="1" i="1" dirty="0"/>
              <a:t>k</a:t>
            </a:r>
            <a:r>
              <a:rPr lang="el-GR" b="1" i="1" dirty="0"/>
              <a:t>*</a:t>
            </a:r>
            <a:r>
              <a:rPr lang="el-GR" dirty="0"/>
              <a:t>).</a:t>
            </a:r>
          </a:p>
          <a:p>
            <a:r>
              <a:rPr lang="el-GR" dirty="0"/>
              <a:t>Μια αύξηση στο </a:t>
            </a:r>
            <a:r>
              <a:rPr lang="en-US" b="1" i="1" dirty="0"/>
              <a:t>s</a:t>
            </a:r>
            <a:r>
              <a:rPr lang="en-US" dirty="0"/>
              <a:t> </a:t>
            </a:r>
            <a:endParaRPr lang="el-GR" dirty="0"/>
          </a:p>
          <a:p>
            <a:pPr lvl="1"/>
            <a:r>
              <a:rPr lang="el-GR" dirty="0"/>
              <a:t>οδηγεί σε υψηλότερο </a:t>
            </a:r>
            <a:r>
              <a:rPr lang="en-US" b="1" i="1" dirty="0"/>
              <a:t>k</a:t>
            </a:r>
            <a:r>
              <a:rPr lang="el-GR" b="1" i="1" dirty="0"/>
              <a:t>*</a:t>
            </a:r>
            <a:r>
              <a:rPr lang="el-GR" dirty="0"/>
              <a:t> και </a:t>
            </a:r>
            <a:r>
              <a:rPr lang="en-US" b="1" i="1" dirty="0"/>
              <a:t>y</a:t>
            </a:r>
            <a:r>
              <a:rPr lang="el-GR" b="1" i="1" dirty="0"/>
              <a:t>*</a:t>
            </a:r>
            <a:r>
              <a:rPr lang="el-GR" dirty="0"/>
              <a:t>, που αυξάνουν το </a:t>
            </a:r>
            <a:r>
              <a:rPr lang="en-US" b="1" i="1" dirty="0"/>
              <a:t>c</a:t>
            </a:r>
            <a:r>
              <a:rPr lang="el-GR" b="1" i="1" dirty="0"/>
              <a:t>*</a:t>
            </a:r>
            <a:endParaRPr lang="el-GR" dirty="0"/>
          </a:p>
          <a:p>
            <a:pPr lvl="1"/>
            <a:r>
              <a:rPr lang="el-GR" dirty="0"/>
              <a:t>μειώνει το ποσοστό της κατανάλωσης στο εισόδημα (1 </a:t>
            </a:r>
            <a:r>
              <a:rPr lang="el-GR" dirty="0">
                <a:sym typeface="Symbol" panose="05050102010706020507" pitchFamily="18" charset="2"/>
              </a:rPr>
              <a:t></a:t>
            </a:r>
            <a:r>
              <a:rPr lang="el-GR" dirty="0"/>
              <a:t> </a:t>
            </a:r>
            <a:r>
              <a:rPr lang="en-US" b="1" i="1" dirty="0"/>
              <a:t>s</a:t>
            </a:r>
            <a:r>
              <a:rPr lang="el-GR" dirty="0"/>
              <a:t>), προκαλώντας την πτώση του </a:t>
            </a:r>
            <a:r>
              <a:rPr lang="en-US" b="1" i="1" dirty="0"/>
              <a:t>c</a:t>
            </a:r>
            <a:r>
              <a:rPr lang="el-GR" b="1" i="1" dirty="0"/>
              <a:t>*</a:t>
            </a:r>
            <a:r>
              <a:rPr lang="el-GR" b="1" dirty="0"/>
              <a:t>.</a:t>
            </a:r>
            <a:endParaRPr lang="el-GR" dirty="0"/>
          </a:p>
          <a:p>
            <a:r>
              <a:rPr lang="el-GR" dirty="0"/>
              <a:t>Επομένως, πώς βρίσκουμε τα </a:t>
            </a:r>
            <a:r>
              <a:rPr lang="en-US" b="1" i="1" dirty="0"/>
              <a:t>s </a:t>
            </a:r>
            <a:r>
              <a:rPr lang="el-GR" dirty="0"/>
              <a:t>και </a:t>
            </a:r>
            <a:r>
              <a:rPr lang="en-US" b="1" i="1" dirty="0"/>
              <a:t>k</a:t>
            </a:r>
            <a:r>
              <a:rPr lang="el-GR" b="1" i="1" dirty="0"/>
              <a:t>*</a:t>
            </a:r>
            <a:r>
              <a:rPr lang="el-GR" dirty="0"/>
              <a:t> που μεγιστοποιούν το </a:t>
            </a:r>
            <a:r>
              <a:rPr lang="en-US" b="1" i="1" dirty="0"/>
              <a:t>c</a:t>
            </a:r>
            <a:r>
              <a:rPr lang="el-GR" b="1" i="1" dirty="0"/>
              <a:t>*</a:t>
            </a:r>
            <a:r>
              <a:rPr lang="el-GR" dirty="0"/>
              <a:t>;  </a:t>
            </a:r>
          </a:p>
          <a:p>
            <a:endParaRPr lang="en-US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4402235A-7CD7-4B79-8B9C-AF62EB196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7798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C056CF6-B385-451F-96A3-AE888C4F8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απόθεμα κεφαλαίου του Χρυσού Κανόνα, Μέρος 1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7F4CBC7-09FD-468B-A388-251DD5E20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499"/>
            <a:ext cx="8761413" cy="4085399"/>
          </a:xfrm>
        </p:spPr>
        <p:txBody>
          <a:bodyPr>
            <a:normAutofit lnSpcReduction="10000"/>
          </a:bodyPr>
          <a:lstStyle/>
          <a:p>
            <a:r>
              <a:rPr lang="en-US" i="1" dirty="0"/>
              <a:t>k</a:t>
            </a:r>
            <a:r>
              <a:rPr lang="el-GR" i="1" dirty="0"/>
              <a:t>*</a:t>
            </a:r>
            <a:r>
              <a:rPr lang="en-US" baseline="-25000" dirty="0"/>
              <a:t>gold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</a:t>
            </a:r>
            <a:r>
              <a:rPr lang="en-US" dirty="0"/>
              <a:t> </a:t>
            </a:r>
            <a:r>
              <a:rPr lang="el-GR" dirty="0"/>
              <a:t> το </a:t>
            </a:r>
            <a:r>
              <a:rPr lang="el-GR" b="1" dirty="0"/>
              <a:t>επίπεδο κεφαλαίου του Χρυσού Κανόνα</a:t>
            </a:r>
            <a:r>
              <a:rPr lang="el-GR" dirty="0"/>
              <a:t> είναι η τιμή σταθερής κατάστασης του </a:t>
            </a:r>
            <a:r>
              <a:rPr lang="en-US" b="1" i="1" dirty="0"/>
              <a:t>k</a:t>
            </a:r>
            <a:r>
              <a:rPr lang="en-US" dirty="0"/>
              <a:t> </a:t>
            </a:r>
            <a:r>
              <a:rPr lang="el-GR" dirty="0"/>
              <a:t>που μεγιστοποιεί την κατανάλωση </a:t>
            </a:r>
          </a:p>
          <a:p>
            <a:r>
              <a:rPr lang="el-GR" dirty="0"/>
              <a:t>Για να βρούμε την τιμή αυτή πρέπει κατ’ αρχάς να εκφράσουμε το </a:t>
            </a:r>
            <a:r>
              <a:rPr lang="en-US" b="1" i="1" dirty="0"/>
              <a:t>c</a:t>
            </a:r>
            <a:r>
              <a:rPr lang="el-GR" b="1" i="1" dirty="0"/>
              <a:t>*</a:t>
            </a:r>
            <a:r>
              <a:rPr lang="el-GR" dirty="0"/>
              <a:t> σε όρους </a:t>
            </a:r>
            <a:r>
              <a:rPr lang="en-US" b="1" i="1" dirty="0"/>
              <a:t>k</a:t>
            </a:r>
            <a:r>
              <a:rPr lang="el-GR" b="1" i="1" dirty="0"/>
              <a:t>*</a:t>
            </a:r>
            <a:r>
              <a:rPr lang="el-GR" dirty="0"/>
              <a:t>: </a:t>
            </a:r>
          </a:p>
          <a:p>
            <a:r>
              <a:rPr lang="el-GR" dirty="0"/>
              <a:t> </a:t>
            </a:r>
          </a:p>
          <a:p>
            <a:r>
              <a:rPr lang="en-US" b="1" i="1" dirty="0"/>
              <a:t>c*</a:t>
            </a:r>
            <a:r>
              <a:rPr lang="en-US" dirty="0"/>
              <a:t>     </a:t>
            </a:r>
            <a:r>
              <a:rPr lang="en-US" dirty="0">
                <a:sym typeface="Symbol" panose="05050102010706020507" pitchFamily="18" charset="2"/>
              </a:rPr>
              <a:t></a:t>
            </a:r>
            <a:r>
              <a:rPr lang="en-US" dirty="0"/>
              <a:t>  </a:t>
            </a:r>
            <a:r>
              <a:rPr lang="en-US" b="1" i="1" dirty="0"/>
              <a:t>y*</a:t>
            </a:r>
            <a:r>
              <a:rPr lang="en-US" dirty="0"/>
              <a:t>                       </a:t>
            </a:r>
            <a:r>
              <a:rPr lang="en-US" dirty="0">
                <a:sym typeface="Symbol" panose="05050102010706020507" pitchFamily="18" charset="2"/>
              </a:rPr>
              <a:t></a:t>
            </a:r>
            <a:r>
              <a:rPr lang="en-US" dirty="0"/>
              <a:t> </a:t>
            </a:r>
            <a:r>
              <a:rPr lang="en-US" b="1" i="1" dirty="0" err="1"/>
              <a:t>i</a:t>
            </a:r>
            <a:r>
              <a:rPr lang="en-US" b="1" i="1" dirty="0"/>
              <a:t>*</a:t>
            </a:r>
            <a:endParaRPr lang="el-GR" dirty="0"/>
          </a:p>
          <a:p>
            <a:r>
              <a:rPr lang="en-US" dirty="0"/>
              <a:t>         </a:t>
            </a:r>
            <a:r>
              <a:rPr lang="en-US" dirty="0">
                <a:sym typeface="Symbol" panose="05050102010706020507" pitchFamily="18" charset="2"/>
              </a:rPr>
              <a:t></a:t>
            </a:r>
            <a:r>
              <a:rPr lang="en-US" dirty="0"/>
              <a:t> </a:t>
            </a:r>
            <a:r>
              <a:rPr lang="en-US" b="1" i="1" dirty="0"/>
              <a:t>f</a:t>
            </a:r>
            <a:r>
              <a:rPr lang="en-US" dirty="0"/>
              <a:t>(</a:t>
            </a:r>
            <a:r>
              <a:rPr lang="en-US" b="1" i="1" dirty="0"/>
              <a:t>k*</a:t>
            </a:r>
            <a:r>
              <a:rPr lang="en-US" dirty="0"/>
              <a:t>)                    </a:t>
            </a:r>
            <a:r>
              <a:rPr lang="en-US" dirty="0">
                <a:sym typeface="Symbol" panose="05050102010706020507" pitchFamily="18" charset="2"/>
              </a:rPr>
              <a:t></a:t>
            </a:r>
            <a:r>
              <a:rPr lang="en-US" dirty="0"/>
              <a:t> </a:t>
            </a:r>
            <a:r>
              <a:rPr lang="en-US" b="1" i="1" dirty="0" err="1"/>
              <a:t>i</a:t>
            </a:r>
            <a:r>
              <a:rPr lang="en-US" b="1" i="1" dirty="0"/>
              <a:t>*</a:t>
            </a:r>
            <a:endParaRPr lang="el-GR" dirty="0"/>
          </a:p>
          <a:p>
            <a:r>
              <a:rPr lang="en-US" dirty="0"/>
              <a:t>         </a:t>
            </a:r>
            <a:r>
              <a:rPr lang="en-US" dirty="0">
                <a:sym typeface="Symbol" panose="05050102010706020507" pitchFamily="18" charset="2"/>
              </a:rPr>
              <a:t></a:t>
            </a:r>
            <a:r>
              <a:rPr lang="en-US" dirty="0"/>
              <a:t> </a:t>
            </a:r>
            <a:r>
              <a:rPr lang="en-US" b="1" i="1" dirty="0"/>
              <a:t>f</a:t>
            </a:r>
            <a:r>
              <a:rPr lang="en-US" dirty="0"/>
              <a:t>(</a:t>
            </a:r>
            <a:r>
              <a:rPr lang="en-US" b="1" i="1" dirty="0"/>
              <a:t>k*</a:t>
            </a:r>
            <a:r>
              <a:rPr lang="en-US" dirty="0"/>
              <a:t>)                    </a:t>
            </a:r>
            <a:r>
              <a:rPr lang="en-US" dirty="0">
                <a:sym typeface="Symbol" panose="05050102010706020507" pitchFamily="18" charset="2"/>
              </a:rPr>
              <a:t></a:t>
            </a:r>
            <a:r>
              <a:rPr lang="en-US" dirty="0"/>
              <a:t> </a:t>
            </a:r>
            <a:r>
              <a:rPr lang="el-GR" b="1" i="1" dirty="0"/>
              <a:t>δ</a:t>
            </a:r>
            <a:r>
              <a:rPr lang="en-US" b="1" i="1" dirty="0"/>
              <a:t>k*</a:t>
            </a:r>
            <a:endParaRPr lang="el-GR" dirty="0"/>
          </a:p>
          <a:p>
            <a:pPr marL="0" indent="0" algn="r">
              <a:buNone/>
            </a:pPr>
            <a:r>
              <a:rPr lang="el-GR" dirty="0">
                <a:solidFill>
                  <a:srgbClr val="C00000"/>
                </a:solidFill>
              </a:rPr>
              <a:t>Στη σταθερή κατάσταση: </a:t>
            </a:r>
          </a:p>
          <a:p>
            <a:pPr marL="0" indent="0" algn="r">
              <a:buNone/>
            </a:pPr>
            <a:r>
              <a:rPr lang="el-GR" dirty="0">
                <a:solidFill>
                  <a:srgbClr val="C00000"/>
                </a:solidFill>
              </a:rPr>
              <a:t> </a:t>
            </a:r>
            <a:r>
              <a:rPr lang="en-US" b="1" i="1" dirty="0" err="1">
                <a:solidFill>
                  <a:srgbClr val="C00000"/>
                </a:solidFill>
              </a:rPr>
              <a:t>i</a:t>
            </a:r>
            <a:r>
              <a:rPr lang="el-GR" b="1" i="1" dirty="0">
                <a:solidFill>
                  <a:srgbClr val="C00000"/>
                </a:solidFill>
              </a:rPr>
              <a:t>* </a:t>
            </a:r>
            <a:r>
              <a:rPr lang="en-US" dirty="0">
                <a:solidFill>
                  <a:srgbClr val="C00000"/>
                </a:solidFill>
                <a:sym typeface="Symbol" panose="05050102010706020507" pitchFamily="18" charset="2"/>
              </a:rPr>
              <a:t></a:t>
            </a:r>
            <a:r>
              <a:rPr lang="el-GR" b="1" i="1" dirty="0">
                <a:solidFill>
                  <a:srgbClr val="C00000"/>
                </a:solidFill>
              </a:rPr>
              <a:t> δ</a:t>
            </a:r>
            <a:r>
              <a:rPr lang="en-US" b="1" i="1" dirty="0">
                <a:solidFill>
                  <a:srgbClr val="C00000"/>
                </a:solidFill>
              </a:rPr>
              <a:t>k</a:t>
            </a:r>
            <a:r>
              <a:rPr lang="el-GR" b="1" i="1" dirty="0">
                <a:solidFill>
                  <a:srgbClr val="C00000"/>
                </a:solidFill>
              </a:rPr>
              <a:t>*</a:t>
            </a:r>
            <a:endParaRPr lang="el-GR" dirty="0">
              <a:solidFill>
                <a:srgbClr val="C00000"/>
              </a:solidFill>
            </a:endParaRPr>
          </a:p>
          <a:p>
            <a:pPr marL="0" indent="0" algn="r">
              <a:buNone/>
            </a:pPr>
            <a:r>
              <a:rPr lang="el-GR" dirty="0">
                <a:solidFill>
                  <a:srgbClr val="C00000"/>
                </a:solidFill>
              </a:rPr>
              <a:t>επειδή Δ</a:t>
            </a:r>
            <a:r>
              <a:rPr lang="en-US" b="1" i="1" dirty="0">
                <a:solidFill>
                  <a:srgbClr val="C00000"/>
                </a:solidFill>
              </a:rPr>
              <a:t>k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  <a:sym typeface="Symbol" panose="05050102010706020507" pitchFamily="18" charset="2"/>
              </a:rPr>
              <a:t></a:t>
            </a:r>
            <a:r>
              <a:rPr lang="el-GR" dirty="0">
                <a:solidFill>
                  <a:srgbClr val="C00000"/>
                </a:solidFill>
              </a:rPr>
              <a:t> 0 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EDEE343D-A3BB-4CA3-A19C-C695FAC35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Αριστερό άγκιστρο 4">
            <a:extLst>
              <a:ext uri="{FF2B5EF4-FFF2-40B4-BE49-F238E27FC236}">
                <a16:creationId xmlns:a16="http://schemas.microsoft.com/office/drawing/2014/main" id="{B3BA9954-1720-4171-B324-1FD2409FBC1F}"/>
              </a:ext>
            </a:extLst>
          </p:cNvPr>
          <p:cNvSpPr/>
          <p:nvPr/>
        </p:nvSpPr>
        <p:spPr>
          <a:xfrm>
            <a:off x="6739003" y="5210827"/>
            <a:ext cx="338202" cy="1377863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52970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4876CB8-67D5-4787-AE5B-CD5C04272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απόθεμα κεφαλαίου του Χρυσού Κανόνα, Μέρος 2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0C6B50F-FE79-6E46-9F5E-CD225361F8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954" y="2319947"/>
            <a:ext cx="7502913" cy="4538053"/>
          </a:xfrm>
        </p:spPr>
      </p:pic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6EF85481-8CBB-4194-9113-86C874FAF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3DA072-9F30-6742-991A-5283F79FAFCF}"/>
              </a:ext>
            </a:extLst>
          </p:cNvPr>
          <p:cNvSpPr/>
          <p:nvPr/>
        </p:nvSpPr>
        <p:spPr>
          <a:xfrm>
            <a:off x="7820867" y="2968140"/>
            <a:ext cx="4191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i="1" dirty="0"/>
              <a:t> </a:t>
            </a:r>
            <a:r>
              <a:rPr lang="el-GR" dirty="0"/>
              <a:t>Στη συνέχεια, απεικονίστε γραφικά τις </a:t>
            </a:r>
            <a:r>
              <a:rPr lang="en-US" b="1" i="1" dirty="0"/>
              <a:t>f</a:t>
            </a:r>
            <a:r>
              <a:rPr lang="el-GR" dirty="0"/>
              <a:t>(</a:t>
            </a:r>
            <a:r>
              <a:rPr lang="en-US" b="1" i="1" dirty="0"/>
              <a:t>k</a:t>
            </a:r>
            <a:r>
              <a:rPr lang="el-GR" b="1" i="1" dirty="0"/>
              <a:t>*</a:t>
            </a:r>
            <a:r>
              <a:rPr lang="el-GR" dirty="0"/>
              <a:t>) και </a:t>
            </a:r>
            <a:r>
              <a:rPr lang="el-GR" b="1" i="1" dirty="0"/>
              <a:t>δ</a:t>
            </a:r>
            <a:r>
              <a:rPr lang="el-GR" dirty="0"/>
              <a:t>(</a:t>
            </a:r>
            <a:r>
              <a:rPr lang="en-US" b="1" i="1" dirty="0"/>
              <a:t>k</a:t>
            </a:r>
            <a:r>
              <a:rPr lang="el-GR" b="1" i="1" dirty="0"/>
              <a:t>*</a:t>
            </a:r>
            <a:r>
              <a:rPr lang="el-GR" dirty="0"/>
              <a:t>), αναζητώντας το σημείο στο οποίο η μεταξύ τους απόσταση είναι η μεγαλύτερη δυνατή.</a:t>
            </a:r>
          </a:p>
        </p:txBody>
      </p:sp>
    </p:spTree>
    <p:extLst>
      <p:ext uri="{BB962C8B-B14F-4D97-AF65-F5344CB8AC3E}">
        <p14:creationId xmlns:p14="http://schemas.microsoft.com/office/powerpoint/2010/main" val="24946199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10">
            <a:extLst>
              <a:ext uri="{FF2B5EF4-FFF2-40B4-BE49-F238E27FC236}">
                <a16:creationId xmlns:a16="http://schemas.microsoft.com/office/drawing/2014/main" id="{57E8AB56-819A-49B9-B5F6-C1096F6933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557D528-A227-4B3B-9023-2F3D0781F2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8901DC2-8B37-4756-A389-A0681334D16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E78D4E0-3EA7-43AA-AE34-F34662B0FB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C70AAAD-4EB0-43E3-8E4D-75F92B4606A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49D2068-B206-421D-91CC-778F558C666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00A61BF-A68C-44B8-90D9-A4FB9BAED31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155D1C5-E5FE-48DE-8EA7-7BA3A72EBC5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514D1785-2D2F-4A7B-B13B-570D681DCDC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5E20AD47-8779-41F6-A0A5-0A36409AAA2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77AAA6D-9071-4CA2-BEC8-F5C2E8132AF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23A94EDD-AB7C-4C78-A68E-AFE4CF15B4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id="{F8442B4F-6C6E-40BD-A5D5-E73430AEB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3133726" cy="102023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sz="2000"/>
              <a:t>Το απόθεμα κεφαλαίου του Χρυσού Κανόνα, Μέρος 3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33BEA62-E57E-43C0-BB0E-D3C0B677C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120900"/>
            <a:ext cx="3133726" cy="3898900"/>
          </a:xfrm>
        </p:spPr>
        <p:txBody>
          <a:bodyPr>
            <a:normAutofit/>
          </a:bodyPr>
          <a:lstStyle/>
          <a:p>
            <a:r>
              <a:rPr lang="en-US" sz="1800" b="1" i="1">
                <a:solidFill>
                  <a:schemeClr val="bg1"/>
                </a:solidFill>
              </a:rPr>
              <a:t>c </a:t>
            </a:r>
            <a:r>
              <a:rPr lang="el-GR" sz="1800">
                <a:solidFill>
                  <a:schemeClr val="bg1"/>
                </a:solidFill>
                <a:sym typeface="Symbol" panose="05050102010706020507" pitchFamily="18" charset="2"/>
              </a:rPr>
              <a:t></a:t>
            </a:r>
            <a:r>
              <a:rPr lang="el-GR" sz="1800" b="1" i="1">
                <a:solidFill>
                  <a:schemeClr val="bg1"/>
                </a:solidFill>
              </a:rPr>
              <a:t> </a:t>
            </a:r>
            <a:r>
              <a:rPr lang="en-US" sz="1800" b="1" i="1">
                <a:solidFill>
                  <a:schemeClr val="bg1"/>
                </a:solidFill>
              </a:rPr>
              <a:t>f</a:t>
            </a:r>
            <a:r>
              <a:rPr lang="el-GR" sz="1800">
                <a:solidFill>
                  <a:schemeClr val="bg1"/>
                </a:solidFill>
              </a:rPr>
              <a:t>(</a:t>
            </a:r>
            <a:r>
              <a:rPr lang="en-US" sz="1800" b="1" i="1">
                <a:solidFill>
                  <a:schemeClr val="bg1"/>
                </a:solidFill>
              </a:rPr>
              <a:t>k</a:t>
            </a:r>
            <a:r>
              <a:rPr lang="el-GR" sz="1800" b="1" i="1">
                <a:solidFill>
                  <a:schemeClr val="bg1"/>
                </a:solidFill>
              </a:rPr>
              <a:t>*</a:t>
            </a:r>
            <a:r>
              <a:rPr lang="el-GR" sz="1800">
                <a:solidFill>
                  <a:schemeClr val="bg1"/>
                </a:solidFill>
              </a:rPr>
              <a:t>) </a:t>
            </a:r>
            <a:r>
              <a:rPr lang="el-GR" sz="1800">
                <a:solidFill>
                  <a:schemeClr val="bg1"/>
                </a:solidFill>
                <a:sym typeface="Symbol" panose="05050102010706020507" pitchFamily="18" charset="2"/>
              </a:rPr>
              <a:t></a:t>
            </a:r>
            <a:r>
              <a:rPr lang="el-GR" sz="1800">
                <a:solidFill>
                  <a:schemeClr val="bg1"/>
                </a:solidFill>
              </a:rPr>
              <a:t> </a:t>
            </a:r>
            <a:r>
              <a:rPr lang="el-GR" sz="1800" b="1" i="1">
                <a:solidFill>
                  <a:schemeClr val="bg1"/>
                </a:solidFill>
              </a:rPr>
              <a:t>δ</a:t>
            </a:r>
            <a:r>
              <a:rPr lang="el-GR" sz="1800">
                <a:solidFill>
                  <a:schemeClr val="bg1"/>
                </a:solidFill>
              </a:rPr>
              <a:t>(</a:t>
            </a:r>
            <a:r>
              <a:rPr lang="en-US" sz="1800" b="1" i="1">
                <a:solidFill>
                  <a:schemeClr val="bg1"/>
                </a:solidFill>
              </a:rPr>
              <a:t>k</a:t>
            </a:r>
            <a:r>
              <a:rPr lang="el-GR" sz="1800" b="1" i="1">
                <a:solidFill>
                  <a:schemeClr val="bg1"/>
                </a:solidFill>
              </a:rPr>
              <a:t>*</a:t>
            </a:r>
            <a:r>
              <a:rPr lang="el-GR" sz="1800">
                <a:solidFill>
                  <a:schemeClr val="bg1"/>
                </a:solidFill>
              </a:rPr>
              <a:t>) έχει τη μέγιστη δυνατή τιμή εκεί όπου η κλίση της συνάρτησης παραγωγής είναι ίση με την κλίση της γραμμής απόσβεσης: </a:t>
            </a:r>
            <a:r>
              <a:rPr lang="en-US" sz="1800" i="1">
                <a:solidFill>
                  <a:schemeClr val="bg1"/>
                </a:solidFill>
              </a:rPr>
              <a:t>MPK</a:t>
            </a:r>
            <a:r>
              <a:rPr lang="en-US" sz="1800" b="1">
                <a:solidFill>
                  <a:schemeClr val="bg1"/>
                </a:solidFill>
              </a:rPr>
              <a:t> </a:t>
            </a:r>
            <a:r>
              <a:rPr lang="el-GR" sz="1800" b="1">
                <a:solidFill>
                  <a:schemeClr val="bg1"/>
                </a:solidFill>
                <a:sym typeface="Symbol" panose="05050102010706020507" pitchFamily="18" charset="2"/>
              </a:rPr>
              <a:t></a:t>
            </a:r>
            <a:r>
              <a:rPr lang="el-GR" sz="1800" b="1">
                <a:solidFill>
                  <a:schemeClr val="bg1"/>
                </a:solidFill>
              </a:rPr>
              <a:t> δ</a:t>
            </a:r>
            <a:endParaRPr lang="el-GR" sz="1800">
              <a:solidFill>
                <a:schemeClr val="bg1"/>
              </a:solidFill>
            </a:endParaRPr>
          </a:p>
          <a:p>
            <a:endParaRPr lang="el-GR" sz="180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l-GR" sz="1800">
                <a:solidFill>
                  <a:schemeClr val="bg1"/>
                </a:solidFill>
              </a:rPr>
              <a:t>                                          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54A0E9-25C0-B94C-A876-FC14CA0D44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64" r="12402"/>
          <a:stretch/>
        </p:blipFill>
        <p:spPr>
          <a:xfrm>
            <a:off x="5142960" y="1158936"/>
            <a:ext cx="6391533" cy="5250498"/>
          </a:xfrm>
          <a:prstGeom prst="rect">
            <a:avLst/>
          </a:prstGeom>
        </p:spPr>
      </p:pic>
      <p:sp>
        <p:nvSpPr>
          <p:cNvPr id="27" name="Rectangle 23">
            <a:extLst>
              <a:ext uri="{FF2B5EF4-FFF2-40B4-BE49-F238E27FC236}">
                <a16:creationId xmlns:a16="http://schemas.microsoft.com/office/drawing/2014/main" id="{1EDC29B9-9A1E-484D-9BE4-A6BC330C6D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E8283403-D7DD-4D76-A98C-58444D0F0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z="2800" smtClean="0"/>
              <a:pPr>
                <a:spcAft>
                  <a:spcPts val="600"/>
                </a:spcAft>
              </a:pPr>
              <a:t>36</a:t>
            </a:fld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4152131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3FA95A4-F98D-4FA5-89A1-604794996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μετάβαση στη σταθερή κατάσταση του Χρυσού Κανόνα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BBB2534-C01B-424E-9C93-43CA58865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οικονομία </a:t>
            </a:r>
            <a:r>
              <a:rPr lang="el-GR" b="1" i="1" dirty="0"/>
              <a:t>δεν</a:t>
            </a:r>
            <a:r>
              <a:rPr lang="el-GR" i="1" dirty="0"/>
              <a:t> έχει</a:t>
            </a:r>
            <a:r>
              <a:rPr lang="el-GR" dirty="0"/>
              <a:t> την τάση να κινηθεί προς τη σταθερή κατάσταση του Χρυσού Κανόνα. </a:t>
            </a:r>
          </a:p>
          <a:p>
            <a:r>
              <a:rPr lang="el-GR" dirty="0"/>
              <a:t>Η επίτευξη του Χρυσού Κανόνα απαιτεί από τους υπεύθυνους για τη χάραξη της οικονομικής πολιτικής να προσαρμόσουν το </a:t>
            </a:r>
            <a:r>
              <a:rPr lang="en-US" b="1" i="1" dirty="0"/>
              <a:t>s</a:t>
            </a:r>
            <a:r>
              <a:rPr lang="el-GR" dirty="0"/>
              <a:t>. </a:t>
            </a:r>
          </a:p>
          <a:p>
            <a:r>
              <a:rPr lang="el-GR" dirty="0"/>
              <a:t>Η προσαρμογή αυτή οδηγεί σε μια νέα σταθερή κατάσταση με υψηλότερη κατανάλωση.</a:t>
            </a:r>
          </a:p>
          <a:p>
            <a:r>
              <a:rPr lang="el-GR" dirty="0"/>
              <a:t>Τι συμβαίνει, όμως, στην κατανάλωση στη διάρκεια της μετάβασης στον Χρυσό Κανόνα; </a:t>
            </a:r>
          </a:p>
          <a:p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E631C80-DA66-482B-81B5-1B19C40C4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5062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7ABE51D-1A84-4F5A-AA4D-970D14380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</p:spPr>
        <p:txBody>
          <a:bodyPr>
            <a:normAutofit/>
          </a:bodyPr>
          <a:lstStyle/>
          <a:p>
            <a:r>
              <a:rPr lang="el-GR" sz="3600"/>
              <a:t>Ξεκινώντας με πάρα πολύ κεφάλαιο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8BDDD300-EA61-4DD2-B306-3D736EF83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z="2800" smtClean="0"/>
              <a:pPr>
                <a:spcAft>
                  <a:spcPts val="600"/>
                </a:spcAft>
              </a:pPr>
              <a:t>38</a:t>
            </a:fld>
            <a:endParaRPr lang="en-US" sz="280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8431C8F-8D1F-407B-9E69-B6741DC14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0" y="2603500"/>
            <a:ext cx="3378201" cy="34163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l-GR" sz="1800" dirty="0"/>
              <a:t>Αν </a:t>
            </a:r>
            <a:r>
              <a:rPr lang="en-US" sz="1800" b="1" i="1" dirty="0"/>
              <a:t>k</a:t>
            </a:r>
            <a:r>
              <a:rPr lang="el-GR" sz="1800" b="1" i="1" dirty="0"/>
              <a:t>*</a:t>
            </a:r>
            <a:r>
              <a:rPr lang="el-GR" sz="1800" dirty="0"/>
              <a:t> &gt; </a:t>
            </a:r>
            <a:r>
              <a:rPr lang="en-US" sz="1800" b="1" i="1" dirty="0"/>
              <a:t>k</a:t>
            </a:r>
            <a:r>
              <a:rPr lang="el-GR" sz="1800" b="1" i="1" dirty="0"/>
              <a:t>*</a:t>
            </a:r>
            <a:r>
              <a:rPr lang="en-US" sz="1800" b="1" baseline="-25000" dirty="0"/>
              <a:t>gold</a:t>
            </a:r>
            <a:r>
              <a:rPr lang="en-US" sz="1800" dirty="0"/>
              <a:t> </a:t>
            </a:r>
            <a:endParaRPr lang="el-GR" sz="1800" dirty="0"/>
          </a:p>
          <a:p>
            <a:pPr marL="0" indent="0">
              <a:buNone/>
            </a:pPr>
            <a:r>
              <a:rPr lang="el-GR" sz="1800" dirty="0"/>
              <a:t>τότε η αύξηση του </a:t>
            </a:r>
            <a:r>
              <a:rPr lang="en-US" sz="1800" b="1" i="1" dirty="0"/>
              <a:t>c</a:t>
            </a:r>
            <a:r>
              <a:rPr lang="el-GR" sz="1800" b="1" i="1" dirty="0"/>
              <a:t>*</a:t>
            </a:r>
            <a:r>
              <a:rPr lang="el-GR" sz="1800" dirty="0"/>
              <a:t> προκαλεί τη μείωση του </a:t>
            </a:r>
            <a:r>
              <a:rPr lang="en-US" sz="1800" b="1" i="1" dirty="0"/>
              <a:t>s</a:t>
            </a:r>
            <a:r>
              <a:rPr lang="el-GR" sz="1800" dirty="0"/>
              <a:t>. </a:t>
            </a:r>
          </a:p>
          <a:p>
            <a:pPr marL="0" indent="0">
              <a:buNone/>
            </a:pPr>
            <a:r>
              <a:rPr lang="el-GR" sz="1800" dirty="0"/>
              <a:t>Στη μετάβαση στον Κανόνα Χρυσού, η κατανάλωση είναι υψηλότερη σε όλα τα χρονικά σημεία.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A877D8-3C57-5F4B-A90F-E603CC671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5660" y="1889364"/>
            <a:ext cx="6251060" cy="484457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49176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DCF319F-FDBE-42D2-A32C-548A09F98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5371" y="931219"/>
            <a:ext cx="8761413" cy="728480"/>
          </a:xfrm>
        </p:spPr>
        <p:txBody>
          <a:bodyPr/>
          <a:lstStyle/>
          <a:p>
            <a:r>
              <a:rPr lang="el-GR" dirty="0"/>
              <a:t>Ξεκινώντας με πολύ λίγο κεφάλαιο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3B6D7B34-F49A-4732-9250-343E3C607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FF28B00-C0E1-5B4C-879F-459ADF2671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2342" y="1902384"/>
            <a:ext cx="6590457" cy="4955616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FF18952-FE4B-0E47-8111-B1C6C5EA7650}"/>
              </a:ext>
            </a:extLst>
          </p:cNvPr>
          <p:cNvSpPr/>
          <p:nvPr/>
        </p:nvSpPr>
        <p:spPr>
          <a:xfrm>
            <a:off x="8125045" y="3762276"/>
            <a:ext cx="39834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Αν </a:t>
            </a:r>
            <a:r>
              <a:rPr lang="en-US" b="1" i="1" dirty="0"/>
              <a:t>k</a:t>
            </a:r>
            <a:r>
              <a:rPr lang="el-GR" b="1" i="1" dirty="0"/>
              <a:t>*</a:t>
            </a:r>
            <a:r>
              <a:rPr lang="el-GR" dirty="0"/>
              <a:t> &lt; </a:t>
            </a:r>
            <a:r>
              <a:rPr lang="en-US" b="1" i="1" dirty="0"/>
              <a:t>k</a:t>
            </a:r>
            <a:r>
              <a:rPr lang="el-GR" b="1" i="1" dirty="0"/>
              <a:t>*</a:t>
            </a:r>
            <a:r>
              <a:rPr lang="en-US" b="1" baseline="-25000" dirty="0"/>
              <a:t>gold</a:t>
            </a:r>
            <a:r>
              <a:rPr lang="en-US" dirty="0"/>
              <a:t> </a:t>
            </a:r>
            <a:endParaRPr lang="el-GR" dirty="0"/>
          </a:p>
          <a:p>
            <a:r>
              <a:rPr lang="el-GR" dirty="0"/>
              <a:t>τότε η αύξηση του </a:t>
            </a:r>
            <a:r>
              <a:rPr lang="en-US" b="1" i="1" dirty="0"/>
              <a:t>c</a:t>
            </a:r>
            <a:r>
              <a:rPr lang="el-GR" b="1" i="1" dirty="0"/>
              <a:t>*</a:t>
            </a:r>
            <a:r>
              <a:rPr lang="el-GR" dirty="0"/>
              <a:t> προκαλεί την αύξηση του </a:t>
            </a:r>
            <a:r>
              <a:rPr lang="en-US" b="1" i="1" dirty="0"/>
              <a:t>s</a:t>
            </a:r>
            <a:r>
              <a:rPr lang="el-GR" dirty="0"/>
              <a:t>. </a:t>
            </a:r>
          </a:p>
          <a:p>
            <a:r>
              <a:rPr lang="el-GR" dirty="0"/>
              <a:t>Οι μελλοντικές γενεές απολαμβάνουν υψηλότερη κατανάλωση, αλλά η σημερινή υφίσταται μια αρχική μείωση της κατανάλωσης. </a:t>
            </a:r>
          </a:p>
        </p:txBody>
      </p:sp>
    </p:spTree>
    <p:extLst>
      <p:ext uri="{BB962C8B-B14F-4D97-AF65-F5344CB8AC3E}">
        <p14:creationId xmlns:p14="http://schemas.microsoft.com/office/powerpoint/2010/main" val="1627545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AB8DC92-FDA9-4D5E-A5C7-8E34BC9E8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Γιατί η οικονομική μεγέθυνση έχει σημασία (2 από 2)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C296F96-EB5B-4DF6-9AE0-3437D217B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Κάθε τι που επηρεάζει τον μακροχρόνιο ρυθμό οικονομικής μεγέθυνσης</a:t>
            </a:r>
            <a:br>
              <a:rPr lang="el-GR" dirty="0"/>
            </a:br>
            <a:r>
              <a:rPr lang="el-GR" dirty="0"/>
              <a:t>–ακόμη και ελάχιστα– θα έχει σημαντικές συνέπειες για το βιοτικό επίπεδο στη μακροχρόνια περίοδο. 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2DCE48F-5E30-482A-9555-4036592D2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5" name="Πίνακας 5">
            <a:extLst>
              <a:ext uri="{FF2B5EF4-FFF2-40B4-BE49-F238E27FC236}">
                <a16:creationId xmlns:a16="http://schemas.microsoft.com/office/drawing/2014/main" id="{970220EB-7E73-4A72-9375-28701B29CA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132304"/>
              </p:ext>
            </p:extLst>
          </p:nvPr>
        </p:nvGraphicFramePr>
        <p:xfrm>
          <a:off x="1471660" y="3519814"/>
          <a:ext cx="8128000" cy="2251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17982625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27348358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3204226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54138643"/>
                    </a:ext>
                  </a:extLst>
                </a:gridCol>
              </a:tblGrid>
              <a:tr h="86429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Ετήσιος ρυθμός αύξησης του κατά κεφαλήν εισοδήματος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Άνοδος του βιοτικού επιπέδου μετά από 25 χρόνια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Άνοδος του βιοτικού επιπέδου μετά από 50 χρόνια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Άνοδος του βιοτικού επιπέδου μετά από 100 χρόνια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230623"/>
                  </a:ext>
                </a:extLst>
              </a:tr>
              <a:tr h="53139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2,0%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64,0%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169,2%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624,5%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8136146"/>
                  </a:ext>
                </a:extLst>
              </a:tr>
              <a:tr h="53139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2,5%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85,4%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243,7%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1.081,4%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7871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42373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3858586-F8BE-44E5-958E-558289370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Αύξηση πληθυσμού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B1C83568-78FE-4681-B693-D464F8E989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54954" y="3115159"/>
                <a:ext cx="8761413" cy="3561213"/>
              </a:xfrm>
            </p:spPr>
            <p:txBody>
              <a:bodyPr>
                <a:normAutofit/>
              </a:bodyPr>
              <a:lstStyle/>
              <a:p>
                <a:r>
                  <a:rPr lang="el-GR" dirty="0"/>
                  <a:t>Υποθέτουμε ότι ο πληθυσμός και το εργατικό δυναμικό αυξάνονται με ρυθμό </a:t>
                </a:r>
                <a:r>
                  <a:rPr lang="en-US" b="1" i="1" dirty="0"/>
                  <a:t>n</a:t>
                </a:r>
                <a:r>
                  <a:rPr lang="el-GR" dirty="0"/>
                  <a:t> (εξωγενής μεταβλητή):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1" i="0" smtClean="0">
                              <a:latin typeface="Cambria Math" panose="02040503050406030204" pitchFamily="18" charset="0"/>
                            </a:rPr>
                            <m:t>𝚫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𝐋</m:t>
                          </m:r>
                        </m:num>
                        <m:den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</m:den>
                      </m:f>
                      <m:r>
                        <a:rPr lang="el-GR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l-GR" dirty="0"/>
              </a:p>
              <a:p>
                <a:r>
                  <a:rPr lang="el-GR" dirty="0"/>
                  <a:t>Παράδειγμα: Υποθέστε ότι </a:t>
                </a:r>
                <a:r>
                  <a:rPr lang="en-US" b="1" i="1" dirty="0"/>
                  <a:t>L</a:t>
                </a:r>
                <a:r>
                  <a:rPr lang="en-US" dirty="0"/>
                  <a:t> </a:t>
                </a:r>
                <a:r>
                  <a:rPr lang="el-GR" dirty="0">
                    <a:sym typeface="Symbol" panose="05050102010706020507" pitchFamily="18" charset="2"/>
                  </a:rPr>
                  <a:t></a:t>
                </a:r>
                <a:r>
                  <a:rPr lang="el-GR" dirty="0"/>
                  <a:t> 1.000 το έτος 1 και ο πληθυσμός αυξάνεται με ρυθμό 2% το έτος (</a:t>
                </a:r>
                <a:r>
                  <a:rPr lang="en-US" b="1" i="1" dirty="0"/>
                  <a:t>n</a:t>
                </a:r>
                <a:r>
                  <a:rPr lang="en-US" dirty="0"/>
                  <a:t> </a:t>
                </a:r>
                <a:r>
                  <a:rPr lang="el-GR" dirty="0">
                    <a:sym typeface="Symbol" panose="05050102010706020507" pitchFamily="18" charset="2"/>
                  </a:rPr>
                  <a:t></a:t>
                </a:r>
                <a:r>
                  <a:rPr lang="el-GR" dirty="0"/>
                  <a:t> 0,02)</a:t>
                </a:r>
              </a:p>
              <a:p>
                <a:r>
                  <a:rPr lang="el-GR" dirty="0"/>
                  <a:t>Τότε, Δ</a:t>
                </a:r>
                <a:r>
                  <a:rPr lang="en-US" b="1" i="1" dirty="0"/>
                  <a:t>L</a:t>
                </a:r>
                <a:r>
                  <a:rPr lang="en-US" dirty="0"/>
                  <a:t> </a:t>
                </a:r>
                <a:r>
                  <a:rPr lang="el-GR" dirty="0">
                    <a:sym typeface="Symbol" panose="05050102010706020507" pitchFamily="18" charset="2"/>
                  </a:rPr>
                  <a:t></a:t>
                </a:r>
                <a:r>
                  <a:rPr lang="el-GR" dirty="0"/>
                  <a:t> </a:t>
                </a:r>
                <a:r>
                  <a:rPr lang="en-US" b="1" i="1" dirty="0"/>
                  <a:t>n L</a:t>
                </a:r>
                <a:r>
                  <a:rPr lang="en-US" dirty="0"/>
                  <a:t> </a:t>
                </a:r>
                <a:r>
                  <a:rPr lang="el-GR" dirty="0">
                    <a:sym typeface="Symbol" panose="05050102010706020507" pitchFamily="18" charset="2"/>
                  </a:rPr>
                  <a:t></a:t>
                </a:r>
                <a:r>
                  <a:rPr lang="el-GR" dirty="0"/>
                  <a:t> 0,02 </a:t>
                </a:r>
                <a:r>
                  <a:rPr lang="el-GR" dirty="0">
                    <a:sym typeface="Symbol" panose="05050102010706020507" pitchFamily="18" charset="2"/>
                  </a:rPr>
                  <a:t></a:t>
                </a:r>
                <a:r>
                  <a:rPr lang="el-GR" dirty="0"/>
                  <a:t> 1.000 </a:t>
                </a:r>
                <a:r>
                  <a:rPr lang="en-US" dirty="0">
                    <a:sym typeface="Symbol" panose="05050102010706020507" pitchFamily="18" charset="2"/>
                  </a:rPr>
                  <a:t></a:t>
                </a:r>
                <a:r>
                  <a:rPr lang="el-GR" dirty="0"/>
                  <a:t> 20, και επομένως </a:t>
                </a:r>
                <a:r>
                  <a:rPr lang="en-US" b="1" i="1" dirty="0"/>
                  <a:t>L</a:t>
                </a:r>
                <a:r>
                  <a:rPr lang="en-US" dirty="0"/>
                  <a:t> </a:t>
                </a:r>
                <a:r>
                  <a:rPr lang="el-GR" dirty="0">
                    <a:sym typeface="Symbol" panose="05050102010706020507" pitchFamily="18" charset="2"/>
                  </a:rPr>
                  <a:t></a:t>
                </a:r>
                <a:r>
                  <a:rPr lang="el-GR" dirty="0"/>
                  <a:t> 1.020 το έτος 2. </a:t>
                </a:r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B1C83568-78FE-4681-B693-D464F8E989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3115159"/>
                <a:ext cx="8761413" cy="3561213"/>
              </a:xfrm>
              <a:blipFill>
                <a:blip r:embed="rId2"/>
                <a:stretch>
                  <a:fillRect l="-145" t="-355" r="-1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8400AA69-34CD-40DC-86EA-84163EBC1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5393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28B9065-4E4C-4389-A395-90875E71B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Επένδυση νεκρού σημείου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6173901-1D18-45DD-BFD4-F06F13603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3099660"/>
            <a:ext cx="8761413" cy="2920139"/>
          </a:xfrm>
        </p:spPr>
        <p:txBody>
          <a:bodyPr/>
          <a:lstStyle/>
          <a:p>
            <a:r>
              <a:rPr lang="el-GR" dirty="0"/>
              <a:t>(</a:t>
            </a:r>
            <a:r>
              <a:rPr lang="el-GR" b="1" i="1" dirty="0"/>
              <a:t>δ</a:t>
            </a:r>
            <a:r>
              <a:rPr lang="el-GR" dirty="0"/>
              <a:t> </a:t>
            </a:r>
            <a:r>
              <a:rPr lang="en-US" dirty="0">
                <a:sym typeface="Symbol" panose="05050102010706020507" pitchFamily="18" charset="2"/>
              </a:rPr>
              <a:t></a:t>
            </a:r>
            <a:r>
              <a:rPr lang="en-US" dirty="0"/>
              <a:t> </a:t>
            </a:r>
            <a:r>
              <a:rPr lang="en-US" b="1" i="1" dirty="0"/>
              <a:t>n</a:t>
            </a:r>
            <a:r>
              <a:rPr lang="el-GR" dirty="0"/>
              <a:t>)</a:t>
            </a:r>
            <a:r>
              <a:rPr lang="en-US" b="1" i="1" dirty="0"/>
              <a:t>k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</a:t>
            </a:r>
            <a:r>
              <a:rPr lang="en-US" dirty="0"/>
              <a:t> </a:t>
            </a:r>
            <a:r>
              <a:rPr lang="el-GR" b="1" dirty="0"/>
              <a:t>επένδυση νεκρού σημείου</a:t>
            </a:r>
            <a:r>
              <a:rPr lang="el-GR" dirty="0"/>
              <a:t>· το ποσό της επένδυσης που είναι αναγκαίο για να διατηρείται το </a:t>
            </a:r>
            <a:r>
              <a:rPr lang="en-US" b="1" i="1" dirty="0"/>
              <a:t>k</a:t>
            </a:r>
            <a:r>
              <a:rPr lang="en-US" dirty="0"/>
              <a:t> </a:t>
            </a:r>
            <a:r>
              <a:rPr lang="el-GR" dirty="0"/>
              <a:t>σταθερό.   </a:t>
            </a:r>
          </a:p>
          <a:p>
            <a:r>
              <a:rPr lang="el-GR" dirty="0"/>
              <a:t>Η επένδυση νεκρού σημείου περιλαμβάνει: </a:t>
            </a:r>
          </a:p>
          <a:p>
            <a:r>
              <a:rPr lang="el-GR" b="1" i="1" dirty="0"/>
              <a:t>δ </a:t>
            </a:r>
            <a:r>
              <a:rPr lang="en-US" b="1" i="1" dirty="0"/>
              <a:t>k</a:t>
            </a:r>
            <a:r>
              <a:rPr lang="en-US" dirty="0"/>
              <a:t> </a:t>
            </a:r>
            <a:r>
              <a:rPr lang="el-GR" dirty="0"/>
              <a:t>για την αντικατάσταση του κεφαλαίου καθώς φθείρεται</a:t>
            </a:r>
          </a:p>
          <a:p>
            <a:r>
              <a:rPr lang="en-US" b="1" i="1" dirty="0"/>
              <a:t>n k</a:t>
            </a:r>
            <a:r>
              <a:rPr lang="en-US" dirty="0"/>
              <a:t> </a:t>
            </a:r>
            <a:r>
              <a:rPr lang="el-GR" dirty="0"/>
              <a:t>για τον εξοπλισμό των εργαζομένων με νέο κεφάλαιο </a:t>
            </a:r>
          </a:p>
          <a:p>
            <a:pPr marL="0" indent="0">
              <a:buNone/>
            </a:pPr>
            <a:r>
              <a:rPr lang="el-GR" dirty="0"/>
              <a:t>(Διαφορετικά, το </a:t>
            </a:r>
            <a:r>
              <a:rPr lang="en-US" b="1" i="1" dirty="0"/>
              <a:t>k</a:t>
            </a:r>
            <a:r>
              <a:rPr lang="en-US" dirty="0"/>
              <a:t> </a:t>
            </a:r>
            <a:r>
              <a:rPr lang="el-GR" dirty="0"/>
              <a:t>θα μειωθεί, καθώς το υπάρχον απόθεμα κεφαλαίου θα επιμερίζεται σε έναν μεγαλύτερο αριθμό εργαζομένων). 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8CE895E9-F045-472C-92C8-7A82FC986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068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4CB460A-FD57-4B40-9F01-3682FCBE9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εξίσωση της μεταβολής του k με την αύξηση του πληθυσμού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72C05C1-07E3-4D4D-9247-85F521634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292264"/>
            <a:ext cx="9404487" cy="1367122"/>
          </a:xfrm>
        </p:spPr>
        <p:txBody>
          <a:bodyPr>
            <a:normAutofit/>
          </a:bodyPr>
          <a:lstStyle/>
          <a:p>
            <a:r>
              <a:rPr lang="el-GR" dirty="0"/>
              <a:t>Με αύξηση του πληθυσμού, η εξίσωση της μεταβολής του </a:t>
            </a:r>
            <a:r>
              <a:rPr lang="en-US" b="1" i="1" dirty="0"/>
              <a:t>k</a:t>
            </a:r>
            <a:r>
              <a:rPr lang="en-US" dirty="0"/>
              <a:t> </a:t>
            </a:r>
            <a:r>
              <a:rPr lang="el-GR" dirty="0"/>
              <a:t>είναι: 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b="1" i="1" dirty="0"/>
              <a:t>                              </a:t>
            </a:r>
            <a:r>
              <a:rPr lang="el-GR" dirty="0"/>
              <a:t>Δ</a:t>
            </a:r>
            <a:r>
              <a:rPr lang="en-US" b="1" i="1" dirty="0"/>
              <a:t>k</a:t>
            </a:r>
            <a:r>
              <a:rPr lang="en-US" b="1" dirty="0"/>
              <a:t> </a:t>
            </a:r>
            <a:r>
              <a:rPr lang="el-GR" dirty="0">
                <a:sym typeface="Symbol" panose="05050102010706020507" pitchFamily="18" charset="2"/>
              </a:rPr>
              <a:t></a:t>
            </a:r>
            <a:r>
              <a:rPr lang="el-GR" b="1" dirty="0"/>
              <a:t> </a:t>
            </a:r>
            <a:r>
              <a:rPr lang="en-US" b="1" i="1" dirty="0"/>
              <a:t>sf</a:t>
            </a:r>
            <a:r>
              <a:rPr lang="el-GR" b="1" i="1" dirty="0"/>
              <a:t>(</a:t>
            </a:r>
            <a:r>
              <a:rPr lang="en-US" b="1" i="1" dirty="0"/>
              <a:t>k</a:t>
            </a:r>
            <a:r>
              <a:rPr lang="el-GR" b="1" dirty="0"/>
              <a:t>) </a:t>
            </a:r>
            <a:r>
              <a:rPr lang="en-US" b="1" dirty="0">
                <a:sym typeface="Symbol" panose="05050102010706020507" pitchFamily="18" charset="2"/>
              </a:rPr>
              <a:t></a:t>
            </a:r>
            <a:r>
              <a:rPr lang="el-GR" b="1" dirty="0"/>
              <a:t> (</a:t>
            </a:r>
            <a:r>
              <a:rPr lang="el-GR" b="1" i="1" dirty="0"/>
              <a:t>δ</a:t>
            </a:r>
            <a:r>
              <a:rPr lang="el-GR" b="1" dirty="0"/>
              <a:t> </a:t>
            </a:r>
            <a:r>
              <a:rPr lang="el-GR" b="1" dirty="0">
                <a:sym typeface="Symbol" panose="05050102010706020507" pitchFamily="18" charset="2"/>
              </a:rPr>
              <a:t></a:t>
            </a:r>
            <a:r>
              <a:rPr lang="el-GR" b="1" dirty="0"/>
              <a:t> </a:t>
            </a:r>
            <a:r>
              <a:rPr lang="en-US" b="1" i="1" dirty="0"/>
              <a:t>n</a:t>
            </a:r>
            <a:r>
              <a:rPr lang="el-GR" b="1" dirty="0"/>
              <a:t>)</a:t>
            </a:r>
            <a:r>
              <a:rPr lang="en-US" b="1" i="1" dirty="0"/>
              <a:t>k</a:t>
            </a:r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endParaRPr lang="el-GR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l-GR" b="1" i="1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46300107-F8B9-4718-846B-84E2A581A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3BD28FB9-9FF1-8E4D-8CD3-C3BF590D12D1}"/>
              </a:ext>
            </a:extLst>
          </p:cNvPr>
          <p:cNvSpPr/>
          <p:nvPr/>
        </p:nvSpPr>
        <p:spPr>
          <a:xfrm rot="16200000">
            <a:off x="3874576" y="3223648"/>
            <a:ext cx="116238" cy="658678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7397A81A-2FAB-A748-9E34-80D755E18286}"/>
              </a:ext>
            </a:extLst>
          </p:cNvPr>
          <p:cNvSpPr/>
          <p:nvPr/>
        </p:nvSpPr>
        <p:spPr>
          <a:xfrm rot="16200000">
            <a:off x="4785102" y="3157780"/>
            <a:ext cx="116238" cy="790413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2844799-C5D7-3344-99B4-F56404561C62}"/>
              </a:ext>
            </a:extLst>
          </p:cNvPr>
          <p:cNvCxnSpPr/>
          <p:nvPr/>
        </p:nvCxnSpPr>
        <p:spPr>
          <a:xfrm>
            <a:off x="3936569" y="3701514"/>
            <a:ext cx="0" cy="480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B0CB12B-A026-DE40-907D-EC3E855C2A4A}"/>
              </a:ext>
            </a:extLst>
          </p:cNvPr>
          <p:cNvCxnSpPr/>
          <p:nvPr/>
        </p:nvCxnSpPr>
        <p:spPr>
          <a:xfrm>
            <a:off x="4848387" y="3701514"/>
            <a:ext cx="0" cy="480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A3843EC2-AAA6-2D46-B174-C0B8607B0153}"/>
              </a:ext>
            </a:extLst>
          </p:cNvPr>
          <p:cNvSpPr/>
          <p:nvPr/>
        </p:nvSpPr>
        <p:spPr>
          <a:xfrm>
            <a:off x="2858601" y="4272369"/>
            <a:ext cx="14895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i="1" dirty="0">
                <a:solidFill>
                  <a:srgbClr val="FF0000"/>
                </a:solidFill>
              </a:rPr>
              <a:t>Πραγματική</a:t>
            </a:r>
          </a:p>
          <a:p>
            <a:r>
              <a:rPr lang="el-GR" b="1" i="1" dirty="0">
                <a:solidFill>
                  <a:srgbClr val="FF0000"/>
                </a:solidFill>
              </a:rPr>
              <a:t>επένδυση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D8B5E2-30CA-CF45-9573-2F4B12F71C8D}"/>
              </a:ext>
            </a:extLst>
          </p:cNvPr>
          <p:cNvSpPr/>
          <p:nvPr/>
        </p:nvSpPr>
        <p:spPr>
          <a:xfrm>
            <a:off x="4448015" y="4272369"/>
            <a:ext cx="15498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i="1" dirty="0">
                <a:solidFill>
                  <a:srgbClr val="FF0000"/>
                </a:solidFill>
              </a:rPr>
              <a:t>Επένδυση νεκρού </a:t>
            </a:r>
            <a:r>
              <a:rPr lang="el-GR" b="1" i="1" dirty="0" err="1">
                <a:solidFill>
                  <a:srgbClr val="FF0000"/>
                </a:solidFill>
              </a:rPr>
              <a:t>σημειόυ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6216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417F6E5-C161-45AE-933B-8493F5C2D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διάγραμμα του υποδείγματος </a:t>
            </a:r>
            <a:r>
              <a:rPr lang="el-GR" dirty="0" err="1"/>
              <a:t>Solow</a:t>
            </a:r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D186BD08-5B82-424C-8B70-B36496FE6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65B98CC-3DDF-FA42-AE67-7371510332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7554" y="2820476"/>
            <a:ext cx="6396211" cy="3416300"/>
          </a:xfrm>
        </p:spPr>
      </p:pic>
    </p:spTree>
    <p:extLst>
      <p:ext uri="{BB962C8B-B14F-4D97-AF65-F5344CB8AC3E}">
        <p14:creationId xmlns:p14="http://schemas.microsoft.com/office/powerpoint/2010/main" val="16200250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E239521-4E27-466E-9087-5C3D9CD1C9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0939603-6562-4246-A9A6-CE0657B91FA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088B391-2267-4070-940E-1DFC16029F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843D276-7F19-4B7B-A3C9-E92CF982572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8BF858F-F5FD-4A7D-A74C-4DB4D07E1E2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F6D2125-7D86-4D93-A5CB-0BCFE524B8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2A20C10-8367-4EE7-84F1-DA8FC320112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D2F7B40-09B0-4DD4-B504-7BE155EED65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0FFDC92C-6387-4BF1-9976-A0B078CE82D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2D368DE5-EE93-47F4-A759-0D6F94E1FC9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6AD4D91-560B-4DF8-B52B-A6BF83A6E21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F12BC828-FAAE-455F-91DC-7ADCAC9DA87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id="{3B951F34-2E23-45B0-A7B0-EA1AD34B9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3133726" cy="102023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sz="2000"/>
              <a:t>Το αποτέλεσμα μιας αύξησης του πληθυσμού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222BA4A-DD44-46F9-80DA-2F1CC95BA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120900"/>
            <a:ext cx="3133726" cy="3898900"/>
          </a:xfrm>
        </p:spPr>
        <p:txBody>
          <a:bodyPr>
            <a:normAutofit/>
          </a:bodyPr>
          <a:lstStyle/>
          <a:p>
            <a:r>
              <a:rPr lang="el-GR" sz="1800">
                <a:solidFill>
                  <a:schemeClr val="bg1"/>
                </a:solidFill>
              </a:rPr>
              <a:t>Μια αύξηση του</a:t>
            </a:r>
            <a:r>
              <a:rPr lang="el-GR" sz="1800" b="1">
                <a:solidFill>
                  <a:schemeClr val="bg1"/>
                </a:solidFill>
              </a:rPr>
              <a:t> </a:t>
            </a:r>
            <a:r>
              <a:rPr lang="en-US" sz="1800" b="1" i="1">
                <a:solidFill>
                  <a:schemeClr val="bg1"/>
                </a:solidFill>
              </a:rPr>
              <a:t>n</a:t>
            </a:r>
            <a:r>
              <a:rPr lang="el-GR" sz="1800">
                <a:solidFill>
                  <a:schemeClr val="bg1"/>
                </a:solidFill>
              </a:rPr>
              <a:t> προκαλεί την αύξηση της επένδυσης νεκρού σημείου, οδηγώντας σε χαμηλότερο επίπεδο σταθερής κατάστασης του </a:t>
            </a:r>
            <a:r>
              <a:rPr lang="en-US" sz="1800" b="1" i="1">
                <a:solidFill>
                  <a:schemeClr val="bg1"/>
                </a:solidFill>
              </a:rPr>
              <a:t>k</a:t>
            </a:r>
            <a:r>
              <a:rPr lang="el-GR" sz="1800">
                <a:solidFill>
                  <a:schemeClr val="bg1"/>
                </a:solidFill>
              </a:rPr>
              <a:t>.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1071CA-DAC5-E847-B897-01340D916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3977" y="1276627"/>
            <a:ext cx="6824688" cy="491377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FD3DF8A-480D-4BB4-B603-B70596CFD6A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5646D832-5A45-4FCF-A1A9-C36FB649C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z="2800" smtClean="0"/>
              <a:pPr>
                <a:spcAft>
                  <a:spcPts val="600"/>
                </a:spcAft>
              </a:pPr>
              <a:t>44</a:t>
            </a:fld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4291717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5D41A17-A02C-4374-8012-69B9926B9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Πρόβλεψη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F9A9111-9CA5-4815-A2BC-863810852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820692"/>
            <a:ext cx="8761413" cy="3199108"/>
          </a:xfrm>
        </p:spPr>
        <p:txBody>
          <a:bodyPr/>
          <a:lstStyle/>
          <a:p>
            <a:r>
              <a:rPr lang="el-GR" dirty="0"/>
              <a:t>Το υπόδειγμα </a:t>
            </a:r>
            <a:r>
              <a:rPr lang="en-US" dirty="0"/>
              <a:t>Solow </a:t>
            </a:r>
            <a:r>
              <a:rPr lang="el-GR" dirty="0"/>
              <a:t>προβλέπει ότι οι χώρες με υψηλότερους ρυθμούς αύξησης του πληθυσμού θα έχουν χαμηλότερα επίπεδα κεφαλαίου και εισοδήματος ανά εργαζόμενο στη μακροχρόνια περίοδο.  </a:t>
            </a:r>
          </a:p>
          <a:p>
            <a:r>
              <a:rPr lang="el-GR" dirty="0"/>
              <a:t>Είναι τα στατιστικά δεδομένα συνεπή με την πρόβλεψη αυτή; 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7AB5253-E9CB-4890-B3B6-371770E26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050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AABFA32-5054-4CC3-8E90-4317389FF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 Χρυσός Κανόνας με αύξηση του πληθυσμού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FB05B90-0205-4E21-B5B0-8F946DB56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1874" y="2279737"/>
            <a:ext cx="9450666" cy="44467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Για να βρούμε το απόθεμα κεφαλαίου του Χρυσού Κανόνα εκφράζουμε το </a:t>
            </a:r>
            <a:r>
              <a:rPr lang="en-US" b="1" i="1" dirty="0"/>
              <a:t>c</a:t>
            </a:r>
            <a:r>
              <a:rPr lang="el-GR" b="1" i="1" dirty="0"/>
              <a:t>*</a:t>
            </a:r>
            <a:r>
              <a:rPr lang="el-GR" dirty="0"/>
              <a:t> σε όρους του </a:t>
            </a:r>
            <a:r>
              <a:rPr lang="en-US" b="1" i="1" dirty="0"/>
              <a:t>k</a:t>
            </a:r>
            <a:r>
              <a:rPr lang="el-GR" b="1" i="1" dirty="0"/>
              <a:t>*</a:t>
            </a:r>
            <a:r>
              <a:rPr lang="el-GR" dirty="0"/>
              <a:t>:  </a:t>
            </a:r>
          </a:p>
          <a:p>
            <a:pPr marL="0" indent="0">
              <a:buNone/>
            </a:pPr>
            <a:r>
              <a:rPr lang="en-US" b="1" i="1" dirty="0"/>
              <a:t>c</a:t>
            </a:r>
            <a:r>
              <a:rPr lang="el-GR" b="1" i="1" dirty="0"/>
              <a:t>*</a:t>
            </a:r>
            <a:r>
              <a:rPr lang="el-GR" dirty="0"/>
              <a:t>     </a:t>
            </a:r>
            <a:r>
              <a:rPr lang="en-US" dirty="0">
                <a:sym typeface="Symbol" panose="05050102010706020507" pitchFamily="18" charset="2"/>
              </a:rPr>
              <a:t></a:t>
            </a:r>
            <a:r>
              <a:rPr lang="el-GR" dirty="0"/>
              <a:t>  </a:t>
            </a:r>
            <a:r>
              <a:rPr lang="en-US" b="1" i="1" dirty="0"/>
              <a:t>y</a:t>
            </a:r>
            <a:r>
              <a:rPr lang="el-GR" b="1" i="1" dirty="0"/>
              <a:t>*</a:t>
            </a:r>
            <a:r>
              <a:rPr lang="el-GR" dirty="0"/>
              <a:t>                       </a:t>
            </a:r>
            <a:r>
              <a:rPr lang="en-US" dirty="0">
                <a:sym typeface="Symbol" panose="05050102010706020507" pitchFamily="18" charset="2"/>
              </a:rPr>
              <a:t></a:t>
            </a:r>
            <a:r>
              <a:rPr lang="en-US" dirty="0"/>
              <a:t> </a:t>
            </a:r>
            <a:r>
              <a:rPr lang="en-US" b="1" i="1" dirty="0" err="1"/>
              <a:t>i</a:t>
            </a:r>
            <a:r>
              <a:rPr lang="el-GR" b="1" i="1" dirty="0"/>
              <a:t>*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         </a:t>
            </a:r>
            <a:r>
              <a:rPr lang="en-US" dirty="0">
                <a:sym typeface="Symbol" panose="05050102010706020507" pitchFamily="18" charset="2"/>
              </a:rPr>
              <a:t></a:t>
            </a:r>
            <a:r>
              <a:rPr lang="en-US" dirty="0"/>
              <a:t> </a:t>
            </a:r>
            <a:r>
              <a:rPr lang="en-US" b="1" i="1" dirty="0"/>
              <a:t>f</a:t>
            </a:r>
            <a:r>
              <a:rPr lang="el-GR" dirty="0"/>
              <a:t>(</a:t>
            </a:r>
            <a:r>
              <a:rPr lang="en-US" b="1" i="1" dirty="0"/>
              <a:t>k</a:t>
            </a:r>
            <a:r>
              <a:rPr lang="el-GR" b="1" i="1" dirty="0"/>
              <a:t>*</a:t>
            </a:r>
            <a:r>
              <a:rPr lang="el-GR" dirty="0"/>
              <a:t>)                    </a:t>
            </a:r>
            <a:r>
              <a:rPr lang="en-US" dirty="0">
                <a:sym typeface="Symbol" panose="05050102010706020507" pitchFamily="18" charset="2"/>
              </a:rPr>
              <a:t></a:t>
            </a:r>
            <a:r>
              <a:rPr lang="en-US" dirty="0"/>
              <a:t> </a:t>
            </a:r>
            <a:r>
              <a:rPr lang="el-GR" dirty="0"/>
              <a:t>(</a:t>
            </a:r>
            <a:r>
              <a:rPr lang="el-GR" b="1" i="1" dirty="0"/>
              <a:t>δ</a:t>
            </a:r>
            <a:r>
              <a:rPr lang="el-GR" dirty="0"/>
              <a:t> </a:t>
            </a:r>
            <a:r>
              <a:rPr lang="el-GR" dirty="0">
                <a:sym typeface="Symbol" panose="05050102010706020507" pitchFamily="18" charset="2"/>
              </a:rPr>
              <a:t></a:t>
            </a:r>
            <a:r>
              <a:rPr lang="el-GR" dirty="0"/>
              <a:t> </a:t>
            </a:r>
            <a:r>
              <a:rPr lang="en-US" b="1" i="1" dirty="0"/>
              <a:t>n</a:t>
            </a:r>
            <a:r>
              <a:rPr lang="el-GR" dirty="0"/>
              <a:t>) </a:t>
            </a:r>
            <a:r>
              <a:rPr lang="en-US" b="1" i="1" dirty="0"/>
              <a:t>k</a:t>
            </a:r>
            <a:r>
              <a:rPr lang="el-GR" b="1" i="1" dirty="0"/>
              <a:t>*</a:t>
            </a:r>
            <a:r>
              <a:rPr lang="el-GR" dirty="0"/>
              <a:t> </a:t>
            </a:r>
          </a:p>
          <a:p>
            <a:pPr marL="0" indent="0">
              <a:buNone/>
            </a:pPr>
            <a:r>
              <a:rPr lang="en-US" dirty="0"/>
              <a:t>To </a:t>
            </a:r>
            <a:r>
              <a:rPr lang="en-US" b="1" i="1" dirty="0"/>
              <a:t>c</a:t>
            </a:r>
            <a:r>
              <a:rPr lang="el-GR" b="1" i="1" dirty="0"/>
              <a:t>*</a:t>
            </a:r>
            <a:r>
              <a:rPr lang="el-GR" dirty="0"/>
              <a:t> μεγιστοποιείται όταν </a:t>
            </a:r>
          </a:p>
          <a:p>
            <a:pPr marL="0" indent="0">
              <a:buNone/>
            </a:pPr>
            <a:r>
              <a:rPr lang="en-US" i="1" dirty="0"/>
              <a:t>MPK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</a:t>
            </a:r>
            <a:r>
              <a:rPr lang="en-US" dirty="0"/>
              <a:t> </a:t>
            </a:r>
            <a:r>
              <a:rPr lang="el-GR" b="1" i="1" dirty="0"/>
              <a:t>δ</a:t>
            </a:r>
            <a:r>
              <a:rPr lang="el-GR" dirty="0"/>
              <a:t> </a:t>
            </a:r>
            <a:r>
              <a:rPr lang="el-GR" dirty="0">
                <a:sym typeface="Symbol" panose="05050102010706020507" pitchFamily="18" charset="2"/>
              </a:rPr>
              <a:t></a:t>
            </a:r>
            <a:r>
              <a:rPr lang="el-GR" dirty="0"/>
              <a:t> </a:t>
            </a:r>
            <a:r>
              <a:rPr lang="en-US" b="1" i="1" dirty="0"/>
              <a:t>n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 </a:t>
            </a:r>
          </a:p>
          <a:p>
            <a:pPr marL="0" indent="0">
              <a:buNone/>
            </a:pPr>
            <a:r>
              <a:rPr lang="el-GR" dirty="0"/>
              <a:t>Ή, ισοδύναμα,  </a:t>
            </a:r>
          </a:p>
          <a:p>
            <a:pPr marL="0" indent="0">
              <a:buNone/>
            </a:pPr>
            <a:r>
              <a:rPr lang="en-US" i="1" dirty="0"/>
              <a:t>MPK</a:t>
            </a:r>
            <a:r>
              <a:rPr lang="en-US" dirty="0"/>
              <a:t> </a:t>
            </a:r>
            <a:r>
              <a:rPr lang="el-GR" dirty="0">
                <a:sym typeface="Symbol" panose="05050102010706020507" pitchFamily="18" charset="2"/>
              </a:rPr>
              <a:t></a:t>
            </a:r>
            <a:r>
              <a:rPr lang="el-GR" dirty="0"/>
              <a:t> </a:t>
            </a:r>
            <a:r>
              <a:rPr lang="el-GR" b="1" i="1" dirty="0"/>
              <a:t>δ</a:t>
            </a:r>
            <a:r>
              <a:rPr lang="el-GR" dirty="0"/>
              <a:t> </a:t>
            </a:r>
            <a:r>
              <a:rPr lang="en-US" dirty="0">
                <a:sym typeface="Symbol" panose="05050102010706020507" pitchFamily="18" charset="2"/>
              </a:rPr>
              <a:t></a:t>
            </a:r>
            <a:r>
              <a:rPr lang="en-US" dirty="0"/>
              <a:t>  </a:t>
            </a:r>
            <a:r>
              <a:rPr lang="en-US" b="1" i="1" dirty="0"/>
              <a:t>n</a:t>
            </a:r>
            <a:r>
              <a:rPr lang="el-GR" dirty="0"/>
              <a:t> </a:t>
            </a:r>
          </a:p>
          <a:p>
            <a:pPr marL="0" indent="0">
              <a:buNone/>
            </a:pPr>
            <a:r>
              <a:rPr lang="el-GR" dirty="0"/>
              <a:t>Στη σταθερή κατάσταση του Χρυσού Κανόνα, το οριακό προϊόν του κεφαλαίου μείον την απόσβεση ισούται με τον ρυθμό αύξησης του πληθυσμού.  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3D639FA3-E50B-4B30-B683-27C2693B3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4779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DCF6162-C90D-43BF-B7E4-A7B29A16196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895F9A-4951-41A7-988E-E4426D51CF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73CCBF7-E635-45F0-9262-B1378FECE06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95F2453-17DE-4864-ADA2-6D234F95CF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44DD539-16E2-48D1-9557-24281434BA4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25EA950-BF18-4722-B2FD-04D357983FF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71AB5E-77FB-4315-8B22-845D24C707E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7ED4165-1756-4A80-90B1-FFF8AD7F2B9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0C1FF9ED-0EB6-4CEF-83F7-B5791297781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3F4860A4-6A75-4E92-905D-FA03EEDB86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D6C89FC1-A3A4-44B1-8265-59BBDCDF9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55" y="1241266"/>
            <a:ext cx="3161016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b="0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Διεθνής εμπειρία για τους ρυθμούς επένδυσης και το κατά κεφαλήν εισόδημα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BCDA284-4169-467B-80C1-BBDF26B202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D5268F1-2FCC-42C8-B308-9F874479660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71C38273-377C-4D45-98FA-F4BAFBCA8BF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A4617A93-13E2-4F76-AB78-7A021039189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4F1CD32-A833-412A-BD4B-5501846B8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2708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217C01CDF565}" type="slidenum">
              <a:rPr lang="en-US" sz="2800" b="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defTabSz="914400">
                <a:spcAft>
                  <a:spcPts val="600"/>
                </a:spcAft>
              </a:pPr>
              <a:t>47</a:t>
            </a:fld>
            <a:endParaRPr lang="en-US" sz="2800" b="0" i="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86736A-38E9-1E4C-941A-3B06F1C7D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969" y="1114621"/>
            <a:ext cx="7169393" cy="532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4897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D446FD2-9D4E-4C23-9EF9-E7EB43B20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Εναλλακτικές θεωρήσεις της αύξησης του πληθυσμού, Μέρος 1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C3FDF77-5473-4F29-9A55-70A2673E9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u="sng" dirty="0"/>
              <a:t>Το Μαλθουσιανό Υπόδειγμα (1798)</a:t>
            </a:r>
            <a:r>
              <a:rPr lang="el-GR" dirty="0"/>
              <a:t> </a:t>
            </a:r>
          </a:p>
          <a:p>
            <a:r>
              <a:rPr lang="el-GR" dirty="0"/>
              <a:t>Ο </a:t>
            </a:r>
            <a:r>
              <a:rPr lang="el-GR" dirty="0" err="1"/>
              <a:t>Μάλθους</a:t>
            </a:r>
            <a:r>
              <a:rPr lang="el-GR" dirty="0"/>
              <a:t> υποστήριζε ότι ο συνεχώς αυξανόμενος πληθυσμός θα υπερβαίνει την ικανότητα της κοινωνίας να εξασφαλίζει τα αναγκαία μέσα για την επιβίωση των μελών της και η ανθρωπότητα είναι καταδικασμένη να ζει πάντοτε στη φτώχεια.</a:t>
            </a:r>
          </a:p>
          <a:p>
            <a:r>
              <a:rPr lang="el-GR" dirty="0"/>
              <a:t>Από την εποχή του </a:t>
            </a:r>
            <a:r>
              <a:rPr lang="el-GR" dirty="0" err="1"/>
              <a:t>Μάλθους</a:t>
            </a:r>
            <a:r>
              <a:rPr lang="el-GR" dirty="0"/>
              <a:t>, ο παγκόσμιος πληθυσμός εξαπλασιάστηκε, και όμως το βιοτικό επίπεδο των ανθρώπων είναι υψηλότερο από ποτέ.   </a:t>
            </a:r>
          </a:p>
          <a:p>
            <a:r>
              <a:rPr lang="el-GR" dirty="0"/>
              <a:t>Ο </a:t>
            </a:r>
            <a:r>
              <a:rPr lang="el-GR" dirty="0" err="1"/>
              <a:t>Μάλθους</a:t>
            </a:r>
            <a:r>
              <a:rPr lang="el-GR" dirty="0"/>
              <a:t> δεν μπόρεσε να προβλέψει τα αποτελέσματα της τεχνολογικής προόδου. </a:t>
            </a:r>
          </a:p>
          <a:p>
            <a:endParaRPr lang="el-GR" sz="2400" b="1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9F8892F-E167-4666-AE45-7ECEA11EC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5690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BB70F0D-1BBD-4CFD-A9F6-414A4F24F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Εναλλακτικές θεωρήσεις της αύξησης του πληθυσμού, </a:t>
            </a:r>
            <a:r>
              <a:rPr lang="en-US" dirty="0"/>
              <a:t>M</a:t>
            </a:r>
            <a:r>
              <a:rPr lang="el-GR" dirty="0" err="1"/>
              <a:t>έρος</a:t>
            </a:r>
            <a:r>
              <a:rPr lang="el-GR" dirty="0"/>
              <a:t> 1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607E1BE-0596-45BC-8F7F-40C786EA8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u="sng" dirty="0"/>
              <a:t>Το </a:t>
            </a:r>
            <a:r>
              <a:rPr lang="el-GR" u="sng" dirty="0" err="1"/>
              <a:t>Κρεμεριανό</a:t>
            </a:r>
            <a:r>
              <a:rPr lang="el-GR" u="sng" dirty="0"/>
              <a:t> Υπόδειγμα (1993)</a:t>
            </a:r>
            <a:endParaRPr lang="el-GR" dirty="0"/>
          </a:p>
          <a:p>
            <a:endParaRPr lang="el-GR" dirty="0"/>
          </a:p>
          <a:p>
            <a:r>
              <a:rPr lang="el-GR" dirty="0"/>
              <a:t>Υποστηρίζει ότι η αύξηση του πληθυσμού συμβάλλει στην οικονομική μεγέθυνση. </a:t>
            </a:r>
          </a:p>
          <a:p>
            <a:r>
              <a:rPr lang="el-GR" dirty="0"/>
              <a:t>Μεγαλύτερος πληθυσμός σημαίνει περισσότερους εφευρέτες, επιστήμονες, μηχανικούς, και επομένως πιο γρήγορη τεχνολογική πρόοδο.  </a:t>
            </a:r>
          </a:p>
          <a:p>
            <a:r>
              <a:rPr lang="el-GR" dirty="0"/>
              <a:t>Η εμπειρία από μεγάλες ιστορικές περιόδους:</a:t>
            </a:r>
          </a:p>
          <a:p>
            <a:pPr lvl="1"/>
            <a:r>
              <a:rPr lang="el-GR" dirty="0"/>
              <a:t>Με την άνοδο του ρυθμού αύξησης του παγκόσμιου πληθυσμού αυξάνεται και ο ρυθμός ανόδου του βιοτικού επιπέδου των ανθρώπων.</a:t>
            </a:r>
          </a:p>
          <a:p>
            <a:pPr lvl="1"/>
            <a:r>
              <a:rPr lang="en-US" dirty="0"/>
              <a:t>I</a:t>
            </a:r>
            <a:r>
              <a:rPr lang="el-GR" dirty="0" err="1"/>
              <a:t>στορικά</a:t>
            </a:r>
            <a:r>
              <a:rPr lang="el-GR" dirty="0"/>
              <a:t>, περιοχές με μεγάλους πληθυσμούς εμφανίζουν τους υψηλότερους ρυθμούς οικονομικής μεγέθυνσης.  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       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F8C8F4E5-55C2-45CB-B262-7FE342B60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564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2D12D38-9F22-48AF-A811-5CAC89697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Τα διδάγματα της θεωρίας οικονομικής μεγέθυνσης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7425903-A3F7-4CF2-BE7A-007E87453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3" y="2701011"/>
            <a:ext cx="8761413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… μπορεί να επηρεάσουν θετικά τη ζωή εκατοντάδων εκατομμυρίων ανθρώπων.</a:t>
            </a:r>
          </a:p>
          <a:p>
            <a:pPr marL="0" indent="0">
              <a:buNone/>
            </a:pPr>
            <a:r>
              <a:rPr lang="el-GR" dirty="0"/>
              <a:t>Τα διδάγματα αυτά μας βοηθούν </a:t>
            </a:r>
          </a:p>
          <a:p>
            <a:r>
              <a:rPr lang="el-GR" dirty="0"/>
              <a:t>να κατανοήσουμε γιατί οι φτωχές χώρες είναι φτωχές </a:t>
            </a:r>
          </a:p>
          <a:p>
            <a:r>
              <a:rPr lang="el-GR" dirty="0"/>
              <a:t>να σχεδιάσουμε μια πολιτική που συμβάλλει στην οικονομική μεγέθυνση </a:t>
            </a:r>
          </a:p>
          <a:p>
            <a:r>
              <a:rPr lang="el-GR" dirty="0"/>
              <a:t>να μάθουμε πώς ο ρυθμός μεγέθυνσης της δικής μας οικονομίας επηρεάζεται τόσο από διαταραχές όσο και από την οικονομική που ασκεί η κυβέρνηση.  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F05CADE-8237-4D4F-A979-6552CD881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5678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A117A7D-C043-456D-9D1C-76A4E69E0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ΠΕΡΙΛΗΨΗ ΚΕΦΑΛΑΙΟΥ, ΜΕΡΟΣ 1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B94E57F-932E-429C-AFDE-05A531F06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Το υπόδειγμα οικονομικής μεγέθυνσης </a:t>
            </a:r>
            <a:r>
              <a:rPr lang="en-US" dirty="0"/>
              <a:t>Solow</a:t>
            </a:r>
            <a:r>
              <a:rPr lang="el-GR" dirty="0"/>
              <a:t> δείχνει ότι, στη μακροχρόνια περίοδο, το βιοτικό επίπεδο μιας χώρας, εξαρτάται: </a:t>
            </a:r>
            <a:endParaRPr lang="en-US" dirty="0"/>
          </a:p>
          <a:p>
            <a:pPr lvl="1"/>
            <a:r>
              <a:rPr lang="el-GR" dirty="0"/>
              <a:t> θετικά από το ποσοστό αποταμίευσης </a:t>
            </a:r>
            <a:endParaRPr lang="en-US" dirty="0"/>
          </a:p>
          <a:p>
            <a:pPr lvl="1"/>
            <a:r>
              <a:rPr lang="el-GR" dirty="0"/>
              <a:t> αρνητικά από τον ρυθμό αύξησης του πληθυσμού 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Μια αύξηση του ποσοστού αποταμίευσης οδηγεί σε</a:t>
            </a:r>
            <a:endParaRPr lang="en-US" dirty="0"/>
          </a:p>
          <a:p>
            <a:pPr lvl="1"/>
            <a:r>
              <a:rPr lang="el-GR" dirty="0"/>
              <a:t>υψηλότερο προϊόν στη μακροχρόνια περίοδο </a:t>
            </a:r>
            <a:endParaRPr lang="en-US" dirty="0"/>
          </a:p>
          <a:p>
            <a:pPr lvl="1"/>
            <a:r>
              <a:rPr lang="el-GR" dirty="0"/>
              <a:t>προσωρινά σε ταχύτερη οικονομική μεγέθυνση </a:t>
            </a:r>
            <a:endParaRPr lang="en-US" dirty="0"/>
          </a:p>
          <a:p>
            <a:pPr lvl="1"/>
            <a:r>
              <a:rPr lang="el-GR" dirty="0"/>
              <a:t>αλλά όχι σε ταχύτερη οικονομική μεγέθυνση σταθερής κατάστασης  </a:t>
            </a:r>
          </a:p>
          <a:p>
            <a:endParaRPr lang="el-GR" sz="2000" b="1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F88D2A88-C05A-4081-A438-BF6EDDA14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8027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1C5E6BE-EC86-4E01-B1C4-7AB4058B2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ΠΕΡΙΛΗΨΗ ΚΕΦΑΛΑΙΟΥ, ΜΕΡΟΣ 2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BD32230-CBD7-44B6-A605-E53482623B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Αν η οικονομία έχει περισσότερο κεφάλαιο από το επίπεδο του Χρυσού Κανόνα, τότε η μείωση της αποταμίευσης θα αυξήσει την κατανάλωση σε όλα τα χρονικά σημεία, κάνοντας τα πράγματα καλύτερα για όλες τις γενεές. </a:t>
            </a:r>
          </a:p>
          <a:p>
            <a:r>
              <a:rPr lang="el-GR" dirty="0"/>
              <a:t>Αν η οικονομία έχει λιγότερο κεφάλαιο από το επίπεδο του Χρυσού Κανόνα, τότε η αύξηση της αποταμίευσης θα αυξήσει την κατανάλωση για τις μελλοντικές γενεές, αλλά θα μειώσει την κατανάλωση για την τρέχουσα γενεά. 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8647755C-C003-4C19-9611-5ACEBE9D0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785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41D0D06-A450-4288-AAF8-4644038B7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υπόδειγμα </a:t>
            </a:r>
            <a:r>
              <a:rPr lang="en-US" dirty="0"/>
              <a:t>Solow 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3F5B6E5-A167-4C46-B982-895466CE3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πήρε το όνομά του προς τιμήν του </a:t>
            </a:r>
            <a:r>
              <a:rPr lang="en-US" dirty="0"/>
              <a:t>Robert Solow</a:t>
            </a:r>
            <a:r>
              <a:rPr lang="el-GR" dirty="0"/>
              <a:t>, που τιμήθηκε με το βραβείο Νόμπελ Οικονομικής επιστήμης για την εργασία του στην οικονομική μεγέθυνση. </a:t>
            </a:r>
          </a:p>
          <a:p>
            <a:r>
              <a:rPr lang="el-GR" dirty="0"/>
              <a:t>ένα μείζον παράδειγμα: </a:t>
            </a:r>
          </a:p>
          <a:p>
            <a:pPr lvl="1"/>
            <a:r>
              <a:rPr lang="el-GR" dirty="0"/>
              <a:t>που χρησιμοποιείται ευρύτατα στη χάραξη της οικονομικής πολιτικής.</a:t>
            </a:r>
          </a:p>
          <a:p>
            <a:pPr lvl="1"/>
            <a:r>
              <a:rPr lang="el-GR" dirty="0"/>
              <a:t>ένα ορόσημο με το οποίο συγκρίνονται οι πιο σύγχρονες θεωρίες της οικονομικής μεγέθυνσης.</a:t>
            </a:r>
          </a:p>
          <a:p>
            <a:r>
              <a:rPr lang="el-GR" dirty="0"/>
              <a:t>μελετά τους προσδιοριστικούς παράγοντες της οικονομικής μεγέθυνσης και του βιοτικού επιπέδου στη μακροχρόνια περίοδο. 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F5FDE89-7D80-44F8-B382-4941A136B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423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E96E4B6-2B19-473B-BA2D-6CD78F28B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/>
              <a:t>Πώς το υπόδειγμα </a:t>
            </a:r>
            <a:r>
              <a:rPr lang="el-GR" sz="3200" dirty="0" err="1"/>
              <a:t>Solow</a:t>
            </a:r>
            <a:r>
              <a:rPr lang="el-GR" sz="3200" dirty="0"/>
              <a:t> διαφέρει από το υπόδειγμα του Κεφαλαίου 3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67CC0E8-DEBA-46A5-99C9-9FC0515DA6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1">
                  <a:lumMod val="10000"/>
                </a:schemeClr>
              </a:buClr>
              <a:buFont typeface="+mj-lt"/>
              <a:buAutoNum type="arabicPeriod"/>
            </a:pPr>
            <a:r>
              <a:rPr lang="el-GR" dirty="0"/>
              <a:t>Το κεφάλαιο, </a:t>
            </a:r>
            <a:r>
              <a:rPr lang="en-US" b="1" i="1" dirty="0"/>
              <a:t>K</a:t>
            </a:r>
            <a:r>
              <a:rPr lang="el-GR" dirty="0"/>
              <a:t>, δεν είναι πλέον σταθερό: η επένδυση προκαλεί την αύξησή του, η απόσβεση προκαλεί τη μείωσή του. </a:t>
            </a:r>
          </a:p>
          <a:p>
            <a:pPr>
              <a:buClr>
                <a:schemeClr val="accent1">
                  <a:lumMod val="10000"/>
                </a:schemeClr>
              </a:buClr>
              <a:buFont typeface="+mj-lt"/>
              <a:buAutoNum type="arabicPeriod"/>
            </a:pPr>
            <a:r>
              <a:rPr lang="el-GR" dirty="0"/>
              <a:t>Η εργασία, </a:t>
            </a:r>
            <a:r>
              <a:rPr lang="en-US" b="1" i="1" dirty="0"/>
              <a:t>L</a:t>
            </a:r>
            <a:r>
              <a:rPr lang="el-GR" dirty="0"/>
              <a:t>, δεν είναι πλέον σταθερή: η αύξηση του πληθυσμού προκαλεί την αύξησή της</a:t>
            </a:r>
          </a:p>
          <a:p>
            <a:pPr>
              <a:buClr>
                <a:schemeClr val="accent1">
                  <a:lumMod val="10000"/>
                </a:schemeClr>
              </a:buClr>
              <a:buFont typeface="+mj-lt"/>
              <a:buAutoNum type="arabicPeriod"/>
            </a:pPr>
            <a:r>
              <a:rPr lang="el-GR" dirty="0"/>
              <a:t>Η συνάρτηση κατανάλωσης είναι απλούστερη</a:t>
            </a:r>
          </a:p>
          <a:p>
            <a:pPr>
              <a:buClr>
                <a:schemeClr val="accent1">
                  <a:lumMod val="10000"/>
                </a:schemeClr>
              </a:buClr>
              <a:buFont typeface="+mj-lt"/>
              <a:buAutoNum type="arabicPeriod"/>
            </a:pPr>
            <a:r>
              <a:rPr lang="el-GR" dirty="0"/>
              <a:t>Δεν περιλαμβάνει δημόσιες δαπάνες, </a:t>
            </a:r>
            <a:r>
              <a:rPr lang="en-US" b="1" i="1" dirty="0"/>
              <a:t>G</a:t>
            </a:r>
            <a:r>
              <a:rPr lang="el-GR" dirty="0"/>
              <a:t>, ή φορολογία, </a:t>
            </a:r>
            <a:r>
              <a:rPr lang="en-US" b="1" i="1" dirty="0"/>
              <a:t>T</a:t>
            </a:r>
            <a:r>
              <a:rPr lang="el-GR" dirty="0"/>
              <a:t> (μόνο για την απλοποίηση της παρουσίασης· μπορούμε ακόμη να κάνουμε πειράματα δημοσιονομικής πολιτικής)</a:t>
            </a:r>
          </a:p>
          <a:p>
            <a:pPr>
              <a:buClr>
                <a:schemeClr val="accent1">
                  <a:lumMod val="10000"/>
                </a:schemeClr>
              </a:buClr>
              <a:buFont typeface="+mj-lt"/>
              <a:buAutoNum type="arabicPeriod"/>
            </a:pPr>
            <a:r>
              <a:rPr lang="el-GR" dirty="0"/>
              <a:t>Επιφανειακές διαφορές </a:t>
            </a:r>
          </a:p>
          <a:p>
            <a:pPr>
              <a:buClr>
                <a:schemeClr val="accent1">
                  <a:lumMod val="10000"/>
                </a:schemeClr>
              </a:buClr>
              <a:buFont typeface="+mj-lt"/>
              <a:buAutoNum type="arabicPeriod"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067CC7E8-76E7-4EE9-9248-7BB5C730B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636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8F9E85F-C7BE-4B88-8B3E-35725546B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συνάρτηση παραγωγής (1 από 2)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570C90E-EE62-4EDC-9C66-A9109B628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92471"/>
            <a:ext cx="8761413" cy="4233797"/>
          </a:xfrm>
        </p:spPr>
        <p:txBody>
          <a:bodyPr>
            <a:normAutofit/>
          </a:bodyPr>
          <a:lstStyle/>
          <a:p>
            <a:r>
              <a:rPr lang="el-GR" dirty="0"/>
              <a:t>Σε συνολικούς όρους: </a:t>
            </a:r>
            <a:r>
              <a:rPr lang="en-US" b="1" i="1" dirty="0"/>
              <a:t>Y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</a:t>
            </a:r>
            <a:r>
              <a:rPr lang="en-US" dirty="0"/>
              <a:t> </a:t>
            </a:r>
            <a:r>
              <a:rPr lang="en-US" b="1" i="1" dirty="0"/>
              <a:t>F</a:t>
            </a:r>
            <a:r>
              <a:rPr lang="el-GR" b="1" dirty="0"/>
              <a:t>(</a:t>
            </a:r>
            <a:r>
              <a:rPr lang="en-US" b="1" i="1" dirty="0"/>
              <a:t>K</a:t>
            </a:r>
            <a:r>
              <a:rPr lang="el-GR" dirty="0"/>
              <a:t>, </a:t>
            </a:r>
            <a:r>
              <a:rPr lang="en-US" b="1" i="1" dirty="0"/>
              <a:t>L</a:t>
            </a:r>
            <a:r>
              <a:rPr lang="el-GR" dirty="0"/>
              <a:t>)</a:t>
            </a:r>
          </a:p>
          <a:p>
            <a:r>
              <a:rPr lang="el-GR" dirty="0"/>
              <a:t>Ορίζουμε: </a:t>
            </a:r>
            <a:r>
              <a:rPr lang="en-US" b="1" i="1" dirty="0"/>
              <a:t>y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</a:t>
            </a:r>
            <a:r>
              <a:rPr lang="en-US" dirty="0"/>
              <a:t> </a:t>
            </a:r>
            <a:r>
              <a:rPr lang="en-US" b="1" i="1" dirty="0"/>
              <a:t>Y</a:t>
            </a:r>
            <a:r>
              <a:rPr lang="el-GR" dirty="0"/>
              <a:t>/</a:t>
            </a:r>
            <a:r>
              <a:rPr lang="en-US" b="1" i="1" dirty="0"/>
              <a:t>L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</a:t>
            </a:r>
            <a:r>
              <a:rPr lang="en-US" dirty="0"/>
              <a:t> </a:t>
            </a:r>
            <a:r>
              <a:rPr lang="el-GR" dirty="0"/>
              <a:t>προϊόν ανά εργαζόμενο </a:t>
            </a:r>
          </a:p>
          <a:p>
            <a:pPr marL="0" indent="0">
              <a:buNone/>
            </a:pPr>
            <a:r>
              <a:rPr lang="el-GR" dirty="0"/>
              <a:t>                                    </a:t>
            </a:r>
            <a:r>
              <a:rPr lang="en-US" b="1" i="1" dirty="0"/>
              <a:t>k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</a:t>
            </a:r>
            <a:r>
              <a:rPr lang="en-US" dirty="0"/>
              <a:t> </a:t>
            </a:r>
            <a:r>
              <a:rPr lang="en-US" b="1" i="1" dirty="0"/>
              <a:t>K</a:t>
            </a:r>
            <a:r>
              <a:rPr lang="el-GR" b="1" i="1" dirty="0"/>
              <a:t> /</a:t>
            </a:r>
            <a:r>
              <a:rPr lang="el-GR" dirty="0"/>
              <a:t> </a:t>
            </a:r>
            <a:r>
              <a:rPr lang="en-US" b="1" i="1" dirty="0"/>
              <a:t>L </a:t>
            </a:r>
            <a:r>
              <a:rPr lang="en-US" dirty="0">
                <a:sym typeface="Symbol" panose="05050102010706020507" pitchFamily="18" charset="2"/>
              </a:rPr>
              <a:t></a:t>
            </a:r>
            <a:r>
              <a:rPr lang="el-GR" dirty="0"/>
              <a:t> κεφάλαιο ανά εργαζόμενο </a:t>
            </a:r>
          </a:p>
          <a:p>
            <a:r>
              <a:rPr lang="el-GR" dirty="0"/>
              <a:t>Υποθέτουμε </a:t>
            </a:r>
            <a:r>
              <a:rPr lang="el-GR" dirty="0" smtClean="0"/>
              <a:t>σταθερές </a:t>
            </a:r>
            <a:r>
              <a:rPr lang="el-GR" dirty="0" smtClean="0"/>
              <a:t>αποδόσεις </a:t>
            </a:r>
            <a:r>
              <a:rPr lang="el-GR" dirty="0"/>
              <a:t>κλίμακας: </a:t>
            </a:r>
          </a:p>
          <a:p>
            <a:pPr marL="0" indent="0">
              <a:buNone/>
            </a:pPr>
            <a:r>
              <a:rPr lang="el-GR" dirty="0"/>
              <a:t>              </a:t>
            </a:r>
            <a:r>
              <a:rPr lang="en-US" b="1" i="1" dirty="0" err="1"/>
              <a:t>zY</a:t>
            </a:r>
            <a:r>
              <a:rPr lang="en-US" b="1" i="1" dirty="0"/>
              <a:t> </a:t>
            </a:r>
            <a:r>
              <a:rPr lang="en-US" dirty="0">
                <a:sym typeface="Symbol" panose="05050102010706020507" pitchFamily="18" charset="2"/>
              </a:rPr>
              <a:t></a:t>
            </a:r>
            <a:r>
              <a:rPr lang="en-US" dirty="0"/>
              <a:t> </a:t>
            </a:r>
            <a:r>
              <a:rPr lang="en-US" b="1" i="1" dirty="0"/>
              <a:t>z</a:t>
            </a:r>
            <a:r>
              <a:rPr lang="en-US" dirty="0"/>
              <a:t> </a:t>
            </a:r>
            <a:r>
              <a:rPr lang="en-US" b="1" i="1" dirty="0"/>
              <a:t>F</a:t>
            </a:r>
            <a:r>
              <a:rPr lang="el-GR" b="1" dirty="0"/>
              <a:t>(</a:t>
            </a:r>
            <a:r>
              <a:rPr lang="en-US" b="1" i="1" dirty="0" err="1"/>
              <a:t>zK</a:t>
            </a:r>
            <a:r>
              <a:rPr lang="el-GR" dirty="0"/>
              <a:t>, </a:t>
            </a:r>
            <a:r>
              <a:rPr lang="en-US" b="1" i="1" dirty="0" err="1"/>
              <a:t>zL</a:t>
            </a:r>
            <a:r>
              <a:rPr lang="el-GR" dirty="0"/>
              <a:t>) για κάθε </a:t>
            </a:r>
            <a:r>
              <a:rPr lang="en-US" b="1" i="1" dirty="0"/>
              <a:t>z </a:t>
            </a:r>
            <a:r>
              <a:rPr lang="el-GR" b="1" dirty="0"/>
              <a:t>&gt; 0</a:t>
            </a:r>
            <a:endParaRPr lang="el-GR" dirty="0"/>
          </a:p>
          <a:p>
            <a:r>
              <a:rPr lang="el-GR" dirty="0"/>
              <a:t>Επιλέγουμε </a:t>
            </a:r>
            <a:r>
              <a:rPr lang="en-US" b="1" i="1" dirty="0"/>
              <a:t>z</a:t>
            </a:r>
            <a:r>
              <a:rPr lang="en-US" b="1" dirty="0"/>
              <a:t> </a:t>
            </a:r>
            <a:r>
              <a:rPr lang="el-GR" b="1" dirty="0">
                <a:sym typeface="Symbol" panose="05050102010706020507" pitchFamily="18" charset="2"/>
              </a:rPr>
              <a:t></a:t>
            </a:r>
            <a:r>
              <a:rPr lang="el-GR" b="1" dirty="0"/>
              <a:t> </a:t>
            </a:r>
            <a:r>
              <a:rPr lang="el-GR" dirty="0"/>
              <a:t>1</a:t>
            </a:r>
            <a:r>
              <a:rPr lang="el-GR" b="1" dirty="0"/>
              <a:t>/</a:t>
            </a:r>
            <a:r>
              <a:rPr lang="en-US" b="1" i="1" dirty="0"/>
              <a:t>L</a:t>
            </a:r>
            <a:r>
              <a:rPr lang="el-GR" dirty="0"/>
              <a:t>. Τότε  </a:t>
            </a:r>
          </a:p>
          <a:p>
            <a:pPr lvl="1"/>
            <a:r>
              <a:rPr lang="en-US" b="1" i="1" dirty="0"/>
              <a:t>Y</a:t>
            </a:r>
            <a:r>
              <a:rPr lang="el-GR" b="1" i="1" dirty="0"/>
              <a:t>/</a:t>
            </a:r>
            <a:r>
              <a:rPr lang="en-US" b="1" i="1" dirty="0"/>
              <a:t>L </a:t>
            </a:r>
            <a:r>
              <a:rPr lang="el-GR" b="1" dirty="0">
                <a:sym typeface="Symbol" panose="05050102010706020507" pitchFamily="18" charset="2"/>
              </a:rPr>
              <a:t></a:t>
            </a:r>
            <a:r>
              <a:rPr lang="el-GR" dirty="0"/>
              <a:t> </a:t>
            </a:r>
            <a:r>
              <a:rPr lang="en-US" b="1" i="1" dirty="0"/>
              <a:t>F </a:t>
            </a:r>
            <a:r>
              <a:rPr lang="el-GR" dirty="0"/>
              <a:t>(</a:t>
            </a:r>
            <a:r>
              <a:rPr lang="en-US" b="1" i="1" dirty="0"/>
              <a:t>K</a:t>
            </a:r>
            <a:r>
              <a:rPr lang="el-GR" b="1" i="1" dirty="0"/>
              <a:t>/</a:t>
            </a:r>
            <a:r>
              <a:rPr lang="en-US" b="1" i="1" dirty="0"/>
              <a:t>L</a:t>
            </a:r>
            <a:r>
              <a:rPr lang="el-GR" dirty="0"/>
              <a:t>, </a:t>
            </a:r>
            <a:r>
              <a:rPr lang="el-GR" b="1" dirty="0"/>
              <a:t>1</a:t>
            </a:r>
            <a:r>
              <a:rPr lang="el-GR" dirty="0"/>
              <a:t>)</a:t>
            </a:r>
          </a:p>
          <a:p>
            <a:pPr lvl="1"/>
            <a:r>
              <a:rPr lang="en-US" b="1" i="1" dirty="0"/>
              <a:t>y </a:t>
            </a:r>
            <a:r>
              <a:rPr lang="el-GR" b="1" dirty="0">
                <a:sym typeface="Symbol" panose="05050102010706020507" pitchFamily="18" charset="2"/>
              </a:rPr>
              <a:t></a:t>
            </a:r>
            <a:r>
              <a:rPr lang="el-GR" dirty="0"/>
              <a:t> </a:t>
            </a:r>
            <a:r>
              <a:rPr lang="en-US" b="1" i="1" dirty="0"/>
              <a:t>F </a:t>
            </a:r>
            <a:r>
              <a:rPr lang="el-GR" dirty="0"/>
              <a:t>(</a:t>
            </a:r>
            <a:r>
              <a:rPr lang="en-US" b="1" i="1" dirty="0"/>
              <a:t>k</a:t>
            </a:r>
            <a:r>
              <a:rPr lang="el-GR" dirty="0"/>
              <a:t>, </a:t>
            </a:r>
            <a:r>
              <a:rPr lang="el-GR" b="1" dirty="0"/>
              <a:t>1</a:t>
            </a:r>
            <a:r>
              <a:rPr lang="el-GR" dirty="0"/>
              <a:t>)</a:t>
            </a:r>
          </a:p>
          <a:p>
            <a:pPr lvl="1"/>
            <a:r>
              <a:rPr lang="en-US" b="1" i="1" dirty="0"/>
              <a:t>y </a:t>
            </a:r>
            <a:r>
              <a:rPr lang="el-GR" b="1" dirty="0">
                <a:sym typeface="Symbol" panose="05050102010706020507" pitchFamily="18" charset="2"/>
              </a:rPr>
              <a:t></a:t>
            </a:r>
            <a:r>
              <a:rPr lang="el-GR" b="1" dirty="0"/>
              <a:t> </a:t>
            </a:r>
            <a:r>
              <a:rPr lang="en-US" b="1" i="1" dirty="0"/>
              <a:t>f</a:t>
            </a:r>
            <a:r>
              <a:rPr lang="el-GR" i="1" dirty="0"/>
              <a:t>(</a:t>
            </a:r>
            <a:r>
              <a:rPr lang="en-US" b="1" i="1" dirty="0"/>
              <a:t>k</a:t>
            </a:r>
            <a:r>
              <a:rPr lang="el-GR" i="1" dirty="0"/>
              <a:t>)</a:t>
            </a:r>
            <a:r>
              <a:rPr lang="el-GR" dirty="0"/>
              <a:t>, όπου </a:t>
            </a:r>
            <a:r>
              <a:rPr lang="en-US" b="1" i="1" dirty="0"/>
              <a:t>f</a:t>
            </a:r>
            <a:r>
              <a:rPr lang="el-GR" i="1" dirty="0"/>
              <a:t>(</a:t>
            </a:r>
            <a:r>
              <a:rPr lang="en-US" b="1" i="1" dirty="0"/>
              <a:t>k</a:t>
            </a:r>
            <a:r>
              <a:rPr lang="el-GR" i="1" dirty="0"/>
              <a:t>)</a:t>
            </a:r>
            <a:r>
              <a:rPr lang="el-GR" b="1" dirty="0"/>
              <a:t> </a:t>
            </a:r>
            <a:r>
              <a:rPr lang="el-GR" b="1" dirty="0">
                <a:sym typeface="Symbol" panose="05050102010706020507" pitchFamily="18" charset="2"/>
              </a:rPr>
              <a:t></a:t>
            </a:r>
            <a:r>
              <a:rPr lang="el-GR" dirty="0"/>
              <a:t> </a:t>
            </a:r>
            <a:r>
              <a:rPr lang="en-US" b="1" i="1" dirty="0"/>
              <a:t>F</a:t>
            </a:r>
            <a:r>
              <a:rPr lang="el-GR" dirty="0"/>
              <a:t>(</a:t>
            </a:r>
            <a:r>
              <a:rPr lang="en-US" b="1" i="1" dirty="0"/>
              <a:t>k</a:t>
            </a:r>
            <a:r>
              <a:rPr lang="el-GR" dirty="0"/>
              <a:t>, </a:t>
            </a:r>
            <a:r>
              <a:rPr lang="el-GR" b="1" dirty="0"/>
              <a:t>1</a:t>
            </a:r>
            <a:r>
              <a:rPr lang="el-GR" dirty="0"/>
              <a:t>)</a:t>
            </a:r>
          </a:p>
          <a:p>
            <a:endParaRPr lang="el-GR" sz="2400" b="1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100CC02-64F6-4927-B083-01FC6DDBA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156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8A54DC1-2606-4C6C-8B31-458EF6E46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</p:spPr>
        <p:txBody>
          <a:bodyPr/>
          <a:lstStyle/>
          <a:p>
            <a:r>
              <a:rPr lang="el-GR"/>
              <a:t>Η συνάρτηση παραγωγής (2 από 2)</a:t>
            </a:r>
            <a:endParaRPr lang="el-GR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B7E3694-2F7F-0340-B52E-803ADDF5F8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4954" y="2642394"/>
            <a:ext cx="6692900" cy="3644900"/>
          </a:xfrm>
        </p:spPr>
      </p:pic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D837D16-2102-4750-B8F9-0AE0CED2F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85850F-3281-504C-B42A-65FC26B4594F}"/>
              </a:ext>
            </a:extLst>
          </p:cNvPr>
          <p:cNvSpPr/>
          <p:nvPr/>
        </p:nvSpPr>
        <p:spPr>
          <a:xfrm>
            <a:off x="5535660" y="4464844"/>
            <a:ext cx="6096000" cy="646331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el-GR" dirty="0"/>
              <a:t>Σημείωση: Η συγκεκριμένη συνάρτηση παραγωγής εκδηλώνει φθίνον οριακό προϊόν κεφαλαίου (</a:t>
            </a:r>
            <a:r>
              <a:rPr lang="en-US" b="1" i="1" dirty="0"/>
              <a:t>MPK</a:t>
            </a:r>
            <a:r>
              <a:rPr lang="el-GR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1274207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{591DDD3E-659A-8E43-BA66-548E771B5E4B}tf10001076</Template>
  <TotalTime>2381</TotalTime>
  <Words>2777</Words>
  <Application>Microsoft Office PowerPoint</Application>
  <PresentationFormat>Widescreen</PresentationFormat>
  <Paragraphs>333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8" baseType="lpstr">
      <vt:lpstr>Arial</vt:lpstr>
      <vt:lpstr>Calibri</vt:lpstr>
      <vt:lpstr>Cambria Math</vt:lpstr>
      <vt:lpstr>Century Gothic</vt:lpstr>
      <vt:lpstr>Symbol</vt:lpstr>
      <vt:lpstr>Wingdings 3</vt:lpstr>
      <vt:lpstr>Ion Boardroom</vt:lpstr>
      <vt:lpstr>ΚΕΦΑΛΑΙΟ 8 Οικονομική μεγέθυνση I: Συσσώρευση κεφαλαίου και αύξηση πληθυσμού</vt:lpstr>
      <vt:lpstr>ΣΤΟ ΠΑΡΟΝ ΚΕΦΑΛΑΙΟ ΘΑ ΜΑΘΟΥΜΕ </vt:lpstr>
      <vt:lpstr>Γιατί η οικονομική μεγέθυνση έχει σημασία (1 από 2)</vt:lpstr>
      <vt:lpstr>Γιατί η οικονομική μεγέθυνση έχει σημασία (2 από 2)</vt:lpstr>
      <vt:lpstr>Τα διδάγματα της θεωρίας οικονομικής μεγέθυνσης </vt:lpstr>
      <vt:lpstr>Το υπόδειγμα Solow </vt:lpstr>
      <vt:lpstr>Πώς το υπόδειγμα Solow διαφέρει από το υπόδειγμα του Κεφαλαίου 3</vt:lpstr>
      <vt:lpstr>Η συνάρτηση παραγωγής (1 από 2)</vt:lpstr>
      <vt:lpstr>Η συνάρτηση παραγωγής (2 από 2)</vt:lpstr>
      <vt:lpstr>Η ταυτότητα του εθνικού εισοδήματος </vt:lpstr>
      <vt:lpstr>Η συνάρτηση κατανάλωσης </vt:lpstr>
      <vt:lpstr>Αποταμίευση και επένδυση </vt:lpstr>
      <vt:lpstr>Προϊόν, κατανάλωση και επένδυση </vt:lpstr>
      <vt:lpstr>Απόσβεση </vt:lpstr>
      <vt:lpstr>Συσσώρευση κεφαλαίου </vt:lpstr>
      <vt:lpstr>Η εξίσωση της μεταβολής του αποθέματος κεφαλαίου (Δk)</vt:lpstr>
      <vt:lpstr>Η σταθερή κατάσταση, Mέρος 1</vt:lpstr>
      <vt:lpstr>Η σταθερή κατάσταση, Μέρος 2</vt:lpstr>
      <vt:lpstr>Κίνηση προς τη σταθερή κατάσταση, Μέρος 1</vt:lpstr>
      <vt:lpstr>Κίνηση προς τη σταθερή κατάσταση, Μέρος 2</vt:lpstr>
      <vt:lpstr>Κίνηση προς τη σταθερή κατάσταση, Μέρος 3</vt:lpstr>
      <vt:lpstr>Κίνηση προς τη σταθερή κατάσταση, Μέρος 4</vt:lpstr>
      <vt:lpstr>Κίνηση προς τη σταθερή κατάσταση, Μέρος 5</vt:lpstr>
      <vt:lpstr>Κίνηση προς τη σταθερή κατάσταση, Μέρος 6</vt:lpstr>
      <vt:lpstr>ΤΩΡΑ ΠΡΟΣΠΑΘΗΣΤΕ  Προσέγγιση του k* από πάνω </vt:lpstr>
      <vt:lpstr>Ένα αριθμητικό παράδειγμα, Μέρος 1</vt:lpstr>
      <vt:lpstr>Ένα αριθμητικό παράδειγμα, Mέρος 2</vt:lpstr>
      <vt:lpstr>Προσέγγιση της σταθερής κατάστασης: Ένα αριθμητικό παράδειγμα </vt:lpstr>
      <vt:lpstr>ΤΩΡΑ ΠΡΟΣΠΑΘΗΣΤΕ Λύστε ως προς τη σταθερή κατάσταση </vt:lpstr>
      <vt:lpstr>ΤΩΡΑ ΠΡΟΣΠΑΘΗΣΤΕ Λύστε ως προς τη σταθερή κατάσταση, απαντήσεις</vt:lpstr>
      <vt:lpstr>Μια αύξηση του ποσοστού αποταμίευσης </vt:lpstr>
      <vt:lpstr>Πρόβλεψη για τις χώρες με υψηλότερα ποσοστά αποταμίευσης και επένδυσης </vt:lpstr>
      <vt:lpstr>Ο χρυσός κανόνας: Εισαγωγή </vt:lpstr>
      <vt:lpstr>Το απόθεμα κεφαλαίου του Χρυσού Κανόνα, Μέρος 1</vt:lpstr>
      <vt:lpstr>Το απόθεμα κεφαλαίου του Χρυσού Κανόνα, Μέρος 2</vt:lpstr>
      <vt:lpstr>Το απόθεμα κεφαλαίου του Χρυσού Κανόνα, Μέρος 3</vt:lpstr>
      <vt:lpstr>Η μετάβαση στη σταθερή κατάσταση του Χρυσού Κανόνα </vt:lpstr>
      <vt:lpstr>Ξεκινώντας με πάρα πολύ κεφάλαιο</vt:lpstr>
      <vt:lpstr>Ξεκινώντας με πολύ λίγο κεφάλαιο</vt:lpstr>
      <vt:lpstr>Αύξηση πληθυσμού </vt:lpstr>
      <vt:lpstr>Επένδυση νεκρού σημείου </vt:lpstr>
      <vt:lpstr>Η εξίσωση της μεταβολής του k με την αύξηση του πληθυσμού </vt:lpstr>
      <vt:lpstr>Το διάγραμμα του υποδείγματος Solow</vt:lpstr>
      <vt:lpstr>Το αποτέλεσμα μιας αύξησης του πληθυσμού </vt:lpstr>
      <vt:lpstr>Πρόβλεψη </vt:lpstr>
      <vt:lpstr>Ο Χρυσός Κανόνας με αύξηση του πληθυσμού </vt:lpstr>
      <vt:lpstr>Διεθνής εμπειρία για τους ρυθμούς επένδυσης και το κατά κεφαλήν εισόδημα </vt:lpstr>
      <vt:lpstr>Εναλλακτικές θεωρήσεις της αύξησης του πληθυσμού, Μέρος 1 </vt:lpstr>
      <vt:lpstr>Εναλλακτικές θεωρήσεις της αύξησης του πληθυσμού, Mέρος 1 </vt:lpstr>
      <vt:lpstr>ΠΕΡΙΛΗΨΗ ΚΕΦΑΛΑΙΟΥ, ΜΕΡΟΣ 1</vt:lpstr>
      <vt:lpstr>ΠΕΡΙΛΗΨΗ ΚΕΦΑΛΑΙΟΥ, ΜΕΡΟΣ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ΚΕΦΑΛΑΙΟ 1 Η επιστήμη της Μακροοικονομικής</dc:title>
  <dc:creator>Danae Dardanou</dc:creator>
  <cp:lastModifiedBy>Windows User</cp:lastModifiedBy>
  <cp:revision>141</cp:revision>
  <dcterms:created xsi:type="dcterms:W3CDTF">2019-09-06T07:23:08Z</dcterms:created>
  <dcterms:modified xsi:type="dcterms:W3CDTF">2021-05-18T06:21:41Z</dcterms:modified>
</cp:coreProperties>
</file>