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9" r:id="rId8"/>
    <p:sldId id="280" r:id="rId9"/>
    <p:sldId id="281" r:id="rId10"/>
    <p:sldId id="284" r:id="rId11"/>
    <p:sldId id="299" r:id="rId12"/>
    <p:sldId id="300" r:id="rId13"/>
    <p:sldId id="301" r:id="rId14"/>
    <p:sldId id="302" r:id="rId15"/>
    <p:sldId id="308" r:id="rId16"/>
    <p:sldId id="307" r:id="rId17"/>
    <p:sldId id="311" r:id="rId18"/>
    <p:sldId id="312" r:id="rId19"/>
    <p:sldId id="314" r:id="rId20"/>
    <p:sldId id="315" r:id="rId21"/>
    <p:sldId id="316" r:id="rId22"/>
    <p:sldId id="317" r:id="rId23"/>
    <p:sldId id="319" r:id="rId24"/>
    <p:sldId id="320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5" r:id="rId35"/>
    <p:sldId id="336" r:id="rId36"/>
    <p:sldId id="337" r:id="rId37"/>
    <p:sldId id="338" r:id="rId38"/>
    <p:sldId id="339" r:id="rId39"/>
    <p:sldId id="344" r:id="rId40"/>
    <p:sldId id="345" r:id="rId41"/>
    <p:sldId id="350" r:id="rId42"/>
    <p:sldId id="352" r:id="rId43"/>
    <p:sldId id="354" r:id="rId44"/>
    <p:sldId id="355" r:id="rId45"/>
    <p:sldId id="356" r:id="rId46"/>
    <p:sldId id="357" r:id="rId47"/>
    <p:sldId id="362" r:id="rId48"/>
    <p:sldId id="363" r:id="rId49"/>
    <p:sldId id="364" r:id="rId50"/>
    <p:sldId id="365" r:id="rId51"/>
    <p:sldId id="366" r:id="rId52"/>
    <p:sldId id="368" r:id="rId53"/>
    <p:sldId id="370" r:id="rId54"/>
    <p:sldId id="373" r:id="rId55"/>
    <p:sldId id="375" r:id="rId56"/>
    <p:sldId id="377" r:id="rId57"/>
    <p:sldId id="379" r:id="rId58"/>
    <p:sldId id="380" r:id="rId59"/>
    <p:sldId id="381" r:id="rId60"/>
    <p:sldId id="382" r:id="rId61"/>
    <p:sldId id="383" r:id="rId62"/>
    <p:sldId id="386" r:id="rId63"/>
    <p:sldId id="392" r:id="rId64"/>
    <p:sldId id="39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10 - Στρογγυλεμένο ορθογώνιο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11 - Ορθογώνιο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12 - Ορθογώνιο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14 - Ορθογώνιο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1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EBE52-E2E7-4BBE-AAA6-C45B6DE595E6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12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13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C18CD7-50B1-474F-9837-0037B9924D1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0276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6C41-5874-4FEE-8F5B-50CA6D4F95F8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D566A-0F82-46D1-81B1-75831A99C8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361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7A86-7C89-49AA-AED5-C9A127369671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16C1C-3F35-4BD6-9EF4-CF3E6634AC0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5964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D1EAD-6B3C-4492-AE3A-810D5564035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66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D7EB6-602F-4137-B1C2-A1BACA6A7240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EE0F-FEC5-4040-B252-EBE0048AEAA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335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10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11 - Ορθογώνιο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12 - Ορθογώνιο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14 - Ορθογώνιο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9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56707-9C37-4934-8604-3A1233C21BBF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10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11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8E95F-8AC3-40D0-A383-9D41E7B91A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2948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C0FCA-5C7A-4588-ACF2-1D3036CC7530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D621-0892-4E13-84E4-048CF741B6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326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364D6-FAB9-4B0B-8EA6-F1414A379761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14C05-1EF2-47BB-8621-6DBBB16614D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247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2C42-53DA-4EE0-833A-B85F9BA90DF3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B0EA-8440-446B-8AAB-07B4E2DA437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86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FEAFF-B0A6-4A61-8F14-127847868905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4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B2559-7A2E-4BE3-A0CC-ADD914637B7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92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10 - Στρογγυλεμένο ορθογώνιο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5C3BC-AFE1-4353-87FD-ECF7BEDC9F42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8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9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09D45-1311-4E9A-A61C-F054D8007E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383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- Ορθογώνιο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10 - Ορθογώνιο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11 - Ορθογώνιο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8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91C61-E1BF-4D6A-AFBB-18A9388C175C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9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10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266C9-7A82-4495-B995-B5E4FF5465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775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7 - Στρογγυλεμένο ορθογώνιο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2" name="21 - Θέση τίτλου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2053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BBE700-CCB8-43B6-AA72-FA014BAFED15}" type="datetimeFigureOut">
              <a:rPr lang="el-GR">
                <a:solidFill>
                  <a:srgbClr val="676A55"/>
                </a:solidFill>
              </a:rPr>
              <a:pPr>
                <a:defRPr/>
              </a:pPr>
              <a:t>15/1/2016</a:t>
            </a:fld>
            <a:endParaRPr lang="el-GR">
              <a:solidFill>
                <a:srgbClr val="676A55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>
              <a:solidFill>
                <a:srgbClr val="676A55"/>
              </a:solidFill>
            </a:endParaRPr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44A97D39-71C5-42DD-BB43-2F4886D556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188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l-GR" sz="2400" dirty="0" smtClean="0">
              <a:latin typeface="Arial Black" pitchFamily="34" charset="0"/>
            </a:endParaRPr>
          </a:p>
          <a:p>
            <a:pPr eaLnBrk="1" hangingPunct="1"/>
            <a:r>
              <a:rPr lang="el-GR" sz="2400" dirty="0" smtClean="0">
                <a:latin typeface="Arial Black" pitchFamily="34" charset="0"/>
              </a:rPr>
              <a:t>Προετοιμασία Αγρού.</a:t>
            </a:r>
          </a:p>
          <a:p>
            <a:pPr eaLnBrk="1" hangingPunct="1"/>
            <a:r>
              <a:rPr lang="el-GR" sz="2400" dirty="0" smtClean="0">
                <a:latin typeface="Arial Black" pitchFamily="34" charset="0"/>
              </a:rPr>
              <a:t>Σπορά-Μεταφύτευση.</a:t>
            </a:r>
          </a:p>
        </p:txBody>
      </p:sp>
      <p:sp>
        <p:nvSpPr>
          <p:cNvPr id="43011" name="2 - Τίτλος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el-GR" sz="2800" dirty="0" smtClean="0">
                <a:latin typeface="Arial Black" pitchFamily="34" charset="0"/>
              </a:rPr>
              <a:t>Προετοιμασία Αγρού – Εγκατάσταση καλλιέργειας.</a:t>
            </a:r>
          </a:p>
        </p:txBody>
      </p:sp>
    </p:spTree>
    <p:extLst>
      <p:ext uri="{BB962C8B-B14F-4D97-AF65-F5344CB8AC3E}">
        <p14:creationId xmlns:p14="http://schemas.microsoft.com/office/powerpoint/2010/main" val="33573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ΣΠΟΡΟΦΥΤΟ ΡΙΓΑΝΗΣ ΑΠ</a:t>
            </a:r>
            <a:r>
              <a:rPr lang="en-US" sz="2000" smtClean="0">
                <a:latin typeface="Arial Black" pitchFamily="34" charset="0"/>
              </a:rPr>
              <a:t>O</a:t>
            </a:r>
            <a:r>
              <a:rPr lang="el-GR" sz="2000" smtClean="0">
                <a:latin typeface="Arial Black" pitchFamily="34" charset="0"/>
              </a:rPr>
              <a:t> </a:t>
            </a:r>
            <a:r>
              <a:rPr lang="en-US" sz="2000" smtClean="0">
                <a:latin typeface="Arial Black" pitchFamily="34" charset="0"/>
              </a:rPr>
              <a:t>FS</a:t>
            </a:r>
            <a:endParaRPr lang="el-GR" sz="2000" smtClean="0">
              <a:latin typeface="Arial Black" pitchFamily="34" charset="0"/>
            </a:endParaRPr>
          </a:p>
        </p:txBody>
      </p:sp>
      <p:pic>
        <p:nvPicPr>
          <p:cNvPr id="71683" name="Picture 4" descr="100D0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7525" y="1600200"/>
            <a:ext cx="3028950" cy="4530725"/>
          </a:xfrm>
        </p:spPr>
      </p:pic>
    </p:spTree>
    <p:extLst>
      <p:ext uri="{BB962C8B-B14F-4D97-AF65-F5344CB8AC3E}">
        <p14:creationId xmlns:p14="http://schemas.microsoft.com/office/powerpoint/2010/main" val="42051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5 - Εικόνα" descr="IMG_06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33375"/>
            <a:ext cx="815975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38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7105002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4010184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IMG_063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1874577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FOTO AFF 10 1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13353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IMG_06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4062449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710500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4257890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4 - Θέση εικόνας" descr="IMG_0921_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4013638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Echinace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4675" y="374650"/>
            <a:ext cx="8029575" cy="6007100"/>
          </a:xfrm>
        </p:spPr>
      </p:pic>
    </p:spTree>
    <p:extLst>
      <p:ext uri="{BB962C8B-B14F-4D97-AF65-F5344CB8AC3E}">
        <p14:creationId xmlns:p14="http://schemas.microsoft.com/office/powerpoint/2010/main" val="363624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71050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0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Σπορόφυτα Εχινάτσεα σε λεκάνες </a:t>
            </a:r>
            <a:r>
              <a:rPr lang="en-US" smtClean="0"/>
              <a:t>FS</a:t>
            </a:r>
            <a:r>
              <a:rPr lang="el-GR" smtClean="0"/>
              <a:t> πριν το στάδιο μεταφύτευσης </a:t>
            </a:r>
          </a:p>
        </p:txBody>
      </p:sp>
    </p:spTree>
    <p:extLst>
      <p:ext uri="{BB962C8B-B14F-4D97-AF65-F5344CB8AC3E}">
        <p14:creationId xmlns:p14="http://schemas.microsoft.com/office/powerpoint/2010/main" val="80104484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dirty="0" smtClean="0">
                <a:latin typeface="Arial Black" pitchFamily="34" charset="0"/>
              </a:rPr>
              <a:t>      Α. Κύριες Πρόδρομες Εργασίες       </a:t>
            </a:r>
            <a:br>
              <a:rPr lang="el-GR" sz="2800" dirty="0" smtClean="0">
                <a:latin typeface="Arial Black" pitchFamily="34" charset="0"/>
              </a:rPr>
            </a:br>
            <a:r>
              <a:rPr lang="el-GR" sz="2800" dirty="0" smtClean="0">
                <a:latin typeface="Arial Black" pitchFamily="34" charset="0"/>
              </a:rPr>
              <a:t>           1. Κατεργασία εδάφους.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Αποτύπωση έκτασης-</a:t>
            </a:r>
            <a:r>
              <a:rPr lang="el-GR" sz="2400" dirty="0" err="1" smtClean="0">
                <a:latin typeface="Arial Black" pitchFamily="34" charset="0"/>
              </a:rPr>
              <a:t>αναγλύφου.</a:t>
            </a:r>
            <a:endParaRPr lang="el-GR" sz="2400" dirty="0" smtClean="0">
              <a:latin typeface="Arial Black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Εδαφολογική ανάλυση(απαραίτητα για βαρέα μέταλλα).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Έργα-εργασίες βελτίωσης εδάφους.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Βαθύ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el-GR" sz="2400" dirty="0" smtClean="0">
                <a:latin typeface="Arial Black" pitchFamily="34" charset="0"/>
              </a:rPr>
              <a:t>Όργωμα ή </a:t>
            </a:r>
            <a:r>
              <a:rPr lang="el-GR" sz="2400" dirty="0" err="1" smtClean="0">
                <a:latin typeface="Arial Black" pitchFamily="34" charset="0"/>
              </a:rPr>
              <a:t>Υπεδαφοκαλλιέργεια</a:t>
            </a:r>
            <a:r>
              <a:rPr lang="el-GR" sz="2400" dirty="0" smtClean="0">
                <a:latin typeface="Arial Black" pitchFamily="34" charset="0"/>
              </a:rPr>
              <a:t>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Παράχωμα υπολειμμάτων προηγούμενης καλλιέργειας.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Καταπολέμηση –Πρόγραμμα αντιμετώπισης πολυετών ζιζανίων.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Βελτίωση Οργανικής ουσίας ή </a:t>
            </a:r>
            <a:r>
              <a:rPr lang="en-US" sz="2400" dirty="0" err="1" smtClean="0">
                <a:latin typeface="Arial Black" pitchFamily="34" charset="0"/>
              </a:rPr>
              <a:t>pH.</a:t>
            </a:r>
            <a:r>
              <a:rPr lang="el-GR" sz="2400" dirty="0" smtClean="0">
                <a:latin typeface="Arial Black" pitchFamily="34" charset="0"/>
              </a:rPr>
              <a:t> </a:t>
            </a:r>
            <a:endParaRPr lang="en-US" sz="2400" dirty="0" smtClean="0">
              <a:latin typeface="Arial Black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Όργωμα - </a:t>
            </a:r>
            <a:r>
              <a:rPr lang="el-GR" sz="2400" dirty="0" err="1" smtClean="0">
                <a:latin typeface="Arial Black" pitchFamily="34" charset="0"/>
              </a:rPr>
              <a:t>Ψιλοχωματισμός</a:t>
            </a:r>
            <a:r>
              <a:rPr lang="el-GR" sz="2400" dirty="0" smtClean="0">
                <a:latin typeface="Arial Black" pitchFamily="34" charset="0"/>
              </a:rPr>
              <a:t> (σβάρνισμα ή φρεζάρισμα) </a:t>
            </a:r>
            <a:r>
              <a:rPr lang="el-GR" sz="2400" dirty="0" smtClean="0">
                <a:solidFill>
                  <a:srgbClr val="FF0000"/>
                </a:solidFill>
                <a:latin typeface="Arial Black" pitchFamily="34" charset="0"/>
              </a:rPr>
              <a:t>- όχι </a:t>
            </a:r>
            <a:r>
              <a:rPr lang="el-GR" sz="2400" dirty="0" err="1" smtClean="0">
                <a:solidFill>
                  <a:srgbClr val="FF0000"/>
                </a:solidFill>
                <a:latin typeface="Arial Black" pitchFamily="34" charset="0"/>
              </a:rPr>
              <a:t>κονιορτοποίηση</a:t>
            </a:r>
            <a:r>
              <a:rPr lang="el-GR" sz="2400" dirty="0" smtClean="0">
                <a:solidFill>
                  <a:srgbClr val="FF0000"/>
                </a:solidFill>
                <a:latin typeface="Arial Black" pitchFamily="34" charset="0"/>
              </a:rPr>
              <a:t> - όχι συμπίεση).</a:t>
            </a:r>
            <a:endParaRPr lang="el-G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71050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443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Παραγωγή σποροφύτων υσσώπου με </a:t>
            </a:r>
            <a:r>
              <a:rPr lang="en-US" smtClean="0"/>
              <a:t>FS</a:t>
            </a: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416711918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Σπορόφυτα μελισσόχορτου με </a:t>
            </a:r>
            <a:r>
              <a:rPr lang="en-US" sz="2000" smtClean="0">
                <a:latin typeface="Arial Black" pitchFamily="34" charset="0"/>
              </a:rPr>
              <a:t>OHWS</a:t>
            </a:r>
            <a:endParaRPr lang="el-GR" sz="2000" smtClean="0">
              <a:latin typeface="Arial Black" pitchFamily="34" charset="0"/>
            </a:endParaRPr>
          </a:p>
        </p:txBody>
      </p:sp>
      <p:pic>
        <p:nvPicPr>
          <p:cNvPr id="104451" name="Picture 4" descr="Melisssa Greenhous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30725"/>
          </a:xfrm>
        </p:spPr>
      </p:pic>
    </p:spTree>
    <p:extLst>
      <p:ext uri="{BB962C8B-B14F-4D97-AF65-F5344CB8AC3E}">
        <p14:creationId xmlns:p14="http://schemas.microsoft.com/office/powerpoint/2010/main" val="228422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ΣΠΟΡΟΦΥΤΑ ΣΤΕΒΙΑ ΚΑΙ ΑΦΦ</a:t>
            </a:r>
            <a:r>
              <a:rPr lang="en-US" sz="2000" smtClean="0">
                <a:latin typeface="Arial Black" pitchFamily="34" charset="0"/>
              </a:rPr>
              <a:t> A</a:t>
            </a:r>
            <a:r>
              <a:rPr lang="el-GR" sz="2000" smtClean="0">
                <a:latin typeface="Arial Black" pitchFamily="34" charset="0"/>
              </a:rPr>
              <a:t>ΠΟ </a:t>
            </a:r>
            <a:r>
              <a:rPr lang="en-US" sz="2000" smtClean="0">
                <a:latin typeface="Arial Black" pitchFamily="34" charset="0"/>
              </a:rPr>
              <a:t>FS</a:t>
            </a:r>
            <a:endParaRPr lang="el-GR" sz="2000" smtClean="0">
              <a:latin typeface="Arial Black" pitchFamily="34" charset="0"/>
            </a:endParaRPr>
          </a:p>
        </p:txBody>
      </p:sp>
      <p:pic>
        <p:nvPicPr>
          <p:cNvPr id="105475" name="Picture 4" descr="100D0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44675"/>
            <a:ext cx="6481762" cy="4105275"/>
          </a:xfrm>
        </p:spPr>
      </p:pic>
    </p:spTree>
    <p:extLst>
      <p:ext uri="{BB962C8B-B14F-4D97-AF65-F5344CB8AC3E}">
        <p14:creationId xmlns:p14="http://schemas.microsoft.com/office/powerpoint/2010/main" val="342535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7105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l-GR" dirty="0" smtClean="0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229600" cy="10366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latin typeface="Arial Black" pitchFamily="34" charset="0"/>
              </a:rPr>
              <a:t>Μεταφύτευση σποροφύτων χειρονακτικά.</a:t>
            </a:r>
          </a:p>
        </p:txBody>
      </p:sp>
    </p:spTree>
    <p:extLst>
      <p:ext uri="{BB962C8B-B14F-4D97-AF65-F5344CB8AC3E}">
        <p14:creationId xmlns:p14="http://schemas.microsoft.com/office/powerpoint/2010/main" val="404595313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R0010196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543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l-GR" dirty="0" smtClean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692150"/>
            <a:ext cx="8229600" cy="10810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l-GR" sz="2000" smtClean="0">
                <a:latin typeface="Arial Black" pitchFamily="34" charset="0"/>
              </a:rPr>
              <a:t>Εγκατάσταση αρδευτικού και άρδευση με σταγόνες.</a:t>
            </a:r>
          </a:p>
        </p:txBody>
      </p:sp>
    </p:spTree>
    <p:extLst>
      <p:ext uri="{BB962C8B-B14F-4D97-AF65-F5344CB8AC3E}">
        <p14:creationId xmlns:p14="http://schemas.microsoft.com/office/powerpoint/2010/main" val="394252618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icture 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73238"/>
            <a:ext cx="561657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5762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l-GR" dirty="0" smtClean="0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5762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000" smtClean="0">
                <a:latin typeface="Arial Black" pitchFamily="34" charset="0"/>
              </a:rPr>
              <a:t>Σίλιμπο-Εχινατσέα.</a:t>
            </a:r>
          </a:p>
        </p:txBody>
      </p:sp>
    </p:spTree>
    <p:extLst>
      <p:ext uri="{BB962C8B-B14F-4D97-AF65-F5344CB8AC3E}">
        <p14:creationId xmlns:p14="http://schemas.microsoft.com/office/powerpoint/2010/main" val="19343941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Picture 2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6164262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064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l-GR" dirty="0" smtClean="0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765175"/>
            <a:ext cx="8229600" cy="60483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l-GR" sz="2000" smtClean="0">
                <a:latin typeface="Arial Black" pitchFamily="34" charset="0"/>
              </a:rPr>
              <a:t>Ύσσωπος-Σκλαρέα </a:t>
            </a:r>
          </a:p>
        </p:txBody>
      </p:sp>
    </p:spTree>
    <p:extLst>
      <p:ext uri="{BB962C8B-B14F-4D97-AF65-F5344CB8AC3E}">
        <p14:creationId xmlns:p14="http://schemas.microsoft.com/office/powerpoint/2010/main" val="98896309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ΠΕΙΡΑ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4619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mtClean="0"/>
              <a:t>Πειραματικός ΑΦΦ ΚΣΕ Αγρινίου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692150"/>
            <a:ext cx="8229600" cy="604838"/>
          </a:xfrm>
        </p:spPr>
        <p:txBody>
          <a:bodyPr/>
          <a:lstStyle/>
          <a:p>
            <a:pPr eaLnBrk="1" hangingPunct="1"/>
            <a:r>
              <a:rPr lang="el-GR" smtClean="0"/>
              <a:t>Ρίγανη-βασιλικός-σίλιμπο-ύσσωπος</a:t>
            </a:r>
          </a:p>
        </p:txBody>
      </p:sp>
    </p:spTree>
    <p:extLst>
      <p:ext uri="{BB962C8B-B14F-4D97-AF65-F5344CB8AC3E}">
        <p14:creationId xmlns:p14="http://schemas.microsoft.com/office/powerpoint/2010/main" val="376552907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100D0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6237288"/>
            <a:ext cx="7924800" cy="4048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rgbClr val="FF3300"/>
                </a:solidFill>
              </a:rPr>
              <a:t>Πειράματα ΑΦΦ Κ.Σ.Ε. Αγρινίου.</a:t>
            </a:r>
          </a:p>
        </p:txBody>
      </p:sp>
    </p:spTree>
    <p:extLst>
      <p:ext uri="{BB962C8B-B14F-4D97-AF65-F5344CB8AC3E}">
        <p14:creationId xmlns:p14="http://schemas.microsoft.com/office/powerpoint/2010/main" val="80080815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Picture 2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9876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9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667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200" dirty="0" smtClean="0">
                <a:latin typeface="Arial Black" pitchFamily="34" charset="0"/>
              </a:rPr>
              <a:t>Επισκέψεις παραγωγών στους πειραματικούς αγρούς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11811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9670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>
                <a:latin typeface="Arial Black" pitchFamily="34" charset="0"/>
              </a:rPr>
              <a:t>       Β. Εγκατάσταση καλλιέργειας </a:t>
            </a:r>
            <a:br>
              <a:rPr lang="el-GR" sz="2800" smtClean="0">
                <a:latin typeface="Arial Black" pitchFamily="34" charset="0"/>
              </a:rPr>
            </a:br>
            <a:r>
              <a:rPr lang="el-GR" sz="2800" smtClean="0">
                <a:latin typeface="Arial Black" pitchFamily="34" charset="0"/>
              </a:rPr>
              <a:t>                      1. Λίπανση.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3600" dirty="0" smtClean="0">
                <a:latin typeface="Arial Black" pitchFamily="34" charset="0"/>
              </a:rPr>
              <a:t> 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3600" dirty="0" smtClean="0">
                <a:latin typeface="Arial Black" pitchFamily="34" charset="0"/>
              </a:rPr>
              <a:t> </a:t>
            </a:r>
            <a:r>
              <a:rPr lang="el-GR" sz="2400" dirty="0" smtClean="0">
                <a:latin typeface="Arial Black" pitchFamily="34" charset="0"/>
              </a:rPr>
              <a:t>Λίπανση </a:t>
            </a:r>
          </a:p>
          <a:p>
            <a:pPr marL="457200" indent="-45720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 smtClean="0">
                <a:latin typeface="Arial Black" pitchFamily="34" charset="0"/>
              </a:rPr>
              <a:t> Οργανική – Ανόργανη.</a:t>
            </a:r>
          </a:p>
          <a:p>
            <a:pPr marL="457200" indent="-45720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 smtClean="0">
                <a:latin typeface="Arial Black" pitchFamily="34" charset="0"/>
              </a:rPr>
              <a:t> Τύπος – ποσότητα.</a:t>
            </a:r>
          </a:p>
          <a:p>
            <a:pPr marL="457200" indent="-45720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 smtClean="0">
                <a:latin typeface="Arial Black" pitchFamily="34" charset="0"/>
              </a:rPr>
              <a:t> Χρόνος Εφαρμογής. </a:t>
            </a:r>
          </a:p>
          <a:p>
            <a:pPr marL="457200" indent="-45720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 smtClean="0">
                <a:latin typeface="Arial Black" pitchFamily="34" charset="0"/>
              </a:rPr>
              <a:t> Βασική – Επιφανειακή – Συντήρησης.</a:t>
            </a:r>
          </a:p>
          <a:p>
            <a:pPr marL="457200" indent="-45720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400" dirty="0" smtClean="0">
                <a:latin typeface="Arial Black" pitchFamily="34" charset="0"/>
              </a:rPr>
              <a:t>Τρόπος εφαρμογής: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2400" dirty="0" smtClean="0">
                <a:latin typeface="Arial Black" pitchFamily="34" charset="0"/>
              </a:rPr>
              <a:t>       -διασπορά (μηχανικά - χειρωνακτικά).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2400" dirty="0" smtClean="0">
                <a:latin typeface="Arial Black" pitchFamily="34" charset="0"/>
              </a:rPr>
              <a:t>       -ενσωμάτωση (τρόπος-</a:t>
            </a:r>
            <a:r>
              <a:rPr lang="el-GR" sz="2400" dirty="0" err="1" smtClean="0">
                <a:latin typeface="Arial Black" pitchFamily="34" charset="0"/>
              </a:rPr>
              <a:t>μέσα</a:t>
            </a:r>
            <a:r>
              <a:rPr lang="el-GR" sz="2400" dirty="0" smtClean="0">
                <a:latin typeface="Arial Black" pitchFamily="34" charset="0"/>
              </a:rPr>
              <a:t>).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l-GR" sz="2400" dirty="0" smtClean="0">
              <a:latin typeface="Arial Black" pitchFamily="34" charset="0"/>
            </a:endParaRP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9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Φυτεία Υσσώπου </a:t>
            </a:r>
          </a:p>
        </p:txBody>
      </p:sp>
      <p:pic>
        <p:nvPicPr>
          <p:cNvPr id="115715" name="Picture 4" descr="Hyssop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30725"/>
          </a:xfrm>
        </p:spPr>
      </p:pic>
    </p:spTree>
    <p:extLst>
      <p:ext uri="{BB962C8B-B14F-4D97-AF65-F5344CB8AC3E}">
        <p14:creationId xmlns:p14="http://schemas.microsoft.com/office/powerpoint/2010/main" val="2402230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Φυτεία Μελισσόχορτου</a:t>
            </a:r>
            <a:r>
              <a:rPr lang="el-GR" smtClean="0"/>
              <a:t>. </a:t>
            </a:r>
          </a:p>
        </p:txBody>
      </p:sp>
      <p:pic>
        <p:nvPicPr>
          <p:cNvPr id="116739" name="Picture 4" descr="Melis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30725"/>
          </a:xfrm>
        </p:spPr>
      </p:pic>
    </p:spTree>
    <p:extLst>
      <p:ext uri="{BB962C8B-B14F-4D97-AF65-F5344CB8AC3E}">
        <p14:creationId xmlns:p14="http://schemas.microsoft.com/office/powerpoint/2010/main" val="4168059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Φυτεία φασκόμηλου. </a:t>
            </a:r>
          </a:p>
        </p:txBody>
      </p:sp>
      <p:pic>
        <p:nvPicPr>
          <p:cNvPr id="117763" name="Picture 4" descr="Salv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30725"/>
          </a:xfrm>
        </p:spPr>
      </p:pic>
    </p:spTree>
    <p:extLst>
      <p:ext uri="{BB962C8B-B14F-4D97-AF65-F5344CB8AC3E}">
        <p14:creationId xmlns:p14="http://schemas.microsoft.com/office/powerpoint/2010/main" val="2277568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Φυτεία Ρίγανης.</a:t>
            </a:r>
          </a:p>
        </p:txBody>
      </p:sp>
      <p:pic>
        <p:nvPicPr>
          <p:cNvPr id="118787" name="Picture 4" descr="Orega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700213"/>
            <a:ext cx="3398837" cy="4530725"/>
          </a:xfrm>
        </p:spPr>
      </p:pic>
    </p:spTree>
    <p:extLst>
      <p:ext uri="{BB962C8B-B14F-4D97-AF65-F5344CB8AC3E}">
        <p14:creationId xmlns:p14="http://schemas.microsoft.com/office/powerpoint/2010/main" val="521714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Φυτεία χαμομηλιού</a:t>
            </a:r>
          </a:p>
        </p:txBody>
      </p:sp>
      <p:pic>
        <p:nvPicPr>
          <p:cNvPr id="123907" name="Picture 4" descr="XAMOMIL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30725"/>
          </a:xfrm>
        </p:spPr>
      </p:pic>
    </p:spTree>
    <p:extLst>
      <p:ext uri="{BB962C8B-B14F-4D97-AF65-F5344CB8AC3E}">
        <p14:creationId xmlns:p14="http://schemas.microsoft.com/office/powerpoint/2010/main" val="3401591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IMG_06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1257139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IMG_09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74650"/>
            <a:ext cx="8180388" cy="6119813"/>
          </a:xfrm>
        </p:spPr>
      </p:pic>
    </p:spTree>
    <p:extLst>
      <p:ext uri="{BB962C8B-B14F-4D97-AF65-F5344CB8AC3E}">
        <p14:creationId xmlns:p14="http://schemas.microsoft.com/office/powerpoint/2010/main" val="1985117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4 - Θέση εικόνας" descr="IMG_0947_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333375"/>
            <a:ext cx="8159750" cy="6119813"/>
          </a:xfrm>
        </p:spPr>
      </p:pic>
    </p:spTree>
    <p:extLst>
      <p:ext uri="{BB962C8B-B14F-4D97-AF65-F5344CB8AC3E}">
        <p14:creationId xmlns:p14="http://schemas.microsoft.com/office/powerpoint/2010/main" val="4292546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Ilias Ntzanis\Documents\IMG_0725-ΣΥΛΛΟΓΗ ΑΧΙΛΛΕ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941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Public\Documents\IMG_0527 GREEN 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 descr="C:\Users\Ilias Ntzanis\Documents\IMG_0340-Καλεντούλ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94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 </a:t>
            </a:r>
            <a:r>
              <a:rPr lang="el-GR" smtClean="0"/>
              <a:t>                    </a:t>
            </a:r>
            <a:r>
              <a:rPr lang="el-GR" sz="2800" smtClean="0">
                <a:latin typeface="Arial Black" pitchFamily="34" charset="0"/>
              </a:rPr>
              <a:t>2. Σπορά.</a:t>
            </a:r>
            <a:endParaRPr lang="el-GR" smtClean="0"/>
          </a:p>
        </p:txBody>
      </p:sp>
      <p:sp>
        <p:nvSpPr>
          <p:cNvPr id="4608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 eaLnBrk="1" hangingPunct="1">
              <a:buFont typeface="Franklin Gothic Book" pitchFamily="34" charset="0"/>
              <a:buAutoNum type="arabicPeriod"/>
            </a:pPr>
            <a:r>
              <a:rPr lang="el-GR" sz="2400" smtClean="0">
                <a:latin typeface="Arial Black" pitchFamily="34" charset="0"/>
              </a:rPr>
              <a:t>Είδος, ποικιλία, ποιότητα, πιστοποίηση.</a:t>
            </a:r>
          </a:p>
          <a:p>
            <a:pPr marL="514350" indent="-514350" eaLnBrk="1" hangingPunct="1">
              <a:buFont typeface="Franklin Gothic Book" pitchFamily="34" charset="0"/>
              <a:buAutoNum type="arabicPeriod"/>
            </a:pPr>
            <a:r>
              <a:rPr lang="el-GR" sz="2400" smtClean="0">
                <a:latin typeface="Arial Black" pitchFamily="34" charset="0"/>
              </a:rPr>
              <a:t>Τρόπος: </a:t>
            </a:r>
          </a:p>
          <a:p>
            <a:pPr marL="514350" indent="-514350" eaLnBrk="1" hangingPunct="1">
              <a:buFont typeface="Wingdings" pitchFamily="2" charset="2"/>
              <a:buChar char="Ø"/>
            </a:pPr>
            <a:r>
              <a:rPr lang="el-GR" sz="2400" smtClean="0">
                <a:latin typeface="Arial Black" pitchFamily="34" charset="0"/>
              </a:rPr>
              <a:t>με το χέρι ή μηχανικά(σπαρτική    μηχανή).</a:t>
            </a:r>
          </a:p>
          <a:p>
            <a:pPr marL="514350" indent="-514350" eaLnBrk="1" hangingPunct="1">
              <a:buFont typeface="Wingdings" pitchFamily="2" charset="2"/>
              <a:buChar char="Ø"/>
            </a:pPr>
            <a:r>
              <a:rPr lang="el-GR" sz="2400" smtClean="0">
                <a:latin typeface="Arial Black" pitchFamily="34" charset="0"/>
              </a:rPr>
              <a:t>γραμμικά ή σε όλη την επιφάνεια.</a:t>
            </a:r>
          </a:p>
          <a:p>
            <a:pPr marL="514350" indent="-514350" eaLnBrk="1" hangingPunct="1">
              <a:buFont typeface="Wingdings 2" pitchFamily="18" charset="2"/>
              <a:buNone/>
            </a:pPr>
            <a:r>
              <a:rPr lang="el-GR" sz="2400" smtClean="0">
                <a:solidFill>
                  <a:schemeClr val="accent1"/>
                </a:solidFill>
                <a:latin typeface="Arial Black" pitchFamily="34" charset="0"/>
              </a:rPr>
              <a:t>3.  </a:t>
            </a:r>
            <a:r>
              <a:rPr lang="el-GR" sz="2400" smtClean="0">
                <a:latin typeface="Arial Black" pitchFamily="34" charset="0"/>
              </a:rPr>
              <a:t>Έλεγχος υγρασιακής κατάσταση εδάφους του αγρού.</a:t>
            </a:r>
          </a:p>
          <a:p>
            <a:pPr marL="514350" indent="-514350" eaLnBrk="1" hangingPunct="1">
              <a:buFont typeface="Wingdings 2" pitchFamily="18" charset="2"/>
              <a:buNone/>
            </a:pPr>
            <a:r>
              <a:rPr lang="el-GR" sz="2400" smtClean="0">
                <a:solidFill>
                  <a:schemeClr val="accent1"/>
                </a:solidFill>
                <a:latin typeface="Arial Black" pitchFamily="34" charset="0"/>
              </a:rPr>
              <a:t>4.  </a:t>
            </a:r>
            <a:r>
              <a:rPr lang="el-GR" sz="2400" smtClean="0">
                <a:latin typeface="Arial Black" pitchFamily="34" charset="0"/>
              </a:rPr>
              <a:t>Ποιότητα εργασίας – επάρκεια σπόρου.</a:t>
            </a:r>
          </a:p>
          <a:p>
            <a:pPr marL="514350" indent="-514350" eaLnBrk="1" hangingPunct="1">
              <a:buFont typeface="Wingdings 2" pitchFamily="18" charset="2"/>
              <a:buNone/>
            </a:pPr>
            <a:r>
              <a:rPr lang="el-GR" sz="2400" smtClean="0">
                <a:solidFill>
                  <a:schemeClr val="accent1"/>
                </a:solidFill>
                <a:latin typeface="Arial Black" pitchFamily="34" charset="0"/>
              </a:rPr>
              <a:t>5.  </a:t>
            </a:r>
            <a:r>
              <a:rPr lang="el-GR" sz="2400" smtClean="0">
                <a:latin typeface="Arial Black" pitchFamily="34" charset="0"/>
              </a:rPr>
              <a:t>Βάθος σποράς.</a:t>
            </a:r>
          </a:p>
          <a:p>
            <a:pPr marL="514350" indent="-514350" eaLnBrk="1" hangingPunct="1">
              <a:buFont typeface="Wingdings 2" pitchFamily="18" charset="2"/>
              <a:buNone/>
            </a:pPr>
            <a:r>
              <a:rPr lang="el-GR" sz="2400" smtClean="0">
                <a:solidFill>
                  <a:schemeClr val="accent1"/>
                </a:solidFill>
                <a:latin typeface="Arial Black" pitchFamily="34" charset="0"/>
              </a:rPr>
              <a:t>6.  </a:t>
            </a:r>
            <a:r>
              <a:rPr lang="el-GR" sz="2400" smtClean="0">
                <a:latin typeface="Arial Black" pitchFamily="34" charset="0"/>
              </a:rPr>
              <a:t>Κάλυψη σπόρου.</a:t>
            </a:r>
            <a:endParaRPr lang="el-GR" sz="2400" smtClean="0"/>
          </a:p>
        </p:txBody>
      </p:sp>
    </p:spTree>
    <p:extLst>
      <p:ext uri="{BB962C8B-B14F-4D97-AF65-F5344CB8AC3E}">
        <p14:creationId xmlns:p14="http://schemas.microsoft.com/office/powerpoint/2010/main" val="26383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Users\Public\Documents\IMG_0527 GREEN 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075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Public\Documents\IMG_0858_3Ach C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375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Ilias Ntzanis\Documents\IMG_1118-Δενδρολ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718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Users\Public\Documents\IMG_1133  ΧΑΜΟΜΗΛΙ ΞΗΡΑΝΣ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306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Public\Documents\IMG_1154-ΘΕΡΜ-ΠΙΟ ΑΦ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814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:\Users\Public\Documents\IMG_1183-ΣΑΛΒΙΑ ΦΥΤΕΙ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20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Users\Ilias Ntzanis\Documents\IMG_1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9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Users\Ilias Ntzanis\Documents\P1000327-ΟΚ ΦΥΤΟ ΣΤΕΒΙ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134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smtClean="0">
                <a:latin typeface="Arial Black" pitchFamily="34" charset="0"/>
              </a:rPr>
              <a:t>Στέβια</a:t>
            </a:r>
          </a:p>
        </p:txBody>
      </p:sp>
      <p:pic>
        <p:nvPicPr>
          <p:cNvPr id="151555" name="Picture 2" descr="C:\Users\Ilias Ntzanis\Documents\P1000327-ΟΚ ΦΥΤΟ ΣΤΕΒΙΑ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630920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Ilias Ntzanis\Documents\P1000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09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                 </a:t>
            </a:r>
            <a:r>
              <a:rPr lang="el-GR" sz="2800" smtClean="0">
                <a:latin typeface="Arial Black" pitchFamily="34" charset="0"/>
              </a:rPr>
              <a:t>3. Μεταφύτευση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l-GR" sz="2800" dirty="0" smtClean="0">
                <a:latin typeface="Arial Black" pitchFamily="34" charset="0"/>
              </a:rPr>
              <a:t>        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800" dirty="0" smtClean="0">
                <a:latin typeface="Arial Black" pitchFamily="34" charset="0"/>
              </a:rPr>
              <a:t>με το χέρι ή μηχανικά.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800" dirty="0" smtClean="0">
                <a:latin typeface="Arial Black" pitchFamily="34" charset="0"/>
              </a:rPr>
              <a:t>ποιότητα φυτών-επάρκεια φυτών. 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800" dirty="0" smtClean="0">
                <a:latin typeface="Arial Black" pitchFamily="34" charset="0"/>
              </a:rPr>
              <a:t>έλεγχος  υγρασίας εδάφους  και δομής εδάφους.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800" dirty="0" smtClean="0">
                <a:latin typeface="Arial Black" pitchFamily="34" charset="0"/>
              </a:rPr>
              <a:t>ποιότητα εργασίας.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800" dirty="0" smtClean="0">
                <a:latin typeface="Arial Black" pitchFamily="34" charset="0"/>
              </a:rPr>
              <a:t>αποστάσεις φύτευσης.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800" dirty="0" smtClean="0">
                <a:latin typeface="Arial Black" pitchFamily="34" charset="0"/>
              </a:rPr>
              <a:t>βάθος φύτευσης.</a:t>
            </a:r>
          </a:p>
          <a:p>
            <a:pPr marL="514350" indent="-514350" eaLnBrk="1" fontAlgn="auto" hangingPunct="1">
              <a:spcBef>
                <a:spcPts val="58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2800" dirty="0" smtClean="0">
                <a:latin typeface="Arial Black" pitchFamily="34" charset="0"/>
              </a:rPr>
              <a:t>επάρκεια νερού φύτευσης.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24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  <p:pic>
        <p:nvPicPr>
          <p:cNvPr id="153603" name="Picture 2" descr="C:\Users\Ilias Ntzanis\Documents\P10002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990146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Ilias Ntzanis\Documents\052-Dr. Melis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291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Ilias Ntzanis\Documents\078-Tranpl. med.pla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4800600"/>
            <a:ext cx="21945600" cy="164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88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  <p:pic>
        <p:nvPicPr>
          <p:cNvPr id="158723" name="Picture 2" descr="C:\Users\Ilias Ntzanis\Documents\010-Rosmarinus of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402550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Ilias Ntzanis\Documents\100_PANA-2\P1000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82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  <p:pic>
        <p:nvPicPr>
          <p:cNvPr id="163843" name="Picture 2" descr="C:\Users\Ilias Ntzanis\Documents\019-Rippers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556655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Ilias Ntzanis\Documents\100_PANA-2\P1000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720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Users\Ilias Ntzanis\Documents\100_PANA-1\P1000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1998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Ilias Ntzanis\Pictures\2012_03_15 ΑΕΡΟΠΟΝΙΑ-ΑΦΦ\IMG_1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5308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Ilias Ntzanis\Pictures\2012_03_15 ΑΕΡΟΠΟΝΙΑ-ΑΦΦ\IMG_1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431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>
                <a:latin typeface="Arial Black" pitchFamily="34" charset="0"/>
              </a:rPr>
              <a:t>       4. Μεταφυτευτικές φροντίδες-</a:t>
            </a:r>
            <a:br>
              <a:rPr lang="el-GR" sz="2800" smtClean="0">
                <a:latin typeface="Arial Black" pitchFamily="34" charset="0"/>
              </a:rPr>
            </a:br>
            <a:r>
              <a:rPr lang="el-GR" sz="2800" smtClean="0">
                <a:latin typeface="Arial Black" pitchFamily="34" charset="0"/>
              </a:rPr>
              <a:t>                εργασίες αγρού.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l-GR" sz="2400" dirty="0" smtClean="0">
              <a:latin typeface="Arial Black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Έλεγχος επιτυχίας της φυτείας.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Συμπληρωματική φύτευση – άρδευση.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Σκάλισμα- βοτάνισμα.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Εγκατάσταση δικτύου άρδευσης.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Φυτοπροστασία.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Εξειδικευμένες εργασίες για ορισμένα φυτά.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Συμπληρωματική λίπανση.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Παράχωμα των </a:t>
            </a:r>
            <a:r>
              <a:rPr lang="el-GR" sz="2400" dirty="0" err="1" smtClean="0">
                <a:latin typeface="Arial Black" pitchFamily="34" charset="0"/>
              </a:rPr>
              <a:t>φυταρίων</a:t>
            </a:r>
            <a:r>
              <a:rPr lang="el-GR" sz="2400" dirty="0" smtClean="0">
                <a:latin typeface="Arial Black" pitchFamily="34" charset="0"/>
              </a:rPr>
              <a:t>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smtClean="0">
                <a:latin typeface="Arial Black" pitchFamily="34" charset="0"/>
              </a:rPr>
              <a:t>Έλεγχος στράγγισης.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l-GR" sz="2400" dirty="0" err="1" smtClean="0">
                <a:latin typeface="Arial Black" pitchFamily="34" charset="0"/>
              </a:rPr>
              <a:t>Κ.λ.π</a:t>
            </a:r>
            <a:endParaRPr lang="el-GR" sz="2400" dirty="0" smtClean="0">
              <a:latin typeface="Arial Black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l-GR" sz="2400" dirty="0" smtClean="0">
              <a:latin typeface="Arial Black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l-GR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Users\Ilias Ntzanis\Pictures\2012_05_24ΦΛ.ΣΥΣΤ.ΕΠΕΞΕΡΓΑΣΙΑ\IMG_2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29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Users\Ilias Ntzanis\Pictures\2012_05_24ΦΛ.ΣΥΣΤ.ΕΠΕΞΕΡΓΑΣΙΑ\IMG_2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580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Users\Ilias Ntzanis\Pictures\2012_05_24ΦΛ.ΣΥΣΤ.ΕΠΕΞΕΡΓΑΣΙΑ\IMG_2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952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C:\Users\Ilias Ntzanis\Pictures\2012_06_02-ΑΦΦ\IMG_2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7567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Users\Ilias Ntzanis\Pictures\2012_11_17AFF\IMG_2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9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71050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9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797152"/>
            <a:ext cx="7772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 smtClean="0">
                <a:solidFill>
                  <a:schemeClr val="tx1"/>
                </a:solidFill>
                <a:latin typeface="Palatino Linotype" pitchFamily="18" charset="0"/>
              </a:rPr>
              <a:t>Σπορόφυτα Σάλβιας σε λεκάνες </a:t>
            </a:r>
            <a:r>
              <a:rPr lang="en-US" b="1" dirty="0" smtClean="0">
                <a:solidFill>
                  <a:schemeClr val="tx1"/>
                </a:solidFill>
                <a:latin typeface="Palatino Linotype" pitchFamily="18" charset="0"/>
              </a:rPr>
              <a:t>FS </a:t>
            </a:r>
            <a:r>
              <a:rPr lang="el-GR" b="1" dirty="0" smtClean="0">
                <a:solidFill>
                  <a:schemeClr val="tx1"/>
                </a:solidFill>
                <a:latin typeface="Palatino Linotype" pitchFamily="18" charset="0"/>
              </a:rPr>
              <a:t>λίγο πριν τη μεταφύτευση</a:t>
            </a:r>
          </a:p>
        </p:txBody>
      </p:sp>
    </p:spTree>
    <p:extLst>
      <p:ext uri="{BB962C8B-B14F-4D97-AF65-F5344CB8AC3E}">
        <p14:creationId xmlns:p14="http://schemas.microsoft.com/office/powerpoint/2010/main" val="3670985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71050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033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Σπορόφυτα Εχινάτσεα σε λεκάνες </a:t>
            </a:r>
            <a:r>
              <a:rPr lang="en-US" dirty="0" smtClean="0"/>
              <a:t>FS</a:t>
            </a:r>
            <a:r>
              <a:rPr lang="el-GR" dirty="0" smtClean="0"/>
              <a:t> πριν το στάδιο μεταφύτευσης </a:t>
            </a:r>
          </a:p>
        </p:txBody>
      </p:sp>
    </p:spTree>
    <p:extLst>
      <p:ext uri="{BB962C8B-B14F-4D97-AF65-F5344CB8AC3E}">
        <p14:creationId xmlns:p14="http://schemas.microsoft.com/office/powerpoint/2010/main" val="2276284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71050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7443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/>
              <a:t>Παραγωγή σποροφύτων υσσώπου με </a:t>
            </a:r>
            <a:r>
              <a:rPr lang="en-US" dirty="0" smtClean="0"/>
              <a:t>FS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306095242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καιοσύνη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Δικαιοσύνη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343</Words>
  <Application>Microsoft Office PowerPoint</Application>
  <PresentationFormat>On-screen Show (4:3)</PresentationFormat>
  <Paragraphs>75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Δικαιοσύνη</vt:lpstr>
      <vt:lpstr>Προετοιμασία Αγρού – Εγκατάσταση καλλιέργειας.</vt:lpstr>
      <vt:lpstr>      Α. Κύριες Πρόδρομες Εργασίες                   1. Κατεργασία εδάφους.</vt:lpstr>
      <vt:lpstr>       Β. Εγκατάσταση καλλιέργειας                        1. Λίπανση.</vt:lpstr>
      <vt:lpstr>                      2. Σπορά.</vt:lpstr>
      <vt:lpstr>                 3. Μεταφύτευση</vt:lpstr>
      <vt:lpstr>       4. Μεταφυτευτικές φροντίδες-                 εργασίες αγρού.</vt:lpstr>
      <vt:lpstr>Σπορόφυτα Σάλβιας σε λεκάνες FS λίγο πριν τη μεταφύτευση</vt:lpstr>
      <vt:lpstr>Σπορόφυτα Εχινάτσεα σε λεκάνες FS πριν το στάδιο μεταφύτευσης </vt:lpstr>
      <vt:lpstr>Παραγωγή σποροφύτων υσσώπου με FS</vt:lpstr>
      <vt:lpstr>ΣΠΟΡΟΦΥΤΟ ΡΙΓΑΝΗΣ ΑΠO 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Σπορόφυτα Εχινάτσεα σε λεκάνες FS πριν το στάδιο μεταφύτευσης </vt:lpstr>
      <vt:lpstr>Παραγωγή σποροφύτων υσσώπου με FS</vt:lpstr>
      <vt:lpstr>Σπορόφυτα μελισσόχορτου με OHWS</vt:lpstr>
      <vt:lpstr>ΣΠΟΡΟΦΥΤΑ ΣΤΕΒΙΑ ΚΑΙ ΑΦΦ AΠΟ FS</vt:lpstr>
      <vt:lpstr>PowerPoint Presentation</vt:lpstr>
      <vt:lpstr>PowerPoint Presentation</vt:lpstr>
      <vt:lpstr>PowerPoint Presentation</vt:lpstr>
      <vt:lpstr>PowerPoint Presentation</vt:lpstr>
      <vt:lpstr>Πειραματικός ΑΦΦ ΚΣΕ Αγρινίου</vt:lpstr>
      <vt:lpstr>Πειράματα ΑΦΦ Κ.Σ.Ε. Αγρινίου.</vt:lpstr>
      <vt:lpstr>Επισκέψεις παραγωγών στους πειραματικούς αγρούς </vt:lpstr>
      <vt:lpstr>Φυτεία Υσσώπου </vt:lpstr>
      <vt:lpstr>Φυτεία Μελισσόχορτου. </vt:lpstr>
      <vt:lpstr>Φυτεία φασκόμηλου. </vt:lpstr>
      <vt:lpstr>Φυτεία Ρίγανης.</vt:lpstr>
      <vt:lpstr>Φυτεία χαμομηλιού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Στέβια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Προετοιμασία Αγρού – Εγκατάσταση καλλιέργειας.</dc:title>
  <dc:creator>eliza</dc:creator>
  <cp:lastModifiedBy>eliza</cp:lastModifiedBy>
  <cp:revision>6</cp:revision>
  <dcterms:created xsi:type="dcterms:W3CDTF">2015-10-19T19:46:01Z</dcterms:created>
  <dcterms:modified xsi:type="dcterms:W3CDTF">2016-01-15T10:42:52Z</dcterms:modified>
</cp:coreProperties>
</file>