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64" r:id="rId6"/>
    <p:sldId id="278" r:id="rId7"/>
    <p:sldId id="266" r:id="rId8"/>
    <p:sldId id="267" r:id="rId9"/>
    <p:sldId id="268" r:id="rId10"/>
    <p:sldId id="269" r:id="rId11"/>
    <p:sldId id="273" r:id="rId12"/>
    <p:sldId id="265" r:id="rId13"/>
    <p:sldId id="259" r:id="rId14"/>
    <p:sldId id="274" r:id="rId15"/>
    <p:sldId id="275" r:id="rId16"/>
    <p:sldId id="271" r:id="rId17"/>
    <p:sldId id="279" r:id="rId18"/>
    <p:sldId id="272" r:id="rId19"/>
    <p:sldId id="276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BCE1E-810E-43EB-BF96-8A346F1284B6}" type="datetimeFigureOut">
              <a:rPr lang="el-GR" smtClean="0"/>
              <a:t>28/3/2023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EC1CF-4DC5-44B2-851C-AE765F258632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84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C1CF-4DC5-44B2-851C-AE765F258632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87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00D8-58BE-45B6-A89A-032E75C7E775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000A-026C-485B-82AF-9DE03F3B8F2B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9DA6-BE03-4AF8-AC5D-DC10DBD60B46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2C70-4F5D-4B32-892A-F6EB349B7F21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6FB-B46C-4F35-A7D4-10CE547C807C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B68B-5A0C-4C5C-8375-EB96CEAF27A6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ED68-957F-4B65-BDA7-ED7347957FDD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CE7D-44F3-4DE5-8331-46C4FFFFCC6A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0EF-791D-48DF-9BD4-6629E1F84BF3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0D99-A8E4-4369-A16D-1C76174B5292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ADF2-40DF-4F32-9684-DD21460BF1F0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600200"/>
            <a:ext cx="563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318B4-FC54-4371-A19E-9D574E26C547}" type="datetime1">
              <a:rPr lang="en-US" smtClean="0"/>
              <a:t>28-Mar-23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3FFA7-9AE8-4D46-940F-1BC347D19CD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etirio.com/provlima-stenotita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5574" y="1828800"/>
            <a:ext cx="4193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ΦΥΣΙΚΟΙ ΠΟΡΟΙ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7424" y="3657600"/>
            <a:ext cx="1910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Ταξινόμηση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z="1400" smtClean="0"/>
              <a:t>10</a:t>
            </a:fld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3215871" y="2752070"/>
            <a:ext cx="1905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Internal Norms</a:t>
            </a:r>
          </a:p>
          <a:p>
            <a:pPr algn="ctr">
              <a:lnSpc>
                <a:spcPct val="150000"/>
              </a:lnSpc>
            </a:pPr>
            <a:endParaRPr lang="en-US" sz="1400" dirty="0"/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Discount Rate(s)</a:t>
            </a:r>
            <a:endParaRPr lang="el-GR" sz="1400" dirty="0"/>
          </a:p>
        </p:txBody>
      </p:sp>
      <p:sp>
        <p:nvSpPr>
          <p:cNvPr id="5" name="Up-Down Arrow 4"/>
          <p:cNvSpPr/>
          <p:nvPr/>
        </p:nvSpPr>
        <p:spPr>
          <a:xfrm>
            <a:off x="4029093" y="3127405"/>
            <a:ext cx="152400" cy="304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6" name="Oval 5"/>
          <p:cNvSpPr/>
          <p:nvPr/>
        </p:nvSpPr>
        <p:spPr>
          <a:xfrm>
            <a:off x="4800600" y="1768174"/>
            <a:ext cx="1524000" cy="8594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Expected benefits</a:t>
            </a:r>
            <a:endParaRPr lang="el-GR" sz="1400" dirty="0"/>
          </a:p>
        </p:txBody>
      </p:sp>
      <p:sp>
        <p:nvSpPr>
          <p:cNvPr id="7" name="Oval 6"/>
          <p:cNvSpPr/>
          <p:nvPr/>
        </p:nvSpPr>
        <p:spPr>
          <a:xfrm>
            <a:off x="4878324" y="3916680"/>
            <a:ext cx="1524000" cy="8672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Expected Costs</a:t>
            </a:r>
            <a:endParaRPr lang="el-GR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91200" y="2614300"/>
            <a:ext cx="388239" cy="256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239647" y="2767529"/>
            <a:ext cx="950976" cy="669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choices</a:t>
            </a:r>
            <a:endParaRPr lang="el-GR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829300" y="3432205"/>
            <a:ext cx="410347" cy="430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00600" y="2514600"/>
            <a:ext cx="228600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76800" y="3810000"/>
            <a:ext cx="228600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98361" y="178099"/>
            <a:ext cx="386964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internal world of individual choices</a:t>
            </a:r>
          </a:p>
          <a:p>
            <a:r>
              <a:rPr lang="en-US" dirty="0" smtClean="0"/>
              <a:t>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</a:rPr>
              <a:t>Ostrom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, E.,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1990. </a:t>
            </a:r>
            <a:r>
              <a:rPr lang="en-US" dirty="0" smtClean="0"/>
              <a:t>p</a:t>
            </a:r>
            <a:r>
              <a:rPr lang="el-GR" dirty="0" smtClean="0"/>
              <a:t>.</a:t>
            </a:r>
            <a:r>
              <a:rPr lang="en-US" dirty="0" smtClean="0"/>
              <a:t>37)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2400125" y="1224155"/>
            <a:ext cx="1510029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Internal world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7855492" y="5652310"/>
            <a:ext cx="1005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</a:t>
            </a:r>
          </a:p>
          <a:p>
            <a:r>
              <a:rPr lang="en-US" dirty="0" smtClean="0"/>
              <a:t>world</a:t>
            </a:r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7834156" y="577824"/>
            <a:ext cx="1005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</a:t>
            </a:r>
          </a:p>
          <a:p>
            <a:r>
              <a:rPr lang="en-US" dirty="0"/>
              <a:t>w</a:t>
            </a:r>
            <a:r>
              <a:rPr lang="en-US" dirty="0" smtClean="0"/>
              <a:t>orld</a:t>
            </a:r>
            <a:endParaRPr lang="el-GR" dirty="0"/>
          </a:p>
        </p:txBody>
      </p:sp>
      <p:sp>
        <p:nvSpPr>
          <p:cNvPr id="33" name="TextBox 32"/>
          <p:cNvSpPr txBox="1"/>
          <p:nvPr/>
        </p:nvSpPr>
        <p:spPr>
          <a:xfrm>
            <a:off x="209053" y="1820160"/>
            <a:ext cx="1726819" cy="1477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ηθική δέσμευση</a:t>
            </a:r>
          </a:p>
          <a:p>
            <a:r>
              <a:rPr lang="el-GR" dirty="0" smtClean="0"/>
              <a:t>αλτρουισμός</a:t>
            </a:r>
          </a:p>
          <a:p>
            <a:r>
              <a:rPr lang="el-GR" dirty="0" smtClean="0"/>
              <a:t>συμμόρφωση</a:t>
            </a:r>
          </a:p>
          <a:p>
            <a:r>
              <a:rPr lang="el-GR" dirty="0" smtClean="0"/>
              <a:t>αυτοθυσία</a:t>
            </a:r>
          </a:p>
          <a:p>
            <a:r>
              <a:rPr lang="el-GR" dirty="0" smtClean="0"/>
              <a:t>φήμη</a:t>
            </a:r>
            <a:endParaRPr lang="el-GR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48955" y="3887279"/>
            <a:ext cx="93598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59817" y="4497959"/>
            <a:ext cx="181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preferences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362200" y="1120164"/>
            <a:ext cx="5105400" cy="4556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/>
          <p:cNvCxnSpPr/>
          <p:nvPr/>
        </p:nvCxnSpPr>
        <p:spPr>
          <a:xfrm>
            <a:off x="1962116" y="2361322"/>
            <a:ext cx="1279999" cy="99947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946314" y="2714324"/>
            <a:ext cx="850577" cy="7763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outcome</a:t>
            </a:r>
            <a:endParaRPr lang="en-US" sz="1200" dirty="0"/>
          </a:p>
        </p:txBody>
      </p:sp>
      <p:sp>
        <p:nvSpPr>
          <p:cNvPr id="36" name="Right Arrow 35"/>
          <p:cNvSpPr/>
          <p:nvPr/>
        </p:nvSpPr>
        <p:spPr>
          <a:xfrm>
            <a:off x="7494414" y="2986915"/>
            <a:ext cx="425086" cy="297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22" idx="1"/>
          </p:cNvCxnSpPr>
          <p:nvPr/>
        </p:nvCxnSpPr>
        <p:spPr>
          <a:xfrm flipH="1" flipV="1">
            <a:off x="7494414" y="5693269"/>
            <a:ext cx="361078" cy="282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1"/>
          </p:cNvCxnSpPr>
          <p:nvPr/>
        </p:nvCxnSpPr>
        <p:spPr>
          <a:xfrm flipH="1">
            <a:off x="7494414" y="900990"/>
            <a:ext cx="339742" cy="219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3" idx="2"/>
          </p:cNvCxnSpPr>
          <p:nvPr/>
        </p:nvCxnSpPr>
        <p:spPr>
          <a:xfrm>
            <a:off x="8336762" y="1224155"/>
            <a:ext cx="0" cy="13901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371602" y="3647450"/>
            <a:ext cx="0" cy="19151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78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685800"/>
            <a:ext cx="5334000" cy="51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9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984504"/>
            <a:ext cx="534050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Ελεύθερης πρόσβασης # ελεύθερα αγαθά (</a:t>
            </a:r>
            <a:r>
              <a:rPr lang="en-US" dirty="0" smtClean="0"/>
              <a:t>free goods)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179676" y="2156308"/>
            <a:ext cx="657103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b="1" dirty="0"/>
              <a:t>Ελεύθερα αγαθά </a:t>
            </a:r>
            <a:r>
              <a:rPr lang="el-GR" sz="1600" dirty="0"/>
              <a:t>είναι τα αγαθά που δεν υπόκεινται στον </a:t>
            </a:r>
            <a:endParaRPr lang="en-US" sz="1600" dirty="0" smtClean="0"/>
          </a:p>
          <a:p>
            <a:r>
              <a:rPr lang="el-GR" sz="1600" dirty="0" smtClean="0">
                <a:hlinkClick r:id="rId2"/>
              </a:rPr>
              <a:t>περιορισμό </a:t>
            </a:r>
            <a:r>
              <a:rPr lang="el-GR" sz="1600" dirty="0">
                <a:hlinkClick r:id="rId2"/>
              </a:rPr>
              <a:t>της στενότητας</a:t>
            </a:r>
            <a:r>
              <a:rPr lang="el-GR" sz="1600" dirty="0"/>
              <a:t> και των οποίων οι ποσότητες είναι μεγαλύτερες </a:t>
            </a:r>
            <a:endParaRPr lang="en-US" sz="1600" dirty="0" smtClean="0"/>
          </a:p>
          <a:p>
            <a:r>
              <a:rPr lang="el-GR" sz="1600" dirty="0" smtClean="0"/>
              <a:t>από </a:t>
            </a:r>
            <a:r>
              <a:rPr lang="el-GR" sz="1600" dirty="0"/>
              <a:t>εκείνες που χρειάζονται για να ικανοποιηθούν οι αντίστοιχες </a:t>
            </a:r>
            <a:r>
              <a:rPr lang="el-GR" sz="1600" dirty="0" smtClean="0"/>
              <a:t>ανάγκες</a:t>
            </a:r>
            <a:r>
              <a:rPr lang="en-US" sz="1600" dirty="0" smtClean="0"/>
              <a:t>. </a:t>
            </a:r>
            <a:endParaRPr lang="el-GR" sz="1600" dirty="0" smtClean="0"/>
          </a:p>
          <a:p>
            <a:r>
              <a:rPr lang="el-GR" sz="1600" dirty="0" smtClean="0"/>
              <a:t>Χρησιμοποιείται ελάχιστα μετά το 1980. Π.χ. Ατμοσφαιρικό οξυγόνο, </a:t>
            </a:r>
          </a:p>
          <a:p>
            <a:r>
              <a:rPr lang="el-GR" sz="1600" dirty="0" smtClean="0"/>
              <a:t>νερό θάλασσας</a:t>
            </a:r>
            <a:endParaRPr lang="el-G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675940" y="4409346"/>
            <a:ext cx="2209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Οικονομικά αγαθά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351696"/>
            <a:ext cx="12861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σπανιότητα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638800"/>
            <a:ext cx="22041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Οικονομική επιστήμη</a:t>
            </a:r>
            <a:endParaRPr lang="el-GR" dirty="0"/>
          </a:p>
        </p:txBody>
      </p:sp>
      <p:sp>
        <p:nvSpPr>
          <p:cNvPr id="8" name="Down Arrow 7"/>
          <p:cNvSpPr/>
          <p:nvPr/>
        </p:nvSpPr>
        <p:spPr>
          <a:xfrm>
            <a:off x="7086600" y="4836328"/>
            <a:ext cx="109693" cy="650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Left-Right Arrow 9"/>
          <p:cNvSpPr/>
          <p:nvPr/>
        </p:nvSpPr>
        <p:spPr>
          <a:xfrm>
            <a:off x="5129682" y="435169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00" y="4836328"/>
            <a:ext cx="0" cy="1107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88820" y="5943600"/>
            <a:ext cx="261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Μπορείς να τα αγοράσεις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5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2667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/>
              <a:t>Res </a:t>
            </a:r>
            <a:r>
              <a:rPr lang="en-US" sz="2800" b="1" dirty="0" err="1" smtClean="0"/>
              <a:t>communis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514600" y="2727635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Definition</a:t>
            </a:r>
            <a:r>
              <a:rPr lang="en-US" dirty="0" smtClean="0"/>
              <a:t>: Areas </a:t>
            </a:r>
            <a:r>
              <a:rPr lang="en-US" dirty="0"/>
              <a:t>beyond</a:t>
            </a:r>
            <a:r>
              <a:rPr lang="en-US" dirty="0" smtClean="0"/>
              <a:t>, </a:t>
            </a:r>
            <a:r>
              <a:rPr lang="en-US" dirty="0"/>
              <a:t>and not subject to incorporation into, state territory</a:t>
            </a:r>
            <a:r>
              <a:rPr lang="en-US" dirty="0" smtClean="0"/>
              <a:t>; </a:t>
            </a:r>
            <a:r>
              <a:rPr lang="en-US" dirty="0"/>
              <a:t>thus available for unilateral use and </a:t>
            </a:r>
            <a:r>
              <a:rPr lang="en-US" dirty="0" smtClean="0"/>
              <a:t>exploitation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by all states</a:t>
            </a:r>
            <a:r>
              <a:rPr lang="en-US" dirty="0" smtClean="0"/>
              <a:t>; </a:t>
            </a:r>
            <a:r>
              <a:rPr lang="en-US" dirty="0"/>
              <a:t>examples include the </a:t>
            </a:r>
            <a:r>
              <a:rPr lang="en-US" b="1" dirty="0">
                <a:solidFill>
                  <a:srgbClr val="FF0000"/>
                </a:solidFill>
              </a:rPr>
              <a:t>high </a:t>
            </a:r>
            <a:r>
              <a:rPr lang="en-US" b="1" dirty="0" smtClean="0">
                <a:solidFill>
                  <a:srgbClr val="FF0000"/>
                </a:solidFill>
              </a:rPr>
              <a:t>seas, light and air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34089"/>
            <a:ext cx="8674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Ku, C., 1990. The concept of res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communis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in international law. History of European Ideas 12, 459-477.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219200"/>
            <a:ext cx="32026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Common, free  and  open  to  all</a:t>
            </a:r>
            <a:endParaRPr lang="el-GR" dirty="0"/>
          </a:p>
        </p:txBody>
      </p:sp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3200400" y="13716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6845" y="4293917"/>
            <a:ext cx="608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 </a:t>
            </a:r>
            <a:r>
              <a:rPr lang="el-GR" b="1" dirty="0" smtClean="0"/>
              <a:t>κριτήρια </a:t>
            </a:r>
            <a:r>
              <a:rPr lang="en-US" dirty="0" smtClean="0"/>
              <a:t>: </a:t>
            </a:r>
            <a:r>
              <a:rPr lang="el-GR" dirty="0" smtClean="0"/>
              <a:t>απουσία χωρικής κυριαρχίας και απαγορεύσεων 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3395878" y="2112298"/>
            <a:ext cx="44858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Commons </a:t>
            </a:r>
            <a:r>
              <a:rPr lang="en-US" dirty="0" smtClean="0"/>
              <a:t>: </a:t>
            </a:r>
            <a:r>
              <a:rPr lang="el-GR" dirty="0" smtClean="0"/>
              <a:t>ανήκει στην παγκόσμια κοινότητα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739736" y="5370450"/>
            <a:ext cx="514198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κοινό αγαθό που δεν ανήκει ιδιοκτησιακά σε κανένα</a:t>
            </a:r>
          </a:p>
        </p:txBody>
      </p:sp>
    </p:spTree>
    <p:extLst>
      <p:ext uri="{BB962C8B-B14F-4D97-AF65-F5344CB8AC3E}">
        <p14:creationId xmlns:p14="http://schemas.microsoft.com/office/powerpoint/2010/main" val="325359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06762" y="1043884"/>
            <a:ext cx="286043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/>
              <a:t>Terra/res </a:t>
            </a:r>
            <a:r>
              <a:rPr lang="en-US" sz="2800" b="1" dirty="0"/>
              <a:t>nullius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5033" y="2237592"/>
            <a:ext cx="72807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Definition: </a:t>
            </a:r>
            <a:r>
              <a:rPr lang="en-US" dirty="0" smtClean="0"/>
              <a:t>nobody’s </a:t>
            </a:r>
            <a:r>
              <a:rPr lang="en-US" dirty="0"/>
              <a:t>property or a thing which has no </a:t>
            </a:r>
            <a:r>
              <a:rPr lang="en-US" dirty="0" smtClean="0"/>
              <a:t>owner. </a:t>
            </a:r>
            <a:r>
              <a:rPr lang="en-US" dirty="0"/>
              <a:t>Res nullius includes wild animals and abandoned property. </a:t>
            </a:r>
            <a:r>
              <a:rPr lang="en-US" dirty="0" smtClean="0"/>
              <a:t>The dominant </a:t>
            </a:r>
            <a:r>
              <a:rPr lang="en-US" dirty="0"/>
              <a:t>colonial </a:t>
            </a:r>
            <a:r>
              <a:rPr lang="en-US" dirty="0" smtClean="0"/>
              <a:t>narrative: </a:t>
            </a:r>
            <a:r>
              <a:rPr lang="en-US" dirty="0" smtClean="0">
                <a:solidFill>
                  <a:srgbClr val="FF0000"/>
                </a:solidFill>
              </a:rPr>
              <a:t>“there’s </a:t>
            </a:r>
            <a:r>
              <a:rPr lang="en-US" dirty="0">
                <a:solidFill>
                  <a:srgbClr val="FF0000"/>
                </a:solidFill>
              </a:rPr>
              <a:t>no people here, it’s ours”. 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3" idx="3"/>
          </p:cNvCxnSpPr>
          <p:nvPr/>
        </p:nvCxnSpPr>
        <p:spPr>
          <a:xfrm>
            <a:off x="4267200" y="1501084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75038" y="1316418"/>
            <a:ext cx="22157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Δεν ανήκει σε κανένα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83923" y="353619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Watson, I., 2014. Re-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centring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first nations knowledge and places in a terra nullius space.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AlterNative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10, 508-520.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4137900"/>
            <a:ext cx="604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nations People </a:t>
            </a:r>
            <a:r>
              <a:rPr lang="en-US" dirty="0" smtClean="0"/>
              <a:t>:</a:t>
            </a:r>
            <a:r>
              <a:rPr lang="el-GR" dirty="0" smtClean="0"/>
              <a:t> αυτόχθονες στον Καναδά και Αυστραλία</a:t>
            </a:r>
            <a:endParaRPr lang="el-GR" dirty="0"/>
          </a:p>
        </p:txBody>
      </p:sp>
      <p:sp>
        <p:nvSpPr>
          <p:cNvPr id="23" name="Rectangle 22"/>
          <p:cNvSpPr/>
          <p:nvPr/>
        </p:nvSpPr>
        <p:spPr>
          <a:xfrm>
            <a:off x="2830885" y="4891006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Mickelson, K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., 2014. The maps of international law: Perceptions of nature in 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classification of territory. Leiden Journal of International Law 27, 621-639.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5710019"/>
            <a:ext cx="49966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Αναχρονισμός: δεν υπάρχει περιοχή στον πλανήτη </a:t>
            </a:r>
          </a:p>
          <a:p>
            <a:r>
              <a:rPr lang="el-GR" dirty="0" smtClean="0"/>
              <a:t>προς απαλλοτρίωση/ιδιοποίηση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7952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609600"/>
            <a:ext cx="2438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/>
              <a:t>res </a:t>
            </a:r>
            <a:r>
              <a:rPr lang="en-US" sz="2800" b="1" i="1" dirty="0" err="1"/>
              <a:t>publicae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429000" y="13849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government-run navigable rivers, highways, territorial </a:t>
            </a:r>
            <a:r>
              <a:rPr lang="en-US" dirty="0" smtClean="0"/>
              <a:t>seas 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004943" y="686544"/>
            <a:ext cx="3781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Εθνικά/δημόσια δικαιώματα, τα κοινά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209800" y="5877341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Di Marco, A., 2022. Water Law in Circular Economy: Ultra Vires Actions in Environmental Sector, or when Union Ambition Far Exceed its Abilities. Maastricht Journal of European and Comparative Law 29, 182-200.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7715378" flipH="1">
            <a:off x="3066088" y="1827166"/>
            <a:ext cx="948057" cy="2062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572000" y="3502803"/>
            <a:ext cx="7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469275"/>
            <a:ext cx="237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Transboundary waters?</a:t>
            </a:r>
            <a:endParaRPr lang="el-GR" dirty="0"/>
          </a:p>
        </p:txBody>
      </p:sp>
      <p:sp>
        <p:nvSpPr>
          <p:cNvPr id="13" name="Down Arrow 12"/>
          <p:cNvSpPr/>
          <p:nvPr/>
        </p:nvSpPr>
        <p:spPr>
          <a:xfrm rot="13402546">
            <a:off x="3472442" y="4042565"/>
            <a:ext cx="838200" cy="1882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804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71600"/>
            <a:ext cx="6279424" cy="2627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5974826"/>
            <a:ext cx="2873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Ευρύτερος Δημόσιος Τομέας</a:t>
            </a:r>
            <a:endParaRPr lang="el-GR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096000" y="4648200"/>
            <a:ext cx="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1981200"/>
            <a:ext cx="5257800" cy="2362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10000" y="1828800"/>
            <a:ext cx="3429000" cy="2667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2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762000"/>
            <a:ext cx="347665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Κάποιες εντελώς λάθος προτάσεις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133600"/>
            <a:ext cx="6258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ατομική ιδιοκτησία (ιδιωτικοποίηση) είναι καλύτερη λύση για </a:t>
            </a:r>
          </a:p>
          <a:p>
            <a:r>
              <a:rPr lang="el-GR" dirty="0" smtClean="0"/>
              <a:t>τη διαχείριση των κοινών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4011094"/>
            <a:ext cx="88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Ostrom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1752600"/>
            <a:ext cx="3962400" cy="1828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581400" y="1752600"/>
            <a:ext cx="2819400" cy="1752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2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5997432"/>
            <a:ext cx="2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Δημόσιοι Υπάλληλοι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571433" y="5986964"/>
            <a:ext cx="12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Φορολογία</a:t>
            </a:r>
            <a:endParaRPr lang="el-GR" dirty="0"/>
          </a:p>
        </p:txBody>
      </p:sp>
      <p:sp>
        <p:nvSpPr>
          <p:cNvPr id="6" name="Down Arrow 5"/>
          <p:cNvSpPr/>
          <p:nvPr/>
        </p:nvSpPr>
        <p:spPr>
          <a:xfrm>
            <a:off x="3828362" y="5628332"/>
            <a:ext cx="65426" cy="358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Down Arrow 6"/>
          <p:cNvSpPr/>
          <p:nvPr/>
        </p:nvSpPr>
        <p:spPr>
          <a:xfrm>
            <a:off x="7147423" y="5707835"/>
            <a:ext cx="45719" cy="289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10730" y="304800"/>
            <a:ext cx="4344523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Γιατί μας </a:t>
            </a:r>
            <a:r>
              <a:rPr lang="el-GR" sz="2000" dirty="0" smtClean="0"/>
              <a:t>ενδιαφέρουν</a:t>
            </a:r>
            <a:r>
              <a:rPr lang="el-GR" dirty="0" smtClean="0"/>
              <a:t> τα δημόσια αγαθά;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954972"/>
            <a:ext cx="59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Εφόσον δεν εξασφαλίζεται ο αποκλεισμός στην κατανάλωση</a:t>
            </a:r>
            <a:endParaRPr lang="el-GR" dirty="0"/>
          </a:p>
        </p:txBody>
      </p:sp>
      <p:sp>
        <p:nvSpPr>
          <p:cNvPr id="10" name="Έλλειψη 4"/>
          <p:cNvSpPr/>
          <p:nvPr/>
        </p:nvSpPr>
        <p:spPr>
          <a:xfrm>
            <a:off x="5832478" y="1784971"/>
            <a:ext cx="2232248" cy="6468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6399271" y="1907150"/>
            <a:ext cx="120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Free-riders</a:t>
            </a:r>
            <a:endParaRPr lang="el-GR" dirty="0"/>
          </a:p>
          <a:p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6477000" y="2553481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/>
              <a:t>Τζαμπατζήδες</a:t>
            </a:r>
          </a:p>
          <a:p>
            <a:r>
              <a:rPr lang="el-GR" sz="1400" dirty="0"/>
              <a:t>λαθρεπιβάτες</a:t>
            </a:r>
          </a:p>
        </p:txBody>
      </p:sp>
      <p:sp>
        <p:nvSpPr>
          <p:cNvPr id="14" name="Curved Down Arrow 13"/>
          <p:cNvSpPr/>
          <p:nvPr/>
        </p:nvSpPr>
        <p:spPr>
          <a:xfrm rot="2955136">
            <a:off x="6409373" y="1021087"/>
            <a:ext cx="932773" cy="4542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flipV="1">
            <a:off x="4855253" y="2154117"/>
            <a:ext cx="779473" cy="76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ounded Rectangle 15"/>
          <p:cNvSpPr/>
          <p:nvPr/>
        </p:nvSpPr>
        <p:spPr>
          <a:xfrm>
            <a:off x="2990162" y="1574366"/>
            <a:ext cx="1676400" cy="9682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Αποτυχία της αγοράς</a:t>
            </a:r>
            <a:endParaRPr lang="el-GR" dirty="0"/>
          </a:p>
        </p:txBody>
      </p:sp>
      <p:sp>
        <p:nvSpPr>
          <p:cNvPr id="18" name="Oval 17"/>
          <p:cNvSpPr/>
          <p:nvPr/>
        </p:nvSpPr>
        <p:spPr>
          <a:xfrm>
            <a:off x="2133600" y="3193704"/>
            <a:ext cx="3311546" cy="8448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dirty="0"/>
              <a:t>Δημόσια Διαμεσολάβηση</a:t>
            </a:r>
          </a:p>
        </p:txBody>
      </p:sp>
      <p:sp>
        <p:nvSpPr>
          <p:cNvPr id="19" name="Right Arrow 18"/>
          <p:cNvSpPr/>
          <p:nvPr/>
        </p:nvSpPr>
        <p:spPr>
          <a:xfrm rot="5400000">
            <a:off x="3712434" y="2779672"/>
            <a:ext cx="442094" cy="210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ounded Rectangle 19"/>
          <p:cNvSpPr/>
          <p:nvPr/>
        </p:nvSpPr>
        <p:spPr>
          <a:xfrm>
            <a:off x="6195759" y="3193704"/>
            <a:ext cx="2135129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Σχεδίαση Πολιτικής</a:t>
            </a:r>
          </a:p>
          <a:p>
            <a:pPr algn="ctr"/>
            <a:r>
              <a:rPr lang="el-GR" dirty="0" smtClean="0"/>
              <a:t>Παροχής</a:t>
            </a:r>
            <a:endParaRPr lang="el-GR" dirty="0"/>
          </a:p>
        </p:txBody>
      </p:sp>
      <p:sp>
        <p:nvSpPr>
          <p:cNvPr id="21" name="Right Arrow 20"/>
          <p:cNvSpPr/>
          <p:nvPr/>
        </p:nvSpPr>
        <p:spPr>
          <a:xfrm>
            <a:off x="5509598" y="3545618"/>
            <a:ext cx="621708" cy="161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ounded Rectangle 21"/>
          <p:cNvSpPr/>
          <p:nvPr/>
        </p:nvSpPr>
        <p:spPr>
          <a:xfrm>
            <a:off x="2846726" y="4781229"/>
            <a:ext cx="2182474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Δημόσια παραγωγή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42326" y="4748327"/>
            <a:ext cx="2944474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Δημόσια </a:t>
            </a:r>
            <a:r>
              <a:rPr lang="el-GR" dirty="0" smtClean="0"/>
              <a:t>χρηματοδότηση</a:t>
            </a:r>
            <a:endParaRPr lang="el-GR" dirty="0"/>
          </a:p>
        </p:txBody>
      </p:sp>
      <p:cxnSp>
        <p:nvCxnSpPr>
          <p:cNvPr id="27" name="Straight Arrow Connector 26"/>
          <p:cNvCxnSpPr>
            <a:stCxn id="20" idx="2"/>
          </p:cNvCxnSpPr>
          <p:nvPr/>
        </p:nvCxnSpPr>
        <p:spPr>
          <a:xfrm flipH="1">
            <a:off x="4953000" y="4108104"/>
            <a:ext cx="2310324" cy="673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</p:cNvCxnSpPr>
          <p:nvPr/>
        </p:nvCxnSpPr>
        <p:spPr>
          <a:xfrm flipH="1">
            <a:off x="7263323" y="4108104"/>
            <a:ext cx="1" cy="581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383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370366"/>
            <a:ext cx="38454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Διάκριση δικαιωμάτων του Ανθρώπου </a:t>
            </a:r>
            <a:endParaRPr lang="el-GR" dirty="0"/>
          </a:p>
        </p:txBody>
      </p:sp>
      <p:sp>
        <p:nvSpPr>
          <p:cNvPr id="4" name="Rounded Rectangle 3"/>
          <p:cNvSpPr/>
          <p:nvPr/>
        </p:nvSpPr>
        <p:spPr>
          <a:xfrm>
            <a:off x="2172645" y="1295400"/>
            <a:ext cx="28956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Ατομικά ( </a:t>
            </a:r>
            <a:r>
              <a:rPr lang="en-US" dirty="0" smtClean="0"/>
              <a:t>status </a:t>
            </a:r>
            <a:r>
              <a:rPr lang="en-US" dirty="0" err="1" smtClean="0"/>
              <a:t>negativus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356350"/>
            <a:ext cx="647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err="1" smtClean="0"/>
              <a:t>Χρυσόγονος</a:t>
            </a:r>
            <a:r>
              <a:rPr lang="el-GR" sz="1400" dirty="0" smtClean="0"/>
              <a:t> Κ. (2006), Ατομικά και Κοινωνικά Δικαιώματα, Νομική Βιβλιοθήκη, Αθήνα</a:t>
            </a:r>
            <a:endParaRPr lang="el-GR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2178741" y="2867541"/>
            <a:ext cx="2895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Πολιτικά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2184837" y="4439682"/>
            <a:ext cx="2895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Κοινωνικά ( </a:t>
            </a:r>
            <a:r>
              <a:rPr lang="en-US" dirty="0" smtClean="0"/>
              <a:t>status </a:t>
            </a:r>
            <a:r>
              <a:rPr lang="en-US" dirty="0" err="1" smtClean="0"/>
              <a:t>positivus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288371" y="1438116"/>
            <a:ext cx="37692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l-GR" sz="1400" dirty="0" smtClean="0"/>
              <a:t>αξιώσεις </a:t>
            </a:r>
            <a:r>
              <a:rPr lang="el-GR" sz="1400" b="1" dirty="0" smtClean="0">
                <a:solidFill>
                  <a:srgbClr val="FF0000"/>
                </a:solidFill>
              </a:rPr>
              <a:t>για αποχή </a:t>
            </a:r>
            <a:r>
              <a:rPr lang="el-GR" sz="1400" dirty="0" smtClean="0"/>
              <a:t>του Κράτους από τη </a:t>
            </a:r>
          </a:p>
          <a:p>
            <a:r>
              <a:rPr lang="el-GR" sz="1400" dirty="0" smtClean="0"/>
              <a:t>σφαίρα της ιδιωτικής αυτονομίας ( ελευθερία, </a:t>
            </a:r>
          </a:p>
          <a:p>
            <a:r>
              <a:rPr lang="el-GR" sz="1400" dirty="0" smtClean="0"/>
              <a:t>οικογενειακό άσυλο, ιδιοκτησία, </a:t>
            </a:r>
            <a:r>
              <a:rPr lang="el-GR" sz="1400" dirty="0" err="1" smtClean="0"/>
              <a:t>κλπ</a:t>
            </a:r>
            <a:r>
              <a:rPr lang="el-GR" sz="1400" dirty="0" smtClean="0"/>
              <a:t>)</a:t>
            </a:r>
            <a:endParaRPr lang="el-G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64689" y="4489450"/>
            <a:ext cx="3129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Υποχρεώσεις του κράτους για παροχή </a:t>
            </a:r>
          </a:p>
          <a:p>
            <a:r>
              <a:rPr lang="el-GR" sz="1400" dirty="0" smtClean="0"/>
              <a:t>αγαθών και υπηρεσιών (εργασία, υγεία,</a:t>
            </a:r>
          </a:p>
          <a:p>
            <a:r>
              <a:rPr lang="el-GR" sz="1400" dirty="0" smtClean="0"/>
              <a:t> ασφάλιση, </a:t>
            </a:r>
            <a:r>
              <a:rPr lang="el-GR" sz="1400" dirty="0" err="1" smtClean="0"/>
              <a:t>κλπ</a:t>
            </a:r>
            <a:r>
              <a:rPr lang="el-GR" sz="1400" dirty="0" smtClean="0"/>
              <a:t>)</a:t>
            </a:r>
            <a:endParaRPr lang="el-G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4689" y="3101814"/>
            <a:ext cx="249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Ενεργός συμμετοχή του πολίτη,</a:t>
            </a:r>
          </a:p>
          <a:p>
            <a:r>
              <a:rPr lang="el-GR" sz="1400" dirty="0" smtClean="0"/>
              <a:t> συλλογικής δράσης</a:t>
            </a:r>
            <a:endParaRPr lang="el-GR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5876764"/>
            <a:ext cx="136127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Merit Goods</a:t>
            </a:r>
            <a:endParaRPr lang="el-GR" dirty="0"/>
          </a:p>
        </p:txBody>
      </p:sp>
      <p:sp>
        <p:nvSpPr>
          <p:cNvPr id="12" name="Bent-Up Arrow 11"/>
          <p:cNvSpPr/>
          <p:nvPr/>
        </p:nvSpPr>
        <p:spPr>
          <a:xfrm rot="5400000">
            <a:off x="3742920" y="5492419"/>
            <a:ext cx="816489" cy="68233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6580632" y="5425339"/>
            <a:ext cx="208133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Πολιτική απόφαση -</a:t>
            </a:r>
          </a:p>
          <a:p>
            <a:r>
              <a:rPr lang="el-GR" dirty="0" smtClean="0"/>
              <a:t>Ερμηνεία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6096000" y="5748505"/>
            <a:ext cx="484632" cy="227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1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ΑΝΑΝΕΩΣΙΜΟΙ-ΕΞΑΝΤΛΗΣΙΜΟΙ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ΚΡΙΤΗΡΙΑ-χαρακτηριστικά</a:t>
            </a:r>
          </a:p>
          <a:p>
            <a:r>
              <a:rPr lang="el-GR" sz="2000" b="1" dirty="0" smtClean="0"/>
              <a:t>Εξόρυξη –Συλλογή</a:t>
            </a:r>
          </a:p>
          <a:p>
            <a:endParaRPr lang="el-GR" sz="2000" b="1" dirty="0" smtClean="0"/>
          </a:p>
          <a:p>
            <a:r>
              <a:rPr lang="el-GR" sz="2000" b="1" dirty="0" smtClean="0"/>
              <a:t>Δεδομένο απόθεμα - μη καθορισμένο απόθεμα</a:t>
            </a:r>
          </a:p>
          <a:p>
            <a:endParaRPr lang="el-GR" sz="2000" b="1" dirty="0"/>
          </a:p>
          <a:p>
            <a:r>
              <a:rPr lang="el-GR" sz="2000" b="1" dirty="0" smtClean="0"/>
              <a:t>Ρόη εξαρτώμενη από τον άνθρωπο –ανεξάρτητη ροή</a:t>
            </a:r>
          </a:p>
          <a:p>
            <a:endParaRPr lang="el-GR" sz="2000" b="1" dirty="0"/>
          </a:p>
          <a:p>
            <a:r>
              <a:rPr lang="el-GR" sz="2000" b="1" dirty="0" smtClean="0"/>
              <a:t>Δικαιώματα ιδιοκτησίας (ιδιωτικοί, κοινόκτητοι-κοινόχρηστοι)</a:t>
            </a:r>
          </a:p>
          <a:p>
            <a:endParaRPr lang="el-GR" sz="2000" b="1" dirty="0"/>
          </a:p>
          <a:p>
            <a:r>
              <a:rPr lang="el-GR" sz="2000" b="1" dirty="0" smtClean="0"/>
              <a:t>Στατικοί –ευκίνητοι</a:t>
            </a:r>
          </a:p>
          <a:p>
            <a:endParaRPr lang="el-GR" sz="2000" b="1" dirty="0" smtClean="0"/>
          </a:p>
          <a:p>
            <a:r>
              <a:rPr lang="el-GR" sz="2000" b="1" dirty="0" smtClean="0"/>
              <a:t>Δυνατότητα ανανέωσης ή όχι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F391CE4-8B71-4B90-8D96-56E26E9C3A17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5" y="1569339"/>
            <a:ext cx="2775905" cy="4712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583" y="685800"/>
            <a:ext cx="237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Αγαθό κοινής χρήσης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220" y="1371600"/>
            <a:ext cx="2286000" cy="3972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0081" y="5560020"/>
            <a:ext cx="2183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Ανθρώπινο δικαίωμα</a:t>
            </a:r>
          </a:p>
          <a:p>
            <a:pPr algn="ctr"/>
            <a:r>
              <a:rPr lang="el-GR" dirty="0" smtClean="0"/>
              <a:t>+</a:t>
            </a:r>
          </a:p>
          <a:p>
            <a:pPr algn="ctr"/>
            <a:r>
              <a:rPr lang="el-GR" dirty="0" smtClean="0"/>
              <a:t>Οικονομικό αγαθό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499" y="1219200"/>
            <a:ext cx="2725511" cy="3935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616337"/>
            <a:ext cx="204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οικονομικό αγαθό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584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762000"/>
            <a:ext cx="659765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657600" y="1295400"/>
            <a:ext cx="22098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 rot="18009238">
            <a:off x="-178434" y="1760338"/>
            <a:ext cx="275870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Non-rivalry of consumption</a:t>
            </a:r>
          </a:p>
          <a:p>
            <a:r>
              <a:rPr lang="en-US" dirty="0" smtClean="0"/>
              <a:t>Indivisibility of benefits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5924" y="5212556"/>
            <a:ext cx="241841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Excludability of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1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601779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Hardin, G., 1968. The Tragedy of the Commons. Science 162, 1243-1248.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957" y="478903"/>
            <a:ext cx="611340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Hardin: </a:t>
            </a:r>
            <a:r>
              <a:rPr lang="el-GR" dirty="0" smtClean="0"/>
              <a:t>Η τραγωδία των κοινών (κοινόκτητων φυσικών πόρων)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142302" y="2266950"/>
            <a:ext cx="2286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Απουσία ιδιοκτησιακών δικαιωμάτων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648200" y="3009900"/>
            <a:ext cx="14478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56305" y="2642136"/>
            <a:ext cx="2057400" cy="1295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l-GR" dirty="0" smtClean="0"/>
              <a:t>Κατάρρευση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09793" y="1646605"/>
            <a:ext cx="115288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Μυωπική </a:t>
            </a:r>
          </a:p>
          <a:p>
            <a:r>
              <a:rPr lang="el-GR" dirty="0" smtClean="0"/>
              <a:t>Ιδιοτέλεια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5076683" y="2368818"/>
            <a:ext cx="419100" cy="546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4931947"/>
            <a:ext cx="515718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Ποιες σχετικές  έννοιες υπάρχουν στη βιβλιογραφία;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5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4600" y="2971800"/>
            <a:ext cx="1752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Common </a:t>
            </a:r>
            <a:r>
              <a:rPr lang="en-US" b="1" u="sng" dirty="0" smtClean="0">
                <a:solidFill>
                  <a:srgbClr val="FF0000"/>
                </a:solidFill>
              </a:rPr>
              <a:t>Property</a:t>
            </a:r>
            <a:r>
              <a:rPr lang="en-US" dirty="0" smtClean="0"/>
              <a:t> Resources</a:t>
            </a:r>
            <a:endParaRPr lang="el-GR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67200" y="1752600"/>
            <a:ext cx="1524000" cy="1219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4114800"/>
            <a:ext cx="160020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019800" y="1028700"/>
            <a:ext cx="20574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Access (unregulated)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4229100"/>
            <a:ext cx="20574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Access (regulated)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5879975" y="3180318"/>
            <a:ext cx="23370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Ελεύθερης πρόσβασης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381000" y="42853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</a:rPr>
              <a:t>Clark, C.,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2006. The worldwide Crisis in Fisheries: Economic Models and Human Behavior. Cambridge University Press, Cambridge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95500" y="993424"/>
            <a:ext cx="1143000" cy="1866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urved Right Arrow 3"/>
          <p:cNvSpPr/>
          <p:nvPr/>
        </p:nvSpPr>
        <p:spPr>
          <a:xfrm>
            <a:off x="2514600" y="3598641"/>
            <a:ext cx="304800" cy="12509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84959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??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5355" y="5911334"/>
            <a:ext cx="106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Σύγχυση!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3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381000"/>
            <a:ext cx="206377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Τι είναι ιδιοκτησία;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867400"/>
            <a:ext cx="70305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Χάρτης των Θεμελιωδών Δικαιωμάτων της ΕΕ</a:t>
            </a:r>
            <a:r>
              <a:rPr lang="el-GR" sz="1400" dirty="0" smtClean="0"/>
              <a:t>: </a:t>
            </a:r>
            <a:r>
              <a:rPr lang="el-GR" sz="1400" dirty="0"/>
              <a:t>Επίσημη Εφημερίδα της Ευρωπαϊκής Ένωσης </a:t>
            </a:r>
            <a:endParaRPr lang="el-GR" sz="1400" dirty="0" smtClean="0"/>
          </a:p>
          <a:p>
            <a:r>
              <a:rPr lang="el-GR" sz="1400" dirty="0" smtClean="0"/>
              <a:t>C </a:t>
            </a:r>
            <a:r>
              <a:rPr lang="el-GR" sz="1400" dirty="0"/>
              <a:t>303/17 - 14.12.2007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0256" y="914400"/>
            <a:ext cx="73797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600" b="1" dirty="0"/>
              <a:t>Άρθρο 17 - Δικαίωμα ιδιοκτησίας </a:t>
            </a:r>
          </a:p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el-GR" sz="1600" dirty="0" smtClean="0"/>
              <a:t>Κάθε </a:t>
            </a:r>
            <a:r>
              <a:rPr lang="el-GR" sz="1600" dirty="0"/>
              <a:t>πρόσωπο δικαιούται να είναι κύριος των </a:t>
            </a:r>
            <a:r>
              <a:rPr lang="el-GR" sz="1600" b="1" dirty="0"/>
              <a:t>νομίμως κτηθέντων αγαθών του</a:t>
            </a:r>
            <a:r>
              <a:rPr lang="el-GR" sz="1600" dirty="0" smtClean="0"/>
              <a:t>,</a:t>
            </a:r>
          </a:p>
          <a:p>
            <a:pPr algn="r">
              <a:lnSpc>
                <a:spcPct val="150000"/>
              </a:lnSpc>
            </a:pPr>
            <a:r>
              <a:rPr lang="el-GR" sz="1600" dirty="0" smtClean="0"/>
              <a:t>να </a:t>
            </a:r>
            <a:r>
              <a:rPr lang="el-GR" sz="1600" dirty="0"/>
              <a:t>τα </a:t>
            </a:r>
            <a:r>
              <a:rPr lang="el-GR" sz="1600" dirty="0">
                <a:solidFill>
                  <a:srgbClr val="FF0000"/>
                </a:solidFill>
              </a:rPr>
              <a:t>χρησιμοποιεί,</a:t>
            </a:r>
            <a:r>
              <a:rPr lang="el-GR" sz="1600" dirty="0"/>
              <a:t> να τα </a:t>
            </a:r>
            <a:r>
              <a:rPr lang="el-GR" sz="1600" dirty="0">
                <a:solidFill>
                  <a:srgbClr val="FF0000"/>
                </a:solidFill>
              </a:rPr>
              <a:t>διαθέτει</a:t>
            </a:r>
            <a:r>
              <a:rPr lang="el-GR" sz="1600" dirty="0"/>
              <a:t> και να τα </a:t>
            </a:r>
            <a:r>
              <a:rPr lang="el-GR" sz="1600" dirty="0">
                <a:solidFill>
                  <a:srgbClr val="FF0000"/>
                </a:solidFill>
              </a:rPr>
              <a:t>κληροδοτεί</a:t>
            </a:r>
            <a:r>
              <a:rPr lang="el-GR" sz="1600" dirty="0"/>
              <a:t>. </a:t>
            </a:r>
            <a:endParaRPr lang="el-GR" sz="1600" dirty="0" smtClean="0"/>
          </a:p>
          <a:p>
            <a:pPr algn="r">
              <a:lnSpc>
                <a:spcPct val="150000"/>
              </a:lnSpc>
            </a:pPr>
            <a:r>
              <a:rPr lang="el-GR" sz="1600" dirty="0" smtClean="0"/>
              <a:t>Κανείς </a:t>
            </a:r>
            <a:r>
              <a:rPr lang="el-GR" sz="1600" dirty="0"/>
              <a:t>δεν μπορεί να στερείται την ιδιοκτησία του, παρά μόνον για λόγους </a:t>
            </a:r>
            <a:r>
              <a:rPr lang="el-GR" sz="1600" b="1" dirty="0"/>
              <a:t>δημόσιας </a:t>
            </a:r>
            <a:endParaRPr lang="el-GR" sz="1600" b="1" dirty="0" smtClean="0"/>
          </a:p>
          <a:p>
            <a:pPr algn="r">
              <a:lnSpc>
                <a:spcPct val="150000"/>
              </a:lnSpc>
            </a:pPr>
            <a:r>
              <a:rPr lang="el-GR" sz="1600" b="1" dirty="0" smtClean="0"/>
              <a:t>ωφέλειας</a:t>
            </a:r>
            <a:r>
              <a:rPr lang="el-GR" sz="1600" dirty="0"/>
              <a:t>, στις περιπτώσεις και υπό τις προϋποθέσεις που προβλέπονται στο νόμο </a:t>
            </a:r>
            <a:endParaRPr lang="el-GR" sz="1600" dirty="0" smtClean="0"/>
          </a:p>
          <a:p>
            <a:pPr algn="r">
              <a:lnSpc>
                <a:spcPct val="150000"/>
              </a:lnSpc>
            </a:pPr>
            <a:r>
              <a:rPr lang="el-GR" sz="1600" dirty="0" smtClean="0"/>
              <a:t>και </a:t>
            </a:r>
            <a:r>
              <a:rPr lang="el-GR" sz="1600" dirty="0"/>
              <a:t>έναντι </a:t>
            </a:r>
            <a:r>
              <a:rPr lang="el-GR" sz="1600" b="1" dirty="0"/>
              <a:t>δίκαιης και έγκαιρης αποζημίωσης </a:t>
            </a:r>
            <a:r>
              <a:rPr lang="el-GR" sz="1600" dirty="0"/>
              <a:t>για την απώλειά της. </a:t>
            </a:r>
            <a:endParaRPr lang="el-GR" sz="1600" dirty="0" smtClean="0"/>
          </a:p>
          <a:p>
            <a:pPr algn="r">
              <a:lnSpc>
                <a:spcPct val="150000"/>
              </a:lnSpc>
            </a:pPr>
            <a:r>
              <a:rPr lang="el-GR" sz="1600" dirty="0" smtClean="0"/>
              <a:t>Η </a:t>
            </a:r>
            <a:r>
              <a:rPr lang="el-GR" sz="1600" dirty="0"/>
              <a:t>χρήση των αγαθών μπορεί να υπόκειται σε </a:t>
            </a:r>
            <a:r>
              <a:rPr lang="el-GR" sz="1600" b="1" u="sng" dirty="0">
                <a:solidFill>
                  <a:srgbClr val="FF0000"/>
                </a:solidFill>
              </a:rPr>
              <a:t>περιορισμούς</a:t>
            </a:r>
            <a:r>
              <a:rPr lang="el-GR" sz="1600" dirty="0"/>
              <a:t> από το νόμο, </a:t>
            </a:r>
            <a:endParaRPr lang="el-GR" sz="1600" dirty="0" smtClean="0"/>
          </a:p>
          <a:p>
            <a:pPr algn="r">
              <a:lnSpc>
                <a:spcPct val="150000"/>
              </a:lnSpc>
            </a:pPr>
            <a:r>
              <a:rPr lang="el-GR" sz="1600" dirty="0" smtClean="0"/>
              <a:t>εφόσον </a:t>
            </a:r>
            <a:r>
              <a:rPr lang="el-GR" sz="1600" dirty="0"/>
              <a:t>αυτό είναι αναγκαίο προς το γενικό συμφέρον. </a:t>
            </a:r>
            <a:br>
              <a:rPr lang="el-GR" sz="1600" dirty="0"/>
            </a:br>
            <a:r>
              <a:rPr lang="el-GR" sz="1600" dirty="0"/>
              <a:t>2. Η διανοητική ιδιοκτησία προστατεύεται.</a:t>
            </a:r>
          </a:p>
          <a:p>
            <a:pPr algn="r"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873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8971" y="1162507"/>
            <a:ext cx="288085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Φ.Π. Ελεύθερης πρόσβασης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Open Access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</a:rPr>
              <a:t>Stevenson, G.,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1991. Common property economics: A general theory and land use applications. Cambridge University Press, Cambridge.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8500" y="1988865"/>
            <a:ext cx="4838700" cy="22417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l-GR" dirty="0" smtClean="0"/>
              <a:t>Διαιρετότητα</a:t>
            </a:r>
          </a:p>
          <a:p>
            <a:pPr marL="342900" indent="-342900" algn="ctr">
              <a:buAutoNum type="arabicPeriod"/>
            </a:pPr>
            <a:r>
              <a:rPr lang="el-GR" dirty="0" smtClean="0"/>
              <a:t>Συμμετρικές εξωτερικότητες</a:t>
            </a:r>
          </a:p>
          <a:p>
            <a:pPr marL="342900" indent="-342900" algn="ctr">
              <a:buAutoNum type="arabicPeriod"/>
            </a:pPr>
            <a:r>
              <a:rPr lang="el-GR" dirty="0" smtClean="0"/>
              <a:t>Απουσία ιδιοκτησιακών δικαιωμάτων (οποιοσδήποτε μπορεί να τον χρησιμοποιήσει)</a:t>
            </a:r>
            <a:endParaRPr lang="en-US" dirty="0" smtClean="0"/>
          </a:p>
          <a:p>
            <a:pPr marL="342900" indent="-342900" algn="ctr">
              <a:buAutoNum type="arabicPeriod"/>
            </a:pPr>
            <a:r>
              <a:rPr lang="en-US" dirty="0" smtClean="0"/>
              <a:t>Fugitive (</a:t>
            </a:r>
            <a:r>
              <a:rPr lang="el-GR" dirty="0" smtClean="0"/>
              <a:t>μη περιχαρακωμένος φ.π. / διάχυτος)</a:t>
            </a:r>
            <a:endParaRPr lang="en-US" dirty="0" smtClean="0"/>
          </a:p>
          <a:p>
            <a:pPr marL="342900" indent="-342900" algn="ctr">
              <a:buAutoNum type="arabicPeriod"/>
            </a:pP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702638" y="5084161"/>
            <a:ext cx="35675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Δάση, Υπόγεια νερά, αλιεύματα-διεθνών υδάτων</a:t>
            </a:r>
            <a:endParaRPr lang="el-GR" dirty="0"/>
          </a:p>
        </p:txBody>
      </p:sp>
      <p:sp>
        <p:nvSpPr>
          <p:cNvPr id="10" name="Curved Right Arrow 9"/>
          <p:cNvSpPr/>
          <p:nvPr/>
        </p:nvSpPr>
        <p:spPr>
          <a:xfrm>
            <a:off x="2286000" y="1722696"/>
            <a:ext cx="609600" cy="15979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333999" y="4447227"/>
            <a:ext cx="304801" cy="456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609390" y="6032829"/>
            <a:ext cx="744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χρήση</a:t>
            </a:r>
            <a:r>
              <a:rPr lang="el-GR" dirty="0" smtClean="0"/>
              <a:t> (αλίευση, θήρευση, συγκομιδή) τα μετατρέπει σε οικονομικά αγαθά</a:t>
            </a:r>
            <a:endParaRPr lang="el-GR" dirty="0"/>
          </a:p>
        </p:txBody>
      </p:sp>
      <p:cxnSp>
        <p:nvCxnSpPr>
          <p:cNvPr id="14" name="Elbow Connector 13"/>
          <p:cNvCxnSpPr>
            <a:stCxn id="6" idx="3"/>
          </p:cNvCxnSpPr>
          <p:nvPr/>
        </p:nvCxnSpPr>
        <p:spPr>
          <a:xfrm>
            <a:off x="8077200" y="3109745"/>
            <a:ext cx="571500" cy="288650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8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61769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</a:rPr>
              <a:t>Stevenson, G.,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1991. Common property economics: A general theory and land use applications. </a:t>
            </a:r>
            <a:endParaRPr lang="el-GR" sz="12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Cambridge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University Press, Cambridge.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47252"/>
            <a:ext cx="2743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Κοινόκτητοι/κοινόχρηστοι</a:t>
            </a:r>
          </a:p>
          <a:p>
            <a:r>
              <a:rPr lang="el-GR" dirty="0" smtClean="0"/>
              <a:t> φυσικοί πόροι  </a:t>
            </a:r>
          </a:p>
          <a:p>
            <a:pPr algn="ctr"/>
            <a:r>
              <a:rPr lang="el-GR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Common property resources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507573" y="1728223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1313296"/>
            <a:ext cx="3048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Όρια (χωρικά, βιολογικά, κοινωνικ</a:t>
            </a:r>
            <a:r>
              <a:rPr lang="el-GR" dirty="0"/>
              <a:t>ά</a:t>
            </a:r>
            <a:r>
              <a:rPr lang="el-GR" dirty="0" smtClean="0"/>
              <a:t>)</a:t>
            </a:r>
          </a:p>
          <a:p>
            <a:pPr marL="342900" indent="-342900">
              <a:buAutoNum type="arabicPeriod"/>
            </a:pPr>
            <a:r>
              <a:rPr lang="el-GR" dirty="0" smtClean="0"/>
              <a:t>Συνήθως προκαθορισμένος αριθμός χρηστών</a:t>
            </a:r>
          </a:p>
          <a:p>
            <a:pPr marL="342900" indent="-342900">
              <a:buAutoNum type="arabicPeriod"/>
            </a:pPr>
            <a:r>
              <a:rPr lang="el-GR" dirty="0" smtClean="0"/>
              <a:t>Ύπαρξη κανόνων (υποχρεώσεις. Δικαιώματα)</a:t>
            </a:r>
          </a:p>
          <a:p>
            <a:pPr marL="342900" indent="-342900">
              <a:buAutoNum type="arabicPeriod"/>
            </a:pPr>
            <a:r>
              <a:rPr lang="el-GR" dirty="0" smtClean="0"/>
              <a:t>Οι χρήστες με τους έχοντες δικαιώματα μπορεί να μη ταυτίζονται</a:t>
            </a:r>
          </a:p>
          <a:p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6033184"/>
            <a:ext cx="45708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Αλιεία ενός είδους ψαριού (εντός χωρικών υδάτων),</a:t>
            </a:r>
          </a:p>
          <a:p>
            <a:r>
              <a:rPr lang="el-GR" sz="1600" dirty="0" smtClean="0"/>
              <a:t> κοινοτικοί βοσκότοποι</a:t>
            </a:r>
          </a:p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571401" y="5009204"/>
            <a:ext cx="222407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Συνεργατικές λύσεις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l-GR" dirty="0" smtClean="0"/>
              <a:t>Κανόνες διαχείρισης</a:t>
            </a:r>
            <a:endParaRPr lang="el-GR" dirty="0"/>
          </a:p>
        </p:txBody>
      </p:sp>
      <p:sp>
        <p:nvSpPr>
          <p:cNvPr id="10" name="Curved Left Arrow 9"/>
          <p:cNvSpPr/>
          <p:nvPr/>
        </p:nvSpPr>
        <p:spPr>
          <a:xfrm>
            <a:off x="7350927" y="3561783"/>
            <a:ext cx="988346" cy="1981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884724">
            <a:off x="2207005" y="3405502"/>
            <a:ext cx="150130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Joint property</a:t>
            </a:r>
            <a:endParaRPr lang="en-US" dirty="0"/>
          </a:p>
        </p:txBody>
      </p:sp>
      <p:sp>
        <p:nvSpPr>
          <p:cNvPr id="12" name="Curved Right Arrow 11"/>
          <p:cNvSpPr/>
          <p:nvPr/>
        </p:nvSpPr>
        <p:spPr>
          <a:xfrm rot="19532022">
            <a:off x="2069287" y="2560910"/>
            <a:ext cx="3810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3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FFA7-9AE8-4D46-940F-1BC347D19CDE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97596"/>
            <a:ext cx="518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Ostrom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, E.,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1990. Governing the Commons: The Evolution of Institutions for Collective Action. Cambridge University Press, Cambridge.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54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 Nobel in Economics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789935" y="1408860"/>
            <a:ext cx="35453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Common Pool Resources/Commons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15109" y="2317285"/>
            <a:ext cx="5471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Φυσικά ή Ανθρωπογενή συστήματα φυσικών πόρων</a:t>
            </a:r>
          </a:p>
          <a:p>
            <a:r>
              <a:rPr lang="el-GR" dirty="0" smtClean="0"/>
              <a:t>για τα οποία είναι αδύνατον (ή τουλάχιστο εξαιρετικά</a:t>
            </a:r>
          </a:p>
          <a:p>
            <a:r>
              <a:rPr lang="el-GR" dirty="0" smtClean="0"/>
              <a:t>δαπανηρό) ο αποκλεισμός πιθανών χρηστών 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3949470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Δάση, Υπόγεια νερά, αλιεύματα, βοσκότοποι, αρδευτικά συστήματα, γέφυρες</a:t>
            </a:r>
            <a:endParaRPr lang="el-GR" dirty="0"/>
          </a:p>
        </p:txBody>
      </p:sp>
      <p:sp>
        <p:nvSpPr>
          <p:cNvPr id="10" name="Down Arrow 9"/>
          <p:cNvSpPr/>
          <p:nvPr/>
        </p:nvSpPr>
        <p:spPr>
          <a:xfrm>
            <a:off x="4876800" y="4953000"/>
            <a:ext cx="533400" cy="874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4548203" y="5987018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Συνεργασία</a:t>
            </a:r>
            <a:endParaRPr lang="el-G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335265" y="838200"/>
            <a:ext cx="437135" cy="59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35265" y="1778192"/>
            <a:ext cx="437135" cy="30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50795" y="588264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τοπικά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32507" y="1828749"/>
            <a:ext cx="120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παγκόσμια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5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-Tree-PowerPoint-Template-1303.potx [Read-Only]" id="{CDD61DA8-2BBD-4DCA-B85F-47BF3F9B5A77}" vid="{CFEFA6BF-2F6C-41FD-B7C8-4861D3DAC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1003</Words>
  <Application>Microsoft Office PowerPoint</Application>
  <PresentationFormat>On-screen Show (4:3)</PresentationFormat>
  <Paragraphs>189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ΑΝΑΝΕΩΣΙΜΟΙ-ΕΞΑΝΤΛΗΣΙΜΟΙ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TRUEMITRA</dc:creator>
  <cp:lastModifiedBy>Thanasis</cp:lastModifiedBy>
  <cp:revision>128</cp:revision>
  <dcterms:created xsi:type="dcterms:W3CDTF">2015-05-17T04:49:48Z</dcterms:created>
  <dcterms:modified xsi:type="dcterms:W3CDTF">2023-03-28T09:38:20Z</dcterms:modified>
</cp:coreProperties>
</file>