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26"/>
  </p:notesMasterIdLst>
  <p:sldIdLst>
    <p:sldId id="256" r:id="rId2"/>
    <p:sldId id="1236" r:id="rId3"/>
    <p:sldId id="1233" r:id="rId4"/>
    <p:sldId id="1234" r:id="rId5"/>
    <p:sldId id="1238" r:id="rId6"/>
    <p:sldId id="1239" r:id="rId7"/>
    <p:sldId id="1240" r:id="rId8"/>
    <p:sldId id="1241" r:id="rId9"/>
    <p:sldId id="1237" r:id="rId10"/>
    <p:sldId id="1248" r:id="rId11"/>
    <p:sldId id="1243" r:id="rId12"/>
    <p:sldId id="1242" r:id="rId13"/>
    <p:sldId id="1244" r:id="rId14"/>
    <p:sldId id="1245" r:id="rId15"/>
    <p:sldId id="1246" r:id="rId16"/>
    <p:sldId id="1249" r:id="rId17"/>
    <p:sldId id="1229" r:id="rId18"/>
    <p:sldId id="1251" r:id="rId19"/>
    <p:sldId id="1250" r:id="rId20"/>
    <p:sldId id="1252" r:id="rId21"/>
    <p:sldId id="1209" r:id="rId22"/>
    <p:sldId id="1210" r:id="rId23"/>
    <p:sldId id="1218" r:id="rId24"/>
    <p:sldId id="1222"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1787" autoAdjust="0"/>
  </p:normalViewPr>
  <p:slideViewPr>
    <p:cSldViewPr snapToGrid="0">
      <p:cViewPr varScale="1">
        <p:scale>
          <a:sx n="79" d="100"/>
          <a:sy n="79" d="100"/>
        </p:scale>
        <p:origin x="54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BD24B-70CF-40FC-9619-D3477D4E35B9}" type="datetimeFigureOut">
              <a:rPr lang="el-GR" smtClean="0"/>
              <a:t>27/12/2021</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819FA-BF2E-49D3-85EF-9C06B63943F4}" type="slidenum">
              <a:rPr lang="el-GR" smtClean="0"/>
              <a:t>‹#›</a:t>
            </a:fld>
            <a:endParaRPr lang="el-GR"/>
          </a:p>
        </p:txBody>
      </p:sp>
    </p:spTree>
    <p:extLst>
      <p:ext uri="{BB962C8B-B14F-4D97-AF65-F5344CB8AC3E}">
        <p14:creationId xmlns:p14="http://schemas.microsoft.com/office/powerpoint/2010/main" val="351951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02819FA-BF2E-49D3-85EF-9C06B63943F4}" type="slidenum">
              <a:rPr lang="el-GR" smtClean="0"/>
              <a:t>23</a:t>
            </a:fld>
            <a:endParaRPr lang="el-GR"/>
          </a:p>
        </p:txBody>
      </p:sp>
    </p:spTree>
    <p:extLst>
      <p:ext uri="{BB962C8B-B14F-4D97-AF65-F5344CB8AC3E}">
        <p14:creationId xmlns:p14="http://schemas.microsoft.com/office/powerpoint/2010/main" val="1541818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B109F8-C2A4-4830-9B4F-2F6F5A076957}" type="datetime1">
              <a:rPr lang="el-GR" smtClean="0"/>
              <a:t>27/12/2021</a:t>
            </a:fld>
            <a:endParaRPr lang="el-GR"/>
          </a:p>
        </p:txBody>
      </p:sp>
      <p:sp>
        <p:nvSpPr>
          <p:cNvPr id="5" name="Footer Placeholder 4"/>
          <p:cNvSpPr>
            <a:spLocks noGrp="1"/>
          </p:cNvSpPr>
          <p:nvPr>
            <p:ph type="ftr" sz="quarter" idx="11"/>
          </p:nvPr>
        </p:nvSpPr>
        <p:spPr/>
        <p:txBody>
          <a:bodyPr/>
          <a:lstStyle/>
          <a:p>
            <a:r>
              <a:rPr lang="el-GR"/>
              <a:t>ΣΤΑΤΙΣΤΙΚΗ ΙΙΙ - Άγγελος Λιοντάκης</a:t>
            </a:r>
          </a:p>
        </p:txBody>
      </p:sp>
      <p:sp>
        <p:nvSpPr>
          <p:cNvPr id="6" name="Slide Number Placeholder 5"/>
          <p:cNvSpPr>
            <a:spLocks noGrp="1"/>
          </p:cNvSpPr>
          <p:nvPr>
            <p:ph type="sldNum" sz="quarter" idx="12"/>
          </p:nvPr>
        </p:nvSpPr>
        <p:spPr/>
        <p:txBody>
          <a:bodyPr/>
          <a:lstStyle/>
          <a:p>
            <a:fld id="{0CB252DF-9828-4BCA-943E-87250A7A5D5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9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6A7B3-F5E3-4ABC-8779-ED3E2915002A}" type="datetime1">
              <a:rPr lang="el-GR" smtClean="0"/>
              <a:t>27/12/2021</a:t>
            </a:fld>
            <a:endParaRPr lang="el-GR"/>
          </a:p>
        </p:txBody>
      </p:sp>
      <p:sp>
        <p:nvSpPr>
          <p:cNvPr id="5" name="Footer Placeholder 4"/>
          <p:cNvSpPr>
            <a:spLocks noGrp="1"/>
          </p:cNvSpPr>
          <p:nvPr>
            <p:ph type="ftr" sz="quarter" idx="11"/>
          </p:nvPr>
        </p:nvSpPr>
        <p:spPr/>
        <p:txBody>
          <a:bodyPr/>
          <a:lstStyle/>
          <a:p>
            <a:r>
              <a:rPr lang="el-GR"/>
              <a:t>ΣΤΑΤΙΣΤΙΚΗ ΙΙΙ - Άγγελος Λιοντάκης</a:t>
            </a:r>
          </a:p>
        </p:txBody>
      </p:sp>
      <p:sp>
        <p:nvSpPr>
          <p:cNvPr id="6" name="Slide Number Placeholder 5"/>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80162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ECA697-EA46-45AE-B178-4DE69A192C79}" type="datetime1">
              <a:rPr lang="el-GR" smtClean="0"/>
              <a:t>27/12/2021</a:t>
            </a:fld>
            <a:endParaRPr lang="el-GR"/>
          </a:p>
        </p:txBody>
      </p:sp>
      <p:sp>
        <p:nvSpPr>
          <p:cNvPr id="5" name="Footer Placeholder 4"/>
          <p:cNvSpPr>
            <a:spLocks noGrp="1"/>
          </p:cNvSpPr>
          <p:nvPr>
            <p:ph type="ftr" sz="quarter" idx="11"/>
          </p:nvPr>
        </p:nvSpPr>
        <p:spPr/>
        <p:txBody>
          <a:bodyPr/>
          <a:lstStyle/>
          <a:p>
            <a:r>
              <a:rPr lang="el-GR"/>
              <a:t>ΣΤΑΤΙΣΤΙΚΗ ΙΙΙ - Άγγελος Λιοντάκης</a:t>
            </a:r>
          </a:p>
        </p:txBody>
      </p:sp>
      <p:sp>
        <p:nvSpPr>
          <p:cNvPr id="6" name="Slide Number Placeholder 5"/>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89432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749F0D-ECC3-4F43-9F6E-A73DF0F05E5A}" type="datetime1">
              <a:rPr lang="el-GR" smtClean="0"/>
              <a:t>27/12/2021</a:t>
            </a:fld>
            <a:endParaRPr lang="el-GR"/>
          </a:p>
        </p:txBody>
      </p:sp>
      <p:sp>
        <p:nvSpPr>
          <p:cNvPr id="5" name="Footer Placeholder 4"/>
          <p:cNvSpPr>
            <a:spLocks noGrp="1"/>
          </p:cNvSpPr>
          <p:nvPr>
            <p:ph type="ftr" sz="quarter" idx="11"/>
          </p:nvPr>
        </p:nvSpPr>
        <p:spPr/>
        <p:txBody>
          <a:bodyPr/>
          <a:lstStyle/>
          <a:p>
            <a:r>
              <a:rPr lang="el-GR"/>
              <a:t>ΣΤΑΤΙΣΤΙΚΗ ΙΙΙ - Άγγελος Λιοντάκης</a:t>
            </a:r>
          </a:p>
        </p:txBody>
      </p:sp>
      <p:sp>
        <p:nvSpPr>
          <p:cNvPr id="6" name="Slide Number Placeholder 5"/>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259595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E79FB-5A95-4E5B-B244-41B7978BC8AF}" type="datetime1">
              <a:rPr lang="el-GR" smtClean="0"/>
              <a:t>27/12/2021</a:t>
            </a:fld>
            <a:endParaRPr lang="el-GR"/>
          </a:p>
        </p:txBody>
      </p:sp>
      <p:sp>
        <p:nvSpPr>
          <p:cNvPr id="5" name="Footer Placeholder 4"/>
          <p:cNvSpPr>
            <a:spLocks noGrp="1"/>
          </p:cNvSpPr>
          <p:nvPr>
            <p:ph type="ftr" sz="quarter" idx="11"/>
          </p:nvPr>
        </p:nvSpPr>
        <p:spPr/>
        <p:txBody>
          <a:bodyPr/>
          <a:lstStyle/>
          <a:p>
            <a:r>
              <a:rPr lang="el-GR"/>
              <a:t>ΣΤΑΤΙΣΤΙΚΗ ΙΙΙ - Άγγελος Λιοντάκης</a:t>
            </a:r>
          </a:p>
        </p:txBody>
      </p:sp>
      <p:sp>
        <p:nvSpPr>
          <p:cNvPr id="6" name="Slide Number Placeholder 5"/>
          <p:cNvSpPr>
            <a:spLocks noGrp="1"/>
          </p:cNvSpPr>
          <p:nvPr>
            <p:ph type="sldNum" sz="quarter" idx="12"/>
          </p:nvPr>
        </p:nvSpPr>
        <p:spPr/>
        <p:txBody>
          <a:bodyPr/>
          <a:lstStyle/>
          <a:p>
            <a:fld id="{0CB252DF-9828-4BCA-943E-87250A7A5D5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86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77763C-789A-4460-B704-00FE326C3BE6}" type="datetime1">
              <a:rPr lang="el-GR" smtClean="0"/>
              <a:t>27/12/2021</a:t>
            </a:fld>
            <a:endParaRPr lang="el-GR"/>
          </a:p>
        </p:txBody>
      </p:sp>
      <p:sp>
        <p:nvSpPr>
          <p:cNvPr id="6" name="Footer Placeholder 5"/>
          <p:cNvSpPr>
            <a:spLocks noGrp="1"/>
          </p:cNvSpPr>
          <p:nvPr>
            <p:ph type="ftr" sz="quarter" idx="11"/>
          </p:nvPr>
        </p:nvSpPr>
        <p:spPr/>
        <p:txBody>
          <a:bodyPr/>
          <a:lstStyle/>
          <a:p>
            <a:r>
              <a:rPr lang="el-GR"/>
              <a:t>ΣΤΑΤΙΣΤΙΚΗ ΙΙΙ - Άγγελος Λιοντάκης</a:t>
            </a:r>
          </a:p>
        </p:txBody>
      </p:sp>
      <p:sp>
        <p:nvSpPr>
          <p:cNvPr id="7" name="Slide Number Placeholder 6"/>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73532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F4961F-652A-49FD-A8FF-089E77FFEC32}" type="datetime1">
              <a:rPr lang="el-GR" smtClean="0"/>
              <a:t>27/12/2021</a:t>
            </a:fld>
            <a:endParaRPr lang="el-GR"/>
          </a:p>
        </p:txBody>
      </p:sp>
      <p:sp>
        <p:nvSpPr>
          <p:cNvPr id="8" name="Footer Placeholder 7"/>
          <p:cNvSpPr>
            <a:spLocks noGrp="1"/>
          </p:cNvSpPr>
          <p:nvPr>
            <p:ph type="ftr" sz="quarter" idx="11"/>
          </p:nvPr>
        </p:nvSpPr>
        <p:spPr/>
        <p:txBody>
          <a:bodyPr/>
          <a:lstStyle/>
          <a:p>
            <a:r>
              <a:rPr lang="el-GR"/>
              <a:t>ΣΤΑΤΙΣΤΙΚΗ ΙΙΙ - Άγγελος Λιοντάκης</a:t>
            </a:r>
          </a:p>
        </p:txBody>
      </p:sp>
      <p:sp>
        <p:nvSpPr>
          <p:cNvPr id="9" name="Slide Number Placeholder 8"/>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229138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7D709-0B5E-47BE-A6C2-E1EB129A4A3B}" type="datetime1">
              <a:rPr lang="el-GR" smtClean="0"/>
              <a:t>27/12/2021</a:t>
            </a:fld>
            <a:endParaRPr lang="el-GR"/>
          </a:p>
        </p:txBody>
      </p:sp>
      <p:sp>
        <p:nvSpPr>
          <p:cNvPr id="4" name="Footer Placeholder 3"/>
          <p:cNvSpPr>
            <a:spLocks noGrp="1"/>
          </p:cNvSpPr>
          <p:nvPr>
            <p:ph type="ftr" sz="quarter" idx="11"/>
          </p:nvPr>
        </p:nvSpPr>
        <p:spPr/>
        <p:txBody>
          <a:bodyPr/>
          <a:lstStyle/>
          <a:p>
            <a:r>
              <a:rPr lang="el-GR"/>
              <a:t>ΣΤΑΤΙΣΤΙΚΗ ΙΙΙ - Άγγελος Λιοντάκης</a:t>
            </a:r>
          </a:p>
        </p:txBody>
      </p:sp>
      <p:sp>
        <p:nvSpPr>
          <p:cNvPr id="5" name="Slide Number Placeholder 4"/>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315709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70D90E-B8C2-4E56-815E-17791C94D331}" type="datetime1">
              <a:rPr lang="el-GR" smtClean="0"/>
              <a:t>27/12/2021</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a:t>ΣΤΑΤΙΣΤΙΚΗ ΙΙΙ - Άγγελος Λιοντάκης</a:t>
            </a:r>
          </a:p>
        </p:txBody>
      </p:sp>
      <p:sp>
        <p:nvSpPr>
          <p:cNvPr id="9" name="Slide Number Placeholder 8"/>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370284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E7A6C72-83E0-4F9B-A580-23B54C0FD3FC}" type="datetime1">
              <a:rPr lang="el-GR" smtClean="0"/>
              <a:t>27/12/2021</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a:t>ΣΤΑΤΙΣΤΙΚΗ ΙΙΙ - Άγγελος Λιοντάκης</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CB252DF-9828-4BCA-943E-87250A7A5D51}" type="slidenum">
              <a:rPr lang="el-GR" smtClean="0"/>
              <a:t>‹#›</a:t>
            </a:fld>
            <a:endParaRPr lang="el-GR"/>
          </a:p>
        </p:txBody>
      </p:sp>
    </p:spTree>
    <p:extLst>
      <p:ext uri="{BB962C8B-B14F-4D97-AF65-F5344CB8AC3E}">
        <p14:creationId xmlns:p14="http://schemas.microsoft.com/office/powerpoint/2010/main" val="424818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7CB5C-71ED-4E54-B5D6-C4D58616C643}" type="datetime1">
              <a:rPr lang="el-GR" smtClean="0"/>
              <a:t>27/12/2021</a:t>
            </a:fld>
            <a:endParaRPr lang="el-GR"/>
          </a:p>
        </p:txBody>
      </p:sp>
      <p:sp>
        <p:nvSpPr>
          <p:cNvPr id="6" name="Footer Placeholder 5"/>
          <p:cNvSpPr>
            <a:spLocks noGrp="1"/>
          </p:cNvSpPr>
          <p:nvPr>
            <p:ph type="ftr" sz="quarter" idx="11"/>
          </p:nvPr>
        </p:nvSpPr>
        <p:spPr/>
        <p:txBody>
          <a:bodyPr/>
          <a:lstStyle/>
          <a:p>
            <a:r>
              <a:rPr lang="el-GR"/>
              <a:t>ΣΤΑΤΙΣΤΙΚΗ ΙΙΙ - Άγγελος Λιοντάκης</a:t>
            </a:r>
          </a:p>
        </p:txBody>
      </p:sp>
      <p:sp>
        <p:nvSpPr>
          <p:cNvPr id="7" name="Slide Number Placeholder 6"/>
          <p:cNvSpPr>
            <a:spLocks noGrp="1"/>
          </p:cNvSpPr>
          <p:nvPr>
            <p:ph type="sldNum" sz="quarter" idx="12"/>
          </p:nvPr>
        </p:nvSpPr>
        <p:spPr/>
        <p:txBody>
          <a:bodyPr/>
          <a:lstStyle/>
          <a:p>
            <a:fld id="{0CB252DF-9828-4BCA-943E-87250A7A5D51}" type="slidenum">
              <a:rPr lang="el-GR" smtClean="0"/>
              <a:t>‹#›</a:t>
            </a:fld>
            <a:endParaRPr lang="el-GR"/>
          </a:p>
        </p:txBody>
      </p:sp>
    </p:spTree>
    <p:extLst>
      <p:ext uri="{BB962C8B-B14F-4D97-AF65-F5344CB8AC3E}">
        <p14:creationId xmlns:p14="http://schemas.microsoft.com/office/powerpoint/2010/main" val="153777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14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929D3A-56FF-41A1-8910-D4B82747F46E}" type="datetime1">
              <a:rPr lang="el-GR" smtClean="0"/>
              <a:t>27/12/2021</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a:t>ΣΤΑΤΙΣΤΙΚΗ ΙΙΙ - Άγγελος Λιοντάκης</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CB252DF-9828-4BCA-943E-87250A7A5D51}"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37383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calculator.net/z-score-calculator.html" TargetMode="External"/><Relationship Id="rId4" Type="http://schemas.openxmlformats.org/officeDocument/2006/relationships/image" Target="../media/image38.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4125" y="2561701"/>
            <a:ext cx="8537046" cy="1646302"/>
          </a:xfrm>
        </p:spPr>
        <p:txBody>
          <a:bodyPr>
            <a:normAutofit/>
          </a:bodyPr>
          <a:lstStyle/>
          <a:p>
            <a:r>
              <a:rPr lang="el-GR" dirty="0"/>
              <a:t>Στατιστική ΙΙΙ</a:t>
            </a:r>
          </a:p>
        </p:txBody>
      </p:sp>
      <p:sp>
        <p:nvSpPr>
          <p:cNvPr id="4" name="Footer Placeholder 3"/>
          <p:cNvSpPr>
            <a:spLocks noGrp="1"/>
          </p:cNvSpPr>
          <p:nvPr>
            <p:ph type="ftr" sz="quarter" idx="11"/>
          </p:nvPr>
        </p:nvSpPr>
        <p:spPr/>
        <p:txBody>
          <a:bodyPr/>
          <a:lstStyle/>
          <a:p>
            <a:r>
              <a:rPr lang="el-GR"/>
              <a:t>ΣΤΑΤΙΣΤΙΚΗ ΙΙΙ - Άγγελος Λιοντάκης</a:t>
            </a:r>
            <a:endParaRPr lang="el-GR" dirty="0"/>
          </a:p>
        </p:txBody>
      </p:sp>
      <p:sp>
        <p:nvSpPr>
          <p:cNvPr id="5" name="Slide Number Placeholder 4"/>
          <p:cNvSpPr>
            <a:spLocks noGrp="1"/>
          </p:cNvSpPr>
          <p:nvPr>
            <p:ph type="sldNum" sz="quarter" idx="12"/>
          </p:nvPr>
        </p:nvSpPr>
        <p:spPr/>
        <p:txBody>
          <a:bodyPr/>
          <a:lstStyle/>
          <a:p>
            <a:fld id="{0CB252DF-9828-4BCA-943E-87250A7A5D51}" type="slidenum">
              <a:rPr lang="el-GR" smtClean="0"/>
              <a:t>1</a:t>
            </a:fld>
            <a:endParaRPr lang="el-GR"/>
          </a:p>
        </p:txBody>
      </p:sp>
      <p:pic>
        <p:nvPicPr>
          <p:cNvPr id="2050" name="Picture 2">
            <a:extLst>
              <a:ext uri="{FF2B5EF4-FFF2-40B4-BE49-F238E27FC236}">
                <a16:creationId xmlns:a16="http://schemas.microsoft.com/office/drawing/2014/main" id="{53538B70-522D-4D15-9E82-B0D36D59E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45" y="860374"/>
            <a:ext cx="4908634" cy="442699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Υπότιτλος 6">
            <a:extLst>
              <a:ext uri="{FF2B5EF4-FFF2-40B4-BE49-F238E27FC236}">
                <a16:creationId xmlns:a16="http://schemas.microsoft.com/office/drawing/2014/main" id="{5A5910B2-7EEA-4A7E-AAB0-81748BB54EC6}"/>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03707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F633BC30-02F0-4DF2-BA16-D6DE5A526BE1}"/>
              </a:ext>
            </a:extLst>
          </p:cNvPr>
          <p:cNvPicPr>
            <a:picLocks noChangeAspect="1"/>
          </p:cNvPicPr>
          <p:nvPr/>
        </p:nvPicPr>
        <p:blipFill>
          <a:blip r:embed="rId2"/>
          <a:stretch>
            <a:fillRect/>
          </a:stretch>
        </p:blipFill>
        <p:spPr>
          <a:xfrm>
            <a:off x="839553" y="202064"/>
            <a:ext cx="10535128" cy="2880000"/>
          </a:xfrm>
          <a:prstGeom prst="rect">
            <a:avLst/>
          </a:prstGeom>
        </p:spPr>
      </p:pic>
      <p:sp>
        <p:nvSpPr>
          <p:cNvPr id="4" name="Θέση υποσέλιδου 3">
            <a:extLst>
              <a:ext uri="{FF2B5EF4-FFF2-40B4-BE49-F238E27FC236}">
                <a16:creationId xmlns:a16="http://schemas.microsoft.com/office/drawing/2014/main" id="{75B5FC21-6A71-4052-B53F-B05C9E52C376}"/>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F4358688-0B6A-4138-872C-37AAF57E7951}"/>
              </a:ext>
            </a:extLst>
          </p:cNvPr>
          <p:cNvSpPr>
            <a:spLocks noGrp="1"/>
          </p:cNvSpPr>
          <p:nvPr>
            <p:ph type="sldNum" sz="quarter" idx="12"/>
          </p:nvPr>
        </p:nvSpPr>
        <p:spPr/>
        <p:txBody>
          <a:bodyPr/>
          <a:lstStyle/>
          <a:p>
            <a:fld id="{0CB252DF-9828-4BCA-943E-87250A7A5D51}" type="slidenum">
              <a:rPr lang="el-GR" smtClean="0"/>
              <a:t>10</a:t>
            </a:fld>
            <a:endParaRPr lang="el-GR"/>
          </a:p>
        </p:txBody>
      </p:sp>
      <p:pic>
        <p:nvPicPr>
          <p:cNvPr id="7" name="Εικόνα 6">
            <a:extLst>
              <a:ext uri="{FF2B5EF4-FFF2-40B4-BE49-F238E27FC236}">
                <a16:creationId xmlns:a16="http://schemas.microsoft.com/office/drawing/2014/main" id="{39C18B67-BAE6-492C-ABAE-312A95201C2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044" y="2969709"/>
            <a:ext cx="10413403" cy="1656000"/>
          </a:xfrm>
          <a:prstGeom prst="rect">
            <a:avLst/>
          </a:prstGeom>
        </p:spPr>
      </p:pic>
      <p:pic>
        <p:nvPicPr>
          <p:cNvPr id="8" name="Εικόνα 7">
            <a:extLst>
              <a:ext uri="{FF2B5EF4-FFF2-40B4-BE49-F238E27FC236}">
                <a16:creationId xmlns:a16="http://schemas.microsoft.com/office/drawing/2014/main" id="{31D2D54F-7FC6-40D0-92C7-D853F78A5D71}"/>
              </a:ext>
            </a:extLst>
          </p:cNvPr>
          <p:cNvPicPr>
            <a:picLocks noChangeAspect="1"/>
          </p:cNvPicPr>
          <p:nvPr/>
        </p:nvPicPr>
        <p:blipFill rotWithShape="1">
          <a:blip r:embed="rId4"/>
          <a:srcRect l="43003" r="13284"/>
          <a:stretch/>
        </p:blipFill>
        <p:spPr>
          <a:xfrm>
            <a:off x="3897085" y="4916140"/>
            <a:ext cx="2677887" cy="923097"/>
          </a:xfrm>
          <a:prstGeom prst="rect">
            <a:avLst/>
          </a:prstGeom>
        </p:spPr>
      </p:pic>
      <p:sp>
        <p:nvSpPr>
          <p:cNvPr id="2" name="TextBox 1">
            <a:extLst>
              <a:ext uri="{FF2B5EF4-FFF2-40B4-BE49-F238E27FC236}">
                <a16:creationId xmlns:a16="http://schemas.microsoft.com/office/drawing/2014/main" id="{B452B63F-F971-4626-A1EE-BE7BC7E0E2EC}"/>
              </a:ext>
            </a:extLst>
          </p:cNvPr>
          <p:cNvSpPr txBox="1"/>
          <p:nvPr/>
        </p:nvSpPr>
        <p:spPr>
          <a:xfrm>
            <a:off x="3401785" y="5198632"/>
            <a:ext cx="838200" cy="523220"/>
          </a:xfrm>
          <a:prstGeom prst="rect">
            <a:avLst/>
          </a:prstGeom>
          <a:noFill/>
        </p:spPr>
        <p:txBody>
          <a:bodyPr wrap="square" rtlCol="0">
            <a:spAutoFit/>
          </a:bodyPr>
          <a:lstStyle/>
          <a:p>
            <a:r>
              <a:rPr lang="en-US" sz="2800" dirty="0"/>
              <a:t>p =</a:t>
            </a:r>
            <a:endParaRPr lang="el-GR" sz="2800" dirty="0"/>
          </a:p>
        </p:txBody>
      </p:sp>
    </p:spTree>
    <p:extLst>
      <p:ext uri="{BB962C8B-B14F-4D97-AF65-F5344CB8AC3E}">
        <p14:creationId xmlns:p14="http://schemas.microsoft.com/office/powerpoint/2010/main" val="53974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49728F-CA29-4850-BF35-2F179F8A5F5A}"/>
              </a:ext>
            </a:extLst>
          </p:cNvPr>
          <p:cNvSpPr>
            <a:spLocks noGrp="1"/>
          </p:cNvSpPr>
          <p:nvPr>
            <p:ph type="title"/>
          </p:nvPr>
        </p:nvSpPr>
        <p:spPr>
          <a:xfrm>
            <a:off x="1097280" y="286603"/>
            <a:ext cx="10441578" cy="1450757"/>
          </a:xfrm>
        </p:spPr>
        <p:txBody>
          <a:bodyPr>
            <a:noAutofit/>
          </a:bodyPr>
          <a:lstStyle/>
          <a:p>
            <a:r>
              <a:rPr lang="el-GR" sz="4000" dirty="0"/>
              <a:t>100(1- α) % Διαστήματα Εμπιστοσύνης για τη διαφορά, μ</a:t>
            </a:r>
            <a:r>
              <a:rPr lang="el-GR" sz="4000" baseline="-25000" dirty="0"/>
              <a:t>1</a:t>
            </a:r>
            <a:r>
              <a:rPr lang="el-GR" sz="4000" dirty="0"/>
              <a:t>- μ</a:t>
            </a:r>
            <a:r>
              <a:rPr lang="el-GR" sz="4000" baseline="-25000" dirty="0"/>
              <a:t>2</a:t>
            </a:r>
            <a:r>
              <a:rPr lang="el-GR" sz="4000" dirty="0"/>
              <a:t>, των μέσων τιμών δύο πληθυσμών</a:t>
            </a:r>
          </a:p>
        </p:txBody>
      </p:sp>
      <p:sp>
        <p:nvSpPr>
          <p:cNvPr id="3" name="Θέση περιεχομένου 2">
            <a:extLst>
              <a:ext uri="{FF2B5EF4-FFF2-40B4-BE49-F238E27FC236}">
                <a16:creationId xmlns:a16="http://schemas.microsoft.com/office/drawing/2014/main" id="{E07A3235-F6AD-4AA8-9C06-95CC5B584B45}"/>
              </a:ext>
            </a:extLst>
          </p:cNvPr>
          <p:cNvSpPr>
            <a:spLocks noGrp="1"/>
          </p:cNvSpPr>
          <p:nvPr>
            <p:ph idx="1"/>
          </p:nvPr>
        </p:nvSpPr>
        <p:spPr/>
        <p:txBody>
          <a:bodyPr>
            <a:normAutofit/>
          </a:bodyPr>
          <a:lstStyle/>
          <a:p>
            <a:pPr algn="just">
              <a:lnSpc>
                <a:spcPct val="150000"/>
              </a:lnSpc>
              <a:buFont typeface="Wingdings" panose="05000000000000000000" pitchFamily="2" charset="2"/>
              <a:buChar char="Ø"/>
            </a:pPr>
            <a:r>
              <a:rPr lang="el-GR" sz="2400" b="1" dirty="0"/>
              <a:t>Εξαρτημένα δείγματα ή δείγματα από ζευγαρωτές παρατηρήσεις</a:t>
            </a:r>
          </a:p>
          <a:p>
            <a:pPr lvl="1" algn="just">
              <a:lnSpc>
                <a:spcPct val="150000"/>
              </a:lnSpc>
              <a:buFont typeface="Wingdings" panose="05000000000000000000" pitchFamily="2" charset="2"/>
              <a:buChar char="§"/>
            </a:pPr>
            <a:r>
              <a:rPr lang="el-GR" sz="2200" dirty="0"/>
              <a:t>ένα ζεύγος παρατηρήσεων μπορεί να ληφθεί από την ίδια πειραματική ή δειγματοληπτική μονάδα πριν και μετά από κάποια επέμβαση ή υπό δύο διαφορετικές επεμβάσεις σε κάποια χρονική απόσταση</a:t>
            </a:r>
            <a:endParaRPr lang="el-GR" sz="2400" dirty="0"/>
          </a:p>
          <a:p>
            <a:pPr algn="just">
              <a:lnSpc>
                <a:spcPct val="150000"/>
              </a:lnSpc>
              <a:buFont typeface="Wingdings" panose="05000000000000000000" pitchFamily="2" charset="2"/>
              <a:buChar char="Ø"/>
            </a:pPr>
            <a:r>
              <a:rPr lang="el-GR" sz="2400" b="1" dirty="0"/>
              <a:t>Ανεξάρτητα δείγματα</a:t>
            </a:r>
          </a:p>
        </p:txBody>
      </p:sp>
      <p:sp>
        <p:nvSpPr>
          <p:cNvPr id="4" name="Θέση υποσέλιδου 3">
            <a:extLst>
              <a:ext uri="{FF2B5EF4-FFF2-40B4-BE49-F238E27FC236}">
                <a16:creationId xmlns:a16="http://schemas.microsoft.com/office/drawing/2014/main" id="{660A105B-62A4-415D-8298-8AD8682076E2}"/>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A26FD981-057A-48A0-8AA7-9EF9A348F113}"/>
              </a:ext>
            </a:extLst>
          </p:cNvPr>
          <p:cNvSpPr>
            <a:spLocks noGrp="1"/>
          </p:cNvSpPr>
          <p:nvPr>
            <p:ph type="sldNum" sz="quarter" idx="12"/>
          </p:nvPr>
        </p:nvSpPr>
        <p:spPr/>
        <p:txBody>
          <a:bodyPr/>
          <a:lstStyle/>
          <a:p>
            <a:fld id="{0CB252DF-9828-4BCA-943E-87250A7A5D51}" type="slidenum">
              <a:rPr lang="el-GR" smtClean="0"/>
              <a:t>11</a:t>
            </a:fld>
            <a:endParaRPr lang="el-GR"/>
          </a:p>
        </p:txBody>
      </p:sp>
    </p:spTree>
    <p:extLst>
      <p:ext uri="{BB962C8B-B14F-4D97-AF65-F5344CB8AC3E}">
        <p14:creationId xmlns:p14="http://schemas.microsoft.com/office/powerpoint/2010/main" val="105219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7C3006-1E4C-427E-9FCA-28B54D4B93B1}"/>
              </a:ext>
            </a:extLst>
          </p:cNvPr>
          <p:cNvSpPr>
            <a:spLocks noGrp="1"/>
          </p:cNvSpPr>
          <p:nvPr>
            <p:ph type="title"/>
          </p:nvPr>
        </p:nvSpPr>
        <p:spPr/>
        <p:txBody>
          <a:bodyPr/>
          <a:lstStyle/>
          <a:p>
            <a:endParaRPr lang="el-GR"/>
          </a:p>
        </p:txBody>
      </p:sp>
      <p:sp>
        <p:nvSpPr>
          <p:cNvPr id="4" name="Θέση υποσέλιδου 3">
            <a:extLst>
              <a:ext uri="{FF2B5EF4-FFF2-40B4-BE49-F238E27FC236}">
                <a16:creationId xmlns:a16="http://schemas.microsoft.com/office/drawing/2014/main" id="{B0874070-7EC8-47B5-86E7-A41C30DF9631}"/>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139E3497-A65A-4170-B2AC-E21CA9612422}"/>
              </a:ext>
            </a:extLst>
          </p:cNvPr>
          <p:cNvSpPr>
            <a:spLocks noGrp="1"/>
          </p:cNvSpPr>
          <p:nvPr>
            <p:ph type="sldNum" sz="quarter" idx="12"/>
          </p:nvPr>
        </p:nvSpPr>
        <p:spPr/>
        <p:txBody>
          <a:bodyPr/>
          <a:lstStyle/>
          <a:p>
            <a:fld id="{0CB252DF-9828-4BCA-943E-87250A7A5D51}" type="slidenum">
              <a:rPr lang="el-GR" smtClean="0"/>
              <a:t>12</a:t>
            </a:fld>
            <a:endParaRPr lang="el-GR"/>
          </a:p>
        </p:txBody>
      </p:sp>
      <p:pic>
        <p:nvPicPr>
          <p:cNvPr id="6" name="Εικόνα 5">
            <a:extLst>
              <a:ext uri="{FF2B5EF4-FFF2-40B4-BE49-F238E27FC236}">
                <a16:creationId xmlns:a16="http://schemas.microsoft.com/office/drawing/2014/main" id="{E04995A5-7DA4-42E4-B91C-8FFD37CF0408}"/>
              </a:ext>
            </a:extLst>
          </p:cNvPr>
          <p:cNvPicPr>
            <a:picLocks noChangeAspect="1"/>
          </p:cNvPicPr>
          <p:nvPr/>
        </p:nvPicPr>
        <p:blipFill>
          <a:blip r:embed="rId2"/>
          <a:stretch>
            <a:fillRect/>
          </a:stretch>
        </p:blipFill>
        <p:spPr>
          <a:xfrm>
            <a:off x="607782" y="33090"/>
            <a:ext cx="11288782" cy="6228000"/>
          </a:xfrm>
          <a:prstGeom prst="rect">
            <a:avLst/>
          </a:prstGeom>
        </p:spPr>
      </p:pic>
    </p:spTree>
    <p:extLst>
      <p:ext uri="{BB962C8B-B14F-4D97-AF65-F5344CB8AC3E}">
        <p14:creationId xmlns:p14="http://schemas.microsoft.com/office/powerpoint/2010/main" val="291060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CE5BE2-3E15-4E0F-A991-6E38DA7A2951}"/>
              </a:ext>
            </a:extLst>
          </p:cNvPr>
          <p:cNvSpPr>
            <a:spLocks noGrp="1"/>
          </p:cNvSpPr>
          <p:nvPr>
            <p:ph type="title"/>
          </p:nvPr>
        </p:nvSpPr>
        <p:spPr/>
        <p:txBody>
          <a:bodyPr/>
          <a:lstStyle/>
          <a:p>
            <a:r>
              <a:rPr lang="el-GR" dirty="0"/>
              <a:t>Το σκεπτικό…</a:t>
            </a:r>
          </a:p>
        </p:txBody>
      </p:sp>
      <p:pic>
        <p:nvPicPr>
          <p:cNvPr id="6" name="Θέση περιεχομένου 5">
            <a:extLst>
              <a:ext uri="{FF2B5EF4-FFF2-40B4-BE49-F238E27FC236}">
                <a16:creationId xmlns:a16="http://schemas.microsoft.com/office/drawing/2014/main" id="{FE46108D-028F-486A-AED3-300F4475C2E4}"/>
              </a:ext>
            </a:extLst>
          </p:cNvPr>
          <p:cNvPicPr>
            <a:picLocks noGrp="1" noChangeAspect="1"/>
          </p:cNvPicPr>
          <p:nvPr>
            <p:ph idx="1"/>
          </p:nvPr>
        </p:nvPicPr>
        <p:blipFill>
          <a:blip r:embed="rId2"/>
          <a:stretch>
            <a:fillRect/>
          </a:stretch>
        </p:blipFill>
        <p:spPr>
          <a:xfrm>
            <a:off x="927463" y="1944188"/>
            <a:ext cx="10058400" cy="3606992"/>
          </a:xfrm>
          <a:prstGeom prst="rect">
            <a:avLst/>
          </a:prstGeom>
        </p:spPr>
      </p:pic>
      <p:sp>
        <p:nvSpPr>
          <p:cNvPr id="4" name="Θέση υποσέλιδου 3">
            <a:extLst>
              <a:ext uri="{FF2B5EF4-FFF2-40B4-BE49-F238E27FC236}">
                <a16:creationId xmlns:a16="http://schemas.microsoft.com/office/drawing/2014/main" id="{750A31E2-4E47-4F97-A539-2802A14EF326}"/>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AAA5C400-0466-4CC0-9048-5E4A29713929}"/>
              </a:ext>
            </a:extLst>
          </p:cNvPr>
          <p:cNvSpPr>
            <a:spLocks noGrp="1"/>
          </p:cNvSpPr>
          <p:nvPr>
            <p:ph type="sldNum" sz="quarter" idx="12"/>
          </p:nvPr>
        </p:nvSpPr>
        <p:spPr/>
        <p:txBody>
          <a:bodyPr/>
          <a:lstStyle/>
          <a:p>
            <a:fld id="{0CB252DF-9828-4BCA-943E-87250A7A5D51}" type="slidenum">
              <a:rPr lang="el-GR" smtClean="0"/>
              <a:t>13</a:t>
            </a:fld>
            <a:endParaRPr lang="el-GR"/>
          </a:p>
        </p:txBody>
      </p:sp>
    </p:spTree>
    <p:extLst>
      <p:ext uri="{BB962C8B-B14F-4D97-AF65-F5344CB8AC3E}">
        <p14:creationId xmlns:p14="http://schemas.microsoft.com/office/powerpoint/2010/main" val="107203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1275F0-E6D2-4B00-B445-F8A47DDE32F0}"/>
              </a:ext>
            </a:extLst>
          </p:cNvPr>
          <p:cNvSpPr>
            <a:spLocks noGrp="1"/>
          </p:cNvSpPr>
          <p:nvPr>
            <p:ph type="title"/>
          </p:nvPr>
        </p:nvSpPr>
        <p:spPr/>
        <p:txBody>
          <a:bodyPr/>
          <a:lstStyle/>
          <a:p>
            <a:endParaRPr lang="el-GR"/>
          </a:p>
        </p:txBody>
      </p:sp>
      <p:sp>
        <p:nvSpPr>
          <p:cNvPr id="4" name="Θέση υποσέλιδου 3">
            <a:extLst>
              <a:ext uri="{FF2B5EF4-FFF2-40B4-BE49-F238E27FC236}">
                <a16:creationId xmlns:a16="http://schemas.microsoft.com/office/drawing/2014/main" id="{B7003036-1B35-4DFC-816D-27FCFAC6B5DA}"/>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A1C2B22E-96D9-450C-9C1A-2F2133C489EE}"/>
              </a:ext>
            </a:extLst>
          </p:cNvPr>
          <p:cNvSpPr>
            <a:spLocks noGrp="1"/>
          </p:cNvSpPr>
          <p:nvPr>
            <p:ph type="sldNum" sz="quarter" idx="12"/>
          </p:nvPr>
        </p:nvSpPr>
        <p:spPr/>
        <p:txBody>
          <a:bodyPr/>
          <a:lstStyle/>
          <a:p>
            <a:fld id="{0CB252DF-9828-4BCA-943E-87250A7A5D51}" type="slidenum">
              <a:rPr lang="el-GR" smtClean="0"/>
              <a:t>14</a:t>
            </a:fld>
            <a:endParaRPr lang="el-GR"/>
          </a:p>
        </p:txBody>
      </p:sp>
      <p:pic>
        <p:nvPicPr>
          <p:cNvPr id="6" name="Εικόνα 5">
            <a:extLst>
              <a:ext uri="{FF2B5EF4-FFF2-40B4-BE49-F238E27FC236}">
                <a16:creationId xmlns:a16="http://schemas.microsoft.com/office/drawing/2014/main" id="{F009F9FF-DD32-4D8A-B2F4-A9A737910393}"/>
              </a:ext>
            </a:extLst>
          </p:cNvPr>
          <p:cNvPicPr>
            <a:picLocks noChangeAspect="1"/>
          </p:cNvPicPr>
          <p:nvPr/>
        </p:nvPicPr>
        <p:blipFill>
          <a:blip r:embed="rId2"/>
          <a:stretch>
            <a:fillRect/>
          </a:stretch>
        </p:blipFill>
        <p:spPr>
          <a:xfrm>
            <a:off x="475706" y="148496"/>
            <a:ext cx="11301548" cy="2910607"/>
          </a:xfrm>
          <a:prstGeom prst="rect">
            <a:avLst/>
          </a:prstGeom>
        </p:spPr>
      </p:pic>
      <p:pic>
        <p:nvPicPr>
          <p:cNvPr id="7" name="Εικόνα 6">
            <a:extLst>
              <a:ext uri="{FF2B5EF4-FFF2-40B4-BE49-F238E27FC236}">
                <a16:creationId xmlns:a16="http://schemas.microsoft.com/office/drawing/2014/main" id="{2ED765C8-5C16-4ECC-8072-20614F9994A7}"/>
              </a:ext>
            </a:extLst>
          </p:cNvPr>
          <p:cNvPicPr>
            <a:picLocks noChangeAspect="1"/>
          </p:cNvPicPr>
          <p:nvPr/>
        </p:nvPicPr>
        <p:blipFill rotWithShape="1">
          <a:blip r:embed="rId3"/>
          <a:srcRect b="55248"/>
          <a:stretch/>
        </p:blipFill>
        <p:spPr>
          <a:xfrm>
            <a:off x="500742" y="2877872"/>
            <a:ext cx="11473544" cy="2395354"/>
          </a:xfrm>
          <a:prstGeom prst="rect">
            <a:avLst/>
          </a:prstGeom>
        </p:spPr>
      </p:pic>
      <p:pic>
        <p:nvPicPr>
          <p:cNvPr id="8" name="Εικόνα 7">
            <a:extLst>
              <a:ext uri="{FF2B5EF4-FFF2-40B4-BE49-F238E27FC236}">
                <a16:creationId xmlns:a16="http://schemas.microsoft.com/office/drawing/2014/main" id="{D13EEC9C-102B-4A0D-88B2-3A26AFD8568E}"/>
              </a:ext>
            </a:extLst>
          </p:cNvPr>
          <p:cNvPicPr>
            <a:picLocks noChangeAspect="1"/>
          </p:cNvPicPr>
          <p:nvPr/>
        </p:nvPicPr>
        <p:blipFill rotWithShape="1">
          <a:blip r:embed="rId3"/>
          <a:srcRect l="28125" t="67608" r="28125" b="17339"/>
          <a:stretch/>
        </p:blipFill>
        <p:spPr>
          <a:xfrm>
            <a:off x="3526970" y="5267799"/>
            <a:ext cx="5334000" cy="859972"/>
          </a:xfrm>
          <a:prstGeom prst="rect">
            <a:avLst/>
          </a:prstGeom>
          <a:ln>
            <a:solidFill>
              <a:schemeClr val="accent1"/>
            </a:solidFill>
          </a:ln>
        </p:spPr>
      </p:pic>
    </p:spTree>
    <p:extLst>
      <p:ext uri="{BB962C8B-B14F-4D97-AF65-F5344CB8AC3E}">
        <p14:creationId xmlns:p14="http://schemas.microsoft.com/office/powerpoint/2010/main" val="179768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57565A-1C6E-42D1-884D-502CDF9B25D8}"/>
              </a:ext>
            </a:extLst>
          </p:cNvPr>
          <p:cNvSpPr>
            <a:spLocks noGrp="1"/>
          </p:cNvSpPr>
          <p:nvPr>
            <p:ph type="title"/>
          </p:nvPr>
        </p:nvSpPr>
        <p:spPr/>
        <p:txBody>
          <a:bodyPr/>
          <a:lstStyle/>
          <a:p>
            <a:endParaRPr lang="el-GR"/>
          </a:p>
        </p:txBody>
      </p:sp>
      <p:sp>
        <p:nvSpPr>
          <p:cNvPr id="4" name="Θέση υποσέλιδου 3">
            <a:extLst>
              <a:ext uri="{FF2B5EF4-FFF2-40B4-BE49-F238E27FC236}">
                <a16:creationId xmlns:a16="http://schemas.microsoft.com/office/drawing/2014/main" id="{9B1785DF-2501-46B4-98CA-BF240FC63E26}"/>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5F1603E2-5C92-4BA0-9E4D-0C1BBAB6A640}"/>
              </a:ext>
            </a:extLst>
          </p:cNvPr>
          <p:cNvSpPr>
            <a:spLocks noGrp="1"/>
          </p:cNvSpPr>
          <p:nvPr>
            <p:ph type="sldNum" sz="quarter" idx="12"/>
          </p:nvPr>
        </p:nvSpPr>
        <p:spPr/>
        <p:txBody>
          <a:bodyPr/>
          <a:lstStyle/>
          <a:p>
            <a:fld id="{0CB252DF-9828-4BCA-943E-87250A7A5D51}" type="slidenum">
              <a:rPr lang="el-GR" smtClean="0"/>
              <a:t>15</a:t>
            </a:fld>
            <a:endParaRPr lang="el-GR"/>
          </a:p>
        </p:txBody>
      </p:sp>
      <p:pic>
        <p:nvPicPr>
          <p:cNvPr id="6" name="Εικόνα 5">
            <a:extLst>
              <a:ext uri="{FF2B5EF4-FFF2-40B4-BE49-F238E27FC236}">
                <a16:creationId xmlns:a16="http://schemas.microsoft.com/office/drawing/2014/main" id="{D1D8CCC7-4B2F-4BC3-89DD-B2641F25A364}"/>
              </a:ext>
            </a:extLst>
          </p:cNvPr>
          <p:cNvPicPr>
            <a:picLocks noChangeAspect="1"/>
          </p:cNvPicPr>
          <p:nvPr/>
        </p:nvPicPr>
        <p:blipFill>
          <a:blip r:embed="rId2"/>
          <a:stretch>
            <a:fillRect/>
          </a:stretch>
        </p:blipFill>
        <p:spPr>
          <a:xfrm>
            <a:off x="437605" y="0"/>
            <a:ext cx="11155680" cy="2416639"/>
          </a:xfrm>
          <a:prstGeom prst="rect">
            <a:avLst/>
          </a:prstGeom>
        </p:spPr>
      </p:pic>
      <p:pic>
        <p:nvPicPr>
          <p:cNvPr id="7" name="Εικόνα 6">
            <a:extLst>
              <a:ext uri="{FF2B5EF4-FFF2-40B4-BE49-F238E27FC236}">
                <a16:creationId xmlns:a16="http://schemas.microsoft.com/office/drawing/2014/main" id="{BBB528CE-3557-4C97-BE68-96CB31B7A69E}"/>
              </a:ext>
            </a:extLst>
          </p:cNvPr>
          <p:cNvPicPr>
            <a:picLocks noChangeAspect="1"/>
          </p:cNvPicPr>
          <p:nvPr/>
        </p:nvPicPr>
        <p:blipFill>
          <a:blip r:embed="rId3"/>
          <a:stretch>
            <a:fillRect/>
          </a:stretch>
        </p:blipFill>
        <p:spPr>
          <a:xfrm>
            <a:off x="1566479" y="2260980"/>
            <a:ext cx="8219778" cy="2345508"/>
          </a:xfrm>
          <a:prstGeom prst="rect">
            <a:avLst/>
          </a:prstGeom>
        </p:spPr>
      </p:pic>
      <p:pic>
        <p:nvPicPr>
          <p:cNvPr id="8" name="Εικόνα 7">
            <a:extLst>
              <a:ext uri="{FF2B5EF4-FFF2-40B4-BE49-F238E27FC236}">
                <a16:creationId xmlns:a16="http://schemas.microsoft.com/office/drawing/2014/main" id="{FF9777B3-5E8A-408D-8696-8E0EBC4719CB}"/>
              </a:ext>
            </a:extLst>
          </p:cNvPr>
          <p:cNvPicPr>
            <a:picLocks noChangeAspect="1"/>
          </p:cNvPicPr>
          <p:nvPr/>
        </p:nvPicPr>
        <p:blipFill>
          <a:blip r:embed="rId4"/>
          <a:stretch>
            <a:fillRect/>
          </a:stretch>
        </p:blipFill>
        <p:spPr>
          <a:xfrm>
            <a:off x="676648" y="4653919"/>
            <a:ext cx="10838704" cy="936803"/>
          </a:xfrm>
          <a:prstGeom prst="rect">
            <a:avLst/>
          </a:prstGeom>
        </p:spPr>
      </p:pic>
      <p:sp>
        <p:nvSpPr>
          <p:cNvPr id="9" name="TextBox 8">
            <a:extLst>
              <a:ext uri="{FF2B5EF4-FFF2-40B4-BE49-F238E27FC236}">
                <a16:creationId xmlns:a16="http://schemas.microsoft.com/office/drawing/2014/main" id="{D180DA34-403D-4336-AD56-4DA0C3E57656}"/>
              </a:ext>
            </a:extLst>
          </p:cNvPr>
          <p:cNvSpPr txBox="1"/>
          <p:nvPr/>
        </p:nvSpPr>
        <p:spPr>
          <a:xfrm>
            <a:off x="4539342" y="5688349"/>
            <a:ext cx="3113315" cy="584775"/>
          </a:xfrm>
          <a:prstGeom prst="rect">
            <a:avLst/>
          </a:prstGeom>
          <a:noFill/>
        </p:spPr>
        <p:txBody>
          <a:bodyPr wrap="square" rtlCol="0">
            <a:spAutoFit/>
          </a:bodyPr>
          <a:lstStyle/>
          <a:p>
            <a:r>
              <a:rPr lang="el-GR" sz="3200" dirty="0"/>
              <a:t>Συμπέρασμα????</a:t>
            </a:r>
          </a:p>
        </p:txBody>
      </p:sp>
    </p:spTree>
    <p:extLst>
      <p:ext uri="{BB962C8B-B14F-4D97-AF65-F5344CB8AC3E}">
        <p14:creationId xmlns:p14="http://schemas.microsoft.com/office/powerpoint/2010/main" val="48881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6A846065-00B4-4D63-BFED-90C6660D1289}"/>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93285994-19E0-46A2-BBCB-613234B3F040}"/>
              </a:ext>
            </a:extLst>
          </p:cNvPr>
          <p:cNvSpPr>
            <a:spLocks noGrp="1"/>
          </p:cNvSpPr>
          <p:nvPr>
            <p:ph type="sldNum" sz="quarter" idx="12"/>
          </p:nvPr>
        </p:nvSpPr>
        <p:spPr/>
        <p:txBody>
          <a:bodyPr/>
          <a:lstStyle/>
          <a:p>
            <a:fld id="{0CB252DF-9828-4BCA-943E-87250A7A5D51}" type="slidenum">
              <a:rPr lang="el-GR" smtClean="0"/>
              <a:t>16</a:t>
            </a:fld>
            <a:endParaRPr lang="el-GR"/>
          </a:p>
        </p:txBody>
      </p:sp>
      <p:pic>
        <p:nvPicPr>
          <p:cNvPr id="6" name="Εικόνα 5">
            <a:extLst>
              <a:ext uri="{FF2B5EF4-FFF2-40B4-BE49-F238E27FC236}">
                <a16:creationId xmlns:a16="http://schemas.microsoft.com/office/drawing/2014/main" id="{E9623F5E-CDDB-42CA-911B-B4C719DE10FF}"/>
              </a:ext>
            </a:extLst>
          </p:cNvPr>
          <p:cNvPicPr>
            <a:picLocks noChangeAspect="1"/>
          </p:cNvPicPr>
          <p:nvPr/>
        </p:nvPicPr>
        <p:blipFill>
          <a:blip r:embed="rId2"/>
          <a:stretch>
            <a:fillRect/>
          </a:stretch>
        </p:blipFill>
        <p:spPr>
          <a:xfrm>
            <a:off x="945016" y="417058"/>
            <a:ext cx="10572070" cy="4011124"/>
          </a:xfrm>
          <a:prstGeom prst="rect">
            <a:avLst/>
          </a:prstGeom>
        </p:spPr>
      </p:pic>
      <p:pic>
        <p:nvPicPr>
          <p:cNvPr id="7" name="Εικόνα 6">
            <a:extLst>
              <a:ext uri="{FF2B5EF4-FFF2-40B4-BE49-F238E27FC236}">
                <a16:creationId xmlns:a16="http://schemas.microsoft.com/office/drawing/2014/main" id="{83526DA0-A6D1-4742-96A2-BC54E9A38062}"/>
              </a:ext>
            </a:extLst>
          </p:cNvPr>
          <p:cNvPicPr>
            <a:picLocks noChangeAspect="1"/>
          </p:cNvPicPr>
          <p:nvPr/>
        </p:nvPicPr>
        <p:blipFill rotWithShape="1">
          <a:blip r:embed="rId3"/>
          <a:srcRect r="76514"/>
          <a:stretch/>
        </p:blipFill>
        <p:spPr>
          <a:xfrm>
            <a:off x="4301591" y="4762777"/>
            <a:ext cx="2545523" cy="936803"/>
          </a:xfrm>
          <a:prstGeom prst="rect">
            <a:avLst/>
          </a:prstGeom>
        </p:spPr>
      </p:pic>
    </p:spTree>
    <p:extLst>
      <p:ext uri="{BB962C8B-B14F-4D97-AF65-F5344CB8AC3E}">
        <p14:creationId xmlns:p14="http://schemas.microsoft.com/office/powerpoint/2010/main" val="206362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C7D4E4-D74B-4474-A539-7AC7478EA240}"/>
              </a:ext>
            </a:extLst>
          </p:cNvPr>
          <p:cNvSpPr>
            <a:spLocks noGrp="1"/>
          </p:cNvSpPr>
          <p:nvPr>
            <p:ph type="title"/>
          </p:nvPr>
        </p:nvSpPr>
        <p:spPr>
          <a:xfrm>
            <a:off x="904568" y="286603"/>
            <a:ext cx="10746657" cy="1450757"/>
          </a:xfrm>
        </p:spPr>
        <p:txBody>
          <a:bodyPr>
            <a:noAutofit/>
          </a:bodyPr>
          <a:lstStyle/>
          <a:p>
            <a:r>
              <a:rPr lang="el-GR" sz="3600" dirty="0"/>
              <a:t>Για τη διαφορά μ</a:t>
            </a:r>
            <a:r>
              <a:rPr lang="el-GR" sz="3600" baseline="-25000" dirty="0"/>
              <a:t>1</a:t>
            </a:r>
            <a:r>
              <a:rPr lang="el-GR" sz="3600" dirty="0"/>
              <a:t>-μ</a:t>
            </a:r>
            <a:r>
              <a:rPr lang="el-GR" sz="3600" baseline="-25000" dirty="0"/>
              <a:t>2</a:t>
            </a:r>
            <a:r>
              <a:rPr lang="el-GR" sz="3600" dirty="0"/>
              <a:t> των μέσων τιμών δύο πληθυσμών με δύο </a:t>
            </a:r>
            <a:r>
              <a:rPr lang="el-GR" sz="3600" b="1" dirty="0"/>
              <a:t>ανεξάρτητα δείγματα </a:t>
            </a:r>
            <a:r>
              <a:rPr lang="el-GR" sz="3600" dirty="0"/>
              <a:t>μεγέθους ν</a:t>
            </a:r>
            <a:r>
              <a:rPr lang="el-GR" sz="3600" baseline="-25000" dirty="0"/>
              <a:t>1</a:t>
            </a:r>
            <a:r>
              <a:rPr lang="el-GR" sz="3600" dirty="0"/>
              <a:t> και ν</a:t>
            </a:r>
            <a:r>
              <a:rPr lang="el-GR" sz="3600" baseline="-25000" dirty="0"/>
              <a:t>2</a:t>
            </a:r>
            <a:r>
              <a:rPr lang="el-GR" sz="3600" dirty="0"/>
              <a:t> αντίστοιχα</a:t>
            </a:r>
          </a:p>
        </p:txBody>
      </p:sp>
      <p:pic>
        <p:nvPicPr>
          <p:cNvPr id="6" name="Θέση περιεχομένου 5">
            <a:extLst>
              <a:ext uri="{FF2B5EF4-FFF2-40B4-BE49-F238E27FC236}">
                <a16:creationId xmlns:a16="http://schemas.microsoft.com/office/drawing/2014/main" id="{8E97D59F-BBC1-46D8-B4F7-99D297481E08}"/>
              </a:ext>
            </a:extLst>
          </p:cNvPr>
          <p:cNvPicPr>
            <a:picLocks noGrp="1" noChangeAspect="1"/>
          </p:cNvPicPr>
          <p:nvPr>
            <p:ph idx="1"/>
          </p:nvPr>
        </p:nvPicPr>
        <p:blipFill>
          <a:blip r:embed="rId2"/>
          <a:stretch>
            <a:fillRect/>
          </a:stretch>
        </p:blipFill>
        <p:spPr>
          <a:xfrm>
            <a:off x="3178373" y="1846263"/>
            <a:ext cx="6553456" cy="4471613"/>
          </a:xfrm>
          <a:prstGeom prst="rect">
            <a:avLst/>
          </a:prstGeom>
        </p:spPr>
      </p:pic>
      <p:sp>
        <p:nvSpPr>
          <p:cNvPr id="4" name="Θέση υποσέλιδου 3">
            <a:extLst>
              <a:ext uri="{FF2B5EF4-FFF2-40B4-BE49-F238E27FC236}">
                <a16:creationId xmlns:a16="http://schemas.microsoft.com/office/drawing/2014/main" id="{E09D88D8-86A9-408F-BBC7-ADFC3BB651AE}"/>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D2323569-D112-42D5-A8A5-F5882301704E}"/>
              </a:ext>
            </a:extLst>
          </p:cNvPr>
          <p:cNvSpPr>
            <a:spLocks noGrp="1"/>
          </p:cNvSpPr>
          <p:nvPr>
            <p:ph type="sldNum" sz="quarter" idx="12"/>
          </p:nvPr>
        </p:nvSpPr>
        <p:spPr/>
        <p:txBody>
          <a:bodyPr/>
          <a:lstStyle/>
          <a:p>
            <a:fld id="{0CB252DF-9828-4BCA-943E-87250A7A5D51}" type="slidenum">
              <a:rPr lang="el-GR" smtClean="0"/>
              <a:t>17</a:t>
            </a:fld>
            <a:endParaRPr lang="el-GR"/>
          </a:p>
        </p:txBody>
      </p:sp>
    </p:spTree>
    <p:extLst>
      <p:ext uri="{BB962C8B-B14F-4D97-AF65-F5344CB8AC3E}">
        <p14:creationId xmlns:p14="http://schemas.microsoft.com/office/powerpoint/2010/main" val="52645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BDF2CF-1FD2-4BFA-BF9E-0FA25C21291D}"/>
              </a:ext>
            </a:extLst>
          </p:cNvPr>
          <p:cNvSpPr>
            <a:spLocks noGrp="1"/>
          </p:cNvSpPr>
          <p:nvPr>
            <p:ph type="title"/>
          </p:nvPr>
        </p:nvSpPr>
        <p:spPr/>
        <p:txBody>
          <a:bodyPr/>
          <a:lstStyle/>
          <a:p>
            <a:endParaRPr lang="el-GR"/>
          </a:p>
        </p:txBody>
      </p:sp>
      <p:sp>
        <p:nvSpPr>
          <p:cNvPr id="4" name="Θέση υποσέλιδου 3">
            <a:extLst>
              <a:ext uri="{FF2B5EF4-FFF2-40B4-BE49-F238E27FC236}">
                <a16:creationId xmlns:a16="http://schemas.microsoft.com/office/drawing/2014/main" id="{4E75AF1D-AE36-4879-946C-B4299D32C944}"/>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C0E159C3-D964-4B54-9E35-3B2A8D82C011}"/>
              </a:ext>
            </a:extLst>
          </p:cNvPr>
          <p:cNvSpPr>
            <a:spLocks noGrp="1"/>
          </p:cNvSpPr>
          <p:nvPr>
            <p:ph type="sldNum" sz="quarter" idx="12"/>
          </p:nvPr>
        </p:nvSpPr>
        <p:spPr/>
        <p:txBody>
          <a:bodyPr/>
          <a:lstStyle/>
          <a:p>
            <a:fld id="{0CB252DF-9828-4BCA-943E-87250A7A5D51}" type="slidenum">
              <a:rPr lang="el-GR" smtClean="0"/>
              <a:t>18</a:t>
            </a:fld>
            <a:endParaRPr lang="el-GR"/>
          </a:p>
        </p:txBody>
      </p:sp>
      <p:pic>
        <p:nvPicPr>
          <p:cNvPr id="6" name="Εικόνα 5">
            <a:extLst>
              <a:ext uri="{FF2B5EF4-FFF2-40B4-BE49-F238E27FC236}">
                <a16:creationId xmlns:a16="http://schemas.microsoft.com/office/drawing/2014/main" id="{7AA1D296-2756-4FFC-8AC5-6103569105A0}"/>
              </a:ext>
            </a:extLst>
          </p:cNvPr>
          <p:cNvPicPr>
            <a:picLocks noChangeAspect="1"/>
          </p:cNvPicPr>
          <p:nvPr/>
        </p:nvPicPr>
        <p:blipFill rotWithShape="1">
          <a:blip r:embed="rId2"/>
          <a:srcRect t="1760"/>
          <a:stretch/>
        </p:blipFill>
        <p:spPr>
          <a:xfrm>
            <a:off x="913578" y="286603"/>
            <a:ext cx="9649319" cy="5929614"/>
          </a:xfrm>
          <a:prstGeom prst="rect">
            <a:avLst/>
          </a:prstGeom>
        </p:spPr>
      </p:pic>
      <p:sp>
        <p:nvSpPr>
          <p:cNvPr id="3" name="Ορθογώνιο 2">
            <a:extLst>
              <a:ext uri="{FF2B5EF4-FFF2-40B4-BE49-F238E27FC236}">
                <a16:creationId xmlns:a16="http://schemas.microsoft.com/office/drawing/2014/main" id="{7134F009-8B87-47C2-B7B6-AF4BD149BA5B}"/>
              </a:ext>
            </a:extLst>
          </p:cNvPr>
          <p:cNvSpPr/>
          <p:nvPr/>
        </p:nvSpPr>
        <p:spPr>
          <a:xfrm>
            <a:off x="2033195" y="4399878"/>
            <a:ext cx="8529702" cy="1559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C7C5D5AC-1DF1-426E-A256-AF3DB8262DCA}"/>
              </a:ext>
            </a:extLst>
          </p:cNvPr>
          <p:cNvSpPr/>
          <p:nvPr/>
        </p:nvSpPr>
        <p:spPr>
          <a:xfrm>
            <a:off x="1013011" y="4778143"/>
            <a:ext cx="1020184" cy="118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41029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149968BC-F69C-4177-8E19-5AEF6F3B0A8E}"/>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63E37724-BA53-4AAD-BFD6-926F16C9E8A4}"/>
              </a:ext>
            </a:extLst>
          </p:cNvPr>
          <p:cNvSpPr>
            <a:spLocks noGrp="1"/>
          </p:cNvSpPr>
          <p:nvPr>
            <p:ph type="sldNum" sz="quarter" idx="12"/>
          </p:nvPr>
        </p:nvSpPr>
        <p:spPr/>
        <p:txBody>
          <a:bodyPr/>
          <a:lstStyle/>
          <a:p>
            <a:fld id="{0CB252DF-9828-4BCA-943E-87250A7A5D51}" type="slidenum">
              <a:rPr lang="el-GR" smtClean="0"/>
              <a:t>19</a:t>
            </a:fld>
            <a:endParaRPr lang="el-GR"/>
          </a:p>
        </p:txBody>
      </p:sp>
      <p:sp>
        <p:nvSpPr>
          <p:cNvPr id="14" name="TextBox 13">
            <a:extLst>
              <a:ext uri="{FF2B5EF4-FFF2-40B4-BE49-F238E27FC236}">
                <a16:creationId xmlns:a16="http://schemas.microsoft.com/office/drawing/2014/main" id="{F682AE2A-2CBE-4844-B206-19EB41C0BB9D}"/>
              </a:ext>
            </a:extLst>
          </p:cNvPr>
          <p:cNvSpPr txBox="1"/>
          <p:nvPr/>
        </p:nvSpPr>
        <p:spPr>
          <a:xfrm>
            <a:off x="744968" y="772460"/>
            <a:ext cx="10905564" cy="2358915"/>
          </a:xfrm>
          <a:prstGeom prst="rect">
            <a:avLst/>
          </a:prstGeom>
          <a:solidFill>
            <a:schemeClr val="bg1"/>
          </a:solidFill>
        </p:spPr>
        <p:txBody>
          <a:bodyPr wrap="square">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ΑΣΚΗΣΗ</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Ένας ερευνητής θέλει να ελέγξει αν οι ποσότητες των ψαριών που αλιεύουν τα σκάφη του Αιγαίου και τα σκάφη του Ιονίου είναι κατά μέσο όρο ίδιες. Για το σκοπό αυτό συλλέγει δεδομένα από </a:t>
            </a:r>
            <a:r>
              <a:rPr lang="el-GR" dirty="0">
                <a:latin typeface="Calibri" panose="020F0502020204030204" pitchFamily="34" charset="0"/>
                <a:ea typeface="Calibri" panose="020F0502020204030204" pitchFamily="34" charset="0"/>
                <a:cs typeface="Times New Roman" panose="02020603050405020304" pitchFamily="18" charset="0"/>
              </a:rPr>
              <a:t>9</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σκάφη που δραστηριοποιούνται στο Αιγαίο και από </a:t>
            </a:r>
            <a:r>
              <a:rPr lang="el-GR" dirty="0">
                <a:latin typeface="Calibri" panose="020F0502020204030204" pitchFamily="34" charset="0"/>
                <a:ea typeface="Calibri" panose="020F0502020204030204" pitchFamily="34" charset="0"/>
                <a:cs typeface="Times New Roman" panose="02020603050405020304" pitchFamily="18" charset="0"/>
              </a:rPr>
              <a:t>6</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σκάφη που δραστηριοποιούνται στο Ιόνιο. Τα αποτελέσματα παρουσιάζονται στον Πίνακα.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Ελέγξτε κατά πόσον ο μέσος όρος των ποσοτήτων ψαριών που αλιεύονται ανά σκάφος στο Αιγαίο είναι ίδιος με αυτόν στο Ιόνιο (επιλέξτε ότι επίπεδο σημαντικότητας επιθυμείτε)</a:t>
            </a:r>
          </a:p>
        </p:txBody>
      </p:sp>
      <p:graphicFrame>
        <p:nvGraphicFramePr>
          <p:cNvPr id="16" name="Πίνακας 16">
            <a:extLst>
              <a:ext uri="{FF2B5EF4-FFF2-40B4-BE49-F238E27FC236}">
                <a16:creationId xmlns:a16="http://schemas.microsoft.com/office/drawing/2014/main" id="{5BDD0B63-463E-4FAC-9320-2B88084EA9D4}"/>
              </a:ext>
            </a:extLst>
          </p:cNvPr>
          <p:cNvGraphicFramePr>
            <a:graphicFrameLocks noGrp="1"/>
          </p:cNvGraphicFramePr>
          <p:nvPr>
            <p:extLst>
              <p:ext uri="{D42A27DB-BD31-4B8C-83A1-F6EECF244321}">
                <p14:modId xmlns:p14="http://schemas.microsoft.com/office/powerpoint/2010/main" val="2744664164"/>
              </p:ext>
            </p:extLst>
          </p:nvPr>
        </p:nvGraphicFramePr>
        <p:xfrm>
          <a:off x="281490" y="3569749"/>
          <a:ext cx="11629020" cy="1483360"/>
        </p:xfrm>
        <a:graphic>
          <a:graphicData uri="http://schemas.openxmlformats.org/drawingml/2006/table">
            <a:tbl>
              <a:tblPr bandRow="1">
                <a:tableStyleId>{5C22544A-7EE6-4342-B048-85BDC9FD1C3A}</a:tableStyleId>
              </a:tblPr>
              <a:tblGrid>
                <a:gridCol w="1162902">
                  <a:extLst>
                    <a:ext uri="{9D8B030D-6E8A-4147-A177-3AD203B41FA5}">
                      <a16:colId xmlns:a16="http://schemas.microsoft.com/office/drawing/2014/main" val="4263925478"/>
                    </a:ext>
                  </a:extLst>
                </a:gridCol>
                <a:gridCol w="1162902">
                  <a:extLst>
                    <a:ext uri="{9D8B030D-6E8A-4147-A177-3AD203B41FA5}">
                      <a16:colId xmlns:a16="http://schemas.microsoft.com/office/drawing/2014/main" val="3902594922"/>
                    </a:ext>
                  </a:extLst>
                </a:gridCol>
                <a:gridCol w="1162902">
                  <a:extLst>
                    <a:ext uri="{9D8B030D-6E8A-4147-A177-3AD203B41FA5}">
                      <a16:colId xmlns:a16="http://schemas.microsoft.com/office/drawing/2014/main" val="148204445"/>
                    </a:ext>
                  </a:extLst>
                </a:gridCol>
                <a:gridCol w="1162902">
                  <a:extLst>
                    <a:ext uri="{9D8B030D-6E8A-4147-A177-3AD203B41FA5}">
                      <a16:colId xmlns:a16="http://schemas.microsoft.com/office/drawing/2014/main" val="501830861"/>
                    </a:ext>
                  </a:extLst>
                </a:gridCol>
                <a:gridCol w="1162902">
                  <a:extLst>
                    <a:ext uri="{9D8B030D-6E8A-4147-A177-3AD203B41FA5}">
                      <a16:colId xmlns:a16="http://schemas.microsoft.com/office/drawing/2014/main" val="11768031"/>
                    </a:ext>
                  </a:extLst>
                </a:gridCol>
                <a:gridCol w="1162902">
                  <a:extLst>
                    <a:ext uri="{9D8B030D-6E8A-4147-A177-3AD203B41FA5}">
                      <a16:colId xmlns:a16="http://schemas.microsoft.com/office/drawing/2014/main" val="3403774157"/>
                    </a:ext>
                  </a:extLst>
                </a:gridCol>
                <a:gridCol w="1162902">
                  <a:extLst>
                    <a:ext uri="{9D8B030D-6E8A-4147-A177-3AD203B41FA5}">
                      <a16:colId xmlns:a16="http://schemas.microsoft.com/office/drawing/2014/main" val="2703739237"/>
                    </a:ext>
                  </a:extLst>
                </a:gridCol>
                <a:gridCol w="1162902">
                  <a:extLst>
                    <a:ext uri="{9D8B030D-6E8A-4147-A177-3AD203B41FA5}">
                      <a16:colId xmlns:a16="http://schemas.microsoft.com/office/drawing/2014/main" val="357193573"/>
                    </a:ext>
                  </a:extLst>
                </a:gridCol>
                <a:gridCol w="1162902">
                  <a:extLst>
                    <a:ext uri="{9D8B030D-6E8A-4147-A177-3AD203B41FA5}">
                      <a16:colId xmlns:a16="http://schemas.microsoft.com/office/drawing/2014/main" val="1883844503"/>
                    </a:ext>
                  </a:extLst>
                </a:gridCol>
                <a:gridCol w="1162902">
                  <a:extLst>
                    <a:ext uri="{9D8B030D-6E8A-4147-A177-3AD203B41FA5}">
                      <a16:colId xmlns:a16="http://schemas.microsoft.com/office/drawing/2014/main" val="2467661789"/>
                    </a:ext>
                  </a:extLst>
                </a:gridCol>
              </a:tblGrid>
              <a:tr h="370840">
                <a:tc>
                  <a:txBody>
                    <a:bodyPr/>
                    <a:lstStyle/>
                    <a:p>
                      <a:endParaRPr lang="el-GR"/>
                    </a:p>
                  </a:txBody>
                  <a:tcPr/>
                </a:tc>
                <a:tc>
                  <a:txBody>
                    <a:bodyPr/>
                    <a:lstStyle/>
                    <a:p>
                      <a:r>
                        <a:rPr lang="el-GR" dirty="0"/>
                        <a:t>Ψαράς 1</a:t>
                      </a:r>
                    </a:p>
                  </a:txBody>
                  <a:tcPr/>
                </a:tc>
                <a:tc>
                  <a:txBody>
                    <a:bodyPr/>
                    <a:lstStyle/>
                    <a:p>
                      <a:r>
                        <a:rPr lang="el-GR" dirty="0"/>
                        <a:t>Ψαράς 2</a:t>
                      </a:r>
                    </a:p>
                  </a:txBody>
                  <a:tcPr/>
                </a:tc>
                <a:tc>
                  <a:txBody>
                    <a:bodyPr/>
                    <a:lstStyle/>
                    <a:p>
                      <a:r>
                        <a:rPr lang="el-GR" dirty="0"/>
                        <a:t>Ψαράς 3</a:t>
                      </a:r>
                    </a:p>
                  </a:txBody>
                  <a:tcPr/>
                </a:tc>
                <a:tc>
                  <a:txBody>
                    <a:bodyPr/>
                    <a:lstStyle/>
                    <a:p>
                      <a:r>
                        <a:rPr lang="el-GR" dirty="0"/>
                        <a:t>Ψαράς 4</a:t>
                      </a:r>
                    </a:p>
                  </a:txBody>
                  <a:tcPr/>
                </a:tc>
                <a:tc>
                  <a:txBody>
                    <a:bodyPr/>
                    <a:lstStyle/>
                    <a:p>
                      <a:r>
                        <a:rPr lang="el-GR" dirty="0"/>
                        <a:t>Ψαράς 5</a:t>
                      </a:r>
                    </a:p>
                  </a:txBody>
                  <a:tcPr/>
                </a:tc>
                <a:tc>
                  <a:txBody>
                    <a:bodyPr/>
                    <a:lstStyle/>
                    <a:p>
                      <a:r>
                        <a:rPr lang="el-GR" dirty="0"/>
                        <a:t>Ψαράς 6</a:t>
                      </a:r>
                    </a:p>
                  </a:txBody>
                  <a:tcPr/>
                </a:tc>
                <a:tc>
                  <a:txBody>
                    <a:bodyPr/>
                    <a:lstStyle/>
                    <a:p>
                      <a:r>
                        <a:rPr lang="el-GR" dirty="0"/>
                        <a:t>Ψαράς 7</a:t>
                      </a:r>
                    </a:p>
                  </a:txBody>
                  <a:tcPr/>
                </a:tc>
                <a:tc>
                  <a:txBody>
                    <a:bodyPr/>
                    <a:lstStyle/>
                    <a:p>
                      <a:r>
                        <a:rPr lang="el-GR" dirty="0"/>
                        <a:t>Ψαράς 8</a:t>
                      </a:r>
                    </a:p>
                  </a:txBody>
                  <a:tcPr/>
                </a:tc>
                <a:tc>
                  <a:txBody>
                    <a:bodyPr/>
                    <a:lstStyle/>
                    <a:p>
                      <a:r>
                        <a:rPr lang="el-GR" dirty="0"/>
                        <a:t>Ψαράς 9</a:t>
                      </a:r>
                    </a:p>
                  </a:txBody>
                  <a:tcPr/>
                </a:tc>
                <a:extLst>
                  <a:ext uri="{0D108BD9-81ED-4DB2-BD59-A6C34878D82A}">
                    <a16:rowId xmlns:a16="http://schemas.microsoft.com/office/drawing/2014/main" val="3198624213"/>
                  </a:ext>
                </a:extLst>
              </a:tr>
              <a:tr h="370840">
                <a:tc>
                  <a:txBody>
                    <a:bodyPr/>
                    <a:lstStyle/>
                    <a:p>
                      <a:r>
                        <a:rPr lang="el-GR" dirty="0"/>
                        <a:t>Αιγαίο</a:t>
                      </a:r>
                    </a:p>
                  </a:txBody>
                  <a:tcPr/>
                </a:tc>
                <a:tc>
                  <a:txBody>
                    <a:bodyPr/>
                    <a:lstStyle/>
                    <a:p>
                      <a:r>
                        <a:rPr lang="el-GR" dirty="0"/>
                        <a:t>30</a:t>
                      </a:r>
                    </a:p>
                  </a:txBody>
                  <a:tcPr/>
                </a:tc>
                <a:tc>
                  <a:txBody>
                    <a:bodyPr/>
                    <a:lstStyle/>
                    <a:p>
                      <a:r>
                        <a:rPr lang="el-GR" dirty="0"/>
                        <a:t>25</a:t>
                      </a:r>
                    </a:p>
                  </a:txBody>
                  <a:tcPr/>
                </a:tc>
                <a:tc>
                  <a:txBody>
                    <a:bodyPr/>
                    <a:lstStyle/>
                    <a:p>
                      <a:r>
                        <a:rPr lang="el-GR" dirty="0"/>
                        <a:t>40</a:t>
                      </a:r>
                    </a:p>
                  </a:txBody>
                  <a:tcPr/>
                </a:tc>
                <a:tc>
                  <a:txBody>
                    <a:bodyPr/>
                    <a:lstStyle/>
                    <a:p>
                      <a:r>
                        <a:rPr lang="el-GR" dirty="0"/>
                        <a:t>20</a:t>
                      </a:r>
                    </a:p>
                  </a:txBody>
                  <a:tcPr/>
                </a:tc>
                <a:tc>
                  <a:txBody>
                    <a:bodyPr/>
                    <a:lstStyle/>
                    <a:p>
                      <a:r>
                        <a:rPr lang="el-GR" dirty="0"/>
                        <a:t>33</a:t>
                      </a:r>
                    </a:p>
                  </a:txBody>
                  <a:tcPr/>
                </a:tc>
                <a:tc>
                  <a:txBody>
                    <a:bodyPr/>
                    <a:lstStyle/>
                    <a:p>
                      <a:r>
                        <a:rPr lang="el-GR" dirty="0"/>
                        <a:t>41</a:t>
                      </a:r>
                    </a:p>
                  </a:txBody>
                  <a:tcPr/>
                </a:tc>
                <a:tc>
                  <a:txBody>
                    <a:bodyPr/>
                    <a:lstStyle/>
                    <a:p>
                      <a:r>
                        <a:rPr lang="el-GR" dirty="0"/>
                        <a:t>29</a:t>
                      </a:r>
                    </a:p>
                  </a:txBody>
                  <a:tcPr/>
                </a:tc>
                <a:tc>
                  <a:txBody>
                    <a:bodyPr/>
                    <a:lstStyle/>
                    <a:p>
                      <a:r>
                        <a:rPr lang="el-GR" dirty="0"/>
                        <a:t>33</a:t>
                      </a:r>
                    </a:p>
                  </a:txBody>
                  <a:tcPr/>
                </a:tc>
                <a:tc>
                  <a:txBody>
                    <a:bodyPr/>
                    <a:lstStyle/>
                    <a:p>
                      <a:r>
                        <a:rPr lang="el-GR" dirty="0"/>
                        <a:t>35</a:t>
                      </a:r>
                    </a:p>
                  </a:txBody>
                  <a:tcPr/>
                </a:tc>
                <a:extLst>
                  <a:ext uri="{0D108BD9-81ED-4DB2-BD59-A6C34878D82A}">
                    <a16:rowId xmlns:a16="http://schemas.microsoft.com/office/drawing/2014/main" val="3846261168"/>
                  </a:ext>
                </a:extLst>
              </a:tr>
              <a:tr h="370840">
                <a:tc>
                  <a:txBody>
                    <a:bodyPr/>
                    <a:lstStyle/>
                    <a:p>
                      <a:endParaRPr lang="el-GR" dirty="0"/>
                    </a:p>
                  </a:txBody>
                  <a:tcPr/>
                </a:tc>
                <a:tc>
                  <a:txBody>
                    <a:bodyPr/>
                    <a:lstStyle/>
                    <a:p>
                      <a:r>
                        <a:rPr lang="el-GR" dirty="0"/>
                        <a:t>Ψαράς 10</a:t>
                      </a:r>
                    </a:p>
                  </a:txBody>
                  <a:tcPr/>
                </a:tc>
                <a:tc>
                  <a:txBody>
                    <a:bodyPr/>
                    <a:lstStyle/>
                    <a:p>
                      <a:r>
                        <a:rPr lang="el-GR" dirty="0"/>
                        <a:t>Ψαράς 11</a:t>
                      </a:r>
                    </a:p>
                  </a:txBody>
                  <a:tcPr/>
                </a:tc>
                <a:tc>
                  <a:txBody>
                    <a:bodyPr/>
                    <a:lstStyle/>
                    <a:p>
                      <a:r>
                        <a:rPr lang="el-GR" dirty="0"/>
                        <a:t>Ψαράς 12</a:t>
                      </a:r>
                    </a:p>
                  </a:txBody>
                  <a:tcPr/>
                </a:tc>
                <a:tc>
                  <a:txBody>
                    <a:bodyPr/>
                    <a:lstStyle/>
                    <a:p>
                      <a:r>
                        <a:rPr lang="el-GR" dirty="0"/>
                        <a:t>Ψαράς 13</a:t>
                      </a:r>
                    </a:p>
                  </a:txBody>
                  <a:tcPr/>
                </a:tc>
                <a:tc>
                  <a:txBody>
                    <a:bodyPr/>
                    <a:lstStyle/>
                    <a:p>
                      <a:r>
                        <a:rPr lang="el-GR" dirty="0"/>
                        <a:t>Ψαράς 14</a:t>
                      </a:r>
                    </a:p>
                  </a:txBody>
                  <a:tcPr/>
                </a:tc>
                <a:tc>
                  <a:txBody>
                    <a:bodyPr/>
                    <a:lstStyle/>
                    <a:p>
                      <a:r>
                        <a:rPr lang="el-GR" dirty="0"/>
                        <a:t>Ψαράς 15</a:t>
                      </a:r>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4246294057"/>
                  </a:ext>
                </a:extLst>
              </a:tr>
              <a:tr h="370840">
                <a:tc>
                  <a:txBody>
                    <a:bodyPr/>
                    <a:lstStyle/>
                    <a:p>
                      <a:r>
                        <a:rPr lang="el-GR" dirty="0"/>
                        <a:t>Ιόνιο</a:t>
                      </a:r>
                    </a:p>
                  </a:txBody>
                  <a:tcPr/>
                </a:tc>
                <a:tc>
                  <a:txBody>
                    <a:bodyPr/>
                    <a:lstStyle/>
                    <a:p>
                      <a:r>
                        <a:rPr lang="el-GR" dirty="0"/>
                        <a:t>32</a:t>
                      </a:r>
                    </a:p>
                  </a:txBody>
                  <a:tcPr/>
                </a:tc>
                <a:tc>
                  <a:txBody>
                    <a:bodyPr/>
                    <a:lstStyle/>
                    <a:p>
                      <a:r>
                        <a:rPr lang="el-GR" dirty="0"/>
                        <a:t>35</a:t>
                      </a:r>
                    </a:p>
                  </a:txBody>
                  <a:tcPr/>
                </a:tc>
                <a:tc>
                  <a:txBody>
                    <a:bodyPr/>
                    <a:lstStyle/>
                    <a:p>
                      <a:r>
                        <a:rPr lang="el-GR" dirty="0"/>
                        <a:t>45</a:t>
                      </a:r>
                    </a:p>
                  </a:txBody>
                  <a:tcPr/>
                </a:tc>
                <a:tc>
                  <a:txBody>
                    <a:bodyPr/>
                    <a:lstStyle/>
                    <a:p>
                      <a:r>
                        <a:rPr lang="el-GR" dirty="0"/>
                        <a:t>28</a:t>
                      </a:r>
                    </a:p>
                  </a:txBody>
                  <a:tcPr/>
                </a:tc>
                <a:tc>
                  <a:txBody>
                    <a:bodyPr/>
                    <a:lstStyle/>
                    <a:p>
                      <a:r>
                        <a:rPr lang="el-GR" dirty="0"/>
                        <a:t>30</a:t>
                      </a:r>
                    </a:p>
                  </a:txBody>
                  <a:tcPr/>
                </a:tc>
                <a:tc>
                  <a:txBody>
                    <a:bodyPr/>
                    <a:lstStyle/>
                    <a:p>
                      <a:r>
                        <a:rPr lang="el-GR" dirty="0"/>
                        <a:t>36</a:t>
                      </a:r>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450210138"/>
                  </a:ext>
                </a:extLst>
              </a:tr>
            </a:tbl>
          </a:graphicData>
        </a:graphic>
      </p:graphicFrame>
    </p:spTree>
    <p:extLst>
      <p:ext uri="{BB962C8B-B14F-4D97-AF65-F5344CB8AC3E}">
        <p14:creationId xmlns:p14="http://schemas.microsoft.com/office/powerpoint/2010/main" val="243492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D6204A-A805-4109-BC23-E71DF58204CB}"/>
              </a:ext>
            </a:extLst>
          </p:cNvPr>
          <p:cNvSpPr>
            <a:spLocks noGrp="1"/>
          </p:cNvSpPr>
          <p:nvPr>
            <p:ph type="title"/>
          </p:nvPr>
        </p:nvSpPr>
        <p:spPr/>
        <p:txBody>
          <a:bodyPr/>
          <a:lstStyle/>
          <a:p>
            <a:r>
              <a:rPr lang="el-GR" dirty="0"/>
              <a:t>100(1- α) % Διάστημα Εμπιστοσύνης για τη μέση τιμή, p, της κατανομής </a:t>
            </a:r>
            <a:r>
              <a:rPr lang="el-GR" dirty="0" err="1"/>
              <a:t>Bernoulli</a:t>
            </a:r>
            <a:endParaRPr lang="el-GR" dirty="0"/>
          </a:p>
        </p:txBody>
      </p:sp>
      <p:sp>
        <p:nvSpPr>
          <p:cNvPr id="4" name="Θέση υποσέλιδου 3">
            <a:extLst>
              <a:ext uri="{FF2B5EF4-FFF2-40B4-BE49-F238E27FC236}">
                <a16:creationId xmlns:a16="http://schemas.microsoft.com/office/drawing/2014/main" id="{83D10BBC-DCCA-47CD-A5E9-8BB2419B4244}"/>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2341E9B2-CC1D-489A-A51E-FEF8C1BA92BE}"/>
              </a:ext>
            </a:extLst>
          </p:cNvPr>
          <p:cNvSpPr>
            <a:spLocks noGrp="1"/>
          </p:cNvSpPr>
          <p:nvPr>
            <p:ph type="sldNum" sz="quarter" idx="12"/>
          </p:nvPr>
        </p:nvSpPr>
        <p:spPr/>
        <p:txBody>
          <a:bodyPr/>
          <a:lstStyle/>
          <a:p>
            <a:fld id="{0CB252DF-9828-4BCA-943E-87250A7A5D51}" type="slidenum">
              <a:rPr lang="el-GR" smtClean="0"/>
              <a:t>2</a:t>
            </a:fld>
            <a:endParaRPr lang="el-GR"/>
          </a:p>
        </p:txBody>
      </p:sp>
      <p:sp>
        <p:nvSpPr>
          <p:cNvPr id="9" name="Θέση περιεχομένου 2">
            <a:extLst>
              <a:ext uri="{FF2B5EF4-FFF2-40B4-BE49-F238E27FC236}">
                <a16:creationId xmlns:a16="http://schemas.microsoft.com/office/drawing/2014/main" id="{3D0ED17B-D444-4840-981F-CB21713DE803}"/>
              </a:ext>
            </a:extLst>
          </p:cNvPr>
          <p:cNvSpPr>
            <a:spLocks noGrp="1"/>
          </p:cNvSpPr>
          <p:nvPr>
            <p:ph idx="1"/>
          </p:nvPr>
        </p:nvSpPr>
        <p:spPr>
          <a:xfrm>
            <a:off x="546537" y="3807135"/>
            <a:ext cx="10058400" cy="582875"/>
          </a:xfrm>
        </p:spPr>
        <p:txBody>
          <a:bodyPr/>
          <a:lstStyle/>
          <a:p>
            <a:pPr marL="0" indent="0">
              <a:buNone/>
            </a:pPr>
            <a:r>
              <a:rPr lang="el-GR" dirty="0"/>
              <a:t>Κατασκευάστε το διάστημα εμπιστοσύνης για το ποσοστό των ατόμων με ομάδα αίματος Α</a:t>
            </a:r>
          </a:p>
        </p:txBody>
      </p:sp>
      <p:pic>
        <p:nvPicPr>
          <p:cNvPr id="10" name="Εικόνα 9">
            <a:extLst>
              <a:ext uri="{FF2B5EF4-FFF2-40B4-BE49-F238E27FC236}">
                <a16:creationId xmlns:a16="http://schemas.microsoft.com/office/drawing/2014/main" id="{B5A56FE2-20D5-4830-AF27-8CE2A9948E30}"/>
              </a:ext>
            </a:extLst>
          </p:cNvPr>
          <p:cNvPicPr>
            <a:picLocks noChangeAspect="1"/>
          </p:cNvPicPr>
          <p:nvPr/>
        </p:nvPicPr>
        <p:blipFill>
          <a:blip r:embed="rId2"/>
          <a:stretch>
            <a:fillRect/>
          </a:stretch>
        </p:blipFill>
        <p:spPr>
          <a:xfrm>
            <a:off x="510802" y="2383796"/>
            <a:ext cx="10216055" cy="1348114"/>
          </a:xfrm>
          <a:prstGeom prst="rect">
            <a:avLst/>
          </a:prstGeom>
        </p:spPr>
      </p:pic>
    </p:spTree>
    <p:extLst>
      <p:ext uri="{BB962C8B-B14F-4D97-AF65-F5344CB8AC3E}">
        <p14:creationId xmlns:p14="http://schemas.microsoft.com/office/powerpoint/2010/main" val="2787254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6B5A3E-0E82-4AF5-8489-991C412118C8}"/>
              </a:ext>
            </a:extLst>
          </p:cNvPr>
          <p:cNvSpPr>
            <a:spLocks noGrp="1"/>
          </p:cNvSpPr>
          <p:nvPr>
            <p:ph type="title"/>
          </p:nvPr>
        </p:nvSpPr>
        <p:spPr/>
        <p:txBody>
          <a:bodyPr/>
          <a:lstStyle/>
          <a:p>
            <a:r>
              <a:rPr lang="el-GR" dirty="0"/>
              <a:t>Παρατήρηση</a:t>
            </a:r>
          </a:p>
        </p:txBody>
      </p:sp>
      <p:sp>
        <p:nvSpPr>
          <p:cNvPr id="3" name="Θέση περιεχομένου 2">
            <a:extLst>
              <a:ext uri="{FF2B5EF4-FFF2-40B4-BE49-F238E27FC236}">
                <a16:creationId xmlns:a16="http://schemas.microsoft.com/office/drawing/2014/main" id="{3AFAC4E8-DB7F-49F0-A15D-B18A478D7195}"/>
              </a:ext>
            </a:extLst>
          </p:cNvPr>
          <p:cNvSpPr>
            <a:spLocks noGrp="1"/>
          </p:cNvSpPr>
          <p:nvPr>
            <p:ph idx="1"/>
          </p:nvPr>
        </p:nvSpPr>
        <p:spPr>
          <a:xfrm>
            <a:off x="897584" y="1845734"/>
            <a:ext cx="10926554" cy="3452704"/>
          </a:xfrm>
        </p:spPr>
        <p:txBody>
          <a:bodyPr>
            <a:normAutofit fontScale="85000" lnSpcReduction="10000"/>
          </a:bodyPr>
          <a:lstStyle/>
          <a:p>
            <a:pPr algn="l">
              <a:lnSpc>
                <a:spcPct val="110000"/>
              </a:lnSpc>
            </a:pPr>
            <a:r>
              <a:rPr lang="el-GR" sz="2400" b="0" i="1" u="none" strike="noStrike" baseline="0" dirty="0">
                <a:latin typeface="TimesNewRomanPS-ItalicMT"/>
              </a:rPr>
              <a:t>Σε πρακτικά προβλήματα και εφαρμογές, παρουσιάζονται περιπτώσεις</a:t>
            </a:r>
            <a:r>
              <a:rPr lang="en-US" sz="2400" b="0" i="1" u="none" strike="noStrike" baseline="0" dirty="0">
                <a:latin typeface="TimesNewRomanPS-ItalicMT"/>
              </a:rPr>
              <a:t> </a:t>
            </a:r>
            <a:r>
              <a:rPr lang="el-GR" sz="2400" b="0" i="1" u="none" strike="noStrike" baseline="0" dirty="0">
                <a:latin typeface="TimesNewRomanPS-ItalicMT"/>
              </a:rPr>
              <a:t>όπου αντί να κατασκευάσουμε ένα διάστημα εμπιστοσύνης για μια άγνωστη παράμετρο,</a:t>
            </a:r>
            <a:r>
              <a:rPr lang="en-US" sz="2400" b="0" i="1" u="none" strike="noStrike" baseline="0" dirty="0">
                <a:latin typeface="TimesNewRomanPS-ItalicMT"/>
              </a:rPr>
              <a:t> </a:t>
            </a:r>
            <a:r>
              <a:rPr lang="el-GR" sz="2400" b="0" i="1" u="none" strike="noStrike" baseline="0" dirty="0">
                <a:latin typeface="TimesNewRomanPS-ItalicMT"/>
              </a:rPr>
              <a:t>δηλαδή, αντί να δώσουμε ένα πάνω και ένα κάτω φράγμα για την άγνωστη παράμετρο,</a:t>
            </a:r>
            <a:r>
              <a:rPr lang="en-US" sz="2400" b="0" i="1" u="none" strike="noStrike" baseline="0" dirty="0">
                <a:latin typeface="TimesNewRomanPS-ItalicMT"/>
              </a:rPr>
              <a:t> </a:t>
            </a:r>
            <a:r>
              <a:rPr lang="el-GR" sz="2400" b="0" i="1" u="none" strike="noStrike" baseline="0" dirty="0">
                <a:latin typeface="TimesNewRomanPS-ItalicMT"/>
              </a:rPr>
              <a:t>μας αρκεί (ή είναι προτιμότερο), να υπολογίσουμε ένα μόνο φράγμα (πάνω ή κάτω). Σε</a:t>
            </a:r>
            <a:r>
              <a:rPr lang="en-US" sz="2400" b="0" i="1" u="none" strike="noStrike" baseline="0" dirty="0">
                <a:latin typeface="TimesNewRomanPS-ItalicMT"/>
              </a:rPr>
              <a:t> </a:t>
            </a:r>
            <a:r>
              <a:rPr lang="el-GR" sz="2400" b="0" i="1" u="none" strike="noStrike" baseline="0" dirty="0">
                <a:latin typeface="TimesNewRomanPS-ItalicMT"/>
              </a:rPr>
              <a:t>αυτές τις περιπτώσεις, η εκτίμηση γίνεται με ένα </a:t>
            </a:r>
            <a:r>
              <a:rPr lang="el-GR" sz="2400" b="0" i="0" u="none" strike="noStrike" baseline="0" dirty="0">
                <a:latin typeface="TimesNewRomanPSMT"/>
              </a:rPr>
              <a:t>100 </a:t>
            </a:r>
            <a:r>
              <a:rPr lang="el-GR" sz="2400" b="0" i="0" u="none" strike="noStrike" baseline="0" dirty="0">
                <a:latin typeface="SymbolMT"/>
              </a:rPr>
              <a:t>⋅ </a:t>
            </a:r>
            <a:r>
              <a:rPr lang="el-GR" sz="2400" b="0" i="0" u="none" strike="noStrike" baseline="0" dirty="0">
                <a:latin typeface="TimesNewRomanPSMT"/>
              </a:rPr>
              <a:t>(1</a:t>
            </a:r>
            <a:r>
              <a:rPr lang="el-GR" sz="2400" b="0" i="0" u="none" strike="noStrike" baseline="0" dirty="0">
                <a:latin typeface="SymbolMT"/>
              </a:rPr>
              <a:t>−α </a:t>
            </a:r>
            <a:r>
              <a:rPr lang="el-GR" sz="2400" b="0" i="0" u="none" strike="noStrike" baseline="0" dirty="0">
                <a:latin typeface="TimesNewRomanPSMT"/>
              </a:rPr>
              <a:t>)% </a:t>
            </a:r>
            <a:r>
              <a:rPr lang="el-GR" sz="2400" b="1" i="1" u="none" strike="noStrike" baseline="0" dirty="0">
                <a:latin typeface="TimesNewRomanPS-BoldItalicMT"/>
              </a:rPr>
              <a:t>πάνω (ή κάτω)</a:t>
            </a:r>
            <a:r>
              <a:rPr lang="en-US" sz="2400" b="1" i="1" u="none" strike="noStrike" baseline="0" dirty="0">
                <a:latin typeface="TimesNewRomanPS-BoldItalicMT"/>
              </a:rPr>
              <a:t> </a:t>
            </a:r>
            <a:r>
              <a:rPr lang="en-US" sz="2400" b="1" i="1" u="none" strike="noStrike" baseline="0" dirty="0" err="1">
                <a:latin typeface="TimesNewRomanPS-BoldItalicMT"/>
              </a:rPr>
              <a:t>φράγμ</a:t>
            </a:r>
            <a:r>
              <a:rPr lang="en-US" sz="2400" b="1" i="1" u="none" strike="noStrike" baseline="0" dirty="0">
                <a:latin typeface="TimesNewRomanPS-BoldItalicMT"/>
              </a:rPr>
              <a:t>α εμπιστοσύνης (upper or lower confidence bound)</a:t>
            </a:r>
            <a:r>
              <a:rPr lang="en-US" sz="2400" b="0" i="1" u="none" strike="noStrike" baseline="0" dirty="0">
                <a:latin typeface="TimesNewRomanPS-ItalicMT"/>
              </a:rPr>
              <a:t>.</a:t>
            </a:r>
          </a:p>
          <a:p>
            <a:pPr algn="l">
              <a:lnSpc>
                <a:spcPct val="110000"/>
              </a:lnSpc>
            </a:pPr>
            <a:r>
              <a:rPr lang="el-GR" sz="2400" b="0" i="1" u="none" strike="noStrike" baseline="0" dirty="0">
                <a:latin typeface="TimesNewRomanPS-ItalicMT"/>
              </a:rPr>
              <a:t>Για να κατασκευάσουμε ένα </a:t>
            </a:r>
            <a:r>
              <a:rPr lang="el-GR" sz="2400" b="0" i="0" u="none" strike="noStrike" baseline="0" dirty="0">
                <a:latin typeface="TimesNewRomanPSMT"/>
              </a:rPr>
              <a:t>100 </a:t>
            </a:r>
            <a:r>
              <a:rPr lang="el-GR" sz="2400" b="0" i="0" u="none" strike="noStrike" baseline="0" dirty="0">
                <a:latin typeface="SymbolMT"/>
              </a:rPr>
              <a:t>⋅ </a:t>
            </a:r>
            <a:r>
              <a:rPr lang="el-GR" sz="2400" b="0" i="0" u="none" strike="noStrike" baseline="0" dirty="0">
                <a:latin typeface="TimesNewRomanPSMT"/>
              </a:rPr>
              <a:t>(1</a:t>
            </a:r>
            <a:r>
              <a:rPr lang="el-GR" sz="2400" b="0" i="0" u="none" strike="noStrike" baseline="0" dirty="0">
                <a:latin typeface="SymbolMT"/>
              </a:rPr>
              <a:t>−α </a:t>
            </a:r>
            <a:r>
              <a:rPr lang="el-GR" sz="2400" b="0" i="0" u="none" strike="noStrike" baseline="0" dirty="0">
                <a:latin typeface="TimesNewRomanPSMT"/>
              </a:rPr>
              <a:t>)% </a:t>
            </a:r>
            <a:r>
              <a:rPr lang="el-GR" sz="2400" b="0" i="1" u="none" strike="noStrike" baseline="0" dirty="0">
                <a:latin typeface="TimesNewRomanPS-ItalicMT"/>
              </a:rPr>
              <a:t>πάνω (ή</a:t>
            </a:r>
            <a:r>
              <a:rPr lang="en-US" sz="2400" b="0" i="1" u="none" strike="noStrike" baseline="0" dirty="0">
                <a:latin typeface="TimesNewRomanPS-ItalicMT"/>
              </a:rPr>
              <a:t> </a:t>
            </a:r>
            <a:r>
              <a:rPr lang="el-GR" sz="2400" b="0" i="1" u="none" strike="noStrike" baseline="0" dirty="0">
                <a:latin typeface="TimesNewRomanPS-ItalicMT"/>
              </a:rPr>
              <a:t>κάτω) φράγμα εμπιστοσύνης για τη μέση τιμή ενός πληθυσμού ή για τη διαφορά των</a:t>
            </a:r>
            <a:r>
              <a:rPr lang="en-US" sz="2400" b="0" i="1" u="none" strike="noStrike" baseline="0" dirty="0">
                <a:latin typeface="TimesNewRomanPS-ItalicMT"/>
              </a:rPr>
              <a:t> </a:t>
            </a:r>
            <a:r>
              <a:rPr lang="el-GR" sz="2400" b="0" i="1" u="none" strike="noStrike" baseline="0" dirty="0">
                <a:latin typeface="TimesNewRomanPS-ItalicMT"/>
              </a:rPr>
              <a:t>μέσων τιμών δύο πληθυσμών </a:t>
            </a:r>
            <a:r>
              <a:rPr lang="el-GR" sz="2400" b="0" i="1" u="none" strike="noStrike" baseline="0" dirty="0" err="1">
                <a:latin typeface="TimesNewRomanPS-ItalicMT"/>
              </a:rPr>
              <a:t>κ.τλ</a:t>
            </a:r>
            <a:r>
              <a:rPr lang="el-GR" sz="2400" b="0" i="1" u="none" strike="noStrike" baseline="0" dirty="0">
                <a:latin typeface="TimesNewRomanPS-ItalicMT"/>
              </a:rPr>
              <a:t>., εργαζόμαστε όπως στα προηγούμενα</a:t>
            </a:r>
            <a:r>
              <a:rPr lang="el-GR" sz="2400" b="0" i="0" u="none" strike="noStrike" baseline="0" dirty="0">
                <a:latin typeface="TimesNewRomanPSMT"/>
              </a:rPr>
              <a:t>. </a:t>
            </a:r>
            <a:r>
              <a:rPr lang="el-GR" sz="2400" b="0" i="1" u="none" strike="noStrike" baseline="0" dirty="0">
                <a:latin typeface="TimesNewRomanPS-ItalicMT"/>
              </a:rPr>
              <a:t>Για</a:t>
            </a:r>
            <a:r>
              <a:rPr lang="en-US" sz="2400" b="0" i="1" u="none" strike="noStrike" baseline="0" dirty="0">
                <a:latin typeface="TimesNewRomanPS-ItalicMT"/>
              </a:rPr>
              <a:t> </a:t>
            </a:r>
            <a:r>
              <a:rPr lang="el-GR" sz="2400" b="0" i="1" u="none" strike="noStrike" baseline="0" dirty="0">
                <a:latin typeface="TimesNewRomanPS-ItalicMT"/>
              </a:rPr>
              <a:t>παράδειγμα, εύκολα προκύπτει (δείτε το ως μια απλή άσκηση), ότι ένα </a:t>
            </a:r>
            <a:r>
              <a:rPr lang="el-GR" sz="2400" b="0" i="0" u="none" strike="noStrike" baseline="0" dirty="0">
                <a:latin typeface="TimesNewRomanPSMT"/>
              </a:rPr>
              <a:t>100 </a:t>
            </a:r>
            <a:r>
              <a:rPr lang="el-GR" sz="2400" b="0" i="0" u="none" strike="noStrike" baseline="0" dirty="0">
                <a:latin typeface="SymbolMT"/>
              </a:rPr>
              <a:t>⋅ </a:t>
            </a:r>
            <a:r>
              <a:rPr lang="el-GR" sz="2400" b="0" i="0" u="none" strike="noStrike" baseline="0" dirty="0">
                <a:latin typeface="TimesNewRomanPSMT"/>
              </a:rPr>
              <a:t>(1</a:t>
            </a:r>
            <a:r>
              <a:rPr lang="el-GR" sz="2400" b="0" i="0" u="none" strike="noStrike" baseline="0" dirty="0">
                <a:latin typeface="SymbolMT"/>
              </a:rPr>
              <a:t>−α </a:t>
            </a:r>
            <a:r>
              <a:rPr lang="el-GR" sz="2400" b="0" i="0" u="none" strike="noStrike" baseline="0" dirty="0">
                <a:latin typeface="TimesNewRomanPSMT"/>
              </a:rPr>
              <a:t>)%</a:t>
            </a:r>
            <a:r>
              <a:rPr lang="en-US" sz="2400" b="0" i="0" u="none" strike="noStrike" baseline="0" dirty="0">
                <a:latin typeface="TimesNewRomanPSMT"/>
              </a:rPr>
              <a:t> </a:t>
            </a:r>
            <a:r>
              <a:rPr lang="el-GR" sz="2400" b="0" i="1" u="none" strike="noStrike" baseline="0" dirty="0">
                <a:latin typeface="TimesNewRomanPS-ItalicMT"/>
              </a:rPr>
              <a:t>πάνω φράγμα</a:t>
            </a:r>
            <a:r>
              <a:rPr lang="en-US" sz="2400" b="0" i="1" u="none" strike="noStrike" baseline="0" dirty="0">
                <a:latin typeface="TimesNewRomanPS-ItalicMT"/>
              </a:rPr>
              <a:t> </a:t>
            </a:r>
            <a:r>
              <a:rPr lang="el-GR" sz="2400" b="0" i="1" u="none" strike="noStrike" baseline="0" dirty="0">
                <a:latin typeface="TimesNewRomanPS-ItalicMT"/>
              </a:rPr>
              <a:t>εμπιστοσύνης για τη μέση τιμή ενός κανονικού πληθυσμού με άγνωστη</a:t>
            </a:r>
            <a:r>
              <a:rPr lang="en-US" sz="2400" b="0" i="1" u="none" strike="noStrike" baseline="0" dirty="0">
                <a:latin typeface="TimesNewRomanPS-ItalicMT"/>
              </a:rPr>
              <a:t> </a:t>
            </a:r>
            <a:r>
              <a:rPr lang="el-GR" sz="2400" b="0" i="1" u="none" strike="noStrike" baseline="0" dirty="0">
                <a:latin typeface="TimesNewRomanPS-ItalicMT"/>
              </a:rPr>
              <a:t>διασπορά, από ένα τυχαίο δείγμα μεγέθους n, είναι,</a:t>
            </a:r>
            <a:endParaRPr lang="en-US" sz="2400" b="0" i="1" u="none" strike="noStrike" baseline="0" dirty="0">
              <a:latin typeface="TimesNewRomanPS-ItalicMT"/>
            </a:endParaRPr>
          </a:p>
          <a:p>
            <a:pPr marL="0" indent="0" algn="l">
              <a:lnSpc>
                <a:spcPct val="110000"/>
              </a:lnSpc>
              <a:buNone/>
            </a:pPr>
            <a:endParaRPr lang="el-GR" sz="2800" dirty="0"/>
          </a:p>
        </p:txBody>
      </p:sp>
      <p:sp>
        <p:nvSpPr>
          <p:cNvPr id="4" name="Θέση υποσέλιδου 3">
            <a:extLst>
              <a:ext uri="{FF2B5EF4-FFF2-40B4-BE49-F238E27FC236}">
                <a16:creationId xmlns:a16="http://schemas.microsoft.com/office/drawing/2014/main" id="{ACDD5147-1369-40BF-8F84-8524D89EDF43}"/>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D926B67C-331B-4435-9B7B-B571B31B0176}"/>
              </a:ext>
            </a:extLst>
          </p:cNvPr>
          <p:cNvSpPr>
            <a:spLocks noGrp="1"/>
          </p:cNvSpPr>
          <p:nvPr>
            <p:ph type="sldNum" sz="quarter" idx="12"/>
          </p:nvPr>
        </p:nvSpPr>
        <p:spPr/>
        <p:txBody>
          <a:bodyPr/>
          <a:lstStyle/>
          <a:p>
            <a:fld id="{0CB252DF-9828-4BCA-943E-87250A7A5D51}" type="slidenum">
              <a:rPr lang="el-GR" smtClean="0"/>
              <a:t>20</a:t>
            </a:fld>
            <a:endParaRPr lang="el-GR"/>
          </a:p>
        </p:txBody>
      </p:sp>
      <p:pic>
        <p:nvPicPr>
          <p:cNvPr id="7" name="Εικόνα 6">
            <a:extLst>
              <a:ext uri="{FF2B5EF4-FFF2-40B4-BE49-F238E27FC236}">
                <a16:creationId xmlns:a16="http://schemas.microsoft.com/office/drawing/2014/main" id="{E42B85E5-6054-4D97-8423-5DEB6DE555DF}"/>
              </a:ext>
            </a:extLst>
          </p:cNvPr>
          <p:cNvPicPr>
            <a:picLocks noChangeAspect="1"/>
          </p:cNvPicPr>
          <p:nvPr/>
        </p:nvPicPr>
        <p:blipFill>
          <a:blip r:embed="rId2"/>
          <a:stretch>
            <a:fillRect/>
          </a:stretch>
        </p:blipFill>
        <p:spPr>
          <a:xfrm>
            <a:off x="2934662" y="5104099"/>
            <a:ext cx="2066925" cy="1057275"/>
          </a:xfrm>
          <a:prstGeom prst="rect">
            <a:avLst/>
          </a:prstGeom>
        </p:spPr>
      </p:pic>
      <p:pic>
        <p:nvPicPr>
          <p:cNvPr id="8" name="Εικόνα 7">
            <a:extLst>
              <a:ext uri="{FF2B5EF4-FFF2-40B4-BE49-F238E27FC236}">
                <a16:creationId xmlns:a16="http://schemas.microsoft.com/office/drawing/2014/main" id="{2E8E7BF7-B8A8-4C3A-9C2B-5391718B04DA}"/>
              </a:ext>
            </a:extLst>
          </p:cNvPr>
          <p:cNvPicPr>
            <a:picLocks noChangeAspect="1"/>
          </p:cNvPicPr>
          <p:nvPr/>
        </p:nvPicPr>
        <p:blipFill>
          <a:blip r:embed="rId3"/>
          <a:stretch>
            <a:fillRect/>
          </a:stretch>
        </p:blipFill>
        <p:spPr>
          <a:xfrm>
            <a:off x="6360861" y="5237449"/>
            <a:ext cx="2162175" cy="923925"/>
          </a:xfrm>
          <a:prstGeom prst="rect">
            <a:avLst/>
          </a:prstGeom>
        </p:spPr>
      </p:pic>
      <p:sp>
        <p:nvSpPr>
          <p:cNvPr id="9" name="TextBox 8">
            <a:extLst>
              <a:ext uri="{FF2B5EF4-FFF2-40B4-BE49-F238E27FC236}">
                <a16:creationId xmlns:a16="http://schemas.microsoft.com/office/drawing/2014/main" id="{A862C625-5990-4B79-9F60-B6B5A3353797}"/>
              </a:ext>
            </a:extLst>
          </p:cNvPr>
          <p:cNvSpPr txBox="1"/>
          <p:nvPr/>
        </p:nvSpPr>
        <p:spPr>
          <a:xfrm>
            <a:off x="5611048" y="5251669"/>
            <a:ext cx="620110" cy="707886"/>
          </a:xfrm>
          <a:prstGeom prst="rect">
            <a:avLst/>
          </a:prstGeom>
          <a:noFill/>
        </p:spPr>
        <p:txBody>
          <a:bodyPr wrap="square" rtlCol="0">
            <a:spAutoFit/>
          </a:bodyPr>
          <a:lstStyle/>
          <a:p>
            <a:r>
              <a:rPr lang="el-GR" sz="4000" b="1" dirty="0">
                <a:solidFill>
                  <a:srgbClr val="FF0000"/>
                </a:solidFill>
                <a:latin typeface="Calibri Light" panose="020F0302020204030204" pitchFamily="34" charset="0"/>
                <a:cs typeface="Calibri Light" panose="020F0302020204030204" pitchFamily="34" charset="0"/>
              </a:rPr>
              <a:t>&lt;</a:t>
            </a:r>
            <a:endParaRPr lang="el-GR" sz="4000" b="1" dirty="0">
              <a:solidFill>
                <a:srgbClr val="FF0000"/>
              </a:solidFill>
            </a:endParaRPr>
          </a:p>
        </p:txBody>
      </p:sp>
    </p:spTree>
    <p:extLst>
      <p:ext uri="{BB962C8B-B14F-4D97-AF65-F5344CB8AC3E}">
        <p14:creationId xmlns:p14="http://schemas.microsoft.com/office/powerpoint/2010/main" val="17894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CB0600-040A-409D-8863-E2F710E60406}"/>
              </a:ext>
            </a:extLst>
          </p:cNvPr>
          <p:cNvSpPr>
            <a:spLocks noGrp="1"/>
          </p:cNvSpPr>
          <p:nvPr>
            <p:ph type="title"/>
          </p:nvPr>
        </p:nvSpPr>
        <p:spPr>
          <a:xfrm>
            <a:off x="858479" y="286603"/>
            <a:ext cx="10969727" cy="1450757"/>
          </a:xfrm>
        </p:spPr>
        <p:txBody>
          <a:bodyPr/>
          <a:lstStyle/>
          <a:p>
            <a:r>
              <a:rPr lang="el-GR" dirty="0"/>
              <a:t>Τυποποιημένη κανονική κατανομή </a:t>
            </a:r>
            <a:r>
              <a:rPr lang="en-US" dirty="0"/>
              <a:t>Z </a:t>
            </a:r>
            <a:r>
              <a:rPr lang="el-GR" dirty="0">
                <a:cs typeface="Calibri Light" panose="020F0302020204030204" pitchFamily="34" charset="0"/>
              </a:rPr>
              <a:t>~</a:t>
            </a:r>
            <a:r>
              <a:rPr lang="en-US" dirty="0">
                <a:cs typeface="Calibri Light" panose="020F0302020204030204" pitchFamily="34" charset="0"/>
              </a:rPr>
              <a:t> N(0,1)</a:t>
            </a:r>
          </a:p>
        </p:txBody>
      </p:sp>
      <p:sp>
        <p:nvSpPr>
          <p:cNvPr id="4" name="Θέση υποσέλιδου 3">
            <a:extLst>
              <a:ext uri="{FF2B5EF4-FFF2-40B4-BE49-F238E27FC236}">
                <a16:creationId xmlns:a16="http://schemas.microsoft.com/office/drawing/2014/main" id="{7C1E6BEB-2831-4CAF-B9F0-51F75F71F45F}"/>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ECC9F6E3-A857-4394-A747-A8409B2797FD}"/>
              </a:ext>
            </a:extLst>
          </p:cNvPr>
          <p:cNvSpPr>
            <a:spLocks noGrp="1"/>
          </p:cNvSpPr>
          <p:nvPr>
            <p:ph type="sldNum" sz="quarter" idx="12"/>
          </p:nvPr>
        </p:nvSpPr>
        <p:spPr/>
        <p:txBody>
          <a:bodyPr/>
          <a:lstStyle/>
          <a:p>
            <a:fld id="{0CB252DF-9828-4BCA-943E-87250A7A5D51}" type="slidenum">
              <a:rPr lang="el-GR" smtClean="0"/>
              <a:t>21</a:t>
            </a:fld>
            <a:endParaRPr lang="el-GR"/>
          </a:p>
        </p:txBody>
      </p:sp>
      <p:pic>
        <p:nvPicPr>
          <p:cNvPr id="6" name="Εικόνα 5">
            <a:extLst>
              <a:ext uri="{FF2B5EF4-FFF2-40B4-BE49-F238E27FC236}">
                <a16:creationId xmlns:a16="http://schemas.microsoft.com/office/drawing/2014/main" id="{DDDA68A0-7E91-48FC-870E-D3180F8FE206}"/>
              </a:ext>
            </a:extLst>
          </p:cNvPr>
          <p:cNvPicPr>
            <a:picLocks noChangeAspect="1"/>
          </p:cNvPicPr>
          <p:nvPr/>
        </p:nvPicPr>
        <p:blipFill>
          <a:blip r:embed="rId2"/>
          <a:stretch>
            <a:fillRect/>
          </a:stretch>
        </p:blipFill>
        <p:spPr>
          <a:xfrm>
            <a:off x="1168195" y="2240218"/>
            <a:ext cx="3543300" cy="1885950"/>
          </a:xfrm>
          <a:prstGeom prst="rect">
            <a:avLst/>
          </a:prstGeom>
          <a:ln>
            <a:solidFill>
              <a:schemeClr val="accent1"/>
            </a:solidFill>
          </a:ln>
        </p:spPr>
      </p:pic>
      <p:pic>
        <p:nvPicPr>
          <p:cNvPr id="7" name="Εικόνα 6">
            <a:extLst>
              <a:ext uri="{FF2B5EF4-FFF2-40B4-BE49-F238E27FC236}">
                <a16:creationId xmlns:a16="http://schemas.microsoft.com/office/drawing/2014/main" id="{1555F259-FA6C-4660-9CE9-15C8327B12B1}"/>
              </a:ext>
            </a:extLst>
          </p:cNvPr>
          <p:cNvPicPr>
            <a:picLocks noChangeAspect="1"/>
          </p:cNvPicPr>
          <p:nvPr/>
        </p:nvPicPr>
        <p:blipFill>
          <a:blip r:embed="rId3"/>
          <a:stretch>
            <a:fillRect/>
          </a:stretch>
        </p:blipFill>
        <p:spPr>
          <a:xfrm>
            <a:off x="4964214" y="2426328"/>
            <a:ext cx="2676525" cy="619125"/>
          </a:xfrm>
          <a:prstGeom prst="rect">
            <a:avLst/>
          </a:prstGeom>
          <a:ln>
            <a:solidFill>
              <a:schemeClr val="accent1"/>
            </a:solidFill>
          </a:ln>
        </p:spPr>
      </p:pic>
      <p:pic>
        <p:nvPicPr>
          <p:cNvPr id="8" name="Εικόνα 7">
            <a:extLst>
              <a:ext uri="{FF2B5EF4-FFF2-40B4-BE49-F238E27FC236}">
                <a16:creationId xmlns:a16="http://schemas.microsoft.com/office/drawing/2014/main" id="{65F852F8-CCD3-41A4-BF09-F1C6B3F8E075}"/>
              </a:ext>
            </a:extLst>
          </p:cNvPr>
          <p:cNvPicPr>
            <a:picLocks noChangeAspect="1"/>
          </p:cNvPicPr>
          <p:nvPr/>
        </p:nvPicPr>
        <p:blipFill>
          <a:blip r:embed="rId4"/>
          <a:stretch>
            <a:fillRect/>
          </a:stretch>
        </p:blipFill>
        <p:spPr>
          <a:xfrm>
            <a:off x="6989969" y="3527779"/>
            <a:ext cx="981075" cy="533400"/>
          </a:xfrm>
          <a:prstGeom prst="rect">
            <a:avLst/>
          </a:prstGeom>
        </p:spPr>
      </p:pic>
      <p:sp>
        <p:nvSpPr>
          <p:cNvPr id="9" name="TextBox 8">
            <a:extLst>
              <a:ext uri="{FF2B5EF4-FFF2-40B4-BE49-F238E27FC236}">
                <a16:creationId xmlns:a16="http://schemas.microsoft.com/office/drawing/2014/main" id="{22AAB889-1D53-4253-B730-978ACE41C697}"/>
              </a:ext>
            </a:extLst>
          </p:cNvPr>
          <p:cNvSpPr txBox="1"/>
          <p:nvPr/>
        </p:nvSpPr>
        <p:spPr>
          <a:xfrm>
            <a:off x="5380404" y="3527205"/>
            <a:ext cx="1702826" cy="369332"/>
          </a:xfrm>
          <a:prstGeom prst="rect">
            <a:avLst/>
          </a:prstGeom>
          <a:noFill/>
        </p:spPr>
        <p:txBody>
          <a:bodyPr wrap="square" rtlCol="0">
            <a:spAutoFit/>
          </a:bodyPr>
          <a:lstStyle/>
          <a:p>
            <a:r>
              <a:rPr lang="el-GR" dirty="0"/>
              <a:t>Μέγιστη τιμή </a:t>
            </a:r>
            <a:r>
              <a:rPr lang="el-GR" dirty="0">
                <a:latin typeface="Calibri Light" panose="020F0302020204030204" pitchFamily="34" charset="0"/>
                <a:cs typeface="Calibri Light" panose="020F0302020204030204" pitchFamily="34" charset="0"/>
              </a:rPr>
              <a:t>→</a:t>
            </a:r>
            <a:endParaRPr lang="el-GR" dirty="0"/>
          </a:p>
        </p:txBody>
      </p:sp>
      <p:sp>
        <p:nvSpPr>
          <p:cNvPr id="11" name="TextBox 10">
            <a:extLst>
              <a:ext uri="{FF2B5EF4-FFF2-40B4-BE49-F238E27FC236}">
                <a16:creationId xmlns:a16="http://schemas.microsoft.com/office/drawing/2014/main" id="{EFD4788E-AD59-4133-9AB9-E5A07288756B}"/>
              </a:ext>
            </a:extLst>
          </p:cNvPr>
          <p:cNvSpPr txBox="1"/>
          <p:nvPr/>
        </p:nvSpPr>
        <p:spPr>
          <a:xfrm>
            <a:off x="4035230" y="4248074"/>
            <a:ext cx="6096000" cy="369332"/>
          </a:xfrm>
          <a:prstGeom prst="rect">
            <a:avLst/>
          </a:prstGeom>
          <a:noFill/>
        </p:spPr>
        <p:txBody>
          <a:bodyPr wrap="square">
            <a:spAutoFit/>
          </a:bodyPr>
          <a:lstStyle/>
          <a:p>
            <a:r>
              <a:rPr lang="en-US" dirty="0">
                <a:hlinkClick r:id="rId5"/>
              </a:rPr>
              <a:t>https://www.calculator.net/z-score-calculator.html</a:t>
            </a:r>
            <a:r>
              <a:rPr lang="en-US" dirty="0"/>
              <a:t> </a:t>
            </a:r>
            <a:endParaRPr lang="el-GR" dirty="0"/>
          </a:p>
        </p:txBody>
      </p:sp>
      <p:pic>
        <p:nvPicPr>
          <p:cNvPr id="12" name="Εικόνα 11">
            <a:extLst>
              <a:ext uri="{FF2B5EF4-FFF2-40B4-BE49-F238E27FC236}">
                <a16:creationId xmlns:a16="http://schemas.microsoft.com/office/drawing/2014/main" id="{BEAA812A-986F-49B9-9A56-47123F70D855}"/>
              </a:ext>
            </a:extLst>
          </p:cNvPr>
          <p:cNvPicPr>
            <a:picLocks noChangeAspect="1"/>
          </p:cNvPicPr>
          <p:nvPr/>
        </p:nvPicPr>
        <p:blipFill>
          <a:blip r:embed="rId6">
            <a:clrChange>
              <a:clrFrom>
                <a:srgbClr val="FEFEFE"/>
              </a:clrFrom>
              <a:clrTo>
                <a:srgbClr val="FEFEFE">
                  <a:alpha val="0"/>
                </a:srgbClr>
              </a:clrTo>
            </a:clrChange>
          </a:blip>
          <a:stretch>
            <a:fillRect/>
          </a:stretch>
        </p:blipFill>
        <p:spPr>
          <a:xfrm>
            <a:off x="1956311" y="4350001"/>
            <a:ext cx="3771900" cy="1885950"/>
          </a:xfrm>
          <a:prstGeom prst="rect">
            <a:avLst/>
          </a:prstGeom>
        </p:spPr>
      </p:pic>
      <p:pic>
        <p:nvPicPr>
          <p:cNvPr id="13" name="Εικόνα 12">
            <a:extLst>
              <a:ext uri="{FF2B5EF4-FFF2-40B4-BE49-F238E27FC236}">
                <a16:creationId xmlns:a16="http://schemas.microsoft.com/office/drawing/2014/main" id="{2C6B78F2-DFC9-4D80-A567-DB1272F3D2FF}"/>
              </a:ext>
            </a:extLst>
          </p:cNvPr>
          <p:cNvPicPr>
            <a:picLocks noChangeAspect="1"/>
          </p:cNvPicPr>
          <p:nvPr/>
        </p:nvPicPr>
        <p:blipFill>
          <a:blip r:embed="rId7"/>
          <a:stretch>
            <a:fillRect/>
          </a:stretch>
        </p:blipFill>
        <p:spPr>
          <a:xfrm>
            <a:off x="858479" y="5150101"/>
            <a:ext cx="1409700" cy="285750"/>
          </a:xfrm>
          <a:prstGeom prst="rect">
            <a:avLst/>
          </a:prstGeom>
        </p:spPr>
      </p:pic>
      <p:pic>
        <p:nvPicPr>
          <p:cNvPr id="1028" name="Picture 4" descr="Η Κανονική Κατανομή κανονική κατανομή (normal distribution) Κεντρικό Οριακό  Θεώρημα (Central Limit Theorem) συνδέει οποιαδήποτε άλλη κατανομή - PDF  Free Download">
            <a:extLst>
              <a:ext uri="{FF2B5EF4-FFF2-40B4-BE49-F238E27FC236}">
                <a16:creationId xmlns:a16="http://schemas.microsoft.com/office/drawing/2014/main" id="{F9412EB6-6814-469F-B8F3-64F94216CC5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8895" t="11396" b="24738"/>
          <a:stretch/>
        </p:blipFill>
        <p:spPr bwMode="auto">
          <a:xfrm>
            <a:off x="8863906" y="1757436"/>
            <a:ext cx="3160946" cy="4561164"/>
          </a:xfrm>
          <a:prstGeom prst="rect">
            <a:avLst/>
          </a:prstGeom>
          <a:noFill/>
          <a:extLst>
            <a:ext uri="{909E8E84-426E-40DD-AFC4-6F175D3DCCD1}">
              <a14:hiddenFill xmlns:a14="http://schemas.microsoft.com/office/drawing/2010/main">
                <a:solidFill>
                  <a:srgbClr val="FFFFFF"/>
                </a:solidFill>
              </a14:hiddenFill>
            </a:ext>
          </a:extLst>
        </p:spPr>
      </p:pic>
      <p:pic>
        <p:nvPicPr>
          <p:cNvPr id="14" name="Εικόνα 13">
            <a:extLst>
              <a:ext uri="{FF2B5EF4-FFF2-40B4-BE49-F238E27FC236}">
                <a16:creationId xmlns:a16="http://schemas.microsoft.com/office/drawing/2014/main" id="{9EC787C3-D6C2-4D48-BC04-8F1D5FC179CC}"/>
              </a:ext>
            </a:extLst>
          </p:cNvPr>
          <p:cNvPicPr>
            <a:picLocks noChangeAspect="1"/>
          </p:cNvPicPr>
          <p:nvPr/>
        </p:nvPicPr>
        <p:blipFill>
          <a:blip r:embed="rId9"/>
          <a:stretch>
            <a:fillRect/>
          </a:stretch>
        </p:blipFill>
        <p:spPr>
          <a:xfrm>
            <a:off x="5380404" y="4842979"/>
            <a:ext cx="2905125" cy="838200"/>
          </a:xfrm>
          <a:prstGeom prst="rect">
            <a:avLst/>
          </a:prstGeom>
          <a:ln>
            <a:solidFill>
              <a:schemeClr val="accent1"/>
            </a:solidFill>
          </a:ln>
        </p:spPr>
      </p:pic>
      <p:sp>
        <p:nvSpPr>
          <p:cNvPr id="17" name="Οβάλ 16">
            <a:extLst>
              <a:ext uri="{FF2B5EF4-FFF2-40B4-BE49-F238E27FC236}">
                <a16:creationId xmlns:a16="http://schemas.microsoft.com/office/drawing/2014/main" id="{EB65DEB1-EA5F-4451-9E4C-EAA7DE724CD4}"/>
              </a:ext>
            </a:extLst>
          </p:cNvPr>
          <p:cNvSpPr/>
          <p:nvPr/>
        </p:nvSpPr>
        <p:spPr>
          <a:xfrm>
            <a:off x="8740877" y="5525729"/>
            <a:ext cx="3451123" cy="792871"/>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a:extLst>
              <a:ext uri="{FF2B5EF4-FFF2-40B4-BE49-F238E27FC236}">
                <a16:creationId xmlns:a16="http://schemas.microsoft.com/office/drawing/2014/main" id="{F3B879BD-0F5B-4010-ACA7-6BBB0618051C}"/>
              </a:ext>
            </a:extLst>
          </p:cNvPr>
          <p:cNvSpPr txBox="1"/>
          <p:nvPr/>
        </p:nvSpPr>
        <p:spPr>
          <a:xfrm>
            <a:off x="2897805" y="4108689"/>
            <a:ext cx="643187" cy="369332"/>
          </a:xfrm>
          <a:prstGeom prst="rect">
            <a:avLst/>
          </a:prstGeom>
          <a:noFill/>
        </p:spPr>
        <p:txBody>
          <a:bodyPr wrap="square" rtlCol="0">
            <a:spAutoFit/>
          </a:bodyPr>
          <a:lstStyle/>
          <a:p>
            <a:r>
              <a:rPr lang="en-US" dirty="0"/>
              <a:t>Z</a:t>
            </a:r>
            <a:endParaRPr lang="el-GR" dirty="0"/>
          </a:p>
        </p:txBody>
      </p:sp>
    </p:spTree>
    <p:extLst>
      <p:ext uri="{BB962C8B-B14F-4D97-AF65-F5344CB8AC3E}">
        <p14:creationId xmlns:p14="http://schemas.microsoft.com/office/powerpoint/2010/main" val="91687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CB0600-040A-409D-8863-E2F710E60406}"/>
              </a:ext>
            </a:extLst>
          </p:cNvPr>
          <p:cNvSpPr>
            <a:spLocks noGrp="1"/>
          </p:cNvSpPr>
          <p:nvPr>
            <p:ph type="title"/>
          </p:nvPr>
        </p:nvSpPr>
        <p:spPr>
          <a:xfrm>
            <a:off x="858479" y="286603"/>
            <a:ext cx="10969727" cy="1450757"/>
          </a:xfrm>
        </p:spPr>
        <p:txBody>
          <a:bodyPr/>
          <a:lstStyle/>
          <a:p>
            <a:r>
              <a:rPr lang="el-GR" dirty="0"/>
              <a:t>Κατανομή χ</a:t>
            </a:r>
            <a:r>
              <a:rPr lang="el-GR" baseline="30000" dirty="0"/>
              <a:t>2</a:t>
            </a:r>
            <a:endParaRPr lang="en-US" dirty="0">
              <a:cs typeface="Calibri Light" panose="020F0302020204030204" pitchFamily="34" charset="0"/>
            </a:endParaRPr>
          </a:p>
        </p:txBody>
      </p:sp>
      <p:sp>
        <p:nvSpPr>
          <p:cNvPr id="4" name="Θέση υποσέλιδου 3">
            <a:extLst>
              <a:ext uri="{FF2B5EF4-FFF2-40B4-BE49-F238E27FC236}">
                <a16:creationId xmlns:a16="http://schemas.microsoft.com/office/drawing/2014/main" id="{7C1E6BEB-2831-4CAF-B9F0-51F75F71F45F}"/>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ECC9F6E3-A857-4394-A747-A8409B2797FD}"/>
              </a:ext>
            </a:extLst>
          </p:cNvPr>
          <p:cNvSpPr>
            <a:spLocks noGrp="1"/>
          </p:cNvSpPr>
          <p:nvPr>
            <p:ph type="sldNum" sz="quarter" idx="12"/>
          </p:nvPr>
        </p:nvSpPr>
        <p:spPr/>
        <p:txBody>
          <a:bodyPr/>
          <a:lstStyle/>
          <a:p>
            <a:fld id="{0CB252DF-9828-4BCA-943E-87250A7A5D51}" type="slidenum">
              <a:rPr lang="el-GR" smtClean="0"/>
              <a:t>22</a:t>
            </a:fld>
            <a:endParaRPr lang="el-GR"/>
          </a:p>
        </p:txBody>
      </p:sp>
      <p:pic>
        <p:nvPicPr>
          <p:cNvPr id="3" name="Εικόνα 2">
            <a:extLst>
              <a:ext uri="{FF2B5EF4-FFF2-40B4-BE49-F238E27FC236}">
                <a16:creationId xmlns:a16="http://schemas.microsoft.com/office/drawing/2014/main" id="{0E029007-8AAD-4D97-9D54-95402CF95644}"/>
              </a:ext>
            </a:extLst>
          </p:cNvPr>
          <p:cNvPicPr>
            <a:picLocks noChangeAspect="1"/>
          </p:cNvPicPr>
          <p:nvPr/>
        </p:nvPicPr>
        <p:blipFill>
          <a:blip r:embed="rId2"/>
          <a:stretch>
            <a:fillRect/>
          </a:stretch>
        </p:blipFill>
        <p:spPr>
          <a:xfrm>
            <a:off x="858479" y="1778196"/>
            <a:ext cx="6446211" cy="1407793"/>
          </a:xfrm>
          <a:prstGeom prst="rect">
            <a:avLst/>
          </a:prstGeom>
        </p:spPr>
      </p:pic>
      <p:pic>
        <p:nvPicPr>
          <p:cNvPr id="10" name="Εικόνα 9">
            <a:extLst>
              <a:ext uri="{FF2B5EF4-FFF2-40B4-BE49-F238E27FC236}">
                <a16:creationId xmlns:a16="http://schemas.microsoft.com/office/drawing/2014/main" id="{52EDC46C-82CA-49D6-A716-92FBEA653874}"/>
              </a:ext>
            </a:extLst>
          </p:cNvPr>
          <p:cNvPicPr>
            <a:picLocks noChangeAspect="1"/>
          </p:cNvPicPr>
          <p:nvPr/>
        </p:nvPicPr>
        <p:blipFill rotWithShape="1">
          <a:blip r:embed="rId3">
            <a:clrChange>
              <a:clrFrom>
                <a:srgbClr val="FFFFFF"/>
              </a:clrFrom>
              <a:clrTo>
                <a:srgbClr val="FFFFFF">
                  <a:alpha val="0"/>
                </a:srgbClr>
              </a:clrTo>
            </a:clrChange>
          </a:blip>
          <a:srcRect l="9520"/>
          <a:stretch/>
        </p:blipFill>
        <p:spPr>
          <a:xfrm>
            <a:off x="248880" y="2775300"/>
            <a:ext cx="5257140" cy="3543300"/>
          </a:xfrm>
          <a:prstGeom prst="rect">
            <a:avLst/>
          </a:prstGeom>
        </p:spPr>
      </p:pic>
      <p:pic>
        <p:nvPicPr>
          <p:cNvPr id="15" name="Εικόνα 14">
            <a:extLst>
              <a:ext uri="{FF2B5EF4-FFF2-40B4-BE49-F238E27FC236}">
                <a16:creationId xmlns:a16="http://schemas.microsoft.com/office/drawing/2014/main" id="{74D1DF7E-BA39-4084-814E-CAE18070BA40}"/>
              </a:ext>
            </a:extLst>
          </p:cNvPr>
          <p:cNvPicPr>
            <a:picLocks noChangeAspect="1"/>
          </p:cNvPicPr>
          <p:nvPr/>
        </p:nvPicPr>
        <p:blipFill rotWithShape="1">
          <a:blip r:embed="rId4"/>
          <a:srcRect b="62028"/>
          <a:stretch/>
        </p:blipFill>
        <p:spPr>
          <a:xfrm>
            <a:off x="1177159" y="3118630"/>
            <a:ext cx="6611008" cy="558246"/>
          </a:xfrm>
          <a:prstGeom prst="rect">
            <a:avLst/>
          </a:prstGeom>
        </p:spPr>
      </p:pic>
      <p:pic>
        <p:nvPicPr>
          <p:cNvPr id="19" name="Εικόνα 18">
            <a:extLst>
              <a:ext uri="{FF2B5EF4-FFF2-40B4-BE49-F238E27FC236}">
                <a16:creationId xmlns:a16="http://schemas.microsoft.com/office/drawing/2014/main" id="{C8C98346-77AA-44D5-A4A3-170C62DE8AB7}"/>
              </a:ext>
            </a:extLst>
          </p:cNvPr>
          <p:cNvPicPr>
            <a:picLocks noChangeAspect="1"/>
          </p:cNvPicPr>
          <p:nvPr/>
        </p:nvPicPr>
        <p:blipFill rotWithShape="1">
          <a:blip r:embed="rId5">
            <a:clrChange>
              <a:clrFrom>
                <a:srgbClr val="FFFFFF"/>
              </a:clrFrom>
              <a:clrTo>
                <a:srgbClr val="FFFFFF">
                  <a:alpha val="0"/>
                </a:srgbClr>
              </a:clrTo>
            </a:clrChange>
          </a:blip>
          <a:srcRect l="3499" b="1603"/>
          <a:stretch/>
        </p:blipFill>
        <p:spPr>
          <a:xfrm rot="5400000">
            <a:off x="6780151" y="938074"/>
            <a:ext cx="6243799" cy="4517253"/>
          </a:xfrm>
          <a:prstGeom prst="rect">
            <a:avLst/>
          </a:prstGeom>
        </p:spPr>
      </p:pic>
      <p:sp>
        <p:nvSpPr>
          <p:cNvPr id="24" name="TextBox 23">
            <a:extLst>
              <a:ext uri="{FF2B5EF4-FFF2-40B4-BE49-F238E27FC236}">
                <a16:creationId xmlns:a16="http://schemas.microsoft.com/office/drawing/2014/main" id="{F0CCE31B-BF74-475D-AFAA-A244465537E7}"/>
              </a:ext>
            </a:extLst>
          </p:cNvPr>
          <p:cNvSpPr txBox="1"/>
          <p:nvPr/>
        </p:nvSpPr>
        <p:spPr>
          <a:xfrm>
            <a:off x="1394460" y="3698159"/>
            <a:ext cx="6222087" cy="923330"/>
          </a:xfrm>
          <a:prstGeom prst="rect">
            <a:avLst/>
          </a:prstGeom>
          <a:noFill/>
          <a:ln>
            <a:solidFill>
              <a:schemeClr val="accent1"/>
            </a:solidFill>
          </a:ln>
        </p:spPr>
        <p:txBody>
          <a:bodyPr wrap="square">
            <a:spAutoFit/>
          </a:bodyPr>
          <a:lstStyle/>
          <a:p>
            <a:pPr algn="ctr"/>
            <a:r>
              <a:rPr lang="el-GR" dirty="0"/>
              <a:t>Όσο το n αυξάνεται τόσο η γραφική παράσταση της συνάρτησης πυκνότητας της 2 χ n γίνεται πιο συμμετρική. Για n &gt; 30 , προσεγγίζεται πολύ ικανοποιητικά από την κανονική N (</a:t>
            </a:r>
            <a:r>
              <a:rPr lang="en-US" dirty="0"/>
              <a:t>n, 2n)</a:t>
            </a:r>
            <a:endParaRPr lang="el-GR" dirty="0"/>
          </a:p>
        </p:txBody>
      </p:sp>
      <p:sp>
        <p:nvSpPr>
          <p:cNvPr id="23" name="Οβάλ 22">
            <a:extLst>
              <a:ext uri="{FF2B5EF4-FFF2-40B4-BE49-F238E27FC236}">
                <a16:creationId xmlns:a16="http://schemas.microsoft.com/office/drawing/2014/main" id="{DF198D69-ADD3-41A8-9935-F0D7332852CA}"/>
              </a:ext>
            </a:extLst>
          </p:cNvPr>
          <p:cNvSpPr/>
          <p:nvPr/>
        </p:nvSpPr>
        <p:spPr>
          <a:xfrm>
            <a:off x="9639300" y="2339340"/>
            <a:ext cx="373380" cy="13335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a16="http://schemas.microsoft.com/office/drawing/2014/main" id="{54FE4713-64C6-4682-AF77-A2DF906138D4}"/>
              </a:ext>
            </a:extLst>
          </p:cNvPr>
          <p:cNvSpPr/>
          <p:nvPr/>
        </p:nvSpPr>
        <p:spPr>
          <a:xfrm>
            <a:off x="3186545" y="2339340"/>
            <a:ext cx="1893455" cy="29477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3989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623ECA-3330-4B8B-8906-F570CA2E6B15}"/>
              </a:ext>
            </a:extLst>
          </p:cNvPr>
          <p:cNvSpPr>
            <a:spLocks noGrp="1"/>
          </p:cNvSpPr>
          <p:nvPr>
            <p:ph type="title"/>
          </p:nvPr>
        </p:nvSpPr>
        <p:spPr/>
        <p:txBody>
          <a:bodyPr/>
          <a:lstStyle/>
          <a:p>
            <a:r>
              <a:rPr lang="el-GR" dirty="0"/>
              <a:t>Κατανομή </a:t>
            </a:r>
            <a:r>
              <a:rPr lang="en-US" dirty="0"/>
              <a:t>t (Student)</a:t>
            </a:r>
            <a:endParaRPr lang="el-GR" dirty="0"/>
          </a:p>
        </p:txBody>
      </p:sp>
      <p:sp>
        <p:nvSpPr>
          <p:cNvPr id="4" name="Θέση υποσέλιδου 3">
            <a:extLst>
              <a:ext uri="{FF2B5EF4-FFF2-40B4-BE49-F238E27FC236}">
                <a16:creationId xmlns:a16="http://schemas.microsoft.com/office/drawing/2014/main" id="{DA50010D-FB91-4019-944D-1CA5E6EE9140}"/>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8315FC6E-0103-46E0-B04F-065E1C6F3209}"/>
              </a:ext>
            </a:extLst>
          </p:cNvPr>
          <p:cNvSpPr>
            <a:spLocks noGrp="1"/>
          </p:cNvSpPr>
          <p:nvPr>
            <p:ph type="sldNum" sz="quarter" idx="12"/>
          </p:nvPr>
        </p:nvSpPr>
        <p:spPr/>
        <p:txBody>
          <a:bodyPr/>
          <a:lstStyle/>
          <a:p>
            <a:fld id="{0CB252DF-9828-4BCA-943E-87250A7A5D51}" type="slidenum">
              <a:rPr lang="el-GR" smtClean="0"/>
              <a:t>23</a:t>
            </a:fld>
            <a:endParaRPr lang="el-GR"/>
          </a:p>
        </p:txBody>
      </p:sp>
      <p:pic>
        <p:nvPicPr>
          <p:cNvPr id="6" name="Εικόνα 5">
            <a:extLst>
              <a:ext uri="{FF2B5EF4-FFF2-40B4-BE49-F238E27FC236}">
                <a16:creationId xmlns:a16="http://schemas.microsoft.com/office/drawing/2014/main" id="{074A6111-6922-4157-83E3-76DE789F892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0206" y="1862217"/>
            <a:ext cx="7751557" cy="4262497"/>
          </a:xfrm>
          <a:prstGeom prst="rect">
            <a:avLst/>
          </a:prstGeom>
        </p:spPr>
      </p:pic>
      <p:pic>
        <p:nvPicPr>
          <p:cNvPr id="14" name="Εικόνα 13">
            <a:extLst>
              <a:ext uri="{FF2B5EF4-FFF2-40B4-BE49-F238E27FC236}">
                <a16:creationId xmlns:a16="http://schemas.microsoft.com/office/drawing/2014/main" id="{CC1248C7-009C-425E-BE61-B915DF574D13}"/>
              </a:ext>
            </a:extLst>
          </p:cNvPr>
          <p:cNvPicPr>
            <a:picLocks noChangeAspect="1"/>
          </p:cNvPicPr>
          <p:nvPr/>
        </p:nvPicPr>
        <p:blipFill rotWithShape="1">
          <a:blip r:embed="rId4">
            <a:clrChange>
              <a:clrFrom>
                <a:srgbClr val="FFFFFF"/>
              </a:clrFrom>
              <a:clrTo>
                <a:srgbClr val="FFFFFF">
                  <a:alpha val="0"/>
                </a:srgbClr>
              </a:clrTo>
            </a:clrChange>
          </a:blip>
          <a:srcRect t="4372"/>
          <a:stretch/>
        </p:blipFill>
        <p:spPr>
          <a:xfrm rot="5400000">
            <a:off x="6940856" y="1070155"/>
            <a:ext cx="6139376" cy="4322558"/>
          </a:xfrm>
          <a:prstGeom prst="rect">
            <a:avLst/>
          </a:prstGeom>
        </p:spPr>
      </p:pic>
      <p:pic>
        <p:nvPicPr>
          <p:cNvPr id="15" name="Εικόνα 14">
            <a:extLst>
              <a:ext uri="{FF2B5EF4-FFF2-40B4-BE49-F238E27FC236}">
                <a16:creationId xmlns:a16="http://schemas.microsoft.com/office/drawing/2014/main" id="{1B02730F-D647-4E8F-9BE5-9E12C6A91AC0}"/>
              </a:ext>
            </a:extLst>
          </p:cNvPr>
          <p:cNvPicPr>
            <a:picLocks noChangeAspect="1"/>
          </p:cNvPicPr>
          <p:nvPr/>
        </p:nvPicPr>
        <p:blipFill>
          <a:blip r:embed="rId5"/>
          <a:stretch>
            <a:fillRect/>
          </a:stretch>
        </p:blipFill>
        <p:spPr>
          <a:xfrm>
            <a:off x="5358062" y="4895487"/>
            <a:ext cx="2447925" cy="390525"/>
          </a:xfrm>
          <a:prstGeom prst="rect">
            <a:avLst/>
          </a:prstGeom>
        </p:spPr>
      </p:pic>
      <p:cxnSp>
        <p:nvCxnSpPr>
          <p:cNvPr id="16" name="Ευθύγραμμο βέλος σύνδεσης 15">
            <a:extLst>
              <a:ext uri="{FF2B5EF4-FFF2-40B4-BE49-F238E27FC236}">
                <a16:creationId xmlns:a16="http://schemas.microsoft.com/office/drawing/2014/main" id="{689E9143-938A-434E-91BB-CCA05633C585}"/>
              </a:ext>
            </a:extLst>
          </p:cNvPr>
          <p:cNvCxnSpPr>
            <a:cxnSpLocks/>
          </p:cNvCxnSpPr>
          <p:nvPr/>
        </p:nvCxnSpPr>
        <p:spPr>
          <a:xfrm>
            <a:off x="5462451" y="4346727"/>
            <a:ext cx="664029" cy="47897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8" name="Οβάλ 17">
            <a:extLst>
              <a:ext uri="{FF2B5EF4-FFF2-40B4-BE49-F238E27FC236}">
                <a16:creationId xmlns:a16="http://schemas.microsoft.com/office/drawing/2014/main" id="{3D9B03E3-F678-4F4D-B270-94A00C672983}"/>
              </a:ext>
            </a:extLst>
          </p:cNvPr>
          <p:cNvSpPr/>
          <p:nvPr/>
        </p:nvSpPr>
        <p:spPr>
          <a:xfrm>
            <a:off x="8474299" y="3123127"/>
            <a:ext cx="405684" cy="109470"/>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6230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5BF8AB-CBD0-4FF9-9BB8-140F1BEE2288}"/>
              </a:ext>
            </a:extLst>
          </p:cNvPr>
          <p:cNvSpPr>
            <a:spLocks noGrp="1"/>
          </p:cNvSpPr>
          <p:nvPr>
            <p:ph type="title"/>
          </p:nvPr>
        </p:nvSpPr>
        <p:spPr/>
        <p:txBody>
          <a:bodyPr/>
          <a:lstStyle/>
          <a:p>
            <a:endParaRPr lang="el-GR" dirty="0"/>
          </a:p>
        </p:txBody>
      </p:sp>
      <p:sp>
        <p:nvSpPr>
          <p:cNvPr id="4" name="Θέση υποσέλιδου 3">
            <a:extLst>
              <a:ext uri="{FF2B5EF4-FFF2-40B4-BE49-F238E27FC236}">
                <a16:creationId xmlns:a16="http://schemas.microsoft.com/office/drawing/2014/main" id="{21519E46-06F6-40F8-98C8-4805F3BC6F14}"/>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3FBBDF22-479B-4C74-817E-5D3586063B5B}"/>
              </a:ext>
            </a:extLst>
          </p:cNvPr>
          <p:cNvSpPr>
            <a:spLocks noGrp="1"/>
          </p:cNvSpPr>
          <p:nvPr>
            <p:ph type="sldNum" sz="quarter" idx="12"/>
          </p:nvPr>
        </p:nvSpPr>
        <p:spPr/>
        <p:txBody>
          <a:bodyPr/>
          <a:lstStyle/>
          <a:p>
            <a:fld id="{0CB252DF-9828-4BCA-943E-87250A7A5D51}" type="slidenum">
              <a:rPr lang="el-GR" smtClean="0"/>
              <a:t>24</a:t>
            </a:fld>
            <a:endParaRPr lang="el-GR"/>
          </a:p>
        </p:txBody>
      </p:sp>
      <p:pic>
        <p:nvPicPr>
          <p:cNvPr id="6" name="Εικόνα 5">
            <a:extLst>
              <a:ext uri="{FF2B5EF4-FFF2-40B4-BE49-F238E27FC236}">
                <a16:creationId xmlns:a16="http://schemas.microsoft.com/office/drawing/2014/main" id="{5307677E-C1DD-4F62-83B0-603B0149349C}"/>
              </a:ext>
            </a:extLst>
          </p:cNvPr>
          <p:cNvPicPr>
            <a:picLocks noChangeAspect="1"/>
          </p:cNvPicPr>
          <p:nvPr/>
        </p:nvPicPr>
        <p:blipFill rotWithShape="1">
          <a:blip r:embed="rId2"/>
          <a:srcRect r="80454"/>
          <a:stretch/>
        </p:blipFill>
        <p:spPr>
          <a:xfrm rot="5400000">
            <a:off x="3212548" y="-2066281"/>
            <a:ext cx="2150065" cy="7526917"/>
          </a:xfrm>
          <a:prstGeom prst="rect">
            <a:avLst/>
          </a:prstGeom>
          <a:ln>
            <a:solidFill>
              <a:schemeClr val="accent1"/>
            </a:solidFill>
          </a:ln>
        </p:spPr>
      </p:pic>
      <p:pic>
        <p:nvPicPr>
          <p:cNvPr id="7" name="Εικόνα 6">
            <a:extLst>
              <a:ext uri="{FF2B5EF4-FFF2-40B4-BE49-F238E27FC236}">
                <a16:creationId xmlns:a16="http://schemas.microsoft.com/office/drawing/2014/main" id="{C97CEF2C-20DE-4F57-B820-EA4FE2E65F63}"/>
              </a:ext>
            </a:extLst>
          </p:cNvPr>
          <p:cNvPicPr>
            <a:picLocks noChangeAspect="1"/>
          </p:cNvPicPr>
          <p:nvPr/>
        </p:nvPicPr>
        <p:blipFill>
          <a:blip r:embed="rId3"/>
          <a:stretch>
            <a:fillRect/>
          </a:stretch>
        </p:blipFill>
        <p:spPr>
          <a:xfrm>
            <a:off x="6199182" y="2160853"/>
            <a:ext cx="5152319" cy="365125"/>
          </a:xfrm>
          <a:prstGeom prst="rect">
            <a:avLst/>
          </a:prstGeom>
          <a:ln>
            <a:solidFill>
              <a:schemeClr val="accent1"/>
            </a:solidFill>
          </a:ln>
        </p:spPr>
      </p:pic>
      <p:pic>
        <p:nvPicPr>
          <p:cNvPr id="8" name="Εικόνα 7">
            <a:extLst>
              <a:ext uri="{FF2B5EF4-FFF2-40B4-BE49-F238E27FC236}">
                <a16:creationId xmlns:a16="http://schemas.microsoft.com/office/drawing/2014/main" id="{ECC0A3B5-233E-48AD-805F-5CC8FFA6C6CA}"/>
              </a:ext>
            </a:extLst>
          </p:cNvPr>
          <p:cNvPicPr>
            <a:picLocks noChangeAspect="1"/>
          </p:cNvPicPr>
          <p:nvPr/>
        </p:nvPicPr>
        <p:blipFill rotWithShape="1">
          <a:blip r:embed="rId2"/>
          <a:srcRect l="19686" r="41738"/>
          <a:stretch/>
        </p:blipFill>
        <p:spPr>
          <a:xfrm rot="5400000">
            <a:off x="1497491" y="1677844"/>
            <a:ext cx="3267617" cy="5796000"/>
          </a:xfrm>
          <a:prstGeom prst="rect">
            <a:avLst/>
          </a:prstGeom>
          <a:ln>
            <a:solidFill>
              <a:schemeClr val="accent1"/>
            </a:solidFill>
          </a:ln>
        </p:spPr>
      </p:pic>
      <p:pic>
        <p:nvPicPr>
          <p:cNvPr id="9" name="Εικόνα 8">
            <a:extLst>
              <a:ext uri="{FF2B5EF4-FFF2-40B4-BE49-F238E27FC236}">
                <a16:creationId xmlns:a16="http://schemas.microsoft.com/office/drawing/2014/main" id="{F5F79E63-D6F1-40C9-A340-C0985F5F3F02}"/>
              </a:ext>
            </a:extLst>
          </p:cNvPr>
          <p:cNvPicPr>
            <a:picLocks noChangeAspect="1"/>
          </p:cNvPicPr>
          <p:nvPr/>
        </p:nvPicPr>
        <p:blipFill rotWithShape="1">
          <a:blip r:embed="rId2"/>
          <a:srcRect l="58404" r="2120"/>
          <a:stretch/>
        </p:blipFill>
        <p:spPr>
          <a:xfrm rot="5400000">
            <a:off x="7395166" y="1753489"/>
            <a:ext cx="3261650" cy="5653617"/>
          </a:xfrm>
          <a:prstGeom prst="rect">
            <a:avLst/>
          </a:prstGeom>
          <a:ln>
            <a:solidFill>
              <a:schemeClr val="accent1"/>
            </a:solidFill>
          </a:ln>
        </p:spPr>
      </p:pic>
      <p:sp>
        <p:nvSpPr>
          <p:cNvPr id="10" name="Οβάλ 9">
            <a:extLst>
              <a:ext uri="{FF2B5EF4-FFF2-40B4-BE49-F238E27FC236}">
                <a16:creationId xmlns:a16="http://schemas.microsoft.com/office/drawing/2014/main" id="{45543198-5EB7-4740-BD89-0A1F59950575}"/>
              </a:ext>
            </a:extLst>
          </p:cNvPr>
          <p:cNvSpPr/>
          <p:nvPr/>
        </p:nvSpPr>
        <p:spPr>
          <a:xfrm>
            <a:off x="2140343" y="3742566"/>
            <a:ext cx="275130" cy="14970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2F2E095C-6FC2-4541-A535-E4C2852ECBF3}"/>
              </a:ext>
            </a:extLst>
          </p:cNvPr>
          <p:cNvSpPr/>
          <p:nvPr/>
        </p:nvSpPr>
        <p:spPr>
          <a:xfrm>
            <a:off x="3251650" y="3742566"/>
            <a:ext cx="275130" cy="14970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a:extLst>
              <a:ext uri="{FF2B5EF4-FFF2-40B4-BE49-F238E27FC236}">
                <a16:creationId xmlns:a16="http://schemas.microsoft.com/office/drawing/2014/main" id="{7CE99615-CB03-4A6F-917B-442725A388B9}"/>
              </a:ext>
            </a:extLst>
          </p:cNvPr>
          <p:cNvSpPr/>
          <p:nvPr/>
        </p:nvSpPr>
        <p:spPr>
          <a:xfrm>
            <a:off x="2140343" y="4097267"/>
            <a:ext cx="275130" cy="14970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6300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3ADCA1-8E5D-4ECE-865E-3D91E75B9FC1}"/>
              </a:ext>
            </a:extLst>
          </p:cNvPr>
          <p:cNvSpPr>
            <a:spLocks noGrp="1"/>
          </p:cNvSpPr>
          <p:nvPr>
            <p:ph type="title"/>
          </p:nvPr>
        </p:nvSpPr>
        <p:spPr/>
        <p:txBody>
          <a:bodyPr/>
          <a:lstStyle/>
          <a:p>
            <a:r>
              <a:rPr lang="el-GR" dirty="0"/>
              <a:t>100(1- α) % Διάστημα Εμπιστοσύνης για τη μέση τιμή, p, της κατανομής </a:t>
            </a:r>
            <a:r>
              <a:rPr lang="el-GR" dirty="0" err="1"/>
              <a:t>Bernoulli</a:t>
            </a:r>
            <a:endParaRPr lang="el-GR" dirty="0"/>
          </a:p>
        </p:txBody>
      </p:sp>
      <p:sp>
        <p:nvSpPr>
          <p:cNvPr id="4" name="Θέση υποσέλιδου 3">
            <a:extLst>
              <a:ext uri="{FF2B5EF4-FFF2-40B4-BE49-F238E27FC236}">
                <a16:creationId xmlns:a16="http://schemas.microsoft.com/office/drawing/2014/main" id="{96DDCBE1-167F-4C00-AF4F-4BE76745BA6E}"/>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25DE6ABE-F5BE-45C2-A221-D6DC444756BA}"/>
              </a:ext>
            </a:extLst>
          </p:cNvPr>
          <p:cNvSpPr>
            <a:spLocks noGrp="1"/>
          </p:cNvSpPr>
          <p:nvPr>
            <p:ph type="sldNum" sz="quarter" idx="12"/>
          </p:nvPr>
        </p:nvSpPr>
        <p:spPr/>
        <p:txBody>
          <a:bodyPr/>
          <a:lstStyle/>
          <a:p>
            <a:fld id="{0CB252DF-9828-4BCA-943E-87250A7A5D51}" type="slidenum">
              <a:rPr lang="el-GR" smtClean="0"/>
              <a:t>3</a:t>
            </a:fld>
            <a:endParaRPr lang="el-GR"/>
          </a:p>
        </p:txBody>
      </p:sp>
      <p:pic>
        <p:nvPicPr>
          <p:cNvPr id="9" name="Εικόνα 8">
            <a:extLst>
              <a:ext uri="{FF2B5EF4-FFF2-40B4-BE49-F238E27FC236}">
                <a16:creationId xmlns:a16="http://schemas.microsoft.com/office/drawing/2014/main" id="{379593AF-EE83-4B4C-BBD3-DA237161A81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49670" y="5983898"/>
            <a:ext cx="3478037" cy="324000"/>
          </a:xfrm>
          <a:prstGeom prst="rect">
            <a:avLst/>
          </a:prstGeom>
        </p:spPr>
      </p:pic>
      <p:pic>
        <p:nvPicPr>
          <p:cNvPr id="10" name="Εικόνα 9">
            <a:extLst>
              <a:ext uri="{FF2B5EF4-FFF2-40B4-BE49-F238E27FC236}">
                <a16:creationId xmlns:a16="http://schemas.microsoft.com/office/drawing/2014/main" id="{479C83D9-765B-43F8-893A-C7250B848B3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49962" y="5990969"/>
            <a:ext cx="1759765" cy="324000"/>
          </a:xfrm>
          <a:prstGeom prst="rect">
            <a:avLst/>
          </a:prstGeom>
        </p:spPr>
      </p:pic>
      <p:pic>
        <p:nvPicPr>
          <p:cNvPr id="11" name="Εικόνα 10">
            <a:extLst>
              <a:ext uri="{FF2B5EF4-FFF2-40B4-BE49-F238E27FC236}">
                <a16:creationId xmlns:a16="http://schemas.microsoft.com/office/drawing/2014/main" id="{B5D996AF-299D-4CA3-822D-DBA6AFD23998}"/>
              </a:ext>
            </a:extLst>
          </p:cNvPr>
          <p:cNvPicPr>
            <a:picLocks noChangeAspect="1"/>
          </p:cNvPicPr>
          <p:nvPr/>
        </p:nvPicPr>
        <p:blipFill>
          <a:blip r:embed="rId4"/>
          <a:stretch>
            <a:fillRect/>
          </a:stretch>
        </p:blipFill>
        <p:spPr>
          <a:xfrm>
            <a:off x="949795" y="1750654"/>
            <a:ext cx="10115427" cy="3162042"/>
          </a:xfrm>
          <a:prstGeom prst="rect">
            <a:avLst/>
          </a:prstGeom>
        </p:spPr>
      </p:pic>
      <p:pic>
        <p:nvPicPr>
          <p:cNvPr id="8" name="Εικόνα 7">
            <a:extLst>
              <a:ext uri="{FF2B5EF4-FFF2-40B4-BE49-F238E27FC236}">
                <a16:creationId xmlns:a16="http://schemas.microsoft.com/office/drawing/2014/main" id="{711FC33A-E365-4554-A5FE-F84F32C4B3E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97280" y="4810987"/>
            <a:ext cx="8865624" cy="1061497"/>
          </a:xfrm>
          <a:prstGeom prst="rect">
            <a:avLst/>
          </a:prstGeom>
          <a:ln>
            <a:solidFill>
              <a:schemeClr val="accent1"/>
            </a:solidFill>
          </a:ln>
        </p:spPr>
      </p:pic>
      <p:sp>
        <p:nvSpPr>
          <p:cNvPr id="12" name="TextBox 11">
            <a:extLst>
              <a:ext uri="{FF2B5EF4-FFF2-40B4-BE49-F238E27FC236}">
                <a16:creationId xmlns:a16="http://schemas.microsoft.com/office/drawing/2014/main" id="{C17398FF-2A0F-4CEC-A494-83B4F665F89A}"/>
              </a:ext>
            </a:extLst>
          </p:cNvPr>
          <p:cNvSpPr txBox="1"/>
          <p:nvPr/>
        </p:nvSpPr>
        <p:spPr>
          <a:xfrm>
            <a:off x="1091381" y="5942442"/>
            <a:ext cx="2015613" cy="369332"/>
          </a:xfrm>
          <a:prstGeom prst="rect">
            <a:avLst/>
          </a:prstGeom>
          <a:noFill/>
        </p:spPr>
        <p:txBody>
          <a:bodyPr wrap="square" rtlCol="0">
            <a:spAutoFit/>
          </a:bodyPr>
          <a:lstStyle/>
          <a:p>
            <a:r>
              <a:rPr lang="el-GR" dirty="0"/>
              <a:t>Προϋποθέσεις </a:t>
            </a:r>
            <a:r>
              <a:rPr lang="el-GR" dirty="0">
                <a:latin typeface="Calibri Light" panose="020F0302020204030204" pitchFamily="34" charset="0"/>
                <a:cs typeface="Calibri Light" panose="020F0302020204030204" pitchFamily="34" charset="0"/>
              </a:rPr>
              <a:t>→</a:t>
            </a:r>
            <a:endParaRPr lang="el-GR" dirty="0"/>
          </a:p>
        </p:txBody>
      </p:sp>
      <p:sp>
        <p:nvSpPr>
          <p:cNvPr id="3" name="Ορθογώνιο 2">
            <a:extLst>
              <a:ext uri="{FF2B5EF4-FFF2-40B4-BE49-F238E27FC236}">
                <a16:creationId xmlns:a16="http://schemas.microsoft.com/office/drawing/2014/main" id="{7F80DAB5-A005-4660-87A2-08DDA617BC82}"/>
              </a:ext>
            </a:extLst>
          </p:cNvPr>
          <p:cNvSpPr/>
          <p:nvPr/>
        </p:nvSpPr>
        <p:spPr>
          <a:xfrm>
            <a:off x="1091381" y="5931932"/>
            <a:ext cx="7266038" cy="365125"/>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757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E7EC68-FBE6-4D0F-96B3-39E81F359032}"/>
              </a:ext>
            </a:extLst>
          </p:cNvPr>
          <p:cNvSpPr>
            <a:spLocks noGrp="1"/>
          </p:cNvSpPr>
          <p:nvPr>
            <p:ph type="title"/>
          </p:nvPr>
        </p:nvSpPr>
        <p:spPr/>
        <p:txBody>
          <a:bodyPr/>
          <a:lstStyle/>
          <a:p>
            <a:endParaRPr lang="el-GR" dirty="0"/>
          </a:p>
        </p:txBody>
      </p:sp>
      <p:sp>
        <p:nvSpPr>
          <p:cNvPr id="4" name="Θέση υποσέλιδου 3">
            <a:extLst>
              <a:ext uri="{FF2B5EF4-FFF2-40B4-BE49-F238E27FC236}">
                <a16:creationId xmlns:a16="http://schemas.microsoft.com/office/drawing/2014/main" id="{23A8EB74-820B-4CE3-B83B-CFF4896D3A5B}"/>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D7A9800F-C603-41A0-8242-19705CAAABDA}"/>
              </a:ext>
            </a:extLst>
          </p:cNvPr>
          <p:cNvSpPr>
            <a:spLocks noGrp="1"/>
          </p:cNvSpPr>
          <p:nvPr>
            <p:ph type="sldNum" sz="quarter" idx="12"/>
          </p:nvPr>
        </p:nvSpPr>
        <p:spPr/>
        <p:txBody>
          <a:bodyPr/>
          <a:lstStyle/>
          <a:p>
            <a:fld id="{0CB252DF-9828-4BCA-943E-87250A7A5D51}" type="slidenum">
              <a:rPr lang="el-GR" smtClean="0"/>
              <a:t>4</a:t>
            </a:fld>
            <a:endParaRPr lang="el-GR"/>
          </a:p>
        </p:txBody>
      </p:sp>
      <p:pic>
        <p:nvPicPr>
          <p:cNvPr id="6" name="Εικόνα 5">
            <a:extLst>
              <a:ext uri="{FF2B5EF4-FFF2-40B4-BE49-F238E27FC236}">
                <a16:creationId xmlns:a16="http://schemas.microsoft.com/office/drawing/2014/main" id="{4919D7ED-075B-4F7D-9A3C-08A9CC865BB0}"/>
              </a:ext>
            </a:extLst>
          </p:cNvPr>
          <p:cNvPicPr>
            <a:picLocks noChangeAspect="1"/>
          </p:cNvPicPr>
          <p:nvPr/>
        </p:nvPicPr>
        <p:blipFill rotWithShape="1">
          <a:blip r:embed="rId2"/>
          <a:srcRect t="26800"/>
          <a:stretch/>
        </p:blipFill>
        <p:spPr>
          <a:xfrm>
            <a:off x="1097280" y="51947"/>
            <a:ext cx="8596252" cy="6184193"/>
          </a:xfrm>
          <a:prstGeom prst="rect">
            <a:avLst/>
          </a:prstGeom>
        </p:spPr>
      </p:pic>
      <p:sp>
        <p:nvSpPr>
          <p:cNvPr id="7" name="TextBox 6">
            <a:extLst>
              <a:ext uri="{FF2B5EF4-FFF2-40B4-BE49-F238E27FC236}">
                <a16:creationId xmlns:a16="http://schemas.microsoft.com/office/drawing/2014/main" id="{67D515FE-32F1-4FB3-8191-31B1F6A6FC2E}"/>
              </a:ext>
            </a:extLst>
          </p:cNvPr>
          <p:cNvSpPr txBox="1"/>
          <p:nvPr/>
        </p:nvSpPr>
        <p:spPr>
          <a:xfrm>
            <a:off x="9693532" y="1504335"/>
            <a:ext cx="1770881" cy="491613"/>
          </a:xfrm>
          <a:prstGeom prst="rect">
            <a:avLst/>
          </a:prstGeom>
          <a:solidFill>
            <a:schemeClr val="bg1"/>
          </a:solidFill>
        </p:spPr>
        <p:txBody>
          <a:bodyPr wrap="square" rtlCol="0">
            <a:spAutoFit/>
          </a:bodyPr>
          <a:lstStyle/>
          <a:p>
            <a:endParaRPr lang="el-GR" dirty="0"/>
          </a:p>
        </p:txBody>
      </p:sp>
      <p:pic>
        <p:nvPicPr>
          <p:cNvPr id="8" name="Εικόνα 7">
            <a:extLst>
              <a:ext uri="{FF2B5EF4-FFF2-40B4-BE49-F238E27FC236}">
                <a16:creationId xmlns:a16="http://schemas.microsoft.com/office/drawing/2014/main" id="{13B504A9-7B9B-4FC3-ADA0-7C45C0F852B6}"/>
              </a:ext>
            </a:extLst>
          </p:cNvPr>
          <p:cNvPicPr>
            <a:picLocks noChangeAspect="1"/>
          </p:cNvPicPr>
          <p:nvPr/>
        </p:nvPicPr>
        <p:blipFill>
          <a:blip r:embed="rId3"/>
          <a:stretch>
            <a:fillRect/>
          </a:stretch>
        </p:blipFill>
        <p:spPr>
          <a:xfrm>
            <a:off x="610678" y="135151"/>
            <a:ext cx="2147538" cy="345749"/>
          </a:xfrm>
          <a:prstGeom prst="rect">
            <a:avLst/>
          </a:prstGeom>
          <a:ln>
            <a:solidFill>
              <a:schemeClr val="accent1"/>
            </a:solidFill>
          </a:ln>
        </p:spPr>
      </p:pic>
      <p:pic>
        <p:nvPicPr>
          <p:cNvPr id="10" name="Εικόνα 9">
            <a:extLst>
              <a:ext uri="{FF2B5EF4-FFF2-40B4-BE49-F238E27FC236}">
                <a16:creationId xmlns:a16="http://schemas.microsoft.com/office/drawing/2014/main" id="{4DFB19AF-1639-496F-9793-971D079A3AA7}"/>
              </a:ext>
            </a:extLst>
          </p:cNvPr>
          <p:cNvPicPr>
            <a:picLocks noChangeAspect="1"/>
          </p:cNvPicPr>
          <p:nvPr/>
        </p:nvPicPr>
        <p:blipFill>
          <a:blip r:embed="rId4"/>
          <a:stretch>
            <a:fillRect/>
          </a:stretch>
        </p:blipFill>
        <p:spPr>
          <a:xfrm>
            <a:off x="624444" y="621860"/>
            <a:ext cx="945671" cy="421181"/>
          </a:xfrm>
          <a:prstGeom prst="rect">
            <a:avLst/>
          </a:prstGeom>
          <a:ln>
            <a:solidFill>
              <a:schemeClr val="accent1"/>
            </a:solidFill>
          </a:ln>
        </p:spPr>
      </p:pic>
      <p:sp>
        <p:nvSpPr>
          <p:cNvPr id="12" name="Ορθογώνιο 11">
            <a:extLst>
              <a:ext uri="{FF2B5EF4-FFF2-40B4-BE49-F238E27FC236}">
                <a16:creationId xmlns:a16="http://schemas.microsoft.com/office/drawing/2014/main" id="{56767C1C-CE76-46CC-AA8E-B23D53B3AECA}"/>
              </a:ext>
            </a:extLst>
          </p:cNvPr>
          <p:cNvSpPr/>
          <p:nvPr/>
        </p:nvSpPr>
        <p:spPr>
          <a:xfrm>
            <a:off x="3686185" y="4645572"/>
            <a:ext cx="3304550" cy="772002"/>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241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1146A3-E9B2-454F-8942-80851371BE16}"/>
              </a:ext>
            </a:extLst>
          </p:cNvPr>
          <p:cNvSpPr>
            <a:spLocks noGrp="1"/>
          </p:cNvSpPr>
          <p:nvPr>
            <p:ph type="title"/>
          </p:nvPr>
        </p:nvSpPr>
        <p:spPr/>
        <p:txBody>
          <a:bodyPr/>
          <a:lstStyle/>
          <a:p>
            <a:r>
              <a:rPr lang="el-GR" dirty="0"/>
              <a:t>Παράδειγμα </a:t>
            </a:r>
          </a:p>
        </p:txBody>
      </p:sp>
      <p:sp>
        <p:nvSpPr>
          <p:cNvPr id="3" name="Θέση περιεχομένου 2">
            <a:extLst>
              <a:ext uri="{FF2B5EF4-FFF2-40B4-BE49-F238E27FC236}">
                <a16:creationId xmlns:a16="http://schemas.microsoft.com/office/drawing/2014/main" id="{5A6DB497-38B0-44EE-AA87-F223CE1F92D5}"/>
              </a:ext>
            </a:extLst>
          </p:cNvPr>
          <p:cNvSpPr>
            <a:spLocks noGrp="1"/>
          </p:cNvSpPr>
          <p:nvPr>
            <p:ph idx="1"/>
          </p:nvPr>
        </p:nvSpPr>
        <p:spPr>
          <a:xfrm>
            <a:off x="987972" y="1950856"/>
            <a:ext cx="10058400" cy="582875"/>
          </a:xfrm>
        </p:spPr>
        <p:txBody>
          <a:bodyPr/>
          <a:lstStyle/>
          <a:p>
            <a:pPr marL="0" indent="0">
              <a:buNone/>
            </a:pPr>
            <a:r>
              <a:rPr lang="el-GR" dirty="0"/>
              <a:t>Κατασκευάστε το διάστημα εμπιστοσύνης για το ποσοστό των ατόμων με ομάδα αίματος Α</a:t>
            </a:r>
          </a:p>
        </p:txBody>
      </p:sp>
      <p:sp>
        <p:nvSpPr>
          <p:cNvPr id="4" name="Θέση υποσέλιδου 3">
            <a:extLst>
              <a:ext uri="{FF2B5EF4-FFF2-40B4-BE49-F238E27FC236}">
                <a16:creationId xmlns:a16="http://schemas.microsoft.com/office/drawing/2014/main" id="{BB757543-727D-4938-ADB0-42B9027058AA}"/>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71EF466A-F43D-4048-9026-B91AA32330A3}"/>
              </a:ext>
            </a:extLst>
          </p:cNvPr>
          <p:cNvSpPr>
            <a:spLocks noGrp="1"/>
          </p:cNvSpPr>
          <p:nvPr>
            <p:ph type="sldNum" sz="quarter" idx="12"/>
          </p:nvPr>
        </p:nvSpPr>
        <p:spPr/>
        <p:txBody>
          <a:bodyPr/>
          <a:lstStyle/>
          <a:p>
            <a:fld id="{0CB252DF-9828-4BCA-943E-87250A7A5D51}" type="slidenum">
              <a:rPr lang="el-GR" smtClean="0"/>
              <a:t>5</a:t>
            </a:fld>
            <a:endParaRPr lang="el-GR"/>
          </a:p>
        </p:txBody>
      </p:sp>
      <p:pic>
        <p:nvPicPr>
          <p:cNvPr id="6" name="Εικόνα 5">
            <a:extLst>
              <a:ext uri="{FF2B5EF4-FFF2-40B4-BE49-F238E27FC236}">
                <a16:creationId xmlns:a16="http://schemas.microsoft.com/office/drawing/2014/main" id="{96AD5FE3-DCDD-4705-BA8E-04DAA24FCE23}"/>
              </a:ext>
            </a:extLst>
          </p:cNvPr>
          <p:cNvPicPr>
            <a:picLocks noChangeAspect="1"/>
          </p:cNvPicPr>
          <p:nvPr/>
        </p:nvPicPr>
        <p:blipFill>
          <a:blip r:embed="rId2"/>
          <a:stretch>
            <a:fillRect/>
          </a:stretch>
        </p:blipFill>
        <p:spPr>
          <a:xfrm>
            <a:off x="1036320" y="452293"/>
            <a:ext cx="10216055" cy="1348114"/>
          </a:xfrm>
          <a:prstGeom prst="rect">
            <a:avLst/>
          </a:prstGeom>
        </p:spPr>
      </p:pic>
      <p:pic>
        <p:nvPicPr>
          <p:cNvPr id="7" name="Εικόνα 6">
            <a:extLst>
              <a:ext uri="{FF2B5EF4-FFF2-40B4-BE49-F238E27FC236}">
                <a16:creationId xmlns:a16="http://schemas.microsoft.com/office/drawing/2014/main" id="{AF317B2D-DE25-4DA2-A316-2D383A72A3C6}"/>
              </a:ext>
            </a:extLst>
          </p:cNvPr>
          <p:cNvPicPr>
            <a:picLocks noChangeAspect="1"/>
          </p:cNvPicPr>
          <p:nvPr/>
        </p:nvPicPr>
        <p:blipFill>
          <a:blip r:embed="rId3"/>
          <a:stretch>
            <a:fillRect/>
          </a:stretch>
        </p:blipFill>
        <p:spPr>
          <a:xfrm>
            <a:off x="1376854" y="2448912"/>
            <a:ext cx="3606365" cy="794062"/>
          </a:xfrm>
          <a:prstGeom prst="rect">
            <a:avLst/>
          </a:prstGeom>
        </p:spPr>
      </p:pic>
      <p:pic>
        <p:nvPicPr>
          <p:cNvPr id="8" name="Εικόνα 7">
            <a:extLst>
              <a:ext uri="{FF2B5EF4-FFF2-40B4-BE49-F238E27FC236}">
                <a16:creationId xmlns:a16="http://schemas.microsoft.com/office/drawing/2014/main" id="{B5D8F63F-D47D-4A6E-BF15-7B6E896E7AC0}"/>
              </a:ext>
            </a:extLst>
          </p:cNvPr>
          <p:cNvPicPr>
            <a:picLocks noChangeAspect="1"/>
          </p:cNvPicPr>
          <p:nvPr/>
        </p:nvPicPr>
        <p:blipFill>
          <a:blip r:embed="rId4"/>
          <a:stretch>
            <a:fillRect/>
          </a:stretch>
        </p:blipFill>
        <p:spPr>
          <a:xfrm>
            <a:off x="5387785" y="2358600"/>
            <a:ext cx="2256641" cy="914401"/>
          </a:xfrm>
          <a:prstGeom prst="rect">
            <a:avLst/>
          </a:prstGeom>
        </p:spPr>
      </p:pic>
      <p:pic>
        <p:nvPicPr>
          <p:cNvPr id="9" name="Εικόνα 8">
            <a:extLst>
              <a:ext uri="{FF2B5EF4-FFF2-40B4-BE49-F238E27FC236}">
                <a16:creationId xmlns:a16="http://schemas.microsoft.com/office/drawing/2014/main" id="{AE133696-E3B4-46FD-981B-1FF63E8AC6EA}"/>
              </a:ext>
            </a:extLst>
          </p:cNvPr>
          <p:cNvPicPr>
            <a:picLocks noChangeAspect="1"/>
          </p:cNvPicPr>
          <p:nvPr/>
        </p:nvPicPr>
        <p:blipFill>
          <a:blip r:embed="rId5"/>
          <a:stretch>
            <a:fillRect/>
          </a:stretch>
        </p:blipFill>
        <p:spPr>
          <a:xfrm>
            <a:off x="8081307" y="2324378"/>
            <a:ext cx="3009495" cy="508647"/>
          </a:xfrm>
          <a:prstGeom prst="rect">
            <a:avLst/>
          </a:prstGeom>
        </p:spPr>
      </p:pic>
      <p:pic>
        <p:nvPicPr>
          <p:cNvPr id="10" name="Εικόνα 9">
            <a:extLst>
              <a:ext uri="{FF2B5EF4-FFF2-40B4-BE49-F238E27FC236}">
                <a16:creationId xmlns:a16="http://schemas.microsoft.com/office/drawing/2014/main" id="{661B997E-07F4-4EE5-A8FD-A847C95357C0}"/>
              </a:ext>
            </a:extLst>
          </p:cNvPr>
          <p:cNvPicPr>
            <a:picLocks noChangeAspect="1"/>
          </p:cNvPicPr>
          <p:nvPr/>
        </p:nvPicPr>
        <p:blipFill>
          <a:blip r:embed="rId6"/>
          <a:stretch>
            <a:fillRect/>
          </a:stretch>
        </p:blipFill>
        <p:spPr>
          <a:xfrm>
            <a:off x="8071942" y="2726025"/>
            <a:ext cx="3680591" cy="434715"/>
          </a:xfrm>
          <a:prstGeom prst="rect">
            <a:avLst/>
          </a:prstGeom>
        </p:spPr>
      </p:pic>
      <p:pic>
        <p:nvPicPr>
          <p:cNvPr id="12" name="Εικόνα 11">
            <a:extLst>
              <a:ext uri="{FF2B5EF4-FFF2-40B4-BE49-F238E27FC236}">
                <a16:creationId xmlns:a16="http://schemas.microsoft.com/office/drawing/2014/main" id="{33874975-3A24-4E3E-8C90-85766A2F946A}"/>
              </a:ext>
            </a:extLst>
          </p:cNvPr>
          <p:cNvPicPr>
            <a:picLocks noChangeAspect="1"/>
          </p:cNvPicPr>
          <p:nvPr/>
        </p:nvPicPr>
        <p:blipFill>
          <a:blip r:embed="rId7"/>
          <a:stretch>
            <a:fillRect/>
          </a:stretch>
        </p:blipFill>
        <p:spPr>
          <a:xfrm>
            <a:off x="987972" y="3196958"/>
            <a:ext cx="5238342" cy="789339"/>
          </a:xfrm>
          <a:prstGeom prst="rect">
            <a:avLst/>
          </a:prstGeom>
        </p:spPr>
      </p:pic>
      <p:pic>
        <p:nvPicPr>
          <p:cNvPr id="14" name="Εικόνα 13">
            <a:extLst>
              <a:ext uri="{FF2B5EF4-FFF2-40B4-BE49-F238E27FC236}">
                <a16:creationId xmlns:a16="http://schemas.microsoft.com/office/drawing/2014/main" id="{2E325959-C940-49C5-9270-E05733736DF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87972" y="3873234"/>
            <a:ext cx="9032575" cy="1447439"/>
          </a:xfrm>
          <a:prstGeom prst="rect">
            <a:avLst/>
          </a:prstGeom>
        </p:spPr>
      </p:pic>
      <p:pic>
        <p:nvPicPr>
          <p:cNvPr id="15" name="Εικόνα 14">
            <a:extLst>
              <a:ext uri="{FF2B5EF4-FFF2-40B4-BE49-F238E27FC236}">
                <a16:creationId xmlns:a16="http://schemas.microsoft.com/office/drawing/2014/main" id="{0DDEA0A0-6D38-436A-8771-F4ED258E84F5}"/>
              </a:ext>
            </a:extLst>
          </p:cNvPr>
          <p:cNvPicPr>
            <a:picLocks noChangeAspect="1"/>
          </p:cNvPicPr>
          <p:nvPr/>
        </p:nvPicPr>
        <p:blipFill>
          <a:blip r:embed="rId9"/>
          <a:stretch>
            <a:fillRect/>
          </a:stretch>
        </p:blipFill>
        <p:spPr>
          <a:xfrm>
            <a:off x="1786757" y="5331185"/>
            <a:ext cx="8852099" cy="931100"/>
          </a:xfrm>
          <a:prstGeom prst="rect">
            <a:avLst/>
          </a:prstGeom>
        </p:spPr>
      </p:pic>
      <p:cxnSp>
        <p:nvCxnSpPr>
          <p:cNvPr id="13" name="Ευθεία γραμμή σύνδεσης 12">
            <a:extLst>
              <a:ext uri="{FF2B5EF4-FFF2-40B4-BE49-F238E27FC236}">
                <a16:creationId xmlns:a16="http://schemas.microsoft.com/office/drawing/2014/main" id="{F6EC5FC9-1EBE-4918-88A6-CD054443E92D}"/>
              </a:ext>
            </a:extLst>
          </p:cNvPr>
          <p:cNvCxnSpPr/>
          <p:nvPr/>
        </p:nvCxnSpPr>
        <p:spPr>
          <a:xfrm>
            <a:off x="6663559" y="4561490"/>
            <a:ext cx="1492469"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0D89335D-9E22-408B-AD4C-4CE172F12900}"/>
              </a:ext>
            </a:extLst>
          </p:cNvPr>
          <p:cNvCxnSpPr/>
          <p:nvPr/>
        </p:nvCxnSpPr>
        <p:spPr>
          <a:xfrm>
            <a:off x="6332479" y="5691350"/>
            <a:ext cx="1492469"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3C5B7499-CFE1-44D0-997C-A6997D3F25D8}"/>
              </a:ext>
            </a:extLst>
          </p:cNvPr>
          <p:cNvCxnSpPr>
            <a:cxnSpLocks/>
          </p:cNvCxnSpPr>
          <p:nvPr/>
        </p:nvCxnSpPr>
        <p:spPr>
          <a:xfrm>
            <a:off x="7409793" y="5990895"/>
            <a:ext cx="312157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83F153DB-1362-4FE6-9C4F-83EEE90BED03}"/>
              </a:ext>
            </a:extLst>
          </p:cNvPr>
          <p:cNvCxnSpPr>
            <a:cxnSpLocks/>
            <a:endCxn id="15" idx="2"/>
          </p:cNvCxnSpPr>
          <p:nvPr/>
        </p:nvCxnSpPr>
        <p:spPr>
          <a:xfrm flipV="1">
            <a:off x="1865582" y="6262285"/>
            <a:ext cx="4347225" cy="5254"/>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35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DF5533-245B-4E12-B701-374A6312B39B}"/>
              </a:ext>
            </a:extLst>
          </p:cNvPr>
          <p:cNvSpPr>
            <a:spLocks noGrp="1"/>
          </p:cNvSpPr>
          <p:nvPr>
            <p:ph type="title"/>
          </p:nvPr>
        </p:nvSpPr>
        <p:spPr/>
        <p:txBody>
          <a:bodyPr/>
          <a:lstStyle/>
          <a:p>
            <a:r>
              <a:rPr lang="el-GR" dirty="0"/>
              <a:t>Περιθώριο Σφάλματος</a:t>
            </a:r>
          </a:p>
        </p:txBody>
      </p:sp>
      <p:sp>
        <p:nvSpPr>
          <p:cNvPr id="4" name="Θέση υποσέλιδου 3">
            <a:extLst>
              <a:ext uri="{FF2B5EF4-FFF2-40B4-BE49-F238E27FC236}">
                <a16:creationId xmlns:a16="http://schemas.microsoft.com/office/drawing/2014/main" id="{09E540F8-C97D-44C4-AA51-2E8C660800AC}"/>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DA524E87-43EC-40E3-AA78-C12EC72A1848}"/>
              </a:ext>
            </a:extLst>
          </p:cNvPr>
          <p:cNvSpPr>
            <a:spLocks noGrp="1"/>
          </p:cNvSpPr>
          <p:nvPr>
            <p:ph type="sldNum" sz="quarter" idx="12"/>
          </p:nvPr>
        </p:nvSpPr>
        <p:spPr/>
        <p:txBody>
          <a:bodyPr/>
          <a:lstStyle/>
          <a:p>
            <a:fld id="{0CB252DF-9828-4BCA-943E-87250A7A5D51}" type="slidenum">
              <a:rPr lang="el-GR" smtClean="0"/>
              <a:t>6</a:t>
            </a:fld>
            <a:endParaRPr lang="el-GR"/>
          </a:p>
        </p:txBody>
      </p:sp>
      <p:pic>
        <p:nvPicPr>
          <p:cNvPr id="6" name="Εικόνα 5">
            <a:extLst>
              <a:ext uri="{FF2B5EF4-FFF2-40B4-BE49-F238E27FC236}">
                <a16:creationId xmlns:a16="http://schemas.microsoft.com/office/drawing/2014/main" id="{060F31DC-80A9-48E0-A00F-769922B7866A}"/>
              </a:ext>
            </a:extLst>
          </p:cNvPr>
          <p:cNvPicPr>
            <a:picLocks noChangeAspect="1"/>
          </p:cNvPicPr>
          <p:nvPr/>
        </p:nvPicPr>
        <p:blipFill>
          <a:blip r:embed="rId2"/>
          <a:stretch>
            <a:fillRect/>
          </a:stretch>
        </p:blipFill>
        <p:spPr>
          <a:xfrm>
            <a:off x="235312" y="1737360"/>
            <a:ext cx="11303865" cy="4187569"/>
          </a:xfrm>
          <a:prstGeom prst="rect">
            <a:avLst/>
          </a:prstGeom>
        </p:spPr>
      </p:pic>
    </p:spTree>
    <p:extLst>
      <p:ext uri="{BB962C8B-B14F-4D97-AF65-F5344CB8AC3E}">
        <p14:creationId xmlns:p14="http://schemas.microsoft.com/office/powerpoint/2010/main" val="208877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801B5C-2BCA-4E22-8963-9AE3143F5D78}"/>
              </a:ext>
            </a:extLst>
          </p:cNvPr>
          <p:cNvSpPr>
            <a:spLocks noGrp="1"/>
          </p:cNvSpPr>
          <p:nvPr>
            <p:ph type="title"/>
          </p:nvPr>
        </p:nvSpPr>
        <p:spPr/>
        <p:txBody>
          <a:bodyPr/>
          <a:lstStyle/>
          <a:p>
            <a:r>
              <a:rPr lang="el-GR" dirty="0"/>
              <a:t>Περιθώριο Σφάλματος</a:t>
            </a:r>
          </a:p>
        </p:txBody>
      </p:sp>
      <p:sp>
        <p:nvSpPr>
          <p:cNvPr id="4" name="Θέση υποσέλιδου 3">
            <a:extLst>
              <a:ext uri="{FF2B5EF4-FFF2-40B4-BE49-F238E27FC236}">
                <a16:creationId xmlns:a16="http://schemas.microsoft.com/office/drawing/2014/main" id="{0F37003E-2016-45B1-BF7D-E68A3D4F961D}"/>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DEF70DD2-991A-4C60-B2B2-D8C12C0B5784}"/>
              </a:ext>
            </a:extLst>
          </p:cNvPr>
          <p:cNvSpPr>
            <a:spLocks noGrp="1"/>
          </p:cNvSpPr>
          <p:nvPr>
            <p:ph type="sldNum" sz="quarter" idx="12"/>
          </p:nvPr>
        </p:nvSpPr>
        <p:spPr/>
        <p:txBody>
          <a:bodyPr/>
          <a:lstStyle/>
          <a:p>
            <a:fld id="{0CB252DF-9828-4BCA-943E-87250A7A5D51}" type="slidenum">
              <a:rPr lang="el-GR" smtClean="0"/>
              <a:t>7</a:t>
            </a:fld>
            <a:endParaRPr lang="el-GR"/>
          </a:p>
        </p:txBody>
      </p:sp>
      <p:pic>
        <p:nvPicPr>
          <p:cNvPr id="6" name="Εικόνα 5">
            <a:extLst>
              <a:ext uri="{FF2B5EF4-FFF2-40B4-BE49-F238E27FC236}">
                <a16:creationId xmlns:a16="http://schemas.microsoft.com/office/drawing/2014/main" id="{70FF2686-A797-4193-8299-8064C279AE18}"/>
              </a:ext>
            </a:extLst>
          </p:cNvPr>
          <p:cNvPicPr>
            <a:picLocks noChangeAspect="1"/>
          </p:cNvPicPr>
          <p:nvPr/>
        </p:nvPicPr>
        <p:blipFill>
          <a:blip r:embed="rId2"/>
          <a:stretch>
            <a:fillRect/>
          </a:stretch>
        </p:blipFill>
        <p:spPr>
          <a:xfrm>
            <a:off x="315309" y="1725032"/>
            <a:ext cx="11435256" cy="4565407"/>
          </a:xfrm>
          <a:prstGeom prst="rect">
            <a:avLst/>
          </a:prstGeom>
        </p:spPr>
      </p:pic>
      <p:pic>
        <p:nvPicPr>
          <p:cNvPr id="3" name="Εικόνα 2">
            <a:extLst>
              <a:ext uri="{FF2B5EF4-FFF2-40B4-BE49-F238E27FC236}">
                <a16:creationId xmlns:a16="http://schemas.microsoft.com/office/drawing/2014/main" id="{24213ABC-126C-450C-8B6D-62385104B1F2}"/>
              </a:ext>
            </a:extLst>
          </p:cNvPr>
          <p:cNvPicPr>
            <a:picLocks noChangeAspect="1"/>
          </p:cNvPicPr>
          <p:nvPr/>
        </p:nvPicPr>
        <p:blipFill>
          <a:blip r:embed="rId3"/>
          <a:stretch>
            <a:fillRect/>
          </a:stretch>
        </p:blipFill>
        <p:spPr>
          <a:xfrm>
            <a:off x="1752610" y="3089974"/>
            <a:ext cx="1933575" cy="923925"/>
          </a:xfrm>
          <a:prstGeom prst="rect">
            <a:avLst/>
          </a:prstGeom>
        </p:spPr>
      </p:pic>
      <p:sp>
        <p:nvSpPr>
          <p:cNvPr id="7" name="Βέλος: Δεξιό 6">
            <a:extLst>
              <a:ext uri="{FF2B5EF4-FFF2-40B4-BE49-F238E27FC236}">
                <a16:creationId xmlns:a16="http://schemas.microsoft.com/office/drawing/2014/main" id="{8F57DD06-F322-42C1-8482-02161C3C3A66}"/>
              </a:ext>
            </a:extLst>
          </p:cNvPr>
          <p:cNvSpPr/>
          <p:nvPr/>
        </p:nvSpPr>
        <p:spPr>
          <a:xfrm>
            <a:off x="3941379" y="3436323"/>
            <a:ext cx="840828" cy="305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AD8D3A35-323F-44A6-BADF-A978B9077924}"/>
              </a:ext>
            </a:extLst>
          </p:cNvPr>
          <p:cNvSpPr txBox="1"/>
          <p:nvPr/>
        </p:nvSpPr>
        <p:spPr>
          <a:xfrm>
            <a:off x="3941379" y="3089974"/>
            <a:ext cx="840828" cy="369332"/>
          </a:xfrm>
          <a:prstGeom prst="rect">
            <a:avLst/>
          </a:prstGeom>
          <a:noFill/>
        </p:spPr>
        <p:txBody>
          <a:bodyPr wrap="square" rtlCol="0">
            <a:spAutoFit/>
          </a:bodyPr>
          <a:lstStyle/>
          <a:p>
            <a:r>
              <a:rPr lang="en-US" dirty="0"/>
              <a:t>p=1/2</a:t>
            </a:r>
            <a:endParaRPr lang="el-GR" dirty="0"/>
          </a:p>
        </p:txBody>
      </p:sp>
      <p:sp>
        <p:nvSpPr>
          <p:cNvPr id="9" name="TextBox 8">
            <a:extLst>
              <a:ext uri="{FF2B5EF4-FFF2-40B4-BE49-F238E27FC236}">
                <a16:creationId xmlns:a16="http://schemas.microsoft.com/office/drawing/2014/main" id="{4A650447-E925-4E13-9778-78696EFE77F0}"/>
              </a:ext>
            </a:extLst>
          </p:cNvPr>
          <p:cNvSpPr txBox="1"/>
          <p:nvPr/>
        </p:nvSpPr>
        <p:spPr>
          <a:xfrm>
            <a:off x="1357322" y="3411532"/>
            <a:ext cx="1038225" cy="400110"/>
          </a:xfrm>
          <a:prstGeom prst="rect">
            <a:avLst/>
          </a:prstGeom>
          <a:noFill/>
        </p:spPr>
        <p:txBody>
          <a:bodyPr wrap="square" rtlCol="0">
            <a:spAutoFit/>
          </a:bodyPr>
          <a:lstStyle/>
          <a:p>
            <a:r>
              <a:rPr lang="en-US" sz="2000" dirty="0"/>
              <a:t>d =</a:t>
            </a:r>
            <a:endParaRPr lang="el-GR" sz="2000" dirty="0"/>
          </a:p>
        </p:txBody>
      </p:sp>
    </p:spTree>
    <p:extLst>
      <p:ext uri="{BB962C8B-B14F-4D97-AF65-F5344CB8AC3E}">
        <p14:creationId xmlns:p14="http://schemas.microsoft.com/office/powerpoint/2010/main" val="280324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2E655172-9365-46FF-A392-035B50CCAAB3}"/>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990990F7-AB06-4C93-8A19-D10B3D6D3170}"/>
              </a:ext>
            </a:extLst>
          </p:cNvPr>
          <p:cNvSpPr>
            <a:spLocks noGrp="1"/>
          </p:cNvSpPr>
          <p:nvPr>
            <p:ph type="sldNum" sz="quarter" idx="12"/>
          </p:nvPr>
        </p:nvSpPr>
        <p:spPr/>
        <p:txBody>
          <a:bodyPr/>
          <a:lstStyle/>
          <a:p>
            <a:fld id="{0CB252DF-9828-4BCA-943E-87250A7A5D51}" type="slidenum">
              <a:rPr lang="el-GR" smtClean="0"/>
              <a:t>8</a:t>
            </a:fld>
            <a:endParaRPr lang="el-GR"/>
          </a:p>
        </p:txBody>
      </p:sp>
      <p:pic>
        <p:nvPicPr>
          <p:cNvPr id="8" name="Εικόνα 7">
            <a:extLst>
              <a:ext uri="{FF2B5EF4-FFF2-40B4-BE49-F238E27FC236}">
                <a16:creationId xmlns:a16="http://schemas.microsoft.com/office/drawing/2014/main" id="{275E1257-DC4C-4EAC-954B-6D09DDCF4C9D}"/>
              </a:ext>
            </a:extLst>
          </p:cNvPr>
          <p:cNvPicPr>
            <a:picLocks noChangeAspect="1"/>
          </p:cNvPicPr>
          <p:nvPr/>
        </p:nvPicPr>
        <p:blipFill>
          <a:blip r:embed="rId2"/>
          <a:stretch>
            <a:fillRect/>
          </a:stretch>
        </p:blipFill>
        <p:spPr>
          <a:xfrm>
            <a:off x="1481959" y="212342"/>
            <a:ext cx="8881242" cy="2174003"/>
          </a:xfrm>
          <a:prstGeom prst="rect">
            <a:avLst/>
          </a:prstGeom>
        </p:spPr>
      </p:pic>
      <p:pic>
        <p:nvPicPr>
          <p:cNvPr id="9" name="Εικόνα 8">
            <a:extLst>
              <a:ext uri="{FF2B5EF4-FFF2-40B4-BE49-F238E27FC236}">
                <a16:creationId xmlns:a16="http://schemas.microsoft.com/office/drawing/2014/main" id="{A17C2B25-B491-4DEF-9E14-BDE80EFA998D}"/>
              </a:ext>
            </a:extLst>
          </p:cNvPr>
          <p:cNvPicPr>
            <a:picLocks noChangeAspect="1"/>
          </p:cNvPicPr>
          <p:nvPr/>
        </p:nvPicPr>
        <p:blipFill>
          <a:blip r:embed="rId3"/>
          <a:stretch>
            <a:fillRect/>
          </a:stretch>
        </p:blipFill>
        <p:spPr>
          <a:xfrm>
            <a:off x="1481959" y="2601982"/>
            <a:ext cx="8686800" cy="3486150"/>
          </a:xfrm>
          <a:prstGeom prst="rect">
            <a:avLst/>
          </a:prstGeom>
        </p:spPr>
      </p:pic>
    </p:spTree>
    <p:extLst>
      <p:ext uri="{BB962C8B-B14F-4D97-AF65-F5344CB8AC3E}">
        <p14:creationId xmlns:p14="http://schemas.microsoft.com/office/powerpoint/2010/main" val="373185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7A31E-C403-44FE-9070-EDDB3EDEF29F}"/>
              </a:ext>
            </a:extLst>
          </p:cNvPr>
          <p:cNvSpPr>
            <a:spLocks noGrp="1"/>
          </p:cNvSpPr>
          <p:nvPr>
            <p:ph type="title"/>
          </p:nvPr>
        </p:nvSpPr>
        <p:spPr/>
        <p:txBody>
          <a:bodyPr/>
          <a:lstStyle/>
          <a:p>
            <a:r>
              <a:rPr lang="el-GR" dirty="0"/>
              <a:t>Διάστημα Εμπιστοσύνης</a:t>
            </a:r>
          </a:p>
        </p:txBody>
      </p:sp>
      <p:sp>
        <p:nvSpPr>
          <p:cNvPr id="4" name="Θέση υποσέλιδου 3">
            <a:extLst>
              <a:ext uri="{FF2B5EF4-FFF2-40B4-BE49-F238E27FC236}">
                <a16:creationId xmlns:a16="http://schemas.microsoft.com/office/drawing/2014/main" id="{6F1C9F2A-8461-4BF5-ADDD-6FE13CA8CF63}"/>
              </a:ext>
            </a:extLst>
          </p:cNvPr>
          <p:cNvSpPr>
            <a:spLocks noGrp="1"/>
          </p:cNvSpPr>
          <p:nvPr>
            <p:ph type="ftr" sz="quarter" idx="11"/>
          </p:nvPr>
        </p:nvSpPr>
        <p:spPr/>
        <p:txBody>
          <a:bodyPr/>
          <a:lstStyle/>
          <a:p>
            <a:r>
              <a:rPr lang="el-GR"/>
              <a:t>ΣΤΑΤΙΣΤΙΚΗ ΙΙΙ - Άγγελος Λιοντάκης</a:t>
            </a:r>
          </a:p>
        </p:txBody>
      </p:sp>
      <p:sp>
        <p:nvSpPr>
          <p:cNvPr id="5" name="Θέση αριθμού διαφάνειας 4">
            <a:extLst>
              <a:ext uri="{FF2B5EF4-FFF2-40B4-BE49-F238E27FC236}">
                <a16:creationId xmlns:a16="http://schemas.microsoft.com/office/drawing/2014/main" id="{9FE825CB-03CA-4ADC-938A-07D4C9C1C653}"/>
              </a:ext>
            </a:extLst>
          </p:cNvPr>
          <p:cNvSpPr>
            <a:spLocks noGrp="1"/>
          </p:cNvSpPr>
          <p:nvPr>
            <p:ph type="sldNum" sz="quarter" idx="12"/>
          </p:nvPr>
        </p:nvSpPr>
        <p:spPr/>
        <p:txBody>
          <a:bodyPr/>
          <a:lstStyle/>
          <a:p>
            <a:fld id="{0CB252DF-9828-4BCA-943E-87250A7A5D51}" type="slidenum">
              <a:rPr lang="el-GR" smtClean="0"/>
              <a:t>9</a:t>
            </a:fld>
            <a:endParaRPr lang="el-GR"/>
          </a:p>
        </p:txBody>
      </p:sp>
      <p:pic>
        <p:nvPicPr>
          <p:cNvPr id="8" name="Εικόνα 7">
            <a:extLst>
              <a:ext uri="{FF2B5EF4-FFF2-40B4-BE49-F238E27FC236}">
                <a16:creationId xmlns:a16="http://schemas.microsoft.com/office/drawing/2014/main" id="{B3085DB3-1C42-40EF-98D7-13B8E291061D}"/>
              </a:ext>
            </a:extLst>
          </p:cNvPr>
          <p:cNvPicPr>
            <a:picLocks noChangeAspect="1"/>
          </p:cNvPicPr>
          <p:nvPr/>
        </p:nvPicPr>
        <p:blipFill>
          <a:blip r:embed="rId2"/>
          <a:stretch>
            <a:fillRect/>
          </a:stretch>
        </p:blipFill>
        <p:spPr>
          <a:xfrm>
            <a:off x="2133599" y="1998779"/>
            <a:ext cx="6126009" cy="92309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AB6D2CD-DBCF-4AAB-B287-40CAC530A898}"/>
                  </a:ext>
                </a:extLst>
              </p:cNvPr>
              <p:cNvSpPr txBox="1"/>
              <p:nvPr/>
            </p:nvSpPr>
            <p:spPr>
              <a:xfrm>
                <a:off x="347473" y="3073567"/>
                <a:ext cx="11950262" cy="969176"/>
              </a:xfrm>
              <a:prstGeom prst="rect">
                <a:avLst/>
              </a:prstGeom>
              <a:noFill/>
            </p:spPr>
            <p:txBody>
              <a:bodyPr wrap="square" rtlCol="0">
                <a:spAutoFit/>
              </a:bodyPr>
              <a:lstStyle/>
              <a:p>
                <a14:m>
                  <m:oMath xmlns:m="http://schemas.openxmlformats.org/officeDocument/2006/math">
                    <m:f>
                      <m:fPr>
                        <m:ctrlPr>
                          <a:rPr lang="el-GR" sz="2800" b="0" i="1" smtClean="0">
                            <a:latin typeface="Cambria Math" panose="02040503050406030204" pitchFamily="18" charset="0"/>
                            <a:ea typeface="Cambria Math" panose="02040503050406030204" pitchFamily="18" charset="0"/>
                          </a:rPr>
                        </m:ctrlPr>
                      </m:fPr>
                      <m:num>
                        <m:r>
                          <a:rPr lang="el-GR" sz="2800" b="0" i="1" smtClean="0">
                            <a:latin typeface="Cambria Math" panose="02040503050406030204" pitchFamily="18" charset="0"/>
                            <a:ea typeface="Cambria Math" panose="02040503050406030204" pitchFamily="18" charset="0"/>
                          </a:rPr>
                          <m:t>38</m:t>
                        </m:r>
                      </m:num>
                      <m:den>
                        <m:r>
                          <a:rPr lang="el-GR" sz="2800" b="0" i="1" smtClean="0">
                            <a:latin typeface="Cambria Math" panose="02040503050406030204" pitchFamily="18" charset="0"/>
                            <a:ea typeface="Cambria Math" panose="02040503050406030204" pitchFamily="18" charset="0"/>
                          </a:rPr>
                          <m:t>52</m:t>
                        </m:r>
                      </m:den>
                    </m:f>
                    <m:r>
                      <a:rPr lang="el-GR" sz="2800" b="0" i="1" smtClean="0">
                        <a:latin typeface="Cambria Math" panose="02040503050406030204" pitchFamily="18" charset="0"/>
                        <a:ea typeface="Cambria Math" panose="02040503050406030204" pitchFamily="18" charset="0"/>
                      </a:rPr>
                      <m:t>±1,96</m:t>
                    </m:r>
                    <m:rad>
                      <m:radPr>
                        <m:degHide m:val="on"/>
                        <m:ctrlPr>
                          <a:rPr lang="el-GR" sz="2800" b="0" i="1" smtClean="0">
                            <a:latin typeface="Cambria Math" panose="02040503050406030204" pitchFamily="18" charset="0"/>
                            <a:ea typeface="Cambria Math" panose="02040503050406030204" pitchFamily="18" charset="0"/>
                          </a:rPr>
                        </m:ctrlPr>
                      </m:radPr>
                      <m:deg/>
                      <m:e>
                        <m:f>
                          <m:fPr>
                            <m:ctrlPr>
                              <a:rPr lang="el-GR" sz="2800" i="1">
                                <a:latin typeface="Cambria Math" panose="02040503050406030204" pitchFamily="18" charset="0"/>
                              </a:rPr>
                            </m:ctrlPr>
                          </m:fPr>
                          <m:num>
                            <m:r>
                              <a:rPr lang="el-GR" sz="2800" b="0" i="1" smtClean="0">
                                <a:latin typeface="Cambria Math" panose="02040503050406030204" pitchFamily="18" charset="0"/>
                              </a:rPr>
                              <m:t>0,73 </m:t>
                            </m:r>
                            <m:d>
                              <m:dPr>
                                <m:ctrlPr>
                                  <a:rPr lang="el-GR" sz="2800" b="0" i="1" smtClean="0">
                                    <a:latin typeface="Cambria Math" panose="02040503050406030204" pitchFamily="18" charset="0"/>
                                  </a:rPr>
                                </m:ctrlPr>
                              </m:dPr>
                              <m:e>
                                <m:r>
                                  <a:rPr lang="el-GR" sz="2800" b="0" i="1" smtClean="0">
                                    <a:latin typeface="Cambria Math" panose="02040503050406030204" pitchFamily="18" charset="0"/>
                                  </a:rPr>
                                  <m:t>0,27</m:t>
                                </m:r>
                              </m:e>
                            </m:d>
                          </m:num>
                          <m:den>
                            <m:r>
                              <a:rPr lang="el-GR" sz="2800" b="0" i="1" smtClean="0">
                                <a:latin typeface="Cambria Math" panose="02040503050406030204" pitchFamily="18" charset="0"/>
                              </a:rPr>
                              <m:t>52</m:t>
                            </m:r>
                          </m:den>
                        </m:f>
                      </m:e>
                    </m:rad>
                    <m:r>
                      <a:rPr lang="el-GR" sz="2800" b="0" i="1" smtClean="0">
                        <a:latin typeface="Cambria Math" panose="02040503050406030204" pitchFamily="18" charset="0"/>
                        <a:ea typeface="Cambria Math" panose="02040503050406030204" pitchFamily="18" charset="0"/>
                      </a:rPr>
                      <m:t>=0,73</m:t>
                    </m:r>
                    <m:r>
                      <a:rPr lang="el-GR" sz="2800" i="1">
                        <a:latin typeface="Cambria Math" panose="02040503050406030204" pitchFamily="18" charset="0"/>
                        <a:ea typeface="Cambria Math" panose="02040503050406030204" pitchFamily="18" charset="0"/>
                      </a:rPr>
                      <m:t>±</m:t>
                    </m:r>
                    <m:r>
                      <a:rPr lang="el-GR" sz="2800" b="0" i="1" smtClean="0">
                        <a:latin typeface="Cambria Math" panose="02040503050406030204" pitchFamily="18" charset="0"/>
                        <a:ea typeface="Cambria Math" panose="02040503050406030204" pitchFamily="18" charset="0"/>
                      </a:rPr>
                      <m:t>0,12</m:t>
                    </m:r>
                  </m:oMath>
                </a14:m>
                <a:r>
                  <a:rPr lang="el-GR" sz="2800" dirty="0"/>
                  <a:t> ή  (0,61, 0,85) [95% διάστημα εμπιστοσύνης]</a:t>
                </a:r>
              </a:p>
            </p:txBody>
          </p:sp>
        </mc:Choice>
        <mc:Fallback xmlns="">
          <p:sp>
            <p:nvSpPr>
              <p:cNvPr id="9" name="TextBox 8">
                <a:extLst>
                  <a:ext uri="{FF2B5EF4-FFF2-40B4-BE49-F238E27FC236}">
                    <a16:creationId xmlns:a16="http://schemas.microsoft.com/office/drawing/2014/main" id="{FAB6D2CD-DBCF-4AAB-B287-40CAC530A898}"/>
                  </a:ext>
                </a:extLst>
              </p:cNvPr>
              <p:cNvSpPr txBox="1">
                <a:spLocks noRot="1" noChangeAspect="1" noMove="1" noResize="1" noEditPoints="1" noAdjustHandles="1" noChangeArrowheads="1" noChangeShapeType="1" noTextEdit="1"/>
              </p:cNvSpPr>
              <p:nvPr/>
            </p:nvSpPr>
            <p:spPr>
              <a:xfrm>
                <a:off x="347473" y="3073567"/>
                <a:ext cx="11950262" cy="969176"/>
              </a:xfrm>
              <a:prstGeom prst="rect">
                <a:avLst/>
              </a:prstGeom>
              <a:blipFill>
                <a:blip r:embed="rId3"/>
                <a:stretch>
                  <a:fillRect r="-8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42434A-5982-44C8-90B6-FF0DC2AC8D03}"/>
                  </a:ext>
                </a:extLst>
              </p:cNvPr>
              <p:cNvSpPr txBox="1"/>
              <p:nvPr/>
            </p:nvSpPr>
            <p:spPr>
              <a:xfrm>
                <a:off x="2474450" y="4651224"/>
                <a:ext cx="7748542" cy="969176"/>
              </a:xfrm>
              <a:prstGeom prst="rect">
                <a:avLst/>
              </a:prstGeom>
              <a:noFill/>
            </p:spPr>
            <p:txBody>
              <a:bodyPr wrap="square" rtlCol="0">
                <a:spAutoFit/>
              </a:bodyPr>
              <a:lstStyle/>
              <a:p>
                <a14:m>
                  <m:oMath xmlns:m="http://schemas.openxmlformats.org/officeDocument/2006/math">
                    <m:f>
                      <m:fPr>
                        <m:ctrlPr>
                          <a:rPr lang="el-GR" sz="2800" b="0" i="1" smtClean="0">
                            <a:latin typeface="Cambria Math" panose="02040503050406030204" pitchFamily="18" charset="0"/>
                            <a:ea typeface="Cambria Math" panose="02040503050406030204" pitchFamily="18" charset="0"/>
                          </a:rPr>
                        </m:ctrlPr>
                      </m:fPr>
                      <m:num>
                        <m:r>
                          <a:rPr lang="el-GR" sz="2800" b="0" i="1" smtClean="0">
                            <a:latin typeface="Cambria Math" panose="02040503050406030204" pitchFamily="18" charset="0"/>
                            <a:ea typeface="Cambria Math" panose="02040503050406030204" pitchFamily="18" charset="0"/>
                          </a:rPr>
                          <m:t>38</m:t>
                        </m:r>
                      </m:num>
                      <m:den>
                        <m:r>
                          <a:rPr lang="el-GR" sz="2800" b="0" i="1" smtClean="0">
                            <a:latin typeface="Cambria Math" panose="02040503050406030204" pitchFamily="18" charset="0"/>
                            <a:ea typeface="Cambria Math" panose="02040503050406030204" pitchFamily="18" charset="0"/>
                          </a:rPr>
                          <m:t>52</m:t>
                        </m:r>
                      </m:den>
                    </m:f>
                    <m:r>
                      <a:rPr lang="el-GR" sz="2800" b="0" i="1" smtClean="0">
                        <a:latin typeface="Cambria Math" panose="02040503050406030204" pitchFamily="18" charset="0"/>
                        <a:ea typeface="Cambria Math" panose="02040503050406030204" pitchFamily="18" charset="0"/>
                      </a:rPr>
                      <m:t>±2,58</m:t>
                    </m:r>
                    <m:rad>
                      <m:radPr>
                        <m:degHide m:val="on"/>
                        <m:ctrlPr>
                          <a:rPr lang="el-GR" sz="2800" b="0" i="1" smtClean="0">
                            <a:latin typeface="Cambria Math" panose="02040503050406030204" pitchFamily="18" charset="0"/>
                            <a:ea typeface="Cambria Math" panose="02040503050406030204" pitchFamily="18" charset="0"/>
                          </a:rPr>
                        </m:ctrlPr>
                      </m:radPr>
                      <m:deg/>
                      <m:e>
                        <m:f>
                          <m:fPr>
                            <m:ctrlPr>
                              <a:rPr lang="el-GR" sz="2800" i="1">
                                <a:latin typeface="Cambria Math" panose="02040503050406030204" pitchFamily="18" charset="0"/>
                              </a:rPr>
                            </m:ctrlPr>
                          </m:fPr>
                          <m:num>
                            <m:r>
                              <a:rPr lang="el-GR" sz="2800" b="0" i="1" smtClean="0">
                                <a:latin typeface="Cambria Math" panose="02040503050406030204" pitchFamily="18" charset="0"/>
                              </a:rPr>
                              <m:t>0,73 </m:t>
                            </m:r>
                            <m:d>
                              <m:dPr>
                                <m:ctrlPr>
                                  <a:rPr lang="el-GR" sz="2800" b="0" i="1" smtClean="0">
                                    <a:latin typeface="Cambria Math" panose="02040503050406030204" pitchFamily="18" charset="0"/>
                                  </a:rPr>
                                </m:ctrlPr>
                              </m:dPr>
                              <m:e>
                                <m:r>
                                  <a:rPr lang="el-GR" sz="2800" b="0" i="1" smtClean="0">
                                    <a:latin typeface="Cambria Math" panose="02040503050406030204" pitchFamily="18" charset="0"/>
                                  </a:rPr>
                                  <m:t>0,27</m:t>
                                </m:r>
                              </m:e>
                            </m:d>
                          </m:num>
                          <m:den>
                            <m:r>
                              <a:rPr lang="el-GR" sz="2800" b="0" i="1" smtClean="0">
                                <a:latin typeface="Cambria Math" panose="02040503050406030204" pitchFamily="18" charset="0"/>
                              </a:rPr>
                              <m:t>52</m:t>
                            </m:r>
                          </m:den>
                        </m:f>
                      </m:e>
                    </m:rad>
                    <m:r>
                      <a:rPr lang="el-GR" sz="2800" b="0" i="1" smtClean="0">
                        <a:latin typeface="Cambria Math" panose="02040503050406030204" pitchFamily="18" charset="0"/>
                        <a:ea typeface="Cambria Math" panose="02040503050406030204" pitchFamily="18" charset="0"/>
                      </a:rPr>
                      <m:t>=0,73</m:t>
                    </m:r>
                    <m:r>
                      <a:rPr lang="el-GR" sz="2800" i="1">
                        <a:latin typeface="Cambria Math" panose="02040503050406030204" pitchFamily="18" charset="0"/>
                        <a:ea typeface="Cambria Math" panose="02040503050406030204" pitchFamily="18" charset="0"/>
                      </a:rPr>
                      <m:t>±</m:t>
                    </m:r>
                    <m:r>
                      <a:rPr lang="el-GR" sz="2800" b="0" i="1" smtClean="0">
                        <a:latin typeface="Cambria Math" panose="02040503050406030204" pitchFamily="18" charset="0"/>
                        <a:ea typeface="Cambria Math" panose="02040503050406030204" pitchFamily="18" charset="0"/>
                      </a:rPr>
                      <m:t>0,16</m:t>
                    </m:r>
                  </m:oMath>
                </a14:m>
                <a:r>
                  <a:rPr lang="el-GR" sz="2800" dirty="0"/>
                  <a:t> ή  (0,57, 0,89)   </a:t>
                </a:r>
              </a:p>
            </p:txBody>
          </p:sp>
        </mc:Choice>
        <mc:Fallback xmlns="">
          <p:sp>
            <p:nvSpPr>
              <p:cNvPr id="10" name="TextBox 9">
                <a:extLst>
                  <a:ext uri="{FF2B5EF4-FFF2-40B4-BE49-F238E27FC236}">
                    <a16:creationId xmlns:a16="http://schemas.microsoft.com/office/drawing/2014/main" id="{3C42434A-5982-44C8-90B6-FF0DC2AC8D03}"/>
                  </a:ext>
                </a:extLst>
              </p:cNvPr>
              <p:cNvSpPr txBox="1">
                <a:spLocks noRot="1" noChangeAspect="1" noMove="1" noResize="1" noEditPoints="1" noAdjustHandles="1" noChangeArrowheads="1" noChangeShapeType="1" noTextEdit="1"/>
              </p:cNvSpPr>
              <p:nvPr/>
            </p:nvSpPr>
            <p:spPr>
              <a:xfrm>
                <a:off x="2474450" y="4651224"/>
                <a:ext cx="7748542" cy="969176"/>
              </a:xfrm>
              <a:prstGeom prst="rect">
                <a:avLst/>
              </a:prstGeom>
              <a:blipFill>
                <a:blip r:embed="rId4"/>
                <a:stretch>
                  <a:fillRect r="-472"/>
                </a:stretch>
              </a:blipFill>
            </p:spPr>
            <p:txBody>
              <a:bodyPr/>
              <a:lstStyle/>
              <a:p>
                <a:r>
                  <a:rPr lang="el-GR">
                    <a:noFill/>
                  </a:rPr>
                  <a:t> </a:t>
                </a:r>
              </a:p>
            </p:txBody>
          </p:sp>
        </mc:Fallback>
      </mc:AlternateContent>
      <p:sp>
        <p:nvSpPr>
          <p:cNvPr id="11" name="Βέλος: Κάτω 10">
            <a:extLst>
              <a:ext uri="{FF2B5EF4-FFF2-40B4-BE49-F238E27FC236}">
                <a16:creationId xmlns:a16="http://schemas.microsoft.com/office/drawing/2014/main" id="{EF5E7BED-2B0A-4EFB-9BB1-B45BD57462D4}"/>
              </a:ext>
            </a:extLst>
          </p:cNvPr>
          <p:cNvSpPr/>
          <p:nvPr/>
        </p:nvSpPr>
        <p:spPr>
          <a:xfrm>
            <a:off x="4803228" y="4260860"/>
            <a:ext cx="1671144" cy="340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a:extLst>
              <a:ext uri="{FF2B5EF4-FFF2-40B4-BE49-F238E27FC236}">
                <a16:creationId xmlns:a16="http://schemas.microsoft.com/office/drawing/2014/main" id="{37361D55-0FDE-4F9A-BC84-8DC465C6949F}"/>
              </a:ext>
            </a:extLst>
          </p:cNvPr>
          <p:cNvSpPr txBox="1"/>
          <p:nvPr/>
        </p:nvSpPr>
        <p:spPr>
          <a:xfrm>
            <a:off x="6588760" y="4162317"/>
            <a:ext cx="6207760" cy="369332"/>
          </a:xfrm>
          <a:prstGeom prst="rect">
            <a:avLst/>
          </a:prstGeom>
          <a:noFill/>
        </p:spPr>
        <p:txBody>
          <a:bodyPr wrap="square">
            <a:spAutoFit/>
          </a:bodyPr>
          <a:lstStyle/>
          <a:p>
            <a:r>
              <a:rPr lang="el-GR" sz="1800" dirty="0"/>
              <a:t>[99% διάστημα εμπιστοσύνης]</a:t>
            </a:r>
            <a:endParaRPr lang="el-GR" dirty="0"/>
          </a:p>
        </p:txBody>
      </p:sp>
      <p:pic>
        <p:nvPicPr>
          <p:cNvPr id="14" name="Εικόνα 13">
            <a:extLst>
              <a:ext uri="{FF2B5EF4-FFF2-40B4-BE49-F238E27FC236}">
                <a16:creationId xmlns:a16="http://schemas.microsoft.com/office/drawing/2014/main" id="{DAE52EF2-C89B-4EF4-86F6-E38B282FEBD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49670" y="5983898"/>
            <a:ext cx="3478037" cy="324000"/>
          </a:xfrm>
          <a:prstGeom prst="rect">
            <a:avLst/>
          </a:prstGeom>
        </p:spPr>
      </p:pic>
      <p:pic>
        <p:nvPicPr>
          <p:cNvPr id="15" name="Εικόνα 14">
            <a:extLst>
              <a:ext uri="{FF2B5EF4-FFF2-40B4-BE49-F238E27FC236}">
                <a16:creationId xmlns:a16="http://schemas.microsoft.com/office/drawing/2014/main" id="{AD5CFD2B-8D66-4413-B9A8-421A296EFDF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449962" y="5990969"/>
            <a:ext cx="1759765" cy="324000"/>
          </a:xfrm>
          <a:prstGeom prst="rect">
            <a:avLst/>
          </a:prstGeom>
        </p:spPr>
      </p:pic>
      <p:sp>
        <p:nvSpPr>
          <p:cNvPr id="16" name="TextBox 15">
            <a:extLst>
              <a:ext uri="{FF2B5EF4-FFF2-40B4-BE49-F238E27FC236}">
                <a16:creationId xmlns:a16="http://schemas.microsoft.com/office/drawing/2014/main" id="{AA8951B7-7462-4BD6-9FE7-1A716C166F65}"/>
              </a:ext>
            </a:extLst>
          </p:cNvPr>
          <p:cNvSpPr txBox="1"/>
          <p:nvPr/>
        </p:nvSpPr>
        <p:spPr>
          <a:xfrm>
            <a:off x="1091381" y="5942442"/>
            <a:ext cx="2015613" cy="369332"/>
          </a:xfrm>
          <a:prstGeom prst="rect">
            <a:avLst/>
          </a:prstGeom>
          <a:noFill/>
        </p:spPr>
        <p:txBody>
          <a:bodyPr wrap="square" rtlCol="0">
            <a:spAutoFit/>
          </a:bodyPr>
          <a:lstStyle/>
          <a:p>
            <a:r>
              <a:rPr lang="el-GR" dirty="0"/>
              <a:t>Προϋποθέσεις </a:t>
            </a:r>
            <a:r>
              <a:rPr lang="el-GR" dirty="0">
                <a:latin typeface="Calibri Light" panose="020F0302020204030204" pitchFamily="34" charset="0"/>
                <a:cs typeface="Calibri Light" panose="020F0302020204030204" pitchFamily="34" charset="0"/>
              </a:rPr>
              <a:t>→</a:t>
            </a:r>
            <a:endParaRPr lang="el-GR" dirty="0"/>
          </a:p>
        </p:txBody>
      </p:sp>
    </p:spTree>
    <p:extLst>
      <p:ext uri="{BB962C8B-B14F-4D97-AF65-F5344CB8AC3E}">
        <p14:creationId xmlns:p14="http://schemas.microsoft.com/office/powerpoint/2010/main" val="196271152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26086</TotalTime>
  <Words>708</Words>
  <Application>Microsoft Office PowerPoint</Application>
  <PresentationFormat>Ευρεία οθόνη</PresentationFormat>
  <Paragraphs>119</Paragraphs>
  <Slides>24</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24</vt:i4>
      </vt:variant>
    </vt:vector>
  </HeadingPairs>
  <TitlesOfParts>
    <vt:vector size="33" baseType="lpstr">
      <vt:lpstr>Calibri</vt:lpstr>
      <vt:lpstr>Calibri Light</vt:lpstr>
      <vt:lpstr>Cambria Math</vt:lpstr>
      <vt:lpstr>SymbolMT</vt:lpstr>
      <vt:lpstr>TimesNewRomanPS-BoldItalicMT</vt:lpstr>
      <vt:lpstr>TimesNewRomanPS-ItalicMT</vt:lpstr>
      <vt:lpstr>TimesNewRomanPSMT</vt:lpstr>
      <vt:lpstr>Wingdings</vt:lpstr>
      <vt:lpstr>Retrospect</vt:lpstr>
      <vt:lpstr>Στατιστική ΙΙΙ</vt:lpstr>
      <vt:lpstr>100(1- α) % Διάστημα Εμπιστοσύνης για τη μέση τιμή, p, της κατανομής Bernoulli</vt:lpstr>
      <vt:lpstr>100(1- α) % Διάστημα Εμπιστοσύνης για τη μέση τιμή, p, της κατανομής Bernoulli</vt:lpstr>
      <vt:lpstr>Παρουσίαση του PowerPoint</vt:lpstr>
      <vt:lpstr>Παράδειγμα </vt:lpstr>
      <vt:lpstr>Περιθώριο Σφάλματος</vt:lpstr>
      <vt:lpstr>Περιθώριο Σφάλματος</vt:lpstr>
      <vt:lpstr>Παρουσίαση του PowerPoint</vt:lpstr>
      <vt:lpstr>Διάστημα Εμπιστοσύνης</vt:lpstr>
      <vt:lpstr>Παρουσίαση του PowerPoint</vt:lpstr>
      <vt:lpstr>100(1- α) % Διαστήματα Εμπιστοσύνης για τη διαφορά, μ1- μ2, των μέσων τιμών δύο πληθυσμών</vt:lpstr>
      <vt:lpstr>Παρουσίαση του PowerPoint</vt:lpstr>
      <vt:lpstr>Το σκεπτικό…</vt:lpstr>
      <vt:lpstr>Παρουσίαση του PowerPoint</vt:lpstr>
      <vt:lpstr>Παρουσίαση του PowerPoint</vt:lpstr>
      <vt:lpstr>Παρουσίαση του PowerPoint</vt:lpstr>
      <vt:lpstr>Για τη διαφορά μ1-μ2 των μέσων τιμών δύο πληθυσμών με δύο ανεξάρτητα δείγματα μεγέθους ν1 και ν2 αντίστοιχα</vt:lpstr>
      <vt:lpstr>Παρουσίαση του PowerPoint</vt:lpstr>
      <vt:lpstr>Παρουσίαση του PowerPoint</vt:lpstr>
      <vt:lpstr>Παρατήρηση</vt:lpstr>
      <vt:lpstr>Τυποποιημένη κανονική κατανομή Z ~ N(0,1)</vt:lpstr>
      <vt:lpstr>Κατανομή χ2</vt:lpstr>
      <vt:lpstr>Κατανομή t (Student)</vt:lpstr>
      <vt:lpstr>Παρουσίαση του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Διάλεξη 1η</dc:title>
  <dc:creator>Αγγελος Λιοντάκης</dc:creator>
  <cp:lastModifiedBy>Αγγελος Λιοντάκης</cp:lastModifiedBy>
  <cp:revision>271</cp:revision>
  <dcterms:created xsi:type="dcterms:W3CDTF">2017-09-29T22:18:52Z</dcterms:created>
  <dcterms:modified xsi:type="dcterms:W3CDTF">2022-01-03T23:08:52Z</dcterms:modified>
</cp:coreProperties>
</file>