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9"/>
  </p:notesMasterIdLst>
  <p:sldIdLst>
    <p:sldId id="256" r:id="rId2"/>
    <p:sldId id="257" r:id="rId3"/>
    <p:sldId id="258" r:id="rId4"/>
    <p:sldId id="259" r:id="rId5"/>
    <p:sldId id="260" r:id="rId6"/>
    <p:sldId id="261" r:id="rId7"/>
    <p:sldId id="263" r:id="rId8"/>
    <p:sldId id="264" r:id="rId9"/>
    <p:sldId id="265" r:id="rId10"/>
    <p:sldId id="267" r:id="rId11"/>
    <p:sldId id="269" r:id="rId12"/>
    <p:sldId id="270" r:id="rId13"/>
    <p:sldId id="272" r:id="rId14"/>
    <p:sldId id="273" r:id="rId15"/>
    <p:sldId id="274" r:id="rId16"/>
    <p:sldId id="275" r:id="rId17"/>
    <p:sldId id="276" r:id="rId18"/>
    <p:sldId id="277" r:id="rId19"/>
    <p:sldId id="279" r:id="rId20"/>
    <p:sldId id="280" r:id="rId21"/>
    <p:sldId id="281" r:id="rId22"/>
    <p:sldId id="282" r:id="rId23"/>
    <p:sldId id="283" r:id="rId24"/>
    <p:sldId id="284" r:id="rId25"/>
    <p:sldId id="286" r:id="rId26"/>
    <p:sldId id="287" r:id="rId27"/>
    <p:sldId id="289" r:id="rId28"/>
    <p:sldId id="290" r:id="rId29"/>
    <p:sldId id="291" r:id="rId30"/>
    <p:sldId id="292" r:id="rId31"/>
    <p:sldId id="293" r:id="rId32"/>
    <p:sldId id="294" r:id="rId33"/>
    <p:sldId id="295" r:id="rId34"/>
    <p:sldId id="297" r:id="rId35"/>
    <p:sldId id="298" r:id="rId36"/>
    <p:sldId id="299" r:id="rId37"/>
    <p:sldId id="300" r:id="rId38"/>
    <p:sldId id="302" r:id="rId39"/>
    <p:sldId id="303" r:id="rId40"/>
    <p:sldId id="304" r:id="rId41"/>
    <p:sldId id="306" r:id="rId42"/>
    <p:sldId id="307" r:id="rId43"/>
    <p:sldId id="308" r:id="rId44"/>
    <p:sldId id="310" r:id="rId45"/>
    <p:sldId id="311" r:id="rId46"/>
    <p:sldId id="312" r:id="rId47"/>
    <p:sldId id="313" r:id="rId48"/>
    <p:sldId id="315" r:id="rId49"/>
    <p:sldId id="316" r:id="rId50"/>
    <p:sldId id="317" r:id="rId51"/>
    <p:sldId id="319" r:id="rId52"/>
    <p:sldId id="320" r:id="rId53"/>
    <p:sldId id="322" r:id="rId54"/>
    <p:sldId id="323" r:id="rId55"/>
    <p:sldId id="324" r:id="rId56"/>
    <p:sldId id="325" r:id="rId57"/>
    <p:sldId id="326" r:id="rId58"/>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44" autoAdjust="0"/>
    <p:restoredTop sz="94660"/>
  </p:normalViewPr>
  <p:slideViewPr>
    <p:cSldViewPr snapToGrid="0">
      <p:cViewPr varScale="1">
        <p:scale>
          <a:sx n="74" d="100"/>
          <a:sy n="74" d="100"/>
        </p:scale>
        <p:origin x="-132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AD4BC81-3B67-40FF-8EF6-16A7DA501EF0}" type="datetimeFigureOut">
              <a:rPr lang="el-GR"/>
              <a:pPr>
                <a:defRPr/>
              </a:pPr>
              <a:t>2/12/2013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0F39B55-D31A-49B9-92DE-F5DC21853E74}" type="slidenum">
              <a:rPr lang="el-GR"/>
              <a:pPr>
                <a:defRPr/>
              </a:pPr>
              <a:t>‹#›</a:t>
            </a:fld>
            <a:endParaRPr lang="el-GR"/>
          </a:p>
        </p:txBody>
      </p:sp>
    </p:spTree>
    <p:extLst>
      <p:ext uri="{BB962C8B-B14F-4D97-AF65-F5344CB8AC3E}">
        <p14:creationId xmlns:p14="http://schemas.microsoft.com/office/powerpoint/2010/main" val="25686206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4572000" cy="6858000"/>
          </a:xfrm>
          <a:prstGeom prst="rect">
            <a:avLst/>
          </a:prstGeom>
          <a:pattFill prst="ltVert">
            <a:fgClr>
              <a:srgbClr val="99CC99"/>
            </a:fgClr>
            <a:bgClr>
              <a:srgbClr val="DBDB83"/>
            </a:bgClr>
          </a:patt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lgn="ctr" fontAlgn="auto">
              <a:spcBef>
                <a:spcPts val="0"/>
              </a:spcBef>
              <a:spcAft>
                <a:spcPts val="0"/>
              </a:spcAft>
              <a:defRPr/>
            </a:pPr>
            <a:endParaRPr kumimoji="1" lang="el-GR" sz="2400">
              <a:latin typeface="Times New Roman" panose="02020603050405020304" pitchFamily="18" charset="0"/>
            </a:endParaRPr>
          </a:p>
        </p:txBody>
      </p:sp>
      <p:sp>
        <p:nvSpPr>
          <p:cNvPr id="5" name="AutoShape 4"/>
          <p:cNvSpPr>
            <a:spLocks noChangeArrowheads="1"/>
          </p:cNvSpPr>
          <p:nvPr/>
        </p:nvSpPr>
        <p:spPr bwMode="white">
          <a:xfrm>
            <a:off x="685800" y="990600"/>
            <a:ext cx="5181600" cy="1905000"/>
          </a:xfrm>
          <a:prstGeom prst="roundRect">
            <a:avLst>
              <a:gd name="adj" fmla="val 50000"/>
            </a:avLst>
          </a:prstGeom>
          <a:solidFill>
            <a:schemeClr val="bg1"/>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lgn="ctr" fontAlgn="auto">
              <a:spcBef>
                <a:spcPts val="0"/>
              </a:spcBef>
              <a:spcAft>
                <a:spcPts val="0"/>
              </a:spcAft>
              <a:defRPr/>
            </a:pPr>
            <a:endParaRPr kumimoji="1" lang="el-GR" sz="2400">
              <a:latin typeface="Times New Roman" panose="02020603050405020304" pitchFamily="18" charset="0"/>
            </a:endParaRPr>
          </a:p>
        </p:txBody>
      </p:sp>
      <p:grpSp>
        <p:nvGrpSpPr>
          <p:cNvPr id="6" name="Group 5"/>
          <p:cNvGrpSpPr>
            <a:grpSpLocks/>
          </p:cNvGrpSpPr>
          <p:nvPr/>
        </p:nvGrpSpPr>
        <p:grpSpPr bwMode="auto">
          <a:xfrm>
            <a:off x="3635375" y="4868863"/>
            <a:ext cx="4876800" cy="319087"/>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fontAlgn="auto">
                <a:spcBef>
                  <a:spcPts val="0"/>
                </a:spcBef>
                <a:spcAft>
                  <a:spcPts val="0"/>
                </a:spcAft>
                <a:defRPr/>
              </a:pPr>
              <a:endParaRPr lang="el-GR"/>
            </a:p>
          </p:txBody>
        </p:sp>
        <p:sp>
          <p:nvSpPr>
            <p:cNvPr id="8" name="AutoShape 7"/>
            <p:cNvSpPr>
              <a:spLocks noChangeArrowheads="1"/>
            </p:cNvSpPr>
            <p:nvPr/>
          </p:nvSpPr>
          <p:spPr bwMode="auto">
            <a:xfrm>
              <a:off x="5196" y="3080"/>
              <a:ext cx="164" cy="201"/>
            </a:xfrm>
            <a:prstGeom prst="flowChartDelay">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fontAlgn="auto">
                <a:spcBef>
                  <a:spcPts val="0"/>
                </a:spcBef>
                <a:spcAft>
                  <a:spcPts val="0"/>
                </a:spcAft>
                <a:defRPr/>
              </a:pPr>
              <a:endParaRPr lang="el-GR"/>
            </a:p>
          </p:txBody>
        </p:sp>
      </p:grpSp>
      <p:grpSp>
        <p:nvGrpSpPr>
          <p:cNvPr id="9" name="Group 10"/>
          <p:cNvGrpSpPr>
            <a:grpSpLocks/>
          </p:cNvGrpSpPr>
          <p:nvPr/>
        </p:nvGrpSpPr>
        <p:grpSpPr bwMode="auto">
          <a:xfrm>
            <a:off x="3635375" y="5300663"/>
            <a:ext cx="4876800" cy="319087"/>
            <a:chOff x="2288" y="3080"/>
            <a:chExt cx="3072" cy="201"/>
          </a:xfrm>
        </p:grpSpPr>
        <p:sp>
          <p:nvSpPr>
            <p:cNvPr id="10" name="AutoShape 11"/>
            <p:cNvSpPr>
              <a:spLocks noChangeArrowheads="1"/>
            </p:cNvSpPr>
            <p:nvPr/>
          </p:nvSpPr>
          <p:spPr bwMode="auto">
            <a:xfrm flipH="1">
              <a:off x="2288" y="3080"/>
              <a:ext cx="2914" cy="200"/>
            </a:xfrm>
            <a:prstGeom prst="roundRect">
              <a:avLst>
                <a:gd name="adj" fmla="val 0"/>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fontAlgn="auto">
                <a:spcBef>
                  <a:spcPts val="0"/>
                </a:spcBef>
                <a:spcAft>
                  <a:spcPts val="0"/>
                </a:spcAft>
                <a:defRPr/>
              </a:pPr>
              <a:endParaRPr lang="el-GR"/>
            </a:p>
          </p:txBody>
        </p:sp>
        <p:sp>
          <p:nvSpPr>
            <p:cNvPr id="11" name="AutoShape 12"/>
            <p:cNvSpPr>
              <a:spLocks noChangeArrowheads="1"/>
            </p:cNvSpPr>
            <p:nvPr/>
          </p:nvSpPr>
          <p:spPr bwMode="auto">
            <a:xfrm>
              <a:off x="5196" y="3080"/>
              <a:ext cx="164" cy="201"/>
            </a:xfrm>
            <a:prstGeom prst="flowChartDelay">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fontAlgn="auto">
                <a:spcBef>
                  <a:spcPts val="0"/>
                </a:spcBef>
                <a:spcAft>
                  <a:spcPts val="0"/>
                </a:spcAft>
                <a:defRPr/>
              </a:pPr>
              <a:endParaRPr lang="el-GR"/>
            </a:p>
          </p:txBody>
        </p:sp>
      </p:grpSp>
      <p:pic>
        <p:nvPicPr>
          <p:cNvPr id="12"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2"/>
          <a:srcRect/>
          <a:stretch>
            <a:fillRect/>
          </a:stretch>
        </p:blipFill>
        <p:spPr bwMode="auto">
          <a:xfrm>
            <a:off x="179388" y="5830888"/>
            <a:ext cx="4310062" cy="1027112"/>
          </a:xfrm>
          <a:prstGeom prst="rect">
            <a:avLst/>
          </a:prstGeom>
          <a:noFill/>
          <a:ln w="9525">
            <a:noFill/>
            <a:miter lim="800000"/>
            <a:headEnd/>
            <a:tailEnd/>
          </a:ln>
        </p:spPr>
      </p:pic>
      <p:pic>
        <p:nvPicPr>
          <p:cNvPr id="13" name="Picture 16" descr="LOGO3_a2"/>
          <p:cNvPicPr>
            <a:picLocks noChangeAspect="1" noChangeArrowheads="1"/>
          </p:cNvPicPr>
          <p:nvPr/>
        </p:nvPicPr>
        <p:blipFill>
          <a:blip r:embed="rId3"/>
          <a:srcRect/>
          <a:stretch>
            <a:fillRect/>
          </a:stretch>
        </p:blipFill>
        <p:spPr bwMode="auto">
          <a:xfrm>
            <a:off x="1835150" y="657225"/>
            <a:ext cx="5543550" cy="323850"/>
          </a:xfrm>
          <a:prstGeom prst="rect">
            <a:avLst/>
          </a:prstGeom>
          <a:noFill/>
          <a:ln w="9525">
            <a:noFill/>
            <a:miter lim="800000"/>
            <a:headEnd/>
            <a:tailEnd/>
          </a:ln>
        </p:spPr>
      </p:pic>
      <p:pic>
        <p:nvPicPr>
          <p:cNvPr id="14" name="Picture 17" descr="LOGO3_a1"/>
          <p:cNvPicPr>
            <a:picLocks noChangeAspect="1" noChangeArrowheads="1"/>
          </p:cNvPicPr>
          <p:nvPr/>
        </p:nvPicPr>
        <p:blipFill>
          <a:blip r:embed="rId4"/>
          <a:srcRect/>
          <a:stretch>
            <a:fillRect/>
          </a:stretch>
        </p:blipFill>
        <p:spPr bwMode="auto">
          <a:xfrm>
            <a:off x="1171575" y="115888"/>
            <a:ext cx="736600" cy="877887"/>
          </a:xfrm>
          <a:prstGeom prst="rect">
            <a:avLst/>
          </a:prstGeom>
          <a:noFill/>
          <a:ln w="9525">
            <a:noFill/>
            <a:miter lim="800000"/>
            <a:headEnd/>
            <a:tailEnd/>
          </a:ln>
        </p:spPr>
      </p:pic>
      <p:pic>
        <p:nvPicPr>
          <p:cNvPr id="15" name="Εικόνα 1"/>
          <p:cNvPicPr>
            <a:picLocks noChangeAspect="1"/>
          </p:cNvPicPr>
          <p:nvPr/>
        </p:nvPicPr>
        <p:blipFill>
          <a:blip r:embed="rId5"/>
          <a:srcRect/>
          <a:stretch>
            <a:fillRect/>
          </a:stretch>
        </p:blipFill>
        <p:spPr bwMode="auto">
          <a:xfrm>
            <a:off x="7378700" y="6261100"/>
            <a:ext cx="1701800" cy="596900"/>
          </a:xfrm>
          <a:prstGeom prst="rect">
            <a:avLst/>
          </a:prstGeom>
          <a:noFill/>
          <a:ln w="9525">
            <a:noFill/>
            <a:miter lim="800000"/>
            <a:headEnd/>
            <a:tailEnd/>
          </a:ln>
        </p:spPr>
      </p:pic>
      <p:sp>
        <p:nvSpPr>
          <p:cNvPr id="93192" name="Rectangle 8"/>
          <p:cNvSpPr>
            <a:spLocks noGrp="1" noChangeArrowheads="1"/>
          </p:cNvSpPr>
          <p:nvPr>
            <p:ph type="subTitle" idx="1"/>
          </p:nvPr>
        </p:nvSpPr>
        <p:spPr>
          <a:xfrm>
            <a:off x="4643438" y="2924175"/>
            <a:ext cx="4013200" cy="1822450"/>
          </a:xfrm>
        </p:spPr>
        <p:txBody>
          <a:bodyPr anchor="b"/>
          <a:lstStyle>
            <a:lvl1pPr marL="0" indent="0">
              <a:buFont typeface="Wingdings" panose="05000000000000000000" pitchFamily="2" charset="2"/>
              <a:buNone/>
              <a:defRPr>
                <a:solidFill>
                  <a:schemeClr val="tx2"/>
                </a:solidFill>
              </a:defRPr>
            </a:lvl1pPr>
          </a:lstStyle>
          <a:p>
            <a:pPr lvl="0"/>
            <a:r>
              <a:rPr lang="el-GR" noProof="0" smtClean="0"/>
              <a:t>Στυλ κύριου υπότιτλου</a:t>
            </a:r>
          </a:p>
        </p:txBody>
      </p:sp>
      <p:sp>
        <p:nvSpPr>
          <p:cNvPr id="93193" name="AutoShape 9"/>
          <p:cNvSpPr>
            <a:spLocks noGrp="1" noChangeArrowheads="1"/>
          </p:cNvSpPr>
          <p:nvPr>
            <p:ph type="ctrTitle" sz="quarter"/>
          </p:nvPr>
        </p:nvSpPr>
        <p:spPr>
          <a:xfrm>
            <a:off x="684213" y="981075"/>
            <a:ext cx="8229600" cy="1905000"/>
          </a:xfrm>
          <a:prstGeom prst="roundRect">
            <a:avLst>
              <a:gd name="adj" fmla="val 50000"/>
            </a:avLst>
          </a:prstGeom>
        </p:spPr>
        <p:txBody>
          <a:bodyPr anchor="ctr"/>
          <a:lstStyle>
            <a:lvl1pPr algn="ctr">
              <a:defRPr>
                <a:solidFill>
                  <a:srgbClr val="003300"/>
                </a:solidFill>
              </a:defRPr>
            </a:lvl1pPr>
          </a:lstStyle>
          <a:p>
            <a:pPr lvl="0"/>
            <a:r>
              <a:rPr lang="el-GR" noProof="0" smtClean="0"/>
              <a:t>Στυλ κύριου τίτλου</a:t>
            </a:r>
            <a:endParaRPr lang="el-GR" noProof="0"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lvl1pPr>
              <a:defRPr sz="44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178779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p>
        </p:txBody>
      </p:sp>
      <p:sp>
        <p:nvSpPr>
          <p:cNvPr id="4" name="Θέση κειμένου 3"/>
          <p:cNvSpPr>
            <a:spLocks noGrp="1"/>
          </p:cNvSpPr>
          <p:nvPr>
            <p:ph type="body" sz="half" idx="2"/>
          </p:nvPr>
        </p:nvSpPr>
        <p:spPr>
          <a:xfrm>
            <a:off x="630238" y="2857772"/>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338888" y="1628800"/>
            <a:ext cx="1981200" cy="496885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395288" y="1628800"/>
            <a:ext cx="5791200" cy="496885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4" name="Θέση κειμένου 3"/>
          <p:cNvSpPr>
            <a:spLocks noGrp="1"/>
          </p:cNvSpPr>
          <p:nvPr>
            <p:ph type="body" sz="quarter" idx="10"/>
          </p:nvPr>
        </p:nvSpPr>
        <p:spPr>
          <a:xfrm>
            <a:off x="395288" y="1727200"/>
            <a:ext cx="4176712" cy="43561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8" name="Θέση εικόνας 7"/>
          <p:cNvSpPr>
            <a:spLocks noGrp="1"/>
          </p:cNvSpPr>
          <p:nvPr>
            <p:ph type="pic" sz="quarter" idx="11"/>
          </p:nvPr>
        </p:nvSpPr>
        <p:spPr>
          <a:xfrm>
            <a:off x="4724400" y="1727200"/>
            <a:ext cx="3492500" cy="4356100"/>
          </a:xfrm>
        </p:spPr>
        <p:txBody>
          <a:bodyPr/>
          <a:lstStyle/>
          <a:p>
            <a:pPr lvl="0"/>
            <a:endParaRPr lang="el-GR" noProof="0"/>
          </a:p>
        </p:txBody>
      </p:sp>
      <p:sp>
        <p:nvSpPr>
          <p:cNvPr id="10" name="Θέση περιεχομένου 9"/>
          <p:cNvSpPr>
            <a:spLocks noGrp="1"/>
          </p:cNvSpPr>
          <p:nvPr>
            <p:ph sz="quarter" idx="12"/>
          </p:nvPr>
        </p:nvSpPr>
        <p:spPr>
          <a:xfrm>
            <a:off x="407988" y="6172200"/>
            <a:ext cx="7821612" cy="584200"/>
          </a:xfrm>
        </p:spPr>
        <p:txBody>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8" name="Θέση κειμένου 7"/>
          <p:cNvSpPr>
            <a:spLocks noGrp="1"/>
          </p:cNvSpPr>
          <p:nvPr>
            <p:ph type="body" sz="quarter" idx="12"/>
          </p:nvPr>
        </p:nvSpPr>
        <p:spPr>
          <a:xfrm>
            <a:off x="395288" y="1701800"/>
            <a:ext cx="3808412" cy="4902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εικόνας 3"/>
          <p:cNvSpPr>
            <a:spLocks noGrp="1"/>
          </p:cNvSpPr>
          <p:nvPr>
            <p:ph type="pic" sz="quarter" idx="10"/>
          </p:nvPr>
        </p:nvSpPr>
        <p:spPr>
          <a:xfrm>
            <a:off x="4357688" y="1701800"/>
            <a:ext cx="3556000" cy="2324100"/>
          </a:xfrm>
        </p:spPr>
        <p:txBody>
          <a:bodyPr/>
          <a:lstStyle/>
          <a:p>
            <a:pPr lvl="0"/>
            <a:endParaRPr lang="el-GR" noProof="0"/>
          </a:p>
        </p:txBody>
      </p:sp>
      <p:sp>
        <p:nvSpPr>
          <p:cNvPr id="6" name="Θέση εικόνας 5"/>
          <p:cNvSpPr>
            <a:spLocks noGrp="1"/>
          </p:cNvSpPr>
          <p:nvPr>
            <p:ph type="pic" sz="quarter" idx="11"/>
          </p:nvPr>
        </p:nvSpPr>
        <p:spPr>
          <a:xfrm>
            <a:off x="4357688" y="4229100"/>
            <a:ext cx="3556000" cy="2374900"/>
          </a:xfrm>
        </p:spPr>
        <p:txBody>
          <a:bodyPr/>
          <a:lstStyle/>
          <a:p>
            <a:pPr lvl="0"/>
            <a:endParaRPr lang="el-GR"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smtClean="0"/>
              <a:t>Στυλ υποδείγματος κειμένου</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68313" y="1628775"/>
            <a:ext cx="3848100" cy="49688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468813" y="1628775"/>
            <a:ext cx="3848100" cy="49688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lvl1pPr>
              <a:defRPr sz="44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1715789"/>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8" y="2785764"/>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323850" cy="6858000"/>
          </a:xfrm>
          <a:prstGeom prst="rect">
            <a:avLst/>
          </a:prstGeom>
          <a:pattFill prst="ltVert">
            <a:fgClr>
              <a:srgbClr val="99CC99"/>
            </a:fgClr>
            <a:bgClr>
              <a:srgbClr val="DBDB83"/>
            </a:bgClr>
          </a:patt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fontAlgn="auto">
              <a:spcBef>
                <a:spcPts val="0"/>
              </a:spcBef>
              <a:spcAft>
                <a:spcPts val="0"/>
              </a:spcAft>
              <a:defRPr/>
            </a:pPr>
            <a:endParaRPr lang="el-GR"/>
          </a:p>
        </p:txBody>
      </p:sp>
      <p:sp>
        <p:nvSpPr>
          <p:cNvPr id="1027" name="Freeform 3"/>
          <p:cNvSpPr>
            <a:spLocks/>
          </p:cNvSpPr>
          <p:nvPr/>
        </p:nvSpPr>
        <p:spPr bwMode="auto">
          <a:xfrm>
            <a:off x="285750" y="-19050"/>
            <a:ext cx="4378325" cy="566738"/>
          </a:xfrm>
          <a:custGeom>
            <a:avLst/>
            <a:gdLst>
              <a:gd name="T0" fmla="*/ 4378325 w 2758"/>
              <a:gd name="T1" fmla="*/ 0 h 567"/>
              <a:gd name="T2" fmla="*/ 4378325 w 2758"/>
              <a:gd name="T3" fmla="*/ 450850 h 567"/>
              <a:gd name="T4" fmla="*/ 574675 w 2758"/>
              <a:gd name="T5" fmla="*/ 471488 h 567"/>
              <a:gd name="T6" fmla="*/ 488950 w 2758"/>
              <a:gd name="T7" fmla="*/ 471488 h 567"/>
              <a:gd name="T8" fmla="*/ 346075 w 2758"/>
              <a:gd name="T9" fmla="*/ 461963 h 567"/>
              <a:gd name="T10" fmla="*/ 136525 w 2758"/>
              <a:gd name="T11" fmla="*/ 509588 h 567"/>
              <a:gd name="T12" fmla="*/ 39688 w 2758"/>
              <a:gd name="T13" fmla="*/ 639763 h 567"/>
              <a:gd name="T14" fmla="*/ 0 w 2758"/>
              <a:gd name="T15" fmla="*/ 711200 h 567"/>
              <a:gd name="T16" fmla="*/ 34925 w 2758"/>
              <a:gd name="T17" fmla="*/ 900113 h 567"/>
              <a:gd name="T18" fmla="*/ 41275 w 2758"/>
              <a:gd name="T19" fmla="*/ 766763 h 567"/>
              <a:gd name="T20" fmla="*/ 20638 w 2758"/>
              <a:gd name="T21" fmla="*/ 503238 h 567"/>
              <a:gd name="T22" fmla="*/ 20638 w 2758"/>
              <a:gd name="T23" fmla="*/ 23813 h 567"/>
              <a:gd name="T24" fmla="*/ 4378325 w 2758"/>
              <a:gd name="T25" fmla="*/ 0 h 5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58" h="567">
                <a:moveTo>
                  <a:pt x="2758" y="0"/>
                </a:moveTo>
                <a:lnTo>
                  <a:pt x="2758" y="284"/>
                </a:lnTo>
                <a:lnTo>
                  <a:pt x="362" y="297"/>
                </a:lnTo>
                <a:lnTo>
                  <a:pt x="308" y="297"/>
                </a:lnTo>
                <a:lnTo>
                  <a:pt x="218" y="291"/>
                </a:lnTo>
                <a:cubicBezTo>
                  <a:pt x="181" y="295"/>
                  <a:pt x="118" y="302"/>
                  <a:pt x="86" y="321"/>
                </a:cubicBezTo>
                <a:cubicBezTo>
                  <a:pt x="54" y="340"/>
                  <a:pt x="39" y="382"/>
                  <a:pt x="25" y="403"/>
                </a:cubicBezTo>
                <a:cubicBezTo>
                  <a:pt x="11" y="424"/>
                  <a:pt x="0" y="421"/>
                  <a:pt x="0" y="448"/>
                </a:cubicBezTo>
                <a:lnTo>
                  <a:pt x="22" y="567"/>
                </a:lnTo>
                <a:lnTo>
                  <a:pt x="26" y="483"/>
                </a:lnTo>
                <a:lnTo>
                  <a:pt x="13" y="317"/>
                </a:lnTo>
                <a:lnTo>
                  <a:pt x="13" y="15"/>
                </a:lnTo>
                <a:lnTo>
                  <a:pt x="2758" y="0"/>
                </a:lnTo>
                <a:close/>
              </a:path>
            </a:pathLst>
          </a:custGeom>
          <a:pattFill prst="ltVert">
            <a:fgClr>
              <a:srgbClr val="99CC99"/>
            </a:fgClr>
            <a:bgClr>
              <a:srgbClr val="DBDB83"/>
            </a:bgClr>
          </a:pattFill>
          <a:ln>
            <a:noFill/>
          </a:ln>
          <a:effectLst/>
          <a:extLst/>
        </p:spPr>
        <p:txBody>
          <a:bodyPr wrap="none"/>
          <a:lstStyle/>
          <a:p>
            <a:pPr fontAlgn="auto">
              <a:spcBef>
                <a:spcPts val="0"/>
              </a:spcBef>
              <a:spcAft>
                <a:spcPts val="0"/>
              </a:spcAft>
              <a:defRPr/>
            </a:pPr>
            <a:endParaRPr lang="el-GR">
              <a:latin typeface="+mn-lt"/>
              <a:cs typeface="+mn-cs"/>
            </a:endParaRPr>
          </a:p>
        </p:txBody>
      </p:sp>
      <p:grpSp>
        <p:nvGrpSpPr>
          <p:cNvPr id="1028" name="Group 4"/>
          <p:cNvGrpSpPr>
            <a:grpSpLocks/>
          </p:cNvGrpSpPr>
          <p:nvPr/>
        </p:nvGrpSpPr>
        <p:grpSpPr bwMode="auto">
          <a:xfrm>
            <a:off x="250825" y="1268413"/>
            <a:ext cx="8066088" cy="319087"/>
            <a:chOff x="144" y="1248"/>
            <a:chExt cx="4656" cy="201"/>
          </a:xfrm>
        </p:grpSpPr>
        <p:sp>
          <p:nvSpPr>
            <p:cNvPr id="1033" name="AutoShape 5"/>
            <p:cNvSpPr>
              <a:spLocks noChangeArrowheads="1"/>
            </p:cNvSpPr>
            <p:nvPr/>
          </p:nvSpPr>
          <p:spPr bwMode="auto">
            <a:xfrm>
              <a:off x="384" y="1248"/>
              <a:ext cx="4416" cy="200"/>
            </a:xfrm>
            <a:prstGeom prst="roundRect">
              <a:avLst>
                <a:gd name="adj" fmla="val 0"/>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fontAlgn="auto">
                <a:spcBef>
                  <a:spcPts val="0"/>
                </a:spcBef>
                <a:spcAft>
                  <a:spcPts val="0"/>
                </a:spcAft>
                <a:defRPr/>
              </a:pPr>
              <a:endParaRPr lang="el-GR"/>
            </a:p>
          </p:txBody>
        </p:sp>
        <p:sp>
          <p:nvSpPr>
            <p:cNvPr id="1034" name="AutoShape 6"/>
            <p:cNvSpPr>
              <a:spLocks noChangeArrowheads="1"/>
            </p:cNvSpPr>
            <p:nvPr/>
          </p:nvSpPr>
          <p:spPr bwMode="auto">
            <a:xfrm flipH="1">
              <a:off x="144" y="1248"/>
              <a:ext cx="248" cy="201"/>
            </a:xfrm>
            <a:prstGeom prst="flowChartDelay">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fontAlgn="auto">
                <a:spcBef>
                  <a:spcPts val="0"/>
                </a:spcBef>
                <a:spcAft>
                  <a:spcPts val="0"/>
                </a:spcAft>
                <a:defRPr/>
              </a:pPr>
              <a:endParaRPr lang="el-GR"/>
            </a:p>
          </p:txBody>
        </p:sp>
      </p:grpSp>
      <p:sp>
        <p:nvSpPr>
          <p:cNvPr id="1029" name="AutoShape 7"/>
          <p:cNvSpPr>
            <a:spLocks noGrp="1" noChangeArrowheads="1"/>
          </p:cNvSpPr>
          <p:nvPr>
            <p:ph type="title"/>
          </p:nvPr>
        </p:nvSpPr>
        <p:spPr bwMode="auto">
          <a:xfrm>
            <a:off x="395288" y="300038"/>
            <a:ext cx="7924800" cy="960437"/>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l-GR" smtClean="0"/>
              <a:t>Στυλ κύριου τίτλου</a:t>
            </a:r>
          </a:p>
        </p:txBody>
      </p:sp>
      <p:sp>
        <p:nvSpPr>
          <p:cNvPr id="1030" name="Rectangle 8"/>
          <p:cNvSpPr>
            <a:spLocks noGrp="1" noChangeArrowheads="1"/>
          </p:cNvSpPr>
          <p:nvPr>
            <p:ph type="body" idx="1"/>
          </p:nvPr>
        </p:nvSpPr>
        <p:spPr bwMode="auto">
          <a:xfrm>
            <a:off x="468313" y="1628775"/>
            <a:ext cx="7848600" cy="4968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pic>
        <p:nvPicPr>
          <p:cNvPr id="1031" name="Picture 14" descr="LOGO3_a2"/>
          <p:cNvPicPr>
            <a:picLocks noChangeAspect="1" noChangeArrowheads="1"/>
          </p:cNvPicPr>
          <p:nvPr/>
        </p:nvPicPr>
        <p:blipFill>
          <a:blip r:embed="rId15"/>
          <a:srcRect/>
          <a:stretch>
            <a:fillRect/>
          </a:stretch>
        </p:blipFill>
        <p:spPr bwMode="auto">
          <a:xfrm>
            <a:off x="1941513" y="-23813"/>
            <a:ext cx="5543550" cy="323851"/>
          </a:xfrm>
          <a:prstGeom prst="rect">
            <a:avLst/>
          </a:prstGeom>
          <a:noFill/>
          <a:ln w="9525">
            <a:noFill/>
            <a:miter lim="800000"/>
            <a:headEnd/>
            <a:tailEnd/>
          </a:ln>
        </p:spPr>
      </p:pic>
      <p:pic>
        <p:nvPicPr>
          <p:cNvPr id="1032" name="Picture 15" descr="LOGO3_a1"/>
          <p:cNvPicPr>
            <a:picLocks noChangeAspect="1" noChangeArrowheads="1"/>
          </p:cNvPicPr>
          <p:nvPr/>
        </p:nvPicPr>
        <p:blipFill>
          <a:blip r:embed="rId16"/>
          <a:srcRect/>
          <a:stretch>
            <a:fillRect/>
          </a:stretch>
        </p:blipFill>
        <p:spPr bwMode="auto">
          <a:xfrm>
            <a:off x="1644650" y="22225"/>
            <a:ext cx="288925" cy="3444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0" r:id="rId1"/>
    <p:sldLayoutId id="2147483709" r:id="rId2"/>
    <p:sldLayoutId id="2147483708" r:id="rId3"/>
    <p:sldLayoutId id="2147483707" r:id="rId4"/>
    <p:sldLayoutId id="2147483706" r:id="rId5"/>
    <p:sldLayoutId id="2147483705" r:id="rId6"/>
    <p:sldLayoutId id="2147483704" r:id="rId7"/>
    <p:sldLayoutId id="2147483703" r:id="rId8"/>
    <p:sldLayoutId id="2147483702" r:id="rId9"/>
    <p:sldLayoutId id="2147483701" r:id="rId10"/>
    <p:sldLayoutId id="2147483700" r:id="rId11"/>
    <p:sldLayoutId id="2147483699" r:id="rId12"/>
    <p:sldLayoutId id="2147483698" r:id="rId13"/>
  </p:sldLayoutIdLst>
  <p:timing>
    <p:tnLst>
      <p:par>
        <p:cTn id="1" dur="indefinite" restart="never" nodeType="tmRoot"/>
      </p:par>
    </p:tnLst>
  </p:timing>
  <p:txStyles>
    <p:titleStyle>
      <a:lvl1pPr algn="l" rtl="0" fontAlgn="base">
        <a:lnSpc>
          <a:spcPct val="90000"/>
        </a:lnSpc>
        <a:spcBef>
          <a:spcPct val="0"/>
        </a:spcBef>
        <a:spcAft>
          <a:spcPct val="0"/>
        </a:spcAft>
        <a:defRPr sz="4400" b="1" kern="1200">
          <a:solidFill>
            <a:schemeClr val="tx2"/>
          </a:solidFill>
          <a:latin typeface="+mj-lt"/>
          <a:ea typeface="+mj-ea"/>
          <a:cs typeface="+mj-cs"/>
        </a:defRPr>
      </a:lvl1pPr>
      <a:lvl2pPr algn="l" rtl="0" fontAlgn="base">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2pPr>
      <a:lvl3pPr algn="l" rtl="0" fontAlgn="base">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3pPr>
      <a:lvl4pPr algn="l" rtl="0" fontAlgn="base">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4pPr>
      <a:lvl5pPr algn="l" rtl="0" fontAlgn="base">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rgbClr val="006666"/>
        </a:buClr>
        <a:buFont typeface="Wingdings" pitchFamily="2" charset="2"/>
        <a:buChar char="l"/>
        <a:defRPr sz="2800" kern="1200">
          <a:solidFill>
            <a:srgbClr val="000000"/>
          </a:solidFill>
          <a:latin typeface="+mn-lt"/>
          <a:ea typeface="+mn-ea"/>
          <a:cs typeface="+mn-cs"/>
        </a:defRPr>
      </a:lvl1pPr>
      <a:lvl2pPr marL="742950" indent="-285750" algn="l" rtl="0" fontAlgn="base">
        <a:spcBef>
          <a:spcPct val="20000"/>
        </a:spcBef>
        <a:spcAft>
          <a:spcPct val="0"/>
        </a:spcAft>
        <a:buClr>
          <a:srgbClr val="003300"/>
        </a:buClr>
        <a:buChar char="–"/>
        <a:defRPr sz="2400" kern="1200">
          <a:solidFill>
            <a:srgbClr val="000000"/>
          </a:solidFill>
          <a:latin typeface="+mn-lt"/>
          <a:ea typeface="+mn-ea"/>
          <a:cs typeface="+mn-cs"/>
        </a:defRPr>
      </a:lvl2pPr>
      <a:lvl3pPr marL="1143000" indent="-228600" algn="l" rtl="0" fontAlgn="base">
        <a:spcBef>
          <a:spcPct val="20000"/>
        </a:spcBef>
        <a:spcAft>
          <a:spcPct val="0"/>
        </a:spcAft>
        <a:buClr>
          <a:srgbClr val="006666"/>
        </a:buClr>
        <a:buFont typeface="Wingdings" pitchFamily="2" charset="2"/>
        <a:buChar char="l"/>
        <a:defRPr sz="2000" kern="1200">
          <a:solidFill>
            <a:srgbClr val="000000"/>
          </a:solidFill>
          <a:latin typeface="+mn-lt"/>
          <a:ea typeface="+mn-ea"/>
          <a:cs typeface="+mn-cs"/>
        </a:defRPr>
      </a:lvl3pPr>
      <a:lvl4pPr marL="1600200" indent="-228600" algn="l" rtl="0" fontAlgn="base">
        <a:spcBef>
          <a:spcPct val="20000"/>
        </a:spcBef>
        <a:spcAft>
          <a:spcPct val="0"/>
        </a:spcAft>
        <a:buClr>
          <a:srgbClr val="006666"/>
        </a:buClr>
        <a:buChar char="–"/>
        <a:defRPr kern="1200">
          <a:solidFill>
            <a:srgbClr val="000000"/>
          </a:solidFill>
          <a:latin typeface="+mn-lt"/>
          <a:ea typeface="+mn-ea"/>
          <a:cs typeface="+mn-cs"/>
        </a:defRPr>
      </a:lvl4pPr>
      <a:lvl5pPr marL="2057400" indent="-228600" algn="l" rtl="0" fontAlgn="base">
        <a:spcBef>
          <a:spcPct val="20000"/>
        </a:spcBef>
        <a:spcAft>
          <a:spcPct val="0"/>
        </a:spcAft>
        <a:buClr>
          <a:srgbClr val="006666"/>
        </a:buClr>
        <a:buFont typeface="Wingdings" pitchFamily="2" charset="2"/>
        <a:buChar char="l"/>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Τίτλος 1"/>
          <p:cNvSpPr>
            <a:spLocks noGrp="1"/>
          </p:cNvSpPr>
          <p:nvPr>
            <p:ph type="ctrTitle" sz="quarter"/>
          </p:nvPr>
        </p:nvSpPr>
        <p:spPr/>
        <p:txBody>
          <a:bodyPr/>
          <a:lstStyle/>
          <a:p>
            <a:r>
              <a:rPr lang="el-GR" smtClean="0"/>
              <a:t>Εισαγωγή στη Ζωοτεχνία</a:t>
            </a:r>
          </a:p>
        </p:txBody>
      </p:sp>
      <p:sp>
        <p:nvSpPr>
          <p:cNvPr id="16386" name="Υπότιτλος 2"/>
          <p:cNvSpPr>
            <a:spLocks noGrp="1"/>
          </p:cNvSpPr>
          <p:nvPr>
            <p:ph type="subTitle" idx="1"/>
          </p:nvPr>
        </p:nvSpPr>
        <p:spPr/>
        <p:txBody>
          <a:bodyPr/>
          <a:lstStyle/>
          <a:p>
            <a:r>
              <a:rPr lang="el-GR" smtClean="0"/>
              <a:t>Θεματική ενότητα </a:t>
            </a:r>
            <a:r>
              <a:rPr lang="en-US" smtClean="0"/>
              <a:t>3</a:t>
            </a:r>
            <a:r>
              <a:rPr lang="el-GR" smtClean="0"/>
              <a:t>. </a:t>
            </a:r>
            <a:br>
              <a:rPr lang="el-GR" smtClean="0"/>
            </a:br>
            <a:r>
              <a:rPr lang="el-GR" smtClean="0"/>
              <a:t>(</a:t>
            </a:r>
            <a:r>
              <a:rPr lang="en-US" smtClean="0"/>
              <a:t>2. </a:t>
            </a:r>
            <a:r>
              <a:rPr lang="el-GR" smtClean="0"/>
              <a:t>Φυλές Βοοειδών -γαλακτοπαραγωγές &amp; κρεοπαραγωγές)</a:t>
            </a:r>
          </a:p>
        </p:txBody>
      </p:sp>
      <p:sp>
        <p:nvSpPr>
          <p:cNvPr id="16387" name="Text Box 4"/>
          <p:cNvSpPr txBox="1">
            <a:spLocks noChangeArrowheads="1"/>
          </p:cNvSpPr>
          <p:nvPr/>
        </p:nvSpPr>
        <p:spPr bwMode="auto">
          <a:xfrm>
            <a:off x="3563938" y="4878388"/>
            <a:ext cx="4994275" cy="290512"/>
          </a:xfrm>
          <a:prstGeom prst="rect">
            <a:avLst/>
          </a:prstGeom>
          <a:noFill/>
          <a:ln w="9525">
            <a:noFill/>
            <a:miter lim="800000"/>
            <a:headEnd/>
            <a:tailEnd/>
          </a:ln>
        </p:spPr>
        <p:txBody>
          <a:bodyPr wrap="none">
            <a:spAutoFit/>
          </a:bodyPr>
          <a:lstStyle/>
          <a:p>
            <a:r>
              <a:rPr lang="el-GR" sz="1300" b="1">
                <a:solidFill>
                  <a:schemeClr val="bg1"/>
                </a:solidFill>
              </a:rPr>
              <a:t>Τμήμα: Επιστήμης Ζωικής Παραγωγής &amp; Υδατοκαλλιεργειών</a:t>
            </a:r>
          </a:p>
        </p:txBody>
      </p:sp>
      <p:sp>
        <p:nvSpPr>
          <p:cNvPr id="16388" name="Text Box 5"/>
          <p:cNvSpPr txBox="1">
            <a:spLocks noChangeArrowheads="1"/>
          </p:cNvSpPr>
          <p:nvPr/>
        </p:nvSpPr>
        <p:spPr bwMode="auto">
          <a:xfrm>
            <a:off x="3563938" y="5303838"/>
            <a:ext cx="3084512" cy="292100"/>
          </a:xfrm>
          <a:prstGeom prst="rect">
            <a:avLst/>
          </a:prstGeom>
          <a:noFill/>
          <a:ln w="9525">
            <a:noFill/>
            <a:miter lim="800000"/>
            <a:headEnd/>
            <a:tailEnd/>
          </a:ln>
        </p:spPr>
        <p:txBody>
          <a:bodyPr wrap="none">
            <a:spAutoFit/>
          </a:bodyPr>
          <a:lstStyle/>
          <a:p>
            <a:r>
              <a:rPr lang="el-GR" sz="1300" b="1">
                <a:solidFill>
                  <a:schemeClr val="bg1"/>
                </a:solidFill>
              </a:rPr>
              <a:t>Διδάσκουσα: Κουτσούλη Παναγιώτα</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27038"/>
            <a:ext cx="7924800" cy="962025"/>
          </a:xfrm>
        </p:spPr>
        <p:txBody>
          <a:bodyPr>
            <a:normAutofit fontScale="90000"/>
          </a:bodyPr>
          <a:lstStyle/>
          <a:p>
            <a:pPr>
              <a:defRPr/>
            </a:pPr>
            <a:r>
              <a:rPr lang="el-GR" dirty="0"/>
              <a:t>Γαλακτοπαραγωγός</a:t>
            </a:r>
            <a:r>
              <a:rPr lang="en-US" dirty="0"/>
              <a:t> </a:t>
            </a:r>
            <a:r>
              <a:rPr lang="el-GR" dirty="0"/>
              <a:t>φυλή </a:t>
            </a:r>
            <a:r>
              <a:rPr lang="en-US" dirty="0" smtClean="0"/>
              <a:t>Jersey</a:t>
            </a:r>
            <a:r>
              <a:rPr lang="el-GR" dirty="0" smtClean="0"/>
              <a:t> 1/4</a:t>
            </a:r>
            <a:endParaRPr lang="el-GR" dirty="0"/>
          </a:p>
        </p:txBody>
      </p:sp>
      <p:sp>
        <p:nvSpPr>
          <p:cNvPr id="25602" name="Θέση κειμένου 3"/>
          <p:cNvSpPr>
            <a:spLocks noGrp="1"/>
          </p:cNvSpPr>
          <p:nvPr>
            <p:ph type="body" idx="1"/>
          </p:nvPr>
        </p:nvSpPr>
        <p:spPr>
          <a:xfrm>
            <a:off x="560388" y="1751013"/>
            <a:ext cx="7689850" cy="406400"/>
          </a:xfrm>
        </p:spPr>
        <p:txBody>
          <a:bodyPr/>
          <a:lstStyle/>
          <a:p>
            <a:pPr marL="342900" indent="-342900">
              <a:lnSpc>
                <a:spcPct val="150000"/>
              </a:lnSpc>
              <a:buFont typeface="Arial" charset="0"/>
              <a:buChar char="●"/>
            </a:pPr>
            <a:r>
              <a:rPr lang="el-GR" smtClean="0"/>
              <a:t>Καταγωγή: </a:t>
            </a:r>
            <a:r>
              <a:rPr lang="el-GR" sz="2000" b="0" smtClean="0"/>
              <a:t>Νησί Jersey, στο στενό της Μάγχης. </a:t>
            </a:r>
          </a:p>
        </p:txBody>
      </p:sp>
      <p:pic>
        <p:nvPicPr>
          <p:cNvPr id="8" name="Θέση περιεχομένου 7" descr="Το νησί Jersey, τόπος καταγωγής της ομώνυμης φυλής, στο στενό της Μάγχης. "/>
          <p:cNvPicPr>
            <a:picLocks noGrp="1" noChangeAspect="1"/>
          </p:cNvPicPr>
          <p:nvPr>
            <p:ph sz="half" idx="2"/>
          </p:nvPr>
        </p:nvPicPr>
        <p:blipFill rotWithShape="1">
          <a:blip r:embed="rId2"/>
          <a:srcRect b="31670"/>
          <a:stretch/>
        </p:blipFill>
        <p:spPr>
          <a:xfrm>
            <a:off x="633413" y="2132013"/>
            <a:ext cx="3478212" cy="3560762"/>
          </a:xfrm>
          <a:effectLst>
            <a:outerShdw blurRad="292100" dist="139700" dir="2700000" algn="tl" rotWithShape="0">
              <a:srgbClr val="333333">
                <a:alpha val="65000"/>
              </a:srgbClr>
            </a:outerShdw>
          </a:effectLst>
        </p:spPr>
      </p:pic>
      <p:sp>
        <p:nvSpPr>
          <p:cNvPr id="25604" name="TextBox 6"/>
          <p:cNvSpPr txBox="1">
            <a:spLocks noChangeArrowheads="1"/>
          </p:cNvSpPr>
          <p:nvPr/>
        </p:nvSpPr>
        <p:spPr bwMode="auto">
          <a:xfrm>
            <a:off x="395288" y="5743575"/>
            <a:ext cx="4176712" cy="1016000"/>
          </a:xfrm>
          <a:prstGeom prst="rect">
            <a:avLst/>
          </a:prstGeom>
          <a:noFill/>
          <a:ln w="9525">
            <a:noFill/>
            <a:miter lim="800000"/>
            <a:headEnd/>
            <a:tailEnd/>
          </a:ln>
        </p:spPr>
        <p:txBody>
          <a:bodyPr>
            <a:spAutoFit/>
          </a:bodyPr>
          <a:lstStyle/>
          <a:p>
            <a:r>
              <a:rPr lang="el-GR" sz="2000">
                <a:solidFill>
                  <a:srgbClr val="000000"/>
                </a:solidFill>
              </a:rPr>
              <a:t>Το νησί </a:t>
            </a:r>
            <a:r>
              <a:rPr lang="en-US" sz="2000">
                <a:solidFill>
                  <a:srgbClr val="000000"/>
                </a:solidFill>
              </a:rPr>
              <a:t>Jersey</a:t>
            </a:r>
            <a:r>
              <a:rPr lang="el-GR" sz="2000">
                <a:solidFill>
                  <a:srgbClr val="000000"/>
                </a:solidFill>
              </a:rPr>
              <a:t>, τόπος καταγωγής της ομώνυμης φυλής, στο στενό της Μάγχης.</a:t>
            </a:r>
            <a:r>
              <a:rPr lang="en-US" sz="2000">
                <a:solidFill>
                  <a:srgbClr val="000000"/>
                </a:solidFill>
              </a:rPr>
              <a:t> </a:t>
            </a:r>
            <a:r>
              <a:rPr lang="en-US" sz="1600" u="sng">
                <a:solidFill>
                  <a:srgbClr val="000000"/>
                </a:solidFill>
              </a:rPr>
              <a:t>https://maps.google.com</a:t>
            </a:r>
            <a:endParaRPr lang="el-GR" sz="1600" u="sng">
              <a:solidFill>
                <a:srgbClr val="000000"/>
              </a:solidFill>
            </a:endParaRPr>
          </a:p>
        </p:txBody>
      </p:sp>
      <p:pic>
        <p:nvPicPr>
          <p:cNvPr id="1026" name="Picture 2" descr="Η μικρόσωμη γαλακτοπαραγωγός αγελάδα Jersey. &#10;"/>
          <p:cNvPicPr>
            <a:picLocks noChangeAspect="1" noChangeArrowheads="1"/>
          </p:cNvPicPr>
          <p:nvPr/>
        </p:nvPicPr>
        <p:blipFill>
          <a:blip r:embed="rId3"/>
          <a:srcRect/>
          <a:stretch>
            <a:fillRect/>
          </a:stretch>
        </p:blipFill>
        <p:spPr bwMode="auto">
          <a:xfrm>
            <a:off x="4670425" y="2366963"/>
            <a:ext cx="3860800" cy="2930525"/>
          </a:xfrm>
          <a:prstGeom prst="rect">
            <a:avLst/>
          </a:prstGeom>
          <a:ln>
            <a:noFill/>
          </a:ln>
          <a:effectLst>
            <a:outerShdw blurRad="292100" dist="139700" dir="2700000" algn="tl" rotWithShape="0">
              <a:srgbClr val="333333">
                <a:alpha val="65000"/>
              </a:srgbClr>
            </a:outerShdw>
          </a:effectLst>
          <a:extLst/>
        </p:spPr>
      </p:pic>
      <p:sp>
        <p:nvSpPr>
          <p:cNvPr id="25606" name="Ορθογώνιο 2"/>
          <p:cNvSpPr>
            <a:spLocks noChangeArrowheads="1"/>
          </p:cNvSpPr>
          <p:nvPr/>
        </p:nvSpPr>
        <p:spPr bwMode="auto">
          <a:xfrm>
            <a:off x="4572000" y="5448300"/>
            <a:ext cx="4197350" cy="1200150"/>
          </a:xfrm>
          <a:prstGeom prst="rect">
            <a:avLst/>
          </a:prstGeom>
          <a:noFill/>
          <a:ln w="9525">
            <a:noFill/>
            <a:miter lim="800000"/>
            <a:headEnd/>
            <a:tailEnd/>
          </a:ln>
        </p:spPr>
        <p:txBody>
          <a:bodyPr>
            <a:spAutoFit/>
          </a:bodyPr>
          <a:lstStyle/>
          <a:p>
            <a:r>
              <a:rPr lang="el-GR" sz="2000">
                <a:solidFill>
                  <a:srgbClr val="000000"/>
                </a:solidFill>
              </a:rPr>
              <a:t>Η μικρόσωμη γαλακτοπαραγωγός αγελάδα </a:t>
            </a:r>
            <a:r>
              <a:rPr lang="en-US" sz="2000">
                <a:solidFill>
                  <a:srgbClr val="000000"/>
                </a:solidFill>
              </a:rPr>
              <a:t>Jersey. </a:t>
            </a:r>
          </a:p>
          <a:p>
            <a:r>
              <a:rPr lang="en-US" sz="1600">
                <a:solidFill>
                  <a:srgbClr val="000000"/>
                </a:solidFill>
              </a:rPr>
              <a:t>http://media-3.web.britannica.com/eb-media/22/522-050-25222A61.jpg</a:t>
            </a:r>
            <a:endParaRPr lang="el-GR" sz="160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a:defRPr/>
            </a:pPr>
            <a:r>
              <a:rPr lang="el-GR" dirty="0"/>
              <a:t>Γαλακτοπαραγωγός φυλή </a:t>
            </a:r>
            <a:r>
              <a:rPr lang="en-US" dirty="0" smtClean="0"/>
              <a:t>Jersey</a:t>
            </a:r>
            <a:r>
              <a:rPr lang="el-GR" dirty="0" smtClean="0"/>
              <a:t> </a:t>
            </a:r>
            <a:r>
              <a:rPr lang="el-GR" kern="0" dirty="0" smtClean="0"/>
              <a:t>2/4</a:t>
            </a:r>
            <a:endParaRPr lang="el-GR" dirty="0"/>
          </a:p>
        </p:txBody>
      </p:sp>
      <p:sp>
        <p:nvSpPr>
          <p:cNvPr id="3" name="Θέση κειμένου 2"/>
          <p:cNvSpPr>
            <a:spLocks noGrp="1"/>
          </p:cNvSpPr>
          <p:nvPr>
            <p:ph type="body" sz="quarter" idx="10"/>
          </p:nvPr>
        </p:nvSpPr>
        <p:spPr>
          <a:xfrm>
            <a:off x="327025" y="1727200"/>
            <a:ext cx="5397500" cy="5130800"/>
          </a:xfrm>
        </p:spPr>
        <p:txBody>
          <a:bodyPr/>
          <a:lstStyle/>
          <a:p>
            <a:pPr marL="0" indent="0">
              <a:spcBef>
                <a:spcPct val="0"/>
              </a:spcBef>
              <a:buFont typeface="Wingdings" pitchFamily="2" charset="2"/>
              <a:buNone/>
            </a:pPr>
            <a:r>
              <a:rPr lang="el-GR" sz="2000" b="1" smtClean="0"/>
              <a:t>Εξέλιξη &amp; διάδοση</a:t>
            </a:r>
            <a:r>
              <a:rPr lang="el-GR" sz="2000" smtClean="0"/>
              <a:t>: </a:t>
            </a:r>
            <a:endParaRPr lang="en-US" sz="2000" smtClean="0"/>
          </a:p>
          <a:p>
            <a:pPr marL="0" indent="0">
              <a:spcBef>
                <a:spcPct val="0"/>
              </a:spcBef>
            </a:pPr>
            <a:r>
              <a:rPr lang="el-GR" sz="2000" smtClean="0"/>
              <a:t>Γνωστή από το 1771 για το πλούσιο σε λίπος γάλα της. Στη δημιουργία της συμμετείχαν ζώα από Νορμανδία και Βρετάνη.</a:t>
            </a:r>
            <a:endParaRPr lang="en-US" sz="2000" smtClean="0"/>
          </a:p>
          <a:p>
            <a:pPr marL="0" indent="0">
              <a:spcBef>
                <a:spcPct val="0"/>
              </a:spcBef>
            </a:pPr>
            <a:r>
              <a:rPr lang="el-GR" sz="2000" smtClean="0"/>
              <a:t>1763: Απαγόρευση εισαγωγών άλλων βοοειδών.</a:t>
            </a:r>
            <a:endParaRPr lang="en-US" sz="2000" smtClean="0"/>
          </a:p>
          <a:p>
            <a:pPr marL="0" indent="0">
              <a:spcBef>
                <a:spcPct val="0"/>
              </a:spcBef>
            </a:pPr>
            <a:r>
              <a:rPr lang="el-GR" sz="2000" smtClean="0"/>
              <a:t>1789: Ο πληθυσμός γίνεται κλειστός</a:t>
            </a:r>
            <a:r>
              <a:rPr lang="en-US" sz="2000" smtClean="0"/>
              <a:t>.</a:t>
            </a:r>
          </a:p>
          <a:p>
            <a:pPr marL="0" indent="0">
              <a:spcBef>
                <a:spcPct val="0"/>
              </a:spcBef>
              <a:buFont typeface="Wingdings" pitchFamily="2" charset="2"/>
              <a:buNone/>
            </a:pPr>
            <a:r>
              <a:rPr lang="el-GR" sz="2000" smtClean="0"/>
              <a:t>1886: Ίδρυση του πρώτου γενεαλογικού βιβλίου</a:t>
            </a:r>
            <a:r>
              <a:rPr lang="en-US" sz="2000" smtClean="0"/>
              <a:t>.</a:t>
            </a:r>
          </a:p>
          <a:p>
            <a:pPr marL="0" indent="0">
              <a:spcBef>
                <a:spcPct val="0"/>
              </a:spcBef>
            </a:pPr>
            <a:r>
              <a:rPr lang="el-GR" sz="2000" smtClean="0"/>
              <a:t>1811: Πρώτες εξαγωγές ζώων στην Αγγλία</a:t>
            </a:r>
            <a:r>
              <a:rPr lang="en-US" sz="2000" smtClean="0"/>
              <a:t>.</a:t>
            </a:r>
          </a:p>
          <a:p>
            <a:pPr marL="0" indent="0">
              <a:spcBef>
                <a:spcPct val="0"/>
              </a:spcBef>
            </a:pPr>
            <a:r>
              <a:rPr lang="el-GR" sz="2000" smtClean="0"/>
              <a:t>1850: Πρώτες εξαγωγές ζώων στις ΗΠΑ</a:t>
            </a:r>
            <a:r>
              <a:rPr lang="en-US" sz="2000" smtClean="0"/>
              <a:t>.</a:t>
            </a:r>
          </a:p>
          <a:p>
            <a:pPr marL="0" indent="0">
              <a:spcBef>
                <a:spcPct val="0"/>
              </a:spcBef>
            </a:pPr>
            <a:r>
              <a:rPr lang="el-GR" sz="2000" smtClean="0"/>
              <a:t>1900: Εισαγωγή σε Δανία, Γερμανία, Ν. Ζηλανδία, κ. α.</a:t>
            </a:r>
            <a:endParaRPr lang="en-US" sz="2000" smtClean="0"/>
          </a:p>
          <a:p>
            <a:pPr marL="0" indent="0">
              <a:spcBef>
                <a:spcPct val="0"/>
              </a:spcBef>
            </a:pPr>
            <a:r>
              <a:rPr lang="el-GR" sz="2000" smtClean="0"/>
              <a:t>Στην Ελλάδα εισαγωγή ζώων πριν και μετά τον Β' Παγκόσμιο Πόλεμο, χωρίς επιτυχία.</a:t>
            </a:r>
          </a:p>
        </p:txBody>
      </p:sp>
      <p:pic>
        <p:nvPicPr>
          <p:cNvPr id="2050" name="Picture 2" descr="Η μικρόσωμη γαλακτοπαραγωγός αγελάδα Jersey "/>
          <p:cNvPicPr>
            <a:picLocks noChangeAspect="1" noChangeArrowheads="1"/>
          </p:cNvPicPr>
          <p:nvPr/>
        </p:nvPicPr>
        <p:blipFill>
          <a:blip r:embed="rId2"/>
          <a:srcRect/>
          <a:stretch>
            <a:fillRect/>
          </a:stretch>
        </p:blipFill>
        <p:spPr bwMode="auto">
          <a:xfrm>
            <a:off x="5378450" y="2016125"/>
            <a:ext cx="3484563" cy="2501900"/>
          </a:xfrm>
          <a:prstGeom prst="rect">
            <a:avLst/>
          </a:prstGeom>
          <a:ln>
            <a:noFill/>
          </a:ln>
          <a:effectLst>
            <a:outerShdw blurRad="292100" dist="139700" dir="2700000" algn="tl" rotWithShape="0">
              <a:srgbClr val="333333">
                <a:alpha val="65000"/>
              </a:srgbClr>
            </a:outerShdw>
          </a:effectLst>
          <a:extLst/>
        </p:spPr>
      </p:pic>
      <p:sp>
        <p:nvSpPr>
          <p:cNvPr id="26628" name="TextBox 6"/>
          <p:cNvSpPr txBox="1">
            <a:spLocks noChangeArrowheads="1"/>
          </p:cNvSpPr>
          <p:nvPr/>
        </p:nvSpPr>
        <p:spPr bwMode="auto">
          <a:xfrm>
            <a:off x="5700713" y="4760913"/>
            <a:ext cx="3162300" cy="1495425"/>
          </a:xfrm>
          <a:prstGeom prst="rect">
            <a:avLst/>
          </a:prstGeom>
          <a:noFill/>
          <a:ln w="9525">
            <a:noFill/>
            <a:miter lim="800000"/>
            <a:headEnd/>
            <a:tailEnd/>
          </a:ln>
        </p:spPr>
        <p:txBody>
          <a:bodyPr>
            <a:spAutoFit/>
          </a:bodyPr>
          <a:lstStyle/>
          <a:p>
            <a:r>
              <a:rPr lang="el-GR" sz="2000">
                <a:solidFill>
                  <a:srgbClr val="000000"/>
                </a:solidFill>
              </a:rPr>
              <a:t>Η μικρόσωμη γαλακτοπαραγωγός αγελάδα </a:t>
            </a:r>
            <a:r>
              <a:rPr lang="en-US" sz="2000">
                <a:solidFill>
                  <a:srgbClr val="000000"/>
                </a:solidFill>
              </a:rPr>
              <a:t>Jersey </a:t>
            </a:r>
            <a:r>
              <a:rPr lang="en-US" sz="1600">
                <a:solidFill>
                  <a:srgbClr val="000000"/>
                </a:solidFill>
              </a:rPr>
              <a:t>http://naj.usjersey.com/portals/13/Ideal%20cow.jpg</a:t>
            </a:r>
            <a:endParaRPr lang="el-GR" sz="160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a:defRPr/>
            </a:pPr>
            <a:r>
              <a:rPr lang="el-GR" kern="0" dirty="0"/>
              <a:t>Γαλακτοπαραγωγός φυλή </a:t>
            </a:r>
            <a:r>
              <a:rPr lang="en-US" kern="0" dirty="0" smtClean="0"/>
              <a:t>Jersey</a:t>
            </a:r>
            <a:r>
              <a:rPr lang="el-GR" kern="0" dirty="0" smtClean="0"/>
              <a:t> 3/4</a:t>
            </a:r>
            <a:endParaRPr lang="el-GR" dirty="0"/>
          </a:p>
        </p:txBody>
      </p:sp>
      <p:sp>
        <p:nvSpPr>
          <p:cNvPr id="3" name="Θέση περιεχομένου 2"/>
          <p:cNvSpPr>
            <a:spLocks noGrp="1"/>
          </p:cNvSpPr>
          <p:nvPr>
            <p:ph idx="1"/>
          </p:nvPr>
        </p:nvSpPr>
        <p:spPr>
          <a:xfrm>
            <a:off x="433388" y="1635125"/>
            <a:ext cx="7886700" cy="4881563"/>
          </a:xfrm>
        </p:spPr>
        <p:txBody>
          <a:bodyPr/>
          <a:lstStyle/>
          <a:p>
            <a:pPr marL="0" indent="0">
              <a:buClr>
                <a:schemeClr val="tx2"/>
              </a:buClr>
              <a:buFont typeface="Wingdings" pitchFamily="2" charset="2"/>
              <a:buNone/>
            </a:pPr>
            <a:r>
              <a:rPr lang="el-GR" sz="2000" b="1" smtClean="0"/>
              <a:t>Μορφολογικά και παραγωγικά χαρακτηριστικά</a:t>
            </a:r>
            <a:r>
              <a:rPr lang="el-GR" sz="2000" smtClean="0"/>
              <a:t>: </a:t>
            </a:r>
          </a:p>
          <a:p>
            <a:pPr marL="0" indent="0">
              <a:buClr>
                <a:schemeClr val="tx2"/>
              </a:buClr>
            </a:pPr>
            <a:r>
              <a:rPr lang="el-GR" sz="2000" smtClean="0"/>
              <a:t>Μικρόσωμη καθαρά γαλακτοπαραγωγός. Ύψος</a:t>
            </a:r>
            <a:r>
              <a:rPr lang="en-US" sz="2000" smtClean="0"/>
              <a:t> </a:t>
            </a:r>
            <a:r>
              <a:rPr lang="el-GR" sz="2000" smtClean="0"/>
              <a:t>ακρωμίου (Υ.Α) αγελάδων 120 </a:t>
            </a:r>
            <a:r>
              <a:rPr lang="en-US" sz="2000" smtClean="0"/>
              <a:t>cm</a:t>
            </a:r>
            <a:r>
              <a:rPr lang="el-GR" sz="2000" smtClean="0"/>
              <a:t>,</a:t>
            </a:r>
            <a:r>
              <a:rPr lang="en-US" sz="2000" smtClean="0"/>
              <a:t> </a:t>
            </a:r>
            <a:r>
              <a:rPr lang="el-GR" sz="2000" smtClean="0"/>
              <a:t>ταύρων 135 </a:t>
            </a:r>
            <a:r>
              <a:rPr lang="en-US" sz="2000" smtClean="0"/>
              <a:t>cm</a:t>
            </a:r>
            <a:r>
              <a:rPr lang="el-GR" sz="2000" smtClean="0"/>
              <a:t>.</a:t>
            </a:r>
            <a:endParaRPr lang="en-US" sz="2000" smtClean="0"/>
          </a:p>
          <a:p>
            <a:pPr marL="0" indent="0">
              <a:buClr>
                <a:schemeClr val="tx2"/>
              </a:buClr>
            </a:pPr>
            <a:r>
              <a:rPr lang="el-GR" sz="2000" smtClean="0"/>
              <a:t>Σωματικό βάρος (Σ.Β.) αγελάδων 400 </a:t>
            </a:r>
            <a:r>
              <a:rPr lang="en-US" sz="2000" smtClean="0"/>
              <a:t>kg,</a:t>
            </a:r>
            <a:r>
              <a:rPr lang="el-GR" sz="2000" smtClean="0"/>
              <a:t> ταύρων 600 </a:t>
            </a:r>
            <a:r>
              <a:rPr lang="en-US" sz="2000" smtClean="0"/>
              <a:t>kg</a:t>
            </a:r>
            <a:r>
              <a:rPr lang="el-GR" sz="2000" smtClean="0"/>
              <a:t>.</a:t>
            </a:r>
          </a:p>
          <a:p>
            <a:pPr marL="0" indent="0">
              <a:buClr>
                <a:schemeClr val="tx2"/>
              </a:buClr>
            </a:pPr>
            <a:r>
              <a:rPr lang="el-GR" sz="2000" smtClean="0"/>
              <a:t>Μυϊκή κάλυψη πολύ περιορισμένη. Μαστός πολύ αναπτυγμένος</a:t>
            </a:r>
            <a:r>
              <a:rPr lang="en-US" sz="2000" smtClean="0"/>
              <a:t> </a:t>
            </a:r>
            <a:r>
              <a:rPr lang="el-GR" sz="2000" smtClean="0"/>
              <a:t>και καλής διαπλάσεως. Χρωματισμός καστανός ή ερυθρός.</a:t>
            </a:r>
          </a:p>
          <a:p>
            <a:pPr marL="0" indent="0">
              <a:buClr>
                <a:schemeClr val="tx2"/>
              </a:buClr>
            </a:pPr>
            <a:r>
              <a:rPr lang="el-GR" sz="2000" smtClean="0"/>
              <a:t>4500 </a:t>
            </a:r>
            <a:r>
              <a:rPr lang="en-US" sz="2000" smtClean="0"/>
              <a:t>kg </a:t>
            </a:r>
            <a:r>
              <a:rPr lang="el-GR" sz="2000" smtClean="0"/>
              <a:t>γάλα ανά γαλακτική περίοδο, λιποπεριεκτικότητας 5,5 %.</a:t>
            </a:r>
          </a:p>
          <a:p>
            <a:pPr marL="0" indent="0">
              <a:buClr>
                <a:schemeClr val="tx2"/>
              </a:buClr>
            </a:pPr>
            <a:r>
              <a:rPr lang="el-GR" sz="2000" smtClean="0"/>
              <a:t>Πρώιμη γενετήσια ωριμότητα (ενήβωση ταυριδίων : 10-12 μηνών, α’ τοκετός 24 μηνών.</a:t>
            </a:r>
          </a:p>
          <a:p>
            <a:pPr marL="0" indent="0">
              <a:buClr>
                <a:schemeClr val="tx2"/>
              </a:buClr>
            </a:pPr>
            <a:r>
              <a:rPr lang="el-GR" sz="2000" smtClean="0"/>
              <a:t>Προσαρμόζεται εύκολα σε πληθώρα κλιματικών συνθηκών.</a:t>
            </a:r>
          </a:p>
          <a:p>
            <a:pPr marL="0" indent="0">
              <a:buClr>
                <a:schemeClr val="tx2"/>
              </a:buClr>
            </a:pPr>
            <a:r>
              <a:rPr lang="el-GR" sz="2000" smtClean="0"/>
              <a:t>Ιδανική για συστήματα εντατικής βόσκησης. Βάρος γέννησης μόσχων 15-25 </a:t>
            </a:r>
            <a:r>
              <a:rPr lang="en-US" sz="2000" smtClean="0"/>
              <a:t>kg</a:t>
            </a:r>
            <a:r>
              <a:rPr lang="el-GR" sz="2000" smtClean="0"/>
              <a:t>. Μόσχοι:   Δύσκολη ανατροφή</a:t>
            </a:r>
            <a:r>
              <a:rPr lang="en-US" sz="2000" smtClean="0"/>
              <a:t> </a:t>
            </a:r>
            <a:r>
              <a:rPr lang="el-GR" sz="2000" smtClean="0"/>
              <a:t> &amp;</a:t>
            </a:r>
            <a:r>
              <a:rPr lang="en-US" sz="2000" smtClean="0"/>
              <a:t> </a:t>
            </a:r>
            <a:r>
              <a:rPr lang="el-GR" sz="2000" smtClean="0"/>
              <a:t>μη αποδοτική πάχυνση.</a:t>
            </a:r>
            <a:endParaRPr lang="en-US" sz="2000" smtClean="0"/>
          </a:p>
          <a:p>
            <a:pPr marL="0" indent="0">
              <a:buClr>
                <a:schemeClr val="tx2"/>
              </a:buClr>
            </a:pPr>
            <a:endParaRPr lang="el-GR" sz="2000" smtClean="0"/>
          </a:p>
          <a:p>
            <a:pPr marL="0" indent="0">
              <a:buClr>
                <a:schemeClr val="tx2"/>
              </a:buClr>
            </a:pPr>
            <a:endParaRPr lang="en-GB" sz="20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a:defRPr/>
            </a:pPr>
            <a:r>
              <a:rPr lang="el-GR" kern="0" dirty="0"/>
              <a:t>Γαλακτοπαραγωγός φυλή </a:t>
            </a:r>
            <a:r>
              <a:rPr lang="en-US" kern="0" dirty="0" smtClean="0"/>
              <a:t>Jersey</a:t>
            </a:r>
            <a:r>
              <a:rPr lang="el-GR" kern="0" dirty="0" smtClean="0"/>
              <a:t> 4/4</a:t>
            </a:r>
            <a:endParaRPr lang="el-GR" dirty="0"/>
          </a:p>
        </p:txBody>
      </p:sp>
      <p:sp>
        <p:nvSpPr>
          <p:cNvPr id="28674" name="Θέση περιεχομένου 2"/>
          <p:cNvSpPr>
            <a:spLocks noGrp="1"/>
          </p:cNvSpPr>
          <p:nvPr>
            <p:ph idx="1"/>
          </p:nvPr>
        </p:nvSpPr>
        <p:spPr>
          <a:xfrm>
            <a:off x="468313" y="1628775"/>
            <a:ext cx="7831137" cy="1874838"/>
          </a:xfrm>
        </p:spPr>
        <p:txBody>
          <a:bodyPr/>
          <a:lstStyle/>
          <a:p>
            <a:pPr marL="0" indent="0">
              <a:buFont typeface="Wingdings" pitchFamily="2" charset="2"/>
              <a:buNone/>
            </a:pPr>
            <a:r>
              <a:rPr lang="el-GR" sz="2000" b="1" smtClean="0"/>
              <a:t>Μορφολογικά και παραγωγικά χαρακτηριστικά (συνέχεια…): </a:t>
            </a:r>
          </a:p>
          <a:p>
            <a:pPr lvl="1" indent="-342900">
              <a:lnSpc>
                <a:spcPct val="120000"/>
              </a:lnSpc>
              <a:buClr>
                <a:schemeClr val="tx2"/>
              </a:buClr>
              <a:buFont typeface="Wingdings" pitchFamily="2" charset="2"/>
              <a:buChar char="l"/>
            </a:pPr>
            <a:r>
              <a:rPr lang="el-GR" sz="2000" smtClean="0"/>
              <a:t>Για κάθε </a:t>
            </a:r>
            <a:r>
              <a:rPr lang="en-US" sz="2000" smtClean="0"/>
              <a:t>kg </a:t>
            </a:r>
            <a:r>
              <a:rPr lang="el-GR" sz="2000" smtClean="0"/>
              <a:t>παραγόμενου λίπους απαιτεί 15 % λιγότερα θρεπτικά συστατικά από μια ασπρόμαυρη αγελάδα. Παράγει το περισσότερο γάλα αναλογικά με το βάρος της από οποιαδήποτε άλλη φυλή στον κόσμο.</a:t>
            </a:r>
            <a:endParaRPr lang="en-GB" sz="2000" smtClean="0"/>
          </a:p>
        </p:txBody>
      </p:sp>
      <p:pic>
        <p:nvPicPr>
          <p:cNvPr id="6146" name="Picture 2" descr="Αγελάδες Jersey. "/>
          <p:cNvPicPr>
            <a:picLocks noChangeAspect="1" noChangeArrowheads="1"/>
          </p:cNvPicPr>
          <p:nvPr/>
        </p:nvPicPr>
        <p:blipFill>
          <a:blip r:embed="rId2"/>
          <a:srcRect/>
          <a:stretch>
            <a:fillRect/>
          </a:stretch>
        </p:blipFill>
        <p:spPr bwMode="auto">
          <a:xfrm>
            <a:off x="2273300" y="3724275"/>
            <a:ext cx="4632325" cy="2151063"/>
          </a:xfrm>
          <a:prstGeom prst="rect">
            <a:avLst/>
          </a:prstGeom>
          <a:ln>
            <a:noFill/>
          </a:ln>
          <a:effectLst>
            <a:outerShdw blurRad="292100" dist="139700" dir="2700000" algn="tl" rotWithShape="0">
              <a:srgbClr val="333333">
                <a:alpha val="65000"/>
              </a:srgbClr>
            </a:outerShdw>
          </a:effectLst>
          <a:extLst/>
        </p:spPr>
      </p:pic>
      <p:sp>
        <p:nvSpPr>
          <p:cNvPr id="28676" name="TextBox 4"/>
          <p:cNvSpPr txBox="1">
            <a:spLocks noChangeArrowheads="1"/>
          </p:cNvSpPr>
          <p:nvPr/>
        </p:nvSpPr>
        <p:spPr bwMode="auto">
          <a:xfrm>
            <a:off x="2085975" y="5900738"/>
            <a:ext cx="5838825" cy="830262"/>
          </a:xfrm>
          <a:prstGeom prst="rect">
            <a:avLst/>
          </a:prstGeom>
          <a:noFill/>
          <a:ln w="9525">
            <a:noFill/>
            <a:miter lim="800000"/>
            <a:headEnd/>
            <a:tailEnd/>
          </a:ln>
        </p:spPr>
        <p:txBody>
          <a:bodyPr>
            <a:spAutoFit/>
          </a:bodyPr>
          <a:lstStyle/>
          <a:p>
            <a:r>
              <a:rPr lang="el-GR" sz="2000">
                <a:solidFill>
                  <a:srgbClr val="000000"/>
                </a:solidFill>
              </a:rPr>
              <a:t>Αγελάδες </a:t>
            </a:r>
            <a:r>
              <a:rPr lang="en-US" sz="2000">
                <a:solidFill>
                  <a:srgbClr val="000000"/>
                </a:solidFill>
              </a:rPr>
              <a:t>Jersey. </a:t>
            </a:r>
            <a:r>
              <a:rPr lang="en-US" sz="1400">
                <a:solidFill>
                  <a:srgbClr val="000000"/>
                </a:solidFill>
              </a:rPr>
              <a:t>http://pad1.whstatic.com/images/thumb/c/cb/Walworth_Gate_014.jpg/629px-Walworth_Gate_014.jpg</a:t>
            </a:r>
            <a:endParaRPr lang="el-GR" sz="140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19100"/>
            <a:ext cx="7924800" cy="962025"/>
          </a:xfrm>
        </p:spPr>
        <p:txBody>
          <a:bodyPr>
            <a:normAutofit fontScale="90000"/>
          </a:bodyPr>
          <a:lstStyle/>
          <a:p>
            <a:pPr>
              <a:defRPr/>
            </a:pPr>
            <a:r>
              <a:rPr lang="el-GR" dirty="0"/>
              <a:t>Γαλακτοπαραγωγός φυλή </a:t>
            </a:r>
            <a:r>
              <a:rPr lang="en-US" dirty="0" smtClean="0"/>
              <a:t>Guernsey</a:t>
            </a:r>
            <a:r>
              <a:rPr lang="el-GR" dirty="0" smtClean="0"/>
              <a:t> 1/4</a:t>
            </a:r>
            <a:endParaRPr lang="el-GR" dirty="0"/>
          </a:p>
        </p:txBody>
      </p:sp>
      <p:sp>
        <p:nvSpPr>
          <p:cNvPr id="29698" name="Θέση κειμένου 3"/>
          <p:cNvSpPr>
            <a:spLocks noGrp="1"/>
          </p:cNvSpPr>
          <p:nvPr>
            <p:ph type="body" sz="half" idx="2"/>
          </p:nvPr>
        </p:nvSpPr>
        <p:spPr>
          <a:xfrm>
            <a:off x="512763" y="1782763"/>
            <a:ext cx="8197850" cy="439737"/>
          </a:xfrm>
        </p:spPr>
        <p:txBody>
          <a:bodyPr/>
          <a:lstStyle/>
          <a:p>
            <a:pPr>
              <a:lnSpc>
                <a:spcPct val="90000"/>
              </a:lnSpc>
              <a:buFont typeface="Wingdings" pitchFamily="2" charset="2"/>
              <a:buChar char="l"/>
            </a:pPr>
            <a:r>
              <a:rPr lang="el-GR" sz="2400" b="1" smtClean="0"/>
              <a:t>Καταγωγή: </a:t>
            </a:r>
            <a:r>
              <a:rPr lang="el-GR" sz="2400" smtClean="0"/>
              <a:t>Νησί Guernsey, στο στενό της Μάγχης</a:t>
            </a:r>
          </a:p>
          <a:p>
            <a:pPr>
              <a:lnSpc>
                <a:spcPct val="90000"/>
              </a:lnSpc>
            </a:pPr>
            <a:endParaRPr lang="el-GR" sz="2400" smtClean="0"/>
          </a:p>
        </p:txBody>
      </p:sp>
      <p:pic>
        <p:nvPicPr>
          <p:cNvPr id="6" name="Θέση περιεχομένου 4" descr="Το νησί Guernsey, τόπος καταγωγής της ομώνυμης φυλής, στο στενό της Μάγχης. "/>
          <p:cNvPicPr>
            <a:picLocks noChangeAspect="1"/>
          </p:cNvPicPr>
          <p:nvPr/>
        </p:nvPicPr>
        <p:blipFill>
          <a:blip r:embed="rId2"/>
          <a:stretch>
            <a:fillRect/>
          </a:stretch>
        </p:blipFill>
        <p:spPr bwMode="auto">
          <a:xfrm>
            <a:off x="969963" y="2266950"/>
            <a:ext cx="2992437" cy="3082925"/>
          </a:xfrm>
          <a:prstGeom prst="rect">
            <a:avLst/>
          </a:prstGeom>
          <a:noFill/>
          <a:ln>
            <a:noFill/>
          </a:ln>
          <a:effectLst>
            <a:outerShdw blurRad="292100" dist="139700" dir="2700000" algn="tl" rotWithShape="0">
              <a:srgbClr val="333333">
                <a:alpha val="65000"/>
              </a:srgbClr>
            </a:outerShdw>
          </a:effectLst>
          <a:extLst/>
        </p:spPr>
      </p:pic>
      <p:sp>
        <p:nvSpPr>
          <p:cNvPr id="29700" name="TextBox 6"/>
          <p:cNvSpPr txBox="1">
            <a:spLocks noChangeArrowheads="1"/>
          </p:cNvSpPr>
          <p:nvPr/>
        </p:nvSpPr>
        <p:spPr bwMode="auto">
          <a:xfrm>
            <a:off x="395288" y="5568950"/>
            <a:ext cx="3983037" cy="1231900"/>
          </a:xfrm>
          <a:prstGeom prst="rect">
            <a:avLst/>
          </a:prstGeom>
          <a:noFill/>
          <a:ln w="9525">
            <a:noFill/>
            <a:miter lim="800000"/>
            <a:headEnd/>
            <a:tailEnd/>
          </a:ln>
        </p:spPr>
        <p:txBody>
          <a:bodyPr>
            <a:spAutoFit/>
          </a:bodyPr>
          <a:lstStyle/>
          <a:p>
            <a:r>
              <a:rPr lang="el-GR" sz="2000">
                <a:solidFill>
                  <a:srgbClr val="000000"/>
                </a:solidFill>
              </a:rPr>
              <a:t>Το νησί </a:t>
            </a:r>
            <a:r>
              <a:rPr lang="en-US" sz="2000">
                <a:solidFill>
                  <a:srgbClr val="000000"/>
                </a:solidFill>
              </a:rPr>
              <a:t>Guernsey</a:t>
            </a:r>
            <a:r>
              <a:rPr lang="el-GR" sz="2000">
                <a:solidFill>
                  <a:srgbClr val="000000"/>
                </a:solidFill>
              </a:rPr>
              <a:t>, τόπος καταγωγής της ομώνυμης φυλής, στο στενό της Μάγχης.</a:t>
            </a:r>
            <a:r>
              <a:rPr lang="en-US" sz="2000">
                <a:solidFill>
                  <a:srgbClr val="000000"/>
                </a:solidFill>
              </a:rPr>
              <a:t> </a:t>
            </a:r>
            <a:r>
              <a:rPr lang="en-US" sz="1400" u="sng">
                <a:solidFill>
                  <a:srgbClr val="000000"/>
                </a:solidFill>
              </a:rPr>
              <a:t>https://maps.google.com</a:t>
            </a:r>
            <a:endParaRPr lang="el-GR" sz="1400" u="sng">
              <a:solidFill>
                <a:srgbClr val="000000"/>
              </a:solidFill>
            </a:endParaRPr>
          </a:p>
        </p:txBody>
      </p:sp>
      <p:pic>
        <p:nvPicPr>
          <p:cNvPr id="5" name="Θέση εικόνας 4" descr="Αγελάδα γαλακτοπαραγωγής Guernsey. "/>
          <p:cNvPicPr>
            <a:picLocks noGrp="1" noChangeAspect="1"/>
          </p:cNvPicPr>
          <p:nvPr>
            <p:ph type="pic" idx="1"/>
          </p:nvPr>
        </p:nvPicPr>
        <p:blipFill>
          <a:blip r:embed="rId3"/>
          <a:stretch>
            <a:fillRect/>
          </a:stretch>
        </p:blipFill>
        <p:spPr>
          <a:xfrm>
            <a:off x="4689474" y="2266950"/>
            <a:ext cx="3727443" cy="3040063"/>
          </a:xfrm>
          <a:effectLst>
            <a:outerShdw blurRad="292100" dist="139700" dir="2700000" algn="tl" rotWithShape="0">
              <a:srgbClr val="333333">
                <a:alpha val="65000"/>
              </a:srgbClr>
            </a:outerShdw>
          </a:effectLst>
        </p:spPr>
      </p:pic>
      <p:sp>
        <p:nvSpPr>
          <p:cNvPr id="29702" name="TextBox 2"/>
          <p:cNvSpPr txBox="1">
            <a:spLocks noChangeArrowheads="1"/>
          </p:cNvSpPr>
          <p:nvPr/>
        </p:nvSpPr>
        <p:spPr bwMode="auto">
          <a:xfrm>
            <a:off x="4560888" y="5649913"/>
            <a:ext cx="4383087" cy="923925"/>
          </a:xfrm>
          <a:prstGeom prst="rect">
            <a:avLst/>
          </a:prstGeom>
          <a:noFill/>
          <a:ln w="9525">
            <a:noFill/>
            <a:miter lim="800000"/>
            <a:headEnd/>
            <a:tailEnd/>
          </a:ln>
        </p:spPr>
        <p:txBody>
          <a:bodyPr>
            <a:spAutoFit/>
          </a:bodyPr>
          <a:lstStyle/>
          <a:p>
            <a:r>
              <a:rPr lang="el-GR" sz="2000">
                <a:solidFill>
                  <a:srgbClr val="000000"/>
                </a:solidFill>
              </a:rPr>
              <a:t>Αγελάδα γαλακτοπαραγωγής </a:t>
            </a:r>
            <a:r>
              <a:rPr lang="en-US" sz="2000">
                <a:solidFill>
                  <a:srgbClr val="000000"/>
                </a:solidFill>
              </a:rPr>
              <a:t>Guernsey. </a:t>
            </a:r>
            <a:r>
              <a:rPr lang="en-US" sz="1400">
                <a:solidFill>
                  <a:srgbClr val="000000"/>
                </a:solidFill>
              </a:rPr>
              <a:t>http://media.web.britannica.com/eb-media/20/520-004-9315BB2E.jpg</a:t>
            </a:r>
            <a:endParaRPr lang="el-GR" sz="1400">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20688"/>
            <a:ext cx="7924800" cy="960437"/>
          </a:xfrm>
        </p:spPr>
        <p:txBody>
          <a:bodyPr>
            <a:normAutofit fontScale="90000"/>
          </a:bodyPr>
          <a:lstStyle/>
          <a:p>
            <a:pPr>
              <a:defRPr/>
            </a:pPr>
            <a:r>
              <a:rPr lang="el-GR" kern="0" dirty="0"/>
              <a:t>Γαλακτοπαραγωγός φυλή </a:t>
            </a:r>
            <a:r>
              <a:rPr lang="en-US" kern="0" dirty="0" smtClean="0"/>
              <a:t>Guernsey</a:t>
            </a:r>
            <a:r>
              <a:rPr lang="el-GR" kern="0" dirty="0" smtClean="0"/>
              <a:t> 2/4</a:t>
            </a:r>
            <a:endParaRPr lang="el-GR" dirty="0"/>
          </a:p>
        </p:txBody>
      </p:sp>
      <p:sp>
        <p:nvSpPr>
          <p:cNvPr id="3" name="Θέση περιεχομένου 2"/>
          <p:cNvSpPr>
            <a:spLocks noGrp="1"/>
          </p:cNvSpPr>
          <p:nvPr>
            <p:ph sz="half" idx="1"/>
          </p:nvPr>
        </p:nvSpPr>
        <p:spPr>
          <a:xfrm>
            <a:off x="395288" y="1889125"/>
            <a:ext cx="3897312" cy="4602163"/>
          </a:xfrm>
        </p:spPr>
        <p:txBody>
          <a:bodyPr/>
          <a:lstStyle/>
          <a:p>
            <a:pPr marL="0" indent="0">
              <a:lnSpc>
                <a:spcPct val="114000"/>
              </a:lnSpc>
              <a:buFont typeface="Wingdings" pitchFamily="2" charset="2"/>
              <a:buNone/>
            </a:pPr>
            <a:r>
              <a:rPr lang="el-GR" sz="2000" b="1" smtClean="0"/>
              <a:t>Διάδοση:</a:t>
            </a:r>
            <a:endParaRPr lang="en-US" sz="2000" smtClean="0"/>
          </a:p>
          <a:p>
            <a:pPr marL="0" indent="0">
              <a:lnSpc>
                <a:spcPct val="114000"/>
              </a:lnSpc>
            </a:pPr>
            <a:r>
              <a:rPr lang="el-GR" sz="2000" smtClean="0"/>
              <a:t>1877: ίδρυση Guernsey-Club στις Η.Π.Α.</a:t>
            </a:r>
            <a:endParaRPr lang="en-US" sz="2000" smtClean="0"/>
          </a:p>
          <a:p>
            <a:pPr marL="0" indent="0">
              <a:lnSpc>
                <a:spcPct val="114000"/>
              </a:lnSpc>
            </a:pPr>
            <a:r>
              <a:rPr lang="el-GR" sz="2000" smtClean="0"/>
              <a:t>1878: ίδρυση ιδιωτικού γενεαλογικού βιβλίου.</a:t>
            </a:r>
            <a:endParaRPr lang="en-US" sz="2000" smtClean="0"/>
          </a:p>
          <a:p>
            <a:pPr marL="0" indent="0">
              <a:lnSpc>
                <a:spcPct val="114000"/>
              </a:lnSpc>
            </a:pPr>
            <a:r>
              <a:rPr lang="el-GR" sz="2000" smtClean="0"/>
              <a:t>1879: απαγόρευση εισαγωγών ζώντων βοοειδών για υγειονομικούς λόγους.</a:t>
            </a:r>
            <a:endParaRPr lang="en-US" sz="2000" smtClean="0"/>
          </a:p>
          <a:p>
            <a:pPr marL="0" indent="0">
              <a:lnSpc>
                <a:spcPct val="114000"/>
              </a:lnSpc>
            </a:pPr>
            <a:r>
              <a:rPr lang="en-GB" sz="2000" smtClean="0"/>
              <a:t>1884</a:t>
            </a:r>
            <a:r>
              <a:rPr lang="el-GR" sz="2000" smtClean="0"/>
              <a:t>:</a:t>
            </a:r>
            <a:r>
              <a:rPr lang="en-GB" sz="2000" smtClean="0"/>
              <a:t> </a:t>
            </a:r>
            <a:r>
              <a:rPr lang="el-GR" sz="2000" smtClean="0"/>
              <a:t>ίδρυση</a:t>
            </a:r>
            <a:r>
              <a:rPr lang="en-GB" sz="2000" smtClean="0"/>
              <a:t> English Guernsey Society </a:t>
            </a:r>
            <a:r>
              <a:rPr lang="el-GR" sz="2000" smtClean="0"/>
              <a:t>στην</a:t>
            </a:r>
            <a:r>
              <a:rPr lang="en-GB" sz="2000" smtClean="0"/>
              <a:t> </a:t>
            </a:r>
            <a:r>
              <a:rPr lang="el-GR" sz="2000" smtClean="0"/>
              <a:t>Αγγλία.</a:t>
            </a:r>
            <a:endParaRPr lang="en-US" sz="2000" smtClean="0"/>
          </a:p>
          <a:p>
            <a:pPr marL="0" indent="0">
              <a:lnSpc>
                <a:spcPct val="114000"/>
              </a:lnSpc>
            </a:pPr>
            <a:r>
              <a:rPr lang="el-GR" sz="2000" smtClean="0"/>
              <a:t>1888: ίδρυση επίσημου γενεαλογικού βιβλίου.</a:t>
            </a:r>
          </a:p>
          <a:p>
            <a:pPr marL="0" indent="0">
              <a:lnSpc>
                <a:spcPct val="114000"/>
              </a:lnSpc>
            </a:pPr>
            <a:endParaRPr lang="el-GR" sz="2000" smtClean="0"/>
          </a:p>
        </p:txBody>
      </p:sp>
      <p:pic>
        <p:nvPicPr>
          <p:cNvPr id="7170" name="Picture 2" descr="Γαλακτοπαραγωγός αγελάδα Guernsey. "/>
          <p:cNvPicPr>
            <a:picLocks noChangeAspect="1" noChangeArrowheads="1"/>
          </p:cNvPicPr>
          <p:nvPr/>
        </p:nvPicPr>
        <p:blipFill>
          <a:blip r:embed="rId2"/>
          <a:srcRect/>
          <a:stretch>
            <a:fillRect/>
          </a:stretch>
        </p:blipFill>
        <p:spPr bwMode="auto">
          <a:xfrm>
            <a:off x="4522788" y="2159000"/>
            <a:ext cx="3724275" cy="2570163"/>
          </a:xfrm>
          <a:prstGeom prst="rect">
            <a:avLst/>
          </a:prstGeom>
          <a:ln>
            <a:noFill/>
          </a:ln>
          <a:effectLst>
            <a:outerShdw blurRad="292100" dist="139700" dir="2700000" algn="tl" rotWithShape="0">
              <a:srgbClr val="333333">
                <a:alpha val="65000"/>
              </a:srgbClr>
            </a:outerShdw>
          </a:effectLst>
          <a:extLst/>
        </p:spPr>
      </p:pic>
      <p:sp>
        <p:nvSpPr>
          <p:cNvPr id="30724" name="TextBox 3"/>
          <p:cNvSpPr txBox="1">
            <a:spLocks noChangeArrowheads="1"/>
          </p:cNvSpPr>
          <p:nvPr/>
        </p:nvSpPr>
        <p:spPr bwMode="auto">
          <a:xfrm>
            <a:off x="4852988" y="4806950"/>
            <a:ext cx="3424237" cy="1138238"/>
          </a:xfrm>
          <a:prstGeom prst="rect">
            <a:avLst/>
          </a:prstGeom>
          <a:noFill/>
          <a:ln w="9525">
            <a:noFill/>
            <a:miter lim="800000"/>
            <a:headEnd/>
            <a:tailEnd/>
          </a:ln>
        </p:spPr>
        <p:txBody>
          <a:bodyPr>
            <a:spAutoFit/>
          </a:bodyPr>
          <a:lstStyle/>
          <a:p>
            <a:r>
              <a:rPr lang="el-GR" sz="2000">
                <a:solidFill>
                  <a:srgbClr val="000000"/>
                </a:solidFill>
              </a:rPr>
              <a:t>Γαλακτοπαραγωγός αγελάδα </a:t>
            </a:r>
            <a:r>
              <a:rPr lang="en-US" sz="2000">
                <a:solidFill>
                  <a:srgbClr val="000000"/>
                </a:solidFill>
              </a:rPr>
              <a:t>Guernsey</a:t>
            </a:r>
            <a:r>
              <a:rPr lang="el-GR" sz="2000">
                <a:solidFill>
                  <a:srgbClr val="000000"/>
                </a:solidFill>
              </a:rPr>
              <a:t>. </a:t>
            </a:r>
            <a:r>
              <a:rPr lang="en-US" sz="1400">
                <a:solidFill>
                  <a:srgbClr val="000000"/>
                </a:solidFill>
              </a:rPr>
              <a:t>http://www.thecattlesite.com/breeds/contents/Guernsey%20cow.jpg</a:t>
            </a:r>
            <a:endParaRPr lang="el-GR" sz="1400" u="sng">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20688"/>
            <a:ext cx="7924800" cy="960437"/>
          </a:xfrm>
        </p:spPr>
        <p:txBody>
          <a:bodyPr>
            <a:normAutofit fontScale="90000"/>
          </a:bodyPr>
          <a:lstStyle/>
          <a:p>
            <a:pPr>
              <a:defRPr/>
            </a:pPr>
            <a:r>
              <a:rPr lang="el-GR" dirty="0"/>
              <a:t>Γαλακτοπαραγωγός φυλή </a:t>
            </a:r>
            <a:r>
              <a:rPr lang="en-US" dirty="0"/>
              <a:t>Guernsey</a:t>
            </a:r>
            <a:r>
              <a:rPr lang="el-GR" dirty="0"/>
              <a:t> </a:t>
            </a:r>
            <a:r>
              <a:rPr lang="el-GR" dirty="0" smtClean="0"/>
              <a:t>3/4</a:t>
            </a:r>
            <a:endParaRPr lang="el-GR" dirty="0"/>
          </a:p>
        </p:txBody>
      </p:sp>
      <p:sp>
        <p:nvSpPr>
          <p:cNvPr id="3" name="Θέση περιεχομένου 2"/>
          <p:cNvSpPr>
            <a:spLocks noGrp="1"/>
          </p:cNvSpPr>
          <p:nvPr>
            <p:ph idx="1"/>
          </p:nvPr>
        </p:nvSpPr>
        <p:spPr>
          <a:xfrm>
            <a:off x="492125" y="1781175"/>
            <a:ext cx="7848600" cy="4772025"/>
          </a:xfrm>
        </p:spPr>
        <p:txBody>
          <a:bodyPr/>
          <a:lstStyle/>
          <a:p>
            <a:pPr marL="0" indent="0">
              <a:spcBef>
                <a:spcPts val="0"/>
              </a:spcBef>
              <a:buFont typeface="Wingdings" pitchFamily="2" charset="2"/>
              <a:buNone/>
              <a:defRPr/>
            </a:pPr>
            <a:r>
              <a:rPr lang="el-GR" sz="2000" b="1" dirty="0" smtClean="0"/>
              <a:t>Μορφολογικά και παραγωγικά χαρακτηριστικά</a:t>
            </a:r>
            <a:r>
              <a:rPr lang="el-GR" sz="2000" dirty="0" smtClean="0"/>
              <a:t>: </a:t>
            </a:r>
          </a:p>
          <a:p>
            <a:pPr lvl="1" indent="-342900">
              <a:lnSpc>
                <a:spcPct val="150000"/>
              </a:lnSpc>
              <a:spcBef>
                <a:spcPts val="0"/>
              </a:spcBef>
              <a:buClr>
                <a:schemeClr val="tx2"/>
              </a:buClr>
              <a:buFont typeface="Wingdings" panose="05000000000000000000" pitchFamily="2" charset="2"/>
              <a:buChar char="l"/>
              <a:defRPr/>
            </a:pPr>
            <a:r>
              <a:rPr lang="el-GR" sz="2000" dirty="0" smtClean="0"/>
              <a:t>Μικρόσωμη </a:t>
            </a:r>
            <a:r>
              <a:rPr lang="el-GR" sz="2000" dirty="0"/>
              <a:t>έως μετρίου μεγέθους. </a:t>
            </a:r>
            <a:endParaRPr lang="el-GR" sz="2000" dirty="0" smtClean="0"/>
          </a:p>
          <a:p>
            <a:pPr lvl="1" indent="-342900">
              <a:lnSpc>
                <a:spcPct val="150000"/>
              </a:lnSpc>
              <a:spcBef>
                <a:spcPts val="0"/>
              </a:spcBef>
              <a:buClr>
                <a:schemeClr val="tx2"/>
              </a:buClr>
              <a:buFont typeface="Wingdings" panose="05000000000000000000" pitchFamily="2" charset="2"/>
              <a:buChar char="l"/>
              <a:defRPr/>
            </a:pPr>
            <a:r>
              <a:rPr lang="el-GR" sz="2000" dirty="0" smtClean="0"/>
              <a:t>Πιο μεγαλόσωμη από </a:t>
            </a:r>
            <a:r>
              <a:rPr lang="el-GR" sz="2000" dirty="0"/>
              <a:t>τη </a:t>
            </a:r>
            <a:r>
              <a:rPr lang="en-US" sz="2000" dirty="0"/>
              <a:t>Jersey.</a:t>
            </a:r>
            <a:r>
              <a:rPr lang="el-GR" sz="2000" dirty="0"/>
              <a:t> Κεφάλι αναλογικά μικρό, ευθύ μέτωπο.</a:t>
            </a:r>
          </a:p>
          <a:p>
            <a:pPr lvl="1" indent="-342900">
              <a:lnSpc>
                <a:spcPct val="150000"/>
              </a:lnSpc>
              <a:spcBef>
                <a:spcPts val="0"/>
              </a:spcBef>
              <a:buClr>
                <a:schemeClr val="tx2"/>
              </a:buClr>
              <a:buFont typeface="Wingdings" panose="05000000000000000000" pitchFamily="2" charset="2"/>
              <a:buChar char="l"/>
              <a:defRPr/>
            </a:pPr>
            <a:r>
              <a:rPr lang="el-GR" sz="2000" dirty="0" smtClean="0"/>
              <a:t>Σ.Β. ταύρων </a:t>
            </a:r>
            <a:r>
              <a:rPr lang="el-GR" sz="2000" dirty="0"/>
              <a:t>750 </a:t>
            </a:r>
            <a:r>
              <a:rPr lang="en-US" sz="2000" dirty="0"/>
              <a:t>kg</a:t>
            </a:r>
            <a:r>
              <a:rPr lang="el-GR" sz="2000" dirty="0"/>
              <a:t>,</a:t>
            </a:r>
            <a:r>
              <a:rPr lang="en-US" sz="2000" dirty="0"/>
              <a:t> </a:t>
            </a:r>
            <a:r>
              <a:rPr lang="el-GR" sz="2000" dirty="0" smtClean="0"/>
              <a:t>Σ.Β. αγελάδων </a:t>
            </a:r>
            <a:r>
              <a:rPr lang="el-GR" sz="2000" dirty="0"/>
              <a:t>500 </a:t>
            </a:r>
            <a:r>
              <a:rPr lang="en-US" sz="2000" dirty="0"/>
              <a:t>kg</a:t>
            </a:r>
            <a:r>
              <a:rPr lang="el-GR" sz="2000" dirty="0"/>
              <a:t>.</a:t>
            </a:r>
          </a:p>
          <a:p>
            <a:pPr lvl="1" indent="-342900">
              <a:lnSpc>
                <a:spcPct val="150000"/>
              </a:lnSpc>
              <a:spcBef>
                <a:spcPts val="0"/>
              </a:spcBef>
              <a:buClr>
                <a:schemeClr val="tx2"/>
              </a:buClr>
              <a:buFont typeface="Wingdings" panose="05000000000000000000" pitchFamily="2" charset="2"/>
              <a:buChar char="l"/>
              <a:defRPr/>
            </a:pPr>
            <a:r>
              <a:rPr lang="el-GR" sz="2000" dirty="0" smtClean="0"/>
              <a:t>Μαστός </a:t>
            </a:r>
            <a:r>
              <a:rPr lang="el-GR" sz="2000" dirty="0"/>
              <a:t>καλά αναπτυγμένος και καλής διαπλάσεως.</a:t>
            </a:r>
          </a:p>
          <a:p>
            <a:pPr lvl="1" indent="-342900">
              <a:lnSpc>
                <a:spcPct val="150000"/>
              </a:lnSpc>
              <a:spcBef>
                <a:spcPts val="0"/>
              </a:spcBef>
              <a:buClr>
                <a:schemeClr val="tx2"/>
              </a:buClr>
              <a:buFont typeface="Wingdings" panose="05000000000000000000" pitchFamily="2" charset="2"/>
              <a:buChar char="l"/>
              <a:defRPr/>
            </a:pPr>
            <a:r>
              <a:rPr lang="el-GR" sz="2000" dirty="0" smtClean="0"/>
              <a:t>Χρωματισμός </a:t>
            </a:r>
            <a:r>
              <a:rPr lang="el-GR" sz="2000" dirty="0"/>
              <a:t>υποκίτρινος ή </a:t>
            </a:r>
            <a:r>
              <a:rPr lang="el-GR" sz="2000" dirty="0" smtClean="0"/>
              <a:t>καστανός ποικιλόχρωμος</a:t>
            </a:r>
            <a:r>
              <a:rPr lang="el-GR" sz="2000" dirty="0"/>
              <a:t>.</a:t>
            </a:r>
          </a:p>
          <a:p>
            <a:pPr lvl="1" indent="-342900">
              <a:lnSpc>
                <a:spcPct val="150000"/>
              </a:lnSpc>
              <a:spcBef>
                <a:spcPts val="0"/>
              </a:spcBef>
              <a:buClr>
                <a:schemeClr val="tx2"/>
              </a:buClr>
              <a:buFont typeface="Wingdings" panose="05000000000000000000" pitchFamily="2" charset="2"/>
              <a:buChar char="l"/>
              <a:defRPr/>
            </a:pPr>
            <a:r>
              <a:rPr lang="el-GR" sz="2000" dirty="0" smtClean="0"/>
              <a:t>Καθαρά </a:t>
            </a:r>
            <a:r>
              <a:rPr lang="el-GR" sz="2000" dirty="0"/>
              <a:t>γαλακτοπαραγωγός.</a:t>
            </a:r>
          </a:p>
          <a:p>
            <a:pPr lvl="1" indent="-342900">
              <a:lnSpc>
                <a:spcPct val="150000"/>
              </a:lnSpc>
              <a:spcBef>
                <a:spcPts val="0"/>
              </a:spcBef>
              <a:buClr>
                <a:schemeClr val="tx2"/>
              </a:buClr>
              <a:buFont typeface="Wingdings" panose="05000000000000000000" pitchFamily="2" charset="2"/>
              <a:buChar char="l"/>
              <a:defRPr/>
            </a:pPr>
            <a:r>
              <a:rPr lang="el-GR" sz="2000" dirty="0" smtClean="0"/>
              <a:t>Ετησίως οι αποδόσεις της είναι : 4800-5800 </a:t>
            </a:r>
            <a:r>
              <a:rPr lang="en-US" sz="2000" dirty="0"/>
              <a:t>kg </a:t>
            </a:r>
            <a:r>
              <a:rPr lang="el-GR" sz="2000" dirty="0"/>
              <a:t>γάλακτος, </a:t>
            </a:r>
            <a:r>
              <a:rPr lang="el-GR" sz="2000" dirty="0" smtClean="0"/>
              <a:t>300 </a:t>
            </a:r>
            <a:r>
              <a:rPr lang="en-US" sz="2000" dirty="0"/>
              <a:t>kg</a:t>
            </a:r>
            <a:r>
              <a:rPr lang="el-GR" sz="2000" dirty="0"/>
              <a:t> λίπος (4,3-4,6 %), </a:t>
            </a:r>
            <a:r>
              <a:rPr lang="el-GR" sz="2000" dirty="0" smtClean="0"/>
              <a:t>230 </a:t>
            </a:r>
            <a:r>
              <a:rPr lang="en-US" sz="2000" dirty="0"/>
              <a:t>kg </a:t>
            </a:r>
            <a:r>
              <a:rPr lang="el-GR" sz="2000" dirty="0" smtClean="0"/>
              <a:t>πρωτεΐνης (3,5 </a:t>
            </a:r>
            <a:r>
              <a:rPr lang="el-GR" sz="2000" dirty="0"/>
              <a:t>%).</a:t>
            </a:r>
          </a:p>
          <a:p>
            <a:pPr>
              <a:defRPr/>
            </a:pPr>
            <a:endParaRPr lang="el-GR"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20688"/>
            <a:ext cx="7924800" cy="960437"/>
          </a:xfrm>
        </p:spPr>
        <p:txBody>
          <a:bodyPr>
            <a:normAutofit fontScale="90000"/>
          </a:bodyPr>
          <a:lstStyle/>
          <a:p>
            <a:pPr>
              <a:defRPr/>
            </a:pPr>
            <a:r>
              <a:rPr lang="el-GR" dirty="0"/>
              <a:t>Γαλακτοπαραγωγός φυλή </a:t>
            </a:r>
            <a:r>
              <a:rPr lang="en-US" dirty="0"/>
              <a:t>Guernsey</a:t>
            </a:r>
            <a:r>
              <a:rPr lang="el-GR" dirty="0"/>
              <a:t> </a:t>
            </a:r>
            <a:r>
              <a:rPr lang="el-GR" dirty="0" smtClean="0"/>
              <a:t>4/4</a:t>
            </a:r>
            <a:endParaRPr lang="el-GR" dirty="0"/>
          </a:p>
        </p:txBody>
      </p:sp>
      <p:sp>
        <p:nvSpPr>
          <p:cNvPr id="32770" name="Θέση περιεχομένου 2"/>
          <p:cNvSpPr>
            <a:spLocks noGrp="1"/>
          </p:cNvSpPr>
          <p:nvPr>
            <p:ph idx="1"/>
          </p:nvPr>
        </p:nvSpPr>
        <p:spPr>
          <a:xfrm>
            <a:off x="468313" y="1628775"/>
            <a:ext cx="4176712" cy="4822825"/>
          </a:xfrm>
        </p:spPr>
        <p:txBody>
          <a:bodyPr/>
          <a:lstStyle/>
          <a:p>
            <a:pPr marL="0" indent="0">
              <a:lnSpc>
                <a:spcPct val="114000"/>
              </a:lnSpc>
              <a:buFont typeface="Wingdings" pitchFamily="2" charset="2"/>
              <a:buNone/>
            </a:pPr>
            <a:r>
              <a:rPr lang="el-GR" sz="2000" b="1" smtClean="0"/>
              <a:t>Μορφολογικά και παραγωγικά χαρακτηριστικά </a:t>
            </a:r>
            <a:r>
              <a:rPr lang="el-GR" sz="2000" smtClean="0"/>
              <a:t>(…συνέχεια):</a:t>
            </a:r>
          </a:p>
          <a:p>
            <a:pPr marL="0" indent="0">
              <a:buClr>
                <a:schemeClr val="tx2"/>
              </a:buClr>
            </a:pPr>
            <a:r>
              <a:rPr lang="el-GR" sz="2000" smtClean="0"/>
              <a:t>Οι αποδόσεις σε κρέας είναι χαμηλές</a:t>
            </a:r>
            <a:r>
              <a:rPr lang="en-US" sz="2000" smtClean="0"/>
              <a:t>.</a:t>
            </a:r>
            <a:r>
              <a:rPr lang="el-GR" sz="2000" smtClean="0"/>
              <a:t> Καλύτερη μυϊκή κάλυψη από τη </a:t>
            </a:r>
            <a:r>
              <a:rPr lang="en-US" sz="2000" smtClean="0"/>
              <a:t>Jersey.</a:t>
            </a:r>
            <a:r>
              <a:rPr lang="el-GR" sz="2000" smtClean="0"/>
              <a:t> Ανθεκτικότητα στη ζέστη.</a:t>
            </a:r>
          </a:p>
          <a:p>
            <a:pPr marL="0" indent="0">
              <a:buClr>
                <a:schemeClr val="tx2"/>
              </a:buClr>
            </a:pPr>
            <a:r>
              <a:rPr lang="el-GR" sz="2000" smtClean="0"/>
              <a:t>Πιο πρώιμη και με μικρότερη ξηρά περίοδο από τις μεγαλόσωμες φυλές.</a:t>
            </a:r>
          </a:p>
          <a:p>
            <a:pPr marL="0" indent="0">
              <a:buClr>
                <a:schemeClr val="tx2"/>
              </a:buClr>
            </a:pPr>
            <a:r>
              <a:rPr lang="el-GR" sz="2000" smtClean="0"/>
              <a:t>Απαιτεί 20-30 % λιγότερη τροφή για κάθε </a:t>
            </a:r>
            <a:r>
              <a:rPr lang="en-US" sz="2000" smtClean="0"/>
              <a:t>kg</a:t>
            </a:r>
            <a:r>
              <a:rPr lang="el-GR" sz="2000" smtClean="0"/>
              <a:t> παραγόμενου γάλακτος. </a:t>
            </a:r>
          </a:p>
          <a:p>
            <a:pPr marL="0" indent="0">
              <a:buClr>
                <a:schemeClr val="tx2"/>
              </a:buClr>
            </a:pPr>
            <a:r>
              <a:rPr lang="el-GR" sz="2000" smtClean="0"/>
              <a:t>Εκμεταλλεύεται άριστα τη βοσκή.</a:t>
            </a:r>
            <a:endParaRPr lang="en-GB" sz="2000" smtClean="0"/>
          </a:p>
        </p:txBody>
      </p:sp>
      <p:pic>
        <p:nvPicPr>
          <p:cNvPr id="8194" name="Picture 2" descr="Μόσχοι φυλής Guernsey. "/>
          <p:cNvPicPr>
            <a:picLocks noChangeAspect="1" noChangeArrowheads="1"/>
          </p:cNvPicPr>
          <p:nvPr/>
        </p:nvPicPr>
        <p:blipFill>
          <a:blip r:embed="rId2"/>
          <a:srcRect/>
          <a:stretch>
            <a:fillRect/>
          </a:stretch>
        </p:blipFill>
        <p:spPr bwMode="auto">
          <a:xfrm>
            <a:off x="4860925" y="1814513"/>
            <a:ext cx="3459163" cy="2093912"/>
          </a:xfrm>
          <a:prstGeom prst="rect">
            <a:avLst/>
          </a:prstGeom>
          <a:ln>
            <a:noFill/>
          </a:ln>
          <a:effectLst>
            <a:outerShdw blurRad="292100" dist="139700" dir="2700000" algn="tl" rotWithShape="0">
              <a:srgbClr val="333333">
                <a:alpha val="65000"/>
              </a:srgbClr>
            </a:outerShdw>
          </a:effectLst>
          <a:extLst/>
        </p:spPr>
      </p:pic>
      <p:sp>
        <p:nvSpPr>
          <p:cNvPr id="32772" name="TextBox 4"/>
          <p:cNvSpPr txBox="1">
            <a:spLocks noChangeArrowheads="1"/>
          </p:cNvSpPr>
          <p:nvPr/>
        </p:nvSpPr>
        <p:spPr bwMode="auto">
          <a:xfrm>
            <a:off x="5068888" y="4040188"/>
            <a:ext cx="3043237" cy="831850"/>
          </a:xfrm>
          <a:prstGeom prst="rect">
            <a:avLst/>
          </a:prstGeom>
          <a:noFill/>
          <a:ln w="9525">
            <a:noFill/>
            <a:miter lim="800000"/>
            <a:headEnd/>
            <a:tailEnd/>
          </a:ln>
        </p:spPr>
        <p:txBody>
          <a:bodyPr>
            <a:spAutoFit/>
          </a:bodyPr>
          <a:lstStyle/>
          <a:p>
            <a:r>
              <a:rPr lang="el-GR" sz="2000">
                <a:solidFill>
                  <a:srgbClr val="000000"/>
                </a:solidFill>
              </a:rPr>
              <a:t>Μόσχοι φυλής </a:t>
            </a:r>
            <a:r>
              <a:rPr lang="en-US" sz="2000">
                <a:solidFill>
                  <a:srgbClr val="000000"/>
                </a:solidFill>
              </a:rPr>
              <a:t>Guernsey</a:t>
            </a:r>
            <a:r>
              <a:rPr lang="el-GR" sz="2000">
                <a:solidFill>
                  <a:srgbClr val="000000"/>
                </a:solidFill>
              </a:rPr>
              <a:t>. </a:t>
            </a:r>
            <a:r>
              <a:rPr lang="en-US" sz="1400">
                <a:solidFill>
                  <a:srgbClr val="000000"/>
                </a:solidFill>
              </a:rPr>
              <a:t>http://www.thecattlesite.com/breeds/contents/guernseybull.jpg</a:t>
            </a:r>
            <a:endParaRPr lang="el-GR" sz="1400" u="sng">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6563"/>
            <a:ext cx="7924800" cy="962025"/>
          </a:xfrm>
        </p:spPr>
        <p:txBody>
          <a:bodyPr>
            <a:normAutofit fontScale="90000"/>
          </a:bodyPr>
          <a:lstStyle/>
          <a:p>
            <a:pPr>
              <a:defRPr/>
            </a:pPr>
            <a:r>
              <a:rPr lang="el-GR" kern="0" dirty="0"/>
              <a:t>Γαλακτοπαραγωγός φυλή </a:t>
            </a:r>
            <a:r>
              <a:rPr lang="en-US" kern="0" dirty="0" smtClean="0"/>
              <a:t>Ayrshire</a:t>
            </a:r>
            <a:r>
              <a:rPr lang="el-GR" kern="0" dirty="0" smtClean="0"/>
              <a:t> 1/4</a:t>
            </a:r>
            <a:endParaRPr lang="el-GR" dirty="0"/>
          </a:p>
        </p:txBody>
      </p:sp>
      <p:sp>
        <p:nvSpPr>
          <p:cNvPr id="33794" name="Θέση κειμένου 2"/>
          <p:cNvSpPr>
            <a:spLocks noGrp="1"/>
          </p:cNvSpPr>
          <p:nvPr>
            <p:ph type="body" idx="1"/>
          </p:nvPr>
        </p:nvSpPr>
        <p:spPr>
          <a:xfrm>
            <a:off x="342900" y="1609725"/>
            <a:ext cx="7977188" cy="1570038"/>
          </a:xfrm>
        </p:spPr>
        <p:txBody>
          <a:bodyPr/>
          <a:lstStyle/>
          <a:p>
            <a:pPr>
              <a:spcBef>
                <a:spcPct val="0"/>
              </a:spcBef>
              <a:buFont typeface="Wingdings" pitchFamily="2" charset="2"/>
              <a:buChar char="l"/>
            </a:pPr>
            <a:r>
              <a:rPr lang="el-GR" sz="2000" smtClean="0"/>
              <a:t>Καταγωγή: </a:t>
            </a:r>
          </a:p>
          <a:p>
            <a:pPr lvl="1">
              <a:spcBef>
                <a:spcPct val="0"/>
              </a:spcBef>
            </a:pPr>
            <a:r>
              <a:rPr lang="el-GR" b="0" smtClean="0"/>
              <a:t>Από τη Νοτιοδυτική Σκωτία (περιοχές γύρω από το Ayr). Δημιουργήθηκε στα τέλη του 18ου αιώνα με διασταυρώσεις της τοπικής φυλής με ζώα από την Βόρεια Αγγλία, την Ολλανδία, τη Φλάνδρα και τα νησιά του στενού της Μάγχης.</a:t>
            </a:r>
          </a:p>
        </p:txBody>
      </p:sp>
      <p:pic>
        <p:nvPicPr>
          <p:cNvPr id="7" name="Θέση περιεχομένου 6" descr="Τόπος καταγωγής της φυλής Ayrshire. "/>
          <p:cNvPicPr>
            <a:picLocks noGrp="1" noChangeAspect="1"/>
          </p:cNvPicPr>
          <p:nvPr>
            <p:ph sz="half" idx="2"/>
          </p:nvPr>
        </p:nvPicPr>
        <p:blipFill>
          <a:blip r:embed="rId2"/>
          <a:stretch>
            <a:fillRect/>
          </a:stretch>
        </p:blipFill>
        <p:spPr>
          <a:xfrm>
            <a:off x="811213" y="3209925"/>
            <a:ext cx="2690812" cy="2851150"/>
          </a:xfrm>
          <a:effectLst>
            <a:outerShdw blurRad="292100" dist="139700" dir="2700000" algn="tl" rotWithShape="0">
              <a:srgbClr val="333333">
                <a:alpha val="65000"/>
              </a:srgbClr>
            </a:outerShdw>
          </a:effectLst>
        </p:spPr>
      </p:pic>
      <p:sp>
        <p:nvSpPr>
          <p:cNvPr id="33796" name="Ορθογώνιο 4"/>
          <p:cNvSpPr>
            <a:spLocks noChangeArrowheads="1"/>
          </p:cNvSpPr>
          <p:nvPr/>
        </p:nvSpPr>
        <p:spPr bwMode="auto">
          <a:xfrm>
            <a:off x="657225" y="6062663"/>
            <a:ext cx="3670300" cy="708025"/>
          </a:xfrm>
          <a:prstGeom prst="rect">
            <a:avLst/>
          </a:prstGeom>
          <a:noFill/>
          <a:ln w="9525">
            <a:noFill/>
            <a:miter lim="800000"/>
            <a:headEnd/>
            <a:tailEnd/>
          </a:ln>
        </p:spPr>
        <p:txBody>
          <a:bodyPr>
            <a:spAutoFit/>
          </a:bodyPr>
          <a:lstStyle/>
          <a:p>
            <a:r>
              <a:rPr lang="el-GR" sz="2000">
                <a:solidFill>
                  <a:srgbClr val="000000"/>
                </a:solidFill>
              </a:rPr>
              <a:t>Τόπος καταγωγής της φυλής </a:t>
            </a:r>
            <a:r>
              <a:rPr lang="en-US" sz="2000">
                <a:solidFill>
                  <a:srgbClr val="000000"/>
                </a:solidFill>
              </a:rPr>
              <a:t>Ayrshire</a:t>
            </a:r>
            <a:r>
              <a:rPr lang="el-GR" sz="2000">
                <a:solidFill>
                  <a:srgbClr val="000000"/>
                </a:solidFill>
              </a:rPr>
              <a:t>.</a:t>
            </a:r>
            <a:r>
              <a:rPr lang="en-US" sz="2000">
                <a:solidFill>
                  <a:srgbClr val="000000"/>
                </a:solidFill>
              </a:rPr>
              <a:t> </a:t>
            </a:r>
            <a:r>
              <a:rPr lang="en-US" sz="1400" u="sng">
                <a:solidFill>
                  <a:srgbClr val="000000"/>
                </a:solidFill>
              </a:rPr>
              <a:t>https://maps.google.com</a:t>
            </a:r>
            <a:endParaRPr lang="el-GR" sz="1400" u="sng">
              <a:solidFill>
                <a:srgbClr val="000000"/>
              </a:solidFill>
            </a:endParaRPr>
          </a:p>
        </p:txBody>
      </p:sp>
      <p:pic>
        <p:nvPicPr>
          <p:cNvPr id="9" name="Picture 2" descr="Γαλακτοπαραγωγός αγελάδα Ayrshire.&#10;"/>
          <p:cNvPicPr>
            <a:picLocks noChangeAspect="1" noChangeArrowheads="1"/>
          </p:cNvPicPr>
          <p:nvPr/>
        </p:nvPicPr>
        <p:blipFill>
          <a:blip r:embed="rId3"/>
          <a:srcRect/>
          <a:stretch>
            <a:fillRect/>
          </a:stretch>
        </p:blipFill>
        <p:spPr bwMode="auto">
          <a:xfrm>
            <a:off x="4551363" y="3205163"/>
            <a:ext cx="3457575" cy="2381250"/>
          </a:xfrm>
          <a:prstGeom prst="rect">
            <a:avLst/>
          </a:prstGeom>
          <a:ln>
            <a:noFill/>
          </a:ln>
          <a:effectLst>
            <a:outerShdw blurRad="292100" dist="139700" dir="2700000" algn="tl" rotWithShape="0">
              <a:srgbClr val="333333">
                <a:alpha val="65000"/>
              </a:srgbClr>
            </a:outerShdw>
          </a:effectLst>
          <a:extLst/>
        </p:spPr>
      </p:pic>
      <p:sp>
        <p:nvSpPr>
          <p:cNvPr id="33798" name="TextBox 9"/>
          <p:cNvSpPr txBox="1">
            <a:spLocks noChangeArrowheads="1"/>
          </p:cNvSpPr>
          <p:nvPr/>
        </p:nvSpPr>
        <p:spPr bwMode="auto">
          <a:xfrm>
            <a:off x="4551363" y="5589588"/>
            <a:ext cx="4025900" cy="1138237"/>
          </a:xfrm>
          <a:prstGeom prst="rect">
            <a:avLst/>
          </a:prstGeom>
          <a:noFill/>
          <a:ln w="9525">
            <a:noFill/>
            <a:miter lim="800000"/>
            <a:headEnd/>
            <a:tailEnd/>
          </a:ln>
        </p:spPr>
        <p:txBody>
          <a:bodyPr>
            <a:spAutoFit/>
          </a:bodyPr>
          <a:lstStyle/>
          <a:p>
            <a:r>
              <a:rPr lang="el-GR" sz="2000">
                <a:solidFill>
                  <a:srgbClr val="000000"/>
                </a:solidFill>
              </a:rPr>
              <a:t>Γαλακτοπαραγωγός αγελάδα </a:t>
            </a:r>
            <a:r>
              <a:rPr lang="en-US" sz="2000">
                <a:solidFill>
                  <a:srgbClr val="000000"/>
                </a:solidFill>
              </a:rPr>
              <a:t>Ayrshire.</a:t>
            </a:r>
          </a:p>
          <a:p>
            <a:r>
              <a:rPr lang="en-US" sz="1400">
                <a:solidFill>
                  <a:srgbClr val="000000"/>
                </a:solidFill>
              </a:rPr>
              <a:t>http://media.web.britannica.com/eb-media/25/525-004-E79EDCE3.jpg</a:t>
            </a:r>
            <a:endParaRPr lang="el-GR" sz="140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a:defRPr/>
            </a:pPr>
            <a:r>
              <a:rPr lang="el-GR" kern="0" dirty="0"/>
              <a:t>Γαλακτοπαραγωγός φυλή </a:t>
            </a:r>
            <a:r>
              <a:rPr lang="en-US" kern="0" dirty="0"/>
              <a:t>Ayrshire</a:t>
            </a:r>
            <a:r>
              <a:rPr lang="el-GR" kern="0" dirty="0"/>
              <a:t> </a:t>
            </a:r>
            <a:r>
              <a:rPr lang="el-GR" kern="0" dirty="0" smtClean="0"/>
              <a:t>2/4</a:t>
            </a:r>
            <a:endParaRPr lang="el-GR" dirty="0"/>
          </a:p>
        </p:txBody>
      </p:sp>
      <p:sp>
        <p:nvSpPr>
          <p:cNvPr id="34818" name="Θέση περιεχομένου 2"/>
          <p:cNvSpPr>
            <a:spLocks noGrp="1"/>
          </p:cNvSpPr>
          <p:nvPr>
            <p:ph sz="half" idx="1"/>
          </p:nvPr>
        </p:nvSpPr>
        <p:spPr>
          <a:xfrm>
            <a:off x="468313" y="1628775"/>
            <a:ext cx="3751262" cy="4968875"/>
          </a:xfrm>
        </p:spPr>
        <p:txBody>
          <a:bodyPr/>
          <a:lstStyle/>
          <a:p>
            <a:pPr marL="0" indent="0">
              <a:lnSpc>
                <a:spcPct val="90000"/>
              </a:lnSpc>
              <a:spcBef>
                <a:spcPts val="1800"/>
              </a:spcBef>
              <a:buFont typeface="Wingdings" pitchFamily="2" charset="2"/>
              <a:buNone/>
            </a:pPr>
            <a:r>
              <a:rPr lang="el-GR" sz="2000" b="1" smtClean="0"/>
              <a:t>Διάδοση</a:t>
            </a:r>
            <a:r>
              <a:rPr lang="el-GR" sz="2000" smtClean="0"/>
              <a:t>:</a:t>
            </a:r>
            <a:endParaRPr lang="en-US" sz="2000" smtClean="0"/>
          </a:p>
          <a:p>
            <a:pPr marL="0" indent="0">
              <a:lnSpc>
                <a:spcPct val="90000"/>
              </a:lnSpc>
              <a:spcBef>
                <a:spcPts val="1800"/>
              </a:spcBef>
            </a:pPr>
            <a:r>
              <a:rPr lang="el-GR" sz="2000" smtClean="0"/>
              <a:t>1814: πρώτη ονομασία της φυλής.</a:t>
            </a:r>
            <a:endParaRPr lang="en-US" sz="2000" smtClean="0"/>
          </a:p>
          <a:p>
            <a:pPr marL="0" indent="0">
              <a:lnSpc>
                <a:spcPct val="90000"/>
              </a:lnSpc>
              <a:spcBef>
                <a:spcPts val="1800"/>
              </a:spcBef>
            </a:pPr>
            <a:r>
              <a:rPr lang="el-GR" sz="2000" smtClean="0"/>
              <a:t>1820: πρώτες εξαγωγές ζώων στις ΗΠΑ.</a:t>
            </a:r>
            <a:endParaRPr lang="en-US" sz="2000" smtClean="0"/>
          </a:p>
          <a:p>
            <a:pPr marL="0" indent="0">
              <a:lnSpc>
                <a:spcPct val="90000"/>
              </a:lnSpc>
              <a:spcBef>
                <a:spcPts val="1800"/>
              </a:spcBef>
            </a:pPr>
            <a:r>
              <a:rPr lang="el-GR" sz="2000" smtClean="0"/>
              <a:t>1876: ίδρυση του πρώτου γενεαλογικού βιβλίου στις ΗΠΑ. </a:t>
            </a:r>
            <a:endParaRPr lang="en-GB" sz="2000" smtClean="0"/>
          </a:p>
          <a:p>
            <a:pPr marL="0" indent="0">
              <a:lnSpc>
                <a:spcPct val="90000"/>
              </a:lnSpc>
              <a:spcBef>
                <a:spcPts val="1800"/>
              </a:spcBef>
            </a:pPr>
            <a:r>
              <a:rPr lang="en-GB" sz="2000" smtClean="0"/>
              <a:t>1877</a:t>
            </a:r>
            <a:r>
              <a:rPr lang="el-GR" sz="2000" smtClean="0"/>
              <a:t>:</a:t>
            </a:r>
            <a:r>
              <a:rPr lang="en-GB" sz="2000" smtClean="0"/>
              <a:t> </a:t>
            </a:r>
            <a:r>
              <a:rPr lang="el-GR" sz="2000" smtClean="0"/>
              <a:t>ίδρυση</a:t>
            </a:r>
            <a:r>
              <a:rPr lang="en-GB" sz="2000" smtClean="0"/>
              <a:t> </a:t>
            </a:r>
            <a:r>
              <a:rPr lang="el-GR" sz="2000" smtClean="0"/>
              <a:t>της</a:t>
            </a:r>
            <a:r>
              <a:rPr lang="en-GB" sz="2000" smtClean="0"/>
              <a:t> Ayrshire Cattle Herdbook Society of Great Britain and Ireland</a:t>
            </a:r>
            <a:r>
              <a:rPr lang="el-GR" sz="2000" smtClean="0"/>
              <a:t>.</a:t>
            </a:r>
            <a:r>
              <a:rPr lang="en-GB" sz="2000" smtClean="0"/>
              <a:t> </a:t>
            </a:r>
            <a:endParaRPr lang="en-US" sz="2000" smtClean="0"/>
          </a:p>
          <a:p>
            <a:pPr marL="0" indent="0">
              <a:lnSpc>
                <a:spcPct val="90000"/>
              </a:lnSpc>
              <a:spcBef>
                <a:spcPts val="1800"/>
              </a:spcBef>
            </a:pPr>
            <a:r>
              <a:rPr lang="el-GR" sz="2000" smtClean="0"/>
              <a:t>Έχει</a:t>
            </a:r>
            <a:r>
              <a:rPr lang="en-GB" sz="2000" smtClean="0"/>
              <a:t> </a:t>
            </a:r>
            <a:r>
              <a:rPr lang="el-GR" sz="2000" smtClean="0"/>
              <a:t>διαδοθεί</a:t>
            </a:r>
            <a:r>
              <a:rPr lang="en-GB" sz="2000" smtClean="0"/>
              <a:t> </a:t>
            </a:r>
            <a:r>
              <a:rPr lang="el-GR" sz="2000" smtClean="0"/>
              <a:t>σε</a:t>
            </a:r>
            <a:r>
              <a:rPr lang="en-GB" sz="2000" smtClean="0"/>
              <a:t> </a:t>
            </a:r>
            <a:r>
              <a:rPr lang="el-GR" sz="2000" smtClean="0"/>
              <a:t>πολλές</a:t>
            </a:r>
            <a:r>
              <a:rPr lang="en-GB" sz="2000" smtClean="0"/>
              <a:t> </a:t>
            </a:r>
            <a:r>
              <a:rPr lang="el-GR" sz="2000" smtClean="0"/>
              <a:t>χώρες</a:t>
            </a:r>
            <a:r>
              <a:rPr lang="en-GB" sz="2000" smtClean="0"/>
              <a:t>. </a:t>
            </a:r>
            <a:r>
              <a:rPr lang="el-GR" sz="2000" smtClean="0"/>
              <a:t>Στη Φινλανδία είναι η επικρατέστερη φυλή.</a:t>
            </a:r>
          </a:p>
        </p:txBody>
      </p:sp>
      <p:pic>
        <p:nvPicPr>
          <p:cNvPr id="8" name="Picture 2" descr="Γαλακτοπαραγωγός αγελάδα Ayrshire. "/>
          <p:cNvPicPr>
            <a:picLocks noChangeAspect="1" noChangeArrowheads="1"/>
          </p:cNvPicPr>
          <p:nvPr/>
        </p:nvPicPr>
        <p:blipFill>
          <a:blip r:embed="rId2"/>
          <a:srcRect/>
          <a:stretch>
            <a:fillRect/>
          </a:stretch>
        </p:blipFill>
        <p:spPr bwMode="auto">
          <a:xfrm>
            <a:off x="4365625" y="1757363"/>
            <a:ext cx="4262438" cy="2830512"/>
          </a:xfrm>
          <a:prstGeom prst="rect">
            <a:avLst/>
          </a:prstGeom>
          <a:ln>
            <a:noFill/>
          </a:ln>
          <a:effectLst>
            <a:outerShdw blurRad="292100" dist="139700" dir="2700000" algn="tl" rotWithShape="0">
              <a:srgbClr val="333333">
                <a:alpha val="65000"/>
              </a:srgbClr>
            </a:outerShdw>
          </a:effectLst>
          <a:extLst/>
        </p:spPr>
      </p:pic>
      <p:sp>
        <p:nvSpPr>
          <p:cNvPr id="34820" name="TextBox 4"/>
          <p:cNvSpPr txBox="1">
            <a:spLocks noChangeArrowheads="1"/>
          </p:cNvSpPr>
          <p:nvPr/>
        </p:nvSpPr>
        <p:spPr bwMode="auto">
          <a:xfrm>
            <a:off x="4325938" y="4703763"/>
            <a:ext cx="4302125" cy="1138237"/>
          </a:xfrm>
          <a:prstGeom prst="rect">
            <a:avLst/>
          </a:prstGeom>
          <a:noFill/>
          <a:ln w="9525">
            <a:noFill/>
            <a:miter lim="800000"/>
            <a:headEnd/>
            <a:tailEnd/>
          </a:ln>
        </p:spPr>
        <p:txBody>
          <a:bodyPr>
            <a:spAutoFit/>
          </a:bodyPr>
          <a:lstStyle/>
          <a:p>
            <a:r>
              <a:rPr lang="el-GR" sz="2000">
                <a:solidFill>
                  <a:srgbClr val="000000"/>
                </a:solidFill>
              </a:rPr>
              <a:t>Γαλακτοπαραγωγός αγελάδα </a:t>
            </a:r>
            <a:r>
              <a:rPr lang="en-US" sz="2000">
                <a:solidFill>
                  <a:srgbClr val="000000"/>
                </a:solidFill>
              </a:rPr>
              <a:t>Ayrshire. </a:t>
            </a:r>
            <a:r>
              <a:rPr lang="en-US" sz="1400">
                <a:solidFill>
                  <a:srgbClr val="000000"/>
                </a:solidFill>
              </a:rPr>
              <a:t>http://feastbowl.files.wordpress.com/2010/09/cows_in_field2_500px.jpg?w=510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a:defRPr/>
            </a:pPr>
            <a:r>
              <a:rPr lang="el-GR" dirty="0"/>
              <a:t>Αντικειμενικοί στόχοι του </a:t>
            </a:r>
            <a:r>
              <a:rPr lang="el-GR" dirty="0" smtClean="0"/>
              <a:t>μαθήματος</a:t>
            </a:r>
            <a:endParaRPr lang="el-GR" dirty="0"/>
          </a:p>
        </p:txBody>
      </p:sp>
      <p:sp>
        <p:nvSpPr>
          <p:cNvPr id="17410" name="Θέση περιεχομένου 3"/>
          <p:cNvSpPr>
            <a:spLocks noGrp="1"/>
          </p:cNvSpPr>
          <p:nvPr>
            <p:ph idx="1"/>
          </p:nvPr>
        </p:nvSpPr>
        <p:spPr/>
        <p:txBody>
          <a:bodyPr/>
          <a:lstStyle/>
          <a:p>
            <a:pPr>
              <a:lnSpc>
                <a:spcPct val="200000"/>
              </a:lnSpc>
            </a:pPr>
            <a:r>
              <a:rPr lang="en-US" dirty="0" smtClean="0"/>
              <a:t>O</a:t>
            </a:r>
            <a:r>
              <a:rPr lang="el-GR" dirty="0" smtClean="0"/>
              <a:t>ι σημαντικότερες </a:t>
            </a:r>
            <a:r>
              <a:rPr lang="el-GR" dirty="0" smtClean="0"/>
              <a:t>γαλακτοπαραγωγές και </a:t>
            </a:r>
            <a:r>
              <a:rPr lang="el-GR" dirty="0" err="1" smtClean="0"/>
              <a:t>κρεοπαραγωγές</a:t>
            </a:r>
            <a:r>
              <a:rPr lang="el-GR" dirty="0" smtClean="0"/>
              <a:t> φυλές βοοειδών (προέλευση, διάδοση, εξέλιξη της φυλής και παραγωγικά χαρακτηριστικά της).</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a:defRPr/>
            </a:pPr>
            <a:r>
              <a:rPr lang="el-GR" kern="0" dirty="0"/>
              <a:t>Γαλακτοπαραγωγός φυλή </a:t>
            </a:r>
            <a:r>
              <a:rPr lang="en-US" kern="0" dirty="0"/>
              <a:t>Ayrshire</a:t>
            </a:r>
            <a:r>
              <a:rPr lang="el-GR" kern="0" dirty="0"/>
              <a:t> </a:t>
            </a:r>
            <a:r>
              <a:rPr lang="el-GR" kern="0" dirty="0" smtClean="0"/>
              <a:t>3/4</a:t>
            </a:r>
            <a:endParaRPr lang="el-GR" dirty="0"/>
          </a:p>
        </p:txBody>
      </p:sp>
      <p:sp>
        <p:nvSpPr>
          <p:cNvPr id="3" name="Θέση περιεχομένου 2"/>
          <p:cNvSpPr>
            <a:spLocks noGrp="1"/>
          </p:cNvSpPr>
          <p:nvPr>
            <p:ph idx="1"/>
          </p:nvPr>
        </p:nvSpPr>
        <p:spPr>
          <a:xfrm>
            <a:off x="468313" y="1628775"/>
            <a:ext cx="8054975" cy="4746625"/>
          </a:xfrm>
        </p:spPr>
        <p:txBody>
          <a:bodyPr/>
          <a:lstStyle/>
          <a:p>
            <a:pPr marL="0" indent="0">
              <a:lnSpc>
                <a:spcPct val="150000"/>
              </a:lnSpc>
              <a:spcBef>
                <a:spcPct val="0"/>
              </a:spcBef>
              <a:buFont typeface="Wingdings" pitchFamily="2" charset="2"/>
              <a:buNone/>
            </a:pPr>
            <a:r>
              <a:rPr lang="el-GR" sz="2000" b="1" smtClean="0"/>
              <a:t>Μορφολογικά και παραγωγικά χαρακτηριστικά</a:t>
            </a:r>
            <a:r>
              <a:rPr lang="el-GR" sz="2000" smtClean="0"/>
              <a:t>:</a:t>
            </a:r>
          </a:p>
          <a:p>
            <a:pPr marL="0" indent="0">
              <a:lnSpc>
                <a:spcPct val="150000"/>
              </a:lnSpc>
              <a:spcBef>
                <a:spcPct val="0"/>
              </a:spcBef>
              <a:buClr>
                <a:schemeClr val="tx2"/>
              </a:buClr>
            </a:pPr>
            <a:r>
              <a:rPr lang="el-GR" sz="2000" smtClean="0"/>
              <a:t>Μικρόσωμη έως μεσαίου  μεγέθους. Πιο μεγαλόσωμη από τις φυλές </a:t>
            </a:r>
            <a:r>
              <a:rPr lang="en-US" sz="2000" smtClean="0"/>
              <a:t>Jersey </a:t>
            </a:r>
            <a:r>
              <a:rPr lang="el-GR" sz="2000" smtClean="0"/>
              <a:t>και </a:t>
            </a:r>
            <a:r>
              <a:rPr lang="en-US" sz="2000" smtClean="0"/>
              <a:t>Guernsey</a:t>
            </a:r>
            <a:r>
              <a:rPr lang="el-GR" sz="2000" smtClean="0"/>
              <a:t>. Σ. Β. ταύρων 800 </a:t>
            </a:r>
            <a:r>
              <a:rPr lang="en-US" sz="2000" smtClean="0"/>
              <a:t>kg</a:t>
            </a:r>
            <a:r>
              <a:rPr lang="el-GR" sz="2000" smtClean="0"/>
              <a:t>,</a:t>
            </a:r>
            <a:r>
              <a:rPr lang="en-US" sz="2000" smtClean="0"/>
              <a:t> </a:t>
            </a:r>
            <a:r>
              <a:rPr lang="el-GR" sz="2000" smtClean="0"/>
              <a:t>Σ.Β. αγελάδων 600 </a:t>
            </a:r>
            <a:r>
              <a:rPr lang="en-US" sz="2000" smtClean="0"/>
              <a:t>kg</a:t>
            </a:r>
            <a:r>
              <a:rPr lang="el-GR" sz="2000" smtClean="0"/>
              <a:t>.</a:t>
            </a:r>
            <a:r>
              <a:rPr lang="en-US" sz="2000" smtClean="0"/>
              <a:t> </a:t>
            </a:r>
            <a:endParaRPr lang="en-GB" sz="2000" smtClean="0"/>
          </a:p>
          <a:p>
            <a:pPr marL="0" indent="0">
              <a:lnSpc>
                <a:spcPct val="150000"/>
              </a:lnSpc>
              <a:spcBef>
                <a:spcPct val="0"/>
              </a:spcBef>
              <a:buClr>
                <a:schemeClr val="tx2"/>
              </a:buClr>
            </a:pPr>
            <a:r>
              <a:rPr lang="el-GR" sz="2000" smtClean="0"/>
              <a:t>Χρωματισμός ερυθρόλευκος, καστανός ή μαύρος με διάσπαρτα λευκά μέρη.</a:t>
            </a:r>
          </a:p>
          <a:p>
            <a:pPr marL="0" indent="0">
              <a:lnSpc>
                <a:spcPct val="150000"/>
              </a:lnSpc>
              <a:spcBef>
                <a:spcPct val="0"/>
              </a:spcBef>
              <a:buClr>
                <a:schemeClr val="tx2"/>
              </a:buClr>
            </a:pPr>
            <a:r>
              <a:rPr lang="el-GR" sz="2000" smtClean="0"/>
              <a:t>Καθαρά γαλακτοπαραγωγός με ανάλογη διάπλαση.</a:t>
            </a:r>
          </a:p>
          <a:p>
            <a:pPr marL="0" indent="0">
              <a:lnSpc>
                <a:spcPct val="150000"/>
              </a:lnSpc>
              <a:spcBef>
                <a:spcPct val="0"/>
              </a:spcBef>
              <a:buClr>
                <a:schemeClr val="tx2"/>
              </a:buClr>
            </a:pPr>
            <a:r>
              <a:rPr lang="el-GR" sz="2000" smtClean="0"/>
              <a:t>Μέση γαλακτοπαραγωγή: </a:t>
            </a:r>
          </a:p>
          <a:p>
            <a:pPr lvl="1" indent="-342900">
              <a:lnSpc>
                <a:spcPct val="150000"/>
              </a:lnSpc>
              <a:spcBef>
                <a:spcPct val="0"/>
              </a:spcBef>
              <a:buClr>
                <a:schemeClr val="tx2"/>
              </a:buClr>
            </a:pPr>
            <a:r>
              <a:rPr lang="el-GR" sz="2000" smtClean="0"/>
              <a:t>5600 </a:t>
            </a:r>
            <a:r>
              <a:rPr lang="en-US" sz="2000" smtClean="0"/>
              <a:t>kg</a:t>
            </a:r>
            <a:r>
              <a:rPr lang="el-GR" sz="2000" smtClean="0"/>
              <a:t> γάλα λιποπεριεκτικότητας 3,9 % (Καναδάς, 1997) </a:t>
            </a:r>
          </a:p>
          <a:p>
            <a:pPr lvl="1" indent="-342900">
              <a:lnSpc>
                <a:spcPct val="150000"/>
              </a:lnSpc>
              <a:spcBef>
                <a:spcPct val="0"/>
              </a:spcBef>
              <a:buClr>
                <a:schemeClr val="tx2"/>
              </a:buClr>
            </a:pPr>
            <a:r>
              <a:rPr lang="el-GR" sz="2000" smtClean="0"/>
              <a:t>7100 kg γάλα, λιποπεριεκτικότητας 4,4 % (Φινλανδία, 1997</a:t>
            </a:r>
            <a:r>
              <a:rPr lang="el-GR" sz="2000" smtClean="0">
                <a:effectLst>
                  <a:outerShdw blurRad="38100" dist="38100" dir="2700000" algn="tl">
                    <a:srgbClr val="C0C0C0"/>
                  </a:outerShdw>
                </a:effectLst>
              </a:rPr>
              <a:t>)</a:t>
            </a:r>
            <a:endParaRPr lang="el-GR" sz="2000" smtClean="0"/>
          </a:p>
          <a:p>
            <a:pPr marL="0" indent="0">
              <a:lnSpc>
                <a:spcPct val="150000"/>
              </a:lnSpc>
              <a:spcBef>
                <a:spcPct val="0"/>
              </a:spcBef>
            </a:pPr>
            <a:endParaRPr lang="el-GR" sz="20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a:defRPr/>
            </a:pPr>
            <a:r>
              <a:rPr lang="el-GR" kern="0" dirty="0"/>
              <a:t>Γαλακτοπαραγωγός φυλή </a:t>
            </a:r>
            <a:r>
              <a:rPr lang="en-US" kern="0" dirty="0"/>
              <a:t>Ayrshire</a:t>
            </a:r>
            <a:r>
              <a:rPr lang="el-GR" kern="0" dirty="0"/>
              <a:t> </a:t>
            </a:r>
            <a:r>
              <a:rPr lang="el-GR" kern="0" dirty="0" smtClean="0"/>
              <a:t>4/4</a:t>
            </a:r>
            <a:endParaRPr lang="el-GR" dirty="0"/>
          </a:p>
        </p:txBody>
      </p:sp>
      <p:sp>
        <p:nvSpPr>
          <p:cNvPr id="3" name="Θέση περιεχομένου 2"/>
          <p:cNvSpPr>
            <a:spLocks noGrp="1"/>
          </p:cNvSpPr>
          <p:nvPr>
            <p:ph idx="1"/>
          </p:nvPr>
        </p:nvSpPr>
        <p:spPr>
          <a:xfrm>
            <a:off x="468313" y="1628775"/>
            <a:ext cx="4897437" cy="5053013"/>
          </a:xfrm>
        </p:spPr>
        <p:txBody>
          <a:bodyPr/>
          <a:lstStyle/>
          <a:p>
            <a:pPr marL="0" indent="0">
              <a:spcBef>
                <a:spcPts val="600"/>
              </a:spcBef>
              <a:buClr>
                <a:schemeClr val="tx2"/>
              </a:buClr>
              <a:buFont typeface="Wingdings" pitchFamily="2" charset="2"/>
              <a:buNone/>
            </a:pPr>
            <a:r>
              <a:rPr lang="en-US" sz="2000" b="1" smtClean="0"/>
              <a:t>Mo</a:t>
            </a:r>
            <a:r>
              <a:rPr lang="el-GR" sz="2000" b="1" smtClean="0"/>
              <a:t>ρφολογικά και παραγωγικά χαρακτηριστικά </a:t>
            </a:r>
            <a:r>
              <a:rPr lang="el-GR" sz="2000" smtClean="0"/>
              <a:t>(…συνέχεια): </a:t>
            </a:r>
          </a:p>
          <a:p>
            <a:pPr marL="0" indent="0">
              <a:spcBef>
                <a:spcPts val="600"/>
              </a:spcBef>
              <a:buClr>
                <a:schemeClr val="tx2"/>
              </a:buClr>
            </a:pPr>
            <a:r>
              <a:rPr lang="el-GR" sz="2000" smtClean="0"/>
              <a:t>Καλά αναπτυγμένος και εξαιρετικής διάπλασης μαστός κοιλιακού τύπου. </a:t>
            </a:r>
          </a:p>
          <a:p>
            <a:pPr marL="0" indent="0">
              <a:spcBef>
                <a:spcPts val="600"/>
              </a:spcBef>
              <a:buClr>
                <a:schemeClr val="tx2"/>
              </a:buClr>
            </a:pPr>
            <a:r>
              <a:rPr lang="el-GR" sz="2000" smtClean="0"/>
              <a:t>Εύρωστη. Προσαρμόζεται σε όλα τα παραγωγικά συστήματα.</a:t>
            </a:r>
          </a:p>
          <a:p>
            <a:pPr marL="0" indent="0">
              <a:spcBef>
                <a:spcPts val="600"/>
              </a:spcBef>
              <a:buClr>
                <a:schemeClr val="tx2"/>
              </a:buClr>
            </a:pPr>
            <a:r>
              <a:rPr lang="el-GR" sz="2000" smtClean="0"/>
              <a:t>Μόσχοι: ζωηροί, εύρωστοι με ελάχιστες απαιτήσεις.</a:t>
            </a:r>
            <a:r>
              <a:rPr lang="en-US" sz="2000" smtClean="0"/>
              <a:t> </a:t>
            </a:r>
            <a:r>
              <a:rPr lang="el-GR" sz="2000" smtClean="0"/>
              <a:t>Τα σφάγια δεν εμφανίζουν κίτρινο λίπος, που θα μείωνε την αξία τους.</a:t>
            </a:r>
          </a:p>
          <a:p>
            <a:pPr marL="0" indent="0">
              <a:spcBef>
                <a:spcPts val="600"/>
              </a:spcBef>
              <a:buClr>
                <a:schemeClr val="tx2"/>
              </a:buClr>
            </a:pPr>
            <a:r>
              <a:rPr lang="el-GR" sz="2000" smtClean="0"/>
              <a:t>Εκμεταλλεύεται τη βοσκή αποδοτικότερα από οποιαδήποτε άλλη γαλακτοπαραγωγό φυλή, ιδίως υπό αντίξοες συνθήκες.</a:t>
            </a:r>
          </a:p>
          <a:p>
            <a:pPr marL="0" indent="0">
              <a:spcBef>
                <a:spcPts val="600"/>
              </a:spcBef>
              <a:buClr>
                <a:schemeClr val="tx2"/>
              </a:buClr>
            </a:pPr>
            <a:endParaRPr lang="el-GR" sz="2000" smtClean="0"/>
          </a:p>
        </p:txBody>
      </p:sp>
      <p:pic>
        <p:nvPicPr>
          <p:cNvPr id="11266" name="Picture 2" descr="Γαλακτοπαραγωγός αγελάδα Ayrshire. "/>
          <p:cNvPicPr>
            <a:picLocks noChangeAspect="1" noChangeArrowheads="1"/>
          </p:cNvPicPr>
          <p:nvPr/>
        </p:nvPicPr>
        <p:blipFill>
          <a:blip r:embed="rId2"/>
          <a:srcRect/>
          <a:stretch>
            <a:fillRect/>
          </a:stretch>
        </p:blipFill>
        <p:spPr bwMode="auto">
          <a:xfrm>
            <a:off x="5255834" y="1352281"/>
            <a:ext cx="3280199" cy="2557172"/>
          </a:xfrm>
          <a:prstGeom prst="rect">
            <a:avLst/>
          </a:prstGeom>
          <a:ln>
            <a:noFill/>
          </a:ln>
          <a:effectLst>
            <a:outerShdw blurRad="292100" dist="139700" dir="2700000" algn="tl" rotWithShape="0">
              <a:srgbClr val="333333">
                <a:alpha val="65000"/>
              </a:srgbClr>
            </a:outerShdw>
          </a:effectLst>
          <a:extLst/>
        </p:spPr>
      </p:pic>
      <p:sp>
        <p:nvSpPr>
          <p:cNvPr id="36868" name="TextBox 3"/>
          <p:cNvSpPr txBox="1">
            <a:spLocks noChangeArrowheads="1"/>
          </p:cNvSpPr>
          <p:nvPr/>
        </p:nvSpPr>
        <p:spPr bwMode="auto">
          <a:xfrm>
            <a:off x="5783263" y="4179888"/>
            <a:ext cx="2525712" cy="1816100"/>
          </a:xfrm>
          <a:prstGeom prst="rect">
            <a:avLst/>
          </a:prstGeom>
          <a:noFill/>
          <a:ln w="9525">
            <a:noFill/>
            <a:miter lim="800000"/>
            <a:headEnd/>
            <a:tailEnd/>
          </a:ln>
        </p:spPr>
        <p:txBody>
          <a:bodyPr>
            <a:spAutoFit/>
          </a:bodyPr>
          <a:lstStyle/>
          <a:p>
            <a:r>
              <a:rPr lang="el-GR" sz="2000">
                <a:solidFill>
                  <a:srgbClr val="000000"/>
                </a:solidFill>
              </a:rPr>
              <a:t>Γαλακτοπαραγωγός αγελάδα </a:t>
            </a:r>
            <a:r>
              <a:rPr lang="en-US" sz="2000">
                <a:solidFill>
                  <a:srgbClr val="000000"/>
                </a:solidFill>
              </a:rPr>
              <a:t>Ayrshire</a:t>
            </a:r>
            <a:r>
              <a:rPr lang="el-GR" sz="2000">
                <a:solidFill>
                  <a:srgbClr val="000000"/>
                </a:solidFill>
              </a:rPr>
              <a:t>.</a:t>
            </a:r>
            <a:r>
              <a:rPr lang="en-US" sz="2000">
                <a:solidFill>
                  <a:srgbClr val="000000"/>
                </a:solidFill>
              </a:rPr>
              <a:t> </a:t>
            </a:r>
            <a:r>
              <a:rPr lang="en-US" sz="1200">
                <a:solidFill>
                  <a:srgbClr val="000000"/>
                </a:solidFill>
              </a:rPr>
              <a:t>http://www.motherearthnews.com/~/media/Images/MEN/Editorial/Articles/Online%20Articles/2010/0601/Ayrshire%20Cattle%20Heritage%20Livestock%20Breeds/Ayrshire-cow-ideal.jpg</a:t>
            </a:r>
            <a:endParaRPr lang="el-GR" sz="1200">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a:defRPr/>
            </a:pPr>
            <a:r>
              <a:rPr lang="el-GR" dirty="0"/>
              <a:t>Γαλακτοπαραγωγός φυλή </a:t>
            </a:r>
            <a:r>
              <a:rPr lang="en-US" dirty="0"/>
              <a:t>E</a:t>
            </a:r>
            <a:r>
              <a:rPr lang="el-GR" dirty="0" err="1"/>
              <a:t>ρυθρά</a:t>
            </a:r>
            <a:r>
              <a:rPr lang="el-GR" dirty="0"/>
              <a:t> </a:t>
            </a:r>
            <a:r>
              <a:rPr lang="el-GR" dirty="0" smtClean="0"/>
              <a:t>Δανίας</a:t>
            </a:r>
            <a:r>
              <a:rPr lang="en-US" dirty="0"/>
              <a:t>(Danish red</a:t>
            </a:r>
            <a:r>
              <a:rPr lang="en-US" dirty="0" smtClean="0"/>
              <a:t>)</a:t>
            </a:r>
            <a:r>
              <a:rPr lang="el-GR" dirty="0" smtClean="0"/>
              <a:t> 1/2</a:t>
            </a:r>
            <a:endParaRPr lang="el-GR" dirty="0"/>
          </a:p>
        </p:txBody>
      </p:sp>
      <p:sp>
        <p:nvSpPr>
          <p:cNvPr id="3" name="Θέση κειμένου 2"/>
          <p:cNvSpPr>
            <a:spLocks noGrp="1"/>
          </p:cNvSpPr>
          <p:nvPr>
            <p:ph type="body" sz="quarter" idx="12"/>
          </p:nvPr>
        </p:nvSpPr>
        <p:spPr>
          <a:xfrm>
            <a:off x="395288" y="1701800"/>
            <a:ext cx="3684587" cy="5094288"/>
          </a:xfrm>
        </p:spPr>
        <p:txBody>
          <a:bodyPr/>
          <a:lstStyle/>
          <a:p>
            <a:pPr marL="0" indent="0">
              <a:buFont typeface="Wingdings" pitchFamily="2" charset="2"/>
              <a:buNone/>
            </a:pPr>
            <a:r>
              <a:rPr lang="el-GR" sz="2000" b="1" smtClean="0"/>
              <a:t>Καταγωγή</a:t>
            </a:r>
            <a:r>
              <a:rPr lang="el-GR" sz="2000" smtClean="0"/>
              <a:t>: </a:t>
            </a:r>
            <a:endParaRPr lang="en-US" sz="2000" smtClean="0"/>
          </a:p>
          <a:p>
            <a:pPr marL="0" indent="0"/>
            <a:r>
              <a:rPr lang="en-US" sz="2000" smtClean="0"/>
              <a:t>H </a:t>
            </a:r>
            <a:r>
              <a:rPr lang="el-GR" sz="2000" smtClean="0"/>
              <a:t>φυλή εκτρέφεται στη Δανία και κατάγεται από τα νησιά στα ανοικτά των ακτών της Δανίας. Είναι γνωστή και ως Ερυθρά της Βαλτικής. </a:t>
            </a:r>
            <a:endParaRPr lang="en-US" sz="2000" smtClean="0"/>
          </a:p>
          <a:p>
            <a:pPr marL="0" indent="0"/>
            <a:r>
              <a:rPr lang="el-GR" sz="2000" smtClean="0"/>
              <a:t>Στη διαμόρφωσή της έχουν συμβάλλει οι φυλές </a:t>
            </a:r>
            <a:r>
              <a:rPr lang="en-US" sz="2000" smtClean="0"/>
              <a:t>North Slesvig Red, Angeln </a:t>
            </a:r>
            <a:r>
              <a:rPr lang="el-GR" sz="2000" smtClean="0"/>
              <a:t>και </a:t>
            </a:r>
            <a:r>
              <a:rPr lang="en-US" sz="2000" smtClean="0"/>
              <a:t>Ballum, </a:t>
            </a:r>
            <a:r>
              <a:rPr lang="el-GR" sz="2000" smtClean="0"/>
              <a:t>οι οποίες διασταυρώθηκαν με τοπικές φυλές αγελάδων. Κατά τη δεκαετία του ’7</a:t>
            </a:r>
            <a:r>
              <a:rPr lang="en-US" sz="2000" smtClean="0"/>
              <a:t>0</a:t>
            </a:r>
            <a:r>
              <a:rPr lang="el-GR" sz="2000" smtClean="0"/>
              <a:t>  έγινε εισαγωγή και της φυλής </a:t>
            </a:r>
            <a:r>
              <a:rPr lang="en-US" sz="2000" smtClean="0"/>
              <a:t>Brown Swiss</a:t>
            </a:r>
            <a:r>
              <a:rPr lang="en-US" sz="2000" b="1" smtClean="0"/>
              <a:t>.</a:t>
            </a:r>
          </a:p>
          <a:p>
            <a:pPr marL="0" indent="0"/>
            <a:endParaRPr lang="el-GR" sz="2000" smtClean="0"/>
          </a:p>
        </p:txBody>
      </p:sp>
      <p:pic>
        <p:nvPicPr>
          <p:cNvPr id="13314" name="Picture 2" descr="Γαλακτοπαραγωγός φυλή Ερυθρά Δανίας. "/>
          <p:cNvPicPr>
            <a:picLocks noChangeAspect="1" noChangeArrowheads="1"/>
          </p:cNvPicPr>
          <p:nvPr/>
        </p:nvPicPr>
        <p:blipFill>
          <a:blip r:embed="rId2"/>
          <a:srcRect/>
          <a:stretch>
            <a:fillRect/>
          </a:stretch>
        </p:blipFill>
        <p:spPr bwMode="auto">
          <a:xfrm>
            <a:off x="5121274" y="1352282"/>
            <a:ext cx="2423333" cy="2141806"/>
          </a:xfrm>
          <a:prstGeom prst="rect">
            <a:avLst/>
          </a:prstGeom>
          <a:ln>
            <a:noFill/>
          </a:ln>
          <a:effectLst>
            <a:outerShdw blurRad="292100" dist="139700" dir="2700000" algn="tl" rotWithShape="0">
              <a:srgbClr val="333333">
                <a:alpha val="65000"/>
              </a:srgbClr>
            </a:outerShdw>
          </a:effectLst>
          <a:extLst/>
        </p:spPr>
      </p:pic>
      <p:sp>
        <p:nvSpPr>
          <p:cNvPr id="37892" name="TextBox 3"/>
          <p:cNvSpPr txBox="1">
            <a:spLocks noChangeArrowheads="1"/>
          </p:cNvSpPr>
          <p:nvPr/>
        </p:nvSpPr>
        <p:spPr bwMode="auto">
          <a:xfrm>
            <a:off x="4443413" y="3441700"/>
            <a:ext cx="4208462" cy="1077913"/>
          </a:xfrm>
          <a:prstGeom prst="rect">
            <a:avLst/>
          </a:prstGeom>
          <a:noFill/>
          <a:ln w="9525">
            <a:noFill/>
            <a:miter lim="800000"/>
            <a:headEnd/>
            <a:tailEnd/>
          </a:ln>
        </p:spPr>
        <p:txBody>
          <a:bodyPr>
            <a:spAutoFit/>
          </a:bodyPr>
          <a:lstStyle/>
          <a:p>
            <a:r>
              <a:rPr lang="el-GR" sz="2000">
                <a:solidFill>
                  <a:srgbClr val="000000"/>
                </a:solidFill>
              </a:rPr>
              <a:t>Γαλακτοπαραγωγός φυλή Ερυθρά Δανίας. </a:t>
            </a:r>
            <a:r>
              <a:rPr lang="en-US" sz="1200">
                <a:solidFill>
                  <a:srgbClr val="000000"/>
                </a:solidFill>
              </a:rPr>
              <a:t>http://www.pernillewesth.dk/shop/images/xstor/5001x01x0000000013vers2.jpg</a:t>
            </a:r>
            <a:endParaRPr lang="el-GR" sz="1200"/>
          </a:p>
        </p:txBody>
      </p:sp>
      <p:pic>
        <p:nvPicPr>
          <p:cNvPr id="7" name="Θέση εικόνας 6" descr="Καταγωγή της αγελάδας Ερυθράς Δανίας. "/>
          <p:cNvPicPr>
            <a:picLocks noGrp="1" noChangeAspect="1"/>
          </p:cNvPicPr>
          <p:nvPr>
            <p:ph type="pic" sz="quarter" idx="11"/>
          </p:nvPr>
        </p:nvPicPr>
        <p:blipFill>
          <a:blip r:embed="rId3"/>
          <a:srcRect t="8969" b="8969"/>
          <a:stretch>
            <a:fillRect/>
          </a:stretch>
        </p:blipFill>
        <p:spPr>
          <a:xfrm>
            <a:off x="5121275" y="4587875"/>
            <a:ext cx="2398713" cy="1601788"/>
          </a:xfrm>
          <a:effectLst>
            <a:outerShdw blurRad="292100" dist="139700" dir="2700000" algn="tl" rotWithShape="0">
              <a:srgbClr val="333333">
                <a:alpha val="65000"/>
              </a:srgbClr>
            </a:outerShdw>
          </a:effectLst>
        </p:spPr>
      </p:pic>
      <p:sp>
        <p:nvSpPr>
          <p:cNvPr id="37894" name="TextBox 4"/>
          <p:cNvSpPr txBox="1">
            <a:spLocks noChangeArrowheads="1"/>
          </p:cNvSpPr>
          <p:nvPr/>
        </p:nvSpPr>
        <p:spPr bwMode="auto">
          <a:xfrm>
            <a:off x="3914775" y="6180138"/>
            <a:ext cx="4938713" cy="584200"/>
          </a:xfrm>
          <a:prstGeom prst="rect">
            <a:avLst/>
          </a:prstGeom>
          <a:noFill/>
          <a:ln w="9525">
            <a:noFill/>
            <a:miter lim="800000"/>
            <a:headEnd/>
            <a:tailEnd/>
          </a:ln>
        </p:spPr>
        <p:txBody>
          <a:bodyPr>
            <a:spAutoFit/>
          </a:bodyPr>
          <a:lstStyle/>
          <a:p>
            <a:r>
              <a:rPr lang="el-GR" sz="2000">
                <a:solidFill>
                  <a:srgbClr val="000000"/>
                </a:solidFill>
              </a:rPr>
              <a:t>Καταγωγή της αγελάδας Ερυθράς Δανίας.</a:t>
            </a:r>
            <a:r>
              <a:rPr lang="en-US" sz="2000" u="sng">
                <a:solidFill>
                  <a:srgbClr val="000000"/>
                </a:solidFill>
              </a:rPr>
              <a:t> </a:t>
            </a:r>
            <a:r>
              <a:rPr lang="en-US" sz="1200" u="sng">
                <a:solidFill>
                  <a:srgbClr val="000000"/>
                </a:solidFill>
              </a:rPr>
              <a:t>https://maps.google.com</a:t>
            </a:r>
            <a:endParaRPr lang="el-GR" sz="1200" u="sng">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a:defRPr/>
            </a:pPr>
            <a:r>
              <a:rPr lang="el-GR" dirty="0"/>
              <a:t>Γαλακτοπαραγωγός φυλή </a:t>
            </a:r>
            <a:r>
              <a:rPr lang="en-US" dirty="0"/>
              <a:t>E</a:t>
            </a:r>
            <a:r>
              <a:rPr lang="el-GR" dirty="0" err="1"/>
              <a:t>ρυθρά</a:t>
            </a:r>
            <a:r>
              <a:rPr lang="el-GR" dirty="0"/>
              <a:t> Δανίας</a:t>
            </a:r>
            <a:r>
              <a:rPr lang="en-US" dirty="0"/>
              <a:t> (Danish red</a:t>
            </a:r>
            <a:r>
              <a:rPr lang="en-US" dirty="0" smtClean="0"/>
              <a:t>)</a:t>
            </a:r>
            <a:r>
              <a:rPr lang="el-GR" dirty="0" smtClean="0"/>
              <a:t> 2/2</a:t>
            </a:r>
            <a:endParaRPr lang="el-GR" dirty="0"/>
          </a:p>
        </p:txBody>
      </p:sp>
      <p:sp>
        <p:nvSpPr>
          <p:cNvPr id="3" name="Θέση περιεχομένου 2"/>
          <p:cNvSpPr>
            <a:spLocks noGrp="1"/>
          </p:cNvSpPr>
          <p:nvPr>
            <p:ph idx="1"/>
          </p:nvPr>
        </p:nvSpPr>
        <p:spPr>
          <a:xfrm>
            <a:off x="425450" y="1590675"/>
            <a:ext cx="5214938" cy="5267325"/>
          </a:xfrm>
        </p:spPr>
        <p:txBody>
          <a:bodyPr/>
          <a:lstStyle/>
          <a:p>
            <a:pPr marL="0" indent="0">
              <a:spcBef>
                <a:spcPct val="0"/>
              </a:spcBef>
              <a:buFont typeface="Wingdings" pitchFamily="2" charset="2"/>
              <a:buNone/>
            </a:pPr>
            <a:r>
              <a:rPr lang="el-GR" sz="2000" b="1" smtClean="0"/>
              <a:t>Διάδοση: </a:t>
            </a:r>
          </a:p>
          <a:p>
            <a:pPr marL="400050" lvl="1" indent="0">
              <a:spcBef>
                <a:spcPct val="0"/>
              </a:spcBef>
              <a:buClr>
                <a:schemeClr val="tx2"/>
              </a:buClr>
              <a:buSzPct val="150000"/>
              <a:buFontTx/>
              <a:buChar char="•"/>
            </a:pPr>
            <a:r>
              <a:rPr lang="el-GR" sz="2000" smtClean="0"/>
              <a:t>Στις αρχές του 1960 η φυλή αντιπροσώπευε το 6</a:t>
            </a:r>
            <a:r>
              <a:rPr lang="en-US" sz="2000" smtClean="0"/>
              <a:t>1% </a:t>
            </a:r>
            <a:r>
              <a:rPr lang="el-GR" sz="2000" smtClean="0"/>
              <a:t>του πληθυσμού αγελάδων της Δανίας. </a:t>
            </a:r>
          </a:p>
          <a:p>
            <a:pPr marL="400050" lvl="1" indent="0">
              <a:spcBef>
                <a:spcPct val="0"/>
              </a:spcBef>
              <a:buFontTx/>
              <a:buNone/>
            </a:pPr>
            <a:r>
              <a:rPr lang="el-GR" sz="2000" smtClean="0"/>
              <a:t>Στις αρχές του 1980 ο πληθυσμός της αντιπροσώπευε το </a:t>
            </a:r>
            <a:r>
              <a:rPr lang="en-US" sz="2000" smtClean="0"/>
              <a:t>20%</a:t>
            </a:r>
            <a:r>
              <a:rPr lang="el-GR" sz="2000" smtClean="0"/>
              <a:t>, λόγω εισαγωγών της γερμανικής </a:t>
            </a:r>
            <a:r>
              <a:rPr lang="en-US" sz="2000" smtClean="0"/>
              <a:t>Friesian.</a:t>
            </a:r>
          </a:p>
          <a:p>
            <a:pPr marL="0" indent="0">
              <a:spcBef>
                <a:spcPct val="0"/>
              </a:spcBef>
              <a:buFont typeface="Wingdings" pitchFamily="2" charset="2"/>
              <a:buNone/>
            </a:pPr>
            <a:r>
              <a:rPr lang="el-GR" sz="2000" b="1" smtClean="0"/>
              <a:t>Μορφολογικά και παραγωγικά χαρακτηριστικά: </a:t>
            </a:r>
          </a:p>
          <a:p>
            <a:pPr marL="400050" lvl="1" indent="0">
              <a:spcBef>
                <a:spcPct val="0"/>
              </a:spcBef>
              <a:buClr>
                <a:schemeClr val="tx2"/>
              </a:buClr>
              <a:buFont typeface="Wingdings" pitchFamily="2" charset="2"/>
              <a:buChar char="l"/>
            </a:pPr>
            <a:r>
              <a:rPr lang="el-GR" sz="2000" smtClean="0"/>
              <a:t>Σ.Β. ταύρων: </a:t>
            </a:r>
            <a:r>
              <a:rPr lang="en-US" sz="2000" smtClean="0"/>
              <a:t>1000 kg.</a:t>
            </a:r>
            <a:r>
              <a:rPr lang="el-GR" sz="2000" smtClean="0"/>
              <a:t>, Σ.Β. αγελάδων: </a:t>
            </a:r>
            <a:r>
              <a:rPr lang="en-US" sz="2000" smtClean="0"/>
              <a:t>660 kg</a:t>
            </a:r>
            <a:r>
              <a:rPr lang="el-GR" sz="2000" smtClean="0"/>
              <a:t>.</a:t>
            </a:r>
          </a:p>
          <a:p>
            <a:pPr marL="400050" lvl="1" indent="0">
              <a:spcBef>
                <a:spcPct val="0"/>
              </a:spcBef>
              <a:buClr>
                <a:schemeClr val="tx2"/>
              </a:buClr>
              <a:buFont typeface="Wingdings" pitchFamily="2" charset="2"/>
              <a:buChar char="l"/>
            </a:pPr>
            <a:r>
              <a:rPr lang="el-GR" sz="2000" smtClean="0"/>
              <a:t>Η σωματική διάπλαση είναι του τυπικού γαλακτοπαραγωγού ζώου. Το  </a:t>
            </a:r>
            <a:r>
              <a:rPr lang="en-US" sz="2000" smtClean="0"/>
              <a:t>1977, </a:t>
            </a:r>
            <a:r>
              <a:rPr lang="el-GR" sz="2000" smtClean="0"/>
              <a:t>οι αγελάδες στη διάρκεια ενός έτους παρήγαγαν </a:t>
            </a:r>
            <a:r>
              <a:rPr lang="en-US" sz="2000" smtClean="0"/>
              <a:t>5</a:t>
            </a:r>
            <a:r>
              <a:rPr lang="el-GR" sz="2000" smtClean="0"/>
              <a:t>.</a:t>
            </a:r>
            <a:r>
              <a:rPr lang="en-US" sz="2000" smtClean="0"/>
              <a:t>240 kg </a:t>
            </a:r>
            <a:r>
              <a:rPr lang="el-GR" sz="2000" smtClean="0"/>
              <a:t>γάλακτος λιποπεριεκτικότητας  </a:t>
            </a:r>
            <a:r>
              <a:rPr lang="en-US" sz="2000" smtClean="0"/>
              <a:t>4</a:t>
            </a:r>
            <a:r>
              <a:rPr lang="el-GR" sz="2000" smtClean="0"/>
              <a:t>,</a:t>
            </a:r>
            <a:r>
              <a:rPr lang="en-US" sz="2000" smtClean="0"/>
              <a:t>17 %</a:t>
            </a:r>
            <a:r>
              <a:rPr lang="el-GR" sz="2000" smtClean="0"/>
              <a:t>.</a:t>
            </a:r>
            <a:endParaRPr lang="el-GR" sz="1800" b="1" smtClean="0"/>
          </a:p>
          <a:p>
            <a:pPr marL="0" indent="0">
              <a:spcBef>
                <a:spcPct val="0"/>
              </a:spcBef>
            </a:pPr>
            <a:endParaRPr lang="el-GR" sz="2000" smtClean="0"/>
          </a:p>
        </p:txBody>
      </p:sp>
      <p:pic>
        <p:nvPicPr>
          <p:cNvPr id="12290" name="Picture 2" descr="Γαλακτοπαραγωγός φυλή Ερυθρά Δανίας. "/>
          <p:cNvPicPr>
            <a:picLocks noChangeAspect="1" noChangeArrowheads="1"/>
          </p:cNvPicPr>
          <p:nvPr/>
        </p:nvPicPr>
        <p:blipFill>
          <a:blip r:embed="rId2"/>
          <a:srcRect/>
          <a:stretch>
            <a:fillRect/>
          </a:stretch>
        </p:blipFill>
        <p:spPr bwMode="auto">
          <a:xfrm>
            <a:off x="5454650" y="1812925"/>
            <a:ext cx="2881313" cy="2166938"/>
          </a:xfrm>
          <a:prstGeom prst="rect">
            <a:avLst/>
          </a:prstGeom>
          <a:ln>
            <a:noFill/>
          </a:ln>
          <a:effectLst>
            <a:outerShdw blurRad="292100" dist="139700" dir="2700000" algn="tl" rotWithShape="0">
              <a:srgbClr val="333333">
                <a:alpha val="65000"/>
              </a:srgbClr>
            </a:outerShdw>
          </a:effectLst>
          <a:extLst/>
        </p:spPr>
      </p:pic>
      <p:sp>
        <p:nvSpPr>
          <p:cNvPr id="38916" name="TextBox 3"/>
          <p:cNvSpPr txBox="1">
            <a:spLocks noChangeArrowheads="1"/>
          </p:cNvSpPr>
          <p:nvPr/>
        </p:nvSpPr>
        <p:spPr bwMode="auto">
          <a:xfrm>
            <a:off x="5454650" y="3979863"/>
            <a:ext cx="2881313" cy="1138237"/>
          </a:xfrm>
          <a:prstGeom prst="rect">
            <a:avLst/>
          </a:prstGeom>
          <a:noFill/>
          <a:ln w="9525">
            <a:noFill/>
            <a:miter lim="800000"/>
            <a:headEnd/>
            <a:tailEnd/>
          </a:ln>
        </p:spPr>
        <p:txBody>
          <a:bodyPr>
            <a:spAutoFit/>
          </a:bodyPr>
          <a:lstStyle/>
          <a:p>
            <a:r>
              <a:rPr lang="el-GR" sz="2000">
                <a:solidFill>
                  <a:srgbClr val="000000"/>
                </a:solidFill>
              </a:rPr>
              <a:t>Γαλακτοπαραγωγός φυλή Ερυθρά Δανίας. </a:t>
            </a:r>
            <a:r>
              <a:rPr lang="en-US" sz="1400">
                <a:solidFill>
                  <a:srgbClr val="000000"/>
                </a:solidFill>
              </a:rPr>
              <a:t>http://www.livestockimports.co.uk/editor_images/danishred.jpg</a:t>
            </a:r>
            <a:endParaRPr lang="el-GR" sz="1400">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90538"/>
            <a:ext cx="7924800" cy="960437"/>
          </a:xfrm>
        </p:spPr>
        <p:txBody>
          <a:bodyPr>
            <a:normAutofit fontScale="90000"/>
          </a:bodyPr>
          <a:lstStyle/>
          <a:p>
            <a:pPr>
              <a:defRPr/>
            </a:pPr>
            <a:r>
              <a:rPr lang="el-GR" dirty="0"/>
              <a:t>Γαλακτοπαραγωγός φυλή </a:t>
            </a:r>
            <a:r>
              <a:rPr lang="en-GB" dirty="0" smtClean="0"/>
              <a:t>Damascus</a:t>
            </a:r>
            <a:endParaRPr lang="el-GR" dirty="0"/>
          </a:p>
        </p:txBody>
      </p:sp>
      <p:sp>
        <p:nvSpPr>
          <p:cNvPr id="39938" name="Θέση περιεχομένου 2"/>
          <p:cNvSpPr>
            <a:spLocks noGrp="1"/>
          </p:cNvSpPr>
          <p:nvPr>
            <p:ph sz="half" idx="1"/>
          </p:nvPr>
        </p:nvSpPr>
        <p:spPr>
          <a:xfrm>
            <a:off x="468313" y="1628775"/>
            <a:ext cx="4243387" cy="4968875"/>
          </a:xfrm>
        </p:spPr>
        <p:txBody>
          <a:bodyPr/>
          <a:lstStyle/>
          <a:p>
            <a:pPr marL="0" indent="0">
              <a:spcBef>
                <a:spcPct val="0"/>
              </a:spcBef>
            </a:pPr>
            <a:r>
              <a:rPr lang="el-GR" sz="2000" smtClean="0"/>
              <a:t>Η καλύτερη γαλακτοπαραγωγός φυλή της Μέσης Ανατολής και από τις καλύτερες μη ευρωπαϊκές.</a:t>
            </a:r>
          </a:p>
          <a:p>
            <a:pPr marL="0" indent="0">
              <a:spcBef>
                <a:spcPct val="0"/>
              </a:spcBef>
            </a:pPr>
            <a:r>
              <a:rPr lang="el-GR" sz="2000" smtClean="0"/>
              <a:t>Μεσαίου μεγέθους φυλή και η μεγαλύτερη στην περιοχή εκτροφής της.</a:t>
            </a:r>
          </a:p>
          <a:p>
            <a:pPr marL="0" indent="0">
              <a:spcBef>
                <a:spcPct val="0"/>
              </a:spcBef>
            </a:pPr>
            <a:r>
              <a:rPr lang="el-GR" sz="2000" smtClean="0"/>
              <a:t>Σ.Β. αγελάδων: 500 </a:t>
            </a:r>
            <a:r>
              <a:rPr lang="en-US" sz="2000" smtClean="0"/>
              <a:t>kg</a:t>
            </a:r>
            <a:r>
              <a:rPr lang="el-GR" sz="2000" smtClean="0"/>
              <a:t>, Σ.Β. ταύρων: 750 </a:t>
            </a:r>
            <a:r>
              <a:rPr lang="en-US" sz="2000" smtClean="0"/>
              <a:t>kg</a:t>
            </a:r>
            <a:r>
              <a:rPr lang="el-GR" sz="2000" smtClean="0"/>
              <a:t>.</a:t>
            </a:r>
          </a:p>
          <a:p>
            <a:pPr marL="0" indent="0">
              <a:spcBef>
                <a:spcPct val="0"/>
              </a:spcBef>
            </a:pPr>
            <a:r>
              <a:rPr lang="el-GR" sz="2000" smtClean="0"/>
              <a:t>Ο χρωματισμός είναι σκούρος φαιός ή μαύρος.</a:t>
            </a:r>
          </a:p>
          <a:p>
            <a:pPr marL="0" indent="0">
              <a:spcBef>
                <a:spcPct val="0"/>
              </a:spcBef>
            </a:pPr>
            <a:r>
              <a:rPr lang="el-GR" sz="2000" smtClean="0"/>
              <a:t>Γαλακτοπαραγωγή από 2000 έως 4500 </a:t>
            </a:r>
            <a:r>
              <a:rPr lang="en-US" sz="2000" smtClean="0"/>
              <a:t>kg</a:t>
            </a:r>
            <a:r>
              <a:rPr lang="el-GR" sz="2000" smtClean="0"/>
              <a:t> λιποπεριεκτικότητας 4 %.</a:t>
            </a:r>
            <a:endParaRPr lang="en-GB" sz="2000" smtClean="0"/>
          </a:p>
          <a:p>
            <a:pPr marL="0" indent="0">
              <a:spcBef>
                <a:spcPct val="0"/>
              </a:spcBef>
            </a:pPr>
            <a:r>
              <a:rPr lang="el-GR" sz="2000" smtClean="0"/>
              <a:t>Ανθεκτική σε υψηλές θερμοκρασίες και στην υγρασία, αλλά και στην ελονοσία.</a:t>
            </a:r>
          </a:p>
        </p:txBody>
      </p:sp>
      <p:pic>
        <p:nvPicPr>
          <p:cNvPr id="14338" name="Picture 2" descr="Γαλακτοπαραγωγός αγελάδα φυλής Δαμασκού. "/>
          <p:cNvPicPr>
            <a:picLocks noChangeAspect="1" noChangeArrowheads="1"/>
          </p:cNvPicPr>
          <p:nvPr/>
        </p:nvPicPr>
        <p:blipFill>
          <a:blip r:embed="rId2"/>
          <a:srcRect/>
          <a:stretch>
            <a:fillRect/>
          </a:stretch>
        </p:blipFill>
        <p:spPr bwMode="auto">
          <a:xfrm>
            <a:off x="4870450" y="1814513"/>
            <a:ext cx="3502025" cy="2357437"/>
          </a:xfrm>
          <a:prstGeom prst="rect">
            <a:avLst/>
          </a:prstGeom>
          <a:ln>
            <a:noFill/>
          </a:ln>
          <a:effectLst>
            <a:outerShdw blurRad="292100" dist="139700" dir="2700000" algn="tl" rotWithShape="0">
              <a:srgbClr val="333333">
                <a:alpha val="65000"/>
              </a:srgbClr>
            </a:outerShdw>
          </a:effectLst>
          <a:extLst/>
        </p:spPr>
      </p:pic>
      <p:sp>
        <p:nvSpPr>
          <p:cNvPr id="39940" name="TextBox 5"/>
          <p:cNvSpPr txBox="1">
            <a:spLocks noChangeArrowheads="1"/>
          </p:cNvSpPr>
          <p:nvPr/>
        </p:nvSpPr>
        <p:spPr bwMode="auto">
          <a:xfrm>
            <a:off x="4870450" y="4537075"/>
            <a:ext cx="3833813" cy="1138238"/>
          </a:xfrm>
          <a:prstGeom prst="rect">
            <a:avLst/>
          </a:prstGeom>
          <a:noFill/>
          <a:ln w="9525">
            <a:noFill/>
            <a:miter lim="800000"/>
            <a:headEnd/>
            <a:tailEnd/>
          </a:ln>
        </p:spPr>
        <p:txBody>
          <a:bodyPr>
            <a:spAutoFit/>
          </a:bodyPr>
          <a:lstStyle/>
          <a:p>
            <a:r>
              <a:rPr lang="el-GR" sz="2000">
                <a:solidFill>
                  <a:srgbClr val="000000"/>
                </a:solidFill>
              </a:rPr>
              <a:t>Γαλακτοπαραγωγός αγελάδα φυλής Δαμασκού. </a:t>
            </a:r>
            <a:r>
              <a:rPr lang="en-US" sz="1400">
                <a:solidFill>
                  <a:srgbClr val="000000"/>
                </a:solidFill>
              </a:rPr>
              <a:t>http://www.ansi.okstate.edu/breeds/cattle/damascus/images/damascus-web-1.jpg</a:t>
            </a:r>
            <a:endParaRPr lang="el-GR" sz="1400">
              <a:solidFill>
                <a:srgbClr val="0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Τίτλος 1"/>
          <p:cNvSpPr>
            <a:spLocks noGrp="1"/>
          </p:cNvSpPr>
          <p:nvPr>
            <p:ph type="title"/>
          </p:nvPr>
        </p:nvSpPr>
        <p:spPr/>
        <p:txBody>
          <a:bodyPr/>
          <a:lstStyle/>
          <a:p>
            <a:r>
              <a:rPr lang="el-GR" sz="3600" smtClean="0"/>
              <a:t>Αγγλ</a:t>
            </a:r>
            <a:r>
              <a:rPr lang="en-US" sz="3600" smtClean="0"/>
              <a:t>o</a:t>
            </a:r>
            <a:r>
              <a:rPr lang="el-GR" sz="3600" smtClean="0"/>
              <a:t>σαξονικές κρεοπαραγωγές</a:t>
            </a:r>
          </a:p>
        </p:txBody>
      </p:sp>
      <p:sp>
        <p:nvSpPr>
          <p:cNvPr id="41986" name="Θέση περιεχομένου 2"/>
          <p:cNvSpPr>
            <a:spLocks noGrp="1"/>
          </p:cNvSpPr>
          <p:nvPr>
            <p:ph idx="1"/>
          </p:nvPr>
        </p:nvSpPr>
        <p:spPr/>
        <p:txBody>
          <a:bodyPr/>
          <a:lstStyle/>
          <a:p>
            <a:pPr>
              <a:buClr>
                <a:schemeClr val="tx2"/>
              </a:buClr>
            </a:pPr>
            <a:r>
              <a:rPr lang="en-US" smtClean="0"/>
              <a:t>Angus</a:t>
            </a:r>
          </a:p>
          <a:p>
            <a:pPr>
              <a:buClr>
                <a:schemeClr val="tx2"/>
              </a:buClr>
            </a:pPr>
            <a:r>
              <a:rPr lang="en-US" smtClean="0"/>
              <a:t>Hereford</a:t>
            </a:r>
          </a:p>
          <a:p>
            <a:pPr>
              <a:buClr>
                <a:schemeClr val="tx2"/>
              </a:buClr>
            </a:pPr>
            <a:r>
              <a:rPr lang="en-US" smtClean="0"/>
              <a:t>Shorthorn</a:t>
            </a:r>
          </a:p>
          <a:p>
            <a:pPr>
              <a:buClr>
                <a:schemeClr val="tx2"/>
              </a:buClr>
            </a:pPr>
            <a:r>
              <a:rPr lang="en-US" smtClean="0"/>
              <a:t>Devon</a:t>
            </a:r>
          </a:p>
          <a:p>
            <a:pPr>
              <a:buClr>
                <a:schemeClr val="tx2"/>
              </a:buClr>
            </a:pPr>
            <a:r>
              <a:rPr lang="en-US" smtClean="0"/>
              <a:t>Galloway</a:t>
            </a:r>
          </a:p>
          <a:p>
            <a:pPr>
              <a:buClr>
                <a:schemeClr val="tx2"/>
              </a:buClr>
            </a:pPr>
            <a:r>
              <a:rPr lang="en-US" smtClean="0"/>
              <a:t>Highland</a:t>
            </a:r>
            <a:endParaRPr lang="en-GB" smtClean="0"/>
          </a:p>
          <a:p>
            <a:pPr>
              <a:buClr>
                <a:schemeClr val="tx2"/>
              </a:buClr>
            </a:pPr>
            <a:endParaRPr lang="el-GR"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6563"/>
            <a:ext cx="7924800" cy="962025"/>
          </a:xfrm>
        </p:spPr>
        <p:txBody>
          <a:bodyPr>
            <a:normAutofit fontScale="90000"/>
          </a:bodyPr>
          <a:lstStyle/>
          <a:p>
            <a:pPr>
              <a:defRPr/>
            </a:pPr>
            <a:r>
              <a:rPr lang="el-GR" dirty="0" err="1"/>
              <a:t>Κρεοπαραγωγός</a:t>
            </a:r>
            <a:r>
              <a:rPr lang="el-GR" dirty="0"/>
              <a:t> φυλή </a:t>
            </a:r>
            <a:r>
              <a:rPr lang="en-US" dirty="0"/>
              <a:t>Angus</a:t>
            </a:r>
            <a:r>
              <a:rPr lang="el-GR" dirty="0"/>
              <a:t> (</a:t>
            </a:r>
            <a:r>
              <a:rPr lang="en-US" dirty="0"/>
              <a:t>Aberdeen</a:t>
            </a:r>
            <a:r>
              <a:rPr lang="en-US" dirty="0" smtClean="0"/>
              <a:t>)</a:t>
            </a:r>
            <a:r>
              <a:rPr lang="el-GR" dirty="0" smtClean="0"/>
              <a:t> 1/4</a:t>
            </a:r>
            <a:endParaRPr lang="el-GR" dirty="0"/>
          </a:p>
        </p:txBody>
      </p:sp>
      <p:sp>
        <p:nvSpPr>
          <p:cNvPr id="43010" name="Θέση κειμένου 3"/>
          <p:cNvSpPr>
            <a:spLocks noGrp="1"/>
          </p:cNvSpPr>
          <p:nvPr>
            <p:ph type="body" sz="half" idx="2"/>
          </p:nvPr>
        </p:nvSpPr>
        <p:spPr>
          <a:xfrm>
            <a:off x="320675" y="1719263"/>
            <a:ext cx="4978400" cy="4862512"/>
          </a:xfrm>
        </p:spPr>
        <p:txBody>
          <a:bodyPr/>
          <a:lstStyle/>
          <a:p>
            <a:pPr>
              <a:lnSpc>
                <a:spcPct val="110000"/>
              </a:lnSpc>
              <a:buFont typeface="Wingdings" pitchFamily="2" charset="2"/>
              <a:buChar char="l"/>
            </a:pPr>
            <a:r>
              <a:rPr lang="el-GR" sz="2000" b="1" smtClean="0"/>
              <a:t>Καταγωγή:</a:t>
            </a:r>
            <a:endParaRPr lang="en-US" sz="2000" b="1" smtClean="0"/>
          </a:p>
          <a:p>
            <a:pPr>
              <a:lnSpc>
                <a:spcPct val="110000"/>
              </a:lnSpc>
            </a:pPr>
            <a:r>
              <a:rPr lang="el-GR" sz="2000" smtClean="0"/>
              <a:t>Νοτιοανατολική Σκωτία, στις επαρχίες Aberdeen, Banff, Kinkcardine και Angus.</a:t>
            </a:r>
            <a:endParaRPr lang="en-US" sz="2000" smtClean="0"/>
          </a:p>
          <a:p>
            <a:pPr>
              <a:lnSpc>
                <a:spcPct val="110000"/>
              </a:lnSpc>
            </a:pPr>
            <a:r>
              <a:rPr lang="el-GR" sz="2000" smtClean="0"/>
              <a:t>Ακέρατα βοοειδή υπήρχαν στην περιοχή από το 600 μ.Χ. Συστηματική βελτίωση άρχισε προς το τέλος του 18ου αιώνα.</a:t>
            </a:r>
            <a:endParaRPr lang="en-US" sz="2000" smtClean="0"/>
          </a:p>
          <a:p>
            <a:pPr>
              <a:lnSpc>
                <a:spcPct val="110000"/>
              </a:lnSpc>
              <a:buFont typeface="Wingdings" pitchFamily="2" charset="2"/>
              <a:buChar char="l"/>
            </a:pPr>
            <a:r>
              <a:rPr lang="el-GR" sz="2000" smtClean="0"/>
              <a:t>1862: ίδρυση του πρώτου γενεαλογικού βιβλίου. </a:t>
            </a:r>
            <a:endParaRPr lang="en-US" sz="2000" smtClean="0"/>
          </a:p>
          <a:p>
            <a:pPr>
              <a:lnSpc>
                <a:spcPct val="110000"/>
              </a:lnSpc>
              <a:buFont typeface="Wingdings" pitchFamily="2" charset="2"/>
              <a:buChar char="l"/>
            </a:pPr>
            <a:r>
              <a:rPr lang="el-GR" sz="2000" smtClean="0"/>
              <a:t>1872: ίδρυση του δεύτερου γενεαλογικού βιβλίου. </a:t>
            </a:r>
            <a:endParaRPr lang="en-GB" sz="2000" smtClean="0"/>
          </a:p>
          <a:p>
            <a:pPr>
              <a:lnSpc>
                <a:spcPct val="110000"/>
              </a:lnSpc>
              <a:buFont typeface="Wingdings" pitchFamily="2" charset="2"/>
              <a:buChar char="l"/>
            </a:pPr>
            <a:r>
              <a:rPr lang="en-GB" sz="2000" smtClean="0"/>
              <a:t>1879</a:t>
            </a:r>
            <a:r>
              <a:rPr lang="el-GR" sz="2000" smtClean="0"/>
              <a:t>:</a:t>
            </a:r>
            <a:r>
              <a:rPr lang="en-GB" sz="2000" smtClean="0"/>
              <a:t> </a:t>
            </a:r>
            <a:r>
              <a:rPr lang="el-GR" sz="2000" smtClean="0"/>
              <a:t>ίδρυση</a:t>
            </a:r>
            <a:r>
              <a:rPr lang="en-GB" sz="2000" smtClean="0"/>
              <a:t> </a:t>
            </a:r>
            <a:r>
              <a:rPr lang="el-GR" sz="2000" smtClean="0"/>
              <a:t>της</a:t>
            </a:r>
            <a:r>
              <a:rPr lang="en-GB" sz="2000" smtClean="0"/>
              <a:t> Aberdeen Angus Cattle Society</a:t>
            </a:r>
            <a:r>
              <a:rPr lang="el-GR" sz="2000" smtClean="0"/>
              <a:t>.</a:t>
            </a:r>
            <a:endParaRPr lang="en-US" sz="2000" smtClean="0"/>
          </a:p>
          <a:p>
            <a:pPr>
              <a:lnSpc>
                <a:spcPct val="110000"/>
              </a:lnSpc>
              <a:buFont typeface="Wingdings" pitchFamily="2" charset="2"/>
              <a:buChar char="l"/>
            </a:pPr>
            <a:r>
              <a:rPr lang="el-GR" sz="2000" smtClean="0"/>
              <a:t>1878: Πρώτες εξαγωγές ζώων στις ΗΠΑ.</a:t>
            </a:r>
          </a:p>
        </p:txBody>
      </p:sp>
      <p:pic>
        <p:nvPicPr>
          <p:cNvPr id="15362" name="Picture 2" descr="Ταύρος της φυλής Angus με κατεύθυνση την κρεοπαραγωγή. "/>
          <p:cNvPicPr>
            <a:picLocks noChangeAspect="1" noChangeArrowheads="1"/>
          </p:cNvPicPr>
          <p:nvPr/>
        </p:nvPicPr>
        <p:blipFill>
          <a:blip r:embed="rId2"/>
          <a:srcRect/>
          <a:stretch>
            <a:fillRect/>
          </a:stretch>
        </p:blipFill>
        <p:spPr bwMode="auto">
          <a:xfrm>
            <a:off x="5164138" y="1758950"/>
            <a:ext cx="3333750" cy="2324100"/>
          </a:xfrm>
          <a:prstGeom prst="rect">
            <a:avLst/>
          </a:prstGeom>
          <a:ln>
            <a:noFill/>
          </a:ln>
          <a:effectLst>
            <a:outerShdw blurRad="292100" dist="139700" dir="2700000" algn="tl" rotWithShape="0">
              <a:srgbClr val="333333">
                <a:alpha val="65000"/>
              </a:srgbClr>
            </a:outerShdw>
          </a:effectLst>
          <a:extLst/>
        </p:spPr>
      </p:pic>
      <p:sp>
        <p:nvSpPr>
          <p:cNvPr id="43012" name="TextBox 5"/>
          <p:cNvSpPr txBox="1">
            <a:spLocks noChangeArrowheads="1"/>
          </p:cNvSpPr>
          <p:nvPr/>
        </p:nvSpPr>
        <p:spPr bwMode="auto">
          <a:xfrm>
            <a:off x="5318125" y="4464050"/>
            <a:ext cx="3090863" cy="1878013"/>
          </a:xfrm>
          <a:prstGeom prst="rect">
            <a:avLst/>
          </a:prstGeom>
          <a:noFill/>
          <a:ln w="9525">
            <a:noFill/>
            <a:miter lim="800000"/>
            <a:headEnd/>
            <a:tailEnd/>
          </a:ln>
        </p:spPr>
        <p:txBody>
          <a:bodyPr>
            <a:spAutoFit/>
          </a:bodyPr>
          <a:lstStyle/>
          <a:p>
            <a:r>
              <a:rPr lang="el-GR" sz="2000">
                <a:solidFill>
                  <a:srgbClr val="000000"/>
                </a:solidFill>
              </a:rPr>
              <a:t>Ταύρος της φυλής </a:t>
            </a:r>
            <a:r>
              <a:rPr lang="en-US" sz="2000">
                <a:solidFill>
                  <a:srgbClr val="000000"/>
                </a:solidFill>
              </a:rPr>
              <a:t>Angus </a:t>
            </a:r>
            <a:r>
              <a:rPr lang="el-GR" sz="2000">
                <a:solidFill>
                  <a:srgbClr val="000000"/>
                </a:solidFill>
              </a:rPr>
              <a:t>με κατεύθυνση την κρεοπαραγωγή. </a:t>
            </a:r>
            <a:r>
              <a:rPr lang="en-US" sz="1400">
                <a:solidFill>
                  <a:srgbClr val="000000"/>
                </a:solidFill>
              </a:rPr>
              <a:t>http://www.thecollegevoice.org/thesummervoice/wp-content/uploads/2010/06/aberdeen-angus.bmp</a:t>
            </a:r>
            <a:endParaRPr lang="el-GR" sz="1400">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a:defRPr/>
            </a:pPr>
            <a:r>
              <a:rPr lang="el-GR" dirty="0" err="1"/>
              <a:t>Κρεοπαραγωγός</a:t>
            </a:r>
            <a:r>
              <a:rPr lang="el-GR" dirty="0"/>
              <a:t> φυλή </a:t>
            </a:r>
            <a:r>
              <a:rPr lang="en-US" dirty="0"/>
              <a:t>Angus</a:t>
            </a:r>
            <a:r>
              <a:rPr lang="el-GR" dirty="0"/>
              <a:t> (</a:t>
            </a:r>
            <a:r>
              <a:rPr lang="en-US" dirty="0"/>
              <a:t>Aberdeen)</a:t>
            </a:r>
            <a:r>
              <a:rPr lang="el-GR" dirty="0"/>
              <a:t> </a:t>
            </a:r>
            <a:r>
              <a:rPr lang="el-GR" dirty="0" smtClean="0"/>
              <a:t>2/4</a:t>
            </a:r>
            <a:endParaRPr lang="el-GR" dirty="0"/>
          </a:p>
        </p:txBody>
      </p:sp>
      <p:sp>
        <p:nvSpPr>
          <p:cNvPr id="3" name="Θέση περιεχομένου 2"/>
          <p:cNvSpPr>
            <a:spLocks noGrp="1"/>
          </p:cNvSpPr>
          <p:nvPr>
            <p:ph idx="1"/>
          </p:nvPr>
        </p:nvSpPr>
        <p:spPr>
          <a:xfrm>
            <a:off x="468313" y="1628775"/>
            <a:ext cx="4173537" cy="4678363"/>
          </a:xfrm>
        </p:spPr>
        <p:txBody>
          <a:bodyPr/>
          <a:lstStyle/>
          <a:p>
            <a:pPr marL="0" indent="0"/>
            <a:r>
              <a:rPr lang="el-GR" sz="2400" b="1" smtClean="0"/>
              <a:t>Διάδοση: </a:t>
            </a:r>
          </a:p>
          <a:p>
            <a:pPr marL="0" indent="0">
              <a:buFont typeface="Wingdings" pitchFamily="2" charset="2"/>
              <a:buNone/>
            </a:pPr>
            <a:r>
              <a:rPr lang="en-US" sz="2000" smtClean="0"/>
              <a:t>    </a:t>
            </a:r>
            <a:r>
              <a:rPr lang="el-GR" sz="2000" smtClean="0"/>
              <a:t>Έχει διαδοθεί σε πολλές χώρες,</a:t>
            </a:r>
            <a:r>
              <a:rPr lang="en-US" sz="2000" smtClean="0"/>
              <a:t> </a:t>
            </a:r>
            <a:r>
              <a:rPr lang="el-GR" sz="2000" smtClean="0"/>
              <a:t>όπως στη Ν. Ζηλανδία, Αργεντινή, Αυστραλία, Ιαπωνία και σε πολλές χώρες της Ευρώπης. </a:t>
            </a:r>
            <a:endParaRPr lang="en-US" sz="2000" smtClean="0"/>
          </a:p>
          <a:p>
            <a:pPr lvl="1" indent="-342900">
              <a:buClr>
                <a:schemeClr val="tx2"/>
              </a:buClr>
              <a:buFont typeface="Wingdings" pitchFamily="2" charset="2"/>
              <a:buChar char="l"/>
            </a:pPr>
            <a:r>
              <a:rPr lang="el-GR" sz="2000" smtClean="0"/>
              <a:t>Χρησιμοποιείται σε διασταυρώσεις χρήσεως με γαλακτοπαραγωγές αγελάδες χαμηλών αποδόσεων ή με καθαρά κρεοπαραγωγές</a:t>
            </a:r>
            <a:r>
              <a:rPr lang="el-GR" smtClean="0"/>
              <a:t>. </a:t>
            </a:r>
            <a:endParaRPr lang="en-US" smtClean="0"/>
          </a:p>
          <a:p>
            <a:pPr lvl="1" indent="-342900">
              <a:buClr>
                <a:schemeClr val="tx2"/>
              </a:buClr>
              <a:buFont typeface="Wingdings" pitchFamily="2" charset="2"/>
              <a:buChar char="l"/>
            </a:pPr>
            <a:r>
              <a:rPr lang="el-GR" sz="2000" smtClean="0"/>
              <a:t>Στην Ελλάδα έχουν εισαχθεί αλλά δεν διαδόθηκαν.</a:t>
            </a:r>
          </a:p>
          <a:p>
            <a:pPr marL="0" indent="0">
              <a:lnSpc>
                <a:spcPct val="150000"/>
              </a:lnSpc>
            </a:pPr>
            <a:endParaRPr lang="el-GR" sz="2400" smtClean="0"/>
          </a:p>
        </p:txBody>
      </p:sp>
      <p:pic>
        <p:nvPicPr>
          <p:cNvPr id="16386" name="Picture 2" descr="Αγελάδα και μόσχος της φυλής Angus. "/>
          <p:cNvPicPr>
            <a:picLocks noChangeAspect="1" noChangeArrowheads="1"/>
          </p:cNvPicPr>
          <p:nvPr/>
        </p:nvPicPr>
        <p:blipFill>
          <a:blip r:embed="rId2"/>
          <a:srcRect/>
          <a:stretch>
            <a:fillRect/>
          </a:stretch>
        </p:blipFill>
        <p:spPr bwMode="auto">
          <a:xfrm>
            <a:off x="4879975" y="1755775"/>
            <a:ext cx="3440113" cy="2338388"/>
          </a:xfrm>
          <a:prstGeom prst="rect">
            <a:avLst/>
          </a:prstGeom>
          <a:ln>
            <a:noFill/>
          </a:ln>
          <a:effectLst>
            <a:outerShdw blurRad="292100" dist="139700" dir="2700000" algn="tl" rotWithShape="0">
              <a:srgbClr val="333333">
                <a:alpha val="65000"/>
              </a:srgbClr>
            </a:outerShdw>
          </a:effectLst>
          <a:extLst/>
        </p:spPr>
      </p:pic>
      <p:sp>
        <p:nvSpPr>
          <p:cNvPr id="44036" name="TextBox 3"/>
          <p:cNvSpPr txBox="1">
            <a:spLocks noChangeArrowheads="1"/>
          </p:cNvSpPr>
          <p:nvPr/>
        </p:nvSpPr>
        <p:spPr bwMode="auto">
          <a:xfrm>
            <a:off x="5126038" y="4330700"/>
            <a:ext cx="3440112" cy="1138238"/>
          </a:xfrm>
          <a:prstGeom prst="rect">
            <a:avLst/>
          </a:prstGeom>
          <a:noFill/>
          <a:ln w="9525">
            <a:noFill/>
            <a:miter lim="800000"/>
            <a:headEnd/>
            <a:tailEnd/>
          </a:ln>
        </p:spPr>
        <p:txBody>
          <a:bodyPr>
            <a:spAutoFit/>
          </a:bodyPr>
          <a:lstStyle/>
          <a:p>
            <a:r>
              <a:rPr lang="el-GR" sz="2000">
                <a:solidFill>
                  <a:srgbClr val="000000"/>
                </a:solidFill>
              </a:rPr>
              <a:t>Αγελάδα και μόσχος της φυλής</a:t>
            </a:r>
            <a:r>
              <a:rPr lang="en-US" sz="2000">
                <a:solidFill>
                  <a:srgbClr val="000000"/>
                </a:solidFill>
              </a:rPr>
              <a:t> Angus. </a:t>
            </a:r>
            <a:r>
              <a:rPr lang="en-US" sz="1400">
                <a:solidFill>
                  <a:srgbClr val="000000"/>
                </a:solidFill>
              </a:rPr>
              <a:t>http://www.stackyard.com/news/images/livestock-sales/aberdeen_angus_2.jpg</a:t>
            </a:r>
            <a:endParaRPr lang="el-GR" sz="1400">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506413"/>
            <a:ext cx="7924800" cy="960437"/>
          </a:xfrm>
        </p:spPr>
        <p:txBody>
          <a:bodyPr>
            <a:normAutofit fontScale="90000"/>
          </a:bodyPr>
          <a:lstStyle/>
          <a:p>
            <a:pPr>
              <a:defRPr/>
            </a:pPr>
            <a:r>
              <a:rPr lang="el-GR" dirty="0" err="1"/>
              <a:t>Κρεοπαραγωγός</a:t>
            </a:r>
            <a:r>
              <a:rPr lang="el-GR" dirty="0"/>
              <a:t> φυλή </a:t>
            </a:r>
            <a:r>
              <a:rPr lang="en-US" dirty="0"/>
              <a:t>Angus</a:t>
            </a:r>
            <a:r>
              <a:rPr lang="el-GR" dirty="0"/>
              <a:t> (</a:t>
            </a:r>
            <a:r>
              <a:rPr lang="en-US" dirty="0"/>
              <a:t>Aberdeen)</a:t>
            </a:r>
            <a:r>
              <a:rPr lang="el-GR" dirty="0"/>
              <a:t> </a:t>
            </a:r>
            <a:r>
              <a:rPr lang="el-GR" dirty="0" smtClean="0"/>
              <a:t>3/4</a:t>
            </a:r>
            <a:endParaRPr lang="en-GB" dirty="0"/>
          </a:p>
        </p:txBody>
      </p:sp>
      <p:sp>
        <p:nvSpPr>
          <p:cNvPr id="45058" name="Θέση περιεχομένου 2"/>
          <p:cNvSpPr>
            <a:spLocks noGrp="1"/>
          </p:cNvSpPr>
          <p:nvPr>
            <p:ph idx="1"/>
          </p:nvPr>
        </p:nvSpPr>
        <p:spPr>
          <a:xfrm>
            <a:off x="468313" y="1628775"/>
            <a:ext cx="4408487" cy="5111750"/>
          </a:xfrm>
        </p:spPr>
        <p:txBody>
          <a:bodyPr/>
          <a:lstStyle/>
          <a:p>
            <a:pPr marL="0" indent="0">
              <a:spcBef>
                <a:spcPct val="0"/>
              </a:spcBef>
              <a:buClr>
                <a:schemeClr val="tx2"/>
              </a:buClr>
              <a:buFont typeface="Wingdings" pitchFamily="2" charset="2"/>
              <a:buNone/>
            </a:pPr>
            <a:r>
              <a:rPr lang="el-GR" sz="2000" b="1" smtClean="0"/>
              <a:t>Μορφολογικά και παραγωγικά χαρακτηριστικά: </a:t>
            </a:r>
          </a:p>
          <a:p>
            <a:pPr marL="0" indent="0">
              <a:spcBef>
                <a:spcPct val="0"/>
              </a:spcBef>
              <a:buClr>
                <a:schemeClr val="tx2"/>
              </a:buClr>
            </a:pPr>
            <a:r>
              <a:rPr lang="el-GR" sz="2000" smtClean="0"/>
              <a:t>Βραχύσωμη,</a:t>
            </a:r>
            <a:r>
              <a:rPr lang="en-US" sz="2000" smtClean="0"/>
              <a:t> </a:t>
            </a:r>
            <a:r>
              <a:rPr lang="el-GR" sz="2000" smtClean="0"/>
              <a:t>με μικρή κεφαλή και ακέρατη.</a:t>
            </a:r>
          </a:p>
          <a:p>
            <a:pPr marL="0" indent="0">
              <a:spcBef>
                <a:spcPct val="0"/>
              </a:spcBef>
              <a:buClr>
                <a:schemeClr val="tx2"/>
              </a:buClr>
            </a:pPr>
            <a:r>
              <a:rPr lang="el-GR" sz="2000" smtClean="0"/>
              <a:t>Χρωματισμός ομοιόμορφος μαύρος.</a:t>
            </a:r>
          </a:p>
          <a:p>
            <a:pPr marL="0" indent="0">
              <a:spcBef>
                <a:spcPct val="0"/>
              </a:spcBef>
              <a:buClr>
                <a:schemeClr val="tx2"/>
              </a:buClr>
            </a:pPr>
            <a:r>
              <a:rPr lang="el-GR" sz="2000" smtClean="0"/>
              <a:t>Υπάρχει και ερυθρή παραλλαγή.</a:t>
            </a:r>
          </a:p>
          <a:p>
            <a:pPr marL="0" indent="0">
              <a:spcBef>
                <a:spcPct val="0"/>
              </a:spcBef>
              <a:buClr>
                <a:schemeClr val="tx2"/>
              </a:buClr>
            </a:pPr>
            <a:r>
              <a:rPr lang="el-GR" sz="2000" smtClean="0"/>
              <a:t>Άκρα λεπτά και βραχέα.</a:t>
            </a:r>
          </a:p>
          <a:p>
            <a:pPr marL="0" indent="0">
              <a:spcBef>
                <a:spcPct val="0"/>
              </a:spcBef>
              <a:buClr>
                <a:schemeClr val="tx2"/>
              </a:buClr>
            </a:pPr>
            <a:r>
              <a:rPr lang="el-GR" sz="2000" smtClean="0"/>
              <a:t>Μαστός λίγο αναπτυγμένος.</a:t>
            </a:r>
          </a:p>
          <a:p>
            <a:pPr marL="0" indent="0">
              <a:spcBef>
                <a:spcPct val="0"/>
              </a:spcBef>
              <a:buClr>
                <a:schemeClr val="tx2"/>
              </a:buClr>
            </a:pPr>
            <a:r>
              <a:rPr lang="el-GR" sz="2000" smtClean="0"/>
              <a:t>Καθαρά</a:t>
            </a:r>
            <a:r>
              <a:rPr lang="en-US" sz="2000" smtClean="0"/>
              <a:t> </a:t>
            </a:r>
            <a:r>
              <a:rPr lang="el-GR" sz="2000" smtClean="0"/>
              <a:t> κρεοπαραγωγός φυλή.</a:t>
            </a:r>
          </a:p>
          <a:p>
            <a:pPr marL="0" indent="0">
              <a:spcBef>
                <a:spcPct val="0"/>
              </a:spcBef>
              <a:buClr>
                <a:schemeClr val="tx2"/>
              </a:buClr>
            </a:pPr>
            <a:r>
              <a:rPr lang="el-GR" sz="2000" smtClean="0"/>
              <a:t>Σ. Β.: Ταύροι 450 – 500</a:t>
            </a:r>
            <a:r>
              <a:rPr lang="en-US" sz="2000" smtClean="0"/>
              <a:t> k</a:t>
            </a:r>
            <a:r>
              <a:rPr lang="el-GR" sz="2000" smtClean="0"/>
              <a:t>g, αγελάδες 330 – 350</a:t>
            </a:r>
            <a:r>
              <a:rPr lang="en-US" sz="2000" smtClean="0"/>
              <a:t> k</a:t>
            </a:r>
            <a:r>
              <a:rPr lang="el-GR" sz="2000" smtClean="0"/>
              <a:t>g.</a:t>
            </a:r>
          </a:p>
          <a:p>
            <a:pPr marL="0" indent="0">
              <a:spcBef>
                <a:spcPct val="0"/>
              </a:spcBef>
              <a:buClr>
                <a:schemeClr val="tx2"/>
              </a:buClr>
            </a:pPr>
            <a:r>
              <a:rPr lang="el-GR" sz="2000" smtClean="0"/>
              <a:t>Πρώιμη, ανθεκτική, γόνιμη, μικρών   απαιτήσεων.</a:t>
            </a:r>
          </a:p>
        </p:txBody>
      </p:sp>
      <p:pic>
        <p:nvPicPr>
          <p:cNvPr id="17410" name="Picture 2" descr="Αγελάδα και μόσχος της φυλής Angus. "/>
          <p:cNvPicPr>
            <a:picLocks noChangeAspect="1" noChangeArrowheads="1"/>
          </p:cNvPicPr>
          <p:nvPr/>
        </p:nvPicPr>
        <p:blipFill>
          <a:blip r:embed="rId2"/>
          <a:srcRect/>
          <a:stretch>
            <a:fillRect/>
          </a:stretch>
        </p:blipFill>
        <p:spPr bwMode="auto">
          <a:xfrm>
            <a:off x="4876800" y="1768475"/>
            <a:ext cx="3586163" cy="2224088"/>
          </a:xfrm>
          <a:prstGeom prst="rect">
            <a:avLst/>
          </a:prstGeom>
          <a:ln>
            <a:noFill/>
          </a:ln>
          <a:effectLst>
            <a:outerShdw blurRad="292100" dist="139700" dir="2700000" algn="tl" rotWithShape="0">
              <a:srgbClr val="333333">
                <a:alpha val="65000"/>
              </a:srgbClr>
            </a:outerShdw>
          </a:effectLst>
          <a:extLst/>
        </p:spPr>
      </p:pic>
      <p:sp>
        <p:nvSpPr>
          <p:cNvPr id="45060" name="TextBox 3"/>
          <p:cNvSpPr txBox="1">
            <a:spLocks noChangeArrowheads="1"/>
          </p:cNvSpPr>
          <p:nvPr/>
        </p:nvSpPr>
        <p:spPr bwMode="auto">
          <a:xfrm>
            <a:off x="4876800" y="4227513"/>
            <a:ext cx="3586163" cy="1139825"/>
          </a:xfrm>
          <a:prstGeom prst="rect">
            <a:avLst/>
          </a:prstGeom>
          <a:noFill/>
          <a:ln w="9525">
            <a:noFill/>
            <a:miter lim="800000"/>
            <a:headEnd/>
            <a:tailEnd/>
          </a:ln>
        </p:spPr>
        <p:txBody>
          <a:bodyPr>
            <a:spAutoFit/>
          </a:bodyPr>
          <a:lstStyle/>
          <a:p>
            <a:r>
              <a:rPr lang="el-GR" sz="2000">
                <a:solidFill>
                  <a:srgbClr val="000000"/>
                </a:solidFill>
              </a:rPr>
              <a:t>Αγελάδα και μόσχος της φυλής</a:t>
            </a:r>
            <a:r>
              <a:rPr lang="en-US" sz="2000">
                <a:solidFill>
                  <a:srgbClr val="000000"/>
                </a:solidFill>
              </a:rPr>
              <a:t> Angus. </a:t>
            </a:r>
            <a:r>
              <a:rPr lang="en-US" sz="1400">
                <a:solidFill>
                  <a:srgbClr val="000000"/>
                </a:solidFill>
              </a:rPr>
              <a:t>http://www.castleofmey.org.uk/clientimages/cowandcalf.jpg</a:t>
            </a:r>
            <a:endParaRPr lang="el-GR" sz="1400">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506413"/>
            <a:ext cx="7924800" cy="960437"/>
          </a:xfrm>
        </p:spPr>
        <p:txBody>
          <a:bodyPr>
            <a:normAutofit fontScale="90000"/>
          </a:bodyPr>
          <a:lstStyle/>
          <a:p>
            <a:pPr>
              <a:defRPr/>
            </a:pPr>
            <a:r>
              <a:rPr lang="el-GR" dirty="0" err="1"/>
              <a:t>Κρεοπαραγωγός</a:t>
            </a:r>
            <a:r>
              <a:rPr lang="el-GR" dirty="0"/>
              <a:t> φυλή </a:t>
            </a:r>
            <a:r>
              <a:rPr lang="en-US" dirty="0"/>
              <a:t>Angus</a:t>
            </a:r>
            <a:r>
              <a:rPr lang="el-GR" dirty="0"/>
              <a:t> (</a:t>
            </a:r>
            <a:r>
              <a:rPr lang="en-US" dirty="0"/>
              <a:t>Aberdeen)</a:t>
            </a:r>
            <a:r>
              <a:rPr lang="el-GR" dirty="0"/>
              <a:t> </a:t>
            </a:r>
            <a:r>
              <a:rPr lang="el-GR" dirty="0" smtClean="0"/>
              <a:t>4/4</a:t>
            </a:r>
            <a:endParaRPr lang="en-GB" dirty="0"/>
          </a:p>
        </p:txBody>
      </p:sp>
      <p:sp>
        <p:nvSpPr>
          <p:cNvPr id="3" name="Θέση περιεχομένου 2"/>
          <p:cNvSpPr>
            <a:spLocks noGrp="1"/>
          </p:cNvSpPr>
          <p:nvPr>
            <p:ph idx="1"/>
          </p:nvPr>
        </p:nvSpPr>
        <p:spPr>
          <a:xfrm>
            <a:off x="366713" y="1511300"/>
            <a:ext cx="5545137" cy="5211763"/>
          </a:xfrm>
        </p:spPr>
        <p:txBody>
          <a:bodyPr/>
          <a:lstStyle/>
          <a:p>
            <a:pPr marL="0" indent="0">
              <a:spcBef>
                <a:spcPct val="0"/>
              </a:spcBef>
              <a:buClr>
                <a:schemeClr val="tx2"/>
              </a:buClr>
              <a:buFont typeface="Wingdings" pitchFamily="2" charset="2"/>
              <a:buNone/>
            </a:pPr>
            <a:r>
              <a:rPr lang="el-GR" sz="2000" b="1" smtClean="0"/>
              <a:t>Μορφολογικά και παραγωγικά χαρακτηριστικά (συνέχεια…):</a:t>
            </a:r>
          </a:p>
          <a:p>
            <a:pPr marL="0" indent="0">
              <a:lnSpc>
                <a:spcPct val="110000"/>
              </a:lnSpc>
              <a:buClr>
                <a:schemeClr val="tx2"/>
              </a:buClr>
            </a:pPr>
            <a:r>
              <a:rPr lang="el-GR" sz="2000" smtClean="0"/>
              <a:t>Βάρος γέννησης μόσχων 27 </a:t>
            </a:r>
            <a:r>
              <a:rPr lang="en-US" sz="2000" smtClean="0"/>
              <a:t>kg</a:t>
            </a:r>
            <a:r>
              <a:rPr lang="el-GR" sz="2000" smtClean="0"/>
              <a:t>.</a:t>
            </a:r>
            <a:r>
              <a:rPr lang="en-US" sz="2000" smtClean="0"/>
              <a:t> </a:t>
            </a:r>
            <a:r>
              <a:rPr lang="el-GR" sz="2000" smtClean="0"/>
              <a:t>Χαμηλό ποσοστό δυστοκιών</a:t>
            </a:r>
            <a:r>
              <a:rPr lang="en-US" sz="2000" smtClean="0"/>
              <a:t>. </a:t>
            </a:r>
            <a:r>
              <a:rPr lang="el-GR" sz="2000" smtClean="0"/>
              <a:t>Υψηλός ρυθμός ανάπτυξης.</a:t>
            </a:r>
          </a:p>
          <a:p>
            <a:pPr marL="0" indent="0">
              <a:lnSpc>
                <a:spcPct val="110000"/>
              </a:lnSpc>
              <a:buClr>
                <a:schemeClr val="tx2"/>
              </a:buClr>
            </a:pPr>
            <a:r>
              <a:rPr lang="el-GR" sz="2000" smtClean="0"/>
              <a:t>Πλούσιο σε λίπος αποδιδόμενο σφάγιο.</a:t>
            </a:r>
          </a:p>
          <a:p>
            <a:pPr marL="0" indent="0">
              <a:lnSpc>
                <a:spcPct val="110000"/>
              </a:lnSpc>
              <a:buClr>
                <a:schemeClr val="tx2"/>
              </a:buClr>
            </a:pPr>
            <a:r>
              <a:rPr lang="el-GR" sz="2000" smtClean="0"/>
              <a:t>Εξαιρετικοί μόσχοι ηλικίας 12-14 μηνών (</a:t>
            </a:r>
            <a:r>
              <a:rPr lang="en-US" sz="2000" smtClean="0"/>
              <a:t>baby-beef)</a:t>
            </a:r>
            <a:r>
              <a:rPr lang="el-GR" sz="2000" smtClean="0"/>
              <a:t>.</a:t>
            </a:r>
            <a:r>
              <a:rPr lang="en-US" sz="2000" smtClean="0"/>
              <a:t> </a:t>
            </a:r>
            <a:r>
              <a:rPr lang="el-GR" sz="2000" smtClean="0"/>
              <a:t>Απόδοση σε σφάγιο υψηλή.</a:t>
            </a:r>
            <a:r>
              <a:rPr lang="en-US" sz="2000" smtClean="0"/>
              <a:t> </a:t>
            </a:r>
            <a:r>
              <a:rPr lang="el-GR" sz="2000" smtClean="0"/>
              <a:t>Υψηλό ποσοστό πλουσίων σε κρέας τεμαχίων.</a:t>
            </a:r>
          </a:p>
          <a:p>
            <a:pPr marL="0" indent="0">
              <a:lnSpc>
                <a:spcPct val="110000"/>
              </a:lnSpc>
              <a:buClr>
                <a:schemeClr val="tx2"/>
              </a:buClr>
            </a:pPr>
            <a:r>
              <a:rPr lang="el-GR" sz="2000" smtClean="0"/>
              <a:t>Λόγω πρωιμότητας και μικρού ποσοστού δυστοκιών χρησιμοποιείται εκτεταμένα σε διασταυρώσεις χρήσεως, είτε με  γαλακτοπαραγωγές, είτε με κρεοπαραγωγές αγελάδες.</a:t>
            </a:r>
          </a:p>
        </p:txBody>
      </p:sp>
      <p:pic>
        <p:nvPicPr>
          <p:cNvPr id="18434" name="Picture 2" descr="Aγελάδα Angus. "/>
          <p:cNvPicPr>
            <a:picLocks noChangeAspect="1" noChangeArrowheads="1"/>
          </p:cNvPicPr>
          <p:nvPr/>
        </p:nvPicPr>
        <p:blipFill>
          <a:blip r:embed="rId2"/>
          <a:srcRect/>
          <a:stretch>
            <a:fillRect/>
          </a:stretch>
        </p:blipFill>
        <p:spPr bwMode="auto">
          <a:xfrm>
            <a:off x="5795963" y="2767013"/>
            <a:ext cx="2871787" cy="1997075"/>
          </a:xfrm>
          <a:prstGeom prst="rect">
            <a:avLst/>
          </a:prstGeom>
          <a:ln>
            <a:noFill/>
          </a:ln>
          <a:effectLst>
            <a:outerShdw blurRad="292100" dist="139700" dir="2700000" algn="tl" rotWithShape="0">
              <a:srgbClr val="333333">
                <a:alpha val="65000"/>
              </a:srgbClr>
            </a:outerShdw>
          </a:effectLst>
          <a:extLst/>
        </p:spPr>
      </p:pic>
      <p:sp>
        <p:nvSpPr>
          <p:cNvPr id="46084" name="TextBox 3"/>
          <p:cNvSpPr txBox="1">
            <a:spLocks noChangeArrowheads="1"/>
          </p:cNvSpPr>
          <p:nvPr/>
        </p:nvSpPr>
        <p:spPr bwMode="auto">
          <a:xfrm>
            <a:off x="5792788" y="4953000"/>
            <a:ext cx="2871787" cy="822325"/>
          </a:xfrm>
          <a:prstGeom prst="rect">
            <a:avLst/>
          </a:prstGeom>
          <a:noFill/>
          <a:ln w="9525">
            <a:noFill/>
            <a:miter lim="800000"/>
            <a:headEnd/>
            <a:tailEnd/>
          </a:ln>
        </p:spPr>
        <p:txBody>
          <a:bodyPr>
            <a:spAutoFit/>
          </a:bodyPr>
          <a:lstStyle/>
          <a:p>
            <a:r>
              <a:rPr lang="en-US" sz="2000">
                <a:solidFill>
                  <a:srgbClr val="000000"/>
                </a:solidFill>
              </a:rPr>
              <a:t>A</a:t>
            </a:r>
            <a:r>
              <a:rPr lang="el-GR" sz="2000">
                <a:solidFill>
                  <a:srgbClr val="000000"/>
                </a:solidFill>
              </a:rPr>
              <a:t>γελάδα </a:t>
            </a:r>
            <a:r>
              <a:rPr lang="en-US" sz="2000">
                <a:solidFill>
                  <a:srgbClr val="000000"/>
                </a:solidFill>
              </a:rPr>
              <a:t>Angus. </a:t>
            </a:r>
            <a:r>
              <a:rPr lang="en-US" sz="1400">
                <a:solidFill>
                  <a:srgbClr val="000000"/>
                </a:solidFill>
              </a:rPr>
              <a:t>http://www.whitfieldangus.co.uk/P1010096.jpg</a:t>
            </a:r>
            <a:endParaRPr lang="el-GR" sz="140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a:defRPr/>
            </a:pPr>
            <a:r>
              <a:rPr lang="el-GR" dirty="0"/>
              <a:t>Επιδιωκόμενα μαθησιακά </a:t>
            </a:r>
            <a:r>
              <a:rPr lang="el-GR" dirty="0" smtClean="0"/>
              <a:t>αποτελέσματα</a:t>
            </a:r>
            <a:endParaRPr lang="el-GR" dirty="0"/>
          </a:p>
        </p:txBody>
      </p:sp>
      <p:sp>
        <p:nvSpPr>
          <p:cNvPr id="18434" name="Θέση περιεχομένου 3"/>
          <p:cNvSpPr>
            <a:spLocks noGrp="1"/>
          </p:cNvSpPr>
          <p:nvPr>
            <p:ph idx="1"/>
          </p:nvPr>
        </p:nvSpPr>
        <p:spPr/>
        <p:txBody>
          <a:bodyPr/>
          <a:lstStyle/>
          <a:p>
            <a:pPr lvl="1">
              <a:lnSpc>
                <a:spcPct val="200000"/>
              </a:lnSpc>
            </a:pPr>
            <a:r>
              <a:rPr lang="el-GR" dirty="0" smtClean="0"/>
              <a:t>γαλακτοπαραγωγές </a:t>
            </a:r>
            <a:r>
              <a:rPr lang="el-GR" dirty="0" smtClean="0"/>
              <a:t>φυλές </a:t>
            </a:r>
            <a:r>
              <a:rPr lang="el-GR" dirty="0" smtClean="0"/>
              <a:t>βοοειδών</a:t>
            </a:r>
            <a:endParaRPr lang="en-US" dirty="0" smtClean="0"/>
          </a:p>
          <a:p>
            <a:pPr lvl="2">
              <a:lnSpc>
                <a:spcPct val="200000"/>
              </a:lnSpc>
            </a:pPr>
            <a:r>
              <a:rPr lang="en-US" dirty="0" smtClean="0"/>
              <a:t>Jersey, Guernsey, Ayrshire, </a:t>
            </a:r>
            <a:r>
              <a:rPr lang="el-GR" dirty="0" smtClean="0"/>
              <a:t>Ερυθρά Δανίας και Δαμασκού, </a:t>
            </a:r>
          </a:p>
          <a:p>
            <a:pPr lvl="1">
              <a:lnSpc>
                <a:spcPct val="200000"/>
              </a:lnSpc>
            </a:pPr>
            <a:r>
              <a:rPr lang="el-GR" dirty="0" err="1" smtClean="0"/>
              <a:t>κρεοπαραγωγές</a:t>
            </a:r>
            <a:r>
              <a:rPr lang="en-US" dirty="0" smtClean="0"/>
              <a:t> </a:t>
            </a:r>
            <a:r>
              <a:rPr lang="el-GR" dirty="0" smtClean="0"/>
              <a:t>φυλές βοοειδών</a:t>
            </a:r>
          </a:p>
          <a:p>
            <a:pPr lvl="2">
              <a:lnSpc>
                <a:spcPct val="200000"/>
              </a:lnSpc>
            </a:pPr>
            <a:r>
              <a:rPr lang="el-GR" dirty="0" smtClean="0"/>
              <a:t>πρώιμες Αγγλικές (Α</a:t>
            </a:r>
            <a:r>
              <a:rPr lang="en-US" dirty="0" err="1" smtClean="0"/>
              <a:t>ngus</a:t>
            </a:r>
            <a:r>
              <a:rPr lang="en-US" dirty="0" smtClean="0"/>
              <a:t>, Hereford, Shorthorn)</a:t>
            </a:r>
            <a:endParaRPr lang="el-GR" dirty="0" smtClean="0"/>
          </a:p>
          <a:p>
            <a:pPr lvl="2">
              <a:lnSpc>
                <a:spcPct val="200000"/>
              </a:lnSpc>
            </a:pPr>
            <a:r>
              <a:rPr lang="el-GR" dirty="0" smtClean="0"/>
              <a:t>όψιμες Γαλλικές (</a:t>
            </a:r>
            <a:r>
              <a:rPr lang="en-US" dirty="0" err="1" smtClean="0"/>
              <a:t>Charolais</a:t>
            </a:r>
            <a:r>
              <a:rPr lang="en-US" dirty="0" smtClean="0"/>
              <a:t>, </a:t>
            </a:r>
            <a:r>
              <a:rPr lang="en-US" dirty="0" err="1" smtClean="0"/>
              <a:t>Limousin</a:t>
            </a:r>
            <a:r>
              <a:rPr lang="en-US" dirty="0" smtClean="0"/>
              <a:t>) </a:t>
            </a:r>
            <a:r>
              <a:rPr lang="el-GR" dirty="0" smtClean="0"/>
              <a:t>και </a:t>
            </a:r>
          </a:p>
          <a:p>
            <a:pPr lvl="2">
              <a:lnSpc>
                <a:spcPct val="200000"/>
              </a:lnSpc>
            </a:pPr>
            <a:r>
              <a:rPr lang="el-GR" dirty="0" smtClean="0"/>
              <a:t>Ιταλικές (</a:t>
            </a:r>
            <a:r>
              <a:rPr lang="en-US" dirty="0" err="1" smtClean="0"/>
              <a:t>Chianina</a:t>
            </a:r>
            <a:r>
              <a:rPr lang="en-US" dirty="0" smtClean="0"/>
              <a:t>, </a:t>
            </a:r>
            <a:r>
              <a:rPr lang="en-US" dirty="0" err="1" smtClean="0"/>
              <a:t>Romagnola</a:t>
            </a:r>
            <a:r>
              <a:rPr lang="en-US" dirty="0" smtClean="0"/>
              <a:t>)</a:t>
            </a:r>
            <a:r>
              <a:rPr lang="el-GR" dirty="0" smtClean="0"/>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90538"/>
            <a:ext cx="7924800" cy="960437"/>
          </a:xfrm>
        </p:spPr>
        <p:txBody>
          <a:bodyPr>
            <a:normAutofit fontScale="90000"/>
          </a:bodyPr>
          <a:lstStyle/>
          <a:p>
            <a:pPr>
              <a:defRPr/>
            </a:pPr>
            <a:r>
              <a:rPr lang="el-GR" dirty="0" err="1"/>
              <a:t>Κρεοπαραγωγός</a:t>
            </a:r>
            <a:r>
              <a:rPr lang="el-GR" dirty="0"/>
              <a:t> φυλή </a:t>
            </a:r>
            <a:r>
              <a:rPr lang="en-US" dirty="0" smtClean="0"/>
              <a:t>Hereford</a:t>
            </a:r>
            <a:r>
              <a:rPr lang="el-GR" dirty="0" smtClean="0"/>
              <a:t> 1/4</a:t>
            </a:r>
            <a:endParaRPr lang="el-GR" dirty="0"/>
          </a:p>
        </p:txBody>
      </p:sp>
      <p:sp>
        <p:nvSpPr>
          <p:cNvPr id="3" name="Θέση περιεχομένου 2"/>
          <p:cNvSpPr>
            <a:spLocks noGrp="1"/>
          </p:cNvSpPr>
          <p:nvPr>
            <p:ph idx="1"/>
          </p:nvPr>
        </p:nvSpPr>
        <p:spPr>
          <a:xfrm>
            <a:off x="406400" y="1525588"/>
            <a:ext cx="5405438" cy="5229225"/>
          </a:xfrm>
        </p:spPr>
        <p:txBody>
          <a:bodyPr/>
          <a:lstStyle/>
          <a:p>
            <a:pPr marL="0" indent="0">
              <a:spcBef>
                <a:spcPct val="0"/>
              </a:spcBef>
              <a:buFont typeface="Wingdings" pitchFamily="2" charset="2"/>
              <a:buNone/>
            </a:pPr>
            <a:r>
              <a:rPr lang="el-GR" sz="2000" b="1" smtClean="0"/>
              <a:t>Καταγωγή:</a:t>
            </a:r>
          </a:p>
          <a:p>
            <a:pPr marL="400050" lvl="1" indent="0">
              <a:spcBef>
                <a:spcPct val="0"/>
              </a:spcBef>
              <a:buClr>
                <a:schemeClr val="tx2"/>
              </a:buClr>
              <a:buSzPct val="150000"/>
              <a:buFontTx/>
              <a:buChar char="•"/>
            </a:pPr>
            <a:r>
              <a:rPr lang="el-GR" sz="2000" smtClean="0"/>
              <a:t>Δυτική Αγγλία, από την επαρχία Shropshire στο Βορρά ως την Ουαλία στο νότο.</a:t>
            </a:r>
          </a:p>
          <a:p>
            <a:pPr marL="400050" lvl="1" indent="0">
              <a:spcBef>
                <a:spcPct val="0"/>
              </a:spcBef>
              <a:buClr>
                <a:schemeClr val="tx2"/>
              </a:buClr>
              <a:buSzPct val="150000"/>
              <a:buFontTx/>
              <a:buChar char="•"/>
            </a:pPr>
            <a:r>
              <a:rPr lang="el-GR" sz="2000" smtClean="0"/>
              <a:t>Τοπικός πληθυσμός μεγαλόσωμων δυναμοπαραγωγών βοοειδών με ερυθρό χρώμα.</a:t>
            </a:r>
          </a:p>
          <a:p>
            <a:pPr marL="0" indent="0">
              <a:spcBef>
                <a:spcPct val="0"/>
              </a:spcBef>
              <a:buFont typeface="Wingdings" pitchFamily="2" charset="2"/>
              <a:buNone/>
            </a:pPr>
            <a:r>
              <a:rPr lang="el-GR" sz="2000" b="1" smtClean="0"/>
              <a:t>Διάδοση: </a:t>
            </a:r>
          </a:p>
          <a:p>
            <a:pPr marL="400050" lvl="1" indent="0">
              <a:spcBef>
                <a:spcPct val="0"/>
              </a:spcBef>
              <a:buClr>
                <a:schemeClr val="tx2"/>
              </a:buClr>
              <a:buSzPct val="150000"/>
              <a:buFontTx/>
              <a:buChar char="•"/>
            </a:pPr>
            <a:r>
              <a:rPr lang="el-GR" sz="2000" smtClean="0"/>
              <a:t>Βελτίωση από τον Tomkin (1714-1789) βάσει της πρωιμότητας, της ανθεκτικότητας και της ικανότητας δημιουργίας αναπτυγμένων μυικών μαζών.</a:t>
            </a:r>
          </a:p>
          <a:p>
            <a:pPr marL="400050" lvl="1" indent="0">
              <a:spcBef>
                <a:spcPct val="0"/>
              </a:spcBef>
              <a:buClr>
                <a:schemeClr val="tx2"/>
              </a:buClr>
              <a:buSzPct val="150000"/>
              <a:buFontTx/>
              <a:buChar char="•"/>
            </a:pPr>
            <a:r>
              <a:rPr lang="el-GR" sz="2000" smtClean="0"/>
              <a:t>1846: δημοσίευση των πρώτων φύλλων του γενεαλογικού βιβλίου της φυλής.</a:t>
            </a:r>
          </a:p>
          <a:p>
            <a:pPr marL="400050" lvl="1" indent="0">
              <a:spcBef>
                <a:spcPct val="0"/>
              </a:spcBef>
              <a:buClr>
                <a:schemeClr val="tx2"/>
              </a:buClr>
              <a:buSzPct val="150000"/>
              <a:buFontTx/>
              <a:buChar char="•"/>
            </a:pPr>
            <a:r>
              <a:rPr lang="en-GB" sz="2000" smtClean="0"/>
              <a:t>1878</a:t>
            </a:r>
            <a:r>
              <a:rPr lang="el-GR" sz="2000" smtClean="0"/>
              <a:t>:</a:t>
            </a:r>
            <a:r>
              <a:rPr lang="en-GB" sz="2000" smtClean="0"/>
              <a:t> </a:t>
            </a:r>
            <a:r>
              <a:rPr lang="el-GR" sz="2000" smtClean="0"/>
              <a:t>ίδρυση</a:t>
            </a:r>
            <a:r>
              <a:rPr lang="en-GB" sz="2000" smtClean="0"/>
              <a:t> </a:t>
            </a:r>
            <a:r>
              <a:rPr lang="el-GR" sz="2000" smtClean="0"/>
              <a:t>της</a:t>
            </a:r>
            <a:r>
              <a:rPr lang="en-GB" sz="2000" smtClean="0"/>
              <a:t> Hereford Herdbook Society of Great Britain</a:t>
            </a:r>
            <a:r>
              <a:rPr lang="el-GR" sz="2000" smtClean="0"/>
              <a:t>.</a:t>
            </a:r>
            <a:endParaRPr lang="el-GR" sz="1800" smtClean="0"/>
          </a:p>
        </p:txBody>
      </p:sp>
      <p:pic>
        <p:nvPicPr>
          <p:cNvPr id="19458" name="Picture 2" descr="Ταύρος κρεοπαραγωγικής κατεύθυνσης φυλής Hereford.&#10;"/>
          <p:cNvPicPr>
            <a:picLocks noChangeAspect="1" noChangeArrowheads="1"/>
          </p:cNvPicPr>
          <p:nvPr/>
        </p:nvPicPr>
        <p:blipFill>
          <a:blip r:embed="rId2"/>
          <a:srcRect/>
          <a:stretch>
            <a:fillRect/>
          </a:stretch>
        </p:blipFill>
        <p:spPr bwMode="auto">
          <a:xfrm>
            <a:off x="5724525" y="1697038"/>
            <a:ext cx="2989263" cy="2243137"/>
          </a:xfrm>
          <a:prstGeom prst="rect">
            <a:avLst/>
          </a:prstGeom>
          <a:ln>
            <a:noFill/>
          </a:ln>
          <a:effectLst>
            <a:outerShdw blurRad="292100" dist="139700" dir="2700000" algn="tl" rotWithShape="0">
              <a:srgbClr val="333333">
                <a:alpha val="65000"/>
              </a:srgbClr>
            </a:outerShdw>
          </a:effectLst>
          <a:extLst/>
        </p:spPr>
      </p:pic>
      <p:sp>
        <p:nvSpPr>
          <p:cNvPr id="47108" name="TextBox 3"/>
          <p:cNvSpPr txBox="1">
            <a:spLocks noChangeArrowheads="1"/>
          </p:cNvSpPr>
          <p:nvPr/>
        </p:nvSpPr>
        <p:spPr bwMode="auto">
          <a:xfrm>
            <a:off x="5724525" y="4187825"/>
            <a:ext cx="2989263" cy="1754188"/>
          </a:xfrm>
          <a:prstGeom prst="rect">
            <a:avLst/>
          </a:prstGeom>
          <a:noFill/>
          <a:ln w="9525">
            <a:noFill/>
            <a:miter lim="800000"/>
            <a:headEnd/>
            <a:tailEnd/>
          </a:ln>
        </p:spPr>
        <p:txBody>
          <a:bodyPr>
            <a:spAutoFit/>
          </a:bodyPr>
          <a:lstStyle/>
          <a:p>
            <a:r>
              <a:rPr lang="el-GR" sz="2000">
                <a:solidFill>
                  <a:srgbClr val="000000"/>
                </a:solidFill>
              </a:rPr>
              <a:t>Ταύρος κρεοπαραγωγικής κατεύθυνσης φυλής </a:t>
            </a:r>
            <a:r>
              <a:rPr lang="en-US" sz="2000">
                <a:solidFill>
                  <a:srgbClr val="000000"/>
                </a:solidFill>
              </a:rPr>
              <a:t>Hereford.</a:t>
            </a:r>
          </a:p>
          <a:p>
            <a:r>
              <a:rPr lang="en-US" sz="1400">
                <a:solidFill>
                  <a:srgbClr val="000000"/>
                </a:solidFill>
              </a:rPr>
              <a:t>http://www.free-town.co.uk/farm/gallery/2.jpg</a:t>
            </a:r>
            <a:endParaRPr lang="el-GR" sz="1400">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90538"/>
            <a:ext cx="7924800" cy="960437"/>
          </a:xfrm>
        </p:spPr>
        <p:txBody>
          <a:bodyPr>
            <a:normAutofit fontScale="90000"/>
          </a:bodyPr>
          <a:lstStyle/>
          <a:p>
            <a:pPr>
              <a:defRPr/>
            </a:pPr>
            <a:r>
              <a:rPr lang="el-GR" dirty="0" err="1"/>
              <a:t>Κρεοπαραγωγός</a:t>
            </a:r>
            <a:r>
              <a:rPr lang="el-GR" dirty="0"/>
              <a:t> φυλή </a:t>
            </a:r>
            <a:r>
              <a:rPr lang="en-US" dirty="0" smtClean="0"/>
              <a:t>Hereford</a:t>
            </a:r>
            <a:r>
              <a:rPr lang="el-GR" dirty="0" smtClean="0"/>
              <a:t> 2/4</a:t>
            </a:r>
            <a:endParaRPr lang="el-GR" dirty="0"/>
          </a:p>
        </p:txBody>
      </p:sp>
      <p:sp>
        <p:nvSpPr>
          <p:cNvPr id="3" name="Θέση περιεχομένου 2"/>
          <p:cNvSpPr>
            <a:spLocks noGrp="1"/>
          </p:cNvSpPr>
          <p:nvPr>
            <p:ph idx="1"/>
          </p:nvPr>
        </p:nvSpPr>
        <p:spPr>
          <a:xfrm>
            <a:off x="468313" y="1828800"/>
            <a:ext cx="4244975" cy="5029200"/>
          </a:xfrm>
        </p:spPr>
        <p:txBody>
          <a:bodyPr/>
          <a:lstStyle/>
          <a:p>
            <a:pPr marL="0" indent="0">
              <a:buFont typeface="Wingdings" pitchFamily="2" charset="2"/>
              <a:buNone/>
            </a:pPr>
            <a:r>
              <a:rPr lang="el-GR" sz="2000" b="1" smtClean="0"/>
              <a:t>Διάδοση (συνέχεια…): </a:t>
            </a:r>
          </a:p>
          <a:p>
            <a:pPr marL="0" indent="0">
              <a:buClr>
                <a:schemeClr val="tx2"/>
              </a:buClr>
              <a:buSzPct val="140000"/>
              <a:buFontTx/>
              <a:buChar char="•"/>
            </a:pPr>
            <a:r>
              <a:rPr lang="el-GR" sz="2000" smtClean="0"/>
              <a:t>Έχει διαδοθεί σε όλες σχεδόν τις περιοχές, όπως στη Βόρεια και Νότια Αμερική, ηπειρωτική Ευρώπη, Αυστραλία, Ν. Ζηλανδία κλπ. </a:t>
            </a:r>
          </a:p>
          <a:p>
            <a:pPr marL="0" indent="0">
              <a:buClr>
                <a:schemeClr val="tx2"/>
              </a:buClr>
              <a:buSzPct val="140000"/>
              <a:buFontTx/>
              <a:buChar char="•"/>
            </a:pPr>
            <a:r>
              <a:rPr lang="el-GR" sz="2000" smtClean="0"/>
              <a:t>Πραγματοποιούνται διασταυρώσεις χρήσεως στην Αγγλία, Καναδά και ΗΠΑ με ταύρους Simmental. Στην Ελλάδα έχει εισαχθεί κατά καιρούς αλλά χωρίς ικανοποιητικά αποτελέσματα</a:t>
            </a:r>
            <a:r>
              <a:rPr lang="el-GR" sz="2400" smtClean="0"/>
              <a:t>.</a:t>
            </a:r>
            <a:endParaRPr lang="el-GR" sz="2000" smtClean="0"/>
          </a:p>
        </p:txBody>
      </p:sp>
      <p:pic>
        <p:nvPicPr>
          <p:cNvPr id="20482" name="Picture 2" descr="Αγελάδα και μόσχος φυλής Hereford. "/>
          <p:cNvPicPr>
            <a:picLocks noChangeAspect="1" noChangeArrowheads="1"/>
          </p:cNvPicPr>
          <p:nvPr/>
        </p:nvPicPr>
        <p:blipFill>
          <a:blip r:embed="rId2"/>
          <a:srcRect/>
          <a:stretch>
            <a:fillRect/>
          </a:stretch>
        </p:blipFill>
        <p:spPr bwMode="auto">
          <a:xfrm>
            <a:off x="4713288" y="1828800"/>
            <a:ext cx="3722687" cy="2495550"/>
          </a:xfrm>
          <a:prstGeom prst="rect">
            <a:avLst/>
          </a:prstGeom>
          <a:ln>
            <a:noFill/>
          </a:ln>
          <a:effectLst>
            <a:outerShdw blurRad="292100" dist="139700" dir="2700000" algn="tl" rotWithShape="0">
              <a:srgbClr val="333333">
                <a:alpha val="65000"/>
              </a:srgbClr>
            </a:outerShdw>
          </a:effectLst>
          <a:extLst/>
        </p:spPr>
      </p:pic>
      <p:sp>
        <p:nvSpPr>
          <p:cNvPr id="48132" name="TextBox 3"/>
          <p:cNvSpPr txBox="1">
            <a:spLocks noChangeArrowheads="1"/>
          </p:cNvSpPr>
          <p:nvPr/>
        </p:nvSpPr>
        <p:spPr bwMode="auto">
          <a:xfrm>
            <a:off x="4602163" y="4540250"/>
            <a:ext cx="4392612" cy="614363"/>
          </a:xfrm>
          <a:prstGeom prst="rect">
            <a:avLst/>
          </a:prstGeom>
          <a:noFill/>
          <a:ln w="9525">
            <a:noFill/>
            <a:miter lim="800000"/>
            <a:headEnd/>
            <a:tailEnd/>
          </a:ln>
        </p:spPr>
        <p:txBody>
          <a:bodyPr>
            <a:spAutoFit/>
          </a:bodyPr>
          <a:lstStyle/>
          <a:p>
            <a:r>
              <a:rPr lang="el-GR" sz="2000">
                <a:solidFill>
                  <a:srgbClr val="000000"/>
                </a:solidFill>
              </a:rPr>
              <a:t>Αγελάδα και μόσχος φυλής </a:t>
            </a:r>
            <a:r>
              <a:rPr lang="en-US" sz="2000">
                <a:solidFill>
                  <a:srgbClr val="000000"/>
                </a:solidFill>
              </a:rPr>
              <a:t>Hereford. </a:t>
            </a:r>
            <a:r>
              <a:rPr lang="en-US" sz="1400">
                <a:solidFill>
                  <a:srgbClr val="000000"/>
                </a:solidFill>
              </a:rPr>
              <a:t>http://beefexpoireland.com/images/hereford_cow.jpg</a:t>
            </a:r>
            <a:endParaRPr lang="el-GR" sz="1400">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90538"/>
            <a:ext cx="7924800" cy="960437"/>
          </a:xfrm>
        </p:spPr>
        <p:txBody>
          <a:bodyPr>
            <a:normAutofit fontScale="90000"/>
          </a:bodyPr>
          <a:lstStyle/>
          <a:p>
            <a:pPr>
              <a:defRPr/>
            </a:pPr>
            <a:r>
              <a:rPr lang="el-GR" dirty="0" err="1"/>
              <a:t>Κρεοπαραγωγός</a:t>
            </a:r>
            <a:r>
              <a:rPr lang="el-GR" dirty="0"/>
              <a:t> φυλή </a:t>
            </a:r>
            <a:r>
              <a:rPr lang="en-US" dirty="0"/>
              <a:t>Hereford</a:t>
            </a:r>
            <a:r>
              <a:rPr lang="el-GR" dirty="0"/>
              <a:t> </a:t>
            </a:r>
            <a:r>
              <a:rPr lang="el-GR" dirty="0" smtClean="0"/>
              <a:t>3/4</a:t>
            </a:r>
            <a:endParaRPr lang="el-GR" dirty="0"/>
          </a:p>
        </p:txBody>
      </p:sp>
      <p:sp>
        <p:nvSpPr>
          <p:cNvPr id="3" name="Θέση περιεχομένου 2"/>
          <p:cNvSpPr>
            <a:spLocks noGrp="1"/>
          </p:cNvSpPr>
          <p:nvPr>
            <p:ph sz="half" idx="1"/>
          </p:nvPr>
        </p:nvSpPr>
        <p:spPr>
          <a:xfrm>
            <a:off x="468313" y="1603375"/>
            <a:ext cx="4348162" cy="4719638"/>
          </a:xfrm>
        </p:spPr>
        <p:txBody>
          <a:bodyPr/>
          <a:lstStyle/>
          <a:p>
            <a:pPr marL="0" indent="0">
              <a:spcBef>
                <a:spcPts val="0"/>
              </a:spcBef>
              <a:buFont typeface="Wingdings" pitchFamily="2" charset="2"/>
              <a:buNone/>
              <a:defRPr/>
            </a:pPr>
            <a:r>
              <a:rPr lang="el-GR" sz="2000" b="1" dirty="0" smtClean="0"/>
              <a:t>Μορφολογικά και παραγωγικά χαρακτηριστικά: </a:t>
            </a:r>
            <a:endParaRPr lang="en-US" sz="2000" b="1" dirty="0" smtClean="0"/>
          </a:p>
          <a:p>
            <a:pPr>
              <a:spcBef>
                <a:spcPts val="0"/>
              </a:spcBef>
              <a:defRPr/>
            </a:pPr>
            <a:r>
              <a:rPr lang="el-GR" sz="2000" dirty="0" smtClean="0"/>
              <a:t>Μάλλον μικρόσωμη.</a:t>
            </a:r>
            <a:endParaRPr lang="en-US" sz="2000" dirty="0" smtClean="0"/>
          </a:p>
          <a:p>
            <a:pPr>
              <a:spcBef>
                <a:spcPts val="0"/>
              </a:spcBef>
              <a:defRPr/>
            </a:pPr>
            <a:r>
              <a:rPr lang="el-GR" sz="2000" dirty="0" err="1" smtClean="0"/>
              <a:t>Κρεοπαραγωγική</a:t>
            </a:r>
            <a:r>
              <a:rPr lang="el-GR" sz="2000" dirty="0" smtClean="0"/>
              <a:t>.</a:t>
            </a:r>
            <a:endParaRPr lang="en-US" sz="2000" dirty="0" smtClean="0"/>
          </a:p>
          <a:p>
            <a:pPr>
              <a:spcBef>
                <a:spcPts val="0"/>
              </a:spcBef>
              <a:defRPr/>
            </a:pPr>
            <a:r>
              <a:rPr lang="el-GR" sz="2000" dirty="0" smtClean="0"/>
              <a:t>Ύψος </a:t>
            </a:r>
            <a:r>
              <a:rPr lang="el-GR" sz="2000" dirty="0"/>
              <a:t>ακρωμίου ταύρων 130 </a:t>
            </a:r>
            <a:r>
              <a:rPr lang="en-US" sz="2000" dirty="0"/>
              <a:t>cm</a:t>
            </a:r>
            <a:r>
              <a:rPr lang="el-GR" sz="2000" dirty="0"/>
              <a:t>, αγελάδων 120 </a:t>
            </a:r>
            <a:r>
              <a:rPr lang="en-US" sz="2000" dirty="0"/>
              <a:t>cm</a:t>
            </a:r>
            <a:r>
              <a:rPr lang="el-GR" sz="2000" dirty="0" smtClean="0"/>
              <a:t>.</a:t>
            </a:r>
            <a:endParaRPr lang="en-US" sz="2000" dirty="0" smtClean="0"/>
          </a:p>
          <a:p>
            <a:pPr>
              <a:spcBef>
                <a:spcPts val="0"/>
              </a:spcBef>
              <a:defRPr/>
            </a:pPr>
            <a:r>
              <a:rPr lang="el-GR" sz="2000" dirty="0" smtClean="0"/>
              <a:t>Βάρη </a:t>
            </a:r>
            <a:r>
              <a:rPr lang="el-GR" sz="2000" dirty="0"/>
              <a:t>800 και 500 </a:t>
            </a:r>
            <a:r>
              <a:rPr lang="en-US" sz="2000" dirty="0"/>
              <a:t>kg</a:t>
            </a:r>
            <a:r>
              <a:rPr lang="el-GR" sz="2000" dirty="0"/>
              <a:t>,</a:t>
            </a:r>
            <a:r>
              <a:rPr lang="en-US" sz="2000" dirty="0"/>
              <a:t> </a:t>
            </a:r>
            <a:r>
              <a:rPr lang="el-GR" sz="2000" dirty="0" smtClean="0"/>
              <a:t>αντίστοιχα.</a:t>
            </a:r>
            <a:endParaRPr lang="en-US" sz="2000" dirty="0" smtClean="0"/>
          </a:p>
          <a:p>
            <a:pPr>
              <a:spcBef>
                <a:spcPts val="0"/>
              </a:spcBef>
              <a:defRPr/>
            </a:pPr>
            <a:r>
              <a:rPr lang="el-GR" sz="2000" dirty="0" smtClean="0"/>
              <a:t>Διάπλαση </a:t>
            </a:r>
            <a:r>
              <a:rPr lang="el-GR" sz="2000" dirty="0"/>
              <a:t>τυπική αγγλικών </a:t>
            </a:r>
            <a:r>
              <a:rPr lang="el-GR" sz="2000" dirty="0" err="1" smtClean="0"/>
              <a:t>κρεοπαραγωγών</a:t>
            </a:r>
            <a:r>
              <a:rPr lang="el-GR" sz="2000" dirty="0" smtClean="0"/>
              <a:t>.</a:t>
            </a:r>
            <a:endParaRPr lang="en-US" sz="2000" dirty="0" smtClean="0"/>
          </a:p>
          <a:p>
            <a:pPr>
              <a:spcBef>
                <a:spcPts val="0"/>
              </a:spcBef>
              <a:defRPr/>
            </a:pPr>
            <a:r>
              <a:rPr lang="el-GR" sz="2000" dirty="0" smtClean="0"/>
              <a:t>Χρωματισμός </a:t>
            </a:r>
            <a:r>
              <a:rPr lang="el-GR" sz="2000" dirty="0" err="1"/>
              <a:t>ερυθροκάστανος</a:t>
            </a:r>
            <a:r>
              <a:rPr lang="el-GR" sz="2000" dirty="0"/>
              <a:t> ποικιλόχρωμος. Το κεφάλι, η κάτω τραχηλική χώρα, το στήθος, το στέρνο, η κάτω κοιλιακή χώρα και το κάτω τμήμα των άκρων και της ουράς είναι λευκά</a:t>
            </a:r>
            <a:r>
              <a:rPr lang="el-GR" sz="2000" dirty="0" smtClean="0"/>
              <a:t>.</a:t>
            </a:r>
            <a:endParaRPr lang="el-GR" sz="2000" dirty="0"/>
          </a:p>
          <a:p>
            <a:pPr>
              <a:spcBef>
                <a:spcPts val="0"/>
              </a:spcBef>
              <a:defRPr/>
            </a:pPr>
            <a:endParaRPr lang="el-GR" sz="2000" dirty="0"/>
          </a:p>
        </p:txBody>
      </p:sp>
      <p:pic>
        <p:nvPicPr>
          <p:cNvPr id="21506" name="Picture 2" descr="Ταύρος φυλής Hereford. "/>
          <p:cNvPicPr>
            <a:picLocks noChangeAspect="1" noChangeArrowheads="1"/>
          </p:cNvPicPr>
          <p:nvPr/>
        </p:nvPicPr>
        <p:blipFill>
          <a:blip r:embed="rId2"/>
          <a:srcRect/>
          <a:stretch>
            <a:fillRect/>
          </a:stretch>
        </p:blipFill>
        <p:spPr bwMode="auto">
          <a:xfrm>
            <a:off x="4941888" y="1744663"/>
            <a:ext cx="3378200" cy="2066925"/>
          </a:xfrm>
          <a:prstGeom prst="rect">
            <a:avLst/>
          </a:prstGeom>
          <a:ln>
            <a:noFill/>
          </a:ln>
          <a:effectLst>
            <a:outerShdw blurRad="292100" dist="139700" dir="2700000" algn="tl" rotWithShape="0">
              <a:srgbClr val="333333">
                <a:alpha val="65000"/>
              </a:srgbClr>
            </a:outerShdw>
          </a:effectLst>
          <a:extLst/>
        </p:spPr>
      </p:pic>
      <p:sp>
        <p:nvSpPr>
          <p:cNvPr id="49156" name="TextBox 5"/>
          <p:cNvSpPr txBox="1">
            <a:spLocks noChangeArrowheads="1"/>
          </p:cNvSpPr>
          <p:nvPr/>
        </p:nvSpPr>
        <p:spPr bwMode="auto">
          <a:xfrm>
            <a:off x="4941888" y="4106863"/>
            <a:ext cx="3468687" cy="830262"/>
          </a:xfrm>
          <a:prstGeom prst="rect">
            <a:avLst/>
          </a:prstGeom>
          <a:noFill/>
          <a:ln w="9525">
            <a:noFill/>
            <a:miter lim="800000"/>
            <a:headEnd/>
            <a:tailEnd/>
          </a:ln>
        </p:spPr>
        <p:txBody>
          <a:bodyPr>
            <a:spAutoFit/>
          </a:bodyPr>
          <a:lstStyle/>
          <a:p>
            <a:r>
              <a:rPr lang="el-GR" sz="2000">
                <a:solidFill>
                  <a:srgbClr val="000000"/>
                </a:solidFill>
              </a:rPr>
              <a:t>Ταύρος φυλής </a:t>
            </a:r>
            <a:r>
              <a:rPr lang="en-US" sz="2000">
                <a:solidFill>
                  <a:srgbClr val="000000"/>
                </a:solidFill>
              </a:rPr>
              <a:t>Hereford. </a:t>
            </a:r>
            <a:r>
              <a:rPr lang="en-US" sz="1400">
                <a:solidFill>
                  <a:srgbClr val="000000"/>
                </a:solidFill>
              </a:rPr>
              <a:t>http://www.hereford.com/images/hereford/bulls/pure_gold.jpg</a:t>
            </a:r>
            <a:endParaRPr lang="el-GR" sz="1400">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90538"/>
            <a:ext cx="7924800" cy="960437"/>
          </a:xfrm>
        </p:spPr>
        <p:txBody>
          <a:bodyPr>
            <a:normAutofit fontScale="90000"/>
          </a:bodyPr>
          <a:lstStyle/>
          <a:p>
            <a:pPr>
              <a:defRPr/>
            </a:pPr>
            <a:r>
              <a:rPr lang="el-GR" dirty="0" err="1"/>
              <a:t>Κρεοπαραγωγός</a:t>
            </a:r>
            <a:r>
              <a:rPr lang="el-GR" dirty="0"/>
              <a:t> φυλή </a:t>
            </a:r>
            <a:r>
              <a:rPr lang="en-US" dirty="0"/>
              <a:t>Hereford</a:t>
            </a:r>
            <a:r>
              <a:rPr lang="el-GR" dirty="0"/>
              <a:t> </a:t>
            </a:r>
            <a:r>
              <a:rPr lang="el-GR" dirty="0" smtClean="0"/>
              <a:t>4/4</a:t>
            </a:r>
            <a:endParaRPr lang="el-GR" dirty="0"/>
          </a:p>
        </p:txBody>
      </p:sp>
      <p:sp>
        <p:nvSpPr>
          <p:cNvPr id="3" name="Θέση περιεχομένου 2"/>
          <p:cNvSpPr>
            <a:spLocks noGrp="1"/>
          </p:cNvSpPr>
          <p:nvPr>
            <p:ph sz="half" idx="1"/>
          </p:nvPr>
        </p:nvSpPr>
        <p:spPr>
          <a:xfrm>
            <a:off x="444500" y="1668463"/>
            <a:ext cx="3848100" cy="5111750"/>
          </a:xfrm>
        </p:spPr>
        <p:txBody>
          <a:bodyPr/>
          <a:lstStyle/>
          <a:p>
            <a:pPr marL="0" indent="0">
              <a:lnSpc>
                <a:spcPct val="80000"/>
              </a:lnSpc>
              <a:buFont typeface="Wingdings" pitchFamily="2" charset="2"/>
              <a:buNone/>
              <a:defRPr/>
            </a:pPr>
            <a:r>
              <a:rPr lang="el-GR" sz="2000" b="1" dirty="0" smtClean="0"/>
              <a:t>Μορφολογικά και παραγωγικά χαρακτηριστικά: </a:t>
            </a:r>
            <a:endParaRPr lang="en-US" sz="2000" b="1" dirty="0" smtClean="0"/>
          </a:p>
          <a:p>
            <a:pPr>
              <a:lnSpc>
                <a:spcPct val="80000"/>
              </a:lnSpc>
              <a:defRPr/>
            </a:pPr>
            <a:r>
              <a:rPr lang="el-GR" sz="2000" dirty="0" smtClean="0"/>
              <a:t>Διαδεδομένος </a:t>
            </a:r>
            <a:r>
              <a:rPr lang="el-GR" sz="2000" dirty="0"/>
              <a:t>ο ακέρατος τύπος (</a:t>
            </a:r>
            <a:r>
              <a:rPr lang="en-US" sz="2000" dirty="0"/>
              <a:t>polled)</a:t>
            </a:r>
            <a:r>
              <a:rPr lang="el-GR" sz="2000" dirty="0" smtClean="0"/>
              <a:t>.</a:t>
            </a:r>
            <a:endParaRPr lang="en-US" sz="2000" dirty="0" smtClean="0"/>
          </a:p>
          <a:p>
            <a:pPr>
              <a:lnSpc>
                <a:spcPct val="80000"/>
              </a:lnSpc>
              <a:defRPr/>
            </a:pPr>
            <a:r>
              <a:rPr lang="el-GR" sz="2000" dirty="0" smtClean="0"/>
              <a:t>Μεγάλη </a:t>
            </a:r>
            <a:r>
              <a:rPr lang="el-GR" sz="2000" dirty="0"/>
              <a:t>ανθεκτικότητα σε ακραίες θερμοκρασίες</a:t>
            </a:r>
            <a:r>
              <a:rPr lang="el-GR" sz="2000" dirty="0">
                <a:solidFill>
                  <a:schemeClr val="tx2"/>
                </a:solidFill>
              </a:rPr>
              <a:t>. </a:t>
            </a:r>
            <a:r>
              <a:rPr lang="el-GR" sz="2000" dirty="0" smtClean="0"/>
              <a:t>Ολιγαρκής</a:t>
            </a:r>
            <a:r>
              <a:rPr lang="el-GR" sz="2000" dirty="0"/>
              <a:t>.</a:t>
            </a:r>
            <a:r>
              <a:rPr lang="en-US" sz="2000" dirty="0"/>
              <a:t> </a:t>
            </a:r>
            <a:r>
              <a:rPr lang="el-GR" sz="2000" dirty="0" smtClean="0"/>
              <a:t>Σχετικά </a:t>
            </a:r>
            <a:r>
              <a:rPr lang="el-GR" sz="2000" dirty="0"/>
              <a:t>πρώιμη</a:t>
            </a:r>
            <a:r>
              <a:rPr lang="el-GR" sz="2000" dirty="0" smtClean="0">
                <a:solidFill>
                  <a:schemeClr val="tx2"/>
                </a:solidFill>
              </a:rPr>
              <a:t>.</a:t>
            </a:r>
            <a:r>
              <a:rPr lang="el-GR" sz="2000" dirty="0" smtClean="0"/>
              <a:t> </a:t>
            </a:r>
            <a:r>
              <a:rPr lang="el-GR" sz="2000" dirty="0"/>
              <a:t>Πρώτος τοκετός σε ηλικία 30 μηνών. </a:t>
            </a:r>
            <a:r>
              <a:rPr lang="el-GR" sz="2000" dirty="0" smtClean="0"/>
              <a:t>Βάρος </a:t>
            </a:r>
            <a:r>
              <a:rPr lang="el-GR" sz="2000" dirty="0"/>
              <a:t>γέννησης μόσχων 35 - 40 </a:t>
            </a:r>
            <a:r>
              <a:rPr lang="en-US" sz="2000" dirty="0"/>
              <a:t>kg</a:t>
            </a:r>
            <a:r>
              <a:rPr lang="el-GR" sz="2000" dirty="0" smtClean="0"/>
              <a:t>.</a:t>
            </a:r>
            <a:endParaRPr lang="en-US" sz="2000" dirty="0" smtClean="0"/>
          </a:p>
          <a:p>
            <a:pPr>
              <a:lnSpc>
                <a:spcPct val="80000"/>
              </a:lnSpc>
              <a:defRPr/>
            </a:pPr>
            <a:r>
              <a:rPr lang="el-GR" sz="2000" dirty="0" smtClean="0"/>
              <a:t>Ρυθμός </a:t>
            </a:r>
            <a:r>
              <a:rPr lang="el-GR" sz="2000" dirty="0"/>
              <a:t>ανάπτυξης σχετικά υψηλός (στους 17 μήνες 400 </a:t>
            </a:r>
            <a:r>
              <a:rPr lang="en-US" sz="2000" dirty="0"/>
              <a:t>kg)</a:t>
            </a:r>
            <a:r>
              <a:rPr lang="el-GR" sz="2000" dirty="0" smtClean="0"/>
              <a:t>. Σφάγια </a:t>
            </a:r>
            <a:r>
              <a:rPr lang="el-GR" sz="2000" dirty="0"/>
              <a:t>συνήθως πλούσια σε </a:t>
            </a:r>
            <a:r>
              <a:rPr lang="el-GR" sz="2000" dirty="0" smtClean="0"/>
              <a:t>λίπος.</a:t>
            </a:r>
            <a:endParaRPr lang="en-US" sz="2000" dirty="0" smtClean="0"/>
          </a:p>
          <a:p>
            <a:pPr>
              <a:lnSpc>
                <a:spcPct val="80000"/>
              </a:lnSpc>
              <a:defRPr/>
            </a:pPr>
            <a:r>
              <a:rPr lang="el-GR" sz="2000" dirty="0" smtClean="0"/>
              <a:t>Παράγει </a:t>
            </a:r>
            <a:r>
              <a:rPr lang="el-GR" sz="2000" dirty="0"/>
              <a:t>ικανοποιητικά σε </a:t>
            </a:r>
            <a:r>
              <a:rPr lang="el-GR" sz="2000" dirty="0" err="1"/>
              <a:t>εκτατικές</a:t>
            </a:r>
            <a:r>
              <a:rPr lang="el-GR" sz="2000" dirty="0"/>
              <a:t> συνθήκες </a:t>
            </a:r>
            <a:r>
              <a:rPr lang="el-GR" sz="2000" dirty="0" smtClean="0"/>
              <a:t>εκτροφής.</a:t>
            </a:r>
            <a:endParaRPr lang="en-US" sz="2000" dirty="0" smtClean="0"/>
          </a:p>
          <a:p>
            <a:pPr>
              <a:lnSpc>
                <a:spcPct val="80000"/>
              </a:lnSpc>
              <a:defRPr/>
            </a:pPr>
            <a:r>
              <a:rPr lang="el-GR" sz="2000" dirty="0" smtClean="0"/>
              <a:t>Χρησιμοποιείται </a:t>
            </a:r>
            <a:r>
              <a:rPr lang="el-GR" sz="2000" dirty="0"/>
              <a:t>σε διασταυρώσεις χρήσεως.</a:t>
            </a:r>
            <a:endParaRPr lang="en-GB" sz="2000" dirty="0"/>
          </a:p>
          <a:p>
            <a:pPr>
              <a:lnSpc>
                <a:spcPct val="80000"/>
              </a:lnSpc>
              <a:defRPr/>
            </a:pPr>
            <a:endParaRPr lang="el-GR" sz="2000" dirty="0"/>
          </a:p>
          <a:p>
            <a:pPr>
              <a:lnSpc>
                <a:spcPct val="80000"/>
              </a:lnSpc>
              <a:defRPr/>
            </a:pPr>
            <a:endParaRPr lang="el-GR" sz="2000" dirty="0"/>
          </a:p>
          <a:p>
            <a:pPr>
              <a:lnSpc>
                <a:spcPct val="80000"/>
              </a:lnSpc>
              <a:defRPr/>
            </a:pPr>
            <a:endParaRPr lang="el-GR" sz="2000" dirty="0"/>
          </a:p>
        </p:txBody>
      </p:sp>
      <p:pic>
        <p:nvPicPr>
          <p:cNvPr id="22530" name="Picture 2" descr="Αγελάδα Hereford. "/>
          <p:cNvPicPr>
            <a:picLocks noChangeAspect="1" noChangeArrowheads="1"/>
          </p:cNvPicPr>
          <p:nvPr/>
        </p:nvPicPr>
        <p:blipFill>
          <a:blip r:embed="rId2"/>
          <a:srcRect/>
          <a:stretch>
            <a:fillRect/>
          </a:stretch>
        </p:blipFill>
        <p:spPr bwMode="auto">
          <a:xfrm>
            <a:off x="4527550" y="1784350"/>
            <a:ext cx="3721100" cy="2349500"/>
          </a:xfrm>
          <a:prstGeom prst="rect">
            <a:avLst/>
          </a:prstGeom>
          <a:ln>
            <a:noFill/>
          </a:ln>
          <a:effectLst>
            <a:outerShdw blurRad="292100" dist="139700" dir="2700000" algn="tl" rotWithShape="0">
              <a:srgbClr val="333333">
                <a:alpha val="65000"/>
              </a:srgbClr>
            </a:outerShdw>
          </a:effectLst>
          <a:extLst/>
        </p:spPr>
      </p:pic>
      <p:sp>
        <p:nvSpPr>
          <p:cNvPr id="50180" name="TextBox 6"/>
          <p:cNvSpPr txBox="1">
            <a:spLocks noChangeArrowheads="1"/>
          </p:cNvSpPr>
          <p:nvPr/>
        </p:nvSpPr>
        <p:spPr bwMode="auto">
          <a:xfrm>
            <a:off x="4598988" y="4467225"/>
            <a:ext cx="3721100" cy="831850"/>
          </a:xfrm>
          <a:prstGeom prst="rect">
            <a:avLst/>
          </a:prstGeom>
          <a:noFill/>
          <a:ln w="9525">
            <a:noFill/>
            <a:miter lim="800000"/>
            <a:headEnd/>
            <a:tailEnd/>
          </a:ln>
        </p:spPr>
        <p:txBody>
          <a:bodyPr>
            <a:spAutoFit/>
          </a:bodyPr>
          <a:lstStyle/>
          <a:p>
            <a:r>
              <a:rPr lang="el-GR" sz="2000">
                <a:solidFill>
                  <a:srgbClr val="000000"/>
                </a:solidFill>
              </a:rPr>
              <a:t>Αγελάδα </a:t>
            </a:r>
            <a:r>
              <a:rPr lang="en-US" sz="2000">
                <a:solidFill>
                  <a:srgbClr val="000000"/>
                </a:solidFill>
              </a:rPr>
              <a:t>Hereford. </a:t>
            </a:r>
            <a:r>
              <a:rPr lang="en-US" sz="1400">
                <a:solidFill>
                  <a:srgbClr val="000000"/>
                </a:solidFill>
              </a:rPr>
              <a:t>http://www.harrellherefordranch.com/images/1173.jpg</a:t>
            </a:r>
            <a:endParaRPr lang="el-GR" sz="1400">
              <a:solidFill>
                <a:srgbClr val="0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90538"/>
            <a:ext cx="7924800" cy="960437"/>
          </a:xfrm>
        </p:spPr>
        <p:txBody>
          <a:bodyPr>
            <a:normAutofit fontScale="90000"/>
          </a:bodyPr>
          <a:lstStyle/>
          <a:p>
            <a:pPr>
              <a:defRPr/>
            </a:pPr>
            <a:r>
              <a:rPr lang="el-GR" dirty="0" err="1"/>
              <a:t>Κρεοπαραγωγός</a:t>
            </a:r>
            <a:r>
              <a:rPr lang="el-GR" dirty="0"/>
              <a:t> φυλή </a:t>
            </a:r>
            <a:r>
              <a:rPr lang="en-US" dirty="0" smtClean="0"/>
              <a:t>Shorthorn</a:t>
            </a:r>
            <a:r>
              <a:rPr lang="el-GR" dirty="0" smtClean="0"/>
              <a:t> </a:t>
            </a:r>
            <a:r>
              <a:rPr lang="en-US" dirty="0" smtClean="0"/>
              <a:t>1</a:t>
            </a:r>
            <a:r>
              <a:rPr lang="el-GR" dirty="0" smtClean="0"/>
              <a:t>/</a:t>
            </a:r>
            <a:r>
              <a:rPr lang="en-US" dirty="0" smtClean="0"/>
              <a:t>3</a:t>
            </a:r>
            <a:endParaRPr lang="el-GR" dirty="0"/>
          </a:p>
        </p:txBody>
      </p:sp>
      <p:sp>
        <p:nvSpPr>
          <p:cNvPr id="51202" name="Θέση περιεχομένου 2"/>
          <p:cNvSpPr>
            <a:spLocks noGrp="1"/>
          </p:cNvSpPr>
          <p:nvPr>
            <p:ph idx="1"/>
          </p:nvPr>
        </p:nvSpPr>
        <p:spPr>
          <a:xfrm>
            <a:off x="315913" y="1628775"/>
            <a:ext cx="4876800" cy="4822825"/>
          </a:xfrm>
        </p:spPr>
        <p:txBody>
          <a:bodyPr/>
          <a:lstStyle/>
          <a:p>
            <a:pPr marL="0" indent="0">
              <a:lnSpc>
                <a:spcPct val="90000"/>
              </a:lnSpc>
              <a:buFont typeface="Wingdings" pitchFamily="2" charset="2"/>
              <a:buNone/>
            </a:pPr>
            <a:r>
              <a:rPr lang="el-GR" sz="2000" b="1" smtClean="0"/>
              <a:t>Καταγωγή και διάδοση:</a:t>
            </a:r>
          </a:p>
          <a:p>
            <a:pPr marL="400050" lvl="1" indent="0">
              <a:lnSpc>
                <a:spcPct val="110000"/>
              </a:lnSpc>
              <a:buClr>
                <a:schemeClr val="tx2"/>
              </a:buClr>
              <a:buSzPct val="150000"/>
              <a:buFontTx/>
              <a:buChar char="•"/>
            </a:pPr>
            <a:r>
              <a:rPr lang="el-GR" sz="2000" smtClean="0"/>
              <a:t>Επαρχία Durcham (εύφορη περιοχή της Νοτιοανατολικής Αγγλίας). </a:t>
            </a:r>
          </a:p>
          <a:p>
            <a:pPr marL="400050" lvl="1" indent="0">
              <a:lnSpc>
                <a:spcPct val="110000"/>
              </a:lnSpc>
              <a:buClr>
                <a:schemeClr val="tx2"/>
              </a:buClr>
              <a:buSzPct val="150000"/>
              <a:buFontTx/>
              <a:buChar char="•"/>
            </a:pPr>
            <a:r>
              <a:rPr lang="el-GR" sz="2000" smtClean="0"/>
              <a:t>Από τον 16ο αιώνα, η περιοχή ήταν γνωστή για μεγαλόσωμους βόες έλξης. </a:t>
            </a:r>
          </a:p>
          <a:p>
            <a:pPr marL="400050" lvl="1" indent="0">
              <a:lnSpc>
                <a:spcPct val="110000"/>
              </a:lnSpc>
              <a:buClr>
                <a:schemeClr val="tx2"/>
              </a:buClr>
              <a:buSzPct val="150000"/>
              <a:buFontTx/>
              <a:buChar char="•"/>
            </a:pPr>
            <a:r>
              <a:rPr lang="el-GR" sz="2000" smtClean="0"/>
              <a:t>Εισαγωγές βοών από Ολλανδία και Γερμανία τον 17ο-18ο αιώνα.</a:t>
            </a:r>
          </a:p>
          <a:p>
            <a:pPr marL="400050" lvl="1" indent="0">
              <a:lnSpc>
                <a:spcPct val="110000"/>
              </a:lnSpc>
              <a:buClr>
                <a:schemeClr val="tx2"/>
              </a:buClr>
              <a:buSzPct val="150000"/>
              <a:buFontTx/>
              <a:buChar char="•"/>
            </a:pPr>
            <a:r>
              <a:rPr lang="el-GR" sz="2000" smtClean="0"/>
              <a:t>18ο αιώνα, αγέλες μεγαλόσωμων ζώων, καλής γαλακτοπαραγωγής. </a:t>
            </a:r>
          </a:p>
          <a:p>
            <a:pPr marL="400050" lvl="1" indent="0">
              <a:lnSpc>
                <a:spcPct val="110000"/>
              </a:lnSpc>
              <a:buClr>
                <a:schemeClr val="tx2"/>
              </a:buClr>
              <a:buSzPct val="150000"/>
              <a:buFontTx/>
              <a:buChar char="•"/>
            </a:pPr>
            <a:r>
              <a:rPr lang="el-GR" sz="2000" smtClean="0"/>
              <a:t>Οι αδελφοί Colling, με βάση τις εμπειρίες του Bakewell δημιούργησαν τη φυλή.</a:t>
            </a:r>
          </a:p>
        </p:txBody>
      </p:sp>
      <p:pic>
        <p:nvPicPr>
          <p:cNvPr id="23554" name="Picture 2" descr="Ταύρος φυλής Shorthorn. "/>
          <p:cNvPicPr>
            <a:picLocks noChangeAspect="1" noChangeArrowheads="1"/>
          </p:cNvPicPr>
          <p:nvPr/>
        </p:nvPicPr>
        <p:blipFill>
          <a:blip r:embed="rId2"/>
          <a:srcRect/>
          <a:stretch>
            <a:fillRect/>
          </a:stretch>
        </p:blipFill>
        <p:spPr bwMode="auto">
          <a:xfrm>
            <a:off x="5232400" y="1782763"/>
            <a:ext cx="3205163" cy="2257425"/>
          </a:xfrm>
          <a:prstGeom prst="rect">
            <a:avLst/>
          </a:prstGeom>
          <a:ln>
            <a:noFill/>
          </a:ln>
          <a:effectLst>
            <a:outerShdw blurRad="292100" dist="139700" dir="2700000" algn="tl" rotWithShape="0">
              <a:srgbClr val="333333">
                <a:alpha val="65000"/>
              </a:srgbClr>
            </a:outerShdw>
          </a:effectLst>
          <a:extLst/>
        </p:spPr>
      </p:pic>
      <p:sp>
        <p:nvSpPr>
          <p:cNvPr id="51204" name="TextBox 3"/>
          <p:cNvSpPr txBox="1">
            <a:spLocks noChangeArrowheads="1"/>
          </p:cNvSpPr>
          <p:nvPr/>
        </p:nvSpPr>
        <p:spPr bwMode="auto">
          <a:xfrm>
            <a:off x="5232400" y="4316413"/>
            <a:ext cx="3090863" cy="831850"/>
          </a:xfrm>
          <a:prstGeom prst="rect">
            <a:avLst/>
          </a:prstGeom>
          <a:noFill/>
          <a:ln w="9525">
            <a:noFill/>
            <a:miter lim="800000"/>
            <a:headEnd/>
            <a:tailEnd/>
          </a:ln>
        </p:spPr>
        <p:txBody>
          <a:bodyPr>
            <a:spAutoFit/>
          </a:bodyPr>
          <a:lstStyle/>
          <a:p>
            <a:r>
              <a:rPr lang="el-GR" sz="2000">
                <a:solidFill>
                  <a:srgbClr val="000000"/>
                </a:solidFill>
              </a:rPr>
              <a:t>Ταύρος φυλής </a:t>
            </a:r>
            <a:r>
              <a:rPr lang="en-US" sz="2000">
                <a:solidFill>
                  <a:srgbClr val="000000"/>
                </a:solidFill>
              </a:rPr>
              <a:t>Shorthorn. </a:t>
            </a:r>
            <a:r>
              <a:rPr lang="en-US" sz="1400">
                <a:solidFill>
                  <a:srgbClr val="000000"/>
                </a:solidFill>
              </a:rPr>
              <a:t>http://www.catesfarms.com/Photos/Sires/CF-Twilight.jpg</a:t>
            </a:r>
            <a:endParaRPr lang="el-GR" sz="1400">
              <a:solidFill>
                <a:srgbClr val="0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90538"/>
            <a:ext cx="7924800" cy="960437"/>
          </a:xfrm>
        </p:spPr>
        <p:txBody>
          <a:bodyPr>
            <a:normAutofit fontScale="90000"/>
          </a:bodyPr>
          <a:lstStyle/>
          <a:p>
            <a:pPr>
              <a:defRPr/>
            </a:pPr>
            <a:r>
              <a:rPr lang="el-GR" dirty="0" err="1"/>
              <a:t>Κρεοπαραγωγός</a:t>
            </a:r>
            <a:r>
              <a:rPr lang="el-GR" dirty="0"/>
              <a:t> φυλή </a:t>
            </a:r>
            <a:r>
              <a:rPr lang="en-US" dirty="0" smtClean="0"/>
              <a:t>Shorthorn</a:t>
            </a:r>
            <a:r>
              <a:rPr lang="el-GR" dirty="0" smtClean="0"/>
              <a:t> 2/3</a:t>
            </a:r>
            <a:endParaRPr lang="el-GR" dirty="0"/>
          </a:p>
        </p:txBody>
      </p:sp>
      <p:sp>
        <p:nvSpPr>
          <p:cNvPr id="52226" name="Θέση περιεχομένου 2"/>
          <p:cNvSpPr>
            <a:spLocks noGrp="1"/>
          </p:cNvSpPr>
          <p:nvPr>
            <p:ph idx="1"/>
          </p:nvPr>
        </p:nvSpPr>
        <p:spPr>
          <a:xfrm>
            <a:off x="350838" y="1757363"/>
            <a:ext cx="4338637" cy="4968875"/>
          </a:xfrm>
        </p:spPr>
        <p:txBody>
          <a:bodyPr/>
          <a:lstStyle/>
          <a:p>
            <a:pPr marL="0" indent="0">
              <a:buFont typeface="Wingdings" pitchFamily="2" charset="2"/>
              <a:buNone/>
            </a:pPr>
            <a:r>
              <a:rPr lang="el-GR" sz="2000" b="1" smtClean="0"/>
              <a:t>Διάδοση: </a:t>
            </a:r>
          </a:p>
          <a:p>
            <a:pPr marL="400050" lvl="1" indent="0">
              <a:spcBef>
                <a:spcPts val="1800"/>
              </a:spcBef>
              <a:buClr>
                <a:schemeClr val="tx2"/>
              </a:buClr>
              <a:buSzPct val="150000"/>
              <a:buFontTx/>
              <a:buChar char="•"/>
            </a:pPr>
            <a:r>
              <a:rPr lang="el-GR" sz="2000" smtClean="0"/>
              <a:t>1822: Coats Herdbook το πρώτο γενεαλογικό βιβλίο στο κόσμο.</a:t>
            </a:r>
          </a:p>
          <a:p>
            <a:pPr marL="400050" lvl="1" indent="0">
              <a:spcBef>
                <a:spcPts val="1800"/>
              </a:spcBef>
              <a:buClr>
                <a:schemeClr val="tx2"/>
              </a:buClr>
              <a:buSzPct val="150000"/>
              <a:buFontTx/>
              <a:buChar char="•"/>
            </a:pPr>
            <a:r>
              <a:rPr lang="el-GR" sz="2000" smtClean="0"/>
              <a:t>1804: Ο Bates δημιούργησε τη γαλακτοπαραγωγό Dairy Shorthorn.</a:t>
            </a:r>
          </a:p>
          <a:p>
            <a:pPr marL="400050" lvl="1" indent="0">
              <a:spcBef>
                <a:spcPts val="1800"/>
              </a:spcBef>
              <a:buClr>
                <a:schemeClr val="tx2"/>
              </a:buClr>
              <a:buSzPct val="150000"/>
              <a:buFontTx/>
              <a:buChar char="•"/>
            </a:pPr>
            <a:r>
              <a:rPr lang="el-GR" sz="2000" smtClean="0"/>
              <a:t>Ευρύτατη διάδοση και συμβολή στη δημιουργία πολλών φυλών μέχρι τις αρχές του 20ου αιώνα. </a:t>
            </a:r>
          </a:p>
          <a:p>
            <a:pPr marL="400050" lvl="1" indent="0">
              <a:spcBef>
                <a:spcPts val="1800"/>
              </a:spcBef>
              <a:buClr>
                <a:schemeClr val="tx2"/>
              </a:buClr>
              <a:buSzPct val="150000"/>
              <a:buFontTx/>
              <a:buChar char="•"/>
            </a:pPr>
            <a:r>
              <a:rPr lang="el-GR" sz="2000" smtClean="0"/>
              <a:t>Μετά το 2ο Παγκόσμιο πόλεμο η εκτροφή της μειώνεται.</a:t>
            </a:r>
          </a:p>
        </p:txBody>
      </p:sp>
      <p:pic>
        <p:nvPicPr>
          <p:cNvPr id="24578" name="Picture 2" descr="Αγελάδα Shorthorn (βραχύκερη). "/>
          <p:cNvPicPr>
            <a:picLocks noChangeAspect="1" noChangeArrowheads="1"/>
          </p:cNvPicPr>
          <p:nvPr/>
        </p:nvPicPr>
        <p:blipFill>
          <a:blip r:embed="rId2"/>
          <a:srcRect/>
          <a:stretch>
            <a:fillRect/>
          </a:stretch>
        </p:blipFill>
        <p:spPr bwMode="auto">
          <a:xfrm>
            <a:off x="5021263" y="1757363"/>
            <a:ext cx="3292475" cy="2305050"/>
          </a:xfrm>
          <a:prstGeom prst="rect">
            <a:avLst/>
          </a:prstGeom>
          <a:ln>
            <a:noFill/>
          </a:ln>
          <a:effectLst>
            <a:outerShdw blurRad="292100" dist="139700" dir="2700000" algn="tl" rotWithShape="0">
              <a:srgbClr val="333333">
                <a:alpha val="65000"/>
              </a:srgbClr>
            </a:outerShdw>
          </a:effectLst>
          <a:extLst/>
        </p:spPr>
      </p:pic>
      <p:sp>
        <p:nvSpPr>
          <p:cNvPr id="52228" name="TextBox 3"/>
          <p:cNvSpPr txBox="1">
            <a:spLocks noChangeArrowheads="1"/>
          </p:cNvSpPr>
          <p:nvPr/>
        </p:nvSpPr>
        <p:spPr bwMode="auto">
          <a:xfrm>
            <a:off x="5021263" y="4370388"/>
            <a:ext cx="3644900" cy="922337"/>
          </a:xfrm>
          <a:prstGeom prst="rect">
            <a:avLst/>
          </a:prstGeom>
          <a:noFill/>
          <a:ln w="9525">
            <a:noFill/>
            <a:miter lim="800000"/>
            <a:headEnd/>
            <a:tailEnd/>
          </a:ln>
        </p:spPr>
        <p:txBody>
          <a:bodyPr>
            <a:spAutoFit/>
          </a:bodyPr>
          <a:lstStyle/>
          <a:p>
            <a:r>
              <a:rPr lang="el-GR" sz="2000">
                <a:solidFill>
                  <a:srgbClr val="000000"/>
                </a:solidFill>
              </a:rPr>
              <a:t>Αγελάδα </a:t>
            </a:r>
            <a:r>
              <a:rPr lang="en-US" sz="2000">
                <a:solidFill>
                  <a:srgbClr val="000000"/>
                </a:solidFill>
              </a:rPr>
              <a:t>Shorthorn (</a:t>
            </a:r>
            <a:r>
              <a:rPr lang="el-GR" sz="2000">
                <a:solidFill>
                  <a:srgbClr val="000000"/>
                </a:solidFill>
              </a:rPr>
              <a:t>βραχύκερη)</a:t>
            </a:r>
            <a:r>
              <a:rPr lang="en-US" sz="2000">
                <a:solidFill>
                  <a:srgbClr val="000000"/>
                </a:solidFill>
              </a:rPr>
              <a:t>. </a:t>
            </a:r>
            <a:r>
              <a:rPr lang="en-US" sz="1400">
                <a:solidFill>
                  <a:srgbClr val="000000"/>
                </a:solidFill>
              </a:rPr>
              <a:t>http://www.rarebreeds.co.nz/shorthorn3.jpg</a:t>
            </a:r>
            <a:endParaRPr lang="el-GR" sz="1400">
              <a:solidFill>
                <a:srgbClr val="0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90538"/>
            <a:ext cx="7924800" cy="960437"/>
          </a:xfrm>
        </p:spPr>
        <p:txBody>
          <a:bodyPr>
            <a:normAutofit fontScale="90000"/>
          </a:bodyPr>
          <a:lstStyle/>
          <a:p>
            <a:pPr>
              <a:defRPr/>
            </a:pPr>
            <a:r>
              <a:rPr lang="el-GR" dirty="0" err="1"/>
              <a:t>Κρεοπαραγωγός</a:t>
            </a:r>
            <a:r>
              <a:rPr lang="el-GR" dirty="0"/>
              <a:t> φυλή </a:t>
            </a:r>
            <a:r>
              <a:rPr lang="en-US" dirty="0" smtClean="0"/>
              <a:t>Shorthorn</a:t>
            </a:r>
            <a:r>
              <a:rPr lang="el-GR" dirty="0" smtClean="0"/>
              <a:t> 3/3</a:t>
            </a:r>
            <a:endParaRPr lang="el-GR" dirty="0"/>
          </a:p>
        </p:txBody>
      </p:sp>
      <p:sp>
        <p:nvSpPr>
          <p:cNvPr id="53250" name="Θέση περιεχομένου 2"/>
          <p:cNvSpPr>
            <a:spLocks noGrp="1"/>
          </p:cNvSpPr>
          <p:nvPr>
            <p:ph idx="1"/>
          </p:nvPr>
        </p:nvSpPr>
        <p:spPr>
          <a:xfrm>
            <a:off x="304800" y="1639888"/>
            <a:ext cx="5554663" cy="4889500"/>
          </a:xfrm>
        </p:spPr>
        <p:txBody>
          <a:bodyPr/>
          <a:lstStyle/>
          <a:p>
            <a:pPr marL="0" indent="0">
              <a:lnSpc>
                <a:spcPct val="110000"/>
              </a:lnSpc>
              <a:buClr>
                <a:schemeClr val="tx2"/>
              </a:buClr>
              <a:buFont typeface="Wingdings" pitchFamily="2" charset="2"/>
              <a:buNone/>
            </a:pPr>
            <a:r>
              <a:rPr lang="el-GR" sz="2000" b="1" smtClean="0"/>
              <a:t>Μορφολογικά και παραγωγικά χαρακτηριστικά:</a:t>
            </a:r>
          </a:p>
          <a:p>
            <a:pPr marL="0" indent="0">
              <a:lnSpc>
                <a:spcPct val="110000"/>
              </a:lnSpc>
              <a:buClr>
                <a:schemeClr val="tx2"/>
              </a:buClr>
            </a:pPr>
            <a:r>
              <a:rPr lang="el-GR" sz="2000" smtClean="0"/>
              <a:t>Μεγαλόσωμη με κεφάλι βραχύ και ευρύ, βραχέα άκρα και ευρύ κορμό. </a:t>
            </a:r>
            <a:r>
              <a:rPr lang="en-US" sz="2000" smtClean="0"/>
              <a:t>  </a:t>
            </a:r>
          </a:p>
          <a:p>
            <a:pPr marL="0" indent="0">
              <a:lnSpc>
                <a:spcPct val="110000"/>
              </a:lnSpc>
              <a:buClr>
                <a:schemeClr val="tx2"/>
              </a:buClr>
            </a:pPr>
            <a:r>
              <a:rPr lang="el-GR" sz="2000" smtClean="0"/>
              <a:t>Σ. Β.: ταύροι 450-500 </a:t>
            </a:r>
            <a:r>
              <a:rPr lang="en-US" sz="2000" smtClean="0"/>
              <a:t>k</a:t>
            </a:r>
            <a:r>
              <a:rPr lang="el-GR" sz="2000" smtClean="0"/>
              <a:t>g &amp; αγελάδες 300-330</a:t>
            </a:r>
            <a:r>
              <a:rPr lang="en-US" sz="2000" smtClean="0"/>
              <a:t> k</a:t>
            </a:r>
            <a:r>
              <a:rPr lang="el-GR" sz="2000" smtClean="0"/>
              <a:t>g.</a:t>
            </a:r>
          </a:p>
          <a:p>
            <a:pPr marL="0" indent="0">
              <a:lnSpc>
                <a:spcPct val="110000"/>
              </a:lnSpc>
              <a:buClr>
                <a:schemeClr val="tx2"/>
              </a:buClr>
            </a:pPr>
            <a:r>
              <a:rPr lang="el-GR" sz="2000" smtClean="0"/>
              <a:t>Κρεοπαραγωγικής κατεύθυνσης.</a:t>
            </a:r>
          </a:p>
          <a:p>
            <a:pPr marL="0" indent="0">
              <a:lnSpc>
                <a:spcPct val="110000"/>
              </a:lnSpc>
              <a:buClr>
                <a:schemeClr val="tx2"/>
              </a:buClr>
            </a:pPr>
            <a:r>
              <a:rPr lang="el-GR" sz="2000" smtClean="0"/>
              <a:t>Μυϊκές μάζες πολύ έντονα αναπτυγμένες.</a:t>
            </a:r>
          </a:p>
          <a:p>
            <a:pPr marL="0" indent="0">
              <a:lnSpc>
                <a:spcPct val="110000"/>
              </a:lnSpc>
              <a:buClr>
                <a:schemeClr val="tx2"/>
              </a:buClr>
            </a:pPr>
            <a:r>
              <a:rPr lang="el-GR" sz="2000" smtClean="0"/>
              <a:t>Χρωματισμός ερυθρός, καστανός, λευκός ή συνδυασμός τους.</a:t>
            </a:r>
          </a:p>
          <a:p>
            <a:pPr marL="0" indent="0">
              <a:lnSpc>
                <a:spcPct val="110000"/>
              </a:lnSpc>
              <a:buClr>
                <a:schemeClr val="tx2"/>
              </a:buClr>
            </a:pPr>
            <a:r>
              <a:rPr lang="el-GR" sz="2000" smtClean="0"/>
              <a:t>Απαιτητική  και ευπαθής.</a:t>
            </a:r>
            <a:r>
              <a:rPr lang="en-US" sz="2000" smtClean="0"/>
              <a:t> </a:t>
            </a:r>
            <a:r>
              <a:rPr lang="el-GR" sz="2000" smtClean="0"/>
              <a:t>Πολύ παχιά αποδιδόμενα σφάγια.  Για το λόγο αυτό ο πληθυσμός της μειώνεται διαρκώς.</a:t>
            </a:r>
            <a:endParaRPr lang="en-GB" sz="2000" smtClean="0"/>
          </a:p>
        </p:txBody>
      </p:sp>
      <p:pic>
        <p:nvPicPr>
          <p:cNvPr id="25602" name="Picture 2" descr="Μοσχίδα φυλής Shorthorn. "/>
          <p:cNvPicPr>
            <a:picLocks noChangeAspect="1" noChangeArrowheads="1"/>
          </p:cNvPicPr>
          <p:nvPr/>
        </p:nvPicPr>
        <p:blipFill>
          <a:blip r:embed="rId2"/>
          <a:srcRect/>
          <a:stretch>
            <a:fillRect/>
          </a:stretch>
        </p:blipFill>
        <p:spPr bwMode="auto">
          <a:xfrm>
            <a:off x="5680075" y="1639888"/>
            <a:ext cx="2781300" cy="1990725"/>
          </a:xfrm>
          <a:prstGeom prst="rect">
            <a:avLst/>
          </a:prstGeom>
          <a:ln>
            <a:noFill/>
          </a:ln>
          <a:effectLst>
            <a:outerShdw blurRad="292100" dist="139700" dir="2700000" algn="tl" rotWithShape="0">
              <a:srgbClr val="333333">
                <a:alpha val="65000"/>
              </a:srgbClr>
            </a:outerShdw>
          </a:effectLst>
          <a:extLst/>
        </p:spPr>
      </p:pic>
      <p:sp>
        <p:nvSpPr>
          <p:cNvPr id="53252" name="TextBox 3"/>
          <p:cNvSpPr txBox="1">
            <a:spLocks noChangeArrowheads="1"/>
          </p:cNvSpPr>
          <p:nvPr/>
        </p:nvSpPr>
        <p:spPr bwMode="auto">
          <a:xfrm>
            <a:off x="5680075" y="3819525"/>
            <a:ext cx="2884488" cy="1570038"/>
          </a:xfrm>
          <a:prstGeom prst="rect">
            <a:avLst/>
          </a:prstGeom>
          <a:noFill/>
          <a:ln w="9525">
            <a:noFill/>
            <a:miter lim="800000"/>
            <a:headEnd/>
            <a:tailEnd/>
          </a:ln>
        </p:spPr>
        <p:txBody>
          <a:bodyPr>
            <a:spAutoFit/>
          </a:bodyPr>
          <a:lstStyle/>
          <a:p>
            <a:r>
              <a:rPr lang="el-GR" sz="2000">
                <a:solidFill>
                  <a:srgbClr val="000000"/>
                </a:solidFill>
              </a:rPr>
              <a:t>Μοσχίδα φυλής </a:t>
            </a:r>
            <a:r>
              <a:rPr lang="en-US" sz="2000">
                <a:solidFill>
                  <a:srgbClr val="000000"/>
                </a:solidFill>
              </a:rPr>
              <a:t>Shorthorn. </a:t>
            </a:r>
            <a:r>
              <a:rPr lang="en-US" sz="1400">
                <a:solidFill>
                  <a:srgbClr val="000000"/>
                </a:solidFill>
              </a:rPr>
              <a:t>http://informedfarmers.com/wp-content/uploads/2011/10/Light-Roan-Shorthorn-Heifer-Attribution-Robert-Scarth.jpg</a:t>
            </a:r>
            <a:endParaRPr lang="el-GR" sz="1400">
              <a:solidFill>
                <a:srgbClr val="00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Τίτλος 1"/>
          <p:cNvSpPr>
            <a:spLocks noGrp="1"/>
          </p:cNvSpPr>
          <p:nvPr>
            <p:ph type="title"/>
          </p:nvPr>
        </p:nvSpPr>
        <p:spPr/>
        <p:txBody>
          <a:bodyPr/>
          <a:lstStyle/>
          <a:p>
            <a:r>
              <a:rPr lang="el-GR" smtClean="0"/>
              <a:t>Γαλλικές κρεοπαραγωγές</a:t>
            </a:r>
          </a:p>
        </p:txBody>
      </p:sp>
      <p:sp>
        <p:nvSpPr>
          <p:cNvPr id="54274" name="Θέση περιεχομένου 2"/>
          <p:cNvSpPr>
            <a:spLocks noGrp="1"/>
          </p:cNvSpPr>
          <p:nvPr>
            <p:ph idx="1"/>
          </p:nvPr>
        </p:nvSpPr>
        <p:spPr/>
        <p:txBody>
          <a:bodyPr/>
          <a:lstStyle/>
          <a:p>
            <a:pPr>
              <a:lnSpc>
                <a:spcPct val="150000"/>
              </a:lnSpc>
              <a:buClr>
                <a:schemeClr val="tx2"/>
              </a:buClr>
            </a:pPr>
            <a:r>
              <a:rPr lang="en-GB" smtClean="0"/>
              <a:t>Charolais</a:t>
            </a:r>
            <a:endParaRPr lang="en-US" smtClean="0"/>
          </a:p>
          <a:p>
            <a:pPr>
              <a:lnSpc>
                <a:spcPct val="150000"/>
              </a:lnSpc>
              <a:buClr>
                <a:schemeClr val="tx2"/>
              </a:buClr>
            </a:pPr>
            <a:r>
              <a:rPr lang="en-US" smtClean="0"/>
              <a:t>Limousin</a:t>
            </a:r>
          </a:p>
          <a:p>
            <a:pPr>
              <a:lnSpc>
                <a:spcPct val="150000"/>
              </a:lnSpc>
              <a:buClr>
                <a:schemeClr val="tx2"/>
              </a:buClr>
            </a:pPr>
            <a:r>
              <a:rPr lang="en-GB" smtClean="0"/>
              <a:t>Blonde d'Aquitaine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73075"/>
            <a:ext cx="7924800" cy="960438"/>
          </a:xfrm>
        </p:spPr>
        <p:txBody>
          <a:bodyPr>
            <a:normAutofit fontScale="90000"/>
          </a:bodyPr>
          <a:lstStyle/>
          <a:p>
            <a:pPr>
              <a:defRPr/>
            </a:pPr>
            <a:r>
              <a:rPr lang="el-GR" dirty="0" err="1"/>
              <a:t>Κρεοπαραγωγός</a:t>
            </a:r>
            <a:r>
              <a:rPr lang="el-GR" dirty="0"/>
              <a:t> φυλή </a:t>
            </a:r>
            <a:r>
              <a:rPr lang="en-US" dirty="0" err="1" smtClean="0"/>
              <a:t>Charolais</a:t>
            </a:r>
            <a:r>
              <a:rPr lang="el-GR" dirty="0" smtClean="0"/>
              <a:t> </a:t>
            </a:r>
            <a:r>
              <a:rPr lang="en-US" dirty="0" smtClean="0"/>
              <a:t>1</a:t>
            </a:r>
            <a:r>
              <a:rPr lang="el-GR" dirty="0" smtClean="0"/>
              <a:t>/</a:t>
            </a:r>
            <a:r>
              <a:rPr lang="en-US" dirty="0" smtClean="0"/>
              <a:t>3</a:t>
            </a:r>
            <a:endParaRPr lang="el-GR" dirty="0"/>
          </a:p>
        </p:txBody>
      </p:sp>
      <p:sp>
        <p:nvSpPr>
          <p:cNvPr id="55298" name="Θέση περιεχομένου 2"/>
          <p:cNvSpPr>
            <a:spLocks noGrp="1"/>
          </p:cNvSpPr>
          <p:nvPr>
            <p:ph idx="1"/>
          </p:nvPr>
        </p:nvSpPr>
        <p:spPr>
          <a:xfrm>
            <a:off x="323850" y="1511300"/>
            <a:ext cx="5240338" cy="5237163"/>
          </a:xfrm>
        </p:spPr>
        <p:txBody>
          <a:bodyPr/>
          <a:lstStyle/>
          <a:p>
            <a:pPr marL="0" indent="0">
              <a:spcBef>
                <a:spcPct val="0"/>
              </a:spcBef>
              <a:buFont typeface="Wingdings" pitchFamily="2" charset="2"/>
              <a:buNone/>
            </a:pPr>
            <a:r>
              <a:rPr lang="el-GR" sz="2000" b="1" smtClean="0"/>
              <a:t>Καταγωγή &amp; διάδοση</a:t>
            </a:r>
            <a:endParaRPr lang="en-US" sz="2000" b="1" smtClean="0"/>
          </a:p>
          <a:p>
            <a:pPr marL="0" indent="0">
              <a:spcBef>
                <a:spcPct val="0"/>
              </a:spcBef>
            </a:pPr>
            <a:r>
              <a:rPr lang="el-GR" sz="2000" smtClean="0"/>
              <a:t>Βορειοανατολικά των Κεντρικών Ορέων της Γαλλίας. Προέρχεται από τοπικό πληθυσμό, στη δημιουργία του οποίου είχε συμβάλλει η Simmental. Χρησιμοποιείτο για την παραγωγή μεγαλόσωμων ζώων έλξεως. </a:t>
            </a:r>
          </a:p>
          <a:p>
            <a:pPr marL="0" indent="0">
              <a:spcBef>
                <a:spcPct val="0"/>
              </a:spcBef>
            </a:pPr>
            <a:r>
              <a:rPr lang="el-GR" sz="2000" smtClean="0"/>
              <a:t>Στις αρχές του 19</a:t>
            </a:r>
            <a:r>
              <a:rPr lang="el-GR" sz="2000" baseline="30000" smtClean="0"/>
              <a:t>ου </a:t>
            </a:r>
            <a:r>
              <a:rPr lang="el-GR" sz="2000" smtClean="0"/>
              <a:t>αιώνα διασταυρώθηκε με τη λευκή Shorthorn με σκοπό την κρεοπαραγωγή, χωρίς καλά αποτελέσματα.</a:t>
            </a:r>
            <a:endParaRPr lang="en-US" sz="2000" smtClean="0"/>
          </a:p>
          <a:p>
            <a:pPr marL="0" indent="0">
              <a:spcBef>
                <a:spcPct val="0"/>
              </a:spcBef>
            </a:pPr>
            <a:r>
              <a:rPr lang="el-GR" sz="2000" smtClean="0"/>
              <a:t>1864: ίδρυση πρώτου γενεαλογικού βιβλίου &amp; εφαρμογή αμιγούς αναπαραγωγής.</a:t>
            </a:r>
            <a:endParaRPr lang="en-US" sz="2000" smtClean="0"/>
          </a:p>
          <a:p>
            <a:pPr marL="0" indent="0">
              <a:spcBef>
                <a:spcPct val="0"/>
              </a:spcBef>
            </a:pPr>
            <a:r>
              <a:rPr lang="el-GR" sz="2000" smtClean="0"/>
              <a:t>Από το 1950 έχει διαδοθεί σε πολλές χώρες. Σήμερα πάνω από 60 χώρες διαθέτουν καθαρόαιμους πληθυσμούς. </a:t>
            </a:r>
            <a:endParaRPr lang="en-US" sz="2000" smtClean="0"/>
          </a:p>
          <a:p>
            <a:pPr marL="0" indent="0">
              <a:spcBef>
                <a:spcPct val="0"/>
              </a:spcBef>
            </a:pPr>
            <a:r>
              <a:rPr lang="el-GR" sz="2000" smtClean="0"/>
              <a:t>Στην Ελλάδα έχουν εισαχθεί ταύροι για παραγωγή σπέρματος.</a:t>
            </a:r>
            <a:endParaRPr lang="el-GR" sz="2400" smtClean="0"/>
          </a:p>
        </p:txBody>
      </p:sp>
      <p:pic>
        <p:nvPicPr>
          <p:cNvPr id="26626" name="Picture 2" descr="Αγελάδα κρεοπαραγωγής  Charolais. "/>
          <p:cNvPicPr>
            <a:picLocks noChangeAspect="1" noChangeArrowheads="1"/>
          </p:cNvPicPr>
          <p:nvPr/>
        </p:nvPicPr>
        <p:blipFill>
          <a:blip r:embed="rId2"/>
          <a:srcRect/>
          <a:stretch>
            <a:fillRect/>
          </a:stretch>
        </p:blipFill>
        <p:spPr bwMode="auto">
          <a:xfrm>
            <a:off x="5438775" y="2235200"/>
            <a:ext cx="3032125" cy="2165350"/>
          </a:xfrm>
          <a:prstGeom prst="rect">
            <a:avLst/>
          </a:prstGeom>
          <a:ln>
            <a:noFill/>
          </a:ln>
          <a:effectLst>
            <a:outerShdw blurRad="292100" dist="139700" dir="2700000" algn="tl" rotWithShape="0">
              <a:srgbClr val="333333">
                <a:alpha val="65000"/>
              </a:srgbClr>
            </a:outerShdw>
          </a:effectLst>
          <a:extLst/>
        </p:spPr>
      </p:pic>
      <p:sp>
        <p:nvSpPr>
          <p:cNvPr id="55300" name="TextBox 3"/>
          <p:cNvSpPr txBox="1">
            <a:spLocks noChangeArrowheads="1"/>
          </p:cNvSpPr>
          <p:nvPr/>
        </p:nvSpPr>
        <p:spPr bwMode="auto">
          <a:xfrm>
            <a:off x="5564188" y="4478338"/>
            <a:ext cx="3025775" cy="1446212"/>
          </a:xfrm>
          <a:prstGeom prst="rect">
            <a:avLst/>
          </a:prstGeom>
          <a:noFill/>
          <a:ln w="9525">
            <a:noFill/>
            <a:miter lim="800000"/>
            <a:headEnd/>
            <a:tailEnd/>
          </a:ln>
        </p:spPr>
        <p:txBody>
          <a:bodyPr>
            <a:spAutoFit/>
          </a:bodyPr>
          <a:lstStyle/>
          <a:p>
            <a:r>
              <a:rPr lang="el-GR" sz="2000">
                <a:solidFill>
                  <a:srgbClr val="000000"/>
                </a:solidFill>
              </a:rPr>
              <a:t>Αγελάδα κρεοπαραγωγής </a:t>
            </a:r>
            <a:r>
              <a:rPr lang="en-US" sz="2000">
                <a:solidFill>
                  <a:srgbClr val="000000"/>
                </a:solidFill>
              </a:rPr>
              <a:t> Charolais. </a:t>
            </a:r>
            <a:r>
              <a:rPr lang="en-US" sz="1400">
                <a:solidFill>
                  <a:srgbClr val="000000"/>
                </a:solidFill>
              </a:rPr>
              <a:t>http://www.maamcrossmart.com/charlois.2.jpg</a:t>
            </a:r>
            <a:endParaRPr lang="el-GR" sz="1400">
              <a:solidFill>
                <a:srgbClr val="0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73075"/>
            <a:ext cx="7924800" cy="960438"/>
          </a:xfrm>
        </p:spPr>
        <p:txBody>
          <a:bodyPr>
            <a:normAutofit fontScale="90000"/>
          </a:bodyPr>
          <a:lstStyle/>
          <a:p>
            <a:pPr>
              <a:defRPr/>
            </a:pPr>
            <a:r>
              <a:rPr lang="el-GR" dirty="0" err="1"/>
              <a:t>Κρεοπαραγωγός</a:t>
            </a:r>
            <a:r>
              <a:rPr lang="el-GR" dirty="0"/>
              <a:t> φυλή </a:t>
            </a:r>
            <a:r>
              <a:rPr lang="en-US" dirty="0" err="1" smtClean="0"/>
              <a:t>Charolais</a:t>
            </a:r>
            <a:r>
              <a:rPr lang="el-GR" dirty="0" smtClean="0"/>
              <a:t> </a:t>
            </a:r>
            <a:r>
              <a:rPr lang="en-US" dirty="0" smtClean="0"/>
              <a:t>2</a:t>
            </a:r>
            <a:r>
              <a:rPr lang="el-GR" dirty="0" smtClean="0"/>
              <a:t>/</a:t>
            </a:r>
            <a:r>
              <a:rPr lang="en-US" dirty="0" smtClean="0"/>
              <a:t>3</a:t>
            </a:r>
            <a:endParaRPr lang="el-GR" dirty="0"/>
          </a:p>
        </p:txBody>
      </p:sp>
      <p:sp>
        <p:nvSpPr>
          <p:cNvPr id="3" name="Θέση περιεχομένου 2"/>
          <p:cNvSpPr>
            <a:spLocks noGrp="1"/>
          </p:cNvSpPr>
          <p:nvPr>
            <p:ph idx="1"/>
          </p:nvPr>
        </p:nvSpPr>
        <p:spPr>
          <a:xfrm>
            <a:off x="304800" y="1546225"/>
            <a:ext cx="5040313" cy="4937125"/>
          </a:xfrm>
        </p:spPr>
        <p:txBody>
          <a:bodyPr/>
          <a:lstStyle/>
          <a:p>
            <a:pPr marL="0" indent="0">
              <a:buClr>
                <a:schemeClr val="tx2"/>
              </a:buClr>
              <a:buFont typeface="Wingdings" pitchFamily="2" charset="2"/>
              <a:buNone/>
            </a:pPr>
            <a:r>
              <a:rPr lang="el-GR" sz="2000" b="1" smtClean="0"/>
              <a:t>Μορφολογικά και παραγωγικά χαρακτηριστικά:</a:t>
            </a:r>
          </a:p>
          <a:p>
            <a:pPr marL="0" indent="0">
              <a:buClr>
                <a:schemeClr val="tx2"/>
              </a:buClr>
            </a:pPr>
            <a:r>
              <a:rPr lang="el-GR" sz="2000" smtClean="0"/>
              <a:t>Μεγαλόσωμη, καθαρά κρεοπαραγωγός.</a:t>
            </a:r>
          </a:p>
          <a:p>
            <a:pPr marL="0" indent="0">
              <a:buClr>
                <a:schemeClr val="tx2"/>
              </a:buClr>
            </a:pPr>
            <a:r>
              <a:rPr lang="el-GR" sz="2000" smtClean="0"/>
              <a:t>Διάπλαση κρεοπαραγωγού ζώου. Κεφάλι βραχύ και ογκώδες, τράχηλος βραχύς και εύσαρκος, κορμός ευρύς καλυπτόμενος από αναπτυγμένες μυικές μάζες, παραμήρια στρογγυλά και ογκώδη. </a:t>
            </a:r>
          </a:p>
          <a:p>
            <a:pPr marL="0" indent="0">
              <a:buClr>
                <a:schemeClr val="tx2"/>
              </a:buClr>
            </a:pPr>
            <a:r>
              <a:rPr lang="el-GR" sz="2000" smtClean="0"/>
              <a:t>Χρωματισμός λευκός. Απαιτητικά ζώα. Όψιμα</a:t>
            </a:r>
          </a:p>
          <a:p>
            <a:pPr marL="0" indent="0">
              <a:buClr>
                <a:schemeClr val="tx2"/>
              </a:buClr>
            </a:pPr>
            <a:r>
              <a:rPr lang="el-GR" sz="2000" smtClean="0"/>
              <a:t>Μεγάλο βάρος γέννησης (42-45 </a:t>
            </a:r>
            <a:r>
              <a:rPr lang="en-US" sz="2000" smtClean="0"/>
              <a:t>kg)</a:t>
            </a:r>
            <a:r>
              <a:rPr lang="el-GR" sz="2000" smtClean="0"/>
              <a:t>, συχνές δυστοκίες</a:t>
            </a:r>
            <a:r>
              <a:rPr lang="en-US" sz="2000" smtClean="0"/>
              <a:t> </a:t>
            </a:r>
            <a:r>
              <a:rPr lang="el-GR" sz="2000" smtClean="0"/>
              <a:t>στις πρωτότοκες.</a:t>
            </a:r>
          </a:p>
          <a:p>
            <a:pPr marL="0" indent="0">
              <a:buClr>
                <a:schemeClr val="tx2"/>
              </a:buClr>
            </a:pPr>
            <a:r>
              <a:rPr lang="el-GR" sz="2000" smtClean="0"/>
              <a:t>Ρυθμός ανάπτυξης υψηλός.</a:t>
            </a:r>
          </a:p>
          <a:p>
            <a:pPr marL="0" indent="0">
              <a:buClr>
                <a:schemeClr val="tx2"/>
              </a:buClr>
            </a:pPr>
            <a:endParaRPr lang="en-GB" sz="2000" smtClean="0"/>
          </a:p>
        </p:txBody>
      </p:sp>
      <p:pic>
        <p:nvPicPr>
          <p:cNvPr id="27650" name="Picture 2" descr="Ταύρος της φυλής Charolais. "/>
          <p:cNvPicPr>
            <a:picLocks noChangeAspect="1" noChangeArrowheads="1"/>
          </p:cNvPicPr>
          <p:nvPr/>
        </p:nvPicPr>
        <p:blipFill>
          <a:blip r:embed="rId2"/>
          <a:srcRect/>
          <a:stretch>
            <a:fillRect/>
          </a:stretch>
        </p:blipFill>
        <p:spPr bwMode="auto">
          <a:xfrm>
            <a:off x="5313363" y="1651000"/>
            <a:ext cx="3162300" cy="2119313"/>
          </a:xfrm>
          <a:prstGeom prst="rect">
            <a:avLst/>
          </a:prstGeom>
          <a:ln>
            <a:noFill/>
          </a:ln>
          <a:effectLst>
            <a:outerShdw blurRad="292100" dist="139700" dir="2700000" algn="tl" rotWithShape="0">
              <a:srgbClr val="333333">
                <a:alpha val="65000"/>
              </a:srgbClr>
            </a:outerShdw>
          </a:effectLst>
          <a:extLst/>
        </p:spPr>
      </p:pic>
      <p:sp>
        <p:nvSpPr>
          <p:cNvPr id="56324" name="TextBox 3"/>
          <p:cNvSpPr txBox="1">
            <a:spLocks noChangeArrowheads="1"/>
          </p:cNvSpPr>
          <p:nvPr/>
        </p:nvSpPr>
        <p:spPr bwMode="auto">
          <a:xfrm>
            <a:off x="5154613" y="3957638"/>
            <a:ext cx="3162300" cy="1354137"/>
          </a:xfrm>
          <a:prstGeom prst="rect">
            <a:avLst/>
          </a:prstGeom>
          <a:noFill/>
          <a:ln w="9525">
            <a:noFill/>
            <a:miter lim="800000"/>
            <a:headEnd/>
            <a:tailEnd/>
          </a:ln>
        </p:spPr>
        <p:txBody>
          <a:bodyPr>
            <a:spAutoFit/>
          </a:bodyPr>
          <a:lstStyle/>
          <a:p>
            <a:r>
              <a:rPr lang="el-GR" sz="2000">
                <a:solidFill>
                  <a:srgbClr val="000000"/>
                </a:solidFill>
              </a:rPr>
              <a:t>Ταύρος της φυλής</a:t>
            </a:r>
            <a:r>
              <a:rPr lang="en-US" sz="2000">
                <a:solidFill>
                  <a:srgbClr val="000000"/>
                </a:solidFill>
              </a:rPr>
              <a:t> Charolais. </a:t>
            </a:r>
            <a:r>
              <a:rPr lang="en-US" sz="1400">
                <a:solidFill>
                  <a:srgbClr val="000000"/>
                </a:solidFill>
              </a:rPr>
              <a:t>http://www.charolais.com.au/wp-content/uploads/2010/05/Pine-Park-Dirty-Deeds.jpg</a:t>
            </a:r>
            <a:endParaRPr lang="el-GR" sz="140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Τίτλος 1"/>
          <p:cNvSpPr>
            <a:spLocks noGrp="1"/>
          </p:cNvSpPr>
          <p:nvPr>
            <p:ph type="title"/>
          </p:nvPr>
        </p:nvSpPr>
        <p:spPr>
          <a:xfrm>
            <a:off x="395288" y="309563"/>
            <a:ext cx="7924800" cy="960437"/>
          </a:xfrm>
        </p:spPr>
        <p:txBody>
          <a:bodyPr/>
          <a:lstStyle/>
          <a:p>
            <a:r>
              <a:rPr lang="el-GR" smtClean="0"/>
              <a:t>Μαθησιακοί στόχοι</a:t>
            </a:r>
          </a:p>
        </p:txBody>
      </p:sp>
      <p:sp>
        <p:nvSpPr>
          <p:cNvPr id="19458" name="Θέση περιεχομένου 3"/>
          <p:cNvSpPr>
            <a:spLocks noGrp="1"/>
          </p:cNvSpPr>
          <p:nvPr>
            <p:ph idx="1"/>
          </p:nvPr>
        </p:nvSpPr>
        <p:spPr/>
        <p:txBody>
          <a:bodyPr/>
          <a:lstStyle/>
          <a:p>
            <a:pPr>
              <a:lnSpc>
                <a:spcPct val="114000"/>
              </a:lnSpc>
            </a:pPr>
            <a:r>
              <a:rPr lang="el-GR" sz="2000" dirty="0" smtClean="0"/>
              <a:t>Στα </a:t>
            </a:r>
            <a:r>
              <a:rPr lang="el-GR" sz="2000" dirty="0" smtClean="0"/>
              <a:t>βοοειδή υπάρχουν 250 περίπου αναγνωρισμένες φυλές. </a:t>
            </a:r>
          </a:p>
          <a:p>
            <a:pPr>
              <a:lnSpc>
                <a:spcPct val="114000"/>
              </a:lnSpc>
            </a:pPr>
            <a:r>
              <a:rPr lang="el-GR" sz="2000" dirty="0" smtClean="0"/>
              <a:t>Στις γαλακτοπαραγωγές η </a:t>
            </a:r>
            <a:r>
              <a:rPr lang="el-GR" sz="2000" dirty="0" err="1" smtClean="0"/>
              <a:t>μυική</a:t>
            </a:r>
            <a:r>
              <a:rPr lang="el-GR" sz="2000" dirty="0" smtClean="0"/>
              <a:t> κάλυψη του κορμού είναι μικρή, ενώ οι μαστοί έχουν καλή διάπλαση και είναι πολύ αναπτυγμένοι (</a:t>
            </a:r>
            <a:r>
              <a:rPr lang="el-GR" sz="2000" dirty="0" err="1" smtClean="0"/>
              <a:t>μετατρεπτικός</a:t>
            </a:r>
            <a:r>
              <a:rPr lang="el-GR" sz="2000" dirty="0" smtClean="0"/>
              <a:t> ή αναπνευστικός τύπος ζώων). Χαρακτηριστικά παραδείγματα αποτελούν οι φυλές </a:t>
            </a:r>
            <a:r>
              <a:rPr lang="en-US" sz="2000" dirty="0" smtClean="0"/>
              <a:t>Jersey</a:t>
            </a:r>
            <a:r>
              <a:rPr lang="el-GR" sz="2000" dirty="0" smtClean="0"/>
              <a:t>, </a:t>
            </a:r>
            <a:r>
              <a:rPr lang="en-US" sz="2000" dirty="0" smtClean="0"/>
              <a:t>Guernsey </a:t>
            </a:r>
            <a:r>
              <a:rPr lang="el-GR" sz="2000" dirty="0" smtClean="0"/>
              <a:t>και </a:t>
            </a:r>
            <a:r>
              <a:rPr lang="en-US" sz="2000" dirty="0" smtClean="0"/>
              <a:t>Ayrshire</a:t>
            </a:r>
            <a:r>
              <a:rPr lang="el-GR" sz="2000" dirty="0" smtClean="0"/>
              <a:t>. </a:t>
            </a:r>
          </a:p>
          <a:p>
            <a:pPr>
              <a:lnSpc>
                <a:spcPct val="114000"/>
              </a:lnSpc>
            </a:pPr>
            <a:r>
              <a:rPr lang="el-GR" sz="2000" dirty="0" smtClean="0"/>
              <a:t>Από τις </a:t>
            </a:r>
            <a:r>
              <a:rPr lang="el-GR" sz="2000" dirty="0" err="1" smtClean="0"/>
              <a:t>κρεοπαραγωγές</a:t>
            </a:r>
            <a:r>
              <a:rPr lang="el-GR" sz="2000" dirty="0" smtClean="0"/>
              <a:t> φυλές (</a:t>
            </a:r>
            <a:r>
              <a:rPr lang="el-GR" sz="2000" dirty="0" err="1" smtClean="0"/>
              <a:t>εναποθετικός</a:t>
            </a:r>
            <a:r>
              <a:rPr lang="el-GR" sz="2000" dirty="0" smtClean="0"/>
              <a:t> τύπος ζώου) διακρίνονται οι πρώιμης ανάπτυξης και μικρού σωματικού μεγέθους αγγλοσαξονικές φυλές (Α</a:t>
            </a:r>
            <a:r>
              <a:rPr lang="en-US" sz="2000" dirty="0" err="1" smtClean="0"/>
              <a:t>berdeen</a:t>
            </a:r>
            <a:r>
              <a:rPr lang="en-US" sz="2000" dirty="0" smtClean="0"/>
              <a:t> Angus</a:t>
            </a:r>
            <a:r>
              <a:rPr lang="el-GR" sz="2000" dirty="0" smtClean="0"/>
              <a:t>, </a:t>
            </a:r>
            <a:r>
              <a:rPr lang="en-US" sz="2000" dirty="0" smtClean="0"/>
              <a:t>Hereford</a:t>
            </a:r>
            <a:r>
              <a:rPr lang="el-GR" sz="2000" dirty="0" smtClean="0"/>
              <a:t>) και οι όψιμης ανάπτυξης μεγαλόσωμες γαλλικές και ιταλικές φυλές (</a:t>
            </a:r>
            <a:r>
              <a:rPr lang="en-US" sz="2000" dirty="0" err="1" smtClean="0"/>
              <a:t>Charolais</a:t>
            </a:r>
            <a:r>
              <a:rPr lang="el-GR" sz="2000" dirty="0" smtClean="0"/>
              <a:t>, </a:t>
            </a:r>
            <a:r>
              <a:rPr lang="en-US" sz="2000" dirty="0" err="1" smtClean="0"/>
              <a:t>Limousin</a:t>
            </a:r>
            <a:r>
              <a:rPr lang="el-GR" sz="2000" dirty="0" smtClean="0"/>
              <a:t>, </a:t>
            </a:r>
            <a:r>
              <a:rPr lang="en-US" sz="2000" dirty="0" err="1" smtClean="0"/>
              <a:t>Chiannina</a:t>
            </a:r>
            <a:r>
              <a:rPr lang="el-GR" sz="2000" dirty="0" smtClean="0"/>
              <a:t>).</a:t>
            </a:r>
          </a:p>
          <a:p>
            <a:pPr>
              <a:lnSpc>
                <a:spcPct val="114000"/>
              </a:lnSpc>
            </a:pPr>
            <a:endParaRPr lang="el-GR" sz="20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73075"/>
            <a:ext cx="7924800" cy="960438"/>
          </a:xfrm>
        </p:spPr>
        <p:txBody>
          <a:bodyPr>
            <a:normAutofit fontScale="90000"/>
          </a:bodyPr>
          <a:lstStyle/>
          <a:p>
            <a:pPr>
              <a:defRPr/>
            </a:pPr>
            <a:r>
              <a:rPr lang="el-GR" dirty="0" err="1"/>
              <a:t>Κρεοπαραγωγός</a:t>
            </a:r>
            <a:r>
              <a:rPr lang="el-GR" dirty="0"/>
              <a:t> φυλή </a:t>
            </a:r>
            <a:r>
              <a:rPr lang="en-US" dirty="0" err="1" smtClean="0"/>
              <a:t>Charolais</a:t>
            </a:r>
            <a:r>
              <a:rPr lang="el-GR" dirty="0" smtClean="0"/>
              <a:t> 3/3</a:t>
            </a:r>
            <a:endParaRPr lang="el-GR" dirty="0"/>
          </a:p>
        </p:txBody>
      </p:sp>
      <p:sp>
        <p:nvSpPr>
          <p:cNvPr id="57346" name="Θέση περιεχομένου 2"/>
          <p:cNvSpPr>
            <a:spLocks noGrp="1"/>
          </p:cNvSpPr>
          <p:nvPr>
            <p:ph idx="1"/>
          </p:nvPr>
        </p:nvSpPr>
        <p:spPr>
          <a:xfrm>
            <a:off x="468313" y="1628775"/>
            <a:ext cx="4630737" cy="4968875"/>
          </a:xfrm>
        </p:spPr>
        <p:txBody>
          <a:bodyPr/>
          <a:lstStyle/>
          <a:p>
            <a:pPr marL="0" indent="0">
              <a:buClr>
                <a:schemeClr val="tx2"/>
              </a:buClr>
              <a:buFont typeface="Wingdings" pitchFamily="2" charset="2"/>
              <a:buNone/>
            </a:pPr>
            <a:r>
              <a:rPr lang="el-GR" sz="2000" b="1" smtClean="0"/>
              <a:t>Μορφολογικά και παραγωγικά χαρακτηριστικά</a:t>
            </a:r>
            <a:r>
              <a:rPr lang="en-US" sz="2000" b="1" smtClean="0"/>
              <a:t> (</a:t>
            </a:r>
            <a:r>
              <a:rPr lang="el-GR" sz="2000" b="1" smtClean="0"/>
              <a:t>συνέχεια…)</a:t>
            </a:r>
            <a:r>
              <a:rPr lang="el-GR" sz="2000" smtClean="0"/>
              <a:t>:</a:t>
            </a:r>
            <a:endParaRPr lang="el-GR" sz="2000" b="1" smtClean="0"/>
          </a:p>
          <a:p>
            <a:pPr marL="0" indent="0">
              <a:buClr>
                <a:schemeClr val="tx2"/>
              </a:buClr>
            </a:pPr>
            <a:r>
              <a:rPr lang="el-GR" sz="2000" smtClean="0"/>
              <a:t>Σφάγια, ακόμη και σε μεγάλα βάρη, εξαιρετικής ποιότητας. Η ανάπτυξη μυϊκών μαζών και οι αποδόσεις σε σφάγιο και σε κρέας είναι από τις υψηλότερες.</a:t>
            </a:r>
          </a:p>
          <a:p>
            <a:pPr marL="0" indent="0">
              <a:buClr>
                <a:schemeClr val="tx2"/>
              </a:buClr>
            </a:pPr>
            <a:r>
              <a:rPr lang="el-GR" sz="2000" smtClean="0"/>
              <a:t>Ύ.Α ταύρων 142 </a:t>
            </a:r>
            <a:r>
              <a:rPr lang="en-US" sz="2000" smtClean="0"/>
              <a:t>cm</a:t>
            </a:r>
            <a:r>
              <a:rPr lang="el-GR" sz="2000" smtClean="0"/>
              <a:t> και αγελάδων 132 </a:t>
            </a:r>
            <a:r>
              <a:rPr lang="en-US" sz="2000" smtClean="0"/>
              <a:t>cm</a:t>
            </a:r>
            <a:r>
              <a:rPr lang="el-GR" sz="2000" smtClean="0"/>
              <a:t>. </a:t>
            </a:r>
          </a:p>
          <a:p>
            <a:pPr marL="0" indent="0">
              <a:buClr>
                <a:schemeClr val="tx2"/>
              </a:buClr>
            </a:pPr>
            <a:r>
              <a:rPr lang="el-GR" sz="2000" smtClean="0"/>
              <a:t>Σ.Β.: 1200 και 800 </a:t>
            </a:r>
            <a:r>
              <a:rPr lang="en-US" sz="2000" smtClean="0"/>
              <a:t>kg</a:t>
            </a:r>
            <a:r>
              <a:rPr lang="el-GR" sz="2000" smtClean="0"/>
              <a:t>, αντίστοιχα.</a:t>
            </a:r>
          </a:p>
          <a:p>
            <a:pPr marL="0" indent="0">
              <a:buClr>
                <a:schemeClr val="tx2"/>
              </a:buClr>
            </a:pPr>
            <a:r>
              <a:rPr lang="el-GR" sz="2000" smtClean="0"/>
              <a:t>Δίδει καλά αποτελέσματα σε διασταυρώσεις χρήσεως.</a:t>
            </a:r>
            <a:endParaRPr lang="en-GB" sz="2000" smtClean="0"/>
          </a:p>
        </p:txBody>
      </p:sp>
      <p:pic>
        <p:nvPicPr>
          <p:cNvPr id="28674" name="Picture 2" descr="Μόσχοι φυλής Charolais. "/>
          <p:cNvPicPr>
            <a:picLocks noChangeAspect="1" noChangeArrowheads="1"/>
          </p:cNvPicPr>
          <p:nvPr/>
        </p:nvPicPr>
        <p:blipFill>
          <a:blip r:embed="rId2"/>
          <a:srcRect/>
          <a:stretch>
            <a:fillRect/>
          </a:stretch>
        </p:blipFill>
        <p:spPr bwMode="auto">
          <a:xfrm>
            <a:off x="4989513" y="1735138"/>
            <a:ext cx="3330575" cy="2219325"/>
          </a:xfrm>
          <a:prstGeom prst="rect">
            <a:avLst/>
          </a:prstGeom>
          <a:ln>
            <a:noFill/>
          </a:ln>
          <a:effectLst>
            <a:outerShdw blurRad="292100" dist="139700" dir="2700000" algn="tl" rotWithShape="0">
              <a:srgbClr val="333333">
                <a:alpha val="65000"/>
              </a:srgbClr>
            </a:outerShdw>
          </a:effectLst>
          <a:extLst/>
        </p:spPr>
      </p:pic>
      <p:sp>
        <p:nvSpPr>
          <p:cNvPr id="57348" name="TextBox 3"/>
          <p:cNvSpPr txBox="1">
            <a:spLocks noChangeArrowheads="1"/>
          </p:cNvSpPr>
          <p:nvPr/>
        </p:nvSpPr>
        <p:spPr bwMode="auto">
          <a:xfrm>
            <a:off x="4948238" y="4113213"/>
            <a:ext cx="3411537" cy="1046162"/>
          </a:xfrm>
          <a:prstGeom prst="rect">
            <a:avLst/>
          </a:prstGeom>
          <a:noFill/>
          <a:ln w="9525">
            <a:noFill/>
            <a:miter lim="800000"/>
            <a:headEnd/>
            <a:tailEnd/>
          </a:ln>
        </p:spPr>
        <p:txBody>
          <a:bodyPr>
            <a:spAutoFit/>
          </a:bodyPr>
          <a:lstStyle/>
          <a:p>
            <a:r>
              <a:rPr lang="el-GR" sz="2000">
                <a:solidFill>
                  <a:srgbClr val="000000"/>
                </a:solidFill>
              </a:rPr>
              <a:t>Μόσχοι φυλής </a:t>
            </a:r>
            <a:r>
              <a:rPr lang="en-US" sz="2000">
                <a:solidFill>
                  <a:srgbClr val="000000"/>
                </a:solidFill>
              </a:rPr>
              <a:t>Charolais. </a:t>
            </a:r>
            <a:r>
              <a:rPr lang="en-US" sz="1400">
                <a:solidFill>
                  <a:srgbClr val="000000"/>
                </a:solidFill>
              </a:rPr>
              <a:t>http://quillcards.com/blog/wp-content/uploads/2009/06/charolais-cattle.jpg</a:t>
            </a:r>
            <a:endParaRPr lang="el-GR" sz="1400">
              <a:solidFill>
                <a:srgbClr val="00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55613"/>
            <a:ext cx="7924800" cy="960437"/>
          </a:xfrm>
        </p:spPr>
        <p:txBody>
          <a:bodyPr>
            <a:normAutofit fontScale="90000"/>
          </a:bodyPr>
          <a:lstStyle/>
          <a:p>
            <a:pPr>
              <a:defRPr/>
            </a:pPr>
            <a:r>
              <a:rPr lang="el-GR" dirty="0" err="1"/>
              <a:t>Κρεοπαραγωγός</a:t>
            </a:r>
            <a:r>
              <a:rPr lang="el-GR" dirty="0"/>
              <a:t> φυλή </a:t>
            </a:r>
            <a:r>
              <a:rPr lang="en-US" dirty="0" err="1" smtClean="0"/>
              <a:t>Limousin</a:t>
            </a:r>
            <a:r>
              <a:rPr lang="el-GR" dirty="0" smtClean="0"/>
              <a:t> </a:t>
            </a:r>
            <a:r>
              <a:rPr lang="en-US" dirty="0" smtClean="0"/>
              <a:t>1</a:t>
            </a:r>
            <a:r>
              <a:rPr lang="el-GR" dirty="0" smtClean="0"/>
              <a:t>/</a:t>
            </a:r>
            <a:r>
              <a:rPr lang="en-US" dirty="0" smtClean="0"/>
              <a:t>3</a:t>
            </a:r>
            <a:endParaRPr lang="el-GR" dirty="0"/>
          </a:p>
        </p:txBody>
      </p:sp>
      <p:sp>
        <p:nvSpPr>
          <p:cNvPr id="58370" name="Θέση περιεχομένου 2"/>
          <p:cNvSpPr>
            <a:spLocks noGrp="1"/>
          </p:cNvSpPr>
          <p:nvPr>
            <p:ph idx="1"/>
          </p:nvPr>
        </p:nvSpPr>
        <p:spPr>
          <a:xfrm>
            <a:off x="363538" y="1628775"/>
            <a:ext cx="4676775" cy="4756150"/>
          </a:xfrm>
        </p:spPr>
        <p:txBody>
          <a:bodyPr/>
          <a:lstStyle/>
          <a:p>
            <a:pPr marL="0" indent="0">
              <a:lnSpc>
                <a:spcPct val="80000"/>
              </a:lnSpc>
              <a:spcBef>
                <a:spcPts val="1200"/>
              </a:spcBef>
              <a:buFont typeface="Wingdings" pitchFamily="2" charset="2"/>
              <a:buNone/>
            </a:pPr>
            <a:r>
              <a:rPr lang="el-GR" sz="2000" b="1" smtClean="0"/>
              <a:t>Καταγωγή &amp; διάδοση: </a:t>
            </a:r>
            <a:endParaRPr lang="en-US" sz="2000" b="1" smtClean="0"/>
          </a:p>
          <a:p>
            <a:pPr marL="0" indent="0">
              <a:lnSpc>
                <a:spcPct val="80000"/>
              </a:lnSpc>
              <a:spcBef>
                <a:spcPts val="1200"/>
              </a:spcBef>
            </a:pPr>
            <a:r>
              <a:rPr lang="el-GR" sz="2000" smtClean="0"/>
              <a:t>Νοτιοδυτικά των Κεντρικών Ορέων της Γαλλίας. Παρουσιάζει γενετική συγγένεια με τη γερμανική Gelbvieh και την αγγλική South Devon.</a:t>
            </a:r>
            <a:endParaRPr lang="en-US" sz="2000" smtClean="0"/>
          </a:p>
          <a:p>
            <a:pPr marL="0" indent="0">
              <a:lnSpc>
                <a:spcPct val="80000"/>
              </a:lnSpc>
              <a:spcBef>
                <a:spcPts val="1200"/>
              </a:spcBef>
            </a:pPr>
            <a:r>
              <a:rPr lang="el-GR" sz="2000" smtClean="0"/>
              <a:t>Ως τα μέσα του 19</a:t>
            </a:r>
            <a:r>
              <a:rPr lang="el-GR" sz="2000" baseline="30000" smtClean="0"/>
              <a:t>ου</a:t>
            </a:r>
            <a:r>
              <a:rPr lang="el-GR" sz="2000" smtClean="0"/>
              <a:t> αιώνα ήταν μία μικρόσωμη, ολιγαρκής και ανθεκτική, μάλλον δυναμοπαραγωγός φυλή. </a:t>
            </a:r>
            <a:endParaRPr lang="en-US" sz="2000" smtClean="0"/>
          </a:p>
          <a:p>
            <a:pPr marL="0" indent="0">
              <a:lnSpc>
                <a:spcPct val="80000"/>
              </a:lnSpc>
              <a:spcBef>
                <a:spcPts val="1200"/>
              </a:spcBef>
            </a:pPr>
            <a:r>
              <a:rPr lang="el-GR" sz="2000" smtClean="0"/>
              <a:t>Από τις αρχές του 20</a:t>
            </a:r>
            <a:r>
              <a:rPr lang="el-GR" sz="2000" baseline="30000" smtClean="0"/>
              <a:t>ου</a:t>
            </a:r>
            <a:r>
              <a:rPr lang="el-GR" sz="2000" smtClean="0"/>
              <a:t> αιώνα δόθηκε έμφαση στην κρεοπαραγωγή. Γνωστή κυρίως μετά το 2</a:t>
            </a:r>
            <a:r>
              <a:rPr lang="el-GR" sz="2000" baseline="30000" smtClean="0"/>
              <a:t>ο</a:t>
            </a:r>
            <a:r>
              <a:rPr lang="el-GR" sz="2000" smtClean="0"/>
              <a:t> Παγκόσμιο Πόλεμο. Από το 1970 ο πληθυσμός στη Γαλλία συνεχώς αυξάνεται.</a:t>
            </a:r>
            <a:endParaRPr lang="en-US" sz="2000" smtClean="0"/>
          </a:p>
          <a:p>
            <a:pPr marL="0" indent="0">
              <a:lnSpc>
                <a:spcPct val="80000"/>
              </a:lnSpc>
              <a:spcBef>
                <a:spcPts val="1200"/>
              </a:spcBef>
            </a:pPr>
            <a:r>
              <a:rPr lang="el-GR" sz="2000" smtClean="0"/>
              <a:t>Διαδεδομένη σε Αγγλία, Καναδάς, ΗΠΑ, Ν. Αμερική, Ολλανδία, Ιταλία, Γερμανία κλπ. </a:t>
            </a:r>
          </a:p>
          <a:p>
            <a:pPr marL="0" indent="0">
              <a:lnSpc>
                <a:spcPct val="80000"/>
              </a:lnSpc>
              <a:spcBef>
                <a:spcPts val="1200"/>
              </a:spcBef>
            </a:pPr>
            <a:r>
              <a:rPr lang="el-GR" sz="2000" smtClean="0"/>
              <a:t>Στην Ελλάδα χρησιμοποιείται σε διασταυρώσεις.</a:t>
            </a:r>
          </a:p>
        </p:txBody>
      </p:sp>
      <p:pic>
        <p:nvPicPr>
          <p:cNvPr id="31746" name="Picture 2" descr="Ταύρος φυλής Limousin. "/>
          <p:cNvPicPr>
            <a:picLocks noChangeAspect="1" noChangeArrowheads="1"/>
          </p:cNvPicPr>
          <p:nvPr/>
        </p:nvPicPr>
        <p:blipFill>
          <a:blip r:embed="rId2"/>
          <a:srcRect/>
          <a:stretch>
            <a:fillRect/>
          </a:stretch>
        </p:blipFill>
        <p:spPr bwMode="auto">
          <a:xfrm>
            <a:off x="5040313" y="1760538"/>
            <a:ext cx="3373437" cy="2146300"/>
          </a:xfrm>
          <a:prstGeom prst="rect">
            <a:avLst/>
          </a:prstGeom>
          <a:ln>
            <a:noFill/>
          </a:ln>
          <a:effectLst>
            <a:outerShdw blurRad="292100" dist="139700" dir="2700000" algn="tl" rotWithShape="0">
              <a:srgbClr val="333333">
                <a:alpha val="65000"/>
              </a:srgbClr>
            </a:outerShdw>
          </a:effectLst>
          <a:extLst/>
        </p:spPr>
      </p:pic>
      <p:sp>
        <p:nvSpPr>
          <p:cNvPr id="58372" name="TextBox 4"/>
          <p:cNvSpPr txBox="1">
            <a:spLocks noChangeArrowheads="1"/>
          </p:cNvSpPr>
          <p:nvPr/>
        </p:nvSpPr>
        <p:spPr bwMode="auto">
          <a:xfrm>
            <a:off x="4959350" y="4251325"/>
            <a:ext cx="3536950" cy="1476375"/>
          </a:xfrm>
          <a:prstGeom prst="rect">
            <a:avLst/>
          </a:prstGeom>
          <a:noFill/>
          <a:ln w="9525">
            <a:noFill/>
            <a:miter lim="800000"/>
            <a:headEnd/>
            <a:tailEnd/>
          </a:ln>
        </p:spPr>
        <p:txBody>
          <a:bodyPr>
            <a:spAutoFit/>
          </a:bodyPr>
          <a:lstStyle/>
          <a:p>
            <a:r>
              <a:rPr lang="el-GR" sz="2000">
                <a:solidFill>
                  <a:srgbClr val="000000"/>
                </a:solidFill>
              </a:rPr>
              <a:t>Ταύρος φυλής </a:t>
            </a:r>
            <a:r>
              <a:rPr lang="en-US" sz="2000">
                <a:solidFill>
                  <a:srgbClr val="000000"/>
                </a:solidFill>
              </a:rPr>
              <a:t>Limousin.</a:t>
            </a:r>
            <a:r>
              <a:rPr lang="el-GR" sz="2000">
                <a:solidFill>
                  <a:srgbClr val="000000"/>
                </a:solidFill>
              </a:rPr>
              <a:t> </a:t>
            </a:r>
            <a:r>
              <a:rPr lang="en-US" sz="1400">
                <a:solidFill>
                  <a:srgbClr val="000000"/>
                </a:solidFill>
              </a:rPr>
              <a:t>http://www.fwi.co.uk/blogs/wp-content/uploads/mt/farmersweeklyweb/blogs/livestock-and-sales-blog/2012/02/10/Carmorn%20Copilot%20II%20web.jpg</a:t>
            </a:r>
            <a:endParaRPr lang="el-GR" sz="1400">
              <a:solidFill>
                <a:srgbClr val="0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55613"/>
            <a:ext cx="7924800" cy="960437"/>
          </a:xfrm>
        </p:spPr>
        <p:txBody>
          <a:bodyPr>
            <a:normAutofit fontScale="90000"/>
          </a:bodyPr>
          <a:lstStyle/>
          <a:p>
            <a:pPr>
              <a:defRPr/>
            </a:pPr>
            <a:r>
              <a:rPr lang="el-GR" dirty="0" err="1"/>
              <a:t>Κρεοπαραγωγός</a:t>
            </a:r>
            <a:r>
              <a:rPr lang="el-GR" dirty="0"/>
              <a:t> φυλή </a:t>
            </a:r>
            <a:r>
              <a:rPr lang="en-US" dirty="0" err="1" smtClean="0"/>
              <a:t>Limousin</a:t>
            </a:r>
            <a:r>
              <a:rPr lang="el-GR" dirty="0" smtClean="0"/>
              <a:t> </a:t>
            </a:r>
            <a:r>
              <a:rPr lang="en-US" dirty="0" smtClean="0"/>
              <a:t>2</a:t>
            </a:r>
            <a:r>
              <a:rPr lang="el-GR" dirty="0" smtClean="0"/>
              <a:t>/</a:t>
            </a:r>
            <a:r>
              <a:rPr lang="en-US" dirty="0"/>
              <a:t>3</a:t>
            </a:r>
            <a:endParaRPr lang="el-GR" dirty="0"/>
          </a:p>
        </p:txBody>
      </p:sp>
      <p:sp>
        <p:nvSpPr>
          <p:cNvPr id="3" name="Θέση περιεχομένου 2"/>
          <p:cNvSpPr>
            <a:spLocks noGrp="1"/>
          </p:cNvSpPr>
          <p:nvPr>
            <p:ph idx="1"/>
          </p:nvPr>
        </p:nvSpPr>
        <p:spPr>
          <a:xfrm>
            <a:off x="468313" y="1628775"/>
            <a:ext cx="3898900" cy="4968875"/>
          </a:xfrm>
        </p:spPr>
        <p:txBody>
          <a:bodyPr/>
          <a:lstStyle/>
          <a:p>
            <a:pPr marL="0" indent="0">
              <a:spcBef>
                <a:spcPts val="0"/>
              </a:spcBef>
              <a:buFont typeface="Wingdings" pitchFamily="2" charset="2"/>
              <a:buNone/>
              <a:defRPr/>
            </a:pPr>
            <a:r>
              <a:rPr lang="el-GR" sz="2000" b="1" dirty="0" smtClean="0"/>
              <a:t>Μορφολογικά και παραγωγικά χαρακτηριστικά: </a:t>
            </a:r>
            <a:endParaRPr lang="en-US" sz="2000" b="1" dirty="0" smtClean="0"/>
          </a:p>
          <a:p>
            <a:pPr>
              <a:spcBef>
                <a:spcPts val="0"/>
              </a:spcBef>
              <a:defRPr/>
            </a:pPr>
            <a:r>
              <a:rPr lang="el-GR" sz="2000" dirty="0" smtClean="0"/>
              <a:t>Μεγαλόσωμη φυλή.</a:t>
            </a:r>
            <a:endParaRPr lang="en-US" sz="2000" dirty="0" smtClean="0"/>
          </a:p>
          <a:p>
            <a:pPr>
              <a:spcBef>
                <a:spcPts val="0"/>
              </a:spcBef>
              <a:defRPr/>
            </a:pPr>
            <a:r>
              <a:rPr lang="el-GR" sz="2000" dirty="0" smtClean="0"/>
              <a:t>Ύψος ακρωμίου ταύρων 145 </a:t>
            </a:r>
            <a:r>
              <a:rPr lang="en-US" sz="2000" dirty="0" smtClean="0"/>
              <a:t>cm</a:t>
            </a:r>
            <a:r>
              <a:rPr lang="el-GR" sz="2000" dirty="0" smtClean="0"/>
              <a:t> και αγελάδων 135 </a:t>
            </a:r>
            <a:r>
              <a:rPr lang="en-US" sz="2000" dirty="0" smtClean="0"/>
              <a:t>cm</a:t>
            </a:r>
            <a:r>
              <a:rPr lang="el-GR" sz="2000" dirty="0" smtClean="0"/>
              <a:t> .</a:t>
            </a:r>
            <a:endParaRPr lang="en-US" sz="2000" dirty="0" smtClean="0"/>
          </a:p>
          <a:p>
            <a:pPr>
              <a:spcBef>
                <a:spcPts val="0"/>
              </a:spcBef>
              <a:defRPr/>
            </a:pPr>
            <a:r>
              <a:rPr lang="el-GR" sz="2000" dirty="0" smtClean="0"/>
              <a:t>Βάρη </a:t>
            </a:r>
            <a:r>
              <a:rPr lang="el-GR" sz="2000" dirty="0"/>
              <a:t>1100 και 700 </a:t>
            </a:r>
            <a:r>
              <a:rPr lang="en-US" sz="2000" dirty="0"/>
              <a:t>kg</a:t>
            </a:r>
            <a:r>
              <a:rPr lang="el-GR" sz="2000" dirty="0"/>
              <a:t>,</a:t>
            </a:r>
            <a:r>
              <a:rPr lang="en-US" sz="2000" dirty="0"/>
              <a:t> </a:t>
            </a:r>
            <a:r>
              <a:rPr lang="el-GR" sz="2000" dirty="0" smtClean="0"/>
              <a:t>αντίστοιχα.</a:t>
            </a:r>
            <a:endParaRPr lang="en-US" sz="2000" dirty="0" smtClean="0"/>
          </a:p>
          <a:p>
            <a:pPr>
              <a:spcBef>
                <a:spcPts val="0"/>
              </a:spcBef>
              <a:defRPr/>
            </a:pPr>
            <a:r>
              <a:rPr lang="el-GR" sz="2000" dirty="0" smtClean="0"/>
              <a:t>Διάπλαση </a:t>
            </a:r>
            <a:r>
              <a:rPr lang="el-GR" sz="2000" dirty="0" err="1"/>
              <a:t>κρεοπαραγωγών</a:t>
            </a:r>
            <a:r>
              <a:rPr lang="el-GR" sz="2000" dirty="0"/>
              <a:t> γαλλικού </a:t>
            </a:r>
            <a:r>
              <a:rPr lang="el-GR" sz="2000" dirty="0" smtClean="0"/>
              <a:t>τύπου.</a:t>
            </a:r>
            <a:endParaRPr lang="en-US" sz="2000" dirty="0" smtClean="0"/>
          </a:p>
          <a:p>
            <a:pPr>
              <a:spcBef>
                <a:spcPts val="0"/>
              </a:spcBef>
              <a:defRPr/>
            </a:pPr>
            <a:r>
              <a:rPr lang="el-GR" sz="2000" dirty="0" smtClean="0"/>
              <a:t>Χρωματισμός </a:t>
            </a:r>
            <a:r>
              <a:rPr lang="el-GR" sz="2000" dirty="0"/>
              <a:t>ανοικτός καστανός με ανοικτότερους δακτυλίους </a:t>
            </a:r>
            <a:r>
              <a:rPr lang="el-GR" sz="2000" dirty="0" smtClean="0"/>
              <a:t>γύρω  </a:t>
            </a:r>
            <a:r>
              <a:rPr lang="el-GR" sz="2000" dirty="0"/>
              <a:t>από τα μάτια και στο </a:t>
            </a:r>
            <a:r>
              <a:rPr lang="el-GR" sz="2000" dirty="0" err="1" smtClean="0"/>
              <a:t>ακρορρίνιο</a:t>
            </a:r>
            <a:r>
              <a:rPr lang="el-GR" sz="2000" dirty="0" smtClean="0"/>
              <a:t>.</a:t>
            </a:r>
            <a:endParaRPr lang="en-US" sz="2000" dirty="0" smtClean="0"/>
          </a:p>
          <a:p>
            <a:pPr>
              <a:spcBef>
                <a:spcPts val="0"/>
              </a:spcBef>
              <a:defRPr/>
            </a:pPr>
            <a:r>
              <a:rPr lang="el-GR" sz="2000" dirty="0" smtClean="0"/>
              <a:t>Καθαρά </a:t>
            </a:r>
            <a:r>
              <a:rPr lang="el-GR" sz="2000" dirty="0" err="1"/>
              <a:t>κρεοπαραγωγός</a:t>
            </a:r>
            <a:r>
              <a:rPr lang="el-GR" sz="2000" dirty="0"/>
              <a:t> με ήπιο </a:t>
            </a:r>
            <a:r>
              <a:rPr lang="el-GR" sz="2000" dirty="0" smtClean="0"/>
              <a:t>χαρακτήρα.</a:t>
            </a:r>
            <a:endParaRPr lang="en-US" sz="2000" dirty="0" smtClean="0"/>
          </a:p>
          <a:p>
            <a:pPr>
              <a:spcBef>
                <a:spcPts val="0"/>
              </a:spcBef>
              <a:defRPr/>
            </a:pPr>
            <a:r>
              <a:rPr lang="el-GR" sz="2000" dirty="0" smtClean="0"/>
              <a:t>Ολιγαρκής.</a:t>
            </a:r>
          </a:p>
        </p:txBody>
      </p:sp>
      <p:pic>
        <p:nvPicPr>
          <p:cNvPr id="29698" name="Picture 2" descr="Ταύρος φυλής Limousin.&#10;"/>
          <p:cNvPicPr>
            <a:picLocks noChangeAspect="1" noChangeArrowheads="1"/>
          </p:cNvPicPr>
          <p:nvPr/>
        </p:nvPicPr>
        <p:blipFill>
          <a:blip r:embed="rId2"/>
          <a:srcRect/>
          <a:stretch>
            <a:fillRect/>
          </a:stretch>
        </p:blipFill>
        <p:spPr bwMode="auto">
          <a:xfrm>
            <a:off x="4367213" y="1741488"/>
            <a:ext cx="3952875" cy="2371725"/>
          </a:xfrm>
          <a:prstGeom prst="rect">
            <a:avLst/>
          </a:prstGeom>
          <a:ln>
            <a:noFill/>
          </a:ln>
          <a:effectLst>
            <a:outerShdw blurRad="292100" dist="139700" dir="2700000" algn="tl" rotWithShape="0">
              <a:srgbClr val="333333">
                <a:alpha val="65000"/>
              </a:srgbClr>
            </a:outerShdw>
          </a:effectLst>
          <a:extLst/>
        </p:spPr>
      </p:pic>
      <p:sp>
        <p:nvSpPr>
          <p:cNvPr id="59396" name="TextBox 3"/>
          <p:cNvSpPr txBox="1">
            <a:spLocks noChangeArrowheads="1"/>
          </p:cNvSpPr>
          <p:nvPr/>
        </p:nvSpPr>
        <p:spPr bwMode="auto">
          <a:xfrm>
            <a:off x="4367213" y="4395788"/>
            <a:ext cx="3990975" cy="830262"/>
          </a:xfrm>
          <a:prstGeom prst="rect">
            <a:avLst/>
          </a:prstGeom>
          <a:noFill/>
          <a:ln w="9525">
            <a:noFill/>
            <a:miter lim="800000"/>
            <a:headEnd/>
            <a:tailEnd/>
          </a:ln>
        </p:spPr>
        <p:txBody>
          <a:bodyPr>
            <a:spAutoFit/>
          </a:bodyPr>
          <a:lstStyle/>
          <a:p>
            <a:r>
              <a:rPr lang="el-GR" sz="2000">
                <a:solidFill>
                  <a:srgbClr val="000000"/>
                </a:solidFill>
              </a:rPr>
              <a:t>Ταύρος φυλής </a:t>
            </a:r>
            <a:r>
              <a:rPr lang="en-US" sz="2000">
                <a:solidFill>
                  <a:srgbClr val="000000"/>
                </a:solidFill>
              </a:rPr>
              <a:t>Limousin.</a:t>
            </a:r>
            <a:endParaRPr lang="el-GR" sz="2000">
              <a:solidFill>
                <a:srgbClr val="000000"/>
              </a:solidFill>
            </a:endParaRPr>
          </a:p>
          <a:p>
            <a:r>
              <a:rPr lang="en-US" sz="1400">
                <a:solidFill>
                  <a:srgbClr val="000000"/>
                </a:solidFill>
              </a:rPr>
              <a:t>http://www.fwi.co.uk/assets/getAsset.aspx?ItemID=6302</a:t>
            </a:r>
            <a:endParaRPr lang="el-GR" sz="1400">
              <a:solidFill>
                <a:srgbClr val="00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55613"/>
            <a:ext cx="7924800" cy="960437"/>
          </a:xfrm>
        </p:spPr>
        <p:txBody>
          <a:bodyPr>
            <a:normAutofit fontScale="90000"/>
          </a:bodyPr>
          <a:lstStyle/>
          <a:p>
            <a:pPr>
              <a:defRPr/>
            </a:pPr>
            <a:r>
              <a:rPr lang="el-GR" dirty="0" err="1"/>
              <a:t>Κρεοπαραγωγός</a:t>
            </a:r>
            <a:r>
              <a:rPr lang="el-GR" dirty="0"/>
              <a:t> φυλή </a:t>
            </a:r>
            <a:r>
              <a:rPr lang="en-US" dirty="0" err="1" smtClean="0"/>
              <a:t>Limousin</a:t>
            </a:r>
            <a:r>
              <a:rPr lang="el-GR" dirty="0" smtClean="0"/>
              <a:t> 3/3</a:t>
            </a:r>
            <a:endParaRPr lang="el-GR" dirty="0"/>
          </a:p>
        </p:txBody>
      </p:sp>
      <p:sp>
        <p:nvSpPr>
          <p:cNvPr id="60418" name="Θέση περιεχομένου 2"/>
          <p:cNvSpPr>
            <a:spLocks noGrp="1"/>
          </p:cNvSpPr>
          <p:nvPr>
            <p:ph idx="1"/>
          </p:nvPr>
        </p:nvSpPr>
        <p:spPr>
          <a:xfrm>
            <a:off x="468313" y="1628775"/>
            <a:ext cx="4114800" cy="4968875"/>
          </a:xfrm>
        </p:spPr>
        <p:txBody>
          <a:bodyPr/>
          <a:lstStyle/>
          <a:p>
            <a:pPr marL="0" indent="0">
              <a:spcBef>
                <a:spcPts val="1800"/>
              </a:spcBef>
              <a:buClr>
                <a:schemeClr val="tx2"/>
              </a:buClr>
              <a:buFont typeface="Wingdings" pitchFamily="2" charset="2"/>
              <a:buNone/>
            </a:pPr>
            <a:r>
              <a:rPr lang="el-GR" sz="2000" b="1" smtClean="0"/>
              <a:t>Μορφολογικά και παραγωγικά χαρακτηριστικά</a:t>
            </a:r>
            <a:r>
              <a:rPr lang="el-GR" sz="2000" smtClean="0"/>
              <a:t>:</a:t>
            </a:r>
          </a:p>
          <a:p>
            <a:pPr lvl="1" indent="-342900">
              <a:spcBef>
                <a:spcPct val="0"/>
              </a:spcBef>
              <a:buClr>
                <a:schemeClr val="tx2"/>
              </a:buClr>
              <a:buFont typeface="Wingdings" pitchFamily="2" charset="2"/>
              <a:buChar char="l"/>
            </a:pPr>
            <a:r>
              <a:rPr lang="el-GR" sz="2000" smtClean="0"/>
              <a:t>Ανθεκτική.</a:t>
            </a:r>
          </a:p>
          <a:p>
            <a:pPr lvl="1" indent="-342900">
              <a:spcBef>
                <a:spcPct val="0"/>
              </a:spcBef>
              <a:buClr>
                <a:schemeClr val="tx2"/>
              </a:buClr>
              <a:buFont typeface="Wingdings" pitchFamily="2" charset="2"/>
              <a:buChar char="l"/>
            </a:pPr>
            <a:r>
              <a:rPr lang="el-GR" sz="2000" smtClean="0"/>
              <a:t>Καλές μητρικές ιδιότητες.</a:t>
            </a:r>
          </a:p>
          <a:p>
            <a:pPr lvl="1" indent="-342900">
              <a:spcBef>
                <a:spcPct val="0"/>
              </a:spcBef>
              <a:buClr>
                <a:schemeClr val="tx2"/>
              </a:buClr>
              <a:buFont typeface="Wingdings" pitchFamily="2" charset="2"/>
              <a:buChar char="l"/>
            </a:pPr>
            <a:r>
              <a:rPr lang="el-GR" sz="2000" smtClean="0"/>
              <a:t>Καλή ποιότητα σφαγίου.</a:t>
            </a:r>
          </a:p>
          <a:p>
            <a:pPr lvl="1" indent="-342900">
              <a:spcBef>
                <a:spcPct val="0"/>
              </a:spcBef>
              <a:buClr>
                <a:schemeClr val="tx2"/>
              </a:buClr>
              <a:buFont typeface="Wingdings" pitchFamily="2" charset="2"/>
              <a:buChar char="l"/>
            </a:pPr>
            <a:r>
              <a:rPr lang="el-GR" sz="2000" smtClean="0"/>
              <a:t>Σχετικά όψιμη. Ηλικία α’ τοκετού 30-36 μήνες</a:t>
            </a:r>
          </a:p>
          <a:p>
            <a:pPr lvl="1" indent="-342900">
              <a:spcBef>
                <a:spcPct val="0"/>
              </a:spcBef>
              <a:buClr>
                <a:schemeClr val="tx2"/>
              </a:buClr>
              <a:buFont typeface="Wingdings" pitchFamily="2" charset="2"/>
              <a:buChar char="l"/>
            </a:pPr>
            <a:r>
              <a:rPr lang="el-GR" sz="2000" smtClean="0"/>
              <a:t>Δυστοκίες δεν παρατηρούνται.  Βάρος γέννησης 30-37 </a:t>
            </a:r>
            <a:r>
              <a:rPr lang="en-US" sz="2000" smtClean="0"/>
              <a:t>kg</a:t>
            </a:r>
            <a:r>
              <a:rPr lang="el-GR" sz="2000" smtClean="0"/>
              <a:t>.</a:t>
            </a:r>
          </a:p>
          <a:p>
            <a:pPr lvl="1" indent="-342900">
              <a:spcBef>
                <a:spcPct val="0"/>
              </a:spcBef>
              <a:buClr>
                <a:schemeClr val="tx2"/>
              </a:buClr>
              <a:buFont typeface="Wingdings" pitchFamily="2" charset="2"/>
              <a:buChar char="l"/>
            </a:pPr>
            <a:r>
              <a:rPr lang="el-GR" sz="2000" smtClean="0"/>
              <a:t>Υψηλή απόδοση σε σφάγιο και εξαιρετική ποιότητα, ακόμη και σε προχωρημένη ηλικία σφαγής.</a:t>
            </a:r>
          </a:p>
          <a:p>
            <a:pPr lvl="1" indent="-342900">
              <a:spcBef>
                <a:spcPct val="0"/>
              </a:spcBef>
              <a:buClr>
                <a:schemeClr val="tx2"/>
              </a:buClr>
              <a:buFont typeface="Wingdings" pitchFamily="2" charset="2"/>
              <a:buChar char="l"/>
            </a:pPr>
            <a:r>
              <a:rPr lang="el-GR" sz="2000" smtClean="0"/>
              <a:t>Χρησιμοποιείται σε διασταυρώσεις χρήσεως.</a:t>
            </a:r>
            <a:endParaRPr lang="en-GB" sz="2000" smtClean="0"/>
          </a:p>
        </p:txBody>
      </p:sp>
      <p:pic>
        <p:nvPicPr>
          <p:cNvPr id="30722" name="Picture 2" descr="Αγελάδες Limousin. "/>
          <p:cNvPicPr>
            <a:picLocks noChangeAspect="1" noChangeArrowheads="1"/>
          </p:cNvPicPr>
          <p:nvPr/>
        </p:nvPicPr>
        <p:blipFill>
          <a:blip r:embed="rId2"/>
          <a:srcRect/>
          <a:stretch>
            <a:fillRect/>
          </a:stretch>
        </p:blipFill>
        <p:spPr bwMode="auto">
          <a:xfrm>
            <a:off x="4716463" y="1719263"/>
            <a:ext cx="3457575" cy="2592387"/>
          </a:xfrm>
          <a:prstGeom prst="rect">
            <a:avLst/>
          </a:prstGeom>
          <a:ln>
            <a:noFill/>
          </a:ln>
          <a:effectLst>
            <a:outerShdw blurRad="292100" dist="139700" dir="2700000" algn="tl" rotWithShape="0">
              <a:srgbClr val="333333">
                <a:alpha val="65000"/>
              </a:srgbClr>
            </a:outerShdw>
          </a:effectLst>
          <a:extLst/>
        </p:spPr>
      </p:pic>
      <p:sp>
        <p:nvSpPr>
          <p:cNvPr id="60420" name="TextBox 3"/>
          <p:cNvSpPr txBox="1">
            <a:spLocks noChangeArrowheads="1"/>
          </p:cNvSpPr>
          <p:nvPr/>
        </p:nvSpPr>
        <p:spPr bwMode="auto">
          <a:xfrm>
            <a:off x="4935538" y="4435475"/>
            <a:ext cx="3487737" cy="1260475"/>
          </a:xfrm>
          <a:prstGeom prst="rect">
            <a:avLst/>
          </a:prstGeom>
          <a:noFill/>
          <a:ln w="9525">
            <a:noFill/>
            <a:miter lim="800000"/>
            <a:headEnd/>
            <a:tailEnd/>
          </a:ln>
        </p:spPr>
        <p:txBody>
          <a:bodyPr>
            <a:spAutoFit/>
          </a:bodyPr>
          <a:lstStyle/>
          <a:p>
            <a:r>
              <a:rPr lang="el-GR" sz="2000">
                <a:solidFill>
                  <a:srgbClr val="000000"/>
                </a:solidFill>
              </a:rPr>
              <a:t>Αγελάδες </a:t>
            </a:r>
            <a:r>
              <a:rPr lang="en-US" sz="2000">
                <a:solidFill>
                  <a:srgbClr val="000000"/>
                </a:solidFill>
              </a:rPr>
              <a:t>Limousin. </a:t>
            </a:r>
            <a:r>
              <a:rPr lang="en-US" sz="1400">
                <a:solidFill>
                  <a:srgbClr val="000000"/>
                </a:solidFill>
              </a:rPr>
              <a:t>http://cache2.allpostersimages.com/p/LRG/64/6460/FUWH100Z/posters/hutchinson-wayne-young-stock-of-limousin-cattle.jpg</a:t>
            </a:r>
            <a:endParaRPr lang="el-GR" sz="1400">
              <a:solidFill>
                <a:srgbClr val="0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a:defRPr/>
            </a:pPr>
            <a:r>
              <a:rPr lang="el-GR" dirty="0" err="1"/>
              <a:t>Κρεοπαραγωγός</a:t>
            </a:r>
            <a:r>
              <a:rPr lang="el-GR" dirty="0"/>
              <a:t> φυλή </a:t>
            </a:r>
            <a:r>
              <a:rPr lang="el-GR" dirty="0" smtClean="0"/>
              <a:t/>
            </a:r>
            <a:br>
              <a:rPr lang="el-GR" dirty="0" smtClean="0"/>
            </a:br>
            <a:r>
              <a:rPr lang="en-GB" dirty="0" smtClean="0"/>
              <a:t>Blonde </a:t>
            </a:r>
            <a:r>
              <a:rPr lang="en-GB" dirty="0" err="1" smtClean="0"/>
              <a:t>d'Aquitaine</a:t>
            </a:r>
            <a:r>
              <a:rPr lang="el-GR" dirty="0" smtClean="0"/>
              <a:t> 1/3</a:t>
            </a:r>
            <a:endParaRPr lang="el-GR" dirty="0"/>
          </a:p>
        </p:txBody>
      </p:sp>
      <p:sp>
        <p:nvSpPr>
          <p:cNvPr id="3" name="Θέση περιεχομένου 2"/>
          <p:cNvSpPr>
            <a:spLocks noGrp="1"/>
          </p:cNvSpPr>
          <p:nvPr>
            <p:ph idx="1"/>
          </p:nvPr>
        </p:nvSpPr>
        <p:spPr>
          <a:xfrm>
            <a:off x="350838" y="1604963"/>
            <a:ext cx="4491037" cy="5253037"/>
          </a:xfrm>
        </p:spPr>
        <p:txBody>
          <a:bodyPr/>
          <a:lstStyle/>
          <a:p>
            <a:pPr marL="0" indent="0">
              <a:spcBef>
                <a:spcPct val="0"/>
              </a:spcBef>
              <a:buFont typeface="Wingdings" pitchFamily="2" charset="2"/>
              <a:buNone/>
            </a:pPr>
            <a:r>
              <a:rPr lang="el-GR" sz="2000" b="1" smtClean="0"/>
              <a:t>Καταγωγή και διάδοση:</a:t>
            </a:r>
          </a:p>
          <a:p>
            <a:pPr marL="0" indent="0">
              <a:spcBef>
                <a:spcPct val="0"/>
              </a:spcBef>
            </a:pPr>
            <a:r>
              <a:rPr lang="el-GR" sz="2000" smtClean="0"/>
              <a:t>Δημιουργήθηκε μετά το </a:t>
            </a:r>
            <a:r>
              <a:rPr lang="en-US" sz="2000" smtClean="0"/>
              <a:t>2</a:t>
            </a:r>
            <a:r>
              <a:rPr lang="el-GR" sz="2000" baseline="30000" smtClean="0"/>
              <a:t>ο</a:t>
            </a:r>
            <a:r>
              <a:rPr lang="el-GR" sz="2000" smtClean="0"/>
              <a:t> Παγκόσμιο Πόλεμο στη Νοτιοδυτική Γαλλία από τη συνένωση πληθυσμών βασικά δυναμοπαραγωγών ζώων, Guercy, Guaronnaise και B</a:t>
            </a:r>
            <a:r>
              <a:rPr lang="en-US" sz="2000" smtClean="0"/>
              <a:t>l</a:t>
            </a:r>
            <a:r>
              <a:rPr lang="el-GR" sz="2000" smtClean="0"/>
              <a:t>onde de Pyrenees.</a:t>
            </a:r>
          </a:p>
          <a:p>
            <a:pPr marL="0" indent="0">
              <a:spcBef>
                <a:spcPct val="0"/>
              </a:spcBef>
            </a:pPr>
            <a:r>
              <a:rPr lang="el-GR" sz="2000" smtClean="0"/>
              <a:t>Από το 1955 δόθηκε μεγαλύτερη σημασία στην κρεοπαραγωγή.</a:t>
            </a:r>
          </a:p>
          <a:p>
            <a:pPr marL="0" indent="0">
              <a:spcBef>
                <a:spcPct val="0"/>
              </a:spcBef>
            </a:pPr>
            <a:r>
              <a:rPr lang="el-GR" sz="2000" smtClean="0"/>
              <a:t>Χρησιμοποιείται στη Γαλλία και σε άλλες χώρες (και στην Ελλάδα) για τη δημιουργία ταύρων υψηλής κρεοπαραγωγικής ικανότητας με σκοπό τη χρησιμοποίησή τους σε διασταυρώσεις χρήσεως.</a:t>
            </a:r>
          </a:p>
          <a:p>
            <a:pPr marL="0" indent="0">
              <a:spcBef>
                <a:spcPct val="0"/>
              </a:spcBef>
            </a:pPr>
            <a:endParaRPr lang="el-GR" sz="2000" b="1" smtClean="0"/>
          </a:p>
          <a:p>
            <a:pPr marL="0" indent="0">
              <a:spcBef>
                <a:spcPct val="0"/>
              </a:spcBef>
            </a:pPr>
            <a:endParaRPr lang="el-GR" sz="2000" smtClean="0"/>
          </a:p>
        </p:txBody>
      </p:sp>
      <p:pic>
        <p:nvPicPr>
          <p:cNvPr id="5" name="Θέση περιεχομένου 3" descr="Αγελάδα της φυλής Βlonde d’Aquitaine. "/>
          <p:cNvPicPr>
            <a:picLocks noChangeAspect="1"/>
          </p:cNvPicPr>
          <p:nvPr/>
        </p:nvPicPr>
        <p:blipFill>
          <a:blip r:embed="rId2"/>
          <a:stretch>
            <a:fillRect/>
          </a:stretch>
        </p:blipFill>
        <p:spPr bwMode="auto">
          <a:xfrm>
            <a:off x="5132388" y="1739900"/>
            <a:ext cx="3187700" cy="2255838"/>
          </a:xfrm>
          <a:prstGeom prst="rect">
            <a:avLst/>
          </a:prstGeom>
          <a:noFill/>
          <a:ln>
            <a:noFill/>
          </a:ln>
          <a:effectLst>
            <a:outerShdw blurRad="292100" dist="139700" dir="2700000" algn="tl" rotWithShape="0">
              <a:srgbClr val="333333">
                <a:alpha val="65000"/>
              </a:srgbClr>
            </a:outerShdw>
          </a:effectLst>
          <a:extLst/>
        </p:spPr>
      </p:pic>
      <p:sp>
        <p:nvSpPr>
          <p:cNvPr id="61444" name="TextBox 3"/>
          <p:cNvSpPr txBox="1">
            <a:spLocks noChangeArrowheads="1"/>
          </p:cNvSpPr>
          <p:nvPr/>
        </p:nvSpPr>
        <p:spPr bwMode="auto">
          <a:xfrm>
            <a:off x="5132388" y="4154488"/>
            <a:ext cx="3187700" cy="1354137"/>
          </a:xfrm>
          <a:prstGeom prst="rect">
            <a:avLst/>
          </a:prstGeom>
          <a:noFill/>
          <a:ln w="9525">
            <a:noFill/>
            <a:miter lim="800000"/>
            <a:headEnd/>
            <a:tailEnd/>
          </a:ln>
        </p:spPr>
        <p:txBody>
          <a:bodyPr>
            <a:spAutoFit/>
          </a:bodyPr>
          <a:lstStyle/>
          <a:p>
            <a:r>
              <a:rPr lang="el-GR" sz="2000">
                <a:solidFill>
                  <a:srgbClr val="000000"/>
                </a:solidFill>
              </a:rPr>
              <a:t>Αγελάδα της φυλής Β</a:t>
            </a:r>
            <a:r>
              <a:rPr lang="en-US" sz="2000">
                <a:solidFill>
                  <a:srgbClr val="000000"/>
                </a:solidFill>
              </a:rPr>
              <a:t>londe d’Aquitaine. </a:t>
            </a:r>
            <a:r>
              <a:rPr lang="en-US" sz="1400">
                <a:solidFill>
                  <a:srgbClr val="000000"/>
                </a:solidFill>
              </a:rPr>
              <a:t>http://www.ansi.okstate.edu/breeds/cattle/blondedaquitaine/images/blondedaquitaine-web-1.jpg</a:t>
            </a:r>
            <a:endParaRPr lang="el-GR" sz="1400">
              <a:solidFill>
                <a:srgbClr val="00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a:defRPr/>
            </a:pPr>
            <a:r>
              <a:rPr lang="el-GR" dirty="0" err="1"/>
              <a:t>Κρεοπαραγωγός</a:t>
            </a:r>
            <a:r>
              <a:rPr lang="el-GR" dirty="0"/>
              <a:t> φυλή </a:t>
            </a:r>
            <a:r>
              <a:rPr lang="el-GR" dirty="0" smtClean="0"/>
              <a:t/>
            </a:r>
            <a:br>
              <a:rPr lang="el-GR" dirty="0" smtClean="0"/>
            </a:br>
            <a:r>
              <a:rPr lang="en-GB" dirty="0" smtClean="0"/>
              <a:t>Blonde </a:t>
            </a:r>
            <a:r>
              <a:rPr lang="en-GB" dirty="0" err="1" smtClean="0"/>
              <a:t>d'Aquitaine</a:t>
            </a:r>
            <a:r>
              <a:rPr lang="el-GR" dirty="0" smtClean="0"/>
              <a:t> </a:t>
            </a:r>
            <a:r>
              <a:rPr lang="en-US" dirty="0" smtClean="0"/>
              <a:t>2</a:t>
            </a:r>
            <a:r>
              <a:rPr lang="el-GR" dirty="0" smtClean="0"/>
              <a:t>/</a:t>
            </a:r>
            <a:r>
              <a:rPr lang="en-US" dirty="0"/>
              <a:t>3</a:t>
            </a:r>
            <a:endParaRPr lang="el-GR" dirty="0"/>
          </a:p>
        </p:txBody>
      </p:sp>
      <p:sp>
        <p:nvSpPr>
          <p:cNvPr id="62466" name="Θέση περιεχομένου 2"/>
          <p:cNvSpPr>
            <a:spLocks noGrp="1"/>
          </p:cNvSpPr>
          <p:nvPr>
            <p:ph idx="1"/>
          </p:nvPr>
        </p:nvSpPr>
        <p:spPr>
          <a:xfrm>
            <a:off x="468313" y="1628775"/>
            <a:ext cx="4056062" cy="5068888"/>
          </a:xfrm>
        </p:spPr>
        <p:txBody>
          <a:bodyPr/>
          <a:lstStyle/>
          <a:p>
            <a:pPr marL="0" indent="0">
              <a:buClr>
                <a:schemeClr val="tx2"/>
              </a:buClr>
              <a:buFont typeface="Wingdings" pitchFamily="2" charset="2"/>
              <a:buNone/>
            </a:pPr>
            <a:r>
              <a:rPr lang="el-GR" sz="2000" b="1" smtClean="0"/>
              <a:t>Μορφολογικά και παραγωγικά χαρακτηριστικά:</a:t>
            </a:r>
          </a:p>
          <a:p>
            <a:pPr marL="0" indent="0">
              <a:buClr>
                <a:schemeClr val="tx2"/>
              </a:buClr>
            </a:pPr>
            <a:r>
              <a:rPr lang="el-GR" sz="2000" smtClean="0"/>
              <a:t>Μεγαλόσωμη φυλή.</a:t>
            </a:r>
          </a:p>
          <a:p>
            <a:pPr marL="0" indent="0">
              <a:buClr>
                <a:schemeClr val="tx2"/>
              </a:buClr>
            </a:pPr>
            <a:r>
              <a:rPr lang="el-GR" sz="2000" smtClean="0"/>
              <a:t>Ύψος ακρωμίου ταύρων 150 </a:t>
            </a:r>
            <a:r>
              <a:rPr lang="en-US" sz="2000" smtClean="0"/>
              <a:t>cm</a:t>
            </a:r>
            <a:r>
              <a:rPr lang="el-GR" sz="2000" smtClean="0"/>
              <a:t>.</a:t>
            </a:r>
          </a:p>
          <a:p>
            <a:pPr marL="0" indent="0">
              <a:buClr>
                <a:schemeClr val="tx2"/>
              </a:buClr>
            </a:pPr>
            <a:r>
              <a:rPr lang="el-GR" sz="2000" smtClean="0"/>
              <a:t>Βάρος που φτάνει 1200 </a:t>
            </a:r>
            <a:r>
              <a:rPr lang="en-US" sz="2000" smtClean="0"/>
              <a:t>kg </a:t>
            </a:r>
            <a:r>
              <a:rPr lang="el-GR" sz="2000" smtClean="0"/>
              <a:t>στους ταύρους και 75</a:t>
            </a:r>
            <a:r>
              <a:rPr lang="en-US" sz="2000" smtClean="0">
                <a:cs typeface="Times New Roman" pitchFamily="18" charset="0"/>
              </a:rPr>
              <a:t>0</a:t>
            </a:r>
            <a:r>
              <a:rPr lang="el-GR" sz="2000" smtClean="0">
                <a:cs typeface="Times New Roman" pitchFamily="18" charset="0"/>
              </a:rPr>
              <a:t> </a:t>
            </a:r>
            <a:r>
              <a:rPr lang="en-US" sz="2000" smtClean="0">
                <a:cs typeface="Times New Roman" pitchFamily="18" charset="0"/>
              </a:rPr>
              <a:t>kg</a:t>
            </a:r>
            <a:r>
              <a:rPr lang="el-GR" sz="2000" smtClean="0"/>
              <a:t> στις αγελάδες.</a:t>
            </a:r>
            <a:endParaRPr lang="en-GB" sz="2000" smtClean="0"/>
          </a:p>
          <a:p>
            <a:pPr marL="0" indent="0">
              <a:buClr>
                <a:schemeClr val="tx2"/>
              </a:buClr>
            </a:pPr>
            <a:r>
              <a:rPr lang="el-GR" sz="2000" smtClean="0"/>
              <a:t>Διάπλαση χαρακτηριστική των γαλλικών κρεοπαραγωγών βοοειδών.</a:t>
            </a:r>
          </a:p>
          <a:p>
            <a:pPr marL="0" indent="0">
              <a:buClr>
                <a:schemeClr val="tx2"/>
              </a:buClr>
            </a:pPr>
            <a:r>
              <a:rPr lang="el-GR" sz="2000" smtClean="0"/>
              <a:t>Χρωματισμός ξανθός με διάφορες παραλλαγές.</a:t>
            </a:r>
          </a:p>
          <a:p>
            <a:pPr marL="0" indent="0">
              <a:buClr>
                <a:schemeClr val="tx2"/>
              </a:buClr>
            </a:pPr>
            <a:r>
              <a:rPr lang="el-GR" sz="2000" smtClean="0"/>
              <a:t>Πρώτος τοκετός στο τρίτο έτος ηλικίας.</a:t>
            </a:r>
          </a:p>
        </p:txBody>
      </p:sp>
      <p:pic>
        <p:nvPicPr>
          <p:cNvPr id="32770" name="Picture 2" descr="Αγελάδα της φυλής Blonde d’ Aquitaine. "/>
          <p:cNvPicPr>
            <a:picLocks noChangeAspect="1" noChangeArrowheads="1"/>
          </p:cNvPicPr>
          <p:nvPr/>
        </p:nvPicPr>
        <p:blipFill>
          <a:blip r:embed="rId2"/>
          <a:srcRect/>
          <a:stretch>
            <a:fillRect/>
          </a:stretch>
        </p:blipFill>
        <p:spPr bwMode="auto">
          <a:xfrm>
            <a:off x="4524375" y="1798638"/>
            <a:ext cx="3686175" cy="2800350"/>
          </a:xfrm>
          <a:prstGeom prst="rect">
            <a:avLst/>
          </a:prstGeom>
          <a:ln>
            <a:noFill/>
          </a:ln>
          <a:effectLst>
            <a:outerShdw blurRad="292100" dist="139700" dir="2700000" algn="tl" rotWithShape="0">
              <a:srgbClr val="333333">
                <a:alpha val="65000"/>
              </a:srgbClr>
            </a:outerShdw>
          </a:effectLst>
          <a:extLst/>
        </p:spPr>
      </p:pic>
      <p:sp>
        <p:nvSpPr>
          <p:cNvPr id="62468" name="TextBox 3"/>
          <p:cNvSpPr txBox="1">
            <a:spLocks noChangeArrowheads="1"/>
          </p:cNvSpPr>
          <p:nvPr/>
        </p:nvSpPr>
        <p:spPr bwMode="auto">
          <a:xfrm>
            <a:off x="4524375" y="4746625"/>
            <a:ext cx="3846513" cy="1354138"/>
          </a:xfrm>
          <a:prstGeom prst="rect">
            <a:avLst/>
          </a:prstGeom>
          <a:noFill/>
          <a:ln w="9525">
            <a:noFill/>
            <a:miter lim="800000"/>
            <a:headEnd/>
            <a:tailEnd/>
          </a:ln>
        </p:spPr>
        <p:txBody>
          <a:bodyPr>
            <a:spAutoFit/>
          </a:bodyPr>
          <a:lstStyle/>
          <a:p>
            <a:r>
              <a:rPr lang="el-GR" sz="2000">
                <a:solidFill>
                  <a:srgbClr val="000000"/>
                </a:solidFill>
              </a:rPr>
              <a:t>Αγελάδα της φυλής </a:t>
            </a:r>
            <a:r>
              <a:rPr lang="en-US" sz="2000">
                <a:solidFill>
                  <a:srgbClr val="000000"/>
                </a:solidFill>
              </a:rPr>
              <a:t>Blonde d’ Aquitaine. </a:t>
            </a:r>
            <a:r>
              <a:rPr lang="en-US" sz="1400">
                <a:solidFill>
                  <a:srgbClr val="000000"/>
                </a:solidFill>
              </a:rPr>
              <a:t>http://upload.wikimedia.org/wikipedia/commons/thumb/f/f9/Blonde_Aquitaine.jpg/300px-Blonde_Aquitaine.jpg</a:t>
            </a:r>
            <a:endParaRPr lang="el-GR" sz="1400">
              <a:solidFill>
                <a:srgbClr val="00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a:defRPr/>
            </a:pPr>
            <a:r>
              <a:rPr lang="el-GR" dirty="0" err="1"/>
              <a:t>Κρεοπαραγωγός</a:t>
            </a:r>
            <a:r>
              <a:rPr lang="el-GR" dirty="0"/>
              <a:t> φυλή </a:t>
            </a:r>
            <a:r>
              <a:rPr lang="el-GR" dirty="0" smtClean="0"/>
              <a:t/>
            </a:r>
            <a:br>
              <a:rPr lang="el-GR" dirty="0" smtClean="0"/>
            </a:br>
            <a:r>
              <a:rPr lang="en-GB" dirty="0" smtClean="0"/>
              <a:t>Blonde </a:t>
            </a:r>
            <a:r>
              <a:rPr lang="en-GB" dirty="0" err="1" smtClean="0"/>
              <a:t>d'Aquitaine</a:t>
            </a:r>
            <a:r>
              <a:rPr lang="el-GR" dirty="0" smtClean="0"/>
              <a:t> </a:t>
            </a:r>
            <a:r>
              <a:rPr lang="en-US" dirty="0" smtClean="0"/>
              <a:t>3</a:t>
            </a:r>
            <a:r>
              <a:rPr lang="el-GR" dirty="0" smtClean="0"/>
              <a:t>/</a:t>
            </a:r>
            <a:r>
              <a:rPr lang="en-US" dirty="0" smtClean="0"/>
              <a:t>3</a:t>
            </a:r>
            <a:endParaRPr lang="el-GR" dirty="0"/>
          </a:p>
        </p:txBody>
      </p:sp>
      <p:sp>
        <p:nvSpPr>
          <p:cNvPr id="63490" name="Θέση περιεχομένου 2"/>
          <p:cNvSpPr>
            <a:spLocks noGrp="1"/>
          </p:cNvSpPr>
          <p:nvPr>
            <p:ph idx="1"/>
          </p:nvPr>
        </p:nvSpPr>
        <p:spPr>
          <a:xfrm>
            <a:off x="468313" y="1628775"/>
            <a:ext cx="4127500" cy="4968875"/>
          </a:xfrm>
        </p:spPr>
        <p:txBody>
          <a:bodyPr/>
          <a:lstStyle/>
          <a:p>
            <a:pPr marL="0" indent="0">
              <a:buClr>
                <a:schemeClr val="tx2"/>
              </a:buClr>
              <a:buFont typeface="Wingdings" pitchFamily="2" charset="2"/>
              <a:buNone/>
            </a:pPr>
            <a:r>
              <a:rPr lang="el-GR" sz="2000" b="1" smtClean="0"/>
              <a:t>Μορφολογικά και παραγωγικά χαρακτηριστικά</a:t>
            </a:r>
            <a:r>
              <a:rPr lang="en-US" sz="2000" b="1" smtClean="0"/>
              <a:t> (</a:t>
            </a:r>
            <a:r>
              <a:rPr lang="el-GR" sz="2000" b="1" smtClean="0"/>
              <a:t>συνέχεια…):</a:t>
            </a:r>
          </a:p>
          <a:p>
            <a:pPr marL="0" indent="0">
              <a:buClr>
                <a:schemeClr val="tx2"/>
              </a:buClr>
            </a:pPr>
            <a:r>
              <a:rPr lang="el-GR" sz="2000" smtClean="0"/>
              <a:t>Χαμηλό ποσοστό δυστοκιών.</a:t>
            </a:r>
          </a:p>
          <a:p>
            <a:pPr marL="0" indent="0">
              <a:buClr>
                <a:schemeClr val="tx2"/>
              </a:buClr>
            </a:pPr>
            <a:r>
              <a:rPr lang="el-GR" sz="2000" smtClean="0"/>
              <a:t>Βάρος γέννησης 37 - 45 </a:t>
            </a:r>
            <a:r>
              <a:rPr lang="en-US" sz="2000" smtClean="0"/>
              <a:t>kg.</a:t>
            </a:r>
            <a:r>
              <a:rPr lang="el-GR" sz="2000" smtClean="0"/>
              <a:t> </a:t>
            </a:r>
          </a:p>
          <a:p>
            <a:pPr marL="0" indent="0">
              <a:buClr>
                <a:schemeClr val="tx2"/>
              </a:buClr>
            </a:pPr>
            <a:r>
              <a:rPr lang="el-GR" sz="2000" smtClean="0"/>
              <a:t>Ρυθμός ανάπτυξης υψηλός.</a:t>
            </a:r>
          </a:p>
          <a:p>
            <a:pPr marL="0" indent="0">
              <a:buClr>
                <a:schemeClr val="tx2"/>
              </a:buClr>
            </a:pPr>
            <a:r>
              <a:rPr lang="el-GR" sz="2000" smtClean="0"/>
              <a:t>Παραγόμενα σφάγια καλής ποιότητας  (απόδοση σε σφάγιο 60-64 %.)</a:t>
            </a:r>
          </a:p>
          <a:p>
            <a:pPr marL="0" indent="0">
              <a:buClr>
                <a:schemeClr val="tx2"/>
              </a:buClr>
            </a:pPr>
            <a:r>
              <a:rPr lang="el-GR" sz="2000" smtClean="0"/>
              <a:t>Χρησιμοποιείται και σε διασταυρώσεις χρήσεως</a:t>
            </a:r>
            <a:r>
              <a:rPr lang="el-GR" sz="2400" smtClean="0"/>
              <a:t>.</a:t>
            </a:r>
          </a:p>
        </p:txBody>
      </p:sp>
      <p:pic>
        <p:nvPicPr>
          <p:cNvPr id="33794" name="Picture 2" descr="Αγελάδες της φυλής Blonde d’ Aquitaine. "/>
          <p:cNvPicPr>
            <a:picLocks noChangeAspect="1" noChangeArrowheads="1"/>
          </p:cNvPicPr>
          <p:nvPr/>
        </p:nvPicPr>
        <p:blipFill>
          <a:blip r:embed="rId2"/>
          <a:srcRect/>
          <a:stretch>
            <a:fillRect/>
          </a:stretch>
        </p:blipFill>
        <p:spPr bwMode="auto">
          <a:xfrm>
            <a:off x="4595813" y="1709738"/>
            <a:ext cx="3783012" cy="2836862"/>
          </a:xfrm>
          <a:prstGeom prst="rect">
            <a:avLst/>
          </a:prstGeom>
          <a:ln>
            <a:noFill/>
          </a:ln>
          <a:effectLst>
            <a:outerShdw blurRad="292100" dist="139700" dir="2700000" algn="tl" rotWithShape="0">
              <a:srgbClr val="333333">
                <a:alpha val="65000"/>
              </a:srgbClr>
            </a:outerShdw>
          </a:effectLst>
          <a:extLst/>
        </p:spPr>
      </p:pic>
      <p:sp>
        <p:nvSpPr>
          <p:cNvPr id="63492" name="TextBox 3"/>
          <p:cNvSpPr txBox="1">
            <a:spLocks noChangeArrowheads="1"/>
          </p:cNvSpPr>
          <p:nvPr/>
        </p:nvSpPr>
        <p:spPr bwMode="auto">
          <a:xfrm>
            <a:off x="4643438" y="4648200"/>
            <a:ext cx="3867150" cy="923925"/>
          </a:xfrm>
          <a:prstGeom prst="rect">
            <a:avLst/>
          </a:prstGeom>
          <a:noFill/>
          <a:ln w="9525">
            <a:noFill/>
            <a:miter lim="800000"/>
            <a:headEnd/>
            <a:tailEnd/>
          </a:ln>
        </p:spPr>
        <p:txBody>
          <a:bodyPr>
            <a:spAutoFit/>
          </a:bodyPr>
          <a:lstStyle/>
          <a:p>
            <a:r>
              <a:rPr lang="el-GR" sz="2000">
                <a:solidFill>
                  <a:srgbClr val="000000"/>
                </a:solidFill>
              </a:rPr>
              <a:t>Αγελάδες της φυλής </a:t>
            </a:r>
            <a:r>
              <a:rPr lang="en-US" sz="2000">
                <a:solidFill>
                  <a:srgbClr val="000000"/>
                </a:solidFill>
              </a:rPr>
              <a:t>Blonde d’ Aquitaine. </a:t>
            </a:r>
            <a:r>
              <a:rPr lang="en-US" sz="1400">
                <a:solidFill>
                  <a:srgbClr val="000000"/>
                </a:solidFill>
              </a:rPr>
              <a:t>http://www.cattle-manager.com/images/articles/Blonde_1.JPG</a:t>
            </a:r>
            <a:endParaRPr lang="el-GR" sz="1400">
              <a:solidFill>
                <a:srgbClr val="00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Τίτλος 1"/>
          <p:cNvSpPr>
            <a:spLocks noGrp="1"/>
          </p:cNvSpPr>
          <p:nvPr>
            <p:ph type="title"/>
          </p:nvPr>
        </p:nvSpPr>
        <p:spPr/>
        <p:txBody>
          <a:bodyPr/>
          <a:lstStyle/>
          <a:p>
            <a:r>
              <a:rPr lang="el-GR" smtClean="0"/>
              <a:t>Ιταλικές κρεοπαραγωγές </a:t>
            </a:r>
          </a:p>
        </p:txBody>
      </p:sp>
      <p:sp>
        <p:nvSpPr>
          <p:cNvPr id="64514" name="Θέση περιεχομένου 2"/>
          <p:cNvSpPr>
            <a:spLocks noGrp="1"/>
          </p:cNvSpPr>
          <p:nvPr>
            <p:ph idx="1"/>
          </p:nvPr>
        </p:nvSpPr>
        <p:spPr/>
        <p:txBody>
          <a:bodyPr/>
          <a:lstStyle/>
          <a:p>
            <a:pPr>
              <a:lnSpc>
                <a:spcPct val="150000"/>
              </a:lnSpc>
              <a:buClr>
                <a:schemeClr val="tx2"/>
              </a:buClr>
            </a:pPr>
            <a:r>
              <a:rPr lang="en-GB" smtClean="0"/>
              <a:t>Chianina</a:t>
            </a:r>
            <a:endParaRPr lang="en-US" smtClean="0"/>
          </a:p>
          <a:p>
            <a:pPr>
              <a:lnSpc>
                <a:spcPct val="150000"/>
              </a:lnSpc>
              <a:buClr>
                <a:schemeClr val="tx2"/>
              </a:buClr>
            </a:pPr>
            <a:r>
              <a:rPr lang="en-US" smtClean="0"/>
              <a:t>Romagnola</a:t>
            </a:r>
            <a:endParaRPr lang="el-GR" smtClean="0"/>
          </a:p>
          <a:p>
            <a:pPr>
              <a:lnSpc>
                <a:spcPct val="150000"/>
              </a:lnSpc>
              <a:buClr>
                <a:schemeClr val="tx2"/>
              </a:buClr>
            </a:pPr>
            <a:r>
              <a:rPr lang="en-US" smtClean="0"/>
              <a:t>Marchigiana</a:t>
            </a:r>
            <a:endParaRPr lang="en-GB" smtClean="0"/>
          </a:p>
          <a:p>
            <a:pPr>
              <a:lnSpc>
                <a:spcPct val="150000"/>
              </a:lnSpc>
              <a:buClr>
                <a:schemeClr val="tx2"/>
              </a:buClr>
            </a:pPr>
            <a:endParaRPr lang="el-GR"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73075"/>
            <a:ext cx="7924800" cy="960438"/>
          </a:xfrm>
        </p:spPr>
        <p:txBody>
          <a:bodyPr>
            <a:normAutofit fontScale="90000"/>
          </a:bodyPr>
          <a:lstStyle/>
          <a:p>
            <a:pPr>
              <a:defRPr/>
            </a:pPr>
            <a:r>
              <a:rPr lang="el-GR" dirty="0" err="1"/>
              <a:t>Κρεοπαραγωγός</a:t>
            </a:r>
            <a:r>
              <a:rPr lang="el-GR" dirty="0"/>
              <a:t> φυλή </a:t>
            </a:r>
            <a:r>
              <a:rPr lang="en-GB" dirty="0" err="1" smtClean="0"/>
              <a:t>Chianina</a:t>
            </a:r>
            <a:r>
              <a:rPr lang="el-GR" dirty="0" smtClean="0"/>
              <a:t> </a:t>
            </a:r>
            <a:r>
              <a:rPr lang="en-US" dirty="0" smtClean="0"/>
              <a:t>1</a:t>
            </a:r>
            <a:r>
              <a:rPr lang="el-GR" dirty="0" smtClean="0"/>
              <a:t>/</a:t>
            </a:r>
            <a:r>
              <a:rPr lang="en-US" dirty="0" smtClean="0"/>
              <a:t>3</a:t>
            </a:r>
            <a:endParaRPr lang="el-GR" dirty="0"/>
          </a:p>
        </p:txBody>
      </p:sp>
      <p:sp>
        <p:nvSpPr>
          <p:cNvPr id="3" name="Θέση περιεχομένου 2"/>
          <p:cNvSpPr>
            <a:spLocks noGrp="1"/>
          </p:cNvSpPr>
          <p:nvPr>
            <p:ph idx="1"/>
          </p:nvPr>
        </p:nvSpPr>
        <p:spPr>
          <a:xfrm>
            <a:off x="280988" y="1628775"/>
            <a:ext cx="4748212" cy="5229225"/>
          </a:xfrm>
        </p:spPr>
        <p:txBody>
          <a:bodyPr/>
          <a:lstStyle/>
          <a:p>
            <a:pPr marL="0" indent="0">
              <a:lnSpc>
                <a:spcPct val="130000"/>
              </a:lnSpc>
              <a:buFont typeface="Wingdings" pitchFamily="2" charset="2"/>
              <a:buNone/>
            </a:pPr>
            <a:r>
              <a:rPr lang="el-GR" sz="2000" b="1" smtClean="0"/>
              <a:t>Καταγωγή και διάδοση:</a:t>
            </a:r>
          </a:p>
          <a:p>
            <a:pPr marL="0" indent="0">
              <a:lnSpc>
                <a:spcPct val="130000"/>
              </a:lnSpc>
            </a:pPr>
            <a:r>
              <a:rPr lang="el-GR" sz="2000" smtClean="0"/>
              <a:t>Κοιλάδα Chiana της επαρχίας της Τοσκάνης της Ιταλίας. Δημιουργήθηκε κατά την εποχή της Ρωμαϊκής Αυτοκρατορίας, πιθανόν από βοοειδή ποδολικού (στεππικού) τύπου.</a:t>
            </a:r>
          </a:p>
          <a:p>
            <a:pPr marL="0" indent="0">
              <a:lnSpc>
                <a:spcPct val="130000"/>
              </a:lnSpc>
            </a:pPr>
            <a:r>
              <a:rPr lang="el-GR" sz="2000" smtClean="0"/>
              <a:t>Χρησιμοποιείται διεθνώς σε διασταυρώσεις χρήσεως με σκοπό την αύξηση της παραγωγής κρέατος</a:t>
            </a:r>
            <a:r>
              <a:rPr lang="el-GR" sz="2400" smtClean="0"/>
              <a:t>.</a:t>
            </a:r>
          </a:p>
          <a:p>
            <a:pPr marL="0" indent="0">
              <a:lnSpc>
                <a:spcPct val="130000"/>
              </a:lnSpc>
            </a:pPr>
            <a:endParaRPr lang="el-GR" sz="2000" smtClean="0"/>
          </a:p>
          <a:p>
            <a:pPr marL="0" indent="0">
              <a:lnSpc>
                <a:spcPct val="130000"/>
              </a:lnSpc>
            </a:pPr>
            <a:endParaRPr lang="el-GR" sz="2000" smtClean="0"/>
          </a:p>
        </p:txBody>
      </p:sp>
      <p:pic>
        <p:nvPicPr>
          <p:cNvPr id="5" name="Θέση περιεχομένου 3" descr="Ταύρος της φυλής Chianina. "/>
          <p:cNvPicPr>
            <a:picLocks noChangeAspect="1"/>
          </p:cNvPicPr>
          <p:nvPr/>
        </p:nvPicPr>
        <p:blipFill>
          <a:blip r:embed="rId2"/>
          <a:stretch>
            <a:fillRect/>
          </a:stretch>
        </p:blipFill>
        <p:spPr bwMode="auto">
          <a:xfrm>
            <a:off x="4908550" y="1770063"/>
            <a:ext cx="3502025" cy="2390775"/>
          </a:xfrm>
          <a:prstGeom prst="rect">
            <a:avLst/>
          </a:prstGeom>
          <a:noFill/>
          <a:ln>
            <a:noFill/>
          </a:ln>
          <a:effectLst>
            <a:outerShdw blurRad="292100" dist="139700" dir="2700000" algn="tl" rotWithShape="0">
              <a:srgbClr val="333333">
                <a:alpha val="65000"/>
              </a:srgbClr>
            </a:outerShdw>
          </a:effectLst>
          <a:extLst/>
        </p:spPr>
      </p:pic>
      <p:sp>
        <p:nvSpPr>
          <p:cNvPr id="65540" name="TextBox 3"/>
          <p:cNvSpPr txBox="1">
            <a:spLocks noChangeArrowheads="1"/>
          </p:cNvSpPr>
          <p:nvPr/>
        </p:nvSpPr>
        <p:spPr bwMode="auto">
          <a:xfrm>
            <a:off x="5057775" y="4302125"/>
            <a:ext cx="3481388" cy="830263"/>
          </a:xfrm>
          <a:prstGeom prst="rect">
            <a:avLst/>
          </a:prstGeom>
          <a:noFill/>
          <a:ln w="9525">
            <a:noFill/>
            <a:miter lim="800000"/>
            <a:headEnd/>
            <a:tailEnd/>
          </a:ln>
        </p:spPr>
        <p:txBody>
          <a:bodyPr>
            <a:spAutoFit/>
          </a:bodyPr>
          <a:lstStyle/>
          <a:p>
            <a:r>
              <a:rPr lang="el-GR" sz="2000">
                <a:solidFill>
                  <a:srgbClr val="000000"/>
                </a:solidFill>
              </a:rPr>
              <a:t>Ταύρος της φυλής </a:t>
            </a:r>
            <a:r>
              <a:rPr lang="en-US" sz="2000">
                <a:solidFill>
                  <a:srgbClr val="000000"/>
                </a:solidFill>
              </a:rPr>
              <a:t>Chianina. </a:t>
            </a:r>
            <a:r>
              <a:rPr lang="en-US" sz="1400">
                <a:solidFill>
                  <a:srgbClr val="000000"/>
                </a:solidFill>
              </a:rPr>
              <a:t>http://www.ansi.okstate.edu/breeds/cattle/chianina/images/chianina-web-1.jpg</a:t>
            </a:r>
            <a:endParaRPr lang="el-GR" sz="1400">
              <a:solidFill>
                <a:srgbClr val="00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73075"/>
            <a:ext cx="7924800" cy="960438"/>
          </a:xfrm>
        </p:spPr>
        <p:txBody>
          <a:bodyPr>
            <a:normAutofit fontScale="90000"/>
          </a:bodyPr>
          <a:lstStyle/>
          <a:p>
            <a:pPr>
              <a:defRPr/>
            </a:pPr>
            <a:r>
              <a:rPr lang="el-GR" dirty="0" err="1"/>
              <a:t>Κρεοπαραγωγός</a:t>
            </a:r>
            <a:r>
              <a:rPr lang="el-GR" dirty="0"/>
              <a:t> φυλή </a:t>
            </a:r>
            <a:r>
              <a:rPr lang="en-GB" dirty="0" err="1" smtClean="0"/>
              <a:t>Chianina</a:t>
            </a:r>
            <a:r>
              <a:rPr lang="el-GR" dirty="0" smtClean="0"/>
              <a:t> </a:t>
            </a:r>
            <a:r>
              <a:rPr lang="en-US" dirty="0" smtClean="0"/>
              <a:t>2</a:t>
            </a:r>
            <a:r>
              <a:rPr lang="el-GR" dirty="0" smtClean="0"/>
              <a:t>/</a:t>
            </a:r>
            <a:r>
              <a:rPr lang="en-US" dirty="0" smtClean="0"/>
              <a:t>3</a:t>
            </a:r>
            <a:endParaRPr lang="el-GR" dirty="0"/>
          </a:p>
        </p:txBody>
      </p:sp>
      <p:sp>
        <p:nvSpPr>
          <p:cNvPr id="3" name="Θέση περιεχομένου 2"/>
          <p:cNvSpPr>
            <a:spLocks noGrp="1"/>
          </p:cNvSpPr>
          <p:nvPr>
            <p:ph idx="1"/>
          </p:nvPr>
        </p:nvSpPr>
        <p:spPr>
          <a:xfrm>
            <a:off x="373063" y="1628775"/>
            <a:ext cx="4197350" cy="4968875"/>
          </a:xfrm>
        </p:spPr>
        <p:txBody>
          <a:bodyPr/>
          <a:lstStyle/>
          <a:p>
            <a:pPr marL="0" indent="0">
              <a:spcBef>
                <a:spcPts val="1200"/>
              </a:spcBef>
              <a:buFont typeface="Wingdings" pitchFamily="2" charset="2"/>
              <a:buNone/>
            </a:pPr>
            <a:r>
              <a:rPr lang="en-US" sz="2000" b="1" smtClean="0"/>
              <a:t>M</a:t>
            </a:r>
            <a:r>
              <a:rPr lang="el-GR" sz="2000" b="1" smtClean="0"/>
              <a:t>ορφολογικά και παραγωγικά χαρακτηριστικά:</a:t>
            </a:r>
          </a:p>
          <a:p>
            <a:pPr marL="0" indent="0">
              <a:spcBef>
                <a:spcPct val="0"/>
              </a:spcBef>
            </a:pPr>
            <a:r>
              <a:rPr lang="el-GR" sz="2000" smtClean="0"/>
              <a:t>Η πιο μεγαλόσωμη και από τις παλαιότερες φυλές</a:t>
            </a:r>
            <a:r>
              <a:rPr lang="en-US" sz="2000" smtClean="0"/>
              <a:t>,</a:t>
            </a:r>
            <a:r>
              <a:rPr lang="el-GR" sz="2000" smtClean="0"/>
              <a:t>   με υψηλά αναλογικά άκρα</a:t>
            </a:r>
          </a:p>
          <a:p>
            <a:pPr marL="0" indent="0">
              <a:spcBef>
                <a:spcPct val="0"/>
              </a:spcBef>
            </a:pPr>
            <a:r>
              <a:rPr lang="el-GR" sz="2000" smtClean="0"/>
              <a:t>Ύ.Α.: ταύρων 170 </a:t>
            </a:r>
            <a:r>
              <a:rPr lang="en-US" sz="2000" smtClean="0"/>
              <a:t>cm</a:t>
            </a:r>
            <a:r>
              <a:rPr lang="el-GR" sz="2000" smtClean="0"/>
              <a:t> και αγελάδων 160 </a:t>
            </a:r>
            <a:r>
              <a:rPr lang="en-US" sz="2000" smtClean="0"/>
              <a:t>cm</a:t>
            </a:r>
            <a:r>
              <a:rPr lang="el-GR" sz="2000" smtClean="0"/>
              <a:t>. </a:t>
            </a:r>
          </a:p>
          <a:p>
            <a:pPr marL="0" indent="0">
              <a:spcBef>
                <a:spcPct val="0"/>
              </a:spcBef>
            </a:pPr>
            <a:r>
              <a:rPr lang="el-GR" sz="2000" smtClean="0"/>
              <a:t>Σ.Β. ταύρων: 1300 </a:t>
            </a:r>
            <a:r>
              <a:rPr lang="en-US" sz="2000" smtClean="0"/>
              <a:t>kg</a:t>
            </a:r>
            <a:r>
              <a:rPr lang="el-GR" sz="2000" smtClean="0"/>
              <a:t>, Σ.Β. αγελάδων: 750 </a:t>
            </a:r>
            <a:r>
              <a:rPr lang="en-US" sz="2000" smtClean="0"/>
              <a:t>kg.</a:t>
            </a:r>
            <a:endParaRPr lang="el-GR" sz="2000" smtClean="0"/>
          </a:p>
          <a:p>
            <a:pPr marL="0" indent="0">
              <a:spcBef>
                <a:spcPct val="0"/>
              </a:spcBef>
            </a:pPr>
            <a:r>
              <a:rPr lang="el-GR" sz="2000" smtClean="0"/>
              <a:t>Χρωματισμός υπόλευκος με το ακρορρίνιο, τα άκρα των κεράτων και το θύσανο ουράς μαύρα.</a:t>
            </a:r>
            <a:endParaRPr lang="el-GR" sz="2000" smtClean="0">
              <a:effectLst>
                <a:outerShdw blurRad="38100" dist="38100" dir="2700000" algn="tl">
                  <a:srgbClr val="C0C0C0"/>
                </a:outerShdw>
              </a:effectLst>
            </a:endParaRPr>
          </a:p>
          <a:p>
            <a:pPr marL="0" indent="0">
              <a:spcBef>
                <a:spcPct val="0"/>
              </a:spcBef>
            </a:pPr>
            <a:r>
              <a:rPr lang="el-GR" sz="2000" smtClean="0"/>
              <a:t>Καθαρά  κρεοπαραγωγός με ανάλογη διάπλαση.</a:t>
            </a:r>
          </a:p>
        </p:txBody>
      </p:sp>
      <p:pic>
        <p:nvPicPr>
          <p:cNvPr id="34818" name="Picture 2" descr="Ταύρος φυλής Cianina. "/>
          <p:cNvPicPr>
            <a:picLocks noChangeAspect="1" noChangeArrowheads="1"/>
          </p:cNvPicPr>
          <p:nvPr/>
        </p:nvPicPr>
        <p:blipFill>
          <a:blip r:embed="rId2"/>
          <a:srcRect/>
          <a:stretch>
            <a:fillRect/>
          </a:stretch>
        </p:blipFill>
        <p:spPr bwMode="auto">
          <a:xfrm>
            <a:off x="4814888" y="1752600"/>
            <a:ext cx="3505200" cy="2847975"/>
          </a:xfrm>
          <a:prstGeom prst="rect">
            <a:avLst/>
          </a:prstGeom>
          <a:ln>
            <a:noFill/>
          </a:ln>
          <a:effectLst>
            <a:outerShdw blurRad="292100" dist="139700" dir="2700000" algn="tl" rotWithShape="0">
              <a:srgbClr val="333333">
                <a:alpha val="65000"/>
              </a:srgbClr>
            </a:outerShdw>
          </a:effectLst>
          <a:extLst/>
        </p:spPr>
      </p:pic>
      <p:sp>
        <p:nvSpPr>
          <p:cNvPr id="66564" name="TextBox 3"/>
          <p:cNvSpPr txBox="1">
            <a:spLocks noChangeArrowheads="1"/>
          </p:cNvSpPr>
          <p:nvPr/>
        </p:nvSpPr>
        <p:spPr bwMode="auto">
          <a:xfrm>
            <a:off x="4965700" y="4706938"/>
            <a:ext cx="3575050" cy="822325"/>
          </a:xfrm>
          <a:prstGeom prst="rect">
            <a:avLst/>
          </a:prstGeom>
          <a:noFill/>
          <a:ln w="9525">
            <a:noFill/>
            <a:miter lim="800000"/>
            <a:headEnd/>
            <a:tailEnd/>
          </a:ln>
        </p:spPr>
        <p:txBody>
          <a:bodyPr>
            <a:spAutoFit/>
          </a:bodyPr>
          <a:lstStyle/>
          <a:p>
            <a:r>
              <a:rPr lang="el-GR" sz="2000">
                <a:solidFill>
                  <a:srgbClr val="000000"/>
                </a:solidFill>
              </a:rPr>
              <a:t>Ταύρος της φυλής </a:t>
            </a:r>
            <a:r>
              <a:rPr lang="en-US" sz="2000">
                <a:solidFill>
                  <a:srgbClr val="000000"/>
                </a:solidFill>
              </a:rPr>
              <a:t>Chianina. </a:t>
            </a:r>
            <a:r>
              <a:rPr lang="en-US" sz="1400">
                <a:solidFill>
                  <a:srgbClr val="000000"/>
                </a:solidFill>
              </a:rPr>
              <a:t>http://www.chianina.com.au/images/beef/chianina.jpg</a:t>
            </a:r>
            <a:endParaRPr lang="el-GR" sz="140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Τίτλος 1"/>
          <p:cNvSpPr>
            <a:spLocks noGrp="1"/>
          </p:cNvSpPr>
          <p:nvPr>
            <p:ph type="title"/>
          </p:nvPr>
        </p:nvSpPr>
        <p:spPr>
          <a:xfrm>
            <a:off x="395288" y="492125"/>
            <a:ext cx="8748712" cy="736600"/>
          </a:xfrm>
        </p:spPr>
        <p:txBody>
          <a:bodyPr/>
          <a:lstStyle/>
          <a:p>
            <a:r>
              <a:rPr lang="el-GR" sz="4000" smtClean="0"/>
              <a:t>Φυλές βοοειδών 1/2</a:t>
            </a:r>
          </a:p>
        </p:txBody>
      </p:sp>
      <p:sp>
        <p:nvSpPr>
          <p:cNvPr id="20482" name="Θέση περιεχομένου 2"/>
          <p:cNvSpPr>
            <a:spLocks noGrp="1"/>
          </p:cNvSpPr>
          <p:nvPr>
            <p:ph idx="1"/>
          </p:nvPr>
        </p:nvSpPr>
        <p:spPr>
          <a:xfrm>
            <a:off x="468313" y="1628775"/>
            <a:ext cx="7848600" cy="5229225"/>
          </a:xfrm>
        </p:spPr>
        <p:txBody>
          <a:bodyPr/>
          <a:lstStyle/>
          <a:p>
            <a:pPr>
              <a:lnSpc>
                <a:spcPct val="114000"/>
              </a:lnSpc>
            </a:pPr>
            <a:r>
              <a:rPr lang="el-GR" sz="2000" smtClean="0"/>
              <a:t>Η μεγάλη διάδοση των βοοειδών οφείλεται</a:t>
            </a:r>
            <a:r>
              <a:rPr lang="en-US" sz="2000" smtClean="0"/>
              <a:t> </a:t>
            </a:r>
            <a:r>
              <a:rPr lang="el-GR" sz="2000" smtClean="0"/>
              <a:t>στους παρακάτω λόγους:</a:t>
            </a:r>
          </a:p>
          <a:p>
            <a:pPr lvl="1">
              <a:lnSpc>
                <a:spcPct val="114000"/>
              </a:lnSpc>
            </a:pPr>
            <a:r>
              <a:rPr lang="el-GR" sz="2000" smtClean="0"/>
              <a:t>Έχουν μεγάλη ικανότητα προσαρμογής (την ξεπερνά μόνο το πρόβατο)</a:t>
            </a:r>
          </a:p>
          <a:p>
            <a:pPr lvl="1">
              <a:lnSpc>
                <a:spcPct val="114000"/>
              </a:lnSpc>
            </a:pPr>
            <a:r>
              <a:rPr lang="el-GR" sz="2000" smtClean="0"/>
              <a:t>Ως μηρυκαστικά, μετατρέπουν μη πρωτεϊνούχες αζωτούχες ουσίες και ευτελείς κυτταρινούχες ζωοτροφές σε υψηλής βιολογικής αξίας ζωική πρωτεΐνη.</a:t>
            </a:r>
          </a:p>
          <a:p>
            <a:pPr lvl="1">
              <a:lnSpc>
                <a:spcPct val="114000"/>
              </a:lnSpc>
            </a:pPr>
            <a:r>
              <a:rPr lang="el-GR" sz="2000" smtClean="0"/>
              <a:t>Λόγω του μεγάλου μεγέθους, συμβάλλουν σε υψηλή παραγωγή τροφίμων </a:t>
            </a:r>
            <a:r>
              <a:rPr lang="en-US" sz="2000" smtClean="0"/>
              <a:t>&amp; </a:t>
            </a:r>
            <a:r>
              <a:rPr lang="el-GR" sz="2000" smtClean="0"/>
              <a:t>επίσης, έχουν την ικανότητα να χρησιμοποιούνται για εργασία, έλξη φορτίων κλπ.</a:t>
            </a:r>
            <a:endParaRPr lang="en-GB" sz="2000" smtClean="0"/>
          </a:p>
          <a:p>
            <a:pPr>
              <a:lnSpc>
                <a:spcPct val="114000"/>
              </a:lnSpc>
            </a:pPr>
            <a:r>
              <a:rPr lang="el-GR" sz="2000" smtClean="0"/>
              <a:t>Η βοοτροφία αναπτύχθηκε έντονα μετά τη δημιουργία των μεγάλων αστικών κέντρων και την ανάγκη για μεγάλες ποσότητες τροφής</a:t>
            </a:r>
            <a:r>
              <a:rPr lang="en-US" sz="2000" smtClean="0"/>
              <a:t>.</a:t>
            </a:r>
            <a:endParaRPr lang="el-GR" sz="2000" smtClean="0"/>
          </a:p>
          <a:p>
            <a:pPr lvl="1">
              <a:lnSpc>
                <a:spcPct val="114000"/>
              </a:lnSpc>
              <a:spcBef>
                <a:spcPct val="0"/>
              </a:spcBef>
              <a:buClrTx/>
              <a:buFont typeface="Arial" charset="0"/>
              <a:buChar char="−"/>
            </a:pPr>
            <a:r>
              <a:rPr lang="el-GR" sz="2000" smtClean="0"/>
              <a:t>Η χρήση των βοοειδών ως ζώων  εργασίας συνεχώς φθίνει</a:t>
            </a:r>
            <a:endParaRPr lang="en-GB" sz="20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73075"/>
            <a:ext cx="7924800" cy="960438"/>
          </a:xfrm>
        </p:spPr>
        <p:txBody>
          <a:bodyPr>
            <a:normAutofit fontScale="90000"/>
          </a:bodyPr>
          <a:lstStyle/>
          <a:p>
            <a:pPr>
              <a:defRPr/>
            </a:pPr>
            <a:r>
              <a:rPr lang="el-GR" dirty="0" err="1"/>
              <a:t>Κρεοπαραγωγός</a:t>
            </a:r>
            <a:r>
              <a:rPr lang="el-GR" dirty="0"/>
              <a:t> φυλή </a:t>
            </a:r>
            <a:r>
              <a:rPr lang="en-GB" dirty="0" err="1" smtClean="0"/>
              <a:t>Chianina</a:t>
            </a:r>
            <a:r>
              <a:rPr lang="el-GR" dirty="0" smtClean="0"/>
              <a:t> </a:t>
            </a:r>
            <a:r>
              <a:rPr lang="en-US" dirty="0" smtClean="0"/>
              <a:t>3</a:t>
            </a:r>
            <a:r>
              <a:rPr lang="el-GR" dirty="0" smtClean="0"/>
              <a:t>/</a:t>
            </a:r>
            <a:r>
              <a:rPr lang="en-US" dirty="0" smtClean="0"/>
              <a:t>3</a:t>
            </a:r>
            <a:endParaRPr lang="el-GR" dirty="0"/>
          </a:p>
        </p:txBody>
      </p:sp>
      <p:sp>
        <p:nvSpPr>
          <p:cNvPr id="3" name="Θέση περιεχομένου 2"/>
          <p:cNvSpPr>
            <a:spLocks noGrp="1"/>
          </p:cNvSpPr>
          <p:nvPr>
            <p:ph idx="1"/>
          </p:nvPr>
        </p:nvSpPr>
        <p:spPr>
          <a:xfrm>
            <a:off x="327025" y="1617663"/>
            <a:ext cx="3846513" cy="4968875"/>
          </a:xfrm>
        </p:spPr>
        <p:txBody>
          <a:bodyPr/>
          <a:lstStyle/>
          <a:p>
            <a:pPr marL="0" indent="0">
              <a:spcBef>
                <a:spcPts val="1800"/>
              </a:spcBef>
              <a:buClr>
                <a:schemeClr val="tx2"/>
              </a:buClr>
              <a:buFont typeface="Wingdings" pitchFamily="2" charset="2"/>
              <a:buNone/>
            </a:pPr>
            <a:r>
              <a:rPr lang="en-US" sz="2000" b="1" smtClean="0"/>
              <a:t>M</a:t>
            </a:r>
            <a:r>
              <a:rPr lang="el-GR" sz="2000" b="1" smtClean="0"/>
              <a:t>ορφολογικά και παραγωγικά χαρακτηριστικά:</a:t>
            </a:r>
          </a:p>
          <a:p>
            <a:pPr marL="0" indent="0">
              <a:spcBef>
                <a:spcPts val="600"/>
              </a:spcBef>
              <a:buClr>
                <a:schemeClr val="tx2"/>
              </a:buClr>
            </a:pPr>
            <a:r>
              <a:rPr lang="el-GR" sz="2000" smtClean="0"/>
              <a:t>Μυϊκές μάζες ικανοποιητικά αναπτυγμένες.</a:t>
            </a:r>
          </a:p>
          <a:p>
            <a:pPr marL="0" indent="0">
              <a:spcBef>
                <a:spcPts val="600"/>
              </a:spcBef>
              <a:buClr>
                <a:schemeClr val="tx2"/>
              </a:buClr>
            </a:pPr>
            <a:r>
              <a:rPr lang="el-GR" sz="2000" smtClean="0"/>
              <a:t>Βάρος γέννησης 40 – 55 </a:t>
            </a:r>
            <a:r>
              <a:rPr lang="en-US" sz="2000" smtClean="0"/>
              <a:t>kg</a:t>
            </a:r>
            <a:r>
              <a:rPr lang="el-GR" sz="2000" smtClean="0"/>
              <a:t>.</a:t>
            </a:r>
          </a:p>
          <a:p>
            <a:pPr marL="0" indent="0">
              <a:spcBef>
                <a:spcPts val="600"/>
              </a:spcBef>
              <a:buClr>
                <a:schemeClr val="tx2"/>
              </a:buClr>
            </a:pPr>
            <a:r>
              <a:rPr lang="el-GR" sz="2000" smtClean="0"/>
              <a:t>Πολύ χαμηλό ποσοστό δυστοκιών.</a:t>
            </a:r>
          </a:p>
          <a:p>
            <a:pPr marL="0" indent="0">
              <a:spcBef>
                <a:spcPts val="600"/>
              </a:spcBef>
              <a:buClr>
                <a:schemeClr val="tx2"/>
              </a:buClr>
            </a:pPr>
            <a:r>
              <a:rPr lang="el-GR" sz="2000" smtClean="0"/>
              <a:t>Ανάπτυξη ταχεία και παραγόμενα σφάγια καλής ποιότητας.</a:t>
            </a:r>
          </a:p>
          <a:p>
            <a:pPr marL="0" indent="0">
              <a:spcBef>
                <a:spcPts val="600"/>
              </a:spcBef>
              <a:buClr>
                <a:schemeClr val="tx2"/>
              </a:buClr>
            </a:pPr>
            <a:r>
              <a:rPr lang="el-GR" sz="2000" smtClean="0"/>
              <a:t>Χρησιμοποιείται σε διασταυρώσεις χρήσεως.</a:t>
            </a:r>
          </a:p>
        </p:txBody>
      </p:sp>
      <p:pic>
        <p:nvPicPr>
          <p:cNvPr id="35842" name="Picture 2" descr="Mόσχοι φυλής Chianina. "/>
          <p:cNvPicPr>
            <a:picLocks noChangeAspect="1" noChangeArrowheads="1"/>
          </p:cNvPicPr>
          <p:nvPr/>
        </p:nvPicPr>
        <p:blipFill>
          <a:blip r:embed="rId2"/>
          <a:srcRect/>
          <a:stretch>
            <a:fillRect/>
          </a:stretch>
        </p:blipFill>
        <p:spPr bwMode="auto">
          <a:xfrm>
            <a:off x="4059238" y="1709738"/>
            <a:ext cx="4181475" cy="2392362"/>
          </a:xfrm>
          <a:prstGeom prst="rect">
            <a:avLst/>
          </a:prstGeom>
          <a:ln>
            <a:noFill/>
          </a:ln>
          <a:effectLst>
            <a:outerShdw blurRad="292100" dist="139700" dir="2700000" algn="tl" rotWithShape="0">
              <a:srgbClr val="333333">
                <a:alpha val="65000"/>
              </a:srgbClr>
            </a:outerShdw>
          </a:effectLst>
          <a:extLst/>
        </p:spPr>
      </p:pic>
      <p:sp>
        <p:nvSpPr>
          <p:cNvPr id="67588" name="TextBox 3"/>
          <p:cNvSpPr txBox="1">
            <a:spLocks noChangeArrowheads="1"/>
          </p:cNvSpPr>
          <p:nvPr/>
        </p:nvSpPr>
        <p:spPr bwMode="auto">
          <a:xfrm>
            <a:off x="4059238" y="4194175"/>
            <a:ext cx="4181475" cy="830263"/>
          </a:xfrm>
          <a:prstGeom prst="rect">
            <a:avLst/>
          </a:prstGeom>
          <a:noFill/>
          <a:ln w="9525">
            <a:noFill/>
            <a:miter lim="800000"/>
            <a:headEnd/>
            <a:tailEnd/>
          </a:ln>
        </p:spPr>
        <p:txBody>
          <a:bodyPr>
            <a:spAutoFit/>
          </a:bodyPr>
          <a:lstStyle/>
          <a:p>
            <a:r>
              <a:rPr lang="en-US" sz="2000">
                <a:solidFill>
                  <a:srgbClr val="000000"/>
                </a:solidFill>
              </a:rPr>
              <a:t>M</a:t>
            </a:r>
            <a:r>
              <a:rPr lang="el-GR" sz="2000">
                <a:solidFill>
                  <a:srgbClr val="000000"/>
                </a:solidFill>
              </a:rPr>
              <a:t>όσχοι φυλής </a:t>
            </a:r>
            <a:r>
              <a:rPr lang="en-US" sz="2000">
                <a:solidFill>
                  <a:srgbClr val="000000"/>
                </a:solidFill>
              </a:rPr>
              <a:t>Chianina. </a:t>
            </a:r>
            <a:r>
              <a:rPr lang="en-US" sz="1400">
                <a:solidFill>
                  <a:srgbClr val="000000"/>
                </a:solidFill>
              </a:rPr>
              <a:t>http://www.sancascianobagni.com/dotAsset/bdb079e8-0467-48c7-8010-9289ec46da84.jpg</a:t>
            </a:r>
            <a:endParaRPr lang="el-GR" sz="1400">
              <a:solidFill>
                <a:srgbClr val="00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a:defRPr/>
            </a:pPr>
            <a:r>
              <a:rPr lang="el-GR" dirty="0" err="1"/>
              <a:t>Κρεοπαραγωγός</a:t>
            </a:r>
            <a:r>
              <a:rPr lang="el-GR" dirty="0"/>
              <a:t> φυλή Μ</a:t>
            </a:r>
            <a:r>
              <a:rPr lang="en-US" dirty="0" err="1" smtClean="0"/>
              <a:t>archigiana</a:t>
            </a:r>
            <a:r>
              <a:rPr lang="el-GR" dirty="0" smtClean="0"/>
              <a:t> </a:t>
            </a:r>
            <a:r>
              <a:rPr lang="en-US" dirty="0" smtClean="0"/>
              <a:t>1</a:t>
            </a:r>
            <a:r>
              <a:rPr lang="el-GR" dirty="0" smtClean="0"/>
              <a:t>/</a:t>
            </a:r>
            <a:r>
              <a:rPr lang="en-US" dirty="0" smtClean="0"/>
              <a:t>2</a:t>
            </a:r>
            <a:endParaRPr lang="el-GR" dirty="0"/>
          </a:p>
        </p:txBody>
      </p:sp>
      <p:sp>
        <p:nvSpPr>
          <p:cNvPr id="3" name="Θέση περιεχομένου 2"/>
          <p:cNvSpPr>
            <a:spLocks noGrp="1"/>
          </p:cNvSpPr>
          <p:nvPr>
            <p:ph idx="1"/>
          </p:nvPr>
        </p:nvSpPr>
        <p:spPr>
          <a:xfrm>
            <a:off x="395288" y="1684338"/>
            <a:ext cx="4575175" cy="4729162"/>
          </a:xfrm>
        </p:spPr>
        <p:txBody>
          <a:bodyPr/>
          <a:lstStyle/>
          <a:p>
            <a:pPr marL="0" indent="0">
              <a:spcBef>
                <a:spcPts val="600"/>
              </a:spcBef>
              <a:buFont typeface="Wingdings" pitchFamily="2" charset="2"/>
              <a:buNone/>
            </a:pPr>
            <a:r>
              <a:rPr lang="el-GR" sz="2000" b="1" smtClean="0"/>
              <a:t>Καταγωγή &amp; Διάδοση:</a:t>
            </a:r>
            <a:endParaRPr lang="en-US" sz="2000" b="1" smtClean="0"/>
          </a:p>
          <a:p>
            <a:pPr marL="0" indent="0">
              <a:spcBef>
                <a:spcPts val="600"/>
              </a:spcBef>
            </a:pPr>
            <a:r>
              <a:rPr lang="el-GR" sz="2000" smtClean="0"/>
              <a:t>Προήλθε από διασταυρώσεις μεταξύ διαφόρων πληθυσμών με βοοειδή ποδολικού (στεπικού) τύπου, τα οποία έφθασαν στην περιοχή Marche της Ιταλίας κατά τον 5ο μ.Χ αιώνα μετά την πτώση της Ρωμαϊκής Αυτοκρατορίας. </a:t>
            </a:r>
          </a:p>
          <a:p>
            <a:pPr marL="0" indent="0">
              <a:spcBef>
                <a:spcPts val="600"/>
              </a:spcBef>
            </a:pPr>
            <a:r>
              <a:rPr lang="el-GR" sz="2000" smtClean="0"/>
              <a:t>Το 19</a:t>
            </a:r>
            <a:r>
              <a:rPr lang="el-GR" sz="2000" baseline="30000" smtClean="0"/>
              <a:t>ο</a:t>
            </a:r>
            <a:r>
              <a:rPr lang="el-GR" sz="2000" smtClean="0"/>
              <a:t> αιώνα πραγματοποιήθηκαν διασταυρώσεις με ζώα της φυλής Chianina. Το επίσημο γενεαλογικό βιβλίο ιδρύθηκε το 1930.</a:t>
            </a:r>
          </a:p>
          <a:p>
            <a:pPr marL="0" indent="0">
              <a:spcBef>
                <a:spcPts val="600"/>
              </a:spcBef>
            </a:pPr>
            <a:r>
              <a:rPr lang="el-GR" sz="2000" smtClean="0"/>
              <a:t>Διασταυρώνεται διεθνώς με γαλακτοπαραγωγές ή κρεοπαραγωγές φυλές με σκοπό την αύξηση της παραγωγής κρέατος καλής ποιότητας.</a:t>
            </a:r>
          </a:p>
        </p:txBody>
      </p:sp>
      <p:pic>
        <p:nvPicPr>
          <p:cNvPr id="38914" name="Picture 2" descr="Ταύρος της ιταλικής φυλής Marchigiana. "/>
          <p:cNvPicPr>
            <a:picLocks noChangeAspect="1" noChangeArrowheads="1"/>
          </p:cNvPicPr>
          <p:nvPr/>
        </p:nvPicPr>
        <p:blipFill>
          <a:blip r:embed="rId2"/>
          <a:srcRect/>
          <a:stretch>
            <a:fillRect/>
          </a:stretch>
        </p:blipFill>
        <p:spPr bwMode="auto">
          <a:xfrm>
            <a:off x="5086350" y="1684338"/>
            <a:ext cx="3233738" cy="2401887"/>
          </a:xfrm>
          <a:prstGeom prst="rect">
            <a:avLst/>
          </a:prstGeom>
          <a:ln>
            <a:noFill/>
          </a:ln>
          <a:effectLst>
            <a:outerShdw blurRad="292100" dist="139700" dir="2700000" algn="tl" rotWithShape="0">
              <a:srgbClr val="333333">
                <a:alpha val="65000"/>
              </a:srgbClr>
            </a:outerShdw>
          </a:effectLst>
          <a:extLst/>
        </p:spPr>
      </p:pic>
      <p:sp>
        <p:nvSpPr>
          <p:cNvPr id="68612" name="TextBox 4"/>
          <p:cNvSpPr txBox="1">
            <a:spLocks noChangeArrowheads="1"/>
          </p:cNvSpPr>
          <p:nvPr/>
        </p:nvSpPr>
        <p:spPr bwMode="auto">
          <a:xfrm>
            <a:off x="5029200" y="4371975"/>
            <a:ext cx="3348038" cy="1138238"/>
          </a:xfrm>
          <a:prstGeom prst="rect">
            <a:avLst/>
          </a:prstGeom>
          <a:noFill/>
          <a:ln w="9525">
            <a:noFill/>
            <a:miter lim="800000"/>
            <a:headEnd/>
            <a:tailEnd/>
          </a:ln>
        </p:spPr>
        <p:txBody>
          <a:bodyPr>
            <a:spAutoFit/>
          </a:bodyPr>
          <a:lstStyle/>
          <a:p>
            <a:r>
              <a:rPr lang="el-GR" sz="2000">
                <a:solidFill>
                  <a:srgbClr val="000000"/>
                </a:solidFill>
              </a:rPr>
              <a:t>Ταύρος της ιταλικής φυλής </a:t>
            </a:r>
            <a:r>
              <a:rPr lang="en-US" sz="2000">
                <a:solidFill>
                  <a:srgbClr val="000000"/>
                </a:solidFill>
              </a:rPr>
              <a:t>Marchigiana. </a:t>
            </a:r>
            <a:r>
              <a:rPr lang="en-US" sz="1400">
                <a:solidFill>
                  <a:srgbClr val="000000"/>
                </a:solidFill>
              </a:rPr>
              <a:t>http://marky.willadsenfamily.org/images/Sambo_BEST_10-19-07_022.jpg</a:t>
            </a:r>
            <a:endParaRPr lang="el-GR" sz="1400">
              <a:solidFill>
                <a:srgbClr val="00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a:defRPr/>
            </a:pPr>
            <a:r>
              <a:rPr lang="el-GR" dirty="0" err="1"/>
              <a:t>Κρεοπαραγωγός</a:t>
            </a:r>
            <a:r>
              <a:rPr lang="el-GR" dirty="0"/>
              <a:t> φυλή Μ</a:t>
            </a:r>
            <a:r>
              <a:rPr lang="en-US" dirty="0" err="1" smtClean="0"/>
              <a:t>archigiana</a:t>
            </a:r>
            <a:r>
              <a:rPr lang="el-GR" dirty="0" smtClean="0"/>
              <a:t> </a:t>
            </a:r>
            <a:r>
              <a:rPr lang="en-US" dirty="0" smtClean="0"/>
              <a:t>2</a:t>
            </a:r>
            <a:r>
              <a:rPr lang="el-GR" dirty="0" smtClean="0"/>
              <a:t>/</a:t>
            </a:r>
            <a:r>
              <a:rPr lang="en-US" dirty="0" smtClean="0"/>
              <a:t>2</a:t>
            </a:r>
            <a:endParaRPr lang="el-GR" dirty="0"/>
          </a:p>
        </p:txBody>
      </p:sp>
      <p:sp>
        <p:nvSpPr>
          <p:cNvPr id="3" name="Θέση περιεχομένου 2"/>
          <p:cNvSpPr>
            <a:spLocks noGrp="1"/>
          </p:cNvSpPr>
          <p:nvPr>
            <p:ph idx="1"/>
          </p:nvPr>
        </p:nvSpPr>
        <p:spPr>
          <a:xfrm>
            <a:off x="344488" y="1617663"/>
            <a:ext cx="4459287" cy="5014912"/>
          </a:xfrm>
        </p:spPr>
        <p:txBody>
          <a:bodyPr/>
          <a:lstStyle/>
          <a:p>
            <a:pPr marL="0" indent="0">
              <a:buClr>
                <a:schemeClr val="tx2"/>
              </a:buClr>
              <a:buFont typeface="Wingdings" pitchFamily="2" charset="2"/>
              <a:buNone/>
              <a:defRPr/>
            </a:pPr>
            <a:r>
              <a:rPr lang="el-GR" sz="2000" b="1" dirty="0" smtClean="0"/>
              <a:t>Μορφολογικά και παραγωγικά χαρακτηριστικά:</a:t>
            </a:r>
            <a:endParaRPr lang="en-US" sz="2000" b="1" dirty="0" smtClean="0"/>
          </a:p>
          <a:p>
            <a:pPr>
              <a:buClr>
                <a:schemeClr val="tx2"/>
              </a:buClr>
              <a:defRPr/>
            </a:pPr>
            <a:r>
              <a:rPr lang="el-GR" sz="2000" dirty="0" smtClean="0"/>
              <a:t>Ύ.Α.: </a:t>
            </a:r>
            <a:r>
              <a:rPr lang="el-GR" sz="2000" dirty="0"/>
              <a:t>Ταύροι 150</a:t>
            </a:r>
            <a:r>
              <a:rPr lang="en-US" sz="2000" dirty="0"/>
              <a:t> </a:t>
            </a:r>
            <a:r>
              <a:rPr lang="el-GR" sz="2000" dirty="0"/>
              <a:t>-</a:t>
            </a:r>
            <a:r>
              <a:rPr lang="en-US" sz="2000" dirty="0"/>
              <a:t> </a:t>
            </a:r>
            <a:r>
              <a:rPr lang="el-GR" sz="2000" dirty="0"/>
              <a:t>160 </a:t>
            </a:r>
            <a:r>
              <a:rPr lang="el-GR" sz="2000" dirty="0" smtClean="0"/>
              <a:t>cm και Αγελάδες </a:t>
            </a:r>
            <a:r>
              <a:rPr lang="el-GR" sz="2000" dirty="0"/>
              <a:t>145</a:t>
            </a:r>
            <a:r>
              <a:rPr lang="en-US" sz="2000" dirty="0"/>
              <a:t> </a:t>
            </a:r>
            <a:r>
              <a:rPr lang="el-GR" sz="2000" dirty="0"/>
              <a:t>-</a:t>
            </a:r>
            <a:r>
              <a:rPr lang="en-US" sz="2000" dirty="0"/>
              <a:t> </a:t>
            </a:r>
            <a:r>
              <a:rPr lang="el-GR" sz="2000" dirty="0"/>
              <a:t>148</a:t>
            </a:r>
            <a:r>
              <a:rPr lang="en-US" sz="2000" dirty="0"/>
              <a:t> </a:t>
            </a:r>
            <a:r>
              <a:rPr lang="el-GR" sz="2000" dirty="0" err="1" smtClean="0"/>
              <a:t>cm</a:t>
            </a:r>
            <a:r>
              <a:rPr lang="el-GR" sz="2000" dirty="0" smtClean="0"/>
              <a:t>.</a:t>
            </a:r>
            <a:endParaRPr lang="en-US" sz="2000" dirty="0" smtClean="0"/>
          </a:p>
          <a:p>
            <a:pPr>
              <a:buClr>
                <a:schemeClr val="tx2"/>
              </a:buClr>
              <a:defRPr/>
            </a:pPr>
            <a:r>
              <a:rPr lang="el-GR" sz="2000" dirty="0" smtClean="0"/>
              <a:t>Σ.Β.: </a:t>
            </a:r>
            <a:r>
              <a:rPr lang="el-GR" sz="2000" dirty="0"/>
              <a:t>Ταύροι 1200-1400 </a:t>
            </a:r>
            <a:r>
              <a:rPr lang="en-US" sz="2000" dirty="0"/>
              <a:t>k</a:t>
            </a:r>
            <a:r>
              <a:rPr lang="el-GR" sz="2000" dirty="0" smtClean="0"/>
              <a:t>g &amp; Αγελάδες </a:t>
            </a:r>
            <a:r>
              <a:rPr lang="el-GR" sz="2000" dirty="0"/>
              <a:t>700-1000</a:t>
            </a:r>
            <a:r>
              <a:rPr lang="en-US" sz="2000" dirty="0"/>
              <a:t> k</a:t>
            </a:r>
            <a:r>
              <a:rPr lang="el-GR" sz="2000" dirty="0" smtClean="0"/>
              <a:t>g.</a:t>
            </a:r>
            <a:endParaRPr lang="en-US" sz="2000" dirty="0"/>
          </a:p>
          <a:p>
            <a:pPr>
              <a:buClr>
                <a:schemeClr val="tx2"/>
              </a:buClr>
              <a:defRPr/>
            </a:pPr>
            <a:r>
              <a:rPr lang="el-GR" sz="2000" dirty="0" smtClean="0"/>
              <a:t>Μεγάλη </a:t>
            </a:r>
            <a:r>
              <a:rPr lang="el-GR" sz="2000" dirty="0"/>
              <a:t>ομοιότητα με την </a:t>
            </a:r>
            <a:r>
              <a:rPr lang="en-US" sz="2000" dirty="0" err="1"/>
              <a:t>Chianina</a:t>
            </a:r>
            <a:r>
              <a:rPr lang="en-US" sz="2000" dirty="0"/>
              <a:t> </a:t>
            </a:r>
            <a:r>
              <a:rPr lang="el-GR" sz="2000" dirty="0"/>
              <a:t>εμφανίζει η φυλή </a:t>
            </a:r>
            <a:r>
              <a:rPr lang="en-US" sz="2000" dirty="0" err="1"/>
              <a:t>Marchigiana</a:t>
            </a:r>
            <a:r>
              <a:rPr lang="en-US" sz="2000" dirty="0"/>
              <a:t> </a:t>
            </a:r>
            <a:r>
              <a:rPr lang="el-GR" sz="2000" dirty="0"/>
              <a:t>χωρίς τόσο υψηλά </a:t>
            </a:r>
            <a:r>
              <a:rPr lang="el-GR" sz="2000" dirty="0" smtClean="0"/>
              <a:t>σκέλη.</a:t>
            </a:r>
            <a:r>
              <a:rPr lang="en-US" sz="2000" dirty="0" smtClean="0"/>
              <a:t> </a:t>
            </a:r>
            <a:endParaRPr lang="en-US" sz="2000" dirty="0"/>
          </a:p>
          <a:p>
            <a:pPr>
              <a:buClr>
                <a:schemeClr val="tx2"/>
              </a:buClr>
              <a:defRPr/>
            </a:pPr>
            <a:r>
              <a:rPr lang="el-GR" sz="2000" dirty="0" smtClean="0"/>
              <a:t>Καθαρά </a:t>
            </a:r>
            <a:r>
              <a:rPr lang="el-GR" sz="2000" dirty="0" err="1"/>
              <a:t>κρεοπαραγωγός</a:t>
            </a:r>
            <a:r>
              <a:rPr lang="el-GR" sz="2000" dirty="0"/>
              <a:t> (παλιά </a:t>
            </a:r>
            <a:r>
              <a:rPr lang="el-GR" sz="2000" dirty="0" err="1"/>
              <a:t>δυναμοπαραγωγός</a:t>
            </a:r>
            <a:r>
              <a:rPr lang="el-GR" sz="2000" dirty="0"/>
              <a:t> - </a:t>
            </a:r>
            <a:r>
              <a:rPr lang="el-GR" sz="2000" dirty="0" err="1"/>
              <a:t>κρεοπαραγωγός</a:t>
            </a:r>
            <a:r>
              <a:rPr lang="el-GR" sz="2000" dirty="0" smtClean="0"/>
              <a:t>). Σχετικά </a:t>
            </a:r>
            <a:r>
              <a:rPr lang="el-GR" sz="2000" dirty="0"/>
              <a:t>πρώιμη, ανθεκτική και </a:t>
            </a:r>
            <a:r>
              <a:rPr lang="el-GR" sz="2000" dirty="0" smtClean="0"/>
              <a:t>λιτοδίαιτη. Με </a:t>
            </a:r>
            <a:r>
              <a:rPr lang="el-GR" sz="2000" dirty="0"/>
              <a:t>μεγάλη αυξητική ικανότητα και καλές αποδόσεις σε σφάγιο </a:t>
            </a:r>
          </a:p>
        </p:txBody>
      </p:sp>
      <p:pic>
        <p:nvPicPr>
          <p:cNvPr id="39938" name="Picture 2" descr="Αγελάδες της φυλής Marchigiana. "/>
          <p:cNvPicPr>
            <a:picLocks noChangeAspect="1" noChangeArrowheads="1"/>
          </p:cNvPicPr>
          <p:nvPr/>
        </p:nvPicPr>
        <p:blipFill>
          <a:blip r:embed="rId2"/>
          <a:srcRect/>
          <a:stretch>
            <a:fillRect/>
          </a:stretch>
        </p:blipFill>
        <p:spPr bwMode="auto">
          <a:xfrm>
            <a:off x="4932363" y="1862138"/>
            <a:ext cx="3387725" cy="2252662"/>
          </a:xfrm>
          <a:prstGeom prst="rect">
            <a:avLst/>
          </a:prstGeom>
          <a:ln>
            <a:noFill/>
          </a:ln>
          <a:effectLst>
            <a:outerShdw blurRad="292100" dist="139700" dir="2700000" algn="tl" rotWithShape="0">
              <a:srgbClr val="333333">
                <a:alpha val="65000"/>
              </a:srgbClr>
            </a:outerShdw>
          </a:effectLst>
          <a:extLst/>
        </p:spPr>
      </p:pic>
      <p:sp>
        <p:nvSpPr>
          <p:cNvPr id="69636" name="TextBox 3"/>
          <p:cNvSpPr txBox="1">
            <a:spLocks noChangeArrowheads="1"/>
          </p:cNvSpPr>
          <p:nvPr/>
        </p:nvSpPr>
        <p:spPr bwMode="auto">
          <a:xfrm>
            <a:off x="4932363" y="4225925"/>
            <a:ext cx="3387725" cy="1354138"/>
          </a:xfrm>
          <a:prstGeom prst="rect">
            <a:avLst/>
          </a:prstGeom>
          <a:noFill/>
          <a:ln w="9525">
            <a:noFill/>
            <a:miter lim="800000"/>
            <a:headEnd/>
            <a:tailEnd/>
          </a:ln>
        </p:spPr>
        <p:txBody>
          <a:bodyPr>
            <a:spAutoFit/>
          </a:bodyPr>
          <a:lstStyle/>
          <a:p>
            <a:r>
              <a:rPr lang="el-GR" sz="2000">
                <a:solidFill>
                  <a:srgbClr val="000000"/>
                </a:solidFill>
              </a:rPr>
              <a:t>Αγελάδες της φυλής </a:t>
            </a:r>
            <a:r>
              <a:rPr lang="en-US" sz="2000">
                <a:solidFill>
                  <a:srgbClr val="000000"/>
                </a:solidFill>
              </a:rPr>
              <a:t>Marchigiana. </a:t>
            </a:r>
            <a:r>
              <a:rPr lang="en-US" sz="1400">
                <a:solidFill>
                  <a:srgbClr val="000000"/>
                </a:solidFill>
              </a:rPr>
              <a:t>http://2.bp.blogspot.com/_PM5ZX5pn0QU/S4cNOZHPN9I/AAAAAAAABCA/Im9dm5kaBiI/s400/_MG_1727.jpg</a:t>
            </a:r>
            <a:endParaRPr lang="el-GR" sz="1400">
              <a:solidFill>
                <a:srgbClr val="00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a:defRPr/>
            </a:pPr>
            <a:r>
              <a:rPr lang="el-GR" dirty="0" err="1"/>
              <a:t>Κρεοπαραγωγός</a:t>
            </a:r>
            <a:r>
              <a:rPr lang="el-GR" dirty="0"/>
              <a:t> φυλή </a:t>
            </a:r>
            <a:r>
              <a:rPr lang="en-US" dirty="0" err="1" smtClean="0"/>
              <a:t>Romagnola</a:t>
            </a:r>
            <a:r>
              <a:rPr lang="el-GR" dirty="0" smtClean="0"/>
              <a:t> 1/3</a:t>
            </a:r>
            <a:endParaRPr lang="el-GR" dirty="0"/>
          </a:p>
        </p:txBody>
      </p:sp>
      <p:sp>
        <p:nvSpPr>
          <p:cNvPr id="3" name="Θέση περιεχομένου 2"/>
          <p:cNvSpPr>
            <a:spLocks noGrp="1"/>
          </p:cNvSpPr>
          <p:nvPr>
            <p:ph idx="1"/>
          </p:nvPr>
        </p:nvSpPr>
        <p:spPr>
          <a:xfrm>
            <a:off x="519828" y="1563665"/>
            <a:ext cx="3259137" cy="5178425"/>
          </a:xfrm>
        </p:spPr>
        <p:txBody>
          <a:bodyPr/>
          <a:lstStyle/>
          <a:p>
            <a:pPr marL="0" indent="0">
              <a:spcBef>
                <a:spcPts val="1200"/>
              </a:spcBef>
              <a:buFont typeface="Wingdings" pitchFamily="2" charset="2"/>
              <a:buNone/>
            </a:pPr>
            <a:r>
              <a:rPr lang="el-GR" sz="2000" b="1" dirty="0" smtClean="0"/>
              <a:t>Καταγωγή και Διάδοση:</a:t>
            </a:r>
            <a:endParaRPr lang="en-US" sz="2000" b="1" dirty="0" smtClean="0"/>
          </a:p>
          <a:p>
            <a:pPr marL="0" indent="0">
              <a:lnSpc>
                <a:spcPct val="150000"/>
              </a:lnSpc>
              <a:spcBef>
                <a:spcPts val="1200"/>
              </a:spcBef>
            </a:pPr>
            <a:r>
              <a:rPr lang="el-GR" sz="2000" dirty="0" smtClean="0"/>
              <a:t>Βορειοανατολικές περιοχές της Ιταλίας. Δημιουργήθηκε από βοοειδή </a:t>
            </a:r>
            <a:r>
              <a:rPr lang="el-GR" sz="2000" dirty="0" err="1" smtClean="0"/>
              <a:t>ποδολικού</a:t>
            </a:r>
            <a:r>
              <a:rPr lang="el-GR" sz="2000" dirty="0" smtClean="0"/>
              <a:t> (</a:t>
            </a:r>
            <a:r>
              <a:rPr lang="el-GR" sz="2000" dirty="0" err="1" smtClean="0"/>
              <a:t>στεπικού</a:t>
            </a:r>
            <a:r>
              <a:rPr lang="el-GR" sz="2000" dirty="0" smtClean="0"/>
              <a:t>) τύπου.</a:t>
            </a:r>
            <a:endParaRPr lang="en-US" sz="2000" dirty="0" smtClean="0"/>
          </a:p>
          <a:p>
            <a:pPr marL="0" indent="0">
              <a:lnSpc>
                <a:spcPct val="150000"/>
              </a:lnSpc>
              <a:spcBef>
                <a:spcPts val="1200"/>
              </a:spcBef>
            </a:pPr>
            <a:r>
              <a:rPr lang="el-GR" sz="2000" dirty="0" smtClean="0"/>
              <a:t>Χρησιμοποιείται διεθνώς σε διασταυρώσεις χρήσεως με σκοπό την αύξηση της παραγωγής κρέατος.</a:t>
            </a:r>
          </a:p>
          <a:p>
            <a:pPr marL="0" indent="0">
              <a:spcBef>
                <a:spcPts val="1200"/>
              </a:spcBef>
            </a:pPr>
            <a:endParaRPr lang="el-GR" sz="2000" dirty="0" smtClean="0"/>
          </a:p>
          <a:p>
            <a:pPr marL="0" indent="0">
              <a:spcBef>
                <a:spcPts val="1200"/>
              </a:spcBef>
            </a:pPr>
            <a:endParaRPr lang="el-GR" sz="2000" dirty="0" smtClean="0"/>
          </a:p>
        </p:txBody>
      </p:sp>
      <p:pic>
        <p:nvPicPr>
          <p:cNvPr id="4" name="Θέση περιεχομένου 3" descr="Κρεοπαραγωγός φυλή Romagnola ιταλικής προέλευσης. "/>
          <p:cNvPicPr>
            <a:picLocks noChangeAspect="1"/>
          </p:cNvPicPr>
          <p:nvPr/>
        </p:nvPicPr>
        <p:blipFill>
          <a:blip r:embed="rId2"/>
          <a:stretch>
            <a:fillRect/>
          </a:stretch>
        </p:blipFill>
        <p:spPr bwMode="auto">
          <a:xfrm>
            <a:off x="4260850" y="1781175"/>
            <a:ext cx="3638550" cy="2824163"/>
          </a:xfrm>
          <a:prstGeom prst="rect">
            <a:avLst/>
          </a:prstGeom>
          <a:noFill/>
          <a:ln>
            <a:noFill/>
          </a:ln>
          <a:effectLst>
            <a:outerShdw blurRad="292100" dist="139700" dir="2700000" algn="tl" rotWithShape="0">
              <a:srgbClr val="333333">
                <a:alpha val="65000"/>
              </a:srgbClr>
            </a:outerShdw>
          </a:effectLst>
          <a:extLst/>
        </p:spPr>
      </p:pic>
      <p:sp>
        <p:nvSpPr>
          <p:cNvPr id="70660" name="TextBox 4"/>
          <p:cNvSpPr txBox="1">
            <a:spLocks noChangeArrowheads="1"/>
          </p:cNvSpPr>
          <p:nvPr/>
        </p:nvSpPr>
        <p:spPr bwMode="auto">
          <a:xfrm>
            <a:off x="4260850" y="4776788"/>
            <a:ext cx="3552825" cy="1139825"/>
          </a:xfrm>
          <a:prstGeom prst="rect">
            <a:avLst/>
          </a:prstGeom>
          <a:noFill/>
          <a:ln w="9525">
            <a:noFill/>
            <a:miter lim="800000"/>
            <a:headEnd/>
            <a:tailEnd/>
          </a:ln>
        </p:spPr>
        <p:txBody>
          <a:bodyPr>
            <a:spAutoFit/>
          </a:bodyPr>
          <a:lstStyle/>
          <a:p>
            <a:r>
              <a:rPr lang="el-GR" sz="2000">
                <a:solidFill>
                  <a:srgbClr val="000000"/>
                </a:solidFill>
              </a:rPr>
              <a:t>Κρεοπαραγωγός φυλή </a:t>
            </a:r>
            <a:r>
              <a:rPr lang="en-US" sz="2000">
                <a:solidFill>
                  <a:srgbClr val="000000"/>
                </a:solidFill>
              </a:rPr>
              <a:t>Romagnola </a:t>
            </a:r>
            <a:r>
              <a:rPr lang="el-GR" sz="1400">
                <a:solidFill>
                  <a:srgbClr val="000000"/>
                </a:solidFill>
              </a:rPr>
              <a:t>ιταλικής προέλευσης.</a:t>
            </a:r>
            <a:r>
              <a:rPr lang="en-US" sz="1400">
                <a:solidFill>
                  <a:srgbClr val="000000"/>
                </a:solidFill>
              </a:rPr>
              <a:t> http://www.ansi.okstate.edu/breeds/cattle/romagnola/rom1.gif</a:t>
            </a:r>
            <a:endParaRPr lang="el-GR" sz="1400">
              <a:solidFill>
                <a:srgbClr val="00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a:defRPr/>
            </a:pPr>
            <a:r>
              <a:rPr lang="el-GR" dirty="0" err="1"/>
              <a:t>Κρεοπαραγωγός</a:t>
            </a:r>
            <a:r>
              <a:rPr lang="el-GR" dirty="0"/>
              <a:t> φυλή </a:t>
            </a:r>
            <a:r>
              <a:rPr lang="en-US" dirty="0" err="1" smtClean="0"/>
              <a:t>Romagnola</a:t>
            </a:r>
            <a:r>
              <a:rPr lang="el-GR" dirty="0" smtClean="0"/>
              <a:t> 2/3</a:t>
            </a:r>
            <a:endParaRPr lang="el-GR" dirty="0"/>
          </a:p>
        </p:txBody>
      </p:sp>
      <p:sp>
        <p:nvSpPr>
          <p:cNvPr id="3" name="Θέση περιεχομένου 2"/>
          <p:cNvSpPr>
            <a:spLocks noGrp="1"/>
          </p:cNvSpPr>
          <p:nvPr>
            <p:ph idx="1"/>
          </p:nvPr>
        </p:nvSpPr>
        <p:spPr>
          <a:xfrm>
            <a:off x="468313" y="1628775"/>
            <a:ext cx="4254500" cy="5029200"/>
          </a:xfrm>
        </p:spPr>
        <p:txBody>
          <a:bodyPr/>
          <a:lstStyle/>
          <a:p>
            <a:pPr marL="0" indent="0">
              <a:spcBef>
                <a:spcPts val="0"/>
              </a:spcBef>
              <a:buFont typeface="Wingdings" pitchFamily="2" charset="2"/>
              <a:buNone/>
              <a:defRPr/>
            </a:pPr>
            <a:r>
              <a:rPr lang="el-GR" sz="2000" b="1" dirty="0" smtClean="0"/>
              <a:t>Μορφολογικά και παραγωγικά χαρακτηριστικά:</a:t>
            </a:r>
            <a:endParaRPr lang="en-US" sz="2000" b="1" dirty="0" smtClean="0"/>
          </a:p>
          <a:p>
            <a:pPr>
              <a:spcBef>
                <a:spcPts val="0"/>
              </a:spcBef>
              <a:defRPr/>
            </a:pPr>
            <a:r>
              <a:rPr lang="el-GR" sz="2000" dirty="0" smtClean="0"/>
              <a:t>Ιδιαίτερα μεγαλόσωμη, καθαρά </a:t>
            </a:r>
            <a:r>
              <a:rPr lang="el-GR" sz="2000" dirty="0" err="1" smtClean="0"/>
              <a:t>κρεοπαραγωγός</a:t>
            </a:r>
            <a:r>
              <a:rPr lang="el-GR" sz="2000" dirty="0" smtClean="0"/>
              <a:t>.</a:t>
            </a:r>
            <a:endParaRPr lang="en-US" sz="2000" dirty="0" smtClean="0"/>
          </a:p>
          <a:p>
            <a:pPr>
              <a:spcBef>
                <a:spcPts val="0"/>
              </a:spcBef>
              <a:defRPr/>
            </a:pPr>
            <a:r>
              <a:rPr lang="el-GR" sz="2000" dirty="0" smtClean="0"/>
              <a:t>Ανθεκτική </a:t>
            </a:r>
            <a:r>
              <a:rPr lang="el-GR" sz="2000" dirty="0"/>
              <a:t>και </a:t>
            </a:r>
            <a:r>
              <a:rPr lang="el-GR" sz="2000" dirty="0" smtClean="0"/>
              <a:t>λιτοδίαιτη.</a:t>
            </a:r>
            <a:endParaRPr lang="en-US" sz="2000" dirty="0" smtClean="0"/>
          </a:p>
          <a:p>
            <a:pPr>
              <a:spcBef>
                <a:spcPts val="0"/>
              </a:spcBef>
              <a:defRPr/>
            </a:pPr>
            <a:r>
              <a:rPr lang="el-GR" sz="2000" dirty="0" smtClean="0"/>
              <a:t>Παραγόμενα </a:t>
            </a:r>
            <a:r>
              <a:rPr lang="el-GR" sz="2000" dirty="0"/>
              <a:t>σφάγια καλής ποιότητας. </a:t>
            </a:r>
            <a:endParaRPr lang="en-US" sz="2000" dirty="0" smtClean="0"/>
          </a:p>
          <a:p>
            <a:pPr>
              <a:spcBef>
                <a:spcPts val="0"/>
              </a:spcBef>
              <a:defRPr/>
            </a:pPr>
            <a:r>
              <a:rPr lang="el-GR" sz="2000" dirty="0" smtClean="0"/>
              <a:t>Καλύτερη </a:t>
            </a:r>
            <a:r>
              <a:rPr lang="el-GR" sz="2000" dirty="0"/>
              <a:t>μυϊκή κάλυψη από </a:t>
            </a:r>
            <a:r>
              <a:rPr lang="el-GR" sz="2000" dirty="0" smtClean="0"/>
              <a:t>την </a:t>
            </a:r>
            <a:r>
              <a:rPr lang="en-US" sz="2000" dirty="0" err="1" smtClean="0"/>
              <a:t>Chianina</a:t>
            </a:r>
            <a:r>
              <a:rPr lang="el-GR" sz="2000" dirty="0" smtClean="0"/>
              <a:t> </a:t>
            </a:r>
            <a:r>
              <a:rPr lang="el-GR" sz="2000" dirty="0"/>
              <a:t>αλλά όχι τόσο υψηλόσωμη. </a:t>
            </a:r>
            <a:endParaRPr lang="en-US" sz="2000" dirty="0" smtClean="0"/>
          </a:p>
          <a:p>
            <a:pPr>
              <a:spcBef>
                <a:spcPts val="0"/>
              </a:spcBef>
              <a:defRPr/>
            </a:pPr>
            <a:r>
              <a:rPr lang="el-GR" sz="2000" dirty="0" smtClean="0"/>
              <a:t>Χρωματισμός </a:t>
            </a:r>
            <a:r>
              <a:rPr lang="el-GR" sz="2000" dirty="0"/>
              <a:t>λευκός ή σταχτής. Κέρατα σε σχήμα </a:t>
            </a:r>
            <a:r>
              <a:rPr lang="el-GR" sz="2000" dirty="0" smtClean="0"/>
              <a:t>λύρας.</a:t>
            </a:r>
            <a:endParaRPr lang="en-US" sz="2000" dirty="0" smtClean="0"/>
          </a:p>
          <a:p>
            <a:pPr>
              <a:spcBef>
                <a:spcPts val="0"/>
              </a:spcBef>
              <a:defRPr/>
            </a:pPr>
            <a:r>
              <a:rPr lang="el-GR" sz="2000" dirty="0" smtClean="0"/>
              <a:t>Σ.Β. ταύρων: </a:t>
            </a:r>
            <a:r>
              <a:rPr lang="el-GR" sz="2000" dirty="0"/>
              <a:t>1250 </a:t>
            </a:r>
            <a:r>
              <a:rPr lang="en-US" sz="2000" dirty="0"/>
              <a:t>kg</a:t>
            </a:r>
            <a:r>
              <a:rPr lang="el-GR" sz="2000" dirty="0"/>
              <a:t> και </a:t>
            </a:r>
            <a:r>
              <a:rPr lang="el-GR" sz="2000" dirty="0" smtClean="0"/>
              <a:t>Σ.Β. αγελάδων </a:t>
            </a:r>
            <a:r>
              <a:rPr lang="el-GR" sz="2000" dirty="0"/>
              <a:t>750 </a:t>
            </a:r>
            <a:r>
              <a:rPr lang="en-US" sz="2000" dirty="0"/>
              <a:t>kg</a:t>
            </a:r>
            <a:r>
              <a:rPr lang="el-GR" sz="2000" dirty="0" smtClean="0"/>
              <a:t>.</a:t>
            </a:r>
            <a:endParaRPr lang="en-US" sz="2000" dirty="0" smtClean="0"/>
          </a:p>
          <a:p>
            <a:pPr>
              <a:spcBef>
                <a:spcPts val="0"/>
              </a:spcBef>
              <a:defRPr/>
            </a:pPr>
            <a:r>
              <a:rPr lang="el-GR" sz="2000" dirty="0" smtClean="0"/>
              <a:t>Ύ. Α. ταύρων: 155</a:t>
            </a:r>
            <a:r>
              <a:rPr lang="en-US" sz="2000" dirty="0" smtClean="0"/>
              <a:t> </a:t>
            </a:r>
            <a:r>
              <a:rPr lang="en-US" sz="2000" dirty="0"/>
              <a:t>cm </a:t>
            </a:r>
            <a:r>
              <a:rPr lang="el-GR" sz="2000" dirty="0"/>
              <a:t>και Ύ. Α. αγελάδων</a:t>
            </a:r>
            <a:r>
              <a:rPr lang="el-GR" sz="2000" dirty="0" smtClean="0"/>
              <a:t>: </a:t>
            </a:r>
            <a:r>
              <a:rPr lang="el-GR" sz="2000" dirty="0"/>
              <a:t>145 </a:t>
            </a:r>
            <a:r>
              <a:rPr lang="en-US" sz="2000" dirty="0"/>
              <a:t>cm</a:t>
            </a:r>
            <a:r>
              <a:rPr lang="el-GR" sz="2000" dirty="0">
                <a:effectLst>
                  <a:outerShdw blurRad="38100" dist="38100" dir="2700000" algn="tl">
                    <a:srgbClr val="000000"/>
                  </a:outerShdw>
                </a:effectLst>
              </a:rPr>
              <a:t> </a:t>
            </a:r>
          </a:p>
        </p:txBody>
      </p:sp>
      <p:pic>
        <p:nvPicPr>
          <p:cNvPr id="36866" name="Picture 2" descr="Αγελάδα της ιταλικής φυλής Romagnola. "/>
          <p:cNvPicPr>
            <a:picLocks noChangeAspect="1" noChangeArrowheads="1"/>
          </p:cNvPicPr>
          <p:nvPr/>
        </p:nvPicPr>
        <p:blipFill>
          <a:blip r:embed="rId2"/>
          <a:srcRect/>
          <a:stretch>
            <a:fillRect/>
          </a:stretch>
        </p:blipFill>
        <p:spPr bwMode="auto">
          <a:xfrm>
            <a:off x="4722813" y="1720850"/>
            <a:ext cx="3589337" cy="2692400"/>
          </a:xfrm>
          <a:prstGeom prst="rect">
            <a:avLst/>
          </a:prstGeom>
          <a:ln>
            <a:noFill/>
          </a:ln>
          <a:effectLst>
            <a:outerShdw blurRad="292100" dist="139700" dir="2700000" algn="tl" rotWithShape="0">
              <a:srgbClr val="333333">
                <a:alpha val="65000"/>
              </a:srgbClr>
            </a:outerShdw>
          </a:effectLst>
          <a:extLst/>
        </p:spPr>
      </p:pic>
      <p:sp>
        <p:nvSpPr>
          <p:cNvPr id="71684" name="TextBox 3"/>
          <p:cNvSpPr txBox="1">
            <a:spLocks noChangeArrowheads="1"/>
          </p:cNvSpPr>
          <p:nvPr/>
        </p:nvSpPr>
        <p:spPr bwMode="auto">
          <a:xfrm>
            <a:off x="4810125" y="4506913"/>
            <a:ext cx="3416300" cy="1138237"/>
          </a:xfrm>
          <a:prstGeom prst="rect">
            <a:avLst/>
          </a:prstGeom>
          <a:noFill/>
          <a:ln w="9525">
            <a:noFill/>
            <a:miter lim="800000"/>
            <a:headEnd/>
            <a:tailEnd/>
          </a:ln>
        </p:spPr>
        <p:txBody>
          <a:bodyPr>
            <a:spAutoFit/>
          </a:bodyPr>
          <a:lstStyle/>
          <a:p>
            <a:r>
              <a:rPr lang="el-GR" sz="2000">
                <a:solidFill>
                  <a:srgbClr val="000000"/>
                </a:solidFill>
              </a:rPr>
              <a:t>Αγελάδα της ιταλικής φυλής </a:t>
            </a:r>
            <a:r>
              <a:rPr lang="en-US" sz="2000">
                <a:solidFill>
                  <a:srgbClr val="000000"/>
                </a:solidFill>
              </a:rPr>
              <a:t>Romagnola</a:t>
            </a:r>
            <a:r>
              <a:rPr lang="el-GR" sz="2000">
                <a:solidFill>
                  <a:srgbClr val="000000"/>
                </a:solidFill>
              </a:rPr>
              <a:t>.</a:t>
            </a:r>
            <a:r>
              <a:rPr lang="en-US" sz="2000">
                <a:solidFill>
                  <a:srgbClr val="000000"/>
                </a:solidFill>
              </a:rPr>
              <a:t> </a:t>
            </a:r>
            <a:r>
              <a:rPr lang="en-US" sz="1400">
                <a:solidFill>
                  <a:srgbClr val="000000"/>
                </a:solidFill>
              </a:rPr>
              <a:t>http://www.parks.it/parco.nazionale.for.casentinesi/foto/Razza.romagnola-800.jpg</a:t>
            </a:r>
            <a:endParaRPr lang="el-GR" sz="1400">
              <a:solidFill>
                <a:srgbClr val="0000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a:defRPr/>
            </a:pPr>
            <a:r>
              <a:rPr lang="el-GR" dirty="0" err="1"/>
              <a:t>Κρεοπαραγωγός</a:t>
            </a:r>
            <a:r>
              <a:rPr lang="el-GR" dirty="0"/>
              <a:t> φυλή </a:t>
            </a:r>
            <a:r>
              <a:rPr lang="en-US" dirty="0" err="1" smtClean="0"/>
              <a:t>Romagnola</a:t>
            </a:r>
            <a:r>
              <a:rPr lang="el-GR" dirty="0" smtClean="0"/>
              <a:t> 3/3</a:t>
            </a:r>
            <a:endParaRPr lang="el-GR" dirty="0"/>
          </a:p>
        </p:txBody>
      </p:sp>
      <p:sp>
        <p:nvSpPr>
          <p:cNvPr id="72706" name="Θέση περιεχομένου 2"/>
          <p:cNvSpPr>
            <a:spLocks noGrp="1"/>
          </p:cNvSpPr>
          <p:nvPr>
            <p:ph idx="1"/>
          </p:nvPr>
        </p:nvSpPr>
        <p:spPr>
          <a:xfrm>
            <a:off x="468313" y="1628774"/>
            <a:ext cx="4256087" cy="5229225"/>
          </a:xfrm>
        </p:spPr>
        <p:txBody>
          <a:bodyPr/>
          <a:lstStyle/>
          <a:p>
            <a:pPr marL="0" indent="0">
              <a:spcBef>
                <a:spcPts val="1800"/>
              </a:spcBef>
              <a:buClr>
                <a:schemeClr val="tx2"/>
              </a:buClr>
              <a:buFont typeface="Wingdings" pitchFamily="2" charset="2"/>
              <a:buNone/>
            </a:pPr>
            <a:r>
              <a:rPr lang="el-GR" sz="2000" b="1" dirty="0" smtClean="0"/>
              <a:t>Μορφολογικά και παραγωγικά χαρακτηριστικά (συνέχεια</a:t>
            </a:r>
            <a:r>
              <a:rPr lang="el-GR" sz="2000" b="1" dirty="0" smtClean="0"/>
              <a:t>…):</a:t>
            </a:r>
          </a:p>
          <a:p>
            <a:pPr marL="0" indent="0">
              <a:spcBef>
                <a:spcPts val="1800"/>
              </a:spcBef>
              <a:buClr>
                <a:schemeClr val="tx2"/>
              </a:buClr>
              <a:buFont typeface="Wingdings" pitchFamily="2" charset="2"/>
              <a:buNone/>
            </a:pPr>
            <a:endParaRPr lang="el-GR" sz="2000" b="1" dirty="0" smtClean="0"/>
          </a:p>
          <a:p>
            <a:pPr marL="0" indent="0">
              <a:spcBef>
                <a:spcPct val="0"/>
              </a:spcBef>
              <a:buClr>
                <a:schemeClr val="tx2"/>
              </a:buClr>
            </a:pPr>
            <a:r>
              <a:rPr lang="el-GR" sz="2000" dirty="0" smtClean="0"/>
              <a:t>Σχετικά πρώιμη για μεγαλόσωμη </a:t>
            </a:r>
            <a:r>
              <a:rPr lang="el-GR" sz="2000" dirty="0" smtClean="0"/>
              <a:t>φυλή.</a:t>
            </a:r>
          </a:p>
          <a:p>
            <a:pPr marL="0" indent="0">
              <a:spcBef>
                <a:spcPct val="0"/>
              </a:spcBef>
              <a:buClr>
                <a:schemeClr val="tx2"/>
              </a:buClr>
            </a:pPr>
            <a:r>
              <a:rPr lang="el-GR" sz="2000" dirty="0" smtClean="0"/>
              <a:t>Ρυθμός </a:t>
            </a:r>
            <a:r>
              <a:rPr lang="el-GR" sz="2000" dirty="0" smtClean="0"/>
              <a:t>ανάπτυξης υψηλός. Υψηλή απόδοση σε σφάγιο. </a:t>
            </a:r>
            <a:endParaRPr lang="el-GR" sz="2000" dirty="0" smtClean="0"/>
          </a:p>
          <a:p>
            <a:pPr marL="0" indent="0">
              <a:spcBef>
                <a:spcPct val="0"/>
              </a:spcBef>
              <a:buClr>
                <a:schemeClr val="tx2"/>
              </a:buClr>
            </a:pPr>
            <a:r>
              <a:rPr lang="el-GR" sz="2000" dirty="0" smtClean="0"/>
              <a:t>Υψηλός </a:t>
            </a:r>
            <a:r>
              <a:rPr lang="el-GR" sz="2000" dirty="0" smtClean="0"/>
              <a:t>συντελεστής </a:t>
            </a:r>
            <a:r>
              <a:rPr lang="el-GR" sz="2000" dirty="0" smtClean="0"/>
              <a:t>αξιοποίησης </a:t>
            </a:r>
            <a:r>
              <a:rPr lang="el-GR" sz="2000" dirty="0" smtClean="0"/>
              <a:t>της τροφής.</a:t>
            </a:r>
          </a:p>
          <a:p>
            <a:pPr marL="0" indent="0">
              <a:spcBef>
                <a:spcPct val="0"/>
              </a:spcBef>
              <a:buClr>
                <a:schemeClr val="tx2"/>
              </a:buClr>
            </a:pPr>
            <a:r>
              <a:rPr lang="el-GR" sz="2000" dirty="0" smtClean="0"/>
              <a:t>Χρησιμοποιείται σε διασταυρώσεις για τη βελτίωση του ρυθμού ανάπτυξης </a:t>
            </a:r>
            <a:r>
              <a:rPr lang="en-US" sz="2000" dirty="0" smtClean="0"/>
              <a:t> </a:t>
            </a:r>
            <a:r>
              <a:rPr lang="el-GR" sz="2000" dirty="0" smtClean="0"/>
              <a:t>και της ποιότητας του σφαγίου, με καλά αποτελέσματα. </a:t>
            </a:r>
            <a:endParaRPr lang="el-GR" sz="2000" dirty="0" smtClean="0"/>
          </a:p>
          <a:p>
            <a:pPr marL="0" indent="0">
              <a:spcBef>
                <a:spcPct val="0"/>
              </a:spcBef>
              <a:buClr>
                <a:schemeClr val="tx2"/>
              </a:buClr>
            </a:pPr>
            <a:r>
              <a:rPr lang="el-GR" sz="2000" dirty="0" smtClean="0"/>
              <a:t>Χρησιμοποιείται </a:t>
            </a:r>
            <a:r>
              <a:rPr lang="el-GR" sz="2000" dirty="0" smtClean="0"/>
              <a:t>σε μερικές περιοχές για εργασία</a:t>
            </a:r>
            <a:r>
              <a:rPr lang="en-US" sz="2000" dirty="0" smtClean="0"/>
              <a:t>.</a:t>
            </a:r>
            <a:endParaRPr lang="en-GB" sz="2000" dirty="0" smtClean="0"/>
          </a:p>
        </p:txBody>
      </p:sp>
      <p:pic>
        <p:nvPicPr>
          <p:cNvPr id="37890" name="Picture 2" descr="Μόσχοι της ιταλικής φυλής Romagnola. "/>
          <p:cNvPicPr>
            <a:picLocks noChangeAspect="1" noChangeArrowheads="1"/>
          </p:cNvPicPr>
          <p:nvPr/>
        </p:nvPicPr>
        <p:blipFill>
          <a:blip r:embed="rId2"/>
          <a:srcRect/>
          <a:stretch>
            <a:fillRect/>
          </a:stretch>
        </p:blipFill>
        <p:spPr bwMode="auto">
          <a:xfrm>
            <a:off x="4724400" y="1736725"/>
            <a:ext cx="3575050" cy="2344738"/>
          </a:xfrm>
          <a:prstGeom prst="rect">
            <a:avLst/>
          </a:prstGeom>
          <a:ln>
            <a:noFill/>
          </a:ln>
          <a:effectLst>
            <a:outerShdw blurRad="292100" dist="139700" dir="2700000" algn="tl" rotWithShape="0">
              <a:srgbClr val="333333">
                <a:alpha val="65000"/>
              </a:srgbClr>
            </a:outerShdw>
          </a:effectLst>
          <a:extLst/>
        </p:spPr>
      </p:pic>
      <p:sp>
        <p:nvSpPr>
          <p:cNvPr id="72708" name="TextBox 3"/>
          <p:cNvSpPr txBox="1">
            <a:spLocks noChangeArrowheads="1"/>
          </p:cNvSpPr>
          <p:nvPr/>
        </p:nvSpPr>
        <p:spPr bwMode="auto">
          <a:xfrm>
            <a:off x="4724400" y="4243388"/>
            <a:ext cx="3690938" cy="914400"/>
          </a:xfrm>
          <a:prstGeom prst="rect">
            <a:avLst/>
          </a:prstGeom>
          <a:noFill/>
          <a:ln w="9525">
            <a:noFill/>
            <a:miter lim="800000"/>
            <a:headEnd/>
            <a:tailEnd/>
          </a:ln>
        </p:spPr>
        <p:txBody>
          <a:bodyPr>
            <a:spAutoFit/>
          </a:bodyPr>
          <a:lstStyle/>
          <a:p>
            <a:r>
              <a:rPr lang="el-GR" sz="2000">
                <a:solidFill>
                  <a:srgbClr val="000000"/>
                </a:solidFill>
              </a:rPr>
              <a:t>Μόσχοι της ιταλικής φυλής </a:t>
            </a:r>
            <a:r>
              <a:rPr lang="en-US" sz="2000">
                <a:solidFill>
                  <a:srgbClr val="000000"/>
                </a:solidFill>
              </a:rPr>
              <a:t>Romagnola. </a:t>
            </a:r>
            <a:r>
              <a:rPr lang="en-US" sz="1400">
                <a:solidFill>
                  <a:srgbClr val="000000"/>
                </a:solidFill>
              </a:rPr>
              <a:t>http://www.romagnola.ca/images/heifers.jpg</a:t>
            </a:r>
            <a:endParaRPr lang="el-GR" sz="1400">
              <a:solidFill>
                <a:srgbClr val="0000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Τίτλος 1"/>
          <p:cNvSpPr>
            <a:spLocks noGrp="1"/>
          </p:cNvSpPr>
          <p:nvPr>
            <p:ph type="title"/>
          </p:nvPr>
        </p:nvSpPr>
        <p:spPr/>
        <p:txBody>
          <a:bodyPr/>
          <a:lstStyle/>
          <a:p>
            <a:r>
              <a:rPr lang="el-GR" smtClean="0"/>
              <a:t>Βιβλιογραφία</a:t>
            </a:r>
          </a:p>
        </p:txBody>
      </p:sp>
      <p:sp>
        <p:nvSpPr>
          <p:cNvPr id="73730" name="Θέση περιεχομένου 2"/>
          <p:cNvSpPr>
            <a:spLocks noGrp="1"/>
          </p:cNvSpPr>
          <p:nvPr>
            <p:ph idx="1"/>
          </p:nvPr>
        </p:nvSpPr>
        <p:spPr/>
        <p:txBody>
          <a:bodyPr/>
          <a:lstStyle/>
          <a:p>
            <a:pPr>
              <a:lnSpc>
                <a:spcPct val="150000"/>
              </a:lnSpc>
            </a:pPr>
            <a:r>
              <a:rPr lang="en-US" smtClean="0"/>
              <a:t>Audiot Ann. (1995)</a:t>
            </a:r>
            <a:r>
              <a:rPr lang="el-GR" smtClean="0"/>
              <a:t>: </a:t>
            </a:r>
            <a:r>
              <a:rPr lang="en-US" smtClean="0"/>
              <a:t>“Races d’ hier pour l’ elevage de demain”</a:t>
            </a:r>
            <a:r>
              <a:rPr lang="el-GR" smtClean="0"/>
              <a:t>, </a:t>
            </a:r>
            <a:r>
              <a:rPr lang="en-US" smtClean="0"/>
              <a:t>INRA editions</a:t>
            </a:r>
            <a:r>
              <a:rPr lang="el-GR" smtClean="0"/>
              <a:t> </a:t>
            </a:r>
            <a:endParaRPr lang="en-US" smtClean="0"/>
          </a:p>
          <a:p>
            <a:pPr>
              <a:lnSpc>
                <a:spcPct val="150000"/>
              </a:lnSpc>
            </a:pPr>
            <a:r>
              <a:rPr lang="el-GR" smtClean="0"/>
              <a:t>Ρογδάκης Εμμ. (2006): κεφάλαιο</a:t>
            </a:r>
            <a:r>
              <a:rPr lang="en-US" smtClean="0"/>
              <a:t> </a:t>
            </a:r>
            <a:r>
              <a:rPr lang="el-GR" smtClean="0"/>
              <a:t>4</a:t>
            </a:r>
            <a:r>
              <a:rPr lang="en-US" smtClean="0"/>
              <a:t> </a:t>
            </a:r>
            <a:r>
              <a:rPr lang="el-GR" smtClean="0"/>
              <a:t>από «Γενική Ζωοτεχνία», εκδόσεις Αθ. Σταμούλης</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Τίτλος 1"/>
          <p:cNvSpPr>
            <a:spLocks noGrp="1"/>
          </p:cNvSpPr>
          <p:nvPr>
            <p:ph type="title"/>
          </p:nvPr>
        </p:nvSpPr>
        <p:spPr/>
        <p:txBody>
          <a:bodyPr/>
          <a:lstStyle/>
          <a:p>
            <a:r>
              <a:rPr lang="el-GR" smtClean="0"/>
              <a:t>Λέξεις – έννοιες κλειδιά</a:t>
            </a:r>
          </a:p>
        </p:txBody>
      </p:sp>
      <p:sp>
        <p:nvSpPr>
          <p:cNvPr id="74754" name="Θέση περιεχομένου 2"/>
          <p:cNvSpPr>
            <a:spLocks noGrp="1"/>
          </p:cNvSpPr>
          <p:nvPr>
            <p:ph idx="1"/>
          </p:nvPr>
        </p:nvSpPr>
        <p:spPr/>
        <p:txBody>
          <a:bodyPr/>
          <a:lstStyle/>
          <a:p>
            <a:r>
              <a:rPr lang="el-GR" smtClean="0"/>
              <a:t>γαλακτοπαραγωγές αγελάδες (</a:t>
            </a:r>
            <a:r>
              <a:rPr lang="en-US" smtClean="0"/>
              <a:t>Jersey</a:t>
            </a:r>
            <a:r>
              <a:rPr lang="el-GR" smtClean="0"/>
              <a:t>, </a:t>
            </a:r>
            <a:r>
              <a:rPr lang="en-US" smtClean="0"/>
              <a:t>Guernsey</a:t>
            </a:r>
            <a:r>
              <a:rPr lang="el-GR" smtClean="0"/>
              <a:t>, </a:t>
            </a:r>
            <a:r>
              <a:rPr lang="en-US" smtClean="0"/>
              <a:t>Ayrshire, E</a:t>
            </a:r>
            <a:r>
              <a:rPr lang="el-GR" smtClean="0"/>
              <a:t>ρυθρά Δανίας, Δαμασκού), κρεοπαραγωγές φυλές αγελάδων (</a:t>
            </a:r>
            <a:r>
              <a:rPr lang="en-US" smtClean="0"/>
              <a:t>Angus, Hereford, Shorthorn, Limousin</a:t>
            </a:r>
            <a:r>
              <a:rPr lang="el-GR" smtClean="0"/>
              <a:t>, </a:t>
            </a:r>
            <a:r>
              <a:rPr lang="en-US" smtClean="0"/>
              <a:t>Charolais, Chianina</a:t>
            </a:r>
            <a:r>
              <a:rPr lang="el-GR" smtClean="0"/>
              <a:t>, </a:t>
            </a:r>
            <a:r>
              <a:rPr lang="en-US" smtClean="0"/>
              <a:t>Romagnola,</a:t>
            </a:r>
            <a:r>
              <a:rPr lang="el-GR" smtClean="0"/>
              <a:t> </a:t>
            </a:r>
            <a:r>
              <a:rPr lang="en-US" smtClean="0"/>
              <a:t>Marchigiana</a:t>
            </a:r>
            <a:r>
              <a:rPr lang="el-GR" smtClean="0"/>
              <a:t>) </a:t>
            </a:r>
          </a:p>
          <a:p>
            <a:r>
              <a:rPr lang="en-US" smtClean="0"/>
              <a:t>Dairy cattle breeds, </a:t>
            </a:r>
            <a:r>
              <a:rPr lang="el-GR" smtClean="0"/>
              <a:t>(</a:t>
            </a:r>
            <a:r>
              <a:rPr lang="en-US" smtClean="0"/>
              <a:t>Jersey</a:t>
            </a:r>
            <a:r>
              <a:rPr lang="el-GR" smtClean="0"/>
              <a:t>, </a:t>
            </a:r>
            <a:r>
              <a:rPr lang="en-US" smtClean="0"/>
              <a:t>Guernsey</a:t>
            </a:r>
            <a:r>
              <a:rPr lang="el-GR" smtClean="0"/>
              <a:t>, </a:t>
            </a:r>
            <a:r>
              <a:rPr lang="en-US" smtClean="0"/>
              <a:t>Ayrshire, Red Danish, Damascus)</a:t>
            </a:r>
            <a:r>
              <a:rPr lang="el-GR" smtClean="0"/>
              <a:t>, </a:t>
            </a:r>
            <a:r>
              <a:rPr lang="en-US" smtClean="0"/>
              <a:t>meat cattle breeds, beef, </a:t>
            </a:r>
            <a:r>
              <a:rPr lang="el-GR" smtClean="0"/>
              <a:t>(</a:t>
            </a:r>
            <a:r>
              <a:rPr lang="en-US" smtClean="0"/>
              <a:t>Angus, Hereford, Shorthorn, Limousin</a:t>
            </a:r>
            <a:r>
              <a:rPr lang="el-GR" smtClean="0"/>
              <a:t>, </a:t>
            </a:r>
            <a:r>
              <a:rPr lang="en-US" smtClean="0"/>
              <a:t>Charolais, Chianina</a:t>
            </a:r>
            <a:r>
              <a:rPr lang="el-GR" smtClean="0"/>
              <a:t>, </a:t>
            </a:r>
            <a:r>
              <a:rPr lang="en-US" smtClean="0"/>
              <a:t>Romagnola,</a:t>
            </a:r>
            <a:r>
              <a:rPr lang="el-GR" smtClean="0"/>
              <a:t> </a:t>
            </a:r>
            <a:r>
              <a:rPr lang="en-US" smtClean="0"/>
              <a:t>Marchigiana</a:t>
            </a:r>
            <a:r>
              <a:rPr lang="el-GR"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Τίτλος 1"/>
          <p:cNvSpPr>
            <a:spLocks noGrp="1"/>
          </p:cNvSpPr>
          <p:nvPr>
            <p:ph type="title"/>
          </p:nvPr>
        </p:nvSpPr>
        <p:spPr>
          <a:xfrm>
            <a:off x="395288" y="315913"/>
            <a:ext cx="8748712" cy="809625"/>
          </a:xfrm>
        </p:spPr>
        <p:txBody>
          <a:bodyPr/>
          <a:lstStyle/>
          <a:p>
            <a:r>
              <a:rPr lang="el-GR" sz="4000" smtClean="0"/>
              <a:t>Φυλές βοοειδών 2/2</a:t>
            </a:r>
          </a:p>
        </p:txBody>
      </p:sp>
      <p:sp>
        <p:nvSpPr>
          <p:cNvPr id="21506" name="Θέση περιεχομένου 2"/>
          <p:cNvSpPr>
            <a:spLocks noGrp="1"/>
          </p:cNvSpPr>
          <p:nvPr>
            <p:ph idx="1"/>
          </p:nvPr>
        </p:nvSpPr>
        <p:spPr>
          <a:xfrm>
            <a:off x="468313" y="1628775"/>
            <a:ext cx="7848600" cy="5229225"/>
          </a:xfrm>
        </p:spPr>
        <p:txBody>
          <a:bodyPr/>
          <a:lstStyle/>
          <a:p>
            <a:pPr>
              <a:lnSpc>
                <a:spcPct val="150000"/>
              </a:lnSpc>
            </a:pPr>
            <a:r>
              <a:rPr lang="el-GR" sz="2400" smtClean="0"/>
              <a:t>Υπάρχουν 250 αναγνωρισμένες φυλές: </a:t>
            </a:r>
          </a:p>
          <a:p>
            <a:pPr lvl="1">
              <a:lnSpc>
                <a:spcPct val="150000"/>
              </a:lnSpc>
            </a:pPr>
            <a:r>
              <a:rPr lang="el-GR" smtClean="0"/>
              <a:t>πολυάριθμες φυσικές φυλές</a:t>
            </a:r>
          </a:p>
          <a:p>
            <a:pPr lvl="1">
              <a:lnSpc>
                <a:spcPct val="150000"/>
              </a:lnSpc>
            </a:pPr>
            <a:r>
              <a:rPr lang="el-GR" smtClean="0"/>
              <a:t>συνθετικοί πληθυσμοί</a:t>
            </a:r>
          </a:p>
          <a:p>
            <a:pPr>
              <a:lnSpc>
                <a:spcPct val="150000"/>
              </a:lnSpc>
            </a:pPr>
            <a:r>
              <a:rPr lang="el-GR" sz="2400" smtClean="0"/>
              <a:t>Από παραγωγική άποψη:</a:t>
            </a:r>
          </a:p>
          <a:p>
            <a:pPr lvl="1">
              <a:lnSpc>
                <a:spcPct val="150000"/>
              </a:lnSpc>
            </a:pPr>
            <a:r>
              <a:rPr lang="el-GR" b="1" smtClean="0"/>
              <a:t>Γαλακτοπαραγωγές</a:t>
            </a:r>
          </a:p>
          <a:p>
            <a:pPr lvl="1">
              <a:lnSpc>
                <a:spcPct val="150000"/>
              </a:lnSpc>
            </a:pPr>
            <a:r>
              <a:rPr lang="en-US" b="1" smtClean="0"/>
              <a:t>K</a:t>
            </a:r>
            <a:r>
              <a:rPr lang="el-GR" b="1" smtClean="0"/>
              <a:t>ρεοπαραγωγές</a:t>
            </a:r>
          </a:p>
          <a:p>
            <a:pPr lvl="1">
              <a:lnSpc>
                <a:spcPct val="150000"/>
              </a:lnSpc>
            </a:pPr>
            <a:r>
              <a:rPr lang="el-GR" b="1" smtClean="0"/>
              <a:t>Συνδυασμένων αποδόσεων</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Τίτλος 1"/>
          <p:cNvSpPr>
            <a:spLocks noGrp="1"/>
          </p:cNvSpPr>
          <p:nvPr>
            <p:ph type="title"/>
          </p:nvPr>
        </p:nvSpPr>
        <p:spPr/>
        <p:txBody>
          <a:bodyPr/>
          <a:lstStyle/>
          <a:p>
            <a:r>
              <a:rPr lang="el-GR" smtClean="0"/>
              <a:t>Γαλακτοπαραγωγές</a:t>
            </a:r>
            <a:r>
              <a:rPr lang="en-US" smtClean="0"/>
              <a:t> </a:t>
            </a:r>
            <a:r>
              <a:rPr lang="el-GR" smtClean="0"/>
              <a:t>φυλές</a:t>
            </a:r>
          </a:p>
        </p:txBody>
      </p:sp>
      <p:sp>
        <p:nvSpPr>
          <p:cNvPr id="22530" name="Θέση κειμένου 2"/>
          <p:cNvSpPr>
            <a:spLocks noGrp="1"/>
          </p:cNvSpPr>
          <p:nvPr>
            <p:ph type="body" sz="quarter" idx="10"/>
          </p:nvPr>
        </p:nvSpPr>
        <p:spPr>
          <a:xfrm>
            <a:off x="442913" y="1709738"/>
            <a:ext cx="4176712" cy="4948237"/>
          </a:xfrm>
        </p:spPr>
        <p:txBody>
          <a:bodyPr/>
          <a:lstStyle/>
          <a:p>
            <a:r>
              <a:rPr lang="el-GR" sz="2000" smtClean="0"/>
              <a:t>σωματική ανάπτυξη ποικίλλει από φυλή σε φυλή</a:t>
            </a:r>
          </a:p>
          <a:p>
            <a:r>
              <a:rPr lang="el-GR" sz="2000" smtClean="0"/>
              <a:t>μικρή μυική κάλυψη του κορμού</a:t>
            </a:r>
          </a:p>
          <a:p>
            <a:r>
              <a:rPr lang="el-GR" sz="2000" smtClean="0"/>
              <a:t>μαστοί πολύ αναπτυγμένοι και κατά κανόνα καλής διάπλασης</a:t>
            </a:r>
          </a:p>
          <a:p>
            <a:r>
              <a:rPr lang="el-GR" sz="2000" smtClean="0"/>
              <a:t>μετατρεπτικός ή αναπνευστικός τύπος ζώων </a:t>
            </a:r>
          </a:p>
          <a:p>
            <a:pPr lvl="1"/>
            <a:r>
              <a:rPr lang="el-GR" sz="2000" smtClean="0"/>
              <a:t>αναπτυγμένη ικανότητα κατανάλωσης μεγάλων ποσοτήτων τροφής και μετατροπής της με μεγάλη αποτελεσματικότητα σε γάλα</a:t>
            </a:r>
          </a:p>
          <a:p>
            <a:pPr lvl="1"/>
            <a:r>
              <a:rPr lang="en-US" sz="2000" b="1" smtClean="0"/>
              <a:t>Jersey</a:t>
            </a:r>
            <a:r>
              <a:rPr lang="el-GR" sz="2000" b="1" smtClean="0"/>
              <a:t>, </a:t>
            </a:r>
            <a:r>
              <a:rPr lang="en-US" sz="2000" b="1" smtClean="0"/>
              <a:t>Guernsey</a:t>
            </a:r>
            <a:r>
              <a:rPr lang="el-GR" sz="2000" b="1" smtClean="0"/>
              <a:t>, </a:t>
            </a:r>
            <a:r>
              <a:rPr lang="en-US" sz="2000" b="1" smtClean="0"/>
              <a:t>Ayrshire</a:t>
            </a:r>
            <a:r>
              <a:rPr lang="el-GR" sz="2000" b="1" smtClean="0"/>
              <a:t>, Ερυθρά Δανίας, </a:t>
            </a:r>
            <a:r>
              <a:rPr lang="en-US" sz="2000" b="1" smtClean="0"/>
              <a:t>Damascus</a:t>
            </a:r>
            <a:endParaRPr lang="el-GR" sz="2000" b="1" smtClean="0"/>
          </a:p>
          <a:p>
            <a:pPr lvl="1"/>
            <a:endParaRPr lang="el-GR" sz="2000" smtClean="0"/>
          </a:p>
          <a:p>
            <a:endParaRPr lang="el-GR" sz="2000" smtClean="0"/>
          </a:p>
        </p:txBody>
      </p:sp>
      <p:pic>
        <p:nvPicPr>
          <p:cNvPr id="3074" name="Picture 2" descr="«Ειρήνη και αφθονία» (Peace and Plenty). Ζωγραφικός πίνακας, Charles Abel Corwin (συλλογή Illinois State Museum).&#10;"/>
          <p:cNvPicPr>
            <a:picLocks noChangeAspect="1" noChangeArrowheads="1"/>
          </p:cNvPicPr>
          <p:nvPr/>
        </p:nvPicPr>
        <p:blipFill>
          <a:blip r:embed="rId2"/>
          <a:srcRect/>
          <a:stretch>
            <a:fillRect/>
          </a:stretch>
        </p:blipFill>
        <p:spPr bwMode="auto">
          <a:xfrm>
            <a:off x="4474621" y="1397577"/>
            <a:ext cx="4295892" cy="3110029"/>
          </a:xfrm>
          <a:prstGeom prst="rect">
            <a:avLst/>
          </a:prstGeom>
          <a:ln>
            <a:noFill/>
          </a:ln>
          <a:effectLst>
            <a:outerShdw blurRad="292100" dist="139700" dir="2700000" algn="tl" rotWithShape="0">
              <a:srgbClr val="333333">
                <a:alpha val="65000"/>
              </a:srgbClr>
            </a:outerShdw>
          </a:effectLst>
          <a:extLst/>
        </p:spPr>
      </p:pic>
      <p:sp>
        <p:nvSpPr>
          <p:cNvPr id="22532" name="TextBox 6"/>
          <p:cNvSpPr txBox="1">
            <a:spLocks noChangeArrowheads="1"/>
          </p:cNvSpPr>
          <p:nvPr/>
        </p:nvSpPr>
        <p:spPr bwMode="auto">
          <a:xfrm>
            <a:off x="4619625" y="4681538"/>
            <a:ext cx="3870325" cy="1661993"/>
          </a:xfrm>
          <a:prstGeom prst="rect">
            <a:avLst/>
          </a:prstGeom>
          <a:noFill/>
          <a:ln w="9525">
            <a:noFill/>
            <a:miter lim="800000"/>
            <a:headEnd/>
            <a:tailEnd/>
          </a:ln>
        </p:spPr>
        <p:txBody>
          <a:bodyPr>
            <a:spAutoFit/>
          </a:bodyPr>
          <a:lstStyle/>
          <a:p>
            <a:r>
              <a:rPr lang="el-GR" i="1" dirty="0">
                <a:solidFill>
                  <a:srgbClr val="000000"/>
                </a:solidFill>
              </a:rPr>
              <a:t>«Ειρήνη και αφθονία» (</a:t>
            </a:r>
            <a:r>
              <a:rPr lang="en-US" i="1" dirty="0">
                <a:solidFill>
                  <a:srgbClr val="000000"/>
                </a:solidFill>
              </a:rPr>
              <a:t>Peace and Plenty</a:t>
            </a:r>
            <a:r>
              <a:rPr lang="el-GR" i="1" dirty="0">
                <a:solidFill>
                  <a:srgbClr val="000000"/>
                </a:solidFill>
              </a:rPr>
              <a:t>)</a:t>
            </a:r>
            <a:r>
              <a:rPr lang="en-US" i="1" dirty="0">
                <a:solidFill>
                  <a:srgbClr val="000000"/>
                </a:solidFill>
              </a:rPr>
              <a:t>. </a:t>
            </a:r>
            <a:r>
              <a:rPr lang="el-GR" i="1" dirty="0">
                <a:solidFill>
                  <a:srgbClr val="000000"/>
                </a:solidFill>
              </a:rPr>
              <a:t>Ζωγραφικός πίνακας</a:t>
            </a:r>
            <a:r>
              <a:rPr lang="en-US" i="1" dirty="0">
                <a:solidFill>
                  <a:srgbClr val="000000"/>
                </a:solidFill>
              </a:rPr>
              <a:t>, </a:t>
            </a:r>
            <a:r>
              <a:rPr lang="en-US" dirty="0">
                <a:solidFill>
                  <a:srgbClr val="000000"/>
                </a:solidFill>
              </a:rPr>
              <a:t>Charles Abel Corwin (</a:t>
            </a:r>
            <a:r>
              <a:rPr lang="el-GR" dirty="0">
                <a:solidFill>
                  <a:srgbClr val="000000"/>
                </a:solidFill>
              </a:rPr>
              <a:t>συλλογή </a:t>
            </a:r>
            <a:r>
              <a:rPr lang="en-US" dirty="0">
                <a:solidFill>
                  <a:srgbClr val="000000"/>
                </a:solidFill>
              </a:rPr>
              <a:t>Illinois State Museum)</a:t>
            </a:r>
            <a:r>
              <a:rPr lang="el-GR" dirty="0">
                <a:solidFill>
                  <a:srgbClr val="000000"/>
                </a:solidFill>
              </a:rPr>
              <a:t>.</a:t>
            </a:r>
          </a:p>
          <a:p>
            <a:r>
              <a:rPr lang="en-US" sz="1500" dirty="0">
                <a:solidFill>
                  <a:srgbClr val="000000"/>
                </a:solidFill>
              </a:rPr>
              <a:t>http://www.museum.state.il.us/exhibits/agriculture/images/Art/Peace_Plenty.jpg</a:t>
            </a:r>
            <a:endParaRPr lang="el-GR" sz="1500" dirty="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Τίτλος 1"/>
          <p:cNvSpPr>
            <a:spLocks noGrp="1"/>
          </p:cNvSpPr>
          <p:nvPr>
            <p:ph type="title"/>
          </p:nvPr>
        </p:nvSpPr>
        <p:spPr/>
        <p:txBody>
          <a:bodyPr/>
          <a:lstStyle/>
          <a:p>
            <a:r>
              <a:rPr lang="el-GR" smtClean="0"/>
              <a:t>Κρεοπαραγωγές φυλές</a:t>
            </a:r>
            <a:r>
              <a:rPr lang="en-US" smtClean="0"/>
              <a:t> </a:t>
            </a:r>
            <a:endParaRPr lang="el-GR" smtClean="0"/>
          </a:p>
        </p:txBody>
      </p:sp>
      <p:sp>
        <p:nvSpPr>
          <p:cNvPr id="23554" name="Θέση περιεχομένου 2"/>
          <p:cNvSpPr>
            <a:spLocks noGrp="1"/>
          </p:cNvSpPr>
          <p:nvPr>
            <p:ph idx="1"/>
          </p:nvPr>
        </p:nvSpPr>
        <p:spPr>
          <a:xfrm>
            <a:off x="293688" y="1628775"/>
            <a:ext cx="4535487" cy="4968875"/>
          </a:xfrm>
        </p:spPr>
        <p:txBody>
          <a:bodyPr/>
          <a:lstStyle/>
          <a:p>
            <a:pPr>
              <a:spcBef>
                <a:spcPct val="0"/>
              </a:spcBef>
            </a:pPr>
            <a:r>
              <a:rPr lang="el-GR" sz="2000" dirty="0" smtClean="0"/>
              <a:t>Φυλές που επιλέγονται προς αύξηση των αποδόσεων σε κρέας καλής ποιότητας και δε χρησιμοποιούνται σχεδόν καθόλου για την παραγωγή γάλακτος. Ανήκουν στον </a:t>
            </a:r>
            <a:r>
              <a:rPr lang="el-GR" sz="2000" dirty="0" err="1" smtClean="0"/>
              <a:t>εναποθετικό</a:t>
            </a:r>
            <a:r>
              <a:rPr lang="el-GR" sz="2000" dirty="0" smtClean="0"/>
              <a:t> τύπο ζώων. </a:t>
            </a:r>
          </a:p>
          <a:p>
            <a:pPr>
              <a:spcBef>
                <a:spcPct val="0"/>
              </a:spcBef>
            </a:pPr>
            <a:r>
              <a:rPr lang="el-GR" sz="2000" dirty="0" smtClean="0"/>
              <a:t>Χωρίζονται σε:</a:t>
            </a:r>
          </a:p>
          <a:p>
            <a:pPr lvl="1">
              <a:spcBef>
                <a:spcPct val="0"/>
              </a:spcBef>
            </a:pPr>
            <a:r>
              <a:rPr lang="el-GR" sz="1800" dirty="0" smtClean="0"/>
              <a:t> Πρώιμης ανάπτυξης και μικρού σωματικού μεγέθους αγγλοσαξονικές φυλές (</a:t>
            </a:r>
            <a:r>
              <a:rPr lang="el-GR" sz="1800" b="1" dirty="0" err="1" smtClean="0">
                <a:solidFill>
                  <a:schemeClr val="tx1"/>
                </a:solidFill>
              </a:rPr>
              <a:t>Aberdeen</a:t>
            </a:r>
            <a:r>
              <a:rPr lang="el-GR" sz="1800" b="1" dirty="0" smtClean="0">
                <a:solidFill>
                  <a:schemeClr val="tx1"/>
                </a:solidFill>
              </a:rPr>
              <a:t> </a:t>
            </a:r>
            <a:r>
              <a:rPr lang="el-GR" sz="1800" b="1" dirty="0" err="1" smtClean="0">
                <a:solidFill>
                  <a:schemeClr val="tx1"/>
                </a:solidFill>
              </a:rPr>
              <a:t>Angus</a:t>
            </a:r>
            <a:r>
              <a:rPr lang="el-GR" sz="1800" b="1" dirty="0" smtClean="0">
                <a:solidFill>
                  <a:schemeClr val="tx1"/>
                </a:solidFill>
              </a:rPr>
              <a:t>, </a:t>
            </a:r>
            <a:r>
              <a:rPr lang="el-GR" sz="1800" b="1" dirty="0" err="1" smtClean="0">
                <a:solidFill>
                  <a:schemeClr val="tx1"/>
                </a:solidFill>
              </a:rPr>
              <a:t>Hereford</a:t>
            </a:r>
            <a:r>
              <a:rPr lang="el-GR" sz="1800" dirty="0" smtClean="0"/>
              <a:t>)  </a:t>
            </a:r>
          </a:p>
          <a:p>
            <a:pPr lvl="1">
              <a:spcBef>
                <a:spcPct val="0"/>
              </a:spcBef>
            </a:pPr>
            <a:r>
              <a:rPr lang="el-GR" sz="1800" dirty="0" smtClean="0"/>
              <a:t> Όψιμης ανάπτυξης και μεγάλου σωματικού μεγέθους γαλλικές (</a:t>
            </a:r>
            <a:r>
              <a:rPr lang="el-GR" sz="1800" b="1" dirty="0" err="1" smtClean="0">
                <a:solidFill>
                  <a:schemeClr val="tx1"/>
                </a:solidFill>
              </a:rPr>
              <a:t>Charolais</a:t>
            </a:r>
            <a:r>
              <a:rPr lang="el-GR" sz="1800" b="1" dirty="0" smtClean="0">
                <a:solidFill>
                  <a:schemeClr val="tx1"/>
                </a:solidFill>
              </a:rPr>
              <a:t>, </a:t>
            </a:r>
            <a:r>
              <a:rPr lang="el-GR" sz="1800" b="1" dirty="0" err="1" smtClean="0">
                <a:solidFill>
                  <a:schemeClr val="tx1"/>
                </a:solidFill>
              </a:rPr>
              <a:t>Lίmousin</a:t>
            </a:r>
            <a:r>
              <a:rPr lang="el-GR" sz="1800" dirty="0" smtClean="0"/>
              <a:t>)</a:t>
            </a:r>
            <a:r>
              <a:rPr lang="el-GR" sz="1800" dirty="0" smtClean="0">
                <a:solidFill>
                  <a:srgbClr val="00FFFF"/>
                </a:solidFill>
              </a:rPr>
              <a:t> </a:t>
            </a:r>
            <a:r>
              <a:rPr lang="el-GR" sz="1800" dirty="0" smtClean="0"/>
              <a:t>και ιταλικές φυλές (</a:t>
            </a:r>
            <a:r>
              <a:rPr lang="el-GR" sz="1800" b="1" dirty="0" err="1" smtClean="0">
                <a:solidFill>
                  <a:schemeClr val="tx1"/>
                </a:solidFill>
              </a:rPr>
              <a:t>Chianina</a:t>
            </a:r>
            <a:r>
              <a:rPr lang="el-GR" sz="1800" b="1" dirty="0" smtClean="0">
                <a:solidFill>
                  <a:schemeClr val="tx1"/>
                </a:solidFill>
              </a:rPr>
              <a:t>, </a:t>
            </a:r>
            <a:r>
              <a:rPr lang="el-GR" sz="1800" b="1" dirty="0" err="1" smtClean="0">
                <a:solidFill>
                  <a:schemeClr val="tx1"/>
                </a:solidFill>
              </a:rPr>
              <a:t>Μarchigiana</a:t>
            </a:r>
            <a:r>
              <a:rPr lang="el-GR" sz="1800" dirty="0" smtClean="0"/>
              <a:t>)</a:t>
            </a:r>
          </a:p>
        </p:txBody>
      </p:sp>
      <p:pic>
        <p:nvPicPr>
          <p:cNvPr id="4100" name="Picture 4" descr="Αγελάδες Hereford (ζωγραφικός πίνακας, Bonnie Mohr Studio). "/>
          <p:cNvPicPr>
            <a:picLocks noChangeAspect="1" noChangeArrowheads="1"/>
          </p:cNvPicPr>
          <p:nvPr/>
        </p:nvPicPr>
        <p:blipFill>
          <a:blip r:embed="rId2"/>
          <a:srcRect/>
          <a:stretch>
            <a:fillRect/>
          </a:stretch>
        </p:blipFill>
        <p:spPr bwMode="auto">
          <a:xfrm>
            <a:off x="4829175" y="1771650"/>
            <a:ext cx="4010025" cy="3033713"/>
          </a:xfrm>
          <a:prstGeom prst="rect">
            <a:avLst/>
          </a:prstGeom>
          <a:ln>
            <a:noFill/>
          </a:ln>
          <a:effectLst>
            <a:outerShdw blurRad="292100" dist="139700" dir="2700000" algn="tl" rotWithShape="0">
              <a:srgbClr val="333333">
                <a:alpha val="65000"/>
              </a:srgbClr>
            </a:outerShdw>
          </a:effectLst>
          <a:extLst/>
        </p:spPr>
      </p:pic>
      <p:sp>
        <p:nvSpPr>
          <p:cNvPr id="23556" name="TextBox 4"/>
          <p:cNvSpPr txBox="1">
            <a:spLocks noChangeArrowheads="1"/>
          </p:cNvSpPr>
          <p:nvPr/>
        </p:nvSpPr>
        <p:spPr bwMode="auto">
          <a:xfrm>
            <a:off x="4829175" y="5030788"/>
            <a:ext cx="4210050" cy="1169987"/>
          </a:xfrm>
          <a:prstGeom prst="rect">
            <a:avLst/>
          </a:prstGeom>
          <a:noFill/>
          <a:ln w="9525">
            <a:noFill/>
            <a:miter lim="800000"/>
            <a:headEnd/>
            <a:tailEnd/>
          </a:ln>
        </p:spPr>
        <p:txBody>
          <a:bodyPr>
            <a:spAutoFit/>
          </a:bodyPr>
          <a:lstStyle/>
          <a:p>
            <a:r>
              <a:rPr lang="el-GR" sz="2000">
                <a:solidFill>
                  <a:srgbClr val="000000"/>
                </a:solidFill>
              </a:rPr>
              <a:t>Αγελάδες </a:t>
            </a:r>
            <a:r>
              <a:rPr lang="en-US" sz="2000">
                <a:solidFill>
                  <a:srgbClr val="000000"/>
                </a:solidFill>
              </a:rPr>
              <a:t>Hereford (</a:t>
            </a:r>
            <a:r>
              <a:rPr lang="el-GR" sz="2000">
                <a:solidFill>
                  <a:srgbClr val="000000"/>
                </a:solidFill>
              </a:rPr>
              <a:t>ζωγραφικός πίνακας, </a:t>
            </a:r>
            <a:r>
              <a:rPr lang="en-US" sz="2000">
                <a:solidFill>
                  <a:srgbClr val="000000"/>
                </a:solidFill>
              </a:rPr>
              <a:t>Bonnie Mohr Studio</a:t>
            </a:r>
            <a:r>
              <a:rPr lang="el-GR" sz="2000">
                <a:solidFill>
                  <a:srgbClr val="000000"/>
                </a:solidFill>
              </a:rPr>
              <a:t>)</a:t>
            </a:r>
            <a:r>
              <a:rPr lang="en-US" sz="2000">
                <a:solidFill>
                  <a:srgbClr val="000000"/>
                </a:solidFill>
              </a:rPr>
              <a:t>. </a:t>
            </a:r>
            <a:r>
              <a:rPr lang="en-US" sz="1500">
                <a:solidFill>
                  <a:srgbClr val="000000"/>
                </a:solidFill>
              </a:rPr>
              <a:t>http://www.bonniemohrstudio.com/store/images/uploads/173-herefordhaven.jpg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506413"/>
            <a:ext cx="7924800" cy="960437"/>
          </a:xfrm>
        </p:spPr>
        <p:txBody>
          <a:bodyPr>
            <a:normAutofit fontScale="90000"/>
          </a:bodyPr>
          <a:lstStyle/>
          <a:p>
            <a:pPr>
              <a:defRPr/>
            </a:pPr>
            <a:r>
              <a:rPr lang="el-GR" dirty="0"/>
              <a:t>Φυλές συνδυασμένων </a:t>
            </a:r>
            <a:r>
              <a:rPr lang="el-GR" dirty="0" smtClean="0"/>
              <a:t>αποδόσεων</a:t>
            </a:r>
            <a:endParaRPr lang="el-GR" dirty="0"/>
          </a:p>
        </p:txBody>
      </p:sp>
      <p:sp>
        <p:nvSpPr>
          <p:cNvPr id="3" name="Θέση περιεχομένου 2"/>
          <p:cNvSpPr>
            <a:spLocks noGrp="1"/>
          </p:cNvSpPr>
          <p:nvPr>
            <p:ph idx="1"/>
          </p:nvPr>
        </p:nvSpPr>
        <p:spPr>
          <a:xfrm>
            <a:off x="468313" y="1628775"/>
            <a:ext cx="8277225" cy="5229225"/>
          </a:xfrm>
        </p:spPr>
        <p:txBody>
          <a:bodyPr/>
          <a:lstStyle/>
          <a:p>
            <a:pPr>
              <a:defRPr/>
            </a:pPr>
            <a:r>
              <a:rPr lang="el-GR" sz="2000" dirty="0"/>
              <a:t> </a:t>
            </a:r>
            <a:r>
              <a:rPr lang="el-GR" sz="2000" dirty="0" smtClean="0"/>
              <a:t>Παράγουν </a:t>
            </a:r>
            <a:r>
              <a:rPr lang="el-GR" sz="2000" dirty="0"/>
              <a:t>γάλα και κρέας σε σημαντικές ποσότητες. Έχουν </a:t>
            </a:r>
            <a:r>
              <a:rPr lang="en-US" sz="2000" dirty="0" smtClean="0"/>
              <a:t> </a:t>
            </a:r>
            <a:r>
              <a:rPr lang="el-GR" sz="2000" dirty="0" smtClean="0"/>
              <a:t>σωματική </a:t>
            </a:r>
            <a:r>
              <a:rPr lang="el-GR" sz="2000" dirty="0"/>
              <a:t>διάπλαση ενδιάμεση μεταξύ εκείνης των καθαρώς γαλακτοπαραγωγών και εκείνης των καθαρώς </a:t>
            </a:r>
            <a:r>
              <a:rPr lang="el-GR" sz="2000" dirty="0" err="1"/>
              <a:t>κρεοπαραγωγών</a:t>
            </a:r>
            <a:r>
              <a:rPr lang="el-GR" sz="2000" dirty="0"/>
              <a:t> φυλών. Χωρίζονται σε: </a:t>
            </a:r>
            <a:endParaRPr lang="el-GR" sz="2000" dirty="0" smtClean="0"/>
          </a:p>
          <a:p>
            <a:pPr>
              <a:defRPr/>
            </a:pPr>
            <a:r>
              <a:rPr lang="el-GR" sz="2000" b="1" dirty="0"/>
              <a:t>Γαλακτοπαραγωγές - </a:t>
            </a:r>
            <a:r>
              <a:rPr lang="el-GR" sz="2000" b="1" dirty="0" err="1"/>
              <a:t>Κρεοπαραγωγές</a:t>
            </a:r>
            <a:r>
              <a:rPr lang="el-GR" sz="2000" b="1" dirty="0"/>
              <a:t> </a:t>
            </a:r>
            <a:endParaRPr lang="en-US" sz="2000" b="1" dirty="0"/>
          </a:p>
          <a:p>
            <a:pPr marL="0" indent="0">
              <a:buNone/>
              <a:defRPr/>
            </a:pPr>
            <a:r>
              <a:rPr lang="en-US" sz="2000" dirty="0" smtClean="0"/>
              <a:t>        </a:t>
            </a:r>
            <a:r>
              <a:rPr lang="el-GR" sz="2000" dirty="0" smtClean="0"/>
              <a:t>Η </a:t>
            </a:r>
            <a:r>
              <a:rPr lang="el-GR" sz="2000" dirty="0"/>
              <a:t>γαλακτοπαραγωγική ικανότητα υπερέχει αισθητά της</a:t>
            </a:r>
          </a:p>
          <a:p>
            <a:pPr marL="400050" lvl="1" indent="0">
              <a:buFontTx/>
              <a:buNone/>
              <a:defRPr/>
            </a:pPr>
            <a:r>
              <a:rPr lang="el-GR" sz="2000" dirty="0"/>
              <a:t>  </a:t>
            </a:r>
            <a:r>
              <a:rPr lang="el-GR" sz="2000" dirty="0" err="1"/>
              <a:t>κρεοπαραγωγικής</a:t>
            </a:r>
            <a:r>
              <a:rPr lang="el-GR" sz="2000" dirty="0"/>
              <a:t>. Έχουν καλή ανάπτυξη του μαστού </a:t>
            </a:r>
          </a:p>
          <a:p>
            <a:pPr marL="400050" lvl="1" indent="0">
              <a:buFontTx/>
              <a:buNone/>
              <a:defRPr/>
            </a:pPr>
            <a:r>
              <a:rPr lang="el-GR" sz="2000" dirty="0"/>
              <a:t>  χωρίς να υστερεί η ανάπτυξη του </a:t>
            </a:r>
            <a:r>
              <a:rPr lang="el-GR" sz="2000" dirty="0" err="1"/>
              <a:t>μυικού</a:t>
            </a:r>
            <a:r>
              <a:rPr lang="el-GR" sz="2000" dirty="0"/>
              <a:t> συστήματος     </a:t>
            </a:r>
          </a:p>
          <a:p>
            <a:pPr marL="400050" lvl="1" indent="0">
              <a:buFontTx/>
              <a:buNone/>
              <a:defRPr/>
            </a:pPr>
            <a:r>
              <a:rPr lang="el-GR" sz="2000" dirty="0"/>
              <a:t>  (</a:t>
            </a:r>
            <a:r>
              <a:rPr lang="el-GR" sz="2000" dirty="0" err="1"/>
              <a:t>Friesian</a:t>
            </a:r>
            <a:r>
              <a:rPr lang="el-GR" sz="2000" dirty="0"/>
              <a:t>, </a:t>
            </a:r>
            <a:r>
              <a:rPr lang="el-GR" sz="2000" dirty="0" err="1"/>
              <a:t>Braunvieh</a:t>
            </a:r>
            <a:r>
              <a:rPr lang="el-GR" sz="2000" dirty="0"/>
              <a:t>, </a:t>
            </a:r>
            <a:r>
              <a:rPr lang="el-GR" sz="2000" dirty="0" err="1"/>
              <a:t>Simmental</a:t>
            </a:r>
            <a:r>
              <a:rPr lang="el-GR" sz="2000" dirty="0"/>
              <a:t>) </a:t>
            </a:r>
          </a:p>
          <a:p>
            <a:pPr marL="0" indent="0">
              <a:buFont typeface="Wingdings" pitchFamily="2" charset="2"/>
              <a:buNone/>
              <a:defRPr/>
            </a:pPr>
            <a:endParaRPr lang="el-GR" sz="2000" dirty="0"/>
          </a:p>
          <a:p>
            <a:pPr>
              <a:defRPr/>
            </a:pPr>
            <a:r>
              <a:rPr lang="el-GR" sz="2000" b="1" dirty="0" err="1"/>
              <a:t>Κ</a:t>
            </a:r>
            <a:r>
              <a:rPr lang="el-GR" sz="2000" b="1" dirty="0" err="1" smtClean="0"/>
              <a:t>ρεοπαραγωγές</a:t>
            </a:r>
            <a:r>
              <a:rPr lang="el-GR" sz="2000" b="1" dirty="0" smtClean="0"/>
              <a:t> </a:t>
            </a:r>
            <a:r>
              <a:rPr lang="el-GR" sz="2000" b="1" dirty="0"/>
              <a:t>- Γαλακτοπαραγωγές </a:t>
            </a:r>
          </a:p>
          <a:p>
            <a:pPr marL="400050" lvl="1" indent="0">
              <a:buFontTx/>
              <a:buNone/>
              <a:defRPr/>
            </a:pPr>
            <a:r>
              <a:rPr lang="el-GR" sz="2000" dirty="0"/>
              <a:t>  Εμφανίζουν ανάπτυξη </a:t>
            </a:r>
            <a:r>
              <a:rPr lang="el-GR" sz="2000" dirty="0" err="1"/>
              <a:t>μυικού</a:t>
            </a:r>
            <a:r>
              <a:rPr lang="el-GR" sz="2000" dirty="0"/>
              <a:t> συστήματος ανάλογη των</a:t>
            </a:r>
          </a:p>
          <a:p>
            <a:pPr marL="400050" lvl="1" indent="0">
              <a:buFontTx/>
              <a:buNone/>
              <a:defRPr/>
            </a:pPr>
            <a:r>
              <a:rPr lang="el-GR" sz="2000" dirty="0"/>
              <a:t>  </a:t>
            </a:r>
            <a:r>
              <a:rPr lang="el-GR" sz="2000" dirty="0" err="1"/>
              <a:t>κρεοπαραγωγών</a:t>
            </a:r>
            <a:r>
              <a:rPr lang="el-GR" sz="2000" dirty="0"/>
              <a:t> φυλών και μέση ανάπτυξη του μαστού </a:t>
            </a:r>
          </a:p>
          <a:p>
            <a:pPr marL="400050" lvl="1" indent="0">
              <a:buFontTx/>
              <a:buNone/>
              <a:defRPr/>
            </a:pPr>
            <a:r>
              <a:rPr lang="el-GR" sz="2000" dirty="0"/>
              <a:t>  (</a:t>
            </a:r>
            <a:r>
              <a:rPr lang="el-GR" sz="2000" dirty="0" err="1"/>
              <a:t>Dairy</a:t>
            </a:r>
            <a:r>
              <a:rPr lang="el-GR" sz="2000" dirty="0"/>
              <a:t> </a:t>
            </a:r>
            <a:r>
              <a:rPr lang="el-GR" sz="2000" dirty="0" err="1"/>
              <a:t>Shorthorn</a:t>
            </a:r>
            <a:r>
              <a:rPr lang="el-GR" sz="2000" dirty="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EO_1_b_new">
  <a:themeElements>
    <a:clrScheme name="GEO_1_b_new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GEO_1_b_new">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aramond" panose="02020404030301010803"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aramond" panose="02020404030301010803" pitchFamily="18" charset="0"/>
          </a:defRPr>
        </a:defPPr>
      </a:lstStyle>
    </a:lnDef>
  </a:objectDefaults>
  <a:extraClrSchemeLst>
    <a:extraClrScheme>
      <a:clrScheme name="GEO_1_b_new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GEO_1_b_new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GEO_1_b_new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GEO_1_b_new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GEO_1_b_new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GEO_1_b_new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GEO_1_b_new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GEO_1_b_new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Παρουσίαση2" id="{37156705-AD48-4DAC-A3DB-201641F40FC4}" vid="{4592052C-43C5-48FC-B72E-F41B7903523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zp_b</Template>
  <TotalTime>689</TotalTime>
  <Words>3838</Words>
  <Application>Microsoft Office PowerPoint</Application>
  <PresentationFormat>Προβολή στην οθόνη (4:3)</PresentationFormat>
  <Paragraphs>411</Paragraphs>
  <Slides>57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57</vt:i4>
      </vt:variant>
    </vt:vector>
  </HeadingPairs>
  <TitlesOfParts>
    <vt:vector size="58" baseType="lpstr">
      <vt:lpstr>GEO_1_b_new</vt:lpstr>
      <vt:lpstr>Εισαγωγή στη Ζωοτεχνία</vt:lpstr>
      <vt:lpstr>Αντικειμενικοί στόχοι του μαθήματος</vt:lpstr>
      <vt:lpstr>Επιδιωκόμενα μαθησιακά αποτελέσματα</vt:lpstr>
      <vt:lpstr>Μαθησιακοί στόχοι</vt:lpstr>
      <vt:lpstr>Φυλές βοοειδών 1/2</vt:lpstr>
      <vt:lpstr>Φυλές βοοειδών 2/2</vt:lpstr>
      <vt:lpstr>Γαλακτοπαραγωγές φυλές</vt:lpstr>
      <vt:lpstr>Κρεοπαραγωγές φυλές </vt:lpstr>
      <vt:lpstr>Φυλές συνδυασμένων αποδόσεων</vt:lpstr>
      <vt:lpstr>Γαλακτοπαραγωγός φυλή Jersey 1/4</vt:lpstr>
      <vt:lpstr>Γαλακτοπαραγωγός φυλή Jersey 2/4</vt:lpstr>
      <vt:lpstr>Γαλακτοπαραγωγός φυλή Jersey 3/4</vt:lpstr>
      <vt:lpstr>Γαλακτοπαραγωγός φυλή Jersey 4/4</vt:lpstr>
      <vt:lpstr>Γαλακτοπαραγωγός φυλή Guernsey 1/4</vt:lpstr>
      <vt:lpstr>Γαλακτοπαραγωγός φυλή Guernsey 2/4</vt:lpstr>
      <vt:lpstr>Γαλακτοπαραγωγός φυλή Guernsey 3/4</vt:lpstr>
      <vt:lpstr>Γαλακτοπαραγωγός φυλή Guernsey 4/4</vt:lpstr>
      <vt:lpstr>Γαλακτοπαραγωγός φυλή Ayrshire 1/4</vt:lpstr>
      <vt:lpstr>Γαλακτοπαραγωγός φυλή Ayrshire 2/4</vt:lpstr>
      <vt:lpstr>Γαλακτοπαραγωγός φυλή Ayrshire 3/4</vt:lpstr>
      <vt:lpstr>Γαλακτοπαραγωγός φυλή Ayrshire 4/4</vt:lpstr>
      <vt:lpstr>Γαλακτοπαραγωγός φυλή Eρυθρά Δανίας(Danish red) 1/2</vt:lpstr>
      <vt:lpstr>Γαλακτοπαραγωγός φυλή Eρυθρά Δανίας (Danish red) 2/2</vt:lpstr>
      <vt:lpstr>Γαλακτοπαραγωγός φυλή Damascus</vt:lpstr>
      <vt:lpstr>Αγγλoσαξονικές κρεοπαραγωγές</vt:lpstr>
      <vt:lpstr>Κρεοπαραγωγός φυλή Angus (Aberdeen) 1/4</vt:lpstr>
      <vt:lpstr>Κρεοπαραγωγός φυλή Angus (Aberdeen) 2/4</vt:lpstr>
      <vt:lpstr>Κρεοπαραγωγός φυλή Angus (Aberdeen) 3/4</vt:lpstr>
      <vt:lpstr>Κρεοπαραγωγός φυλή Angus (Aberdeen) 4/4</vt:lpstr>
      <vt:lpstr>Κρεοπαραγωγός φυλή Hereford 1/4</vt:lpstr>
      <vt:lpstr>Κρεοπαραγωγός φυλή Hereford 2/4</vt:lpstr>
      <vt:lpstr>Κρεοπαραγωγός φυλή Hereford 3/4</vt:lpstr>
      <vt:lpstr>Κρεοπαραγωγός φυλή Hereford 4/4</vt:lpstr>
      <vt:lpstr>Κρεοπαραγωγός φυλή Shorthorn 1/3</vt:lpstr>
      <vt:lpstr>Κρεοπαραγωγός φυλή Shorthorn 2/3</vt:lpstr>
      <vt:lpstr>Κρεοπαραγωγός φυλή Shorthorn 3/3</vt:lpstr>
      <vt:lpstr>Γαλλικές κρεοπαραγωγές</vt:lpstr>
      <vt:lpstr>Κρεοπαραγωγός φυλή Charolais 1/3</vt:lpstr>
      <vt:lpstr>Κρεοπαραγωγός φυλή Charolais 2/3</vt:lpstr>
      <vt:lpstr>Κρεοπαραγωγός φυλή Charolais 3/3</vt:lpstr>
      <vt:lpstr>Κρεοπαραγωγός φυλή Limousin 1/3</vt:lpstr>
      <vt:lpstr>Κρεοπαραγωγός φυλή Limousin 2/3</vt:lpstr>
      <vt:lpstr>Κρεοπαραγωγός φυλή Limousin 3/3</vt:lpstr>
      <vt:lpstr>Κρεοπαραγωγός φυλή  Blonde d'Aquitaine 1/3</vt:lpstr>
      <vt:lpstr>Κρεοπαραγωγός φυλή  Blonde d'Aquitaine 2/3</vt:lpstr>
      <vt:lpstr>Κρεοπαραγωγός φυλή  Blonde d'Aquitaine 3/3</vt:lpstr>
      <vt:lpstr>Ιταλικές κρεοπαραγωγές </vt:lpstr>
      <vt:lpstr>Κρεοπαραγωγός φυλή Chianina 1/3</vt:lpstr>
      <vt:lpstr>Κρεοπαραγωγός φυλή Chianina 2/3</vt:lpstr>
      <vt:lpstr>Κρεοπαραγωγός φυλή Chianina 3/3</vt:lpstr>
      <vt:lpstr>Κρεοπαραγωγός φυλή Μarchigiana 1/2</vt:lpstr>
      <vt:lpstr>Κρεοπαραγωγός φυλή Μarchigiana 2/2</vt:lpstr>
      <vt:lpstr>Κρεοπαραγωγός φυλή Romagnola 1/3</vt:lpstr>
      <vt:lpstr>Κρεοπαραγωγός φυλή Romagnola 2/3</vt:lpstr>
      <vt:lpstr>Κρεοπαραγωγός φυλή Romagnola 3/3</vt:lpstr>
      <vt:lpstr>Βιβλιογραφία</vt:lpstr>
      <vt:lpstr>Λέξεις – έννοιες κλειδιά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 Ζωοτεχνία</dc:title>
  <dc:creator>Vanessa</dc:creator>
  <cp:lastModifiedBy>user</cp:lastModifiedBy>
  <cp:revision>106</cp:revision>
  <dcterms:created xsi:type="dcterms:W3CDTF">2013-06-06T21:53:25Z</dcterms:created>
  <dcterms:modified xsi:type="dcterms:W3CDTF">2013-12-01T22:29:35Z</dcterms:modified>
</cp:coreProperties>
</file>