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9"/>
  </p:notesMasterIdLst>
  <p:handoutMasterIdLst>
    <p:handoutMasterId r:id="rId40"/>
  </p:handoutMasterIdLst>
  <p:sldIdLst>
    <p:sldId id="256" r:id="rId2"/>
    <p:sldId id="610" r:id="rId3"/>
    <p:sldId id="607" r:id="rId4"/>
    <p:sldId id="602" r:id="rId5"/>
    <p:sldId id="601" r:id="rId6"/>
    <p:sldId id="600" r:id="rId7"/>
    <p:sldId id="599" r:id="rId8"/>
    <p:sldId id="597" r:id="rId9"/>
    <p:sldId id="596" r:id="rId10"/>
    <p:sldId id="594" r:id="rId11"/>
    <p:sldId id="593" r:id="rId12"/>
    <p:sldId id="592" r:id="rId13"/>
    <p:sldId id="612" r:id="rId14"/>
    <p:sldId id="587" r:id="rId15"/>
    <p:sldId id="586" r:id="rId16"/>
    <p:sldId id="585" r:id="rId17"/>
    <p:sldId id="584" r:id="rId18"/>
    <p:sldId id="581" r:id="rId19"/>
    <p:sldId id="580" r:id="rId20"/>
    <p:sldId id="579" r:id="rId21"/>
    <p:sldId id="578" r:id="rId22"/>
    <p:sldId id="577" r:id="rId23"/>
    <p:sldId id="571" r:id="rId24"/>
    <p:sldId id="569" r:id="rId25"/>
    <p:sldId id="568" r:id="rId26"/>
    <p:sldId id="567" r:id="rId27"/>
    <p:sldId id="565" r:id="rId28"/>
    <p:sldId id="563" r:id="rId29"/>
    <p:sldId id="562" r:id="rId30"/>
    <p:sldId id="561" r:id="rId31"/>
    <p:sldId id="555" r:id="rId32"/>
    <p:sldId id="529" r:id="rId33"/>
    <p:sldId id="614" r:id="rId34"/>
    <p:sldId id="539" r:id="rId35"/>
    <p:sldId id="538" r:id="rId36"/>
    <p:sldId id="540" r:id="rId37"/>
    <p:sldId id="542" r:id="rId3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3D361-57F5-A947-B045-62DF7B583472}" v="74" dt="2021-03-11T08:00:22.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8" d="100"/>
          <a:sy n="108" d="100"/>
        </p:scale>
        <p:origin x="1704" y="102"/>
      </p:cViewPr>
      <p:guideLst/>
    </p:cSldViewPr>
  </p:slideViewPr>
  <p:notesTextViewPr>
    <p:cViewPr>
      <p:scale>
        <a:sx n="1" d="1"/>
        <a:sy n="1" d="1"/>
      </p:scale>
      <p:origin x="0" y="0"/>
    </p:cViewPr>
  </p:notesTextViewPr>
  <p:sorterViewPr>
    <p:cViewPr varScale="1">
      <p:scale>
        <a:sx n="1" d="1"/>
        <a:sy n="1" d="1"/>
      </p:scale>
      <p:origin x="0" y="-166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CA90E-0400-4A4C-B123-F345853DFA8D}" type="doc">
      <dgm:prSet loTypeId="urn:microsoft.com/office/officeart/2016/7/layout/LinearBlockProcessNumbered" loCatId="process" qsTypeId="urn:microsoft.com/office/officeart/2005/8/quickstyle/simple5" qsCatId="simple" csTypeId="urn:microsoft.com/office/officeart/2005/8/colors/colorful2" csCatId="colorful"/>
      <dgm:spPr/>
      <dgm:t>
        <a:bodyPr/>
        <a:lstStyle/>
        <a:p>
          <a:endParaRPr lang="en-US"/>
        </a:p>
      </dgm:t>
    </dgm:pt>
    <dgm:pt modelId="{D8297CE9-FF86-4622-8870-1420DC18EBAB}">
      <dgm:prSet/>
      <dgm:spPr/>
      <dgm:t>
        <a:bodyPr/>
        <a:lstStyle/>
        <a:p>
          <a:r>
            <a:rPr lang="en-GB"/>
            <a:t>Understanding the Strategy as Practice perspective</a:t>
          </a:r>
          <a:endParaRPr lang="en-US"/>
        </a:p>
      </dgm:t>
    </dgm:pt>
    <dgm:pt modelId="{1E572BFC-078A-4FD6-8D22-64F068C685C7}" type="parTrans" cxnId="{1EC4CB8B-4A70-453E-A6E8-5634FBF0039A}">
      <dgm:prSet/>
      <dgm:spPr/>
      <dgm:t>
        <a:bodyPr/>
        <a:lstStyle/>
        <a:p>
          <a:endParaRPr lang="en-US"/>
        </a:p>
      </dgm:t>
    </dgm:pt>
    <dgm:pt modelId="{D7305F8F-D2BA-478C-BF5D-235A0F6F1A20}" type="sibTrans" cxnId="{1EC4CB8B-4A70-453E-A6E8-5634FBF0039A}">
      <dgm:prSet phldrT="01" phldr="0"/>
      <dgm:spPr/>
      <dgm:t>
        <a:bodyPr/>
        <a:lstStyle/>
        <a:p>
          <a:r>
            <a:rPr lang="en-US"/>
            <a:t>01</a:t>
          </a:r>
        </a:p>
      </dgm:t>
    </dgm:pt>
    <dgm:pt modelId="{DB1D6AD5-75E9-44BE-8931-17E562B92F58}">
      <dgm:prSet/>
      <dgm:spPr/>
      <dgm:t>
        <a:bodyPr/>
        <a:lstStyle/>
        <a:p>
          <a:r>
            <a:rPr lang="en-GB"/>
            <a:t>Understanding the limitations and criticisms of the Strategy as Practice perspective</a:t>
          </a:r>
          <a:endParaRPr lang="en-US"/>
        </a:p>
      </dgm:t>
    </dgm:pt>
    <dgm:pt modelId="{B178CC21-F36C-4987-922C-AE2A73468898}" type="parTrans" cxnId="{4D93F3FB-00AC-460D-83DD-FCCE1E5CB4CF}">
      <dgm:prSet/>
      <dgm:spPr/>
      <dgm:t>
        <a:bodyPr/>
        <a:lstStyle/>
        <a:p>
          <a:endParaRPr lang="en-US"/>
        </a:p>
      </dgm:t>
    </dgm:pt>
    <dgm:pt modelId="{7FD119EF-96C6-4D33-B4F0-949A79434292}" type="sibTrans" cxnId="{4D93F3FB-00AC-460D-83DD-FCCE1E5CB4CF}">
      <dgm:prSet phldrT="02" phldr="0"/>
      <dgm:spPr/>
      <dgm:t>
        <a:bodyPr/>
        <a:lstStyle/>
        <a:p>
          <a:r>
            <a:rPr lang="en-US"/>
            <a:t>02</a:t>
          </a:r>
        </a:p>
      </dgm:t>
    </dgm:pt>
    <dgm:pt modelId="{F8AF069B-4BBE-8049-B665-FD0A1C9710C1}" type="pres">
      <dgm:prSet presAssocID="{13DCA90E-0400-4A4C-B123-F345853DFA8D}" presName="Name0" presStyleCnt="0">
        <dgm:presLayoutVars>
          <dgm:animLvl val="lvl"/>
          <dgm:resizeHandles val="exact"/>
        </dgm:presLayoutVars>
      </dgm:prSet>
      <dgm:spPr/>
    </dgm:pt>
    <dgm:pt modelId="{A5608830-5EE5-3A41-B8B6-563B0583B88E}" type="pres">
      <dgm:prSet presAssocID="{D8297CE9-FF86-4622-8870-1420DC18EBAB}" presName="compositeNode" presStyleCnt="0">
        <dgm:presLayoutVars>
          <dgm:bulletEnabled val="1"/>
        </dgm:presLayoutVars>
      </dgm:prSet>
      <dgm:spPr/>
    </dgm:pt>
    <dgm:pt modelId="{3E47A001-94E6-E941-9B50-A61D5ECEA492}" type="pres">
      <dgm:prSet presAssocID="{D8297CE9-FF86-4622-8870-1420DC18EBAB}" presName="bgRect" presStyleLbl="alignNode1" presStyleIdx="0" presStyleCnt="2"/>
      <dgm:spPr/>
    </dgm:pt>
    <dgm:pt modelId="{E73905F1-A868-974F-9340-2F0C98ADEF1B}" type="pres">
      <dgm:prSet presAssocID="{D7305F8F-D2BA-478C-BF5D-235A0F6F1A20}" presName="sibTransNodeRect" presStyleLbl="alignNode1" presStyleIdx="0" presStyleCnt="2">
        <dgm:presLayoutVars>
          <dgm:chMax val="0"/>
          <dgm:bulletEnabled val="1"/>
        </dgm:presLayoutVars>
      </dgm:prSet>
      <dgm:spPr/>
    </dgm:pt>
    <dgm:pt modelId="{995CF54E-1E39-8846-8992-B49CA9290B27}" type="pres">
      <dgm:prSet presAssocID="{D8297CE9-FF86-4622-8870-1420DC18EBAB}" presName="nodeRect" presStyleLbl="alignNode1" presStyleIdx="0" presStyleCnt="2">
        <dgm:presLayoutVars>
          <dgm:bulletEnabled val="1"/>
        </dgm:presLayoutVars>
      </dgm:prSet>
      <dgm:spPr/>
    </dgm:pt>
    <dgm:pt modelId="{AE3A0659-F76C-FD48-8C25-CD6DDA0922A3}" type="pres">
      <dgm:prSet presAssocID="{D7305F8F-D2BA-478C-BF5D-235A0F6F1A20}" presName="sibTrans" presStyleCnt="0"/>
      <dgm:spPr/>
    </dgm:pt>
    <dgm:pt modelId="{5840C119-BFEA-A946-AFDD-4F699596A39D}" type="pres">
      <dgm:prSet presAssocID="{DB1D6AD5-75E9-44BE-8931-17E562B92F58}" presName="compositeNode" presStyleCnt="0">
        <dgm:presLayoutVars>
          <dgm:bulletEnabled val="1"/>
        </dgm:presLayoutVars>
      </dgm:prSet>
      <dgm:spPr/>
    </dgm:pt>
    <dgm:pt modelId="{691A3489-ADD2-6D4F-AC74-FB14B948A761}" type="pres">
      <dgm:prSet presAssocID="{DB1D6AD5-75E9-44BE-8931-17E562B92F58}" presName="bgRect" presStyleLbl="alignNode1" presStyleIdx="1" presStyleCnt="2"/>
      <dgm:spPr/>
    </dgm:pt>
    <dgm:pt modelId="{573E99FE-B560-FE48-B93A-19206075830E}" type="pres">
      <dgm:prSet presAssocID="{7FD119EF-96C6-4D33-B4F0-949A79434292}" presName="sibTransNodeRect" presStyleLbl="alignNode1" presStyleIdx="1" presStyleCnt="2">
        <dgm:presLayoutVars>
          <dgm:chMax val="0"/>
          <dgm:bulletEnabled val="1"/>
        </dgm:presLayoutVars>
      </dgm:prSet>
      <dgm:spPr/>
    </dgm:pt>
    <dgm:pt modelId="{15794116-420B-AE4F-8BF0-0AF039E106AF}" type="pres">
      <dgm:prSet presAssocID="{DB1D6AD5-75E9-44BE-8931-17E562B92F58}" presName="nodeRect" presStyleLbl="alignNode1" presStyleIdx="1" presStyleCnt="2">
        <dgm:presLayoutVars>
          <dgm:bulletEnabled val="1"/>
        </dgm:presLayoutVars>
      </dgm:prSet>
      <dgm:spPr/>
    </dgm:pt>
  </dgm:ptLst>
  <dgm:cxnLst>
    <dgm:cxn modelId="{AD153509-7190-A742-BA75-DD0D912ADE8F}" type="presOf" srcId="{13DCA90E-0400-4A4C-B123-F345853DFA8D}" destId="{F8AF069B-4BBE-8049-B665-FD0A1C9710C1}" srcOrd="0" destOrd="0" presId="urn:microsoft.com/office/officeart/2016/7/layout/LinearBlockProcessNumbered"/>
    <dgm:cxn modelId="{3BA0310A-CA9B-9D47-AD59-91A37404C3DB}" type="presOf" srcId="{D8297CE9-FF86-4622-8870-1420DC18EBAB}" destId="{3E47A001-94E6-E941-9B50-A61D5ECEA492}" srcOrd="0" destOrd="0" presId="urn:microsoft.com/office/officeart/2016/7/layout/LinearBlockProcessNumbered"/>
    <dgm:cxn modelId="{E138CA0D-4954-2C40-8D9D-CA642DA4B68C}" type="presOf" srcId="{7FD119EF-96C6-4D33-B4F0-949A79434292}" destId="{573E99FE-B560-FE48-B93A-19206075830E}" srcOrd="0" destOrd="0" presId="urn:microsoft.com/office/officeart/2016/7/layout/LinearBlockProcessNumbered"/>
    <dgm:cxn modelId="{4CD2AC72-0369-DB44-B3B2-E59C73ADFDF1}" type="presOf" srcId="{D7305F8F-D2BA-478C-BF5D-235A0F6F1A20}" destId="{E73905F1-A868-974F-9340-2F0C98ADEF1B}" srcOrd="0" destOrd="0" presId="urn:microsoft.com/office/officeart/2016/7/layout/LinearBlockProcessNumbered"/>
    <dgm:cxn modelId="{8A3B8974-D84F-294D-B639-FE842EB9A911}" type="presOf" srcId="{D8297CE9-FF86-4622-8870-1420DC18EBAB}" destId="{995CF54E-1E39-8846-8992-B49CA9290B27}" srcOrd="1" destOrd="0" presId="urn:microsoft.com/office/officeart/2016/7/layout/LinearBlockProcessNumbered"/>
    <dgm:cxn modelId="{3B03A384-9AF7-3646-B64E-0F130900BF43}" type="presOf" srcId="{DB1D6AD5-75E9-44BE-8931-17E562B92F58}" destId="{691A3489-ADD2-6D4F-AC74-FB14B948A761}" srcOrd="0" destOrd="0" presId="urn:microsoft.com/office/officeart/2016/7/layout/LinearBlockProcessNumbered"/>
    <dgm:cxn modelId="{1EC4CB8B-4A70-453E-A6E8-5634FBF0039A}" srcId="{13DCA90E-0400-4A4C-B123-F345853DFA8D}" destId="{D8297CE9-FF86-4622-8870-1420DC18EBAB}" srcOrd="0" destOrd="0" parTransId="{1E572BFC-078A-4FD6-8D22-64F068C685C7}" sibTransId="{D7305F8F-D2BA-478C-BF5D-235A0F6F1A20}"/>
    <dgm:cxn modelId="{E91A20B2-894F-5748-A895-5A5195A97BEA}" type="presOf" srcId="{DB1D6AD5-75E9-44BE-8931-17E562B92F58}" destId="{15794116-420B-AE4F-8BF0-0AF039E106AF}" srcOrd="1" destOrd="0" presId="urn:microsoft.com/office/officeart/2016/7/layout/LinearBlockProcessNumbered"/>
    <dgm:cxn modelId="{4D93F3FB-00AC-460D-83DD-FCCE1E5CB4CF}" srcId="{13DCA90E-0400-4A4C-B123-F345853DFA8D}" destId="{DB1D6AD5-75E9-44BE-8931-17E562B92F58}" srcOrd="1" destOrd="0" parTransId="{B178CC21-F36C-4987-922C-AE2A73468898}" sibTransId="{7FD119EF-96C6-4D33-B4F0-949A79434292}"/>
    <dgm:cxn modelId="{BFE2964B-BF1A-3B4A-B395-29823053168C}" type="presParOf" srcId="{F8AF069B-4BBE-8049-B665-FD0A1C9710C1}" destId="{A5608830-5EE5-3A41-B8B6-563B0583B88E}" srcOrd="0" destOrd="0" presId="urn:microsoft.com/office/officeart/2016/7/layout/LinearBlockProcessNumbered"/>
    <dgm:cxn modelId="{40878A2A-459A-7444-88A4-3BC7CFC6B622}" type="presParOf" srcId="{A5608830-5EE5-3A41-B8B6-563B0583B88E}" destId="{3E47A001-94E6-E941-9B50-A61D5ECEA492}" srcOrd="0" destOrd="0" presId="urn:microsoft.com/office/officeart/2016/7/layout/LinearBlockProcessNumbered"/>
    <dgm:cxn modelId="{74B6B01E-5CED-9240-A13F-350DEFD8C6B0}" type="presParOf" srcId="{A5608830-5EE5-3A41-B8B6-563B0583B88E}" destId="{E73905F1-A868-974F-9340-2F0C98ADEF1B}" srcOrd="1" destOrd="0" presId="urn:microsoft.com/office/officeart/2016/7/layout/LinearBlockProcessNumbered"/>
    <dgm:cxn modelId="{B996B247-7339-2845-8E1F-F9FFC2B97B40}" type="presParOf" srcId="{A5608830-5EE5-3A41-B8B6-563B0583B88E}" destId="{995CF54E-1E39-8846-8992-B49CA9290B27}" srcOrd="2" destOrd="0" presId="urn:microsoft.com/office/officeart/2016/7/layout/LinearBlockProcessNumbered"/>
    <dgm:cxn modelId="{BA3447F5-437B-6A4A-8FBC-DFC07D2911C5}" type="presParOf" srcId="{F8AF069B-4BBE-8049-B665-FD0A1C9710C1}" destId="{AE3A0659-F76C-FD48-8C25-CD6DDA0922A3}" srcOrd="1" destOrd="0" presId="urn:microsoft.com/office/officeart/2016/7/layout/LinearBlockProcessNumbered"/>
    <dgm:cxn modelId="{15A35825-DDEF-7C48-AF8D-2B7A37DB07C9}" type="presParOf" srcId="{F8AF069B-4BBE-8049-B665-FD0A1C9710C1}" destId="{5840C119-BFEA-A946-AFDD-4F699596A39D}" srcOrd="2" destOrd="0" presId="urn:microsoft.com/office/officeart/2016/7/layout/LinearBlockProcessNumbered"/>
    <dgm:cxn modelId="{90042B01-44C5-014E-A27C-7C61AD637F1A}" type="presParOf" srcId="{5840C119-BFEA-A946-AFDD-4F699596A39D}" destId="{691A3489-ADD2-6D4F-AC74-FB14B948A761}" srcOrd="0" destOrd="0" presId="urn:microsoft.com/office/officeart/2016/7/layout/LinearBlockProcessNumbered"/>
    <dgm:cxn modelId="{5EAF7E35-C901-3047-8494-47CF4A3EA9ED}" type="presParOf" srcId="{5840C119-BFEA-A946-AFDD-4F699596A39D}" destId="{573E99FE-B560-FE48-B93A-19206075830E}" srcOrd="1" destOrd="0" presId="urn:microsoft.com/office/officeart/2016/7/layout/LinearBlockProcessNumbered"/>
    <dgm:cxn modelId="{69DE072A-740B-364F-88EB-C538A1025EB2}" type="presParOf" srcId="{5840C119-BFEA-A946-AFDD-4F699596A39D}" destId="{15794116-420B-AE4F-8BF0-0AF039E106AF}"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E0B02-5A47-4A9F-9D2E-A1DE2E0C3E1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0FB4708-A89A-49A9-B18C-4C0CCBDF8987}">
      <dgm:prSet/>
      <dgm:spPr/>
      <dgm:t>
        <a:bodyPr/>
        <a:lstStyle/>
        <a:p>
          <a:pPr>
            <a:lnSpc>
              <a:spcPct val="100000"/>
            </a:lnSpc>
            <a:defRPr b="1"/>
          </a:pPr>
          <a:r>
            <a:rPr lang="en-GB" b="1"/>
            <a:t>Strategy process research</a:t>
          </a:r>
          <a:endParaRPr lang="en-US"/>
        </a:p>
      </dgm:t>
    </dgm:pt>
    <dgm:pt modelId="{FCF2AB8E-27C5-439B-A8DD-935A28684366}" type="parTrans" cxnId="{DBE9101A-F6FF-47CE-9465-E5F701FE29CB}">
      <dgm:prSet/>
      <dgm:spPr/>
      <dgm:t>
        <a:bodyPr/>
        <a:lstStyle/>
        <a:p>
          <a:endParaRPr lang="en-US"/>
        </a:p>
      </dgm:t>
    </dgm:pt>
    <dgm:pt modelId="{66E67C34-4A84-4995-980D-DBCA6585E898}" type="sibTrans" cxnId="{DBE9101A-F6FF-47CE-9465-E5F701FE29CB}">
      <dgm:prSet/>
      <dgm:spPr/>
      <dgm:t>
        <a:bodyPr/>
        <a:lstStyle/>
        <a:p>
          <a:endParaRPr lang="en-US"/>
        </a:p>
      </dgm:t>
    </dgm:pt>
    <dgm:pt modelId="{7C010709-6BA8-4C58-9CAE-6BC9E6F348E1}">
      <dgm:prSet/>
      <dgm:spPr/>
      <dgm:t>
        <a:bodyPr/>
        <a:lstStyle/>
        <a:p>
          <a:pPr>
            <a:lnSpc>
              <a:spcPct val="100000"/>
            </a:lnSpc>
          </a:pPr>
          <a:r>
            <a:rPr lang="en-GB"/>
            <a:t>Example questions: what strategy process or pattern does an organisation follow over time? How does an organisation’s strategy unfold? How does an organisation adapt to change or manage innovation?</a:t>
          </a:r>
          <a:endParaRPr lang="en-US"/>
        </a:p>
      </dgm:t>
    </dgm:pt>
    <dgm:pt modelId="{E37CCCB8-5DCE-4A0B-8627-DA1FF2D8002C}" type="parTrans" cxnId="{BA00C65D-B96D-459A-B2FE-D92CE30F80A2}">
      <dgm:prSet/>
      <dgm:spPr/>
      <dgm:t>
        <a:bodyPr/>
        <a:lstStyle/>
        <a:p>
          <a:endParaRPr lang="en-US"/>
        </a:p>
      </dgm:t>
    </dgm:pt>
    <dgm:pt modelId="{272F4218-2320-4459-BC7A-D43C2B7104FA}" type="sibTrans" cxnId="{BA00C65D-B96D-459A-B2FE-D92CE30F80A2}">
      <dgm:prSet/>
      <dgm:spPr/>
      <dgm:t>
        <a:bodyPr/>
        <a:lstStyle/>
        <a:p>
          <a:endParaRPr lang="en-US"/>
        </a:p>
      </dgm:t>
    </dgm:pt>
    <dgm:pt modelId="{36AB6A23-C5EE-4977-8243-74088605B669}">
      <dgm:prSet/>
      <dgm:spPr/>
      <dgm:t>
        <a:bodyPr/>
        <a:lstStyle/>
        <a:p>
          <a:pPr>
            <a:lnSpc>
              <a:spcPct val="100000"/>
            </a:lnSpc>
          </a:pPr>
          <a:r>
            <a:rPr lang="en-GB"/>
            <a:t>Focus: at organisation level</a:t>
          </a:r>
          <a:endParaRPr lang="en-US"/>
        </a:p>
      </dgm:t>
    </dgm:pt>
    <dgm:pt modelId="{78201C63-9793-4E11-93E9-86E0B0189E34}" type="parTrans" cxnId="{F7A064FC-5035-40F4-9E32-C5598CA613FC}">
      <dgm:prSet/>
      <dgm:spPr/>
      <dgm:t>
        <a:bodyPr/>
        <a:lstStyle/>
        <a:p>
          <a:endParaRPr lang="en-US"/>
        </a:p>
      </dgm:t>
    </dgm:pt>
    <dgm:pt modelId="{680AD165-7130-4024-A640-386461A3EACE}" type="sibTrans" cxnId="{F7A064FC-5035-40F4-9E32-C5598CA613FC}">
      <dgm:prSet/>
      <dgm:spPr/>
      <dgm:t>
        <a:bodyPr/>
        <a:lstStyle/>
        <a:p>
          <a:endParaRPr lang="en-US"/>
        </a:p>
      </dgm:t>
    </dgm:pt>
    <dgm:pt modelId="{BDF4539B-2A7B-4FE3-8DAD-89DCC99E4450}" type="pres">
      <dgm:prSet presAssocID="{C16E0B02-5A47-4A9F-9D2E-A1DE2E0C3E16}" presName="root" presStyleCnt="0">
        <dgm:presLayoutVars>
          <dgm:dir/>
          <dgm:resizeHandles val="exact"/>
        </dgm:presLayoutVars>
      </dgm:prSet>
      <dgm:spPr/>
    </dgm:pt>
    <dgm:pt modelId="{6A90D617-E515-435E-81BA-735836E159D0}" type="pres">
      <dgm:prSet presAssocID="{00FB4708-A89A-49A9-B18C-4C0CCBDF8987}" presName="compNode" presStyleCnt="0"/>
      <dgm:spPr/>
    </dgm:pt>
    <dgm:pt modelId="{67D9973C-C3E6-47C5-8DF9-2918BC0149F1}" type="pres">
      <dgm:prSet presAssocID="{00FB4708-A89A-49A9-B18C-4C0CCBDF8987}"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DD803811-7479-4097-BF2F-DDEE7DC7F776}" type="pres">
      <dgm:prSet presAssocID="{00FB4708-A89A-49A9-B18C-4C0CCBDF8987}" presName="iconSpace" presStyleCnt="0"/>
      <dgm:spPr/>
    </dgm:pt>
    <dgm:pt modelId="{A868EE3C-C914-4B19-A1FE-A8EC81EA08BB}" type="pres">
      <dgm:prSet presAssocID="{00FB4708-A89A-49A9-B18C-4C0CCBDF8987}" presName="parTx" presStyleLbl="revTx" presStyleIdx="0" presStyleCnt="2">
        <dgm:presLayoutVars>
          <dgm:chMax val="0"/>
          <dgm:chPref val="0"/>
        </dgm:presLayoutVars>
      </dgm:prSet>
      <dgm:spPr/>
    </dgm:pt>
    <dgm:pt modelId="{DA3CB2A0-9E82-48D0-9D9F-F2A900128287}" type="pres">
      <dgm:prSet presAssocID="{00FB4708-A89A-49A9-B18C-4C0CCBDF8987}" presName="txSpace" presStyleCnt="0"/>
      <dgm:spPr/>
    </dgm:pt>
    <dgm:pt modelId="{705BCCE4-A8D4-4113-9F8B-FBDA283E3D62}" type="pres">
      <dgm:prSet presAssocID="{00FB4708-A89A-49A9-B18C-4C0CCBDF8987}" presName="desTx" presStyleLbl="revTx" presStyleIdx="1" presStyleCnt="2">
        <dgm:presLayoutVars/>
      </dgm:prSet>
      <dgm:spPr/>
    </dgm:pt>
  </dgm:ptLst>
  <dgm:cxnLst>
    <dgm:cxn modelId="{DBE9101A-F6FF-47CE-9465-E5F701FE29CB}" srcId="{C16E0B02-5A47-4A9F-9D2E-A1DE2E0C3E16}" destId="{00FB4708-A89A-49A9-B18C-4C0CCBDF8987}" srcOrd="0" destOrd="0" parTransId="{FCF2AB8E-27C5-439B-A8DD-935A28684366}" sibTransId="{66E67C34-4A84-4995-980D-DBCA6585E898}"/>
    <dgm:cxn modelId="{2AB1692B-C340-4E2C-A8AB-A56B0BDAB564}" type="presOf" srcId="{36AB6A23-C5EE-4977-8243-74088605B669}" destId="{705BCCE4-A8D4-4113-9F8B-FBDA283E3D62}" srcOrd="0" destOrd="1" presId="urn:microsoft.com/office/officeart/2018/2/layout/IconLabelDescriptionList"/>
    <dgm:cxn modelId="{BA00C65D-B96D-459A-B2FE-D92CE30F80A2}" srcId="{00FB4708-A89A-49A9-B18C-4C0CCBDF8987}" destId="{7C010709-6BA8-4C58-9CAE-6BC9E6F348E1}" srcOrd="0" destOrd="0" parTransId="{E37CCCB8-5DCE-4A0B-8627-DA1FF2D8002C}" sibTransId="{272F4218-2320-4459-BC7A-D43C2B7104FA}"/>
    <dgm:cxn modelId="{1E93DE61-56FB-4825-9E18-60CF38535928}" type="presOf" srcId="{C16E0B02-5A47-4A9F-9D2E-A1DE2E0C3E16}" destId="{BDF4539B-2A7B-4FE3-8DAD-89DCC99E4450}" srcOrd="0" destOrd="0" presId="urn:microsoft.com/office/officeart/2018/2/layout/IconLabelDescriptionList"/>
    <dgm:cxn modelId="{4A9FCD8C-3201-4EA8-BE6F-8E659A2431E9}" type="presOf" srcId="{7C010709-6BA8-4C58-9CAE-6BC9E6F348E1}" destId="{705BCCE4-A8D4-4113-9F8B-FBDA283E3D62}" srcOrd="0" destOrd="0" presId="urn:microsoft.com/office/officeart/2018/2/layout/IconLabelDescriptionList"/>
    <dgm:cxn modelId="{10927EF2-69A7-4B93-9FF5-164DADC47715}" type="presOf" srcId="{00FB4708-A89A-49A9-B18C-4C0CCBDF8987}" destId="{A868EE3C-C914-4B19-A1FE-A8EC81EA08BB}" srcOrd="0" destOrd="0" presId="urn:microsoft.com/office/officeart/2018/2/layout/IconLabelDescriptionList"/>
    <dgm:cxn modelId="{F7A064FC-5035-40F4-9E32-C5598CA613FC}" srcId="{00FB4708-A89A-49A9-B18C-4C0CCBDF8987}" destId="{36AB6A23-C5EE-4977-8243-74088605B669}" srcOrd="1" destOrd="0" parTransId="{78201C63-9793-4E11-93E9-86E0B0189E34}" sibTransId="{680AD165-7130-4024-A640-386461A3EACE}"/>
    <dgm:cxn modelId="{6D0C514C-2B00-49E5-B4A3-ADC2CB5CDF56}" type="presParOf" srcId="{BDF4539B-2A7B-4FE3-8DAD-89DCC99E4450}" destId="{6A90D617-E515-435E-81BA-735836E159D0}" srcOrd="0" destOrd="0" presId="urn:microsoft.com/office/officeart/2018/2/layout/IconLabelDescriptionList"/>
    <dgm:cxn modelId="{B6C80702-94DD-47EE-BDE7-B2A91353D5B6}" type="presParOf" srcId="{6A90D617-E515-435E-81BA-735836E159D0}" destId="{67D9973C-C3E6-47C5-8DF9-2918BC0149F1}" srcOrd="0" destOrd="0" presId="urn:microsoft.com/office/officeart/2018/2/layout/IconLabelDescriptionList"/>
    <dgm:cxn modelId="{F11967AF-A3E1-4E99-8A74-08E723B96032}" type="presParOf" srcId="{6A90D617-E515-435E-81BA-735836E159D0}" destId="{DD803811-7479-4097-BF2F-DDEE7DC7F776}" srcOrd="1" destOrd="0" presId="urn:microsoft.com/office/officeart/2018/2/layout/IconLabelDescriptionList"/>
    <dgm:cxn modelId="{71EAEEA1-4C4E-4987-871C-B126E1B29987}" type="presParOf" srcId="{6A90D617-E515-435E-81BA-735836E159D0}" destId="{A868EE3C-C914-4B19-A1FE-A8EC81EA08BB}" srcOrd="2" destOrd="0" presId="urn:microsoft.com/office/officeart/2018/2/layout/IconLabelDescriptionList"/>
    <dgm:cxn modelId="{ADD47882-F5F3-4AAB-9935-5EC5A817C8DC}" type="presParOf" srcId="{6A90D617-E515-435E-81BA-735836E159D0}" destId="{DA3CB2A0-9E82-48D0-9D9F-F2A900128287}" srcOrd="3" destOrd="0" presId="urn:microsoft.com/office/officeart/2018/2/layout/IconLabelDescriptionList"/>
    <dgm:cxn modelId="{99D80FF2-635E-4FEE-9492-5A107BFAD717}" type="presParOf" srcId="{6A90D617-E515-435E-81BA-735836E159D0}" destId="{705BCCE4-A8D4-4113-9F8B-FBDA283E3D6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7A001-94E6-E941-9B50-A61D5ECEA492}">
      <dsp:nvSpPr>
        <dsp:cNvPr id="0" name=""/>
        <dsp:cNvSpPr/>
      </dsp:nvSpPr>
      <dsp:spPr>
        <a:xfrm>
          <a:off x="1346" y="1121074"/>
          <a:ext cx="2070106" cy="24841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4481" tIns="0" rIns="204481" bIns="330200" numCol="1" spcCol="1270" anchor="t" anchorCtr="0">
          <a:noAutofit/>
        </a:bodyPr>
        <a:lstStyle/>
        <a:p>
          <a:pPr marL="0" lvl="0" indent="0" algn="l" defTabSz="711200">
            <a:lnSpc>
              <a:spcPct val="90000"/>
            </a:lnSpc>
            <a:spcBef>
              <a:spcPct val="0"/>
            </a:spcBef>
            <a:spcAft>
              <a:spcPct val="35000"/>
            </a:spcAft>
            <a:buNone/>
          </a:pPr>
          <a:r>
            <a:rPr lang="en-GB" sz="1600" kern="1200"/>
            <a:t>Understanding the Strategy as Practice perspective</a:t>
          </a:r>
          <a:endParaRPr lang="en-US" sz="1600" kern="1200"/>
        </a:p>
      </dsp:txBody>
      <dsp:txXfrm>
        <a:off x="1346" y="2114725"/>
        <a:ext cx="2070106" cy="1490476"/>
      </dsp:txXfrm>
    </dsp:sp>
    <dsp:sp modelId="{E73905F1-A868-974F-9340-2F0C98ADEF1B}">
      <dsp:nvSpPr>
        <dsp:cNvPr id="0" name=""/>
        <dsp:cNvSpPr/>
      </dsp:nvSpPr>
      <dsp:spPr>
        <a:xfrm>
          <a:off x="1346" y="1121074"/>
          <a:ext cx="2070106" cy="993651"/>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04481" tIns="165100" rIns="204481" bIns="165100" numCol="1" spcCol="1270" anchor="ctr" anchorCtr="0">
          <a:noAutofit/>
        </a:bodyPr>
        <a:lstStyle/>
        <a:p>
          <a:pPr marL="0" lvl="0" indent="0" algn="l" defTabSz="2089150">
            <a:lnSpc>
              <a:spcPct val="90000"/>
            </a:lnSpc>
            <a:spcBef>
              <a:spcPct val="0"/>
            </a:spcBef>
            <a:spcAft>
              <a:spcPct val="35000"/>
            </a:spcAft>
            <a:buNone/>
          </a:pPr>
          <a:r>
            <a:rPr lang="en-US" sz="4700" kern="1200"/>
            <a:t>01</a:t>
          </a:r>
        </a:p>
      </dsp:txBody>
      <dsp:txXfrm>
        <a:off x="1346" y="1121074"/>
        <a:ext cx="2070106" cy="993651"/>
      </dsp:txXfrm>
    </dsp:sp>
    <dsp:sp modelId="{691A3489-ADD2-6D4F-AC74-FB14B948A761}">
      <dsp:nvSpPr>
        <dsp:cNvPr id="0" name=""/>
        <dsp:cNvSpPr/>
      </dsp:nvSpPr>
      <dsp:spPr>
        <a:xfrm>
          <a:off x="2237061" y="1121074"/>
          <a:ext cx="2070106" cy="2484127"/>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4481" tIns="0" rIns="204481" bIns="330200" numCol="1" spcCol="1270" anchor="t" anchorCtr="0">
          <a:noAutofit/>
        </a:bodyPr>
        <a:lstStyle/>
        <a:p>
          <a:pPr marL="0" lvl="0" indent="0" algn="l" defTabSz="711200">
            <a:lnSpc>
              <a:spcPct val="90000"/>
            </a:lnSpc>
            <a:spcBef>
              <a:spcPct val="0"/>
            </a:spcBef>
            <a:spcAft>
              <a:spcPct val="35000"/>
            </a:spcAft>
            <a:buNone/>
          </a:pPr>
          <a:r>
            <a:rPr lang="en-GB" sz="1600" kern="1200"/>
            <a:t>Understanding the limitations and criticisms of the Strategy as Practice perspective</a:t>
          </a:r>
          <a:endParaRPr lang="en-US" sz="1600" kern="1200"/>
        </a:p>
      </dsp:txBody>
      <dsp:txXfrm>
        <a:off x="2237061" y="2114725"/>
        <a:ext cx="2070106" cy="1490476"/>
      </dsp:txXfrm>
    </dsp:sp>
    <dsp:sp modelId="{573E99FE-B560-FE48-B93A-19206075830E}">
      <dsp:nvSpPr>
        <dsp:cNvPr id="0" name=""/>
        <dsp:cNvSpPr/>
      </dsp:nvSpPr>
      <dsp:spPr>
        <a:xfrm>
          <a:off x="2237061" y="1121074"/>
          <a:ext cx="2070106" cy="993651"/>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04481" tIns="165100" rIns="204481" bIns="165100" numCol="1" spcCol="1270" anchor="ctr" anchorCtr="0">
          <a:noAutofit/>
        </a:bodyPr>
        <a:lstStyle/>
        <a:p>
          <a:pPr marL="0" lvl="0" indent="0" algn="l" defTabSz="2089150">
            <a:lnSpc>
              <a:spcPct val="90000"/>
            </a:lnSpc>
            <a:spcBef>
              <a:spcPct val="0"/>
            </a:spcBef>
            <a:spcAft>
              <a:spcPct val="35000"/>
            </a:spcAft>
            <a:buNone/>
          </a:pPr>
          <a:r>
            <a:rPr lang="en-US" sz="4700" kern="1200"/>
            <a:t>02</a:t>
          </a:r>
        </a:p>
      </dsp:txBody>
      <dsp:txXfrm>
        <a:off x="2237061" y="1121074"/>
        <a:ext cx="2070106" cy="993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9973C-C3E6-47C5-8DF9-2918BC0149F1}">
      <dsp:nvSpPr>
        <dsp:cNvPr id="0" name=""/>
        <dsp:cNvSpPr/>
      </dsp:nvSpPr>
      <dsp:spPr>
        <a:xfrm>
          <a:off x="1783349" y="48130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8EE3C-C914-4B19-A1FE-A8EC81EA08BB}">
      <dsp:nvSpPr>
        <dsp:cNvPr id="0" name=""/>
        <dsp:cNvSpPr/>
      </dsp:nvSpPr>
      <dsp:spPr>
        <a:xfrm>
          <a:off x="1783349" y="216967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GB" sz="3200" b="1" kern="1200"/>
            <a:t>Strategy process research</a:t>
          </a:r>
          <a:endParaRPr lang="en-US" sz="3200" kern="1200"/>
        </a:p>
      </dsp:txBody>
      <dsp:txXfrm>
        <a:off x="1783349" y="2169670"/>
        <a:ext cx="4320000" cy="648000"/>
      </dsp:txXfrm>
    </dsp:sp>
    <dsp:sp modelId="{705BCCE4-A8D4-4113-9F8B-FBDA283E3D62}">
      <dsp:nvSpPr>
        <dsp:cNvPr id="0" name=""/>
        <dsp:cNvSpPr/>
      </dsp:nvSpPr>
      <dsp:spPr>
        <a:xfrm>
          <a:off x="1783349" y="2899699"/>
          <a:ext cx="4320000" cy="168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GB" sz="1700" kern="1200"/>
            <a:t>Example questions: what strategy process or pattern does an organisation follow over time? How does an organisation’s strategy unfold? How does an organisation adapt to change or manage innovation?</a:t>
          </a:r>
          <a:endParaRPr lang="en-US" sz="1700" kern="1200"/>
        </a:p>
        <a:p>
          <a:pPr marL="0" lvl="0" indent="0" algn="l" defTabSz="755650">
            <a:lnSpc>
              <a:spcPct val="100000"/>
            </a:lnSpc>
            <a:spcBef>
              <a:spcPct val="0"/>
            </a:spcBef>
            <a:spcAft>
              <a:spcPct val="35000"/>
            </a:spcAft>
            <a:buNone/>
          </a:pPr>
          <a:r>
            <a:rPr lang="en-GB" sz="1700" kern="1200"/>
            <a:t>Focus: at organisation level</a:t>
          </a:r>
          <a:endParaRPr lang="en-US" sz="1700" kern="1200"/>
        </a:p>
      </dsp:txBody>
      <dsp:txXfrm>
        <a:off x="1783349" y="2899699"/>
        <a:ext cx="4320000" cy="1683055"/>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F36A0F-70F0-49C5-9322-D392F6E5FF98}" type="datetimeFigureOut">
              <a:rPr lang="en-GB" smtClean="0"/>
              <a:t>05/03/2024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DBA6B71-D4C9-4C1F-A48A-1E4E1B5F31C4}" type="slidenum">
              <a:rPr lang="en-GB" smtClean="0"/>
              <a:t>‹#›</a:t>
            </a:fld>
            <a:endParaRPr lang="en-GB"/>
          </a:p>
        </p:txBody>
      </p:sp>
    </p:spTree>
    <p:extLst>
      <p:ext uri="{BB962C8B-B14F-4D97-AF65-F5344CB8AC3E}">
        <p14:creationId xmlns:p14="http://schemas.microsoft.com/office/powerpoint/2010/main" val="3280647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0196639-7187-49C9-8046-8A427A8D3C9C}" type="datetimeFigureOut">
              <a:rPr lang="en-GB" smtClean="0"/>
              <a:t>05/03/2024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8CF77AE-2967-4249-B7FC-5E709BC2D7B7}" type="slidenum">
              <a:rPr lang="en-GB" smtClean="0"/>
              <a:t>‹#›</a:t>
            </a:fld>
            <a:endParaRPr lang="en-GB"/>
          </a:p>
        </p:txBody>
      </p:sp>
    </p:spTree>
    <p:extLst>
      <p:ext uri="{BB962C8B-B14F-4D97-AF65-F5344CB8AC3E}">
        <p14:creationId xmlns:p14="http://schemas.microsoft.com/office/powerpoint/2010/main" val="243056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3E0386-D626-44CB-95F4-6DB78B9CDE12}" type="slidenum">
              <a:rPr lang="en-GB" smtClean="0"/>
              <a:t>2</a:t>
            </a:fld>
            <a:endParaRPr lang="en-GB"/>
          </a:p>
        </p:txBody>
      </p:sp>
    </p:spTree>
    <p:extLst>
      <p:ext uri="{BB962C8B-B14F-4D97-AF65-F5344CB8AC3E}">
        <p14:creationId xmlns:p14="http://schemas.microsoft.com/office/powerpoint/2010/main" val="278848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50938" y="692150"/>
            <a:ext cx="4556125" cy="3416300"/>
          </a:xfrm>
          <a:ln cap="flat"/>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3056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3E0386-D626-44CB-95F4-6DB78B9CDE12}" type="slidenum">
              <a:rPr lang="en-GB" smtClean="0"/>
              <a:t>32</a:t>
            </a:fld>
            <a:endParaRPr lang="en-GB"/>
          </a:p>
        </p:txBody>
      </p:sp>
    </p:spTree>
    <p:extLst>
      <p:ext uri="{BB962C8B-B14F-4D97-AF65-F5344CB8AC3E}">
        <p14:creationId xmlns:p14="http://schemas.microsoft.com/office/powerpoint/2010/main" val="429476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CF77AE-2967-4249-B7FC-5E709BC2D7B7}" type="slidenum">
              <a:rPr lang="en-GB" smtClean="0"/>
              <a:t>3</a:t>
            </a:fld>
            <a:endParaRPr lang="en-GB"/>
          </a:p>
        </p:txBody>
      </p:sp>
    </p:spTree>
    <p:extLst>
      <p:ext uri="{BB962C8B-B14F-4D97-AF65-F5344CB8AC3E}">
        <p14:creationId xmlns:p14="http://schemas.microsoft.com/office/powerpoint/2010/main" val="312489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7086A9-20DC-4E68-AC6A-C8D136CDB18B}" type="slidenum">
              <a:rPr lang="en-GB" altLang="en-US" smtClean="0">
                <a:latin typeface="Times New Roman" panose="02020603050405020304" pitchFamily="18" charset="0"/>
              </a:rPr>
              <a:pPr>
                <a:spcBef>
                  <a:spcPct val="0"/>
                </a:spcBef>
              </a:pPr>
              <a:t>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53000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1C60F70-3C30-4D91-B391-755B8953F83A}" type="slidenum">
              <a:rPr lang="en-GB" altLang="en-US" sz="1200"/>
              <a:pPr eaLnBrk="1" hangingPunct="1"/>
              <a:t>11</a:t>
            </a:fld>
            <a:endParaRPr lang="en-GB" altLang="en-US" sz="1200"/>
          </a:p>
        </p:txBody>
      </p:sp>
    </p:spTree>
    <p:extLst>
      <p:ext uri="{BB962C8B-B14F-4D97-AF65-F5344CB8AC3E}">
        <p14:creationId xmlns:p14="http://schemas.microsoft.com/office/powerpoint/2010/main" val="137700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1703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439D9B4-82DF-4215-B3DB-1D38025456D5}" type="slidenum">
              <a:rPr lang="en-GB" altLang="en-US" sz="1200"/>
              <a:pPr eaLnBrk="1" hangingPunct="1"/>
              <a:t>15</a:t>
            </a:fld>
            <a:endParaRPr lang="en-GB" altLang="en-US" sz="1200"/>
          </a:p>
        </p:txBody>
      </p:sp>
    </p:spTree>
    <p:extLst>
      <p:ext uri="{BB962C8B-B14F-4D97-AF65-F5344CB8AC3E}">
        <p14:creationId xmlns:p14="http://schemas.microsoft.com/office/powerpoint/2010/main" val="222169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6A2AC5-E800-4998-BB17-2BFC74C0CF63}" type="slidenum">
              <a:rPr lang="en-GB" altLang="en-US" smtClean="0">
                <a:latin typeface="Times New Roman" panose="02020603050405020304" pitchFamily="18" charset="0"/>
              </a:rPr>
              <a:pPr>
                <a:spcBef>
                  <a:spcPct val="0"/>
                </a:spcBef>
              </a:pPr>
              <a:t>20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90679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7A982A-C927-475D-8C25-887ED7A4EC5B}" type="slidenum">
              <a:rPr lang="en-GB" altLang="en-US" smtClean="0">
                <a:latin typeface="Times New Roman" panose="02020603050405020304" pitchFamily="18" charset="0"/>
              </a:rPr>
              <a:pPr>
                <a:spcBef>
                  <a:spcPct val="0"/>
                </a:spcBef>
              </a:pPr>
              <a:t>22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74224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54597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E84497-5A13-45B0-AFE6-F3B66716768A}" type="datetime1">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18955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AE33C-B039-4F59-8025-E03116D73F9E}" type="datetime1">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286076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4F46F-4966-4FB3-A998-AFCC47FF6BFA}" type="datetime1">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141226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D916D8-AF21-4B4D-A15E-D888405B63BD}" type="datetime1">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57777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67F266-55E7-4F8A-99BF-0DC55107649B}" type="datetime1">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124600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CECA60-2041-4F23-8EA9-15AAB138400E}" type="datetime1">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63385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72454-4B94-4151-934F-78AF58FEC20C}" type="datetime1">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10674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C78CBE-3C82-450B-B4CB-B9E770A1C394}" type="datetime1">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49750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74023-E554-445C-AC64-9D9A93972927}" type="datetime1">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103460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D42DDB-88CE-4297-88CE-0AB1AA0ECBB7}" type="datetime1">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271382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D8C767-16E2-4B2D-8CD0-0F441DCBF4F7}" type="datetime1">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49917F-10F7-4CF8-9385-9861CBEFEA3C}" type="slidenum">
              <a:rPr lang="en-GB" smtClean="0"/>
              <a:t>‹#›</a:t>
            </a:fld>
            <a:endParaRPr lang="en-GB"/>
          </a:p>
        </p:txBody>
      </p:sp>
    </p:spTree>
    <p:extLst>
      <p:ext uri="{BB962C8B-B14F-4D97-AF65-F5344CB8AC3E}">
        <p14:creationId xmlns:p14="http://schemas.microsoft.com/office/powerpoint/2010/main" val="186794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7922B-3324-4DAF-B22C-DD888F28A321}" type="datetime1">
              <a:rPr lang="en-GB" smtClean="0"/>
              <a:t>05/03/2024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9917F-10F7-4CF8-9385-9861CBEFEA3C}" type="slidenum">
              <a:rPr lang="en-GB" smtClean="0"/>
              <a:t>‹#›</a:t>
            </a:fld>
            <a:endParaRPr lang="en-GB"/>
          </a:p>
        </p:txBody>
      </p:sp>
    </p:spTree>
    <p:extLst>
      <p:ext uri="{BB962C8B-B14F-4D97-AF65-F5344CB8AC3E}">
        <p14:creationId xmlns:p14="http://schemas.microsoft.com/office/powerpoint/2010/main" val="119901538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63201" y="1756600"/>
            <a:ext cx="810244"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629" y="1357766"/>
            <a:ext cx="515815"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9137" y="1135060"/>
            <a:ext cx="307028"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3966646"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596506" y="1357766"/>
            <a:ext cx="3576938" cy="3541334"/>
          </a:xfrm>
        </p:spPr>
        <p:txBody>
          <a:bodyPr vert="horz" lIns="91440" tIns="45720" rIns="91440" bIns="45720" rtlCol="0" anchor="b">
            <a:normAutofit/>
          </a:bodyPr>
          <a:lstStyle/>
          <a:p>
            <a:pPr algn="l"/>
            <a:r>
              <a:rPr lang="en-US" sz="4700" kern="1200" dirty="0">
                <a:solidFill>
                  <a:srgbClr val="FFFFFF"/>
                </a:solidFill>
                <a:latin typeface="+mj-lt"/>
                <a:ea typeface="+mj-ea"/>
                <a:cs typeface="+mj-cs"/>
              </a:rPr>
              <a:t>Strategic Management</a:t>
            </a:r>
          </a:p>
        </p:txBody>
      </p:sp>
      <p:sp>
        <p:nvSpPr>
          <p:cNvPr id="3" name="Subtitle 2"/>
          <p:cNvSpPr>
            <a:spLocks noGrp="1"/>
          </p:cNvSpPr>
          <p:nvPr>
            <p:ph type="subTitle" idx="1"/>
          </p:nvPr>
        </p:nvSpPr>
        <p:spPr>
          <a:xfrm>
            <a:off x="594449" y="5301530"/>
            <a:ext cx="2619865" cy="1080982"/>
          </a:xfrm>
        </p:spPr>
        <p:txBody>
          <a:bodyPr vert="horz" lIns="91440" tIns="45720" rIns="91440" bIns="45720" rtlCol="0" anchor="t">
            <a:normAutofit/>
          </a:bodyPr>
          <a:lstStyle/>
          <a:p>
            <a:pPr algn="r"/>
            <a:r>
              <a:rPr lang="en-US" sz="1700" kern="1200">
                <a:solidFill>
                  <a:schemeClr val="tx1">
                    <a:lumMod val="95000"/>
                    <a:lumOff val="5000"/>
                  </a:schemeClr>
                </a:solidFill>
                <a:latin typeface="+mn-lt"/>
                <a:ea typeface="+mn-ea"/>
                <a:cs typeface="+mn-cs"/>
              </a:rPr>
              <a:t>Week 5 </a:t>
            </a:r>
          </a:p>
          <a:p>
            <a:pPr algn="r"/>
            <a:r>
              <a:rPr lang="en-US" sz="1700" kern="1200">
                <a:solidFill>
                  <a:schemeClr val="tx1">
                    <a:lumMod val="95000"/>
                    <a:lumOff val="5000"/>
                  </a:schemeClr>
                </a:solidFill>
                <a:latin typeface="+mn-lt"/>
                <a:ea typeface="+mn-ea"/>
                <a:cs typeface="+mn-cs"/>
              </a:rPr>
              <a:t>Strategy Process and</a:t>
            </a:r>
          </a:p>
          <a:p>
            <a:pPr algn="r"/>
            <a:r>
              <a:rPr lang="en-US" sz="1700" kern="1200">
                <a:solidFill>
                  <a:schemeClr val="tx1">
                    <a:lumMod val="95000"/>
                    <a:lumOff val="5000"/>
                  </a:schemeClr>
                </a:solidFill>
                <a:latin typeface="+mn-lt"/>
                <a:ea typeface="+mn-ea"/>
                <a:cs typeface="+mn-cs"/>
              </a:rPr>
              <a:t>Strategy as Practice</a:t>
            </a:r>
          </a:p>
        </p:txBody>
      </p:sp>
      <p:sp>
        <p:nvSpPr>
          <p:cNvPr id="6" name="Slide Number Placeholder 5"/>
          <p:cNvSpPr>
            <a:spLocks noGrp="1"/>
          </p:cNvSpPr>
          <p:nvPr>
            <p:ph type="sldNum" sz="quarter" idx="12"/>
          </p:nvPr>
        </p:nvSpPr>
        <p:spPr>
          <a:xfrm>
            <a:off x="8030718" y="6382512"/>
            <a:ext cx="514350" cy="320040"/>
          </a:xfrm>
        </p:spPr>
        <p:txBody>
          <a:bodyPr vert="horz" lIns="91440" tIns="45720" rIns="91440" bIns="45720" rtlCol="0" anchor="ctr">
            <a:normAutofit/>
          </a:bodyPr>
          <a:lstStyle/>
          <a:p>
            <a:pPr defTabSz="914400">
              <a:spcAft>
                <a:spcPts val="600"/>
              </a:spcAft>
            </a:pPr>
            <a:fld id="{DA49917F-10F7-4CF8-9385-9861CBEFEA3C}" type="slidenum">
              <a:rPr lang="en-US" sz="900"/>
              <a:pPr defTabSz="914400">
                <a:spcAft>
                  <a:spcPts val="600"/>
                </a:spcAft>
              </a:pPr>
              <a:t>1</a:t>
            </a:fld>
            <a:endParaRPr lang="en-US" sz="900"/>
          </a:p>
        </p:txBody>
      </p:sp>
    </p:spTree>
    <p:extLst>
      <p:ext uri="{BB962C8B-B14F-4D97-AF65-F5344CB8AC3E}">
        <p14:creationId xmlns:p14="http://schemas.microsoft.com/office/powerpoint/2010/main" val="13234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t="4954" b="7984"/>
          <a:stretch/>
        </p:blipFill>
        <p:spPr>
          <a:xfrm>
            <a:off x="2642616" y="10"/>
            <a:ext cx="6501384" cy="6857990"/>
          </a:xfrm>
          <a:prstGeom prst="rect">
            <a:avLst/>
          </a:prstGeom>
        </p:spPr>
      </p:pic>
      <p:sp>
        <p:nvSpPr>
          <p:cNvPr id="74" name="Rectangle 7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4"/>
          <p:cNvSpPr>
            <a:spLocks noGrp="1"/>
          </p:cNvSpPr>
          <p:nvPr>
            <p:ph type="ctrTitle"/>
          </p:nvPr>
        </p:nvSpPr>
        <p:spPr>
          <a:xfrm>
            <a:off x="358485" y="1122363"/>
            <a:ext cx="3017520" cy="3204134"/>
          </a:xfrm>
        </p:spPr>
        <p:txBody>
          <a:bodyPr anchor="b">
            <a:normAutofit/>
          </a:bodyPr>
          <a:lstStyle/>
          <a:p>
            <a:pPr algn="l"/>
            <a:br>
              <a:rPr lang="en-GB" altLang="en-US" sz="3300" b="1" dirty="0"/>
            </a:br>
            <a:br>
              <a:rPr lang="en-GB" altLang="en-US" sz="3300" b="1" dirty="0"/>
            </a:br>
            <a:r>
              <a:rPr lang="en-GB" altLang="en-US" sz="3300" b="1" dirty="0"/>
              <a:t>Deliberate Strategy Process</a:t>
            </a:r>
            <a:br>
              <a:rPr lang="en-GB" altLang="en-US" sz="3300" b="1" dirty="0"/>
            </a:br>
            <a:endParaRPr lang="en-GB" altLang="en-US" sz="3300" dirty="0">
              <a:latin typeface="+mn-lt"/>
              <a:ea typeface="+mn-ea"/>
              <a:cs typeface="+mn-cs"/>
            </a:endParaRPr>
          </a:p>
        </p:txBody>
      </p:sp>
      <p:sp>
        <p:nvSpPr>
          <p:cNvPr id="8195" name="Subtitle 5"/>
          <p:cNvSpPr>
            <a:spLocks noGrp="1"/>
          </p:cNvSpPr>
          <p:nvPr>
            <p:ph type="subTitle" idx="1"/>
          </p:nvPr>
        </p:nvSpPr>
        <p:spPr>
          <a:xfrm>
            <a:off x="358485" y="4872922"/>
            <a:ext cx="3017519" cy="1208141"/>
          </a:xfrm>
        </p:spPr>
        <p:txBody>
          <a:bodyPr>
            <a:normAutofit/>
          </a:bodyPr>
          <a:lstStyle/>
          <a:p>
            <a:pPr algn="l"/>
            <a:r>
              <a:rPr lang="en-GB" sz="1700"/>
              <a:t>Understanding of the deliberate planning approach including criticisms</a:t>
            </a:r>
          </a:p>
        </p:txBody>
      </p:sp>
      <p:sp>
        <p:nvSpPr>
          <p:cNvPr id="76" name="Rectangle 7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8" name="Rectangle 7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a:xfrm>
            <a:off x="6728114" y="6356350"/>
            <a:ext cx="2057400" cy="365125"/>
          </a:xfrm>
        </p:spPr>
        <p:txBody>
          <a:bodyPr>
            <a:normAutofit/>
          </a:bodyPr>
          <a:lstStyle/>
          <a:p>
            <a:pPr algn="r">
              <a:spcAft>
                <a:spcPts val="600"/>
              </a:spcAft>
              <a:defRPr/>
            </a:pPr>
            <a:fld id="{F76CA2F4-EFA6-40EF-9625-0FBE667D6CF0}" type="slidenum">
              <a:rPr lang="en-US" altLang="en-US" sz="1000">
                <a:solidFill>
                  <a:schemeClr val="tx1"/>
                </a:solidFill>
              </a:rPr>
              <a:pPr algn="r">
                <a:spcAft>
                  <a:spcPts val="600"/>
                </a:spcAft>
                <a:defRPr/>
              </a:pPr>
              <a:t>10</a:t>
            </a:fld>
            <a:endParaRPr lang="en-US" altLang="en-US" sz="1000">
              <a:solidFill>
                <a:schemeClr val="tx1"/>
              </a:solidFill>
            </a:endParaRPr>
          </a:p>
        </p:txBody>
      </p:sp>
    </p:spTree>
    <p:extLst>
      <p:ext uri="{BB962C8B-B14F-4D97-AF65-F5344CB8AC3E}">
        <p14:creationId xmlns:p14="http://schemas.microsoft.com/office/powerpoint/2010/main" val="270332576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2" name="Rectangle 72">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a:xfrm>
            <a:off x="628650" y="963507"/>
            <a:ext cx="2620771" cy="4930986"/>
          </a:xfrm>
        </p:spPr>
        <p:txBody>
          <a:bodyPr vert="horz" lIns="91440" tIns="45720" rIns="91440" bIns="45720" rtlCol="0" anchor="ctr">
            <a:normAutofit/>
          </a:bodyPr>
          <a:lstStyle/>
          <a:p>
            <a:pPr algn="r"/>
            <a:r>
              <a:rPr lang="en-US" altLang="en-US" b="1" kern="1200">
                <a:solidFill>
                  <a:schemeClr val="accent1"/>
                </a:solidFill>
                <a:latin typeface="+mj-lt"/>
                <a:ea typeface="+mj-ea"/>
                <a:cs typeface="+mj-cs"/>
              </a:rPr>
              <a:t>Strategic planning systems</a:t>
            </a:r>
          </a:p>
        </p:txBody>
      </p:sp>
      <p:cxnSp>
        <p:nvCxnSpPr>
          <p:cNvPr id="9223" name="Straight Connector 74">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219" name="Content Placeholder 2"/>
          <p:cNvSpPr>
            <a:spLocks noGrp="1"/>
          </p:cNvSpPr>
          <p:nvPr>
            <p:ph idx="1"/>
          </p:nvPr>
        </p:nvSpPr>
        <p:spPr>
          <a:xfrm>
            <a:off x="3740457" y="2304739"/>
            <a:ext cx="4688205" cy="2304627"/>
          </a:xfrm>
        </p:spPr>
        <p:txBody>
          <a:bodyPr vert="horz" lIns="91440" tIns="45720" rIns="91440" bIns="45720" rtlCol="0" anchor="b">
            <a:normAutofit/>
          </a:bodyPr>
          <a:lstStyle/>
          <a:p>
            <a:pPr marL="0" indent="0">
              <a:buNone/>
            </a:pPr>
            <a:r>
              <a:rPr lang="en-US" altLang="en-US" sz="1700" b="1" i="1" dirty="0"/>
              <a:t>Strategic planning systems </a:t>
            </a:r>
            <a:r>
              <a:rPr lang="en-US" altLang="en-US" sz="1700" dirty="0"/>
              <a:t>take the form of </a:t>
            </a:r>
            <a:r>
              <a:rPr lang="en-US" altLang="en-US" sz="1700" dirty="0" err="1"/>
              <a:t>systematised</a:t>
            </a:r>
            <a:r>
              <a:rPr lang="en-US" altLang="en-US" sz="1700" dirty="0"/>
              <a:t>, step-by-step, procedures to develop an </a:t>
            </a:r>
            <a:r>
              <a:rPr lang="en-US" altLang="en-US" sz="1700" dirty="0" err="1"/>
              <a:t>organisation’s</a:t>
            </a:r>
            <a:r>
              <a:rPr lang="en-US" altLang="en-US" sz="1700" dirty="0"/>
              <a:t> strategy.</a:t>
            </a:r>
            <a:endParaRPr lang="en-US" dirty="0"/>
          </a:p>
          <a:p>
            <a:pPr marL="0">
              <a:spcBef>
                <a:spcPct val="0"/>
              </a:spcBef>
              <a:defRPr/>
            </a:pPr>
            <a:endParaRPr lang="en-US" altLang="en-US" sz="1700" dirty="0"/>
          </a:p>
          <a:p>
            <a:pPr marL="0" indent="0">
              <a:spcBef>
                <a:spcPct val="0"/>
              </a:spcBef>
              <a:buNone/>
              <a:defRPr/>
            </a:pPr>
            <a:r>
              <a:rPr lang="en-US" altLang="en-US" sz="1700" dirty="0"/>
              <a:t>Deliberate planning is intended strategy, it can be described as rational, linear, instrumental, objective, rigorous and is thus modernist in character</a:t>
            </a:r>
            <a:endParaRPr lang="en-US" altLang="en-US" sz="1700" dirty="0">
              <a:cs typeface="Calibri" panose="020F0502020204030204"/>
            </a:endParaRPr>
          </a:p>
          <a:p>
            <a:endParaRPr lang="en-US" altLang="en-US" sz="1700" dirty="0"/>
          </a:p>
        </p:txBody>
      </p:sp>
      <p:sp>
        <p:nvSpPr>
          <p:cNvPr id="9220" name="TextBox 4"/>
          <p:cNvSpPr txBox="1">
            <a:spLocks noChangeArrowheads="1"/>
          </p:cNvSpPr>
          <p:nvPr/>
        </p:nvSpPr>
        <p:spPr bwMode="auto">
          <a:xfrm>
            <a:off x="1665343" y="5386611"/>
            <a:ext cx="4688205" cy="23046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hangingPunct="1">
              <a:lnSpc>
                <a:spcPct val="90000"/>
              </a:lnSpc>
              <a:spcAft>
                <a:spcPts val="600"/>
              </a:spcAft>
            </a:pPr>
            <a:r>
              <a:rPr lang="en-US" altLang="en-US" sz="1100">
                <a:latin typeface="+mn-lt"/>
              </a:rPr>
              <a:t>Source: Johnson, Whittington and Scholes (2011) Exploring Strategy,</a:t>
            </a:r>
            <a:r>
              <a:rPr lang="en-US" altLang="en-US" sz="1700">
                <a:latin typeface="+mn-lt"/>
              </a:rPr>
              <a:t> </a:t>
            </a:r>
            <a:endParaRPr lang="en-US">
              <a:cs typeface="Times New Roman" panose="02020603050405020304" pitchFamily="18" charset="0"/>
            </a:endParaRPr>
          </a:p>
          <a:p>
            <a:pPr defTabSz="914400">
              <a:lnSpc>
                <a:spcPct val="90000"/>
              </a:lnSpc>
              <a:spcAft>
                <a:spcPts val="600"/>
              </a:spcAft>
            </a:pPr>
            <a:r>
              <a:rPr lang="en-US" altLang="en-US" sz="1100">
                <a:latin typeface="+mn-lt"/>
              </a:rPr>
              <a:t>9</a:t>
            </a:r>
            <a:r>
              <a:rPr lang="en-US" altLang="en-US" sz="1100" baseline="30000">
                <a:latin typeface="+mn-lt"/>
              </a:rPr>
              <a:t>th</a:t>
            </a:r>
            <a:r>
              <a:rPr lang="en-US" altLang="en-US" sz="1100">
                <a:latin typeface="+mn-lt"/>
              </a:rPr>
              <a:t> Edition, Pearson Education, Chapter 12 </a:t>
            </a:r>
            <a:endParaRPr lang="en-US" sz="1100">
              <a:cs typeface="Times New Roman"/>
            </a:endParaRPr>
          </a:p>
        </p:txBody>
      </p:sp>
    </p:spTree>
    <p:extLst>
      <p:ext uri="{BB962C8B-B14F-4D97-AF65-F5344CB8AC3E}">
        <p14:creationId xmlns:p14="http://schemas.microsoft.com/office/powerpoint/2010/main" val="349939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628650" y="365125"/>
            <a:ext cx="7886700" cy="1325563"/>
          </a:xfrm>
        </p:spPr>
        <p:txBody>
          <a:bodyPr>
            <a:normAutofit/>
          </a:bodyPr>
          <a:lstStyle/>
          <a:p>
            <a:r>
              <a:rPr lang="en-GB" altLang="en-US" b="1"/>
              <a:t>Strategic Plan</a:t>
            </a:r>
          </a:p>
        </p:txBody>
      </p:sp>
      <p:sp>
        <p:nvSpPr>
          <p:cNvPr id="8195" name="Rectangle 3"/>
          <p:cNvSpPr>
            <a:spLocks noGrp="1" noChangeArrowheads="1"/>
          </p:cNvSpPr>
          <p:nvPr>
            <p:ph type="body" idx="1"/>
          </p:nvPr>
        </p:nvSpPr>
        <p:spPr>
          <a:xfrm>
            <a:off x="628650" y="2013625"/>
            <a:ext cx="3461070" cy="4163337"/>
          </a:xfrm>
        </p:spPr>
        <p:txBody>
          <a:bodyPr vert="horz" lIns="91440" tIns="45720" rIns="91440" bIns="45720" rtlCol="0" anchor="t">
            <a:normAutofit lnSpcReduction="10000"/>
          </a:bodyPr>
          <a:lstStyle/>
          <a:p>
            <a:pPr>
              <a:buFontTx/>
              <a:buNone/>
            </a:pPr>
            <a:r>
              <a:rPr lang="en-GB" altLang="en-US" sz="1400" dirty="0"/>
              <a:t>May contain all or some of:-</a:t>
            </a:r>
          </a:p>
          <a:p>
            <a:r>
              <a:rPr lang="en-GB" altLang="en-US" sz="1400" dirty="0"/>
              <a:t>Mission, Vision &amp; Values (may apply to emergent strategy too)</a:t>
            </a:r>
            <a:endParaRPr lang="en-GB" altLang="en-US" sz="1400" dirty="0">
              <a:cs typeface="Calibri"/>
            </a:endParaRPr>
          </a:p>
          <a:p>
            <a:r>
              <a:rPr lang="en-GB" altLang="en-US" sz="1400" dirty="0"/>
              <a:t>Situational analysis</a:t>
            </a:r>
            <a:endParaRPr lang="en-GB" altLang="en-US" sz="1400" dirty="0">
              <a:cs typeface="Calibri"/>
            </a:endParaRPr>
          </a:p>
          <a:p>
            <a:pPr lvl="1"/>
            <a:r>
              <a:rPr lang="en-GB" altLang="en-US" sz="1400" dirty="0"/>
              <a:t>e.g. competitors, trends, SWOT</a:t>
            </a:r>
            <a:endParaRPr lang="en-GB" altLang="en-US" sz="1400" dirty="0">
              <a:cs typeface="Calibri"/>
            </a:endParaRPr>
          </a:p>
          <a:p>
            <a:r>
              <a:rPr lang="en-GB" altLang="en-US" sz="1400" dirty="0"/>
              <a:t>Goals, objectives and targets</a:t>
            </a:r>
            <a:endParaRPr lang="en-GB" altLang="en-US" sz="1400" dirty="0">
              <a:cs typeface="Calibri"/>
            </a:endParaRPr>
          </a:p>
          <a:p>
            <a:r>
              <a:rPr lang="en-GB" altLang="en-US" sz="1400" dirty="0"/>
              <a:t>Risk Assessment</a:t>
            </a:r>
            <a:endParaRPr lang="en-GB" altLang="en-US" sz="1400" dirty="0">
              <a:cs typeface="Calibri"/>
            </a:endParaRPr>
          </a:p>
          <a:p>
            <a:r>
              <a:rPr lang="en-GB" altLang="en-US" sz="1400" dirty="0">
                <a:cs typeface="Calibri"/>
              </a:rPr>
              <a:t>Cost-benefit analysis</a:t>
            </a:r>
            <a:endParaRPr lang="en-GB" altLang="en-US" sz="1400" dirty="0"/>
          </a:p>
          <a:p>
            <a:r>
              <a:rPr lang="en-GB" altLang="en-US" sz="1400" dirty="0"/>
              <a:t>Financial forecasts</a:t>
            </a:r>
            <a:endParaRPr lang="en-GB" altLang="en-US" sz="1400" dirty="0">
              <a:cs typeface="Calibri"/>
            </a:endParaRPr>
          </a:p>
          <a:p>
            <a:r>
              <a:rPr lang="en-GB" altLang="en-US" sz="1400" dirty="0"/>
              <a:t>Summary of main change programmes</a:t>
            </a:r>
            <a:endParaRPr lang="en-GB" altLang="en-US" sz="1400" dirty="0">
              <a:cs typeface="Calibri"/>
            </a:endParaRPr>
          </a:p>
          <a:p>
            <a:pPr lvl="1"/>
            <a:r>
              <a:rPr lang="en-GB" altLang="en-US" sz="1400" dirty="0"/>
              <a:t>Overview of implementation plans with key milestones </a:t>
            </a:r>
            <a:endParaRPr lang="en-GB" altLang="en-US" sz="1400" dirty="0">
              <a:cs typeface="Calibri"/>
            </a:endParaRPr>
          </a:p>
          <a:p>
            <a:pPr lvl="1"/>
            <a:r>
              <a:rPr lang="en-GB" altLang="en-US" sz="1400" dirty="0"/>
              <a:t>Functional plans</a:t>
            </a:r>
            <a:endParaRPr lang="en-GB" altLang="en-US" sz="1400" dirty="0">
              <a:cs typeface="Calibri"/>
            </a:endParaRPr>
          </a:p>
          <a:p>
            <a:r>
              <a:rPr lang="en-GB" altLang="en-US" sz="1400" dirty="0"/>
              <a:t>Updated Organisation charts</a:t>
            </a:r>
            <a:endParaRPr lang="en-GB" altLang="en-US" sz="1400" dirty="0">
              <a:cs typeface="Calibri"/>
            </a:endParaRPr>
          </a:p>
          <a:p>
            <a:r>
              <a:rPr lang="en-GB" altLang="en-US" sz="1400" dirty="0"/>
              <a:t>Measuring and monitoring of performance</a:t>
            </a:r>
            <a:endParaRPr lang="en-GB" altLang="en-US" sz="1400" dirty="0">
              <a:cs typeface="Calibri"/>
            </a:endParaRPr>
          </a:p>
          <a:p>
            <a:endParaRPr lang="en-GB" altLang="en-US" sz="1400" dirty="0"/>
          </a:p>
          <a:p>
            <a:pPr lvl="1">
              <a:buFontTx/>
              <a:buNone/>
            </a:pPr>
            <a:endParaRPr lang="en-GB" altLang="en-US" sz="1400" dirty="0"/>
          </a:p>
        </p:txBody>
      </p:sp>
      <p:pic>
        <p:nvPicPr>
          <p:cNvPr id="2" name="Picture 1"/>
          <p:cNvPicPr>
            <a:picLocks noChangeAspect="1"/>
          </p:cNvPicPr>
          <p:nvPr/>
        </p:nvPicPr>
        <p:blipFill rotWithShape="1">
          <a:blip r:embed="rId3"/>
          <a:srcRect l="25964" r="5932" b="-1"/>
          <a:stretch/>
        </p:blipFill>
        <p:spPr>
          <a:xfrm>
            <a:off x="4576003" y="2015168"/>
            <a:ext cx="3962900"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16106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42BC-C933-4DF0-9EF9-954768DEE85F}"/>
              </a:ext>
            </a:extLst>
          </p:cNvPr>
          <p:cNvSpPr>
            <a:spLocks noGrp="1"/>
          </p:cNvSpPr>
          <p:nvPr>
            <p:ph type="title"/>
          </p:nvPr>
        </p:nvSpPr>
        <p:spPr/>
        <p:txBody>
          <a:bodyPr/>
          <a:lstStyle/>
          <a:p>
            <a:r>
              <a:rPr lang="en-GB">
                <a:cs typeface="Calibri Light"/>
              </a:rPr>
              <a:t>Linear model of strategic planning</a:t>
            </a:r>
            <a:endParaRPr lang="en-GB"/>
          </a:p>
        </p:txBody>
      </p:sp>
      <p:pic>
        <p:nvPicPr>
          <p:cNvPr id="5" name="Picture 5" descr="Diagram&#10;&#10;Description automatically generated">
            <a:extLst>
              <a:ext uri="{FF2B5EF4-FFF2-40B4-BE49-F238E27FC236}">
                <a16:creationId xmlns:a16="http://schemas.microsoft.com/office/drawing/2014/main" id="{9B52A448-EC41-4E7A-8AF9-AB545F0AD566}"/>
              </a:ext>
            </a:extLst>
          </p:cNvPr>
          <p:cNvPicPr>
            <a:picLocks noGrp="1" noChangeAspect="1"/>
          </p:cNvPicPr>
          <p:nvPr>
            <p:ph idx="1"/>
          </p:nvPr>
        </p:nvPicPr>
        <p:blipFill>
          <a:blip r:embed="rId2"/>
          <a:stretch>
            <a:fillRect/>
          </a:stretch>
        </p:blipFill>
        <p:spPr>
          <a:xfrm>
            <a:off x="2669621" y="1825625"/>
            <a:ext cx="3804759" cy="4351338"/>
          </a:xfrm>
        </p:spPr>
      </p:pic>
      <p:sp>
        <p:nvSpPr>
          <p:cNvPr id="4" name="Slide Number Placeholder 3">
            <a:extLst>
              <a:ext uri="{FF2B5EF4-FFF2-40B4-BE49-F238E27FC236}">
                <a16:creationId xmlns:a16="http://schemas.microsoft.com/office/drawing/2014/main" id="{3F732C36-BB90-42BC-B436-45F197504C2E}"/>
              </a:ext>
            </a:extLst>
          </p:cNvPr>
          <p:cNvSpPr>
            <a:spLocks noGrp="1"/>
          </p:cNvSpPr>
          <p:nvPr>
            <p:ph type="sldNum" sz="quarter" idx="12"/>
          </p:nvPr>
        </p:nvSpPr>
        <p:spPr/>
        <p:txBody>
          <a:bodyPr/>
          <a:lstStyle/>
          <a:p>
            <a:fld id="{DA49917F-10F7-4CF8-9385-9861CBEFEA3C}" type="slidenum">
              <a:rPr lang="en-GB" smtClean="0"/>
              <a:t>13</a:t>
            </a:fld>
            <a:endParaRPr lang="en-GB"/>
          </a:p>
        </p:txBody>
      </p:sp>
      <p:sp>
        <p:nvSpPr>
          <p:cNvPr id="9" name="Arrow: Down 8">
            <a:extLst>
              <a:ext uri="{FF2B5EF4-FFF2-40B4-BE49-F238E27FC236}">
                <a16:creationId xmlns:a16="http://schemas.microsoft.com/office/drawing/2014/main" id="{BBECD227-1D39-4448-8212-AF94D6313E26}"/>
              </a:ext>
            </a:extLst>
          </p:cNvPr>
          <p:cNvSpPr/>
          <p:nvPr/>
        </p:nvSpPr>
        <p:spPr>
          <a:xfrm>
            <a:off x="1628766" y="1774125"/>
            <a:ext cx="480819" cy="4158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FCCC8F6-056E-4EC8-8048-BE994E44F117}"/>
              </a:ext>
            </a:extLst>
          </p:cNvPr>
          <p:cNvSpPr txBox="1"/>
          <p:nvPr/>
        </p:nvSpPr>
        <p:spPr>
          <a:xfrm>
            <a:off x="1561819" y="13424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highlight>
                  <a:srgbClr val="FFFF00"/>
                </a:highlight>
              </a:rPr>
              <a:t>Time</a:t>
            </a:r>
            <a:endParaRPr lang="en-US">
              <a:highlight>
                <a:srgbClr val="FFFF00"/>
              </a:highlight>
            </a:endParaRPr>
          </a:p>
        </p:txBody>
      </p:sp>
      <p:sp>
        <p:nvSpPr>
          <p:cNvPr id="11" name="TextBox 10">
            <a:extLst>
              <a:ext uri="{FF2B5EF4-FFF2-40B4-BE49-F238E27FC236}">
                <a16:creationId xmlns:a16="http://schemas.microsoft.com/office/drawing/2014/main" id="{19B01B1D-1D6D-4F1F-BA6E-87971C60F611}"/>
              </a:ext>
            </a:extLst>
          </p:cNvPr>
          <p:cNvSpPr txBox="1"/>
          <p:nvPr/>
        </p:nvSpPr>
        <p:spPr>
          <a:xfrm>
            <a:off x="566439" y="1772704"/>
            <a:ext cx="274320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Start of</a:t>
            </a:r>
          </a:p>
          <a:p>
            <a:r>
              <a:rPr lang="en-GB">
                <a:cs typeface="Calibri"/>
              </a:rPr>
              <a:t>Planning</a:t>
            </a:r>
          </a:p>
          <a:p>
            <a:r>
              <a:rPr lang="en-GB">
                <a:cs typeface="Calibri"/>
              </a:rPr>
              <a:t>Cycle</a:t>
            </a:r>
          </a:p>
          <a:p>
            <a:endParaRPr lang="en-GB">
              <a:cs typeface="Calibri"/>
            </a:endParaRPr>
          </a:p>
          <a:p>
            <a:endParaRPr lang="en-GB">
              <a:cs typeface="Calibri"/>
            </a:endParaRPr>
          </a:p>
          <a:p>
            <a:endParaRPr lang="en-GB">
              <a:cs typeface="Calibri"/>
            </a:endParaRPr>
          </a:p>
          <a:p>
            <a:r>
              <a:rPr lang="en-GB">
                <a:cs typeface="Calibri"/>
              </a:rPr>
              <a:t>Mid-Cycle</a:t>
            </a:r>
          </a:p>
          <a:p>
            <a:endParaRPr lang="en-GB">
              <a:cs typeface="Calibri"/>
            </a:endParaRPr>
          </a:p>
          <a:p>
            <a:endParaRPr lang="en-GB">
              <a:cs typeface="Calibri"/>
            </a:endParaRPr>
          </a:p>
          <a:p>
            <a:endParaRPr lang="en-GB">
              <a:cs typeface="Calibri"/>
            </a:endParaRPr>
          </a:p>
          <a:p>
            <a:endParaRPr lang="en-GB">
              <a:cs typeface="Calibri"/>
            </a:endParaRPr>
          </a:p>
          <a:p>
            <a:endParaRPr lang="en-GB">
              <a:cs typeface="Calibri"/>
            </a:endParaRPr>
          </a:p>
          <a:p>
            <a:r>
              <a:rPr lang="en-GB">
                <a:cs typeface="Calibri"/>
              </a:rPr>
              <a:t>End of</a:t>
            </a:r>
          </a:p>
          <a:p>
            <a:r>
              <a:rPr lang="en-GB">
                <a:cs typeface="Calibri"/>
              </a:rPr>
              <a:t>Planning </a:t>
            </a:r>
          </a:p>
          <a:p>
            <a:r>
              <a:rPr lang="en-GB">
                <a:cs typeface="Calibri"/>
              </a:rPr>
              <a:t>Cycle</a:t>
            </a:r>
          </a:p>
        </p:txBody>
      </p:sp>
      <p:sp>
        <p:nvSpPr>
          <p:cNvPr id="12" name="Arrow: Curved Left 11">
            <a:extLst>
              <a:ext uri="{FF2B5EF4-FFF2-40B4-BE49-F238E27FC236}">
                <a16:creationId xmlns:a16="http://schemas.microsoft.com/office/drawing/2014/main" id="{80DC0780-57EB-4EA6-8566-ACBBD48D274F}"/>
              </a:ext>
            </a:extLst>
          </p:cNvPr>
          <p:cNvSpPr/>
          <p:nvPr/>
        </p:nvSpPr>
        <p:spPr>
          <a:xfrm flipV="1">
            <a:off x="6582393" y="1941003"/>
            <a:ext cx="1088168" cy="38212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98B5E172-DAB3-4D31-A7EA-93E7464BC100}"/>
              </a:ext>
            </a:extLst>
          </p:cNvPr>
          <p:cNvSpPr txBox="1"/>
          <p:nvPr/>
        </p:nvSpPr>
        <p:spPr>
          <a:xfrm>
            <a:off x="7432874" y="5189051"/>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Review</a:t>
            </a:r>
            <a:endParaRPr lang="en-US" dirty="0">
              <a:cs typeface="Calibri" panose="020F0502020204030204"/>
            </a:endParaRPr>
          </a:p>
          <a:p>
            <a:r>
              <a:rPr lang="en-GB" dirty="0">
                <a:cs typeface="Calibri"/>
              </a:rPr>
              <a:t>Results and </a:t>
            </a:r>
          </a:p>
          <a:p>
            <a:r>
              <a:rPr lang="en-GB" dirty="0">
                <a:cs typeface="Calibri"/>
              </a:rPr>
              <a:t>Start new </a:t>
            </a:r>
          </a:p>
          <a:p>
            <a:r>
              <a:rPr lang="en-GB" dirty="0">
                <a:cs typeface="Calibri"/>
              </a:rPr>
              <a:t>Planning Cycle</a:t>
            </a:r>
          </a:p>
        </p:txBody>
      </p:sp>
    </p:spTree>
    <p:extLst>
      <p:ext uri="{BB962C8B-B14F-4D97-AF65-F5344CB8AC3E}">
        <p14:creationId xmlns:p14="http://schemas.microsoft.com/office/powerpoint/2010/main" val="1280995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8" name="Rectangle 72">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799" name="Straight Connector 74">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0481"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3796" name="Text Box 4"/>
          <p:cNvSpPr txBox="1">
            <a:spLocks noChangeArrowheads="1"/>
          </p:cNvSpPr>
          <p:nvPr/>
        </p:nvSpPr>
        <p:spPr bwMode="auto">
          <a:xfrm>
            <a:off x="4647919" y="6132436"/>
            <a:ext cx="409416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pPr>
            <a:r>
              <a:rPr lang="en-GB" altLang="en-US" sz="1000">
                <a:latin typeface="Arial"/>
                <a:cs typeface="Arial"/>
              </a:rPr>
              <a:t>source: Johnson, Scholes &amp; Whittington  (2008) </a:t>
            </a:r>
            <a:endParaRPr lang="en-US"/>
          </a:p>
          <a:p>
            <a:pPr>
              <a:lnSpc>
                <a:spcPct val="90000"/>
              </a:lnSpc>
              <a:spcAft>
                <a:spcPts val="600"/>
              </a:spcAft>
            </a:pPr>
            <a:r>
              <a:rPr lang="en-GB" altLang="en-US" sz="1000">
                <a:latin typeface="Arial"/>
                <a:cs typeface="Arial"/>
              </a:rPr>
              <a:t>Exploring Corporate Strategy (Ed 8), FT Prentice Hall, pp403</a:t>
            </a:r>
            <a:endParaRPr lang="en-GB" sz="1000"/>
          </a:p>
        </p:txBody>
      </p:sp>
      <p:sp>
        <p:nvSpPr>
          <p:cNvPr id="33794" name="Rectangle 2"/>
          <p:cNvSpPr>
            <a:spLocks noGrp="1" noChangeArrowheads="1"/>
          </p:cNvSpPr>
          <p:nvPr>
            <p:ph type="title"/>
          </p:nvPr>
        </p:nvSpPr>
        <p:spPr>
          <a:xfrm>
            <a:off x="485058" y="640080"/>
            <a:ext cx="3130428" cy="5577818"/>
          </a:xfrm>
        </p:spPr>
        <p:txBody>
          <a:bodyPr vert="horz" lIns="91440" tIns="45720" rIns="91440" bIns="45720" rtlCol="0" anchor="ctr">
            <a:normAutofit/>
          </a:bodyPr>
          <a:lstStyle/>
          <a:p>
            <a:pPr algn="r"/>
            <a:r>
              <a:rPr lang="en-US" sz="4700" b="1" kern="1200">
                <a:solidFill>
                  <a:srgbClr val="FFFFFF"/>
                </a:solidFill>
                <a:latin typeface="+mj-lt"/>
                <a:ea typeface="+mj-ea"/>
                <a:cs typeface="+mj-cs"/>
              </a:rPr>
              <a:t>The benefits of deliberate planning:</a:t>
            </a:r>
            <a:endParaRPr lang="en-US" altLang="en-US" sz="4700" kern="1200">
              <a:solidFill>
                <a:srgbClr val="FFFFFF"/>
              </a:solidFill>
              <a:latin typeface="+mj-lt"/>
              <a:ea typeface="+mj-ea"/>
              <a:cs typeface="+mj-cs"/>
            </a:endParaRPr>
          </a:p>
        </p:txBody>
      </p:sp>
      <p:sp>
        <p:nvSpPr>
          <p:cNvPr id="33795" name="Rectangle 3"/>
          <p:cNvSpPr>
            <a:spLocks noGrp="1" noChangeArrowheads="1"/>
          </p:cNvSpPr>
          <p:nvPr>
            <p:ph type="body" idx="1"/>
          </p:nvPr>
        </p:nvSpPr>
        <p:spPr>
          <a:xfrm>
            <a:off x="4285196" y="639763"/>
            <a:ext cx="4634029" cy="5137606"/>
          </a:xfrm>
        </p:spPr>
        <p:txBody>
          <a:bodyPr vert="horz" wrap="square" lIns="91440" tIns="45720" rIns="91440" bIns="45720" rtlCol="0" anchor="t">
            <a:noAutofit/>
          </a:bodyPr>
          <a:lstStyle/>
          <a:p>
            <a:pPr marL="0" indent="0" eaLnBrk="1" hangingPunct="1">
              <a:lnSpc>
                <a:spcPct val="100000"/>
              </a:lnSpc>
              <a:buNone/>
            </a:pPr>
            <a:r>
              <a:rPr lang="en-GB" altLang="en-US" sz="2000" b="1" i="1" dirty="0">
                <a:solidFill>
                  <a:srgbClr val="0070C0"/>
                </a:solidFill>
              </a:rPr>
              <a:t>Aids complex thinking</a:t>
            </a:r>
            <a:endParaRPr lang="en-GB" altLang="en-US" sz="2000" b="1" i="1" dirty="0">
              <a:solidFill>
                <a:srgbClr val="0070C0"/>
              </a:solidFill>
              <a:cs typeface="Calibri"/>
            </a:endParaRPr>
          </a:p>
          <a:p>
            <a:pPr marL="361950" lvl="1" indent="-180975">
              <a:lnSpc>
                <a:spcPct val="100000"/>
              </a:lnSpc>
            </a:pPr>
            <a:r>
              <a:rPr lang="en-GB" altLang="en-US" sz="2000" dirty="0"/>
              <a:t>Helps to structure analysis and thinking about complex strategic problems</a:t>
            </a:r>
            <a:endParaRPr lang="en-GB" altLang="en-US" sz="2000" dirty="0">
              <a:cs typeface="Calibri"/>
            </a:endParaRPr>
          </a:p>
          <a:p>
            <a:pPr marL="361950" lvl="1" indent="-180975">
              <a:lnSpc>
                <a:spcPct val="100000"/>
              </a:lnSpc>
            </a:pPr>
            <a:r>
              <a:rPr lang="en-GB" altLang="en-US" sz="2000" dirty="0"/>
              <a:t>Encourage a longer term view of strategy than might otherwise occur</a:t>
            </a:r>
            <a:endParaRPr lang="en-GB" altLang="en-US" sz="2000" dirty="0">
              <a:cs typeface="Calibri"/>
            </a:endParaRPr>
          </a:p>
          <a:p>
            <a:pPr marL="361950" lvl="1" indent="-180975">
              <a:lnSpc>
                <a:spcPct val="100000"/>
              </a:lnSpc>
            </a:pPr>
            <a:r>
              <a:rPr lang="en-GB" altLang="en-US" sz="2000" dirty="0">
                <a:solidFill>
                  <a:srgbClr val="000000"/>
                </a:solidFill>
                <a:cs typeface="Calibri"/>
              </a:rPr>
              <a:t>Can provide a remedy for strategic drift</a:t>
            </a:r>
            <a:endParaRPr lang="en-GB" altLang="en-US" sz="2000" dirty="0">
              <a:solidFill>
                <a:srgbClr val="000000"/>
              </a:solidFill>
            </a:endParaRPr>
          </a:p>
          <a:p>
            <a:pPr marL="0" indent="0">
              <a:lnSpc>
                <a:spcPct val="100000"/>
              </a:lnSpc>
              <a:buNone/>
            </a:pPr>
            <a:r>
              <a:rPr lang="en-US" altLang="en-US" sz="2000" b="1" i="1" dirty="0">
                <a:solidFill>
                  <a:srgbClr val="0070C0"/>
                </a:solidFill>
              </a:rPr>
              <a:t>Can reduce resource wastage</a:t>
            </a:r>
            <a:endParaRPr lang="en-US" altLang="en-US" sz="2000" b="1" i="1" dirty="0">
              <a:solidFill>
                <a:srgbClr val="0070C0"/>
              </a:solidFill>
              <a:cs typeface="Calibri"/>
            </a:endParaRPr>
          </a:p>
          <a:p>
            <a:pPr marL="442595" lvl="1" indent="-171450">
              <a:lnSpc>
                <a:spcPct val="100000"/>
              </a:lnSpc>
              <a:tabLst>
                <a:tab pos="442913" algn="l"/>
              </a:tabLst>
            </a:pPr>
            <a:r>
              <a:rPr lang="en-US" altLang="en-US" sz="2000" dirty="0">
                <a:cs typeface="System Font Regular" charset="0"/>
              </a:rPr>
              <a:t>Based on ‘get it right first time’, eliminates wasteful trial and error</a:t>
            </a:r>
          </a:p>
          <a:p>
            <a:pPr marL="0" indent="0">
              <a:lnSpc>
                <a:spcPct val="100000"/>
              </a:lnSpc>
              <a:buNone/>
            </a:pPr>
            <a:r>
              <a:rPr lang="en-US" altLang="en-US" sz="2000" b="1" i="1" dirty="0">
                <a:solidFill>
                  <a:srgbClr val="0070C0"/>
                </a:solidFill>
              </a:rPr>
              <a:t>Fits some organizational cultures</a:t>
            </a:r>
            <a:endParaRPr lang="en-US" altLang="en-US" sz="2000" b="1" i="1" dirty="0">
              <a:solidFill>
                <a:srgbClr val="0070C0"/>
              </a:solidFill>
              <a:cs typeface="Calibri"/>
            </a:endParaRPr>
          </a:p>
          <a:p>
            <a:pPr marL="0" indent="0">
              <a:lnSpc>
                <a:spcPct val="100000"/>
              </a:lnSpc>
              <a:buNone/>
            </a:pPr>
            <a:r>
              <a:rPr lang="en-US" altLang="en-US" sz="2000" b="1" i="1" dirty="0">
                <a:solidFill>
                  <a:srgbClr val="0070C0"/>
                </a:solidFill>
              </a:rPr>
              <a:t>May work in relatively stable environments</a:t>
            </a:r>
            <a:endParaRPr lang="en-US" altLang="en-US" sz="2000" b="1" i="1" dirty="0">
              <a:solidFill>
                <a:srgbClr val="0070C0"/>
              </a:solidFill>
              <a:cs typeface="Calibri"/>
            </a:endParaRPr>
          </a:p>
          <a:p>
            <a:pPr eaLnBrk="1" hangingPunct="1">
              <a:lnSpc>
                <a:spcPct val="90000"/>
              </a:lnSpc>
            </a:pPr>
            <a:endParaRPr lang="en-GB" altLang="en-US" sz="2000" dirty="0">
              <a:cs typeface="Calibri"/>
            </a:endParaRPr>
          </a:p>
          <a:p>
            <a:pPr eaLnBrk="1" hangingPunct="1">
              <a:lnSpc>
                <a:spcPct val="90000"/>
              </a:lnSpc>
              <a:buFontTx/>
              <a:buNone/>
            </a:pPr>
            <a:endParaRPr lang="en-GB" altLang="en-US" sz="2000" dirty="0">
              <a:cs typeface="Calibri"/>
            </a:endParaRPr>
          </a:p>
        </p:txBody>
      </p:sp>
    </p:spTree>
    <p:extLst>
      <p:ext uri="{BB962C8B-B14F-4D97-AF65-F5344CB8AC3E}">
        <p14:creationId xmlns:p14="http://schemas.microsoft.com/office/powerpoint/2010/main" val="377500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0"/>
            <a:ext cx="5653279"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p:cNvSpPr>
            <a:spLocks noGrp="1"/>
          </p:cNvSpPr>
          <p:nvPr>
            <p:ph type="title"/>
          </p:nvPr>
        </p:nvSpPr>
        <p:spPr>
          <a:xfrm>
            <a:off x="679113" y="1065749"/>
            <a:ext cx="2811607" cy="4726502"/>
          </a:xfrm>
        </p:spPr>
        <p:txBody>
          <a:bodyPr>
            <a:normAutofit/>
          </a:bodyPr>
          <a:lstStyle/>
          <a:p>
            <a:pPr eaLnBrk="1" hangingPunct="1">
              <a:defRPr/>
            </a:pPr>
            <a:r>
              <a:rPr lang="en-GB" sz="3700" b="1"/>
              <a:t>The benefits of deliberate planning: psychological benefits</a:t>
            </a:r>
          </a:p>
        </p:txBody>
      </p:sp>
      <p:sp>
        <p:nvSpPr>
          <p:cNvPr id="5" name="Content Placeholder 2"/>
          <p:cNvSpPr>
            <a:spLocks noGrp="1"/>
          </p:cNvSpPr>
          <p:nvPr>
            <p:ph idx="1"/>
          </p:nvPr>
        </p:nvSpPr>
        <p:spPr>
          <a:xfrm>
            <a:off x="3796785" y="713313"/>
            <a:ext cx="4718565" cy="5431376"/>
          </a:xfrm>
        </p:spPr>
        <p:txBody>
          <a:bodyPr anchor="ctr">
            <a:normAutofit/>
          </a:bodyPr>
          <a:lstStyle/>
          <a:p>
            <a:endParaRPr lang="en-GB" altLang="en-US" sz="1700"/>
          </a:p>
          <a:p>
            <a:r>
              <a:rPr lang="en-GB" altLang="en-US" sz="2400"/>
              <a:t>There are additional psychological benefits:</a:t>
            </a:r>
            <a:endParaRPr lang="en-GB" altLang="en-US" sz="2400">
              <a:cs typeface="Calibri"/>
            </a:endParaRPr>
          </a:p>
          <a:p>
            <a:pPr lvl="1"/>
            <a:r>
              <a:rPr lang="en-GB" altLang="en-US"/>
              <a:t> can provide opportunities for </a:t>
            </a:r>
            <a:r>
              <a:rPr lang="en-GB" altLang="en-US" i="1"/>
              <a:t>involvement</a:t>
            </a:r>
            <a:endParaRPr lang="en-GB" altLang="en-US" i="1">
              <a:cs typeface="Calibri"/>
            </a:endParaRPr>
          </a:p>
          <a:p>
            <a:pPr lvl="1"/>
            <a:r>
              <a:rPr lang="en-GB" altLang="en-US"/>
              <a:t> leading to a sense of ownership</a:t>
            </a:r>
            <a:endParaRPr lang="en-GB" altLang="en-US">
              <a:cs typeface="Calibri"/>
            </a:endParaRPr>
          </a:p>
          <a:p>
            <a:pPr lvl="1"/>
            <a:r>
              <a:rPr lang="en-GB" altLang="en-US"/>
              <a:t> provides </a:t>
            </a:r>
            <a:r>
              <a:rPr lang="en-GB" altLang="en-US" i="1"/>
              <a:t>security</a:t>
            </a:r>
            <a:r>
              <a:rPr lang="en-GB" altLang="en-US"/>
              <a:t> to managers </a:t>
            </a:r>
            <a:endParaRPr lang="en-GB" altLang="en-US">
              <a:cs typeface="Calibri"/>
            </a:endParaRPr>
          </a:p>
          <a:p>
            <a:pPr lvl="1"/>
            <a:r>
              <a:rPr lang="en-GB" altLang="en-US"/>
              <a:t> re-assures managers that the strategy </a:t>
            </a:r>
            <a:r>
              <a:rPr lang="en-GB" altLang="en-US" i="1"/>
              <a:t>is ‘logical’</a:t>
            </a:r>
            <a:endParaRPr lang="en-US" altLang="en-US">
              <a:cs typeface="Calibri"/>
            </a:endParaRPr>
          </a:p>
          <a:p>
            <a:pPr lvl="1"/>
            <a:r>
              <a:rPr lang="en-GB" altLang="en-US" i="1">
                <a:cs typeface="Calibri"/>
              </a:rPr>
              <a:t>Expectations and responsibilities are known</a:t>
            </a:r>
          </a:p>
          <a:p>
            <a:pPr lvl="1">
              <a:buFont typeface="Wingdings" panose="05000000000000000000" pitchFamily="2" charset="2"/>
              <a:buChar char="Ø"/>
            </a:pPr>
            <a:endParaRPr lang="en-GB" altLang="en-US" i="1">
              <a:cs typeface="Calibri"/>
            </a:endParaRPr>
          </a:p>
        </p:txBody>
      </p:sp>
      <p:sp>
        <p:nvSpPr>
          <p:cNvPr id="3" name="TextBox 2">
            <a:extLst>
              <a:ext uri="{FF2B5EF4-FFF2-40B4-BE49-F238E27FC236}">
                <a16:creationId xmlns:a16="http://schemas.microsoft.com/office/drawing/2014/main" id="{8E4BAA85-0EEE-4BAF-A1AE-11440FD9D339}"/>
              </a:ext>
            </a:extLst>
          </p:cNvPr>
          <p:cNvSpPr txBox="1"/>
          <p:nvPr/>
        </p:nvSpPr>
        <p:spPr>
          <a:xfrm>
            <a:off x="576982" y="5950348"/>
            <a:ext cx="844554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Times New Roman"/>
              </a:rPr>
              <a:t>Source: Johnson, Whittington and Scholes (2011) Exploring Strategy, 9th Edition, Pearson Education, Chapter 12 </a:t>
            </a:r>
            <a:r>
              <a:rPr lang="en-GB" sz="1200">
                <a:latin typeface="Times New Roman"/>
                <a:cs typeface="Times New Roman"/>
              </a:rPr>
              <a:t>​</a:t>
            </a:r>
            <a:endParaRPr lang="en-GB" sz="1200">
              <a:cs typeface="Calibri"/>
            </a:endParaRPr>
          </a:p>
        </p:txBody>
      </p:sp>
    </p:spTree>
    <p:extLst>
      <p:ext uri="{BB962C8B-B14F-4D97-AF65-F5344CB8AC3E}">
        <p14:creationId xmlns:p14="http://schemas.microsoft.com/office/powerpoint/2010/main" val="383961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0481"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4820" name="Text Box 4"/>
          <p:cNvSpPr txBox="1">
            <a:spLocks noChangeArrowheads="1"/>
          </p:cNvSpPr>
          <p:nvPr/>
        </p:nvSpPr>
        <p:spPr bwMode="auto">
          <a:xfrm>
            <a:off x="4572000" y="5627688"/>
            <a:ext cx="40941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pPr>
            <a:r>
              <a:rPr lang="en-GB" altLang="en-US" sz="1100"/>
              <a:t>source: Johnson, Scholes &amp; Whittington  (2008) Exploring Corporate Strategy (Ed 8), FT Prentice Hall, </a:t>
            </a:r>
          </a:p>
        </p:txBody>
      </p:sp>
      <p:sp>
        <p:nvSpPr>
          <p:cNvPr id="34818" name="Rectangle 2"/>
          <p:cNvSpPr>
            <a:spLocks noGrp="1" noChangeArrowheads="1"/>
          </p:cNvSpPr>
          <p:nvPr>
            <p:ph type="title"/>
          </p:nvPr>
        </p:nvSpPr>
        <p:spPr>
          <a:xfrm>
            <a:off x="485058" y="640080"/>
            <a:ext cx="3130428" cy="5577818"/>
          </a:xfrm>
        </p:spPr>
        <p:txBody>
          <a:bodyPr vert="horz" lIns="91440" tIns="45720" rIns="91440" bIns="45720" rtlCol="0" anchor="ctr">
            <a:normAutofit/>
          </a:bodyPr>
          <a:lstStyle/>
          <a:p>
            <a:pPr algn="r"/>
            <a:r>
              <a:rPr lang="en-US" sz="4700" b="1" kern="1200">
                <a:solidFill>
                  <a:srgbClr val="FFFFFF"/>
                </a:solidFill>
                <a:latin typeface="+mj-lt"/>
                <a:ea typeface="+mj-ea"/>
                <a:cs typeface="+mj-cs"/>
              </a:rPr>
              <a:t>Criticisms of Deliberate Planning School</a:t>
            </a:r>
            <a:endParaRPr lang="en-US" altLang="en-US" sz="4700" b="1" kern="1200">
              <a:solidFill>
                <a:srgbClr val="FFFFFF"/>
              </a:solidFill>
              <a:latin typeface="+mj-lt"/>
              <a:ea typeface="+mj-ea"/>
              <a:cs typeface="+mj-cs"/>
            </a:endParaRPr>
          </a:p>
        </p:txBody>
      </p:sp>
      <p:sp>
        <p:nvSpPr>
          <p:cNvPr id="34819" name="Rectangle 3"/>
          <p:cNvSpPr>
            <a:spLocks noGrp="1" noChangeArrowheads="1"/>
          </p:cNvSpPr>
          <p:nvPr>
            <p:ph type="body" idx="1"/>
          </p:nvPr>
        </p:nvSpPr>
        <p:spPr>
          <a:xfrm>
            <a:off x="4572000" y="639763"/>
            <a:ext cx="4094163" cy="4919663"/>
          </a:xfrm>
        </p:spPr>
        <p:txBody>
          <a:bodyPr wrap="square" anchor="t">
            <a:normAutofit/>
          </a:bodyPr>
          <a:lstStyle/>
          <a:p>
            <a:pPr eaLnBrk="1" hangingPunct="1"/>
            <a:r>
              <a:rPr lang="en-GB" altLang="en-US" sz="1300" b="1" dirty="0"/>
              <a:t>Dampening of Innovation</a:t>
            </a:r>
            <a:r>
              <a:rPr lang="en-GB" altLang="en-US" sz="1300" dirty="0"/>
              <a:t> – planning process stifles creativity</a:t>
            </a:r>
          </a:p>
          <a:p>
            <a:pPr lvl="1" eaLnBrk="1" hangingPunct="1"/>
            <a:r>
              <a:rPr lang="en-GB" altLang="en-US" sz="1300" dirty="0"/>
              <a:t>difficult to combine creative thinking and logical planning and avoid ‘information overload’ or ‘analysis paralysis’. </a:t>
            </a:r>
          </a:p>
          <a:p>
            <a:pPr eaLnBrk="1" hangingPunct="1"/>
            <a:r>
              <a:rPr lang="en-GB" altLang="en-US" sz="1300" b="1" dirty="0"/>
              <a:t>Illusion of Control</a:t>
            </a:r>
          </a:p>
          <a:p>
            <a:pPr lvl="1"/>
            <a:r>
              <a:rPr lang="en-GB" altLang="en-US" sz="1300" dirty="0"/>
              <a:t>A reliance on planning may simply give the illusion of control over a organisation's future</a:t>
            </a:r>
          </a:p>
          <a:p>
            <a:r>
              <a:rPr lang="en-GB" altLang="en-US" sz="1300" b="1" dirty="0"/>
              <a:t>Lack of ownership and detachment</a:t>
            </a:r>
          </a:p>
          <a:p>
            <a:pPr lvl="1" eaLnBrk="1" hangingPunct="1"/>
            <a:r>
              <a:rPr lang="en-GB" altLang="en-US" sz="1300" dirty="0"/>
              <a:t>if planning is ceded to strategic planners because line managers are too busy or not fully involved and committed</a:t>
            </a:r>
          </a:p>
          <a:p>
            <a:pPr lvl="1" eaLnBrk="1" hangingPunct="1"/>
            <a:r>
              <a:rPr lang="en-GB" altLang="en-US" sz="1300" dirty="0"/>
              <a:t>the result is likely to be a well-documented plan that is never implemented</a:t>
            </a:r>
          </a:p>
          <a:p>
            <a:pPr eaLnBrk="1" hangingPunct="1"/>
            <a:r>
              <a:rPr lang="en-GB" altLang="en-US" sz="1300" b="1" dirty="0"/>
              <a:t>Strategies do not typically develop through planning processes alone</a:t>
            </a:r>
          </a:p>
          <a:p>
            <a:pPr lvl="1" eaLnBrk="1" hangingPunct="1"/>
            <a:r>
              <a:rPr lang="en-GB" altLang="en-US" sz="1300" dirty="0"/>
              <a:t>organisations need flexibility to deviate from the plan and to add emergent initiatives</a:t>
            </a:r>
          </a:p>
        </p:txBody>
      </p:sp>
    </p:spTree>
    <p:extLst>
      <p:ext uri="{BB962C8B-B14F-4D97-AF65-F5344CB8AC3E}">
        <p14:creationId xmlns:p14="http://schemas.microsoft.com/office/powerpoint/2010/main" val="45425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7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266" name="Rectangle 1"/>
          <p:cNvSpPr>
            <a:spLocks noGrp="1" noChangeArrowheads="1"/>
          </p:cNvSpPr>
          <p:nvPr>
            <p:ph type="title"/>
          </p:nvPr>
        </p:nvSpPr>
        <p:spPr>
          <a:xfrm>
            <a:off x="823851" y="885651"/>
            <a:ext cx="2422352" cy="4624603"/>
          </a:xfrm>
        </p:spPr>
        <p:txBody>
          <a:bodyPr>
            <a:normAutofit/>
          </a:bodyPr>
          <a:lstStyle/>
          <a:p>
            <a:r>
              <a:rPr lang="en-GB" sz="4100" b="1">
                <a:solidFill>
                  <a:srgbClr val="FFFFFF"/>
                </a:solidFill>
              </a:rPr>
              <a:t>Criticisms of Deliberate Planning School</a:t>
            </a:r>
            <a:endParaRPr lang="en-US" altLang="en-US" sz="4100">
              <a:solidFill>
                <a:srgbClr val="FFFFFF"/>
              </a:solidFill>
            </a:endParaRPr>
          </a:p>
        </p:txBody>
      </p:sp>
      <p:sp>
        <p:nvSpPr>
          <p:cNvPr id="11267" name="Rectangle 2"/>
          <p:cNvSpPr>
            <a:spLocks noGrp="1" noChangeArrowheads="1"/>
          </p:cNvSpPr>
          <p:nvPr>
            <p:ph type="body" idx="1"/>
          </p:nvPr>
        </p:nvSpPr>
        <p:spPr>
          <a:xfrm>
            <a:off x="3734031" y="885651"/>
            <a:ext cx="4893915" cy="4616849"/>
          </a:xfrm>
        </p:spPr>
        <p:txBody>
          <a:bodyPr anchor="ctr">
            <a:normAutofit/>
          </a:bodyPr>
          <a:lstStyle/>
          <a:p>
            <a:pPr marL="271463" indent="-271463"/>
            <a:r>
              <a:rPr lang="en-US" altLang="en-US" sz="1900" b="1" dirty="0"/>
              <a:t>Separates THINKING and ACTION</a:t>
            </a:r>
          </a:p>
          <a:p>
            <a:pPr marL="728663" lvl="2" indent="-271463"/>
            <a:r>
              <a:rPr lang="en-US" altLang="en-US" sz="1900" dirty="0"/>
              <a:t>Top management think – the rest ‘do’</a:t>
            </a:r>
          </a:p>
          <a:p>
            <a:pPr marL="271463" indent="-271463"/>
            <a:r>
              <a:rPr lang="en-US" altLang="en-US" sz="1900" b="1" dirty="0"/>
              <a:t>Restricts learning</a:t>
            </a:r>
          </a:p>
          <a:p>
            <a:pPr marL="728663" lvl="2" indent="-271463"/>
            <a:r>
              <a:rPr lang="en-US" altLang="en-US" sz="1900" dirty="0"/>
              <a:t>Learning is restricted to the first and last stages of the process (analysis and review)</a:t>
            </a:r>
          </a:p>
          <a:p>
            <a:pPr marL="271463" indent="-271463"/>
            <a:r>
              <a:rPr lang="en-US" altLang="en-US" sz="1900" b="1" dirty="0"/>
              <a:t>Top down</a:t>
            </a:r>
          </a:p>
          <a:p>
            <a:pPr marL="728663" lvl="2" indent="-271463"/>
            <a:r>
              <a:rPr lang="en-US" altLang="en-US" sz="1900" dirty="0"/>
              <a:t>assumes top elites know more about the intricacies of the business than specialists, scientists, experts</a:t>
            </a:r>
          </a:p>
          <a:p>
            <a:pPr marL="271463" indent="-271463"/>
            <a:r>
              <a:rPr lang="en-US" altLang="en-US" sz="1900" b="1" dirty="0"/>
              <a:t>Empirical research suggests it rarely works in practice</a:t>
            </a:r>
          </a:p>
          <a:p>
            <a:pPr marL="271463" indent="-271463"/>
            <a:r>
              <a:rPr lang="en-US" altLang="en-US" sz="1900" b="1" dirty="0"/>
              <a:t>Unintended consequences abound!</a:t>
            </a:r>
          </a:p>
        </p:txBody>
      </p:sp>
      <p:sp>
        <p:nvSpPr>
          <p:cNvPr id="11268" name="Rectangle 3"/>
          <p:cNvSpPr>
            <a:spLocks/>
          </p:cNvSpPr>
          <p:nvPr/>
        </p:nvSpPr>
        <p:spPr bwMode="auto">
          <a:xfrm>
            <a:off x="5350669" y="1674019"/>
            <a:ext cx="38862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8575" tIns="28575" rIns="28575" bIns="28575"/>
          <a:lstStyle>
            <a:lvl1pPr marL="190500" indent="-190500">
              <a:lnSpc>
                <a:spcPct val="90000"/>
              </a:lnSpc>
              <a:spcBef>
                <a:spcPts val="1000"/>
              </a:spcBef>
              <a:buClr>
                <a:srgbClr val="000000"/>
              </a:buClr>
              <a:buSzPct val="100000"/>
              <a:buFont typeface="Arial" panose="020B0604020202020204" pitchFamily="34" charset="0"/>
              <a:buChar char="•"/>
              <a:defRPr sz="2800">
                <a:solidFill>
                  <a:schemeClr val="tx1"/>
                </a:solidFill>
                <a:latin typeface="System Font Regular" charset="0"/>
                <a:ea typeface="Heiti SC Light" charset="-128"/>
                <a:sym typeface="System Font Regular" charset="0"/>
              </a:defRPr>
            </a:lvl1pPr>
            <a:lvl2pPr marL="647700" indent="-228600">
              <a:lnSpc>
                <a:spcPct val="90000"/>
              </a:lnSpc>
              <a:spcBef>
                <a:spcPts val="500"/>
              </a:spcBef>
              <a:buClr>
                <a:srgbClr val="000000"/>
              </a:buClr>
              <a:buSzPct val="100000"/>
              <a:buFont typeface="Arial" panose="020B0604020202020204" pitchFamily="34" charset="0"/>
              <a:buChar char="•"/>
              <a:defRPr sz="2400">
                <a:solidFill>
                  <a:schemeClr val="tx1"/>
                </a:solidFill>
                <a:latin typeface="System Font Regular" charset="0"/>
                <a:ea typeface="Heiti SC Light" charset="-128"/>
                <a:sym typeface="System Font Regular" charset="0"/>
              </a:defRPr>
            </a:lvl2pPr>
            <a:lvl3pPr marL="1104900" indent="-228600">
              <a:lnSpc>
                <a:spcPct val="90000"/>
              </a:lnSpc>
              <a:spcBef>
                <a:spcPts val="500"/>
              </a:spcBef>
              <a:buClr>
                <a:srgbClr val="000000"/>
              </a:buClr>
              <a:buSzPct val="100000"/>
              <a:buFont typeface="Arial" panose="020B0604020202020204" pitchFamily="34" charset="0"/>
              <a:buChar char="•"/>
              <a:defRPr sz="2000">
                <a:solidFill>
                  <a:schemeClr val="tx1"/>
                </a:solidFill>
                <a:latin typeface="System Font Regular" charset="0"/>
                <a:ea typeface="Heiti SC Light" charset="-128"/>
                <a:sym typeface="System Font Regular" charset="0"/>
              </a:defRPr>
            </a:lvl3pPr>
            <a:lvl4pPr marL="1562100" indent="-228600">
              <a:lnSpc>
                <a:spcPct val="90000"/>
              </a:lnSpc>
              <a:spcBef>
                <a:spcPts val="500"/>
              </a:spcBef>
              <a:buClr>
                <a:srgbClr val="000000"/>
              </a:buClr>
              <a:buSzPct val="100000"/>
              <a:buFont typeface="Arial" panose="020B0604020202020204" pitchFamily="34" charset="0"/>
              <a:buChar char="•"/>
              <a:defRPr>
                <a:solidFill>
                  <a:schemeClr val="tx1"/>
                </a:solidFill>
                <a:latin typeface="System Font Regular" charset="0"/>
                <a:ea typeface="Heiti SC Light" charset="-128"/>
                <a:sym typeface="System Font Regular" charset="0"/>
              </a:defRPr>
            </a:lvl4pPr>
            <a:lvl5pPr marL="2019300" indent="-228600">
              <a:lnSpc>
                <a:spcPct val="90000"/>
              </a:lnSpc>
              <a:spcBef>
                <a:spcPts val="500"/>
              </a:spcBef>
              <a:buClr>
                <a:srgbClr val="000000"/>
              </a:buClr>
              <a:buSzPct val="100000"/>
              <a:buFont typeface="Arial" panose="020B0604020202020204" pitchFamily="34" charset="0"/>
              <a:buChar char="•"/>
              <a:defRPr>
                <a:solidFill>
                  <a:schemeClr val="tx1"/>
                </a:solidFill>
                <a:latin typeface="System Font Regular" charset="0"/>
                <a:ea typeface="Heiti SC Light" charset="-128"/>
                <a:sym typeface="System Font Regular" charset="0"/>
              </a:defRPr>
            </a:lvl5pPr>
            <a:lvl6pPr marL="24765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Heiti SC Light" charset="-128"/>
                <a:sym typeface="System Font Regular" charset="0"/>
              </a:defRPr>
            </a:lvl6pPr>
            <a:lvl7pPr marL="29337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Heiti SC Light" charset="-128"/>
                <a:sym typeface="System Font Regular" charset="0"/>
              </a:defRPr>
            </a:lvl7pPr>
            <a:lvl8pPr marL="33909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Heiti SC Light" charset="-128"/>
                <a:sym typeface="System Font Regular" charset="0"/>
              </a:defRPr>
            </a:lvl8pPr>
            <a:lvl9pPr marL="38481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Heiti SC Light" charset="-128"/>
                <a:sym typeface="System Font Regular" charset="0"/>
              </a:defRPr>
            </a:lvl9pPr>
          </a:lstStyle>
          <a:p>
            <a:pPr eaLnBrk="1" hangingPunct="1"/>
            <a:endParaRPr lang="en-US" altLang="en-US" sz="1200">
              <a:cs typeface="System Font Regular" charset="0"/>
            </a:endParaRPr>
          </a:p>
        </p:txBody>
      </p:sp>
    </p:spTree>
    <p:extLst>
      <p:ext uri="{BB962C8B-B14F-4D97-AF65-F5344CB8AC3E}">
        <p14:creationId xmlns:p14="http://schemas.microsoft.com/office/powerpoint/2010/main" val="292259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Flowchart: Document 7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54363" y="5789613"/>
            <a:ext cx="5510213" cy="428625"/>
          </a:xfrm>
          <a:prstGeom prst="rect">
            <a:avLst/>
          </a:prstGeom>
        </p:spPr>
        <p:txBody>
          <a:bodyPr wrap="square" anchor="t">
            <a:normAutofit/>
          </a:bodyPr>
          <a:lstStyle/>
          <a:p>
            <a:pPr>
              <a:lnSpc>
                <a:spcPct val="90000"/>
              </a:lnSpc>
              <a:spcAft>
                <a:spcPts val="600"/>
              </a:spcAft>
            </a:pPr>
            <a:r>
              <a:rPr lang="en-US" altLang="en-US" err="1"/>
              <a:t>Beinhocker</a:t>
            </a:r>
            <a:r>
              <a:rPr lang="en-US" altLang="en-US"/>
              <a:t> D. and Kaplan S., (2002) McKinsey Quarterly</a:t>
            </a:r>
            <a:endParaRPr lang="en-GB"/>
          </a:p>
        </p:txBody>
      </p:sp>
      <p:sp>
        <p:nvSpPr>
          <p:cNvPr id="23554" name="Rectangle 1"/>
          <p:cNvSpPr>
            <a:spLocks noGrp="1" noChangeArrowheads="1"/>
          </p:cNvSpPr>
          <p:nvPr>
            <p:ph type="title"/>
          </p:nvPr>
        </p:nvSpPr>
        <p:spPr>
          <a:xfrm>
            <a:off x="628650" y="171162"/>
            <a:ext cx="2130136" cy="2371148"/>
          </a:xfrm>
        </p:spPr>
        <p:txBody>
          <a:bodyPr vert="horz" lIns="91440" tIns="45720" rIns="91440" bIns="45720" rtlCol="0" anchor="ctr">
            <a:normAutofit/>
          </a:bodyPr>
          <a:lstStyle/>
          <a:p>
            <a:r>
              <a:rPr lang="en-US" sz="2600" b="1" kern="1200">
                <a:solidFill>
                  <a:srgbClr val="FFFFFF"/>
                </a:solidFill>
                <a:latin typeface="+mj-lt"/>
                <a:ea typeface="+mj-ea"/>
                <a:cs typeface="+mj-cs"/>
              </a:rPr>
              <a:t>Criticisms of Deliberate Planning School: </a:t>
            </a:r>
            <a:r>
              <a:rPr lang="en-US" sz="2600" kern="1200">
                <a:solidFill>
                  <a:srgbClr val="FFFFFF"/>
                </a:solidFill>
                <a:latin typeface="+mj-lt"/>
                <a:ea typeface="+mj-ea"/>
                <a:cs typeface="+mj-cs"/>
              </a:rPr>
              <a:t>c</a:t>
            </a:r>
            <a:r>
              <a:rPr lang="en-US" altLang="en-US" sz="2600" kern="1200">
                <a:solidFill>
                  <a:srgbClr val="FFFFFF"/>
                </a:solidFill>
                <a:latin typeface="+mj-lt"/>
                <a:ea typeface="+mj-ea"/>
                <a:cs typeface="+mj-cs"/>
              </a:rPr>
              <a:t>ostly waste of time and effort</a:t>
            </a:r>
          </a:p>
        </p:txBody>
      </p:sp>
      <p:sp>
        <p:nvSpPr>
          <p:cNvPr id="23555" name="Rectangle 2"/>
          <p:cNvSpPr>
            <a:spLocks noGrp="1" noChangeArrowheads="1"/>
          </p:cNvSpPr>
          <p:nvPr>
            <p:ph type="body" idx="1"/>
          </p:nvPr>
        </p:nvSpPr>
        <p:spPr>
          <a:xfrm>
            <a:off x="3154363" y="639763"/>
            <a:ext cx="5510213" cy="5081588"/>
          </a:xfrm>
        </p:spPr>
        <p:txBody>
          <a:bodyPr wrap="square" anchor="t">
            <a:normAutofit/>
          </a:bodyPr>
          <a:lstStyle/>
          <a:p>
            <a:pPr marL="180975" indent="-180975">
              <a:lnSpc>
                <a:spcPct val="80000"/>
              </a:lnSpc>
            </a:pPr>
            <a:r>
              <a:rPr lang="en-US" altLang="en-US" sz="2400" dirty="0">
                <a:sym typeface="Tipo de letra del sistema Fina" charset="0"/>
              </a:rPr>
              <a:t>S</a:t>
            </a:r>
            <a:r>
              <a:rPr lang="en-US" altLang="en-US" sz="2400" dirty="0"/>
              <a:t>enior executives generally agree that crafting strategy is one of the most important parts of their job. As a result, most companies invest significant time and effort in a formal, annual strategic-planning process</a:t>
            </a:r>
          </a:p>
          <a:p>
            <a:pPr marL="180975" indent="-180975">
              <a:lnSpc>
                <a:spcPct val="80000"/>
              </a:lnSpc>
            </a:pPr>
            <a:r>
              <a:rPr lang="en-US" altLang="en-US" sz="2400" dirty="0"/>
              <a:t>Yet the extraordinary reality is that few executives think this time-consuming process pays off, and </a:t>
            </a:r>
            <a:r>
              <a:rPr lang="en-US" altLang="en-US" sz="2400" b="1" dirty="0"/>
              <a:t>many</a:t>
            </a:r>
            <a:r>
              <a:rPr lang="en-US" altLang="en-US" sz="2400" dirty="0"/>
              <a:t> </a:t>
            </a:r>
            <a:r>
              <a:rPr lang="en-US" altLang="en-US" sz="2400" b="1" dirty="0"/>
              <a:t>CEOs complain that their strategic-planning process yields few new ideas and is often fraught with politics</a:t>
            </a:r>
            <a:endParaRPr lang="en-US" altLang="en-US" sz="2400" dirty="0"/>
          </a:p>
          <a:p>
            <a:pPr marL="180975" indent="-180975">
              <a:lnSpc>
                <a:spcPct val="80000"/>
              </a:lnSpc>
            </a:pPr>
            <a:r>
              <a:rPr lang="en-GB" altLang="en-US" sz="2400" dirty="0"/>
              <a:t>“We do corporate planning in the first two weeks of April, then we get back on with our jobs.”(in Johnson, Scholes &amp; Whittington, 2005)</a:t>
            </a:r>
          </a:p>
          <a:p>
            <a:pPr marL="142875" indent="-142875">
              <a:lnSpc>
                <a:spcPct val="72000"/>
              </a:lnSpc>
            </a:pPr>
            <a:endParaRPr lang="en-GB" altLang="en-US" sz="2400" dirty="0"/>
          </a:p>
          <a:p>
            <a:pPr marL="0" indent="0">
              <a:lnSpc>
                <a:spcPct val="72000"/>
              </a:lnSpc>
              <a:buNone/>
            </a:pPr>
            <a:endParaRPr lang="en-US" altLang="en-US" sz="2400" dirty="0"/>
          </a:p>
        </p:txBody>
      </p:sp>
    </p:spTree>
    <p:extLst>
      <p:ext uri="{BB962C8B-B14F-4D97-AF65-F5344CB8AC3E}">
        <p14:creationId xmlns:p14="http://schemas.microsoft.com/office/powerpoint/2010/main" val="52209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5">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7">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19" name="Rectangle 19">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893974" y="900622"/>
            <a:ext cx="3747892" cy="1893524"/>
          </a:xfrm>
        </p:spPr>
        <p:txBody>
          <a:bodyPr anchor="b">
            <a:normAutofit/>
          </a:bodyPr>
          <a:lstStyle/>
          <a:p>
            <a:r>
              <a:rPr lang="en-GB" sz="4200" b="1" dirty="0"/>
              <a:t>High velocity environments</a:t>
            </a:r>
          </a:p>
        </p:txBody>
      </p:sp>
      <p:sp>
        <p:nvSpPr>
          <p:cNvPr id="3" name="Content Placeholder 2"/>
          <p:cNvSpPr>
            <a:spLocks noGrp="1"/>
          </p:cNvSpPr>
          <p:nvPr>
            <p:ph idx="1"/>
          </p:nvPr>
        </p:nvSpPr>
        <p:spPr>
          <a:xfrm>
            <a:off x="893974" y="2965593"/>
            <a:ext cx="3747892" cy="2941544"/>
          </a:xfrm>
        </p:spPr>
        <p:txBody>
          <a:bodyPr>
            <a:normAutofit/>
          </a:bodyPr>
          <a:lstStyle/>
          <a:p>
            <a:r>
              <a:rPr lang="en-GB" sz="1600"/>
              <a:t>‘…because the innovative organisation must respond continuously to a complex, unpredictable environment, it cannot rely on deliberate strategy.  In other words, it cannot predetermine precise patterns in its activities and then impose them on its work through some kind of formal planning process’ (Mintzberg, 1989, p210) </a:t>
            </a:r>
          </a:p>
        </p:txBody>
      </p:sp>
      <p:pic>
        <p:nvPicPr>
          <p:cNvPr id="4" name="Picture 3"/>
          <p:cNvPicPr>
            <a:picLocks noChangeAspect="1"/>
          </p:cNvPicPr>
          <p:nvPr/>
        </p:nvPicPr>
        <p:blipFill rotWithShape="1">
          <a:blip r:embed="rId3"/>
          <a:srcRect l="18574" r="8951" b="-2"/>
          <a:stretch/>
        </p:blipFill>
        <p:spPr>
          <a:xfrm>
            <a:off x="4931805" y="1476112"/>
            <a:ext cx="3667932" cy="3897016"/>
          </a:xfrm>
          <a:prstGeom prst="rect">
            <a:avLst/>
          </a:prstGeom>
        </p:spPr>
      </p:pic>
    </p:spTree>
    <p:extLst>
      <p:ext uri="{BB962C8B-B14F-4D97-AF65-F5344CB8AC3E}">
        <p14:creationId xmlns:p14="http://schemas.microsoft.com/office/powerpoint/2010/main" val="17508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50041" y="586855"/>
            <a:ext cx="2401025" cy="3387497"/>
          </a:xfrm>
        </p:spPr>
        <p:txBody>
          <a:bodyPr anchor="b">
            <a:normAutofit/>
          </a:bodyPr>
          <a:lstStyle/>
          <a:p>
            <a:pPr algn="r"/>
            <a:r>
              <a:rPr lang="en-GB" sz="3200" b="1">
                <a:solidFill>
                  <a:srgbClr val="FFFFFF"/>
                </a:solidFill>
              </a:rPr>
              <a:t>Today’s Agenda and Learning Outcomes:</a:t>
            </a:r>
            <a:br>
              <a:rPr lang="en-GB" sz="3200" b="1">
                <a:solidFill>
                  <a:srgbClr val="FFFFFF"/>
                </a:solidFill>
                <a:cs typeface="Calibri Light"/>
              </a:rPr>
            </a:br>
            <a:r>
              <a:rPr lang="en-GB" sz="3200" b="1">
                <a:solidFill>
                  <a:srgbClr val="FFFFFF"/>
                </a:solidFill>
              </a:rPr>
              <a:t>Part 1 – Strategy Process</a:t>
            </a:r>
          </a:p>
        </p:txBody>
      </p:sp>
      <p:sp>
        <p:nvSpPr>
          <p:cNvPr id="6" name="Content Placeholder 5"/>
          <p:cNvSpPr>
            <a:spLocks noGrp="1"/>
          </p:cNvSpPr>
          <p:nvPr>
            <p:ph idx="1"/>
          </p:nvPr>
        </p:nvSpPr>
        <p:spPr>
          <a:xfrm>
            <a:off x="3607694" y="649480"/>
            <a:ext cx="4916510" cy="5546047"/>
          </a:xfrm>
        </p:spPr>
        <p:txBody>
          <a:bodyPr anchor="ctr">
            <a:normAutofit/>
          </a:bodyPr>
          <a:lstStyle/>
          <a:p>
            <a:r>
              <a:rPr lang="en-GB" sz="1700" dirty="0"/>
              <a:t>Understanding the strategy process school</a:t>
            </a:r>
          </a:p>
          <a:p>
            <a:r>
              <a:rPr lang="en-GB" sz="1700" dirty="0"/>
              <a:t>Understanding the deliberate planning approach including criticisms</a:t>
            </a:r>
            <a:endParaRPr lang="en-GB" sz="1700" dirty="0">
              <a:cs typeface="Calibri"/>
            </a:endParaRPr>
          </a:p>
          <a:p>
            <a:r>
              <a:rPr lang="en-GB" sz="1700" dirty="0"/>
              <a:t>Understanding the emergent strategy approach including criticisms</a:t>
            </a:r>
          </a:p>
          <a:p>
            <a:r>
              <a:rPr lang="en-GB" sz="1700" dirty="0"/>
              <a:t>Understanding the strategy practice school</a:t>
            </a:r>
          </a:p>
          <a:p>
            <a:endParaRPr lang="en-GB" sz="1700" dirty="0">
              <a:cs typeface="Calibri"/>
            </a:endParaRPr>
          </a:p>
          <a:p>
            <a:pPr marL="457200" lvl="1" indent="0">
              <a:buNone/>
            </a:pPr>
            <a:endParaRPr lang="en-GB" sz="1700" dirty="0"/>
          </a:p>
          <a:p>
            <a:endParaRPr lang="en-GB" sz="1700" dirty="0"/>
          </a:p>
          <a:p>
            <a:pPr marL="0" indent="0">
              <a:buNone/>
            </a:pPr>
            <a:endParaRPr lang="en-GB" sz="1700" dirty="0"/>
          </a:p>
          <a:p>
            <a:endParaRPr lang="en-GB" sz="1700" dirty="0"/>
          </a:p>
        </p:txBody>
      </p:sp>
      <p:sp>
        <p:nvSpPr>
          <p:cNvPr id="2" name="Slide Number Placeholder 1"/>
          <p:cNvSpPr>
            <a:spLocks noGrp="1"/>
          </p:cNvSpPr>
          <p:nvPr>
            <p:ph type="sldNum" sz="quarter" idx="12"/>
          </p:nvPr>
        </p:nvSpPr>
        <p:spPr>
          <a:xfrm>
            <a:off x="8778240" y="6455664"/>
            <a:ext cx="336042" cy="365125"/>
          </a:xfrm>
        </p:spPr>
        <p:txBody>
          <a:bodyPr>
            <a:normAutofit/>
          </a:bodyPr>
          <a:lstStyle/>
          <a:p>
            <a:pPr>
              <a:spcAft>
                <a:spcPts val="600"/>
              </a:spcAft>
            </a:pPr>
            <a:fld id="{DA49917F-10F7-4CF8-9385-9861CBEFEA3C}" type="slidenum">
              <a:rPr lang="en-GB" sz="1000">
                <a:solidFill>
                  <a:schemeClr val="tx1">
                    <a:lumMod val="50000"/>
                    <a:lumOff val="50000"/>
                  </a:schemeClr>
                </a:solidFill>
              </a:rPr>
              <a:pPr>
                <a:spcAft>
                  <a:spcPts val="600"/>
                </a:spcAft>
              </a:pPr>
              <a:t>2</a:t>
            </a:fld>
            <a:endParaRPr lang="en-GB" sz="1000">
              <a:solidFill>
                <a:schemeClr val="tx1">
                  <a:lumMod val="50000"/>
                  <a:lumOff val="50000"/>
                </a:schemeClr>
              </a:solidFill>
            </a:endParaRPr>
          </a:p>
        </p:txBody>
      </p:sp>
    </p:spTree>
    <p:extLst>
      <p:ext uri="{BB962C8B-B14F-4D97-AF65-F5344CB8AC3E}">
        <p14:creationId xmlns:p14="http://schemas.microsoft.com/office/powerpoint/2010/main" val="3779965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80" name="Rectangle 79">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8610" name="Title 1"/>
          <p:cNvSpPr>
            <a:spLocks noGrp="1"/>
          </p:cNvSpPr>
          <p:nvPr>
            <p:ph type="title"/>
          </p:nvPr>
        </p:nvSpPr>
        <p:spPr>
          <a:xfrm>
            <a:off x="981960" y="2170622"/>
            <a:ext cx="3747892" cy="1893524"/>
          </a:xfrm>
        </p:spPr>
        <p:txBody>
          <a:bodyPr anchor="b">
            <a:normAutofit/>
          </a:bodyPr>
          <a:lstStyle/>
          <a:p>
            <a:r>
              <a:rPr lang="en-GB" sz="2000" b="1" dirty="0"/>
              <a:t>Criticisms of Deliberate Planning School: </a:t>
            </a:r>
            <a:br>
              <a:rPr lang="en-GB" sz="2000" b="1" dirty="0"/>
            </a:br>
            <a:r>
              <a:rPr lang="en-GB" altLang="en-US" sz="2000" dirty="0"/>
              <a:t>Mintzberg argues that a detailed strategy can be dangerous -  there is nothing worse than a poor strategy, fully implemented</a:t>
            </a:r>
          </a:p>
        </p:txBody>
      </p:sp>
      <p:pic>
        <p:nvPicPr>
          <p:cNvPr id="68612" name="Picture 2" descr="http://www.proactivereport.com/wp-content/uploads/2011/03/danger.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31805" y="1328659"/>
            <a:ext cx="3667932" cy="41919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5"/>
          <p:cNvSpPr>
            <a:spLocks noChangeArrowheads="1"/>
          </p:cNvSpPr>
          <p:nvPr/>
        </p:nvSpPr>
        <p:spPr bwMode="auto">
          <a:xfrm>
            <a:off x="0" y="6550025"/>
            <a:ext cx="720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spcAft>
                <a:spcPts val="600"/>
              </a:spcAft>
              <a:buFontTx/>
              <a:buNone/>
            </a:pPr>
            <a:r>
              <a:rPr lang="en-GB" altLang="en-US" sz="1400">
                <a:latin typeface="Times New Roman" panose="02020603050405020304" pitchFamily="18" charset="0"/>
              </a:rPr>
              <a:t>Mintzberg, Henry (1978) Patterns In Strategy Formation, </a:t>
            </a:r>
            <a:r>
              <a:rPr lang="en-GB" altLang="en-US" sz="1400" i="1">
                <a:latin typeface="Times New Roman" panose="02020603050405020304" pitchFamily="18" charset="0"/>
              </a:rPr>
              <a:t>Management Science, May 1978; 24, 9; </a:t>
            </a:r>
            <a:endParaRPr lang="en-GB" altLang="en-US" sz="1400">
              <a:latin typeface="Times New Roman" panose="02020603050405020304" pitchFamily="18" charset="0"/>
            </a:endParaRPr>
          </a:p>
        </p:txBody>
      </p:sp>
    </p:spTree>
    <p:extLst>
      <p:ext uri="{BB962C8B-B14F-4D97-AF65-F5344CB8AC3E}">
        <p14:creationId xmlns:p14="http://schemas.microsoft.com/office/powerpoint/2010/main" val="3957164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lower, tree, outdoor, grass&#10;&#10;Description automatically generated">
            <a:extLst>
              <a:ext uri="{FF2B5EF4-FFF2-40B4-BE49-F238E27FC236}">
                <a16:creationId xmlns:a16="http://schemas.microsoft.com/office/drawing/2014/main" id="{80EACC74-A530-8040-9B69-56771D34736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998" b="-2"/>
          <a:stretch/>
        </p:blipFill>
        <p:spPr>
          <a:xfrm>
            <a:off x="20" y="1"/>
            <a:ext cx="9143980" cy="6857999"/>
          </a:xfrm>
          <a:prstGeom prst="rect">
            <a:avLst/>
          </a:prstGeom>
        </p:spPr>
      </p:pic>
      <p:sp>
        <p:nvSpPr>
          <p:cNvPr id="16386" name="Title 4"/>
          <p:cNvSpPr>
            <a:spLocks noGrp="1"/>
          </p:cNvSpPr>
          <p:nvPr>
            <p:ph type="ctrTitle"/>
          </p:nvPr>
        </p:nvSpPr>
        <p:spPr>
          <a:xfrm>
            <a:off x="1143000" y="1122362"/>
            <a:ext cx="6858000" cy="2900518"/>
          </a:xfrm>
        </p:spPr>
        <p:txBody>
          <a:bodyPr>
            <a:normAutofit fontScale="90000"/>
          </a:bodyPr>
          <a:lstStyle/>
          <a:p>
            <a:br>
              <a:rPr lang="en-GB" altLang="en-US" sz="3800" b="1" dirty="0">
                <a:solidFill>
                  <a:srgbClr val="FFFFFF"/>
                </a:solidFill>
              </a:rPr>
            </a:br>
            <a:br>
              <a:rPr lang="en-GB" altLang="en-US" sz="3800" b="1" dirty="0">
                <a:solidFill>
                  <a:srgbClr val="FFFFFF"/>
                </a:solidFill>
              </a:rPr>
            </a:br>
            <a:r>
              <a:rPr lang="en-GB" altLang="en-US" sz="3800" b="1" dirty="0">
                <a:solidFill>
                  <a:srgbClr val="FFFFFF"/>
                </a:solidFill>
              </a:rPr>
              <a:t>Emergent/Incremental Strategy Process</a:t>
            </a:r>
            <a:br>
              <a:rPr lang="en-GB" altLang="en-US" sz="3800" b="1" dirty="0">
                <a:solidFill>
                  <a:srgbClr val="FFFFFF"/>
                </a:solidFill>
              </a:rPr>
            </a:br>
            <a:r>
              <a:rPr lang="en-GB" altLang="en-US" sz="3800" b="1" dirty="0">
                <a:solidFill>
                  <a:srgbClr val="FFFFFF"/>
                </a:solidFill>
              </a:rPr>
              <a:t>IT IS STILL STRATEGY!</a:t>
            </a:r>
            <a:br>
              <a:rPr lang="en-GB" altLang="en-US" sz="3800" b="1" dirty="0">
                <a:solidFill>
                  <a:srgbClr val="FFFFFF"/>
                </a:solidFill>
              </a:rPr>
            </a:br>
            <a:r>
              <a:rPr lang="en-GB" altLang="en-US" sz="3800" b="1" dirty="0">
                <a:solidFill>
                  <a:srgbClr val="FFFFFF"/>
                </a:solidFill>
              </a:rPr>
              <a:t>IT IS </a:t>
            </a:r>
            <a:r>
              <a:rPr lang="en-GB" altLang="en-US" sz="3800" b="1">
                <a:solidFill>
                  <a:srgbClr val="FFFFFF"/>
                </a:solidFill>
              </a:rPr>
              <a:t>STILL STRATEGIC</a:t>
            </a:r>
            <a:r>
              <a:rPr lang="en-GB" altLang="en-US" sz="3800" b="1" dirty="0">
                <a:solidFill>
                  <a:srgbClr val="FFFFFF"/>
                </a:solidFill>
              </a:rPr>
              <a:t>!</a:t>
            </a:r>
            <a:br>
              <a:rPr lang="en-GB" altLang="en-US" sz="3800" b="1" dirty="0">
                <a:solidFill>
                  <a:srgbClr val="FFFFFF"/>
                </a:solidFill>
              </a:rPr>
            </a:br>
            <a:endParaRPr lang="en-GB" altLang="en-US" sz="3800" dirty="0">
              <a:solidFill>
                <a:srgbClr val="FFFFFF"/>
              </a:solidFill>
              <a:latin typeface="+mn-lt"/>
              <a:ea typeface="+mn-ea"/>
              <a:cs typeface="+mn-cs"/>
            </a:endParaRPr>
          </a:p>
        </p:txBody>
      </p:sp>
      <p:sp>
        <p:nvSpPr>
          <p:cNvPr id="16387" name="Subtitle 5"/>
          <p:cNvSpPr>
            <a:spLocks noGrp="1"/>
          </p:cNvSpPr>
          <p:nvPr>
            <p:ph type="subTitle" idx="1"/>
          </p:nvPr>
        </p:nvSpPr>
        <p:spPr>
          <a:xfrm>
            <a:off x="1143000" y="4159404"/>
            <a:ext cx="6858000" cy="1098395"/>
          </a:xfrm>
        </p:spPr>
        <p:txBody>
          <a:bodyPr>
            <a:normAutofit/>
          </a:bodyPr>
          <a:lstStyle/>
          <a:p>
            <a:r>
              <a:rPr lang="en-GB">
                <a:solidFill>
                  <a:srgbClr val="FFFFFF"/>
                </a:solidFill>
              </a:rPr>
              <a:t>Understanding of the emergent strategy approach including criticisms</a:t>
            </a:r>
          </a:p>
        </p:txBody>
      </p:sp>
      <p:sp>
        <p:nvSpPr>
          <p:cNvPr id="4" name="Slide Number Placeholder 3"/>
          <p:cNvSpPr>
            <a:spLocks noGrp="1"/>
          </p:cNvSpPr>
          <p:nvPr>
            <p:ph type="sldNum" sz="quarter" idx="10"/>
          </p:nvPr>
        </p:nvSpPr>
        <p:spPr>
          <a:xfrm>
            <a:off x="6457950" y="6356350"/>
            <a:ext cx="2057400" cy="365125"/>
          </a:xfrm>
        </p:spPr>
        <p:txBody>
          <a:bodyPr>
            <a:normAutofit/>
          </a:bodyPr>
          <a:lstStyle/>
          <a:p>
            <a:pPr algn="r">
              <a:spcAft>
                <a:spcPts val="600"/>
              </a:spcAft>
              <a:defRPr/>
            </a:pPr>
            <a:fld id="{A132CA98-BB3F-4CBB-89A4-C2C5D6E554A0}" type="slidenum">
              <a:rPr lang="en-US" altLang="en-US" sz="1000">
                <a:solidFill>
                  <a:srgbClr val="FFFFFF"/>
                </a:solidFill>
              </a:rPr>
              <a:pPr algn="r">
                <a:spcAft>
                  <a:spcPts val="600"/>
                </a:spcAft>
                <a:defRPr/>
              </a:pPr>
              <a:t>21</a:t>
            </a:fld>
            <a:endParaRPr lang="en-US" altLang="en-US" sz="1000">
              <a:solidFill>
                <a:srgbClr val="FFFFFF"/>
              </a:solidFill>
            </a:endParaRPr>
          </a:p>
        </p:txBody>
      </p:sp>
    </p:spTree>
    <p:extLst>
      <p:ext uri="{BB962C8B-B14F-4D97-AF65-F5344CB8AC3E}">
        <p14:creationId xmlns:p14="http://schemas.microsoft.com/office/powerpoint/2010/main" val="20729729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700"/>
                                        <p:tgtEl>
                                          <p:spTgt spid="16387">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16386"/>
                                        </p:tgtEl>
                                        <p:attrNameLst>
                                          <p:attrName>style.visibility</p:attrName>
                                        </p:attrNameLst>
                                      </p:cBhvr>
                                      <p:to>
                                        <p:strVal val="visible"/>
                                      </p:to>
                                    </p:set>
                                    <p:animEffect transition="in" filter="fade">
                                      <p:cBhvr>
                                        <p:cTn id="10" dur="7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4" name="Title 1"/>
          <p:cNvSpPr>
            <a:spLocks noGrp="1"/>
          </p:cNvSpPr>
          <p:nvPr>
            <p:ph type="title"/>
          </p:nvPr>
        </p:nvSpPr>
        <p:spPr>
          <a:xfrm>
            <a:off x="630936" y="713232"/>
            <a:ext cx="3865626" cy="1197864"/>
          </a:xfrm>
        </p:spPr>
        <p:txBody>
          <a:bodyPr>
            <a:normAutofit/>
          </a:bodyPr>
          <a:lstStyle/>
          <a:p>
            <a:pPr eaLnBrk="1" hangingPunct="1"/>
            <a:r>
              <a:rPr lang="en-US" altLang="en-US" sz="3700" b="1"/>
              <a:t>Emergent strategy </a:t>
            </a:r>
            <a:endParaRPr lang="en-GB" altLang="en-US" sz="3700" b="1"/>
          </a:p>
        </p:txBody>
      </p:sp>
      <p:cxnSp>
        <p:nvCxnSpPr>
          <p:cNvPr id="76" name="Straight Connector 75">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56616"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4515" name="Content Placeholder 2"/>
          <p:cNvSpPr>
            <a:spLocks noGrp="1"/>
          </p:cNvSpPr>
          <p:nvPr>
            <p:ph idx="1"/>
          </p:nvPr>
        </p:nvSpPr>
        <p:spPr>
          <a:xfrm>
            <a:off x="630936" y="2048256"/>
            <a:ext cx="3865626" cy="4123944"/>
          </a:xfrm>
        </p:spPr>
        <p:txBody>
          <a:bodyPr anchor="t">
            <a:normAutofit/>
          </a:bodyPr>
          <a:lstStyle/>
          <a:p>
            <a:pPr eaLnBrk="1" hangingPunct="1">
              <a:buFontTx/>
              <a:buNone/>
            </a:pPr>
            <a:r>
              <a:rPr lang="en-GB" altLang="en-US" sz="1900"/>
              <a:t>	</a:t>
            </a:r>
          </a:p>
          <a:p>
            <a:pPr eaLnBrk="1" hangingPunct="1">
              <a:buFontTx/>
              <a:buNone/>
            </a:pPr>
            <a:r>
              <a:rPr lang="en-GB" altLang="en-US" sz="1900"/>
              <a:t>An </a:t>
            </a:r>
            <a:r>
              <a:rPr lang="en-GB" altLang="en-US" sz="1900" b="1" i="1"/>
              <a:t>emergent strategy </a:t>
            </a:r>
            <a:r>
              <a:rPr lang="en-GB" altLang="en-US" sz="1900"/>
              <a:t>comes about through a series of decisions - a pattern which becomes clear over time:</a:t>
            </a:r>
          </a:p>
          <a:p>
            <a:pPr>
              <a:buNone/>
            </a:pPr>
            <a:r>
              <a:rPr lang="en-GB" altLang="en-US" sz="1900"/>
              <a:t>	……strategy not as a ‘grand plan’, but as a developing “</a:t>
            </a:r>
            <a:r>
              <a:rPr lang="en-GB" sz="1900"/>
              <a:t>pattern in a stream of decisions or actions” (Mintzberg &amp; McHugh, 1985)</a:t>
            </a:r>
            <a:endParaRPr lang="en-GB" altLang="en-US" sz="1900"/>
          </a:p>
          <a:p>
            <a:pPr eaLnBrk="1" hangingPunct="1">
              <a:buFontTx/>
              <a:buNone/>
            </a:pPr>
            <a:endParaRPr lang="en-GB" altLang="en-US" sz="1900"/>
          </a:p>
        </p:txBody>
      </p:sp>
      <p:pic>
        <p:nvPicPr>
          <p:cNvPr id="64518" name="Picture 64517" descr="Light bulb on yellow background with sketched light beams and cord">
            <a:extLst>
              <a:ext uri="{FF2B5EF4-FFF2-40B4-BE49-F238E27FC236}">
                <a16:creationId xmlns:a16="http://schemas.microsoft.com/office/drawing/2014/main" id="{E8598A3D-54F6-401B-902C-1EDAB7288BD4}"/>
              </a:ext>
            </a:extLst>
          </p:cNvPr>
          <p:cNvPicPr>
            <a:picLocks noChangeAspect="1"/>
          </p:cNvPicPr>
          <p:nvPr/>
        </p:nvPicPr>
        <p:blipFill rotWithShape="1">
          <a:blip r:embed="rId3"/>
          <a:srcRect l="52676" r="10352" b="3"/>
          <a:stretch/>
        </p:blipFill>
        <p:spPr>
          <a:xfrm>
            <a:off x="5022668" y="10"/>
            <a:ext cx="4121332" cy="6857990"/>
          </a:xfrm>
          <a:prstGeom prst="rect">
            <a:avLst/>
          </a:prstGeom>
        </p:spPr>
      </p:pic>
      <p:sp>
        <p:nvSpPr>
          <p:cNvPr id="64516" name="TextBox 4"/>
          <p:cNvSpPr txBox="1">
            <a:spLocks noChangeArrowheads="1"/>
          </p:cNvSpPr>
          <p:nvPr/>
        </p:nvSpPr>
        <p:spPr bwMode="auto">
          <a:xfrm>
            <a:off x="1979613" y="6464300"/>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GB" altLang="en-US" sz="1200">
              <a:latin typeface="Times New Roman" panose="02020603050405020304" pitchFamily="18" charset="0"/>
              <a:cs typeface="Times New Roman"/>
            </a:endParaRPr>
          </a:p>
        </p:txBody>
      </p:sp>
      <p:sp>
        <p:nvSpPr>
          <p:cNvPr id="2" name="TextBox 1">
            <a:extLst>
              <a:ext uri="{FF2B5EF4-FFF2-40B4-BE49-F238E27FC236}">
                <a16:creationId xmlns:a16="http://schemas.microsoft.com/office/drawing/2014/main" id="{62504F7E-A811-4633-9581-6CFDDA74621D}"/>
              </a:ext>
            </a:extLst>
          </p:cNvPr>
          <p:cNvSpPr txBox="1"/>
          <p:nvPr/>
        </p:nvSpPr>
        <p:spPr>
          <a:xfrm>
            <a:off x="830046" y="4980275"/>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Times New Roman"/>
              </a:rPr>
              <a:t>Source: Johnson, Whittington and Scholes (2011) Exploring Strategy, 9th Edition, Pearson Education, Chapter 12 </a:t>
            </a:r>
            <a:r>
              <a:rPr lang="en-GB">
                <a:latin typeface="Times New Roman"/>
                <a:cs typeface="Times New Roman"/>
              </a:rPr>
              <a:t>​</a:t>
            </a:r>
            <a:endParaRPr lang="en-GB"/>
          </a:p>
        </p:txBody>
      </p:sp>
    </p:spTree>
    <p:extLst>
      <p:ext uri="{BB962C8B-B14F-4D97-AF65-F5344CB8AC3E}">
        <p14:creationId xmlns:p14="http://schemas.microsoft.com/office/powerpoint/2010/main" val="84801617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79" name="Rectangle 78">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1922" name="Title 1"/>
          <p:cNvSpPr>
            <a:spLocks noGrp="1"/>
          </p:cNvSpPr>
          <p:nvPr>
            <p:ph type="title"/>
          </p:nvPr>
        </p:nvSpPr>
        <p:spPr>
          <a:xfrm>
            <a:off x="861433" y="1405006"/>
            <a:ext cx="3747892" cy="1893524"/>
          </a:xfrm>
        </p:spPr>
        <p:txBody>
          <a:bodyPr anchor="b">
            <a:normAutofit fontScale="90000"/>
          </a:bodyPr>
          <a:lstStyle/>
          <a:p>
            <a:r>
              <a:rPr lang="en-GB" altLang="en-US" sz="3600" b="1"/>
              <a:t>Emergent  and Incremental strategy process:  </a:t>
            </a:r>
            <a:r>
              <a:rPr lang="en-GB" altLang="en-US" sz="3600"/>
              <a:t>the Learning School approach</a:t>
            </a:r>
          </a:p>
        </p:txBody>
      </p:sp>
      <p:sp>
        <p:nvSpPr>
          <p:cNvPr id="81923" name="Content Placeholder 2"/>
          <p:cNvSpPr>
            <a:spLocks noGrp="1"/>
          </p:cNvSpPr>
          <p:nvPr>
            <p:ph idx="1"/>
          </p:nvPr>
        </p:nvSpPr>
        <p:spPr>
          <a:xfrm>
            <a:off x="926515" y="3469977"/>
            <a:ext cx="3747892" cy="2941544"/>
          </a:xfrm>
        </p:spPr>
        <p:txBody>
          <a:bodyPr vert="horz" lIns="91440" tIns="45720" rIns="91440" bIns="45720" rtlCol="0" anchor="t">
            <a:normAutofit/>
          </a:bodyPr>
          <a:lstStyle/>
          <a:p>
            <a:pPr marL="0" indent="0">
              <a:buNone/>
            </a:pPr>
            <a:r>
              <a:rPr lang="en-GB" altLang="en-US" sz="1600" dirty="0"/>
              <a:t>Strategies emerge as people come to learn about a situation, through doing and experimenting </a:t>
            </a:r>
          </a:p>
          <a:p>
            <a:pPr marL="0" indent="0" eaLnBrk="1" hangingPunct="1">
              <a:buFontTx/>
              <a:buNone/>
            </a:pPr>
            <a:endParaRPr lang="en-GB" altLang="en-US" sz="1600" dirty="0"/>
          </a:p>
          <a:p>
            <a:pPr marL="0" indent="0">
              <a:buNone/>
            </a:pPr>
            <a:r>
              <a:rPr lang="en-GB" altLang="en-US" sz="1600" dirty="0"/>
              <a:t> “A single action can be taken, feedback can be received, and the process can continue until the organization converges on the pattern that becomes its strategy”</a:t>
            </a:r>
          </a:p>
          <a:p>
            <a:pPr marL="0" indent="0">
              <a:buNone/>
            </a:pPr>
            <a:r>
              <a:rPr lang="en-GB" altLang="en-US" sz="1600" dirty="0">
                <a:cs typeface="Calibri" panose="020F0502020204030204"/>
              </a:rPr>
              <a:t>Strategy is thus a pattern of decisions</a:t>
            </a:r>
          </a:p>
          <a:p>
            <a:pPr marL="0" indent="0">
              <a:buNone/>
            </a:pPr>
            <a:endParaRPr lang="en-GB" altLang="en-US" sz="1600" dirty="0"/>
          </a:p>
          <a:p>
            <a:pPr marL="0" indent="0" eaLnBrk="1" hangingPunct="1">
              <a:buFontTx/>
              <a:buNone/>
            </a:pPr>
            <a:endParaRPr lang="en-GB" altLang="en-US" sz="1600" dirty="0"/>
          </a:p>
        </p:txBody>
      </p:sp>
      <p:pic>
        <p:nvPicPr>
          <p:cNvPr id="81924" name="Picture 2" descr="http://images.pearsoned-ema.com/jpeg/large/9780273719588.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77657" y="895610"/>
            <a:ext cx="3376228" cy="50580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9388" y="6236028"/>
            <a:ext cx="4572000" cy="523220"/>
          </a:xfrm>
          <a:prstGeom prst="rect">
            <a:avLst/>
          </a:prstGeom>
        </p:spPr>
        <p:txBody>
          <a:bodyPr>
            <a:spAutoFit/>
          </a:bodyPr>
          <a:lstStyle/>
          <a:p>
            <a:pPr>
              <a:spcAft>
                <a:spcPts val="600"/>
              </a:spcAft>
            </a:pPr>
            <a:r>
              <a:rPr lang="en-GB" altLang="en-US" sz="1400"/>
              <a:t>Further reading: </a:t>
            </a:r>
            <a:r>
              <a:rPr lang="en-GB" altLang="en-US" sz="1400" err="1"/>
              <a:t>Mintzberg</a:t>
            </a:r>
            <a:r>
              <a:rPr lang="en-GB" altLang="en-US" sz="1400"/>
              <a:t> et el (2008), Strategy Safari, 2nd Edition, Chapter 7</a:t>
            </a:r>
            <a:endParaRPr lang="en-GB" sz="1400"/>
          </a:p>
        </p:txBody>
      </p:sp>
    </p:spTree>
    <p:extLst>
      <p:ext uri="{BB962C8B-B14F-4D97-AF65-F5344CB8AC3E}">
        <p14:creationId xmlns:p14="http://schemas.microsoft.com/office/powerpoint/2010/main" val="2553318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5" y="193110"/>
            <a:ext cx="7886700" cy="1325563"/>
          </a:xfrm>
        </p:spPr>
        <p:txBody>
          <a:bodyPr>
            <a:normAutofit/>
          </a:bodyPr>
          <a:lstStyle/>
          <a:p>
            <a:r>
              <a:rPr lang="en-GB" b="1" dirty="0"/>
              <a:t>Emergence: a “Grass Roots” model of strategy formation</a:t>
            </a:r>
            <a:endParaRPr lang="en-GB" dirty="0"/>
          </a:p>
        </p:txBody>
      </p:sp>
      <p:sp>
        <p:nvSpPr>
          <p:cNvPr id="3" name="Content Placeholder 2"/>
          <p:cNvSpPr>
            <a:spLocks noGrp="1"/>
          </p:cNvSpPr>
          <p:nvPr>
            <p:ph idx="1"/>
          </p:nvPr>
        </p:nvSpPr>
        <p:spPr>
          <a:xfrm>
            <a:off x="329885" y="1846918"/>
            <a:ext cx="6342519" cy="4351338"/>
          </a:xfrm>
        </p:spPr>
        <p:txBody>
          <a:bodyPr>
            <a:normAutofit/>
          </a:bodyPr>
          <a:lstStyle/>
          <a:p>
            <a:r>
              <a:rPr lang="en-GB" dirty="0"/>
              <a:t>The process of strategy formation can be over-managed </a:t>
            </a:r>
          </a:p>
          <a:p>
            <a:r>
              <a:rPr lang="en-GB" dirty="0"/>
              <a:t>Sometimes it is more important to let patterns emerge than to force an artificial consistency upon an organization prematurely</a:t>
            </a:r>
          </a:p>
        </p:txBody>
      </p:sp>
      <p:sp>
        <p:nvSpPr>
          <p:cNvPr id="4" name="Slide Number Placeholder 3"/>
          <p:cNvSpPr>
            <a:spLocks noGrp="1"/>
          </p:cNvSpPr>
          <p:nvPr>
            <p:ph type="sldNum" sz="quarter" idx="12"/>
          </p:nvPr>
        </p:nvSpPr>
        <p:spPr/>
        <p:txBody>
          <a:bodyPr/>
          <a:lstStyle/>
          <a:p>
            <a:fld id="{DA49917F-10F7-4CF8-9385-9861CBEFEA3C}" type="slidenum">
              <a:rPr lang="en-GB" smtClean="0"/>
              <a:t>24</a:t>
            </a:fld>
            <a:endParaRPr lang="en-GB"/>
          </a:p>
        </p:txBody>
      </p:sp>
      <p:sp>
        <p:nvSpPr>
          <p:cNvPr id="5" name="Rectangle 4"/>
          <p:cNvSpPr/>
          <p:nvPr/>
        </p:nvSpPr>
        <p:spPr>
          <a:xfrm>
            <a:off x="0" y="6356351"/>
            <a:ext cx="6457950" cy="523220"/>
          </a:xfrm>
          <a:prstGeom prst="rect">
            <a:avLst/>
          </a:prstGeom>
        </p:spPr>
        <p:txBody>
          <a:bodyPr wrap="square">
            <a:spAutoFit/>
          </a:bodyPr>
          <a:lstStyle/>
          <a:p>
            <a:r>
              <a:rPr lang="en-GB" sz="1400" err="1">
                <a:solidFill>
                  <a:srgbClr val="111111"/>
                </a:solidFill>
                <a:latin typeface="Helvetica Neue"/>
              </a:rPr>
              <a:t>MINTZBERG</a:t>
            </a:r>
            <a:r>
              <a:rPr lang="en-GB" sz="1400">
                <a:solidFill>
                  <a:srgbClr val="111111"/>
                </a:solidFill>
                <a:latin typeface="Helvetica Neue"/>
              </a:rPr>
              <a:t>, H. &amp; MCHUGH, A. 1985. Strategy formation in an adhocracy. Administrative Science Quarterly, 30, 160-197.</a:t>
            </a:r>
            <a:endParaRPr lang="en-GB" sz="1400"/>
          </a:p>
        </p:txBody>
      </p:sp>
      <p:pic>
        <p:nvPicPr>
          <p:cNvPr id="6" name="Picture 5"/>
          <p:cNvPicPr>
            <a:picLocks noChangeAspect="1"/>
          </p:cNvPicPr>
          <p:nvPr/>
        </p:nvPicPr>
        <p:blipFill>
          <a:blip r:embed="rId2"/>
          <a:stretch>
            <a:fillRect/>
          </a:stretch>
        </p:blipFill>
        <p:spPr>
          <a:xfrm>
            <a:off x="6780502" y="1131683"/>
            <a:ext cx="2141668" cy="2594854"/>
          </a:xfrm>
          <a:prstGeom prst="rect">
            <a:avLst/>
          </a:prstGeom>
        </p:spPr>
      </p:pic>
      <p:pic>
        <p:nvPicPr>
          <p:cNvPr id="7" name="Picture 6"/>
          <p:cNvPicPr>
            <a:picLocks noChangeAspect="1"/>
          </p:cNvPicPr>
          <p:nvPr/>
        </p:nvPicPr>
        <p:blipFill>
          <a:blip r:embed="rId3"/>
          <a:stretch>
            <a:fillRect/>
          </a:stretch>
        </p:blipFill>
        <p:spPr>
          <a:xfrm>
            <a:off x="6811909" y="3882766"/>
            <a:ext cx="2145362" cy="2838710"/>
          </a:xfrm>
          <a:prstGeom prst="rect">
            <a:avLst/>
          </a:prstGeom>
        </p:spPr>
      </p:pic>
    </p:spTree>
    <p:extLst>
      <p:ext uri="{BB962C8B-B14F-4D97-AF65-F5344CB8AC3E}">
        <p14:creationId xmlns:p14="http://schemas.microsoft.com/office/powerpoint/2010/main" val="579519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GB" sz="3100" b="1"/>
              <a:t>Emergence: </a:t>
            </a:r>
            <a:r>
              <a:rPr lang="en-GB" sz="3100"/>
              <a:t>a “Grass Roots” model of strategy formation</a:t>
            </a:r>
          </a:p>
        </p:txBody>
      </p:sp>
      <p:sp>
        <p:nvSpPr>
          <p:cNvPr id="3" name="Content Placeholder 2"/>
          <p:cNvSpPr>
            <a:spLocks noGrp="1"/>
          </p:cNvSpPr>
          <p:nvPr>
            <p:ph idx="1"/>
          </p:nvPr>
        </p:nvSpPr>
        <p:spPr>
          <a:xfrm>
            <a:off x="3724073" y="2438400"/>
            <a:ext cx="4939867" cy="3785419"/>
          </a:xfrm>
        </p:spPr>
        <p:txBody>
          <a:bodyPr>
            <a:normAutofit/>
          </a:bodyPr>
          <a:lstStyle/>
          <a:p>
            <a:r>
              <a:rPr lang="en-GB" sz="1700" dirty="0"/>
              <a:t>Strategies can take root in strange places, wherever people have the capacity to learn and the resources to support that capacity</a:t>
            </a:r>
          </a:p>
          <a:p>
            <a:r>
              <a:rPr lang="en-GB" sz="1700" dirty="0"/>
              <a:t>Such strategies become organizational when the patterns proliferate, to pervade the </a:t>
            </a:r>
            <a:r>
              <a:rPr lang="en-GB" sz="1700" dirty="0" err="1"/>
              <a:t>behavior</a:t>
            </a:r>
            <a:r>
              <a:rPr lang="en-GB" sz="1700" dirty="0"/>
              <a:t> of the organization at large. The emergent strategy, like certain weeds, becomes what is valued</a:t>
            </a:r>
          </a:p>
          <a:p>
            <a:r>
              <a:rPr lang="en-GB" sz="1700" dirty="0"/>
              <a:t>To manage this process is not to preconceive strategies but to recognize their emergence and intervene when appropriate. A destructive weed, once noticed, is best uprooted immediately; but one that seems capable of bearing fruit is worth watching, perhaps cultivating, even building a hothouse around.</a:t>
            </a:r>
          </a:p>
        </p:txBody>
      </p:sp>
      <p:pic>
        <p:nvPicPr>
          <p:cNvPr id="8" name="Picture 7"/>
          <p:cNvPicPr>
            <a:picLocks noChangeAspect="1"/>
          </p:cNvPicPr>
          <p:nvPr/>
        </p:nvPicPr>
        <p:blipFill rotWithShape="1">
          <a:blip r:embed="rId2"/>
          <a:srcRect l="5711" r="5738"/>
          <a:stretch/>
        </p:blipFill>
        <p:spPr>
          <a:xfrm>
            <a:off x="20" y="10"/>
            <a:ext cx="3476673" cy="6857990"/>
          </a:xfrm>
          <a:prstGeom prst="rect">
            <a:avLst/>
          </a:prstGeom>
          <a:effectLst/>
        </p:spPr>
      </p:pic>
      <p:cxnSp>
        <p:nvCxnSpPr>
          <p:cNvPr id="10"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4FD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7625281" y="6356350"/>
            <a:ext cx="890069" cy="365125"/>
          </a:xfrm>
        </p:spPr>
        <p:txBody>
          <a:bodyPr>
            <a:normAutofit/>
          </a:bodyPr>
          <a:lstStyle/>
          <a:p>
            <a:pPr>
              <a:spcAft>
                <a:spcPts val="600"/>
              </a:spcAft>
            </a:pPr>
            <a:fld id="{DA49917F-10F7-4CF8-9385-9861CBEFEA3C}" type="slidenum">
              <a:rPr lang="en-GB" smtClean="0"/>
              <a:pPr>
                <a:spcAft>
                  <a:spcPts val="600"/>
                </a:spcAft>
              </a:pPr>
              <a:t>25</a:t>
            </a:fld>
            <a:endParaRPr lang="en-GB"/>
          </a:p>
        </p:txBody>
      </p:sp>
      <p:sp>
        <p:nvSpPr>
          <p:cNvPr id="5" name="Rectangle 4"/>
          <p:cNvSpPr/>
          <p:nvPr/>
        </p:nvSpPr>
        <p:spPr>
          <a:xfrm>
            <a:off x="-20049" y="6592536"/>
            <a:ext cx="9265298" cy="276999"/>
          </a:xfrm>
          <a:prstGeom prst="rect">
            <a:avLst/>
          </a:prstGeom>
        </p:spPr>
        <p:txBody>
          <a:bodyPr wrap="square">
            <a:spAutoFit/>
          </a:bodyPr>
          <a:lstStyle/>
          <a:p>
            <a:pPr>
              <a:spcAft>
                <a:spcPts val="600"/>
              </a:spcAft>
            </a:pPr>
            <a:r>
              <a:rPr lang="en-GB" sz="1200" err="1">
                <a:solidFill>
                  <a:srgbClr val="111111"/>
                </a:solidFill>
                <a:latin typeface="Helvetica Neue"/>
              </a:rPr>
              <a:t>MINTZBERG</a:t>
            </a:r>
            <a:r>
              <a:rPr lang="en-GB" sz="1200">
                <a:solidFill>
                  <a:srgbClr val="111111"/>
                </a:solidFill>
                <a:latin typeface="Helvetica Neue"/>
              </a:rPr>
              <a:t>, H. &amp; MCHUGH, A. 1985. Strategy formation in an adhocracy. Administrative Science Quarterly, 30, 160-197.</a:t>
            </a:r>
            <a:endParaRPr lang="en-GB" sz="1200"/>
          </a:p>
        </p:txBody>
      </p:sp>
    </p:spTree>
    <p:extLst>
      <p:ext uri="{BB962C8B-B14F-4D97-AF65-F5344CB8AC3E}">
        <p14:creationId xmlns:p14="http://schemas.microsoft.com/office/powerpoint/2010/main" val="199455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29" y="239826"/>
            <a:ext cx="5939073" cy="1325563"/>
          </a:xfrm>
        </p:spPr>
        <p:txBody>
          <a:bodyPr>
            <a:normAutofit/>
          </a:bodyPr>
          <a:lstStyle/>
          <a:p>
            <a:r>
              <a:rPr lang="en-GB" sz="4000" b="1"/>
              <a:t>The Honda Story (US Entry in 1959)</a:t>
            </a:r>
            <a:endParaRPr lang="en-GB" sz="6600"/>
          </a:p>
        </p:txBody>
      </p:sp>
      <p:sp>
        <p:nvSpPr>
          <p:cNvPr id="3" name="Content Placeholder 2"/>
          <p:cNvSpPr>
            <a:spLocks noGrp="1"/>
          </p:cNvSpPr>
          <p:nvPr>
            <p:ph sz="half" idx="1"/>
          </p:nvPr>
        </p:nvSpPr>
        <p:spPr>
          <a:xfrm>
            <a:off x="208229" y="2021407"/>
            <a:ext cx="4306620" cy="4351338"/>
          </a:xfrm>
        </p:spPr>
        <p:txBody>
          <a:bodyPr vert="horz" lIns="91440" tIns="45720" rIns="91440" bIns="45720" rtlCol="0" anchor="t">
            <a:normAutofit fontScale="85000" lnSpcReduction="20000"/>
          </a:bodyPr>
          <a:lstStyle/>
          <a:p>
            <a:pPr marL="0" indent="0">
              <a:buNone/>
            </a:pPr>
            <a:r>
              <a:rPr lang="en-GB" b="1" dirty="0"/>
              <a:t>Account 1 - Deliberate</a:t>
            </a:r>
          </a:p>
          <a:p>
            <a:pPr marL="0" indent="0">
              <a:lnSpc>
                <a:spcPct val="100000"/>
              </a:lnSpc>
              <a:buNone/>
            </a:pPr>
            <a:r>
              <a:rPr lang="en-GB" dirty="0"/>
              <a:t>Honda’s US entry strategy is portrayed as a deliberate approach by a firm “dedicated to being the low price producer, utilizing its dominant market position in Japan to force entry into the U.S. market, expanding that market by redefining a leisure class segment, and exploiting its comparative advantage via aggressive pricing and advertising” to achieve economies of scale.</a:t>
            </a:r>
            <a:endParaRPr lang="en-GB" dirty="0">
              <a:cs typeface="Calibri"/>
            </a:endParaRPr>
          </a:p>
        </p:txBody>
      </p:sp>
      <p:sp>
        <p:nvSpPr>
          <p:cNvPr id="4" name="Content Placeholder 3"/>
          <p:cNvSpPr>
            <a:spLocks noGrp="1"/>
          </p:cNvSpPr>
          <p:nvPr>
            <p:ph sz="half" idx="2"/>
          </p:nvPr>
        </p:nvSpPr>
        <p:spPr>
          <a:xfrm>
            <a:off x="4514849" y="2006067"/>
            <a:ext cx="4547670" cy="4738137"/>
          </a:xfrm>
        </p:spPr>
        <p:txBody>
          <a:bodyPr>
            <a:normAutofit fontScale="85000" lnSpcReduction="20000"/>
          </a:bodyPr>
          <a:lstStyle/>
          <a:p>
            <a:pPr marL="0" indent="0">
              <a:buNone/>
            </a:pPr>
            <a:r>
              <a:rPr lang="en-GB" b="1" dirty="0"/>
              <a:t>Account 2 - Emergent</a:t>
            </a:r>
          </a:p>
          <a:p>
            <a:pPr marL="0" indent="0">
              <a:lnSpc>
                <a:spcPct val="100000"/>
              </a:lnSpc>
              <a:buNone/>
            </a:pPr>
            <a:r>
              <a:rPr lang="en-GB" dirty="0"/>
              <a:t>“We used the Honda 50s ourselves to ride around Los Angeles on errands. They attracted a lot of attention…we still hesitated to push the 50cc bikes out of fear they might harm our image in a heavily macho market. But when the larger bikes started breaking, we had no choice. We let the 50cc bikes move. And surprisingly, the retailers who wanted to sell them…were sporting goods stores.”</a:t>
            </a:r>
          </a:p>
        </p:txBody>
      </p:sp>
      <p:sp>
        <p:nvSpPr>
          <p:cNvPr id="5" name="Slide Number Placeholder 4"/>
          <p:cNvSpPr>
            <a:spLocks noGrp="1"/>
          </p:cNvSpPr>
          <p:nvPr>
            <p:ph type="sldNum" sz="quarter" idx="12"/>
          </p:nvPr>
        </p:nvSpPr>
        <p:spPr>
          <a:xfrm>
            <a:off x="6457950" y="6437828"/>
            <a:ext cx="2057400" cy="365125"/>
          </a:xfrm>
        </p:spPr>
        <p:txBody>
          <a:bodyPr/>
          <a:lstStyle/>
          <a:p>
            <a:fld id="{DA49917F-10F7-4CF8-9385-9861CBEFEA3C}" type="slidenum">
              <a:rPr lang="en-GB" smtClean="0"/>
              <a:t>26</a:t>
            </a:fld>
            <a:endParaRPr lang="en-GB"/>
          </a:p>
        </p:txBody>
      </p:sp>
      <p:sp>
        <p:nvSpPr>
          <p:cNvPr id="6" name="Rectangle 5"/>
          <p:cNvSpPr/>
          <p:nvPr/>
        </p:nvSpPr>
        <p:spPr>
          <a:xfrm>
            <a:off x="0" y="6337878"/>
            <a:ext cx="8818075" cy="523220"/>
          </a:xfrm>
          <a:prstGeom prst="rect">
            <a:avLst/>
          </a:prstGeom>
        </p:spPr>
        <p:txBody>
          <a:bodyPr wrap="square">
            <a:spAutoFit/>
          </a:bodyPr>
          <a:lstStyle/>
          <a:p>
            <a:r>
              <a:rPr lang="en-GB" altLang="en-US" sz="1400" dirty="0"/>
              <a:t>Further reading: Pascale, R. (1984) ‘Perspectives on Strategy: The Real Story Behind Honda's Success’, California Management Review , Vol. XXVI, No. 3, Spring 1984  </a:t>
            </a:r>
          </a:p>
        </p:txBody>
      </p:sp>
      <p:pic>
        <p:nvPicPr>
          <p:cNvPr id="7" name="Picture 6"/>
          <p:cNvPicPr>
            <a:picLocks noChangeAspect="1"/>
          </p:cNvPicPr>
          <p:nvPr/>
        </p:nvPicPr>
        <p:blipFill>
          <a:blip r:embed="rId2"/>
          <a:stretch>
            <a:fillRect/>
          </a:stretch>
        </p:blipFill>
        <p:spPr>
          <a:xfrm>
            <a:off x="6337426" y="116012"/>
            <a:ext cx="2587169" cy="1746751"/>
          </a:xfrm>
          <a:prstGeom prst="rect">
            <a:avLst/>
          </a:prstGeom>
        </p:spPr>
      </p:pic>
    </p:spTree>
    <p:extLst>
      <p:ext uri="{BB962C8B-B14F-4D97-AF65-F5344CB8AC3E}">
        <p14:creationId xmlns:p14="http://schemas.microsoft.com/office/powerpoint/2010/main" val="1667677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Rectangle 2"/>
          <p:cNvSpPr>
            <a:spLocks noChangeArrowheads="1"/>
          </p:cNvSpPr>
          <p:nvPr/>
        </p:nvSpPr>
        <p:spPr bwMode="auto">
          <a:xfrm>
            <a:off x="503062" y="1967266"/>
            <a:ext cx="2687575" cy="2547257"/>
          </a:xfrm>
          <a:prstGeom prst="rect">
            <a:avLst/>
          </a:prstGeom>
          <a:noFill/>
        </p:spPr>
        <p:txBody>
          <a:bodyPr vert="horz" lIns="91440" tIns="45720" rIns="91440" bIns="45720" rtlCol="0" anchor="ctr">
            <a:normAutofit/>
          </a:bodyPr>
          <a:lstStyle/>
          <a:p>
            <a:pPr defTabSz="914400">
              <a:lnSpc>
                <a:spcPct val="90000"/>
              </a:lnSpc>
              <a:spcBef>
                <a:spcPct val="0"/>
              </a:spcBef>
              <a:spcAft>
                <a:spcPts val="600"/>
              </a:spcAft>
              <a:defRPr/>
            </a:pPr>
            <a:r>
              <a:rPr lang="en-US" sz="3100" b="1" kern="1200">
                <a:solidFill>
                  <a:srgbClr val="FFFFFF"/>
                </a:solidFill>
                <a:latin typeface="+mj-lt"/>
                <a:ea typeface="+mj-ea"/>
                <a:cs typeface="+mj-cs"/>
              </a:rPr>
              <a:t>Emergent Approach Characteristics</a:t>
            </a:r>
            <a:endParaRPr lang="en-US">
              <a:ea typeface="+mj-ea"/>
              <a:cs typeface="+mj-cs"/>
            </a:endParaRPr>
          </a:p>
        </p:txBody>
      </p:sp>
      <p:sp>
        <p:nvSpPr>
          <p:cNvPr id="72707" name="Rectangle 3"/>
          <p:cNvSpPr>
            <a:spLocks noChangeArrowheads="1"/>
          </p:cNvSpPr>
          <p:nvPr/>
        </p:nvSpPr>
        <p:spPr bwMode="auto">
          <a:xfrm>
            <a:off x="3581400" y="642938"/>
            <a:ext cx="5084763"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t">
            <a:normAutofit fontScale="92500" lnSpcReduction="10000"/>
          </a:bodyPr>
          <a:lstStyle>
            <a:lvl1pPr marL="255588" indent="-255588">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255270" indent="-255270">
              <a:lnSpc>
                <a:spcPct val="90000"/>
              </a:lnSpc>
              <a:spcBef>
                <a:spcPct val="0"/>
              </a:spcBef>
              <a:spcAft>
                <a:spcPts val="600"/>
              </a:spcAft>
            </a:pPr>
            <a:r>
              <a:rPr lang="en-US" altLang="en-US" sz="1500" b="1" dirty="0">
                <a:latin typeface="Arial"/>
                <a:cs typeface="Arial"/>
              </a:rPr>
              <a:t>Bottom Up, Top Down and Lateral</a:t>
            </a:r>
            <a:endParaRPr lang="en-US" dirty="0"/>
          </a:p>
          <a:p>
            <a:pPr lvl="1" eaLnBrk="1" hangingPunct="1">
              <a:lnSpc>
                <a:spcPct val="90000"/>
              </a:lnSpc>
              <a:spcBef>
                <a:spcPct val="0"/>
              </a:spcBef>
              <a:spcAft>
                <a:spcPts val="600"/>
              </a:spcAft>
            </a:pPr>
            <a:r>
              <a:rPr lang="en-US" altLang="en-US" sz="1500" dirty="0">
                <a:latin typeface="Arial"/>
                <a:cs typeface="Arial"/>
              </a:rPr>
              <a:t>Encouragement of informal communication networks within </a:t>
            </a:r>
            <a:r>
              <a:rPr lang="en-US" altLang="en-US" sz="1500" dirty="0" err="1">
                <a:latin typeface="Arial"/>
                <a:cs typeface="Arial"/>
              </a:rPr>
              <a:t>organisations</a:t>
            </a:r>
            <a:r>
              <a:rPr lang="en-US" altLang="en-US" sz="1500" dirty="0">
                <a:latin typeface="Arial"/>
                <a:cs typeface="Arial"/>
              </a:rPr>
              <a:t> to improve the flow of ideas and encourage innovative thinking</a:t>
            </a:r>
          </a:p>
          <a:p>
            <a:pPr marL="255270" indent="-255270" eaLnBrk="1" hangingPunct="1">
              <a:lnSpc>
                <a:spcPct val="90000"/>
              </a:lnSpc>
              <a:spcBef>
                <a:spcPct val="0"/>
              </a:spcBef>
              <a:spcAft>
                <a:spcPts val="600"/>
              </a:spcAft>
            </a:pPr>
            <a:endParaRPr lang="en-US" altLang="en-US" sz="1500" dirty="0">
              <a:cs typeface="Arial" panose="020B0604020202020204" pitchFamily="34" charset="0"/>
            </a:endParaRPr>
          </a:p>
          <a:p>
            <a:pPr marL="255270" indent="-255270" eaLnBrk="1" hangingPunct="1">
              <a:lnSpc>
                <a:spcPct val="90000"/>
              </a:lnSpc>
              <a:spcBef>
                <a:spcPct val="0"/>
              </a:spcBef>
              <a:spcAft>
                <a:spcPts val="600"/>
              </a:spcAft>
            </a:pPr>
            <a:r>
              <a:rPr lang="en-US" altLang="en-US" sz="1500" b="1" dirty="0">
                <a:latin typeface="Arial"/>
                <a:cs typeface="Arial"/>
              </a:rPr>
              <a:t>Adaptability</a:t>
            </a:r>
          </a:p>
          <a:p>
            <a:pPr lvl="1">
              <a:lnSpc>
                <a:spcPct val="90000"/>
              </a:lnSpc>
              <a:spcBef>
                <a:spcPct val="0"/>
              </a:spcBef>
              <a:spcAft>
                <a:spcPts val="600"/>
              </a:spcAft>
            </a:pPr>
            <a:r>
              <a:rPr lang="en-US" altLang="en-US" sz="1500" dirty="0">
                <a:latin typeface="Arial"/>
                <a:cs typeface="Arial"/>
              </a:rPr>
              <a:t>Ability to respond to changing circumstances without waiting for planning cycle</a:t>
            </a:r>
            <a:endParaRPr lang="en-US" altLang="en-US" sz="1500" dirty="0">
              <a:cs typeface="Arial"/>
            </a:endParaRPr>
          </a:p>
          <a:p>
            <a:pPr lvl="1">
              <a:lnSpc>
                <a:spcPct val="90000"/>
              </a:lnSpc>
              <a:spcBef>
                <a:spcPct val="0"/>
              </a:spcBef>
              <a:spcAft>
                <a:spcPts val="600"/>
              </a:spcAft>
            </a:pPr>
            <a:r>
              <a:rPr lang="en-US" altLang="en-US" sz="1500" dirty="0">
                <a:latin typeface="Arial"/>
                <a:cs typeface="Arial"/>
              </a:rPr>
              <a:t>The use of temporary structures such as task forces and project teams to implement change </a:t>
            </a:r>
            <a:endParaRPr lang="en-US" altLang="en-US" sz="1500" dirty="0">
              <a:cs typeface="Arial"/>
            </a:endParaRPr>
          </a:p>
          <a:p>
            <a:pPr marL="255270" indent="-255270" eaLnBrk="1" hangingPunct="1">
              <a:lnSpc>
                <a:spcPct val="90000"/>
              </a:lnSpc>
              <a:spcBef>
                <a:spcPct val="0"/>
              </a:spcBef>
              <a:spcAft>
                <a:spcPts val="600"/>
              </a:spcAft>
            </a:pPr>
            <a:endParaRPr lang="en-US" altLang="en-US" sz="1500" dirty="0">
              <a:cs typeface="Arial" panose="020B0604020202020204" pitchFamily="34" charset="0"/>
            </a:endParaRPr>
          </a:p>
          <a:p>
            <a:pPr marL="255270" indent="-255270">
              <a:lnSpc>
                <a:spcPct val="90000"/>
              </a:lnSpc>
              <a:spcBef>
                <a:spcPct val="0"/>
              </a:spcBef>
              <a:spcAft>
                <a:spcPts val="600"/>
              </a:spcAft>
            </a:pPr>
            <a:r>
              <a:rPr lang="en-US" altLang="en-US" sz="1500" b="1" dirty="0">
                <a:latin typeface="Arial"/>
                <a:cs typeface="Arial"/>
              </a:rPr>
              <a:t>Experimenting</a:t>
            </a:r>
          </a:p>
          <a:p>
            <a:pPr lvl="1" eaLnBrk="1" hangingPunct="1">
              <a:lnSpc>
                <a:spcPct val="90000"/>
              </a:lnSpc>
              <a:spcBef>
                <a:spcPct val="0"/>
              </a:spcBef>
              <a:spcAft>
                <a:spcPts val="600"/>
              </a:spcAft>
            </a:pPr>
            <a:r>
              <a:rPr lang="en-US" altLang="en-US" sz="1500" dirty="0">
                <a:latin typeface="Arial"/>
                <a:cs typeface="Arial"/>
              </a:rPr>
              <a:t>The use of pragmatic problem solving and experimentation as a route to developing new strategies. Strategic change consists of the accumulation of successful experiments.</a:t>
            </a:r>
          </a:p>
          <a:p>
            <a:pPr lvl="1">
              <a:lnSpc>
                <a:spcPct val="90000"/>
              </a:lnSpc>
              <a:spcBef>
                <a:spcPct val="0"/>
              </a:spcBef>
              <a:spcAft>
                <a:spcPts val="600"/>
              </a:spcAft>
            </a:pPr>
            <a:r>
              <a:rPr lang="en-US" altLang="en-US" sz="1500" dirty="0">
                <a:latin typeface="Arial"/>
                <a:cs typeface="Arial"/>
              </a:rPr>
              <a:t>Trial and error.</a:t>
            </a:r>
          </a:p>
          <a:p>
            <a:pPr lvl="1">
              <a:lnSpc>
                <a:spcPct val="90000"/>
              </a:lnSpc>
              <a:spcBef>
                <a:spcPct val="0"/>
              </a:spcBef>
              <a:spcAft>
                <a:spcPts val="600"/>
              </a:spcAft>
            </a:pPr>
            <a:r>
              <a:rPr lang="en-US" altLang="en-US" sz="1500" dirty="0">
                <a:latin typeface="Arial"/>
                <a:cs typeface="Arial"/>
              </a:rPr>
              <a:t>Learning by doing.</a:t>
            </a:r>
          </a:p>
          <a:p>
            <a:pPr marL="255270" indent="-255270">
              <a:lnSpc>
                <a:spcPct val="90000"/>
              </a:lnSpc>
              <a:spcBef>
                <a:spcPct val="0"/>
              </a:spcBef>
              <a:spcAft>
                <a:spcPts val="600"/>
              </a:spcAft>
            </a:pPr>
            <a:endParaRPr lang="en-US" altLang="en-US" sz="1500" dirty="0">
              <a:cs typeface="Arial" panose="020B0604020202020204" pitchFamily="34" charset="0"/>
            </a:endParaRPr>
          </a:p>
          <a:p>
            <a:pPr marL="255270" indent="-255270">
              <a:lnSpc>
                <a:spcPct val="90000"/>
              </a:lnSpc>
              <a:spcBef>
                <a:spcPct val="0"/>
              </a:spcBef>
              <a:spcAft>
                <a:spcPts val="600"/>
              </a:spcAft>
            </a:pPr>
            <a:r>
              <a:rPr lang="en-US" altLang="en-US" sz="1500" b="1" dirty="0">
                <a:latin typeface="Arial"/>
                <a:cs typeface="Arial"/>
              </a:rPr>
              <a:t>Broad Direction</a:t>
            </a:r>
          </a:p>
          <a:p>
            <a:pPr lvl="1">
              <a:lnSpc>
                <a:spcPct val="90000"/>
              </a:lnSpc>
              <a:spcBef>
                <a:spcPct val="0"/>
              </a:spcBef>
              <a:spcAft>
                <a:spcPts val="600"/>
              </a:spcAft>
            </a:pPr>
            <a:r>
              <a:rPr lang="en-US" altLang="en-US" sz="1500" dirty="0">
                <a:latin typeface="Arial"/>
                <a:cs typeface="Arial"/>
              </a:rPr>
              <a:t>Strategy is orchestrated through the shared </a:t>
            </a:r>
            <a:r>
              <a:rPr lang="en-US" altLang="en-US" sz="1500" dirty="0">
                <a:highlight>
                  <a:srgbClr val="FFFF00"/>
                </a:highlight>
                <a:latin typeface="Arial"/>
                <a:cs typeface="Arial"/>
              </a:rPr>
              <a:t>visions, missions</a:t>
            </a:r>
            <a:r>
              <a:rPr lang="en-US" altLang="en-US" sz="1500" dirty="0">
                <a:latin typeface="Arial"/>
                <a:cs typeface="Arial"/>
              </a:rPr>
              <a:t> and values generated and by senior management</a:t>
            </a:r>
          </a:p>
        </p:txBody>
      </p:sp>
      <p:sp>
        <p:nvSpPr>
          <p:cNvPr id="72708" name="TextBox 22"/>
          <p:cNvSpPr txBox="1">
            <a:spLocks noChangeArrowheads="1"/>
          </p:cNvSpPr>
          <p:nvPr/>
        </p:nvSpPr>
        <p:spPr bwMode="auto">
          <a:xfrm>
            <a:off x="3581400" y="5800725"/>
            <a:ext cx="50847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ormAutofit fontScale="92500"/>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r">
              <a:lnSpc>
                <a:spcPct val="90000"/>
              </a:lnSpc>
              <a:spcBef>
                <a:spcPct val="0"/>
              </a:spcBef>
              <a:spcAft>
                <a:spcPts val="600"/>
              </a:spcAft>
              <a:buNone/>
            </a:pPr>
            <a:r>
              <a:rPr lang="en-GB" altLang="en-US" sz="1800">
                <a:latin typeface="Times New Roman"/>
                <a:cs typeface="Times New Roman"/>
              </a:rPr>
              <a:t>Source: Lynch, R. (2012) Strategic Management 6</a:t>
            </a:r>
            <a:r>
              <a:rPr lang="en-GB" altLang="en-US" sz="1800" baseline="30000">
                <a:latin typeface="Times New Roman"/>
                <a:cs typeface="Times New Roman"/>
              </a:rPr>
              <a:t>th</a:t>
            </a:r>
            <a:r>
              <a:rPr lang="en-GB" altLang="en-US" sz="1800">
                <a:latin typeface="Times New Roman"/>
                <a:cs typeface="Times New Roman"/>
              </a:rPr>
              <a:t> ed</a:t>
            </a:r>
          </a:p>
        </p:txBody>
      </p:sp>
    </p:spTree>
    <p:extLst>
      <p:ext uri="{BB962C8B-B14F-4D97-AF65-F5344CB8AC3E}">
        <p14:creationId xmlns:p14="http://schemas.microsoft.com/office/powerpoint/2010/main" val="421433468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797" name="Rectangle 7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8" name="Freeform: Shape 7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33794" name="Title 1"/>
          <p:cNvSpPr>
            <a:spLocks noGrp="1" noChangeArrowheads="1"/>
          </p:cNvSpPr>
          <p:nvPr>
            <p:ph type="title"/>
          </p:nvPr>
        </p:nvSpPr>
        <p:spPr>
          <a:xfrm>
            <a:off x="628650" y="713312"/>
            <a:ext cx="3505128" cy="5431376"/>
          </a:xfrm>
        </p:spPr>
        <p:txBody>
          <a:bodyPr>
            <a:normAutofit/>
          </a:bodyPr>
          <a:lstStyle/>
          <a:p>
            <a:r>
              <a:rPr lang="en-US" altLang="en-US" sz="3100" b="1" dirty="0"/>
              <a:t>Advantages of Emergent strategy process</a:t>
            </a:r>
          </a:p>
        </p:txBody>
      </p:sp>
      <p:sp>
        <p:nvSpPr>
          <p:cNvPr id="33795" name="Content Placeholder 2"/>
          <p:cNvSpPr>
            <a:spLocks noGrp="1" noChangeArrowheads="1"/>
          </p:cNvSpPr>
          <p:nvPr>
            <p:ph idx="1"/>
          </p:nvPr>
        </p:nvSpPr>
        <p:spPr>
          <a:xfrm>
            <a:off x="4571999" y="713313"/>
            <a:ext cx="3943351" cy="5431376"/>
          </a:xfrm>
        </p:spPr>
        <p:txBody>
          <a:bodyPr anchor="ctr">
            <a:normAutofit/>
          </a:bodyPr>
          <a:lstStyle/>
          <a:p>
            <a:pPr eaLnBrk="1" hangingPunct="1"/>
            <a:r>
              <a:rPr lang="en-US" altLang="en-US" sz="1700" dirty="0"/>
              <a:t>Creates a learning organization</a:t>
            </a:r>
            <a:endParaRPr lang="en-US" altLang="en-US" sz="1700" dirty="0">
              <a:cs typeface="Calibri"/>
            </a:endParaRPr>
          </a:p>
          <a:p>
            <a:pPr eaLnBrk="1" hangingPunct="1"/>
            <a:r>
              <a:rPr lang="en-US" altLang="en-US" sz="1700" dirty="0"/>
              <a:t>Top down, bottom up and lateral </a:t>
            </a:r>
            <a:endParaRPr lang="en-US" altLang="en-US" sz="1700" dirty="0">
              <a:cs typeface="Calibri"/>
            </a:endParaRPr>
          </a:p>
          <a:p>
            <a:pPr eaLnBrk="1" hangingPunct="1"/>
            <a:r>
              <a:rPr lang="en-US" altLang="en-US" sz="1700" dirty="0"/>
              <a:t>Flexible</a:t>
            </a:r>
            <a:endParaRPr lang="en-US" altLang="en-US" sz="1700" dirty="0">
              <a:cs typeface="Calibri"/>
            </a:endParaRPr>
          </a:p>
          <a:p>
            <a:pPr eaLnBrk="1" hangingPunct="1"/>
            <a:r>
              <a:rPr lang="en-US" altLang="en-US" sz="1700" dirty="0"/>
              <a:t>Adaptive</a:t>
            </a:r>
            <a:endParaRPr lang="en-US" altLang="en-US" sz="1700" dirty="0">
              <a:cs typeface="Calibri"/>
            </a:endParaRPr>
          </a:p>
          <a:p>
            <a:pPr eaLnBrk="1" hangingPunct="1"/>
            <a:r>
              <a:rPr lang="en-US" altLang="en-US" sz="1700" dirty="0"/>
              <a:t>Trial and error</a:t>
            </a:r>
            <a:endParaRPr lang="en-US" altLang="en-US" sz="1700" dirty="0">
              <a:cs typeface="Calibri"/>
            </a:endParaRPr>
          </a:p>
          <a:p>
            <a:pPr eaLnBrk="1" hangingPunct="1"/>
            <a:r>
              <a:rPr lang="en-US" altLang="en-US" sz="1700" dirty="0"/>
              <a:t>Experimentation</a:t>
            </a:r>
            <a:endParaRPr lang="en-US" altLang="en-US" sz="1700" dirty="0">
              <a:cs typeface="Calibri"/>
            </a:endParaRPr>
          </a:p>
          <a:p>
            <a:pPr eaLnBrk="1" hangingPunct="1"/>
            <a:r>
              <a:rPr lang="en-GB" altLang="en-US" sz="1700" dirty="0"/>
              <a:t>Emphasises strategic thinking over programmed activity</a:t>
            </a:r>
          </a:p>
          <a:p>
            <a:r>
              <a:rPr lang="en-GB" altLang="en-US" sz="1700" dirty="0">
                <a:cs typeface="Calibri"/>
              </a:rPr>
              <a:t>Places trust in experts in the organisation</a:t>
            </a:r>
          </a:p>
        </p:txBody>
      </p:sp>
      <p:sp>
        <p:nvSpPr>
          <p:cNvPr id="4" name="Slide Number Placeholder 3">
            <a:extLst>
              <a:ext uri="{FF2B5EF4-FFF2-40B4-BE49-F238E27FC236}">
                <a16:creationId xmlns:a16="http://schemas.microsoft.com/office/drawing/2014/main" id="{0E317382-E642-5C4B-8C9C-2C5B581BF157}"/>
              </a:ext>
            </a:extLst>
          </p:cNvPr>
          <p:cNvSpPr>
            <a:spLocks noGrp="1"/>
          </p:cNvSpPr>
          <p:nvPr>
            <p:ph type="sldNum" sz="quarter" idx="10"/>
          </p:nvPr>
        </p:nvSpPr>
        <p:spPr>
          <a:xfrm>
            <a:off x="6457950" y="6356350"/>
            <a:ext cx="2057400" cy="365125"/>
          </a:xfrm>
        </p:spPr>
        <p:txBody>
          <a:bodyPr>
            <a:normAutofit/>
          </a:bodyPr>
          <a:lstStyle/>
          <a:p>
            <a:pPr>
              <a:spcAft>
                <a:spcPts val="600"/>
              </a:spcAft>
              <a:defRPr/>
            </a:pPr>
            <a:fld id="{6618FAA9-AFAE-4709-A6F6-F05BCB8C1FAC}" type="slidenum">
              <a:rPr lang="en-US" altLang="en-US"/>
              <a:pPr>
                <a:spcAft>
                  <a:spcPts val="600"/>
                </a:spcAft>
                <a:defRPr/>
              </a:pPr>
              <a:t>28</a:t>
            </a:fld>
            <a:endParaRPr lang="en-US" altLang="en-US"/>
          </a:p>
        </p:txBody>
      </p:sp>
    </p:spTree>
    <p:extLst>
      <p:ext uri="{BB962C8B-B14F-4D97-AF65-F5344CB8AC3E}">
        <p14:creationId xmlns:p14="http://schemas.microsoft.com/office/powerpoint/2010/main" val="981278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0"/>
            <a:ext cx="5653279"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34818" name="Title 1"/>
          <p:cNvSpPr>
            <a:spLocks noGrp="1" noChangeArrowheads="1"/>
          </p:cNvSpPr>
          <p:nvPr>
            <p:ph type="title"/>
          </p:nvPr>
        </p:nvSpPr>
        <p:spPr>
          <a:xfrm>
            <a:off x="679113" y="1065749"/>
            <a:ext cx="2811607" cy="4726502"/>
          </a:xfrm>
        </p:spPr>
        <p:txBody>
          <a:bodyPr>
            <a:normAutofit/>
          </a:bodyPr>
          <a:lstStyle/>
          <a:p>
            <a:pPr eaLnBrk="1" hangingPunct="1"/>
            <a:r>
              <a:rPr lang="en-US" altLang="en-US" sz="2800" b="1"/>
              <a:t>Criticisms of Emergent strategy approach</a:t>
            </a:r>
          </a:p>
        </p:txBody>
      </p:sp>
      <p:sp>
        <p:nvSpPr>
          <p:cNvPr id="34819" name="Content Placeholder 2"/>
          <p:cNvSpPr>
            <a:spLocks noGrp="1" noChangeArrowheads="1"/>
          </p:cNvSpPr>
          <p:nvPr>
            <p:ph idx="1"/>
          </p:nvPr>
        </p:nvSpPr>
        <p:spPr>
          <a:xfrm>
            <a:off x="4266796" y="1065749"/>
            <a:ext cx="4347406" cy="5431376"/>
          </a:xfrm>
        </p:spPr>
        <p:txBody>
          <a:bodyPr anchor="ctr">
            <a:normAutofit/>
          </a:bodyPr>
          <a:lstStyle/>
          <a:p>
            <a:pPr eaLnBrk="1" hangingPunct="1"/>
            <a:r>
              <a:rPr lang="en-US" altLang="en-US" sz="1700" dirty="0"/>
              <a:t>Fragmentation</a:t>
            </a:r>
          </a:p>
          <a:p>
            <a:pPr lvl="1" eaLnBrk="1" hangingPunct="1"/>
            <a:r>
              <a:rPr lang="en-US" altLang="en-US" sz="1700" dirty="0"/>
              <a:t>The left hand does not know what the right hand is doing</a:t>
            </a:r>
            <a:endParaRPr lang="en-US" altLang="en-US" sz="1700" dirty="0">
              <a:cs typeface="Calibri"/>
            </a:endParaRPr>
          </a:p>
          <a:p>
            <a:pPr lvl="1" eaLnBrk="1" hangingPunct="1"/>
            <a:r>
              <a:rPr lang="en-US" altLang="en-US" sz="1700" dirty="0"/>
              <a:t>Chaos rather than control</a:t>
            </a:r>
            <a:endParaRPr lang="en-US" altLang="en-US" sz="1700" dirty="0">
              <a:cs typeface="Calibri"/>
            </a:endParaRPr>
          </a:p>
          <a:p>
            <a:pPr eaLnBrk="1" hangingPunct="1"/>
            <a:r>
              <a:rPr lang="en-US" altLang="en-US" sz="1700" dirty="0"/>
              <a:t>Wasted resources</a:t>
            </a:r>
            <a:endParaRPr lang="en-US" altLang="en-US" sz="1700" dirty="0">
              <a:cs typeface="Calibri"/>
            </a:endParaRPr>
          </a:p>
          <a:p>
            <a:pPr eaLnBrk="1" hangingPunct="1"/>
            <a:r>
              <a:rPr lang="en-US" altLang="en-US" sz="1700" dirty="0"/>
              <a:t>Does not work for large investment projects</a:t>
            </a:r>
            <a:endParaRPr lang="en-US" altLang="en-US" sz="1700" dirty="0">
              <a:cs typeface="Calibri"/>
            </a:endParaRPr>
          </a:p>
          <a:p>
            <a:pPr eaLnBrk="1" hangingPunct="1"/>
            <a:r>
              <a:rPr lang="en-GB" altLang="en-US" sz="1700" dirty="0"/>
              <a:t>Can be readily distorted by power, politics, misinformation</a:t>
            </a:r>
            <a:endParaRPr lang="en-US" altLang="en-US" sz="1700" dirty="0">
              <a:cs typeface="Calibri" panose="020F0502020204030204"/>
            </a:endParaRPr>
          </a:p>
          <a:p>
            <a:r>
              <a:rPr lang="en-GB" altLang="en-US" sz="1700" dirty="0">
                <a:cs typeface="Calibri"/>
              </a:rPr>
              <a:t>May lead to strategic drift</a:t>
            </a:r>
          </a:p>
          <a:p>
            <a:pPr eaLnBrk="1" hangingPunct="1"/>
            <a:endParaRPr lang="en-US" altLang="en-US" sz="1700" dirty="0"/>
          </a:p>
          <a:p>
            <a:pPr eaLnBrk="1" hangingPunct="1"/>
            <a:endParaRPr lang="en-US" altLang="en-US" sz="1700" dirty="0"/>
          </a:p>
        </p:txBody>
      </p:sp>
      <p:sp>
        <p:nvSpPr>
          <p:cNvPr id="4" name="Slide Number Placeholder 3">
            <a:extLst>
              <a:ext uri="{FF2B5EF4-FFF2-40B4-BE49-F238E27FC236}">
                <a16:creationId xmlns:a16="http://schemas.microsoft.com/office/drawing/2014/main" id="{894AD6FF-913D-D44A-B5B1-7F3A3C8D6046}"/>
              </a:ext>
            </a:extLst>
          </p:cNvPr>
          <p:cNvSpPr>
            <a:spLocks noGrp="1"/>
          </p:cNvSpPr>
          <p:nvPr>
            <p:ph type="sldNum" sz="quarter" idx="10"/>
          </p:nvPr>
        </p:nvSpPr>
        <p:spPr>
          <a:xfrm>
            <a:off x="7886700" y="6356350"/>
            <a:ext cx="628650" cy="365125"/>
          </a:xfrm>
        </p:spPr>
        <p:txBody>
          <a:bodyPr>
            <a:normAutofit/>
          </a:bodyPr>
          <a:lstStyle/>
          <a:p>
            <a:pPr>
              <a:spcAft>
                <a:spcPts val="600"/>
              </a:spcAft>
              <a:defRPr/>
            </a:pPr>
            <a:fld id="{B1741F15-9AB2-4C70-A158-50C8B487BD6E}" type="slidenum">
              <a:rPr lang="en-US" altLang="en-US"/>
              <a:pPr>
                <a:spcAft>
                  <a:spcPts val="600"/>
                </a:spcAft>
                <a:defRPr/>
              </a:pPr>
              <a:t>29</a:t>
            </a:fld>
            <a:endParaRPr lang="en-US" altLang="en-US"/>
          </a:p>
        </p:txBody>
      </p:sp>
    </p:spTree>
    <p:extLst>
      <p:ext uri="{BB962C8B-B14F-4D97-AF65-F5344CB8AC3E}">
        <p14:creationId xmlns:p14="http://schemas.microsoft.com/office/powerpoint/2010/main" val="316098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GB" sz="4100" b="1"/>
              <a:t>Strategy Process research</a:t>
            </a:r>
          </a:p>
        </p:txBody>
      </p:sp>
      <p:sp>
        <p:nvSpPr>
          <p:cNvPr id="3" name="Content Placeholder 2"/>
          <p:cNvSpPr>
            <a:spLocks noGrp="1"/>
          </p:cNvSpPr>
          <p:nvPr>
            <p:ph idx="1"/>
          </p:nvPr>
        </p:nvSpPr>
        <p:spPr>
          <a:xfrm>
            <a:off x="3724073" y="2438400"/>
            <a:ext cx="4939867" cy="3785419"/>
          </a:xfrm>
        </p:spPr>
        <p:txBody>
          <a:bodyPr>
            <a:normAutofit/>
          </a:bodyPr>
          <a:lstStyle/>
          <a:p>
            <a:r>
              <a:rPr lang="en-GB" sz="1700" dirty="0"/>
              <a:t>A process </a:t>
            </a:r>
            <a:r>
              <a:rPr lang="en-GB" sz="1700" b="1" dirty="0"/>
              <a:t>is a series of actions </a:t>
            </a:r>
            <a:r>
              <a:rPr lang="en-GB" sz="1700" dirty="0"/>
              <a:t>or steps taken in order </a:t>
            </a:r>
            <a:r>
              <a:rPr lang="en-GB" sz="1700" b="1" dirty="0"/>
              <a:t>to achieve a particular end </a:t>
            </a:r>
            <a:r>
              <a:rPr lang="en-GB" sz="1700" dirty="0"/>
              <a:t>(Dictionary definition)</a:t>
            </a:r>
          </a:p>
          <a:p>
            <a:r>
              <a:rPr lang="en-GB" sz="1700" dirty="0"/>
              <a:t>Process research considers </a:t>
            </a:r>
            <a:r>
              <a:rPr lang="en-GB" sz="1700" b="1" dirty="0"/>
              <a:t>how strategies are formulated, decisions made and changes implemented </a:t>
            </a:r>
            <a:r>
              <a:rPr lang="en-GB" sz="1700" dirty="0"/>
              <a:t>(Huff and </a:t>
            </a:r>
            <a:r>
              <a:rPr lang="en-GB" sz="1700" dirty="0" err="1"/>
              <a:t>Reger</a:t>
            </a:r>
            <a:r>
              <a:rPr lang="en-GB" sz="1700" dirty="0"/>
              <a:t> 1987; Johnson et al. 2007)</a:t>
            </a:r>
          </a:p>
          <a:p>
            <a:r>
              <a:rPr lang="en-US" sz="1700" dirty="0"/>
              <a:t>Pettigrew (1997, p337) defines processes as </a:t>
            </a:r>
            <a:r>
              <a:rPr lang="en-GB" sz="1700" dirty="0"/>
              <a:t>“</a:t>
            </a:r>
            <a:r>
              <a:rPr lang="en-US" sz="1700" dirty="0"/>
              <a:t>... a sequence of individual and collective events, actions, and activities unfolding over time in context</a:t>
            </a:r>
            <a:r>
              <a:rPr lang="en-GB" sz="1700" dirty="0"/>
              <a:t>”</a:t>
            </a:r>
            <a:endParaRPr lang="en-US" sz="1700" dirty="0"/>
          </a:p>
          <a:p>
            <a:pPr marL="0" indent="0">
              <a:buNone/>
            </a:pPr>
            <a:endParaRPr lang="en-GB" sz="1700" dirty="0"/>
          </a:p>
        </p:txBody>
      </p:sp>
      <p:pic>
        <p:nvPicPr>
          <p:cNvPr id="36866" name="Picture 2" descr="Image result for foot steps"/>
          <p:cNvPicPr>
            <a:picLocks noChangeAspect="1" noChangeArrowheads="1"/>
          </p:cNvPicPr>
          <p:nvPr/>
        </p:nvPicPr>
        <p:blipFill rotWithShape="1">
          <a:blip r:embed="rId3">
            <a:extLst>
              <a:ext uri="{28A0092B-C50C-407E-A947-70E740481C1C}">
                <a14:useLocalDpi xmlns:a14="http://schemas.microsoft.com/office/drawing/2010/main" val="0"/>
              </a:ext>
            </a:extLst>
          </a:blip>
          <a:srcRect l="9895" r="39410"/>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7625281" y="6356350"/>
            <a:ext cx="890069" cy="365125"/>
          </a:xfrm>
        </p:spPr>
        <p:txBody>
          <a:bodyPr>
            <a:normAutofit/>
          </a:bodyPr>
          <a:lstStyle/>
          <a:p>
            <a:pPr>
              <a:spcAft>
                <a:spcPts val="600"/>
              </a:spcAft>
            </a:pPr>
            <a:fld id="{DA49917F-10F7-4CF8-9385-9861CBEFEA3C}" type="slidenum">
              <a:rPr lang="en-GB" smtClean="0"/>
              <a:pPr>
                <a:spcAft>
                  <a:spcPts val="600"/>
                </a:spcAft>
              </a:pPr>
              <a:t>3</a:t>
            </a:fld>
            <a:endParaRPr lang="en-GB"/>
          </a:p>
        </p:txBody>
      </p:sp>
    </p:spTree>
    <p:extLst>
      <p:ext uri="{BB962C8B-B14F-4D97-AF65-F5344CB8AC3E}">
        <p14:creationId xmlns:p14="http://schemas.microsoft.com/office/powerpoint/2010/main" val="1488234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GB" sz="3500" b="1">
                <a:solidFill>
                  <a:srgbClr val="FFFFFF"/>
                </a:solidFill>
              </a:rPr>
              <a:t>Criticisms of the Process School</a:t>
            </a:r>
          </a:p>
        </p:txBody>
      </p:sp>
      <p:sp>
        <p:nvSpPr>
          <p:cNvPr id="3" name="Content Placeholder 2"/>
          <p:cNvSpPr>
            <a:spLocks noGrp="1"/>
          </p:cNvSpPr>
          <p:nvPr>
            <p:ph idx="1"/>
          </p:nvPr>
        </p:nvSpPr>
        <p:spPr>
          <a:xfrm>
            <a:off x="3641436" y="1197783"/>
            <a:ext cx="4916510" cy="5546047"/>
          </a:xfrm>
        </p:spPr>
        <p:txBody>
          <a:bodyPr anchor="ctr">
            <a:normAutofit/>
          </a:bodyPr>
          <a:lstStyle/>
          <a:p>
            <a:r>
              <a:rPr lang="en-GB" sz="1700" b="1" dirty="0"/>
              <a:t>Strategy as Practice (SAP)</a:t>
            </a:r>
            <a:r>
              <a:rPr lang="en-GB" sz="1700" dirty="0"/>
              <a:t> scholars see the process school as focussing too much at the firm level and organisational outcomes (growth, performance etc.) and not getting close enough to practice</a:t>
            </a:r>
            <a:endParaRPr lang="en-GB" sz="1700" dirty="0">
              <a:cs typeface="Calibri"/>
            </a:endParaRPr>
          </a:p>
          <a:p>
            <a:r>
              <a:rPr lang="en-GB" sz="1700" dirty="0"/>
              <a:t>Johnson et al. (2007:10) argue that the focus of process research ‘was the search for a relationship between the presence of such planning and performance outcomes of the firm…neglecting almost entirely the detailed activities involved in such planning’  </a:t>
            </a:r>
            <a:endParaRPr lang="en-GB" sz="1700" dirty="0">
              <a:cs typeface="Calibri"/>
            </a:endParaRPr>
          </a:p>
          <a:p>
            <a:r>
              <a:rPr lang="en-GB" sz="1700" dirty="0"/>
              <a:t>Strategy Process research has tended to focus at the organisational level and at patterns of continuity and change through time, whilst SAP focuses on the detail of human activity and argues that ‘managers manage activities’</a:t>
            </a:r>
            <a:endParaRPr lang="en-GB" sz="1700" dirty="0">
              <a:cs typeface="Calibri"/>
            </a:endParaRPr>
          </a:p>
          <a:p>
            <a:pPr marL="0" indent="0">
              <a:buNone/>
            </a:pPr>
            <a:endParaRPr lang="en-GB" sz="1700" dirty="0">
              <a:cs typeface="Calibri"/>
            </a:endParaRPr>
          </a:p>
          <a:p>
            <a:endParaRPr lang="en-GB" sz="1700" dirty="0"/>
          </a:p>
        </p:txBody>
      </p:sp>
      <p:sp>
        <p:nvSpPr>
          <p:cNvPr id="4" name="Slide Number Placeholder 3"/>
          <p:cNvSpPr>
            <a:spLocks noGrp="1"/>
          </p:cNvSpPr>
          <p:nvPr>
            <p:ph type="sldNum" sz="quarter" idx="12"/>
          </p:nvPr>
        </p:nvSpPr>
        <p:spPr>
          <a:xfrm>
            <a:off x="8778240" y="6455664"/>
            <a:ext cx="336042" cy="365125"/>
          </a:xfrm>
        </p:spPr>
        <p:txBody>
          <a:bodyPr>
            <a:normAutofit/>
          </a:bodyPr>
          <a:lstStyle/>
          <a:p>
            <a:pPr>
              <a:spcAft>
                <a:spcPts val="600"/>
              </a:spcAft>
            </a:pPr>
            <a:fld id="{DA49917F-10F7-4CF8-9385-9861CBEFEA3C}" type="slidenum">
              <a:rPr lang="en-GB" sz="1000">
                <a:solidFill>
                  <a:schemeClr val="tx1">
                    <a:lumMod val="50000"/>
                    <a:lumOff val="50000"/>
                  </a:schemeClr>
                </a:solidFill>
              </a:rPr>
              <a:pPr>
                <a:spcAft>
                  <a:spcPts val="600"/>
                </a:spcAft>
              </a:pPr>
              <a:t>30</a:t>
            </a:fld>
            <a:endParaRPr lang="en-GB" sz="1000">
              <a:solidFill>
                <a:schemeClr val="tx1">
                  <a:lumMod val="50000"/>
                  <a:lumOff val="50000"/>
                </a:schemeClr>
              </a:solidFill>
            </a:endParaRPr>
          </a:p>
        </p:txBody>
      </p:sp>
    </p:spTree>
    <p:extLst>
      <p:ext uri="{BB962C8B-B14F-4D97-AF65-F5344CB8AC3E}">
        <p14:creationId xmlns:p14="http://schemas.microsoft.com/office/powerpoint/2010/main" val="2072939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TextBox 22"/>
          <p:cNvSpPr txBox="1">
            <a:spLocks noChangeArrowheads="1"/>
          </p:cNvSpPr>
          <p:nvPr/>
        </p:nvSpPr>
        <p:spPr bwMode="auto">
          <a:xfrm>
            <a:off x="4572000" y="5678488"/>
            <a:ext cx="409416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90000"/>
              </a:lnSpc>
              <a:spcAft>
                <a:spcPts val="600"/>
              </a:spcAft>
            </a:pPr>
            <a:r>
              <a:rPr lang="en-GB" altLang="en-US" sz="1500">
                <a:latin typeface="Times New Roman"/>
                <a:cs typeface="Times New Roman"/>
              </a:rPr>
              <a:t>Source: </a:t>
            </a:r>
            <a:r>
              <a:rPr lang="en-GB" altLang="en-US" sz="1500" err="1">
                <a:latin typeface="Times New Roman"/>
                <a:cs typeface="Times New Roman"/>
              </a:rPr>
              <a:t>Lynch,R</a:t>
            </a:r>
            <a:r>
              <a:rPr lang="en-GB" altLang="en-US" sz="1500">
                <a:latin typeface="Times New Roman"/>
                <a:cs typeface="Times New Roman"/>
              </a:rPr>
              <a:t> (2012) Strategic Management 6</a:t>
            </a:r>
            <a:r>
              <a:rPr lang="en-GB" altLang="en-US" sz="1500" baseline="30000">
                <a:latin typeface="Times New Roman"/>
                <a:cs typeface="Times New Roman"/>
              </a:rPr>
              <a:t>th</a:t>
            </a:r>
            <a:r>
              <a:rPr lang="en-GB" altLang="en-US" sz="1500">
                <a:latin typeface="Times New Roman"/>
                <a:cs typeface="Times New Roman"/>
              </a:rPr>
              <a:t> ed chapter 2</a:t>
            </a:r>
          </a:p>
        </p:txBody>
      </p:sp>
      <p:sp>
        <p:nvSpPr>
          <p:cNvPr id="7170" name="Rectangle 2"/>
          <p:cNvSpPr>
            <a:spLocks noGrp="1" noChangeArrowheads="1"/>
          </p:cNvSpPr>
          <p:nvPr>
            <p:ph type="title"/>
          </p:nvPr>
        </p:nvSpPr>
        <p:spPr>
          <a:xfrm>
            <a:off x="466221" y="640080"/>
            <a:ext cx="3168968" cy="5578816"/>
          </a:xfrm>
        </p:spPr>
        <p:txBody>
          <a:bodyPr vert="horz" lIns="91440" tIns="45720" rIns="91440" bIns="45720" rtlCol="0" anchor="ctr">
            <a:normAutofit/>
          </a:bodyPr>
          <a:lstStyle/>
          <a:p>
            <a:pPr algn="ctr"/>
            <a:r>
              <a:rPr lang="en-US" altLang="en-US" b="1" kern="1200">
                <a:solidFill>
                  <a:srgbClr val="FFFFFF"/>
                </a:solidFill>
                <a:latin typeface="+mj-lt"/>
                <a:ea typeface="+mj-ea"/>
                <a:cs typeface="+mj-cs"/>
              </a:rPr>
              <a:t>Deliberate and Emergent Strategy</a:t>
            </a:r>
          </a:p>
        </p:txBody>
      </p:sp>
      <p:sp>
        <p:nvSpPr>
          <p:cNvPr id="7171" name="Rectangle 3"/>
          <p:cNvSpPr>
            <a:spLocks noGrp="1" noChangeArrowheads="1"/>
          </p:cNvSpPr>
          <p:nvPr>
            <p:ph type="body" idx="1"/>
          </p:nvPr>
        </p:nvSpPr>
        <p:spPr>
          <a:xfrm>
            <a:off x="4572000" y="639763"/>
            <a:ext cx="4094163" cy="4968875"/>
          </a:xfrm>
          <a:noFill/>
        </p:spPr>
        <p:txBody>
          <a:bodyPr wrap="square" anchor="t">
            <a:normAutofit fontScale="85000" lnSpcReduction="10000"/>
          </a:bodyPr>
          <a:lstStyle/>
          <a:p>
            <a:pPr>
              <a:buClr>
                <a:schemeClr val="tx2"/>
              </a:buClr>
            </a:pPr>
            <a:r>
              <a:rPr lang="en-GB" altLang="en-US" sz="1800" dirty="0"/>
              <a:t>Most organisations are neither entirely deliberate or entirely emergent in strategy development</a:t>
            </a:r>
          </a:p>
          <a:p>
            <a:pPr>
              <a:buClr>
                <a:schemeClr val="tx2"/>
              </a:buClr>
            </a:pPr>
            <a:r>
              <a:rPr lang="en-GB" altLang="en-US" sz="1800" dirty="0"/>
              <a:t>What does this mean in practice?</a:t>
            </a:r>
            <a:endParaRPr lang="en-GB" altLang="en-US" sz="1800" dirty="0">
              <a:cs typeface="Calibri"/>
            </a:endParaRPr>
          </a:p>
          <a:p>
            <a:pPr lvl="1">
              <a:buSzPct val="75000"/>
            </a:pPr>
            <a:r>
              <a:rPr lang="en-GB" altLang="en-US" sz="1800" dirty="0"/>
              <a:t>Most companies will have some form of prescriptive plan with objectives, strategies and implementation issues like costs and timetables</a:t>
            </a:r>
            <a:endParaRPr lang="en-GB" altLang="en-US" sz="1800" dirty="0">
              <a:cs typeface="Calibri"/>
            </a:endParaRPr>
          </a:p>
          <a:p>
            <a:pPr lvl="1">
              <a:buSzPct val="75000"/>
            </a:pPr>
            <a:r>
              <a:rPr lang="en-GB" altLang="en-US" sz="1800" dirty="0"/>
              <a:t>Some, but not all, companies will also take a more emergent approach with some additional resources devoted to new ideas, where the outcome is fuzzy and experimental with no guarantee of success (similar to ambidextrous organisations)</a:t>
            </a:r>
            <a:endParaRPr lang="en-GB" altLang="en-US" sz="1800" dirty="0">
              <a:cs typeface="Calibri"/>
            </a:endParaRPr>
          </a:p>
          <a:p>
            <a:pPr lvl="1">
              <a:buSzPct val="75000"/>
            </a:pPr>
            <a:r>
              <a:rPr lang="en-GB" altLang="en-US" sz="1800" dirty="0">
                <a:cs typeface="Calibri"/>
              </a:rPr>
              <a:t>When strategic drift occurs due to misplaced incrementalism, a deliberate strategy process might be called upon to readjust the organisation and address the drift</a:t>
            </a:r>
          </a:p>
          <a:p>
            <a:pPr lvl="1">
              <a:buSzPct val="75000"/>
            </a:pPr>
            <a:r>
              <a:rPr lang="en-GB" altLang="en-US" sz="1800" dirty="0">
                <a:cs typeface="Calibri"/>
              </a:rPr>
              <a:t>Deliberate strategy processes are usually required/adopted for large capital investment </a:t>
            </a:r>
            <a:r>
              <a:rPr lang="en-GB" altLang="en-US" sz="1800" dirty="0" err="1">
                <a:cs typeface="Calibri"/>
              </a:rPr>
              <a:t>projets</a:t>
            </a:r>
            <a:endParaRPr lang="en-GB" altLang="en-US" sz="1800" dirty="0">
              <a:cs typeface="Calibri"/>
            </a:endParaRPr>
          </a:p>
        </p:txBody>
      </p:sp>
    </p:spTree>
    <p:extLst>
      <p:ext uri="{BB962C8B-B14F-4D97-AF65-F5344CB8AC3E}">
        <p14:creationId xmlns:p14="http://schemas.microsoft.com/office/powerpoint/2010/main" val="274279093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a:extLst>
              <a:ext uri="{FF2B5EF4-FFF2-40B4-BE49-F238E27FC236}">
                <a16:creationId xmlns:a16="http://schemas.microsoft.com/office/drawing/2014/main" id="{2505051E-E5BB-4C9E-95A3-DE3819CE1933}"/>
              </a:ext>
            </a:extLst>
          </p:cNvPr>
          <p:cNvPicPr>
            <a:picLocks noChangeAspect="1"/>
          </p:cNvPicPr>
          <p:nvPr/>
        </p:nvPicPr>
        <p:blipFill rotWithShape="1">
          <a:blip r:embed="rId3">
            <a:alphaModFix amt="35000"/>
          </a:blip>
          <a:srcRect l="11000" r="-2" b="-2"/>
          <a:stretch/>
        </p:blipFill>
        <p:spPr>
          <a:xfrm>
            <a:off x="20" y="1"/>
            <a:ext cx="9143980" cy="6857999"/>
          </a:xfrm>
          <a:prstGeom prst="rect">
            <a:avLst/>
          </a:prstGeom>
        </p:spPr>
      </p:pic>
      <p:sp>
        <p:nvSpPr>
          <p:cNvPr id="5" name="Title 4"/>
          <p:cNvSpPr>
            <a:spLocks noGrp="1"/>
          </p:cNvSpPr>
          <p:nvPr>
            <p:ph type="title"/>
          </p:nvPr>
        </p:nvSpPr>
        <p:spPr>
          <a:xfrm>
            <a:off x="628650" y="1065862"/>
            <a:ext cx="2484873" cy="4726276"/>
          </a:xfrm>
        </p:spPr>
        <p:txBody>
          <a:bodyPr>
            <a:normAutofit/>
          </a:bodyPr>
          <a:lstStyle/>
          <a:p>
            <a:pPr algn="r"/>
            <a:r>
              <a:rPr lang="en-GB" sz="3500" b="1">
                <a:solidFill>
                  <a:srgbClr val="FFFFFF"/>
                </a:solidFill>
              </a:rPr>
              <a:t>Agenda and Learning Outcomes -</a:t>
            </a:r>
            <a:br>
              <a:rPr lang="en-GB" sz="3500" b="1">
                <a:solidFill>
                  <a:srgbClr val="FFFFFF"/>
                </a:solidFill>
              </a:rPr>
            </a:br>
            <a:r>
              <a:rPr lang="en-GB" sz="3500" b="1">
                <a:solidFill>
                  <a:srgbClr val="FFFFFF"/>
                </a:solidFill>
              </a:rPr>
              <a:t>Strategy as Practice</a:t>
            </a:r>
          </a:p>
        </p:txBody>
      </p:sp>
      <p:cxnSp>
        <p:nvCxnSpPr>
          <p:cNvPr id="15" name="Straight Connector 1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7839940" y="6356350"/>
            <a:ext cx="675409" cy="365125"/>
          </a:xfrm>
        </p:spPr>
        <p:txBody>
          <a:bodyPr>
            <a:normAutofit/>
          </a:bodyPr>
          <a:lstStyle/>
          <a:p>
            <a:pPr>
              <a:spcAft>
                <a:spcPts val="600"/>
              </a:spcAft>
            </a:pPr>
            <a:fld id="{DA49917F-10F7-4CF8-9385-9861CBEFEA3C}" type="slidenum">
              <a:rPr lang="en-GB">
                <a:solidFill>
                  <a:srgbClr val="FFFFFF"/>
                </a:solidFill>
              </a:rPr>
              <a:pPr>
                <a:spcAft>
                  <a:spcPts val="600"/>
                </a:spcAft>
              </a:pPr>
              <a:t>32</a:t>
            </a:fld>
            <a:endParaRPr lang="en-GB">
              <a:solidFill>
                <a:srgbClr val="FFFFFF"/>
              </a:solidFill>
            </a:endParaRPr>
          </a:p>
        </p:txBody>
      </p:sp>
      <p:graphicFrame>
        <p:nvGraphicFramePr>
          <p:cNvPr id="12" name="Content Placeholder 5">
            <a:extLst>
              <a:ext uri="{FF2B5EF4-FFF2-40B4-BE49-F238E27FC236}">
                <a16:creationId xmlns:a16="http://schemas.microsoft.com/office/drawing/2014/main" id="{595F793C-B6D5-4874-B965-350C0A57F206}"/>
              </a:ext>
            </a:extLst>
          </p:cNvPr>
          <p:cNvGraphicFramePr>
            <a:graphicFrameLocks noGrp="1"/>
          </p:cNvGraphicFramePr>
          <p:nvPr>
            <p:ph idx="1"/>
            <p:extLst>
              <p:ext uri="{D42A27DB-BD31-4B8C-83A1-F6EECF244321}">
                <p14:modId xmlns:p14="http://schemas.microsoft.com/office/powerpoint/2010/main" val="2000541985"/>
              </p:ext>
            </p:extLst>
          </p:nvPr>
        </p:nvGraphicFramePr>
        <p:xfrm>
          <a:off x="3866534" y="1065862"/>
          <a:ext cx="4308514"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03624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etallic spheres connected in mesh">
            <a:extLst>
              <a:ext uri="{FF2B5EF4-FFF2-40B4-BE49-F238E27FC236}">
                <a16:creationId xmlns:a16="http://schemas.microsoft.com/office/drawing/2014/main" id="{03EE93EA-FC86-4C37-9685-008CD807FF3A}"/>
              </a:ext>
            </a:extLst>
          </p:cNvPr>
          <p:cNvPicPr>
            <a:picLocks noChangeAspect="1"/>
          </p:cNvPicPr>
          <p:nvPr/>
        </p:nvPicPr>
        <p:blipFill rotWithShape="1">
          <a:blip r:embed="rId2">
            <a:duotone>
              <a:prstClr val="black"/>
              <a:prstClr val="white"/>
            </a:duotone>
            <a:alphaModFix amt="35000"/>
          </a:blip>
          <a:srcRect l="6130" r="4999" b="-3"/>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A46BE7-A433-423A-9356-ACA77BD9345D}"/>
              </a:ext>
            </a:extLst>
          </p:cNvPr>
          <p:cNvSpPr>
            <a:spLocks noGrp="1"/>
          </p:cNvSpPr>
          <p:nvPr>
            <p:ph type="title"/>
          </p:nvPr>
        </p:nvSpPr>
        <p:spPr>
          <a:xfrm>
            <a:off x="628650" y="1065862"/>
            <a:ext cx="2484873" cy="4726276"/>
          </a:xfrm>
        </p:spPr>
        <p:txBody>
          <a:bodyPr>
            <a:normAutofit/>
          </a:bodyPr>
          <a:lstStyle/>
          <a:p>
            <a:pPr algn="r"/>
            <a:r>
              <a:rPr lang="en-GB" sz="3500">
                <a:cs typeface="Calibri Light"/>
              </a:rPr>
              <a:t>Strategy as Practice</a:t>
            </a:r>
            <a:endParaRPr lang="en-GB" sz="3500"/>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2B5383-3F01-4714-AE6B-717412F5A796}"/>
              </a:ext>
            </a:extLst>
          </p:cNvPr>
          <p:cNvSpPr>
            <a:spLocks noGrp="1"/>
          </p:cNvSpPr>
          <p:nvPr>
            <p:ph idx="1"/>
          </p:nvPr>
        </p:nvSpPr>
        <p:spPr>
          <a:xfrm>
            <a:off x="3866534" y="1065862"/>
            <a:ext cx="4644239" cy="4726276"/>
          </a:xfrm>
        </p:spPr>
        <p:txBody>
          <a:bodyPr vert="horz" lIns="91440" tIns="45720" rIns="91440" bIns="45720" rtlCol="0" anchor="ctr">
            <a:normAutofit/>
          </a:bodyPr>
          <a:lstStyle/>
          <a:p>
            <a:r>
              <a:rPr lang="en-GB" sz="1700">
                <a:cs typeface="Calibri"/>
              </a:rPr>
              <a:t>This is not a theoretcial framework that can be applied</a:t>
            </a:r>
          </a:p>
          <a:p>
            <a:r>
              <a:rPr lang="en-GB" sz="1700">
                <a:cs typeface="Calibri"/>
              </a:rPr>
              <a:t>It is a research agenda to examine what happens in organisations</a:t>
            </a:r>
          </a:p>
          <a:p>
            <a:r>
              <a:rPr lang="en-GB" sz="1700">
                <a:cs typeface="Calibri"/>
              </a:rPr>
              <a:t>Perhaps in the future some models/frameworks will emerge...</a:t>
            </a:r>
          </a:p>
        </p:txBody>
      </p:sp>
      <p:sp>
        <p:nvSpPr>
          <p:cNvPr id="4" name="Slide Number Placeholder 3">
            <a:extLst>
              <a:ext uri="{FF2B5EF4-FFF2-40B4-BE49-F238E27FC236}">
                <a16:creationId xmlns:a16="http://schemas.microsoft.com/office/drawing/2014/main" id="{2ECDF1A4-BB12-4FE6-9E64-3F8653BA632D}"/>
              </a:ext>
            </a:extLst>
          </p:cNvPr>
          <p:cNvSpPr>
            <a:spLocks noGrp="1"/>
          </p:cNvSpPr>
          <p:nvPr>
            <p:ph type="sldNum" sz="quarter" idx="12"/>
          </p:nvPr>
        </p:nvSpPr>
        <p:spPr>
          <a:xfrm>
            <a:off x="7667244" y="6556248"/>
            <a:ext cx="843534" cy="274320"/>
          </a:xfrm>
        </p:spPr>
        <p:txBody>
          <a:bodyPr>
            <a:normAutofit/>
          </a:bodyPr>
          <a:lstStyle/>
          <a:p>
            <a:pPr>
              <a:spcAft>
                <a:spcPts val="600"/>
              </a:spcAft>
            </a:pPr>
            <a:fld id="{DA49917F-10F7-4CF8-9385-9861CBEFEA3C}" type="slidenum">
              <a:rPr lang="en-GB" sz="900">
                <a:solidFill>
                  <a:schemeClr val="tx1">
                    <a:lumMod val="75000"/>
                    <a:lumOff val="25000"/>
                  </a:schemeClr>
                </a:solidFill>
              </a:rPr>
              <a:pPr>
                <a:spcAft>
                  <a:spcPts val="600"/>
                </a:spcAft>
              </a:pPr>
              <a:t>33</a:t>
            </a:fld>
            <a:endParaRPr lang="en-GB" sz="900">
              <a:solidFill>
                <a:schemeClr val="tx1">
                  <a:lumMod val="75000"/>
                  <a:lumOff val="25000"/>
                </a:schemeClr>
              </a:solidFill>
            </a:endParaRPr>
          </a:p>
        </p:txBody>
      </p:sp>
    </p:spTree>
    <p:extLst>
      <p:ext uri="{BB962C8B-B14F-4D97-AF65-F5344CB8AC3E}">
        <p14:creationId xmlns:p14="http://schemas.microsoft.com/office/powerpoint/2010/main" val="87190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41" y="187799"/>
            <a:ext cx="7886700" cy="1325563"/>
          </a:xfrm>
        </p:spPr>
        <p:txBody>
          <a:bodyPr/>
          <a:lstStyle/>
          <a:p>
            <a:r>
              <a:rPr lang="en-GB" b="1"/>
              <a:t>Key Texts</a:t>
            </a:r>
          </a:p>
        </p:txBody>
      </p:sp>
      <p:sp>
        <p:nvSpPr>
          <p:cNvPr id="4" name="Slide Number Placeholder 3"/>
          <p:cNvSpPr>
            <a:spLocks noGrp="1"/>
          </p:cNvSpPr>
          <p:nvPr>
            <p:ph type="sldNum" sz="quarter" idx="12"/>
          </p:nvPr>
        </p:nvSpPr>
        <p:spPr/>
        <p:txBody>
          <a:bodyPr/>
          <a:lstStyle/>
          <a:p>
            <a:fld id="{DA49917F-10F7-4CF8-9385-9861CBEFEA3C}" type="slidenum">
              <a:rPr lang="en-GB" smtClean="0"/>
              <a:t>34</a:t>
            </a:fld>
            <a:endParaRPr lang="en-GB"/>
          </a:p>
        </p:txBody>
      </p:sp>
      <p:pic>
        <p:nvPicPr>
          <p:cNvPr id="5" name="Picture 4"/>
          <p:cNvPicPr>
            <a:picLocks noChangeAspect="1"/>
          </p:cNvPicPr>
          <p:nvPr/>
        </p:nvPicPr>
        <p:blipFill>
          <a:blip r:embed="rId2"/>
          <a:stretch>
            <a:fillRect/>
          </a:stretch>
        </p:blipFill>
        <p:spPr>
          <a:xfrm>
            <a:off x="3138642" y="1159894"/>
            <a:ext cx="2329698" cy="3485586"/>
          </a:xfrm>
          <a:prstGeom prst="rect">
            <a:avLst/>
          </a:prstGeom>
        </p:spPr>
      </p:pic>
      <p:pic>
        <p:nvPicPr>
          <p:cNvPr id="6" name="Picture 5"/>
          <p:cNvPicPr>
            <a:picLocks noChangeAspect="1"/>
          </p:cNvPicPr>
          <p:nvPr/>
        </p:nvPicPr>
        <p:blipFill>
          <a:blip r:embed="rId3"/>
          <a:stretch>
            <a:fillRect/>
          </a:stretch>
        </p:blipFill>
        <p:spPr>
          <a:xfrm>
            <a:off x="6015782" y="91135"/>
            <a:ext cx="2392094" cy="3377848"/>
          </a:xfrm>
          <a:prstGeom prst="rect">
            <a:avLst/>
          </a:prstGeom>
        </p:spPr>
      </p:pic>
      <p:pic>
        <p:nvPicPr>
          <p:cNvPr id="7" name="Picture 6"/>
          <p:cNvPicPr>
            <a:picLocks noChangeAspect="1"/>
          </p:cNvPicPr>
          <p:nvPr/>
        </p:nvPicPr>
        <p:blipFill>
          <a:blip r:embed="rId4"/>
          <a:stretch>
            <a:fillRect/>
          </a:stretch>
        </p:blipFill>
        <p:spPr>
          <a:xfrm>
            <a:off x="438528" y="3191032"/>
            <a:ext cx="2378045" cy="2908897"/>
          </a:xfrm>
          <a:prstGeom prst="rect">
            <a:avLst/>
          </a:prstGeom>
        </p:spPr>
      </p:pic>
      <p:pic>
        <p:nvPicPr>
          <p:cNvPr id="9" name="Picture 8"/>
          <p:cNvPicPr>
            <a:picLocks noChangeAspect="1"/>
          </p:cNvPicPr>
          <p:nvPr/>
        </p:nvPicPr>
        <p:blipFill>
          <a:blip r:embed="rId5"/>
          <a:stretch>
            <a:fillRect/>
          </a:stretch>
        </p:blipFill>
        <p:spPr>
          <a:xfrm>
            <a:off x="6384732" y="3633615"/>
            <a:ext cx="2023144" cy="3008587"/>
          </a:xfrm>
          <a:prstGeom prst="rect">
            <a:avLst/>
          </a:prstGeom>
          <a:ln>
            <a:solidFill>
              <a:schemeClr val="tx1"/>
            </a:solidFill>
          </a:ln>
        </p:spPr>
      </p:pic>
      <p:sp>
        <p:nvSpPr>
          <p:cNvPr id="10" name="TextBox 9"/>
          <p:cNvSpPr txBox="1"/>
          <p:nvPr/>
        </p:nvSpPr>
        <p:spPr>
          <a:xfrm>
            <a:off x="3071954" y="4645480"/>
            <a:ext cx="652743" cy="369332"/>
          </a:xfrm>
          <a:prstGeom prst="rect">
            <a:avLst/>
          </a:prstGeom>
          <a:noFill/>
        </p:spPr>
        <p:txBody>
          <a:bodyPr wrap="none" rtlCol="0">
            <a:spAutoFit/>
          </a:bodyPr>
          <a:lstStyle/>
          <a:p>
            <a:r>
              <a:rPr lang="en-GB"/>
              <a:t>2007</a:t>
            </a:r>
          </a:p>
        </p:txBody>
      </p:sp>
      <p:sp>
        <p:nvSpPr>
          <p:cNvPr id="11" name="TextBox 10"/>
          <p:cNvSpPr txBox="1"/>
          <p:nvPr/>
        </p:nvSpPr>
        <p:spPr>
          <a:xfrm>
            <a:off x="8407876" y="6356351"/>
            <a:ext cx="652743" cy="369332"/>
          </a:xfrm>
          <a:prstGeom prst="rect">
            <a:avLst/>
          </a:prstGeom>
          <a:noFill/>
        </p:spPr>
        <p:txBody>
          <a:bodyPr wrap="none" rtlCol="0">
            <a:spAutoFit/>
          </a:bodyPr>
          <a:lstStyle/>
          <a:p>
            <a:r>
              <a:rPr lang="en-GB"/>
              <a:t>2005</a:t>
            </a:r>
          </a:p>
        </p:txBody>
      </p:sp>
    </p:spTree>
    <p:extLst>
      <p:ext uri="{BB962C8B-B14F-4D97-AF65-F5344CB8AC3E}">
        <p14:creationId xmlns:p14="http://schemas.microsoft.com/office/powerpoint/2010/main" val="3805749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Key Authors</a:t>
            </a:r>
          </a:p>
        </p:txBody>
      </p:sp>
      <p:sp>
        <p:nvSpPr>
          <p:cNvPr id="4" name="Slide Number Placeholder 3"/>
          <p:cNvSpPr>
            <a:spLocks noGrp="1"/>
          </p:cNvSpPr>
          <p:nvPr>
            <p:ph type="sldNum" sz="quarter" idx="12"/>
          </p:nvPr>
        </p:nvSpPr>
        <p:spPr/>
        <p:txBody>
          <a:bodyPr/>
          <a:lstStyle/>
          <a:p>
            <a:fld id="{DA49917F-10F7-4CF8-9385-9861CBEFEA3C}" type="slidenum">
              <a:rPr lang="en-GB" smtClean="0"/>
              <a:t>35</a:t>
            </a:fld>
            <a:endParaRPr lang="en-GB"/>
          </a:p>
        </p:txBody>
      </p:sp>
      <p:pic>
        <p:nvPicPr>
          <p:cNvPr id="5" name="Picture 4"/>
          <p:cNvPicPr>
            <a:picLocks noChangeAspect="1"/>
          </p:cNvPicPr>
          <p:nvPr/>
        </p:nvPicPr>
        <p:blipFill>
          <a:blip r:embed="rId2"/>
          <a:stretch>
            <a:fillRect/>
          </a:stretch>
        </p:blipFill>
        <p:spPr>
          <a:xfrm>
            <a:off x="6545938" y="417604"/>
            <a:ext cx="1969412" cy="2399884"/>
          </a:xfrm>
          <a:prstGeom prst="rect">
            <a:avLst/>
          </a:prstGeom>
        </p:spPr>
      </p:pic>
      <p:sp>
        <p:nvSpPr>
          <p:cNvPr id="6" name="TextBox 5"/>
          <p:cNvSpPr txBox="1"/>
          <p:nvPr/>
        </p:nvSpPr>
        <p:spPr>
          <a:xfrm>
            <a:off x="6545938" y="2817488"/>
            <a:ext cx="2073709" cy="369332"/>
          </a:xfrm>
          <a:prstGeom prst="rect">
            <a:avLst/>
          </a:prstGeom>
          <a:noFill/>
        </p:spPr>
        <p:txBody>
          <a:bodyPr wrap="none" rtlCol="0">
            <a:spAutoFit/>
          </a:bodyPr>
          <a:lstStyle/>
          <a:p>
            <a:r>
              <a:rPr lang="en-GB"/>
              <a:t>Richard Whittington</a:t>
            </a:r>
          </a:p>
        </p:txBody>
      </p:sp>
      <p:sp>
        <p:nvSpPr>
          <p:cNvPr id="8" name="TextBox 7"/>
          <p:cNvSpPr txBox="1"/>
          <p:nvPr/>
        </p:nvSpPr>
        <p:spPr>
          <a:xfrm>
            <a:off x="6457950" y="6245301"/>
            <a:ext cx="1537152" cy="369332"/>
          </a:xfrm>
          <a:prstGeom prst="rect">
            <a:avLst/>
          </a:prstGeom>
          <a:noFill/>
        </p:spPr>
        <p:txBody>
          <a:bodyPr wrap="none" rtlCol="0">
            <a:spAutoFit/>
          </a:bodyPr>
          <a:lstStyle/>
          <a:p>
            <a:r>
              <a:rPr lang="en-GB"/>
              <a:t>Gerry Johnson</a:t>
            </a:r>
          </a:p>
        </p:txBody>
      </p:sp>
      <p:pic>
        <p:nvPicPr>
          <p:cNvPr id="9" name="Picture 8"/>
          <p:cNvPicPr>
            <a:picLocks noChangeAspect="1"/>
          </p:cNvPicPr>
          <p:nvPr/>
        </p:nvPicPr>
        <p:blipFill>
          <a:blip r:embed="rId3"/>
          <a:stretch>
            <a:fillRect/>
          </a:stretch>
        </p:blipFill>
        <p:spPr>
          <a:xfrm>
            <a:off x="6252142" y="3745688"/>
            <a:ext cx="1950904" cy="2541615"/>
          </a:xfrm>
          <a:prstGeom prst="rect">
            <a:avLst/>
          </a:prstGeom>
        </p:spPr>
      </p:pic>
      <p:pic>
        <p:nvPicPr>
          <p:cNvPr id="10" name="Picture 9"/>
          <p:cNvPicPr>
            <a:picLocks noChangeAspect="1"/>
          </p:cNvPicPr>
          <p:nvPr/>
        </p:nvPicPr>
        <p:blipFill rotWithShape="1">
          <a:blip r:embed="rId4"/>
          <a:srcRect t="1" b="2117"/>
          <a:stretch/>
        </p:blipFill>
        <p:spPr>
          <a:xfrm>
            <a:off x="3191551" y="2037030"/>
            <a:ext cx="2313899" cy="2299581"/>
          </a:xfrm>
          <a:prstGeom prst="rect">
            <a:avLst/>
          </a:prstGeom>
        </p:spPr>
      </p:pic>
      <p:sp>
        <p:nvSpPr>
          <p:cNvPr id="11" name="TextBox 10"/>
          <p:cNvSpPr txBox="1"/>
          <p:nvPr/>
        </p:nvSpPr>
        <p:spPr>
          <a:xfrm>
            <a:off x="3295382" y="4304568"/>
            <a:ext cx="1958934" cy="369332"/>
          </a:xfrm>
          <a:prstGeom prst="rect">
            <a:avLst/>
          </a:prstGeom>
          <a:noFill/>
        </p:spPr>
        <p:txBody>
          <a:bodyPr wrap="none" rtlCol="0">
            <a:spAutoFit/>
          </a:bodyPr>
          <a:lstStyle/>
          <a:p>
            <a:r>
              <a:rPr lang="en-GB"/>
              <a:t>Paula Jarzabkowski</a:t>
            </a:r>
          </a:p>
        </p:txBody>
      </p:sp>
      <p:pic>
        <p:nvPicPr>
          <p:cNvPr id="12" name="Picture 11"/>
          <p:cNvPicPr>
            <a:picLocks noChangeAspect="1"/>
          </p:cNvPicPr>
          <p:nvPr/>
        </p:nvPicPr>
        <p:blipFill>
          <a:blip r:embed="rId5"/>
          <a:stretch>
            <a:fillRect/>
          </a:stretch>
        </p:blipFill>
        <p:spPr>
          <a:xfrm>
            <a:off x="496954" y="3186820"/>
            <a:ext cx="1959788" cy="2880935"/>
          </a:xfrm>
          <a:prstGeom prst="rect">
            <a:avLst/>
          </a:prstGeom>
        </p:spPr>
      </p:pic>
      <p:sp>
        <p:nvSpPr>
          <p:cNvPr id="13" name="TextBox 12"/>
          <p:cNvSpPr txBox="1"/>
          <p:nvPr/>
        </p:nvSpPr>
        <p:spPr>
          <a:xfrm>
            <a:off x="628650" y="6060635"/>
            <a:ext cx="1412566" cy="369332"/>
          </a:xfrm>
          <a:prstGeom prst="rect">
            <a:avLst/>
          </a:prstGeom>
          <a:noFill/>
        </p:spPr>
        <p:txBody>
          <a:bodyPr wrap="none" rtlCol="0">
            <a:spAutoFit/>
          </a:bodyPr>
          <a:lstStyle/>
          <a:p>
            <a:r>
              <a:rPr lang="en-GB"/>
              <a:t>Julia Balogun</a:t>
            </a:r>
          </a:p>
        </p:txBody>
      </p:sp>
    </p:spTree>
    <p:extLst>
      <p:ext uri="{BB962C8B-B14F-4D97-AF65-F5344CB8AC3E}">
        <p14:creationId xmlns:p14="http://schemas.microsoft.com/office/powerpoint/2010/main" val="3379212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94" y="219403"/>
            <a:ext cx="7886700" cy="1325563"/>
          </a:xfrm>
        </p:spPr>
        <p:txBody>
          <a:bodyPr/>
          <a:lstStyle/>
          <a:p>
            <a:r>
              <a:rPr lang="en-GB" b="1"/>
              <a:t>From Strategy to Strategizing</a:t>
            </a:r>
          </a:p>
        </p:txBody>
      </p:sp>
      <p:graphicFrame>
        <p:nvGraphicFramePr>
          <p:cNvPr id="8" name="Content Placeholder 2">
            <a:extLst>
              <a:ext uri="{FF2B5EF4-FFF2-40B4-BE49-F238E27FC236}">
                <a16:creationId xmlns:a16="http://schemas.microsoft.com/office/drawing/2014/main" id="{79CBFB00-EED2-4288-A202-E883A637D260}"/>
              </a:ext>
            </a:extLst>
          </p:cNvPr>
          <p:cNvGraphicFramePr>
            <a:graphicFrameLocks noGrp="1"/>
          </p:cNvGraphicFramePr>
          <p:nvPr>
            <p:ph idx="1"/>
            <p:extLst>
              <p:ext uri="{D42A27DB-BD31-4B8C-83A1-F6EECF244321}">
                <p14:modId xmlns:p14="http://schemas.microsoft.com/office/powerpoint/2010/main" val="2234975205"/>
              </p:ext>
            </p:extLst>
          </p:nvPr>
        </p:nvGraphicFramePr>
        <p:xfrm>
          <a:off x="628650" y="1418627"/>
          <a:ext cx="7886700" cy="5064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49917F-10F7-4CF8-9385-9861CBEFEA3C}" type="slidenum">
              <a:rPr lang="en-GB" smtClean="0"/>
              <a:t>36</a:t>
            </a:fld>
            <a:endParaRPr lang="en-GB"/>
          </a:p>
        </p:txBody>
      </p:sp>
    </p:spTree>
    <p:extLst>
      <p:ext uri="{BB962C8B-B14F-4D97-AF65-F5344CB8AC3E}">
        <p14:creationId xmlns:p14="http://schemas.microsoft.com/office/powerpoint/2010/main" val="1222506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GB" sz="4000" b="1" dirty="0"/>
              <a:t>From Strategy to Strategizing</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pPr marL="0" lvl="1" indent="0">
              <a:spcBef>
                <a:spcPts val="600"/>
              </a:spcBef>
              <a:buNone/>
            </a:pPr>
            <a:r>
              <a:rPr lang="en-GB" sz="1900" b="1" dirty="0"/>
              <a:t>Strategy as Practice research is concerned with:</a:t>
            </a:r>
          </a:p>
          <a:p>
            <a:pPr marL="180975" lvl="1" indent="-180975">
              <a:spcBef>
                <a:spcPts val="600"/>
              </a:spcBef>
            </a:pPr>
            <a:r>
              <a:rPr lang="en-GB" sz="1900" dirty="0"/>
              <a:t>How do strategy actors such as managers ‘do’ strategy? What activities make up strategy work (strategizing)? How is strategy work socially accomplished? </a:t>
            </a:r>
          </a:p>
          <a:p>
            <a:pPr marL="180975" lvl="1" indent="-180975">
              <a:spcBef>
                <a:spcPts val="600"/>
              </a:spcBef>
            </a:pPr>
            <a:r>
              <a:rPr lang="en-GB" sz="1900" dirty="0"/>
              <a:t>How is strategy work shaped by or shaping institutional macro / societal level context? How is strategy work shaped by popular management tools like five forces? How can strategy work influence “grand challenges” such as poverty or climate change? </a:t>
            </a:r>
          </a:p>
          <a:p>
            <a:pPr marL="180975" lvl="1" indent="-180975">
              <a:spcBef>
                <a:spcPts val="600"/>
              </a:spcBef>
            </a:pPr>
            <a:r>
              <a:rPr lang="en-GB" sz="1900" dirty="0"/>
              <a:t>Focus: micro focus at strategy actor level and also linking between micro and meso (organisation or industry) and wider macro level (societal level)</a:t>
            </a:r>
          </a:p>
        </p:txBody>
      </p:sp>
      <p:sp>
        <p:nvSpPr>
          <p:cNvPr id="4" name="Slide Number Placeholder 3"/>
          <p:cNvSpPr>
            <a:spLocks noGrp="1"/>
          </p:cNvSpPr>
          <p:nvPr>
            <p:ph type="sldNum" sz="quarter" idx="12"/>
          </p:nvPr>
        </p:nvSpPr>
        <p:spPr>
          <a:xfrm>
            <a:off x="7928637" y="6355080"/>
            <a:ext cx="586712" cy="365125"/>
          </a:xfrm>
        </p:spPr>
        <p:txBody>
          <a:bodyPr>
            <a:normAutofit/>
          </a:bodyPr>
          <a:lstStyle/>
          <a:p>
            <a:pPr>
              <a:spcAft>
                <a:spcPts val="600"/>
              </a:spcAft>
            </a:pPr>
            <a:fld id="{DA49917F-10F7-4CF8-9385-9861CBEFEA3C}" type="slidenum">
              <a:rPr lang="en-GB" sz="900">
                <a:solidFill>
                  <a:schemeClr val="tx1">
                    <a:alpha val="80000"/>
                  </a:schemeClr>
                </a:solidFill>
              </a:rPr>
              <a:pPr>
                <a:spcAft>
                  <a:spcPts val="600"/>
                </a:spcAft>
              </a:pPr>
              <a:t>37</a:t>
            </a:fld>
            <a:endParaRPr lang="en-GB" sz="900">
              <a:solidFill>
                <a:schemeClr val="tx1">
                  <a:alpha val="80000"/>
                </a:schemeClr>
              </a:solidFill>
            </a:endParaRPr>
          </a:p>
        </p:txBody>
      </p:sp>
    </p:spTree>
    <p:extLst>
      <p:ext uri="{BB962C8B-B14F-4D97-AF65-F5344CB8AC3E}">
        <p14:creationId xmlns:p14="http://schemas.microsoft.com/office/powerpoint/2010/main" val="133291488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alphaModFix amt="40000"/>
          </a:blip>
          <a:srcRect r="1" b="27771"/>
          <a:stretch/>
        </p:blipFill>
        <p:spPr>
          <a:xfrm>
            <a:off x="20" y="10"/>
            <a:ext cx="6337717" cy="6857990"/>
          </a:xfrm>
          <a:prstGeom prst="rect">
            <a:avLst/>
          </a:prstGeom>
        </p:spPr>
      </p:pic>
      <p:sp>
        <p:nvSpPr>
          <p:cNvPr id="2" name="Title 1"/>
          <p:cNvSpPr>
            <a:spLocks noGrp="1"/>
          </p:cNvSpPr>
          <p:nvPr>
            <p:ph type="title"/>
          </p:nvPr>
        </p:nvSpPr>
        <p:spPr>
          <a:xfrm>
            <a:off x="628650" y="365125"/>
            <a:ext cx="3938487" cy="1627636"/>
          </a:xfrm>
        </p:spPr>
        <p:txBody>
          <a:bodyPr>
            <a:normAutofit/>
          </a:bodyPr>
          <a:lstStyle/>
          <a:p>
            <a:r>
              <a:rPr lang="en-GB" b="1" dirty="0">
                <a:solidFill>
                  <a:srgbClr val="FFFFFF"/>
                </a:solidFill>
              </a:rPr>
              <a:t>Pettigrew’s study of ICI</a:t>
            </a:r>
          </a:p>
        </p:txBody>
      </p:sp>
      <p:sp>
        <p:nvSpPr>
          <p:cNvPr id="3" name="Content Placeholder 2"/>
          <p:cNvSpPr>
            <a:spLocks noGrp="1"/>
          </p:cNvSpPr>
          <p:nvPr>
            <p:ph idx="1"/>
          </p:nvPr>
        </p:nvSpPr>
        <p:spPr>
          <a:xfrm>
            <a:off x="628650" y="1902372"/>
            <a:ext cx="4216619" cy="4819103"/>
          </a:xfrm>
        </p:spPr>
        <p:txBody>
          <a:bodyPr>
            <a:normAutofit fontScale="92500" lnSpcReduction="20000"/>
          </a:bodyPr>
          <a:lstStyle/>
          <a:p>
            <a:r>
              <a:rPr lang="en-US" sz="2000" b="1" dirty="0">
                <a:solidFill>
                  <a:srgbClr val="FFFFFF"/>
                </a:solidFill>
              </a:rPr>
              <a:t>Pettigrew</a:t>
            </a:r>
            <a:r>
              <a:rPr lang="fr-FR" sz="2000" b="1" dirty="0">
                <a:solidFill>
                  <a:srgbClr val="FFFFFF"/>
                </a:solidFill>
              </a:rPr>
              <a:t>’</a:t>
            </a:r>
            <a:r>
              <a:rPr lang="en-US" sz="2000" b="1" dirty="0">
                <a:solidFill>
                  <a:srgbClr val="FFFFFF"/>
                </a:solidFill>
              </a:rPr>
              <a:t>s (1985) work represents one of the most influential strategy process studies.</a:t>
            </a:r>
          </a:p>
          <a:p>
            <a:endParaRPr lang="en-US" sz="2000" b="1" dirty="0">
              <a:solidFill>
                <a:srgbClr val="FFFFFF"/>
              </a:solidFill>
            </a:endParaRPr>
          </a:p>
          <a:p>
            <a:r>
              <a:rPr lang="en-US" sz="2000" b="1" dirty="0">
                <a:solidFill>
                  <a:srgbClr val="FFFFFF"/>
                </a:solidFill>
              </a:rPr>
              <a:t>It traces the attempts of ICI, one of Britain</a:t>
            </a:r>
            <a:r>
              <a:rPr lang="fr-FR" sz="2000" b="1" dirty="0">
                <a:solidFill>
                  <a:srgbClr val="FFFFFF"/>
                </a:solidFill>
              </a:rPr>
              <a:t>’</a:t>
            </a:r>
            <a:r>
              <a:rPr lang="en-US" sz="2000" b="1" dirty="0">
                <a:solidFill>
                  <a:srgbClr val="FFFFFF"/>
                </a:solidFill>
              </a:rPr>
              <a:t>s largest corporations at the time, </a:t>
            </a:r>
            <a:r>
              <a:rPr lang="en-US" sz="2000" b="1" u="sng" dirty="0">
                <a:solidFill>
                  <a:srgbClr val="FFFFFF"/>
                </a:solidFill>
              </a:rPr>
              <a:t>to change its strategy, structures, technologies and corporate culture over a 20 year period</a:t>
            </a:r>
            <a:r>
              <a:rPr lang="en-US" sz="2000" b="1" dirty="0">
                <a:solidFill>
                  <a:srgbClr val="FFFFFF"/>
                </a:solidFill>
              </a:rPr>
              <a:t>. </a:t>
            </a:r>
          </a:p>
          <a:p>
            <a:pPr marL="0" indent="0">
              <a:buNone/>
            </a:pPr>
            <a:endParaRPr lang="en-US" sz="2000" b="1" dirty="0">
              <a:solidFill>
                <a:srgbClr val="FFFFFF"/>
              </a:solidFill>
            </a:endParaRPr>
          </a:p>
          <a:p>
            <a:r>
              <a:rPr lang="en-GB" sz="2000" b="1" i="1" dirty="0">
                <a:solidFill>
                  <a:srgbClr val="FFFFFF"/>
                </a:solidFill>
              </a:rPr>
              <a:t>“</a:t>
            </a:r>
            <a:r>
              <a:rPr lang="en-US" sz="2000" b="1" i="1" dirty="0">
                <a:solidFill>
                  <a:srgbClr val="FFFFFF"/>
                </a:solidFill>
              </a:rPr>
              <a:t>... illustrating why and how the content of particular changes and strategies for introducing them are constrained by and enabled by features of the traditions, culture, structure and business of ICI as a whole and each of its divisions..</a:t>
            </a:r>
            <a:r>
              <a:rPr lang="en-GB" sz="2000" b="1" i="1" dirty="0">
                <a:solidFill>
                  <a:srgbClr val="FFFFFF"/>
                </a:solidFill>
              </a:rPr>
              <a:t>” (Pettigrew 1985). </a:t>
            </a:r>
            <a:endParaRPr lang="en-GB" sz="2000" b="1" dirty="0">
              <a:solidFill>
                <a:srgbClr val="FFFFFF"/>
              </a:solidFill>
            </a:endParaRPr>
          </a:p>
          <a:p>
            <a:endParaRPr lang="en-GB" sz="1400" dirty="0">
              <a:solidFill>
                <a:srgbClr val="FFFFFF"/>
              </a:solidFill>
            </a:endParaRPr>
          </a:p>
        </p:txBody>
      </p:sp>
      <p:pic>
        <p:nvPicPr>
          <p:cNvPr id="4098" name="Picture 2" descr="Image result for IC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24" r="16605"/>
          <a:stretch/>
        </p:blipFill>
        <p:spPr bwMode="auto">
          <a:xfrm>
            <a:off x="4669497"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DA49917F-10F7-4CF8-9385-9861CBEFEA3C}" type="slidenum">
              <a:rPr lang="en-GB">
                <a:solidFill>
                  <a:srgbClr val="FFFFFF"/>
                </a:solidFill>
              </a:rPr>
              <a:pPr>
                <a:spcAft>
                  <a:spcPts val="600"/>
                </a:spcAft>
              </a:pPr>
              <a:t>4</a:t>
            </a:fld>
            <a:endParaRPr lang="en-GB">
              <a:solidFill>
                <a:srgbClr val="FFFFFF"/>
              </a:solidFill>
            </a:endParaRPr>
          </a:p>
        </p:txBody>
      </p:sp>
    </p:spTree>
    <p:extLst>
      <p:ext uri="{BB962C8B-B14F-4D97-AF65-F5344CB8AC3E}">
        <p14:creationId xmlns:p14="http://schemas.microsoft.com/office/powerpoint/2010/main" val="338952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971550" y="669925"/>
            <a:ext cx="3600450" cy="1325563"/>
          </a:xfrm>
        </p:spPr>
        <p:txBody>
          <a:bodyPr anchor="b">
            <a:normAutofit/>
          </a:bodyPr>
          <a:lstStyle/>
          <a:p>
            <a:r>
              <a:rPr lang="en-GB" sz="2800" b="1">
                <a:solidFill>
                  <a:schemeClr val="bg1"/>
                </a:solidFill>
              </a:rPr>
              <a:t>Processes studies: </a:t>
            </a:r>
            <a:r>
              <a:rPr lang="en-GB" sz="2800">
                <a:solidFill>
                  <a:schemeClr val="bg1"/>
                </a:solidFill>
              </a:rPr>
              <a:t>patterns of continuity and change over time</a:t>
            </a:r>
            <a:r>
              <a:rPr lang="en-GB" sz="2800" b="1">
                <a:solidFill>
                  <a:schemeClr val="bg1"/>
                </a:solidFill>
              </a:rPr>
              <a:t> </a:t>
            </a:r>
          </a:p>
        </p:txBody>
      </p:sp>
      <p:cxnSp>
        <p:nvCxnSpPr>
          <p:cNvPr id="73" name="Straight Connector 7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457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71550" y="2288833"/>
            <a:ext cx="3600450" cy="3711571"/>
          </a:xfrm>
        </p:spPr>
        <p:txBody>
          <a:bodyPr>
            <a:normAutofit/>
          </a:bodyPr>
          <a:lstStyle/>
          <a:p>
            <a:r>
              <a:rPr lang="en-US" sz="1600" dirty="0">
                <a:solidFill>
                  <a:schemeClr val="bg1"/>
                </a:solidFill>
              </a:rPr>
              <a:t>Pettigrew (1985) argues that change happens in radical, revolutionary periods, alternating with long periods in which the impacts of the changes are absorbed</a:t>
            </a:r>
          </a:p>
          <a:p>
            <a:endParaRPr lang="en-US" sz="1600" dirty="0">
              <a:solidFill>
                <a:schemeClr val="bg1"/>
              </a:solidFill>
            </a:endParaRPr>
          </a:p>
          <a:p>
            <a:r>
              <a:rPr lang="en-US" sz="1600" dirty="0">
                <a:solidFill>
                  <a:schemeClr val="bg1"/>
                </a:solidFill>
              </a:rPr>
              <a:t>Johnson’s (1987) process study of change at a UK retailer resonates with this. Johnson (1992) argues that </a:t>
            </a:r>
            <a:r>
              <a:rPr lang="en-US" sz="1600" dirty="0" err="1">
                <a:solidFill>
                  <a:schemeClr val="bg1"/>
                </a:solidFill>
              </a:rPr>
              <a:t>organisations</a:t>
            </a:r>
            <a:r>
              <a:rPr lang="en-US" sz="1600" dirty="0">
                <a:solidFill>
                  <a:schemeClr val="bg1"/>
                </a:solidFill>
              </a:rPr>
              <a:t> have periods of incremental development or “strategic drift” due to misalignment between the organizational culture and the external environment.</a:t>
            </a:r>
            <a:endParaRPr lang="en-GB" sz="1600" dirty="0">
              <a:solidFill>
                <a:schemeClr val="bg1"/>
              </a:solidFill>
            </a:endParaRPr>
          </a:p>
        </p:txBody>
      </p:sp>
      <p:pic>
        <p:nvPicPr>
          <p:cNvPr id="37890" name="Picture 2" descr="Image result for grandfather c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5173" y="-6"/>
            <a:ext cx="198881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977269" y="6356350"/>
            <a:ext cx="1538081" cy="365125"/>
          </a:xfrm>
        </p:spPr>
        <p:txBody>
          <a:bodyPr>
            <a:normAutofit/>
          </a:bodyPr>
          <a:lstStyle/>
          <a:p>
            <a:pPr>
              <a:spcAft>
                <a:spcPts val="600"/>
              </a:spcAft>
            </a:pPr>
            <a:fld id="{DA49917F-10F7-4CF8-9385-9861CBEFEA3C}" type="slidenum">
              <a:rPr lang="en-GB">
                <a:solidFill>
                  <a:srgbClr val="FFFFFF"/>
                </a:solidFill>
              </a:rPr>
              <a:pPr>
                <a:spcAft>
                  <a:spcPts val="600"/>
                </a:spcAft>
              </a:pPr>
              <a:t>5</a:t>
            </a:fld>
            <a:endParaRPr lang="en-GB">
              <a:solidFill>
                <a:srgbClr val="FFFFFF"/>
              </a:solidFill>
            </a:endParaRPr>
          </a:p>
        </p:txBody>
      </p:sp>
      <p:cxnSp>
        <p:nvCxnSpPr>
          <p:cNvPr id="75" name="Straight Connector 74">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1789"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94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42" y="141390"/>
            <a:ext cx="7886700" cy="1325563"/>
          </a:xfrm>
        </p:spPr>
        <p:txBody>
          <a:bodyPr/>
          <a:lstStyle/>
          <a:p>
            <a:r>
              <a:rPr lang="en-GB" b="1"/>
              <a:t>The Process School: humanising strategy research</a:t>
            </a:r>
          </a:p>
        </p:txBody>
      </p:sp>
      <p:sp>
        <p:nvSpPr>
          <p:cNvPr id="3" name="Content Placeholder 2"/>
          <p:cNvSpPr>
            <a:spLocks noGrp="1"/>
          </p:cNvSpPr>
          <p:nvPr>
            <p:ph idx="1"/>
          </p:nvPr>
        </p:nvSpPr>
        <p:spPr>
          <a:xfrm>
            <a:off x="342900" y="1636732"/>
            <a:ext cx="8577364" cy="4789185"/>
          </a:xfrm>
        </p:spPr>
        <p:txBody>
          <a:bodyPr>
            <a:normAutofit/>
          </a:bodyPr>
          <a:lstStyle/>
          <a:p>
            <a:r>
              <a:rPr lang="en-US" u="sng" dirty="0"/>
              <a:t>The process school has </a:t>
            </a:r>
            <a:r>
              <a:rPr lang="en-GB" u="sng" dirty="0"/>
              <a:t>‘</a:t>
            </a:r>
            <a:r>
              <a:rPr lang="en-US" b="1" u="sng" dirty="0"/>
              <a:t>humanized</a:t>
            </a:r>
            <a:r>
              <a:rPr lang="fr-FR" u="sng" dirty="0"/>
              <a:t>’ </a:t>
            </a:r>
            <a:r>
              <a:rPr lang="en-US" u="sng" dirty="0"/>
              <a:t>the strategy field </a:t>
            </a:r>
            <a:r>
              <a:rPr lang="en-US" dirty="0"/>
              <a:t>(Chia and MacKay, 2007) by considering </a:t>
            </a:r>
            <a:r>
              <a:rPr lang="en-US" dirty="0" err="1"/>
              <a:t>organisational</a:t>
            </a:r>
            <a:r>
              <a:rPr lang="en-US" dirty="0"/>
              <a:t> phenomena and inner dynamics of </a:t>
            </a:r>
            <a:r>
              <a:rPr lang="en-US" dirty="0" err="1"/>
              <a:t>organisations</a:t>
            </a:r>
            <a:r>
              <a:rPr lang="en-US" dirty="0"/>
              <a:t> (Johnson et al., 2003). </a:t>
            </a:r>
          </a:p>
          <a:p>
            <a:r>
              <a:rPr lang="en-US" dirty="0"/>
              <a:t>Recognition that </a:t>
            </a:r>
            <a:r>
              <a:rPr lang="en-US" u="sng" dirty="0"/>
              <a:t>these dynamics are largely processes of and between individuals</a:t>
            </a:r>
            <a:r>
              <a:rPr lang="en-US" dirty="0"/>
              <a:t> is an achievement of the strategy process school, </a:t>
            </a:r>
            <a:r>
              <a:rPr lang="en-US" u="sng" dirty="0"/>
              <a:t>legitimizing the application of psychological approaches to the study of managers in organizations. </a:t>
            </a:r>
          </a:p>
          <a:p>
            <a:r>
              <a:rPr lang="en-US" dirty="0"/>
              <a:t>This is a shift from rational economics approaches which view </a:t>
            </a:r>
            <a:r>
              <a:rPr lang="en-US" dirty="0" err="1"/>
              <a:t>organisations</a:t>
            </a:r>
            <a:r>
              <a:rPr lang="en-US" dirty="0"/>
              <a:t> through Morgan’s machine metaphor</a:t>
            </a:r>
            <a:endParaRPr lang="en-GB" dirty="0"/>
          </a:p>
        </p:txBody>
      </p:sp>
      <p:sp>
        <p:nvSpPr>
          <p:cNvPr id="4" name="Slide Number Placeholder 3"/>
          <p:cNvSpPr>
            <a:spLocks noGrp="1"/>
          </p:cNvSpPr>
          <p:nvPr>
            <p:ph type="sldNum" sz="quarter" idx="12"/>
          </p:nvPr>
        </p:nvSpPr>
        <p:spPr/>
        <p:txBody>
          <a:bodyPr/>
          <a:lstStyle/>
          <a:p>
            <a:fld id="{DA49917F-10F7-4CF8-9385-9861CBEFEA3C}" type="slidenum">
              <a:rPr lang="en-GB" smtClean="0"/>
              <a:t>6</a:t>
            </a:fld>
            <a:endParaRPr lang="en-GB"/>
          </a:p>
        </p:txBody>
      </p:sp>
      <p:sp>
        <p:nvSpPr>
          <p:cNvPr id="5" name="TextBox 4"/>
          <p:cNvSpPr txBox="1"/>
          <p:nvPr/>
        </p:nvSpPr>
        <p:spPr>
          <a:xfrm>
            <a:off x="0" y="6538913"/>
            <a:ext cx="5530296" cy="307777"/>
          </a:xfrm>
          <a:prstGeom prst="rect">
            <a:avLst/>
          </a:prstGeom>
          <a:noFill/>
        </p:spPr>
        <p:txBody>
          <a:bodyPr wrap="none" rtlCol="0">
            <a:spAutoFit/>
          </a:bodyPr>
          <a:lstStyle/>
          <a:p>
            <a:r>
              <a:rPr lang="en-GB" sz="1400"/>
              <a:t>source: Mike Zundel, ULMS765 Strategic Organization Module Handbook </a:t>
            </a:r>
          </a:p>
        </p:txBody>
      </p:sp>
    </p:spTree>
    <p:extLst>
      <p:ext uri="{BB962C8B-B14F-4D97-AF65-F5344CB8AC3E}">
        <p14:creationId xmlns:p14="http://schemas.microsoft.com/office/powerpoint/2010/main" val="183026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85341" y="365125"/>
            <a:ext cx="3630007" cy="1807305"/>
          </a:xfrm>
        </p:spPr>
        <p:txBody>
          <a:bodyPr>
            <a:normAutofit/>
          </a:bodyPr>
          <a:lstStyle/>
          <a:p>
            <a:r>
              <a:rPr lang="en-GB" b="1"/>
              <a:t>The Process School</a:t>
            </a:r>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056" r="13053"/>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85341" y="2333297"/>
            <a:ext cx="3630007" cy="3843666"/>
          </a:xfrm>
        </p:spPr>
        <p:txBody>
          <a:bodyPr vert="horz" lIns="91440" tIns="45720" rIns="91440" bIns="45720" rtlCol="0" anchor="t">
            <a:normAutofit/>
          </a:bodyPr>
          <a:lstStyle/>
          <a:p>
            <a:r>
              <a:rPr lang="en-GB" sz="1700" dirty="0"/>
              <a:t>“An organisation is a </a:t>
            </a:r>
            <a:r>
              <a:rPr lang="en-GB" sz="1700" u="sng" dirty="0"/>
              <a:t>social arrangement </a:t>
            </a:r>
            <a:r>
              <a:rPr lang="en-GB" sz="1700" dirty="0"/>
              <a:t>for achieving </a:t>
            </a:r>
            <a:r>
              <a:rPr lang="en-GB" sz="1700" u="sng" dirty="0"/>
              <a:t>controlled performance </a:t>
            </a:r>
            <a:r>
              <a:rPr lang="en-GB" sz="1700" dirty="0"/>
              <a:t>towards goals that create value” (Boddy, 2005)</a:t>
            </a:r>
          </a:p>
          <a:p>
            <a:r>
              <a:rPr lang="en-GB" sz="1700" dirty="0"/>
              <a:t>The process school is concerned with both controlled performance goals </a:t>
            </a:r>
            <a:r>
              <a:rPr lang="en-GB" sz="1700" b="1" i="1" u="sng" dirty="0"/>
              <a:t>and</a:t>
            </a:r>
            <a:r>
              <a:rPr lang="en-GB" sz="1700" dirty="0"/>
              <a:t> social arrangements</a:t>
            </a:r>
            <a:endParaRPr lang="en-GB" sz="1700" dirty="0">
              <a:cs typeface="Calibri"/>
            </a:endParaRPr>
          </a:p>
          <a:p>
            <a:endParaRPr lang="en-GB" sz="1700"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DA49917F-10F7-4CF8-9385-9861CBEFEA3C}" type="slidenum">
              <a:rPr lang="en-GB" smtClean="0"/>
              <a:pPr>
                <a:spcAft>
                  <a:spcPts val="600"/>
                </a:spcAft>
              </a:pPr>
              <a:t>7</a:t>
            </a:fld>
            <a:endParaRPr lang="en-GB"/>
          </a:p>
        </p:txBody>
      </p:sp>
    </p:spTree>
    <p:extLst>
      <p:ext uri="{BB962C8B-B14F-4D97-AF65-F5344CB8AC3E}">
        <p14:creationId xmlns:p14="http://schemas.microsoft.com/office/powerpoint/2010/main" val="374569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30" y="663739"/>
            <a:ext cx="8814596" cy="1325563"/>
          </a:xfrm>
        </p:spPr>
        <p:txBody>
          <a:bodyPr>
            <a:noAutofit/>
          </a:bodyPr>
          <a:lstStyle/>
          <a:p>
            <a:r>
              <a:rPr lang="en-GB" sz="4000" b="1" dirty="0"/>
              <a:t>Key Process School Debate: </a:t>
            </a:r>
            <a:br>
              <a:rPr lang="en-GB" sz="3600" b="1" dirty="0"/>
            </a:br>
            <a:r>
              <a:rPr lang="en-GB" sz="3600" dirty="0"/>
              <a:t>s</a:t>
            </a:r>
            <a:r>
              <a:rPr lang="en-GB" altLang="en-US" sz="3600" dirty="0"/>
              <a:t>hould strategies be planned out in advance or allowed to unfold?</a:t>
            </a:r>
            <a:endParaRPr lang="en-GB" sz="3600" dirty="0"/>
          </a:p>
        </p:txBody>
      </p:sp>
      <p:sp>
        <p:nvSpPr>
          <p:cNvPr id="4" name="Slide Number Placeholder 3"/>
          <p:cNvSpPr>
            <a:spLocks noGrp="1"/>
          </p:cNvSpPr>
          <p:nvPr>
            <p:ph type="sldNum" sz="quarter" idx="12"/>
          </p:nvPr>
        </p:nvSpPr>
        <p:spPr/>
        <p:txBody>
          <a:bodyPr/>
          <a:lstStyle/>
          <a:p>
            <a:fld id="{DA49917F-10F7-4CF8-9385-9861CBEFEA3C}" type="slidenum">
              <a:rPr lang="en-GB" smtClean="0"/>
              <a:t>8</a:t>
            </a:fld>
            <a:endParaRPr lang="en-GB"/>
          </a:p>
        </p:txBody>
      </p:sp>
      <p:sp>
        <p:nvSpPr>
          <p:cNvPr id="7" name="Content Placeholder 2"/>
          <p:cNvSpPr>
            <a:spLocks noGrp="1"/>
          </p:cNvSpPr>
          <p:nvPr>
            <p:ph idx="1"/>
          </p:nvPr>
        </p:nvSpPr>
        <p:spPr>
          <a:xfrm>
            <a:off x="301453" y="2679208"/>
            <a:ext cx="8652617" cy="4336487"/>
          </a:xfrm>
        </p:spPr>
        <p:txBody>
          <a:bodyPr vert="horz" lIns="91440" tIns="45720" rIns="91440" bIns="45720" rtlCol="0" anchor="t">
            <a:normAutofit/>
          </a:bodyPr>
          <a:lstStyle/>
          <a:p>
            <a:pPr>
              <a:buFontTx/>
              <a:buNone/>
              <a:tabLst>
                <a:tab pos="0" algn="l"/>
              </a:tabLst>
            </a:pPr>
            <a:r>
              <a:rPr lang="en-GB" altLang="en-US" sz="2800" b="1" dirty="0"/>
              <a:t>Deliberate (Prescriptive or Intended) strategy </a:t>
            </a:r>
            <a:r>
              <a:rPr lang="en-GB" altLang="en-US" sz="2800" dirty="0"/>
              <a:t>is when strategy is planned carefully in advance</a:t>
            </a:r>
            <a:endParaRPr lang="en-US" dirty="0"/>
          </a:p>
          <a:p>
            <a:pPr>
              <a:buFontTx/>
              <a:buNone/>
              <a:tabLst>
                <a:tab pos="0" algn="l"/>
              </a:tabLst>
            </a:pPr>
            <a:r>
              <a:rPr lang="en-GB" altLang="en-US" sz="2800" b="1" dirty="0"/>
              <a:t>Emergent </a:t>
            </a:r>
            <a:r>
              <a:rPr lang="en-GB" altLang="en-US" sz="2800" dirty="0"/>
              <a:t>strategy</a:t>
            </a:r>
            <a:r>
              <a:rPr lang="en-GB" altLang="en-US" sz="2800" b="1" dirty="0"/>
              <a:t> </a:t>
            </a:r>
            <a:r>
              <a:rPr lang="en-GB" altLang="en-US" sz="2800" dirty="0"/>
              <a:t>is when companies respond to market and environmental forces, rather than ‘prescribe’ a long-term plan.</a:t>
            </a:r>
            <a:r>
              <a:rPr lang="en-GB" altLang="en-US" dirty="0"/>
              <a:t> Emergent strategy making is sometimes called the </a:t>
            </a:r>
            <a:r>
              <a:rPr lang="en-GB" altLang="en-US" b="1" dirty="0" err="1"/>
              <a:t>incrementalist</a:t>
            </a:r>
            <a:r>
              <a:rPr lang="en-GB" altLang="en-US" dirty="0"/>
              <a:t> or </a:t>
            </a:r>
            <a:r>
              <a:rPr lang="en-GB" altLang="en-US" b="1" dirty="0"/>
              <a:t>learning</a:t>
            </a:r>
            <a:r>
              <a:rPr lang="en-GB" altLang="en-US" dirty="0"/>
              <a:t> school.  </a:t>
            </a:r>
            <a:endParaRPr lang="en-GB" altLang="en-US" sz="2800" dirty="0">
              <a:cs typeface="Calibri"/>
            </a:endParaRPr>
          </a:p>
          <a:p>
            <a:pPr>
              <a:buFontTx/>
              <a:buNone/>
              <a:tabLst>
                <a:tab pos="0" algn="l"/>
              </a:tabLst>
            </a:pPr>
            <a:endParaRPr lang="en-GB" altLang="en-US" dirty="0">
              <a:latin typeface="Calibri" panose="020F0502020204030204" pitchFamily="34" charset="0"/>
              <a:cs typeface="Arial" panose="020B0604020202020204" pitchFamily="34" charset="0"/>
            </a:endParaRPr>
          </a:p>
          <a:p>
            <a:pPr>
              <a:buFontTx/>
              <a:buNone/>
              <a:tabLst>
                <a:tab pos="0" algn="l"/>
              </a:tabLst>
            </a:pPr>
            <a:endParaRPr lang="en-GB" altLang="en-US" dirty="0"/>
          </a:p>
          <a:p>
            <a:pPr>
              <a:buFontTx/>
              <a:buNone/>
              <a:tabLst>
                <a:tab pos="0" algn="l"/>
              </a:tabLst>
            </a:pPr>
            <a:endParaRPr lang="en-GB" altLang="en-US" dirty="0"/>
          </a:p>
        </p:txBody>
      </p:sp>
      <p:sp>
        <p:nvSpPr>
          <p:cNvPr id="8" name="TextBox 4"/>
          <p:cNvSpPr txBox="1">
            <a:spLocks noChangeArrowheads="1"/>
          </p:cNvSpPr>
          <p:nvPr/>
        </p:nvSpPr>
        <p:spPr bwMode="auto">
          <a:xfrm>
            <a:off x="3148013" y="6464300"/>
            <a:ext cx="5745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200"/>
              <a:t>source: Lynch, R (2011) Strategic Management, 6</a:t>
            </a:r>
            <a:r>
              <a:rPr lang="en-GB" altLang="en-US" sz="1200" baseline="30000"/>
              <a:t>th</a:t>
            </a:r>
            <a:r>
              <a:rPr lang="en-GB" altLang="en-US" sz="1200"/>
              <a:t> Edition, Pearson Education, Chapter 1 </a:t>
            </a:r>
          </a:p>
        </p:txBody>
      </p:sp>
    </p:spTree>
    <p:extLst>
      <p:ext uri="{BB962C8B-B14F-4D97-AF65-F5344CB8AC3E}">
        <p14:creationId xmlns:p14="http://schemas.microsoft.com/office/powerpoint/2010/main" val="132088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0825" y="180181"/>
            <a:ext cx="7772400" cy="501650"/>
          </a:xfrm>
        </p:spPr>
        <p:txBody>
          <a:bodyPr>
            <a:normAutofit fontScale="90000"/>
          </a:bodyPr>
          <a:lstStyle/>
          <a:p>
            <a:br>
              <a:rPr lang="en-GB" altLang="en-US" b="1"/>
            </a:br>
            <a:r>
              <a:rPr lang="en-GB" altLang="en-US" b="1"/>
              <a:t>Deliberate and Emergent Strategy</a:t>
            </a:r>
          </a:p>
        </p:txBody>
      </p:sp>
      <p:grpSp>
        <p:nvGrpSpPr>
          <p:cNvPr id="76803" name="Group 3"/>
          <p:cNvGrpSpPr>
            <a:grpSpLocks/>
          </p:cNvGrpSpPr>
          <p:nvPr/>
        </p:nvGrpSpPr>
        <p:grpSpPr bwMode="auto">
          <a:xfrm>
            <a:off x="457200" y="1533525"/>
            <a:ext cx="8153400" cy="4487863"/>
            <a:chOff x="-3" y="-3"/>
            <a:chExt cx="3720" cy="2827"/>
          </a:xfrm>
        </p:grpSpPr>
        <p:grpSp>
          <p:nvGrpSpPr>
            <p:cNvPr id="76806" name="Group 4"/>
            <p:cNvGrpSpPr>
              <a:grpSpLocks/>
            </p:cNvGrpSpPr>
            <p:nvPr/>
          </p:nvGrpSpPr>
          <p:grpSpPr bwMode="auto">
            <a:xfrm>
              <a:off x="0" y="0"/>
              <a:ext cx="3714" cy="2821"/>
              <a:chOff x="0" y="0"/>
              <a:chExt cx="3714" cy="2821"/>
            </a:xfrm>
          </p:grpSpPr>
          <p:grpSp>
            <p:nvGrpSpPr>
              <p:cNvPr id="76808" name="Group 5"/>
              <p:cNvGrpSpPr>
                <a:grpSpLocks/>
              </p:cNvGrpSpPr>
              <p:nvPr/>
            </p:nvGrpSpPr>
            <p:grpSpPr bwMode="auto">
              <a:xfrm>
                <a:off x="0" y="0"/>
                <a:ext cx="1857" cy="403"/>
                <a:chOff x="0" y="0"/>
                <a:chExt cx="1857" cy="403"/>
              </a:xfrm>
            </p:grpSpPr>
            <p:sp>
              <p:nvSpPr>
                <p:cNvPr id="76848" name="Rectangle 6"/>
                <p:cNvSpPr>
                  <a:spLocks noChangeArrowheads="1"/>
                </p:cNvSpPr>
                <p:nvPr/>
              </p:nvSpPr>
              <p:spPr bwMode="auto">
                <a:xfrm>
                  <a:off x="43" y="0"/>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2000" b="1"/>
                    <a:t>Deliberate</a:t>
                  </a:r>
                  <a:endParaRPr lang="en-US" altLang="en-US" sz="4000">
                    <a:latin typeface="Times New Roman" panose="02020603050405020304" pitchFamily="18" charset="0"/>
                  </a:endParaRPr>
                </a:p>
              </p:txBody>
            </p:sp>
            <p:sp>
              <p:nvSpPr>
                <p:cNvPr id="76849" name="Rectangle 7"/>
                <p:cNvSpPr>
                  <a:spLocks noChangeArrowheads="1"/>
                </p:cNvSpPr>
                <p:nvPr/>
              </p:nvSpPr>
              <p:spPr bwMode="auto">
                <a:xfrm>
                  <a:off x="0" y="0"/>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09" name="Group 8"/>
              <p:cNvGrpSpPr>
                <a:grpSpLocks/>
              </p:cNvGrpSpPr>
              <p:nvPr/>
            </p:nvGrpSpPr>
            <p:grpSpPr bwMode="auto">
              <a:xfrm>
                <a:off x="1857" y="0"/>
                <a:ext cx="1857" cy="403"/>
                <a:chOff x="1857" y="0"/>
                <a:chExt cx="1857" cy="403"/>
              </a:xfrm>
            </p:grpSpPr>
            <p:sp>
              <p:nvSpPr>
                <p:cNvPr id="76846" name="Rectangle 9"/>
                <p:cNvSpPr>
                  <a:spLocks noChangeArrowheads="1"/>
                </p:cNvSpPr>
                <p:nvPr/>
              </p:nvSpPr>
              <p:spPr bwMode="auto">
                <a:xfrm>
                  <a:off x="1900" y="0"/>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2000" b="1"/>
                    <a:t>Emergent </a:t>
                  </a:r>
                  <a:endParaRPr lang="en-US" altLang="en-US" sz="1900" b="1"/>
                </a:p>
                <a:p>
                  <a:pPr eaLnBrk="1" hangingPunct="1">
                    <a:spcBef>
                      <a:spcPct val="0"/>
                    </a:spcBef>
                    <a:buFontTx/>
                    <a:buNone/>
                  </a:pPr>
                  <a:endParaRPr lang="en-US" altLang="en-US" sz="4000" b="1">
                    <a:latin typeface="Times New Roman" panose="02020603050405020304" pitchFamily="18" charset="0"/>
                  </a:endParaRPr>
                </a:p>
              </p:txBody>
            </p:sp>
            <p:sp>
              <p:nvSpPr>
                <p:cNvPr id="76847" name="Rectangle 10"/>
                <p:cNvSpPr>
                  <a:spLocks noChangeArrowheads="1"/>
                </p:cNvSpPr>
                <p:nvPr/>
              </p:nvSpPr>
              <p:spPr bwMode="auto">
                <a:xfrm>
                  <a:off x="1857" y="0"/>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10" name="Group 11"/>
              <p:cNvGrpSpPr>
                <a:grpSpLocks/>
              </p:cNvGrpSpPr>
              <p:nvPr/>
            </p:nvGrpSpPr>
            <p:grpSpPr bwMode="auto">
              <a:xfrm>
                <a:off x="0" y="403"/>
                <a:ext cx="1857" cy="403"/>
                <a:chOff x="0" y="403"/>
                <a:chExt cx="1857" cy="403"/>
              </a:xfrm>
            </p:grpSpPr>
            <p:sp>
              <p:nvSpPr>
                <p:cNvPr id="76844" name="Rectangle 12"/>
                <p:cNvSpPr>
                  <a:spLocks noChangeArrowheads="1"/>
                </p:cNvSpPr>
                <p:nvPr/>
              </p:nvSpPr>
              <p:spPr bwMode="auto">
                <a:xfrm>
                  <a:off x="43" y="403"/>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a:latin typeface="Wingdings" panose="05000000000000000000" pitchFamily="2" charset="2"/>
                    </a:rPr>
                    <a:t>v</a:t>
                  </a:r>
                  <a:r>
                    <a:rPr lang="en-US" altLang="en-US" sz="1200">
                      <a:latin typeface="Times New Roman" panose="02020603050405020304" pitchFamily="18" charset="0"/>
                      <a:cs typeface="Times New Roman" panose="02020603050405020304" pitchFamily="18" charset="0"/>
                    </a:rPr>
                    <a:t>     </a:t>
                  </a:r>
                  <a:r>
                    <a:rPr lang="en-US" altLang="en-US" sz="2000"/>
                    <a:t>Planned</a:t>
                  </a:r>
                  <a:endParaRPr lang="en-US" altLang="en-US" sz="1900"/>
                </a:p>
                <a:p>
                  <a:pPr eaLnBrk="1" hangingPunct="1">
                    <a:spcBef>
                      <a:spcPct val="0"/>
                    </a:spcBef>
                    <a:buFontTx/>
                    <a:buNone/>
                  </a:pPr>
                  <a:endParaRPr lang="en-US" altLang="en-US" sz="4000">
                    <a:latin typeface="Times New Roman" panose="02020603050405020304" pitchFamily="18" charset="0"/>
                  </a:endParaRPr>
                </a:p>
              </p:txBody>
            </p:sp>
            <p:sp>
              <p:nvSpPr>
                <p:cNvPr id="76845" name="Rectangle 13"/>
                <p:cNvSpPr>
                  <a:spLocks noChangeArrowheads="1"/>
                </p:cNvSpPr>
                <p:nvPr/>
              </p:nvSpPr>
              <p:spPr bwMode="auto">
                <a:xfrm>
                  <a:off x="0" y="403"/>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11" name="Group 14"/>
              <p:cNvGrpSpPr>
                <a:grpSpLocks/>
              </p:cNvGrpSpPr>
              <p:nvPr/>
            </p:nvGrpSpPr>
            <p:grpSpPr bwMode="auto">
              <a:xfrm>
                <a:off x="1857" y="403"/>
                <a:ext cx="1857" cy="403"/>
                <a:chOff x="1857" y="403"/>
                <a:chExt cx="1857" cy="403"/>
              </a:xfrm>
            </p:grpSpPr>
            <p:sp>
              <p:nvSpPr>
                <p:cNvPr id="76842" name="Rectangle 15"/>
                <p:cNvSpPr>
                  <a:spLocks noChangeArrowheads="1"/>
                </p:cNvSpPr>
                <p:nvPr/>
              </p:nvSpPr>
              <p:spPr bwMode="auto">
                <a:xfrm>
                  <a:off x="1900" y="403"/>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a:latin typeface="Wingdings" panose="05000000000000000000" pitchFamily="2" charset="2"/>
                    </a:rPr>
                    <a:t>v</a:t>
                  </a:r>
                  <a:r>
                    <a:rPr lang="en-US" altLang="en-US" sz="1200">
                      <a:latin typeface="Times New Roman" panose="02020603050405020304" pitchFamily="18" charset="0"/>
                      <a:cs typeface="Times New Roman" panose="02020603050405020304" pitchFamily="18" charset="0"/>
                    </a:rPr>
                    <a:t>     </a:t>
                  </a:r>
                  <a:r>
                    <a:rPr lang="en-US" altLang="en-US" sz="2000"/>
                    <a:t>Emerges incrementally </a:t>
                  </a:r>
                  <a:endParaRPr lang="en-US" altLang="en-US" sz="1900"/>
                </a:p>
                <a:p>
                  <a:pPr eaLnBrk="1" hangingPunct="1">
                    <a:spcBef>
                      <a:spcPct val="0"/>
                    </a:spcBef>
                    <a:buFontTx/>
                    <a:buNone/>
                  </a:pPr>
                  <a:endParaRPr lang="en-US" altLang="en-US" sz="4000">
                    <a:latin typeface="Times New Roman" panose="02020603050405020304" pitchFamily="18" charset="0"/>
                  </a:endParaRPr>
                </a:p>
              </p:txBody>
            </p:sp>
            <p:sp>
              <p:nvSpPr>
                <p:cNvPr id="76843" name="Rectangle 16"/>
                <p:cNvSpPr>
                  <a:spLocks noChangeArrowheads="1"/>
                </p:cNvSpPr>
                <p:nvPr/>
              </p:nvSpPr>
              <p:spPr bwMode="auto">
                <a:xfrm>
                  <a:off x="1857" y="403"/>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12" name="Group 17"/>
              <p:cNvGrpSpPr>
                <a:grpSpLocks/>
              </p:cNvGrpSpPr>
              <p:nvPr/>
            </p:nvGrpSpPr>
            <p:grpSpPr bwMode="auto">
              <a:xfrm>
                <a:off x="0" y="806"/>
                <a:ext cx="1857" cy="403"/>
                <a:chOff x="0" y="806"/>
                <a:chExt cx="1857" cy="403"/>
              </a:xfrm>
            </p:grpSpPr>
            <p:sp>
              <p:nvSpPr>
                <p:cNvPr id="76840" name="Rectangle 18"/>
                <p:cNvSpPr>
                  <a:spLocks noChangeArrowheads="1"/>
                </p:cNvSpPr>
                <p:nvPr/>
              </p:nvSpPr>
              <p:spPr bwMode="auto">
                <a:xfrm>
                  <a:off x="43" y="806"/>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Wingdings" panose="05000000000000000000" pitchFamily="2" charset="2"/>
                    </a:rPr>
                    <a:t>v</a:t>
                  </a:r>
                  <a:r>
                    <a:rPr lang="en-US" altLang="en-US" sz="1200" dirty="0">
                      <a:latin typeface="Times New Roman" panose="02020603050405020304" pitchFamily="18" charset="0"/>
                      <a:cs typeface="Times New Roman" panose="02020603050405020304" pitchFamily="18" charset="0"/>
                    </a:rPr>
                    <a:t>     </a:t>
                  </a:r>
                  <a:r>
                    <a:rPr lang="en-US" altLang="en-US" sz="2000" dirty="0"/>
                    <a:t>Figuring out – </a:t>
                  </a:r>
                  <a:r>
                    <a:rPr lang="en-US" altLang="en-US" sz="2000" dirty="0" err="1"/>
                    <a:t>analysing</a:t>
                  </a:r>
                  <a:endParaRPr lang="en-US" altLang="en-US" sz="1900" dirty="0"/>
                </a:p>
                <a:p>
                  <a:pPr eaLnBrk="1" hangingPunct="1">
                    <a:spcBef>
                      <a:spcPct val="0"/>
                    </a:spcBef>
                    <a:buFontTx/>
                    <a:buNone/>
                  </a:pPr>
                  <a:endParaRPr lang="en-US" altLang="en-US" sz="4000" dirty="0">
                    <a:latin typeface="Times New Roman" panose="02020603050405020304" pitchFamily="18" charset="0"/>
                  </a:endParaRPr>
                </a:p>
              </p:txBody>
            </p:sp>
            <p:sp>
              <p:nvSpPr>
                <p:cNvPr id="76841" name="Rectangle 19"/>
                <p:cNvSpPr>
                  <a:spLocks noChangeArrowheads="1"/>
                </p:cNvSpPr>
                <p:nvPr/>
              </p:nvSpPr>
              <p:spPr bwMode="auto">
                <a:xfrm>
                  <a:off x="0" y="806"/>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13" name="Group 20"/>
              <p:cNvGrpSpPr>
                <a:grpSpLocks/>
              </p:cNvGrpSpPr>
              <p:nvPr/>
            </p:nvGrpSpPr>
            <p:grpSpPr bwMode="auto">
              <a:xfrm>
                <a:off x="1857" y="806"/>
                <a:ext cx="1857" cy="403"/>
                <a:chOff x="1857" y="806"/>
                <a:chExt cx="1857" cy="403"/>
              </a:xfrm>
            </p:grpSpPr>
            <p:sp>
              <p:nvSpPr>
                <p:cNvPr id="76838" name="Rectangle 21"/>
                <p:cNvSpPr>
                  <a:spLocks noChangeArrowheads="1"/>
                </p:cNvSpPr>
                <p:nvPr/>
              </p:nvSpPr>
              <p:spPr bwMode="auto">
                <a:xfrm>
                  <a:off x="1900" y="806"/>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Wingdings" panose="05000000000000000000" pitchFamily="2" charset="2"/>
                    </a:rPr>
                    <a:t>v</a:t>
                  </a:r>
                  <a:r>
                    <a:rPr lang="en-US" altLang="en-US" sz="1200" dirty="0">
                      <a:latin typeface="Times New Roman" panose="02020603050405020304" pitchFamily="18" charset="0"/>
                      <a:cs typeface="Times New Roman" panose="02020603050405020304" pitchFamily="18" charset="0"/>
                    </a:rPr>
                    <a:t>     </a:t>
                  </a:r>
                  <a:r>
                    <a:rPr lang="en-US" altLang="en-US" sz="2000" dirty="0"/>
                    <a:t>Finding out - exploring</a:t>
                  </a:r>
                  <a:endParaRPr lang="en-US" altLang="en-US" sz="1900" dirty="0"/>
                </a:p>
                <a:p>
                  <a:pPr eaLnBrk="1" hangingPunct="1">
                    <a:spcBef>
                      <a:spcPct val="0"/>
                    </a:spcBef>
                    <a:buFontTx/>
                    <a:buNone/>
                  </a:pPr>
                  <a:endParaRPr lang="en-US" altLang="en-US" sz="4000" dirty="0">
                    <a:latin typeface="Times New Roman" panose="02020603050405020304" pitchFamily="18" charset="0"/>
                  </a:endParaRPr>
                </a:p>
              </p:txBody>
            </p:sp>
            <p:sp>
              <p:nvSpPr>
                <p:cNvPr id="76839" name="Rectangle 22"/>
                <p:cNvSpPr>
                  <a:spLocks noChangeArrowheads="1"/>
                </p:cNvSpPr>
                <p:nvPr/>
              </p:nvSpPr>
              <p:spPr bwMode="auto">
                <a:xfrm>
                  <a:off x="1857" y="806"/>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14" name="Group 23"/>
              <p:cNvGrpSpPr>
                <a:grpSpLocks/>
              </p:cNvGrpSpPr>
              <p:nvPr/>
            </p:nvGrpSpPr>
            <p:grpSpPr bwMode="auto">
              <a:xfrm>
                <a:off x="0" y="1209"/>
                <a:ext cx="1857" cy="403"/>
                <a:chOff x="0" y="1209"/>
                <a:chExt cx="1857" cy="403"/>
              </a:xfrm>
            </p:grpSpPr>
            <p:sp>
              <p:nvSpPr>
                <p:cNvPr id="76836" name="Rectangle 24"/>
                <p:cNvSpPr>
                  <a:spLocks noChangeArrowheads="1"/>
                </p:cNvSpPr>
                <p:nvPr/>
              </p:nvSpPr>
              <p:spPr bwMode="auto">
                <a:xfrm>
                  <a:off x="43" y="1209"/>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a:latin typeface="Wingdings" panose="05000000000000000000" pitchFamily="2" charset="2"/>
                    </a:rPr>
                    <a:t>v</a:t>
                  </a:r>
                  <a:r>
                    <a:rPr lang="en-US" altLang="en-US" sz="1200">
                      <a:latin typeface="Times New Roman" panose="02020603050405020304" pitchFamily="18" charset="0"/>
                      <a:cs typeface="Times New Roman" panose="02020603050405020304" pitchFamily="18" charset="0"/>
                    </a:rPr>
                    <a:t>     </a:t>
                  </a:r>
                  <a:r>
                    <a:rPr lang="en-US" altLang="en-US" sz="2000"/>
                    <a:t>Formal, structured</a:t>
                  </a:r>
                  <a:endParaRPr lang="en-US" altLang="en-US" sz="1900"/>
                </a:p>
                <a:p>
                  <a:pPr eaLnBrk="1" hangingPunct="1">
                    <a:spcBef>
                      <a:spcPct val="0"/>
                    </a:spcBef>
                    <a:buFontTx/>
                    <a:buNone/>
                  </a:pPr>
                  <a:endParaRPr lang="en-US" altLang="en-US" sz="4000">
                    <a:latin typeface="Times New Roman" panose="02020603050405020304" pitchFamily="18" charset="0"/>
                  </a:endParaRPr>
                </a:p>
              </p:txBody>
            </p:sp>
            <p:sp>
              <p:nvSpPr>
                <p:cNvPr id="76837" name="Rectangle 25"/>
                <p:cNvSpPr>
                  <a:spLocks noChangeArrowheads="1"/>
                </p:cNvSpPr>
                <p:nvPr/>
              </p:nvSpPr>
              <p:spPr bwMode="auto">
                <a:xfrm>
                  <a:off x="0" y="1209"/>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15" name="Group 26"/>
              <p:cNvGrpSpPr>
                <a:grpSpLocks/>
              </p:cNvGrpSpPr>
              <p:nvPr/>
            </p:nvGrpSpPr>
            <p:grpSpPr bwMode="auto">
              <a:xfrm>
                <a:off x="1857" y="1209"/>
                <a:ext cx="1857" cy="403"/>
                <a:chOff x="1857" y="1209"/>
                <a:chExt cx="1857" cy="403"/>
              </a:xfrm>
            </p:grpSpPr>
            <p:sp>
              <p:nvSpPr>
                <p:cNvPr id="76834" name="Rectangle 27"/>
                <p:cNvSpPr>
                  <a:spLocks noChangeArrowheads="1"/>
                </p:cNvSpPr>
                <p:nvPr/>
              </p:nvSpPr>
              <p:spPr bwMode="auto">
                <a:xfrm>
                  <a:off x="1900" y="1209"/>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a:latin typeface="Wingdings" panose="05000000000000000000" pitchFamily="2" charset="2"/>
                    </a:rPr>
                    <a:t>v</a:t>
                  </a:r>
                  <a:r>
                    <a:rPr lang="en-US" altLang="en-US" sz="1200">
                      <a:latin typeface="Times New Roman" panose="02020603050405020304" pitchFamily="18" charset="0"/>
                      <a:cs typeface="Times New Roman" panose="02020603050405020304" pitchFamily="18" charset="0"/>
                    </a:rPr>
                    <a:t>     </a:t>
                  </a:r>
                  <a:r>
                    <a:rPr lang="en-US" altLang="en-US" sz="2000"/>
                    <a:t>Informal, unstructured</a:t>
                  </a:r>
                  <a:endParaRPr lang="en-US" altLang="en-US" sz="1900"/>
                </a:p>
                <a:p>
                  <a:pPr eaLnBrk="1" hangingPunct="1">
                    <a:spcBef>
                      <a:spcPct val="0"/>
                    </a:spcBef>
                    <a:buFontTx/>
                    <a:buNone/>
                  </a:pPr>
                  <a:endParaRPr lang="en-US" altLang="en-US" sz="4000">
                    <a:latin typeface="Times New Roman" panose="02020603050405020304" pitchFamily="18" charset="0"/>
                  </a:endParaRPr>
                </a:p>
              </p:txBody>
            </p:sp>
            <p:sp>
              <p:nvSpPr>
                <p:cNvPr id="76835" name="Rectangle 28"/>
                <p:cNvSpPr>
                  <a:spLocks noChangeArrowheads="1"/>
                </p:cNvSpPr>
                <p:nvPr/>
              </p:nvSpPr>
              <p:spPr bwMode="auto">
                <a:xfrm>
                  <a:off x="1857" y="1209"/>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16" name="Group 29"/>
              <p:cNvGrpSpPr>
                <a:grpSpLocks/>
              </p:cNvGrpSpPr>
              <p:nvPr/>
            </p:nvGrpSpPr>
            <p:grpSpPr bwMode="auto">
              <a:xfrm>
                <a:off x="0" y="1612"/>
                <a:ext cx="1857" cy="403"/>
                <a:chOff x="0" y="1612"/>
                <a:chExt cx="1857" cy="403"/>
              </a:xfrm>
            </p:grpSpPr>
            <p:sp>
              <p:nvSpPr>
                <p:cNvPr id="76832" name="Rectangle 30"/>
                <p:cNvSpPr>
                  <a:spLocks noChangeArrowheads="1"/>
                </p:cNvSpPr>
                <p:nvPr/>
              </p:nvSpPr>
              <p:spPr bwMode="auto">
                <a:xfrm>
                  <a:off x="43" y="1612"/>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a:latin typeface="Wingdings" panose="05000000000000000000" pitchFamily="2" charset="2"/>
                    </a:rPr>
                    <a:t>v</a:t>
                  </a:r>
                  <a:r>
                    <a:rPr lang="en-US" altLang="en-US" sz="1200">
                      <a:latin typeface="Times New Roman" panose="02020603050405020304" pitchFamily="18" charset="0"/>
                      <a:cs typeface="Times New Roman" panose="02020603050405020304" pitchFamily="18" charset="0"/>
                    </a:rPr>
                    <a:t>     </a:t>
                  </a:r>
                  <a:r>
                    <a:rPr lang="en-US" altLang="en-US" sz="2000"/>
                    <a:t>Think then Act</a:t>
                  </a:r>
                  <a:endParaRPr lang="en-US" altLang="en-US" sz="1900"/>
                </a:p>
                <a:p>
                  <a:pPr eaLnBrk="1" hangingPunct="1">
                    <a:spcBef>
                      <a:spcPct val="0"/>
                    </a:spcBef>
                    <a:buFontTx/>
                    <a:buNone/>
                  </a:pPr>
                  <a:endParaRPr lang="en-US" altLang="en-US" sz="4000">
                    <a:latin typeface="Times New Roman" panose="02020603050405020304" pitchFamily="18" charset="0"/>
                  </a:endParaRPr>
                </a:p>
              </p:txBody>
            </p:sp>
            <p:sp>
              <p:nvSpPr>
                <p:cNvPr id="76833" name="Rectangle 31"/>
                <p:cNvSpPr>
                  <a:spLocks noChangeArrowheads="1"/>
                </p:cNvSpPr>
                <p:nvPr/>
              </p:nvSpPr>
              <p:spPr bwMode="auto">
                <a:xfrm>
                  <a:off x="0" y="1612"/>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17" name="Group 32"/>
              <p:cNvGrpSpPr>
                <a:grpSpLocks/>
              </p:cNvGrpSpPr>
              <p:nvPr/>
            </p:nvGrpSpPr>
            <p:grpSpPr bwMode="auto">
              <a:xfrm>
                <a:off x="1857" y="1612"/>
                <a:ext cx="1857" cy="403"/>
                <a:chOff x="1857" y="1612"/>
                <a:chExt cx="1857" cy="403"/>
              </a:xfrm>
            </p:grpSpPr>
            <p:sp>
              <p:nvSpPr>
                <p:cNvPr id="76830" name="Rectangle 33"/>
                <p:cNvSpPr>
                  <a:spLocks noChangeArrowheads="1"/>
                </p:cNvSpPr>
                <p:nvPr/>
              </p:nvSpPr>
              <p:spPr bwMode="auto">
                <a:xfrm>
                  <a:off x="1900" y="1612"/>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a:latin typeface="Wingdings" panose="05000000000000000000" pitchFamily="2" charset="2"/>
                    </a:rPr>
                    <a:t>v</a:t>
                  </a:r>
                  <a:r>
                    <a:rPr lang="en-US" altLang="en-US" sz="1200">
                      <a:latin typeface="Times New Roman" panose="02020603050405020304" pitchFamily="18" charset="0"/>
                      <a:cs typeface="Times New Roman" panose="02020603050405020304" pitchFamily="18" charset="0"/>
                    </a:rPr>
                    <a:t>     </a:t>
                  </a:r>
                  <a:r>
                    <a:rPr lang="en-US" altLang="en-US" sz="2000"/>
                    <a:t>Trial and error</a:t>
                  </a:r>
                  <a:endParaRPr lang="en-US" altLang="en-US" sz="1900"/>
                </a:p>
                <a:p>
                  <a:pPr eaLnBrk="1" hangingPunct="1">
                    <a:spcBef>
                      <a:spcPct val="0"/>
                    </a:spcBef>
                    <a:buFontTx/>
                    <a:buNone/>
                  </a:pPr>
                  <a:endParaRPr lang="en-US" altLang="en-US" sz="4000">
                    <a:latin typeface="Times New Roman" panose="02020603050405020304" pitchFamily="18" charset="0"/>
                  </a:endParaRPr>
                </a:p>
              </p:txBody>
            </p:sp>
            <p:sp>
              <p:nvSpPr>
                <p:cNvPr id="76831" name="Rectangle 34"/>
                <p:cNvSpPr>
                  <a:spLocks noChangeArrowheads="1"/>
                </p:cNvSpPr>
                <p:nvPr/>
              </p:nvSpPr>
              <p:spPr bwMode="auto">
                <a:xfrm>
                  <a:off x="1857" y="1612"/>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18" name="Group 35"/>
              <p:cNvGrpSpPr>
                <a:grpSpLocks/>
              </p:cNvGrpSpPr>
              <p:nvPr/>
            </p:nvGrpSpPr>
            <p:grpSpPr bwMode="auto">
              <a:xfrm>
                <a:off x="0" y="2015"/>
                <a:ext cx="1857" cy="403"/>
                <a:chOff x="0" y="2015"/>
                <a:chExt cx="1857" cy="403"/>
              </a:xfrm>
            </p:grpSpPr>
            <p:sp>
              <p:nvSpPr>
                <p:cNvPr id="76828" name="Rectangle 36"/>
                <p:cNvSpPr>
                  <a:spLocks noChangeArrowheads="1"/>
                </p:cNvSpPr>
                <p:nvPr/>
              </p:nvSpPr>
              <p:spPr bwMode="auto">
                <a:xfrm>
                  <a:off x="43" y="2015"/>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a:latin typeface="Wingdings" panose="05000000000000000000" pitchFamily="2" charset="2"/>
                    </a:rPr>
                    <a:t>v</a:t>
                  </a:r>
                  <a:r>
                    <a:rPr lang="en-US" altLang="en-US" sz="1200">
                      <a:latin typeface="Times New Roman" panose="02020603050405020304" pitchFamily="18" charset="0"/>
                      <a:cs typeface="Times New Roman" panose="02020603050405020304" pitchFamily="18" charset="0"/>
                    </a:rPr>
                    <a:t>     </a:t>
                  </a:r>
                  <a:r>
                    <a:rPr lang="en-US" altLang="en-US" sz="2000"/>
                    <a:t>Forecast </a:t>
                  </a:r>
                  <a:endParaRPr lang="en-US" altLang="en-US" sz="1900"/>
                </a:p>
                <a:p>
                  <a:pPr eaLnBrk="1" hangingPunct="1">
                    <a:spcBef>
                      <a:spcPct val="0"/>
                    </a:spcBef>
                    <a:buFontTx/>
                    <a:buNone/>
                  </a:pPr>
                  <a:endParaRPr lang="en-US" altLang="en-US" sz="4000">
                    <a:latin typeface="Times New Roman" panose="02020603050405020304" pitchFamily="18" charset="0"/>
                  </a:endParaRPr>
                </a:p>
              </p:txBody>
            </p:sp>
            <p:sp>
              <p:nvSpPr>
                <p:cNvPr id="76829" name="Rectangle 37"/>
                <p:cNvSpPr>
                  <a:spLocks noChangeArrowheads="1"/>
                </p:cNvSpPr>
                <p:nvPr/>
              </p:nvSpPr>
              <p:spPr bwMode="auto">
                <a:xfrm>
                  <a:off x="0" y="2015"/>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19" name="Group 38"/>
              <p:cNvGrpSpPr>
                <a:grpSpLocks/>
              </p:cNvGrpSpPr>
              <p:nvPr/>
            </p:nvGrpSpPr>
            <p:grpSpPr bwMode="auto">
              <a:xfrm>
                <a:off x="1857" y="2015"/>
                <a:ext cx="1857" cy="403"/>
                <a:chOff x="1857" y="2015"/>
                <a:chExt cx="1857" cy="403"/>
              </a:xfrm>
            </p:grpSpPr>
            <p:sp>
              <p:nvSpPr>
                <p:cNvPr id="76826" name="Rectangle 39"/>
                <p:cNvSpPr>
                  <a:spLocks noChangeArrowheads="1"/>
                </p:cNvSpPr>
                <p:nvPr/>
              </p:nvSpPr>
              <p:spPr bwMode="auto">
                <a:xfrm>
                  <a:off x="1900" y="2015"/>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a:latin typeface="Wingdings" panose="05000000000000000000" pitchFamily="2" charset="2"/>
                    </a:rPr>
                    <a:t>v</a:t>
                  </a:r>
                  <a:r>
                    <a:rPr lang="en-US" altLang="en-US" sz="1200">
                      <a:latin typeface="Times New Roman" panose="02020603050405020304" pitchFamily="18" charset="0"/>
                      <a:cs typeface="Times New Roman" panose="02020603050405020304" pitchFamily="18" charset="0"/>
                    </a:rPr>
                    <a:t>     </a:t>
                  </a:r>
                  <a:r>
                    <a:rPr lang="en-US" altLang="en-US" sz="2000"/>
                    <a:t>Experiment &amp; Learn</a:t>
                  </a:r>
                  <a:endParaRPr lang="en-US" altLang="en-US" sz="1900"/>
                </a:p>
                <a:p>
                  <a:pPr eaLnBrk="1" hangingPunct="1">
                    <a:spcBef>
                      <a:spcPct val="0"/>
                    </a:spcBef>
                    <a:buFontTx/>
                    <a:buNone/>
                  </a:pPr>
                  <a:endParaRPr lang="en-US" altLang="en-US" sz="4000">
                    <a:latin typeface="Times New Roman" panose="02020603050405020304" pitchFamily="18" charset="0"/>
                  </a:endParaRPr>
                </a:p>
              </p:txBody>
            </p:sp>
            <p:sp>
              <p:nvSpPr>
                <p:cNvPr id="76827" name="Rectangle 40"/>
                <p:cNvSpPr>
                  <a:spLocks noChangeArrowheads="1"/>
                </p:cNvSpPr>
                <p:nvPr/>
              </p:nvSpPr>
              <p:spPr bwMode="auto">
                <a:xfrm>
                  <a:off x="1857" y="2015"/>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20" name="Group 41"/>
              <p:cNvGrpSpPr>
                <a:grpSpLocks/>
              </p:cNvGrpSpPr>
              <p:nvPr/>
            </p:nvGrpSpPr>
            <p:grpSpPr bwMode="auto">
              <a:xfrm>
                <a:off x="0" y="2418"/>
                <a:ext cx="1857" cy="403"/>
                <a:chOff x="0" y="2418"/>
                <a:chExt cx="1857" cy="403"/>
              </a:xfrm>
            </p:grpSpPr>
            <p:sp>
              <p:nvSpPr>
                <p:cNvPr id="76824" name="Rectangle 42"/>
                <p:cNvSpPr>
                  <a:spLocks noChangeArrowheads="1"/>
                </p:cNvSpPr>
                <p:nvPr/>
              </p:nvSpPr>
              <p:spPr bwMode="auto">
                <a:xfrm>
                  <a:off x="43" y="2418"/>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Wingdings" panose="05000000000000000000" pitchFamily="2" charset="2"/>
                    </a:rPr>
                    <a:t>v</a:t>
                  </a:r>
                  <a:r>
                    <a:rPr lang="en-US" altLang="en-US" sz="1200" dirty="0">
                      <a:latin typeface="Times New Roman" panose="02020603050405020304" pitchFamily="18" charset="0"/>
                      <a:cs typeface="Times New Roman" panose="02020603050405020304" pitchFamily="18" charset="0"/>
                    </a:rPr>
                    <a:t>     </a:t>
                  </a:r>
                  <a:r>
                    <a:rPr lang="en-US" altLang="en-US" sz="2000" dirty="0"/>
                    <a:t>Strategic Planning</a:t>
                  </a:r>
                </a:p>
                <a:p>
                  <a:pPr eaLnBrk="1" hangingPunct="1">
                    <a:spcBef>
                      <a:spcPct val="0"/>
                    </a:spcBef>
                    <a:buFontTx/>
                    <a:buNone/>
                  </a:pPr>
                  <a:endParaRPr lang="en-US" altLang="en-US" sz="1900" dirty="0"/>
                </a:p>
                <a:p>
                  <a:pPr eaLnBrk="1" hangingPunct="1">
                    <a:spcBef>
                      <a:spcPct val="0"/>
                    </a:spcBef>
                    <a:buFontTx/>
                    <a:buNone/>
                  </a:pPr>
                  <a:endParaRPr lang="en-US" altLang="en-US" sz="4000" dirty="0">
                    <a:latin typeface="Times New Roman" panose="02020603050405020304" pitchFamily="18" charset="0"/>
                  </a:endParaRPr>
                </a:p>
              </p:txBody>
            </p:sp>
            <p:sp>
              <p:nvSpPr>
                <p:cNvPr id="76825" name="Rectangle 43"/>
                <p:cNvSpPr>
                  <a:spLocks noChangeArrowheads="1"/>
                </p:cNvSpPr>
                <p:nvPr/>
              </p:nvSpPr>
              <p:spPr bwMode="auto">
                <a:xfrm>
                  <a:off x="0" y="2418"/>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76821" name="Group 44"/>
              <p:cNvGrpSpPr>
                <a:grpSpLocks/>
              </p:cNvGrpSpPr>
              <p:nvPr/>
            </p:nvGrpSpPr>
            <p:grpSpPr bwMode="auto">
              <a:xfrm>
                <a:off x="1857" y="2418"/>
                <a:ext cx="1857" cy="403"/>
                <a:chOff x="1857" y="2418"/>
                <a:chExt cx="1857" cy="403"/>
              </a:xfrm>
            </p:grpSpPr>
            <p:sp>
              <p:nvSpPr>
                <p:cNvPr id="76822" name="Rectangle 45"/>
                <p:cNvSpPr>
                  <a:spLocks noChangeArrowheads="1"/>
                </p:cNvSpPr>
                <p:nvPr/>
              </p:nvSpPr>
              <p:spPr bwMode="auto">
                <a:xfrm>
                  <a:off x="1900" y="2418"/>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28600" algn="l"/>
                    </a:tabLst>
                    <a:defRPr sz="2400">
                      <a:solidFill>
                        <a:schemeClr val="tx1"/>
                      </a:solidFill>
                      <a:latin typeface="Arial" panose="020B0604020202020204" pitchFamily="34" charset="0"/>
                    </a:defRPr>
                  </a:lvl1pPr>
                  <a:lvl2pPr marL="742950" indent="-285750">
                    <a:spcBef>
                      <a:spcPct val="20000"/>
                    </a:spcBef>
                    <a:buChar char="–"/>
                    <a:tabLst>
                      <a:tab pos="228600" algn="l"/>
                    </a:tabLst>
                    <a:defRPr sz="20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1600">
                      <a:solidFill>
                        <a:schemeClr val="tx1"/>
                      </a:solidFill>
                      <a:latin typeface="Arial" panose="020B0604020202020204" pitchFamily="34" charset="0"/>
                    </a:defRPr>
                  </a:lvl4pPr>
                  <a:lvl5pPr marL="2057400" indent="-228600">
                    <a:spcBef>
                      <a:spcPct val="20000"/>
                    </a:spcBef>
                    <a:buChar char="»"/>
                    <a:tabLst>
                      <a:tab pos="2286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1400">
                      <a:solidFill>
                        <a:schemeClr val="tx1"/>
                      </a:solidFill>
                      <a:latin typeface="Arial" panose="020B0604020202020204" pitchFamily="34" charset="0"/>
                    </a:defRPr>
                  </a:lvl9pPr>
                </a:lstStyle>
                <a:p>
                  <a:pPr eaLnBrk="1" hangingPunct="1">
                    <a:spcBef>
                      <a:spcPct val="0"/>
                    </a:spcBef>
                    <a:buFontTx/>
                    <a:buNone/>
                  </a:pPr>
                  <a:r>
                    <a:rPr lang="en-US" altLang="en-US" sz="2000">
                      <a:latin typeface="Wingdings" panose="05000000000000000000" pitchFamily="2" charset="2"/>
                    </a:rPr>
                    <a:t>v</a:t>
                  </a:r>
                  <a:r>
                    <a:rPr lang="en-US" altLang="en-US" sz="1200">
                      <a:latin typeface="Times New Roman" panose="02020603050405020304" pitchFamily="18" charset="0"/>
                      <a:cs typeface="Times New Roman" panose="02020603050405020304" pitchFamily="18" charset="0"/>
                    </a:rPr>
                    <a:t>     </a:t>
                  </a:r>
                  <a:r>
                    <a:rPr lang="en-US" altLang="en-US" sz="2000"/>
                    <a:t>Strategic Thinking </a:t>
                  </a:r>
                  <a:endParaRPr lang="en-US" altLang="en-US" sz="1900"/>
                </a:p>
                <a:p>
                  <a:pPr eaLnBrk="1" hangingPunct="1">
                    <a:spcBef>
                      <a:spcPct val="0"/>
                    </a:spcBef>
                    <a:buFontTx/>
                    <a:buNone/>
                  </a:pPr>
                  <a:endParaRPr lang="en-US" altLang="en-US" sz="4000">
                    <a:latin typeface="Times New Roman" panose="02020603050405020304" pitchFamily="18" charset="0"/>
                  </a:endParaRPr>
                </a:p>
              </p:txBody>
            </p:sp>
            <p:sp>
              <p:nvSpPr>
                <p:cNvPr id="76823" name="Rectangle 46"/>
                <p:cNvSpPr>
                  <a:spLocks noChangeArrowheads="1"/>
                </p:cNvSpPr>
                <p:nvPr/>
              </p:nvSpPr>
              <p:spPr bwMode="auto">
                <a:xfrm>
                  <a:off x="1857" y="2418"/>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sp>
          <p:nvSpPr>
            <p:cNvPr id="76807" name="Rectangle 47"/>
            <p:cNvSpPr>
              <a:spLocks noChangeArrowheads="1"/>
            </p:cNvSpPr>
            <p:nvPr/>
          </p:nvSpPr>
          <p:spPr bwMode="auto">
            <a:xfrm>
              <a:off x="-3" y="-3"/>
              <a:ext cx="3720" cy="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sp>
        <p:nvSpPr>
          <p:cNvPr id="76804" name="Text Box 48"/>
          <p:cNvSpPr txBox="1">
            <a:spLocks noChangeArrowheads="1"/>
          </p:cNvSpPr>
          <p:nvPr/>
        </p:nvSpPr>
        <p:spPr bwMode="auto">
          <a:xfrm>
            <a:off x="368520" y="1030287"/>
            <a:ext cx="524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GB" altLang="en-US" sz="1400"/>
              <a:t>Source: De Wit &amp; Meyer, Strategy: context, content and process</a:t>
            </a:r>
          </a:p>
        </p:txBody>
      </p:sp>
      <p:sp>
        <p:nvSpPr>
          <p:cNvPr id="76805" name="Text Box 49"/>
          <p:cNvSpPr txBox="1">
            <a:spLocks noChangeArrowheads="1"/>
          </p:cNvSpPr>
          <p:nvPr/>
        </p:nvSpPr>
        <p:spPr bwMode="auto">
          <a:xfrm>
            <a:off x="250825" y="6289675"/>
            <a:ext cx="8429625" cy="453183"/>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72000" bIns="7200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0"/>
              </a:spcBef>
              <a:buFontTx/>
              <a:buNone/>
            </a:pPr>
            <a:r>
              <a:rPr lang="en-GB" altLang="en-US" sz="2000"/>
              <a:t>Most strategies are neither entirely deliberate nor entirely emergent</a:t>
            </a:r>
            <a:endParaRPr lang="en-GB" altLang="en-US" sz="2000">
              <a:latin typeface="Times New Roman" panose="02020603050405020304" pitchFamily="18" charset="0"/>
            </a:endParaRPr>
          </a:p>
        </p:txBody>
      </p:sp>
    </p:spTree>
    <p:extLst>
      <p:ext uri="{BB962C8B-B14F-4D97-AF65-F5344CB8AC3E}">
        <p14:creationId xmlns:p14="http://schemas.microsoft.com/office/powerpoint/2010/main" val="32710847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2673</Words>
  <Application>Microsoft Office PowerPoint</Application>
  <PresentationFormat>Προβολή στην οθόνη (4:3)</PresentationFormat>
  <Paragraphs>278</Paragraphs>
  <Slides>37</Slides>
  <Notes>11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37</vt:i4>
      </vt:variant>
    </vt:vector>
  </HeadingPairs>
  <TitlesOfParts>
    <vt:vector size="46" baseType="lpstr">
      <vt:lpstr>Arial</vt:lpstr>
      <vt:lpstr>Calibri</vt:lpstr>
      <vt:lpstr>Calibri Light</vt:lpstr>
      <vt:lpstr>Helvetica Neue</vt:lpstr>
      <vt:lpstr>System Font Regular</vt:lpstr>
      <vt:lpstr>Times New Roman</vt:lpstr>
      <vt:lpstr>Tipo de letra del sistema Fina</vt:lpstr>
      <vt:lpstr>Wingdings</vt:lpstr>
      <vt:lpstr>Office Theme</vt:lpstr>
      <vt:lpstr>Strategic Management</vt:lpstr>
      <vt:lpstr>Today’s Agenda and Learning Outcomes: Part 1 – Strategy Process</vt:lpstr>
      <vt:lpstr>Strategy Process research</vt:lpstr>
      <vt:lpstr>Pettigrew’s study of ICI</vt:lpstr>
      <vt:lpstr>Processes studies: patterns of continuity and change over time </vt:lpstr>
      <vt:lpstr>The Process School: humanising strategy research</vt:lpstr>
      <vt:lpstr>The Process School</vt:lpstr>
      <vt:lpstr>Key Process School Debate:  should strategies be planned out in advance or allowed to unfold?</vt:lpstr>
      <vt:lpstr> Deliberate and Emergent Strategy</vt:lpstr>
      <vt:lpstr>  Deliberate Strategy Process </vt:lpstr>
      <vt:lpstr>Strategic planning systems</vt:lpstr>
      <vt:lpstr>Strategic Plan</vt:lpstr>
      <vt:lpstr>Linear model of strategic planning</vt:lpstr>
      <vt:lpstr>The benefits of deliberate planning:</vt:lpstr>
      <vt:lpstr>The benefits of deliberate planning: psychological benefits</vt:lpstr>
      <vt:lpstr>Criticisms of Deliberate Planning School</vt:lpstr>
      <vt:lpstr>Criticisms of Deliberate Planning School</vt:lpstr>
      <vt:lpstr>Criticisms of Deliberate Planning School: costly waste of time and effort</vt:lpstr>
      <vt:lpstr>High velocity environments</vt:lpstr>
      <vt:lpstr>Criticisms of Deliberate Planning School:  Mintzberg argues that a detailed strategy can be dangerous -  there is nothing worse than a poor strategy, fully implemented</vt:lpstr>
      <vt:lpstr>  Emergent/Incremental Strategy Process IT IS STILL STRATEGY! IT IS STILL STRATEGIC! </vt:lpstr>
      <vt:lpstr>Emergent strategy </vt:lpstr>
      <vt:lpstr>Emergent  and Incremental strategy process:  the Learning School approach</vt:lpstr>
      <vt:lpstr>Emergence: a “Grass Roots” model of strategy formation</vt:lpstr>
      <vt:lpstr>Emergence: a “Grass Roots” model of strategy formation</vt:lpstr>
      <vt:lpstr>The Honda Story (US Entry in 1959)</vt:lpstr>
      <vt:lpstr>Παρουσίαση του PowerPoint</vt:lpstr>
      <vt:lpstr>Advantages of Emergent strategy process</vt:lpstr>
      <vt:lpstr>Criticisms of Emergent strategy approach</vt:lpstr>
      <vt:lpstr>Criticisms of the Process School</vt:lpstr>
      <vt:lpstr>Deliberate and Emergent Strategy</vt:lpstr>
      <vt:lpstr>Agenda and Learning Outcomes - Strategy as Practice</vt:lpstr>
      <vt:lpstr>Strategy as Practice</vt:lpstr>
      <vt:lpstr>Key Texts</vt:lpstr>
      <vt:lpstr>Key Authors</vt:lpstr>
      <vt:lpstr>From Strategy to Strategizing</vt:lpstr>
      <vt:lpstr>From Strategy to Strategizing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ULMS871 Strategic Organization</dc:title>
  <dc:creator>Murtagh, Patricia</dc:creator>
  <cp:lastModifiedBy>Babis Saridakis</cp:lastModifiedBy>
  <cp:revision>20</cp:revision>
  <dcterms:created xsi:type="dcterms:W3CDTF">2021-03-11T07:56:15Z</dcterms:created>
  <dcterms:modified xsi:type="dcterms:W3CDTF">2024-03-05T20:33:02Z</dcterms:modified>
</cp:coreProperties>
</file>