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5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89247" autoAdjust="0"/>
  </p:normalViewPr>
  <p:slideViewPr>
    <p:cSldViewPr>
      <p:cViewPr varScale="1">
        <p:scale>
          <a:sx n="65" d="100"/>
          <a:sy n="65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8ACB35-4A08-4053-B75D-5ACFCF8D3397}" type="datetimeFigureOut">
              <a:rPr lang="el-GR"/>
              <a:pPr>
                <a:defRPr/>
              </a:pPr>
              <a:t>11/11/2013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6DD9BF-2F87-4F01-9807-185278DF9E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67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AE4BA6-62F1-4F88-B435-58AAC144329D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558E70-5CF4-4D2D-A257-E705C7B5C6C6}" type="slidenum">
              <a:rPr lang="el-GR" smtClean="0"/>
              <a:pPr/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80D4EE-6F91-45C5-A742-A7FEDC9FE219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C8085-A309-4294-B25E-FFF4961CEA06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F1B466-4820-43A2-813C-C393777B4573}" type="slidenum">
              <a:rPr lang="el-GR" smtClean="0"/>
              <a:pPr/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F0F618-411B-44E3-956C-E71C6FAAECEA}" type="slidenum">
              <a:rPr lang="el-GR" smtClean="0"/>
              <a:pPr/>
              <a:t>11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C1C5D8-3800-4C13-B3D6-99FB8D3B8CF8}" type="slidenum">
              <a:rPr lang="el-GR" smtClean="0"/>
              <a:pPr/>
              <a:t>12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ACECBB-EEE3-4F92-9FBB-7B061DE2E281}" type="slidenum">
              <a:rPr lang="el-GR" smtClean="0"/>
              <a:pPr/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AF8A29-B8C7-4079-A2A0-883EB9296393}" type="slidenum">
              <a:rPr lang="el-GR" smtClean="0"/>
              <a:pPr/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9248EA-AC92-494F-B84D-D0137DA047C2}" type="slidenum">
              <a:rPr lang="el-GR" smtClean="0"/>
              <a:pPr/>
              <a:t>16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white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l-GR" sz="2400"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35375" y="4868863"/>
            <a:ext cx="4876800" cy="319087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635375" y="5300663"/>
            <a:ext cx="4876800" cy="319087"/>
            <a:chOff x="2288" y="3080"/>
            <a:chExt cx="3072" cy="201"/>
          </a:xfrm>
        </p:grpSpPr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pic>
        <p:nvPicPr>
          <p:cNvPr id="12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8308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LOGO3_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657225"/>
            <a:ext cx="55435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LOGO3_a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1575" y="115888"/>
            <a:ext cx="7366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Εικόνα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8700" y="6261100"/>
            <a:ext cx="1701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2924175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l-GR" noProof="0" smtClean="0"/>
              <a:t>Στυλ κύριου υπότιτλου</a:t>
            </a:r>
          </a:p>
        </p:txBody>
      </p:sp>
      <p:sp>
        <p:nvSpPr>
          <p:cNvPr id="93193" name="AutoShape 9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981075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rgbClr val="003300"/>
                </a:solidFill>
              </a:defRPr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l-GR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171578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785764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178779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857772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338888" y="1628800"/>
            <a:ext cx="1981200" cy="496885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95288" y="1628800"/>
            <a:ext cx="5791200" cy="49688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80E78FA-B7B1-4BF1-B167-6D5112A22C9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59C7FFD-AB32-413E-B55D-B023DE7519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848100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68813" y="1628775"/>
            <a:ext cx="3848100" cy="2376289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3"/>
          <p:cNvSpPr>
            <a:spLocks noGrp="1"/>
          </p:cNvSpPr>
          <p:nvPr>
            <p:ph sz="half" idx="10"/>
          </p:nvPr>
        </p:nvSpPr>
        <p:spPr>
          <a:xfrm>
            <a:off x="4468813" y="4335264"/>
            <a:ext cx="3848100" cy="2260004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535880" y="1628801"/>
            <a:ext cx="2769094" cy="3312367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475260" y="1628800"/>
            <a:ext cx="2335435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3"/>
          <p:cNvSpPr>
            <a:spLocks noGrp="1"/>
          </p:cNvSpPr>
          <p:nvPr>
            <p:ph sz="half" idx="10"/>
          </p:nvPr>
        </p:nvSpPr>
        <p:spPr>
          <a:xfrm>
            <a:off x="5980981" y="1628800"/>
            <a:ext cx="2335435" cy="496887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περιεχομένου 2"/>
          <p:cNvSpPr>
            <a:spLocks noGrp="1"/>
          </p:cNvSpPr>
          <p:nvPr>
            <p:ph sz="half" idx="11"/>
          </p:nvPr>
        </p:nvSpPr>
        <p:spPr>
          <a:xfrm>
            <a:off x="535880" y="5245820"/>
            <a:ext cx="2769094" cy="1332830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6000" y="298800"/>
            <a:ext cx="7923600" cy="9612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l-GR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285750" y="-19050"/>
            <a:ext cx="4378325" cy="566738"/>
          </a:xfrm>
          <a:custGeom>
            <a:avLst/>
            <a:gdLst>
              <a:gd name="T0" fmla="*/ 4378325 w 2758"/>
              <a:gd name="T1" fmla="*/ 0 h 567"/>
              <a:gd name="T2" fmla="*/ 4378325 w 2758"/>
              <a:gd name="T3" fmla="*/ 450850 h 567"/>
              <a:gd name="T4" fmla="*/ 574675 w 2758"/>
              <a:gd name="T5" fmla="*/ 471488 h 567"/>
              <a:gd name="T6" fmla="*/ 488950 w 2758"/>
              <a:gd name="T7" fmla="*/ 471488 h 567"/>
              <a:gd name="T8" fmla="*/ 346075 w 2758"/>
              <a:gd name="T9" fmla="*/ 461963 h 567"/>
              <a:gd name="T10" fmla="*/ 136525 w 2758"/>
              <a:gd name="T11" fmla="*/ 509588 h 567"/>
              <a:gd name="T12" fmla="*/ 39688 w 2758"/>
              <a:gd name="T13" fmla="*/ 639763 h 567"/>
              <a:gd name="T14" fmla="*/ 0 w 2758"/>
              <a:gd name="T15" fmla="*/ 711200 h 567"/>
              <a:gd name="T16" fmla="*/ 34925 w 2758"/>
              <a:gd name="T17" fmla="*/ 900113 h 567"/>
              <a:gd name="T18" fmla="*/ 41275 w 2758"/>
              <a:gd name="T19" fmla="*/ 766763 h 567"/>
              <a:gd name="T20" fmla="*/ 20638 w 2758"/>
              <a:gd name="T21" fmla="*/ 503238 h 567"/>
              <a:gd name="T22" fmla="*/ 20638 w 2758"/>
              <a:gd name="T23" fmla="*/ 23813 h 567"/>
              <a:gd name="T24" fmla="*/ 4378325 w 2758"/>
              <a:gd name="T25" fmla="*/ 0 h 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58" h="567">
                <a:moveTo>
                  <a:pt x="2758" y="0"/>
                </a:moveTo>
                <a:lnTo>
                  <a:pt x="2758" y="284"/>
                </a:lnTo>
                <a:lnTo>
                  <a:pt x="362" y="297"/>
                </a:lnTo>
                <a:lnTo>
                  <a:pt x="308" y="297"/>
                </a:lnTo>
                <a:lnTo>
                  <a:pt x="218" y="291"/>
                </a:lnTo>
                <a:cubicBezTo>
                  <a:pt x="181" y="295"/>
                  <a:pt x="118" y="302"/>
                  <a:pt x="86" y="321"/>
                </a:cubicBezTo>
                <a:cubicBezTo>
                  <a:pt x="54" y="340"/>
                  <a:pt x="39" y="382"/>
                  <a:pt x="25" y="403"/>
                </a:cubicBezTo>
                <a:cubicBezTo>
                  <a:pt x="11" y="424"/>
                  <a:pt x="0" y="421"/>
                  <a:pt x="0" y="448"/>
                </a:cubicBezTo>
                <a:lnTo>
                  <a:pt x="22" y="567"/>
                </a:lnTo>
                <a:lnTo>
                  <a:pt x="26" y="483"/>
                </a:lnTo>
                <a:lnTo>
                  <a:pt x="13" y="317"/>
                </a:lnTo>
                <a:lnTo>
                  <a:pt x="13" y="15"/>
                </a:lnTo>
                <a:lnTo>
                  <a:pt x="2758" y="0"/>
                </a:lnTo>
                <a:close/>
              </a:path>
            </a:pathLst>
          </a:custGeom>
          <a:pattFill prst="ltVert">
            <a:fgClr>
              <a:srgbClr val="99CC99"/>
            </a:fgClr>
            <a:bgClr>
              <a:srgbClr val="DBDB83"/>
            </a:bgClr>
          </a:pattFill>
          <a:ln>
            <a:noFill/>
          </a:ln>
          <a:effectLst/>
          <a:extLst/>
        </p:spPr>
        <p:txBody>
          <a:bodyPr wrap="none"/>
          <a:lstStyle/>
          <a:p>
            <a:pPr>
              <a:defRPr/>
            </a:pPr>
            <a:endParaRPr lang="el-GR"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250825" y="1268413"/>
            <a:ext cx="8066088" cy="319087"/>
            <a:chOff x="144" y="1248"/>
            <a:chExt cx="4656" cy="201"/>
          </a:xfrm>
        </p:grpSpPr>
        <p:sp>
          <p:nvSpPr>
            <p:cNvPr id="1033" name="AutoShape 5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  <p:sp>
          <p:nvSpPr>
            <p:cNvPr id="1034" name="AutoShape 6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6666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l-GR"/>
            </a:p>
          </p:txBody>
        </p:sp>
      </p:grpSp>
      <p:sp>
        <p:nvSpPr>
          <p:cNvPr id="1029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00038"/>
            <a:ext cx="7924800" cy="960437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7848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pic>
        <p:nvPicPr>
          <p:cNvPr id="1031" name="Picture 14" descr="LOGO3_a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513" y="-23813"/>
            <a:ext cx="5543550" cy="3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5" descr="LOGO3_a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44650" y="22225"/>
            <a:ext cx="2889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9" r:id="rId14"/>
    <p:sldLayoutId id="2147483680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Char char="–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Font typeface="Wingdings" pitchFamily="2" charset="2"/>
        <a:buChar char="l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smtClean="0"/>
              <a:t>Εκτιμητική ζώων: κεφαλή &amp; τράχηλος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ln>
            <a:solidFill>
              <a:srgbClr val="FFFF99"/>
            </a:solidFill>
          </a:ln>
        </p:spPr>
        <p:txBody>
          <a:bodyPr/>
          <a:lstStyle/>
          <a:p>
            <a:pPr eaLnBrk="1" hangingPunct="1"/>
            <a:r>
              <a:rPr lang="el-GR" b="1" smtClean="0"/>
              <a:t>Εργαστήριο Γενικής και Ειδικής Ζωοτεχνίας</a:t>
            </a:r>
          </a:p>
          <a:p>
            <a:pPr eaLnBrk="1" hangingPunct="1"/>
            <a:r>
              <a:rPr lang="el-GR" b="1" smtClean="0"/>
              <a:t>Γ.Π.Α.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563938" y="4878388"/>
            <a:ext cx="49942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300" b="1">
                <a:solidFill>
                  <a:schemeClr val="bg1"/>
                </a:solidFill>
              </a:rPr>
              <a:t>Τμήμα: Επιστήμης Ζωικής Παραγωγής &amp; Υδατοκαλλιεργειών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635375" y="522922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1">
                <a:solidFill>
                  <a:schemeClr val="bg1"/>
                </a:solidFill>
              </a:rPr>
              <a:t>Διδάσκουσες: Κουτσούλη Παναγιώτα</a:t>
            </a:r>
            <a:r>
              <a:rPr lang="en-US" sz="1200" b="1">
                <a:solidFill>
                  <a:schemeClr val="bg1"/>
                </a:solidFill>
              </a:rPr>
              <a:t>, X</a:t>
            </a:r>
            <a:r>
              <a:rPr lang="el-GR" sz="1200" b="1">
                <a:solidFill>
                  <a:schemeClr val="bg1"/>
                </a:solidFill>
              </a:rPr>
              <a:t>αρισμιάδου Μαρία, Αγιουτάντη Αννίτα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8450"/>
            <a:ext cx="7924800" cy="962025"/>
          </a:xfrm>
        </p:spPr>
        <p:txBody>
          <a:bodyPr/>
          <a:lstStyle/>
          <a:p>
            <a:pPr eaLnBrk="1" hangingPunct="1"/>
            <a:r>
              <a:rPr lang="el-GR" smtClean="0"/>
              <a:t>Κεφαλή αγελάδας 3/3 </a:t>
            </a:r>
          </a:p>
        </p:txBody>
      </p:sp>
      <p:pic>
        <p:nvPicPr>
          <p:cNvPr id="30722" name="Θέση εικόνας 4" descr="Είδη κεφαλής ανάλογα με την κατατομή, την κατασκευή και το μήκος (Α: κεφαλή με κυρτή κατατομή,  Β: κεφαλή με κοίλη κατατομή, Γ: μακριά κεφαλή λόγω πείνας σε νεαρή ηλικία και Δ, Ε: Χονδροειδείς κεφαλές) (πηγή: Καραντούνιας, (1963)).&#10;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5925" y="1700213"/>
            <a:ext cx="6091238" cy="4524375"/>
          </a:xfrm>
        </p:spPr>
      </p:pic>
      <p:sp>
        <p:nvSpPr>
          <p:cNvPr id="30723" name="Text Box 10"/>
          <p:cNvSpPr>
            <a:spLocks noGrp="1" noChangeArrowheads="1"/>
          </p:cNvSpPr>
          <p:nvPr>
            <p:ph type="body" sz="half" idx="2"/>
          </p:nvPr>
        </p:nvSpPr>
        <p:spPr>
          <a:xfrm>
            <a:off x="4349750" y="4014788"/>
            <a:ext cx="3970338" cy="2554287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smtClean="0"/>
              <a:t>Είδη κεφαλής ανάλογα με την κατατομή, την κατασκευή και το μήκος (Α: κεφαλή με κυρτή κατατομή,  Β: κεφαλή με κοίλη κατατομή, Γ: μακριά κεφαλή λόγω πείνας σε νεαρή ηλικία και Δ, Ε: Χονδροειδείς κεφαλές) (πηγή: Καραντούνιας, (1963)).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smtClean="0"/>
              <a:t>Χώρες κεφαλής μιας αγελάδας</a:t>
            </a:r>
            <a:endParaRPr lang="en-GB" sz="400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Στην κεφαλή της αγελάδας διακρίνονται οι εξής χώρες: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Ινίο, Ακροκεφάλιο,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Μέτωπο, Ρις (μύτη),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Στόμα, Γλώσσα,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Πώγων, Υπογνάθιος χώρα,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Λαιμός, Γνάθοι,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Ώτα (αυτιά), Κρόταφοι,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Υπερόφρυα τόξα,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Υπερόφρυες κοιλότητες,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sz="2000" smtClean="0"/>
              <a:t>Οφθαλμοί, Παρειές.</a:t>
            </a:r>
          </a:p>
          <a:p>
            <a:pPr marL="0" indent="0" eaLnBrk="1" hangingPunct="1">
              <a:lnSpc>
                <a:spcPct val="80000"/>
              </a:lnSpc>
            </a:pPr>
            <a:endParaRPr lang="en-GB" sz="2000" smtClean="0"/>
          </a:p>
        </p:txBody>
      </p:sp>
      <p:sp>
        <p:nvSpPr>
          <p:cNvPr id="32771" name="Text Box 8"/>
          <p:cNvSpPr>
            <a:spLocks noGrp="1" noChangeArrowheads="1"/>
          </p:cNvSpPr>
          <p:nvPr>
            <p:ph sz="half" idx="10"/>
          </p:nvPr>
        </p:nvSpPr>
        <p:spPr>
          <a:xfrm>
            <a:off x="3995738" y="4335463"/>
            <a:ext cx="4824412" cy="2246312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2000" smtClean="0"/>
              <a:t>Χώρες της κεφαλής με τους αντίστοιχους αριθμούς όπου 1: ακροκεφάλιο, 2: ινίο, 3: μέτωπο, 4: κρόταφοι, 5: οφθαλμοί, 6:  αυτιά (ώτα), 7: ρις (μύτη), 8: ακρορρίνιο, 9-10:  παρειές, 11:  λαιμός (πηγή: αρχείο Εργαστηρίου Γενικής &amp; Ειδικής Ζωοτεχνίας).</a:t>
            </a:r>
          </a:p>
        </p:txBody>
      </p:sp>
      <p:pic>
        <p:nvPicPr>
          <p:cNvPr id="32772" name="Picture 7" descr="Χώρες της κεφαλής με τους αντίστοιχους αριθμούς όπου 1: ακροκεφάλιο, 2: ινίο, 3: μέτωπο, 4: κρόταφοι, 5: οφθαλμοί, 6:  αυτιά (ώτα), 7: ρις (μύτη), 8: ακρορρίνιο, 9-10:  παρειές, 11:  λαιμός (πηγή: αρχείο Εργαστηρίου Γενικής &amp; Ειδικής Ζωοτεχνίας).&#10;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1773238"/>
            <a:ext cx="2881313" cy="247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8450"/>
            <a:ext cx="7924800" cy="962025"/>
          </a:xfrm>
        </p:spPr>
        <p:txBody>
          <a:bodyPr/>
          <a:lstStyle/>
          <a:p>
            <a:pPr eaLnBrk="1" hangingPunct="1"/>
            <a:r>
              <a:rPr lang="el-GR" sz="4000" smtClean="0"/>
              <a:t>Μέτωπο και χώρα των κεράτων</a:t>
            </a:r>
            <a:endParaRPr lang="en-GB" sz="4000" smtClean="0"/>
          </a:p>
        </p:txBody>
      </p:sp>
      <p:pic>
        <p:nvPicPr>
          <p:cNvPr id="34818" name="Θέση εικόνας 5" descr="Διάφορες διαπλάσεις κεράτων (Α: στεφανοειδή μέτρια κέρατα, Β: προσθόκερος, Γ: πλαγιόκερος, Δ &amp; Ε: οπισθόκερος, ΣΤ: ορθόκερα λυροειδή μεγάλα κέρατα) (πηγή: Καραντούνιας (1963)).&#10;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6075" y="1773238"/>
            <a:ext cx="7974013" cy="3384550"/>
          </a:xfrm>
        </p:spPr>
      </p:pic>
      <p:sp>
        <p:nvSpPr>
          <p:cNvPr id="34819" name="TextBox 1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516563"/>
            <a:ext cx="7924800" cy="1016000"/>
          </a:xfrm>
        </p:spPr>
        <p:txBody>
          <a:bodyPr>
            <a:spAutoFit/>
          </a:bodyPr>
          <a:lstStyle/>
          <a:p>
            <a:pPr eaLnBrk="1" hangingPunct="1"/>
            <a:r>
              <a:rPr lang="el-GR" sz="2000" smtClean="0"/>
              <a:t>Διάφορες διαπλάσεις κεράτων (Α: στεφανοειδή μέτρια κέρατα, Β: προσθόκερος, Γ: πλαγιόκερος, Δ &amp; Ε: οπισθόκερος, ΣΤ: ορθόκερα λυροειδή μεγάλα κέρατα) (πηγή: Καραντούνιας (1963)).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8450"/>
            <a:ext cx="7924800" cy="962025"/>
          </a:xfrm>
        </p:spPr>
        <p:txBody>
          <a:bodyPr/>
          <a:lstStyle/>
          <a:p>
            <a:pPr eaLnBrk="1" hangingPunct="1"/>
            <a:r>
              <a:rPr lang="el-GR" sz="4000" smtClean="0"/>
              <a:t>Ελαττωματικές διαπλάσεις</a:t>
            </a:r>
            <a:endParaRPr lang="en-GB" sz="4000" smtClean="0"/>
          </a:p>
        </p:txBody>
      </p:sp>
      <p:pic>
        <p:nvPicPr>
          <p:cNvPr id="36866" name="Picture 3" descr="Στόμα αγελάδας με ελαττωματική διάπλαση στην κάτω γνάθο (βραχυγναθία) (πηγή: Καραντούνιας (1963)).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449" b="2449"/>
          <a:stretch>
            <a:fillRect/>
          </a:stretch>
        </p:blipFill>
        <p:spPr>
          <a:xfrm>
            <a:off x="3635375" y="1787525"/>
            <a:ext cx="4629150" cy="4873625"/>
          </a:xfrm>
          <a:ln w="38100">
            <a:solidFill>
              <a:schemeClr val="tx2"/>
            </a:solidFill>
          </a:ln>
        </p:spPr>
      </p:pic>
      <p:sp>
        <p:nvSpPr>
          <p:cNvPr id="36867" name="TextBox 1"/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5030788"/>
            <a:ext cx="2949575" cy="1630362"/>
          </a:xfrm>
        </p:spPr>
        <p:txBody>
          <a:bodyPr>
            <a:spAutoFit/>
          </a:bodyPr>
          <a:lstStyle/>
          <a:p>
            <a:pPr eaLnBrk="1" hangingPunct="1"/>
            <a:r>
              <a:rPr lang="el-GR" sz="2000" smtClean="0"/>
              <a:t>Στόμα αγελάδας με ελαττωματική διάπλαση στην κάτω γνάθο (βραχυγναθία) (πηγή: Καραντούνιας (1963)).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Τράχηλος 1/3</a:t>
            </a:r>
            <a:endParaRPr lang="en-GB" smtClean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mtClean="0"/>
              <a:t>Εξετάζεται ως προς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τη διεύθυνση 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το σχήμα (ευθύς, κοίλος, κυρτός)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το μήκος (βραχύς, μετρίου μήκους, μακρός)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τη προσαρμογή με τη κεφαλή και το κορμό</a:t>
            </a:r>
          </a:p>
          <a:p>
            <a:pPr eaLnBrk="1" hangingPunct="1">
              <a:lnSpc>
                <a:spcPct val="80000"/>
              </a:lnSpc>
            </a:pPr>
            <a:r>
              <a:rPr lang="el-GR" smtClean="0"/>
              <a:t>Μέρη του τραχήλου: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Άνω τραχηλική επιφάνεια (Αυχένας)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Κάτω τραχηλική επιφάνεια (Λαμυρίδα)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Πρόσθιο κεφαλικό άκρο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Οπίσθιο κεφαλικό άκρο</a:t>
            </a:r>
          </a:p>
          <a:p>
            <a:pPr lvl="1" eaLnBrk="1" hangingPunct="1">
              <a:lnSpc>
                <a:spcPct val="80000"/>
              </a:lnSpc>
            </a:pPr>
            <a:r>
              <a:rPr lang="el-GR" smtClean="0"/>
              <a:t>Πλάγιες επιφάνειες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8450"/>
            <a:ext cx="7924800" cy="962025"/>
          </a:xfrm>
        </p:spPr>
        <p:txBody>
          <a:bodyPr/>
          <a:lstStyle/>
          <a:p>
            <a:pPr eaLnBrk="1" hangingPunct="1"/>
            <a:r>
              <a:rPr lang="el-GR" smtClean="0"/>
              <a:t>Τράχηλος 2/3 </a:t>
            </a:r>
          </a:p>
        </p:txBody>
      </p:sp>
      <p:pic>
        <p:nvPicPr>
          <p:cNvPr id="39938" name="Picture 3" descr="1: οριζόντιος, 2: κοίλος και 3: κυρτός τράχηλος (πηγή: αρχείο Εργαστηρίου Γενικής &amp; Ειδικής Ζωοτεχνίας).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3238" y="2420938"/>
            <a:ext cx="7708900" cy="2776537"/>
          </a:xfrm>
        </p:spPr>
      </p:pic>
      <p:sp>
        <p:nvSpPr>
          <p:cNvPr id="39939" name="Text Box 4"/>
          <p:cNvSpPr>
            <a:spLocks noGrp="1" noChangeArrowheads="1"/>
          </p:cNvSpPr>
          <p:nvPr>
            <p:ph type="body" sz="half" idx="2"/>
          </p:nvPr>
        </p:nvSpPr>
        <p:spPr>
          <a:xfrm>
            <a:off x="512763" y="5732463"/>
            <a:ext cx="7689850" cy="708025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smtClean="0"/>
              <a:t>1: οριζόντιος, 2: κοίλος και 3: κυρτός τράχηλος (πηγή: αρχείο Εργαστηρίου Γενικής &amp; Ειδικής Ζωοτεχνίας).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98450"/>
            <a:ext cx="7924800" cy="962025"/>
          </a:xfrm>
        </p:spPr>
        <p:txBody>
          <a:bodyPr/>
          <a:lstStyle/>
          <a:p>
            <a:pPr eaLnBrk="1" hangingPunct="1"/>
            <a:r>
              <a:rPr lang="el-GR" smtClean="0"/>
              <a:t>Τράχηλος 3/3</a:t>
            </a:r>
          </a:p>
        </p:txBody>
      </p:sp>
      <p:pic>
        <p:nvPicPr>
          <p:cNvPr id="41986" name="Θέση εικόνας 4" descr="Α: τράχηλος με πολυάριθμες παράλληλες λεπτές πτυχές δέρματος και Β: τράχηλος με κακή ανάπτυξη (ισχνός, άσαρκος) (πηγή: Καραντούνιας, (1963)).&#10;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716088"/>
            <a:ext cx="7780337" cy="3371850"/>
          </a:xfrm>
        </p:spPr>
      </p:pic>
      <p:sp>
        <p:nvSpPr>
          <p:cNvPr id="41987" name="Text Box 5"/>
          <p:cNvSpPr>
            <a:spLocks noGrp="1" noChangeArrowheads="1"/>
          </p:cNvSpPr>
          <p:nvPr>
            <p:ph type="body" sz="half" idx="2"/>
          </p:nvPr>
        </p:nvSpPr>
        <p:spPr>
          <a:xfrm>
            <a:off x="630238" y="5516563"/>
            <a:ext cx="7616825" cy="1016000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sz="2000" smtClean="0"/>
              <a:t>Α: τράχηλος με πολυάριθμες παράλληλες λεπτές πτυχές δέρματος και Β: τράχηλος με κακή ανάπτυξη (ισχνός, άσαρκος) (πηγή: Καραντούνιας, (1963)).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4"/>
          <p:cNvSpPr>
            <a:spLocks noGrp="1"/>
          </p:cNvSpPr>
          <p:nvPr>
            <p:ph type="title"/>
          </p:nvPr>
        </p:nvSpPr>
        <p:spPr>
          <a:xfrm>
            <a:off x="395288" y="188913"/>
            <a:ext cx="8353425" cy="962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Κεφαλή και τράχηλος αγελάδας</a:t>
            </a:r>
          </a:p>
        </p:txBody>
      </p:sp>
      <p:pic>
        <p:nvPicPr>
          <p:cNvPr id="44034" name="Picture 2" descr="Χώρες στον τράχηλο της αγελάδας: (από 1 έως 10 όπως στη διαφάνεια 11)&#10;11: λαιμός, 12: πλάγιες επιφάνειες τραχήλου, 13: άνω τραχηλική μοίρα, 14: λαμυρίδα (πηγή: αρχείο εργαστηρίου Γενικής &amp; Ειδικής Ζωοτεχνίας).&#10;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5122" b="5122"/>
          <a:stretch>
            <a:fillRect/>
          </a:stretch>
        </p:blipFill>
        <p:spPr>
          <a:xfrm>
            <a:off x="3887788" y="1787525"/>
            <a:ext cx="4362450" cy="4594225"/>
          </a:xfrm>
        </p:spPr>
      </p:pic>
      <p:sp>
        <p:nvSpPr>
          <p:cNvPr id="44035" name="Text Box 6"/>
          <p:cNvSpPr>
            <a:spLocks noGrp="1" noChangeArrowheads="1"/>
          </p:cNvSpPr>
          <p:nvPr>
            <p:ph type="body" sz="half" idx="2"/>
          </p:nvPr>
        </p:nvSpPr>
        <p:spPr>
          <a:xfrm>
            <a:off x="630238" y="2857500"/>
            <a:ext cx="2949575" cy="3811588"/>
          </a:xfrm>
        </p:spPr>
        <p:txBody>
          <a:bodyPr>
            <a:spAutoFit/>
          </a:bodyPr>
          <a:lstStyle/>
          <a:p>
            <a:pPr eaLnBrk="1" hangingPunct="1"/>
            <a:r>
              <a:rPr lang="el-GR" sz="2000" smtClean="0"/>
              <a:t>Χώρες στον τράχηλο της αγελάδας: (από 1 έως 10 όπως στη διαφάνεια 11)</a:t>
            </a:r>
          </a:p>
          <a:p>
            <a:pPr eaLnBrk="1" hangingPunct="1"/>
            <a:r>
              <a:rPr lang="en-US" sz="2000" smtClean="0"/>
              <a:t>11</a:t>
            </a:r>
            <a:r>
              <a:rPr lang="el-GR" sz="2000" smtClean="0"/>
              <a:t>:</a:t>
            </a:r>
            <a:r>
              <a:rPr lang="en-US" sz="2000" smtClean="0"/>
              <a:t> </a:t>
            </a:r>
            <a:r>
              <a:rPr lang="el-GR" sz="2000" smtClean="0"/>
              <a:t>λαιμός, 12: πλάγιες επιφάνειες τραχήλου, 13: άνω τραχηλική μοίρα, 14: λαμυρίδα (πηγή: αρχείο εργαστηρίου Γενικής &amp; Ειδικής Ζωοτεχνίας).</a:t>
            </a:r>
          </a:p>
          <a:p>
            <a:pPr eaLnBrk="1" hangingPunct="1">
              <a:spcBef>
                <a:spcPct val="50000"/>
              </a:spcBef>
            </a:pPr>
            <a:endParaRPr lang="el-G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Λέξεις</a:t>
            </a:r>
            <a:r>
              <a:rPr lang="en-US" smtClean="0"/>
              <a:t>- </a:t>
            </a:r>
            <a:r>
              <a:rPr lang="el-GR" smtClean="0"/>
              <a:t>έννοιες κλειδιά</a:t>
            </a:r>
            <a:r>
              <a:rPr lang="en-US" smtClean="0"/>
              <a:t> 5</a:t>
            </a:r>
            <a:endParaRPr lang="el-GR" smtClean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κεφαλή, λαιμός, τράχηλος, ινίο, μέτωπο, κέρατα</a:t>
            </a:r>
            <a:r>
              <a:rPr lang="en-US" smtClean="0"/>
              <a:t>, </a:t>
            </a:r>
            <a:r>
              <a:rPr lang="el-GR" smtClean="0"/>
              <a:t>παρειές, βραχυγναθία</a:t>
            </a:r>
            <a:r>
              <a:rPr lang="en-US" smtClean="0"/>
              <a:t>, </a:t>
            </a:r>
            <a:r>
              <a:rPr lang="el-GR" smtClean="0"/>
              <a:t>ακρορρίνιο, γνάθοι</a:t>
            </a:r>
          </a:p>
          <a:p>
            <a:pPr eaLnBrk="1" hangingPunct="1"/>
            <a:r>
              <a:rPr lang="en-US" smtClean="0"/>
              <a:t>head, neck, scruff, occiput, front, horns, cheeks</a:t>
            </a:r>
            <a:r>
              <a:rPr lang="el-GR" smtClean="0"/>
              <a:t>, </a:t>
            </a:r>
            <a:r>
              <a:rPr lang="en-US" smtClean="0"/>
              <a:t>brachygnathism, nostrils</a:t>
            </a:r>
            <a:r>
              <a:rPr lang="el-GR" smtClean="0"/>
              <a:t>, </a:t>
            </a:r>
            <a:r>
              <a:rPr lang="en-US" smtClean="0"/>
              <a:t>jaws</a:t>
            </a:r>
          </a:p>
          <a:p>
            <a:pPr eaLnBrk="1" hangingPunct="1"/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</a:t>
            </a:r>
            <a:r>
              <a:rPr lang="el-GR" smtClean="0"/>
              <a:t>ιβλιογραφία</a:t>
            </a:r>
            <a:r>
              <a:rPr lang="en-US" smtClean="0"/>
              <a:t> 5</a:t>
            </a:r>
            <a:endParaRPr lang="el-GR" smtClean="0"/>
          </a:p>
        </p:txBody>
      </p:sp>
      <p:sp>
        <p:nvSpPr>
          <p:cNvPr id="4710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sz="2400" smtClean="0"/>
              <a:t>Καραντούνιας Α. (1963): Εκτιμητική Βοός, Ανωτάτη Γεωπονική Σχολή, Εργαστήριον Ζωοτεχνίας, Αθήναι.</a:t>
            </a:r>
          </a:p>
          <a:p>
            <a:pPr eaLnBrk="1" hangingPunct="1">
              <a:lnSpc>
                <a:spcPct val="150000"/>
              </a:lnSpc>
            </a:pPr>
            <a:r>
              <a:rPr lang="el-GR" sz="2400" smtClean="0"/>
              <a:t>Παπαδημητρίου Τρ., Ελ. Πανοπούλου, Αντ. Κομινάκης (1998): Εξωτερικό των Ζώων, Εργαστήριο Γενικής &amp; Ειδικής Ζωοτεχνίας, Τμήμα Ζωικής Παραγωγής, Γεωπονικό Πανεπιστήμιο Αθηνών.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393700"/>
            <a:ext cx="7924800" cy="960438"/>
          </a:xfrm>
        </p:spPr>
        <p:txBody>
          <a:bodyPr/>
          <a:lstStyle/>
          <a:p>
            <a:pPr eaLnBrk="1" hangingPunct="1"/>
            <a:r>
              <a:rPr lang="el-GR" sz="4000" smtClean="0"/>
              <a:t>Αντικειμενικοί στόχοι του εργαστηρίου 5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smtClean="0"/>
              <a:t>η </a:t>
            </a:r>
            <a:r>
              <a:rPr lang="el-GR" dirty="0" smtClean="0"/>
              <a:t>περιγραφή των χωρών (περιοχών)</a:t>
            </a:r>
            <a:r>
              <a:rPr lang="en-US" dirty="0" smtClean="0"/>
              <a:t> </a:t>
            </a:r>
            <a:r>
              <a:rPr lang="el-GR" dirty="0" smtClean="0"/>
              <a:t>συνολικά στο σώμα της αγελάδας, του προβάτου και του χοίρου και </a:t>
            </a:r>
            <a:endParaRPr lang="en-US" dirty="0" smtClean="0"/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l-GR" dirty="0" smtClean="0"/>
              <a:t>η περιγραφή των χωρών που ανήκουν στο πρόσθιο τμήμα του σώματος όπως η χώρα της κεφαλής και η χώρα του τραχήλου.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924800" cy="960437"/>
          </a:xfrm>
        </p:spPr>
        <p:txBody>
          <a:bodyPr/>
          <a:lstStyle/>
          <a:p>
            <a:pPr eaLnBrk="1" hangingPunct="1"/>
            <a:r>
              <a:rPr lang="el-GR" sz="4000" smtClean="0"/>
              <a:t>Επιδιωκόμενα μαθησιακά αποτελέσματα</a:t>
            </a:r>
            <a:r>
              <a:rPr lang="en-US" sz="4000" smtClean="0"/>
              <a:t> 5</a:t>
            </a:r>
            <a:endParaRPr lang="el-GR" sz="400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l-GR" dirty="0" smtClean="0"/>
              <a:t>	Επιδιώκεται η εξοικείωση του φοιτητή με τις χώρες του σώματος στην αγελάδα</a:t>
            </a:r>
            <a:r>
              <a:rPr lang="en-US" dirty="0" smtClean="0"/>
              <a:t>, </a:t>
            </a:r>
            <a:r>
              <a:rPr lang="el-GR" dirty="0" smtClean="0"/>
              <a:t>το πρόβατο και το χοίρο και στη συνέχεια με τη διάπλαση της κεφαλής και του τραχήλου ώστε να είναι δυνατή η διάκριση των προτερημάτων και των μειονεκτημάτων στα αγροτικά ζώα.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Μαθησιακοί στόχοι </a:t>
            </a:r>
            <a:r>
              <a:rPr lang="en-US" smtClean="0"/>
              <a:t>5</a:t>
            </a:r>
            <a:endParaRPr lang="el-GR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/>
              <a:t>Με το πέρας της μελέτης του εργαστηρίου ο φοιτητής θα είναι σε θέση να γνωρίζει ότι: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H</a:t>
            </a:r>
            <a:r>
              <a:rPr lang="el-GR" sz="2400" dirty="0" smtClean="0"/>
              <a:t> κεφαλή εξετάζεται ως προς το μέγεθος, την κατασκευή, το σχήμα, την κατατομή, τη διεύθυνση και την προσαρμογή. 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Στην κεφαλή διακρίνονται 16 χώρες (ινίο, </a:t>
            </a:r>
            <a:r>
              <a:rPr lang="el-GR" sz="2400" dirty="0" err="1" smtClean="0"/>
              <a:t>ακροκεφάλιο</a:t>
            </a:r>
            <a:r>
              <a:rPr lang="el-GR" sz="2400" dirty="0" smtClean="0"/>
              <a:t>, μέτωπο, κρόταφοι, μύτη (ρις), στόμα, γλώσσα, πώγων, υπογνάθιος χώρα, λαιμός, γνάθοι, αυτιά (</a:t>
            </a:r>
            <a:r>
              <a:rPr lang="el-GR" sz="2400" dirty="0" err="1" smtClean="0"/>
              <a:t>ώτα</a:t>
            </a:r>
            <a:r>
              <a:rPr lang="el-GR" sz="2400" dirty="0" smtClean="0"/>
              <a:t>), </a:t>
            </a:r>
            <a:r>
              <a:rPr lang="el-GR" sz="2400" dirty="0" err="1" smtClean="0"/>
              <a:t>υπερόφρυες</a:t>
            </a:r>
            <a:r>
              <a:rPr lang="el-GR" sz="2400" dirty="0" smtClean="0"/>
              <a:t> κοιλότητες, </a:t>
            </a:r>
            <a:r>
              <a:rPr lang="el-GR" sz="2400" dirty="0" err="1" smtClean="0"/>
              <a:t>υπερόφρυα</a:t>
            </a:r>
            <a:r>
              <a:rPr lang="el-GR" sz="2400" dirty="0" smtClean="0"/>
              <a:t> τόξα, μάτια (οφθαλμοί), παρειές. 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Ο τράχηλος εξετάζεται ως προς την διεύθυνση, το σχήμα, τον όγκο και την κατασκευή του.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81000"/>
            <a:ext cx="7924800" cy="960438"/>
          </a:xfrm>
        </p:spPr>
        <p:txBody>
          <a:bodyPr/>
          <a:lstStyle/>
          <a:p>
            <a:pPr eaLnBrk="1" hangingPunct="1"/>
            <a:r>
              <a:rPr lang="el-GR" sz="4000" smtClean="0"/>
              <a:t>Τοπογραφία κυριοτέρων χωρών σώματος αγελάδας </a:t>
            </a:r>
          </a:p>
        </p:txBody>
      </p:sp>
      <p:pic>
        <p:nvPicPr>
          <p:cNvPr id="22530" name="Picture 5" descr="Αγελάδα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2924944"/>
            <a:ext cx="2995612" cy="2089150"/>
          </a:xfrm>
        </p:spPr>
      </p:pic>
      <p:sp>
        <p:nvSpPr>
          <p:cNvPr id="2253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475038" y="1628775"/>
            <a:ext cx="2984500" cy="496887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 </a:t>
            </a:r>
            <a:r>
              <a:rPr lang="el-GR" sz="1200" b="1" dirty="0" err="1" smtClean="0"/>
              <a:t>Ακροκεφάλιο</a:t>
            </a:r>
            <a:r>
              <a:rPr lang="el-GR" sz="1200" b="1" dirty="0" smtClean="0"/>
              <a:t>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 Ινίο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3 Μέτωπο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4 Κρόταφοι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5 Οφθαλμοί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6 </a:t>
            </a:r>
            <a:r>
              <a:rPr lang="el-GR" sz="1200" b="1" dirty="0" err="1" smtClean="0"/>
              <a:t>Ώτα</a:t>
            </a:r>
            <a:endParaRPr lang="el-GR" sz="12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7 Ρις (μύτη)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8 </a:t>
            </a:r>
            <a:r>
              <a:rPr lang="el-GR" sz="1200" b="1" dirty="0" err="1" smtClean="0"/>
              <a:t>Ακρορρίνιο</a:t>
            </a:r>
            <a:endParaRPr lang="el-GR" sz="1200" b="1" dirty="0" smtClean="0"/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9-10 Παρειές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11 Λαιμός	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12 Πλάγιες επιφάνειες τραχήλου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13 Άνω τραχηλική μοίρα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14 </a:t>
            </a:r>
            <a:r>
              <a:rPr lang="el-GR" sz="1200" b="1" dirty="0" err="1" smtClean="0"/>
              <a:t>Λαμυρίδα</a:t>
            </a:r>
            <a:r>
              <a:rPr lang="el-GR" sz="1200" b="1" dirty="0" smtClean="0"/>
              <a:t>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15 Ακρώμιο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16 Στήθος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17 Πλευρές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18 Ράχη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19 Οσφύς	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20 </a:t>
            </a:r>
            <a:r>
              <a:rPr lang="el-GR" sz="1200" b="1" dirty="0" err="1" smtClean="0"/>
              <a:t>Κενεών</a:t>
            </a:r>
            <a:r>
              <a:rPr lang="el-GR" sz="1200" b="1" dirty="0" smtClean="0"/>
              <a:t>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21 Κοιλία (πλάγια χώρα)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22 Λεκάνη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23 </a:t>
            </a:r>
            <a:r>
              <a:rPr lang="el-GR" sz="1200" b="1" dirty="0" err="1" smtClean="0"/>
              <a:t>Έκφυση</a:t>
            </a:r>
            <a:r>
              <a:rPr lang="el-GR" sz="1200" b="1" dirty="0" smtClean="0"/>
              <a:t> ουράς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24 Ισχιακοί λόφοι	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25 Ουρά  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25α Θύσανος ουράς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26 Κοιλία (εμπρόσθια κοιλιακή χώρα)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el-GR" sz="1200" b="1" dirty="0" smtClean="0"/>
              <a:t>27 </a:t>
            </a:r>
            <a:r>
              <a:rPr lang="el-GR" sz="1200" b="1" dirty="0" err="1" smtClean="0"/>
              <a:t>Επιγονάτιος</a:t>
            </a:r>
            <a:r>
              <a:rPr lang="el-GR" sz="1200" b="1" dirty="0" smtClean="0"/>
              <a:t> πτυχή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l-GR" sz="1200" b="1" dirty="0" smtClean="0"/>
          </a:p>
        </p:txBody>
      </p:sp>
      <p:sp>
        <p:nvSpPr>
          <p:cNvPr id="9" name="Rectangle 9"/>
          <p:cNvSpPr>
            <a:spLocks noGrp="1" noChangeArrowheads="1"/>
          </p:cNvSpPr>
          <p:nvPr>
            <p:ph sz="half" idx="10"/>
          </p:nvPr>
        </p:nvSpPr>
        <p:spPr>
          <a:xfrm>
            <a:off x="6294438" y="1628775"/>
            <a:ext cx="1976437" cy="4968875"/>
          </a:xfrm>
          <a:extLst/>
        </p:spPr>
        <p:txBody>
          <a:bodyPr/>
          <a:lstStyle>
            <a:lvl1pPr marL="533400" indent="-533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28 Μαστός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29 Γαλακτικές φλέβες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30</a:t>
            </a:r>
            <a:r>
              <a:rPr lang="en-US" sz="12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l-GR" sz="1200" b="1" dirty="0">
                <a:solidFill>
                  <a:srgbClr val="000000"/>
                </a:solidFill>
                <a:latin typeface="+mn-lt"/>
              </a:rPr>
              <a:t>Ζώνη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31 Ωμοπλάτη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32 Ώμος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33 Βραχίονας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34 Αγκώνας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37 Μετακάρπιο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35 Αντιβράχιο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36 Καρπός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38</a:t>
            </a:r>
            <a:r>
              <a:rPr lang="en-US" sz="1200" b="1" dirty="0">
                <a:solidFill>
                  <a:srgbClr val="000000"/>
                </a:solidFill>
                <a:latin typeface="+mn-lt"/>
              </a:rPr>
              <a:t>,</a:t>
            </a:r>
            <a:r>
              <a:rPr lang="el-GR" sz="1200" b="1" dirty="0">
                <a:solidFill>
                  <a:srgbClr val="000000"/>
                </a:solidFill>
                <a:latin typeface="+mn-lt"/>
              </a:rPr>
              <a:t> 48 </a:t>
            </a:r>
            <a:r>
              <a:rPr lang="el-GR" sz="1200" b="1" dirty="0" err="1">
                <a:solidFill>
                  <a:srgbClr val="000000"/>
                </a:solidFill>
                <a:latin typeface="+mn-lt"/>
              </a:rPr>
              <a:t>Κυνήποδας</a:t>
            </a:r>
            <a:endParaRPr lang="el-GR" sz="1200" b="1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38α, 48α </a:t>
            </a:r>
            <a:r>
              <a:rPr lang="el-GR" sz="1200" b="1" dirty="0" err="1">
                <a:solidFill>
                  <a:srgbClr val="000000"/>
                </a:solidFill>
                <a:latin typeface="+mn-lt"/>
              </a:rPr>
              <a:t>Κεντρία</a:t>
            </a:r>
            <a:endParaRPr lang="el-GR" sz="1200" b="1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39, 49 </a:t>
            </a:r>
            <a:r>
              <a:rPr lang="el-GR" sz="1200" b="1" dirty="0" err="1">
                <a:solidFill>
                  <a:srgbClr val="000000"/>
                </a:solidFill>
                <a:latin typeface="+mn-lt"/>
              </a:rPr>
              <a:t>Μεσοκύνιο</a:t>
            </a:r>
            <a:endParaRPr lang="el-GR" sz="1200" b="1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40, 50 Στεφάνη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41, 51 Χηλή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42 Γόμφοι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43 Μηρός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44 Γόνατο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45 Κνήμη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46 Ταρσός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46α Αχίλλειος τένοντας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1200" b="1" dirty="0">
                <a:solidFill>
                  <a:srgbClr val="000000"/>
                </a:solidFill>
                <a:latin typeface="+mn-lt"/>
              </a:rPr>
              <a:t>47 Μετατάρσιο</a:t>
            </a:r>
          </a:p>
        </p:txBody>
      </p:sp>
      <p:sp>
        <p:nvSpPr>
          <p:cNvPr id="22533" name="TextBox 1" descr="Χώρες στο σώμα της αγελάδας (πηγή: αρχείο Εργαστηρίου Γενικής &amp; Ειδικής Ζωοτεχνίας).&#10;"/>
          <p:cNvSpPr>
            <a:spLocks noGrp="1" noChangeArrowheads="1"/>
          </p:cNvSpPr>
          <p:nvPr>
            <p:ph sz="half" idx="11"/>
          </p:nvPr>
        </p:nvSpPr>
        <p:spPr>
          <a:xfrm>
            <a:off x="536575" y="4965700"/>
            <a:ext cx="2768600" cy="1631950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l-GR" sz="2000" dirty="0" smtClean="0"/>
              <a:t>Χώρες στο σώμα της αγελάδας (πηγή: αρχείο Εργαστηρίου Γενικής &amp; Ειδικής Ζωοτεχνίας).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title"/>
          </p:nvPr>
        </p:nvSpPr>
        <p:spPr>
          <a:xfrm>
            <a:off x="395288" y="401638"/>
            <a:ext cx="7924800" cy="962025"/>
          </a:xfrm>
        </p:spPr>
        <p:txBody>
          <a:bodyPr/>
          <a:lstStyle/>
          <a:p>
            <a:pPr eaLnBrk="1" hangingPunct="1"/>
            <a:r>
              <a:rPr lang="el-GR" sz="4000" smtClean="0"/>
              <a:t>Τοπογραφία κυριοτέρων χωρών σώματος προβάτου</a:t>
            </a:r>
          </a:p>
        </p:txBody>
      </p:sp>
      <p:pic>
        <p:nvPicPr>
          <p:cNvPr id="24578" name="Picture 9" descr="Χώρες στο σώμα του προβάτου (πηγή: αρχείο Εργαστηρίου Γενικής &amp; Ειδικής Ζωοτεχνίας).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14849" y="1844674"/>
            <a:ext cx="5736826" cy="3816573"/>
          </a:xfrm>
        </p:spPr>
      </p:pic>
      <p:sp>
        <p:nvSpPr>
          <p:cNvPr id="24579" name="Θέση κειμένου 1"/>
          <p:cNvSpPr>
            <a:spLocks noGrp="1"/>
          </p:cNvSpPr>
          <p:nvPr>
            <p:ph type="body" sz="half" idx="2"/>
          </p:nvPr>
        </p:nvSpPr>
        <p:spPr>
          <a:xfrm>
            <a:off x="755576" y="6021288"/>
            <a:ext cx="7689850" cy="1246188"/>
          </a:xfrm>
        </p:spPr>
        <p:txBody>
          <a:bodyPr/>
          <a:lstStyle/>
          <a:p>
            <a:pPr eaLnBrk="1" hangingPunct="1"/>
            <a:r>
              <a:rPr lang="el-GR" sz="2000" dirty="0" smtClean="0"/>
              <a:t>Χώρες στο σώμα του προβάτου (πηγή: αρχείο Εργαστηρίου Γενικής &amp; Ειδικής Ζωοτεχνίας).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1638"/>
            <a:ext cx="7924800" cy="962025"/>
          </a:xfrm>
        </p:spPr>
        <p:txBody>
          <a:bodyPr/>
          <a:lstStyle/>
          <a:p>
            <a:pPr eaLnBrk="1" hangingPunct="1"/>
            <a:r>
              <a:rPr lang="el-GR" sz="4000" smtClean="0"/>
              <a:t>Τοπογραφία κυριοτέρων χωρών σώματος χοίρου</a:t>
            </a:r>
          </a:p>
        </p:txBody>
      </p:sp>
      <p:pic>
        <p:nvPicPr>
          <p:cNvPr id="26626" name="Picture 6" descr="Χώρες στο σώμα του χοίρου (πηγή: αρχείο Εργαστηρίου Γενικής &amp; Ειδικής Ζωοτεχνίας).&#10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0074" y="1916112"/>
            <a:ext cx="6758001" cy="3673127"/>
          </a:xfrm>
        </p:spPr>
      </p:pic>
      <p:sp>
        <p:nvSpPr>
          <p:cNvPr id="26627" name="TextBox 1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600700"/>
            <a:ext cx="7780338" cy="708025"/>
          </a:xfrm>
        </p:spPr>
        <p:txBody>
          <a:bodyPr>
            <a:spAutoFit/>
          </a:bodyPr>
          <a:lstStyle/>
          <a:p>
            <a:pPr eaLnBrk="1" hangingPunct="1"/>
            <a:r>
              <a:rPr lang="el-GR" sz="2000" smtClean="0"/>
              <a:t>Χώρες στο σώμα του χοίρου (πηγή: αρχείο Εργαστηρίου Γενικής &amp; Ειδικής Ζωοτεχνίας).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Κεφαλή αγελάδας 1/3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Η κεφαλή εξετάζεται ως προς :</a:t>
            </a:r>
          </a:p>
          <a:p>
            <a:pPr lvl="1" eaLnBrk="1" hangingPunct="1"/>
            <a:r>
              <a:rPr lang="el-GR" smtClean="0"/>
              <a:t>Το μέγεθος (μήκος και όγκος)</a:t>
            </a:r>
          </a:p>
          <a:p>
            <a:pPr lvl="1" eaLnBrk="1" hangingPunct="1"/>
            <a:r>
              <a:rPr lang="el-GR" smtClean="0"/>
              <a:t>Την κατασκευή</a:t>
            </a:r>
          </a:p>
          <a:p>
            <a:pPr lvl="1" eaLnBrk="1" hangingPunct="1"/>
            <a:r>
              <a:rPr lang="el-GR" smtClean="0"/>
              <a:t>Το σχήμα</a:t>
            </a:r>
          </a:p>
          <a:p>
            <a:pPr lvl="1" eaLnBrk="1" hangingPunct="1"/>
            <a:r>
              <a:rPr lang="el-GR" smtClean="0"/>
              <a:t>Την κατατομή</a:t>
            </a:r>
          </a:p>
          <a:p>
            <a:pPr lvl="1" eaLnBrk="1" hangingPunct="1"/>
            <a:r>
              <a:rPr lang="el-GR" smtClean="0"/>
              <a:t>Τη διεύθυνση</a:t>
            </a:r>
          </a:p>
          <a:p>
            <a:pPr lvl="1" eaLnBrk="1" hangingPunct="1"/>
            <a:r>
              <a:rPr lang="el-GR" smtClean="0"/>
              <a:t>Την προσαρμογή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Κεφαλή αγελάδας 2/3</a:t>
            </a:r>
            <a:endParaRPr lang="en-GB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Διαστάσεις της κεφαλής </a:t>
            </a:r>
          </a:p>
          <a:p>
            <a:pPr lvl="1" eaLnBrk="1" hangingPunct="1"/>
            <a:r>
              <a:rPr lang="el-GR" smtClean="0"/>
              <a:t>Μήκος: η απόσταση από το ακροκεφάλιο έως το στοματικό άκρο (κέντρο ρινικού κατόπτρου)</a:t>
            </a:r>
          </a:p>
          <a:p>
            <a:pPr lvl="1" eaLnBrk="1" hangingPunct="1"/>
            <a:r>
              <a:rPr lang="el-GR" smtClean="0"/>
              <a:t>Όγκος: ορίζεται από το βάθος και το εύρος</a:t>
            </a:r>
          </a:p>
          <a:p>
            <a:pPr lvl="1" eaLnBrk="1" hangingPunct="1"/>
            <a:r>
              <a:rPr lang="el-GR" smtClean="0"/>
              <a:t>Βάθος: η απόσταση από την κορυφή της κεφαλής μέχρι την κορυφή της εξωτερικής γωνίας της κάτω σιαγόνας</a:t>
            </a:r>
          </a:p>
          <a:p>
            <a:pPr lvl="1" eaLnBrk="1" hangingPunct="1"/>
            <a:r>
              <a:rPr lang="el-GR" smtClean="0"/>
              <a:t>Εύρος: η απόσταση μεταξύ των ευρύτερων σημείων του μετώπου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_1_b_new">
  <a:themeElements>
    <a:clrScheme name="GEO_1_b_new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GEO_1_b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GEO_1_b_new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_1_b_new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_1_b_new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Παρουσίαση2" id="{37156705-AD48-4DAC-A3DB-201641F40FC4}" vid="{4592052C-43C5-48FC-B72E-F41B7903523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zp_b</Template>
  <TotalTime>349</TotalTime>
  <Words>890</Words>
  <Application>Microsoft Office PowerPoint</Application>
  <PresentationFormat>Προβολή στην οθόνη (4:3)</PresentationFormat>
  <Paragraphs>138</Paragraphs>
  <Slides>19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GEO_1_b_new</vt:lpstr>
      <vt:lpstr>Εκτιμητική ζώων: κεφαλή &amp; τράχηλος</vt:lpstr>
      <vt:lpstr>Αντικειμενικοί στόχοι του εργαστηρίου 5</vt:lpstr>
      <vt:lpstr>Επιδιωκόμενα μαθησιακά αποτελέσματα 5</vt:lpstr>
      <vt:lpstr>Μαθησιακοί στόχοι 5</vt:lpstr>
      <vt:lpstr>Τοπογραφία κυριοτέρων χωρών σώματος αγελάδας </vt:lpstr>
      <vt:lpstr>Τοπογραφία κυριοτέρων χωρών σώματος προβάτου</vt:lpstr>
      <vt:lpstr>Τοπογραφία κυριοτέρων χωρών σώματος χοίρου</vt:lpstr>
      <vt:lpstr>Κεφαλή αγελάδας 1/3</vt:lpstr>
      <vt:lpstr>Κεφαλή αγελάδας 2/3</vt:lpstr>
      <vt:lpstr>Κεφαλή αγελάδας 3/3 </vt:lpstr>
      <vt:lpstr>Χώρες κεφαλής μιας αγελάδας</vt:lpstr>
      <vt:lpstr>Μέτωπο και χώρα των κεράτων</vt:lpstr>
      <vt:lpstr>Ελαττωματικές διαπλάσεις</vt:lpstr>
      <vt:lpstr>Τράχηλος 1/3</vt:lpstr>
      <vt:lpstr>Τράχηλος 2/3 </vt:lpstr>
      <vt:lpstr>Τράχηλος 3/3</vt:lpstr>
      <vt:lpstr>Κεφαλή και τράχηλος αγελάδας</vt:lpstr>
      <vt:lpstr>Λέξεις- έννοιες κλειδιά 5</vt:lpstr>
      <vt:lpstr>Bιβλιογραφία 5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Panagiota</dc:creator>
  <cp:lastModifiedBy>user</cp:lastModifiedBy>
  <cp:revision>52</cp:revision>
  <dcterms:created xsi:type="dcterms:W3CDTF">2005-12-15T10:59:03Z</dcterms:created>
  <dcterms:modified xsi:type="dcterms:W3CDTF">2013-11-10T22:53:19Z</dcterms:modified>
</cp:coreProperties>
</file>