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87" r:id="rId3"/>
    <p:sldId id="281" r:id="rId4"/>
    <p:sldId id="286" r:id="rId5"/>
    <p:sldId id="282" r:id="rId6"/>
    <p:sldId id="283" r:id="rId7"/>
    <p:sldId id="284" r:id="rId8"/>
    <p:sldId id="285" r:id="rId9"/>
    <p:sldId id="288" r:id="rId10"/>
    <p:sldId id="289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900"/>
    <a:srgbClr val="CC0066"/>
    <a:srgbClr val="66085F"/>
    <a:srgbClr val="6A0457"/>
    <a:srgbClr val="0066FF"/>
    <a:srgbClr val="993366"/>
    <a:srgbClr val="FF9933"/>
    <a:srgbClr val="224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3" autoAdjust="0"/>
    <p:restoredTop sz="95332" autoAdjust="0"/>
  </p:normalViewPr>
  <p:slideViewPr>
    <p:cSldViewPr snapToGrid="0">
      <p:cViewPr varScale="1">
        <p:scale>
          <a:sx n="115" d="100"/>
          <a:sy n="115" d="100"/>
        </p:scale>
        <p:origin x="56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ABF49F9-344F-470E-8766-47C571648751}" type="datetimeFigureOut">
              <a:rPr lang="el-GR"/>
              <a:pPr>
                <a:defRPr/>
              </a:pPr>
              <a:t>9/12/2020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D8B5576-14DB-4801-BD99-F013D272ED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7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969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21585D-CA17-4D73-88C6-B3843CA67193}" type="slidenum">
              <a:rPr lang="el-GR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2969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21585D-CA17-4D73-88C6-B3843CA67193}" type="slidenum">
              <a:rPr lang="el-GR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12D3011-ECCD-405A-A7D3-D555A8B8C82E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B743A5D-A077-4D8B-B12E-18950A81E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EF24-B4A8-4B4A-934B-77BE0CAA5913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7286-CFE2-4D1C-8A9A-AA22E8E65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4FB52E5A-4F6C-4ED4-AC2B-6105DE2B2A3E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A0E080B6-DBBC-4AC5-A391-93A8FE3EE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6E8D0-A611-4646-8B73-1F4114D3E3CD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2B8A9-291D-47E0-9F53-9D8BC1F872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C86DFEE-5769-4415-8360-AE486E688B78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5D013CC-C06E-4615-B44B-6E7A67510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B7F2-B7C5-45C8-8C95-611CF8F35D3E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21AD-043D-4132-99B9-2D5F5B5FA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626FC-57C2-4CCB-9EBA-67C1DCED56A6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4A98-0B5C-46BE-88B8-A35BC986E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7311-0E5E-4DAA-BC2F-84FF4503591B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20870-6B89-46DE-A1A5-A7276F158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A7AD-10B9-4433-B1D5-18569DBDEC22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E9A43-E971-459E-B320-E05ABE9D5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FD15C87-7475-4C0E-80EA-EFEC32E7D39C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B932A3B6-89C7-4FBD-8927-BABF37ABF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7C987-A3B7-4407-9BF5-ED220EFC71AE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DB413-B245-4D13-8A21-CD6FEB815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4F889A4B-0C61-491A-95CC-AB9D138A7054}" type="datetimeFigureOut">
              <a:rPr lang="en-US"/>
              <a:pPr>
                <a:defRPr/>
              </a:pPr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97193197-B7AC-4A85-A850-0316BDF13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9" r:id="rId7"/>
    <p:sldLayoutId id="2147483666" r:id="rId8"/>
    <p:sldLayoutId id="2147483658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1123613" cy="14747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l-GR" sz="4000" cap="none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ΟΙΚΟΝΟΜΙΚΕΣ ΔΙΑΚΥΜΑΝΣΕΙΣ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/>
          <a:lstStyle/>
          <a:p>
            <a:pPr algn="r" eaLnBrk="1" hangingPunct="1"/>
            <a:r>
              <a:rPr lang="en-US" cap="none" smtClean="0">
                <a:latin typeface="Calibri" pitchFamily="34" charset="0"/>
                <a:cs typeface="Calibri" pitchFamily="34" charset="0"/>
              </a:rPr>
              <a:t>9</a:t>
            </a:r>
            <a:r>
              <a:rPr lang="el-GR" cap="none" smtClean="0">
                <a:latin typeface="Calibri" pitchFamily="34" charset="0"/>
                <a:cs typeface="Calibri" pitchFamily="34" charset="0"/>
              </a:rPr>
              <a:t>-1</a:t>
            </a:r>
            <a:r>
              <a:rPr lang="en-US" cap="none" smtClean="0">
                <a:latin typeface="Calibri" pitchFamily="34" charset="0"/>
                <a:cs typeface="Calibri" pitchFamily="34" charset="0"/>
              </a:rPr>
              <a:t>2</a:t>
            </a:r>
            <a:r>
              <a:rPr lang="el-GR" cap="none" smtClean="0">
                <a:latin typeface="Calibri" pitchFamily="34" charset="0"/>
                <a:cs typeface="Calibri" pitchFamily="34" charset="0"/>
              </a:rPr>
              <a:t>-2020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Διαταραχές της </a:t>
            </a:r>
            <a:r>
              <a:rPr lang="el-GR" sz="3600" cap="none" dirty="0" err="1" smtClean="0">
                <a:latin typeface="Times New Roman" pitchFamily="18" charset="0"/>
                <a:cs typeface="Times New Roman" pitchFamily="18" charset="0"/>
              </a:rPr>
              <a:t>συναθροιστικής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cap="none" dirty="0" smtClean="0">
                <a:latin typeface="Times New Roman" pitchFamily="18" charset="0"/>
                <a:cs typeface="Times New Roman" pitchFamily="18" charset="0"/>
              </a:rPr>
              <a:t>προσφοράς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33844" y="2084485"/>
            <a:ext cx="11047424" cy="92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Αλλαγές στο κόστος παραγωγής, τη διαθέσιμη εργασία, τους φυσικούς πόρους ή την τεχνολογία. 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4522177" y="984738"/>
            <a:ext cx="6971469" cy="5578985"/>
            <a:chOff x="5859272" y="1835373"/>
            <a:chExt cx="6069331" cy="4272003"/>
          </a:xfrm>
        </p:grpSpPr>
        <p:sp>
          <p:nvSpPr>
            <p:cNvPr id="78" name="Arc 77"/>
            <p:cNvSpPr/>
            <p:nvPr/>
          </p:nvSpPr>
          <p:spPr>
            <a:xfrm rot="10800000">
              <a:off x="7387083" y="1835373"/>
              <a:ext cx="4541520" cy="3838813"/>
            </a:xfrm>
            <a:prstGeom prst="arc">
              <a:avLst/>
            </a:prstGeom>
            <a:ln w="31750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5859272" y="3654512"/>
              <a:ext cx="4718648" cy="2452864"/>
              <a:chOff x="5859272" y="3654512"/>
              <a:chExt cx="4718648" cy="2452864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5859272" y="3654512"/>
                <a:ext cx="4293932" cy="2452864"/>
                <a:chOff x="5859272" y="3654512"/>
                <a:chExt cx="4293932" cy="2452864"/>
              </a:xfrm>
            </p:grpSpPr>
            <p:grpSp>
              <p:nvGrpSpPr>
                <p:cNvPr id="90" name="Ομάδα 16"/>
                <p:cNvGrpSpPr>
                  <a:grpSpLocks/>
                </p:cNvGrpSpPr>
                <p:nvPr/>
              </p:nvGrpSpPr>
              <p:grpSpPr bwMode="auto">
                <a:xfrm>
                  <a:off x="5859272" y="3654512"/>
                  <a:ext cx="4293932" cy="2179873"/>
                  <a:chOff x="4381173" y="1892598"/>
                  <a:chExt cx="4383213" cy="1982096"/>
                </a:xfrm>
              </p:grpSpPr>
              <p:cxnSp>
                <p:nvCxnSpPr>
                  <p:cNvPr id="101" name="Ευθεία γραμμή σύνδεσης 136"/>
                  <p:cNvCxnSpPr/>
                  <p:nvPr/>
                </p:nvCxnSpPr>
                <p:spPr>
                  <a:xfrm rot="5400000">
                    <a:off x="6761920" y="1708366"/>
                    <a:ext cx="10104" cy="2425403"/>
                  </a:xfrm>
                  <a:prstGeom prst="line">
                    <a:avLst/>
                  </a:prstGeom>
                  <a:ln w="31750">
                    <a:solidFill>
                      <a:srgbClr val="604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8022064" y="2786490"/>
                    <a:ext cx="742322" cy="27985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400" dirty="0"/>
                      <a:t>S</a:t>
                    </a:r>
                    <a:r>
                      <a:rPr lang="en-US" sz="1400" dirty="0" smtClean="0"/>
                      <a:t>RA</a:t>
                    </a:r>
                    <a:r>
                      <a:rPr 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S</a:t>
                    </a:r>
                    <a:endParaRPr lang="el-GR" sz="14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03" name="Ομάδα 122"/>
                  <p:cNvGrpSpPr>
                    <a:grpSpLocks/>
                  </p:cNvGrpSpPr>
                  <p:nvPr/>
                </p:nvGrpSpPr>
                <p:grpSpPr bwMode="auto">
                  <a:xfrm>
                    <a:off x="4381173" y="1892598"/>
                    <a:ext cx="3957280" cy="1982096"/>
                    <a:chOff x="2302133" y="2299078"/>
                    <a:chExt cx="5399859" cy="3063002"/>
                  </a:xfrm>
                </p:grpSpPr>
                <p:grpSp>
                  <p:nvGrpSpPr>
                    <p:cNvPr id="104" name="Ομάδα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02133" y="2299078"/>
                      <a:ext cx="5399859" cy="3063002"/>
                      <a:chOff x="784941" y="2803078"/>
                      <a:chExt cx="5399859" cy="3063002"/>
                    </a:xfrm>
                  </p:grpSpPr>
                  <p:grpSp>
                    <p:nvGrpSpPr>
                      <p:cNvPr id="106" name="Ομάδα 1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79249" y="2803078"/>
                        <a:ext cx="3805551" cy="3063002"/>
                        <a:chOff x="3502449" y="2335078"/>
                        <a:chExt cx="3805551" cy="3063002"/>
                      </a:xfrm>
                    </p:grpSpPr>
                    <p:cxnSp>
                      <p:nvCxnSpPr>
                        <p:cNvPr id="108" name="Ευθεία γραμμή σύνδεσης 130"/>
                        <p:cNvCxnSpPr/>
                        <p:nvPr/>
                      </p:nvCxnSpPr>
                      <p:spPr>
                        <a:xfrm flipH="1">
                          <a:off x="3502449" y="2335078"/>
                          <a:ext cx="8845" cy="3060440"/>
                        </a:xfrm>
                        <a:prstGeom prst="line">
                          <a:avLst/>
                        </a:prstGeom>
                        <a:ln w="31750">
                          <a:head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9" name="Ευθεία γραμμή σύνδεσης 131"/>
                        <p:cNvCxnSpPr/>
                        <p:nvPr/>
                      </p:nvCxnSpPr>
                      <p:spPr>
                        <a:xfrm flipH="1" flipV="1">
                          <a:off x="3506871" y="5395848"/>
                          <a:ext cx="3801129" cy="2232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accent1">
                              <a:lumMod val="90000"/>
                            </a:schemeClr>
                          </a:solidFill>
                          <a:head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07" name="TextBox 106"/>
                      <p:cNvSpPr txBox="1"/>
                      <p:nvPr/>
                    </p:nvSpPr>
                    <p:spPr>
                      <a:xfrm>
                        <a:off x="784941" y="2845459"/>
                        <a:ext cx="1607575" cy="43051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r">
                          <a:defRPr/>
                        </a:pPr>
                        <a:r>
                          <a:rPr lang="en-US" sz="11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P</a:t>
                        </a:r>
                        <a:r>
                          <a:rPr lang="el-GR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, </a:t>
                        </a:r>
                      </a:p>
                      <a:p>
                        <a:pPr algn="r">
                          <a:defRPr/>
                        </a:pPr>
                        <a:r>
                          <a:rPr lang="el-GR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Τιμή</a:t>
                        </a:r>
                      </a:p>
                    </p:txBody>
                  </p:sp>
                </p:grpSp>
                <p:sp>
                  <p:nvSpPr>
                    <p:cNvPr id="105" name="TextBox 1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85392" y="3634706"/>
                      <a:ext cx="548973" cy="4324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400" dirty="0"/>
                        <a:t>P</a:t>
                      </a:r>
                      <a:r>
                        <a:rPr lang="en-US" sz="1400" baseline="-10000" dirty="0"/>
                        <a:t>0</a:t>
                      </a:r>
                      <a:endParaRPr lang="el-GR" sz="1400" baseline="-10000" dirty="0"/>
                    </a:p>
                  </p:txBody>
                </p:sp>
              </p:grpSp>
            </p:grpSp>
            <p:sp>
              <p:nvSpPr>
                <p:cNvPr id="93" name="TextBox 92"/>
                <p:cNvSpPr txBox="1"/>
                <p:nvPr/>
              </p:nvSpPr>
              <p:spPr>
                <a:xfrm>
                  <a:off x="8862902" y="5845439"/>
                  <a:ext cx="911225" cy="26193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Προϊόν, </a:t>
                  </a: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82" name="TextBox 81"/>
              <p:cNvSpPr txBox="1"/>
              <p:nvPr/>
            </p:nvSpPr>
            <p:spPr bwMode="auto">
              <a:xfrm>
                <a:off x="9696619" y="5503870"/>
                <a:ext cx="881301" cy="3077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400" dirty="0" err="1" smtClean="0"/>
                  <a:t>Ag</a:t>
                </a:r>
                <a:r>
                  <a:rPr lang="en-US" sz="14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cxnSp>
        <p:nvCxnSpPr>
          <p:cNvPr id="110" name="Ευθεία γραμμή σύνδεσης 136"/>
          <p:cNvCxnSpPr/>
          <p:nvPr/>
        </p:nvCxnSpPr>
        <p:spPr bwMode="auto">
          <a:xfrm rot="10800000">
            <a:off x="6696919" y="3460571"/>
            <a:ext cx="11112" cy="2736000"/>
          </a:xfrm>
          <a:prstGeom prst="line">
            <a:avLst/>
          </a:prstGeom>
          <a:ln w="317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 bwMode="auto">
          <a:xfrm>
            <a:off x="6639768" y="3337481"/>
            <a:ext cx="8352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D" sz="1400" dirty="0"/>
              <a:t>L</a:t>
            </a:r>
            <a:r>
              <a:rPr lang="en-US" sz="1400" dirty="0" smtClean="0"/>
              <a:t>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l-GR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TextBox 125"/>
          <p:cNvSpPr txBox="1">
            <a:spLocks noChangeArrowheads="1"/>
          </p:cNvSpPr>
          <p:nvPr/>
        </p:nvSpPr>
        <p:spPr bwMode="auto">
          <a:xfrm>
            <a:off x="6694170" y="4644279"/>
            <a:ext cx="1613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D" sz="1000" dirty="0"/>
              <a:t>A</a:t>
            </a:r>
            <a:endParaRPr lang="el-GR" sz="1000" baseline="-10000" dirty="0"/>
          </a:p>
        </p:txBody>
      </p:sp>
      <p:sp>
        <p:nvSpPr>
          <p:cNvPr id="113" name="TextBox 125"/>
          <p:cNvSpPr txBox="1">
            <a:spLocks noChangeArrowheads="1"/>
          </p:cNvSpPr>
          <p:nvPr/>
        </p:nvSpPr>
        <p:spPr bwMode="auto">
          <a:xfrm>
            <a:off x="6416285" y="4026894"/>
            <a:ext cx="1613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D" sz="1000" dirty="0" smtClean="0"/>
              <a:t>B</a:t>
            </a:r>
            <a:endParaRPr lang="el-GR" sz="1000" baseline="-10000" dirty="0"/>
          </a:p>
        </p:txBody>
      </p:sp>
      <p:cxnSp>
        <p:nvCxnSpPr>
          <p:cNvPr id="27" name="Ευθεία γραμμή σύνδεσης 136"/>
          <p:cNvCxnSpPr/>
          <p:nvPr/>
        </p:nvCxnSpPr>
        <p:spPr bwMode="auto">
          <a:xfrm rot="5400000">
            <a:off x="7207437" y="2901276"/>
            <a:ext cx="14512" cy="2729166"/>
          </a:xfrm>
          <a:prstGeom prst="line">
            <a:avLst/>
          </a:prstGeom>
          <a:ln w="31750">
            <a:solidFill>
              <a:srgbClr val="6049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 bwMode="auto">
          <a:xfrm>
            <a:off x="8606687" y="4082579"/>
            <a:ext cx="8352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/>
              <a:t>SRA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l-G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΄</a:t>
            </a:r>
            <a:endParaRPr lang="el-GR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125"/>
          <p:cNvSpPr txBox="1">
            <a:spLocks noChangeArrowheads="1"/>
          </p:cNvSpPr>
          <p:nvPr/>
        </p:nvSpPr>
        <p:spPr bwMode="auto">
          <a:xfrm>
            <a:off x="5490085" y="4119226"/>
            <a:ext cx="3803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 smtClean="0"/>
              <a:t>P</a:t>
            </a:r>
            <a:r>
              <a:rPr lang="el-GR" sz="1400" dirty="0" smtClean="0"/>
              <a:t>΄</a:t>
            </a:r>
            <a:endParaRPr lang="el-GR" sz="1400" baseline="-1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97242" y="6039375"/>
                <a:ext cx="1010463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2000" i="1" baseline="-2500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baseline="-2500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acc>
                    </m:oMath>
                  </m:oMathPara>
                </a14:m>
                <a:endParaRPr lang="el-GR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242" y="6039375"/>
                <a:ext cx="1010463" cy="392993"/>
              </a:xfrm>
              <a:prstGeom prst="rect">
                <a:avLst/>
              </a:prstGeom>
              <a:blipFill>
                <a:blip r:embed="rId2"/>
                <a:stretch>
                  <a:fillRect b="-171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Ευθεία γραμμή σύνδεσης 136"/>
          <p:cNvCxnSpPr/>
          <p:nvPr/>
        </p:nvCxnSpPr>
        <p:spPr bwMode="auto">
          <a:xfrm rot="10800000">
            <a:off x="6398641" y="4268123"/>
            <a:ext cx="11112" cy="19440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25"/>
          <p:cNvSpPr txBox="1">
            <a:spLocks noChangeArrowheads="1"/>
          </p:cNvSpPr>
          <p:nvPr/>
        </p:nvSpPr>
        <p:spPr bwMode="auto">
          <a:xfrm>
            <a:off x="6226117" y="6221618"/>
            <a:ext cx="3803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l-GR" sz="1200" dirty="0" smtClean="0"/>
              <a:t>Υ</a:t>
            </a:r>
            <a:r>
              <a:rPr lang="el-GR" sz="1400" dirty="0" smtClean="0"/>
              <a:t>΄</a:t>
            </a:r>
            <a:endParaRPr lang="el-GR" sz="1400" baseline="-10000" dirty="0"/>
          </a:p>
        </p:txBody>
      </p:sp>
      <p:sp>
        <p:nvSpPr>
          <p:cNvPr id="33" name="TextBox 146"/>
          <p:cNvSpPr txBox="1">
            <a:spLocks noChangeArrowheads="1"/>
          </p:cNvSpPr>
          <p:nvPr/>
        </p:nvSpPr>
        <p:spPr bwMode="auto">
          <a:xfrm>
            <a:off x="5658481" y="6155426"/>
            <a:ext cx="149839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12297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151263" cy="367830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παραγωγή της οικονομίας εξαρτάται από την ικανότητά της να προσφέρει αγαθά και υπηρεσίες, η οποία, με τη σειρά της, εξαρτάται από το κεφάλαιο και την εργασία που χρησιμοποεί και τη διαθέσιμη τεχνολογία.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εύκαμπτες τιμές είναι κρίσιμο χαρακτηριστικό της κλασικής θεωρίας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Κλασικό Υπόδειγμα</a:t>
            </a:r>
            <a:endParaRPr lang="el-GR" sz="24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65" name="Ομάδα 28"/>
          <p:cNvGrpSpPr>
            <a:grpSpLocks/>
          </p:cNvGrpSpPr>
          <p:nvPr/>
        </p:nvGrpSpPr>
        <p:grpSpPr bwMode="auto">
          <a:xfrm>
            <a:off x="-82550" y="1852613"/>
            <a:ext cx="9829800" cy="2809875"/>
            <a:chOff x="546424" y="2177199"/>
            <a:chExt cx="13413098" cy="3943732"/>
          </a:xfrm>
        </p:grpSpPr>
        <p:grpSp>
          <p:nvGrpSpPr>
            <p:cNvPr id="28766" name="Ομάδα 29"/>
            <p:cNvGrpSpPr>
              <a:grpSpLocks/>
            </p:cNvGrpSpPr>
            <p:nvPr/>
          </p:nvGrpSpPr>
          <p:grpSpPr bwMode="auto">
            <a:xfrm>
              <a:off x="546424" y="2177199"/>
              <a:ext cx="13413098" cy="3943732"/>
              <a:chOff x="1395353" y="2230539"/>
              <a:chExt cx="13413098" cy="3943732"/>
            </a:xfrm>
          </p:grpSpPr>
          <p:grpSp>
            <p:nvGrpSpPr>
              <p:cNvPr id="28768" name="Ομάδα 31"/>
              <p:cNvGrpSpPr>
                <a:grpSpLocks/>
              </p:cNvGrpSpPr>
              <p:nvPr/>
            </p:nvGrpSpPr>
            <p:grpSpPr bwMode="auto">
              <a:xfrm>
                <a:off x="1395353" y="2291458"/>
                <a:ext cx="13413098" cy="3882813"/>
                <a:chOff x="1806833" y="2108578"/>
                <a:chExt cx="13413098" cy="3882813"/>
              </a:xfrm>
            </p:grpSpPr>
            <p:grpSp>
              <p:nvGrpSpPr>
                <p:cNvPr id="28771" name="Ομάδα 34"/>
                <p:cNvGrpSpPr>
                  <a:grpSpLocks/>
                </p:cNvGrpSpPr>
                <p:nvPr/>
              </p:nvGrpSpPr>
              <p:grpSpPr bwMode="auto">
                <a:xfrm>
                  <a:off x="1806833" y="2108578"/>
                  <a:ext cx="13413098" cy="3882813"/>
                  <a:chOff x="2302133" y="2299078"/>
                  <a:chExt cx="13413098" cy="3882813"/>
                </a:xfrm>
              </p:grpSpPr>
              <p:sp>
                <p:nvSpPr>
                  <p:cNvPr id="28774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2785" y="5241836"/>
                    <a:ext cx="592161" cy="3456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l-GR" sz="1000"/>
                      <a:t>0</a:t>
                    </a:r>
                    <a:endParaRPr lang="el-GR" sz="1000" baseline="-25000"/>
                  </a:p>
                </p:txBody>
              </p:sp>
              <p:grpSp>
                <p:nvGrpSpPr>
                  <p:cNvPr id="28775" name="Ομάδα 38"/>
                  <p:cNvGrpSpPr>
                    <a:grpSpLocks/>
                  </p:cNvGrpSpPr>
                  <p:nvPr/>
                </p:nvGrpSpPr>
                <p:grpSpPr bwMode="auto">
                  <a:xfrm>
                    <a:off x="2302133" y="2299078"/>
                    <a:ext cx="13413098" cy="3882813"/>
                    <a:chOff x="2302133" y="2299078"/>
                    <a:chExt cx="13413098" cy="3882813"/>
                  </a:xfrm>
                </p:grpSpPr>
                <p:cxnSp>
                  <p:nvCxnSpPr>
                    <p:cNvPr id="40" name="Ευθεία γραμμή σύνδεσης 39"/>
                    <p:cNvCxnSpPr/>
                    <p:nvPr/>
                  </p:nvCxnSpPr>
                  <p:spPr>
                    <a:xfrm rot="16200000">
                      <a:off x="9786069" y="-2218231"/>
                      <a:ext cx="20052" cy="11838271"/>
                    </a:xfrm>
                    <a:prstGeom prst="line">
                      <a:avLst/>
                    </a:prstGeom>
                    <a:ln w="317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777" name="Ομάδα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02133" y="2299078"/>
                      <a:ext cx="5937720" cy="3882813"/>
                      <a:chOff x="2302133" y="2299078"/>
                      <a:chExt cx="5937720" cy="3882813"/>
                    </a:xfrm>
                  </p:grpSpPr>
                  <p:grpSp>
                    <p:nvGrpSpPr>
                      <p:cNvPr id="28778" name="Ομάδα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02133" y="2299078"/>
                        <a:ext cx="5937720" cy="3882813"/>
                        <a:chOff x="784941" y="2803078"/>
                        <a:chExt cx="5937720" cy="3882813"/>
                      </a:xfrm>
                    </p:grpSpPr>
                    <p:grpSp>
                      <p:nvGrpSpPr>
                        <p:cNvPr id="28782" name="Ομάδα 4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8278" y="2803078"/>
                          <a:ext cx="3806522" cy="3060440"/>
                          <a:chOff x="3501478" y="2335078"/>
                          <a:chExt cx="3806522" cy="3060440"/>
                        </a:xfrm>
                      </p:grpSpPr>
                      <p:cxnSp>
                        <p:nvCxnSpPr>
                          <p:cNvPr id="53" name="Ευθεία γραμμή σύνδεσης 52"/>
                          <p:cNvCxnSpPr/>
                          <p:nvPr/>
                        </p:nvCxnSpPr>
                        <p:spPr>
                          <a:xfrm flipH="1">
                            <a:off x="3502463" y="2334317"/>
                            <a:ext cx="8665" cy="3061406"/>
                          </a:xfrm>
                          <a:prstGeom prst="line">
                            <a:avLst/>
                          </a:prstGeom>
                          <a:ln w="31750"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4" name="Ευθεία γραμμή σύνδεσης 53"/>
                          <p:cNvCxnSpPr/>
                          <p:nvPr/>
                        </p:nvCxnSpPr>
                        <p:spPr>
                          <a:xfrm flipH="1" flipV="1">
                            <a:off x="3506796" y="5393496"/>
                            <a:ext cx="3801678" cy="2227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chemeClr val="accent1">
                                <a:lumMod val="90000"/>
                              </a:schemeClr>
                            </a:solidFill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0" name="TextBox 49"/>
                        <p:cNvSpPr txBox="1"/>
                        <p:nvPr/>
                      </p:nvSpPr>
                      <p:spPr>
                        <a:xfrm>
                          <a:off x="784941" y="2844652"/>
                          <a:ext cx="1607319" cy="6015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>
                            <a:defRPr/>
                          </a:pPr>
                          <a:r>
                            <a:rPr lang="en-US" sz="11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</a:t>
                          </a: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r">
                            <a:defRPr/>
                          </a:pP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Τιμή</a:t>
                          </a:r>
                        </a:p>
                      </p:txBody>
                    </p:sp>
                    <p:sp>
                      <p:nvSpPr>
                        <p:cNvPr id="52" name="TextBox 51"/>
                        <p:cNvSpPr txBox="1"/>
                        <p:nvPr/>
                      </p:nvSpPr>
                      <p:spPr>
                        <a:xfrm>
                          <a:off x="5407608" y="5848127"/>
                          <a:ext cx="1314883" cy="8377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el-GR" sz="11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Μ</a:t>
                          </a:r>
                        </a:p>
                        <a:p>
                          <a:pPr algn="r">
                            <a:defRPr/>
                          </a:pP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Ποσότητα Χρήματος</a:t>
                          </a:r>
                          <a:endParaRPr lang="el-GR" sz="11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8779" name="TextBox 4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45783" y="5344290"/>
                        <a:ext cx="454915" cy="42771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400"/>
                          <a:t>M</a:t>
                        </a:r>
                        <a:endParaRPr lang="el-GR" sz="1400" baseline="-25000"/>
                      </a:p>
                    </p:txBody>
                  </p:sp>
                  <p:sp>
                    <p:nvSpPr>
                      <p:cNvPr id="28780" name="Text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78412" y="3591121"/>
                        <a:ext cx="548064" cy="42771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400"/>
                          <a:t>P</a:t>
                        </a:r>
                        <a:r>
                          <a:rPr lang="en-US" sz="1400" baseline="-10000"/>
                          <a:t>0</a:t>
                        </a:r>
                        <a:endParaRPr lang="el-GR" sz="1400" baseline="-10000"/>
                      </a:p>
                    </p:txBody>
                  </p:sp>
                  <p:cxnSp>
                    <p:nvCxnSpPr>
                      <p:cNvPr id="47" name="Ευθεία γραμμή σύνδεσης 46"/>
                      <p:cNvCxnSpPr/>
                      <p:nvPr/>
                    </p:nvCxnSpPr>
                    <p:spPr>
                      <a:xfrm flipV="1">
                        <a:off x="3905120" y="2701604"/>
                        <a:ext cx="3504908" cy="2651435"/>
                      </a:xfrm>
                      <a:prstGeom prst="line">
                        <a:avLst/>
                      </a:prstGeom>
                      <a:ln w="34925">
                        <a:solidFill>
                          <a:srgbClr val="92D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36" name="Τόξο 35"/>
                <p:cNvSpPr/>
                <p:nvPr/>
              </p:nvSpPr>
              <p:spPr>
                <a:xfrm rot="1566240">
                  <a:off x="3476972" y="4892938"/>
                  <a:ext cx="333594" cy="39883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  <p:cxnSp>
            <p:nvCxnSpPr>
              <p:cNvPr id="33" name="Ευθεία γραμμή σύνδεσης 32"/>
              <p:cNvCxnSpPr/>
              <p:nvPr/>
            </p:nvCxnSpPr>
            <p:spPr>
              <a:xfrm>
                <a:off x="5173202" y="2333031"/>
                <a:ext cx="15164" cy="3019071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70" name="TextBox 33"/>
              <p:cNvSpPr txBox="1">
                <a:spLocks noChangeArrowheads="1"/>
              </p:cNvSpPr>
              <p:nvPr/>
            </p:nvSpPr>
            <p:spPr bwMode="auto">
              <a:xfrm>
                <a:off x="5188366" y="2230539"/>
                <a:ext cx="600037" cy="385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/>
                  <a:t>M</a:t>
                </a:r>
                <a:r>
                  <a:rPr lang="en-US" sz="1200" baseline="-25000"/>
                  <a:t>S</a:t>
                </a:r>
                <a:endParaRPr lang="el-GR" sz="1200" baseline="-25000"/>
              </a:p>
            </p:txBody>
          </p:sp>
        </p:grpSp>
        <p:sp>
          <p:nvSpPr>
            <p:cNvPr id="28767" name="TextBox 30"/>
            <p:cNvSpPr txBox="1">
              <a:spLocks noChangeArrowheads="1"/>
            </p:cNvSpPr>
            <p:nvPr/>
          </p:nvSpPr>
          <p:spPr bwMode="auto">
            <a:xfrm>
              <a:off x="5593665" y="2633959"/>
              <a:ext cx="641195" cy="385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M</a:t>
              </a:r>
              <a:r>
                <a:rPr lang="en-US" sz="1200" baseline="-25000"/>
                <a:t>D</a:t>
              </a:r>
              <a:endParaRPr lang="el-GR" sz="1200" baseline="-25000"/>
            </a:p>
          </p:txBody>
        </p:sp>
      </p:grpSp>
      <p:sp>
        <p:nvSpPr>
          <p:cNvPr id="28674" name="TextBox 97"/>
          <p:cNvSpPr txBox="1">
            <a:spLocks noChangeArrowheads="1"/>
          </p:cNvSpPr>
          <p:nvPr/>
        </p:nvSpPr>
        <p:spPr bwMode="auto">
          <a:xfrm>
            <a:off x="6178550" y="4076700"/>
            <a:ext cx="487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Y</a:t>
            </a:r>
            <a:r>
              <a:rPr lang="en-US" sz="1400" baseline="-10000"/>
              <a:t>0</a:t>
            </a:r>
            <a:endParaRPr lang="el-GR" sz="1400" baseline="-10000"/>
          </a:p>
        </p:txBody>
      </p:sp>
      <p:sp>
        <p:nvSpPr>
          <p:cNvPr id="133" name="TextBox 132"/>
          <p:cNvSpPr txBox="1"/>
          <p:nvPr/>
        </p:nvSpPr>
        <p:spPr>
          <a:xfrm>
            <a:off x="7024688" y="4110038"/>
            <a:ext cx="9112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Προϊόν, </a:t>
            </a:r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Box 119"/>
          <p:cNvSpPr txBox="1">
            <a:spLocks noChangeArrowheads="1"/>
          </p:cNvSpPr>
          <p:nvPr/>
        </p:nvSpPr>
        <p:spPr bwMode="auto">
          <a:xfrm>
            <a:off x="4759325" y="3989388"/>
            <a:ext cx="3317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000"/>
              <a:t>0</a:t>
            </a:r>
            <a:endParaRPr lang="el-GR" sz="1000" baseline="-25000"/>
          </a:p>
        </p:txBody>
      </p:sp>
      <p:grpSp>
        <p:nvGrpSpPr>
          <p:cNvPr id="28678" name="Ομάδα 16"/>
          <p:cNvGrpSpPr>
            <a:grpSpLocks/>
          </p:cNvGrpSpPr>
          <p:nvPr/>
        </p:nvGrpSpPr>
        <p:grpSpPr bwMode="auto">
          <a:xfrm>
            <a:off x="3829050" y="1897063"/>
            <a:ext cx="3876675" cy="2178050"/>
            <a:chOff x="4381173" y="1892598"/>
            <a:chExt cx="3957280" cy="1980438"/>
          </a:xfrm>
        </p:grpSpPr>
        <p:cxnSp>
          <p:nvCxnSpPr>
            <p:cNvPr id="137" name="Ευθεία γραμμή σύνδεσης 136"/>
            <p:cNvCxnSpPr/>
            <p:nvPr/>
          </p:nvCxnSpPr>
          <p:spPr>
            <a:xfrm>
              <a:off x="6751976" y="1984980"/>
              <a:ext cx="11343" cy="1872177"/>
            </a:xfrm>
            <a:prstGeom prst="line">
              <a:avLst/>
            </a:prstGeom>
            <a:ln w="5080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6753596" y="1898372"/>
              <a:ext cx="687095" cy="28003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 err="1"/>
                <a:t>Ag</a:t>
              </a:r>
              <a:r>
                <a:rPr lang="en-US" sz="14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l-GR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8749" name="Ομάδα 122"/>
            <p:cNvGrpSpPr>
              <a:grpSpLocks/>
            </p:cNvGrpSpPr>
            <p:nvPr/>
          </p:nvGrpSpPr>
          <p:grpSpPr bwMode="auto">
            <a:xfrm>
              <a:off x="4381173" y="1892598"/>
              <a:ext cx="3957280" cy="1980438"/>
              <a:chOff x="2302133" y="2299078"/>
              <a:chExt cx="5399859" cy="3060440"/>
            </a:xfrm>
          </p:grpSpPr>
          <p:grpSp>
            <p:nvGrpSpPr>
              <p:cNvPr id="28750" name="Ομάδα 123"/>
              <p:cNvGrpSpPr>
                <a:grpSpLocks/>
              </p:cNvGrpSpPr>
              <p:nvPr/>
            </p:nvGrpSpPr>
            <p:grpSpPr bwMode="auto">
              <a:xfrm>
                <a:off x="2302133" y="2299078"/>
                <a:ext cx="5399859" cy="3060440"/>
                <a:chOff x="784941" y="2803078"/>
                <a:chExt cx="5399859" cy="3060440"/>
              </a:xfrm>
            </p:grpSpPr>
            <p:grpSp>
              <p:nvGrpSpPr>
                <p:cNvPr id="28752" name="Ομάδα 127"/>
                <p:cNvGrpSpPr>
                  <a:grpSpLocks/>
                </p:cNvGrpSpPr>
                <p:nvPr/>
              </p:nvGrpSpPr>
              <p:grpSpPr bwMode="auto">
                <a:xfrm>
                  <a:off x="2378278" y="2803078"/>
                  <a:ext cx="3806522" cy="3060440"/>
                  <a:chOff x="3501478" y="2335078"/>
                  <a:chExt cx="3806522" cy="3060440"/>
                </a:xfrm>
              </p:grpSpPr>
              <p:cxnSp>
                <p:nvCxnSpPr>
                  <p:cNvPr id="131" name="Ευθεία γραμμή σύνδεσης 130"/>
                  <p:cNvCxnSpPr/>
                  <p:nvPr/>
                </p:nvCxnSpPr>
                <p:spPr>
                  <a:xfrm flipH="1">
                    <a:off x="3502449" y="2335078"/>
                    <a:ext cx="8845" cy="3060440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Ευθεία γραμμή σύνδεσης 131"/>
                  <p:cNvCxnSpPr/>
                  <p:nvPr/>
                </p:nvCxnSpPr>
                <p:spPr>
                  <a:xfrm flipH="1" flipV="1">
                    <a:off x="3506871" y="5393287"/>
                    <a:ext cx="3801129" cy="2231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9" name="TextBox 128"/>
                <p:cNvSpPr txBox="1"/>
                <p:nvPr/>
              </p:nvSpPr>
              <p:spPr>
                <a:xfrm>
                  <a:off x="784941" y="2845459"/>
                  <a:ext cx="1607575" cy="43051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P</a:t>
                  </a: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</a:t>
                  </a: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Τιμή</a:t>
                  </a:r>
                </a:p>
              </p:txBody>
            </p:sp>
          </p:grpSp>
          <p:sp>
            <p:nvSpPr>
              <p:cNvPr id="28751" name="TextBox 125"/>
              <p:cNvSpPr txBox="1">
                <a:spLocks noChangeArrowheads="1"/>
              </p:cNvSpPr>
              <p:nvPr/>
            </p:nvSpPr>
            <p:spPr bwMode="auto">
              <a:xfrm>
                <a:off x="3485392" y="3634706"/>
                <a:ext cx="548973" cy="432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</a:t>
                </a:r>
                <a:r>
                  <a:rPr lang="en-US" sz="1400" baseline="-10000"/>
                  <a:t>0</a:t>
                </a:r>
                <a:endParaRPr lang="el-GR" sz="1400" baseline="-10000"/>
              </a:p>
            </p:txBody>
          </p:sp>
        </p:grpSp>
      </p:grpSp>
      <p:grpSp>
        <p:nvGrpSpPr>
          <p:cNvPr id="28679" name="Ομάδα 19"/>
          <p:cNvGrpSpPr>
            <a:grpSpLocks/>
          </p:cNvGrpSpPr>
          <p:nvPr/>
        </p:nvGrpSpPr>
        <p:grpSpPr bwMode="auto">
          <a:xfrm>
            <a:off x="2859088" y="1965325"/>
            <a:ext cx="4935537" cy="4838700"/>
            <a:chOff x="3304808" y="1942714"/>
            <a:chExt cx="4934324" cy="4838104"/>
          </a:xfrm>
        </p:grpSpPr>
        <p:grpSp>
          <p:nvGrpSpPr>
            <p:cNvPr id="28733" name="Ομάδα 138"/>
            <p:cNvGrpSpPr>
              <a:grpSpLocks/>
            </p:cNvGrpSpPr>
            <p:nvPr/>
          </p:nvGrpSpPr>
          <p:grpSpPr bwMode="auto">
            <a:xfrm>
              <a:off x="3304808" y="1942714"/>
              <a:ext cx="4934324" cy="4838104"/>
              <a:chOff x="978919" y="-760725"/>
              <a:chExt cx="6817873" cy="6506902"/>
            </a:xfrm>
          </p:grpSpPr>
          <p:grpSp>
            <p:nvGrpSpPr>
              <p:cNvPr id="28736" name="Ομάδα 154"/>
              <p:cNvGrpSpPr>
                <a:grpSpLocks/>
              </p:cNvGrpSpPr>
              <p:nvPr/>
            </p:nvGrpSpPr>
            <p:grpSpPr bwMode="auto">
              <a:xfrm>
                <a:off x="978919" y="-760725"/>
                <a:ext cx="6817873" cy="6380949"/>
                <a:chOff x="-538273" y="-256725"/>
                <a:chExt cx="6817873" cy="6380949"/>
              </a:xfrm>
            </p:grpSpPr>
            <p:grpSp>
              <p:nvGrpSpPr>
                <p:cNvPr id="28740" name="Ομάδα 158"/>
                <p:cNvGrpSpPr>
                  <a:grpSpLocks/>
                </p:cNvGrpSpPr>
                <p:nvPr/>
              </p:nvGrpSpPr>
              <p:grpSpPr bwMode="auto">
                <a:xfrm>
                  <a:off x="-538273" y="-256725"/>
                  <a:ext cx="6723073" cy="6122805"/>
                  <a:chOff x="584927" y="-724725"/>
                  <a:chExt cx="6723073" cy="6122805"/>
                </a:xfrm>
              </p:grpSpPr>
              <p:grpSp>
                <p:nvGrpSpPr>
                  <p:cNvPr id="28743" name="Ομάδα 161"/>
                  <p:cNvGrpSpPr>
                    <a:grpSpLocks/>
                  </p:cNvGrpSpPr>
                  <p:nvPr/>
                </p:nvGrpSpPr>
                <p:grpSpPr bwMode="auto">
                  <a:xfrm>
                    <a:off x="3501478" y="2335078"/>
                    <a:ext cx="3806522" cy="3063002"/>
                    <a:chOff x="3501478" y="2335078"/>
                    <a:chExt cx="3806522" cy="3063002"/>
                  </a:xfrm>
                </p:grpSpPr>
                <p:cxnSp>
                  <p:nvCxnSpPr>
                    <p:cNvPr id="164" name="Ευθεία γραμμή σύνδεσης 163"/>
                    <p:cNvCxnSpPr/>
                    <p:nvPr/>
                  </p:nvCxnSpPr>
                  <p:spPr>
                    <a:xfrm flipH="1">
                      <a:off x="3501547" y="2334458"/>
                      <a:ext cx="8772" cy="3061318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Ευθεία γραμμή σύνδεσης 164"/>
                    <p:cNvCxnSpPr/>
                    <p:nvPr/>
                  </p:nvCxnSpPr>
                  <p:spPr>
                    <a:xfrm flipH="1" flipV="1">
                      <a:off x="3505933" y="5395776"/>
                      <a:ext cx="3802571" cy="2134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3" name="Τόξο 162"/>
                  <p:cNvSpPr/>
                  <p:nvPr/>
                </p:nvSpPr>
                <p:spPr>
                  <a:xfrm rot="5400000">
                    <a:off x="146316" y="-286114"/>
                    <a:ext cx="6118366" cy="5241145"/>
                  </a:xfrm>
                  <a:prstGeom prst="arc">
                    <a:avLst>
                      <a:gd name="adj1" fmla="val 16364938"/>
                      <a:gd name="adj2" fmla="val 21236851"/>
                    </a:avLst>
                  </a:prstGeom>
                  <a:ln w="31750">
                    <a:solidFill>
                      <a:srgbClr val="CC006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1279680" y="2864368"/>
                  <a:ext cx="1081124" cy="57944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L,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5200670" y="5861642"/>
                  <a:ext cx="1078930" cy="26258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Προϊόν, </a:t>
                  </a: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8737" name="TextBox 141"/>
              <p:cNvSpPr txBox="1">
                <a:spLocks noChangeArrowheads="1"/>
              </p:cNvSpPr>
              <p:nvPr/>
            </p:nvSpPr>
            <p:spPr bwMode="auto">
              <a:xfrm>
                <a:off x="3461947" y="4139044"/>
                <a:ext cx="6815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L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38" name="TextBox 144"/>
              <p:cNvSpPr txBox="1">
                <a:spLocks noChangeArrowheads="1"/>
              </p:cNvSpPr>
              <p:nvPr/>
            </p:nvSpPr>
            <p:spPr bwMode="auto">
              <a:xfrm>
                <a:off x="5322080" y="5332239"/>
                <a:ext cx="9480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400"/>
                  <a:t>Υ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39" name="TextBox 146"/>
              <p:cNvSpPr txBox="1">
                <a:spLocks noChangeArrowheads="1"/>
              </p:cNvSpPr>
              <p:nvPr/>
            </p:nvSpPr>
            <p:spPr bwMode="auto">
              <a:xfrm>
                <a:off x="3650834" y="5302848"/>
                <a:ext cx="453446" cy="331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000"/>
                  <a:t>0</a:t>
                </a:r>
                <a:endParaRPr lang="el-GR" sz="1000" baseline="-25000"/>
              </a:p>
            </p:txBody>
          </p:sp>
        </p:grpSp>
        <p:cxnSp>
          <p:nvCxnSpPr>
            <p:cNvPr id="166" name="Ευθεία γραμμή σύνδεσης 165"/>
            <p:cNvCxnSpPr/>
            <p:nvPr/>
          </p:nvCxnSpPr>
          <p:spPr>
            <a:xfrm rot="10800000">
              <a:off x="6602822" y="4076051"/>
              <a:ext cx="11109" cy="2376195"/>
            </a:xfrm>
            <a:prstGeom prst="line">
              <a:avLst/>
            </a:prstGeom>
            <a:ln w="508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35" name="TextBox 166"/>
            <p:cNvSpPr txBox="1">
              <a:spLocks noChangeArrowheads="1"/>
            </p:cNvSpPr>
            <p:nvPr/>
          </p:nvSpPr>
          <p:spPr bwMode="auto">
            <a:xfrm>
              <a:off x="7054443" y="4326697"/>
              <a:ext cx="11266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cs typeface="Arial" charset="0"/>
                </a:rPr>
                <a:t>Y = F (K, L)</a:t>
              </a:r>
              <a:endParaRPr lang="el-GR" sz="1200" baseline="-25000"/>
            </a:p>
          </p:txBody>
        </p:sp>
      </p:grpSp>
      <p:cxnSp>
        <p:nvCxnSpPr>
          <p:cNvPr id="22" name="Ευθεία γραμμή σύνδεσης 21"/>
          <p:cNvCxnSpPr/>
          <p:nvPr/>
        </p:nvCxnSpPr>
        <p:spPr>
          <a:xfrm>
            <a:off x="4978400" y="5754688"/>
            <a:ext cx="4768850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9043988" y="4522788"/>
            <a:ext cx="2065337" cy="1866900"/>
          </a:xfrm>
          <a:prstGeom prst="line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Ευθεία γραμμή σύνδεσης 93"/>
          <p:cNvCxnSpPr/>
          <p:nvPr/>
        </p:nvCxnSpPr>
        <p:spPr>
          <a:xfrm rot="16200000">
            <a:off x="7935118" y="4695032"/>
            <a:ext cx="3624263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83" name="Ομάδα 87"/>
          <p:cNvGrpSpPr>
            <a:grpSpLocks/>
          </p:cNvGrpSpPr>
          <p:nvPr/>
        </p:nvGrpSpPr>
        <p:grpSpPr bwMode="auto">
          <a:xfrm>
            <a:off x="7642225" y="4232275"/>
            <a:ext cx="4313238" cy="2652713"/>
            <a:chOff x="4620726" y="4217782"/>
            <a:chExt cx="4312767" cy="2652248"/>
          </a:xfrm>
        </p:grpSpPr>
        <p:grpSp>
          <p:nvGrpSpPr>
            <p:cNvPr id="28722" name="Ομάδα 90"/>
            <p:cNvGrpSpPr>
              <a:grpSpLocks/>
            </p:cNvGrpSpPr>
            <p:nvPr/>
          </p:nvGrpSpPr>
          <p:grpSpPr bwMode="auto">
            <a:xfrm>
              <a:off x="4620726" y="4217782"/>
              <a:ext cx="3618406" cy="2652248"/>
              <a:chOff x="2797154" y="2299078"/>
              <a:chExt cx="4999638" cy="3567083"/>
            </a:xfrm>
          </p:grpSpPr>
          <p:grpSp>
            <p:nvGrpSpPr>
              <p:cNvPr id="28724" name="Ομάδα 96"/>
              <p:cNvGrpSpPr>
                <a:grpSpLocks/>
              </p:cNvGrpSpPr>
              <p:nvPr/>
            </p:nvGrpSpPr>
            <p:grpSpPr bwMode="auto">
              <a:xfrm>
                <a:off x="2797154" y="2299078"/>
                <a:ext cx="4999638" cy="3567083"/>
                <a:chOff x="1279962" y="2803078"/>
                <a:chExt cx="4999638" cy="3567083"/>
              </a:xfrm>
            </p:grpSpPr>
            <p:grpSp>
              <p:nvGrpSpPr>
                <p:cNvPr id="28728" name="Ομάδα 104"/>
                <p:cNvGrpSpPr>
                  <a:grpSpLocks/>
                </p:cNvGrpSpPr>
                <p:nvPr/>
              </p:nvGrpSpPr>
              <p:grpSpPr bwMode="auto">
                <a:xfrm>
                  <a:off x="2378278" y="2803078"/>
                  <a:ext cx="3806522" cy="3063002"/>
                  <a:chOff x="3501478" y="2335078"/>
                  <a:chExt cx="3806522" cy="3063002"/>
                </a:xfrm>
              </p:grpSpPr>
              <p:cxnSp>
                <p:nvCxnSpPr>
                  <p:cNvPr id="107" name="Ευθεία γραμμή σύνδεσης 106"/>
                  <p:cNvCxnSpPr/>
                  <p:nvPr/>
                </p:nvCxnSpPr>
                <p:spPr>
                  <a:xfrm flipH="1">
                    <a:off x="3501980" y="2335078"/>
                    <a:ext cx="8773" cy="3061158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Ευθεία γραμμή σύνδεσης 107"/>
                  <p:cNvCxnSpPr/>
                  <p:nvPr/>
                </p:nvCxnSpPr>
                <p:spPr>
                  <a:xfrm flipH="1" flipV="1">
                    <a:off x="3506366" y="5396236"/>
                    <a:ext cx="3803090" cy="2135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TextBox 102"/>
                <p:cNvSpPr txBox="1"/>
                <p:nvPr/>
              </p:nvSpPr>
              <p:spPr>
                <a:xfrm>
                  <a:off x="1279962" y="2862850"/>
                  <a:ext cx="1081272" cy="43120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4644403" y="5791657"/>
                  <a:ext cx="1636162" cy="5785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Πραγματικός </a:t>
                  </a:r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μισθός</a:t>
                  </a:r>
                  <a:r>
                    <a:rPr lang="en-ID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</a:t>
                  </a:r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W/P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8725" name="TextBox 98"/>
              <p:cNvSpPr txBox="1">
                <a:spLocks noChangeArrowheads="1"/>
              </p:cNvSpPr>
              <p:nvPr/>
            </p:nvSpPr>
            <p:spPr bwMode="auto">
              <a:xfrm>
                <a:off x="3494420" y="4308064"/>
                <a:ext cx="6815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L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26" name="TextBox 99"/>
              <p:cNvSpPr txBox="1">
                <a:spLocks noChangeArrowheads="1"/>
              </p:cNvSpPr>
              <p:nvPr/>
            </p:nvSpPr>
            <p:spPr bwMode="auto">
              <a:xfrm>
                <a:off x="5322080" y="5332239"/>
                <a:ext cx="948012" cy="317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l-GR" sz="1400" baseline="-25000"/>
              </a:p>
            </p:txBody>
          </p:sp>
          <p:sp>
            <p:nvSpPr>
              <p:cNvPr id="28727" name="TextBox 100"/>
              <p:cNvSpPr txBox="1">
                <a:spLocks noChangeArrowheads="1"/>
              </p:cNvSpPr>
              <p:nvPr/>
            </p:nvSpPr>
            <p:spPr bwMode="auto">
              <a:xfrm>
                <a:off x="3650834" y="5302848"/>
                <a:ext cx="453446" cy="331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000"/>
                  <a:t>0</a:t>
                </a:r>
                <a:endParaRPr lang="el-GR" sz="1000" baseline="-25000"/>
              </a:p>
            </p:txBody>
          </p:sp>
        </p:grpSp>
        <p:sp>
          <p:nvSpPr>
            <p:cNvPr id="96" name="TextBox 9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806841" y="4660528"/>
              <a:ext cx="1126652" cy="3573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cxnSp>
        <p:nvCxnSpPr>
          <p:cNvPr id="110" name="Ευθεία γραμμή σύνδεσης 109"/>
          <p:cNvCxnSpPr/>
          <p:nvPr/>
        </p:nvCxnSpPr>
        <p:spPr>
          <a:xfrm>
            <a:off x="8809038" y="4806950"/>
            <a:ext cx="1420812" cy="1427163"/>
          </a:xfrm>
          <a:prstGeom prst="line">
            <a:avLst/>
          </a:prstGeom>
          <a:ln w="3175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156271" y="5926796"/>
            <a:ext cx="1126652" cy="35734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28686" name="Ομάδα 115"/>
          <p:cNvGrpSpPr>
            <a:grpSpLocks/>
          </p:cNvGrpSpPr>
          <p:nvPr/>
        </p:nvGrpSpPr>
        <p:grpSpPr bwMode="auto">
          <a:xfrm>
            <a:off x="7280275" y="1897063"/>
            <a:ext cx="3916363" cy="2178050"/>
            <a:chOff x="2302133" y="2299078"/>
            <a:chExt cx="5399859" cy="3060440"/>
          </a:xfrm>
        </p:grpSpPr>
        <p:grpSp>
          <p:nvGrpSpPr>
            <p:cNvPr id="28716" name="Ομάδα 116"/>
            <p:cNvGrpSpPr>
              <a:grpSpLocks/>
            </p:cNvGrpSpPr>
            <p:nvPr/>
          </p:nvGrpSpPr>
          <p:grpSpPr bwMode="auto">
            <a:xfrm>
              <a:off x="2302133" y="2299078"/>
              <a:ext cx="5399859" cy="3060440"/>
              <a:chOff x="784941" y="2803078"/>
              <a:chExt cx="5399859" cy="3060440"/>
            </a:xfrm>
          </p:grpSpPr>
          <p:grpSp>
            <p:nvGrpSpPr>
              <p:cNvPr id="28718" name="Ομάδα 118"/>
              <p:cNvGrpSpPr>
                <a:grpSpLocks/>
              </p:cNvGrpSpPr>
              <p:nvPr/>
            </p:nvGrpSpPr>
            <p:grpSpPr bwMode="auto">
              <a:xfrm>
                <a:off x="2378278" y="2803078"/>
                <a:ext cx="3806522" cy="3060440"/>
                <a:chOff x="3501478" y="2335078"/>
                <a:chExt cx="3806522" cy="3060440"/>
              </a:xfrm>
            </p:grpSpPr>
            <p:cxnSp>
              <p:nvCxnSpPr>
                <p:cNvPr id="122" name="Ευθεία γραμμή σύνδεσης 121"/>
                <p:cNvCxnSpPr/>
                <p:nvPr/>
              </p:nvCxnSpPr>
              <p:spPr>
                <a:xfrm flipH="1">
                  <a:off x="3501613" y="2335078"/>
                  <a:ext cx="8755" cy="3060440"/>
                </a:xfrm>
                <a:prstGeom prst="line">
                  <a:avLst/>
                </a:prstGeom>
                <a:ln w="31750"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Ευθεία γραμμή σύνδεσης 124"/>
                <p:cNvCxnSpPr/>
                <p:nvPr/>
              </p:nvCxnSpPr>
              <p:spPr>
                <a:xfrm flipH="1" flipV="1">
                  <a:off x="3505991" y="5393287"/>
                  <a:ext cx="3802009" cy="2231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90000"/>
                    </a:schemeClr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784941" y="2845459"/>
                <a:ext cx="1606606" cy="4305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el-GR" sz="1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</a:p>
              <a:p>
                <a:pPr algn="r">
                  <a:defRPr/>
                </a:pPr>
                <a:r>
                  <a:rPr lang="el-GR" sz="1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Τιμή</a:t>
                </a:r>
              </a:p>
            </p:txBody>
          </p:sp>
        </p:grpSp>
        <p:sp>
          <p:nvSpPr>
            <p:cNvPr id="28717" name="TextBox 117"/>
            <p:cNvSpPr txBox="1">
              <a:spLocks noChangeArrowheads="1"/>
            </p:cNvSpPr>
            <p:nvPr/>
          </p:nvSpPr>
          <p:spPr bwMode="auto">
            <a:xfrm>
              <a:off x="3485392" y="3634706"/>
              <a:ext cx="548973" cy="43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</a:t>
              </a:r>
              <a:r>
                <a:rPr lang="en-US" sz="1400" baseline="-10000"/>
                <a:t>0</a:t>
              </a:r>
              <a:endParaRPr lang="el-GR" sz="1400" baseline="-10000"/>
            </a:p>
          </p:txBody>
        </p:sp>
      </p:grpSp>
      <p:sp>
        <p:nvSpPr>
          <p:cNvPr id="28687" name="Ορθογώνιο 11"/>
          <p:cNvSpPr>
            <a:spLocks noChangeArrowheads="1"/>
          </p:cNvSpPr>
          <p:nvPr/>
        </p:nvSpPr>
        <p:spPr bwMode="auto">
          <a:xfrm>
            <a:off x="10509250" y="3476625"/>
            <a:ext cx="388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cs typeface="Arial" charset="0"/>
              </a:rPr>
              <a:t>W</a:t>
            </a:r>
            <a:r>
              <a:rPr lang="en-US" sz="1200" baseline="-10000">
                <a:cs typeface="Arial" charset="0"/>
              </a:rPr>
              <a:t>0</a:t>
            </a:r>
            <a:endParaRPr lang="el-GR" sz="1200"/>
          </a:p>
        </p:txBody>
      </p:sp>
      <p:sp>
        <p:nvSpPr>
          <p:cNvPr id="130" name="TextBox 129"/>
          <p:cNvSpPr txBox="1"/>
          <p:nvPr/>
        </p:nvSpPr>
        <p:spPr>
          <a:xfrm>
            <a:off x="10007600" y="4041775"/>
            <a:ext cx="118427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Πραγματικός </a:t>
            </a:r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μισθός</a:t>
            </a:r>
            <a:r>
              <a:rPr lang="en-ID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W/P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Ευθεία γραμμή σύνδεσης 139"/>
          <p:cNvCxnSpPr/>
          <p:nvPr/>
        </p:nvCxnSpPr>
        <p:spPr>
          <a:xfrm>
            <a:off x="9093200" y="2233613"/>
            <a:ext cx="1420813" cy="1425575"/>
          </a:xfrm>
          <a:prstGeom prst="line">
            <a:avLst/>
          </a:prstGeom>
          <a:ln w="317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91" name="Ομάδα 140"/>
          <p:cNvGrpSpPr>
            <a:grpSpLocks/>
          </p:cNvGrpSpPr>
          <p:nvPr/>
        </p:nvGrpSpPr>
        <p:grpSpPr bwMode="auto">
          <a:xfrm>
            <a:off x="223838" y="4568484"/>
            <a:ext cx="3698875" cy="2208555"/>
            <a:chOff x="635017" y="4567910"/>
            <a:chExt cx="3699598" cy="2208654"/>
          </a:xfrm>
        </p:grpSpPr>
        <p:grpSp>
          <p:nvGrpSpPr>
            <p:cNvPr id="28705" name="Ομάδα 151"/>
            <p:cNvGrpSpPr>
              <a:grpSpLocks/>
            </p:cNvGrpSpPr>
            <p:nvPr/>
          </p:nvGrpSpPr>
          <p:grpSpPr bwMode="auto">
            <a:xfrm>
              <a:off x="635017" y="4567910"/>
              <a:ext cx="3699598" cy="2208654"/>
              <a:chOff x="2684969" y="2739753"/>
              <a:chExt cx="5111823" cy="2970482"/>
            </a:xfrm>
          </p:grpSpPr>
          <p:grpSp>
            <p:nvGrpSpPr>
              <p:cNvPr id="28707" name="Ομάδα 153"/>
              <p:cNvGrpSpPr>
                <a:grpSpLocks/>
              </p:cNvGrpSpPr>
              <p:nvPr/>
            </p:nvGrpSpPr>
            <p:grpSpPr bwMode="auto">
              <a:xfrm>
                <a:off x="2684969" y="2739753"/>
                <a:ext cx="5111823" cy="2970482"/>
                <a:chOff x="1167777" y="3243753"/>
                <a:chExt cx="5111823" cy="2970482"/>
              </a:xfrm>
            </p:grpSpPr>
            <p:grpSp>
              <p:nvGrpSpPr>
                <p:cNvPr id="28711" name="Ομάδα 167"/>
                <p:cNvGrpSpPr>
                  <a:grpSpLocks/>
                </p:cNvGrpSpPr>
                <p:nvPr/>
              </p:nvGrpSpPr>
              <p:grpSpPr bwMode="auto">
                <a:xfrm>
                  <a:off x="2378278" y="3243753"/>
                  <a:ext cx="3806522" cy="2622327"/>
                  <a:chOff x="3501478" y="2775753"/>
                  <a:chExt cx="3806522" cy="2622327"/>
                </a:xfrm>
              </p:grpSpPr>
              <p:cxnSp>
                <p:nvCxnSpPr>
                  <p:cNvPr id="171" name="Ευθεία γραμμή σύνδεσης 170"/>
                  <p:cNvCxnSpPr/>
                  <p:nvPr/>
                </p:nvCxnSpPr>
                <p:spPr>
                  <a:xfrm flipH="1">
                    <a:off x="3502018" y="2776213"/>
                    <a:ext cx="8776" cy="2613447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Ευθεία γραμμή σύνδεσης 171"/>
                  <p:cNvCxnSpPr/>
                  <p:nvPr/>
                </p:nvCxnSpPr>
                <p:spPr>
                  <a:xfrm flipH="1" flipV="1">
                    <a:off x="3506406" y="5396067"/>
                    <a:ext cx="3802055" cy="2134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9" name="TextBox 168"/>
                <p:cNvSpPr txBox="1"/>
                <p:nvPr/>
              </p:nvSpPr>
              <p:spPr>
                <a:xfrm>
                  <a:off x="1167777" y="3314674"/>
                  <a:ext cx="1079406" cy="57863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r,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Επιτόκιο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5200194" y="5861931"/>
                  <a:ext cx="1079406" cy="3523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S, I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8708" name="TextBox 155"/>
              <p:cNvSpPr txBox="1">
                <a:spLocks noChangeArrowheads="1"/>
              </p:cNvSpPr>
              <p:nvPr/>
            </p:nvSpPr>
            <p:spPr bwMode="auto">
              <a:xfrm>
                <a:off x="3483766" y="3814332"/>
                <a:ext cx="6815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09" name="TextBox 156"/>
              <p:cNvSpPr txBox="1">
                <a:spLocks noChangeArrowheads="1"/>
              </p:cNvSpPr>
              <p:nvPr/>
            </p:nvSpPr>
            <p:spPr bwMode="auto">
              <a:xfrm>
                <a:off x="5378806" y="5273346"/>
                <a:ext cx="948012" cy="317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aseline="-25000"/>
                  <a:t>S = I</a:t>
                </a:r>
                <a:endParaRPr lang="el-GR" sz="1400" baseline="-25000"/>
              </a:p>
            </p:txBody>
          </p:sp>
          <p:sp>
            <p:nvSpPr>
              <p:cNvPr id="28710" name="TextBox 157"/>
              <p:cNvSpPr txBox="1">
                <a:spLocks noChangeArrowheads="1"/>
              </p:cNvSpPr>
              <p:nvPr/>
            </p:nvSpPr>
            <p:spPr bwMode="auto">
              <a:xfrm>
                <a:off x="3650834" y="5302848"/>
                <a:ext cx="453446" cy="331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000"/>
                  <a:t>0</a:t>
                </a:r>
                <a:endParaRPr lang="el-GR" sz="1000" baseline="-25000"/>
              </a:p>
            </p:txBody>
          </p:sp>
        </p:grpSp>
        <p:cxnSp>
          <p:nvCxnSpPr>
            <p:cNvPr id="144" name="Ευθεία γραμμή σύνδεσης 143"/>
            <p:cNvCxnSpPr/>
            <p:nvPr/>
          </p:nvCxnSpPr>
          <p:spPr>
            <a:xfrm flipV="1">
              <a:off x="1665505" y="4944507"/>
              <a:ext cx="2083207" cy="1346260"/>
            </a:xfrm>
            <a:prstGeom prst="line">
              <a:avLst/>
            </a:prstGeom>
            <a:ln w="317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0" name="TextBox 145"/>
            <p:cNvSpPr txBox="1">
              <a:spLocks noChangeArrowheads="1"/>
            </p:cNvSpPr>
            <p:nvPr/>
          </p:nvSpPr>
          <p:spPr bwMode="auto">
            <a:xfrm>
              <a:off x="3815276" y="4875257"/>
              <a:ext cx="5138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S(r)</a:t>
              </a:r>
              <a:endParaRPr lang="el-GR" sz="1200" baseline="-25000"/>
            </a:p>
          </p:txBody>
        </p:sp>
        <p:cxnSp>
          <p:nvCxnSpPr>
            <p:cNvPr id="148" name="Ευθεία γραμμή σύνδεσης 147"/>
            <p:cNvCxnSpPr/>
            <p:nvPr/>
          </p:nvCxnSpPr>
          <p:spPr>
            <a:xfrm>
              <a:off x="1943373" y="4788925"/>
              <a:ext cx="1740240" cy="1530419"/>
            </a:xfrm>
            <a:prstGeom prst="line">
              <a:avLst/>
            </a:prstGeom>
            <a:ln w="317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2" name="TextBox 148"/>
            <p:cNvSpPr txBox="1">
              <a:spLocks noChangeArrowheads="1"/>
            </p:cNvSpPr>
            <p:nvPr/>
          </p:nvSpPr>
          <p:spPr bwMode="auto">
            <a:xfrm>
              <a:off x="3712574" y="5993667"/>
              <a:ext cx="5138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I(r)</a:t>
              </a:r>
              <a:endParaRPr lang="el-GR" sz="1200" baseline="-25000"/>
            </a:p>
          </p:txBody>
        </p:sp>
        <p:cxnSp>
          <p:nvCxnSpPr>
            <p:cNvPr id="150" name="Ευθεία γραμμή σύνδεσης 149"/>
            <p:cNvCxnSpPr/>
            <p:nvPr/>
          </p:nvCxnSpPr>
          <p:spPr>
            <a:xfrm>
              <a:off x="1511488" y="5554134"/>
              <a:ext cx="1295653" cy="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Ευθεία γραμμή σύνδεσης 150"/>
            <p:cNvCxnSpPr/>
            <p:nvPr/>
          </p:nvCxnSpPr>
          <p:spPr>
            <a:xfrm rot="5400000">
              <a:off x="2330077" y="6034375"/>
              <a:ext cx="960480" cy="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92" name="TextBox 172"/>
          <p:cNvSpPr txBox="1">
            <a:spLocks noChangeArrowheads="1"/>
          </p:cNvSpPr>
          <p:nvPr/>
        </p:nvSpPr>
        <p:spPr bwMode="auto">
          <a:xfrm>
            <a:off x="8221663" y="4030663"/>
            <a:ext cx="3286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000"/>
              <a:t>0</a:t>
            </a:r>
            <a:endParaRPr lang="el-GR" sz="1000" baseline="-25000"/>
          </a:p>
        </p:txBody>
      </p:sp>
      <p:sp>
        <p:nvSpPr>
          <p:cNvPr id="17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Λειτουργία του Κλασικού Υποδείγματος</a:t>
            </a:r>
            <a:endParaRPr lang="el-GR" sz="24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Τόξο 15"/>
          <p:cNvSpPr/>
          <p:nvPr/>
        </p:nvSpPr>
        <p:spPr>
          <a:xfrm rot="10051090">
            <a:off x="5704087" y="426810"/>
            <a:ext cx="2578108" cy="2858181"/>
          </a:xfrm>
          <a:prstGeom prst="arc">
            <a:avLst>
              <a:gd name="adj1" fmla="val 16560753"/>
              <a:gd name="adj2" fmla="val 0"/>
            </a:avLst>
          </a:prstGeom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1" name="TextBox 100"/>
          <p:cNvSpPr txBox="1"/>
          <p:nvPr/>
        </p:nvSpPr>
        <p:spPr>
          <a:xfrm>
            <a:off x="7026599" y="3216827"/>
            <a:ext cx="541229" cy="282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 </a:t>
            </a:r>
            <a:r>
              <a:rPr lang="en-US" sz="1200" baseline="-10000" dirty="0" smtClean="0"/>
              <a:t>*</a:t>
            </a:r>
            <a:r>
              <a:rPr lang="en-US" sz="1200" dirty="0" smtClean="0"/>
              <a:t> V</a:t>
            </a:r>
            <a:endParaRPr lang="el-GR" sz="1200" baseline="-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Επεξήγηση με γραμμή 1 (χωρίς περίγραμμα) 101"/>
              <p:cNvSpPr/>
              <p:nvPr/>
            </p:nvSpPr>
            <p:spPr>
              <a:xfrm>
                <a:off x="1379848" y="4198684"/>
                <a:ext cx="519565" cy="324104"/>
              </a:xfrm>
              <a:prstGeom prst="callout1">
                <a:avLst>
                  <a:gd name="adj1" fmla="val 23140"/>
                  <a:gd name="adj2" fmla="val 21418"/>
                  <a:gd name="adj3" fmla="val -55556"/>
                  <a:gd name="adj4" fmla="val -2080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a:rPr lang="en-US" sz="1200" b="0" i="0" baseline="-10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2" name="Επεξήγηση με γραμμή 1 (χωρίς περίγραμμα) 10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848" y="4198684"/>
                <a:ext cx="519565" cy="324104"/>
              </a:xfrm>
              <a:prstGeom prst="callout1">
                <a:avLst>
                  <a:gd name="adj1" fmla="val 23140"/>
                  <a:gd name="adj2" fmla="val 21418"/>
                  <a:gd name="adj3" fmla="val -55556"/>
                  <a:gd name="adj4" fmla="val -20802"/>
                </a:avLst>
              </a:prstGeom>
              <a:blipFill>
                <a:blip r:embed="rId5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Ορθογώνιο 104"/>
          <p:cNvSpPr/>
          <p:nvPr/>
        </p:nvSpPr>
        <p:spPr>
          <a:xfrm>
            <a:off x="9414917" y="4028514"/>
            <a:ext cx="659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/P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l-GR" sz="1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Ορθογώνιο 105"/>
          <p:cNvSpPr/>
          <p:nvPr/>
        </p:nvSpPr>
        <p:spPr>
          <a:xfrm>
            <a:off x="9477157" y="6492181"/>
            <a:ext cx="659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/P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l-GR" sz="1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151263" cy="367830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Στη βραχυχρόνια περίοδο πολλές τιμές δεν ανταποκρίνονται άμεσα στις μεταβολές.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Κατά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 χρονικό διάστημα που οι τιμές παραμένουν άκαμπτες, η κλασική διχοτόμηση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(=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οι ονομαστικές μεταβλητές δεν μπορούν να επηρεάσουν τις πραγματικές μεταβλητές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’) παύει να ισχύει και η οικονομία μπορεί να αποκλίνει από την ισορροπία που προβλέπει το κλασικό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υπόδειγμα (φυσικό επίπεδο παραγωγής ή παραγωγή πλήρους απασχόλησης και ανεργία στο φυσικό της ποσοστό).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Βραχυχρόνια Περίοδος</a:t>
            </a:r>
            <a:endParaRPr lang="el-GR" sz="24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60895"/>
            <a:ext cx="11029615" cy="1086406"/>
          </a:xfrm>
        </p:spPr>
        <p:txBody>
          <a:bodyPr anchor="t" anchorCtr="0"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καμπύλη συναθροιστικής ζήτησης 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D" sz="2000" dirty="0" err="1" smtClean="0">
                <a:latin typeface="Times New Roman" pitchFamily="18" charset="0"/>
                <a:cs typeface="Times New Roman" pitchFamily="18" charset="0"/>
              </a:rPr>
              <a:t>AgD</a:t>
            </a:r>
            <a:r>
              <a:rPr lang="en-ID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προκύπτει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από την αντίστροφη σχέση τιμών και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προϊόντος: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000" baseline="-1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sz="2000" baseline="-1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</a:t>
            </a:r>
            <a:endParaRPr lang="el-G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Καμπύλη Συναθροιστικής Ζήτησης (</a:t>
            </a:r>
            <a:r>
              <a:rPr lang="en-ID" sz="36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AgD</a:t>
            </a:r>
            <a:r>
              <a:rPr lang="en-ID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246768" y="1625535"/>
            <a:ext cx="6674241" cy="4548500"/>
            <a:chOff x="5418699" y="1708546"/>
            <a:chExt cx="6674241" cy="4548500"/>
          </a:xfrm>
        </p:grpSpPr>
        <p:grpSp>
          <p:nvGrpSpPr>
            <p:cNvPr id="16" name="Group 15"/>
            <p:cNvGrpSpPr/>
            <p:nvPr/>
          </p:nvGrpSpPr>
          <p:grpSpPr>
            <a:xfrm>
              <a:off x="5418699" y="2954215"/>
              <a:ext cx="5393433" cy="3302831"/>
              <a:chOff x="5418699" y="2954215"/>
              <a:chExt cx="5393433" cy="3302831"/>
            </a:xfrm>
          </p:grpSpPr>
          <p:grpSp>
            <p:nvGrpSpPr>
              <p:cNvPr id="5" name="Ομάδα 16"/>
              <p:cNvGrpSpPr>
                <a:grpSpLocks/>
              </p:cNvGrpSpPr>
              <p:nvPr/>
            </p:nvGrpSpPr>
            <p:grpSpPr bwMode="auto">
              <a:xfrm>
                <a:off x="5418699" y="2954215"/>
                <a:ext cx="5393433" cy="2923944"/>
                <a:chOff x="4381173" y="1892598"/>
                <a:chExt cx="4204919" cy="1982052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7898997" y="3448051"/>
                  <a:ext cx="687095" cy="208633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00" dirty="0" err="1" smtClean="0"/>
                    <a:t>Ag</a:t>
                  </a:r>
                  <a:r>
                    <a:rPr lang="en-US" sz="14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endParaRPr lang="el-GR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9" name="Ομάδα 123"/>
                <p:cNvGrpSpPr>
                  <a:grpSpLocks/>
                </p:cNvGrpSpPr>
                <p:nvPr/>
              </p:nvGrpSpPr>
              <p:grpSpPr bwMode="auto">
                <a:xfrm>
                  <a:off x="4381173" y="1892598"/>
                  <a:ext cx="3957280" cy="1982052"/>
                  <a:chOff x="784941" y="2803078"/>
                  <a:chExt cx="5399859" cy="3062934"/>
                </a:xfrm>
              </p:grpSpPr>
              <p:grpSp>
                <p:nvGrpSpPr>
                  <p:cNvPr id="11" name="Ομάδα 127"/>
                  <p:cNvGrpSpPr>
                    <a:grpSpLocks/>
                  </p:cNvGrpSpPr>
                  <p:nvPr/>
                </p:nvGrpSpPr>
                <p:grpSpPr bwMode="auto">
                  <a:xfrm>
                    <a:off x="2379249" y="2803078"/>
                    <a:ext cx="3805551" cy="3062934"/>
                    <a:chOff x="3502449" y="2335078"/>
                    <a:chExt cx="3805551" cy="3062934"/>
                  </a:xfrm>
                </p:grpSpPr>
                <p:cxnSp>
                  <p:nvCxnSpPr>
                    <p:cNvPr id="13" name="Ευθεία γραμμή σύνδεσης 130"/>
                    <p:cNvCxnSpPr/>
                    <p:nvPr/>
                  </p:nvCxnSpPr>
                  <p:spPr>
                    <a:xfrm flipH="1">
                      <a:off x="3502449" y="2335078"/>
                      <a:ext cx="8845" cy="3060440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Ευθεία γραμμή σύνδεσης 131"/>
                    <p:cNvCxnSpPr/>
                    <p:nvPr/>
                  </p:nvCxnSpPr>
                  <p:spPr>
                    <a:xfrm flipH="1" flipV="1">
                      <a:off x="3506871" y="5395781"/>
                      <a:ext cx="3801129" cy="2231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784941" y="2845459"/>
                    <a:ext cx="1607575" cy="430514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n-US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P</a:t>
                    </a:r>
                    <a:r>
                      <a:rPr lang="el-GR" sz="11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, </a:t>
                    </a:r>
                  </a:p>
                  <a:p>
                    <a:pPr algn="r">
                      <a:defRPr/>
                    </a:pPr>
                    <a:r>
                      <a:rPr lang="el-GR" sz="11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Τιμή</a:t>
                    </a:r>
                  </a:p>
                </p:txBody>
              </p:sp>
            </p:grpSp>
          </p:grpSp>
          <p:sp>
            <p:nvSpPr>
              <p:cNvPr id="15" name="TextBox 14"/>
              <p:cNvSpPr txBox="1"/>
              <p:nvPr/>
            </p:nvSpPr>
            <p:spPr>
              <a:xfrm>
                <a:off x="9683482" y="5995109"/>
                <a:ext cx="911225" cy="2619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l-GR" sz="1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Προϊόν, </a:t>
                </a:r>
                <a:r>
                  <a:rPr lang="en-US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endParaRPr lang="el-GR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17" name="Arc 16"/>
            <p:cNvSpPr/>
            <p:nvPr/>
          </p:nvSpPr>
          <p:spPr>
            <a:xfrm rot="10800000">
              <a:off x="7551420" y="1708546"/>
              <a:ext cx="4541520" cy="3838813"/>
            </a:xfrm>
            <a:prstGeom prst="arc">
              <a:avLst/>
            </a:prstGeom>
            <a:ln w="31750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560347" y="2911662"/>
            <a:ext cx="6508940" cy="350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αρνητική κλίση είναι συνέπεια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της προσφοράς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και ζήτησης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πραγματικών ρευστών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διαθεσίμων (</a:t>
            </a:r>
            <a:r>
              <a:rPr lang="en-ID" sz="2000" dirty="0">
                <a:latin typeface="Times New Roman" pitchFamily="18" charset="0"/>
                <a:cs typeface="Times New Roman" pitchFamily="18" charset="0"/>
              </a:rPr>
              <a:t>M/P)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l-G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Μετατοπίσεις</a:t>
            </a:r>
          </a:p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Μεταβολές στην κατανάλωση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Μεταβολές στην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επένδυση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Μεταβολές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κρατικές δαπάνες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Μεταβολές </a:t>
            </a:r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καθαρές εξαγωγές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46"/>
          <p:cNvSpPr txBox="1">
            <a:spLocks noChangeArrowheads="1"/>
          </p:cNvSpPr>
          <p:nvPr/>
        </p:nvSpPr>
        <p:spPr bwMode="auto">
          <a:xfrm>
            <a:off x="7482367" y="5730182"/>
            <a:ext cx="328255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31981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65" name="Ομάδα 28"/>
          <p:cNvGrpSpPr>
            <a:grpSpLocks/>
          </p:cNvGrpSpPr>
          <p:nvPr/>
        </p:nvGrpSpPr>
        <p:grpSpPr bwMode="auto">
          <a:xfrm>
            <a:off x="-82550" y="1852613"/>
            <a:ext cx="9829800" cy="2809875"/>
            <a:chOff x="546424" y="2177199"/>
            <a:chExt cx="13413098" cy="3943732"/>
          </a:xfrm>
        </p:grpSpPr>
        <p:grpSp>
          <p:nvGrpSpPr>
            <p:cNvPr id="28766" name="Ομάδα 29"/>
            <p:cNvGrpSpPr>
              <a:grpSpLocks/>
            </p:cNvGrpSpPr>
            <p:nvPr/>
          </p:nvGrpSpPr>
          <p:grpSpPr bwMode="auto">
            <a:xfrm>
              <a:off x="546424" y="2177199"/>
              <a:ext cx="13413098" cy="3943732"/>
              <a:chOff x="1395353" y="2230539"/>
              <a:chExt cx="13413098" cy="3943732"/>
            </a:xfrm>
          </p:grpSpPr>
          <p:grpSp>
            <p:nvGrpSpPr>
              <p:cNvPr id="28768" name="Ομάδα 31"/>
              <p:cNvGrpSpPr>
                <a:grpSpLocks/>
              </p:cNvGrpSpPr>
              <p:nvPr/>
            </p:nvGrpSpPr>
            <p:grpSpPr bwMode="auto">
              <a:xfrm>
                <a:off x="1395353" y="2291458"/>
                <a:ext cx="13413098" cy="3882813"/>
                <a:chOff x="1806833" y="2108578"/>
                <a:chExt cx="13413098" cy="3882813"/>
              </a:xfrm>
            </p:grpSpPr>
            <p:grpSp>
              <p:nvGrpSpPr>
                <p:cNvPr id="28771" name="Ομάδα 34"/>
                <p:cNvGrpSpPr>
                  <a:grpSpLocks/>
                </p:cNvGrpSpPr>
                <p:nvPr/>
              </p:nvGrpSpPr>
              <p:grpSpPr bwMode="auto">
                <a:xfrm>
                  <a:off x="1806833" y="2108578"/>
                  <a:ext cx="13413098" cy="3882813"/>
                  <a:chOff x="2302133" y="2299078"/>
                  <a:chExt cx="13413098" cy="3882813"/>
                </a:xfrm>
              </p:grpSpPr>
              <p:sp>
                <p:nvSpPr>
                  <p:cNvPr id="28774" name="Text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2785" y="5241836"/>
                    <a:ext cx="592161" cy="34569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el-GR" sz="1000"/>
                      <a:t>0</a:t>
                    </a:r>
                    <a:endParaRPr lang="el-GR" sz="1000" baseline="-25000"/>
                  </a:p>
                </p:txBody>
              </p:sp>
              <p:grpSp>
                <p:nvGrpSpPr>
                  <p:cNvPr id="28775" name="Ομάδα 38"/>
                  <p:cNvGrpSpPr>
                    <a:grpSpLocks/>
                  </p:cNvGrpSpPr>
                  <p:nvPr/>
                </p:nvGrpSpPr>
                <p:grpSpPr bwMode="auto">
                  <a:xfrm>
                    <a:off x="2302133" y="2299078"/>
                    <a:ext cx="13413098" cy="3882813"/>
                    <a:chOff x="2302133" y="2299078"/>
                    <a:chExt cx="13413098" cy="3882813"/>
                  </a:xfrm>
                </p:grpSpPr>
                <p:cxnSp>
                  <p:nvCxnSpPr>
                    <p:cNvPr id="40" name="Ευθεία γραμμή σύνδεσης 39"/>
                    <p:cNvCxnSpPr/>
                    <p:nvPr/>
                  </p:nvCxnSpPr>
                  <p:spPr>
                    <a:xfrm rot="16200000">
                      <a:off x="9786069" y="-2218231"/>
                      <a:ext cx="20052" cy="11838271"/>
                    </a:xfrm>
                    <a:prstGeom prst="line">
                      <a:avLst/>
                    </a:prstGeom>
                    <a:ln w="317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8777" name="Ομάδα 4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02133" y="2299078"/>
                      <a:ext cx="5937720" cy="3882813"/>
                      <a:chOff x="2302133" y="2299078"/>
                      <a:chExt cx="5937720" cy="3882813"/>
                    </a:xfrm>
                  </p:grpSpPr>
                  <p:grpSp>
                    <p:nvGrpSpPr>
                      <p:cNvPr id="28778" name="Ομάδα 4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02133" y="2299078"/>
                        <a:ext cx="5937720" cy="3882813"/>
                        <a:chOff x="784941" y="2803078"/>
                        <a:chExt cx="5937720" cy="3882813"/>
                      </a:xfrm>
                    </p:grpSpPr>
                    <p:grpSp>
                      <p:nvGrpSpPr>
                        <p:cNvPr id="28782" name="Ομάδα 4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8278" y="2803078"/>
                          <a:ext cx="3806522" cy="3060440"/>
                          <a:chOff x="3501478" y="2335078"/>
                          <a:chExt cx="3806522" cy="3060440"/>
                        </a:xfrm>
                      </p:grpSpPr>
                      <p:cxnSp>
                        <p:nvCxnSpPr>
                          <p:cNvPr id="53" name="Ευθεία γραμμή σύνδεσης 52"/>
                          <p:cNvCxnSpPr/>
                          <p:nvPr/>
                        </p:nvCxnSpPr>
                        <p:spPr>
                          <a:xfrm flipH="1">
                            <a:off x="3502463" y="2334317"/>
                            <a:ext cx="8665" cy="3061406"/>
                          </a:xfrm>
                          <a:prstGeom prst="line">
                            <a:avLst/>
                          </a:prstGeom>
                          <a:ln w="31750"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54" name="Ευθεία γραμμή σύνδεσης 53"/>
                          <p:cNvCxnSpPr/>
                          <p:nvPr/>
                        </p:nvCxnSpPr>
                        <p:spPr>
                          <a:xfrm flipH="1" flipV="1">
                            <a:off x="3506796" y="5393496"/>
                            <a:ext cx="3801678" cy="2227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chemeClr val="accent1">
                                <a:lumMod val="90000"/>
                              </a:schemeClr>
                            </a:solidFill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0" name="TextBox 49"/>
                        <p:cNvSpPr txBox="1"/>
                        <p:nvPr/>
                      </p:nvSpPr>
                      <p:spPr>
                        <a:xfrm>
                          <a:off x="784941" y="2844652"/>
                          <a:ext cx="1607319" cy="6015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>
                            <a:defRPr/>
                          </a:pPr>
                          <a:r>
                            <a:rPr lang="en-US" sz="11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</a:t>
                          </a: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r">
                            <a:defRPr/>
                          </a:pP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Τιμή</a:t>
                          </a:r>
                        </a:p>
                      </p:txBody>
                    </p:sp>
                    <p:sp>
                      <p:nvSpPr>
                        <p:cNvPr id="52" name="TextBox 51"/>
                        <p:cNvSpPr txBox="1"/>
                        <p:nvPr/>
                      </p:nvSpPr>
                      <p:spPr>
                        <a:xfrm>
                          <a:off x="5407608" y="5848127"/>
                          <a:ext cx="1314883" cy="83776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ctr">
                            <a:defRPr/>
                          </a:pPr>
                          <a:r>
                            <a:rPr lang="el-GR" sz="11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Μ</a:t>
                          </a:r>
                        </a:p>
                        <a:p>
                          <a:pPr algn="r">
                            <a:defRPr/>
                          </a:pP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Ποσότητα Χρήματος</a:t>
                          </a:r>
                          <a:endParaRPr lang="el-GR" sz="11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p:txBody>
                    </p:sp>
                  </p:grpSp>
                  <p:sp>
                    <p:nvSpPr>
                      <p:cNvPr id="28779" name="TextBox 4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945783" y="5344290"/>
                        <a:ext cx="454915" cy="42771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400"/>
                          <a:t>M</a:t>
                        </a:r>
                        <a:endParaRPr lang="el-GR" sz="1400" baseline="-25000"/>
                      </a:p>
                    </p:txBody>
                  </p:sp>
                  <p:sp>
                    <p:nvSpPr>
                      <p:cNvPr id="28780" name="Text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478412" y="3591121"/>
                        <a:ext cx="548064" cy="42771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>
                        <a:spAutoFit/>
                      </a:bodyPr>
                      <a:lstStyle/>
                      <a:p>
                        <a:r>
                          <a:rPr lang="en-US" sz="1400"/>
                          <a:t>P</a:t>
                        </a:r>
                        <a:r>
                          <a:rPr lang="en-US" sz="1400" baseline="-10000"/>
                          <a:t>0</a:t>
                        </a:r>
                        <a:endParaRPr lang="el-GR" sz="1400" baseline="-10000"/>
                      </a:p>
                    </p:txBody>
                  </p:sp>
                  <p:cxnSp>
                    <p:nvCxnSpPr>
                      <p:cNvPr id="47" name="Ευθεία γραμμή σύνδεσης 46"/>
                      <p:cNvCxnSpPr/>
                      <p:nvPr/>
                    </p:nvCxnSpPr>
                    <p:spPr>
                      <a:xfrm flipV="1">
                        <a:off x="3905120" y="2701604"/>
                        <a:ext cx="3504908" cy="2651435"/>
                      </a:xfrm>
                      <a:prstGeom prst="line">
                        <a:avLst/>
                      </a:prstGeom>
                      <a:ln w="34925">
                        <a:solidFill>
                          <a:srgbClr val="92D05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  <p:sp>
              <p:nvSpPr>
                <p:cNvPr id="36" name="Τόξο 35"/>
                <p:cNvSpPr/>
                <p:nvPr/>
              </p:nvSpPr>
              <p:spPr>
                <a:xfrm rot="1566240">
                  <a:off x="3476972" y="4892938"/>
                  <a:ext cx="333594" cy="398830"/>
                </a:xfrm>
                <a:prstGeom prst="arc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  <p:cxnSp>
            <p:nvCxnSpPr>
              <p:cNvPr id="33" name="Ευθεία γραμμή σύνδεσης 32"/>
              <p:cNvCxnSpPr/>
              <p:nvPr/>
            </p:nvCxnSpPr>
            <p:spPr>
              <a:xfrm>
                <a:off x="5173202" y="2333031"/>
                <a:ext cx="15164" cy="3019071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70" name="TextBox 33"/>
              <p:cNvSpPr txBox="1">
                <a:spLocks noChangeArrowheads="1"/>
              </p:cNvSpPr>
              <p:nvPr/>
            </p:nvSpPr>
            <p:spPr bwMode="auto">
              <a:xfrm>
                <a:off x="5188366" y="2230539"/>
                <a:ext cx="600037" cy="385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/>
                  <a:t>M</a:t>
                </a:r>
                <a:r>
                  <a:rPr lang="en-US" sz="1200" baseline="-25000"/>
                  <a:t>S</a:t>
                </a:r>
                <a:endParaRPr lang="el-GR" sz="1200" baseline="-25000"/>
              </a:p>
            </p:txBody>
          </p:sp>
        </p:grpSp>
        <p:sp>
          <p:nvSpPr>
            <p:cNvPr id="28767" name="TextBox 30"/>
            <p:cNvSpPr txBox="1">
              <a:spLocks noChangeArrowheads="1"/>
            </p:cNvSpPr>
            <p:nvPr/>
          </p:nvSpPr>
          <p:spPr bwMode="auto">
            <a:xfrm>
              <a:off x="5593665" y="2633959"/>
              <a:ext cx="641195" cy="385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M</a:t>
              </a:r>
              <a:r>
                <a:rPr lang="en-US" sz="1200" baseline="-25000"/>
                <a:t>D</a:t>
              </a:r>
              <a:endParaRPr lang="el-GR" sz="1200" baseline="-25000"/>
            </a:p>
          </p:txBody>
        </p:sp>
      </p:grpSp>
      <p:sp>
        <p:nvSpPr>
          <p:cNvPr id="28674" name="TextBox 97"/>
          <p:cNvSpPr txBox="1">
            <a:spLocks noChangeArrowheads="1"/>
          </p:cNvSpPr>
          <p:nvPr/>
        </p:nvSpPr>
        <p:spPr bwMode="auto">
          <a:xfrm>
            <a:off x="6178550" y="4076700"/>
            <a:ext cx="487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Y</a:t>
            </a:r>
            <a:r>
              <a:rPr lang="en-US" sz="1400" baseline="-10000"/>
              <a:t>0</a:t>
            </a:r>
            <a:endParaRPr lang="el-GR" sz="1400" baseline="-10000"/>
          </a:p>
        </p:txBody>
      </p:sp>
      <p:sp>
        <p:nvSpPr>
          <p:cNvPr id="133" name="TextBox 132"/>
          <p:cNvSpPr txBox="1"/>
          <p:nvPr/>
        </p:nvSpPr>
        <p:spPr>
          <a:xfrm>
            <a:off x="7024688" y="4110038"/>
            <a:ext cx="911225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Προϊόν, </a:t>
            </a:r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Box 119"/>
          <p:cNvSpPr txBox="1">
            <a:spLocks noChangeArrowheads="1"/>
          </p:cNvSpPr>
          <p:nvPr/>
        </p:nvSpPr>
        <p:spPr bwMode="auto">
          <a:xfrm>
            <a:off x="4759325" y="3989388"/>
            <a:ext cx="3317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000"/>
              <a:t>0</a:t>
            </a:r>
            <a:endParaRPr lang="el-GR" sz="1000" baseline="-25000"/>
          </a:p>
        </p:txBody>
      </p:sp>
      <p:grpSp>
        <p:nvGrpSpPr>
          <p:cNvPr id="28678" name="Ομάδα 16"/>
          <p:cNvGrpSpPr>
            <a:grpSpLocks/>
          </p:cNvGrpSpPr>
          <p:nvPr/>
        </p:nvGrpSpPr>
        <p:grpSpPr bwMode="auto">
          <a:xfrm>
            <a:off x="3829050" y="1897063"/>
            <a:ext cx="3876675" cy="2178050"/>
            <a:chOff x="4381173" y="1892598"/>
            <a:chExt cx="3957280" cy="1980438"/>
          </a:xfrm>
        </p:grpSpPr>
        <p:cxnSp>
          <p:nvCxnSpPr>
            <p:cNvPr id="137" name="Ευθεία γραμμή σύνδεσης 136"/>
            <p:cNvCxnSpPr/>
            <p:nvPr/>
          </p:nvCxnSpPr>
          <p:spPr>
            <a:xfrm>
              <a:off x="6751976" y="1984980"/>
              <a:ext cx="11343" cy="1872177"/>
            </a:xfrm>
            <a:prstGeom prst="line">
              <a:avLst/>
            </a:prstGeom>
            <a:ln w="50800">
              <a:solidFill>
                <a:srgbClr val="FFC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Box 137"/>
            <p:cNvSpPr txBox="1"/>
            <p:nvPr/>
          </p:nvSpPr>
          <p:spPr>
            <a:xfrm>
              <a:off x="6790854" y="1898372"/>
              <a:ext cx="674469" cy="2798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400" dirty="0" smtClean="0"/>
                <a:t>LRA</a:t>
              </a:r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</a:t>
              </a:r>
              <a:endParaRPr lang="el-GR" sz="1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8749" name="Ομάδα 122"/>
            <p:cNvGrpSpPr>
              <a:grpSpLocks/>
            </p:cNvGrpSpPr>
            <p:nvPr/>
          </p:nvGrpSpPr>
          <p:grpSpPr bwMode="auto">
            <a:xfrm>
              <a:off x="4381173" y="1892598"/>
              <a:ext cx="3957280" cy="1980438"/>
              <a:chOff x="2302133" y="2299078"/>
              <a:chExt cx="5399859" cy="3060440"/>
            </a:xfrm>
          </p:grpSpPr>
          <p:grpSp>
            <p:nvGrpSpPr>
              <p:cNvPr id="28750" name="Ομάδα 123"/>
              <p:cNvGrpSpPr>
                <a:grpSpLocks/>
              </p:cNvGrpSpPr>
              <p:nvPr/>
            </p:nvGrpSpPr>
            <p:grpSpPr bwMode="auto">
              <a:xfrm>
                <a:off x="2302133" y="2299078"/>
                <a:ext cx="5399859" cy="3060440"/>
                <a:chOff x="784941" y="2803078"/>
                <a:chExt cx="5399859" cy="3060440"/>
              </a:xfrm>
            </p:grpSpPr>
            <p:grpSp>
              <p:nvGrpSpPr>
                <p:cNvPr id="28752" name="Ομάδα 127"/>
                <p:cNvGrpSpPr>
                  <a:grpSpLocks/>
                </p:cNvGrpSpPr>
                <p:nvPr/>
              </p:nvGrpSpPr>
              <p:grpSpPr bwMode="auto">
                <a:xfrm>
                  <a:off x="2378278" y="2803078"/>
                  <a:ext cx="3806522" cy="3060440"/>
                  <a:chOff x="3501478" y="2335078"/>
                  <a:chExt cx="3806522" cy="3060440"/>
                </a:xfrm>
              </p:grpSpPr>
              <p:cxnSp>
                <p:nvCxnSpPr>
                  <p:cNvPr id="131" name="Ευθεία γραμμή σύνδεσης 130"/>
                  <p:cNvCxnSpPr/>
                  <p:nvPr/>
                </p:nvCxnSpPr>
                <p:spPr>
                  <a:xfrm flipH="1">
                    <a:off x="3502449" y="2335078"/>
                    <a:ext cx="8845" cy="3060440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2" name="Ευθεία γραμμή σύνδεσης 131"/>
                  <p:cNvCxnSpPr/>
                  <p:nvPr/>
                </p:nvCxnSpPr>
                <p:spPr>
                  <a:xfrm flipH="1" flipV="1">
                    <a:off x="3506871" y="5393287"/>
                    <a:ext cx="3801129" cy="2231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9" name="TextBox 128"/>
                <p:cNvSpPr txBox="1"/>
                <p:nvPr/>
              </p:nvSpPr>
              <p:spPr>
                <a:xfrm>
                  <a:off x="784941" y="2845459"/>
                  <a:ext cx="1607575" cy="43051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P</a:t>
                  </a: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</a:t>
                  </a: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Τιμή</a:t>
                  </a:r>
                </a:p>
              </p:txBody>
            </p:sp>
          </p:grpSp>
          <p:sp>
            <p:nvSpPr>
              <p:cNvPr id="28751" name="TextBox 125"/>
              <p:cNvSpPr txBox="1">
                <a:spLocks noChangeArrowheads="1"/>
              </p:cNvSpPr>
              <p:nvPr/>
            </p:nvSpPr>
            <p:spPr bwMode="auto">
              <a:xfrm>
                <a:off x="3485392" y="3634706"/>
                <a:ext cx="548973" cy="432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P</a:t>
                </a:r>
                <a:r>
                  <a:rPr lang="en-US" sz="1400" baseline="-10000"/>
                  <a:t>0</a:t>
                </a:r>
                <a:endParaRPr lang="el-GR" sz="1400" baseline="-10000"/>
              </a:p>
            </p:txBody>
          </p:sp>
        </p:grpSp>
      </p:grpSp>
      <p:grpSp>
        <p:nvGrpSpPr>
          <p:cNvPr id="28679" name="Ομάδα 19"/>
          <p:cNvGrpSpPr>
            <a:grpSpLocks/>
          </p:cNvGrpSpPr>
          <p:nvPr/>
        </p:nvGrpSpPr>
        <p:grpSpPr bwMode="auto">
          <a:xfrm>
            <a:off x="2859088" y="1965325"/>
            <a:ext cx="4935537" cy="4838700"/>
            <a:chOff x="3304808" y="1942714"/>
            <a:chExt cx="4934324" cy="4838104"/>
          </a:xfrm>
        </p:grpSpPr>
        <p:grpSp>
          <p:nvGrpSpPr>
            <p:cNvPr id="28733" name="Ομάδα 138"/>
            <p:cNvGrpSpPr>
              <a:grpSpLocks/>
            </p:cNvGrpSpPr>
            <p:nvPr/>
          </p:nvGrpSpPr>
          <p:grpSpPr bwMode="auto">
            <a:xfrm>
              <a:off x="3304808" y="1942714"/>
              <a:ext cx="4934324" cy="4838104"/>
              <a:chOff x="978919" y="-760725"/>
              <a:chExt cx="6817873" cy="6506902"/>
            </a:xfrm>
          </p:grpSpPr>
          <p:grpSp>
            <p:nvGrpSpPr>
              <p:cNvPr id="28736" name="Ομάδα 154"/>
              <p:cNvGrpSpPr>
                <a:grpSpLocks/>
              </p:cNvGrpSpPr>
              <p:nvPr/>
            </p:nvGrpSpPr>
            <p:grpSpPr bwMode="auto">
              <a:xfrm>
                <a:off x="978919" y="-760725"/>
                <a:ext cx="6817873" cy="6380949"/>
                <a:chOff x="-538273" y="-256725"/>
                <a:chExt cx="6817873" cy="6380949"/>
              </a:xfrm>
            </p:grpSpPr>
            <p:grpSp>
              <p:nvGrpSpPr>
                <p:cNvPr id="28740" name="Ομάδα 158"/>
                <p:cNvGrpSpPr>
                  <a:grpSpLocks/>
                </p:cNvGrpSpPr>
                <p:nvPr/>
              </p:nvGrpSpPr>
              <p:grpSpPr bwMode="auto">
                <a:xfrm>
                  <a:off x="-538273" y="-256725"/>
                  <a:ext cx="6723073" cy="6122805"/>
                  <a:chOff x="584927" y="-724725"/>
                  <a:chExt cx="6723073" cy="6122805"/>
                </a:xfrm>
              </p:grpSpPr>
              <p:grpSp>
                <p:nvGrpSpPr>
                  <p:cNvPr id="28743" name="Ομάδα 161"/>
                  <p:cNvGrpSpPr>
                    <a:grpSpLocks/>
                  </p:cNvGrpSpPr>
                  <p:nvPr/>
                </p:nvGrpSpPr>
                <p:grpSpPr bwMode="auto">
                  <a:xfrm>
                    <a:off x="3501478" y="2335078"/>
                    <a:ext cx="3806522" cy="3063002"/>
                    <a:chOff x="3501478" y="2335078"/>
                    <a:chExt cx="3806522" cy="3063002"/>
                  </a:xfrm>
                </p:grpSpPr>
                <p:cxnSp>
                  <p:nvCxnSpPr>
                    <p:cNvPr id="164" name="Ευθεία γραμμή σύνδεσης 163"/>
                    <p:cNvCxnSpPr/>
                    <p:nvPr/>
                  </p:nvCxnSpPr>
                  <p:spPr>
                    <a:xfrm flipH="1">
                      <a:off x="3501547" y="2334458"/>
                      <a:ext cx="8772" cy="3061318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Ευθεία γραμμή σύνδεσης 164"/>
                    <p:cNvCxnSpPr/>
                    <p:nvPr/>
                  </p:nvCxnSpPr>
                  <p:spPr>
                    <a:xfrm flipH="1" flipV="1">
                      <a:off x="3505933" y="5395776"/>
                      <a:ext cx="3802571" cy="2134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3" name="Τόξο 162"/>
                  <p:cNvSpPr/>
                  <p:nvPr/>
                </p:nvSpPr>
                <p:spPr>
                  <a:xfrm rot="5400000">
                    <a:off x="146316" y="-286114"/>
                    <a:ext cx="6118366" cy="5241145"/>
                  </a:xfrm>
                  <a:prstGeom prst="arc">
                    <a:avLst>
                      <a:gd name="adj1" fmla="val 16364938"/>
                      <a:gd name="adj2" fmla="val 21236851"/>
                    </a:avLst>
                  </a:prstGeom>
                  <a:ln w="31750">
                    <a:solidFill>
                      <a:srgbClr val="CC006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</p:grpSp>
            <p:sp>
              <p:nvSpPr>
                <p:cNvPr id="160" name="TextBox 159"/>
                <p:cNvSpPr txBox="1"/>
                <p:nvPr/>
              </p:nvSpPr>
              <p:spPr>
                <a:xfrm>
                  <a:off x="1279680" y="2864368"/>
                  <a:ext cx="1081124" cy="579441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L,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61" name="TextBox 160"/>
                <p:cNvSpPr txBox="1"/>
                <p:nvPr/>
              </p:nvSpPr>
              <p:spPr>
                <a:xfrm>
                  <a:off x="5200670" y="5861642"/>
                  <a:ext cx="1078930" cy="26258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Προϊόν, </a:t>
                  </a: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8737" name="TextBox 141"/>
              <p:cNvSpPr txBox="1">
                <a:spLocks noChangeArrowheads="1"/>
              </p:cNvSpPr>
              <p:nvPr/>
            </p:nvSpPr>
            <p:spPr bwMode="auto">
              <a:xfrm>
                <a:off x="3461947" y="4139044"/>
                <a:ext cx="6815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L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38" name="TextBox 144"/>
              <p:cNvSpPr txBox="1">
                <a:spLocks noChangeArrowheads="1"/>
              </p:cNvSpPr>
              <p:nvPr/>
            </p:nvSpPr>
            <p:spPr bwMode="auto">
              <a:xfrm>
                <a:off x="5322080" y="5332239"/>
                <a:ext cx="9480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400"/>
                  <a:t>Υ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39" name="TextBox 146"/>
              <p:cNvSpPr txBox="1">
                <a:spLocks noChangeArrowheads="1"/>
              </p:cNvSpPr>
              <p:nvPr/>
            </p:nvSpPr>
            <p:spPr bwMode="auto">
              <a:xfrm>
                <a:off x="3650834" y="5302848"/>
                <a:ext cx="453446" cy="331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000"/>
                  <a:t>0</a:t>
                </a:r>
                <a:endParaRPr lang="el-GR" sz="1000" baseline="-25000"/>
              </a:p>
            </p:txBody>
          </p:sp>
        </p:grpSp>
        <p:cxnSp>
          <p:nvCxnSpPr>
            <p:cNvPr id="166" name="Ευθεία γραμμή σύνδεσης 165"/>
            <p:cNvCxnSpPr/>
            <p:nvPr/>
          </p:nvCxnSpPr>
          <p:spPr>
            <a:xfrm rot="10800000">
              <a:off x="6602822" y="4076051"/>
              <a:ext cx="11109" cy="2376195"/>
            </a:xfrm>
            <a:prstGeom prst="line">
              <a:avLst/>
            </a:prstGeom>
            <a:ln w="50800">
              <a:solidFill>
                <a:srgbClr val="FFC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35" name="TextBox 166"/>
            <p:cNvSpPr txBox="1">
              <a:spLocks noChangeArrowheads="1"/>
            </p:cNvSpPr>
            <p:nvPr/>
          </p:nvSpPr>
          <p:spPr bwMode="auto">
            <a:xfrm>
              <a:off x="7054443" y="4326697"/>
              <a:ext cx="112665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>
                  <a:cs typeface="Arial" charset="0"/>
                </a:rPr>
                <a:t>Y = F (K, L)</a:t>
              </a:r>
              <a:endParaRPr lang="el-GR" sz="1200" baseline="-25000"/>
            </a:p>
          </p:txBody>
        </p:sp>
      </p:grpSp>
      <p:cxnSp>
        <p:nvCxnSpPr>
          <p:cNvPr id="22" name="Ευθεία γραμμή σύνδεσης 21"/>
          <p:cNvCxnSpPr/>
          <p:nvPr/>
        </p:nvCxnSpPr>
        <p:spPr>
          <a:xfrm>
            <a:off x="4978400" y="5754688"/>
            <a:ext cx="4768850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/>
          <p:cNvCxnSpPr/>
          <p:nvPr/>
        </p:nvCxnSpPr>
        <p:spPr>
          <a:xfrm flipV="1">
            <a:off x="9043988" y="4522788"/>
            <a:ext cx="2065337" cy="1866900"/>
          </a:xfrm>
          <a:prstGeom prst="line">
            <a:avLst/>
          </a:prstGeom>
          <a:ln w="317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Ευθεία γραμμή σύνδεσης 93"/>
          <p:cNvCxnSpPr/>
          <p:nvPr/>
        </p:nvCxnSpPr>
        <p:spPr>
          <a:xfrm rot="16200000">
            <a:off x="7935118" y="4695032"/>
            <a:ext cx="3624263" cy="0"/>
          </a:xfrm>
          <a:prstGeom prst="line">
            <a:avLst/>
          </a:prstGeom>
          <a:ln w="31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83" name="Ομάδα 87"/>
          <p:cNvGrpSpPr>
            <a:grpSpLocks/>
          </p:cNvGrpSpPr>
          <p:nvPr/>
        </p:nvGrpSpPr>
        <p:grpSpPr bwMode="auto">
          <a:xfrm>
            <a:off x="7642225" y="4232275"/>
            <a:ext cx="4313238" cy="2652713"/>
            <a:chOff x="4620726" y="4217782"/>
            <a:chExt cx="4312767" cy="2652248"/>
          </a:xfrm>
        </p:grpSpPr>
        <p:grpSp>
          <p:nvGrpSpPr>
            <p:cNvPr id="28722" name="Ομάδα 90"/>
            <p:cNvGrpSpPr>
              <a:grpSpLocks/>
            </p:cNvGrpSpPr>
            <p:nvPr/>
          </p:nvGrpSpPr>
          <p:grpSpPr bwMode="auto">
            <a:xfrm>
              <a:off x="4620726" y="4217782"/>
              <a:ext cx="3618406" cy="2652248"/>
              <a:chOff x="2797154" y="2299078"/>
              <a:chExt cx="4999638" cy="3567083"/>
            </a:xfrm>
          </p:grpSpPr>
          <p:grpSp>
            <p:nvGrpSpPr>
              <p:cNvPr id="28724" name="Ομάδα 96"/>
              <p:cNvGrpSpPr>
                <a:grpSpLocks/>
              </p:cNvGrpSpPr>
              <p:nvPr/>
            </p:nvGrpSpPr>
            <p:grpSpPr bwMode="auto">
              <a:xfrm>
                <a:off x="2797154" y="2299078"/>
                <a:ext cx="4999638" cy="3567083"/>
                <a:chOff x="1279962" y="2803078"/>
                <a:chExt cx="4999638" cy="3567083"/>
              </a:xfrm>
            </p:grpSpPr>
            <p:grpSp>
              <p:nvGrpSpPr>
                <p:cNvPr id="28728" name="Ομάδα 104"/>
                <p:cNvGrpSpPr>
                  <a:grpSpLocks/>
                </p:cNvGrpSpPr>
                <p:nvPr/>
              </p:nvGrpSpPr>
              <p:grpSpPr bwMode="auto">
                <a:xfrm>
                  <a:off x="2378278" y="2803078"/>
                  <a:ext cx="3806522" cy="3063002"/>
                  <a:chOff x="3501478" y="2335078"/>
                  <a:chExt cx="3806522" cy="3063002"/>
                </a:xfrm>
              </p:grpSpPr>
              <p:cxnSp>
                <p:nvCxnSpPr>
                  <p:cNvPr id="107" name="Ευθεία γραμμή σύνδεσης 106"/>
                  <p:cNvCxnSpPr/>
                  <p:nvPr/>
                </p:nvCxnSpPr>
                <p:spPr>
                  <a:xfrm flipH="1">
                    <a:off x="3501980" y="2335078"/>
                    <a:ext cx="8773" cy="3061158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Ευθεία γραμμή σύνδεσης 107"/>
                  <p:cNvCxnSpPr/>
                  <p:nvPr/>
                </p:nvCxnSpPr>
                <p:spPr>
                  <a:xfrm flipH="1" flipV="1">
                    <a:off x="3506366" y="5396236"/>
                    <a:ext cx="3803090" cy="2135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03" name="TextBox 102"/>
                <p:cNvSpPr txBox="1"/>
                <p:nvPr/>
              </p:nvSpPr>
              <p:spPr>
                <a:xfrm>
                  <a:off x="1279962" y="2862850"/>
                  <a:ext cx="1081272" cy="431209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L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Εργασία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4644403" y="5791657"/>
                  <a:ext cx="1636162" cy="5785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Πραγματικός </a:t>
                  </a:r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μισθός</a:t>
                  </a:r>
                  <a:r>
                    <a:rPr lang="en-ID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</a:t>
                  </a:r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</a:t>
                  </a: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W/P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8725" name="TextBox 98"/>
              <p:cNvSpPr txBox="1">
                <a:spLocks noChangeArrowheads="1"/>
              </p:cNvSpPr>
              <p:nvPr/>
            </p:nvSpPr>
            <p:spPr bwMode="auto">
              <a:xfrm>
                <a:off x="3494420" y="4308064"/>
                <a:ext cx="6815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L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26" name="TextBox 99"/>
              <p:cNvSpPr txBox="1">
                <a:spLocks noChangeArrowheads="1"/>
              </p:cNvSpPr>
              <p:nvPr/>
            </p:nvSpPr>
            <p:spPr bwMode="auto">
              <a:xfrm>
                <a:off x="5322080" y="5332239"/>
                <a:ext cx="948012" cy="317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el-GR" sz="1400" baseline="-25000"/>
              </a:p>
            </p:txBody>
          </p:sp>
          <p:sp>
            <p:nvSpPr>
              <p:cNvPr id="28727" name="TextBox 100"/>
              <p:cNvSpPr txBox="1">
                <a:spLocks noChangeArrowheads="1"/>
              </p:cNvSpPr>
              <p:nvPr/>
            </p:nvSpPr>
            <p:spPr bwMode="auto">
              <a:xfrm>
                <a:off x="3650834" y="5302848"/>
                <a:ext cx="453446" cy="331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000"/>
                  <a:t>0</a:t>
                </a:r>
                <a:endParaRPr lang="el-GR" sz="1000" baseline="-25000"/>
              </a:p>
            </p:txBody>
          </p:sp>
        </p:grpSp>
        <p:sp>
          <p:nvSpPr>
            <p:cNvPr id="96" name="TextBox 95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7806841" y="4660528"/>
              <a:ext cx="1126652" cy="357342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p:cxnSp>
        <p:nvCxnSpPr>
          <p:cNvPr id="110" name="Ευθεία γραμμή σύνδεσης 109"/>
          <p:cNvCxnSpPr/>
          <p:nvPr/>
        </p:nvCxnSpPr>
        <p:spPr>
          <a:xfrm>
            <a:off x="8809038" y="4806950"/>
            <a:ext cx="1420812" cy="1427163"/>
          </a:xfrm>
          <a:prstGeom prst="line">
            <a:avLst/>
          </a:prstGeom>
          <a:ln w="31750">
            <a:solidFill>
              <a:srgbClr val="99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156271" y="5926796"/>
            <a:ext cx="1126652" cy="35734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grpSp>
        <p:nvGrpSpPr>
          <p:cNvPr id="28686" name="Ομάδα 115"/>
          <p:cNvGrpSpPr>
            <a:grpSpLocks/>
          </p:cNvGrpSpPr>
          <p:nvPr/>
        </p:nvGrpSpPr>
        <p:grpSpPr bwMode="auto">
          <a:xfrm>
            <a:off x="7280275" y="1897063"/>
            <a:ext cx="3916363" cy="2180431"/>
            <a:chOff x="2302133" y="2299078"/>
            <a:chExt cx="5399859" cy="3063785"/>
          </a:xfrm>
        </p:grpSpPr>
        <p:grpSp>
          <p:nvGrpSpPr>
            <p:cNvPr id="28716" name="Ομάδα 116"/>
            <p:cNvGrpSpPr>
              <a:grpSpLocks/>
            </p:cNvGrpSpPr>
            <p:nvPr/>
          </p:nvGrpSpPr>
          <p:grpSpPr bwMode="auto">
            <a:xfrm>
              <a:off x="2302133" y="2299078"/>
              <a:ext cx="5399859" cy="3063785"/>
              <a:chOff x="784941" y="2803078"/>
              <a:chExt cx="5399859" cy="3063785"/>
            </a:xfrm>
          </p:grpSpPr>
          <p:grpSp>
            <p:nvGrpSpPr>
              <p:cNvPr id="28718" name="Ομάδα 118"/>
              <p:cNvGrpSpPr>
                <a:grpSpLocks/>
              </p:cNvGrpSpPr>
              <p:nvPr/>
            </p:nvGrpSpPr>
            <p:grpSpPr bwMode="auto">
              <a:xfrm>
                <a:off x="2378413" y="2803078"/>
                <a:ext cx="3806387" cy="3063785"/>
                <a:chOff x="3501613" y="2335078"/>
                <a:chExt cx="3806387" cy="3063785"/>
              </a:xfrm>
            </p:grpSpPr>
            <p:cxnSp>
              <p:nvCxnSpPr>
                <p:cNvPr id="122" name="Ευθεία γραμμή σύνδεσης 121"/>
                <p:cNvCxnSpPr/>
                <p:nvPr/>
              </p:nvCxnSpPr>
              <p:spPr>
                <a:xfrm flipH="1">
                  <a:off x="3501613" y="2335078"/>
                  <a:ext cx="8755" cy="3060440"/>
                </a:xfrm>
                <a:prstGeom prst="line">
                  <a:avLst/>
                </a:prstGeom>
                <a:ln w="31750"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Ευθεία γραμμή σύνδεσης 124"/>
                <p:cNvCxnSpPr/>
                <p:nvPr/>
              </p:nvCxnSpPr>
              <p:spPr>
                <a:xfrm flipH="1" flipV="1">
                  <a:off x="3505991" y="5396632"/>
                  <a:ext cx="3802009" cy="2231"/>
                </a:xfrm>
                <a:prstGeom prst="line">
                  <a:avLst/>
                </a:prstGeom>
                <a:ln w="31750">
                  <a:solidFill>
                    <a:schemeClr val="accent1">
                      <a:lumMod val="90000"/>
                    </a:schemeClr>
                  </a:solidFill>
                  <a:head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TextBox 120"/>
              <p:cNvSpPr txBox="1"/>
              <p:nvPr/>
            </p:nvSpPr>
            <p:spPr>
              <a:xfrm>
                <a:off x="784941" y="2845459"/>
                <a:ext cx="1606606" cy="43051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en-US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el-GR" sz="1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, </a:t>
                </a:r>
              </a:p>
              <a:p>
                <a:pPr algn="r">
                  <a:defRPr/>
                </a:pPr>
                <a:r>
                  <a:rPr lang="el-GR" sz="11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Τιμή</a:t>
                </a:r>
              </a:p>
            </p:txBody>
          </p:sp>
        </p:grpSp>
        <p:sp>
          <p:nvSpPr>
            <p:cNvPr id="28717" name="TextBox 117"/>
            <p:cNvSpPr txBox="1">
              <a:spLocks noChangeArrowheads="1"/>
            </p:cNvSpPr>
            <p:nvPr/>
          </p:nvSpPr>
          <p:spPr bwMode="auto">
            <a:xfrm>
              <a:off x="3485392" y="3634706"/>
              <a:ext cx="548973" cy="432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P</a:t>
              </a:r>
              <a:r>
                <a:rPr lang="en-US" sz="1400" baseline="-10000"/>
                <a:t>0</a:t>
              </a:r>
              <a:endParaRPr lang="el-GR" sz="1400" baseline="-10000"/>
            </a:p>
          </p:txBody>
        </p:sp>
      </p:grpSp>
      <p:sp>
        <p:nvSpPr>
          <p:cNvPr id="28687" name="Ορθογώνιο 11"/>
          <p:cNvSpPr>
            <a:spLocks noChangeArrowheads="1"/>
          </p:cNvSpPr>
          <p:nvPr/>
        </p:nvSpPr>
        <p:spPr bwMode="auto">
          <a:xfrm>
            <a:off x="10509250" y="3476625"/>
            <a:ext cx="3889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cs typeface="Arial" charset="0"/>
              </a:rPr>
              <a:t>W</a:t>
            </a:r>
            <a:r>
              <a:rPr lang="en-US" sz="1200" baseline="-10000">
                <a:cs typeface="Arial" charset="0"/>
              </a:rPr>
              <a:t>0</a:t>
            </a:r>
            <a:endParaRPr lang="el-GR" sz="1200"/>
          </a:p>
        </p:txBody>
      </p:sp>
      <p:sp>
        <p:nvSpPr>
          <p:cNvPr id="130" name="TextBox 129"/>
          <p:cNvSpPr txBox="1"/>
          <p:nvPr/>
        </p:nvSpPr>
        <p:spPr>
          <a:xfrm>
            <a:off x="10007600" y="4041775"/>
            <a:ext cx="1184275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sz="1100" dirty="0">
                <a:latin typeface="Calibri" panose="020F0502020204030204" pitchFamily="34" charset="0"/>
                <a:cs typeface="Calibri" panose="020F0502020204030204" pitchFamily="34" charset="0"/>
              </a:rPr>
              <a:t>Πραγματικός </a:t>
            </a:r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μισθός</a:t>
            </a:r>
            <a:r>
              <a:rPr lang="en-ID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W/P</a:t>
            </a:r>
            <a:endParaRPr lang="el-GR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0" name="Ευθεία γραμμή σύνδεσης 139"/>
          <p:cNvCxnSpPr/>
          <p:nvPr/>
        </p:nvCxnSpPr>
        <p:spPr>
          <a:xfrm>
            <a:off x="9093200" y="2233613"/>
            <a:ext cx="1420813" cy="1425575"/>
          </a:xfrm>
          <a:prstGeom prst="line">
            <a:avLst/>
          </a:prstGeom>
          <a:ln w="317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91" name="Ομάδα 140"/>
          <p:cNvGrpSpPr>
            <a:grpSpLocks/>
          </p:cNvGrpSpPr>
          <p:nvPr/>
        </p:nvGrpSpPr>
        <p:grpSpPr bwMode="auto">
          <a:xfrm>
            <a:off x="223838" y="4568484"/>
            <a:ext cx="3698875" cy="2208555"/>
            <a:chOff x="635017" y="4567910"/>
            <a:chExt cx="3699598" cy="2208654"/>
          </a:xfrm>
        </p:grpSpPr>
        <p:grpSp>
          <p:nvGrpSpPr>
            <p:cNvPr id="28705" name="Ομάδα 151"/>
            <p:cNvGrpSpPr>
              <a:grpSpLocks/>
            </p:cNvGrpSpPr>
            <p:nvPr/>
          </p:nvGrpSpPr>
          <p:grpSpPr bwMode="auto">
            <a:xfrm>
              <a:off x="635017" y="4567910"/>
              <a:ext cx="3699598" cy="2208654"/>
              <a:chOff x="2684969" y="2739753"/>
              <a:chExt cx="5111823" cy="2970482"/>
            </a:xfrm>
          </p:grpSpPr>
          <p:grpSp>
            <p:nvGrpSpPr>
              <p:cNvPr id="28707" name="Ομάδα 153"/>
              <p:cNvGrpSpPr>
                <a:grpSpLocks/>
              </p:cNvGrpSpPr>
              <p:nvPr/>
            </p:nvGrpSpPr>
            <p:grpSpPr bwMode="auto">
              <a:xfrm>
                <a:off x="2684969" y="2739753"/>
                <a:ext cx="5111823" cy="2970482"/>
                <a:chOff x="1167777" y="3243753"/>
                <a:chExt cx="5111823" cy="2970482"/>
              </a:xfrm>
            </p:grpSpPr>
            <p:grpSp>
              <p:nvGrpSpPr>
                <p:cNvPr id="28711" name="Ομάδα 167"/>
                <p:cNvGrpSpPr>
                  <a:grpSpLocks/>
                </p:cNvGrpSpPr>
                <p:nvPr/>
              </p:nvGrpSpPr>
              <p:grpSpPr bwMode="auto">
                <a:xfrm>
                  <a:off x="2378278" y="3243753"/>
                  <a:ext cx="3806522" cy="2622327"/>
                  <a:chOff x="3501478" y="2775753"/>
                  <a:chExt cx="3806522" cy="2622327"/>
                </a:xfrm>
              </p:grpSpPr>
              <p:cxnSp>
                <p:nvCxnSpPr>
                  <p:cNvPr id="171" name="Ευθεία γραμμή σύνδεσης 170"/>
                  <p:cNvCxnSpPr/>
                  <p:nvPr/>
                </p:nvCxnSpPr>
                <p:spPr>
                  <a:xfrm flipH="1">
                    <a:off x="3502018" y="2776213"/>
                    <a:ext cx="8776" cy="2613447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Ευθεία γραμμή σύνδεσης 171"/>
                  <p:cNvCxnSpPr/>
                  <p:nvPr/>
                </p:nvCxnSpPr>
                <p:spPr>
                  <a:xfrm flipH="1" flipV="1">
                    <a:off x="3506406" y="5396067"/>
                    <a:ext cx="3802055" cy="2134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9" name="TextBox 168"/>
                <p:cNvSpPr txBox="1"/>
                <p:nvPr/>
              </p:nvSpPr>
              <p:spPr>
                <a:xfrm>
                  <a:off x="1167777" y="3314674"/>
                  <a:ext cx="1079406" cy="57863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r,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Επιτόκιο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70" name="TextBox 169"/>
                <p:cNvSpPr txBox="1"/>
                <p:nvPr/>
              </p:nvSpPr>
              <p:spPr>
                <a:xfrm>
                  <a:off x="5200194" y="5861931"/>
                  <a:ext cx="1079406" cy="35230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S, I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28708" name="TextBox 155"/>
              <p:cNvSpPr txBox="1">
                <a:spLocks noChangeArrowheads="1"/>
              </p:cNvSpPr>
              <p:nvPr/>
            </p:nvSpPr>
            <p:spPr bwMode="auto">
              <a:xfrm>
                <a:off x="3483766" y="3814332"/>
                <a:ext cx="681512" cy="413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r</a:t>
                </a:r>
                <a:r>
                  <a:rPr lang="el-GR" sz="1400" baseline="-25000"/>
                  <a:t>0</a:t>
                </a:r>
              </a:p>
            </p:txBody>
          </p:sp>
          <p:sp>
            <p:nvSpPr>
              <p:cNvPr id="28709" name="TextBox 156"/>
              <p:cNvSpPr txBox="1">
                <a:spLocks noChangeArrowheads="1"/>
              </p:cNvSpPr>
              <p:nvPr/>
            </p:nvSpPr>
            <p:spPr bwMode="auto">
              <a:xfrm>
                <a:off x="5378806" y="5273346"/>
                <a:ext cx="948012" cy="3173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aseline="-25000"/>
                  <a:t>S = I</a:t>
                </a:r>
                <a:endParaRPr lang="el-GR" sz="1400" baseline="-25000"/>
              </a:p>
            </p:txBody>
          </p:sp>
          <p:sp>
            <p:nvSpPr>
              <p:cNvPr id="28710" name="TextBox 157"/>
              <p:cNvSpPr txBox="1">
                <a:spLocks noChangeArrowheads="1"/>
              </p:cNvSpPr>
              <p:nvPr/>
            </p:nvSpPr>
            <p:spPr bwMode="auto">
              <a:xfrm>
                <a:off x="3650834" y="5302848"/>
                <a:ext cx="453446" cy="3311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 sz="1000"/>
                  <a:t>0</a:t>
                </a:r>
                <a:endParaRPr lang="el-GR" sz="1000" baseline="-25000"/>
              </a:p>
            </p:txBody>
          </p:sp>
        </p:grpSp>
        <p:cxnSp>
          <p:nvCxnSpPr>
            <p:cNvPr id="144" name="Ευθεία γραμμή σύνδεσης 143"/>
            <p:cNvCxnSpPr/>
            <p:nvPr/>
          </p:nvCxnSpPr>
          <p:spPr>
            <a:xfrm flipV="1">
              <a:off x="1665505" y="4944507"/>
              <a:ext cx="2083207" cy="1346260"/>
            </a:xfrm>
            <a:prstGeom prst="line">
              <a:avLst/>
            </a:prstGeom>
            <a:ln w="31750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0" name="TextBox 145"/>
            <p:cNvSpPr txBox="1">
              <a:spLocks noChangeArrowheads="1"/>
            </p:cNvSpPr>
            <p:nvPr/>
          </p:nvSpPr>
          <p:spPr bwMode="auto">
            <a:xfrm>
              <a:off x="3815276" y="4875257"/>
              <a:ext cx="5138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S(r)</a:t>
              </a:r>
              <a:endParaRPr lang="el-GR" sz="1200" baseline="-25000"/>
            </a:p>
          </p:txBody>
        </p:sp>
        <p:cxnSp>
          <p:nvCxnSpPr>
            <p:cNvPr id="148" name="Ευθεία γραμμή σύνδεσης 147"/>
            <p:cNvCxnSpPr/>
            <p:nvPr/>
          </p:nvCxnSpPr>
          <p:spPr>
            <a:xfrm>
              <a:off x="1943373" y="4788925"/>
              <a:ext cx="1740240" cy="1530419"/>
            </a:xfrm>
            <a:prstGeom prst="line">
              <a:avLst/>
            </a:prstGeom>
            <a:ln w="317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2" name="TextBox 148"/>
            <p:cNvSpPr txBox="1">
              <a:spLocks noChangeArrowheads="1"/>
            </p:cNvSpPr>
            <p:nvPr/>
          </p:nvSpPr>
          <p:spPr bwMode="auto">
            <a:xfrm>
              <a:off x="3712574" y="5993667"/>
              <a:ext cx="51389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/>
                <a:t>I(r)</a:t>
              </a:r>
              <a:endParaRPr lang="el-GR" sz="1200" baseline="-25000"/>
            </a:p>
          </p:txBody>
        </p:sp>
        <p:cxnSp>
          <p:nvCxnSpPr>
            <p:cNvPr id="150" name="Ευθεία γραμμή σύνδεσης 149"/>
            <p:cNvCxnSpPr/>
            <p:nvPr/>
          </p:nvCxnSpPr>
          <p:spPr>
            <a:xfrm>
              <a:off x="1511488" y="5554134"/>
              <a:ext cx="1295653" cy="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Ευθεία γραμμή σύνδεσης 150"/>
            <p:cNvCxnSpPr/>
            <p:nvPr/>
          </p:nvCxnSpPr>
          <p:spPr>
            <a:xfrm rot="5400000">
              <a:off x="2330077" y="6034375"/>
              <a:ext cx="960480" cy="0"/>
            </a:xfrm>
            <a:prstGeom prst="line">
              <a:avLst/>
            </a:prstGeom>
            <a:ln w="3175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692" name="TextBox 172"/>
          <p:cNvSpPr txBox="1">
            <a:spLocks noChangeArrowheads="1"/>
          </p:cNvSpPr>
          <p:nvPr/>
        </p:nvSpPr>
        <p:spPr bwMode="auto">
          <a:xfrm>
            <a:off x="8221663" y="4030663"/>
            <a:ext cx="32861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000"/>
              <a:t>0</a:t>
            </a:r>
            <a:endParaRPr lang="el-GR" sz="1000" baseline="-25000"/>
          </a:p>
        </p:txBody>
      </p:sp>
      <p:sp>
        <p:nvSpPr>
          <p:cNvPr id="17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Μακροχρόνια Περίοδος</a:t>
            </a:r>
            <a:endParaRPr lang="el-GR" sz="24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Τόξο 15"/>
          <p:cNvSpPr/>
          <p:nvPr/>
        </p:nvSpPr>
        <p:spPr>
          <a:xfrm rot="10051090">
            <a:off x="5704087" y="426810"/>
            <a:ext cx="2578108" cy="2858181"/>
          </a:xfrm>
          <a:prstGeom prst="arc">
            <a:avLst>
              <a:gd name="adj1" fmla="val 16560753"/>
              <a:gd name="adj2" fmla="val 0"/>
            </a:avLst>
          </a:prstGeom>
          <a:ln w="3175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" name="TextBox 101"/>
          <p:cNvSpPr txBox="1"/>
          <p:nvPr/>
        </p:nvSpPr>
        <p:spPr bwMode="auto">
          <a:xfrm>
            <a:off x="7109756" y="3307753"/>
            <a:ext cx="881301" cy="3077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 smtClean="0"/>
              <a:t>Ag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l-GR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Επεξήγηση με γραμμή 1 (χωρίς περίγραμμα) 104"/>
              <p:cNvSpPr/>
              <p:nvPr/>
            </p:nvSpPr>
            <p:spPr>
              <a:xfrm>
                <a:off x="1379848" y="4198684"/>
                <a:ext cx="798833" cy="230046"/>
              </a:xfrm>
              <a:prstGeom prst="callout1">
                <a:avLst>
                  <a:gd name="adj1" fmla="val 23140"/>
                  <a:gd name="adj2" fmla="val 21418"/>
                  <a:gd name="adj3" fmla="val -78639"/>
                  <a:gd name="adj4" fmla="val -11202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V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Y</m:t>
                          </m:r>
                          <m:r>
                            <a:rPr lang="en-US" sz="1200" b="0" i="0" baseline="-10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5" name="Επεξήγηση με γραμμή 1 (χωρίς περίγραμμα) 10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848" y="4198684"/>
                <a:ext cx="798833" cy="230046"/>
              </a:xfrm>
              <a:prstGeom prst="callout1">
                <a:avLst>
                  <a:gd name="adj1" fmla="val 23140"/>
                  <a:gd name="adj2" fmla="val 21418"/>
                  <a:gd name="adj3" fmla="val -78639"/>
                  <a:gd name="adj4" fmla="val -11202"/>
                </a:avLst>
              </a:prstGeom>
              <a:blipFill>
                <a:blip r:embed="rId5"/>
                <a:stretch>
                  <a:fillRect b="-2753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Ορθογώνιο 105"/>
          <p:cNvSpPr/>
          <p:nvPr/>
        </p:nvSpPr>
        <p:spPr>
          <a:xfrm>
            <a:off x="9414917" y="4028514"/>
            <a:ext cx="659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/P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l-GR" sz="1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Ορθογώνιο 108"/>
          <p:cNvSpPr/>
          <p:nvPr/>
        </p:nvSpPr>
        <p:spPr>
          <a:xfrm>
            <a:off x="9444047" y="6499044"/>
            <a:ext cx="6591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/P</a:t>
            </a:r>
            <a:r>
              <a:rPr lang="en-US" sz="1400" baseline="-10000" dirty="0" smtClean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el-GR" sz="1400" baseline="-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3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85075"/>
            <a:ext cx="11029615" cy="626550"/>
          </a:xfrm>
        </p:spPr>
        <p:txBody>
          <a:bodyPr anchor="t" anchorCtr="0"/>
          <a:lstStyle/>
          <a:p>
            <a:pPr marL="0" lvl="0" indent="0"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Η καμπύλη συναθροιστικής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προσφοράς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εξαρτάται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από το χρονικό ορίζοντα.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Καμπύλη Συναθροιστικής Προσφοράς (</a:t>
            </a:r>
            <a:r>
              <a:rPr lang="en-ID" sz="3600" cap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ID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l-GR" sz="24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801862" y="2833670"/>
            <a:ext cx="8947992" cy="2555655"/>
            <a:chOff x="801862" y="3653180"/>
            <a:chExt cx="8947992" cy="2555655"/>
          </a:xfrm>
        </p:grpSpPr>
        <p:grpSp>
          <p:nvGrpSpPr>
            <p:cNvPr id="5" name="Ομάδα 16"/>
            <p:cNvGrpSpPr>
              <a:grpSpLocks/>
            </p:cNvGrpSpPr>
            <p:nvPr/>
          </p:nvGrpSpPr>
          <p:grpSpPr bwMode="auto">
            <a:xfrm>
              <a:off x="5859272" y="3654512"/>
              <a:ext cx="3876675" cy="2180431"/>
              <a:chOff x="4381173" y="1892598"/>
              <a:chExt cx="3957280" cy="1982603"/>
            </a:xfrm>
          </p:grpSpPr>
          <p:cxnSp>
            <p:nvCxnSpPr>
              <p:cNvPr id="6" name="Ευθεία γραμμή σύνδεσης 136"/>
              <p:cNvCxnSpPr/>
              <p:nvPr/>
            </p:nvCxnSpPr>
            <p:spPr>
              <a:xfrm rot="5400000">
                <a:off x="6761920" y="1708366"/>
                <a:ext cx="10104" cy="2425403"/>
              </a:xfrm>
              <a:prstGeom prst="line">
                <a:avLst/>
              </a:prstGeom>
              <a:ln w="50800">
                <a:solidFill>
                  <a:srgbClr val="6049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7516403" y="2926119"/>
                <a:ext cx="742322" cy="2798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400" dirty="0"/>
                  <a:t>S</a:t>
                </a:r>
                <a:r>
                  <a:rPr lang="en-US" sz="1400" dirty="0" smtClean="0"/>
                  <a:t>RA</a:t>
                </a:r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8" name="Ομάδα 122"/>
              <p:cNvGrpSpPr>
                <a:grpSpLocks/>
              </p:cNvGrpSpPr>
              <p:nvPr/>
            </p:nvGrpSpPr>
            <p:grpSpPr bwMode="auto">
              <a:xfrm>
                <a:off x="4381173" y="1892598"/>
                <a:ext cx="3957280" cy="1982603"/>
                <a:chOff x="2302133" y="2299078"/>
                <a:chExt cx="5399859" cy="3063785"/>
              </a:xfrm>
            </p:grpSpPr>
            <p:grpSp>
              <p:nvGrpSpPr>
                <p:cNvPr id="9" name="Ομάδα 123"/>
                <p:cNvGrpSpPr>
                  <a:grpSpLocks/>
                </p:cNvGrpSpPr>
                <p:nvPr/>
              </p:nvGrpSpPr>
              <p:grpSpPr bwMode="auto">
                <a:xfrm>
                  <a:off x="2302133" y="2299078"/>
                  <a:ext cx="5399859" cy="3063785"/>
                  <a:chOff x="784941" y="2803078"/>
                  <a:chExt cx="5399859" cy="3063785"/>
                </a:xfrm>
              </p:grpSpPr>
              <p:grpSp>
                <p:nvGrpSpPr>
                  <p:cNvPr id="11" name="Ομάδα 127"/>
                  <p:cNvGrpSpPr>
                    <a:grpSpLocks/>
                  </p:cNvGrpSpPr>
                  <p:nvPr/>
                </p:nvGrpSpPr>
                <p:grpSpPr bwMode="auto">
                  <a:xfrm>
                    <a:off x="2379249" y="2803078"/>
                    <a:ext cx="3805551" cy="3063785"/>
                    <a:chOff x="3502449" y="2335078"/>
                    <a:chExt cx="3805551" cy="3063785"/>
                  </a:xfrm>
                </p:grpSpPr>
                <p:cxnSp>
                  <p:nvCxnSpPr>
                    <p:cNvPr id="13" name="Ευθεία γραμμή σύνδεσης 130"/>
                    <p:cNvCxnSpPr/>
                    <p:nvPr/>
                  </p:nvCxnSpPr>
                  <p:spPr>
                    <a:xfrm flipH="1">
                      <a:off x="3502449" y="2335078"/>
                      <a:ext cx="8845" cy="3060440"/>
                    </a:xfrm>
                    <a:prstGeom prst="line">
                      <a:avLst/>
                    </a:prstGeom>
                    <a:ln w="31750"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Ευθεία γραμμή σύνδεσης 131"/>
                    <p:cNvCxnSpPr/>
                    <p:nvPr/>
                  </p:nvCxnSpPr>
                  <p:spPr>
                    <a:xfrm flipH="1" flipV="1">
                      <a:off x="3506871" y="5396632"/>
                      <a:ext cx="3801129" cy="2231"/>
                    </a:xfrm>
                    <a:prstGeom prst="line">
                      <a:avLst/>
                    </a:prstGeom>
                    <a:ln w="31750">
                      <a:solidFill>
                        <a:schemeClr val="accent1">
                          <a:lumMod val="90000"/>
                        </a:schemeClr>
                      </a:solidFill>
                      <a:head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784941" y="2845459"/>
                    <a:ext cx="1607575" cy="430514"/>
                  </a:xfrm>
                  <a:prstGeom prst="rect">
                    <a:avLst/>
                  </a:prstGeom>
                  <a:noFill/>
                </p:spPr>
                <p:txBody>
                  <a:bodyPr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n-US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P</a:t>
                    </a:r>
                    <a:r>
                      <a:rPr lang="el-GR" sz="11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, </a:t>
                    </a:r>
                  </a:p>
                  <a:p>
                    <a:pPr algn="r">
                      <a:defRPr/>
                    </a:pPr>
                    <a:r>
                      <a:rPr lang="el-GR" sz="1100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Τιμή</a:t>
                    </a:r>
                  </a:p>
                </p:txBody>
              </p:sp>
            </p:grpSp>
            <p:sp>
              <p:nvSpPr>
                <p:cNvPr id="10" name="TextBox 125"/>
                <p:cNvSpPr txBox="1">
                  <a:spLocks noChangeArrowheads="1"/>
                </p:cNvSpPr>
                <p:nvPr/>
              </p:nvSpPr>
              <p:spPr bwMode="auto">
                <a:xfrm>
                  <a:off x="3485392" y="3634706"/>
                  <a:ext cx="548973" cy="4324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/>
                    <a:t>P</a:t>
                  </a:r>
                  <a:r>
                    <a:rPr lang="en-US" sz="1400" baseline="-10000"/>
                    <a:t>0</a:t>
                  </a:r>
                  <a:endParaRPr lang="el-GR" sz="1400" baseline="-10000"/>
                </a:p>
              </p:txBody>
            </p:sp>
          </p:grpSp>
        </p:grpSp>
        <p:grpSp>
          <p:nvGrpSpPr>
            <p:cNvPr id="15" name="Ομάδα 16"/>
            <p:cNvGrpSpPr>
              <a:grpSpLocks/>
            </p:cNvGrpSpPr>
            <p:nvPr/>
          </p:nvGrpSpPr>
          <p:grpSpPr bwMode="auto">
            <a:xfrm>
              <a:off x="801862" y="3653180"/>
              <a:ext cx="3876675" cy="2180431"/>
              <a:chOff x="4381173" y="1892598"/>
              <a:chExt cx="3957280" cy="1982603"/>
            </a:xfrm>
          </p:grpSpPr>
          <p:cxnSp>
            <p:nvCxnSpPr>
              <p:cNvPr id="16" name="Ευθεία γραμμή σύνδεσης 136"/>
              <p:cNvCxnSpPr/>
              <p:nvPr/>
            </p:nvCxnSpPr>
            <p:spPr>
              <a:xfrm>
                <a:off x="6751976" y="1984980"/>
                <a:ext cx="11343" cy="1872177"/>
              </a:xfrm>
              <a:prstGeom prst="line">
                <a:avLst/>
              </a:prstGeom>
              <a:ln w="50800">
                <a:solidFill>
                  <a:srgbClr val="FFC000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6790854" y="1898372"/>
                <a:ext cx="674469" cy="2798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400" dirty="0" smtClean="0"/>
                  <a:t>LRA</a:t>
                </a:r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grpSp>
            <p:nvGrpSpPr>
              <p:cNvPr id="19" name="Ομάδα 123"/>
              <p:cNvGrpSpPr>
                <a:grpSpLocks/>
              </p:cNvGrpSpPr>
              <p:nvPr/>
            </p:nvGrpSpPr>
            <p:grpSpPr bwMode="auto">
              <a:xfrm>
                <a:off x="4381173" y="1892598"/>
                <a:ext cx="3957280" cy="1982603"/>
                <a:chOff x="784941" y="2803078"/>
                <a:chExt cx="5399859" cy="3063785"/>
              </a:xfrm>
            </p:grpSpPr>
            <p:grpSp>
              <p:nvGrpSpPr>
                <p:cNvPr id="21" name="Ομάδα 127"/>
                <p:cNvGrpSpPr>
                  <a:grpSpLocks/>
                </p:cNvGrpSpPr>
                <p:nvPr/>
              </p:nvGrpSpPr>
              <p:grpSpPr bwMode="auto">
                <a:xfrm>
                  <a:off x="2379249" y="2803078"/>
                  <a:ext cx="3805551" cy="3063785"/>
                  <a:chOff x="3502449" y="2335078"/>
                  <a:chExt cx="3805551" cy="3063785"/>
                </a:xfrm>
              </p:grpSpPr>
              <p:cxnSp>
                <p:nvCxnSpPr>
                  <p:cNvPr id="23" name="Ευθεία γραμμή σύνδεσης 130"/>
                  <p:cNvCxnSpPr/>
                  <p:nvPr/>
                </p:nvCxnSpPr>
                <p:spPr>
                  <a:xfrm flipH="1">
                    <a:off x="3502449" y="2335078"/>
                    <a:ext cx="8845" cy="3060440"/>
                  </a:xfrm>
                  <a:prstGeom prst="line">
                    <a:avLst/>
                  </a:prstGeom>
                  <a:ln w="31750"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Ευθεία γραμμή σύνδεσης 131"/>
                  <p:cNvCxnSpPr/>
                  <p:nvPr/>
                </p:nvCxnSpPr>
                <p:spPr>
                  <a:xfrm flipH="1" flipV="1">
                    <a:off x="3506871" y="5396632"/>
                    <a:ext cx="3801129" cy="2231"/>
                  </a:xfrm>
                  <a:prstGeom prst="line">
                    <a:avLst/>
                  </a:prstGeom>
                  <a:ln w="31750">
                    <a:solidFill>
                      <a:schemeClr val="accent1">
                        <a:lumMod val="90000"/>
                      </a:schemeClr>
                    </a:solidFill>
                    <a:head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784941" y="2845459"/>
                  <a:ext cx="1607575" cy="430514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P</a:t>
                  </a: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, </a:t>
                  </a:r>
                </a:p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Τιμή</a:t>
                  </a:r>
                </a:p>
              </p:txBody>
            </p:sp>
          </p:grpSp>
        </p:grpSp>
        <p:sp>
          <p:nvSpPr>
            <p:cNvPr id="25" name="TextBox 24"/>
            <p:cNvSpPr txBox="1"/>
            <p:nvPr/>
          </p:nvSpPr>
          <p:spPr>
            <a:xfrm>
              <a:off x="3823192" y="5944370"/>
              <a:ext cx="911225" cy="261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l-GR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Προϊόν, </a:t>
              </a:r>
              <a:r>
                <a:rPr lang="en-US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el-GR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838629" y="5946898"/>
              <a:ext cx="911225" cy="2619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l-GR" sz="1100" dirty="0">
                  <a:latin typeface="Calibri" panose="020F0502020204030204" pitchFamily="34" charset="0"/>
                  <a:cs typeface="Calibri" panose="020F0502020204030204" pitchFamily="34" charset="0"/>
                </a:rPr>
                <a:t>Προϊόν, </a:t>
              </a:r>
              <a:r>
                <a:rPr lang="en-US" sz="110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el-GR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 bwMode="auto">
          <a:xfrm>
            <a:off x="1955975" y="2476997"/>
            <a:ext cx="21672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Μακροχρόνια Περίοδος</a:t>
            </a:r>
            <a:endParaRPr lang="el-GR" sz="1600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7217213" y="2495116"/>
            <a:ext cx="21672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Βραχυχρόνια Περίοδος</a:t>
            </a:r>
            <a:endParaRPr lang="el-GR" sz="1600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146"/>
          <p:cNvSpPr txBox="1">
            <a:spLocks noChangeArrowheads="1"/>
          </p:cNvSpPr>
          <p:nvPr/>
        </p:nvSpPr>
        <p:spPr bwMode="auto">
          <a:xfrm>
            <a:off x="6830899" y="4948937"/>
            <a:ext cx="149839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  <p:sp>
        <p:nvSpPr>
          <p:cNvPr id="31" name="TextBox 146"/>
          <p:cNvSpPr txBox="1">
            <a:spLocks noChangeArrowheads="1"/>
          </p:cNvSpPr>
          <p:nvPr/>
        </p:nvSpPr>
        <p:spPr bwMode="auto">
          <a:xfrm>
            <a:off x="1769637" y="4965606"/>
            <a:ext cx="149839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416539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l-GR" sz="3600" cap="none" dirty="0" smtClean="0">
                <a:latin typeface="Times New Roman" pitchFamily="18" charset="0"/>
                <a:cs typeface="Times New Roman" pitchFamily="18" charset="0"/>
              </a:rPr>
              <a:t>Οικονομικές διακυμάνσεις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2155366" y="1823814"/>
            <a:ext cx="21672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Μακροχρόνια Περίοδος</a:t>
            </a:r>
            <a:endParaRPr lang="el-GR" sz="1600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 bwMode="auto">
          <a:xfrm>
            <a:off x="7371710" y="1858894"/>
            <a:ext cx="21672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sz="1600" i="1" dirty="0" smtClean="0">
                <a:latin typeface="Times New Roman" pitchFamily="18" charset="0"/>
                <a:cs typeface="Times New Roman" pitchFamily="18" charset="0"/>
              </a:rPr>
              <a:t>Βραχυχρόνια Περίοδος</a:t>
            </a:r>
            <a:endParaRPr lang="el-GR" sz="1600" i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44854" y="338211"/>
            <a:ext cx="11503210" cy="4277450"/>
            <a:chOff x="801862" y="1835373"/>
            <a:chExt cx="11503210" cy="4277450"/>
          </a:xfrm>
        </p:grpSpPr>
        <p:sp>
          <p:nvSpPr>
            <p:cNvPr id="32" name="Arc 31"/>
            <p:cNvSpPr/>
            <p:nvPr/>
          </p:nvSpPr>
          <p:spPr>
            <a:xfrm rot="10800000">
              <a:off x="7387083" y="1835373"/>
              <a:ext cx="4541520" cy="3838813"/>
            </a:xfrm>
            <a:prstGeom prst="arc">
              <a:avLst/>
            </a:prstGeom>
            <a:ln w="31750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11157424">
              <a:off x="7763552" y="2483325"/>
              <a:ext cx="4541520" cy="2963194"/>
            </a:xfrm>
            <a:prstGeom prst="arc">
              <a:avLst/>
            </a:prstGeom>
            <a:ln w="31750">
              <a:solidFill>
                <a:srgbClr val="CC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01862" y="2008585"/>
              <a:ext cx="9829293" cy="4104238"/>
              <a:chOff x="801862" y="2008585"/>
              <a:chExt cx="9829293" cy="4104238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801862" y="2008585"/>
                <a:ext cx="9323085" cy="4104238"/>
                <a:chOff x="801862" y="2008585"/>
                <a:chExt cx="9323085" cy="4104238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801862" y="2008585"/>
                  <a:ext cx="9323085" cy="4104238"/>
                  <a:chOff x="801862" y="2008585"/>
                  <a:chExt cx="9323085" cy="4104238"/>
                </a:xfrm>
              </p:grpSpPr>
              <p:grpSp>
                <p:nvGrpSpPr>
                  <p:cNvPr id="27" name="Group 26"/>
                  <p:cNvGrpSpPr/>
                  <p:nvPr/>
                </p:nvGrpSpPr>
                <p:grpSpPr>
                  <a:xfrm>
                    <a:off x="801862" y="3653180"/>
                    <a:ext cx="9323085" cy="2459643"/>
                    <a:chOff x="801862" y="3653180"/>
                    <a:chExt cx="9323085" cy="2459643"/>
                  </a:xfrm>
                </p:grpSpPr>
                <p:grpSp>
                  <p:nvGrpSpPr>
                    <p:cNvPr id="5" name="Ομάδα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859271" y="3654512"/>
                      <a:ext cx="4265676" cy="2180431"/>
                      <a:chOff x="4381173" y="1892598"/>
                      <a:chExt cx="4354370" cy="1982603"/>
                    </a:xfrm>
                  </p:grpSpPr>
                  <p:cxnSp>
                    <p:nvCxnSpPr>
                      <p:cNvPr id="6" name="Ευθεία γραμμή σύνδεσης 136"/>
                      <p:cNvCxnSpPr/>
                      <p:nvPr/>
                    </p:nvCxnSpPr>
                    <p:spPr>
                      <a:xfrm rot="5400000">
                        <a:off x="6761920" y="1708366"/>
                        <a:ext cx="10104" cy="2425403"/>
                      </a:xfrm>
                      <a:prstGeom prst="line">
                        <a:avLst/>
                      </a:prstGeom>
                      <a:ln w="50800">
                        <a:solidFill>
                          <a:srgbClr val="604900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7" name="TextBox 6"/>
                      <p:cNvSpPr txBox="1"/>
                      <p:nvPr/>
                    </p:nvSpPr>
                    <p:spPr>
                      <a:xfrm>
                        <a:off x="7993221" y="2793838"/>
                        <a:ext cx="742322" cy="2798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en-US" sz="1400" dirty="0"/>
                          <a:t>S</a:t>
                        </a:r>
                        <a:r>
                          <a:rPr lang="en-US" sz="1400" dirty="0" smtClean="0"/>
                          <a:t>RA</a:t>
                        </a:r>
                        <a:r>
                          <a:rPr lang="en-US" sz="140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a:t>S</a:t>
                        </a:r>
                        <a:endParaRPr lang="el-GR" sz="1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endParaRPr>
                      </a:p>
                    </p:txBody>
                  </p:sp>
                  <p:grpSp>
                    <p:nvGrpSpPr>
                      <p:cNvPr id="8" name="Ομάδα 12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173" y="1892598"/>
                        <a:ext cx="3957280" cy="1982603"/>
                        <a:chOff x="2302133" y="2299078"/>
                        <a:chExt cx="5399859" cy="3063785"/>
                      </a:xfrm>
                    </p:grpSpPr>
                    <p:grpSp>
                      <p:nvGrpSpPr>
                        <p:cNvPr id="9" name="Ομάδα 123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02133" y="2299078"/>
                          <a:ext cx="5399859" cy="3063785"/>
                          <a:chOff x="784941" y="2803078"/>
                          <a:chExt cx="5399859" cy="3063785"/>
                        </a:xfrm>
                      </p:grpSpPr>
                      <p:grpSp>
                        <p:nvGrpSpPr>
                          <p:cNvPr id="11" name="Ομάδα 12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2379249" y="2803078"/>
                            <a:ext cx="3805551" cy="3063785"/>
                            <a:chOff x="3502449" y="2335078"/>
                            <a:chExt cx="3805551" cy="3063785"/>
                          </a:xfrm>
                        </p:grpSpPr>
                        <p:cxnSp>
                          <p:nvCxnSpPr>
                            <p:cNvPr id="13" name="Ευθεία γραμμή σύνδεσης 130"/>
                            <p:cNvCxnSpPr/>
                            <p:nvPr/>
                          </p:nvCxnSpPr>
                          <p:spPr>
                            <a:xfrm flipH="1">
                              <a:off x="3502449" y="2335078"/>
                              <a:ext cx="8845" cy="3060440"/>
                            </a:xfrm>
                            <a:prstGeom prst="line">
                              <a:avLst/>
                            </a:prstGeom>
                            <a:ln w="31750">
                              <a:head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14" name="Ευθεία γραμμή σύνδεσης 131"/>
                            <p:cNvCxnSpPr/>
                            <p:nvPr/>
                          </p:nvCxnSpPr>
                          <p:spPr>
                            <a:xfrm flipH="1" flipV="1">
                              <a:off x="3506871" y="5396632"/>
                              <a:ext cx="3801129" cy="2231"/>
                            </a:xfrm>
                            <a:prstGeom prst="line">
                              <a:avLst/>
                            </a:prstGeom>
                            <a:ln w="31750">
                              <a:solidFill>
                                <a:schemeClr val="accent1">
                                  <a:lumMod val="90000"/>
                                </a:schemeClr>
                              </a:solidFill>
                              <a:headEnd type="triangle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12" name="TextBox 11"/>
                          <p:cNvSpPr txBox="1"/>
                          <p:nvPr/>
                        </p:nvSpPr>
                        <p:spPr>
                          <a:xfrm>
                            <a:off x="784941" y="2845459"/>
                            <a:ext cx="1607575" cy="43051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>
                            <a:spAutoFit/>
                          </a:bodyPr>
                          <a:lstStyle/>
                          <a:p>
                            <a:pPr algn="r">
                              <a:defRPr/>
                            </a:pPr>
                            <a:r>
                              <a:rPr lang="en-US" sz="1100" i="1" dirty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P</a:t>
                            </a:r>
                            <a:r>
                              <a:rPr lang="el-GR" sz="1100" dirty="0"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, </a:t>
                            </a:r>
                          </a:p>
                          <a:p>
                            <a:pPr algn="r">
                              <a:defRPr/>
                            </a:pPr>
                            <a:r>
                              <a:rPr lang="el-GR" sz="1100" dirty="0">
                                <a:latin typeface="Calibri" panose="020F0502020204030204" pitchFamily="34" charset="0"/>
                                <a:cs typeface="Calibri" panose="020F0502020204030204" pitchFamily="34" charset="0"/>
                              </a:rPr>
                              <a:t>Τιμή</a:t>
                            </a:r>
                          </a:p>
                        </p:txBody>
                      </p:sp>
                    </p:grpSp>
                    <p:sp>
                      <p:nvSpPr>
                        <p:cNvPr id="10" name="TextBox 125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485392" y="3634706"/>
                          <a:ext cx="548973" cy="43246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>
                          <a:spAutoFit/>
                        </a:bodyPr>
                        <a:lstStyle/>
                        <a:p>
                          <a:r>
                            <a:rPr lang="en-US" sz="1400" dirty="0"/>
                            <a:t>P</a:t>
                          </a:r>
                          <a:r>
                            <a:rPr lang="en-US" sz="1400" baseline="-10000" dirty="0"/>
                            <a:t>0</a:t>
                          </a:r>
                          <a:endParaRPr lang="el-GR" sz="1400" baseline="-10000" dirty="0"/>
                        </a:p>
                      </p:txBody>
                    </p:sp>
                  </p:grpSp>
                </p:grpSp>
                <p:grpSp>
                  <p:nvGrpSpPr>
                    <p:cNvPr id="15" name="Ομάδα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01862" y="3653180"/>
                      <a:ext cx="3876675" cy="2180431"/>
                      <a:chOff x="4381173" y="1892598"/>
                      <a:chExt cx="3957280" cy="1982603"/>
                    </a:xfrm>
                  </p:grpSpPr>
                  <p:cxnSp>
                    <p:nvCxnSpPr>
                      <p:cNvPr id="16" name="Ευθεία γραμμή σύνδεσης 136"/>
                      <p:cNvCxnSpPr/>
                      <p:nvPr/>
                    </p:nvCxnSpPr>
                    <p:spPr>
                      <a:xfrm>
                        <a:off x="6751976" y="1984980"/>
                        <a:ext cx="11343" cy="1872177"/>
                      </a:xfrm>
                      <a:prstGeom prst="line">
                        <a:avLst/>
                      </a:prstGeom>
                      <a:ln w="50800">
                        <a:solidFill>
                          <a:srgbClr val="FFC000"/>
                        </a:solidFill>
                        <a:prstDash val="soli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17" name="TextBox 16"/>
                      <p:cNvSpPr txBox="1"/>
                      <p:nvPr/>
                    </p:nvSpPr>
                    <p:spPr>
                      <a:xfrm>
                        <a:off x="6790854" y="1898372"/>
                        <a:ext cx="674469" cy="27985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>
                          <a:defRPr/>
                        </a:pPr>
                        <a:r>
                          <a:rPr lang="en-US" sz="1400" dirty="0" smtClean="0"/>
                          <a:t>LRA</a:t>
                        </a:r>
                        <a:r>
                          <a:rPr lang="en-US" sz="1400" dirty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rPr>
                          <a:t>S</a:t>
                        </a:r>
                        <a:endParaRPr lang="el-GR" sz="14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endParaRPr>
                      </a:p>
                    </p:txBody>
                  </p:sp>
                  <p:grpSp>
                    <p:nvGrpSpPr>
                      <p:cNvPr id="19" name="Ομάδα 123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81173" y="1892598"/>
                        <a:ext cx="3957280" cy="1982603"/>
                        <a:chOff x="784941" y="2803078"/>
                        <a:chExt cx="5399859" cy="3063785"/>
                      </a:xfrm>
                    </p:grpSpPr>
                    <p:grpSp>
                      <p:nvGrpSpPr>
                        <p:cNvPr id="21" name="Ομάδα 12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379249" y="2803078"/>
                          <a:ext cx="3805551" cy="3063785"/>
                          <a:chOff x="3502449" y="2335078"/>
                          <a:chExt cx="3805551" cy="3063785"/>
                        </a:xfrm>
                      </p:grpSpPr>
                      <p:cxnSp>
                        <p:nvCxnSpPr>
                          <p:cNvPr id="23" name="Ευθεία γραμμή σύνδεσης 130"/>
                          <p:cNvCxnSpPr/>
                          <p:nvPr/>
                        </p:nvCxnSpPr>
                        <p:spPr>
                          <a:xfrm flipH="1">
                            <a:off x="3502449" y="2335078"/>
                            <a:ext cx="8845" cy="3060440"/>
                          </a:xfrm>
                          <a:prstGeom prst="line">
                            <a:avLst/>
                          </a:prstGeom>
                          <a:ln w="31750"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24" name="Ευθεία γραμμή σύνδεσης 131"/>
                          <p:cNvCxnSpPr/>
                          <p:nvPr/>
                        </p:nvCxnSpPr>
                        <p:spPr>
                          <a:xfrm flipH="1" flipV="1">
                            <a:off x="3506871" y="5396632"/>
                            <a:ext cx="3801129" cy="2231"/>
                          </a:xfrm>
                          <a:prstGeom prst="line">
                            <a:avLst/>
                          </a:prstGeom>
                          <a:ln w="31750">
                            <a:solidFill>
                              <a:schemeClr val="accent1">
                                <a:lumMod val="90000"/>
                              </a:schemeClr>
                            </a:solidFill>
                            <a:headEnd type="triangle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22" name="TextBox 21"/>
                        <p:cNvSpPr txBox="1"/>
                        <p:nvPr/>
                      </p:nvSpPr>
                      <p:spPr>
                        <a:xfrm>
                          <a:off x="784941" y="2845459"/>
                          <a:ext cx="1607575" cy="43051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 algn="r">
                            <a:defRPr/>
                          </a:pPr>
                          <a:r>
                            <a:rPr lang="en-US" sz="1100" i="1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P</a:t>
                          </a: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, </a:t>
                          </a:r>
                        </a:p>
                        <a:p>
                          <a:pPr algn="r">
                            <a:defRPr/>
                          </a:pPr>
                          <a:r>
                            <a:rPr lang="el-GR" sz="11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Τιμή</a:t>
                          </a:r>
                        </a:p>
                      </p:txBody>
                    </p:sp>
                  </p:grpSp>
                </p:grp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3861838" y="5829642"/>
                      <a:ext cx="911225" cy="261937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r">
                        <a:defRPr/>
                      </a:pPr>
                      <a:r>
                        <a:rPr lang="el-G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Προϊόν, </a:t>
                      </a:r>
                      <a:r>
                        <a:rPr lang="en-US" sz="11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endParaRPr lang="el-GR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8838629" y="5850886"/>
                      <a:ext cx="911225" cy="261937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r">
                        <a:defRPr/>
                      </a:pPr>
                      <a:r>
                        <a:rPr lang="el-GR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Προϊόν, </a:t>
                      </a:r>
                      <a:r>
                        <a:rPr lang="en-US" sz="11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</a:t>
                      </a:r>
                      <a:endParaRPr lang="el-GR" sz="11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p:txBody>
                </p:sp>
              </p:grpSp>
              <p:sp>
                <p:nvSpPr>
                  <p:cNvPr id="30" name="Arc 29"/>
                  <p:cNvSpPr/>
                  <p:nvPr/>
                </p:nvSpPr>
                <p:spPr>
                  <a:xfrm rot="10800000">
                    <a:off x="2377297" y="2008585"/>
                    <a:ext cx="4572000" cy="3564000"/>
                  </a:xfrm>
                  <a:prstGeom prst="arc">
                    <a:avLst/>
                  </a:prstGeom>
                  <a:ln w="31750">
                    <a:solidFill>
                      <a:srgbClr val="CC006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Arc 30"/>
                  <p:cNvSpPr/>
                  <p:nvPr/>
                </p:nvSpPr>
                <p:spPr>
                  <a:xfrm rot="11157424">
                    <a:off x="2671847" y="2697969"/>
                    <a:ext cx="4500000" cy="2592000"/>
                  </a:xfrm>
                  <a:prstGeom prst="arc">
                    <a:avLst/>
                  </a:prstGeom>
                  <a:ln w="31750">
                    <a:solidFill>
                      <a:srgbClr val="CC0066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4" name="TextBox 33"/>
                <p:cNvSpPr txBox="1"/>
                <p:nvPr/>
              </p:nvSpPr>
              <p:spPr bwMode="auto">
                <a:xfrm>
                  <a:off x="4734417" y="5420343"/>
                  <a:ext cx="881301" cy="30777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00" dirty="0" err="1" smtClean="0"/>
                    <a:t>Ag</a:t>
                  </a:r>
                  <a:r>
                    <a:rPr lang="en-US" sz="1400" dirty="0" err="1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endParaRPr lang="el-GR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 bwMode="auto">
                <a:xfrm>
                  <a:off x="4734417" y="5024103"/>
                  <a:ext cx="881301" cy="30777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1400" dirty="0" err="1" smtClean="0"/>
                    <a:t>Ag</a:t>
                  </a:r>
                  <a:r>
                    <a:rPr lang="en-US" sz="1400" dirty="0" err="1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</a:t>
                  </a:r>
                  <a:r>
                    <a:rPr lang="el-GR" sz="14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΄</a:t>
                  </a:r>
                  <a:endParaRPr lang="el-GR" sz="14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36" name="TextBox 35"/>
              <p:cNvSpPr txBox="1"/>
              <p:nvPr/>
            </p:nvSpPr>
            <p:spPr bwMode="auto">
              <a:xfrm>
                <a:off x="9696619" y="5503870"/>
                <a:ext cx="881301" cy="3077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400" dirty="0" err="1" smtClean="0"/>
                  <a:t>Ag</a:t>
                </a:r>
                <a:r>
                  <a:rPr lang="en-US" sz="14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 bwMode="auto">
              <a:xfrm>
                <a:off x="9749854" y="5112565"/>
                <a:ext cx="881301" cy="3077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400" dirty="0" err="1" smtClean="0"/>
                  <a:t>Ag</a:t>
                </a:r>
                <a:r>
                  <a:rPr lang="en-US" sz="1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l-GR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΄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347406" y="4541189"/>
            <a:ext cx="5269457" cy="17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κατακύρυφη καμπύλη προσφοράς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ικανοποιεί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την κλασική διχοτόμηση.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Άρα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μετατοπίσης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της καμπύλης συναθροιστικής ζήτησης (λόγω μεταβολής της ποσότητας χρήματος) μεταβάλουν το γενικό επίπεδο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τιμών και όχι την παραγωγή.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6196459" y="4542521"/>
            <a:ext cx="5651510" cy="200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Η ακαμψία των τιμών συνεπάγεται ότι η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βραχυχρό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-νια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καμπύλη συναθροιστικής προσφοράς είναι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οριζό-ντια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και κατά συνέπεια οικονομικές διακυμάνσεις 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μπορούν να προκληθούν από εξωγενείς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διαταραχές της </a:t>
            </a:r>
            <a:r>
              <a:rPr lang="el-GR" sz="2000" dirty="0" err="1">
                <a:latin typeface="Times New Roman" pitchFamily="18" charset="0"/>
                <a:cs typeface="Times New Roman" pitchFamily="18" charset="0"/>
              </a:rPr>
              <a:t>συναθροιστικής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ζήτησης</a:t>
            </a:r>
            <a:r>
              <a:rPr lang="el-GR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ή της </a:t>
            </a:r>
            <a:r>
              <a:rPr lang="el-GR" sz="2000" dirty="0" err="1" smtClean="0">
                <a:latin typeface="Times New Roman" pitchFamily="18" charset="0"/>
                <a:cs typeface="Times New Roman" pitchFamily="18" charset="0"/>
              </a:rPr>
              <a:t>συναθροιστικής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 προσφοράς.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146"/>
          <p:cNvSpPr txBox="1">
            <a:spLocks noChangeArrowheads="1"/>
          </p:cNvSpPr>
          <p:nvPr/>
        </p:nvSpPr>
        <p:spPr bwMode="auto">
          <a:xfrm>
            <a:off x="6788438" y="4303459"/>
            <a:ext cx="149839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  <p:sp>
        <p:nvSpPr>
          <p:cNvPr id="42" name="TextBox 146"/>
          <p:cNvSpPr txBox="1">
            <a:spLocks noChangeArrowheads="1"/>
          </p:cNvSpPr>
          <p:nvPr/>
        </p:nvSpPr>
        <p:spPr bwMode="auto">
          <a:xfrm>
            <a:off x="1716684" y="4296428"/>
            <a:ext cx="149839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217247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Διαταραχές της </a:t>
            </a:r>
            <a:r>
              <a:rPr lang="el-GR" sz="3600" cap="none" dirty="0" err="1" smtClean="0">
                <a:latin typeface="Times New Roman" pitchFamily="18" charset="0"/>
                <a:cs typeface="Times New Roman" pitchFamily="18" charset="0"/>
              </a:rPr>
              <a:t>συναθροιστικής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ζήτησης</a:t>
            </a: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33844" y="2084485"/>
            <a:ext cx="11047424" cy="111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Αλλαγές στην προσφορά χρήματος ή/και στην ταχύτητα κυκλοφορίας του χρήματος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4522177" y="984738"/>
            <a:ext cx="6971469" cy="5587367"/>
            <a:chOff x="5859272" y="1835373"/>
            <a:chExt cx="6069331" cy="4278422"/>
          </a:xfrm>
        </p:grpSpPr>
        <p:sp>
          <p:nvSpPr>
            <p:cNvPr id="78" name="Arc 77"/>
            <p:cNvSpPr/>
            <p:nvPr/>
          </p:nvSpPr>
          <p:spPr>
            <a:xfrm rot="10800000">
              <a:off x="7387083" y="1835373"/>
              <a:ext cx="4541520" cy="3838813"/>
            </a:xfrm>
            <a:prstGeom prst="arc">
              <a:avLst/>
            </a:prstGeom>
            <a:ln w="31750"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c 78"/>
            <p:cNvSpPr/>
            <p:nvPr/>
          </p:nvSpPr>
          <p:spPr>
            <a:xfrm rot="11194445">
              <a:off x="7707763" y="2458733"/>
              <a:ext cx="3642078" cy="2884053"/>
            </a:xfrm>
            <a:prstGeom prst="arc">
              <a:avLst>
                <a:gd name="adj1" fmla="val 16200000"/>
                <a:gd name="adj2" fmla="val 21372835"/>
              </a:avLst>
            </a:prstGeom>
            <a:ln w="31750">
              <a:solidFill>
                <a:srgbClr val="CC006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5859272" y="3654512"/>
              <a:ext cx="4660312" cy="2459283"/>
              <a:chOff x="5859272" y="3654512"/>
              <a:chExt cx="4660312" cy="2459283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5859272" y="3654512"/>
                <a:ext cx="4232150" cy="2459283"/>
                <a:chOff x="5859272" y="3654512"/>
                <a:chExt cx="4232150" cy="2459283"/>
              </a:xfrm>
            </p:grpSpPr>
            <p:grpSp>
              <p:nvGrpSpPr>
                <p:cNvPr id="90" name="Ομάδα 16"/>
                <p:cNvGrpSpPr>
                  <a:grpSpLocks/>
                </p:cNvGrpSpPr>
                <p:nvPr/>
              </p:nvGrpSpPr>
              <p:grpSpPr bwMode="auto">
                <a:xfrm>
                  <a:off x="5859272" y="3654512"/>
                  <a:ext cx="4232150" cy="2179873"/>
                  <a:chOff x="4381173" y="1892598"/>
                  <a:chExt cx="4320146" cy="1982096"/>
                </a:xfrm>
              </p:grpSpPr>
              <p:cxnSp>
                <p:nvCxnSpPr>
                  <p:cNvPr id="101" name="Ευθεία γραμμή σύνδεσης 136"/>
                  <p:cNvCxnSpPr/>
                  <p:nvPr/>
                </p:nvCxnSpPr>
                <p:spPr>
                  <a:xfrm rot="5400000">
                    <a:off x="6761920" y="1708366"/>
                    <a:ext cx="10104" cy="2425403"/>
                  </a:xfrm>
                  <a:prstGeom prst="line">
                    <a:avLst/>
                  </a:prstGeom>
                  <a:ln w="31750">
                    <a:solidFill>
                      <a:srgbClr val="6049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2" name="TextBox 101"/>
                  <p:cNvSpPr txBox="1"/>
                  <p:nvPr/>
                </p:nvSpPr>
                <p:spPr>
                  <a:xfrm>
                    <a:off x="7958997" y="2817450"/>
                    <a:ext cx="742322" cy="279853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>
                      <a:defRPr/>
                    </a:pPr>
                    <a:r>
                      <a:rPr lang="en-US" sz="1400" dirty="0"/>
                      <a:t>S</a:t>
                    </a:r>
                    <a:r>
                      <a:rPr lang="en-US" sz="1400" dirty="0" smtClean="0"/>
                      <a:t>RA</a:t>
                    </a:r>
                    <a:r>
                      <a:rPr lang="en-US" sz="1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S</a:t>
                    </a:r>
                    <a:endParaRPr lang="el-GR" sz="1400" baseline="-250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03" name="Ομάδα 122"/>
                  <p:cNvGrpSpPr>
                    <a:grpSpLocks/>
                  </p:cNvGrpSpPr>
                  <p:nvPr/>
                </p:nvGrpSpPr>
                <p:grpSpPr bwMode="auto">
                  <a:xfrm>
                    <a:off x="4381173" y="1892598"/>
                    <a:ext cx="3957280" cy="1982096"/>
                    <a:chOff x="2302133" y="2299078"/>
                    <a:chExt cx="5399859" cy="3063002"/>
                  </a:xfrm>
                </p:grpSpPr>
                <p:grpSp>
                  <p:nvGrpSpPr>
                    <p:cNvPr id="104" name="Ομάδα 12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02133" y="2299078"/>
                      <a:ext cx="5399859" cy="3063002"/>
                      <a:chOff x="784941" y="2803078"/>
                      <a:chExt cx="5399859" cy="3063002"/>
                    </a:xfrm>
                  </p:grpSpPr>
                  <p:grpSp>
                    <p:nvGrpSpPr>
                      <p:cNvPr id="106" name="Ομάδα 127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379249" y="2803078"/>
                        <a:ext cx="3805551" cy="3063002"/>
                        <a:chOff x="3502449" y="2335078"/>
                        <a:chExt cx="3805551" cy="3063002"/>
                      </a:xfrm>
                    </p:grpSpPr>
                    <p:cxnSp>
                      <p:nvCxnSpPr>
                        <p:cNvPr id="108" name="Ευθεία γραμμή σύνδεσης 130"/>
                        <p:cNvCxnSpPr/>
                        <p:nvPr/>
                      </p:nvCxnSpPr>
                      <p:spPr>
                        <a:xfrm flipH="1">
                          <a:off x="3502449" y="2335078"/>
                          <a:ext cx="8845" cy="3060440"/>
                        </a:xfrm>
                        <a:prstGeom prst="line">
                          <a:avLst/>
                        </a:prstGeom>
                        <a:ln w="31750">
                          <a:head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09" name="Ευθεία γραμμή σύνδεσης 131"/>
                        <p:cNvCxnSpPr/>
                        <p:nvPr/>
                      </p:nvCxnSpPr>
                      <p:spPr>
                        <a:xfrm flipH="1" flipV="1">
                          <a:off x="3506871" y="5395848"/>
                          <a:ext cx="3801129" cy="2232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accent1">
                              <a:lumMod val="90000"/>
                            </a:schemeClr>
                          </a:solidFill>
                          <a:head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07" name="TextBox 106"/>
                      <p:cNvSpPr txBox="1"/>
                      <p:nvPr/>
                    </p:nvSpPr>
                    <p:spPr>
                      <a:xfrm>
                        <a:off x="784941" y="2845459"/>
                        <a:ext cx="1607575" cy="43051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r">
                          <a:defRPr/>
                        </a:pPr>
                        <a:r>
                          <a:rPr lang="en-US" sz="1100" i="1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P</a:t>
                        </a:r>
                        <a:r>
                          <a:rPr lang="el-GR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, </a:t>
                        </a:r>
                      </a:p>
                      <a:p>
                        <a:pPr algn="r">
                          <a:defRPr/>
                        </a:pPr>
                        <a:r>
                          <a:rPr lang="el-GR" sz="1100" dirty="0">
                            <a:latin typeface="Calibri" panose="020F0502020204030204" pitchFamily="34" charset="0"/>
                            <a:cs typeface="Calibri" panose="020F0502020204030204" pitchFamily="34" charset="0"/>
                          </a:rPr>
                          <a:t>Τιμή</a:t>
                        </a:r>
                      </a:p>
                    </p:txBody>
                  </p:sp>
                </p:grpSp>
                <p:sp>
                  <p:nvSpPr>
                    <p:cNvPr id="105" name="TextBox 1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85392" y="3634706"/>
                      <a:ext cx="548973" cy="43246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r>
                        <a:rPr lang="en-US" sz="1400" dirty="0"/>
                        <a:t>P</a:t>
                      </a:r>
                      <a:r>
                        <a:rPr lang="en-US" sz="1400" baseline="-10000" dirty="0"/>
                        <a:t>0</a:t>
                      </a:r>
                      <a:endParaRPr lang="el-GR" sz="1400" baseline="-10000" dirty="0"/>
                    </a:p>
                  </p:txBody>
                </p:sp>
              </p:grpSp>
            </p:grpSp>
            <p:sp>
              <p:nvSpPr>
                <p:cNvPr id="93" name="TextBox 92"/>
                <p:cNvSpPr txBox="1"/>
                <p:nvPr/>
              </p:nvSpPr>
              <p:spPr>
                <a:xfrm>
                  <a:off x="8839683" y="5851858"/>
                  <a:ext cx="911225" cy="26193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algn="r">
                    <a:defRPr/>
                  </a:pPr>
                  <a:r>
                    <a:rPr lang="el-GR" sz="11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Προϊόν, </a:t>
                  </a:r>
                  <a:r>
                    <a:rPr lang="en-US" sz="1100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</a:t>
                  </a:r>
                  <a:endParaRPr lang="el-GR" sz="1100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82" name="TextBox 81"/>
              <p:cNvSpPr txBox="1"/>
              <p:nvPr/>
            </p:nvSpPr>
            <p:spPr bwMode="auto">
              <a:xfrm>
                <a:off x="9638283" y="5510178"/>
                <a:ext cx="881301" cy="3077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400" dirty="0" err="1" smtClean="0"/>
                  <a:t>Ag</a:t>
                </a:r>
                <a:r>
                  <a:rPr lang="en-US" sz="1400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 bwMode="auto">
              <a:xfrm>
                <a:off x="9295296" y="5178872"/>
                <a:ext cx="881301" cy="307778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1400" dirty="0" err="1" smtClean="0"/>
                  <a:t>Ag</a:t>
                </a:r>
                <a:r>
                  <a:rPr lang="en-US" sz="1400" dirty="0" err="1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</a:t>
                </a:r>
                <a:r>
                  <a:rPr lang="el-GR" sz="1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΄</a:t>
                </a:r>
                <a:endParaRPr lang="el-GR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cxnSp>
        <p:nvCxnSpPr>
          <p:cNvPr id="110" name="Ευθεία γραμμή σύνδεσης 136"/>
          <p:cNvCxnSpPr/>
          <p:nvPr/>
        </p:nvCxnSpPr>
        <p:spPr bwMode="auto">
          <a:xfrm rot="10800000">
            <a:off x="6696919" y="3460571"/>
            <a:ext cx="11112" cy="2736000"/>
          </a:xfrm>
          <a:prstGeom prst="line">
            <a:avLst/>
          </a:prstGeom>
          <a:ln w="31750">
            <a:solidFill>
              <a:srgbClr val="FFC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 bwMode="auto">
          <a:xfrm>
            <a:off x="6639768" y="3337481"/>
            <a:ext cx="8352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ID" sz="1400" dirty="0"/>
              <a:t>L</a:t>
            </a:r>
            <a:r>
              <a:rPr lang="en-US" sz="1400" dirty="0" smtClean="0"/>
              <a:t>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l-GR" sz="1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TextBox 125"/>
          <p:cNvSpPr txBox="1">
            <a:spLocks noChangeArrowheads="1"/>
          </p:cNvSpPr>
          <p:nvPr/>
        </p:nvSpPr>
        <p:spPr bwMode="auto">
          <a:xfrm>
            <a:off x="6694170" y="4644279"/>
            <a:ext cx="1613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D" sz="1000" dirty="0"/>
              <a:t>A</a:t>
            </a:r>
            <a:endParaRPr lang="el-GR" sz="1000" baseline="-10000" dirty="0"/>
          </a:p>
        </p:txBody>
      </p:sp>
      <p:sp>
        <p:nvSpPr>
          <p:cNvPr id="113" name="TextBox 125"/>
          <p:cNvSpPr txBox="1">
            <a:spLocks noChangeArrowheads="1"/>
          </p:cNvSpPr>
          <p:nvPr/>
        </p:nvSpPr>
        <p:spPr bwMode="auto">
          <a:xfrm>
            <a:off x="7091826" y="4643494"/>
            <a:ext cx="1613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D" sz="1000" dirty="0" smtClean="0"/>
              <a:t>B</a:t>
            </a:r>
            <a:endParaRPr lang="el-GR" sz="1000" baseline="-10000" dirty="0"/>
          </a:p>
        </p:txBody>
      </p:sp>
      <p:sp>
        <p:nvSpPr>
          <p:cNvPr id="114" name="TextBox 125"/>
          <p:cNvSpPr txBox="1">
            <a:spLocks noChangeArrowheads="1"/>
          </p:cNvSpPr>
          <p:nvPr/>
        </p:nvSpPr>
        <p:spPr bwMode="auto">
          <a:xfrm>
            <a:off x="6713200" y="3905121"/>
            <a:ext cx="1613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1000" dirty="0" smtClean="0"/>
              <a:t>Γ</a:t>
            </a:r>
            <a:endParaRPr lang="el-GR" sz="1000" baseline="-1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197242" y="6039375"/>
                <a:ext cx="1010463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l-GR" sz="2000" i="1" baseline="-2500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 baseline="-25000" smtClean="0"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</m:acc>
                    </m:oMath>
                  </m:oMathPara>
                </a14:m>
                <a:endParaRPr lang="el-GR" sz="20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7242" y="6039375"/>
                <a:ext cx="1010463" cy="392993"/>
              </a:xfrm>
              <a:prstGeom prst="rect">
                <a:avLst/>
              </a:prstGeom>
              <a:blipFill>
                <a:blip r:embed="rId2"/>
                <a:stretch>
                  <a:fillRect b="-1718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Ευθεία γραμμή σύνδεσης 136"/>
          <p:cNvCxnSpPr/>
          <p:nvPr/>
        </p:nvCxnSpPr>
        <p:spPr bwMode="auto">
          <a:xfrm rot="10800000">
            <a:off x="7111257" y="4833326"/>
            <a:ext cx="11112" cy="136800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46"/>
          <p:cNvSpPr txBox="1">
            <a:spLocks noChangeArrowheads="1"/>
          </p:cNvSpPr>
          <p:nvPr/>
        </p:nvSpPr>
        <p:spPr bwMode="auto">
          <a:xfrm>
            <a:off x="5649361" y="6154816"/>
            <a:ext cx="149839" cy="2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l-GR" sz="1000" dirty="0"/>
              <a:t>0</a:t>
            </a:r>
            <a:endParaRPr lang="el-GR" sz="1000" baseline="-25000" dirty="0"/>
          </a:p>
        </p:txBody>
      </p:sp>
    </p:spTree>
    <p:extLst>
      <p:ext uri="{BB962C8B-B14F-4D97-AF65-F5344CB8AC3E}">
        <p14:creationId xmlns:p14="http://schemas.microsoft.com/office/powerpoint/2010/main" val="4039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1285</TotalTime>
  <Words>585</Words>
  <Application>Microsoft Office PowerPoint</Application>
  <PresentationFormat>Ευρεία οθόνη</PresentationFormat>
  <Paragraphs>186</Paragraphs>
  <Slides>10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Corbel</vt:lpstr>
      <vt:lpstr>Gill Sans MT</vt:lpstr>
      <vt:lpstr>Times New Roman</vt:lpstr>
      <vt:lpstr>Wingdings 2</vt:lpstr>
      <vt:lpstr>Μέρισμα</vt:lpstr>
      <vt:lpstr>ΟΙΚΟΝΟΜΙΚΕΣ ΔΙΑΚΥΜΑΝΣΕΙΣ</vt:lpstr>
      <vt:lpstr>Κλασικό Υπόδειγμα</vt:lpstr>
      <vt:lpstr>Λειτουργία του Κλασικού Υποδείγματος</vt:lpstr>
      <vt:lpstr>Βραχυχρόνια Περίοδος</vt:lpstr>
      <vt:lpstr>Καμπύλη Συναθροιστικής Ζήτησης (AgD)</vt:lpstr>
      <vt:lpstr>Μακροχρόνια Περίοδος</vt:lpstr>
      <vt:lpstr>Καμπύλη Συναθροιστικής Προσφοράς (AgS)</vt:lpstr>
      <vt:lpstr>Οικονομικές διακυμάνσεις</vt:lpstr>
      <vt:lpstr>Διαταραχές της συναθροιστικής ζήτησης</vt:lpstr>
      <vt:lpstr>Διαταραχές της συναθροιστικής προσφοράς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145</cp:revision>
  <dcterms:created xsi:type="dcterms:W3CDTF">2020-10-15T08:21:46Z</dcterms:created>
  <dcterms:modified xsi:type="dcterms:W3CDTF">2020-12-09T10:49:04Z</dcterms:modified>
</cp:coreProperties>
</file>