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</p:sldMasterIdLst>
  <p:notesMasterIdLst>
    <p:notesMasterId r:id="rId49"/>
  </p:notesMasterIdLst>
  <p:sldIdLst>
    <p:sldId id="285" r:id="rId2"/>
    <p:sldId id="286" r:id="rId3"/>
    <p:sldId id="378" r:id="rId4"/>
    <p:sldId id="322" r:id="rId5"/>
    <p:sldId id="323" r:id="rId6"/>
    <p:sldId id="324" r:id="rId7"/>
    <p:sldId id="325" r:id="rId8"/>
    <p:sldId id="326" r:id="rId9"/>
    <p:sldId id="339" r:id="rId10"/>
    <p:sldId id="340" r:id="rId11"/>
    <p:sldId id="358" r:id="rId12"/>
    <p:sldId id="371" r:id="rId13"/>
    <p:sldId id="374" r:id="rId14"/>
    <p:sldId id="329" r:id="rId15"/>
    <p:sldId id="330" r:id="rId16"/>
    <p:sldId id="333" r:id="rId17"/>
    <p:sldId id="357" r:id="rId18"/>
    <p:sldId id="336" r:id="rId19"/>
    <p:sldId id="337" r:id="rId20"/>
    <p:sldId id="341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2" r:id="rId39"/>
    <p:sldId id="373" r:id="rId40"/>
    <p:sldId id="370" r:id="rId41"/>
    <p:sldId id="377" r:id="rId42"/>
    <p:sldId id="359" r:id="rId43"/>
    <p:sldId id="360" r:id="rId44"/>
    <p:sldId id="375" r:id="rId45"/>
    <p:sldId id="376" r:id="rId46"/>
    <p:sldId id="321" r:id="rId47"/>
    <p:sldId id="301" r:id="rId48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94" autoAdjust="0"/>
    <p:restoredTop sz="94760" autoAdjust="0"/>
  </p:normalViewPr>
  <p:slideViewPr>
    <p:cSldViewPr snapToGrid="0">
      <p:cViewPr varScale="1">
        <p:scale>
          <a:sx n="53" d="100"/>
          <a:sy n="53" d="100"/>
        </p:scale>
        <p:origin x="-96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96A85-D3E6-4FCC-8344-0EC992408075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C2637B7-E2A9-4091-AB6A-0247EB7E7E13}">
      <dgm:prSet phldrT="[Text]" custT="1"/>
      <dgm:spPr/>
      <dgm:t>
        <a:bodyPr/>
        <a:lstStyle/>
        <a:p>
          <a:r>
            <a: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SAP </a:t>
          </a:r>
          <a:r>
            <a: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R/3</a:t>
          </a:r>
        </a:p>
        <a:p>
          <a:r>
            <a:rPr lang="el-GR" sz="1400" dirty="0" err="1" smtClean="0"/>
            <a:t>Modules</a:t>
          </a:r>
          <a:endParaRPr lang="en-US" sz="1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859CB7-0DA8-42DB-BABB-C99BB58E7081}" type="parTrans" cxnId="{74924A08-E27E-456E-903E-47D030152B43}">
      <dgm:prSet/>
      <dgm:spPr/>
      <dgm:t>
        <a:bodyPr/>
        <a:lstStyle/>
        <a:p>
          <a:endParaRPr lang="en-US"/>
        </a:p>
      </dgm:t>
    </dgm:pt>
    <dgm:pt modelId="{6E51EAE5-E3CF-45B2-B700-1A9091508E3D}" type="sibTrans" cxnId="{74924A08-E27E-456E-903E-47D030152B43}">
      <dgm:prSet/>
      <dgm:spPr/>
      <dgm:t>
        <a:bodyPr/>
        <a:lstStyle/>
        <a:p>
          <a:endParaRPr lang="en-US"/>
        </a:p>
      </dgm:t>
    </dgm:pt>
    <dgm:pt modelId="{44A4CD01-5FD8-4DE5-BBFE-108C7011F265}">
      <dgm:prSet phldrT="[Text]" custT="1"/>
      <dgm:spPr/>
      <dgm:t>
        <a:bodyPr/>
        <a:lstStyle/>
        <a:p>
          <a:r>
            <a:rPr lang="en-GB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Asset Accounting</a:t>
          </a:r>
          <a:endParaRPr lang="en-US" sz="9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C57A89B-165E-4362-BC44-60138581AB52}" type="parTrans" cxnId="{B25F2A49-F563-466A-BDDC-AE4CDFC3619F}">
      <dgm:prSet/>
      <dgm:spPr/>
      <dgm:t>
        <a:bodyPr/>
        <a:lstStyle/>
        <a:p>
          <a:endParaRPr lang="en-US"/>
        </a:p>
      </dgm:t>
    </dgm:pt>
    <dgm:pt modelId="{61F05BA6-421F-433F-936B-1C23E4FDBCF5}" type="sibTrans" cxnId="{B25F2A49-F563-466A-BDDC-AE4CDFC3619F}">
      <dgm:prSet/>
      <dgm:spPr/>
      <dgm:t>
        <a:bodyPr/>
        <a:lstStyle/>
        <a:p>
          <a:endParaRPr lang="en-US"/>
        </a:p>
      </dgm:t>
    </dgm:pt>
    <dgm:pt modelId="{072CFD3C-835E-4864-9626-0FC93717BF46}">
      <dgm:prSet phldrT="[Text]" custT="1"/>
      <dgm:spPr/>
      <dgm:t>
        <a:bodyPr/>
        <a:lstStyle/>
        <a:p>
          <a:r>
            <a:rPr lang="en-GB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SD                                     Sales and </a:t>
          </a:r>
          <a:r>
            <a:rPr lang="en-US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Distribution</a:t>
          </a:r>
        </a:p>
      </dgm:t>
    </dgm:pt>
    <dgm:pt modelId="{0B281B1C-22F4-4046-82FD-0174E411D36F}" type="parTrans" cxnId="{F6ADD7F8-50C3-44AA-988C-C9E7D72C7CE1}">
      <dgm:prSet/>
      <dgm:spPr/>
      <dgm:t>
        <a:bodyPr/>
        <a:lstStyle/>
        <a:p>
          <a:endParaRPr lang="en-US"/>
        </a:p>
      </dgm:t>
    </dgm:pt>
    <dgm:pt modelId="{DCA4B643-2724-4828-9EB5-664B1E67191C}" type="sibTrans" cxnId="{F6ADD7F8-50C3-44AA-988C-C9E7D72C7CE1}">
      <dgm:prSet/>
      <dgm:spPr/>
      <dgm:t>
        <a:bodyPr/>
        <a:lstStyle/>
        <a:p>
          <a:endParaRPr lang="en-US"/>
        </a:p>
      </dgm:t>
    </dgm:pt>
    <dgm:pt modelId="{963FB454-3345-4D36-A6A1-81079ADE8401}">
      <dgm:prSet phldrT="[Text]" custT="1"/>
      <dgm:spPr/>
      <dgm:t>
        <a:bodyPr/>
        <a:lstStyle/>
        <a:p>
          <a:r>
            <a:rPr lang="en-US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MM                          Materials Management</a:t>
          </a:r>
        </a:p>
      </dgm:t>
    </dgm:pt>
    <dgm:pt modelId="{8FE6976C-BA5C-4F11-B89C-FC33FCBD4C57}" type="parTrans" cxnId="{3D28DDBB-C4FC-4B27-81D4-D58E939AB935}">
      <dgm:prSet/>
      <dgm:spPr/>
      <dgm:t>
        <a:bodyPr/>
        <a:lstStyle/>
        <a:p>
          <a:endParaRPr lang="en-US"/>
        </a:p>
      </dgm:t>
    </dgm:pt>
    <dgm:pt modelId="{96024362-E19A-4204-898A-2E0E43C9AD3B}" type="sibTrans" cxnId="{3D28DDBB-C4FC-4B27-81D4-D58E939AB935}">
      <dgm:prSet/>
      <dgm:spPr/>
      <dgm:t>
        <a:bodyPr/>
        <a:lstStyle/>
        <a:p>
          <a:endParaRPr lang="en-US"/>
        </a:p>
      </dgm:t>
    </dgm:pt>
    <dgm:pt modelId="{4FB341B7-ACC8-403A-BF88-1F8F0686112B}">
      <dgm:prSet custT="1"/>
      <dgm:spPr/>
      <dgm:t>
        <a:bodyPr/>
        <a:lstStyle/>
        <a:p>
          <a:r>
            <a:rPr lang="en-US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PP                        Production Planning</a:t>
          </a:r>
        </a:p>
      </dgm:t>
    </dgm:pt>
    <dgm:pt modelId="{C688FCFB-633D-4674-8309-2165870F3D66}" type="parTrans" cxnId="{1D2A7C09-D1AA-436F-81B3-DDF6F2FB49F0}">
      <dgm:prSet/>
      <dgm:spPr/>
      <dgm:t>
        <a:bodyPr/>
        <a:lstStyle/>
        <a:p>
          <a:endParaRPr lang="en-US"/>
        </a:p>
      </dgm:t>
    </dgm:pt>
    <dgm:pt modelId="{2040BFBB-E840-4E86-982A-0498362A52E2}" type="sibTrans" cxnId="{1D2A7C09-D1AA-436F-81B3-DDF6F2FB49F0}">
      <dgm:prSet/>
      <dgm:spPr/>
      <dgm:t>
        <a:bodyPr/>
        <a:lstStyle/>
        <a:p>
          <a:endParaRPr lang="en-US"/>
        </a:p>
      </dgm:t>
    </dgm:pt>
    <dgm:pt modelId="{6D6FF566-75BA-4655-923C-9A6B79D7E7AA}">
      <dgm:prSet custT="1"/>
      <dgm:spPr/>
      <dgm:t>
        <a:bodyPr/>
        <a:lstStyle/>
        <a:p>
          <a:r>
            <a:rPr lang="en-US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QM                          Quality Management</a:t>
          </a:r>
        </a:p>
      </dgm:t>
    </dgm:pt>
    <dgm:pt modelId="{5C819E75-938B-4C45-BA90-A563AB9BEDED}" type="parTrans" cxnId="{70A74EC2-2B78-4334-9BEE-B0B513A6591E}">
      <dgm:prSet/>
      <dgm:spPr/>
      <dgm:t>
        <a:bodyPr/>
        <a:lstStyle/>
        <a:p>
          <a:endParaRPr lang="en-US"/>
        </a:p>
      </dgm:t>
    </dgm:pt>
    <dgm:pt modelId="{2BC48D01-2228-4352-9A96-CDF2AAE04847}" type="sibTrans" cxnId="{70A74EC2-2B78-4334-9BEE-B0B513A6591E}">
      <dgm:prSet/>
      <dgm:spPr/>
      <dgm:t>
        <a:bodyPr/>
        <a:lstStyle/>
        <a:p>
          <a:endParaRPr lang="en-US"/>
        </a:p>
      </dgm:t>
    </dgm:pt>
    <dgm:pt modelId="{1AC2C4B6-632B-4C83-A952-872E65AF79DF}">
      <dgm:prSet custT="1"/>
      <dgm:spPr/>
      <dgm:t>
        <a:bodyPr/>
        <a:lstStyle/>
        <a:p>
          <a:r>
            <a:rPr lang="en-US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PM  Plant Maintenance</a:t>
          </a:r>
        </a:p>
      </dgm:t>
    </dgm:pt>
    <dgm:pt modelId="{473AA617-96BD-4ED7-AFEF-A29E6BC40399}" type="parTrans" cxnId="{59FC76F9-FC1D-4B9C-B285-2510BC9063E3}">
      <dgm:prSet/>
      <dgm:spPr/>
      <dgm:t>
        <a:bodyPr/>
        <a:lstStyle/>
        <a:p>
          <a:endParaRPr lang="en-US"/>
        </a:p>
      </dgm:t>
    </dgm:pt>
    <dgm:pt modelId="{07E5F4B2-522D-4A53-A6E0-5FFD67E1FC02}" type="sibTrans" cxnId="{59FC76F9-FC1D-4B9C-B285-2510BC9063E3}">
      <dgm:prSet/>
      <dgm:spPr/>
      <dgm:t>
        <a:bodyPr/>
        <a:lstStyle/>
        <a:p>
          <a:endParaRPr lang="en-US"/>
        </a:p>
      </dgm:t>
    </dgm:pt>
    <dgm:pt modelId="{CBA3EFB5-C196-4552-9282-1C3F1703A7F2}">
      <dgm:prSet custT="1"/>
      <dgm:spPr/>
      <dgm:t>
        <a:bodyPr/>
        <a:lstStyle/>
        <a:p>
          <a:r>
            <a:rPr lang="en-GB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Human Resources</a:t>
          </a:r>
          <a:endParaRPr lang="en-US" sz="9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4B0E6E6-22A7-45ED-B896-1B5AD93713F2}" type="parTrans" cxnId="{74B280D2-DCFC-4FB7-94CB-48DFF6B0231A}">
      <dgm:prSet/>
      <dgm:spPr/>
      <dgm:t>
        <a:bodyPr/>
        <a:lstStyle/>
        <a:p>
          <a:endParaRPr lang="en-US"/>
        </a:p>
      </dgm:t>
    </dgm:pt>
    <dgm:pt modelId="{6CB52D02-2D9C-4A44-B46F-8BACD691A00C}" type="sibTrans" cxnId="{74B280D2-DCFC-4FB7-94CB-48DFF6B0231A}">
      <dgm:prSet/>
      <dgm:spPr/>
      <dgm:t>
        <a:bodyPr/>
        <a:lstStyle/>
        <a:p>
          <a:endParaRPr lang="en-US"/>
        </a:p>
      </dgm:t>
    </dgm:pt>
    <dgm:pt modelId="{6DB0A510-ABBF-4057-86A0-E1773F5242F0}">
      <dgm:prSet custT="1"/>
      <dgm:spPr/>
      <dgm:t>
        <a:bodyPr/>
        <a:lstStyle/>
        <a:p>
          <a:r>
            <a:rPr lang="en-GB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 Financial Accouting</a:t>
          </a:r>
          <a:endParaRPr lang="en-US" sz="9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D83002-DCE1-4EF6-83F6-D667127B86C1}" type="parTrans" cxnId="{48F1D596-DD8B-4055-AE7E-3B5F512086EE}">
      <dgm:prSet/>
      <dgm:spPr/>
      <dgm:t>
        <a:bodyPr/>
        <a:lstStyle/>
        <a:p>
          <a:endParaRPr lang="en-US"/>
        </a:p>
      </dgm:t>
    </dgm:pt>
    <dgm:pt modelId="{9C4F4202-18EC-4286-952F-B09B875D7D87}" type="sibTrans" cxnId="{48F1D596-DD8B-4055-AE7E-3B5F512086EE}">
      <dgm:prSet/>
      <dgm:spPr/>
      <dgm:t>
        <a:bodyPr/>
        <a:lstStyle/>
        <a:p>
          <a:endParaRPr lang="en-US"/>
        </a:p>
      </dgm:t>
    </dgm:pt>
    <dgm:pt modelId="{6D49C2D4-27C5-4211-9A75-132A7C5ABEE6}">
      <dgm:prSet custT="1"/>
      <dgm:spPr/>
      <dgm:t>
        <a:bodyPr/>
        <a:lstStyle/>
        <a:p>
          <a:r>
            <a:rPr lang="en-GB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 Controling</a:t>
          </a:r>
          <a:endParaRPr lang="en-US" sz="9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D5A1D0-883E-4FC0-9FB4-FD6C90AA8B28}" type="parTrans" cxnId="{5C6A8DFF-02FD-444D-8BCC-C04882578826}">
      <dgm:prSet/>
      <dgm:spPr/>
      <dgm:t>
        <a:bodyPr/>
        <a:lstStyle/>
        <a:p>
          <a:endParaRPr lang="en-US"/>
        </a:p>
      </dgm:t>
    </dgm:pt>
    <dgm:pt modelId="{0016D94B-17D4-4425-BAC3-BF492E5CAA57}" type="sibTrans" cxnId="{5C6A8DFF-02FD-444D-8BCC-C04882578826}">
      <dgm:prSet/>
      <dgm:spPr/>
      <dgm:t>
        <a:bodyPr/>
        <a:lstStyle/>
        <a:p>
          <a:endParaRPr lang="en-US"/>
        </a:p>
      </dgm:t>
    </dgm:pt>
    <dgm:pt modelId="{D188557B-EC1C-4D29-93F2-42C983492694}">
      <dgm:prSet custT="1"/>
      <dgm:spPr/>
      <dgm:t>
        <a:bodyPr/>
        <a:lstStyle/>
        <a:p>
          <a:r>
            <a:rPr lang="en-GB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PS Project Systems</a:t>
          </a:r>
          <a:endParaRPr lang="en-US" sz="9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A88DD3-2DFB-4008-B528-9B652829B19D}" type="parTrans" cxnId="{8F5C28C2-0312-4090-9A08-4C3C7398E65B}">
      <dgm:prSet/>
      <dgm:spPr/>
      <dgm:t>
        <a:bodyPr/>
        <a:lstStyle/>
        <a:p>
          <a:endParaRPr lang="en-US"/>
        </a:p>
      </dgm:t>
    </dgm:pt>
    <dgm:pt modelId="{78774161-00A4-4832-A4DD-429EE1807B06}" type="sibTrans" cxnId="{8F5C28C2-0312-4090-9A08-4C3C7398E65B}">
      <dgm:prSet/>
      <dgm:spPr/>
      <dgm:t>
        <a:bodyPr/>
        <a:lstStyle/>
        <a:p>
          <a:endParaRPr lang="en-US"/>
        </a:p>
      </dgm:t>
    </dgm:pt>
    <dgm:pt modelId="{3F793D49-8D85-483E-970E-8F5F676F5077}" type="pres">
      <dgm:prSet presAssocID="{ED696A85-D3E6-4FCC-8344-0EC9924080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C7D6D8F-E8E0-4B66-85A5-6266A0C7346F}" type="pres">
      <dgm:prSet presAssocID="{0C2637B7-E2A9-4091-AB6A-0247EB7E7E13}" presName="centerShape" presStyleLbl="node0" presStyleIdx="0" presStyleCnt="1" custScaleX="136597" custScaleY="102066"/>
      <dgm:spPr/>
      <dgm:t>
        <a:bodyPr/>
        <a:lstStyle/>
        <a:p>
          <a:endParaRPr lang="el-GR"/>
        </a:p>
      </dgm:t>
    </dgm:pt>
    <dgm:pt modelId="{80377A1D-B403-4271-A91D-0E6DAFAC5642}" type="pres">
      <dgm:prSet presAssocID="{44A4CD01-5FD8-4DE5-BBFE-108C7011F265}" presName="node" presStyleLbl="node1" presStyleIdx="0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189B4E-63C3-4619-BAC5-1E95D93893D5}" type="pres">
      <dgm:prSet presAssocID="{44A4CD01-5FD8-4DE5-BBFE-108C7011F265}" presName="dummy" presStyleCnt="0"/>
      <dgm:spPr/>
    </dgm:pt>
    <dgm:pt modelId="{428510FE-E7AD-4F57-B3CA-5E9A663E1B92}" type="pres">
      <dgm:prSet presAssocID="{61F05BA6-421F-433F-936B-1C23E4FDBCF5}" presName="sibTrans" presStyleLbl="sibTrans2D1" presStyleIdx="0" presStyleCnt="10"/>
      <dgm:spPr/>
      <dgm:t>
        <a:bodyPr/>
        <a:lstStyle/>
        <a:p>
          <a:endParaRPr lang="el-GR"/>
        </a:p>
      </dgm:t>
    </dgm:pt>
    <dgm:pt modelId="{8CBF09A9-4092-45AE-BB0E-00E77580DF42}" type="pres">
      <dgm:prSet presAssocID="{072CFD3C-835E-4864-9626-0FC93717BF46}" presName="node" presStyleLbl="node1" presStyleIdx="1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69DC735-0B0A-4C52-B557-B822ADBE08EC}" type="pres">
      <dgm:prSet presAssocID="{072CFD3C-835E-4864-9626-0FC93717BF46}" presName="dummy" presStyleCnt="0"/>
      <dgm:spPr/>
    </dgm:pt>
    <dgm:pt modelId="{4FDDFB9C-CFD3-4A83-A196-37F105823614}" type="pres">
      <dgm:prSet presAssocID="{DCA4B643-2724-4828-9EB5-664B1E67191C}" presName="sibTrans" presStyleLbl="sibTrans2D1" presStyleIdx="1" presStyleCnt="10"/>
      <dgm:spPr/>
      <dgm:t>
        <a:bodyPr/>
        <a:lstStyle/>
        <a:p>
          <a:endParaRPr lang="el-GR"/>
        </a:p>
      </dgm:t>
    </dgm:pt>
    <dgm:pt modelId="{8A947535-7E07-4AFE-8F22-F58236691609}" type="pres">
      <dgm:prSet presAssocID="{963FB454-3345-4D36-A6A1-81079ADE8401}" presName="node" presStyleLbl="node1" presStyleIdx="2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C36782-6DD2-4444-865C-665BCCB3F6E8}" type="pres">
      <dgm:prSet presAssocID="{963FB454-3345-4D36-A6A1-81079ADE8401}" presName="dummy" presStyleCnt="0"/>
      <dgm:spPr/>
    </dgm:pt>
    <dgm:pt modelId="{849DBCE9-1AE3-4485-BCCC-504155FF889E}" type="pres">
      <dgm:prSet presAssocID="{96024362-E19A-4204-898A-2E0E43C9AD3B}" presName="sibTrans" presStyleLbl="sibTrans2D1" presStyleIdx="2" presStyleCnt="10"/>
      <dgm:spPr/>
      <dgm:t>
        <a:bodyPr/>
        <a:lstStyle/>
        <a:p>
          <a:endParaRPr lang="el-GR"/>
        </a:p>
      </dgm:t>
    </dgm:pt>
    <dgm:pt modelId="{71E99BDB-101F-498B-BEA7-3116AAE025D5}" type="pres">
      <dgm:prSet presAssocID="{4FB341B7-ACC8-403A-BF88-1F8F0686112B}" presName="node" presStyleLbl="node1" presStyleIdx="3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980A66A-65FF-4525-91C5-B91FADB4780C}" type="pres">
      <dgm:prSet presAssocID="{4FB341B7-ACC8-403A-BF88-1F8F0686112B}" presName="dummy" presStyleCnt="0"/>
      <dgm:spPr/>
    </dgm:pt>
    <dgm:pt modelId="{F674F214-7752-4E3D-81AF-21F4A9FD0BF5}" type="pres">
      <dgm:prSet presAssocID="{2040BFBB-E840-4E86-982A-0498362A52E2}" presName="sibTrans" presStyleLbl="sibTrans2D1" presStyleIdx="3" presStyleCnt="10"/>
      <dgm:spPr/>
      <dgm:t>
        <a:bodyPr/>
        <a:lstStyle/>
        <a:p>
          <a:endParaRPr lang="el-GR"/>
        </a:p>
      </dgm:t>
    </dgm:pt>
    <dgm:pt modelId="{A42E1209-F7EE-406C-B27C-BC37CB900ED6}" type="pres">
      <dgm:prSet presAssocID="{6D6FF566-75BA-4655-923C-9A6B79D7E7AA}" presName="node" presStyleLbl="node1" presStyleIdx="4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B0D1A92-20D5-4A65-8FF1-A921D8F25BD5}" type="pres">
      <dgm:prSet presAssocID="{6D6FF566-75BA-4655-923C-9A6B79D7E7AA}" presName="dummy" presStyleCnt="0"/>
      <dgm:spPr/>
    </dgm:pt>
    <dgm:pt modelId="{2B2F6989-CD6C-4981-9F4F-E61D9FF9B9F4}" type="pres">
      <dgm:prSet presAssocID="{2BC48D01-2228-4352-9A96-CDF2AAE04847}" presName="sibTrans" presStyleLbl="sibTrans2D1" presStyleIdx="4" presStyleCnt="10"/>
      <dgm:spPr/>
      <dgm:t>
        <a:bodyPr/>
        <a:lstStyle/>
        <a:p>
          <a:endParaRPr lang="el-GR"/>
        </a:p>
      </dgm:t>
    </dgm:pt>
    <dgm:pt modelId="{8F6D19FD-133F-4880-B4F7-148A79FC696E}" type="pres">
      <dgm:prSet presAssocID="{D188557B-EC1C-4D29-93F2-42C983492694}" presName="node" presStyleLbl="node1" presStyleIdx="5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BD9D92-E4C1-42F6-AA79-5E5108B9AA82}" type="pres">
      <dgm:prSet presAssocID="{D188557B-EC1C-4D29-93F2-42C983492694}" presName="dummy" presStyleCnt="0"/>
      <dgm:spPr/>
    </dgm:pt>
    <dgm:pt modelId="{8CFBA00B-ADA9-4350-97EB-2F29394D8BBE}" type="pres">
      <dgm:prSet presAssocID="{78774161-00A4-4832-A4DD-429EE1807B06}" presName="sibTrans" presStyleLbl="sibTrans2D1" presStyleIdx="5" presStyleCnt="10"/>
      <dgm:spPr/>
      <dgm:t>
        <a:bodyPr/>
        <a:lstStyle/>
        <a:p>
          <a:endParaRPr lang="el-GR"/>
        </a:p>
      </dgm:t>
    </dgm:pt>
    <dgm:pt modelId="{5A7C8DE2-B95B-4766-B8D1-C0623AA718F6}" type="pres">
      <dgm:prSet presAssocID="{1AC2C4B6-632B-4C83-A952-872E65AF79DF}" presName="node" presStyleLbl="node1" presStyleIdx="6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510D68E-DFD0-465F-A9E9-4BB19A8014CC}" type="pres">
      <dgm:prSet presAssocID="{1AC2C4B6-632B-4C83-A952-872E65AF79DF}" presName="dummy" presStyleCnt="0"/>
      <dgm:spPr/>
    </dgm:pt>
    <dgm:pt modelId="{EE8390F1-2492-4B29-BF3A-D4C1E15877EE}" type="pres">
      <dgm:prSet presAssocID="{07E5F4B2-522D-4A53-A6E0-5FFD67E1FC02}" presName="sibTrans" presStyleLbl="sibTrans2D1" presStyleIdx="6" presStyleCnt="10"/>
      <dgm:spPr/>
      <dgm:t>
        <a:bodyPr/>
        <a:lstStyle/>
        <a:p>
          <a:endParaRPr lang="el-GR"/>
        </a:p>
      </dgm:t>
    </dgm:pt>
    <dgm:pt modelId="{1A7FEAC9-0187-49E2-AC6D-48A42887EA69}" type="pres">
      <dgm:prSet presAssocID="{CBA3EFB5-C196-4552-9282-1C3F1703A7F2}" presName="node" presStyleLbl="node1" presStyleIdx="7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DC67D2B-F871-40CE-9B8E-26F7CB9D9884}" type="pres">
      <dgm:prSet presAssocID="{CBA3EFB5-C196-4552-9282-1C3F1703A7F2}" presName="dummy" presStyleCnt="0"/>
      <dgm:spPr/>
    </dgm:pt>
    <dgm:pt modelId="{A080D2EE-7B39-4C1D-B0A5-ABD3C10EFCD1}" type="pres">
      <dgm:prSet presAssocID="{6CB52D02-2D9C-4A44-B46F-8BACD691A00C}" presName="sibTrans" presStyleLbl="sibTrans2D1" presStyleIdx="7" presStyleCnt="10"/>
      <dgm:spPr/>
      <dgm:t>
        <a:bodyPr/>
        <a:lstStyle/>
        <a:p>
          <a:endParaRPr lang="el-GR"/>
        </a:p>
      </dgm:t>
    </dgm:pt>
    <dgm:pt modelId="{552D7E94-182B-4A34-A52E-CF9056E20FD2}" type="pres">
      <dgm:prSet presAssocID="{6DB0A510-ABBF-4057-86A0-E1773F5242F0}" presName="node" presStyleLbl="node1" presStyleIdx="8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BA5796-2291-408A-847F-5D134036A27B}" type="pres">
      <dgm:prSet presAssocID="{6DB0A510-ABBF-4057-86A0-E1773F5242F0}" presName="dummy" presStyleCnt="0"/>
      <dgm:spPr/>
    </dgm:pt>
    <dgm:pt modelId="{2E593CA5-D018-4A98-AD45-9B2A9213E809}" type="pres">
      <dgm:prSet presAssocID="{9C4F4202-18EC-4286-952F-B09B875D7D87}" presName="sibTrans" presStyleLbl="sibTrans2D1" presStyleIdx="8" presStyleCnt="10"/>
      <dgm:spPr/>
      <dgm:t>
        <a:bodyPr/>
        <a:lstStyle/>
        <a:p>
          <a:endParaRPr lang="el-GR"/>
        </a:p>
      </dgm:t>
    </dgm:pt>
    <dgm:pt modelId="{FAB0B4DF-39EF-4CD7-A568-847FCF90FF50}" type="pres">
      <dgm:prSet presAssocID="{6D49C2D4-27C5-4211-9A75-132A7C5ABEE6}" presName="node" presStyleLbl="node1" presStyleIdx="9" presStyleCnt="10" custScaleX="16606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E5DFCE8-A6FF-4BA8-9B9E-C2E21C0C15B4}" type="pres">
      <dgm:prSet presAssocID="{6D49C2D4-27C5-4211-9A75-132A7C5ABEE6}" presName="dummy" presStyleCnt="0"/>
      <dgm:spPr/>
    </dgm:pt>
    <dgm:pt modelId="{BC24A491-5F92-4BA8-8417-0E221F6B30DF}" type="pres">
      <dgm:prSet presAssocID="{0016D94B-17D4-4425-BAC3-BF492E5CAA57}" presName="sibTrans" presStyleLbl="sibTrans2D1" presStyleIdx="9" presStyleCnt="10"/>
      <dgm:spPr/>
      <dgm:t>
        <a:bodyPr/>
        <a:lstStyle/>
        <a:p>
          <a:endParaRPr lang="el-GR"/>
        </a:p>
      </dgm:t>
    </dgm:pt>
  </dgm:ptLst>
  <dgm:cxnLst>
    <dgm:cxn modelId="{13563DEC-CB28-4922-A4C6-524E6126AA4F}" type="presOf" srcId="{6D49C2D4-27C5-4211-9A75-132A7C5ABEE6}" destId="{FAB0B4DF-39EF-4CD7-A568-847FCF90FF50}" srcOrd="0" destOrd="0" presId="urn:microsoft.com/office/officeart/2005/8/layout/radial6"/>
    <dgm:cxn modelId="{D807EA07-DA2B-419A-88EA-9BA3738EA1C1}" type="presOf" srcId="{2040BFBB-E840-4E86-982A-0498362A52E2}" destId="{F674F214-7752-4E3D-81AF-21F4A9FD0BF5}" srcOrd="0" destOrd="0" presId="urn:microsoft.com/office/officeart/2005/8/layout/radial6"/>
    <dgm:cxn modelId="{B33F2D95-1C51-45FB-8202-C4DCBB9C6913}" type="presOf" srcId="{D188557B-EC1C-4D29-93F2-42C983492694}" destId="{8F6D19FD-133F-4880-B4F7-148A79FC696E}" srcOrd="0" destOrd="0" presId="urn:microsoft.com/office/officeart/2005/8/layout/radial6"/>
    <dgm:cxn modelId="{2F12E221-E94A-4420-A45B-FD7056893BCC}" type="presOf" srcId="{78774161-00A4-4832-A4DD-429EE1807B06}" destId="{8CFBA00B-ADA9-4350-97EB-2F29394D8BBE}" srcOrd="0" destOrd="0" presId="urn:microsoft.com/office/officeart/2005/8/layout/radial6"/>
    <dgm:cxn modelId="{B25F2A49-F563-466A-BDDC-AE4CDFC3619F}" srcId="{0C2637B7-E2A9-4091-AB6A-0247EB7E7E13}" destId="{44A4CD01-5FD8-4DE5-BBFE-108C7011F265}" srcOrd="0" destOrd="0" parTransId="{7C57A89B-165E-4362-BC44-60138581AB52}" sibTransId="{61F05BA6-421F-433F-936B-1C23E4FDBCF5}"/>
    <dgm:cxn modelId="{1D2A7C09-D1AA-436F-81B3-DDF6F2FB49F0}" srcId="{0C2637B7-E2A9-4091-AB6A-0247EB7E7E13}" destId="{4FB341B7-ACC8-403A-BF88-1F8F0686112B}" srcOrd="3" destOrd="0" parTransId="{C688FCFB-633D-4674-8309-2165870F3D66}" sibTransId="{2040BFBB-E840-4E86-982A-0498362A52E2}"/>
    <dgm:cxn modelId="{5C6A8DFF-02FD-444D-8BCC-C04882578826}" srcId="{0C2637B7-E2A9-4091-AB6A-0247EB7E7E13}" destId="{6D49C2D4-27C5-4211-9A75-132A7C5ABEE6}" srcOrd="9" destOrd="0" parTransId="{5AD5A1D0-883E-4FC0-9FB4-FD6C90AA8B28}" sibTransId="{0016D94B-17D4-4425-BAC3-BF492E5CAA57}"/>
    <dgm:cxn modelId="{48F1D596-DD8B-4055-AE7E-3B5F512086EE}" srcId="{0C2637B7-E2A9-4091-AB6A-0247EB7E7E13}" destId="{6DB0A510-ABBF-4057-86A0-E1773F5242F0}" srcOrd="8" destOrd="0" parTransId="{1FD83002-DCE1-4EF6-83F6-D667127B86C1}" sibTransId="{9C4F4202-18EC-4286-952F-B09B875D7D87}"/>
    <dgm:cxn modelId="{70A74EC2-2B78-4334-9BEE-B0B513A6591E}" srcId="{0C2637B7-E2A9-4091-AB6A-0247EB7E7E13}" destId="{6D6FF566-75BA-4655-923C-9A6B79D7E7AA}" srcOrd="4" destOrd="0" parTransId="{5C819E75-938B-4C45-BA90-A563AB9BEDED}" sibTransId="{2BC48D01-2228-4352-9A96-CDF2AAE04847}"/>
    <dgm:cxn modelId="{8F5C28C2-0312-4090-9A08-4C3C7398E65B}" srcId="{0C2637B7-E2A9-4091-AB6A-0247EB7E7E13}" destId="{D188557B-EC1C-4D29-93F2-42C983492694}" srcOrd="5" destOrd="0" parTransId="{EBA88DD3-2DFB-4008-B528-9B652829B19D}" sibTransId="{78774161-00A4-4832-A4DD-429EE1807B06}"/>
    <dgm:cxn modelId="{0BF0D770-1850-4166-BE63-B4DF027D4686}" type="presOf" srcId="{9C4F4202-18EC-4286-952F-B09B875D7D87}" destId="{2E593CA5-D018-4A98-AD45-9B2A9213E809}" srcOrd="0" destOrd="0" presId="urn:microsoft.com/office/officeart/2005/8/layout/radial6"/>
    <dgm:cxn modelId="{44DD99AD-F560-48A2-93DC-35E00E41C247}" type="presOf" srcId="{6CB52D02-2D9C-4A44-B46F-8BACD691A00C}" destId="{A080D2EE-7B39-4C1D-B0A5-ABD3C10EFCD1}" srcOrd="0" destOrd="0" presId="urn:microsoft.com/office/officeart/2005/8/layout/radial6"/>
    <dgm:cxn modelId="{23B270E8-A022-49D7-86C3-40B5A83D96FA}" type="presOf" srcId="{963FB454-3345-4D36-A6A1-81079ADE8401}" destId="{8A947535-7E07-4AFE-8F22-F58236691609}" srcOrd="0" destOrd="0" presId="urn:microsoft.com/office/officeart/2005/8/layout/radial6"/>
    <dgm:cxn modelId="{ABE85A9A-C32B-4E5E-9D3F-025B53FFFD91}" type="presOf" srcId="{61F05BA6-421F-433F-936B-1C23E4FDBCF5}" destId="{428510FE-E7AD-4F57-B3CA-5E9A663E1B92}" srcOrd="0" destOrd="0" presId="urn:microsoft.com/office/officeart/2005/8/layout/radial6"/>
    <dgm:cxn modelId="{3D28DDBB-C4FC-4B27-81D4-D58E939AB935}" srcId="{0C2637B7-E2A9-4091-AB6A-0247EB7E7E13}" destId="{963FB454-3345-4D36-A6A1-81079ADE8401}" srcOrd="2" destOrd="0" parTransId="{8FE6976C-BA5C-4F11-B89C-FC33FCBD4C57}" sibTransId="{96024362-E19A-4204-898A-2E0E43C9AD3B}"/>
    <dgm:cxn modelId="{59FC76F9-FC1D-4B9C-B285-2510BC9063E3}" srcId="{0C2637B7-E2A9-4091-AB6A-0247EB7E7E13}" destId="{1AC2C4B6-632B-4C83-A952-872E65AF79DF}" srcOrd="6" destOrd="0" parTransId="{473AA617-96BD-4ED7-AFEF-A29E6BC40399}" sibTransId="{07E5F4B2-522D-4A53-A6E0-5FFD67E1FC02}"/>
    <dgm:cxn modelId="{0F980EC5-788C-4A88-B7D0-55EA23C0CC19}" type="presOf" srcId="{1AC2C4B6-632B-4C83-A952-872E65AF79DF}" destId="{5A7C8DE2-B95B-4766-B8D1-C0623AA718F6}" srcOrd="0" destOrd="0" presId="urn:microsoft.com/office/officeart/2005/8/layout/radial6"/>
    <dgm:cxn modelId="{A31462B2-96CC-48A0-B391-24E7A043C87C}" type="presOf" srcId="{07E5F4B2-522D-4A53-A6E0-5FFD67E1FC02}" destId="{EE8390F1-2492-4B29-BF3A-D4C1E15877EE}" srcOrd="0" destOrd="0" presId="urn:microsoft.com/office/officeart/2005/8/layout/radial6"/>
    <dgm:cxn modelId="{74B280D2-DCFC-4FB7-94CB-48DFF6B0231A}" srcId="{0C2637B7-E2A9-4091-AB6A-0247EB7E7E13}" destId="{CBA3EFB5-C196-4552-9282-1C3F1703A7F2}" srcOrd="7" destOrd="0" parTransId="{D4B0E6E6-22A7-45ED-B896-1B5AD93713F2}" sibTransId="{6CB52D02-2D9C-4A44-B46F-8BACD691A00C}"/>
    <dgm:cxn modelId="{41AD1D4D-EBF4-403D-A14F-866289F1316B}" type="presOf" srcId="{ED696A85-D3E6-4FCC-8344-0EC992408075}" destId="{3F793D49-8D85-483E-970E-8F5F676F5077}" srcOrd="0" destOrd="0" presId="urn:microsoft.com/office/officeart/2005/8/layout/radial6"/>
    <dgm:cxn modelId="{CD1CD7FB-310B-443B-A4CC-D83FA3ABA4C5}" type="presOf" srcId="{072CFD3C-835E-4864-9626-0FC93717BF46}" destId="{8CBF09A9-4092-45AE-BB0E-00E77580DF42}" srcOrd="0" destOrd="0" presId="urn:microsoft.com/office/officeart/2005/8/layout/radial6"/>
    <dgm:cxn modelId="{6C60FAAC-DDC4-4B0D-B6D7-92F904994A2C}" type="presOf" srcId="{2BC48D01-2228-4352-9A96-CDF2AAE04847}" destId="{2B2F6989-CD6C-4981-9F4F-E61D9FF9B9F4}" srcOrd="0" destOrd="0" presId="urn:microsoft.com/office/officeart/2005/8/layout/radial6"/>
    <dgm:cxn modelId="{3B8A0A5E-D547-4C7B-9D5E-A511ACAAF88B}" type="presOf" srcId="{96024362-E19A-4204-898A-2E0E43C9AD3B}" destId="{849DBCE9-1AE3-4485-BCCC-504155FF889E}" srcOrd="0" destOrd="0" presId="urn:microsoft.com/office/officeart/2005/8/layout/radial6"/>
    <dgm:cxn modelId="{9A2D0A2D-43F9-4FFA-98C3-A3A3C875BDB6}" type="presOf" srcId="{CBA3EFB5-C196-4552-9282-1C3F1703A7F2}" destId="{1A7FEAC9-0187-49E2-AC6D-48A42887EA69}" srcOrd="0" destOrd="0" presId="urn:microsoft.com/office/officeart/2005/8/layout/radial6"/>
    <dgm:cxn modelId="{E4B1619A-6776-4EDF-AEDB-4FB38A7499B5}" type="presOf" srcId="{6DB0A510-ABBF-4057-86A0-E1773F5242F0}" destId="{552D7E94-182B-4A34-A52E-CF9056E20FD2}" srcOrd="0" destOrd="0" presId="urn:microsoft.com/office/officeart/2005/8/layout/radial6"/>
    <dgm:cxn modelId="{6793DEA5-937B-47B2-B92B-BF1B7A51F497}" type="presOf" srcId="{6D6FF566-75BA-4655-923C-9A6B79D7E7AA}" destId="{A42E1209-F7EE-406C-B27C-BC37CB900ED6}" srcOrd="0" destOrd="0" presId="urn:microsoft.com/office/officeart/2005/8/layout/radial6"/>
    <dgm:cxn modelId="{ED7A0FB2-719F-4B21-A01B-82362F7B53C3}" type="presOf" srcId="{0016D94B-17D4-4425-BAC3-BF492E5CAA57}" destId="{BC24A491-5F92-4BA8-8417-0E221F6B30DF}" srcOrd="0" destOrd="0" presId="urn:microsoft.com/office/officeart/2005/8/layout/radial6"/>
    <dgm:cxn modelId="{5079B563-7D81-4BA9-83F6-B98998E4A19F}" type="presOf" srcId="{0C2637B7-E2A9-4091-AB6A-0247EB7E7E13}" destId="{AC7D6D8F-E8E0-4B66-85A5-6266A0C7346F}" srcOrd="0" destOrd="0" presId="urn:microsoft.com/office/officeart/2005/8/layout/radial6"/>
    <dgm:cxn modelId="{1775BFBE-DC9C-48BF-81A5-D4F2F48839ED}" type="presOf" srcId="{DCA4B643-2724-4828-9EB5-664B1E67191C}" destId="{4FDDFB9C-CFD3-4A83-A196-37F105823614}" srcOrd="0" destOrd="0" presId="urn:microsoft.com/office/officeart/2005/8/layout/radial6"/>
    <dgm:cxn modelId="{74924A08-E27E-456E-903E-47D030152B43}" srcId="{ED696A85-D3E6-4FCC-8344-0EC992408075}" destId="{0C2637B7-E2A9-4091-AB6A-0247EB7E7E13}" srcOrd="0" destOrd="0" parTransId="{DD859CB7-0DA8-42DB-BABB-C99BB58E7081}" sibTransId="{6E51EAE5-E3CF-45B2-B700-1A9091508E3D}"/>
    <dgm:cxn modelId="{F6ADD7F8-50C3-44AA-988C-C9E7D72C7CE1}" srcId="{0C2637B7-E2A9-4091-AB6A-0247EB7E7E13}" destId="{072CFD3C-835E-4864-9626-0FC93717BF46}" srcOrd="1" destOrd="0" parTransId="{0B281B1C-22F4-4046-82FD-0174E411D36F}" sibTransId="{DCA4B643-2724-4828-9EB5-664B1E67191C}"/>
    <dgm:cxn modelId="{7B757C64-EE43-4093-90DD-4CA3BD909DFC}" type="presOf" srcId="{4FB341B7-ACC8-403A-BF88-1F8F0686112B}" destId="{71E99BDB-101F-498B-BEA7-3116AAE025D5}" srcOrd="0" destOrd="0" presId="urn:microsoft.com/office/officeart/2005/8/layout/radial6"/>
    <dgm:cxn modelId="{BC1011F5-FFAB-4E84-A351-D4605DCCD2F8}" type="presOf" srcId="{44A4CD01-5FD8-4DE5-BBFE-108C7011F265}" destId="{80377A1D-B403-4271-A91D-0E6DAFAC5642}" srcOrd="0" destOrd="0" presId="urn:microsoft.com/office/officeart/2005/8/layout/radial6"/>
    <dgm:cxn modelId="{E985BBBB-5312-4C43-BF7E-B3400DF5765D}" type="presParOf" srcId="{3F793D49-8D85-483E-970E-8F5F676F5077}" destId="{AC7D6D8F-E8E0-4B66-85A5-6266A0C7346F}" srcOrd="0" destOrd="0" presId="urn:microsoft.com/office/officeart/2005/8/layout/radial6"/>
    <dgm:cxn modelId="{520BE65A-0D43-4C3D-9225-7FA8F4AD6B39}" type="presParOf" srcId="{3F793D49-8D85-483E-970E-8F5F676F5077}" destId="{80377A1D-B403-4271-A91D-0E6DAFAC5642}" srcOrd="1" destOrd="0" presId="urn:microsoft.com/office/officeart/2005/8/layout/radial6"/>
    <dgm:cxn modelId="{3F67EBCD-1C24-4D8A-8C51-12B9713D878A}" type="presParOf" srcId="{3F793D49-8D85-483E-970E-8F5F676F5077}" destId="{2A189B4E-63C3-4619-BAC5-1E95D93893D5}" srcOrd="2" destOrd="0" presId="urn:microsoft.com/office/officeart/2005/8/layout/radial6"/>
    <dgm:cxn modelId="{3009A52F-71DC-4F50-90E4-0552E6FA40CD}" type="presParOf" srcId="{3F793D49-8D85-483E-970E-8F5F676F5077}" destId="{428510FE-E7AD-4F57-B3CA-5E9A663E1B92}" srcOrd="3" destOrd="0" presId="urn:microsoft.com/office/officeart/2005/8/layout/radial6"/>
    <dgm:cxn modelId="{4A3395A8-3288-4E2B-B14E-C648EFEA7409}" type="presParOf" srcId="{3F793D49-8D85-483E-970E-8F5F676F5077}" destId="{8CBF09A9-4092-45AE-BB0E-00E77580DF42}" srcOrd="4" destOrd="0" presId="urn:microsoft.com/office/officeart/2005/8/layout/radial6"/>
    <dgm:cxn modelId="{AB656C24-9C60-44E5-8A51-1A2ADB04AEFE}" type="presParOf" srcId="{3F793D49-8D85-483E-970E-8F5F676F5077}" destId="{C69DC735-0B0A-4C52-B557-B822ADBE08EC}" srcOrd="5" destOrd="0" presId="urn:microsoft.com/office/officeart/2005/8/layout/radial6"/>
    <dgm:cxn modelId="{A308BDD2-FAE4-4022-99F3-BA7F8720C63C}" type="presParOf" srcId="{3F793D49-8D85-483E-970E-8F5F676F5077}" destId="{4FDDFB9C-CFD3-4A83-A196-37F105823614}" srcOrd="6" destOrd="0" presId="urn:microsoft.com/office/officeart/2005/8/layout/radial6"/>
    <dgm:cxn modelId="{5DF7151F-6717-46C7-B978-2DDC578ADD87}" type="presParOf" srcId="{3F793D49-8D85-483E-970E-8F5F676F5077}" destId="{8A947535-7E07-4AFE-8F22-F58236691609}" srcOrd="7" destOrd="0" presId="urn:microsoft.com/office/officeart/2005/8/layout/radial6"/>
    <dgm:cxn modelId="{DB17DAB6-868B-4E91-879C-8F0643271DD9}" type="presParOf" srcId="{3F793D49-8D85-483E-970E-8F5F676F5077}" destId="{78C36782-6DD2-4444-865C-665BCCB3F6E8}" srcOrd="8" destOrd="0" presId="urn:microsoft.com/office/officeart/2005/8/layout/radial6"/>
    <dgm:cxn modelId="{20A693D0-842A-4E54-8EA0-5942FEEF499A}" type="presParOf" srcId="{3F793D49-8D85-483E-970E-8F5F676F5077}" destId="{849DBCE9-1AE3-4485-BCCC-504155FF889E}" srcOrd="9" destOrd="0" presId="urn:microsoft.com/office/officeart/2005/8/layout/radial6"/>
    <dgm:cxn modelId="{07A09762-C842-405F-808D-84B793B3A95B}" type="presParOf" srcId="{3F793D49-8D85-483E-970E-8F5F676F5077}" destId="{71E99BDB-101F-498B-BEA7-3116AAE025D5}" srcOrd="10" destOrd="0" presId="urn:microsoft.com/office/officeart/2005/8/layout/radial6"/>
    <dgm:cxn modelId="{AACA633D-430B-4C3E-BA05-4DB0904D185A}" type="presParOf" srcId="{3F793D49-8D85-483E-970E-8F5F676F5077}" destId="{D980A66A-65FF-4525-91C5-B91FADB4780C}" srcOrd="11" destOrd="0" presId="urn:microsoft.com/office/officeart/2005/8/layout/radial6"/>
    <dgm:cxn modelId="{C75834E1-7F87-4A3B-8335-D89BB698DDDE}" type="presParOf" srcId="{3F793D49-8D85-483E-970E-8F5F676F5077}" destId="{F674F214-7752-4E3D-81AF-21F4A9FD0BF5}" srcOrd="12" destOrd="0" presId="urn:microsoft.com/office/officeart/2005/8/layout/radial6"/>
    <dgm:cxn modelId="{09D53781-51F4-4F18-8E00-39BBC27BD2A6}" type="presParOf" srcId="{3F793D49-8D85-483E-970E-8F5F676F5077}" destId="{A42E1209-F7EE-406C-B27C-BC37CB900ED6}" srcOrd="13" destOrd="0" presId="urn:microsoft.com/office/officeart/2005/8/layout/radial6"/>
    <dgm:cxn modelId="{DEB40A29-41CE-4D01-80A6-C385D37B4A15}" type="presParOf" srcId="{3F793D49-8D85-483E-970E-8F5F676F5077}" destId="{9B0D1A92-20D5-4A65-8FF1-A921D8F25BD5}" srcOrd="14" destOrd="0" presId="urn:microsoft.com/office/officeart/2005/8/layout/radial6"/>
    <dgm:cxn modelId="{36160FEB-F642-45DC-B64C-12494B1897E1}" type="presParOf" srcId="{3F793D49-8D85-483E-970E-8F5F676F5077}" destId="{2B2F6989-CD6C-4981-9F4F-E61D9FF9B9F4}" srcOrd="15" destOrd="0" presId="urn:microsoft.com/office/officeart/2005/8/layout/radial6"/>
    <dgm:cxn modelId="{576E7866-9DFF-4B19-87D6-5CD955DA94BD}" type="presParOf" srcId="{3F793D49-8D85-483E-970E-8F5F676F5077}" destId="{8F6D19FD-133F-4880-B4F7-148A79FC696E}" srcOrd="16" destOrd="0" presId="urn:microsoft.com/office/officeart/2005/8/layout/radial6"/>
    <dgm:cxn modelId="{9B711FCB-CE47-4446-8588-94B9CD0D44E5}" type="presParOf" srcId="{3F793D49-8D85-483E-970E-8F5F676F5077}" destId="{7FBD9D92-E4C1-42F6-AA79-5E5108B9AA82}" srcOrd="17" destOrd="0" presId="urn:microsoft.com/office/officeart/2005/8/layout/radial6"/>
    <dgm:cxn modelId="{8083CD34-189D-46A2-A170-B0BCCB195806}" type="presParOf" srcId="{3F793D49-8D85-483E-970E-8F5F676F5077}" destId="{8CFBA00B-ADA9-4350-97EB-2F29394D8BBE}" srcOrd="18" destOrd="0" presId="urn:microsoft.com/office/officeart/2005/8/layout/radial6"/>
    <dgm:cxn modelId="{11499DC7-194C-43C2-ABDC-BE45176E2C6A}" type="presParOf" srcId="{3F793D49-8D85-483E-970E-8F5F676F5077}" destId="{5A7C8DE2-B95B-4766-B8D1-C0623AA718F6}" srcOrd="19" destOrd="0" presId="urn:microsoft.com/office/officeart/2005/8/layout/radial6"/>
    <dgm:cxn modelId="{A583358A-E4DB-4DE4-A78C-C346E2BB663B}" type="presParOf" srcId="{3F793D49-8D85-483E-970E-8F5F676F5077}" destId="{3510D68E-DFD0-465F-A9E9-4BB19A8014CC}" srcOrd="20" destOrd="0" presId="urn:microsoft.com/office/officeart/2005/8/layout/radial6"/>
    <dgm:cxn modelId="{1044C819-1D55-4BBB-9A8F-39B00E281861}" type="presParOf" srcId="{3F793D49-8D85-483E-970E-8F5F676F5077}" destId="{EE8390F1-2492-4B29-BF3A-D4C1E15877EE}" srcOrd="21" destOrd="0" presId="urn:microsoft.com/office/officeart/2005/8/layout/radial6"/>
    <dgm:cxn modelId="{50A572F9-9820-4552-87A5-506F88527113}" type="presParOf" srcId="{3F793D49-8D85-483E-970E-8F5F676F5077}" destId="{1A7FEAC9-0187-49E2-AC6D-48A42887EA69}" srcOrd="22" destOrd="0" presId="urn:microsoft.com/office/officeart/2005/8/layout/radial6"/>
    <dgm:cxn modelId="{C8B61E91-DF20-4C3F-A30D-B10AD33FAF71}" type="presParOf" srcId="{3F793D49-8D85-483E-970E-8F5F676F5077}" destId="{9DC67D2B-F871-40CE-9B8E-26F7CB9D9884}" srcOrd="23" destOrd="0" presId="urn:microsoft.com/office/officeart/2005/8/layout/radial6"/>
    <dgm:cxn modelId="{F2B9F71A-7D6D-409F-9B56-002A39215962}" type="presParOf" srcId="{3F793D49-8D85-483E-970E-8F5F676F5077}" destId="{A080D2EE-7B39-4C1D-B0A5-ABD3C10EFCD1}" srcOrd="24" destOrd="0" presId="urn:microsoft.com/office/officeart/2005/8/layout/radial6"/>
    <dgm:cxn modelId="{CBD6EBF2-F2A7-4F89-96F0-942A0E8662BD}" type="presParOf" srcId="{3F793D49-8D85-483E-970E-8F5F676F5077}" destId="{552D7E94-182B-4A34-A52E-CF9056E20FD2}" srcOrd="25" destOrd="0" presId="urn:microsoft.com/office/officeart/2005/8/layout/radial6"/>
    <dgm:cxn modelId="{2C9B0550-DF19-4D65-AD04-083F6CA05445}" type="presParOf" srcId="{3F793D49-8D85-483E-970E-8F5F676F5077}" destId="{FCBA5796-2291-408A-847F-5D134036A27B}" srcOrd="26" destOrd="0" presId="urn:microsoft.com/office/officeart/2005/8/layout/radial6"/>
    <dgm:cxn modelId="{3B598F45-4DFE-4492-A6D5-D86CA6404DC2}" type="presParOf" srcId="{3F793D49-8D85-483E-970E-8F5F676F5077}" destId="{2E593CA5-D018-4A98-AD45-9B2A9213E809}" srcOrd="27" destOrd="0" presId="urn:microsoft.com/office/officeart/2005/8/layout/radial6"/>
    <dgm:cxn modelId="{1FBAF92A-5696-41A2-AB8D-863DC6CB0BC2}" type="presParOf" srcId="{3F793D49-8D85-483E-970E-8F5F676F5077}" destId="{FAB0B4DF-39EF-4CD7-A568-847FCF90FF50}" srcOrd="28" destOrd="0" presId="urn:microsoft.com/office/officeart/2005/8/layout/radial6"/>
    <dgm:cxn modelId="{90B02943-5B03-4E18-AA94-4B20D2158F70}" type="presParOf" srcId="{3F793D49-8D85-483E-970E-8F5F676F5077}" destId="{0E5DFCE8-A6FF-4BA8-9B9E-C2E21C0C15B4}" srcOrd="29" destOrd="0" presId="urn:microsoft.com/office/officeart/2005/8/layout/radial6"/>
    <dgm:cxn modelId="{B7DACFB4-E944-42C9-892E-D2FC09DEEB6E}" type="presParOf" srcId="{3F793D49-8D85-483E-970E-8F5F676F5077}" destId="{BC24A491-5F92-4BA8-8417-0E221F6B30DF}" srcOrd="30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09123B0-1B36-4F73-93EC-2C03A615177E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818A4DB-084E-495A-99DF-ED1DF455D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8A4DB-084E-495A-99DF-ED1DF455D27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8A4DB-084E-495A-99DF-ED1DF455D27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>
            <a:extLst>
              <a:ext uri="{FF2B5EF4-FFF2-40B4-BE49-F238E27FC236}">
                <a16:creationId xmlns:a16="http://schemas.microsoft.com/office/drawing/2014/main" xmlns="" id="{61AAD79E-D7ED-C941-92F6-DBB0B0C00C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>
            <a:extLst>
              <a:ext uri="{FF2B5EF4-FFF2-40B4-BE49-F238E27FC236}">
                <a16:creationId xmlns:a16="http://schemas.microsoft.com/office/drawing/2014/main" xmlns="" id="{DFB1E606-BB5D-9B43-90F9-A2AC637B1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n-US" dirty="0"/>
          </a:p>
        </p:txBody>
      </p:sp>
      <p:sp>
        <p:nvSpPr>
          <p:cNvPr id="52227" name="Slide Number Placeholder 3">
            <a:extLst>
              <a:ext uri="{FF2B5EF4-FFF2-40B4-BE49-F238E27FC236}">
                <a16:creationId xmlns:a16="http://schemas.microsoft.com/office/drawing/2014/main" xmlns="" id="{F97F5835-E86B-864B-8E3A-6A4D6A577D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724569" indent="-247688" defTabSz="4953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219945" indent="-247688" defTabSz="4953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715322" indent="-247688" defTabSz="4953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210698" indent="-247688" defTabSz="49537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0961A-0707-B841-B314-F03BDF06147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555-C14D-4947-AAF7-BD96A4EE7881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3629-035D-4839-90B7-916F77D93B7F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62F7-7F45-4142-99D6-39DF8B9C1581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C15D-B68A-440D-A0CD-CCEB48026448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35D1-AEDC-41A0-98C0-47DCCD1FF3BD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5E7E-35CA-41F1-A6B8-57A705F1F03F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2B74-347F-4DD0-9A8D-0E6AC925E454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83F-52D7-4260-9B5C-BE3B85E72342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3A7F-65AF-4B9C-815E-9A477CBB9AB6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87D42-BE3C-4A12-89AA-DCD1364E0ECA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D415-EE7B-438B-BC84-87120442C8BA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886145-D7FC-4DE9-A4D0-C27F9F89C21A}" type="datetime1">
              <a:rPr lang="en-US" smtClean="0"/>
              <a:pPr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95C939-2FA7-DA46-BEC7-5018676AC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ologyadvice.com/erp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tasfresh.com/en/" TargetMode="External"/><Relationship Id="rId13" Type="http://schemas.openxmlformats.org/officeDocument/2006/relationships/hyperlink" Target="https://www.capterra.com/enterprise-resource-planning-software/" TargetMode="External"/><Relationship Id="rId3" Type="http://schemas.openxmlformats.org/officeDocument/2006/relationships/hyperlink" Target="https://www.axelor.com/erp/" TargetMode="External"/><Relationship Id="rId7" Type="http://schemas.openxmlformats.org/officeDocument/2006/relationships/hyperlink" Target="https://flectrahq.com/" TargetMode="External"/><Relationship Id="rId12" Type="http://schemas.openxmlformats.org/officeDocument/2006/relationships/hyperlink" Target="https://opensource.com/tools/enterprise-resource-planning" TargetMode="External"/><Relationship Id="rId2" Type="http://schemas.openxmlformats.org/officeDocument/2006/relationships/hyperlink" Target="https://ofbiz.apach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rpnext.com/" TargetMode="External"/><Relationship Id="rId11" Type="http://schemas.openxmlformats.org/officeDocument/2006/relationships/hyperlink" Target="https://www.wrike.com/" TargetMode="External"/><Relationship Id="rId5" Type="http://schemas.openxmlformats.org/officeDocument/2006/relationships/hyperlink" Target="https://www.dolibarr.org/" TargetMode="External"/><Relationship Id="rId10" Type="http://schemas.openxmlformats.org/officeDocument/2006/relationships/hyperlink" Target="https://www.tryton.org/" TargetMode="External"/><Relationship Id="rId4" Type="http://schemas.openxmlformats.org/officeDocument/2006/relationships/hyperlink" Target="https://www.bitrix24.eu/" TargetMode="External"/><Relationship Id="rId9" Type="http://schemas.openxmlformats.org/officeDocument/2006/relationships/hyperlink" Target="https://www.odoo.com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pterra.com/enterprise-resource-planning-softwar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dn2.hubspot.net/hubfs/4439340/Panorama-Consulting-Group-The-2020-ERP-Report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dn2.hubspot.net/hubfs/4439340/Panorama-Consulting-Group-The-2020-ERP-Report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hyperlink" Target="https://www.saponlinetutorials.com/about-sap-modules-sap-modules-list-overview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hyperlink" Target="https://www.saponlinetutorials.com/sap-fico-module-training-tutorials-sap-fi-materials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hyperlink" Target="https://www.saponlinetutorials.com/sap-controlling-co-training-sap-co-module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hyperlink" Target="https://www.saponlinetutorials.com/sap-sd-online-training-tutorials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hyperlink" Target="https://www.saponlinetutorials.com/sap-hcm-tutorials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hyperlink" Target="https://www.saponlinetutorials.com/sap-pp-module-training-tutorials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ponlinetutorials.com/about-sap-modules-sap-modules-list-overview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ponlinetutorials.com/about-sap-modules-sap-modules-list-overview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ponlinetutorials.com/about-sap-modules-sap-modules-list-overview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ponlinetutorials.com/about-sap-modules-sap-modules-list-overview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ponlinetutorials.com/sap-basis-interview-questions/" TargetMode="External"/><Relationship Id="rId7" Type="http://schemas.openxmlformats.org/officeDocument/2006/relationships/hyperlink" Target="https://www.saponlinetutorials.com/about-sap-modules-sap-modules-list-overview/" TargetMode="External"/><Relationship Id="rId2" Type="http://schemas.openxmlformats.org/officeDocument/2006/relationships/hyperlink" Target="https://www.saponlinetutorials.com/sap-abap-online-training-tutoria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ponlinetutorials.com/what-is-sap-hana-sap-hana-training-tutorials/" TargetMode="External"/><Relationship Id="rId5" Type="http://schemas.openxmlformats.org/officeDocument/2006/relationships/hyperlink" Target="https://www.saponlinetutorials.com/what-is-sap-bw-business-warehouse/" TargetMode="External"/><Relationship Id="rId4" Type="http://schemas.openxmlformats.org/officeDocument/2006/relationships/hyperlink" Target="https://www.saponlinetutorials.com/what-is-sap-bi-business-intelligence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soft1.eu/pages/viewpage.action?pageId=3155782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soft1.eu/pages/viewpage.action?pageId=3155996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entersoft.gr/products/business-suite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tersoft.gr/products/business-suite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cdn2.hubspot.net/hubfs/4439340/Panorama-Consulting-Group-The-2020-ERP-Report.pdf" TargetMode="External"/><Relationship Id="rId2" Type="http://schemas.openxmlformats.org/officeDocument/2006/relationships/hyperlink" Target="https://www.entersoft.eu/products/business-suit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aponlinetutorials.com/about-sap-modules-sap-modules-list-overview/" TargetMode="External"/><Relationship Id="rId4" Type="http://schemas.openxmlformats.org/officeDocument/2006/relationships/hyperlink" Target="https://wiki.soft1.eu/pages/viewpage.action?pageId=3155782" TargetMode="Externa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dn2.hubspot.net/hubfs/4439340/Panorama-Consulting-Group-The-2020-ERP-Report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7080846-52F6-BA41-8BBB-57C803B58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08090"/>
            <a:ext cx="8825658" cy="861420"/>
          </a:xfrm>
        </p:spPr>
        <p:txBody>
          <a:bodyPr/>
          <a:lstStyle/>
          <a:p>
            <a:r>
              <a:rPr lang="el-GR" dirty="0" smtClean="0"/>
              <a:t>Δρ Αικατερίνη </a:t>
            </a:r>
            <a:r>
              <a:rPr lang="el-GR" dirty="0" err="1" smtClean="0"/>
              <a:t>Μαρινάγη</a:t>
            </a:r>
            <a:r>
              <a:rPr lang="el-GR" dirty="0" smtClean="0"/>
              <a:t> ,  </a:t>
            </a:r>
            <a:r>
              <a:rPr lang="el-GR" dirty="0" err="1" smtClean="0"/>
              <a:t>ΔΔρ</a:t>
            </a:r>
            <a:r>
              <a:rPr lang="el-GR" dirty="0" smtClean="0"/>
              <a:t>. Δαμιανός Σακάς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7ACA41-435B-6E41-AE4D-4A6BE0E74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LOG601 - </a:t>
            </a:r>
            <a:r>
              <a:rPr lang="el-GR" sz="4800" dirty="0" smtClean="0"/>
              <a:t>ΣΥΣΤΗΜΑΤΑ ΔΙΑΧΕΙΡΙΣΗΣ ΕΠΙΧΕΙΡΗΣΙΑΚΩΝ ΠΟΡΩΝ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40197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Εμπορικά πακέτα </a:t>
            </a:r>
            <a:r>
              <a:rPr lang="en-US" smtClean="0">
                <a:latin typeface="Arial" charset="0"/>
              </a:rPr>
              <a:t>ERP</a:t>
            </a:r>
            <a:endParaRPr lang="el-GR" smtClean="0">
              <a:latin typeface="Arial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Διεθνή </a:t>
            </a:r>
            <a:r>
              <a:rPr lang="en-US" sz="2400" dirty="0" smtClean="0"/>
              <a:t>ERP:</a:t>
            </a:r>
            <a:endParaRPr lang="el-GR" sz="2400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SAP / </a:t>
            </a:r>
            <a:r>
              <a:rPr lang="en-US" dirty="0" err="1" smtClean="0"/>
              <a:t>JDEdwards</a:t>
            </a:r>
            <a:r>
              <a:rPr lang="en-US" dirty="0" smtClean="0"/>
              <a:t> / Platinum / </a:t>
            </a:r>
            <a:r>
              <a:rPr lang="en-US" dirty="0" err="1" smtClean="0"/>
              <a:t>NetSuite</a:t>
            </a:r>
            <a:r>
              <a:rPr lang="en-US" dirty="0" smtClean="0"/>
              <a:t> Oracle / MFG-PRO / ERP-ERM System / BPCS / Microsoft Dynamics / IFS / Sage</a:t>
            </a:r>
            <a:r>
              <a:rPr lang="el-GR" dirty="0" smtClean="0"/>
              <a:t> / </a:t>
            </a:r>
            <a:r>
              <a:rPr lang="en-US" dirty="0" smtClean="0"/>
              <a:t>SYSPRO / / </a:t>
            </a:r>
            <a:r>
              <a:rPr lang="en-US" dirty="0" err="1" smtClean="0"/>
              <a:t>WinTeam</a:t>
            </a:r>
            <a:r>
              <a:rPr lang="en-US" dirty="0" smtClean="0"/>
              <a:t> / </a:t>
            </a:r>
            <a:r>
              <a:rPr lang="en-US" dirty="0" err="1" smtClean="0"/>
              <a:t>Deltek</a:t>
            </a:r>
            <a:r>
              <a:rPr lang="en-US" dirty="0" smtClean="0"/>
              <a:t> / </a:t>
            </a:r>
            <a:r>
              <a:rPr lang="en-US" dirty="0" err="1" smtClean="0"/>
              <a:t>ePROMIS</a:t>
            </a:r>
            <a:r>
              <a:rPr lang="en-US" dirty="0" smtClean="0"/>
              <a:t> ERP / ERPAG / </a:t>
            </a:r>
            <a:r>
              <a:rPr lang="en-US" dirty="0" err="1" smtClean="0"/>
              <a:t>Infor</a:t>
            </a:r>
            <a:r>
              <a:rPr lang="en-US" dirty="0" smtClean="0"/>
              <a:t> / </a:t>
            </a:r>
            <a:r>
              <a:rPr lang="en-US" dirty="0" err="1" smtClean="0"/>
              <a:t>Epicor</a:t>
            </a:r>
            <a:r>
              <a:rPr lang="en-US" dirty="0" smtClean="0"/>
              <a:t> ERP /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Ελληνικά </a:t>
            </a:r>
            <a:r>
              <a:rPr lang="en-US" sz="2400" dirty="0" smtClean="0"/>
              <a:t>ERP:</a:t>
            </a:r>
            <a:endParaRPr lang="el-GR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Atlantis ERP, </a:t>
            </a:r>
            <a:r>
              <a:rPr lang="el-GR" dirty="0" smtClean="0"/>
              <a:t>της </a:t>
            </a:r>
            <a:r>
              <a:rPr lang="en-US" dirty="0" err="1" smtClean="0"/>
              <a:t>Altec</a:t>
            </a:r>
            <a:r>
              <a:rPr lang="el-GR" dirty="0" smtClean="0"/>
              <a:t> / </a:t>
            </a:r>
            <a:r>
              <a:rPr lang="en-US" dirty="0" err="1" smtClean="0"/>
              <a:t>ComPak</a:t>
            </a:r>
            <a:r>
              <a:rPr lang="en-US" dirty="0" smtClean="0"/>
              <a:t> Win</a:t>
            </a:r>
            <a:r>
              <a:rPr lang="el-GR" dirty="0" smtClean="0"/>
              <a:t> / </a:t>
            </a:r>
            <a:r>
              <a:rPr lang="en-US" dirty="0" smtClean="0"/>
              <a:t>Singular Enterprise</a:t>
            </a:r>
            <a:r>
              <a:rPr lang="el-GR" dirty="0" smtClean="0"/>
              <a:t> 4</a:t>
            </a:r>
            <a:r>
              <a:rPr lang="en-US" dirty="0" smtClean="0"/>
              <a:t>U /</a:t>
            </a:r>
            <a:r>
              <a:rPr lang="el-GR" dirty="0" smtClean="0"/>
              <a:t> </a:t>
            </a:r>
            <a:r>
              <a:rPr lang="en-US" dirty="0" smtClean="0"/>
              <a:t>Computer Logic ERP System</a:t>
            </a:r>
            <a:r>
              <a:rPr lang="el-GR" dirty="0" smtClean="0"/>
              <a:t>/ </a:t>
            </a:r>
            <a:r>
              <a:rPr lang="en-US" dirty="0" err="1" smtClean="0"/>
              <a:t>Orama</a:t>
            </a:r>
            <a:r>
              <a:rPr lang="en-US" dirty="0" smtClean="0"/>
              <a:t> ERP</a:t>
            </a:r>
            <a:r>
              <a:rPr lang="el-GR" dirty="0" smtClean="0"/>
              <a:t> /</a:t>
            </a:r>
            <a:r>
              <a:rPr lang="en-US" dirty="0" smtClean="0"/>
              <a:t> Sunsoft ERP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err="1" smtClean="0"/>
              <a:t>Entersoft</a:t>
            </a:r>
            <a:r>
              <a:rPr lang="en-US" dirty="0" smtClean="0"/>
              <a:t> Business Suite/ Open Accounting</a:t>
            </a:r>
            <a:r>
              <a:rPr lang="el-GR" dirty="0" smtClean="0"/>
              <a:t> </a:t>
            </a:r>
            <a:r>
              <a:rPr lang="en-US" dirty="0" smtClean="0"/>
              <a:t>ERP</a:t>
            </a:r>
            <a:r>
              <a:rPr lang="el-GR" dirty="0" smtClean="0"/>
              <a:t> </a:t>
            </a:r>
            <a:r>
              <a:rPr lang="en-US" dirty="0" smtClean="0"/>
              <a:t>/ Soft1</a:t>
            </a:r>
            <a:r>
              <a:rPr lang="el-GR" dirty="0" smtClean="0"/>
              <a:t> ERP</a:t>
            </a:r>
            <a:r>
              <a:rPr lang="en-US" dirty="0" smtClean="0"/>
              <a:t> /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	Business Evolution ERP, </a:t>
            </a:r>
            <a:r>
              <a:rPr lang="el-GR" dirty="0" smtClean="0"/>
              <a:t>της </a:t>
            </a:r>
            <a:r>
              <a:rPr lang="en-US" dirty="0" smtClean="0"/>
              <a:t>Semantic</a:t>
            </a:r>
            <a:r>
              <a:rPr lang="el-GR" dirty="0" smtClean="0"/>
              <a:t> / </a:t>
            </a:r>
            <a:r>
              <a:rPr lang="el-GR" dirty="0" err="1" smtClean="0"/>
              <a:t>ZerOne</a:t>
            </a:r>
            <a:r>
              <a:rPr lang="el-GR" dirty="0" smtClean="0"/>
              <a:t> ERP /</a:t>
            </a:r>
            <a:r>
              <a:rPr lang="en-US" dirty="0" smtClean="0"/>
              <a:t>  </a:t>
            </a:r>
            <a:r>
              <a:rPr lang="el-GR" dirty="0" err="1" smtClean="0"/>
              <a:t>InnovEra</a:t>
            </a:r>
            <a:r>
              <a:rPr lang="el-GR" dirty="0" smtClean="0"/>
              <a:t> </a:t>
            </a:r>
            <a:r>
              <a:rPr lang="en-US" dirty="0" smtClean="0"/>
              <a:t>ERP, </a:t>
            </a:r>
            <a:r>
              <a:rPr lang="el-GR" dirty="0" smtClean="0"/>
              <a:t>της </a:t>
            </a:r>
            <a:r>
              <a:rPr lang="el-GR" dirty="0" err="1" smtClean="0"/>
              <a:t>Data</a:t>
            </a:r>
            <a:r>
              <a:rPr lang="el-GR" dirty="0" smtClean="0"/>
              <a:t> </a:t>
            </a:r>
            <a:r>
              <a:rPr lang="el-GR" dirty="0" err="1" smtClean="0"/>
              <a:t>Communication</a:t>
            </a:r>
            <a:r>
              <a:rPr lang="el-GR" dirty="0" smtClean="0"/>
              <a:t> / </a:t>
            </a:r>
            <a:r>
              <a:rPr lang="el-GR" dirty="0" err="1" smtClean="0"/>
              <a:t>proXess</a:t>
            </a:r>
            <a:r>
              <a:rPr lang="el-GR" dirty="0" smtClean="0"/>
              <a:t> </a:t>
            </a:r>
            <a:r>
              <a:rPr lang="en-US" dirty="0" smtClean="0"/>
              <a:t>ERP</a:t>
            </a:r>
            <a:r>
              <a:rPr lang="el-GR" dirty="0" smtClean="0"/>
              <a:t> 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Εξειδικευμένα </a:t>
            </a:r>
            <a:r>
              <a:rPr lang="en-US" sz="2400" dirty="0" smtClean="0"/>
              <a:t>ERP</a:t>
            </a:r>
            <a:r>
              <a:rPr lang="el-GR" sz="2400" dirty="0" smtClean="0"/>
              <a:t>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Poseidon ERP</a:t>
            </a:r>
            <a:r>
              <a:rPr lang="el-GR" dirty="0" smtClean="0"/>
              <a:t> για διαχείριση ΚΕΚ</a:t>
            </a:r>
            <a:r>
              <a:rPr lang="en-US" dirty="0" smtClean="0"/>
              <a:t> / Atlas ERP </a:t>
            </a:r>
            <a:r>
              <a:rPr lang="el-GR" dirty="0" smtClean="0"/>
              <a:t>για ξενοδοχεία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Διεθνή εμπορικά πακέτα ανά μέγεθος εταιρείας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68535"/>
            <a:ext cx="9960258" cy="339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134750" y="5552497"/>
            <a:ext cx="3740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https://technologyadvice.com/erp/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ERP </a:t>
            </a:r>
            <a:r>
              <a:rPr lang="el-GR" dirty="0" smtClean="0"/>
              <a:t>Ελεύθερα και Ανοικτού κώδικα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ERP Free and Open Source Software (FOSS)</a:t>
            </a:r>
            <a:endParaRPr lang="el-GR" b="1" dirty="0" smtClean="0"/>
          </a:p>
          <a:p>
            <a:r>
              <a:rPr lang="en-US" b="1" dirty="0" smtClean="0"/>
              <a:t>Apache </a:t>
            </a:r>
            <a:r>
              <a:rPr lang="en-US" b="1" dirty="0" err="1" smtClean="0"/>
              <a:t>OFBiz</a:t>
            </a:r>
            <a:r>
              <a:rPr lang="en-US" b="1" dirty="0" smtClean="0"/>
              <a:t> </a:t>
            </a:r>
            <a:r>
              <a:rPr lang="en-US" dirty="0" smtClean="0">
                <a:hlinkClick r:id="rId2"/>
              </a:rPr>
              <a:t>https://ofbiz.apache.org/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Axelor</a:t>
            </a:r>
            <a:r>
              <a:rPr lang="en-US" b="1" dirty="0" smtClean="0"/>
              <a:t> ERP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https://www.axelor.com/erp/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Bitrix24 </a:t>
            </a:r>
            <a:r>
              <a:rPr lang="en-US" dirty="0" smtClean="0">
                <a:hlinkClick r:id="rId4"/>
              </a:rPr>
              <a:t>https://www.bitrix24.eu/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Dolibarr</a:t>
            </a:r>
            <a:r>
              <a:rPr lang="en-US" b="1" dirty="0" smtClean="0"/>
              <a:t> </a:t>
            </a:r>
            <a:r>
              <a:rPr lang="en-US" dirty="0" smtClean="0">
                <a:hlinkClick r:id="rId5"/>
              </a:rPr>
              <a:t>https://www.dolibarr.org/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ERPNext</a:t>
            </a:r>
            <a:r>
              <a:rPr lang="en-US" b="1" dirty="0" smtClean="0"/>
              <a:t> </a:t>
            </a:r>
            <a:r>
              <a:rPr lang="en-US" dirty="0" smtClean="0">
                <a:hlinkClick r:id="rId6"/>
              </a:rPr>
              <a:t>https://erpnext.com/</a:t>
            </a:r>
            <a:endParaRPr lang="en-US" dirty="0" smtClean="0"/>
          </a:p>
          <a:p>
            <a:r>
              <a:rPr lang="en-US" b="1" dirty="0" err="1" smtClean="0"/>
              <a:t>Flectra</a:t>
            </a:r>
            <a:r>
              <a:rPr lang="en-US" b="1" dirty="0" smtClean="0"/>
              <a:t> </a:t>
            </a:r>
            <a:r>
              <a:rPr lang="en-US" dirty="0" smtClean="0">
                <a:hlinkClick r:id="rId7"/>
              </a:rPr>
              <a:t>https://flectrahq.com/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n-US" b="1" dirty="0" err="1" smtClean="0"/>
              <a:t>Metasfresh</a:t>
            </a:r>
            <a:r>
              <a:rPr lang="en-US" b="1" dirty="0" smtClean="0"/>
              <a:t> </a:t>
            </a:r>
            <a:r>
              <a:rPr lang="en-US" dirty="0" smtClean="0">
                <a:hlinkClick r:id="rId8"/>
              </a:rPr>
              <a:t>https://metasfresh.com/en/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Odoo</a:t>
            </a:r>
            <a:r>
              <a:rPr lang="en-US" b="1" dirty="0" smtClean="0"/>
              <a:t> </a:t>
            </a:r>
            <a:r>
              <a:rPr lang="en-US" dirty="0" smtClean="0">
                <a:hlinkClick r:id="rId9"/>
              </a:rPr>
              <a:t>https://www.odoo.com/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Tryton</a:t>
            </a:r>
            <a:r>
              <a:rPr lang="en-US" b="1" dirty="0" smtClean="0"/>
              <a:t> </a:t>
            </a:r>
            <a:r>
              <a:rPr lang="en-US" dirty="0" smtClean="0">
                <a:hlinkClick r:id="rId10"/>
              </a:rPr>
              <a:t>https://www.tryton.org/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Wrike</a:t>
            </a:r>
            <a:r>
              <a:rPr lang="en-US" dirty="0" smtClean="0"/>
              <a:t> </a:t>
            </a:r>
            <a:r>
              <a:rPr lang="en-US" dirty="0" smtClean="0">
                <a:hlinkClick r:id="rId11"/>
              </a:rPr>
              <a:t>https://www.wrike.com/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219200" y="6025634"/>
            <a:ext cx="6216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12"/>
              </a:rPr>
              <a:t>https://opensource.com/tools/enterprise-resource-planning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6344334"/>
            <a:ext cx="6823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https://www.capterra.com/enterprise-resource-planning-software/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ERP</a:t>
            </a:r>
            <a:r>
              <a:rPr lang="el-GR" dirty="0" smtClean="0"/>
              <a:t> Κύρια Χαρακτηριστικά αξιολόγησης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5682343" cy="4572000"/>
          </a:xfrm>
        </p:spPr>
        <p:txBody>
          <a:bodyPr/>
          <a:lstStyle/>
          <a:p>
            <a:r>
              <a:rPr lang="el-GR" dirty="0" smtClean="0"/>
              <a:t>Τιμή</a:t>
            </a:r>
          </a:p>
          <a:p>
            <a:r>
              <a:rPr lang="el-GR" dirty="0" smtClean="0"/>
              <a:t>Καταλληλότητα</a:t>
            </a:r>
          </a:p>
          <a:p>
            <a:r>
              <a:rPr lang="el-GR" dirty="0" smtClean="0"/>
              <a:t>Ιδανικό πλήθος χρηστών</a:t>
            </a:r>
          </a:p>
          <a:p>
            <a:r>
              <a:rPr lang="el-GR" dirty="0" smtClean="0"/>
              <a:t>Κατάταξη</a:t>
            </a:r>
          </a:p>
          <a:p>
            <a:r>
              <a:rPr lang="el-GR" dirty="0" smtClean="0"/>
              <a:t>Ευχρηστία</a:t>
            </a:r>
          </a:p>
          <a:p>
            <a:r>
              <a:rPr lang="el-GR" dirty="0" smtClean="0"/>
              <a:t>Υποστήριξη πελατών</a:t>
            </a:r>
          </a:p>
          <a:p>
            <a:r>
              <a:rPr lang="el-GR" dirty="0" smtClean="0"/>
              <a:t>Χαρακτηριστικά /λειτουργικότητα</a:t>
            </a:r>
          </a:p>
          <a:p>
            <a:r>
              <a:rPr lang="el-GR" dirty="0" smtClean="0"/>
              <a:t>Αξίζει τα λεφτά του</a:t>
            </a:r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640286" y="1417638"/>
            <a:ext cx="5290457" cy="4572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CRM Distribution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Management Enterprise Asset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Management Financial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Management HR Management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Inventory Management Order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Management Project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Management Purchase Order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Management Reporting/Analytics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Supply Chain Management</a:t>
            </a:r>
            <a:endParaRPr lang="el-GR" sz="2800" dirty="0" smtClean="0"/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dirty="0" smtClean="0"/>
              <a:t>Warehouse Management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6344334"/>
            <a:ext cx="6823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https://www.capterra.com/enterprise-resource-planning-software/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smtClean="0"/>
              <a:t>Επιλογή του κατάλληλου </a:t>
            </a:r>
            <a:r>
              <a:rPr lang="en-US" sz="4000" smtClean="0">
                <a:latin typeface="Arial" charset="0"/>
              </a:rPr>
              <a:t>ERP</a:t>
            </a:r>
            <a:r>
              <a:rPr lang="el-GR" sz="4000" smtClean="0"/>
              <a:t> για την επιχείρηση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Κάθε ERP σύστημα έχει τα δυνατά και τα αδύνατα σημεία του. Τα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400" dirty="0" smtClean="0"/>
              <a:t>κυριότερα κριτήρια επιλογής του καταλληλότερου συστήματος είναι: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κάλυψη των αναγκών της επιχείρησης στους τομείς ενδιαφέροντος της, ή και γενικότερα του κλάδου στον οποίο δραστηριοποιείται η επιχείρηση  λ.χ. κατασκευές, παραγωγή, υπηρεσίες κ.λπ.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δυνατότητα περαιτέρω ανάπτυξης και παραμετροποίησης του συστήματος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δυνατότητα εγκατάστασης του συστήματος σε διαφορετικές λειτουργικές πλατφόρμες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Τα επίπεδα ασφαλείας του συστήματος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δυνατότητα μεταφοράς των δεδομένων από το παλαιότερο μηχανογραφικό σύστημα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δυνατότητα εκπαίδευσης των χρηστών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εμπειρία της προμηθεύτριας εταιρείας</a:t>
            </a:r>
          </a:p>
          <a:p>
            <a:pPr eaLnBrk="1" hangingPunct="1">
              <a:lnSpc>
                <a:spcPct val="90000"/>
              </a:lnSpc>
            </a:pP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10363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4000" dirty="0" smtClean="0"/>
              <a:t>Επιλογή του κατάλληλου </a:t>
            </a:r>
            <a:r>
              <a:rPr lang="en-US" sz="4000" dirty="0" smtClean="0">
                <a:latin typeface="Arial" charset="0"/>
              </a:rPr>
              <a:t>ERP</a:t>
            </a:r>
            <a:r>
              <a:rPr lang="el-GR" sz="4000" dirty="0" smtClean="0">
                <a:latin typeface="Arial" charset="0"/>
              </a:rPr>
              <a:t/>
            </a:r>
            <a:br>
              <a:rPr lang="el-GR" sz="4000" dirty="0" smtClean="0">
                <a:latin typeface="Arial" charset="0"/>
              </a:rPr>
            </a:br>
            <a:r>
              <a:rPr lang="el-GR" sz="4000" dirty="0" smtClean="0"/>
              <a:t>Σύγχρονα χαρακτηριστικά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el-GR" sz="2200" b="1" dirty="0" smtClean="0"/>
              <a:t>Απομακρυσμένη Πρόσβαση</a:t>
            </a:r>
            <a:r>
              <a:rPr lang="el-GR" sz="2200" dirty="0" smtClean="0"/>
              <a:t> (.</a:t>
            </a:r>
            <a:r>
              <a:rPr lang="el-GR" sz="2200" dirty="0" err="1" smtClean="0"/>
              <a:t>Net</a:t>
            </a:r>
            <a:r>
              <a:rPr lang="el-GR" sz="2200" dirty="0" smtClean="0"/>
              <a:t> </a:t>
            </a:r>
            <a:r>
              <a:rPr lang="el-GR" sz="2200" dirty="0" err="1" smtClean="0"/>
              <a:t>Remoting</a:t>
            </a:r>
            <a:r>
              <a:rPr lang="el-GR" sz="2200" dirty="0" smtClean="0"/>
              <a:t>) με χρήση ADSL, ISDN, PSTN, κλπ με πραγματικό </a:t>
            </a:r>
            <a:r>
              <a:rPr lang="el-GR" sz="2200" dirty="0" err="1" smtClean="0"/>
              <a:t>Client</a:t>
            </a:r>
            <a:r>
              <a:rPr lang="el-GR" sz="2200" dirty="0" smtClean="0"/>
              <a:t> χωρίς ενδιάμεσες τεχνολογίες και μεγάλες ταχύτητες </a:t>
            </a:r>
            <a:endParaRPr lang="en-US" sz="2200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l-GR" sz="2200" b="1" dirty="0" smtClean="0"/>
              <a:t>Διαχείριση Πελατειακών Σχέσεων – CRM,</a:t>
            </a:r>
            <a:r>
              <a:rPr lang="el-GR" sz="2200" dirty="0" smtClean="0"/>
              <a:t> ενοποιημένης με όλο το υπόλοιπο ERP </a:t>
            </a:r>
            <a:endParaRPr lang="en-US" sz="2200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l-GR" sz="2200" b="1" dirty="0" smtClean="0"/>
              <a:t>Διαχείριση Διεθνών Λογιστικών Προτύπων</a:t>
            </a:r>
            <a:r>
              <a:rPr lang="en-US" sz="2200" b="1" dirty="0" smtClean="0"/>
              <a:t>,</a:t>
            </a:r>
            <a:r>
              <a:rPr lang="el-GR" sz="2200" dirty="0" smtClean="0"/>
              <a:t> παράλληλα με τα Εθνικά Λογιστικά Πρότυπα. </a:t>
            </a:r>
            <a:endParaRPr lang="en-US" sz="2200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l-GR" sz="2200" b="1" dirty="0" err="1" smtClean="0"/>
              <a:t>Shadowing</a:t>
            </a:r>
            <a:r>
              <a:rPr lang="el-GR" sz="2200" dirty="0" smtClean="0"/>
              <a:t> το οποίο παρέχει Αυτοματοποιημένο Διαχωρισμό Εργοστασιακής παραμετροποίησης – παραμετροποίησης Πελάτη και το οποίο διασφαλίζει την επένδυση προστατεύοντας σε οποιαδήποτε νέα έκδοση – αναβάθμιση τις ειδικές ρυθμίσεις που έγιναν στην εγκατάσταση.</a:t>
            </a:r>
            <a:endParaRPr lang="el-GR" sz="2200" b="1" dirty="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el-GR" sz="2200" b="1" dirty="0" smtClean="0"/>
              <a:t>Internet </a:t>
            </a:r>
            <a:r>
              <a:rPr lang="el-GR" sz="2200" b="1" dirty="0" err="1" smtClean="0"/>
              <a:t>Update</a:t>
            </a:r>
            <a:r>
              <a:rPr lang="el-GR" sz="2200" b="1" dirty="0" smtClean="0"/>
              <a:t> &amp; </a:t>
            </a:r>
            <a:r>
              <a:rPr lang="el-GR" sz="2200" b="1" dirty="0" err="1" smtClean="0"/>
              <a:t>Client</a:t>
            </a:r>
            <a:r>
              <a:rPr lang="el-GR" sz="2200" b="1" dirty="0" smtClean="0"/>
              <a:t> </a:t>
            </a:r>
            <a:r>
              <a:rPr lang="el-GR" sz="2200" b="1" dirty="0" err="1" smtClean="0"/>
              <a:t>Synchronization</a:t>
            </a:r>
            <a:r>
              <a:rPr lang="el-GR" sz="2200" b="1" dirty="0" smtClean="0"/>
              <a:t> </a:t>
            </a:r>
            <a:r>
              <a:rPr lang="el-GR" sz="2200" dirty="0" smtClean="0"/>
              <a:t>με τη χρήση του οποίου αναβαθμίζεται το </a:t>
            </a:r>
            <a:r>
              <a:rPr lang="en-US" sz="2200" dirty="0" smtClean="0"/>
              <a:t>ERP</a:t>
            </a:r>
            <a:r>
              <a:rPr lang="el-GR" sz="2200" b="1" dirty="0" smtClean="0"/>
              <a:t> </a:t>
            </a:r>
            <a:r>
              <a:rPr lang="el-GR" sz="2200" dirty="0" smtClean="0"/>
              <a:t>μέσω Internet (</a:t>
            </a:r>
            <a:r>
              <a:rPr lang="el-GR" sz="2200" dirty="0" err="1" smtClean="0"/>
              <a:t>LiveUpdate</a:t>
            </a:r>
            <a:r>
              <a:rPr lang="el-GR" sz="2200" dirty="0" smtClean="0"/>
              <a:t>) </a:t>
            </a:r>
            <a:endParaRPr lang="en-US" sz="2200" dirty="0" smtClean="0"/>
          </a:p>
          <a:p>
            <a:pPr marL="533400" indent="-533400">
              <a:lnSpc>
                <a:spcPct val="90000"/>
              </a:lnSpc>
            </a:pPr>
            <a:r>
              <a:rPr lang="en-US" sz="2200" b="1" dirty="0" err="1" smtClean="0"/>
              <a:t>eCommerce</a:t>
            </a:r>
            <a:r>
              <a:rPr lang="en-US" sz="2200" dirty="0" smtClean="0"/>
              <a:t> </a:t>
            </a:r>
            <a:r>
              <a:rPr lang="el-GR" sz="2200" dirty="0" smtClean="0"/>
              <a:t>υποστήριξη ηλεκτρονικού εμπορίου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5114"/>
            <a:ext cx="10972800" cy="1139825"/>
          </a:xfrm>
        </p:spPr>
        <p:txBody>
          <a:bodyPr/>
          <a:lstStyle/>
          <a:p>
            <a:pPr eaLnBrk="1" hangingPunct="1"/>
            <a:r>
              <a:rPr lang="el-GR" dirty="0" smtClean="0"/>
              <a:t>Εγκατάσταση </a:t>
            </a:r>
            <a:r>
              <a:rPr lang="en-US" dirty="0" smtClean="0">
                <a:latin typeface="Arial" charset="0"/>
              </a:rPr>
              <a:t>ERP</a:t>
            </a:r>
            <a:endParaRPr lang="el-GR" dirty="0" smtClean="0">
              <a:latin typeface="Arial" charset="0"/>
            </a:endParaRP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19200" y="1404939"/>
            <a:ext cx="10363200" cy="4572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000" b="1" u="sng" dirty="0" smtClean="0"/>
              <a:t>1-</a:t>
            </a:r>
            <a:r>
              <a:rPr lang="en-US" sz="2000" b="1" u="sng" dirty="0" smtClean="0"/>
              <a:t>tier ERP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Χρησιμοποιείται από πολύ μεγάλες εταιρείες, λόγω της πολυπλοκότητας των λειτουργιών τους και των αναγκών τους  (</a:t>
            </a:r>
            <a:r>
              <a:rPr lang="en-US" sz="1800" dirty="0" smtClean="0"/>
              <a:t>SAP  S/4 HANA, Oracle Cloud Apps, </a:t>
            </a:r>
            <a:r>
              <a:rPr lang="en-US" sz="1800" dirty="0" err="1" smtClean="0"/>
              <a:t>Infor</a:t>
            </a:r>
            <a:r>
              <a:rPr lang="en-US" sz="1800" dirty="0" smtClean="0"/>
              <a:t> M3, </a:t>
            </a:r>
            <a:r>
              <a:rPr lang="en-US" sz="1800" dirty="0" err="1" smtClean="0"/>
              <a:t>Infor</a:t>
            </a:r>
            <a:r>
              <a:rPr lang="en-US" sz="1800" dirty="0" smtClean="0"/>
              <a:t> LN</a:t>
            </a:r>
            <a:r>
              <a:rPr lang="el-GR" sz="1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u="sng" dirty="0" smtClean="0"/>
              <a:t>2-tier</a:t>
            </a:r>
            <a:r>
              <a:rPr lang="el-GR" sz="2000" b="1" u="sng" dirty="0" smtClean="0"/>
              <a:t> </a:t>
            </a:r>
            <a:r>
              <a:rPr lang="en-US" sz="2000" b="1" u="sng" dirty="0" smtClean="0"/>
              <a:t>ERP </a:t>
            </a:r>
            <a:endParaRPr lang="el-GR" sz="2000" b="1" u="sng" dirty="0" smtClean="0"/>
          </a:p>
          <a:p>
            <a:pPr lvl="1">
              <a:lnSpc>
                <a:spcPct val="90000"/>
              </a:lnSpc>
            </a:pPr>
            <a:r>
              <a:rPr lang="el-GR" sz="2000" dirty="0" smtClean="0"/>
              <a:t>Χρησιμοποιείται η αρχιτεκτονική δικτύου </a:t>
            </a:r>
            <a:r>
              <a:rPr lang="en-US" sz="2000" u="sng" dirty="0" smtClean="0"/>
              <a:t>client-server</a:t>
            </a:r>
            <a:r>
              <a:rPr lang="en-US" sz="2000" dirty="0" smtClean="0"/>
              <a:t>. </a:t>
            </a:r>
            <a:r>
              <a:rPr lang="el-GR" sz="2000" dirty="0" smtClean="0"/>
              <a:t>Ένα τμήμα του </a:t>
            </a:r>
            <a:r>
              <a:rPr lang="en-US" sz="2000" dirty="0" smtClean="0"/>
              <a:t>ERP </a:t>
            </a:r>
            <a:r>
              <a:rPr lang="el-GR" sz="2000" dirty="0" smtClean="0"/>
              <a:t>εγκαθίσταται στον </a:t>
            </a:r>
            <a:r>
              <a:rPr lang="en-US" sz="2000" dirty="0" smtClean="0"/>
              <a:t>Database Server . </a:t>
            </a:r>
            <a:r>
              <a:rPr lang="el-GR" sz="2000" dirty="0" smtClean="0"/>
              <a:t>Το άλλο τμήμα βρίσκεται εγκατεστημένο στους σταθμούς εργασίας (</a:t>
            </a:r>
            <a:r>
              <a:rPr lang="en-US" sz="2000" dirty="0" smtClean="0"/>
              <a:t>clients) </a:t>
            </a:r>
            <a:r>
              <a:rPr lang="el-GR" sz="2000" dirty="0" smtClean="0"/>
              <a:t>και αποτελεί το μέσο επικοινωνίας και διαχείρισης της Βάσης Δεδομένων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To</a:t>
            </a:r>
            <a:r>
              <a:rPr lang="el-GR" sz="2000" dirty="0" smtClean="0"/>
              <a:t> </a:t>
            </a:r>
            <a:r>
              <a:rPr lang="en-US" sz="2000" dirty="0" smtClean="0"/>
              <a:t>ERP </a:t>
            </a:r>
            <a:r>
              <a:rPr lang="el-GR" sz="2000" dirty="0" smtClean="0"/>
              <a:t>είναι ανεξάρτητο της Βάσης Δεδομένων και του Λειτουργικού Συστήματος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Upper 2-tier : Microsoft Dynamics 365 for Finance and Operation, IFS, Sage Enterprise Management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Lower 2-tier: Microsoft Dynamics 365 Business Central, </a:t>
            </a:r>
            <a:r>
              <a:rPr lang="en-US" sz="2000" dirty="0" err="1" smtClean="0"/>
              <a:t>Infor</a:t>
            </a:r>
            <a:r>
              <a:rPr lang="en-US" sz="2000" dirty="0" smtClean="0"/>
              <a:t> </a:t>
            </a:r>
            <a:r>
              <a:rPr lang="en-US" sz="2000" dirty="0" err="1" smtClean="0"/>
              <a:t>CloudSuite</a:t>
            </a:r>
            <a:r>
              <a:rPr lang="en-US" sz="2000" dirty="0" smtClean="0"/>
              <a:t> Industrial/Distribution</a:t>
            </a:r>
            <a:endParaRPr lang="el-GR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b="1" u="sng" dirty="0" smtClean="0"/>
              <a:t>3-tier ERP</a:t>
            </a:r>
            <a:r>
              <a:rPr lang="el-GR" sz="2000" b="1" dirty="0" smtClean="0"/>
              <a:t>:</a:t>
            </a:r>
            <a:endParaRPr lang="en-US" sz="20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l-GR" sz="2000" dirty="0" smtClean="0"/>
              <a:t>Χρησιμοποίηση αρχιτεκτονικής </a:t>
            </a:r>
            <a:r>
              <a:rPr lang="el-GR" sz="2000" u="sng" dirty="0" smtClean="0"/>
              <a:t>3-</a:t>
            </a:r>
            <a:r>
              <a:rPr lang="en-US" sz="2000" u="sng" dirty="0" smtClean="0"/>
              <a:t>tier client-server</a:t>
            </a:r>
            <a:r>
              <a:rPr lang="el-GR" sz="2000" dirty="0" smtClean="0"/>
              <a:t>, όπου το κύριο μέρος των </a:t>
            </a:r>
            <a:r>
              <a:rPr lang="en-US" sz="2000" dirty="0" smtClean="0"/>
              <a:t>ERP </a:t>
            </a:r>
            <a:r>
              <a:rPr lang="el-GR" sz="2000" dirty="0" smtClean="0"/>
              <a:t>εφαρμογών δεν βρίσκονται εγκατεστημένο στους </a:t>
            </a:r>
            <a:r>
              <a:rPr lang="en-US" sz="2000" dirty="0" smtClean="0"/>
              <a:t>clients</a:t>
            </a:r>
            <a:r>
              <a:rPr lang="el-GR" sz="2000" dirty="0" smtClean="0"/>
              <a:t>,</a:t>
            </a:r>
            <a:r>
              <a:rPr lang="en-US" sz="2000" dirty="0" smtClean="0"/>
              <a:t> </a:t>
            </a:r>
            <a:r>
              <a:rPr lang="el-GR" sz="2000" dirty="0" smtClean="0"/>
              <a:t>αλλά σε ένα ενδιάμεσο υπολογιστή (με τον οποίο οι </a:t>
            </a:r>
            <a:r>
              <a:rPr lang="en-US" sz="2000" dirty="0" smtClean="0"/>
              <a:t>clients </a:t>
            </a:r>
            <a:r>
              <a:rPr lang="el-GR" sz="2000" dirty="0" smtClean="0"/>
              <a:t>επικοινωνούν διαδικτυακά) και ο οποίος επίσης συνδέεται με τον </a:t>
            </a:r>
            <a:r>
              <a:rPr lang="en-US" sz="2000" dirty="0" smtClean="0"/>
              <a:t>Database Server</a:t>
            </a:r>
            <a:r>
              <a:rPr lang="el-GR" sz="2000" dirty="0" smtClean="0"/>
              <a:t> (</a:t>
            </a:r>
            <a:r>
              <a:rPr lang="en-US" sz="2000" dirty="0" smtClean="0"/>
              <a:t>Sage ERP 100, </a:t>
            </a:r>
            <a:r>
              <a:rPr lang="en-US" sz="2000" dirty="0" err="1" smtClean="0"/>
              <a:t>Sge</a:t>
            </a:r>
            <a:r>
              <a:rPr lang="en-US" sz="2000" dirty="0" smtClean="0"/>
              <a:t> ERP 300, </a:t>
            </a:r>
            <a:r>
              <a:rPr lang="en-US" sz="2000" dirty="0" err="1" smtClean="0"/>
              <a:t>Aptean</a:t>
            </a:r>
            <a:r>
              <a:rPr lang="en-US" sz="2000" dirty="0" smtClean="0"/>
              <a:t>, ECI, ASC)</a:t>
            </a:r>
          </a:p>
          <a:p>
            <a:pPr eaLnBrk="1" hangingPunct="1">
              <a:lnSpc>
                <a:spcPct val="90000"/>
              </a:lnSpc>
              <a:buNone/>
            </a:pP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premise ERP </a:t>
            </a:r>
            <a:r>
              <a:rPr lang="en-US" dirty="0" err="1" smtClean="0"/>
              <a:t>vs</a:t>
            </a:r>
            <a:r>
              <a:rPr lang="en-US" dirty="0" smtClean="0"/>
              <a:t> Cloud ERP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072" y="3265577"/>
            <a:ext cx="6447616" cy="2848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219200" y="1471523"/>
            <a:ext cx="9834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On premise ERP</a:t>
            </a:r>
            <a:r>
              <a:rPr lang="el-GR" sz="2000" b="1" dirty="0" smtClean="0"/>
              <a:t>: </a:t>
            </a:r>
            <a:r>
              <a:rPr lang="el-GR" sz="2000" dirty="0" smtClean="0"/>
              <a:t>Το λογισμικό δεν αγοράζεται, μόνο </a:t>
            </a:r>
            <a:r>
              <a:rPr lang="el-GR" sz="2000" dirty="0" err="1" smtClean="0"/>
              <a:t>αδειοδοτείται</a:t>
            </a:r>
            <a:r>
              <a:rPr lang="el-GR" sz="2000" dirty="0" smtClean="0"/>
              <a:t> για χρήση με συγκεκριμένα κριτήρια, π.χ. αριθμός χρηστών.  Συνήθως φιλοξενείται στο υπολογιστικό κέντρο  του πελάτη</a:t>
            </a:r>
            <a:r>
              <a:rPr lang="en-US" sz="2000" dirty="0" smtClean="0"/>
              <a:t> (on premise)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Cloud ERP</a:t>
            </a:r>
            <a:r>
              <a:rPr lang="en-US" sz="2000" dirty="0" smtClean="0"/>
              <a:t>: </a:t>
            </a:r>
            <a:r>
              <a:rPr lang="el-GR" sz="2000" dirty="0" smtClean="0"/>
              <a:t>φιλοξενείται στο υπολογιστικό νέφος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80739" y="3080911"/>
            <a:ext cx="51112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Λόγοι επιλογής εγκατάστασης </a:t>
            </a:r>
            <a:r>
              <a:rPr lang="en-US" sz="2000" dirty="0" smtClean="0"/>
              <a:t>on-premise</a:t>
            </a:r>
            <a:r>
              <a:rPr lang="el-GR" sz="2000" dirty="0" smtClean="0"/>
              <a:t> αντί </a:t>
            </a:r>
            <a:r>
              <a:rPr lang="en-US" sz="2000" dirty="0" smtClean="0"/>
              <a:t>cloud:</a:t>
            </a:r>
            <a:endParaRPr lang="el-GR" sz="2000" dirty="0" smtClean="0"/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l-GR" sz="2000" dirty="0" smtClean="0"/>
              <a:t>Κίνδυνος Παραβίασης ασφάλειας 27,27%</a:t>
            </a:r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l-GR" sz="2000" dirty="0" smtClean="0"/>
              <a:t>Κίνδυνος απώλειας δεδομένων  31,82%</a:t>
            </a:r>
          </a:p>
          <a:p>
            <a:pPr>
              <a:buFontTx/>
              <a:buChar char="-"/>
            </a:pPr>
            <a:r>
              <a:rPr lang="el-GR" sz="2000" dirty="0" smtClean="0"/>
              <a:t> Έλλειψη γνώσης των οφελών 40,91%</a:t>
            </a:r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080739" y="5745192"/>
            <a:ext cx="3238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Panorama Consulting Group</a:t>
            </a:r>
            <a:r>
              <a:rPr lang="en-US" dirty="0" smtClean="0"/>
              <a:t>, 2020)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Cloud ERP :  </a:t>
            </a:r>
            <a:r>
              <a:rPr lang="en-US" dirty="0" err="1" smtClean="0"/>
              <a:t>SaaS</a:t>
            </a:r>
            <a:r>
              <a:rPr lang="en-US" dirty="0" smtClean="0"/>
              <a:t> ERP </a:t>
            </a:r>
            <a:r>
              <a:rPr lang="en-US" dirty="0" err="1" smtClean="0"/>
              <a:t>vs</a:t>
            </a:r>
            <a:r>
              <a:rPr lang="en-US" dirty="0" smtClean="0"/>
              <a:t> Hosted ERP</a:t>
            </a:r>
            <a:endParaRPr lang="el-GR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314" y="1447800"/>
            <a:ext cx="7023393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Cloud ERP</a:t>
            </a:r>
            <a:r>
              <a:rPr lang="el-GR" sz="2000" b="1" dirty="0" smtClean="0"/>
              <a:t>:</a:t>
            </a:r>
            <a:r>
              <a:rPr lang="en-US" sz="2000" b="1" dirty="0" smtClean="0"/>
              <a:t> </a:t>
            </a:r>
            <a:r>
              <a:rPr lang="el-GR" sz="2000" dirty="0" smtClean="0"/>
              <a:t>το λογισμικό και τα δεδομένα φιλοξενούνται στο νέφος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b="1" dirty="0" err="1" smtClean="0"/>
              <a:t>SaaS</a:t>
            </a:r>
            <a:r>
              <a:rPr lang="en-US" sz="2000" b="1" dirty="0" smtClean="0"/>
              <a:t> </a:t>
            </a:r>
            <a:r>
              <a:rPr lang="el-GR" sz="2000" b="1" dirty="0" smtClean="0"/>
              <a:t>(</a:t>
            </a:r>
            <a:r>
              <a:rPr lang="en-US" sz="2000" b="1" dirty="0" smtClean="0"/>
              <a:t>Software as a Service) On Demand</a:t>
            </a:r>
            <a:r>
              <a:rPr lang="el-GR" sz="2000" b="1" dirty="0" smtClean="0"/>
              <a:t> (μοντέλο κατά παραγγελία)</a:t>
            </a:r>
            <a:r>
              <a:rPr lang="en-US" sz="2000" dirty="0" smtClean="0"/>
              <a:t>:</a:t>
            </a:r>
            <a:r>
              <a:rPr lang="el-GR" sz="2000" dirty="0" smtClean="0"/>
              <a:t> Το λογισμικό δεν ανήκει στον τελικό χρήστη, αλλά προμηθεύεται ως υπηρεσία</a:t>
            </a:r>
            <a:r>
              <a:rPr lang="en-US" sz="2000" dirty="0" smtClean="0"/>
              <a:t> </a:t>
            </a:r>
            <a:r>
              <a:rPr lang="el-GR" sz="2000" dirty="0" smtClean="0"/>
              <a:t>. Ένα στιγμιότυπο </a:t>
            </a:r>
            <a:r>
              <a:rPr lang="en-US" sz="2000" dirty="0" smtClean="0"/>
              <a:t>(instance</a:t>
            </a:r>
            <a:r>
              <a:rPr lang="el-GR" sz="2000" dirty="0" smtClean="0"/>
              <a:t>) του λογισμικού φιλοξενείται σε περιβάλλον όπου πολλοί πελάτες εξυπηρετούνται </a:t>
            </a:r>
            <a:r>
              <a:rPr lang="en-US" sz="2000" dirty="0" smtClean="0"/>
              <a:t>(multitenant environment)</a:t>
            </a:r>
            <a:r>
              <a:rPr lang="el-GR" sz="2000" dirty="0" smtClean="0"/>
              <a:t>, και μοιράζονται την  εφαρμογή και τη βάση δεδομένων. Τα δεδομένα κάθε πελάτη είναι απομονωμένα και αόρατα από τους υπολοίπους πελάτες.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b="1" dirty="0" smtClean="0"/>
              <a:t>Hosted</a:t>
            </a:r>
            <a:r>
              <a:rPr lang="el-GR" sz="2000" b="1" dirty="0" smtClean="0"/>
              <a:t> (μοντέλο φιλοξενίας)</a:t>
            </a:r>
            <a:r>
              <a:rPr lang="en-US" sz="2000" b="1" dirty="0" smtClean="0"/>
              <a:t>: </a:t>
            </a:r>
            <a:r>
              <a:rPr lang="el-GR" sz="2000" dirty="0" smtClean="0"/>
              <a:t>Ο πελάτης αγοράζει άδεια χρήσης λογισμικού και πληρώνει επίσης για τεχνική υποστήριξη και αναβαθμίσεις. Το λογισμικό μπορεί να είναι ένα στιγμιότυπο </a:t>
            </a:r>
            <a:r>
              <a:rPr lang="en-US" sz="2000" dirty="0" smtClean="0"/>
              <a:t>(instance)</a:t>
            </a:r>
            <a:r>
              <a:rPr lang="el-GR" sz="2000" dirty="0" smtClean="0"/>
              <a:t> εγκατεστημένο σε υπολογιστή που χρησιμοποιεί μόνο ο πελάτης </a:t>
            </a:r>
            <a:r>
              <a:rPr lang="en-US" sz="2000" dirty="0" smtClean="0"/>
              <a:t>(single tenant environment) </a:t>
            </a:r>
            <a:r>
              <a:rPr lang="el-GR" sz="2000" dirty="0" smtClean="0"/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el-GR" sz="2000" dirty="0" smtClean="0"/>
              <a:t>(</a:t>
            </a:r>
            <a:r>
              <a:rPr lang="en-US" sz="2000" dirty="0" smtClean="0"/>
              <a:t>IDC Manufacturing Insights</a:t>
            </a:r>
            <a:r>
              <a:rPr lang="el-GR" sz="2000" dirty="0" smtClean="0"/>
              <a:t>, 2010)</a:t>
            </a:r>
            <a:endParaRPr lang="en-US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0707" y="2329542"/>
            <a:ext cx="4066663" cy="294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343436" y="5835134"/>
            <a:ext cx="3238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Panorama Consulting Group</a:t>
            </a:r>
            <a:r>
              <a:rPr lang="en-US" dirty="0" smtClean="0"/>
              <a:t>, 2020)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Εγκατάσταση ενός </a:t>
            </a:r>
            <a:r>
              <a:rPr lang="en-US" dirty="0" smtClean="0">
                <a:latin typeface="Arial" charset="0"/>
              </a:rPr>
              <a:t>ERP</a:t>
            </a:r>
            <a:endParaRPr lang="el-GR" dirty="0" smtClean="0">
              <a:latin typeface="Arial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200" b="1" dirty="0" smtClean="0"/>
              <a:t>Διαχειριστής συστήματος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200" dirty="0" smtClean="0"/>
              <a:t>Μετά την εγκατάσταση ενός συστήματος </a:t>
            </a:r>
            <a:r>
              <a:rPr lang="en-US" sz="2200" dirty="0" smtClean="0"/>
              <a:t>ERP</a:t>
            </a:r>
            <a:r>
              <a:rPr lang="el-GR" sz="2200" dirty="0" smtClean="0"/>
              <a:t> ορίζεται ο υπεύθυνος για τη διαχείρισή του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200" dirty="0" smtClean="0"/>
              <a:t>Ο διαχειριστής συστήματος </a:t>
            </a:r>
            <a:r>
              <a:rPr lang="en-US" sz="2200" dirty="0" smtClean="0"/>
              <a:t>ERP </a:t>
            </a:r>
            <a:r>
              <a:rPr lang="el-GR" sz="2200" dirty="0" smtClean="0"/>
              <a:t>συνεργάζεται με τους χρήστες του συστήματος, το τμήμα μηχανογράφησης και την εταιρία που προσφέρει τεχνική υποστήριξη, προσδιορίζει τα δικαιώματα πρόσβασης των χρηστών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On premise </a:t>
            </a:r>
            <a:r>
              <a:rPr lang="el-GR" sz="2200" dirty="0" smtClean="0"/>
              <a:t>εγκατάσταση</a:t>
            </a:r>
            <a:r>
              <a:rPr lang="en-US" sz="2200" dirty="0" smtClean="0"/>
              <a:t> </a:t>
            </a:r>
            <a:r>
              <a:rPr lang="el-GR" sz="2200" dirty="0" smtClean="0"/>
              <a:t>: </a:t>
            </a:r>
            <a:r>
              <a:rPr lang="en-US" sz="2200" dirty="0" smtClean="0"/>
              <a:t> </a:t>
            </a:r>
            <a:r>
              <a:rPr lang="el-GR" sz="2200" dirty="0" smtClean="0"/>
              <a:t>στις αρμοδιότητες διαχειριστή περιλαμβάνονται εργασίες </a:t>
            </a:r>
            <a:r>
              <a:rPr lang="en-US" sz="2200" dirty="0" smtClean="0"/>
              <a:t>backup</a:t>
            </a:r>
            <a:r>
              <a:rPr lang="el-GR" sz="2200" dirty="0" smtClean="0"/>
              <a:t> και </a:t>
            </a:r>
            <a:r>
              <a:rPr lang="en-US" sz="2200" dirty="0" smtClean="0"/>
              <a:t>restore, </a:t>
            </a:r>
            <a:r>
              <a:rPr lang="el-GR" sz="2200" dirty="0" smtClean="0"/>
              <a:t>ασφάλεια του συστήματος, κλπ.</a:t>
            </a:r>
          </a:p>
          <a:p>
            <a:pPr lvl="2"/>
            <a:r>
              <a:rPr lang="el-GR" sz="1800" dirty="0" smtClean="0"/>
              <a:t>Διαδικασία </a:t>
            </a:r>
            <a:r>
              <a:rPr lang="en-US" dirty="0" smtClean="0"/>
              <a:t>Backup </a:t>
            </a:r>
            <a:r>
              <a:rPr lang="el-GR" dirty="0" smtClean="0"/>
              <a:t>: </a:t>
            </a:r>
            <a:r>
              <a:rPr lang="el-GR" sz="1800" dirty="0" smtClean="0"/>
              <a:t>καθημερινή λήψη αντιγράφων ασφαλείας</a:t>
            </a:r>
          </a:p>
          <a:p>
            <a:pPr lvl="2"/>
            <a:r>
              <a:rPr lang="el-GR" sz="1800" dirty="0" smtClean="0"/>
              <a:t>Διαδικασία  </a:t>
            </a:r>
            <a:r>
              <a:rPr lang="en-US" dirty="0" smtClean="0"/>
              <a:t>Restore </a:t>
            </a:r>
            <a:r>
              <a:rPr lang="en-US" sz="1800" dirty="0" smtClean="0"/>
              <a:t>:</a:t>
            </a:r>
            <a:r>
              <a:rPr lang="el-GR" sz="1800" dirty="0" smtClean="0"/>
              <a:t>αποκατάσταση των αρχείων σε περίπτωση αστοχίας</a:t>
            </a:r>
            <a:r>
              <a:rPr lang="en-US" sz="1800" dirty="0" smtClean="0"/>
              <a:t> </a:t>
            </a:r>
            <a:r>
              <a:rPr lang="el-GR" sz="1800" dirty="0" smtClean="0"/>
              <a:t>υλικού ή λογισμικού</a:t>
            </a:r>
            <a:endParaRPr 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l-GR" sz="2200" b="1" dirty="0" smtClean="0"/>
              <a:t>Χρήστες εφαρμογής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200" dirty="0" smtClean="0"/>
              <a:t>Οι χρήστες εφαρμογής χρησιμοποιούν κωδικό πρόσβασης για την είσοδό τους στο σύστημα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200" dirty="0" smtClean="0"/>
              <a:t>Κάθε χρήστης μπορεί να έχει εξατομικευμένο περιβάλλον εργασίας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BD78742-16FF-2C41-812C-6FCE6B9F1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0489650" cy="861420"/>
          </a:xfrm>
        </p:spPr>
        <p:txBody>
          <a:bodyPr>
            <a:noAutofit/>
          </a:bodyPr>
          <a:lstStyle/>
          <a:p>
            <a:r>
              <a:rPr lang="el-GR" sz="1800" dirty="0" smtClean="0"/>
              <a:t>Δρ Αικατερίνη </a:t>
            </a:r>
            <a:r>
              <a:rPr lang="el-GR" sz="1800" dirty="0" err="1" smtClean="0"/>
              <a:t>Μαρινάγη</a:t>
            </a:r>
            <a:r>
              <a:rPr lang="el-GR" sz="1800" dirty="0" smtClean="0"/>
              <a:t>,  </a:t>
            </a:r>
            <a:r>
              <a:rPr lang="el-GR" sz="1800" dirty="0" err="1" smtClean="0"/>
              <a:t>ΔΔρ</a:t>
            </a:r>
            <a:r>
              <a:rPr lang="el-GR" sz="1800" dirty="0" smtClean="0"/>
              <a:t>. Δαμιανός Σακάς</a:t>
            </a:r>
            <a:endParaRPr lang="en-US" sz="1800" dirty="0" smtClean="0"/>
          </a:p>
          <a:p>
            <a:r>
              <a:rPr lang="el-GR" sz="1800" dirty="0" smtClean="0"/>
              <a:t>Η παρουσίαση βασίζεται στο βιβλίο: </a:t>
            </a:r>
          </a:p>
          <a:p>
            <a:r>
              <a:rPr lang="el-GR" sz="1800" dirty="0" smtClean="0"/>
              <a:t>ΦΙΤΣΙΛΗΣ Π. (2015) «Σύγχρονα  Πληροφοριακά Συστήματα Επιχειρήσεων»</a:t>
            </a:r>
            <a:r>
              <a:rPr lang="en-US" sz="1800" dirty="0" smtClean="0"/>
              <a:t>, </a:t>
            </a:r>
            <a:r>
              <a:rPr lang="el-GR" sz="1800" dirty="0" smtClean="0"/>
              <a:t>ΚΑΛΛΙΠΟΣ</a:t>
            </a:r>
            <a:endParaRPr lang="el-GR" sz="18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1D3FF0-B7CE-F34E-857E-5B6626CBF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8071" y="369620"/>
            <a:ext cx="9813472" cy="3329581"/>
          </a:xfrm>
        </p:spPr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Ενότητα 3:  </a:t>
            </a:r>
            <a:r>
              <a:rPr altLang="en-US" b="1" smtClean="0"/>
              <a:t>H</a:t>
            </a:r>
            <a:r>
              <a:rPr altLang="en-US" smtClean="0"/>
              <a:t> </a:t>
            </a:r>
            <a:r>
              <a:rPr lang="el-GR" altLang="en-US" dirty="0" smtClean="0"/>
              <a:t>λειτουργικότητα των συστημάτων </a:t>
            </a:r>
            <a:r>
              <a:rPr altLang="en-US" smtClean="0"/>
              <a:t>ERP</a:t>
            </a:r>
            <a:r>
              <a:rPr lang="el-GR" altLang="en-US" dirty="0" smtClean="0"/>
              <a:t> – μέρος Α΄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7425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endParaRPr lang="el-GR" dirty="0" smtClean="0">
              <a:latin typeface="Arial" charset="0"/>
            </a:endParaRPr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7268" y="1508126"/>
            <a:ext cx="11317817" cy="5349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ΟΙΚΟΝΟΜΙΚΕΣ ΕΦΑΡΜΟΓΕΣ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304800" y="1531938"/>
            <a:ext cx="11590866" cy="5102348"/>
            <a:chOff x="304800" y="1531938"/>
            <a:chExt cx="11590866" cy="5102348"/>
          </a:xfrm>
        </p:grpSpPr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5181600" y="2382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1945216" y="2611435"/>
              <a:ext cx="8855055" cy="457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1957917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3958167" y="26114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6087533" y="2624139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8841317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>
              <a:off x="7901516" y="2840039"/>
              <a:ext cx="1883833" cy="65619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 smtClean="0"/>
                <a:t>ΕΠΕΝΔΥΣΕΙΣ</a:t>
              </a:r>
              <a:endParaRPr lang="el-GR" sz="1400" dirty="0"/>
            </a:p>
          </p:txBody>
        </p:sp>
        <p:sp>
          <p:nvSpPr>
            <p:cNvPr id="27" name="AutoShape 31"/>
            <p:cNvSpPr>
              <a:spLocks noChangeArrowheads="1"/>
            </p:cNvSpPr>
            <p:nvPr/>
          </p:nvSpPr>
          <p:spPr bwMode="auto">
            <a:xfrm>
              <a:off x="5181600" y="2813052"/>
              <a:ext cx="1885951" cy="683184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 smtClean="0"/>
                <a:t>ΚΟΣΤΟΛΟΓΗΣΗ</a:t>
              </a:r>
              <a:endParaRPr lang="el-GR" sz="1400" dirty="0"/>
            </a:p>
          </p:txBody>
        </p:sp>
        <p:sp>
          <p:nvSpPr>
            <p:cNvPr id="28" name="AutoShape 32"/>
            <p:cNvSpPr>
              <a:spLocks noChangeArrowheads="1"/>
            </p:cNvSpPr>
            <p:nvPr/>
          </p:nvSpPr>
          <p:spPr bwMode="auto">
            <a:xfrm>
              <a:off x="304800" y="2787651"/>
              <a:ext cx="2172198" cy="708585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 smtClean="0"/>
                <a:t>ΛΟΓΙΣΤΙΚΗ</a:t>
              </a:r>
              <a:endParaRPr lang="el-GR" sz="1400" dirty="0"/>
            </a:p>
          </p:txBody>
        </p:sp>
        <p:sp>
          <p:nvSpPr>
            <p:cNvPr id="34" name="AutoShape 44"/>
            <p:cNvSpPr>
              <a:spLocks noChangeArrowheads="1"/>
            </p:cNvSpPr>
            <p:nvPr/>
          </p:nvSpPr>
          <p:spPr bwMode="auto">
            <a:xfrm>
              <a:off x="2824693" y="2787651"/>
              <a:ext cx="1898649" cy="708585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ΧΡΗΜΑΤΟΟΙΚΟΝΟΜΙΚΑ</a:t>
              </a:r>
              <a:endParaRPr lang="el-GR" sz="1200" dirty="0"/>
            </a:p>
          </p:txBody>
        </p:sp>
        <p:sp>
          <p:nvSpPr>
            <p:cNvPr id="49" name="Line 59"/>
            <p:cNvSpPr>
              <a:spLocks noChangeShapeType="1"/>
            </p:cNvSpPr>
            <p:nvPr/>
          </p:nvSpPr>
          <p:spPr bwMode="auto">
            <a:xfrm flipV="1">
              <a:off x="8843433" y="3497030"/>
              <a:ext cx="45719" cy="11227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8177430" y="3747669"/>
              <a:ext cx="2112433" cy="59984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ΠΡΟΓΡΑΜΜΑ ΕΠΕΝΔΥΣΕΩΝ</a:t>
              </a:r>
              <a:endParaRPr lang="el-GR" sz="1200" dirty="0"/>
            </a:p>
          </p:txBody>
        </p:sp>
        <p:sp>
          <p:nvSpPr>
            <p:cNvPr id="52" name="Rectangle 62"/>
            <p:cNvSpPr>
              <a:spLocks noChangeArrowheads="1"/>
            </p:cNvSpPr>
            <p:nvPr/>
          </p:nvSpPr>
          <p:spPr bwMode="auto">
            <a:xfrm>
              <a:off x="8179546" y="4587129"/>
              <a:ext cx="2112433" cy="55357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ΕΠΕΝΔΥΤΙΚΑ ΣΧΕΔΙΑ</a:t>
              </a:r>
              <a:endParaRPr lang="el-GR" sz="1200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 rot="5400000">
              <a:off x="2922837" y="4531566"/>
              <a:ext cx="207066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36"/>
            <p:cNvSpPr>
              <a:spLocks noChangeArrowheads="1"/>
            </p:cNvSpPr>
            <p:nvPr/>
          </p:nvSpPr>
          <p:spPr bwMode="auto">
            <a:xfrm>
              <a:off x="3377760" y="3747669"/>
              <a:ext cx="2112433" cy="4931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ΑΞΙΟΓΡΑΦΑ</a:t>
              </a:r>
              <a:endParaRPr lang="el-GR" sz="1200" dirty="0"/>
            </a:p>
          </p:txBody>
        </p:sp>
        <p:sp>
          <p:nvSpPr>
            <p:cNvPr id="33" name="Rectangle 41"/>
            <p:cNvSpPr>
              <a:spLocks noChangeArrowheads="1"/>
            </p:cNvSpPr>
            <p:nvPr/>
          </p:nvSpPr>
          <p:spPr bwMode="auto">
            <a:xfrm>
              <a:off x="3377760" y="4356496"/>
              <a:ext cx="2112433" cy="5525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ΤΑΜΕΙΑΚΟΣ </a:t>
              </a:r>
            </a:p>
            <a:p>
              <a:pPr algn="ctr"/>
              <a:r>
                <a:rPr lang="el-GR" sz="1200" dirty="0" smtClean="0"/>
                <a:t>ΠΡΟΓΡΑΜΜΑΤΙΣΜΟΣ</a:t>
              </a:r>
              <a:endParaRPr lang="el-GR" sz="1200" dirty="0"/>
            </a:p>
          </p:txBody>
        </p:sp>
        <p:sp>
          <p:nvSpPr>
            <p:cNvPr id="35" name="Rectangle 45"/>
            <p:cNvSpPr>
              <a:spLocks noChangeArrowheads="1"/>
            </p:cNvSpPr>
            <p:nvPr/>
          </p:nvSpPr>
          <p:spPr bwMode="auto">
            <a:xfrm>
              <a:off x="3377760" y="5076686"/>
              <a:ext cx="2112433" cy="4910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ΔΙΑΧΕΙΡΙΣΗ ΚΙΝΔΥΝΟΥ</a:t>
              </a:r>
              <a:endParaRPr lang="el-GR" sz="1200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108015" y="4821406"/>
              <a:ext cx="2690125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7"/>
            <p:cNvSpPr>
              <a:spLocks noChangeArrowheads="1"/>
            </p:cNvSpPr>
            <p:nvPr/>
          </p:nvSpPr>
          <p:spPr bwMode="auto">
            <a:xfrm>
              <a:off x="735542" y="4324957"/>
              <a:ext cx="2112433" cy="4551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ΔΙΑΧΕΙΡΙΣΗ ΠΑΓΙΩΝ</a:t>
              </a:r>
              <a:endParaRPr lang="el-GR" sz="1200" dirty="0"/>
            </a:p>
          </p:txBody>
        </p:sp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712260" y="3747669"/>
              <a:ext cx="2112433" cy="48978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ΓΕΝΙΚΗ ΛΟΓΙΣΤΙΚΗ</a:t>
              </a:r>
              <a:endParaRPr lang="el-GR" sz="1200" dirty="0"/>
            </a:p>
          </p:txBody>
        </p:sp>
        <p:sp>
          <p:nvSpPr>
            <p:cNvPr id="37" name="Rectangle 47"/>
            <p:cNvSpPr>
              <a:spLocks noChangeArrowheads="1"/>
            </p:cNvSpPr>
            <p:nvPr/>
          </p:nvSpPr>
          <p:spPr bwMode="auto">
            <a:xfrm>
              <a:off x="735542" y="4941468"/>
              <a:ext cx="2112433" cy="443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ΠΡΟΜΗΘΕΥΤΕΣ </a:t>
              </a:r>
            </a:p>
            <a:p>
              <a:pPr algn="ctr"/>
              <a:r>
                <a:rPr lang="el-GR" sz="1200" dirty="0" smtClean="0"/>
                <a:t>(ΛΟΓΑΡΙΑΣΜΟΙ ΠΛΗΡΩΤΕΟΙ)</a:t>
              </a:r>
              <a:endParaRPr lang="el-GR" sz="1200" dirty="0"/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712260" y="5547836"/>
              <a:ext cx="2112433" cy="4670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ΠΕΛΑΤΕΣ</a:t>
              </a:r>
            </a:p>
            <a:p>
              <a:pPr algn="ctr"/>
              <a:r>
                <a:rPr lang="el-GR" sz="1200" dirty="0" smtClean="0"/>
                <a:t>(ΛΟΓΑΡΙΑΣΜΟΙ ΕΙΣΠΡΑΚΤΕΟΙ)</a:t>
              </a:r>
              <a:endParaRPr lang="el-GR" sz="1200" dirty="0"/>
            </a:p>
          </p:txBody>
        </p:sp>
        <p:sp>
          <p:nvSpPr>
            <p:cNvPr id="62" name="Rectangle 47"/>
            <p:cNvSpPr>
              <a:spLocks noChangeArrowheads="1"/>
            </p:cNvSpPr>
            <p:nvPr/>
          </p:nvSpPr>
          <p:spPr bwMode="auto">
            <a:xfrm>
              <a:off x="712260" y="6167261"/>
              <a:ext cx="2112433" cy="4670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ΤΡΑΠΕΖΙΚΕΣ ΣΥΝΑΛΛΑΓΕΣ</a:t>
              </a:r>
              <a:endParaRPr lang="el-GR" sz="1200" dirty="0"/>
            </a:p>
          </p:txBody>
        </p:sp>
        <p:cxnSp>
          <p:nvCxnSpPr>
            <p:cNvPr id="65" name="Straight Connector 64"/>
            <p:cNvCxnSpPr>
              <a:stCxn id="27" idx="2"/>
            </p:cNvCxnSpPr>
            <p:nvPr/>
          </p:nvCxnSpPr>
          <p:spPr>
            <a:xfrm rot="5400000">
              <a:off x="4770543" y="4813227"/>
              <a:ext cx="2671025" cy="370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54"/>
            <p:cNvSpPr>
              <a:spLocks noChangeArrowheads="1"/>
            </p:cNvSpPr>
            <p:nvPr/>
          </p:nvSpPr>
          <p:spPr bwMode="auto">
            <a:xfrm>
              <a:off x="5789083" y="4619767"/>
              <a:ext cx="2112433" cy="5209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ΚΟΣΤΟΣ ΠΩΛΗΘΕΝΤΩΝ</a:t>
              </a:r>
              <a:endParaRPr lang="el-GR" sz="1200" dirty="0"/>
            </a:p>
          </p:txBody>
        </p:sp>
        <p:sp>
          <p:nvSpPr>
            <p:cNvPr id="45" name="Rectangle 55"/>
            <p:cNvSpPr>
              <a:spLocks noChangeArrowheads="1"/>
            </p:cNvSpPr>
            <p:nvPr/>
          </p:nvSpPr>
          <p:spPr bwMode="auto">
            <a:xfrm>
              <a:off x="5789083" y="5338905"/>
              <a:ext cx="2112433" cy="51831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ΠΕΡΙΟΔΙΚΗ ΚΟΣΤΟΛΟΓΗΣΗ</a:t>
              </a:r>
            </a:p>
            <a:p>
              <a:pPr algn="ctr"/>
              <a:r>
                <a:rPr lang="el-GR" sz="1200" dirty="0" smtClean="0"/>
                <a:t>&amp; ΑΝΑ ΕΝΤΟΛΗ</a:t>
              </a:r>
              <a:endParaRPr lang="el-GR" sz="1200" dirty="0"/>
            </a:p>
          </p:txBody>
        </p:sp>
        <p:sp>
          <p:nvSpPr>
            <p:cNvPr id="39" name="Rectangle 49"/>
            <p:cNvSpPr>
              <a:spLocks noChangeArrowheads="1"/>
            </p:cNvSpPr>
            <p:nvPr/>
          </p:nvSpPr>
          <p:spPr bwMode="auto">
            <a:xfrm>
              <a:off x="5789083" y="3747669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 smtClean="0"/>
                <a:t>ΓΕΝΙΚΑ ΕΞΟΔΑ &amp;</a:t>
              </a:r>
            </a:p>
            <a:p>
              <a:pPr algn="ctr"/>
              <a:r>
                <a:rPr lang="el-GR" sz="1400" dirty="0" smtClean="0"/>
                <a:t> ΚΕΝΤΡΑ ΚΟΣΤΟΥΣ</a:t>
              </a:r>
              <a:endParaRPr lang="el-GR" sz="1400" dirty="0"/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5789083" y="6012238"/>
              <a:ext cx="2112433" cy="51831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200" dirty="0" smtClean="0"/>
                <a:t>ΑΝΑΛΥΣΗ ΑΠΟΤΕΛΕΣΜΑΤΩΝ</a:t>
              </a:r>
            </a:p>
            <a:p>
              <a:pPr algn="ctr"/>
              <a:r>
                <a:rPr lang="el-GR" sz="1200" dirty="0" smtClean="0"/>
                <a:t>ΣΕ ΚΕΝΤΡΑ ΚΟΣΤΟΥΣ</a:t>
              </a:r>
              <a:endParaRPr lang="el-GR" sz="1200" dirty="0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3774018" y="1531938"/>
              <a:ext cx="26881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 smtClean="0"/>
                <a:t>ΟΙΚΟΝΟΜΙΚΕΣ ΕΦΑΡΜΟΓΕΣ </a:t>
              </a:r>
              <a:endParaRPr lang="el-GR" sz="1400" dirty="0"/>
            </a:p>
          </p:txBody>
        </p:sp>
        <p:sp>
          <p:nvSpPr>
            <p:cNvPr id="66" name="Line 23"/>
            <p:cNvSpPr>
              <a:spLocks noChangeShapeType="1"/>
            </p:cNvSpPr>
            <p:nvPr/>
          </p:nvSpPr>
          <p:spPr bwMode="auto">
            <a:xfrm>
              <a:off x="10800271" y="2657154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27"/>
            <p:cNvSpPr>
              <a:spLocks noChangeArrowheads="1"/>
            </p:cNvSpPr>
            <p:nvPr/>
          </p:nvSpPr>
          <p:spPr bwMode="auto">
            <a:xfrm>
              <a:off x="10011833" y="2827339"/>
              <a:ext cx="1883833" cy="668898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 smtClean="0"/>
                <a:t>ΑΚΙΝΗΤΗ ΠΕΡΙΟΥΣΙΑ</a:t>
              </a:r>
              <a:endParaRPr lang="el-GR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Γενική Λογιστική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1"/>
            <a:ext cx="10972800" cy="49498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600" dirty="0" smtClean="0"/>
              <a:t>Οι λειτουργίες που μπορεί να περιλαμβάνονται στη Γενική Λογιστική είναι οι εξής: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Βασικά Στοιχεία Γενικής Λογιστικής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Μερισμοί Εγγραφών Λογιστικής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Προϋπολογισμοί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Οικονομικές Καταστάσεις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Ενοποίηση - </a:t>
            </a:r>
            <a:r>
              <a:rPr lang="el-GR" sz="1600" dirty="0" err="1" smtClean="0"/>
              <a:t>Consolidation</a:t>
            </a:r>
            <a:endParaRPr lang="el-GR" sz="1600" dirty="0" smtClean="0"/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Βασικό XBRL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Αρχείο Αλλαγών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Αντιλογισμοί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Ιεραρχική Δομή Λογιστικού Σχεδίου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Διαχείριση Παγίων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Διαχείριση Τραπεζικών Λογαριασμών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Τραπεζικές Συμφωνίες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Έκδοση Μηχανογραφημένων Επιταγών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err="1" smtClean="0"/>
              <a:t>Intrastat</a:t>
            </a:r>
            <a:endParaRPr lang="el-GR" sz="1600" dirty="0" smtClean="0"/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Αυτοματοποιήσεις Καταχωρήσεων 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Αλλαγή και Διαγραφή Κινήσεων Λογιστικής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Υπολογισμός και Εκτύπωση των Εντύπων του Υπουργείου Οικονομικών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Ηλεκτρονική Υποβολή Δηλώσεων ΦΠΑ και </a:t>
            </a:r>
            <a:r>
              <a:rPr lang="el-GR" sz="1600" dirty="0" err="1" smtClean="0"/>
              <a:t>Intrastat</a:t>
            </a:r>
            <a:r>
              <a:rPr lang="el-GR" sz="1600" dirty="0" smtClean="0"/>
              <a:t> μέσω Internet</a:t>
            </a:r>
          </a:p>
          <a:p>
            <a:pPr eaLnBrk="1" hangingPunct="1">
              <a:lnSpc>
                <a:spcPct val="80000"/>
              </a:lnSpc>
            </a:pPr>
            <a:r>
              <a:rPr lang="el-GR" sz="1600" dirty="0" smtClean="0"/>
              <a:t>Αυτόματο κλείσιμο Ισολογισμού και εκτύπωση του σε μορφή δημοσίευσης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 Διαχείριση Παγίων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000" smtClean="0"/>
              <a:t>Στο υποσύστημα αυτό διαχειριζόμαστε τα πάγια στοιχεία της επιχείρησης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smtClean="0"/>
              <a:t>Ως πάγια θεωρούνται όλα τα κινητά και ακίνητα στοιχεία της επιχείρησης, όπως οι ιδιόκτητες εγκαταστάσεις της επιχείρησης, ακίνητα, εξοπλισμός και άϋλα στοιχεία, όπως μετοχές.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smtClean="0"/>
              <a:t>Τα Γενικά και Ειδικά στοιχεία που πρέπει να ληφθούν υπόψη κατά την υλοποίηση ενός </a:t>
            </a:r>
            <a:r>
              <a:rPr lang="en-US" sz="2000" smtClean="0"/>
              <a:t>ERP </a:t>
            </a:r>
            <a:r>
              <a:rPr lang="el-GR" sz="2000" smtClean="0"/>
              <a:t>συστήματος είναι: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Οργάνωση κατηγοριών παγίων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Οργάνωση συντελεστών απόσβεσης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Οργάνωση συντελεστών κινήσεων παγίων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Οργάνωση εκτυπώσεων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Κωδικός και περιγραφή παγίου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Ημερομηνία κτίσης παγίου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800" smtClean="0"/>
              <a:t>Μονάδα μέτρησης και μέθοδοι απόσβεσης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Εφαρμογές Παραγωγής</a:t>
            </a:r>
          </a:p>
        </p:txBody>
      </p:sp>
      <p:sp>
        <p:nvSpPr>
          <p:cNvPr id="28675" name="AutoShape 5"/>
          <p:cNvSpPr>
            <a:spLocks noChangeArrowheads="1"/>
          </p:cNvSpPr>
          <p:nvPr/>
        </p:nvSpPr>
        <p:spPr bwMode="auto">
          <a:xfrm>
            <a:off x="3774018" y="1531938"/>
            <a:ext cx="26881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ΕΦΑΡΜΟΓΕΣ </a:t>
            </a:r>
          </a:p>
          <a:p>
            <a:pPr algn="ctr"/>
            <a:r>
              <a:rPr lang="el-GR" sz="1400"/>
              <a:t>ΠΑΡΑΓΩΓΗΣ</a:t>
            </a:r>
          </a:p>
        </p:txBody>
      </p:sp>
      <p:sp>
        <p:nvSpPr>
          <p:cNvPr id="28676" name="AutoShape 7"/>
          <p:cNvSpPr>
            <a:spLocks noChangeArrowheads="1"/>
          </p:cNvSpPr>
          <p:nvPr/>
        </p:nvSpPr>
        <p:spPr bwMode="auto">
          <a:xfrm>
            <a:off x="1189567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 </a:t>
            </a:r>
          </a:p>
          <a:p>
            <a:pPr algn="ctr"/>
            <a:r>
              <a:rPr lang="el-GR" sz="1400"/>
              <a:t>ΚΥΡΙΩΝ </a:t>
            </a:r>
          </a:p>
          <a:p>
            <a:pPr algn="ctr"/>
            <a:r>
              <a:rPr lang="el-GR" sz="1400"/>
              <a:t>ΑΡΧΕΙΩΝ</a:t>
            </a:r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1189568" y="50133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ΑΡΧΕΙΟ</a:t>
            </a:r>
          </a:p>
          <a:p>
            <a:pPr algn="ctr"/>
            <a:r>
              <a:rPr lang="el-GR" sz="1300"/>
              <a:t>ΠΡΟΜΗΘΕΥΤΩΝ</a:t>
            </a:r>
          </a:p>
        </p:txBody>
      </p:sp>
      <p:sp>
        <p:nvSpPr>
          <p:cNvPr id="28678" name="Rectangle 10"/>
          <p:cNvSpPr>
            <a:spLocks noChangeArrowheads="1"/>
          </p:cNvSpPr>
          <p:nvPr/>
        </p:nvSpPr>
        <p:spPr bwMode="auto">
          <a:xfrm>
            <a:off x="3877734" y="4076700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ΣΗΜΕΙΟ </a:t>
            </a:r>
          </a:p>
          <a:p>
            <a:pPr algn="ctr"/>
            <a:r>
              <a:rPr lang="el-GR" sz="1300"/>
              <a:t>ΑΝΑΠΑΡΑΓΓΕΛΙΑΣ</a:t>
            </a:r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3877734" y="50133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00"/>
              <a:t>MRP</a:t>
            </a:r>
            <a:endParaRPr lang="el-GR" sz="1300"/>
          </a:p>
        </p:txBody>
      </p:sp>
      <p:sp>
        <p:nvSpPr>
          <p:cNvPr id="28680" name="AutoShape 12"/>
          <p:cNvSpPr>
            <a:spLocks noChangeArrowheads="1"/>
          </p:cNvSpPr>
          <p:nvPr/>
        </p:nvSpPr>
        <p:spPr bwMode="auto">
          <a:xfrm>
            <a:off x="5221818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</a:t>
            </a:r>
          </a:p>
          <a:p>
            <a:pPr algn="ctr"/>
            <a:r>
              <a:rPr lang="el-GR" sz="1400"/>
              <a:t>ΚΙΝΗΣΕΩΝ </a:t>
            </a:r>
          </a:p>
          <a:p>
            <a:pPr algn="ctr"/>
            <a:r>
              <a:rPr lang="el-GR" sz="1400"/>
              <a:t>ΑΠΟΘΗΚΩΝ</a:t>
            </a:r>
          </a:p>
        </p:txBody>
      </p:sp>
      <p:sp>
        <p:nvSpPr>
          <p:cNvPr id="28681" name="Line 13"/>
          <p:cNvSpPr>
            <a:spLocks noChangeShapeType="1"/>
          </p:cNvSpPr>
          <p:nvPr/>
        </p:nvSpPr>
        <p:spPr bwMode="auto">
          <a:xfrm flipH="1">
            <a:off x="1620518" y="3716338"/>
            <a:ext cx="45719" cy="2224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 flipV="1">
            <a:off x="4217246" y="3716336"/>
            <a:ext cx="45719" cy="22862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Line 17"/>
          <p:cNvSpPr>
            <a:spLocks noChangeShapeType="1"/>
          </p:cNvSpPr>
          <p:nvPr/>
        </p:nvSpPr>
        <p:spPr bwMode="auto">
          <a:xfrm>
            <a:off x="5181600" y="23828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Line 18"/>
          <p:cNvSpPr>
            <a:spLocks noChangeShapeType="1"/>
          </p:cNvSpPr>
          <p:nvPr/>
        </p:nvSpPr>
        <p:spPr bwMode="auto">
          <a:xfrm>
            <a:off x="1945217" y="2611438"/>
            <a:ext cx="68982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Line 20"/>
          <p:cNvSpPr>
            <a:spLocks noChangeShapeType="1"/>
          </p:cNvSpPr>
          <p:nvPr/>
        </p:nvSpPr>
        <p:spPr bwMode="auto">
          <a:xfrm>
            <a:off x="1957917" y="26368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Line 21"/>
          <p:cNvSpPr>
            <a:spLocks noChangeShapeType="1"/>
          </p:cNvSpPr>
          <p:nvPr/>
        </p:nvSpPr>
        <p:spPr bwMode="auto">
          <a:xfrm>
            <a:off x="3958167" y="26114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Line 22"/>
          <p:cNvSpPr>
            <a:spLocks noChangeShapeType="1"/>
          </p:cNvSpPr>
          <p:nvPr/>
        </p:nvSpPr>
        <p:spPr bwMode="auto">
          <a:xfrm>
            <a:off x="6087533" y="26368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Line 23"/>
          <p:cNvSpPr>
            <a:spLocks noChangeShapeType="1"/>
          </p:cNvSpPr>
          <p:nvPr/>
        </p:nvSpPr>
        <p:spPr bwMode="auto">
          <a:xfrm>
            <a:off x="8841317" y="26241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AutoShape 24"/>
          <p:cNvSpPr>
            <a:spLocks noChangeArrowheads="1"/>
          </p:cNvSpPr>
          <p:nvPr/>
        </p:nvSpPr>
        <p:spPr bwMode="auto">
          <a:xfrm>
            <a:off x="1189567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 </a:t>
            </a:r>
          </a:p>
          <a:p>
            <a:pPr algn="ctr"/>
            <a:r>
              <a:rPr lang="el-GR" sz="1400"/>
              <a:t>ΚΥΡΙΩΝ </a:t>
            </a:r>
          </a:p>
          <a:p>
            <a:pPr algn="ctr"/>
            <a:r>
              <a:rPr lang="el-GR" sz="1400"/>
              <a:t>ΑΡΧΕΙΩΝ</a:t>
            </a:r>
          </a:p>
        </p:txBody>
      </p:sp>
      <p:sp>
        <p:nvSpPr>
          <p:cNvPr id="28692" name="AutoShape 25"/>
          <p:cNvSpPr>
            <a:spLocks noChangeArrowheads="1"/>
          </p:cNvSpPr>
          <p:nvPr/>
        </p:nvSpPr>
        <p:spPr bwMode="auto">
          <a:xfrm>
            <a:off x="5221818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</a:t>
            </a:r>
          </a:p>
          <a:p>
            <a:pPr algn="ctr"/>
            <a:r>
              <a:rPr lang="el-GR" sz="1400"/>
              <a:t>ΚΙΝΗΣΕΩΝ </a:t>
            </a:r>
          </a:p>
          <a:p>
            <a:pPr algn="ctr"/>
            <a:r>
              <a:rPr lang="el-GR" sz="1400"/>
              <a:t>ΑΠΟΘΗΚΩΝ</a:t>
            </a:r>
          </a:p>
        </p:txBody>
      </p:sp>
      <p:sp>
        <p:nvSpPr>
          <p:cNvPr id="28693" name="AutoShape 26"/>
          <p:cNvSpPr>
            <a:spLocks noChangeArrowheads="1"/>
          </p:cNvSpPr>
          <p:nvPr/>
        </p:nvSpPr>
        <p:spPr bwMode="auto">
          <a:xfrm>
            <a:off x="1189567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 </a:t>
            </a:r>
          </a:p>
          <a:p>
            <a:pPr algn="ctr"/>
            <a:r>
              <a:rPr lang="el-GR" sz="1400"/>
              <a:t>ΚΥΡΙΩΝ </a:t>
            </a:r>
          </a:p>
          <a:p>
            <a:pPr algn="ctr"/>
            <a:r>
              <a:rPr lang="el-GR" sz="1400"/>
              <a:t>ΑΡΧΕΙΩΝ</a:t>
            </a:r>
          </a:p>
        </p:txBody>
      </p:sp>
      <p:sp>
        <p:nvSpPr>
          <p:cNvPr id="28694" name="AutoShape 27"/>
          <p:cNvSpPr>
            <a:spLocks noChangeArrowheads="1"/>
          </p:cNvSpPr>
          <p:nvPr/>
        </p:nvSpPr>
        <p:spPr bwMode="auto">
          <a:xfrm>
            <a:off x="8051800" y="2827339"/>
            <a:ext cx="2362200" cy="9540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/>
              <a:t>PDM</a:t>
            </a:r>
          </a:p>
          <a:p>
            <a:pPr algn="ctr"/>
            <a:r>
              <a:rPr lang="el-GR" sz="1400" dirty="0"/>
              <a:t>ΔΙΑΧΕΙΡΙΣΗ </a:t>
            </a:r>
          </a:p>
          <a:p>
            <a:pPr algn="ctr"/>
            <a:r>
              <a:rPr lang="el-GR" sz="1400" dirty="0"/>
              <a:t>ΚΥΡΙΩΝ ΑΡΧΕΙΩΝ</a:t>
            </a:r>
          </a:p>
        </p:txBody>
      </p:sp>
      <p:sp>
        <p:nvSpPr>
          <p:cNvPr id="28695" name="AutoShape 28"/>
          <p:cNvSpPr>
            <a:spLocks noChangeArrowheads="1"/>
          </p:cNvSpPr>
          <p:nvPr/>
        </p:nvSpPr>
        <p:spPr bwMode="auto">
          <a:xfrm>
            <a:off x="5221818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/>
          </a:p>
          <a:p>
            <a:pPr algn="ctr"/>
            <a:endParaRPr lang="el-GR" sz="1400"/>
          </a:p>
        </p:txBody>
      </p:sp>
      <p:sp>
        <p:nvSpPr>
          <p:cNvPr id="28696" name="AutoShape 29"/>
          <p:cNvSpPr>
            <a:spLocks noChangeArrowheads="1"/>
          </p:cNvSpPr>
          <p:nvPr/>
        </p:nvSpPr>
        <p:spPr bwMode="auto">
          <a:xfrm>
            <a:off x="1189567" y="2852739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 </a:t>
            </a:r>
          </a:p>
          <a:p>
            <a:pPr algn="ctr"/>
            <a:r>
              <a:rPr lang="el-GR" sz="1400"/>
              <a:t>ΚΥΡΙΩΝ </a:t>
            </a:r>
          </a:p>
          <a:p>
            <a:pPr algn="ctr"/>
            <a:r>
              <a:rPr lang="el-GR" sz="1400"/>
              <a:t>ΑΡΧΕΙΩΝ</a:t>
            </a:r>
          </a:p>
        </p:txBody>
      </p:sp>
      <p:sp>
        <p:nvSpPr>
          <p:cNvPr id="28698" name="AutoShape 32"/>
          <p:cNvSpPr>
            <a:spLocks noChangeArrowheads="1"/>
          </p:cNvSpPr>
          <p:nvPr/>
        </p:nvSpPr>
        <p:spPr bwMode="auto">
          <a:xfrm>
            <a:off x="427567" y="2814639"/>
            <a:ext cx="2586567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MPS</a:t>
            </a:r>
          </a:p>
          <a:p>
            <a:pPr algn="ctr"/>
            <a:r>
              <a:rPr lang="el-GR" sz="1400"/>
              <a:t>ΠΡΟΓΡΑΜΜΑΤΙΣΜΟΣ</a:t>
            </a:r>
          </a:p>
          <a:p>
            <a:pPr algn="ctr"/>
            <a:r>
              <a:rPr lang="el-GR" sz="1400"/>
              <a:t>ΠΑΡΑΓΩΓΗΣ</a:t>
            </a:r>
          </a:p>
        </p:txBody>
      </p:sp>
      <p:sp>
        <p:nvSpPr>
          <p:cNvPr id="28699" name="Rectangle 33"/>
          <p:cNvSpPr>
            <a:spLocks noChangeArrowheads="1"/>
          </p:cNvSpPr>
          <p:nvPr/>
        </p:nvSpPr>
        <p:spPr bwMode="auto">
          <a:xfrm>
            <a:off x="1189568" y="50133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ΑΡΧΕΙΟ</a:t>
            </a:r>
          </a:p>
          <a:p>
            <a:pPr algn="ctr"/>
            <a:r>
              <a:rPr lang="el-GR" sz="1300"/>
              <a:t>ΠΡΟΜΗΘΕΥΤΩΝ</a:t>
            </a:r>
          </a:p>
        </p:txBody>
      </p:sp>
      <p:sp>
        <p:nvSpPr>
          <p:cNvPr id="28700" name="Rectangle 36"/>
          <p:cNvSpPr>
            <a:spLocks noChangeArrowheads="1"/>
          </p:cNvSpPr>
          <p:nvPr/>
        </p:nvSpPr>
        <p:spPr bwMode="auto">
          <a:xfrm>
            <a:off x="3877734" y="4076700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ΕΚΔΟΣΗ ΕΝΤΟΛΩΝ</a:t>
            </a:r>
          </a:p>
          <a:p>
            <a:pPr algn="ctr"/>
            <a:r>
              <a:rPr lang="el-GR" sz="1300"/>
              <a:t>ΠΑΡΑΓΩΓΗΣ</a:t>
            </a:r>
          </a:p>
        </p:txBody>
      </p:sp>
      <p:sp>
        <p:nvSpPr>
          <p:cNvPr id="28701" name="Rectangle 37"/>
          <p:cNvSpPr>
            <a:spLocks noChangeArrowheads="1"/>
          </p:cNvSpPr>
          <p:nvPr/>
        </p:nvSpPr>
        <p:spPr bwMode="auto">
          <a:xfrm>
            <a:off x="1189568" y="50133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ΚΥΡΙΟ</a:t>
            </a:r>
          </a:p>
          <a:p>
            <a:pPr algn="ctr"/>
            <a:r>
              <a:rPr lang="el-GR" sz="1300"/>
              <a:t>ΠΡΟΓΡΑΜΜΑ</a:t>
            </a:r>
          </a:p>
          <a:p>
            <a:pPr algn="ctr"/>
            <a:r>
              <a:rPr lang="el-GR" sz="1300"/>
              <a:t>ΠΑΡΑΓΩΓΗΣ</a:t>
            </a:r>
          </a:p>
        </p:txBody>
      </p:sp>
      <p:sp>
        <p:nvSpPr>
          <p:cNvPr id="28702" name="Rectangle 38"/>
          <p:cNvSpPr>
            <a:spLocks noChangeArrowheads="1"/>
          </p:cNvSpPr>
          <p:nvPr/>
        </p:nvSpPr>
        <p:spPr bwMode="auto">
          <a:xfrm>
            <a:off x="1195918" y="3992564"/>
            <a:ext cx="2112433" cy="719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 dirty="0"/>
              <a:t>ΠΡΟΓΡΑΜΜΑ</a:t>
            </a:r>
          </a:p>
          <a:p>
            <a:pPr algn="ctr"/>
            <a:r>
              <a:rPr lang="el-GR" sz="1300" dirty="0"/>
              <a:t>ΠΩΛΗΣΕΩΝ-</a:t>
            </a:r>
          </a:p>
          <a:p>
            <a:pPr algn="ctr"/>
            <a:r>
              <a:rPr lang="el-GR" sz="1300" dirty="0"/>
              <a:t>ΠΑΡΑΓΩΓΗΣ</a:t>
            </a:r>
          </a:p>
        </p:txBody>
      </p:sp>
      <p:sp>
        <p:nvSpPr>
          <p:cNvPr id="28703" name="Rectangle 41"/>
          <p:cNvSpPr>
            <a:spLocks noChangeArrowheads="1"/>
          </p:cNvSpPr>
          <p:nvPr/>
        </p:nvSpPr>
        <p:spPr bwMode="auto">
          <a:xfrm>
            <a:off x="3877734" y="50133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ΔΙΑΝΟΜΗ </a:t>
            </a:r>
          </a:p>
          <a:p>
            <a:pPr algn="ctr"/>
            <a:r>
              <a:rPr lang="el-GR" sz="1300"/>
              <a:t>ΕΡΓΑΣΙΑΣ</a:t>
            </a:r>
          </a:p>
        </p:txBody>
      </p:sp>
      <p:sp>
        <p:nvSpPr>
          <p:cNvPr id="28704" name="AutoShape 44"/>
          <p:cNvSpPr>
            <a:spLocks noChangeArrowheads="1"/>
          </p:cNvSpPr>
          <p:nvPr/>
        </p:nvSpPr>
        <p:spPr bwMode="auto">
          <a:xfrm>
            <a:off x="3160185" y="2814639"/>
            <a:ext cx="1898649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 dirty="0"/>
              <a:t>ΕΛΕΓΧΟΣ</a:t>
            </a:r>
          </a:p>
          <a:p>
            <a:pPr algn="ctr"/>
            <a:r>
              <a:rPr lang="el-GR" sz="1400" dirty="0"/>
              <a:t> ΠΑΡΑΓΩΓΗΣ</a:t>
            </a:r>
          </a:p>
        </p:txBody>
      </p:sp>
      <p:sp>
        <p:nvSpPr>
          <p:cNvPr id="28705" name="Rectangle 45"/>
          <p:cNvSpPr>
            <a:spLocks noChangeArrowheads="1"/>
          </p:cNvSpPr>
          <p:nvPr/>
        </p:nvSpPr>
        <p:spPr bwMode="auto">
          <a:xfrm>
            <a:off x="3911601" y="5927725"/>
            <a:ext cx="2112433" cy="731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ΣΥΛΛΟΓΗ</a:t>
            </a:r>
          </a:p>
          <a:p>
            <a:pPr algn="ctr"/>
            <a:r>
              <a:rPr lang="el-GR" sz="1300"/>
              <a:t>ΣΤΟΙΧΕΙΩΝ</a:t>
            </a:r>
          </a:p>
          <a:p>
            <a:pPr algn="ctr"/>
            <a:r>
              <a:rPr lang="el-GR" sz="1300"/>
              <a:t>ΕΡΓΟΣΤΑΣΙΟΥ</a:t>
            </a:r>
          </a:p>
        </p:txBody>
      </p:sp>
      <p:sp>
        <p:nvSpPr>
          <p:cNvPr id="28707" name="Rectangle 47"/>
          <p:cNvSpPr>
            <a:spLocks noChangeArrowheads="1"/>
          </p:cNvSpPr>
          <p:nvPr/>
        </p:nvSpPr>
        <p:spPr bwMode="auto">
          <a:xfrm>
            <a:off x="1223434" y="59404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ΠΡΟΓΝΩΣΗ</a:t>
            </a:r>
          </a:p>
          <a:p>
            <a:pPr algn="ctr"/>
            <a:r>
              <a:rPr lang="el-GR" sz="1300"/>
              <a:t>ΖΗΤΗΣΗΣ</a:t>
            </a:r>
          </a:p>
        </p:txBody>
      </p:sp>
      <p:sp>
        <p:nvSpPr>
          <p:cNvPr id="28709" name="Rectangle 49"/>
          <p:cNvSpPr>
            <a:spLocks noChangeArrowheads="1"/>
          </p:cNvSpPr>
          <p:nvPr/>
        </p:nvSpPr>
        <p:spPr bwMode="auto">
          <a:xfrm>
            <a:off x="6417734" y="4076700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ΣΗΜΕΙΟ </a:t>
            </a:r>
          </a:p>
          <a:p>
            <a:pPr algn="ctr"/>
            <a:r>
              <a:rPr lang="el-GR" sz="1300"/>
              <a:t>ΑΝΑΠΑΡΑΓΓΕΛΙΑΣ</a:t>
            </a:r>
          </a:p>
        </p:txBody>
      </p:sp>
      <p:sp>
        <p:nvSpPr>
          <p:cNvPr id="28711" name="Line 51"/>
          <p:cNvSpPr>
            <a:spLocks noChangeShapeType="1"/>
          </p:cNvSpPr>
          <p:nvPr/>
        </p:nvSpPr>
        <p:spPr bwMode="auto">
          <a:xfrm flipV="1">
            <a:off x="6740314" y="3731341"/>
            <a:ext cx="45719" cy="22565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3" name="Rectangle 53"/>
          <p:cNvSpPr>
            <a:spLocks noChangeArrowheads="1"/>
          </p:cNvSpPr>
          <p:nvPr/>
        </p:nvSpPr>
        <p:spPr bwMode="auto">
          <a:xfrm>
            <a:off x="6417734" y="4076700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ΜΕΙΚΤΕΣ </a:t>
            </a:r>
          </a:p>
          <a:p>
            <a:pPr algn="ctr"/>
            <a:r>
              <a:rPr lang="el-GR" sz="1300"/>
              <a:t>ΚΑΘΑΡΕΣ ΑΝΑΓΚΕΣ</a:t>
            </a:r>
          </a:p>
        </p:txBody>
      </p:sp>
      <p:sp>
        <p:nvSpPr>
          <p:cNvPr id="28714" name="Rectangle 54"/>
          <p:cNvSpPr>
            <a:spLocks noChangeArrowheads="1"/>
          </p:cNvSpPr>
          <p:nvPr/>
        </p:nvSpPr>
        <p:spPr bwMode="auto">
          <a:xfrm>
            <a:off x="6462185" y="4995862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ΜΕΡΙΔΟΠΟΙΗΣΗ</a:t>
            </a:r>
          </a:p>
          <a:p>
            <a:pPr algn="ctr"/>
            <a:r>
              <a:rPr lang="el-GR" sz="1300"/>
              <a:t>(</a:t>
            </a:r>
            <a:r>
              <a:rPr lang="en-US" sz="1300"/>
              <a:t>LOT-SIZING)</a:t>
            </a:r>
            <a:endParaRPr lang="el-GR" sz="1300"/>
          </a:p>
        </p:txBody>
      </p:sp>
      <p:sp>
        <p:nvSpPr>
          <p:cNvPr id="28715" name="Rectangle 55"/>
          <p:cNvSpPr>
            <a:spLocks noChangeArrowheads="1"/>
          </p:cNvSpPr>
          <p:nvPr/>
        </p:nvSpPr>
        <p:spPr bwMode="auto">
          <a:xfrm>
            <a:off x="6474542" y="5927725"/>
            <a:ext cx="2109019" cy="731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 dirty="0"/>
              <a:t>ΠΡΟΓΡΑΜΜΑΤΙΣΜΟΣ </a:t>
            </a:r>
          </a:p>
          <a:p>
            <a:pPr algn="ctr"/>
            <a:r>
              <a:rPr lang="el-GR" sz="1300" dirty="0"/>
              <a:t>ΕΝΤΟΛΩΝ </a:t>
            </a:r>
            <a:r>
              <a:rPr lang="el-GR" sz="1300" dirty="0" smtClean="0"/>
              <a:t>ΠΑΡΑΓΩΓΗΣ</a:t>
            </a:r>
            <a:r>
              <a:rPr lang="el-GR" sz="1300" dirty="0"/>
              <a:t>/</a:t>
            </a:r>
          </a:p>
          <a:p>
            <a:pPr algn="ctr"/>
            <a:r>
              <a:rPr lang="el-GR" sz="1300" dirty="0"/>
              <a:t> ΠΡΟΜΗΘΕΙΑΣ</a:t>
            </a:r>
          </a:p>
        </p:txBody>
      </p:sp>
      <p:sp>
        <p:nvSpPr>
          <p:cNvPr id="28717" name="Rectangle 57"/>
          <p:cNvSpPr>
            <a:spLocks noChangeArrowheads="1"/>
          </p:cNvSpPr>
          <p:nvPr/>
        </p:nvSpPr>
        <p:spPr bwMode="auto">
          <a:xfrm>
            <a:off x="9110134" y="4064000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ΣΗΜΕΙΟ </a:t>
            </a:r>
          </a:p>
          <a:p>
            <a:pPr algn="ctr"/>
            <a:r>
              <a:rPr lang="el-GR" sz="1300"/>
              <a:t>ΑΝΑΠΑΡΑΓΓΕΛΙΑΣ</a:t>
            </a:r>
          </a:p>
        </p:txBody>
      </p:sp>
      <p:sp>
        <p:nvSpPr>
          <p:cNvPr id="28718" name="Rectangle 58"/>
          <p:cNvSpPr>
            <a:spLocks noChangeArrowheads="1"/>
          </p:cNvSpPr>
          <p:nvPr/>
        </p:nvSpPr>
        <p:spPr bwMode="auto">
          <a:xfrm>
            <a:off x="9110134" y="50006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00"/>
              <a:t>MRP</a:t>
            </a:r>
            <a:endParaRPr lang="el-GR" sz="1300"/>
          </a:p>
        </p:txBody>
      </p:sp>
      <p:sp>
        <p:nvSpPr>
          <p:cNvPr id="28719" name="Line 59"/>
          <p:cNvSpPr>
            <a:spLocks noChangeShapeType="1"/>
          </p:cNvSpPr>
          <p:nvPr/>
        </p:nvSpPr>
        <p:spPr bwMode="auto">
          <a:xfrm flipV="1">
            <a:off x="9478433" y="3792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0" name="Line 60"/>
          <p:cNvSpPr>
            <a:spLocks noChangeShapeType="1"/>
          </p:cNvSpPr>
          <p:nvPr/>
        </p:nvSpPr>
        <p:spPr bwMode="auto">
          <a:xfrm flipV="1">
            <a:off x="9495367" y="4784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300"/>
          </a:p>
        </p:txBody>
      </p:sp>
      <p:sp>
        <p:nvSpPr>
          <p:cNvPr id="28721" name="Rectangle 61"/>
          <p:cNvSpPr>
            <a:spLocks noChangeArrowheads="1"/>
          </p:cNvSpPr>
          <p:nvPr/>
        </p:nvSpPr>
        <p:spPr bwMode="auto">
          <a:xfrm>
            <a:off x="9110134" y="4064000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ΚΕΝΤΡΑ</a:t>
            </a:r>
          </a:p>
          <a:p>
            <a:pPr algn="ctr"/>
            <a:r>
              <a:rPr lang="el-GR" sz="1300"/>
              <a:t>ΕΡΓΑΣΙΑΣ</a:t>
            </a:r>
          </a:p>
        </p:txBody>
      </p:sp>
      <p:sp>
        <p:nvSpPr>
          <p:cNvPr id="28722" name="Rectangle 62"/>
          <p:cNvSpPr>
            <a:spLocks noChangeArrowheads="1"/>
          </p:cNvSpPr>
          <p:nvPr/>
        </p:nvSpPr>
        <p:spPr bwMode="auto">
          <a:xfrm>
            <a:off x="9110134" y="50006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ΦΑΣΕΟΛΟΓΙΑ</a:t>
            </a:r>
          </a:p>
        </p:txBody>
      </p:sp>
      <p:sp>
        <p:nvSpPr>
          <p:cNvPr id="28723" name="Rectangle 63"/>
          <p:cNvSpPr>
            <a:spLocks noChangeArrowheads="1"/>
          </p:cNvSpPr>
          <p:nvPr/>
        </p:nvSpPr>
        <p:spPr bwMode="auto">
          <a:xfrm>
            <a:off x="9144001" y="5915025"/>
            <a:ext cx="2112433" cy="731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300"/>
              <a:t>ΠΙΝΑΚΕΣ ΥΛΙΚΩΝ/</a:t>
            </a:r>
          </a:p>
          <a:p>
            <a:pPr algn="ctr"/>
            <a:r>
              <a:rPr lang="el-GR" sz="1300"/>
              <a:t>ΣΥΝΤΑΓΟΛΟΓΙΑ</a:t>
            </a:r>
          </a:p>
        </p:txBody>
      </p:sp>
      <p:sp>
        <p:nvSpPr>
          <p:cNvPr id="28724" name="Line 64"/>
          <p:cNvSpPr>
            <a:spLocks noChangeShapeType="1"/>
          </p:cNvSpPr>
          <p:nvPr/>
        </p:nvSpPr>
        <p:spPr bwMode="auto">
          <a:xfrm>
            <a:off x="9482667" y="571500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300"/>
          </a:p>
        </p:txBody>
      </p:sp>
      <p:sp>
        <p:nvSpPr>
          <p:cNvPr id="28697" name="AutoShape 31"/>
          <p:cNvSpPr>
            <a:spLocks noChangeArrowheads="1"/>
          </p:cNvSpPr>
          <p:nvPr/>
        </p:nvSpPr>
        <p:spPr bwMode="auto">
          <a:xfrm>
            <a:off x="5221818" y="2827339"/>
            <a:ext cx="2654300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/>
              <a:t>MRP</a:t>
            </a:r>
          </a:p>
          <a:p>
            <a:pPr algn="ctr"/>
            <a:r>
              <a:rPr lang="el-GR" sz="1400" dirty="0"/>
              <a:t>ΠΡΟΓΡΑΜΜΑΤΙΣΜΟΣ </a:t>
            </a:r>
          </a:p>
          <a:p>
            <a:pPr algn="ctr"/>
            <a:r>
              <a:rPr lang="el-GR" sz="1400" dirty="0"/>
              <a:t>ΥΛΙΚΩΝ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Πωλήσεις - Διανομή</a:t>
            </a:r>
          </a:p>
        </p:txBody>
      </p:sp>
      <p:sp>
        <p:nvSpPr>
          <p:cNvPr id="29699" name="AutoShape 6"/>
          <p:cNvSpPr>
            <a:spLocks noChangeArrowheads="1"/>
          </p:cNvSpPr>
          <p:nvPr/>
        </p:nvSpPr>
        <p:spPr bwMode="auto">
          <a:xfrm>
            <a:off x="3381377" y="1964532"/>
            <a:ext cx="26881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ΠΩΛΗΣΕΙΣ</a:t>
            </a:r>
          </a:p>
          <a:p>
            <a:pPr algn="ctr"/>
            <a:r>
              <a:rPr lang="el-GR" sz="1400"/>
              <a:t>ΔΙΑΝΟΜΗ</a:t>
            </a:r>
          </a:p>
        </p:txBody>
      </p:sp>
      <p:sp>
        <p:nvSpPr>
          <p:cNvPr id="29700" name="AutoShape 7"/>
          <p:cNvSpPr>
            <a:spLocks noChangeArrowheads="1"/>
          </p:cNvSpPr>
          <p:nvPr/>
        </p:nvSpPr>
        <p:spPr bwMode="auto">
          <a:xfrm>
            <a:off x="255060" y="3285333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000"/>
              <a:t>ΔΙΑΧΕΙΡΙΣΗ </a:t>
            </a:r>
          </a:p>
          <a:p>
            <a:pPr algn="ctr"/>
            <a:r>
              <a:rPr lang="el-GR" sz="1000"/>
              <a:t>ΚΥΡΙΩΝ </a:t>
            </a:r>
          </a:p>
          <a:p>
            <a:pPr algn="ctr"/>
            <a:r>
              <a:rPr lang="el-GR" sz="1000"/>
              <a:t>ΑΡΧΕΙΩΝ</a:t>
            </a:r>
          </a:p>
        </p:txBody>
      </p:sp>
      <p:sp>
        <p:nvSpPr>
          <p:cNvPr id="29701" name="Line 16"/>
          <p:cNvSpPr>
            <a:spLocks noChangeShapeType="1"/>
          </p:cNvSpPr>
          <p:nvPr/>
        </p:nvSpPr>
        <p:spPr bwMode="auto">
          <a:xfrm>
            <a:off x="4247092" y="28154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Line 17"/>
          <p:cNvSpPr>
            <a:spLocks noChangeShapeType="1"/>
          </p:cNvSpPr>
          <p:nvPr/>
        </p:nvSpPr>
        <p:spPr bwMode="auto">
          <a:xfrm flipV="1">
            <a:off x="1010710" y="3005932"/>
            <a:ext cx="9878483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Line 18"/>
          <p:cNvSpPr>
            <a:spLocks noChangeShapeType="1"/>
          </p:cNvSpPr>
          <p:nvPr/>
        </p:nvSpPr>
        <p:spPr bwMode="auto">
          <a:xfrm>
            <a:off x="1023410" y="30694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19"/>
          <p:cNvSpPr>
            <a:spLocks noChangeShapeType="1"/>
          </p:cNvSpPr>
          <p:nvPr/>
        </p:nvSpPr>
        <p:spPr bwMode="auto">
          <a:xfrm>
            <a:off x="3023659" y="30440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Line 20"/>
          <p:cNvSpPr>
            <a:spLocks noChangeShapeType="1"/>
          </p:cNvSpPr>
          <p:nvPr/>
        </p:nvSpPr>
        <p:spPr bwMode="auto">
          <a:xfrm>
            <a:off x="5153026" y="3044032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Line 21"/>
          <p:cNvSpPr>
            <a:spLocks noChangeShapeType="1"/>
          </p:cNvSpPr>
          <p:nvPr/>
        </p:nvSpPr>
        <p:spPr bwMode="auto">
          <a:xfrm>
            <a:off x="8380943" y="30313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AutoShape 22"/>
          <p:cNvSpPr>
            <a:spLocks noChangeArrowheads="1"/>
          </p:cNvSpPr>
          <p:nvPr/>
        </p:nvSpPr>
        <p:spPr bwMode="auto">
          <a:xfrm>
            <a:off x="255060" y="3285333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000"/>
              <a:t>ΔΙΑΧΕΙΡΙΣΗ </a:t>
            </a:r>
          </a:p>
          <a:p>
            <a:pPr algn="ctr"/>
            <a:r>
              <a:rPr lang="el-GR" sz="1000"/>
              <a:t>ΚΥΡΙΩΝ </a:t>
            </a:r>
          </a:p>
          <a:p>
            <a:pPr algn="ctr"/>
            <a:r>
              <a:rPr lang="el-GR" sz="1000"/>
              <a:t>ΑΡΧΕΙΩΝ</a:t>
            </a:r>
          </a:p>
        </p:txBody>
      </p:sp>
      <p:sp>
        <p:nvSpPr>
          <p:cNvPr id="29708" name="AutoShape 24"/>
          <p:cNvSpPr>
            <a:spLocks noChangeArrowheads="1"/>
          </p:cNvSpPr>
          <p:nvPr/>
        </p:nvSpPr>
        <p:spPr bwMode="auto">
          <a:xfrm>
            <a:off x="255060" y="3285333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000"/>
              <a:t>ΔΙΑΧΕΙΡΙΣΗ </a:t>
            </a:r>
          </a:p>
          <a:p>
            <a:pPr algn="ctr"/>
            <a:r>
              <a:rPr lang="el-GR" sz="1000"/>
              <a:t>ΚΥΡΙΩΝ </a:t>
            </a:r>
          </a:p>
          <a:p>
            <a:pPr algn="ctr"/>
            <a:r>
              <a:rPr lang="el-GR" sz="1000"/>
              <a:t>ΑΡΧΕΙΩΝ</a:t>
            </a:r>
          </a:p>
        </p:txBody>
      </p:sp>
      <p:sp>
        <p:nvSpPr>
          <p:cNvPr id="29709" name="AutoShape 25"/>
          <p:cNvSpPr>
            <a:spLocks noChangeArrowheads="1"/>
          </p:cNvSpPr>
          <p:nvPr/>
        </p:nvSpPr>
        <p:spPr bwMode="auto">
          <a:xfrm>
            <a:off x="6016626" y="3272633"/>
            <a:ext cx="1769533" cy="9032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ΤΙΜΟΚΑΤΑΛΟΓΟΣ</a:t>
            </a:r>
          </a:p>
        </p:txBody>
      </p:sp>
      <p:sp>
        <p:nvSpPr>
          <p:cNvPr id="29710" name="AutoShape 26"/>
          <p:cNvSpPr>
            <a:spLocks noChangeArrowheads="1"/>
          </p:cNvSpPr>
          <p:nvPr/>
        </p:nvSpPr>
        <p:spPr bwMode="auto">
          <a:xfrm>
            <a:off x="4270377" y="3285333"/>
            <a:ext cx="1485900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 sz="1000"/>
          </a:p>
          <a:p>
            <a:pPr algn="ctr"/>
            <a:endParaRPr lang="el-GR" sz="1000"/>
          </a:p>
        </p:txBody>
      </p:sp>
      <p:sp>
        <p:nvSpPr>
          <p:cNvPr id="29711" name="AutoShape 27"/>
          <p:cNvSpPr>
            <a:spLocks noChangeArrowheads="1"/>
          </p:cNvSpPr>
          <p:nvPr/>
        </p:nvSpPr>
        <p:spPr bwMode="auto">
          <a:xfrm>
            <a:off x="255060" y="3285333"/>
            <a:ext cx="1824567" cy="8651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 dirty="0"/>
              <a:t>ΕΛΕΓΧΟΣ </a:t>
            </a:r>
          </a:p>
          <a:p>
            <a:pPr algn="ctr"/>
            <a:r>
              <a:rPr lang="el-GR" sz="1400" dirty="0"/>
              <a:t>ΠΙΣΤΩΤΙΚΩΝ </a:t>
            </a:r>
          </a:p>
          <a:p>
            <a:pPr algn="ctr"/>
            <a:r>
              <a:rPr lang="el-GR" sz="1400" dirty="0"/>
              <a:t>ΟΡΙΩΝ</a:t>
            </a:r>
          </a:p>
        </p:txBody>
      </p:sp>
      <p:sp>
        <p:nvSpPr>
          <p:cNvPr id="29712" name="AutoShape 28"/>
          <p:cNvSpPr>
            <a:spLocks noChangeArrowheads="1"/>
          </p:cNvSpPr>
          <p:nvPr/>
        </p:nvSpPr>
        <p:spPr bwMode="auto">
          <a:xfrm>
            <a:off x="4101044" y="3247233"/>
            <a:ext cx="1621367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 dirty="0"/>
              <a:t>ΗΜΕΡΟΜΗΝΙΕΣ</a:t>
            </a:r>
          </a:p>
          <a:p>
            <a:pPr algn="ctr"/>
            <a:r>
              <a:rPr lang="el-GR" sz="1400" dirty="0"/>
              <a:t>ΠΑΡΑΔΟΣΗΣ</a:t>
            </a:r>
          </a:p>
        </p:txBody>
      </p:sp>
      <p:sp>
        <p:nvSpPr>
          <p:cNvPr id="29713" name="AutoShape 34"/>
          <p:cNvSpPr>
            <a:spLocks noChangeArrowheads="1"/>
          </p:cNvSpPr>
          <p:nvPr/>
        </p:nvSpPr>
        <p:spPr bwMode="auto">
          <a:xfrm>
            <a:off x="2225677" y="3247233"/>
            <a:ext cx="1695449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ΚΑΤΑΛΟΓΟΣ</a:t>
            </a:r>
          </a:p>
          <a:p>
            <a:pPr algn="ctr"/>
            <a:r>
              <a:rPr lang="el-GR" sz="1400"/>
              <a:t>ΠΡΟΪΟΝΤΩΝ &amp; </a:t>
            </a:r>
          </a:p>
          <a:p>
            <a:pPr algn="ctr"/>
            <a:r>
              <a:rPr lang="el-GR" sz="1400"/>
              <a:t>ΥΛΙΚΩΝ</a:t>
            </a:r>
          </a:p>
        </p:txBody>
      </p:sp>
      <p:sp>
        <p:nvSpPr>
          <p:cNvPr id="29714" name="AutoShape 55"/>
          <p:cNvSpPr>
            <a:spLocks noChangeArrowheads="1"/>
          </p:cNvSpPr>
          <p:nvPr/>
        </p:nvSpPr>
        <p:spPr bwMode="auto">
          <a:xfrm>
            <a:off x="7930093" y="3234533"/>
            <a:ext cx="1769533" cy="9540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ΕΛΕΓΧΟΣ</a:t>
            </a:r>
          </a:p>
          <a:p>
            <a:pPr algn="ctr"/>
            <a:r>
              <a:rPr lang="el-GR" sz="1400"/>
              <a:t>ΔΙΑΘΕΣΙΜΟΤΗΤΑΣ</a:t>
            </a:r>
          </a:p>
          <a:p>
            <a:pPr algn="ctr"/>
            <a:r>
              <a:rPr lang="el-GR" sz="1400"/>
              <a:t>ΥΛΙΚΩΝ</a:t>
            </a:r>
          </a:p>
        </p:txBody>
      </p:sp>
      <p:sp>
        <p:nvSpPr>
          <p:cNvPr id="29715" name="AutoShape 56"/>
          <p:cNvSpPr>
            <a:spLocks noChangeArrowheads="1"/>
          </p:cNvSpPr>
          <p:nvPr/>
        </p:nvSpPr>
        <p:spPr bwMode="auto">
          <a:xfrm>
            <a:off x="10029826" y="3234533"/>
            <a:ext cx="1769533" cy="9540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ΚΟΣΤΟΛΟΓΗΣΗ</a:t>
            </a:r>
          </a:p>
        </p:txBody>
      </p:sp>
      <p:sp>
        <p:nvSpPr>
          <p:cNvPr id="29716" name="Line 57"/>
          <p:cNvSpPr>
            <a:spLocks noChangeShapeType="1"/>
          </p:cNvSpPr>
          <p:nvPr/>
        </p:nvSpPr>
        <p:spPr bwMode="auto">
          <a:xfrm>
            <a:off x="10887076" y="29932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7" name="AutoShape 58"/>
          <p:cNvSpPr>
            <a:spLocks noChangeArrowheads="1"/>
          </p:cNvSpPr>
          <p:nvPr/>
        </p:nvSpPr>
        <p:spPr bwMode="auto">
          <a:xfrm>
            <a:off x="210610" y="4517233"/>
            <a:ext cx="1458383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 dirty="0" smtClean="0"/>
              <a:t>ΤΙΜΟΛΟΓΗΣΗ</a:t>
            </a:r>
            <a:endParaRPr lang="el-GR" sz="1400" dirty="0"/>
          </a:p>
        </p:txBody>
      </p:sp>
      <p:sp>
        <p:nvSpPr>
          <p:cNvPr id="29718" name="AutoShape 59"/>
          <p:cNvSpPr>
            <a:spLocks noChangeArrowheads="1"/>
          </p:cNvSpPr>
          <p:nvPr/>
        </p:nvSpPr>
        <p:spPr bwMode="auto">
          <a:xfrm>
            <a:off x="1802344" y="4517233"/>
            <a:ext cx="1509183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ΚΡΑΤΗΣΕΙΣ &amp;</a:t>
            </a:r>
          </a:p>
          <a:p>
            <a:pPr algn="ctr"/>
            <a:r>
              <a:rPr lang="el-GR" sz="1400"/>
              <a:t>ΔΕΣΜΕΥΣΕΙΣ</a:t>
            </a:r>
          </a:p>
        </p:txBody>
      </p:sp>
      <p:sp>
        <p:nvSpPr>
          <p:cNvPr id="29719" name="AutoShape 60"/>
          <p:cNvSpPr>
            <a:spLocks noChangeArrowheads="1"/>
          </p:cNvSpPr>
          <p:nvPr/>
        </p:nvSpPr>
        <p:spPr bwMode="auto">
          <a:xfrm>
            <a:off x="3495677" y="4529933"/>
            <a:ext cx="2034116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ΠΑΡΑΓΓΕΛΙΟΛΗΨΙΑ</a:t>
            </a:r>
          </a:p>
          <a:p>
            <a:pPr algn="ctr"/>
            <a:r>
              <a:rPr lang="el-GR" sz="1400"/>
              <a:t>&amp;ΠΑΡΑΚΟΛΟΥΘΗΣΗ </a:t>
            </a:r>
          </a:p>
          <a:p>
            <a:pPr algn="ctr"/>
            <a:r>
              <a:rPr lang="el-GR" sz="1400"/>
              <a:t>ΠΑΡΑΓΓΕΛΙΩΝ</a:t>
            </a:r>
          </a:p>
        </p:txBody>
      </p:sp>
      <p:sp>
        <p:nvSpPr>
          <p:cNvPr id="29720" name="AutoShape 61"/>
          <p:cNvSpPr>
            <a:spLocks noChangeArrowheads="1"/>
          </p:cNvSpPr>
          <p:nvPr/>
        </p:nvSpPr>
        <p:spPr bwMode="auto">
          <a:xfrm>
            <a:off x="5612344" y="4517233"/>
            <a:ext cx="1407583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</a:t>
            </a:r>
          </a:p>
          <a:p>
            <a:pPr algn="ctr"/>
            <a:r>
              <a:rPr lang="el-GR" sz="1400"/>
              <a:t>ΕΙΣΑΓΩΓΩΝ/</a:t>
            </a:r>
          </a:p>
          <a:p>
            <a:pPr algn="ctr"/>
            <a:r>
              <a:rPr lang="el-GR" sz="1400"/>
              <a:t>ΕΞΑΓΩΓΩΝ</a:t>
            </a:r>
          </a:p>
        </p:txBody>
      </p:sp>
      <p:sp>
        <p:nvSpPr>
          <p:cNvPr id="29721" name="AutoShape 62"/>
          <p:cNvSpPr>
            <a:spLocks noChangeArrowheads="1"/>
          </p:cNvSpPr>
          <p:nvPr/>
        </p:nvSpPr>
        <p:spPr bwMode="auto">
          <a:xfrm>
            <a:off x="7153277" y="4542633"/>
            <a:ext cx="1576916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ΠΡΟΓΡΑΜΜΑΤΙ</a:t>
            </a:r>
          </a:p>
          <a:p>
            <a:pPr algn="ctr"/>
            <a:r>
              <a:rPr lang="el-GR" sz="1400"/>
              <a:t>ΣΜΟΣ</a:t>
            </a:r>
          </a:p>
          <a:p>
            <a:pPr algn="ctr"/>
            <a:r>
              <a:rPr lang="el-GR" sz="1400"/>
              <a:t>ΜΕΤΑΦΟΡΩΝ</a:t>
            </a:r>
          </a:p>
        </p:txBody>
      </p:sp>
      <p:sp>
        <p:nvSpPr>
          <p:cNvPr id="29722" name="AutoShape 63"/>
          <p:cNvSpPr>
            <a:spLocks noChangeArrowheads="1"/>
          </p:cNvSpPr>
          <p:nvPr/>
        </p:nvSpPr>
        <p:spPr bwMode="auto">
          <a:xfrm>
            <a:off x="8846610" y="4529933"/>
            <a:ext cx="1356783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/>
              <a:t>ΔΙΑΧΕΙΡΙΣΗ </a:t>
            </a:r>
          </a:p>
          <a:p>
            <a:pPr algn="ctr"/>
            <a:r>
              <a:rPr lang="el-GR" sz="1400"/>
              <a:t>ΠΑΡΤΙΔΩΝ</a:t>
            </a:r>
          </a:p>
        </p:txBody>
      </p:sp>
      <p:sp>
        <p:nvSpPr>
          <p:cNvPr id="29723" name="AutoShape 64"/>
          <p:cNvSpPr>
            <a:spLocks noChangeArrowheads="1"/>
          </p:cNvSpPr>
          <p:nvPr/>
        </p:nvSpPr>
        <p:spPr bwMode="auto">
          <a:xfrm>
            <a:off x="10442576" y="4517233"/>
            <a:ext cx="1356783" cy="928687"/>
          </a:xfrm>
          <a:prstGeom prst="bevel">
            <a:avLst>
              <a:gd name="adj" fmla="val 80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400" dirty="0"/>
              <a:t>ΣΥΛΛΟΓΗ</a:t>
            </a:r>
          </a:p>
          <a:p>
            <a:pPr algn="ctr"/>
            <a:r>
              <a:rPr lang="el-GR" sz="1400" dirty="0"/>
              <a:t>&amp; </a:t>
            </a:r>
          </a:p>
          <a:p>
            <a:pPr algn="ctr"/>
            <a:r>
              <a:rPr lang="el-GR" sz="1400" dirty="0"/>
              <a:t>ΑΠΟΣΤΟΛΕΣ</a:t>
            </a:r>
          </a:p>
        </p:txBody>
      </p:sp>
      <p:sp>
        <p:nvSpPr>
          <p:cNvPr id="29" name="Line 20"/>
          <p:cNvSpPr>
            <a:spLocks noChangeShapeType="1"/>
          </p:cNvSpPr>
          <p:nvPr/>
        </p:nvSpPr>
        <p:spPr bwMode="auto">
          <a:xfrm>
            <a:off x="6795013" y="3034199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2" name="Rectangle 48"/>
          <p:cNvSpPr>
            <a:spLocks noChangeArrowheads="1"/>
          </p:cNvSpPr>
          <p:nvPr/>
        </p:nvSpPr>
        <p:spPr bwMode="auto">
          <a:xfrm>
            <a:off x="592667" y="2524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el-G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Ενδεικτικά Υποσυστήματα </a:t>
            </a:r>
            <a:r>
              <a:rPr lang="en-US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ERP</a:t>
            </a:r>
            <a:endParaRPr lang="el-GR" sz="3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l-GR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Διαχείριση </a:t>
            </a:r>
            <a:r>
              <a:rPr lang="el-GR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Ανθρώπινων πόρων</a:t>
            </a:r>
          </a:p>
        </p:txBody>
      </p:sp>
      <p:sp>
        <p:nvSpPr>
          <p:cNvPr id="30763" name="Rectangle 50"/>
          <p:cNvSpPr>
            <a:spLocks noChangeArrowheads="1"/>
          </p:cNvSpPr>
          <p:nvPr/>
        </p:nvSpPr>
        <p:spPr bwMode="auto">
          <a:xfrm>
            <a:off x="6604001" y="5953125"/>
            <a:ext cx="2112433" cy="6048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200"/>
              <a:t>ΠΡΟΣΛΗΨΕΙΣ</a:t>
            </a:r>
          </a:p>
        </p:txBody>
      </p:sp>
      <p:sp>
        <p:nvSpPr>
          <p:cNvPr id="30765" name="Rectangle 52"/>
          <p:cNvSpPr>
            <a:spLocks noChangeArrowheads="1"/>
          </p:cNvSpPr>
          <p:nvPr/>
        </p:nvSpPr>
        <p:spPr bwMode="auto">
          <a:xfrm>
            <a:off x="3915834" y="5965825"/>
            <a:ext cx="211243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200"/>
              <a:t>ΕΠΙΔΟΜΑΤΑ</a:t>
            </a:r>
          </a:p>
          <a:p>
            <a:pPr algn="ctr"/>
            <a:r>
              <a:rPr lang="el-GR" sz="1200"/>
              <a:t>ΠΑΡΑΓΩΓΙΚΟΤΗΤΑΣ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833967" y="1582739"/>
            <a:ext cx="10680700" cy="5102224"/>
            <a:chOff x="833967" y="1582739"/>
            <a:chExt cx="10680700" cy="5102224"/>
          </a:xfrm>
        </p:grpSpPr>
        <p:sp>
          <p:nvSpPr>
            <p:cNvPr id="30722" name="AutoShape 3"/>
            <p:cNvSpPr>
              <a:spLocks noChangeArrowheads="1"/>
            </p:cNvSpPr>
            <p:nvPr/>
          </p:nvSpPr>
          <p:spPr bwMode="auto">
            <a:xfrm>
              <a:off x="3977218" y="1582739"/>
              <a:ext cx="26881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 ΑΝΘΡΩΠΙΝΩΝ</a:t>
              </a:r>
            </a:p>
            <a:p>
              <a:pPr algn="ctr"/>
              <a:r>
                <a:rPr lang="el-GR" sz="1400"/>
                <a:t> ΠΟΡΩΝ</a:t>
              </a:r>
            </a:p>
          </p:txBody>
        </p:sp>
        <p:sp>
          <p:nvSpPr>
            <p:cNvPr id="30723" name="AutoShape 5"/>
            <p:cNvSpPr>
              <a:spLocks noChangeArrowheads="1"/>
            </p:cNvSpPr>
            <p:nvPr/>
          </p:nvSpPr>
          <p:spPr bwMode="auto">
            <a:xfrm>
              <a:off x="833967" y="2878139"/>
              <a:ext cx="2410884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ΟΡΓΑΝΟΓΡΑΜΜΑΤΟΣ</a:t>
              </a:r>
            </a:p>
          </p:txBody>
        </p:sp>
        <p:sp>
          <p:nvSpPr>
            <p:cNvPr id="30724" name="AutoShape 6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25" name="AutoShape 7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26" name="Rectangle 8"/>
            <p:cNvSpPr>
              <a:spLocks noChangeArrowheads="1"/>
            </p:cNvSpPr>
            <p:nvPr/>
          </p:nvSpPr>
          <p:spPr bwMode="auto">
            <a:xfrm>
              <a:off x="3881968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0727" name="Rectangle 9"/>
            <p:cNvSpPr>
              <a:spLocks noChangeArrowheads="1"/>
            </p:cNvSpPr>
            <p:nvPr/>
          </p:nvSpPr>
          <p:spPr bwMode="auto">
            <a:xfrm>
              <a:off x="6570134" y="4102100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ΣΗΜΕΙΟ </a:t>
              </a:r>
            </a:p>
            <a:p>
              <a:pPr algn="ctr"/>
              <a:r>
                <a:rPr lang="el-GR" sz="1400"/>
                <a:t>ΑΝΑΠΑΡΑΓΓΕΛΙΑΣ</a:t>
              </a:r>
            </a:p>
          </p:txBody>
        </p:sp>
        <p:sp>
          <p:nvSpPr>
            <p:cNvPr id="30728" name="Rectangle 10"/>
            <p:cNvSpPr>
              <a:spLocks noChangeArrowheads="1"/>
            </p:cNvSpPr>
            <p:nvPr/>
          </p:nvSpPr>
          <p:spPr bwMode="auto">
            <a:xfrm>
              <a:off x="6570134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MRP</a:t>
              </a:r>
              <a:endParaRPr lang="el-GR" sz="1400"/>
            </a:p>
          </p:txBody>
        </p:sp>
        <p:sp>
          <p:nvSpPr>
            <p:cNvPr id="30729" name="AutoShape 11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32" name="Line 14"/>
            <p:cNvSpPr>
              <a:spLocks noChangeShapeType="1"/>
            </p:cNvSpPr>
            <p:nvPr/>
          </p:nvSpPr>
          <p:spPr bwMode="auto">
            <a:xfrm flipV="1">
              <a:off x="6955367" y="37417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3" name="Line 15"/>
            <p:cNvSpPr>
              <a:spLocks noChangeShapeType="1"/>
            </p:cNvSpPr>
            <p:nvPr/>
          </p:nvSpPr>
          <p:spPr bwMode="auto">
            <a:xfrm flipV="1">
              <a:off x="6955367" y="4822825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4" name="Line 16"/>
            <p:cNvSpPr>
              <a:spLocks noChangeShapeType="1"/>
            </p:cNvSpPr>
            <p:nvPr/>
          </p:nvSpPr>
          <p:spPr bwMode="auto">
            <a:xfrm>
              <a:off x="5130800" y="24463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5" name="Line 17"/>
            <p:cNvSpPr>
              <a:spLocks noChangeShapeType="1"/>
            </p:cNvSpPr>
            <p:nvPr/>
          </p:nvSpPr>
          <p:spPr bwMode="auto">
            <a:xfrm>
              <a:off x="2097617" y="2649538"/>
              <a:ext cx="8219016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6" name="Line 19"/>
            <p:cNvSpPr>
              <a:spLocks noChangeShapeType="1"/>
            </p:cNvSpPr>
            <p:nvPr/>
          </p:nvSpPr>
          <p:spPr bwMode="auto">
            <a:xfrm>
              <a:off x="2148417" y="26749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7" name="Line 20"/>
            <p:cNvSpPr>
              <a:spLocks noChangeShapeType="1"/>
            </p:cNvSpPr>
            <p:nvPr/>
          </p:nvSpPr>
          <p:spPr bwMode="auto">
            <a:xfrm>
              <a:off x="4650317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8" name="Line 21"/>
            <p:cNvSpPr>
              <a:spLocks noChangeShapeType="1"/>
            </p:cNvSpPr>
            <p:nvPr/>
          </p:nvSpPr>
          <p:spPr bwMode="auto">
            <a:xfrm>
              <a:off x="6667500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39" name="Line 22"/>
            <p:cNvSpPr>
              <a:spLocks noChangeShapeType="1"/>
            </p:cNvSpPr>
            <p:nvPr/>
          </p:nvSpPr>
          <p:spPr bwMode="auto">
            <a:xfrm>
              <a:off x="8779933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40" name="Line 23"/>
            <p:cNvSpPr>
              <a:spLocks noChangeShapeType="1"/>
            </p:cNvSpPr>
            <p:nvPr/>
          </p:nvSpPr>
          <p:spPr bwMode="auto">
            <a:xfrm>
              <a:off x="10314517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41" name="AutoShape 24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42" name="AutoShape 25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43" name="AutoShape 26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44" name="AutoShape 27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45" name="AutoShape 28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46" name="AutoShape 29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47" name="AutoShape 30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48" name="AutoShape 31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49" name="AutoShape 32"/>
            <p:cNvSpPr>
              <a:spLocks noChangeArrowheads="1"/>
            </p:cNvSpPr>
            <p:nvPr/>
          </p:nvSpPr>
          <p:spPr bwMode="auto">
            <a:xfrm>
              <a:off x="3407834" y="2878139"/>
              <a:ext cx="2298700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ΧΡΟΝΟΥ </a:t>
              </a:r>
            </a:p>
            <a:p>
              <a:pPr algn="ctr"/>
              <a:r>
                <a:rPr lang="el-GR" sz="1400"/>
                <a:t>ΕΡΓΑΣΙΑΣ</a:t>
              </a:r>
            </a:p>
          </p:txBody>
        </p:sp>
        <p:sp>
          <p:nvSpPr>
            <p:cNvPr id="30750" name="Rectangle 33"/>
            <p:cNvSpPr>
              <a:spLocks noChangeArrowheads="1"/>
            </p:cNvSpPr>
            <p:nvPr/>
          </p:nvSpPr>
          <p:spPr bwMode="auto">
            <a:xfrm>
              <a:off x="3881968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0751" name="AutoShape 34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52" name="AutoShape 35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53" name="Rectangle 37"/>
            <p:cNvSpPr>
              <a:spLocks noChangeArrowheads="1"/>
            </p:cNvSpPr>
            <p:nvPr/>
          </p:nvSpPr>
          <p:spPr bwMode="auto">
            <a:xfrm>
              <a:off x="6570134" y="4102100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ΑΝΑΠΤΥΞΗ </a:t>
              </a:r>
            </a:p>
            <a:p>
              <a:pPr algn="ctr"/>
              <a:r>
                <a:rPr lang="el-GR" sz="1400"/>
                <a:t>ΠΡΟΣΩΠΙΚΟΥ</a:t>
              </a:r>
            </a:p>
          </p:txBody>
        </p:sp>
        <p:sp>
          <p:nvSpPr>
            <p:cNvPr id="30754" name="Rectangle 38"/>
            <p:cNvSpPr>
              <a:spLocks noChangeArrowheads="1"/>
            </p:cNvSpPr>
            <p:nvPr/>
          </p:nvSpPr>
          <p:spPr bwMode="auto">
            <a:xfrm>
              <a:off x="3881968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ΗΜΕΡΟΛΟΓΙΟ </a:t>
              </a:r>
            </a:p>
            <a:p>
              <a:pPr algn="ctr"/>
              <a:r>
                <a:rPr lang="el-GR" sz="1400"/>
                <a:t>ΚΑΙ ΒΑΡΔΙΕΣ</a:t>
              </a:r>
            </a:p>
          </p:txBody>
        </p:sp>
        <p:sp>
          <p:nvSpPr>
            <p:cNvPr id="30755" name="Rectangle 39"/>
            <p:cNvSpPr>
              <a:spLocks noChangeArrowheads="1"/>
            </p:cNvSpPr>
            <p:nvPr/>
          </p:nvSpPr>
          <p:spPr bwMode="auto">
            <a:xfrm>
              <a:off x="3905252" y="4017964"/>
              <a:ext cx="2112433" cy="719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ΘΕΣΕΙΣ ΕΡΓΑΣΙΑΣ</a:t>
              </a:r>
            </a:p>
          </p:txBody>
        </p:sp>
        <p:sp>
          <p:nvSpPr>
            <p:cNvPr id="30756" name="AutoShape 40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57" name="AutoShape 41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58" name="Rectangle 43"/>
            <p:cNvSpPr>
              <a:spLocks noChangeArrowheads="1"/>
            </p:cNvSpPr>
            <p:nvPr/>
          </p:nvSpPr>
          <p:spPr bwMode="auto">
            <a:xfrm>
              <a:off x="6570134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ΠΡΟΣΩΠΙΚΩΝ </a:t>
              </a:r>
            </a:p>
            <a:p>
              <a:pPr algn="ctr"/>
              <a:r>
                <a:rPr lang="el-GR" sz="1400"/>
                <a:t>ΔΕΔΟΜΕΝΩΝ</a:t>
              </a:r>
            </a:p>
          </p:txBody>
        </p:sp>
        <p:sp>
          <p:nvSpPr>
            <p:cNvPr id="30759" name="AutoShape 44"/>
            <p:cNvSpPr>
              <a:spLocks noChangeArrowheads="1"/>
            </p:cNvSpPr>
            <p:nvPr/>
          </p:nvSpPr>
          <p:spPr bwMode="auto">
            <a:xfrm>
              <a:off x="9829800" y="2878139"/>
              <a:ext cx="16848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ΕΚΔΗΛΩΣΕΩΝ</a:t>
              </a:r>
            </a:p>
          </p:txBody>
        </p:sp>
        <p:sp>
          <p:nvSpPr>
            <p:cNvPr id="30760" name="AutoShape 45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ΜΙΣΘΟΔΟΣΙΑ</a:t>
              </a:r>
            </a:p>
          </p:txBody>
        </p:sp>
        <p:sp>
          <p:nvSpPr>
            <p:cNvPr id="30761" name="AutoShape 47"/>
            <p:cNvSpPr>
              <a:spLocks noChangeArrowheads="1"/>
            </p:cNvSpPr>
            <p:nvPr/>
          </p:nvSpPr>
          <p:spPr bwMode="auto">
            <a:xfrm>
              <a:off x="5903385" y="2878139"/>
              <a:ext cx="1898649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ΔΙΟΙΚΗΣΗ </a:t>
              </a:r>
            </a:p>
            <a:p>
              <a:pPr algn="ctr"/>
              <a:r>
                <a:rPr lang="el-GR" sz="1400"/>
                <a:t>ΠΡΟΣΩΠΙΚΟΥ</a:t>
              </a:r>
            </a:p>
          </p:txBody>
        </p:sp>
        <p:sp>
          <p:nvSpPr>
            <p:cNvPr id="30764" name="Line 51"/>
            <p:cNvSpPr>
              <a:spLocks noChangeShapeType="1"/>
            </p:cNvSpPr>
            <p:nvPr/>
          </p:nvSpPr>
          <p:spPr bwMode="auto">
            <a:xfrm>
              <a:off x="6942667" y="5753100"/>
              <a:ext cx="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67" name="AutoShape 54"/>
            <p:cNvSpPr>
              <a:spLocks noChangeArrowheads="1"/>
            </p:cNvSpPr>
            <p:nvPr/>
          </p:nvSpPr>
          <p:spPr bwMode="auto">
            <a:xfrm>
              <a:off x="3977218" y="1582739"/>
              <a:ext cx="26881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 ΑΝΘΡΩΠΙΝΩΝ</a:t>
              </a:r>
            </a:p>
            <a:p>
              <a:pPr algn="ctr"/>
              <a:r>
                <a:rPr lang="el-GR" sz="1400"/>
                <a:t> ΠΟΡΩΝ</a:t>
              </a:r>
            </a:p>
          </p:txBody>
        </p:sp>
        <p:sp>
          <p:nvSpPr>
            <p:cNvPr id="30768" name="AutoShape 55"/>
            <p:cNvSpPr>
              <a:spLocks noChangeArrowheads="1"/>
            </p:cNvSpPr>
            <p:nvPr/>
          </p:nvSpPr>
          <p:spPr bwMode="auto">
            <a:xfrm>
              <a:off x="833967" y="2878139"/>
              <a:ext cx="2410884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ΟΡΓΑΝΟΓΡΑΜΜΑΤΟΣ</a:t>
              </a:r>
            </a:p>
          </p:txBody>
        </p:sp>
        <p:sp>
          <p:nvSpPr>
            <p:cNvPr id="30769" name="AutoShape 56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70" name="AutoShape 57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71" name="Rectangle 58"/>
            <p:cNvSpPr>
              <a:spLocks noChangeArrowheads="1"/>
            </p:cNvSpPr>
            <p:nvPr/>
          </p:nvSpPr>
          <p:spPr bwMode="auto">
            <a:xfrm>
              <a:off x="3881968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0772" name="Rectangle 59"/>
            <p:cNvSpPr>
              <a:spLocks noChangeArrowheads="1"/>
            </p:cNvSpPr>
            <p:nvPr/>
          </p:nvSpPr>
          <p:spPr bwMode="auto">
            <a:xfrm>
              <a:off x="6570134" y="4102100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ΣΗΜΕΙΟ </a:t>
              </a:r>
            </a:p>
            <a:p>
              <a:pPr algn="ctr"/>
              <a:r>
                <a:rPr lang="el-GR" sz="1400"/>
                <a:t>ΑΝΑΠΑΡΑΓΓΕΛΙΑΣ</a:t>
              </a:r>
            </a:p>
          </p:txBody>
        </p:sp>
        <p:sp>
          <p:nvSpPr>
            <p:cNvPr id="30773" name="Rectangle 60"/>
            <p:cNvSpPr>
              <a:spLocks noChangeArrowheads="1"/>
            </p:cNvSpPr>
            <p:nvPr/>
          </p:nvSpPr>
          <p:spPr bwMode="auto">
            <a:xfrm>
              <a:off x="6570134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MRP</a:t>
              </a:r>
              <a:endParaRPr lang="el-GR" sz="1400"/>
            </a:p>
          </p:txBody>
        </p:sp>
        <p:sp>
          <p:nvSpPr>
            <p:cNvPr id="30774" name="AutoShape 61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75" name="Line 62"/>
            <p:cNvSpPr>
              <a:spLocks noChangeShapeType="1"/>
            </p:cNvSpPr>
            <p:nvPr/>
          </p:nvSpPr>
          <p:spPr bwMode="auto">
            <a:xfrm flipH="1">
              <a:off x="4312918" y="3741738"/>
              <a:ext cx="45719" cy="2211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77" name="Line 64"/>
            <p:cNvSpPr>
              <a:spLocks noChangeShapeType="1"/>
            </p:cNvSpPr>
            <p:nvPr/>
          </p:nvSpPr>
          <p:spPr bwMode="auto">
            <a:xfrm flipV="1">
              <a:off x="6955367" y="37417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78" name="Line 65"/>
            <p:cNvSpPr>
              <a:spLocks noChangeShapeType="1"/>
            </p:cNvSpPr>
            <p:nvPr/>
          </p:nvSpPr>
          <p:spPr bwMode="auto">
            <a:xfrm flipV="1">
              <a:off x="6955367" y="4822825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79" name="Line 66"/>
            <p:cNvSpPr>
              <a:spLocks noChangeShapeType="1"/>
            </p:cNvSpPr>
            <p:nvPr/>
          </p:nvSpPr>
          <p:spPr bwMode="auto">
            <a:xfrm>
              <a:off x="5130800" y="24463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0" name="Line 67"/>
            <p:cNvSpPr>
              <a:spLocks noChangeShapeType="1"/>
            </p:cNvSpPr>
            <p:nvPr/>
          </p:nvSpPr>
          <p:spPr bwMode="auto">
            <a:xfrm>
              <a:off x="2097617" y="2649538"/>
              <a:ext cx="8219016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1" name="Line 68"/>
            <p:cNvSpPr>
              <a:spLocks noChangeShapeType="1"/>
            </p:cNvSpPr>
            <p:nvPr/>
          </p:nvSpPr>
          <p:spPr bwMode="auto">
            <a:xfrm>
              <a:off x="2148417" y="26749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2" name="Line 69"/>
            <p:cNvSpPr>
              <a:spLocks noChangeShapeType="1"/>
            </p:cNvSpPr>
            <p:nvPr/>
          </p:nvSpPr>
          <p:spPr bwMode="auto">
            <a:xfrm>
              <a:off x="4650317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3" name="Line 70"/>
            <p:cNvSpPr>
              <a:spLocks noChangeShapeType="1"/>
            </p:cNvSpPr>
            <p:nvPr/>
          </p:nvSpPr>
          <p:spPr bwMode="auto">
            <a:xfrm>
              <a:off x="6667500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4" name="Line 71"/>
            <p:cNvSpPr>
              <a:spLocks noChangeShapeType="1"/>
            </p:cNvSpPr>
            <p:nvPr/>
          </p:nvSpPr>
          <p:spPr bwMode="auto">
            <a:xfrm>
              <a:off x="8779933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5" name="Line 72"/>
            <p:cNvSpPr>
              <a:spLocks noChangeShapeType="1"/>
            </p:cNvSpPr>
            <p:nvPr/>
          </p:nvSpPr>
          <p:spPr bwMode="auto">
            <a:xfrm>
              <a:off x="10314517" y="26622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786" name="AutoShape 73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87" name="AutoShape 74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88" name="AutoShape 75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89" name="AutoShape 76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90" name="AutoShape 77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91" name="AutoShape 78"/>
            <p:cNvSpPr>
              <a:spLocks noChangeArrowheads="1"/>
            </p:cNvSpPr>
            <p:nvPr/>
          </p:nvSpPr>
          <p:spPr bwMode="auto">
            <a:xfrm>
              <a:off x="3881967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0792" name="AutoShape 79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93" name="AutoShape 80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94" name="AutoShape 81"/>
            <p:cNvSpPr>
              <a:spLocks noChangeArrowheads="1"/>
            </p:cNvSpPr>
            <p:nvPr/>
          </p:nvSpPr>
          <p:spPr bwMode="auto">
            <a:xfrm>
              <a:off x="3407834" y="2878139"/>
              <a:ext cx="2298700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ΧΡΟΝΟΥ </a:t>
              </a:r>
            </a:p>
            <a:p>
              <a:pPr algn="ctr"/>
              <a:r>
                <a:rPr lang="el-GR" sz="1400"/>
                <a:t>ΕΡΓΑΣΙΑΣ</a:t>
              </a:r>
            </a:p>
          </p:txBody>
        </p:sp>
        <p:sp>
          <p:nvSpPr>
            <p:cNvPr id="30795" name="Rectangle 82"/>
            <p:cNvSpPr>
              <a:spLocks noChangeArrowheads="1"/>
            </p:cNvSpPr>
            <p:nvPr/>
          </p:nvSpPr>
          <p:spPr bwMode="auto">
            <a:xfrm>
              <a:off x="3881968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0796" name="AutoShape 83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797" name="AutoShape 84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798" name="Rectangle 85"/>
            <p:cNvSpPr>
              <a:spLocks noChangeArrowheads="1"/>
            </p:cNvSpPr>
            <p:nvPr/>
          </p:nvSpPr>
          <p:spPr bwMode="auto">
            <a:xfrm>
              <a:off x="6570134" y="4102100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ΑΝΑΠΤΥΞΗ </a:t>
              </a:r>
            </a:p>
            <a:p>
              <a:pPr algn="ctr"/>
              <a:r>
                <a:rPr lang="el-GR" sz="1400"/>
                <a:t>ΠΡΟΣΩΠΙΚΟΥ</a:t>
              </a:r>
            </a:p>
          </p:txBody>
        </p:sp>
        <p:sp>
          <p:nvSpPr>
            <p:cNvPr id="30799" name="Rectangle 86"/>
            <p:cNvSpPr>
              <a:spLocks noChangeArrowheads="1"/>
            </p:cNvSpPr>
            <p:nvPr/>
          </p:nvSpPr>
          <p:spPr bwMode="auto">
            <a:xfrm>
              <a:off x="3881968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ΗΜΕΡΟΛΟΓΙΟ </a:t>
              </a:r>
            </a:p>
            <a:p>
              <a:pPr algn="ctr"/>
              <a:r>
                <a:rPr lang="el-GR" sz="1400"/>
                <a:t>ΚΑΙ ΒΑΡΔΙΕΣ</a:t>
              </a:r>
            </a:p>
          </p:txBody>
        </p:sp>
        <p:sp>
          <p:nvSpPr>
            <p:cNvPr id="30800" name="Rectangle 87"/>
            <p:cNvSpPr>
              <a:spLocks noChangeArrowheads="1"/>
            </p:cNvSpPr>
            <p:nvPr/>
          </p:nvSpPr>
          <p:spPr bwMode="auto">
            <a:xfrm>
              <a:off x="3905252" y="4017964"/>
              <a:ext cx="2112433" cy="719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ΘΕΣΕΙΣ ΕΡΓΑΣΙΑΣ</a:t>
              </a:r>
            </a:p>
          </p:txBody>
        </p:sp>
        <p:sp>
          <p:nvSpPr>
            <p:cNvPr id="30801" name="AutoShape 88"/>
            <p:cNvSpPr>
              <a:spLocks noChangeArrowheads="1"/>
            </p:cNvSpPr>
            <p:nvPr/>
          </p:nvSpPr>
          <p:spPr bwMode="auto">
            <a:xfrm>
              <a:off x="9931400" y="28781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0802" name="AutoShape 89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0803" name="Rectangle 90"/>
            <p:cNvSpPr>
              <a:spLocks noChangeArrowheads="1"/>
            </p:cNvSpPr>
            <p:nvPr/>
          </p:nvSpPr>
          <p:spPr bwMode="auto">
            <a:xfrm>
              <a:off x="6570134" y="50387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ΠΡΟΣΩΠΙΚΩΝ </a:t>
              </a:r>
            </a:p>
            <a:p>
              <a:pPr algn="ctr"/>
              <a:r>
                <a:rPr lang="el-GR" sz="1400"/>
                <a:t>ΔΕΔΟΜΕΝΩΝ</a:t>
              </a:r>
            </a:p>
          </p:txBody>
        </p:sp>
        <p:sp>
          <p:nvSpPr>
            <p:cNvPr id="30804" name="AutoShape 91"/>
            <p:cNvSpPr>
              <a:spLocks noChangeArrowheads="1"/>
            </p:cNvSpPr>
            <p:nvPr/>
          </p:nvSpPr>
          <p:spPr bwMode="auto">
            <a:xfrm>
              <a:off x="9829800" y="2878139"/>
              <a:ext cx="16848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ΕΚΔΗΛΩΣΕΩΝ</a:t>
              </a:r>
            </a:p>
          </p:txBody>
        </p:sp>
        <p:sp>
          <p:nvSpPr>
            <p:cNvPr id="30805" name="AutoShape 92"/>
            <p:cNvSpPr>
              <a:spLocks noChangeArrowheads="1"/>
            </p:cNvSpPr>
            <p:nvPr/>
          </p:nvSpPr>
          <p:spPr bwMode="auto">
            <a:xfrm>
              <a:off x="7914218" y="28781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ΜΙΣΘΟΔΟΣΙΑ</a:t>
              </a:r>
            </a:p>
          </p:txBody>
        </p:sp>
        <p:sp>
          <p:nvSpPr>
            <p:cNvPr id="30806" name="AutoShape 93"/>
            <p:cNvSpPr>
              <a:spLocks noChangeArrowheads="1"/>
            </p:cNvSpPr>
            <p:nvPr/>
          </p:nvSpPr>
          <p:spPr bwMode="auto">
            <a:xfrm>
              <a:off x="5903385" y="2878139"/>
              <a:ext cx="1898649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ΔΙΟΙΚΗΣΗ </a:t>
              </a:r>
            </a:p>
            <a:p>
              <a:pPr algn="ctr"/>
              <a:r>
                <a:rPr lang="el-GR" sz="1400"/>
                <a:t>ΠΡΟΣΩΠΙΚΟΥ</a:t>
              </a:r>
            </a:p>
          </p:txBody>
        </p:sp>
        <p:sp>
          <p:nvSpPr>
            <p:cNvPr id="30807" name="Rectangle 94"/>
            <p:cNvSpPr>
              <a:spLocks noChangeArrowheads="1"/>
            </p:cNvSpPr>
            <p:nvPr/>
          </p:nvSpPr>
          <p:spPr bwMode="auto">
            <a:xfrm>
              <a:off x="6604001" y="5953125"/>
              <a:ext cx="2112433" cy="6048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ΠΡΟΣΛΗΨΕΙΣ</a:t>
              </a:r>
            </a:p>
          </p:txBody>
        </p:sp>
        <p:sp>
          <p:nvSpPr>
            <p:cNvPr id="30808" name="Line 95"/>
            <p:cNvSpPr>
              <a:spLocks noChangeShapeType="1"/>
            </p:cNvSpPr>
            <p:nvPr/>
          </p:nvSpPr>
          <p:spPr bwMode="auto">
            <a:xfrm>
              <a:off x="6942667" y="5753100"/>
              <a:ext cx="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0809" name="Rectangle 96"/>
            <p:cNvSpPr>
              <a:spLocks noChangeArrowheads="1"/>
            </p:cNvSpPr>
            <p:nvPr/>
          </p:nvSpPr>
          <p:spPr bwMode="auto">
            <a:xfrm>
              <a:off x="3915834" y="59658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ΕΠΙΔΟΜΑΤΑ</a:t>
              </a:r>
            </a:p>
            <a:p>
              <a:pPr algn="ctr"/>
              <a:r>
                <a:rPr lang="el-GR" sz="1400"/>
                <a:t>ΠΑΡΑΓΩΓΙΚΟΤΗΤΑΣ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Αποθήκες - Προμήθειες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327333" y="1572087"/>
            <a:ext cx="11569699" cy="4175125"/>
            <a:chOff x="622301" y="1557338"/>
            <a:chExt cx="11569699" cy="4175125"/>
          </a:xfrm>
        </p:grpSpPr>
        <p:sp>
          <p:nvSpPr>
            <p:cNvPr id="31747" name="AutoShape 7"/>
            <p:cNvSpPr>
              <a:spLocks noChangeArrowheads="1"/>
            </p:cNvSpPr>
            <p:nvPr/>
          </p:nvSpPr>
          <p:spPr bwMode="auto">
            <a:xfrm>
              <a:off x="4654551" y="1557338"/>
              <a:ext cx="26881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ΑΠΟΘΗΚΕΣ &amp;</a:t>
              </a:r>
            </a:p>
            <a:p>
              <a:pPr algn="ctr"/>
              <a:r>
                <a:rPr lang="el-GR" sz="1400"/>
                <a:t>ΠΡΟΜΗΘΕΙΕΣ</a:t>
              </a:r>
            </a:p>
          </p:txBody>
        </p:sp>
        <p:sp>
          <p:nvSpPr>
            <p:cNvPr id="31748" name="AutoShape 9"/>
            <p:cNvSpPr>
              <a:spLocks noChangeArrowheads="1"/>
            </p:cNvSpPr>
            <p:nvPr/>
          </p:nvSpPr>
          <p:spPr bwMode="auto">
            <a:xfrm>
              <a:off x="622301" y="2854325"/>
              <a:ext cx="1824567" cy="865188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ΕΛΕΓΧΟΣ</a:t>
              </a:r>
            </a:p>
            <a:p>
              <a:pPr algn="ctr"/>
              <a:r>
                <a:rPr lang="el-GR" sz="1400"/>
                <a:t>ΤΙΜΟΛΟΓΙΩΝ </a:t>
              </a:r>
            </a:p>
            <a:p>
              <a:pPr algn="ctr"/>
              <a:r>
                <a:rPr lang="el-GR" sz="1400"/>
                <a:t>ΑΓΟΡΑΣ</a:t>
              </a:r>
            </a:p>
          </p:txBody>
        </p:sp>
        <p:sp>
          <p:nvSpPr>
            <p:cNvPr id="31749" name="AutoShape 10"/>
            <p:cNvSpPr>
              <a:spLocks noChangeArrowheads="1"/>
            </p:cNvSpPr>
            <p:nvPr/>
          </p:nvSpPr>
          <p:spPr bwMode="auto">
            <a:xfrm>
              <a:off x="2544234" y="2852739"/>
              <a:ext cx="191981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ΠΡΟΜΗΘΕΙΕΣ</a:t>
              </a:r>
            </a:p>
          </p:txBody>
        </p:sp>
        <p:sp>
          <p:nvSpPr>
            <p:cNvPr id="31750" name="AutoShape 11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51" name="AutoShape 13"/>
            <p:cNvSpPr>
              <a:spLocks noChangeArrowheads="1"/>
            </p:cNvSpPr>
            <p:nvPr/>
          </p:nvSpPr>
          <p:spPr bwMode="auto">
            <a:xfrm>
              <a:off x="10608733" y="28527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1752" name="Rectangle 16"/>
            <p:cNvSpPr>
              <a:spLocks noChangeArrowheads="1"/>
            </p:cNvSpPr>
            <p:nvPr/>
          </p:nvSpPr>
          <p:spPr bwMode="auto">
            <a:xfrm>
              <a:off x="4559301" y="50133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1753" name="Rectangle 18"/>
            <p:cNvSpPr>
              <a:spLocks noChangeArrowheads="1"/>
            </p:cNvSpPr>
            <p:nvPr/>
          </p:nvSpPr>
          <p:spPr bwMode="auto">
            <a:xfrm>
              <a:off x="7247468" y="50133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MRP</a:t>
              </a:r>
              <a:endParaRPr lang="el-GR" sz="1400"/>
            </a:p>
          </p:txBody>
        </p:sp>
        <p:sp>
          <p:nvSpPr>
            <p:cNvPr id="31754" name="AutoShape 19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55" name="Line 20"/>
            <p:cNvSpPr>
              <a:spLocks noChangeShapeType="1"/>
            </p:cNvSpPr>
            <p:nvPr/>
          </p:nvSpPr>
          <p:spPr bwMode="auto">
            <a:xfrm>
              <a:off x="4944533" y="3716339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56" name="Line 21"/>
            <p:cNvSpPr>
              <a:spLocks noChangeShapeType="1"/>
            </p:cNvSpPr>
            <p:nvPr/>
          </p:nvSpPr>
          <p:spPr bwMode="auto">
            <a:xfrm>
              <a:off x="4944533" y="4724401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57" name="Line 22"/>
            <p:cNvSpPr>
              <a:spLocks noChangeShapeType="1"/>
            </p:cNvSpPr>
            <p:nvPr/>
          </p:nvSpPr>
          <p:spPr bwMode="auto">
            <a:xfrm flipV="1">
              <a:off x="7632700" y="37163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58" name="Line 23"/>
            <p:cNvSpPr>
              <a:spLocks noChangeShapeType="1"/>
            </p:cNvSpPr>
            <p:nvPr/>
          </p:nvSpPr>
          <p:spPr bwMode="auto">
            <a:xfrm flipV="1">
              <a:off x="7632700" y="4797425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59" name="Line 24"/>
            <p:cNvSpPr>
              <a:spLocks noChangeShapeType="1"/>
            </p:cNvSpPr>
            <p:nvPr/>
          </p:nvSpPr>
          <p:spPr bwMode="auto">
            <a:xfrm>
              <a:off x="5808133" y="24209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0" name="Line 25"/>
            <p:cNvSpPr>
              <a:spLocks noChangeShapeType="1"/>
            </p:cNvSpPr>
            <p:nvPr/>
          </p:nvSpPr>
          <p:spPr bwMode="auto">
            <a:xfrm>
              <a:off x="1200151" y="2636838"/>
              <a:ext cx="9793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1" name="Line 26"/>
            <p:cNvSpPr>
              <a:spLocks noChangeShapeType="1"/>
            </p:cNvSpPr>
            <p:nvPr/>
          </p:nvSpPr>
          <p:spPr bwMode="auto">
            <a:xfrm>
              <a:off x="1200151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2" name="Line 27"/>
            <p:cNvSpPr>
              <a:spLocks noChangeShapeType="1"/>
            </p:cNvSpPr>
            <p:nvPr/>
          </p:nvSpPr>
          <p:spPr bwMode="auto">
            <a:xfrm>
              <a:off x="3503084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3" name="Line 28"/>
            <p:cNvSpPr>
              <a:spLocks noChangeShapeType="1"/>
            </p:cNvSpPr>
            <p:nvPr/>
          </p:nvSpPr>
          <p:spPr bwMode="auto">
            <a:xfrm>
              <a:off x="5327651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4" name="Line 29"/>
            <p:cNvSpPr>
              <a:spLocks noChangeShapeType="1"/>
            </p:cNvSpPr>
            <p:nvPr/>
          </p:nvSpPr>
          <p:spPr bwMode="auto">
            <a:xfrm>
              <a:off x="7344833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5" name="Line 30"/>
            <p:cNvSpPr>
              <a:spLocks noChangeShapeType="1"/>
            </p:cNvSpPr>
            <p:nvPr/>
          </p:nvSpPr>
          <p:spPr bwMode="auto">
            <a:xfrm>
              <a:off x="9457267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6" name="Line 31"/>
            <p:cNvSpPr>
              <a:spLocks noChangeShapeType="1"/>
            </p:cNvSpPr>
            <p:nvPr/>
          </p:nvSpPr>
          <p:spPr bwMode="auto">
            <a:xfrm>
              <a:off x="10991851" y="2636838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767" name="AutoShape 32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68" name="AutoShape 34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69" name="AutoShape 35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70" name="AutoShape 37"/>
            <p:cNvSpPr>
              <a:spLocks noChangeArrowheads="1"/>
            </p:cNvSpPr>
            <p:nvPr/>
          </p:nvSpPr>
          <p:spPr bwMode="auto">
            <a:xfrm>
              <a:off x="10608733" y="28527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1771" name="AutoShape 38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72" name="AutoShape 39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73" name="AutoShape 42"/>
            <p:cNvSpPr>
              <a:spLocks noChangeArrowheads="1"/>
            </p:cNvSpPr>
            <p:nvPr/>
          </p:nvSpPr>
          <p:spPr bwMode="auto">
            <a:xfrm>
              <a:off x="10608733" y="28527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1774" name="AutoShape 43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75" name="AutoShape 44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76" name="Rectangle 46"/>
            <p:cNvSpPr>
              <a:spLocks noChangeArrowheads="1"/>
            </p:cNvSpPr>
            <p:nvPr/>
          </p:nvSpPr>
          <p:spPr bwMode="auto">
            <a:xfrm>
              <a:off x="4559301" y="50133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1777" name="AutoShape 48"/>
            <p:cNvSpPr>
              <a:spLocks noChangeArrowheads="1"/>
            </p:cNvSpPr>
            <p:nvPr/>
          </p:nvSpPr>
          <p:spPr bwMode="auto">
            <a:xfrm>
              <a:off x="10608733" y="28527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1778" name="AutoShape 49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79" name="AutoShape 50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80" name="Rectangle 52"/>
            <p:cNvSpPr>
              <a:spLocks noChangeArrowheads="1"/>
            </p:cNvSpPr>
            <p:nvPr/>
          </p:nvSpPr>
          <p:spPr bwMode="auto">
            <a:xfrm>
              <a:off x="7128934" y="4064000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 dirty="0"/>
                <a:t>ΣΗΜΕΙΟ </a:t>
              </a:r>
            </a:p>
            <a:p>
              <a:pPr algn="ctr"/>
              <a:r>
                <a:rPr lang="el-GR" sz="1400" dirty="0"/>
                <a:t>ΑΝΑΠΑΡΑΓΓΕΛΙΑΣ</a:t>
              </a:r>
            </a:p>
          </p:txBody>
        </p:sp>
        <p:sp>
          <p:nvSpPr>
            <p:cNvPr id="31781" name="Rectangle 53"/>
            <p:cNvSpPr>
              <a:spLocks noChangeArrowheads="1"/>
            </p:cNvSpPr>
            <p:nvPr/>
          </p:nvSpPr>
          <p:spPr bwMode="auto">
            <a:xfrm>
              <a:off x="4559301" y="50133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ΠΡΟΜΗΘΕΥΤΩΝ</a:t>
              </a:r>
            </a:p>
          </p:txBody>
        </p:sp>
        <p:sp>
          <p:nvSpPr>
            <p:cNvPr id="31782" name="Rectangle 54"/>
            <p:cNvSpPr>
              <a:spLocks noChangeArrowheads="1"/>
            </p:cNvSpPr>
            <p:nvPr/>
          </p:nvSpPr>
          <p:spPr bwMode="auto">
            <a:xfrm>
              <a:off x="4582585" y="3992564"/>
              <a:ext cx="2112433" cy="719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ΑΡΧΕΙΟ</a:t>
              </a:r>
            </a:p>
            <a:p>
              <a:pPr algn="ctr"/>
              <a:r>
                <a:rPr lang="el-GR" sz="1400"/>
                <a:t>ΥΛΙΚΩΝ</a:t>
              </a:r>
            </a:p>
          </p:txBody>
        </p:sp>
        <p:sp>
          <p:nvSpPr>
            <p:cNvPr id="31783" name="AutoShape 55"/>
            <p:cNvSpPr>
              <a:spLocks noChangeArrowheads="1"/>
            </p:cNvSpPr>
            <p:nvPr/>
          </p:nvSpPr>
          <p:spPr bwMode="auto">
            <a:xfrm>
              <a:off x="10608733" y="28527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1784" name="AutoShape 56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85" name="AutoShape 57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86" name="Rectangle 59"/>
            <p:cNvSpPr>
              <a:spLocks noChangeArrowheads="1"/>
            </p:cNvSpPr>
            <p:nvPr/>
          </p:nvSpPr>
          <p:spPr bwMode="auto">
            <a:xfrm>
              <a:off x="7247468" y="5013325"/>
              <a:ext cx="2112433" cy="719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MRP</a:t>
              </a:r>
              <a:endParaRPr lang="el-GR" sz="1400" dirty="0"/>
            </a:p>
          </p:txBody>
        </p:sp>
        <p:sp>
          <p:nvSpPr>
            <p:cNvPr id="31787" name="AutoShape 63"/>
            <p:cNvSpPr>
              <a:spLocks noChangeArrowheads="1"/>
            </p:cNvSpPr>
            <p:nvPr/>
          </p:nvSpPr>
          <p:spPr bwMode="auto">
            <a:xfrm>
              <a:off x="10608733" y="2852739"/>
              <a:ext cx="15832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ΑΓΟΡΑ</a:t>
              </a:r>
            </a:p>
            <a:p>
              <a:pPr algn="ctr"/>
              <a:r>
                <a:rPr lang="el-GR" sz="1400"/>
                <a:t>ΥΠΗΡΕΣΙΩΝ</a:t>
              </a:r>
            </a:p>
          </p:txBody>
        </p:sp>
        <p:sp>
          <p:nvSpPr>
            <p:cNvPr id="31788" name="AutoShape 64"/>
            <p:cNvSpPr>
              <a:spLocks noChangeArrowheads="1"/>
            </p:cNvSpPr>
            <p:nvPr/>
          </p:nvSpPr>
          <p:spPr bwMode="auto">
            <a:xfrm>
              <a:off x="859155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</a:t>
              </a:r>
            </a:p>
            <a:p>
              <a:pPr algn="ctr"/>
              <a:r>
                <a:rPr lang="el-GR" sz="1400"/>
                <a:t>ΚΙΝΗΣΕΩΝ </a:t>
              </a:r>
            </a:p>
            <a:p>
              <a:pPr algn="ctr"/>
              <a:r>
                <a:rPr lang="el-GR" sz="1400"/>
                <a:t>ΑΠΟΘΗΚΩΝ</a:t>
              </a:r>
            </a:p>
          </p:txBody>
        </p:sp>
        <p:sp>
          <p:nvSpPr>
            <p:cNvPr id="31789" name="AutoShape 65"/>
            <p:cNvSpPr>
              <a:spLocks noChangeArrowheads="1"/>
            </p:cNvSpPr>
            <p:nvPr/>
          </p:nvSpPr>
          <p:spPr bwMode="auto">
            <a:xfrm>
              <a:off x="4559301" y="2852739"/>
              <a:ext cx="1824567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ΔΙΑΧΕΙΡΙΣΗ </a:t>
              </a:r>
            </a:p>
            <a:p>
              <a:pPr algn="ctr"/>
              <a:r>
                <a:rPr lang="el-GR" sz="1400"/>
                <a:t>ΚΥΡΙΩΝ </a:t>
              </a:r>
            </a:p>
            <a:p>
              <a:pPr algn="ctr"/>
              <a:r>
                <a:rPr lang="el-GR" sz="1400"/>
                <a:t>ΑΡΧΕΙΩΝ</a:t>
              </a:r>
            </a:p>
          </p:txBody>
        </p:sp>
        <p:sp>
          <p:nvSpPr>
            <p:cNvPr id="31790" name="AutoShape 66"/>
            <p:cNvSpPr>
              <a:spLocks noChangeArrowheads="1"/>
            </p:cNvSpPr>
            <p:nvPr/>
          </p:nvSpPr>
          <p:spPr bwMode="auto">
            <a:xfrm>
              <a:off x="6580718" y="2852739"/>
              <a:ext cx="1898649" cy="865187"/>
            </a:xfrm>
            <a:prstGeom prst="bevel">
              <a:avLst>
                <a:gd name="adj" fmla="val 807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1400"/>
                <a:t>ΑΝΑΠΛΗΡΩΣΗ</a:t>
              </a:r>
            </a:p>
            <a:p>
              <a:pPr algn="ctr"/>
              <a:r>
                <a:rPr lang="el-GR" sz="1400"/>
                <a:t>ΑΠΟΘΕΜΑΤΩΝ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Ενδεικτικά Υποσυστήματα </a:t>
            </a:r>
            <a:r>
              <a:rPr lang="en-US" dirty="0" smtClean="0">
                <a:latin typeface="Arial" charset="0"/>
              </a:rPr>
              <a:t>ERP</a:t>
            </a:r>
            <a:r>
              <a:rPr lang="el-GR" dirty="0" smtClean="0">
                <a:latin typeface="Arial" charset="0"/>
              </a:rPr>
              <a:t/>
            </a:r>
            <a:br>
              <a:rPr lang="el-GR" dirty="0" smtClean="0">
                <a:latin typeface="Arial" charset="0"/>
              </a:rPr>
            </a:br>
            <a:r>
              <a:rPr lang="el-GR" dirty="0" smtClean="0"/>
              <a:t>Διαχείριση Κινήσεων Αποθηκών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800" smtClean="0"/>
              <a:t>Οι λειτουργίες που μπορεί να περιλαμβάνονται στη διαχείριση Αποθήκης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1800" smtClean="0"/>
              <a:t>είναι οι εξής: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Βασικά Αποθέματα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Πολλαπλές Αποθήκες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Αποθηκευτικές Μονάδες (SKUS)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Εναλλακτικοί Προμηθευτές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Σύνθεση Ειδών - Συνταγές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Εντολές Διακίνησης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Κωδικοί Αναφοράς Ειδών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Ιχνηλασιμότητα Ειδών (Παρτίδες - Σειριακοί Αριθμοί)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Επιβαρύνσεις Ειδών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Θέσεις Αποθήκης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Αναλύσεις Αποθέματος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Προϋπολογισμοί Πωλήσεων και Αγορών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Χρώμα – Μέγεθος</a:t>
            </a: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l-GR" sz="1800" smtClean="0"/>
              <a:t>Υπολογισμός Συντελεστών Κέρδους-Κόστους των κινήσεων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SAP ERP modules </a:t>
            </a:r>
            <a:endParaRPr lang="en-US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54629" y="6113502"/>
            <a:ext cx="89698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3785118" y="1417638"/>
          <a:ext cx="5293568" cy="428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26" name="Straight Arrow Connector 30"/>
          <p:cNvCxnSpPr>
            <a:cxnSpLocks noChangeShapeType="1"/>
          </p:cNvCxnSpPr>
          <p:nvPr/>
        </p:nvCxnSpPr>
        <p:spPr bwMode="auto">
          <a:xfrm rot="5400000">
            <a:off x="5977051" y="2628107"/>
            <a:ext cx="806450" cy="46038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27" name="Straight Arrow Connector 31"/>
          <p:cNvCxnSpPr>
            <a:cxnSpLocks noChangeShapeType="1"/>
          </p:cNvCxnSpPr>
          <p:nvPr/>
        </p:nvCxnSpPr>
        <p:spPr bwMode="auto">
          <a:xfrm rot="5400000">
            <a:off x="6614432" y="2633663"/>
            <a:ext cx="620714" cy="376239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28" name="Straight Arrow Connector 33"/>
          <p:cNvCxnSpPr>
            <a:cxnSpLocks noChangeShapeType="1"/>
          </p:cNvCxnSpPr>
          <p:nvPr/>
        </p:nvCxnSpPr>
        <p:spPr bwMode="auto">
          <a:xfrm rot="10800000" flipV="1">
            <a:off x="7100207" y="3132137"/>
            <a:ext cx="373062" cy="219075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29" name="Straight Arrow Connector 34"/>
          <p:cNvCxnSpPr>
            <a:cxnSpLocks noChangeShapeType="1"/>
          </p:cNvCxnSpPr>
          <p:nvPr/>
        </p:nvCxnSpPr>
        <p:spPr bwMode="auto">
          <a:xfrm rot="10800000">
            <a:off x="7101795" y="3743326"/>
            <a:ext cx="371475" cy="233362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30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6480287" y="4209258"/>
            <a:ext cx="876302" cy="363538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31" name="Straight Arrow Connector 37"/>
          <p:cNvCxnSpPr>
            <a:cxnSpLocks noChangeShapeType="1"/>
          </p:cNvCxnSpPr>
          <p:nvPr/>
        </p:nvCxnSpPr>
        <p:spPr bwMode="auto">
          <a:xfrm rot="16200000" flipH="1">
            <a:off x="5794881" y="4496990"/>
            <a:ext cx="1099346" cy="58742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32" name="Straight Arrow Connector 38"/>
          <p:cNvCxnSpPr>
            <a:cxnSpLocks noChangeShapeType="1"/>
          </p:cNvCxnSpPr>
          <p:nvPr/>
        </p:nvCxnSpPr>
        <p:spPr bwMode="auto">
          <a:xfrm rot="5400000">
            <a:off x="5523026" y="4114006"/>
            <a:ext cx="673100" cy="398464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33" name="Straight Arrow Connector 39"/>
          <p:cNvCxnSpPr>
            <a:cxnSpLocks noChangeShapeType="1"/>
          </p:cNvCxnSpPr>
          <p:nvPr/>
        </p:nvCxnSpPr>
        <p:spPr bwMode="auto">
          <a:xfrm rot="10800000" flipV="1">
            <a:off x="5298394" y="3757612"/>
            <a:ext cx="466726" cy="123825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34" name="Straight Arrow Connector 40"/>
          <p:cNvCxnSpPr>
            <a:cxnSpLocks noChangeShapeType="1"/>
          </p:cNvCxnSpPr>
          <p:nvPr/>
        </p:nvCxnSpPr>
        <p:spPr bwMode="auto">
          <a:xfrm>
            <a:off x="5312682" y="3197226"/>
            <a:ext cx="347662" cy="244475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035" name="Straight Arrow Connector 41"/>
          <p:cNvCxnSpPr>
            <a:cxnSpLocks noChangeShapeType="1"/>
          </p:cNvCxnSpPr>
          <p:nvPr/>
        </p:nvCxnSpPr>
        <p:spPr bwMode="auto">
          <a:xfrm rot="16200000" flipH="1">
            <a:off x="5551600" y="2651919"/>
            <a:ext cx="668338" cy="263525"/>
          </a:xfrm>
          <a:prstGeom prst="straightConnector1">
            <a:avLst/>
          </a:prstGeom>
          <a:noFill/>
          <a:ln w="635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Κύρια σημεία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 είναι το </a:t>
            </a:r>
            <a:r>
              <a:rPr lang="en-US" dirty="0" smtClean="0"/>
              <a:t>ERP, </a:t>
            </a:r>
            <a:r>
              <a:rPr lang="el-GR" dirty="0" smtClean="0"/>
              <a:t>στόχος, χαρακτηριστικά, οφέλη</a:t>
            </a:r>
          </a:p>
          <a:p>
            <a:r>
              <a:rPr lang="el-GR" dirty="0" smtClean="0"/>
              <a:t>Εμπορικά </a:t>
            </a:r>
            <a:r>
              <a:rPr lang="en-US" dirty="0" smtClean="0"/>
              <a:t>ERP</a:t>
            </a:r>
          </a:p>
          <a:p>
            <a:r>
              <a:rPr lang="en-US" dirty="0" smtClean="0"/>
              <a:t>ERP </a:t>
            </a:r>
            <a:r>
              <a:rPr lang="el-GR" dirty="0" smtClean="0"/>
              <a:t>ανοιχτού κώδικα</a:t>
            </a:r>
            <a:endParaRPr lang="en-US" dirty="0" smtClean="0"/>
          </a:p>
          <a:p>
            <a:r>
              <a:rPr lang="el-GR" dirty="0" smtClean="0"/>
              <a:t>Κριτήρια επιλογής </a:t>
            </a:r>
            <a:r>
              <a:rPr lang="en-US" dirty="0" smtClean="0"/>
              <a:t>ERP</a:t>
            </a:r>
            <a:endParaRPr lang="el-GR" dirty="0" smtClean="0"/>
          </a:p>
          <a:p>
            <a:r>
              <a:rPr lang="el-GR" dirty="0" smtClean="0"/>
              <a:t>Εγκατάσταση </a:t>
            </a:r>
            <a:r>
              <a:rPr lang="en-US" dirty="0" smtClean="0"/>
              <a:t>ERP</a:t>
            </a:r>
          </a:p>
          <a:p>
            <a:r>
              <a:rPr lang="el-GR" dirty="0" smtClean="0"/>
              <a:t>Ενδεικτικά υποσυστήματα </a:t>
            </a:r>
            <a:r>
              <a:rPr lang="en-US" dirty="0" smtClean="0"/>
              <a:t>ERP</a:t>
            </a:r>
          </a:p>
          <a:p>
            <a:r>
              <a:rPr lang="en-US" dirty="0" smtClean="0"/>
              <a:t>SAP, </a:t>
            </a:r>
            <a:r>
              <a:rPr lang="en-US" dirty="0" err="1" smtClean="0"/>
              <a:t>SoftOne</a:t>
            </a:r>
            <a:r>
              <a:rPr lang="en-US" dirty="0" smtClean="0"/>
              <a:t>, </a:t>
            </a:r>
            <a:r>
              <a:rPr lang="en-US" dirty="0" err="1" smtClean="0"/>
              <a:t>Entersoft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SAP Module FI (</a:t>
            </a:r>
            <a:r>
              <a:rPr lang="en-US" b="1" i="1" dirty="0" smtClean="0"/>
              <a:t>Financial </a:t>
            </a:r>
            <a:r>
              <a:rPr lang="en-US" b="1" i="1" dirty="0" smtClean="0"/>
              <a:t>Accounting)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b="1" i="1" dirty="0" smtClean="0"/>
              <a:t>Υποσύστημα Χρηματοοικονομικής λογιστικής</a:t>
            </a:r>
          </a:p>
          <a:p>
            <a:pPr>
              <a:buNone/>
            </a:pPr>
            <a:r>
              <a:rPr lang="en-US" b="1" i="1" dirty="0" smtClean="0"/>
              <a:t>Sub-modules </a:t>
            </a:r>
            <a:r>
              <a:rPr lang="en-US" b="1" i="1" dirty="0" smtClean="0"/>
              <a:t>of </a:t>
            </a:r>
            <a:r>
              <a:rPr lang="en-US" b="1" i="1" dirty="0" smtClean="0">
                <a:hlinkClick r:id="rId2" tooltip="sap financial accounting"/>
              </a:rPr>
              <a:t>Financial accounting</a:t>
            </a:r>
            <a:endParaRPr lang="en-US" dirty="0" smtClean="0"/>
          </a:p>
          <a:p>
            <a:r>
              <a:rPr lang="en-US" dirty="0" smtClean="0"/>
              <a:t>General Ledger(GL)</a:t>
            </a:r>
            <a:r>
              <a:rPr lang="el-GR" dirty="0" smtClean="0"/>
              <a:t> – Γενικό καθολικό</a:t>
            </a:r>
            <a:endParaRPr lang="en-US" dirty="0" smtClean="0"/>
          </a:p>
          <a:p>
            <a:r>
              <a:rPr lang="en-US" dirty="0" smtClean="0"/>
              <a:t>Accounts Payable(AP)</a:t>
            </a:r>
            <a:r>
              <a:rPr lang="el-GR" dirty="0" smtClean="0"/>
              <a:t> – Πληρωτέοι Λογαριασμοί</a:t>
            </a:r>
            <a:endParaRPr lang="en-US" dirty="0" smtClean="0"/>
          </a:p>
          <a:p>
            <a:r>
              <a:rPr lang="en-US" dirty="0" smtClean="0"/>
              <a:t>Accounts Receivable(AR)</a:t>
            </a:r>
            <a:r>
              <a:rPr lang="el-GR" dirty="0" smtClean="0"/>
              <a:t> – Εισπρακτέοι Λογαριασμοί</a:t>
            </a:r>
            <a:endParaRPr lang="en-US" dirty="0" smtClean="0"/>
          </a:p>
          <a:p>
            <a:r>
              <a:rPr lang="en-US" dirty="0" smtClean="0"/>
              <a:t>Bank and Cash Management</a:t>
            </a:r>
            <a:r>
              <a:rPr lang="el-GR" dirty="0" smtClean="0"/>
              <a:t> –Διαχείριση Τραπεζικών Συναλλαγών</a:t>
            </a:r>
            <a:r>
              <a:rPr lang="en-US" dirty="0" smtClean="0"/>
              <a:t> </a:t>
            </a:r>
            <a:r>
              <a:rPr lang="el-GR" dirty="0" smtClean="0"/>
              <a:t>και Μετρητών</a:t>
            </a:r>
          </a:p>
          <a:p>
            <a:r>
              <a:rPr lang="en-US" dirty="0" smtClean="0"/>
              <a:t>Budgeting and Monitoring</a:t>
            </a:r>
            <a:r>
              <a:rPr lang="el-GR" dirty="0" smtClean="0"/>
              <a:t> – Προϋπολογισμός και Παρακολούθηση</a:t>
            </a:r>
            <a:endParaRPr lang="en-US" dirty="0" smtClean="0"/>
          </a:p>
          <a:p>
            <a:r>
              <a:rPr lang="en-US" dirty="0" smtClean="0"/>
              <a:t>Withholding Tax (TDS)</a:t>
            </a:r>
            <a:r>
              <a:rPr lang="el-GR" dirty="0" smtClean="0"/>
              <a:t> – Παρακρατούμενοι φόροι</a:t>
            </a:r>
            <a:endParaRPr lang="en-US" dirty="0" smtClean="0"/>
          </a:p>
          <a:p>
            <a:r>
              <a:rPr lang="en-US" dirty="0" smtClean="0"/>
              <a:t>Asset Accounting(AA)</a:t>
            </a:r>
            <a:r>
              <a:rPr lang="el-GR" dirty="0" smtClean="0"/>
              <a:t> – Λογιστική παγίων</a:t>
            </a:r>
            <a:endParaRPr lang="en-US" dirty="0" smtClean="0"/>
          </a:p>
          <a:p>
            <a:r>
              <a:rPr lang="en-US" dirty="0" smtClean="0"/>
              <a:t>Funds Management(FM)</a:t>
            </a:r>
            <a:r>
              <a:rPr lang="el-GR" dirty="0" smtClean="0"/>
              <a:t> – Διαχείριση χρηματοδοτήσεων</a:t>
            </a:r>
            <a:endParaRPr lang="en-US" dirty="0" smtClean="0"/>
          </a:p>
          <a:p>
            <a:r>
              <a:rPr lang="en-US" dirty="0" smtClean="0"/>
              <a:t>Treasury Management(TM) – </a:t>
            </a:r>
            <a:r>
              <a:rPr lang="el-GR" dirty="0" smtClean="0"/>
              <a:t>Διαχείριση ταμειακών διαθεσίμων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54629" y="6113502"/>
            <a:ext cx="9024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SAP Module CO (Controlling)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i="1" dirty="0" smtClean="0"/>
              <a:t>Υποσύστημα Ελεγκτικής </a:t>
            </a:r>
          </a:p>
          <a:p>
            <a:pPr>
              <a:buNone/>
            </a:pPr>
            <a:r>
              <a:rPr lang="en-US" b="1" i="1" dirty="0" smtClean="0"/>
              <a:t>Sub-modules </a:t>
            </a:r>
            <a:r>
              <a:rPr lang="en-US" b="1" i="1" dirty="0" smtClean="0"/>
              <a:t>of </a:t>
            </a:r>
            <a:r>
              <a:rPr lang="en-US" b="1" i="1" dirty="0" smtClean="0">
                <a:hlinkClick r:id="rId2" tooltip="SAP Controlling (CO)"/>
              </a:rPr>
              <a:t>controlling</a:t>
            </a:r>
            <a:endParaRPr lang="en-US" dirty="0" smtClean="0"/>
          </a:p>
          <a:p>
            <a:r>
              <a:rPr lang="en-US" dirty="0" smtClean="0"/>
              <a:t>Product Costing(CO-PC)</a:t>
            </a:r>
            <a:r>
              <a:rPr lang="el-GR" dirty="0" smtClean="0"/>
              <a:t> – Κοστολόγηση προϊόντων</a:t>
            </a:r>
            <a:endParaRPr lang="en-US" dirty="0" smtClean="0"/>
          </a:p>
          <a:p>
            <a:r>
              <a:rPr lang="en-US" dirty="0" smtClean="0"/>
              <a:t>Periodic Allocations</a:t>
            </a:r>
            <a:r>
              <a:rPr lang="el-GR" dirty="0" smtClean="0"/>
              <a:t> – Περιοδικές αναθέσεις</a:t>
            </a:r>
            <a:endParaRPr lang="en-US" dirty="0" smtClean="0"/>
          </a:p>
          <a:p>
            <a:r>
              <a:rPr lang="en-US" dirty="0" smtClean="0"/>
              <a:t>Profitability Analysis(CO-PA)</a:t>
            </a:r>
            <a:r>
              <a:rPr lang="el-GR" dirty="0" smtClean="0"/>
              <a:t> – Ανάλυση</a:t>
            </a:r>
            <a:r>
              <a:rPr lang="en-US" dirty="0" smtClean="0"/>
              <a:t> </a:t>
            </a:r>
            <a:r>
              <a:rPr lang="el-GR" dirty="0" smtClean="0"/>
              <a:t>κερδοφορίας</a:t>
            </a:r>
            <a:endParaRPr lang="en-US" dirty="0" smtClean="0"/>
          </a:p>
          <a:p>
            <a:r>
              <a:rPr lang="en-US" dirty="0" smtClean="0"/>
              <a:t>Cost Center Accounting(CCA)</a:t>
            </a:r>
            <a:r>
              <a:rPr lang="el-GR" dirty="0" smtClean="0"/>
              <a:t> – Λογιστική κέντρου κόστους</a:t>
            </a:r>
            <a:endParaRPr lang="en-US" dirty="0" smtClean="0"/>
          </a:p>
          <a:p>
            <a:r>
              <a:rPr lang="en-US" dirty="0" smtClean="0"/>
              <a:t>Profit Center Accounting(PCA)</a:t>
            </a:r>
            <a:r>
              <a:rPr lang="el-GR" dirty="0" smtClean="0"/>
              <a:t> – Λογιστική κέντρου κέρδους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54629" y="5835134"/>
            <a:ext cx="9680480" cy="375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SAP Module SD (Sales and Distribution)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i="1" dirty="0" smtClean="0"/>
              <a:t>Υποσύστημα Πωλήσεων και Διανομής</a:t>
            </a:r>
            <a:r>
              <a:rPr lang="en-US" b="1" i="1" dirty="0" smtClean="0"/>
              <a:t>  </a:t>
            </a:r>
            <a:endParaRPr lang="el-GR" b="1" i="1" dirty="0" smtClean="0"/>
          </a:p>
          <a:p>
            <a:pPr>
              <a:buNone/>
            </a:pPr>
            <a:r>
              <a:rPr lang="en-US" b="1" i="1" dirty="0" smtClean="0"/>
              <a:t>S</a:t>
            </a:r>
            <a:r>
              <a:rPr lang="en-US" b="1" i="1" dirty="0" smtClean="0"/>
              <a:t>ub-modules </a:t>
            </a:r>
            <a:r>
              <a:rPr lang="en-US" b="1" i="1" dirty="0" smtClean="0"/>
              <a:t>of </a:t>
            </a:r>
            <a:r>
              <a:rPr lang="en-US" b="1" i="1" u="sng" dirty="0" smtClean="0">
                <a:hlinkClick r:id="rId2" tooltip="sap sd module tutorials"/>
              </a:rPr>
              <a:t>SAP Module SD</a:t>
            </a:r>
            <a:r>
              <a:rPr lang="en-US" b="1" i="1" u="sng" dirty="0" smtClean="0"/>
              <a:t> </a:t>
            </a:r>
            <a:endParaRPr lang="en-US" dirty="0" smtClean="0"/>
          </a:p>
          <a:p>
            <a:r>
              <a:rPr lang="en-US" dirty="0" smtClean="0"/>
              <a:t>Sales Order Processing and Monitoring</a:t>
            </a:r>
            <a:r>
              <a:rPr lang="el-GR" dirty="0" smtClean="0"/>
              <a:t> – Επεξεργασία και παρακολούθηση παραγγελιών πωλήσεων</a:t>
            </a:r>
            <a:endParaRPr lang="en-US" dirty="0" smtClean="0"/>
          </a:p>
          <a:p>
            <a:r>
              <a:rPr lang="en-US" dirty="0" smtClean="0"/>
              <a:t>Shipping</a:t>
            </a:r>
            <a:r>
              <a:rPr lang="el-GR" dirty="0" smtClean="0"/>
              <a:t> – Αποστολές</a:t>
            </a:r>
            <a:endParaRPr lang="en-US" dirty="0" smtClean="0"/>
          </a:p>
          <a:p>
            <a:r>
              <a:rPr lang="en-US" dirty="0" smtClean="0"/>
              <a:t>Bill / Invoice Generation</a:t>
            </a:r>
            <a:r>
              <a:rPr lang="el-GR" dirty="0" smtClean="0"/>
              <a:t> – Δημιουργία τιμολογίων</a:t>
            </a:r>
            <a:endParaRPr lang="en-US" dirty="0" smtClean="0"/>
          </a:p>
          <a:p>
            <a:r>
              <a:rPr lang="en-US" dirty="0" smtClean="0"/>
              <a:t>Credit Management</a:t>
            </a:r>
            <a:r>
              <a:rPr lang="el-GR" dirty="0" smtClean="0"/>
              <a:t> – Διαχείριση πιστώσεων</a:t>
            </a:r>
            <a:endParaRPr lang="en-US" dirty="0" smtClean="0"/>
          </a:p>
          <a:p>
            <a:r>
              <a:rPr lang="en-US" dirty="0" smtClean="0"/>
              <a:t>Bill of Material</a:t>
            </a:r>
            <a:r>
              <a:rPr lang="el-GR" dirty="0" smtClean="0"/>
              <a:t> – Πίνακας Υλικών (ή Συνταγολόγιο)</a:t>
            </a:r>
            <a:endParaRPr lang="en-US" dirty="0" smtClean="0"/>
          </a:p>
          <a:p>
            <a:r>
              <a:rPr lang="en-US" dirty="0" smtClean="0"/>
              <a:t>Pricing and Discounts</a:t>
            </a:r>
            <a:r>
              <a:rPr lang="el-GR" dirty="0" smtClean="0"/>
              <a:t> – Τιμολόγηση και εκπτώσεις</a:t>
            </a:r>
          </a:p>
          <a:p>
            <a:r>
              <a:rPr lang="en-US" dirty="0" smtClean="0"/>
              <a:t>Statutory Requirements</a:t>
            </a:r>
            <a:r>
              <a:rPr lang="el-GR" dirty="0" smtClean="0"/>
              <a:t> – Νομικές απαιτήσεις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SAP Module HR (Human Resources)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i="1" dirty="0" smtClean="0"/>
              <a:t>Υποσύστημα Διαχείρισης Ανθρώπινου Δυναμικού</a:t>
            </a:r>
          </a:p>
          <a:p>
            <a:pPr>
              <a:buNone/>
            </a:pPr>
            <a:r>
              <a:rPr lang="en-US" b="1" i="1" dirty="0" smtClean="0"/>
              <a:t>Sub-modules of</a:t>
            </a:r>
            <a:r>
              <a:rPr lang="en-US" b="1" dirty="0" smtClean="0"/>
              <a:t> </a:t>
            </a:r>
            <a:r>
              <a:rPr lang="en-US" b="1" i="1" dirty="0" smtClean="0">
                <a:hlinkClick r:id="rId2" tooltip="SAP HR /HCM Tutorial"/>
              </a:rPr>
              <a:t>SAP Module HR</a:t>
            </a:r>
            <a:endParaRPr lang="en-US" b="1" dirty="0" smtClean="0"/>
          </a:p>
          <a:p>
            <a:r>
              <a:rPr lang="en-US" dirty="0" smtClean="0"/>
              <a:t>Organizational Management</a:t>
            </a:r>
            <a:r>
              <a:rPr lang="el-GR" dirty="0" smtClean="0"/>
              <a:t> – </a:t>
            </a:r>
            <a:r>
              <a:rPr lang="el-GR" dirty="0" err="1" smtClean="0"/>
              <a:t>Οργανωσιακή</a:t>
            </a:r>
            <a:r>
              <a:rPr lang="el-GR" dirty="0" smtClean="0"/>
              <a:t> Διαχείριση </a:t>
            </a:r>
            <a:endParaRPr lang="en-US" dirty="0" smtClean="0"/>
          </a:p>
          <a:p>
            <a:r>
              <a:rPr lang="en-US" dirty="0" smtClean="0"/>
              <a:t>Personnel Administration</a:t>
            </a:r>
            <a:r>
              <a:rPr lang="el-GR" dirty="0" smtClean="0"/>
              <a:t> – Διοίκηση Προσωπικού</a:t>
            </a:r>
            <a:endParaRPr lang="en-US" dirty="0" smtClean="0"/>
          </a:p>
          <a:p>
            <a:r>
              <a:rPr lang="en-US" dirty="0" smtClean="0"/>
              <a:t>Recruitment </a:t>
            </a:r>
            <a:r>
              <a:rPr lang="en-US" dirty="0" smtClean="0"/>
              <a:t>Management</a:t>
            </a:r>
            <a:r>
              <a:rPr lang="el-GR" dirty="0" smtClean="0"/>
              <a:t> </a:t>
            </a:r>
            <a:r>
              <a:rPr lang="el-GR" dirty="0" smtClean="0"/>
              <a:t>– Διαχείριση </a:t>
            </a:r>
            <a:r>
              <a:rPr lang="el-GR" dirty="0" smtClean="0"/>
              <a:t>προσλήψεων</a:t>
            </a:r>
            <a:endParaRPr lang="en-US" dirty="0" smtClean="0"/>
          </a:p>
          <a:p>
            <a:r>
              <a:rPr lang="en-US" dirty="0" smtClean="0"/>
              <a:t>HR Time Management – </a:t>
            </a:r>
            <a:r>
              <a:rPr lang="el-GR" dirty="0" smtClean="0"/>
              <a:t>Διαχείριση χρόνου προσωπικού</a:t>
            </a:r>
            <a:endParaRPr lang="en-US" dirty="0" smtClean="0"/>
          </a:p>
          <a:p>
            <a:r>
              <a:rPr lang="en-US" dirty="0" smtClean="0"/>
              <a:t>Planning </a:t>
            </a:r>
            <a:r>
              <a:rPr lang="en-US" dirty="0" smtClean="0"/>
              <a:t>Budget</a:t>
            </a:r>
            <a:r>
              <a:rPr lang="el-GR" dirty="0" smtClean="0"/>
              <a:t> – Προϋπολογισμός προγραμματισμού</a:t>
            </a:r>
            <a:endParaRPr lang="en-US" dirty="0" smtClean="0"/>
          </a:p>
          <a:p>
            <a:r>
              <a:rPr lang="en-US" dirty="0" smtClean="0"/>
              <a:t>Payroll Benefits Compensation</a:t>
            </a:r>
            <a:r>
              <a:rPr lang="el-GR" dirty="0" smtClean="0"/>
              <a:t> – Αποζημίωση παροχών μισθοδοσίας</a:t>
            </a:r>
            <a:endParaRPr lang="en-US" dirty="0" smtClean="0"/>
          </a:p>
          <a:p>
            <a:r>
              <a:rPr lang="en-US" dirty="0" smtClean="0"/>
              <a:t>Development </a:t>
            </a:r>
            <a:r>
              <a:rPr lang="en-US" dirty="0" smtClean="0"/>
              <a:t>Training &amp; Event Management</a:t>
            </a:r>
            <a:r>
              <a:rPr lang="el-GR" dirty="0" smtClean="0"/>
              <a:t>  - Διαχείριση της διεξαγωγής προγραμμάτων κατάρτισης και εκδηλώσεων </a:t>
            </a:r>
            <a:endParaRPr lang="en-US" dirty="0" smtClean="0"/>
          </a:p>
          <a:p>
            <a:r>
              <a:rPr lang="en-US" dirty="0" smtClean="0"/>
              <a:t>Travel Management</a:t>
            </a:r>
            <a:r>
              <a:rPr lang="el-GR" dirty="0" smtClean="0"/>
              <a:t> – Διαχείριση ταξιδιών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SAP Module PP (Production Planning)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i="1" dirty="0" smtClean="0"/>
              <a:t>Υποσύστημα Διαχείρισης Παραγωγής</a:t>
            </a:r>
            <a:endParaRPr lang="el-GR" b="1" i="1" dirty="0" smtClean="0">
              <a:hlinkClick r:id="rId2" tooltip="SAP PP (Production Planning) Training"/>
            </a:endParaRPr>
          </a:p>
          <a:p>
            <a:pPr>
              <a:buNone/>
            </a:pPr>
            <a:r>
              <a:rPr lang="en-US" b="1" i="1" dirty="0" smtClean="0"/>
              <a:t>Sub-modules of</a:t>
            </a:r>
            <a:r>
              <a:rPr lang="el-GR" b="1" i="1" dirty="0" smtClean="0"/>
              <a:t> </a:t>
            </a:r>
            <a:r>
              <a:rPr lang="en-US" b="1" i="1" dirty="0" smtClean="0">
                <a:hlinkClick r:id="rId2" tooltip="SAP PP (Production Planning) Training"/>
              </a:rPr>
              <a:t>Production Planning</a:t>
            </a:r>
            <a:endParaRPr lang="en-US" dirty="0" smtClean="0"/>
          </a:p>
          <a:p>
            <a:r>
              <a:rPr lang="en-US" dirty="0" smtClean="0"/>
              <a:t>Production Planning</a:t>
            </a:r>
            <a:r>
              <a:rPr lang="el-GR" dirty="0" smtClean="0"/>
              <a:t> – Προγραμματισμός Παραγωγής</a:t>
            </a:r>
            <a:endParaRPr lang="en-US" dirty="0" smtClean="0"/>
          </a:p>
          <a:p>
            <a:r>
              <a:rPr lang="en-US" dirty="0" smtClean="0"/>
              <a:t>Production Order Processing</a:t>
            </a:r>
            <a:r>
              <a:rPr lang="el-GR" dirty="0" smtClean="0"/>
              <a:t> – Διαχείριση Παραγγελιών Παραγωγής</a:t>
            </a:r>
            <a:endParaRPr lang="en-US" dirty="0" smtClean="0"/>
          </a:p>
          <a:p>
            <a:r>
              <a:rPr lang="en-US" dirty="0" smtClean="0"/>
              <a:t>Demand Management (DM)</a:t>
            </a:r>
            <a:r>
              <a:rPr lang="el-GR" dirty="0" smtClean="0"/>
              <a:t> – Διαχείριση Απαιτήσεων</a:t>
            </a:r>
            <a:endParaRPr lang="en-US" dirty="0" smtClean="0"/>
          </a:p>
          <a:p>
            <a:r>
              <a:rPr lang="en-US" dirty="0" smtClean="0"/>
              <a:t>Materials Requirements Planning (MRP)</a:t>
            </a:r>
            <a:r>
              <a:rPr lang="el-GR" dirty="0" smtClean="0"/>
              <a:t> – Προγραμματισμός Απαιτήσεων Υλικών</a:t>
            </a:r>
            <a:endParaRPr lang="en-US" dirty="0" smtClean="0"/>
          </a:p>
          <a:p>
            <a:r>
              <a:rPr lang="en-US" dirty="0" smtClean="0"/>
              <a:t>Shop Floor Control</a:t>
            </a:r>
            <a:r>
              <a:rPr lang="el-GR" dirty="0" smtClean="0"/>
              <a:t> – Έλεγχος Παραγωγής</a:t>
            </a:r>
            <a:endParaRPr lang="en-US" dirty="0" smtClean="0"/>
          </a:p>
          <a:p>
            <a:r>
              <a:rPr lang="en-US" dirty="0" smtClean="0"/>
              <a:t>Capacity Requirements Planning (CRP)</a:t>
            </a:r>
            <a:r>
              <a:rPr lang="el-GR" dirty="0" smtClean="0"/>
              <a:t> – Προγραμματισμός Απαιτήσεων Δυναμικότητας</a:t>
            </a:r>
            <a:endParaRPr lang="en-US" dirty="0" smtClean="0"/>
          </a:p>
          <a:p>
            <a:r>
              <a:rPr lang="en-US" dirty="0" smtClean="0"/>
              <a:t>Information System</a:t>
            </a:r>
            <a:r>
              <a:rPr lang="el-GR" dirty="0" smtClean="0"/>
              <a:t> – Πληροφοριακό Σύστημα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SAP Module MM (Materials Management)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i="1" dirty="0" smtClean="0"/>
              <a:t>Υποσύστημα Διαχείρισης Υλικών</a:t>
            </a:r>
          </a:p>
          <a:p>
            <a:pPr>
              <a:buNone/>
            </a:pPr>
            <a:r>
              <a:rPr lang="en-US" b="1" i="1" dirty="0" smtClean="0"/>
              <a:t>Sub-modules of </a:t>
            </a:r>
            <a:r>
              <a:rPr lang="en-US" b="1" i="1" dirty="0" smtClean="0"/>
              <a:t>Materials Management</a:t>
            </a:r>
            <a:endParaRPr lang="en-US" dirty="0" smtClean="0"/>
          </a:p>
          <a:p>
            <a:r>
              <a:rPr lang="en-US" sz="2400" dirty="0" smtClean="0"/>
              <a:t>Purchasing – </a:t>
            </a:r>
            <a:r>
              <a:rPr lang="el-GR" sz="2400" dirty="0" smtClean="0"/>
              <a:t>Αγορές</a:t>
            </a:r>
            <a:endParaRPr lang="en-US" sz="2400" dirty="0" smtClean="0"/>
          </a:p>
          <a:p>
            <a:r>
              <a:rPr lang="en-US" sz="2400" dirty="0" smtClean="0"/>
              <a:t>Inventory Management</a:t>
            </a:r>
            <a:r>
              <a:rPr lang="el-GR" sz="2400" dirty="0" smtClean="0"/>
              <a:t> – Διαχείριση Αποθεμάτων</a:t>
            </a:r>
            <a:endParaRPr lang="en-US" sz="2400" dirty="0" smtClean="0"/>
          </a:p>
          <a:p>
            <a:r>
              <a:rPr lang="en-US" sz="2400" dirty="0" smtClean="0"/>
              <a:t>Inventory Valuation</a:t>
            </a:r>
            <a:r>
              <a:rPr lang="el-GR" sz="2400" dirty="0" smtClean="0"/>
              <a:t> – Εκτίμηση αποθεμάτων</a:t>
            </a:r>
            <a:endParaRPr lang="en-US" sz="2400" dirty="0" smtClean="0"/>
          </a:p>
          <a:p>
            <a:r>
              <a:rPr lang="en-US" sz="2400" dirty="0" smtClean="0"/>
              <a:t>Vendor Evaluation and Rating</a:t>
            </a:r>
            <a:r>
              <a:rPr lang="el-GR" sz="2400" dirty="0" smtClean="0"/>
              <a:t> – Αξιολόγηση και κατάταξη προμηθευτών</a:t>
            </a:r>
            <a:endParaRPr lang="en-US" sz="2400" dirty="0" smtClean="0"/>
          </a:p>
          <a:p>
            <a:r>
              <a:rPr lang="en-US" sz="2400" dirty="0" smtClean="0"/>
              <a:t>Invoice Verification</a:t>
            </a:r>
            <a:r>
              <a:rPr lang="el-GR" sz="2400" dirty="0" smtClean="0"/>
              <a:t> – Επαλήθευση τιμολογίων</a:t>
            </a:r>
            <a:endParaRPr lang="en-US" sz="2400" dirty="0" smtClean="0"/>
          </a:p>
          <a:p>
            <a:r>
              <a:rPr lang="en-US" sz="2400" dirty="0" smtClean="0"/>
              <a:t>Statutory Requirements</a:t>
            </a:r>
            <a:r>
              <a:rPr lang="el-GR" sz="2400" dirty="0" smtClean="0"/>
              <a:t> - Νομικές απαιτήσεις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SAP Module QM (Quality Management)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i="1" dirty="0" smtClean="0"/>
              <a:t>Υποσύστημα Διοίκησης Ποιότητας</a:t>
            </a:r>
          </a:p>
          <a:p>
            <a:pPr>
              <a:buNone/>
            </a:pPr>
            <a:r>
              <a:rPr lang="en-US" b="1" i="1" dirty="0" smtClean="0"/>
              <a:t>Sub-modules of Quality Management</a:t>
            </a:r>
            <a:endParaRPr lang="en-US" dirty="0" smtClean="0"/>
          </a:p>
          <a:p>
            <a:r>
              <a:rPr lang="en-US" dirty="0" smtClean="0"/>
              <a:t>Incoming Inspection</a:t>
            </a:r>
            <a:r>
              <a:rPr lang="el-GR" dirty="0" smtClean="0"/>
              <a:t> – Επιθεώρηση εισερχομένων</a:t>
            </a:r>
            <a:endParaRPr lang="en-US" dirty="0" smtClean="0"/>
          </a:p>
          <a:p>
            <a:r>
              <a:rPr lang="en-US" dirty="0" smtClean="0"/>
              <a:t>Process Inspection</a:t>
            </a:r>
            <a:r>
              <a:rPr lang="el-GR" dirty="0" smtClean="0"/>
              <a:t> – Επιθεώρηση διεργασιών</a:t>
            </a:r>
            <a:endParaRPr lang="en-US" dirty="0" smtClean="0"/>
          </a:p>
          <a:p>
            <a:r>
              <a:rPr lang="en-US" dirty="0" smtClean="0"/>
              <a:t>Final/Delivery Inspections</a:t>
            </a:r>
            <a:r>
              <a:rPr lang="el-GR" dirty="0" smtClean="0"/>
              <a:t> – Επιθεώρηση έτοιμων/παραδόσεων</a:t>
            </a:r>
            <a:endParaRPr lang="en-US" dirty="0" smtClean="0"/>
          </a:p>
          <a:p>
            <a:r>
              <a:rPr lang="en-US" dirty="0" smtClean="0"/>
              <a:t>Quality Reports / Certificates</a:t>
            </a:r>
            <a:r>
              <a:rPr lang="el-GR" dirty="0" smtClean="0"/>
              <a:t> – Εκθέσεις / Πιστοποιητικά Ποιότητας </a:t>
            </a:r>
            <a:endParaRPr lang="en-US" dirty="0" smtClean="0"/>
          </a:p>
          <a:p>
            <a:r>
              <a:rPr lang="en-US" dirty="0" smtClean="0"/>
              <a:t>Quality Notifications</a:t>
            </a:r>
            <a:r>
              <a:rPr lang="el-GR" dirty="0" smtClean="0"/>
              <a:t> – Ειδοποιήσεις Ποιότητας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SAP Module PM (Plant Maintenance)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i="1" dirty="0" smtClean="0"/>
              <a:t>Υποσύστημα Συντήρησης Εγκαταστάσεων</a:t>
            </a:r>
          </a:p>
          <a:p>
            <a:pPr>
              <a:buNone/>
            </a:pPr>
            <a:r>
              <a:rPr lang="en-US" b="1" i="1" dirty="0" smtClean="0"/>
              <a:t>sub-modules of Plant Maintenance</a:t>
            </a:r>
            <a:endParaRPr lang="en-US" dirty="0" smtClean="0"/>
          </a:p>
          <a:p>
            <a:r>
              <a:rPr lang="en-US" dirty="0" smtClean="0"/>
              <a:t>Maintenance Planning</a:t>
            </a:r>
            <a:r>
              <a:rPr lang="el-GR" dirty="0" smtClean="0"/>
              <a:t> – Προγραμματισμός συντήρησης</a:t>
            </a:r>
            <a:endParaRPr lang="en-US" dirty="0" smtClean="0"/>
          </a:p>
          <a:p>
            <a:r>
              <a:rPr lang="en-US" dirty="0" smtClean="0"/>
              <a:t>Breakdown Maintenance</a:t>
            </a:r>
            <a:r>
              <a:rPr lang="el-GR" dirty="0" smtClean="0"/>
              <a:t> – Συντήρηση λόγω βλαβών</a:t>
            </a:r>
            <a:endParaRPr lang="en-US" dirty="0" smtClean="0"/>
          </a:p>
          <a:p>
            <a:r>
              <a:rPr lang="en-US" dirty="0" smtClean="0"/>
              <a:t>Preventive Maintenance</a:t>
            </a:r>
            <a:r>
              <a:rPr lang="el-GR" dirty="0" smtClean="0"/>
              <a:t> – Προληπτική συντήρηση</a:t>
            </a:r>
            <a:endParaRPr lang="en-US" dirty="0" smtClean="0"/>
          </a:p>
          <a:p>
            <a:r>
              <a:rPr lang="en-US" dirty="0" smtClean="0"/>
              <a:t>Predictive Maintenance</a:t>
            </a:r>
            <a:r>
              <a:rPr lang="el-GR" dirty="0" smtClean="0"/>
              <a:t> – Προγνωστική συντήρηση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/>
              <a:t>SAP Module PS (Project Systems)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i="1" dirty="0" smtClean="0"/>
              <a:t>Υποσύστημα Διοίκησης Έργου</a:t>
            </a:r>
          </a:p>
          <a:p>
            <a:pPr>
              <a:buNone/>
            </a:pPr>
            <a:r>
              <a:rPr lang="en-US" b="1" i="1" dirty="0" smtClean="0"/>
              <a:t>Sub-modules </a:t>
            </a:r>
            <a:r>
              <a:rPr lang="en-US" b="1" i="1" dirty="0" smtClean="0"/>
              <a:t>of Project Systems</a:t>
            </a:r>
            <a:endParaRPr lang="en-US" dirty="0" smtClean="0"/>
          </a:p>
          <a:p>
            <a:r>
              <a:rPr lang="en-US" dirty="0" smtClean="0"/>
              <a:t>Project Planning – </a:t>
            </a:r>
            <a:r>
              <a:rPr lang="el-GR" dirty="0" smtClean="0"/>
              <a:t>Προγραμματισμός έργων</a:t>
            </a:r>
            <a:endParaRPr lang="en-US" dirty="0" smtClean="0"/>
          </a:p>
          <a:p>
            <a:r>
              <a:rPr lang="en-US" dirty="0" smtClean="0"/>
              <a:t>Project Monitoring</a:t>
            </a:r>
            <a:r>
              <a:rPr lang="el-GR" dirty="0" smtClean="0"/>
              <a:t> – Παρακολούθηση έργων</a:t>
            </a:r>
            <a:endParaRPr lang="en-US" dirty="0" smtClean="0"/>
          </a:p>
          <a:p>
            <a:r>
              <a:rPr lang="en-US" dirty="0" smtClean="0"/>
              <a:t>Project Costing</a:t>
            </a:r>
            <a:r>
              <a:rPr lang="el-GR" dirty="0" smtClean="0"/>
              <a:t> – Κοστολόγηση έργων</a:t>
            </a:r>
            <a:endParaRPr lang="en-US" dirty="0" smtClean="0"/>
          </a:p>
          <a:p>
            <a:r>
              <a:rPr lang="en-US" dirty="0" smtClean="0"/>
              <a:t>Milestone based Billing</a:t>
            </a:r>
            <a:r>
              <a:rPr lang="el-GR" dirty="0" smtClean="0"/>
              <a:t> – Τιμολόγηση με βάση ορόσημα</a:t>
            </a:r>
            <a:endParaRPr lang="en-US" dirty="0" smtClean="0"/>
          </a:p>
          <a:p>
            <a:r>
              <a:rPr lang="en-US" dirty="0" smtClean="0"/>
              <a:t>Handling of WBS </a:t>
            </a:r>
            <a:r>
              <a:rPr lang="el-GR" dirty="0" smtClean="0"/>
              <a:t>(</a:t>
            </a:r>
            <a:r>
              <a:rPr lang="en-US" dirty="0" smtClean="0"/>
              <a:t>Work Breakdown Structure) Elements</a:t>
            </a:r>
            <a:r>
              <a:rPr lang="el-GR" dirty="0" smtClean="0"/>
              <a:t> – Διαχείριση των «Πακέτων εργασίας» του έργου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Άλλα υποσυστήματα του </a:t>
            </a:r>
            <a:r>
              <a:rPr lang="en-US" dirty="0" smtClean="0"/>
              <a:t>SAP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Advanced Planning &amp; Optimization </a:t>
            </a:r>
            <a:r>
              <a:rPr lang="el-GR" dirty="0" smtClean="0"/>
              <a:t>(</a:t>
            </a:r>
            <a:r>
              <a:rPr lang="en-US" dirty="0" smtClean="0"/>
              <a:t>SAP APO)</a:t>
            </a:r>
            <a:endParaRPr lang="el-GR" dirty="0" smtClean="0"/>
          </a:p>
          <a:p>
            <a:r>
              <a:rPr lang="en-US" dirty="0" smtClean="0"/>
              <a:t>Customer Relationship Management(SAP CRM)</a:t>
            </a:r>
          </a:p>
          <a:p>
            <a:r>
              <a:rPr lang="en-US" dirty="0" smtClean="0"/>
              <a:t>Product Lifecycle Management (SAP PLM) </a:t>
            </a:r>
            <a:endParaRPr lang="el-GR" dirty="0" smtClean="0"/>
          </a:p>
          <a:p>
            <a:r>
              <a:rPr lang="en-US" dirty="0" smtClean="0"/>
              <a:t>Supplier Relationship management (SAP SRM)</a:t>
            </a:r>
            <a:endParaRPr lang="el-GR" dirty="0" smtClean="0"/>
          </a:p>
          <a:p>
            <a:r>
              <a:rPr lang="en-US" dirty="0" smtClean="0"/>
              <a:t>Warehouse Management (SAP WM)</a:t>
            </a:r>
          </a:p>
          <a:p>
            <a:r>
              <a:rPr lang="en-US" dirty="0" smtClean="0"/>
              <a:t>Logistics Execution </a:t>
            </a:r>
            <a:r>
              <a:rPr lang="el-GR" dirty="0" smtClean="0"/>
              <a:t>(</a:t>
            </a:r>
            <a:r>
              <a:rPr lang="en-US" dirty="0" smtClean="0"/>
              <a:t>SAP LE)</a:t>
            </a:r>
          </a:p>
          <a:p>
            <a:r>
              <a:rPr lang="en-US" dirty="0" smtClean="0"/>
              <a:t>Banking  (SAP Banking)</a:t>
            </a:r>
          </a:p>
          <a:p>
            <a:r>
              <a:rPr lang="en-US" dirty="0" smtClean="0"/>
              <a:t>Environment, Health &amp; Safety (SAP EHS)</a:t>
            </a:r>
          </a:p>
          <a:p>
            <a:r>
              <a:rPr lang="el-GR" dirty="0" err="1" smtClean="0"/>
              <a:t>Governance</a:t>
            </a:r>
            <a:r>
              <a:rPr lang="el-GR" dirty="0" smtClean="0"/>
              <a:t>, </a:t>
            </a:r>
            <a:r>
              <a:rPr lang="el-GR" dirty="0" err="1" smtClean="0"/>
              <a:t>Risk</a:t>
            </a:r>
            <a:r>
              <a:rPr lang="el-GR" dirty="0" smtClean="0"/>
              <a:t> </a:t>
            </a:r>
            <a:r>
              <a:rPr lang="el-GR" dirty="0" err="1" smtClean="0"/>
              <a:t>and</a:t>
            </a:r>
            <a:r>
              <a:rPr lang="el-GR" dirty="0" smtClean="0"/>
              <a:t> </a:t>
            </a:r>
            <a:r>
              <a:rPr lang="el-GR" dirty="0" err="1" smtClean="0"/>
              <a:t>Compliance</a:t>
            </a:r>
            <a:r>
              <a:rPr lang="el-GR" dirty="0" smtClean="0"/>
              <a:t> (</a:t>
            </a:r>
            <a:r>
              <a:rPr lang="en-US" dirty="0" smtClean="0"/>
              <a:t>SAP GRC)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dirty="0" smtClean="0"/>
              <a:t>Επιχειρησιακά Συστήματα Διαχείρισης Πόρων </a:t>
            </a:r>
            <a:r>
              <a:rPr lang="el-GR" sz="4000" dirty="0" smtClean="0">
                <a:latin typeface="Arial" charset="0"/>
              </a:rPr>
              <a:t>(</a:t>
            </a:r>
            <a:r>
              <a:rPr lang="pl-PL" sz="4000" dirty="0" smtClean="0">
                <a:latin typeface="Arial" charset="0"/>
              </a:rPr>
              <a:t>ERP)</a:t>
            </a:r>
            <a:endParaRPr lang="el-GR" sz="4000" dirty="0" smtClean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467" y="1587501"/>
            <a:ext cx="10972800" cy="494982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l-PL" sz="2800" dirty="0" smtClean="0">
                <a:solidFill>
                  <a:srgbClr val="336600"/>
                </a:solidFill>
              </a:rPr>
              <a:t>ERP (Enterprise Resource Planning):</a:t>
            </a:r>
            <a:r>
              <a:rPr lang="el-GR" sz="2800" dirty="0" smtClean="0"/>
              <a:t> </a:t>
            </a:r>
            <a:r>
              <a:rPr lang="el-GR" sz="2400" dirty="0" smtClean="0"/>
              <a:t>ολοκληρωμένα πληροφοριακά συστήματα για το συντονισμό και την ολοκλήρωση των βασικών επιχειρηματικών διεργασιών σε ολόκληρο τον οργανισμό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Ενοποιεί, δηλαδή ολοκληρώνει </a:t>
            </a:r>
            <a:r>
              <a:rPr lang="el-GR" sz="2400" dirty="0" err="1" smtClean="0"/>
              <a:t>διαλειτουργικά</a:t>
            </a:r>
            <a:r>
              <a:rPr lang="el-GR" sz="2400" dirty="0" smtClean="0"/>
              <a:t> πολλές επιχειρηματικές διεργασίες  στις πωλήσεις, την παραγωγή, το λογιστήριο, τα οικονομικά, την εφοδιαστική όπως: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 smtClean="0"/>
              <a:t>Σχεδιασμός ζήτησης / μεταφορών / διανομών,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 smtClean="0"/>
              <a:t>Προγραμματισμός παραγωγής,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 smtClean="0"/>
              <a:t>Διαχείριση αποθεμάτων,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 smtClean="0"/>
              <a:t>Διαχείριση διανομής,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2000" dirty="0" smtClean="0"/>
              <a:t>Χρονοπρογραμματισμός αποστολής εμπορευμάτων</a:t>
            </a:r>
            <a:r>
              <a:rPr lang="el-GR" dirty="0" smtClean="0"/>
              <a:t>, …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Μέσω της </a:t>
            </a:r>
            <a:r>
              <a:rPr lang="el-GR" sz="2400" dirty="0" err="1" smtClean="0"/>
              <a:t>διαλειτουργικής</a:t>
            </a:r>
            <a:r>
              <a:rPr lang="el-GR" sz="2400" dirty="0" smtClean="0"/>
              <a:t> ολοκλήρωσης </a:t>
            </a:r>
            <a:r>
              <a:rPr lang="el-GR" sz="2800" dirty="0" smtClean="0"/>
              <a:t>(</a:t>
            </a:r>
            <a:r>
              <a:rPr lang="en-US" sz="2800" dirty="0" smtClean="0"/>
              <a:t>cross-functional integration</a:t>
            </a:r>
            <a:r>
              <a:rPr lang="el-GR" sz="2800" dirty="0" smtClean="0"/>
              <a:t>)</a:t>
            </a:r>
            <a:r>
              <a:rPr lang="en-US" sz="2800" dirty="0" smtClean="0"/>
              <a:t> </a:t>
            </a:r>
            <a:r>
              <a:rPr lang="el-GR" sz="2400" dirty="0" smtClean="0"/>
              <a:t>επιτυγχάνεται η ταχύτατη, έγκαιρη και ακριβής μετάδοση της πληροφορίας (κόστος, έσοδα, κέρδη, κ.α.) στο εσωτερικό της επιχείρησης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 SAP Supply Chain Management 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Advanced Planning and Optimization(APO)</a:t>
            </a:r>
          </a:p>
          <a:p>
            <a:r>
              <a:rPr lang="en-US" dirty="0" smtClean="0"/>
              <a:t>Demand Planning (DP)</a:t>
            </a:r>
          </a:p>
          <a:p>
            <a:r>
              <a:rPr lang="en-US" dirty="0" smtClean="0"/>
              <a:t>Supply Network Planning (SNP)</a:t>
            </a:r>
          </a:p>
          <a:p>
            <a:r>
              <a:rPr lang="en-US" dirty="0" smtClean="0"/>
              <a:t>Production Planning/Detailed Scheduling (PP/DS)</a:t>
            </a:r>
          </a:p>
          <a:p>
            <a:r>
              <a:rPr lang="en-US" dirty="0" smtClean="0"/>
              <a:t>Global Available to promise check (GATP)</a:t>
            </a:r>
          </a:p>
          <a:p>
            <a:r>
              <a:rPr lang="en-US" dirty="0" smtClean="0"/>
              <a:t>APO With BW Product</a:t>
            </a:r>
          </a:p>
          <a:p>
            <a:r>
              <a:rPr lang="en-US" dirty="0" smtClean="0"/>
              <a:t>Transportation Planning/vehicle scheduling (TP/CS)</a:t>
            </a:r>
          </a:p>
          <a:p>
            <a:r>
              <a:rPr lang="en-US" dirty="0" smtClean="0"/>
              <a:t>Transport Load Builder.</a:t>
            </a:r>
          </a:p>
          <a:p>
            <a:pPr>
              <a:buNone/>
            </a:pPr>
            <a:r>
              <a:rPr lang="el-GR" dirty="0" smtClean="0"/>
              <a:t>Το υποσύστημα </a:t>
            </a:r>
            <a:r>
              <a:rPr lang="en-US" dirty="0" smtClean="0"/>
              <a:t>APO </a:t>
            </a:r>
            <a:r>
              <a:rPr lang="el-GR" dirty="0" smtClean="0"/>
              <a:t>ολοκληρώνεται με τα υποσυστήματα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Customer Relationship Management(CRM), Product Lifecycle Management (PLM) </a:t>
            </a:r>
            <a:r>
              <a:rPr lang="el-GR" sz="2200" dirty="0" smtClean="0"/>
              <a:t>και</a:t>
            </a:r>
            <a:r>
              <a:rPr lang="en-US" sz="2200" dirty="0" smtClean="0"/>
              <a:t> </a:t>
            </a:r>
            <a:r>
              <a:rPr lang="en-US" dirty="0" smtClean="0"/>
              <a:t>Supplier Relationship management (SRM)</a:t>
            </a:r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31728" y="1417638"/>
            <a:ext cx="2977243" cy="314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SAP Technical Modules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Netweaver</a:t>
            </a:r>
            <a:r>
              <a:rPr lang="en-US" dirty="0" smtClean="0"/>
              <a:t> </a:t>
            </a:r>
          </a:p>
          <a:p>
            <a:r>
              <a:rPr lang="en-US" dirty="0" smtClean="0">
                <a:hlinkClick r:id="rId2" tooltip="ABAP"/>
              </a:rPr>
              <a:t>ABAP</a:t>
            </a:r>
            <a:r>
              <a:rPr lang="en-US" dirty="0" smtClean="0"/>
              <a:t> – Advanced Business Application Programming</a:t>
            </a:r>
          </a:p>
          <a:p>
            <a:r>
              <a:rPr lang="en-US" dirty="0" smtClean="0"/>
              <a:t>IS (Information Systems) Management </a:t>
            </a:r>
          </a:p>
          <a:p>
            <a:r>
              <a:rPr lang="en-US" dirty="0" smtClean="0"/>
              <a:t>XI – Exchange Infrastructure</a:t>
            </a:r>
          </a:p>
          <a:p>
            <a:r>
              <a:rPr lang="en-US" dirty="0" smtClean="0">
                <a:hlinkClick r:id="rId3" tooltip="SAP BASIS Interview Questions"/>
              </a:rPr>
              <a:t>SAP Basis</a:t>
            </a:r>
            <a:endParaRPr lang="en-US" dirty="0" smtClean="0"/>
          </a:p>
          <a:p>
            <a:r>
              <a:rPr lang="en-US" dirty="0" smtClean="0">
                <a:hlinkClick r:id="rId4" tooltip="SAP BI"/>
              </a:rPr>
              <a:t>SAP BI</a:t>
            </a:r>
            <a:r>
              <a:rPr lang="en-US" dirty="0" smtClean="0"/>
              <a:t> – Business Intelligence</a:t>
            </a:r>
          </a:p>
          <a:p>
            <a:r>
              <a:rPr lang="en-US" dirty="0" smtClean="0">
                <a:hlinkClick r:id="rId5" tooltip="BW"/>
              </a:rPr>
              <a:t>BIW</a:t>
            </a:r>
            <a:r>
              <a:rPr lang="en-US" dirty="0" smtClean="0"/>
              <a:t> – Business Information Warehousing</a:t>
            </a:r>
          </a:p>
          <a:p>
            <a:r>
              <a:rPr lang="en-US" dirty="0" smtClean="0">
                <a:hlinkClick r:id="rId6"/>
              </a:rPr>
              <a:t>SAP HANA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54629" y="6113502"/>
            <a:ext cx="9352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SoftOne ERP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826" y="1747838"/>
            <a:ext cx="11025574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699656" y="6210300"/>
            <a:ext cx="7410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https://wiki.soft1.eu/pages/viewpage.action?pageId=3155782#expand-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Φιλοσοφία </a:t>
            </a:r>
            <a:r>
              <a:rPr lang="en-US" dirty="0" smtClean="0"/>
              <a:t>SoftOne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146" name="Picture 2" descr="filosophia_genikes_arxes_efarmogis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8419" y="1417638"/>
            <a:ext cx="7094126" cy="492578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938419" y="6343424"/>
            <a:ext cx="5535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https://wiki.soft1.eu/pages/viewpage.action?pageId=3155996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Entersoft</a:t>
            </a:r>
            <a:r>
              <a:rPr lang="en-US" dirty="0" smtClean="0"/>
              <a:t> Business Suite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5355771" cy="4572000"/>
          </a:xfrm>
        </p:spPr>
        <p:txBody>
          <a:bodyPr/>
          <a:lstStyle/>
          <a:p>
            <a:r>
              <a:rPr lang="el-GR" dirty="0" smtClean="0"/>
              <a:t>Το </a:t>
            </a:r>
            <a:r>
              <a:rPr lang="en-US" b="1" dirty="0" err="1" smtClean="0"/>
              <a:t>Entersoft</a:t>
            </a:r>
            <a:r>
              <a:rPr lang="en-US" b="1" dirty="0" smtClean="0"/>
              <a:t> Business Suite</a:t>
            </a:r>
            <a:r>
              <a:rPr lang="en-US" b="1" baseline="30000" dirty="0" smtClean="0"/>
              <a:t>®</a:t>
            </a:r>
            <a:r>
              <a:rPr lang="en-US" baseline="30000" dirty="0" smtClean="0"/>
              <a:t> </a:t>
            </a:r>
            <a:r>
              <a:rPr lang="el-GR" dirty="0" smtClean="0"/>
              <a:t>είναι η ολοκληρωμένη και ενοποιημένη σουίτα επιχειρηματικού λογισμικού της </a:t>
            </a:r>
            <a:r>
              <a:rPr lang="en-US" dirty="0" err="1" smtClean="0"/>
              <a:t>Entersoft</a:t>
            </a:r>
            <a:r>
              <a:rPr lang="en-US" dirty="0" smtClean="0"/>
              <a:t> </a:t>
            </a:r>
            <a:r>
              <a:rPr lang="el-GR" dirty="0" smtClean="0"/>
              <a:t>για </a:t>
            </a:r>
            <a:r>
              <a:rPr lang="en-US" dirty="0" smtClean="0"/>
              <a:t>ERP, CRM, Retail, Mobile, E-Commerce </a:t>
            </a:r>
            <a:r>
              <a:rPr lang="el-GR" dirty="0" smtClean="0"/>
              <a:t>και </a:t>
            </a:r>
            <a:r>
              <a:rPr lang="en-US" dirty="0" smtClean="0"/>
              <a:t>Business Intelligence </a:t>
            </a:r>
            <a:r>
              <a:rPr lang="el-GR" dirty="0" smtClean="0"/>
              <a:t>εφαρμογές.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87196" y="6210300"/>
            <a:ext cx="5287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https://www.entersoft.gr/products/business-suite/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78540" y="719947"/>
            <a:ext cx="2659615" cy="585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Entersoft</a:t>
            </a:r>
            <a:r>
              <a:rPr lang="en-US" dirty="0" smtClean="0"/>
              <a:t> Business Suite - ERP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5268686" cy="4572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Οικονομική Διαχείριση </a:t>
            </a:r>
          </a:p>
          <a:p>
            <a:pPr lvl="1"/>
            <a:r>
              <a:rPr lang="el-GR" dirty="0" smtClean="0"/>
              <a:t>Γενική Λογιστική</a:t>
            </a:r>
          </a:p>
          <a:p>
            <a:pPr lvl="1"/>
            <a:r>
              <a:rPr lang="el-GR" dirty="0" smtClean="0"/>
              <a:t>Λογιστική Κόστους</a:t>
            </a:r>
          </a:p>
          <a:p>
            <a:pPr lvl="1"/>
            <a:r>
              <a:rPr lang="el-GR" dirty="0" smtClean="0"/>
              <a:t>Διαχείριση Πάγιων Περιουσιακών Στοιχείων</a:t>
            </a:r>
          </a:p>
          <a:p>
            <a:r>
              <a:rPr lang="el-GR" dirty="0" smtClean="0"/>
              <a:t>Ελληνικά Διεθνή Λογιστικά Πρότυπα (ΕΛΠ, Δ.Λ.Π., Ι.Α.S.)</a:t>
            </a:r>
          </a:p>
          <a:p>
            <a:r>
              <a:rPr lang="el-GR" dirty="0" smtClean="0"/>
              <a:t>Διοικητική Λογιστική</a:t>
            </a:r>
          </a:p>
          <a:p>
            <a:r>
              <a:rPr lang="el-GR" dirty="0" smtClean="0"/>
              <a:t>Προϋπολογισμός και Έλεγχος</a:t>
            </a:r>
          </a:p>
          <a:p>
            <a:r>
              <a:rPr lang="el-GR" dirty="0" smtClean="0"/>
              <a:t>Εμπορική και Πιστωτική Πολιτική</a:t>
            </a:r>
          </a:p>
          <a:p>
            <a:r>
              <a:rPr lang="el-GR" dirty="0" smtClean="0"/>
              <a:t>Χρηματοοικονομική Διαχείριση</a:t>
            </a:r>
          </a:p>
          <a:p>
            <a:r>
              <a:rPr lang="el-GR" dirty="0" smtClean="0"/>
              <a:t>Διαχείριση </a:t>
            </a:r>
            <a:r>
              <a:rPr lang="el-GR" dirty="0" err="1" smtClean="0"/>
              <a:t>Χρηματορροής</a:t>
            </a:r>
            <a:endParaRPr lang="el-GR" dirty="0" smtClean="0"/>
          </a:p>
          <a:p>
            <a:r>
              <a:rPr lang="el-GR" dirty="0" smtClean="0"/>
              <a:t>Διαχείριση Εισπρακτέων και Πληρωτέων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640286" y="1600200"/>
            <a:ext cx="5268686" cy="45720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l-G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Διαχείριση Αποθεμάτων και Αποθηκών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Διαχείριση Πωλήσεων και Διανομών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Διαχείριση Αγορών και Προμηθειών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Διαχείριση Παραγωγής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Διαχείριση Έργων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Διαχείριση Τελωνειακών Αποθηκών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Business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Intelligence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Αναλύσεις Επιχειρηματικής </a:t>
            </a:r>
            <a:r>
              <a:rPr kumimoji="0" lang="el-G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Ευφυίας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Εntersoft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Oλοκλήρωση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με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Μicrosoft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Entersoft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Analyzer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για διοικητική πληροφόρηση από οποιαδήποτε συσκευή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87196" y="6210300"/>
            <a:ext cx="5287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https://www.entersoft.gr/products/business-suite/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>
              <a:hlinkClick r:id="rId2"/>
            </a:endParaRPr>
          </a:p>
          <a:p>
            <a:r>
              <a:rPr lang="en-US" dirty="0" err="1" smtClean="0"/>
              <a:t>Entersoft</a:t>
            </a:r>
            <a:r>
              <a:rPr lang="en-US" dirty="0" smtClean="0"/>
              <a:t> (2021). </a:t>
            </a:r>
            <a:r>
              <a:rPr lang="en-US" dirty="0" err="1" smtClean="0"/>
              <a:t>Entersoft</a:t>
            </a:r>
            <a:r>
              <a:rPr lang="en-US" dirty="0" smtClean="0"/>
              <a:t> Business Suite. </a:t>
            </a:r>
            <a:r>
              <a:rPr lang="en-US" dirty="0" smtClean="0">
                <a:hlinkClick r:id="rId2"/>
              </a:rPr>
              <a:t>https://www.entersoft.eu/products/business-suite/</a:t>
            </a:r>
            <a:r>
              <a:rPr lang="en-US" dirty="0" smtClean="0"/>
              <a:t> </a:t>
            </a:r>
          </a:p>
          <a:p>
            <a:r>
              <a:rPr lang="en-US" dirty="0" smtClean="0"/>
              <a:t>IDC Manufacturing Insights</a:t>
            </a:r>
            <a:r>
              <a:rPr lang="el-GR" dirty="0" smtClean="0"/>
              <a:t> (</a:t>
            </a:r>
            <a:r>
              <a:rPr lang="en-US" dirty="0" smtClean="0"/>
              <a:t>2010</a:t>
            </a:r>
            <a:r>
              <a:rPr lang="el-GR" dirty="0" smtClean="0"/>
              <a:t>). </a:t>
            </a:r>
            <a:r>
              <a:rPr lang="en-US" dirty="0" smtClean="0"/>
              <a:t>Software-as-a-Service ERP Versus</a:t>
            </a:r>
            <a:r>
              <a:rPr lang="el-GR" dirty="0" smtClean="0"/>
              <a:t> </a:t>
            </a:r>
            <a:r>
              <a:rPr lang="en-US" dirty="0" smtClean="0"/>
              <a:t>On-Premise ERP Through the Lens of</a:t>
            </a:r>
            <a:r>
              <a:rPr lang="el-GR" dirty="0" smtClean="0"/>
              <a:t> </a:t>
            </a:r>
            <a:r>
              <a:rPr lang="en-US" dirty="0" smtClean="0"/>
              <a:t>Total Cost of Ownership</a:t>
            </a:r>
            <a:r>
              <a:rPr lang="el-GR" dirty="0" smtClean="0"/>
              <a:t>. </a:t>
            </a:r>
            <a:r>
              <a:rPr lang="en-US" dirty="0" smtClean="0"/>
              <a:t>IDC Manufacturing Insights</a:t>
            </a:r>
            <a:r>
              <a:rPr lang="el-GR" dirty="0" smtClean="0"/>
              <a:t>  </a:t>
            </a:r>
            <a:r>
              <a:rPr lang="en-US" dirty="0" smtClean="0"/>
              <a:t>#MI223417</a:t>
            </a:r>
            <a:endParaRPr lang="el-GR" dirty="0" smtClean="0"/>
          </a:p>
          <a:p>
            <a:r>
              <a:rPr lang="en-US" dirty="0" smtClean="0"/>
              <a:t>Panorama Consulting Group (2020). The 2020 ERP Report. </a:t>
            </a:r>
            <a:r>
              <a:rPr lang="en-US" dirty="0" smtClean="0">
                <a:hlinkClick r:id="rId3"/>
              </a:rPr>
              <a:t>https://cdn2.hubspot.net/hubfs/4439340/Panorama-Consulting-Group-The-2020-ERP-Report.pdf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SoftOne Wiki (2020). </a:t>
            </a:r>
            <a:r>
              <a:rPr lang="en-US" dirty="0" smtClean="0">
                <a:hlinkClick r:id="rId4"/>
              </a:rPr>
              <a:t>https://wiki.soft1.eu/pages/viewpage.action?pageId=3155782#expand-</a:t>
            </a:r>
            <a:endParaRPr lang="en-US" dirty="0" smtClean="0"/>
          </a:p>
          <a:p>
            <a:r>
              <a:rPr lang="en-US" dirty="0" smtClean="0"/>
              <a:t>SAP tutorial (2020).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https://www.saponlinetutorials.com/about-sap-modules-sap-modules-list-overview/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Box 3">
            <a:extLst>
              <a:ext uri="{FF2B5EF4-FFF2-40B4-BE49-F238E27FC236}">
                <a16:creationId xmlns:a16="http://schemas.microsoft.com/office/drawing/2014/main" xmlns="" id="{1DE2A4FC-7620-7C4B-AEC3-7E2C88E2E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2584450"/>
            <a:ext cx="112998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itchFamily="2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itchFamily="2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itchFamily="2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itchFamily="2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itchFamily="2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itchFamily="2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itchFamily="2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itchFamily="2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itchFamily="2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3200" b="1"/>
              <a:t>Ευχαριστώ για την παρακολούθηση </a:t>
            </a:r>
            <a:endParaRPr lang="el-GR" altLang="en-US" sz="32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C939-2FA7-DA46-BEC7-5018676AC871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Στόχος </a:t>
            </a:r>
            <a:r>
              <a:rPr lang="en-US" smtClean="0">
                <a:latin typeface="Arial" charset="0"/>
              </a:rPr>
              <a:t>ERP</a:t>
            </a:r>
            <a:endParaRPr lang="el-GR" smtClean="0"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Στόχος του ERP δεν είναι η εξυπηρέτηση των απαιτήσεων ενός τομέα στην επιχείρηση, όπως λ.χ. του λογιστηρίου, της παραγωγής, των πωλήσεων κ.λπ., αλλά η εξυπηρέτηση των διαδικασιών μέσα στην επιχείρηση, στις οποίες διαδικασίες εμπλέκονται οι διάφοροι τομείς, έτσι ώστε να μπορεί αυτή να διεκπεραιώνει τις κύριες επιχειρηματικές δραστηριότητές της (</a:t>
            </a:r>
            <a:r>
              <a:rPr lang="el-GR" sz="2400" dirty="0" err="1" smtClean="0"/>
              <a:t>core</a:t>
            </a:r>
            <a:r>
              <a:rPr lang="el-GR" sz="2400" dirty="0" smtClean="0"/>
              <a:t> </a:t>
            </a:r>
            <a:r>
              <a:rPr lang="el-GR" sz="2400" dirty="0" err="1" smtClean="0"/>
              <a:t>businesses</a:t>
            </a:r>
            <a:r>
              <a:rPr lang="el-GR" sz="2400" dirty="0" smtClean="0"/>
              <a:t>). </a:t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Από τη στιγμή που τα δεδομένα εισαχθούν σε κάποια μονάδα (</a:t>
            </a:r>
            <a:r>
              <a:rPr lang="el-GR" sz="2400" dirty="0" err="1" smtClean="0"/>
              <a:t>module</a:t>
            </a:r>
            <a:r>
              <a:rPr lang="el-GR" sz="2400" dirty="0" smtClean="0"/>
              <a:t>) του ERP, αυτά είναι διαθέσιμα σε οποιαδήποτε μονάδα του ERP τα χρειαστεί. Με τον τρόπο αυτό, επιτυγχάνεται μία λογική ενοποίηση των διαδικασιών μεταξύ των τμημάτων της επιχείρησης.</a:t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 smtClean="0"/>
              <a:t>Χ</a:t>
            </a:r>
            <a:r>
              <a:rPr lang="el-GR" dirty="0" smtClean="0"/>
              <a:t>αρακτηριστικά</a:t>
            </a:r>
            <a:r>
              <a:rPr lang="el-GR" sz="4000" dirty="0" smtClean="0"/>
              <a:t> – Δυνατότητες των </a:t>
            </a:r>
            <a:r>
              <a:rPr lang="en-US" sz="4000" dirty="0" smtClean="0">
                <a:latin typeface="Arial" charset="0"/>
              </a:rPr>
              <a:t>ERP</a:t>
            </a:r>
            <a:endParaRPr lang="el-GR" sz="4000" dirty="0" smtClean="0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Ενσωματώνουν τις διαδικτυακές επιχειρηματικές δραστηριότητες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Υποστηρίζουν όλα τα επίπεδα της διοικητικής πυραμίδας του οργανισμού (στρατηγικό, διοικητικό, εκτελεστικό)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Υποστηρίζουν τα σχεσιακά συστήματα διαχείρισης Βάσεων Δεδομένων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Λειτουργούν αποτελεσματικά σε </a:t>
            </a:r>
            <a:r>
              <a:rPr lang="en-US" sz="2400" dirty="0" smtClean="0"/>
              <a:t>LAN </a:t>
            </a:r>
            <a:r>
              <a:rPr lang="el-GR" sz="2400" dirty="0" smtClean="0"/>
              <a:t>ή </a:t>
            </a:r>
            <a:r>
              <a:rPr lang="en-US" sz="2400" dirty="0" smtClean="0"/>
              <a:t>WAN</a:t>
            </a: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Παρέχουν ενιαία πληροφορία σε κάθε συναλλασσόμενο (πελάτης, προμηθευτής, κ.α.)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Δίνουν δυνατότητα προϋπολογισμού και ορισμού προκαθορισμένων οθονών προβολής και εκτυπώσεων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Προσφέρουν ένα εξελιγμένο και εύχρηστο σύστημα αντιστοίχισης ανοικτών εγγραφών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Δίνουν δυνατότητα επιμερισμού των αξιών κάθε παραστατικού που μπορεί να καταχωρίζεται σε διαφορετικούς τομείς οικονομικού ενδιαφέροντος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Είναι παραμετρικά και προσαρμόσιμα στις απαιτήσεις της κάθε επιχείρησης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Οφέλη χρήσης </a:t>
            </a:r>
            <a:r>
              <a:rPr lang="en-US" smtClean="0">
                <a:latin typeface="Arial" charset="0"/>
              </a:rPr>
              <a:t>ERP</a:t>
            </a:r>
            <a:endParaRPr lang="el-GR" smtClean="0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Οργανωμένη, συστηματική και ταξινομημένη πληροφόρηση για κάθε επιχειρηματική δραστηριότητα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Μείωση κόστους Διαχείρισης Αποθεμάτων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Βελτιωμένη παρακολούθηση και οργάνωση της παραγωγικής διαδικασίας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Αξιολόγηση των προμηθευτών και των αγορών της επιχείρησης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Βελτίωση της ποιότητας των προϊόντων και υπηρεσιών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Βελτίωση του συστήματος διανομής προϊόντων της επιχείρησης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Αξιολόγηση ανθρώπινου δυναμικού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Αυτοματοποίηση διαδικασιών επιχείρησης σε διάφορους τομείς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Βελτίωση της εικόνας της επιχείρησης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Στήριξη του συστήματος αποφάσεων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Βελτίωση των σχέσεων με προμηθευτές και πελάτες</a:t>
            </a:r>
            <a:endParaRPr lang="en-US" sz="2400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l-GR" sz="2400" dirty="0" smtClean="0"/>
              <a:t>Βελτίωση καθημερινής συνεργασίας ομάδων εργασίας</a:t>
            </a:r>
          </a:p>
          <a:p>
            <a:pPr eaLnBrk="1" hangingPunct="1">
              <a:lnSpc>
                <a:spcPct val="90000"/>
              </a:lnSpc>
            </a:pPr>
            <a:endParaRPr lang="el-GR" sz="2000" dirty="0" smtClean="0"/>
          </a:p>
          <a:p>
            <a:pPr eaLnBrk="1" hangingPunct="1">
              <a:lnSpc>
                <a:spcPct val="90000"/>
              </a:lnSpc>
            </a:pPr>
            <a:endParaRPr lang="el-GR" sz="2000" dirty="0" smtClean="0"/>
          </a:p>
          <a:p>
            <a:pPr eaLnBrk="1" hangingPunct="1">
              <a:lnSpc>
                <a:spcPct val="90000"/>
              </a:lnSpc>
            </a:pP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ERP </a:t>
            </a:r>
            <a:r>
              <a:rPr lang="el-GR" smtClean="0">
                <a:latin typeface="Arial" charset="0"/>
              </a:rPr>
              <a:t>και</a:t>
            </a:r>
            <a:r>
              <a:rPr lang="en-US" smtClean="0">
                <a:latin typeface="Arial" charset="0"/>
              </a:rPr>
              <a:t> e-Business</a:t>
            </a:r>
            <a:endParaRPr lang="el-GR" smtClean="0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</p:spPr>
        <p:txBody>
          <a:bodyPr>
            <a:noAutofit/>
          </a:bodyPr>
          <a:lstStyle/>
          <a:p>
            <a:pPr eaLnBrk="1" hangingPunct="1">
              <a:spcBef>
                <a:spcPct val="40000"/>
              </a:spcBef>
            </a:pPr>
            <a:r>
              <a:rPr lang="el-GR" sz="2400" dirty="0" smtClean="0"/>
              <a:t>Τα συστήματα ERP αυτοματοποιούν διαδικασίες που παλαιότερα εκτελούνταν με "παραδοσιακές" μεθόδους. Με το e-</a:t>
            </a:r>
            <a:r>
              <a:rPr lang="el-GR" sz="2400" dirty="0" err="1" smtClean="0"/>
              <a:t>Business</a:t>
            </a:r>
            <a:r>
              <a:rPr lang="el-GR" sz="2400" dirty="0" smtClean="0"/>
              <a:t>, έχουμε την επιχείρηση να συναλλάσσεται με τους συνεργάτες της με ηλεκτρονικές μεθόδους. </a:t>
            </a:r>
          </a:p>
          <a:p>
            <a:pPr eaLnBrk="1" hangingPunct="1">
              <a:spcBef>
                <a:spcPct val="40000"/>
              </a:spcBef>
            </a:pPr>
            <a:r>
              <a:rPr lang="el-GR" sz="2400" dirty="0" smtClean="0"/>
              <a:t>Συνεπώς, η εγκατάσταση ενός ERP διευκολύνει τη μετάβαση μιας επιχείρησης στο e-</a:t>
            </a:r>
            <a:r>
              <a:rPr lang="el-GR" sz="2400" dirty="0" err="1" smtClean="0"/>
              <a:t>Business</a:t>
            </a:r>
            <a:r>
              <a:rPr lang="el-GR" sz="2400" dirty="0" smtClean="0"/>
              <a:t>. Οι περισσότερες εταιρίες που κατασκευάζουν ERP συστήματα διαθέτουν έτοιμα υποσυστήματα λογισμικού για ηλεκτρονικές συναλλαγές, τα οποία προσαρμόζονται στο βασικό ERP σύστημα. </a:t>
            </a:r>
          </a:p>
          <a:p>
            <a:pPr eaLnBrk="1" hangingPunct="1">
              <a:spcBef>
                <a:spcPct val="40000"/>
              </a:spcBef>
            </a:pPr>
            <a:r>
              <a:rPr lang="el-GR" sz="2400" dirty="0" smtClean="0"/>
              <a:t>Τα συστήματα ERP έχουν συνήθως ανοικτή αρχιτεκτονική που επιτρέπει τη διασύνδεση του ERP με το λογισμικό e-</a:t>
            </a:r>
            <a:r>
              <a:rPr lang="el-GR" sz="2400" dirty="0" err="1" smtClean="0"/>
              <a:t>Business</a:t>
            </a:r>
            <a:r>
              <a:rPr lang="el-GR" sz="2400" dirty="0" smtClean="0"/>
              <a:t> που εγκαθιστά η εταιρία. </a:t>
            </a:r>
          </a:p>
          <a:p>
            <a:pPr eaLnBrk="1" hangingPunct="1">
              <a:spcBef>
                <a:spcPct val="40000"/>
              </a:spcBef>
            </a:pPr>
            <a:r>
              <a:rPr lang="el-GR" sz="2400" dirty="0" smtClean="0"/>
              <a:t>Εάν μέσα στα σχέδια της επιχείρησης είναι και η είσοδος στο e-</a:t>
            </a:r>
            <a:r>
              <a:rPr lang="el-GR" sz="2400" dirty="0" err="1" smtClean="0"/>
              <a:t>Business</a:t>
            </a:r>
            <a:r>
              <a:rPr lang="el-GR" sz="2400" dirty="0" smtClean="0"/>
              <a:t>, τότε πρέπει να εξεταστεί και η συγκεκριμένη πτυχή στην επιλογή του συστήματος ERP.</a:t>
            </a:r>
            <a:br>
              <a:rPr lang="el-GR" sz="2400" dirty="0" smtClean="0"/>
            </a:b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Στατιστικά στοιχεία για </a:t>
            </a:r>
            <a:r>
              <a:rPr lang="en-US" smtClean="0">
                <a:latin typeface="Arial" charset="0"/>
              </a:rPr>
              <a:t>ERP</a:t>
            </a:r>
            <a:endParaRPr lang="el-GR" smtClean="0">
              <a:latin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19200" y="1447799"/>
            <a:ext cx="10363200" cy="493122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Χρήση </a:t>
            </a:r>
            <a:r>
              <a:rPr lang="en-US" dirty="0" smtClean="0"/>
              <a:t>ERP </a:t>
            </a:r>
            <a:r>
              <a:rPr lang="el-GR" dirty="0" smtClean="0"/>
              <a:t>ανά κλάδο:</a:t>
            </a:r>
            <a:endParaRPr lang="en-US" dirty="0" smtClean="0"/>
          </a:p>
          <a:p>
            <a:r>
              <a:rPr lang="en-US" dirty="0" smtClean="0"/>
              <a:t> 33.66% – manufacturing</a:t>
            </a:r>
          </a:p>
          <a:p>
            <a:r>
              <a:rPr lang="en-US" dirty="0" smtClean="0"/>
              <a:t>14.85% – information technology (IT)</a:t>
            </a:r>
          </a:p>
          <a:p>
            <a:r>
              <a:rPr lang="en-US" dirty="0" smtClean="0"/>
              <a:t>13.86% – professional or financial services</a:t>
            </a:r>
          </a:p>
          <a:p>
            <a:r>
              <a:rPr lang="en-US" dirty="0" smtClean="0"/>
              <a:t>  9.90% – distribution and/or wholesale</a:t>
            </a:r>
          </a:p>
          <a:p>
            <a:r>
              <a:rPr lang="en-US" dirty="0" smtClean="0"/>
              <a:t>  6.93% – public sector and nonprofit</a:t>
            </a:r>
          </a:p>
          <a:p>
            <a:r>
              <a:rPr lang="en-US" dirty="0" smtClean="0"/>
              <a:t>  4.95% – healthcare</a:t>
            </a:r>
          </a:p>
          <a:p>
            <a:r>
              <a:rPr lang="en-US" dirty="0" smtClean="0"/>
              <a:t>  3.96% – retail</a:t>
            </a:r>
          </a:p>
          <a:p>
            <a:r>
              <a:rPr lang="en-US" dirty="0" smtClean="0"/>
              <a:t>  3.96% – utilities (oil, gas, electric, etc.)</a:t>
            </a:r>
          </a:p>
          <a:p>
            <a:r>
              <a:rPr lang="en-US" dirty="0" smtClean="0"/>
              <a:t>  1.98% – construction</a:t>
            </a:r>
          </a:p>
          <a:p>
            <a:r>
              <a:rPr lang="en-US" dirty="0" smtClean="0"/>
              <a:t>  1.98% – mining</a:t>
            </a:r>
          </a:p>
          <a:p>
            <a:r>
              <a:rPr lang="en-US" dirty="0" smtClean="0"/>
              <a:t>  0.99% – education</a:t>
            </a:r>
          </a:p>
          <a:p>
            <a:r>
              <a:rPr lang="en-US" dirty="0" smtClean="0"/>
              <a:t>  0.99% – transportation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Panorama Consulting Group</a:t>
            </a:r>
            <a:r>
              <a:rPr lang="en-US" dirty="0" smtClean="0"/>
              <a:t>, 2020)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2238</TotalTime>
  <Words>2940</Words>
  <Application>Microsoft Macintosh PowerPoint</Application>
  <PresentationFormat>Custom</PresentationFormat>
  <Paragraphs>784</Paragraphs>
  <Slides>47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Equity</vt:lpstr>
      <vt:lpstr>LOG601 - ΣΥΣΤΗΜΑΤΑ ΔΙΑΧΕΙΡΙΣΗΣ ΕΠΙΧΕΙΡΗΣΙΑΚΩΝ ΠΟΡΩΝ</vt:lpstr>
      <vt:lpstr> Ενότητα 3:  H λειτουργικότητα των συστημάτων ERP – μέρος Α΄</vt:lpstr>
      <vt:lpstr>Κύρια σημεία</vt:lpstr>
      <vt:lpstr>Επιχειρησιακά Συστήματα Διαχείρισης Πόρων (ERP)</vt:lpstr>
      <vt:lpstr>Στόχος ERP</vt:lpstr>
      <vt:lpstr>Χαρακτηριστικά – Δυνατότητες των ERP</vt:lpstr>
      <vt:lpstr>Οφέλη χρήσης ERP</vt:lpstr>
      <vt:lpstr>ERP και e-Business</vt:lpstr>
      <vt:lpstr>Στατιστικά στοιχεία για ERP</vt:lpstr>
      <vt:lpstr>Εμπορικά πακέτα ERP</vt:lpstr>
      <vt:lpstr>Διεθνή εμπορικά πακέτα ανά μέγεθος εταιρείας</vt:lpstr>
      <vt:lpstr>ERP Ελεύθερα και Ανοικτού κώδικα</vt:lpstr>
      <vt:lpstr>ERP Κύρια Χαρακτηριστικά αξιολόγησης</vt:lpstr>
      <vt:lpstr>Επιλογή του κατάλληλου ERP για την επιχείρηση</vt:lpstr>
      <vt:lpstr>Επιλογή του κατάλληλου ERP Σύγχρονα χαρακτηριστικά</vt:lpstr>
      <vt:lpstr>Εγκατάσταση ERP</vt:lpstr>
      <vt:lpstr>On premise ERP vs Cloud ERP</vt:lpstr>
      <vt:lpstr>Cloud ERP :  SaaS ERP vs Hosted ERP</vt:lpstr>
      <vt:lpstr>Εγκατάσταση ενός ERP</vt:lpstr>
      <vt:lpstr>Ενδεικτικά Υποσυστήματα ERP</vt:lpstr>
      <vt:lpstr>Ενδεικτικά Υποσυστήματα ERP ΟΙΚΟΝΟΜΙΚΕΣ ΕΦΑΡΜΟΓΕΣ</vt:lpstr>
      <vt:lpstr>Ενδεικτικά Υποσυστήματα ERP Γενική Λογιστική</vt:lpstr>
      <vt:lpstr>Ενδεικτικά Υποσυστήματα ERP  Διαχείριση Παγίων</vt:lpstr>
      <vt:lpstr>Ενδεικτικά Υποσυστήματα ERP Εφαρμογές Παραγωγής</vt:lpstr>
      <vt:lpstr>Ενδεικτικά Υποσυστήματα ERP Πωλήσεις - Διανομή</vt:lpstr>
      <vt:lpstr>Slide 26</vt:lpstr>
      <vt:lpstr>Ενδεικτικά Υποσυστήματα ERP Αποθήκες - Προμήθειες</vt:lpstr>
      <vt:lpstr>Ενδεικτικά Υποσυστήματα ERP Διαχείριση Κινήσεων Αποθηκών</vt:lpstr>
      <vt:lpstr>SAP ERP modules </vt:lpstr>
      <vt:lpstr>SAP Module FI (Financial Accounting) </vt:lpstr>
      <vt:lpstr>SAP Module CO (Controlling) </vt:lpstr>
      <vt:lpstr>SAP Module SD (Sales and Distribution)</vt:lpstr>
      <vt:lpstr>SAP Module HR (Human Resources)</vt:lpstr>
      <vt:lpstr>SAP Module PP (Production Planning)</vt:lpstr>
      <vt:lpstr>SAP Module MM (Materials Management)</vt:lpstr>
      <vt:lpstr>SAP Module QM (Quality Management)</vt:lpstr>
      <vt:lpstr>SAP Module PM (Plant Maintenance) </vt:lpstr>
      <vt:lpstr> SAP Module PS (Project Systems)</vt:lpstr>
      <vt:lpstr>Άλλα υποσυστήματα του SAP</vt:lpstr>
      <vt:lpstr> SAP Supply Chain Management  Applications</vt:lpstr>
      <vt:lpstr>SAP Technical Modules </vt:lpstr>
      <vt:lpstr>SoftOne ERP</vt:lpstr>
      <vt:lpstr>Φιλοσοφία SoftOne</vt:lpstr>
      <vt:lpstr>Entersoft Business Suite</vt:lpstr>
      <vt:lpstr>Entersoft Business Suite - ERP</vt:lpstr>
      <vt:lpstr>Βιβλιογραφία</vt:lpstr>
      <vt:lpstr>Slide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ERP 03</dc:title>
  <dc:creator>Microsoft Office User</dc:creator>
  <cp:lastModifiedBy>User</cp:lastModifiedBy>
  <cp:revision>172</cp:revision>
  <dcterms:created xsi:type="dcterms:W3CDTF">2020-03-03T10:19:12Z</dcterms:created>
  <dcterms:modified xsi:type="dcterms:W3CDTF">2021-03-21T17:14:57Z</dcterms:modified>
</cp:coreProperties>
</file>