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26"/>
  </p:notesMasterIdLst>
  <p:sldIdLst>
    <p:sldId id="256" r:id="rId2"/>
    <p:sldId id="257" r:id="rId3"/>
    <p:sldId id="260" r:id="rId4"/>
    <p:sldId id="342" r:id="rId5"/>
    <p:sldId id="397" r:id="rId6"/>
    <p:sldId id="383" r:id="rId7"/>
    <p:sldId id="263" r:id="rId8"/>
    <p:sldId id="264" r:id="rId9"/>
    <p:sldId id="338" r:id="rId10"/>
    <p:sldId id="270" r:id="rId11"/>
    <p:sldId id="265" r:id="rId12"/>
    <p:sldId id="274" r:id="rId13"/>
    <p:sldId id="276" r:id="rId14"/>
    <p:sldId id="347" r:id="rId15"/>
    <p:sldId id="279" r:id="rId16"/>
    <p:sldId id="280" r:id="rId17"/>
    <p:sldId id="291" r:id="rId18"/>
    <p:sldId id="300" r:id="rId19"/>
    <p:sldId id="310" r:id="rId20"/>
    <p:sldId id="403" r:id="rId21"/>
    <p:sldId id="309" r:id="rId22"/>
    <p:sldId id="308" r:id="rId23"/>
    <p:sldId id="356" r:id="rId24"/>
    <p:sldId id="357" r:id="rId2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FFC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94624" autoAdjust="0"/>
  </p:normalViewPr>
  <p:slideViewPr>
    <p:cSldViewPr>
      <p:cViewPr varScale="1">
        <p:scale>
          <a:sx n="69" d="100"/>
          <a:sy n="69" d="100"/>
        </p:scale>
        <p:origin x="48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2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09E499CB-74CC-4195-9FBA-5D88FCA94A9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B406274C-AD66-472E-8953-E72D0D5AF29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CCFBDEEB-A414-411B-AC07-73BAECEA027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9F9B81A1-8C6F-4AAE-9331-A2336B5ED0F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822" name="Rectangle 6">
            <a:extLst>
              <a:ext uri="{FF2B5EF4-FFF2-40B4-BE49-F238E27FC236}">
                <a16:creationId xmlns:a16="http://schemas.microsoft.com/office/drawing/2014/main" id="{357D49E9-5DA4-4175-B423-921092D022A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3" name="Rectangle 7">
            <a:extLst>
              <a:ext uri="{FF2B5EF4-FFF2-40B4-BE49-F238E27FC236}">
                <a16:creationId xmlns:a16="http://schemas.microsoft.com/office/drawing/2014/main" id="{35E2318D-E110-45A8-A9F4-AE066CA337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F0E859F-45E1-44BE-912B-4D8F4581B5C3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E7F94AD-F012-4E00-89BC-81458AD49D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C430011F-F665-4E40-8159-65BDFD328A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681F30A1-09B2-4A78-BD2F-7DA7D4A22E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291E48BE-6E1D-4409-8726-91C130E603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99750E9C-B06C-4EA8-86D1-4B41217F0B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01E1302C-995C-4E71-9E54-C2AB3BAB8A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1A3B63E1-2B0F-4810-939E-207BF27113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F1DBA3DD-9771-495C-B42B-651925C324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533E3A7E-AC5E-4462-A20C-5F8FE6537E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01491773-B5DC-4873-8507-62E34DB121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4A363601-B0EE-4B2E-937F-239B248E30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F3BE58E8-0D34-43F0-BE23-0675E34B6A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44365791-C4FE-4D28-86E0-023FB35503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F56EEBCC-851C-48AD-AF92-316B1FF71D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66D44847-D54C-4887-B1EC-0E97FCE8CF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50DB2E17-4D9E-4EBF-88B4-3CA365D837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069A930C-A686-44F7-893D-6F9CB0680C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6F09A320-D2E6-489C-B10C-BF0C434E48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7092985D-C660-4C4B-B56E-44F7596B3B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74550343-B895-419C-93FB-C6AF39DD69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BE948A17-B6B3-40EC-ABF5-BED2D9E407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6DE2FC7B-256A-4BB7-A257-12257758BC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6FDBFF0-46F1-4EEA-99B2-273E3405ED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2BDF2F9F-B8BE-447A-B096-19504D0458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>
            <a:extLst>
              <a:ext uri="{FF2B5EF4-FFF2-40B4-BE49-F238E27FC236}">
                <a16:creationId xmlns:a16="http://schemas.microsoft.com/office/drawing/2014/main" id="{36FD2657-7167-4951-8FB4-7C7C8BDDE2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616437A6-54E7-447F-B132-682EDCC7C7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DD0C2EE1-065F-4D21-8D14-ACD2974BC8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E304D0F1-61F8-4951-9688-C12AD8CD95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45CD75D8-FCDD-4C28-8507-FAECC0B50D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972D20B4-58F9-4F49-A437-2B1D092B4F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FBB3B8BA-03A6-47FE-9BAC-FEB8804FC2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EE4DEEE4-4894-4AD9-80EA-B9020F33F7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57DE5AF0-3933-4CD3-B778-E2E3D4696D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7CA79D99-0BA5-4917-A525-D6D518A25C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8DF2D452-99EB-4C3A-A105-848012F43E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E414C6AD-A97B-4C88-ABA1-A027C3C74F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BDD0B78E-FEB4-4597-BC30-0E47C9BC73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C9F5D853-FF50-4A8F-8013-46F7CF32CA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753E1F95-3DB6-4285-8D49-82CA96D8A9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0E4E3A-BEF4-4932-9BB0-9387FAF61F30}" type="slidenum">
              <a:rPr lang="en-US" altLang="el-GR" smtClean="0"/>
              <a:pPr/>
              <a:t>10</a:t>
            </a:fld>
            <a:endParaRPr lang="en-US" altLang="el-GR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10B0971F-0614-4143-8908-090B931CD6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581C6C44-28A5-4CD7-9A9C-9E5E76E3E3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829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1F0A5B-B7AC-4A64-B1E4-DEA110BC11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3FEAB-92F0-41D7-8D7E-5C63CB6DAB33}" type="datetimeFigureOut">
              <a:rPr lang="en-US"/>
              <a:pPr>
                <a:defRPr/>
              </a:pPr>
              <a:t>11/21/2023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C2F8A6-E1D6-42CC-9A03-019E4C371C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B68A3E-2CE1-40F9-87AC-7244D7AB11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6B121-69C4-447F-B832-2C662015714B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558905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159576-FFC9-4E5B-B1E4-B3D8767A0F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91BE3-5A07-4514-B934-D41F87B84DEE}" type="datetimeFigureOut">
              <a:rPr lang="en-US"/>
              <a:pPr>
                <a:defRPr/>
              </a:pPr>
              <a:t>11/21/2023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853148-39A7-490C-8928-43290E559F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2F1700-3D52-417B-90BC-B44A429ED2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A1D0F-6875-4C32-BF55-D8B56EA8C731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982417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98F6BA-0A76-488F-B037-B36060F7F1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6AD5A-2C89-44A4-B272-16F4FA4AB203}" type="datetimeFigureOut">
              <a:rPr lang="en-US"/>
              <a:pPr>
                <a:defRPr/>
              </a:pPr>
              <a:t>11/21/2023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C715F1-3C2D-4287-A692-2002F90A8D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38B7AF-B0E3-440B-8740-4CE4A80B60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2D927-605A-4F2A-A1C9-587F4B52AEA4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910582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8B5F65-3B24-4E3B-91CE-A011156EB1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24E09-3646-451F-91E3-6812F46617C4}" type="datetimeFigureOut">
              <a:rPr lang="en-US"/>
              <a:pPr>
                <a:defRPr/>
              </a:pPr>
              <a:t>11/21/2023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00D104-CDC2-4EC9-8DAB-75EB92B70D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AB4241-0E0D-4205-837A-B9FF910920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E7E7D-69D2-4E4A-9D0F-CE2CD97D4437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80241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875C93-28E6-4A07-9AA8-F4F0EA79FE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00D8C-AEEB-4A1A-9F42-1C84D41F7ED7}" type="datetimeFigureOut">
              <a:rPr lang="en-US"/>
              <a:pPr>
                <a:defRPr/>
              </a:pPr>
              <a:t>11/21/2023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F0FDF6-4F05-4FB0-9E57-C9408CD14C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DC0A1F-C68D-4388-93D2-5BEE7D5556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6B520-68D1-476B-9573-0F20782B3316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696105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341554-8C6B-4E15-AFCC-7ACECFEFFC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94681-AAEC-400B-B5BD-96824EC3597D}" type="datetimeFigureOut">
              <a:rPr lang="en-US"/>
              <a:pPr>
                <a:defRPr/>
              </a:pPr>
              <a:t>11/21/2023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EDA0BB5-C5E3-424C-9C8E-DE3C4EACE7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147ACD-242E-423F-B977-29E6004C5F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9DA3B-6B36-45A9-938C-6CBF1353F2B5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022204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601553-3225-4FC0-A4D8-DF49FCCFE8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7FB6F-6ADE-45C2-9848-68D9C6EA613B}" type="datetimeFigureOut">
              <a:rPr lang="en-US"/>
              <a:pPr>
                <a:defRPr/>
              </a:pPr>
              <a:t>11/21/2023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79A630-62FA-444F-BD2E-2A27195A6C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016322-49D2-4E71-80B9-8CE9E0B4F3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E108D-81F4-44BB-881E-C8563E5A344A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716998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E5FAB0C-3D2E-446C-82E0-8C7FECECAB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A634C-539A-435A-88EF-9B319F918F00}" type="datetimeFigureOut">
              <a:rPr lang="en-US"/>
              <a:pPr>
                <a:defRPr/>
              </a:pPr>
              <a:t>11/21/2023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43E0538-7C00-4932-89D1-6B51D4E009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231CEC6-5569-42DD-AC4B-FEA669D093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06C27-9BA1-46B7-A393-A12845A14CD0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535073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C9537D6-8040-400A-AE84-AA6792843E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9A74F-DADF-47EA-BC35-69F01ECB240A}" type="datetimeFigureOut">
              <a:rPr lang="en-US"/>
              <a:pPr>
                <a:defRPr/>
              </a:pPr>
              <a:t>11/21/2023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FFFC867-E37B-4621-8BB6-87446DC015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12ECACC-375F-4C85-851E-E0C5D3AD30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EB769-0851-47F7-AC41-81EE5B0DA95A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4049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ED3B912-9805-418C-BF8F-57C510C95F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D5228-A5EC-4571-83EB-55504220375C}" type="datetimeFigureOut">
              <a:rPr lang="en-US"/>
              <a:pPr>
                <a:defRPr/>
              </a:pPr>
              <a:t>11/21/2023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70943AD-03D9-44B8-882F-D48F7AE9F7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B4ED201-9E2B-408B-9A01-F620ADC03D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37C57-47F3-4FB8-BC15-98C2F25F976B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401339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6878E1-F6C9-4F35-A657-A6C8BB08BA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23221-CD44-4DD6-8A15-17160F345444}" type="datetimeFigureOut">
              <a:rPr lang="en-US"/>
              <a:pPr>
                <a:defRPr/>
              </a:pPr>
              <a:t>11/21/2023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6D97E9-EDD0-4501-A23D-C9F00B2B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1C1042-6B0D-4A31-A79B-8397286B04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E67D4-6BC0-4A85-8FB2-C62E188D3221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683835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179C89-D0E3-4377-80D1-DEED78D4DA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4A31B-EA0A-4DD7-AF9B-7444FD68F489}" type="datetimeFigureOut">
              <a:rPr lang="en-US"/>
              <a:pPr>
                <a:defRPr/>
              </a:pPr>
              <a:t>11/21/2023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BDDCAC-0F73-4786-8978-799D45825A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6EBFF1-5625-42C7-8026-EF28B35DA9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08B2C-BCC3-41A7-832C-40FED3908470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79803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>
            <a:extLst>
              <a:ext uri="{FF2B5EF4-FFF2-40B4-BE49-F238E27FC236}">
                <a16:creationId xmlns:a16="http://schemas.microsoft.com/office/drawing/2014/main" id="{793228F4-881C-431C-B4F9-DBDBD15976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7267" name="Rectangle 3">
            <a:extLst>
              <a:ext uri="{FF2B5EF4-FFF2-40B4-BE49-F238E27FC236}">
                <a16:creationId xmlns:a16="http://schemas.microsoft.com/office/drawing/2014/main" id="{259887AE-84A6-47F3-8366-C716C0C385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7268" name="Rectangle 4">
            <a:extLst>
              <a:ext uri="{FF2B5EF4-FFF2-40B4-BE49-F238E27FC236}">
                <a16:creationId xmlns:a16="http://schemas.microsoft.com/office/drawing/2014/main" id="{BEC6C447-EAD9-446F-AADA-D56946B60C2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785EFA6-4D4C-4589-9C0C-96C743A7B7E7}" type="datetimeFigureOut">
              <a:rPr lang="en-US"/>
              <a:pPr>
                <a:defRPr/>
              </a:pPr>
              <a:t>11/21/2023</a:t>
            </a:fld>
            <a:endParaRPr lang="en-US"/>
          </a:p>
        </p:txBody>
      </p:sp>
      <p:sp>
        <p:nvSpPr>
          <p:cNvPr id="267269" name="Rectangle 5">
            <a:extLst>
              <a:ext uri="{FF2B5EF4-FFF2-40B4-BE49-F238E27FC236}">
                <a16:creationId xmlns:a16="http://schemas.microsoft.com/office/drawing/2014/main" id="{4BFB2212-ED18-48AB-BF19-C0F4F9ED51E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7270" name="Rectangle 6">
            <a:extLst>
              <a:ext uri="{FF2B5EF4-FFF2-40B4-BE49-F238E27FC236}">
                <a16:creationId xmlns:a16="http://schemas.microsoft.com/office/drawing/2014/main" id="{F6E97F57-D8E6-4E09-A9E3-C5377A1F3A4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82369866-92B3-44D4-9B3E-8C75E2679447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>
            <a:extLst>
              <a:ext uri="{FF2B5EF4-FFF2-40B4-BE49-F238E27FC236}">
                <a16:creationId xmlns:a16="http://schemas.microsoft.com/office/drawing/2014/main" id="{B1C7454D-8F29-4F24-8275-661F9DC9DDA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933450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dirty="0">
                <a:solidFill>
                  <a:schemeClr val="tx1"/>
                </a:solidFill>
              </a:rPr>
              <a:t>ΕΙΣΑΓΩΓΗ </a:t>
            </a:r>
            <a:r>
              <a:rPr lang="el-GR" sz="3200">
                <a:solidFill>
                  <a:schemeClr val="tx1"/>
                </a:solidFill>
              </a:rPr>
              <a:t>ΣΤΗ ΓΕΩΡΓΙΑ</a:t>
            </a:r>
            <a:br>
              <a:rPr lang="el-GR" sz="3200">
                <a:solidFill>
                  <a:schemeClr val="tx1"/>
                </a:solidFill>
              </a:rPr>
            </a:br>
            <a:r>
              <a:rPr lang="el-GR" sz="3200">
                <a:solidFill>
                  <a:schemeClr val="tx1"/>
                </a:solidFill>
              </a:rPr>
              <a:t>ΠΕΡΙΕΧΟΜΕΝΟ - ΥΛΗ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51" name="Rectangle 5">
            <a:extLst>
              <a:ext uri="{FF2B5EF4-FFF2-40B4-BE49-F238E27FC236}">
                <a16:creationId xmlns:a16="http://schemas.microsoft.com/office/drawing/2014/main" id="{7121FB69-874F-4EE8-803B-E112C2A0BE2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07504" y="1773238"/>
            <a:ext cx="8928992" cy="4703762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dirty="0"/>
              <a:t>Γεωργία, Γεωργική Παραγωγή, Αγροτική Ανάπτυξη</a:t>
            </a:r>
          </a:p>
          <a:p>
            <a:pPr eaLnBrk="1" hangingPunct="1">
              <a:defRPr/>
            </a:pPr>
            <a:r>
              <a:rPr lang="el-GR" sz="2800" dirty="0"/>
              <a:t>Ο Γεωργικός Τομέας στην Ε.Ε. &amp; στην Ελλάδα</a:t>
            </a:r>
          </a:p>
          <a:p>
            <a:pPr eaLnBrk="1" hangingPunct="1">
              <a:defRPr/>
            </a:pPr>
            <a:r>
              <a:rPr lang="el-GR" sz="2800" dirty="0"/>
              <a:t>Αναπτυξιακή διάσταση της γεωργίας</a:t>
            </a:r>
          </a:p>
          <a:p>
            <a:pPr eaLnBrk="1" hangingPunct="1">
              <a:defRPr/>
            </a:pPr>
            <a:r>
              <a:rPr lang="el-GR" sz="2800" dirty="0"/>
              <a:t>Διαφοροποίηση, εξέλιξη, καταγωγή </a:t>
            </a:r>
            <a:r>
              <a:rPr lang="el-GR" sz="2800" dirty="0" err="1"/>
              <a:t>καλ</a:t>
            </a:r>
            <a:r>
              <a:rPr lang="el-GR" sz="2800" dirty="0"/>
              <a:t>. ειδών, ΦΜΚ</a:t>
            </a:r>
          </a:p>
          <a:p>
            <a:pPr eaLnBrk="1" hangingPunct="1">
              <a:defRPr/>
            </a:pPr>
            <a:r>
              <a:rPr lang="el-GR" sz="2800" dirty="0"/>
              <a:t>Φυσικοί Πόροι &amp; Εισροές στη Γ.Π.</a:t>
            </a:r>
          </a:p>
          <a:p>
            <a:pPr eaLnBrk="1" hangingPunct="1">
              <a:defRPr/>
            </a:pPr>
            <a:r>
              <a:rPr lang="el-GR" sz="2800" dirty="0"/>
              <a:t>Εναέριο περιβάλλον &amp; Συστήματα καλλιέργειας</a:t>
            </a:r>
          </a:p>
          <a:p>
            <a:pPr eaLnBrk="1" hangingPunct="1">
              <a:defRPr/>
            </a:pPr>
            <a:r>
              <a:rPr lang="el-GR" sz="2800" dirty="0"/>
              <a:t>Εδαφικό Περιβάλλον</a:t>
            </a:r>
          </a:p>
          <a:p>
            <a:pPr eaLnBrk="1" hangingPunct="1">
              <a:defRPr/>
            </a:pPr>
            <a:r>
              <a:rPr lang="el-GR" sz="2800" dirty="0"/>
              <a:t>Παραδοσιακά &amp; Σύγχρονα συστήματα Γ.Π.</a:t>
            </a:r>
          </a:p>
          <a:p>
            <a:pPr eaLnBrk="1" hangingPunct="1">
              <a:defRPr/>
            </a:pPr>
            <a:r>
              <a:rPr lang="el-GR" sz="2800" dirty="0"/>
              <a:t>Στοιχεία καλλιεργητικής τεχνικής</a:t>
            </a:r>
          </a:p>
          <a:p>
            <a:pPr eaLnBrk="1" hangingPunct="1">
              <a:defRPr/>
            </a:pPr>
            <a:endParaRPr lang="en-US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>
            <a:extLst>
              <a:ext uri="{FF2B5EF4-FFF2-40B4-BE49-F238E27FC236}">
                <a16:creationId xmlns:a16="http://schemas.microsoft.com/office/drawing/2014/main" id="{299BE2FC-16A0-4535-9877-DB9009ADA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867400"/>
            <a:ext cx="35052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l-GR" altLang="el-GR" sz="2300" b="1">
              <a:latin typeface="Times New Roman" panose="02020603050405020304" pitchFamily="18" charset="0"/>
            </a:endParaRP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DB1BCD93-4FD8-4501-AA9A-168BAA6E4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38138"/>
            <a:ext cx="4292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800" b="1">
                <a:latin typeface="Times New Roman" panose="02020603050405020304" pitchFamily="18" charset="0"/>
              </a:rPr>
              <a:t>Dating the Past (years ago)</a:t>
            </a:r>
            <a:endParaRPr lang="en-US" altLang="el-GR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7108" name="Picture 4" descr="1548d">
            <a:extLst>
              <a:ext uri="{FF2B5EF4-FFF2-40B4-BE49-F238E27FC236}">
                <a16:creationId xmlns:a16="http://schemas.microsoft.com/office/drawing/2014/main" id="{DC34BFEE-99D4-4D0A-8BF9-84A3C307C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57250"/>
            <a:ext cx="8229600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4">
            <a:extLst>
              <a:ext uri="{FF2B5EF4-FFF2-40B4-BE49-F238E27FC236}">
                <a16:creationId xmlns:a16="http://schemas.microsoft.com/office/drawing/2014/main" id="{53D85688-0C9A-438F-8440-7CE296EB6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5308252"/>
            <a:ext cx="74295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800" dirty="0">
                <a:solidFill>
                  <a:srgbClr val="002060"/>
                </a:solidFill>
                <a:latin typeface="Arial" panose="020B0604020202020204" pitchFamily="34" charset="0"/>
              </a:rPr>
              <a:t>10 </a:t>
            </a:r>
            <a:r>
              <a:rPr lang="el-GR" altLang="el-GR" sz="2800" dirty="0">
                <a:solidFill>
                  <a:srgbClr val="002060"/>
                </a:solidFill>
                <a:latin typeface="Arial" panose="020B0604020202020204" pitchFamily="34" charset="0"/>
              </a:rPr>
              <a:t>χιλ. χρόνια    → </a:t>
            </a:r>
            <a:r>
              <a:rPr lang="en-US" altLang="el-GR" sz="2800" dirty="0">
                <a:solidFill>
                  <a:srgbClr val="002060"/>
                </a:solidFill>
                <a:latin typeface="Arial" panose="020B0604020202020204" pitchFamily="34" charset="0"/>
              </a:rPr>
              <a:t>Homo sapiens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 dirty="0">
                <a:solidFill>
                  <a:srgbClr val="002060"/>
                </a:solidFill>
                <a:latin typeface="Arial" panose="020B0604020202020204" pitchFamily="34" charset="0"/>
              </a:rPr>
              <a:t>  </a:t>
            </a:r>
            <a:r>
              <a:rPr lang="en-US" altLang="el-GR" sz="2800" dirty="0">
                <a:solidFill>
                  <a:srgbClr val="002060"/>
                </a:solidFill>
                <a:latin typeface="Arial" panose="020B0604020202020204" pitchFamily="34" charset="0"/>
              </a:rPr>
              <a:t>8 </a:t>
            </a:r>
            <a:r>
              <a:rPr lang="el-GR" altLang="el-GR" sz="2800" dirty="0">
                <a:solidFill>
                  <a:srgbClr val="002060"/>
                </a:solidFill>
                <a:latin typeface="Arial" panose="020B0604020202020204" pitchFamily="34" charset="0"/>
              </a:rPr>
              <a:t>χιλ. χρόνια    → ανάπτυξη της γεωργίας</a:t>
            </a:r>
            <a:endParaRPr lang="en-US" altLang="el-GR" sz="28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57742B4-9FC2-2CD7-13DD-C61DD8A8CCF1}"/>
              </a:ext>
            </a:extLst>
          </p:cNvPr>
          <p:cNvSpPr/>
          <p:nvPr/>
        </p:nvSpPr>
        <p:spPr bwMode="auto">
          <a:xfrm>
            <a:off x="1763688" y="3573016"/>
            <a:ext cx="1440160" cy="792088"/>
          </a:xfrm>
          <a:prstGeom prst="ellipse">
            <a:avLst/>
          </a:prstGeom>
          <a:noFill/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B07E145-BE65-4E29-B1DF-4BBDB9FA9E4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847725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dirty="0"/>
              <a:t>Ιστορική εξέλιξη της Γεωργίας</a:t>
            </a:r>
            <a:endParaRPr lang="en-US" sz="3200" dirty="0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88D06C1-42AD-411A-B84E-D7BF2E962C3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25538"/>
            <a:ext cx="8229600" cy="5000625"/>
          </a:xfrm>
        </p:spPr>
        <p:txBody>
          <a:bodyPr/>
          <a:lstStyle/>
          <a:p>
            <a:pPr eaLnBrk="1" hangingPunct="1">
              <a:defRPr/>
            </a:pPr>
            <a:endParaRPr lang="el-GR" sz="2400" dirty="0"/>
          </a:p>
          <a:p>
            <a:pPr eaLnBrk="1" hangingPunct="1">
              <a:defRPr/>
            </a:pPr>
            <a:r>
              <a:rPr lang="el-GR" sz="2800" dirty="0" err="1"/>
              <a:t>ΠΡΟΪΣΤΟΡΙΚΗ</a:t>
            </a:r>
            <a:r>
              <a:rPr lang="el-GR" sz="2800" dirty="0"/>
              <a:t> ΕΠΟΧΗ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l-GR" sz="2800" dirty="0"/>
          </a:p>
          <a:p>
            <a:pPr eaLnBrk="1" hangingPunct="1">
              <a:defRPr/>
            </a:pPr>
            <a:r>
              <a:rPr lang="el-GR" sz="2800" dirty="0"/>
              <a:t>Παλαιολιθική εποχή (600.000 – 10.000 </a:t>
            </a:r>
            <a:r>
              <a:rPr lang="el-GR" sz="2800" dirty="0" err="1"/>
              <a:t>π.Χ.</a:t>
            </a:r>
            <a:r>
              <a:rPr lang="el-GR" sz="2800" dirty="0"/>
              <a:t>)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sz="2800" dirty="0">
                <a:solidFill>
                  <a:srgbClr val="FFC000"/>
                </a:solidFill>
              </a:rPr>
              <a:t>    Κυνηγοί – τροφοσυλλέκτες</a:t>
            </a:r>
            <a:r>
              <a:rPr lang="en-US" sz="2800" dirty="0">
                <a:solidFill>
                  <a:srgbClr val="FFC000"/>
                </a:solidFill>
              </a:rPr>
              <a:t>, </a:t>
            </a:r>
            <a:r>
              <a:rPr lang="el-GR" sz="2800" dirty="0">
                <a:solidFill>
                  <a:srgbClr val="FFC000"/>
                </a:solidFill>
              </a:rPr>
              <a:t>μετακίνηση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l-GR" sz="2800" dirty="0"/>
          </a:p>
          <a:p>
            <a:pPr eaLnBrk="1" hangingPunct="1">
              <a:defRPr/>
            </a:pPr>
            <a:r>
              <a:rPr lang="el-GR" sz="2800" dirty="0"/>
              <a:t>Νεολιθική εποχή (10.000 – 2.000 </a:t>
            </a:r>
            <a:r>
              <a:rPr lang="el-GR" sz="2800" dirty="0" err="1"/>
              <a:t>π.Χ.</a:t>
            </a:r>
            <a:r>
              <a:rPr lang="el-GR" sz="2800" dirty="0"/>
              <a:t>)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sz="2800" dirty="0"/>
              <a:t>    </a:t>
            </a:r>
            <a:r>
              <a:rPr lang="el-GR" sz="2800" dirty="0">
                <a:solidFill>
                  <a:srgbClr val="FFC000"/>
                </a:solidFill>
              </a:rPr>
              <a:t>Εξημέρωση φυτών και ζώων, καλλιέργεια γης, μόνιμη εγκατάσταση σε οικισμούς</a:t>
            </a:r>
          </a:p>
          <a:p>
            <a:pPr eaLnBrk="1" hangingPunct="1">
              <a:defRPr/>
            </a:pPr>
            <a:endParaRPr lang="el-GR" sz="28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>
            <a:extLst>
              <a:ext uri="{FF2B5EF4-FFF2-40B4-BE49-F238E27FC236}">
                <a16:creationId xmlns:a16="http://schemas.microsoft.com/office/drawing/2014/main" id="{6AEA621A-409F-4F1D-92E9-D9AEB26F3DA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933450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/>
              <a:t>Σημασία των φυτών για τον πρωτόγονο άνθρωπο</a:t>
            </a:r>
            <a:endParaRPr lang="en-US" sz="2800"/>
          </a:p>
        </p:txBody>
      </p:sp>
      <p:sp>
        <p:nvSpPr>
          <p:cNvPr id="20483" name="Rectangle 5">
            <a:extLst>
              <a:ext uri="{FF2B5EF4-FFF2-40B4-BE49-F238E27FC236}">
                <a16:creationId xmlns:a16="http://schemas.microsoft.com/office/drawing/2014/main" id="{543C9B6E-74B3-4B18-93C3-E9B4C2161CC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800" dirty="0"/>
              <a:t>Τροφή</a:t>
            </a:r>
          </a:p>
          <a:p>
            <a:pPr eaLnBrk="1" hangingPunct="1">
              <a:defRPr/>
            </a:pPr>
            <a:r>
              <a:rPr lang="el-GR" sz="2800" dirty="0"/>
              <a:t>Εργαλεία</a:t>
            </a:r>
          </a:p>
          <a:p>
            <a:pPr eaLnBrk="1" hangingPunct="1">
              <a:defRPr/>
            </a:pPr>
            <a:r>
              <a:rPr lang="el-GR" sz="2800" dirty="0"/>
              <a:t>Ένδυση</a:t>
            </a:r>
          </a:p>
          <a:p>
            <a:pPr eaLnBrk="1" hangingPunct="1">
              <a:defRPr/>
            </a:pPr>
            <a:r>
              <a:rPr lang="el-GR" sz="2800" dirty="0"/>
              <a:t>Καύσιμα</a:t>
            </a:r>
          </a:p>
          <a:p>
            <a:pPr eaLnBrk="1" hangingPunct="1">
              <a:defRPr/>
            </a:pPr>
            <a:r>
              <a:rPr lang="el-GR" sz="2800" dirty="0"/>
              <a:t>Θρησκευτικές τελετές</a:t>
            </a:r>
          </a:p>
          <a:p>
            <a:pPr eaLnBrk="1" hangingPunct="1">
              <a:defRPr/>
            </a:pPr>
            <a:r>
              <a:rPr lang="el-GR" sz="2800" dirty="0"/>
              <a:t>Φάρμακα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3BC4A8-133D-9107-655D-1587F2F84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958762"/>
            <a:ext cx="2862318" cy="36004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3A10702C-C9F1-427E-B10E-0E0C294D8D2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200"/>
              <a:t>Σημαντικές τεχνολογικές ανακαλύψεις στην προϊστορική εποχή</a:t>
            </a:r>
            <a:endParaRPr lang="en-US" sz="3200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D9C6ED97-90C9-472A-8459-B14AB144C5B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800" dirty="0"/>
              <a:t>Ανακάλυψη και χρήση των εργαλείων</a:t>
            </a:r>
          </a:p>
          <a:p>
            <a:pPr eaLnBrk="1" hangingPunct="1">
              <a:defRPr/>
            </a:pPr>
            <a:endParaRPr lang="el-GR" sz="2800" dirty="0"/>
          </a:p>
          <a:p>
            <a:pPr eaLnBrk="1" hangingPunct="1">
              <a:defRPr/>
            </a:pPr>
            <a:r>
              <a:rPr lang="el-GR" sz="2800" dirty="0"/>
              <a:t>Ανακάλυψη της φωτιάς</a:t>
            </a:r>
          </a:p>
          <a:p>
            <a:pPr eaLnBrk="1" hangingPunct="1">
              <a:defRPr/>
            </a:pPr>
            <a:endParaRPr lang="el-GR" sz="2800" dirty="0"/>
          </a:p>
          <a:p>
            <a:pPr eaLnBrk="1" hangingPunct="1">
              <a:defRPr/>
            </a:pPr>
            <a:r>
              <a:rPr lang="el-GR" sz="2800" dirty="0"/>
              <a:t>Επινόηση της Γεωργίας</a:t>
            </a:r>
            <a:r>
              <a:rPr lang="en-US" sz="2800" dirty="0"/>
              <a:t> </a:t>
            </a:r>
            <a:r>
              <a:rPr lang="el-GR" sz="2800" dirty="0"/>
              <a:t>– </a:t>
            </a:r>
            <a:r>
              <a:rPr lang="el-GR" sz="2800" u="sng" dirty="0">
                <a:solidFill>
                  <a:srgbClr val="FFC000"/>
                </a:solidFill>
              </a:rPr>
              <a:t>Γεωργική Επανάσταση</a:t>
            </a:r>
          </a:p>
          <a:p>
            <a:pPr eaLnBrk="1" hangingPunct="1">
              <a:defRPr/>
            </a:pPr>
            <a:endParaRPr lang="el-GR" sz="2800" dirty="0"/>
          </a:p>
          <a:p>
            <a:pPr eaLnBrk="1" hangingPunct="1">
              <a:defRPr/>
            </a:pPr>
            <a:r>
              <a:rPr lang="el-GR" sz="2800" dirty="0"/>
              <a:t>Ανακάλυψη του τροχού</a:t>
            </a:r>
            <a:endParaRPr lang="en-US" sz="2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2234EE3-B0F4-4872-B708-4E51F08B4B4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200" dirty="0"/>
              <a:t>Θεωρίες για την ανακάλυψη της Γεωργίας</a:t>
            </a:r>
            <a:endParaRPr lang="en-US" sz="3200" dirty="0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E4051359-C75B-4E09-A705-2FF795CE437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81200"/>
            <a:ext cx="8472488" cy="4114800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dirty="0"/>
              <a:t>Μυθολογία – θείο δώρο</a:t>
            </a:r>
          </a:p>
          <a:p>
            <a:pPr eaLnBrk="1" hangingPunct="1">
              <a:defRPr/>
            </a:pPr>
            <a:endParaRPr lang="el-GR" sz="2800" dirty="0"/>
          </a:p>
          <a:p>
            <a:pPr eaLnBrk="1" hangingPunct="1">
              <a:defRPr/>
            </a:pPr>
            <a:r>
              <a:rPr lang="el-GR" sz="2800" dirty="0"/>
              <a:t>Θρησκευτικοί σκοποί</a:t>
            </a:r>
          </a:p>
          <a:p>
            <a:pPr eaLnBrk="1" hangingPunct="1">
              <a:defRPr/>
            </a:pPr>
            <a:endParaRPr lang="el-GR" sz="2800" dirty="0"/>
          </a:p>
          <a:p>
            <a:pPr eaLnBrk="1" hangingPunct="1">
              <a:defRPr/>
            </a:pPr>
            <a:r>
              <a:rPr lang="el-GR" sz="2800" dirty="0"/>
              <a:t>Ανακάλυψη αναπαραγωγής φυτών μέσω των σπόρων</a:t>
            </a:r>
            <a:endParaRPr lang="el-GR" sz="2800" u="sng" dirty="0">
              <a:solidFill>
                <a:srgbClr val="FFC000"/>
              </a:solidFill>
            </a:endParaRPr>
          </a:p>
          <a:p>
            <a:pPr eaLnBrk="1" hangingPunct="1">
              <a:defRPr/>
            </a:pPr>
            <a:endParaRPr lang="el-GR" sz="2800" dirty="0"/>
          </a:p>
          <a:p>
            <a:pPr eaLnBrk="1" hangingPunct="1">
              <a:defRPr/>
            </a:pPr>
            <a:r>
              <a:rPr lang="el-GR" sz="2800" dirty="0"/>
              <a:t>Αντικατάσταση συλλεγόμενων φυτών </a:t>
            </a:r>
            <a:endParaRPr lang="en-US" sz="2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F4DDC546-9D87-4595-975A-863C79C4A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57200"/>
            <a:ext cx="7632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 b="1">
                <a:latin typeface="Times New Roman" panose="02020603050405020304" pitchFamily="18" charset="0"/>
              </a:rPr>
              <a:t>Ανεξάρτητα Κέντρα Ανάπτυξης της Γεωργίας</a:t>
            </a:r>
            <a:endParaRPr lang="en-US" altLang="el-GR" sz="2800" b="1">
              <a:latin typeface="Times New Roman" panose="02020603050405020304" pitchFamily="18" charset="0"/>
            </a:endParaRPr>
          </a:p>
        </p:txBody>
      </p:sp>
      <p:pic>
        <p:nvPicPr>
          <p:cNvPr id="63491" name="Picture 3" descr="fig 12-01">
            <a:extLst>
              <a:ext uri="{FF2B5EF4-FFF2-40B4-BE49-F238E27FC236}">
                <a16:creationId xmlns:a16="http://schemas.microsoft.com/office/drawing/2014/main" id="{A551281E-0A25-44B5-8852-75B4E28F1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082675"/>
            <a:ext cx="8610600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2DA1A1AC-9B1E-473C-8DE6-179D51195F3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846138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/>
              <a:t>Κέντρα ανάπτυξης της Γεωργίας</a:t>
            </a:r>
            <a:endParaRPr lang="en-US" sz="280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F79FFF6F-249E-403C-AB16-818DF3E43B9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25538"/>
            <a:ext cx="8229600" cy="50006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l-GR" sz="2400" dirty="0"/>
              <a:t>Μέση Ανατολή          </a:t>
            </a:r>
            <a:r>
              <a:rPr lang="el-GR" sz="2400" u="sng" dirty="0"/>
              <a:t>δημητριακά</a:t>
            </a:r>
            <a:r>
              <a:rPr lang="el-GR" sz="2400" dirty="0"/>
              <a:t>, μπιζέλι, φακή, ελιά                                         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sz="2400" dirty="0"/>
              <a:t>                                   αμπέλι, σύκα, μήλα, αμύγδαλα                                       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l-GR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l-GR" sz="2400" dirty="0"/>
              <a:t>Κεντρική Αμερική       </a:t>
            </a:r>
            <a:r>
              <a:rPr lang="el-GR" sz="2400" u="sng" dirty="0"/>
              <a:t>αραβόσιτος</a:t>
            </a:r>
            <a:r>
              <a:rPr lang="el-GR" sz="2400" dirty="0"/>
              <a:t>, πατάτα, φασόλια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l-GR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l-GR" sz="2400" dirty="0"/>
              <a:t>Νοτιοανατολική Ασία   </a:t>
            </a:r>
            <a:r>
              <a:rPr lang="el-GR" sz="2400" u="sng" dirty="0"/>
              <a:t>ρύζι, κεχρί</a:t>
            </a:r>
            <a:r>
              <a:rPr lang="el-GR" sz="2400" dirty="0"/>
              <a:t>, σόγια, ροδάκινα,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sz="2400" dirty="0"/>
              <a:t>                                      πορτοκάλια, ζαχαροκάλαμο</a:t>
            </a:r>
          </a:p>
          <a:p>
            <a:pPr eaLnBrk="1" hangingPunct="1">
              <a:lnSpc>
                <a:spcPct val="90000"/>
              </a:lnSpc>
              <a:defRPr/>
            </a:pPr>
            <a:endParaRPr lang="el-GR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l-GR" sz="2400" dirty="0"/>
              <a:t>Εξημέρωση κατοικίδιων ζώων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sz="2400" dirty="0"/>
              <a:t>    σκύλος, πρόβατο, αίγα, χοίρος, αγελάδα, άλογο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sz="2400" dirty="0"/>
              <a:t>    μαλλί, γάλα, κρέας, αγροτικές εργασίες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l-GR" sz="2400" dirty="0"/>
              <a:t>Μόνιμη εγκατάσταση οικισμούς – εμπόριο - βιοτεχνία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sz="2400" dirty="0"/>
              <a:t>    </a:t>
            </a:r>
            <a:endParaRPr lang="en-US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41BD39B7-5E54-4D78-A3E1-C3ED69C1AF9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846138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/>
              <a:t>Αρχαιότητα (2.000 π.Χ. – 500 μ.Χ.)</a:t>
            </a:r>
            <a:endParaRPr lang="en-US" sz="280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457D766B-5D94-4873-9C4F-3721D278850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052513"/>
            <a:ext cx="8229600" cy="54721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l-GR" sz="2400" dirty="0"/>
              <a:t>Εστίες πολιτισμού Κίνα, Ινδία, Μεσοποταμία (Βαβυλωνία)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l-GR" sz="2400" dirty="0"/>
              <a:t>                              Αίγυπτο, Χαλδαία</a:t>
            </a:r>
            <a:r>
              <a:rPr lang="en-US" sz="2400" dirty="0"/>
              <a:t>, </a:t>
            </a:r>
            <a:r>
              <a:rPr lang="el-GR" sz="2400" dirty="0"/>
              <a:t>Κ. Αμερική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l-GR" sz="2400" dirty="0"/>
              <a:t>                              </a:t>
            </a:r>
            <a:r>
              <a:rPr lang="el-GR" sz="2400" dirty="0">
                <a:solidFill>
                  <a:srgbClr val="FFC000"/>
                </a:solidFill>
              </a:rPr>
              <a:t>Ελλάδα, Ρώμη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l-GR" sz="2400" dirty="0">
              <a:solidFill>
                <a:srgbClr val="FFC00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l-GR" sz="2400" dirty="0"/>
              <a:t>Καλλιέργειες         δημητριακά, ψυχανθή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l-GR" sz="2400" dirty="0"/>
              <a:t>                              οπωροφόρα δένδρα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l-GR" sz="2400" dirty="0"/>
              <a:t>                              (αμπέλι, ελιά)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l-GR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l-GR" sz="2400" dirty="0"/>
              <a:t>Τεχνικές καλλιέργειας  άροση εδάφους, σπορά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l-GR" sz="2400" dirty="0"/>
              <a:t>                                    λίπανση, άρδευση, αποστράγγιση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l-GR" sz="2400" dirty="0"/>
              <a:t>                                    συγκομιδή, αγρανάπαυση, εχθροί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l-GR" sz="2400" dirty="0"/>
              <a:t>                                    &amp; ασθένειες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l-GR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l-GR" sz="2400" dirty="0"/>
              <a:t>Επεξεργασία  τυρί, κρασί, μπύρα</a:t>
            </a:r>
            <a:r>
              <a:rPr lang="el-GR" sz="2000" dirty="0"/>
              <a:t>  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l-GR" sz="2000" dirty="0"/>
              <a:t>                                   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l-GR" sz="2000" dirty="0"/>
              <a:t>                                                                                 </a:t>
            </a:r>
            <a:endParaRPr lang="en-US" sz="2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08">
            <a:extLst>
              <a:ext uri="{FF2B5EF4-FFF2-40B4-BE49-F238E27FC236}">
                <a16:creationId xmlns:a16="http://schemas.microsoft.com/office/drawing/2014/main" id="{E2BE13E8-4B2D-4981-A49F-D002B8978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4784997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83C92B-224C-40CC-6306-4781B5AD8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1414011"/>
            <a:ext cx="3650740" cy="408381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6786E8EC-4BD1-4DDD-AA4D-4D864582D6B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846138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/>
              <a:t>Μεσαίωνας (500 – 1500 μ.Χ.</a:t>
            </a:r>
            <a:r>
              <a:rPr lang="en-US" sz="2800"/>
              <a:t>)</a:t>
            </a:r>
            <a:br>
              <a:rPr lang="en-US" sz="2800"/>
            </a:br>
            <a:endParaRPr lang="en-US" sz="2800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34C1E3F7-9853-462D-BC9C-3E50075A7F8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908050"/>
            <a:ext cx="8229600" cy="52181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l-GR" sz="2400" dirty="0"/>
              <a:t>Επέκταση καλλιεργούμενων εκτάσεων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2400" dirty="0"/>
              <a:t>Τροχοφόρο άροτρο βαριάς ζεύξης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2400" dirty="0"/>
              <a:t>Βυζάντιο ανάπτυξη σηροτροφίας (11-12</a:t>
            </a:r>
            <a:r>
              <a:rPr lang="el-GR" sz="2400" baseline="30000" dirty="0"/>
              <a:t>ο</a:t>
            </a:r>
            <a:r>
              <a:rPr lang="el-GR" sz="2400" dirty="0"/>
              <a:t> αιώνα)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2400" dirty="0"/>
              <a:t>Τριετές σύστημα εναλλαγής καλλιεργειών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sz="2400" dirty="0"/>
              <a:t>    </a:t>
            </a:r>
            <a:r>
              <a:rPr lang="el-GR" sz="2400" dirty="0">
                <a:cs typeface="Arial" charset="0"/>
              </a:rPr>
              <a:t>→ φθινοπωρινή καλλιέργεια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sz="2400" dirty="0">
                <a:cs typeface="Arial" charset="0"/>
              </a:rPr>
              <a:t>    → ανοιξιάτικη καλλιέργεια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sz="2400" dirty="0">
                <a:cs typeface="Arial" charset="0"/>
              </a:rPr>
              <a:t>    → αγρανάπαυση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2400" dirty="0"/>
              <a:t>Διετές σύστημα </a:t>
            </a:r>
            <a:r>
              <a:rPr lang="el-GR" sz="2400" dirty="0" err="1"/>
              <a:t>εναλ</a:t>
            </a:r>
            <a:r>
              <a:rPr lang="el-GR" sz="2400" dirty="0"/>
              <a:t>/γης </a:t>
            </a:r>
            <a:r>
              <a:rPr lang="el-GR" sz="2400" dirty="0" err="1"/>
              <a:t>καλ</a:t>
            </a:r>
            <a:r>
              <a:rPr lang="el-GR" sz="2400" dirty="0"/>
              <a:t>/</a:t>
            </a:r>
            <a:r>
              <a:rPr lang="el-GR" sz="2400" dirty="0" err="1"/>
              <a:t>ών</a:t>
            </a:r>
            <a:r>
              <a:rPr lang="el-GR" sz="2400" dirty="0"/>
              <a:t> (μεσογειακές περιοχές)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2400" dirty="0"/>
              <a:t>13</a:t>
            </a:r>
            <a:r>
              <a:rPr lang="el-GR" sz="2400" baseline="30000" dirty="0"/>
              <a:t>ο</a:t>
            </a:r>
            <a:r>
              <a:rPr lang="el-GR" sz="2400" dirty="0"/>
              <a:t> &amp; 14</a:t>
            </a:r>
            <a:r>
              <a:rPr lang="el-GR" sz="2400" baseline="30000" dirty="0"/>
              <a:t>ο</a:t>
            </a:r>
            <a:r>
              <a:rPr lang="el-GR" sz="2400" dirty="0"/>
              <a:t> αιώνα κλιματικές καταστροφές, επιδημίες, πόλεμοι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2400" dirty="0"/>
              <a:t>15</a:t>
            </a:r>
            <a:r>
              <a:rPr lang="el-GR" sz="2400" baseline="30000" dirty="0"/>
              <a:t>ο</a:t>
            </a:r>
            <a:r>
              <a:rPr lang="el-GR" sz="2400" dirty="0"/>
              <a:t> αιώνα εισαγωγή νέων ειδών από το Νέο Κόσμο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sz="2400" dirty="0"/>
              <a:t>                   πατάτα, καπνός, βαμβάκι, αραβόσιτος, τομάτα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sz="2400" dirty="0"/>
              <a:t>                  φασόλια, αραχίδα, ρύζι</a:t>
            </a:r>
            <a:endParaRPr 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569283B-874B-43BB-8829-13E35AE57AC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04813"/>
            <a:ext cx="8229600" cy="792162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dirty="0">
                <a:solidFill>
                  <a:schemeClr val="tx1"/>
                </a:solidFill>
              </a:rPr>
              <a:t>ΓΕΩΠΟΝΙΑ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DA1AFB0-D734-4687-A930-1D10C13B89E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96975"/>
            <a:ext cx="8229600" cy="4679950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dirty="0">
                <a:solidFill>
                  <a:srgbClr val="FFC000"/>
                </a:solidFill>
              </a:rPr>
              <a:t>Εφαρμοσμένη βιολογική επιστήμη που ασχολείται με τη μελέτη και την επίλυση προβλημάτων της αγροτικής παραγωγής</a:t>
            </a:r>
          </a:p>
          <a:p>
            <a:pPr eaLnBrk="1" hangingPunct="1">
              <a:defRPr/>
            </a:pPr>
            <a:r>
              <a:rPr lang="el-GR" sz="2800" dirty="0"/>
              <a:t>Αξιοποίηση της γεωργικής εκμετάλλευσης</a:t>
            </a:r>
          </a:p>
          <a:p>
            <a:pPr eaLnBrk="1" hangingPunct="1">
              <a:defRPr/>
            </a:pPr>
            <a:r>
              <a:rPr lang="el-GR" sz="2800" dirty="0"/>
              <a:t>Κατεργασία εδάφους</a:t>
            </a:r>
          </a:p>
          <a:p>
            <a:pPr eaLnBrk="1" hangingPunct="1">
              <a:defRPr/>
            </a:pPr>
            <a:r>
              <a:rPr lang="el-GR" sz="2800" dirty="0"/>
              <a:t>Ανάπτυξη και συγκομιδή των καλλιεργειών</a:t>
            </a:r>
          </a:p>
          <a:p>
            <a:pPr eaLnBrk="1" hangingPunct="1">
              <a:defRPr/>
            </a:pPr>
            <a:r>
              <a:rPr lang="el-GR" sz="2800" dirty="0"/>
              <a:t>Εκτροφή των αγροτικών ζώων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l-GR" sz="2800" dirty="0"/>
              <a:t>Παραγωγή, μεταποίηση,  αποθήκευση &amp;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sz="2800" dirty="0"/>
              <a:t>    διανομή των προϊόντων </a:t>
            </a:r>
            <a:endParaRPr lang="en-US" sz="28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l-GR" sz="2800" dirty="0">
                <a:solidFill>
                  <a:srgbClr val="FFC000"/>
                </a:solidFill>
              </a:rPr>
              <a:t> 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93F97-95D5-832E-AAF0-4F56CD74F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Μεταφορά και </a:t>
            </a:r>
            <a:r>
              <a:rPr lang="el-GR" sz="2800" dirty="0" err="1"/>
              <a:t>Εσαγωγή</a:t>
            </a:r>
            <a:r>
              <a:rPr lang="el-GR" sz="2800" dirty="0"/>
              <a:t> νέων ειδών </a:t>
            </a:r>
            <a:endParaRPr lang="en-US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C1BBDD0-0D3E-C44B-D92D-3E01A7CDE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1795" y="1761161"/>
            <a:ext cx="2243190" cy="16813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422CEA-ECAB-B573-4FB3-41E6FAB9C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522" y="1675719"/>
            <a:ext cx="2148953" cy="16813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5B967F-8163-F465-CDB5-28B74297B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05" y="4031219"/>
            <a:ext cx="1524474" cy="2294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B915D5-44C1-4C39-B75A-6ECC34AC1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5012" y="1729353"/>
            <a:ext cx="2296251" cy="16274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D7098B-40E0-9422-5F63-425EA9F71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7892" y="4013840"/>
            <a:ext cx="1524474" cy="23289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191957-F056-5917-5200-09EAE4E876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6043" y="4058667"/>
            <a:ext cx="1749052" cy="22942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B44E1D-7D90-59FB-4511-A821BDAAF5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4087" y="4013840"/>
            <a:ext cx="1749051" cy="22942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14B3FF-B3CE-D5E3-AA31-044EE1861E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8750" y="3955418"/>
            <a:ext cx="1749052" cy="236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86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3163E690-5C2C-4CFE-94F2-6FA8C078D6E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1031875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dirty="0"/>
              <a:t>Αναγέννηση (1500 – 1800 </a:t>
            </a:r>
            <a:r>
              <a:rPr lang="el-GR" sz="2800" dirty="0" err="1"/>
              <a:t>μ.Χ</a:t>
            </a:r>
            <a:r>
              <a:rPr lang="el-GR" sz="2800" dirty="0"/>
              <a:t>.)</a:t>
            </a:r>
            <a:endParaRPr lang="en-US" sz="2800" dirty="0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D39DD98B-11D7-4749-B240-93D16ACF01D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1628775"/>
            <a:ext cx="8893175" cy="4467225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dirty="0"/>
              <a:t>Εξάλειψη της αγρανάπαυσης</a:t>
            </a:r>
          </a:p>
          <a:p>
            <a:pPr eaLnBrk="1" hangingPunct="1">
              <a:defRPr/>
            </a:pPr>
            <a:r>
              <a:rPr lang="el-GR" sz="2800" dirty="0"/>
              <a:t>4 – </a:t>
            </a:r>
            <a:r>
              <a:rPr lang="el-GR" sz="2800" dirty="0" err="1"/>
              <a:t>ετής</a:t>
            </a:r>
            <a:r>
              <a:rPr lang="el-GR" sz="2800" dirty="0"/>
              <a:t> εναλλαγή καλλιεργειών (σύστημα Νόρφολκ)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sz="2800" dirty="0"/>
              <a:t>     τριφύλλι </a:t>
            </a:r>
            <a:r>
              <a:rPr lang="en-US" sz="2800" dirty="0"/>
              <a:t>(</a:t>
            </a:r>
            <a:r>
              <a:rPr lang="el-GR" sz="2800" dirty="0"/>
              <a:t>μηδική) - σιτάρι - γογγύλι – κριθάρι</a:t>
            </a:r>
          </a:p>
          <a:p>
            <a:pPr eaLnBrk="1" hangingPunct="1">
              <a:defRPr/>
            </a:pPr>
            <a:r>
              <a:rPr lang="el-GR" sz="2800" dirty="0"/>
              <a:t>Καλλιέργεια κτηνοτροφικών φυτών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sz="2800" dirty="0"/>
              <a:t>Δημιουργία τεχνητών λειμώνων – περιφραγμένοι αγροί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sz="2800" dirty="0"/>
              <a:t>    Ανάπτυξη της κτηνοτροφίας</a:t>
            </a:r>
          </a:p>
          <a:p>
            <a:pPr eaLnBrk="1" hangingPunct="1">
              <a:defRPr/>
            </a:pPr>
            <a:r>
              <a:rPr lang="el-GR" sz="2800" dirty="0"/>
              <a:t>Ιπποκίνητο σκαλιστήρι, σπαρτική σιτηρών (</a:t>
            </a:r>
            <a:r>
              <a:rPr lang="en-US" sz="2800" dirty="0" err="1"/>
              <a:t>Jethro</a:t>
            </a:r>
            <a:r>
              <a:rPr lang="en-US" sz="2800" dirty="0"/>
              <a:t> </a:t>
            </a:r>
            <a:r>
              <a:rPr lang="en-US" sz="2800" dirty="0" err="1"/>
              <a:t>Tull</a:t>
            </a:r>
            <a:r>
              <a:rPr lang="en-US" sz="2800" dirty="0"/>
              <a:t>)</a:t>
            </a:r>
            <a:endParaRPr lang="el-GR" sz="28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l-GR" sz="24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sz="2400" dirty="0"/>
              <a:t>    </a:t>
            </a:r>
            <a:endParaRPr lang="en-US" sz="2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2CAD1D1F-7806-4EEF-A425-89BA1F377F1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760413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dirty="0"/>
              <a:t>Νεώτερη γεωργία ( 1800 – μέχρι σήμερα)</a:t>
            </a:r>
            <a:endParaRPr lang="en-US" sz="3200" dirty="0"/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11A25836-E888-44F2-BCF8-3B50F7F28B8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96975"/>
            <a:ext cx="8472488" cy="49291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l-GR" sz="2800" dirty="0"/>
              <a:t>Εκμηχάνιση της γεωργίας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800" dirty="0"/>
              <a:t>Θρέψη των φυτών με ανόργανα λιπάσματα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800" dirty="0"/>
              <a:t>Αντιμετώπιση ασθενειών με γεωργικά φάρμακα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800" dirty="0"/>
              <a:t>Μικροβιολογία (</a:t>
            </a:r>
            <a:r>
              <a:rPr lang="en-US" sz="2800" dirty="0"/>
              <a:t>Pasteur)</a:t>
            </a:r>
            <a:endParaRPr lang="el-GR" sz="2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l-GR" sz="2800" dirty="0"/>
              <a:t>Γενετική (</a:t>
            </a:r>
            <a:r>
              <a:rPr lang="en-US" sz="2800" dirty="0"/>
              <a:t>Mendel)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/>
              <a:t>1960 </a:t>
            </a:r>
            <a:r>
              <a:rPr lang="el-GR" sz="2800" dirty="0"/>
              <a:t>   </a:t>
            </a:r>
            <a:r>
              <a:rPr lang="el-GR" sz="2800" dirty="0">
                <a:solidFill>
                  <a:srgbClr val="FFC000"/>
                </a:solidFill>
              </a:rPr>
              <a:t>Πράσινη επανάσταση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l-GR" sz="2800" dirty="0"/>
              <a:t>              νέες ποικιλίες, υβρίδια, βελτιωμένες καλ.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l-GR" sz="2800" dirty="0"/>
              <a:t>              πρακτικές, τεχνητή γονιμοποίηση ζώων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l-GR" sz="2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l-GR" sz="2800" dirty="0"/>
              <a:t>Εξηλεκτρισμός, αυτοματοποίηση, φυτοπροστασία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800" dirty="0"/>
              <a:t>Βιοτεχνολογία</a:t>
            </a:r>
            <a:endParaRPr lang="en-US" sz="2800" dirty="0"/>
          </a:p>
          <a:p>
            <a:pPr eaLnBrk="1" hangingPunct="1">
              <a:lnSpc>
                <a:spcPct val="80000"/>
              </a:lnSpc>
              <a:defRPr/>
            </a:pPr>
            <a:endParaRPr lang="en-US" sz="2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63C6E-C238-4912-AF0E-95C7BE62D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67960-BC29-4547-A7A3-A1C213CF5E8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0DB5C5-3560-4579-BAD5-28E9B62E1E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68965" name="Picture 4">
            <a:extLst>
              <a:ext uri="{FF2B5EF4-FFF2-40B4-BE49-F238E27FC236}">
                <a16:creationId xmlns:a16="http://schemas.microsoft.com/office/drawing/2014/main" id="{87B428FC-9CF6-43DB-A2F3-30288B5DA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57250"/>
            <a:ext cx="8734425" cy="4887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472EB-5FDA-484A-8739-DF7A649C0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1196975"/>
            <a:ext cx="6661150" cy="10509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F95716-A534-4C4B-B26E-B3C6AF607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40213" y="2943225"/>
            <a:ext cx="3297237" cy="260667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69988" name="Content Placeholder 2">
            <a:extLst>
              <a:ext uri="{FF2B5EF4-FFF2-40B4-BE49-F238E27FC236}">
                <a16:creationId xmlns:a16="http://schemas.microsoft.com/office/drawing/2014/main" id="{D4B84855-6CDF-4217-891C-B1375D6D570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013" y="1662113"/>
            <a:ext cx="2759075" cy="3762375"/>
          </a:xfrm>
        </p:spPr>
      </p:pic>
      <p:pic>
        <p:nvPicPr>
          <p:cNvPr id="169989" name="Picture 4">
            <a:extLst>
              <a:ext uri="{FF2B5EF4-FFF2-40B4-BE49-F238E27FC236}">
                <a16:creationId xmlns:a16="http://schemas.microsoft.com/office/drawing/2014/main" id="{C00263DC-A2B0-4824-8C6C-E64BD16F3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1143000"/>
            <a:ext cx="2039938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0" name="Picture 5">
            <a:extLst>
              <a:ext uri="{FF2B5EF4-FFF2-40B4-BE49-F238E27FC236}">
                <a16:creationId xmlns:a16="http://schemas.microsoft.com/office/drawing/2014/main" id="{9CD7D8B5-6A3D-416D-B87B-3A7D40990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3676650"/>
            <a:ext cx="35306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1" name="Picture 6">
            <a:extLst>
              <a:ext uri="{FF2B5EF4-FFF2-40B4-BE49-F238E27FC236}">
                <a16:creationId xmlns:a16="http://schemas.microsoft.com/office/drawing/2014/main" id="{765D461C-106E-4650-8D13-38EF7D3B1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825" y="1398588"/>
            <a:ext cx="2465388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2" name="Picture 7">
            <a:extLst>
              <a:ext uri="{FF2B5EF4-FFF2-40B4-BE49-F238E27FC236}">
                <a16:creationId xmlns:a16="http://schemas.microsoft.com/office/drawing/2014/main" id="{DFA56FA4-1E2D-4EBC-B37F-BE28A68C0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13" y="4521200"/>
            <a:ext cx="242252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E6574351-C8AF-4B98-A287-25C3F61254F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846138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dirty="0"/>
              <a:t>Γεωργική Παραγωγή</a:t>
            </a:r>
            <a:endParaRPr lang="en-US" sz="3200" dirty="0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D73D52DB-6F99-4C7A-8011-F88C83AD4E1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1714500"/>
            <a:ext cx="8893175" cy="44116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l-GR" sz="2800" dirty="0"/>
              <a:t>Κλάδος του πρωτογενούς τομέα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2800" dirty="0"/>
              <a:t>Εφοδιάζει το δευτερογενή τομέα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2800" dirty="0"/>
              <a:t>Σχετίζεται με τον τριτογενή τομέα</a:t>
            </a:r>
            <a:endParaRPr lang="en-US" sz="2800" dirty="0"/>
          </a:p>
          <a:p>
            <a:pPr eaLnBrk="1" hangingPunct="1">
              <a:lnSpc>
                <a:spcPct val="90000"/>
              </a:lnSpc>
              <a:defRPr/>
            </a:pPr>
            <a:endParaRPr lang="el-GR" sz="28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sz="2800" dirty="0">
                <a:solidFill>
                  <a:srgbClr val="92D050"/>
                </a:solidFill>
              </a:rPr>
              <a:t>   </a:t>
            </a:r>
            <a:r>
              <a:rPr lang="el-GR" sz="2800" dirty="0">
                <a:solidFill>
                  <a:schemeClr val="tx2"/>
                </a:solidFill>
              </a:rPr>
              <a:t>Περιλαμβάνει</a:t>
            </a:r>
            <a:endParaRPr lang="en-US" sz="2800" dirty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l-GR" sz="2800" dirty="0">
                <a:solidFill>
                  <a:srgbClr val="FFC000"/>
                </a:solidFill>
              </a:rPr>
              <a:t>Παραγωγή γεωργικών προϊόντων 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2800" dirty="0">
                <a:solidFill>
                  <a:srgbClr val="FFC000"/>
                </a:solidFill>
              </a:rPr>
              <a:t>Προμήθεια γεωργικών εφοδίων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2800" dirty="0">
                <a:solidFill>
                  <a:srgbClr val="FFC000"/>
                </a:solidFill>
              </a:rPr>
              <a:t>Επεξεργασία, τυποποίηση &amp; διανομή γ. προϊόντων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2800" dirty="0">
                <a:solidFill>
                  <a:srgbClr val="FFC000"/>
                </a:solidFill>
              </a:rPr>
              <a:t>Παροχή υπηρεσιών - αξιοποίηση του αγροτικού χώρου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l-GR" sz="2800" dirty="0"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C1E49A44-38EA-43AB-8C25-D4ACB1B3E6D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1119188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dirty="0"/>
              <a:t>Σκοποί της Γεωργικής Παραγωγής</a:t>
            </a:r>
            <a:endParaRPr lang="en-US" sz="3200" dirty="0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6EF94FC4-D619-4039-8BAD-193A2FEC4DB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1643063"/>
            <a:ext cx="8893175" cy="44831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n-US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l-GR" sz="2800" dirty="0"/>
              <a:t>Καλλιέργεια φυτικών ειδών / εκτροφή αγρ. ζώων</a:t>
            </a:r>
          </a:p>
          <a:p>
            <a:pPr eaLnBrk="1" hangingPunct="1">
              <a:lnSpc>
                <a:spcPct val="90000"/>
              </a:lnSpc>
              <a:defRPr/>
            </a:pPr>
            <a:endParaRPr lang="el-GR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l-GR" sz="2800" dirty="0"/>
              <a:t>Παραγωγή γ. προϊόντων για </a:t>
            </a:r>
            <a:r>
              <a:rPr lang="el-GR" sz="2800" u="sng" dirty="0"/>
              <a:t>οικονομικό όφελος</a:t>
            </a:r>
          </a:p>
          <a:p>
            <a:pPr eaLnBrk="1" hangingPunct="1">
              <a:lnSpc>
                <a:spcPct val="90000"/>
              </a:lnSpc>
              <a:defRPr/>
            </a:pPr>
            <a:endParaRPr lang="el-GR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l-GR" sz="2800" dirty="0"/>
              <a:t>Διατήρηση του αγροτικού χώρου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2800" dirty="0">
                <a:solidFill>
                  <a:srgbClr val="FFC000"/>
                </a:solidFill>
              </a:rPr>
              <a:t>Ορθή Γεωργική  Πρακτική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2800" dirty="0">
                <a:solidFill>
                  <a:srgbClr val="FFC000"/>
                </a:solidFill>
              </a:rPr>
              <a:t>Αειφορική διαχείριση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A2CE18A-9791-41AD-A78E-CAEFD10C629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1119188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dirty="0"/>
              <a:t>ΚΩΔΙΚΕΣ ΟΡΘΗΣ ΓΕΩΡΓΙΚΗΣ ΠΡΑΚΤΙΚΗΣ</a:t>
            </a:r>
            <a:endParaRPr lang="en-US" sz="3200" dirty="0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C768D2FA-42D1-49EA-B00B-20D36EC58B7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1643063"/>
            <a:ext cx="8893175" cy="44831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n-US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l-GR" sz="2400" dirty="0"/>
              <a:t>Διαχείριση εδάφους</a:t>
            </a:r>
          </a:p>
          <a:p>
            <a:pPr eaLnBrk="1" hangingPunct="1">
              <a:lnSpc>
                <a:spcPct val="90000"/>
              </a:lnSpc>
              <a:defRPr/>
            </a:pPr>
            <a:endParaRPr lang="el-GR" sz="2400" dirty="0"/>
          </a:p>
          <a:p>
            <a:pPr eaLnBrk="1" hangingPunct="1">
              <a:lnSpc>
                <a:spcPct val="90000"/>
              </a:lnSpc>
              <a:defRPr/>
            </a:pPr>
            <a:endParaRPr lang="el-GR" sz="2400" dirty="0"/>
          </a:p>
          <a:p>
            <a:pPr eaLnBrk="1" hangingPunct="1">
              <a:lnSpc>
                <a:spcPct val="90000"/>
              </a:lnSpc>
              <a:defRPr/>
            </a:pPr>
            <a:endParaRPr lang="en-US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l-GR" sz="2400" dirty="0"/>
              <a:t>Διαχείριση υδατικών πόρων</a:t>
            </a:r>
          </a:p>
          <a:p>
            <a:pPr eaLnBrk="1" hangingPunct="1">
              <a:lnSpc>
                <a:spcPct val="90000"/>
              </a:lnSpc>
              <a:defRPr/>
            </a:pPr>
            <a:endParaRPr lang="el-GR" sz="2400" u="sng" dirty="0"/>
          </a:p>
          <a:p>
            <a:pPr eaLnBrk="1" hangingPunct="1">
              <a:lnSpc>
                <a:spcPct val="90000"/>
              </a:lnSpc>
              <a:defRPr/>
            </a:pPr>
            <a:endParaRPr lang="el-GR" sz="2400" dirty="0"/>
          </a:p>
          <a:p>
            <a:pPr eaLnBrk="1" hangingPunct="1">
              <a:lnSpc>
                <a:spcPct val="90000"/>
              </a:lnSpc>
              <a:defRPr/>
            </a:pPr>
            <a:endParaRPr lang="en-US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l-GR" sz="2400" dirty="0"/>
              <a:t>Ορθή χρήση λιπασμάτων &amp; φυτοπροστατευτικών προϊόντων</a:t>
            </a:r>
            <a:endParaRPr lang="el-GR" sz="2400" dirty="0">
              <a:solidFill>
                <a:srgbClr val="FFC0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2800" dirty="0"/>
          </a:p>
        </p:txBody>
      </p:sp>
      <p:pic>
        <p:nvPicPr>
          <p:cNvPr id="28676" name="Picture 1">
            <a:extLst>
              <a:ext uri="{FF2B5EF4-FFF2-40B4-BE49-F238E27FC236}">
                <a16:creationId xmlns:a16="http://schemas.microsoft.com/office/drawing/2014/main" id="{2BA3647D-B6E5-4629-B1A7-E0C9CC0EB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1493838"/>
            <a:ext cx="27336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2">
            <a:extLst>
              <a:ext uri="{FF2B5EF4-FFF2-40B4-BE49-F238E27FC236}">
                <a16:creationId xmlns:a16="http://schemas.microsoft.com/office/drawing/2014/main" id="{023AFB12-FB78-4CF8-A3E0-DFCD51FC5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3308350"/>
            <a:ext cx="33147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A48D-FE16-4EA0-A157-FF3FAA333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sz="3200" dirty="0"/>
              <a:t>Εφαρμογή του Κώδικα Ορθής Γεωργικής Πρακτικής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42211-2234-4451-BB39-83073CF4E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628775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Font typeface="Wingdings" panose="05000000000000000000" pitchFamily="2" charset="2"/>
              <a:buNone/>
              <a:defRPr/>
            </a:pPr>
            <a:r>
              <a:rPr lang="el-GR" sz="2400" dirty="0"/>
              <a:t>Ο κλάδος των λιπασμάτων υποστηρίζει εντατικά την εφαρμογή του Κώδικα Ορθής Γεωργικής Πρακτικής με την προώθηση των αρχών της ορθολογικής λίπανσης, που αποτυπώνονται με την εφαρμογή των </a:t>
            </a:r>
            <a:r>
              <a:rPr lang="el-GR" sz="2400" dirty="0">
                <a:solidFill>
                  <a:srgbClr val="FFCC00"/>
                </a:solidFill>
              </a:rPr>
              <a:t>4Κ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l-GR" sz="2400" dirty="0"/>
          </a:p>
          <a:p>
            <a:pPr>
              <a:defRPr/>
            </a:pPr>
            <a:r>
              <a:rPr lang="el-GR" sz="2400" dirty="0"/>
              <a:t>Κατάλληλη ποσότητα λιπάσματος</a:t>
            </a:r>
          </a:p>
          <a:p>
            <a:pPr>
              <a:defRPr/>
            </a:pPr>
            <a:r>
              <a:rPr lang="el-GR" sz="2400" dirty="0"/>
              <a:t>Κατάλληλος τύπος λιπάσματος</a:t>
            </a:r>
          </a:p>
          <a:p>
            <a:pPr>
              <a:defRPr/>
            </a:pPr>
            <a:r>
              <a:rPr lang="el-GR" sz="2400" dirty="0"/>
              <a:t>Κατάλληλο χρόνο </a:t>
            </a:r>
          </a:p>
          <a:p>
            <a:pPr>
              <a:defRPr/>
            </a:pPr>
            <a:r>
              <a:rPr lang="el-GR" sz="2400" dirty="0"/>
              <a:t>Κατάλληλο τρόπο εφαρμογής</a:t>
            </a:r>
          </a:p>
        </p:txBody>
      </p:sp>
      <p:pic>
        <p:nvPicPr>
          <p:cNvPr id="30724" name="Picture 3">
            <a:extLst>
              <a:ext uri="{FF2B5EF4-FFF2-40B4-BE49-F238E27FC236}">
                <a16:creationId xmlns:a16="http://schemas.microsoft.com/office/drawing/2014/main" id="{211B6E61-359D-412D-8202-CCEEDB454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3" y="3644900"/>
            <a:ext cx="317658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D2913E0-7199-44EB-ADE7-BA0431D7DBA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200" dirty="0"/>
              <a:t>Κλάδοι Γεωργικής Παραγωγής</a:t>
            </a:r>
            <a:endParaRPr lang="en-US" sz="3200" dirty="0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F5164E91-73D1-4C48-AC89-1E0C4B19819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000" dirty="0">
                <a:cs typeface="Arial" charset="0"/>
              </a:rPr>
              <a:t>~</a:t>
            </a:r>
            <a:r>
              <a:rPr lang="el-GR" sz="2000" dirty="0">
                <a:cs typeface="Arial" charset="0"/>
              </a:rPr>
              <a:t> </a:t>
            </a:r>
            <a:r>
              <a:rPr lang="el-GR" sz="2400" dirty="0">
                <a:cs typeface="Arial" charset="0"/>
              </a:rPr>
              <a:t>είδος προϊόντων, περιβάλλον της γ. δραστηριότητας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l-GR" sz="2400" dirty="0">
              <a:cs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l-GR" sz="2800" b="1" dirty="0">
                <a:solidFill>
                  <a:srgbClr val="FFC000"/>
                </a:solidFill>
              </a:rPr>
              <a:t>Φυτική Παραγωγή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l-GR" sz="2800" b="1" dirty="0">
              <a:solidFill>
                <a:srgbClr val="FFC00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l-GR" sz="2800" b="1" dirty="0">
                <a:solidFill>
                  <a:srgbClr val="FFC000"/>
                </a:solidFill>
              </a:rPr>
              <a:t>Ζωική Παραγωγή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l-GR" sz="2800" b="1" dirty="0">
              <a:solidFill>
                <a:srgbClr val="FFC00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l-GR" sz="2800" b="1" dirty="0">
                <a:solidFill>
                  <a:srgbClr val="FFC000"/>
                </a:solidFill>
              </a:rPr>
              <a:t>Αλιεία &amp; υδατοκαλλιέργειες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l-GR" sz="2800" b="1" dirty="0">
              <a:solidFill>
                <a:srgbClr val="FFC00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l-GR" sz="2800" b="1" dirty="0">
                <a:solidFill>
                  <a:srgbClr val="FFC000"/>
                </a:solidFill>
              </a:rPr>
              <a:t>Δάση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sz="2400" b="1" dirty="0">
              <a:cs typeface="Arial" charset="0"/>
            </a:endParaRPr>
          </a:p>
        </p:txBody>
      </p:sp>
      <p:pic>
        <p:nvPicPr>
          <p:cNvPr id="35844" name="Picture 5" descr="cornfield">
            <a:extLst>
              <a:ext uri="{FF2B5EF4-FFF2-40B4-BE49-F238E27FC236}">
                <a16:creationId xmlns:a16="http://schemas.microsoft.com/office/drawing/2014/main" id="{4FF67E5A-195E-4634-B8F0-38C004954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492375"/>
            <a:ext cx="2227262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 descr="υδατοκαλλιέργειες">
            <a:extLst>
              <a:ext uri="{FF2B5EF4-FFF2-40B4-BE49-F238E27FC236}">
                <a16:creationId xmlns:a16="http://schemas.microsoft.com/office/drawing/2014/main" id="{750D1333-3AF0-4536-8D66-64D595689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5013325"/>
            <a:ext cx="242570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7" descr="01_42_8---Cattle_web[1]">
            <a:extLst>
              <a:ext uri="{FF2B5EF4-FFF2-40B4-BE49-F238E27FC236}">
                <a16:creationId xmlns:a16="http://schemas.microsoft.com/office/drawing/2014/main" id="{F872AFFD-FED8-4D5B-9726-F63AD5978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565400"/>
            <a:ext cx="1727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8" descr="forest-3">
            <a:extLst>
              <a:ext uri="{FF2B5EF4-FFF2-40B4-BE49-F238E27FC236}">
                <a16:creationId xmlns:a16="http://schemas.microsoft.com/office/drawing/2014/main" id="{1F7DCE4E-82EA-4E49-A24A-1667618C9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084763"/>
            <a:ext cx="18732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52C894E5-6D7D-49FC-AFCD-649FDF816F1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200" dirty="0"/>
              <a:t>Παραγωγικοί συντελεστές</a:t>
            </a:r>
            <a:r>
              <a:rPr lang="en-US" sz="3200" dirty="0"/>
              <a:t> </a:t>
            </a:r>
            <a:r>
              <a:rPr lang="el-GR" sz="3200" dirty="0"/>
              <a:t>- Φυσικοί Πόροι</a:t>
            </a:r>
            <a:endParaRPr lang="en-US" sz="3200" dirty="0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D4716903-B5F6-49F8-8DEA-C442E298181C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43063"/>
            <a:ext cx="4186238" cy="4881562"/>
          </a:xfrm>
          <a:solidFill>
            <a:schemeClr val="accent2"/>
          </a:solidFill>
          <a:ln>
            <a:solidFill>
              <a:srgbClr val="FFC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l-GR" sz="2400" dirty="0">
                <a:solidFill>
                  <a:srgbClr val="FFC000"/>
                </a:solidFill>
              </a:rPr>
              <a:t>Φύση </a:t>
            </a:r>
            <a:r>
              <a:rPr lang="el-GR" sz="2400" dirty="0"/>
              <a:t>     </a:t>
            </a:r>
            <a:r>
              <a:rPr lang="el-GR" sz="2400" dirty="0">
                <a:cs typeface="Arial" charset="0"/>
              </a:rPr>
              <a:t>→ οικολογικό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sz="2400" dirty="0">
                <a:cs typeface="Arial" charset="0"/>
              </a:rPr>
              <a:t>                       περιβάλλον</a:t>
            </a:r>
            <a:endParaRPr lang="en-US" sz="2400" dirty="0">
              <a:cs typeface="Arial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/>
              <a:t>      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/>
              <a:t>                        </a:t>
            </a:r>
            <a:r>
              <a:rPr lang="el-GR" sz="2400" dirty="0"/>
              <a:t>έδαφος</a:t>
            </a:r>
            <a:endParaRPr lang="el-GR" sz="2400" dirty="0">
              <a:cs typeface="Arial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sz="2400" dirty="0"/>
              <a:t>                        </a:t>
            </a:r>
          </a:p>
          <a:p>
            <a:pPr eaLnBrk="1" hangingPunct="1">
              <a:defRPr/>
            </a:pPr>
            <a:r>
              <a:rPr lang="el-GR" sz="2400" dirty="0"/>
              <a:t>Κεφάλαιο </a:t>
            </a:r>
            <a:r>
              <a:rPr lang="el-GR" sz="2400" dirty="0">
                <a:cs typeface="Arial" charset="0"/>
              </a:rPr>
              <a:t>→ φυτικό &amp;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sz="2400" dirty="0">
                <a:cs typeface="Arial" charset="0"/>
              </a:rPr>
              <a:t>                         ζωικό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sz="2400" dirty="0">
                <a:cs typeface="Arial" charset="0"/>
              </a:rPr>
              <a:t>                         εξοπλισμός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sz="2400" dirty="0"/>
              <a:t>                         εφόδια</a:t>
            </a:r>
          </a:p>
          <a:p>
            <a:pPr eaLnBrk="1" hangingPunct="1">
              <a:defRPr/>
            </a:pPr>
            <a:r>
              <a:rPr lang="el-GR" sz="2400" dirty="0">
                <a:solidFill>
                  <a:srgbClr val="00B0F0"/>
                </a:solidFill>
              </a:rPr>
              <a:t>Εργασία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73A5743E-E49B-4EDC-A223-59BA760C6A7C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86313" y="1643063"/>
            <a:ext cx="3900487" cy="4857750"/>
          </a:xfrm>
          <a:ln>
            <a:solidFill>
              <a:srgbClr val="FFC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l-GR" sz="2400" dirty="0">
                <a:solidFill>
                  <a:srgbClr val="FFC000"/>
                </a:solidFill>
              </a:rPr>
              <a:t>Εδαφικοί πόροι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l-GR" sz="2400" dirty="0"/>
          </a:p>
          <a:p>
            <a:pPr eaLnBrk="1" hangingPunct="1">
              <a:defRPr/>
            </a:pPr>
            <a:r>
              <a:rPr lang="el-GR" sz="2400" dirty="0">
                <a:solidFill>
                  <a:srgbClr val="FFC000"/>
                </a:solidFill>
              </a:rPr>
              <a:t>Υδατικοί πόροι</a:t>
            </a:r>
            <a:endParaRPr lang="el-GR" sz="24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l-GR" sz="2400" dirty="0"/>
          </a:p>
          <a:p>
            <a:pPr eaLnBrk="1" hangingPunct="1">
              <a:defRPr/>
            </a:pPr>
            <a:r>
              <a:rPr lang="el-GR" sz="2400" dirty="0">
                <a:solidFill>
                  <a:srgbClr val="FFCC00"/>
                </a:solidFill>
              </a:rPr>
              <a:t>Γενετικοί πόροι</a:t>
            </a:r>
          </a:p>
          <a:p>
            <a:pPr eaLnBrk="1" hangingPunct="1">
              <a:defRPr/>
            </a:pPr>
            <a:endParaRPr lang="el-GR" sz="2400" dirty="0">
              <a:solidFill>
                <a:srgbClr val="FFCC00"/>
              </a:solidFill>
            </a:endParaRPr>
          </a:p>
          <a:p>
            <a:pPr eaLnBrk="1" hangingPunct="1">
              <a:defRPr/>
            </a:pPr>
            <a:r>
              <a:rPr lang="el-GR" sz="2400" dirty="0">
                <a:solidFill>
                  <a:srgbClr val="FFCC00"/>
                </a:solidFill>
              </a:rPr>
              <a:t>Ενεργειακοί πόροι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l-GR" sz="24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l-GR" sz="2400" dirty="0"/>
          </a:p>
          <a:p>
            <a:pPr eaLnBrk="1" hangingPunct="1">
              <a:defRPr/>
            </a:pPr>
            <a:r>
              <a:rPr lang="el-GR" sz="2400" dirty="0">
                <a:solidFill>
                  <a:srgbClr val="00B0F0"/>
                </a:solidFill>
              </a:rPr>
              <a:t>Ανθρώπινοι πόροι </a:t>
            </a:r>
          </a:p>
          <a:p>
            <a:pPr eaLnBrk="1" hangingPunct="1">
              <a:defRPr/>
            </a:pPr>
            <a:endParaRPr lang="en-US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D70D1566-AA0A-4ABC-9D80-2C724C30F2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381000"/>
            <a:ext cx="8229600" cy="1041400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dirty="0"/>
              <a:t>Ιστορική εξέλιξη της Γεωργίας</a:t>
            </a:r>
            <a:r>
              <a:rPr lang="el-GR" sz="2800" dirty="0"/>
              <a:t> </a:t>
            </a:r>
            <a:endParaRPr lang="en-US" sz="2800" dirty="0"/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B7DAE41E-6BD9-4DC9-A9F4-232911F109A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1628775"/>
            <a:ext cx="8362950" cy="46799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sz="2400"/>
              <a:t> </a:t>
            </a:r>
            <a:r>
              <a:rPr lang="el-GR" sz="2800"/>
              <a:t>Γεωργία </a:t>
            </a:r>
            <a:r>
              <a:rPr lang="el-GR" sz="2800">
                <a:cs typeface="Arial" charset="0"/>
              </a:rPr>
              <a:t>→ μηχανική κατεργασία του εδάφους</a:t>
            </a:r>
            <a:r>
              <a:rPr lang="el-GR" sz="2800"/>
              <a:t> 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sz="2800"/>
              <a:t>             </a:t>
            </a:r>
            <a:r>
              <a:rPr lang="el-GR" sz="2800">
                <a:cs typeface="Arial" charset="0"/>
              </a:rPr>
              <a:t>→ συστηματική καλλιέργεια &amp; αξιοποίηση 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sz="2800">
                <a:cs typeface="Arial" charset="0"/>
              </a:rPr>
              <a:t>                 της γης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sz="2800">
                <a:cs typeface="Arial" charset="0"/>
              </a:rPr>
              <a:t>          </a:t>
            </a:r>
          </a:p>
          <a:p>
            <a:pPr algn="just" eaLnBrk="1" hangingPunct="1">
              <a:buFont typeface="Wingdings" panose="05000000000000000000" pitchFamily="2" charset="2"/>
              <a:buNone/>
              <a:defRPr/>
            </a:pPr>
            <a:r>
              <a:rPr lang="el-GR" sz="2800">
                <a:cs typeface="Arial" charset="0"/>
              </a:rPr>
              <a:t>   </a:t>
            </a:r>
            <a:r>
              <a:rPr lang="el-GR" sz="2800">
                <a:solidFill>
                  <a:srgbClr val="FFCC00"/>
                </a:solidFill>
                <a:cs typeface="Arial" charset="0"/>
              </a:rPr>
              <a:t>Σύνολο δραστηριοτήτων του ανθρώπου για την εκμετάλλευση του εδάφους με σκοπό την παραγωγή περισσότερων  απαραίτητων φυτικών &amp; ζωικών προϊόντων με το μικρότερο δυνατό κόστος</a:t>
            </a:r>
            <a:r>
              <a:rPr lang="en-US" sz="2800">
                <a:solidFill>
                  <a:srgbClr val="FFCC00"/>
                </a:solidFill>
                <a:cs typeface="Arial" charset="0"/>
              </a:rPr>
              <a:t> &amp; </a:t>
            </a:r>
            <a:r>
              <a:rPr lang="el-GR" sz="2800">
                <a:solidFill>
                  <a:srgbClr val="FFCC00"/>
                </a:solidFill>
                <a:cs typeface="Arial" charset="0"/>
              </a:rPr>
              <a:t>συμβάλλει στη διατήρηση του αγροτικού χώρου.</a:t>
            </a:r>
            <a:r>
              <a:rPr lang="el-GR" sz="2800">
                <a:solidFill>
                  <a:srgbClr val="FFC000"/>
                </a:solidFill>
                <a:cs typeface="Arial" charset="0"/>
              </a:rPr>
              <a:t>      </a:t>
            </a:r>
            <a:endParaRPr lang="en-US" sz="280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xtured">
  <a:themeElements>
    <a:clrScheme name="Textured 2">
      <a:dk1>
        <a:srgbClr val="003300"/>
      </a:dk1>
      <a:lt1>
        <a:srgbClr val="FFFFFF"/>
      </a:lt1>
      <a:dk2>
        <a:srgbClr val="4D6A2A"/>
      </a:dk2>
      <a:lt2>
        <a:srgbClr val="CCFF99"/>
      </a:lt2>
      <a:accent1>
        <a:srgbClr val="33CC33"/>
      </a:accent1>
      <a:accent2>
        <a:srgbClr val="46562A"/>
      </a:accent2>
      <a:accent3>
        <a:srgbClr val="B2B9AC"/>
      </a:accent3>
      <a:accent4>
        <a:srgbClr val="DADADA"/>
      </a:accent4>
      <a:accent5>
        <a:srgbClr val="ADE2AD"/>
      </a:accent5>
      <a:accent6>
        <a:srgbClr val="3F4D25"/>
      </a:accent6>
      <a:hlink>
        <a:srgbClr val="009999"/>
      </a:hlink>
      <a:folHlink>
        <a:srgbClr val="CC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3689</TotalTime>
  <Words>828</Words>
  <Application>Microsoft Office PowerPoint</Application>
  <PresentationFormat>On-screen Show (4:3)</PresentationFormat>
  <Paragraphs>199</Paragraphs>
  <Slides>24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Tahoma</vt:lpstr>
      <vt:lpstr>Times New Roman</vt:lpstr>
      <vt:lpstr>Wingdings</vt:lpstr>
      <vt:lpstr>Textured</vt:lpstr>
      <vt:lpstr>ΕΙΣΑΓΩΓΗ ΣΤΗ ΓΕΩΡΓΙΑ ΠΕΡΙΕΧΟΜΕΝΟ - ΥΛΗ</vt:lpstr>
      <vt:lpstr>ΓΕΩΠΟΝΙΑ</vt:lpstr>
      <vt:lpstr>Γεωργική Παραγωγή</vt:lpstr>
      <vt:lpstr>Σκοποί της Γεωργικής Παραγωγής</vt:lpstr>
      <vt:lpstr>ΚΩΔΙΚΕΣ ΟΡΘΗΣ ΓΕΩΡΓΙΚΗΣ ΠΡΑΚΤΙΚΗΣ</vt:lpstr>
      <vt:lpstr>Εφαρμογή του Κώδικα Ορθής Γεωργικής Πρακτικής</vt:lpstr>
      <vt:lpstr>Κλάδοι Γεωργικής Παραγωγής</vt:lpstr>
      <vt:lpstr>Παραγωγικοί συντελεστές - Φυσικοί Πόροι</vt:lpstr>
      <vt:lpstr>Ιστορική εξέλιξη της Γεωργίας </vt:lpstr>
      <vt:lpstr>PowerPoint Presentation</vt:lpstr>
      <vt:lpstr>Ιστορική εξέλιξη της Γεωργίας</vt:lpstr>
      <vt:lpstr>Σημασία των φυτών για τον πρωτόγονο άνθρωπο</vt:lpstr>
      <vt:lpstr>Σημαντικές τεχνολογικές ανακαλύψεις στην προϊστορική εποχή</vt:lpstr>
      <vt:lpstr>Θεωρίες για την ανακάλυψη της Γεωργίας</vt:lpstr>
      <vt:lpstr>PowerPoint Presentation</vt:lpstr>
      <vt:lpstr>Κέντρα ανάπτυξης της Γεωργίας</vt:lpstr>
      <vt:lpstr>Αρχαιότητα (2.000 π.Χ. – 500 μ.Χ.)</vt:lpstr>
      <vt:lpstr>PowerPoint Presentation</vt:lpstr>
      <vt:lpstr>Μεσαίωνας (500 – 1500 μ.Χ.) </vt:lpstr>
      <vt:lpstr>Μεταφορά και Εσαγωγή νέων ειδών </vt:lpstr>
      <vt:lpstr>Αναγέννηση (1500 – 1800 μ.Χ.)</vt:lpstr>
      <vt:lpstr>Νεώτερη γεωργία ( 1800 – μέχρι σήμερα)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ΕΙΣΑΓΩΓΗ ΣΤΗ ΓΕΩΠΟΝΙΑ</dc:title>
  <dc:creator>Papastylianou</dc:creator>
  <cp:lastModifiedBy>Panayiota Papastylianou</cp:lastModifiedBy>
  <cp:revision>201</cp:revision>
  <dcterms:created xsi:type="dcterms:W3CDTF">2007-11-01T08:48:15Z</dcterms:created>
  <dcterms:modified xsi:type="dcterms:W3CDTF">2023-11-21T10:35:21Z</dcterms:modified>
</cp:coreProperties>
</file>