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65"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50" r:id="rId37"/>
    <p:sldId id="449" r:id="rId38"/>
    <p:sldId id="451" r:id="rId39"/>
    <p:sldId id="453" r:id="rId40"/>
    <p:sldId id="454" r:id="rId41"/>
    <p:sldId id="455" r:id="rId42"/>
    <p:sldId id="456" r:id="rId43"/>
    <p:sldId id="457" r:id="rId44"/>
    <p:sldId id="458" r:id="rId45"/>
    <p:sldId id="460" r:id="rId46"/>
    <p:sldId id="461" r:id="rId47"/>
    <p:sldId id="462" r:id="rId48"/>
    <p:sldId id="463" r:id="rId49"/>
    <p:sldId id="459" r:id="rId50"/>
    <p:sldId id="464" r:id="rId51"/>
    <p:sldId id="465" r:id="rId52"/>
    <p:sldId id="466" r:id="rId53"/>
    <p:sldId id="467" r:id="rId54"/>
    <p:sldId id="468" r:id="rId55"/>
    <p:sldId id="469" r:id="rId56"/>
    <p:sldId id="470" r:id="rId57"/>
    <p:sldId id="471" r:id="rId58"/>
    <p:sldId id="472" r:id="rId59"/>
    <p:sldId id="474" r:id="rId60"/>
    <p:sldId id="473" r:id="rId61"/>
    <p:sldId id="511" r:id="rId62"/>
    <p:sldId id="476" r:id="rId63"/>
    <p:sldId id="477" r:id="rId64"/>
    <p:sldId id="509" r:id="rId65"/>
    <p:sldId id="510" r:id="rId66"/>
    <p:sldId id="481" r:id="rId67"/>
    <p:sldId id="478" r:id="rId68"/>
    <p:sldId id="480" r:id="rId69"/>
    <p:sldId id="479" r:id="rId70"/>
    <p:sldId id="482" r:id="rId71"/>
    <p:sldId id="483" r:id="rId72"/>
    <p:sldId id="484" r:id="rId73"/>
    <p:sldId id="485" r:id="rId74"/>
    <p:sldId id="486" r:id="rId75"/>
    <p:sldId id="487" r:id="rId76"/>
    <p:sldId id="488" r:id="rId77"/>
    <p:sldId id="489" r:id="rId78"/>
    <p:sldId id="490" r:id="rId79"/>
    <p:sldId id="491" r:id="rId80"/>
    <p:sldId id="492" r:id="rId81"/>
    <p:sldId id="493" r:id="rId82"/>
    <p:sldId id="494" r:id="rId83"/>
    <p:sldId id="495" r:id="rId84"/>
    <p:sldId id="496" r:id="rId85"/>
    <p:sldId id="497" r:id="rId86"/>
    <p:sldId id="498" r:id="rId87"/>
    <p:sldId id="499" r:id="rId88"/>
    <p:sldId id="500" r:id="rId89"/>
    <p:sldId id="501" r:id="rId90"/>
    <p:sldId id="502" r:id="rId91"/>
    <p:sldId id="503" r:id="rId92"/>
    <p:sldId id="504" r:id="rId93"/>
    <p:sldId id="505" r:id="rId94"/>
    <p:sldId id="506" r:id="rId95"/>
    <p:sldId id="507" r:id="rId96"/>
    <p:sldId id="508" r:id="rId97"/>
  </p:sldIdLst>
  <p:sldSz cx="9144000" cy="6858000" type="screen4x3"/>
  <p:notesSz cx="6858000" cy="9144000"/>
  <p:photoAlbum layout="1pic"/>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94660"/>
  </p:normalViewPr>
  <p:slideViewPr>
    <p:cSldViewPr snapToGrid="0">
      <p:cViewPr varScale="1">
        <p:scale>
          <a:sx n="131" d="100"/>
          <a:sy n="131" d="100"/>
        </p:scale>
        <p:origin x="79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4248D-FF89-4B4D-9EC4-192904F7FD94}" type="datetimeFigureOut">
              <a:rPr lang="el-GR" smtClean="0"/>
              <a:t>3/6/2024</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242FE-DD22-4E78-8C00-2B9F4317E874}" type="slidenum">
              <a:rPr lang="el-GR" smtClean="0"/>
              <a:t>‹#›</a:t>
            </a:fld>
            <a:endParaRPr lang="el-GR"/>
          </a:p>
        </p:txBody>
      </p:sp>
    </p:spTree>
    <p:extLst>
      <p:ext uri="{BB962C8B-B14F-4D97-AF65-F5344CB8AC3E}">
        <p14:creationId xmlns:p14="http://schemas.microsoft.com/office/powerpoint/2010/main" val="199074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3/6/2024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136796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3/6/2024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209255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3/6/2024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322603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3/6/2024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263964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E33CA3-D8BB-455B-A32F-4389953BB919}" type="datetimeFigureOut">
              <a:rPr lang="el-GR" smtClean="0"/>
              <a:t>3/6/2024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350187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E33CA3-D8BB-455B-A32F-4389953BB919}" type="datetimeFigureOut">
              <a:rPr lang="el-GR" smtClean="0"/>
              <a:t>3/6/2024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354762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E33CA3-D8BB-455B-A32F-4389953BB919}" type="datetimeFigureOut">
              <a:rPr lang="el-GR" smtClean="0"/>
              <a:t>3/6/2024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297292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E33CA3-D8BB-455B-A32F-4389953BB919}" type="datetimeFigureOut">
              <a:rPr lang="el-GR" smtClean="0"/>
              <a:t>3/6/2024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409093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33CA3-D8BB-455B-A32F-4389953BB919}" type="datetimeFigureOut">
              <a:rPr lang="el-GR" smtClean="0"/>
              <a:t>3/6/2024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178417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33CA3-D8BB-455B-A32F-4389953BB919}" type="datetimeFigureOut">
              <a:rPr lang="el-GR" smtClean="0"/>
              <a:t>3/6/2024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417260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33CA3-D8BB-455B-A32F-4389953BB919}" type="datetimeFigureOut">
              <a:rPr lang="el-GR" smtClean="0"/>
              <a:t>3/6/2024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1822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33CA3-D8BB-455B-A32F-4389953BB919}" type="datetimeFigureOut">
              <a:rPr lang="el-GR" smtClean="0"/>
              <a:t>3/6/2024</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0F3DF-B8ED-4A93-9F9E-83BD84D00773}" type="slidenum">
              <a:rPr lang="el-GR" smtClean="0"/>
              <a:t>‹#›</a:t>
            </a:fld>
            <a:endParaRPr lang="el-GR"/>
          </a:p>
        </p:txBody>
      </p:sp>
    </p:spTree>
    <p:extLst>
      <p:ext uri="{BB962C8B-B14F-4D97-AF65-F5344CB8AC3E}">
        <p14:creationId xmlns:p14="http://schemas.microsoft.com/office/powerpoint/2010/main" val="426980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1692275"/>
            <a:ext cx="7772400" cy="1736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
            </a:r>
            <a:br>
              <a:rPr lang="en-US" sz="2400" b="1" dirty="0" smtClean="0"/>
            </a:br>
            <a:r>
              <a:rPr lang="el-GR" sz="2400" b="1" dirty="0" smtClean="0"/>
              <a:t>ΚΕΦΑΛΑΙΟ </a:t>
            </a:r>
            <a:r>
              <a:rPr lang="en-US" sz="2400" b="1" dirty="0" smtClean="0"/>
              <a:t>8</a:t>
            </a:r>
            <a:br>
              <a:rPr lang="en-US" sz="2400" b="1" dirty="0" smtClean="0"/>
            </a:br>
            <a:r>
              <a:rPr lang="el-GR" sz="2400" dirty="0" smtClean="0"/>
              <a:t/>
            </a:r>
            <a:br>
              <a:rPr lang="el-GR" sz="2400" dirty="0" smtClean="0"/>
            </a:br>
            <a:r>
              <a:rPr lang="el-GR" sz="2400" dirty="0" smtClean="0"/>
              <a:t>Ε</a:t>
            </a:r>
            <a:r>
              <a:rPr lang="el-GR" sz="2400" dirty="0"/>
              <a:t>ξ</a:t>
            </a:r>
            <a:r>
              <a:rPr lang="el-GR" sz="2400" dirty="0" smtClean="0"/>
              <a:t>ωτερικός Συντονισμός: Η αντίληψη των ερεθισμάτων και ο συντονισμός των λειτουργιών με τις συνθήκες που επικρατούν στο εξωτερικό αβιοτικό περιβάλλον</a:t>
            </a:r>
            <a:endParaRPr lang="el-GR" sz="2400" dirty="0"/>
          </a:p>
        </p:txBody>
      </p:sp>
      <p:sp>
        <p:nvSpPr>
          <p:cNvPr id="4" name="TextBox 3"/>
          <p:cNvSpPr txBox="1"/>
          <p:nvPr/>
        </p:nvSpPr>
        <p:spPr>
          <a:xfrm>
            <a:off x="5486400" y="4797152"/>
            <a:ext cx="3118048" cy="369332"/>
          </a:xfrm>
          <a:prstGeom prst="rect">
            <a:avLst/>
          </a:prstGeom>
          <a:noFill/>
        </p:spPr>
        <p:txBody>
          <a:bodyPr wrap="square" rtlCol="0">
            <a:spAutoFit/>
          </a:bodyPr>
          <a:lstStyle/>
          <a:p>
            <a:r>
              <a:rPr lang="en-US" dirty="0" err="1" smtClean="0"/>
              <a:t>openeclass</a:t>
            </a:r>
            <a:r>
              <a:rPr lang="en-US" dirty="0" smtClean="0"/>
              <a:t> – gliak@aua.gr</a:t>
            </a:r>
            <a:endParaRPr lang="el-GR" dirty="0"/>
          </a:p>
        </p:txBody>
      </p:sp>
    </p:spTree>
    <p:extLst>
      <p:ext uri="{BB962C8B-B14F-4D97-AF65-F5344CB8AC3E}">
        <p14:creationId xmlns:p14="http://schemas.microsoft.com/office/powerpoint/2010/main" val="1983843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247372" cy="1015663"/>
          </a:xfrm>
          <a:prstGeom prst="rect">
            <a:avLst/>
          </a:prstGeom>
        </p:spPr>
        <p:txBody>
          <a:bodyPr wrap="square">
            <a:spAutoFit/>
          </a:bodyPr>
          <a:lstStyle/>
          <a:p>
            <a:r>
              <a:rPr lang="el-GR" sz="2000" dirty="0">
                <a:solidFill>
                  <a:srgbClr val="000000"/>
                </a:solidFill>
                <a:latin typeface="Verdana" panose="020B0604030504040204" pitchFamily="34" charset="0"/>
              </a:rPr>
              <a:t>Οι κατηγορίες </a:t>
            </a:r>
            <a:r>
              <a:rPr lang="el-GR" sz="2000" dirty="0" err="1">
                <a:solidFill>
                  <a:srgbClr val="000000"/>
                </a:solidFill>
                <a:latin typeface="Verdana" panose="020B0604030504040204" pitchFamily="34" charset="0"/>
              </a:rPr>
              <a:t>φωτοδεκτών</a:t>
            </a:r>
            <a:r>
              <a:rPr lang="el-GR" sz="2000" dirty="0">
                <a:solidFill>
                  <a:srgbClr val="000000"/>
                </a:solidFill>
                <a:latin typeface="Verdana" panose="020B0604030504040204" pitchFamily="34" charset="0"/>
              </a:rPr>
              <a:t>, η φασματική περιοχή που αντιλαμβάνονται, οι χρωμοφόρες ομάδες τους και οι λειτουργίες τις οποίες ελέγχουν</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308933"/>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srcRect t="52089"/>
          <a:stretch/>
        </p:blipFill>
        <p:spPr>
          <a:xfrm>
            <a:off x="772808" y="2215048"/>
            <a:ext cx="7719224" cy="4091152"/>
          </a:xfrm>
          <a:prstGeom prst="rect">
            <a:avLst/>
          </a:prstGeom>
        </p:spPr>
      </p:pic>
      <p:pic>
        <p:nvPicPr>
          <p:cNvPr id="6" name="Picture 5"/>
          <p:cNvPicPr>
            <a:picLocks noChangeAspect="1"/>
          </p:cNvPicPr>
          <p:nvPr/>
        </p:nvPicPr>
        <p:blipFill rotWithShape="1">
          <a:blip r:embed="rId2"/>
          <a:srcRect b="94124"/>
          <a:stretch/>
        </p:blipFill>
        <p:spPr>
          <a:xfrm>
            <a:off x="769539" y="1800262"/>
            <a:ext cx="7715242" cy="501503"/>
          </a:xfrm>
          <a:prstGeom prst="rect">
            <a:avLst/>
          </a:prstGeom>
        </p:spPr>
      </p:pic>
    </p:spTree>
    <p:extLst>
      <p:ext uri="{BB962C8B-B14F-4D97-AF65-F5344CB8AC3E}">
        <p14:creationId xmlns:p14="http://schemas.microsoft.com/office/powerpoint/2010/main" val="119652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Η αντίληψη </a:t>
            </a:r>
            <a:r>
              <a:rPr lang="el-GR" sz="2400" b="1" dirty="0">
                <a:solidFill>
                  <a:srgbClr val="000000"/>
                </a:solidFill>
                <a:latin typeface="Verdana" panose="020B0604030504040204" pitchFamily="34" charset="0"/>
              </a:rPr>
              <a:t>της ποιότητας και της ποσότητας του φωτισμού: Το φυτόχρωμα και η </a:t>
            </a:r>
            <a:r>
              <a:rPr lang="el-GR" sz="2400" b="1" dirty="0" smtClean="0">
                <a:solidFill>
                  <a:srgbClr val="000000"/>
                </a:solidFill>
                <a:latin typeface="Verdana" panose="020B0604030504040204" pitchFamily="34" charset="0"/>
              </a:rPr>
              <a:t>φωτομορφογένεση</a:t>
            </a:r>
            <a:endParaRPr lang="el-GR" sz="2400" b="1" dirty="0">
              <a:solidFill>
                <a:srgbClr val="000000"/>
              </a:solidFill>
              <a:latin typeface="Verdana" panose="020B0604030504040204" pitchFamily="34" charset="0"/>
            </a:endParaRPr>
          </a:p>
        </p:txBody>
      </p:sp>
      <p:sp>
        <p:nvSpPr>
          <p:cNvPr id="5" name="Rectangle 4"/>
          <p:cNvSpPr/>
          <p:nvPr/>
        </p:nvSpPr>
        <p:spPr>
          <a:xfrm>
            <a:off x="1676395" y="2037651"/>
            <a:ext cx="7278419" cy="3170099"/>
          </a:xfrm>
          <a:prstGeom prst="rect">
            <a:avLst/>
          </a:prstGeom>
        </p:spPr>
        <p:txBody>
          <a:bodyPr wrap="square">
            <a:spAutoFit/>
          </a:bodyPr>
          <a:lstStyle/>
          <a:p>
            <a:r>
              <a:rPr lang="el-GR" sz="2000" dirty="0" smtClean="0">
                <a:solidFill>
                  <a:srgbClr val="000000"/>
                </a:solidFill>
                <a:latin typeface="Verdana" panose="020B0604030504040204" pitchFamily="34" charset="0"/>
              </a:rPr>
              <a:t>Ο βιολογικός </a:t>
            </a:r>
            <a:r>
              <a:rPr lang="el-GR" sz="2000" dirty="0">
                <a:solidFill>
                  <a:srgbClr val="000000"/>
                </a:solidFill>
                <a:latin typeface="Verdana" panose="020B0604030504040204" pitchFamily="34" charset="0"/>
              </a:rPr>
              <a:t>κύκλος των σπερματοφύτων ξεκινά με τη βλάστηση του σπέρματος. Η ενεργοποίηση του εμβρύου έχει σαν αποτέλεσμα την υλοποίηση ενός </a:t>
            </a:r>
            <a:r>
              <a:rPr lang="el-GR" sz="2000" b="1" dirty="0">
                <a:solidFill>
                  <a:srgbClr val="000000"/>
                </a:solidFill>
                <a:latin typeface="Verdana" panose="020B0604030504040204" pitchFamily="34" charset="0"/>
              </a:rPr>
              <a:t>συγκεκριμένου αναπτυξιακού προγράμματος </a:t>
            </a:r>
            <a:r>
              <a:rPr lang="el-GR" sz="2000" dirty="0">
                <a:solidFill>
                  <a:srgbClr val="000000"/>
                </a:solidFill>
                <a:latin typeface="Verdana" panose="020B0604030504040204" pitchFamily="34" charset="0"/>
              </a:rPr>
              <a:t>που συνοδεύεται από δραματικές αλλαγές: Έκφραση πολυάριθμων γονιδίων, μεταβολές στη συγκέντρωση ορμονών, έναρξη κυτταρικών διαιρέσεων, μεταβολική δραστηριοποίηση, κ.ά. </a:t>
            </a:r>
            <a:r>
              <a:rPr lang="el-GR" sz="2000" dirty="0" smtClean="0">
                <a:solidFill>
                  <a:srgbClr val="000000"/>
                </a:solidFill>
                <a:latin typeface="Verdana" panose="020B0604030504040204" pitchFamily="34" charset="0"/>
              </a:rPr>
              <a:t>Ωστόσο</a:t>
            </a:r>
            <a:r>
              <a:rPr lang="el-GR" sz="2000" dirty="0">
                <a:solidFill>
                  <a:srgbClr val="000000"/>
                </a:solidFill>
                <a:latin typeface="Verdana" panose="020B0604030504040204" pitchFamily="34" charset="0"/>
              </a:rPr>
              <a:t>, το αναπτυξιακό πρόγραμμα που θα υλοποιηθεί </a:t>
            </a:r>
            <a:r>
              <a:rPr lang="el-GR" sz="2000" b="1" dirty="0">
                <a:solidFill>
                  <a:srgbClr val="000000"/>
                </a:solidFill>
                <a:latin typeface="Verdana" panose="020B0604030504040204" pitchFamily="34" charset="0"/>
              </a:rPr>
              <a:t>εξαρτάται από την ύπαρξη φωτισμού</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36398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Η αντίληψη </a:t>
            </a:r>
            <a:r>
              <a:rPr lang="el-GR" sz="2400" b="1" dirty="0">
                <a:solidFill>
                  <a:srgbClr val="000000"/>
                </a:solidFill>
                <a:latin typeface="Verdana" panose="020B0604030504040204" pitchFamily="34" charset="0"/>
              </a:rPr>
              <a:t>της ποιότητας και της ποσότητας του φωτισμού: Το φυτόχρωμα και η </a:t>
            </a:r>
            <a:r>
              <a:rPr lang="el-GR" sz="2400" b="1" dirty="0" smtClean="0">
                <a:solidFill>
                  <a:srgbClr val="000000"/>
                </a:solidFill>
                <a:latin typeface="Verdana" panose="020B0604030504040204" pitchFamily="34" charset="0"/>
              </a:rPr>
              <a:t>φωτομορφογένεση</a:t>
            </a:r>
            <a:endParaRPr lang="el-GR" sz="2400" b="1" dirty="0">
              <a:solidFill>
                <a:srgbClr val="000000"/>
              </a:solidFill>
              <a:latin typeface="Verdana" panose="020B0604030504040204" pitchFamily="34" charset="0"/>
            </a:endParaRPr>
          </a:p>
        </p:txBody>
      </p:sp>
      <p:sp>
        <p:nvSpPr>
          <p:cNvPr id="5" name="Rectangle 4"/>
          <p:cNvSpPr/>
          <p:nvPr/>
        </p:nvSpPr>
        <p:spPr>
          <a:xfrm>
            <a:off x="1676395" y="2037651"/>
            <a:ext cx="7278419" cy="3785652"/>
          </a:xfrm>
          <a:prstGeom prst="rect">
            <a:avLst/>
          </a:prstGeom>
        </p:spPr>
        <p:txBody>
          <a:bodyPr wrap="square">
            <a:spAutoFit/>
          </a:bodyPr>
          <a:lstStyle/>
          <a:p>
            <a:r>
              <a:rPr lang="el-GR" sz="2000" dirty="0">
                <a:solidFill>
                  <a:srgbClr val="000000"/>
                </a:solidFill>
                <a:latin typeface="Verdana" panose="020B0604030504040204" pitchFamily="34" charset="0"/>
              </a:rPr>
              <a:t>Εάν η βλάστηση πραγματοποιηθεί σε </a:t>
            </a:r>
            <a:r>
              <a:rPr lang="el-GR" sz="2000" b="1" dirty="0">
                <a:solidFill>
                  <a:srgbClr val="000000"/>
                </a:solidFill>
                <a:latin typeface="Verdana" panose="020B0604030504040204" pitchFamily="34" charset="0"/>
              </a:rPr>
              <a:t>απόλυτο σκοτάδι</a:t>
            </a:r>
            <a:r>
              <a:rPr lang="el-GR" sz="2000" dirty="0">
                <a:solidFill>
                  <a:srgbClr val="000000"/>
                </a:solidFill>
                <a:latin typeface="Verdana" panose="020B0604030504040204" pitchFamily="34" charset="0"/>
              </a:rPr>
              <a:t>, το αναπτυξιακό πρόγραμμα ακολουθεί την πορεία της </a:t>
            </a:r>
            <a:r>
              <a:rPr lang="el-GR" sz="2000" b="1" dirty="0" err="1">
                <a:solidFill>
                  <a:srgbClr val="000000"/>
                </a:solidFill>
                <a:latin typeface="Verdana" panose="020B0604030504040204" pitchFamily="34" charset="0"/>
              </a:rPr>
              <a:t>σκοτομορφογένεσης</a:t>
            </a:r>
            <a:r>
              <a:rPr lang="el-GR" sz="2000" dirty="0">
                <a:solidFill>
                  <a:srgbClr val="000000"/>
                </a:solidFill>
                <a:latin typeface="Verdana" panose="020B0604030504040204" pitchFamily="34" charset="0"/>
              </a:rPr>
              <a:t> και τα αρτίβλαστα αποκτούν χαρακτηριστικά </a:t>
            </a:r>
            <a:r>
              <a:rPr lang="el-GR" sz="2000" dirty="0" err="1">
                <a:solidFill>
                  <a:srgbClr val="000000"/>
                </a:solidFill>
                <a:latin typeface="Verdana" panose="020B0604030504040204" pitchFamily="34" charset="0"/>
              </a:rPr>
              <a:t>ωχρωτικά</a:t>
            </a:r>
            <a:r>
              <a:rPr lang="el-GR" sz="2000" dirty="0">
                <a:solidFill>
                  <a:srgbClr val="000000"/>
                </a:solidFill>
                <a:latin typeface="Verdana" panose="020B0604030504040204" pitchFamily="34" charset="0"/>
              </a:rPr>
              <a:t> συμπτώματα: οι βλαστοί είναι ψηλοί και λεπτοί, τα φύλλα (ή οι κοτυληδόνες) δεν εκπτύσσονται κανονικά, το άγκιστρο παραμένει κλειστό, ενώ οι ιστοί είναι λευκοί ή κιτρινωποί αφού δεν συντίθεται </a:t>
            </a:r>
            <a:r>
              <a:rPr lang="el-GR" sz="2000" dirty="0" smtClean="0">
                <a:solidFill>
                  <a:srgbClr val="000000"/>
                </a:solidFill>
                <a:latin typeface="Verdana" panose="020B0604030504040204" pitchFamily="34" charset="0"/>
              </a:rPr>
              <a:t>χλωροφύλλη. </a:t>
            </a:r>
            <a:r>
              <a:rPr lang="el-GR" sz="2000" dirty="0">
                <a:solidFill>
                  <a:srgbClr val="000000"/>
                </a:solidFill>
                <a:latin typeface="Verdana" panose="020B0604030504040204" pitchFamily="34" charset="0"/>
              </a:rPr>
              <a:t>Τα </a:t>
            </a:r>
            <a:r>
              <a:rPr lang="el-GR" sz="2000" dirty="0" err="1">
                <a:solidFill>
                  <a:srgbClr val="000000"/>
                </a:solidFill>
                <a:latin typeface="Verdana" panose="020B0604030504040204" pitchFamily="34" charset="0"/>
              </a:rPr>
              <a:t>ωχρωτικά</a:t>
            </a:r>
            <a:r>
              <a:rPr lang="el-GR" sz="2000" dirty="0">
                <a:solidFill>
                  <a:srgbClr val="000000"/>
                </a:solidFill>
                <a:latin typeface="Verdana" panose="020B0604030504040204" pitchFamily="34" charset="0"/>
              </a:rPr>
              <a:t> αρτίβλαστα ζουν ετερότροφα, καταναλώνοντας τα θρεπτικά αποθέματα του σπέρματος: Όταν τα αποθέματα εξαντληθούν, τα αρτίβλαστα νεκρώνονται.</a:t>
            </a:r>
          </a:p>
        </p:txBody>
      </p:sp>
    </p:spTree>
    <p:extLst>
      <p:ext uri="{BB962C8B-B14F-4D97-AF65-F5344CB8AC3E}">
        <p14:creationId xmlns:p14="http://schemas.microsoft.com/office/powerpoint/2010/main" val="1750661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Η αντίληψη </a:t>
            </a:r>
            <a:r>
              <a:rPr lang="el-GR" sz="2400" b="1" dirty="0">
                <a:solidFill>
                  <a:srgbClr val="000000"/>
                </a:solidFill>
                <a:latin typeface="Verdana" panose="020B0604030504040204" pitchFamily="34" charset="0"/>
              </a:rPr>
              <a:t>της ποιότητας και της ποσότητας του φωτισμού: Το φυτόχρωμα και η </a:t>
            </a:r>
            <a:r>
              <a:rPr lang="el-GR" sz="2400" b="1" dirty="0" smtClean="0">
                <a:solidFill>
                  <a:srgbClr val="000000"/>
                </a:solidFill>
                <a:latin typeface="Verdana" panose="020B0604030504040204" pitchFamily="34" charset="0"/>
              </a:rPr>
              <a:t>φωτομορφογένεση</a:t>
            </a:r>
            <a:endParaRPr lang="el-GR" sz="2400" b="1" dirty="0">
              <a:solidFill>
                <a:srgbClr val="000000"/>
              </a:solidFill>
              <a:latin typeface="Verdana" panose="020B0604030504040204" pitchFamily="34" charset="0"/>
            </a:endParaRPr>
          </a:p>
        </p:txBody>
      </p:sp>
      <p:sp>
        <p:nvSpPr>
          <p:cNvPr id="5" name="Rectangle 4"/>
          <p:cNvSpPr/>
          <p:nvPr/>
        </p:nvSpPr>
        <p:spPr>
          <a:xfrm>
            <a:off x="1676395" y="2037651"/>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Εάν η βλάστηση του σπέρματος πραγματοποιηθεί </a:t>
            </a:r>
            <a:r>
              <a:rPr lang="el-GR" sz="2000" b="1" dirty="0">
                <a:solidFill>
                  <a:srgbClr val="000000"/>
                </a:solidFill>
                <a:latin typeface="Verdana" panose="020B0604030504040204" pitchFamily="34" charset="0"/>
              </a:rPr>
              <a:t>παρουσία φωτισμού </a:t>
            </a:r>
            <a:r>
              <a:rPr lang="el-GR" sz="2000" dirty="0">
                <a:solidFill>
                  <a:srgbClr val="000000"/>
                </a:solidFill>
                <a:latin typeface="Verdana" panose="020B0604030504040204" pitchFamily="34" charset="0"/>
              </a:rPr>
              <a:t>τότε το αναπτυξιακό πρόγραμμα ακολουθεί την πορεία της </a:t>
            </a:r>
            <a:r>
              <a:rPr lang="el-GR" sz="2000" b="1" dirty="0">
                <a:solidFill>
                  <a:srgbClr val="000000"/>
                </a:solidFill>
                <a:latin typeface="Verdana" panose="020B0604030504040204" pitchFamily="34" charset="0"/>
              </a:rPr>
              <a:t>φωτομορφογένεσης</a:t>
            </a:r>
            <a:r>
              <a:rPr lang="el-GR" sz="2000" dirty="0">
                <a:solidFill>
                  <a:srgbClr val="000000"/>
                </a:solidFill>
                <a:latin typeface="Verdana" panose="020B0604030504040204" pitchFamily="34" charset="0"/>
              </a:rPr>
              <a:t>: οι βλαστοί είναι </a:t>
            </a:r>
            <a:r>
              <a:rPr lang="el-GR" sz="2000" dirty="0" smtClean="0">
                <a:solidFill>
                  <a:srgbClr val="000000"/>
                </a:solidFill>
                <a:latin typeface="Verdana" panose="020B0604030504040204" pitchFamily="34" charset="0"/>
              </a:rPr>
              <a:t>κοντοί </a:t>
            </a:r>
            <a:r>
              <a:rPr lang="el-GR" sz="2000" dirty="0">
                <a:solidFill>
                  <a:srgbClr val="000000"/>
                </a:solidFill>
                <a:latin typeface="Verdana" panose="020B0604030504040204" pitchFamily="34" charset="0"/>
              </a:rPr>
              <a:t>και </a:t>
            </a:r>
            <a:r>
              <a:rPr lang="el-GR" sz="2000" dirty="0" err="1" smtClean="0">
                <a:solidFill>
                  <a:srgbClr val="000000"/>
                </a:solidFill>
                <a:latin typeface="Verdana" panose="020B0604030504040204" pitchFamily="34" charset="0"/>
              </a:rPr>
              <a:t>παχείς</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τα φύλλα (ή οι κοτυληδόνες</a:t>
            </a:r>
            <a:r>
              <a:rPr lang="el-GR" sz="2000" dirty="0" smtClean="0">
                <a:solidFill>
                  <a:srgbClr val="000000"/>
                </a:solidFill>
                <a:latin typeface="Verdana" panose="020B0604030504040204" pitchFamily="34" charset="0"/>
              </a:rPr>
              <a:t>) εκπτύσσονται </a:t>
            </a:r>
            <a:r>
              <a:rPr lang="el-GR" sz="2000" dirty="0">
                <a:solidFill>
                  <a:srgbClr val="000000"/>
                </a:solidFill>
                <a:latin typeface="Verdana" panose="020B0604030504040204" pitchFamily="34" charset="0"/>
              </a:rPr>
              <a:t>κανονικά, το άγκιστρο </a:t>
            </a:r>
            <a:r>
              <a:rPr lang="el-GR" sz="2000" dirty="0" smtClean="0">
                <a:solidFill>
                  <a:srgbClr val="000000"/>
                </a:solidFill>
                <a:latin typeface="Verdana" panose="020B0604030504040204" pitchFamily="34" charset="0"/>
              </a:rPr>
              <a:t>ξεδιπλώνεται, </a:t>
            </a:r>
            <a:r>
              <a:rPr lang="el-GR" sz="2000" dirty="0">
                <a:solidFill>
                  <a:srgbClr val="000000"/>
                </a:solidFill>
                <a:latin typeface="Verdana" panose="020B0604030504040204" pitchFamily="34" charset="0"/>
              </a:rPr>
              <a:t>ενώ οι ιστοί </a:t>
            </a:r>
            <a:r>
              <a:rPr lang="el-GR" sz="2000" dirty="0" smtClean="0">
                <a:solidFill>
                  <a:srgbClr val="000000"/>
                </a:solidFill>
                <a:latin typeface="Verdana" panose="020B0604030504040204" pitchFamily="34" charset="0"/>
              </a:rPr>
              <a:t>αποκτούν πράσινο χρώμα λόγω βιοσύνθεσης χλωροφύλλης. Η </a:t>
            </a:r>
            <a:r>
              <a:rPr lang="el-GR" sz="2000" dirty="0">
                <a:solidFill>
                  <a:srgbClr val="000000"/>
                </a:solidFill>
                <a:latin typeface="Verdana" panose="020B0604030504040204" pitchFamily="34" charset="0"/>
              </a:rPr>
              <a:t>φωτεινή ακτινοβολία ασκεί συνεχή έλεγχο στην πορεία ανάπτυξης και διαφοροποίησης του </a:t>
            </a:r>
            <a:r>
              <a:rPr lang="el-GR" sz="2000" dirty="0" err="1">
                <a:solidFill>
                  <a:srgbClr val="000000"/>
                </a:solidFill>
                <a:latin typeface="Verdana" panose="020B0604030504040204" pitchFamily="34" charset="0"/>
              </a:rPr>
              <a:t>αρτίβλαστου</a:t>
            </a:r>
            <a:r>
              <a:rPr lang="el-GR" sz="2000" dirty="0">
                <a:solidFill>
                  <a:srgbClr val="000000"/>
                </a:solidFill>
                <a:latin typeface="Verdana" panose="020B0604030504040204" pitchFamily="34" charset="0"/>
              </a:rPr>
              <a:t>, μέχρι και τη συμπλήρωση του βιολογικού του κύκλου. Ο έλεγχος αυτός ασκείται κυρίως μέσω του φωτεινού καθεστώτος (ποιότητα και ένταση φωτεινής ακτινοβολίας) που επικρατεί κατά τη διάρκεια της ανάπτυξης.</a:t>
            </a:r>
          </a:p>
        </p:txBody>
      </p:sp>
    </p:spTree>
    <p:extLst>
      <p:ext uri="{BB962C8B-B14F-4D97-AF65-F5344CB8AC3E}">
        <p14:creationId xmlns:p14="http://schemas.microsoft.com/office/powerpoint/2010/main" val="1925644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Η αντίληψη </a:t>
            </a:r>
            <a:r>
              <a:rPr lang="el-GR" sz="2400" b="1" dirty="0">
                <a:solidFill>
                  <a:srgbClr val="000000"/>
                </a:solidFill>
                <a:latin typeface="Verdana" panose="020B0604030504040204" pitchFamily="34" charset="0"/>
              </a:rPr>
              <a:t>της ποιότητας και της ποσότητας του φωτισμού: Το φυτόχρωμα και η </a:t>
            </a:r>
            <a:r>
              <a:rPr lang="el-GR" sz="2400" b="1" dirty="0" smtClean="0">
                <a:solidFill>
                  <a:srgbClr val="000000"/>
                </a:solidFill>
                <a:latin typeface="Verdana" panose="020B0604030504040204" pitchFamily="34" charset="0"/>
              </a:rPr>
              <a:t>φωτομορφογένεση</a:t>
            </a:r>
            <a:endParaRPr lang="el-GR" sz="2400" b="1" dirty="0">
              <a:solidFill>
                <a:srgbClr val="000000"/>
              </a:solidFill>
              <a:latin typeface="Verdana" panose="020B0604030504040204" pitchFamily="34" charset="0"/>
            </a:endParaRPr>
          </a:p>
        </p:txBody>
      </p:sp>
      <p:sp>
        <p:nvSpPr>
          <p:cNvPr id="5" name="Rectangle 4"/>
          <p:cNvSpPr/>
          <p:nvPr/>
        </p:nvSpPr>
        <p:spPr>
          <a:xfrm>
            <a:off x="1676395" y="2037651"/>
            <a:ext cx="7278419" cy="1938992"/>
          </a:xfrm>
          <a:prstGeom prst="rect">
            <a:avLst/>
          </a:prstGeom>
        </p:spPr>
        <p:txBody>
          <a:bodyPr wrap="square">
            <a:spAutoFit/>
          </a:bodyPr>
          <a:lstStyle/>
          <a:p>
            <a:r>
              <a:rPr lang="el-GR" sz="2000" dirty="0">
                <a:solidFill>
                  <a:srgbClr val="000000"/>
                </a:solidFill>
                <a:latin typeface="Verdana" panose="020B0604030504040204" pitchFamily="34" charset="0"/>
              </a:rPr>
              <a:t>Το αναπτυξιακό πρόγραμμα της </a:t>
            </a:r>
            <a:r>
              <a:rPr lang="el-GR" sz="2000" dirty="0" err="1">
                <a:solidFill>
                  <a:srgbClr val="000000"/>
                </a:solidFill>
                <a:latin typeface="Verdana" panose="020B0604030504040204" pitchFamily="34" charset="0"/>
              </a:rPr>
              <a:t>σκοτομορφογένεσης</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διακόπτεται</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εάν τα </a:t>
            </a:r>
            <a:r>
              <a:rPr lang="el-GR" sz="2000" b="1" dirty="0" err="1">
                <a:solidFill>
                  <a:srgbClr val="000000"/>
                </a:solidFill>
                <a:latin typeface="Verdana" panose="020B0604030504040204" pitchFamily="34" charset="0"/>
              </a:rPr>
              <a:t>ωχρωτικά</a:t>
            </a:r>
            <a:r>
              <a:rPr lang="el-GR" sz="2000" b="1" dirty="0">
                <a:solidFill>
                  <a:srgbClr val="000000"/>
                </a:solidFill>
                <a:latin typeface="Verdana" panose="020B0604030504040204" pitchFamily="34" charset="0"/>
              </a:rPr>
              <a:t> φυτά μεταφερθούν έγκαιρα σε φωτεινό περιβάλλον</a:t>
            </a:r>
            <a:r>
              <a:rPr lang="el-GR" sz="2000" dirty="0">
                <a:solidFill>
                  <a:srgbClr val="000000"/>
                </a:solidFill>
                <a:latin typeface="Verdana" panose="020B0604030504040204" pitchFamily="34" charset="0"/>
              </a:rPr>
              <a:t>. Στη περίπτωση αυτή αντικαθίσταται από το αναπτυξιακό πρόγραμμα της φωτομορφογένεσης, οπότε παρατηρείται άρση των </a:t>
            </a:r>
            <a:r>
              <a:rPr lang="el-GR" sz="2000" dirty="0" err="1">
                <a:solidFill>
                  <a:srgbClr val="000000"/>
                </a:solidFill>
                <a:latin typeface="Verdana" panose="020B0604030504040204" pitchFamily="34" charset="0"/>
              </a:rPr>
              <a:t>ωχρωτικών</a:t>
            </a:r>
            <a:r>
              <a:rPr lang="el-GR" sz="2000" dirty="0">
                <a:solidFill>
                  <a:srgbClr val="000000"/>
                </a:solidFill>
                <a:latin typeface="Verdana" panose="020B0604030504040204" pitchFamily="34" charset="0"/>
              </a:rPr>
              <a:t> συμπτωμάτων.</a:t>
            </a:r>
          </a:p>
        </p:txBody>
      </p:sp>
    </p:spTree>
    <p:extLst>
      <p:ext uri="{BB962C8B-B14F-4D97-AF65-F5344CB8AC3E}">
        <p14:creationId xmlns:p14="http://schemas.microsoft.com/office/powerpoint/2010/main" val="2775952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892139" cy="707886"/>
          </a:xfrm>
          <a:prstGeom prst="rect">
            <a:avLst/>
          </a:prstGeom>
        </p:spPr>
        <p:txBody>
          <a:bodyPr wrap="square">
            <a:spAutoFit/>
          </a:bodyPr>
          <a:lstStyle/>
          <a:p>
            <a:r>
              <a:rPr lang="el-GR" sz="2000" dirty="0">
                <a:solidFill>
                  <a:srgbClr val="000000"/>
                </a:solidFill>
                <a:latin typeface="Verdana" panose="020B0604030504040204" pitchFamily="34" charset="0"/>
              </a:rPr>
              <a:t>Σύγκριση </a:t>
            </a:r>
            <a:r>
              <a:rPr lang="el-GR" sz="2000" dirty="0" err="1" smtClean="0">
                <a:solidFill>
                  <a:srgbClr val="000000"/>
                </a:solidFill>
                <a:latin typeface="Verdana" panose="020B0604030504040204" pitchFamily="34" charset="0"/>
              </a:rPr>
              <a:t>αρτιβλάστων</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του </a:t>
            </a:r>
            <a:r>
              <a:rPr lang="el-GR" sz="2000" i="1" dirty="0" err="1" smtClean="0">
                <a:solidFill>
                  <a:srgbClr val="000000"/>
                </a:solidFill>
                <a:latin typeface="Verdana" panose="020B0604030504040204" pitchFamily="34" charset="0"/>
              </a:rPr>
              <a:t>Arabido</a:t>
            </a:r>
            <a:r>
              <a:rPr lang="en-US" sz="2000" i="1" dirty="0" err="1" smtClean="0">
                <a:solidFill>
                  <a:srgbClr val="000000"/>
                </a:solidFill>
                <a:latin typeface="Verdana" panose="020B0604030504040204" pitchFamily="34" charset="0"/>
              </a:rPr>
              <a:t>psis</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που έχουν αναπτυχθεί στο φως (αριστερά) και στο σκοτάδι (δεξιά</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004133"/>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424534" y="1143000"/>
            <a:ext cx="4294932" cy="5581868"/>
          </a:xfrm>
          <a:prstGeom prst="rect">
            <a:avLst/>
          </a:prstGeom>
        </p:spPr>
      </p:pic>
    </p:spTree>
    <p:extLst>
      <p:ext uri="{BB962C8B-B14F-4D97-AF65-F5344CB8AC3E}">
        <p14:creationId xmlns:p14="http://schemas.microsoft.com/office/powerpoint/2010/main" val="3549023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Η αντίληψη </a:t>
            </a:r>
            <a:r>
              <a:rPr lang="el-GR" sz="2400" b="1" dirty="0">
                <a:solidFill>
                  <a:srgbClr val="000000"/>
                </a:solidFill>
                <a:latin typeface="Verdana" panose="020B0604030504040204" pitchFamily="34" charset="0"/>
              </a:rPr>
              <a:t>της ποιότητας και της ποσότητας του φωτισμού: Το φυτόχρωμα και η </a:t>
            </a:r>
            <a:r>
              <a:rPr lang="el-GR" sz="2400" b="1" dirty="0" smtClean="0">
                <a:solidFill>
                  <a:srgbClr val="000000"/>
                </a:solidFill>
                <a:latin typeface="Verdana" panose="020B0604030504040204" pitchFamily="34" charset="0"/>
              </a:rPr>
              <a:t>φωτομορφογένεση</a:t>
            </a:r>
            <a:endParaRPr lang="el-GR" sz="2400" b="1" dirty="0">
              <a:solidFill>
                <a:srgbClr val="000000"/>
              </a:solidFill>
              <a:latin typeface="Verdana" panose="020B0604030504040204" pitchFamily="34" charset="0"/>
            </a:endParaRPr>
          </a:p>
        </p:txBody>
      </p:sp>
      <p:sp>
        <p:nvSpPr>
          <p:cNvPr id="5" name="Rectangle 4"/>
          <p:cNvSpPr/>
          <p:nvPr/>
        </p:nvSpPr>
        <p:spPr>
          <a:xfrm>
            <a:off x="1676395" y="2037651"/>
            <a:ext cx="7278419" cy="2862322"/>
          </a:xfrm>
          <a:prstGeom prst="rect">
            <a:avLst/>
          </a:prstGeom>
        </p:spPr>
        <p:txBody>
          <a:bodyPr wrap="square">
            <a:spAutoFit/>
          </a:bodyPr>
          <a:lstStyle/>
          <a:p>
            <a:r>
              <a:rPr lang="el-GR" sz="2000" dirty="0">
                <a:solidFill>
                  <a:srgbClr val="000000"/>
                </a:solidFill>
                <a:latin typeface="Verdana" panose="020B0604030504040204" pitchFamily="34" charset="0"/>
              </a:rPr>
              <a:t>Στην περίπτωση της φωτομορφογένεσης η φωτεινή ακτινοβολία δεν αξιοποιείται από το φυτό ως μορφή ενέργειας, όπως στην φωτοσύνθεση, </a:t>
            </a:r>
            <a:r>
              <a:rPr lang="el-GR" sz="2000" b="1" dirty="0">
                <a:solidFill>
                  <a:srgbClr val="000000"/>
                </a:solidFill>
                <a:latin typeface="Verdana" panose="020B0604030504040204" pitchFamily="34" charset="0"/>
              </a:rPr>
              <a:t>αλλά ως μια σημαντική πληροφορία που αφορά το φωτεινό καθεστώς ανάπτυξης</a:t>
            </a:r>
            <a:r>
              <a:rPr lang="el-GR" sz="2000" dirty="0">
                <a:solidFill>
                  <a:srgbClr val="000000"/>
                </a:solidFill>
                <a:latin typeface="Verdana" panose="020B0604030504040204" pitchFamily="34" charset="0"/>
              </a:rPr>
              <a:t>. Μια σύντομη λάμψη φωτός αρκεί για να προκαλέσει την άρση των </a:t>
            </a:r>
            <a:r>
              <a:rPr lang="el-GR" sz="2000" dirty="0" err="1">
                <a:solidFill>
                  <a:srgbClr val="000000"/>
                </a:solidFill>
                <a:latin typeface="Verdana" panose="020B0604030504040204" pitchFamily="34" charset="0"/>
              </a:rPr>
              <a:t>ωχρωτικών</a:t>
            </a:r>
            <a:r>
              <a:rPr lang="el-GR" sz="2000" dirty="0">
                <a:solidFill>
                  <a:srgbClr val="000000"/>
                </a:solidFill>
                <a:latin typeface="Verdana" panose="020B0604030504040204" pitchFamily="34" charset="0"/>
              </a:rPr>
              <a:t> συμπτωμάτων. Ωστόσο το αποτέλεσμα εξαρτάται από το χρώμα της λάμψης: Η αποτελεσματικότερη περιοχή του φάσματος είναι κυρίως η </a:t>
            </a:r>
            <a:r>
              <a:rPr lang="el-GR" sz="2000" b="1" dirty="0">
                <a:solidFill>
                  <a:srgbClr val="000000"/>
                </a:solidFill>
                <a:latin typeface="Verdana" panose="020B0604030504040204" pitchFamily="34" charset="0"/>
              </a:rPr>
              <a:t>κόκκινη</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237313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Η αντίληψη </a:t>
            </a:r>
            <a:r>
              <a:rPr lang="el-GR" sz="2400" b="1" dirty="0">
                <a:solidFill>
                  <a:srgbClr val="000000"/>
                </a:solidFill>
                <a:latin typeface="Verdana" panose="020B0604030504040204" pitchFamily="34" charset="0"/>
              </a:rPr>
              <a:t>της ποιότητας και της ποσότητας του φωτισμού: Το φυτόχρωμα και η </a:t>
            </a:r>
            <a:r>
              <a:rPr lang="el-GR" sz="2400" b="1" dirty="0" smtClean="0">
                <a:solidFill>
                  <a:srgbClr val="000000"/>
                </a:solidFill>
                <a:latin typeface="Verdana" panose="020B0604030504040204" pitchFamily="34" charset="0"/>
              </a:rPr>
              <a:t>φωτομορφογένεση</a:t>
            </a:r>
            <a:endParaRPr lang="el-GR" sz="2400" b="1" dirty="0">
              <a:solidFill>
                <a:srgbClr val="000000"/>
              </a:solidFill>
              <a:latin typeface="Verdana" panose="020B0604030504040204" pitchFamily="34" charset="0"/>
            </a:endParaRPr>
          </a:p>
        </p:txBody>
      </p:sp>
      <p:sp>
        <p:nvSpPr>
          <p:cNvPr id="5" name="Rectangle 4"/>
          <p:cNvSpPr/>
          <p:nvPr/>
        </p:nvSpPr>
        <p:spPr>
          <a:xfrm>
            <a:off x="1676395" y="2037651"/>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Ανάλογες θεαματικές επιδράσεις της έκθεσης στο φως παρατηρούνται και με τα λεγόμενα </a:t>
            </a:r>
            <a:r>
              <a:rPr lang="el-GR" sz="2000" b="1" dirty="0">
                <a:solidFill>
                  <a:srgbClr val="000000"/>
                </a:solidFill>
                <a:latin typeface="Verdana" panose="020B0604030504040204" pitchFamily="34" charset="0"/>
              </a:rPr>
              <a:t>φωτοευαίσθητα</a:t>
            </a:r>
            <a:r>
              <a:rPr lang="el-GR" sz="2000" dirty="0">
                <a:solidFill>
                  <a:srgbClr val="000000"/>
                </a:solidFill>
                <a:latin typeface="Verdana" panose="020B0604030504040204" pitchFamily="34" charset="0"/>
              </a:rPr>
              <a:t> </a:t>
            </a:r>
            <a:r>
              <a:rPr lang="el-GR" sz="2000" b="1" dirty="0" smtClean="0">
                <a:solidFill>
                  <a:srgbClr val="000000"/>
                </a:solidFill>
                <a:latin typeface="Verdana" panose="020B0604030504040204" pitchFamily="34" charset="0"/>
              </a:rPr>
              <a:t>σπέρματα</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Ο τύπος αυτός των σπερμάτων (π.χ. </a:t>
            </a:r>
            <a:r>
              <a:rPr lang="el-GR" sz="2000" dirty="0" smtClean="0">
                <a:solidFill>
                  <a:srgbClr val="000000"/>
                </a:solidFill>
                <a:latin typeface="Verdana" panose="020B0604030504040204" pitchFamily="34" charset="0"/>
              </a:rPr>
              <a:t>μιας </a:t>
            </a:r>
            <a:r>
              <a:rPr lang="el-GR" sz="2000" dirty="0">
                <a:solidFill>
                  <a:srgbClr val="000000"/>
                </a:solidFill>
                <a:latin typeface="Verdana" panose="020B0604030504040204" pitchFamily="34" charset="0"/>
              </a:rPr>
              <a:t>φωτοευαίσθητης ποικιλίας μαρουλιού) </a:t>
            </a:r>
            <a:r>
              <a:rPr lang="el-GR" sz="2000" dirty="0" smtClean="0">
                <a:solidFill>
                  <a:srgbClr val="000000"/>
                </a:solidFill>
                <a:latin typeface="Verdana" panose="020B0604030504040204" pitchFamily="34" charset="0"/>
              </a:rPr>
              <a:t>βλαστάνει ικανοποιητικά </a:t>
            </a:r>
            <a:r>
              <a:rPr lang="el-GR" sz="2000" dirty="0">
                <a:solidFill>
                  <a:srgbClr val="000000"/>
                </a:solidFill>
                <a:latin typeface="Verdana" panose="020B0604030504040204" pitchFamily="34" charset="0"/>
              </a:rPr>
              <a:t>εάν εκτεθεί για μικρό χρονικό διάστημα στο φως. Η </a:t>
            </a:r>
            <a:r>
              <a:rPr lang="el-GR" sz="2000" b="1" dirty="0">
                <a:solidFill>
                  <a:srgbClr val="000000"/>
                </a:solidFill>
                <a:latin typeface="Verdana" panose="020B0604030504040204" pitchFamily="34" charset="0"/>
              </a:rPr>
              <a:t>αποτελεσματικότερη περιοχή </a:t>
            </a:r>
            <a:r>
              <a:rPr lang="el-GR" sz="2000" dirty="0">
                <a:solidFill>
                  <a:srgbClr val="000000"/>
                </a:solidFill>
                <a:latin typeface="Verdana" panose="020B0604030504040204" pitchFamily="34" charset="0"/>
              </a:rPr>
              <a:t>του φάσματος για την προώθηση της βλάστησης είναι η κόκκινη, (Red, </a:t>
            </a:r>
            <a:r>
              <a:rPr lang="el-GR" sz="2000" dirty="0" smtClean="0">
                <a:solidFill>
                  <a:srgbClr val="000000"/>
                </a:solidFill>
                <a:latin typeface="Verdana" panose="020B0604030504040204" pitchFamily="34" charset="0"/>
              </a:rPr>
              <a:t>660 </a:t>
            </a:r>
            <a:r>
              <a:rPr lang="el-GR" sz="2000" dirty="0" err="1" smtClean="0">
                <a:solidFill>
                  <a:srgbClr val="000000"/>
                </a:solidFill>
                <a:latin typeface="Verdana" panose="020B0604030504040204" pitchFamily="34" charset="0"/>
              </a:rPr>
              <a:t>nm</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Η εγγύς υπέρυθρη περιοχή ακτινοβολίας (</a:t>
            </a:r>
            <a:r>
              <a:rPr lang="el-GR" sz="2000" dirty="0" err="1">
                <a:solidFill>
                  <a:srgbClr val="000000"/>
                </a:solidFill>
                <a:latin typeface="Verdana" panose="020B0604030504040204" pitchFamily="34" charset="0"/>
              </a:rPr>
              <a:t>Far-red</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730 </a:t>
            </a:r>
            <a:r>
              <a:rPr lang="el-GR" sz="2000" dirty="0" err="1">
                <a:solidFill>
                  <a:srgbClr val="000000"/>
                </a:solidFill>
                <a:latin typeface="Verdana" panose="020B0604030504040204" pitchFamily="34" charset="0"/>
              </a:rPr>
              <a:t>nm</a:t>
            </a:r>
            <a:r>
              <a:rPr lang="el-GR" sz="2000" dirty="0">
                <a:solidFill>
                  <a:srgbClr val="000000"/>
                </a:solidFill>
                <a:latin typeface="Verdana" panose="020B0604030504040204" pitchFamily="34" charset="0"/>
              </a:rPr>
              <a:t>), όχι μόνο δεν προωθεί, αλλά </a:t>
            </a:r>
            <a:r>
              <a:rPr lang="el-GR" sz="2000" b="1" dirty="0">
                <a:solidFill>
                  <a:srgbClr val="000000"/>
                </a:solidFill>
                <a:latin typeface="Verdana" panose="020B0604030504040204" pitchFamily="34" charset="0"/>
              </a:rPr>
              <a:t>παρεμποδίζει τη βλάστηση</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Οι επιδράσεις του R (κόκκινο) και του FR (</a:t>
            </a:r>
            <a:r>
              <a:rPr lang="el-GR" sz="2000" dirty="0" smtClean="0">
                <a:solidFill>
                  <a:srgbClr val="000000"/>
                </a:solidFill>
                <a:latin typeface="Verdana" panose="020B0604030504040204" pitchFamily="34" charset="0"/>
              </a:rPr>
              <a:t>υπέρυθρο) είναι </a:t>
            </a:r>
            <a:r>
              <a:rPr lang="el-GR" sz="2000" b="1" dirty="0">
                <a:solidFill>
                  <a:srgbClr val="000000"/>
                </a:solidFill>
                <a:latin typeface="Verdana" panose="020B0604030504040204" pitchFamily="34" charset="0"/>
              </a:rPr>
              <a:t>αμοιβαία αντιστρεπτές</a:t>
            </a:r>
            <a:r>
              <a:rPr lang="el-GR" sz="2000" dirty="0">
                <a:solidFill>
                  <a:srgbClr val="000000"/>
                </a:solidFill>
                <a:latin typeface="Verdana" panose="020B0604030504040204" pitchFamily="34" charset="0"/>
              </a:rPr>
              <a:t>, αφού η ικανότητα βλάστησης εξαρτάται από το είδος του τελευταίου ερεθίσματος (R ή FR) που δέχονται τα </a:t>
            </a:r>
            <a:r>
              <a:rPr lang="el-GR" sz="2000" dirty="0" smtClean="0">
                <a:solidFill>
                  <a:srgbClr val="000000"/>
                </a:solidFill>
                <a:latin typeface="Verdana" panose="020B0604030504040204" pitchFamily="34" charset="0"/>
              </a:rPr>
              <a:t>σπέρματα.</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802835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a:solidFill>
                  <a:srgbClr val="000000"/>
                </a:solidFill>
                <a:latin typeface="Verdana" panose="020B0604030504040204" pitchFamily="34" charset="0"/>
              </a:rPr>
              <a:t>Η επίδραση του κόκκινου και υπέρυθρου φωτός στη βλάστηση σπερμάτων φωτοευαίσθητης ποικιλίας μαρουλιού. Οι αντιστρεπτές αλληλεπιδράσεις επιτυγχάνονται μόνον όταν κάθε φωτισμός δοθεί αμέσως μετά τον προηγούμενο (π.χ</a:t>
            </a:r>
            <a:r>
              <a:rPr lang="el-GR" sz="2000" dirty="0" smtClean="0">
                <a:solidFill>
                  <a:srgbClr val="000000"/>
                </a:solidFill>
                <a:latin typeface="Verdana" panose="020B0604030504040204" pitchFamily="34" charset="0"/>
              </a:rPr>
              <a:t>. η </a:t>
            </a:r>
            <a:r>
              <a:rPr lang="el-GR" sz="2000" dirty="0">
                <a:solidFill>
                  <a:srgbClr val="000000"/>
                </a:solidFill>
                <a:latin typeface="Verdana" panose="020B0604030504040204" pitchFamily="34" charset="0"/>
              </a:rPr>
              <a:t>αντιστροφή από το FR επιτυγχάνεται μόνον όταν αυτό δοθεί αμέσως μετά το R).</a:t>
            </a:r>
            <a:endParaRPr lang="el-GR" sz="2000" dirty="0"/>
          </a:p>
        </p:txBody>
      </p:sp>
      <p:cxnSp>
        <p:nvCxnSpPr>
          <p:cNvPr id="4" name="Straight Connector 3"/>
          <p:cNvCxnSpPr/>
          <p:nvPr/>
        </p:nvCxnSpPr>
        <p:spPr>
          <a:xfrm>
            <a:off x="774799" y="2225968"/>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27999" y="2872925"/>
            <a:ext cx="7488001" cy="2736000"/>
          </a:xfrm>
          <a:prstGeom prst="rect">
            <a:avLst/>
          </a:prstGeom>
        </p:spPr>
      </p:pic>
    </p:spTree>
    <p:extLst>
      <p:ext uri="{BB962C8B-B14F-4D97-AF65-F5344CB8AC3E}">
        <p14:creationId xmlns:p14="http://schemas.microsoft.com/office/powerpoint/2010/main" val="1656012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Τα </a:t>
            </a:r>
            <a:r>
              <a:rPr lang="el-GR" sz="2400" b="1" dirty="0" err="1">
                <a:solidFill>
                  <a:srgbClr val="000000"/>
                </a:solidFill>
                <a:latin typeface="Verdana" panose="020B0604030504040204" pitchFamily="34" charset="0"/>
              </a:rPr>
              <a:t>φυτοχρώματα</a:t>
            </a:r>
            <a:r>
              <a:rPr lang="el-GR" sz="2400" b="1" dirty="0">
                <a:solidFill>
                  <a:srgbClr val="000000"/>
                </a:solidFill>
                <a:latin typeface="Verdana" panose="020B0604030504040204" pitchFamily="34" charset="0"/>
              </a:rPr>
              <a:t> είναι μια οικογένεια </a:t>
            </a:r>
            <a:r>
              <a:rPr lang="el-GR" sz="2400" b="1" dirty="0" err="1">
                <a:solidFill>
                  <a:srgbClr val="000000"/>
                </a:solidFill>
                <a:latin typeface="Verdana" panose="020B0604030504040204" pitchFamily="34" charset="0"/>
              </a:rPr>
              <a:t>φωτοδεκτών</a:t>
            </a:r>
            <a:r>
              <a:rPr lang="el-GR" sz="2400" b="1" dirty="0">
                <a:solidFill>
                  <a:srgbClr val="000000"/>
                </a:solidFill>
                <a:latin typeface="Verdana" panose="020B0604030504040204" pitchFamily="34" charset="0"/>
              </a:rPr>
              <a:t>, μέσω των οποίων τα φυτά αντιλαμβάνονται το φωτεινό </a:t>
            </a:r>
            <a:r>
              <a:rPr lang="el-GR" sz="2400" b="1" dirty="0" smtClean="0">
                <a:solidFill>
                  <a:srgbClr val="000000"/>
                </a:solidFill>
                <a:latin typeface="Verdana" panose="020B0604030504040204" pitchFamily="34" charset="0"/>
              </a:rPr>
              <a:t>καθεστώς</a:t>
            </a:r>
            <a:endParaRPr lang="el-GR" sz="2400" b="1" dirty="0">
              <a:solidFill>
                <a:srgbClr val="000000"/>
              </a:solidFill>
              <a:latin typeface="Verdana" panose="020B0604030504040204" pitchFamily="34" charset="0"/>
            </a:endParaRPr>
          </a:p>
        </p:txBody>
      </p:sp>
      <p:sp>
        <p:nvSpPr>
          <p:cNvPr id="5" name="Rectangle 4"/>
          <p:cNvSpPr/>
          <p:nvPr/>
        </p:nvSpPr>
        <p:spPr>
          <a:xfrm>
            <a:off x="1676395" y="2037651"/>
            <a:ext cx="7278419" cy="3785652"/>
          </a:xfrm>
          <a:prstGeom prst="rect">
            <a:avLst/>
          </a:prstGeom>
        </p:spPr>
        <p:txBody>
          <a:bodyPr wrap="square">
            <a:spAutoFit/>
          </a:bodyPr>
          <a:lstStyle/>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αντίληψη των φωτεινών ερεθισμάτων στις παραπάνω δύο περιπτώσεις που προαναφέρθηκαν (αλλά και σε μία πληθώρα </a:t>
            </a:r>
            <a:r>
              <a:rPr lang="el-GR" sz="2000" dirty="0" err="1">
                <a:solidFill>
                  <a:srgbClr val="000000"/>
                </a:solidFill>
                <a:latin typeface="Verdana" panose="020B0604030504040204" pitchFamily="34" charset="0"/>
              </a:rPr>
              <a:t>φωτομορφογενετικών</a:t>
            </a:r>
            <a:r>
              <a:rPr lang="el-GR" sz="2000" dirty="0">
                <a:solidFill>
                  <a:srgbClr val="000000"/>
                </a:solidFill>
                <a:latin typeface="Verdana" panose="020B0604030504040204" pitchFamily="34" charset="0"/>
              </a:rPr>
              <a:t> διαδικασιών) πραγματοποιείται μέσω ενός εξειδικευμένου φωτοδέκτη που ονομάζεται </a:t>
            </a:r>
            <a:r>
              <a:rPr lang="el-GR" sz="2000" b="1" dirty="0">
                <a:solidFill>
                  <a:srgbClr val="000000"/>
                </a:solidFill>
                <a:latin typeface="Verdana" panose="020B0604030504040204" pitchFamily="34" charset="0"/>
              </a:rPr>
              <a:t>φυτόχρωμα</a:t>
            </a:r>
            <a:r>
              <a:rPr lang="el-GR" sz="2000" dirty="0">
                <a:solidFill>
                  <a:srgbClr val="000000"/>
                </a:solidFill>
                <a:latin typeface="Verdana" panose="020B0604030504040204" pitchFamily="34" charset="0"/>
              </a:rPr>
              <a:t>. Πρόκειται για μια μπλε </a:t>
            </a:r>
            <a:r>
              <a:rPr lang="el-GR" sz="2000" dirty="0" err="1">
                <a:solidFill>
                  <a:srgbClr val="000000"/>
                </a:solidFill>
                <a:latin typeface="Verdana" panose="020B0604030504040204" pitchFamily="34" charset="0"/>
              </a:rPr>
              <a:t>χρωμοπρωτεΐνη</a:t>
            </a:r>
            <a:r>
              <a:rPr lang="el-GR" sz="2000" dirty="0">
                <a:solidFill>
                  <a:srgbClr val="000000"/>
                </a:solidFill>
                <a:latin typeface="Verdana" panose="020B0604030504040204" pitchFamily="34" charset="0"/>
              </a:rPr>
              <a:t>, η οποία </a:t>
            </a:r>
            <a:r>
              <a:rPr lang="el-GR" sz="2000" b="1" dirty="0">
                <a:solidFill>
                  <a:srgbClr val="000000"/>
                </a:solidFill>
                <a:latin typeface="Verdana" panose="020B0604030504040204" pitchFamily="34" charset="0"/>
              </a:rPr>
              <a:t>μπορεί να υπάρξει σε δυο μορφές, τις </a:t>
            </a:r>
            <a:r>
              <a:rPr lang="el-GR" sz="2000" b="1" dirty="0" err="1">
                <a:solidFill>
                  <a:srgbClr val="000000"/>
                </a:solidFill>
                <a:latin typeface="Verdana" panose="020B0604030504040204" pitchFamily="34" charset="0"/>
              </a:rPr>
              <a:t>Pr</a:t>
            </a:r>
            <a:r>
              <a:rPr lang="el-GR" sz="2000" b="1" dirty="0">
                <a:solidFill>
                  <a:srgbClr val="000000"/>
                </a:solidFill>
                <a:latin typeface="Verdana" panose="020B0604030504040204" pitchFamily="34" charset="0"/>
              </a:rPr>
              <a:t> και </a:t>
            </a:r>
            <a:r>
              <a:rPr lang="el-GR" sz="2000" b="1" dirty="0" err="1">
                <a:solidFill>
                  <a:srgbClr val="000000"/>
                </a:solidFill>
                <a:latin typeface="Verdana" panose="020B0604030504040204" pitchFamily="34" charset="0"/>
              </a:rPr>
              <a:t>Pfr</a:t>
            </a:r>
            <a:r>
              <a:rPr lang="el-GR" sz="2000" dirty="0">
                <a:solidFill>
                  <a:srgbClr val="000000"/>
                </a:solidFill>
                <a:latin typeface="Verdana" panose="020B0604030504040204" pitchFamily="34" charset="0"/>
              </a:rPr>
              <a:t>, με αντίστοιχα μέγιστα απορρόφησης στα 660 </a:t>
            </a:r>
            <a:r>
              <a:rPr lang="el-GR" sz="2000" dirty="0" err="1">
                <a:solidFill>
                  <a:srgbClr val="000000"/>
                </a:solidFill>
                <a:latin typeface="Verdana" panose="020B0604030504040204" pitchFamily="34" charset="0"/>
              </a:rPr>
              <a:t>nm</a:t>
            </a:r>
            <a:r>
              <a:rPr lang="el-GR" sz="2000" dirty="0">
                <a:solidFill>
                  <a:srgbClr val="000000"/>
                </a:solidFill>
                <a:latin typeface="Verdana" panose="020B0604030504040204" pitchFamily="34" charset="0"/>
              </a:rPr>
              <a:t> και 730 </a:t>
            </a:r>
            <a:r>
              <a:rPr lang="el-GR" sz="2000" dirty="0" err="1" smtClean="0">
                <a:solidFill>
                  <a:srgbClr val="000000"/>
                </a:solidFill>
                <a:latin typeface="Verdana" panose="020B0604030504040204" pitchFamily="34" charset="0"/>
              </a:rPr>
              <a:t>nm</a:t>
            </a:r>
            <a:r>
              <a:rPr lang="en-US" sz="2000" dirty="0" smtClean="0">
                <a:solidFill>
                  <a:srgbClr val="000000"/>
                </a:solidFill>
                <a:latin typeface="Verdana" panose="020B0604030504040204" pitchFamily="34" charset="0"/>
              </a:rPr>
              <a:t>.</a:t>
            </a:r>
          </a:p>
          <a:p>
            <a:r>
              <a:rPr lang="el-GR" sz="2000" dirty="0" smtClean="0">
                <a:solidFill>
                  <a:srgbClr val="000000"/>
                </a:solidFill>
                <a:latin typeface="Verdana" panose="020B0604030504040204" pitchFamily="34" charset="0"/>
              </a:rPr>
              <a:t>Από </a:t>
            </a:r>
            <a:r>
              <a:rPr lang="el-GR" sz="2000" dirty="0">
                <a:solidFill>
                  <a:srgbClr val="000000"/>
                </a:solidFill>
                <a:latin typeface="Verdana" panose="020B0604030504040204" pitchFamily="34" charset="0"/>
              </a:rPr>
              <a:t>το φυτό-μοντέλο </a:t>
            </a:r>
            <a:r>
              <a:rPr lang="el-GR" sz="2000" i="1" dirty="0" err="1">
                <a:solidFill>
                  <a:srgbClr val="000000"/>
                </a:solidFill>
                <a:latin typeface="Verdana" panose="020B0604030504040204" pitchFamily="34" charset="0"/>
              </a:rPr>
              <a:t>Arabid</a:t>
            </a:r>
            <a:r>
              <a:rPr lang="en-US" sz="2000" i="1" dirty="0" err="1">
                <a:solidFill>
                  <a:srgbClr val="000000"/>
                </a:solidFill>
                <a:latin typeface="Verdana" panose="020B0604030504040204" pitchFamily="34" charset="0"/>
              </a:rPr>
              <a:t>opsis</a:t>
            </a:r>
            <a:r>
              <a:rPr lang="el-GR" sz="2000" i="1" dirty="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thaliana</a:t>
            </a:r>
            <a:r>
              <a:rPr lang="el-GR" sz="2000" i="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απομονώνονται πέντε διαφορετικοί τύποι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PhyA-PhyE</a:t>
            </a:r>
            <a:r>
              <a:rPr lang="el-GR" sz="2000" dirty="0">
                <a:solidFill>
                  <a:srgbClr val="000000"/>
                </a:solidFill>
                <a:latin typeface="Verdana" panose="020B0604030504040204" pitchFamily="34" charset="0"/>
              </a:rPr>
              <a:t>) που κωδικοποιούνται από διαφορετικά γονίδια. </a:t>
            </a:r>
          </a:p>
        </p:txBody>
      </p:sp>
    </p:spTree>
    <p:extLst>
      <p:ext uri="{BB962C8B-B14F-4D97-AF65-F5344CB8AC3E}">
        <p14:creationId xmlns:p14="http://schemas.microsoft.com/office/powerpoint/2010/main" val="2056461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Η αντίληψη των ερεθισμάτων από το εξωτερικό αβιοτικό περιβάλλον και οι αντιδράσεις των </a:t>
            </a:r>
            <a:r>
              <a:rPr lang="el-GR" sz="2400" b="1" dirty="0" smtClean="0">
                <a:solidFill>
                  <a:srgbClr val="000000"/>
                </a:solidFill>
                <a:latin typeface="Verdana" panose="020B0604030504040204" pitchFamily="34" charset="0"/>
              </a:rPr>
              <a:t>φυτών</a:t>
            </a:r>
            <a:endParaRPr lang="el-GR" sz="2400" b="1" dirty="0">
              <a:solidFill>
                <a:srgbClr val="000000"/>
              </a:solidFill>
              <a:latin typeface="Verdana" panose="020B0604030504040204" pitchFamily="34" charset="0"/>
            </a:endParaRPr>
          </a:p>
        </p:txBody>
      </p:sp>
      <p:sp>
        <p:nvSpPr>
          <p:cNvPr id="5" name="Rectangle 4"/>
          <p:cNvSpPr/>
          <p:nvPr/>
        </p:nvSpPr>
        <p:spPr>
          <a:xfrm>
            <a:off x="1676395" y="2092824"/>
            <a:ext cx="7278419" cy="3785652"/>
          </a:xfrm>
          <a:prstGeom prst="rect">
            <a:avLst/>
          </a:prstGeom>
        </p:spPr>
        <p:txBody>
          <a:bodyPr wrap="square">
            <a:spAutoFit/>
          </a:bodyPr>
          <a:lstStyle/>
          <a:p>
            <a:r>
              <a:rPr lang="el-GR" sz="2000" dirty="0">
                <a:solidFill>
                  <a:srgbClr val="000000"/>
                </a:solidFill>
                <a:latin typeface="Verdana" panose="020B0604030504040204" pitchFamily="34" charset="0"/>
              </a:rPr>
              <a:t>Οι φυτικοί οργανισμοί αναπτύσσονται </a:t>
            </a:r>
            <a:r>
              <a:rPr lang="el-GR" sz="2000" dirty="0" smtClean="0">
                <a:solidFill>
                  <a:srgbClr val="000000"/>
                </a:solidFill>
                <a:latin typeface="Verdana" panose="020B0604030504040204" pitchFamily="34" charset="0"/>
              </a:rPr>
              <a:t>στο χερσαίο περιβάλλον κάτω από ένα </a:t>
            </a:r>
            <a:r>
              <a:rPr lang="el-GR" sz="2000" dirty="0">
                <a:solidFill>
                  <a:srgbClr val="000000"/>
                </a:solidFill>
                <a:latin typeface="Verdana" panose="020B0604030504040204" pitchFamily="34" charset="0"/>
              </a:rPr>
              <a:t>μωσαϊκό συνθηκών οι οποίες μεταβάλλονται συνεχώς στο χώρο και στο χρόνο, βραχυπρόθεσμα (μέσα σε λίγα λεπτά, ώρες ή μέρες) ή μακροπρόθεσμα (μέσα σε μήνες ή χρόνια). Η ικανότητα </a:t>
            </a:r>
            <a:r>
              <a:rPr lang="el-GR" sz="2000" b="1" dirty="0" smtClean="0">
                <a:solidFill>
                  <a:srgbClr val="000000"/>
                </a:solidFill>
                <a:latin typeface="Verdana" panose="020B0604030504040204" pitchFamily="34" charset="0"/>
              </a:rPr>
              <a:t>ταχείας αντίληψης </a:t>
            </a:r>
            <a:r>
              <a:rPr lang="el-GR" sz="2000" dirty="0" smtClean="0">
                <a:solidFill>
                  <a:srgbClr val="000000"/>
                </a:solidFill>
                <a:latin typeface="Verdana" panose="020B0604030504040204" pitchFamily="34" charset="0"/>
              </a:rPr>
              <a:t>των </a:t>
            </a:r>
            <a:r>
              <a:rPr lang="el-GR" sz="2000" dirty="0">
                <a:solidFill>
                  <a:srgbClr val="000000"/>
                </a:solidFill>
                <a:latin typeface="Verdana" panose="020B0604030504040204" pitchFamily="34" charset="0"/>
              </a:rPr>
              <a:t>αλλαγών </a:t>
            </a:r>
            <a:r>
              <a:rPr lang="el-GR" sz="2000" dirty="0" smtClean="0">
                <a:solidFill>
                  <a:srgbClr val="000000"/>
                </a:solidFill>
                <a:latin typeface="Verdana" panose="020B0604030504040204" pitchFamily="34" charset="0"/>
              </a:rPr>
              <a:t>αυτών και η δυνατότητα της </a:t>
            </a:r>
            <a:r>
              <a:rPr lang="el-GR" sz="2000" b="1" dirty="0" smtClean="0">
                <a:solidFill>
                  <a:srgbClr val="000000"/>
                </a:solidFill>
                <a:latin typeface="Verdana" panose="020B0604030504040204" pitchFamily="34" charset="0"/>
              </a:rPr>
              <a:t>κατάλληλης απάντησης</a:t>
            </a:r>
            <a:r>
              <a:rPr lang="el-GR" sz="2000" dirty="0" smtClean="0">
                <a:solidFill>
                  <a:srgbClr val="000000"/>
                </a:solidFill>
                <a:latin typeface="Verdana" panose="020B0604030504040204" pitchFamily="34" charset="0"/>
              </a:rPr>
              <a:t> αποτελούν </a:t>
            </a:r>
            <a:r>
              <a:rPr lang="el-GR" sz="2000" dirty="0">
                <a:solidFill>
                  <a:srgbClr val="000000"/>
                </a:solidFill>
                <a:latin typeface="Verdana" panose="020B0604030504040204" pitchFamily="34" charset="0"/>
              </a:rPr>
              <a:t>προσαρμοστικό </a:t>
            </a:r>
            <a:r>
              <a:rPr lang="el-GR" sz="2000" dirty="0" smtClean="0">
                <a:solidFill>
                  <a:srgbClr val="000000"/>
                </a:solidFill>
                <a:latin typeface="Verdana" panose="020B0604030504040204" pitchFamily="34" charset="0"/>
              </a:rPr>
              <a:t>πλεονέκτημα</a:t>
            </a:r>
            <a:r>
              <a:rPr lang="el-GR" sz="2000" dirty="0">
                <a:solidFill>
                  <a:srgbClr val="000000"/>
                </a:solidFill>
                <a:latin typeface="Verdana" panose="020B0604030504040204" pitchFamily="34" charset="0"/>
              </a:rPr>
              <a:t>, διότι τα φυτά έχουν τη δυνατότητα πλέον όχι μόνο </a:t>
            </a:r>
            <a:r>
              <a:rPr lang="el-GR" sz="2000" b="1" dirty="0">
                <a:solidFill>
                  <a:srgbClr val="000000"/>
                </a:solidFill>
                <a:latin typeface="Verdana" panose="020B0604030504040204" pitchFamily="34" charset="0"/>
              </a:rPr>
              <a:t>να εγκλιματιστούν στις νέες συνθήκες</a:t>
            </a:r>
            <a:r>
              <a:rPr lang="el-GR" sz="2000" dirty="0">
                <a:solidFill>
                  <a:srgbClr val="000000"/>
                </a:solidFill>
                <a:latin typeface="Verdana" panose="020B0604030504040204" pitchFamily="34" charset="0"/>
              </a:rPr>
              <a:t>, αλλά και σε ορισμένες περιπτώσεις να </a:t>
            </a:r>
            <a:r>
              <a:rPr lang="el-GR" sz="2000" b="1" dirty="0">
                <a:solidFill>
                  <a:srgbClr val="000000"/>
                </a:solidFill>
                <a:latin typeface="Verdana" panose="020B0604030504040204" pitchFamily="34" charset="0"/>
              </a:rPr>
              <a:t>προβλέψουν τις επικείμενες αλλαγές </a:t>
            </a:r>
            <a:r>
              <a:rPr lang="el-GR" sz="2000" dirty="0">
                <a:solidFill>
                  <a:srgbClr val="000000"/>
                </a:solidFill>
                <a:latin typeface="Verdana" panose="020B0604030504040204" pitchFamily="34" charset="0"/>
              </a:rPr>
              <a:t>στο περιβάλλον.</a:t>
            </a:r>
          </a:p>
        </p:txBody>
      </p:sp>
    </p:spTree>
    <p:extLst>
      <p:ext uri="{BB962C8B-B14F-4D97-AF65-F5344CB8AC3E}">
        <p14:creationId xmlns:p14="http://schemas.microsoft.com/office/powerpoint/2010/main" val="295952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Τυπικά φάσματα απορρόφησης των δύο μορφών του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 Στην υπέρυθρη περιοχή η μορφή </a:t>
            </a:r>
            <a:r>
              <a:rPr lang="el-GR" sz="2000" dirty="0" err="1">
                <a:solidFill>
                  <a:srgbClr val="000000"/>
                </a:solidFill>
                <a:latin typeface="Verdana" panose="020B0604030504040204" pitchFamily="34" charset="0"/>
              </a:rPr>
              <a:t>Pr</a:t>
            </a:r>
            <a:r>
              <a:rPr lang="el-GR" sz="2000" dirty="0">
                <a:solidFill>
                  <a:srgbClr val="000000"/>
                </a:solidFill>
                <a:latin typeface="Verdana" panose="020B0604030504040204" pitchFamily="34" charset="0"/>
              </a:rPr>
              <a:t> απορροφά ελάχιστα, ενώ στην κόκκινη τα δύο φάσματα επικαλύπτονται.</a:t>
            </a:r>
            <a:endParaRPr lang="el-GR" sz="2000" dirty="0"/>
          </a:p>
        </p:txBody>
      </p:sp>
      <p:cxnSp>
        <p:nvCxnSpPr>
          <p:cNvPr id="4" name="Straight Connector 3"/>
          <p:cNvCxnSpPr/>
          <p:nvPr/>
        </p:nvCxnSpPr>
        <p:spPr>
          <a:xfrm>
            <a:off x="774799" y="1658404"/>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827999" y="2179346"/>
            <a:ext cx="7488001" cy="4012800"/>
          </a:xfrm>
          <a:prstGeom prst="rect">
            <a:avLst/>
          </a:prstGeom>
        </p:spPr>
      </p:pic>
    </p:spTree>
    <p:extLst>
      <p:ext uri="{BB962C8B-B14F-4D97-AF65-F5344CB8AC3E}">
        <p14:creationId xmlns:p14="http://schemas.microsoft.com/office/powerpoint/2010/main" val="500061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Οι τύποι </a:t>
            </a:r>
            <a:r>
              <a:rPr lang="el-GR" sz="2400" b="1" dirty="0" err="1">
                <a:solidFill>
                  <a:srgbClr val="000000"/>
                </a:solidFill>
                <a:latin typeface="Verdana" panose="020B0604030504040204" pitchFamily="34" charset="0"/>
              </a:rPr>
              <a:t>PhyA</a:t>
            </a:r>
            <a:r>
              <a:rPr lang="el-GR" sz="2400" b="1" dirty="0">
                <a:solidFill>
                  <a:srgbClr val="000000"/>
                </a:solidFill>
                <a:latin typeface="Verdana" panose="020B0604030504040204" pitchFamily="34" charset="0"/>
              </a:rPr>
              <a:t> και </a:t>
            </a:r>
            <a:r>
              <a:rPr lang="el-GR" sz="2400" b="1" dirty="0" err="1">
                <a:solidFill>
                  <a:srgbClr val="000000"/>
                </a:solidFill>
                <a:latin typeface="Verdana" panose="020B0604030504040204" pitchFamily="34" charset="0"/>
              </a:rPr>
              <a:t>PhyB</a:t>
            </a:r>
            <a:r>
              <a:rPr lang="el-GR" sz="2400" b="1" dirty="0">
                <a:solidFill>
                  <a:srgbClr val="000000"/>
                </a:solidFill>
                <a:latin typeface="Verdana" panose="020B0604030504040204" pitchFamily="34" charset="0"/>
              </a:rPr>
              <a:t> είναι υπεύθυνοι για διαφορετικές </a:t>
            </a:r>
            <a:r>
              <a:rPr lang="el-GR" sz="2400" b="1" dirty="0" err="1">
                <a:solidFill>
                  <a:srgbClr val="000000"/>
                </a:solidFill>
                <a:latin typeface="Verdana" panose="020B0604030504040204" pitchFamily="34" charset="0"/>
              </a:rPr>
              <a:t>φωτομορφογενετικές</a:t>
            </a:r>
            <a:r>
              <a:rPr lang="el-GR" sz="2400" b="1" dirty="0">
                <a:solidFill>
                  <a:srgbClr val="000000"/>
                </a:solidFill>
                <a:latin typeface="Verdana" panose="020B0604030504040204" pitchFamily="34" charset="0"/>
              </a:rPr>
              <a:t> αντιδράσεις</a:t>
            </a:r>
            <a:r>
              <a:rPr lang="el-GR" sz="2400" b="1" dirty="0" smtClean="0">
                <a:solidFill>
                  <a:srgbClr val="000000"/>
                </a:solidFill>
                <a:latin typeface="Verdana" panose="020B0604030504040204" pitchFamily="34" charset="0"/>
              </a:rPr>
              <a:t>:</a:t>
            </a:r>
            <a:endParaRPr lang="el-GR" sz="2400" b="1" dirty="0">
              <a:solidFill>
                <a:srgbClr val="000000"/>
              </a:solidFill>
              <a:latin typeface="Verdana" panose="020B0604030504040204" pitchFamily="34" charset="0"/>
            </a:endParaRPr>
          </a:p>
        </p:txBody>
      </p:sp>
      <p:sp>
        <p:nvSpPr>
          <p:cNvPr id="5" name="Rectangle 4"/>
          <p:cNvSpPr/>
          <p:nvPr/>
        </p:nvSpPr>
        <p:spPr>
          <a:xfrm>
            <a:off x="1676395" y="2072395"/>
            <a:ext cx="7278419" cy="3785652"/>
          </a:xfrm>
          <a:prstGeom prst="rect">
            <a:avLst/>
          </a:prstGeom>
        </p:spPr>
        <p:txBody>
          <a:bodyPr wrap="square">
            <a:spAutoFit/>
          </a:bodyPr>
          <a:lstStyle/>
          <a:p>
            <a:r>
              <a:rPr lang="el-GR" sz="2000" dirty="0" smtClean="0">
                <a:solidFill>
                  <a:srgbClr val="000000"/>
                </a:solidFill>
                <a:latin typeface="Verdana" panose="020B0604030504040204" pitchFamily="34" charset="0"/>
              </a:rPr>
              <a:t>Ορισμένες </a:t>
            </a:r>
            <a:r>
              <a:rPr lang="el-GR" sz="2000" dirty="0" err="1">
                <a:solidFill>
                  <a:srgbClr val="000000"/>
                </a:solidFill>
                <a:latin typeface="Verdana" panose="020B0604030504040204" pitchFamily="34" charset="0"/>
              </a:rPr>
              <a:t>φωτομορφογενετικές</a:t>
            </a:r>
            <a:r>
              <a:rPr lang="el-GR" sz="2000" dirty="0">
                <a:solidFill>
                  <a:srgbClr val="000000"/>
                </a:solidFill>
                <a:latin typeface="Verdana" panose="020B0604030504040204" pitchFamily="34" charset="0"/>
              </a:rPr>
              <a:t> αντιδράσεις επάγονται από πολύ χαμηλές δόσεις ερεθίσματος (περίπου 0,1 </a:t>
            </a:r>
            <a:r>
              <a:rPr lang="el-GR" sz="2000" dirty="0" err="1">
                <a:solidFill>
                  <a:srgbClr val="000000"/>
                </a:solidFill>
                <a:latin typeface="Verdana" panose="020B0604030504040204" pitchFamily="34" charset="0"/>
              </a:rPr>
              <a:t>nmol</a:t>
            </a:r>
            <a:r>
              <a:rPr lang="el-GR" sz="2000" dirty="0">
                <a:solidFill>
                  <a:srgbClr val="000000"/>
                </a:solidFill>
                <a:latin typeface="Verdana" panose="020B0604030504040204" pitchFamily="34" charset="0"/>
              </a:rPr>
              <a:t> m</a:t>
            </a:r>
            <a:r>
              <a:rPr lang="el-GR" sz="2000" baseline="30000" dirty="0">
                <a:solidFill>
                  <a:srgbClr val="000000"/>
                </a:solidFill>
                <a:latin typeface="Verdana" panose="020B0604030504040204" pitchFamily="34" charset="0"/>
              </a:rPr>
              <a:t>-2</a:t>
            </a:r>
            <a:r>
              <a:rPr lang="el-GR" sz="2000" dirty="0">
                <a:solidFill>
                  <a:srgbClr val="000000"/>
                </a:solidFill>
                <a:latin typeface="Verdana" panose="020B0604030504040204" pitchFamily="34" charset="0"/>
              </a:rPr>
              <a:t>) και χαρακτηρίζονται ως </a:t>
            </a:r>
            <a:r>
              <a:rPr lang="el-GR" sz="2000" b="1" dirty="0">
                <a:solidFill>
                  <a:srgbClr val="000000"/>
                </a:solidFill>
                <a:latin typeface="Verdana" panose="020B0604030504040204" pitchFamily="34" charset="0"/>
              </a:rPr>
              <a:t>αντιδράσεις πολύ χαμηλής δόσης ερεθίσματος</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Παράδειγμα </a:t>
            </a:r>
            <a:r>
              <a:rPr lang="el-GR" sz="2000" dirty="0">
                <a:solidFill>
                  <a:srgbClr val="000000"/>
                </a:solidFill>
                <a:latin typeface="Verdana" panose="020B0604030504040204" pitchFamily="34" charset="0"/>
              </a:rPr>
              <a:t>τέτοιας αντίδρασης αποτελεί η επίδραση κόκκινου φωτός στην </a:t>
            </a:r>
            <a:r>
              <a:rPr lang="el-GR" sz="2000" b="1" dirty="0">
                <a:solidFill>
                  <a:srgbClr val="000000"/>
                </a:solidFill>
                <a:latin typeface="Verdana" panose="020B0604030504040204" pitchFamily="34" charset="0"/>
              </a:rPr>
              <a:t>αύξηση του </a:t>
            </a:r>
            <a:r>
              <a:rPr lang="el-GR" sz="2000" b="1" dirty="0" err="1">
                <a:solidFill>
                  <a:srgbClr val="000000"/>
                </a:solidFill>
                <a:latin typeface="Verdana" panose="020B0604030504040204" pitchFamily="34" charset="0"/>
              </a:rPr>
              <a:t>κολεόπτιλου</a:t>
            </a:r>
            <a:r>
              <a:rPr lang="el-GR" sz="2000" b="1" dirty="0">
                <a:solidFill>
                  <a:srgbClr val="000000"/>
                </a:solidFill>
                <a:latin typeface="Verdana" panose="020B0604030504040204" pitchFamily="34" charset="0"/>
              </a:rPr>
              <a:t> </a:t>
            </a:r>
            <a:r>
              <a:rPr lang="el-GR" sz="2000" b="1" dirty="0" err="1">
                <a:solidFill>
                  <a:srgbClr val="000000"/>
                </a:solidFill>
                <a:latin typeface="Verdana" panose="020B0604030504040204" pitchFamily="34" charset="0"/>
              </a:rPr>
              <a:t>ωχρωτικών</a:t>
            </a:r>
            <a:r>
              <a:rPr lang="el-GR" sz="2000" b="1" dirty="0">
                <a:solidFill>
                  <a:srgbClr val="000000"/>
                </a:solidFill>
                <a:latin typeface="Verdana" panose="020B0604030504040204" pitchFamily="34" charset="0"/>
              </a:rPr>
              <a:t> αρτίβλαστων</a:t>
            </a:r>
            <a:r>
              <a:rPr lang="el-GR" sz="2000" dirty="0">
                <a:solidFill>
                  <a:srgbClr val="000000"/>
                </a:solidFill>
                <a:latin typeface="Verdana" panose="020B0604030504040204" pitchFamily="34" charset="0"/>
              </a:rPr>
              <a:t>. Η αντίδραση αυτή δεν ακυρώνεται από την επίδραση υπέρυθρου φωτός. Το </a:t>
            </a:r>
            <a:r>
              <a:rPr lang="el-GR" sz="2000" dirty="0" err="1">
                <a:solidFill>
                  <a:srgbClr val="000000"/>
                </a:solidFill>
                <a:latin typeface="Verdana" panose="020B0604030504040204" pitchFamily="34" charset="0"/>
              </a:rPr>
              <a:t>PhyA</a:t>
            </a:r>
            <a:r>
              <a:rPr lang="el-GR" sz="2000" dirty="0">
                <a:solidFill>
                  <a:srgbClr val="000000"/>
                </a:solidFill>
                <a:latin typeface="Verdana" panose="020B0604030504040204" pitchFamily="34" charset="0"/>
              </a:rPr>
              <a:t> αποτελεί τον κύριο τύπο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 που ρυθμίζει τις αντιδράσεις αυτές και παίζει ζωτικό ρόλο στη μετάβαση από τη </a:t>
            </a:r>
            <a:r>
              <a:rPr lang="el-GR" sz="2000" dirty="0" err="1">
                <a:solidFill>
                  <a:srgbClr val="000000"/>
                </a:solidFill>
                <a:latin typeface="Verdana" panose="020B0604030504040204" pitchFamily="34" charset="0"/>
              </a:rPr>
              <a:t>σκοτομορφογένεση</a:t>
            </a:r>
            <a:r>
              <a:rPr lang="el-GR" sz="2000" dirty="0">
                <a:solidFill>
                  <a:srgbClr val="000000"/>
                </a:solidFill>
                <a:latin typeface="Verdana" panose="020B0604030504040204" pitchFamily="34" charset="0"/>
              </a:rPr>
              <a:t> στη φωτομορφογένεση και την άρση των </a:t>
            </a:r>
            <a:r>
              <a:rPr lang="el-GR" sz="2000" dirty="0" err="1">
                <a:solidFill>
                  <a:srgbClr val="000000"/>
                </a:solidFill>
                <a:latin typeface="Verdana" panose="020B0604030504040204" pitchFamily="34" charset="0"/>
              </a:rPr>
              <a:t>ωχρωτικών</a:t>
            </a:r>
            <a:r>
              <a:rPr lang="el-GR" sz="2000" dirty="0">
                <a:solidFill>
                  <a:srgbClr val="000000"/>
                </a:solidFill>
                <a:latin typeface="Verdana" panose="020B0604030504040204" pitchFamily="34" charset="0"/>
              </a:rPr>
              <a:t> συμπτωμάτων.</a:t>
            </a:r>
          </a:p>
        </p:txBody>
      </p:sp>
    </p:spTree>
    <p:extLst>
      <p:ext uri="{BB962C8B-B14F-4D97-AF65-F5344CB8AC3E}">
        <p14:creationId xmlns:p14="http://schemas.microsoft.com/office/powerpoint/2010/main" val="346799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Οι τύποι </a:t>
            </a:r>
            <a:r>
              <a:rPr lang="el-GR" sz="2400" b="1" dirty="0" err="1">
                <a:solidFill>
                  <a:srgbClr val="000000"/>
                </a:solidFill>
                <a:latin typeface="Verdana" panose="020B0604030504040204" pitchFamily="34" charset="0"/>
              </a:rPr>
              <a:t>PhyA</a:t>
            </a:r>
            <a:r>
              <a:rPr lang="el-GR" sz="2400" b="1" dirty="0">
                <a:solidFill>
                  <a:srgbClr val="000000"/>
                </a:solidFill>
                <a:latin typeface="Verdana" panose="020B0604030504040204" pitchFamily="34" charset="0"/>
              </a:rPr>
              <a:t> και </a:t>
            </a:r>
            <a:r>
              <a:rPr lang="el-GR" sz="2400" b="1" dirty="0" err="1">
                <a:solidFill>
                  <a:srgbClr val="000000"/>
                </a:solidFill>
                <a:latin typeface="Verdana" panose="020B0604030504040204" pitchFamily="34" charset="0"/>
              </a:rPr>
              <a:t>PhyB</a:t>
            </a:r>
            <a:r>
              <a:rPr lang="el-GR" sz="2400" b="1" dirty="0">
                <a:solidFill>
                  <a:srgbClr val="000000"/>
                </a:solidFill>
                <a:latin typeface="Verdana" panose="020B0604030504040204" pitchFamily="34" charset="0"/>
              </a:rPr>
              <a:t> είναι υπεύθυνοι για διαφορετικές </a:t>
            </a:r>
            <a:r>
              <a:rPr lang="el-GR" sz="2400" b="1" dirty="0" err="1">
                <a:solidFill>
                  <a:srgbClr val="000000"/>
                </a:solidFill>
                <a:latin typeface="Verdana" panose="020B0604030504040204" pitchFamily="34" charset="0"/>
              </a:rPr>
              <a:t>φωτομορφογενετικές</a:t>
            </a:r>
            <a:r>
              <a:rPr lang="el-GR" sz="2400" b="1" dirty="0">
                <a:solidFill>
                  <a:srgbClr val="000000"/>
                </a:solidFill>
                <a:latin typeface="Verdana" panose="020B0604030504040204" pitchFamily="34" charset="0"/>
              </a:rPr>
              <a:t> αντιδράσεις</a:t>
            </a:r>
            <a:r>
              <a:rPr lang="el-GR" sz="2400" b="1" dirty="0" smtClean="0">
                <a:solidFill>
                  <a:srgbClr val="000000"/>
                </a:solidFill>
                <a:latin typeface="Verdana" panose="020B0604030504040204" pitchFamily="34" charset="0"/>
              </a:rPr>
              <a:t>:</a:t>
            </a:r>
            <a:endParaRPr lang="el-GR" sz="2400" b="1" dirty="0">
              <a:solidFill>
                <a:srgbClr val="000000"/>
              </a:solidFill>
              <a:latin typeface="Verdana" panose="020B0604030504040204" pitchFamily="34" charset="0"/>
            </a:endParaRPr>
          </a:p>
        </p:txBody>
      </p:sp>
      <p:sp>
        <p:nvSpPr>
          <p:cNvPr id="5" name="Rectangle 4"/>
          <p:cNvSpPr/>
          <p:nvPr/>
        </p:nvSpPr>
        <p:spPr>
          <a:xfrm>
            <a:off x="1676395" y="2072395"/>
            <a:ext cx="7278419" cy="3477875"/>
          </a:xfrm>
          <a:prstGeom prst="rect">
            <a:avLst/>
          </a:prstGeom>
        </p:spPr>
        <p:txBody>
          <a:bodyPr wrap="square">
            <a:spAutoFit/>
          </a:bodyPr>
          <a:lstStyle/>
          <a:p>
            <a:r>
              <a:rPr lang="el-GR" sz="2000" dirty="0">
                <a:solidFill>
                  <a:srgbClr val="000000"/>
                </a:solidFill>
                <a:latin typeface="Verdana" panose="020B0604030504040204" pitchFamily="34" charset="0"/>
              </a:rPr>
              <a:t>Άλλες </a:t>
            </a:r>
            <a:r>
              <a:rPr lang="el-GR" sz="2000" dirty="0" err="1">
                <a:solidFill>
                  <a:srgbClr val="000000"/>
                </a:solidFill>
                <a:latin typeface="Verdana" panose="020B0604030504040204" pitchFamily="34" charset="0"/>
              </a:rPr>
              <a:t>φωτομορφογενετικές</a:t>
            </a:r>
            <a:r>
              <a:rPr lang="el-GR" sz="2000" dirty="0">
                <a:solidFill>
                  <a:srgbClr val="000000"/>
                </a:solidFill>
                <a:latin typeface="Verdana" panose="020B0604030504040204" pitchFamily="34" charset="0"/>
              </a:rPr>
              <a:t> αντιδράσεις γίνονται αντιληπτές εφόσον η δόση του ερεθίσματος ξεπεράσει τα 1.0 </a:t>
            </a:r>
            <a:r>
              <a:rPr lang="el-GR" sz="2000" dirty="0" err="1">
                <a:solidFill>
                  <a:srgbClr val="000000"/>
                </a:solidFill>
                <a:latin typeface="Verdana" panose="020B0604030504040204" pitchFamily="34" charset="0"/>
              </a:rPr>
              <a:t>μmol</a:t>
            </a:r>
            <a:r>
              <a:rPr lang="el-GR" sz="2000" dirty="0">
                <a:solidFill>
                  <a:srgbClr val="000000"/>
                </a:solidFill>
                <a:latin typeface="Verdana" panose="020B0604030504040204" pitchFamily="34" charset="0"/>
              </a:rPr>
              <a:t> m</a:t>
            </a:r>
            <a:r>
              <a:rPr lang="el-GR" sz="2000" baseline="30000" dirty="0">
                <a:solidFill>
                  <a:srgbClr val="000000"/>
                </a:solidFill>
                <a:latin typeface="Verdana" panose="020B0604030504040204" pitchFamily="34" charset="0"/>
              </a:rPr>
              <a:t>-2</a:t>
            </a:r>
            <a:r>
              <a:rPr lang="el-GR" sz="2000" dirty="0">
                <a:solidFill>
                  <a:srgbClr val="000000"/>
                </a:solidFill>
                <a:latin typeface="Verdana" panose="020B0604030504040204" pitchFamily="34" charset="0"/>
              </a:rPr>
              <a:t> και αναφέρονται ως </a:t>
            </a:r>
            <a:r>
              <a:rPr lang="el-GR" sz="2000" b="1" dirty="0">
                <a:solidFill>
                  <a:srgbClr val="000000"/>
                </a:solidFill>
                <a:latin typeface="Verdana" panose="020B0604030504040204" pitchFamily="34" charset="0"/>
              </a:rPr>
              <a:t>αντιδράσεις χαμηλής δόσης ερεθίσματος</a:t>
            </a:r>
            <a:r>
              <a:rPr lang="el-GR" sz="2000" dirty="0">
                <a:solidFill>
                  <a:srgbClr val="000000"/>
                </a:solidFill>
                <a:latin typeface="Verdana" panose="020B0604030504040204" pitchFamily="34" charset="0"/>
              </a:rPr>
              <a:t>. Περιλαμβάνουν τις τυπικότερες και πλέον μελετημένες </a:t>
            </a:r>
            <a:r>
              <a:rPr lang="el-GR" sz="2000" dirty="0" err="1">
                <a:solidFill>
                  <a:srgbClr val="000000"/>
                </a:solidFill>
                <a:latin typeface="Verdana" panose="020B0604030504040204" pitchFamily="34" charset="0"/>
              </a:rPr>
              <a:t>φωτομορφογενετικές</a:t>
            </a:r>
            <a:r>
              <a:rPr lang="el-GR" sz="2000" dirty="0">
                <a:solidFill>
                  <a:srgbClr val="000000"/>
                </a:solidFill>
                <a:latin typeface="Verdana" panose="020B0604030504040204" pitchFamily="34" charset="0"/>
              </a:rPr>
              <a:t> αντιδράσεις, όπως αυτή των </a:t>
            </a:r>
            <a:r>
              <a:rPr lang="el-GR" sz="2000" b="1" dirty="0">
                <a:solidFill>
                  <a:srgbClr val="000000"/>
                </a:solidFill>
                <a:latin typeface="Verdana" panose="020B0604030504040204" pitchFamily="34" charset="0"/>
              </a:rPr>
              <a:t>φωτοευαίσθητων σπερμάτων μαρουλιού</a:t>
            </a:r>
            <a:r>
              <a:rPr lang="el-GR" sz="2000" dirty="0">
                <a:solidFill>
                  <a:srgbClr val="000000"/>
                </a:solidFill>
                <a:latin typeface="Verdana" panose="020B0604030504040204" pitchFamily="34" charset="0"/>
              </a:rPr>
              <a:t>, και ακυρώνονται υπό την επίδραση υπέρυθρου φωτισμού. Στις αντιδράσεις αυτές παίρνουν μέρος όλοι οι υπόλοιποι τύποι φυτοχρωμάτων, οι οποίοι δεν αποδομούνται παρουσία φωτισμού.</a:t>
            </a:r>
          </a:p>
        </p:txBody>
      </p:sp>
    </p:spTree>
    <p:extLst>
      <p:ext uri="{BB962C8B-B14F-4D97-AF65-F5344CB8AC3E}">
        <p14:creationId xmlns:p14="http://schemas.microsoft.com/office/powerpoint/2010/main" val="3343866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Οι τύποι </a:t>
            </a:r>
            <a:r>
              <a:rPr lang="el-GR" sz="2400" b="1" dirty="0" err="1">
                <a:solidFill>
                  <a:srgbClr val="000000"/>
                </a:solidFill>
                <a:latin typeface="Verdana" panose="020B0604030504040204" pitchFamily="34" charset="0"/>
              </a:rPr>
              <a:t>PhyA</a:t>
            </a:r>
            <a:r>
              <a:rPr lang="el-GR" sz="2400" b="1" dirty="0">
                <a:solidFill>
                  <a:srgbClr val="000000"/>
                </a:solidFill>
                <a:latin typeface="Verdana" panose="020B0604030504040204" pitchFamily="34" charset="0"/>
              </a:rPr>
              <a:t> και </a:t>
            </a:r>
            <a:r>
              <a:rPr lang="el-GR" sz="2400" b="1" dirty="0" err="1">
                <a:solidFill>
                  <a:srgbClr val="000000"/>
                </a:solidFill>
                <a:latin typeface="Verdana" panose="020B0604030504040204" pitchFamily="34" charset="0"/>
              </a:rPr>
              <a:t>PhyB</a:t>
            </a:r>
            <a:r>
              <a:rPr lang="el-GR" sz="2400" b="1" dirty="0">
                <a:solidFill>
                  <a:srgbClr val="000000"/>
                </a:solidFill>
                <a:latin typeface="Verdana" panose="020B0604030504040204" pitchFamily="34" charset="0"/>
              </a:rPr>
              <a:t> είναι υπεύθυνοι για διαφορετικές </a:t>
            </a:r>
            <a:r>
              <a:rPr lang="el-GR" sz="2400" b="1" dirty="0" err="1">
                <a:solidFill>
                  <a:srgbClr val="000000"/>
                </a:solidFill>
                <a:latin typeface="Verdana" panose="020B0604030504040204" pitchFamily="34" charset="0"/>
              </a:rPr>
              <a:t>φωτομορφογενετικές</a:t>
            </a:r>
            <a:r>
              <a:rPr lang="el-GR" sz="2400" b="1" dirty="0">
                <a:solidFill>
                  <a:srgbClr val="000000"/>
                </a:solidFill>
                <a:latin typeface="Verdana" panose="020B0604030504040204" pitchFamily="34" charset="0"/>
              </a:rPr>
              <a:t> αντιδράσεις</a:t>
            </a:r>
            <a:r>
              <a:rPr lang="el-GR" sz="2400" b="1" dirty="0" smtClean="0">
                <a:solidFill>
                  <a:srgbClr val="000000"/>
                </a:solidFill>
                <a:latin typeface="Verdana" panose="020B0604030504040204" pitchFamily="34" charset="0"/>
              </a:rPr>
              <a:t>:</a:t>
            </a:r>
            <a:endParaRPr lang="el-GR" sz="2400" b="1" dirty="0">
              <a:solidFill>
                <a:srgbClr val="000000"/>
              </a:solidFill>
              <a:latin typeface="Verdana" panose="020B0604030504040204" pitchFamily="34" charset="0"/>
            </a:endParaRPr>
          </a:p>
        </p:txBody>
      </p:sp>
      <p:sp>
        <p:nvSpPr>
          <p:cNvPr id="5" name="Rectangle 4"/>
          <p:cNvSpPr/>
          <p:nvPr/>
        </p:nvSpPr>
        <p:spPr>
          <a:xfrm>
            <a:off x="1676395" y="2072395"/>
            <a:ext cx="7278419" cy="2862322"/>
          </a:xfrm>
          <a:prstGeom prst="rect">
            <a:avLst/>
          </a:prstGeom>
        </p:spPr>
        <p:txBody>
          <a:bodyPr wrap="square">
            <a:spAutoFit/>
          </a:bodyPr>
          <a:lstStyle/>
          <a:p>
            <a:r>
              <a:rPr lang="el-GR" sz="2000" dirty="0">
                <a:solidFill>
                  <a:srgbClr val="000000"/>
                </a:solidFill>
                <a:latin typeface="Verdana" panose="020B0604030504040204" pitchFamily="34" charset="0"/>
              </a:rPr>
              <a:t>Η τελευταία κατηγορία αναφέρεται στις </a:t>
            </a:r>
            <a:r>
              <a:rPr lang="el-GR" sz="2000" b="1" dirty="0">
                <a:solidFill>
                  <a:srgbClr val="000000"/>
                </a:solidFill>
                <a:latin typeface="Verdana" panose="020B0604030504040204" pitchFamily="34" charset="0"/>
              </a:rPr>
              <a:t>αντιδράσεις υψηλής δόσης </a:t>
            </a:r>
            <a:r>
              <a:rPr lang="el-GR" sz="2000" b="1" dirty="0" smtClean="0">
                <a:solidFill>
                  <a:srgbClr val="000000"/>
                </a:solidFill>
                <a:latin typeface="Verdana" panose="020B0604030504040204" pitchFamily="34" charset="0"/>
              </a:rPr>
              <a:t>ερεθίσματος</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Οι αντιδράσεις αυτές εμφανίζονται με παρατεταμένη ή συνεχή επίδραση φωτισμού έντασης υψηλότερης των </a:t>
            </a:r>
            <a:r>
              <a:rPr lang="el-GR" sz="2000" dirty="0" smtClean="0">
                <a:solidFill>
                  <a:srgbClr val="000000"/>
                </a:solidFill>
                <a:latin typeface="Verdana" panose="020B0604030504040204" pitchFamily="34" charset="0"/>
              </a:rPr>
              <a:t>10 </a:t>
            </a:r>
            <a:r>
              <a:rPr lang="el-GR" sz="2000" dirty="0" err="1" smtClean="0">
                <a:solidFill>
                  <a:srgbClr val="000000"/>
                </a:solidFill>
                <a:latin typeface="Verdana" panose="020B0604030504040204" pitchFamily="34" charset="0"/>
              </a:rPr>
              <a:t>μmol</a:t>
            </a:r>
            <a:r>
              <a:rPr lang="el-GR" sz="2000" dirty="0" smtClean="0">
                <a:solidFill>
                  <a:srgbClr val="000000"/>
                </a:solidFill>
                <a:latin typeface="Verdana" panose="020B0604030504040204" pitchFamily="34" charset="0"/>
              </a:rPr>
              <a:t> m</a:t>
            </a:r>
            <a:r>
              <a:rPr lang="el-GR" sz="2000" baseline="30000" dirty="0" smtClean="0">
                <a:solidFill>
                  <a:srgbClr val="000000"/>
                </a:solidFill>
                <a:latin typeface="Verdana" panose="020B0604030504040204" pitchFamily="34" charset="0"/>
              </a:rPr>
              <a:t>-2</a:t>
            </a:r>
            <a:r>
              <a:rPr lang="el-GR" sz="2000" dirty="0">
                <a:solidFill>
                  <a:srgbClr val="000000"/>
                </a:solidFill>
                <a:latin typeface="Verdana" panose="020B0604030504040204" pitchFamily="34" charset="0"/>
              </a:rPr>
              <a:t>. Τα φάσματα δράσης των αντιδράσεων </a:t>
            </a:r>
            <a:r>
              <a:rPr lang="el-GR" sz="2000" dirty="0" smtClean="0">
                <a:solidFill>
                  <a:srgbClr val="000000"/>
                </a:solidFill>
                <a:latin typeface="Verdana" panose="020B0604030504040204" pitchFamily="34" charset="0"/>
              </a:rPr>
              <a:t>αυτών </a:t>
            </a:r>
            <a:r>
              <a:rPr lang="el-GR" sz="2000" dirty="0">
                <a:solidFill>
                  <a:srgbClr val="000000"/>
                </a:solidFill>
                <a:latin typeface="Verdana" panose="020B0604030504040204" pitchFamily="34" charset="0"/>
              </a:rPr>
              <a:t>δείχνουν μέγιστα στην υπέρυθρη και μπλε περιοχή του φάσματος και οι υπεύθυνοι </a:t>
            </a:r>
            <a:r>
              <a:rPr lang="el-GR" sz="2000" dirty="0" err="1">
                <a:solidFill>
                  <a:srgbClr val="000000"/>
                </a:solidFill>
                <a:latin typeface="Verdana" panose="020B0604030504040204" pitchFamily="34" charset="0"/>
              </a:rPr>
              <a:t>φωτοδέκτες</a:t>
            </a:r>
            <a:r>
              <a:rPr lang="el-GR" sz="2000" dirty="0">
                <a:solidFill>
                  <a:srgbClr val="000000"/>
                </a:solidFill>
                <a:latin typeface="Verdana" panose="020B0604030504040204" pitchFamily="34" charset="0"/>
              </a:rPr>
              <a:t>, εκτός από τα </a:t>
            </a:r>
            <a:r>
              <a:rPr lang="el-GR" sz="2000" dirty="0" err="1">
                <a:solidFill>
                  <a:srgbClr val="000000"/>
                </a:solidFill>
                <a:latin typeface="Verdana" panose="020B0604030504040204" pitchFamily="34" charset="0"/>
              </a:rPr>
              <a:t>φυτοχρώματα</a:t>
            </a:r>
            <a:r>
              <a:rPr lang="el-GR" sz="2000" dirty="0">
                <a:solidFill>
                  <a:srgbClr val="000000"/>
                </a:solidFill>
                <a:latin typeface="Verdana" panose="020B0604030504040204" pitchFamily="34" charset="0"/>
              </a:rPr>
              <a:t> (κυρίως το </a:t>
            </a:r>
            <a:r>
              <a:rPr lang="el-GR" sz="2000" dirty="0" err="1">
                <a:solidFill>
                  <a:srgbClr val="000000"/>
                </a:solidFill>
                <a:latin typeface="Verdana" panose="020B0604030504040204" pitchFamily="34" charset="0"/>
              </a:rPr>
              <a:t>PhyB</a:t>
            </a:r>
            <a:r>
              <a:rPr lang="el-GR" sz="2000" dirty="0">
                <a:solidFill>
                  <a:srgbClr val="000000"/>
                </a:solidFill>
                <a:latin typeface="Verdana" panose="020B0604030504040204" pitchFamily="34" charset="0"/>
              </a:rPr>
              <a:t>) είναι τα </a:t>
            </a:r>
            <a:r>
              <a:rPr lang="el-GR" sz="2000" dirty="0" err="1">
                <a:solidFill>
                  <a:srgbClr val="000000"/>
                </a:solidFill>
                <a:latin typeface="Verdana" panose="020B0604030504040204" pitchFamily="34" charset="0"/>
              </a:rPr>
              <a:t>κρυπτοχρώματα</a:t>
            </a:r>
            <a:r>
              <a:rPr lang="el-GR" sz="2000" dirty="0">
                <a:solidFill>
                  <a:srgbClr val="000000"/>
                </a:solidFill>
                <a:latin typeface="Verdana" panose="020B0604030504040204" pitchFamily="34" charset="0"/>
              </a:rPr>
              <a:t> και ο φωτοδέκτης </a:t>
            </a:r>
            <a:r>
              <a:rPr lang="el-GR" sz="2000" dirty="0" smtClean="0">
                <a:solidFill>
                  <a:srgbClr val="000000"/>
                </a:solidFill>
                <a:latin typeface="Verdana" panose="020B0604030504040204" pitchFamily="34" charset="0"/>
              </a:rPr>
              <a:t>UVR8</a:t>
            </a:r>
            <a:r>
              <a:rPr lang="en-US"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93339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dirty="0" smtClean="0">
                <a:solidFill>
                  <a:srgbClr val="000000"/>
                </a:solidFill>
                <a:latin typeface="Verdana" panose="020B0604030504040204" pitchFamily="34" charset="0"/>
              </a:rPr>
              <a:t>δομή της χρωμοφόρου ομάδας των δύο μορφών (</a:t>
            </a:r>
            <a:r>
              <a:rPr lang="el-GR" sz="2000" dirty="0" err="1" smtClean="0">
                <a:solidFill>
                  <a:srgbClr val="000000"/>
                </a:solidFill>
                <a:latin typeface="Verdana" panose="020B0604030504040204" pitchFamily="34" charset="0"/>
              </a:rPr>
              <a:t>Ρr</a:t>
            </a:r>
            <a:r>
              <a:rPr lang="el-GR" sz="2000" dirty="0" smtClean="0">
                <a:solidFill>
                  <a:srgbClr val="000000"/>
                </a:solidFill>
                <a:latin typeface="Verdana" panose="020B0604030504040204" pitchFamily="34" charset="0"/>
              </a:rPr>
              <a:t> και </a:t>
            </a:r>
            <a:r>
              <a:rPr lang="en-US" sz="2000" dirty="0" err="1" smtClean="0">
                <a:solidFill>
                  <a:srgbClr val="000000"/>
                </a:solidFill>
                <a:latin typeface="Verdana" panose="020B0604030504040204" pitchFamily="34" charset="0"/>
              </a:rPr>
              <a:t>Pfr</a:t>
            </a:r>
            <a:r>
              <a:rPr lang="en-US" sz="2000" dirty="0" smtClean="0">
                <a:solidFill>
                  <a:srgbClr val="000000"/>
                </a:solidFill>
                <a:latin typeface="Verdana" panose="020B0604030504040204" pitchFamily="34" charset="0"/>
              </a:rPr>
              <a:t>)</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των </a:t>
            </a:r>
            <a:r>
              <a:rPr lang="el-GR" sz="2000" dirty="0" smtClean="0">
                <a:solidFill>
                  <a:srgbClr val="000000"/>
                </a:solidFill>
                <a:latin typeface="Verdana" panose="020B0604030504040204" pitchFamily="34" charset="0"/>
              </a:rPr>
              <a:t>φυτοχρωμάτω</a:t>
            </a:r>
            <a:r>
              <a:rPr lang="el-GR" sz="2000" dirty="0">
                <a:solidFill>
                  <a:srgbClr val="000000"/>
                </a:solidFill>
                <a:latin typeface="Verdana" panose="020B0604030504040204" pitchFamily="34" charset="0"/>
              </a:rPr>
              <a:t>ν</a:t>
            </a:r>
            <a:r>
              <a:rPr lang="el-GR" sz="2000" dirty="0" smtClean="0">
                <a:solidFill>
                  <a:srgbClr val="000000"/>
                </a:solidFill>
                <a:latin typeface="Verdana" panose="020B0604030504040204" pitchFamily="34" charset="0"/>
              </a:rPr>
              <a:t>. Κατά </a:t>
            </a:r>
            <a:r>
              <a:rPr lang="el-GR" sz="2000" dirty="0">
                <a:solidFill>
                  <a:srgbClr val="000000"/>
                </a:solidFill>
                <a:latin typeface="Verdana" panose="020B0604030504040204" pitchFamily="34" charset="0"/>
              </a:rPr>
              <a:t>τη μετατροπή από τη μορφή </a:t>
            </a:r>
            <a:r>
              <a:rPr lang="el-GR" sz="2000" dirty="0" err="1">
                <a:solidFill>
                  <a:srgbClr val="000000"/>
                </a:solidFill>
                <a:latin typeface="Verdana" panose="020B0604030504040204" pitchFamily="34" charset="0"/>
              </a:rPr>
              <a:t>Pr</a:t>
            </a:r>
            <a:r>
              <a:rPr lang="el-GR" sz="2000" dirty="0">
                <a:solidFill>
                  <a:srgbClr val="000000"/>
                </a:solidFill>
                <a:latin typeface="Verdana" panose="020B0604030504040204" pitchFamily="34" charset="0"/>
              </a:rPr>
              <a:t> στη μορφή </a:t>
            </a:r>
            <a:r>
              <a:rPr lang="el-GR" sz="2000" dirty="0" err="1">
                <a:solidFill>
                  <a:srgbClr val="000000"/>
                </a:solidFill>
                <a:latin typeface="Verdana" panose="020B0604030504040204" pitchFamily="34" charset="0"/>
              </a:rPr>
              <a:t>Pfr</a:t>
            </a:r>
            <a:r>
              <a:rPr lang="el-GR" sz="2000" dirty="0">
                <a:solidFill>
                  <a:srgbClr val="000000"/>
                </a:solidFill>
                <a:latin typeface="Verdana" panose="020B0604030504040204" pitchFamily="34" charset="0"/>
              </a:rPr>
              <a:t> προκαλείται περιστροφή του ενός δακτυλίου λόγω </a:t>
            </a:r>
            <a:r>
              <a:rPr lang="el-GR" sz="2000" dirty="0" err="1" smtClean="0">
                <a:solidFill>
                  <a:srgbClr val="000000"/>
                </a:solidFill>
                <a:latin typeface="Verdana" panose="020B0604030504040204" pitchFamily="34" charset="0"/>
              </a:rPr>
              <a:t>ισομερίωσης</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658404"/>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820917" y="1726986"/>
            <a:ext cx="5502166" cy="5043652"/>
          </a:xfrm>
          <a:prstGeom prst="rect">
            <a:avLst/>
          </a:prstGeom>
        </p:spPr>
      </p:pic>
    </p:spTree>
    <p:extLst>
      <p:ext uri="{BB962C8B-B14F-4D97-AF65-F5344CB8AC3E}">
        <p14:creationId xmlns:p14="http://schemas.microsoft.com/office/powerpoint/2010/main" val="4059885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βιολογικά ενεργή μορφή των φυτοχρωμάτων είναι η </a:t>
            </a:r>
            <a:r>
              <a:rPr lang="el-GR" sz="2400" b="1" dirty="0" err="1" smtClean="0">
                <a:solidFill>
                  <a:srgbClr val="000000"/>
                </a:solidFill>
                <a:latin typeface="Verdana" panose="020B0604030504040204" pitchFamily="34" charset="0"/>
              </a:rPr>
              <a:t>Pfr</a:t>
            </a:r>
            <a:endParaRPr lang="el-GR" sz="2400" b="1" dirty="0">
              <a:solidFill>
                <a:srgbClr val="000000"/>
              </a:solidFill>
              <a:latin typeface="Verdana" panose="020B0604030504040204" pitchFamily="34" charset="0"/>
            </a:endParaRPr>
          </a:p>
        </p:txBody>
      </p:sp>
      <p:sp>
        <p:nvSpPr>
          <p:cNvPr id="5" name="Rectangle 4"/>
          <p:cNvSpPr/>
          <p:nvPr/>
        </p:nvSpPr>
        <p:spPr>
          <a:xfrm>
            <a:off x="1676395" y="1843793"/>
            <a:ext cx="7278419" cy="2862322"/>
          </a:xfrm>
          <a:prstGeom prst="rect">
            <a:avLst/>
          </a:prstGeom>
        </p:spPr>
        <p:txBody>
          <a:bodyPr wrap="square">
            <a:spAutoFit/>
          </a:bodyPr>
          <a:lstStyle/>
          <a:p>
            <a:r>
              <a:rPr lang="el-GR" sz="2000" dirty="0">
                <a:solidFill>
                  <a:srgbClr val="000000"/>
                </a:solidFill>
                <a:latin typeface="Verdana" panose="020B0604030504040204" pitchFamily="34" charset="0"/>
              </a:rPr>
              <a:t>Σε φυτά που δεν έχουν δεχτεί φωτισμό, το φυτόχρωμα </a:t>
            </a:r>
            <a:r>
              <a:rPr lang="el-GR" sz="2000" dirty="0" smtClean="0">
                <a:solidFill>
                  <a:srgbClr val="000000"/>
                </a:solidFill>
                <a:latin typeface="Verdana" panose="020B0604030504040204" pitchFamily="34" charset="0"/>
              </a:rPr>
              <a:t>παρουσιάζεται </a:t>
            </a:r>
            <a:r>
              <a:rPr lang="el-GR" sz="2000" dirty="0">
                <a:solidFill>
                  <a:srgbClr val="000000"/>
                </a:solidFill>
                <a:latin typeface="Verdana" panose="020B0604030504040204" pitchFamily="34" charset="0"/>
              </a:rPr>
              <a:t>με τη μορφή που απορροφά κόκκινο φως, την </a:t>
            </a:r>
            <a:r>
              <a:rPr lang="el-GR" sz="2000" dirty="0" err="1">
                <a:solidFill>
                  <a:srgbClr val="000000"/>
                </a:solidFill>
                <a:latin typeface="Verdana" panose="020B0604030504040204" pitchFamily="34" charset="0"/>
              </a:rPr>
              <a:t>Pr</a:t>
            </a:r>
            <a:r>
              <a:rPr lang="el-GR" sz="2000" dirty="0">
                <a:solidFill>
                  <a:srgbClr val="000000"/>
                </a:solidFill>
                <a:latin typeface="Verdana" panose="020B0604030504040204" pitchFamily="34" charset="0"/>
              </a:rPr>
              <a:t>. Εάν απορροφήσει φωτόνια της κόκκινης περιοχής μετατρέπεται στη μορφή </a:t>
            </a:r>
            <a:r>
              <a:rPr lang="el-GR" sz="2000" dirty="0" err="1">
                <a:solidFill>
                  <a:srgbClr val="000000"/>
                </a:solidFill>
                <a:latin typeface="Verdana" panose="020B0604030504040204" pitchFamily="34" charset="0"/>
              </a:rPr>
              <a:t>Pfr</a:t>
            </a:r>
            <a:r>
              <a:rPr lang="el-GR" sz="2000" dirty="0">
                <a:solidFill>
                  <a:srgbClr val="000000"/>
                </a:solidFill>
                <a:latin typeface="Verdana" panose="020B0604030504040204" pitchFamily="34" charset="0"/>
              </a:rPr>
              <a:t>, η οποία αποτελεί τη </a:t>
            </a:r>
            <a:r>
              <a:rPr lang="el-GR" sz="2000" b="1" dirty="0">
                <a:solidFill>
                  <a:srgbClr val="000000"/>
                </a:solidFill>
                <a:latin typeface="Verdana" panose="020B0604030504040204" pitchFamily="34" charset="0"/>
              </a:rPr>
              <a:t>βιολογικά ενεργή μορφή </a:t>
            </a:r>
            <a:r>
              <a:rPr lang="el-GR" sz="2000" dirty="0">
                <a:solidFill>
                  <a:srgbClr val="000000"/>
                </a:solidFill>
                <a:latin typeface="Verdana" panose="020B0604030504040204" pitchFamily="34" charset="0"/>
              </a:rPr>
              <a:t>του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 Η απορρόφηση κόκκινης ακτινοβολίας έχει ως αποτέλεσμα την </a:t>
            </a:r>
            <a:r>
              <a:rPr lang="el-GR" sz="2000" dirty="0" err="1">
                <a:solidFill>
                  <a:srgbClr val="000000"/>
                </a:solidFill>
                <a:latin typeface="Verdana" panose="020B0604030504040204" pitchFamily="34" charset="0"/>
              </a:rPr>
              <a:t>ισομερίωση</a:t>
            </a:r>
            <a:r>
              <a:rPr lang="el-GR" sz="2000" dirty="0">
                <a:solidFill>
                  <a:srgbClr val="000000"/>
                </a:solidFill>
                <a:latin typeface="Verdana" panose="020B0604030504040204" pitchFamily="34" charset="0"/>
              </a:rPr>
              <a:t> της χρωμοφόρου ομάδας που προκαλεί αλλαγή στη διαμόρφωση όλου του μορίου λόγω περιστροφής του δακτυλίου </a:t>
            </a:r>
            <a:r>
              <a:rPr lang="el-GR" sz="2000" dirty="0" smtClean="0">
                <a:solidFill>
                  <a:srgbClr val="000000"/>
                </a:solidFill>
                <a:latin typeface="Verdana" panose="020B0604030504040204" pitchFamily="34" charset="0"/>
              </a:rPr>
              <a:t>D... </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29468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βιολογικά ενεργή μορφή των φυτοχρωμάτων είναι η </a:t>
            </a:r>
            <a:r>
              <a:rPr lang="el-GR" sz="2400" b="1" dirty="0" err="1" smtClean="0">
                <a:solidFill>
                  <a:srgbClr val="000000"/>
                </a:solidFill>
                <a:latin typeface="Verdana" panose="020B0604030504040204" pitchFamily="34" charset="0"/>
              </a:rPr>
              <a:t>Pfr</a:t>
            </a:r>
            <a:endParaRPr lang="el-GR" sz="2400" b="1" dirty="0">
              <a:solidFill>
                <a:srgbClr val="000000"/>
              </a:solidFill>
              <a:latin typeface="Verdana" panose="020B0604030504040204" pitchFamily="34" charset="0"/>
            </a:endParaRPr>
          </a:p>
        </p:txBody>
      </p:sp>
      <p:sp>
        <p:nvSpPr>
          <p:cNvPr id="5" name="Rectangle 4"/>
          <p:cNvSpPr/>
          <p:nvPr/>
        </p:nvSpPr>
        <p:spPr>
          <a:xfrm>
            <a:off x="1676395" y="1843793"/>
            <a:ext cx="7278419" cy="3170099"/>
          </a:xfrm>
          <a:prstGeom prst="rect">
            <a:avLst/>
          </a:prstGeom>
        </p:spPr>
        <p:txBody>
          <a:bodyPr wrap="square">
            <a:spAutoFit/>
          </a:bodyPr>
          <a:lstStyle/>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αλλαγή αυτή προκαλεί με τη σειρά της </a:t>
            </a:r>
            <a:r>
              <a:rPr lang="el-GR" sz="2000" b="1" dirty="0">
                <a:solidFill>
                  <a:srgbClr val="000000"/>
                </a:solidFill>
                <a:latin typeface="Verdana" panose="020B0604030504040204" pitchFamily="34" charset="0"/>
              </a:rPr>
              <a:t>διαβίβαση σήματος</a:t>
            </a:r>
            <a:r>
              <a:rPr lang="el-GR" sz="2000" dirty="0">
                <a:solidFill>
                  <a:srgbClr val="000000"/>
                </a:solidFill>
                <a:latin typeface="Verdana" panose="020B0604030504040204" pitchFamily="34" charset="0"/>
              </a:rPr>
              <a:t>. Η φωσφορυλιωμένη πλέον μορφή </a:t>
            </a:r>
            <a:r>
              <a:rPr lang="el-GR" sz="2000" dirty="0" err="1">
                <a:solidFill>
                  <a:srgbClr val="000000"/>
                </a:solidFill>
                <a:latin typeface="Verdana" panose="020B0604030504040204" pitchFamily="34" charset="0"/>
              </a:rPr>
              <a:t>Pfr</a:t>
            </a:r>
            <a:r>
              <a:rPr lang="el-GR" sz="2000" dirty="0">
                <a:solidFill>
                  <a:srgbClr val="000000"/>
                </a:solidFill>
                <a:latin typeface="Verdana" panose="020B0604030504040204" pitchFamily="34" charset="0"/>
              </a:rPr>
              <a:t> αντιπροσωπεύει τον πυροκροτητή ο οποίος θέτει σε κίνηση τους πολύπλοκους μηχανισμούς της φωτομορφογένεσης ώστε να εμφανιστεί τελικά η </a:t>
            </a:r>
            <a:r>
              <a:rPr lang="el-GR" sz="2000" dirty="0" err="1">
                <a:solidFill>
                  <a:srgbClr val="000000"/>
                </a:solidFill>
                <a:latin typeface="Verdana" panose="020B0604030504040204" pitchFamily="34" charset="0"/>
              </a:rPr>
              <a:t>φωτομορφογενετική</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αντίδραση. </a:t>
            </a:r>
            <a:r>
              <a:rPr lang="el-GR" sz="2000" dirty="0">
                <a:solidFill>
                  <a:srgbClr val="000000"/>
                </a:solidFill>
                <a:latin typeface="Verdana" panose="020B0604030504040204" pitchFamily="34" charset="0"/>
              </a:rPr>
              <a:t>Η βιολογικά ενεργή μορφή του </a:t>
            </a:r>
            <a:r>
              <a:rPr lang="el-GR" sz="2000" dirty="0" err="1">
                <a:solidFill>
                  <a:srgbClr val="000000"/>
                </a:solidFill>
                <a:latin typeface="Verdana" panose="020B0604030504040204" pitchFamily="34" charset="0"/>
              </a:rPr>
              <a:t>PhyA</a:t>
            </a:r>
            <a:r>
              <a:rPr lang="el-GR" sz="2000" dirty="0">
                <a:solidFill>
                  <a:srgbClr val="000000"/>
                </a:solidFill>
                <a:latin typeface="Verdana" panose="020B0604030504040204" pitchFamily="34" charset="0"/>
              </a:rPr>
              <a:t> συνήθως είναι </a:t>
            </a:r>
            <a:r>
              <a:rPr lang="el-GR" sz="2000" b="1" dirty="0">
                <a:solidFill>
                  <a:srgbClr val="000000"/>
                </a:solidFill>
                <a:latin typeface="Verdana" panose="020B0604030504040204" pitchFamily="34" charset="0"/>
              </a:rPr>
              <a:t>εξαιρετικά ασταθής και </a:t>
            </a:r>
            <a:r>
              <a:rPr lang="el-GR" sz="2000" b="1" dirty="0" err="1">
                <a:solidFill>
                  <a:srgbClr val="000000"/>
                </a:solidFill>
                <a:latin typeface="Verdana" panose="020B0604030504040204" pitchFamily="34" charset="0"/>
              </a:rPr>
              <a:t>αποδομείται</a:t>
            </a:r>
            <a:r>
              <a:rPr lang="el-GR" sz="2000" b="1" dirty="0">
                <a:solidFill>
                  <a:srgbClr val="000000"/>
                </a:solidFill>
                <a:latin typeface="Verdana" panose="020B0604030504040204" pitchFamily="34" charset="0"/>
              </a:rPr>
              <a:t> ταχέως</a:t>
            </a:r>
            <a:r>
              <a:rPr lang="el-GR" sz="2000" dirty="0">
                <a:solidFill>
                  <a:srgbClr val="000000"/>
                </a:solidFill>
                <a:latin typeface="Verdana" panose="020B0604030504040204" pitchFamily="34" charset="0"/>
              </a:rPr>
              <a:t>, ενώ </a:t>
            </a:r>
            <a:r>
              <a:rPr lang="el-GR" sz="2000" b="1" dirty="0">
                <a:solidFill>
                  <a:srgbClr val="000000"/>
                </a:solidFill>
                <a:latin typeface="Verdana" panose="020B0604030504040204" pitchFamily="34" charset="0"/>
              </a:rPr>
              <a:t>μετατρέπεται σταδιακά στην ανενεργό μορφή εάν οι ιστοί παραμείνουν στο σκοτάδι</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2390256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απορρόφηση κόκκινου φωτός από την ανενεργό μορφή </a:t>
            </a:r>
            <a:r>
              <a:rPr lang="el-GR" sz="2000" dirty="0" err="1">
                <a:solidFill>
                  <a:srgbClr val="000000"/>
                </a:solidFill>
                <a:latin typeface="Verdana" panose="020B0604030504040204" pitchFamily="34" charset="0"/>
              </a:rPr>
              <a:t>Pr</a:t>
            </a:r>
            <a:r>
              <a:rPr lang="el-GR" sz="2000" dirty="0">
                <a:solidFill>
                  <a:srgbClr val="000000"/>
                </a:solidFill>
                <a:latin typeface="Verdana" panose="020B0604030504040204" pitchFamily="34" charset="0"/>
              </a:rPr>
              <a:t> έχει ως αποτέλεσμα την αλλαγή της διαμόρφωσης του μορίου και τη μετατροπή του στην ενεργό μορφή η οποία δρομολογεί τις </a:t>
            </a:r>
            <a:r>
              <a:rPr lang="el-GR" sz="2000" dirty="0" err="1">
                <a:solidFill>
                  <a:srgbClr val="000000"/>
                </a:solidFill>
                <a:latin typeface="Verdana" panose="020B0604030504040204" pitchFamily="34" charset="0"/>
              </a:rPr>
              <a:t>φωτομορφογενετικές</a:t>
            </a:r>
            <a:r>
              <a:rPr lang="el-GR" sz="2000" dirty="0">
                <a:solidFill>
                  <a:srgbClr val="000000"/>
                </a:solidFill>
                <a:latin typeface="Verdana" panose="020B0604030504040204" pitchFamily="34" charset="0"/>
              </a:rPr>
              <a:t> αντιδράσεις, όπως τη μετάβαση από τη </a:t>
            </a:r>
            <a:r>
              <a:rPr lang="el-GR" sz="2000" dirty="0" err="1">
                <a:solidFill>
                  <a:srgbClr val="000000"/>
                </a:solidFill>
                <a:latin typeface="Verdana" panose="020B0604030504040204" pitchFamily="34" charset="0"/>
              </a:rPr>
              <a:t>σκοτομορφογένεση</a:t>
            </a:r>
            <a:r>
              <a:rPr lang="el-GR" sz="2000" dirty="0">
                <a:solidFill>
                  <a:srgbClr val="000000"/>
                </a:solidFill>
                <a:latin typeface="Verdana" panose="020B0604030504040204" pitchFamily="34" charset="0"/>
              </a:rPr>
              <a:t> στη φωτομορφογένεση ενός νεαρού </a:t>
            </a:r>
            <a:r>
              <a:rPr lang="el-GR" sz="2000" dirty="0" err="1">
                <a:solidFill>
                  <a:srgbClr val="000000"/>
                </a:solidFill>
                <a:latin typeface="Verdana" panose="020B0604030504040204" pitchFamily="34" charset="0"/>
              </a:rPr>
              <a:t>αρτίβλαστου</a:t>
            </a:r>
            <a:r>
              <a:rPr lang="el-GR" sz="2000" dirty="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2202321"/>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112580" y="2286004"/>
            <a:ext cx="4918840" cy="4508936"/>
          </a:xfrm>
          <a:prstGeom prst="rect">
            <a:avLst/>
          </a:prstGeom>
        </p:spPr>
      </p:pic>
    </p:spTree>
    <p:extLst>
      <p:ext uri="{BB962C8B-B14F-4D97-AF65-F5344CB8AC3E}">
        <p14:creationId xmlns:p14="http://schemas.microsoft.com/office/powerpoint/2010/main" val="927638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a:t>
            </a:r>
            <a:r>
              <a:rPr lang="el-GR" sz="2400" b="1" dirty="0" smtClean="0">
                <a:solidFill>
                  <a:srgbClr val="000000"/>
                </a:solidFill>
                <a:latin typeface="Verdana" panose="020B0604030504040204" pitchFamily="34" charset="0"/>
              </a:rPr>
              <a:t>μορφή </a:t>
            </a:r>
            <a:r>
              <a:rPr lang="el-GR" sz="2400" b="1" dirty="0" err="1" smtClean="0">
                <a:solidFill>
                  <a:srgbClr val="000000"/>
                </a:solidFill>
                <a:latin typeface="Verdana" panose="020B0604030504040204" pitchFamily="34" charset="0"/>
              </a:rPr>
              <a:t>Pfr</a:t>
            </a:r>
            <a:r>
              <a:rPr lang="el-GR" sz="2400" b="1" dirty="0" smtClean="0">
                <a:solidFill>
                  <a:srgbClr val="000000"/>
                </a:solidFill>
                <a:latin typeface="Verdana" panose="020B0604030504040204" pitchFamily="34" charset="0"/>
              </a:rPr>
              <a:t> μεταφέρεται στον πυρήνα όπου συμμετέχει στη δομή των </a:t>
            </a:r>
            <a:r>
              <a:rPr lang="el-GR" sz="2400" b="1" dirty="0" err="1" smtClean="0">
                <a:solidFill>
                  <a:srgbClr val="000000"/>
                </a:solidFill>
                <a:latin typeface="Verdana" panose="020B0604030504040204" pitchFamily="34" charset="0"/>
              </a:rPr>
              <a:t>φωτοσωμάτων</a:t>
            </a:r>
            <a:endParaRPr lang="el-GR" sz="2400" b="1" dirty="0">
              <a:solidFill>
                <a:srgbClr val="000000"/>
              </a:solidFill>
              <a:latin typeface="Verdana" panose="020B0604030504040204" pitchFamily="34" charset="0"/>
            </a:endParaRPr>
          </a:p>
        </p:txBody>
      </p:sp>
      <p:sp>
        <p:nvSpPr>
          <p:cNvPr id="5" name="Rectangle 4"/>
          <p:cNvSpPr/>
          <p:nvPr/>
        </p:nvSpPr>
        <p:spPr>
          <a:xfrm>
            <a:off x="1676395" y="1843793"/>
            <a:ext cx="7278419" cy="4093428"/>
          </a:xfrm>
          <a:prstGeom prst="rect">
            <a:avLst/>
          </a:prstGeom>
        </p:spPr>
        <p:txBody>
          <a:bodyPr wrap="square">
            <a:spAutoFit/>
          </a:bodyPr>
          <a:lstStyle/>
          <a:p>
            <a:r>
              <a:rPr lang="el-GR" sz="2000" dirty="0">
                <a:solidFill>
                  <a:srgbClr val="000000"/>
                </a:solidFill>
                <a:latin typeface="Verdana" panose="020B0604030504040204" pitchFamily="34" charset="0"/>
              </a:rPr>
              <a:t>Στο μοριακό επίπεδο, η μετατροπή της μορφής </a:t>
            </a:r>
            <a:r>
              <a:rPr lang="el-GR" sz="2000" dirty="0" err="1">
                <a:solidFill>
                  <a:srgbClr val="000000"/>
                </a:solidFill>
                <a:latin typeface="Verdana" panose="020B0604030504040204" pitchFamily="34" charset="0"/>
              </a:rPr>
              <a:t>Pr</a:t>
            </a:r>
            <a:r>
              <a:rPr lang="el-GR" sz="2000" dirty="0">
                <a:solidFill>
                  <a:srgbClr val="000000"/>
                </a:solidFill>
                <a:latin typeface="Verdana" panose="020B0604030504040204" pitchFamily="34" charset="0"/>
              </a:rPr>
              <a:t> στην ενεργή μορφή </a:t>
            </a:r>
            <a:r>
              <a:rPr lang="el-GR" sz="2000" dirty="0" err="1">
                <a:solidFill>
                  <a:srgbClr val="000000"/>
                </a:solidFill>
                <a:latin typeface="Verdana" panose="020B0604030504040204" pitchFamily="34" charset="0"/>
              </a:rPr>
              <a:t>Pfr</a:t>
            </a:r>
            <a:r>
              <a:rPr lang="el-GR" sz="2000" dirty="0">
                <a:solidFill>
                  <a:srgbClr val="000000"/>
                </a:solidFill>
                <a:latin typeface="Verdana" panose="020B0604030504040204" pitchFamily="34" charset="0"/>
              </a:rPr>
              <a:t> συνοδεύεται από μεταφορά της μορφής αυτής στον </a:t>
            </a:r>
            <a:r>
              <a:rPr lang="el-GR" sz="2000" dirty="0" smtClean="0">
                <a:solidFill>
                  <a:srgbClr val="000000"/>
                </a:solidFill>
                <a:latin typeface="Verdana" panose="020B0604030504040204" pitchFamily="34" charset="0"/>
              </a:rPr>
              <a:t>πυρήνα. </a:t>
            </a:r>
            <a:r>
              <a:rPr lang="el-GR" sz="2000" dirty="0">
                <a:solidFill>
                  <a:srgbClr val="000000"/>
                </a:solidFill>
                <a:latin typeface="Verdana" panose="020B0604030504040204" pitchFamily="34" charset="0"/>
              </a:rPr>
              <a:t>Για τη μεταφορά </a:t>
            </a:r>
            <a:r>
              <a:rPr lang="el-GR" sz="2000" dirty="0" smtClean="0">
                <a:solidFill>
                  <a:srgbClr val="000000"/>
                </a:solidFill>
                <a:latin typeface="Verdana" panose="020B0604030504040204" pitchFamily="34" charset="0"/>
              </a:rPr>
              <a:t>αυτή, </a:t>
            </a:r>
            <a:r>
              <a:rPr lang="el-GR" sz="2000" dirty="0">
                <a:solidFill>
                  <a:srgbClr val="000000"/>
                </a:solidFill>
                <a:latin typeface="Verdana" panose="020B0604030504040204" pitchFamily="34" charset="0"/>
              </a:rPr>
              <a:t>το </a:t>
            </a:r>
            <a:r>
              <a:rPr lang="el-GR" sz="2000" dirty="0" err="1">
                <a:solidFill>
                  <a:srgbClr val="000000"/>
                </a:solidFill>
                <a:latin typeface="Verdana" panose="020B0604030504040204" pitchFamily="34" charset="0"/>
              </a:rPr>
              <a:t>PhyA</a:t>
            </a:r>
            <a:r>
              <a:rPr lang="el-GR" sz="2000" dirty="0">
                <a:solidFill>
                  <a:srgbClr val="000000"/>
                </a:solidFill>
                <a:latin typeface="Verdana" panose="020B0604030504040204" pitchFamily="34" charset="0"/>
              </a:rPr>
              <a:t> προσδένεται σε πρωτεΐνες που διαθέτουν κατάλληλα χαρακτηριστικά εισόδου στον πυρήνα, όπως η πρωτεΐνη FHY1 (FAR-RED ELONGATED HYPOCOTYL </a:t>
            </a:r>
            <a:r>
              <a:rPr lang="el-GR" sz="2000" dirty="0" smtClean="0">
                <a:solidFill>
                  <a:srgbClr val="000000"/>
                </a:solidFill>
                <a:latin typeface="Verdana" panose="020B0604030504040204" pitchFamily="34" charset="0"/>
              </a:rPr>
              <a:t>1). </a:t>
            </a:r>
            <a:r>
              <a:rPr lang="el-GR" sz="2000" dirty="0">
                <a:solidFill>
                  <a:srgbClr val="000000"/>
                </a:solidFill>
                <a:latin typeface="Verdana" panose="020B0604030504040204" pitchFamily="34" charset="0"/>
              </a:rPr>
              <a:t>Τα μόρια των φυτοχρωμάτων μέσα στον πυρήνα συναθροίζονται μαζί με άλλες πρωτεΐνες και συγκροτούν τα </a:t>
            </a:r>
            <a:r>
              <a:rPr lang="el-GR" sz="2000" dirty="0" err="1" smtClean="0">
                <a:solidFill>
                  <a:srgbClr val="000000"/>
                </a:solidFill>
                <a:latin typeface="Verdana" panose="020B0604030504040204" pitchFamily="34" charset="0"/>
              </a:rPr>
              <a:t>φωτοσώματα</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Στα </a:t>
            </a:r>
            <a:r>
              <a:rPr lang="el-GR" sz="2000" dirty="0" err="1">
                <a:solidFill>
                  <a:srgbClr val="000000"/>
                </a:solidFill>
                <a:latin typeface="Verdana" panose="020B0604030504040204" pitchFamily="34" charset="0"/>
              </a:rPr>
              <a:t>φωτοσώματα</a:t>
            </a:r>
            <a:r>
              <a:rPr lang="el-GR" sz="2000" dirty="0">
                <a:solidFill>
                  <a:srgbClr val="000000"/>
                </a:solidFill>
                <a:latin typeface="Verdana" panose="020B0604030504040204" pitchFamily="34" charset="0"/>
              </a:rPr>
              <a:t>, εκτός των </a:t>
            </a:r>
            <a:r>
              <a:rPr lang="el-GR" sz="2000" dirty="0" err="1">
                <a:solidFill>
                  <a:srgbClr val="000000"/>
                </a:solidFill>
                <a:latin typeface="Verdana" panose="020B0604030504040204" pitchFamily="34" charset="0"/>
              </a:rPr>
              <a:t>PhyA</a:t>
            </a:r>
            <a:r>
              <a:rPr lang="el-GR" sz="2000" dirty="0">
                <a:solidFill>
                  <a:srgbClr val="000000"/>
                </a:solidFill>
                <a:latin typeface="Verdana" panose="020B0604030504040204" pitchFamily="34" charset="0"/>
              </a:rPr>
              <a:t>-E, εντοπίζονται τα </a:t>
            </a:r>
            <a:r>
              <a:rPr lang="el-GR" sz="2000" dirty="0" err="1">
                <a:solidFill>
                  <a:srgbClr val="000000"/>
                </a:solidFill>
                <a:latin typeface="Verdana" panose="020B0604030504040204" pitchFamily="34" charset="0"/>
              </a:rPr>
              <a:t>κρυπτοχρώματα</a:t>
            </a:r>
            <a:r>
              <a:rPr lang="el-GR" sz="2000" dirty="0">
                <a:solidFill>
                  <a:srgbClr val="000000"/>
                </a:solidFill>
                <a:latin typeface="Verdana" panose="020B0604030504040204" pitchFamily="34" charset="0"/>
              </a:rPr>
              <a:t>, ο UVR8, και </a:t>
            </a:r>
            <a:r>
              <a:rPr lang="el-GR" sz="2000" dirty="0" smtClean="0">
                <a:solidFill>
                  <a:srgbClr val="000000"/>
                </a:solidFill>
                <a:latin typeface="Verdana" panose="020B0604030504040204" pitchFamily="34" charset="0"/>
              </a:rPr>
              <a:t>πολυάριθμες ρυθμιστικές πρωτεΐνες. Τα </a:t>
            </a:r>
            <a:r>
              <a:rPr lang="el-GR" sz="2000" dirty="0" err="1">
                <a:solidFill>
                  <a:srgbClr val="000000"/>
                </a:solidFill>
                <a:latin typeface="Verdana" panose="020B0604030504040204" pitchFamily="34" charset="0"/>
              </a:rPr>
              <a:t>φωτοσώματα</a:t>
            </a:r>
            <a:r>
              <a:rPr lang="el-GR" sz="2000" dirty="0">
                <a:solidFill>
                  <a:srgbClr val="000000"/>
                </a:solidFill>
                <a:latin typeface="Verdana" panose="020B0604030504040204" pitchFamily="34" charset="0"/>
              </a:rPr>
              <a:t> στη συνέχεια ελέγχουν τις </a:t>
            </a:r>
            <a:r>
              <a:rPr lang="el-GR" sz="2000" dirty="0" err="1">
                <a:solidFill>
                  <a:srgbClr val="000000"/>
                </a:solidFill>
                <a:latin typeface="Verdana" panose="020B0604030504040204" pitchFamily="34" charset="0"/>
              </a:rPr>
              <a:t>φωτομορφογενετικές</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αντιδράσεις.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279845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a:solidFill>
                  <a:srgbClr val="000000"/>
                </a:solidFill>
                <a:latin typeface="Verdana" panose="020B0604030504040204" pitchFamily="34" charset="0"/>
              </a:rPr>
              <a:t>Όταν το φυτόχρωμα Α μετατραπεί στην ενεργή του μορφή </a:t>
            </a:r>
            <a:r>
              <a:rPr lang="el-GR" sz="2000" dirty="0" err="1">
                <a:solidFill>
                  <a:srgbClr val="000000"/>
                </a:solidFill>
                <a:latin typeface="Verdana" panose="020B0604030504040204" pitchFamily="34" charset="0"/>
              </a:rPr>
              <a:t>Pfr</a:t>
            </a:r>
            <a:r>
              <a:rPr lang="el-GR" sz="2000" dirty="0">
                <a:solidFill>
                  <a:srgbClr val="000000"/>
                </a:solidFill>
                <a:latin typeface="Verdana" panose="020B0604030504040204" pitchFamily="34" charset="0"/>
              </a:rPr>
              <a:t>, προσδένεται στη πρωτεΐνη FHY1 που διευκολύνει την είσοδό του στο πυρήνα. Στη συνέχεια τα μόρια του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 μαζί με άλλες πρωτεΐνες συγκροτούν τα </a:t>
            </a:r>
            <a:r>
              <a:rPr lang="el-GR" sz="2000" dirty="0" err="1">
                <a:solidFill>
                  <a:srgbClr val="000000"/>
                </a:solidFill>
                <a:latin typeface="Verdana" panose="020B0604030504040204" pitchFamily="34" charset="0"/>
              </a:rPr>
              <a:t>φωτοσώματα</a:t>
            </a:r>
            <a:r>
              <a:rPr lang="el-GR" sz="2000" dirty="0">
                <a:solidFill>
                  <a:srgbClr val="000000"/>
                </a:solidFill>
                <a:latin typeface="Verdana" panose="020B0604030504040204" pitchFamily="34" charset="0"/>
              </a:rPr>
              <a:t> τα οποία και ελέγχουν τις </a:t>
            </a:r>
            <a:r>
              <a:rPr lang="el-GR" sz="2000" dirty="0" err="1">
                <a:solidFill>
                  <a:srgbClr val="000000"/>
                </a:solidFill>
                <a:latin typeface="Verdana" panose="020B0604030504040204" pitchFamily="34" charset="0"/>
              </a:rPr>
              <a:t>φωτομορφογενετικές</a:t>
            </a:r>
            <a:r>
              <a:rPr lang="el-GR" sz="2000" dirty="0">
                <a:solidFill>
                  <a:srgbClr val="000000"/>
                </a:solidFill>
                <a:latin typeface="Verdana" panose="020B0604030504040204" pitchFamily="34" charset="0"/>
              </a:rPr>
              <a:t> αντιδράσεις</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2202321"/>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614856" y="2981081"/>
            <a:ext cx="8056182" cy="2251682"/>
          </a:xfrm>
          <a:prstGeom prst="rect">
            <a:avLst/>
          </a:prstGeom>
        </p:spPr>
      </p:pic>
    </p:spTree>
    <p:extLst>
      <p:ext uri="{BB962C8B-B14F-4D97-AF65-F5344CB8AC3E}">
        <p14:creationId xmlns:p14="http://schemas.microsoft.com/office/powerpoint/2010/main" val="304058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829387" cy="2554545"/>
          </a:xfrm>
          <a:prstGeom prst="rect">
            <a:avLst/>
          </a:prstGeom>
        </p:spPr>
        <p:txBody>
          <a:bodyPr wrap="square">
            <a:spAutoFit/>
          </a:bodyPr>
          <a:lstStyle/>
          <a:p>
            <a:r>
              <a:rPr lang="el-GR" sz="2000" dirty="0">
                <a:solidFill>
                  <a:srgbClr val="000000"/>
                </a:solidFill>
                <a:latin typeface="Verdana" panose="020B0604030504040204" pitchFamily="34" charset="0"/>
              </a:rPr>
              <a:t>Σύνοψη των κυριότερων ερεθισμάτων που δέχονται τα φυτά κατά τη διάρκεια του βιολογικού τους κύκλου. </a:t>
            </a:r>
            <a:r>
              <a:rPr lang="el-GR" sz="2000" b="1" dirty="0" smtClean="0">
                <a:solidFill>
                  <a:srgbClr val="000000"/>
                </a:solidFill>
                <a:latin typeface="Verdana" panose="020B0604030504040204" pitchFamily="34" charset="0"/>
              </a:rPr>
              <a:t>1</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Φως: </a:t>
            </a:r>
            <a:r>
              <a:rPr lang="el-GR" sz="2000" dirty="0">
                <a:solidFill>
                  <a:srgbClr val="000000"/>
                </a:solidFill>
                <a:latin typeface="Verdana" panose="020B0604030504040204" pitchFamily="34" charset="0"/>
              </a:rPr>
              <a:t>ένταση (φωτομορφογένεση). </a:t>
            </a:r>
            <a:r>
              <a:rPr lang="el-GR" sz="2000" b="1" dirty="0">
                <a:solidFill>
                  <a:srgbClr val="000000"/>
                </a:solidFill>
                <a:latin typeface="Verdana" panose="020B0604030504040204" pitchFamily="34" charset="0"/>
              </a:rPr>
              <a:t>2</a:t>
            </a:r>
            <a:r>
              <a:rPr lang="el-GR" sz="2000" dirty="0">
                <a:solidFill>
                  <a:srgbClr val="000000"/>
                </a:solidFill>
                <a:latin typeface="Verdana" panose="020B0604030504040204" pitchFamily="34" charset="0"/>
              </a:rPr>
              <a:t>. Φως </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διάρκεια (φωτοπεριοδισμός). </a:t>
            </a:r>
            <a:r>
              <a:rPr lang="el-GR" sz="2000" b="1" dirty="0">
                <a:solidFill>
                  <a:srgbClr val="000000"/>
                </a:solidFill>
                <a:latin typeface="Verdana" panose="020B0604030504040204" pitchFamily="34" charset="0"/>
              </a:rPr>
              <a:t>3</a:t>
            </a:r>
            <a:r>
              <a:rPr lang="el-GR" sz="2000" dirty="0">
                <a:solidFill>
                  <a:srgbClr val="000000"/>
                </a:solidFill>
                <a:latin typeface="Verdana" panose="020B0604030504040204" pitchFamily="34" charset="0"/>
              </a:rPr>
              <a:t>. Φως </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κατεύθυνση ακτίνων (φωτοτροπισμός). </a:t>
            </a:r>
            <a:r>
              <a:rPr lang="el-GR" sz="2000" b="1" dirty="0">
                <a:solidFill>
                  <a:srgbClr val="000000"/>
                </a:solidFill>
                <a:latin typeface="Verdana" panose="020B0604030504040204" pitchFamily="34" charset="0"/>
              </a:rPr>
              <a:t>4</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Φως: </a:t>
            </a:r>
            <a:r>
              <a:rPr lang="el-GR" sz="2000" dirty="0">
                <a:solidFill>
                  <a:srgbClr val="000000"/>
                </a:solidFill>
                <a:latin typeface="Verdana" panose="020B0604030504040204" pitchFamily="34" charset="0"/>
              </a:rPr>
              <a:t>ποιότητα (φωτομορφογένεση). </a:t>
            </a:r>
            <a:r>
              <a:rPr lang="el-GR" sz="2000" b="1" dirty="0">
                <a:solidFill>
                  <a:srgbClr val="000000"/>
                </a:solidFill>
                <a:latin typeface="Verdana" panose="020B0604030504040204" pitchFamily="34" charset="0"/>
              </a:rPr>
              <a:t>5</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Mηχανικά</a:t>
            </a:r>
            <a:r>
              <a:rPr lang="el-GR" sz="2000" dirty="0">
                <a:solidFill>
                  <a:srgbClr val="000000"/>
                </a:solidFill>
                <a:latin typeface="Verdana" panose="020B0604030504040204" pitchFamily="34" charset="0"/>
              </a:rPr>
              <a:t> ερεθίσματα: </a:t>
            </a:r>
            <a:r>
              <a:rPr lang="el-GR" sz="2000" dirty="0" err="1">
                <a:solidFill>
                  <a:srgbClr val="000000"/>
                </a:solidFill>
                <a:latin typeface="Verdana" panose="020B0604030504040204" pitchFamily="34" charset="0"/>
              </a:rPr>
              <a:t>Ανεμος</a:t>
            </a:r>
            <a:r>
              <a:rPr lang="el-GR" sz="2000" dirty="0">
                <a:solidFill>
                  <a:srgbClr val="000000"/>
                </a:solidFill>
                <a:latin typeface="Verdana" panose="020B0604030504040204" pitchFamily="34" charset="0"/>
              </a:rPr>
              <a:t>, βροχή, τραυματισμοί κ.ά. </a:t>
            </a:r>
            <a:r>
              <a:rPr lang="el-GR" sz="2000" b="1" dirty="0">
                <a:solidFill>
                  <a:srgbClr val="000000"/>
                </a:solidFill>
                <a:latin typeface="Verdana" panose="020B0604030504040204" pitchFamily="34" charset="0"/>
              </a:rPr>
              <a:t>6</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Θερμοκρασία. </a:t>
            </a:r>
            <a:r>
              <a:rPr lang="el-GR" sz="2000" b="1" dirty="0">
                <a:solidFill>
                  <a:srgbClr val="000000"/>
                </a:solidFill>
                <a:latin typeface="Verdana" panose="020B0604030504040204" pitchFamily="34" charset="0"/>
              </a:rPr>
              <a:t>7</a:t>
            </a:r>
            <a:r>
              <a:rPr lang="el-GR" sz="2000" dirty="0">
                <a:solidFill>
                  <a:srgbClr val="000000"/>
                </a:solidFill>
                <a:latin typeface="Verdana" panose="020B0604030504040204" pitchFamily="34" charset="0"/>
              </a:rPr>
              <a:t>. Σχετική υγρασία εδάφους (υδροτροπισμός). </a:t>
            </a:r>
            <a:r>
              <a:rPr lang="el-GR" sz="2000" b="1" dirty="0" smtClean="0">
                <a:solidFill>
                  <a:srgbClr val="000000"/>
                </a:solidFill>
                <a:latin typeface="Verdana" panose="020B0604030504040204" pitchFamily="34" charset="0"/>
              </a:rPr>
              <a:t>8</a:t>
            </a:r>
            <a:r>
              <a:rPr lang="el-GR" sz="2000" dirty="0" smtClean="0">
                <a:solidFill>
                  <a:srgbClr val="000000"/>
                </a:solidFill>
                <a:latin typeface="Verdana" panose="020B0604030504040204" pitchFamily="34" charset="0"/>
              </a:rPr>
              <a:t>. Βαρύτητα </a:t>
            </a:r>
            <a:r>
              <a:rPr lang="el-GR" sz="2000" dirty="0">
                <a:solidFill>
                  <a:srgbClr val="000000"/>
                </a:solidFill>
                <a:latin typeface="Verdana" panose="020B0604030504040204" pitchFamily="34" charset="0"/>
              </a:rPr>
              <a:t>(βαρυτροπισμός). </a:t>
            </a:r>
            <a:endParaRPr lang="el-GR" sz="2000" dirty="0"/>
          </a:p>
        </p:txBody>
      </p:sp>
      <p:cxnSp>
        <p:nvCxnSpPr>
          <p:cNvPr id="4" name="Straight Connector 3"/>
          <p:cNvCxnSpPr/>
          <p:nvPr/>
        </p:nvCxnSpPr>
        <p:spPr>
          <a:xfrm>
            <a:off x="774799" y="2869964"/>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3080190" y="2979680"/>
            <a:ext cx="2983620" cy="3753210"/>
          </a:xfrm>
          <a:prstGeom prst="rect">
            <a:avLst/>
          </a:prstGeom>
        </p:spPr>
      </p:pic>
    </p:spTree>
    <p:extLst>
      <p:ext uri="{BB962C8B-B14F-4D97-AF65-F5344CB8AC3E}">
        <p14:creationId xmlns:p14="http://schemas.microsoft.com/office/powerpoint/2010/main" val="1391000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631216"/>
          </a:xfrm>
          <a:prstGeom prst="rect">
            <a:avLst/>
          </a:prstGeom>
        </p:spPr>
        <p:txBody>
          <a:bodyPr wrap="square">
            <a:spAutoFit/>
          </a:bodyPr>
          <a:lstStyle/>
          <a:p>
            <a:r>
              <a:rPr lang="el-GR" sz="2000" dirty="0">
                <a:solidFill>
                  <a:srgbClr val="000000"/>
                </a:solidFill>
                <a:latin typeface="Verdana" panose="020B0604030504040204" pitchFamily="34" charset="0"/>
              </a:rPr>
              <a:t>Η μορφολογία των </a:t>
            </a:r>
            <a:r>
              <a:rPr lang="el-GR" sz="2000" dirty="0" err="1">
                <a:solidFill>
                  <a:srgbClr val="000000"/>
                </a:solidFill>
                <a:latin typeface="Verdana" panose="020B0604030504040204" pitchFamily="34" charset="0"/>
              </a:rPr>
              <a:t>φωτοσωμάτων</a:t>
            </a:r>
            <a:r>
              <a:rPr lang="el-GR" sz="2000" dirty="0">
                <a:solidFill>
                  <a:srgbClr val="000000"/>
                </a:solidFill>
                <a:latin typeface="Verdana" panose="020B0604030504040204" pitchFamily="34" charset="0"/>
              </a:rPr>
              <a:t> ρυθμίζεται από την ένταση φωτισμού (πάνω</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Σε χαμηλές εντάσεις σχηματίζονται μικρά </a:t>
            </a:r>
            <a:r>
              <a:rPr lang="el-GR" sz="2000" dirty="0" err="1">
                <a:solidFill>
                  <a:srgbClr val="000000"/>
                </a:solidFill>
                <a:latin typeface="Verdana" panose="020B0604030504040204" pitchFamily="34" charset="0"/>
              </a:rPr>
              <a:t>φωτοσώματα</a:t>
            </a:r>
            <a:r>
              <a:rPr lang="el-GR" sz="2000" dirty="0">
                <a:solidFill>
                  <a:srgbClr val="000000"/>
                </a:solidFill>
                <a:latin typeface="Verdana" panose="020B0604030504040204" pitchFamily="34" charset="0"/>
              </a:rPr>
              <a:t> στα οποία εντοπίζονται τα </a:t>
            </a:r>
            <a:r>
              <a:rPr lang="el-GR" sz="2000" dirty="0" err="1">
                <a:solidFill>
                  <a:srgbClr val="000000"/>
                </a:solidFill>
                <a:latin typeface="Verdana" panose="020B0604030504040204" pitchFamily="34" charset="0"/>
              </a:rPr>
              <a:t>PhyA</a:t>
            </a:r>
            <a:r>
              <a:rPr lang="el-GR" sz="2000" dirty="0">
                <a:solidFill>
                  <a:srgbClr val="000000"/>
                </a:solidFill>
                <a:latin typeface="Verdana" panose="020B0604030504040204" pitchFamily="34" charset="0"/>
              </a:rPr>
              <a:t> και </a:t>
            </a:r>
            <a:r>
              <a:rPr lang="el-GR" sz="2000" dirty="0" err="1">
                <a:solidFill>
                  <a:srgbClr val="000000"/>
                </a:solidFill>
                <a:latin typeface="Verdana" panose="020B0604030504040204" pitchFamily="34" charset="0"/>
              </a:rPr>
              <a:t>PhyB</a:t>
            </a:r>
            <a:r>
              <a:rPr lang="el-GR" sz="2000" dirty="0">
                <a:solidFill>
                  <a:srgbClr val="000000"/>
                </a:solidFill>
                <a:latin typeface="Verdana" panose="020B0604030504040204" pitchFamily="34" charset="0"/>
              </a:rPr>
              <a:t>. Ο σχηματισμός τους είναι ταχύτατος και συμβαίνει μέσα σε 1-2 </a:t>
            </a:r>
            <a:r>
              <a:rPr lang="el-GR" sz="2000" dirty="0" err="1">
                <a:solidFill>
                  <a:srgbClr val="000000"/>
                </a:solidFill>
                <a:latin typeface="Verdana" panose="020B0604030504040204" pitchFamily="34" charset="0"/>
              </a:rPr>
              <a:t>min</a:t>
            </a:r>
            <a:r>
              <a:rPr lang="el-GR" sz="2000" dirty="0">
                <a:solidFill>
                  <a:srgbClr val="000000"/>
                </a:solidFill>
                <a:latin typeface="Verdana" panose="020B0604030504040204" pitchFamily="34" charset="0"/>
              </a:rPr>
              <a:t> από την έναρξη του </a:t>
            </a:r>
            <a:r>
              <a:rPr lang="el-GR" sz="2000" dirty="0" smtClean="0">
                <a:solidFill>
                  <a:srgbClr val="000000"/>
                </a:solidFill>
                <a:latin typeface="Verdana" panose="020B0604030504040204" pitchFamily="34" charset="0"/>
              </a:rPr>
              <a:t>φωτισμού... </a:t>
            </a:r>
            <a:endParaRPr lang="el-GR" sz="2000" dirty="0"/>
          </a:p>
        </p:txBody>
      </p:sp>
      <p:cxnSp>
        <p:nvCxnSpPr>
          <p:cNvPr id="5" name="Straight Connector 4"/>
          <p:cNvCxnSpPr/>
          <p:nvPr/>
        </p:nvCxnSpPr>
        <p:spPr>
          <a:xfrm>
            <a:off x="774799" y="1957949"/>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1292771" y="2456273"/>
            <a:ext cx="6558458" cy="4136872"/>
          </a:xfrm>
          <a:prstGeom prst="rect">
            <a:avLst/>
          </a:prstGeom>
        </p:spPr>
      </p:pic>
    </p:spTree>
    <p:extLst>
      <p:ext uri="{BB962C8B-B14F-4D97-AF65-F5344CB8AC3E}">
        <p14:creationId xmlns:p14="http://schemas.microsoft.com/office/powerpoint/2010/main" val="422676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smtClean="0">
                <a:solidFill>
                  <a:srgbClr val="000000"/>
                </a:solidFill>
                <a:latin typeface="Verdana" panose="020B0604030504040204" pitchFamily="34" charset="0"/>
              </a:rPr>
              <a:t>...Καθώς </a:t>
            </a:r>
            <a:r>
              <a:rPr lang="el-GR" sz="2000" dirty="0">
                <a:solidFill>
                  <a:srgbClr val="000000"/>
                </a:solidFill>
                <a:latin typeface="Verdana" panose="020B0604030504040204" pitchFamily="34" charset="0"/>
              </a:rPr>
              <a:t>η ένταση και η διάρκεια φωτισμού αυξάνεται, τα μικρά </a:t>
            </a:r>
            <a:r>
              <a:rPr lang="el-GR" sz="2000" dirty="0" err="1">
                <a:solidFill>
                  <a:srgbClr val="000000"/>
                </a:solidFill>
                <a:latin typeface="Verdana" panose="020B0604030504040204" pitchFamily="34" charset="0"/>
              </a:rPr>
              <a:t>φωτοσώματα</a:t>
            </a:r>
            <a:r>
              <a:rPr lang="el-GR" sz="2000" dirty="0">
                <a:solidFill>
                  <a:srgbClr val="000000"/>
                </a:solidFill>
                <a:latin typeface="Verdana" panose="020B0604030504040204" pitchFamily="34" charset="0"/>
              </a:rPr>
              <a:t> σταδιακά εξαφανίζονται, ενώ παράλληλα κάνουν την εμφάνισή τους τα μεγάλα, στα οποία εντοπίζεται μόνο </a:t>
            </a:r>
            <a:r>
              <a:rPr lang="el-GR" sz="2000" dirty="0" err="1">
                <a:solidFill>
                  <a:srgbClr val="000000"/>
                </a:solidFill>
                <a:latin typeface="Verdana" panose="020B0604030504040204" pitchFamily="34" charset="0"/>
              </a:rPr>
              <a:t>PhyB</a:t>
            </a:r>
            <a:r>
              <a:rPr lang="el-GR" sz="2000" dirty="0">
                <a:solidFill>
                  <a:srgbClr val="000000"/>
                </a:solidFill>
                <a:latin typeface="Verdana" panose="020B0604030504040204" pitchFamily="34" charset="0"/>
              </a:rPr>
              <a:t>, αφού το </a:t>
            </a:r>
            <a:r>
              <a:rPr lang="el-GR" sz="2000" dirty="0" err="1">
                <a:solidFill>
                  <a:srgbClr val="000000"/>
                </a:solidFill>
                <a:latin typeface="Verdana" panose="020B0604030504040204" pitchFamily="34" charset="0"/>
              </a:rPr>
              <a:t>PhyΑ</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αποδομείται</a:t>
            </a:r>
            <a:r>
              <a:rPr lang="el-GR" sz="2000" dirty="0">
                <a:solidFill>
                  <a:srgbClr val="000000"/>
                </a:solidFill>
                <a:latin typeface="Verdana" panose="020B0604030504040204" pitchFamily="34" charset="0"/>
              </a:rPr>
              <a:t> ταχέως παρουσία φωτός. Οι αλλαγές στον εντοπισμό και τη παρουσία των δύο φυτοχρωμάτων συνδέονται με το βαθμό </a:t>
            </a:r>
            <a:r>
              <a:rPr lang="el-GR" sz="2000" dirty="0" smtClean="0">
                <a:solidFill>
                  <a:srgbClr val="000000"/>
                </a:solidFill>
                <a:latin typeface="Verdana" panose="020B0604030504040204" pitchFamily="34" charset="0"/>
              </a:rPr>
              <a:t>των αλλαγών.</a:t>
            </a:r>
            <a:endParaRPr lang="el-GR" sz="2000" dirty="0"/>
          </a:p>
        </p:txBody>
      </p:sp>
      <p:cxnSp>
        <p:nvCxnSpPr>
          <p:cNvPr id="4" name="Straight Connector 3"/>
          <p:cNvCxnSpPr/>
          <p:nvPr/>
        </p:nvCxnSpPr>
        <p:spPr>
          <a:xfrm>
            <a:off x="774799" y="2289028"/>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292771" y="2456273"/>
            <a:ext cx="6558458" cy="4136872"/>
          </a:xfrm>
          <a:prstGeom prst="rect">
            <a:avLst/>
          </a:prstGeom>
        </p:spPr>
      </p:pic>
    </p:spTree>
    <p:extLst>
      <p:ext uri="{BB962C8B-B14F-4D97-AF65-F5344CB8AC3E}">
        <p14:creationId xmlns:p14="http://schemas.microsoft.com/office/powerpoint/2010/main" val="3786160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a:solidFill>
                  <a:srgbClr val="000000"/>
                </a:solidFill>
                <a:latin typeface="Verdana" panose="020B0604030504040204" pitchFamily="34" charset="0"/>
              </a:rPr>
              <a:t>Ο μηχανισμός μέσω του οποίου η ενεργός μορφή του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 ενεργοποιεί γονίδια του πυρήνα. </a:t>
            </a:r>
            <a:r>
              <a:rPr lang="el-GR" sz="2000" dirty="0" smtClean="0">
                <a:solidFill>
                  <a:srgbClr val="000000"/>
                </a:solidFill>
                <a:latin typeface="Verdana" panose="020B0604030504040204" pitchFamily="34" charset="0"/>
              </a:rPr>
              <a:t>Προκαλείται αδρανοποίηση </a:t>
            </a:r>
            <a:r>
              <a:rPr lang="el-GR" sz="2000" dirty="0">
                <a:solidFill>
                  <a:srgbClr val="000000"/>
                </a:solidFill>
                <a:latin typeface="Verdana" panose="020B0604030504040204" pitchFamily="34" charset="0"/>
              </a:rPr>
              <a:t>ή καταστροφή των πρωτεϊνών COP/SPA και </a:t>
            </a:r>
            <a:r>
              <a:rPr lang="el-GR" sz="2000" dirty="0" err="1">
                <a:solidFill>
                  <a:srgbClr val="000000"/>
                </a:solidFill>
                <a:latin typeface="Verdana" panose="020B0604030504040204" pitchFamily="34" charset="0"/>
              </a:rPr>
              <a:t>PIFs</a:t>
            </a:r>
            <a:r>
              <a:rPr lang="el-GR" sz="2000" dirty="0">
                <a:solidFill>
                  <a:srgbClr val="000000"/>
                </a:solidFill>
                <a:latin typeface="Verdana" panose="020B0604030504040204" pitchFamily="34" charset="0"/>
              </a:rPr>
              <a:t>, οι οποίες αποτελούν αρνητικούς ρυθμιστές της φωτομορφογένεσης. </a:t>
            </a:r>
            <a:r>
              <a:rPr lang="el-GR" sz="2000" dirty="0" smtClean="0">
                <a:solidFill>
                  <a:srgbClr val="000000"/>
                </a:solidFill>
                <a:latin typeface="Verdana" panose="020B0604030504040204" pitchFamily="34" charset="0"/>
              </a:rPr>
              <a:t>Έτσι, δρομολογείται </a:t>
            </a:r>
            <a:r>
              <a:rPr lang="el-GR" sz="2000" dirty="0">
                <a:solidFill>
                  <a:srgbClr val="000000"/>
                </a:solidFill>
                <a:latin typeface="Verdana" panose="020B0604030504040204" pitchFamily="34" charset="0"/>
              </a:rPr>
              <a:t>πλέον το αναπτυξιακό πρόγραμμα της φωτομορφογένεσης. </a:t>
            </a:r>
            <a:endParaRPr lang="el-GR" sz="2000" dirty="0"/>
          </a:p>
        </p:txBody>
      </p:sp>
      <p:cxnSp>
        <p:nvCxnSpPr>
          <p:cNvPr id="5" name="Straight Connector 4"/>
          <p:cNvCxnSpPr/>
          <p:nvPr/>
        </p:nvCxnSpPr>
        <p:spPr>
          <a:xfrm>
            <a:off x="766916" y="2210200"/>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79135" y="2467302"/>
            <a:ext cx="7585730" cy="4099036"/>
          </a:xfrm>
          <a:prstGeom prst="rect">
            <a:avLst/>
          </a:prstGeom>
        </p:spPr>
      </p:pic>
    </p:spTree>
    <p:extLst>
      <p:ext uri="{BB962C8B-B14F-4D97-AF65-F5344CB8AC3E}">
        <p14:creationId xmlns:p14="http://schemas.microsoft.com/office/powerpoint/2010/main" val="2085200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a:solidFill>
                  <a:srgbClr val="000000"/>
                </a:solidFill>
                <a:latin typeface="Verdana" panose="020B0604030504040204" pitchFamily="34" charset="0"/>
              </a:rPr>
              <a:t>Η ικανότητα αντίληψης φωτεινών ερεθισμάτων μέσω των φυτοχρωμάτων (και άλλων </a:t>
            </a:r>
            <a:r>
              <a:rPr lang="el-GR" sz="2400" b="1" dirty="0" err="1">
                <a:solidFill>
                  <a:srgbClr val="000000"/>
                </a:solidFill>
                <a:latin typeface="Verdana" panose="020B0604030504040204" pitchFamily="34" charset="0"/>
              </a:rPr>
              <a:t>φωτοδεκτών</a:t>
            </a:r>
            <a:r>
              <a:rPr lang="el-GR" sz="2400" b="1" dirty="0">
                <a:solidFill>
                  <a:srgbClr val="000000"/>
                </a:solidFill>
                <a:latin typeface="Verdana" panose="020B0604030504040204" pitchFamily="34" charset="0"/>
              </a:rPr>
              <a:t>) έχει σημαντική σημασία σε επίπεδο φυσικών συνθηκών</a:t>
            </a:r>
          </a:p>
        </p:txBody>
      </p:sp>
      <p:sp>
        <p:nvSpPr>
          <p:cNvPr id="5" name="Rectangle 4"/>
          <p:cNvSpPr/>
          <p:nvPr/>
        </p:nvSpPr>
        <p:spPr>
          <a:xfrm>
            <a:off x="1676395" y="2403470"/>
            <a:ext cx="7278419" cy="2554545"/>
          </a:xfrm>
          <a:prstGeom prst="rect">
            <a:avLst/>
          </a:prstGeom>
        </p:spPr>
        <p:txBody>
          <a:bodyPr wrap="square">
            <a:spAutoFit/>
          </a:bodyPr>
          <a:lstStyle/>
          <a:p>
            <a:r>
              <a:rPr lang="el-GR" sz="2000" b="1" dirty="0" smtClean="0">
                <a:solidFill>
                  <a:srgbClr val="000000"/>
                </a:solidFill>
                <a:latin typeface="Verdana" panose="020B0604030504040204" pitchFamily="34" charset="0"/>
              </a:rPr>
              <a:t>1</a:t>
            </a:r>
            <a:r>
              <a:rPr lang="el-GR" sz="2000" dirty="0" smtClean="0">
                <a:solidFill>
                  <a:srgbClr val="000000"/>
                </a:solidFill>
                <a:latin typeface="Verdana" panose="020B0604030504040204" pitchFamily="34" charset="0"/>
              </a:rPr>
              <a:t>. Το αναπτυξιακό </a:t>
            </a:r>
            <a:r>
              <a:rPr lang="el-GR" sz="2000" dirty="0">
                <a:solidFill>
                  <a:srgbClr val="000000"/>
                </a:solidFill>
                <a:latin typeface="Verdana" panose="020B0604030504040204" pitchFamily="34" charset="0"/>
              </a:rPr>
              <a:t>πρόγραμμα της </a:t>
            </a:r>
            <a:r>
              <a:rPr lang="el-GR" sz="2000" dirty="0" err="1" smtClean="0">
                <a:solidFill>
                  <a:srgbClr val="000000"/>
                </a:solidFill>
                <a:latin typeface="Verdana" panose="020B0604030504040204" pitchFamily="34" charset="0"/>
              </a:rPr>
              <a:t>σκοτομορφογένεσης</a:t>
            </a:r>
            <a:r>
              <a:rPr lang="el-GR" sz="2000" dirty="0" smtClean="0">
                <a:solidFill>
                  <a:srgbClr val="000000"/>
                </a:solidFill>
                <a:latin typeface="Verdana" panose="020B0604030504040204" pitchFamily="34" charset="0"/>
              </a:rPr>
              <a:t> προς αναζήτησης της ενεργειακής πηγής.</a:t>
            </a:r>
          </a:p>
          <a:p>
            <a:r>
              <a:rPr lang="el-GR" sz="2000" b="1" dirty="0" smtClean="0">
                <a:solidFill>
                  <a:srgbClr val="000000"/>
                </a:solidFill>
                <a:latin typeface="Verdana" panose="020B0604030504040204" pitchFamily="34" charset="0"/>
              </a:rPr>
              <a:t>2</a:t>
            </a:r>
            <a:r>
              <a:rPr lang="el-GR" sz="2000" dirty="0" smtClean="0">
                <a:solidFill>
                  <a:srgbClr val="000000"/>
                </a:solidFill>
                <a:latin typeface="Verdana" panose="020B0604030504040204" pitchFamily="34" charset="0"/>
              </a:rPr>
              <a:t>. Η σταδιακή προσπάθεια ανάδυσης ενός φυταρίου απαιτεί τη συμμετοχή </a:t>
            </a:r>
            <a:r>
              <a:rPr lang="el-GR" sz="2000" dirty="0" err="1" smtClean="0">
                <a:solidFill>
                  <a:srgbClr val="000000"/>
                </a:solidFill>
                <a:latin typeface="Verdana" panose="020B0604030504040204" pitchFamily="34" charset="0"/>
              </a:rPr>
              <a:t>φωτομορφογενετικών</a:t>
            </a:r>
            <a:r>
              <a:rPr lang="el-GR" sz="2000" dirty="0" smtClean="0">
                <a:solidFill>
                  <a:srgbClr val="000000"/>
                </a:solidFill>
                <a:latin typeface="Verdana" panose="020B0604030504040204" pitchFamily="34" charset="0"/>
              </a:rPr>
              <a:t> αντιδράσεων διαφόρων τύπων.</a:t>
            </a:r>
          </a:p>
          <a:p>
            <a:r>
              <a:rPr lang="el-GR" sz="2000" b="1" dirty="0" smtClean="0">
                <a:solidFill>
                  <a:srgbClr val="000000"/>
                </a:solidFill>
                <a:latin typeface="Verdana" panose="020B0604030504040204" pitchFamily="34" charset="0"/>
              </a:rPr>
              <a:t>3</a:t>
            </a:r>
            <a:r>
              <a:rPr lang="el-GR" sz="2000" dirty="0" smtClean="0">
                <a:solidFill>
                  <a:srgbClr val="000000"/>
                </a:solidFill>
                <a:latin typeface="Verdana" panose="020B0604030504040204" pitchFamily="34" charset="0"/>
              </a:rPr>
              <a:t>. Η αποφυγή της σκίασης και η επικράτηση έναντι του ανταγωνισμού απαιτεί αντίληψη της ποιότητας του φωτός.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202963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2554545"/>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dirty="0" err="1">
                <a:solidFill>
                  <a:srgbClr val="000000"/>
                </a:solidFill>
                <a:latin typeface="Verdana" panose="020B0604030504040204" pitchFamily="34" charset="0"/>
              </a:rPr>
              <a:t>σκοτομορφογένεση</a:t>
            </a:r>
            <a:r>
              <a:rPr lang="el-GR" sz="2000" dirty="0">
                <a:solidFill>
                  <a:srgbClr val="000000"/>
                </a:solidFill>
                <a:latin typeface="Verdana" panose="020B0604030504040204" pitchFamily="34" charset="0"/>
              </a:rPr>
              <a:t> σε επίπεδο φυσικών συνθηκών. </a:t>
            </a:r>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Εάν οι συνθήκες θερμοκρασίας και υγρασίας είναι ευνοϊκές, πολυάριθμα σπέρματα (μη φωτοευαίσθητα) που βρίσκονται θαμμένα κάτω από πέτρες βλαστάνουν σε πλήρες σκοτάδι. </a:t>
            </a:r>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Η </a:t>
            </a:r>
            <a:r>
              <a:rPr lang="el-GR" sz="2000" dirty="0" err="1">
                <a:solidFill>
                  <a:srgbClr val="000000"/>
                </a:solidFill>
                <a:latin typeface="Verdana" panose="020B0604030504040204" pitchFamily="34" charset="0"/>
              </a:rPr>
              <a:t>ανασήκωση</a:t>
            </a:r>
            <a:r>
              <a:rPr lang="el-GR" sz="2000" dirty="0">
                <a:solidFill>
                  <a:srgbClr val="000000"/>
                </a:solidFill>
                <a:latin typeface="Verdana" panose="020B0604030504040204" pitchFamily="34" charset="0"/>
              </a:rPr>
              <a:t> της πέτρας κάνει ορατά τα </a:t>
            </a:r>
            <a:r>
              <a:rPr lang="el-GR" sz="2000" dirty="0" err="1">
                <a:solidFill>
                  <a:srgbClr val="000000"/>
                </a:solidFill>
                <a:latin typeface="Verdana" panose="020B0604030504040204" pitchFamily="34" charset="0"/>
              </a:rPr>
              <a:t>ωχρωτικά</a:t>
            </a:r>
            <a:r>
              <a:rPr lang="el-GR" sz="2000" dirty="0">
                <a:solidFill>
                  <a:srgbClr val="000000"/>
                </a:solidFill>
                <a:latin typeface="Verdana" panose="020B0604030504040204" pitchFamily="34" charset="0"/>
              </a:rPr>
              <a:t> αρτίβλαστα. </a:t>
            </a:r>
            <a:r>
              <a:rPr lang="el-GR" sz="2000" b="1" dirty="0">
                <a:solidFill>
                  <a:srgbClr val="000000"/>
                </a:solidFill>
                <a:latin typeface="Verdana" panose="020B0604030504040204" pitchFamily="34" charset="0"/>
              </a:rPr>
              <a:t>Γ</a:t>
            </a:r>
            <a:r>
              <a:rPr lang="el-GR" sz="2000" dirty="0">
                <a:solidFill>
                  <a:srgbClr val="000000"/>
                </a:solidFill>
                <a:latin typeface="Verdana" panose="020B0604030504040204" pitchFamily="34" charset="0"/>
              </a:rPr>
              <a:t>. Λεπτομέρεια της Β. Τα </a:t>
            </a:r>
            <a:r>
              <a:rPr lang="el-GR" sz="2000" dirty="0" err="1">
                <a:solidFill>
                  <a:srgbClr val="000000"/>
                </a:solidFill>
                <a:latin typeface="Verdana" panose="020B0604030504040204" pitchFamily="34" charset="0"/>
              </a:rPr>
              <a:t>ωχρωτικά</a:t>
            </a:r>
            <a:r>
              <a:rPr lang="el-GR" sz="2000" dirty="0">
                <a:solidFill>
                  <a:srgbClr val="000000"/>
                </a:solidFill>
                <a:latin typeface="Verdana" panose="020B0604030504040204" pitchFamily="34" charset="0"/>
              </a:rPr>
              <a:t> αρτίβλαστα ακολουθούν το αναπτυξιακό πρόγραμμα της </a:t>
            </a:r>
            <a:r>
              <a:rPr lang="el-GR" sz="2000" dirty="0" err="1">
                <a:solidFill>
                  <a:srgbClr val="000000"/>
                </a:solidFill>
                <a:latin typeface="Verdana" panose="020B0604030504040204" pitchFamily="34" charset="0"/>
              </a:rPr>
              <a:t>σκοτομορφογένεσης</a:t>
            </a:r>
            <a:r>
              <a:rPr lang="el-GR" sz="2000" dirty="0">
                <a:solidFill>
                  <a:srgbClr val="000000"/>
                </a:solidFill>
                <a:latin typeface="Verdana" panose="020B0604030504040204" pitchFamily="34" charset="0"/>
              </a:rPr>
              <a:t>, αναζητώντας φως</a:t>
            </a:r>
            <a:r>
              <a:rPr lang="el-GR" sz="2000" dirty="0" smtClean="0">
                <a:solidFill>
                  <a:srgbClr val="000000"/>
                </a:solidFill>
                <a:latin typeface="Verdana" panose="020B0604030504040204" pitchFamily="34" charset="0"/>
              </a:rPr>
              <a:t>.</a:t>
            </a:r>
            <a:endParaRPr lang="el-GR" sz="2000" dirty="0"/>
          </a:p>
        </p:txBody>
      </p:sp>
      <p:cxnSp>
        <p:nvCxnSpPr>
          <p:cNvPr id="5" name="Straight Connector 4"/>
          <p:cNvCxnSpPr/>
          <p:nvPr/>
        </p:nvCxnSpPr>
        <p:spPr>
          <a:xfrm>
            <a:off x="766916" y="288023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661841" y="3558814"/>
            <a:ext cx="7820318" cy="2530878"/>
          </a:xfrm>
          <a:prstGeom prst="rect">
            <a:avLst/>
          </a:prstGeom>
        </p:spPr>
      </p:pic>
    </p:spTree>
    <p:extLst>
      <p:ext uri="{BB962C8B-B14F-4D97-AF65-F5344CB8AC3E}">
        <p14:creationId xmlns:p14="http://schemas.microsoft.com/office/powerpoint/2010/main" val="500807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2246769"/>
          </a:xfrm>
          <a:prstGeom prst="rect">
            <a:avLst/>
          </a:prstGeom>
        </p:spPr>
        <p:txBody>
          <a:bodyPr wrap="square">
            <a:spAutoFit/>
          </a:bodyPr>
          <a:lstStyle/>
          <a:p>
            <a:r>
              <a:rPr lang="el-GR" sz="2000" dirty="0" smtClean="0">
                <a:solidFill>
                  <a:srgbClr val="000000"/>
                </a:solidFill>
                <a:latin typeface="Verdana" panose="020B0604030504040204" pitchFamily="34" charset="0"/>
              </a:rPr>
              <a:t>Το αναπτυξιακό πρόγραμμα </a:t>
            </a:r>
            <a:r>
              <a:rPr lang="el-GR" sz="2000" dirty="0">
                <a:solidFill>
                  <a:srgbClr val="000000"/>
                </a:solidFill>
                <a:latin typeface="Verdana" panose="020B0604030504040204" pitchFamily="34" charset="0"/>
              </a:rPr>
              <a:t>εξαρτάται από το φωτεινό καθεστώς που θα συναντήσει το νεαρό αρτίβλαστο: </a:t>
            </a:r>
            <a:r>
              <a:rPr lang="el-GR" sz="2000" dirty="0" smtClean="0">
                <a:solidFill>
                  <a:srgbClr val="000000"/>
                </a:solidFill>
                <a:latin typeface="Verdana" panose="020B0604030504040204" pitchFamily="34" charset="0"/>
              </a:rPr>
              <a:t>Κάτω από στρωμνή ενεργοποιούνται </a:t>
            </a:r>
            <a:r>
              <a:rPr lang="el-GR" sz="2000" dirty="0">
                <a:solidFill>
                  <a:srgbClr val="000000"/>
                </a:solidFill>
                <a:latin typeface="Verdana" panose="020B0604030504040204" pitchFamily="34" charset="0"/>
              </a:rPr>
              <a:t>οι αντιδράσεις </a:t>
            </a:r>
            <a:r>
              <a:rPr lang="el-GR" sz="2000" dirty="0" smtClean="0">
                <a:solidFill>
                  <a:srgbClr val="000000"/>
                </a:solidFill>
                <a:latin typeface="Verdana" panose="020B0604030504040204" pitchFamily="34" charset="0"/>
              </a:rPr>
              <a:t>VLFR προς </a:t>
            </a:r>
            <a:r>
              <a:rPr lang="el-GR" sz="2000" dirty="0">
                <a:solidFill>
                  <a:srgbClr val="000000"/>
                </a:solidFill>
                <a:latin typeface="Verdana" panose="020B0604030504040204" pitchFamily="34" charset="0"/>
              </a:rPr>
              <a:t>άρση των </a:t>
            </a:r>
            <a:r>
              <a:rPr lang="el-GR" sz="2000" dirty="0" err="1">
                <a:solidFill>
                  <a:srgbClr val="000000"/>
                </a:solidFill>
                <a:latin typeface="Verdana" panose="020B0604030504040204" pitchFamily="34" charset="0"/>
              </a:rPr>
              <a:t>ωχρωτικών</a:t>
            </a:r>
            <a:r>
              <a:rPr lang="el-GR" sz="2000" dirty="0">
                <a:solidFill>
                  <a:srgbClr val="000000"/>
                </a:solidFill>
                <a:latin typeface="Verdana" panose="020B0604030504040204" pitchFamily="34" charset="0"/>
              </a:rPr>
              <a:t> συμπτωμάτων. </a:t>
            </a:r>
            <a:r>
              <a:rPr lang="el-GR" sz="2000" dirty="0" smtClean="0">
                <a:solidFill>
                  <a:srgbClr val="000000"/>
                </a:solidFill>
                <a:latin typeface="Verdana" panose="020B0604030504040204" pitchFamily="34" charset="0"/>
              </a:rPr>
              <a:t>Μετά τα </a:t>
            </a:r>
            <a:r>
              <a:rPr lang="el-GR" sz="2000" dirty="0">
                <a:solidFill>
                  <a:srgbClr val="000000"/>
                </a:solidFill>
                <a:latin typeface="Verdana" panose="020B0604030504040204" pitchFamily="34" charset="0"/>
              </a:rPr>
              <a:t>αρχικά στρώματα </a:t>
            </a:r>
            <a:r>
              <a:rPr lang="el-GR" sz="2000" dirty="0" smtClean="0">
                <a:solidFill>
                  <a:srgbClr val="000000"/>
                </a:solidFill>
                <a:latin typeface="Verdana" panose="020B0604030504040204" pitchFamily="34" charset="0"/>
              </a:rPr>
              <a:t>στρωμνής ενεργοποιούνται </a:t>
            </a:r>
            <a:r>
              <a:rPr lang="el-GR" sz="2000" dirty="0">
                <a:solidFill>
                  <a:srgbClr val="000000"/>
                </a:solidFill>
                <a:latin typeface="Verdana" panose="020B0604030504040204" pitchFamily="34" charset="0"/>
              </a:rPr>
              <a:t>σταδιακά οι αντιδράσεις </a:t>
            </a:r>
            <a:r>
              <a:rPr lang="el-GR" sz="2000" dirty="0" smtClean="0">
                <a:solidFill>
                  <a:srgbClr val="000000"/>
                </a:solidFill>
                <a:latin typeface="Verdana" panose="020B0604030504040204" pitchFamily="34" charset="0"/>
              </a:rPr>
              <a:t>LFR. Μετά </a:t>
            </a:r>
            <a:r>
              <a:rPr lang="el-GR" sz="2000" dirty="0">
                <a:solidFill>
                  <a:srgbClr val="000000"/>
                </a:solidFill>
                <a:latin typeface="Verdana" panose="020B0604030504040204" pitchFamily="34" charset="0"/>
              </a:rPr>
              <a:t>και τα τελευταία στρώματα </a:t>
            </a:r>
            <a:r>
              <a:rPr lang="el-GR" sz="2000" dirty="0" smtClean="0">
                <a:solidFill>
                  <a:srgbClr val="000000"/>
                </a:solidFill>
                <a:latin typeface="Verdana" panose="020B0604030504040204" pitchFamily="34" charset="0"/>
              </a:rPr>
              <a:t>στρωμνής ενεργοποιούνται </a:t>
            </a:r>
            <a:r>
              <a:rPr lang="el-GR" sz="2000" dirty="0">
                <a:solidFill>
                  <a:srgbClr val="000000"/>
                </a:solidFill>
                <a:latin typeface="Verdana" panose="020B0604030504040204" pitchFamily="34" charset="0"/>
              </a:rPr>
              <a:t>οι αντιδράσεις </a:t>
            </a:r>
            <a:r>
              <a:rPr lang="el-GR" sz="2000" dirty="0" smtClean="0">
                <a:solidFill>
                  <a:srgbClr val="000000"/>
                </a:solidFill>
                <a:latin typeface="Verdana" panose="020B0604030504040204" pitchFamily="34" charset="0"/>
              </a:rPr>
              <a:t>HIR.</a:t>
            </a:r>
            <a:endParaRPr lang="el-GR" sz="2000" dirty="0"/>
          </a:p>
        </p:txBody>
      </p:sp>
      <p:cxnSp>
        <p:nvCxnSpPr>
          <p:cNvPr id="5" name="Straight Connector 4"/>
          <p:cNvCxnSpPr/>
          <p:nvPr/>
        </p:nvCxnSpPr>
        <p:spPr>
          <a:xfrm>
            <a:off x="766916" y="2612224"/>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655405" y="2682708"/>
            <a:ext cx="7817424" cy="4093906"/>
          </a:xfrm>
          <a:prstGeom prst="rect">
            <a:avLst/>
          </a:prstGeom>
        </p:spPr>
      </p:pic>
    </p:spTree>
    <p:extLst>
      <p:ext uri="{BB962C8B-B14F-4D97-AF65-F5344CB8AC3E}">
        <p14:creationId xmlns:p14="http://schemas.microsoft.com/office/powerpoint/2010/main" val="2411001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707886"/>
          </a:xfrm>
          <a:prstGeom prst="rect">
            <a:avLst/>
          </a:prstGeom>
        </p:spPr>
        <p:txBody>
          <a:bodyPr wrap="square">
            <a:spAutoFit/>
          </a:bodyPr>
          <a:lstStyle/>
          <a:p>
            <a:r>
              <a:rPr lang="el-GR" sz="2000" dirty="0">
                <a:solidFill>
                  <a:srgbClr val="000000"/>
                </a:solidFill>
                <a:latin typeface="Verdana" panose="020B0604030504040204" pitchFamily="34" charset="0"/>
              </a:rPr>
              <a:t>Φασματική κατανομή των φωτονίων διαφορετικού μήκους κύματος σε συνθήκες άπλετου φωτισμού και </a:t>
            </a:r>
            <a:r>
              <a:rPr lang="el-GR" sz="2000" dirty="0" smtClean="0">
                <a:solidFill>
                  <a:srgbClr val="000000"/>
                </a:solidFill>
                <a:latin typeface="Verdana" panose="020B0604030504040204" pitchFamily="34" charset="0"/>
              </a:rPr>
              <a:t>σκίασης</a:t>
            </a:r>
            <a:endParaRPr lang="el-GR" sz="2000" dirty="0"/>
          </a:p>
        </p:txBody>
      </p:sp>
      <p:cxnSp>
        <p:nvCxnSpPr>
          <p:cNvPr id="5" name="Straight Connector 4"/>
          <p:cNvCxnSpPr/>
          <p:nvPr/>
        </p:nvCxnSpPr>
        <p:spPr>
          <a:xfrm>
            <a:off x="766916" y="1019899"/>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b="50111"/>
          <a:stretch/>
        </p:blipFill>
        <p:spPr>
          <a:xfrm>
            <a:off x="1450428" y="2563125"/>
            <a:ext cx="6243144" cy="3553908"/>
          </a:xfrm>
          <a:prstGeom prst="rect">
            <a:avLst/>
          </a:prstGeom>
        </p:spPr>
      </p:pic>
    </p:spTree>
    <p:extLst>
      <p:ext uri="{BB962C8B-B14F-4D97-AF65-F5344CB8AC3E}">
        <p14:creationId xmlns:p14="http://schemas.microsoft.com/office/powerpoint/2010/main" val="4122023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smtClean="0">
                <a:solidFill>
                  <a:srgbClr val="000000"/>
                </a:solidFill>
                <a:latin typeface="Verdana" panose="020B0604030504040204" pitchFamily="34" charset="0"/>
              </a:rPr>
              <a:t>Το </a:t>
            </a:r>
            <a:r>
              <a:rPr lang="el-GR" sz="2000" dirty="0">
                <a:solidFill>
                  <a:srgbClr val="000000"/>
                </a:solidFill>
                <a:latin typeface="Verdana" panose="020B0604030504040204" pitchFamily="34" charset="0"/>
              </a:rPr>
              <a:t>άπλετο ηλιακό φως περιέχει περίπου ισοδύναμα ποσοστά φωτονίων των τεσσάρων περιοχών του φάσματος (μπλε, πράσινο, κόκκινο, εγγύς υπέρυθρο) Ωστόσο σε συνθήκες σκίασης η φασματική αυτή κατανομή μεταβάλλεται δραματικά, αφού υπερισχύουν τα φωτόνια της εγγύς </a:t>
            </a:r>
            <a:r>
              <a:rPr lang="el-GR" sz="2000" dirty="0" err="1">
                <a:solidFill>
                  <a:srgbClr val="000000"/>
                </a:solidFill>
                <a:latin typeface="Verdana" panose="020B0604030504040204" pitchFamily="34" charset="0"/>
              </a:rPr>
              <a:t>υπερύθρου</a:t>
            </a:r>
            <a:r>
              <a:rPr lang="el-GR" sz="2000" dirty="0">
                <a:solidFill>
                  <a:srgbClr val="000000"/>
                </a:solidFill>
                <a:latin typeface="Verdana" panose="020B0604030504040204" pitchFamily="34" charset="0"/>
              </a:rPr>
              <a:t> και πράσινης περιοχής.</a:t>
            </a:r>
            <a:endParaRPr lang="el-GR" sz="2000" dirty="0"/>
          </a:p>
        </p:txBody>
      </p:sp>
      <p:cxnSp>
        <p:nvCxnSpPr>
          <p:cNvPr id="5" name="Straight Connector 4"/>
          <p:cNvCxnSpPr/>
          <p:nvPr/>
        </p:nvCxnSpPr>
        <p:spPr>
          <a:xfrm>
            <a:off x="766916" y="2249615"/>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t="48119"/>
          <a:stretch/>
        </p:blipFill>
        <p:spPr>
          <a:xfrm>
            <a:off x="1450428" y="2490942"/>
            <a:ext cx="6243144" cy="3695803"/>
          </a:xfrm>
          <a:prstGeom prst="rect">
            <a:avLst/>
          </a:prstGeom>
        </p:spPr>
      </p:pic>
    </p:spTree>
    <p:extLst>
      <p:ext uri="{BB962C8B-B14F-4D97-AF65-F5344CB8AC3E}">
        <p14:creationId xmlns:p14="http://schemas.microsoft.com/office/powerpoint/2010/main" val="340082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631216"/>
          </a:xfrm>
          <a:prstGeom prst="rect">
            <a:avLst/>
          </a:prstGeom>
        </p:spPr>
        <p:txBody>
          <a:bodyPr wrap="square">
            <a:spAutoFit/>
          </a:bodyPr>
          <a:lstStyle/>
          <a:p>
            <a:r>
              <a:rPr lang="el-GR" sz="2000" dirty="0" smtClean="0">
                <a:solidFill>
                  <a:srgbClr val="000000"/>
                </a:solidFill>
                <a:latin typeface="Verdana" panose="020B0604030504040204" pitchFamily="34" charset="0"/>
              </a:rPr>
              <a:t>Ο ρόλος </a:t>
            </a:r>
            <a:r>
              <a:rPr lang="el-GR" sz="2000" dirty="0">
                <a:solidFill>
                  <a:srgbClr val="000000"/>
                </a:solidFill>
                <a:latin typeface="Verdana" panose="020B0604030504040204" pitchFamily="34" charset="0"/>
              </a:rPr>
              <a:t>του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 στην ενεργοποίηση του </a:t>
            </a:r>
            <a:r>
              <a:rPr lang="el-GR" sz="2000" b="1" dirty="0">
                <a:solidFill>
                  <a:srgbClr val="000000"/>
                </a:solidFill>
                <a:latin typeface="Verdana" panose="020B0604030504040204" pitchFamily="34" charset="0"/>
              </a:rPr>
              <a:t>συνδρόμου της σκίασης</a:t>
            </a:r>
            <a:r>
              <a:rPr lang="el-GR" sz="2000" dirty="0">
                <a:solidFill>
                  <a:srgbClr val="000000"/>
                </a:solidFill>
                <a:latin typeface="Verdana" panose="020B0604030504040204" pitchFamily="34" charset="0"/>
              </a:rPr>
              <a:t>. Η επικράτηση της ανενεργού μορφής σε περιβάλλον σκιάς δρομολογεί την επιμήκυνση των μεσογονατίων διαστημάτων μέσω της αλληλεπίδρασης των πρωτεϊνών PIFS με την αυξίνη και τις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a:t>
            </a:r>
            <a:endParaRPr lang="el-GR" sz="2000" dirty="0"/>
          </a:p>
        </p:txBody>
      </p:sp>
      <p:cxnSp>
        <p:nvCxnSpPr>
          <p:cNvPr id="5" name="Straight Connector 4"/>
          <p:cNvCxnSpPr/>
          <p:nvPr/>
        </p:nvCxnSpPr>
        <p:spPr>
          <a:xfrm>
            <a:off x="766916" y="192642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827999" y="2435858"/>
            <a:ext cx="7488001" cy="3216000"/>
          </a:xfrm>
          <a:prstGeom prst="rect">
            <a:avLst/>
          </a:prstGeom>
        </p:spPr>
      </p:pic>
    </p:spTree>
    <p:extLst>
      <p:ext uri="{BB962C8B-B14F-4D97-AF65-F5344CB8AC3E}">
        <p14:creationId xmlns:p14="http://schemas.microsoft.com/office/powerpoint/2010/main" val="1731534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015663"/>
          </a:xfrm>
          <a:prstGeom prst="rect">
            <a:avLst/>
          </a:prstGeom>
        </p:spPr>
        <p:txBody>
          <a:bodyPr wrap="square">
            <a:spAutoFit/>
          </a:bodyPr>
          <a:lstStyle/>
          <a:p>
            <a:r>
              <a:rPr lang="el-GR" sz="2000" dirty="0">
                <a:solidFill>
                  <a:srgbClr val="000000"/>
                </a:solidFill>
                <a:latin typeface="Verdana" panose="020B0604030504040204" pitchFamily="34" charset="0"/>
              </a:rPr>
              <a:t>Η πυκνότητα </a:t>
            </a:r>
            <a:r>
              <a:rPr lang="el-GR" sz="2000" dirty="0" smtClean="0">
                <a:solidFill>
                  <a:srgbClr val="000000"/>
                </a:solidFill>
                <a:latin typeface="Verdana" panose="020B0604030504040204" pitchFamily="34" charset="0"/>
              </a:rPr>
              <a:t>φύτευσης και </a:t>
            </a:r>
            <a:r>
              <a:rPr lang="el-GR" sz="2000" dirty="0">
                <a:solidFill>
                  <a:srgbClr val="000000"/>
                </a:solidFill>
                <a:latin typeface="Verdana" panose="020B0604030504040204" pitchFamily="34" charset="0"/>
              </a:rPr>
              <a:t>το σύνδρομο αποφυγής </a:t>
            </a:r>
            <a:r>
              <a:rPr lang="el-GR" sz="2000" dirty="0" smtClean="0">
                <a:solidFill>
                  <a:srgbClr val="000000"/>
                </a:solidFill>
                <a:latin typeface="Verdana" panose="020B0604030504040204" pitchFamily="34" charset="0"/>
              </a:rPr>
              <a:t>σκίασης. Το άπλετο φως </a:t>
            </a:r>
            <a:r>
              <a:rPr lang="el-GR" sz="2000" dirty="0">
                <a:solidFill>
                  <a:srgbClr val="000000"/>
                </a:solidFill>
                <a:latin typeface="Verdana" panose="020B0604030504040204" pitchFamily="34" charset="0"/>
              </a:rPr>
              <a:t>περιέχει περίπου </a:t>
            </a:r>
            <a:r>
              <a:rPr lang="el-GR" sz="2000" dirty="0" smtClean="0">
                <a:solidFill>
                  <a:srgbClr val="000000"/>
                </a:solidFill>
                <a:latin typeface="Verdana" panose="020B0604030504040204" pitchFamily="34" charset="0"/>
              </a:rPr>
              <a:t>ίσες αναλογίες μπλε</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κόκκινου, πράσινου </a:t>
            </a:r>
            <a:r>
              <a:rPr lang="el-GR" sz="2000" dirty="0">
                <a:solidFill>
                  <a:srgbClr val="000000"/>
                </a:solidFill>
                <a:latin typeface="Verdana" panose="020B0604030504040204" pitchFamily="34" charset="0"/>
              </a:rPr>
              <a:t>και </a:t>
            </a:r>
            <a:r>
              <a:rPr lang="el-GR" sz="2000" dirty="0" smtClean="0">
                <a:solidFill>
                  <a:srgbClr val="000000"/>
                </a:solidFill>
                <a:latin typeface="Verdana" panose="020B0604030504040204" pitchFamily="34" charset="0"/>
              </a:rPr>
              <a:t>εγγύς υπέρυθρου...</a:t>
            </a:r>
            <a:endParaRPr lang="el-GR" sz="2000" dirty="0"/>
          </a:p>
        </p:txBody>
      </p:sp>
      <p:pic>
        <p:nvPicPr>
          <p:cNvPr id="2" name="Picture 1"/>
          <p:cNvPicPr>
            <a:picLocks noChangeAspect="1"/>
          </p:cNvPicPr>
          <p:nvPr/>
        </p:nvPicPr>
        <p:blipFill>
          <a:blip r:embed="rId2"/>
          <a:stretch>
            <a:fillRect/>
          </a:stretch>
        </p:blipFill>
        <p:spPr>
          <a:xfrm>
            <a:off x="654848" y="1505612"/>
            <a:ext cx="7834304" cy="5155322"/>
          </a:xfrm>
          <a:prstGeom prst="rect">
            <a:avLst/>
          </a:prstGeom>
        </p:spPr>
      </p:pic>
      <p:cxnSp>
        <p:nvCxnSpPr>
          <p:cNvPr id="6" name="Straight Connector 5"/>
          <p:cNvCxnSpPr/>
          <p:nvPr/>
        </p:nvCxnSpPr>
        <p:spPr>
          <a:xfrm>
            <a:off x="766916" y="134309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10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247372" cy="707886"/>
          </a:xfrm>
          <a:prstGeom prst="rect">
            <a:avLst/>
          </a:prstGeom>
        </p:spPr>
        <p:txBody>
          <a:bodyPr wrap="square">
            <a:spAutoFit/>
          </a:bodyPr>
          <a:lstStyle/>
          <a:p>
            <a:r>
              <a:rPr lang="el-GR" sz="2000" dirty="0">
                <a:solidFill>
                  <a:srgbClr val="000000"/>
                </a:solidFill>
                <a:latin typeface="Verdana" panose="020B0604030504040204" pitchFamily="34" charset="0"/>
              </a:rPr>
              <a:t>Η αντίληψη των ερεθισμάτων από το εξωτερικό αβιοτικό περιβάλλον και οι αντιδράσεις των φυτών.</a:t>
            </a:r>
            <a:endParaRPr lang="el-GR" sz="2000" dirty="0"/>
          </a:p>
        </p:txBody>
      </p:sp>
      <p:cxnSp>
        <p:nvCxnSpPr>
          <p:cNvPr id="4" name="Straight Connector 3"/>
          <p:cNvCxnSpPr/>
          <p:nvPr/>
        </p:nvCxnSpPr>
        <p:spPr>
          <a:xfrm>
            <a:off x="774799" y="101726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2373701" y="1150374"/>
            <a:ext cx="4396598" cy="5530648"/>
          </a:xfrm>
          <a:prstGeom prst="rect">
            <a:avLst/>
          </a:prstGeom>
        </p:spPr>
      </p:pic>
    </p:spTree>
    <p:extLst>
      <p:ext uri="{BB962C8B-B14F-4D97-AF65-F5344CB8AC3E}">
        <p14:creationId xmlns:p14="http://schemas.microsoft.com/office/powerpoint/2010/main" val="956877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015663"/>
          </a:xfrm>
          <a:prstGeom prst="rect">
            <a:avLst/>
          </a:prstGeom>
        </p:spPr>
        <p:txBody>
          <a:bodyPr wrap="square">
            <a:spAutoFit/>
          </a:bodyPr>
          <a:lstStyle/>
          <a:p>
            <a:r>
              <a:rPr lang="el-GR" sz="2000" dirty="0" smtClean="0">
                <a:solidFill>
                  <a:srgbClr val="000000"/>
                </a:solidFill>
                <a:latin typeface="Verdana" panose="020B0604030504040204" pitchFamily="34" charset="0"/>
              </a:rPr>
              <a:t>...Ωστόσο το ανακλώμενο από τα γειτονικά φυτά φως είναι πλούσιο σε φωτόνια του υπέρυθρου (γίνονται </a:t>
            </a:r>
            <a:r>
              <a:rPr lang="el-GR" sz="2000" dirty="0">
                <a:solidFill>
                  <a:srgbClr val="000000"/>
                </a:solidFill>
                <a:latin typeface="Verdana" panose="020B0604030504040204" pitchFamily="34" charset="0"/>
              </a:rPr>
              <a:t>αντιληπτά από το φυτόχρωμα Β</a:t>
            </a:r>
            <a:r>
              <a:rPr lang="el-GR" sz="2000" dirty="0" smtClean="0">
                <a:solidFill>
                  <a:srgbClr val="000000"/>
                </a:solidFill>
                <a:latin typeface="Verdana" panose="020B0604030504040204" pitchFamily="34" charset="0"/>
              </a:rPr>
              <a:t>)...</a:t>
            </a:r>
            <a:endParaRPr lang="el-GR" sz="2000" dirty="0"/>
          </a:p>
        </p:txBody>
      </p:sp>
      <p:cxnSp>
        <p:nvCxnSpPr>
          <p:cNvPr id="5" name="Straight Connector 4"/>
          <p:cNvCxnSpPr/>
          <p:nvPr/>
        </p:nvCxnSpPr>
        <p:spPr>
          <a:xfrm>
            <a:off x="766916" y="134309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654848" y="1505612"/>
            <a:ext cx="7834304" cy="5155322"/>
          </a:xfrm>
          <a:prstGeom prst="rect">
            <a:avLst/>
          </a:prstGeom>
        </p:spPr>
      </p:pic>
    </p:spTree>
    <p:extLst>
      <p:ext uri="{BB962C8B-B14F-4D97-AF65-F5344CB8AC3E}">
        <p14:creationId xmlns:p14="http://schemas.microsoft.com/office/powerpoint/2010/main" val="1600958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015663"/>
          </a:xfrm>
          <a:prstGeom prst="rect">
            <a:avLst/>
          </a:prstGeom>
        </p:spPr>
        <p:txBody>
          <a:bodyPr wrap="square">
            <a:spAutoFit/>
          </a:bodyPr>
          <a:lstStyle/>
          <a:p>
            <a:r>
              <a:rPr lang="el-GR" sz="2000" dirty="0" smtClean="0">
                <a:solidFill>
                  <a:srgbClr val="000000"/>
                </a:solidFill>
                <a:latin typeface="Verdana" panose="020B0604030504040204" pitchFamily="34" charset="0"/>
              </a:rPr>
              <a:t>...με συνέπεια να ενεργοποιείται </a:t>
            </a:r>
            <a:r>
              <a:rPr lang="el-GR" sz="2000" dirty="0">
                <a:solidFill>
                  <a:srgbClr val="000000"/>
                </a:solidFill>
                <a:latin typeface="Verdana" panose="020B0604030504040204" pitchFamily="34" charset="0"/>
              </a:rPr>
              <a:t>το σύνδρομο αποφυγής της σκίασης. Τα σήματα αυτά ενισχύονται </a:t>
            </a:r>
            <a:r>
              <a:rPr lang="el-GR" sz="2000" dirty="0" smtClean="0">
                <a:solidFill>
                  <a:srgbClr val="000000"/>
                </a:solidFill>
                <a:latin typeface="Verdana" panose="020B0604030504040204" pitchFamily="34" charset="0"/>
              </a:rPr>
              <a:t>με την πυκνότητα φύτευσης </a:t>
            </a:r>
            <a:r>
              <a:rPr lang="el-GR" sz="2000" dirty="0">
                <a:solidFill>
                  <a:srgbClr val="000000"/>
                </a:solidFill>
                <a:latin typeface="Verdana" panose="020B0604030504040204" pitchFamily="34" charset="0"/>
              </a:rPr>
              <a:t>αλλά </a:t>
            </a:r>
            <a:r>
              <a:rPr lang="el-GR" sz="2000" dirty="0" smtClean="0">
                <a:solidFill>
                  <a:srgbClr val="000000"/>
                </a:solidFill>
                <a:latin typeface="Verdana" panose="020B0604030504040204" pitchFamily="34" charset="0"/>
              </a:rPr>
              <a:t>και λόγω </a:t>
            </a:r>
            <a:r>
              <a:rPr lang="el-GR" sz="2000" dirty="0">
                <a:solidFill>
                  <a:srgbClr val="000000"/>
                </a:solidFill>
                <a:latin typeface="Verdana" panose="020B0604030504040204" pitchFamily="34" charset="0"/>
              </a:rPr>
              <a:t>της άμεσης σκίασης </a:t>
            </a:r>
            <a:r>
              <a:rPr lang="el-GR" sz="2000" dirty="0" smtClean="0">
                <a:solidFill>
                  <a:srgbClr val="000000"/>
                </a:solidFill>
                <a:latin typeface="Verdana" panose="020B0604030504040204" pitchFamily="34" charset="0"/>
              </a:rPr>
              <a:t>(τέρμα δεξιά</a:t>
            </a:r>
            <a:r>
              <a:rPr lang="el-GR" sz="2000" dirty="0">
                <a:solidFill>
                  <a:srgbClr val="000000"/>
                </a:solidFill>
                <a:latin typeface="Verdana" panose="020B0604030504040204" pitchFamily="34" charset="0"/>
              </a:rPr>
              <a:t>).</a:t>
            </a:r>
            <a:endParaRPr lang="el-GR" sz="2000" dirty="0"/>
          </a:p>
        </p:txBody>
      </p:sp>
      <p:pic>
        <p:nvPicPr>
          <p:cNvPr id="6" name="Picture 5"/>
          <p:cNvPicPr>
            <a:picLocks noChangeAspect="1"/>
          </p:cNvPicPr>
          <p:nvPr/>
        </p:nvPicPr>
        <p:blipFill>
          <a:blip r:embed="rId2"/>
          <a:stretch>
            <a:fillRect/>
          </a:stretch>
        </p:blipFill>
        <p:spPr>
          <a:xfrm>
            <a:off x="654848" y="1505612"/>
            <a:ext cx="7834304" cy="5155322"/>
          </a:xfrm>
          <a:prstGeom prst="rect">
            <a:avLst/>
          </a:prstGeom>
        </p:spPr>
      </p:pic>
      <p:cxnSp>
        <p:nvCxnSpPr>
          <p:cNvPr id="7" name="Straight Connector 6"/>
          <p:cNvCxnSpPr/>
          <p:nvPr/>
        </p:nvCxnSpPr>
        <p:spPr>
          <a:xfrm>
            <a:off x="766916" y="134309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155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Η αντίληψη του μήκους της ημέρας. Ο φωτοπεριοδισμός ως μηχανισμός μέτρησης </a:t>
            </a:r>
            <a:r>
              <a:rPr lang="el-GR" sz="2400" b="1" dirty="0" smtClean="0">
                <a:solidFill>
                  <a:srgbClr val="000000"/>
                </a:solidFill>
                <a:latin typeface="Verdana" panose="020B0604030504040204" pitchFamily="34" charset="0"/>
              </a:rPr>
              <a:t>του χρόνου</a:t>
            </a:r>
            <a:endParaRPr lang="el-GR" sz="2400" b="1" dirty="0">
              <a:solidFill>
                <a:srgbClr val="000000"/>
              </a:solidFill>
              <a:latin typeface="Verdana" panose="020B0604030504040204" pitchFamily="34" charset="0"/>
            </a:endParaRPr>
          </a:p>
        </p:txBody>
      </p:sp>
      <p:sp>
        <p:nvSpPr>
          <p:cNvPr id="5" name="Rectangle 4"/>
          <p:cNvSpPr/>
          <p:nvPr/>
        </p:nvSpPr>
        <p:spPr>
          <a:xfrm>
            <a:off x="1676395" y="2080275"/>
            <a:ext cx="7278419" cy="3785652"/>
          </a:xfrm>
          <a:prstGeom prst="rect">
            <a:avLst/>
          </a:prstGeom>
        </p:spPr>
        <p:txBody>
          <a:bodyPr wrap="square">
            <a:spAutoFit/>
          </a:bodyPr>
          <a:lstStyle/>
          <a:p>
            <a:r>
              <a:rPr lang="el-GR" sz="2000" b="1" dirty="0">
                <a:solidFill>
                  <a:srgbClr val="000000"/>
                </a:solidFill>
                <a:latin typeface="Verdana" panose="020B0604030504040204" pitchFamily="34" charset="0"/>
              </a:rPr>
              <a:t>Φωτοπεριοδισμός</a:t>
            </a:r>
            <a:r>
              <a:rPr lang="el-GR" sz="2000" dirty="0">
                <a:solidFill>
                  <a:srgbClr val="000000"/>
                </a:solidFill>
                <a:latin typeface="Verdana" panose="020B0604030504040204" pitchFamily="34" charset="0"/>
              </a:rPr>
              <a:t> είναι το φαινόμενο ρύθμισης ορισμένων λειτουργιών των φυτών από τις εποχιακές αλλαγές του μήκους της ημέρας (ή της νύκτας). Μέσω των μηχανισμών του φωτοπεριοδισμού τα φυτά έχουν τη δυνατότητα να προσδιορίζουν τον (εποχιακό) χρόνο μετρώντας το </a:t>
            </a:r>
            <a:r>
              <a:rPr lang="el-GR" sz="2000" b="1" dirty="0">
                <a:solidFill>
                  <a:srgbClr val="000000"/>
                </a:solidFill>
                <a:latin typeface="Verdana" panose="020B0604030504040204" pitchFamily="34" charset="0"/>
              </a:rPr>
              <a:t>μήκος της ημέρας ή της νύχτας </a:t>
            </a:r>
            <a:r>
              <a:rPr lang="el-GR" sz="2000" dirty="0">
                <a:solidFill>
                  <a:srgbClr val="000000"/>
                </a:solidFill>
                <a:latin typeface="Verdana" panose="020B0604030504040204" pitchFamily="34" charset="0"/>
              </a:rPr>
              <a:t>και να ρυθμίζουν κατάλληλα τις λειτουργίες τους. Τα φαινόμενα φωτοπεριοδισμού είναι πολύ διαδεδομένα όχι μόνο στα φυτά, αλλά και στα ζώα, και ο έλεγχος που ασκούν επεκτείνεται σε έναν μεγάλο αριθμό φυσιολογικών λειτουργιών, επομένως παρατηρούνται πολυάριθμες </a:t>
            </a:r>
            <a:r>
              <a:rPr lang="el-GR" sz="2000" b="1" dirty="0" err="1">
                <a:solidFill>
                  <a:srgbClr val="000000"/>
                </a:solidFill>
                <a:latin typeface="Verdana" panose="020B0604030504040204" pitchFamily="34" charset="0"/>
              </a:rPr>
              <a:t>φωτοπεριοδικές</a:t>
            </a:r>
            <a:r>
              <a:rPr lang="el-GR" sz="2000" b="1" dirty="0">
                <a:solidFill>
                  <a:srgbClr val="000000"/>
                </a:solidFill>
                <a:latin typeface="Verdana" panose="020B0604030504040204" pitchFamily="34" charset="0"/>
              </a:rPr>
              <a:t> αντιδράσεις</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291140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2246769"/>
          </a:xfrm>
          <a:prstGeom prst="rect">
            <a:avLst/>
          </a:prstGeom>
        </p:spPr>
        <p:txBody>
          <a:bodyPr wrap="square">
            <a:spAutoFit/>
          </a:bodyPr>
          <a:lstStyle/>
          <a:p>
            <a:r>
              <a:rPr lang="el-GR" sz="2000" dirty="0" smtClean="0">
                <a:solidFill>
                  <a:srgbClr val="000000"/>
                </a:solidFill>
                <a:latin typeface="Verdana" panose="020B0604030504040204" pitchFamily="34" charset="0"/>
              </a:rPr>
              <a:t>Εποχιακές μεταβολές </a:t>
            </a:r>
            <a:r>
              <a:rPr lang="el-GR" sz="2000" dirty="0">
                <a:solidFill>
                  <a:srgbClr val="000000"/>
                </a:solidFill>
                <a:latin typeface="Verdana" panose="020B0604030504040204" pitchFamily="34" charset="0"/>
              </a:rPr>
              <a:t>της φωτοπεριόδου (δηλ. του μήκους της ημέρας και της νύκτας) σε γεωγραφικό πλάτος </a:t>
            </a:r>
            <a:r>
              <a:rPr lang="el-GR" sz="2000" dirty="0" smtClean="0">
                <a:solidFill>
                  <a:srgbClr val="000000"/>
                </a:solidFill>
                <a:latin typeface="Verdana" panose="020B0604030504040204" pitchFamily="34" charset="0"/>
              </a:rPr>
              <a:t>40° </a:t>
            </a:r>
            <a:r>
              <a:rPr lang="el-GR" sz="2000" dirty="0">
                <a:solidFill>
                  <a:srgbClr val="000000"/>
                </a:solidFill>
                <a:latin typeface="Verdana" panose="020B0604030504040204" pitchFamily="34" charset="0"/>
              </a:rPr>
              <a:t>(Λάρισα</a:t>
            </a:r>
            <a:r>
              <a:rPr lang="el-GR" sz="2000" dirty="0" smtClean="0">
                <a:solidFill>
                  <a:srgbClr val="000000"/>
                </a:solidFill>
                <a:latin typeface="Verdana" panose="020B0604030504040204" pitchFamily="34" charset="0"/>
              </a:rPr>
              <a:t>), στον </a:t>
            </a:r>
            <a:r>
              <a:rPr lang="el-GR" sz="2000" dirty="0">
                <a:solidFill>
                  <a:srgbClr val="000000"/>
                </a:solidFill>
                <a:latin typeface="Verdana" panose="020B0604030504040204" pitchFamily="34" charset="0"/>
              </a:rPr>
              <a:t>Ισημερινό (0° πράσινη καμπύλη</a:t>
            </a:r>
            <a:r>
              <a:rPr lang="el-GR" sz="2000" dirty="0" smtClean="0">
                <a:solidFill>
                  <a:srgbClr val="000000"/>
                </a:solidFill>
                <a:latin typeface="Verdana" panose="020B0604030504040204" pitchFamily="34" charset="0"/>
              </a:rPr>
              <a:t>) όπου </a:t>
            </a:r>
            <a:r>
              <a:rPr lang="el-GR" sz="2000" dirty="0">
                <a:solidFill>
                  <a:srgbClr val="000000"/>
                </a:solidFill>
                <a:latin typeface="Verdana" panose="020B0604030504040204" pitchFamily="34" charset="0"/>
              </a:rPr>
              <a:t>το μήκος της ημέρας είναι σταθερό στις 12 ώρες ανεξάρτητα από την </a:t>
            </a:r>
            <a:r>
              <a:rPr lang="el-GR" sz="2000" dirty="0" smtClean="0">
                <a:solidFill>
                  <a:srgbClr val="000000"/>
                </a:solidFill>
                <a:latin typeface="Verdana" panose="020B0604030504040204" pitchFamily="34" charset="0"/>
              </a:rPr>
              <a:t>εποχή και </a:t>
            </a:r>
            <a:r>
              <a:rPr lang="el-GR" sz="2000" dirty="0">
                <a:solidFill>
                  <a:srgbClr val="000000"/>
                </a:solidFill>
                <a:latin typeface="Verdana" panose="020B0604030504040204" pitchFamily="34" charset="0"/>
              </a:rPr>
              <a:t>σ</a:t>
            </a:r>
            <a:r>
              <a:rPr lang="el-GR" sz="2000" dirty="0" smtClean="0">
                <a:solidFill>
                  <a:srgbClr val="000000"/>
                </a:solidFill>
                <a:latin typeface="Verdana" panose="020B0604030504040204" pitchFamily="34" charset="0"/>
              </a:rPr>
              <a:t>το </a:t>
            </a:r>
            <a:r>
              <a:rPr lang="el-GR" sz="2000" dirty="0" err="1">
                <a:solidFill>
                  <a:srgbClr val="000000"/>
                </a:solidFill>
                <a:latin typeface="Verdana" panose="020B0604030504040204" pitchFamily="34" charset="0"/>
              </a:rPr>
              <a:t>Bergen</a:t>
            </a:r>
            <a:r>
              <a:rPr lang="el-GR" sz="2000" dirty="0">
                <a:solidFill>
                  <a:srgbClr val="000000"/>
                </a:solidFill>
                <a:latin typeface="Verdana" panose="020B0604030504040204" pitchFamily="34" charset="0"/>
              </a:rPr>
              <a:t> της Νορβηγίας (65° μπλε καμπύλη) </a:t>
            </a:r>
            <a:r>
              <a:rPr lang="el-GR" sz="2000" dirty="0" smtClean="0">
                <a:solidFill>
                  <a:srgbClr val="000000"/>
                </a:solidFill>
                <a:latin typeface="Verdana" panose="020B0604030504040204" pitchFamily="34" charset="0"/>
              </a:rPr>
              <a:t>όπου κυμαίνεται από </a:t>
            </a:r>
            <a:r>
              <a:rPr lang="el-GR" sz="2000" dirty="0">
                <a:solidFill>
                  <a:srgbClr val="000000"/>
                </a:solidFill>
                <a:latin typeface="Verdana" panose="020B0604030504040204" pitchFamily="34" charset="0"/>
              </a:rPr>
              <a:t>3 ώρες τον Δεκέμβριο </a:t>
            </a:r>
            <a:r>
              <a:rPr lang="el-GR" sz="2000" dirty="0" smtClean="0">
                <a:solidFill>
                  <a:srgbClr val="000000"/>
                </a:solidFill>
                <a:latin typeface="Verdana" panose="020B0604030504040204" pitchFamily="34" charset="0"/>
              </a:rPr>
              <a:t>έως </a:t>
            </a:r>
            <a:r>
              <a:rPr lang="el-GR" sz="2000" dirty="0">
                <a:solidFill>
                  <a:srgbClr val="000000"/>
                </a:solidFill>
                <a:latin typeface="Verdana" panose="020B0604030504040204" pitchFamily="34" charset="0"/>
              </a:rPr>
              <a:t>21 ώρες τον Ιούνιο</a:t>
            </a:r>
            <a:r>
              <a:rPr lang="el-GR" sz="2000" dirty="0" smtClean="0">
                <a:solidFill>
                  <a:srgbClr val="000000"/>
                </a:solidFill>
                <a:latin typeface="Verdana" panose="020B0604030504040204" pitchFamily="34" charset="0"/>
              </a:rPr>
              <a:t>.</a:t>
            </a:r>
            <a:endParaRPr lang="el-GR" sz="2000" dirty="0"/>
          </a:p>
        </p:txBody>
      </p:sp>
      <p:cxnSp>
        <p:nvCxnSpPr>
          <p:cNvPr id="7" name="Straight Connector 6"/>
          <p:cNvCxnSpPr/>
          <p:nvPr/>
        </p:nvCxnSpPr>
        <p:spPr>
          <a:xfrm>
            <a:off x="766916" y="254127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t="7597" b="3560"/>
          <a:stretch/>
        </p:blipFill>
        <p:spPr>
          <a:xfrm>
            <a:off x="827999" y="2640723"/>
            <a:ext cx="7488001" cy="4162099"/>
          </a:xfrm>
          <a:prstGeom prst="rect">
            <a:avLst/>
          </a:prstGeom>
        </p:spPr>
      </p:pic>
    </p:spTree>
    <p:extLst>
      <p:ext uri="{BB962C8B-B14F-4D97-AF65-F5344CB8AC3E}">
        <p14:creationId xmlns:p14="http://schemas.microsoft.com/office/powerpoint/2010/main" val="1036395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Η αντίληψη του μήκους της ημέρας. Ο φωτοπεριοδισμός ως μηχανισμός μέτρησης </a:t>
            </a:r>
            <a:r>
              <a:rPr lang="el-GR" sz="2400" b="1" dirty="0" smtClean="0">
                <a:solidFill>
                  <a:srgbClr val="000000"/>
                </a:solidFill>
                <a:latin typeface="Verdana" panose="020B0604030504040204" pitchFamily="34" charset="0"/>
              </a:rPr>
              <a:t>του χρόνου</a:t>
            </a:r>
            <a:endParaRPr lang="el-GR" sz="2400" b="1" dirty="0">
              <a:solidFill>
                <a:srgbClr val="000000"/>
              </a:solidFill>
              <a:latin typeface="Verdana" panose="020B0604030504040204" pitchFamily="34" charset="0"/>
            </a:endParaRPr>
          </a:p>
        </p:txBody>
      </p:sp>
      <p:sp>
        <p:nvSpPr>
          <p:cNvPr id="5" name="Rectangle 4"/>
          <p:cNvSpPr/>
          <p:nvPr/>
        </p:nvSpPr>
        <p:spPr>
          <a:xfrm>
            <a:off x="1676395" y="2080275"/>
            <a:ext cx="7278419" cy="4093428"/>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φωτοπερίοδος</a:t>
            </a:r>
            <a:r>
              <a:rPr lang="el-GR" sz="2000" dirty="0">
                <a:solidFill>
                  <a:srgbClr val="000000"/>
                </a:solidFill>
                <a:latin typeface="Verdana" panose="020B0604030504040204" pitchFamily="34" charset="0"/>
              </a:rPr>
              <a:t> είναι ο παράγοντας του περιβάλλοντος που από έτος σε έτος </a:t>
            </a:r>
            <a:r>
              <a:rPr lang="el-GR" sz="2000" b="1" dirty="0">
                <a:solidFill>
                  <a:srgbClr val="000000"/>
                </a:solidFill>
                <a:latin typeface="Verdana" panose="020B0604030504040204" pitchFamily="34" charset="0"/>
              </a:rPr>
              <a:t>δίνει επακριβή, αλάνθαστη πληροφορία για την εξέλιξη των εποχών</a:t>
            </a:r>
            <a:r>
              <a:rPr lang="el-GR" sz="2000" dirty="0">
                <a:solidFill>
                  <a:srgbClr val="000000"/>
                </a:solidFill>
                <a:latin typeface="Verdana" panose="020B0604030504040204" pitchFamily="34" charset="0"/>
              </a:rPr>
              <a:t>. Επομένως, οι οργανισμοί που είναι ικανοί να αντιλαμβάνονται και να αξιοποιούν τα </a:t>
            </a:r>
            <a:r>
              <a:rPr lang="el-GR" sz="2000" dirty="0" err="1">
                <a:solidFill>
                  <a:srgbClr val="000000"/>
                </a:solidFill>
                <a:latin typeface="Verdana" panose="020B0604030504040204" pitchFamily="34" charset="0"/>
              </a:rPr>
              <a:t>φωτοπεριοδικά</a:t>
            </a:r>
            <a:r>
              <a:rPr lang="el-GR" sz="2000" dirty="0">
                <a:solidFill>
                  <a:srgbClr val="000000"/>
                </a:solidFill>
                <a:latin typeface="Verdana" panose="020B0604030504040204" pitchFamily="34" charset="0"/>
              </a:rPr>
              <a:t> ερεθίσματα αποκτούν ορισμένα σημαντικά </a:t>
            </a:r>
            <a:r>
              <a:rPr lang="el-GR" sz="2000" b="1" dirty="0" smtClean="0">
                <a:solidFill>
                  <a:srgbClr val="000000"/>
                </a:solidFill>
                <a:latin typeface="Verdana" panose="020B0604030504040204" pitchFamily="34" charset="0"/>
              </a:rPr>
              <a:t>πλεονεκτήματα </a:t>
            </a:r>
            <a:r>
              <a:rPr lang="el-GR" sz="2000" b="1" dirty="0">
                <a:solidFill>
                  <a:srgbClr val="000000"/>
                </a:solidFill>
                <a:latin typeface="Verdana" panose="020B0604030504040204" pitchFamily="34" charset="0"/>
              </a:rPr>
              <a:t>προσαρμογής</a:t>
            </a:r>
            <a:r>
              <a:rPr lang="el-GR" sz="2000" dirty="0" smtClean="0">
                <a:solidFill>
                  <a:srgbClr val="000000"/>
                </a:solidFill>
                <a:latin typeface="Verdana" panose="020B0604030504040204" pitchFamily="34" charset="0"/>
              </a:rPr>
              <a:t>:</a:t>
            </a:r>
          </a:p>
          <a:p>
            <a:r>
              <a:rPr lang="el-GR" sz="2000" b="1" dirty="0" smtClean="0">
                <a:solidFill>
                  <a:srgbClr val="000000"/>
                </a:solidFill>
                <a:latin typeface="Verdana" panose="020B0604030504040204" pitchFamily="34" charset="0"/>
              </a:rPr>
              <a:t>1</a:t>
            </a:r>
            <a:r>
              <a:rPr lang="el-GR" sz="2000" dirty="0" smtClean="0">
                <a:solidFill>
                  <a:srgbClr val="000000"/>
                </a:solidFill>
                <a:latin typeface="Verdana" panose="020B0604030504040204" pitchFamily="34" charset="0"/>
              </a:rPr>
              <a:t>) Συγχρονίζονται </a:t>
            </a:r>
            <a:r>
              <a:rPr lang="el-GR" sz="2000" dirty="0">
                <a:solidFill>
                  <a:srgbClr val="000000"/>
                </a:solidFill>
                <a:latin typeface="Verdana" panose="020B0604030504040204" pitchFamily="34" charset="0"/>
              </a:rPr>
              <a:t>με το φυσικό περιβάλλον</a:t>
            </a:r>
            <a:r>
              <a:rPr lang="el-GR" sz="2000" dirty="0" smtClean="0">
                <a:solidFill>
                  <a:srgbClr val="000000"/>
                </a:solidFill>
                <a:latin typeface="Verdana" panose="020B0604030504040204" pitchFamily="34" charset="0"/>
              </a:rPr>
              <a:t>.</a:t>
            </a:r>
          </a:p>
          <a:p>
            <a:r>
              <a:rPr lang="el-GR" sz="2000" b="1" dirty="0">
                <a:solidFill>
                  <a:srgbClr val="000000"/>
                </a:solidFill>
                <a:latin typeface="Verdana" panose="020B0604030504040204" pitchFamily="34" charset="0"/>
              </a:rPr>
              <a:t>2</a:t>
            </a:r>
            <a:r>
              <a:rPr lang="el-GR" sz="2000" dirty="0">
                <a:solidFill>
                  <a:srgbClr val="000000"/>
                </a:solidFill>
                <a:latin typeface="Verdana" panose="020B0604030504040204" pitchFamily="34" charset="0"/>
              </a:rPr>
              <a:t>) Συγχρονίζονται με τα υπόλοιπα μέλη του ίδιου είδους, αλλά και με την δραστηριότητα άλλων </a:t>
            </a:r>
            <a:r>
              <a:rPr lang="el-GR" sz="2000" dirty="0" smtClean="0">
                <a:solidFill>
                  <a:srgbClr val="000000"/>
                </a:solidFill>
                <a:latin typeface="Verdana" panose="020B0604030504040204" pitchFamily="34" charset="0"/>
              </a:rPr>
              <a:t>οργανισμών.</a:t>
            </a:r>
          </a:p>
          <a:p>
            <a:r>
              <a:rPr lang="el-GR" sz="2000" b="1" dirty="0">
                <a:solidFill>
                  <a:srgbClr val="000000"/>
                </a:solidFill>
                <a:latin typeface="Verdana" panose="020B0604030504040204" pitchFamily="34" charset="0"/>
              </a:rPr>
              <a:t>3</a:t>
            </a:r>
            <a:r>
              <a:rPr lang="el-GR" sz="2000" dirty="0">
                <a:solidFill>
                  <a:srgbClr val="000000"/>
                </a:solidFill>
                <a:latin typeface="Verdana" panose="020B0604030504040204" pitchFamily="34" charset="0"/>
              </a:rPr>
              <a:t>) Προβλέπουν τις επικείμενες μεταβολές στο φυσικό </a:t>
            </a:r>
            <a:r>
              <a:rPr lang="el-GR" sz="2000" dirty="0" smtClean="0">
                <a:solidFill>
                  <a:srgbClr val="000000"/>
                </a:solidFill>
                <a:latin typeface="Verdana" panose="020B0604030504040204" pitchFamily="34" charset="0"/>
              </a:rPr>
              <a:t>περιβάλλον.</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368637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Τα φυτά χαρακτηρίζονται από διαφορετικές </a:t>
            </a:r>
            <a:r>
              <a:rPr lang="el-GR" sz="2400" b="1" dirty="0" err="1">
                <a:solidFill>
                  <a:srgbClr val="000000"/>
                </a:solidFill>
                <a:latin typeface="Verdana" panose="020B0604030504040204" pitchFamily="34" charset="0"/>
              </a:rPr>
              <a:t>φωτοπεριοδικές</a:t>
            </a:r>
            <a:r>
              <a:rPr lang="el-GR" sz="2400" b="1" dirty="0">
                <a:solidFill>
                  <a:srgbClr val="000000"/>
                </a:solidFill>
                <a:latin typeface="Verdana" panose="020B0604030504040204" pitchFamily="34" charset="0"/>
              </a:rPr>
              <a:t> αντιδράσεις άνθησης</a:t>
            </a:r>
          </a:p>
        </p:txBody>
      </p:sp>
      <p:sp>
        <p:nvSpPr>
          <p:cNvPr id="5" name="Rectangle 4"/>
          <p:cNvSpPr/>
          <p:nvPr/>
        </p:nvSpPr>
        <p:spPr>
          <a:xfrm>
            <a:off x="1676395" y="1772848"/>
            <a:ext cx="7278419" cy="4708981"/>
          </a:xfrm>
          <a:prstGeom prst="rect">
            <a:avLst/>
          </a:prstGeom>
        </p:spPr>
        <p:txBody>
          <a:bodyPr wrap="square">
            <a:spAutoFit/>
          </a:bodyPr>
          <a:lstStyle/>
          <a:p>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Φυτά βραχείας ημέρας </a:t>
            </a:r>
            <a:r>
              <a:rPr lang="el-GR" sz="2000" dirty="0">
                <a:solidFill>
                  <a:srgbClr val="000000"/>
                </a:solidFill>
                <a:latin typeface="Verdana" panose="020B0604030504040204" pitchFamily="34" charset="0"/>
              </a:rPr>
              <a:t>(</a:t>
            </a:r>
            <a:r>
              <a:rPr lang="el-GR" sz="2000" dirty="0" err="1">
                <a:solidFill>
                  <a:srgbClr val="000000"/>
                </a:solidFill>
                <a:latin typeface="Verdana" panose="020B0604030504040204" pitchFamily="34" charset="0"/>
              </a:rPr>
              <a:t>Short</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day</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plants</a:t>
            </a:r>
            <a:r>
              <a:rPr lang="el-GR" sz="2000" dirty="0">
                <a:solidFill>
                  <a:srgbClr val="000000"/>
                </a:solidFill>
                <a:latin typeface="Verdana" panose="020B0604030504040204" pitchFamily="34" charset="0"/>
              </a:rPr>
              <a:t>, SDP), τα οποία ανθίζουν όταν το μήκος της ημέρας γίνει </a:t>
            </a:r>
            <a:r>
              <a:rPr lang="el-GR" sz="2000" b="1" dirty="0">
                <a:solidFill>
                  <a:srgbClr val="000000"/>
                </a:solidFill>
                <a:latin typeface="Verdana" panose="020B0604030504040204" pitchFamily="34" charset="0"/>
              </a:rPr>
              <a:t>βραχύτερο</a:t>
            </a:r>
            <a:r>
              <a:rPr lang="el-GR" sz="2000" dirty="0">
                <a:solidFill>
                  <a:srgbClr val="000000"/>
                </a:solidFill>
                <a:latin typeface="Verdana" panose="020B0604030504040204" pitchFamily="34" charset="0"/>
              </a:rPr>
              <a:t> από το κρίσιμο. Η κατηγορία αυτή περιλαμβάνει συνήθως φυτά από μικρά γεωγραφικά πλάτη (καφεόδενδρο, βαμβάκι, ρύζι) ή είδη που ανθίζουν προς το τέλος του καλοκαιριού (χρυσάνθεμο</a:t>
            </a:r>
            <a:r>
              <a:rPr lang="el-GR" sz="2000" dirty="0" smtClean="0">
                <a:solidFill>
                  <a:srgbClr val="000000"/>
                </a:solidFill>
                <a:latin typeface="Verdana" panose="020B0604030504040204" pitchFamily="34" charset="0"/>
              </a:rPr>
              <a:t>).</a:t>
            </a:r>
          </a:p>
          <a:p>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Φυτά μακράς ημέρας </a:t>
            </a:r>
            <a:r>
              <a:rPr lang="el-GR" sz="2000" dirty="0">
                <a:solidFill>
                  <a:srgbClr val="000000"/>
                </a:solidFill>
                <a:latin typeface="Verdana" panose="020B0604030504040204" pitchFamily="34" charset="0"/>
              </a:rPr>
              <a:t>(</a:t>
            </a:r>
            <a:r>
              <a:rPr lang="el-GR" sz="2000" dirty="0" err="1">
                <a:solidFill>
                  <a:srgbClr val="000000"/>
                </a:solidFill>
                <a:latin typeface="Verdana" panose="020B0604030504040204" pitchFamily="34" charset="0"/>
              </a:rPr>
              <a:t>Long</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day</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plants</a:t>
            </a:r>
            <a:r>
              <a:rPr lang="el-GR" sz="2000" dirty="0">
                <a:solidFill>
                  <a:srgbClr val="000000"/>
                </a:solidFill>
                <a:latin typeface="Verdana" panose="020B0604030504040204" pitchFamily="34" charset="0"/>
              </a:rPr>
              <a:t>, LDP) , που ανθίζουν όταν το μήκος της ημέρας γίνει </a:t>
            </a:r>
            <a:r>
              <a:rPr lang="el-GR" sz="2000" b="1" dirty="0">
                <a:solidFill>
                  <a:srgbClr val="000000"/>
                </a:solidFill>
                <a:latin typeface="Verdana" panose="020B0604030504040204" pitchFamily="34" charset="0"/>
              </a:rPr>
              <a:t>μακρύτερο</a:t>
            </a:r>
            <a:r>
              <a:rPr lang="el-GR" sz="2000" dirty="0">
                <a:solidFill>
                  <a:srgbClr val="000000"/>
                </a:solidFill>
                <a:latin typeface="Verdana" panose="020B0604030504040204" pitchFamily="34" charset="0"/>
              </a:rPr>
              <a:t> από το κρίσιμο. Κατά κανόνα, περιλαμβάνονται φυτικά είδη από μεγάλα γεωγραφικά πλάτη (π.χ. αγρωστώδη εύκρατων περιοχών</a:t>
            </a:r>
            <a:r>
              <a:rPr lang="el-GR" sz="2000" dirty="0" smtClean="0">
                <a:solidFill>
                  <a:srgbClr val="000000"/>
                </a:solidFill>
                <a:latin typeface="Verdana" panose="020B0604030504040204" pitchFamily="34" charset="0"/>
              </a:rPr>
              <a:t>).</a:t>
            </a:r>
          </a:p>
          <a:p>
            <a:r>
              <a:rPr lang="el-GR" sz="2000" b="1" dirty="0">
                <a:solidFill>
                  <a:srgbClr val="000000"/>
                </a:solidFill>
                <a:latin typeface="Verdana" panose="020B0604030504040204" pitchFamily="34" charset="0"/>
              </a:rPr>
              <a:t>γ</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Φυτά ουδέτερα ή αδιάφορα</a:t>
            </a:r>
            <a:r>
              <a:rPr lang="el-GR" sz="2000" dirty="0">
                <a:solidFill>
                  <a:srgbClr val="000000"/>
                </a:solidFill>
                <a:latin typeface="Verdana" panose="020B0604030504040204" pitchFamily="34" charset="0"/>
              </a:rPr>
              <a:t>. Η άνθηση των φυτών αυτών </a:t>
            </a:r>
            <a:r>
              <a:rPr lang="el-GR" sz="2000" b="1" dirty="0">
                <a:solidFill>
                  <a:srgbClr val="000000"/>
                </a:solidFill>
                <a:latin typeface="Verdana" panose="020B0604030504040204" pitchFamily="34" charset="0"/>
              </a:rPr>
              <a:t>δεν</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εξαρτάται </a:t>
            </a:r>
            <a:r>
              <a:rPr lang="el-GR" sz="2000" dirty="0">
                <a:solidFill>
                  <a:srgbClr val="000000"/>
                </a:solidFill>
                <a:latin typeface="Verdana" panose="020B0604030504040204" pitchFamily="34" charset="0"/>
              </a:rPr>
              <a:t>από το μήκος της ημέρας. Η εμφάνιση ανθέων εξαρτάται από άλλους </a:t>
            </a:r>
            <a:r>
              <a:rPr lang="el-GR" sz="2000" dirty="0" smtClean="0">
                <a:solidFill>
                  <a:srgbClr val="000000"/>
                </a:solidFill>
                <a:latin typeface="Verdana" panose="020B0604030504040204" pitchFamily="34" charset="0"/>
              </a:rPr>
              <a:t>περιβαλλοντικούς ή ενδογενείς παράγοντες.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52330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Τα φυτά χαρακτηρίζονται από διαφορετικές </a:t>
            </a:r>
            <a:r>
              <a:rPr lang="el-GR" sz="2400" b="1" dirty="0" err="1">
                <a:solidFill>
                  <a:srgbClr val="000000"/>
                </a:solidFill>
                <a:latin typeface="Verdana" panose="020B0604030504040204" pitchFamily="34" charset="0"/>
              </a:rPr>
              <a:t>φωτοπεριοδικές</a:t>
            </a:r>
            <a:r>
              <a:rPr lang="el-GR" sz="2400" b="1" dirty="0">
                <a:solidFill>
                  <a:srgbClr val="000000"/>
                </a:solidFill>
                <a:latin typeface="Verdana" panose="020B0604030504040204" pitchFamily="34" charset="0"/>
              </a:rPr>
              <a:t> αντιδράσεις άνθησης</a:t>
            </a:r>
          </a:p>
        </p:txBody>
      </p:sp>
      <p:sp>
        <p:nvSpPr>
          <p:cNvPr id="5" name="Rectangle 4"/>
          <p:cNvSpPr/>
          <p:nvPr/>
        </p:nvSpPr>
        <p:spPr>
          <a:xfrm>
            <a:off x="1676395" y="1772848"/>
            <a:ext cx="7278419" cy="3785652"/>
          </a:xfrm>
          <a:prstGeom prst="rect">
            <a:avLst/>
          </a:prstGeom>
        </p:spPr>
        <p:txBody>
          <a:bodyPr wrap="square">
            <a:spAutoFit/>
          </a:bodyPr>
          <a:lstStyle/>
          <a:p>
            <a:r>
              <a:rPr lang="el-GR" sz="2000" dirty="0">
                <a:solidFill>
                  <a:srgbClr val="000000"/>
                </a:solidFill>
                <a:latin typeface="Verdana" panose="020B0604030504040204" pitchFamily="34" charset="0"/>
              </a:rPr>
              <a:t>Η αρχική κατάταξη των </a:t>
            </a:r>
            <a:r>
              <a:rPr lang="el-GR" sz="2000" dirty="0" err="1">
                <a:solidFill>
                  <a:srgbClr val="000000"/>
                </a:solidFill>
                <a:latin typeface="Verdana" panose="020B0604030504040204" pitchFamily="34" charset="0"/>
              </a:rPr>
              <a:t>φωτοπεριοδικών</a:t>
            </a:r>
            <a:r>
              <a:rPr lang="el-GR" sz="2000" dirty="0">
                <a:solidFill>
                  <a:srgbClr val="000000"/>
                </a:solidFill>
                <a:latin typeface="Verdana" panose="020B0604030504040204" pitchFamily="34" charset="0"/>
              </a:rPr>
              <a:t> φυτών στις δύο μεγάλες κατηγορίες βαθμιαία έγινε περισσότερο πολύπλοκη, με την εισαγωγή υποομάδων με ορισμένα επί μέρους χαρακτηριστικά. Π.χ. το είδος της εξάρτησης της άνθησης από το μήκος της ημέρας:</a:t>
            </a:r>
          </a:p>
          <a:p>
            <a:r>
              <a:rPr lang="el-GR" sz="2000" b="1" dirty="0">
                <a:solidFill>
                  <a:srgbClr val="000000"/>
                </a:solidFill>
                <a:latin typeface="Verdana" panose="020B0604030504040204" pitchFamily="34" charset="0"/>
              </a:rPr>
              <a:t>Υποχρεωτικά</a:t>
            </a:r>
            <a:r>
              <a:rPr lang="el-GR" sz="2000" dirty="0">
                <a:solidFill>
                  <a:srgbClr val="000000"/>
                </a:solidFill>
                <a:latin typeface="Verdana" panose="020B0604030504040204" pitchFamily="34" charset="0"/>
              </a:rPr>
              <a:t> (ποιοτικά) </a:t>
            </a:r>
            <a:r>
              <a:rPr lang="el-GR" sz="2000" dirty="0" err="1">
                <a:solidFill>
                  <a:srgbClr val="000000"/>
                </a:solidFill>
                <a:latin typeface="Verdana" panose="020B0604030504040204" pitchFamily="34" charset="0"/>
              </a:rPr>
              <a:t>φωτοπεριοδικά</a:t>
            </a:r>
            <a:r>
              <a:rPr lang="el-GR" sz="2000" dirty="0">
                <a:solidFill>
                  <a:srgbClr val="000000"/>
                </a:solidFill>
                <a:latin typeface="Verdana" panose="020B0604030504040204" pitchFamily="34" charset="0"/>
              </a:rPr>
              <a:t> φυτά: Τα φυτά αυτά έχουν </a:t>
            </a:r>
            <a:r>
              <a:rPr lang="el-GR" sz="2000" b="1" dirty="0">
                <a:solidFill>
                  <a:srgbClr val="000000"/>
                </a:solidFill>
                <a:latin typeface="Verdana" panose="020B0604030504040204" pitchFamily="34" charset="0"/>
              </a:rPr>
              <a:t>απόλυτη ανάγκη ενός μήκους ημέρας </a:t>
            </a:r>
            <a:r>
              <a:rPr lang="el-GR" sz="2000" dirty="0">
                <a:solidFill>
                  <a:srgbClr val="000000"/>
                </a:solidFill>
                <a:latin typeface="Verdana" panose="020B0604030504040204" pitchFamily="34" charset="0"/>
              </a:rPr>
              <a:t>(SD ή LD) για να ανθίσουν.</a:t>
            </a:r>
          </a:p>
          <a:p>
            <a:r>
              <a:rPr lang="el-GR" sz="2000" b="1" dirty="0" smtClean="0">
                <a:solidFill>
                  <a:srgbClr val="000000"/>
                </a:solidFill>
                <a:latin typeface="Verdana" panose="020B0604030504040204" pitchFamily="34" charset="0"/>
              </a:rPr>
              <a:t>Προαιρετικά</a:t>
            </a:r>
            <a:r>
              <a:rPr lang="el-GR" sz="2000" dirty="0" smtClean="0">
                <a:solidFill>
                  <a:srgbClr val="000000"/>
                </a:solidFill>
                <a:latin typeface="Verdana" panose="020B0604030504040204" pitchFamily="34" charset="0"/>
              </a:rPr>
              <a:t> (ποσοτικά) </a:t>
            </a:r>
            <a:r>
              <a:rPr lang="el-GR" sz="2000" dirty="0" err="1" smtClean="0">
                <a:solidFill>
                  <a:srgbClr val="000000"/>
                </a:solidFill>
                <a:latin typeface="Verdana" panose="020B0604030504040204" pitchFamily="34" charset="0"/>
              </a:rPr>
              <a:t>φωτοπεριοδικά</a:t>
            </a:r>
            <a:r>
              <a:rPr lang="el-GR" sz="2000" dirty="0" smtClean="0">
                <a:solidFill>
                  <a:srgbClr val="000000"/>
                </a:solidFill>
                <a:latin typeface="Verdana" panose="020B0604030504040204" pitchFamily="34" charset="0"/>
              </a:rPr>
              <a:t> φυτά: Πρόκειται ουσιαστικά για ουδέτερα φυτά, των οποίων όμως </a:t>
            </a:r>
            <a:r>
              <a:rPr lang="el-GR" sz="2000" b="1" dirty="0" smtClean="0">
                <a:solidFill>
                  <a:srgbClr val="000000"/>
                </a:solidFill>
                <a:latin typeface="Verdana" panose="020B0604030504040204" pitchFamily="34" charset="0"/>
              </a:rPr>
              <a:t>η άνθιση επιταχύνεται ή επιβραδύνεται </a:t>
            </a:r>
            <a:r>
              <a:rPr lang="el-GR" sz="2000" dirty="0" smtClean="0">
                <a:solidFill>
                  <a:srgbClr val="000000"/>
                </a:solidFill>
                <a:latin typeface="Verdana" panose="020B0604030504040204" pitchFamily="34" charset="0"/>
              </a:rPr>
              <a:t>από ένα ορισμένο μήκος ημέρας (SD ή LD).</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8489352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3" y="840660"/>
            <a:ext cx="8158881" cy="830997"/>
          </a:xfrm>
          <a:prstGeom prst="rect">
            <a:avLst/>
          </a:prstGeom>
        </p:spPr>
        <p:txBody>
          <a:bodyPr wrap="square">
            <a:spAutoFit/>
          </a:bodyPr>
          <a:lstStyle/>
          <a:p>
            <a:r>
              <a:rPr lang="el-GR" sz="2400" b="1" dirty="0" smtClean="0">
                <a:solidFill>
                  <a:srgbClr val="000000"/>
                </a:solidFill>
                <a:latin typeface="Verdana" panose="020B0604030504040204" pitchFamily="34" charset="0"/>
              </a:rPr>
              <a:t>Η γεωγραφική εξάπλωση των φυτών σχετίζεται με τη </a:t>
            </a:r>
            <a:r>
              <a:rPr lang="el-GR" sz="2400" b="1" dirty="0" err="1" smtClean="0">
                <a:solidFill>
                  <a:srgbClr val="000000"/>
                </a:solidFill>
                <a:latin typeface="Verdana" panose="020B0604030504040204" pitchFamily="34" charset="0"/>
              </a:rPr>
              <a:t>φωτοπεριοδική</a:t>
            </a:r>
            <a:r>
              <a:rPr lang="el-GR" sz="2400" b="1" dirty="0" smtClean="0">
                <a:solidFill>
                  <a:srgbClr val="000000"/>
                </a:solidFill>
                <a:latin typeface="Verdana" panose="020B0604030504040204" pitchFamily="34" charset="0"/>
              </a:rPr>
              <a:t> τους απαίτηση</a:t>
            </a:r>
            <a:endParaRPr lang="el-GR" sz="2400" b="1" dirty="0">
              <a:solidFill>
                <a:srgbClr val="000000"/>
              </a:solidFill>
              <a:latin typeface="Verdana" panose="020B0604030504040204" pitchFamily="34" charset="0"/>
            </a:endParaRPr>
          </a:p>
        </p:txBody>
      </p:sp>
      <p:sp>
        <p:nvSpPr>
          <p:cNvPr id="5" name="Rectangle 4"/>
          <p:cNvSpPr/>
          <p:nvPr/>
        </p:nvSpPr>
        <p:spPr>
          <a:xfrm>
            <a:off x="1676395" y="1772848"/>
            <a:ext cx="7278419" cy="3477875"/>
          </a:xfrm>
          <a:prstGeom prst="rect">
            <a:avLst/>
          </a:prstGeom>
        </p:spPr>
        <p:txBody>
          <a:bodyPr wrap="square">
            <a:spAutoFit/>
          </a:bodyPr>
          <a:lstStyle/>
          <a:p>
            <a:r>
              <a:rPr lang="el-GR" sz="2000" b="1" dirty="0">
                <a:solidFill>
                  <a:srgbClr val="000000"/>
                </a:solidFill>
                <a:latin typeface="Verdana" panose="020B0604030504040204" pitchFamily="34" charset="0"/>
              </a:rPr>
              <a:t>Κρίσιμη φωτοπερίοδος</a:t>
            </a:r>
            <a:r>
              <a:rPr lang="el-GR" sz="2000" dirty="0">
                <a:solidFill>
                  <a:srgbClr val="000000"/>
                </a:solidFill>
                <a:latin typeface="Verdana" panose="020B0604030504040204" pitchFamily="34" charset="0"/>
              </a:rPr>
              <a:t>: Το κρίσιμο όριο μήκους ημέρας κάτω από το οποίο (για τα φυτά μακράς ημέρας) και πάνω από το οποίο (για τα φυτά βραχείας ημέρας) </a:t>
            </a:r>
            <a:r>
              <a:rPr lang="el-GR" sz="2000" b="1" dirty="0">
                <a:solidFill>
                  <a:srgbClr val="000000"/>
                </a:solidFill>
                <a:latin typeface="Verdana" panose="020B0604030504040204" pitchFamily="34" charset="0"/>
              </a:rPr>
              <a:t>δεν εμφανίζονται άνθη </a:t>
            </a:r>
            <a:r>
              <a:rPr lang="el-GR" sz="2000" dirty="0">
                <a:solidFill>
                  <a:srgbClr val="000000"/>
                </a:solidFill>
                <a:latin typeface="Verdana" panose="020B0604030504040204" pitchFamily="34" charset="0"/>
              </a:rPr>
              <a:t>στα </a:t>
            </a:r>
            <a:r>
              <a:rPr lang="el-GR" sz="2000" dirty="0" err="1">
                <a:solidFill>
                  <a:srgbClr val="000000"/>
                </a:solidFill>
                <a:latin typeface="Verdana" panose="020B0604030504040204" pitchFamily="34" charset="0"/>
              </a:rPr>
              <a:t>φωτοπεριοδικά</a:t>
            </a:r>
            <a:r>
              <a:rPr lang="el-GR" sz="2000" dirty="0">
                <a:solidFill>
                  <a:srgbClr val="000000"/>
                </a:solidFill>
                <a:latin typeface="Verdana" panose="020B0604030504040204" pitchFamily="34" charset="0"/>
              </a:rPr>
              <a:t> φυτά</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γεωγραφική εξάπλωση </a:t>
            </a:r>
            <a:r>
              <a:rPr lang="el-GR" sz="2000" dirty="0">
                <a:solidFill>
                  <a:srgbClr val="000000"/>
                </a:solidFill>
                <a:latin typeface="Verdana" panose="020B0604030504040204" pitchFamily="34" charset="0"/>
              </a:rPr>
              <a:t>των </a:t>
            </a:r>
            <a:r>
              <a:rPr lang="el-GR" sz="2000" dirty="0" err="1">
                <a:solidFill>
                  <a:srgbClr val="000000"/>
                </a:solidFill>
                <a:latin typeface="Verdana" panose="020B0604030504040204" pitchFamily="34" charset="0"/>
              </a:rPr>
              <a:t>φωτοπεριοδικών</a:t>
            </a:r>
            <a:r>
              <a:rPr lang="el-GR" sz="2000" dirty="0">
                <a:solidFill>
                  <a:srgbClr val="000000"/>
                </a:solidFill>
                <a:latin typeface="Verdana" panose="020B0604030504040204" pitchFamily="34" charset="0"/>
              </a:rPr>
              <a:t> ειδών περιορίζεται από τις ανάγκες τους για ένα κρίσιμο μήκος ημέρας. Κοντά στον </a:t>
            </a:r>
            <a:r>
              <a:rPr lang="el-GR" sz="2000" b="1" dirty="0">
                <a:solidFill>
                  <a:srgbClr val="000000"/>
                </a:solidFill>
                <a:latin typeface="Verdana" panose="020B0604030504040204" pitchFamily="34" charset="0"/>
              </a:rPr>
              <a:t>Ισημερινό</a:t>
            </a:r>
            <a:r>
              <a:rPr lang="el-GR" sz="2000" dirty="0">
                <a:solidFill>
                  <a:srgbClr val="000000"/>
                </a:solidFill>
                <a:latin typeface="Verdana" panose="020B0604030504040204" pitchFamily="34" charset="0"/>
              </a:rPr>
              <a:t> επικρατούν τα φυτά </a:t>
            </a:r>
            <a:r>
              <a:rPr lang="el-GR" sz="2000" b="1" dirty="0">
                <a:solidFill>
                  <a:srgbClr val="000000"/>
                </a:solidFill>
                <a:latin typeface="Verdana" panose="020B0604030504040204" pitchFamily="34" charset="0"/>
              </a:rPr>
              <a:t>βραχείας ημέρας</a:t>
            </a:r>
            <a:r>
              <a:rPr lang="el-GR" sz="2000" dirty="0">
                <a:solidFill>
                  <a:srgbClr val="000000"/>
                </a:solidFill>
                <a:latin typeface="Verdana" panose="020B0604030504040204" pitchFamily="34" charset="0"/>
              </a:rPr>
              <a:t>, ενώ σε </a:t>
            </a:r>
            <a:r>
              <a:rPr lang="el-GR" sz="2000" b="1" dirty="0">
                <a:solidFill>
                  <a:srgbClr val="000000"/>
                </a:solidFill>
                <a:latin typeface="Verdana" panose="020B0604030504040204" pitchFamily="34" charset="0"/>
              </a:rPr>
              <a:t>μεγαλύτερα</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γεωγραφικά πλάτη </a:t>
            </a:r>
            <a:r>
              <a:rPr lang="el-GR" sz="2000" dirty="0">
                <a:solidFill>
                  <a:srgbClr val="000000"/>
                </a:solidFill>
                <a:latin typeface="Verdana" panose="020B0604030504040204" pitchFamily="34" charset="0"/>
              </a:rPr>
              <a:t>ευνοείται η εξάπλωση των φυτών </a:t>
            </a:r>
            <a:r>
              <a:rPr lang="el-GR" sz="2000" b="1" dirty="0">
                <a:solidFill>
                  <a:srgbClr val="000000"/>
                </a:solidFill>
                <a:latin typeface="Verdana" panose="020B0604030504040204" pitchFamily="34" charset="0"/>
              </a:rPr>
              <a:t>μακράς </a:t>
            </a:r>
            <a:r>
              <a:rPr lang="el-GR" sz="2000" b="1" dirty="0" smtClean="0">
                <a:solidFill>
                  <a:srgbClr val="000000"/>
                </a:solidFill>
                <a:latin typeface="Verdana" panose="020B0604030504040204" pitchFamily="34" charset="0"/>
              </a:rPr>
              <a:t>ημέρας</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428216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3" y="840660"/>
            <a:ext cx="8158881" cy="830997"/>
          </a:xfrm>
          <a:prstGeom prst="rect">
            <a:avLst/>
          </a:prstGeom>
        </p:spPr>
        <p:txBody>
          <a:bodyPr wrap="square">
            <a:spAutoFit/>
          </a:bodyPr>
          <a:lstStyle/>
          <a:p>
            <a:r>
              <a:rPr lang="el-GR" sz="2400" b="1" dirty="0" smtClean="0">
                <a:solidFill>
                  <a:srgbClr val="000000"/>
                </a:solidFill>
                <a:latin typeface="Verdana" panose="020B0604030504040204" pitchFamily="34" charset="0"/>
              </a:rPr>
              <a:t>Η γεωγραφική εξάπλωση των φυτών σχετίζεται με τη </a:t>
            </a:r>
            <a:r>
              <a:rPr lang="el-GR" sz="2400" b="1" dirty="0" err="1" smtClean="0">
                <a:solidFill>
                  <a:srgbClr val="000000"/>
                </a:solidFill>
                <a:latin typeface="Verdana" panose="020B0604030504040204" pitchFamily="34" charset="0"/>
              </a:rPr>
              <a:t>φωτοπεριοδική</a:t>
            </a:r>
            <a:r>
              <a:rPr lang="el-GR" sz="2400" b="1" dirty="0" smtClean="0">
                <a:solidFill>
                  <a:srgbClr val="000000"/>
                </a:solidFill>
                <a:latin typeface="Verdana" panose="020B0604030504040204" pitchFamily="34" charset="0"/>
              </a:rPr>
              <a:t> τους απαίτηση</a:t>
            </a:r>
            <a:endParaRPr lang="el-GR" sz="2400" b="1" dirty="0">
              <a:solidFill>
                <a:srgbClr val="000000"/>
              </a:solidFill>
              <a:latin typeface="Verdana" panose="020B0604030504040204" pitchFamily="34" charset="0"/>
            </a:endParaRPr>
          </a:p>
        </p:txBody>
      </p:sp>
      <p:sp>
        <p:nvSpPr>
          <p:cNvPr id="5" name="Rectangle 4"/>
          <p:cNvSpPr/>
          <p:nvPr/>
        </p:nvSpPr>
        <p:spPr>
          <a:xfrm>
            <a:off x="1676395" y="1772848"/>
            <a:ext cx="7278419" cy="4708981"/>
          </a:xfrm>
          <a:prstGeom prst="rect">
            <a:avLst/>
          </a:prstGeom>
        </p:spPr>
        <p:txBody>
          <a:bodyPr wrap="square">
            <a:spAutoFit/>
          </a:bodyPr>
          <a:lstStyle/>
          <a:p>
            <a:r>
              <a:rPr lang="el-GR" sz="2000" dirty="0">
                <a:solidFill>
                  <a:srgbClr val="000000"/>
                </a:solidFill>
                <a:latin typeface="Verdana" panose="020B0604030504040204" pitchFamily="34" charset="0"/>
              </a:rPr>
              <a:t>Η διακύμανση του μήκους της ημέρας σε εύκρατες περιοχές ευνοεί την εξάπλωση και των δύο τύπων φυτών, εφόσον βέβαια οι υπόλοιπες συνθήκες είναι ευνοϊκές. Για παράδειγμα, στη περιοχή της Λάρισας (40°Β) μπορούν να </a:t>
            </a:r>
            <a:r>
              <a:rPr lang="el-GR" sz="2000" b="1" dirty="0">
                <a:solidFill>
                  <a:srgbClr val="000000"/>
                </a:solidFill>
                <a:latin typeface="Verdana" panose="020B0604030504040204" pitchFamily="34" charset="0"/>
              </a:rPr>
              <a:t>ανθίσουν οποιαδήποτε φυτά βραχείας ή μακράς ημέρας με κρίσιμο μήκος ημέρας μεταξύ 9 και 15 ωρών</a:t>
            </a:r>
            <a:r>
              <a:rPr lang="el-GR" sz="2000" dirty="0">
                <a:solidFill>
                  <a:srgbClr val="000000"/>
                </a:solidFill>
                <a:latin typeface="Verdana" panose="020B0604030504040204" pitchFamily="34" charset="0"/>
              </a:rPr>
              <a:t>, όχι όμως και φυτά μακράς ημέρας της βόρειας Ευρώπης με κρίσιμο μήκος ημέρας </a:t>
            </a:r>
            <a:r>
              <a:rPr lang="el-GR" sz="2000" b="1" dirty="0" smtClean="0">
                <a:solidFill>
                  <a:srgbClr val="000000"/>
                </a:solidFill>
                <a:latin typeface="Verdana" panose="020B0604030504040204" pitchFamily="34" charset="0"/>
              </a:rPr>
              <a:t>άνω των 15 ωρών</a:t>
            </a:r>
            <a:r>
              <a:rPr lang="el-GR" sz="2000" dirty="0" smtClean="0">
                <a:solidFill>
                  <a:srgbClr val="000000"/>
                </a:solidFill>
                <a:latin typeface="Verdana" panose="020B0604030504040204" pitchFamily="34" charset="0"/>
              </a:rPr>
              <a:t>. </a:t>
            </a:r>
          </a:p>
          <a:p>
            <a:r>
              <a:rPr lang="el-GR" sz="2000" dirty="0" smtClean="0">
                <a:solidFill>
                  <a:srgbClr val="000000"/>
                </a:solidFill>
                <a:latin typeface="Verdana" panose="020B0604030504040204" pitchFamily="34" charset="0"/>
              </a:rPr>
              <a:t>Ορισμένα </a:t>
            </a:r>
            <a:r>
              <a:rPr lang="el-GR" sz="2000" dirty="0" err="1">
                <a:solidFill>
                  <a:srgbClr val="000000"/>
                </a:solidFill>
                <a:latin typeface="Verdana" panose="020B0604030504040204" pitchFamily="34" charset="0"/>
              </a:rPr>
              <a:t>φωτοπεριοδικά</a:t>
            </a:r>
            <a:r>
              <a:rPr lang="el-GR" sz="2000" dirty="0">
                <a:solidFill>
                  <a:srgbClr val="000000"/>
                </a:solidFill>
                <a:latin typeface="Verdana" panose="020B0604030504040204" pitchFamily="34" charset="0"/>
              </a:rPr>
              <a:t> φυτά, κυρίως σε περιοχές στις οποίες το μήκος της ημέρας </a:t>
            </a:r>
            <a:r>
              <a:rPr lang="el-GR" sz="2000" b="1" dirty="0">
                <a:solidFill>
                  <a:srgbClr val="000000"/>
                </a:solidFill>
                <a:latin typeface="Verdana" panose="020B0604030504040204" pitchFamily="34" charset="0"/>
              </a:rPr>
              <a:t>δεν διαφέρει σημαντικά μεταξύ των εποχών</a:t>
            </a:r>
            <a:r>
              <a:rPr lang="el-GR" sz="2000" dirty="0">
                <a:solidFill>
                  <a:srgbClr val="000000"/>
                </a:solidFill>
                <a:latin typeface="Verdana" panose="020B0604030504040204" pitchFamily="34" charset="0"/>
              </a:rPr>
              <a:t> (κοντά στον Ισημερινό), διαθέτουν </a:t>
            </a:r>
            <a:r>
              <a:rPr lang="el-GR" sz="2000" b="1" dirty="0">
                <a:solidFill>
                  <a:srgbClr val="000000"/>
                </a:solidFill>
                <a:latin typeface="Verdana" panose="020B0604030504040204" pitchFamily="34" charset="0"/>
              </a:rPr>
              <a:t>αυξημένη </a:t>
            </a:r>
            <a:r>
              <a:rPr lang="el-GR" sz="2000" b="1" dirty="0" err="1">
                <a:solidFill>
                  <a:srgbClr val="000000"/>
                </a:solidFill>
                <a:latin typeface="Verdana" panose="020B0604030504040204" pitchFamily="34" charset="0"/>
              </a:rPr>
              <a:t>φωτοπεριοδική</a:t>
            </a:r>
            <a:r>
              <a:rPr lang="el-GR" sz="2000" b="1" dirty="0">
                <a:solidFill>
                  <a:srgbClr val="000000"/>
                </a:solidFill>
                <a:latin typeface="Verdana" panose="020B0604030504040204" pitchFamily="34" charset="0"/>
              </a:rPr>
              <a:t> ευαισθησία </a:t>
            </a:r>
            <a:r>
              <a:rPr lang="el-GR" sz="2000" dirty="0">
                <a:solidFill>
                  <a:srgbClr val="000000"/>
                </a:solidFill>
                <a:latin typeface="Verdana" panose="020B0604030504040204" pitchFamily="34" charset="0"/>
              </a:rPr>
              <a:t>είναι δηλ. ικανά να διακρίνουν </a:t>
            </a:r>
            <a:r>
              <a:rPr lang="el-GR" sz="2000" b="1" dirty="0">
                <a:solidFill>
                  <a:srgbClr val="000000"/>
                </a:solidFill>
                <a:latin typeface="Verdana" panose="020B0604030504040204" pitchFamily="34" charset="0"/>
              </a:rPr>
              <a:t>με μεγάλη ακρίβεια </a:t>
            </a:r>
            <a:r>
              <a:rPr lang="el-GR" sz="2000" dirty="0">
                <a:solidFill>
                  <a:srgbClr val="000000"/>
                </a:solidFill>
                <a:latin typeface="Verdana" panose="020B0604030504040204" pitchFamily="34" charset="0"/>
              </a:rPr>
              <a:t>τις μεταβολές του μήκους της ημέρας.</a:t>
            </a:r>
          </a:p>
        </p:txBody>
      </p:sp>
    </p:spTree>
    <p:extLst>
      <p:ext uri="{BB962C8B-B14F-4D97-AF65-F5344CB8AC3E}">
        <p14:creationId xmlns:p14="http://schemas.microsoft.com/office/powerpoint/2010/main" val="3196591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smtClean="0">
                <a:solidFill>
                  <a:srgbClr val="000000"/>
                </a:solidFill>
                <a:latin typeface="Verdana" panose="020B0604030504040204" pitchFamily="34" charset="0"/>
              </a:rPr>
              <a:t>Κρίσιμες αποσαφηνίσεις σχετικά με τις </a:t>
            </a:r>
            <a:r>
              <a:rPr lang="el-GR" sz="2400" b="1" dirty="0" err="1" smtClean="0">
                <a:solidFill>
                  <a:srgbClr val="000000"/>
                </a:solidFill>
                <a:latin typeface="Verdana" panose="020B0604030504040204" pitchFamily="34" charset="0"/>
              </a:rPr>
              <a:t>φωτοπεριοδικές</a:t>
            </a:r>
            <a:r>
              <a:rPr lang="el-GR" sz="2400" b="1" dirty="0" smtClean="0">
                <a:solidFill>
                  <a:srgbClr val="000000"/>
                </a:solidFill>
                <a:latin typeface="Verdana" panose="020B0604030504040204" pitchFamily="34" charset="0"/>
              </a:rPr>
              <a:t> </a:t>
            </a:r>
            <a:r>
              <a:rPr lang="el-GR" sz="2400" b="1" dirty="0">
                <a:solidFill>
                  <a:srgbClr val="000000"/>
                </a:solidFill>
                <a:latin typeface="Verdana" panose="020B0604030504040204" pitchFamily="34" charset="0"/>
              </a:rPr>
              <a:t>αντιδράσεις άνθησης</a:t>
            </a:r>
          </a:p>
        </p:txBody>
      </p:sp>
      <p:sp>
        <p:nvSpPr>
          <p:cNvPr id="5" name="Rectangle 4"/>
          <p:cNvSpPr/>
          <p:nvPr/>
        </p:nvSpPr>
        <p:spPr>
          <a:xfrm>
            <a:off x="1676395" y="1772848"/>
            <a:ext cx="7278419" cy="2246769"/>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διάκριση</a:t>
            </a:r>
            <a:r>
              <a:rPr lang="el-GR" sz="2000" dirty="0">
                <a:solidFill>
                  <a:srgbClr val="000000"/>
                </a:solidFill>
                <a:latin typeface="Verdana" panose="020B0604030504040204" pitchFamily="34" charset="0"/>
              </a:rPr>
              <a:t> μεταξύ φυτών βραχείας και μακράς ημέρας βασίζεται </a:t>
            </a:r>
            <a:r>
              <a:rPr lang="el-GR" sz="2000" b="1" dirty="0">
                <a:solidFill>
                  <a:srgbClr val="000000"/>
                </a:solidFill>
                <a:latin typeface="Verdana" panose="020B0604030504040204" pitchFamily="34" charset="0"/>
              </a:rPr>
              <a:t>όχι στην ανάγκη για ένα συγκεκριμένο μήκος ημέρας </a:t>
            </a:r>
            <a:r>
              <a:rPr lang="el-GR" sz="2000" dirty="0">
                <a:solidFill>
                  <a:srgbClr val="000000"/>
                </a:solidFill>
                <a:latin typeface="Verdana" panose="020B0604030504040204" pitchFamily="34" charset="0"/>
              </a:rPr>
              <a:t>(π.χ. ένα φυτό βραχείας ημέρας δεν ανθίζει κατ' ανάγκη σε βραχείες ημέρες), αλλά στη διαφορετική </a:t>
            </a:r>
            <a:r>
              <a:rPr lang="el-GR" sz="2000" dirty="0" err="1">
                <a:solidFill>
                  <a:srgbClr val="000000"/>
                </a:solidFill>
                <a:latin typeface="Verdana" panose="020B0604030504040204" pitchFamily="34" charset="0"/>
              </a:rPr>
              <a:t>φωτοπεριοδική</a:t>
            </a:r>
            <a:r>
              <a:rPr lang="el-GR" sz="2000" dirty="0">
                <a:solidFill>
                  <a:srgbClr val="000000"/>
                </a:solidFill>
                <a:latin typeface="Verdana" panose="020B0604030504040204" pitchFamily="34" charset="0"/>
              </a:rPr>
              <a:t> αντίδραση που παρουσιάζουν οι δύο αυτές κατηγορίες, </a:t>
            </a:r>
            <a:r>
              <a:rPr lang="el-GR" sz="2000" b="1" dirty="0">
                <a:solidFill>
                  <a:srgbClr val="000000"/>
                </a:solidFill>
                <a:latin typeface="Verdana" panose="020B0604030504040204" pitchFamily="34" charset="0"/>
              </a:rPr>
              <a:t>όταν μεταβληθεί το μήκος της </a:t>
            </a:r>
            <a:r>
              <a:rPr lang="el-GR" sz="2000" b="1" dirty="0" smtClean="0">
                <a:solidFill>
                  <a:srgbClr val="000000"/>
                </a:solidFill>
                <a:latin typeface="Verdana" panose="020B0604030504040204" pitchFamily="34" charset="0"/>
              </a:rPr>
              <a:t>ημέρας</a:t>
            </a:r>
            <a:r>
              <a:rPr lang="el-GR" sz="2000" dirty="0" smtClean="0">
                <a:solidFill>
                  <a:srgbClr val="000000"/>
                </a:solidFill>
                <a:latin typeface="Verdana" panose="020B0604030504040204" pitchFamily="34" charset="0"/>
              </a:rPr>
              <a:t>.</a:t>
            </a:r>
            <a:endParaRPr lang="el-GR" sz="2000" b="1" dirty="0">
              <a:solidFill>
                <a:srgbClr val="000000"/>
              </a:solidFill>
              <a:latin typeface="Verdana" panose="020B0604030504040204" pitchFamily="34" charset="0"/>
            </a:endParaRPr>
          </a:p>
        </p:txBody>
      </p:sp>
    </p:spTree>
    <p:extLst>
      <p:ext uri="{BB962C8B-B14F-4D97-AF65-F5344CB8AC3E}">
        <p14:creationId xmlns:p14="http://schemas.microsoft.com/office/powerpoint/2010/main" val="63993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Η </a:t>
            </a:r>
            <a:r>
              <a:rPr lang="el-GR" sz="2400" b="1" dirty="0" smtClean="0">
                <a:solidFill>
                  <a:srgbClr val="000000"/>
                </a:solidFill>
                <a:latin typeface="Verdana" panose="020B0604030504040204" pitchFamily="34" charset="0"/>
              </a:rPr>
              <a:t>διαδικασία που οδηγεί στην αντιμετώπιση των μεταβολών του περιβάλλοντος περιλαμβάνει τρία στάδια</a:t>
            </a:r>
            <a:endParaRPr lang="el-GR" sz="2400" b="1" dirty="0">
              <a:solidFill>
                <a:srgbClr val="000000"/>
              </a:solidFill>
              <a:latin typeface="Verdana" panose="020B0604030504040204" pitchFamily="34" charset="0"/>
            </a:endParaRPr>
          </a:p>
        </p:txBody>
      </p:sp>
      <p:sp>
        <p:nvSpPr>
          <p:cNvPr id="5" name="Rectangle 4"/>
          <p:cNvSpPr/>
          <p:nvPr/>
        </p:nvSpPr>
        <p:spPr>
          <a:xfrm>
            <a:off x="1676395" y="2092824"/>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Στο στάδιο της </a:t>
            </a:r>
            <a:r>
              <a:rPr lang="el-GR" sz="2000" b="1" dirty="0">
                <a:solidFill>
                  <a:srgbClr val="000000"/>
                </a:solidFill>
                <a:latin typeface="Verdana" panose="020B0604030504040204" pitchFamily="34" charset="0"/>
              </a:rPr>
              <a:t>αντίληψης</a:t>
            </a:r>
            <a:r>
              <a:rPr lang="el-GR" sz="2000" dirty="0">
                <a:solidFill>
                  <a:srgbClr val="000000"/>
                </a:solidFill>
                <a:latin typeface="Verdana" panose="020B0604030504040204" pitchFamily="34" charset="0"/>
              </a:rPr>
              <a:t> τα φυτά αντιλαμβάνονται συγκεκριμένα εξωτερικά ερεθίσματα </a:t>
            </a:r>
            <a:r>
              <a:rPr lang="el-GR" sz="2000" dirty="0" smtClean="0">
                <a:solidFill>
                  <a:srgbClr val="000000"/>
                </a:solidFill>
                <a:latin typeface="Verdana" panose="020B0604030504040204" pitchFamily="34" charset="0"/>
              </a:rPr>
              <a:t>μέσω </a:t>
            </a:r>
            <a:r>
              <a:rPr lang="el-GR" sz="2000" dirty="0">
                <a:solidFill>
                  <a:srgbClr val="000000"/>
                </a:solidFill>
                <a:latin typeface="Verdana" panose="020B0604030504040204" pitchFamily="34" charset="0"/>
              </a:rPr>
              <a:t>δεκτών </a:t>
            </a:r>
            <a:r>
              <a:rPr lang="el-GR" sz="2000" dirty="0" smtClean="0">
                <a:solidFill>
                  <a:srgbClr val="000000"/>
                </a:solidFill>
                <a:latin typeface="Verdana" panose="020B0604030504040204" pitchFamily="34" charset="0"/>
              </a:rPr>
              <a:t>ή αισθητήρων. </a:t>
            </a:r>
            <a:r>
              <a:rPr lang="el-GR" sz="2000" dirty="0">
                <a:solidFill>
                  <a:srgbClr val="000000"/>
                </a:solidFill>
                <a:latin typeface="Verdana" panose="020B0604030504040204" pitchFamily="34" charset="0"/>
              </a:rPr>
              <a:t>Η αντίληψη του κατάλληλου ερεθίσματος προκαλεί μεταβολές στις ιδιότητες του δέκτη</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Στο δεύτερο στάδιο, το στάδιο της </a:t>
            </a:r>
            <a:r>
              <a:rPr lang="el-GR" sz="2000" b="1" dirty="0">
                <a:solidFill>
                  <a:srgbClr val="000000"/>
                </a:solidFill>
                <a:latin typeface="Verdana" panose="020B0604030504040204" pitchFamily="34" charset="0"/>
              </a:rPr>
              <a:t>διαβίβασης σήματος</a:t>
            </a:r>
            <a:r>
              <a:rPr lang="el-GR" sz="2000" dirty="0">
                <a:solidFill>
                  <a:srgbClr val="000000"/>
                </a:solidFill>
                <a:latin typeface="Verdana" panose="020B0604030504040204" pitchFamily="34" charset="0"/>
              </a:rPr>
              <a:t>, οι μεταβολές στις ιδιότητες του δέκτη σηματοδοτούν μια ακολουθία διαδικασιών που έχουν ως αποτέλεσμα </a:t>
            </a:r>
            <a:r>
              <a:rPr lang="el-GR" sz="2000" dirty="0" smtClean="0">
                <a:solidFill>
                  <a:srgbClr val="000000"/>
                </a:solidFill>
                <a:latin typeface="Verdana" panose="020B0604030504040204" pitchFamily="34" charset="0"/>
              </a:rPr>
              <a:t>τη μεταβίβαση του σήματος προς </a:t>
            </a:r>
            <a:r>
              <a:rPr lang="el-GR" sz="2000" dirty="0">
                <a:solidFill>
                  <a:srgbClr val="000000"/>
                </a:solidFill>
                <a:latin typeface="Verdana" panose="020B0604030504040204" pitchFamily="34" charset="0"/>
              </a:rPr>
              <a:t>τα σημεία </a:t>
            </a:r>
            <a:r>
              <a:rPr lang="el-GR" sz="2000" dirty="0" smtClean="0">
                <a:solidFill>
                  <a:srgbClr val="000000"/>
                </a:solidFill>
                <a:latin typeface="Verdana" panose="020B0604030504040204" pitchFamily="34" charset="0"/>
              </a:rPr>
              <a:t>εκδήλωσης της κατάλληλης αντίδρασης.</a:t>
            </a:r>
          </a:p>
          <a:p>
            <a:r>
              <a:rPr lang="el-GR" sz="2000" dirty="0">
                <a:solidFill>
                  <a:srgbClr val="000000"/>
                </a:solidFill>
                <a:latin typeface="Verdana" panose="020B0604030504040204" pitchFamily="34" charset="0"/>
              </a:rPr>
              <a:t>Στο τρίτο στάδιο, το στάδιο της </a:t>
            </a:r>
            <a:r>
              <a:rPr lang="el-GR" sz="2000" b="1" dirty="0">
                <a:solidFill>
                  <a:srgbClr val="000000"/>
                </a:solidFill>
                <a:latin typeface="Verdana" panose="020B0604030504040204" pitchFamily="34" charset="0"/>
              </a:rPr>
              <a:t>απάντησης</a:t>
            </a:r>
            <a:r>
              <a:rPr lang="el-GR" sz="2000" dirty="0">
                <a:solidFill>
                  <a:srgbClr val="000000"/>
                </a:solidFill>
                <a:latin typeface="Verdana" panose="020B0604030504040204" pitchFamily="34" charset="0"/>
              </a:rPr>
              <a:t>, γίνεται τελικώς ορατή η αντίδραση των κυττάρων στο αρχικό ερέθισμα. Το είδος της απάντησης εξαρτάται από το είδος του αρχικού ερεθίσματος, ενώ το μέγεθός της από το μέγεθος της </a:t>
            </a:r>
            <a:r>
              <a:rPr lang="el-GR" sz="2000" dirty="0" smtClean="0">
                <a:solidFill>
                  <a:srgbClr val="000000"/>
                </a:solidFill>
                <a:latin typeface="Verdana" panose="020B0604030504040204" pitchFamily="34" charset="0"/>
              </a:rPr>
              <a:t>δόσης.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756679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015663"/>
          </a:xfrm>
          <a:prstGeom prst="rect">
            <a:avLst/>
          </a:prstGeom>
        </p:spPr>
        <p:txBody>
          <a:bodyPr wrap="square">
            <a:spAutoFit/>
          </a:bodyPr>
          <a:lstStyle/>
          <a:p>
            <a:r>
              <a:rPr lang="el-GR" sz="2000" dirty="0">
                <a:solidFill>
                  <a:srgbClr val="000000"/>
                </a:solidFill>
                <a:latin typeface="Verdana" panose="020B0604030504040204" pitchFamily="34" charset="0"/>
              </a:rPr>
              <a:t>Ιδανική διαγραμματική παρουσίαση της </a:t>
            </a:r>
            <a:r>
              <a:rPr lang="el-GR" sz="2000" dirty="0" err="1">
                <a:solidFill>
                  <a:srgbClr val="000000"/>
                </a:solidFill>
                <a:latin typeface="Verdana" panose="020B0604030504040204" pitchFamily="34" charset="0"/>
              </a:rPr>
              <a:t>φωτοπεριοδικής</a:t>
            </a:r>
            <a:r>
              <a:rPr lang="el-GR" sz="2000" dirty="0">
                <a:solidFill>
                  <a:srgbClr val="000000"/>
                </a:solidFill>
                <a:latin typeface="Verdana" panose="020B0604030504040204" pitchFamily="34" charset="0"/>
              </a:rPr>
              <a:t> αντίδρασης της άνθησης φυτών βραχείας και μακράς ημέρας, όταν μεταβάλλεται το μήκος της ημέρας</a:t>
            </a:r>
            <a:r>
              <a:rPr lang="el-GR" sz="2000" dirty="0" smtClean="0">
                <a:solidFill>
                  <a:srgbClr val="000000"/>
                </a:solidFill>
                <a:latin typeface="Verdana" panose="020B0604030504040204" pitchFamily="34" charset="0"/>
              </a:rPr>
              <a:t>.</a:t>
            </a:r>
            <a:endParaRPr lang="el-GR" sz="2000" dirty="0"/>
          </a:p>
        </p:txBody>
      </p:sp>
      <p:cxnSp>
        <p:nvCxnSpPr>
          <p:cNvPr id="7" name="Straight Connector 6"/>
          <p:cNvCxnSpPr/>
          <p:nvPr/>
        </p:nvCxnSpPr>
        <p:spPr>
          <a:xfrm>
            <a:off x="766916" y="133190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910800" y="1623383"/>
            <a:ext cx="7322400" cy="4643625"/>
          </a:xfrm>
          <a:prstGeom prst="rect">
            <a:avLst/>
          </a:prstGeom>
        </p:spPr>
      </p:pic>
    </p:spTree>
    <p:extLst>
      <p:ext uri="{BB962C8B-B14F-4D97-AF65-F5344CB8AC3E}">
        <p14:creationId xmlns:p14="http://schemas.microsoft.com/office/powerpoint/2010/main" val="1675716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smtClean="0">
                <a:solidFill>
                  <a:srgbClr val="000000"/>
                </a:solidFill>
                <a:latin typeface="Verdana" panose="020B0604030504040204" pitchFamily="34" charset="0"/>
              </a:rPr>
              <a:t>Κρίσιμες αποσαφηνίσεις σχετικά με τις </a:t>
            </a:r>
            <a:r>
              <a:rPr lang="el-GR" sz="2400" b="1" dirty="0" err="1" smtClean="0">
                <a:solidFill>
                  <a:srgbClr val="000000"/>
                </a:solidFill>
                <a:latin typeface="Verdana" panose="020B0604030504040204" pitchFamily="34" charset="0"/>
              </a:rPr>
              <a:t>φωτοπεριοδικές</a:t>
            </a:r>
            <a:r>
              <a:rPr lang="el-GR" sz="2400" b="1" dirty="0" smtClean="0">
                <a:solidFill>
                  <a:srgbClr val="000000"/>
                </a:solidFill>
                <a:latin typeface="Verdana" panose="020B0604030504040204" pitchFamily="34" charset="0"/>
              </a:rPr>
              <a:t> </a:t>
            </a:r>
            <a:r>
              <a:rPr lang="el-GR" sz="2400" b="1" dirty="0">
                <a:solidFill>
                  <a:srgbClr val="000000"/>
                </a:solidFill>
                <a:latin typeface="Verdana" panose="020B0604030504040204" pitchFamily="34" charset="0"/>
              </a:rPr>
              <a:t>αντιδράσεις άνθησης</a:t>
            </a:r>
          </a:p>
        </p:txBody>
      </p:sp>
      <p:sp>
        <p:nvSpPr>
          <p:cNvPr id="5" name="Rectangle 4"/>
          <p:cNvSpPr/>
          <p:nvPr/>
        </p:nvSpPr>
        <p:spPr>
          <a:xfrm>
            <a:off x="1676395" y="1772848"/>
            <a:ext cx="7278419" cy="4708981"/>
          </a:xfrm>
          <a:prstGeom prst="rect">
            <a:avLst/>
          </a:prstGeom>
        </p:spPr>
        <p:txBody>
          <a:bodyPr wrap="square">
            <a:spAutoFit/>
          </a:bodyPr>
          <a:lstStyle/>
          <a:p>
            <a:r>
              <a:rPr lang="el-GR" sz="2000" b="1" dirty="0" smtClean="0">
                <a:solidFill>
                  <a:srgbClr val="000000"/>
                </a:solidFill>
                <a:latin typeface="Verdana" panose="020B0604030504040204" pitchFamily="34" charset="0"/>
              </a:rPr>
              <a:t>1</a:t>
            </a:r>
            <a:r>
              <a:rPr lang="el-GR" sz="2000" dirty="0" smtClean="0">
                <a:solidFill>
                  <a:srgbClr val="000000"/>
                </a:solidFill>
                <a:latin typeface="Verdana" panose="020B0604030504040204" pitchFamily="34" charset="0"/>
              </a:rPr>
              <a:t>) Κάθε </a:t>
            </a:r>
            <a:r>
              <a:rPr lang="el-GR" sz="2000" dirty="0">
                <a:solidFill>
                  <a:srgbClr val="000000"/>
                </a:solidFill>
                <a:latin typeface="Verdana" panose="020B0604030504040204" pitchFamily="34" charset="0"/>
              </a:rPr>
              <a:t>τύπος φυτών (SDP ή LDP) χαρακτηρίζεται από ένα </a:t>
            </a:r>
            <a:r>
              <a:rPr lang="el-GR" sz="2000" b="1" dirty="0">
                <a:solidFill>
                  <a:srgbClr val="000000"/>
                </a:solidFill>
                <a:latin typeface="Verdana" panose="020B0604030504040204" pitchFamily="34" charset="0"/>
              </a:rPr>
              <a:t>κρίσιμο όριο μήκους ημέρας</a:t>
            </a:r>
            <a:r>
              <a:rPr lang="el-GR" sz="2000" dirty="0">
                <a:solidFill>
                  <a:srgbClr val="000000"/>
                </a:solidFill>
                <a:latin typeface="Verdana" panose="020B0604030504040204" pitchFamily="34" charset="0"/>
              </a:rPr>
              <a:t>, κάτω από το οποίο (για τα μακράς ημέρας) και πάνω από το οποίο (για τα βραχείας ημέρας), δεν ανθίζουν. </a:t>
            </a:r>
            <a:r>
              <a:rPr lang="el-GR" sz="2000" dirty="0" smtClean="0">
                <a:solidFill>
                  <a:srgbClr val="000000"/>
                </a:solidFill>
                <a:latin typeface="Verdana" panose="020B0604030504040204" pitchFamily="34" charset="0"/>
              </a:rPr>
              <a:t>Με </a:t>
            </a:r>
            <a:r>
              <a:rPr lang="el-GR" sz="2000" dirty="0">
                <a:solidFill>
                  <a:srgbClr val="000000"/>
                </a:solidFill>
                <a:latin typeface="Verdana" panose="020B0604030504040204" pitchFamily="34" charset="0"/>
              </a:rPr>
              <a:t>άλλα λόγια, τα φυτά μακράς ημέρας χρειάζονται ένα μήκος ημέρας </a:t>
            </a:r>
            <a:r>
              <a:rPr lang="el-GR" sz="2000" b="1" dirty="0">
                <a:solidFill>
                  <a:srgbClr val="000000"/>
                </a:solidFill>
                <a:latin typeface="Verdana" panose="020B0604030504040204" pitchFamily="34" charset="0"/>
              </a:rPr>
              <a:t>μεγαλύτερο</a:t>
            </a:r>
            <a:r>
              <a:rPr lang="el-GR" sz="2000" dirty="0">
                <a:solidFill>
                  <a:srgbClr val="000000"/>
                </a:solidFill>
                <a:latin typeface="Verdana" panose="020B0604030504040204" pitchFamily="34" charset="0"/>
              </a:rPr>
              <a:t> εκείνου της κρίσιμης φωτοπεριόδου (περίπου 11 ώρες στην </a:t>
            </a:r>
            <a:r>
              <a:rPr lang="el-GR" sz="2000" dirty="0" smtClean="0">
                <a:solidFill>
                  <a:srgbClr val="000000"/>
                </a:solidFill>
                <a:latin typeface="Verdana" panose="020B0604030504040204" pitchFamily="34" charset="0"/>
              </a:rPr>
              <a:t>εικόνα), </a:t>
            </a:r>
            <a:r>
              <a:rPr lang="el-GR" sz="2000" dirty="0">
                <a:solidFill>
                  <a:srgbClr val="000000"/>
                </a:solidFill>
                <a:latin typeface="Verdana" panose="020B0604030504040204" pitchFamily="34" charset="0"/>
              </a:rPr>
              <a:t>ενώ τα φυτά βραχείας ημέρας χρειάζονται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ένα μήκος </a:t>
            </a:r>
            <a:r>
              <a:rPr lang="el-GR" sz="2000" dirty="0">
                <a:solidFill>
                  <a:srgbClr val="000000"/>
                </a:solidFill>
                <a:latin typeface="Verdana" panose="020B0604030504040204" pitchFamily="34" charset="0"/>
              </a:rPr>
              <a:t>ημέρας </a:t>
            </a:r>
            <a:endParaRPr lang="el-GR" sz="2000" dirty="0" smtClean="0">
              <a:solidFill>
                <a:srgbClr val="000000"/>
              </a:solidFill>
              <a:latin typeface="Verdana" panose="020B0604030504040204" pitchFamily="34" charset="0"/>
            </a:endParaRPr>
          </a:p>
          <a:p>
            <a:r>
              <a:rPr lang="el-GR" sz="2000" b="1" dirty="0" smtClean="0">
                <a:solidFill>
                  <a:srgbClr val="000000"/>
                </a:solidFill>
                <a:latin typeface="Verdana" panose="020B0604030504040204" pitchFamily="34" charset="0"/>
              </a:rPr>
              <a:t>μικρότερο</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εκείνου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της </a:t>
            </a:r>
            <a:r>
              <a:rPr lang="el-GR" sz="2000" dirty="0">
                <a:solidFill>
                  <a:srgbClr val="000000"/>
                </a:solidFill>
                <a:latin typeface="Verdana" panose="020B0604030504040204" pitchFamily="34" charset="0"/>
              </a:rPr>
              <a:t>κρίσιμης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φωτοπεριόδου </a:t>
            </a:r>
          </a:p>
          <a:p>
            <a:r>
              <a:rPr lang="el-GR" sz="2000" dirty="0" smtClean="0">
                <a:solidFill>
                  <a:srgbClr val="000000"/>
                </a:solidFill>
                <a:latin typeface="Verdana" panose="020B0604030504040204" pitchFamily="34" charset="0"/>
              </a:rPr>
              <a:t>(</a:t>
            </a:r>
            <a:r>
              <a:rPr lang="el-GR" sz="2000" dirty="0">
                <a:solidFill>
                  <a:srgbClr val="000000"/>
                </a:solidFill>
                <a:latin typeface="Verdana" panose="020B0604030504040204" pitchFamily="34" charset="0"/>
              </a:rPr>
              <a:t>περίπου 16 </a:t>
            </a:r>
            <a:r>
              <a:rPr lang="el-GR" sz="2000" dirty="0" smtClean="0">
                <a:solidFill>
                  <a:srgbClr val="000000"/>
                </a:solidFill>
                <a:latin typeface="Verdana" panose="020B0604030504040204" pitchFamily="34" charset="0"/>
              </a:rPr>
              <a:t>ώρες </a:t>
            </a:r>
          </a:p>
          <a:p>
            <a:r>
              <a:rPr lang="el-GR" sz="2000" dirty="0" smtClean="0">
                <a:solidFill>
                  <a:srgbClr val="000000"/>
                </a:solidFill>
                <a:latin typeface="Verdana" panose="020B0604030504040204" pitchFamily="34" charset="0"/>
              </a:rPr>
              <a:t>στην εικόνα) </a:t>
            </a:r>
          </a:p>
          <a:p>
            <a:r>
              <a:rPr lang="el-GR" sz="2000" dirty="0" smtClean="0">
                <a:solidFill>
                  <a:srgbClr val="000000"/>
                </a:solidFill>
                <a:latin typeface="Verdana" panose="020B0604030504040204" pitchFamily="34" charset="0"/>
              </a:rPr>
              <a:t>για </a:t>
            </a:r>
            <a:r>
              <a:rPr lang="el-GR" sz="2000" dirty="0">
                <a:solidFill>
                  <a:srgbClr val="000000"/>
                </a:solidFill>
                <a:latin typeface="Verdana" panose="020B0604030504040204" pitchFamily="34" charset="0"/>
              </a:rPr>
              <a:t>να ανθίσουν.</a:t>
            </a:r>
            <a:endParaRPr lang="el-GR" sz="2000" b="1" dirty="0">
              <a:solidFill>
                <a:srgbClr val="000000"/>
              </a:solidFill>
              <a:latin typeface="Verdana" panose="020B0604030504040204" pitchFamily="34" charset="0"/>
            </a:endParaRPr>
          </a:p>
        </p:txBody>
      </p:sp>
      <p:pic>
        <p:nvPicPr>
          <p:cNvPr id="4" name="Picture 3"/>
          <p:cNvPicPr>
            <a:picLocks noChangeAspect="1"/>
          </p:cNvPicPr>
          <p:nvPr/>
        </p:nvPicPr>
        <p:blipFill>
          <a:blip r:embed="rId2"/>
          <a:stretch>
            <a:fillRect/>
          </a:stretch>
        </p:blipFill>
        <p:spPr>
          <a:xfrm>
            <a:off x="4630996" y="4019984"/>
            <a:ext cx="4312390" cy="2734775"/>
          </a:xfrm>
          <a:prstGeom prst="rect">
            <a:avLst/>
          </a:prstGeom>
        </p:spPr>
      </p:pic>
    </p:spTree>
    <p:extLst>
      <p:ext uri="{BB962C8B-B14F-4D97-AF65-F5344CB8AC3E}">
        <p14:creationId xmlns:p14="http://schemas.microsoft.com/office/powerpoint/2010/main" val="828688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smtClean="0">
                <a:solidFill>
                  <a:srgbClr val="000000"/>
                </a:solidFill>
                <a:latin typeface="Verdana" panose="020B0604030504040204" pitchFamily="34" charset="0"/>
              </a:rPr>
              <a:t>Κρίσιμες αποσαφηνίσεις σχετικά με τις </a:t>
            </a:r>
            <a:r>
              <a:rPr lang="el-GR" sz="2400" b="1" dirty="0" err="1" smtClean="0">
                <a:solidFill>
                  <a:srgbClr val="000000"/>
                </a:solidFill>
                <a:latin typeface="Verdana" panose="020B0604030504040204" pitchFamily="34" charset="0"/>
              </a:rPr>
              <a:t>φωτοπεριοδικές</a:t>
            </a:r>
            <a:r>
              <a:rPr lang="el-GR" sz="2400" b="1" dirty="0" smtClean="0">
                <a:solidFill>
                  <a:srgbClr val="000000"/>
                </a:solidFill>
                <a:latin typeface="Verdana" panose="020B0604030504040204" pitchFamily="34" charset="0"/>
              </a:rPr>
              <a:t> </a:t>
            </a:r>
            <a:r>
              <a:rPr lang="el-GR" sz="2400" b="1" dirty="0">
                <a:solidFill>
                  <a:srgbClr val="000000"/>
                </a:solidFill>
                <a:latin typeface="Verdana" panose="020B0604030504040204" pitchFamily="34" charset="0"/>
              </a:rPr>
              <a:t>αντιδράσεις άνθησης</a:t>
            </a:r>
          </a:p>
        </p:txBody>
      </p:sp>
      <p:sp>
        <p:nvSpPr>
          <p:cNvPr id="5" name="Rectangle 4"/>
          <p:cNvSpPr/>
          <p:nvPr/>
        </p:nvSpPr>
        <p:spPr>
          <a:xfrm>
            <a:off x="1676395" y="1772848"/>
            <a:ext cx="7278419" cy="4708981"/>
          </a:xfrm>
          <a:prstGeom prst="rect">
            <a:avLst/>
          </a:prstGeom>
        </p:spPr>
        <p:txBody>
          <a:bodyPr wrap="square">
            <a:spAutoFit/>
          </a:bodyPr>
          <a:lstStyle/>
          <a:p>
            <a:r>
              <a:rPr lang="el-GR" sz="2000" b="1" dirty="0" smtClean="0">
                <a:solidFill>
                  <a:srgbClr val="000000"/>
                </a:solidFill>
                <a:latin typeface="Verdana" panose="020B0604030504040204" pitchFamily="34" charset="0"/>
              </a:rPr>
              <a:t>2</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Στο παράδειγμα (και γενικά επίσης πολύ συχνά), παρατηρείται </a:t>
            </a:r>
            <a:r>
              <a:rPr lang="el-GR" sz="2000" dirty="0" err="1">
                <a:solidFill>
                  <a:srgbClr val="000000"/>
                </a:solidFill>
                <a:latin typeface="Verdana" panose="020B0604030504040204" pitchFamily="34" charset="0"/>
              </a:rPr>
              <a:t>αλληλοκάλυψη</a:t>
            </a:r>
            <a:r>
              <a:rPr lang="el-GR" sz="2000" dirty="0">
                <a:solidFill>
                  <a:srgbClr val="000000"/>
                </a:solidFill>
                <a:latin typeface="Verdana" panose="020B0604030504040204" pitchFamily="34" charset="0"/>
              </a:rPr>
              <a:t> μεταξύ των </a:t>
            </a:r>
            <a:r>
              <a:rPr lang="el-GR" sz="2000" dirty="0" err="1">
                <a:solidFill>
                  <a:srgbClr val="000000"/>
                </a:solidFill>
                <a:latin typeface="Verdana" panose="020B0604030504040204" pitchFamily="34" charset="0"/>
              </a:rPr>
              <a:t>κρισίμων</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φωτοπεριόδων</a:t>
            </a:r>
            <a:r>
              <a:rPr lang="el-GR" sz="2000" dirty="0">
                <a:solidFill>
                  <a:srgbClr val="000000"/>
                </a:solidFill>
                <a:latin typeface="Verdana" panose="020B0604030504040204" pitchFamily="34" charset="0"/>
              </a:rPr>
              <a:t> των δύο κατηγοριών φυτών. Επομένως, υπάρχει περίπτωση, </a:t>
            </a:r>
            <a:r>
              <a:rPr lang="el-GR" sz="2000" b="1" dirty="0">
                <a:solidFill>
                  <a:srgbClr val="000000"/>
                </a:solidFill>
                <a:latin typeface="Verdana" panose="020B0604030504040204" pitchFamily="34" charset="0"/>
              </a:rPr>
              <a:t>το κρίσιμο μήκος ημέρας για ένα φυτό μακράς ημέρας να είναι μικρότερο εκείνου ενός φυτού βραχείας ημέρας</a:t>
            </a:r>
            <a:r>
              <a:rPr lang="el-GR" sz="2000" dirty="0">
                <a:solidFill>
                  <a:srgbClr val="000000"/>
                </a:solidFill>
                <a:latin typeface="Verdana" panose="020B0604030504040204" pitchFamily="34" charset="0"/>
              </a:rPr>
              <a:t>. Σημασία έχει, όπως ήδη τονίστηκε, </a:t>
            </a:r>
            <a:r>
              <a:rPr lang="el-GR" sz="2000" dirty="0" smtClean="0">
                <a:solidFill>
                  <a:srgbClr val="000000"/>
                </a:solidFill>
                <a:latin typeface="Verdana" panose="020B0604030504040204" pitchFamily="34" charset="0"/>
              </a:rPr>
              <a:t>όχι </a:t>
            </a:r>
            <a:r>
              <a:rPr lang="el-GR" sz="2000" dirty="0">
                <a:solidFill>
                  <a:srgbClr val="000000"/>
                </a:solidFill>
                <a:latin typeface="Verdana" panose="020B0604030504040204" pitchFamily="34" charset="0"/>
              </a:rPr>
              <a:t>η απόλυτη τιμή </a:t>
            </a:r>
            <a:r>
              <a:rPr lang="el-GR" sz="2000" dirty="0" smtClean="0">
                <a:solidFill>
                  <a:srgbClr val="000000"/>
                </a:solidFill>
                <a:latin typeface="Verdana" panose="020B0604030504040204" pitchFamily="34" charset="0"/>
              </a:rPr>
              <a:t>της </a:t>
            </a:r>
            <a:r>
              <a:rPr lang="el-GR" sz="2000" dirty="0">
                <a:solidFill>
                  <a:srgbClr val="000000"/>
                </a:solidFill>
                <a:latin typeface="Verdana" panose="020B0604030504040204" pitchFamily="34" charset="0"/>
              </a:rPr>
              <a:t>κρίσιμης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φωτοπεριόδου</a:t>
            </a:r>
            <a:r>
              <a:rPr lang="el-GR" sz="2000" dirty="0">
                <a:solidFill>
                  <a:srgbClr val="000000"/>
                </a:solidFill>
                <a:latin typeface="Verdana" panose="020B0604030504040204" pitchFamily="34" charset="0"/>
              </a:rPr>
              <a:t>,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αλλά οι </a:t>
            </a:r>
            <a:r>
              <a:rPr lang="el-GR" sz="2000" dirty="0">
                <a:solidFill>
                  <a:srgbClr val="000000"/>
                </a:solidFill>
                <a:latin typeface="Verdana" panose="020B0604030504040204" pitchFamily="34" charset="0"/>
              </a:rPr>
              <a:t>τάσεις που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εμφανίζονται </a:t>
            </a:r>
            <a:r>
              <a:rPr lang="el-GR" sz="2000" dirty="0">
                <a:solidFill>
                  <a:srgbClr val="000000"/>
                </a:solidFill>
                <a:latin typeface="Verdana" panose="020B0604030504040204" pitchFamily="34" charset="0"/>
              </a:rPr>
              <a:t>όταν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μεταβάλλεται </a:t>
            </a:r>
          </a:p>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φωτοπερίοδος,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δηλαδή </a:t>
            </a:r>
            <a:r>
              <a:rPr lang="el-GR" sz="2000" dirty="0">
                <a:solidFill>
                  <a:srgbClr val="000000"/>
                </a:solidFill>
                <a:latin typeface="Verdana" panose="020B0604030504040204" pitchFamily="34" charset="0"/>
              </a:rPr>
              <a:t>η πρόοδος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των </a:t>
            </a:r>
            <a:r>
              <a:rPr lang="el-GR" sz="2000" dirty="0">
                <a:solidFill>
                  <a:srgbClr val="000000"/>
                </a:solidFill>
                <a:latin typeface="Verdana" panose="020B0604030504040204" pitchFamily="34" charset="0"/>
              </a:rPr>
              <a:t>εποχών</a:t>
            </a:r>
            <a:endParaRPr lang="el-GR" sz="2000" b="1" dirty="0">
              <a:solidFill>
                <a:srgbClr val="000000"/>
              </a:solidFill>
              <a:latin typeface="Verdana" panose="020B0604030504040204" pitchFamily="34" charset="0"/>
            </a:endParaRPr>
          </a:p>
        </p:txBody>
      </p:sp>
      <p:pic>
        <p:nvPicPr>
          <p:cNvPr id="4" name="Picture 3"/>
          <p:cNvPicPr>
            <a:picLocks noChangeAspect="1"/>
          </p:cNvPicPr>
          <p:nvPr/>
        </p:nvPicPr>
        <p:blipFill>
          <a:blip r:embed="rId2"/>
          <a:stretch>
            <a:fillRect/>
          </a:stretch>
        </p:blipFill>
        <p:spPr>
          <a:xfrm>
            <a:off x="4630996" y="4019984"/>
            <a:ext cx="4312390" cy="2734775"/>
          </a:xfrm>
          <a:prstGeom prst="rect">
            <a:avLst/>
          </a:prstGeom>
        </p:spPr>
      </p:pic>
    </p:spTree>
    <p:extLst>
      <p:ext uri="{BB962C8B-B14F-4D97-AF65-F5344CB8AC3E}">
        <p14:creationId xmlns:p14="http://schemas.microsoft.com/office/powerpoint/2010/main" val="3752452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smtClean="0">
                <a:solidFill>
                  <a:srgbClr val="000000"/>
                </a:solidFill>
                <a:latin typeface="Verdana" panose="020B0604030504040204" pitchFamily="34" charset="0"/>
              </a:rPr>
              <a:t>Κρίσιμες αποσαφηνίσεις σχετικά με τις </a:t>
            </a:r>
            <a:r>
              <a:rPr lang="el-GR" sz="2400" b="1" dirty="0" err="1" smtClean="0">
                <a:solidFill>
                  <a:srgbClr val="000000"/>
                </a:solidFill>
                <a:latin typeface="Verdana" panose="020B0604030504040204" pitchFamily="34" charset="0"/>
              </a:rPr>
              <a:t>φωτοπεριοδικές</a:t>
            </a:r>
            <a:r>
              <a:rPr lang="el-GR" sz="2400" b="1" dirty="0" smtClean="0">
                <a:solidFill>
                  <a:srgbClr val="000000"/>
                </a:solidFill>
                <a:latin typeface="Verdana" panose="020B0604030504040204" pitchFamily="34" charset="0"/>
              </a:rPr>
              <a:t> </a:t>
            </a:r>
            <a:r>
              <a:rPr lang="el-GR" sz="2400" b="1" dirty="0">
                <a:solidFill>
                  <a:srgbClr val="000000"/>
                </a:solidFill>
                <a:latin typeface="Verdana" panose="020B0604030504040204" pitchFamily="34" charset="0"/>
              </a:rPr>
              <a:t>αντιδράσεις άνθησης</a:t>
            </a:r>
          </a:p>
        </p:txBody>
      </p:sp>
      <p:sp>
        <p:nvSpPr>
          <p:cNvPr id="5" name="Rectangle 4"/>
          <p:cNvSpPr/>
          <p:nvPr/>
        </p:nvSpPr>
        <p:spPr>
          <a:xfrm>
            <a:off x="1676395" y="1772848"/>
            <a:ext cx="7278419" cy="3170099"/>
          </a:xfrm>
          <a:prstGeom prst="rect">
            <a:avLst/>
          </a:prstGeom>
        </p:spPr>
        <p:txBody>
          <a:bodyPr wrap="square">
            <a:spAutoFit/>
          </a:bodyPr>
          <a:lstStyle/>
          <a:p>
            <a:r>
              <a:rPr lang="el-GR" sz="2000" b="1" dirty="0" smtClean="0">
                <a:solidFill>
                  <a:srgbClr val="000000"/>
                </a:solidFill>
                <a:latin typeface="Verdana" panose="020B0604030504040204" pitchFamily="34" charset="0"/>
              </a:rPr>
              <a:t>3</a:t>
            </a:r>
            <a:r>
              <a:rPr lang="el-GR" sz="2000" dirty="0">
                <a:solidFill>
                  <a:srgbClr val="000000"/>
                </a:solidFill>
                <a:latin typeface="Verdana" panose="020B0604030504040204" pitchFamily="34" charset="0"/>
              </a:rPr>
              <a:t>) Τα περισσότερα φυτά βραχείας </a:t>
            </a:r>
            <a:r>
              <a:rPr lang="el-GR" sz="2000" dirty="0" smtClean="0">
                <a:solidFill>
                  <a:srgbClr val="000000"/>
                </a:solidFill>
                <a:latin typeface="Verdana" panose="020B0604030504040204" pitchFamily="34" charset="0"/>
              </a:rPr>
              <a:t>ημέρας, παρόλο που θα το περιμέναμε με μια πρώτη σκέψη, </a:t>
            </a:r>
            <a:r>
              <a:rPr lang="el-GR" sz="2000" b="1" dirty="0">
                <a:solidFill>
                  <a:srgbClr val="000000"/>
                </a:solidFill>
                <a:latin typeface="Verdana" panose="020B0604030504040204" pitchFamily="34" charset="0"/>
              </a:rPr>
              <a:t>δεν ανθίζουν σε πολύ μικρά μήκη ημέρας</a:t>
            </a:r>
            <a:r>
              <a:rPr lang="el-GR" sz="2000" dirty="0">
                <a:solidFill>
                  <a:srgbClr val="000000"/>
                </a:solidFill>
                <a:latin typeface="Verdana" panose="020B0604030504040204" pitchFamily="34" charset="0"/>
              </a:rPr>
              <a:t>. Η ανάγκη </a:t>
            </a:r>
            <a:r>
              <a:rPr lang="el-GR" sz="2000" dirty="0" smtClean="0">
                <a:solidFill>
                  <a:srgbClr val="000000"/>
                </a:solidFill>
                <a:latin typeface="Verdana" panose="020B0604030504040204" pitchFamily="34" charset="0"/>
              </a:rPr>
              <a:t>για </a:t>
            </a:r>
            <a:r>
              <a:rPr lang="el-GR" sz="2000" dirty="0">
                <a:solidFill>
                  <a:srgbClr val="000000"/>
                </a:solidFill>
                <a:latin typeface="Verdana" panose="020B0604030504040204" pitchFamily="34" charset="0"/>
              </a:rPr>
              <a:t>ένα ελάχιστο μήκος ημέρας </a:t>
            </a:r>
            <a:r>
              <a:rPr lang="el-GR" sz="2000" dirty="0" smtClean="0">
                <a:solidFill>
                  <a:srgbClr val="000000"/>
                </a:solidFill>
                <a:latin typeface="Verdana" panose="020B0604030504040204" pitchFamily="34" charset="0"/>
              </a:rPr>
              <a:t>σχετίζεται, μεταξύ άλλων, </a:t>
            </a:r>
            <a:r>
              <a:rPr lang="el-GR" sz="2000" dirty="0">
                <a:solidFill>
                  <a:srgbClr val="000000"/>
                </a:solidFill>
                <a:latin typeface="Verdana" panose="020B0604030504040204" pitchFamily="34" charset="0"/>
              </a:rPr>
              <a:t>και με την λειτουργία της φωτοσύνθεσης, δηλ. με τον επαρκή εφοδιασμό σε ενέργεια και υποστρώματα απαραίτητα για την διεξαγωγή ορισμένων μεταβολικών διαδικασιών που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υποστηρίζουν την </a:t>
            </a:r>
          </a:p>
          <a:p>
            <a:r>
              <a:rPr lang="el-GR" sz="2000" dirty="0" smtClean="0">
                <a:solidFill>
                  <a:srgbClr val="000000"/>
                </a:solidFill>
                <a:latin typeface="Verdana" panose="020B0604030504040204" pitchFamily="34" charset="0"/>
              </a:rPr>
              <a:t>άνθηση</a:t>
            </a:r>
            <a:r>
              <a:rPr lang="el-GR" sz="2000" dirty="0">
                <a:solidFill>
                  <a:srgbClr val="000000"/>
                </a:solidFill>
                <a:latin typeface="Verdana" panose="020B0604030504040204" pitchFamily="34" charset="0"/>
              </a:rPr>
              <a:t>.</a:t>
            </a:r>
            <a:endParaRPr lang="el-GR" sz="2000" b="1" dirty="0">
              <a:solidFill>
                <a:srgbClr val="000000"/>
              </a:solidFill>
              <a:latin typeface="Verdana" panose="020B0604030504040204" pitchFamily="34" charset="0"/>
            </a:endParaRPr>
          </a:p>
        </p:txBody>
      </p:sp>
      <p:pic>
        <p:nvPicPr>
          <p:cNvPr id="4" name="Picture 3"/>
          <p:cNvPicPr>
            <a:picLocks noChangeAspect="1"/>
          </p:cNvPicPr>
          <p:nvPr/>
        </p:nvPicPr>
        <p:blipFill>
          <a:blip r:embed="rId2"/>
          <a:stretch>
            <a:fillRect/>
          </a:stretch>
        </p:blipFill>
        <p:spPr>
          <a:xfrm>
            <a:off x="4630996" y="4019984"/>
            <a:ext cx="4312390" cy="2734775"/>
          </a:xfrm>
          <a:prstGeom prst="rect">
            <a:avLst/>
          </a:prstGeom>
        </p:spPr>
      </p:pic>
    </p:spTree>
    <p:extLst>
      <p:ext uri="{BB962C8B-B14F-4D97-AF65-F5344CB8AC3E}">
        <p14:creationId xmlns:p14="http://schemas.microsoft.com/office/powerpoint/2010/main" val="28764855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τα βιολογικά ρολόγια;</a:t>
            </a:r>
          </a:p>
        </p:txBody>
      </p:sp>
      <p:sp>
        <p:nvSpPr>
          <p:cNvPr id="5" name="Rectangle 4"/>
          <p:cNvSpPr/>
          <p:nvPr/>
        </p:nvSpPr>
        <p:spPr>
          <a:xfrm>
            <a:off x="1676395" y="1433634"/>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Οι φυτικοί οργανισμοί έχουν αναπτύξει, κατά την εξελικτική τους πορεία, την ικανότητα να αντιλαμβάνονται </a:t>
            </a:r>
            <a:r>
              <a:rPr lang="el-GR" sz="2000" b="1" dirty="0">
                <a:solidFill>
                  <a:srgbClr val="000000"/>
                </a:solidFill>
                <a:latin typeface="Verdana" panose="020B0604030504040204" pitchFamily="34" charset="0"/>
              </a:rPr>
              <a:t>τη διαχρονική εξέλιξη των γεωφυσικών ρυθμών</a:t>
            </a:r>
            <a:r>
              <a:rPr lang="el-GR" sz="2000" dirty="0">
                <a:solidFill>
                  <a:srgbClr val="000000"/>
                </a:solidFill>
                <a:latin typeface="Verdana" panose="020B0604030504040204" pitchFamily="34" charset="0"/>
              </a:rPr>
              <a:t> (όπως τις ταλαντώσεις στο μήκος της </a:t>
            </a:r>
            <a:r>
              <a:rPr lang="el-GR" sz="2000" dirty="0" smtClean="0">
                <a:solidFill>
                  <a:srgbClr val="000000"/>
                </a:solidFill>
                <a:latin typeface="Verdana" panose="020B0604030504040204" pitchFamily="34" charset="0"/>
              </a:rPr>
              <a:t>ημέρας). </a:t>
            </a:r>
          </a:p>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ικανότητα αυτή οφείλεται </a:t>
            </a:r>
            <a:r>
              <a:rPr lang="el-GR" sz="2000" b="1" dirty="0">
                <a:solidFill>
                  <a:srgbClr val="000000"/>
                </a:solidFill>
                <a:latin typeface="Verdana" panose="020B0604030504040204" pitchFamily="34" charset="0"/>
              </a:rPr>
              <a:t>στη ρυθμικότητα που παρουσιάζουν ορισμένες λειτουργίες τους</a:t>
            </a:r>
            <a:r>
              <a:rPr lang="el-GR" sz="2000" dirty="0">
                <a:solidFill>
                  <a:srgbClr val="000000"/>
                </a:solidFill>
                <a:latin typeface="Verdana" panose="020B0604030504040204" pitchFamily="34" charset="0"/>
              </a:rPr>
              <a:t>, η οποία συνήθως συντονίζεται με τις ταλαντώσεις των γεωφυσικών ρυθμών του περιβάλλοντος.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Με </a:t>
            </a:r>
            <a:r>
              <a:rPr lang="el-GR" sz="2000" dirty="0">
                <a:solidFill>
                  <a:srgbClr val="000000"/>
                </a:solidFill>
                <a:latin typeface="Verdana" panose="020B0604030504040204" pitchFamily="34" charset="0"/>
              </a:rPr>
              <a:t>τον τρόπο αυτό δίδεται η δυνατότητα στους οργανισμούς αυτούς </a:t>
            </a:r>
            <a:r>
              <a:rPr lang="el-GR" sz="2000" b="1" dirty="0">
                <a:solidFill>
                  <a:srgbClr val="000000"/>
                </a:solidFill>
                <a:latin typeface="Verdana" panose="020B0604030504040204" pitchFamily="34" charset="0"/>
              </a:rPr>
              <a:t>να μετρούν τον χρόνο</a:t>
            </a:r>
            <a:r>
              <a:rPr lang="el-GR" sz="2000" dirty="0">
                <a:solidFill>
                  <a:srgbClr val="000000"/>
                </a:solidFill>
                <a:latin typeface="Verdana" panose="020B0604030504040204" pitchFamily="34" charset="0"/>
              </a:rPr>
              <a:t>, ούτως ώστε να προσαρμόζουν εγκαίρως τις λειτουργίες τους στις επικείμενες αλλαγές των συνθηκών του περιβάλλοντος</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76489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τα βιολογικά ρολόγια;</a:t>
            </a:r>
          </a:p>
        </p:txBody>
      </p:sp>
      <p:sp>
        <p:nvSpPr>
          <p:cNvPr id="5" name="Rectangle 4"/>
          <p:cNvSpPr/>
          <p:nvPr/>
        </p:nvSpPr>
        <p:spPr>
          <a:xfrm>
            <a:off x="1676395" y="1433634"/>
            <a:ext cx="7278419" cy="5016758"/>
          </a:xfrm>
          <a:prstGeom prst="rect">
            <a:avLst/>
          </a:prstGeom>
        </p:spPr>
        <p:txBody>
          <a:bodyPr wrap="square">
            <a:spAutoFit/>
          </a:bodyPr>
          <a:lstStyle/>
          <a:p>
            <a:r>
              <a:rPr lang="el-GR" sz="2000" b="1" dirty="0">
                <a:solidFill>
                  <a:srgbClr val="000000"/>
                </a:solidFill>
                <a:latin typeface="Verdana" panose="020B0604030504040204" pitchFamily="34" charset="0"/>
              </a:rPr>
              <a:t>Βιολογικός ρυθμός </a:t>
            </a:r>
            <a:r>
              <a:rPr lang="el-GR" sz="2000" dirty="0">
                <a:solidFill>
                  <a:srgbClr val="000000"/>
                </a:solidFill>
                <a:latin typeface="Verdana" panose="020B0604030504040204" pitchFamily="34" charset="0"/>
              </a:rPr>
              <a:t>είναι η ρυθμικότητα σε μια βιολογική λειτουργία υπό μορφή ταλαντώσεων. Η περίοδος των ταλαντώσεων </a:t>
            </a:r>
            <a:r>
              <a:rPr lang="el-GR" sz="2000" dirty="0" smtClean="0">
                <a:solidFill>
                  <a:srgbClr val="000000"/>
                </a:solidFill>
                <a:latin typeface="Verdana" panose="020B0604030504040204" pitchFamily="34" charset="0"/>
              </a:rPr>
              <a:t>(π.χ. </a:t>
            </a:r>
            <a:r>
              <a:rPr lang="el-GR" sz="2000" dirty="0" err="1" smtClean="0">
                <a:solidFill>
                  <a:srgbClr val="000000"/>
                </a:solidFill>
                <a:latin typeface="Verdana" panose="020B0604030504040204" pitchFamily="34" charset="0"/>
              </a:rPr>
              <a:t>περιημερήσια</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- 24 ώρες, </a:t>
            </a:r>
            <a:r>
              <a:rPr lang="el-GR" sz="2000" dirty="0" err="1">
                <a:solidFill>
                  <a:srgbClr val="000000"/>
                </a:solidFill>
                <a:latin typeface="Verdana" panose="020B0604030504040204" pitchFamily="34" charset="0"/>
              </a:rPr>
              <a:t>περιετήσια</a:t>
            </a:r>
            <a:r>
              <a:rPr lang="el-GR" sz="2000" dirty="0">
                <a:solidFill>
                  <a:srgbClr val="000000"/>
                </a:solidFill>
                <a:latin typeface="Verdana" panose="020B0604030504040204" pitchFamily="34" charset="0"/>
              </a:rPr>
              <a:t> - 1 έτος, </a:t>
            </a:r>
            <a:r>
              <a:rPr lang="el-GR" sz="2000" dirty="0" err="1">
                <a:solidFill>
                  <a:srgbClr val="000000"/>
                </a:solidFill>
                <a:latin typeface="Verdana" panose="020B0604030504040204" pitchFamily="34" charset="0"/>
              </a:rPr>
              <a:t>περισεληνιακή</a:t>
            </a:r>
            <a:r>
              <a:rPr lang="el-GR" sz="2000" dirty="0">
                <a:solidFill>
                  <a:srgbClr val="000000"/>
                </a:solidFill>
                <a:latin typeface="Verdana" panose="020B0604030504040204" pitchFamily="34" charset="0"/>
              </a:rPr>
              <a:t> - 28 μέρες, </a:t>
            </a:r>
            <a:r>
              <a:rPr lang="el-GR" sz="2000" dirty="0" smtClean="0">
                <a:solidFill>
                  <a:srgbClr val="000000"/>
                </a:solidFill>
                <a:latin typeface="Verdana" panose="020B0604030504040204" pitchFamily="34" charset="0"/>
              </a:rPr>
              <a:t>κ.λπ.) </a:t>
            </a:r>
            <a:r>
              <a:rPr lang="el-GR" sz="2000" dirty="0">
                <a:solidFill>
                  <a:srgbClr val="000000"/>
                </a:solidFill>
                <a:latin typeface="Verdana" panose="020B0604030504040204" pitchFamily="34" charset="0"/>
              </a:rPr>
              <a:t>αποτελεί χαρακτηριστικό γνώρισμα κάθε βιολογικού ρυθμού. Οι μηχανισμοί οι οποίοι ευθύνονται για τη μέτρηση του χρόνου μέσω των βιολογικών ρυθμών, αναφέρονται ως </a:t>
            </a:r>
            <a:r>
              <a:rPr lang="el-GR" sz="2000" b="1" dirty="0">
                <a:solidFill>
                  <a:srgbClr val="000000"/>
                </a:solidFill>
                <a:latin typeface="Verdana" panose="020B0604030504040204" pitchFamily="34" charset="0"/>
              </a:rPr>
              <a:t>βιολογικά ρολόγια</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Οι </a:t>
            </a:r>
            <a:r>
              <a:rPr lang="el-GR" sz="2000" b="1" dirty="0">
                <a:solidFill>
                  <a:srgbClr val="000000"/>
                </a:solidFill>
                <a:latin typeface="Verdana" panose="020B0604030504040204" pitchFamily="34" charset="0"/>
              </a:rPr>
              <a:t>ημερήσιοι ρυθμοί </a:t>
            </a:r>
            <a:r>
              <a:rPr lang="el-GR" sz="2000" dirty="0">
                <a:solidFill>
                  <a:srgbClr val="000000"/>
                </a:solidFill>
                <a:latin typeface="Verdana" panose="020B0604030504040204" pitchFamily="34" charset="0"/>
              </a:rPr>
              <a:t>(βιολογικοί ρυθμοί με </a:t>
            </a:r>
            <a:r>
              <a:rPr lang="el-GR" sz="2000" dirty="0" err="1">
                <a:solidFill>
                  <a:srgbClr val="000000"/>
                </a:solidFill>
                <a:latin typeface="Verdana" panose="020B0604030504040204" pitchFamily="34" charset="0"/>
              </a:rPr>
              <a:t>περιημερήσια</a:t>
            </a:r>
            <a:r>
              <a:rPr lang="el-GR" sz="2000" dirty="0">
                <a:solidFill>
                  <a:srgbClr val="000000"/>
                </a:solidFill>
                <a:latin typeface="Verdana" panose="020B0604030504040204" pitchFamily="34" charset="0"/>
              </a:rPr>
              <a:t> περίοδο) αφορούν </a:t>
            </a:r>
            <a:r>
              <a:rPr lang="el-GR" sz="2000" dirty="0" smtClean="0">
                <a:solidFill>
                  <a:srgbClr val="000000"/>
                </a:solidFill>
                <a:latin typeface="Verdana" panose="020B0604030504040204" pitchFamily="34" charset="0"/>
              </a:rPr>
              <a:t>χαρακτηριστική </a:t>
            </a:r>
            <a:r>
              <a:rPr lang="el-GR" sz="2000" dirty="0">
                <a:solidFill>
                  <a:srgbClr val="000000"/>
                </a:solidFill>
                <a:latin typeface="Verdana" panose="020B0604030504040204" pitchFamily="34" charset="0"/>
              </a:rPr>
              <a:t>έκφραση ρυθμικότητας λειτουργιών σε ένα μεγάλο αριθμό οργανισμών, από τους απλούστερους ευκαρυωτικούς έως τα σπερματόφυτα. Στις λειτουργίες που εκδηλώνουν ρυθμικότητα περιλαμβάνονται </a:t>
            </a:r>
            <a:r>
              <a:rPr lang="el-GR" sz="2000" b="1" dirty="0">
                <a:solidFill>
                  <a:srgbClr val="000000"/>
                </a:solidFill>
                <a:latin typeface="Verdana" panose="020B0604030504040204" pitchFamily="34" charset="0"/>
              </a:rPr>
              <a:t>οι ρυθμοί αύξησης, η φωτοσύνθεση, η έκφραση γονιδίων, οι κυτταρικές διαιρέσεις</a:t>
            </a:r>
            <a:r>
              <a:rPr lang="el-GR" sz="2000" dirty="0">
                <a:solidFill>
                  <a:srgbClr val="000000"/>
                </a:solidFill>
                <a:latin typeface="Verdana" panose="020B0604030504040204" pitchFamily="34" charset="0"/>
              </a:rPr>
              <a:t>, κ.α.</a:t>
            </a:r>
          </a:p>
        </p:txBody>
      </p:sp>
    </p:spTree>
    <p:extLst>
      <p:ext uri="{BB962C8B-B14F-4D97-AF65-F5344CB8AC3E}">
        <p14:creationId xmlns:p14="http://schemas.microsoft.com/office/powerpoint/2010/main" val="15464220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τα βιολογικά ρολόγια;</a:t>
            </a:r>
          </a:p>
        </p:txBody>
      </p:sp>
      <p:sp>
        <p:nvSpPr>
          <p:cNvPr id="5" name="Rectangle 4"/>
          <p:cNvSpPr/>
          <p:nvPr/>
        </p:nvSpPr>
        <p:spPr>
          <a:xfrm>
            <a:off x="1676395" y="1433634"/>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Σε συνθήκες φυσικού περιβάλλοντος οι ημερήσιοι ρυθμοί οι οποίοι εκδηλώνονται στους φυτικούς οργανισμούς </a:t>
            </a:r>
            <a:r>
              <a:rPr lang="el-GR" sz="2000" b="1" dirty="0">
                <a:solidFill>
                  <a:srgbClr val="000000"/>
                </a:solidFill>
                <a:latin typeface="Verdana" panose="020B0604030504040204" pitchFamily="34" charset="0"/>
              </a:rPr>
              <a:t>συγχρονίζονται στην αντικειμενική περίοδο των 24 ωρών του ημερήσιου κύκλου</a:t>
            </a:r>
            <a:r>
              <a:rPr lang="el-GR" sz="2000" dirty="0">
                <a:solidFill>
                  <a:srgbClr val="000000"/>
                </a:solidFill>
                <a:latin typeface="Verdana" panose="020B0604030504040204" pitchFamily="34" charset="0"/>
              </a:rPr>
              <a:t>. Εάν τα φυτά μεταφερθούν από τη φυσική εναλλαγή φωτός/σκότους σε συνεχές σκότος ή συνεχή χαμηλό φωτισμό, ο ρυθμός συνήθως συνεχίζει να εκφράζεται τουλάχιστον για μια χρονική περίοδο ως </a:t>
            </a:r>
            <a:r>
              <a:rPr lang="el-GR" sz="2000" b="1" dirty="0">
                <a:solidFill>
                  <a:srgbClr val="000000"/>
                </a:solidFill>
                <a:latin typeface="Verdana" panose="020B0604030504040204" pitchFamily="34" charset="0"/>
              </a:rPr>
              <a:t>ελεύθερος ρυθμός</a:t>
            </a:r>
            <a:r>
              <a:rPr lang="el-GR" sz="2000" dirty="0">
                <a:solidFill>
                  <a:srgbClr val="000000"/>
                </a:solidFill>
                <a:latin typeface="Verdana" panose="020B0604030504040204" pitchFamily="34" charset="0"/>
              </a:rPr>
              <a:t>. Ο πειραματικός αυτός χειρισμός παρέχει ισχυρές ενδείξεις για την ύπαρξη ενός μηχανισμού </a:t>
            </a:r>
            <a:r>
              <a:rPr lang="el-GR" sz="2000" b="1" dirty="0">
                <a:solidFill>
                  <a:srgbClr val="000000"/>
                </a:solidFill>
                <a:latin typeface="Verdana" panose="020B0604030504040204" pitchFamily="34" charset="0"/>
              </a:rPr>
              <a:t>ενδογενούς ταλαντωτή </a:t>
            </a:r>
            <a:r>
              <a:rPr lang="el-GR" sz="2000" dirty="0">
                <a:solidFill>
                  <a:srgbClr val="000000"/>
                </a:solidFill>
                <a:latin typeface="Verdana" panose="020B0604030504040204" pitchFamily="34" charset="0"/>
              </a:rPr>
              <a:t>(δηλ. μια κυκλική σειρά γεγονότων τα οποία συμβαίνουν ανεξάρτητα από το εξωτερικό περιβάλλον), ενώ ο ρυθμός χαρακτηρίζεται ως </a:t>
            </a:r>
            <a:r>
              <a:rPr lang="el-GR" sz="2000" b="1" dirty="0">
                <a:solidFill>
                  <a:srgbClr val="000000"/>
                </a:solidFill>
                <a:latin typeface="Verdana" panose="020B0604030504040204" pitchFamily="34" charset="0"/>
              </a:rPr>
              <a:t>ενδογενής</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24888282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 μηχανισμός των βιολογικών ρολογιών περιλαμβάνει τρία βασικά </a:t>
            </a:r>
            <a:r>
              <a:rPr lang="el-GR" sz="2400" b="1" dirty="0" smtClean="0">
                <a:solidFill>
                  <a:srgbClr val="000000"/>
                </a:solidFill>
                <a:latin typeface="Verdana" panose="020B0604030504040204" pitchFamily="34" charset="0"/>
              </a:rPr>
              <a:t>εξαρτήματα:</a:t>
            </a:r>
            <a:endParaRPr lang="el-GR" sz="2400" b="1" dirty="0">
              <a:solidFill>
                <a:srgbClr val="000000"/>
              </a:solidFill>
              <a:latin typeface="Verdana" panose="020B0604030504040204" pitchFamily="34" charset="0"/>
            </a:endParaRPr>
          </a:p>
        </p:txBody>
      </p:sp>
      <p:sp>
        <p:nvSpPr>
          <p:cNvPr id="5" name="Rectangle 4"/>
          <p:cNvSpPr/>
          <p:nvPr/>
        </p:nvSpPr>
        <p:spPr>
          <a:xfrm>
            <a:off x="1676395" y="1699107"/>
            <a:ext cx="7278419" cy="4708981"/>
          </a:xfrm>
          <a:prstGeom prst="rect">
            <a:avLst/>
          </a:prstGeom>
        </p:spPr>
        <p:txBody>
          <a:bodyPr wrap="square">
            <a:spAutoFit/>
          </a:bodyPr>
          <a:lstStyle/>
          <a:p>
            <a:r>
              <a:rPr lang="el-GR" sz="2000" b="1" dirty="0" smtClean="0">
                <a:solidFill>
                  <a:srgbClr val="000000"/>
                </a:solidFill>
                <a:latin typeface="Verdana" panose="020B0604030504040204" pitchFamily="34" charset="0"/>
              </a:rPr>
              <a:t>1</a:t>
            </a:r>
            <a:r>
              <a:rPr lang="el-GR" sz="2000" dirty="0" smtClean="0">
                <a:solidFill>
                  <a:srgbClr val="000000"/>
                </a:solidFill>
                <a:latin typeface="Verdana" panose="020B0604030504040204" pitchFamily="34" charset="0"/>
              </a:rPr>
              <a:t>) Έναν </a:t>
            </a:r>
            <a:r>
              <a:rPr lang="el-GR" sz="2000" b="1" dirty="0">
                <a:solidFill>
                  <a:srgbClr val="000000"/>
                </a:solidFill>
                <a:latin typeface="Verdana" panose="020B0604030504040204" pitchFamily="34" charset="0"/>
              </a:rPr>
              <a:t>ενδογενή ταλαντωτή </a:t>
            </a:r>
            <a:r>
              <a:rPr lang="el-GR" sz="2000" dirty="0">
                <a:solidFill>
                  <a:srgbClr val="000000"/>
                </a:solidFill>
                <a:latin typeface="Verdana" panose="020B0604030504040204" pitchFamily="34" charset="0"/>
              </a:rPr>
              <a:t>ο οποίος παράγει το ρυθμό. Ο μηχανισμός του ταλαντωτή φαίνεται ότι περιλαμβάνει την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συνεχή </a:t>
            </a:r>
            <a:r>
              <a:rPr lang="el-GR" sz="2000" dirty="0">
                <a:solidFill>
                  <a:srgbClr val="000000"/>
                </a:solidFill>
                <a:latin typeface="Verdana" panose="020B0604030504040204" pitchFamily="34" charset="0"/>
              </a:rPr>
              <a:t>κυκλική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διαδικασία σύνθεσης</a:t>
            </a:r>
          </a:p>
          <a:p>
            <a:r>
              <a:rPr lang="el-GR" sz="2000" dirty="0" smtClean="0">
                <a:solidFill>
                  <a:srgbClr val="000000"/>
                </a:solidFill>
                <a:latin typeface="Verdana" panose="020B0604030504040204" pitchFamily="34" charset="0"/>
              </a:rPr>
              <a:t>–</a:t>
            </a:r>
            <a:r>
              <a:rPr lang="el-GR" sz="2000" dirty="0">
                <a:solidFill>
                  <a:srgbClr val="000000"/>
                </a:solidFill>
                <a:latin typeface="Verdana" panose="020B0604030504040204" pitchFamily="34" charset="0"/>
              </a:rPr>
              <a:t>αποδόμησης μιας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σειράς </a:t>
            </a:r>
            <a:r>
              <a:rPr lang="el-GR" sz="2000" dirty="0">
                <a:solidFill>
                  <a:srgbClr val="000000"/>
                </a:solidFill>
                <a:latin typeface="Verdana" panose="020B0604030504040204" pitchFamily="34" charset="0"/>
              </a:rPr>
              <a:t>πρωτεϊνών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που </a:t>
            </a:r>
            <a:r>
              <a:rPr lang="el-GR" sz="2000" dirty="0">
                <a:solidFill>
                  <a:srgbClr val="000000"/>
                </a:solidFill>
                <a:latin typeface="Verdana" panose="020B0604030504040204" pitchFamily="34" charset="0"/>
              </a:rPr>
              <a:t>ονομάζονται </a:t>
            </a:r>
            <a:endParaRPr lang="el-GR" sz="2000" dirty="0" smtClean="0">
              <a:solidFill>
                <a:srgbClr val="000000"/>
              </a:solidFill>
              <a:latin typeface="Verdana" panose="020B0604030504040204" pitchFamily="34" charset="0"/>
            </a:endParaRPr>
          </a:p>
          <a:p>
            <a:r>
              <a:rPr lang="el-GR" sz="2000" b="1" dirty="0" smtClean="0">
                <a:solidFill>
                  <a:srgbClr val="000000"/>
                </a:solidFill>
                <a:latin typeface="Verdana" panose="020B0604030504040204" pitchFamily="34" charset="0"/>
              </a:rPr>
              <a:t>ωρολογιακές </a:t>
            </a:r>
          </a:p>
          <a:p>
            <a:r>
              <a:rPr lang="el-GR" sz="2000" b="1" dirty="0" smtClean="0">
                <a:solidFill>
                  <a:srgbClr val="000000"/>
                </a:solidFill>
                <a:latin typeface="Verdana" panose="020B0604030504040204" pitchFamily="34" charset="0"/>
              </a:rPr>
              <a:t>πρωτεΐνες</a:t>
            </a:r>
            <a:r>
              <a:rPr lang="el-GR" sz="2000" dirty="0">
                <a:solidFill>
                  <a:srgbClr val="000000"/>
                </a:solidFill>
                <a:latin typeface="Verdana" panose="020B0604030504040204" pitchFamily="34" charset="0"/>
              </a:rPr>
              <a:t>.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Στο </a:t>
            </a:r>
            <a:r>
              <a:rPr lang="el-GR" sz="2000" dirty="0" err="1">
                <a:solidFill>
                  <a:srgbClr val="000000"/>
                </a:solidFill>
                <a:latin typeface="Verdana" panose="020B0604030504040204" pitchFamily="34" charset="0"/>
              </a:rPr>
              <a:t>πειραματόφυτο</a:t>
            </a:r>
            <a:r>
              <a:rPr lang="el-GR" sz="2000" dirty="0">
                <a:solidFill>
                  <a:srgbClr val="000000"/>
                </a:solidFill>
                <a:latin typeface="Verdana" panose="020B0604030504040204" pitchFamily="34" charset="0"/>
              </a:rPr>
              <a:t> </a:t>
            </a:r>
            <a:endParaRPr lang="el-GR" sz="2000" dirty="0" smtClean="0">
              <a:solidFill>
                <a:srgbClr val="000000"/>
              </a:solidFill>
              <a:latin typeface="Verdana" panose="020B0604030504040204" pitchFamily="34" charset="0"/>
            </a:endParaRPr>
          </a:p>
          <a:p>
            <a:r>
              <a:rPr lang="el-GR" sz="2000" i="1" dirty="0" err="1" smtClean="0">
                <a:solidFill>
                  <a:srgbClr val="000000"/>
                </a:solidFill>
                <a:latin typeface="Verdana" panose="020B0604030504040204" pitchFamily="34" charset="0"/>
              </a:rPr>
              <a:t>Arabido</a:t>
            </a:r>
            <a:r>
              <a:rPr lang="en-US" sz="2000" i="1" dirty="0" err="1" smtClean="0">
                <a:solidFill>
                  <a:srgbClr val="000000"/>
                </a:solidFill>
                <a:latin typeface="Verdana" panose="020B0604030504040204" pitchFamily="34" charset="0"/>
              </a:rPr>
              <a:t>psis</a:t>
            </a:r>
            <a:r>
              <a:rPr lang="el-GR" sz="2000" i="1" dirty="0" smtClean="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thaliana</a:t>
            </a:r>
            <a:r>
              <a:rPr lang="el-GR" sz="2000" i="1" dirty="0">
                <a:solidFill>
                  <a:srgbClr val="000000"/>
                </a:solidFill>
                <a:latin typeface="Verdana" panose="020B0604030504040204" pitchFamily="34" charset="0"/>
              </a:rPr>
              <a:t> </a:t>
            </a:r>
            <a:endParaRPr lang="el-GR" sz="2000" i="1"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έχουν </a:t>
            </a:r>
            <a:r>
              <a:rPr lang="el-GR" sz="2000" dirty="0">
                <a:solidFill>
                  <a:srgbClr val="000000"/>
                </a:solidFill>
                <a:latin typeface="Verdana" panose="020B0604030504040204" pitchFamily="34" charset="0"/>
              </a:rPr>
              <a:t>εντοπιστεί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περισσότερες </a:t>
            </a:r>
          </a:p>
          <a:p>
            <a:r>
              <a:rPr lang="el-GR" sz="2000" dirty="0" smtClean="0">
                <a:solidFill>
                  <a:srgbClr val="000000"/>
                </a:solidFill>
                <a:latin typeface="Verdana" panose="020B0604030504040204" pitchFamily="34" charset="0"/>
              </a:rPr>
              <a:t>των 20.</a:t>
            </a:r>
            <a:endParaRPr lang="el-GR" sz="2000" dirty="0">
              <a:solidFill>
                <a:srgbClr val="000000"/>
              </a:solidFill>
              <a:latin typeface="Verdana" panose="020B0604030504040204" pitchFamily="34" charset="0"/>
            </a:endParaRPr>
          </a:p>
        </p:txBody>
      </p:sp>
      <p:pic>
        <p:nvPicPr>
          <p:cNvPr id="2" name="Picture 1"/>
          <p:cNvPicPr>
            <a:picLocks noChangeAspect="1"/>
          </p:cNvPicPr>
          <p:nvPr/>
        </p:nvPicPr>
        <p:blipFill>
          <a:blip r:embed="rId2"/>
          <a:stretch>
            <a:fillRect/>
          </a:stretch>
        </p:blipFill>
        <p:spPr>
          <a:xfrm>
            <a:off x="4754995" y="2477728"/>
            <a:ext cx="4058514" cy="4055806"/>
          </a:xfrm>
          <a:prstGeom prst="rect">
            <a:avLst/>
          </a:prstGeom>
        </p:spPr>
      </p:pic>
    </p:spTree>
    <p:extLst>
      <p:ext uri="{BB962C8B-B14F-4D97-AF65-F5344CB8AC3E}">
        <p14:creationId xmlns:p14="http://schemas.microsoft.com/office/powerpoint/2010/main" val="20507614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 μηχανισμός των βιολογικών ρολογιών περιλαμβάνει τρία βασικά </a:t>
            </a:r>
            <a:r>
              <a:rPr lang="el-GR" sz="2400" b="1" dirty="0" smtClean="0">
                <a:solidFill>
                  <a:srgbClr val="000000"/>
                </a:solidFill>
                <a:latin typeface="Verdana" panose="020B0604030504040204" pitchFamily="34" charset="0"/>
              </a:rPr>
              <a:t>εξαρτήματα:</a:t>
            </a:r>
            <a:endParaRPr lang="el-GR" sz="2400" b="1" dirty="0">
              <a:solidFill>
                <a:srgbClr val="000000"/>
              </a:solidFill>
              <a:latin typeface="Verdana" panose="020B0604030504040204" pitchFamily="34" charset="0"/>
            </a:endParaRPr>
          </a:p>
        </p:txBody>
      </p:sp>
      <p:sp>
        <p:nvSpPr>
          <p:cNvPr id="5" name="Rectangle 4"/>
          <p:cNvSpPr/>
          <p:nvPr/>
        </p:nvSpPr>
        <p:spPr>
          <a:xfrm>
            <a:off x="1676395" y="1699107"/>
            <a:ext cx="7278419" cy="4093428"/>
          </a:xfrm>
          <a:prstGeom prst="rect">
            <a:avLst/>
          </a:prstGeom>
        </p:spPr>
        <p:txBody>
          <a:bodyPr wrap="square">
            <a:spAutoFit/>
          </a:bodyPr>
          <a:lstStyle/>
          <a:p>
            <a:r>
              <a:rPr lang="el-GR" sz="2000" b="1" dirty="0" smtClean="0">
                <a:solidFill>
                  <a:srgbClr val="000000"/>
                </a:solidFill>
                <a:latin typeface="Verdana" panose="020B0604030504040204" pitchFamily="34" charset="0"/>
              </a:rPr>
              <a:t>2</a:t>
            </a:r>
            <a:r>
              <a:rPr lang="el-GR" sz="2000" dirty="0">
                <a:solidFill>
                  <a:srgbClr val="000000"/>
                </a:solidFill>
                <a:latin typeface="Verdana" panose="020B0604030504040204" pitchFamily="34" charset="0"/>
              </a:rPr>
              <a:t>) Έναν </a:t>
            </a:r>
            <a:r>
              <a:rPr lang="el-GR" sz="2000" b="1" dirty="0">
                <a:solidFill>
                  <a:srgbClr val="000000"/>
                </a:solidFill>
                <a:latin typeface="Verdana" panose="020B0604030504040204" pitchFamily="34" charset="0"/>
              </a:rPr>
              <a:t>μηχανισμό αντίληψης </a:t>
            </a:r>
            <a:r>
              <a:rPr lang="el-GR" sz="2000" dirty="0">
                <a:solidFill>
                  <a:srgbClr val="000000"/>
                </a:solidFill>
                <a:latin typeface="Verdana" panose="020B0604030504040204" pitchFamily="34" charset="0"/>
              </a:rPr>
              <a:t>των εισερχομένων ερεθισμάτων και διαβίβασης σήματος. Αφορά κυρίως σε συστήματα αντίληψης φωτεινών ερεθισμάτων από </a:t>
            </a:r>
            <a:r>
              <a:rPr lang="el-GR" sz="2000" dirty="0" err="1">
                <a:solidFill>
                  <a:srgbClr val="000000"/>
                </a:solidFill>
                <a:latin typeface="Verdana" panose="020B0604030504040204" pitchFamily="34" charset="0"/>
              </a:rPr>
              <a:t>φωτοδέκτες</a:t>
            </a:r>
            <a:r>
              <a:rPr lang="el-GR" sz="2000" dirty="0">
                <a:solidFill>
                  <a:srgbClr val="000000"/>
                </a:solidFill>
                <a:latin typeface="Verdana" panose="020B0604030504040204" pitchFamily="34" charset="0"/>
              </a:rPr>
              <a:t>. Τα ερεθίσματα ονομάζονται </a:t>
            </a:r>
            <a:r>
              <a:rPr lang="el-GR" sz="2000" b="1" dirty="0">
                <a:solidFill>
                  <a:srgbClr val="000000"/>
                </a:solidFill>
                <a:latin typeface="Verdana" panose="020B0604030504040204" pitchFamily="34" charset="0"/>
              </a:rPr>
              <a:t>χρονοδότες</a:t>
            </a:r>
            <a:r>
              <a:rPr lang="el-GR" sz="2000" dirty="0">
                <a:solidFill>
                  <a:srgbClr val="000000"/>
                </a:solidFill>
                <a:latin typeface="Verdana" panose="020B0604030504040204" pitchFamily="34" charset="0"/>
              </a:rPr>
              <a:t>, διότι μέσω αυτών ο φυτικός οργανισμός συγχρονίζει τον ενδογενή ταλαντωτή έτσι ώστε η υποκειμενική μέρα ή νύχτα (του ταλαντωτή) </a:t>
            </a:r>
            <a:r>
              <a:rPr lang="el-GR" sz="2000" b="1" dirty="0">
                <a:solidFill>
                  <a:srgbClr val="000000"/>
                </a:solidFill>
                <a:latin typeface="Verdana" panose="020B0604030504040204" pitchFamily="34" charset="0"/>
              </a:rPr>
              <a:t>να συμπίπτει </a:t>
            </a:r>
            <a:r>
              <a:rPr lang="el-GR" sz="2000" dirty="0">
                <a:solidFill>
                  <a:srgbClr val="000000"/>
                </a:solidFill>
                <a:latin typeface="Verdana" panose="020B0604030504040204" pitchFamily="34" charset="0"/>
              </a:rPr>
              <a:t>με την αντίστοιχη αντικειμενική (του τρέχοντος γεωφυσικού ρυθμού του περιβάλλοντος). Στο φυσικό περιβάλλον ο συγχρονισμός των ενδογενών ταλαντωτών είναι πιθανό να επιτυγχάνεται μέσω </a:t>
            </a:r>
            <a:r>
              <a:rPr lang="el-GR" sz="2000" b="1" dirty="0">
                <a:solidFill>
                  <a:srgbClr val="000000"/>
                </a:solidFill>
                <a:latin typeface="Verdana" panose="020B0604030504040204" pitchFamily="34" charset="0"/>
              </a:rPr>
              <a:t>ανεπαίσθητων καθημερινών "διορθώσεων" </a:t>
            </a:r>
            <a:r>
              <a:rPr lang="el-GR" sz="2000" dirty="0">
                <a:solidFill>
                  <a:srgbClr val="000000"/>
                </a:solidFill>
                <a:latin typeface="Verdana" panose="020B0604030504040204" pitchFamily="34" charset="0"/>
              </a:rPr>
              <a:t>οι οποίες συμβαίνουν κατά την ανατολή και δύση του ήλιου.</a:t>
            </a:r>
          </a:p>
        </p:txBody>
      </p:sp>
    </p:spTree>
    <p:extLst>
      <p:ext uri="{BB962C8B-B14F-4D97-AF65-F5344CB8AC3E}">
        <p14:creationId xmlns:p14="http://schemas.microsoft.com/office/powerpoint/2010/main" val="2875361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 μηχανισμός των βιολογικών ρολογιών περιλαμβάνει τρία βασικά </a:t>
            </a:r>
            <a:r>
              <a:rPr lang="el-GR" sz="2400" b="1" dirty="0" smtClean="0">
                <a:solidFill>
                  <a:srgbClr val="000000"/>
                </a:solidFill>
                <a:latin typeface="Verdana" panose="020B0604030504040204" pitchFamily="34" charset="0"/>
              </a:rPr>
              <a:t>εξαρτήματα:</a:t>
            </a:r>
            <a:endParaRPr lang="el-GR" sz="2400" b="1" dirty="0">
              <a:solidFill>
                <a:srgbClr val="000000"/>
              </a:solidFill>
              <a:latin typeface="Verdana" panose="020B0604030504040204" pitchFamily="34" charset="0"/>
            </a:endParaRPr>
          </a:p>
        </p:txBody>
      </p:sp>
      <p:sp>
        <p:nvSpPr>
          <p:cNvPr id="5" name="Rectangle 4"/>
          <p:cNvSpPr/>
          <p:nvPr/>
        </p:nvSpPr>
        <p:spPr>
          <a:xfrm>
            <a:off x="1676395" y="1699107"/>
            <a:ext cx="7278419" cy="1323439"/>
          </a:xfrm>
          <a:prstGeom prst="rect">
            <a:avLst/>
          </a:prstGeom>
        </p:spPr>
        <p:txBody>
          <a:bodyPr wrap="square">
            <a:spAutoFit/>
          </a:bodyPr>
          <a:lstStyle/>
          <a:p>
            <a:r>
              <a:rPr lang="el-GR" sz="2000" b="1" dirty="0" smtClean="0">
                <a:solidFill>
                  <a:srgbClr val="000000"/>
                </a:solidFill>
                <a:latin typeface="Verdana" panose="020B0604030504040204" pitchFamily="34" charset="0"/>
              </a:rPr>
              <a:t>3</a:t>
            </a:r>
            <a:r>
              <a:rPr lang="el-GR" sz="2000" dirty="0">
                <a:solidFill>
                  <a:srgbClr val="000000"/>
                </a:solidFill>
                <a:latin typeface="Verdana" panose="020B0604030504040204" pitchFamily="34" charset="0"/>
              </a:rPr>
              <a:t>) Έναν </a:t>
            </a:r>
            <a:r>
              <a:rPr lang="el-GR" sz="2000" b="1" dirty="0">
                <a:solidFill>
                  <a:srgbClr val="000000"/>
                </a:solidFill>
                <a:latin typeface="Verdana" panose="020B0604030504040204" pitchFamily="34" charset="0"/>
              </a:rPr>
              <a:t>μηχανισμό διαβίβασης </a:t>
            </a:r>
            <a:r>
              <a:rPr lang="el-GR" sz="2000" dirty="0">
                <a:solidFill>
                  <a:srgbClr val="000000"/>
                </a:solidFill>
                <a:latin typeface="Verdana" panose="020B0604030504040204" pitchFamily="34" charset="0"/>
              </a:rPr>
              <a:t>των εξερχομένων εντολών οι οποίες σε συγκεκριμένες χρονικές στιγμές ελέγχουν καθορισμένες λειτουργίες του φυτικού οργανισμού</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177851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00022" cy="1015663"/>
          </a:xfrm>
          <a:prstGeom prst="rect">
            <a:avLst/>
          </a:prstGeom>
        </p:spPr>
        <p:txBody>
          <a:bodyPr wrap="square">
            <a:spAutoFit/>
          </a:bodyPr>
          <a:lstStyle/>
          <a:p>
            <a:r>
              <a:rPr lang="el-GR" sz="2000" dirty="0">
                <a:solidFill>
                  <a:srgbClr val="000000"/>
                </a:solidFill>
                <a:latin typeface="Verdana" panose="020B0604030504040204" pitchFamily="34" charset="0"/>
              </a:rPr>
              <a:t>Διαγραμματική απεικόνιση του προτύπου επικοινωνίας ενός φυτικού κυττάρου με το εξωτερικό περιβάλλον και του τρόπου με τον οποίον δίδεται η τελική απάντηση.</a:t>
            </a:r>
            <a:endParaRPr lang="el-GR" sz="2000" dirty="0"/>
          </a:p>
        </p:txBody>
      </p:sp>
      <p:cxnSp>
        <p:nvCxnSpPr>
          <p:cNvPr id="4" name="Straight Connector 3"/>
          <p:cNvCxnSpPr/>
          <p:nvPr/>
        </p:nvCxnSpPr>
        <p:spPr>
          <a:xfrm>
            <a:off x="774799" y="1308933"/>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726323" y="1449201"/>
            <a:ext cx="5691354" cy="5268150"/>
          </a:xfrm>
          <a:prstGeom prst="rect">
            <a:avLst/>
          </a:prstGeom>
        </p:spPr>
      </p:pic>
    </p:spTree>
    <p:extLst>
      <p:ext uri="{BB962C8B-B14F-4D97-AF65-F5344CB8AC3E}">
        <p14:creationId xmlns:p14="http://schemas.microsoft.com/office/powerpoint/2010/main" val="4032897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400110"/>
          </a:xfrm>
          <a:prstGeom prst="rect">
            <a:avLst/>
          </a:prstGeom>
        </p:spPr>
        <p:txBody>
          <a:bodyPr wrap="square">
            <a:spAutoFit/>
          </a:bodyPr>
          <a:lstStyle/>
          <a:p>
            <a:r>
              <a:rPr lang="el-GR" sz="2000" dirty="0">
                <a:solidFill>
                  <a:srgbClr val="000000"/>
                </a:solidFill>
                <a:latin typeface="Verdana" panose="020B0604030504040204" pitchFamily="34" charset="0"/>
              </a:rPr>
              <a:t>Τα βασικά εξαρτήματα ενός βιολογικού ρολογιού.</a:t>
            </a:r>
            <a:endParaRPr lang="el-GR" sz="2000" dirty="0"/>
          </a:p>
        </p:txBody>
      </p:sp>
      <p:cxnSp>
        <p:nvCxnSpPr>
          <p:cNvPr id="7" name="Straight Connector 6"/>
          <p:cNvCxnSpPr/>
          <p:nvPr/>
        </p:nvCxnSpPr>
        <p:spPr>
          <a:xfrm>
            <a:off x="766916" y="74197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647375" y="988147"/>
            <a:ext cx="5849250" cy="5678120"/>
          </a:xfrm>
          <a:prstGeom prst="rect">
            <a:avLst/>
          </a:prstGeom>
        </p:spPr>
      </p:pic>
    </p:spTree>
    <p:extLst>
      <p:ext uri="{BB962C8B-B14F-4D97-AF65-F5344CB8AC3E}">
        <p14:creationId xmlns:p14="http://schemas.microsoft.com/office/powerpoint/2010/main" val="24164829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το </a:t>
            </a:r>
            <a:r>
              <a:rPr lang="el-GR" sz="2400" b="1" dirty="0" err="1">
                <a:solidFill>
                  <a:srgbClr val="000000"/>
                </a:solidFill>
                <a:latin typeface="Verdana" panose="020B0604030504040204" pitchFamily="34" charset="0"/>
              </a:rPr>
              <a:t>ανθογόνο</a:t>
            </a:r>
            <a:r>
              <a:rPr lang="el-GR" sz="2400" b="1" dirty="0" smtClean="0">
                <a:solidFill>
                  <a:srgbClr val="000000"/>
                </a:solidFill>
                <a:latin typeface="Verdana" panose="020B0604030504040204" pitchFamily="34" charset="0"/>
              </a:rPr>
              <a:t>;</a:t>
            </a:r>
            <a:endParaRPr lang="el-GR" sz="2400" b="1" dirty="0">
              <a:solidFill>
                <a:srgbClr val="000000"/>
              </a:solidFill>
              <a:latin typeface="Verdana" panose="020B0604030504040204" pitchFamily="34" charset="0"/>
            </a:endParaRPr>
          </a:p>
        </p:txBody>
      </p:sp>
      <p:sp>
        <p:nvSpPr>
          <p:cNvPr id="5" name="Rectangle 4"/>
          <p:cNvSpPr/>
          <p:nvPr/>
        </p:nvSpPr>
        <p:spPr>
          <a:xfrm>
            <a:off x="1676395" y="1477883"/>
            <a:ext cx="7278419" cy="4708981"/>
          </a:xfrm>
          <a:prstGeom prst="rect">
            <a:avLst/>
          </a:prstGeom>
        </p:spPr>
        <p:txBody>
          <a:bodyPr wrap="square">
            <a:spAutoFit/>
          </a:bodyPr>
          <a:lstStyle/>
          <a:p>
            <a:r>
              <a:rPr lang="el-GR" sz="2000" dirty="0">
                <a:solidFill>
                  <a:srgbClr val="000000"/>
                </a:solidFill>
                <a:latin typeface="Verdana" panose="020B0604030504040204" pitchFamily="34" charset="0"/>
              </a:rPr>
              <a:t>Ήδη από τη δεκαετία του 1930 είχε διατυπωθεί η άποψη ότι ένα ορμονικό μόριο (στο οποίο δόθηκε η ονομασία "</a:t>
            </a:r>
            <a:r>
              <a:rPr lang="el-GR" sz="2000" b="1" dirty="0" err="1">
                <a:solidFill>
                  <a:srgbClr val="000000"/>
                </a:solidFill>
                <a:latin typeface="Verdana" panose="020B0604030504040204" pitchFamily="34" charset="0"/>
              </a:rPr>
              <a:t>ανθογόνο</a:t>
            </a:r>
            <a:r>
              <a:rPr lang="el-GR" sz="2000" b="1" dirty="0">
                <a:solidFill>
                  <a:srgbClr val="000000"/>
                </a:solidFill>
                <a:latin typeface="Verdana" panose="020B0604030504040204" pitchFamily="34" charset="0"/>
              </a:rPr>
              <a:t>, </a:t>
            </a:r>
            <a:r>
              <a:rPr lang="el-GR" sz="2000" b="1" dirty="0" err="1">
                <a:solidFill>
                  <a:srgbClr val="000000"/>
                </a:solidFill>
                <a:latin typeface="Verdana" panose="020B0604030504040204" pitchFamily="34" charset="0"/>
              </a:rPr>
              <a:t>florigen</a:t>
            </a:r>
            <a:r>
              <a:rPr lang="el-GR" sz="2000" dirty="0">
                <a:solidFill>
                  <a:srgbClr val="000000"/>
                </a:solidFill>
                <a:latin typeface="Verdana" panose="020B0604030504040204" pitchFamily="34" charset="0"/>
              </a:rPr>
              <a:t>" ευθυνόταν για την επαγωγή της άνθησης ορισμένων φυτών μακράς ημέρας. Η άποψη αυτή είχε στηριχθεί σε </a:t>
            </a:r>
            <a:r>
              <a:rPr lang="el-GR" sz="2000" b="1" dirty="0">
                <a:solidFill>
                  <a:srgbClr val="000000"/>
                </a:solidFill>
                <a:latin typeface="Verdana" panose="020B0604030504040204" pitchFamily="34" charset="0"/>
              </a:rPr>
              <a:t>πειραματικά δεδομένα</a:t>
            </a:r>
            <a:r>
              <a:rPr lang="el-GR" sz="2000" dirty="0">
                <a:solidFill>
                  <a:srgbClr val="000000"/>
                </a:solidFill>
                <a:latin typeface="Verdana" panose="020B0604030504040204" pitchFamily="34" charset="0"/>
              </a:rPr>
              <a:t> που </a:t>
            </a:r>
            <a:r>
              <a:rPr lang="el-GR" sz="2000" dirty="0" smtClean="0">
                <a:solidFill>
                  <a:srgbClr val="000000"/>
                </a:solidFill>
                <a:latin typeface="Verdana" panose="020B0604030504040204" pitchFamily="34" charset="0"/>
              </a:rPr>
              <a:t>περιλάμβαναν </a:t>
            </a:r>
            <a:r>
              <a:rPr lang="el-GR" sz="2000" b="1" dirty="0">
                <a:solidFill>
                  <a:srgbClr val="000000"/>
                </a:solidFill>
                <a:latin typeface="Verdana" panose="020B0604030504040204" pitchFamily="34" charset="0"/>
              </a:rPr>
              <a:t>εμβολιασμούς</a:t>
            </a:r>
            <a:r>
              <a:rPr lang="el-GR" sz="2000" dirty="0">
                <a:solidFill>
                  <a:srgbClr val="000000"/>
                </a:solidFill>
                <a:latin typeface="Verdana" panose="020B0604030504040204" pitchFamily="34" charset="0"/>
              </a:rPr>
              <a:t>, σύμφωνα με τα οποία ένα άγνωστο μόριο μπορούσε να μετακινηθεί από τα φύλλα (περιοχή αντίληψης του μήκους της ημέρας) προς το κορυφαίο μερίστωμα του βλαστού και να προκαλέσει την </a:t>
            </a:r>
            <a:r>
              <a:rPr lang="el-GR" sz="2000" b="1" dirty="0">
                <a:solidFill>
                  <a:srgbClr val="000000"/>
                </a:solidFill>
                <a:latin typeface="Verdana" panose="020B0604030504040204" pitchFamily="34" charset="0"/>
              </a:rPr>
              <a:t>επαγωγή σχηματισμού ανθέων</a:t>
            </a:r>
            <a:r>
              <a:rPr lang="el-GR" sz="2000" dirty="0">
                <a:solidFill>
                  <a:srgbClr val="000000"/>
                </a:solidFill>
                <a:latin typeface="Verdana" panose="020B0604030504040204" pitchFamily="34" charset="0"/>
              </a:rPr>
              <a:t>. Ωστόσο η δομή του μορίου αυτού παρέμενε για δεκαετίες ένα </a:t>
            </a:r>
            <a:r>
              <a:rPr lang="el-GR" sz="2000" dirty="0" smtClean="0">
                <a:solidFill>
                  <a:srgbClr val="000000"/>
                </a:solidFill>
                <a:latin typeface="Verdana" panose="020B0604030504040204" pitchFamily="34" charset="0"/>
              </a:rPr>
              <a:t>αίνιγμα, </a:t>
            </a:r>
            <a:r>
              <a:rPr lang="el-GR" sz="2000" dirty="0">
                <a:solidFill>
                  <a:srgbClr val="000000"/>
                </a:solidFill>
                <a:latin typeface="Verdana" panose="020B0604030504040204" pitchFamily="34" charset="0"/>
              </a:rPr>
              <a:t>διότι ενώ η δράση του και τα λειτουργικά του χαρακτηριστικά υπεδείκνυαν μία φυτορμόνη, τα δομικά του χαρακτηριστικά ήταν </a:t>
            </a:r>
            <a:r>
              <a:rPr lang="el-GR" sz="2000" dirty="0" smtClean="0">
                <a:solidFill>
                  <a:srgbClr val="000000"/>
                </a:solidFill>
                <a:latin typeface="Verdana" panose="020B0604030504040204" pitchFamily="34" charset="0"/>
              </a:rPr>
              <a:t>διαφορετικά.</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86037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το </a:t>
            </a:r>
            <a:r>
              <a:rPr lang="el-GR" sz="2400" b="1" dirty="0" err="1">
                <a:solidFill>
                  <a:srgbClr val="000000"/>
                </a:solidFill>
                <a:latin typeface="Verdana" panose="020B0604030504040204" pitchFamily="34" charset="0"/>
              </a:rPr>
              <a:t>ανθογόνο</a:t>
            </a:r>
            <a:r>
              <a:rPr lang="el-GR" sz="2400" b="1" dirty="0" smtClean="0">
                <a:solidFill>
                  <a:srgbClr val="000000"/>
                </a:solidFill>
                <a:latin typeface="Verdana" panose="020B0604030504040204" pitchFamily="34" charset="0"/>
              </a:rPr>
              <a:t>;</a:t>
            </a:r>
            <a:endParaRPr lang="el-GR" sz="2400" b="1" dirty="0">
              <a:solidFill>
                <a:srgbClr val="000000"/>
              </a:solidFill>
              <a:latin typeface="Verdana" panose="020B0604030504040204" pitchFamily="34" charset="0"/>
            </a:endParaRPr>
          </a:p>
        </p:txBody>
      </p:sp>
      <p:sp>
        <p:nvSpPr>
          <p:cNvPr id="5" name="Rectangle 4"/>
          <p:cNvSpPr/>
          <p:nvPr/>
        </p:nvSpPr>
        <p:spPr>
          <a:xfrm>
            <a:off x="1676395" y="1477883"/>
            <a:ext cx="6921915" cy="4093428"/>
          </a:xfrm>
          <a:prstGeom prst="rect">
            <a:avLst/>
          </a:prstGeom>
        </p:spPr>
        <p:txBody>
          <a:bodyPr wrap="square">
            <a:spAutoFit/>
          </a:bodyPr>
          <a:lstStyle/>
          <a:p>
            <a:r>
              <a:rPr lang="el-GR" sz="2000" dirty="0">
                <a:solidFill>
                  <a:srgbClr val="000000"/>
                </a:solidFill>
                <a:latin typeface="Verdana" panose="020B0604030504040204" pitchFamily="34" charset="0"/>
              </a:rPr>
              <a:t>Πρόσφατα διευκρινίστηκε ότι το </a:t>
            </a:r>
            <a:r>
              <a:rPr lang="el-GR" sz="2000" dirty="0" err="1">
                <a:solidFill>
                  <a:srgbClr val="000000"/>
                </a:solidFill>
                <a:latin typeface="Verdana" panose="020B0604030504040204" pitchFamily="34" charset="0"/>
              </a:rPr>
              <a:t>ανθογόνο</a:t>
            </a:r>
            <a:r>
              <a:rPr lang="el-GR" sz="2000" dirty="0">
                <a:solidFill>
                  <a:srgbClr val="000000"/>
                </a:solidFill>
                <a:latin typeface="Verdana" panose="020B0604030504040204" pitchFamily="34" charset="0"/>
              </a:rPr>
              <a:t> είναι μια </a:t>
            </a:r>
            <a:r>
              <a:rPr lang="el-GR" sz="2000" b="1" dirty="0">
                <a:solidFill>
                  <a:srgbClr val="000000"/>
                </a:solidFill>
                <a:latin typeface="Verdana" panose="020B0604030504040204" pitchFamily="34" charset="0"/>
              </a:rPr>
              <a:t>πρωτεΐνη</a:t>
            </a:r>
            <a:r>
              <a:rPr lang="el-GR" sz="2000" dirty="0">
                <a:solidFill>
                  <a:srgbClr val="000000"/>
                </a:solidFill>
                <a:latin typeface="Verdana" panose="020B0604030504040204" pitchFamily="34" charset="0"/>
              </a:rPr>
              <a:t> (</a:t>
            </a:r>
            <a:r>
              <a:rPr lang="el-GR" sz="2000" b="1" dirty="0" err="1">
                <a:solidFill>
                  <a:srgbClr val="000000"/>
                </a:solidFill>
                <a:latin typeface="Verdana" panose="020B0604030504040204" pitchFamily="34" charset="0"/>
              </a:rPr>
              <a:t>Flowering</a:t>
            </a:r>
            <a:r>
              <a:rPr lang="el-GR" sz="2000" b="1" dirty="0">
                <a:solidFill>
                  <a:srgbClr val="000000"/>
                </a:solidFill>
                <a:latin typeface="Verdana" panose="020B0604030504040204" pitchFamily="34" charset="0"/>
              </a:rPr>
              <a:t> </a:t>
            </a:r>
            <a:r>
              <a:rPr lang="el-GR" sz="2000" b="1" dirty="0" err="1">
                <a:solidFill>
                  <a:srgbClr val="000000"/>
                </a:solidFill>
                <a:latin typeface="Verdana" panose="020B0604030504040204" pitchFamily="34" charset="0"/>
              </a:rPr>
              <a:t>Locus</a:t>
            </a:r>
            <a:r>
              <a:rPr lang="el-GR" sz="2000" b="1" dirty="0">
                <a:solidFill>
                  <a:srgbClr val="000000"/>
                </a:solidFill>
                <a:latin typeface="Verdana" panose="020B0604030504040204" pitchFamily="34" charset="0"/>
              </a:rPr>
              <a:t> T </a:t>
            </a:r>
            <a:r>
              <a:rPr lang="el-GR" sz="2000" dirty="0">
                <a:solidFill>
                  <a:srgbClr val="000000"/>
                </a:solidFill>
                <a:latin typeface="Verdana" panose="020B0604030504040204" pitchFamily="34" charset="0"/>
              </a:rPr>
              <a:t>(FT)) της οποίας η σύνθεση επάγεται σε συνθήκες μακράς ημέρας. Η σύνθεση της πρωτεΐνης πραγματοποιείται στις ηθμαγγειώδεις δεσμίδες των φύλλων και συγκεκριμένα στα </a:t>
            </a:r>
            <a:r>
              <a:rPr lang="el-GR" sz="2000" b="1" dirty="0">
                <a:solidFill>
                  <a:srgbClr val="000000"/>
                </a:solidFill>
                <a:latin typeface="Verdana" panose="020B0604030504040204" pitchFamily="34" charset="0"/>
              </a:rPr>
              <a:t>συνοδά κύτταρα </a:t>
            </a:r>
            <a:r>
              <a:rPr lang="el-GR" sz="2000" dirty="0">
                <a:solidFill>
                  <a:srgbClr val="000000"/>
                </a:solidFill>
                <a:latin typeface="Verdana" panose="020B0604030504040204" pitchFamily="34" charset="0"/>
              </a:rPr>
              <a:t>των ηθμοσωλήνων. Στη συνέχεια μεταφέρεται μέσω του ηθμού </a:t>
            </a:r>
            <a:r>
              <a:rPr lang="el-GR" sz="2000" b="1" dirty="0">
                <a:solidFill>
                  <a:srgbClr val="000000"/>
                </a:solidFill>
                <a:latin typeface="Verdana" panose="020B0604030504040204" pitchFamily="34" charset="0"/>
              </a:rPr>
              <a:t>στο κορυφαίο μερίστωμα του βλαστού</a:t>
            </a:r>
            <a:r>
              <a:rPr lang="el-GR" sz="2000" dirty="0">
                <a:solidFill>
                  <a:srgbClr val="000000"/>
                </a:solidFill>
                <a:latin typeface="Verdana" panose="020B0604030504040204" pitchFamily="34" charset="0"/>
              </a:rPr>
              <a:t> όπου δεσμεύεται από κατάλληλη πρωτεΐνη-υποδοχέα. Το σύμπλοκο FT-υποδοχέα μεταφέρεται στο πυρήνα των μεριστωματικών κυττάρων και αφυπνίζει τα γονίδια που είναι υπεύθυνα για την </a:t>
            </a:r>
            <a:r>
              <a:rPr lang="el-GR" sz="2000" b="1" dirty="0">
                <a:solidFill>
                  <a:srgbClr val="000000"/>
                </a:solidFill>
                <a:latin typeface="Verdana" panose="020B0604030504040204" pitchFamily="34" charset="0"/>
              </a:rPr>
              <a:t>επαγωγή της </a:t>
            </a:r>
            <a:r>
              <a:rPr lang="el-GR" sz="2000" b="1" dirty="0" smtClean="0">
                <a:solidFill>
                  <a:srgbClr val="000000"/>
                </a:solidFill>
                <a:latin typeface="Verdana" panose="020B0604030504040204" pitchFamily="34" charset="0"/>
              </a:rPr>
              <a:t>άνθησης</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012386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a:solidFill>
                  <a:srgbClr val="000000"/>
                </a:solidFill>
                <a:latin typeface="Verdana" panose="020B0604030504040204" pitchFamily="34" charset="0"/>
              </a:rPr>
              <a:t>Η αντίληψη ενός μήκους ημέρας που είναι ευνοϊκό για την άνθηση από τα φύλλα προκαλεί τη σύνθεση του </a:t>
            </a:r>
            <a:r>
              <a:rPr lang="el-GR" sz="2000" dirty="0" err="1">
                <a:solidFill>
                  <a:srgbClr val="000000"/>
                </a:solidFill>
                <a:latin typeface="Verdana" panose="020B0604030504040204" pitchFamily="34" charset="0"/>
              </a:rPr>
              <a:t>ανθογόνου</a:t>
            </a:r>
            <a:r>
              <a:rPr lang="el-GR" sz="2000" dirty="0">
                <a:solidFill>
                  <a:srgbClr val="000000"/>
                </a:solidFill>
                <a:latin typeface="Verdana" panose="020B0604030504040204" pitchFamily="34" charset="0"/>
              </a:rPr>
              <a:t> FT στα συνοδά κύτταρα των ηθμοσωλήνων. Το </a:t>
            </a:r>
            <a:r>
              <a:rPr lang="el-GR" sz="2000" dirty="0" err="1">
                <a:solidFill>
                  <a:srgbClr val="000000"/>
                </a:solidFill>
                <a:latin typeface="Verdana" panose="020B0604030504040204" pitchFamily="34" charset="0"/>
              </a:rPr>
              <a:t>ανθογόνο</a:t>
            </a:r>
            <a:r>
              <a:rPr lang="el-GR" sz="2000" dirty="0">
                <a:solidFill>
                  <a:srgbClr val="000000"/>
                </a:solidFill>
                <a:latin typeface="Verdana" panose="020B0604030504040204" pitchFamily="34" charset="0"/>
              </a:rPr>
              <a:t> μεταφέρεται στους ηθμοσωλήνες μέσω των οποίων κατευθύνεται στο κορυφαίο μερίστωμα του βλαστού, όπου επάγει την άνθηση.</a:t>
            </a:r>
            <a:endParaRPr lang="el-GR" sz="2000" dirty="0"/>
          </a:p>
        </p:txBody>
      </p:sp>
      <p:cxnSp>
        <p:nvCxnSpPr>
          <p:cNvPr id="7" name="Straight Connector 6"/>
          <p:cNvCxnSpPr/>
          <p:nvPr/>
        </p:nvCxnSpPr>
        <p:spPr>
          <a:xfrm>
            <a:off x="766916" y="2320051"/>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373785" y="2479707"/>
            <a:ext cx="6396430" cy="4081342"/>
          </a:xfrm>
          <a:prstGeom prst="rect">
            <a:avLst/>
          </a:prstGeom>
        </p:spPr>
      </p:pic>
    </p:spTree>
    <p:extLst>
      <p:ext uri="{BB962C8B-B14F-4D97-AF65-F5344CB8AC3E}">
        <p14:creationId xmlns:p14="http://schemas.microsoft.com/office/powerpoint/2010/main" val="244296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Η αλληλεπίδραση των ταλαντώσεων του βιολογικού ρολογιού με το μήκος της ημέρας. Ο φωτοδέκτης FKF1 απορροφά μπλε φως μόνον όταν το μήκος της ημέρας ξεπεράσει ένα κρίσιμο </a:t>
            </a:r>
            <a:r>
              <a:rPr lang="el-GR" sz="2000" dirty="0" smtClean="0">
                <a:solidFill>
                  <a:srgbClr val="000000"/>
                </a:solidFill>
                <a:latin typeface="Verdana" panose="020B0604030504040204" pitchFamily="34" charset="0"/>
              </a:rPr>
              <a:t>όριο.</a:t>
            </a:r>
            <a:endParaRPr lang="el-GR" sz="2000" dirty="0"/>
          </a:p>
        </p:txBody>
      </p:sp>
      <p:cxnSp>
        <p:nvCxnSpPr>
          <p:cNvPr id="7" name="Straight Connector 6"/>
          <p:cNvCxnSpPr/>
          <p:nvPr/>
        </p:nvCxnSpPr>
        <p:spPr>
          <a:xfrm>
            <a:off x="766916" y="1673659"/>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b="6803"/>
          <a:stretch/>
        </p:blipFill>
        <p:spPr>
          <a:xfrm>
            <a:off x="2451099" y="1919316"/>
            <a:ext cx="4241802" cy="4591845"/>
          </a:xfrm>
          <a:prstGeom prst="rect">
            <a:avLst/>
          </a:prstGeom>
        </p:spPr>
      </p:pic>
    </p:spTree>
    <p:extLst>
      <p:ext uri="{BB962C8B-B14F-4D97-AF65-F5344CB8AC3E}">
        <p14:creationId xmlns:p14="http://schemas.microsoft.com/office/powerpoint/2010/main" val="3762798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015663"/>
          </a:xfrm>
          <a:prstGeom prst="rect">
            <a:avLst/>
          </a:prstGeom>
        </p:spPr>
        <p:txBody>
          <a:bodyPr wrap="square">
            <a:spAutoFit/>
          </a:bodyPr>
          <a:lstStyle/>
          <a:p>
            <a:r>
              <a:rPr lang="el-GR" sz="2000" dirty="0" smtClean="0">
                <a:solidFill>
                  <a:srgbClr val="000000"/>
                </a:solidFill>
                <a:latin typeface="Verdana" panose="020B0604030504040204" pitchFamily="34" charset="0"/>
              </a:rPr>
              <a:t>Η απορρόφηση μπλε φωτός ενεργοποιεί τον </a:t>
            </a:r>
            <a:r>
              <a:rPr lang="el-GR" sz="2000" dirty="0">
                <a:solidFill>
                  <a:srgbClr val="000000"/>
                </a:solidFill>
                <a:latin typeface="Verdana" panose="020B0604030504040204" pitchFamily="34" charset="0"/>
              </a:rPr>
              <a:t>μεταγραφικό παράγοντα CO, οποίος με τη σειρά του επάγει την έκφραση του γονιδίου που κωδικοποιεί το </a:t>
            </a:r>
            <a:r>
              <a:rPr lang="el-GR" sz="2000" dirty="0" err="1">
                <a:solidFill>
                  <a:srgbClr val="000000"/>
                </a:solidFill>
                <a:latin typeface="Verdana" panose="020B0604030504040204" pitchFamily="34" charset="0"/>
              </a:rPr>
              <a:t>ανθογόνο</a:t>
            </a:r>
            <a:r>
              <a:rPr lang="el-GR" sz="2000" dirty="0">
                <a:solidFill>
                  <a:srgbClr val="000000"/>
                </a:solidFill>
                <a:latin typeface="Verdana" panose="020B0604030504040204" pitchFamily="34" charset="0"/>
              </a:rPr>
              <a:t>.</a:t>
            </a:r>
            <a:endParaRPr lang="el-GR" sz="2000" dirty="0"/>
          </a:p>
        </p:txBody>
      </p:sp>
      <p:cxnSp>
        <p:nvCxnSpPr>
          <p:cNvPr id="7" name="Straight Connector 6"/>
          <p:cNvCxnSpPr/>
          <p:nvPr/>
        </p:nvCxnSpPr>
        <p:spPr>
          <a:xfrm>
            <a:off x="766916" y="134258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b="-237"/>
          <a:stretch/>
        </p:blipFill>
        <p:spPr>
          <a:xfrm>
            <a:off x="2451099" y="1509410"/>
            <a:ext cx="4241802" cy="4938687"/>
          </a:xfrm>
          <a:prstGeom prst="rect">
            <a:avLst/>
          </a:prstGeom>
        </p:spPr>
      </p:pic>
    </p:spTree>
    <p:extLst>
      <p:ext uri="{BB962C8B-B14F-4D97-AF65-F5344CB8AC3E}">
        <p14:creationId xmlns:p14="http://schemas.microsoft.com/office/powerpoint/2010/main" val="16820257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085140" cy="1938992"/>
          </a:xfrm>
          <a:prstGeom prst="rect">
            <a:avLst/>
          </a:prstGeom>
        </p:spPr>
        <p:txBody>
          <a:bodyPr wrap="square">
            <a:spAutoFit/>
          </a:bodyPr>
          <a:lstStyle/>
          <a:p>
            <a:r>
              <a:rPr lang="el-GR" sz="2000" dirty="0">
                <a:solidFill>
                  <a:srgbClr val="000000"/>
                </a:solidFill>
                <a:latin typeface="Verdana" panose="020B0604030504040204" pitchFamily="34" charset="0"/>
              </a:rPr>
              <a:t>Σύνοψη </a:t>
            </a:r>
            <a:r>
              <a:rPr lang="el-GR" sz="2000" dirty="0" smtClean="0">
                <a:solidFill>
                  <a:srgbClr val="000000"/>
                </a:solidFill>
                <a:latin typeface="Verdana" panose="020B0604030504040204" pitchFamily="34" charset="0"/>
              </a:rPr>
              <a:t>επαγωγής της άνθησης </a:t>
            </a:r>
            <a:r>
              <a:rPr lang="el-GR" sz="2000" dirty="0">
                <a:solidFill>
                  <a:srgbClr val="000000"/>
                </a:solidFill>
                <a:latin typeface="Verdana" panose="020B0604030504040204" pitchFamily="34" charset="0"/>
              </a:rPr>
              <a:t>στο </a:t>
            </a:r>
            <a:r>
              <a:rPr lang="el-GR" sz="2000" i="1" dirty="0" err="1" smtClean="0">
                <a:solidFill>
                  <a:srgbClr val="000000"/>
                </a:solidFill>
                <a:latin typeface="Verdana" panose="020B0604030504040204" pitchFamily="34" charset="0"/>
              </a:rPr>
              <a:t>Arabido</a:t>
            </a:r>
            <a:r>
              <a:rPr lang="en-US" sz="2000" i="1" dirty="0" err="1" smtClean="0">
                <a:solidFill>
                  <a:srgbClr val="000000"/>
                </a:solidFill>
                <a:latin typeface="Verdana" panose="020B0604030504040204" pitchFamily="34" charset="0"/>
              </a:rPr>
              <a:t>psis</a:t>
            </a:r>
            <a:r>
              <a:rPr lang="el-GR" sz="2000" dirty="0" smtClean="0">
                <a:solidFill>
                  <a:srgbClr val="000000"/>
                </a:solidFill>
                <a:latin typeface="Verdana" panose="020B0604030504040204" pitchFamily="34" charset="0"/>
              </a:rPr>
              <a:t> (LDP</a:t>
            </a:r>
            <a:r>
              <a:rPr lang="el-GR" sz="2000" dirty="0">
                <a:solidFill>
                  <a:srgbClr val="000000"/>
                </a:solidFill>
                <a:latin typeface="Verdana" panose="020B0604030504040204" pitchFamily="34" charset="0"/>
              </a:rPr>
              <a:t>) και στο ρύζι </a:t>
            </a:r>
            <a:r>
              <a:rPr lang="el-GR" sz="2000" dirty="0" smtClean="0">
                <a:solidFill>
                  <a:srgbClr val="000000"/>
                </a:solidFill>
                <a:latin typeface="Verdana" panose="020B0604030504040204" pitchFamily="34" charset="0"/>
              </a:rPr>
              <a:t>(προαιρετικό </a:t>
            </a:r>
            <a:r>
              <a:rPr lang="el-GR" sz="2000" dirty="0">
                <a:solidFill>
                  <a:srgbClr val="000000"/>
                </a:solidFill>
                <a:latin typeface="Verdana" panose="020B0604030504040204" pitchFamily="34" charset="0"/>
              </a:rPr>
              <a:t>SDP). Η αντίληψη μακρών ημερών από την ωρολογιακή πρωτεΐνη </a:t>
            </a:r>
            <a:r>
              <a:rPr lang="el-GR" sz="2000" dirty="0" smtClean="0">
                <a:solidFill>
                  <a:srgbClr val="000000"/>
                </a:solidFill>
                <a:latin typeface="Verdana" panose="020B0604030504040204" pitchFamily="34" charset="0"/>
              </a:rPr>
              <a:t>FKF1 ενεργοποιεί </a:t>
            </a:r>
            <a:r>
              <a:rPr lang="el-GR" sz="2000" dirty="0">
                <a:solidFill>
                  <a:srgbClr val="000000"/>
                </a:solidFill>
                <a:latin typeface="Verdana" panose="020B0604030504040204" pitchFamily="34" charset="0"/>
              </a:rPr>
              <a:t>το μεταγραφικό παράγοντα CO και οδηγεί στη σύνθεση </a:t>
            </a:r>
            <a:r>
              <a:rPr lang="el-GR" sz="2000" dirty="0" err="1" smtClean="0">
                <a:solidFill>
                  <a:srgbClr val="000000"/>
                </a:solidFill>
                <a:latin typeface="Verdana" panose="020B0604030504040204" pitchFamily="34" charset="0"/>
              </a:rPr>
              <a:t>ανθογόνου</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FT. Η επίδραση </a:t>
            </a:r>
            <a:r>
              <a:rPr lang="el-GR" sz="2000" dirty="0" smtClean="0">
                <a:solidFill>
                  <a:srgbClr val="000000"/>
                </a:solidFill>
                <a:latin typeface="Verdana" panose="020B0604030504040204" pitchFamily="34" charset="0"/>
              </a:rPr>
              <a:t>ψύχους </a:t>
            </a:r>
            <a:r>
              <a:rPr lang="el-GR" sz="2000" dirty="0">
                <a:solidFill>
                  <a:srgbClr val="000000"/>
                </a:solidFill>
                <a:latin typeface="Verdana" panose="020B0604030504040204" pitchFamily="34" charset="0"/>
              </a:rPr>
              <a:t>(εαρινοποίηση) προκαλεί την </a:t>
            </a:r>
            <a:r>
              <a:rPr lang="el-GR" sz="2000" dirty="0" smtClean="0">
                <a:solidFill>
                  <a:srgbClr val="000000"/>
                </a:solidFill>
                <a:latin typeface="Verdana" panose="020B0604030504040204" pitchFamily="34" charset="0"/>
              </a:rPr>
              <a:t>αποδόμηση της </a:t>
            </a:r>
            <a:r>
              <a:rPr lang="el-GR" sz="2000" dirty="0">
                <a:solidFill>
                  <a:srgbClr val="000000"/>
                </a:solidFill>
                <a:latin typeface="Verdana" panose="020B0604030504040204" pitchFamily="34" charset="0"/>
              </a:rPr>
              <a:t>πρωτεΐνης FLC και η άνθηση δεν παρεμποδίζεται πλέον.</a:t>
            </a:r>
            <a:endParaRPr lang="el-GR" sz="2000" dirty="0"/>
          </a:p>
        </p:txBody>
      </p:sp>
      <p:cxnSp>
        <p:nvCxnSpPr>
          <p:cNvPr id="7" name="Straight Connector 6"/>
          <p:cNvCxnSpPr/>
          <p:nvPr/>
        </p:nvCxnSpPr>
        <p:spPr>
          <a:xfrm>
            <a:off x="766916" y="2320051"/>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b="42962"/>
          <a:stretch/>
        </p:blipFill>
        <p:spPr>
          <a:xfrm>
            <a:off x="1696065" y="2511366"/>
            <a:ext cx="5751870" cy="4096120"/>
          </a:xfrm>
          <a:prstGeom prst="rect">
            <a:avLst/>
          </a:prstGeom>
        </p:spPr>
      </p:pic>
    </p:spTree>
    <p:extLst>
      <p:ext uri="{BB962C8B-B14F-4D97-AF65-F5344CB8AC3E}">
        <p14:creationId xmlns:p14="http://schemas.microsoft.com/office/powerpoint/2010/main" val="3971981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dirty="0" smtClean="0">
                <a:solidFill>
                  <a:srgbClr val="000000"/>
                </a:solidFill>
                <a:latin typeface="Verdana" panose="020B0604030504040204" pitchFamily="34" charset="0"/>
              </a:rPr>
              <a:t>Στο ρύζι, η </a:t>
            </a:r>
            <a:r>
              <a:rPr lang="el-GR" sz="2000" dirty="0">
                <a:solidFill>
                  <a:srgbClr val="000000"/>
                </a:solidFill>
                <a:latin typeface="Verdana" panose="020B0604030504040204" pitchFamily="34" charset="0"/>
              </a:rPr>
              <a:t>άνθηση επάγεται από βραχείες ημέρες μέσω ενός μηχανισμού στον οποίο </a:t>
            </a:r>
            <a:r>
              <a:rPr lang="el-GR" sz="2000" dirty="0" smtClean="0">
                <a:solidFill>
                  <a:srgbClr val="000000"/>
                </a:solidFill>
                <a:latin typeface="Verdana" panose="020B0604030504040204" pitchFamily="34" charset="0"/>
              </a:rPr>
              <a:t>συμμετέχουν ανάλογες </a:t>
            </a:r>
            <a:r>
              <a:rPr lang="el-GR" sz="2000" dirty="0">
                <a:solidFill>
                  <a:srgbClr val="000000"/>
                </a:solidFill>
                <a:latin typeface="Verdana" panose="020B0604030504040204" pitchFamily="34" charset="0"/>
              </a:rPr>
              <a:t>πρωτεΐνες </a:t>
            </a:r>
            <a:r>
              <a:rPr lang="el-GR" sz="2000" dirty="0" smtClean="0">
                <a:solidFill>
                  <a:srgbClr val="000000"/>
                </a:solidFill>
                <a:latin typeface="Verdana" panose="020B0604030504040204" pitchFamily="34" charset="0"/>
              </a:rPr>
              <a:t>με αυτές </a:t>
            </a:r>
            <a:r>
              <a:rPr lang="el-GR" sz="2000" dirty="0">
                <a:solidFill>
                  <a:srgbClr val="000000"/>
                </a:solidFill>
                <a:latin typeface="Verdana" panose="020B0604030504040204" pitchFamily="34" charset="0"/>
              </a:rPr>
              <a:t>του </a:t>
            </a:r>
            <a:r>
              <a:rPr lang="el-GR" sz="2000" i="1" dirty="0" err="1" smtClean="0">
                <a:solidFill>
                  <a:srgbClr val="000000"/>
                </a:solidFill>
                <a:latin typeface="Verdana" panose="020B0604030504040204" pitchFamily="34" charset="0"/>
              </a:rPr>
              <a:t>Arabido</a:t>
            </a:r>
            <a:r>
              <a:rPr lang="en-US" sz="2000" i="1" dirty="0" err="1" smtClean="0">
                <a:solidFill>
                  <a:srgbClr val="000000"/>
                </a:solidFill>
                <a:latin typeface="Verdana" panose="020B0604030504040204" pitchFamily="34" charset="0"/>
              </a:rPr>
              <a:t>psis</a:t>
            </a:r>
            <a:r>
              <a:rPr lang="el-GR" sz="2000" dirty="0" smtClean="0">
                <a:solidFill>
                  <a:srgbClr val="000000"/>
                </a:solidFill>
                <a:latin typeface="Verdana" panose="020B0604030504040204" pitchFamily="34" charset="0"/>
              </a:rPr>
              <a:t>. Η αντίληψη μακρών ημερών μέσω του </a:t>
            </a:r>
            <a:r>
              <a:rPr lang="en-US" sz="2000" dirty="0" err="1" smtClean="0">
                <a:solidFill>
                  <a:srgbClr val="000000"/>
                </a:solidFill>
                <a:latin typeface="Verdana" panose="020B0604030504040204" pitchFamily="34" charset="0"/>
              </a:rPr>
              <a:t>PhyB</a:t>
            </a:r>
            <a:r>
              <a:rPr lang="el-GR" sz="2000" dirty="0" smtClean="0">
                <a:solidFill>
                  <a:srgbClr val="000000"/>
                </a:solidFill>
                <a:latin typeface="Verdana" panose="020B0604030504040204" pitchFamily="34" charset="0"/>
              </a:rPr>
              <a:t> παρεμποδίζει την ενεργοποίηση της ωρολογιακής πρωτεΐνης</a:t>
            </a:r>
            <a:r>
              <a:rPr lang="en-US" sz="2000" dirty="0" smtClean="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ενώ κάτω από ένα μήκος ημέρας παράγεται </a:t>
            </a:r>
            <a:r>
              <a:rPr lang="el-GR" sz="2000" dirty="0" err="1" smtClean="0">
                <a:solidFill>
                  <a:srgbClr val="000000"/>
                </a:solidFill>
                <a:latin typeface="Verdana" panose="020B0604030504040204" pitchFamily="34" charset="0"/>
              </a:rPr>
              <a:t>ανθογόνο</a:t>
            </a:r>
            <a:r>
              <a:rPr lang="el-GR" sz="2000" dirty="0" smtClean="0">
                <a:solidFill>
                  <a:srgbClr val="000000"/>
                </a:solidFill>
                <a:latin typeface="Verdana" panose="020B0604030504040204" pitchFamily="34" charset="0"/>
              </a:rPr>
              <a:t> και επάγεται η άνθηση.</a:t>
            </a:r>
            <a:endParaRPr lang="el-GR" sz="2000" dirty="0"/>
          </a:p>
        </p:txBody>
      </p:sp>
      <p:cxnSp>
        <p:nvCxnSpPr>
          <p:cNvPr id="7" name="Straight Connector 6"/>
          <p:cNvCxnSpPr/>
          <p:nvPr/>
        </p:nvCxnSpPr>
        <p:spPr>
          <a:xfrm>
            <a:off x="766916" y="2320051"/>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b="42962"/>
          <a:stretch/>
        </p:blipFill>
        <p:spPr>
          <a:xfrm>
            <a:off x="1696065" y="2511366"/>
            <a:ext cx="5751870" cy="4096120"/>
          </a:xfrm>
          <a:prstGeom prst="rect">
            <a:avLst/>
          </a:prstGeom>
        </p:spPr>
      </p:pic>
    </p:spTree>
    <p:extLst>
      <p:ext uri="{BB962C8B-B14F-4D97-AF65-F5344CB8AC3E}">
        <p14:creationId xmlns:p14="http://schemas.microsoft.com/office/powerpoint/2010/main" val="241862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2962"/>
          <a:stretch/>
        </p:blipFill>
        <p:spPr>
          <a:xfrm>
            <a:off x="661842" y="741072"/>
            <a:ext cx="7820316" cy="5569138"/>
          </a:xfrm>
          <a:prstGeom prst="rect">
            <a:avLst/>
          </a:prstGeom>
        </p:spPr>
      </p:pic>
    </p:spTree>
    <p:extLst>
      <p:ext uri="{BB962C8B-B14F-4D97-AF65-F5344CB8AC3E}">
        <p14:creationId xmlns:p14="http://schemas.microsoft.com/office/powerpoint/2010/main" val="467057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4093428"/>
          </a:xfrm>
          <a:prstGeom prst="rect">
            <a:avLst/>
          </a:prstGeom>
        </p:spPr>
        <p:txBody>
          <a:bodyPr wrap="square">
            <a:spAutoFit/>
          </a:bodyPr>
          <a:lstStyle/>
          <a:p>
            <a:r>
              <a:rPr lang="el-GR" sz="2000" dirty="0">
                <a:solidFill>
                  <a:srgbClr val="000000"/>
                </a:solidFill>
                <a:latin typeface="Verdana" panose="020B0604030504040204" pitchFamily="34" charset="0"/>
              </a:rPr>
              <a:t>Ο μηχανισμός της εαρινοποίησης στα σιτηρά εύκρατων κλιμάτων. Ο μηχανισμός ελέγχεται από την πρωτεΐνη VRN2, η οποία παρεμποδίζει την άνθηση εάν δεν συμβεί εαρινοποίηση. Εάν προηγηθεί η έκθεση των φυτών σε χαμηλές </a:t>
            </a:r>
            <a:r>
              <a:rPr lang="el-GR" sz="2000" dirty="0" smtClean="0">
                <a:solidFill>
                  <a:srgbClr val="000000"/>
                </a:solidFill>
                <a:latin typeface="Verdana" panose="020B0604030504040204" pitchFamily="34" charset="0"/>
              </a:rPr>
              <a:t>θερμοκρασίες, </a:t>
            </a:r>
            <a:r>
              <a:rPr lang="el-GR" sz="2000" dirty="0">
                <a:solidFill>
                  <a:srgbClr val="000000"/>
                </a:solidFill>
                <a:latin typeface="Verdana" panose="020B0604030504040204" pitchFamily="34" charset="0"/>
              </a:rPr>
              <a:t>επάγεται η σύνθεση της πρωτεΐνης VRN1 η οποία παρεμποδίζει τη σύνθεση της VRN2. Αυτό έχει ως αποτέλεσμα να ξεκινήσει η σύνθεση της πρωτεΐνης VRN3 που είναι ομόλογη του </a:t>
            </a:r>
            <a:endParaRPr lang="el-GR" sz="2000" dirty="0" smtClean="0">
              <a:solidFill>
                <a:srgbClr val="000000"/>
              </a:solidFill>
              <a:latin typeface="Verdana" panose="020B0604030504040204" pitchFamily="34" charset="0"/>
            </a:endParaRPr>
          </a:p>
          <a:p>
            <a:r>
              <a:rPr lang="el-GR" sz="2000" dirty="0" err="1" smtClean="0">
                <a:solidFill>
                  <a:srgbClr val="000000"/>
                </a:solidFill>
                <a:latin typeface="Verdana" panose="020B0604030504040204" pitchFamily="34" charset="0"/>
              </a:rPr>
              <a:t>ανθογόνου</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FT του </a:t>
            </a:r>
            <a:endParaRPr lang="el-GR" sz="2000" dirty="0" smtClean="0">
              <a:solidFill>
                <a:srgbClr val="000000"/>
              </a:solidFill>
              <a:latin typeface="Verdana" panose="020B0604030504040204" pitchFamily="34" charset="0"/>
            </a:endParaRPr>
          </a:p>
          <a:p>
            <a:r>
              <a:rPr lang="en-US" sz="2000" i="1" dirty="0" smtClean="0">
                <a:solidFill>
                  <a:srgbClr val="000000"/>
                </a:solidFill>
                <a:latin typeface="Verdana" panose="020B0604030504040204" pitchFamily="34" charset="0"/>
              </a:rPr>
              <a:t>Arabidopsis</a:t>
            </a:r>
            <a:r>
              <a:rPr lang="el-GR" sz="2000" dirty="0" smtClean="0">
                <a:solidFill>
                  <a:srgbClr val="000000"/>
                </a:solidFill>
                <a:latin typeface="Verdana" panose="020B0604030504040204" pitchFamily="34" charset="0"/>
              </a:rPr>
              <a:t>. Παράλληλα </a:t>
            </a:r>
            <a:endParaRPr lang="en-US"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αντίληψη κατάλληλου </a:t>
            </a:r>
            <a:endParaRPr lang="en-US"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μήκους </a:t>
            </a:r>
            <a:r>
              <a:rPr lang="el-GR" sz="2000" dirty="0">
                <a:solidFill>
                  <a:srgbClr val="000000"/>
                </a:solidFill>
                <a:latin typeface="Verdana" panose="020B0604030504040204" pitchFamily="34" charset="0"/>
              </a:rPr>
              <a:t>ημέρας συμβαίνει </a:t>
            </a:r>
            <a:endParaRPr lang="en-US"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μέσω </a:t>
            </a:r>
            <a:r>
              <a:rPr lang="el-GR" sz="2000" dirty="0">
                <a:solidFill>
                  <a:srgbClr val="000000"/>
                </a:solidFill>
                <a:latin typeface="Verdana" panose="020B0604030504040204" pitchFamily="34" charset="0"/>
              </a:rPr>
              <a:t>του </a:t>
            </a:r>
            <a:r>
              <a:rPr lang="el-GR" sz="2000" dirty="0" err="1">
                <a:solidFill>
                  <a:srgbClr val="000000"/>
                </a:solidFill>
                <a:latin typeface="Verdana" panose="020B0604030504040204" pitchFamily="34" charset="0"/>
              </a:rPr>
              <a:t>φυτοχρώματος</a:t>
            </a:r>
            <a:r>
              <a:rPr lang="el-GR" sz="2000" dirty="0">
                <a:solidFill>
                  <a:srgbClr val="000000"/>
                </a:solidFill>
                <a:latin typeface="Verdana" panose="020B0604030504040204" pitchFamily="34" charset="0"/>
              </a:rPr>
              <a:t>.</a:t>
            </a:r>
            <a:endParaRPr lang="el-GR" sz="2000" dirty="0"/>
          </a:p>
        </p:txBody>
      </p:sp>
      <p:pic>
        <p:nvPicPr>
          <p:cNvPr id="2" name="Picture 1"/>
          <p:cNvPicPr>
            <a:picLocks noChangeAspect="1"/>
          </p:cNvPicPr>
          <p:nvPr/>
        </p:nvPicPr>
        <p:blipFill rotWithShape="1">
          <a:blip r:embed="rId2"/>
          <a:srcRect t="59814" r="41091"/>
          <a:stretch/>
        </p:blipFill>
        <p:spPr>
          <a:xfrm>
            <a:off x="4145274" y="2718542"/>
            <a:ext cx="4606844" cy="3923774"/>
          </a:xfrm>
          <a:prstGeom prst="rect">
            <a:avLst/>
          </a:prstGeom>
        </p:spPr>
      </p:pic>
    </p:spTree>
    <p:extLst>
      <p:ext uri="{BB962C8B-B14F-4D97-AF65-F5344CB8AC3E}">
        <p14:creationId xmlns:p14="http://schemas.microsoft.com/office/powerpoint/2010/main" val="1486471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οι </a:t>
            </a:r>
            <a:r>
              <a:rPr lang="el-GR" sz="2400" b="1" dirty="0" err="1">
                <a:solidFill>
                  <a:srgbClr val="000000"/>
                </a:solidFill>
                <a:latin typeface="Verdana" panose="020B0604030504040204" pitchFamily="34" charset="0"/>
              </a:rPr>
              <a:t>φωτοδέκτες</a:t>
            </a:r>
            <a:r>
              <a:rPr lang="el-GR" sz="2400" b="1" dirty="0">
                <a:solidFill>
                  <a:srgbClr val="000000"/>
                </a:solidFill>
                <a:latin typeface="Verdana" panose="020B0604030504040204" pitchFamily="34" charset="0"/>
              </a:rPr>
              <a:t>;</a:t>
            </a:r>
          </a:p>
        </p:txBody>
      </p:sp>
      <p:sp>
        <p:nvSpPr>
          <p:cNvPr id="5" name="Rectangle 4"/>
          <p:cNvSpPr/>
          <p:nvPr/>
        </p:nvSpPr>
        <p:spPr>
          <a:xfrm>
            <a:off x="1676395" y="1446437"/>
            <a:ext cx="7278419" cy="4093428"/>
          </a:xfrm>
          <a:prstGeom prst="rect">
            <a:avLst/>
          </a:prstGeom>
        </p:spPr>
        <p:txBody>
          <a:bodyPr wrap="square">
            <a:spAutoFit/>
          </a:bodyPr>
          <a:lstStyle/>
          <a:p>
            <a:r>
              <a:rPr lang="el-GR" sz="2000" dirty="0">
                <a:solidFill>
                  <a:srgbClr val="000000"/>
                </a:solidFill>
                <a:latin typeface="Verdana" panose="020B0604030504040204" pitchFamily="34" charset="0"/>
              </a:rPr>
              <a:t>Είναι δέκτες, πρωτεΐνες των οποίων η πολυπεπτιδική αλυσίδα ενώνεται με μια προσθετική ομάδα (</a:t>
            </a:r>
            <a:r>
              <a:rPr lang="el-GR" sz="2000" b="1" dirty="0">
                <a:solidFill>
                  <a:srgbClr val="000000"/>
                </a:solidFill>
                <a:latin typeface="Verdana" panose="020B0604030504040204" pitchFamily="34" charset="0"/>
              </a:rPr>
              <a:t>χρωμοφόρο ομάδα</a:t>
            </a:r>
            <a:r>
              <a:rPr lang="el-GR" sz="2000" dirty="0">
                <a:solidFill>
                  <a:srgbClr val="000000"/>
                </a:solidFill>
                <a:latin typeface="Verdana" panose="020B0604030504040204" pitchFamily="34" charset="0"/>
              </a:rPr>
              <a:t>) η οποία απορροφά φωτεινή ακτινοβολία σε μια ορισμένη περιοχή του φάσματος. Η απορρόφηση ακτινοβολίας από τα μόρια των </a:t>
            </a:r>
            <a:r>
              <a:rPr lang="el-GR" sz="2000" dirty="0" err="1">
                <a:solidFill>
                  <a:srgbClr val="000000"/>
                </a:solidFill>
                <a:latin typeface="Verdana" panose="020B0604030504040204" pitchFamily="34" charset="0"/>
              </a:rPr>
              <a:t>φωτοδεκτών</a:t>
            </a:r>
            <a:r>
              <a:rPr lang="el-GR" sz="2000" dirty="0">
                <a:solidFill>
                  <a:srgbClr val="000000"/>
                </a:solidFill>
                <a:latin typeface="Verdana" panose="020B0604030504040204" pitchFamily="34" charset="0"/>
              </a:rPr>
              <a:t> προκαλεί δραματικές αλλαγές σε μεταβολικό και μοριακό επίπεδο. Μέσω των </a:t>
            </a:r>
            <a:r>
              <a:rPr lang="el-GR" sz="2000" dirty="0" err="1">
                <a:solidFill>
                  <a:srgbClr val="000000"/>
                </a:solidFill>
                <a:latin typeface="Verdana" panose="020B0604030504040204" pitchFamily="34" charset="0"/>
              </a:rPr>
              <a:t>φωτοδεκτών</a:t>
            </a:r>
            <a:r>
              <a:rPr lang="el-GR" sz="2000" dirty="0">
                <a:solidFill>
                  <a:srgbClr val="000000"/>
                </a:solidFill>
                <a:latin typeface="Verdana" panose="020B0604030504040204" pitchFamily="34" charset="0"/>
              </a:rPr>
              <a:t> τα φυτά </a:t>
            </a:r>
            <a:r>
              <a:rPr lang="el-GR" sz="2000" b="1" dirty="0">
                <a:solidFill>
                  <a:srgbClr val="000000"/>
                </a:solidFill>
                <a:latin typeface="Verdana" panose="020B0604030504040204" pitchFamily="34" charset="0"/>
              </a:rPr>
              <a:t>αντιλαμβάνονται την ποσότητα, την ποιότητα και τη διάρκεια της ακτινοβολίας</a:t>
            </a:r>
            <a:r>
              <a:rPr lang="el-GR" sz="2000" dirty="0">
                <a:solidFill>
                  <a:srgbClr val="000000"/>
                </a:solidFill>
                <a:latin typeface="Verdana" panose="020B0604030504040204" pitchFamily="34" charset="0"/>
              </a:rPr>
              <a:t>, καθώς και την κατεύθυνση των ακτίνων. Η αξιοποίηση των ερεθισμάτων αυτών δίδει τη δυνατότητα στα φυτά να έχουν στοιχειώδη αντίληψη του χώρου και του χρόνου.</a:t>
            </a:r>
          </a:p>
        </p:txBody>
      </p:sp>
    </p:spTree>
    <p:extLst>
      <p:ext uri="{BB962C8B-B14F-4D97-AF65-F5344CB8AC3E}">
        <p14:creationId xmlns:p14="http://schemas.microsoft.com/office/powerpoint/2010/main" val="21866316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Ορισμένοι </a:t>
            </a:r>
            <a:r>
              <a:rPr lang="el-GR" sz="2400" b="1" dirty="0">
                <a:solidFill>
                  <a:srgbClr val="000000"/>
                </a:solidFill>
                <a:latin typeface="Verdana" panose="020B0604030504040204" pitchFamily="34" charset="0"/>
              </a:rPr>
              <a:t>παράγοντες του περιβάλλοντος αλληλεπιδρούν με τον </a:t>
            </a:r>
            <a:r>
              <a:rPr lang="el-GR" sz="2400" b="1" dirty="0" smtClean="0">
                <a:solidFill>
                  <a:srgbClr val="000000"/>
                </a:solidFill>
                <a:latin typeface="Verdana" panose="020B0604030504040204" pitchFamily="34" charset="0"/>
              </a:rPr>
              <a:t>φωτοπεριοδισμό</a:t>
            </a:r>
            <a:r>
              <a:rPr lang="en-US" sz="2400" b="1" dirty="0" smtClean="0">
                <a:solidFill>
                  <a:srgbClr val="000000"/>
                </a:solidFill>
                <a:latin typeface="Verdana" panose="020B0604030504040204" pitchFamily="34" charset="0"/>
              </a:rPr>
              <a:t> </a:t>
            </a:r>
            <a:r>
              <a:rPr lang="el-GR" sz="2400" b="1" dirty="0" smtClean="0">
                <a:solidFill>
                  <a:srgbClr val="000000"/>
                </a:solidFill>
                <a:latin typeface="Verdana" panose="020B0604030504040204" pitchFamily="34" charset="0"/>
              </a:rPr>
              <a:t>για τον καθορισμό του κατάλληλου χρόνου άνθησης</a:t>
            </a:r>
            <a:endParaRPr lang="el-GR" sz="2400" b="1" dirty="0">
              <a:solidFill>
                <a:srgbClr val="000000"/>
              </a:solidFill>
              <a:latin typeface="Verdana" panose="020B0604030504040204" pitchFamily="34" charset="0"/>
            </a:endParaRPr>
          </a:p>
        </p:txBody>
      </p:sp>
      <p:sp>
        <p:nvSpPr>
          <p:cNvPr id="5" name="Rectangle 4"/>
          <p:cNvSpPr/>
          <p:nvPr/>
        </p:nvSpPr>
        <p:spPr>
          <a:xfrm>
            <a:off x="1676395" y="2508397"/>
            <a:ext cx="7278419" cy="3170099"/>
          </a:xfrm>
          <a:prstGeom prst="rect">
            <a:avLst/>
          </a:prstGeom>
        </p:spPr>
        <p:txBody>
          <a:bodyPr wrap="square">
            <a:spAutoFit/>
          </a:bodyPr>
          <a:lstStyle/>
          <a:p>
            <a:r>
              <a:rPr lang="el-GR" sz="2000" dirty="0">
                <a:solidFill>
                  <a:srgbClr val="000000"/>
                </a:solidFill>
                <a:latin typeface="Verdana" panose="020B0604030504040204" pitchFamily="34" charset="0"/>
              </a:rPr>
              <a:t>Προκειμένου </a:t>
            </a:r>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αναπαραγωγική προσπάθεια να </a:t>
            </a:r>
            <a:r>
              <a:rPr lang="el-GR" sz="2000" dirty="0" smtClean="0">
                <a:solidFill>
                  <a:srgbClr val="000000"/>
                </a:solidFill>
                <a:latin typeface="Verdana" panose="020B0604030504040204" pitchFamily="34" charset="0"/>
              </a:rPr>
              <a:t>στεφθεί </a:t>
            </a:r>
            <a:r>
              <a:rPr lang="el-GR" sz="2000" dirty="0">
                <a:solidFill>
                  <a:srgbClr val="000000"/>
                </a:solidFill>
                <a:latin typeface="Verdana" panose="020B0604030504040204" pitchFamily="34" charset="0"/>
              </a:rPr>
              <a:t>από επιτυχία, θα πρέπει να έχουν εξασφαλιστεί οι ευνοϊκότερες συνθήκες του περιβάλλοντος, αλλά και η δυνατότητα του ατόμου να ανταπεξέλθει </a:t>
            </a:r>
            <a:r>
              <a:rPr lang="el-GR" sz="2000" dirty="0" smtClean="0">
                <a:solidFill>
                  <a:srgbClr val="000000"/>
                </a:solidFill>
                <a:latin typeface="Verdana" panose="020B0604030504040204" pitchFamily="34" charset="0"/>
              </a:rPr>
              <a:t>στη </a:t>
            </a:r>
            <a:r>
              <a:rPr lang="el-GR" sz="2000" dirty="0">
                <a:solidFill>
                  <a:srgbClr val="000000"/>
                </a:solidFill>
                <a:latin typeface="Verdana" panose="020B0604030504040204" pitchFamily="34" charset="0"/>
              </a:rPr>
              <a:t>"δοκιμασία" αυτή.</a:t>
            </a:r>
          </a:p>
          <a:p>
            <a:r>
              <a:rPr lang="el-GR" sz="2000" dirty="0">
                <a:solidFill>
                  <a:srgbClr val="000000"/>
                </a:solidFill>
                <a:latin typeface="Verdana" panose="020B0604030504040204" pitchFamily="34" charset="0"/>
              </a:rPr>
              <a:t>Η συμπλήρωση του σταδίου της </a:t>
            </a:r>
            <a:r>
              <a:rPr lang="el-GR" sz="2000" b="1" dirty="0">
                <a:solidFill>
                  <a:srgbClr val="000000"/>
                </a:solidFill>
                <a:latin typeface="Verdana" panose="020B0604030504040204" pitchFamily="34" charset="0"/>
              </a:rPr>
              <a:t>νεανικότητας</a:t>
            </a:r>
            <a:r>
              <a:rPr lang="el-GR" sz="2000" dirty="0">
                <a:solidFill>
                  <a:srgbClr val="000000"/>
                </a:solidFill>
                <a:latin typeface="Verdana" panose="020B0604030504040204" pitchFamily="34" charset="0"/>
              </a:rPr>
              <a:t> φαίνεται ότι αποτελεί απαραίτητη προϋπόθεση για όλα τα φυτά, προκείμενου να εισέλθουν στο αναπαραγωγικό στάδιο ή να καταστούν ευαίσθητα σε άλλους παράγοντες που καθορίζουν την </a:t>
            </a:r>
            <a:r>
              <a:rPr lang="el-GR" sz="2000" dirty="0" smtClean="0">
                <a:solidFill>
                  <a:srgbClr val="000000"/>
                </a:solidFill>
                <a:latin typeface="Verdana" panose="020B0604030504040204" pitchFamily="34" charset="0"/>
              </a:rPr>
              <a:t>άνθηση. </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1807329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Ορισμένοι </a:t>
            </a:r>
            <a:r>
              <a:rPr lang="el-GR" sz="2400" b="1" dirty="0">
                <a:solidFill>
                  <a:srgbClr val="000000"/>
                </a:solidFill>
                <a:latin typeface="Verdana" panose="020B0604030504040204" pitchFamily="34" charset="0"/>
              </a:rPr>
              <a:t>παράγοντες του περιβάλλοντος αλληλεπιδρούν με τον </a:t>
            </a:r>
            <a:r>
              <a:rPr lang="el-GR" sz="2400" b="1" dirty="0" smtClean="0">
                <a:solidFill>
                  <a:srgbClr val="000000"/>
                </a:solidFill>
                <a:latin typeface="Verdana" panose="020B0604030504040204" pitchFamily="34" charset="0"/>
              </a:rPr>
              <a:t>φωτοπεριοδισμό</a:t>
            </a:r>
            <a:r>
              <a:rPr lang="en-US" sz="2400" b="1" dirty="0" smtClean="0">
                <a:solidFill>
                  <a:srgbClr val="000000"/>
                </a:solidFill>
                <a:latin typeface="Verdana" panose="020B0604030504040204" pitchFamily="34" charset="0"/>
              </a:rPr>
              <a:t> </a:t>
            </a:r>
            <a:r>
              <a:rPr lang="el-GR" sz="2400" b="1" dirty="0" smtClean="0">
                <a:solidFill>
                  <a:srgbClr val="000000"/>
                </a:solidFill>
                <a:latin typeface="Verdana" panose="020B0604030504040204" pitchFamily="34" charset="0"/>
              </a:rPr>
              <a:t>για τον καθορισμό του κατάλληλου χρόνου άνθησης</a:t>
            </a:r>
            <a:endParaRPr lang="el-GR" sz="2400" b="1" dirty="0">
              <a:solidFill>
                <a:srgbClr val="000000"/>
              </a:solidFill>
              <a:latin typeface="Verdana" panose="020B0604030504040204" pitchFamily="34" charset="0"/>
            </a:endParaRPr>
          </a:p>
        </p:txBody>
      </p:sp>
      <p:sp>
        <p:nvSpPr>
          <p:cNvPr id="5" name="Rectangle 4"/>
          <p:cNvSpPr/>
          <p:nvPr/>
        </p:nvSpPr>
        <p:spPr>
          <a:xfrm>
            <a:off x="1676395" y="2508397"/>
            <a:ext cx="7278419" cy="3785652"/>
          </a:xfrm>
          <a:prstGeom prst="rect">
            <a:avLst/>
          </a:prstGeom>
        </p:spPr>
        <p:txBody>
          <a:bodyPr wrap="square">
            <a:spAutoFit/>
          </a:bodyPr>
          <a:lstStyle/>
          <a:p>
            <a:r>
              <a:rPr lang="el-GR" sz="2000" dirty="0">
                <a:solidFill>
                  <a:srgbClr val="000000"/>
                </a:solidFill>
                <a:latin typeface="Verdana" panose="020B0604030504040204" pitchFamily="34" charset="0"/>
              </a:rPr>
              <a:t>Φαίνεται ότι η νεανικότητα αποτελεί την </a:t>
            </a:r>
            <a:r>
              <a:rPr lang="el-GR" sz="2000" b="1" dirty="0">
                <a:solidFill>
                  <a:srgbClr val="000000"/>
                </a:solidFill>
                <a:latin typeface="Verdana" panose="020B0604030504040204" pitchFamily="34" charset="0"/>
              </a:rPr>
              <a:t>ασφαλιστική δικλείδα</a:t>
            </a:r>
            <a:r>
              <a:rPr lang="el-GR" sz="2000" dirty="0">
                <a:solidFill>
                  <a:srgbClr val="000000"/>
                </a:solidFill>
                <a:latin typeface="Verdana" panose="020B0604030504040204" pitchFamily="34" charset="0"/>
              </a:rPr>
              <a:t> που εξασφαλίζει (όταν παρέλθει) ότι τα φυτά είναι ικανά να αντεπεξέλθουν </a:t>
            </a:r>
            <a:r>
              <a:rPr lang="el-GR" sz="2000" dirty="0" smtClean="0">
                <a:solidFill>
                  <a:srgbClr val="000000"/>
                </a:solidFill>
                <a:latin typeface="Verdana" panose="020B0604030504040204" pitchFamily="34" charset="0"/>
              </a:rPr>
              <a:t>στο </a:t>
            </a:r>
            <a:r>
              <a:rPr lang="el-GR" sz="2000" dirty="0">
                <a:solidFill>
                  <a:srgbClr val="000000"/>
                </a:solidFill>
                <a:latin typeface="Verdana" panose="020B0604030504040204" pitchFamily="34" charset="0"/>
              </a:rPr>
              <a:t>ενεργοβόρο στάδιο της αναπαραγωγής</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Η αντίληψη της ηλικίας συμβαίνει μέσω πολλών μηχανισμών, μεταξύ των οποίων περιλαμβάνεται και η σταδιακή αύξηση των επιπέδων των </a:t>
            </a:r>
            <a:r>
              <a:rPr lang="el-GR" sz="2000" b="1" dirty="0">
                <a:solidFill>
                  <a:srgbClr val="000000"/>
                </a:solidFill>
                <a:latin typeface="Verdana" panose="020B0604030504040204" pitchFamily="34" charset="0"/>
              </a:rPr>
              <a:t>σακχάρων</a:t>
            </a:r>
            <a:r>
              <a:rPr lang="el-GR" sz="2000" dirty="0">
                <a:solidFill>
                  <a:srgbClr val="000000"/>
                </a:solidFill>
                <a:latin typeface="Verdana" panose="020B0604030504040204" pitchFamily="34" charset="0"/>
              </a:rPr>
              <a:t> που παράγονται και κυκλοφορούν στον ηθμό. Τα επίπεδα των σακχάρων καθορίζουν και </a:t>
            </a:r>
            <a:r>
              <a:rPr lang="el-GR" sz="2000" b="1" dirty="0">
                <a:solidFill>
                  <a:srgbClr val="000000"/>
                </a:solidFill>
                <a:latin typeface="Verdana" panose="020B0604030504040204" pitchFamily="34" charset="0"/>
              </a:rPr>
              <a:t>τα επίπεδα τουλάχιστον δύο μορίων </a:t>
            </a:r>
            <a:r>
              <a:rPr lang="el-GR" sz="2000" b="1" dirty="0" err="1">
                <a:solidFill>
                  <a:srgbClr val="000000"/>
                </a:solidFill>
                <a:latin typeface="Verdana" panose="020B0604030504040204" pitchFamily="34" charset="0"/>
              </a:rPr>
              <a:t>microRNAs</a:t>
            </a:r>
            <a:r>
              <a:rPr lang="el-GR" sz="2000" b="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a:t>
            </a:r>
            <a:r>
              <a:rPr lang="el-GR" sz="2000" dirty="0" err="1">
                <a:solidFill>
                  <a:srgbClr val="000000"/>
                </a:solidFill>
                <a:latin typeface="Verdana" panose="020B0604030504040204" pitchFamily="34" charset="0"/>
              </a:rPr>
              <a:t>miRNAs</a:t>
            </a:r>
            <a:r>
              <a:rPr lang="el-GR" sz="2000" dirty="0">
                <a:solidFill>
                  <a:srgbClr val="000000"/>
                </a:solidFill>
                <a:latin typeface="Verdana" panose="020B0604030504040204" pitchFamily="34" charset="0"/>
              </a:rPr>
              <a:t>), μέσω των οποίων δίδεται το πράσινο ή το κόκκινο φως για τη δρομολόγηση της </a:t>
            </a:r>
            <a:r>
              <a:rPr lang="el-GR" sz="2000" dirty="0" smtClean="0">
                <a:solidFill>
                  <a:srgbClr val="000000"/>
                </a:solidFill>
                <a:latin typeface="Verdana" panose="020B0604030504040204" pitchFamily="34" charset="0"/>
              </a:rPr>
              <a:t>άνθησης.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2130990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Ορισμένοι </a:t>
            </a:r>
            <a:r>
              <a:rPr lang="el-GR" sz="2400" b="1" dirty="0">
                <a:solidFill>
                  <a:srgbClr val="000000"/>
                </a:solidFill>
                <a:latin typeface="Verdana" panose="020B0604030504040204" pitchFamily="34" charset="0"/>
              </a:rPr>
              <a:t>παράγοντες του περιβάλλοντος αλληλεπιδρούν με τον </a:t>
            </a:r>
            <a:r>
              <a:rPr lang="el-GR" sz="2400" b="1" dirty="0" smtClean="0">
                <a:solidFill>
                  <a:srgbClr val="000000"/>
                </a:solidFill>
                <a:latin typeface="Verdana" panose="020B0604030504040204" pitchFamily="34" charset="0"/>
              </a:rPr>
              <a:t>φωτοπεριοδισμό</a:t>
            </a:r>
            <a:r>
              <a:rPr lang="en-US" sz="2400" b="1" dirty="0" smtClean="0">
                <a:solidFill>
                  <a:srgbClr val="000000"/>
                </a:solidFill>
                <a:latin typeface="Verdana" panose="020B0604030504040204" pitchFamily="34" charset="0"/>
              </a:rPr>
              <a:t> </a:t>
            </a:r>
            <a:r>
              <a:rPr lang="el-GR" sz="2400" b="1" dirty="0" smtClean="0">
                <a:solidFill>
                  <a:srgbClr val="000000"/>
                </a:solidFill>
                <a:latin typeface="Verdana" panose="020B0604030504040204" pitchFamily="34" charset="0"/>
              </a:rPr>
              <a:t>για τον καθορισμό του κατάλληλου χρόνου άνθησης</a:t>
            </a:r>
            <a:endParaRPr lang="el-GR" sz="2400" b="1" dirty="0">
              <a:solidFill>
                <a:srgbClr val="000000"/>
              </a:solidFill>
              <a:latin typeface="Verdana" panose="020B0604030504040204" pitchFamily="34" charset="0"/>
            </a:endParaRPr>
          </a:p>
        </p:txBody>
      </p:sp>
      <p:sp>
        <p:nvSpPr>
          <p:cNvPr id="5" name="Rectangle 4"/>
          <p:cNvSpPr/>
          <p:nvPr/>
        </p:nvSpPr>
        <p:spPr>
          <a:xfrm>
            <a:off x="1676395" y="2508397"/>
            <a:ext cx="7278419" cy="3785652"/>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μετάβαση</a:t>
            </a:r>
            <a:r>
              <a:rPr lang="el-GR" sz="2000" dirty="0">
                <a:solidFill>
                  <a:srgbClr val="000000"/>
                </a:solidFill>
                <a:latin typeface="Verdana" panose="020B0604030504040204" pitchFamily="34" charset="0"/>
              </a:rPr>
              <a:t> από το στάδιο της </a:t>
            </a:r>
            <a:r>
              <a:rPr lang="el-GR" sz="2000" b="1" dirty="0">
                <a:solidFill>
                  <a:srgbClr val="000000"/>
                </a:solidFill>
                <a:latin typeface="Verdana" panose="020B0604030504040204" pitchFamily="34" charset="0"/>
              </a:rPr>
              <a:t>νεανικότητας</a:t>
            </a:r>
            <a:r>
              <a:rPr lang="el-GR" sz="2000" dirty="0">
                <a:solidFill>
                  <a:srgbClr val="000000"/>
                </a:solidFill>
                <a:latin typeface="Verdana" panose="020B0604030504040204" pitchFamily="34" charset="0"/>
              </a:rPr>
              <a:t> στο στάδιο της </a:t>
            </a:r>
            <a:r>
              <a:rPr lang="el-GR" sz="2000" b="1" dirty="0">
                <a:solidFill>
                  <a:srgbClr val="000000"/>
                </a:solidFill>
                <a:latin typeface="Verdana" panose="020B0604030504040204" pitchFamily="34" charset="0"/>
              </a:rPr>
              <a:t>ωριμότητας</a:t>
            </a:r>
            <a:r>
              <a:rPr lang="el-GR" sz="2000" dirty="0">
                <a:solidFill>
                  <a:srgbClr val="000000"/>
                </a:solidFill>
                <a:latin typeface="Verdana" panose="020B0604030504040204" pitchFamily="34" charset="0"/>
              </a:rPr>
              <a:t> χαρακτηρίζεται από μια σταδιακή ελάττωση των επιπέδων του miR156 </a:t>
            </a:r>
            <a:r>
              <a:rPr lang="el-GR" sz="2000" dirty="0" smtClean="0">
                <a:solidFill>
                  <a:srgbClr val="000000"/>
                </a:solidFill>
                <a:latin typeface="Verdana" panose="020B0604030504040204" pitchFamily="34" charset="0"/>
              </a:rPr>
              <a:t>(που </a:t>
            </a:r>
            <a:r>
              <a:rPr lang="el-GR" sz="2000" dirty="0">
                <a:solidFill>
                  <a:srgbClr val="000000"/>
                </a:solidFill>
                <a:latin typeface="Verdana" panose="020B0604030504040204" pitchFamily="34" charset="0"/>
              </a:rPr>
              <a:t>επάγει τη σύνθεση παρεμποδιστών της άνθησης) και μια σταδιακή αύξηση των επιπέδων του miR172 (που προκαλεί ελάττωση των επιπέδων των παρεμποδιστών). Οι </a:t>
            </a:r>
            <a:r>
              <a:rPr lang="el-GR" sz="2000" dirty="0" smtClean="0">
                <a:solidFill>
                  <a:srgbClr val="000000"/>
                </a:solidFill>
                <a:latin typeface="Verdana" panose="020B0604030504040204" pitchFamily="34" charset="0"/>
              </a:rPr>
              <a:t>αλλαγές αυτές </a:t>
            </a:r>
            <a:r>
              <a:rPr lang="el-GR" sz="2000" dirty="0">
                <a:solidFill>
                  <a:srgbClr val="000000"/>
                </a:solidFill>
                <a:latin typeface="Verdana" panose="020B0604030504040204" pitchFamily="34" charset="0"/>
              </a:rPr>
              <a:t>σχετίζονται με τη σταδιακή </a:t>
            </a:r>
            <a:r>
              <a:rPr lang="el-GR" sz="2000" b="1" dirty="0">
                <a:solidFill>
                  <a:srgbClr val="000000"/>
                </a:solidFill>
                <a:latin typeface="Verdana" panose="020B0604030504040204" pitchFamily="34" charset="0"/>
              </a:rPr>
              <a:t>συσσώρευση σακχάρων</a:t>
            </a:r>
            <a:r>
              <a:rPr lang="el-GR" sz="2000" dirty="0">
                <a:solidFill>
                  <a:srgbClr val="000000"/>
                </a:solidFill>
                <a:latin typeface="Verdana" panose="020B0604030504040204" pitchFamily="34" charset="0"/>
              </a:rPr>
              <a:t>. Επομένως, καθώς η </a:t>
            </a:r>
            <a:r>
              <a:rPr lang="el-GR" sz="2000" b="1" dirty="0">
                <a:solidFill>
                  <a:srgbClr val="000000"/>
                </a:solidFill>
                <a:latin typeface="Verdana" panose="020B0604030504040204" pitchFamily="34" charset="0"/>
              </a:rPr>
              <a:t>ηλικία </a:t>
            </a:r>
            <a:r>
              <a:rPr lang="el-GR" sz="2000" dirty="0">
                <a:solidFill>
                  <a:srgbClr val="000000"/>
                </a:solidFill>
                <a:latin typeface="Verdana" panose="020B0604030504040204" pitchFamily="34" charset="0"/>
              </a:rPr>
              <a:t>του φυτού αυξάνεται, τα επίπεδα των παρεμποδιστών της άνθησης ελαττώνονται και αν συνδυαστούν και με άλλα ερεθίσματα (φωτοπερίοδο, </a:t>
            </a:r>
            <a:r>
              <a:rPr lang="el-GR" sz="2000" dirty="0" smtClean="0">
                <a:solidFill>
                  <a:srgbClr val="000000"/>
                </a:solidFill>
                <a:latin typeface="Verdana" panose="020B0604030504040204" pitchFamily="34" charset="0"/>
              </a:rPr>
              <a:t>εαρινοποίηση), </a:t>
            </a:r>
            <a:r>
              <a:rPr lang="el-GR" sz="2000" dirty="0">
                <a:solidFill>
                  <a:srgbClr val="000000"/>
                </a:solidFill>
                <a:latin typeface="Verdana" panose="020B0604030504040204" pitchFamily="34" charset="0"/>
              </a:rPr>
              <a:t>δίδεται το πράσινο φως για την άνθηση.</a:t>
            </a:r>
          </a:p>
        </p:txBody>
      </p:sp>
    </p:spTree>
    <p:extLst>
      <p:ext uri="{BB962C8B-B14F-4D97-AF65-F5344CB8AC3E}">
        <p14:creationId xmlns:p14="http://schemas.microsoft.com/office/powerpoint/2010/main" val="563812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707886"/>
          </a:xfrm>
          <a:prstGeom prst="rect">
            <a:avLst/>
          </a:prstGeom>
        </p:spPr>
        <p:txBody>
          <a:bodyPr wrap="square">
            <a:spAutoFit/>
          </a:bodyPr>
          <a:lstStyle/>
          <a:p>
            <a:r>
              <a:rPr lang="el-GR" sz="2000" dirty="0">
                <a:solidFill>
                  <a:srgbClr val="000000"/>
                </a:solidFill>
                <a:latin typeface="Verdana" panose="020B0604030504040204" pitchFamily="34" charset="0"/>
              </a:rPr>
              <a:t>Οι ενδογενείς παράγοντες οι οποίοι καθορίζουν τη μετάβαση από το βλαστητικό στο αναπαραγωγικό </a:t>
            </a:r>
            <a:r>
              <a:rPr lang="el-GR" sz="2000" dirty="0" smtClean="0">
                <a:solidFill>
                  <a:srgbClr val="000000"/>
                </a:solidFill>
                <a:latin typeface="Verdana" panose="020B0604030504040204" pitchFamily="34" charset="0"/>
              </a:rPr>
              <a:t>στάδιο.</a:t>
            </a:r>
            <a:endParaRPr lang="el-GR" sz="2000" dirty="0"/>
          </a:p>
        </p:txBody>
      </p:sp>
      <p:cxnSp>
        <p:nvCxnSpPr>
          <p:cNvPr id="7" name="Straight Connector 6"/>
          <p:cNvCxnSpPr/>
          <p:nvPr/>
        </p:nvCxnSpPr>
        <p:spPr>
          <a:xfrm>
            <a:off x="766916" y="1013765"/>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277257" y="1685683"/>
            <a:ext cx="6589486" cy="5112222"/>
          </a:xfrm>
          <a:prstGeom prst="rect">
            <a:avLst/>
          </a:prstGeom>
        </p:spPr>
      </p:pic>
    </p:spTree>
    <p:extLst>
      <p:ext uri="{BB962C8B-B14F-4D97-AF65-F5344CB8AC3E}">
        <p14:creationId xmlns:p14="http://schemas.microsoft.com/office/powerpoint/2010/main" val="1719154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Ορισμένοι </a:t>
            </a:r>
            <a:r>
              <a:rPr lang="el-GR" sz="2400" b="1" dirty="0">
                <a:solidFill>
                  <a:srgbClr val="000000"/>
                </a:solidFill>
                <a:latin typeface="Verdana" panose="020B0604030504040204" pitchFamily="34" charset="0"/>
              </a:rPr>
              <a:t>παράγοντες του περιβάλλοντος αλληλεπιδρούν με τον </a:t>
            </a:r>
            <a:r>
              <a:rPr lang="el-GR" sz="2400" b="1" dirty="0" smtClean="0">
                <a:solidFill>
                  <a:srgbClr val="000000"/>
                </a:solidFill>
                <a:latin typeface="Verdana" panose="020B0604030504040204" pitchFamily="34" charset="0"/>
              </a:rPr>
              <a:t>φωτοπεριοδισμό</a:t>
            </a:r>
            <a:r>
              <a:rPr lang="en-US" sz="2400" b="1" dirty="0" smtClean="0">
                <a:solidFill>
                  <a:srgbClr val="000000"/>
                </a:solidFill>
                <a:latin typeface="Verdana" panose="020B0604030504040204" pitchFamily="34" charset="0"/>
              </a:rPr>
              <a:t> </a:t>
            </a:r>
            <a:r>
              <a:rPr lang="el-GR" sz="2400" b="1" dirty="0" smtClean="0">
                <a:solidFill>
                  <a:srgbClr val="000000"/>
                </a:solidFill>
                <a:latin typeface="Verdana" panose="020B0604030504040204" pitchFamily="34" charset="0"/>
              </a:rPr>
              <a:t>για τον καθορισμό του κατάλληλου χρόνου άνθησης</a:t>
            </a:r>
            <a:endParaRPr lang="el-GR" sz="2400" b="1" dirty="0">
              <a:solidFill>
                <a:srgbClr val="000000"/>
              </a:solidFill>
              <a:latin typeface="Verdana" panose="020B0604030504040204" pitchFamily="34" charset="0"/>
            </a:endParaRPr>
          </a:p>
        </p:txBody>
      </p:sp>
      <p:sp>
        <p:nvSpPr>
          <p:cNvPr id="5" name="Rectangle 4"/>
          <p:cNvSpPr/>
          <p:nvPr/>
        </p:nvSpPr>
        <p:spPr>
          <a:xfrm>
            <a:off x="1676395" y="2508397"/>
            <a:ext cx="7278419" cy="2862322"/>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b="1" dirty="0" err="1">
                <a:solidFill>
                  <a:srgbClr val="000000"/>
                </a:solidFill>
                <a:latin typeface="Verdana" panose="020B0604030504040204" pitchFamily="34" charset="0"/>
              </a:rPr>
              <a:t>θερμοπερίοδος</a:t>
            </a:r>
            <a:r>
              <a:rPr lang="el-GR" sz="2000" dirty="0">
                <a:solidFill>
                  <a:srgbClr val="000000"/>
                </a:solidFill>
                <a:latin typeface="Verdana" panose="020B0604030504040204" pitchFamily="34" charset="0"/>
              </a:rPr>
              <a:t> (οι ημερονύκτιες διακυμάνσεις της θερμοκρασίας του περιβάλλοντος), παρ' όλον ότι δεν χαρακτηρίζεται από την αυστηρή επαναληπτικότητα και σταθερότητα της φωτοπεριόδου, παίζει σημαντικό ρόλο στην ανάπτυξη των φυτών.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Τα </a:t>
            </a:r>
            <a:r>
              <a:rPr lang="el-GR" sz="2000" dirty="0">
                <a:solidFill>
                  <a:srgbClr val="000000"/>
                </a:solidFill>
                <a:latin typeface="Verdana" panose="020B0604030504040204" pitchFamily="34" charset="0"/>
              </a:rPr>
              <a:t>περισσότερα φυτά αναπτύσσονται καλύτερα όταν η θερμοκρασία της νύκτας είναι χαμηλότερη της θερμοκρασίας της ημέρας, φαινόμενο που αποδίδεται με τον όρο </a:t>
            </a:r>
            <a:r>
              <a:rPr lang="el-GR" sz="2000" b="1" dirty="0">
                <a:solidFill>
                  <a:srgbClr val="000000"/>
                </a:solidFill>
                <a:latin typeface="Verdana" panose="020B0604030504040204" pitchFamily="34" charset="0"/>
              </a:rPr>
              <a:t>θερμοπεριοδισμός</a:t>
            </a:r>
            <a:r>
              <a:rPr lang="el-GR" sz="200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1863090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Ορισμένοι </a:t>
            </a:r>
            <a:r>
              <a:rPr lang="el-GR" sz="2400" b="1" dirty="0">
                <a:solidFill>
                  <a:srgbClr val="000000"/>
                </a:solidFill>
                <a:latin typeface="Verdana" panose="020B0604030504040204" pitchFamily="34" charset="0"/>
              </a:rPr>
              <a:t>παράγοντες του περιβάλλοντος αλληλεπιδρούν με τον </a:t>
            </a:r>
            <a:r>
              <a:rPr lang="el-GR" sz="2400" b="1" dirty="0" smtClean="0">
                <a:solidFill>
                  <a:srgbClr val="000000"/>
                </a:solidFill>
                <a:latin typeface="Verdana" panose="020B0604030504040204" pitchFamily="34" charset="0"/>
              </a:rPr>
              <a:t>φωτοπεριοδισμό</a:t>
            </a:r>
            <a:r>
              <a:rPr lang="en-US" sz="2400" b="1" dirty="0" smtClean="0">
                <a:solidFill>
                  <a:srgbClr val="000000"/>
                </a:solidFill>
                <a:latin typeface="Verdana" panose="020B0604030504040204" pitchFamily="34" charset="0"/>
              </a:rPr>
              <a:t> </a:t>
            </a:r>
            <a:r>
              <a:rPr lang="el-GR" sz="2400" b="1" dirty="0" smtClean="0">
                <a:solidFill>
                  <a:srgbClr val="000000"/>
                </a:solidFill>
                <a:latin typeface="Verdana" panose="020B0604030504040204" pitchFamily="34" charset="0"/>
              </a:rPr>
              <a:t>για τον καθορισμό του κατάλληλου χρόνου άνθησης</a:t>
            </a:r>
            <a:endParaRPr lang="el-GR" sz="2400" b="1" dirty="0">
              <a:solidFill>
                <a:srgbClr val="000000"/>
              </a:solidFill>
              <a:latin typeface="Verdana" panose="020B0604030504040204" pitchFamily="34" charset="0"/>
            </a:endParaRPr>
          </a:p>
        </p:txBody>
      </p:sp>
      <p:sp>
        <p:nvSpPr>
          <p:cNvPr id="5" name="Rectangle 4"/>
          <p:cNvSpPr/>
          <p:nvPr/>
        </p:nvSpPr>
        <p:spPr>
          <a:xfrm>
            <a:off x="1676395" y="2508397"/>
            <a:ext cx="7278419" cy="2554545"/>
          </a:xfrm>
          <a:prstGeom prst="rect">
            <a:avLst/>
          </a:prstGeom>
        </p:spPr>
        <p:txBody>
          <a:bodyPr wrap="square">
            <a:spAutoFit/>
          </a:bodyPr>
          <a:lstStyle/>
          <a:p>
            <a:r>
              <a:rPr lang="el-GR" sz="2000" dirty="0" smtClean="0">
                <a:solidFill>
                  <a:srgbClr val="000000"/>
                </a:solidFill>
                <a:latin typeface="Verdana" panose="020B0604030504040204" pitchFamily="34" charset="0"/>
              </a:rPr>
              <a:t>Η θερμοκρασία μπορεί επίσης να επηρεάσει και την φυσιολογική συμπεριφορά ενός φυτού έναντι της άνθησης: Ορισμένα φυτά βραχείας ημέρας αντιδρούν στις μεταβολές της φωτοπεριόδου </a:t>
            </a:r>
            <a:r>
              <a:rPr lang="el-GR" sz="2000" b="1" dirty="0" smtClean="0">
                <a:solidFill>
                  <a:srgbClr val="000000"/>
                </a:solidFill>
                <a:latin typeface="Verdana" panose="020B0604030504040204" pitchFamily="34" charset="0"/>
              </a:rPr>
              <a:t>μόνο σε κατάλληλη θερμοκρασία</a:t>
            </a:r>
            <a:r>
              <a:rPr lang="el-GR" sz="2000" dirty="0" smtClean="0">
                <a:solidFill>
                  <a:srgbClr val="000000"/>
                </a:solidFill>
                <a:latin typeface="Verdana" panose="020B0604030504040204" pitchFamily="34" charset="0"/>
              </a:rPr>
              <a:t>. Η </a:t>
            </a:r>
            <a:r>
              <a:rPr lang="el-GR" sz="2000" b="1" dirty="0" smtClean="0">
                <a:solidFill>
                  <a:srgbClr val="000000"/>
                </a:solidFill>
                <a:latin typeface="Verdana" panose="020B0604030504040204" pitchFamily="34" charset="0"/>
              </a:rPr>
              <a:t>εαρινοποίηση</a:t>
            </a:r>
            <a:r>
              <a:rPr lang="el-GR" sz="2000" dirty="0" smtClean="0">
                <a:solidFill>
                  <a:srgbClr val="000000"/>
                </a:solidFill>
                <a:latin typeface="Verdana" panose="020B0604030504040204" pitchFamily="34" charset="0"/>
              </a:rPr>
              <a:t>, δηλ. </a:t>
            </a:r>
            <a:r>
              <a:rPr lang="el-GR" sz="2000" b="1" dirty="0" smtClean="0">
                <a:solidFill>
                  <a:srgbClr val="000000"/>
                </a:solidFill>
                <a:latin typeface="Verdana" panose="020B0604030504040204" pitchFamily="34" charset="0"/>
              </a:rPr>
              <a:t>η απαίτηση μιας περιόδου χαμηλών θερμοκρασιών προκειμένου να γίνει επαγωγή της άνθησης</a:t>
            </a:r>
            <a:r>
              <a:rPr lang="el-GR" sz="2000" dirty="0" smtClean="0">
                <a:solidFill>
                  <a:srgbClr val="000000"/>
                </a:solidFill>
                <a:latin typeface="Verdana" panose="020B0604030504040204" pitchFamily="34" charset="0"/>
              </a:rPr>
              <a:t>, αποτελεί σημαντικό παράγοντα ελέγχου.</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7912940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Ορισμένοι </a:t>
            </a:r>
            <a:r>
              <a:rPr lang="el-GR" sz="2400" b="1" dirty="0">
                <a:solidFill>
                  <a:srgbClr val="000000"/>
                </a:solidFill>
                <a:latin typeface="Verdana" panose="020B0604030504040204" pitchFamily="34" charset="0"/>
              </a:rPr>
              <a:t>παράγοντες του περιβάλλοντος αλληλεπιδρούν με τον </a:t>
            </a:r>
            <a:r>
              <a:rPr lang="el-GR" sz="2400" b="1" dirty="0" smtClean="0">
                <a:solidFill>
                  <a:srgbClr val="000000"/>
                </a:solidFill>
                <a:latin typeface="Verdana" panose="020B0604030504040204" pitchFamily="34" charset="0"/>
              </a:rPr>
              <a:t>φωτοπεριοδισμό</a:t>
            </a:r>
            <a:r>
              <a:rPr lang="en-US" sz="2400" b="1" dirty="0" smtClean="0">
                <a:solidFill>
                  <a:srgbClr val="000000"/>
                </a:solidFill>
                <a:latin typeface="Verdana" panose="020B0604030504040204" pitchFamily="34" charset="0"/>
              </a:rPr>
              <a:t> </a:t>
            </a:r>
            <a:r>
              <a:rPr lang="el-GR" sz="2400" b="1" dirty="0" smtClean="0">
                <a:solidFill>
                  <a:srgbClr val="000000"/>
                </a:solidFill>
                <a:latin typeface="Verdana" panose="020B0604030504040204" pitchFamily="34" charset="0"/>
              </a:rPr>
              <a:t>για τον καθορισμό του κατάλληλου χρόνου άνθησης</a:t>
            </a:r>
            <a:endParaRPr lang="el-GR" sz="2400" b="1" dirty="0">
              <a:solidFill>
                <a:srgbClr val="000000"/>
              </a:solidFill>
              <a:latin typeface="Verdana" panose="020B0604030504040204" pitchFamily="34" charset="0"/>
            </a:endParaRPr>
          </a:p>
        </p:txBody>
      </p:sp>
      <p:sp>
        <p:nvSpPr>
          <p:cNvPr id="5" name="Rectangle 4"/>
          <p:cNvSpPr/>
          <p:nvPr/>
        </p:nvSpPr>
        <p:spPr>
          <a:xfrm>
            <a:off x="1676395" y="2508397"/>
            <a:ext cx="7278419" cy="3170099"/>
          </a:xfrm>
          <a:prstGeom prst="rect">
            <a:avLst/>
          </a:prstGeom>
        </p:spPr>
        <p:txBody>
          <a:bodyPr wrap="square">
            <a:spAutoFit/>
          </a:bodyPr>
          <a:lstStyle/>
          <a:p>
            <a:r>
              <a:rPr lang="el-GR" sz="2000" dirty="0" smtClean="0">
                <a:solidFill>
                  <a:srgbClr val="000000"/>
                </a:solidFill>
                <a:latin typeface="Verdana" panose="020B0604030504040204" pitchFamily="34" charset="0"/>
              </a:rPr>
              <a:t>Για παράδειγμα, </a:t>
            </a:r>
            <a:r>
              <a:rPr lang="el-GR" sz="2000" dirty="0">
                <a:solidFill>
                  <a:srgbClr val="000000"/>
                </a:solidFill>
                <a:latin typeface="Verdana" panose="020B0604030504040204" pitchFamily="34" charset="0"/>
              </a:rPr>
              <a:t>η εαρινοποίηση της καρυδιάς απαιτεί 700 έως 1500 </a:t>
            </a:r>
            <a:r>
              <a:rPr lang="el-GR" sz="2000" b="1" dirty="0">
                <a:solidFill>
                  <a:srgbClr val="000000"/>
                </a:solidFill>
                <a:latin typeface="Verdana" panose="020B0604030504040204" pitchFamily="34" charset="0"/>
              </a:rPr>
              <a:t>ώρες ψύχους </a:t>
            </a:r>
            <a:r>
              <a:rPr lang="el-GR" sz="2000" dirty="0">
                <a:solidFill>
                  <a:srgbClr val="000000"/>
                </a:solidFill>
                <a:latin typeface="Verdana" panose="020B0604030504040204" pitchFamily="34" charset="0"/>
              </a:rPr>
              <a:t>χαμηλότερες των </a:t>
            </a:r>
            <a:r>
              <a:rPr lang="el-GR" sz="2000" dirty="0" smtClean="0">
                <a:solidFill>
                  <a:srgbClr val="000000"/>
                </a:solidFill>
                <a:latin typeface="Verdana" panose="020B0604030504040204" pitchFamily="34" charset="0"/>
              </a:rPr>
              <a:t>7°C </a:t>
            </a:r>
            <a:r>
              <a:rPr lang="el-GR" sz="2000" dirty="0">
                <a:solidFill>
                  <a:srgbClr val="000000"/>
                </a:solidFill>
                <a:latin typeface="Verdana" panose="020B0604030504040204" pitchFamily="34" charset="0"/>
              </a:rPr>
              <a:t>προκειμένου να γίνει επαγωγή της άνθησης. Σε πολλές περιπτώσεις ο φωτοπεριοδισμός συνδυάζεται με την εαρινοποίηση, συνεπώς τα φυτά αποκτούν </a:t>
            </a:r>
            <a:r>
              <a:rPr lang="el-GR" sz="2000" b="1" dirty="0">
                <a:solidFill>
                  <a:srgbClr val="000000"/>
                </a:solidFill>
                <a:latin typeface="Verdana" panose="020B0604030504040204" pitchFamily="34" charset="0"/>
              </a:rPr>
              <a:t>επακριβείς πληροφορίες για την εποχή </a:t>
            </a:r>
            <a:r>
              <a:rPr lang="el-GR" sz="2000" dirty="0">
                <a:solidFill>
                  <a:srgbClr val="000000"/>
                </a:solidFill>
                <a:latin typeface="Verdana" panose="020B0604030504040204" pitchFamily="34" charset="0"/>
              </a:rPr>
              <a:t>στην οποία ανθίζουν. Το μήκος της ημέρας δεν παρέχει από μόνο του επαρκείς ενδείξεις για το είδος της εποχής (φθινόπωρο ή άνοιξη), εάν όμως συνδυαστεί με την εαρινοποίηση </a:t>
            </a:r>
            <a:r>
              <a:rPr lang="el-GR" sz="2000" b="1" dirty="0">
                <a:solidFill>
                  <a:srgbClr val="000000"/>
                </a:solidFill>
                <a:latin typeface="Verdana" panose="020B0604030504040204" pitchFamily="34" charset="0"/>
              </a:rPr>
              <a:t>επιβεβαιώνει την πάροδο του χειμώνα</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11440255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Ορισμένοι </a:t>
            </a:r>
            <a:r>
              <a:rPr lang="el-GR" sz="2400" b="1" dirty="0">
                <a:solidFill>
                  <a:srgbClr val="000000"/>
                </a:solidFill>
                <a:latin typeface="Verdana" panose="020B0604030504040204" pitchFamily="34" charset="0"/>
              </a:rPr>
              <a:t>παράγοντες του περιβάλλοντος αλληλεπιδρούν με τον </a:t>
            </a:r>
            <a:r>
              <a:rPr lang="el-GR" sz="2400" b="1" dirty="0" smtClean="0">
                <a:solidFill>
                  <a:srgbClr val="000000"/>
                </a:solidFill>
                <a:latin typeface="Verdana" panose="020B0604030504040204" pitchFamily="34" charset="0"/>
              </a:rPr>
              <a:t>φωτοπεριοδισμό</a:t>
            </a:r>
            <a:r>
              <a:rPr lang="en-US" sz="2400" b="1" dirty="0" smtClean="0">
                <a:solidFill>
                  <a:srgbClr val="000000"/>
                </a:solidFill>
                <a:latin typeface="Verdana" panose="020B0604030504040204" pitchFamily="34" charset="0"/>
              </a:rPr>
              <a:t> </a:t>
            </a:r>
            <a:r>
              <a:rPr lang="el-GR" sz="2400" b="1" dirty="0" smtClean="0">
                <a:solidFill>
                  <a:srgbClr val="000000"/>
                </a:solidFill>
                <a:latin typeface="Verdana" panose="020B0604030504040204" pitchFamily="34" charset="0"/>
              </a:rPr>
              <a:t>για τον καθορισμό του κατάλληλου χρόνου άνθησης</a:t>
            </a:r>
            <a:endParaRPr lang="el-GR" sz="2400" b="1" dirty="0">
              <a:solidFill>
                <a:srgbClr val="000000"/>
              </a:solidFill>
              <a:latin typeface="Verdana" panose="020B0604030504040204" pitchFamily="34" charset="0"/>
            </a:endParaRPr>
          </a:p>
        </p:txBody>
      </p:sp>
      <p:sp>
        <p:nvSpPr>
          <p:cNvPr id="5" name="Rectangle 4"/>
          <p:cNvSpPr/>
          <p:nvPr/>
        </p:nvSpPr>
        <p:spPr>
          <a:xfrm>
            <a:off x="1676395" y="2508397"/>
            <a:ext cx="7278419" cy="3785652"/>
          </a:xfrm>
          <a:prstGeom prst="rect">
            <a:avLst/>
          </a:prstGeom>
        </p:spPr>
        <p:txBody>
          <a:bodyPr wrap="square">
            <a:spAutoFit/>
          </a:bodyPr>
          <a:lstStyle/>
          <a:p>
            <a:r>
              <a:rPr lang="el-GR" sz="2000" b="1" dirty="0">
                <a:solidFill>
                  <a:srgbClr val="000000"/>
                </a:solidFill>
                <a:latin typeface="Verdana" panose="020B0604030504040204" pitchFamily="34" charset="0"/>
              </a:rPr>
              <a:t>Πολλά φυτά μακράς ημέρας παραμένουν στο βλαστητικό στάδιο</a:t>
            </a:r>
            <a:r>
              <a:rPr lang="el-GR" sz="2000" dirty="0">
                <a:solidFill>
                  <a:srgbClr val="000000"/>
                </a:solidFill>
                <a:latin typeface="Verdana" panose="020B0604030504040204" pitchFamily="34" charset="0"/>
              </a:rPr>
              <a:t>, ακόμη και κάτω από ευνοϊκές συνθήκες φωτοπεριόδου, έως ότου υποστούν εαρινοποίηση. Σε ορισμένα φυτά οι </a:t>
            </a:r>
            <a:r>
              <a:rPr lang="el-GR" sz="2000" b="1" dirty="0" smtClean="0">
                <a:solidFill>
                  <a:srgbClr val="000000"/>
                </a:solidFill>
                <a:latin typeface="Verdana" panose="020B0604030504040204" pitchFamily="34" charset="0"/>
              </a:rPr>
              <a:t>βραχείες </a:t>
            </a:r>
            <a:r>
              <a:rPr lang="el-GR" sz="2000" b="1" dirty="0">
                <a:solidFill>
                  <a:srgbClr val="000000"/>
                </a:solidFill>
                <a:latin typeface="Verdana" panose="020B0604030504040204" pitchFamily="34" charset="0"/>
              </a:rPr>
              <a:t>ημέρες </a:t>
            </a:r>
            <a:r>
              <a:rPr lang="el-GR" sz="2000" dirty="0">
                <a:solidFill>
                  <a:srgbClr val="000000"/>
                </a:solidFill>
                <a:latin typeface="Verdana" panose="020B0604030504040204" pitchFamily="34" charset="0"/>
              </a:rPr>
              <a:t>ή ο χειρισμός με </a:t>
            </a:r>
            <a:r>
              <a:rPr lang="el-GR" sz="2000" b="1" dirty="0" err="1">
                <a:solidFill>
                  <a:srgbClr val="000000"/>
                </a:solidFill>
                <a:latin typeface="Verdana" panose="020B0604030504040204" pitchFamily="34" charset="0"/>
              </a:rPr>
              <a:t>φυτορμόνες</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μπορεί </a:t>
            </a:r>
            <a:r>
              <a:rPr lang="el-GR" sz="2000" dirty="0">
                <a:solidFill>
                  <a:srgbClr val="000000"/>
                </a:solidFill>
                <a:latin typeface="Verdana" panose="020B0604030504040204" pitchFamily="34" charset="0"/>
              </a:rPr>
              <a:t>να υποκαταστήσει την επίδραση της εαρινοποίησης.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Από </a:t>
            </a:r>
            <a:r>
              <a:rPr lang="el-GR" sz="2000" dirty="0">
                <a:solidFill>
                  <a:srgbClr val="000000"/>
                </a:solidFill>
                <a:latin typeface="Verdana" panose="020B0604030504040204" pitchFamily="34" charset="0"/>
              </a:rPr>
              <a:t>την άλλη πλευρά το φαινόμενο της εαρινοποίησης </a:t>
            </a:r>
            <a:r>
              <a:rPr lang="el-GR" sz="2000" b="1" dirty="0">
                <a:solidFill>
                  <a:srgbClr val="000000"/>
                </a:solidFill>
                <a:latin typeface="Verdana" panose="020B0604030504040204" pitchFamily="34" charset="0"/>
              </a:rPr>
              <a:t>δεν αφορά τα περισσότερα φυτά βραχείας ημέρας</a:t>
            </a:r>
            <a:r>
              <a:rPr lang="el-GR" sz="2000" dirty="0">
                <a:solidFill>
                  <a:srgbClr val="000000"/>
                </a:solidFill>
                <a:latin typeface="Verdana" panose="020B0604030504040204" pitchFamily="34" charset="0"/>
              </a:rPr>
              <a:t>, αφού αυτά που εξαπλώνονται κοντά στον Ισημερινό (όπως το ρύζι) δεν έχουν ποτέ την εμπειρία των χαμηλών θερμοκρασιών και της εναλλαγής των εποχών.</a:t>
            </a:r>
          </a:p>
        </p:txBody>
      </p:sp>
    </p:spTree>
    <p:extLst>
      <p:ext uri="{BB962C8B-B14F-4D97-AF65-F5344CB8AC3E}">
        <p14:creationId xmlns:p14="http://schemas.microsoft.com/office/powerpoint/2010/main" val="2935230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707886"/>
          </a:xfrm>
          <a:prstGeom prst="rect">
            <a:avLst/>
          </a:prstGeom>
        </p:spPr>
        <p:txBody>
          <a:bodyPr wrap="square">
            <a:spAutoFit/>
          </a:bodyPr>
          <a:lstStyle/>
          <a:p>
            <a:r>
              <a:rPr lang="el-GR" sz="2000" dirty="0">
                <a:solidFill>
                  <a:srgbClr val="000000"/>
                </a:solidFill>
                <a:latin typeface="Verdana" panose="020B0604030504040204" pitchFamily="34" charset="0"/>
              </a:rPr>
              <a:t>Ενδογενείς και περιβαλλοντικοί παράγοντες οι οποίοι πρέπει να συνδυαστούν προκειμένου να ανθίσει ένα φυτό.</a:t>
            </a:r>
            <a:endParaRPr lang="el-GR" sz="2000" dirty="0"/>
          </a:p>
        </p:txBody>
      </p:sp>
      <p:cxnSp>
        <p:nvCxnSpPr>
          <p:cNvPr id="7" name="Straight Connector 6"/>
          <p:cNvCxnSpPr/>
          <p:nvPr/>
        </p:nvCxnSpPr>
        <p:spPr>
          <a:xfrm>
            <a:off x="766916" y="1013765"/>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910800" y="1535934"/>
            <a:ext cx="7322400" cy="4424766"/>
          </a:xfrm>
          <a:prstGeom prst="rect">
            <a:avLst/>
          </a:prstGeom>
        </p:spPr>
      </p:pic>
    </p:spTree>
    <p:extLst>
      <p:ext uri="{BB962C8B-B14F-4D97-AF65-F5344CB8AC3E}">
        <p14:creationId xmlns:p14="http://schemas.microsoft.com/office/powerpoint/2010/main" val="33982631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Εμφανίζουν τα φυτά κίνηση;</a:t>
            </a:r>
          </a:p>
        </p:txBody>
      </p:sp>
      <p:sp>
        <p:nvSpPr>
          <p:cNvPr id="5" name="Rectangle 4"/>
          <p:cNvSpPr/>
          <p:nvPr/>
        </p:nvSpPr>
        <p:spPr>
          <a:xfrm>
            <a:off x="1676395" y="1477883"/>
            <a:ext cx="7278419" cy="5016758"/>
          </a:xfrm>
          <a:prstGeom prst="rect">
            <a:avLst/>
          </a:prstGeom>
        </p:spPr>
        <p:txBody>
          <a:bodyPr wrap="square">
            <a:spAutoFit/>
          </a:bodyPr>
          <a:lstStyle/>
          <a:p>
            <a:r>
              <a:rPr lang="el-GR" sz="2000" dirty="0">
                <a:solidFill>
                  <a:srgbClr val="000000"/>
                </a:solidFill>
                <a:latin typeface="Verdana" panose="020B0604030504040204" pitchFamily="34" charset="0"/>
              </a:rPr>
              <a:t>Παρ’ όλον ότι οι κινήσεις που παρουσιάζουν τα φυτά δεν είναι τόσο ταχείες και εντυπωσιακές όσο αυτές των ζώων, είναι ευρέως διαδεδομένες και δίδουν τη δυνατότητα εγκλιματισμού </a:t>
            </a:r>
            <a:r>
              <a:rPr lang="el-GR" sz="2000" dirty="0" smtClean="0">
                <a:solidFill>
                  <a:srgbClr val="000000"/>
                </a:solidFill>
                <a:latin typeface="Verdana" panose="020B0604030504040204" pitchFamily="34" charset="0"/>
              </a:rPr>
              <a:t>στις</a:t>
            </a:r>
            <a:r>
              <a:rPr lang="en-US" sz="2000" dirty="0" smtClean="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επικρατούσες </a:t>
            </a:r>
            <a:r>
              <a:rPr lang="el-GR" sz="2000" dirty="0">
                <a:solidFill>
                  <a:srgbClr val="000000"/>
                </a:solidFill>
                <a:latin typeface="Verdana" panose="020B0604030504040204" pitchFamily="34" charset="0"/>
              </a:rPr>
              <a:t>συνθήκες του εξωτερικού περιβάλλοντος. </a:t>
            </a:r>
            <a:r>
              <a:rPr lang="el-GR" sz="2000" dirty="0" err="1">
                <a:solidFill>
                  <a:srgbClr val="000000"/>
                </a:solidFill>
                <a:latin typeface="Verdana" panose="020B0604030504040204" pitchFamily="34" charset="0"/>
              </a:rPr>
              <a:t>Mε</a:t>
            </a:r>
            <a:r>
              <a:rPr lang="el-GR" sz="2000" dirty="0">
                <a:solidFill>
                  <a:srgbClr val="000000"/>
                </a:solidFill>
                <a:latin typeface="Verdana" panose="020B0604030504040204" pitchFamily="34" charset="0"/>
              </a:rPr>
              <a:t> βάση τον μηχανισμό που ευθύνεται για την εμφάνισή τους, </a:t>
            </a:r>
            <a:r>
              <a:rPr lang="el-GR" sz="2000" dirty="0" err="1">
                <a:solidFill>
                  <a:srgbClr val="000000"/>
                </a:solidFill>
                <a:latin typeface="Verdana" panose="020B0604030504040204" pitchFamily="34" charset="0"/>
              </a:rPr>
              <a:t>oι</a:t>
            </a:r>
            <a:r>
              <a:rPr lang="el-GR" sz="2000" dirty="0">
                <a:solidFill>
                  <a:srgbClr val="000000"/>
                </a:solidFill>
                <a:latin typeface="Verdana" panose="020B0604030504040204" pitchFamily="34" charset="0"/>
              </a:rPr>
              <a:t> κινήσεις των φυτών ταξινομούνται σε δύο κατηγορίες:</a:t>
            </a:r>
          </a:p>
          <a:p>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Αυξητικές κινήσεις</a:t>
            </a:r>
            <a:r>
              <a:rPr lang="el-GR" sz="2000" dirty="0">
                <a:solidFill>
                  <a:srgbClr val="000000"/>
                </a:solidFill>
                <a:latin typeface="Verdana" panose="020B0604030504040204" pitchFamily="34" charset="0"/>
              </a:rPr>
              <a:t>, που οφείλονται σε διαφορετικούς ρυθμούς αύξησης των αντίθετων πλευρών ενός οργάνου με τελικό αποτέλεσμα τη στρέψη του προς μία κατεύθυνση. Χαρακτηρίζονται ως μη αντιστρεπτές.</a:t>
            </a:r>
          </a:p>
          <a:p>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Κινήσεις σπαργής</a:t>
            </a:r>
            <a:r>
              <a:rPr lang="el-GR" sz="2000" dirty="0">
                <a:solidFill>
                  <a:srgbClr val="000000"/>
                </a:solidFill>
                <a:latin typeface="Verdana" panose="020B0604030504040204" pitchFamily="34" charset="0"/>
              </a:rPr>
              <a:t>, που προκαλούνται από αντιστρέψιμες μεταβολές στην πίεση σπαργής των κυττάρων εξειδικευμένων ιστών. Οι κινήσεις αυτές σε πολλές περιπτώσεις είναι ταχείες.</a:t>
            </a:r>
          </a:p>
        </p:txBody>
      </p:sp>
    </p:spTree>
    <p:extLst>
      <p:ext uri="{BB962C8B-B14F-4D97-AF65-F5344CB8AC3E}">
        <p14:creationId xmlns:p14="http://schemas.microsoft.com/office/powerpoint/2010/main" val="11730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οι </a:t>
            </a:r>
            <a:r>
              <a:rPr lang="el-GR" sz="2400" b="1" dirty="0" err="1">
                <a:solidFill>
                  <a:srgbClr val="000000"/>
                </a:solidFill>
                <a:latin typeface="Verdana" panose="020B0604030504040204" pitchFamily="34" charset="0"/>
              </a:rPr>
              <a:t>φωτοδέκτες</a:t>
            </a:r>
            <a:r>
              <a:rPr lang="el-GR" sz="2400" b="1" dirty="0">
                <a:solidFill>
                  <a:srgbClr val="000000"/>
                </a:solidFill>
                <a:latin typeface="Verdana" panose="020B0604030504040204" pitchFamily="34" charset="0"/>
              </a:rPr>
              <a:t>;</a:t>
            </a:r>
          </a:p>
        </p:txBody>
      </p:sp>
      <p:sp>
        <p:nvSpPr>
          <p:cNvPr id="5" name="Rectangle 4"/>
          <p:cNvSpPr/>
          <p:nvPr/>
        </p:nvSpPr>
        <p:spPr>
          <a:xfrm>
            <a:off x="1676395" y="1446437"/>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Οι σημαντικότεροι </a:t>
            </a:r>
            <a:r>
              <a:rPr lang="el-GR" sz="2000" dirty="0" err="1">
                <a:solidFill>
                  <a:srgbClr val="000000"/>
                </a:solidFill>
                <a:latin typeface="Verdana" panose="020B0604030504040204" pitchFamily="34" charset="0"/>
              </a:rPr>
              <a:t>φωτοδέκτες</a:t>
            </a:r>
            <a:r>
              <a:rPr lang="el-GR" sz="2000" dirty="0">
                <a:solidFill>
                  <a:srgbClr val="000000"/>
                </a:solidFill>
                <a:latin typeface="Verdana" panose="020B0604030504040204" pitchFamily="34" charset="0"/>
              </a:rPr>
              <a:t> είναι η ομάδα των </a:t>
            </a:r>
            <a:r>
              <a:rPr lang="el-GR" sz="2000" b="1" dirty="0">
                <a:solidFill>
                  <a:srgbClr val="000000"/>
                </a:solidFill>
                <a:latin typeface="Verdana" panose="020B0604030504040204" pitchFamily="34" charset="0"/>
              </a:rPr>
              <a:t>φυτοχρωμάτων</a:t>
            </a:r>
            <a:r>
              <a:rPr lang="el-GR" sz="2000" dirty="0">
                <a:solidFill>
                  <a:srgbClr val="000000"/>
                </a:solidFill>
                <a:latin typeface="Verdana" panose="020B0604030504040204" pitchFamily="34" charset="0"/>
              </a:rPr>
              <a:t>, η ομάδα των </a:t>
            </a:r>
            <a:r>
              <a:rPr lang="el-GR" sz="2000" b="1" dirty="0">
                <a:solidFill>
                  <a:srgbClr val="000000"/>
                </a:solidFill>
                <a:latin typeface="Verdana" panose="020B0604030504040204" pitchFamily="34" charset="0"/>
              </a:rPr>
              <a:t>κρυπτοχρωμάτων</a:t>
            </a:r>
            <a:r>
              <a:rPr lang="el-GR" sz="2000" dirty="0">
                <a:solidFill>
                  <a:srgbClr val="000000"/>
                </a:solidFill>
                <a:latin typeface="Verdana" panose="020B0604030504040204" pitchFamily="34" charset="0"/>
              </a:rPr>
              <a:t>, οι </a:t>
            </a:r>
            <a:r>
              <a:rPr lang="el-GR" sz="2000" b="1" dirty="0" err="1">
                <a:solidFill>
                  <a:srgbClr val="000000"/>
                </a:solidFill>
                <a:latin typeface="Verdana" panose="020B0604030504040204" pitchFamily="34" charset="0"/>
              </a:rPr>
              <a:t>φωτοτροπίνες</a:t>
            </a:r>
            <a:r>
              <a:rPr lang="el-GR" sz="2000" dirty="0">
                <a:solidFill>
                  <a:srgbClr val="000000"/>
                </a:solidFill>
                <a:latin typeface="Verdana" panose="020B0604030504040204" pitchFamily="34" charset="0"/>
              </a:rPr>
              <a:t> και οι </a:t>
            </a:r>
            <a:r>
              <a:rPr lang="el-GR" sz="2000" b="1" dirty="0" err="1">
                <a:solidFill>
                  <a:srgbClr val="000000"/>
                </a:solidFill>
                <a:latin typeface="Verdana" panose="020B0604030504040204" pitchFamily="34" charset="0"/>
              </a:rPr>
              <a:t>φωτοδέκτες</a:t>
            </a:r>
            <a:r>
              <a:rPr lang="el-GR" sz="2000" b="1" dirty="0">
                <a:solidFill>
                  <a:srgbClr val="000000"/>
                </a:solidFill>
                <a:latin typeface="Verdana" panose="020B0604030504040204" pitchFamily="34" charset="0"/>
              </a:rPr>
              <a:t> της υπεριώδους περιοχής</a:t>
            </a:r>
            <a:r>
              <a:rPr lang="el-GR" sz="2000" dirty="0">
                <a:solidFill>
                  <a:srgbClr val="000000"/>
                </a:solidFill>
                <a:latin typeface="Verdana" panose="020B0604030504040204" pitchFamily="34" charset="0"/>
              </a:rPr>
              <a:t> του φάσματος. </a:t>
            </a:r>
            <a:r>
              <a:rPr lang="el-GR" sz="2000" dirty="0" smtClean="0">
                <a:solidFill>
                  <a:srgbClr val="000000"/>
                </a:solidFill>
                <a:latin typeface="Verdana" panose="020B0604030504040204" pitchFamily="34" charset="0"/>
              </a:rPr>
              <a:t>Γίνεται </a:t>
            </a:r>
            <a:r>
              <a:rPr lang="el-GR" sz="2000" dirty="0">
                <a:solidFill>
                  <a:srgbClr val="000000"/>
                </a:solidFill>
                <a:latin typeface="Verdana" panose="020B0604030504040204" pitchFamily="34" charset="0"/>
              </a:rPr>
              <a:t>φανερό ότι ενώ οι </a:t>
            </a:r>
            <a:r>
              <a:rPr lang="el-GR" sz="2000" dirty="0" err="1">
                <a:solidFill>
                  <a:srgbClr val="000000"/>
                </a:solidFill>
                <a:latin typeface="Verdana" panose="020B0604030504040204" pitchFamily="34" charset="0"/>
              </a:rPr>
              <a:t>φωτοδέκτες</a:t>
            </a:r>
            <a:r>
              <a:rPr lang="el-GR" sz="2000" dirty="0">
                <a:solidFill>
                  <a:srgbClr val="000000"/>
                </a:solidFill>
                <a:latin typeface="Verdana" panose="020B0604030504040204" pitchFamily="34" charset="0"/>
              </a:rPr>
              <a:t> αυτοί στο σύνολό τους καλύπτουν την αντίληψη όλων των περιοχών του ηλεκτρομαγνητικού φάσματος που έχουν σημασία για τα φυτά, ενώ κάθε επί μέρους ομάδα είναι ευαίσθητη και αντιλαμβάνεται μια συγκεκριμένη περιοχή που σχετίζεται με </a:t>
            </a:r>
            <a:r>
              <a:rPr lang="el-GR" sz="2000" dirty="0" smtClean="0">
                <a:solidFill>
                  <a:srgbClr val="000000"/>
                </a:solidFill>
                <a:latin typeface="Verdana" panose="020B0604030504040204" pitchFamily="34" charset="0"/>
              </a:rPr>
              <a:t>συγκεκριμένες λειτουργίες</a:t>
            </a:r>
            <a:r>
              <a:rPr lang="el-GR" sz="2000" dirty="0">
                <a:solidFill>
                  <a:srgbClr val="000000"/>
                </a:solidFill>
                <a:latin typeface="Verdana" panose="020B0604030504040204" pitchFamily="34" charset="0"/>
              </a:rPr>
              <a:t>. Οι ενεργές μορφές των φυτοχρωμάτων, των κρυπτοχρωμάτων και του UV φωτοδέκτη συναθροίζονται σε διακριτές περιοχές του πυρήνα που ονομάζονται </a:t>
            </a:r>
            <a:r>
              <a:rPr lang="el-GR" sz="2000" b="1" dirty="0" err="1">
                <a:solidFill>
                  <a:srgbClr val="000000"/>
                </a:solidFill>
                <a:latin typeface="Verdana" panose="020B0604030504040204" pitchFamily="34" charset="0"/>
              </a:rPr>
              <a:t>φωτοσώματα</a:t>
            </a:r>
            <a:r>
              <a:rPr lang="el-GR" sz="2000" dirty="0">
                <a:solidFill>
                  <a:srgbClr val="000000"/>
                </a:solidFill>
                <a:latin typeface="Verdana" panose="020B0604030504040204" pitchFamily="34" charset="0"/>
              </a:rPr>
              <a:t>, μέσω των οποίων ελέγχουν την έκφραση γονιδίων.</a:t>
            </a:r>
          </a:p>
        </p:txBody>
      </p:sp>
    </p:spTree>
    <p:extLst>
      <p:ext uri="{BB962C8B-B14F-4D97-AF65-F5344CB8AC3E}">
        <p14:creationId xmlns:p14="http://schemas.microsoft.com/office/powerpoint/2010/main" val="5552510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οι τροπισμοί;</a:t>
            </a:r>
          </a:p>
        </p:txBody>
      </p:sp>
      <p:sp>
        <p:nvSpPr>
          <p:cNvPr id="5" name="Rectangle 4"/>
          <p:cNvSpPr/>
          <p:nvPr/>
        </p:nvSpPr>
        <p:spPr>
          <a:xfrm>
            <a:off x="1676395" y="1477883"/>
            <a:ext cx="7278419" cy="5016758"/>
          </a:xfrm>
          <a:prstGeom prst="rect">
            <a:avLst/>
          </a:prstGeom>
        </p:spPr>
        <p:txBody>
          <a:bodyPr wrap="square">
            <a:spAutoFit/>
          </a:bodyPr>
          <a:lstStyle/>
          <a:p>
            <a:r>
              <a:rPr lang="el-GR" sz="2000" dirty="0">
                <a:solidFill>
                  <a:srgbClr val="000000"/>
                </a:solidFill>
                <a:latin typeface="Verdana" panose="020B0604030504040204" pitchFamily="34" charset="0"/>
              </a:rPr>
              <a:t>Πρόκειται για αυξητικές κινήσεις φυτικών οργάνων που επάγονται </a:t>
            </a:r>
            <a:r>
              <a:rPr lang="el-GR" sz="2000" b="1" dirty="0">
                <a:solidFill>
                  <a:srgbClr val="000000"/>
                </a:solidFill>
                <a:latin typeface="Verdana" panose="020B0604030504040204" pitchFamily="34" charset="0"/>
              </a:rPr>
              <a:t>από μονόπλευρα ερεθίσματα</a:t>
            </a:r>
            <a:r>
              <a:rPr lang="el-GR" sz="2000" dirty="0">
                <a:solidFill>
                  <a:srgbClr val="000000"/>
                </a:solidFill>
                <a:latin typeface="Verdana" panose="020B0604030504040204" pitchFamily="34" charset="0"/>
              </a:rPr>
              <a:t>. Οι σημαντικότερες μορφές τροπισμών είναι ο </a:t>
            </a:r>
            <a:r>
              <a:rPr lang="el-GR" sz="2000" b="1" dirty="0">
                <a:solidFill>
                  <a:srgbClr val="000000"/>
                </a:solidFill>
                <a:latin typeface="Verdana" panose="020B0604030504040204" pitchFamily="34" charset="0"/>
              </a:rPr>
              <a:t>βαρυτροπισμός</a:t>
            </a:r>
            <a:r>
              <a:rPr lang="el-GR" sz="2000" dirty="0">
                <a:solidFill>
                  <a:srgbClr val="000000"/>
                </a:solidFill>
                <a:latin typeface="Verdana" panose="020B0604030504040204" pitchFamily="34" charset="0"/>
              </a:rPr>
              <a:t>, ο </a:t>
            </a:r>
            <a:r>
              <a:rPr lang="el-GR" sz="2000" b="1" dirty="0">
                <a:solidFill>
                  <a:srgbClr val="000000"/>
                </a:solidFill>
                <a:latin typeface="Verdana" panose="020B0604030504040204" pitchFamily="34" charset="0"/>
              </a:rPr>
              <a:t>φωτοτροπισμός</a:t>
            </a:r>
            <a:r>
              <a:rPr lang="el-GR" sz="2000" dirty="0">
                <a:solidFill>
                  <a:srgbClr val="000000"/>
                </a:solidFill>
                <a:latin typeface="Verdana" panose="020B0604030504040204" pitchFamily="34" charset="0"/>
              </a:rPr>
              <a:t> και ο </a:t>
            </a:r>
            <a:r>
              <a:rPr lang="el-GR" sz="2000" b="1" dirty="0">
                <a:solidFill>
                  <a:srgbClr val="000000"/>
                </a:solidFill>
                <a:latin typeface="Verdana" panose="020B0604030504040204" pitchFamily="34" charset="0"/>
              </a:rPr>
              <a:t>υδροτροπισμός</a:t>
            </a:r>
            <a:r>
              <a:rPr lang="el-GR" sz="2000" dirty="0">
                <a:solidFill>
                  <a:srgbClr val="000000"/>
                </a:solidFill>
                <a:latin typeface="Verdana" panose="020B0604030504040204" pitchFamily="34" charset="0"/>
              </a:rPr>
              <a:t>. Οι μηχανισμοί αυτοί εξασφαλίζουν την εδραίωση και διατήρηση του </a:t>
            </a:r>
            <a:r>
              <a:rPr lang="el-GR" sz="2000" b="1" dirty="0">
                <a:solidFill>
                  <a:srgbClr val="000000"/>
                </a:solidFill>
                <a:latin typeface="Verdana" panose="020B0604030504040204" pitchFamily="34" charset="0"/>
              </a:rPr>
              <a:t>ακριβούς προσανατολισμού των φυτικών οργάνων</a:t>
            </a:r>
            <a:r>
              <a:rPr lang="el-GR" sz="2000" dirty="0">
                <a:solidFill>
                  <a:srgbClr val="000000"/>
                </a:solidFill>
                <a:latin typeface="Verdana" panose="020B0604030504040204" pitchFamily="34" charset="0"/>
              </a:rPr>
              <a:t>, αλλά και μία </a:t>
            </a:r>
            <a:r>
              <a:rPr lang="el-GR" sz="2000" b="1" dirty="0">
                <a:solidFill>
                  <a:srgbClr val="000000"/>
                </a:solidFill>
                <a:latin typeface="Verdana" panose="020B0604030504040204" pitchFamily="34" charset="0"/>
              </a:rPr>
              <a:t>στοιχειώδη αντίληψη του περιβάλλοντος χώρου</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Δίδεται η </a:t>
            </a:r>
            <a:r>
              <a:rPr lang="el-GR" sz="2000" dirty="0">
                <a:solidFill>
                  <a:srgbClr val="000000"/>
                </a:solidFill>
                <a:latin typeface="Verdana" panose="020B0604030504040204" pitchFamily="34" charset="0"/>
              </a:rPr>
              <a:t>δυνατότητα της εξεύρεσης των απαραίτητων θρεπτικών </a:t>
            </a:r>
            <a:r>
              <a:rPr lang="el-GR" sz="2000" dirty="0" smtClean="0">
                <a:solidFill>
                  <a:srgbClr val="000000"/>
                </a:solidFill>
                <a:latin typeface="Verdana" panose="020B0604030504040204" pitchFamily="34" charset="0"/>
              </a:rPr>
              <a:t>στοιχείων και </a:t>
            </a:r>
            <a:r>
              <a:rPr lang="el-GR" sz="2000" dirty="0">
                <a:solidFill>
                  <a:srgbClr val="000000"/>
                </a:solidFill>
                <a:latin typeface="Verdana" panose="020B0604030504040204" pitchFamily="34" charset="0"/>
              </a:rPr>
              <a:t>του νερού στο έδαφος, ενώ η </a:t>
            </a:r>
            <a:r>
              <a:rPr lang="el-GR" sz="2000" dirty="0" smtClean="0">
                <a:solidFill>
                  <a:srgbClr val="000000"/>
                </a:solidFill>
                <a:latin typeface="Verdana" panose="020B0604030504040204" pitchFamily="34" charset="0"/>
              </a:rPr>
              <a:t>αξιοποίηση φωτεινών </a:t>
            </a:r>
            <a:r>
              <a:rPr lang="el-GR" sz="2000" dirty="0">
                <a:solidFill>
                  <a:srgbClr val="000000"/>
                </a:solidFill>
                <a:latin typeface="Verdana" panose="020B0604030504040204" pitchFamily="34" charset="0"/>
              </a:rPr>
              <a:t>ερεθισμάτων </a:t>
            </a:r>
            <a:r>
              <a:rPr lang="el-GR" sz="2000" dirty="0" smtClean="0">
                <a:solidFill>
                  <a:srgbClr val="000000"/>
                </a:solidFill>
                <a:latin typeface="Verdana" panose="020B0604030504040204" pitchFamily="34" charset="0"/>
              </a:rPr>
              <a:t>από </a:t>
            </a:r>
            <a:r>
              <a:rPr lang="el-GR" sz="2000" dirty="0">
                <a:solidFill>
                  <a:srgbClr val="000000"/>
                </a:solidFill>
                <a:latin typeface="Verdana" panose="020B0604030504040204" pitchFamily="34" charset="0"/>
              </a:rPr>
              <a:t>τα φύλλα και το βλαστό </a:t>
            </a:r>
            <a:r>
              <a:rPr lang="el-GR" sz="2000" dirty="0" smtClean="0">
                <a:solidFill>
                  <a:srgbClr val="000000"/>
                </a:solidFill>
                <a:latin typeface="Verdana" panose="020B0604030504040204" pitchFamily="34" charset="0"/>
              </a:rPr>
              <a:t>εξασφαλίζει την </a:t>
            </a:r>
            <a:r>
              <a:rPr lang="el-GR" sz="2000" dirty="0">
                <a:solidFill>
                  <a:srgbClr val="000000"/>
                </a:solidFill>
                <a:latin typeface="Verdana" panose="020B0604030504040204" pitchFamily="34" charset="0"/>
              </a:rPr>
              <a:t>παροχή ενέργειας.</a:t>
            </a:r>
          </a:p>
          <a:p>
            <a:r>
              <a:rPr lang="el-GR" sz="2000" dirty="0">
                <a:solidFill>
                  <a:srgbClr val="000000"/>
                </a:solidFill>
                <a:latin typeface="Verdana" panose="020B0604030504040204" pitchFamily="34" charset="0"/>
              </a:rPr>
              <a:t>Ως αυξητικές κινήσεις </a:t>
            </a:r>
            <a:r>
              <a:rPr lang="el-GR" sz="2000" b="1" dirty="0">
                <a:solidFill>
                  <a:srgbClr val="000000"/>
                </a:solidFill>
                <a:latin typeface="Verdana" panose="020B0604030504040204" pitchFamily="34" charset="0"/>
              </a:rPr>
              <a:t>οι τροπισμοί παρατηρούνται μόνον σε όργανα τα οποία διατηρούν την ικανότητα αύξησης</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1401376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569660"/>
          </a:xfrm>
          <a:prstGeom prst="rect">
            <a:avLst/>
          </a:prstGeom>
        </p:spPr>
        <p:txBody>
          <a:bodyPr wrap="square">
            <a:spAutoFit/>
          </a:bodyPr>
          <a:lstStyle/>
          <a:p>
            <a:r>
              <a:rPr lang="el-GR" sz="2400" b="1" dirty="0">
                <a:solidFill>
                  <a:srgbClr val="000000"/>
                </a:solidFill>
                <a:latin typeface="Verdana" panose="020B0604030504040204" pitchFamily="34" charset="0"/>
              </a:rPr>
              <a:t>Η αντίληψη της κατεύθυνσης των ακτίνων της προσπίπτουσας ακτινοβολίας: Ο φωτοτροπισμός ως μηχανισμός αναζήτησης της ενεργειακής πηγής</a:t>
            </a:r>
          </a:p>
        </p:txBody>
      </p:sp>
      <p:sp>
        <p:nvSpPr>
          <p:cNvPr id="5" name="Rectangle 4"/>
          <p:cNvSpPr/>
          <p:nvPr/>
        </p:nvSpPr>
        <p:spPr>
          <a:xfrm>
            <a:off x="1676395" y="2508397"/>
            <a:ext cx="7278419" cy="4093428"/>
          </a:xfrm>
          <a:prstGeom prst="rect">
            <a:avLst/>
          </a:prstGeom>
        </p:spPr>
        <p:txBody>
          <a:bodyPr wrap="square">
            <a:spAutoFit/>
          </a:bodyPr>
          <a:lstStyle/>
          <a:p>
            <a:r>
              <a:rPr lang="el-GR" sz="2000" dirty="0">
                <a:solidFill>
                  <a:srgbClr val="000000"/>
                </a:solidFill>
                <a:latin typeface="Verdana" panose="020B0604030504040204" pitchFamily="34" charset="0"/>
              </a:rPr>
              <a:t>Ο φωτοτροπισμός αποτελεί την απάντηση φυτικών οργάνων, με τη μορφή αυξητικής κίνησης, σε ένα </a:t>
            </a:r>
            <a:r>
              <a:rPr lang="el-GR" sz="2000" b="1" dirty="0">
                <a:solidFill>
                  <a:srgbClr val="000000"/>
                </a:solidFill>
                <a:latin typeface="Verdana" panose="020B0604030504040204" pitchFamily="34" charset="0"/>
              </a:rPr>
              <a:t>μονόπλευρο φωτεινό ερέθισμα</a:t>
            </a:r>
            <a:r>
              <a:rPr lang="el-GR" sz="2000" dirty="0">
                <a:solidFill>
                  <a:srgbClr val="000000"/>
                </a:solidFill>
                <a:latin typeface="Verdana" panose="020B0604030504040204" pitchFamily="34" charset="0"/>
              </a:rPr>
              <a:t>. Ο φωτοτροπισμός έχει θεμελιώδη σημασία για την επιβίωση των φυτικών οργανισμών, κυρίως κατά το κρίσιμο στάδιο της ανάδυσης από το έδαφος </a:t>
            </a:r>
            <a:r>
              <a:rPr lang="el-GR" sz="2000" dirty="0" smtClean="0">
                <a:solidFill>
                  <a:srgbClr val="000000"/>
                </a:solidFill>
                <a:latin typeface="Verdana" panose="020B0604030504040204" pitchFamily="34" charset="0"/>
              </a:rPr>
              <a:t>των </a:t>
            </a:r>
            <a:r>
              <a:rPr lang="el-GR" sz="2000" dirty="0">
                <a:solidFill>
                  <a:srgbClr val="000000"/>
                </a:solidFill>
                <a:latin typeface="Verdana" panose="020B0604030504040204" pitchFamily="34" charset="0"/>
              </a:rPr>
              <a:t>νεαρών </a:t>
            </a:r>
            <a:r>
              <a:rPr lang="el-GR" sz="2000" dirty="0" smtClean="0">
                <a:solidFill>
                  <a:srgbClr val="000000"/>
                </a:solidFill>
                <a:latin typeface="Verdana" panose="020B0604030504040204" pitchFamily="34" charset="0"/>
              </a:rPr>
              <a:t>αρτίβλαστων. </a:t>
            </a:r>
            <a:r>
              <a:rPr lang="el-GR" sz="2000" dirty="0">
                <a:solidFill>
                  <a:srgbClr val="000000"/>
                </a:solidFill>
                <a:latin typeface="Verdana" panose="020B0604030504040204" pitchFamily="34" charset="0"/>
              </a:rPr>
              <a:t>Μέσω αυτού αποκτάται ο </a:t>
            </a:r>
            <a:r>
              <a:rPr lang="el-GR" sz="2000" b="1" dirty="0">
                <a:solidFill>
                  <a:srgbClr val="000000"/>
                </a:solidFill>
                <a:latin typeface="Verdana" panose="020B0604030504040204" pitchFamily="34" charset="0"/>
              </a:rPr>
              <a:t>κατάλληλος προσανατολισμός </a:t>
            </a:r>
            <a:r>
              <a:rPr lang="el-GR" sz="2000" dirty="0">
                <a:solidFill>
                  <a:srgbClr val="000000"/>
                </a:solidFill>
                <a:latin typeface="Verdana" panose="020B0604030504040204" pitchFamily="34" charset="0"/>
              </a:rPr>
              <a:t>των νεαρών υπέργειων οργάνων ώστε να εξασφαλίζεται η παροχή αλλά και η </a:t>
            </a:r>
            <a:r>
              <a:rPr lang="el-GR" sz="2000" b="1" dirty="0">
                <a:solidFill>
                  <a:srgbClr val="000000"/>
                </a:solidFill>
                <a:latin typeface="Verdana" panose="020B0604030504040204" pitchFamily="34" charset="0"/>
              </a:rPr>
              <a:t>αποδοτικότερη εκμετάλλευση της ενεργειακής πηγής</a:t>
            </a:r>
            <a:r>
              <a:rPr lang="el-GR" sz="2000" dirty="0">
                <a:solidFill>
                  <a:srgbClr val="000000"/>
                </a:solidFill>
                <a:latin typeface="Verdana" panose="020B0604030504040204" pitchFamily="34" charset="0"/>
              </a:rPr>
              <a:t>, δηλ. της ηλιακής ακτινοβολίας. Οι βλαστοί και τα υπέργεια όργανα παρουσιάζουν θετικό φωτοτροπισμό (στρέφονται προς το ερέθισμα</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1219695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938992"/>
          </a:xfrm>
          <a:prstGeom prst="rect">
            <a:avLst/>
          </a:prstGeom>
        </p:spPr>
        <p:txBody>
          <a:bodyPr wrap="square">
            <a:spAutoFit/>
          </a:bodyPr>
          <a:lstStyle/>
          <a:p>
            <a:r>
              <a:rPr lang="el-GR" sz="2000" b="1" dirty="0" smtClean="0">
                <a:solidFill>
                  <a:srgbClr val="000000"/>
                </a:solidFill>
                <a:latin typeface="Verdana" panose="020B0604030504040204" pitchFamily="34" charset="0"/>
              </a:rPr>
              <a:t>Α</a:t>
            </a:r>
            <a:r>
              <a:rPr lang="el-GR" sz="2000" dirty="0" smtClean="0">
                <a:solidFill>
                  <a:srgbClr val="000000"/>
                </a:solidFill>
                <a:latin typeface="Verdana" panose="020B0604030504040204" pitchFamily="34" charset="0"/>
              </a:rPr>
              <a:t>. Τα </a:t>
            </a:r>
            <a:r>
              <a:rPr lang="el-GR" sz="2000" dirty="0" err="1">
                <a:solidFill>
                  <a:srgbClr val="000000"/>
                </a:solidFill>
                <a:latin typeface="Verdana" panose="020B0604030504040204" pitchFamily="34" charset="0"/>
              </a:rPr>
              <a:t>κολεόπτιλα</a:t>
            </a:r>
            <a:r>
              <a:rPr lang="el-GR" sz="2000" dirty="0">
                <a:solidFill>
                  <a:srgbClr val="000000"/>
                </a:solidFill>
                <a:latin typeface="Verdana" panose="020B0604030504040204" pitchFamily="34" charset="0"/>
              </a:rPr>
              <a:t> κριθαριού στρέφονται προς ένα μονόπλευρο φωτεινό ερέθισμα</a:t>
            </a:r>
            <a:r>
              <a:rPr lang="el-GR" sz="2000" dirty="0" smtClean="0">
                <a:solidFill>
                  <a:srgbClr val="000000"/>
                </a:solidFill>
                <a:latin typeface="Verdana" panose="020B0604030504040204" pitchFamily="34" charset="0"/>
              </a:rPr>
              <a:t>. </a:t>
            </a:r>
            <a:r>
              <a:rPr lang="el-GR" sz="2000" b="1" dirty="0" smtClean="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Εάν η κορυφή του </a:t>
            </a:r>
            <a:r>
              <a:rPr lang="el-GR" sz="2000" dirty="0" err="1">
                <a:solidFill>
                  <a:srgbClr val="000000"/>
                </a:solidFill>
                <a:latin typeface="Verdana" panose="020B0604030504040204" pitchFamily="34" charset="0"/>
              </a:rPr>
              <a:t>κολεόπτιλου</a:t>
            </a:r>
            <a:r>
              <a:rPr lang="el-GR" sz="2000" dirty="0">
                <a:solidFill>
                  <a:srgbClr val="000000"/>
                </a:solidFill>
                <a:latin typeface="Verdana" panose="020B0604030504040204" pitchFamily="34" charset="0"/>
              </a:rPr>
              <a:t> καλυφθεί, τότε αυτό δεν αντιλαμβάνεται το ερέθισμα και δεν παρατηρείται στρέψη προς τη πηγή φωτισμού. </a:t>
            </a:r>
            <a:r>
              <a:rPr lang="el-GR" sz="2000" b="1" dirty="0">
                <a:solidFill>
                  <a:srgbClr val="000000"/>
                </a:solidFill>
                <a:latin typeface="Verdana" panose="020B0604030504040204" pitchFamily="34" charset="0"/>
              </a:rPr>
              <a:t>Γ</a:t>
            </a:r>
            <a:r>
              <a:rPr lang="el-GR" sz="2000" dirty="0">
                <a:solidFill>
                  <a:srgbClr val="000000"/>
                </a:solidFill>
                <a:latin typeface="Verdana" panose="020B0604030504040204" pitchFamily="34" charset="0"/>
              </a:rPr>
              <a:t>. Το ίδιο συμβαίνει εάν η κορυφή αφαιρεθεί με ένα ξυράφι</a:t>
            </a:r>
            <a:r>
              <a:rPr lang="el-GR" sz="2000" dirty="0" smtClean="0">
                <a:solidFill>
                  <a:srgbClr val="000000"/>
                </a:solidFill>
                <a:latin typeface="Verdana" panose="020B0604030504040204" pitchFamily="34" charset="0"/>
              </a:rPr>
              <a:t>.</a:t>
            </a:r>
            <a:endParaRPr lang="el-GR" sz="2000" dirty="0"/>
          </a:p>
        </p:txBody>
      </p:sp>
      <p:cxnSp>
        <p:nvCxnSpPr>
          <p:cNvPr id="7" name="Straight Connector 6"/>
          <p:cNvCxnSpPr/>
          <p:nvPr/>
        </p:nvCxnSpPr>
        <p:spPr>
          <a:xfrm>
            <a:off x="766916" y="225924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024758" y="2787410"/>
            <a:ext cx="7094484" cy="3569200"/>
          </a:xfrm>
          <a:prstGeom prst="rect">
            <a:avLst/>
          </a:prstGeom>
        </p:spPr>
      </p:pic>
    </p:spTree>
    <p:extLst>
      <p:ext uri="{BB962C8B-B14F-4D97-AF65-F5344CB8AC3E}">
        <p14:creationId xmlns:p14="http://schemas.microsoft.com/office/powerpoint/2010/main" val="3979341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Η αντίληψη </a:t>
            </a:r>
            <a:r>
              <a:rPr lang="el-GR" sz="2400" b="1" dirty="0" err="1">
                <a:solidFill>
                  <a:srgbClr val="000000"/>
                </a:solidFill>
                <a:latin typeface="Verdana" panose="020B0604030504040204" pitchFamily="34" charset="0"/>
              </a:rPr>
              <a:t>φωτοτροπικών</a:t>
            </a:r>
            <a:r>
              <a:rPr lang="el-GR" sz="2400" b="1" dirty="0">
                <a:solidFill>
                  <a:srgbClr val="000000"/>
                </a:solidFill>
                <a:latin typeface="Verdana" panose="020B0604030504040204" pitchFamily="34" charset="0"/>
              </a:rPr>
              <a:t> ερεθισμάτων βασίζεται στην απορρόφηση μπλε φωτός από τις </a:t>
            </a:r>
            <a:r>
              <a:rPr lang="el-GR" sz="2400" b="1" dirty="0" err="1">
                <a:solidFill>
                  <a:srgbClr val="000000"/>
                </a:solidFill>
                <a:latin typeface="Verdana" panose="020B0604030504040204" pitchFamily="34" charset="0"/>
              </a:rPr>
              <a:t>φωτοτροπίνες</a:t>
            </a:r>
            <a:endParaRPr lang="el-GR" sz="2400" b="1" dirty="0">
              <a:solidFill>
                <a:srgbClr val="000000"/>
              </a:solidFill>
              <a:latin typeface="Verdana" panose="020B0604030504040204" pitchFamily="34" charset="0"/>
            </a:endParaRPr>
          </a:p>
        </p:txBody>
      </p:sp>
      <p:sp>
        <p:nvSpPr>
          <p:cNvPr id="5" name="Rectangle 4"/>
          <p:cNvSpPr/>
          <p:nvPr/>
        </p:nvSpPr>
        <p:spPr>
          <a:xfrm>
            <a:off x="1676395" y="2185199"/>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Από τα </a:t>
            </a:r>
            <a:r>
              <a:rPr lang="el-GR" sz="2000" b="1" dirty="0" smtClean="0">
                <a:solidFill>
                  <a:srgbClr val="000000"/>
                </a:solidFill>
                <a:latin typeface="Verdana" panose="020B0604030504040204" pitchFamily="34" charset="0"/>
              </a:rPr>
              <a:t>φάσματα δράσης</a:t>
            </a:r>
            <a:r>
              <a:rPr lang="el-GR" sz="2000" dirty="0" smtClean="0">
                <a:solidFill>
                  <a:srgbClr val="000000"/>
                </a:solidFill>
                <a:latin typeface="Verdana" panose="020B0604030504040204" pitchFamily="34" charset="0"/>
              </a:rPr>
              <a:t> των </a:t>
            </a:r>
            <a:r>
              <a:rPr lang="el-GR" sz="2000" dirty="0" err="1" smtClean="0">
                <a:solidFill>
                  <a:srgbClr val="000000"/>
                </a:solidFill>
                <a:latin typeface="Verdana" panose="020B0604030504040204" pitchFamily="34" charset="0"/>
              </a:rPr>
              <a:t>φωτοτροπικών</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αντιδράσεων διαφόρων φυτικών οργάνων προκύπτει ότι η αποτελεσματικότερη </a:t>
            </a:r>
            <a:r>
              <a:rPr lang="el-GR" sz="2000" dirty="0" smtClean="0">
                <a:solidFill>
                  <a:srgbClr val="000000"/>
                </a:solidFill>
                <a:latin typeface="Verdana" panose="020B0604030504040204" pitchFamily="34" charset="0"/>
              </a:rPr>
              <a:t>φασματική περιοχή είναι </a:t>
            </a:r>
            <a:r>
              <a:rPr lang="el-GR" sz="2000" dirty="0">
                <a:solidFill>
                  <a:srgbClr val="000000"/>
                </a:solidFill>
                <a:latin typeface="Verdana" panose="020B0604030504040204" pitchFamily="34" charset="0"/>
              </a:rPr>
              <a:t>η </a:t>
            </a:r>
            <a:r>
              <a:rPr lang="el-GR" sz="2000" dirty="0" err="1">
                <a:solidFill>
                  <a:srgbClr val="000000"/>
                </a:solidFill>
                <a:latin typeface="Verdana" panose="020B0604030504040204" pitchFamily="34" charset="0"/>
              </a:rPr>
              <a:t>μπλέ</a:t>
            </a:r>
            <a:r>
              <a:rPr lang="el-GR" sz="2000" dirty="0">
                <a:solidFill>
                  <a:srgbClr val="000000"/>
                </a:solidFill>
                <a:latin typeface="Verdana" panose="020B0604030504040204" pitchFamily="34" charset="0"/>
              </a:rPr>
              <a:t> και ένα τμήμα της υπεριώδους ακτινοβολίας. Οι υπεύθυνοι </a:t>
            </a:r>
            <a:r>
              <a:rPr lang="el-GR" sz="2000" dirty="0" err="1">
                <a:solidFill>
                  <a:srgbClr val="000000"/>
                </a:solidFill>
                <a:latin typeface="Verdana" panose="020B0604030504040204" pitchFamily="34" charset="0"/>
              </a:rPr>
              <a:t>φωτοδέκτες</a:t>
            </a:r>
            <a:r>
              <a:rPr lang="el-GR" sz="2000" dirty="0">
                <a:solidFill>
                  <a:srgbClr val="000000"/>
                </a:solidFill>
                <a:latin typeface="Verdana" panose="020B0604030504040204" pitchFamily="34" charset="0"/>
              </a:rPr>
              <a:t> είναι οι </a:t>
            </a:r>
            <a:r>
              <a:rPr lang="el-GR" sz="2000" dirty="0" err="1">
                <a:solidFill>
                  <a:srgbClr val="000000"/>
                </a:solidFill>
                <a:latin typeface="Verdana" panose="020B0604030504040204" pitchFamily="34" charset="0"/>
              </a:rPr>
              <a:t>φωτοτροπίνες</a:t>
            </a:r>
            <a:r>
              <a:rPr lang="el-GR" sz="2000" dirty="0">
                <a:solidFill>
                  <a:srgbClr val="000000"/>
                </a:solidFill>
                <a:latin typeface="Verdana" panose="020B0604030504040204" pitchFamily="34" charset="0"/>
              </a:rPr>
              <a:t> 1 και </a:t>
            </a:r>
            <a:r>
              <a:rPr lang="el-GR" sz="2000" dirty="0" smtClean="0">
                <a:solidFill>
                  <a:srgbClr val="000000"/>
                </a:solidFill>
                <a:latin typeface="Verdana" panose="020B0604030504040204" pitchFamily="34" charset="0"/>
              </a:rPr>
              <a:t>2. </a:t>
            </a:r>
            <a:r>
              <a:rPr lang="el-GR" sz="2000" dirty="0">
                <a:solidFill>
                  <a:srgbClr val="000000"/>
                </a:solidFill>
                <a:latin typeface="Verdana" panose="020B0604030504040204" pitchFamily="34" charset="0"/>
              </a:rPr>
              <a:t>Οι </a:t>
            </a:r>
            <a:r>
              <a:rPr lang="el-GR" sz="2000" dirty="0" err="1">
                <a:solidFill>
                  <a:srgbClr val="000000"/>
                </a:solidFill>
                <a:latin typeface="Verdana" panose="020B0604030504040204" pitchFamily="34" charset="0"/>
              </a:rPr>
              <a:t>φωτοτροπίνες</a:t>
            </a:r>
            <a:r>
              <a:rPr lang="el-GR" sz="2000" dirty="0">
                <a:solidFill>
                  <a:srgbClr val="000000"/>
                </a:solidFill>
                <a:latin typeface="Verdana" panose="020B0604030504040204" pitchFamily="34" charset="0"/>
              </a:rPr>
              <a:t>, εκτός του φωτοτροπισμού, εμπλέκονται στο άνοιγμα των </a:t>
            </a:r>
            <a:r>
              <a:rPr lang="el-GR" sz="2000" dirty="0" smtClean="0">
                <a:solidFill>
                  <a:srgbClr val="000000"/>
                </a:solidFill>
                <a:latin typeface="Verdana" panose="020B0604030504040204" pitchFamily="34" charset="0"/>
              </a:rPr>
              <a:t>στομάτων, </a:t>
            </a:r>
            <a:r>
              <a:rPr lang="el-GR" sz="2000" dirty="0">
                <a:solidFill>
                  <a:srgbClr val="000000"/>
                </a:solidFill>
                <a:latin typeface="Verdana" panose="020B0604030504040204" pitchFamily="34" charset="0"/>
              </a:rPr>
              <a:t>καθώς και στις κινήσεις των </a:t>
            </a:r>
            <a:r>
              <a:rPr lang="el-GR" sz="2000" dirty="0" smtClean="0">
                <a:solidFill>
                  <a:srgbClr val="000000"/>
                </a:solidFill>
                <a:latin typeface="Verdana" panose="020B0604030504040204" pitchFamily="34" charset="0"/>
              </a:rPr>
              <a:t>χλωροπλαστών. Οι </a:t>
            </a:r>
            <a:r>
              <a:rPr lang="el-GR" sz="2000" dirty="0" err="1">
                <a:solidFill>
                  <a:srgbClr val="000000"/>
                </a:solidFill>
                <a:latin typeface="Verdana" panose="020B0604030504040204" pitchFamily="34" charset="0"/>
              </a:rPr>
              <a:t>φωτοτροπίνες</a:t>
            </a:r>
            <a:r>
              <a:rPr lang="el-GR" sz="2000" dirty="0">
                <a:solidFill>
                  <a:srgbClr val="000000"/>
                </a:solidFill>
                <a:latin typeface="Verdana" panose="020B0604030504040204" pitchFamily="34" charset="0"/>
              </a:rPr>
              <a:t>, όπως και τα </a:t>
            </a:r>
            <a:r>
              <a:rPr lang="el-GR" sz="2000" dirty="0" err="1">
                <a:solidFill>
                  <a:srgbClr val="000000"/>
                </a:solidFill>
                <a:latin typeface="Verdana" panose="020B0604030504040204" pitchFamily="34" charset="0"/>
              </a:rPr>
              <a:t>φυτοχρώματα</a:t>
            </a:r>
            <a:r>
              <a:rPr lang="el-GR" sz="2000" dirty="0">
                <a:solidFill>
                  <a:srgbClr val="000000"/>
                </a:solidFill>
                <a:latin typeface="Verdana" panose="020B0604030504040204" pitchFamily="34" charset="0"/>
              </a:rPr>
              <a:t>, παρουσιάζουν </a:t>
            </a:r>
            <a:r>
              <a:rPr lang="el-GR" sz="2000" dirty="0" err="1">
                <a:solidFill>
                  <a:srgbClr val="000000"/>
                </a:solidFill>
                <a:latin typeface="Verdana" panose="020B0604030504040204" pitchFamily="34" charset="0"/>
              </a:rPr>
              <a:t>φωτοεπαγώμενη</a:t>
            </a:r>
            <a:r>
              <a:rPr lang="el-GR" sz="2000" dirty="0">
                <a:solidFill>
                  <a:srgbClr val="000000"/>
                </a:solidFill>
                <a:latin typeface="Verdana" panose="020B0604030504040204" pitchFamily="34" charset="0"/>
              </a:rPr>
              <a:t> δράση κινάσης. Με την απορρόφηση φωτονίων </a:t>
            </a:r>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διαμόρφωση του μορίου τους μεταβάλλεται και μπορούν πλέον είτε να </a:t>
            </a:r>
            <a:r>
              <a:rPr lang="el-GR" sz="2000" dirty="0" err="1">
                <a:solidFill>
                  <a:srgbClr val="000000"/>
                </a:solidFill>
                <a:latin typeface="Verdana" panose="020B0604030504040204" pitchFamily="34" charset="0"/>
              </a:rPr>
              <a:t>αυτοφωσφορυλιωθούν</a:t>
            </a:r>
            <a:r>
              <a:rPr lang="el-GR" sz="2000" dirty="0">
                <a:solidFill>
                  <a:srgbClr val="000000"/>
                </a:solidFill>
                <a:latin typeface="Verdana" panose="020B0604030504040204" pitchFamily="34" charset="0"/>
              </a:rPr>
              <a:t>, είτε να </a:t>
            </a:r>
            <a:r>
              <a:rPr lang="el-GR" sz="2000" dirty="0" err="1">
                <a:solidFill>
                  <a:srgbClr val="000000"/>
                </a:solidFill>
                <a:latin typeface="Verdana" panose="020B0604030504040204" pitchFamily="34" charset="0"/>
              </a:rPr>
              <a:t>φωσφορυλιώσουν</a:t>
            </a:r>
            <a:r>
              <a:rPr lang="el-GR" sz="2000" dirty="0">
                <a:solidFill>
                  <a:srgbClr val="000000"/>
                </a:solidFill>
                <a:latin typeface="Verdana" panose="020B0604030504040204" pitchFamily="34" charset="0"/>
              </a:rPr>
              <a:t> άλλες πρωτεΐνες, οπότε ξεκινά η </a:t>
            </a:r>
            <a:r>
              <a:rPr lang="el-GR" sz="2000" b="1" dirty="0">
                <a:solidFill>
                  <a:srgbClr val="000000"/>
                </a:solidFill>
                <a:latin typeface="Verdana" panose="020B0604030504040204" pitchFamily="34" charset="0"/>
              </a:rPr>
              <a:t>διαβίβαση σήματος</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17715440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αυξίνη παίζει πρωτεύοντα ρόλο στο φωτοτροπισμό</a:t>
            </a:r>
          </a:p>
        </p:txBody>
      </p:sp>
      <p:sp>
        <p:nvSpPr>
          <p:cNvPr id="5" name="Rectangle 4"/>
          <p:cNvSpPr/>
          <p:nvPr/>
        </p:nvSpPr>
        <p:spPr>
          <a:xfrm>
            <a:off x="1676395" y="1791057"/>
            <a:ext cx="7278419" cy="1323439"/>
          </a:xfrm>
          <a:prstGeom prst="rect">
            <a:avLst/>
          </a:prstGeom>
        </p:spPr>
        <p:txBody>
          <a:bodyPr wrap="square">
            <a:spAutoFit/>
          </a:bodyPr>
          <a:lstStyle/>
          <a:p>
            <a:r>
              <a:rPr lang="el-GR" sz="2000" dirty="0" smtClean="0">
                <a:solidFill>
                  <a:srgbClr val="000000"/>
                </a:solidFill>
                <a:latin typeface="Verdana" panose="020B0604030504040204" pitchFamily="34" charset="0"/>
              </a:rPr>
              <a:t>Μονόπλευρος </a:t>
            </a:r>
            <a:r>
              <a:rPr lang="el-GR" sz="2000" dirty="0">
                <a:solidFill>
                  <a:srgbClr val="000000"/>
                </a:solidFill>
                <a:latin typeface="Verdana" panose="020B0604030504040204" pitchFamily="34" charset="0"/>
              </a:rPr>
              <a:t>φωτισμός </a:t>
            </a:r>
            <a:r>
              <a:rPr lang="el-GR" sz="2000" dirty="0" err="1">
                <a:solidFill>
                  <a:srgbClr val="000000"/>
                </a:solidFill>
                <a:latin typeface="Verdana" panose="020B0604030504040204" pitchFamily="34" charset="0"/>
              </a:rPr>
              <a:t>κολεόπτιλων</a:t>
            </a:r>
            <a:r>
              <a:rPr lang="el-GR" sz="2000" dirty="0">
                <a:solidFill>
                  <a:srgbClr val="000000"/>
                </a:solidFill>
                <a:latin typeface="Verdana" panose="020B0604030504040204" pitchFamily="34" charset="0"/>
              </a:rPr>
              <a:t> καλαμποκιού προκαλεί </a:t>
            </a:r>
            <a:r>
              <a:rPr lang="el-GR" sz="2000" b="1" dirty="0">
                <a:solidFill>
                  <a:srgbClr val="000000"/>
                </a:solidFill>
                <a:latin typeface="Verdana" panose="020B0604030504040204" pitchFamily="34" charset="0"/>
              </a:rPr>
              <a:t>ανακατανομή της αυξίνης </a:t>
            </a:r>
            <a:r>
              <a:rPr lang="el-GR" sz="2000" dirty="0">
                <a:solidFill>
                  <a:srgbClr val="000000"/>
                </a:solidFill>
                <a:latin typeface="Verdana" panose="020B0604030504040204" pitchFamily="34" charset="0"/>
              </a:rPr>
              <a:t>και αύξηση της συγκέντρωσής της στη </a:t>
            </a:r>
            <a:r>
              <a:rPr lang="el-GR" sz="2000" dirty="0" err="1">
                <a:solidFill>
                  <a:srgbClr val="000000"/>
                </a:solidFill>
                <a:latin typeface="Verdana" panose="020B0604030504040204" pitchFamily="34" charset="0"/>
              </a:rPr>
              <a:t>σκοτιζόμενη</a:t>
            </a:r>
            <a:r>
              <a:rPr lang="el-GR" sz="2000" dirty="0">
                <a:solidFill>
                  <a:srgbClr val="000000"/>
                </a:solidFill>
                <a:latin typeface="Verdana" panose="020B0604030504040204" pitchFamily="34" charset="0"/>
              </a:rPr>
              <a:t> πλευρά του οργάνου</a:t>
            </a:r>
          </a:p>
        </p:txBody>
      </p:sp>
    </p:spTree>
    <p:extLst>
      <p:ext uri="{BB962C8B-B14F-4D97-AF65-F5344CB8AC3E}">
        <p14:creationId xmlns:p14="http://schemas.microsoft.com/office/powerpoint/2010/main" val="25575773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3170099"/>
          </a:xfrm>
          <a:prstGeom prst="rect">
            <a:avLst/>
          </a:prstGeom>
        </p:spPr>
        <p:txBody>
          <a:bodyPr wrap="square">
            <a:spAutoFit/>
          </a:bodyPr>
          <a:lstStyle/>
          <a:p>
            <a:r>
              <a:rPr lang="el-GR" sz="2000" dirty="0">
                <a:solidFill>
                  <a:srgbClr val="000000"/>
                </a:solidFill>
                <a:latin typeface="Verdana" panose="020B0604030504040204" pitchFamily="34" charset="0"/>
              </a:rPr>
              <a:t>Μονόπλευρος φωτισμός </a:t>
            </a:r>
            <a:r>
              <a:rPr lang="el-GR" sz="2000" dirty="0" smtClean="0">
                <a:solidFill>
                  <a:srgbClr val="000000"/>
                </a:solidFill>
                <a:latin typeface="Verdana" panose="020B0604030504040204" pitchFamily="34" charset="0"/>
              </a:rPr>
              <a:t>και </a:t>
            </a:r>
            <a:r>
              <a:rPr lang="el-GR" sz="2000" dirty="0">
                <a:solidFill>
                  <a:srgbClr val="000000"/>
                </a:solidFill>
                <a:latin typeface="Verdana" panose="020B0604030504040204" pitchFamily="34" charset="0"/>
              </a:rPr>
              <a:t>ανακατανομή της </a:t>
            </a:r>
            <a:r>
              <a:rPr lang="el-GR" sz="2000" dirty="0" smtClean="0">
                <a:solidFill>
                  <a:srgbClr val="000000"/>
                </a:solidFill>
                <a:latin typeface="Verdana" panose="020B0604030504040204" pitchFamily="34" charset="0"/>
              </a:rPr>
              <a:t>αυξίνης. </a:t>
            </a:r>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Εάν ένας κύβος </a:t>
            </a:r>
            <a:r>
              <a:rPr lang="el-GR" sz="2000" dirty="0" err="1">
                <a:solidFill>
                  <a:srgbClr val="000000"/>
                </a:solidFill>
                <a:latin typeface="Verdana" panose="020B0604030504040204" pitchFamily="34" charset="0"/>
              </a:rPr>
              <a:t>agar</a:t>
            </a:r>
            <a:r>
              <a:rPr lang="el-GR" sz="2000" dirty="0">
                <a:solidFill>
                  <a:srgbClr val="000000"/>
                </a:solidFill>
                <a:latin typeface="Verdana" panose="020B0604030504040204" pitchFamily="34" charset="0"/>
              </a:rPr>
              <a:t> τοποθετηθεί στο κομμένο άκρο </a:t>
            </a:r>
            <a:r>
              <a:rPr lang="el-GR" sz="2000" dirty="0" smtClean="0">
                <a:solidFill>
                  <a:srgbClr val="000000"/>
                </a:solidFill>
                <a:latin typeface="Verdana" panose="020B0604030504040204" pitchFamily="34" charset="0"/>
              </a:rPr>
              <a:t>συλλέγοντας την αυξίνη. </a:t>
            </a:r>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Η ίδια περίπου ποσότητα αυξίνης συλλέγεται στον κύβο </a:t>
            </a:r>
            <a:r>
              <a:rPr lang="el-GR" sz="2000" dirty="0" smtClean="0">
                <a:solidFill>
                  <a:srgbClr val="000000"/>
                </a:solidFill>
                <a:latin typeface="Verdana" panose="020B0604030504040204" pitchFamily="34" charset="0"/>
              </a:rPr>
              <a:t>όταν </a:t>
            </a:r>
            <a:r>
              <a:rPr lang="el-GR" sz="2000" dirty="0">
                <a:solidFill>
                  <a:srgbClr val="000000"/>
                </a:solidFill>
                <a:latin typeface="Verdana" panose="020B0604030504040204" pitchFamily="34" charset="0"/>
              </a:rPr>
              <a:t>το </a:t>
            </a:r>
            <a:r>
              <a:rPr lang="el-GR" sz="2000" dirty="0" err="1">
                <a:solidFill>
                  <a:srgbClr val="000000"/>
                </a:solidFill>
                <a:latin typeface="Verdana" panose="020B0604030504040204" pitchFamily="34" charset="0"/>
              </a:rPr>
              <a:t>κολεόπτιλο</a:t>
            </a:r>
            <a:r>
              <a:rPr lang="el-GR" sz="2000" dirty="0">
                <a:solidFill>
                  <a:srgbClr val="000000"/>
                </a:solidFill>
                <a:latin typeface="Verdana" panose="020B0604030504040204" pitchFamily="34" charset="0"/>
              </a:rPr>
              <a:t> εκτεθεί σε μονόπλευρο φωτεινό ερέθισμα. </a:t>
            </a:r>
            <a:r>
              <a:rPr lang="el-GR" sz="2000" b="1" dirty="0" smtClean="0">
                <a:solidFill>
                  <a:srgbClr val="000000"/>
                </a:solidFill>
                <a:latin typeface="Verdana" panose="020B0604030504040204" pitchFamily="34" charset="0"/>
              </a:rPr>
              <a:t>Γ</a:t>
            </a:r>
            <a:r>
              <a:rPr lang="el-GR" sz="2000" dirty="0">
                <a:solidFill>
                  <a:srgbClr val="000000"/>
                </a:solidFill>
                <a:latin typeface="Verdana" panose="020B0604030504040204" pitchFamily="34" charset="0"/>
              </a:rPr>
              <a:t>. Εάν το </a:t>
            </a:r>
            <a:r>
              <a:rPr lang="el-GR" sz="2000" dirty="0" err="1">
                <a:solidFill>
                  <a:srgbClr val="000000"/>
                </a:solidFill>
                <a:latin typeface="Verdana" panose="020B0604030504040204" pitchFamily="34" charset="0"/>
              </a:rPr>
              <a:t>κολεόπτιλο</a:t>
            </a:r>
            <a:r>
              <a:rPr lang="el-GR" sz="2000" dirty="0">
                <a:solidFill>
                  <a:srgbClr val="000000"/>
                </a:solidFill>
                <a:latin typeface="Verdana" panose="020B0604030504040204" pitchFamily="34" charset="0"/>
              </a:rPr>
              <a:t>, αλλά και ο κύβος </a:t>
            </a:r>
            <a:r>
              <a:rPr lang="el-GR" sz="2000" dirty="0" err="1">
                <a:solidFill>
                  <a:srgbClr val="000000"/>
                </a:solidFill>
                <a:latin typeface="Verdana" panose="020B0604030504040204" pitchFamily="34" charset="0"/>
              </a:rPr>
              <a:t>agar</a:t>
            </a:r>
            <a:r>
              <a:rPr lang="el-GR" sz="2000" dirty="0">
                <a:solidFill>
                  <a:srgbClr val="000000"/>
                </a:solidFill>
                <a:latin typeface="Verdana" panose="020B0604030504040204" pitchFamily="34" charset="0"/>
              </a:rPr>
              <a:t> διαχωριστούν </a:t>
            </a:r>
            <a:r>
              <a:rPr lang="el-GR" sz="2000" dirty="0" smtClean="0">
                <a:solidFill>
                  <a:srgbClr val="000000"/>
                </a:solidFill>
                <a:latin typeface="Verdana" panose="020B0604030504040204" pitchFamily="34" charset="0"/>
              </a:rPr>
              <a:t>πλήρως, </a:t>
            </a:r>
            <a:r>
              <a:rPr lang="el-GR" sz="2000" dirty="0">
                <a:solidFill>
                  <a:srgbClr val="000000"/>
                </a:solidFill>
                <a:latin typeface="Verdana" panose="020B0604030504040204" pitchFamily="34" charset="0"/>
              </a:rPr>
              <a:t>δεν παρατηρείται ανισοκατανομή της </a:t>
            </a:r>
            <a:r>
              <a:rPr lang="el-GR" sz="2000" dirty="0" smtClean="0">
                <a:solidFill>
                  <a:srgbClr val="000000"/>
                </a:solidFill>
                <a:latin typeface="Verdana" panose="020B0604030504040204" pitchFamily="34" charset="0"/>
              </a:rPr>
              <a:t>αυξίνης. </a:t>
            </a:r>
            <a:r>
              <a:rPr lang="el-GR" sz="2000" b="1" dirty="0" smtClean="0">
                <a:solidFill>
                  <a:srgbClr val="000000"/>
                </a:solidFill>
                <a:latin typeface="Verdana" panose="020B0604030504040204" pitchFamily="34" charset="0"/>
              </a:rPr>
              <a:t>Δ</a:t>
            </a:r>
            <a:r>
              <a:rPr lang="el-GR" sz="2000" dirty="0">
                <a:solidFill>
                  <a:srgbClr val="000000"/>
                </a:solidFill>
                <a:latin typeface="Verdana" panose="020B0604030504040204" pitchFamily="34" charset="0"/>
              </a:rPr>
              <a:t>. Εάν ο διαχωρισμός του </a:t>
            </a:r>
            <a:r>
              <a:rPr lang="el-GR" sz="2000" dirty="0" err="1">
                <a:solidFill>
                  <a:srgbClr val="000000"/>
                </a:solidFill>
                <a:latin typeface="Verdana" panose="020B0604030504040204" pitchFamily="34" charset="0"/>
              </a:rPr>
              <a:t>κολεόπτιλου</a:t>
            </a:r>
            <a:r>
              <a:rPr lang="el-GR" sz="2000" dirty="0">
                <a:solidFill>
                  <a:srgbClr val="000000"/>
                </a:solidFill>
                <a:latin typeface="Verdana" panose="020B0604030504040204" pitchFamily="34" charset="0"/>
              </a:rPr>
              <a:t> δεν είναι πλήρης, τότε παρατηρείται ανακατανομή της αυξίνης και συλλέγεται μεγαλύτερη ποσότητα αυτής από τη </a:t>
            </a:r>
            <a:r>
              <a:rPr lang="el-GR" sz="2000" dirty="0" err="1">
                <a:solidFill>
                  <a:srgbClr val="000000"/>
                </a:solidFill>
                <a:latin typeface="Verdana" panose="020B0604030504040204" pitchFamily="34" charset="0"/>
              </a:rPr>
              <a:t>σκοτιζόμενη</a:t>
            </a:r>
            <a:r>
              <a:rPr lang="el-GR" sz="2000" dirty="0">
                <a:solidFill>
                  <a:srgbClr val="000000"/>
                </a:solidFill>
                <a:latin typeface="Verdana" panose="020B0604030504040204" pitchFamily="34" charset="0"/>
              </a:rPr>
              <a:t> πλευρά.</a:t>
            </a:r>
            <a:endParaRPr lang="el-GR" sz="2000" dirty="0"/>
          </a:p>
        </p:txBody>
      </p:sp>
      <p:cxnSp>
        <p:nvCxnSpPr>
          <p:cNvPr id="7" name="Straight Connector 6"/>
          <p:cNvCxnSpPr/>
          <p:nvPr/>
        </p:nvCxnSpPr>
        <p:spPr>
          <a:xfrm>
            <a:off x="766916" y="3457435"/>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843457" y="3758701"/>
            <a:ext cx="7583214" cy="2714432"/>
          </a:xfrm>
          <a:prstGeom prst="rect">
            <a:avLst/>
          </a:prstGeom>
        </p:spPr>
      </p:pic>
    </p:spTree>
    <p:extLst>
      <p:ext uri="{BB962C8B-B14F-4D97-AF65-F5344CB8AC3E}">
        <p14:creationId xmlns:p14="http://schemas.microsoft.com/office/powerpoint/2010/main" val="20402682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2862322"/>
          </a:xfrm>
          <a:prstGeom prst="rect">
            <a:avLst/>
          </a:prstGeom>
        </p:spPr>
        <p:txBody>
          <a:bodyPr wrap="square">
            <a:spAutoFit/>
          </a:bodyPr>
          <a:lstStyle/>
          <a:p>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Σε ένα </a:t>
            </a:r>
            <a:r>
              <a:rPr lang="el-GR" sz="2000" dirty="0" err="1">
                <a:solidFill>
                  <a:srgbClr val="000000"/>
                </a:solidFill>
                <a:latin typeface="Verdana" panose="020B0604030504040204" pitchFamily="34" charset="0"/>
              </a:rPr>
              <a:t>κολεόπτιλο</a:t>
            </a:r>
            <a:r>
              <a:rPr lang="el-GR" sz="2000" dirty="0">
                <a:solidFill>
                  <a:srgbClr val="000000"/>
                </a:solidFill>
                <a:latin typeface="Verdana" panose="020B0604030504040204" pitchFamily="34" charset="0"/>
              </a:rPr>
              <a:t> του οποίου οι δύο πλευρές του δέχονται την ίδια ένταση φωτισμού η αυξίνη παράγεται από το κορυφαίο μερίστωμα και μετακινείται ομοιόμορφα προς τη βάση. </a:t>
            </a:r>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Σε ένα </a:t>
            </a:r>
            <a:r>
              <a:rPr lang="el-GR" sz="2000" dirty="0" err="1">
                <a:solidFill>
                  <a:srgbClr val="000000"/>
                </a:solidFill>
                <a:latin typeface="Verdana" panose="020B0604030504040204" pitchFamily="34" charset="0"/>
              </a:rPr>
              <a:t>κολεόπτιλο</a:t>
            </a:r>
            <a:r>
              <a:rPr lang="el-GR" sz="2000" dirty="0">
                <a:solidFill>
                  <a:srgbClr val="000000"/>
                </a:solidFill>
                <a:latin typeface="Verdana" panose="020B0604030504040204" pitchFamily="34" charset="0"/>
              </a:rPr>
              <a:t> το οποίο δέχεται μονόπλευρο φωτεινό ερέθισμα παρατηρείται </a:t>
            </a:r>
            <a:r>
              <a:rPr lang="el-GR" sz="2000" dirty="0" smtClean="0">
                <a:solidFill>
                  <a:srgbClr val="000000"/>
                </a:solidFill>
                <a:latin typeface="Verdana" panose="020B0604030504040204" pitchFamily="34" charset="0"/>
              </a:rPr>
              <a:t>οριζόντια ανακατανομή </a:t>
            </a:r>
            <a:r>
              <a:rPr lang="el-GR" sz="2000" dirty="0">
                <a:solidFill>
                  <a:srgbClr val="000000"/>
                </a:solidFill>
                <a:latin typeface="Verdana" panose="020B0604030504040204" pitchFamily="34" charset="0"/>
              </a:rPr>
              <a:t>αυξίνης και αύξηση της συγκέντρωσης στη </a:t>
            </a:r>
            <a:r>
              <a:rPr lang="el-GR" sz="2000" dirty="0" err="1">
                <a:solidFill>
                  <a:srgbClr val="000000"/>
                </a:solidFill>
                <a:latin typeface="Verdana" panose="020B0604030504040204" pitchFamily="34" charset="0"/>
              </a:rPr>
              <a:t>σκιαζόμενη</a:t>
            </a:r>
            <a:r>
              <a:rPr lang="el-GR" sz="2000" dirty="0">
                <a:solidFill>
                  <a:srgbClr val="000000"/>
                </a:solidFill>
                <a:latin typeface="Verdana" panose="020B0604030504040204" pitchFamily="34" charset="0"/>
              </a:rPr>
              <a:t> (σκοτεινότερη) </a:t>
            </a:r>
            <a:r>
              <a:rPr lang="el-GR" sz="2000" dirty="0" smtClean="0">
                <a:solidFill>
                  <a:srgbClr val="000000"/>
                </a:solidFill>
                <a:latin typeface="Verdana" panose="020B0604030504040204" pitchFamily="34" charset="0"/>
              </a:rPr>
              <a:t>πλευρά </a:t>
            </a:r>
            <a:r>
              <a:rPr lang="el-GR" sz="2000" dirty="0">
                <a:solidFill>
                  <a:srgbClr val="000000"/>
                </a:solidFill>
                <a:latin typeface="Verdana" panose="020B0604030504040204" pitchFamily="34" charset="0"/>
              </a:rPr>
              <a:t>οπότε παρατηρούνται υψηλότεροι ρυθμοί αύξησης στα κύτταρα της πλευράς αυτής και κάμψη του οργάνου.</a:t>
            </a:r>
            <a:endParaRPr lang="el-GR" sz="2000" dirty="0"/>
          </a:p>
        </p:txBody>
      </p:sp>
      <p:cxnSp>
        <p:nvCxnSpPr>
          <p:cNvPr id="7" name="Straight Connector 6"/>
          <p:cNvCxnSpPr/>
          <p:nvPr/>
        </p:nvCxnSpPr>
        <p:spPr>
          <a:xfrm>
            <a:off x="766916" y="3134240"/>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679561" y="3766584"/>
            <a:ext cx="5784878" cy="2714442"/>
          </a:xfrm>
          <a:prstGeom prst="rect">
            <a:avLst/>
          </a:prstGeom>
        </p:spPr>
      </p:pic>
    </p:spTree>
    <p:extLst>
      <p:ext uri="{BB962C8B-B14F-4D97-AF65-F5344CB8AC3E}">
        <p14:creationId xmlns:p14="http://schemas.microsoft.com/office/powerpoint/2010/main" val="15654193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Η αντίληψη του ερεθίσματος της βαρύτητας: Ο βαρυτροπισμός και η στοιχειώδης αντίληψη του χώρου</a:t>
            </a:r>
          </a:p>
        </p:txBody>
      </p:sp>
      <p:sp>
        <p:nvSpPr>
          <p:cNvPr id="5" name="Rectangle 4"/>
          <p:cNvSpPr/>
          <p:nvPr/>
        </p:nvSpPr>
        <p:spPr>
          <a:xfrm>
            <a:off x="1676395" y="2074838"/>
            <a:ext cx="7278419" cy="3785652"/>
          </a:xfrm>
          <a:prstGeom prst="rect">
            <a:avLst/>
          </a:prstGeom>
        </p:spPr>
        <p:txBody>
          <a:bodyPr wrap="square">
            <a:spAutoFit/>
          </a:bodyPr>
          <a:lstStyle/>
          <a:p>
            <a:r>
              <a:rPr lang="el-GR" sz="2000" dirty="0">
                <a:solidFill>
                  <a:srgbClr val="000000"/>
                </a:solidFill>
                <a:latin typeface="Verdana" panose="020B0604030504040204" pitchFamily="34" charset="0"/>
              </a:rPr>
              <a:t>Ο βαρυτροπισμός αποτελεί την </a:t>
            </a:r>
            <a:r>
              <a:rPr lang="el-GR" sz="2000" b="1" dirty="0">
                <a:solidFill>
                  <a:srgbClr val="000000"/>
                </a:solidFill>
                <a:latin typeface="Verdana" panose="020B0604030504040204" pitchFamily="34" charset="0"/>
              </a:rPr>
              <a:t>απάντηση</a:t>
            </a:r>
            <a:r>
              <a:rPr lang="el-GR" sz="2000" dirty="0">
                <a:solidFill>
                  <a:srgbClr val="000000"/>
                </a:solidFill>
                <a:latin typeface="Verdana" panose="020B0604030504040204" pitchFamily="34" charset="0"/>
              </a:rPr>
              <a:t> φυτικών οργάνων, με τη μορφή αυξητικής κίνησης, </a:t>
            </a:r>
            <a:r>
              <a:rPr lang="el-GR" sz="2000" b="1" dirty="0">
                <a:solidFill>
                  <a:srgbClr val="000000"/>
                </a:solidFill>
                <a:latin typeface="Verdana" panose="020B0604030504040204" pitchFamily="34" charset="0"/>
              </a:rPr>
              <a:t>στο</a:t>
            </a:r>
            <a:r>
              <a:rPr lang="el-GR" sz="2000" dirty="0">
                <a:solidFill>
                  <a:srgbClr val="000000"/>
                </a:solidFill>
                <a:latin typeface="Verdana" panose="020B0604030504040204" pitchFamily="34" charset="0"/>
              </a:rPr>
              <a:t> </a:t>
            </a:r>
            <a:r>
              <a:rPr lang="el-GR" sz="2000" b="1" dirty="0" smtClean="0">
                <a:solidFill>
                  <a:srgbClr val="000000"/>
                </a:solidFill>
                <a:latin typeface="Verdana" panose="020B0604030504040204" pitchFamily="34" charset="0"/>
              </a:rPr>
              <a:t>ερέθισμα </a:t>
            </a:r>
            <a:r>
              <a:rPr lang="el-GR" sz="2000" b="1" dirty="0">
                <a:solidFill>
                  <a:srgbClr val="000000"/>
                </a:solidFill>
                <a:latin typeface="Verdana" panose="020B0604030504040204" pitchFamily="34" charset="0"/>
              </a:rPr>
              <a:t>της βαρύτητας</a:t>
            </a:r>
            <a:r>
              <a:rPr lang="el-GR" sz="2000" dirty="0">
                <a:solidFill>
                  <a:srgbClr val="000000"/>
                </a:solidFill>
                <a:latin typeface="Verdana" panose="020B0604030504040204" pitchFamily="34" charset="0"/>
              </a:rPr>
              <a:t>. Η βαρύτητα ασκείται συνεχώς σε κάθε αντικείμενο με σταθερή κατεύθυνση και ένταση. </a:t>
            </a:r>
            <a:r>
              <a:rPr lang="el-GR" sz="2000" dirty="0" smtClean="0">
                <a:solidFill>
                  <a:srgbClr val="000000"/>
                </a:solidFill>
                <a:latin typeface="Verdana" panose="020B0604030504040204" pitchFamily="34" charset="0"/>
              </a:rPr>
              <a:t>Ο </a:t>
            </a:r>
            <a:r>
              <a:rPr lang="el-GR" sz="2000" dirty="0">
                <a:solidFill>
                  <a:srgbClr val="000000"/>
                </a:solidFill>
                <a:latin typeface="Verdana" panose="020B0604030504040204" pitchFamily="34" charset="0"/>
              </a:rPr>
              <a:t>βαρυτροπισμός </a:t>
            </a:r>
            <a:r>
              <a:rPr lang="el-GR" sz="2000" dirty="0" smtClean="0">
                <a:solidFill>
                  <a:srgbClr val="000000"/>
                </a:solidFill>
                <a:latin typeface="Verdana" panose="020B0604030504040204" pitchFamily="34" charset="0"/>
              </a:rPr>
              <a:t>έχει </a:t>
            </a:r>
            <a:r>
              <a:rPr lang="el-GR" sz="2000" dirty="0">
                <a:solidFill>
                  <a:srgbClr val="000000"/>
                </a:solidFill>
                <a:latin typeface="Verdana" panose="020B0604030504040204" pitchFamily="34" charset="0"/>
              </a:rPr>
              <a:t>θεμελιώδη σημασία για την επιβίωση των φυτικών οργανισμών, κυρίως κατά το κρίσιμο στάδιο της ανάδυσης από το έδαφος και της εγκαθίδρυσης των νεαρών </a:t>
            </a:r>
            <a:r>
              <a:rPr lang="el-GR" sz="2000" dirty="0" smtClean="0">
                <a:solidFill>
                  <a:srgbClr val="000000"/>
                </a:solidFill>
                <a:latin typeface="Verdana" panose="020B0604030504040204" pitchFamily="34" charset="0"/>
              </a:rPr>
              <a:t>αρτίβλαστων. </a:t>
            </a:r>
            <a:r>
              <a:rPr lang="el-GR" sz="2000" dirty="0">
                <a:solidFill>
                  <a:srgbClr val="000000"/>
                </a:solidFill>
                <a:latin typeface="Verdana" panose="020B0604030504040204" pitchFamily="34" charset="0"/>
              </a:rPr>
              <a:t>Μέσω αυτού τα νεαρά υπέργεια όργανα απομακρύνονται από το έδαφος </a:t>
            </a:r>
            <a:r>
              <a:rPr lang="el-GR" sz="2000" dirty="0" smtClean="0">
                <a:solidFill>
                  <a:srgbClr val="000000"/>
                </a:solidFill>
                <a:latin typeface="Verdana" panose="020B0604030504040204" pitchFamily="34" charset="0"/>
              </a:rPr>
              <a:t>ενώ </a:t>
            </a:r>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ρίζα</a:t>
            </a:r>
            <a:r>
              <a:rPr lang="el-GR" sz="2000" dirty="0">
                <a:solidFill>
                  <a:srgbClr val="000000"/>
                </a:solidFill>
                <a:latin typeface="Verdana" panose="020B0604030504040204" pitchFamily="34" charset="0"/>
              </a:rPr>
              <a:t> διεισδύει σε βαθύτερα στρώματα εδάφους </a:t>
            </a:r>
            <a:r>
              <a:rPr lang="el-GR" sz="2000" b="1" dirty="0">
                <a:solidFill>
                  <a:srgbClr val="000000"/>
                </a:solidFill>
                <a:latin typeface="Verdana" panose="020B0604030504040204" pitchFamily="34" charset="0"/>
              </a:rPr>
              <a:t>προς αναζήτηση νερού και θρεπτικών συστατικών</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5934691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Η αντίληψη του ερεθίσματος της βαρύτητας: Ο βαρυτροπισμός και η στοιχειώδης αντίληψη του χώρου</a:t>
            </a:r>
          </a:p>
        </p:txBody>
      </p:sp>
      <p:sp>
        <p:nvSpPr>
          <p:cNvPr id="5" name="Rectangle 4"/>
          <p:cNvSpPr/>
          <p:nvPr/>
        </p:nvSpPr>
        <p:spPr>
          <a:xfrm>
            <a:off x="1668512" y="2040989"/>
            <a:ext cx="7278419" cy="3785652"/>
          </a:xfrm>
          <a:prstGeom prst="rect">
            <a:avLst/>
          </a:prstGeom>
        </p:spPr>
        <p:txBody>
          <a:bodyPr wrap="square">
            <a:spAutoFit/>
          </a:bodyPr>
          <a:lstStyle/>
          <a:p>
            <a:r>
              <a:rPr lang="el-GR" sz="2000" dirty="0">
                <a:solidFill>
                  <a:srgbClr val="000000"/>
                </a:solidFill>
                <a:latin typeface="Verdana" panose="020B0604030504040204" pitchFamily="34" charset="0"/>
              </a:rPr>
              <a:t>Επομένως, ανεξάρτητα από την ύπαρξη φωτισμού, οι ρίζες κατευθύνονται προς το ερέθισμα (</a:t>
            </a:r>
            <a:r>
              <a:rPr lang="el-GR" sz="2000" b="1" dirty="0">
                <a:solidFill>
                  <a:srgbClr val="000000"/>
                </a:solidFill>
                <a:latin typeface="Verdana" panose="020B0604030504040204" pitchFamily="34" charset="0"/>
              </a:rPr>
              <a:t>θετικός βαρυτροπισμός</a:t>
            </a:r>
            <a:r>
              <a:rPr lang="el-GR" sz="2000" dirty="0">
                <a:solidFill>
                  <a:srgbClr val="000000"/>
                </a:solidFill>
                <a:latin typeface="Verdana" panose="020B0604030504040204" pitchFamily="34" charset="0"/>
              </a:rPr>
              <a:t>), ενώ οι βλαστοί απομακρύνονται από αυτό (</a:t>
            </a:r>
            <a:r>
              <a:rPr lang="el-GR" sz="2000" b="1" dirty="0">
                <a:solidFill>
                  <a:srgbClr val="000000"/>
                </a:solidFill>
                <a:latin typeface="Verdana" panose="020B0604030504040204" pitchFamily="34" charset="0"/>
              </a:rPr>
              <a:t>αρνητικός </a:t>
            </a:r>
            <a:r>
              <a:rPr lang="el-GR" sz="2000" b="1" dirty="0" smtClean="0">
                <a:solidFill>
                  <a:srgbClr val="000000"/>
                </a:solidFill>
                <a:latin typeface="Verdana" panose="020B0604030504040204" pitchFamily="34" charset="0"/>
              </a:rPr>
              <a:t>βαρυτροπισμός</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Η κάμψη των ριζών οφείλεται συνήθως σε ένα συνδυασμό </a:t>
            </a:r>
            <a:r>
              <a:rPr lang="el-GR" sz="2000" b="1" dirty="0">
                <a:solidFill>
                  <a:srgbClr val="000000"/>
                </a:solidFill>
                <a:latin typeface="Verdana" panose="020B0604030504040204" pitchFamily="34" charset="0"/>
              </a:rPr>
              <a:t>προώθησης</a:t>
            </a:r>
            <a:r>
              <a:rPr lang="el-GR" sz="2000" dirty="0">
                <a:solidFill>
                  <a:srgbClr val="000000"/>
                </a:solidFill>
                <a:latin typeface="Verdana" panose="020B0604030504040204" pitchFamily="34" charset="0"/>
              </a:rPr>
              <a:t> (στην ανώτερη) και </a:t>
            </a:r>
            <a:r>
              <a:rPr lang="el-GR" sz="2000" b="1" dirty="0">
                <a:solidFill>
                  <a:srgbClr val="000000"/>
                </a:solidFill>
                <a:latin typeface="Verdana" panose="020B0604030504040204" pitchFamily="34" charset="0"/>
              </a:rPr>
              <a:t>παρεμπόδισης</a:t>
            </a:r>
            <a:r>
              <a:rPr lang="el-GR" sz="2000" dirty="0">
                <a:solidFill>
                  <a:srgbClr val="000000"/>
                </a:solidFill>
                <a:latin typeface="Verdana" panose="020B0604030504040204" pitchFamily="34" charset="0"/>
              </a:rPr>
              <a:t> (στην κατώτερη) </a:t>
            </a:r>
            <a:r>
              <a:rPr lang="el-GR" sz="2000" b="1" dirty="0">
                <a:solidFill>
                  <a:srgbClr val="000000"/>
                </a:solidFill>
                <a:latin typeface="Verdana" panose="020B0604030504040204" pitchFamily="34" charset="0"/>
              </a:rPr>
              <a:t>της αύξησης </a:t>
            </a:r>
            <a:r>
              <a:rPr lang="el-GR" sz="2000" dirty="0">
                <a:solidFill>
                  <a:srgbClr val="000000"/>
                </a:solidFill>
                <a:latin typeface="Verdana" panose="020B0604030504040204" pitchFamily="34" charset="0"/>
              </a:rPr>
              <a:t>των αντίθετων πλευρών του οργάνου. Η </a:t>
            </a:r>
            <a:r>
              <a:rPr lang="el-GR" sz="2000" dirty="0" err="1">
                <a:solidFill>
                  <a:srgbClr val="000000"/>
                </a:solidFill>
                <a:latin typeface="Verdana" panose="020B0604030504040204" pitchFamily="34" charset="0"/>
              </a:rPr>
              <a:t>βαρυτροπική</a:t>
            </a:r>
            <a:r>
              <a:rPr lang="el-GR" sz="2000" dirty="0">
                <a:solidFill>
                  <a:srgbClr val="000000"/>
                </a:solidFill>
                <a:latin typeface="Verdana" panose="020B0604030504040204" pitchFamily="34" charset="0"/>
              </a:rPr>
              <a:t> αντίδραση χαρακτηρίζεται ως "</a:t>
            </a:r>
            <a:r>
              <a:rPr lang="el-GR" sz="2000" b="1" dirty="0">
                <a:solidFill>
                  <a:srgbClr val="000000"/>
                </a:solidFill>
                <a:latin typeface="Verdana" panose="020B0604030504040204" pitchFamily="34" charset="0"/>
              </a:rPr>
              <a:t>φαινόμενο κρίσιμου ορίου</a:t>
            </a:r>
            <a:r>
              <a:rPr lang="el-GR" sz="2000" dirty="0">
                <a:solidFill>
                  <a:srgbClr val="000000"/>
                </a:solidFill>
                <a:latin typeface="Verdana" panose="020B0604030504040204" pitchFamily="34" charset="0"/>
              </a:rPr>
              <a:t>", επειδή γίνεται αντιληπτή μόνον όταν η δόση του ερεθίσματος ξεπεράσει ένα ορισμένο </a:t>
            </a:r>
            <a:r>
              <a:rPr lang="el-GR" sz="2000" b="1" dirty="0">
                <a:solidFill>
                  <a:srgbClr val="000000"/>
                </a:solidFill>
                <a:latin typeface="Verdana" panose="020B0604030504040204" pitchFamily="34" charset="0"/>
              </a:rPr>
              <a:t>ελάχιστο κρίσιμο όριο </a:t>
            </a:r>
            <a:r>
              <a:rPr lang="el-GR" sz="2000" dirty="0">
                <a:solidFill>
                  <a:srgbClr val="000000"/>
                </a:solidFill>
                <a:latin typeface="Verdana" panose="020B0604030504040204" pitchFamily="34" charset="0"/>
              </a:rPr>
              <a:t>(κατώφλι</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8043556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Αρνητικός βαρυτροπισμός βλαστού στο φυτό </a:t>
            </a:r>
            <a:r>
              <a:rPr lang="el-GR" sz="2000" i="1" dirty="0" err="1">
                <a:solidFill>
                  <a:srgbClr val="000000"/>
                </a:solidFill>
                <a:latin typeface="Verdana" panose="020B0604030504040204" pitchFamily="34" charset="0"/>
              </a:rPr>
              <a:t>Kalanchoe</a:t>
            </a:r>
            <a:r>
              <a:rPr lang="el-GR" sz="2000"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sp</a:t>
            </a:r>
            <a:r>
              <a:rPr lang="el-GR" sz="2000" dirty="0">
                <a:solidFill>
                  <a:srgbClr val="000000"/>
                </a:solidFill>
                <a:latin typeface="Verdana" panose="020B0604030504040204" pitchFamily="34" charset="0"/>
              </a:rPr>
              <a:t>. Η γλάστρα με το φυτό παρέμεινε σε οριζόντια θέση για 24 </a:t>
            </a:r>
            <a:r>
              <a:rPr lang="el-GR" sz="2000" dirty="0" smtClean="0">
                <a:solidFill>
                  <a:srgbClr val="000000"/>
                </a:solidFill>
                <a:latin typeface="Verdana" panose="020B0604030504040204" pitchFamily="34" charset="0"/>
              </a:rPr>
              <a:t>h. </a:t>
            </a:r>
            <a:r>
              <a:rPr lang="el-GR" sz="2000" dirty="0">
                <a:solidFill>
                  <a:srgbClr val="000000"/>
                </a:solidFill>
                <a:latin typeface="Verdana" panose="020B0604030504040204" pitchFamily="34" charset="0"/>
              </a:rPr>
              <a:t>Ο φωτισμός ήταν διάχυτος, ώστε να μη παρεμβληθούν αντιδράσεις φωτοτροπισμού.</a:t>
            </a:r>
            <a:endParaRPr lang="el-GR" sz="2000" dirty="0"/>
          </a:p>
        </p:txBody>
      </p:sp>
      <p:cxnSp>
        <p:nvCxnSpPr>
          <p:cNvPr id="7" name="Straight Connector 6"/>
          <p:cNvCxnSpPr/>
          <p:nvPr/>
        </p:nvCxnSpPr>
        <p:spPr>
          <a:xfrm>
            <a:off x="766916" y="163340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584434" y="2018173"/>
            <a:ext cx="5975132" cy="4366678"/>
          </a:xfrm>
          <a:prstGeom prst="rect">
            <a:avLst/>
          </a:prstGeom>
        </p:spPr>
      </p:pic>
    </p:spTree>
    <p:extLst>
      <p:ext uri="{BB962C8B-B14F-4D97-AF65-F5344CB8AC3E}">
        <p14:creationId xmlns:p14="http://schemas.microsoft.com/office/powerpoint/2010/main" val="1952504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247372" cy="1015663"/>
          </a:xfrm>
          <a:prstGeom prst="rect">
            <a:avLst/>
          </a:prstGeom>
        </p:spPr>
        <p:txBody>
          <a:bodyPr wrap="square">
            <a:spAutoFit/>
          </a:bodyPr>
          <a:lstStyle/>
          <a:p>
            <a:r>
              <a:rPr lang="el-GR" sz="2000" dirty="0">
                <a:solidFill>
                  <a:srgbClr val="000000"/>
                </a:solidFill>
                <a:latin typeface="Verdana" panose="020B0604030504040204" pitchFamily="34" charset="0"/>
              </a:rPr>
              <a:t>Οι κατηγορίες </a:t>
            </a:r>
            <a:r>
              <a:rPr lang="el-GR" sz="2000" dirty="0" err="1">
                <a:solidFill>
                  <a:srgbClr val="000000"/>
                </a:solidFill>
                <a:latin typeface="Verdana" panose="020B0604030504040204" pitchFamily="34" charset="0"/>
              </a:rPr>
              <a:t>φωτοδεκτών</a:t>
            </a:r>
            <a:r>
              <a:rPr lang="el-GR" sz="2000" dirty="0">
                <a:solidFill>
                  <a:srgbClr val="000000"/>
                </a:solidFill>
                <a:latin typeface="Verdana" panose="020B0604030504040204" pitchFamily="34" charset="0"/>
              </a:rPr>
              <a:t>, η φασματική περιοχή που αντιλαμβάνονται, οι χρωμοφόρες ομάδες τους και οι λειτουργίες τις οποίες ελέγχουν</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308933"/>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srcRect b="46717"/>
          <a:stretch/>
        </p:blipFill>
        <p:spPr>
          <a:xfrm>
            <a:off x="774799" y="1797635"/>
            <a:ext cx="7715242" cy="4547624"/>
          </a:xfrm>
          <a:prstGeom prst="rect">
            <a:avLst/>
          </a:prstGeom>
        </p:spPr>
      </p:pic>
    </p:spTree>
    <p:extLst>
      <p:ext uri="{BB962C8B-B14F-4D97-AF65-F5344CB8AC3E}">
        <p14:creationId xmlns:p14="http://schemas.microsoft.com/office/powerpoint/2010/main" val="37906164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 μηχανισμός αντίληψης </a:t>
            </a:r>
            <a:r>
              <a:rPr lang="el-GR" sz="2400" b="1" dirty="0" err="1">
                <a:solidFill>
                  <a:srgbClr val="000000"/>
                </a:solidFill>
                <a:latin typeface="Verdana" panose="020B0604030504040204" pitchFamily="34" charset="0"/>
              </a:rPr>
              <a:t>βαρυτροπικών</a:t>
            </a:r>
            <a:r>
              <a:rPr lang="el-GR" sz="2400" b="1" dirty="0">
                <a:solidFill>
                  <a:srgbClr val="000000"/>
                </a:solidFill>
                <a:latin typeface="Verdana" panose="020B0604030504040204" pitchFamily="34" charset="0"/>
              </a:rPr>
              <a:t> ερεθισμάτων περιλαμβάνει την "ελεύθερη πτώση" υποκυτταρικών συστατικών</a:t>
            </a:r>
          </a:p>
        </p:txBody>
      </p:sp>
      <p:sp>
        <p:nvSpPr>
          <p:cNvPr id="5" name="Rectangle 4"/>
          <p:cNvSpPr/>
          <p:nvPr/>
        </p:nvSpPr>
        <p:spPr>
          <a:xfrm>
            <a:off x="1668512" y="2040989"/>
            <a:ext cx="7278419" cy="4093428"/>
          </a:xfrm>
          <a:prstGeom prst="rect">
            <a:avLst/>
          </a:prstGeom>
        </p:spPr>
        <p:txBody>
          <a:bodyPr wrap="square">
            <a:spAutoFit/>
          </a:bodyPr>
          <a:lstStyle/>
          <a:p>
            <a:r>
              <a:rPr lang="el-GR" sz="2000" dirty="0">
                <a:solidFill>
                  <a:srgbClr val="000000"/>
                </a:solidFill>
                <a:latin typeface="Verdana" panose="020B0604030504040204" pitchFamily="34" charset="0"/>
              </a:rPr>
              <a:t>Τα πειραματικά δεδομένα έχουν επιβεβαιώσει τη θεωρία των </a:t>
            </a:r>
            <a:r>
              <a:rPr lang="el-GR" sz="2000" b="1" dirty="0" err="1" smtClean="0">
                <a:solidFill>
                  <a:srgbClr val="000000"/>
                </a:solidFill>
                <a:latin typeface="Verdana" panose="020B0604030504040204" pitchFamily="34" charset="0"/>
              </a:rPr>
              <a:t>στατολίθων</a:t>
            </a:r>
            <a:r>
              <a:rPr lang="el-GR" sz="2000" dirty="0" smtClean="0">
                <a:solidFill>
                  <a:srgbClr val="000000"/>
                </a:solidFill>
                <a:latin typeface="Verdana" panose="020B0604030504040204" pitchFamily="34" charset="0"/>
              </a:rPr>
              <a:t>. Σύμφωνα </a:t>
            </a:r>
            <a:r>
              <a:rPr lang="el-GR" sz="2000" dirty="0">
                <a:solidFill>
                  <a:srgbClr val="000000"/>
                </a:solidFill>
                <a:latin typeface="Verdana" panose="020B0604030504040204" pitchFamily="34" charset="0"/>
              </a:rPr>
              <a:t>με την υπόθεση </a:t>
            </a:r>
            <a:r>
              <a:rPr lang="el-GR" sz="2000" dirty="0" smtClean="0">
                <a:solidFill>
                  <a:srgbClr val="000000"/>
                </a:solidFill>
                <a:latin typeface="Verdana" panose="020B0604030504040204" pitchFamily="34" charset="0"/>
              </a:rPr>
              <a:t>αυτή, </a:t>
            </a:r>
            <a:r>
              <a:rPr lang="el-GR" sz="2000" dirty="0">
                <a:solidFill>
                  <a:srgbClr val="000000"/>
                </a:solidFill>
                <a:latin typeface="Verdana" panose="020B0604030504040204" pitchFamily="34" charset="0"/>
              </a:rPr>
              <a:t>η αλλαγή προσανατολισμού ενός οργάνου ως προς το πεδίο βαρύτητας γίνεται αντιληπτή λόγω της ελεύθερης πτώσης υποκυτταρικών οργανιδίων σε εξειδικευμένα κύτταρα (στατοκύτταρα). Τα κύτταρα αυτά περιέχουν χαρακτηριστικούς αμυλοπλάστες (</a:t>
            </a:r>
            <a:r>
              <a:rPr lang="el-GR" sz="2000" dirty="0" err="1">
                <a:solidFill>
                  <a:srgbClr val="000000"/>
                </a:solidFill>
                <a:latin typeface="Verdana" panose="020B0604030504040204" pitchFamily="34" charset="0"/>
              </a:rPr>
              <a:t>στατόλιθους</a:t>
            </a:r>
            <a:r>
              <a:rPr lang="el-GR" sz="2000" dirty="0">
                <a:solidFill>
                  <a:srgbClr val="000000"/>
                </a:solidFill>
                <a:latin typeface="Verdana" panose="020B0604030504040204" pitchFamily="34" charset="0"/>
              </a:rPr>
              <a:t>) με ογκώδεις </a:t>
            </a:r>
            <a:r>
              <a:rPr lang="el-GR" sz="2000" dirty="0" err="1">
                <a:solidFill>
                  <a:srgbClr val="000000"/>
                </a:solidFill>
                <a:latin typeface="Verdana" panose="020B0604030504040204" pitchFamily="34" charset="0"/>
              </a:rPr>
              <a:t>αμυλόκκοκους</a:t>
            </a:r>
            <a:r>
              <a:rPr lang="el-GR" sz="2000" dirty="0">
                <a:solidFill>
                  <a:srgbClr val="000000"/>
                </a:solidFill>
                <a:latin typeface="Verdana" panose="020B0604030504040204" pitchFamily="34" charset="0"/>
              </a:rPr>
              <a:t> οι οποίοι </a:t>
            </a:r>
            <a:r>
              <a:rPr lang="el-GR" sz="2000" b="1" dirty="0">
                <a:solidFill>
                  <a:srgbClr val="000000"/>
                </a:solidFill>
                <a:latin typeface="Verdana" panose="020B0604030504040204" pitchFamily="34" charset="0"/>
              </a:rPr>
              <a:t>μετακινούνται</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ανάλογα με την κλίση του οργάνου </a:t>
            </a:r>
            <a:r>
              <a:rPr lang="el-GR" sz="2000" b="1" dirty="0" smtClean="0">
                <a:solidFill>
                  <a:srgbClr val="000000"/>
                </a:solidFill>
                <a:latin typeface="Verdana" panose="020B0604030504040204" pitchFamily="34" charset="0"/>
              </a:rPr>
              <a:t>ως προς το άνυσμα </a:t>
            </a:r>
            <a:r>
              <a:rPr lang="el-GR" sz="2000" b="1" dirty="0">
                <a:solidFill>
                  <a:srgbClr val="000000"/>
                </a:solidFill>
                <a:latin typeface="Verdana" panose="020B0604030504040204" pitchFamily="34" charset="0"/>
              </a:rPr>
              <a:t>του πεδίου </a:t>
            </a:r>
            <a:r>
              <a:rPr lang="el-GR" sz="2000" b="1" dirty="0" smtClean="0">
                <a:solidFill>
                  <a:srgbClr val="000000"/>
                </a:solidFill>
                <a:latin typeface="Verdana" panose="020B0604030504040204" pitchFamily="34" charset="0"/>
              </a:rPr>
              <a:t>βαρύτητας</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Η μετακίνηση των </a:t>
            </a:r>
            <a:r>
              <a:rPr lang="el-GR" sz="2000" dirty="0" err="1">
                <a:solidFill>
                  <a:srgbClr val="000000"/>
                </a:solidFill>
                <a:latin typeface="Verdana" panose="020B0604030504040204" pitchFamily="34" charset="0"/>
              </a:rPr>
              <a:t>στατολίθων</a:t>
            </a:r>
            <a:r>
              <a:rPr lang="el-GR" sz="2000" dirty="0">
                <a:solidFill>
                  <a:srgbClr val="000000"/>
                </a:solidFill>
                <a:latin typeface="Verdana" panose="020B0604030504040204" pitchFamily="34" charset="0"/>
              </a:rPr>
              <a:t> οφείλεται στην υψηλότερη πυκνότητά τους (λόγω της έντονης εναπόθεσης αμύλου) σε σχέση με αυτήν του κυτταροπλάσματος που τους περιβάλλει.</a:t>
            </a:r>
          </a:p>
        </p:txBody>
      </p:sp>
    </p:spTree>
    <p:extLst>
      <p:ext uri="{BB962C8B-B14F-4D97-AF65-F5344CB8AC3E}">
        <p14:creationId xmlns:p14="http://schemas.microsoft.com/office/powerpoint/2010/main" val="40793497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 μηχανισμός αντίληψης </a:t>
            </a:r>
            <a:r>
              <a:rPr lang="el-GR" sz="2400" b="1" dirty="0" err="1">
                <a:solidFill>
                  <a:srgbClr val="000000"/>
                </a:solidFill>
                <a:latin typeface="Verdana" panose="020B0604030504040204" pitchFamily="34" charset="0"/>
              </a:rPr>
              <a:t>βαρυτροπικών</a:t>
            </a:r>
            <a:r>
              <a:rPr lang="el-GR" sz="2400" b="1" dirty="0">
                <a:solidFill>
                  <a:srgbClr val="000000"/>
                </a:solidFill>
                <a:latin typeface="Verdana" panose="020B0604030504040204" pitchFamily="34" charset="0"/>
              </a:rPr>
              <a:t> ερεθισμάτων περιλαμβάνει την "ελεύθερη πτώση" υποκυτταρικών συστατικών</a:t>
            </a:r>
          </a:p>
        </p:txBody>
      </p:sp>
      <p:sp>
        <p:nvSpPr>
          <p:cNvPr id="5" name="Rectangle 4"/>
          <p:cNvSpPr/>
          <p:nvPr/>
        </p:nvSpPr>
        <p:spPr>
          <a:xfrm>
            <a:off x="1668512" y="2040989"/>
            <a:ext cx="7278419" cy="4401205"/>
          </a:xfrm>
          <a:prstGeom prst="rect">
            <a:avLst/>
          </a:prstGeom>
        </p:spPr>
        <p:txBody>
          <a:bodyPr wrap="square">
            <a:spAutoFit/>
          </a:bodyPr>
          <a:lstStyle/>
          <a:p>
            <a:r>
              <a:rPr lang="el-GR" sz="2000" dirty="0">
                <a:solidFill>
                  <a:srgbClr val="000000"/>
                </a:solidFill>
                <a:latin typeface="Verdana" panose="020B0604030504040204" pitchFamily="34" charset="0"/>
              </a:rPr>
              <a:t>Η μετακίνηση μπορεί να επιβεβαιωθεί και από απλές </a:t>
            </a:r>
            <a:r>
              <a:rPr lang="el-GR" sz="2000" b="1" dirty="0">
                <a:solidFill>
                  <a:srgbClr val="000000"/>
                </a:solidFill>
                <a:latin typeface="Verdana" panose="020B0604030504040204" pitchFamily="34" charset="0"/>
              </a:rPr>
              <a:t>μικροσκοπικές παρατηρήσεις</a:t>
            </a:r>
            <a:r>
              <a:rPr lang="el-GR" sz="2000" dirty="0">
                <a:solidFill>
                  <a:srgbClr val="000000"/>
                </a:solidFill>
                <a:latin typeface="Verdana" panose="020B0604030504040204" pitchFamily="34" charset="0"/>
              </a:rPr>
              <a:t>, ενώ οι χρόνοι κατακρήμνισης των </a:t>
            </a:r>
            <a:r>
              <a:rPr lang="el-GR" sz="2000" dirty="0" err="1">
                <a:solidFill>
                  <a:srgbClr val="000000"/>
                </a:solidFill>
                <a:latin typeface="Verdana" panose="020B0604030504040204" pitchFamily="34" charset="0"/>
              </a:rPr>
              <a:t>στατολίθων</a:t>
            </a:r>
            <a:r>
              <a:rPr lang="el-GR" sz="2000" dirty="0">
                <a:solidFill>
                  <a:srgbClr val="000000"/>
                </a:solidFill>
                <a:latin typeface="Verdana" panose="020B0604030504040204" pitchFamily="34" charset="0"/>
              </a:rPr>
              <a:t> συμπίπτουν με τους χρόνους αντίληψης του ερεθίσματος. Οι αμυλόκοκκοι των </a:t>
            </a:r>
            <a:r>
              <a:rPr lang="el-GR" sz="2000" dirty="0" err="1">
                <a:solidFill>
                  <a:srgbClr val="000000"/>
                </a:solidFill>
                <a:latin typeface="Verdana" panose="020B0604030504040204" pitchFamily="34" charset="0"/>
              </a:rPr>
              <a:t>στατοκυττάρων</a:t>
            </a:r>
            <a:r>
              <a:rPr lang="el-GR" sz="2000" dirty="0">
                <a:solidFill>
                  <a:srgbClr val="000000"/>
                </a:solidFill>
                <a:latin typeface="Verdana" panose="020B0604030504040204" pitchFamily="34" charset="0"/>
              </a:rPr>
              <a:t> διατηρούνται ακόμη και σε περιόδους </a:t>
            </a:r>
            <a:r>
              <a:rPr lang="el-GR" sz="2000" b="1" dirty="0">
                <a:solidFill>
                  <a:srgbClr val="000000"/>
                </a:solidFill>
                <a:latin typeface="Verdana" panose="020B0604030504040204" pitchFamily="34" charset="0"/>
              </a:rPr>
              <a:t>έντονης έλλειψης ενέργειας</a:t>
            </a:r>
            <a:r>
              <a:rPr lang="el-GR" sz="2000" dirty="0">
                <a:solidFill>
                  <a:srgbClr val="000000"/>
                </a:solidFill>
                <a:latin typeface="Verdana" panose="020B0604030504040204" pitchFamily="34" charset="0"/>
              </a:rPr>
              <a:t>, ενώ </a:t>
            </a:r>
            <a:r>
              <a:rPr lang="el-GR" sz="2000" b="1" dirty="0" smtClean="0">
                <a:solidFill>
                  <a:srgbClr val="000000"/>
                </a:solidFill>
                <a:latin typeface="Verdana" panose="020B0604030504040204" pitchFamily="34" charset="0"/>
              </a:rPr>
              <a:t>εάν αποδομηθούν </a:t>
            </a:r>
            <a:r>
              <a:rPr lang="el-GR" sz="2000" dirty="0" smtClean="0">
                <a:solidFill>
                  <a:srgbClr val="000000"/>
                </a:solidFill>
                <a:latin typeface="Verdana" panose="020B0604030504040204" pitchFamily="34" charset="0"/>
              </a:rPr>
              <a:t>με </a:t>
            </a:r>
            <a:r>
              <a:rPr lang="el-GR" sz="2000" dirty="0">
                <a:solidFill>
                  <a:srgbClr val="000000"/>
                </a:solidFill>
                <a:latin typeface="Verdana" panose="020B0604030504040204" pitchFamily="34" charset="0"/>
              </a:rPr>
              <a:t>κατάλληλους πειραματικούς χειρισμούς </a:t>
            </a:r>
            <a:r>
              <a:rPr lang="el-GR" sz="2000" b="1" dirty="0">
                <a:solidFill>
                  <a:srgbClr val="000000"/>
                </a:solidFill>
                <a:latin typeface="Verdana" panose="020B0604030504040204" pitchFamily="34" charset="0"/>
              </a:rPr>
              <a:t>τα φυτά δεν αντιλαμβάνονται </a:t>
            </a:r>
            <a:r>
              <a:rPr lang="el-GR" sz="2000" dirty="0">
                <a:solidFill>
                  <a:srgbClr val="000000"/>
                </a:solidFill>
                <a:latin typeface="Verdana" panose="020B0604030504040204" pitchFamily="34" charset="0"/>
              </a:rPr>
              <a:t>πλήρως τα </a:t>
            </a:r>
            <a:r>
              <a:rPr lang="el-GR" sz="2000" dirty="0" err="1">
                <a:solidFill>
                  <a:srgbClr val="000000"/>
                </a:solidFill>
                <a:latin typeface="Verdana" panose="020B0604030504040204" pitchFamily="34" charset="0"/>
              </a:rPr>
              <a:t>βαρυτροπικά</a:t>
            </a:r>
            <a:r>
              <a:rPr lang="el-GR" sz="2000" dirty="0">
                <a:solidFill>
                  <a:srgbClr val="000000"/>
                </a:solidFill>
                <a:latin typeface="Verdana" panose="020B0604030504040204" pitchFamily="34" charset="0"/>
              </a:rPr>
              <a:t> ερεθίσματα. Στις νεαρές ρίζες τα στατοκύτταρα </a:t>
            </a:r>
            <a:r>
              <a:rPr lang="el-GR" sz="2000" dirty="0" smtClean="0">
                <a:solidFill>
                  <a:srgbClr val="000000"/>
                </a:solidFill>
                <a:latin typeface="Verdana" panose="020B0604030504040204" pitchFamily="34" charset="0"/>
              </a:rPr>
              <a:t>απαντώνται στην καλύπτρα. </a:t>
            </a:r>
            <a:r>
              <a:rPr lang="el-GR" sz="2000" b="1" dirty="0" smtClean="0">
                <a:solidFill>
                  <a:srgbClr val="000000"/>
                </a:solidFill>
                <a:latin typeface="Verdana" panose="020B0604030504040204" pitchFamily="34" charset="0"/>
              </a:rPr>
              <a:t>Εάν </a:t>
            </a:r>
            <a:r>
              <a:rPr lang="el-GR" sz="2000" b="1" dirty="0">
                <a:solidFill>
                  <a:srgbClr val="000000"/>
                </a:solidFill>
                <a:latin typeface="Verdana" panose="020B0604030504040204" pitchFamily="34" charset="0"/>
              </a:rPr>
              <a:t>αφαιρεθεί η καλύπτρα, η ρίζα δεν αντιλαμβάνεται πλέον γεωτροπικά ερεθίσματα</a:t>
            </a:r>
            <a:r>
              <a:rPr lang="el-GR" sz="2000" dirty="0">
                <a:solidFill>
                  <a:srgbClr val="000000"/>
                </a:solidFill>
                <a:latin typeface="Verdana" panose="020B0604030504040204" pitchFamily="34" charset="0"/>
              </a:rPr>
              <a:t>. Στους νεαρούς βλαστούς </a:t>
            </a:r>
            <a:r>
              <a:rPr lang="el-GR" sz="2000" dirty="0" smtClean="0">
                <a:solidFill>
                  <a:srgbClr val="000000"/>
                </a:solidFill>
                <a:latin typeface="Verdana" panose="020B0604030504040204" pitchFamily="34" charset="0"/>
              </a:rPr>
              <a:t>τα </a:t>
            </a:r>
            <a:r>
              <a:rPr lang="el-GR" sz="2000" dirty="0">
                <a:solidFill>
                  <a:srgbClr val="000000"/>
                </a:solidFill>
                <a:latin typeface="Verdana" panose="020B0604030504040204" pitchFamily="34" charset="0"/>
              </a:rPr>
              <a:t>στατοκύτταρα κατανέμονται σε όλο το μήκος τους εξωτερικά από τον κολεό της δέσμης.</a:t>
            </a:r>
          </a:p>
        </p:txBody>
      </p:sp>
    </p:spTree>
    <p:extLst>
      <p:ext uri="{BB962C8B-B14F-4D97-AF65-F5344CB8AC3E}">
        <p14:creationId xmlns:p14="http://schemas.microsoft.com/office/powerpoint/2010/main" val="2304598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Επιμήκης τομή πρωτογενούς ρίζας καλαμποκιού. Χρώση ιωδίου. Διακρίνεται η περιοχή του </a:t>
            </a:r>
            <a:r>
              <a:rPr lang="el-GR" sz="2000" dirty="0" err="1">
                <a:solidFill>
                  <a:srgbClr val="000000"/>
                </a:solidFill>
                <a:latin typeface="Verdana" panose="020B0604030504040204" pitchFamily="34" charset="0"/>
              </a:rPr>
              <a:t>στατεγχύματος</a:t>
            </a:r>
            <a:r>
              <a:rPr lang="el-GR" sz="2000" dirty="0">
                <a:solidFill>
                  <a:srgbClr val="000000"/>
                </a:solidFill>
                <a:latin typeface="Verdana" panose="020B0604030504040204" pitchFamily="34" charset="0"/>
              </a:rPr>
              <a:t> της οποίας οι ογκώδεις αμυλοπλάστες έχουν </a:t>
            </a:r>
            <a:r>
              <a:rPr lang="el-GR" sz="2000" dirty="0" err="1">
                <a:solidFill>
                  <a:srgbClr val="000000"/>
                </a:solidFill>
                <a:latin typeface="Verdana" panose="020B0604030504040204" pitchFamily="34" charset="0"/>
              </a:rPr>
              <a:t>χρωστεί</a:t>
            </a:r>
            <a:r>
              <a:rPr lang="el-GR" sz="2000" dirty="0">
                <a:solidFill>
                  <a:srgbClr val="000000"/>
                </a:solidFill>
                <a:latin typeface="Verdana" panose="020B0604030504040204" pitchFamily="34" charset="0"/>
              </a:rPr>
              <a:t> σε μελανή απόχρωση.</a:t>
            </a:r>
            <a:endParaRPr lang="el-GR" sz="2000" dirty="0"/>
          </a:p>
        </p:txBody>
      </p:sp>
      <p:cxnSp>
        <p:nvCxnSpPr>
          <p:cNvPr id="7" name="Straight Connector 6"/>
          <p:cNvCxnSpPr/>
          <p:nvPr/>
        </p:nvCxnSpPr>
        <p:spPr>
          <a:xfrm>
            <a:off x="766916" y="163340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13191" t="13594" r="13541" b="12812"/>
          <a:stretch/>
        </p:blipFill>
        <p:spPr>
          <a:xfrm>
            <a:off x="2524859" y="1907631"/>
            <a:ext cx="4078516" cy="4595648"/>
          </a:xfrm>
          <a:prstGeom prst="rect">
            <a:avLst/>
          </a:prstGeom>
        </p:spPr>
      </p:pic>
    </p:spTree>
    <p:extLst>
      <p:ext uri="{BB962C8B-B14F-4D97-AF65-F5344CB8AC3E}">
        <p14:creationId xmlns:p14="http://schemas.microsoft.com/office/powerpoint/2010/main" val="22561914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015663"/>
          </a:xfrm>
          <a:prstGeom prst="rect">
            <a:avLst/>
          </a:prstGeom>
        </p:spPr>
        <p:txBody>
          <a:bodyPr wrap="square">
            <a:spAutoFit/>
          </a:bodyPr>
          <a:lstStyle/>
          <a:p>
            <a:r>
              <a:rPr lang="el-GR" sz="2000" dirty="0">
                <a:solidFill>
                  <a:srgbClr val="000000"/>
                </a:solidFill>
                <a:latin typeface="Verdana" panose="020B0604030504040204" pitchFamily="34" charset="0"/>
              </a:rPr>
              <a:t>Απλουστευμένο διάγραμμα των σταδίων αντίληψης της βαρύτητας, διαβίβασης σήματος και στρέψης ενός ακρορριζίου.</a:t>
            </a:r>
            <a:endParaRPr lang="el-GR" sz="2000" dirty="0"/>
          </a:p>
        </p:txBody>
      </p:sp>
      <p:cxnSp>
        <p:nvCxnSpPr>
          <p:cNvPr id="7" name="Straight Connector 6"/>
          <p:cNvCxnSpPr/>
          <p:nvPr/>
        </p:nvCxnSpPr>
        <p:spPr>
          <a:xfrm>
            <a:off x="766916" y="129444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2601310" y="1328952"/>
            <a:ext cx="3941380" cy="5477106"/>
          </a:xfrm>
          <a:prstGeom prst="rect">
            <a:avLst/>
          </a:prstGeom>
        </p:spPr>
      </p:pic>
    </p:spTree>
    <p:extLst>
      <p:ext uri="{BB962C8B-B14F-4D97-AF65-F5344CB8AC3E}">
        <p14:creationId xmlns:p14="http://schemas.microsoft.com/office/powerpoint/2010/main" val="1999793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Η οριζόντια τοποθέτηση της ρίζας (σε χρόνο 0s, στο κέντρο του σχήματος) προκαλεί κατακρήμνιση των </a:t>
            </a:r>
            <a:r>
              <a:rPr lang="el-GR" sz="2000" dirty="0" err="1">
                <a:solidFill>
                  <a:srgbClr val="000000"/>
                </a:solidFill>
                <a:latin typeface="Verdana" panose="020B0604030504040204" pitchFamily="34" charset="0"/>
              </a:rPr>
              <a:t>στατολίθων</a:t>
            </a:r>
            <a:r>
              <a:rPr lang="el-GR" sz="2000" dirty="0">
                <a:solidFill>
                  <a:srgbClr val="000000"/>
                </a:solidFill>
                <a:latin typeface="Verdana" panose="020B0604030504040204" pitchFamily="34" charset="0"/>
              </a:rPr>
              <a:t> (απεικονίζονται στο δεξί μέρος της εικόνας) η οποία ολοκληρώνεται μέσα σε 10 </a:t>
            </a:r>
            <a:r>
              <a:rPr lang="el-GR" sz="2000" dirty="0" err="1" smtClean="0">
                <a:solidFill>
                  <a:srgbClr val="000000"/>
                </a:solidFill>
                <a:latin typeface="Verdana" panose="020B0604030504040204" pitchFamily="34" charset="0"/>
              </a:rPr>
              <a:t>min</a:t>
            </a:r>
            <a:r>
              <a:rPr lang="el-GR" sz="2000" dirty="0" smtClean="0">
                <a:solidFill>
                  <a:srgbClr val="000000"/>
                </a:solidFill>
                <a:latin typeface="Verdana" panose="020B0604030504040204" pitchFamily="34" charset="0"/>
              </a:rPr>
              <a:t>.</a:t>
            </a:r>
            <a:endParaRPr lang="el-GR" sz="2000" dirty="0"/>
          </a:p>
        </p:txBody>
      </p:sp>
      <p:cxnSp>
        <p:nvCxnSpPr>
          <p:cNvPr id="7" name="Straight Connector 6"/>
          <p:cNvCxnSpPr/>
          <p:nvPr/>
        </p:nvCxnSpPr>
        <p:spPr>
          <a:xfrm>
            <a:off x="766916" y="160187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srcRect t="-1" b="33656"/>
          <a:stretch/>
        </p:blipFill>
        <p:spPr>
          <a:xfrm>
            <a:off x="1813034" y="1660321"/>
            <a:ext cx="5517932" cy="5087331"/>
          </a:xfrm>
          <a:prstGeom prst="rect">
            <a:avLst/>
          </a:prstGeom>
        </p:spPr>
      </p:pic>
    </p:spTree>
    <p:extLst>
      <p:ext uri="{BB962C8B-B14F-4D97-AF65-F5344CB8AC3E}">
        <p14:creationId xmlns:p14="http://schemas.microsoft.com/office/powerpoint/2010/main" val="16028591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Η πτώση των </a:t>
            </a:r>
            <a:r>
              <a:rPr lang="el-GR" sz="2000" dirty="0" err="1">
                <a:solidFill>
                  <a:srgbClr val="000000"/>
                </a:solidFill>
                <a:latin typeface="Verdana" panose="020B0604030504040204" pitchFamily="34" charset="0"/>
              </a:rPr>
              <a:t>στατολίθων</a:t>
            </a:r>
            <a:r>
              <a:rPr lang="el-GR" sz="2000" dirty="0">
                <a:solidFill>
                  <a:srgbClr val="000000"/>
                </a:solidFill>
                <a:latin typeface="Verdana" panose="020B0604030504040204" pitchFamily="34" charset="0"/>
              </a:rPr>
              <a:t> έχει ως αποτέλεσμα τη μεταβολή του </a:t>
            </a:r>
            <a:r>
              <a:rPr lang="el-GR" sz="2000" dirty="0" err="1">
                <a:solidFill>
                  <a:srgbClr val="000000"/>
                </a:solidFill>
                <a:latin typeface="Verdana" panose="020B0604030504040204" pitchFamily="34" charset="0"/>
              </a:rPr>
              <a:t>pH</a:t>
            </a:r>
            <a:r>
              <a:rPr lang="el-GR" sz="2000" dirty="0">
                <a:solidFill>
                  <a:srgbClr val="000000"/>
                </a:solidFill>
                <a:latin typeface="Verdana" panose="020B0604030504040204" pitchFamily="34" charset="0"/>
              </a:rPr>
              <a:t> των κυττάρων της καλύπτρας, καθώς και ανακατανομή των πρωτεϊνών PIN (κόκκινες κουκκίδες στα ένθετα δεξιά). </a:t>
            </a:r>
            <a:endParaRPr lang="el-GR" sz="2000" dirty="0"/>
          </a:p>
        </p:txBody>
      </p:sp>
      <p:cxnSp>
        <p:nvCxnSpPr>
          <p:cNvPr id="7" name="Straight Connector 6"/>
          <p:cNvCxnSpPr/>
          <p:nvPr/>
        </p:nvCxnSpPr>
        <p:spPr>
          <a:xfrm>
            <a:off x="766916" y="160187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srcRect t="36945" b="346"/>
          <a:stretch/>
        </p:blipFill>
        <p:spPr>
          <a:xfrm>
            <a:off x="1813034" y="1923400"/>
            <a:ext cx="5517932" cy="4808475"/>
          </a:xfrm>
          <a:prstGeom prst="rect">
            <a:avLst/>
          </a:prstGeom>
        </p:spPr>
      </p:pic>
    </p:spTree>
    <p:extLst>
      <p:ext uri="{BB962C8B-B14F-4D97-AF65-F5344CB8AC3E}">
        <p14:creationId xmlns:p14="http://schemas.microsoft.com/office/powerpoint/2010/main" val="41843326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9436" cy="1323439"/>
          </a:xfrm>
          <a:prstGeom prst="rect">
            <a:avLst/>
          </a:prstGeom>
        </p:spPr>
        <p:txBody>
          <a:bodyPr wrap="square">
            <a:spAutoFit/>
          </a:bodyPr>
          <a:lstStyle/>
          <a:p>
            <a:r>
              <a:rPr lang="el-GR" sz="2000" dirty="0">
                <a:solidFill>
                  <a:srgbClr val="000000"/>
                </a:solidFill>
                <a:latin typeface="Verdana" panose="020B0604030504040204" pitchFamily="34" charset="0"/>
              </a:rPr>
              <a:t>Ο εντοπισμός των πρωτεϊνών αυτών στην κατάλληλη πλευρά των κυττάρων προκαλεί μονόδρομη μεταφορά της αυξίνης προς την κατώτερη πλευρά του οργάνου που προκαλεί την στρέψη</a:t>
            </a:r>
            <a:r>
              <a:rPr lang="el-GR" sz="2000" dirty="0" smtClean="0">
                <a:solidFill>
                  <a:srgbClr val="000000"/>
                </a:solidFill>
                <a:latin typeface="Verdana" panose="020B0604030504040204" pitchFamily="34" charset="0"/>
              </a:rPr>
              <a:t>. </a:t>
            </a:r>
            <a:endParaRPr lang="el-GR" sz="2000" dirty="0"/>
          </a:p>
        </p:txBody>
      </p:sp>
      <p:cxnSp>
        <p:nvCxnSpPr>
          <p:cNvPr id="7" name="Straight Connector 6"/>
          <p:cNvCxnSpPr/>
          <p:nvPr/>
        </p:nvCxnSpPr>
        <p:spPr>
          <a:xfrm>
            <a:off x="766916" y="160187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srcRect t="36945" b="346"/>
          <a:stretch/>
        </p:blipFill>
        <p:spPr>
          <a:xfrm>
            <a:off x="1813034" y="1923400"/>
            <a:ext cx="5517932" cy="4808475"/>
          </a:xfrm>
          <a:prstGeom prst="rect">
            <a:avLst/>
          </a:prstGeom>
        </p:spPr>
      </p:pic>
    </p:spTree>
    <p:extLst>
      <p:ext uri="{BB962C8B-B14F-4D97-AF65-F5344CB8AC3E}">
        <p14:creationId xmlns:p14="http://schemas.microsoft.com/office/powerpoint/2010/main" val="310950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2626</TotalTime>
  <Words>6436</Words>
  <Application>Microsoft Office PowerPoint</Application>
  <PresentationFormat>On-screen Show (4:3)</PresentationFormat>
  <Paragraphs>206</Paragraphs>
  <Slides>96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Georgios Liakopoulos</dc:creator>
  <cp:lastModifiedBy>Georgios Liakopoulos</cp:lastModifiedBy>
  <cp:revision>102</cp:revision>
  <dcterms:created xsi:type="dcterms:W3CDTF">2018-04-15T12:48:54Z</dcterms:created>
  <dcterms:modified xsi:type="dcterms:W3CDTF">2024-06-03T10:40:39Z</dcterms:modified>
</cp:coreProperties>
</file>