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7" r:id="rId10"/>
    <p:sldId id="263" r:id="rId11"/>
    <p:sldId id="268" r:id="rId12"/>
    <p:sldId id="264" r:id="rId13"/>
    <p:sldId id="273" r:id="rId14"/>
    <p:sldId id="272" r:id="rId15"/>
    <p:sldId id="265" r:id="rId16"/>
    <p:sldId id="271" r:id="rId17"/>
    <p:sldId id="269" r:id="rId18"/>
    <p:sldId id="270" r:id="rId1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>
      <p:cViewPr varScale="1">
        <p:scale>
          <a:sx n="111" d="100"/>
          <a:sy n="111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1B8CF-F408-4197-B3FC-F196A0B2E406}" type="datetimeFigureOut">
              <a:rPr lang="el-GR" smtClean="0"/>
              <a:t>2/5/2023</a:t>
            </a:fld>
            <a:endParaRPr lang="el-G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D9E9-8E36-4BAB-A952-748AE7846905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246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3DB8-187A-42C0-8FBD-5F3EE602CED4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90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4718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975709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4845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267094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7861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6D482-8371-47D7-BB4F-E0EC302EEAD1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6983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788DF-2769-4BEA-B05B-79340756974B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891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66A84-D009-4DB7-A61B-21FB6B76CE1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60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DCE6D-3A23-496A-A29A-0536B375AC6B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78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4D0B2-55F3-469A-8EFE-3659288EE4D2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14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1B1A1-1B5A-41EC-8961-538274B80BA3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58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840C-D677-402B-B655-D44B97702893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16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2A67-04EF-4ABA-B057-BFCC002CC7FD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78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AE754-7C66-44D2-A90E-66EE3ECBFC9E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3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7A1B3-968A-48F4-AC13-4AD419ED8AF9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54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33F93-50B7-4742-9DE3-3938C7ABCF0C}" type="datetime1">
              <a:rPr lang="en-US" smtClean="0"/>
              <a:t>02-May-23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813FFA7-9AE8-4D46-940F-1BC347D19CD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019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14800" y="2819400"/>
            <a:ext cx="4495800" cy="19389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Διαχείριση </a:t>
            </a:r>
            <a:r>
              <a:rPr lang="el-GR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Δασών: Υλοτόμηση </a:t>
            </a:r>
            <a:endParaRPr lang="el-GR" sz="36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0" y="506577"/>
            <a:ext cx="57583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Αν οι συνθήκες παραμένουν σταθερές στο χρόνο </a:t>
            </a:r>
            <a:endParaRPr lang="el-GR" dirty="0" smtClean="0"/>
          </a:p>
          <a:p>
            <a:r>
              <a:rPr lang="el-GR" dirty="0" smtClean="0"/>
              <a:t>και </a:t>
            </a:r>
            <a:r>
              <a:rPr lang="el-GR" dirty="0" smtClean="0"/>
              <a:t>τα διαστήματα </a:t>
            </a:r>
          </a:p>
          <a:p>
            <a:r>
              <a:rPr lang="el-GR" dirty="0" smtClean="0"/>
              <a:t>υλοτόμησης είναι και αυτά δεδομένου χρόνου </a:t>
            </a:r>
            <a:r>
              <a:rPr lang="en-US" dirty="0" smtClean="0"/>
              <a:t>t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7946413"/>
              </p:ext>
            </p:extLst>
          </p:nvPr>
        </p:nvGraphicFramePr>
        <p:xfrm>
          <a:off x="2667000" y="2438400"/>
          <a:ext cx="4032398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2" name="Equation" r:id="rId3" imgW="1409400" imgH="1091880" progId="Equation.DSMT4">
                  <p:embed/>
                </p:oleObj>
              </mc:Choice>
              <mc:Fallback>
                <p:oleObj name="Equation" r:id="rId3" imgW="1409400" imgH="1091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67000" y="2438400"/>
                        <a:ext cx="4032398" cy="312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337820"/>
              </p:ext>
            </p:extLst>
          </p:nvPr>
        </p:nvGraphicFramePr>
        <p:xfrm>
          <a:off x="56642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3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642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43800" y="3551238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(2)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659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3963624"/>
              </p:ext>
            </p:extLst>
          </p:nvPr>
        </p:nvGraphicFramePr>
        <p:xfrm>
          <a:off x="1524000" y="1371600"/>
          <a:ext cx="6237860" cy="3428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3" imgW="2171520" imgH="1193760" progId="Equation.DSMT4">
                  <p:embed/>
                </p:oleObj>
              </mc:Choice>
              <mc:Fallback>
                <p:oleObj name="Equation" r:id="rId3" imgW="2171520" imgH="1193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0" y="1371600"/>
                        <a:ext cx="6237860" cy="34289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2600" y="5293108"/>
            <a:ext cx="214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Όπου από τη (2)  </a:t>
            </a:r>
            <a:endParaRPr lang="el-GR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4791909"/>
              </p:ext>
            </p:extLst>
          </p:nvPr>
        </p:nvGraphicFramePr>
        <p:xfrm>
          <a:off x="4114800" y="5115824"/>
          <a:ext cx="14478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4" name="Equation" r:id="rId5" imgW="507960" imgH="253800" progId="Equation.DSMT4">
                  <p:embed/>
                </p:oleObj>
              </mc:Choice>
              <mc:Fallback>
                <p:oleObj name="Equation" r:id="rId5" imgW="5079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5115824"/>
                        <a:ext cx="1447800" cy="72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24600" y="787783"/>
            <a:ext cx="2472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Κοινός παράγοντας </a:t>
            </a:r>
            <a:endParaRPr lang="el-G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5154067"/>
              </p:ext>
            </p:extLst>
          </p:nvPr>
        </p:nvGraphicFramePr>
        <p:xfrm>
          <a:off x="7287626" y="1341633"/>
          <a:ext cx="546100" cy="485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5" name="Equation" r:id="rId7" imgW="228600" imgH="203040" progId="Equation.DSMT4">
                  <p:embed/>
                </p:oleObj>
              </mc:Choice>
              <mc:Fallback>
                <p:oleObj name="Equation" r:id="rId7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87626" y="1341633"/>
                        <a:ext cx="546100" cy="4854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09800" y="381000"/>
            <a:ext cx="1404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ος</a:t>
            </a:r>
            <a:r>
              <a:rPr lang="el-GR" dirty="0" smtClean="0"/>
              <a:t> τρόπος</a:t>
            </a:r>
            <a:endParaRPr lang="el-GR" dirty="0"/>
          </a:p>
        </p:txBody>
      </p:sp>
      <p:sp>
        <p:nvSpPr>
          <p:cNvPr id="11" name="Rectangle 10"/>
          <p:cNvSpPr/>
          <p:nvPr/>
        </p:nvSpPr>
        <p:spPr>
          <a:xfrm>
            <a:off x="1295400" y="6009067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Perman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R., Ma, Y.,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McGilvrav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J., Common, M., 1997. Natural Resource and Environmental Economics. Longman, Harlow.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13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481989"/>
              </p:ext>
            </p:extLst>
          </p:nvPr>
        </p:nvGraphicFramePr>
        <p:xfrm>
          <a:off x="2057400" y="990600"/>
          <a:ext cx="3204077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" name="Equation" r:id="rId3" imgW="1562040" imgH="279360" progId="Equation.DSMT4">
                  <p:embed/>
                </p:oleObj>
              </mc:Choice>
              <mc:Fallback>
                <p:oleObj name="Equation" r:id="rId3" imgW="156204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7400" y="990600"/>
                        <a:ext cx="3204077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707746"/>
              </p:ext>
            </p:extLst>
          </p:nvPr>
        </p:nvGraphicFramePr>
        <p:xfrm>
          <a:off x="2567238" y="2590800"/>
          <a:ext cx="2184400" cy="873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7" name="Equation" r:id="rId5" imgW="1143000" imgH="457200" progId="Equation.DSMT4">
                  <p:embed/>
                </p:oleObj>
              </mc:Choice>
              <mc:Fallback>
                <p:oleObj name="Equation" r:id="rId5" imgW="114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7238" y="2590800"/>
                        <a:ext cx="2184400" cy="873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own Arrow 4"/>
          <p:cNvSpPr/>
          <p:nvPr/>
        </p:nvSpPr>
        <p:spPr>
          <a:xfrm>
            <a:off x="3659438" y="1752600"/>
            <a:ext cx="150562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Rounded Rectangle 6"/>
          <p:cNvSpPr/>
          <p:nvPr/>
        </p:nvSpPr>
        <p:spPr>
          <a:xfrm>
            <a:off x="5715000" y="2133600"/>
            <a:ext cx="2286000" cy="1828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 παρούσα αξία της ξυλείας  άπειρων υλοτομήσεων  (ίσης χρονικής διάρκειας)</a:t>
            </a:r>
            <a:endParaRPr lang="el-GR" dirty="0"/>
          </a:p>
        </p:txBody>
      </p:sp>
      <p:sp>
        <p:nvSpPr>
          <p:cNvPr id="8" name="Right Arrow 7"/>
          <p:cNvSpPr/>
          <p:nvPr/>
        </p:nvSpPr>
        <p:spPr>
          <a:xfrm>
            <a:off x="4889783" y="2913380"/>
            <a:ext cx="685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0893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57200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ος</a:t>
            </a:r>
            <a:r>
              <a:rPr lang="el-GR" dirty="0" smtClean="0"/>
              <a:t> Τρόπος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055861"/>
              </p:ext>
            </p:extLst>
          </p:nvPr>
        </p:nvGraphicFramePr>
        <p:xfrm>
          <a:off x="2209800" y="2743200"/>
          <a:ext cx="4584696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3" name="Equation" r:id="rId3" imgW="2234880" imgH="279360" progId="Equation.DSMT4">
                  <p:embed/>
                </p:oleObj>
              </mc:Choice>
              <mc:Fallback>
                <p:oleObj name="Equation" r:id="rId3" imgW="22348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09800" y="2743200"/>
                        <a:ext cx="4584696" cy="573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81200" y="1445959"/>
            <a:ext cx="3361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Κοινός παράγοντας στη (2)  </a:t>
            </a:r>
            <a:endParaRPr lang="el-GR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003926"/>
              </p:ext>
            </p:extLst>
          </p:nvPr>
        </p:nvGraphicFramePr>
        <p:xfrm>
          <a:off x="5514162" y="1382181"/>
          <a:ext cx="1513247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4" name="Equation" r:id="rId5" imgW="850680" imgH="279360" progId="Equation.DSMT4">
                  <p:embed/>
                </p:oleObj>
              </mc:Choice>
              <mc:Fallback>
                <p:oleObj name="Equation" r:id="rId5" imgW="850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14162" y="1382181"/>
                        <a:ext cx="1513247" cy="496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886200" y="1981200"/>
            <a:ext cx="0" cy="51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43018" y="3200400"/>
            <a:ext cx="0" cy="381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12851"/>
              </p:ext>
            </p:extLst>
          </p:nvPr>
        </p:nvGraphicFramePr>
        <p:xfrm>
          <a:off x="7205256" y="2581598"/>
          <a:ext cx="829488" cy="734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7" imgW="444240" imgH="393480" progId="Equation.DSMT4">
                  <p:embed/>
                </p:oleObj>
              </mc:Choice>
              <mc:Fallback>
                <p:oleObj name="Equation" r:id="rId7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205256" y="2581598"/>
                        <a:ext cx="829488" cy="7346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76573" y="3705211"/>
            <a:ext cx="2465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Γεωμετρική πρόοδος</a:t>
            </a:r>
            <a:endParaRPr lang="el-GR" dirty="0"/>
          </a:p>
        </p:txBody>
      </p:sp>
      <p:sp>
        <p:nvSpPr>
          <p:cNvPr id="16" name="Curved Down Arrow 15"/>
          <p:cNvSpPr/>
          <p:nvPr/>
        </p:nvSpPr>
        <p:spPr>
          <a:xfrm>
            <a:off x="6629400" y="2239847"/>
            <a:ext cx="990600" cy="25864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57103"/>
              </p:ext>
            </p:extLst>
          </p:nvPr>
        </p:nvGraphicFramePr>
        <p:xfrm>
          <a:off x="2241430" y="4648200"/>
          <a:ext cx="2035143" cy="814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9" imgW="1143000" imgH="457200" progId="Equation.DSMT4">
                  <p:embed/>
                </p:oleObj>
              </mc:Choice>
              <mc:Fallback>
                <p:oleObj name="Equation" r:id="rId9" imgW="11430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241430" y="4648200"/>
                        <a:ext cx="2035143" cy="814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Rectangle 20"/>
          <p:cNvSpPr/>
          <p:nvPr/>
        </p:nvSpPr>
        <p:spPr>
          <a:xfrm>
            <a:off x="1524000" y="5742165"/>
            <a:ext cx="72928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Grafton, R., Hill, R.,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Adamovicz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W.,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Dupont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D.,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Renzetti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, S., Nelson, H., 2004. The Economics of Environment and Natural Resources. Blackwell, Oxford.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069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743200" y="2133600"/>
            <a:ext cx="2696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Για να βρούμε το άριστο  </a:t>
            </a:r>
            <a:r>
              <a:rPr lang="en-US" dirty="0" smtClean="0"/>
              <a:t>t</a:t>
            </a:r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1345976"/>
              </p:ext>
            </p:extLst>
          </p:nvPr>
        </p:nvGraphicFramePr>
        <p:xfrm>
          <a:off x="2971800" y="3733800"/>
          <a:ext cx="3294565" cy="1248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3" imgW="1942920" imgH="736560" progId="Equation.DSMT4">
                  <p:embed/>
                </p:oleObj>
              </mc:Choice>
              <mc:Fallback>
                <p:oleObj name="Equation" r:id="rId3" imgW="1942920" imgH="7365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800" y="3733800"/>
                        <a:ext cx="3294565" cy="12489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596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8626130"/>
              </p:ext>
            </p:extLst>
          </p:nvPr>
        </p:nvGraphicFramePr>
        <p:xfrm>
          <a:off x="4384669" y="2819400"/>
          <a:ext cx="2489200" cy="857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tion" r:id="rId3" imgW="1143000" imgH="393480" progId="Equation.DSMT4">
                  <p:embed/>
                </p:oleObj>
              </mc:Choice>
              <mc:Fallback>
                <p:oleObj name="Equation" r:id="rId3" imgW="1143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84669" y="2819400"/>
                        <a:ext cx="2489200" cy="8573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47801" y="2962443"/>
            <a:ext cx="23622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Faustman</a:t>
            </a:r>
            <a:r>
              <a:rPr lang="en-US" dirty="0" smtClean="0"/>
              <a:t> Formula </a:t>
            </a:r>
            <a:endParaRPr lang="el-GR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889260" y="1905000"/>
            <a:ext cx="0" cy="730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6200" y="802505"/>
            <a:ext cx="26047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Αξία του οριακού </a:t>
            </a:r>
          </a:p>
          <a:p>
            <a:r>
              <a:rPr lang="el-GR" dirty="0" smtClean="0"/>
              <a:t>προϊόντος μιας επιπλέον </a:t>
            </a:r>
          </a:p>
          <a:p>
            <a:r>
              <a:rPr lang="el-GR" dirty="0" smtClean="0"/>
              <a:t>υλοτομικής περιόδου</a:t>
            </a:r>
            <a:endParaRPr lang="el-GR" dirty="0"/>
          </a:p>
        </p:txBody>
      </p:sp>
      <p:sp>
        <p:nvSpPr>
          <p:cNvPr id="9" name="Right Brace 8"/>
          <p:cNvSpPr/>
          <p:nvPr/>
        </p:nvSpPr>
        <p:spPr>
          <a:xfrm rot="5400000" flipH="1">
            <a:off x="6108380" y="2326590"/>
            <a:ext cx="206343" cy="106536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TextBox 9"/>
          <p:cNvSpPr txBox="1"/>
          <p:nvPr/>
        </p:nvSpPr>
        <p:spPr>
          <a:xfrm>
            <a:off x="5574515" y="2170452"/>
            <a:ext cx="183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ευκαιρίας</a:t>
            </a:r>
            <a:endParaRPr lang="el-GR" dirty="0"/>
          </a:p>
        </p:txBody>
      </p: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4807577" y="3581400"/>
            <a:ext cx="871293" cy="7546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1" y="4336093"/>
            <a:ext cx="3366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Απώλεια τόκου λόγω επενδυμένου κεφαλαίου </a:t>
            </a:r>
          </a:p>
          <a:p>
            <a:r>
              <a:rPr lang="el-GR" dirty="0" smtClean="0"/>
              <a:t>στην  υλοτόμηση</a:t>
            </a:r>
            <a:endParaRPr lang="el-G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629400" y="3581400"/>
            <a:ext cx="244469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196183" y="4655233"/>
            <a:ext cx="24224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Απώλεια τόκου λόγω </a:t>
            </a:r>
            <a:endParaRPr lang="el-GR" dirty="0" smtClean="0"/>
          </a:p>
          <a:p>
            <a:r>
              <a:rPr lang="el-GR" dirty="0" smtClean="0"/>
              <a:t>δέσμευσης της γης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59874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16</a:t>
            </a:fld>
            <a:endParaRPr lang="en-US" dirty="0"/>
          </a:p>
        </p:txBody>
      </p:sp>
      <p:pic>
        <p:nvPicPr>
          <p:cNvPr id="4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41895" y="1472242"/>
            <a:ext cx="5943600" cy="3505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0" y="5696264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Anderson, D., 2014. Environmental Economics and Natural Resource Management. Routledge, London.</a:t>
            </a:r>
            <a:endParaRPr lang="el-GR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6694098" y="2438400"/>
            <a:ext cx="6096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17898" y="3810000"/>
            <a:ext cx="6858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85495" y="2253734"/>
            <a:ext cx="782587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ΤΩΡΑ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7579083" y="3625334"/>
            <a:ext cx="78899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l-GR" dirty="0" smtClean="0"/>
              <a:t>ΜΕΤΑ</a:t>
            </a:r>
            <a:endParaRPr lang="el-GR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776539"/>
              </p:ext>
            </p:extLst>
          </p:nvPr>
        </p:nvGraphicFramePr>
        <p:xfrm>
          <a:off x="5715000" y="281933"/>
          <a:ext cx="768350" cy="728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9" name="Equation" r:id="rId4" imgW="419040" imgH="393480" progId="Equation.DSMT4">
                  <p:embed/>
                </p:oleObj>
              </mc:Choice>
              <mc:Fallback>
                <p:oleObj name="Equation" r:id="rId4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15000" y="281933"/>
                        <a:ext cx="768350" cy="728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flipH="1">
            <a:off x="5257800" y="1010809"/>
            <a:ext cx="685800" cy="112279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52862"/>
              </p:ext>
            </p:extLst>
          </p:nvPr>
        </p:nvGraphicFramePr>
        <p:xfrm>
          <a:off x="2362200" y="281933"/>
          <a:ext cx="1283492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6" imgW="622080" imgH="228600" progId="Equation.DSMT4">
                  <p:embed/>
                </p:oleObj>
              </mc:Choice>
              <mc:Fallback>
                <p:oleObj name="Equation" r:id="rId6" imgW="6220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362200" y="281933"/>
                        <a:ext cx="1283492" cy="471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Arrow Connector 24"/>
          <p:cNvCxnSpPr/>
          <p:nvPr/>
        </p:nvCxnSpPr>
        <p:spPr>
          <a:xfrm>
            <a:off x="3003946" y="741204"/>
            <a:ext cx="501254" cy="138520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9978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4600" y="787783"/>
            <a:ext cx="4343400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Faustman</a:t>
            </a:r>
            <a:r>
              <a:rPr lang="en-US" dirty="0" smtClean="0"/>
              <a:t> </a:t>
            </a:r>
            <a:r>
              <a:rPr lang="en-US" dirty="0" smtClean="0"/>
              <a:t>Formula</a:t>
            </a:r>
            <a:r>
              <a:rPr lang="el-GR" dirty="0" smtClean="0"/>
              <a:t>: δεύτερη ερμηνεία</a:t>
            </a:r>
            <a:r>
              <a:rPr lang="en-US" dirty="0" smtClean="0"/>
              <a:t> </a:t>
            </a:r>
            <a:endParaRPr lang="el-GR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572448"/>
              </p:ext>
            </p:extLst>
          </p:nvPr>
        </p:nvGraphicFramePr>
        <p:xfrm>
          <a:off x="1467198" y="3124200"/>
          <a:ext cx="6438204" cy="165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7" name="Equation" r:id="rId3" imgW="2374560" imgH="609480" progId="Equation.DSMT4">
                  <p:embed/>
                </p:oleObj>
              </mc:Choice>
              <mc:Fallback>
                <p:oleObj name="Equation" r:id="rId3" imgW="23745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7198" y="3124200"/>
                        <a:ext cx="6438204" cy="1652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64555" y="1586981"/>
            <a:ext cx="39966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Ποσοστιαία μεταβολή των εσόδων</a:t>
            </a:r>
          </a:p>
          <a:p>
            <a:r>
              <a:rPr lang="el-GR" dirty="0" smtClean="0"/>
              <a:t> από την υλοτόμηση</a:t>
            </a:r>
            <a:endParaRPr lang="el-GR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35541" y="2233312"/>
            <a:ext cx="1722259" cy="11956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572000" y="4419600"/>
            <a:ext cx="1828800" cy="1219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0000" y="562729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επιτόκιο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6705600" y="2234121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ευκαιρίας </a:t>
            </a:r>
          </a:p>
          <a:p>
            <a:r>
              <a:rPr lang="el-GR" dirty="0" smtClean="0"/>
              <a:t>δεσμευμένης γης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7391400" y="2971800"/>
            <a:ext cx="0" cy="5972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391400" y="4953000"/>
            <a:ext cx="0" cy="8589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00800" y="5965000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Έσοδα υλοτόμησης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4818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18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685800"/>
            <a:ext cx="2901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Επεκτάσεις του μοντέλου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2514600"/>
            <a:ext cx="47083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Πολλά δασικά είδη</a:t>
            </a:r>
          </a:p>
          <a:p>
            <a:pPr marL="342900" indent="-342900">
              <a:buAutoNum type="arabicPeriod"/>
            </a:pPr>
            <a:r>
              <a:rPr lang="el-GR" dirty="0" smtClean="0"/>
              <a:t>Ατελής ανταγωνισμός</a:t>
            </a:r>
          </a:p>
          <a:p>
            <a:pPr marL="342900" indent="-342900">
              <a:buAutoNum type="arabicPeriod"/>
            </a:pPr>
            <a:r>
              <a:rPr lang="el-GR" dirty="0" smtClean="0"/>
              <a:t>Πολλαπλές οικοσυστημικές υπηρεσίες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20717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09600"/>
            <a:ext cx="6589199" cy="6858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l-GR" sz="3600" dirty="0" smtClean="0"/>
              <a:t>Χαρακτηριστικά των Δασών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Πολλαπλές υπηρεσίες </a:t>
            </a:r>
            <a:r>
              <a:rPr lang="el-GR" dirty="0" smtClean="0"/>
              <a:t>(ξυλεία, αναψυχή, ρύθμιση τοπικού κλίματος)</a:t>
            </a:r>
            <a:endParaRPr lang="en-US" dirty="0"/>
          </a:p>
          <a:p>
            <a:r>
              <a:rPr lang="el-GR" dirty="0" smtClean="0"/>
              <a:t>Μεγάλη διάρκεια ζωής (25,100, 1000+1000?)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Αμετακίνητο κεφάλαιο</a:t>
            </a:r>
            <a:r>
              <a:rPr lang="en-US" dirty="0" smtClean="0"/>
              <a:t>.</a:t>
            </a:r>
            <a:endParaRPr lang="en-US" dirty="0"/>
          </a:p>
          <a:p>
            <a:r>
              <a:rPr lang="el-GR" dirty="0" smtClean="0"/>
              <a:t>Ανταγωνιστική χρήση γης</a:t>
            </a:r>
            <a:r>
              <a:rPr lang="en-US" dirty="0" smtClean="0"/>
              <a:t>.</a:t>
            </a:r>
            <a:endParaRPr lang="en-US" dirty="0"/>
          </a:p>
          <a:p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415120"/>
            <a:ext cx="5638800" cy="1143000"/>
          </a:xfrm>
        </p:spPr>
        <p:txBody>
          <a:bodyPr/>
          <a:lstStyle/>
          <a:p>
            <a:r>
              <a:rPr lang="en-US" dirty="0" smtClean="0"/>
              <a:t>Single Rotation Model</a:t>
            </a:r>
            <a:endParaRPr lang="el-G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86200" y="1868353"/>
            <a:ext cx="198120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sz="2400" dirty="0" smtClean="0"/>
              <a:t>παραδοχές</a:t>
            </a:r>
            <a:endParaRPr lang="el-G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00" y="2743200"/>
            <a:ext cx="622292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el-GR" dirty="0" smtClean="0"/>
              <a:t>Κόστος ευκαιρίας της γης μηδέν</a:t>
            </a:r>
          </a:p>
          <a:p>
            <a:pPr marL="342900" indent="-342900" algn="just">
              <a:lnSpc>
                <a:spcPct val="200000"/>
              </a:lnSpc>
              <a:buAutoNum type="arabicPeriod"/>
            </a:pPr>
            <a:r>
              <a:rPr lang="el-GR" dirty="0" smtClean="0"/>
              <a:t>Τιμές σταθερές (κόστος φύτευσης, κόστος υλοτόμησης, αξία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ξυλείας).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3. </a:t>
            </a:r>
            <a:r>
              <a:rPr lang="el-GR" dirty="0" smtClean="0"/>
              <a:t>Ένας ιδιοκτήτης</a:t>
            </a:r>
          </a:p>
          <a:p>
            <a:pPr algn="just">
              <a:lnSpc>
                <a:spcPct val="200000"/>
              </a:lnSpc>
            </a:pPr>
            <a:r>
              <a:rPr lang="el-GR" dirty="0" smtClean="0"/>
              <a:t>4. Η αξία του δάσους είναι μονοδιάστατη (παραγωγή ξύλου).</a:t>
            </a:r>
          </a:p>
          <a:p>
            <a:pPr algn="just">
              <a:lnSpc>
                <a:spcPct val="200000"/>
              </a:lnSpc>
            </a:pPr>
            <a:endParaRPr lang="el-GR" dirty="0" smtClean="0"/>
          </a:p>
          <a:p>
            <a:pPr marL="342900" indent="-342900">
              <a:buAutoNum type="arabicPeriod"/>
            </a:pPr>
            <a:endParaRPr lang="el-GR" dirty="0" smtClean="0"/>
          </a:p>
          <a:p>
            <a:pPr marL="342900" indent="-342900">
              <a:buAutoNum type="arabicPeriod"/>
            </a:pPr>
            <a:endParaRPr lang="el-GR" dirty="0"/>
          </a:p>
        </p:txBody>
      </p:sp>
      <p:sp>
        <p:nvSpPr>
          <p:cNvPr id="6" name="Down Arrow 5"/>
          <p:cNvSpPr/>
          <p:nvPr/>
        </p:nvSpPr>
        <p:spPr>
          <a:xfrm>
            <a:off x="5264555" y="5461651"/>
            <a:ext cx="45719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4796317" y="6267501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???????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98822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41755" y="335709"/>
            <a:ext cx="7521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Επιδίωξη: </a:t>
            </a:r>
            <a:r>
              <a:rPr lang="el-GR" dirty="0" smtClean="0"/>
              <a:t>να βρεθεί ο χρόνος υλοτόμησης ώστε να μεγιστοποιηθεί η αξία της ξυλείας (μείον  το κόστος φύτευσης</a:t>
            </a:r>
            <a:r>
              <a:rPr lang="en-US" dirty="0" smtClean="0"/>
              <a:t> </a:t>
            </a:r>
            <a:r>
              <a:rPr lang="el-GR" dirty="0" smtClean="0"/>
              <a:t> και υλοτόμησης)</a:t>
            </a:r>
            <a:endParaRPr lang="el-GR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0360120"/>
              </p:ext>
            </p:extLst>
          </p:nvPr>
        </p:nvGraphicFramePr>
        <p:xfrm>
          <a:off x="2457450" y="2673350"/>
          <a:ext cx="5835650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3" imgW="2844720" imgH="279360" progId="Equation.DSMT4">
                  <p:embed/>
                </p:oleObj>
              </mc:Choice>
              <mc:Fallback>
                <p:oleObj name="Equation" r:id="rId3" imgW="28447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57450" y="2673350"/>
                        <a:ext cx="5835650" cy="573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3293383" y="3117717"/>
            <a:ext cx="501557" cy="621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9817" y="3879097"/>
            <a:ext cx="1365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Τιμή ξύλου</a:t>
            </a:r>
            <a:endParaRPr lang="el-GR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86540" y="3110420"/>
            <a:ext cx="571752" cy="1790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63365" y="4934142"/>
            <a:ext cx="2049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υλοτόμησης</a:t>
            </a:r>
            <a:endParaRPr lang="el-GR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627796" y="3117717"/>
            <a:ext cx="378197" cy="27496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374083" y="5915470"/>
            <a:ext cx="3494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Ποσότητα ξύλου (προς υλοτόμηση)</a:t>
            </a:r>
          </a:p>
          <a:p>
            <a:r>
              <a:rPr lang="el-GR" dirty="0" smtClean="0"/>
              <a:t>σε Τ χρόνο</a:t>
            </a:r>
            <a:endParaRPr lang="el-GR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249376" y="3211940"/>
            <a:ext cx="366880" cy="8925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088221" y="4086780"/>
            <a:ext cx="1840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φύτευσης</a:t>
            </a:r>
            <a:endParaRPr lang="el-GR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299446" y="3117717"/>
            <a:ext cx="800059" cy="16838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444772" y="4795642"/>
            <a:ext cx="1388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Καθαρή τιμή</a:t>
            </a:r>
          </a:p>
          <a:p>
            <a:r>
              <a:rPr lang="el-GR" dirty="0" smtClean="0"/>
              <a:t>ξύλου</a:t>
            </a:r>
            <a:endParaRPr lang="el-GR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3588101" y="1765085"/>
            <a:ext cx="98438" cy="9302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73596" y="1156102"/>
            <a:ext cx="13315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Χρόνος</a:t>
            </a:r>
          </a:p>
          <a:p>
            <a:r>
              <a:rPr lang="el-GR" dirty="0" smtClean="0"/>
              <a:t>υλοτόμησης</a:t>
            </a:r>
            <a:endParaRPr lang="el-GR" dirty="0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928533" y="2151062"/>
            <a:ext cx="0" cy="6082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159633" y="1269566"/>
            <a:ext cx="25271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Προεξοφλητικό επιτόκιο </a:t>
            </a:r>
          </a:p>
          <a:p>
            <a:r>
              <a:rPr lang="el-GR" dirty="0" smtClean="0"/>
              <a:t>(κόστος ευκαιρίας </a:t>
            </a:r>
          </a:p>
          <a:p>
            <a:r>
              <a:rPr lang="el-GR" dirty="0" smtClean="0"/>
              <a:t>του κεφαλαίου)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230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1637062"/>
              </p:ext>
            </p:extLst>
          </p:nvPr>
        </p:nvGraphicFramePr>
        <p:xfrm>
          <a:off x="2438400" y="762000"/>
          <a:ext cx="4728871" cy="719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3" imgW="2755800" imgH="419040" progId="Equation.DSMT4">
                  <p:embed/>
                </p:oleObj>
              </mc:Choice>
              <mc:Fallback>
                <p:oleObj name="Equation" r:id="rId3" imgW="2755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762000"/>
                        <a:ext cx="4728871" cy="719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583037"/>
              </p:ext>
            </p:extLst>
          </p:nvPr>
        </p:nvGraphicFramePr>
        <p:xfrm>
          <a:off x="2743200" y="2133600"/>
          <a:ext cx="4559008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Equation" r:id="rId5" imgW="2971800" imgH="419040" progId="Equation.DSMT4">
                  <p:embed/>
                </p:oleObj>
              </mc:Choice>
              <mc:Fallback>
                <p:oleObj name="Equation" r:id="rId5" imgW="2971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43200" y="2133600"/>
                        <a:ext cx="4559008" cy="64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2044884"/>
              </p:ext>
            </p:extLst>
          </p:nvPr>
        </p:nvGraphicFramePr>
        <p:xfrm>
          <a:off x="2886075" y="3581400"/>
          <a:ext cx="42830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Equation" r:id="rId7" imgW="2501640" imgH="609480" progId="Equation.DSMT4">
                  <p:embed/>
                </p:oleObj>
              </mc:Choice>
              <mc:Fallback>
                <p:oleObj name="Equation" r:id="rId7" imgW="25016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86075" y="3581400"/>
                        <a:ext cx="4283075" cy="1042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2552" y="5715000"/>
            <a:ext cx="7404247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Επιτόκιο προεξόφλησης εξισώνεται με το σχετικό ρυθμό αύξησης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74903"/>
            <a:ext cx="4419600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l-GR" dirty="0" smtClean="0"/>
              <a:t>Μεγιστοποίηση της παρούσας αξίας</a:t>
            </a:r>
            <a:endParaRPr lang="el-GR" dirty="0"/>
          </a:p>
        </p:txBody>
      </p:sp>
      <p:sp>
        <p:nvSpPr>
          <p:cNvPr id="8" name="Down Arrow 7"/>
          <p:cNvSpPr/>
          <p:nvPr/>
        </p:nvSpPr>
        <p:spPr>
          <a:xfrm>
            <a:off x="6565754" y="4788290"/>
            <a:ext cx="2286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9" name="Oval 8"/>
          <p:cNvSpPr/>
          <p:nvPr/>
        </p:nvSpPr>
        <p:spPr>
          <a:xfrm>
            <a:off x="6057900" y="3492890"/>
            <a:ext cx="1244308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98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96519"/>
              </p:ext>
            </p:extLst>
          </p:nvPr>
        </p:nvGraphicFramePr>
        <p:xfrm>
          <a:off x="2641600" y="2722835"/>
          <a:ext cx="3924300" cy="1272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3" imgW="1879560" imgH="609480" progId="Equation.DSMT4">
                  <p:embed/>
                </p:oleObj>
              </mc:Choice>
              <mc:Fallback>
                <p:oleObj name="Equation" r:id="rId3" imgW="187956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41600" y="2722835"/>
                        <a:ext cx="3924300" cy="1272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9663928"/>
              </p:ext>
            </p:extLst>
          </p:nvPr>
        </p:nvGraphicFramePr>
        <p:xfrm>
          <a:off x="5651500" y="335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7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51500" y="335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887528" y="1613016"/>
            <a:ext cx="148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Αξία οριακού </a:t>
            </a:r>
          </a:p>
          <a:p>
            <a:r>
              <a:rPr lang="el-GR" dirty="0" smtClean="0"/>
              <a:t>προϊόντος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4236264" y="5105400"/>
            <a:ext cx="37448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Κόστος ευκαιρίας των χρημάτων</a:t>
            </a:r>
          </a:p>
          <a:p>
            <a:r>
              <a:rPr lang="el-GR" dirty="0" smtClean="0"/>
              <a:t>Που δεσμεύονται στην εκμετάλλευση</a:t>
            </a:r>
          </a:p>
          <a:p>
            <a:r>
              <a:rPr lang="el-GR" dirty="0" smtClean="0"/>
              <a:t>του δάσους</a:t>
            </a:r>
            <a:endParaRPr lang="el-GR" dirty="0"/>
          </a:p>
        </p:txBody>
      </p:sp>
      <p:cxnSp>
        <p:nvCxnSpPr>
          <p:cNvPr id="4" name="Elbow Connector 3"/>
          <p:cNvCxnSpPr/>
          <p:nvPr/>
        </p:nvCxnSpPr>
        <p:spPr>
          <a:xfrm rot="5400000">
            <a:off x="5395253" y="4273666"/>
            <a:ext cx="1303882" cy="35958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>
            <a:stCxn id="7" idx="1"/>
          </p:cNvCxnSpPr>
          <p:nvPr/>
        </p:nvCxnSpPr>
        <p:spPr>
          <a:xfrm rot="10800000" flipV="1">
            <a:off x="5029200" y="1936182"/>
            <a:ext cx="858328" cy="111181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07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667000" y="762000"/>
            <a:ext cx="2315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Αληθοφανές μοντέλο?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1900687"/>
            <a:ext cx="508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ΟΧΙ</a:t>
            </a:r>
            <a:endParaRPr lang="el-GR" dirty="0"/>
          </a:p>
        </p:txBody>
      </p:sp>
      <p:sp>
        <p:nvSpPr>
          <p:cNvPr id="5" name="Rectangle 4"/>
          <p:cNvSpPr/>
          <p:nvPr/>
        </p:nvSpPr>
        <p:spPr>
          <a:xfrm>
            <a:off x="2997212" y="3695700"/>
            <a:ext cx="1447800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Μια υλοτόμηση</a:t>
            </a:r>
            <a:endParaRPr lang="el-GR" dirty="0"/>
          </a:p>
        </p:txBody>
      </p:sp>
      <p:sp>
        <p:nvSpPr>
          <p:cNvPr id="7" name="Rectangle 6"/>
          <p:cNvSpPr/>
          <p:nvPr/>
        </p:nvSpPr>
        <p:spPr>
          <a:xfrm>
            <a:off x="5791200" y="3581400"/>
            <a:ext cx="1981200" cy="1143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Κόστος ευκαιρίας της γης</a:t>
            </a:r>
            <a:endParaRPr lang="el-GR" dirty="0"/>
          </a:p>
        </p:txBody>
      </p:sp>
      <p:cxnSp>
        <p:nvCxnSpPr>
          <p:cNvPr id="9" name="Straight Arrow Connector 8"/>
          <p:cNvCxnSpPr>
            <a:stCxn id="4" idx="2"/>
          </p:cNvCxnSpPr>
          <p:nvPr/>
        </p:nvCxnSpPr>
        <p:spPr>
          <a:xfrm flipH="1">
            <a:off x="4038600" y="2270019"/>
            <a:ext cx="406412" cy="13070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2"/>
          </p:cNvCxnSpPr>
          <p:nvPr/>
        </p:nvCxnSpPr>
        <p:spPr>
          <a:xfrm>
            <a:off x="4445012" y="2270019"/>
            <a:ext cx="1600200" cy="1230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733800" y="4876800"/>
            <a:ext cx="0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889304" y="5994207"/>
            <a:ext cx="2092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Infinite time horizon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2687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4678807"/>
              </p:ext>
            </p:extLst>
          </p:nvPr>
        </p:nvGraphicFramePr>
        <p:xfrm>
          <a:off x="4630738" y="585788"/>
          <a:ext cx="32004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Equation" r:id="rId3" imgW="1282680" imgH="330120" progId="Equation.DSMT4">
                  <p:embed/>
                </p:oleObj>
              </mc:Choice>
              <mc:Fallback>
                <p:oleObj name="Equation" r:id="rId3" imgW="128268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30738" y="585788"/>
                        <a:ext cx="3200400" cy="823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64818"/>
              </p:ext>
            </p:extLst>
          </p:nvPr>
        </p:nvGraphicFramePr>
        <p:xfrm>
          <a:off x="1828800" y="228600"/>
          <a:ext cx="28813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6" name="Equation" r:id="rId5" imgW="139680" imgH="228600" progId="Equation.DSMT4">
                  <p:embed/>
                </p:oleObj>
              </mc:Choice>
              <mc:Fallback>
                <p:oleObj name="Equation" r:id="rId5" imgW="139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228600"/>
                        <a:ext cx="288132" cy="47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279678"/>
            <a:ext cx="10807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l-GR" dirty="0" smtClean="0"/>
              <a:t>φύτευση</a:t>
            </a:r>
            <a:endParaRPr lang="el-GR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687155"/>
              </p:ext>
            </p:extLst>
          </p:nvPr>
        </p:nvGraphicFramePr>
        <p:xfrm>
          <a:off x="1861741" y="838200"/>
          <a:ext cx="2222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7" name="Equation" r:id="rId7" imgW="114120" imgH="228600" progId="Equation.DSMT4">
                  <p:embed/>
                </p:oleObj>
              </mc:Choice>
              <mc:Fallback>
                <p:oleObj name="Equation" r:id="rId7" imgW="11412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1741" y="838200"/>
                        <a:ext cx="22225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4600" y="851140"/>
            <a:ext cx="1924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Πρώτη υλοτόμηση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1818794" y="175260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   </a:t>
            </a:r>
            <a:r>
              <a:rPr lang="el-GR" dirty="0" smtClean="0"/>
              <a:t>περιόδους</a:t>
            </a:r>
            <a:endParaRPr lang="el-GR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7456386"/>
              </p:ext>
            </p:extLst>
          </p:nvPr>
        </p:nvGraphicFramePr>
        <p:xfrm>
          <a:off x="2438400" y="2654060"/>
          <a:ext cx="4645025" cy="300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8" name="Equation" r:id="rId9" imgW="2057400" imgH="1180800" progId="Equation.DSMT4">
                  <p:embed/>
                </p:oleObj>
              </mc:Choice>
              <mc:Fallback>
                <p:oleObj name="Equation" r:id="rId9" imgW="2057400" imgH="1180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438400" y="2654060"/>
                        <a:ext cx="4645025" cy="3003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696200" y="381000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(1)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04104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3FFA7-9AE8-4D46-940F-1BC347D19CDE}" type="slidenum">
              <a:rPr lang="en-US" smtClean="0"/>
              <a:t>9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043" y="1152908"/>
            <a:ext cx="8547946" cy="4724400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3810280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834</TotalTime>
  <Words>387</Words>
  <Application>Microsoft Office PowerPoint</Application>
  <PresentationFormat>On-screen Show (4:3)</PresentationFormat>
  <Paragraphs>99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Century Gothic</vt:lpstr>
      <vt:lpstr>Wingdings 3</vt:lpstr>
      <vt:lpstr>Wisp</vt:lpstr>
      <vt:lpstr>MathType 7.0 Equation</vt:lpstr>
      <vt:lpstr>Equation</vt:lpstr>
      <vt:lpstr>PowerPoint Presentation</vt:lpstr>
      <vt:lpstr>Χαρακτηριστικά των Δασών</vt:lpstr>
      <vt:lpstr>Single Rotation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Thanasis</dc:creator>
  <cp:lastModifiedBy>Thanasis</cp:lastModifiedBy>
  <cp:revision>70</cp:revision>
  <cp:lastPrinted>2023-05-02T13:42:04Z</cp:lastPrinted>
  <dcterms:created xsi:type="dcterms:W3CDTF">2019-04-16T13:12:34Z</dcterms:created>
  <dcterms:modified xsi:type="dcterms:W3CDTF">2023-05-02T14:22:52Z</dcterms:modified>
</cp:coreProperties>
</file>