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6"/>
  </p:notesMasterIdLst>
  <p:sldIdLst>
    <p:sldId id="256" r:id="rId2"/>
    <p:sldId id="484" r:id="rId3"/>
    <p:sldId id="485" r:id="rId4"/>
    <p:sldId id="486" r:id="rId5"/>
    <p:sldId id="1134" r:id="rId6"/>
    <p:sldId id="478" r:id="rId7"/>
    <p:sldId id="509" r:id="rId8"/>
    <p:sldId id="476" r:id="rId9"/>
    <p:sldId id="1151" r:id="rId10"/>
    <p:sldId id="1148" r:id="rId11"/>
    <p:sldId id="1160" r:id="rId12"/>
    <p:sldId id="1161" r:id="rId13"/>
    <p:sldId id="1163" r:id="rId14"/>
    <p:sldId id="1171" r:id="rId15"/>
    <p:sldId id="1162" r:id="rId16"/>
    <p:sldId id="1164" r:id="rId17"/>
    <p:sldId id="1178" r:id="rId18"/>
    <p:sldId id="1172" r:id="rId19"/>
    <p:sldId id="1165" r:id="rId20"/>
    <p:sldId id="1159" r:id="rId21"/>
    <p:sldId id="1153" r:id="rId22"/>
    <p:sldId id="1152" r:id="rId23"/>
    <p:sldId id="1155" r:id="rId24"/>
    <p:sldId id="1156" r:id="rId25"/>
    <p:sldId id="1157" r:id="rId26"/>
    <p:sldId id="1158" r:id="rId27"/>
    <p:sldId id="1167" r:id="rId28"/>
    <p:sldId id="1166" r:id="rId29"/>
    <p:sldId id="292" r:id="rId30"/>
    <p:sldId id="358" r:id="rId31"/>
    <p:sldId id="359" r:id="rId32"/>
    <p:sldId id="1175" r:id="rId33"/>
    <p:sldId id="1176" r:id="rId34"/>
    <p:sldId id="1177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507" autoAdjust="0"/>
  </p:normalViewPr>
  <p:slideViewPr>
    <p:cSldViewPr snapToGrid="0">
      <p:cViewPr varScale="1">
        <p:scale>
          <a:sx n="74" d="100"/>
          <a:sy n="74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Sync\2020_&#913;&#922;&#913;&#916;&#919;&#924;&#913;&#921;&#922;&#919;%20&#917;&#924;&#928;&#917;&#921;&#929;&#921;&#913;\&#915;&#928;&#913;\10.5.%20&#931;&#932;&#913;&#932;&#921;&#931;&#932;&#921;&#922;&#919;%20&#922;&#913;&#921;%20&#927;&#921;&#922;&#927;&#925;&#927;&#924;&#917;&#932;&#929;&#921;&#922;&#919;%20&#913;&#925;&#913;&#923;&#933;&#931;&#919;\&#931;&#932;&#913;&#932;&#921;&#931;&#932;&#921;&#922;&#919;%20&#921;&#921;&#921;\&#914;&#953;&#946;&#955;&#943;&#959;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Sync\2020_&#913;&#922;&#913;&#916;&#919;&#924;&#913;&#921;&#922;&#919;%20&#917;&#924;&#928;&#917;&#921;&#929;&#921;&#913;\&#915;&#928;&#913;\10.5.%20&#931;&#932;&#913;&#932;&#921;&#931;&#932;&#921;&#922;&#919;%20&#922;&#913;&#921;%20&#927;&#921;&#922;&#927;&#925;&#927;&#924;&#917;&#932;&#929;&#921;&#922;&#919;%20&#913;&#925;&#913;&#923;&#933;&#931;&#919;\&#931;&#932;&#913;&#932;&#921;&#931;&#932;&#921;&#922;&#919;%20&#921;&#921;&#921;\&#914;&#953;&#946;&#955;&#943;&#959;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Sync\2020_&#913;&#922;&#913;&#916;&#919;&#924;&#913;&#921;&#922;&#919;%20&#917;&#924;&#928;&#917;&#921;&#929;&#921;&#913;\&#915;&#928;&#913;\10.5.%20&#931;&#932;&#913;&#932;&#921;&#931;&#932;&#921;&#922;&#919;%20&#922;&#913;&#921;%20&#927;&#921;&#922;&#927;&#925;&#927;&#924;&#917;&#932;&#929;&#921;&#922;&#919;%20&#913;&#925;&#913;&#923;&#933;&#931;&#919;\&#931;&#932;&#913;&#932;&#921;&#931;&#932;&#921;&#922;&#919;%20&#921;&#921;&#921;\&#914;&#953;&#946;&#955;&#943;&#959;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\Sync\2020_&#913;&#922;&#913;&#916;&#919;&#924;&#913;&#921;&#922;&#919;%20&#917;&#924;&#928;&#917;&#921;&#929;&#921;&#913;\&#915;&#928;&#913;\10.5.%20&#931;&#932;&#913;&#932;&#921;&#931;&#932;&#921;&#922;&#919;%20&#922;&#913;&#921;%20&#927;&#921;&#922;&#927;&#925;&#927;&#924;&#917;&#932;&#929;&#921;&#922;&#919;%20&#913;&#925;&#913;&#923;&#933;&#931;&#919;\&#931;&#932;&#913;&#932;&#921;&#931;&#932;&#921;&#922;&#919;%20&#921;&#921;&#921;\&#914;&#953;&#946;&#955;&#943;&#959;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Συχνότητα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TABLE'!$B$14</c:f>
              <c:strCache>
                <c:ptCount val="1"/>
                <c:pt idx="0">
                  <c:v>Συχνότητα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TABLE'!$A$15:$A$19</c:f>
              <c:strCache>
                <c:ptCount val="5"/>
                <c:pt idx="0">
                  <c:v>0-6</c:v>
                </c:pt>
                <c:pt idx="1">
                  <c:v>6-12</c:v>
                </c:pt>
                <c:pt idx="2">
                  <c:v>12-18</c:v>
                </c:pt>
                <c:pt idx="3">
                  <c:v>18-24</c:v>
                </c:pt>
                <c:pt idx="4">
                  <c:v>&gt;24</c:v>
                </c:pt>
              </c:strCache>
            </c:strRef>
          </c:cat>
          <c:val>
            <c:numRef>
              <c:f>'PIVOT TABLE'!$B$15:$B$19</c:f>
              <c:numCache>
                <c:formatCode>General</c:formatCode>
                <c:ptCount val="5"/>
                <c:pt idx="0">
                  <c:v>43</c:v>
                </c:pt>
                <c:pt idx="1">
                  <c:v>49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D-4966-AA9D-549A52A5C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66546432"/>
        <c:axId val="6665480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'PIVOT TABLE'!$C$14</c15:sqref>
                        </c15:formulaRef>
                      </c:ext>
                    </c:extLst>
                    <c:strCache>
                      <c:ptCount val="1"/>
                      <c:pt idx="0">
                        <c:v>Σχετική Συχνότητα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'PIVOT TABLE'!$C$15:$C$19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0.49</c:v>
                      </c:pt>
                      <c:pt idx="2">
                        <c:v>0.02</c:v>
                      </c:pt>
                      <c:pt idx="3">
                        <c:v>0.05</c:v>
                      </c:pt>
                      <c:pt idx="4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43D-4966-AA9D-549A52A5C84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Συχνότητα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TABLE'!$D$15:$D$19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92</c:v>
                      </c:pt>
                      <c:pt idx="2">
                        <c:v>94</c:v>
                      </c:pt>
                      <c:pt idx="3">
                        <c:v>99</c:v>
                      </c:pt>
                      <c:pt idx="4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43D-4966-AA9D-549A52A5C84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Σχετική Συχνότητα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TABLE'!$E$15:$E$19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0.92</c:v>
                      </c:pt>
                      <c:pt idx="2">
                        <c:v>0.94</c:v>
                      </c:pt>
                      <c:pt idx="3">
                        <c:v>0.99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43D-4966-AA9D-549A52A5C840}"/>
                  </c:ext>
                </c:extLst>
              </c15:ser>
            </c15:filteredBarSeries>
          </c:ext>
        </c:extLst>
      </c:barChart>
      <c:catAx>
        <c:axId val="6665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8072"/>
        <c:crosses val="autoZero"/>
        <c:auto val="1"/>
        <c:lblAlgn val="ctr"/>
        <c:lblOffset val="100"/>
        <c:noMultiLvlLbl val="0"/>
      </c:catAx>
      <c:valAx>
        <c:axId val="66654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'PIVOT TABLE'!$C$14</c:f>
              <c:strCache>
                <c:ptCount val="1"/>
                <c:pt idx="0">
                  <c:v>Σχετική Συχνότητα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TABLE'!$A$15:$A$19</c:f>
              <c:strCache>
                <c:ptCount val="5"/>
                <c:pt idx="0">
                  <c:v>0-6</c:v>
                </c:pt>
                <c:pt idx="1">
                  <c:v>6-12</c:v>
                </c:pt>
                <c:pt idx="2">
                  <c:v>12-18</c:v>
                </c:pt>
                <c:pt idx="3">
                  <c:v>18-24</c:v>
                </c:pt>
                <c:pt idx="4">
                  <c:v>&gt;24</c:v>
                </c:pt>
              </c:strCache>
            </c:strRef>
          </c:cat>
          <c:val>
            <c:numRef>
              <c:f>'PIVOT TABLE'!$C$15:$C$19</c:f>
              <c:numCache>
                <c:formatCode>0.00%</c:formatCode>
                <c:ptCount val="5"/>
                <c:pt idx="0">
                  <c:v>0.43</c:v>
                </c:pt>
                <c:pt idx="1">
                  <c:v>0.49</c:v>
                </c:pt>
                <c:pt idx="2">
                  <c:v>0.02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9-4757-91F2-ABC11DA3E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66546432"/>
        <c:axId val="666548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'PIVOT TABLE'!$B$14</c15:sqref>
                        </c15:formulaRef>
                      </c:ext>
                    </c:extLst>
                    <c:strCache>
                      <c:ptCount val="1"/>
                      <c:pt idx="0">
                        <c:v>Συχνότητα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'PIVOT TABLE'!$B$15:$B$19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49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D39-4757-91F2-ABC11DA3E17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Συχνότητα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TABLE'!$D$15:$D$19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92</c:v>
                      </c:pt>
                      <c:pt idx="2">
                        <c:v>94</c:v>
                      </c:pt>
                      <c:pt idx="3">
                        <c:v>99</c:v>
                      </c:pt>
                      <c:pt idx="4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D39-4757-91F2-ABC11DA3E17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Σχετική Συχνότητα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TABLE'!$E$15:$E$19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0.92</c:v>
                      </c:pt>
                      <c:pt idx="2">
                        <c:v>0.94</c:v>
                      </c:pt>
                      <c:pt idx="3">
                        <c:v>0.99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D39-4757-91F2-ABC11DA3E17F}"/>
                  </c:ext>
                </c:extLst>
              </c15:ser>
            </c15:filteredBarSeries>
          </c:ext>
        </c:extLst>
      </c:barChart>
      <c:catAx>
        <c:axId val="6665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8072"/>
        <c:crosses val="autoZero"/>
        <c:auto val="1"/>
        <c:lblAlgn val="ctr"/>
        <c:lblOffset val="100"/>
        <c:noMultiLvlLbl val="0"/>
      </c:catAx>
      <c:valAx>
        <c:axId val="66654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'PIVOT TABLE'!$D$14</c:f>
              <c:strCache>
                <c:ptCount val="1"/>
                <c:pt idx="0">
                  <c:v>Αθροιστική Συχνότητα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TABLE'!$A$15:$A$19</c:f>
              <c:strCache>
                <c:ptCount val="5"/>
                <c:pt idx="0">
                  <c:v>0-6</c:v>
                </c:pt>
                <c:pt idx="1">
                  <c:v>6-12</c:v>
                </c:pt>
                <c:pt idx="2">
                  <c:v>12-18</c:v>
                </c:pt>
                <c:pt idx="3">
                  <c:v>18-24</c:v>
                </c:pt>
                <c:pt idx="4">
                  <c:v>&gt;24</c:v>
                </c:pt>
              </c:strCache>
            </c:strRef>
          </c:cat>
          <c:val>
            <c:numRef>
              <c:f>'PIVOT TABLE'!$D$15:$D$19</c:f>
              <c:numCache>
                <c:formatCode>General</c:formatCode>
                <c:ptCount val="5"/>
                <c:pt idx="0">
                  <c:v>43</c:v>
                </c:pt>
                <c:pt idx="1">
                  <c:v>92</c:v>
                </c:pt>
                <c:pt idx="2">
                  <c:v>94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D45-BD14-C8E6164C0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66546432"/>
        <c:axId val="666548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'PIVOT TABLE'!$B$14</c15:sqref>
                        </c15:formulaRef>
                      </c:ext>
                    </c:extLst>
                    <c:strCache>
                      <c:ptCount val="1"/>
                      <c:pt idx="0">
                        <c:v>Συχνότητα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'PIVOT TABLE'!$B$15:$B$19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49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1A0-4D45-BD14-C8E6164C020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TABLE'!$C$14</c15:sqref>
                        </c15:formulaRef>
                      </c:ext>
                    </c:extLst>
                    <c:strCache>
                      <c:ptCount val="1"/>
                      <c:pt idx="0">
                        <c:v>Σχετική Συχνότητα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TABLE'!$C$15:$C$19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0.49</c:v>
                      </c:pt>
                      <c:pt idx="2">
                        <c:v>0.02</c:v>
                      </c:pt>
                      <c:pt idx="3">
                        <c:v>0.05</c:v>
                      </c:pt>
                      <c:pt idx="4">
                        <c:v>0.01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1A0-4D45-BD14-C8E6164C020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Σχετική Συχνότητα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TABLE'!$E$15:$E$19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0.92</c:v>
                      </c:pt>
                      <c:pt idx="2">
                        <c:v>0.94</c:v>
                      </c:pt>
                      <c:pt idx="3">
                        <c:v>0.99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1A0-4D45-BD14-C8E6164C020A}"/>
                  </c:ext>
                </c:extLst>
              </c15:ser>
            </c15:filteredBarSeries>
          </c:ext>
        </c:extLst>
      </c:barChart>
      <c:catAx>
        <c:axId val="6665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8072"/>
        <c:crosses val="autoZero"/>
        <c:auto val="1"/>
        <c:lblAlgn val="ctr"/>
        <c:lblOffset val="100"/>
        <c:noMultiLvlLbl val="0"/>
      </c:catAx>
      <c:valAx>
        <c:axId val="66654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'PIVOT TABLE'!$E$14</c:f>
              <c:strCache>
                <c:ptCount val="1"/>
                <c:pt idx="0">
                  <c:v>Αθροιστική Σχετική Συχνότητα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TABLE'!$A$15:$A$19</c:f>
              <c:strCache>
                <c:ptCount val="5"/>
                <c:pt idx="0">
                  <c:v>0-6</c:v>
                </c:pt>
                <c:pt idx="1">
                  <c:v>6-12</c:v>
                </c:pt>
                <c:pt idx="2">
                  <c:v>12-18</c:v>
                </c:pt>
                <c:pt idx="3">
                  <c:v>18-24</c:v>
                </c:pt>
                <c:pt idx="4">
                  <c:v>&gt;24</c:v>
                </c:pt>
              </c:strCache>
            </c:strRef>
          </c:cat>
          <c:val>
            <c:numRef>
              <c:f>'PIVOT TABLE'!$E$15:$E$19</c:f>
              <c:numCache>
                <c:formatCode>0.00%</c:formatCode>
                <c:ptCount val="5"/>
                <c:pt idx="0">
                  <c:v>0.43</c:v>
                </c:pt>
                <c:pt idx="1">
                  <c:v>0.92</c:v>
                </c:pt>
                <c:pt idx="2">
                  <c:v>0.94</c:v>
                </c:pt>
                <c:pt idx="3">
                  <c:v>0.99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2-410B-96DD-216C7D01B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66546432"/>
        <c:axId val="666548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'PIVOT TABLE'!$B$14</c15:sqref>
                        </c15:formulaRef>
                      </c:ext>
                    </c:extLst>
                    <c:strCache>
                      <c:ptCount val="1"/>
                      <c:pt idx="0">
                        <c:v>Συχνότητα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'PIVOT TABLE'!$B$15:$B$19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49</c:v>
                      </c:pt>
                      <c:pt idx="2">
                        <c:v>2</c:v>
                      </c:pt>
                      <c:pt idx="3">
                        <c:v>5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2E2-410B-96DD-216C7D01B5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TABLE'!$C$14</c15:sqref>
                        </c15:formulaRef>
                      </c:ext>
                    </c:extLst>
                    <c:strCache>
                      <c:ptCount val="1"/>
                      <c:pt idx="0">
                        <c:v>Σχετική Συχνότητα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TABLE'!$C$15:$C$19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0.43</c:v>
                      </c:pt>
                      <c:pt idx="1">
                        <c:v>0.49</c:v>
                      </c:pt>
                      <c:pt idx="2">
                        <c:v>0.02</c:v>
                      </c:pt>
                      <c:pt idx="3">
                        <c:v>0.05</c:v>
                      </c:pt>
                      <c:pt idx="4">
                        <c:v>0.01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2E2-410B-96DD-216C7D01B56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TABLE'!$D$14</c15:sqref>
                        </c15:formulaRef>
                      </c:ext>
                    </c:extLst>
                    <c:strCache>
                      <c:ptCount val="1"/>
                      <c:pt idx="0">
                        <c:v>Αθροιστική Συχνότητα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TABLE'!$A$15:$A$19</c15:sqref>
                        </c15:formulaRef>
                      </c:ext>
                    </c:extLst>
                    <c:strCache>
                      <c:ptCount val="5"/>
                      <c:pt idx="0">
                        <c:v>0-6</c:v>
                      </c:pt>
                      <c:pt idx="1">
                        <c:v>6-12</c:v>
                      </c:pt>
                      <c:pt idx="2">
                        <c:v>12-18</c:v>
                      </c:pt>
                      <c:pt idx="3">
                        <c:v>18-24</c:v>
                      </c:pt>
                      <c:pt idx="4">
                        <c:v>&gt;24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'PIVOT TABLE'!$D$15:$D$19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</c:v>
                      </c:pt>
                      <c:pt idx="1">
                        <c:v>92</c:v>
                      </c:pt>
                      <c:pt idx="2">
                        <c:v>94</c:v>
                      </c:pt>
                      <c:pt idx="3">
                        <c:v>99</c:v>
                      </c:pt>
                      <c:pt idx="4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2E2-410B-96DD-216C7D01B56A}"/>
                  </c:ext>
                </c:extLst>
              </c15:ser>
            </c15:filteredBarSeries>
          </c:ext>
        </c:extLst>
      </c:barChart>
      <c:catAx>
        <c:axId val="6665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8072"/>
        <c:crosses val="autoZero"/>
        <c:auto val="1"/>
        <c:lblAlgn val="ctr"/>
        <c:lblOffset val="100"/>
        <c:noMultiLvlLbl val="0"/>
      </c:catAx>
      <c:valAx>
        <c:axId val="66654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5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41324853429604E-2"/>
          <c:y val="3.7696143566970541E-2"/>
          <c:w val="0.91972191492592348"/>
          <c:h val="0.914529914529914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Φύλλο1!$A$1</c:f>
              <c:strCache>
                <c:ptCount val="1"/>
                <c:pt idx="0">
                  <c:v>Δειγμα 1</c:v>
                </c:pt>
              </c:strCache>
            </c:strRef>
          </c:xVal>
          <c:yVal>
            <c:numRef>
              <c:f>Φύλλο1!$A$2:$D$2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C-43DC-ADDB-63D3CCBA2EE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Φύλλο1!$A$1:$D$1</c:f>
              <c:strCache>
                <c:ptCount val="4"/>
                <c:pt idx="0">
                  <c:v>Δειγμα 1</c:v>
                </c:pt>
                <c:pt idx="1">
                  <c:v>Δειγμα 2</c:v>
                </c:pt>
                <c:pt idx="2">
                  <c:v>Δείγμα 3</c:v>
                </c:pt>
                <c:pt idx="3">
                  <c:v>Δείγμα 4</c:v>
                </c:pt>
              </c:strCache>
            </c:strRef>
          </c:xVal>
          <c:yVal>
            <c:numRef>
              <c:f>Φύλλο1!$A$3:$D$3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EC-43DC-ADDB-63D3CCBA2EE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Φύλλο1!$A$1:$D$1</c:f>
              <c:strCache>
                <c:ptCount val="4"/>
                <c:pt idx="0">
                  <c:v>Δειγμα 1</c:v>
                </c:pt>
                <c:pt idx="1">
                  <c:v>Δειγμα 2</c:v>
                </c:pt>
                <c:pt idx="2">
                  <c:v>Δείγμα 3</c:v>
                </c:pt>
                <c:pt idx="3">
                  <c:v>Δείγμα 4</c:v>
                </c:pt>
              </c:strCache>
            </c:strRef>
          </c:xVal>
          <c:yVal>
            <c:numRef>
              <c:f>Φύλλο1!$A$4:$D$4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EC-43DC-ADDB-63D3CCBA2EE2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Φύλλο1!$A$1:$D$1</c:f>
              <c:strCache>
                <c:ptCount val="4"/>
                <c:pt idx="0">
                  <c:v>Δειγμα 1</c:v>
                </c:pt>
                <c:pt idx="1">
                  <c:v>Δειγμα 2</c:v>
                </c:pt>
                <c:pt idx="2">
                  <c:v>Δείγμα 3</c:v>
                </c:pt>
                <c:pt idx="3">
                  <c:v>Δείγμα 4</c:v>
                </c:pt>
              </c:strCache>
            </c:strRef>
          </c:xVal>
          <c:yVal>
            <c:numRef>
              <c:f>Φύλλο1!$A$5:$D$5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EC-43DC-ADDB-63D3CCBA2EE2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strRef>
              <c:f>Φύλλο1!$A$1:$D$1</c:f>
              <c:strCache>
                <c:ptCount val="4"/>
                <c:pt idx="0">
                  <c:v>Δειγμα 1</c:v>
                </c:pt>
                <c:pt idx="1">
                  <c:v>Δειγμα 2</c:v>
                </c:pt>
                <c:pt idx="2">
                  <c:v>Δείγμα 3</c:v>
                </c:pt>
                <c:pt idx="3">
                  <c:v>Δείγμα 4</c:v>
                </c:pt>
              </c:strCache>
            </c:strRef>
          </c:xVal>
          <c:yVal>
            <c:numRef>
              <c:f>Φύλλο1!$A$6:$D$6</c:f>
              <c:numCache>
                <c:formatCode>General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30</c:v>
                </c:pt>
                <c:pt idx="3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EC-43DC-ADDB-63D3CCBA2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258848"/>
        <c:axId val="632255240"/>
      </c:scatterChart>
      <c:valAx>
        <c:axId val="632258848"/>
        <c:scaling>
          <c:orientation val="minMax"/>
        </c:scaling>
        <c:delete val="1"/>
        <c:axPos val="b"/>
        <c:majorTickMark val="out"/>
        <c:minorTickMark val="none"/>
        <c:tickLblPos val="nextTo"/>
        <c:crossAx val="632255240"/>
        <c:crosses val="autoZero"/>
        <c:crossBetween val="midCat"/>
      </c:valAx>
      <c:valAx>
        <c:axId val="63225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2258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0.1803</cdr:x>
      <cdr:y>0.83314</cdr:y>
    </cdr:from>
    <cdr:to>
      <cdr:x>0.41407</cdr:x>
      <cdr:y>0.94212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5E55DC-9E1C-4DBD-BF4E-3BAB20E0CA13}"/>
            </a:ext>
          </a:extLst>
        </cdr:cNvPr>
        <cdr:cNvSpPr txBox="1"/>
      </cdr:nvSpPr>
      <cdr:spPr>
        <a:xfrm xmlns:a="http://schemas.openxmlformats.org/drawingml/2006/main">
          <a:off x="869561" y="2425263"/>
          <a:ext cx="1127434" cy="317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dirty="0"/>
            <a:t>Δείγμα 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BD24B-70CF-40FC-9619-D3477D4E35B9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19FA-BF2E-49D3-85EF-9C06B6394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51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819FA-BF2E-49D3-85EF-9C06B63943F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27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819FA-BF2E-49D3-85EF-9C06B63943F4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91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7A27-96C7-46D0-8848-5A0A63D25F77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C6C8-B18E-4033-A934-B0C79644A488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62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525B-FB4E-4F15-985B-07DD49E23931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3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DB57-7376-440C-9B54-074CD2567355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9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5176-AD7C-4B08-864C-9771ABC59824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910D-CC96-40D1-B34E-B9C85D8CEC58}" type="datetime1">
              <a:rPr lang="el-GR" smtClean="0"/>
              <a:t>22/10/2021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32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47B5-39B4-4F36-A76B-793661344F11}" type="datetime1">
              <a:rPr lang="el-GR" smtClean="0"/>
              <a:t>22/10/2021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38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E33-FBFF-4B4C-9E2A-8A4ECC797DA4}" type="datetime1">
              <a:rPr lang="el-GR" smtClean="0"/>
              <a:t>22/10/2021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09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C047-22CD-4EF2-A348-F8E058791BEA}" type="datetime1">
              <a:rPr lang="el-GR" smtClean="0"/>
              <a:t>22/10/2021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8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81692B-1067-44D5-8BF5-238410BE7FA4}" type="datetime1">
              <a:rPr lang="el-GR" smtClean="0"/>
              <a:t>22/10/2021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18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95CF-DE35-4834-BC9E-CCD9B537CA04}" type="datetime1">
              <a:rPr lang="el-GR" smtClean="0"/>
              <a:t>22/10/2021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7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84FA25-C47D-4055-80FA-18BE4D229966}" type="datetime1">
              <a:rPr lang="el-GR" smtClean="0"/>
              <a:t>22/10/2021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B252DF-9828-4BCA-943E-87250A7A5D5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25" y="2561701"/>
            <a:ext cx="8537046" cy="1646302"/>
          </a:xfrm>
        </p:spPr>
        <p:txBody>
          <a:bodyPr>
            <a:normAutofit/>
          </a:bodyPr>
          <a:lstStyle/>
          <a:p>
            <a:r>
              <a:rPr lang="el-GR" dirty="0"/>
              <a:t>Στατιστική ΙΙΙ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5" y="4870867"/>
            <a:ext cx="7766936" cy="1096899"/>
          </a:xfrm>
        </p:spPr>
        <p:txBody>
          <a:bodyPr>
            <a:normAutofit/>
          </a:bodyPr>
          <a:lstStyle/>
          <a:p>
            <a:endParaRPr lang="el-GR" sz="2800" dirty="0"/>
          </a:p>
          <a:p>
            <a:r>
              <a:rPr lang="el-GR" sz="2800" dirty="0" err="1"/>
              <a:t>Διαλεξη</a:t>
            </a:r>
            <a:r>
              <a:rPr lang="el-GR" sz="2800" dirty="0"/>
              <a:t> </a:t>
            </a:r>
            <a:r>
              <a:rPr lang="en-US" sz="2800" dirty="0"/>
              <a:t>1</a:t>
            </a:r>
            <a:r>
              <a:rPr lang="el-GR" sz="2800" dirty="0"/>
              <a:t>– </a:t>
            </a:r>
            <a:r>
              <a:rPr lang="el-GR" sz="2800" dirty="0" err="1"/>
              <a:t>Περιγραφικη</a:t>
            </a:r>
            <a:r>
              <a:rPr lang="el-GR" sz="2800" dirty="0"/>
              <a:t> </a:t>
            </a:r>
            <a:r>
              <a:rPr lang="el-GR" sz="2800" dirty="0" err="1"/>
              <a:t>στατιστικη</a:t>
            </a:r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</a:t>
            </a:fld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538B70-522D-4D15-9E82-B0D36D59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45" y="860374"/>
            <a:ext cx="4908634" cy="44269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7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FBBF6-2EFF-4726-8918-9BB14E14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Περιγραφική Στατιστική σε Ποσοτικές Μεταβλητές / </a:t>
            </a:r>
            <a:r>
              <a:rPr lang="el-GR" b="1" dirty="0"/>
              <a:t>Κατανομή Συχνοτήτων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02A5AA-229E-473F-B97B-D7910233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8022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err="1"/>
              <a:t>Πινακοποίηση</a:t>
            </a:r>
            <a:endParaRPr lang="el-GR" sz="2800" dirty="0"/>
          </a:p>
          <a:p>
            <a:pPr lvl="2"/>
            <a:r>
              <a:rPr lang="el-GR" sz="2400" dirty="0"/>
              <a:t>πίνακας (κατανομής) συχνοτήτων </a:t>
            </a:r>
          </a:p>
          <a:p>
            <a:pPr marL="384048" lvl="2" indent="0">
              <a:buNone/>
            </a:pPr>
            <a:endParaRPr lang="el-GR" sz="3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/>
              <a:t>Γραφική Παρουσίαση </a:t>
            </a:r>
          </a:p>
          <a:p>
            <a:pPr lvl="2"/>
            <a:r>
              <a:rPr lang="el-GR" sz="2400" dirty="0" err="1"/>
              <a:t>Ραβδόγραμμα</a:t>
            </a:r>
            <a:endParaRPr lang="el-GR" sz="2400" dirty="0"/>
          </a:p>
          <a:p>
            <a:pPr lvl="2"/>
            <a:r>
              <a:rPr lang="el-GR" sz="2400" dirty="0"/>
              <a:t>Κυκλικό Διάγραμμα</a:t>
            </a:r>
          </a:p>
          <a:p>
            <a:pPr lvl="2"/>
            <a:r>
              <a:rPr lang="el-GR" sz="2400" dirty="0"/>
              <a:t>Ιστόγραμμα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D64B09-0C43-475F-B3E0-D714688F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10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22D184-C191-49B5-86CB-FAB5F675F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338" y="1797438"/>
            <a:ext cx="2304441" cy="11486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24E9DCA-ADF0-4234-9189-32FB2C045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72" y="3152928"/>
            <a:ext cx="2706668" cy="145095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76FE689-4FB0-47EC-951D-02B724B7C9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891" y="4775945"/>
            <a:ext cx="2182030" cy="137179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BD5212D-EF2D-4BEA-8107-93E6D3FAC7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524" y="4253863"/>
            <a:ext cx="3277580" cy="196829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00337D0-D80D-41D8-A443-F0194F5E9A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02" y="4781630"/>
            <a:ext cx="1452380" cy="53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4AA4D5B-B636-4C17-B856-AF9C277A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AF4D16F-3EB6-4FC0-A6A9-72241BCFCF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989" y="1829485"/>
            <a:ext cx="3221115" cy="22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8F4ADE-8B26-4D00-826E-354C82B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Πίνακας Συχνοτήτων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913C1-EE6A-4646-A911-42F9DADD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1749103"/>
            <a:ext cx="11307337" cy="2555271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Ο </a:t>
            </a:r>
            <a:r>
              <a:rPr lang="el-GR" sz="2400" b="1" i="1" u="none" strike="noStrike" baseline="0" dirty="0">
                <a:solidFill>
                  <a:schemeClr val="tx1"/>
                </a:solidFill>
                <a:latin typeface="TimesNewRomanPS-BoldItalicMT"/>
              </a:rPr>
              <a:t>πίνακας (κατανομής) συχνοτήτων (</a:t>
            </a:r>
            <a:r>
              <a:rPr lang="el-GR" sz="2400" b="1" i="1" u="none" strike="noStrike" baseline="0" dirty="0" err="1">
                <a:solidFill>
                  <a:schemeClr val="tx1"/>
                </a:solidFill>
                <a:latin typeface="TimesNewRomanPS-BoldItalicMT"/>
              </a:rPr>
              <a:t>frequency</a:t>
            </a:r>
            <a:r>
              <a:rPr lang="el-GR" sz="2400" b="1" i="1" u="none" strike="noStrike" baseline="0" dirty="0">
                <a:solidFill>
                  <a:schemeClr val="tx1"/>
                </a:solidFill>
                <a:latin typeface="TimesNewRomanPS-BoldItalicMT"/>
              </a:rPr>
              <a:t> </a:t>
            </a:r>
            <a:r>
              <a:rPr lang="el-GR" sz="2400" b="1" i="1" u="none" strike="noStrike" baseline="0" dirty="0" err="1">
                <a:solidFill>
                  <a:schemeClr val="tx1"/>
                </a:solidFill>
                <a:latin typeface="TimesNewRomanPS-BoldItalicMT"/>
              </a:rPr>
              <a:t>table</a:t>
            </a:r>
            <a:r>
              <a:rPr lang="el-GR" sz="2400" b="1" i="1" u="none" strike="noStrike" baseline="0" dirty="0">
                <a:solidFill>
                  <a:schemeClr val="tx1"/>
                </a:solidFill>
                <a:latin typeface="TimesNewRomanPS-BoldItalicMT"/>
              </a:rPr>
              <a:t>) 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ενός τυχαίου δείγματος τιμών,                                        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schemeClr val="tx1"/>
                </a:solidFill>
                <a:latin typeface="TimesNewRomanPSMT"/>
              </a:rPr>
              <a:t>                     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μιας </a:t>
            </a:r>
            <a:r>
              <a:rPr lang="el-GR" sz="2400" b="0" i="1" u="none" strike="noStrike" baseline="0" dirty="0">
                <a:solidFill>
                  <a:schemeClr val="tx1"/>
                </a:solidFill>
                <a:latin typeface="TimesNewRomanPS-ItalicMT"/>
              </a:rPr>
              <a:t>ποσοτικής 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μεταβλητής </a:t>
            </a:r>
            <a:r>
              <a:rPr lang="el-GR" sz="2400" b="0" i="1" u="none" strike="noStrike" baseline="0" dirty="0">
                <a:solidFill>
                  <a:schemeClr val="tx1"/>
                </a:solidFill>
                <a:latin typeface="TimesNewRomanPS-ItalicMT"/>
              </a:rPr>
              <a:t>X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, αποτελείται από τρεις στήλες.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Στην πρώτη στήλη καταγράφονται σε αύξουσα σειρά οι </a:t>
            </a:r>
            <a:r>
              <a:rPr lang="el-GR" sz="2400" b="0" i="1" u="none" strike="noStrike" baseline="0" dirty="0">
                <a:solidFill>
                  <a:schemeClr val="tx1"/>
                </a:solidFill>
                <a:latin typeface="TimesNewRomanPS-ItalicMT"/>
              </a:rPr>
              <a:t>k 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διαφορετικές τιμές της </a:t>
            </a:r>
            <a:r>
              <a:rPr lang="el-GR" sz="2400" b="0" i="1" u="none" strike="noStrike" baseline="0" dirty="0">
                <a:solidFill>
                  <a:schemeClr val="tx1"/>
                </a:solidFill>
                <a:latin typeface="TimesNewRomanPS-ItalicMT"/>
              </a:rPr>
              <a:t>Χ </a:t>
            </a:r>
            <a:r>
              <a:rPr lang="el-GR" sz="2400" b="0" i="0" u="none" strike="noStrike" baseline="0" dirty="0">
                <a:solidFill>
                  <a:schemeClr val="tx1"/>
                </a:solidFill>
                <a:latin typeface="TimesNewRomanPSMT"/>
              </a:rPr>
              <a:t>που εμφανίσθηκαν στο δείγμα, δηλαδή οι                                 και στις δύο επόμενες στήλες καταγράφονται αντίστοιχα: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0" i="0" u="none" strike="noStrike" baseline="0" dirty="0">
              <a:solidFill>
                <a:schemeClr val="tx1"/>
              </a:solidFill>
              <a:latin typeface="TimesNewRomanPSMT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62C454A-C5E8-4BFD-9957-8A348458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8893CD-C1B5-473F-A374-15866D86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84" y="2379399"/>
            <a:ext cx="1476962" cy="349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11697E-EA50-4BC0-9654-D861E40D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85" y="3328642"/>
            <a:ext cx="2181458" cy="400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4E62DDA-CDF4-4E45-B509-F4F3D229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4" y="4190370"/>
            <a:ext cx="9505223" cy="16325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501E5CA-AD1B-4633-AB9F-88BE28AA39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5393538"/>
            <a:ext cx="2883886" cy="761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1DE11F9-8FE3-4CCB-99DD-15D636FA96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97" t="-51292" r="-9073" b="-24319"/>
          <a:stretch/>
        </p:blipFill>
        <p:spPr>
          <a:xfrm>
            <a:off x="9912692" y="5489854"/>
            <a:ext cx="1755201" cy="568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E5EBEC3D-E367-4096-80B7-5FC603895603}"/>
              </a:ext>
            </a:extLst>
          </p:cNvPr>
          <p:cNvSpPr/>
          <p:nvPr/>
        </p:nvSpPr>
        <p:spPr>
          <a:xfrm>
            <a:off x="9143437" y="5687122"/>
            <a:ext cx="569275" cy="282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49C7C2E-5E7C-423A-919F-5E0CBC0A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7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F37A3-4D3B-4056-A79C-781D8E68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Πίνακας Συχνοτήτων (2)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A8F10DA-5BBF-4ECA-8B91-04F1C990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12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4070616-03E0-45AE-BD88-E63BF007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54" y="1727528"/>
            <a:ext cx="8416911" cy="221782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3EFA159-4501-466B-BAE5-6C657BFF5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741" y="3761359"/>
            <a:ext cx="4968845" cy="247678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29EFEF9-2560-449F-A127-E74AC2227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199"/>
          <a:stretch/>
        </p:blipFill>
        <p:spPr>
          <a:xfrm>
            <a:off x="323054" y="4460255"/>
            <a:ext cx="5261669" cy="71106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CBDED8F-78ED-412D-B0DE-FB2980006D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8335" y="102143"/>
            <a:ext cx="1399678" cy="591246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F0B7C4-C977-4DBA-A0B6-A32FFD1C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33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C6C546-891C-4E3F-8A86-92AE2449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Ραβδόγραμμα και Κυκλικό Διάγραμμα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D9229D-A264-473F-A1EE-BD471E55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13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027D9D-1696-4EAE-B45A-16278D0D1B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" y="2322228"/>
            <a:ext cx="4140639" cy="22196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A0FC960-1818-418B-A68C-002510CC1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933" y="2289396"/>
            <a:ext cx="3338052" cy="2098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4B0A3A-C97C-401A-849B-C2C7B088F1AF}"/>
              </a:ext>
            </a:extLst>
          </p:cNvPr>
          <p:cNvSpPr txBox="1"/>
          <p:nvPr/>
        </p:nvSpPr>
        <p:spPr>
          <a:xfrm>
            <a:off x="1848465" y="1910232"/>
            <a:ext cx="345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Ραβδόγραμμα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277F6-5DCD-406D-BBFA-F36FF968856D}"/>
              </a:ext>
            </a:extLst>
          </p:cNvPr>
          <p:cNvSpPr txBox="1"/>
          <p:nvPr/>
        </p:nvSpPr>
        <p:spPr>
          <a:xfrm>
            <a:off x="7833665" y="1946787"/>
            <a:ext cx="291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Κυκλικό Διάγραμμα</a:t>
            </a:r>
          </a:p>
        </p:txBody>
      </p:sp>
      <p:sp>
        <p:nvSpPr>
          <p:cNvPr id="12" name="2 - Θέση περιεχομένου">
            <a:extLst>
              <a:ext uri="{FF2B5EF4-FFF2-40B4-BE49-F238E27FC236}">
                <a16:creationId xmlns:a16="http://schemas.microsoft.com/office/drawing/2014/main" id="{4CB98540-90C3-4A9C-904D-01DAC1089DC5}"/>
              </a:ext>
            </a:extLst>
          </p:cNvPr>
          <p:cNvSpPr txBox="1">
            <a:spLocks/>
          </p:cNvSpPr>
          <p:nvPr/>
        </p:nvSpPr>
        <p:spPr>
          <a:xfrm>
            <a:off x="383934" y="4615997"/>
            <a:ext cx="5446121" cy="164715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Περιγράφει τις κατηγορίες μίας κατηγορικής μεταβλητής με ράβδους. Το ύψος της κάθε ράβδου συνήθως είναι ανάλογο του πραγματικού αριθμού ή του ποσοστού που αντιστοιχεί σε κάθε κατηγορία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altLang="el-GR" dirty="0"/>
          </a:p>
        </p:txBody>
      </p:sp>
      <p:sp>
        <p:nvSpPr>
          <p:cNvPr id="14" name="2 - Θέση περιεχομένου">
            <a:extLst>
              <a:ext uri="{FF2B5EF4-FFF2-40B4-BE49-F238E27FC236}">
                <a16:creationId xmlns:a16="http://schemas.microsoft.com/office/drawing/2014/main" id="{9033FBD1-C3C5-4754-BF87-1F9EB1D5D53F}"/>
              </a:ext>
            </a:extLst>
          </p:cNvPr>
          <p:cNvSpPr txBox="1">
            <a:spLocks/>
          </p:cNvSpPr>
          <p:nvPr/>
        </p:nvSpPr>
        <p:spPr>
          <a:xfrm>
            <a:off x="6194795" y="4620538"/>
            <a:ext cx="5446121" cy="1647152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Περιγράφει τις κατηγορίες μίας ποσοτικής αλλά και ποιοτικής μεταβλητής με κομμάτια μίας πίτας (κύκλου). Το κομμάτι κάθε κατηγορίας είναι ανάλογο του αριθμού των αντικειμένων που ανήκουν σε κάθε κατηγορία.</a:t>
            </a:r>
            <a:endParaRPr lang="en-GB" altLang="el-GR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CDC0412-F3BB-41C8-8E03-BD4F450C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64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0C673-5545-4786-84DC-E2A9E212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32604" cy="1450757"/>
          </a:xfrm>
        </p:spPr>
        <p:txBody>
          <a:bodyPr>
            <a:normAutofit fontScale="90000"/>
          </a:bodyPr>
          <a:lstStyle/>
          <a:p>
            <a:r>
              <a:rPr lang="el-GR" dirty="0"/>
              <a:t>Εισαγωγή </a:t>
            </a:r>
            <a:r>
              <a:rPr lang="en-US" dirty="0"/>
              <a:t>PIVOT TABLE </a:t>
            </a:r>
            <a:r>
              <a:rPr lang="el-GR" dirty="0"/>
              <a:t>στο </a:t>
            </a:r>
            <a:r>
              <a:rPr lang="en-US" dirty="0"/>
              <a:t>excel</a:t>
            </a:r>
            <a:r>
              <a:rPr lang="el-GR" dirty="0"/>
              <a:t> και δημιουργία </a:t>
            </a:r>
            <a:r>
              <a:rPr lang="el-GR" dirty="0" err="1"/>
              <a:t>ραβδογράμματος</a:t>
            </a:r>
            <a:r>
              <a:rPr lang="el-GR" dirty="0"/>
              <a:t> και ιστογράμματος</a:t>
            </a:r>
            <a:r>
              <a:rPr lang="en-US" dirty="0"/>
              <a:t> (</a:t>
            </a:r>
            <a:r>
              <a:rPr lang="el-GR" dirty="0"/>
              <a:t>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20474FD-1E94-435A-98E2-E88A6EB1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14</a:t>
            </a:fld>
            <a:endParaRPr lang="el-GR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136C14F-4CDD-4095-A503-40C9B5C2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5DA5C-D87D-47B9-8D36-78F96D42E9A4}"/>
              </a:ext>
            </a:extLst>
          </p:cNvPr>
          <p:cNvSpPr txBox="1"/>
          <p:nvPr/>
        </p:nvSpPr>
        <p:spPr>
          <a:xfrm>
            <a:off x="373626" y="3136490"/>
            <a:ext cx="264487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Αρχείο </a:t>
            </a:r>
            <a:r>
              <a:rPr lang="en-US" dirty="0"/>
              <a:t>excel </a:t>
            </a:r>
          </a:p>
          <a:p>
            <a:pPr algn="ctr"/>
            <a:r>
              <a:rPr lang="en-US" dirty="0"/>
              <a:t>“</a:t>
            </a:r>
            <a:r>
              <a:rPr lang="el-GR" dirty="0"/>
              <a:t>Παιδιά ανά οικογένεια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BCD1A-6279-4281-B133-094E5ADD3C1D}"/>
              </a:ext>
            </a:extLst>
          </p:cNvPr>
          <p:cNvSpPr txBox="1"/>
          <p:nvPr/>
        </p:nvSpPr>
        <p:spPr>
          <a:xfrm>
            <a:off x="516194" y="4183625"/>
            <a:ext cx="264487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τη διαδικασία στο αρχείο</a:t>
            </a:r>
            <a:endParaRPr lang="en-US" dirty="0"/>
          </a:p>
          <a:p>
            <a:pPr algn="ctr"/>
            <a:r>
              <a:rPr lang="en-US" dirty="0"/>
              <a:t>“</a:t>
            </a:r>
            <a:r>
              <a:rPr lang="el-GR" dirty="0"/>
              <a:t>Εισαγωγή συγκεντρωτικού πίνακα και γραφήματος</a:t>
            </a:r>
            <a:r>
              <a:rPr lang="en-US" dirty="0"/>
              <a:t>”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880FCC-8255-4C1E-A2C7-A2BDB659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40" y="1890422"/>
            <a:ext cx="8346147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F37A3-4D3B-4056-A79C-781D8E68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741" y="265700"/>
            <a:ext cx="10058400" cy="1450757"/>
          </a:xfrm>
        </p:spPr>
        <p:txBody>
          <a:bodyPr/>
          <a:lstStyle/>
          <a:p>
            <a:r>
              <a:rPr lang="el-GR" dirty="0"/>
              <a:t>Πίνακας Συχνοτήτων (3)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A8F10DA-5BBF-4ECA-8B91-04F1C990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15</a:t>
            </a:fld>
            <a:endParaRPr lang="el-GR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75BB3FD-9D6D-469F-9F1F-8158DACA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09439"/>
              </p:ext>
            </p:extLst>
          </p:nvPr>
        </p:nvGraphicFramePr>
        <p:xfrm>
          <a:off x="60960" y="1326995"/>
          <a:ext cx="1173852" cy="4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852">
                  <a:extLst>
                    <a:ext uri="{9D8B030D-6E8A-4147-A177-3AD203B41FA5}">
                      <a16:colId xmlns:a16="http://schemas.microsoft.com/office/drawing/2014/main" val="2572259226"/>
                    </a:ext>
                  </a:extLst>
                </a:gridCol>
              </a:tblGrid>
              <a:tr h="4411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Μήκος Σκάφους (μ)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85768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9,45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131613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186322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6,20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1360182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8339744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8497598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2519448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923412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727973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205717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958201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6,10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544165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4598721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480682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047497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322724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61551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912426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053553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423000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23,60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381741"/>
                  </a:ext>
                </a:extLst>
              </a:tr>
            </a:tbl>
          </a:graphicData>
        </a:graphic>
      </p:graphicFrame>
      <p:graphicFrame>
        <p:nvGraphicFramePr>
          <p:cNvPr id="6" name="Πίνακας 8">
            <a:extLst>
              <a:ext uri="{FF2B5EF4-FFF2-40B4-BE49-F238E27FC236}">
                <a16:creationId xmlns:a16="http://schemas.microsoft.com/office/drawing/2014/main" id="{4AEC7C91-C325-4414-8770-A3E66231D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20536"/>
              </p:ext>
            </p:extLst>
          </p:nvPr>
        </p:nvGraphicFramePr>
        <p:xfrm>
          <a:off x="5770966" y="3637034"/>
          <a:ext cx="5805715" cy="24942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43872">
                  <a:extLst>
                    <a:ext uri="{9D8B030D-6E8A-4147-A177-3AD203B41FA5}">
                      <a16:colId xmlns:a16="http://schemas.microsoft.com/office/drawing/2014/main" val="512300065"/>
                    </a:ext>
                  </a:extLst>
                </a:gridCol>
                <a:gridCol w="878414">
                  <a:extLst>
                    <a:ext uri="{9D8B030D-6E8A-4147-A177-3AD203B41FA5}">
                      <a16:colId xmlns:a16="http://schemas.microsoft.com/office/drawing/2014/main" val="3847972663"/>
                    </a:ext>
                  </a:extLst>
                </a:gridCol>
                <a:gridCol w="1273772">
                  <a:extLst>
                    <a:ext uri="{9D8B030D-6E8A-4147-A177-3AD203B41FA5}">
                      <a16:colId xmlns:a16="http://schemas.microsoft.com/office/drawing/2014/main" val="2417239209"/>
                    </a:ext>
                  </a:extLst>
                </a:gridCol>
                <a:gridCol w="1048514">
                  <a:extLst>
                    <a:ext uri="{9D8B030D-6E8A-4147-A177-3AD203B41FA5}">
                      <a16:colId xmlns:a16="http://schemas.microsoft.com/office/drawing/2014/main" val="30983443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93014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Κλάση Μήκους (</a:t>
                      </a:r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i</a:t>
                      </a:r>
                      <a:r>
                        <a:rPr lang="en-US" baseline="0" dirty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</a:t>
                      </a:r>
                      <a:r>
                        <a:rPr lang="en-US" baseline="-25000" dirty="0" err="1"/>
                        <a:t>i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i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4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(0,6)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8/20 = 0,4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[6,12)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10/20 = 0,5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1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[12,18)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1/20 = 0,05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3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[18,24)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1/20 = 0,05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9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ΣΥΝΟΛΟ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150379"/>
                  </a:ext>
                </a:extLst>
              </a:tr>
            </a:tbl>
          </a:graphicData>
        </a:graphic>
      </p:graphicFrame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02B9B869-9576-46D5-9256-FFFED113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152" y="1845734"/>
            <a:ext cx="10058400" cy="551778"/>
          </a:xfrm>
        </p:spPr>
        <p:txBody>
          <a:bodyPr>
            <a:normAutofit/>
          </a:bodyPr>
          <a:lstStyle/>
          <a:p>
            <a:r>
              <a:rPr lang="el-GR" dirty="0"/>
              <a:t>Σε συνεχή δεδομένα έχει νόημα η ομαδοποίηση των δεδομένων σε ομάδες/κλάσεις</a:t>
            </a:r>
          </a:p>
        </p:txBody>
      </p:sp>
      <p:pic>
        <p:nvPicPr>
          <p:cNvPr id="39938" name="Picture 2" descr="Confused Head Scratch GIF by State Farm">
            <a:extLst>
              <a:ext uri="{FF2B5EF4-FFF2-40B4-BE49-F238E27FC236}">
                <a16:creationId xmlns:a16="http://schemas.microsoft.com/office/drawing/2014/main" id="{7615E31F-4EEA-4FDD-9CFB-FD6C088F8C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374" y="3517948"/>
            <a:ext cx="1279229" cy="9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B01365-AF7A-4043-A22A-91F2666FA7B6}"/>
              </a:ext>
            </a:extLst>
          </p:cNvPr>
          <p:cNvSpPr txBox="1"/>
          <p:nvPr/>
        </p:nvSpPr>
        <p:spPr>
          <a:xfrm>
            <a:off x="1222573" y="2313049"/>
            <a:ext cx="4564914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Πόσες ομάδες/κλάσεις?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Ίσο πλάτος μεταξύ κλάσεων ή άνισο?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A6902E4-4BAB-4F21-85D5-D7786EFC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10" y="2281425"/>
            <a:ext cx="2370466" cy="426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224AF2CC-0BA6-4E3F-8A10-90588B8009E7}"/>
              </a:ext>
            </a:extLst>
          </p:cNvPr>
          <p:cNvSpPr txBox="1">
            <a:spLocks/>
          </p:cNvSpPr>
          <p:nvPr/>
        </p:nvSpPr>
        <p:spPr>
          <a:xfrm>
            <a:off x="5174679" y="2290058"/>
            <a:ext cx="2066925" cy="3714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Τύπος του </a:t>
            </a:r>
            <a:r>
              <a:rPr lang="en-US" dirty="0"/>
              <a:t>Sturges</a:t>
            </a:r>
            <a:endParaRPr lang="el-GR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D3A37E92-7C01-4567-88AB-C0275C83F709}"/>
              </a:ext>
            </a:extLst>
          </p:cNvPr>
          <p:cNvSpPr/>
          <p:nvPr/>
        </p:nvSpPr>
        <p:spPr>
          <a:xfrm>
            <a:off x="4393584" y="2364057"/>
            <a:ext cx="640195" cy="219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C28F18B9-2B39-40E6-A8F9-F1D0B50F3C3F}"/>
              </a:ext>
            </a:extLst>
          </p:cNvPr>
          <p:cNvSpPr txBox="1">
            <a:spLocks/>
          </p:cNvSpPr>
          <p:nvPr/>
        </p:nvSpPr>
        <p:spPr>
          <a:xfrm>
            <a:off x="6493755" y="2770247"/>
            <a:ext cx="5082926" cy="716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dirty="0"/>
              <a:t>Συνήθως ίσο πλάτος εκτός από πρώτη και τελευταία κλάση (π.χ. ηλικία &gt;65 ή &lt;18)</a:t>
            </a:r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CC520FBC-1747-4629-90E9-7630FDCC2065}"/>
              </a:ext>
            </a:extLst>
          </p:cNvPr>
          <p:cNvSpPr/>
          <p:nvPr/>
        </p:nvSpPr>
        <p:spPr>
          <a:xfrm>
            <a:off x="5740531" y="2830384"/>
            <a:ext cx="640195" cy="219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9940" name="Picture 4" descr="Fishing Vessel Icons - Download Free Vector Icons | Noun Project">
            <a:extLst>
              <a:ext uri="{FF2B5EF4-FFF2-40B4-BE49-F238E27FC236}">
                <a16:creationId xmlns:a16="http://schemas.microsoft.com/office/drawing/2014/main" id="{AA0CA623-521E-4922-A026-65857F88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88" y="3651810"/>
            <a:ext cx="690499" cy="6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Θέση περιεχομένου 2">
            <a:extLst>
              <a:ext uri="{FF2B5EF4-FFF2-40B4-BE49-F238E27FC236}">
                <a16:creationId xmlns:a16="http://schemas.microsoft.com/office/drawing/2014/main" id="{F8A728CE-1DEE-41C7-82D5-FE44B0805FBB}"/>
              </a:ext>
            </a:extLst>
          </p:cNvPr>
          <p:cNvSpPr txBox="1">
            <a:spLocks/>
          </p:cNvSpPr>
          <p:nvPr/>
        </p:nvSpPr>
        <p:spPr>
          <a:xfrm>
            <a:off x="1378687" y="4670779"/>
            <a:ext cx="4152537" cy="1234033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i="1" dirty="0"/>
              <a:t>Συχνά ο αριθμός και το εύρος των κλάσεων καθορίζονται με εμπειρικούς κανόνες και κοινή λογική και όχι με βάση το δείγμα</a:t>
            </a:r>
          </a:p>
        </p:txBody>
      </p:sp>
      <p:sp>
        <p:nvSpPr>
          <p:cNvPr id="25" name="Θέση περιεχομένου 2">
            <a:extLst>
              <a:ext uri="{FF2B5EF4-FFF2-40B4-BE49-F238E27FC236}">
                <a16:creationId xmlns:a16="http://schemas.microsoft.com/office/drawing/2014/main" id="{7724C65E-F21B-46C6-AB6A-8D2A89E76DE9}"/>
              </a:ext>
            </a:extLst>
          </p:cNvPr>
          <p:cNvSpPr txBox="1">
            <a:spLocks/>
          </p:cNvSpPr>
          <p:nvPr/>
        </p:nvSpPr>
        <p:spPr>
          <a:xfrm>
            <a:off x="10202200" y="2216436"/>
            <a:ext cx="1872676" cy="5335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/>
              <a:t>Στρογγυλοποίηση προς τα πάνω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7D8E07CA-5A81-448C-A231-C408430D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0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 animBg="1"/>
      <p:bldP spid="20" grpId="0"/>
      <p:bldP spid="19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93ECC57-10EF-457F-A244-75952CA501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539" y="3562349"/>
            <a:ext cx="4336938" cy="260447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4377814-B78D-476E-80A1-72B9E68D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Ιστόγραμμα </a:t>
            </a:r>
            <a:r>
              <a:rPr lang="el-GR" sz="3200" dirty="0"/>
              <a:t>(βλ. αρχείο </a:t>
            </a:r>
            <a:r>
              <a:rPr lang="en-US" sz="3200" dirty="0"/>
              <a:t>excel: “Fleet_Registry_100”)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6FEDA7-4C41-40FC-A2E3-D28FD742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16</a:t>
            </a:fld>
            <a:endParaRPr lang="el-GR"/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id="{DF16E56D-DAEC-40C8-AEE2-9EB7B8D9E5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950" y="1814204"/>
            <a:ext cx="10058400" cy="171661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l-GR" altLang="el-GR" dirty="0"/>
              <a:t> Απεικονίζει την κατανομή μίας ποσοτικής μεταβλητής με την βοήθεια ράβδων.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 Κάθε ράβδος αντιστοιχεί σε ένα διάστημα τιμών και το ύψος είναι ανάλογο  των αντικειμένων που ανήκουν σε αυτό το διάστημα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dirty="0"/>
              <a:t> Χρησιμοποιείται για να δείξει το σχήμα μίας μεταβλητής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dirty="0"/>
              <a:t>Είθισται οι ράβδοι να είναι ενωμένοι (όχι όπως στο </a:t>
            </a:r>
            <a:r>
              <a:rPr lang="el-GR" altLang="el-GR" dirty="0" err="1"/>
              <a:t>ραβδόγραμμα</a:t>
            </a:r>
            <a:r>
              <a:rPr lang="el-GR" altLang="el-GR" dirty="0"/>
              <a:t>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206AEF6-6CED-4F05-B922-7A92938EF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18" y="4252656"/>
            <a:ext cx="247650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3667AC2-6545-445E-8693-270E59672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28" y="3493523"/>
            <a:ext cx="4336938" cy="2638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E9993-EE1C-4F98-8338-778FC5B927A0}"/>
              </a:ext>
            </a:extLst>
          </p:cNvPr>
          <p:cNvSpPr txBox="1"/>
          <p:nvPr/>
        </p:nvSpPr>
        <p:spPr>
          <a:xfrm>
            <a:off x="8187792" y="4525190"/>
            <a:ext cx="23206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Συνήθης Πρακτική στην αλιευτική έρευνα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A42B442D-E521-47F9-8E3B-C6C937EC3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5048"/>
              </p:ext>
            </p:extLst>
          </p:nvPr>
        </p:nvGraphicFramePr>
        <p:xfrm>
          <a:off x="10919341" y="1237056"/>
          <a:ext cx="1173852" cy="4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852">
                  <a:extLst>
                    <a:ext uri="{9D8B030D-6E8A-4147-A177-3AD203B41FA5}">
                      <a16:colId xmlns:a16="http://schemas.microsoft.com/office/drawing/2014/main" val="2572259226"/>
                    </a:ext>
                  </a:extLst>
                </a:gridCol>
              </a:tblGrid>
              <a:tr h="4411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Μήκος Σκάφους (μ)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85768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9,45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1131613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186322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6,20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1360182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8339744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8497598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2519448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923412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727973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2057175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958201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6,10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544165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4598721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480682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047497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322724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61551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9124260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053553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4230006"/>
                  </a:ext>
                </a:extLst>
              </a:tr>
              <a:tr h="2244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23,60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3817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436FB4-2570-4063-8580-28E45A7B5F20}"/>
              </a:ext>
            </a:extLst>
          </p:cNvPr>
          <p:cNvSpPr txBox="1"/>
          <p:nvPr/>
        </p:nvSpPr>
        <p:spPr>
          <a:xfrm>
            <a:off x="2301766" y="3594540"/>
            <a:ext cx="284830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Ιστόγραμμα Συχνοτήτων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8C3AC-0F54-4F58-B120-906A8695E8ED}"/>
              </a:ext>
            </a:extLst>
          </p:cNvPr>
          <p:cNvSpPr txBox="1"/>
          <p:nvPr/>
        </p:nvSpPr>
        <p:spPr>
          <a:xfrm>
            <a:off x="6943832" y="3516630"/>
            <a:ext cx="284830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Ιστόγραμμα Συχνοτήτων</a:t>
            </a:r>
          </a:p>
        </p:txBody>
      </p:sp>
      <p:pic>
        <p:nvPicPr>
          <p:cNvPr id="15" name="Picture 2" descr="Confused Head Scratch GIF by State Farm">
            <a:extLst>
              <a:ext uri="{FF2B5EF4-FFF2-40B4-BE49-F238E27FC236}">
                <a16:creationId xmlns:a16="http://schemas.microsoft.com/office/drawing/2014/main" id="{2951C8A2-09E9-4D7E-90D2-F9A29C990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50" y="4924857"/>
            <a:ext cx="787930" cy="5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0F0AFD-BE18-45AA-891C-3D60975744F7}"/>
              </a:ext>
            </a:extLst>
          </p:cNvPr>
          <p:cNvSpPr txBox="1"/>
          <p:nvPr/>
        </p:nvSpPr>
        <p:spPr>
          <a:xfrm>
            <a:off x="134528" y="4052225"/>
            <a:ext cx="127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dirty="0"/>
              <a:t>Πόσες κλάσεις;;;;</a:t>
            </a:r>
            <a:endParaRPr lang="el-GR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7848394-2664-46B8-9C09-1A5AB009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30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6D6E14-F1A8-44CC-9889-832284A8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Ιστόγραμμα έναντι </a:t>
            </a:r>
            <a:r>
              <a:rPr lang="el-GR" dirty="0" err="1"/>
              <a:t>ραβδογράμματος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9ADCBEB-C17C-49B8-BC77-7B1DD984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498E6D0-E702-4B2B-94C0-81FA2C4E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17</a:t>
            </a:fld>
            <a:endParaRPr lang="el-GR"/>
          </a:p>
        </p:txBody>
      </p:sp>
      <p:pic>
        <p:nvPicPr>
          <p:cNvPr id="6" name="Picture 2" descr="Histogram">
            <a:extLst>
              <a:ext uri="{FF2B5EF4-FFF2-40B4-BE49-F238E27FC236}">
                <a16:creationId xmlns:a16="http://schemas.microsoft.com/office/drawing/2014/main" id="{1EF9AF54-036D-48E9-AF81-58978E8D37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27" y="2231569"/>
            <a:ext cx="5065527" cy="31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729E133-6EEB-47DF-8547-826AF92752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089" y="2231569"/>
            <a:ext cx="5933966" cy="3044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DA5F67-1B37-48D9-A92D-A20E30452EBC}"/>
              </a:ext>
            </a:extLst>
          </p:cNvPr>
          <p:cNvSpPr txBox="1"/>
          <p:nvPr/>
        </p:nvSpPr>
        <p:spPr>
          <a:xfrm>
            <a:off x="2130131" y="1766454"/>
            <a:ext cx="247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Ιστόγραμμα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8A9CB-0F14-4B1A-8DED-642939DD5620}"/>
              </a:ext>
            </a:extLst>
          </p:cNvPr>
          <p:cNvSpPr txBox="1"/>
          <p:nvPr/>
        </p:nvSpPr>
        <p:spPr>
          <a:xfrm>
            <a:off x="7272468" y="1742208"/>
            <a:ext cx="247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/>
              <a:t>Ραβδόγραμμα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8601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9B2FE-823A-4B0F-B6DC-65740D39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ιστογράμματος στο </a:t>
            </a:r>
            <a:r>
              <a:rPr lang="en-US" dirty="0"/>
              <a:t>excel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E582F16-0AEA-4B10-BE34-D97DB570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18</a:t>
            </a:fld>
            <a:endParaRPr lang="el-GR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312639-4B8A-4211-B217-4F42C792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486DA3-D514-4219-9B0B-779E5582E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71" y="1737360"/>
            <a:ext cx="8516850" cy="4419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19263-A129-4BF4-8003-77C5CAA70582}"/>
              </a:ext>
            </a:extLst>
          </p:cNvPr>
          <p:cNvSpPr txBox="1"/>
          <p:nvPr/>
        </p:nvSpPr>
        <p:spPr>
          <a:xfrm>
            <a:off x="270387" y="3505199"/>
            <a:ext cx="264487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τη διαδικασία στο αρχείο</a:t>
            </a:r>
            <a:endParaRPr lang="en-US" dirty="0"/>
          </a:p>
          <a:p>
            <a:pPr algn="ctr"/>
            <a:r>
              <a:rPr lang="en-US" dirty="0"/>
              <a:t>“</a:t>
            </a:r>
            <a:r>
              <a:rPr lang="el-GR" dirty="0"/>
              <a:t>Δημιουργία Ιστογράμματος</a:t>
            </a:r>
            <a:r>
              <a:rPr lang="en-US" dirty="0"/>
              <a:t>”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99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40D155-EEA1-4D46-B990-F7ECDD25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 </a:t>
            </a:r>
            <a:r>
              <a:rPr lang="en-US" dirty="0"/>
              <a:t>Excel: “Fleet Registry_100”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27577E-A972-4855-9A1D-752D2EA5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19</a:t>
            </a:fld>
            <a:endParaRPr lang="el-GR"/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AEB0F4E0-6216-406F-B4C1-B350A9BFB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675960"/>
              </p:ext>
            </p:extLst>
          </p:nvPr>
        </p:nvGraphicFramePr>
        <p:xfrm>
          <a:off x="3192117" y="1759687"/>
          <a:ext cx="2910840" cy="217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id="{CCF3C078-05F2-40B2-B66B-CE47E55EC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73162"/>
              </p:ext>
            </p:extLst>
          </p:nvPr>
        </p:nvGraphicFramePr>
        <p:xfrm>
          <a:off x="6346928" y="1801995"/>
          <a:ext cx="2910840" cy="21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4CE3D451-294D-4888-862B-C21ABF962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69058"/>
              </p:ext>
            </p:extLst>
          </p:nvPr>
        </p:nvGraphicFramePr>
        <p:xfrm>
          <a:off x="3150677" y="3974217"/>
          <a:ext cx="2910840" cy="217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Γράφημα 13">
            <a:extLst>
              <a:ext uri="{FF2B5EF4-FFF2-40B4-BE49-F238E27FC236}">
                <a16:creationId xmlns:a16="http://schemas.microsoft.com/office/drawing/2014/main" id="{014A78DD-5BBF-463B-AC69-0F6AE4BDF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41427"/>
              </p:ext>
            </p:extLst>
          </p:nvPr>
        </p:nvGraphicFramePr>
        <p:xfrm>
          <a:off x="6346928" y="4039975"/>
          <a:ext cx="2910840" cy="21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5F0BD74-9B83-4DA1-A4F5-9702D298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580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- Τι είναι στατιστική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6741"/>
            <a:ext cx="10058400" cy="1733746"/>
          </a:xfrm>
        </p:spPr>
        <p:txBody>
          <a:bodyPr>
            <a:normAutofit/>
          </a:bodyPr>
          <a:lstStyle/>
          <a:p>
            <a:r>
              <a:rPr lang="el-GR" dirty="0"/>
              <a:t>Στατιστική είναι η επιστήμη που αφορά την </a:t>
            </a:r>
            <a:r>
              <a:rPr lang="el-GR" b="1" i="1" dirty="0"/>
              <a:t>αβεβαιότητα (μεταβλητότητα)</a:t>
            </a:r>
            <a:r>
              <a:rPr lang="el-GR" i="1" dirty="0"/>
              <a:t> και τον τρόπο ποσοτικοποίησής της</a:t>
            </a:r>
            <a:r>
              <a:rPr lang="el-GR" dirty="0"/>
              <a:t> </a:t>
            </a:r>
          </a:p>
          <a:p>
            <a:r>
              <a:rPr lang="el-GR" b="1" dirty="0"/>
              <a:t>Διαπίστωση</a:t>
            </a:r>
            <a:r>
              <a:rPr lang="el-GR" dirty="0"/>
              <a:t>: πειράματα τα οποία επαναλαμβάνονται κάτω από «ίδιες» συνθήκες δεν μας δίνουν πάντα το ίδιο αποτέλεσμα. Τέτοια πειράματα στα οποία δεν μπορούμε να γνωρίζουμε από πριν το αποτέλεσμά τους καλούνται </a:t>
            </a:r>
            <a:r>
              <a:rPr lang="el-GR" b="1" dirty="0"/>
              <a:t>πειράματα τύχης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</a:t>
            </a:fld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2E5D8-AB14-481E-B78E-CD94AF3112C5}"/>
              </a:ext>
            </a:extLst>
          </p:cNvPr>
          <p:cNvSpPr txBox="1"/>
          <p:nvPr/>
        </p:nvSpPr>
        <p:spPr>
          <a:xfrm>
            <a:off x="1032386" y="3558034"/>
            <a:ext cx="10248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επαναλήψεις είναι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ισόνομες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(ίδιες φαινομενικά συνθήκες) στον βαθμό που αυτό είναι εφικτό και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ανεξάρτητες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μεταξύ τους, δηλαδή το αποτέλεσμα μίας επανάληψης δεν επηρεάζεται από αυτό κάποιας άλλης επανάληψης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7A61B-A8EA-475B-944F-6841E3E080A1}"/>
              </a:ext>
            </a:extLst>
          </p:cNvPr>
          <p:cNvSpPr txBox="1"/>
          <p:nvPr/>
        </p:nvSpPr>
        <p:spPr>
          <a:xfrm>
            <a:off x="1107112" y="4568072"/>
            <a:ext cx="865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Δεδομένα</a:t>
            </a:r>
            <a:r>
              <a:rPr lang="el-GR" sz="2000" dirty="0"/>
              <a:t>: Καταγραφή των τιμών. Έτσι, έχουμε μία ιδέα της μεταβλητότητας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8A8834-75DD-4B34-BFEF-84A02B6A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837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19224-3E28-4E49-B502-FD37FBD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 (Ποσοτικές Μεταβλητές/Αριθμητικά Μέτρα)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1921D8-13F2-4002-87CF-D262D272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22" y="2055270"/>
            <a:ext cx="3107721" cy="1989177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2000" dirty="0"/>
              <a:t> </a:t>
            </a:r>
            <a:r>
              <a:rPr lang="el-GR" sz="2000" b="1" dirty="0"/>
              <a:t>Μέτρα Θέσης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Μέσος όρος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Επικρατούσα τιμή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Διάμεσος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Τεταρτημόρια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AC7C71-29DA-4259-AD95-8C74D4C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20</a:t>
            </a:fld>
            <a:endParaRPr lang="el-GR"/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C5645C8B-546F-4640-BB4E-5195AF5EF5FB}"/>
              </a:ext>
            </a:extLst>
          </p:cNvPr>
          <p:cNvSpPr txBox="1">
            <a:spLocks/>
          </p:cNvSpPr>
          <p:nvPr/>
        </p:nvSpPr>
        <p:spPr>
          <a:xfrm>
            <a:off x="5824933" y="2332914"/>
            <a:ext cx="5226070" cy="29452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2000" b="1" dirty="0"/>
              <a:t> Μέτρα Μεταβλητότητας (Διασποράς)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Εύρος Δείγματος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</a:t>
            </a:r>
            <a:r>
              <a:rPr lang="el-GR" sz="1800" dirty="0" err="1"/>
              <a:t>Ενδοτεταρτημοριακό</a:t>
            </a:r>
            <a:r>
              <a:rPr lang="el-GR" sz="1800" dirty="0"/>
              <a:t> εύρος δείγματος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Διακύμανση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Τυπική απόκλιση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 Συντελεστής Μεταβλητότητας (</a:t>
            </a:r>
            <a:r>
              <a:rPr lang="en-US" sz="1800" dirty="0"/>
              <a:t>coefficient of variation)</a:t>
            </a:r>
            <a:endParaRPr lang="el-GR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F1C28-1D4E-4B19-B1AC-BB6E4ED3A4B5}"/>
              </a:ext>
            </a:extLst>
          </p:cNvPr>
          <p:cNvSpPr txBox="1"/>
          <p:nvPr/>
        </p:nvSpPr>
        <p:spPr>
          <a:xfrm>
            <a:off x="2146050" y="4800423"/>
            <a:ext cx="4277119" cy="117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1" indent="-182880" fontAlgn="auto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Μέτρα Λοξότητας και Κύρτωσης</a:t>
            </a:r>
          </a:p>
          <a:p>
            <a:pPr marL="566928" marR="0" lvl="2" indent="-182880" fontAlgn="auto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Κύρτωση</a:t>
            </a:r>
          </a:p>
          <a:p>
            <a:pPr marL="566928" marR="0" lvl="2" indent="-182880" fontAlgn="auto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Λοξότητα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98B20C7C-0F8A-4F79-A355-FE60F9D3C5AF}"/>
              </a:ext>
            </a:extLst>
          </p:cNvPr>
          <p:cNvSpPr/>
          <p:nvPr/>
        </p:nvSpPr>
        <p:spPr>
          <a:xfrm>
            <a:off x="880505" y="1818640"/>
            <a:ext cx="2832315" cy="24775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152BE0AD-0560-4AEC-A10A-8C9C69794134}"/>
              </a:ext>
            </a:extLst>
          </p:cNvPr>
          <p:cNvSpPr/>
          <p:nvPr/>
        </p:nvSpPr>
        <p:spPr>
          <a:xfrm>
            <a:off x="5269625" y="1818640"/>
            <a:ext cx="5942858" cy="3459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87BBF2C2-ABEE-437E-83A4-25E775957E37}"/>
              </a:ext>
            </a:extLst>
          </p:cNvPr>
          <p:cNvSpPr/>
          <p:nvPr/>
        </p:nvSpPr>
        <p:spPr>
          <a:xfrm>
            <a:off x="1932019" y="4407108"/>
            <a:ext cx="4372307" cy="1772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52F3ED5-5834-4818-8027-76F668C4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21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19224-3E28-4E49-B502-FD37FBD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Θέσης (1)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AC7C71-29DA-4259-AD95-8C74D4C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21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B3B86-CD48-4B75-A5D9-236093C2371D}"/>
              </a:ext>
            </a:extLst>
          </p:cNvPr>
          <p:cNvSpPr txBox="1"/>
          <p:nvPr/>
        </p:nvSpPr>
        <p:spPr>
          <a:xfrm>
            <a:off x="4447318" y="1864519"/>
            <a:ext cx="29702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2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SzTx/>
              <a:tabLst/>
              <a:defRPr/>
            </a:pP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Μέσος όρος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B066A31-ECD1-4C21-A1E7-9AE530D2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3" y="2460899"/>
            <a:ext cx="2028825" cy="110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3BA4E84-10D9-4BCE-8BB9-E12DB1E11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074" y="2245877"/>
            <a:ext cx="4160311" cy="1622673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B448CD6-D3E1-4108-90BF-72989D4AC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62"/>
          <a:stretch/>
        </p:blipFill>
        <p:spPr bwMode="auto">
          <a:xfrm>
            <a:off x="6369547" y="2247393"/>
            <a:ext cx="4822804" cy="188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CC414-7101-49C1-96F7-6769568EA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6" y="4118210"/>
            <a:ext cx="2495550" cy="2085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F5971-10F2-4F47-8D0F-6D4C2F9AEE5B}"/>
              </a:ext>
            </a:extLst>
          </p:cNvPr>
          <p:cNvSpPr txBox="1"/>
          <p:nvPr/>
        </p:nvSpPr>
        <p:spPr>
          <a:xfrm>
            <a:off x="748529" y="3856543"/>
            <a:ext cx="293765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Σταθμικός Μέσος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E66ACA8-EFAF-4295-B4FD-1344CC3AEC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24" y="4356546"/>
            <a:ext cx="7622620" cy="106039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CBEBFB6-DE4B-4C08-AEB9-FD1B7C21E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5321" y="1821317"/>
            <a:ext cx="992692" cy="4193289"/>
          </a:xfrm>
          <a:prstGeom prst="rect">
            <a:avLst/>
          </a:prstGeom>
        </p:spPr>
      </p:pic>
      <p:sp>
        <p:nvSpPr>
          <p:cNvPr id="23" name="Επεξήγηση: Γραμμή 22">
            <a:extLst>
              <a:ext uri="{FF2B5EF4-FFF2-40B4-BE49-F238E27FC236}">
                <a16:creationId xmlns:a16="http://schemas.microsoft.com/office/drawing/2014/main" id="{7153CF4C-A1CB-448B-92FF-2B963C6F214B}"/>
              </a:ext>
            </a:extLst>
          </p:cNvPr>
          <p:cNvSpPr/>
          <p:nvPr/>
        </p:nvSpPr>
        <p:spPr>
          <a:xfrm rot="10800000">
            <a:off x="6338795" y="5495789"/>
            <a:ext cx="3057864" cy="702527"/>
          </a:xfrm>
          <a:prstGeom prst="borderCallout1">
            <a:avLst>
              <a:gd name="adj1" fmla="val 44147"/>
              <a:gd name="adj2" fmla="val -1040"/>
              <a:gd name="adj3" fmla="val 220648"/>
              <a:gd name="adj4" fmla="val -51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A72CCA-BDDD-4204-8B3C-7FAE388CD0F5}"/>
              </a:ext>
            </a:extLst>
          </p:cNvPr>
          <p:cNvSpPr txBox="1"/>
          <p:nvPr/>
        </p:nvSpPr>
        <p:spPr>
          <a:xfrm>
            <a:off x="6490010" y="5392818"/>
            <a:ext cx="27766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u="sng" dirty="0">
                <a:solidFill>
                  <a:schemeClr val="bg1"/>
                </a:solidFill>
              </a:rPr>
              <a:t>Μέσος όρος </a:t>
            </a:r>
            <a:r>
              <a:rPr lang="el-GR" b="1" dirty="0">
                <a:solidFill>
                  <a:schemeClr val="bg1"/>
                </a:solidFill>
              </a:rPr>
              <a:t>= 38/20 = 1,91 παιδιά ανά οικογένεια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DB56D-21D2-44DC-B136-F022CFFBC65C}"/>
              </a:ext>
            </a:extLst>
          </p:cNvPr>
          <p:cNvSpPr txBox="1"/>
          <p:nvPr/>
        </p:nvSpPr>
        <p:spPr>
          <a:xfrm>
            <a:off x="364682" y="1985489"/>
            <a:ext cx="29702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</a:t>
            </a:r>
            <a:r>
              <a:rPr lang="el-GR" dirty="0"/>
              <a:t> </a:t>
            </a:r>
            <a:r>
              <a:rPr lang="en-US" dirty="0"/>
              <a:t>function → AVERAGE()</a:t>
            </a:r>
            <a:endParaRPr lang="el-GR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8211EC0-515A-4D61-8044-A2E94D75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sp>
        <p:nvSpPr>
          <p:cNvPr id="18" name="Επεξήγηση: Γραμμή 17">
            <a:extLst>
              <a:ext uri="{FF2B5EF4-FFF2-40B4-BE49-F238E27FC236}">
                <a16:creationId xmlns:a16="http://schemas.microsoft.com/office/drawing/2014/main" id="{CBD98924-7277-43A5-95ED-7B9CF1635D34}"/>
              </a:ext>
            </a:extLst>
          </p:cNvPr>
          <p:cNvSpPr/>
          <p:nvPr/>
        </p:nvSpPr>
        <p:spPr>
          <a:xfrm rot="10800000">
            <a:off x="2373602" y="5427084"/>
            <a:ext cx="3935126" cy="702527"/>
          </a:xfrm>
          <a:prstGeom prst="borderCallout1">
            <a:avLst>
              <a:gd name="adj1" fmla="val 94436"/>
              <a:gd name="adj2" fmla="val 91048"/>
              <a:gd name="adj3" fmla="val 301997"/>
              <a:gd name="adj4" fmla="val 96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2C0FD-D867-4A6C-B67B-E0F505155109}"/>
              </a:ext>
            </a:extLst>
          </p:cNvPr>
          <p:cNvSpPr txBox="1"/>
          <p:nvPr/>
        </p:nvSpPr>
        <p:spPr>
          <a:xfrm>
            <a:off x="2444851" y="5290429"/>
            <a:ext cx="36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err="1">
                <a:solidFill>
                  <a:schemeClr val="bg1"/>
                </a:solidFill>
              </a:rPr>
              <a:t>Σταθμ</a:t>
            </a:r>
            <a:r>
              <a:rPr lang="el-GR" sz="1600" b="1" u="sng" dirty="0">
                <a:solidFill>
                  <a:schemeClr val="bg1"/>
                </a:solidFill>
              </a:rPr>
              <a:t>. Μέσος όρος </a:t>
            </a:r>
            <a:r>
              <a:rPr lang="el-GR" sz="1600" b="1" dirty="0">
                <a:solidFill>
                  <a:schemeClr val="bg1"/>
                </a:solidFill>
              </a:rPr>
              <a:t>=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(6*0,75+12*0,84+0,76*5)/(6+12+5) =  0,8 €/λίτρο</a:t>
            </a:r>
          </a:p>
        </p:txBody>
      </p:sp>
    </p:spTree>
    <p:extLst>
      <p:ext uri="{BB962C8B-B14F-4D97-AF65-F5344CB8AC3E}">
        <p14:creationId xmlns:p14="http://schemas.microsoft.com/office/powerpoint/2010/main" val="38982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4" grpId="0"/>
      <p:bldP spid="1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19224-3E28-4E49-B502-FD37FBD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Θέσης (2)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AC7C71-29DA-4259-AD95-8C74D4C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22</a:t>
            </a:fld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3B7AA-44B7-407D-86CA-FF2C3C784D9B}"/>
              </a:ext>
            </a:extLst>
          </p:cNvPr>
          <p:cNvSpPr txBox="1"/>
          <p:nvPr/>
        </p:nvSpPr>
        <p:spPr>
          <a:xfrm>
            <a:off x="4720218" y="1807932"/>
            <a:ext cx="259172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2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SzTx/>
              <a:tabLst/>
              <a:defRPr/>
            </a:pP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Διάμεσος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2EA77F8-D6CF-4ACF-9300-09F8E838F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10"/>
          <a:stretch/>
        </p:blipFill>
        <p:spPr>
          <a:xfrm>
            <a:off x="367512" y="2298856"/>
            <a:ext cx="6711190" cy="2147722"/>
          </a:xfrm>
          <a:noFill/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C03970F5-E322-47DD-9AEC-A0211231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867" y="2287171"/>
            <a:ext cx="4734635" cy="22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2C1D1DF6-57E6-49D8-ACF2-A236D2477E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893" y="4577831"/>
            <a:ext cx="2102924" cy="5371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DFAA7D1-1976-44DD-89AE-DDAC40390802}"/>
              </a:ext>
            </a:extLst>
          </p:cNvPr>
          <p:cNvSpPr txBox="1"/>
          <p:nvPr/>
        </p:nvSpPr>
        <p:spPr>
          <a:xfrm>
            <a:off x="495012" y="4619033"/>
            <a:ext cx="6122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 το μέγεθος του δείγματος ν , είναι αριθμός περιττός</a:t>
            </a:r>
            <a:endParaRPr lang="el-GR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17A6A2-41D2-4A3F-8563-167DF2136693}"/>
              </a:ext>
            </a:extLst>
          </p:cNvPr>
          <p:cNvSpPr txBox="1"/>
          <p:nvPr/>
        </p:nvSpPr>
        <p:spPr>
          <a:xfrm>
            <a:off x="495012" y="5473906"/>
            <a:ext cx="6122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 το μέγεθος του δείγματος ν , είναι αριθμός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άρτιος</a:t>
            </a:r>
            <a:endParaRPr lang="el-GR" sz="2000" dirty="0"/>
          </a:p>
        </p:txBody>
      </p:sp>
      <p:sp>
        <p:nvSpPr>
          <p:cNvPr id="34" name="Βέλος: Δεξιό 33">
            <a:extLst>
              <a:ext uri="{FF2B5EF4-FFF2-40B4-BE49-F238E27FC236}">
                <a16:creationId xmlns:a16="http://schemas.microsoft.com/office/drawing/2014/main" id="{165F476A-0F85-497A-9881-F02FE384994C}"/>
              </a:ext>
            </a:extLst>
          </p:cNvPr>
          <p:cNvSpPr/>
          <p:nvPr/>
        </p:nvSpPr>
        <p:spPr>
          <a:xfrm>
            <a:off x="6434252" y="4781397"/>
            <a:ext cx="278781" cy="5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Βέλος: Δεξιό 35">
            <a:extLst>
              <a:ext uri="{FF2B5EF4-FFF2-40B4-BE49-F238E27FC236}">
                <a16:creationId xmlns:a16="http://schemas.microsoft.com/office/drawing/2014/main" id="{0C7247EE-1EDE-49E9-90FA-5277FE2CCE8A}"/>
              </a:ext>
            </a:extLst>
          </p:cNvPr>
          <p:cNvSpPr/>
          <p:nvPr/>
        </p:nvSpPr>
        <p:spPr>
          <a:xfrm>
            <a:off x="6196359" y="5658624"/>
            <a:ext cx="278781" cy="5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14BC7135-7E75-4FE4-BF9B-C24B1BCD1B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033" y="5180962"/>
            <a:ext cx="2102924" cy="801953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58ADFC26-F97E-49B0-A4AD-F3677F8142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56" y="5994067"/>
            <a:ext cx="7863936" cy="289588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C93FB2DA-8E5A-4AC1-B206-963DE9F4F3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20" y="1422271"/>
            <a:ext cx="1089638" cy="4602804"/>
          </a:xfrm>
          <a:prstGeom prst="rect">
            <a:avLst/>
          </a:prstGeom>
        </p:spPr>
      </p:pic>
      <p:sp>
        <p:nvSpPr>
          <p:cNvPr id="41" name="Επεξήγηση: Γραμμή 40">
            <a:extLst>
              <a:ext uri="{FF2B5EF4-FFF2-40B4-BE49-F238E27FC236}">
                <a16:creationId xmlns:a16="http://schemas.microsoft.com/office/drawing/2014/main" id="{782F0E62-75A5-496B-9C45-7AC0F7BC3714}"/>
              </a:ext>
            </a:extLst>
          </p:cNvPr>
          <p:cNvSpPr/>
          <p:nvPr/>
        </p:nvSpPr>
        <p:spPr>
          <a:xfrm rot="10800000">
            <a:off x="8724001" y="5259200"/>
            <a:ext cx="2125454" cy="614815"/>
          </a:xfrm>
          <a:prstGeom prst="borderCallout1">
            <a:avLst>
              <a:gd name="adj1" fmla="val 44147"/>
              <a:gd name="adj2" fmla="val -1040"/>
              <a:gd name="adj3" fmla="val 250807"/>
              <a:gd name="adj4" fmla="val -1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6099F-F766-4738-BF36-0D8BC0405083}"/>
              </a:ext>
            </a:extLst>
          </p:cNvPr>
          <p:cNvSpPr txBox="1"/>
          <p:nvPr/>
        </p:nvSpPr>
        <p:spPr>
          <a:xfrm>
            <a:off x="8724002" y="5231160"/>
            <a:ext cx="277665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u="sng" dirty="0">
                <a:solidFill>
                  <a:schemeClr val="bg1"/>
                </a:solidFill>
              </a:rPr>
              <a:t>Διάμεσος </a:t>
            </a:r>
            <a:r>
              <a:rPr lang="el-GR" b="1" dirty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l-GR" b="1" dirty="0">
                <a:solidFill>
                  <a:schemeClr val="bg1"/>
                </a:solidFill>
              </a:rPr>
              <a:t> παιδιά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15F78-5E7D-4E33-9E2B-DD465019EA51}"/>
              </a:ext>
            </a:extLst>
          </p:cNvPr>
          <p:cNvSpPr txBox="1"/>
          <p:nvPr/>
        </p:nvSpPr>
        <p:spPr>
          <a:xfrm>
            <a:off x="566156" y="1875936"/>
            <a:ext cx="286530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 function → MEDIAN()</a:t>
            </a:r>
            <a:endParaRPr lang="el-GR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90DAC84-A70F-42AD-917C-3569441B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5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19224-3E28-4E49-B502-FD37FBD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Θέσης (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AC7C71-29DA-4259-AD95-8C74D4C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23</a:t>
            </a:fld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3B7AA-44B7-407D-86CA-FF2C3C784D9B}"/>
              </a:ext>
            </a:extLst>
          </p:cNvPr>
          <p:cNvSpPr txBox="1"/>
          <p:nvPr/>
        </p:nvSpPr>
        <p:spPr>
          <a:xfrm>
            <a:off x="4720218" y="1807932"/>
            <a:ext cx="33532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2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SzTx/>
              <a:tabLst/>
              <a:defRPr/>
            </a:pPr>
            <a:r>
              <a:rPr lang="el-GR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Επικρατούσα Τιμή </a:t>
            </a:r>
            <a:endParaRPr kumimoji="0" lang="el-GR" sz="28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C93FB2DA-8E5A-4AC1-B206-963DE9F4F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20" y="1422271"/>
            <a:ext cx="1089638" cy="4602804"/>
          </a:xfrm>
          <a:prstGeom prst="rect">
            <a:avLst/>
          </a:prstGeom>
        </p:spPr>
      </p:pic>
      <p:sp>
        <p:nvSpPr>
          <p:cNvPr id="41" name="Επεξήγηση: Γραμμή 40">
            <a:extLst>
              <a:ext uri="{FF2B5EF4-FFF2-40B4-BE49-F238E27FC236}">
                <a16:creationId xmlns:a16="http://schemas.microsoft.com/office/drawing/2014/main" id="{782F0E62-75A5-496B-9C45-7AC0F7BC3714}"/>
              </a:ext>
            </a:extLst>
          </p:cNvPr>
          <p:cNvSpPr/>
          <p:nvPr/>
        </p:nvSpPr>
        <p:spPr>
          <a:xfrm rot="10800000">
            <a:off x="7709466" y="4425559"/>
            <a:ext cx="3099357" cy="614815"/>
          </a:xfrm>
          <a:prstGeom prst="borderCallout1">
            <a:avLst>
              <a:gd name="adj1" fmla="val 44147"/>
              <a:gd name="adj2" fmla="val -1040"/>
              <a:gd name="adj3" fmla="val 250807"/>
              <a:gd name="adj4" fmla="val -8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6099F-F766-4738-BF36-0D8BC0405083}"/>
              </a:ext>
            </a:extLst>
          </p:cNvPr>
          <p:cNvSpPr txBox="1"/>
          <p:nvPr/>
        </p:nvSpPr>
        <p:spPr>
          <a:xfrm>
            <a:off x="7709466" y="4389503"/>
            <a:ext cx="359444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u="sng" dirty="0">
                <a:solidFill>
                  <a:schemeClr val="bg1"/>
                </a:solidFill>
              </a:rPr>
              <a:t>Επικρατούσα Τιμή </a:t>
            </a:r>
            <a:r>
              <a:rPr lang="el-GR" b="1" dirty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l-GR" b="1" dirty="0">
                <a:solidFill>
                  <a:schemeClr val="bg1"/>
                </a:solidFill>
              </a:rPr>
              <a:t> παιδιά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89911EB-882C-4F57-87DC-3522EB1CD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76" y="2359946"/>
            <a:ext cx="4641856" cy="797812"/>
          </a:xfrm>
          <a:noFill/>
          <a:ln>
            <a:solidFill>
              <a:schemeClr val="accent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F2F869-36C2-450E-8B4E-E60BF4323C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5" y="3284037"/>
            <a:ext cx="7706777" cy="2897860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6941034-8A53-4F8D-9852-C289F2648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525" y="2462584"/>
            <a:ext cx="5021059" cy="69517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BECEAD-551B-45EE-856B-1CF1AF4C24DF}"/>
              </a:ext>
            </a:extLst>
          </p:cNvPr>
          <p:cNvSpPr txBox="1"/>
          <p:nvPr/>
        </p:nvSpPr>
        <p:spPr>
          <a:xfrm>
            <a:off x="566155" y="1875936"/>
            <a:ext cx="27374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 function → MODE()</a:t>
            </a:r>
            <a:endParaRPr lang="el-GR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3E8C6F3-0CFA-4D0A-9738-BD5AE238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9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A3EF453-D3B1-4C6A-AE20-928CCF59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30" y="1865362"/>
            <a:ext cx="8440199" cy="1940809"/>
          </a:xfrm>
          <a:solidFill>
            <a:srgbClr val="FFC000">
              <a:alpha val="20000"/>
            </a:srgbClr>
          </a:solidFill>
          <a:ln>
            <a:solidFill>
              <a:schemeClr val="accent1"/>
            </a:solidFill>
          </a:ln>
        </p:spPr>
        <p:txBody>
          <a:bodyPr lIns="72000" rIns="72000" anchor="b" anchorCtr="0">
            <a:normAutofit/>
          </a:bodyPr>
          <a:lstStyle/>
          <a:p>
            <a:r>
              <a:rPr lang="el-GR" dirty="0"/>
              <a:t>Το </a:t>
            </a:r>
            <a:r>
              <a:rPr lang="el-GR" b="1" dirty="0"/>
              <a:t>p-ποσοστιαίο σημείο </a:t>
            </a:r>
            <a:r>
              <a:rPr lang="el-GR" dirty="0"/>
              <a:t>x</a:t>
            </a:r>
            <a:r>
              <a:rPr lang="en-US" baseline="-25000" dirty="0"/>
              <a:t>p</a:t>
            </a:r>
            <a:r>
              <a:rPr lang="el-GR" dirty="0"/>
              <a:t> είναι ένας αριθμός για τον οποίο ισχύει ότι 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το πολύ 100 p% των τιμών του δείγματος είναι μικρότερες από αυτόν και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το πολύ 100(1− p)% των τιμών του δείγματος είναι μεγαλύτερες από αυτόν.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719224-3E28-4E49-B502-FD37FBD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Θέσης (4)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AC7C71-29DA-4259-AD95-8C74D4CA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24</a:t>
            </a:fld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3B7AA-44B7-407D-86CA-FF2C3C784D9B}"/>
              </a:ext>
            </a:extLst>
          </p:cNvPr>
          <p:cNvSpPr txBox="1"/>
          <p:nvPr/>
        </p:nvSpPr>
        <p:spPr>
          <a:xfrm>
            <a:off x="3364383" y="1999271"/>
            <a:ext cx="33532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2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D34817"/>
              </a:buClr>
              <a:buSzTx/>
              <a:tabLst/>
              <a:defRPr/>
            </a:pPr>
            <a:r>
              <a:rPr lang="el-GR" sz="28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Ποσοστημόρια</a:t>
            </a:r>
            <a:endParaRPr kumimoji="0" lang="el-GR" sz="28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C93FB2DA-8E5A-4AC1-B206-963DE9F4F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4720" y="1422271"/>
            <a:ext cx="1089638" cy="4602804"/>
          </a:xfrm>
          <a:prstGeom prst="rect">
            <a:avLst/>
          </a:prstGeom>
        </p:spPr>
      </p:pic>
      <p:sp>
        <p:nvSpPr>
          <p:cNvPr id="41" name="Επεξήγηση: Γραμμή 40">
            <a:extLst>
              <a:ext uri="{FF2B5EF4-FFF2-40B4-BE49-F238E27FC236}">
                <a16:creationId xmlns:a16="http://schemas.microsoft.com/office/drawing/2014/main" id="{782F0E62-75A5-496B-9C45-7AC0F7BC3714}"/>
              </a:ext>
            </a:extLst>
          </p:cNvPr>
          <p:cNvSpPr/>
          <p:nvPr/>
        </p:nvSpPr>
        <p:spPr>
          <a:xfrm rot="10800000">
            <a:off x="9752635" y="4440299"/>
            <a:ext cx="1089640" cy="1150051"/>
          </a:xfrm>
          <a:prstGeom prst="borderCallout1">
            <a:avLst>
              <a:gd name="adj1" fmla="val 44147"/>
              <a:gd name="adj2" fmla="val -1040"/>
              <a:gd name="adj3" fmla="val 233354"/>
              <a:gd name="adj4" fmla="val -24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6099F-F766-4738-BF36-0D8BC0405083}"/>
              </a:ext>
            </a:extLst>
          </p:cNvPr>
          <p:cNvSpPr txBox="1"/>
          <p:nvPr/>
        </p:nvSpPr>
        <p:spPr>
          <a:xfrm>
            <a:off x="9900459" y="4487153"/>
            <a:ext cx="10896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Q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r>
              <a:rPr lang="el-GR" b="1" dirty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Q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l-GR" b="1" dirty="0">
                <a:solidFill>
                  <a:schemeClr val="bg1"/>
                </a:solidFill>
              </a:rPr>
              <a:t>=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38969C5-D9EC-406B-A0E9-B47DCB48A8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47" y="3854525"/>
            <a:ext cx="8440199" cy="537104"/>
          </a:xfrm>
          <a:prstGeom prst="rect">
            <a:avLst/>
          </a:prstGeom>
        </p:spPr>
      </p:pic>
      <p:sp>
        <p:nvSpPr>
          <p:cNvPr id="15" name="Θέση περιεχομένου 5">
            <a:extLst>
              <a:ext uri="{FF2B5EF4-FFF2-40B4-BE49-F238E27FC236}">
                <a16:creationId xmlns:a16="http://schemas.microsoft.com/office/drawing/2014/main" id="{44699AF5-941D-4217-A5C7-A1E6FE257D68}"/>
              </a:ext>
            </a:extLst>
          </p:cNvPr>
          <p:cNvSpPr txBox="1">
            <a:spLocks/>
          </p:cNvSpPr>
          <p:nvPr/>
        </p:nvSpPr>
        <p:spPr>
          <a:xfrm>
            <a:off x="1843705" y="4406614"/>
            <a:ext cx="7624290" cy="1094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το πολύ </a:t>
            </a:r>
            <a:r>
              <a:rPr lang="en-US" dirty="0"/>
              <a:t>25</a:t>
            </a:r>
            <a:r>
              <a:rPr lang="el-GR" dirty="0"/>
              <a:t>% των τιμών του δείγματος είναι μικρότερες από αυτόν και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το πολύ </a:t>
            </a:r>
            <a:r>
              <a:rPr lang="en-US" dirty="0"/>
              <a:t>75</a:t>
            </a:r>
            <a:r>
              <a:rPr lang="el-GR" dirty="0"/>
              <a:t>% των τιμών του δείγματος είναι μεγαλύτερες από αυτόν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1F519-90E2-4288-AE5C-98E371D6E1F6}"/>
              </a:ext>
            </a:extLst>
          </p:cNvPr>
          <p:cNvSpPr txBox="1"/>
          <p:nvPr/>
        </p:nvSpPr>
        <p:spPr>
          <a:xfrm>
            <a:off x="1183058" y="4519866"/>
            <a:ext cx="630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0" name="Θέση περιεχομένου 5">
            <a:extLst>
              <a:ext uri="{FF2B5EF4-FFF2-40B4-BE49-F238E27FC236}">
                <a16:creationId xmlns:a16="http://schemas.microsoft.com/office/drawing/2014/main" id="{D8C6F294-40E8-4714-8782-FD13B300350C}"/>
              </a:ext>
            </a:extLst>
          </p:cNvPr>
          <p:cNvSpPr txBox="1">
            <a:spLocks/>
          </p:cNvSpPr>
          <p:nvPr/>
        </p:nvSpPr>
        <p:spPr>
          <a:xfrm>
            <a:off x="1834083" y="5281127"/>
            <a:ext cx="7624290" cy="1094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το πολύ </a:t>
            </a:r>
            <a:r>
              <a:rPr lang="en-US" dirty="0"/>
              <a:t>75</a:t>
            </a:r>
            <a:r>
              <a:rPr lang="el-GR" dirty="0"/>
              <a:t>% των τιμών του δείγματος είναι μικρότερες από αυτόν και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το πολύ </a:t>
            </a:r>
            <a:r>
              <a:rPr lang="en-US" dirty="0"/>
              <a:t>25</a:t>
            </a:r>
            <a:r>
              <a:rPr lang="el-GR" dirty="0"/>
              <a:t>% των τιμών του δείγματος είναι μεγαλύτερες από αυτόν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70DD3-676E-4C13-9024-4FBD9B016E88}"/>
              </a:ext>
            </a:extLst>
          </p:cNvPr>
          <p:cNvSpPr txBox="1"/>
          <p:nvPr/>
        </p:nvSpPr>
        <p:spPr>
          <a:xfrm>
            <a:off x="1173435" y="5432287"/>
            <a:ext cx="630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F9923DF-FF85-46E4-BFCE-2D5B2BE1EE65}"/>
              </a:ext>
            </a:extLst>
          </p:cNvPr>
          <p:cNvSpPr/>
          <p:nvPr/>
        </p:nvSpPr>
        <p:spPr>
          <a:xfrm>
            <a:off x="1036109" y="4423159"/>
            <a:ext cx="8559829" cy="805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50EB42E-3952-412C-839F-F04A44DEFE0D}"/>
              </a:ext>
            </a:extLst>
          </p:cNvPr>
          <p:cNvSpPr/>
          <p:nvPr/>
        </p:nvSpPr>
        <p:spPr>
          <a:xfrm>
            <a:off x="1041369" y="5290256"/>
            <a:ext cx="8559829" cy="805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BEA1C-7D3E-447F-8B57-3FC022023EB6}"/>
              </a:ext>
            </a:extLst>
          </p:cNvPr>
          <p:cNvSpPr txBox="1"/>
          <p:nvPr/>
        </p:nvSpPr>
        <p:spPr>
          <a:xfrm>
            <a:off x="7179806" y="2029378"/>
            <a:ext cx="34167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 function → QUANTILE.INC ()</a:t>
            </a:r>
            <a:endParaRPr lang="el-GR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43D0603-DE55-4B2D-8E2A-7C4CB28F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3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2DFE9F-A575-4682-A881-95D3CCEF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Θέσης (Σύνοψη)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43B45B91-90A9-4ADE-9929-21BB347A5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137384"/>
              </p:ext>
            </p:extLst>
          </p:nvPr>
        </p:nvGraphicFramePr>
        <p:xfrm>
          <a:off x="1342606" y="2538916"/>
          <a:ext cx="3407813" cy="226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835">
                  <a:extLst>
                    <a:ext uri="{9D8B030D-6E8A-4147-A177-3AD203B41FA5}">
                      <a16:colId xmlns:a16="http://schemas.microsoft.com/office/drawing/2014/main" val="1375475346"/>
                    </a:ext>
                  </a:extLst>
                </a:gridCol>
                <a:gridCol w="1193978">
                  <a:extLst>
                    <a:ext uri="{9D8B030D-6E8A-4147-A177-3AD203B41FA5}">
                      <a16:colId xmlns:a16="http://schemas.microsoft.com/office/drawing/2014/main" val="1126990207"/>
                    </a:ext>
                  </a:extLst>
                </a:gridCol>
              </a:tblGrid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Μέσος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1,9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38423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Επικρατούσα τιμή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8428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Διάμεσος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3958893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Q1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1274108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Q3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882656"/>
                  </a:ext>
                </a:extLst>
              </a:tr>
            </a:tbl>
          </a:graphicData>
        </a:graphic>
      </p:graphicFrame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DCC1B2-7CD6-4025-BAB7-8D10F591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25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39B2154-2DF8-46C7-9675-CCE21FA94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8" y="831255"/>
            <a:ext cx="1089638" cy="46028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D6E5B42-80FE-4E8A-A728-48F34974A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2744" y="833561"/>
            <a:ext cx="1089638" cy="4602804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F055852-8DB5-424B-A0FB-3F7E1E64BAE2}"/>
              </a:ext>
            </a:extLst>
          </p:cNvPr>
          <p:cNvSpPr/>
          <p:nvPr/>
        </p:nvSpPr>
        <p:spPr>
          <a:xfrm>
            <a:off x="11002744" y="5439228"/>
            <a:ext cx="984817" cy="231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</a:p>
        </p:txBody>
      </p:sp>
      <p:graphicFrame>
        <p:nvGraphicFramePr>
          <p:cNvPr id="12" name="Θέση περιεχομένου 5">
            <a:extLst>
              <a:ext uri="{FF2B5EF4-FFF2-40B4-BE49-F238E27FC236}">
                <a16:creationId xmlns:a16="http://schemas.microsoft.com/office/drawing/2014/main" id="{8FB6C13A-03FA-4D07-8BD5-ECD99133B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608834"/>
              </p:ext>
            </p:extLst>
          </p:nvPr>
        </p:nvGraphicFramePr>
        <p:xfrm>
          <a:off x="6516708" y="2481454"/>
          <a:ext cx="3407813" cy="226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7567">
                  <a:extLst>
                    <a:ext uri="{9D8B030D-6E8A-4147-A177-3AD203B41FA5}">
                      <a16:colId xmlns:a16="http://schemas.microsoft.com/office/drawing/2014/main" val="1375475346"/>
                    </a:ext>
                  </a:extLst>
                </a:gridCol>
                <a:gridCol w="1200246">
                  <a:extLst>
                    <a:ext uri="{9D8B030D-6E8A-4147-A177-3AD203B41FA5}">
                      <a16:colId xmlns:a16="http://schemas.microsoft.com/office/drawing/2014/main" val="1126990207"/>
                    </a:ext>
                  </a:extLst>
                </a:gridCol>
              </a:tblGrid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Μέσος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38423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Επικρατούσα τιμή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8428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l-GR" sz="2000" u="none" strike="noStrike" dirty="0">
                          <a:effectLst/>
                        </a:rPr>
                        <a:t>Διάμεσος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3958893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Q1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1274108"/>
                  </a:ext>
                </a:extLst>
              </a:tr>
              <a:tr h="452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Q3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882656"/>
                  </a:ext>
                </a:extLst>
              </a:tr>
            </a:tbl>
          </a:graphicData>
        </a:graphic>
      </p:graphicFrame>
      <p:sp>
        <p:nvSpPr>
          <p:cNvPr id="14" name="Επεξήγηση: Γραμμή με γωνία και γραμμή έμφασης 13">
            <a:extLst>
              <a:ext uri="{FF2B5EF4-FFF2-40B4-BE49-F238E27FC236}">
                <a16:creationId xmlns:a16="http://schemas.microsoft.com/office/drawing/2014/main" id="{3B4A1E59-2894-4831-9272-A5B0C6B3D02A}"/>
              </a:ext>
            </a:extLst>
          </p:cNvPr>
          <p:cNvSpPr/>
          <p:nvPr/>
        </p:nvSpPr>
        <p:spPr>
          <a:xfrm>
            <a:off x="8218449" y="5021464"/>
            <a:ext cx="1380178" cy="825190"/>
          </a:xfrm>
          <a:prstGeom prst="accentCallout2">
            <a:avLst>
              <a:gd name="adj1" fmla="val 97128"/>
              <a:gd name="adj2" fmla="val 108333"/>
              <a:gd name="adj3" fmla="val 47128"/>
              <a:gd name="adj4" fmla="val 108186"/>
              <a:gd name="adj5" fmla="val 66708"/>
              <a:gd name="adj6" fmla="val 199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Ακραία τιμή (</a:t>
            </a:r>
            <a:r>
              <a:rPr lang="en-US" dirty="0"/>
              <a:t>outlier)</a:t>
            </a:r>
            <a:endParaRPr lang="el-GR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81A360-F26A-4003-9C0D-9E975EC8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40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10846-C167-458C-855B-F923CD9E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Μεταβλητότητας (Διασποράς) 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9DD7B7-72C0-46AE-9A0D-6A672B0A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38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600" dirty="0"/>
              <a:t> </a:t>
            </a:r>
            <a:r>
              <a:rPr lang="el-GR" sz="2600" b="1" dirty="0"/>
              <a:t>Εύρος Δείγματος </a:t>
            </a:r>
            <a:r>
              <a:rPr lang="el-GR" sz="2600" dirty="0"/>
              <a:t>→ </a:t>
            </a:r>
            <a:r>
              <a:rPr lang="el-GR" sz="2600" dirty="0">
                <a:solidFill>
                  <a:srgbClr val="FF0000"/>
                </a:solidFill>
              </a:rPr>
              <a:t>(Μέγιστη Τιμή) – (Ελάχιστη Τιμή)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l-GR" sz="2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600" b="1" dirty="0"/>
              <a:t> </a:t>
            </a:r>
            <a:r>
              <a:rPr lang="el-GR" sz="2600" b="1" dirty="0" err="1"/>
              <a:t>Ενδοτεταρτημοριακό</a:t>
            </a:r>
            <a:r>
              <a:rPr lang="el-GR" sz="2600" b="1" dirty="0"/>
              <a:t> εύρος δείγματος </a:t>
            </a:r>
            <a:r>
              <a:rPr lang="el-GR" sz="2600" dirty="0"/>
              <a:t>→ </a:t>
            </a:r>
            <a:r>
              <a:rPr lang="en-US" sz="2600" dirty="0">
                <a:solidFill>
                  <a:srgbClr val="FF0000"/>
                </a:solidFill>
              </a:rPr>
              <a:t>Q</a:t>
            </a:r>
            <a:r>
              <a:rPr lang="en-US" sz="2600" baseline="-25000" dirty="0">
                <a:solidFill>
                  <a:srgbClr val="FF0000"/>
                </a:solidFill>
              </a:rPr>
              <a:t>3</a:t>
            </a:r>
            <a:r>
              <a:rPr lang="en-US" sz="2600" dirty="0">
                <a:solidFill>
                  <a:srgbClr val="FF0000"/>
                </a:solidFill>
              </a:rPr>
              <a:t> – Q</a:t>
            </a:r>
            <a:r>
              <a:rPr lang="en-US" sz="2600" baseline="-25000" dirty="0">
                <a:solidFill>
                  <a:srgbClr val="FF0000"/>
                </a:solidFill>
              </a:rPr>
              <a:t>1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600" baseline="-25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600" dirty="0"/>
              <a:t> </a:t>
            </a:r>
            <a:r>
              <a:rPr lang="el-GR" sz="2600" b="1" dirty="0"/>
              <a:t>Διακύμανση</a:t>
            </a:r>
            <a:r>
              <a:rPr lang="en-US" sz="2600" dirty="0"/>
              <a:t> </a:t>
            </a:r>
            <a:r>
              <a:rPr lang="el-GR" sz="2600" dirty="0"/>
              <a:t>→</a:t>
            </a:r>
            <a:r>
              <a:rPr lang="en-US" sz="2600" dirty="0"/>
              <a:t> </a:t>
            </a:r>
            <a:r>
              <a:rPr lang="el-GR" sz="2600" dirty="0"/>
              <a:t>μέτρο των αποκλίσεων των παρατηρήσεων από το μέσο όρο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l-GR" sz="2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600" dirty="0"/>
              <a:t> </a:t>
            </a:r>
            <a:r>
              <a:rPr lang="el-GR" sz="2600" b="1" dirty="0"/>
              <a:t>Τυπική απόκλισ</a:t>
            </a:r>
            <a:r>
              <a:rPr lang="el-GR" sz="2400" b="1" dirty="0"/>
              <a:t>η</a:t>
            </a:r>
            <a:r>
              <a:rPr lang="en-US" sz="2400" b="1" dirty="0"/>
              <a:t> </a:t>
            </a:r>
            <a:r>
              <a:rPr lang="el-GR" sz="2400" dirty="0"/>
              <a:t>→ Τετραγωνική ρίζα της διακύμανσης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l-GR" sz="24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b="1" dirty="0"/>
              <a:t>Συντελεστής Μεταβλητότητας</a:t>
            </a:r>
            <a:r>
              <a:rPr lang="en-US" sz="2400" dirty="0"/>
              <a:t> </a:t>
            </a:r>
            <a:r>
              <a:rPr lang="el-GR" sz="2400" dirty="0"/>
              <a:t>→ (Τυπική απόκλιση) / (Μέσος Όρος)</a:t>
            </a:r>
          </a:p>
          <a:p>
            <a:pPr>
              <a:lnSpc>
                <a:spcPct val="100000"/>
              </a:lnSpc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9C2D044-A336-4D5A-88AF-6F72E3A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26</a:t>
            </a:fld>
            <a:endParaRPr lang="el-GR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A99840F-831B-496F-9E5A-7454FAE6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42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CCA3F9-4692-4FC2-AE6F-C6CF1348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Δείγματα με ίδιο μέσο και διάμεσο (</a:t>
            </a:r>
            <a:r>
              <a:rPr lang="en-US" dirty="0"/>
              <a:t>=</a:t>
            </a:r>
            <a:r>
              <a:rPr lang="el-GR" dirty="0"/>
              <a:t>20)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BEA5E4-718F-4C52-8638-AE0E8473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27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4D143C5-A08D-499C-B80F-AD8BA1548E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50" y="2577087"/>
            <a:ext cx="5764267" cy="1677549"/>
          </a:xfrm>
          <a:prstGeom prst="rect">
            <a:avLst/>
          </a:prstGeom>
        </p:spPr>
      </p:pic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16124BF3-0019-4A20-BE83-0404BA325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044221"/>
              </p:ext>
            </p:extLst>
          </p:nvPr>
        </p:nvGraphicFramePr>
        <p:xfrm>
          <a:off x="6432333" y="1786760"/>
          <a:ext cx="4822804" cy="291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B2CF7315-0CED-46C3-B574-9F67C7ACE770}"/>
              </a:ext>
            </a:extLst>
          </p:cNvPr>
          <p:cNvSpPr txBox="1"/>
          <p:nvPr/>
        </p:nvSpPr>
        <p:spPr>
          <a:xfrm>
            <a:off x="8253395" y="4222529"/>
            <a:ext cx="1034404" cy="3153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Δείγμα ΙΙ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2CF7315-0CED-46C3-B574-9F67C7ACE770}"/>
              </a:ext>
            </a:extLst>
          </p:cNvPr>
          <p:cNvSpPr txBox="1"/>
          <p:nvPr/>
        </p:nvSpPr>
        <p:spPr>
          <a:xfrm>
            <a:off x="9202621" y="4222529"/>
            <a:ext cx="1179353" cy="3153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Δείγμα ΙΙΙ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2CF7315-0CED-46C3-B574-9F67C7ACE770}"/>
              </a:ext>
            </a:extLst>
          </p:cNvPr>
          <p:cNvSpPr txBox="1"/>
          <p:nvPr/>
        </p:nvSpPr>
        <p:spPr>
          <a:xfrm>
            <a:off x="10176207" y="4222529"/>
            <a:ext cx="1156709" cy="3153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Δείγμα Ι</a:t>
            </a:r>
            <a:r>
              <a:rPr lang="en-US" sz="1800" dirty="0"/>
              <a:t>V</a:t>
            </a:r>
            <a:endParaRPr lang="el-GR" sz="1800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6581DDBB-514C-47D1-AE51-68ABED2FA965}"/>
              </a:ext>
            </a:extLst>
          </p:cNvPr>
          <p:cNvSpPr/>
          <p:nvPr/>
        </p:nvSpPr>
        <p:spPr>
          <a:xfrm>
            <a:off x="7483366" y="2165132"/>
            <a:ext cx="546537" cy="1975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2275779A-63DD-4522-AAA1-599ED6955304}"/>
              </a:ext>
            </a:extLst>
          </p:cNvPr>
          <p:cNvSpPr/>
          <p:nvPr/>
        </p:nvSpPr>
        <p:spPr>
          <a:xfrm>
            <a:off x="9521651" y="2097178"/>
            <a:ext cx="546537" cy="1975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08F7E303-7860-4AF0-B9C2-AE329BCDF6E5}"/>
              </a:ext>
            </a:extLst>
          </p:cNvPr>
          <p:cNvSpPr/>
          <p:nvPr/>
        </p:nvSpPr>
        <p:spPr>
          <a:xfrm>
            <a:off x="8470615" y="2127213"/>
            <a:ext cx="546537" cy="1975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DB05003C-B629-4DFB-AE16-A43D6940E5E7}"/>
              </a:ext>
            </a:extLst>
          </p:cNvPr>
          <p:cNvSpPr/>
          <p:nvPr/>
        </p:nvSpPr>
        <p:spPr>
          <a:xfrm>
            <a:off x="10470878" y="2086304"/>
            <a:ext cx="546537" cy="1975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7EEB6677-434B-4804-9E0B-A802621209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415" y="5276193"/>
            <a:ext cx="1204683" cy="1044725"/>
          </a:xfrm>
          <a:prstGeom prst="rect">
            <a:avLst/>
          </a:prstGeom>
        </p:spPr>
      </p:pic>
      <p:sp>
        <p:nvSpPr>
          <p:cNvPr id="25" name="Φυσαλίδα ομιλίας: Έλλειψη 24">
            <a:extLst>
              <a:ext uri="{FF2B5EF4-FFF2-40B4-BE49-F238E27FC236}">
                <a16:creationId xmlns:a16="http://schemas.microsoft.com/office/drawing/2014/main" id="{DB994D10-DA01-4BC4-AB3A-3296ECECE7D2}"/>
              </a:ext>
            </a:extLst>
          </p:cNvPr>
          <p:cNvSpPr/>
          <p:nvPr/>
        </p:nvSpPr>
        <p:spPr>
          <a:xfrm>
            <a:off x="303688" y="4708633"/>
            <a:ext cx="11029228" cy="980486"/>
          </a:xfrm>
          <a:prstGeom prst="wedgeEllipseCallout">
            <a:avLst>
              <a:gd name="adj1" fmla="val 47682"/>
              <a:gd name="adj2" fmla="val 43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Σε ποιο δείγμα οι παρατηρήσεις είναι περισσότερο διασκορπισμένες και σε ποιο λιγότερο;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094C40E-07C5-4462-8C48-7E87885D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3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DEEA61B-DBEF-4B3F-A936-52BA3EDB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Ενδοτεταρτημοριακό</a:t>
            </a:r>
            <a:r>
              <a:rPr lang="el-GR" dirty="0"/>
              <a:t> εύρος (</a:t>
            </a:r>
            <a:r>
              <a:rPr lang="en-US" dirty="0"/>
              <a:t>Q</a:t>
            </a:r>
            <a:r>
              <a:rPr lang="en-US" baseline="-25000" dirty="0"/>
              <a:t>3</a:t>
            </a:r>
            <a:r>
              <a:rPr lang="en-US" dirty="0"/>
              <a:t> – Q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0E4E6-9FBA-4C1C-88D4-62C76C2DEA8E}"/>
              </a:ext>
            </a:extLst>
          </p:cNvPr>
          <p:cNvSpPr txBox="1"/>
          <p:nvPr/>
        </p:nvSpPr>
        <p:spPr>
          <a:xfrm>
            <a:off x="1066800" y="1998061"/>
            <a:ext cx="10058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ενδοτεταρτημοριακό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εύρος αντιστοιχεί στο πλάτος του κεντρικού (γύρω από τη διάμεσο) διαστήματος εντός του οποίου βρίσκεται το 50% των τιμών του δείγματος, η «καρδιά» της κατανομής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FA888-F14A-45DF-B9FC-CCCA50569BA1}"/>
              </a:ext>
            </a:extLst>
          </p:cNvPr>
          <p:cNvSpPr txBox="1"/>
          <p:nvPr/>
        </p:nvSpPr>
        <p:spPr>
          <a:xfrm>
            <a:off x="7378265" y="3386131"/>
            <a:ext cx="4330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Όσο μικρότερο είναι αυτό το διάστημα τόσο μικρότερη η μεταβλητότητα των τιμών του δείγματος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46A6A74-81B0-4168-8CF7-AD9C3CF62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33" y="3828575"/>
            <a:ext cx="5764267" cy="1677549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5DAB261-E9BC-40AF-BBB1-C976EA9F9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415" y="5276193"/>
            <a:ext cx="1204683" cy="1044725"/>
          </a:xfrm>
          <a:prstGeom prst="rect">
            <a:avLst/>
          </a:prstGeom>
        </p:spPr>
      </p:pic>
      <p:sp>
        <p:nvSpPr>
          <p:cNvPr id="16" name="Φυσαλίδα ομιλίας: Έλλειψη 15">
            <a:extLst>
              <a:ext uri="{FF2B5EF4-FFF2-40B4-BE49-F238E27FC236}">
                <a16:creationId xmlns:a16="http://schemas.microsoft.com/office/drawing/2014/main" id="{591B6F60-42CC-45E6-97F3-5733976C51A5}"/>
              </a:ext>
            </a:extLst>
          </p:cNvPr>
          <p:cNvSpPr/>
          <p:nvPr/>
        </p:nvSpPr>
        <p:spPr>
          <a:xfrm>
            <a:off x="6096000" y="4499094"/>
            <a:ext cx="4625833" cy="1334147"/>
          </a:xfrm>
          <a:prstGeom prst="wedgeEllipseCallout">
            <a:avLst>
              <a:gd name="adj1" fmla="val 61248"/>
              <a:gd name="adj2" fmla="val 23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Πόσο είναι το </a:t>
            </a:r>
            <a:r>
              <a:rPr lang="el-GR" sz="2400" dirty="0" err="1"/>
              <a:t>ενδοτεταρτημοριακό</a:t>
            </a:r>
            <a:r>
              <a:rPr lang="el-GR" sz="2400" dirty="0"/>
              <a:t> εύρος στα δείγματα Ι-</a:t>
            </a:r>
            <a:r>
              <a:rPr lang="en-US" sz="2400" dirty="0"/>
              <a:t>IV</a:t>
            </a:r>
            <a:r>
              <a:rPr lang="el-GR" sz="2400" dirty="0"/>
              <a:t>;</a:t>
            </a:r>
          </a:p>
        </p:txBody>
      </p:sp>
      <p:sp>
        <p:nvSpPr>
          <p:cNvPr id="17" name="Βέλος: Με γωνία προς τα επάνω 16">
            <a:extLst>
              <a:ext uri="{FF2B5EF4-FFF2-40B4-BE49-F238E27FC236}">
                <a16:creationId xmlns:a16="http://schemas.microsoft.com/office/drawing/2014/main" id="{E45918B3-F21A-432F-9C9D-80232154CFCE}"/>
              </a:ext>
            </a:extLst>
          </p:cNvPr>
          <p:cNvSpPr/>
          <p:nvPr/>
        </p:nvSpPr>
        <p:spPr>
          <a:xfrm rot="5400000">
            <a:off x="6436075" y="3168439"/>
            <a:ext cx="756744" cy="9804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D431F3-A3E5-4B87-935F-569B8522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1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73EDB8-A8AD-4B86-9A63-B1918FF8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13" y="1881820"/>
            <a:ext cx="10863950" cy="5867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Αποτελούν μέτρο των αποκλίσεων των παρατηρήσεων από το μέσο όρο</a:t>
            </a: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FDEEA61B-DBEF-4B3F-A936-52BA3EDB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Διακύμανση / Τυπική Απόκλιση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3A6A18C-E0BA-44CB-A4BC-FFF78D7C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99" y="3093730"/>
            <a:ext cx="3819525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BA0B8-6174-41F8-88D2-09CFFD7CCD51}"/>
              </a:ext>
            </a:extLst>
          </p:cNvPr>
          <p:cNvSpPr txBox="1"/>
          <p:nvPr/>
        </p:nvSpPr>
        <p:spPr>
          <a:xfrm>
            <a:off x="1156269" y="4810020"/>
            <a:ext cx="28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Δειγματική</a:t>
            </a:r>
            <a:r>
              <a:rPr lang="el-GR" dirty="0"/>
              <a:t> Διακύμανση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DD2CF580-5753-4729-B76B-8BB21C01515D}"/>
              </a:ext>
            </a:extLst>
          </p:cNvPr>
          <p:cNvSpPr/>
          <p:nvPr/>
        </p:nvSpPr>
        <p:spPr>
          <a:xfrm>
            <a:off x="1825810" y="3769495"/>
            <a:ext cx="970073" cy="709447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A2AB9093-AC44-45AE-B63E-5729683F3B95}"/>
              </a:ext>
            </a:extLst>
          </p:cNvPr>
          <p:cNvSpPr/>
          <p:nvPr/>
        </p:nvSpPr>
        <p:spPr>
          <a:xfrm>
            <a:off x="4403966" y="3400174"/>
            <a:ext cx="346842" cy="354724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5B32163C-26B2-4020-AF31-57B41140C778}"/>
              </a:ext>
            </a:extLst>
          </p:cNvPr>
          <p:cNvCxnSpPr/>
          <p:nvPr/>
        </p:nvCxnSpPr>
        <p:spPr>
          <a:xfrm flipV="1">
            <a:off x="2364959" y="4541530"/>
            <a:ext cx="0" cy="20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C58D84-C093-4D93-B94C-25EB5C601F31}"/>
              </a:ext>
            </a:extLst>
          </p:cNvPr>
          <p:cNvSpPr txBox="1"/>
          <p:nvPr/>
        </p:nvSpPr>
        <p:spPr>
          <a:xfrm>
            <a:off x="4887452" y="3254370"/>
            <a:ext cx="227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Αποφυγή αρνητικών τιμών αποκλίσεων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2994C52F-3274-4D69-966C-AE217BA4FE9C}"/>
              </a:ext>
            </a:extLst>
          </p:cNvPr>
          <p:cNvCxnSpPr>
            <a:cxnSpLocks/>
          </p:cNvCxnSpPr>
          <p:nvPr/>
        </p:nvCxnSpPr>
        <p:spPr>
          <a:xfrm flipV="1">
            <a:off x="4750808" y="3547550"/>
            <a:ext cx="289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onfused Head Scratch GIF by State Farm">
            <a:extLst>
              <a:ext uri="{FF2B5EF4-FFF2-40B4-BE49-F238E27FC236}">
                <a16:creationId xmlns:a16="http://schemas.microsoft.com/office/drawing/2014/main" id="{E88292C5-DCCC-46AD-B969-3EAF5FFA5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636" y="3951320"/>
            <a:ext cx="787930" cy="5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9121860-8C5D-4305-B47A-5B9D0128E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378" y="3136082"/>
            <a:ext cx="3857057" cy="1405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85EDE4A-6BFE-4993-A04A-1EB794574F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3" t="8651" r="311"/>
          <a:stretch/>
        </p:blipFill>
        <p:spPr>
          <a:xfrm>
            <a:off x="3813721" y="4617138"/>
            <a:ext cx="7222007" cy="161388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2522A8F-DBFF-47EA-9A00-7D08C83795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448" y="261022"/>
            <a:ext cx="1957915" cy="11831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5" name="2 - Θέση περιεχομένου">
            <a:extLst>
              <a:ext uri="{FF2B5EF4-FFF2-40B4-BE49-F238E27FC236}">
                <a16:creationId xmlns:a16="http://schemas.microsoft.com/office/drawing/2014/main" id="{89113766-0E89-476D-BBBB-0AC0963F7FDC}"/>
              </a:ext>
            </a:extLst>
          </p:cNvPr>
          <p:cNvSpPr txBox="1">
            <a:spLocks/>
          </p:cNvSpPr>
          <p:nvPr/>
        </p:nvSpPr>
        <p:spPr>
          <a:xfrm>
            <a:off x="941160" y="2543426"/>
            <a:ext cx="10428307" cy="4745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l-GR" altLang="el-GR" sz="2800" dirty="0"/>
              <a:t>Σύγκριση της μεταβλητότητας κατανομών εφόσον έχουν τον </a:t>
            </a:r>
            <a:r>
              <a:rPr lang="el-GR" altLang="el-GR" sz="2800" u="sng" dirty="0"/>
              <a:t>ίδιο μέσο όρο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35203-6B0E-47BA-9059-F3D40B67FDE7}"/>
              </a:ext>
            </a:extLst>
          </p:cNvPr>
          <p:cNvSpPr txBox="1"/>
          <p:nvPr/>
        </p:nvSpPr>
        <p:spPr>
          <a:xfrm>
            <a:off x="2508696" y="4426278"/>
            <a:ext cx="26100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 function → VAR.S()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39DDB-5FDD-489E-B20B-5FE2097B3190}"/>
              </a:ext>
            </a:extLst>
          </p:cNvPr>
          <p:cNvSpPr txBox="1"/>
          <p:nvPr/>
        </p:nvSpPr>
        <p:spPr>
          <a:xfrm>
            <a:off x="9974430" y="4288790"/>
            <a:ext cx="21225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EXCEL → STDEV.S()</a:t>
            </a:r>
            <a:endParaRPr lang="el-GR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D375504-0040-49BA-BE17-20B1FBE9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85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– Τι είναι τα δεδομένα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</a:t>
            </a:fld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778846"/>
              </p:ext>
            </p:extLst>
          </p:nvPr>
        </p:nvGraphicFramePr>
        <p:xfrm>
          <a:off x="8367249" y="3238360"/>
          <a:ext cx="341179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Διαδρομή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Διάρκεια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Φανάρια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092"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  <a:r>
                        <a:rPr lang="el-GR" baseline="30000" dirty="0"/>
                        <a:t>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3D6C5F-2D5A-425F-B901-582FF6DE65B7}"/>
              </a:ext>
            </a:extLst>
          </p:cNvPr>
          <p:cNvSpPr txBox="1"/>
          <p:nvPr/>
        </p:nvSpPr>
        <p:spPr>
          <a:xfrm>
            <a:off x="1205001" y="1960804"/>
            <a:ext cx="7231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/>
              <a:t>Παράδειγμα: Όταν οδηγώ από το σπίτι στη δουλειά μου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 Σε πόσα φανάρια σταμάτησα;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 Πόση ώρα έκανα να φτάσω;</a:t>
            </a:r>
          </a:p>
          <a:p>
            <a:pPr marL="0" indent="0">
              <a:buNone/>
            </a:pPr>
            <a:r>
              <a:rPr lang="el-GR" sz="2000" dirty="0"/>
              <a:t>Οι απαντήσεις συνήθως είναι διαφορετικές σε κάθε διαδρομή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Θα είχε ενδιαφέρον αν μπορούσα να καταλάβω από πού προέρχεται η μεταβλητότητα αυτή, ποιοι δηλαδή παράγοντες επηρεάζουν τα παραπάνω αποτελέσματα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1F415D0-92D3-47AA-B00E-A211C4F5B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363" y="4538887"/>
            <a:ext cx="1204683" cy="1044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CB59FD-8F89-4C47-8155-0FA1975D29FD}"/>
              </a:ext>
            </a:extLst>
          </p:cNvPr>
          <p:cNvSpPr txBox="1"/>
          <p:nvPr/>
        </p:nvSpPr>
        <p:spPr>
          <a:xfrm>
            <a:off x="2507226" y="475999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Περιγράψτε μου τέτοιους παράγοντες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E89BAAE-BF9F-4DF7-BCEA-906B4CA7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  <p:pic>
        <p:nvPicPr>
          <p:cNvPr id="1026" name="Picture 2" descr="Premium Vector | Crossroad with cars. city suburb traffic jam, street  crosswalk with traffic lights and road intersection cartoon illustration">
            <a:extLst>
              <a:ext uri="{FF2B5EF4-FFF2-40B4-BE49-F238E27FC236}">
                <a16:creationId xmlns:a16="http://schemas.microsoft.com/office/drawing/2014/main" id="{D82A74FE-D625-41D8-816E-F63D3EC1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1420360"/>
            <a:ext cx="2032371" cy="15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F5C02404-9219-4A38-96F1-99B2AB9A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Τυπική Απόκλιση και κανονική κατανομή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2CCA821-E068-439B-9DA2-405370EB1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149" y="2019319"/>
            <a:ext cx="4928839" cy="3913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C9BFE-0247-412E-B0E1-F0D5D0347E32}"/>
              </a:ext>
            </a:extLst>
          </p:cNvPr>
          <p:cNvSpPr txBox="1"/>
          <p:nvPr/>
        </p:nvSpPr>
        <p:spPr>
          <a:xfrm>
            <a:off x="278779" y="2019319"/>
            <a:ext cx="67018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Εφόσον μία κατανομή προσομοιάζει με την </a:t>
            </a:r>
            <a:r>
              <a:rPr lang="el-GR" sz="2400" b="1" dirty="0"/>
              <a:t>κανονική κατανομή</a:t>
            </a:r>
            <a:r>
              <a:rPr lang="el-GR" sz="2400" dirty="0"/>
              <a:t> τότε ισχύει ότι:</a:t>
            </a:r>
          </a:p>
          <a:p>
            <a:pPr marL="268288" indent="-268288"/>
            <a:endParaRPr lang="el-GR" sz="2400" dirty="0"/>
          </a:p>
          <a:p>
            <a:pPr marL="268288" indent="-268288" algn="l"/>
            <a:r>
              <a:rPr lang="el-GR" sz="2400" b="0" u="none" strike="noStrike" baseline="0" dirty="0"/>
              <a:t>• Στο διάστημα (x − s, x + s) βρίσκεται περίπου το 68% των παρατηρήσεων</a:t>
            </a:r>
          </a:p>
          <a:p>
            <a:pPr marL="268288" indent="-268288" algn="l"/>
            <a:endParaRPr lang="el-GR" sz="2400" b="0" u="none" strike="noStrike" baseline="0" dirty="0"/>
          </a:p>
          <a:p>
            <a:pPr marL="268288" indent="-268288" algn="l"/>
            <a:r>
              <a:rPr lang="el-GR" sz="2400" b="0" u="none" strike="noStrike" baseline="0" dirty="0"/>
              <a:t>• Στο διάστημα (x − 2s, x + 2s) βρίσκεται περίπου το 95% των παρατηρήσεων</a:t>
            </a:r>
          </a:p>
          <a:p>
            <a:pPr marL="268288" indent="-268288" algn="l"/>
            <a:endParaRPr lang="el-GR" sz="2400" b="0" u="none" strike="noStrike" baseline="0" dirty="0"/>
          </a:p>
          <a:p>
            <a:pPr marL="268288" indent="-268288" algn="l"/>
            <a:r>
              <a:rPr lang="el-GR" sz="2400" b="0" u="none" strike="noStrike" baseline="0" dirty="0"/>
              <a:t>• Στο διάστημα (x − 3s, x + 3s) βρίσκονται όλες σχεδόν οι παρατηρήσεις (πάνω από το 99%)</a:t>
            </a:r>
            <a:endParaRPr lang="el-GR" sz="24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3286CD-5A37-4B17-A62A-DA4D46BC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26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E0FCB2BC-680D-49DF-AEE8-83E19E1F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Συντελεστής Μεταβλητότητας (</a:t>
            </a:r>
            <a:r>
              <a:rPr lang="en-US" dirty="0"/>
              <a:t>Coefficient of Variation – CV)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298CBD-09BE-440B-8825-9A06558B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2392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l-GR" sz="2800" b="0" i="0" u="none" strike="noStrike" baseline="0" dirty="0"/>
              <a:t>εκφράζει την </a:t>
            </a:r>
            <a:r>
              <a:rPr lang="el-GR" sz="2800" b="0" i="1" u="none" strike="noStrike" baseline="0" dirty="0"/>
              <a:t>τυπική απόκλιση </a:t>
            </a:r>
            <a:r>
              <a:rPr lang="el-GR" sz="2800" b="0" i="0" u="none" strike="noStrike" baseline="0" dirty="0"/>
              <a:t>των τιμών του δείγματος </a:t>
            </a:r>
            <a:r>
              <a:rPr lang="el-GR" sz="2800" b="1" i="1" u="none" strike="noStrike" baseline="0" dirty="0"/>
              <a:t>ως ποσοστό του μέσου τους</a:t>
            </a:r>
            <a:r>
              <a:rPr lang="el-GR" sz="2800" b="0" i="0" u="none" strike="noStrike" baseline="0" dirty="0"/>
              <a:t>.</a:t>
            </a:r>
            <a:endParaRPr lang="el-GR" sz="3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E9CD8AA-C19E-41AD-B07A-4DDFC9D5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74" y="2967037"/>
            <a:ext cx="2343150" cy="923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8D0A65-45F5-47BA-BE8F-86E6C06E3E99}"/>
              </a:ext>
            </a:extLst>
          </p:cNvPr>
          <p:cNvSpPr txBox="1"/>
          <p:nvPr/>
        </p:nvSpPr>
        <p:spPr>
          <a:xfrm>
            <a:off x="1097280" y="3997256"/>
            <a:ext cx="104363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0" strike="noStrike" baseline="0" dirty="0"/>
              <a:t>O </a:t>
            </a:r>
            <a:r>
              <a:rPr lang="el-GR" sz="2400" b="0" strike="noStrike" baseline="0" dirty="0"/>
              <a:t>CV μπορεί να χρησιμοποιηθεί: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2400" b="0" strike="noStrike" baseline="0" dirty="0"/>
              <a:t>• Ως </a:t>
            </a:r>
            <a:r>
              <a:rPr lang="el-GR" sz="2400" b="1" u="sng" strike="noStrike" baseline="0" dirty="0"/>
              <a:t>μέτρο σύγκρισης της μεταβλητότητας</a:t>
            </a:r>
            <a:r>
              <a:rPr lang="el-GR" sz="2400" b="0" strike="noStrike" baseline="0" dirty="0"/>
              <a:t> δύο ή περισσοτέρων δειγμάτων που έχουν</a:t>
            </a:r>
            <a:r>
              <a:rPr lang="en-US" sz="2400" b="0" strike="noStrike" baseline="0" dirty="0"/>
              <a:t> </a:t>
            </a:r>
            <a:r>
              <a:rPr lang="el-GR" sz="2400" b="0" strike="noStrike" baseline="0" dirty="0"/>
              <a:t>διαφορετικούς μέσους.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2400" b="0" strike="noStrike" baseline="0" dirty="0"/>
              <a:t>• Ως </a:t>
            </a:r>
            <a:r>
              <a:rPr lang="el-GR" sz="2400" b="1" u="sng" strike="noStrike" baseline="0" dirty="0"/>
              <a:t>μέτρο ομοιογένειας </a:t>
            </a:r>
            <a:r>
              <a:rPr lang="el-GR" sz="2400" b="0" strike="noStrike" baseline="0" dirty="0"/>
              <a:t>ενός δείγματος (αν σε ένα δείγμα είναι CV&lt;10% τότε το</a:t>
            </a:r>
            <a:r>
              <a:rPr lang="en-US" sz="2400" b="0" strike="noStrike" baseline="0" dirty="0"/>
              <a:t> </a:t>
            </a:r>
            <a:r>
              <a:rPr lang="el-GR" sz="2400" b="0" strike="noStrike" baseline="0" dirty="0"/>
              <a:t>δείγμα θεωρείται ομοιογενές)</a:t>
            </a:r>
            <a:endParaRPr lang="el-GR" sz="24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DD04976-38C5-4C72-A4CC-93F9C0B2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5252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82438-AB8C-4111-8457-75544802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Περιγραφικά Στατιστικά με το εργαλείο του </a:t>
            </a:r>
            <a:r>
              <a:rPr lang="en-US" dirty="0"/>
              <a:t>excel “</a:t>
            </a:r>
            <a:r>
              <a:rPr lang="el-GR" dirty="0"/>
              <a:t>Ανάλυση Δεδομένων</a:t>
            </a:r>
            <a:r>
              <a:rPr lang="en-US" dirty="0"/>
              <a:t>” (1)</a:t>
            </a: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B5469E7-5287-4FBD-913E-12A3CF5D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F08E35-9233-4969-B5D7-714371DF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32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8A9FDB1-7914-4AC5-87AE-F703277AF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47" y="1692580"/>
            <a:ext cx="1061908" cy="4619297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4BF9F1F1-78ED-4550-BE8C-83ACEC0CF587}"/>
              </a:ext>
            </a:extLst>
          </p:cNvPr>
          <p:cNvSpPr/>
          <p:nvPr/>
        </p:nvSpPr>
        <p:spPr>
          <a:xfrm>
            <a:off x="85770" y="5744025"/>
            <a:ext cx="1061908" cy="42041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308B321-CEBD-42C7-A74E-8D5615CAE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391" y="1845734"/>
            <a:ext cx="5990765" cy="4343935"/>
          </a:xfrm>
          <a:prstGeom prst="rect">
            <a:avLst/>
          </a:prstGeom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791BF418-4209-4442-8C64-5A666AE93A5B}"/>
              </a:ext>
            </a:extLst>
          </p:cNvPr>
          <p:cNvSpPr/>
          <p:nvPr/>
        </p:nvSpPr>
        <p:spPr>
          <a:xfrm>
            <a:off x="4996978" y="5686486"/>
            <a:ext cx="1061908" cy="42041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BEC093C-5F65-4E3D-A499-8C65667D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080" y="2007476"/>
            <a:ext cx="42481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5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8D67659-37D3-4EA3-A500-7A496E94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5C1335F-24A7-4C09-BBD0-BABFAC7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33</a:t>
            </a:fld>
            <a:endParaRPr lang="el-GR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CA3E854-871A-43E9-9246-E91E901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l-GR" dirty="0"/>
              <a:t>Περιγραφικά Στατιστικά με το εργαλείο του </a:t>
            </a:r>
            <a:r>
              <a:rPr lang="en-US" dirty="0"/>
              <a:t>excel “</a:t>
            </a:r>
            <a:r>
              <a:rPr lang="el-GR" dirty="0"/>
              <a:t>Ανάλυση Δεδομένων</a:t>
            </a:r>
            <a:r>
              <a:rPr lang="en-US" dirty="0"/>
              <a:t>” (2)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705069E-9B9F-4EC5-A844-5352CD8EC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24" y="1845734"/>
            <a:ext cx="7539868" cy="4409090"/>
          </a:xfrm>
          <a:prstGeom prst="rect">
            <a:avLst/>
          </a:prstGeom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970A519D-625F-4AE9-9932-50A7FC192996}"/>
              </a:ext>
            </a:extLst>
          </p:cNvPr>
          <p:cNvSpPr/>
          <p:nvPr/>
        </p:nvSpPr>
        <p:spPr>
          <a:xfrm>
            <a:off x="6689143" y="1845734"/>
            <a:ext cx="1061908" cy="42041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57100C5-177B-4044-895F-E6F74AEF61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835" y="2228494"/>
            <a:ext cx="5719434" cy="185973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1FCE8F5-8590-4ECA-BA8A-88F487E317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989" y="3561321"/>
            <a:ext cx="3390812" cy="2537181"/>
          </a:xfrm>
          <a:prstGeom prst="rect">
            <a:avLst/>
          </a:prstGeom>
        </p:spPr>
      </p:pic>
      <p:sp>
        <p:nvSpPr>
          <p:cNvPr id="15" name="Οβάλ 14">
            <a:extLst>
              <a:ext uri="{FF2B5EF4-FFF2-40B4-BE49-F238E27FC236}">
                <a16:creationId xmlns:a16="http://schemas.microsoft.com/office/drawing/2014/main" id="{FB36BA0F-28BA-4C82-BB51-65764178EB20}"/>
              </a:ext>
            </a:extLst>
          </p:cNvPr>
          <p:cNvSpPr/>
          <p:nvPr/>
        </p:nvSpPr>
        <p:spPr>
          <a:xfrm>
            <a:off x="8428605" y="4293194"/>
            <a:ext cx="1650815" cy="28680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ABC784D9-298D-40C0-8C09-A18213BF836A}"/>
              </a:ext>
            </a:extLst>
          </p:cNvPr>
          <p:cNvSpPr/>
          <p:nvPr/>
        </p:nvSpPr>
        <p:spPr>
          <a:xfrm>
            <a:off x="9561668" y="3810545"/>
            <a:ext cx="1650815" cy="28680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579DB1DF-8FDC-4BDE-B26A-5ABF6C6A3FFA}"/>
              </a:ext>
            </a:extLst>
          </p:cNvPr>
          <p:cNvSpPr/>
          <p:nvPr/>
        </p:nvSpPr>
        <p:spPr>
          <a:xfrm>
            <a:off x="8259004" y="5297214"/>
            <a:ext cx="1650815" cy="20239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E9C6A09B-2223-424C-8E4B-69FCB6D5C49B}"/>
              </a:ext>
            </a:extLst>
          </p:cNvPr>
          <p:cNvSpPr/>
          <p:nvPr/>
        </p:nvSpPr>
        <p:spPr>
          <a:xfrm>
            <a:off x="8428605" y="4698318"/>
            <a:ext cx="2783878" cy="49379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21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8D67659-37D3-4EA3-A500-7A496E94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Ειδικά Θέματα Στατατιστικης - Διάλεξη 1η - Άγγελος Λιοντάκης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5C1335F-24A7-4C09-BBD0-BABFAC74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34</a:t>
            </a:fld>
            <a:endParaRPr lang="el-GR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CA3E854-871A-43E9-9246-E91E901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l-GR" dirty="0"/>
              <a:t>Περιγραφικά Στατιστικά με το εργαλείο του </a:t>
            </a:r>
            <a:r>
              <a:rPr lang="en-US" dirty="0"/>
              <a:t>excel “</a:t>
            </a:r>
            <a:r>
              <a:rPr lang="el-GR" dirty="0"/>
              <a:t>Ανάλυση Δεδομένων</a:t>
            </a:r>
            <a:r>
              <a:rPr lang="en-US" dirty="0"/>
              <a:t>” (3)</a:t>
            </a: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A162880-E032-445C-8359-262B5DA20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68" y="1736725"/>
            <a:ext cx="6342993" cy="44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20011" y="4858043"/>
            <a:ext cx="4339771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– Ποιος είναι ο στόχος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979" y="1722932"/>
                <a:ext cx="11514221" cy="456710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l-GR" sz="2400" b="1" dirty="0"/>
                  <a:t>Στόχος</a:t>
                </a:r>
                <a:r>
                  <a:rPr lang="el-GR" sz="2400" dirty="0"/>
                  <a:t>: να διερευνήσουμε ένα φαινόμενο με βάση τα δεδομένα του δείγματος, και από το δείγμα να εξάγουμε συμπεράσματα για τον υπό μελέτη πληθυσμό. </a:t>
                </a:r>
              </a:p>
              <a:p>
                <a:pPr algn="ctr"/>
                <a:r>
                  <a:rPr lang="el-GR" sz="2800" b="1" i="1" dirty="0"/>
                  <a:t>Στατιστική </a:t>
                </a:r>
                <a:r>
                  <a:rPr lang="el-GR" sz="2800" b="1" i="1" dirty="0" err="1"/>
                  <a:t>Συμπερασματολογία</a:t>
                </a:r>
                <a:r>
                  <a:rPr lang="el-GR" sz="2800" b="1" i="1" dirty="0"/>
                  <a:t> (Επαγωγική στατιστική)</a:t>
                </a:r>
                <a:endParaRPr lang="el-GR" sz="2800" b="1" dirty="0"/>
              </a:p>
              <a:p>
                <a:pPr algn="ctr"/>
                <a:r>
                  <a:rPr lang="el-GR" sz="2400" b="1" i="1" dirty="0"/>
                  <a:t>Παράμετροι (</a:t>
                </a:r>
                <a:r>
                  <a:rPr lang="el-GR" sz="2400" b="1" i="1" dirty="0" err="1"/>
                  <a:t>π.χ</a:t>
                </a:r>
                <a:r>
                  <a:rPr lang="el-GR" sz="2400" b="1" i="1" dirty="0"/>
                  <a:t> διάρκεια διαδρομής)</a:t>
                </a:r>
                <a:endParaRPr lang="el-GR" sz="2400" dirty="0"/>
              </a:p>
              <a:p>
                <a:endParaRPr lang="el-GR" sz="2400" dirty="0"/>
              </a:p>
              <a:p>
                <a:r>
                  <a:rPr lang="el-GR" sz="2400" dirty="0"/>
                  <a:t> Η εκτίμηση των παραμέτρων γίνεται με τη βοήθεια </a:t>
                </a:r>
                <a:r>
                  <a:rPr lang="el-GR" sz="2400" b="1" dirty="0"/>
                  <a:t>εκτιμητριών</a:t>
                </a:r>
                <a:r>
                  <a:rPr lang="en-US" sz="2400" b="1" dirty="0"/>
                  <a:t>                </a:t>
                </a:r>
                <a:r>
                  <a:rPr lang="el-GR" sz="2400" dirty="0"/>
                  <a:t>συναρτήσεις των παρατηρήσεων</a:t>
                </a:r>
                <a:endParaRPr lang="en-US" sz="2400" dirty="0"/>
              </a:p>
              <a:p>
                <a:pPr algn="ctr"/>
                <a:r>
                  <a:rPr lang="el-GR" sz="2400" dirty="0"/>
                  <a:t>Εκτίμηση μέσου όρου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979" y="1722932"/>
                <a:ext cx="11514221" cy="4567101"/>
              </a:xfrm>
              <a:blipFill>
                <a:blip r:embed="rId3"/>
                <a:stretch>
                  <a:fillRect l="-794" t="-1869" r="-1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4</a:t>
            </a:fld>
            <a:endParaRPr lang="el-GR"/>
          </a:p>
        </p:txBody>
      </p:sp>
      <p:sp>
        <p:nvSpPr>
          <p:cNvPr id="7" name="Right Arrow 6"/>
          <p:cNvSpPr/>
          <p:nvPr/>
        </p:nvSpPr>
        <p:spPr>
          <a:xfrm rot="5400000">
            <a:off x="5876595" y="3476873"/>
            <a:ext cx="389017" cy="509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 rot="5400000">
            <a:off x="6027552" y="2243435"/>
            <a:ext cx="140066" cy="509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5400000">
            <a:off x="6025965" y="2819221"/>
            <a:ext cx="140068" cy="509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8614792" y="4254448"/>
            <a:ext cx="697832" cy="21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E5B8515-7E3C-4B17-8724-4B86BF13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6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AFA4B7-DC65-469B-816A-2509B550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Στατιστική </a:t>
            </a:r>
            <a:r>
              <a:rPr lang="el-GR" dirty="0" err="1"/>
              <a:t>Συμπερασματολογία</a:t>
            </a:r>
            <a:r>
              <a:rPr lang="el-GR" dirty="0"/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BFE400-B063-4157-BEE7-FBBDE8F2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l-GR" b="1" i="1" dirty="0"/>
              <a:t>Εξαγωγή συμπερασμάτων με βάση ορισμένες παρατηρήσεις των πληθυσμών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3A5C9C1-30BD-4CF0-A0FD-6B43636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5</a:t>
            </a:fld>
            <a:endParaRPr lang="el-GR"/>
          </a:p>
        </p:txBody>
      </p:sp>
      <p:pic>
        <p:nvPicPr>
          <p:cNvPr id="2050" name="Picture 2" descr="Αποτέλεσμα εικόνας για sample population">
            <a:extLst>
              <a:ext uri="{FF2B5EF4-FFF2-40B4-BE49-F238E27FC236}">
                <a16:creationId xmlns:a16="http://schemas.microsoft.com/office/drawing/2014/main" id="{DE745555-2829-49E2-B96C-DA4A9914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537" y="2433824"/>
            <a:ext cx="5644138" cy="29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7EB95B6-0612-4AC9-8FF4-57EA742B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35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BD7AAB-73F5-4B24-8E2C-381AF081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l-GR" dirty="0"/>
              <a:t>χωριό μας έχει πιο νόστιμό λάδι από το δικό σας…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39DE13-AB80-41E8-A100-45E15508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17597"/>
            <a:ext cx="8314350" cy="3823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Παίρνω ένα </a:t>
            </a:r>
            <a:r>
              <a:rPr lang="el-GR" sz="2400" b="1" dirty="0"/>
              <a:t>τυχαίο</a:t>
            </a:r>
            <a:r>
              <a:rPr lang="el-GR" sz="2400" dirty="0"/>
              <a:t> δείγμα </a:t>
            </a:r>
            <a:r>
              <a:rPr lang="el-GR" sz="2400" dirty="0" err="1"/>
              <a:t>ελαιολάδων</a:t>
            </a:r>
            <a:r>
              <a:rPr lang="el-GR" sz="2400" dirty="0"/>
              <a:t> από κάθε χωριό….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βαθμολογώ όλα τα λάδια με βάση συγκεκριμένες ιδιότητες (1-10)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				      ???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9F127E2-E499-4E22-A230-B7799804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6</a:t>
            </a:fld>
            <a:endParaRPr lang="el-GR"/>
          </a:p>
        </p:txBody>
      </p:sp>
      <p:pic>
        <p:nvPicPr>
          <p:cNvPr id="3076" name="Picture 4" descr="Αποτέλεσμα εικόνας για fight cartoon">
            <a:extLst>
              <a:ext uri="{FF2B5EF4-FFF2-40B4-BE49-F238E27FC236}">
                <a16:creationId xmlns:a16="http://schemas.microsoft.com/office/drawing/2014/main" id="{5DECD58A-79AA-4E9A-8807-32A262875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1297" y="1800566"/>
            <a:ext cx="2658836" cy="21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04135F72-781A-4D2C-A0F7-5A6E33FC07C0}"/>
              </a:ext>
            </a:extLst>
          </p:cNvPr>
          <p:cNvSpPr/>
          <p:nvPr/>
        </p:nvSpPr>
        <p:spPr>
          <a:xfrm>
            <a:off x="2588455" y="2351539"/>
            <a:ext cx="787791" cy="36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FE1C1246-EF19-4927-AAA5-1041782A4810}"/>
              </a:ext>
            </a:extLst>
          </p:cNvPr>
          <p:cNvSpPr/>
          <p:nvPr/>
        </p:nvSpPr>
        <p:spPr>
          <a:xfrm>
            <a:off x="2560319" y="3227415"/>
            <a:ext cx="787791" cy="36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EA914317-A6EA-4CA0-9456-A11E316287EF}"/>
              </a:ext>
            </a:extLst>
          </p:cNvPr>
          <p:cNvGraphicFramePr>
            <a:graphicFrameLocks noGrp="1"/>
          </p:cNvGraphicFramePr>
          <p:nvPr/>
        </p:nvGraphicFramePr>
        <p:xfrm>
          <a:off x="1440760" y="3667501"/>
          <a:ext cx="3032764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82">
                  <a:extLst>
                    <a:ext uri="{9D8B030D-6E8A-4147-A177-3AD203B41FA5}">
                      <a16:colId xmlns:a16="http://schemas.microsoft.com/office/drawing/2014/main" val="512745039"/>
                    </a:ext>
                  </a:extLst>
                </a:gridCol>
                <a:gridCol w="1516382">
                  <a:extLst>
                    <a:ext uri="{9D8B030D-6E8A-4147-A177-3AD203B41FA5}">
                      <a16:colId xmlns:a16="http://schemas.microsoft.com/office/drawing/2014/main" val="415716258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Το χωριό μας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Το χωριό σας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953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6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6666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39528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1585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7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3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53795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4110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9135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1835292"/>
                  </a:ext>
                </a:extLst>
              </a:tr>
            </a:tbl>
          </a:graphicData>
        </a:graphic>
      </p:graphicFrame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BBCA5819-7B21-4156-B079-BCC040FD575C}"/>
              </a:ext>
            </a:extLst>
          </p:cNvPr>
          <p:cNvSpPr/>
          <p:nvPr/>
        </p:nvSpPr>
        <p:spPr>
          <a:xfrm rot="16200000">
            <a:off x="4484117" y="4869894"/>
            <a:ext cx="787791" cy="363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328DE2BF-FAF0-42D7-B6EB-4887F608816A}"/>
              </a:ext>
            </a:extLst>
          </p:cNvPr>
          <p:cNvSpPr txBox="1">
            <a:spLocks/>
          </p:cNvSpPr>
          <p:nvPr/>
        </p:nvSpPr>
        <p:spPr>
          <a:xfrm>
            <a:off x="5616443" y="3978074"/>
            <a:ext cx="6438312" cy="2310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l-GR" sz="2400" u="sng" dirty="0"/>
              <a:t>«Αντικειμενική» απάντηση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l-GR" sz="2400" dirty="0"/>
              <a:t> 1) </a:t>
            </a:r>
            <a:r>
              <a:rPr lang="el-GR" sz="2400" dirty="0" err="1"/>
              <a:t>Ηο</a:t>
            </a:r>
            <a:r>
              <a:rPr lang="el-GR" sz="2400" dirty="0"/>
              <a:t> 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l-GR" sz="2400" dirty="0"/>
              <a:t> 2) Στατιστικός έλεγχος και επίπεδο σημαντικότητας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l-GR" sz="2400" i="1" dirty="0">
                <a:solidFill>
                  <a:srgbClr val="FF0000"/>
                </a:solidFill>
              </a:rPr>
              <a:t>Απάντηση με βάση τα δεδομένα και του ρίσκου που είμαστε διαθέσιμοι να πάρουμε ότι η απάντησή μας μπορεί να μην είναι σωστή (επίπεδο σημαντικότητας)</a:t>
            </a:r>
            <a:endParaRPr lang="el-GR" sz="24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3AE70CB-95C8-4C58-BB73-89DF2DFB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028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3413"/>
            <a:ext cx="11253409" cy="1665293"/>
          </a:xfrm>
        </p:spPr>
        <p:txBody>
          <a:bodyPr>
            <a:normAutofit fontScale="90000"/>
          </a:bodyPr>
          <a:lstStyle/>
          <a:p>
            <a:r>
              <a:rPr lang="el-GR" i="1" dirty="0"/>
              <a:t>«Η στατιστική είναι ένας τρόπος να λέει κάποιος ψέματα…»</a:t>
            </a:r>
            <a:br>
              <a:rPr lang="el-GR" i="1" dirty="0"/>
            </a:br>
            <a:r>
              <a:rPr lang="el-GR" i="1" dirty="0"/>
              <a:t>«Οι αριθμοί δε λένε πάντα την αλήθεια…»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       </a:t>
            </a:r>
            <a:r>
              <a:rPr lang="el-GR" sz="2800" dirty="0"/>
              <a:t>Συνήθη αίτια</a:t>
            </a:r>
          </a:p>
          <a:p>
            <a:r>
              <a:rPr lang="el-GR" sz="2800" dirty="0"/>
              <a:t>1. Ακατάλληλες μεθοδολογίες</a:t>
            </a:r>
          </a:p>
          <a:p>
            <a:r>
              <a:rPr lang="el-GR" sz="2800" dirty="0"/>
              <a:t>2. Παραπλανητική ερμηνεία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Λανθασμένη στατιστική σκέψη</a:t>
            </a:r>
          </a:p>
          <a:p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7</a:t>
            </a:fld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2162661" y="3614183"/>
            <a:ext cx="10144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829" y="2147333"/>
            <a:ext cx="3272326" cy="34337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58411" y="2600325"/>
            <a:ext cx="1557339" cy="528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9210665" y="2809877"/>
            <a:ext cx="1557339" cy="319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4D43120-F01D-4B7A-A996-643FFA82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4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μεταβλητών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8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bright="3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14" y="2422747"/>
            <a:ext cx="6708756" cy="2795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688" y="5250893"/>
            <a:ext cx="1204683" cy="104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424" y="5341257"/>
            <a:ext cx="46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Δώστε μου παραδείγματα από κάθε κατηγορία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AED621-E6CA-4ABA-AF65-C6FE3C95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9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B41A87-13A3-4B00-B9CE-3735F49F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706AB5-A46A-484B-8885-EC815319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52" y="1845734"/>
            <a:ext cx="5266348" cy="1450757"/>
          </a:xfrm>
        </p:spPr>
        <p:txBody>
          <a:bodyPr/>
          <a:lstStyle/>
          <a:p>
            <a:r>
              <a:rPr lang="el-GR" dirty="0"/>
              <a:t>Συνήθως πριν τη στατιστική </a:t>
            </a:r>
            <a:r>
              <a:rPr lang="el-GR" dirty="0" err="1"/>
              <a:t>συμπερασματολογία</a:t>
            </a:r>
            <a:endParaRPr lang="el-GR" dirty="0"/>
          </a:p>
          <a:p>
            <a:r>
              <a:rPr lang="el-GR" b="1" dirty="0"/>
              <a:t>Περιγραφή των δεδομένων</a:t>
            </a:r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F6F536-DC42-4EDB-85CE-A9E98C97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52DF-9828-4BCA-943E-87250A7A5D51}" type="slidenum">
              <a:rPr lang="el-GR" smtClean="0"/>
              <a:t>9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17BBDE8-908D-4729-84CB-AC80D337F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57807"/>
            <a:ext cx="5919582" cy="454619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9AEB2E7-70CB-4F20-8789-0C70919BF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573"/>
          <a:stretch/>
        </p:blipFill>
        <p:spPr>
          <a:xfrm>
            <a:off x="1572323" y="3791414"/>
            <a:ext cx="4140635" cy="791737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9894053-8C1E-424D-8511-79975C33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l-GR" dirty="0"/>
              <a:t>Στατιστική ΙΙΙ - Διάλεξη </a:t>
            </a:r>
            <a:r>
              <a:rPr lang="en-US" dirty="0"/>
              <a:t>1</a:t>
            </a:r>
            <a:r>
              <a:rPr lang="el-GR" dirty="0"/>
              <a:t>η - Άγγελος </a:t>
            </a:r>
            <a:r>
              <a:rPr lang="el-GR" dirty="0" err="1"/>
              <a:t>Λιοντάκης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288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2794</TotalTime>
  <Words>1941</Words>
  <Application>Microsoft Office PowerPoint</Application>
  <PresentationFormat>Ευρεία οθόνη</PresentationFormat>
  <Paragraphs>395</Paragraphs>
  <Slides>34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Times New Roman</vt:lpstr>
      <vt:lpstr>TimesNewRomanPS-BoldItalicMT</vt:lpstr>
      <vt:lpstr>TimesNewRomanPS-ItalicMT</vt:lpstr>
      <vt:lpstr>TimesNewRomanPSMT</vt:lpstr>
      <vt:lpstr>Wingdings</vt:lpstr>
      <vt:lpstr>Retrospect</vt:lpstr>
      <vt:lpstr>Στατιστική ΙΙΙ</vt:lpstr>
      <vt:lpstr>Εισαγωγή - Τι είναι στατιστική</vt:lpstr>
      <vt:lpstr>Εισαγωγή – Τι είναι τα δεδομένα</vt:lpstr>
      <vt:lpstr>Εισαγωγή – Ποιος είναι ο στόχος</vt:lpstr>
      <vt:lpstr>Στατιστική Συμπερασματολογία…</vt:lpstr>
      <vt:lpstr>To χωριό μας έχει πιο νόστιμό λάδι από το δικό σας…</vt:lpstr>
      <vt:lpstr>«Η στατιστική είναι ένας τρόπος να λέει κάποιος ψέματα…» «Οι αριθμοί δε λένε πάντα την αλήθεια…»</vt:lpstr>
      <vt:lpstr>Κατηγορίες μεταβλητών</vt:lpstr>
      <vt:lpstr>Περιγραφική Στατιστική</vt:lpstr>
      <vt:lpstr>Περιγραφική Στατιστική σε Ποσοτικές Μεταβλητές / Κατανομή Συχνοτήτων</vt:lpstr>
      <vt:lpstr>Πίνακας Συχνοτήτων (1)</vt:lpstr>
      <vt:lpstr>Πίνακας Συχνοτήτων (2)</vt:lpstr>
      <vt:lpstr>Ραβδόγραμμα και Κυκλικό Διάγραμμα</vt:lpstr>
      <vt:lpstr>Εισαγωγή PIVOT TABLE στο excel και δημιουργία ραβδογράμματος και ιστογράμματος (1)</vt:lpstr>
      <vt:lpstr>Πίνακας Συχνοτήτων (3)</vt:lpstr>
      <vt:lpstr>Ιστόγραμμα (βλ. αρχείο excel: “Fleet_Registry_100”)</vt:lpstr>
      <vt:lpstr>Ιστόγραμμα έναντι ραβδογράμματος</vt:lpstr>
      <vt:lpstr>Δημιουργία ιστογράμματος στο excel</vt:lpstr>
      <vt:lpstr>Από Excel: “Fleet Registry_100”</vt:lpstr>
      <vt:lpstr>Περιγραφική Στατιστική (Ποσοτικές Μεταβλητές/Αριθμητικά Μέτρα)</vt:lpstr>
      <vt:lpstr>Μέτρα Θέσης (1)</vt:lpstr>
      <vt:lpstr>Μέτρα Θέσης (2)</vt:lpstr>
      <vt:lpstr>Μέτρα Θέσης (3)</vt:lpstr>
      <vt:lpstr>Μέτρα Θέσης (4)</vt:lpstr>
      <vt:lpstr>Μέτρα Θέσης (Σύνοψη)</vt:lpstr>
      <vt:lpstr>Μέτρα Μεταβλητότητας (Διασποράς) δείγματος</vt:lpstr>
      <vt:lpstr>Δείγματα με ίδιο μέσο και διάμεσο (=20)</vt:lpstr>
      <vt:lpstr>Ενδοτεταρτημοριακό εύρος (Q3 – Q1)</vt:lpstr>
      <vt:lpstr>Διακύμανση / Τυπική Απόκλιση</vt:lpstr>
      <vt:lpstr>Τυπική Απόκλιση και κανονική κατανομή</vt:lpstr>
      <vt:lpstr>Συντελεστής Μεταβλητότητας (Coefficient of Variation – CV)</vt:lpstr>
      <vt:lpstr>Περιγραφικά Στατιστικά με το εργαλείο του excel “Ανάλυση Δεδομένων” (1)</vt:lpstr>
      <vt:lpstr>Περιγραφικά Στατιστικά με το εργαλείο του excel “Ανάλυση Δεδομένων” (2)</vt:lpstr>
      <vt:lpstr>Περιγραφικά Στατιστικά με το εργαλείο του excel “Ανάλυση Δεδομένων” (3)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Διάλεξη 1η</dc:title>
  <dc:creator>Αγγελος Λιοντάκης</dc:creator>
  <cp:lastModifiedBy>Αγγελος Λιοντάκης</cp:lastModifiedBy>
  <cp:revision>152</cp:revision>
  <dcterms:created xsi:type="dcterms:W3CDTF">2017-09-29T22:18:52Z</dcterms:created>
  <dcterms:modified xsi:type="dcterms:W3CDTF">2021-10-22T09:32:23Z</dcterms:modified>
</cp:coreProperties>
</file>