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activeX/activeX1.xml" ContentType="application/vnd.ms-office.activeX+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56" r:id="rId2"/>
    <p:sldId id="635" r:id="rId3"/>
    <p:sldId id="636" r:id="rId4"/>
    <p:sldId id="257" r:id="rId5"/>
    <p:sldId id="643" r:id="rId6"/>
    <p:sldId id="633" r:id="rId7"/>
    <p:sldId id="642" r:id="rId8"/>
    <p:sldId id="517" r:id="rId9"/>
    <p:sldId id="258" r:id="rId10"/>
    <p:sldId id="259" r:id="rId11"/>
    <p:sldId id="261" r:id="rId12"/>
    <p:sldId id="637" r:id="rId13"/>
    <p:sldId id="345" r:id="rId14"/>
    <p:sldId id="491" r:id="rId15"/>
    <p:sldId id="577" r:id="rId16"/>
    <p:sldId id="578" r:id="rId17"/>
    <p:sldId id="579" r:id="rId18"/>
    <p:sldId id="631" r:id="rId19"/>
    <p:sldId id="596" r:id="rId20"/>
    <p:sldId id="638" r:id="rId21"/>
    <p:sldId id="639" r:id="rId22"/>
    <p:sldId id="641" r:id="rId23"/>
    <p:sldId id="595" r:id="rId24"/>
    <p:sldId id="628" r:id="rId25"/>
    <p:sldId id="584" r:id="rId26"/>
    <p:sldId id="587" r:id="rId27"/>
    <p:sldId id="590" r:id="rId28"/>
    <p:sldId id="585" r:id="rId29"/>
    <p:sldId id="619" r:id="rId30"/>
    <p:sldId id="620" r:id="rId31"/>
    <p:sldId id="277" r:id="rId32"/>
    <p:sldId id="275" r:id="rId33"/>
    <p:sldId id="550" r:id="rId34"/>
    <p:sldId id="548" r:id="rId35"/>
    <p:sldId id="541" r:id="rId36"/>
    <p:sldId id="597" r:id="rId37"/>
    <p:sldId id="598" r:id="rId38"/>
    <p:sldId id="600" r:id="rId39"/>
    <p:sldId id="646" r:id="rId40"/>
    <p:sldId id="610" r:id="rId41"/>
    <p:sldId id="609" r:id="rId42"/>
    <p:sldId id="603" r:id="rId43"/>
    <p:sldId id="647" r:id="rId44"/>
    <p:sldId id="611" r:id="rId45"/>
    <p:sldId id="613" r:id="rId46"/>
    <p:sldId id="629" r:id="rId47"/>
    <p:sldId id="621" r:id="rId48"/>
    <p:sldId id="614" r:id="rId49"/>
    <p:sldId id="644" r:id="rId50"/>
    <p:sldId id="625" r:id="rId51"/>
    <p:sldId id="605" r:id="rId52"/>
    <p:sldId id="626" r:id="rId53"/>
    <p:sldId id="645" r:id="rId54"/>
    <p:sldId id="528" r:id="rId55"/>
    <p:sldId id="472" r:id="rId56"/>
    <p:sldId id="650" r:id="rId57"/>
    <p:sldId id="648" r:id="rId58"/>
    <p:sldId id="649" r:id="rId59"/>
    <p:sldId id="627"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3A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19"/>
  </p:normalViewPr>
  <p:slideViewPr>
    <p:cSldViewPr snapToGrid="0">
      <p:cViewPr varScale="1">
        <p:scale>
          <a:sx n="65" d="100"/>
          <a:sy n="65" d="100"/>
        </p:scale>
        <p:origin x="70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5512D11A-5CC6-11CF-8D67-00AA00BDCE1D}" ax:persistence="persistStream" r:id="rId1"/>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katid\Desktop\OLIVE%20PRODUCTS.xlsx" TargetMode="External"/><Relationship Id="rId4"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HC</c:v>
                </c:pt>
              </c:strCache>
            </c:strRef>
          </c:tx>
          <c:spPr>
            <a:solidFill>
              <a:srgbClr val="0070C0"/>
            </a:solidFill>
            <a:ln>
              <a:noFill/>
            </a:ln>
            <a:effectLst/>
          </c:spPr>
          <c:invertIfNegative val="0"/>
          <c:cat>
            <c:strRef>
              <c:f>Sheet1!$A$2:$A$12</c:f>
              <c:strCache>
                <c:ptCount val="11"/>
                <c:pt idx="0">
                  <c:v>Milk</c:v>
                </c:pt>
                <c:pt idx="1">
                  <c:v>Yogurt</c:v>
                </c:pt>
                <c:pt idx="2">
                  <c:v>Cheese</c:v>
                </c:pt>
                <c:pt idx="3">
                  <c:v>Pasta or similar Product</c:v>
                </c:pt>
                <c:pt idx="4">
                  <c:v>Breakfast Cereal</c:v>
                </c:pt>
                <c:pt idx="5">
                  <c:v>Fine Bakery Ware</c:v>
                </c:pt>
                <c:pt idx="6">
                  <c:v>Starchy Root or Potato</c:v>
                </c:pt>
                <c:pt idx="7">
                  <c:v>Chocolate</c:v>
                </c:pt>
                <c:pt idx="8">
                  <c:v>Juice or Nectar</c:v>
                </c:pt>
                <c:pt idx="9">
                  <c:v>Non-Alcoholic Beverage</c:v>
                </c:pt>
                <c:pt idx="10">
                  <c:v>Prepared Food Product</c:v>
                </c:pt>
              </c:strCache>
            </c:strRef>
          </c:cat>
          <c:val>
            <c:numRef>
              <c:f>Sheet1!$B$2:$B$12</c:f>
              <c:numCache>
                <c:formatCode>0.0%</c:formatCode>
                <c:ptCount val="11"/>
                <c:pt idx="0">
                  <c:v>0.4</c:v>
                </c:pt>
                <c:pt idx="1">
                  <c:v>0</c:v>
                </c:pt>
                <c:pt idx="2">
                  <c:v>0.5</c:v>
                </c:pt>
                <c:pt idx="3">
                  <c:v>0</c:v>
                </c:pt>
                <c:pt idx="4">
                  <c:v>0.52</c:v>
                </c:pt>
                <c:pt idx="5">
                  <c:v>0</c:v>
                </c:pt>
                <c:pt idx="6">
                  <c:v>0</c:v>
                </c:pt>
                <c:pt idx="7">
                  <c:v>0</c:v>
                </c:pt>
                <c:pt idx="8">
                  <c:v>0.23100000000000001</c:v>
                </c:pt>
                <c:pt idx="9">
                  <c:v>0.6</c:v>
                </c:pt>
                <c:pt idx="10">
                  <c:v>0</c:v>
                </c:pt>
              </c:numCache>
            </c:numRef>
          </c:val>
          <c:extLst>
            <c:ext xmlns:c16="http://schemas.microsoft.com/office/drawing/2014/chart" uri="{C3380CC4-5D6E-409C-BE32-E72D297353CC}">
              <c16:uniqueId val="{00000000-4EA1-4DFE-8CF3-625430129C5E}"/>
            </c:ext>
          </c:extLst>
        </c:ser>
        <c:ser>
          <c:idx val="1"/>
          <c:order val="1"/>
          <c:tx>
            <c:strRef>
              <c:f>Sheet1!$C$1</c:f>
              <c:strCache>
                <c:ptCount val="1"/>
                <c:pt idx="0">
                  <c:v>No HC</c:v>
                </c:pt>
              </c:strCache>
            </c:strRef>
          </c:tx>
          <c:spPr>
            <a:solidFill>
              <a:schemeClr val="accent5"/>
            </a:solidFill>
            <a:ln>
              <a:noFill/>
            </a:ln>
            <a:effectLst/>
          </c:spPr>
          <c:invertIfNegative val="0"/>
          <c:cat>
            <c:strRef>
              <c:f>Sheet1!$A$2:$A$12</c:f>
              <c:strCache>
                <c:ptCount val="11"/>
                <c:pt idx="0">
                  <c:v>Milk</c:v>
                </c:pt>
                <c:pt idx="1">
                  <c:v>Yogurt</c:v>
                </c:pt>
                <c:pt idx="2">
                  <c:v>Cheese</c:v>
                </c:pt>
                <c:pt idx="3">
                  <c:v>Pasta or similar Product</c:v>
                </c:pt>
                <c:pt idx="4">
                  <c:v>Breakfast Cereal</c:v>
                </c:pt>
                <c:pt idx="5">
                  <c:v>Fine Bakery Ware</c:v>
                </c:pt>
                <c:pt idx="6">
                  <c:v>Starchy Root or Potato</c:v>
                </c:pt>
                <c:pt idx="7">
                  <c:v>Chocolate</c:v>
                </c:pt>
                <c:pt idx="8">
                  <c:v>Juice or Nectar</c:v>
                </c:pt>
                <c:pt idx="9">
                  <c:v>Non-Alcoholic Beverage</c:v>
                </c:pt>
                <c:pt idx="10">
                  <c:v>Prepared Food Product</c:v>
                </c:pt>
              </c:strCache>
            </c:strRef>
          </c:cat>
          <c:val>
            <c:numRef>
              <c:f>Sheet1!$C$2:$C$12</c:f>
              <c:numCache>
                <c:formatCode>0.0%</c:formatCode>
                <c:ptCount val="11"/>
                <c:pt idx="0">
                  <c:v>0.6</c:v>
                </c:pt>
                <c:pt idx="1">
                  <c:v>1</c:v>
                </c:pt>
                <c:pt idx="2">
                  <c:v>0.5</c:v>
                </c:pt>
                <c:pt idx="3">
                  <c:v>1</c:v>
                </c:pt>
                <c:pt idx="4">
                  <c:v>0.48</c:v>
                </c:pt>
                <c:pt idx="5">
                  <c:v>1</c:v>
                </c:pt>
                <c:pt idx="6">
                  <c:v>1</c:v>
                </c:pt>
                <c:pt idx="7">
                  <c:v>1</c:v>
                </c:pt>
                <c:pt idx="8">
                  <c:v>0.76900000000000002</c:v>
                </c:pt>
                <c:pt idx="9">
                  <c:v>0.4</c:v>
                </c:pt>
                <c:pt idx="10">
                  <c:v>1</c:v>
                </c:pt>
              </c:numCache>
            </c:numRef>
          </c:val>
          <c:extLst>
            <c:ext xmlns:c16="http://schemas.microsoft.com/office/drawing/2014/chart" uri="{C3380CC4-5D6E-409C-BE32-E72D297353CC}">
              <c16:uniqueId val="{00000001-4EA1-4DFE-8CF3-625430129C5E}"/>
            </c:ext>
          </c:extLst>
        </c:ser>
        <c:dLbls>
          <c:showLegendKey val="0"/>
          <c:showVal val="0"/>
          <c:showCatName val="0"/>
          <c:showSerName val="0"/>
          <c:showPercent val="0"/>
          <c:showBubbleSize val="0"/>
        </c:dLbls>
        <c:gapWidth val="150"/>
        <c:overlap val="100"/>
        <c:axId val="1970907855"/>
        <c:axId val="1971204735"/>
      </c:barChart>
      <c:catAx>
        <c:axId val="1970907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crossAx val="1971204735"/>
        <c:crosses val="autoZero"/>
        <c:auto val="1"/>
        <c:lblAlgn val="ctr"/>
        <c:lblOffset val="100"/>
        <c:noMultiLvlLbl val="0"/>
      </c:catAx>
      <c:valAx>
        <c:axId val="1971204735"/>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crossAx val="19709078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l-G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NC</c:v>
                </c:pt>
              </c:strCache>
            </c:strRef>
          </c:tx>
          <c:spPr>
            <a:solidFill>
              <a:srgbClr val="0070C0"/>
            </a:solidFill>
            <a:ln>
              <a:noFill/>
            </a:ln>
            <a:effectLst/>
          </c:spPr>
          <c:invertIfNegative val="0"/>
          <c:cat>
            <c:strRef>
              <c:f>Sheet1!$A$2:$A$12</c:f>
              <c:strCache>
                <c:ptCount val="11"/>
                <c:pt idx="0">
                  <c:v>Milk</c:v>
                </c:pt>
                <c:pt idx="1">
                  <c:v>Yogurt</c:v>
                </c:pt>
                <c:pt idx="2">
                  <c:v>Cheese</c:v>
                </c:pt>
                <c:pt idx="3">
                  <c:v>Pasta or similar Product</c:v>
                </c:pt>
                <c:pt idx="4">
                  <c:v>Breakfast Cereal</c:v>
                </c:pt>
                <c:pt idx="5">
                  <c:v>Fine Bakery Ware</c:v>
                </c:pt>
                <c:pt idx="6">
                  <c:v>Starchy Root or Potato</c:v>
                </c:pt>
                <c:pt idx="7">
                  <c:v>Chocolate</c:v>
                </c:pt>
                <c:pt idx="8">
                  <c:v>Juice or Nectar</c:v>
                </c:pt>
                <c:pt idx="9">
                  <c:v>Non-Alcoholic Beverage</c:v>
                </c:pt>
                <c:pt idx="10">
                  <c:v>Prepared Food Product</c:v>
                </c:pt>
              </c:strCache>
            </c:strRef>
          </c:cat>
          <c:val>
            <c:numRef>
              <c:f>Sheet1!$B$2:$B$12</c:f>
              <c:numCache>
                <c:formatCode>0.0%</c:formatCode>
                <c:ptCount val="11"/>
                <c:pt idx="0">
                  <c:v>0.46700000000000003</c:v>
                </c:pt>
                <c:pt idx="1">
                  <c:v>0.94699999999999995</c:v>
                </c:pt>
                <c:pt idx="2">
                  <c:v>0.5</c:v>
                </c:pt>
                <c:pt idx="3">
                  <c:v>0</c:v>
                </c:pt>
                <c:pt idx="4">
                  <c:v>0.72</c:v>
                </c:pt>
                <c:pt idx="5">
                  <c:v>0</c:v>
                </c:pt>
                <c:pt idx="6">
                  <c:v>0</c:v>
                </c:pt>
                <c:pt idx="7">
                  <c:v>4.4999999999999998E-2</c:v>
                </c:pt>
                <c:pt idx="8">
                  <c:v>0.38500000000000001</c:v>
                </c:pt>
                <c:pt idx="9">
                  <c:v>0</c:v>
                </c:pt>
                <c:pt idx="10">
                  <c:v>8.6999999999999994E-2</c:v>
                </c:pt>
              </c:numCache>
            </c:numRef>
          </c:val>
          <c:extLst>
            <c:ext xmlns:c16="http://schemas.microsoft.com/office/drawing/2014/chart" uri="{C3380CC4-5D6E-409C-BE32-E72D297353CC}">
              <c16:uniqueId val="{00000000-797E-1147-8649-88B63FE4545F}"/>
            </c:ext>
          </c:extLst>
        </c:ser>
        <c:ser>
          <c:idx val="1"/>
          <c:order val="1"/>
          <c:tx>
            <c:strRef>
              <c:f>Sheet1!$C$1</c:f>
              <c:strCache>
                <c:ptCount val="1"/>
                <c:pt idx="0">
                  <c:v>No NC</c:v>
                </c:pt>
              </c:strCache>
            </c:strRef>
          </c:tx>
          <c:spPr>
            <a:solidFill>
              <a:schemeClr val="accent5"/>
            </a:solidFill>
            <a:ln>
              <a:noFill/>
            </a:ln>
            <a:effectLst/>
          </c:spPr>
          <c:invertIfNegative val="0"/>
          <c:cat>
            <c:strRef>
              <c:f>Sheet1!$A$2:$A$12</c:f>
              <c:strCache>
                <c:ptCount val="11"/>
                <c:pt idx="0">
                  <c:v>Milk</c:v>
                </c:pt>
                <c:pt idx="1">
                  <c:v>Yogurt</c:v>
                </c:pt>
                <c:pt idx="2">
                  <c:v>Cheese</c:v>
                </c:pt>
                <c:pt idx="3">
                  <c:v>Pasta or similar Product</c:v>
                </c:pt>
                <c:pt idx="4">
                  <c:v>Breakfast Cereal</c:v>
                </c:pt>
                <c:pt idx="5">
                  <c:v>Fine Bakery Ware</c:v>
                </c:pt>
                <c:pt idx="6">
                  <c:v>Starchy Root or Potato</c:v>
                </c:pt>
                <c:pt idx="7">
                  <c:v>Chocolate</c:v>
                </c:pt>
                <c:pt idx="8">
                  <c:v>Juice or Nectar</c:v>
                </c:pt>
                <c:pt idx="9">
                  <c:v>Non-Alcoholic Beverage</c:v>
                </c:pt>
                <c:pt idx="10">
                  <c:v>Prepared Food Product</c:v>
                </c:pt>
              </c:strCache>
            </c:strRef>
          </c:cat>
          <c:val>
            <c:numRef>
              <c:f>Sheet1!$C$2:$C$12</c:f>
              <c:numCache>
                <c:formatCode>0.0%</c:formatCode>
                <c:ptCount val="11"/>
                <c:pt idx="0">
                  <c:v>0.53300000000000003</c:v>
                </c:pt>
                <c:pt idx="1">
                  <c:v>5.2999999999999999E-2</c:v>
                </c:pt>
                <c:pt idx="2">
                  <c:v>0.5</c:v>
                </c:pt>
                <c:pt idx="3">
                  <c:v>1</c:v>
                </c:pt>
                <c:pt idx="4">
                  <c:v>0.28000000000000003</c:v>
                </c:pt>
                <c:pt idx="5">
                  <c:v>1</c:v>
                </c:pt>
                <c:pt idx="6">
                  <c:v>1</c:v>
                </c:pt>
                <c:pt idx="7">
                  <c:v>0.95499999999999996</c:v>
                </c:pt>
                <c:pt idx="8">
                  <c:v>0.61499999999999999</c:v>
                </c:pt>
                <c:pt idx="9">
                  <c:v>1</c:v>
                </c:pt>
                <c:pt idx="10">
                  <c:v>0.91300000000000003</c:v>
                </c:pt>
              </c:numCache>
            </c:numRef>
          </c:val>
          <c:extLst>
            <c:ext xmlns:c16="http://schemas.microsoft.com/office/drawing/2014/chart" uri="{C3380CC4-5D6E-409C-BE32-E72D297353CC}">
              <c16:uniqueId val="{00000001-797E-1147-8649-88B63FE4545F}"/>
            </c:ext>
          </c:extLst>
        </c:ser>
        <c:dLbls>
          <c:showLegendKey val="0"/>
          <c:showVal val="0"/>
          <c:showCatName val="0"/>
          <c:showSerName val="0"/>
          <c:showPercent val="0"/>
          <c:showBubbleSize val="0"/>
        </c:dLbls>
        <c:gapWidth val="150"/>
        <c:overlap val="100"/>
        <c:axId val="1970907855"/>
        <c:axId val="1971204735"/>
      </c:barChart>
      <c:catAx>
        <c:axId val="1970907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crossAx val="1971204735"/>
        <c:crosses val="autoZero"/>
        <c:auto val="1"/>
        <c:lblAlgn val="ctr"/>
        <c:lblOffset val="100"/>
        <c:noMultiLvlLbl val="0"/>
      </c:catAx>
      <c:valAx>
        <c:axId val="1971204735"/>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crossAx val="19709078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l-GR"/>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Sheet1!$AT$3:$AT$48</cx:f>
        <cx:lvl ptCount="46" formatCode="Γενικός τύπος">
          <cx:pt idx="0">2.8999999999999999</cx:pt>
          <cx:pt idx="1">3.2999999999999998</cx:pt>
          <cx:pt idx="2">4.2000000000000002</cx:pt>
          <cx:pt idx="3">3</cx:pt>
          <cx:pt idx="4">2</cx:pt>
          <cx:pt idx="5">2.7000000000000002</cx:pt>
          <cx:pt idx="6">2.7000000000000002</cx:pt>
          <cx:pt idx="7">4</cx:pt>
          <cx:pt idx="8">4</cx:pt>
          <cx:pt idx="9">4.2999999999999998</cx:pt>
          <cx:pt idx="10">2.5</cx:pt>
          <cx:pt idx="11">4.5</cx:pt>
          <cx:pt idx="12">4.2999999999999998</cx:pt>
          <cx:pt idx="13">2.5</cx:pt>
          <cx:pt idx="14">4.2999999999999998</cx:pt>
          <cx:pt idx="15">1.8</cx:pt>
          <cx:pt idx="16">3.7749999999999999</cx:pt>
          <cx:pt idx="17">3.75</cx:pt>
          <cx:pt idx="18">1.3</cx:pt>
          <cx:pt idx="19">4.25</cx:pt>
          <cx:pt idx="20">4.25</cx:pt>
          <cx:pt idx="21">1.1000000000000001</cx:pt>
          <cx:pt idx="23">5.2999999999999998</cx:pt>
          <cx:pt idx="24">1.6200000000000001</cx:pt>
          <cx:pt idx="25">3.3879999999999999</cx:pt>
          <cx:pt idx="26">3.7749999999999999</cx:pt>
          <cx:pt idx="27">7.75</cx:pt>
          <cx:pt idx="28">3.25</cx:pt>
          <cx:pt idx="29">1.6200000000000001</cx:pt>
          <cx:pt idx="30">3.4500000000000002</cx:pt>
          <cx:pt idx="31">4.25</cx:pt>
          <cx:pt idx="32">4.25</cx:pt>
          <cx:pt idx="33">4.25</cx:pt>
          <cx:pt idx="34">4.5</cx:pt>
          <cx:pt idx="35">4.25</cx:pt>
          <cx:pt idx="36">5.2999999999999998</cx:pt>
          <cx:pt idx="37">1.8</cx:pt>
          <cx:pt idx="38">3.7749999999999999</cx:pt>
          <cx:pt idx="39">4</cx:pt>
          <cx:pt idx="40">4</cx:pt>
          <cx:pt idx="41">4.0999999999999996</cx:pt>
          <cx:pt idx="42">3.5</cx:pt>
          <cx:pt idx="43">4</cx:pt>
          <cx:pt idx="44">4</cx:pt>
        </cx:lvl>
      </cx:numDim>
    </cx:data>
  </cx:chartData>
  <cx:chart>
    <cx:title pos="t" align="ctr" overlay="0">
      <cx:tx>
        <cx:txData>
          <cx:v>Salt(g)</cx:v>
        </cx:txData>
      </cx:tx>
      <cx:txPr>
        <a:bodyPr spcFirstLastPara="1" vertOverflow="ellipsis" horzOverflow="overflow" wrap="square" lIns="0" tIns="0" rIns="0" bIns="0" anchor="ctr" anchorCtr="1"/>
        <a:lstStyle/>
        <a:p>
          <a:pPr algn="ctr" rtl="0">
            <a:defRPr/>
          </a:pPr>
          <a:r>
            <a:rPr lang="en-US" sz="1400" b="0" i="0" u="none" strike="noStrike" baseline="0">
              <a:solidFill>
                <a:sysClr val="windowText" lastClr="000000">
                  <a:lumMod val="65000"/>
                  <a:lumOff val="35000"/>
                </a:sysClr>
              </a:solidFill>
              <a:latin typeface="Calibri" panose="020F0502020204030204"/>
            </a:rPr>
            <a:t>Salt(g)</a:t>
          </a:r>
        </a:p>
      </cx:txPr>
    </cx:title>
    <cx:plotArea>
      <cx:plotAreaRegion>
        <cx:series layoutId="clusteredColumn" uniqueId="{9E51CC70-D9D1-4002-BC51-18769AD39861}">
          <cx:dataLabels pos="inEnd">
            <cx:visibility seriesName="0" categoryName="0" value="1"/>
          </cx:dataLabels>
          <cx:dataId val="0"/>
          <cx:layoutPr>
            <cx:binning intervalClosed="r"/>
          </cx:layoutPr>
        </cx:series>
      </cx:plotAreaRegion>
      <cx:axis id="0">
        <cx:catScaling gapWidth="0"/>
        <cx:tickLabels/>
      </cx:axis>
      <cx:axis id="1">
        <cx:valScaling/>
        <cx:majorGridlines/>
        <cx:tickLabels/>
      </cx:axis>
    </cx:plotArea>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28.png"/><Relationship Id="rId4" Type="http://schemas.openxmlformats.org/officeDocument/2006/relationships/image" Target="../media/image2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28.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9C1A3E-8362-4EC2-8945-93C6B6769ECA}"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BC3D8E56-14C9-4AE5-B035-BB699B73E529}">
      <dgm:prSet/>
      <dgm:spPr/>
      <dgm:t>
        <a:bodyPr/>
        <a:lstStyle/>
        <a:p>
          <a:r>
            <a:rPr lang="en-US" i="1"/>
            <a:t>Introduction</a:t>
          </a:r>
          <a:endParaRPr lang="en-US"/>
        </a:p>
      </dgm:t>
    </dgm:pt>
    <dgm:pt modelId="{E2300B2B-F508-4B19-9ACE-082BBA1E9B77}" type="parTrans" cxnId="{DD54484F-C2F3-4D09-A019-D22BD462D07D}">
      <dgm:prSet/>
      <dgm:spPr/>
      <dgm:t>
        <a:bodyPr/>
        <a:lstStyle/>
        <a:p>
          <a:endParaRPr lang="en-US"/>
        </a:p>
      </dgm:t>
    </dgm:pt>
    <dgm:pt modelId="{CC942FE1-4BB1-4310-8F2C-938DA710EA0C}" type="sibTrans" cxnId="{DD54484F-C2F3-4D09-A019-D22BD462D07D}">
      <dgm:prSet/>
      <dgm:spPr/>
      <dgm:t>
        <a:bodyPr/>
        <a:lstStyle/>
        <a:p>
          <a:endParaRPr lang="en-US"/>
        </a:p>
      </dgm:t>
    </dgm:pt>
    <dgm:pt modelId="{7693A346-FA7E-43CB-B5F8-A7F8BC97DECD}">
      <dgm:prSet/>
      <dgm:spPr/>
      <dgm:t>
        <a:bodyPr/>
        <a:lstStyle/>
        <a:p>
          <a:r>
            <a:rPr lang="en-US" i="1" dirty="0"/>
            <a:t>Structure &amp; Methodology of the HelTH BFCD</a:t>
          </a:r>
          <a:endParaRPr lang="en-US" dirty="0"/>
        </a:p>
      </dgm:t>
    </dgm:pt>
    <dgm:pt modelId="{38DDD945-19B6-4C68-8A50-359A15217968}" type="parTrans" cxnId="{68D7568F-0C59-45C8-8D03-43A351A93D6A}">
      <dgm:prSet/>
      <dgm:spPr/>
      <dgm:t>
        <a:bodyPr/>
        <a:lstStyle/>
        <a:p>
          <a:endParaRPr lang="en-US"/>
        </a:p>
      </dgm:t>
    </dgm:pt>
    <dgm:pt modelId="{18A28277-F2CA-4499-A25D-39EA80894032}" type="sibTrans" cxnId="{68D7568F-0C59-45C8-8D03-43A351A93D6A}">
      <dgm:prSet/>
      <dgm:spPr/>
      <dgm:t>
        <a:bodyPr/>
        <a:lstStyle/>
        <a:p>
          <a:endParaRPr lang="en-US"/>
        </a:p>
      </dgm:t>
    </dgm:pt>
    <dgm:pt modelId="{E7C86429-F258-467F-B2F8-24F987F2D820}">
      <dgm:prSet/>
      <dgm:spPr/>
      <dgm:t>
        <a:bodyPr/>
        <a:lstStyle/>
        <a:p>
          <a:r>
            <a:rPr lang="en-US" i="1"/>
            <a:t>Exercise no1</a:t>
          </a:r>
          <a:endParaRPr lang="en-US"/>
        </a:p>
      </dgm:t>
    </dgm:pt>
    <dgm:pt modelId="{2AEF57A6-CAF3-43C8-9C14-253F95E6470A}" type="parTrans" cxnId="{4D6A1596-1825-4D69-9BD1-200B6756F42A}">
      <dgm:prSet/>
      <dgm:spPr/>
      <dgm:t>
        <a:bodyPr/>
        <a:lstStyle/>
        <a:p>
          <a:endParaRPr lang="en-US"/>
        </a:p>
      </dgm:t>
    </dgm:pt>
    <dgm:pt modelId="{94F7964C-BF53-4785-99CA-70EA4762BAFD}" type="sibTrans" cxnId="{4D6A1596-1825-4D69-9BD1-200B6756F42A}">
      <dgm:prSet/>
      <dgm:spPr/>
      <dgm:t>
        <a:bodyPr/>
        <a:lstStyle/>
        <a:p>
          <a:endParaRPr lang="en-US"/>
        </a:p>
      </dgm:t>
    </dgm:pt>
    <dgm:pt modelId="{00626C53-005E-4C42-97AA-3008E849CFCB}">
      <dgm:prSet/>
      <dgm:spPr/>
      <dgm:t>
        <a:bodyPr/>
        <a:lstStyle/>
        <a:p>
          <a:r>
            <a:rPr lang="en-US" i="1" dirty="0"/>
            <a:t>Exploitation of the HelTH BFCD</a:t>
          </a:r>
          <a:endParaRPr lang="en-US" dirty="0"/>
        </a:p>
      </dgm:t>
    </dgm:pt>
    <dgm:pt modelId="{DE28B205-2491-41C2-A3A7-D791154D1297}" type="parTrans" cxnId="{16110A56-AF18-4AAA-B4DF-FC62908D2392}">
      <dgm:prSet/>
      <dgm:spPr/>
      <dgm:t>
        <a:bodyPr/>
        <a:lstStyle/>
        <a:p>
          <a:endParaRPr lang="en-US"/>
        </a:p>
      </dgm:t>
    </dgm:pt>
    <dgm:pt modelId="{BFE483A9-228B-4DF6-82E8-F7C3EF618899}" type="sibTrans" cxnId="{16110A56-AF18-4AAA-B4DF-FC62908D2392}">
      <dgm:prSet/>
      <dgm:spPr/>
      <dgm:t>
        <a:bodyPr/>
        <a:lstStyle/>
        <a:p>
          <a:endParaRPr lang="en-US"/>
        </a:p>
      </dgm:t>
    </dgm:pt>
    <dgm:pt modelId="{F2CB680B-B4FF-407D-81BB-B3557BA417D0}">
      <dgm:prSet/>
      <dgm:spPr/>
      <dgm:t>
        <a:bodyPr/>
        <a:lstStyle/>
        <a:p>
          <a:r>
            <a:rPr lang="en-US" i="1"/>
            <a:t>Exercise no2</a:t>
          </a:r>
          <a:endParaRPr lang="en-US"/>
        </a:p>
      </dgm:t>
    </dgm:pt>
    <dgm:pt modelId="{32FA872B-B8C0-4D21-81CA-EEBF3ABF20BF}" type="parTrans" cxnId="{9FF90FC3-B276-445D-95FC-484B451BF879}">
      <dgm:prSet/>
      <dgm:spPr/>
      <dgm:t>
        <a:bodyPr/>
        <a:lstStyle/>
        <a:p>
          <a:endParaRPr lang="en-US"/>
        </a:p>
      </dgm:t>
    </dgm:pt>
    <dgm:pt modelId="{2FF02546-475E-492E-A7FB-1ED396915566}" type="sibTrans" cxnId="{9FF90FC3-B276-445D-95FC-484B451BF879}">
      <dgm:prSet/>
      <dgm:spPr/>
      <dgm:t>
        <a:bodyPr/>
        <a:lstStyle/>
        <a:p>
          <a:endParaRPr lang="en-US"/>
        </a:p>
      </dgm:t>
    </dgm:pt>
    <dgm:pt modelId="{EA06BD33-F893-8145-8C24-8A399F10C42F}" type="pres">
      <dgm:prSet presAssocID="{4A9C1A3E-8362-4EC2-8945-93C6B6769ECA}" presName="vert0" presStyleCnt="0">
        <dgm:presLayoutVars>
          <dgm:dir/>
          <dgm:animOne val="branch"/>
          <dgm:animLvl val="lvl"/>
        </dgm:presLayoutVars>
      </dgm:prSet>
      <dgm:spPr/>
      <dgm:t>
        <a:bodyPr/>
        <a:lstStyle/>
        <a:p>
          <a:endParaRPr lang="en-US"/>
        </a:p>
      </dgm:t>
    </dgm:pt>
    <dgm:pt modelId="{839124C5-5F6F-6640-956D-9AEABB829CA3}" type="pres">
      <dgm:prSet presAssocID="{BC3D8E56-14C9-4AE5-B035-BB699B73E529}" presName="thickLine" presStyleLbl="alignNode1" presStyleIdx="0" presStyleCnt="5"/>
      <dgm:spPr/>
    </dgm:pt>
    <dgm:pt modelId="{8E901CCB-AE07-2F4B-B904-E297117995BD}" type="pres">
      <dgm:prSet presAssocID="{BC3D8E56-14C9-4AE5-B035-BB699B73E529}" presName="horz1" presStyleCnt="0"/>
      <dgm:spPr/>
    </dgm:pt>
    <dgm:pt modelId="{9DA94B00-35FC-8045-8568-4A3DC9A35367}" type="pres">
      <dgm:prSet presAssocID="{BC3D8E56-14C9-4AE5-B035-BB699B73E529}" presName="tx1" presStyleLbl="revTx" presStyleIdx="0" presStyleCnt="5"/>
      <dgm:spPr/>
      <dgm:t>
        <a:bodyPr/>
        <a:lstStyle/>
        <a:p>
          <a:endParaRPr lang="en-US"/>
        </a:p>
      </dgm:t>
    </dgm:pt>
    <dgm:pt modelId="{628AEA71-A791-BC46-BC8A-5E16F66932E1}" type="pres">
      <dgm:prSet presAssocID="{BC3D8E56-14C9-4AE5-B035-BB699B73E529}" presName="vert1" presStyleCnt="0"/>
      <dgm:spPr/>
    </dgm:pt>
    <dgm:pt modelId="{5F3FBF30-050A-3A4E-AE3C-922283629CCB}" type="pres">
      <dgm:prSet presAssocID="{7693A346-FA7E-43CB-B5F8-A7F8BC97DECD}" presName="thickLine" presStyleLbl="alignNode1" presStyleIdx="1" presStyleCnt="5"/>
      <dgm:spPr/>
    </dgm:pt>
    <dgm:pt modelId="{19DF74B8-AC56-A04B-AD23-16FB66359E24}" type="pres">
      <dgm:prSet presAssocID="{7693A346-FA7E-43CB-B5F8-A7F8BC97DECD}" presName="horz1" presStyleCnt="0"/>
      <dgm:spPr/>
    </dgm:pt>
    <dgm:pt modelId="{E196899D-4613-5446-82A5-E0ED872BA56C}" type="pres">
      <dgm:prSet presAssocID="{7693A346-FA7E-43CB-B5F8-A7F8BC97DECD}" presName="tx1" presStyleLbl="revTx" presStyleIdx="1" presStyleCnt="5"/>
      <dgm:spPr/>
      <dgm:t>
        <a:bodyPr/>
        <a:lstStyle/>
        <a:p>
          <a:endParaRPr lang="en-US"/>
        </a:p>
      </dgm:t>
    </dgm:pt>
    <dgm:pt modelId="{0303C706-969E-B041-9EB9-E7FCBE9A6A57}" type="pres">
      <dgm:prSet presAssocID="{7693A346-FA7E-43CB-B5F8-A7F8BC97DECD}" presName="vert1" presStyleCnt="0"/>
      <dgm:spPr/>
    </dgm:pt>
    <dgm:pt modelId="{78204957-1843-B040-AA82-373E52203874}" type="pres">
      <dgm:prSet presAssocID="{E7C86429-F258-467F-B2F8-24F987F2D820}" presName="thickLine" presStyleLbl="alignNode1" presStyleIdx="2" presStyleCnt="5"/>
      <dgm:spPr/>
    </dgm:pt>
    <dgm:pt modelId="{D5B9FE80-5D4C-6341-BD57-F0D6F5C396A7}" type="pres">
      <dgm:prSet presAssocID="{E7C86429-F258-467F-B2F8-24F987F2D820}" presName="horz1" presStyleCnt="0"/>
      <dgm:spPr/>
    </dgm:pt>
    <dgm:pt modelId="{2BFF5E09-5947-0641-88B4-A580747F189A}" type="pres">
      <dgm:prSet presAssocID="{E7C86429-F258-467F-B2F8-24F987F2D820}" presName="tx1" presStyleLbl="revTx" presStyleIdx="2" presStyleCnt="5"/>
      <dgm:spPr/>
      <dgm:t>
        <a:bodyPr/>
        <a:lstStyle/>
        <a:p>
          <a:endParaRPr lang="en-US"/>
        </a:p>
      </dgm:t>
    </dgm:pt>
    <dgm:pt modelId="{51447743-9EFC-604A-8C87-223C6EBBA6EF}" type="pres">
      <dgm:prSet presAssocID="{E7C86429-F258-467F-B2F8-24F987F2D820}" presName="vert1" presStyleCnt="0"/>
      <dgm:spPr/>
    </dgm:pt>
    <dgm:pt modelId="{AB66BC95-36A5-A543-B207-534FE9F4DF13}" type="pres">
      <dgm:prSet presAssocID="{00626C53-005E-4C42-97AA-3008E849CFCB}" presName="thickLine" presStyleLbl="alignNode1" presStyleIdx="3" presStyleCnt="5"/>
      <dgm:spPr/>
    </dgm:pt>
    <dgm:pt modelId="{F724030C-781E-664E-93C9-290E043EDF52}" type="pres">
      <dgm:prSet presAssocID="{00626C53-005E-4C42-97AA-3008E849CFCB}" presName="horz1" presStyleCnt="0"/>
      <dgm:spPr/>
    </dgm:pt>
    <dgm:pt modelId="{63FDE26E-A799-D94A-8099-3B9D4AC1FC10}" type="pres">
      <dgm:prSet presAssocID="{00626C53-005E-4C42-97AA-3008E849CFCB}" presName="tx1" presStyleLbl="revTx" presStyleIdx="3" presStyleCnt="5"/>
      <dgm:spPr/>
      <dgm:t>
        <a:bodyPr/>
        <a:lstStyle/>
        <a:p>
          <a:endParaRPr lang="en-US"/>
        </a:p>
      </dgm:t>
    </dgm:pt>
    <dgm:pt modelId="{FFF9600C-57AB-1D41-880F-CC53864CD26B}" type="pres">
      <dgm:prSet presAssocID="{00626C53-005E-4C42-97AA-3008E849CFCB}" presName="vert1" presStyleCnt="0"/>
      <dgm:spPr/>
    </dgm:pt>
    <dgm:pt modelId="{41B7435F-6DF9-3543-8097-D54248FFF073}" type="pres">
      <dgm:prSet presAssocID="{F2CB680B-B4FF-407D-81BB-B3557BA417D0}" presName="thickLine" presStyleLbl="alignNode1" presStyleIdx="4" presStyleCnt="5"/>
      <dgm:spPr/>
    </dgm:pt>
    <dgm:pt modelId="{0DDCE5B9-08E5-3A45-84B2-DDE0BD3F3242}" type="pres">
      <dgm:prSet presAssocID="{F2CB680B-B4FF-407D-81BB-B3557BA417D0}" presName="horz1" presStyleCnt="0"/>
      <dgm:spPr/>
    </dgm:pt>
    <dgm:pt modelId="{391D31F3-A387-F245-8A2A-D1B6341B5C41}" type="pres">
      <dgm:prSet presAssocID="{F2CB680B-B4FF-407D-81BB-B3557BA417D0}" presName="tx1" presStyleLbl="revTx" presStyleIdx="4" presStyleCnt="5"/>
      <dgm:spPr/>
      <dgm:t>
        <a:bodyPr/>
        <a:lstStyle/>
        <a:p>
          <a:endParaRPr lang="en-US"/>
        </a:p>
      </dgm:t>
    </dgm:pt>
    <dgm:pt modelId="{3FB42696-6111-B943-BB79-CFA1D104E425}" type="pres">
      <dgm:prSet presAssocID="{F2CB680B-B4FF-407D-81BB-B3557BA417D0}" presName="vert1" presStyleCnt="0"/>
      <dgm:spPr/>
    </dgm:pt>
  </dgm:ptLst>
  <dgm:cxnLst>
    <dgm:cxn modelId="{16110A56-AF18-4AAA-B4DF-FC62908D2392}" srcId="{4A9C1A3E-8362-4EC2-8945-93C6B6769ECA}" destId="{00626C53-005E-4C42-97AA-3008E849CFCB}" srcOrd="3" destOrd="0" parTransId="{DE28B205-2491-41C2-A3A7-D791154D1297}" sibTransId="{BFE483A9-228B-4DF6-82E8-F7C3EF618899}"/>
    <dgm:cxn modelId="{4D6A1596-1825-4D69-9BD1-200B6756F42A}" srcId="{4A9C1A3E-8362-4EC2-8945-93C6B6769ECA}" destId="{E7C86429-F258-467F-B2F8-24F987F2D820}" srcOrd="2" destOrd="0" parTransId="{2AEF57A6-CAF3-43C8-9C14-253F95E6470A}" sibTransId="{94F7964C-BF53-4785-99CA-70EA4762BAFD}"/>
    <dgm:cxn modelId="{DD54484F-C2F3-4D09-A019-D22BD462D07D}" srcId="{4A9C1A3E-8362-4EC2-8945-93C6B6769ECA}" destId="{BC3D8E56-14C9-4AE5-B035-BB699B73E529}" srcOrd="0" destOrd="0" parTransId="{E2300B2B-F508-4B19-9ACE-082BBA1E9B77}" sibTransId="{CC942FE1-4BB1-4310-8F2C-938DA710EA0C}"/>
    <dgm:cxn modelId="{A874B533-A3CE-1648-9405-7BEA4A944C7F}" type="presOf" srcId="{4A9C1A3E-8362-4EC2-8945-93C6B6769ECA}" destId="{EA06BD33-F893-8145-8C24-8A399F10C42F}" srcOrd="0" destOrd="0" presId="urn:microsoft.com/office/officeart/2008/layout/LinedList"/>
    <dgm:cxn modelId="{BD48FC15-53E0-6446-B078-BBB1015BC76C}" type="presOf" srcId="{E7C86429-F258-467F-B2F8-24F987F2D820}" destId="{2BFF5E09-5947-0641-88B4-A580747F189A}" srcOrd="0" destOrd="0" presId="urn:microsoft.com/office/officeart/2008/layout/LinedList"/>
    <dgm:cxn modelId="{B5BA96A1-9BBF-0B4C-AD5D-968E51FCE971}" type="presOf" srcId="{F2CB680B-B4FF-407D-81BB-B3557BA417D0}" destId="{391D31F3-A387-F245-8A2A-D1B6341B5C41}" srcOrd="0" destOrd="0" presId="urn:microsoft.com/office/officeart/2008/layout/LinedList"/>
    <dgm:cxn modelId="{9FF90FC3-B276-445D-95FC-484B451BF879}" srcId="{4A9C1A3E-8362-4EC2-8945-93C6B6769ECA}" destId="{F2CB680B-B4FF-407D-81BB-B3557BA417D0}" srcOrd="4" destOrd="0" parTransId="{32FA872B-B8C0-4D21-81CA-EEBF3ABF20BF}" sibTransId="{2FF02546-475E-492E-A7FB-1ED396915566}"/>
    <dgm:cxn modelId="{7B6D2757-3312-0740-A055-F3C02B0D5087}" type="presOf" srcId="{BC3D8E56-14C9-4AE5-B035-BB699B73E529}" destId="{9DA94B00-35FC-8045-8568-4A3DC9A35367}" srcOrd="0" destOrd="0" presId="urn:microsoft.com/office/officeart/2008/layout/LinedList"/>
    <dgm:cxn modelId="{1255E574-2003-3343-8604-571DF7B6E1C9}" type="presOf" srcId="{00626C53-005E-4C42-97AA-3008E849CFCB}" destId="{63FDE26E-A799-D94A-8099-3B9D4AC1FC10}" srcOrd="0" destOrd="0" presId="urn:microsoft.com/office/officeart/2008/layout/LinedList"/>
    <dgm:cxn modelId="{24CE9DF8-5326-964E-9084-98882AD9780B}" type="presOf" srcId="{7693A346-FA7E-43CB-B5F8-A7F8BC97DECD}" destId="{E196899D-4613-5446-82A5-E0ED872BA56C}" srcOrd="0" destOrd="0" presId="urn:microsoft.com/office/officeart/2008/layout/LinedList"/>
    <dgm:cxn modelId="{68D7568F-0C59-45C8-8D03-43A351A93D6A}" srcId="{4A9C1A3E-8362-4EC2-8945-93C6B6769ECA}" destId="{7693A346-FA7E-43CB-B5F8-A7F8BC97DECD}" srcOrd="1" destOrd="0" parTransId="{38DDD945-19B6-4C68-8A50-359A15217968}" sibTransId="{18A28277-F2CA-4499-A25D-39EA80894032}"/>
    <dgm:cxn modelId="{9CF9618D-1FD8-764A-85BA-3E9A7B4D2E03}" type="presParOf" srcId="{EA06BD33-F893-8145-8C24-8A399F10C42F}" destId="{839124C5-5F6F-6640-956D-9AEABB829CA3}" srcOrd="0" destOrd="0" presId="urn:microsoft.com/office/officeart/2008/layout/LinedList"/>
    <dgm:cxn modelId="{88E01BD7-DD9B-A24B-8A56-49BF065CDF2B}" type="presParOf" srcId="{EA06BD33-F893-8145-8C24-8A399F10C42F}" destId="{8E901CCB-AE07-2F4B-B904-E297117995BD}" srcOrd="1" destOrd="0" presId="urn:microsoft.com/office/officeart/2008/layout/LinedList"/>
    <dgm:cxn modelId="{7F65EF7A-C7BD-D243-87B7-EE6B341BA87C}" type="presParOf" srcId="{8E901CCB-AE07-2F4B-B904-E297117995BD}" destId="{9DA94B00-35FC-8045-8568-4A3DC9A35367}" srcOrd="0" destOrd="0" presId="urn:microsoft.com/office/officeart/2008/layout/LinedList"/>
    <dgm:cxn modelId="{29003E89-F973-6943-B408-D2D664904557}" type="presParOf" srcId="{8E901CCB-AE07-2F4B-B904-E297117995BD}" destId="{628AEA71-A791-BC46-BC8A-5E16F66932E1}" srcOrd="1" destOrd="0" presId="urn:microsoft.com/office/officeart/2008/layout/LinedList"/>
    <dgm:cxn modelId="{990E43AE-2591-9440-88C9-55F491193584}" type="presParOf" srcId="{EA06BD33-F893-8145-8C24-8A399F10C42F}" destId="{5F3FBF30-050A-3A4E-AE3C-922283629CCB}" srcOrd="2" destOrd="0" presId="urn:microsoft.com/office/officeart/2008/layout/LinedList"/>
    <dgm:cxn modelId="{9727FFCA-D269-BA41-9149-382D1C3D8B11}" type="presParOf" srcId="{EA06BD33-F893-8145-8C24-8A399F10C42F}" destId="{19DF74B8-AC56-A04B-AD23-16FB66359E24}" srcOrd="3" destOrd="0" presId="urn:microsoft.com/office/officeart/2008/layout/LinedList"/>
    <dgm:cxn modelId="{63B436C4-DCED-7847-8344-733F6EA0CF8A}" type="presParOf" srcId="{19DF74B8-AC56-A04B-AD23-16FB66359E24}" destId="{E196899D-4613-5446-82A5-E0ED872BA56C}" srcOrd="0" destOrd="0" presId="urn:microsoft.com/office/officeart/2008/layout/LinedList"/>
    <dgm:cxn modelId="{495EF34A-6CB0-C848-9969-076E02EFD091}" type="presParOf" srcId="{19DF74B8-AC56-A04B-AD23-16FB66359E24}" destId="{0303C706-969E-B041-9EB9-E7FCBE9A6A57}" srcOrd="1" destOrd="0" presId="urn:microsoft.com/office/officeart/2008/layout/LinedList"/>
    <dgm:cxn modelId="{2410D8EE-B497-9042-85E9-F54929AD69EF}" type="presParOf" srcId="{EA06BD33-F893-8145-8C24-8A399F10C42F}" destId="{78204957-1843-B040-AA82-373E52203874}" srcOrd="4" destOrd="0" presId="urn:microsoft.com/office/officeart/2008/layout/LinedList"/>
    <dgm:cxn modelId="{8B35959A-DDD7-C947-A862-454DD4D1720E}" type="presParOf" srcId="{EA06BD33-F893-8145-8C24-8A399F10C42F}" destId="{D5B9FE80-5D4C-6341-BD57-F0D6F5C396A7}" srcOrd="5" destOrd="0" presId="urn:microsoft.com/office/officeart/2008/layout/LinedList"/>
    <dgm:cxn modelId="{A8F15D24-D82F-C342-B6B3-D0DE6A481962}" type="presParOf" srcId="{D5B9FE80-5D4C-6341-BD57-F0D6F5C396A7}" destId="{2BFF5E09-5947-0641-88B4-A580747F189A}" srcOrd="0" destOrd="0" presId="urn:microsoft.com/office/officeart/2008/layout/LinedList"/>
    <dgm:cxn modelId="{EBF883A7-6BB2-944F-BA48-7D225DAC1388}" type="presParOf" srcId="{D5B9FE80-5D4C-6341-BD57-F0D6F5C396A7}" destId="{51447743-9EFC-604A-8C87-223C6EBBA6EF}" srcOrd="1" destOrd="0" presId="urn:microsoft.com/office/officeart/2008/layout/LinedList"/>
    <dgm:cxn modelId="{2D5B5FF4-F19B-5D42-8F42-BFB70E05BC75}" type="presParOf" srcId="{EA06BD33-F893-8145-8C24-8A399F10C42F}" destId="{AB66BC95-36A5-A543-B207-534FE9F4DF13}" srcOrd="6" destOrd="0" presId="urn:microsoft.com/office/officeart/2008/layout/LinedList"/>
    <dgm:cxn modelId="{D5481B79-2787-824B-A4D2-396F665172EA}" type="presParOf" srcId="{EA06BD33-F893-8145-8C24-8A399F10C42F}" destId="{F724030C-781E-664E-93C9-290E043EDF52}" srcOrd="7" destOrd="0" presId="urn:microsoft.com/office/officeart/2008/layout/LinedList"/>
    <dgm:cxn modelId="{F3734BD3-1F55-874B-A099-CD07E7771678}" type="presParOf" srcId="{F724030C-781E-664E-93C9-290E043EDF52}" destId="{63FDE26E-A799-D94A-8099-3B9D4AC1FC10}" srcOrd="0" destOrd="0" presId="urn:microsoft.com/office/officeart/2008/layout/LinedList"/>
    <dgm:cxn modelId="{510847B5-61B0-B647-9D66-BFA1E29B561E}" type="presParOf" srcId="{F724030C-781E-664E-93C9-290E043EDF52}" destId="{FFF9600C-57AB-1D41-880F-CC53864CD26B}" srcOrd="1" destOrd="0" presId="urn:microsoft.com/office/officeart/2008/layout/LinedList"/>
    <dgm:cxn modelId="{30AD9F33-F393-5C44-8321-C04B06273601}" type="presParOf" srcId="{EA06BD33-F893-8145-8C24-8A399F10C42F}" destId="{41B7435F-6DF9-3543-8097-D54248FFF073}" srcOrd="8" destOrd="0" presId="urn:microsoft.com/office/officeart/2008/layout/LinedList"/>
    <dgm:cxn modelId="{AFF23342-66DC-FA42-B6A0-E77EDC832514}" type="presParOf" srcId="{EA06BD33-F893-8145-8C24-8A399F10C42F}" destId="{0DDCE5B9-08E5-3A45-84B2-DDE0BD3F3242}" srcOrd="9" destOrd="0" presId="urn:microsoft.com/office/officeart/2008/layout/LinedList"/>
    <dgm:cxn modelId="{EF4880BC-6109-6142-8773-7C048BF0AF5F}" type="presParOf" srcId="{0DDCE5B9-08E5-3A45-84B2-DDE0BD3F3242}" destId="{391D31F3-A387-F245-8A2A-D1B6341B5C41}" srcOrd="0" destOrd="0" presId="urn:microsoft.com/office/officeart/2008/layout/LinedList"/>
    <dgm:cxn modelId="{19ED2E11-08A5-864C-94E4-FF3067B24D32}" type="presParOf" srcId="{0DDCE5B9-08E5-3A45-84B2-DDE0BD3F3242}" destId="{3FB42696-6111-B943-BB79-CFA1D104E42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C108CE-77B6-4BE5-BAC0-6F458B088696}" type="doc">
      <dgm:prSet loTypeId="urn:microsoft.com/office/officeart/2005/8/layout/hProcess9" loCatId="process" qsTypeId="urn:microsoft.com/office/officeart/2005/8/quickstyle/simple1" qsCatId="simple" csTypeId="urn:microsoft.com/office/officeart/2005/8/colors/colorful2" csCatId="colorful" phldr="1"/>
      <dgm:spPr/>
    </dgm:pt>
    <dgm:pt modelId="{9CB20017-E4CC-42A6-87FC-2F2113A7AA93}">
      <dgm:prSet phldrT="[Text]" custT="1"/>
      <dgm:spPr/>
      <dgm:t>
        <a:bodyPr/>
        <a:lstStyle/>
        <a:p>
          <a:r>
            <a:rPr lang="en-US" sz="2000" dirty="0">
              <a:latin typeface="Times New Roman" panose="02020603050405020304" pitchFamily="18" charset="0"/>
              <a:cs typeface="Times New Roman" panose="02020603050405020304" pitchFamily="18" charset="0"/>
            </a:rPr>
            <a:t>Need of complete, current, reliable food data</a:t>
          </a:r>
          <a:endParaRPr lang="el-GR" sz="2000" dirty="0">
            <a:latin typeface="Times New Roman" panose="02020603050405020304" pitchFamily="18" charset="0"/>
            <a:cs typeface="Times New Roman" panose="02020603050405020304" pitchFamily="18" charset="0"/>
          </a:endParaRPr>
        </a:p>
      </dgm:t>
    </dgm:pt>
    <dgm:pt modelId="{D4E4A77E-9CBA-41C2-8766-1525B6BB2284}" type="parTrans" cxnId="{ED5A4143-84E0-4565-AA45-2DE12409B4C8}">
      <dgm:prSet/>
      <dgm:spPr/>
      <dgm:t>
        <a:bodyPr/>
        <a:lstStyle/>
        <a:p>
          <a:endParaRPr lang="el-GR"/>
        </a:p>
      </dgm:t>
    </dgm:pt>
    <dgm:pt modelId="{EE3D5CBA-C165-41CA-A529-BFC7C11A093F}" type="sibTrans" cxnId="{ED5A4143-84E0-4565-AA45-2DE12409B4C8}">
      <dgm:prSet/>
      <dgm:spPr/>
      <dgm:t>
        <a:bodyPr/>
        <a:lstStyle/>
        <a:p>
          <a:endParaRPr lang="el-GR"/>
        </a:p>
      </dgm:t>
    </dgm:pt>
    <dgm:pt modelId="{AD34554F-F868-458F-8AD7-245F2B282255}">
      <dgm:prSet phldrT="[Text]"/>
      <dgm:spPr/>
      <dgm:t>
        <a:bodyPr/>
        <a:lstStyle/>
        <a:p>
          <a:r>
            <a:rPr lang="en-US" dirty="0">
              <a:latin typeface="Times New Roman" panose="02020603050405020304" pitchFamily="18" charset="0"/>
              <a:cs typeface="Times New Roman" panose="02020603050405020304" pitchFamily="18" charset="0"/>
            </a:rPr>
            <a:t>Need of studying processed food products</a:t>
          </a:r>
          <a:endParaRPr lang="el-GR" dirty="0">
            <a:latin typeface="Times New Roman" panose="02020603050405020304" pitchFamily="18" charset="0"/>
            <a:cs typeface="Times New Roman" panose="02020603050405020304" pitchFamily="18" charset="0"/>
          </a:endParaRPr>
        </a:p>
      </dgm:t>
    </dgm:pt>
    <dgm:pt modelId="{7AA379B8-C627-4F10-A194-29E0DFA9FD35}" type="parTrans" cxnId="{CA2BC8B1-F83D-4072-A0B7-B9DF8E709801}">
      <dgm:prSet/>
      <dgm:spPr/>
      <dgm:t>
        <a:bodyPr/>
        <a:lstStyle/>
        <a:p>
          <a:endParaRPr lang="el-GR"/>
        </a:p>
      </dgm:t>
    </dgm:pt>
    <dgm:pt modelId="{E2B14F12-5873-4E74-9F09-2FA332F3EDDC}" type="sibTrans" cxnId="{CA2BC8B1-F83D-4072-A0B7-B9DF8E709801}">
      <dgm:prSet/>
      <dgm:spPr/>
      <dgm:t>
        <a:bodyPr/>
        <a:lstStyle/>
        <a:p>
          <a:endParaRPr lang="el-GR"/>
        </a:p>
      </dgm:t>
    </dgm:pt>
    <dgm:pt modelId="{6882C4FE-192A-431F-9F6D-3DA6BA628D72}">
      <dgm:prSet custT="1"/>
      <dgm:spPr/>
      <dgm:t>
        <a:bodyPr/>
        <a:lstStyle/>
        <a:p>
          <a:r>
            <a:rPr lang="en-US" sz="2000" dirty="0">
              <a:latin typeface="Times New Roman" panose="02020603050405020304" pitchFamily="18" charset="0"/>
              <a:cs typeface="Times New Roman" panose="02020603050405020304" pitchFamily="18" charset="0"/>
            </a:rPr>
            <a:t>Trend towards processed food products</a:t>
          </a:r>
          <a:endParaRPr lang="el-GR" sz="2000" dirty="0">
            <a:latin typeface="Times New Roman" panose="02020603050405020304" pitchFamily="18" charset="0"/>
            <a:cs typeface="Times New Roman" panose="02020603050405020304" pitchFamily="18" charset="0"/>
          </a:endParaRPr>
        </a:p>
      </dgm:t>
    </dgm:pt>
    <dgm:pt modelId="{5B8C9F97-6520-46E5-B85E-D1E194CD56E7}" type="parTrans" cxnId="{48D25050-01CE-4710-82B4-262A23F66752}">
      <dgm:prSet/>
      <dgm:spPr/>
      <dgm:t>
        <a:bodyPr/>
        <a:lstStyle/>
        <a:p>
          <a:endParaRPr lang="el-GR"/>
        </a:p>
      </dgm:t>
    </dgm:pt>
    <dgm:pt modelId="{9F6275DC-3EE6-49E1-83D8-767983311A06}" type="sibTrans" cxnId="{48D25050-01CE-4710-82B4-262A23F66752}">
      <dgm:prSet/>
      <dgm:spPr/>
      <dgm:t>
        <a:bodyPr/>
        <a:lstStyle/>
        <a:p>
          <a:endParaRPr lang="el-GR"/>
        </a:p>
      </dgm:t>
    </dgm:pt>
    <dgm:pt modelId="{27D4C09D-A446-48CB-AF98-BE29CA4D7BBA}" type="pres">
      <dgm:prSet presAssocID="{ADC108CE-77B6-4BE5-BAC0-6F458B088696}" presName="CompostProcess" presStyleCnt="0">
        <dgm:presLayoutVars>
          <dgm:dir/>
          <dgm:resizeHandles val="exact"/>
        </dgm:presLayoutVars>
      </dgm:prSet>
      <dgm:spPr/>
    </dgm:pt>
    <dgm:pt modelId="{F538A40C-5088-4B70-97F9-8E0792C36B9F}" type="pres">
      <dgm:prSet presAssocID="{ADC108CE-77B6-4BE5-BAC0-6F458B088696}" presName="arrow" presStyleLbl="bgShp" presStyleIdx="0" presStyleCnt="1" custScaleX="82790" custScaleY="100000" custLinFactNeighborX="11902"/>
      <dgm:spPr/>
    </dgm:pt>
    <dgm:pt modelId="{9E7450DE-11A5-4B87-915B-AE40D83AE972}" type="pres">
      <dgm:prSet presAssocID="{ADC108CE-77B6-4BE5-BAC0-6F458B088696}" presName="linearProcess" presStyleCnt="0"/>
      <dgm:spPr/>
    </dgm:pt>
    <dgm:pt modelId="{36619498-0905-4CD6-B5E3-51D86CA840DC}" type="pres">
      <dgm:prSet presAssocID="{9CB20017-E4CC-42A6-87FC-2F2113A7AA93}" presName="textNode" presStyleLbl="node1" presStyleIdx="0" presStyleCnt="3" custScaleX="75132" custScaleY="75132" custLinFactX="-41781" custLinFactNeighborX="-100000" custLinFactNeighborY="-3178">
        <dgm:presLayoutVars>
          <dgm:bulletEnabled val="1"/>
        </dgm:presLayoutVars>
      </dgm:prSet>
      <dgm:spPr/>
      <dgm:t>
        <a:bodyPr/>
        <a:lstStyle/>
        <a:p>
          <a:endParaRPr lang="en-US"/>
        </a:p>
      </dgm:t>
    </dgm:pt>
    <dgm:pt modelId="{02B1EB7D-9011-4189-A8BE-076551B4EC95}" type="pres">
      <dgm:prSet presAssocID="{EE3D5CBA-C165-41CA-A529-BFC7C11A093F}" presName="sibTrans" presStyleCnt="0"/>
      <dgm:spPr/>
    </dgm:pt>
    <dgm:pt modelId="{CA98F4EB-CF62-4844-BE6E-D4FFECB9BCAD}" type="pres">
      <dgm:prSet presAssocID="{6882C4FE-192A-431F-9F6D-3DA6BA628D72}" presName="textNode" presStyleLbl="node1" presStyleIdx="1" presStyleCnt="3" custScaleX="82645" custScaleY="82645">
        <dgm:presLayoutVars>
          <dgm:bulletEnabled val="1"/>
        </dgm:presLayoutVars>
      </dgm:prSet>
      <dgm:spPr/>
      <dgm:t>
        <a:bodyPr/>
        <a:lstStyle/>
        <a:p>
          <a:endParaRPr lang="en-US"/>
        </a:p>
      </dgm:t>
    </dgm:pt>
    <dgm:pt modelId="{14574798-BB73-40CB-8CBD-28E955B395C0}" type="pres">
      <dgm:prSet presAssocID="{9F6275DC-3EE6-49E1-83D8-767983311A06}" presName="sibTrans" presStyleCnt="0"/>
      <dgm:spPr/>
    </dgm:pt>
    <dgm:pt modelId="{0C6DA0C5-749B-4EA9-B5E9-A3F429D3C829}" type="pres">
      <dgm:prSet presAssocID="{AD34554F-F868-458F-8AD7-245F2B282255}" presName="textNode" presStyleLbl="node1" presStyleIdx="2" presStyleCnt="3" custScaleX="82645" custScaleY="82645">
        <dgm:presLayoutVars>
          <dgm:bulletEnabled val="1"/>
        </dgm:presLayoutVars>
      </dgm:prSet>
      <dgm:spPr/>
      <dgm:t>
        <a:bodyPr/>
        <a:lstStyle/>
        <a:p>
          <a:endParaRPr lang="en-US"/>
        </a:p>
      </dgm:t>
    </dgm:pt>
  </dgm:ptLst>
  <dgm:cxnLst>
    <dgm:cxn modelId="{CA2BC8B1-F83D-4072-A0B7-B9DF8E709801}" srcId="{ADC108CE-77B6-4BE5-BAC0-6F458B088696}" destId="{AD34554F-F868-458F-8AD7-245F2B282255}" srcOrd="2" destOrd="0" parTransId="{7AA379B8-C627-4F10-A194-29E0DFA9FD35}" sibTransId="{E2B14F12-5873-4E74-9F09-2FA332F3EDDC}"/>
    <dgm:cxn modelId="{3D427665-E983-4CD1-903A-B1546C274AA0}" type="presOf" srcId="{ADC108CE-77B6-4BE5-BAC0-6F458B088696}" destId="{27D4C09D-A446-48CB-AF98-BE29CA4D7BBA}" srcOrd="0" destOrd="0" presId="urn:microsoft.com/office/officeart/2005/8/layout/hProcess9"/>
    <dgm:cxn modelId="{ED5A4143-84E0-4565-AA45-2DE12409B4C8}" srcId="{ADC108CE-77B6-4BE5-BAC0-6F458B088696}" destId="{9CB20017-E4CC-42A6-87FC-2F2113A7AA93}" srcOrd="0" destOrd="0" parTransId="{D4E4A77E-9CBA-41C2-8766-1525B6BB2284}" sibTransId="{EE3D5CBA-C165-41CA-A529-BFC7C11A093F}"/>
    <dgm:cxn modelId="{7B8100F6-BC7D-4E6D-BDDB-F233FA492C8B}" type="presOf" srcId="{AD34554F-F868-458F-8AD7-245F2B282255}" destId="{0C6DA0C5-749B-4EA9-B5E9-A3F429D3C829}" srcOrd="0" destOrd="0" presId="urn:microsoft.com/office/officeart/2005/8/layout/hProcess9"/>
    <dgm:cxn modelId="{6FF08439-28DE-4FFF-A5F7-D407A34A3FF6}" type="presOf" srcId="{9CB20017-E4CC-42A6-87FC-2F2113A7AA93}" destId="{36619498-0905-4CD6-B5E3-51D86CA840DC}" srcOrd="0" destOrd="0" presId="urn:microsoft.com/office/officeart/2005/8/layout/hProcess9"/>
    <dgm:cxn modelId="{48D25050-01CE-4710-82B4-262A23F66752}" srcId="{ADC108CE-77B6-4BE5-BAC0-6F458B088696}" destId="{6882C4FE-192A-431F-9F6D-3DA6BA628D72}" srcOrd="1" destOrd="0" parTransId="{5B8C9F97-6520-46E5-B85E-D1E194CD56E7}" sibTransId="{9F6275DC-3EE6-49E1-83D8-767983311A06}"/>
    <dgm:cxn modelId="{DCCBD139-58B4-4C10-B232-04460A9E8FBC}" type="presOf" srcId="{6882C4FE-192A-431F-9F6D-3DA6BA628D72}" destId="{CA98F4EB-CF62-4844-BE6E-D4FFECB9BCAD}" srcOrd="0" destOrd="0" presId="urn:microsoft.com/office/officeart/2005/8/layout/hProcess9"/>
    <dgm:cxn modelId="{C842AA06-E986-416D-BA4B-D2AC64EC6E66}" type="presParOf" srcId="{27D4C09D-A446-48CB-AF98-BE29CA4D7BBA}" destId="{F538A40C-5088-4B70-97F9-8E0792C36B9F}" srcOrd="0" destOrd="0" presId="urn:microsoft.com/office/officeart/2005/8/layout/hProcess9"/>
    <dgm:cxn modelId="{2AC884BA-F4C2-4AD7-B123-A07B3F70F977}" type="presParOf" srcId="{27D4C09D-A446-48CB-AF98-BE29CA4D7BBA}" destId="{9E7450DE-11A5-4B87-915B-AE40D83AE972}" srcOrd="1" destOrd="0" presId="urn:microsoft.com/office/officeart/2005/8/layout/hProcess9"/>
    <dgm:cxn modelId="{8D2436B9-F4B5-427B-A93E-016279038D6A}" type="presParOf" srcId="{9E7450DE-11A5-4B87-915B-AE40D83AE972}" destId="{36619498-0905-4CD6-B5E3-51D86CA840DC}" srcOrd="0" destOrd="0" presId="urn:microsoft.com/office/officeart/2005/8/layout/hProcess9"/>
    <dgm:cxn modelId="{970A6047-B181-4C2E-BFF8-12D9844F029F}" type="presParOf" srcId="{9E7450DE-11A5-4B87-915B-AE40D83AE972}" destId="{02B1EB7D-9011-4189-A8BE-076551B4EC95}" srcOrd="1" destOrd="0" presId="urn:microsoft.com/office/officeart/2005/8/layout/hProcess9"/>
    <dgm:cxn modelId="{960556D7-0678-425F-8108-2B03876C0B3E}" type="presParOf" srcId="{9E7450DE-11A5-4B87-915B-AE40D83AE972}" destId="{CA98F4EB-CF62-4844-BE6E-D4FFECB9BCAD}" srcOrd="2" destOrd="0" presId="urn:microsoft.com/office/officeart/2005/8/layout/hProcess9"/>
    <dgm:cxn modelId="{DAF31A45-9EAE-4B22-A2A7-FEB5D9DC9DD5}" type="presParOf" srcId="{9E7450DE-11A5-4B87-915B-AE40D83AE972}" destId="{14574798-BB73-40CB-8CBD-28E955B395C0}" srcOrd="3" destOrd="0" presId="urn:microsoft.com/office/officeart/2005/8/layout/hProcess9"/>
    <dgm:cxn modelId="{673A5ABB-B03F-4569-A097-BB0AD6DB6D3E}" type="presParOf" srcId="{9E7450DE-11A5-4B87-915B-AE40D83AE972}" destId="{0C6DA0C5-749B-4EA9-B5E9-A3F429D3C829}"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68A2BC-265C-421D-9201-0B7A4874127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4902EAF-8B95-4D18-A56D-596F6FA07828}">
      <dgm:prSet/>
      <dgm:spPr/>
      <dgm:t>
        <a:bodyPr/>
        <a:lstStyle/>
        <a:p>
          <a:r>
            <a:rPr lang="en-US"/>
            <a:t>The 3</a:t>
          </a:r>
          <a:r>
            <a:rPr lang="en-US" baseline="30000"/>
            <a:t>rd</a:t>
          </a:r>
          <a:r>
            <a:rPr lang="en-US"/>
            <a:t> edition of the ‘Greek Composition Dataset’(A. Trihopoulou), published in </a:t>
          </a:r>
          <a:r>
            <a:rPr lang="en-US" b="1"/>
            <a:t>2004</a:t>
          </a:r>
          <a:r>
            <a:rPr lang="en-US"/>
            <a:t> includes (1</a:t>
          </a:r>
          <a:r>
            <a:rPr lang="en-US" baseline="30000"/>
            <a:t>st</a:t>
          </a:r>
          <a:r>
            <a:rPr lang="en-US"/>
            <a:t> edition 1982, 2</a:t>
          </a:r>
          <a:r>
            <a:rPr lang="en-US" baseline="30000"/>
            <a:t>nd</a:t>
          </a:r>
          <a:r>
            <a:rPr lang="en-US"/>
            <a:t> edition 1992) in total </a:t>
          </a:r>
          <a:r>
            <a:rPr lang="en-US" b="1"/>
            <a:t>300 </a:t>
          </a:r>
          <a:r>
            <a:rPr lang="en-US"/>
            <a:t>foods:</a:t>
          </a:r>
        </a:p>
      </dgm:t>
    </dgm:pt>
    <dgm:pt modelId="{4D4C588D-F3F0-4FCB-93E1-66C6F3CAB1AB}" type="parTrans" cxnId="{5847F5F6-674D-4525-A61A-1A989B3C5CD3}">
      <dgm:prSet/>
      <dgm:spPr/>
      <dgm:t>
        <a:bodyPr/>
        <a:lstStyle/>
        <a:p>
          <a:endParaRPr lang="en-US"/>
        </a:p>
      </dgm:t>
    </dgm:pt>
    <dgm:pt modelId="{2BB4A34A-B31C-463E-B8DD-E04765C7E738}" type="sibTrans" cxnId="{5847F5F6-674D-4525-A61A-1A989B3C5CD3}">
      <dgm:prSet/>
      <dgm:spPr/>
      <dgm:t>
        <a:bodyPr/>
        <a:lstStyle/>
        <a:p>
          <a:endParaRPr lang="en-US"/>
        </a:p>
      </dgm:t>
    </dgm:pt>
    <dgm:pt modelId="{719AEE40-C67F-4C47-8511-06A1093D495E}">
      <dgm:prSet/>
      <dgm:spPr/>
      <dgm:t>
        <a:bodyPr/>
        <a:lstStyle/>
        <a:p>
          <a:r>
            <a:rPr lang="en-US"/>
            <a:t>214 Greek recipes, calculated using the UNIDAP (Unilever Dietary Analysis Program), whereas the composition of raw foods was based mainly on British food information</a:t>
          </a:r>
        </a:p>
      </dgm:t>
    </dgm:pt>
    <dgm:pt modelId="{AD2543D0-A698-42EF-B26B-A69AFE614717}" type="parTrans" cxnId="{FA6D8F34-FBA4-4646-B8A3-B0242E7850B2}">
      <dgm:prSet/>
      <dgm:spPr/>
      <dgm:t>
        <a:bodyPr/>
        <a:lstStyle/>
        <a:p>
          <a:endParaRPr lang="en-US"/>
        </a:p>
      </dgm:t>
    </dgm:pt>
    <dgm:pt modelId="{A4F0E55A-9965-4A04-B553-383651179004}" type="sibTrans" cxnId="{FA6D8F34-FBA4-4646-B8A3-B0242E7850B2}">
      <dgm:prSet/>
      <dgm:spPr/>
      <dgm:t>
        <a:bodyPr/>
        <a:lstStyle/>
        <a:p>
          <a:endParaRPr lang="en-US"/>
        </a:p>
      </dgm:t>
    </dgm:pt>
    <dgm:pt modelId="{0420C791-9ECC-4706-8599-F720A1CFB3C3}">
      <dgm:prSet/>
      <dgm:spPr/>
      <dgm:t>
        <a:bodyPr/>
        <a:lstStyle/>
        <a:p>
          <a:r>
            <a:rPr lang="en-US"/>
            <a:t>86 traditional Greek raw foods and dishes from chemical analysis</a:t>
          </a:r>
        </a:p>
      </dgm:t>
    </dgm:pt>
    <dgm:pt modelId="{9F771469-0D43-4293-8378-2EF87DEBA9C9}" type="parTrans" cxnId="{7E1B7494-089C-4B9C-A57A-F7915EA9B4BD}">
      <dgm:prSet/>
      <dgm:spPr/>
      <dgm:t>
        <a:bodyPr/>
        <a:lstStyle/>
        <a:p>
          <a:endParaRPr lang="en-US"/>
        </a:p>
      </dgm:t>
    </dgm:pt>
    <dgm:pt modelId="{DF592C1F-8B75-49A7-98FB-0183088215CB}" type="sibTrans" cxnId="{7E1B7494-089C-4B9C-A57A-F7915EA9B4BD}">
      <dgm:prSet/>
      <dgm:spPr/>
      <dgm:t>
        <a:bodyPr/>
        <a:lstStyle/>
        <a:p>
          <a:endParaRPr lang="en-US"/>
        </a:p>
      </dgm:t>
    </dgm:pt>
    <dgm:pt modelId="{F6E73E89-6F61-B34A-9F96-C8A472164B9B}" type="pres">
      <dgm:prSet presAssocID="{6768A2BC-265C-421D-9201-0B7A48741274}" presName="linear" presStyleCnt="0">
        <dgm:presLayoutVars>
          <dgm:animLvl val="lvl"/>
          <dgm:resizeHandles val="exact"/>
        </dgm:presLayoutVars>
      </dgm:prSet>
      <dgm:spPr/>
      <dgm:t>
        <a:bodyPr/>
        <a:lstStyle/>
        <a:p>
          <a:endParaRPr lang="en-US"/>
        </a:p>
      </dgm:t>
    </dgm:pt>
    <dgm:pt modelId="{AEF0F687-4FD3-9347-8E13-9606CB7FDA3E}" type="pres">
      <dgm:prSet presAssocID="{E4902EAF-8B95-4D18-A56D-596F6FA07828}" presName="parentText" presStyleLbl="node1" presStyleIdx="0" presStyleCnt="1">
        <dgm:presLayoutVars>
          <dgm:chMax val="0"/>
          <dgm:bulletEnabled val="1"/>
        </dgm:presLayoutVars>
      </dgm:prSet>
      <dgm:spPr/>
      <dgm:t>
        <a:bodyPr/>
        <a:lstStyle/>
        <a:p>
          <a:endParaRPr lang="en-US"/>
        </a:p>
      </dgm:t>
    </dgm:pt>
    <dgm:pt modelId="{60C5078B-2DF9-974B-9AA3-95C505FC9FF7}" type="pres">
      <dgm:prSet presAssocID="{E4902EAF-8B95-4D18-A56D-596F6FA07828}" presName="childText" presStyleLbl="revTx" presStyleIdx="0" presStyleCnt="1">
        <dgm:presLayoutVars>
          <dgm:bulletEnabled val="1"/>
        </dgm:presLayoutVars>
      </dgm:prSet>
      <dgm:spPr/>
      <dgm:t>
        <a:bodyPr/>
        <a:lstStyle/>
        <a:p>
          <a:endParaRPr lang="en-US"/>
        </a:p>
      </dgm:t>
    </dgm:pt>
  </dgm:ptLst>
  <dgm:cxnLst>
    <dgm:cxn modelId="{FA6D8F34-FBA4-4646-B8A3-B0242E7850B2}" srcId="{E4902EAF-8B95-4D18-A56D-596F6FA07828}" destId="{719AEE40-C67F-4C47-8511-06A1093D495E}" srcOrd="0" destOrd="0" parTransId="{AD2543D0-A698-42EF-B26B-A69AFE614717}" sibTransId="{A4F0E55A-9965-4A04-B553-383651179004}"/>
    <dgm:cxn modelId="{B41E868D-4056-D64F-AC39-D52244806011}" type="presOf" srcId="{719AEE40-C67F-4C47-8511-06A1093D495E}" destId="{60C5078B-2DF9-974B-9AA3-95C505FC9FF7}" srcOrd="0" destOrd="0" presId="urn:microsoft.com/office/officeart/2005/8/layout/vList2"/>
    <dgm:cxn modelId="{5847F5F6-674D-4525-A61A-1A989B3C5CD3}" srcId="{6768A2BC-265C-421D-9201-0B7A48741274}" destId="{E4902EAF-8B95-4D18-A56D-596F6FA07828}" srcOrd="0" destOrd="0" parTransId="{4D4C588D-F3F0-4FCB-93E1-66C6F3CAB1AB}" sibTransId="{2BB4A34A-B31C-463E-B8DD-E04765C7E738}"/>
    <dgm:cxn modelId="{7E1B7494-089C-4B9C-A57A-F7915EA9B4BD}" srcId="{E4902EAF-8B95-4D18-A56D-596F6FA07828}" destId="{0420C791-9ECC-4706-8599-F720A1CFB3C3}" srcOrd="1" destOrd="0" parTransId="{9F771469-0D43-4293-8378-2EF87DEBA9C9}" sibTransId="{DF592C1F-8B75-49A7-98FB-0183088215CB}"/>
    <dgm:cxn modelId="{1621F265-099C-D046-8BB3-AFB7FE55CC92}" type="presOf" srcId="{E4902EAF-8B95-4D18-A56D-596F6FA07828}" destId="{AEF0F687-4FD3-9347-8E13-9606CB7FDA3E}" srcOrd="0" destOrd="0" presId="urn:microsoft.com/office/officeart/2005/8/layout/vList2"/>
    <dgm:cxn modelId="{3E4DD996-B5D6-8A4C-9CB1-3D9506F3368F}" type="presOf" srcId="{6768A2BC-265C-421D-9201-0B7A48741274}" destId="{F6E73E89-6F61-B34A-9F96-C8A472164B9B}" srcOrd="0" destOrd="0" presId="urn:microsoft.com/office/officeart/2005/8/layout/vList2"/>
    <dgm:cxn modelId="{25F28C42-8289-3740-963A-93AB31E71C34}" type="presOf" srcId="{0420C791-9ECC-4706-8599-F720A1CFB3C3}" destId="{60C5078B-2DF9-974B-9AA3-95C505FC9FF7}" srcOrd="0" destOrd="1" presId="urn:microsoft.com/office/officeart/2005/8/layout/vList2"/>
    <dgm:cxn modelId="{1F81DD4F-72DF-F14F-8379-A3E317725FF3}" type="presParOf" srcId="{F6E73E89-6F61-B34A-9F96-C8A472164B9B}" destId="{AEF0F687-4FD3-9347-8E13-9606CB7FDA3E}" srcOrd="0" destOrd="0" presId="urn:microsoft.com/office/officeart/2005/8/layout/vList2"/>
    <dgm:cxn modelId="{3C80AA3F-51B3-654A-B52A-BE958DBA7E7A}" type="presParOf" srcId="{F6E73E89-6F61-B34A-9F96-C8A472164B9B}" destId="{60C5078B-2DF9-974B-9AA3-95C505FC9FF7}"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097218-F421-4FF8-BC77-A2ACDA790867}" type="doc">
      <dgm:prSet loTypeId="urn:microsoft.com/office/officeart/2005/8/layout/hList6" loCatId="list" qsTypeId="urn:microsoft.com/office/officeart/2005/8/quickstyle/simple1" qsCatId="simple" csTypeId="urn:microsoft.com/office/officeart/2005/8/colors/colorful2" csCatId="colorful" phldr="1"/>
      <dgm:spPr/>
      <dgm:t>
        <a:bodyPr/>
        <a:lstStyle/>
        <a:p>
          <a:endParaRPr lang="el-GR"/>
        </a:p>
      </dgm:t>
    </dgm:pt>
    <dgm:pt modelId="{83A2A397-5D2A-4118-9FE8-C94B62D9655A}">
      <dgm:prSet phldrT="[Text]" custT="1"/>
      <dgm:spPr/>
      <dgm:t>
        <a:bodyPr/>
        <a:lstStyle/>
        <a:p>
          <a:r>
            <a:rPr lang="en-US" sz="1200" b="1" u="sng" dirty="0">
              <a:latin typeface="Times New Roman" panose="02020603050405020304" pitchFamily="18" charset="0"/>
              <a:cs typeface="Times New Roman" panose="02020603050405020304" pitchFamily="18" charset="0"/>
            </a:rPr>
            <a:t>DESCRIPTION FILE</a:t>
          </a:r>
          <a:endParaRPr lang="el-GR" sz="1200" b="1" u="sng" dirty="0">
            <a:latin typeface="Times New Roman" panose="02020603050405020304" pitchFamily="18" charset="0"/>
            <a:cs typeface="Times New Roman" panose="02020603050405020304" pitchFamily="18" charset="0"/>
          </a:endParaRPr>
        </a:p>
      </dgm:t>
    </dgm:pt>
    <dgm:pt modelId="{8FD5B1A0-0EF6-4A94-9C43-2DF258D8D286}" type="parTrans" cxnId="{3F41F846-7858-4849-A9EB-6CB6F462172E}">
      <dgm:prSet/>
      <dgm:spPr/>
      <dgm:t>
        <a:bodyPr/>
        <a:lstStyle/>
        <a:p>
          <a:endParaRPr lang="el-GR" sz="1050"/>
        </a:p>
      </dgm:t>
    </dgm:pt>
    <dgm:pt modelId="{341F5982-A5BB-4424-8EE9-B2CC5527654C}" type="sibTrans" cxnId="{3F41F846-7858-4849-A9EB-6CB6F462172E}">
      <dgm:prSet/>
      <dgm:spPr/>
      <dgm:t>
        <a:bodyPr/>
        <a:lstStyle/>
        <a:p>
          <a:endParaRPr lang="el-GR" sz="1050"/>
        </a:p>
      </dgm:t>
    </dgm:pt>
    <dgm:pt modelId="{9E5793FF-C6EA-4FD4-A083-4FC990BC3CA1}">
      <dgm:prSet phldrT="[Text]" custT="1"/>
      <dgm:spPr/>
      <dgm:t>
        <a:bodyPr/>
        <a:lstStyle/>
        <a:p>
          <a:r>
            <a:rPr lang="en-US" sz="1200" dirty="0">
              <a:latin typeface="Times New Roman" panose="02020603050405020304" pitchFamily="18" charset="0"/>
              <a:cs typeface="Times New Roman" panose="02020603050405020304" pitchFamily="18" charset="0"/>
            </a:rPr>
            <a:t>ID</a:t>
          </a:r>
          <a:endParaRPr lang="el-GR" sz="1200" dirty="0">
            <a:latin typeface="Times New Roman" panose="02020603050405020304" pitchFamily="18" charset="0"/>
            <a:cs typeface="Times New Roman" panose="02020603050405020304" pitchFamily="18" charset="0"/>
          </a:endParaRPr>
        </a:p>
      </dgm:t>
    </dgm:pt>
    <dgm:pt modelId="{82153276-1C33-4D68-963B-C0AA4520B33C}" type="parTrans" cxnId="{795F952E-22BB-4B0A-AB52-D1CB11A325AC}">
      <dgm:prSet/>
      <dgm:spPr/>
      <dgm:t>
        <a:bodyPr/>
        <a:lstStyle/>
        <a:p>
          <a:endParaRPr lang="el-GR" sz="1050"/>
        </a:p>
      </dgm:t>
    </dgm:pt>
    <dgm:pt modelId="{9CF074C9-09F2-4171-83C4-2B9299EE64DA}" type="sibTrans" cxnId="{795F952E-22BB-4B0A-AB52-D1CB11A325AC}">
      <dgm:prSet/>
      <dgm:spPr/>
      <dgm:t>
        <a:bodyPr/>
        <a:lstStyle/>
        <a:p>
          <a:endParaRPr lang="el-GR" sz="1050"/>
        </a:p>
      </dgm:t>
    </dgm:pt>
    <dgm:pt modelId="{070B9CFD-03E2-49A6-A8C5-0BDD829ED60A}">
      <dgm:prSet phldrT="[Text]" custT="1"/>
      <dgm:spPr/>
      <dgm:t>
        <a:bodyPr/>
        <a:lstStyle/>
        <a:p>
          <a:pPr algn="l">
            <a:buNone/>
          </a:pPr>
          <a:r>
            <a:rPr lang="en-US" sz="1200" b="1" u="sng" dirty="0">
              <a:latin typeface="Times New Roman" panose="02020603050405020304" pitchFamily="18" charset="0"/>
              <a:cs typeface="Times New Roman" panose="02020603050405020304" pitchFamily="18" charset="0"/>
            </a:rPr>
            <a:t>NUTRIENTS’ FILE</a:t>
          </a:r>
        </a:p>
        <a:p>
          <a:pPr algn="l">
            <a:buNone/>
          </a:pPr>
          <a:endParaRPr lang="el-GR" sz="1200" dirty="0"/>
        </a:p>
      </dgm:t>
    </dgm:pt>
    <dgm:pt modelId="{574E4D31-C5C4-4B86-AECC-1CC896449443}" type="parTrans" cxnId="{87A92E41-A312-4946-A860-5052698BA711}">
      <dgm:prSet/>
      <dgm:spPr/>
      <dgm:t>
        <a:bodyPr/>
        <a:lstStyle/>
        <a:p>
          <a:endParaRPr lang="el-GR" sz="1050"/>
        </a:p>
      </dgm:t>
    </dgm:pt>
    <dgm:pt modelId="{2E60A0C1-7B40-4B2F-A1FE-C8514A2BC517}" type="sibTrans" cxnId="{87A92E41-A312-4946-A860-5052698BA711}">
      <dgm:prSet/>
      <dgm:spPr/>
      <dgm:t>
        <a:bodyPr/>
        <a:lstStyle/>
        <a:p>
          <a:endParaRPr lang="el-GR" sz="1050"/>
        </a:p>
      </dgm:t>
    </dgm:pt>
    <dgm:pt modelId="{1C8E5F8F-7741-4882-A9A0-45BEDEA1D3BA}">
      <dgm:prSet phldrT="[Text]" custT="1"/>
      <dgm:spPr/>
      <dgm:t>
        <a:bodyPr/>
        <a:lstStyle/>
        <a:p>
          <a:r>
            <a:rPr lang="en-US" sz="1200" b="1" u="sng" dirty="0">
              <a:latin typeface="Times New Roman" panose="02020603050405020304" pitchFamily="18" charset="0"/>
              <a:cs typeface="Times New Roman" panose="02020603050405020304" pitchFamily="18" charset="0"/>
            </a:rPr>
            <a:t>CLAIMS’ FILE</a:t>
          </a:r>
        </a:p>
        <a:p>
          <a:endParaRPr lang="el-GR" sz="1200" dirty="0"/>
        </a:p>
      </dgm:t>
    </dgm:pt>
    <dgm:pt modelId="{88AF83E8-AD2C-4F0A-ABB5-F73B80E772EA}" type="parTrans" cxnId="{5EA78D22-FD2D-4FC2-ADC9-4A1042EDCE9E}">
      <dgm:prSet/>
      <dgm:spPr/>
      <dgm:t>
        <a:bodyPr/>
        <a:lstStyle/>
        <a:p>
          <a:endParaRPr lang="el-GR" sz="1050"/>
        </a:p>
      </dgm:t>
    </dgm:pt>
    <dgm:pt modelId="{49F803BA-66AB-461D-AD92-85F83509A68B}" type="sibTrans" cxnId="{5EA78D22-FD2D-4FC2-ADC9-4A1042EDCE9E}">
      <dgm:prSet/>
      <dgm:spPr/>
      <dgm:t>
        <a:bodyPr/>
        <a:lstStyle/>
        <a:p>
          <a:endParaRPr lang="el-GR" sz="1050"/>
        </a:p>
      </dgm:t>
    </dgm:pt>
    <dgm:pt modelId="{E99F6469-15E5-49CB-8E6B-3E6BC76C67C2}">
      <dgm:prSet custT="1"/>
      <dgm:spPr/>
      <dgm:t>
        <a:bodyPr/>
        <a:lstStyle/>
        <a:p>
          <a:pPr algn="l"/>
          <a:endParaRPr lang="en-US" sz="1050" b="1" dirty="0">
            <a:latin typeface="Times New Roman" panose="02020603050405020304" pitchFamily="18" charset="0"/>
            <a:cs typeface="Times New Roman" panose="02020603050405020304" pitchFamily="18" charset="0"/>
          </a:endParaRPr>
        </a:p>
        <a:p>
          <a:pPr algn="l"/>
          <a:endParaRPr lang="en-US" sz="1050" b="1" dirty="0">
            <a:latin typeface="Times New Roman" panose="02020603050405020304" pitchFamily="18" charset="0"/>
            <a:cs typeface="Times New Roman" panose="02020603050405020304" pitchFamily="18" charset="0"/>
          </a:endParaRPr>
        </a:p>
        <a:p>
          <a:pPr algn="l"/>
          <a:endParaRPr lang="en-US" sz="1050" b="1" dirty="0">
            <a:latin typeface="Times New Roman" panose="02020603050405020304" pitchFamily="18" charset="0"/>
            <a:cs typeface="Times New Roman" panose="02020603050405020304" pitchFamily="18" charset="0"/>
          </a:endParaRPr>
        </a:p>
        <a:p>
          <a:pPr algn="l"/>
          <a:endParaRPr lang="en-US" sz="1050" b="1" u="sng" dirty="0">
            <a:latin typeface="Times New Roman" panose="02020603050405020304" pitchFamily="18" charset="0"/>
            <a:cs typeface="Times New Roman" panose="02020603050405020304" pitchFamily="18" charset="0"/>
          </a:endParaRPr>
        </a:p>
        <a:p>
          <a:pPr algn="l"/>
          <a:endParaRPr lang="en-US" sz="1200" b="1" u="sng" dirty="0">
            <a:latin typeface="Times New Roman" panose="02020603050405020304" pitchFamily="18" charset="0"/>
            <a:cs typeface="Times New Roman" panose="02020603050405020304" pitchFamily="18" charset="0"/>
          </a:endParaRPr>
        </a:p>
        <a:p>
          <a:pPr algn="l"/>
          <a:r>
            <a:rPr lang="en-US" sz="1200" b="1" u="sng" dirty="0">
              <a:latin typeface="Times New Roman" panose="02020603050405020304" pitchFamily="18" charset="0"/>
              <a:cs typeface="Times New Roman" panose="02020603050405020304" pitchFamily="18" charset="0"/>
            </a:rPr>
            <a:t>PHOTOBOOK</a:t>
          </a:r>
        </a:p>
        <a:p>
          <a:pPr algn="ctr"/>
          <a:endParaRPr lang="en-US" sz="1200" b="1" dirty="0">
            <a:latin typeface="Times New Roman" panose="02020603050405020304" pitchFamily="18" charset="0"/>
            <a:cs typeface="Times New Roman" panose="02020603050405020304" pitchFamily="18" charset="0"/>
          </a:endParaRPr>
        </a:p>
        <a:p>
          <a:pPr algn="l"/>
          <a:r>
            <a:rPr lang="en-US" sz="1200" b="0" dirty="0">
              <a:latin typeface="Times New Roman" panose="02020603050405020304" pitchFamily="18" charset="0"/>
              <a:cs typeface="Times New Roman" panose="02020603050405020304" pitchFamily="18" charset="0"/>
            </a:rPr>
            <a:t>EVERY FOOD PRODUCT HAS ITS OWN PDF FILE THAT CONTAINS AT LEAST ONE PHOTOGRAPH OF THE FRONT-OF-PACK AND ONE OF THE PACKAGE’S SIDE THAT INDICATES THE PRODUCT’S NUTRITION VALUE </a:t>
          </a:r>
        </a:p>
        <a:p>
          <a:pPr algn="ctr"/>
          <a:endParaRPr lang="en-US" sz="1050" b="1" dirty="0">
            <a:latin typeface="Times New Roman" panose="02020603050405020304" pitchFamily="18" charset="0"/>
            <a:cs typeface="Times New Roman" panose="02020603050405020304" pitchFamily="18" charset="0"/>
          </a:endParaRPr>
        </a:p>
        <a:p>
          <a:pPr algn="l"/>
          <a:endParaRPr lang="en-US" sz="1050" b="1" dirty="0">
            <a:latin typeface="Times New Roman" panose="02020603050405020304" pitchFamily="18" charset="0"/>
            <a:cs typeface="Times New Roman" panose="02020603050405020304" pitchFamily="18" charset="0"/>
          </a:endParaRPr>
        </a:p>
        <a:p>
          <a:pPr algn="ctr"/>
          <a:endParaRPr lang="en-US" sz="1050" b="1" dirty="0">
            <a:latin typeface="Times New Roman" panose="02020603050405020304" pitchFamily="18" charset="0"/>
            <a:cs typeface="Times New Roman" panose="02020603050405020304" pitchFamily="18" charset="0"/>
          </a:endParaRPr>
        </a:p>
        <a:p>
          <a:pPr algn="ctr"/>
          <a:endParaRPr lang="en-US" sz="1050" b="1" dirty="0">
            <a:latin typeface="Times New Roman" panose="02020603050405020304" pitchFamily="18" charset="0"/>
            <a:cs typeface="Times New Roman" panose="02020603050405020304" pitchFamily="18" charset="0"/>
          </a:endParaRPr>
        </a:p>
        <a:p>
          <a:pPr algn="ctr"/>
          <a:endParaRPr lang="en-US" sz="1050" b="1" dirty="0">
            <a:latin typeface="Times New Roman" panose="02020603050405020304" pitchFamily="18" charset="0"/>
            <a:cs typeface="Times New Roman" panose="02020603050405020304" pitchFamily="18" charset="0"/>
          </a:endParaRPr>
        </a:p>
        <a:p>
          <a:pPr algn="ctr"/>
          <a:endParaRPr lang="en-US" sz="1050" b="1" dirty="0">
            <a:latin typeface="Times New Roman" panose="02020603050405020304" pitchFamily="18" charset="0"/>
            <a:cs typeface="Times New Roman" panose="02020603050405020304" pitchFamily="18" charset="0"/>
          </a:endParaRPr>
        </a:p>
        <a:p>
          <a:pPr algn="ctr"/>
          <a:endParaRPr lang="en-US" sz="1050" b="1" dirty="0">
            <a:latin typeface="Times New Roman" panose="02020603050405020304" pitchFamily="18" charset="0"/>
            <a:cs typeface="Times New Roman" panose="02020603050405020304" pitchFamily="18" charset="0"/>
          </a:endParaRPr>
        </a:p>
        <a:p>
          <a:pPr algn="ctr"/>
          <a:endParaRPr lang="en-US" sz="1050" b="1" dirty="0">
            <a:latin typeface="Times New Roman" panose="02020603050405020304" pitchFamily="18" charset="0"/>
            <a:cs typeface="Times New Roman" panose="02020603050405020304" pitchFamily="18" charset="0"/>
          </a:endParaRPr>
        </a:p>
        <a:p>
          <a:pPr algn="ctr"/>
          <a:endParaRPr lang="en-US" sz="1050" b="1" dirty="0">
            <a:latin typeface="Times New Roman" panose="02020603050405020304" pitchFamily="18" charset="0"/>
            <a:cs typeface="Times New Roman" panose="02020603050405020304" pitchFamily="18" charset="0"/>
          </a:endParaRPr>
        </a:p>
        <a:p>
          <a:pPr algn="ctr"/>
          <a:endParaRPr lang="el-GR" sz="1050" dirty="0"/>
        </a:p>
      </dgm:t>
    </dgm:pt>
    <dgm:pt modelId="{31BDAD03-1300-4883-BEF4-2A76142A83F0}" type="parTrans" cxnId="{C5AE6329-99BE-4404-9CC7-683EA4794CCB}">
      <dgm:prSet/>
      <dgm:spPr/>
      <dgm:t>
        <a:bodyPr/>
        <a:lstStyle/>
        <a:p>
          <a:endParaRPr lang="el-GR" sz="1050"/>
        </a:p>
      </dgm:t>
    </dgm:pt>
    <dgm:pt modelId="{80653C37-89D4-4DB1-BF4D-5222E2B98CEB}" type="sibTrans" cxnId="{C5AE6329-99BE-4404-9CC7-683EA4794CCB}">
      <dgm:prSet/>
      <dgm:spPr/>
      <dgm:t>
        <a:bodyPr/>
        <a:lstStyle/>
        <a:p>
          <a:endParaRPr lang="el-GR" sz="1050"/>
        </a:p>
      </dgm:t>
    </dgm:pt>
    <dgm:pt modelId="{A2F554E9-025E-4DB8-931F-9F687F68CB7E}">
      <dgm:prSet phldrT="[Text]" custT="1"/>
      <dgm:spPr/>
      <dgm:t>
        <a:bodyPr/>
        <a:lstStyle/>
        <a:p>
          <a:r>
            <a:rPr lang="en-US" sz="1200" dirty="0">
              <a:latin typeface="Times New Roman" panose="02020603050405020304" pitchFamily="18" charset="0"/>
              <a:cs typeface="Times New Roman" panose="02020603050405020304" pitchFamily="18" charset="0"/>
            </a:rPr>
            <a:t>PRODUCT NAME</a:t>
          </a:r>
          <a:endParaRPr lang="el-GR" sz="1200" dirty="0">
            <a:latin typeface="Times New Roman" panose="02020603050405020304" pitchFamily="18" charset="0"/>
            <a:cs typeface="Times New Roman" panose="02020603050405020304" pitchFamily="18" charset="0"/>
          </a:endParaRPr>
        </a:p>
      </dgm:t>
    </dgm:pt>
    <dgm:pt modelId="{C1D27CB1-16BA-47D4-BF7E-4776CEA40ED7}" type="parTrans" cxnId="{732AD70D-78DC-49DC-88F3-AE0849C9662A}">
      <dgm:prSet/>
      <dgm:spPr/>
      <dgm:t>
        <a:bodyPr/>
        <a:lstStyle/>
        <a:p>
          <a:endParaRPr lang="el-GR" sz="1050"/>
        </a:p>
      </dgm:t>
    </dgm:pt>
    <dgm:pt modelId="{34263EC1-C75A-4DED-A6C2-349E393CD4A3}" type="sibTrans" cxnId="{732AD70D-78DC-49DC-88F3-AE0849C9662A}">
      <dgm:prSet/>
      <dgm:spPr/>
      <dgm:t>
        <a:bodyPr/>
        <a:lstStyle/>
        <a:p>
          <a:endParaRPr lang="el-GR" sz="1050"/>
        </a:p>
      </dgm:t>
    </dgm:pt>
    <dgm:pt modelId="{E2573D4D-085D-4F2A-B031-A1C7CCC29C66}">
      <dgm:prSet phldrT="[Text]" custT="1"/>
      <dgm:spPr/>
      <dgm:t>
        <a:bodyPr/>
        <a:lstStyle/>
        <a:p>
          <a:r>
            <a:rPr lang="en-US" sz="1200" dirty="0">
              <a:latin typeface="Times New Roman" panose="02020603050405020304" pitchFamily="18" charset="0"/>
              <a:cs typeface="Times New Roman" panose="02020603050405020304" pitchFamily="18" charset="0"/>
            </a:rPr>
            <a:t>LONG NAME</a:t>
          </a:r>
          <a:endParaRPr lang="el-GR" sz="1200" dirty="0">
            <a:latin typeface="Times New Roman" panose="02020603050405020304" pitchFamily="18" charset="0"/>
            <a:cs typeface="Times New Roman" panose="02020603050405020304" pitchFamily="18" charset="0"/>
          </a:endParaRPr>
        </a:p>
      </dgm:t>
    </dgm:pt>
    <dgm:pt modelId="{A25B6439-C656-4D60-8CA3-1372D5045608}" type="parTrans" cxnId="{5D1780D3-6C0F-4AD0-9021-06675A96DED0}">
      <dgm:prSet/>
      <dgm:spPr/>
      <dgm:t>
        <a:bodyPr/>
        <a:lstStyle/>
        <a:p>
          <a:endParaRPr lang="el-GR" sz="1050"/>
        </a:p>
      </dgm:t>
    </dgm:pt>
    <dgm:pt modelId="{95B113D6-58E3-48F4-AA31-FB35DEF541D7}" type="sibTrans" cxnId="{5D1780D3-6C0F-4AD0-9021-06675A96DED0}">
      <dgm:prSet/>
      <dgm:spPr/>
      <dgm:t>
        <a:bodyPr/>
        <a:lstStyle/>
        <a:p>
          <a:endParaRPr lang="el-GR" sz="1050"/>
        </a:p>
      </dgm:t>
    </dgm:pt>
    <dgm:pt modelId="{BED4F88D-8314-451B-868A-10DBB78A2C92}">
      <dgm:prSet phldrT="[Text]" custT="1"/>
      <dgm:spPr/>
      <dgm:t>
        <a:bodyPr/>
        <a:lstStyle/>
        <a:p>
          <a:r>
            <a:rPr lang="en-US" sz="1200" dirty="0">
              <a:latin typeface="Times New Roman" panose="02020603050405020304" pitchFamily="18" charset="0"/>
              <a:cs typeface="Times New Roman" panose="02020603050405020304" pitchFamily="18" charset="0"/>
            </a:rPr>
            <a:t>FOOD GROUP</a:t>
          </a:r>
          <a:endParaRPr lang="el-GR" sz="1200" dirty="0">
            <a:latin typeface="Times New Roman" panose="02020603050405020304" pitchFamily="18" charset="0"/>
            <a:cs typeface="Times New Roman" panose="02020603050405020304" pitchFamily="18" charset="0"/>
          </a:endParaRPr>
        </a:p>
      </dgm:t>
    </dgm:pt>
    <dgm:pt modelId="{7D6EB75D-2EB3-463D-B903-4108398C1B56}" type="parTrans" cxnId="{9E832375-F769-4CA8-BC1A-1AB858538972}">
      <dgm:prSet/>
      <dgm:spPr/>
      <dgm:t>
        <a:bodyPr/>
        <a:lstStyle/>
        <a:p>
          <a:endParaRPr lang="el-GR" sz="1050"/>
        </a:p>
      </dgm:t>
    </dgm:pt>
    <dgm:pt modelId="{2FF3288E-A79E-4F36-8ABC-AC2E086E620A}" type="sibTrans" cxnId="{9E832375-F769-4CA8-BC1A-1AB858538972}">
      <dgm:prSet/>
      <dgm:spPr/>
      <dgm:t>
        <a:bodyPr/>
        <a:lstStyle/>
        <a:p>
          <a:endParaRPr lang="el-GR" sz="1050"/>
        </a:p>
      </dgm:t>
    </dgm:pt>
    <dgm:pt modelId="{909E4E33-B959-4905-B1F7-532ADCAC94F5}">
      <dgm:prSet phldrT="[Text]" custT="1"/>
      <dgm:spPr/>
      <dgm:t>
        <a:bodyPr/>
        <a:lstStyle/>
        <a:p>
          <a:r>
            <a:rPr lang="en-US" sz="1200" dirty="0">
              <a:latin typeface="Times New Roman" panose="02020603050405020304" pitchFamily="18" charset="0"/>
              <a:cs typeface="Times New Roman" panose="02020603050405020304" pitchFamily="18" charset="0"/>
            </a:rPr>
            <a:t>FOOD CATEGORY</a:t>
          </a:r>
          <a:endParaRPr lang="el-GR" sz="1200" dirty="0">
            <a:latin typeface="Times New Roman" panose="02020603050405020304" pitchFamily="18" charset="0"/>
            <a:cs typeface="Times New Roman" panose="02020603050405020304" pitchFamily="18" charset="0"/>
          </a:endParaRPr>
        </a:p>
      </dgm:t>
    </dgm:pt>
    <dgm:pt modelId="{77A50C18-78D6-426C-8B02-2181F229492F}" type="parTrans" cxnId="{F6873A30-EC48-4E1C-B32F-FB3DF513C473}">
      <dgm:prSet/>
      <dgm:spPr/>
      <dgm:t>
        <a:bodyPr/>
        <a:lstStyle/>
        <a:p>
          <a:endParaRPr lang="el-GR" sz="1050"/>
        </a:p>
      </dgm:t>
    </dgm:pt>
    <dgm:pt modelId="{637681B6-1255-445C-A875-43837F3D673A}" type="sibTrans" cxnId="{F6873A30-EC48-4E1C-B32F-FB3DF513C473}">
      <dgm:prSet/>
      <dgm:spPr/>
      <dgm:t>
        <a:bodyPr/>
        <a:lstStyle/>
        <a:p>
          <a:endParaRPr lang="el-GR" sz="1050"/>
        </a:p>
      </dgm:t>
    </dgm:pt>
    <dgm:pt modelId="{F16BD9DB-8ACD-4E97-AD4F-5B04C478E041}">
      <dgm:prSet phldrT="[Text]" custT="1"/>
      <dgm:spPr/>
      <dgm:t>
        <a:bodyPr/>
        <a:lstStyle/>
        <a:p>
          <a:r>
            <a:rPr lang="en-US" sz="1200" dirty="0">
              <a:latin typeface="Times New Roman" panose="02020603050405020304" pitchFamily="18" charset="0"/>
              <a:cs typeface="Times New Roman" panose="02020603050405020304" pitchFamily="18" charset="0"/>
            </a:rPr>
            <a:t>MANUFACTURER</a:t>
          </a:r>
          <a:endParaRPr lang="el-GR" sz="1200" dirty="0">
            <a:latin typeface="Times New Roman" panose="02020603050405020304" pitchFamily="18" charset="0"/>
            <a:cs typeface="Times New Roman" panose="02020603050405020304" pitchFamily="18" charset="0"/>
          </a:endParaRPr>
        </a:p>
      </dgm:t>
    </dgm:pt>
    <dgm:pt modelId="{DD0059AC-4675-4CC9-961E-14BD9B168C1D}" type="parTrans" cxnId="{BC06E754-A2D9-486F-89FE-B1D25D68057F}">
      <dgm:prSet/>
      <dgm:spPr/>
      <dgm:t>
        <a:bodyPr/>
        <a:lstStyle/>
        <a:p>
          <a:endParaRPr lang="el-GR" sz="1050"/>
        </a:p>
      </dgm:t>
    </dgm:pt>
    <dgm:pt modelId="{D6C07437-BD1E-4605-AE77-6D1DCDFF00B6}" type="sibTrans" cxnId="{BC06E754-A2D9-486F-89FE-B1D25D68057F}">
      <dgm:prSet/>
      <dgm:spPr/>
      <dgm:t>
        <a:bodyPr/>
        <a:lstStyle/>
        <a:p>
          <a:endParaRPr lang="el-GR" sz="1050"/>
        </a:p>
      </dgm:t>
    </dgm:pt>
    <dgm:pt modelId="{640A2CC4-4E17-4BC2-8A1E-D2DDD7737409}">
      <dgm:prSet phldrT="[Text]" custT="1"/>
      <dgm:spPr/>
      <dgm:t>
        <a:bodyPr/>
        <a:lstStyle/>
        <a:p>
          <a:r>
            <a:rPr lang="en-US" sz="1200" dirty="0">
              <a:latin typeface="Times New Roman" panose="02020603050405020304" pitchFamily="18" charset="0"/>
              <a:cs typeface="Times New Roman" panose="02020603050405020304" pitchFamily="18" charset="0"/>
            </a:rPr>
            <a:t>DATA SOURCE</a:t>
          </a:r>
          <a:endParaRPr lang="el-GR" sz="1200" dirty="0">
            <a:latin typeface="Times New Roman" panose="02020603050405020304" pitchFamily="18" charset="0"/>
            <a:cs typeface="Times New Roman" panose="02020603050405020304" pitchFamily="18" charset="0"/>
          </a:endParaRPr>
        </a:p>
      </dgm:t>
    </dgm:pt>
    <dgm:pt modelId="{A6AF4BAF-1374-4506-80F2-E3520A8F0A59}" type="parTrans" cxnId="{9ADE9A99-1E19-471F-B7ED-ED1ADA7DAFB8}">
      <dgm:prSet/>
      <dgm:spPr/>
      <dgm:t>
        <a:bodyPr/>
        <a:lstStyle/>
        <a:p>
          <a:endParaRPr lang="el-GR" sz="1050"/>
        </a:p>
      </dgm:t>
    </dgm:pt>
    <dgm:pt modelId="{42F3BB47-CE53-45A6-907A-1B9EF8AE62C5}" type="sibTrans" cxnId="{9ADE9A99-1E19-471F-B7ED-ED1ADA7DAFB8}">
      <dgm:prSet/>
      <dgm:spPr/>
      <dgm:t>
        <a:bodyPr/>
        <a:lstStyle/>
        <a:p>
          <a:endParaRPr lang="el-GR" sz="1050"/>
        </a:p>
      </dgm:t>
    </dgm:pt>
    <dgm:pt modelId="{0CF62AC8-FA74-4038-87EE-E26B6CE1676A}">
      <dgm:prSet phldrT="[Text]" custT="1"/>
      <dgm:spPr/>
      <dgm:t>
        <a:bodyPr/>
        <a:lstStyle/>
        <a:p>
          <a:r>
            <a:rPr lang="en-US" sz="1200" dirty="0">
              <a:latin typeface="Times New Roman" panose="02020603050405020304" pitchFamily="18" charset="0"/>
              <a:cs typeface="Times New Roman" panose="02020603050405020304" pitchFamily="18" charset="0"/>
            </a:rPr>
            <a:t>DATE AVAILABLE</a:t>
          </a:r>
          <a:endParaRPr lang="el-GR" sz="1200" dirty="0">
            <a:latin typeface="Times New Roman" panose="02020603050405020304" pitchFamily="18" charset="0"/>
            <a:cs typeface="Times New Roman" panose="02020603050405020304" pitchFamily="18" charset="0"/>
          </a:endParaRPr>
        </a:p>
      </dgm:t>
    </dgm:pt>
    <dgm:pt modelId="{5247D786-B06D-4FF3-AC22-351BB70C6F3F}" type="parTrans" cxnId="{E02EA72F-CA75-49D2-93EB-F56730215D23}">
      <dgm:prSet/>
      <dgm:spPr/>
      <dgm:t>
        <a:bodyPr/>
        <a:lstStyle/>
        <a:p>
          <a:endParaRPr lang="el-GR" sz="1050"/>
        </a:p>
      </dgm:t>
    </dgm:pt>
    <dgm:pt modelId="{F8B91D09-AD23-4A13-A601-09ED124BE54F}" type="sibTrans" cxnId="{E02EA72F-CA75-49D2-93EB-F56730215D23}">
      <dgm:prSet/>
      <dgm:spPr/>
      <dgm:t>
        <a:bodyPr/>
        <a:lstStyle/>
        <a:p>
          <a:endParaRPr lang="el-GR" sz="1050"/>
        </a:p>
      </dgm:t>
    </dgm:pt>
    <dgm:pt modelId="{9F3B9A35-E3CA-45A2-BBB0-35C9B62CC57F}">
      <dgm:prSet phldrT="[Text]" custT="1"/>
      <dgm:spPr/>
      <dgm:t>
        <a:bodyPr/>
        <a:lstStyle/>
        <a:p>
          <a:r>
            <a:rPr lang="en-US" sz="1200" dirty="0">
              <a:latin typeface="Times New Roman" panose="02020603050405020304" pitchFamily="18" charset="0"/>
              <a:cs typeface="Times New Roman" panose="02020603050405020304" pitchFamily="18" charset="0"/>
            </a:rPr>
            <a:t>BARCODE</a:t>
          </a:r>
          <a:endParaRPr lang="el-GR" sz="1200" dirty="0">
            <a:latin typeface="Times New Roman" panose="02020603050405020304" pitchFamily="18" charset="0"/>
            <a:cs typeface="Times New Roman" panose="02020603050405020304" pitchFamily="18" charset="0"/>
          </a:endParaRPr>
        </a:p>
      </dgm:t>
    </dgm:pt>
    <dgm:pt modelId="{6A8556CE-50A6-4229-A14C-CB84CB442965}" type="parTrans" cxnId="{78607A85-FE64-4740-B9FE-3C3AEC08ED6E}">
      <dgm:prSet/>
      <dgm:spPr/>
      <dgm:t>
        <a:bodyPr/>
        <a:lstStyle/>
        <a:p>
          <a:endParaRPr lang="el-GR" sz="1050"/>
        </a:p>
      </dgm:t>
    </dgm:pt>
    <dgm:pt modelId="{AC50FA96-6C7F-4D1B-A46E-779FB6325175}" type="sibTrans" cxnId="{78607A85-FE64-4740-B9FE-3C3AEC08ED6E}">
      <dgm:prSet/>
      <dgm:spPr/>
      <dgm:t>
        <a:bodyPr/>
        <a:lstStyle/>
        <a:p>
          <a:endParaRPr lang="el-GR" sz="1050"/>
        </a:p>
      </dgm:t>
    </dgm:pt>
    <dgm:pt modelId="{33DB27A0-22B8-44A0-BF0D-CAB6E94F01CD}">
      <dgm:prSet phldrT="[Text]" custT="1"/>
      <dgm:spPr/>
      <dgm:t>
        <a:bodyPr/>
        <a:lstStyle/>
        <a:p>
          <a:r>
            <a:rPr lang="en-US" sz="1200" dirty="0">
              <a:latin typeface="Times New Roman" panose="02020603050405020304" pitchFamily="18" charset="0"/>
              <a:cs typeface="Times New Roman" panose="02020603050405020304" pitchFamily="18" charset="0"/>
            </a:rPr>
            <a:t>FOOD SOURCE</a:t>
          </a:r>
          <a:endParaRPr lang="el-GR" sz="1200" dirty="0">
            <a:latin typeface="Times New Roman" panose="02020603050405020304" pitchFamily="18" charset="0"/>
            <a:cs typeface="Times New Roman" panose="02020603050405020304" pitchFamily="18" charset="0"/>
          </a:endParaRPr>
        </a:p>
      </dgm:t>
    </dgm:pt>
    <dgm:pt modelId="{6AF64D4A-E9CF-479C-B2FA-614EA012B193}" type="parTrans" cxnId="{EF2E97AB-C0DF-4715-9F7D-0600D0193AB0}">
      <dgm:prSet/>
      <dgm:spPr/>
      <dgm:t>
        <a:bodyPr/>
        <a:lstStyle/>
        <a:p>
          <a:endParaRPr lang="el-GR" sz="1050"/>
        </a:p>
      </dgm:t>
    </dgm:pt>
    <dgm:pt modelId="{30047792-07D4-49EF-9406-2314FBA197EB}" type="sibTrans" cxnId="{EF2E97AB-C0DF-4715-9F7D-0600D0193AB0}">
      <dgm:prSet/>
      <dgm:spPr/>
      <dgm:t>
        <a:bodyPr/>
        <a:lstStyle/>
        <a:p>
          <a:endParaRPr lang="el-GR" sz="1050"/>
        </a:p>
      </dgm:t>
    </dgm:pt>
    <dgm:pt modelId="{E61F99D3-2A58-4FC2-A70E-014BABA46600}">
      <dgm:prSet phldrT="[Text]" custT="1"/>
      <dgm:spPr/>
      <dgm:t>
        <a:bodyPr/>
        <a:lstStyle/>
        <a:p>
          <a:r>
            <a:rPr lang="en-US" sz="1200" dirty="0">
              <a:latin typeface="Times New Roman" panose="02020603050405020304" pitchFamily="18" charset="0"/>
              <a:cs typeface="Times New Roman" panose="02020603050405020304" pitchFamily="18" charset="0"/>
            </a:rPr>
            <a:t>PHYSICAL STATE</a:t>
          </a:r>
          <a:endParaRPr lang="el-GR" sz="1200" dirty="0">
            <a:latin typeface="Times New Roman" panose="02020603050405020304" pitchFamily="18" charset="0"/>
            <a:cs typeface="Times New Roman" panose="02020603050405020304" pitchFamily="18" charset="0"/>
          </a:endParaRPr>
        </a:p>
      </dgm:t>
    </dgm:pt>
    <dgm:pt modelId="{185AB294-24B5-4C10-8A5F-9EBAE86CBF43}" type="parTrans" cxnId="{7E8BA8C6-7822-4A83-8087-275800A794F6}">
      <dgm:prSet/>
      <dgm:spPr/>
      <dgm:t>
        <a:bodyPr/>
        <a:lstStyle/>
        <a:p>
          <a:endParaRPr lang="el-GR" sz="1050"/>
        </a:p>
      </dgm:t>
    </dgm:pt>
    <dgm:pt modelId="{90686EBF-108C-41D3-9632-6D55D6EB22A5}" type="sibTrans" cxnId="{7E8BA8C6-7822-4A83-8087-275800A794F6}">
      <dgm:prSet/>
      <dgm:spPr/>
      <dgm:t>
        <a:bodyPr/>
        <a:lstStyle/>
        <a:p>
          <a:endParaRPr lang="el-GR" sz="1050"/>
        </a:p>
      </dgm:t>
    </dgm:pt>
    <dgm:pt modelId="{0A778128-A390-4148-ACD6-8AC3797F84E5}">
      <dgm:prSet phldrT="[Text]" custT="1"/>
      <dgm:spPr/>
      <dgm:t>
        <a:bodyPr/>
        <a:lstStyle/>
        <a:p>
          <a:r>
            <a:rPr lang="en-US" sz="1200" dirty="0">
              <a:latin typeface="Times New Roman" panose="02020603050405020304" pitchFamily="18" charset="0"/>
              <a:cs typeface="Times New Roman" panose="02020603050405020304" pitchFamily="18" charset="0"/>
            </a:rPr>
            <a:t>PACKAGE SIZE</a:t>
          </a:r>
          <a:endParaRPr lang="el-GR" sz="1200" dirty="0">
            <a:latin typeface="Times New Roman" panose="02020603050405020304" pitchFamily="18" charset="0"/>
            <a:cs typeface="Times New Roman" panose="02020603050405020304" pitchFamily="18" charset="0"/>
          </a:endParaRPr>
        </a:p>
      </dgm:t>
    </dgm:pt>
    <dgm:pt modelId="{38A5A6B4-819B-442B-AC0B-9C39318DB478}" type="parTrans" cxnId="{C0317719-358C-4060-8F71-DB7E9A930CB7}">
      <dgm:prSet/>
      <dgm:spPr/>
      <dgm:t>
        <a:bodyPr/>
        <a:lstStyle/>
        <a:p>
          <a:endParaRPr lang="el-GR" sz="1050"/>
        </a:p>
      </dgm:t>
    </dgm:pt>
    <dgm:pt modelId="{181AF883-BB93-437D-9A56-1259F5C1FFAD}" type="sibTrans" cxnId="{C0317719-358C-4060-8F71-DB7E9A930CB7}">
      <dgm:prSet/>
      <dgm:spPr/>
      <dgm:t>
        <a:bodyPr/>
        <a:lstStyle/>
        <a:p>
          <a:endParaRPr lang="el-GR" sz="1050"/>
        </a:p>
      </dgm:t>
    </dgm:pt>
    <dgm:pt modelId="{D922E1E1-0671-4AA2-8C61-21DB11DA6D3C}">
      <dgm:prSet phldrT="[Text]" custT="1"/>
      <dgm:spPr/>
      <dgm:t>
        <a:bodyPr/>
        <a:lstStyle/>
        <a:p>
          <a:r>
            <a:rPr lang="en-US" sz="1200" dirty="0">
              <a:latin typeface="Times New Roman" panose="02020603050405020304" pitchFamily="18" charset="0"/>
              <a:cs typeface="Times New Roman" panose="02020603050405020304" pitchFamily="18" charset="0"/>
            </a:rPr>
            <a:t>SERVING SIZE</a:t>
          </a:r>
          <a:endParaRPr lang="el-GR" sz="1200" dirty="0">
            <a:latin typeface="Times New Roman" panose="02020603050405020304" pitchFamily="18" charset="0"/>
            <a:cs typeface="Times New Roman" panose="02020603050405020304" pitchFamily="18" charset="0"/>
          </a:endParaRPr>
        </a:p>
      </dgm:t>
    </dgm:pt>
    <dgm:pt modelId="{454FBE9B-D8A1-4A28-B6A9-D8F07ECFE1F1}" type="parTrans" cxnId="{004FA436-D3BF-4C4D-9795-0B5DB0CD645D}">
      <dgm:prSet/>
      <dgm:spPr/>
      <dgm:t>
        <a:bodyPr/>
        <a:lstStyle/>
        <a:p>
          <a:endParaRPr lang="el-GR" sz="1050"/>
        </a:p>
      </dgm:t>
    </dgm:pt>
    <dgm:pt modelId="{4DD6BB70-F98C-49C7-8CD4-8855CD115497}" type="sibTrans" cxnId="{004FA436-D3BF-4C4D-9795-0B5DB0CD645D}">
      <dgm:prSet/>
      <dgm:spPr/>
      <dgm:t>
        <a:bodyPr/>
        <a:lstStyle/>
        <a:p>
          <a:endParaRPr lang="el-GR" sz="1050"/>
        </a:p>
      </dgm:t>
    </dgm:pt>
    <dgm:pt modelId="{BC2EF28B-2E7F-48BD-8C73-47901A6394B9}">
      <dgm:prSet phldrT="[Text]" custT="1"/>
      <dgm:spPr/>
      <dgm:t>
        <a:bodyPr/>
        <a:lstStyle/>
        <a:p>
          <a:r>
            <a:rPr lang="en-US" sz="1200" dirty="0">
              <a:latin typeface="Times New Roman" panose="02020603050405020304" pitchFamily="18" charset="0"/>
              <a:cs typeface="Times New Roman" panose="02020603050405020304" pitchFamily="18" charset="0"/>
            </a:rPr>
            <a:t>SERVINGS PER PACKAGE</a:t>
          </a:r>
          <a:endParaRPr lang="el-GR" sz="1200" dirty="0">
            <a:latin typeface="Times New Roman" panose="02020603050405020304" pitchFamily="18" charset="0"/>
            <a:cs typeface="Times New Roman" panose="02020603050405020304" pitchFamily="18" charset="0"/>
          </a:endParaRPr>
        </a:p>
      </dgm:t>
    </dgm:pt>
    <dgm:pt modelId="{8DA8522F-FEE4-4E3B-8AB6-6641350DF6F3}" type="parTrans" cxnId="{8553AFEB-B7E4-4C14-84C7-ECAD4A19D59A}">
      <dgm:prSet/>
      <dgm:spPr/>
      <dgm:t>
        <a:bodyPr/>
        <a:lstStyle/>
        <a:p>
          <a:endParaRPr lang="el-GR" sz="1050"/>
        </a:p>
      </dgm:t>
    </dgm:pt>
    <dgm:pt modelId="{92C09B0F-ACFE-49D4-BD3D-486246D2BB0D}" type="sibTrans" cxnId="{8553AFEB-B7E4-4C14-84C7-ECAD4A19D59A}">
      <dgm:prSet/>
      <dgm:spPr/>
      <dgm:t>
        <a:bodyPr/>
        <a:lstStyle/>
        <a:p>
          <a:endParaRPr lang="el-GR" sz="1050"/>
        </a:p>
      </dgm:t>
    </dgm:pt>
    <dgm:pt modelId="{1CDB5599-F669-46CD-B1A6-256D1C4B32DD}">
      <dgm:prSet phldrT="[Text]" custT="1"/>
      <dgm:spPr/>
      <dgm:t>
        <a:bodyPr/>
        <a:lstStyle/>
        <a:p>
          <a:r>
            <a:rPr lang="en-US" sz="1200" dirty="0">
              <a:latin typeface="Times New Roman" panose="02020603050405020304" pitchFamily="18" charset="0"/>
              <a:cs typeface="Times New Roman" panose="02020603050405020304" pitchFamily="18" charset="0"/>
            </a:rPr>
            <a:t>SERVING PROPOSAL</a:t>
          </a:r>
          <a:endParaRPr lang="el-GR" sz="1200" dirty="0">
            <a:latin typeface="Times New Roman" panose="02020603050405020304" pitchFamily="18" charset="0"/>
            <a:cs typeface="Times New Roman" panose="02020603050405020304" pitchFamily="18" charset="0"/>
          </a:endParaRPr>
        </a:p>
      </dgm:t>
    </dgm:pt>
    <dgm:pt modelId="{3D0316D5-73A3-40DA-ABCC-E4EFFCB34223}" type="parTrans" cxnId="{5B837217-ADD2-4CD0-8949-74B4DE2DBB8D}">
      <dgm:prSet/>
      <dgm:spPr/>
      <dgm:t>
        <a:bodyPr/>
        <a:lstStyle/>
        <a:p>
          <a:endParaRPr lang="el-GR" sz="1050"/>
        </a:p>
      </dgm:t>
    </dgm:pt>
    <dgm:pt modelId="{1BC56FFB-0EE4-4B89-8393-38E3572D36FD}" type="sibTrans" cxnId="{5B837217-ADD2-4CD0-8949-74B4DE2DBB8D}">
      <dgm:prSet/>
      <dgm:spPr/>
      <dgm:t>
        <a:bodyPr/>
        <a:lstStyle/>
        <a:p>
          <a:endParaRPr lang="el-GR" sz="1050"/>
        </a:p>
      </dgm:t>
    </dgm:pt>
    <dgm:pt modelId="{BEF3B393-76F5-43DE-AF7A-0FA9DC918B01}">
      <dgm:prSet phldrT="[Text]" custT="1"/>
      <dgm:spPr/>
      <dgm:t>
        <a:bodyPr/>
        <a:lstStyle/>
        <a:p>
          <a:r>
            <a:rPr lang="en-US" sz="1200" dirty="0">
              <a:latin typeface="Times New Roman" panose="02020603050405020304" pitchFamily="18" charset="0"/>
              <a:cs typeface="Times New Roman" panose="02020603050405020304" pitchFamily="18" charset="0"/>
            </a:rPr>
            <a:t>PRICE</a:t>
          </a:r>
          <a:endParaRPr lang="el-GR" sz="1200" dirty="0">
            <a:latin typeface="Times New Roman" panose="02020603050405020304" pitchFamily="18" charset="0"/>
            <a:cs typeface="Times New Roman" panose="02020603050405020304" pitchFamily="18" charset="0"/>
          </a:endParaRPr>
        </a:p>
      </dgm:t>
    </dgm:pt>
    <dgm:pt modelId="{76E2692F-1857-487F-91BF-5584F87C0B29}" type="parTrans" cxnId="{CB86D8F2-75A4-4721-B9BC-53119F8FF31F}">
      <dgm:prSet/>
      <dgm:spPr/>
      <dgm:t>
        <a:bodyPr/>
        <a:lstStyle/>
        <a:p>
          <a:endParaRPr lang="el-GR" sz="1050"/>
        </a:p>
      </dgm:t>
    </dgm:pt>
    <dgm:pt modelId="{BD1017DA-EB84-4E8B-857C-DCAA449D9D7F}" type="sibTrans" cxnId="{CB86D8F2-75A4-4721-B9BC-53119F8FF31F}">
      <dgm:prSet/>
      <dgm:spPr/>
      <dgm:t>
        <a:bodyPr/>
        <a:lstStyle/>
        <a:p>
          <a:endParaRPr lang="el-GR" sz="1050"/>
        </a:p>
      </dgm:t>
    </dgm:pt>
    <dgm:pt modelId="{1A45AE03-6547-41BD-9596-BE1642BF3762}">
      <dgm:prSet phldrT="[Text]" custT="1"/>
      <dgm:spPr/>
      <dgm:t>
        <a:bodyPr/>
        <a:lstStyle/>
        <a:p>
          <a:r>
            <a:rPr lang="en-US" sz="1200" dirty="0">
              <a:latin typeface="Times New Roman" panose="02020603050405020304" pitchFamily="18" charset="0"/>
              <a:cs typeface="Times New Roman" panose="02020603050405020304" pitchFamily="18" charset="0"/>
            </a:rPr>
            <a:t>DISCOUNT</a:t>
          </a:r>
          <a:endParaRPr lang="el-GR" sz="1200" dirty="0">
            <a:latin typeface="Times New Roman" panose="02020603050405020304" pitchFamily="18" charset="0"/>
            <a:cs typeface="Times New Roman" panose="02020603050405020304" pitchFamily="18" charset="0"/>
          </a:endParaRPr>
        </a:p>
      </dgm:t>
    </dgm:pt>
    <dgm:pt modelId="{8F2E3FEC-527A-4A99-AAE7-CB28BEBEC9E0}" type="parTrans" cxnId="{AA038295-4F4C-4D52-96FB-D957B73FAA40}">
      <dgm:prSet/>
      <dgm:spPr/>
      <dgm:t>
        <a:bodyPr/>
        <a:lstStyle/>
        <a:p>
          <a:endParaRPr lang="el-GR" sz="1050"/>
        </a:p>
      </dgm:t>
    </dgm:pt>
    <dgm:pt modelId="{46FDB293-7E76-4F30-BE5D-A1638C9FD1BE}" type="sibTrans" cxnId="{AA038295-4F4C-4D52-96FB-D957B73FAA40}">
      <dgm:prSet/>
      <dgm:spPr/>
      <dgm:t>
        <a:bodyPr/>
        <a:lstStyle/>
        <a:p>
          <a:endParaRPr lang="el-GR" sz="1050"/>
        </a:p>
      </dgm:t>
    </dgm:pt>
    <dgm:pt modelId="{075AC748-9C25-4C9E-B623-2B236851258D}">
      <dgm:prSet phldrT="[Text]" custT="1"/>
      <dgm:spPr/>
      <dgm:t>
        <a:bodyPr/>
        <a:lstStyle/>
        <a:p>
          <a:pPr algn="l">
            <a:buFontTx/>
            <a:buNone/>
          </a:pPr>
          <a:r>
            <a:rPr lang="en-US" sz="1200" dirty="0">
              <a:latin typeface="Times New Roman" panose="02020603050405020304" pitchFamily="18" charset="0"/>
              <a:cs typeface="Times New Roman" panose="02020603050405020304" pitchFamily="18" charset="0"/>
            </a:rPr>
            <a:t>   THE VALUE OF THE NUTRIENTS MENTIONED AT THE FOOD PRODUCT’S LABEL, PER 100 G OR ML EDIBLE PORTION</a:t>
          </a:r>
          <a:endParaRPr lang="el-GR" sz="1200" dirty="0">
            <a:latin typeface="Times New Roman" panose="02020603050405020304" pitchFamily="18" charset="0"/>
            <a:cs typeface="Times New Roman" panose="02020603050405020304" pitchFamily="18" charset="0"/>
          </a:endParaRPr>
        </a:p>
      </dgm:t>
    </dgm:pt>
    <dgm:pt modelId="{65C8E239-E497-4730-B65D-77737A4359E5}" type="parTrans" cxnId="{FD341E6F-9794-421A-85E9-985D9DEFB4C8}">
      <dgm:prSet/>
      <dgm:spPr/>
      <dgm:t>
        <a:bodyPr/>
        <a:lstStyle/>
        <a:p>
          <a:endParaRPr lang="el-GR" sz="1050"/>
        </a:p>
      </dgm:t>
    </dgm:pt>
    <dgm:pt modelId="{ED0E75FE-2645-4DDB-9EDC-D5F49618C0DA}" type="sibTrans" cxnId="{FD341E6F-9794-421A-85E9-985D9DEFB4C8}">
      <dgm:prSet/>
      <dgm:spPr/>
      <dgm:t>
        <a:bodyPr/>
        <a:lstStyle/>
        <a:p>
          <a:endParaRPr lang="el-GR" sz="1050"/>
        </a:p>
      </dgm:t>
    </dgm:pt>
    <dgm:pt modelId="{868150DB-4437-4AC1-B1C0-3D3068AB6C34}">
      <dgm:prSet phldrT="[Text]" custT="1"/>
      <dgm:spPr/>
      <dgm:t>
        <a:bodyPr/>
        <a:lstStyle/>
        <a:p>
          <a:r>
            <a:rPr lang="en-US" sz="1200" dirty="0">
              <a:latin typeface="Times New Roman" panose="02020603050405020304" pitchFamily="18" charset="0"/>
              <a:cs typeface="Times New Roman" panose="02020603050405020304" pitchFamily="18" charset="0"/>
            </a:rPr>
            <a:t>NUTRITION CLAIM</a:t>
          </a:r>
          <a:endParaRPr lang="el-GR" sz="1200" dirty="0">
            <a:latin typeface="Times New Roman" panose="02020603050405020304" pitchFamily="18" charset="0"/>
            <a:cs typeface="Times New Roman" panose="02020603050405020304" pitchFamily="18" charset="0"/>
          </a:endParaRPr>
        </a:p>
      </dgm:t>
    </dgm:pt>
    <dgm:pt modelId="{30ABB711-462F-4B96-A45E-6E55A5956044}" type="sibTrans" cxnId="{5D266DDA-EB60-4C1F-9637-D41E8FE90D20}">
      <dgm:prSet/>
      <dgm:spPr/>
      <dgm:t>
        <a:bodyPr/>
        <a:lstStyle/>
        <a:p>
          <a:endParaRPr lang="el-GR" sz="1050"/>
        </a:p>
      </dgm:t>
    </dgm:pt>
    <dgm:pt modelId="{374D3CA5-C215-4057-B496-A6330BC11275}" type="parTrans" cxnId="{5D266DDA-EB60-4C1F-9637-D41E8FE90D20}">
      <dgm:prSet/>
      <dgm:spPr/>
      <dgm:t>
        <a:bodyPr/>
        <a:lstStyle/>
        <a:p>
          <a:endParaRPr lang="el-GR" sz="1050"/>
        </a:p>
      </dgm:t>
    </dgm:pt>
    <dgm:pt modelId="{9436CCF2-EAA6-4552-B4CD-AE3A67D13CB9}">
      <dgm:prSet phldrT="[Text]" custT="1"/>
      <dgm:spPr/>
      <dgm:t>
        <a:bodyPr/>
        <a:lstStyle/>
        <a:p>
          <a:r>
            <a:rPr lang="en-US" sz="1200" dirty="0">
              <a:latin typeface="Times New Roman" panose="02020603050405020304" pitchFamily="18" charset="0"/>
              <a:cs typeface="Times New Roman" panose="02020603050405020304" pitchFamily="18" charset="0"/>
            </a:rPr>
            <a:t>HEALTH CLAIM</a:t>
          </a:r>
          <a:endParaRPr lang="el-GR" sz="1200" dirty="0">
            <a:latin typeface="Times New Roman" panose="02020603050405020304" pitchFamily="18" charset="0"/>
            <a:cs typeface="Times New Roman" panose="02020603050405020304" pitchFamily="18" charset="0"/>
          </a:endParaRPr>
        </a:p>
      </dgm:t>
    </dgm:pt>
    <dgm:pt modelId="{59BAC44C-8CC9-42F2-86C6-13E42F6E7F70}" type="parTrans" cxnId="{B0A96E8F-984A-4622-BA1A-806CA10107FE}">
      <dgm:prSet/>
      <dgm:spPr/>
      <dgm:t>
        <a:bodyPr/>
        <a:lstStyle/>
        <a:p>
          <a:endParaRPr lang="el-GR" sz="1050"/>
        </a:p>
      </dgm:t>
    </dgm:pt>
    <dgm:pt modelId="{7AA3AC92-9C9B-4978-90EB-30F14C299AE1}" type="sibTrans" cxnId="{B0A96E8F-984A-4622-BA1A-806CA10107FE}">
      <dgm:prSet/>
      <dgm:spPr/>
      <dgm:t>
        <a:bodyPr/>
        <a:lstStyle/>
        <a:p>
          <a:endParaRPr lang="el-GR" sz="1050"/>
        </a:p>
      </dgm:t>
    </dgm:pt>
    <dgm:pt modelId="{9D1EE069-0B9D-4463-925D-034D870BFF26}">
      <dgm:prSet phldrT="[Text]" custT="1"/>
      <dgm:spPr/>
      <dgm:t>
        <a:bodyPr/>
        <a:lstStyle/>
        <a:p>
          <a:r>
            <a:rPr lang="en-US" sz="1200" dirty="0">
              <a:latin typeface="Times New Roman" panose="02020603050405020304" pitchFamily="18" charset="0"/>
              <a:cs typeface="Times New Roman" panose="02020603050405020304" pitchFamily="18" charset="0"/>
            </a:rPr>
            <a:t>HEALTH-RELATED CLAIMS</a:t>
          </a:r>
          <a:endParaRPr lang="el-GR" sz="1200" dirty="0">
            <a:latin typeface="Times New Roman" panose="02020603050405020304" pitchFamily="18" charset="0"/>
            <a:cs typeface="Times New Roman" panose="02020603050405020304" pitchFamily="18" charset="0"/>
          </a:endParaRPr>
        </a:p>
      </dgm:t>
    </dgm:pt>
    <dgm:pt modelId="{57CC5934-D621-4CC8-B6EC-6C431B5D3561}" type="parTrans" cxnId="{6F8B2145-FFBA-4EEB-9E06-EAD1A900CEE1}">
      <dgm:prSet/>
      <dgm:spPr/>
      <dgm:t>
        <a:bodyPr/>
        <a:lstStyle/>
        <a:p>
          <a:endParaRPr lang="el-GR" sz="1050"/>
        </a:p>
      </dgm:t>
    </dgm:pt>
    <dgm:pt modelId="{D84BC34C-8499-4BD9-A03D-2B0C8B74AA68}" type="sibTrans" cxnId="{6F8B2145-FFBA-4EEB-9E06-EAD1A900CEE1}">
      <dgm:prSet/>
      <dgm:spPr/>
      <dgm:t>
        <a:bodyPr/>
        <a:lstStyle/>
        <a:p>
          <a:endParaRPr lang="el-GR" sz="1050"/>
        </a:p>
      </dgm:t>
    </dgm:pt>
    <dgm:pt modelId="{595CA1D4-D3F3-4890-ADE9-A3AEEAC072F3}">
      <dgm:prSet phldrT="[Text]" custT="1"/>
      <dgm:spPr/>
      <dgm:t>
        <a:bodyPr/>
        <a:lstStyle/>
        <a:p>
          <a:r>
            <a:rPr lang="en-US" sz="1200" dirty="0">
              <a:latin typeface="Times New Roman" panose="02020603050405020304" pitchFamily="18" charset="0"/>
              <a:cs typeface="Times New Roman" panose="02020603050405020304" pitchFamily="18" charset="0"/>
            </a:rPr>
            <a:t>ENVIRONMENT-RELATED CLAIMS</a:t>
          </a:r>
          <a:endParaRPr lang="el-GR" sz="1200" dirty="0">
            <a:latin typeface="Times New Roman" panose="02020603050405020304" pitchFamily="18" charset="0"/>
            <a:cs typeface="Times New Roman" panose="02020603050405020304" pitchFamily="18" charset="0"/>
          </a:endParaRPr>
        </a:p>
      </dgm:t>
    </dgm:pt>
    <dgm:pt modelId="{C92C14A3-15A8-4935-848F-1EF63B252A59}" type="parTrans" cxnId="{094F6553-29CB-4CC1-8A2B-851C0A4C8F36}">
      <dgm:prSet/>
      <dgm:spPr/>
      <dgm:t>
        <a:bodyPr/>
        <a:lstStyle/>
        <a:p>
          <a:endParaRPr lang="el-GR" sz="1050"/>
        </a:p>
      </dgm:t>
    </dgm:pt>
    <dgm:pt modelId="{BA37ECD2-1FD9-49BF-87D3-B8173A04088C}" type="sibTrans" cxnId="{094F6553-29CB-4CC1-8A2B-851C0A4C8F36}">
      <dgm:prSet/>
      <dgm:spPr/>
      <dgm:t>
        <a:bodyPr/>
        <a:lstStyle/>
        <a:p>
          <a:endParaRPr lang="el-GR" sz="1050"/>
        </a:p>
      </dgm:t>
    </dgm:pt>
    <dgm:pt modelId="{FF8809EA-95EA-46DF-8F25-97A026FC0894}">
      <dgm:prSet phldrT="[Text]" custT="1"/>
      <dgm:spPr/>
      <dgm:t>
        <a:bodyPr/>
        <a:lstStyle/>
        <a:p>
          <a:r>
            <a:rPr lang="en-US" sz="1200" dirty="0">
              <a:latin typeface="Times New Roman" panose="02020603050405020304" pitchFamily="18" charset="0"/>
              <a:cs typeface="Times New Roman" panose="02020603050405020304" pitchFamily="18" charset="0"/>
            </a:rPr>
            <a:t>WHOLEGRAIN</a:t>
          </a:r>
          <a:endParaRPr lang="el-GR" sz="1200" dirty="0">
            <a:latin typeface="Times New Roman" panose="02020603050405020304" pitchFamily="18" charset="0"/>
            <a:cs typeface="Times New Roman" panose="02020603050405020304" pitchFamily="18" charset="0"/>
          </a:endParaRPr>
        </a:p>
      </dgm:t>
    </dgm:pt>
    <dgm:pt modelId="{FB7A588F-7CD7-4938-A8F4-9FFF51BF9E24}" type="parTrans" cxnId="{124E6559-65CB-4932-85BB-567858241037}">
      <dgm:prSet/>
      <dgm:spPr/>
      <dgm:t>
        <a:bodyPr/>
        <a:lstStyle/>
        <a:p>
          <a:endParaRPr lang="el-GR" sz="1050"/>
        </a:p>
      </dgm:t>
    </dgm:pt>
    <dgm:pt modelId="{5E7B1B21-A4F8-42A2-AA91-4E63318D82E6}" type="sibTrans" cxnId="{124E6559-65CB-4932-85BB-567858241037}">
      <dgm:prSet/>
      <dgm:spPr/>
      <dgm:t>
        <a:bodyPr/>
        <a:lstStyle/>
        <a:p>
          <a:endParaRPr lang="el-GR" sz="1050"/>
        </a:p>
      </dgm:t>
    </dgm:pt>
    <dgm:pt modelId="{8BB53E82-A7A1-4B0F-BC2A-E7F59F0B0DB0}">
      <dgm:prSet phldrT="[Text]" custT="1"/>
      <dgm:spPr/>
      <dgm:t>
        <a:bodyPr/>
        <a:lstStyle/>
        <a:p>
          <a:r>
            <a:rPr lang="en-US" sz="1200" dirty="0">
              <a:latin typeface="Times New Roman" panose="02020603050405020304" pitchFamily="18" charset="0"/>
              <a:cs typeface="Times New Roman" panose="02020603050405020304" pitchFamily="18" charset="0"/>
            </a:rPr>
            <a:t>QUALITY SCHEMES</a:t>
          </a:r>
          <a:endParaRPr lang="el-GR" sz="1200" dirty="0">
            <a:latin typeface="Times New Roman" panose="02020603050405020304" pitchFamily="18" charset="0"/>
            <a:cs typeface="Times New Roman" panose="02020603050405020304" pitchFamily="18" charset="0"/>
          </a:endParaRPr>
        </a:p>
      </dgm:t>
    </dgm:pt>
    <dgm:pt modelId="{B5B33E54-24C9-4D9C-903D-D8C1832A4D7E}" type="parTrans" cxnId="{950E471F-A90E-4346-B659-BF6155B48C12}">
      <dgm:prSet/>
      <dgm:spPr/>
      <dgm:t>
        <a:bodyPr/>
        <a:lstStyle/>
        <a:p>
          <a:endParaRPr lang="el-GR" sz="1050"/>
        </a:p>
      </dgm:t>
    </dgm:pt>
    <dgm:pt modelId="{796DA3AF-2C70-44CB-932E-94D1428BD2F2}" type="sibTrans" cxnId="{950E471F-A90E-4346-B659-BF6155B48C12}">
      <dgm:prSet/>
      <dgm:spPr/>
      <dgm:t>
        <a:bodyPr/>
        <a:lstStyle/>
        <a:p>
          <a:endParaRPr lang="el-GR" sz="1050"/>
        </a:p>
      </dgm:t>
    </dgm:pt>
    <dgm:pt modelId="{6BAF12A6-CA07-4BB7-A266-76E21057DEA6}">
      <dgm:prSet phldrT="[Text]" custT="1"/>
      <dgm:spPr/>
      <dgm:t>
        <a:bodyPr/>
        <a:lstStyle/>
        <a:p>
          <a:endParaRPr lang="el-GR" sz="1050" dirty="0">
            <a:latin typeface="Times New Roman" panose="02020603050405020304" pitchFamily="18" charset="0"/>
            <a:cs typeface="Times New Roman" panose="02020603050405020304" pitchFamily="18" charset="0"/>
          </a:endParaRPr>
        </a:p>
      </dgm:t>
    </dgm:pt>
    <dgm:pt modelId="{E6D1FDBA-0EB4-4FE9-B358-097495B360D9}" type="parTrans" cxnId="{036B0441-16B0-4DC5-827E-9BFB3D86DAF9}">
      <dgm:prSet/>
      <dgm:spPr/>
      <dgm:t>
        <a:bodyPr/>
        <a:lstStyle/>
        <a:p>
          <a:endParaRPr lang="el-GR" sz="1050"/>
        </a:p>
      </dgm:t>
    </dgm:pt>
    <dgm:pt modelId="{71C403EB-0CCA-4038-822D-CC2B7A493FEF}" type="sibTrans" cxnId="{036B0441-16B0-4DC5-827E-9BFB3D86DAF9}">
      <dgm:prSet/>
      <dgm:spPr/>
      <dgm:t>
        <a:bodyPr/>
        <a:lstStyle/>
        <a:p>
          <a:endParaRPr lang="el-GR" sz="1050"/>
        </a:p>
      </dgm:t>
    </dgm:pt>
    <dgm:pt modelId="{F80CC774-B162-4473-86DB-316E0FE63421}">
      <dgm:prSet phldrT="[Text]" custT="1"/>
      <dgm:spPr/>
      <dgm:t>
        <a:bodyPr/>
        <a:lstStyle/>
        <a:p>
          <a:pPr algn="l"/>
          <a:endParaRPr lang="el-GR" sz="1200" dirty="0">
            <a:latin typeface="Times New Roman" panose="02020603050405020304" pitchFamily="18" charset="0"/>
            <a:cs typeface="Times New Roman" panose="02020603050405020304" pitchFamily="18" charset="0"/>
          </a:endParaRPr>
        </a:p>
      </dgm:t>
    </dgm:pt>
    <dgm:pt modelId="{81F06DE5-C45D-4CA9-BDDB-C2AA16A4BFBF}" type="parTrans" cxnId="{A5DEA7B3-86C9-4462-9B8D-5AB5A9771195}">
      <dgm:prSet/>
      <dgm:spPr/>
      <dgm:t>
        <a:bodyPr/>
        <a:lstStyle/>
        <a:p>
          <a:endParaRPr lang="el-GR" sz="1050"/>
        </a:p>
      </dgm:t>
    </dgm:pt>
    <dgm:pt modelId="{044E5819-3058-471E-AF69-030C025AA94F}" type="sibTrans" cxnId="{A5DEA7B3-86C9-4462-9B8D-5AB5A9771195}">
      <dgm:prSet/>
      <dgm:spPr/>
      <dgm:t>
        <a:bodyPr/>
        <a:lstStyle/>
        <a:p>
          <a:endParaRPr lang="el-GR" sz="1050"/>
        </a:p>
      </dgm:t>
    </dgm:pt>
    <dgm:pt modelId="{3D73C15A-7C41-4DB6-B03A-60B6835592AD}">
      <dgm:prSet phldrT="[Text]" custT="1"/>
      <dgm:spPr/>
      <dgm:t>
        <a:bodyPr/>
        <a:lstStyle/>
        <a:p>
          <a:endParaRPr lang="el-GR" sz="1050" dirty="0">
            <a:latin typeface="Times New Roman" panose="02020603050405020304" pitchFamily="18" charset="0"/>
            <a:cs typeface="Times New Roman" panose="02020603050405020304" pitchFamily="18" charset="0"/>
          </a:endParaRPr>
        </a:p>
      </dgm:t>
    </dgm:pt>
    <dgm:pt modelId="{2BF9456D-1517-4E70-8E2F-EE9D65414B05}" type="parTrans" cxnId="{FB752E8D-1DD8-493D-B863-3CED544FDECA}">
      <dgm:prSet/>
      <dgm:spPr/>
      <dgm:t>
        <a:bodyPr/>
        <a:lstStyle/>
        <a:p>
          <a:endParaRPr lang="el-GR" sz="1050"/>
        </a:p>
      </dgm:t>
    </dgm:pt>
    <dgm:pt modelId="{44F4526A-688B-46E9-9159-4C7E6CE781DA}" type="sibTrans" cxnId="{FB752E8D-1DD8-493D-B863-3CED544FDECA}">
      <dgm:prSet/>
      <dgm:spPr/>
      <dgm:t>
        <a:bodyPr/>
        <a:lstStyle/>
        <a:p>
          <a:endParaRPr lang="el-GR" sz="1050"/>
        </a:p>
      </dgm:t>
    </dgm:pt>
    <dgm:pt modelId="{0FCDD61C-2A29-4F36-9CA7-D6ACAEE867DD}">
      <dgm:prSet phldrT="[Text]" custT="1"/>
      <dgm:spPr/>
      <dgm:t>
        <a:bodyPr/>
        <a:lstStyle/>
        <a:p>
          <a:r>
            <a:rPr lang="en-US" sz="1200" dirty="0">
              <a:latin typeface="Times New Roman" panose="02020603050405020304" pitchFamily="18" charset="0"/>
              <a:cs typeface="Times New Roman" panose="02020603050405020304" pitchFamily="18" charset="0"/>
            </a:rPr>
            <a:t>GREEK ORIGIN</a:t>
          </a:r>
          <a:endParaRPr lang="el-GR" sz="1200" dirty="0">
            <a:latin typeface="Times New Roman" panose="02020603050405020304" pitchFamily="18" charset="0"/>
            <a:cs typeface="Times New Roman" panose="02020603050405020304" pitchFamily="18" charset="0"/>
          </a:endParaRPr>
        </a:p>
      </dgm:t>
    </dgm:pt>
    <dgm:pt modelId="{50E844A2-E614-464B-A7B5-37608EB37CA4}" type="parTrans" cxnId="{A3C6E575-A702-4C4C-A0C2-D515CC266E21}">
      <dgm:prSet/>
      <dgm:spPr/>
      <dgm:t>
        <a:bodyPr/>
        <a:lstStyle/>
        <a:p>
          <a:endParaRPr lang="el-GR" sz="1050"/>
        </a:p>
      </dgm:t>
    </dgm:pt>
    <dgm:pt modelId="{BDC9667D-3719-4494-BBAD-781BF4887383}" type="sibTrans" cxnId="{A3C6E575-A702-4C4C-A0C2-D515CC266E21}">
      <dgm:prSet/>
      <dgm:spPr/>
      <dgm:t>
        <a:bodyPr/>
        <a:lstStyle/>
        <a:p>
          <a:endParaRPr lang="el-GR" sz="1050"/>
        </a:p>
      </dgm:t>
    </dgm:pt>
    <dgm:pt modelId="{7C1E979F-79A3-430A-9CD5-47E23857B9A0}">
      <dgm:prSet phldrT="[Text]" custT="1"/>
      <dgm:spPr/>
      <dgm:t>
        <a:bodyPr/>
        <a:lstStyle/>
        <a:p>
          <a:r>
            <a:rPr lang="en-US" sz="1200" dirty="0">
              <a:latin typeface="Times New Roman" panose="02020603050405020304" pitchFamily="18" charset="0"/>
              <a:cs typeface="Times New Roman" panose="02020603050405020304" pitchFamily="18" charset="0"/>
            </a:rPr>
            <a:t>FORTIFICATION</a:t>
          </a:r>
          <a:endParaRPr lang="el-GR" sz="1200" dirty="0">
            <a:latin typeface="Times New Roman" panose="02020603050405020304" pitchFamily="18" charset="0"/>
            <a:cs typeface="Times New Roman" panose="02020603050405020304" pitchFamily="18" charset="0"/>
          </a:endParaRPr>
        </a:p>
      </dgm:t>
    </dgm:pt>
    <dgm:pt modelId="{462A7DB7-A906-44AB-8391-A5F9924A9753}" type="parTrans" cxnId="{5AE9C97A-BF88-47B6-B511-5B6FB4482A81}">
      <dgm:prSet/>
      <dgm:spPr/>
      <dgm:t>
        <a:bodyPr/>
        <a:lstStyle/>
        <a:p>
          <a:endParaRPr lang="el-GR" sz="1050"/>
        </a:p>
      </dgm:t>
    </dgm:pt>
    <dgm:pt modelId="{DE751559-25D4-4D09-B98F-5F80AF07F75D}" type="sibTrans" cxnId="{5AE9C97A-BF88-47B6-B511-5B6FB4482A81}">
      <dgm:prSet/>
      <dgm:spPr/>
      <dgm:t>
        <a:bodyPr/>
        <a:lstStyle/>
        <a:p>
          <a:endParaRPr lang="el-GR" sz="1050"/>
        </a:p>
      </dgm:t>
    </dgm:pt>
    <dgm:pt modelId="{5F6868E4-BDE7-4610-BE4B-0A6A81F50156}" type="pres">
      <dgm:prSet presAssocID="{3D097218-F421-4FF8-BC77-A2ACDA790867}" presName="Name0" presStyleCnt="0">
        <dgm:presLayoutVars>
          <dgm:dir/>
          <dgm:resizeHandles val="exact"/>
        </dgm:presLayoutVars>
      </dgm:prSet>
      <dgm:spPr/>
      <dgm:t>
        <a:bodyPr/>
        <a:lstStyle/>
        <a:p>
          <a:endParaRPr lang="en-US"/>
        </a:p>
      </dgm:t>
    </dgm:pt>
    <dgm:pt modelId="{1A0E474A-C5CE-4696-BB69-122E35208475}" type="pres">
      <dgm:prSet presAssocID="{83A2A397-5D2A-4118-9FE8-C94B62D9655A}" presName="node" presStyleLbl="node1" presStyleIdx="0" presStyleCnt="4">
        <dgm:presLayoutVars>
          <dgm:bulletEnabled val="1"/>
        </dgm:presLayoutVars>
      </dgm:prSet>
      <dgm:spPr/>
      <dgm:t>
        <a:bodyPr/>
        <a:lstStyle/>
        <a:p>
          <a:endParaRPr lang="en-US"/>
        </a:p>
      </dgm:t>
    </dgm:pt>
    <dgm:pt modelId="{294F8190-320C-4A6E-B03D-F4CB99785AC4}" type="pres">
      <dgm:prSet presAssocID="{341F5982-A5BB-4424-8EE9-B2CC5527654C}" presName="sibTrans" presStyleCnt="0"/>
      <dgm:spPr/>
    </dgm:pt>
    <dgm:pt modelId="{8E05C3F3-0F7C-4B1B-8776-831575232830}" type="pres">
      <dgm:prSet presAssocID="{070B9CFD-03E2-49A6-A8C5-0BDD829ED60A}" presName="node" presStyleLbl="node1" presStyleIdx="1" presStyleCnt="4">
        <dgm:presLayoutVars>
          <dgm:bulletEnabled val="1"/>
        </dgm:presLayoutVars>
      </dgm:prSet>
      <dgm:spPr/>
      <dgm:t>
        <a:bodyPr/>
        <a:lstStyle/>
        <a:p>
          <a:endParaRPr lang="en-US"/>
        </a:p>
      </dgm:t>
    </dgm:pt>
    <dgm:pt modelId="{DC1CE718-36CE-4A7E-A48B-C27DF1064154}" type="pres">
      <dgm:prSet presAssocID="{2E60A0C1-7B40-4B2F-A1FE-C8514A2BC517}" presName="sibTrans" presStyleCnt="0"/>
      <dgm:spPr/>
    </dgm:pt>
    <dgm:pt modelId="{D8130321-8EE3-47A1-8A6B-9C84FA85AE27}" type="pres">
      <dgm:prSet presAssocID="{1C8E5F8F-7741-4882-A9A0-45BEDEA1D3BA}" presName="node" presStyleLbl="node1" presStyleIdx="2" presStyleCnt="4">
        <dgm:presLayoutVars>
          <dgm:bulletEnabled val="1"/>
        </dgm:presLayoutVars>
      </dgm:prSet>
      <dgm:spPr/>
      <dgm:t>
        <a:bodyPr/>
        <a:lstStyle/>
        <a:p>
          <a:endParaRPr lang="en-US"/>
        </a:p>
      </dgm:t>
    </dgm:pt>
    <dgm:pt modelId="{A9CB6202-9600-4DB8-8DBB-A47848BA2062}" type="pres">
      <dgm:prSet presAssocID="{49F803BA-66AB-461D-AD92-85F83509A68B}" presName="sibTrans" presStyleCnt="0"/>
      <dgm:spPr/>
    </dgm:pt>
    <dgm:pt modelId="{6E677071-7A99-4159-847F-A2A5A6FAD72D}" type="pres">
      <dgm:prSet presAssocID="{E99F6469-15E5-49CB-8E6B-3E6BC76C67C2}" presName="node" presStyleLbl="node1" presStyleIdx="3" presStyleCnt="4">
        <dgm:presLayoutVars>
          <dgm:bulletEnabled val="1"/>
        </dgm:presLayoutVars>
      </dgm:prSet>
      <dgm:spPr/>
      <dgm:t>
        <a:bodyPr/>
        <a:lstStyle/>
        <a:p>
          <a:endParaRPr lang="en-US"/>
        </a:p>
      </dgm:t>
    </dgm:pt>
  </dgm:ptLst>
  <dgm:cxnLst>
    <dgm:cxn modelId="{B0A96E8F-984A-4622-BA1A-806CA10107FE}" srcId="{1C8E5F8F-7741-4882-A9A0-45BEDEA1D3BA}" destId="{9436CCF2-EAA6-4552-B4CD-AE3A67D13CB9}" srcOrd="1" destOrd="0" parTransId="{59BAC44C-8CC9-42F2-86C6-13E42F6E7F70}" sibTransId="{7AA3AC92-9C9B-4978-90EB-30F14C299AE1}"/>
    <dgm:cxn modelId="{15E271ED-89BF-4737-880A-C57D5583AC5E}" type="presOf" srcId="{F80CC774-B162-4473-86DB-316E0FE63421}" destId="{8E05C3F3-0F7C-4B1B-8776-831575232830}" srcOrd="0" destOrd="1" presId="urn:microsoft.com/office/officeart/2005/8/layout/hList6"/>
    <dgm:cxn modelId="{5B837217-ADD2-4CD0-8949-74B4DE2DBB8D}" srcId="{83A2A397-5D2A-4118-9FE8-C94B62D9655A}" destId="{1CDB5599-F669-46CD-B1A6-256D1C4B32DD}" srcOrd="14" destOrd="0" parTransId="{3D0316D5-73A3-40DA-ABCC-E4EFFCB34223}" sibTransId="{1BC56FFB-0EE4-4B89-8393-38E3572D36FD}"/>
    <dgm:cxn modelId="{BBB7BD6E-4ACD-4CA1-81C1-9DD800FCF55D}" type="presOf" srcId="{0A778128-A390-4148-ACD6-8AC3797F84E5}" destId="{1A0E474A-C5CE-4696-BB69-122E35208475}" srcOrd="0" destOrd="12" presId="urn:microsoft.com/office/officeart/2005/8/layout/hList6"/>
    <dgm:cxn modelId="{DF907670-F615-44F9-A6BC-FED28F7D7ADC}" type="presOf" srcId="{909E4E33-B959-4905-B1F7-532ADCAC94F5}" destId="{1A0E474A-C5CE-4696-BB69-122E35208475}" srcOrd="0" destOrd="5" presId="urn:microsoft.com/office/officeart/2005/8/layout/hList6"/>
    <dgm:cxn modelId="{ACE053CB-59D0-4EC8-9BDF-E778D3D83C9B}" type="presOf" srcId="{640A2CC4-4E17-4BC2-8A1E-D2DDD7737409}" destId="{1A0E474A-C5CE-4696-BB69-122E35208475}" srcOrd="0" destOrd="7" presId="urn:microsoft.com/office/officeart/2005/8/layout/hList6"/>
    <dgm:cxn modelId="{9ADE9A99-1E19-471F-B7ED-ED1ADA7DAFB8}" srcId="{83A2A397-5D2A-4118-9FE8-C94B62D9655A}" destId="{640A2CC4-4E17-4BC2-8A1E-D2DDD7737409}" srcOrd="6" destOrd="0" parTransId="{A6AF4BAF-1374-4506-80F2-E3520A8F0A59}" sibTransId="{42F3BB47-CE53-45A6-907A-1B9EF8AE62C5}"/>
    <dgm:cxn modelId="{37E190AF-292C-4323-B352-DC3903D1A3C8}" type="presOf" srcId="{F16BD9DB-8ACD-4E97-AD4F-5B04C478E041}" destId="{1A0E474A-C5CE-4696-BB69-122E35208475}" srcOrd="0" destOrd="6" presId="urn:microsoft.com/office/officeart/2005/8/layout/hList6"/>
    <dgm:cxn modelId="{FD341E6F-9794-421A-85E9-985D9DEFB4C8}" srcId="{070B9CFD-03E2-49A6-A8C5-0BDD829ED60A}" destId="{075AC748-9C25-4C9E-B623-2B236851258D}" srcOrd="1" destOrd="0" parTransId="{65C8E239-E497-4730-B65D-77737A4359E5}" sibTransId="{ED0E75FE-2645-4DDB-9EDC-D5F49618C0DA}"/>
    <dgm:cxn modelId="{04D27DFD-CB6F-4E8E-AC98-767108D2FAF1}" type="presOf" srcId="{83A2A397-5D2A-4118-9FE8-C94B62D9655A}" destId="{1A0E474A-C5CE-4696-BB69-122E35208475}" srcOrd="0" destOrd="0" presId="urn:microsoft.com/office/officeart/2005/8/layout/hList6"/>
    <dgm:cxn modelId="{78607A85-FE64-4740-B9FE-3C3AEC08ED6E}" srcId="{83A2A397-5D2A-4118-9FE8-C94B62D9655A}" destId="{9F3B9A35-E3CA-45A2-BBB0-35C9B62CC57F}" srcOrd="8" destOrd="0" parTransId="{6A8556CE-50A6-4229-A14C-CB84CB442965}" sibTransId="{AC50FA96-6C7F-4D1B-A46E-779FB6325175}"/>
    <dgm:cxn modelId="{7E8BA8C6-7822-4A83-8087-275800A794F6}" srcId="{83A2A397-5D2A-4118-9FE8-C94B62D9655A}" destId="{E61F99D3-2A58-4FC2-A70E-014BABA46600}" srcOrd="10" destOrd="0" parTransId="{185AB294-24B5-4C10-8A5F-9EBAE86CBF43}" sibTransId="{90686EBF-108C-41D3-9632-6D55D6EB22A5}"/>
    <dgm:cxn modelId="{2B17B94D-EEC1-493F-A0E0-FB7A4A39D92B}" type="presOf" srcId="{9F3B9A35-E3CA-45A2-BBB0-35C9B62CC57F}" destId="{1A0E474A-C5CE-4696-BB69-122E35208475}" srcOrd="0" destOrd="9" presId="urn:microsoft.com/office/officeart/2005/8/layout/hList6"/>
    <dgm:cxn modelId="{732AD70D-78DC-49DC-88F3-AE0849C9662A}" srcId="{83A2A397-5D2A-4118-9FE8-C94B62D9655A}" destId="{A2F554E9-025E-4DB8-931F-9F687F68CB7E}" srcOrd="1" destOrd="0" parTransId="{C1D27CB1-16BA-47D4-BF7E-4776CEA40ED7}" sibTransId="{34263EC1-C75A-4DED-A6C2-349E393CD4A3}"/>
    <dgm:cxn modelId="{51C98E35-9551-4419-A719-BB4D9980150D}" type="presOf" srcId="{1C8E5F8F-7741-4882-A9A0-45BEDEA1D3BA}" destId="{D8130321-8EE3-47A1-8A6B-9C84FA85AE27}" srcOrd="0" destOrd="0" presId="urn:microsoft.com/office/officeart/2005/8/layout/hList6"/>
    <dgm:cxn modelId="{950E471F-A90E-4346-B659-BF6155B48C12}" srcId="{1C8E5F8F-7741-4882-A9A0-45BEDEA1D3BA}" destId="{8BB53E82-A7A1-4B0F-BC2A-E7F59F0B0DB0}" srcOrd="5" destOrd="0" parTransId="{B5B33E54-24C9-4D9C-903D-D8C1832A4D7E}" sibTransId="{796DA3AF-2C70-44CB-932E-94D1428BD2F2}"/>
    <dgm:cxn modelId="{A3C6E575-A702-4C4C-A0C2-D515CC266E21}" srcId="{1C8E5F8F-7741-4882-A9A0-45BEDEA1D3BA}" destId="{0FCDD61C-2A29-4F36-9CA7-D6ACAEE867DD}" srcOrd="6" destOrd="0" parTransId="{50E844A2-E614-464B-A7B5-37608EB37CA4}" sibTransId="{BDC9667D-3719-4494-BBAD-781BF4887383}"/>
    <dgm:cxn modelId="{710CF411-8895-4777-8958-604FA9197A18}" type="presOf" srcId="{D922E1E1-0671-4AA2-8C61-21DB11DA6D3C}" destId="{1A0E474A-C5CE-4696-BB69-122E35208475}" srcOrd="0" destOrd="13" presId="urn:microsoft.com/office/officeart/2005/8/layout/hList6"/>
    <dgm:cxn modelId="{004FA436-D3BF-4C4D-9795-0B5DB0CD645D}" srcId="{83A2A397-5D2A-4118-9FE8-C94B62D9655A}" destId="{D922E1E1-0671-4AA2-8C61-21DB11DA6D3C}" srcOrd="12" destOrd="0" parTransId="{454FBE9B-D8A1-4A28-B6A9-D8F07ECFE1F1}" sibTransId="{4DD6BB70-F98C-49C7-8CD4-8855CD115497}"/>
    <dgm:cxn modelId="{5AE9C97A-BF88-47B6-B511-5B6FB4482A81}" srcId="{1C8E5F8F-7741-4882-A9A0-45BEDEA1D3BA}" destId="{7C1E979F-79A3-430A-9CD5-47E23857B9A0}" srcOrd="7" destOrd="0" parTransId="{462A7DB7-A906-44AB-8391-A5F9924A9753}" sibTransId="{DE751559-25D4-4D09-B98F-5F80AF07F75D}"/>
    <dgm:cxn modelId="{87A92E41-A312-4946-A860-5052698BA711}" srcId="{3D097218-F421-4FF8-BC77-A2ACDA790867}" destId="{070B9CFD-03E2-49A6-A8C5-0BDD829ED60A}" srcOrd="1" destOrd="0" parTransId="{574E4D31-C5C4-4B86-AECC-1CC896449443}" sibTransId="{2E60A0C1-7B40-4B2F-A1FE-C8514A2BC517}"/>
    <dgm:cxn modelId="{4B81A0D3-7F39-4EFB-935E-73137DAB186C}" type="presOf" srcId="{BC2EF28B-2E7F-48BD-8C73-47901A6394B9}" destId="{1A0E474A-C5CE-4696-BB69-122E35208475}" srcOrd="0" destOrd="14" presId="urn:microsoft.com/office/officeart/2005/8/layout/hList6"/>
    <dgm:cxn modelId="{A9B31D32-8221-473B-AFC5-9D47ED4E828E}" type="presOf" srcId="{070B9CFD-03E2-49A6-A8C5-0BDD829ED60A}" destId="{8E05C3F3-0F7C-4B1B-8776-831575232830}" srcOrd="0" destOrd="0" presId="urn:microsoft.com/office/officeart/2005/8/layout/hList6"/>
    <dgm:cxn modelId="{28323DB5-2D06-4EB5-BA28-48CD2C46ED62}" type="presOf" srcId="{7C1E979F-79A3-430A-9CD5-47E23857B9A0}" destId="{D8130321-8EE3-47A1-8A6B-9C84FA85AE27}" srcOrd="0" destOrd="8" presId="urn:microsoft.com/office/officeart/2005/8/layout/hList6"/>
    <dgm:cxn modelId="{7FABE8D5-7C4F-4AF5-B61E-7FBA690359E7}" type="presOf" srcId="{595CA1D4-D3F3-4890-ADE9-A3AEEAC072F3}" destId="{D8130321-8EE3-47A1-8A6B-9C84FA85AE27}" srcOrd="0" destOrd="4" presId="urn:microsoft.com/office/officeart/2005/8/layout/hList6"/>
    <dgm:cxn modelId="{036B0441-16B0-4DC5-827E-9BFB3D86DAF9}" srcId="{1C8E5F8F-7741-4882-A9A0-45BEDEA1D3BA}" destId="{6BAF12A6-CA07-4BB7-A266-76E21057DEA6}" srcOrd="9" destOrd="0" parTransId="{E6D1FDBA-0EB4-4FE9-B358-097495B360D9}" sibTransId="{71C403EB-0CCA-4038-822D-CC2B7A493FEF}"/>
    <dgm:cxn modelId="{FB752E8D-1DD8-493D-B863-3CED544FDECA}" srcId="{1C8E5F8F-7741-4882-A9A0-45BEDEA1D3BA}" destId="{3D73C15A-7C41-4DB6-B03A-60B6835592AD}" srcOrd="8" destOrd="0" parTransId="{2BF9456D-1517-4E70-8E2F-EE9D65414B05}" sibTransId="{44F4526A-688B-46E9-9159-4C7E6CE781DA}"/>
    <dgm:cxn modelId="{6B3AFDD2-835E-4643-8109-9D805FCD3DCF}" type="presOf" srcId="{E2573D4D-085D-4F2A-B031-A1C7CCC29C66}" destId="{1A0E474A-C5CE-4696-BB69-122E35208475}" srcOrd="0" destOrd="3" presId="urn:microsoft.com/office/officeart/2005/8/layout/hList6"/>
    <dgm:cxn modelId="{E02EA72F-CA75-49D2-93EB-F56730215D23}" srcId="{83A2A397-5D2A-4118-9FE8-C94B62D9655A}" destId="{0CF62AC8-FA74-4038-87EE-E26B6CE1676A}" srcOrd="7" destOrd="0" parTransId="{5247D786-B06D-4FF3-AC22-351BB70C6F3F}" sibTransId="{F8B91D09-AD23-4A13-A601-09ED124BE54F}"/>
    <dgm:cxn modelId="{9E832375-F769-4CA8-BC1A-1AB858538972}" srcId="{83A2A397-5D2A-4118-9FE8-C94B62D9655A}" destId="{BED4F88D-8314-451B-868A-10DBB78A2C92}" srcOrd="3" destOrd="0" parTransId="{7D6EB75D-2EB3-463D-B903-4108398C1B56}" sibTransId="{2FF3288E-A79E-4F36-8ABC-AC2E086E620A}"/>
    <dgm:cxn modelId="{5EA78D22-FD2D-4FC2-ADC9-4A1042EDCE9E}" srcId="{3D097218-F421-4FF8-BC77-A2ACDA790867}" destId="{1C8E5F8F-7741-4882-A9A0-45BEDEA1D3BA}" srcOrd="2" destOrd="0" parTransId="{88AF83E8-AD2C-4F0A-ABB5-F73B80E772EA}" sibTransId="{49F803BA-66AB-461D-AD92-85F83509A68B}"/>
    <dgm:cxn modelId="{3F41F846-7858-4849-A9EB-6CB6F462172E}" srcId="{3D097218-F421-4FF8-BC77-A2ACDA790867}" destId="{83A2A397-5D2A-4118-9FE8-C94B62D9655A}" srcOrd="0" destOrd="0" parTransId="{8FD5B1A0-0EF6-4A94-9C43-2DF258D8D286}" sibTransId="{341F5982-A5BB-4424-8EE9-B2CC5527654C}"/>
    <dgm:cxn modelId="{EF2E97AB-C0DF-4715-9F7D-0600D0193AB0}" srcId="{83A2A397-5D2A-4118-9FE8-C94B62D9655A}" destId="{33DB27A0-22B8-44A0-BF0D-CAB6E94F01CD}" srcOrd="9" destOrd="0" parTransId="{6AF64D4A-E9CF-479C-B2FA-614EA012B193}" sibTransId="{30047792-07D4-49EF-9406-2314FBA197EB}"/>
    <dgm:cxn modelId="{094F6553-29CB-4CC1-8A2B-851C0A4C8F36}" srcId="{1C8E5F8F-7741-4882-A9A0-45BEDEA1D3BA}" destId="{595CA1D4-D3F3-4890-ADE9-A3AEEAC072F3}" srcOrd="3" destOrd="0" parTransId="{C92C14A3-15A8-4935-848F-1EF63B252A59}" sibTransId="{BA37ECD2-1FD9-49BF-87D3-B8173A04088C}"/>
    <dgm:cxn modelId="{5D266DDA-EB60-4C1F-9637-D41E8FE90D20}" srcId="{1C8E5F8F-7741-4882-A9A0-45BEDEA1D3BA}" destId="{868150DB-4437-4AC1-B1C0-3D3068AB6C34}" srcOrd="0" destOrd="0" parTransId="{374D3CA5-C215-4057-B496-A6330BC11275}" sibTransId="{30ABB711-462F-4B96-A45E-6E55A5956044}"/>
    <dgm:cxn modelId="{C24C28E7-7401-42DC-9930-83E91177F1C9}" type="presOf" srcId="{E61F99D3-2A58-4FC2-A70E-014BABA46600}" destId="{1A0E474A-C5CE-4696-BB69-122E35208475}" srcOrd="0" destOrd="11" presId="urn:microsoft.com/office/officeart/2005/8/layout/hList6"/>
    <dgm:cxn modelId="{E5DA263C-F897-4062-A17F-44E36774F6AD}" type="presOf" srcId="{8BB53E82-A7A1-4B0F-BC2A-E7F59F0B0DB0}" destId="{D8130321-8EE3-47A1-8A6B-9C84FA85AE27}" srcOrd="0" destOrd="6" presId="urn:microsoft.com/office/officeart/2005/8/layout/hList6"/>
    <dgm:cxn modelId="{8A5F3A62-D7DD-46E7-B6E7-0C29328EC3E4}" type="presOf" srcId="{9D1EE069-0B9D-4463-925D-034D870BFF26}" destId="{D8130321-8EE3-47A1-8A6B-9C84FA85AE27}" srcOrd="0" destOrd="3" presId="urn:microsoft.com/office/officeart/2005/8/layout/hList6"/>
    <dgm:cxn modelId="{33E6B559-57D3-4FA6-94B1-8ADF926EFAF0}" type="presOf" srcId="{FF8809EA-95EA-46DF-8F25-97A026FC0894}" destId="{D8130321-8EE3-47A1-8A6B-9C84FA85AE27}" srcOrd="0" destOrd="5" presId="urn:microsoft.com/office/officeart/2005/8/layout/hList6"/>
    <dgm:cxn modelId="{8D2A211E-11C8-4150-80A1-959E467AC3E4}" type="presOf" srcId="{6BAF12A6-CA07-4BB7-A266-76E21057DEA6}" destId="{D8130321-8EE3-47A1-8A6B-9C84FA85AE27}" srcOrd="0" destOrd="10" presId="urn:microsoft.com/office/officeart/2005/8/layout/hList6"/>
    <dgm:cxn modelId="{D5B6D8C2-3D87-4CBF-96EF-099C910A705C}" type="presOf" srcId="{3D097218-F421-4FF8-BC77-A2ACDA790867}" destId="{5F6868E4-BDE7-4610-BE4B-0A6A81F50156}" srcOrd="0" destOrd="0" presId="urn:microsoft.com/office/officeart/2005/8/layout/hList6"/>
    <dgm:cxn modelId="{5D1780D3-6C0F-4AD0-9021-06675A96DED0}" srcId="{83A2A397-5D2A-4118-9FE8-C94B62D9655A}" destId="{E2573D4D-085D-4F2A-B031-A1C7CCC29C66}" srcOrd="2" destOrd="0" parTransId="{A25B6439-C656-4D60-8CA3-1372D5045608}" sibTransId="{95B113D6-58E3-48F4-AA31-FB35DEF541D7}"/>
    <dgm:cxn modelId="{CB86D8F2-75A4-4721-B9BC-53119F8FF31F}" srcId="{83A2A397-5D2A-4118-9FE8-C94B62D9655A}" destId="{BEF3B393-76F5-43DE-AF7A-0FA9DC918B01}" srcOrd="15" destOrd="0" parTransId="{76E2692F-1857-487F-91BF-5584F87C0B29}" sibTransId="{BD1017DA-EB84-4E8B-857C-DCAA449D9D7F}"/>
    <dgm:cxn modelId="{1D43177A-F7B3-49B6-AB54-23D92E2A38F0}" type="presOf" srcId="{9436CCF2-EAA6-4552-B4CD-AE3A67D13CB9}" destId="{D8130321-8EE3-47A1-8A6B-9C84FA85AE27}" srcOrd="0" destOrd="2" presId="urn:microsoft.com/office/officeart/2005/8/layout/hList6"/>
    <dgm:cxn modelId="{A72C1BD8-CD3B-4FE4-815C-6C7E5AD9F019}" type="presOf" srcId="{0FCDD61C-2A29-4F36-9CA7-D6ACAEE867DD}" destId="{D8130321-8EE3-47A1-8A6B-9C84FA85AE27}" srcOrd="0" destOrd="7" presId="urn:microsoft.com/office/officeart/2005/8/layout/hList6"/>
    <dgm:cxn modelId="{BC06E754-A2D9-486F-89FE-B1D25D68057F}" srcId="{83A2A397-5D2A-4118-9FE8-C94B62D9655A}" destId="{F16BD9DB-8ACD-4E97-AD4F-5B04C478E041}" srcOrd="5" destOrd="0" parTransId="{DD0059AC-4675-4CC9-961E-14BD9B168C1D}" sibTransId="{D6C07437-BD1E-4605-AE77-6D1DCDFF00B6}"/>
    <dgm:cxn modelId="{F74F5E59-FA91-4ACA-B24E-202077DD3CFC}" type="presOf" srcId="{0CF62AC8-FA74-4038-87EE-E26B6CE1676A}" destId="{1A0E474A-C5CE-4696-BB69-122E35208475}" srcOrd="0" destOrd="8" presId="urn:microsoft.com/office/officeart/2005/8/layout/hList6"/>
    <dgm:cxn modelId="{C0317719-358C-4060-8F71-DB7E9A930CB7}" srcId="{83A2A397-5D2A-4118-9FE8-C94B62D9655A}" destId="{0A778128-A390-4148-ACD6-8AC3797F84E5}" srcOrd="11" destOrd="0" parTransId="{38A5A6B4-819B-442B-AC0B-9C39318DB478}" sibTransId="{181AF883-BB93-437D-9A56-1259F5C1FFAD}"/>
    <dgm:cxn modelId="{A4048361-C59B-41B2-A2FC-53795C32403E}" type="presOf" srcId="{075AC748-9C25-4C9E-B623-2B236851258D}" destId="{8E05C3F3-0F7C-4B1B-8776-831575232830}" srcOrd="0" destOrd="2" presId="urn:microsoft.com/office/officeart/2005/8/layout/hList6"/>
    <dgm:cxn modelId="{5CBE775C-E95B-473D-B8CB-08417779CF88}" type="presOf" srcId="{3D73C15A-7C41-4DB6-B03A-60B6835592AD}" destId="{D8130321-8EE3-47A1-8A6B-9C84FA85AE27}" srcOrd="0" destOrd="9" presId="urn:microsoft.com/office/officeart/2005/8/layout/hList6"/>
    <dgm:cxn modelId="{E4BB380E-8961-4B53-87E0-3491B8496A91}" type="presOf" srcId="{868150DB-4437-4AC1-B1C0-3D3068AB6C34}" destId="{D8130321-8EE3-47A1-8A6B-9C84FA85AE27}" srcOrd="0" destOrd="1" presId="urn:microsoft.com/office/officeart/2005/8/layout/hList6"/>
    <dgm:cxn modelId="{C21E02AC-F1A9-4477-A94E-76777225B228}" type="presOf" srcId="{BEF3B393-76F5-43DE-AF7A-0FA9DC918B01}" destId="{1A0E474A-C5CE-4696-BB69-122E35208475}" srcOrd="0" destOrd="16" presId="urn:microsoft.com/office/officeart/2005/8/layout/hList6"/>
    <dgm:cxn modelId="{986733EA-D77D-471C-BEF4-422B5007DA9D}" type="presOf" srcId="{33DB27A0-22B8-44A0-BF0D-CAB6E94F01CD}" destId="{1A0E474A-C5CE-4696-BB69-122E35208475}" srcOrd="0" destOrd="10" presId="urn:microsoft.com/office/officeart/2005/8/layout/hList6"/>
    <dgm:cxn modelId="{124E6559-65CB-4932-85BB-567858241037}" srcId="{1C8E5F8F-7741-4882-A9A0-45BEDEA1D3BA}" destId="{FF8809EA-95EA-46DF-8F25-97A026FC0894}" srcOrd="4" destOrd="0" parTransId="{FB7A588F-7CD7-4938-A8F4-9FFF51BF9E24}" sibTransId="{5E7B1B21-A4F8-42A2-AA91-4E63318D82E6}"/>
    <dgm:cxn modelId="{AA038295-4F4C-4D52-96FB-D957B73FAA40}" srcId="{83A2A397-5D2A-4118-9FE8-C94B62D9655A}" destId="{1A45AE03-6547-41BD-9596-BE1642BF3762}" srcOrd="16" destOrd="0" parTransId="{8F2E3FEC-527A-4A99-AAE7-CB28BEBEC9E0}" sibTransId="{46FDB293-7E76-4F30-BE5D-A1638C9FD1BE}"/>
    <dgm:cxn modelId="{6F8B2145-FFBA-4EEB-9E06-EAD1A900CEE1}" srcId="{1C8E5F8F-7741-4882-A9A0-45BEDEA1D3BA}" destId="{9D1EE069-0B9D-4463-925D-034D870BFF26}" srcOrd="2" destOrd="0" parTransId="{57CC5934-D621-4CC8-B6EC-6C431B5D3561}" sibTransId="{D84BC34C-8499-4BD9-A03D-2B0C8B74AA68}"/>
    <dgm:cxn modelId="{C5AE6329-99BE-4404-9CC7-683EA4794CCB}" srcId="{3D097218-F421-4FF8-BC77-A2ACDA790867}" destId="{E99F6469-15E5-49CB-8E6B-3E6BC76C67C2}" srcOrd="3" destOrd="0" parTransId="{31BDAD03-1300-4883-BEF4-2A76142A83F0}" sibTransId="{80653C37-89D4-4DB1-BF4D-5222E2B98CEB}"/>
    <dgm:cxn modelId="{DAB83C83-E579-40AE-9C22-1506DD085CAC}" type="presOf" srcId="{1A45AE03-6547-41BD-9596-BE1642BF3762}" destId="{1A0E474A-C5CE-4696-BB69-122E35208475}" srcOrd="0" destOrd="17" presId="urn:microsoft.com/office/officeart/2005/8/layout/hList6"/>
    <dgm:cxn modelId="{795F952E-22BB-4B0A-AB52-D1CB11A325AC}" srcId="{83A2A397-5D2A-4118-9FE8-C94B62D9655A}" destId="{9E5793FF-C6EA-4FD4-A083-4FC990BC3CA1}" srcOrd="0" destOrd="0" parTransId="{82153276-1C33-4D68-963B-C0AA4520B33C}" sibTransId="{9CF074C9-09F2-4171-83C4-2B9299EE64DA}"/>
    <dgm:cxn modelId="{33BD11FE-640A-42CC-8CB2-1354A57F26BF}" type="presOf" srcId="{E99F6469-15E5-49CB-8E6B-3E6BC76C67C2}" destId="{6E677071-7A99-4159-847F-A2A5A6FAD72D}" srcOrd="0" destOrd="0" presId="urn:microsoft.com/office/officeart/2005/8/layout/hList6"/>
    <dgm:cxn modelId="{8553AFEB-B7E4-4C14-84C7-ECAD4A19D59A}" srcId="{83A2A397-5D2A-4118-9FE8-C94B62D9655A}" destId="{BC2EF28B-2E7F-48BD-8C73-47901A6394B9}" srcOrd="13" destOrd="0" parTransId="{8DA8522F-FEE4-4E3B-8AB6-6641350DF6F3}" sibTransId="{92C09B0F-ACFE-49D4-BD3D-486246D2BB0D}"/>
    <dgm:cxn modelId="{87FE4775-343C-4A93-9D2B-4B21E8396EA9}" type="presOf" srcId="{1CDB5599-F669-46CD-B1A6-256D1C4B32DD}" destId="{1A0E474A-C5CE-4696-BB69-122E35208475}" srcOrd="0" destOrd="15" presId="urn:microsoft.com/office/officeart/2005/8/layout/hList6"/>
    <dgm:cxn modelId="{66A921CC-74C6-4032-B76B-8F994A082138}" type="presOf" srcId="{9E5793FF-C6EA-4FD4-A083-4FC990BC3CA1}" destId="{1A0E474A-C5CE-4696-BB69-122E35208475}" srcOrd="0" destOrd="1" presId="urn:microsoft.com/office/officeart/2005/8/layout/hList6"/>
    <dgm:cxn modelId="{65CD82BB-26FC-4947-92D7-10364374BA7A}" type="presOf" srcId="{BED4F88D-8314-451B-868A-10DBB78A2C92}" destId="{1A0E474A-C5CE-4696-BB69-122E35208475}" srcOrd="0" destOrd="4" presId="urn:microsoft.com/office/officeart/2005/8/layout/hList6"/>
    <dgm:cxn modelId="{A5DEA7B3-86C9-4462-9B8D-5AB5A9771195}" srcId="{070B9CFD-03E2-49A6-A8C5-0BDD829ED60A}" destId="{F80CC774-B162-4473-86DB-316E0FE63421}" srcOrd="0" destOrd="0" parTransId="{81F06DE5-C45D-4CA9-BDDB-C2AA16A4BFBF}" sibTransId="{044E5819-3058-471E-AF69-030C025AA94F}"/>
    <dgm:cxn modelId="{F6873A30-EC48-4E1C-B32F-FB3DF513C473}" srcId="{83A2A397-5D2A-4118-9FE8-C94B62D9655A}" destId="{909E4E33-B959-4905-B1F7-532ADCAC94F5}" srcOrd="4" destOrd="0" parTransId="{77A50C18-78D6-426C-8B02-2181F229492F}" sibTransId="{637681B6-1255-445C-A875-43837F3D673A}"/>
    <dgm:cxn modelId="{1F92FB52-4334-4EDC-A717-EB206EC9E07E}" type="presOf" srcId="{A2F554E9-025E-4DB8-931F-9F687F68CB7E}" destId="{1A0E474A-C5CE-4696-BB69-122E35208475}" srcOrd="0" destOrd="2" presId="urn:microsoft.com/office/officeart/2005/8/layout/hList6"/>
    <dgm:cxn modelId="{9D7B89EA-490B-4B21-B2FB-5EC1659A451B}" type="presParOf" srcId="{5F6868E4-BDE7-4610-BE4B-0A6A81F50156}" destId="{1A0E474A-C5CE-4696-BB69-122E35208475}" srcOrd="0" destOrd="0" presId="urn:microsoft.com/office/officeart/2005/8/layout/hList6"/>
    <dgm:cxn modelId="{C3F77570-7E1D-435B-8215-3257060D67D3}" type="presParOf" srcId="{5F6868E4-BDE7-4610-BE4B-0A6A81F50156}" destId="{294F8190-320C-4A6E-B03D-F4CB99785AC4}" srcOrd="1" destOrd="0" presId="urn:microsoft.com/office/officeart/2005/8/layout/hList6"/>
    <dgm:cxn modelId="{20AEA3DA-27E1-4150-B4B0-CF11AEBA1FB6}" type="presParOf" srcId="{5F6868E4-BDE7-4610-BE4B-0A6A81F50156}" destId="{8E05C3F3-0F7C-4B1B-8776-831575232830}" srcOrd="2" destOrd="0" presId="urn:microsoft.com/office/officeart/2005/8/layout/hList6"/>
    <dgm:cxn modelId="{C4936464-B590-45D0-A41C-D63919BDA532}" type="presParOf" srcId="{5F6868E4-BDE7-4610-BE4B-0A6A81F50156}" destId="{DC1CE718-36CE-4A7E-A48B-C27DF1064154}" srcOrd="3" destOrd="0" presId="urn:microsoft.com/office/officeart/2005/8/layout/hList6"/>
    <dgm:cxn modelId="{86DEE94A-14FA-43E3-8A7B-7C7B6F564274}" type="presParOf" srcId="{5F6868E4-BDE7-4610-BE4B-0A6A81F50156}" destId="{D8130321-8EE3-47A1-8A6B-9C84FA85AE27}" srcOrd="4" destOrd="0" presId="urn:microsoft.com/office/officeart/2005/8/layout/hList6"/>
    <dgm:cxn modelId="{9BAC1D6A-C201-48A2-9C34-9F1B53BF0A1A}" type="presParOf" srcId="{5F6868E4-BDE7-4610-BE4B-0A6A81F50156}" destId="{A9CB6202-9600-4DB8-8DBB-A47848BA2062}" srcOrd="5" destOrd="0" presId="urn:microsoft.com/office/officeart/2005/8/layout/hList6"/>
    <dgm:cxn modelId="{8C3CB59F-1AF1-4856-B037-9BC9210A7005}" type="presParOf" srcId="{5F6868E4-BDE7-4610-BE4B-0A6A81F50156}" destId="{6E677071-7A99-4159-847F-A2A5A6FAD72D}" srcOrd="6" destOrd="0" presId="urn:microsoft.com/office/officeart/2005/8/layout/hList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16E3ED9-7F97-4CD9-9141-E62259905EDE}"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1FFCBC3B-879E-4E6F-979B-28B912D513A0}">
      <dgm:prSet/>
      <dgm:spPr/>
      <dgm:t>
        <a:bodyPr/>
        <a:lstStyle/>
        <a:p>
          <a:r>
            <a:rPr lang="en-US"/>
            <a:t>Data from online retailers</a:t>
          </a:r>
        </a:p>
      </dgm:t>
    </dgm:pt>
    <dgm:pt modelId="{3C3A0389-1798-4DCF-A22B-183400BFCBEB}" type="parTrans" cxnId="{2B855A6B-0FBE-49BF-86CE-965649D5BA73}">
      <dgm:prSet/>
      <dgm:spPr/>
      <dgm:t>
        <a:bodyPr/>
        <a:lstStyle/>
        <a:p>
          <a:endParaRPr lang="en-US"/>
        </a:p>
      </dgm:t>
    </dgm:pt>
    <dgm:pt modelId="{C7508FC0-F02C-4BDC-BB96-B2A503FB32FA}" type="sibTrans" cxnId="{2B855A6B-0FBE-49BF-86CE-965649D5BA73}">
      <dgm:prSet/>
      <dgm:spPr/>
      <dgm:t>
        <a:bodyPr/>
        <a:lstStyle/>
        <a:p>
          <a:endParaRPr lang="en-US"/>
        </a:p>
      </dgm:t>
    </dgm:pt>
    <dgm:pt modelId="{30A0A87E-6A91-4C47-9E37-FB4CAC5AF59E}">
      <dgm:prSet/>
      <dgm:spPr/>
      <dgm:t>
        <a:bodyPr/>
        <a:lstStyle/>
        <a:p>
          <a:r>
            <a:rPr lang="en-US"/>
            <a:t>Data Source; Food Labels</a:t>
          </a:r>
        </a:p>
      </dgm:t>
    </dgm:pt>
    <dgm:pt modelId="{2E54EABF-844C-4714-99AB-EA2C6471E095}" type="parTrans" cxnId="{AB7A4B23-A4D6-4C25-9F69-EDA251B42CD7}">
      <dgm:prSet/>
      <dgm:spPr/>
      <dgm:t>
        <a:bodyPr/>
        <a:lstStyle/>
        <a:p>
          <a:endParaRPr lang="en-US"/>
        </a:p>
      </dgm:t>
    </dgm:pt>
    <dgm:pt modelId="{0B0035B6-79E2-416F-B451-8480975204CD}" type="sibTrans" cxnId="{AB7A4B23-A4D6-4C25-9F69-EDA251B42CD7}">
      <dgm:prSet/>
      <dgm:spPr/>
      <dgm:t>
        <a:bodyPr/>
        <a:lstStyle/>
        <a:p>
          <a:endParaRPr lang="en-US"/>
        </a:p>
      </dgm:t>
    </dgm:pt>
    <dgm:pt modelId="{7F63811B-18E1-4F78-953F-FEEFE8398701}">
      <dgm:prSet/>
      <dgm:spPr/>
      <dgm:t>
        <a:bodyPr/>
        <a:lstStyle/>
        <a:p>
          <a:r>
            <a:rPr lang="en-US"/>
            <a:t>Filling of the database  “crowdsourcing”</a:t>
          </a:r>
        </a:p>
      </dgm:t>
    </dgm:pt>
    <dgm:pt modelId="{79955AED-C07D-4054-B3D3-88DCA59BDA44}" type="parTrans" cxnId="{992468EB-56B0-4055-B9B0-CF765086D597}">
      <dgm:prSet/>
      <dgm:spPr/>
      <dgm:t>
        <a:bodyPr/>
        <a:lstStyle/>
        <a:p>
          <a:endParaRPr lang="en-US"/>
        </a:p>
      </dgm:t>
    </dgm:pt>
    <dgm:pt modelId="{978A5231-597E-49D5-AEEF-9F2FEBA42C86}" type="sibTrans" cxnId="{992468EB-56B0-4055-B9B0-CF765086D597}">
      <dgm:prSet/>
      <dgm:spPr/>
      <dgm:t>
        <a:bodyPr/>
        <a:lstStyle/>
        <a:p>
          <a:endParaRPr lang="en-US"/>
        </a:p>
      </dgm:t>
    </dgm:pt>
    <dgm:pt modelId="{99B29F5F-57D8-49B6-8A72-1E47CBF4A687}" type="pres">
      <dgm:prSet presAssocID="{516E3ED9-7F97-4CD9-9141-E62259905EDE}" presName="root" presStyleCnt="0">
        <dgm:presLayoutVars>
          <dgm:dir/>
          <dgm:resizeHandles val="exact"/>
        </dgm:presLayoutVars>
      </dgm:prSet>
      <dgm:spPr/>
      <dgm:t>
        <a:bodyPr/>
        <a:lstStyle/>
        <a:p>
          <a:endParaRPr lang="en-US"/>
        </a:p>
      </dgm:t>
    </dgm:pt>
    <dgm:pt modelId="{B112EA60-9E1B-4BAE-BF40-4E07AA6E9C69}" type="pres">
      <dgm:prSet presAssocID="{1FFCBC3B-879E-4E6F-979B-28B912D513A0}" presName="compNode" presStyleCnt="0"/>
      <dgm:spPr/>
    </dgm:pt>
    <dgm:pt modelId="{9A78E189-8CC9-4614-B961-177BD76CD54E}" type="pres">
      <dgm:prSet presAssocID="{1FFCBC3B-879E-4E6F-979B-28B912D513A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hopping cart"/>
        </a:ext>
      </dgm:extLst>
    </dgm:pt>
    <dgm:pt modelId="{6212C164-4D7C-4A94-993B-38D7445BED00}" type="pres">
      <dgm:prSet presAssocID="{1FFCBC3B-879E-4E6F-979B-28B912D513A0}" presName="spaceRect" presStyleCnt="0"/>
      <dgm:spPr/>
    </dgm:pt>
    <dgm:pt modelId="{156ABBBB-962B-41EB-8B56-1F9AEECCB605}" type="pres">
      <dgm:prSet presAssocID="{1FFCBC3B-879E-4E6F-979B-28B912D513A0}" presName="textRect" presStyleLbl="revTx" presStyleIdx="0" presStyleCnt="3">
        <dgm:presLayoutVars>
          <dgm:chMax val="1"/>
          <dgm:chPref val="1"/>
        </dgm:presLayoutVars>
      </dgm:prSet>
      <dgm:spPr/>
      <dgm:t>
        <a:bodyPr/>
        <a:lstStyle/>
        <a:p>
          <a:endParaRPr lang="en-US"/>
        </a:p>
      </dgm:t>
    </dgm:pt>
    <dgm:pt modelId="{CD82FF82-3B2A-4E2A-B832-91CD12020DF7}" type="pres">
      <dgm:prSet presAssocID="{C7508FC0-F02C-4BDC-BB96-B2A503FB32FA}" presName="sibTrans" presStyleCnt="0"/>
      <dgm:spPr/>
    </dgm:pt>
    <dgm:pt modelId="{C3BEEC2B-EF7B-4BCB-9342-9CA952D12A82}" type="pres">
      <dgm:prSet presAssocID="{30A0A87E-6A91-4C47-9E37-FB4CAC5AF59E}" presName="compNode" presStyleCnt="0"/>
      <dgm:spPr/>
    </dgm:pt>
    <dgm:pt modelId="{B7B01000-9BAE-48B1-933A-4E7AEFFB80A7}" type="pres">
      <dgm:prSet presAssocID="{30A0A87E-6A91-4C47-9E37-FB4CAC5AF59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ndy"/>
        </a:ext>
      </dgm:extLst>
    </dgm:pt>
    <dgm:pt modelId="{BA9714D8-BAC2-4C4E-B0F0-51D8E3CE8C3C}" type="pres">
      <dgm:prSet presAssocID="{30A0A87E-6A91-4C47-9E37-FB4CAC5AF59E}" presName="spaceRect" presStyleCnt="0"/>
      <dgm:spPr/>
    </dgm:pt>
    <dgm:pt modelId="{BE59DF7B-5959-4DED-9B56-FD7E88C46EA5}" type="pres">
      <dgm:prSet presAssocID="{30A0A87E-6A91-4C47-9E37-FB4CAC5AF59E}" presName="textRect" presStyleLbl="revTx" presStyleIdx="1" presStyleCnt="3">
        <dgm:presLayoutVars>
          <dgm:chMax val="1"/>
          <dgm:chPref val="1"/>
        </dgm:presLayoutVars>
      </dgm:prSet>
      <dgm:spPr/>
      <dgm:t>
        <a:bodyPr/>
        <a:lstStyle/>
        <a:p>
          <a:endParaRPr lang="en-US"/>
        </a:p>
      </dgm:t>
    </dgm:pt>
    <dgm:pt modelId="{A219245E-1A26-426C-888F-46B9F60BD38F}" type="pres">
      <dgm:prSet presAssocID="{0B0035B6-79E2-416F-B451-8480975204CD}" presName="sibTrans" presStyleCnt="0"/>
      <dgm:spPr/>
    </dgm:pt>
    <dgm:pt modelId="{009C130C-B319-417C-80BC-DDDD06A25F05}" type="pres">
      <dgm:prSet presAssocID="{7F63811B-18E1-4F78-953F-FEEFE8398701}" presName="compNode" presStyleCnt="0"/>
      <dgm:spPr/>
    </dgm:pt>
    <dgm:pt modelId="{C9EBD9DB-1D7C-4E65-8D37-4E277320B6D7}" type="pres">
      <dgm:prSet presAssocID="{7F63811B-18E1-4F78-953F-FEEFE839870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tabase"/>
        </a:ext>
      </dgm:extLst>
    </dgm:pt>
    <dgm:pt modelId="{1C57B19A-0B72-451F-9985-B8F69DFF603D}" type="pres">
      <dgm:prSet presAssocID="{7F63811B-18E1-4F78-953F-FEEFE8398701}" presName="spaceRect" presStyleCnt="0"/>
      <dgm:spPr/>
    </dgm:pt>
    <dgm:pt modelId="{ED6990D7-0FC0-4AB4-B341-F9817152C17E}" type="pres">
      <dgm:prSet presAssocID="{7F63811B-18E1-4F78-953F-FEEFE8398701}" presName="textRect" presStyleLbl="revTx" presStyleIdx="2" presStyleCnt="3">
        <dgm:presLayoutVars>
          <dgm:chMax val="1"/>
          <dgm:chPref val="1"/>
        </dgm:presLayoutVars>
      </dgm:prSet>
      <dgm:spPr/>
      <dgm:t>
        <a:bodyPr/>
        <a:lstStyle/>
        <a:p>
          <a:endParaRPr lang="en-US"/>
        </a:p>
      </dgm:t>
    </dgm:pt>
  </dgm:ptLst>
  <dgm:cxnLst>
    <dgm:cxn modelId="{EFDCF61D-50CC-4628-8C48-3BC9AFCFD178}" type="presOf" srcId="{30A0A87E-6A91-4C47-9E37-FB4CAC5AF59E}" destId="{BE59DF7B-5959-4DED-9B56-FD7E88C46EA5}" srcOrd="0" destOrd="0" presId="urn:microsoft.com/office/officeart/2018/2/layout/IconLabelList"/>
    <dgm:cxn modelId="{B9F41A91-8F33-4217-88BF-47EB7775DE13}" type="presOf" srcId="{516E3ED9-7F97-4CD9-9141-E62259905EDE}" destId="{99B29F5F-57D8-49B6-8A72-1E47CBF4A687}" srcOrd="0" destOrd="0" presId="urn:microsoft.com/office/officeart/2018/2/layout/IconLabelList"/>
    <dgm:cxn modelId="{992468EB-56B0-4055-B9B0-CF765086D597}" srcId="{516E3ED9-7F97-4CD9-9141-E62259905EDE}" destId="{7F63811B-18E1-4F78-953F-FEEFE8398701}" srcOrd="2" destOrd="0" parTransId="{79955AED-C07D-4054-B3D3-88DCA59BDA44}" sibTransId="{978A5231-597E-49D5-AEEF-9F2FEBA42C86}"/>
    <dgm:cxn modelId="{2B855A6B-0FBE-49BF-86CE-965649D5BA73}" srcId="{516E3ED9-7F97-4CD9-9141-E62259905EDE}" destId="{1FFCBC3B-879E-4E6F-979B-28B912D513A0}" srcOrd="0" destOrd="0" parTransId="{3C3A0389-1798-4DCF-A22B-183400BFCBEB}" sibTransId="{C7508FC0-F02C-4BDC-BB96-B2A503FB32FA}"/>
    <dgm:cxn modelId="{A40C1253-05D3-4278-A63E-8A8A22DC4923}" type="presOf" srcId="{1FFCBC3B-879E-4E6F-979B-28B912D513A0}" destId="{156ABBBB-962B-41EB-8B56-1F9AEECCB605}" srcOrd="0" destOrd="0" presId="urn:microsoft.com/office/officeart/2018/2/layout/IconLabelList"/>
    <dgm:cxn modelId="{76C681B8-C426-4BE2-A563-B825FE748FB6}" type="presOf" srcId="{7F63811B-18E1-4F78-953F-FEEFE8398701}" destId="{ED6990D7-0FC0-4AB4-B341-F9817152C17E}" srcOrd="0" destOrd="0" presId="urn:microsoft.com/office/officeart/2018/2/layout/IconLabelList"/>
    <dgm:cxn modelId="{AB7A4B23-A4D6-4C25-9F69-EDA251B42CD7}" srcId="{516E3ED9-7F97-4CD9-9141-E62259905EDE}" destId="{30A0A87E-6A91-4C47-9E37-FB4CAC5AF59E}" srcOrd="1" destOrd="0" parTransId="{2E54EABF-844C-4714-99AB-EA2C6471E095}" sibTransId="{0B0035B6-79E2-416F-B451-8480975204CD}"/>
    <dgm:cxn modelId="{338BC74E-44B2-4E4D-8160-B76BDDC3DE71}" type="presParOf" srcId="{99B29F5F-57D8-49B6-8A72-1E47CBF4A687}" destId="{B112EA60-9E1B-4BAE-BF40-4E07AA6E9C69}" srcOrd="0" destOrd="0" presId="urn:microsoft.com/office/officeart/2018/2/layout/IconLabelList"/>
    <dgm:cxn modelId="{13F584D5-2E22-4598-9BA2-59B6F4FDF8BB}" type="presParOf" srcId="{B112EA60-9E1B-4BAE-BF40-4E07AA6E9C69}" destId="{9A78E189-8CC9-4614-B961-177BD76CD54E}" srcOrd="0" destOrd="0" presId="urn:microsoft.com/office/officeart/2018/2/layout/IconLabelList"/>
    <dgm:cxn modelId="{20785B03-D032-48AA-8DCB-E770F403AD65}" type="presParOf" srcId="{B112EA60-9E1B-4BAE-BF40-4E07AA6E9C69}" destId="{6212C164-4D7C-4A94-993B-38D7445BED00}" srcOrd="1" destOrd="0" presId="urn:microsoft.com/office/officeart/2018/2/layout/IconLabelList"/>
    <dgm:cxn modelId="{E0B21CF1-7149-4921-AB94-F93A343D2972}" type="presParOf" srcId="{B112EA60-9E1B-4BAE-BF40-4E07AA6E9C69}" destId="{156ABBBB-962B-41EB-8B56-1F9AEECCB605}" srcOrd="2" destOrd="0" presId="urn:microsoft.com/office/officeart/2018/2/layout/IconLabelList"/>
    <dgm:cxn modelId="{B758C697-3D83-4AAE-857A-02626D705CFD}" type="presParOf" srcId="{99B29F5F-57D8-49B6-8A72-1E47CBF4A687}" destId="{CD82FF82-3B2A-4E2A-B832-91CD12020DF7}" srcOrd="1" destOrd="0" presId="urn:microsoft.com/office/officeart/2018/2/layout/IconLabelList"/>
    <dgm:cxn modelId="{9DC0A226-D20B-4885-ACD3-A078064AAAD2}" type="presParOf" srcId="{99B29F5F-57D8-49B6-8A72-1E47CBF4A687}" destId="{C3BEEC2B-EF7B-4BCB-9342-9CA952D12A82}" srcOrd="2" destOrd="0" presId="urn:microsoft.com/office/officeart/2018/2/layout/IconLabelList"/>
    <dgm:cxn modelId="{EC777ED2-8C51-4D85-87DA-751CB465E812}" type="presParOf" srcId="{C3BEEC2B-EF7B-4BCB-9342-9CA952D12A82}" destId="{B7B01000-9BAE-48B1-933A-4E7AEFFB80A7}" srcOrd="0" destOrd="0" presId="urn:microsoft.com/office/officeart/2018/2/layout/IconLabelList"/>
    <dgm:cxn modelId="{042B0FBE-8607-4720-B437-B0D3B86E9A56}" type="presParOf" srcId="{C3BEEC2B-EF7B-4BCB-9342-9CA952D12A82}" destId="{BA9714D8-BAC2-4C4E-B0F0-51D8E3CE8C3C}" srcOrd="1" destOrd="0" presId="urn:microsoft.com/office/officeart/2018/2/layout/IconLabelList"/>
    <dgm:cxn modelId="{364CDDE0-F757-4CB3-B198-DC1E14F44B43}" type="presParOf" srcId="{C3BEEC2B-EF7B-4BCB-9342-9CA952D12A82}" destId="{BE59DF7B-5959-4DED-9B56-FD7E88C46EA5}" srcOrd="2" destOrd="0" presId="urn:microsoft.com/office/officeart/2018/2/layout/IconLabelList"/>
    <dgm:cxn modelId="{06B172F2-1151-4CAF-9CA2-73FA969601C3}" type="presParOf" srcId="{99B29F5F-57D8-49B6-8A72-1E47CBF4A687}" destId="{A219245E-1A26-426C-888F-46B9F60BD38F}" srcOrd="3" destOrd="0" presId="urn:microsoft.com/office/officeart/2018/2/layout/IconLabelList"/>
    <dgm:cxn modelId="{38791297-E515-4517-9701-C2DF0DFDB31D}" type="presParOf" srcId="{99B29F5F-57D8-49B6-8A72-1E47CBF4A687}" destId="{009C130C-B319-417C-80BC-DDDD06A25F05}" srcOrd="4" destOrd="0" presId="urn:microsoft.com/office/officeart/2018/2/layout/IconLabelList"/>
    <dgm:cxn modelId="{AD0F791C-80F7-42DA-B44A-E12B501807ED}" type="presParOf" srcId="{009C130C-B319-417C-80BC-DDDD06A25F05}" destId="{C9EBD9DB-1D7C-4E65-8D37-4E277320B6D7}" srcOrd="0" destOrd="0" presId="urn:microsoft.com/office/officeart/2018/2/layout/IconLabelList"/>
    <dgm:cxn modelId="{F0736A4F-7DA7-466A-8A79-63578C7BE8FD}" type="presParOf" srcId="{009C130C-B319-417C-80BC-DDDD06A25F05}" destId="{1C57B19A-0B72-451F-9985-B8F69DFF603D}" srcOrd="1" destOrd="0" presId="urn:microsoft.com/office/officeart/2018/2/layout/IconLabelList"/>
    <dgm:cxn modelId="{04C8262B-540D-4363-A9A7-0CE4F3F1BA5D}" type="presParOf" srcId="{009C130C-B319-417C-80BC-DDDD06A25F05}" destId="{ED6990D7-0FC0-4AB4-B341-F9817152C17E}"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0925B97-B427-41CF-93EC-BBCFE8D745D6}" type="doc">
      <dgm:prSet loTypeId="urn:microsoft.com/office/officeart/2005/8/layout/radial5" loCatId="cycle" qsTypeId="urn:microsoft.com/office/officeart/2005/8/quickstyle/simple2" qsCatId="simple" csTypeId="urn:microsoft.com/office/officeart/2005/8/colors/colorful2" csCatId="colorful" phldr="1"/>
      <dgm:spPr/>
      <dgm:t>
        <a:bodyPr/>
        <a:lstStyle/>
        <a:p>
          <a:endParaRPr lang="el-GR"/>
        </a:p>
      </dgm:t>
    </dgm:pt>
    <dgm:pt modelId="{2FE42567-FB72-4E94-91B1-D9D93C892FF9}">
      <dgm:prSet phldrT="[Text]" custT="1"/>
      <dgm:spPr>
        <a:xfrm>
          <a:off x="2670948" y="1335983"/>
          <a:ext cx="1614177" cy="1382808"/>
        </a:xfrm>
        <a:prstGeom prst="ellipse">
          <a:avLst/>
        </a:prstGeom>
        <a:solidFill>
          <a:srgbClr val="4F81B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sz="2800" b="1" dirty="0">
              <a:solidFill>
                <a:sysClr val="window" lastClr="FFFFFF"/>
              </a:solidFill>
              <a:latin typeface="Calibri"/>
              <a:ea typeface="+mn-ea"/>
              <a:cs typeface="+mn-cs"/>
            </a:rPr>
            <a:t>BFCDs</a:t>
          </a:r>
          <a:endParaRPr lang="el-GR" sz="2800" b="1" dirty="0">
            <a:solidFill>
              <a:sysClr val="window" lastClr="FFFFFF"/>
            </a:solidFill>
            <a:latin typeface="Calibri"/>
            <a:ea typeface="+mn-ea"/>
            <a:cs typeface="+mn-cs"/>
          </a:endParaRPr>
        </a:p>
      </dgm:t>
    </dgm:pt>
    <dgm:pt modelId="{CC55E852-0782-4D84-B254-3C080D1591C5}" type="parTrans" cxnId="{0B6CF2C7-D907-47AD-9AD4-76E733EFA795}">
      <dgm:prSet/>
      <dgm:spPr/>
      <dgm:t>
        <a:bodyPr/>
        <a:lstStyle/>
        <a:p>
          <a:endParaRPr lang="el-GR"/>
        </a:p>
      </dgm:t>
    </dgm:pt>
    <dgm:pt modelId="{5D61B4BA-CD92-4103-81BF-37B7677E26EA}" type="sibTrans" cxnId="{0B6CF2C7-D907-47AD-9AD4-76E733EFA795}">
      <dgm:prSet/>
      <dgm:spPr/>
      <dgm:t>
        <a:bodyPr/>
        <a:lstStyle/>
        <a:p>
          <a:endParaRPr lang="el-GR"/>
        </a:p>
      </dgm:t>
    </dgm:pt>
    <dgm:pt modelId="{301D1A3A-5840-405B-8D0F-4F8AD95EFEC1}">
      <dgm:prSet phldrT="[Text]" custT="1"/>
      <dgm:spPr>
        <a:xfrm>
          <a:off x="2765912" y="72964"/>
          <a:ext cx="1424248" cy="708139"/>
        </a:xfrm>
        <a:prstGeom prst="ellipse">
          <a:avLst/>
        </a:prstGeo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sz="1400" b="1" dirty="0">
              <a:solidFill>
                <a:sysClr val="window" lastClr="FFFFFF"/>
              </a:solidFill>
              <a:latin typeface="Calibri"/>
              <a:ea typeface="+mn-ea"/>
              <a:cs typeface="+mn-cs"/>
            </a:rPr>
            <a:t>Nutritional Assessment</a:t>
          </a:r>
          <a:endParaRPr lang="el-GR" sz="1400" b="1" dirty="0">
            <a:solidFill>
              <a:sysClr val="window" lastClr="FFFFFF"/>
            </a:solidFill>
            <a:latin typeface="Calibri"/>
            <a:ea typeface="+mn-ea"/>
            <a:cs typeface="+mn-cs"/>
          </a:endParaRPr>
        </a:p>
      </dgm:t>
    </dgm:pt>
    <dgm:pt modelId="{065CED26-18F0-4D73-AD03-6736E86C3D2C}" type="parTrans" cxnId="{22A916F5-9166-4344-9645-E07138D7294B}">
      <dgm:prSet/>
      <dgm:spPr>
        <a:xfrm rot="16200000">
          <a:off x="3330993" y="889136"/>
          <a:ext cx="294086" cy="355460"/>
        </a:xfrm>
        <a:prstGeom prst="rightArrow">
          <a:avLst>
            <a:gd name="adj1" fmla="val 60000"/>
            <a:gd name="adj2" fmla="val 50000"/>
          </a:avLst>
        </a:prstGeom>
        <a:solidFill>
          <a:srgbClr val="C0504D">
            <a:hueOff val="0"/>
            <a:satOff val="0"/>
            <a:lumOff val="0"/>
            <a:alphaOff val="0"/>
          </a:srgbClr>
        </a:solidFill>
        <a:ln>
          <a:noFill/>
        </a:ln>
        <a:effectLst>
          <a:outerShdw blurRad="40000" dist="20000" dir="5400000" rotWithShape="0">
            <a:srgbClr val="000000">
              <a:alpha val="38000"/>
            </a:srgbClr>
          </a:outerShdw>
        </a:effectLst>
      </dgm:spPr>
      <dgm:t>
        <a:bodyPr/>
        <a:lstStyle/>
        <a:p>
          <a:pPr>
            <a:buNone/>
          </a:pPr>
          <a:endParaRPr lang="el-GR">
            <a:solidFill>
              <a:sysClr val="window" lastClr="FFFFFF"/>
            </a:solidFill>
            <a:latin typeface="Calibri"/>
            <a:ea typeface="+mn-ea"/>
            <a:cs typeface="+mn-cs"/>
          </a:endParaRPr>
        </a:p>
      </dgm:t>
    </dgm:pt>
    <dgm:pt modelId="{3A91B246-6816-4586-888D-E829B551B32A}" type="sibTrans" cxnId="{22A916F5-9166-4344-9645-E07138D7294B}">
      <dgm:prSet/>
      <dgm:spPr/>
      <dgm:t>
        <a:bodyPr/>
        <a:lstStyle/>
        <a:p>
          <a:endParaRPr lang="el-GR"/>
        </a:p>
      </dgm:t>
    </dgm:pt>
    <dgm:pt modelId="{3DC178E8-1B45-4191-9B89-1B612F3609EE}">
      <dgm:prSet phldrT="[Text]" custT="1"/>
      <dgm:spPr>
        <a:xfrm>
          <a:off x="4034537" y="596946"/>
          <a:ext cx="1625192" cy="741175"/>
        </a:xfrm>
        <a:prstGeom prst="ellipse">
          <a:avLst/>
        </a:prstGeom>
        <a:solidFill>
          <a:srgbClr val="C0504D">
            <a:hueOff val="668788"/>
            <a:satOff val="-834"/>
            <a:lumOff val="196"/>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sz="1400" b="1" dirty="0">
              <a:solidFill>
                <a:sysClr val="window" lastClr="FFFFFF"/>
              </a:solidFill>
              <a:latin typeface="Calibri"/>
              <a:ea typeface="+mn-ea"/>
              <a:cs typeface="+mn-cs"/>
            </a:rPr>
            <a:t>Food </a:t>
          </a:r>
        </a:p>
        <a:p>
          <a:pPr>
            <a:buNone/>
          </a:pPr>
          <a:r>
            <a:rPr lang="en-US" sz="1400" b="1" dirty="0">
              <a:solidFill>
                <a:sysClr val="window" lastClr="FFFFFF"/>
              </a:solidFill>
              <a:latin typeface="Calibri"/>
              <a:ea typeface="+mn-ea"/>
              <a:cs typeface="+mn-cs"/>
            </a:rPr>
            <a:t>Reformulation</a:t>
          </a:r>
          <a:endParaRPr lang="el-GR" sz="1400" b="1" dirty="0">
            <a:solidFill>
              <a:sysClr val="window" lastClr="FFFFFF"/>
            </a:solidFill>
            <a:latin typeface="Calibri"/>
            <a:ea typeface="+mn-ea"/>
            <a:cs typeface="+mn-cs"/>
          </a:endParaRPr>
        </a:p>
      </dgm:t>
    </dgm:pt>
    <dgm:pt modelId="{C17EB347-B388-4AD5-B57F-E618B1666970}" type="parTrans" cxnId="{E035CEB6-1203-4743-A726-B18AAC022808}">
      <dgm:prSet/>
      <dgm:spPr>
        <a:xfrm rot="19335334">
          <a:off x="4130480" y="1251755"/>
          <a:ext cx="239827" cy="355460"/>
        </a:xfrm>
        <a:prstGeom prst="rightArrow">
          <a:avLst>
            <a:gd name="adj1" fmla="val 60000"/>
            <a:gd name="adj2" fmla="val 50000"/>
          </a:avLst>
        </a:prstGeom>
        <a:solidFill>
          <a:srgbClr val="C0504D">
            <a:hueOff val="668788"/>
            <a:satOff val="-834"/>
            <a:lumOff val="196"/>
            <a:alphaOff val="0"/>
          </a:srgbClr>
        </a:solidFill>
        <a:ln>
          <a:noFill/>
        </a:ln>
        <a:effectLst>
          <a:outerShdw blurRad="40000" dist="20000" dir="5400000" rotWithShape="0">
            <a:srgbClr val="000000">
              <a:alpha val="38000"/>
            </a:srgbClr>
          </a:outerShdw>
        </a:effectLst>
      </dgm:spPr>
      <dgm:t>
        <a:bodyPr/>
        <a:lstStyle/>
        <a:p>
          <a:pPr>
            <a:buNone/>
          </a:pPr>
          <a:endParaRPr lang="el-GR">
            <a:solidFill>
              <a:sysClr val="window" lastClr="FFFFFF"/>
            </a:solidFill>
            <a:latin typeface="Calibri"/>
            <a:ea typeface="+mn-ea"/>
            <a:cs typeface="+mn-cs"/>
          </a:endParaRPr>
        </a:p>
      </dgm:t>
    </dgm:pt>
    <dgm:pt modelId="{E0EF921B-C09D-406B-9471-161187F4993E}" type="sibTrans" cxnId="{E035CEB6-1203-4743-A726-B18AAC022808}">
      <dgm:prSet/>
      <dgm:spPr/>
      <dgm:t>
        <a:bodyPr/>
        <a:lstStyle/>
        <a:p>
          <a:endParaRPr lang="el-GR"/>
        </a:p>
      </dgm:t>
    </dgm:pt>
    <dgm:pt modelId="{DE0EB3A3-EE10-4030-B3AC-604554C20E02}">
      <dgm:prSet phldrT="[Text]" custT="1"/>
      <dgm:spPr>
        <a:xfrm>
          <a:off x="4705490" y="1506365"/>
          <a:ext cx="1249302" cy="940924"/>
        </a:xfrm>
        <a:prstGeom prst="ellipse">
          <a:avLst/>
        </a:prstGeom>
        <a:solidFill>
          <a:srgbClr val="C0504D">
            <a:hueOff val="1337577"/>
            <a:satOff val="-1668"/>
            <a:lumOff val="392"/>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sz="1400" b="1" dirty="0">
              <a:solidFill>
                <a:sysClr val="window" lastClr="FFFFFF"/>
              </a:solidFill>
              <a:latin typeface="Calibri"/>
              <a:ea typeface="+mn-ea"/>
              <a:cs typeface="+mn-cs"/>
            </a:rPr>
            <a:t>Products’ Innovation</a:t>
          </a:r>
          <a:endParaRPr lang="el-GR" sz="1400" b="1" dirty="0">
            <a:solidFill>
              <a:sysClr val="window" lastClr="FFFFFF"/>
            </a:solidFill>
            <a:latin typeface="Calibri"/>
            <a:ea typeface="+mn-ea"/>
            <a:cs typeface="+mn-cs"/>
          </a:endParaRPr>
        </a:p>
      </dgm:t>
    </dgm:pt>
    <dgm:pt modelId="{83687821-F7A4-4F17-849F-ED35043E7628}" type="parTrans" cxnId="{C5605072-BEC5-414E-912F-94354A5B84BA}">
      <dgm:prSet/>
      <dgm:spPr>
        <a:xfrm rot="21506175">
          <a:off x="4377334" y="1822059"/>
          <a:ext cx="223310" cy="355460"/>
        </a:xfrm>
        <a:prstGeom prst="rightArrow">
          <a:avLst>
            <a:gd name="adj1" fmla="val 60000"/>
            <a:gd name="adj2" fmla="val 50000"/>
          </a:avLst>
        </a:prstGeom>
        <a:solidFill>
          <a:srgbClr val="C0504D">
            <a:hueOff val="1337577"/>
            <a:satOff val="-1668"/>
            <a:lumOff val="392"/>
            <a:alphaOff val="0"/>
          </a:srgbClr>
        </a:solidFill>
        <a:ln>
          <a:noFill/>
        </a:ln>
        <a:effectLst>
          <a:outerShdw blurRad="40000" dist="20000" dir="5400000" rotWithShape="0">
            <a:srgbClr val="000000">
              <a:alpha val="38000"/>
            </a:srgbClr>
          </a:outerShdw>
        </a:effectLst>
      </dgm:spPr>
      <dgm:t>
        <a:bodyPr/>
        <a:lstStyle/>
        <a:p>
          <a:pPr>
            <a:buNone/>
          </a:pPr>
          <a:endParaRPr lang="el-GR">
            <a:solidFill>
              <a:sysClr val="window" lastClr="FFFFFF"/>
            </a:solidFill>
            <a:latin typeface="Calibri"/>
            <a:ea typeface="+mn-ea"/>
            <a:cs typeface="+mn-cs"/>
          </a:endParaRPr>
        </a:p>
      </dgm:t>
    </dgm:pt>
    <dgm:pt modelId="{1CE4DD8A-400E-4187-BB73-2F1718324EA2}" type="sibTrans" cxnId="{C5605072-BEC5-414E-912F-94354A5B84BA}">
      <dgm:prSet/>
      <dgm:spPr/>
      <dgm:t>
        <a:bodyPr/>
        <a:lstStyle/>
        <a:p>
          <a:endParaRPr lang="el-GR"/>
        </a:p>
      </dgm:t>
    </dgm:pt>
    <dgm:pt modelId="{2FB29C27-F163-489A-B71E-F1B9E0A94115}">
      <dgm:prSet phldrT="[Text]" custT="1"/>
      <dgm:spPr>
        <a:xfrm>
          <a:off x="4361706" y="2743142"/>
          <a:ext cx="1100768" cy="684089"/>
        </a:xfrm>
        <a:prstGeom prst="ellipse">
          <a:avLst/>
        </a:prstGeom>
        <a:solidFill>
          <a:srgbClr val="C0504D">
            <a:hueOff val="2006365"/>
            <a:satOff val="-2502"/>
            <a:lumOff val="588"/>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sz="1600" b="1">
              <a:solidFill>
                <a:sysClr val="window" lastClr="FFFFFF"/>
              </a:solidFill>
              <a:latin typeface="Calibri"/>
              <a:ea typeface="+mn-ea"/>
              <a:cs typeface="+mn-cs"/>
            </a:rPr>
            <a:t>Public Health </a:t>
          </a:r>
          <a:endParaRPr lang="el-GR" sz="1600" b="1">
            <a:solidFill>
              <a:sysClr val="window" lastClr="FFFFFF"/>
            </a:solidFill>
            <a:latin typeface="Calibri"/>
            <a:ea typeface="+mn-ea"/>
            <a:cs typeface="+mn-cs"/>
          </a:endParaRPr>
        </a:p>
      </dgm:t>
    </dgm:pt>
    <dgm:pt modelId="{E786B8B8-1BA1-4C3B-9C53-F9A46C5BF4AE}" type="parTrans" cxnId="{498D1D56-F080-4AAB-A2DC-E68A49DBAA81}">
      <dgm:prSet/>
      <dgm:spPr>
        <a:xfrm rot="2184813">
          <a:off x="4162486" y="2468160"/>
          <a:ext cx="308102" cy="355460"/>
        </a:xfrm>
        <a:prstGeom prst="rightArrow">
          <a:avLst>
            <a:gd name="adj1" fmla="val 60000"/>
            <a:gd name="adj2" fmla="val 50000"/>
          </a:avLst>
        </a:prstGeom>
        <a:solidFill>
          <a:srgbClr val="C0504D">
            <a:hueOff val="2006365"/>
            <a:satOff val="-2502"/>
            <a:lumOff val="588"/>
            <a:alphaOff val="0"/>
          </a:srgbClr>
        </a:solidFill>
        <a:ln>
          <a:noFill/>
        </a:ln>
        <a:effectLst>
          <a:outerShdw blurRad="40000" dist="20000" dir="5400000" rotWithShape="0">
            <a:srgbClr val="000000">
              <a:alpha val="38000"/>
            </a:srgbClr>
          </a:outerShdw>
        </a:effectLst>
      </dgm:spPr>
      <dgm:t>
        <a:bodyPr/>
        <a:lstStyle/>
        <a:p>
          <a:pPr>
            <a:buNone/>
          </a:pPr>
          <a:endParaRPr lang="el-GR">
            <a:solidFill>
              <a:sysClr val="window" lastClr="FFFFFF"/>
            </a:solidFill>
            <a:latin typeface="Calibri"/>
            <a:ea typeface="+mn-ea"/>
            <a:cs typeface="+mn-cs"/>
          </a:endParaRPr>
        </a:p>
      </dgm:t>
    </dgm:pt>
    <dgm:pt modelId="{303E095F-E4CA-47BD-B33A-C6DC2D1081C8}" type="sibTrans" cxnId="{498D1D56-F080-4AAB-A2DC-E68A49DBAA81}">
      <dgm:prSet/>
      <dgm:spPr/>
      <dgm:t>
        <a:bodyPr/>
        <a:lstStyle/>
        <a:p>
          <a:endParaRPr lang="el-GR"/>
        </a:p>
      </dgm:t>
    </dgm:pt>
    <dgm:pt modelId="{427F20AD-529B-487E-920D-A66958FA5C0C}">
      <dgm:prSet custT="1"/>
      <dgm:spPr>
        <a:xfrm>
          <a:off x="3048000" y="3219695"/>
          <a:ext cx="1149950" cy="940924"/>
        </a:xfrm>
        <a:prstGeom prst="ellipse">
          <a:avLst/>
        </a:prstGeom>
        <a:solidFill>
          <a:srgbClr val="C0504D">
            <a:hueOff val="2675154"/>
            <a:satOff val="-3337"/>
            <a:lumOff val="785"/>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sz="1400" b="1" dirty="0">
              <a:solidFill>
                <a:sysClr val="window" lastClr="FFFFFF"/>
              </a:solidFill>
              <a:latin typeface="Calibri"/>
              <a:ea typeface="+mn-ea"/>
              <a:cs typeface="+mn-cs"/>
            </a:rPr>
            <a:t>Health &amp; Diet Applications</a:t>
          </a:r>
          <a:endParaRPr lang="el-GR" sz="1400" b="1" dirty="0">
            <a:solidFill>
              <a:sysClr val="window" lastClr="FFFFFF"/>
            </a:solidFill>
            <a:latin typeface="Calibri"/>
            <a:ea typeface="+mn-ea"/>
            <a:cs typeface="+mn-cs"/>
          </a:endParaRPr>
        </a:p>
      </dgm:t>
    </dgm:pt>
    <dgm:pt modelId="{374B87E2-EFF3-4AFA-98DD-FC123F4ABBF3}" type="parTrans" cxnId="{BABE056D-7796-48A2-8D71-303356CC68B1}">
      <dgm:prSet/>
      <dgm:spPr>
        <a:xfrm rot="5101097">
          <a:off x="3425374" y="2783589"/>
          <a:ext cx="268140" cy="355460"/>
        </a:xfrm>
        <a:prstGeom prst="rightArrow">
          <a:avLst>
            <a:gd name="adj1" fmla="val 60000"/>
            <a:gd name="adj2" fmla="val 50000"/>
          </a:avLst>
        </a:prstGeom>
        <a:solidFill>
          <a:srgbClr val="C0504D">
            <a:hueOff val="2675154"/>
            <a:satOff val="-3337"/>
            <a:lumOff val="785"/>
            <a:alphaOff val="0"/>
          </a:srgbClr>
        </a:solidFill>
        <a:ln>
          <a:noFill/>
        </a:ln>
        <a:effectLst>
          <a:outerShdw blurRad="40000" dist="20000" dir="5400000" rotWithShape="0">
            <a:srgbClr val="000000">
              <a:alpha val="38000"/>
            </a:srgbClr>
          </a:outerShdw>
        </a:effectLst>
      </dgm:spPr>
      <dgm:t>
        <a:bodyPr/>
        <a:lstStyle/>
        <a:p>
          <a:pPr>
            <a:buNone/>
          </a:pPr>
          <a:endParaRPr lang="el-GR">
            <a:solidFill>
              <a:sysClr val="window" lastClr="FFFFFF"/>
            </a:solidFill>
            <a:latin typeface="Calibri"/>
            <a:ea typeface="+mn-ea"/>
            <a:cs typeface="+mn-cs"/>
          </a:endParaRPr>
        </a:p>
      </dgm:t>
    </dgm:pt>
    <dgm:pt modelId="{72E91ED0-9A31-4A4F-9334-B662F02E192F}" type="sibTrans" cxnId="{BABE056D-7796-48A2-8D71-303356CC68B1}">
      <dgm:prSet/>
      <dgm:spPr/>
      <dgm:t>
        <a:bodyPr/>
        <a:lstStyle/>
        <a:p>
          <a:endParaRPr lang="el-GR"/>
        </a:p>
      </dgm:t>
    </dgm:pt>
    <dgm:pt modelId="{16FAAB95-F323-4722-9D14-9138D126CDDD}">
      <dgm:prSet custT="1"/>
      <dgm:spPr>
        <a:xfrm>
          <a:off x="1629506" y="2769577"/>
          <a:ext cx="1180596" cy="940924"/>
        </a:xfrm>
        <a:prstGeom prst="ellipse">
          <a:avLst/>
        </a:prstGeom>
        <a:solidFill>
          <a:srgbClr val="C0504D">
            <a:hueOff val="3343942"/>
            <a:satOff val="-4171"/>
            <a:lumOff val="981"/>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sz="1600" b="1" dirty="0">
              <a:solidFill>
                <a:sysClr val="window" lastClr="FFFFFF"/>
              </a:solidFill>
              <a:latin typeface="Calibri"/>
              <a:ea typeface="+mn-ea"/>
              <a:cs typeface="+mn-cs"/>
            </a:rPr>
            <a:t>FoP</a:t>
          </a:r>
        </a:p>
        <a:p>
          <a:pPr>
            <a:buNone/>
          </a:pPr>
          <a:r>
            <a:rPr lang="en-US" sz="1600" b="1" dirty="0">
              <a:solidFill>
                <a:sysClr val="window" lastClr="FFFFFF"/>
              </a:solidFill>
              <a:latin typeface="Calibri"/>
              <a:ea typeface="+mn-ea"/>
              <a:cs typeface="+mn-cs"/>
            </a:rPr>
            <a:t>Labelling</a:t>
          </a:r>
          <a:endParaRPr lang="el-GR" sz="1600" b="1" dirty="0">
            <a:solidFill>
              <a:sysClr val="window" lastClr="FFFFFF"/>
            </a:solidFill>
            <a:latin typeface="Calibri"/>
            <a:ea typeface="+mn-ea"/>
            <a:cs typeface="+mn-cs"/>
          </a:endParaRPr>
        </a:p>
      </dgm:t>
    </dgm:pt>
    <dgm:pt modelId="{DE3D750E-0023-43A0-8A62-D3FB8D13C24F}" type="parTrans" cxnId="{20E2E841-CBD9-44FF-8462-558D32EA8BE4}">
      <dgm:prSet/>
      <dgm:spPr>
        <a:xfrm rot="8163409">
          <a:off x="2646814" y="2528090"/>
          <a:ext cx="254579" cy="355460"/>
        </a:xfrm>
        <a:prstGeom prst="rightArrow">
          <a:avLst>
            <a:gd name="adj1" fmla="val 60000"/>
            <a:gd name="adj2" fmla="val 50000"/>
          </a:avLst>
        </a:prstGeom>
        <a:solidFill>
          <a:srgbClr val="C0504D">
            <a:hueOff val="3343942"/>
            <a:satOff val="-4171"/>
            <a:lumOff val="981"/>
            <a:alphaOff val="0"/>
          </a:srgbClr>
        </a:solidFill>
        <a:ln>
          <a:noFill/>
        </a:ln>
        <a:effectLst>
          <a:outerShdw blurRad="40000" dist="20000" dir="5400000" rotWithShape="0">
            <a:srgbClr val="000000">
              <a:alpha val="38000"/>
            </a:srgbClr>
          </a:outerShdw>
        </a:effectLst>
      </dgm:spPr>
      <dgm:t>
        <a:bodyPr/>
        <a:lstStyle/>
        <a:p>
          <a:pPr>
            <a:buNone/>
          </a:pPr>
          <a:endParaRPr lang="el-GR">
            <a:solidFill>
              <a:sysClr val="window" lastClr="FFFFFF"/>
            </a:solidFill>
            <a:latin typeface="Calibri"/>
            <a:ea typeface="+mn-ea"/>
            <a:cs typeface="+mn-cs"/>
          </a:endParaRPr>
        </a:p>
      </dgm:t>
    </dgm:pt>
    <dgm:pt modelId="{2EA6C379-39E3-4D9E-9812-A330BD377EBE}" type="sibTrans" cxnId="{20E2E841-CBD9-44FF-8462-558D32EA8BE4}">
      <dgm:prSet/>
      <dgm:spPr/>
      <dgm:t>
        <a:bodyPr/>
        <a:lstStyle/>
        <a:p>
          <a:endParaRPr lang="el-GR"/>
        </a:p>
      </dgm:t>
    </dgm:pt>
    <dgm:pt modelId="{60841F57-E592-47C2-B84F-83C354A392F5}">
      <dgm:prSet custT="1"/>
      <dgm:spPr>
        <a:xfrm>
          <a:off x="823197" y="1514728"/>
          <a:ext cx="1328217" cy="940924"/>
        </a:xfrm>
        <a:prstGeom prst="ellipse">
          <a:avLst/>
        </a:prstGeom>
        <a:solidFill>
          <a:srgbClr val="C0504D">
            <a:hueOff val="4012731"/>
            <a:satOff val="-5005"/>
            <a:lumOff val="1177"/>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sz="1400" b="1" dirty="0">
              <a:solidFill>
                <a:sysClr val="window" lastClr="FFFFFF"/>
              </a:solidFill>
              <a:latin typeface="Calibri"/>
              <a:ea typeface="+mn-ea"/>
              <a:cs typeface="+mn-cs"/>
            </a:rPr>
            <a:t>Legislation</a:t>
          </a:r>
          <a:endParaRPr lang="el-GR" sz="1400" b="1" dirty="0">
            <a:solidFill>
              <a:sysClr val="window" lastClr="FFFFFF"/>
            </a:solidFill>
            <a:latin typeface="Calibri"/>
            <a:ea typeface="+mn-ea"/>
            <a:cs typeface="+mn-cs"/>
          </a:endParaRPr>
        </a:p>
      </dgm:t>
    </dgm:pt>
    <dgm:pt modelId="{7E6F0A83-F755-4681-B8C4-4CD30305B084}" type="parTrans" cxnId="{8E50273E-7B32-4C88-851B-541BCEFDAF10}">
      <dgm:prSet/>
      <dgm:spPr>
        <a:xfrm rot="10872859">
          <a:off x="2281106" y="1761260"/>
          <a:ext cx="275702" cy="355460"/>
        </a:xfrm>
        <a:prstGeom prst="rightArrow">
          <a:avLst>
            <a:gd name="adj1" fmla="val 60000"/>
            <a:gd name="adj2" fmla="val 50000"/>
          </a:avLst>
        </a:prstGeom>
        <a:solidFill>
          <a:srgbClr val="C0504D">
            <a:hueOff val="4012731"/>
            <a:satOff val="-5005"/>
            <a:lumOff val="1177"/>
            <a:alphaOff val="0"/>
          </a:srgbClr>
        </a:solidFill>
        <a:ln>
          <a:noFill/>
        </a:ln>
        <a:effectLst>
          <a:outerShdw blurRad="40000" dist="20000" dir="5400000" rotWithShape="0">
            <a:srgbClr val="000000">
              <a:alpha val="38000"/>
            </a:srgbClr>
          </a:outerShdw>
        </a:effectLst>
      </dgm:spPr>
      <dgm:t>
        <a:bodyPr/>
        <a:lstStyle/>
        <a:p>
          <a:pPr>
            <a:buNone/>
          </a:pPr>
          <a:endParaRPr lang="el-GR">
            <a:solidFill>
              <a:sysClr val="window" lastClr="FFFFFF"/>
            </a:solidFill>
            <a:latin typeface="Calibri"/>
            <a:ea typeface="+mn-ea"/>
            <a:cs typeface="+mn-cs"/>
          </a:endParaRPr>
        </a:p>
      </dgm:t>
    </dgm:pt>
    <dgm:pt modelId="{E9ED74D9-849E-410A-8FBB-F06A88DD5ECE}" type="sibTrans" cxnId="{8E50273E-7B32-4C88-851B-541BCEFDAF10}">
      <dgm:prSet/>
      <dgm:spPr/>
      <dgm:t>
        <a:bodyPr/>
        <a:lstStyle/>
        <a:p>
          <a:endParaRPr lang="el-GR"/>
        </a:p>
      </dgm:t>
    </dgm:pt>
    <dgm:pt modelId="{CDC76B10-6E24-4A9F-B975-255AF8F5D2E1}">
      <dgm:prSet custT="1"/>
      <dgm:spPr>
        <a:xfrm>
          <a:off x="1696587" y="456954"/>
          <a:ext cx="940924" cy="940924"/>
        </a:xfrm>
        <a:prstGeom prst="ellipse">
          <a:avLst/>
        </a:prstGeom>
        <a:solidFill>
          <a:srgbClr val="C0504D">
            <a:hueOff val="4681519"/>
            <a:satOff val="-5839"/>
            <a:lumOff val="1373"/>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sz="1600" b="1">
              <a:solidFill>
                <a:sysClr val="window" lastClr="FFFFFF"/>
              </a:solidFill>
              <a:latin typeface="Calibri"/>
              <a:ea typeface="+mn-ea"/>
              <a:cs typeface="+mn-cs"/>
            </a:rPr>
            <a:t>Food policy</a:t>
          </a:r>
          <a:endParaRPr lang="el-GR" sz="1600" b="1">
            <a:solidFill>
              <a:sysClr val="window" lastClr="FFFFFF"/>
            </a:solidFill>
            <a:latin typeface="Calibri"/>
            <a:ea typeface="+mn-ea"/>
            <a:cs typeface="+mn-cs"/>
          </a:endParaRPr>
        </a:p>
      </dgm:t>
    </dgm:pt>
    <dgm:pt modelId="{610B8C89-0045-427C-9F80-B91D5E1068C2}" type="parTrans" cxnId="{ABB25785-B974-446F-B2BA-D4736325DAFF}">
      <dgm:prSet/>
      <dgm:spPr>
        <a:xfrm rot="13199882">
          <a:off x="2590686" y="1213681"/>
          <a:ext cx="258739" cy="355460"/>
        </a:xfrm>
        <a:prstGeom prst="rightArrow">
          <a:avLst>
            <a:gd name="adj1" fmla="val 60000"/>
            <a:gd name="adj2" fmla="val 50000"/>
          </a:avLst>
        </a:prstGeom>
        <a:solidFill>
          <a:srgbClr val="C0504D">
            <a:hueOff val="4681519"/>
            <a:satOff val="-5839"/>
            <a:lumOff val="1373"/>
            <a:alphaOff val="0"/>
          </a:srgbClr>
        </a:solidFill>
        <a:ln>
          <a:noFill/>
        </a:ln>
        <a:effectLst>
          <a:outerShdw blurRad="40000" dist="20000" dir="5400000" rotWithShape="0">
            <a:srgbClr val="000000">
              <a:alpha val="38000"/>
            </a:srgbClr>
          </a:outerShdw>
        </a:effectLst>
      </dgm:spPr>
      <dgm:t>
        <a:bodyPr/>
        <a:lstStyle/>
        <a:p>
          <a:pPr>
            <a:buNone/>
          </a:pPr>
          <a:endParaRPr lang="el-GR">
            <a:solidFill>
              <a:sysClr val="window" lastClr="FFFFFF"/>
            </a:solidFill>
            <a:latin typeface="Calibri"/>
            <a:ea typeface="+mn-ea"/>
            <a:cs typeface="+mn-cs"/>
          </a:endParaRPr>
        </a:p>
      </dgm:t>
    </dgm:pt>
    <dgm:pt modelId="{762FE4CE-3938-4097-816F-DF8CF88249D2}" type="sibTrans" cxnId="{ABB25785-B974-446F-B2BA-D4736325DAFF}">
      <dgm:prSet/>
      <dgm:spPr/>
      <dgm:t>
        <a:bodyPr/>
        <a:lstStyle/>
        <a:p>
          <a:endParaRPr lang="el-GR"/>
        </a:p>
      </dgm:t>
    </dgm:pt>
    <dgm:pt modelId="{FD47C6B3-2AF1-4F3D-A95E-7CA6A678DD37}" type="pres">
      <dgm:prSet presAssocID="{00925B97-B427-41CF-93EC-BBCFE8D745D6}" presName="Name0" presStyleCnt="0">
        <dgm:presLayoutVars>
          <dgm:chMax val="1"/>
          <dgm:dir/>
          <dgm:animLvl val="ctr"/>
          <dgm:resizeHandles val="exact"/>
        </dgm:presLayoutVars>
      </dgm:prSet>
      <dgm:spPr/>
      <dgm:t>
        <a:bodyPr/>
        <a:lstStyle/>
        <a:p>
          <a:endParaRPr lang="en-US"/>
        </a:p>
      </dgm:t>
    </dgm:pt>
    <dgm:pt modelId="{2C665536-01BE-409D-BF72-D4EEC8D4C205}" type="pres">
      <dgm:prSet presAssocID="{2FE42567-FB72-4E94-91B1-D9D93C892FF9}" presName="centerShape" presStyleLbl="node0" presStyleIdx="0" presStyleCnt="1" custScaleX="170907" custScaleY="146410"/>
      <dgm:spPr/>
      <dgm:t>
        <a:bodyPr/>
        <a:lstStyle/>
        <a:p>
          <a:endParaRPr lang="en-US"/>
        </a:p>
      </dgm:t>
    </dgm:pt>
    <dgm:pt modelId="{123596AE-E33F-4E3F-AF44-E71744DFBE52}" type="pres">
      <dgm:prSet presAssocID="{065CED26-18F0-4D73-AD03-6736E86C3D2C}" presName="parTrans" presStyleLbl="sibTrans2D1" presStyleIdx="0" presStyleCnt="8"/>
      <dgm:spPr/>
      <dgm:t>
        <a:bodyPr/>
        <a:lstStyle/>
        <a:p>
          <a:endParaRPr lang="en-US"/>
        </a:p>
      </dgm:t>
    </dgm:pt>
    <dgm:pt modelId="{81262823-BE8B-4637-A646-5D82376FB907}" type="pres">
      <dgm:prSet presAssocID="{065CED26-18F0-4D73-AD03-6736E86C3D2C}" presName="connectorText" presStyleLbl="sibTrans2D1" presStyleIdx="0" presStyleCnt="8"/>
      <dgm:spPr/>
      <dgm:t>
        <a:bodyPr/>
        <a:lstStyle/>
        <a:p>
          <a:endParaRPr lang="en-US"/>
        </a:p>
      </dgm:t>
    </dgm:pt>
    <dgm:pt modelId="{30252618-8CED-4E40-80AD-2D732B2E24B6}" type="pres">
      <dgm:prSet presAssocID="{301D1A3A-5840-405B-8D0F-4F8AD95EFEC1}" presName="node" presStyleLbl="node1" presStyleIdx="0" presStyleCnt="8" custScaleX="151367" custScaleY="75260">
        <dgm:presLayoutVars>
          <dgm:bulletEnabled val="1"/>
        </dgm:presLayoutVars>
      </dgm:prSet>
      <dgm:spPr/>
      <dgm:t>
        <a:bodyPr/>
        <a:lstStyle/>
        <a:p>
          <a:endParaRPr lang="en-US"/>
        </a:p>
      </dgm:t>
    </dgm:pt>
    <dgm:pt modelId="{D4F7395B-75A1-4CCA-BA12-5A96748B14EC}" type="pres">
      <dgm:prSet presAssocID="{C17EB347-B388-4AD5-B57F-E618B1666970}" presName="parTrans" presStyleLbl="sibTrans2D1" presStyleIdx="1" presStyleCnt="8"/>
      <dgm:spPr/>
      <dgm:t>
        <a:bodyPr/>
        <a:lstStyle/>
        <a:p>
          <a:endParaRPr lang="en-US"/>
        </a:p>
      </dgm:t>
    </dgm:pt>
    <dgm:pt modelId="{24BF9C12-CADD-4E73-9E07-385680EC9E52}" type="pres">
      <dgm:prSet presAssocID="{C17EB347-B388-4AD5-B57F-E618B1666970}" presName="connectorText" presStyleLbl="sibTrans2D1" presStyleIdx="1" presStyleCnt="8"/>
      <dgm:spPr/>
      <dgm:t>
        <a:bodyPr/>
        <a:lstStyle/>
        <a:p>
          <a:endParaRPr lang="en-US"/>
        </a:p>
      </dgm:t>
    </dgm:pt>
    <dgm:pt modelId="{7B6F46BD-797B-4E71-ADA8-E56EDD0E0D3C}" type="pres">
      <dgm:prSet presAssocID="{3DC178E8-1B45-4191-9B89-1B612F3609EE}" presName="node" presStyleLbl="node1" presStyleIdx="1" presStyleCnt="8" custScaleX="172723" custScaleY="78771" custRadScaleRad="108188" custRadScaleInc="32247">
        <dgm:presLayoutVars>
          <dgm:bulletEnabled val="1"/>
        </dgm:presLayoutVars>
      </dgm:prSet>
      <dgm:spPr/>
      <dgm:t>
        <a:bodyPr/>
        <a:lstStyle/>
        <a:p>
          <a:endParaRPr lang="en-US"/>
        </a:p>
      </dgm:t>
    </dgm:pt>
    <dgm:pt modelId="{3B32AD3E-BF1F-463F-8A7C-69F510ECDA62}" type="pres">
      <dgm:prSet presAssocID="{83687821-F7A4-4F17-849F-ED35043E7628}" presName="parTrans" presStyleLbl="sibTrans2D1" presStyleIdx="2" presStyleCnt="8"/>
      <dgm:spPr/>
      <dgm:t>
        <a:bodyPr/>
        <a:lstStyle/>
        <a:p>
          <a:endParaRPr lang="en-US"/>
        </a:p>
      </dgm:t>
    </dgm:pt>
    <dgm:pt modelId="{C506D74F-8F1E-4AF1-BDBC-A5B04CE6650A}" type="pres">
      <dgm:prSet presAssocID="{83687821-F7A4-4F17-849F-ED35043E7628}" presName="connectorText" presStyleLbl="sibTrans2D1" presStyleIdx="2" presStyleCnt="8"/>
      <dgm:spPr/>
      <dgm:t>
        <a:bodyPr/>
        <a:lstStyle/>
        <a:p>
          <a:endParaRPr lang="en-US"/>
        </a:p>
      </dgm:t>
    </dgm:pt>
    <dgm:pt modelId="{4DC84D94-8323-4CA6-922B-5FEBC3C86B53}" type="pres">
      <dgm:prSet presAssocID="{DE0EB3A3-EE10-4030-B3AC-604554C20E02}" presName="node" presStyleLbl="node1" presStyleIdx="2" presStyleCnt="8" custScaleX="132774" custRadScaleRad="115774" custRadScaleInc="-6950">
        <dgm:presLayoutVars>
          <dgm:bulletEnabled val="1"/>
        </dgm:presLayoutVars>
      </dgm:prSet>
      <dgm:spPr/>
      <dgm:t>
        <a:bodyPr/>
        <a:lstStyle/>
        <a:p>
          <a:endParaRPr lang="en-US"/>
        </a:p>
      </dgm:t>
    </dgm:pt>
    <dgm:pt modelId="{12018E38-BE13-4EE1-B725-C6F6ACB6DCA5}" type="pres">
      <dgm:prSet presAssocID="{E786B8B8-1BA1-4C3B-9C53-F9A46C5BF4AE}" presName="parTrans" presStyleLbl="sibTrans2D1" presStyleIdx="3" presStyleCnt="8"/>
      <dgm:spPr/>
      <dgm:t>
        <a:bodyPr/>
        <a:lstStyle/>
        <a:p>
          <a:endParaRPr lang="en-US"/>
        </a:p>
      </dgm:t>
    </dgm:pt>
    <dgm:pt modelId="{FA17B3FB-BA01-43D2-B7B0-80880DA54887}" type="pres">
      <dgm:prSet presAssocID="{E786B8B8-1BA1-4C3B-9C53-F9A46C5BF4AE}" presName="connectorText" presStyleLbl="sibTrans2D1" presStyleIdx="3" presStyleCnt="8"/>
      <dgm:spPr/>
      <dgm:t>
        <a:bodyPr/>
        <a:lstStyle/>
        <a:p>
          <a:endParaRPr lang="en-US"/>
        </a:p>
      </dgm:t>
    </dgm:pt>
    <dgm:pt modelId="{3CBA32CF-D67A-4DC7-8944-4B060C015044}" type="pres">
      <dgm:prSet presAssocID="{2FB29C27-F163-489A-B71E-F1B9E0A94115}" presName="node" presStyleLbl="node1" presStyleIdx="3" presStyleCnt="8" custScaleX="116988" custScaleY="72704" custRadScaleRad="111349" custRadScaleInc="-38162">
        <dgm:presLayoutVars>
          <dgm:bulletEnabled val="1"/>
        </dgm:presLayoutVars>
      </dgm:prSet>
      <dgm:spPr/>
      <dgm:t>
        <a:bodyPr/>
        <a:lstStyle/>
        <a:p>
          <a:endParaRPr lang="en-US"/>
        </a:p>
      </dgm:t>
    </dgm:pt>
    <dgm:pt modelId="{45429097-023A-4518-B7F5-549E91A819BD}" type="pres">
      <dgm:prSet presAssocID="{374B87E2-EFF3-4AFA-98DD-FC123F4ABBF3}" presName="parTrans" presStyleLbl="sibTrans2D1" presStyleIdx="4" presStyleCnt="8"/>
      <dgm:spPr/>
      <dgm:t>
        <a:bodyPr/>
        <a:lstStyle/>
        <a:p>
          <a:endParaRPr lang="en-US"/>
        </a:p>
      </dgm:t>
    </dgm:pt>
    <dgm:pt modelId="{C0C78ED1-6655-4D6F-8D49-0BAD8BF15817}" type="pres">
      <dgm:prSet presAssocID="{374B87E2-EFF3-4AFA-98DD-FC123F4ABBF3}" presName="connectorText" presStyleLbl="sibTrans2D1" presStyleIdx="4" presStyleCnt="8"/>
      <dgm:spPr/>
      <dgm:t>
        <a:bodyPr/>
        <a:lstStyle/>
        <a:p>
          <a:endParaRPr lang="en-US"/>
        </a:p>
      </dgm:t>
    </dgm:pt>
    <dgm:pt modelId="{5EE39E58-0CEF-4E04-803F-C91BF0650C25}" type="pres">
      <dgm:prSet presAssocID="{427F20AD-529B-487E-920D-A66958FA5C0C}" presName="node" presStyleLbl="node1" presStyleIdx="4" presStyleCnt="8" custScaleX="122215" custRadScaleRad="104294" custRadScaleInc="-22141">
        <dgm:presLayoutVars>
          <dgm:bulletEnabled val="1"/>
        </dgm:presLayoutVars>
      </dgm:prSet>
      <dgm:spPr/>
      <dgm:t>
        <a:bodyPr/>
        <a:lstStyle/>
        <a:p>
          <a:endParaRPr lang="en-US"/>
        </a:p>
      </dgm:t>
    </dgm:pt>
    <dgm:pt modelId="{E3ABC408-8457-4A9F-92C9-B1A8882DCEE4}" type="pres">
      <dgm:prSet presAssocID="{DE3D750E-0023-43A0-8A62-D3FB8D13C24F}" presName="parTrans" presStyleLbl="sibTrans2D1" presStyleIdx="5" presStyleCnt="8"/>
      <dgm:spPr/>
      <dgm:t>
        <a:bodyPr/>
        <a:lstStyle/>
        <a:p>
          <a:endParaRPr lang="en-US"/>
        </a:p>
      </dgm:t>
    </dgm:pt>
    <dgm:pt modelId="{A5B23371-1627-4BA3-BCEE-C73DA0F88EAF}" type="pres">
      <dgm:prSet presAssocID="{DE3D750E-0023-43A0-8A62-D3FB8D13C24F}" presName="connectorText" presStyleLbl="sibTrans2D1" presStyleIdx="5" presStyleCnt="8"/>
      <dgm:spPr/>
      <dgm:t>
        <a:bodyPr/>
        <a:lstStyle/>
        <a:p>
          <a:endParaRPr lang="en-US"/>
        </a:p>
      </dgm:t>
    </dgm:pt>
    <dgm:pt modelId="{04FEB31C-5371-43BB-A91D-B576A5870CB4}" type="pres">
      <dgm:prSet presAssocID="{16FAAB95-F323-4722-9D14-9138D126CDDD}" presName="node" presStyleLbl="node1" presStyleIdx="5" presStyleCnt="8" custScaleX="125472" custRadScaleRad="109193" custRadScaleInc="4697">
        <dgm:presLayoutVars>
          <dgm:bulletEnabled val="1"/>
        </dgm:presLayoutVars>
      </dgm:prSet>
      <dgm:spPr/>
      <dgm:t>
        <a:bodyPr/>
        <a:lstStyle/>
        <a:p>
          <a:endParaRPr lang="en-US"/>
        </a:p>
      </dgm:t>
    </dgm:pt>
    <dgm:pt modelId="{FD45B62D-2A5F-423A-8595-570A455EDD7A}" type="pres">
      <dgm:prSet presAssocID="{7E6F0A83-F755-4681-B8C4-4CD30305B084}" presName="parTrans" presStyleLbl="sibTrans2D1" presStyleIdx="6" presStyleCnt="8" custLinFactNeighborY="-18553"/>
      <dgm:spPr/>
      <dgm:t>
        <a:bodyPr/>
        <a:lstStyle/>
        <a:p>
          <a:endParaRPr lang="en-US"/>
        </a:p>
      </dgm:t>
    </dgm:pt>
    <dgm:pt modelId="{DBFE56A7-CB26-453D-B6BB-6FE870E83C20}" type="pres">
      <dgm:prSet presAssocID="{7E6F0A83-F755-4681-B8C4-4CD30305B084}" presName="connectorText" presStyleLbl="sibTrans2D1" presStyleIdx="6" presStyleCnt="8"/>
      <dgm:spPr/>
      <dgm:t>
        <a:bodyPr/>
        <a:lstStyle/>
        <a:p>
          <a:endParaRPr lang="en-US"/>
        </a:p>
      </dgm:t>
    </dgm:pt>
    <dgm:pt modelId="{A46870DD-8592-46BC-A151-648522383084}" type="pres">
      <dgm:prSet presAssocID="{60841F57-E592-47C2-B84F-83C354A392F5}" presName="node" presStyleLbl="node1" presStyleIdx="6" presStyleCnt="8" custScaleX="141161" custRadScaleRad="124421" custRadScaleInc="5397">
        <dgm:presLayoutVars>
          <dgm:bulletEnabled val="1"/>
        </dgm:presLayoutVars>
      </dgm:prSet>
      <dgm:spPr/>
      <dgm:t>
        <a:bodyPr/>
        <a:lstStyle/>
        <a:p>
          <a:endParaRPr lang="en-US"/>
        </a:p>
      </dgm:t>
    </dgm:pt>
    <dgm:pt modelId="{FBC2BE42-79C7-441D-920E-09E5FEB8A170}" type="pres">
      <dgm:prSet presAssocID="{610B8C89-0045-427C-9F80-B91D5E1068C2}" presName="parTrans" presStyleLbl="sibTrans2D1" presStyleIdx="7" presStyleCnt="8"/>
      <dgm:spPr/>
      <dgm:t>
        <a:bodyPr/>
        <a:lstStyle/>
        <a:p>
          <a:endParaRPr lang="en-US"/>
        </a:p>
      </dgm:t>
    </dgm:pt>
    <dgm:pt modelId="{4227EB48-BFEF-4E6E-94DE-34EFFF59AF44}" type="pres">
      <dgm:prSet presAssocID="{610B8C89-0045-427C-9F80-B91D5E1068C2}" presName="connectorText" presStyleLbl="sibTrans2D1" presStyleIdx="7" presStyleCnt="8"/>
      <dgm:spPr/>
      <dgm:t>
        <a:bodyPr/>
        <a:lstStyle/>
        <a:p>
          <a:endParaRPr lang="en-US"/>
        </a:p>
      </dgm:t>
    </dgm:pt>
    <dgm:pt modelId="{E50A4C0C-BB8D-4718-B431-CFC7403163BC}" type="pres">
      <dgm:prSet presAssocID="{CDC76B10-6E24-4A9F-B975-255AF8F5D2E1}" presName="node" presStyleLbl="node1" presStyleIdx="7" presStyleCnt="8" custRadScaleRad="106934" custRadScaleInc="-22231">
        <dgm:presLayoutVars>
          <dgm:bulletEnabled val="1"/>
        </dgm:presLayoutVars>
      </dgm:prSet>
      <dgm:spPr/>
      <dgm:t>
        <a:bodyPr/>
        <a:lstStyle/>
        <a:p>
          <a:endParaRPr lang="en-US"/>
        </a:p>
      </dgm:t>
    </dgm:pt>
  </dgm:ptLst>
  <dgm:cxnLst>
    <dgm:cxn modelId="{7720C243-C428-4F43-87BC-22BCBA8F17EC}" type="presOf" srcId="{83687821-F7A4-4F17-849F-ED35043E7628}" destId="{C506D74F-8F1E-4AF1-BDBC-A5B04CE6650A}" srcOrd="1" destOrd="0" presId="urn:microsoft.com/office/officeart/2005/8/layout/radial5"/>
    <dgm:cxn modelId="{8968621A-B544-44F6-9B89-EAD4A71630EB}" type="presOf" srcId="{374B87E2-EFF3-4AFA-98DD-FC123F4ABBF3}" destId="{45429097-023A-4518-B7F5-549E91A819BD}" srcOrd="0" destOrd="0" presId="urn:microsoft.com/office/officeart/2005/8/layout/radial5"/>
    <dgm:cxn modelId="{4002224C-A20F-4E5B-98D9-98510D4FDC5A}" type="presOf" srcId="{C17EB347-B388-4AD5-B57F-E618B1666970}" destId="{D4F7395B-75A1-4CCA-BA12-5A96748B14EC}" srcOrd="0" destOrd="0" presId="urn:microsoft.com/office/officeart/2005/8/layout/radial5"/>
    <dgm:cxn modelId="{C5605072-BEC5-414E-912F-94354A5B84BA}" srcId="{2FE42567-FB72-4E94-91B1-D9D93C892FF9}" destId="{DE0EB3A3-EE10-4030-B3AC-604554C20E02}" srcOrd="2" destOrd="0" parTransId="{83687821-F7A4-4F17-849F-ED35043E7628}" sibTransId="{1CE4DD8A-400E-4187-BB73-2F1718324EA2}"/>
    <dgm:cxn modelId="{98319FF9-A3BD-4BDA-BB75-6D8C7519746A}" type="presOf" srcId="{7E6F0A83-F755-4681-B8C4-4CD30305B084}" destId="{FD45B62D-2A5F-423A-8595-570A455EDD7A}" srcOrd="0" destOrd="0" presId="urn:microsoft.com/office/officeart/2005/8/layout/radial5"/>
    <dgm:cxn modelId="{CBB32AE6-3A40-4461-A047-95D3ADB16DF0}" type="presOf" srcId="{DE0EB3A3-EE10-4030-B3AC-604554C20E02}" destId="{4DC84D94-8323-4CA6-922B-5FEBC3C86B53}" srcOrd="0" destOrd="0" presId="urn:microsoft.com/office/officeart/2005/8/layout/radial5"/>
    <dgm:cxn modelId="{4B132D7E-A7EB-4BDA-926A-FEB1ED926A6E}" type="presOf" srcId="{16FAAB95-F323-4722-9D14-9138D126CDDD}" destId="{04FEB31C-5371-43BB-A91D-B576A5870CB4}" srcOrd="0" destOrd="0" presId="urn:microsoft.com/office/officeart/2005/8/layout/radial5"/>
    <dgm:cxn modelId="{20E2E841-CBD9-44FF-8462-558D32EA8BE4}" srcId="{2FE42567-FB72-4E94-91B1-D9D93C892FF9}" destId="{16FAAB95-F323-4722-9D14-9138D126CDDD}" srcOrd="5" destOrd="0" parTransId="{DE3D750E-0023-43A0-8A62-D3FB8D13C24F}" sibTransId="{2EA6C379-39E3-4D9E-9812-A330BD377EBE}"/>
    <dgm:cxn modelId="{3BBDCE55-C925-4109-8221-00B7AD01D8F9}" type="presOf" srcId="{60841F57-E592-47C2-B84F-83C354A392F5}" destId="{A46870DD-8592-46BC-A151-648522383084}" srcOrd="0" destOrd="0" presId="urn:microsoft.com/office/officeart/2005/8/layout/radial5"/>
    <dgm:cxn modelId="{AE8500A9-66CF-4F0D-BD3F-EFE6822BFC89}" type="presOf" srcId="{610B8C89-0045-427C-9F80-B91D5E1068C2}" destId="{FBC2BE42-79C7-441D-920E-09E5FEB8A170}" srcOrd="0" destOrd="0" presId="urn:microsoft.com/office/officeart/2005/8/layout/radial5"/>
    <dgm:cxn modelId="{BF8ACA48-4694-4A6A-B14C-804DBDD62BAC}" type="presOf" srcId="{00925B97-B427-41CF-93EC-BBCFE8D745D6}" destId="{FD47C6B3-2AF1-4F3D-A95E-7CA6A678DD37}" srcOrd="0" destOrd="0" presId="urn:microsoft.com/office/officeart/2005/8/layout/radial5"/>
    <dgm:cxn modelId="{C86EE995-8215-499D-8543-3B8622900FE5}" type="presOf" srcId="{C17EB347-B388-4AD5-B57F-E618B1666970}" destId="{24BF9C12-CADD-4E73-9E07-385680EC9E52}" srcOrd="1" destOrd="0" presId="urn:microsoft.com/office/officeart/2005/8/layout/radial5"/>
    <dgm:cxn modelId="{34B669B3-6734-4815-8D3E-7C7A1711C9AA}" type="presOf" srcId="{DE3D750E-0023-43A0-8A62-D3FB8D13C24F}" destId="{A5B23371-1627-4BA3-BCEE-C73DA0F88EAF}" srcOrd="1" destOrd="0" presId="urn:microsoft.com/office/officeart/2005/8/layout/radial5"/>
    <dgm:cxn modelId="{1B6EA2B2-D25D-4BBC-A985-F207F833A297}" type="presOf" srcId="{DE3D750E-0023-43A0-8A62-D3FB8D13C24F}" destId="{E3ABC408-8457-4A9F-92C9-B1A8882DCEE4}" srcOrd="0" destOrd="0" presId="urn:microsoft.com/office/officeart/2005/8/layout/radial5"/>
    <dgm:cxn modelId="{498D1D56-F080-4AAB-A2DC-E68A49DBAA81}" srcId="{2FE42567-FB72-4E94-91B1-D9D93C892FF9}" destId="{2FB29C27-F163-489A-B71E-F1B9E0A94115}" srcOrd="3" destOrd="0" parTransId="{E786B8B8-1BA1-4C3B-9C53-F9A46C5BF4AE}" sibTransId="{303E095F-E4CA-47BD-B33A-C6DC2D1081C8}"/>
    <dgm:cxn modelId="{48EA6BD0-9B9E-4DF7-BCF4-52B610AB3DBE}" type="presOf" srcId="{374B87E2-EFF3-4AFA-98DD-FC123F4ABBF3}" destId="{C0C78ED1-6655-4D6F-8D49-0BAD8BF15817}" srcOrd="1" destOrd="0" presId="urn:microsoft.com/office/officeart/2005/8/layout/radial5"/>
    <dgm:cxn modelId="{1D6E76BB-DFB2-482E-A533-C0ADEA2D785A}" type="presOf" srcId="{2FB29C27-F163-489A-B71E-F1B9E0A94115}" destId="{3CBA32CF-D67A-4DC7-8944-4B060C015044}" srcOrd="0" destOrd="0" presId="urn:microsoft.com/office/officeart/2005/8/layout/radial5"/>
    <dgm:cxn modelId="{E1FB245C-B647-4EEB-B2AC-20E9E3934D9F}" type="presOf" srcId="{7E6F0A83-F755-4681-B8C4-4CD30305B084}" destId="{DBFE56A7-CB26-453D-B6BB-6FE870E83C20}" srcOrd="1" destOrd="0" presId="urn:microsoft.com/office/officeart/2005/8/layout/radial5"/>
    <dgm:cxn modelId="{866C3D28-6DEA-4A7E-9BC9-8DB165AAAC6B}" type="presOf" srcId="{E786B8B8-1BA1-4C3B-9C53-F9A46C5BF4AE}" destId="{12018E38-BE13-4EE1-B725-C6F6ACB6DCA5}" srcOrd="0" destOrd="0" presId="urn:microsoft.com/office/officeart/2005/8/layout/radial5"/>
    <dgm:cxn modelId="{BABE056D-7796-48A2-8D71-303356CC68B1}" srcId="{2FE42567-FB72-4E94-91B1-D9D93C892FF9}" destId="{427F20AD-529B-487E-920D-A66958FA5C0C}" srcOrd="4" destOrd="0" parTransId="{374B87E2-EFF3-4AFA-98DD-FC123F4ABBF3}" sibTransId="{72E91ED0-9A31-4A4F-9334-B662F02E192F}"/>
    <dgm:cxn modelId="{E035CEB6-1203-4743-A726-B18AAC022808}" srcId="{2FE42567-FB72-4E94-91B1-D9D93C892FF9}" destId="{3DC178E8-1B45-4191-9B89-1B612F3609EE}" srcOrd="1" destOrd="0" parTransId="{C17EB347-B388-4AD5-B57F-E618B1666970}" sibTransId="{E0EF921B-C09D-406B-9471-161187F4993E}"/>
    <dgm:cxn modelId="{67AF0BEF-9577-44DD-BA23-701DD747AFA9}" type="presOf" srcId="{427F20AD-529B-487E-920D-A66958FA5C0C}" destId="{5EE39E58-0CEF-4E04-803F-C91BF0650C25}" srcOrd="0" destOrd="0" presId="urn:microsoft.com/office/officeart/2005/8/layout/radial5"/>
    <dgm:cxn modelId="{EB889600-12EA-44DE-90A5-1BAF90553E54}" type="presOf" srcId="{610B8C89-0045-427C-9F80-B91D5E1068C2}" destId="{4227EB48-BFEF-4E6E-94DE-34EFFF59AF44}" srcOrd="1" destOrd="0" presId="urn:microsoft.com/office/officeart/2005/8/layout/radial5"/>
    <dgm:cxn modelId="{22A916F5-9166-4344-9645-E07138D7294B}" srcId="{2FE42567-FB72-4E94-91B1-D9D93C892FF9}" destId="{301D1A3A-5840-405B-8D0F-4F8AD95EFEC1}" srcOrd="0" destOrd="0" parTransId="{065CED26-18F0-4D73-AD03-6736E86C3D2C}" sibTransId="{3A91B246-6816-4586-888D-E829B551B32A}"/>
    <dgm:cxn modelId="{E741043B-DF39-42E5-8108-7112B95393A9}" type="presOf" srcId="{065CED26-18F0-4D73-AD03-6736E86C3D2C}" destId="{81262823-BE8B-4637-A646-5D82376FB907}" srcOrd="1" destOrd="0" presId="urn:microsoft.com/office/officeart/2005/8/layout/radial5"/>
    <dgm:cxn modelId="{692D6B9E-68B9-44A7-90DA-C4FE5746D8E6}" type="presOf" srcId="{83687821-F7A4-4F17-849F-ED35043E7628}" destId="{3B32AD3E-BF1F-463F-8A7C-69F510ECDA62}" srcOrd="0" destOrd="0" presId="urn:microsoft.com/office/officeart/2005/8/layout/radial5"/>
    <dgm:cxn modelId="{B7BC90DB-B89B-4582-BA71-E0F14D1293BA}" type="presOf" srcId="{065CED26-18F0-4D73-AD03-6736E86C3D2C}" destId="{123596AE-E33F-4E3F-AF44-E71744DFBE52}" srcOrd="0" destOrd="0" presId="urn:microsoft.com/office/officeart/2005/8/layout/radial5"/>
    <dgm:cxn modelId="{ABB25785-B974-446F-B2BA-D4736325DAFF}" srcId="{2FE42567-FB72-4E94-91B1-D9D93C892FF9}" destId="{CDC76B10-6E24-4A9F-B975-255AF8F5D2E1}" srcOrd="7" destOrd="0" parTransId="{610B8C89-0045-427C-9F80-B91D5E1068C2}" sibTransId="{762FE4CE-3938-4097-816F-DF8CF88249D2}"/>
    <dgm:cxn modelId="{6BC0A0F1-E5E9-4589-8069-6112A69E4A19}" type="presOf" srcId="{CDC76B10-6E24-4A9F-B975-255AF8F5D2E1}" destId="{E50A4C0C-BB8D-4718-B431-CFC7403163BC}" srcOrd="0" destOrd="0" presId="urn:microsoft.com/office/officeart/2005/8/layout/radial5"/>
    <dgm:cxn modelId="{DB6B42AC-D1E1-49D3-824E-CDCCCF85B169}" type="presOf" srcId="{E786B8B8-1BA1-4C3B-9C53-F9A46C5BF4AE}" destId="{FA17B3FB-BA01-43D2-B7B0-80880DA54887}" srcOrd="1" destOrd="0" presId="urn:microsoft.com/office/officeart/2005/8/layout/radial5"/>
    <dgm:cxn modelId="{9D99ED2B-15F3-4EB3-9BEA-93DB1020F99D}" type="presOf" srcId="{2FE42567-FB72-4E94-91B1-D9D93C892FF9}" destId="{2C665536-01BE-409D-BF72-D4EEC8D4C205}" srcOrd="0" destOrd="0" presId="urn:microsoft.com/office/officeart/2005/8/layout/radial5"/>
    <dgm:cxn modelId="{8E50273E-7B32-4C88-851B-541BCEFDAF10}" srcId="{2FE42567-FB72-4E94-91B1-D9D93C892FF9}" destId="{60841F57-E592-47C2-B84F-83C354A392F5}" srcOrd="6" destOrd="0" parTransId="{7E6F0A83-F755-4681-B8C4-4CD30305B084}" sibTransId="{E9ED74D9-849E-410A-8FBB-F06A88DD5ECE}"/>
    <dgm:cxn modelId="{F8C1EE8E-0247-466F-B420-5AA8A5D1FAA2}" type="presOf" srcId="{3DC178E8-1B45-4191-9B89-1B612F3609EE}" destId="{7B6F46BD-797B-4E71-ADA8-E56EDD0E0D3C}" srcOrd="0" destOrd="0" presId="urn:microsoft.com/office/officeart/2005/8/layout/radial5"/>
    <dgm:cxn modelId="{0B6CF2C7-D907-47AD-9AD4-76E733EFA795}" srcId="{00925B97-B427-41CF-93EC-BBCFE8D745D6}" destId="{2FE42567-FB72-4E94-91B1-D9D93C892FF9}" srcOrd="0" destOrd="0" parTransId="{CC55E852-0782-4D84-B254-3C080D1591C5}" sibTransId="{5D61B4BA-CD92-4103-81BF-37B7677E26EA}"/>
    <dgm:cxn modelId="{511F7267-7989-43FE-B897-DD7B04FA71C2}" type="presOf" srcId="{301D1A3A-5840-405B-8D0F-4F8AD95EFEC1}" destId="{30252618-8CED-4E40-80AD-2D732B2E24B6}" srcOrd="0" destOrd="0" presId="urn:microsoft.com/office/officeart/2005/8/layout/radial5"/>
    <dgm:cxn modelId="{C112CBD7-2579-4DCD-A287-F3E2C26E5FB5}" type="presParOf" srcId="{FD47C6B3-2AF1-4F3D-A95E-7CA6A678DD37}" destId="{2C665536-01BE-409D-BF72-D4EEC8D4C205}" srcOrd="0" destOrd="0" presId="urn:microsoft.com/office/officeart/2005/8/layout/radial5"/>
    <dgm:cxn modelId="{61619964-19D8-44D9-823D-8B6BE87D0FB4}" type="presParOf" srcId="{FD47C6B3-2AF1-4F3D-A95E-7CA6A678DD37}" destId="{123596AE-E33F-4E3F-AF44-E71744DFBE52}" srcOrd="1" destOrd="0" presId="urn:microsoft.com/office/officeart/2005/8/layout/radial5"/>
    <dgm:cxn modelId="{D36D2AAC-8A9F-487D-98DB-B6F9096BC372}" type="presParOf" srcId="{123596AE-E33F-4E3F-AF44-E71744DFBE52}" destId="{81262823-BE8B-4637-A646-5D82376FB907}" srcOrd="0" destOrd="0" presId="urn:microsoft.com/office/officeart/2005/8/layout/radial5"/>
    <dgm:cxn modelId="{77EEE9E6-34D4-4E06-8C91-DCD29649DCBC}" type="presParOf" srcId="{FD47C6B3-2AF1-4F3D-A95E-7CA6A678DD37}" destId="{30252618-8CED-4E40-80AD-2D732B2E24B6}" srcOrd="2" destOrd="0" presId="urn:microsoft.com/office/officeart/2005/8/layout/radial5"/>
    <dgm:cxn modelId="{644ED8CE-2794-4016-B9AF-FC0D71C8D980}" type="presParOf" srcId="{FD47C6B3-2AF1-4F3D-A95E-7CA6A678DD37}" destId="{D4F7395B-75A1-4CCA-BA12-5A96748B14EC}" srcOrd="3" destOrd="0" presId="urn:microsoft.com/office/officeart/2005/8/layout/radial5"/>
    <dgm:cxn modelId="{A33EB0A4-80F9-46E7-BBD2-27160A47A131}" type="presParOf" srcId="{D4F7395B-75A1-4CCA-BA12-5A96748B14EC}" destId="{24BF9C12-CADD-4E73-9E07-385680EC9E52}" srcOrd="0" destOrd="0" presId="urn:microsoft.com/office/officeart/2005/8/layout/radial5"/>
    <dgm:cxn modelId="{5E0F3BB9-BDAF-40F8-B2ED-6A57000BC5AD}" type="presParOf" srcId="{FD47C6B3-2AF1-4F3D-A95E-7CA6A678DD37}" destId="{7B6F46BD-797B-4E71-ADA8-E56EDD0E0D3C}" srcOrd="4" destOrd="0" presId="urn:microsoft.com/office/officeart/2005/8/layout/radial5"/>
    <dgm:cxn modelId="{2EBFE00C-BB8D-4C1E-871A-D2E3640736E4}" type="presParOf" srcId="{FD47C6B3-2AF1-4F3D-A95E-7CA6A678DD37}" destId="{3B32AD3E-BF1F-463F-8A7C-69F510ECDA62}" srcOrd="5" destOrd="0" presId="urn:microsoft.com/office/officeart/2005/8/layout/radial5"/>
    <dgm:cxn modelId="{9331D060-DAD6-4608-9D96-31C506A0BB05}" type="presParOf" srcId="{3B32AD3E-BF1F-463F-8A7C-69F510ECDA62}" destId="{C506D74F-8F1E-4AF1-BDBC-A5B04CE6650A}" srcOrd="0" destOrd="0" presId="urn:microsoft.com/office/officeart/2005/8/layout/radial5"/>
    <dgm:cxn modelId="{2865EDD1-A7C9-4F69-96DE-F9D048B6A1B3}" type="presParOf" srcId="{FD47C6B3-2AF1-4F3D-A95E-7CA6A678DD37}" destId="{4DC84D94-8323-4CA6-922B-5FEBC3C86B53}" srcOrd="6" destOrd="0" presId="urn:microsoft.com/office/officeart/2005/8/layout/radial5"/>
    <dgm:cxn modelId="{FC9A2F83-6DFB-4681-BFF3-C52749C8F7D2}" type="presParOf" srcId="{FD47C6B3-2AF1-4F3D-A95E-7CA6A678DD37}" destId="{12018E38-BE13-4EE1-B725-C6F6ACB6DCA5}" srcOrd="7" destOrd="0" presId="urn:microsoft.com/office/officeart/2005/8/layout/radial5"/>
    <dgm:cxn modelId="{89460BE0-1C83-4164-AF97-859C251A70AD}" type="presParOf" srcId="{12018E38-BE13-4EE1-B725-C6F6ACB6DCA5}" destId="{FA17B3FB-BA01-43D2-B7B0-80880DA54887}" srcOrd="0" destOrd="0" presId="urn:microsoft.com/office/officeart/2005/8/layout/radial5"/>
    <dgm:cxn modelId="{E0CBBE4D-EC53-4408-B3F3-03826071AF78}" type="presParOf" srcId="{FD47C6B3-2AF1-4F3D-A95E-7CA6A678DD37}" destId="{3CBA32CF-D67A-4DC7-8944-4B060C015044}" srcOrd="8" destOrd="0" presId="urn:microsoft.com/office/officeart/2005/8/layout/radial5"/>
    <dgm:cxn modelId="{C3FFA23A-7F17-4FBA-8C5C-F927D2E96701}" type="presParOf" srcId="{FD47C6B3-2AF1-4F3D-A95E-7CA6A678DD37}" destId="{45429097-023A-4518-B7F5-549E91A819BD}" srcOrd="9" destOrd="0" presId="urn:microsoft.com/office/officeart/2005/8/layout/radial5"/>
    <dgm:cxn modelId="{66995887-4B7D-49D9-ADA6-B58B29B0FB9A}" type="presParOf" srcId="{45429097-023A-4518-B7F5-549E91A819BD}" destId="{C0C78ED1-6655-4D6F-8D49-0BAD8BF15817}" srcOrd="0" destOrd="0" presId="urn:microsoft.com/office/officeart/2005/8/layout/radial5"/>
    <dgm:cxn modelId="{76094AB3-A85E-4373-BACD-45648E5805CB}" type="presParOf" srcId="{FD47C6B3-2AF1-4F3D-A95E-7CA6A678DD37}" destId="{5EE39E58-0CEF-4E04-803F-C91BF0650C25}" srcOrd="10" destOrd="0" presId="urn:microsoft.com/office/officeart/2005/8/layout/radial5"/>
    <dgm:cxn modelId="{7094BCE7-405B-4FB3-8191-1BAC657D6E4B}" type="presParOf" srcId="{FD47C6B3-2AF1-4F3D-A95E-7CA6A678DD37}" destId="{E3ABC408-8457-4A9F-92C9-B1A8882DCEE4}" srcOrd="11" destOrd="0" presId="urn:microsoft.com/office/officeart/2005/8/layout/radial5"/>
    <dgm:cxn modelId="{4B107206-B949-4A98-9BF1-E61B822AB55B}" type="presParOf" srcId="{E3ABC408-8457-4A9F-92C9-B1A8882DCEE4}" destId="{A5B23371-1627-4BA3-BCEE-C73DA0F88EAF}" srcOrd="0" destOrd="0" presId="urn:microsoft.com/office/officeart/2005/8/layout/radial5"/>
    <dgm:cxn modelId="{472F2B71-C6EF-4C9C-9FA2-2A531B244788}" type="presParOf" srcId="{FD47C6B3-2AF1-4F3D-A95E-7CA6A678DD37}" destId="{04FEB31C-5371-43BB-A91D-B576A5870CB4}" srcOrd="12" destOrd="0" presId="urn:microsoft.com/office/officeart/2005/8/layout/radial5"/>
    <dgm:cxn modelId="{38D66608-DB0E-4F85-AA3A-D972DFBAF4A8}" type="presParOf" srcId="{FD47C6B3-2AF1-4F3D-A95E-7CA6A678DD37}" destId="{FD45B62D-2A5F-423A-8595-570A455EDD7A}" srcOrd="13" destOrd="0" presId="urn:microsoft.com/office/officeart/2005/8/layout/radial5"/>
    <dgm:cxn modelId="{410E1325-7E8F-4A5F-B0B0-4097D2DD4287}" type="presParOf" srcId="{FD45B62D-2A5F-423A-8595-570A455EDD7A}" destId="{DBFE56A7-CB26-453D-B6BB-6FE870E83C20}" srcOrd="0" destOrd="0" presId="urn:microsoft.com/office/officeart/2005/8/layout/radial5"/>
    <dgm:cxn modelId="{57CC548A-618B-459E-B85A-79ECD8EFAFE4}" type="presParOf" srcId="{FD47C6B3-2AF1-4F3D-A95E-7CA6A678DD37}" destId="{A46870DD-8592-46BC-A151-648522383084}" srcOrd="14" destOrd="0" presId="urn:microsoft.com/office/officeart/2005/8/layout/radial5"/>
    <dgm:cxn modelId="{AF151523-074D-42C1-A8C8-C35A4608D0B3}" type="presParOf" srcId="{FD47C6B3-2AF1-4F3D-A95E-7CA6A678DD37}" destId="{FBC2BE42-79C7-441D-920E-09E5FEB8A170}" srcOrd="15" destOrd="0" presId="urn:microsoft.com/office/officeart/2005/8/layout/radial5"/>
    <dgm:cxn modelId="{76E58A33-DC1F-45D6-8D80-E3235CC1264A}" type="presParOf" srcId="{FBC2BE42-79C7-441D-920E-09E5FEB8A170}" destId="{4227EB48-BFEF-4E6E-94DE-34EFFF59AF44}" srcOrd="0" destOrd="0" presId="urn:microsoft.com/office/officeart/2005/8/layout/radial5"/>
    <dgm:cxn modelId="{B5A1BA5A-2C69-44A3-ABDA-B6936C3F42F2}" type="presParOf" srcId="{FD47C6B3-2AF1-4F3D-A95E-7CA6A678DD37}" destId="{E50A4C0C-BB8D-4718-B431-CFC7403163BC}" srcOrd="16" destOrd="0" presId="urn:microsoft.com/office/officeart/2005/8/layout/radial5"/>
  </dgm:cxnLst>
  <dgm:bg>
    <a:noFill/>
  </dgm:bg>
  <dgm:whole>
    <a:ln>
      <a:prstDash val="lgDashDotDot"/>
    </a:ln>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3832449-4FAC-47DF-928B-C70C8AFFDB8D}" type="doc">
      <dgm:prSet loTypeId="urn:microsoft.com/office/officeart/2005/8/layout/default" loCatId="list" qsTypeId="urn:microsoft.com/office/officeart/2005/8/quickstyle/simple1" qsCatId="simple" csTypeId="urn:microsoft.com/office/officeart/2005/8/colors/accent0_3" csCatId="mainScheme"/>
      <dgm:spPr/>
      <dgm:t>
        <a:bodyPr/>
        <a:lstStyle/>
        <a:p>
          <a:endParaRPr lang="en-US"/>
        </a:p>
      </dgm:t>
    </dgm:pt>
    <dgm:pt modelId="{1726C25F-F041-46C8-B50B-275B9A944D18}">
      <dgm:prSet/>
      <dgm:spPr/>
      <dgm:t>
        <a:bodyPr/>
        <a:lstStyle/>
        <a:p>
          <a:r>
            <a:rPr lang="en-US"/>
            <a:t>Cereals containing gluten</a:t>
          </a:r>
        </a:p>
      </dgm:t>
    </dgm:pt>
    <dgm:pt modelId="{37A5DA4A-B25E-486E-82AB-4F4C8BBBC85B}" type="parTrans" cxnId="{E95E39C2-98D0-4EBE-91B4-C53AB608F18C}">
      <dgm:prSet/>
      <dgm:spPr/>
      <dgm:t>
        <a:bodyPr/>
        <a:lstStyle/>
        <a:p>
          <a:endParaRPr lang="en-US"/>
        </a:p>
      </dgm:t>
    </dgm:pt>
    <dgm:pt modelId="{6BADFFD0-A05C-4878-A27A-5663D69A4419}" type="sibTrans" cxnId="{E95E39C2-98D0-4EBE-91B4-C53AB608F18C}">
      <dgm:prSet/>
      <dgm:spPr/>
      <dgm:t>
        <a:bodyPr/>
        <a:lstStyle/>
        <a:p>
          <a:endParaRPr lang="en-US"/>
        </a:p>
      </dgm:t>
    </dgm:pt>
    <dgm:pt modelId="{7CF55D4D-0261-4EBB-AC08-1E17BCB187CE}">
      <dgm:prSet/>
      <dgm:spPr/>
      <dgm:t>
        <a:bodyPr/>
        <a:lstStyle/>
        <a:p>
          <a:r>
            <a:rPr lang="en-US"/>
            <a:t>Crustaceans</a:t>
          </a:r>
        </a:p>
      </dgm:t>
    </dgm:pt>
    <dgm:pt modelId="{0DBC014D-14B9-4F01-AC72-FE0B620BB6D4}" type="parTrans" cxnId="{BC7D239D-A567-4048-A15F-F63A0CD69712}">
      <dgm:prSet/>
      <dgm:spPr/>
      <dgm:t>
        <a:bodyPr/>
        <a:lstStyle/>
        <a:p>
          <a:endParaRPr lang="en-US"/>
        </a:p>
      </dgm:t>
    </dgm:pt>
    <dgm:pt modelId="{4F5ACD0E-0379-40FB-BDB3-BE3FD2F35BB2}" type="sibTrans" cxnId="{BC7D239D-A567-4048-A15F-F63A0CD69712}">
      <dgm:prSet/>
      <dgm:spPr/>
      <dgm:t>
        <a:bodyPr/>
        <a:lstStyle/>
        <a:p>
          <a:endParaRPr lang="en-US"/>
        </a:p>
      </dgm:t>
    </dgm:pt>
    <dgm:pt modelId="{7D84CD5F-CEF7-44C4-A0F0-C8B041C81BB6}">
      <dgm:prSet/>
      <dgm:spPr/>
      <dgm:t>
        <a:bodyPr/>
        <a:lstStyle/>
        <a:p>
          <a:r>
            <a:rPr lang="en-US"/>
            <a:t>Eggs</a:t>
          </a:r>
        </a:p>
      </dgm:t>
    </dgm:pt>
    <dgm:pt modelId="{06F38CB0-C9D3-4320-8BBF-BFE48D6CB2C0}" type="parTrans" cxnId="{09C28D2B-ED2C-4587-888B-DCD8C92F9FEA}">
      <dgm:prSet/>
      <dgm:spPr/>
      <dgm:t>
        <a:bodyPr/>
        <a:lstStyle/>
        <a:p>
          <a:endParaRPr lang="en-US"/>
        </a:p>
      </dgm:t>
    </dgm:pt>
    <dgm:pt modelId="{E40EB4DE-7569-4089-A3FD-A35333B8039A}" type="sibTrans" cxnId="{09C28D2B-ED2C-4587-888B-DCD8C92F9FEA}">
      <dgm:prSet/>
      <dgm:spPr/>
      <dgm:t>
        <a:bodyPr/>
        <a:lstStyle/>
        <a:p>
          <a:endParaRPr lang="en-US"/>
        </a:p>
      </dgm:t>
    </dgm:pt>
    <dgm:pt modelId="{E85D1539-79BC-4696-80AB-65630700567B}">
      <dgm:prSet/>
      <dgm:spPr/>
      <dgm:t>
        <a:bodyPr/>
        <a:lstStyle/>
        <a:p>
          <a:r>
            <a:rPr lang="en-US"/>
            <a:t>Fish</a:t>
          </a:r>
        </a:p>
      </dgm:t>
    </dgm:pt>
    <dgm:pt modelId="{BEE94CC8-B31F-424F-BA91-78A4AAF0029E}" type="parTrans" cxnId="{2EFBA75A-DAAD-4BE5-BA4F-DBB7D46305CC}">
      <dgm:prSet/>
      <dgm:spPr/>
      <dgm:t>
        <a:bodyPr/>
        <a:lstStyle/>
        <a:p>
          <a:endParaRPr lang="en-US"/>
        </a:p>
      </dgm:t>
    </dgm:pt>
    <dgm:pt modelId="{C5689FA0-3E82-4CFD-BEFC-6E6AA01AE213}" type="sibTrans" cxnId="{2EFBA75A-DAAD-4BE5-BA4F-DBB7D46305CC}">
      <dgm:prSet/>
      <dgm:spPr/>
      <dgm:t>
        <a:bodyPr/>
        <a:lstStyle/>
        <a:p>
          <a:endParaRPr lang="en-US"/>
        </a:p>
      </dgm:t>
    </dgm:pt>
    <dgm:pt modelId="{2755E47F-BC90-491D-BFFC-D2F0B3280FFD}">
      <dgm:prSet/>
      <dgm:spPr/>
      <dgm:t>
        <a:bodyPr/>
        <a:lstStyle/>
        <a:p>
          <a:r>
            <a:rPr lang="en-US"/>
            <a:t>Peanuts</a:t>
          </a:r>
        </a:p>
      </dgm:t>
    </dgm:pt>
    <dgm:pt modelId="{6C3F1CE3-51A8-48D0-B5FA-6EAE70651F4C}" type="parTrans" cxnId="{D8247414-41D6-4336-BC78-5E3D84B87684}">
      <dgm:prSet/>
      <dgm:spPr/>
      <dgm:t>
        <a:bodyPr/>
        <a:lstStyle/>
        <a:p>
          <a:endParaRPr lang="en-US"/>
        </a:p>
      </dgm:t>
    </dgm:pt>
    <dgm:pt modelId="{DE0D8C07-A500-4B19-9F54-1AF2E4276D62}" type="sibTrans" cxnId="{D8247414-41D6-4336-BC78-5E3D84B87684}">
      <dgm:prSet/>
      <dgm:spPr/>
      <dgm:t>
        <a:bodyPr/>
        <a:lstStyle/>
        <a:p>
          <a:endParaRPr lang="en-US"/>
        </a:p>
      </dgm:t>
    </dgm:pt>
    <dgm:pt modelId="{1ADBAA27-21EB-4B7F-A369-E9E5B5A08AB1}">
      <dgm:prSet/>
      <dgm:spPr/>
      <dgm:t>
        <a:bodyPr/>
        <a:lstStyle/>
        <a:p>
          <a:r>
            <a:rPr lang="en-US"/>
            <a:t>Soybeans</a:t>
          </a:r>
        </a:p>
      </dgm:t>
    </dgm:pt>
    <dgm:pt modelId="{8A152D17-608B-466A-BE20-C042164DE219}" type="parTrans" cxnId="{E10B9681-8A7B-4A94-93F5-74BAB00EED16}">
      <dgm:prSet/>
      <dgm:spPr/>
      <dgm:t>
        <a:bodyPr/>
        <a:lstStyle/>
        <a:p>
          <a:endParaRPr lang="en-US"/>
        </a:p>
      </dgm:t>
    </dgm:pt>
    <dgm:pt modelId="{9283A9C6-F05C-4660-AE5C-6F6C5BA5B51A}" type="sibTrans" cxnId="{E10B9681-8A7B-4A94-93F5-74BAB00EED16}">
      <dgm:prSet/>
      <dgm:spPr/>
      <dgm:t>
        <a:bodyPr/>
        <a:lstStyle/>
        <a:p>
          <a:endParaRPr lang="en-US"/>
        </a:p>
      </dgm:t>
    </dgm:pt>
    <dgm:pt modelId="{FFEA880D-FC23-4A22-8A62-70A756B90E73}">
      <dgm:prSet/>
      <dgm:spPr/>
      <dgm:t>
        <a:bodyPr/>
        <a:lstStyle/>
        <a:p>
          <a:r>
            <a:rPr lang="en-US"/>
            <a:t>Milk (including lactose)</a:t>
          </a:r>
        </a:p>
      </dgm:t>
    </dgm:pt>
    <dgm:pt modelId="{6F745D03-0F77-44E5-95BB-951457F27FA7}" type="parTrans" cxnId="{1AE4B340-6779-4AD6-8FDF-F472810E2A87}">
      <dgm:prSet/>
      <dgm:spPr/>
      <dgm:t>
        <a:bodyPr/>
        <a:lstStyle/>
        <a:p>
          <a:endParaRPr lang="en-US"/>
        </a:p>
      </dgm:t>
    </dgm:pt>
    <dgm:pt modelId="{BFB33F14-EB2A-46FC-A3AE-36BDE9C62D65}" type="sibTrans" cxnId="{1AE4B340-6779-4AD6-8FDF-F472810E2A87}">
      <dgm:prSet/>
      <dgm:spPr/>
      <dgm:t>
        <a:bodyPr/>
        <a:lstStyle/>
        <a:p>
          <a:endParaRPr lang="en-US"/>
        </a:p>
      </dgm:t>
    </dgm:pt>
    <dgm:pt modelId="{9BDA4BE5-5705-4E29-913B-02CE672C4F96}">
      <dgm:prSet/>
      <dgm:spPr/>
      <dgm:t>
        <a:bodyPr/>
        <a:lstStyle/>
        <a:p>
          <a:r>
            <a:rPr lang="en-US"/>
            <a:t>Nuts</a:t>
          </a:r>
        </a:p>
      </dgm:t>
    </dgm:pt>
    <dgm:pt modelId="{BD18A28C-AAC3-4AE5-935C-491AC49CF1F6}" type="parTrans" cxnId="{A6C63A8F-6243-4094-B7A9-06BF635D97BA}">
      <dgm:prSet/>
      <dgm:spPr/>
      <dgm:t>
        <a:bodyPr/>
        <a:lstStyle/>
        <a:p>
          <a:endParaRPr lang="en-US"/>
        </a:p>
      </dgm:t>
    </dgm:pt>
    <dgm:pt modelId="{72C0E573-9CE5-4133-877A-07C73D5B9B52}" type="sibTrans" cxnId="{A6C63A8F-6243-4094-B7A9-06BF635D97BA}">
      <dgm:prSet/>
      <dgm:spPr/>
      <dgm:t>
        <a:bodyPr/>
        <a:lstStyle/>
        <a:p>
          <a:endParaRPr lang="en-US"/>
        </a:p>
      </dgm:t>
    </dgm:pt>
    <dgm:pt modelId="{796D8314-7180-4240-81C2-3D46AD7103DD}">
      <dgm:prSet/>
      <dgm:spPr/>
      <dgm:t>
        <a:bodyPr/>
        <a:lstStyle/>
        <a:p>
          <a:r>
            <a:rPr lang="en-US"/>
            <a:t>Celery</a:t>
          </a:r>
        </a:p>
      </dgm:t>
    </dgm:pt>
    <dgm:pt modelId="{BD4179C5-0782-4CAE-A1A9-92410A44E3CD}" type="parTrans" cxnId="{F125880F-DC82-4C4D-BA27-3EC80FD0DB2B}">
      <dgm:prSet/>
      <dgm:spPr/>
      <dgm:t>
        <a:bodyPr/>
        <a:lstStyle/>
        <a:p>
          <a:endParaRPr lang="en-US"/>
        </a:p>
      </dgm:t>
    </dgm:pt>
    <dgm:pt modelId="{7AE96923-29ED-4F93-A28F-86EF9FD3A7B6}" type="sibTrans" cxnId="{F125880F-DC82-4C4D-BA27-3EC80FD0DB2B}">
      <dgm:prSet/>
      <dgm:spPr/>
      <dgm:t>
        <a:bodyPr/>
        <a:lstStyle/>
        <a:p>
          <a:endParaRPr lang="en-US"/>
        </a:p>
      </dgm:t>
    </dgm:pt>
    <dgm:pt modelId="{6D0DD61A-B923-4BAB-B52E-7C31F5649C90}">
      <dgm:prSet/>
      <dgm:spPr/>
      <dgm:t>
        <a:bodyPr/>
        <a:lstStyle/>
        <a:p>
          <a:r>
            <a:rPr lang="en-US"/>
            <a:t>Mustard</a:t>
          </a:r>
        </a:p>
      </dgm:t>
    </dgm:pt>
    <dgm:pt modelId="{37487EDB-C623-4210-B453-7389A30CB981}" type="parTrans" cxnId="{71FE9B22-E71B-4236-9891-63B023B4AC37}">
      <dgm:prSet/>
      <dgm:spPr/>
      <dgm:t>
        <a:bodyPr/>
        <a:lstStyle/>
        <a:p>
          <a:endParaRPr lang="en-US"/>
        </a:p>
      </dgm:t>
    </dgm:pt>
    <dgm:pt modelId="{651A13D8-B2B5-4383-A3F8-448E89E82A3B}" type="sibTrans" cxnId="{71FE9B22-E71B-4236-9891-63B023B4AC37}">
      <dgm:prSet/>
      <dgm:spPr/>
      <dgm:t>
        <a:bodyPr/>
        <a:lstStyle/>
        <a:p>
          <a:endParaRPr lang="en-US"/>
        </a:p>
      </dgm:t>
    </dgm:pt>
    <dgm:pt modelId="{1711D345-1740-4A14-8E0F-A8E91D1ED049}">
      <dgm:prSet/>
      <dgm:spPr/>
      <dgm:t>
        <a:bodyPr/>
        <a:lstStyle/>
        <a:p>
          <a:r>
            <a:rPr lang="en-US"/>
            <a:t>Sesame seeds</a:t>
          </a:r>
        </a:p>
      </dgm:t>
    </dgm:pt>
    <dgm:pt modelId="{DE56F653-776A-4BBB-8484-2FB7DF7404FE}" type="parTrans" cxnId="{09F8365A-3466-42B1-A51D-74F2D1A4BD74}">
      <dgm:prSet/>
      <dgm:spPr/>
      <dgm:t>
        <a:bodyPr/>
        <a:lstStyle/>
        <a:p>
          <a:endParaRPr lang="en-US"/>
        </a:p>
      </dgm:t>
    </dgm:pt>
    <dgm:pt modelId="{DA753E0A-94DE-4604-A4DB-37AD19D798CE}" type="sibTrans" cxnId="{09F8365A-3466-42B1-A51D-74F2D1A4BD74}">
      <dgm:prSet/>
      <dgm:spPr/>
      <dgm:t>
        <a:bodyPr/>
        <a:lstStyle/>
        <a:p>
          <a:endParaRPr lang="en-US"/>
        </a:p>
      </dgm:t>
    </dgm:pt>
    <dgm:pt modelId="{EE42F0B1-4109-4CDD-B7C8-767C07D8FC58}">
      <dgm:prSet/>
      <dgm:spPr/>
      <dgm:t>
        <a:bodyPr/>
        <a:lstStyle/>
        <a:p>
          <a:r>
            <a:rPr lang="en-US"/>
            <a:t>Sulphur dioxide and sulphites</a:t>
          </a:r>
        </a:p>
      </dgm:t>
    </dgm:pt>
    <dgm:pt modelId="{17C302B7-1D6D-495E-B04D-509414637D2D}" type="parTrans" cxnId="{FD5C7471-A18B-40BF-95B1-FF89B12D0E8C}">
      <dgm:prSet/>
      <dgm:spPr/>
      <dgm:t>
        <a:bodyPr/>
        <a:lstStyle/>
        <a:p>
          <a:endParaRPr lang="en-US"/>
        </a:p>
      </dgm:t>
    </dgm:pt>
    <dgm:pt modelId="{FA34CB31-2379-4DFA-A154-4B7D9219FC06}" type="sibTrans" cxnId="{FD5C7471-A18B-40BF-95B1-FF89B12D0E8C}">
      <dgm:prSet/>
      <dgm:spPr/>
      <dgm:t>
        <a:bodyPr/>
        <a:lstStyle/>
        <a:p>
          <a:endParaRPr lang="en-US"/>
        </a:p>
      </dgm:t>
    </dgm:pt>
    <dgm:pt modelId="{9C242AF9-C42A-41DD-87C3-D8B42AF60990}">
      <dgm:prSet/>
      <dgm:spPr/>
      <dgm:t>
        <a:bodyPr/>
        <a:lstStyle/>
        <a:p>
          <a:r>
            <a:rPr lang="en-US"/>
            <a:t>Lupin</a:t>
          </a:r>
        </a:p>
      </dgm:t>
    </dgm:pt>
    <dgm:pt modelId="{2ABD31C7-7FC4-4CE5-BBDE-8FEBA4B0C805}" type="parTrans" cxnId="{1349FE11-EEF3-4FCB-A121-29D6D6519395}">
      <dgm:prSet/>
      <dgm:spPr/>
      <dgm:t>
        <a:bodyPr/>
        <a:lstStyle/>
        <a:p>
          <a:endParaRPr lang="en-US"/>
        </a:p>
      </dgm:t>
    </dgm:pt>
    <dgm:pt modelId="{F535CAC5-8E59-4CEF-999B-D3B6373515B6}" type="sibTrans" cxnId="{1349FE11-EEF3-4FCB-A121-29D6D6519395}">
      <dgm:prSet/>
      <dgm:spPr/>
      <dgm:t>
        <a:bodyPr/>
        <a:lstStyle/>
        <a:p>
          <a:endParaRPr lang="en-US"/>
        </a:p>
      </dgm:t>
    </dgm:pt>
    <dgm:pt modelId="{C5EED384-9FAD-43DF-A9D1-051849786E45}">
      <dgm:prSet/>
      <dgm:spPr/>
      <dgm:t>
        <a:bodyPr/>
        <a:lstStyle/>
        <a:p>
          <a:r>
            <a:rPr lang="en-US"/>
            <a:t>Mollusks </a:t>
          </a:r>
        </a:p>
      </dgm:t>
    </dgm:pt>
    <dgm:pt modelId="{9F5AD969-16A1-4E0F-877C-F8B5F38BB4DE}" type="parTrans" cxnId="{FDF4DCDF-367D-4D35-85F3-91EB3572E3EA}">
      <dgm:prSet/>
      <dgm:spPr/>
      <dgm:t>
        <a:bodyPr/>
        <a:lstStyle/>
        <a:p>
          <a:endParaRPr lang="en-US"/>
        </a:p>
      </dgm:t>
    </dgm:pt>
    <dgm:pt modelId="{875A938E-46BD-442F-A432-100410B4B9AE}" type="sibTrans" cxnId="{FDF4DCDF-367D-4D35-85F3-91EB3572E3EA}">
      <dgm:prSet/>
      <dgm:spPr/>
      <dgm:t>
        <a:bodyPr/>
        <a:lstStyle/>
        <a:p>
          <a:endParaRPr lang="en-US"/>
        </a:p>
      </dgm:t>
    </dgm:pt>
    <dgm:pt modelId="{0DFCB883-8F33-4845-A269-2D7954797695}" type="pres">
      <dgm:prSet presAssocID="{B3832449-4FAC-47DF-928B-C70C8AFFDB8D}" presName="diagram" presStyleCnt="0">
        <dgm:presLayoutVars>
          <dgm:dir/>
          <dgm:resizeHandles val="exact"/>
        </dgm:presLayoutVars>
      </dgm:prSet>
      <dgm:spPr/>
      <dgm:t>
        <a:bodyPr/>
        <a:lstStyle/>
        <a:p>
          <a:endParaRPr lang="en-US"/>
        </a:p>
      </dgm:t>
    </dgm:pt>
    <dgm:pt modelId="{8DD7EA9D-C745-834F-9F72-8ABCE73CF0AA}" type="pres">
      <dgm:prSet presAssocID="{1726C25F-F041-46C8-B50B-275B9A944D18}" presName="node" presStyleLbl="node1" presStyleIdx="0" presStyleCnt="14">
        <dgm:presLayoutVars>
          <dgm:bulletEnabled val="1"/>
        </dgm:presLayoutVars>
      </dgm:prSet>
      <dgm:spPr/>
      <dgm:t>
        <a:bodyPr/>
        <a:lstStyle/>
        <a:p>
          <a:endParaRPr lang="en-US"/>
        </a:p>
      </dgm:t>
    </dgm:pt>
    <dgm:pt modelId="{7C0F9B15-5C35-D641-9A23-9C88DE13645A}" type="pres">
      <dgm:prSet presAssocID="{6BADFFD0-A05C-4878-A27A-5663D69A4419}" presName="sibTrans" presStyleCnt="0"/>
      <dgm:spPr/>
    </dgm:pt>
    <dgm:pt modelId="{8CA57215-8871-0243-BBE8-8AC325646EDE}" type="pres">
      <dgm:prSet presAssocID="{7CF55D4D-0261-4EBB-AC08-1E17BCB187CE}" presName="node" presStyleLbl="node1" presStyleIdx="1" presStyleCnt="14">
        <dgm:presLayoutVars>
          <dgm:bulletEnabled val="1"/>
        </dgm:presLayoutVars>
      </dgm:prSet>
      <dgm:spPr/>
      <dgm:t>
        <a:bodyPr/>
        <a:lstStyle/>
        <a:p>
          <a:endParaRPr lang="en-US"/>
        </a:p>
      </dgm:t>
    </dgm:pt>
    <dgm:pt modelId="{1D6388ED-5595-8742-A78B-CB17710C1329}" type="pres">
      <dgm:prSet presAssocID="{4F5ACD0E-0379-40FB-BDB3-BE3FD2F35BB2}" presName="sibTrans" presStyleCnt="0"/>
      <dgm:spPr/>
    </dgm:pt>
    <dgm:pt modelId="{2A807ECB-087C-E24D-99B8-8027DACECAB6}" type="pres">
      <dgm:prSet presAssocID="{7D84CD5F-CEF7-44C4-A0F0-C8B041C81BB6}" presName="node" presStyleLbl="node1" presStyleIdx="2" presStyleCnt="14">
        <dgm:presLayoutVars>
          <dgm:bulletEnabled val="1"/>
        </dgm:presLayoutVars>
      </dgm:prSet>
      <dgm:spPr/>
      <dgm:t>
        <a:bodyPr/>
        <a:lstStyle/>
        <a:p>
          <a:endParaRPr lang="en-US"/>
        </a:p>
      </dgm:t>
    </dgm:pt>
    <dgm:pt modelId="{A50116F8-9010-BF4C-8CED-552E9D8AB184}" type="pres">
      <dgm:prSet presAssocID="{E40EB4DE-7569-4089-A3FD-A35333B8039A}" presName="sibTrans" presStyleCnt="0"/>
      <dgm:spPr/>
    </dgm:pt>
    <dgm:pt modelId="{324AF2E1-A565-B74E-9A7A-22DF543180CD}" type="pres">
      <dgm:prSet presAssocID="{E85D1539-79BC-4696-80AB-65630700567B}" presName="node" presStyleLbl="node1" presStyleIdx="3" presStyleCnt="14">
        <dgm:presLayoutVars>
          <dgm:bulletEnabled val="1"/>
        </dgm:presLayoutVars>
      </dgm:prSet>
      <dgm:spPr/>
      <dgm:t>
        <a:bodyPr/>
        <a:lstStyle/>
        <a:p>
          <a:endParaRPr lang="en-US"/>
        </a:p>
      </dgm:t>
    </dgm:pt>
    <dgm:pt modelId="{3DC4C2C5-641A-1F46-A181-1A04E659435E}" type="pres">
      <dgm:prSet presAssocID="{C5689FA0-3E82-4CFD-BEFC-6E6AA01AE213}" presName="sibTrans" presStyleCnt="0"/>
      <dgm:spPr/>
    </dgm:pt>
    <dgm:pt modelId="{F455229B-B46F-D44D-8AE0-2D216E902A63}" type="pres">
      <dgm:prSet presAssocID="{2755E47F-BC90-491D-BFFC-D2F0B3280FFD}" presName="node" presStyleLbl="node1" presStyleIdx="4" presStyleCnt="14">
        <dgm:presLayoutVars>
          <dgm:bulletEnabled val="1"/>
        </dgm:presLayoutVars>
      </dgm:prSet>
      <dgm:spPr/>
      <dgm:t>
        <a:bodyPr/>
        <a:lstStyle/>
        <a:p>
          <a:endParaRPr lang="en-US"/>
        </a:p>
      </dgm:t>
    </dgm:pt>
    <dgm:pt modelId="{33F55B55-022B-2340-BC11-F52BCB808A3F}" type="pres">
      <dgm:prSet presAssocID="{DE0D8C07-A500-4B19-9F54-1AF2E4276D62}" presName="sibTrans" presStyleCnt="0"/>
      <dgm:spPr/>
    </dgm:pt>
    <dgm:pt modelId="{6FF17A58-420B-3B4B-BDB5-DDAC6BA91100}" type="pres">
      <dgm:prSet presAssocID="{1ADBAA27-21EB-4B7F-A369-E9E5B5A08AB1}" presName="node" presStyleLbl="node1" presStyleIdx="5" presStyleCnt="14">
        <dgm:presLayoutVars>
          <dgm:bulletEnabled val="1"/>
        </dgm:presLayoutVars>
      </dgm:prSet>
      <dgm:spPr/>
      <dgm:t>
        <a:bodyPr/>
        <a:lstStyle/>
        <a:p>
          <a:endParaRPr lang="en-US"/>
        </a:p>
      </dgm:t>
    </dgm:pt>
    <dgm:pt modelId="{DBFBA8B7-A1D6-1F4C-A733-B25235ECE069}" type="pres">
      <dgm:prSet presAssocID="{9283A9C6-F05C-4660-AE5C-6F6C5BA5B51A}" presName="sibTrans" presStyleCnt="0"/>
      <dgm:spPr/>
    </dgm:pt>
    <dgm:pt modelId="{CD9B7B60-9539-B44A-81B4-F78F7689B51F}" type="pres">
      <dgm:prSet presAssocID="{FFEA880D-FC23-4A22-8A62-70A756B90E73}" presName="node" presStyleLbl="node1" presStyleIdx="6" presStyleCnt="14">
        <dgm:presLayoutVars>
          <dgm:bulletEnabled val="1"/>
        </dgm:presLayoutVars>
      </dgm:prSet>
      <dgm:spPr/>
      <dgm:t>
        <a:bodyPr/>
        <a:lstStyle/>
        <a:p>
          <a:endParaRPr lang="en-US"/>
        </a:p>
      </dgm:t>
    </dgm:pt>
    <dgm:pt modelId="{F3A8911F-791E-0A4E-8102-D71844606E20}" type="pres">
      <dgm:prSet presAssocID="{BFB33F14-EB2A-46FC-A3AE-36BDE9C62D65}" presName="sibTrans" presStyleCnt="0"/>
      <dgm:spPr/>
    </dgm:pt>
    <dgm:pt modelId="{451A9DC5-8CC7-3B42-99A2-C847382DE016}" type="pres">
      <dgm:prSet presAssocID="{9BDA4BE5-5705-4E29-913B-02CE672C4F96}" presName="node" presStyleLbl="node1" presStyleIdx="7" presStyleCnt="14">
        <dgm:presLayoutVars>
          <dgm:bulletEnabled val="1"/>
        </dgm:presLayoutVars>
      </dgm:prSet>
      <dgm:spPr/>
      <dgm:t>
        <a:bodyPr/>
        <a:lstStyle/>
        <a:p>
          <a:endParaRPr lang="en-US"/>
        </a:p>
      </dgm:t>
    </dgm:pt>
    <dgm:pt modelId="{18AEA468-D829-CC40-9C54-AC2BCD0CD3BB}" type="pres">
      <dgm:prSet presAssocID="{72C0E573-9CE5-4133-877A-07C73D5B9B52}" presName="sibTrans" presStyleCnt="0"/>
      <dgm:spPr/>
    </dgm:pt>
    <dgm:pt modelId="{6EBA4B62-3C1E-C340-A014-F385555E6917}" type="pres">
      <dgm:prSet presAssocID="{796D8314-7180-4240-81C2-3D46AD7103DD}" presName="node" presStyleLbl="node1" presStyleIdx="8" presStyleCnt="14">
        <dgm:presLayoutVars>
          <dgm:bulletEnabled val="1"/>
        </dgm:presLayoutVars>
      </dgm:prSet>
      <dgm:spPr/>
      <dgm:t>
        <a:bodyPr/>
        <a:lstStyle/>
        <a:p>
          <a:endParaRPr lang="en-US"/>
        </a:p>
      </dgm:t>
    </dgm:pt>
    <dgm:pt modelId="{5CB92CEE-3E8B-3A47-9396-2343B6787ED7}" type="pres">
      <dgm:prSet presAssocID="{7AE96923-29ED-4F93-A28F-86EF9FD3A7B6}" presName="sibTrans" presStyleCnt="0"/>
      <dgm:spPr/>
    </dgm:pt>
    <dgm:pt modelId="{EA237477-5728-6148-9734-0A5E01A84191}" type="pres">
      <dgm:prSet presAssocID="{6D0DD61A-B923-4BAB-B52E-7C31F5649C90}" presName="node" presStyleLbl="node1" presStyleIdx="9" presStyleCnt="14">
        <dgm:presLayoutVars>
          <dgm:bulletEnabled val="1"/>
        </dgm:presLayoutVars>
      </dgm:prSet>
      <dgm:spPr/>
      <dgm:t>
        <a:bodyPr/>
        <a:lstStyle/>
        <a:p>
          <a:endParaRPr lang="en-US"/>
        </a:p>
      </dgm:t>
    </dgm:pt>
    <dgm:pt modelId="{08823E03-C8D5-154D-8041-B350C251AA10}" type="pres">
      <dgm:prSet presAssocID="{651A13D8-B2B5-4383-A3F8-448E89E82A3B}" presName="sibTrans" presStyleCnt="0"/>
      <dgm:spPr/>
    </dgm:pt>
    <dgm:pt modelId="{0295E92A-79ED-C24A-856B-1D7C18F768AA}" type="pres">
      <dgm:prSet presAssocID="{1711D345-1740-4A14-8E0F-A8E91D1ED049}" presName="node" presStyleLbl="node1" presStyleIdx="10" presStyleCnt="14">
        <dgm:presLayoutVars>
          <dgm:bulletEnabled val="1"/>
        </dgm:presLayoutVars>
      </dgm:prSet>
      <dgm:spPr/>
      <dgm:t>
        <a:bodyPr/>
        <a:lstStyle/>
        <a:p>
          <a:endParaRPr lang="en-US"/>
        </a:p>
      </dgm:t>
    </dgm:pt>
    <dgm:pt modelId="{B6A0FE71-9B6B-CF4A-91B5-73431998B843}" type="pres">
      <dgm:prSet presAssocID="{DA753E0A-94DE-4604-A4DB-37AD19D798CE}" presName="sibTrans" presStyleCnt="0"/>
      <dgm:spPr/>
    </dgm:pt>
    <dgm:pt modelId="{990F628D-709F-A442-8D77-0DE3CC0D9838}" type="pres">
      <dgm:prSet presAssocID="{EE42F0B1-4109-4CDD-B7C8-767C07D8FC58}" presName="node" presStyleLbl="node1" presStyleIdx="11" presStyleCnt="14">
        <dgm:presLayoutVars>
          <dgm:bulletEnabled val="1"/>
        </dgm:presLayoutVars>
      </dgm:prSet>
      <dgm:spPr/>
      <dgm:t>
        <a:bodyPr/>
        <a:lstStyle/>
        <a:p>
          <a:endParaRPr lang="en-US"/>
        </a:p>
      </dgm:t>
    </dgm:pt>
    <dgm:pt modelId="{620C80B0-5416-654E-AC38-9150F255FDFB}" type="pres">
      <dgm:prSet presAssocID="{FA34CB31-2379-4DFA-A154-4B7D9219FC06}" presName="sibTrans" presStyleCnt="0"/>
      <dgm:spPr/>
    </dgm:pt>
    <dgm:pt modelId="{5E0381AC-82D9-FF4A-9D9A-4A087819EC57}" type="pres">
      <dgm:prSet presAssocID="{9C242AF9-C42A-41DD-87C3-D8B42AF60990}" presName="node" presStyleLbl="node1" presStyleIdx="12" presStyleCnt="14">
        <dgm:presLayoutVars>
          <dgm:bulletEnabled val="1"/>
        </dgm:presLayoutVars>
      </dgm:prSet>
      <dgm:spPr/>
      <dgm:t>
        <a:bodyPr/>
        <a:lstStyle/>
        <a:p>
          <a:endParaRPr lang="en-US"/>
        </a:p>
      </dgm:t>
    </dgm:pt>
    <dgm:pt modelId="{497EB8A6-D8BD-AB49-82A2-DEAD14CDD58F}" type="pres">
      <dgm:prSet presAssocID="{F535CAC5-8E59-4CEF-999B-D3B6373515B6}" presName="sibTrans" presStyleCnt="0"/>
      <dgm:spPr/>
    </dgm:pt>
    <dgm:pt modelId="{4E033DEF-88FC-8F4B-BC7A-5F79DD5F06D3}" type="pres">
      <dgm:prSet presAssocID="{C5EED384-9FAD-43DF-A9D1-051849786E45}" presName="node" presStyleLbl="node1" presStyleIdx="13" presStyleCnt="14">
        <dgm:presLayoutVars>
          <dgm:bulletEnabled val="1"/>
        </dgm:presLayoutVars>
      </dgm:prSet>
      <dgm:spPr/>
      <dgm:t>
        <a:bodyPr/>
        <a:lstStyle/>
        <a:p>
          <a:endParaRPr lang="en-US"/>
        </a:p>
      </dgm:t>
    </dgm:pt>
  </dgm:ptLst>
  <dgm:cxnLst>
    <dgm:cxn modelId="{9359EC49-C89F-564C-9B70-98B6D21B2307}" type="presOf" srcId="{6D0DD61A-B923-4BAB-B52E-7C31F5649C90}" destId="{EA237477-5728-6148-9734-0A5E01A84191}" srcOrd="0" destOrd="0" presId="urn:microsoft.com/office/officeart/2005/8/layout/default"/>
    <dgm:cxn modelId="{A8B41296-D6C3-BC40-9994-F3CE6837BAB2}" type="presOf" srcId="{B3832449-4FAC-47DF-928B-C70C8AFFDB8D}" destId="{0DFCB883-8F33-4845-A269-2D7954797695}" srcOrd="0" destOrd="0" presId="urn:microsoft.com/office/officeart/2005/8/layout/default"/>
    <dgm:cxn modelId="{D8247414-41D6-4336-BC78-5E3D84B87684}" srcId="{B3832449-4FAC-47DF-928B-C70C8AFFDB8D}" destId="{2755E47F-BC90-491D-BFFC-D2F0B3280FFD}" srcOrd="4" destOrd="0" parTransId="{6C3F1CE3-51A8-48D0-B5FA-6EAE70651F4C}" sibTransId="{DE0D8C07-A500-4B19-9F54-1AF2E4276D62}"/>
    <dgm:cxn modelId="{FDF4DCDF-367D-4D35-85F3-91EB3572E3EA}" srcId="{B3832449-4FAC-47DF-928B-C70C8AFFDB8D}" destId="{C5EED384-9FAD-43DF-A9D1-051849786E45}" srcOrd="13" destOrd="0" parTransId="{9F5AD969-16A1-4E0F-877C-F8B5F38BB4DE}" sibTransId="{875A938E-46BD-442F-A432-100410B4B9AE}"/>
    <dgm:cxn modelId="{71FE9B22-E71B-4236-9891-63B023B4AC37}" srcId="{B3832449-4FAC-47DF-928B-C70C8AFFDB8D}" destId="{6D0DD61A-B923-4BAB-B52E-7C31F5649C90}" srcOrd="9" destOrd="0" parTransId="{37487EDB-C623-4210-B453-7389A30CB981}" sibTransId="{651A13D8-B2B5-4383-A3F8-448E89E82A3B}"/>
    <dgm:cxn modelId="{CC7DC0E3-522D-7A41-A600-FD761E78A44E}" type="presOf" srcId="{7CF55D4D-0261-4EBB-AC08-1E17BCB187CE}" destId="{8CA57215-8871-0243-BBE8-8AC325646EDE}" srcOrd="0" destOrd="0" presId="urn:microsoft.com/office/officeart/2005/8/layout/default"/>
    <dgm:cxn modelId="{1349FE11-EEF3-4FCB-A121-29D6D6519395}" srcId="{B3832449-4FAC-47DF-928B-C70C8AFFDB8D}" destId="{9C242AF9-C42A-41DD-87C3-D8B42AF60990}" srcOrd="12" destOrd="0" parTransId="{2ABD31C7-7FC4-4CE5-BBDE-8FEBA4B0C805}" sibTransId="{F535CAC5-8E59-4CEF-999B-D3B6373515B6}"/>
    <dgm:cxn modelId="{EE6F2BA6-EFA5-3740-860B-7CD5C450A6DF}" type="presOf" srcId="{EE42F0B1-4109-4CDD-B7C8-767C07D8FC58}" destId="{990F628D-709F-A442-8D77-0DE3CC0D9838}" srcOrd="0" destOrd="0" presId="urn:microsoft.com/office/officeart/2005/8/layout/default"/>
    <dgm:cxn modelId="{BC7D239D-A567-4048-A15F-F63A0CD69712}" srcId="{B3832449-4FAC-47DF-928B-C70C8AFFDB8D}" destId="{7CF55D4D-0261-4EBB-AC08-1E17BCB187CE}" srcOrd="1" destOrd="0" parTransId="{0DBC014D-14B9-4F01-AC72-FE0B620BB6D4}" sibTransId="{4F5ACD0E-0379-40FB-BDB3-BE3FD2F35BB2}"/>
    <dgm:cxn modelId="{09F8365A-3466-42B1-A51D-74F2D1A4BD74}" srcId="{B3832449-4FAC-47DF-928B-C70C8AFFDB8D}" destId="{1711D345-1740-4A14-8E0F-A8E91D1ED049}" srcOrd="10" destOrd="0" parTransId="{DE56F653-776A-4BBB-8484-2FB7DF7404FE}" sibTransId="{DA753E0A-94DE-4604-A4DB-37AD19D798CE}"/>
    <dgm:cxn modelId="{2EFBA75A-DAAD-4BE5-BA4F-DBB7D46305CC}" srcId="{B3832449-4FAC-47DF-928B-C70C8AFFDB8D}" destId="{E85D1539-79BC-4696-80AB-65630700567B}" srcOrd="3" destOrd="0" parTransId="{BEE94CC8-B31F-424F-BA91-78A4AAF0029E}" sibTransId="{C5689FA0-3E82-4CFD-BEFC-6E6AA01AE213}"/>
    <dgm:cxn modelId="{FD5C7471-A18B-40BF-95B1-FF89B12D0E8C}" srcId="{B3832449-4FAC-47DF-928B-C70C8AFFDB8D}" destId="{EE42F0B1-4109-4CDD-B7C8-767C07D8FC58}" srcOrd="11" destOrd="0" parTransId="{17C302B7-1D6D-495E-B04D-509414637D2D}" sibTransId="{FA34CB31-2379-4DFA-A154-4B7D9219FC06}"/>
    <dgm:cxn modelId="{1AE4B340-6779-4AD6-8FDF-F472810E2A87}" srcId="{B3832449-4FAC-47DF-928B-C70C8AFFDB8D}" destId="{FFEA880D-FC23-4A22-8A62-70A756B90E73}" srcOrd="6" destOrd="0" parTransId="{6F745D03-0F77-44E5-95BB-951457F27FA7}" sibTransId="{BFB33F14-EB2A-46FC-A3AE-36BDE9C62D65}"/>
    <dgm:cxn modelId="{74BE052A-ABCC-2842-B921-A07FA3CF2E86}" type="presOf" srcId="{796D8314-7180-4240-81C2-3D46AD7103DD}" destId="{6EBA4B62-3C1E-C340-A014-F385555E6917}" srcOrd="0" destOrd="0" presId="urn:microsoft.com/office/officeart/2005/8/layout/default"/>
    <dgm:cxn modelId="{AC2B2F8D-3CEA-0546-824A-44BD4FA1F309}" type="presOf" srcId="{1711D345-1740-4A14-8E0F-A8E91D1ED049}" destId="{0295E92A-79ED-C24A-856B-1D7C18F768AA}" srcOrd="0" destOrd="0" presId="urn:microsoft.com/office/officeart/2005/8/layout/default"/>
    <dgm:cxn modelId="{6EF74F10-EE69-5347-A83F-76EAF32B6EB1}" type="presOf" srcId="{FFEA880D-FC23-4A22-8A62-70A756B90E73}" destId="{CD9B7B60-9539-B44A-81B4-F78F7689B51F}" srcOrd="0" destOrd="0" presId="urn:microsoft.com/office/officeart/2005/8/layout/default"/>
    <dgm:cxn modelId="{7DD2EC28-481D-4C46-AA1E-BB6DBE6EA416}" type="presOf" srcId="{2755E47F-BC90-491D-BFFC-D2F0B3280FFD}" destId="{F455229B-B46F-D44D-8AE0-2D216E902A63}" srcOrd="0" destOrd="0" presId="urn:microsoft.com/office/officeart/2005/8/layout/default"/>
    <dgm:cxn modelId="{E4007841-C218-9D45-A18D-408CDBF3D4C2}" type="presOf" srcId="{9C242AF9-C42A-41DD-87C3-D8B42AF60990}" destId="{5E0381AC-82D9-FF4A-9D9A-4A087819EC57}" srcOrd="0" destOrd="0" presId="urn:microsoft.com/office/officeart/2005/8/layout/default"/>
    <dgm:cxn modelId="{464D3534-C3F6-7145-8864-A2B45194D43E}" type="presOf" srcId="{9BDA4BE5-5705-4E29-913B-02CE672C4F96}" destId="{451A9DC5-8CC7-3B42-99A2-C847382DE016}" srcOrd="0" destOrd="0" presId="urn:microsoft.com/office/officeart/2005/8/layout/default"/>
    <dgm:cxn modelId="{1DD72258-4D2E-2F4D-A8BE-195FEA433C06}" type="presOf" srcId="{7D84CD5F-CEF7-44C4-A0F0-C8B041C81BB6}" destId="{2A807ECB-087C-E24D-99B8-8027DACECAB6}" srcOrd="0" destOrd="0" presId="urn:microsoft.com/office/officeart/2005/8/layout/default"/>
    <dgm:cxn modelId="{A6C63A8F-6243-4094-B7A9-06BF635D97BA}" srcId="{B3832449-4FAC-47DF-928B-C70C8AFFDB8D}" destId="{9BDA4BE5-5705-4E29-913B-02CE672C4F96}" srcOrd="7" destOrd="0" parTransId="{BD18A28C-AAC3-4AE5-935C-491AC49CF1F6}" sibTransId="{72C0E573-9CE5-4133-877A-07C73D5B9B52}"/>
    <dgm:cxn modelId="{F125880F-DC82-4C4D-BA27-3EC80FD0DB2B}" srcId="{B3832449-4FAC-47DF-928B-C70C8AFFDB8D}" destId="{796D8314-7180-4240-81C2-3D46AD7103DD}" srcOrd="8" destOrd="0" parTransId="{BD4179C5-0782-4CAE-A1A9-92410A44E3CD}" sibTransId="{7AE96923-29ED-4F93-A28F-86EF9FD3A7B6}"/>
    <dgm:cxn modelId="{15A18900-9D1F-E94B-B58B-E6E41E715B7B}" type="presOf" srcId="{1ADBAA27-21EB-4B7F-A369-E9E5B5A08AB1}" destId="{6FF17A58-420B-3B4B-BDB5-DDAC6BA91100}" srcOrd="0" destOrd="0" presId="urn:microsoft.com/office/officeart/2005/8/layout/default"/>
    <dgm:cxn modelId="{E95E39C2-98D0-4EBE-91B4-C53AB608F18C}" srcId="{B3832449-4FAC-47DF-928B-C70C8AFFDB8D}" destId="{1726C25F-F041-46C8-B50B-275B9A944D18}" srcOrd="0" destOrd="0" parTransId="{37A5DA4A-B25E-486E-82AB-4F4C8BBBC85B}" sibTransId="{6BADFFD0-A05C-4878-A27A-5663D69A4419}"/>
    <dgm:cxn modelId="{586F1812-1300-8744-A0F0-4975E87DE06D}" type="presOf" srcId="{C5EED384-9FAD-43DF-A9D1-051849786E45}" destId="{4E033DEF-88FC-8F4B-BC7A-5F79DD5F06D3}" srcOrd="0" destOrd="0" presId="urn:microsoft.com/office/officeart/2005/8/layout/default"/>
    <dgm:cxn modelId="{09C28D2B-ED2C-4587-888B-DCD8C92F9FEA}" srcId="{B3832449-4FAC-47DF-928B-C70C8AFFDB8D}" destId="{7D84CD5F-CEF7-44C4-A0F0-C8B041C81BB6}" srcOrd="2" destOrd="0" parTransId="{06F38CB0-C9D3-4320-8BBF-BFE48D6CB2C0}" sibTransId="{E40EB4DE-7569-4089-A3FD-A35333B8039A}"/>
    <dgm:cxn modelId="{C48E99E3-4827-1740-9060-8418B62E2AC6}" type="presOf" srcId="{E85D1539-79BC-4696-80AB-65630700567B}" destId="{324AF2E1-A565-B74E-9A7A-22DF543180CD}" srcOrd="0" destOrd="0" presId="urn:microsoft.com/office/officeart/2005/8/layout/default"/>
    <dgm:cxn modelId="{D3FFB287-21F1-6148-A24F-9D008573099F}" type="presOf" srcId="{1726C25F-F041-46C8-B50B-275B9A944D18}" destId="{8DD7EA9D-C745-834F-9F72-8ABCE73CF0AA}" srcOrd="0" destOrd="0" presId="urn:microsoft.com/office/officeart/2005/8/layout/default"/>
    <dgm:cxn modelId="{E10B9681-8A7B-4A94-93F5-74BAB00EED16}" srcId="{B3832449-4FAC-47DF-928B-C70C8AFFDB8D}" destId="{1ADBAA27-21EB-4B7F-A369-E9E5B5A08AB1}" srcOrd="5" destOrd="0" parTransId="{8A152D17-608B-466A-BE20-C042164DE219}" sibTransId="{9283A9C6-F05C-4660-AE5C-6F6C5BA5B51A}"/>
    <dgm:cxn modelId="{A221B9BD-8EC9-4D47-B2CC-75E561FFCA36}" type="presParOf" srcId="{0DFCB883-8F33-4845-A269-2D7954797695}" destId="{8DD7EA9D-C745-834F-9F72-8ABCE73CF0AA}" srcOrd="0" destOrd="0" presId="urn:microsoft.com/office/officeart/2005/8/layout/default"/>
    <dgm:cxn modelId="{142830DB-0723-0D48-8CAB-A2D1EAFC3ED2}" type="presParOf" srcId="{0DFCB883-8F33-4845-A269-2D7954797695}" destId="{7C0F9B15-5C35-D641-9A23-9C88DE13645A}" srcOrd="1" destOrd="0" presId="urn:microsoft.com/office/officeart/2005/8/layout/default"/>
    <dgm:cxn modelId="{6347191A-4335-8B41-B483-D0B3AEA4DCD2}" type="presParOf" srcId="{0DFCB883-8F33-4845-A269-2D7954797695}" destId="{8CA57215-8871-0243-BBE8-8AC325646EDE}" srcOrd="2" destOrd="0" presId="urn:microsoft.com/office/officeart/2005/8/layout/default"/>
    <dgm:cxn modelId="{47E4A8D7-0C69-074E-B70F-70DD2B4FFCCC}" type="presParOf" srcId="{0DFCB883-8F33-4845-A269-2D7954797695}" destId="{1D6388ED-5595-8742-A78B-CB17710C1329}" srcOrd="3" destOrd="0" presId="urn:microsoft.com/office/officeart/2005/8/layout/default"/>
    <dgm:cxn modelId="{8D13AF3F-4D2B-6048-89A6-DDD77A4810F5}" type="presParOf" srcId="{0DFCB883-8F33-4845-A269-2D7954797695}" destId="{2A807ECB-087C-E24D-99B8-8027DACECAB6}" srcOrd="4" destOrd="0" presId="urn:microsoft.com/office/officeart/2005/8/layout/default"/>
    <dgm:cxn modelId="{CEF93666-545A-EE41-87DB-CA0504196FE3}" type="presParOf" srcId="{0DFCB883-8F33-4845-A269-2D7954797695}" destId="{A50116F8-9010-BF4C-8CED-552E9D8AB184}" srcOrd="5" destOrd="0" presId="urn:microsoft.com/office/officeart/2005/8/layout/default"/>
    <dgm:cxn modelId="{7FB7D4AC-CB6F-8047-ABE1-F4E62FEFD794}" type="presParOf" srcId="{0DFCB883-8F33-4845-A269-2D7954797695}" destId="{324AF2E1-A565-B74E-9A7A-22DF543180CD}" srcOrd="6" destOrd="0" presId="urn:microsoft.com/office/officeart/2005/8/layout/default"/>
    <dgm:cxn modelId="{7D96171C-A39A-4B4C-A4CD-22C233CC79F4}" type="presParOf" srcId="{0DFCB883-8F33-4845-A269-2D7954797695}" destId="{3DC4C2C5-641A-1F46-A181-1A04E659435E}" srcOrd="7" destOrd="0" presId="urn:microsoft.com/office/officeart/2005/8/layout/default"/>
    <dgm:cxn modelId="{CDD8A9F2-437C-6941-93F8-52BB213E1418}" type="presParOf" srcId="{0DFCB883-8F33-4845-A269-2D7954797695}" destId="{F455229B-B46F-D44D-8AE0-2D216E902A63}" srcOrd="8" destOrd="0" presId="urn:microsoft.com/office/officeart/2005/8/layout/default"/>
    <dgm:cxn modelId="{90C84199-0D65-D143-914B-17B6B9E6209B}" type="presParOf" srcId="{0DFCB883-8F33-4845-A269-2D7954797695}" destId="{33F55B55-022B-2340-BC11-F52BCB808A3F}" srcOrd="9" destOrd="0" presId="urn:microsoft.com/office/officeart/2005/8/layout/default"/>
    <dgm:cxn modelId="{D34E8636-9D95-D04A-A036-C91D8F89DAA6}" type="presParOf" srcId="{0DFCB883-8F33-4845-A269-2D7954797695}" destId="{6FF17A58-420B-3B4B-BDB5-DDAC6BA91100}" srcOrd="10" destOrd="0" presId="urn:microsoft.com/office/officeart/2005/8/layout/default"/>
    <dgm:cxn modelId="{A3C8C069-FECE-8443-A0CF-7C886FA05D86}" type="presParOf" srcId="{0DFCB883-8F33-4845-A269-2D7954797695}" destId="{DBFBA8B7-A1D6-1F4C-A733-B25235ECE069}" srcOrd="11" destOrd="0" presId="urn:microsoft.com/office/officeart/2005/8/layout/default"/>
    <dgm:cxn modelId="{95E217B8-35A4-884D-A847-2F9EE4776066}" type="presParOf" srcId="{0DFCB883-8F33-4845-A269-2D7954797695}" destId="{CD9B7B60-9539-B44A-81B4-F78F7689B51F}" srcOrd="12" destOrd="0" presId="urn:microsoft.com/office/officeart/2005/8/layout/default"/>
    <dgm:cxn modelId="{3EF6216D-DC2E-EE44-B613-803B87E0613C}" type="presParOf" srcId="{0DFCB883-8F33-4845-A269-2D7954797695}" destId="{F3A8911F-791E-0A4E-8102-D71844606E20}" srcOrd="13" destOrd="0" presId="urn:microsoft.com/office/officeart/2005/8/layout/default"/>
    <dgm:cxn modelId="{5B5E544D-41DC-1641-9E6F-5776EFA413F1}" type="presParOf" srcId="{0DFCB883-8F33-4845-A269-2D7954797695}" destId="{451A9DC5-8CC7-3B42-99A2-C847382DE016}" srcOrd="14" destOrd="0" presId="urn:microsoft.com/office/officeart/2005/8/layout/default"/>
    <dgm:cxn modelId="{A8CB4307-7AEC-3E41-8A32-F7B66BFE7785}" type="presParOf" srcId="{0DFCB883-8F33-4845-A269-2D7954797695}" destId="{18AEA468-D829-CC40-9C54-AC2BCD0CD3BB}" srcOrd="15" destOrd="0" presId="urn:microsoft.com/office/officeart/2005/8/layout/default"/>
    <dgm:cxn modelId="{5DFF85D5-3B6C-B946-BFE4-65189CDC6C81}" type="presParOf" srcId="{0DFCB883-8F33-4845-A269-2D7954797695}" destId="{6EBA4B62-3C1E-C340-A014-F385555E6917}" srcOrd="16" destOrd="0" presId="urn:microsoft.com/office/officeart/2005/8/layout/default"/>
    <dgm:cxn modelId="{7D102D47-A8ED-664F-BCF8-928E1ED9C765}" type="presParOf" srcId="{0DFCB883-8F33-4845-A269-2D7954797695}" destId="{5CB92CEE-3E8B-3A47-9396-2343B6787ED7}" srcOrd="17" destOrd="0" presId="urn:microsoft.com/office/officeart/2005/8/layout/default"/>
    <dgm:cxn modelId="{EB082566-8033-8A40-A856-273F7A8C26A2}" type="presParOf" srcId="{0DFCB883-8F33-4845-A269-2D7954797695}" destId="{EA237477-5728-6148-9734-0A5E01A84191}" srcOrd="18" destOrd="0" presId="urn:microsoft.com/office/officeart/2005/8/layout/default"/>
    <dgm:cxn modelId="{DDCCAB6E-5E7F-5644-9C7C-2E9947CC659B}" type="presParOf" srcId="{0DFCB883-8F33-4845-A269-2D7954797695}" destId="{08823E03-C8D5-154D-8041-B350C251AA10}" srcOrd="19" destOrd="0" presId="urn:microsoft.com/office/officeart/2005/8/layout/default"/>
    <dgm:cxn modelId="{3E6CD9B3-522C-2040-84F2-37F84BD9A1C4}" type="presParOf" srcId="{0DFCB883-8F33-4845-A269-2D7954797695}" destId="{0295E92A-79ED-C24A-856B-1D7C18F768AA}" srcOrd="20" destOrd="0" presId="urn:microsoft.com/office/officeart/2005/8/layout/default"/>
    <dgm:cxn modelId="{B84A15D5-3B9C-6A48-A44A-7D7171A4C6E0}" type="presParOf" srcId="{0DFCB883-8F33-4845-A269-2D7954797695}" destId="{B6A0FE71-9B6B-CF4A-91B5-73431998B843}" srcOrd="21" destOrd="0" presId="urn:microsoft.com/office/officeart/2005/8/layout/default"/>
    <dgm:cxn modelId="{454204D0-35F4-0B40-B630-06D52F84B340}" type="presParOf" srcId="{0DFCB883-8F33-4845-A269-2D7954797695}" destId="{990F628D-709F-A442-8D77-0DE3CC0D9838}" srcOrd="22" destOrd="0" presId="urn:microsoft.com/office/officeart/2005/8/layout/default"/>
    <dgm:cxn modelId="{655CD00C-D414-7640-9F90-4BF8BD6BE6B9}" type="presParOf" srcId="{0DFCB883-8F33-4845-A269-2D7954797695}" destId="{620C80B0-5416-654E-AC38-9150F255FDFB}" srcOrd="23" destOrd="0" presId="urn:microsoft.com/office/officeart/2005/8/layout/default"/>
    <dgm:cxn modelId="{F96DCEBF-4B7A-EE44-98EF-6D58A9C15CFB}" type="presParOf" srcId="{0DFCB883-8F33-4845-A269-2D7954797695}" destId="{5E0381AC-82D9-FF4A-9D9A-4A087819EC57}" srcOrd="24" destOrd="0" presId="urn:microsoft.com/office/officeart/2005/8/layout/default"/>
    <dgm:cxn modelId="{F2474DBF-2937-2149-8985-665487F3CC31}" type="presParOf" srcId="{0DFCB883-8F33-4845-A269-2D7954797695}" destId="{497EB8A6-D8BD-AB49-82A2-DEAD14CDD58F}" srcOrd="25" destOrd="0" presId="urn:microsoft.com/office/officeart/2005/8/layout/default"/>
    <dgm:cxn modelId="{72014E82-8E15-1B49-8885-2D234E284D66}" type="presParOf" srcId="{0DFCB883-8F33-4845-A269-2D7954797695}" destId="{4E033DEF-88FC-8F4B-BC7A-5F79DD5F06D3}" srcOrd="2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9124C5-5F6F-6640-956D-9AEABB829CA3}">
      <dsp:nvSpPr>
        <dsp:cNvPr id="0" name=""/>
        <dsp:cNvSpPr/>
      </dsp:nvSpPr>
      <dsp:spPr>
        <a:xfrm>
          <a:off x="0" y="417"/>
          <a:ext cx="704757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A94B00-35FC-8045-8568-4A3DC9A35367}">
      <dsp:nvSpPr>
        <dsp:cNvPr id="0" name=""/>
        <dsp:cNvSpPr/>
      </dsp:nvSpPr>
      <dsp:spPr>
        <a:xfrm>
          <a:off x="0" y="417"/>
          <a:ext cx="7047570" cy="683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lang="en-US" sz="2900" i="1" kern="1200"/>
            <a:t>Introduction</a:t>
          </a:r>
          <a:endParaRPr lang="en-US" sz="2900" kern="1200"/>
        </a:p>
      </dsp:txBody>
      <dsp:txXfrm>
        <a:off x="0" y="417"/>
        <a:ext cx="7047570" cy="683097"/>
      </dsp:txXfrm>
    </dsp:sp>
    <dsp:sp modelId="{5F3FBF30-050A-3A4E-AE3C-922283629CCB}">
      <dsp:nvSpPr>
        <dsp:cNvPr id="0" name=""/>
        <dsp:cNvSpPr/>
      </dsp:nvSpPr>
      <dsp:spPr>
        <a:xfrm>
          <a:off x="0" y="683514"/>
          <a:ext cx="704757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96899D-4613-5446-82A5-E0ED872BA56C}">
      <dsp:nvSpPr>
        <dsp:cNvPr id="0" name=""/>
        <dsp:cNvSpPr/>
      </dsp:nvSpPr>
      <dsp:spPr>
        <a:xfrm>
          <a:off x="0" y="683514"/>
          <a:ext cx="7047570" cy="683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lang="en-US" sz="2900" i="1" kern="1200" dirty="0"/>
            <a:t>Structure &amp; Methodology of the HelTH BFCD</a:t>
          </a:r>
          <a:endParaRPr lang="en-US" sz="2900" kern="1200" dirty="0"/>
        </a:p>
      </dsp:txBody>
      <dsp:txXfrm>
        <a:off x="0" y="683514"/>
        <a:ext cx="7047570" cy="683097"/>
      </dsp:txXfrm>
    </dsp:sp>
    <dsp:sp modelId="{78204957-1843-B040-AA82-373E52203874}">
      <dsp:nvSpPr>
        <dsp:cNvPr id="0" name=""/>
        <dsp:cNvSpPr/>
      </dsp:nvSpPr>
      <dsp:spPr>
        <a:xfrm>
          <a:off x="0" y="1366611"/>
          <a:ext cx="704757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FF5E09-5947-0641-88B4-A580747F189A}">
      <dsp:nvSpPr>
        <dsp:cNvPr id="0" name=""/>
        <dsp:cNvSpPr/>
      </dsp:nvSpPr>
      <dsp:spPr>
        <a:xfrm>
          <a:off x="0" y="1366611"/>
          <a:ext cx="7047570" cy="683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lang="en-US" sz="2900" i="1" kern="1200"/>
            <a:t>Exercise no1</a:t>
          </a:r>
          <a:endParaRPr lang="en-US" sz="2900" kern="1200"/>
        </a:p>
      </dsp:txBody>
      <dsp:txXfrm>
        <a:off x="0" y="1366611"/>
        <a:ext cx="7047570" cy="683097"/>
      </dsp:txXfrm>
    </dsp:sp>
    <dsp:sp modelId="{AB66BC95-36A5-A543-B207-534FE9F4DF13}">
      <dsp:nvSpPr>
        <dsp:cNvPr id="0" name=""/>
        <dsp:cNvSpPr/>
      </dsp:nvSpPr>
      <dsp:spPr>
        <a:xfrm>
          <a:off x="0" y="2049708"/>
          <a:ext cx="704757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FDE26E-A799-D94A-8099-3B9D4AC1FC10}">
      <dsp:nvSpPr>
        <dsp:cNvPr id="0" name=""/>
        <dsp:cNvSpPr/>
      </dsp:nvSpPr>
      <dsp:spPr>
        <a:xfrm>
          <a:off x="0" y="2049708"/>
          <a:ext cx="7047570" cy="683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lang="en-US" sz="2900" i="1" kern="1200" dirty="0"/>
            <a:t>Exploitation of the HelTH BFCD</a:t>
          </a:r>
          <a:endParaRPr lang="en-US" sz="2900" kern="1200" dirty="0"/>
        </a:p>
      </dsp:txBody>
      <dsp:txXfrm>
        <a:off x="0" y="2049708"/>
        <a:ext cx="7047570" cy="683097"/>
      </dsp:txXfrm>
    </dsp:sp>
    <dsp:sp modelId="{41B7435F-6DF9-3543-8097-D54248FFF073}">
      <dsp:nvSpPr>
        <dsp:cNvPr id="0" name=""/>
        <dsp:cNvSpPr/>
      </dsp:nvSpPr>
      <dsp:spPr>
        <a:xfrm>
          <a:off x="0" y="2732805"/>
          <a:ext cx="704757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1D31F3-A387-F245-8A2A-D1B6341B5C41}">
      <dsp:nvSpPr>
        <dsp:cNvPr id="0" name=""/>
        <dsp:cNvSpPr/>
      </dsp:nvSpPr>
      <dsp:spPr>
        <a:xfrm>
          <a:off x="0" y="2732805"/>
          <a:ext cx="7047570" cy="683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lang="en-US" sz="2900" i="1" kern="1200"/>
            <a:t>Exercise no2</a:t>
          </a:r>
          <a:endParaRPr lang="en-US" sz="2900" kern="1200"/>
        </a:p>
      </dsp:txBody>
      <dsp:txXfrm>
        <a:off x="0" y="2732805"/>
        <a:ext cx="7047570" cy="6830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38A40C-5088-4B70-97F9-8E0792C36B9F}">
      <dsp:nvSpPr>
        <dsp:cNvPr id="0" name=""/>
        <dsp:cNvSpPr/>
      </dsp:nvSpPr>
      <dsp:spPr>
        <a:xfrm>
          <a:off x="2283045" y="0"/>
          <a:ext cx="6064978" cy="315494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619498-0905-4CD6-B5E3-51D86CA840DC}">
      <dsp:nvSpPr>
        <dsp:cNvPr id="0" name=""/>
        <dsp:cNvSpPr/>
      </dsp:nvSpPr>
      <dsp:spPr>
        <a:xfrm>
          <a:off x="0" y="1063290"/>
          <a:ext cx="3122342" cy="94814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Need of complete, current, reliable food data</a:t>
          </a:r>
          <a:endParaRPr lang="el-GR" sz="2000" kern="1200" dirty="0">
            <a:latin typeface="Times New Roman" panose="02020603050405020304" pitchFamily="18" charset="0"/>
            <a:cs typeface="Times New Roman" panose="02020603050405020304" pitchFamily="18" charset="0"/>
          </a:endParaRPr>
        </a:p>
      </dsp:txBody>
      <dsp:txXfrm>
        <a:off x="46285" y="1109575"/>
        <a:ext cx="3029772" cy="855578"/>
      </dsp:txXfrm>
    </dsp:sp>
    <dsp:sp modelId="{CA98F4EB-CF62-4844-BE6E-D4FFECB9BCAD}">
      <dsp:nvSpPr>
        <dsp:cNvPr id="0" name=""/>
        <dsp:cNvSpPr/>
      </dsp:nvSpPr>
      <dsp:spPr>
        <a:xfrm>
          <a:off x="3331649" y="1055990"/>
          <a:ext cx="3434567" cy="104296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Trend towards processed food products</a:t>
          </a:r>
          <a:endParaRPr lang="el-GR" sz="2000" kern="1200" dirty="0">
            <a:latin typeface="Times New Roman" panose="02020603050405020304" pitchFamily="18" charset="0"/>
            <a:cs typeface="Times New Roman" panose="02020603050405020304" pitchFamily="18" charset="0"/>
          </a:endParaRPr>
        </a:p>
      </dsp:txBody>
      <dsp:txXfrm>
        <a:off x="3382562" y="1106903"/>
        <a:ext cx="3332741" cy="941134"/>
      </dsp:txXfrm>
    </dsp:sp>
    <dsp:sp modelId="{0C6DA0C5-749B-4EA9-B5E9-A3F429D3C829}">
      <dsp:nvSpPr>
        <dsp:cNvPr id="0" name=""/>
        <dsp:cNvSpPr/>
      </dsp:nvSpPr>
      <dsp:spPr>
        <a:xfrm>
          <a:off x="6972034" y="1055990"/>
          <a:ext cx="3434567" cy="104296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latin typeface="Times New Roman" panose="02020603050405020304" pitchFamily="18" charset="0"/>
              <a:cs typeface="Times New Roman" panose="02020603050405020304" pitchFamily="18" charset="0"/>
            </a:rPr>
            <a:t>Need of studying processed food products</a:t>
          </a:r>
          <a:endParaRPr lang="el-GR" sz="2500" kern="1200" dirty="0">
            <a:latin typeface="Times New Roman" panose="02020603050405020304" pitchFamily="18" charset="0"/>
            <a:cs typeface="Times New Roman" panose="02020603050405020304" pitchFamily="18" charset="0"/>
          </a:endParaRPr>
        </a:p>
      </dsp:txBody>
      <dsp:txXfrm>
        <a:off x="7022947" y="1106903"/>
        <a:ext cx="3332741" cy="9411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0F687-4FD3-9347-8E13-9606CB7FDA3E}">
      <dsp:nvSpPr>
        <dsp:cNvPr id="0" name=""/>
        <dsp:cNvSpPr/>
      </dsp:nvSpPr>
      <dsp:spPr>
        <a:xfrm>
          <a:off x="0" y="60750"/>
          <a:ext cx="4008384" cy="2368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a:t>The 3</a:t>
          </a:r>
          <a:r>
            <a:rPr lang="en-US" sz="2300" kern="1200" baseline="30000"/>
            <a:t>rd</a:t>
          </a:r>
          <a:r>
            <a:rPr lang="en-US" sz="2300" kern="1200"/>
            <a:t> edition of the ‘Greek Composition Dataset’(A. Trihopoulou), published in </a:t>
          </a:r>
          <a:r>
            <a:rPr lang="en-US" sz="2300" b="1" kern="1200"/>
            <a:t>2004</a:t>
          </a:r>
          <a:r>
            <a:rPr lang="en-US" sz="2300" kern="1200"/>
            <a:t> includes (1</a:t>
          </a:r>
          <a:r>
            <a:rPr lang="en-US" sz="2300" kern="1200" baseline="30000"/>
            <a:t>st</a:t>
          </a:r>
          <a:r>
            <a:rPr lang="en-US" sz="2300" kern="1200"/>
            <a:t> edition 1982, 2</a:t>
          </a:r>
          <a:r>
            <a:rPr lang="en-US" sz="2300" kern="1200" baseline="30000"/>
            <a:t>nd</a:t>
          </a:r>
          <a:r>
            <a:rPr lang="en-US" sz="2300" kern="1200"/>
            <a:t> edition 1992) in total </a:t>
          </a:r>
          <a:r>
            <a:rPr lang="en-US" sz="2300" b="1" kern="1200"/>
            <a:t>300 </a:t>
          </a:r>
          <a:r>
            <a:rPr lang="en-US" sz="2300" kern="1200"/>
            <a:t>foods:</a:t>
          </a:r>
        </a:p>
      </dsp:txBody>
      <dsp:txXfrm>
        <a:off x="115600" y="176350"/>
        <a:ext cx="3777184" cy="2136880"/>
      </dsp:txXfrm>
    </dsp:sp>
    <dsp:sp modelId="{60C5078B-2DF9-974B-9AA3-95C505FC9FF7}">
      <dsp:nvSpPr>
        <dsp:cNvPr id="0" name=""/>
        <dsp:cNvSpPr/>
      </dsp:nvSpPr>
      <dsp:spPr>
        <a:xfrm>
          <a:off x="0" y="2428831"/>
          <a:ext cx="4008384" cy="190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6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214 Greek recipes, calculated using the UNIDAP (Unilever Dietary Analysis Program), whereas the composition of raw foods was based mainly on British food information</a:t>
          </a:r>
        </a:p>
        <a:p>
          <a:pPr marL="171450" lvl="1" indent="-171450" algn="l" defTabSz="800100">
            <a:lnSpc>
              <a:spcPct val="90000"/>
            </a:lnSpc>
            <a:spcBef>
              <a:spcPct val="0"/>
            </a:spcBef>
            <a:spcAft>
              <a:spcPct val="20000"/>
            </a:spcAft>
            <a:buChar char="••"/>
          </a:pPr>
          <a:r>
            <a:rPr lang="en-US" sz="1800" kern="1200"/>
            <a:t>86 traditional Greek raw foods and dishes from chemical analysis</a:t>
          </a:r>
        </a:p>
      </dsp:txBody>
      <dsp:txXfrm>
        <a:off x="0" y="2428831"/>
        <a:ext cx="4008384" cy="19044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0E474A-C5CE-4696-BB69-122E35208475}">
      <dsp:nvSpPr>
        <dsp:cNvPr id="0" name=""/>
        <dsp:cNvSpPr/>
      </dsp:nvSpPr>
      <dsp:spPr>
        <a:xfrm rot="16200000">
          <a:off x="-997242" y="999995"/>
          <a:ext cx="4701213" cy="2701223"/>
        </a:xfrm>
        <a:prstGeom prst="flowChartManualOperati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76200" bIns="0" numCol="1" spcCol="1270" anchor="t" anchorCtr="0">
          <a:noAutofit/>
        </a:bodyPr>
        <a:lstStyle/>
        <a:p>
          <a:pPr lvl="0" algn="l" defTabSz="533400">
            <a:lnSpc>
              <a:spcPct val="90000"/>
            </a:lnSpc>
            <a:spcBef>
              <a:spcPct val="0"/>
            </a:spcBef>
            <a:spcAft>
              <a:spcPct val="35000"/>
            </a:spcAft>
          </a:pPr>
          <a:r>
            <a:rPr lang="en-US" sz="1200" b="1" u="sng" kern="1200" dirty="0">
              <a:latin typeface="Times New Roman" panose="02020603050405020304" pitchFamily="18" charset="0"/>
              <a:cs typeface="Times New Roman" panose="02020603050405020304" pitchFamily="18" charset="0"/>
            </a:rPr>
            <a:t>DESCRIPTION FILE</a:t>
          </a:r>
          <a:endParaRPr lang="el-GR" sz="1200" b="1" u="sng"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ID</a:t>
          </a:r>
          <a:endParaRPr lang="el-GR"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PRODUCT NAME</a:t>
          </a:r>
          <a:endParaRPr lang="el-GR"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LONG NAME</a:t>
          </a:r>
          <a:endParaRPr lang="el-GR"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FOOD GROUP</a:t>
          </a:r>
          <a:endParaRPr lang="el-GR"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FOOD CATEGORY</a:t>
          </a:r>
          <a:endParaRPr lang="el-GR"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MANUFACTURER</a:t>
          </a:r>
          <a:endParaRPr lang="el-GR"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DATA SOURCE</a:t>
          </a:r>
          <a:endParaRPr lang="el-GR"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DATE AVAILABLE</a:t>
          </a:r>
          <a:endParaRPr lang="el-GR"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BARCODE</a:t>
          </a:r>
          <a:endParaRPr lang="el-GR"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FOOD SOURCE</a:t>
          </a:r>
          <a:endParaRPr lang="el-GR"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PHYSICAL STATE</a:t>
          </a:r>
          <a:endParaRPr lang="el-GR"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PACKAGE SIZE</a:t>
          </a:r>
          <a:endParaRPr lang="el-GR"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SERVING SIZE</a:t>
          </a:r>
          <a:endParaRPr lang="el-GR"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SERVINGS PER PACKAGE</a:t>
          </a:r>
          <a:endParaRPr lang="el-GR"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SERVING PROPOSAL</a:t>
          </a:r>
          <a:endParaRPr lang="el-GR"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PRICE</a:t>
          </a:r>
          <a:endParaRPr lang="el-GR"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DISCOUNT</a:t>
          </a:r>
          <a:endParaRPr lang="el-GR" sz="1200" kern="1200" dirty="0">
            <a:latin typeface="Times New Roman" panose="02020603050405020304" pitchFamily="18" charset="0"/>
            <a:cs typeface="Times New Roman" panose="02020603050405020304" pitchFamily="18" charset="0"/>
          </a:endParaRPr>
        </a:p>
      </dsp:txBody>
      <dsp:txXfrm rot="5400000">
        <a:off x="2753" y="940243"/>
        <a:ext cx="2701223" cy="2820727"/>
      </dsp:txXfrm>
    </dsp:sp>
    <dsp:sp modelId="{8E05C3F3-0F7C-4B1B-8776-831575232830}">
      <dsp:nvSpPr>
        <dsp:cNvPr id="0" name=""/>
        <dsp:cNvSpPr/>
      </dsp:nvSpPr>
      <dsp:spPr>
        <a:xfrm rot="16200000">
          <a:off x="1906572" y="999995"/>
          <a:ext cx="4701213" cy="2701223"/>
        </a:xfrm>
        <a:prstGeom prst="flowChartManualOperation">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76200" bIns="0" numCol="1" spcCol="1270" anchor="t" anchorCtr="0">
          <a:noAutofit/>
        </a:bodyPr>
        <a:lstStyle/>
        <a:p>
          <a:pPr lvl="0" algn="l" defTabSz="533400">
            <a:lnSpc>
              <a:spcPct val="90000"/>
            </a:lnSpc>
            <a:spcBef>
              <a:spcPct val="0"/>
            </a:spcBef>
            <a:spcAft>
              <a:spcPct val="35000"/>
            </a:spcAft>
            <a:buNone/>
          </a:pPr>
          <a:r>
            <a:rPr lang="en-US" sz="1200" b="1" u="sng" kern="1200" dirty="0">
              <a:latin typeface="Times New Roman" panose="02020603050405020304" pitchFamily="18" charset="0"/>
              <a:cs typeface="Times New Roman" panose="02020603050405020304" pitchFamily="18" charset="0"/>
            </a:rPr>
            <a:t>NUTRIENTS’ FILE</a:t>
          </a:r>
        </a:p>
        <a:p>
          <a:pPr lvl="0" algn="l" defTabSz="533400">
            <a:lnSpc>
              <a:spcPct val="90000"/>
            </a:lnSpc>
            <a:spcBef>
              <a:spcPct val="0"/>
            </a:spcBef>
            <a:spcAft>
              <a:spcPct val="35000"/>
            </a:spcAft>
            <a:buNone/>
          </a:pPr>
          <a:endParaRPr lang="el-GR" sz="1200" kern="1200" dirty="0"/>
        </a:p>
        <a:p>
          <a:pPr marL="114300" lvl="1" indent="-114300" algn="l" defTabSz="533400">
            <a:lnSpc>
              <a:spcPct val="90000"/>
            </a:lnSpc>
            <a:spcBef>
              <a:spcPct val="0"/>
            </a:spcBef>
            <a:spcAft>
              <a:spcPct val="15000"/>
            </a:spcAft>
            <a:buChar char="••"/>
          </a:pPr>
          <a:endParaRPr lang="el-GR"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FontTx/>
            <a:buChar char="••"/>
          </a:pPr>
          <a:r>
            <a:rPr lang="en-US" sz="1200" kern="1200" dirty="0">
              <a:latin typeface="Times New Roman" panose="02020603050405020304" pitchFamily="18" charset="0"/>
              <a:cs typeface="Times New Roman" panose="02020603050405020304" pitchFamily="18" charset="0"/>
            </a:rPr>
            <a:t>   THE VALUE OF THE NUTRIENTS MENTIONED AT THE FOOD PRODUCT’S LABEL, PER 100 G OR ML EDIBLE PORTION</a:t>
          </a:r>
          <a:endParaRPr lang="el-GR" sz="1200" kern="1200" dirty="0">
            <a:latin typeface="Times New Roman" panose="02020603050405020304" pitchFamily="18" charset="0"/>
            <a:cs typeface="Times New Roman" panose="02020603050405020304" pitchFamily="18" charset="0"/>
          </a:endParaRPr>
        </a:p>
      </dsp:txBody>
      <dsp:txXfrm rot="5400000">
        <a:off x="2906567" y="940243"/>
        <a:ext cx="2701223" cy="2820727"/>
      </dsp:txXfrm>
    </dsp:sp>
    <dsp:sp modelId="{D8130321-8EE3-47A1-8A6B-9C84FA85AE27}">
      <dsp:nvSpPr>
        <dsp:cNvPr id="0" name=""/>
        <dsp:cNvSpPr/>
      </dsp:nvSpPr>
      <dsp:spPr>
        <a:xfrm rot="16200000">
          <a:off x="4810388" y="999995"/>
          <a:ext cx="4701213" cy="2701223"/>
        </a:xfrm>
        <a:prstGeom prst="flowChartManualOperation">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76200" bIns="0" numCol="1" spcCol="1270" anchor="t" anchorCtr="0">
          <a:noAutofit/>
        </a:bodyPr>
        <a:lstStyle/>
        <a:p>
          <a:pPr lvl="0" algn="l" defTabSz="533400">
            <a:lnSpc>
              <a:spcPct val="90000"/>
            </a:lnSpc>
            <a:spcBef>
              <a:spcPct val="0"/>
            </a:spcBef>
            <a:spcAft>
              <a:spcPct val="35000"/>
            </a:spcAft>
          </a:pPr>
          <a:r>
            <a:rPr lang="en-US" sz="1200" b="1" u="sng" kern="1200" dirty="0">
              <a:latin typeface="Times New Roman" panose="02020603050405020304" pitchFamily="18" charset="0"/>
              <a:cs typeface="Times New Roman" panose="02020603050405020304" pitchFamily="18" charset="0"/>
            </a:rPr>
            <a:t>CLAIMS’ FILE</a:t>
          </a:r>
        </a:p>
        <a:p>
          <a:pPr lvl="0" algn="l" defTabSz="533400">
            <a:lnSpc>
              <a:spcPct val="90000"/>
            </a:lnSpc>
            <a:spcBef>
              <a:spcPct val="0"/>
            </a:spcBef>
            <a:spcAft>
              <a:spcPct val="35000"/>
            </a:spcAft>
          </a:pPr>
          <a:endParaRPr lang="el-GR" sz="1200" kern="1200" dirty="0"/>
        </a:p>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NUTRITION CLAIM</a:t>
          </a:r>
          <a:endParaRPr lang="el-GR"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HEALTH CLAIM</a:t>
          </a:r>
          <a:endParaRPr lang="el-GR"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HEALTH-RELATED CLAIMS</a:t>
          </a:r>
          <a:endParaRPr lang="el-GR"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ENVIRONMENT-RELATED CLAIMS</a:t>
          </a:r>
          <a:endParaRPr lang="el-GR"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WHOLEGRAIN</a:t>
          </a:r>
          <a:endParaRPr lang="el-GR"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QUALITY SCHEMES</a:t>
          </a:r>
          <a:endParaRPr lang="el-GR"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GREEK ORIGIN</a:t>
          </a:r>
          <a:endParaRPr lang="el-GR"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FORTIFICATION</a:t>
          </a:r>
          <a:endParaRPr lang="el-GR" sz="1200" kern="1200" dirty="0">
            <a:latin typeface="Times New Roman" panose="02020603050405020304" pitchFamily="18" charset="0"/>
            <a:cs typeface="Times New Roman" panose="02020603050405020304" pitchFamily="18" charset="0"/>
          </a:endParaRPr>
        </a:p>
        <a:p>
          <a:pPr marL="57150" lvl="1" indent="-57150" algn="l" defTabSz="466725">
            <a:lnSpc>
              <a:spcPct val="90000"/>
            </a:lnSpc>
            <a:spcBef>
              <a:spcPct val="0"/>
            </a:spcBef>
            <a:spcAft>
              <a:spcPct val="15000"/>
            </a:spcAft>
            <a:buChar char="••"/>
          </a:pPr>
          <a:endParaRPr lang="el-GR" sz="1050" kern="1200" dirty="0">
            <a:latin typeface="Times New Roman" panose="02020603050405020304" pitchFamily="18" charset="0"/>
            <a:cs typeface="Times New Roman" panose="02020603050405020304" pitchFamily="18" charset="0"/>
          </a:endParaRPr>
        </a:p>
        <a:p>
          <a:pPr marL="57150" lvl="1" indent="-57150" algn="l" defTabSz="466725">
            <a:lnSpc>
              <a:spcPct val="90000"/>
            </a:lnSpc>
            <a:spcBef>
              <a:spcPct val="0"/>
            </a:spcBef>
            <a:spcAft>
              <a:spcPct val="15000"/>
            </a:spcAft>
            <a:buChar char="••"/>
          </a:pPr>
          <a:endParaRPr lang="el-GR" sz="1050" kern="1200" dirty="0">
            <a:latin typeface="Times New Roman" panose="02020603050405020304" pitchFamily="18" charset="0"/>
            <a:cs typeface="Times New Roman" panose="02020603050405020304" pitchFamily="18" charset="0"/>
          </a:endParaRPr>
        </a:p>
      </dsp:txBody>
      <dsp:txXfrm rot="5400000">
        <a:off x="5810383" y="940243"/>
        <a:ext cx="2701223" cy="2820727"/>
      </dsp:txXfrm>
    </dsp:sp>
    <dsp:sp modelId="{6E677071-7A99-4159-847F-A2A5A6FAD72D}">
      <dsp:nvSpPr>
        <dsp:cNvPr id="0" name=""/>
        <dsp:cNvSpPr/>
      </dsp:nvSpPr>
      <dsp:spPr>
        <a:xfrm rot="16200000">
          <a:off x="7714203" y="999995"/>
          <a:ext cx="4701213" cy="2701223"/>
        </a:xfrm>
        <a:prstGeom prst="flowChartManualOperation">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0" tIns="0" rIns="66675" bIns="0" numCol="1" spcCol="1270" anchor="ctr" anchorCtr="0">
          <a:noAutofit/>
        </a:bodyPr>
        <a:lstStyle/>
        <a:p>
          <a:pPr lvl="0" algn="l" defTabSz="466725">
            <a:lnSpc>
              <a:spcPct val="90000"/>
            </a:lnSpc>
            <a:spcBef>
              <a:spcPct val="0"/>
            </a:spcBef>
            <a:spcAft>
              <a:spcPct val="35000"/>
            </a:spcAft>
          </a:pPr>
          <a:endParaRPr lang="en-US" sz="1050" b="1" kern="1200" dirty="0">
            <a:latin typeface="Times New Roman" panose="02020603050405020304" pitchFamily="18" charset="0"/>
            <a:cs typeface="Times New Roman" panose="02020603050405020304" pitchFamily="18" charset="0"/>
          </a:endParaRPr>
        </a:p>
        <a:p>
          <a:pPr lvl="0" algn="l" defTabSz="466725">
            <a:lnSpc>
              <a:spcPct val="90000"/>
            </a:lnSpc>
            <a:spcBef>
              <a:spcPct val="0"/>
            </a:spcBef>
            <a:spcAft>
              <a:spcPct val="35000"/>
            </a:spcAft>
          </a:pPr>
          <a:endParaRPr lang="en-US" sz="1050" b="1" kern="1200" dirty="0">
            <a:latin typeface="Times New Roman" panose="02020603050405020304" pitchFamily="18" charset="0"/>
            <a:cs typeface="Times New Roman" panose="02020603050405020304" pitchFamily="18" charset="0"/>
          </a:endParaRPr>
        </a:p>
        <a:p>
          <a:pPr lvl="0" algn="l" defTabSz="466725">
            <a:lnSpc>
              <a:spcPct val="90000"/>
            </a:lnSpc>
            <a:spcBef>
              <a:spcPct val="0"/>
            </a:spcBef>
            <a:spcAft>
              <a:spcPct val="35000"/>
            </a:spcAft>
          </a:pPr>
          <a:endParaRPr lang="en-US" sz="1050" b="1" kern="1200" dirty="0">
            <a:latin typeface="Times New Roman" panose="02020603050405020304" pitchFamily="18" charset="0"/>
            <a:cs typeface="Times New Roman" panose="02020603050405020304" pitchFamily="18" charset="0"/>
          </a:endParaRPr>
        </a:p>
        <a:p>
          <a:pPr lvl="0" algn="l" defTabSz="466725">
            <a:lnSpc>
              <a:spcPct val="90000"/>
            </a:lnSpc>
            <a:spcBef>
              <a:spcPct val="0"/>
            </a:spcBef>
            <a:spcAft>
              <a:spcPct val="35000"/>
            </a:spcAft>
          </a:pPr>
          <a:endParaRPr lang="en-US" sz="1050" b="1" u="sng" kern="1200" dirty="0">
            <a:latin typeface="Times New Roman" panose="02020603050405020304" pitchFamily="18" charset="0"/>
            <a:cs typeface="Times New Roman" panose="02020603050405020304" pitchFamily="18" charset="0"/>
          </a:endParaRPr>
        </a:p>
        <a:p>
          <a:pPr lvl="0" algn="l" defTabSz="466725">
            <a:lnSpc>
              <a:spcPct val="90000"/>
            </a:lnSpc>
            <a:spcBef>
              <a:spcPct val="0"/>
            </a:spcBef>
            <a:spcAft>
              <a:spcPct val="35000"/>
            </a:spcAft>
          </a:pPr>
          <a:endParaRPr lang="en-US" sz="1200" b="1" u="sng" kern="1200" dirty="0">
            <a:latin typeface="Times New Roman" panose="02020603050405020304" pitchFamily="18" charset="0"/>
            <a:cs typeface="Times New Roman" panose="02020603050405020304" pitchFamily="18" charset="0"/>
          </a:endParaRPr>
        </a:p>
        <a:p>
          <a:pPr lvl="0" algn="l" defTabSz="466725">
            <a:lnSpc>
              <a:spcPct val="90000"/>
            </a:lnSpc>
            <a:spcBef>
              <a:spcPct val="0"/>
            </a:spcBef>
            <a:spcAft>
              <a:spcPct val="35000"/>
            </a:spcAft>
          </a:pPr>
          <a:r>
            <a:rPr lang="en-US" sz="1200" b="1" u="sng" kern="1200" dirty="0">
              <a:latin typeface="Times New Roman" panose="02020603050405020304" pitchFamily="18" charset="0"/>
              <a:cs typeface="Times New Roman" panose="02020603050405020304" pitchFamily="18" charset="0"/>
            </a:rPr>
            <a:t>PHOTOBOOK</a:t>
          </a:r>
        </a:p>
        <a:p>
          <a:pPr lvl="0" algn="ctr" defTabSz="466725">
            <a:lnSpc>
              <a:spcPct val="90000"/>
            </a:lnSpc>
            <a:spcBef>
              <a:spcPct val="0"/>
            </a:spcBef>
            <a:spcAft>
              <a:spcPct val="35000"/>
            </a:spcAft>
          </a:pPr>
          <a:endParaRPr lang="en-US" sz="1200" b="1" kern="1200" dirty="0">
            <a:latin typeface="Times New Roman" panose="02020603050405020304" pitchFamily="18" charset="0"/>
            <a:cs typeface="Times New Roman" panose="02020603050405020304" pitchFamily="18" charset="0"/>
          </a:endParaRPr>
        </a:p>
        <a:p>
          <a:pPr lvl="0" algn="l" defTabSz="466725">
            <a:lnSpc>
              <a:spcPct val="90000"/>
            </a:lnSpc>
            <a:spcBef>
              <a:spcPct val="0"/>
            </a:spcBef>
            <a:spcAft>
              <a:spcPct val="35000"/>
            </a:spcAft>
          </a:pPr>
          <a:r>
            <a:rPr lang="en-US" sz="1200" b="0" kern="1200" dirty="0">
              <a:latin typeface="Times New Roman" panose="02020603050405020304" pitchFamily="18" charset="0"/>
              <a:cs typeface="Times New Roman" panose="02020603050405020304" pitchFamily="18" charset="0"/>
            </a:rPr>
            <a:t>EVERY FOOD PRODUCT HAS ITS OWN PDF FILE THAT CONTAINS AT LEAST ONE PHOTOGRAPH OF THE FRONT-OF-PACK AND ONE OF THE PACKAGE’S SIDE THAT INDICATES THE PRODUCT’S NUTRITION VALUE </a:t>
          </a:r>
        </a:p>
        <a:p>
          <a:pPr lvl="0" algn="ctr" defTabSz="466725">
            <a:lnSpc>
              <a:spcPct val="90000"/>
            </a:lnSpc>
            <a:spcBef>
              <a:spcPct val="0"/>
            </a:spcBef>
            <a:spcAft>
              <a:spcPct val="35000"/>
            </a:spcAft>
          </a:pPr>
          <a:endParaRPr lang="en-US" sz="1050" b="1" kern="1200" dirty="0">
            <a:latin typeface="Times New Roman" panose="02020603050405020304" pitchFamily="18" charset="0"/>
            <a:cs typeface="Times New Roman" panose="02020603050405020304" pitchFamily="18" charset="0"/>
          </a:endParaRPr>
        </a:p>
        <a:p>
          <a:pPr lvl="0" algn="l" defTabSz="466725">
            <a:lnSpc>
              <a:spcPct val="90000"/>
            </a:lnSpc>
            <a:spcBef>
              <a:spcPct val="0"/>
            </a:spcBef>
            <a:spcAft>
              <a:spcPct val="35000"/>
            </a:spcAft>
          </a:pPr>
          <a:endParaRPr lang="en-US" sz="1050" b="1" kern="1200" dirty="0">
            <a:latin typeface="Times New Roman" panose="02020603050405020304" pitchFamily="18" charset="0"/>
            <a:cs typeface="Times New Roman" panose="02020603050405020304" pitchFamily="18" charset="0"/>
          </a:endParaRPr>
        </a:p>
        <a:p>
          <a:pPr lvl="0" algn="ctr" defTabSz="466725">
            <a:lnSpc>
              <a:spcPct val="90000"/>
            </a:lnSpc>
            <a:spcBef>
              <a:spcPct val="0"/>
            </a:spcBef>
            <a:spcAft>
              <a:spcPct val="35000"/>
            </a:spcAft>
          </a:pPr>
          <a:endParaRPr lang="en-US" sz="1050" b="1" kern="1200" dirty="0">
            <a:latin typeface="Times New Roman" panose="02020603050405020304" pitchFamily="18" charset="0"/>
            <a:cs typeface="Times New Roman" panose="02020603050405020304" pitchFamily="18" charset="0"/>
          </a:endParaRPr>
        </a:p>
        <a:p>
          <a:pPr lvl="0" algn="ctr" defTabSz="466725">
            <a:lnSpc>
              <a:spcPct val="90000"/>
            </a:lnSpc>
            <a:spcBef>
              <a:spcPct val="0"/>
            </a:spcBef>
            <a:spcAft>
              <a:spcPct val="35000"/>
            </a:spcAft>
          </a:pPr>
          <a:endParaRPr lang="en-US" sz="1050" b="1" kern="1200" dirty="0">
            <a:latin typeface="Times New Roman" panose="02020603050405020304" pitchFamily="18" charset="0"/>
            <a:cs typeface="Times New Roman" panose="02020603050405020304" pitchFamily="18" charset="0"/>
          </a:endParaRPr>
        </a:p>
        <a:p>
          <a:pPr lvl="0" algn="ctr" defTabSz="466725">
            <a:lnSpc>
              <a:spcPct val="90000"/>
            </a:lnSpc>
            <a:spcBef>
              <a:spcPct val="0"/>
            </a:spcBef>
            <a:spcAft>
              <a:spcPct val="35000"/>
            </a:spcAft>
          </a:pPr>
          <a:endParaRPr lang="en-US" sz="1050" b="1" kern="1200" dirty="0">
            <a:latin typeface="Times New Roman" panose="02020603050405020304" pitchFamily="18" charset="0"/>
            <a:cs typeface="Times New Roman" panose="02020603050405020304" pitchFamily="18" charset="0"/>
          </a:endParaRPr>
        </a:p>
        <a:p>
          <a:pPr lvl="0" algn="ctr" defTabSz="466725">
            <a:lnSpc>
              <a:spcPct val="90000"/>
            </a:lnSpc>
            <a:spcBef>
              <a:spcPct val="0"/>
            </a:spcBef>
            <a:spcAft>
              <a:spcPct val="35000"/>
            </a:spcAft>
          </a:pPr>
          <a:endParaRPr lang="en-US" sz="1050" b="1" kern="1200" dirty="0">
            <a:latin typeface="Times New Roman" panose="02020603050405020304" pitchFamily="18" charset="0"/>
            <a:cs typeface="Times New Roman" panose="02020603050405020304" pitchFamily="18" charset="0"/>
          </a:endParaRPr>
        </a:p>
        <a:p>
          <a:pPr lvl="0" algn="ctr" defTabSz="466725">
            <a:lnSpc>
              <a:spcPct val="90000"/>
            </a:lnSpc>
            <a:spcBef>
              <a:spcPct val="0"/>
            </a:spcBef>
            <a:spcAft>
              <a:spcPct val="35000"/>
            </a:spcAft>
          </a:pPr>
          <a:endParaRPr lang="en-US" sz="1050" b="1" kern="1200" dirty="0">
            <a:latin typeface="Times New Roman" panose="02020603050405020304" pitchFamily="18" charset="0"/>
            <a:cs typeface="Times New Roman" panose="02020603050405020304" pitchFamily="18" charset="0"/>
          </a:endParaRPr>
        </a:p>
        <a:p>
          <a:pPr lvl="0" algn="ctr" defTabSz="466725">
            <a:lnSpc>
              <a:spcPct val="90000"/>
            </a:lnSpc>
            <a:spcBef>
              <a:spcPct val="0"/>
            </a:spcBef>
            <a:spcAft>
              <a:spcPct val="35000"/>
            </a:spcAft>
          </a:pPr>
          <a:endParaRPr lang="en-US" sz="1050" b="1" kern="1200" dirty="0">
            <a:latin typeface="Times New Roman" panose="02020603050405020304" pitchFamily="18" charset="0"/>
            <a:cs typeface="Times New Roman" panose="02020603050405020304" pitchFamily="18" charset="0"/>
          </a:endParaRPr>
        </a:p>
        <a:p>
          <a:pPr lvl="0" algn="ctr" defTabSz="466725">
            <a:lnSpc>
              <a:spcPct val="90000"/>
            </a:lnSpc>
            <a:spcBef>
              <a:spcPct val="0"/>
            </a:spcBef>
            <a:spcAft>
              <a:spcPct val="35000"/>
            </a:spcAft>
          </a:pPr>
          <a:endParaRPr lang="en-US" sz="1050" b="1" kern="1200" dirty="0">
            <a:latin typeface="Times New Roman" panose="02020603050405020304" pitchFamily="18" charset="0"/>
            <a:cs typeface="Times New Roman" panose="02020603050405020304" pitchFamily="18" charset="0"/>
          </a:endParaRPr>
        </a:p>
        <a:p>
          <a:pPr lvl="0" algn="ctr" defTabSz="466725">
            <a:lnSpc>
              <a:spcPct val="90000"/>
            </a:lnSpc>
            <a:spcBef>
              <a:spcPct val="0"/>
            </a:spcBef>
            <a:spcAft>
              <a:spcPct val="35000"/>
            </a:spcAft>
          </a:pPr>
          <a:endParaRPr lang="el-GR" sz="1050" kern="1200" dirty="0"/>
        </a:p>
      </dsp:txBody>
      <dsp:txXfrm rot="5400000">
        <a:off x="8714198" y="940243"/>
        <a:ext cx="2701223" cy="28207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78E189-8CC9-4614-B961-177BD76CD54E}">
      <dsp:nvSpPr>
        <dsp:cNvPr id="0" name=""/>
        <dsp:cNvSpPr/>
      </dsp:nvSpPr>
      <dsp:spPr>
        <a:xfrm>
          <a:off x="1212569" y="786033"/>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6ABBBB-962B-41EB-8B56-1F9AEECCB605}">
      <dsp:nvSpPr>
        <dsp:cNvPr id="0" name=""/>
        <dsp:cNvSpPr/>
      </dsp:nvSpPr>
      <dsp:spPr>
        <a:xfrm>
          <a:off x="417971" y="2442842"/>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11250">
            <a:lnSpc>
              <a:spcPct val="90000"/>
            </a:lnSpc>
            <a:spcBef>
              <a:spcPct val="0"/>
            </a:spcBef>
            <a:spcAft>
              <a:spcPct val="35000"/>
            </a:spcAft>
          </a:pPr>
          <a:r>
            <a:rPr lang="en-US" sz="2500" kern="1200"/>
            <a:t>Data from online retailers</a:t>
          </a:r>
        </a:p>
      </dsp:txBody>
      <dsp:txXfrm>
        <a:off x="417971" y="2442842"/>
        <a:ext cx="2889450" cy="720000"/>
      </dsp:txXfrm>
    </dsp:sp>
    <dsp:sp modelId="{B7B01000-9BAE-48B1-933A-4E7AEFFB80A7}">
      <dsp:nvSpPr>
        <dsp:cNvPr id="0" name=""/>
        <dsp:cNvSpPr/>
      </dsp:nvSpPr>
      <dsp:spPr>
        <a:xfrm>
          <a:off x="4607673" y="786033"/>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59DF7B-5959-4DED-9B56-FD7E88C46EA5}">
      <dsp:nvSpPr>
        <dsp:cNvPr id="0" name=""/>
        <dsp:cNvSpPr/>
      </dsp:nvSpPr>
      <dsp:spPr>
        <a:xfrm>
          <a:off x="3813075" y="2442842"/>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11250">
            <a:lnSpc>
              <a:spcPct val="90000"/>
            </a:lnSpc>
            <a:spcBef>
              <a:spcPct val="0"/>
            </a:spcBef>
            <a:spcAft>
              <a:spcPct val="35000"/>
            </a:spcAft>
          </a:pPr>
          <a:r>
            <a:rPr lang="en-US" sz="2500" kern="1200"/>
            <a:t>Data Source; Food Labels</a:t>
          </a:r>
        </a:p>
      </dsp:txBody>
      <dsp:txXfrm>
        <a:off x="3813075" y="2442842"/>
        <a:ext cx="2889450" cy="720000"/>
      </dsp:txXfrm>
    </dsp:sp>
    <dsp:sp modelId="{C9EBD9DB-1D7C-4E65-8D37-4E277320B6D7}">
      <dsp:nvSpPr>
        <dsp:cNvPr id="0" name=""/>
        <dsp:cNvSpPr/>
      </dsp:nvSpPr>
      <dsp:spPr>
        <a:xfrm>
          <a:off x="8002777" y="786033"/>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6990D7-0FC0-4AB4-B341-F9817152C17E}">
      <dsp:nvSpPr>
        <dsp:cNvPr id="0" name=""/>
        <dsp:cNvSpPr/>
      </dsp:nvSpPr>
      <dsp:spPr>
        <a:xfrm>
          <a:off x="7208178" y="2442842"/>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11250">
            <a:lnSpc>
              <a:spcPct val="90000"/>
            </a:lnSpc>
            <a:spcBef>
              <a:spcPct val="0"/>
            </a:spcBef>
            <a:spcAft>
              <a:spcPct val="35000"/>
            </a:spcAft>
          </a:pPr>
          <a:r>
            <a:rPr lang="en-US" sz="2500" kern="1200"/>
            <a:t>Filling of the database  “crowdsourcing”</a:t>
          </a:r>
        </a:p>
      </dsp:txBody>
      <dsp:txXfrm>
        <a:off x="7208178" y="2442842"/>
        <a:ext cx="288945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65536-01BE-409D-BF72-D4EEC8D4C205}">
      <dsp:nvSpPr>
        <dsp:cNvPr id="0" name=""/>
        <dsp:cNvSpPr/>
      </dsp:nvSpPr>
      <dsp:spPr>
        <a:xfrm>
          <a:off x="3721253" y="1918369"/>
          <a:ext cx="1832258" cy="1569631"/>
        </a:xfrm>
        <a:prstGeom prst="ellipse">
          <a:avLst/>
        </a:prstGeom>
        <a:solidFill>
          <a:srgbClr val="4F81BD">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buNone/>
          </a:pPr>
          <a:r>
            <a:rPr lang="en-US" sz="2800" b="1" kern="1200" dirty="0">
              <a:solidFill>
                <a:sysClr val="window" lastClr="FFFFFF"/>
              </a:solidFill>
              <a:latin typeface="Calibri"/>
              <a:ea typeface="+mn-ea"/>
              <a:cs typeface="+mn-cs"/>
            </a:rPr>
            <a:t>BFCDs</a:t>
          </a:r>
          <a:endParaRPr lang="el-GR" sz="2800" b="1" kern="1200" dirty="0">
            <a:solidFill>
              <a:sysClr val="window" lastClr="FFFFFF"/>
            </a:solidFill>
            <a:latin typeface="Calibri"/>
            <a:ea typeface="+mn-ea"/>
            <a:cs typeface="+mn-cs"/>
          </a:endParaRPr>
        </a:p>
      </dsp:txBody>
      <dsp:txXfrm>
        <a:off x="3989581" y="2148236"/>
        <a:ext cx="1295602" cy="1109897"/>
      </dsp:txXfrm>
    </dsp:sp>
    <dsp:sp modelId="{123596AE-E33F-4E3F-AF44-E71744DFBE52}">
      <dsp:nvSpPr>
        <dsp:cNvPr id="0" name=""/>
        <dsp:cNvSpPr/>
      </dsp:nvSpPr>
      <dsp:spPr>
        <a:xfrm rot="16200000">
          <a:off x="4405004" y="1256100"/>
          <a:ext cx="464755" cy="473946"/>
        </a:xfrm>
        <a:prstGeom prst="rightArrow">
          <a:avLst>
            <a:gd name="adj1" fmla="val 60000"/>
            <a:gd name="adj2" fmla="val 50000"/>
          </a:avLst>
        </a:prstGeom>
        <a:solidFill>
          <a:srgbClr val="C0504D">
            <a:hueOff val="0"/>
            <a:satOff val="0"/>
            <a:lumOff val="0"/>
            <a:alphaOff val="0"/>
          </a:srgb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buNone/>
          </a:pPr>
          <a:endParaRPr lang="el-GR" sz="2000" kern="1200">
            <a:solidFill>
              <a:sysClr val="window" lastClr="FFFFFF"/>
            </a:solidFill>
            <a:latin typeface="Calibri"/>
            <a:ea typeface="+mn-ea"/>
            <a:cs typeface="+mn-cs"/>
          </a:endParaRPr>
        </a:p>
      </dsp:txBody>
      <dsp:txXfrm>
        <a:off x="4474717" y="1420602"/>
        <a:ext cx="325329" cy="284368"/>
      </dsp:txXfrm>
    </dsp:sp>
    <dsp:sp modelId="{30252618-8CED-4E40-80AD-2D732B2E24B6}">
      <dsp:nvSpPr>
        <dsp:cNvPr id="0" name=""/>
        <dsp:cNvSpPr/>
      </dsp:nvSpPr>
      <dsp:spPr>
        <a:xfrm>
          <a:off x="3687883" y="97285"/>
          <a:ext cx="1898998" cy="944185"/>
        </a:xfrm>
        <a:prstGeom prst="ellipse">
          <a:avLst/>
        </a:prstGeom>
        <a:solidFill>
          <a:srgbClr val="C0504D">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buNone/>
          </a:pPr>
          <a:r>
            <a:rPr lang="en-US" sz="1400" b="1" kern="1200" dirty="0">
              <a:solidFill>
                <a:sysClr val="window" lastClr="FFFFFF"/>
              </a:solidFill>
              <a:latin typeface="Calibri"/>
              <a:ea typeface="+mn-ea"/>
              <a:cs typeface="+mn-cs"/>
            </a:rPr>
            <a:t>Nutritional Assessment</a:t>
          </a:r>
          <a:endParaRPr lang="el-GR" sz="1400" b="1" kern="1200" dirty="0">
            <a:solidFill>
              <a:sysClr val="window" lastClr="FFFFFF"/>
            </a:solidFill>
            <a:latin typeface="Calibri"/>
            <a:ea typeface="+mn-ea"/>
            <a:cs typeface="+mn-cs"/>
          </a:endParaRPr>
        </a:p>
      </dsp:txBody>
      <dsp:txXfrm>
        <a:off x="3965985" y="235558"/>
        <a:ext cx="1342794" cy="667639"/>
      </dsp:txXfrm>
    </dsp:sp>
    <dsp:sp modelId="{D4F7395B-75A1-4CCA-BA12-5A96748B14EC}">
      <dsp:nvSpPr>
        <dsp:cNvPr id="0" name=""/>
        <dsp:cNvSpPr/>
      </dsp:nvSpPr>
      <dsp:spPr>
        <a:xfrm rot="19335334">
          <a:off x="5406394" y="1716331"/>
          <a:ext cx="399331" cy="473946"/>
        </a:xfrm>
        <a:prstGeom prst="rightArrow">
          <a:avLst>
            <a:gd name="adj1" fmla="val 60000"/>
            <a:gd name="adj2" fmla="val 50000"/>
          </a:avLst>
        </a:prstGeom>
        <a:solidFill>
          <a:srgbClr val="C0504D">
            <a:hueOff val="668788"/>
            <a:satOff val="-834"/>
            <a:lumOff val="196"/>
            <a:alphaOff val="0"/>
          </a:srgb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buNone/>
          </a:pPr>
          <a:endParaRPr lang="el-GR" sz="2000" kern="1200">
            <a:solidFill>
              <a:sysClr val="window" lastClr="FFFFFF"/>
            </a:solidFill>
            <a:latin typeface="Calibri"/>
            <a:ea typeface="+mn-ea"/>
            <a:cs typeface="+mn-cs"/>
          </a:endParaRPr>
        </a:p>
      </dsp:txBody>
      <dsp:txXfrm>
        <a:off x="5418928" y="1847787"/>
        <a:ext cx="279532" cy="284368"/>
      </dsp:txXfrm>
    </dsp:sp>
    <dsp:sp modelId="{7B6F46BD-797B-4E71-ADA8-E56EDD0E0D3C}">
      <dsp:nvSpPr>
        <dsp:cNvPr id="0" name=""/>
        <dsp:cNvSpPr/>
      </dsp:nvSpPr>
      <dsp:spPr>
        <a:xfrm>
          <a:off x="5379383" y="795928"/>
          <a:ext cx="2166923" cy="988233"/>
        </a:xfrm>
        <a:prstGeom prst="ellipse">
          <a:avLst/>
        </a:prstGeom>
        <a:solidFill>
          <a:srgbClr val="C0504D">
            <a:hueOff val="668788"/>
            <a:satOff val="-834"/>
            <a:lumOff val="196"/>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buNone/>
          </a:pPr>
          <a:r>
            <a:rPr lang="en-US" sz="1400" b="1" kern="1200" dirty="0">
              <a:solidFill>
                <a:sysClr val="window" lastClr="FFFFFF"/>
              </a:solidFill>
              <a:latin typeface="Calibri"/>
              <a:ea typeface="+mn-ea"/>
              <a:cs typeface="+mn-cs"/>
            </a:rPr>
            <a:t>Food </a:t>
          </a:r>
        </a:p>
        <a:p>
          <a:pPr lvl="0" algn="ctr" defTabSz="622300">
            <a:lnSpc>
              <a:spcPct val="90000"/>
            </a:lnSpc>
            <a:spcBef>
              <a:spcPct val="0"/>
            </a:spcBef>
            <a:spcAft>
              <a:spcPct val="35000"/>
            </a:spcAft>
            <a:buNone/>
          </a:pPr>
          <a:r>
            <a:rPr lang="en-US" sz="1400" b="1" kern="1200" dirty="0">
              <a:solidFill>
                <a:sysClr val="window" lastClr="FFFFFF"/>
              </a:solidFill>
              <a:latin typeface="Calibri"/>
              <a:ea typeface="+mn-ea"/>
              <a:cs typeface="+mn-cs"/>
            </a:rPr>
            <a:t>Reformulation</a:t>
          </a:r>
          <a:endParaRPr lang="el-GR" sz="1400" b="1" kern="1200" dirty="0">
            <a:solidFill>
              <a:sysClr val="window" lastClr="FFFFFF"/>
            </a:solidFill>
            <a:latin typeface="Calibri"/>
            <a:ea typeface="+mn-ea"/>
            <a:cs typeface="+mn-cs"/>
          </a:endParaRPr>
        </a:p>
      </dsp:txBody>
      <dsp:txXfrm>
        <a:off x="5696722" y="940651"/>
        <a:ext cx="1532245" cy="698787"/>
      </dsp:txXfrm>
    </dsp:sp>
    <dsp:sp modelId="{3B32AD3E-BF1F-463F-8A7C-69F510ECDA62}">
      <dsp:nvSpPr>
        <dsp:cNvPr id="0" name=""/>
        <dsp:cNvSpPr/>
      </dsp:nvSpPr>
      <dsp:spPr>
        <a:xfrm rot="21506175">
          <a:off x="5711702" y="2431661"/>
          <a:ext cx="382530" cy="473946"/>
        </a:xfrm>
        <a:prstGeom prst="rightArrow">
          <a:avLst>
            <a:gd name="adj1" fmla="val 60000"/>
            <a:gd name="adj2" fmla="val 50000"/>
          </a:avLst>
        </a:prstGeom>
        <a:solidFill>
          <a:srgbClr val="C0504D">
            <a:hueOff val="1337577"/>
            <a:satOff val="-1668"/>
            <a:lumOff val="392"/>
            <a:alphaOff val="0"/>
          </a:srgb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buNone/>
          </a:pPr>
          <a:endParaRPr lang="el-GR" sz="2000" kern="1200">
            <a:solidFill>
              <a:sysClr val="window" lastClr="FFFFFF"/>
            </a:solidFill>
            <a:latin typeface="Calibri"/>
            <a:ea typeface="+mn-ea"/>
            <a:cs typeface="+mn-cs"/>
          </a:endParaRPr>
        </a:p>
      </dsp:txBody>
      <dsp:txXfrm>
        <a:off x="5711723" y="2528016"/>
        <a:ext cx="267771" cy="284368"/>
      </dsp:txXfrm>
    </dsp:sp>
    <dsp:sp modelId="{4DC84D94-8323-4CA6-922B-5FEBC3C86B53}">
      <dsp:nvSpPr>
        <dsp:cNvPr id="0" name=""/>
        <dsp:cNvSpPr/>
      </dsp:nvSpPr>
      <dsp:spPr>
        <a:xfrm>
          <a:off x="6273987" y="2008486"/>
          <a:ext cx="1665736" cy="1254565"/>
        </a:xfrm>
        <a:prstGeom prst="ellipse">
          <a:avLst/>
        </a:prstGeom>
        <a:solidFill>
          <a:srgbClr val="C0504D">
            <a:hueOff val="1337577"/>
            <a:satOff val="-1668"/>
            <a:lumOff val="392"/>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buNone/>
          </a:pPr>
          <a:r>
            <a:rPr lang="en-US" sz="1400" b="1" kern="1200" dirty="0">
              <a:solidFill>
                <a:sysClr val="window" lastClr="FFFFFF"/>
              </a:solidFill>
              <a:latin typeface="Calibri"/>
              <a:ea typeface="+mn-ea"/>
              <a:cs typeface="+mn-cs"/>
            </a:rPr>
            <a:t>Products’ Innovation</a:t>
          </a:r>
          <a:endParaRPr lang="el-GR" sz="1400" b="1" kern="1200" dirty="0">
            <a:solidFill>
              <a:sysClr val="window" lastClr="FFFFFF"/>
            </a:solidFill>
            <a:latin typeface="Calibri"/>
            <a:ea typeface="+mn-ea"/>
            <a:cs typeface="+mn-cs"/>
          </a:endParaRPr>
        </a:p>
      </dsp:txBody>
      <dsp:txXfrm>
        <a:off x="6517928" y="2192213"/>
        <a:ext cx="1177854" cy="887111"/>
      </dsp:txXfrm>
    </dsp:sp>
    <dsp:sp modelId="{12018E38-BE13-4EE1-B725-C6F6ACB6DCA5}">
      <dsp:nvSpPr>
        <dsp:cNvPr id="0" name=""/>
        <dsp:cNvSpPr/>
      </dsp:nvSpPr>
      <dsp:spPr>
        <a:xfrm rot="2184813">
          <a:off x="5447620" y="3244824"/>
          <a:ext cx="490649" cy="473946"/>
        </a:xfrm>
        <a:prstGeom prst="rightArrow">
          <a:avLst>
            <a:gd name="adj1" fmla="val 60000"/>
            <a:gd name="adj2" fmla="val 50000"/>
          </a:avLst>
        </a:prstGeom>
        <a:solidFill>
          <a:srgbClr val="C0504D">
            <a:hueOff val="2006365"/>
            <a:satOff val="-2502"/>
            <a:lumOff val="588"/>
            <a:alphaOff val="0"/>
          </a:srgb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buNone/>
          </a:pPr>
          <a:endParaRPr lang="el-GR" sz="2000" kern="1200">
            <a:solidFill>
              <a:sysClr val="window" lastClr="FFFFFF"/>
            </a:solidFill>
            <a:latin typeface="Calibri"/>
            <a:ea typeface="+mn-ea"/>
            <a:cs typeface="+mn-cs"/>
          </a:endParaRPr>
        </a:p>
      </dsp:txBody>
      <dsp:txXfrm>
        <a:off x="5461500" y="3297412"/>
        <a:ext cx="348465" cy="284368"/>
      </dsp:txXfrm>
    </dsp:sp>
    <dsp:sp modelId="{3CBA32CF-D67A-4DC7-8944-4B060C015044}">
      <dsp:nvSpPr>
        <dsp:cNvPr id="0" name=""/>
        <dsp:cNvSpPr/>
      </dsp:nvSpPr>
      <dsp:spPr>
        <a:xfrm>
          <a:off x="5815608" y="3657523"/>
          <a:ext cx="1467691" cy="912119"/>
        </a:xfrm>
        <a:prstGeom prst="ellipse">
          <a:avLst/>
        </a:prstGeom>
        <a:solidFill>
          <a:srgbClr val="C0504D">
            <a:hueOff val="2006365"/>
            <a:satOff val="-2502"/>
            <a:lumOff val="588"/>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buNone/>
          </a:pPr>
          <a:r>
            <a:rPr lang="en-US" sz="1600" b="1" kern="1200">
              <a:solidFill>
                <a:sysClr val="window" lastClr="FFFFFF"/>
              </a:solidFill>
              <a:latin typeface="Calibri"/>
              <a:ea typeface="+mn-ea"/>
              <a:cs typeface="+mn-cs"/>
            </a:rPr>
            <a:t>Public Health </a:t>
          </a:r>
          <a:endParaRPr lang="el-GR" sz="1600" b="1" kern="1200">
            <a:solidFill>
              <a:sysClr val="window" lastClr="FFFFFF"/>
            </a:solidFill>
            <a:latin typeface="Calibri"/>
            <a:ea typeface="+mn-ea"/>
            <a:cs typeface="+mn-cs"/>
          </a:endParaRPr>
        </a:p>
      </dsp:txBody>
      <dsp:txXfrm>
        <a:off x="6030546" y="3791100"/>
        <a:ext cx="1037815" cy="644965"/>
      </dsp:txXfrm>
    </dsp:sp>
    <dsp:sp modelId="{45429097-023A-4518-B7F5-549E91A819BD}">
      <dsp:nvSpPr>
        <dsp:cNvPr id="0" name=""/>
        <dsp:cNvSpPr/>
      </dsp:nvSpPr>
      <dsp:spPr>
        <a:xfrm rot="5101096">
          <a:off x="4524674" y="3641064"/>
          <a:ext cx="430233" cy="473946"/>
        </a:xfrm>
        <a:prstGeom prst="rightArrow">
          <a:avLst>
            <a:gd name="adj1" fmla="val 60000"/>
            <a:gd name="adj2" fmla="val 50000"/>
          </a:avLst>
        </a:prstGeom>
        <a:solidFill>
          <a:srgbClr val="C0504D">
            <a:hueOff val="2675154"/>
            <a:satOff val="-3337"/>
            <a:lumOff val="785"/>
            <a:alphaOff val="0"/>
          </a:srgb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buNone/>
          </a:pPr>
          <a:endParaRPr lang="el-GR" sz="2000" kern="1200">
            <a:solidFill>
              <a:sysClr val="window" lastClr="FFFFFF"/>
            </a:solidFill>
            <a:latin typeface="Calibri"/>
            <a:ea typeface="+mn-ea"/>
            <a:cs typeface="+mn-cs"/>
          </a:endParaRPr>
        </a:p>
      </dsp:txBody>
      <dsp:txXfrm>
        <a:off x="4583605" y="3671562"/>
        <a:ext cx="301163" cy="284368"/>
      </dsp:txXfrm>
    </dsp:sp>
    <dsp:sp modelId="{5EE39E58-0CEF-4E04-803F-C91BF0650C25}">
      <dsp:nvSpPr>
        <dsp:cNvPr id="0" name=""/>
        <dsp:cNvSpPr/>
      </dsp:nvSpPr>
      <dsp:spPr>
        <a:xfrm>
          <a:off x="4064001" y="4292927"/>
          <a:ext cx="1533267" cy="1254565"/>
        </a:xfrm>
        <a:prstGeom prst="ellipse">
          <a:avLst/>
        </a:prstGeom>
        <a:solidFill>
          <a:srgbClr val="C0504D">
            <a:hueOff val="2675154"/>
            <a:satOff val="-3337"/>
            <a:lumOff val="785"/>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buNone/>
          </a:pPr>
          <a:r>
            <a:rPr lang="en-US" sz="1400" b="1" kern="1200" dirty="0">
              <a:solidFill>
                <a:sysClr val="window" lastClr="FFFFFF"/>
              </a:solidFill>
              <a:latin typeface="Calibri"/>
              <a:ea typeface="+mn-ea"/>
              <a:cs typeface="+mn-cs"/>
            </a:rPr>
            <a:t>Health &amp; Diet Applications</a:t>
          </a:r>
          <a:endParaRPr lang="el-GR" sz="1400" b="1" kern="1200" dirty="0">
            <a:solidFill>
              <a:sysClr val="window" lastClr="FFFFFF"/>
            </a:solidFill>
            <a:latin typeface="Calibri"/>
            <a:ea typeface="+mn-ea"/>
            <a:cs typeface="+mn-cs"/>
          </a:endParaRPr>
        </a:p>
      </dsp:txBody>
      <dsp:txXfrm>
        <a:off x="4288543" y="4476654"/>
        <a:ext cx="1084183" cy="887111"/>
      </dsp:txXfrm>
    </dsp:sp>
    <dsp:sp modelId="{E3ABC408-8457-4A9F-92C9-B1A8882DCEE4}">
      <dsp:nvSpPr>
        <dsp:cNvPr id="0" name=""/>
        <dsp:cNvSpPr/>
      </dsp:nvSpPr>
      <dsp:spPr>
        <a:xfrm rot="8163409">
          <a:off x="3544706" y="3318031"/>
          <a:ext cx="417676" cy="473946"/>
        </a:xfrm>
        <a:prstGeom prst="rightArrow">
          <a:avLst>
            <a:gd name="adj1" fmla="val 60000"/>
            <a:gd name="adj2" fmla="val 50000"/>
          </a:avLst>
        </a:prstGeom>
        <a:solidFill>
          <a:srgbClr val="C0504D">
            <a:hueOff val="3343942"/>
            <a:satOff val="-4171"/>
            <a:lumOff val="981"/>
            <a:alphaOff val="0"/>
          </a:srgb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buNone/>
          </a:pPr>
          <a:endParaRPr lang="el-GR" sz="2000" kern="1200">
            <a:solidFill>
              <a:sysClr val="window" lastClr="FFFFFF"/>
            </a:solidFill>
            <a:latin typeface="Calibri"/>
            <a:ea typeface="+mn-ea"/>
            <a:cs typeface="+mn-cs"/>
          </a:endParaRPr>
        </a:p>
      </dsp:txBody>
      <dsp:txXfrm rot="10800000">
        <a:off x="3652468" y="3369343"/>
        <a:ext cx="292373" cy="284368"/>
      </dsp:txXfrm>
    </dsp:sp>
    <dsp:sp modelId="{04FEB31C-5371-43BB-A91D-B576A5870CB4}">
      <dsp:nvSpPr>
        <dsp:cNvPr id="0" name=""/>
        <dsp:cNvSpPr/>
      </dsp:nvSpPr>
      <dsp:spPr>
        <a:xfrm>
          <a:off x="2172675" y="3692770"/>
          <a:ext cx="1574128" cy="1254565"/>
        </a:xfrm>
        <a:prstGeom prst="ellipse">
          <a:avLst/>
        </a:prstGeom>
        <a:solidFill>
          <a:srgbClr val="C0504D">
            <a:hueOff val="3343942"/>
            <a:satOff val="-4171"/>
            <a:lumOff val="981"/>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buNone/>
          </a:pPr>
          <a:r>
            <a:rPr lang="en-US" sz="1600" b="1" kern="1200" dirty="0">
              <a:solidFill>
                <a:sysClr val="window" lastClr="FFFFFF"/>
              </a:solidFill>
              <a:latin typeface="Calibri"/>
              <a:ea typeface="+mn-ea"/>
              <a:cs typeface="+mn-cs"/>
            </a:rPr>
            <a:t>FoP</a:t>
          </a:r>
        </a:p>
        <a:p>
          <a:pPr lvl="0" algn="ctr" defTabSz="711200">
            <a:lnSpc>
              <a:spcPct val="90000"/>
            </a:lnSpc>
            <a:spcBef>
              <a:spcPct val="0"/>
            </a:spcBef>
            <a:spcAft>
              <a:spcPct val="35000"/>
            </a:spcAft>
            <a:buNone/>
          </a:pPr>
          <a:r>
            <a:rPr lang="en-US" sz="1600" b="1" kern="1200" dirty="0">
              <a:solidFill>
                <a:sysClr val="window" lastClr="FFFFFF"/>
              </a:solidFill>
              <a:latin typeface="Calibri"/>
              <a:ea typeface="+mn-ea"/>
              <a:cs typeface="+mn-cs"/>
            </a:rPr>
            <a:t>Labelling</a:t>
          </a:r>
          <a:endParaRPr lang="el-GR" sz="1600" b="1" kern="1200" dirty="0">
            <a:solidFill>
              <a:sysClr val="window" lastClr="FFFFFF"/>
            </a:solidFill>
            <a:latin typeface="Calibri"/>
            <a:ea typeface="+mn-ea"/>
            <a:cs typeface="+mn-cs"/>
          </a:endParaRPr>
        </a:p>
      </dsp:txBody>
      <dsp:txXfrm>
        <a:off x="2403201" y="3876497"/>
        <a:ext cx="1113076" cy="887111"/>
      </dsp:txXfrm>
    </dsp:sp>
    <dsp:sp modelId="{FD45B62D-2A5F-423A-8595-570A455EDD7A}">
      <dsp:nvSpPr>
        <dsp:cNvPr id="0" name=""/>
        <dsp:cNvSpPr/>
      </dsp:nvSpPr>
      <dsp:spPr>
        <a:xfrm rot="10872859">
          <a:off x="3081451" y="2350093"/>
          <a:ext cx="452390" cy="473946"/>
        </a:xfrm>
        <a:prstGeom prst="rightArrow">
          <a:avLst>
            <a:gd name="adj1" fmla="val 60000"/>
            <a:gd name="adj2" fmla="val 50000"/>
          </a:avLst>
        </a:prstGeom>
        <a:solidFill>
          <a:srgbClr val="C0504D">
            <a:hueOff val="4012731"/>
            <a:satOff val="-5005"/>
            <a:lumOff val="1177"/>
            <a:alphaOff val="0"/>
          </a:srgb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buNone/>
          </a:pPr>
          <a:endParaRPr lang="el-GR" sz="2000" kern="1200">
            <a:solidFill>
              <a:sysClr val="window" lastClr="FFFFFF"/>
            </a:solidFill>
            <a:latin typeface="Calibri"/>
            <a:ea typeface="+mn-ea"/>
            <a:cs typeface="+mn-cs"/>
          </a:endParaRPr>
        </a:p>
      </dsp:txBody>
      <dsp:txXfrm rot="10800000">
        <a:off x="3217153" y="2446320"/>
        <a:ext cx="316673" cy="284368"/>
      </dsp:txXfrm>
    </dsp:sp>
    <dsp:sp modelId="{A46870DD-8592-46BC-A151-648522383084}">
      <dsp:nvSpPr>
        <dsp:cNvPr id="0" name=""/>
        <dsp:cNvSpPr/>
      </dsp:nvSpPr>
      <dsp:spPr>
        <a:xfrm>
          <a:off x="1097597" y="2019638"/>
          <a:ext cx="1770957" cy="1254565"/>
        </a:xfrm>
        <a:prstGeom prst="ellipse">
          <a:avLst/>
        </a:prstGeom>
        <a:solidFill>
          <a:srgbClr val="C0504D">
            <a:hueOff val="4012731"/>
            <a:satOff val="-5005"/>
            <a:lumOff val="1177"/>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buNone/>
          </a:pPr>
          <a:r>
            <a:rPr lang="en-US" sz="1400" b="1" kern="1200" dirty="0">
              <a:solidFill>
                <a:sysClr val="window" lastClr="FFFFFF"/>
              </a:solidFill>
              <a:latin typeface="Calibri"/>
              <a:ea typeface="+mn-ea"/>
              <a:cs typeface="+mn-cs"/>
            </a:rPr>
            <a:t>Legislation</a:t>
          </a:r>
          <a:endParaRPr lang="el-GR" sz="1400" b="1" kern="1200" dirty="0">
            <a:solidFill>
              <a:sysClr val="window" lastClr="FFFFFF"/>
            </a:solidFill>
            <a:latin typeface="Calibri"/>
            <a:ea typeface="+mn-ea"/>
            <a:cs typeface="+mn-cs"/>
          </a:endParaRPr>
        </a:p>
      </dsp:txBody>
      <dsp:txXfrm>
        <a:off x="1356948" y="2203365"/>
        <a:ext cx="1252255" cy="887111"/>
      </dsp:txXfrm>
    </dsp:sp>
    <dsp:sp modelId="{FBC2BE42-79C7-441D-920E-09E5FEB8A170}">
      <dsp:nvSpPr>
        <dsp:cNvPr id="0" name=""/>
        <dsp:cNvSpPr/>
      </dsp:nvSpPr>
      <dsp:spPr>
        <a:xfrm rot="13199882">
          <a:off x="3473574" y="1667631"/>
          <a:ext cx="424063" cy="473946"/>
        </a:xfrm>
        <a:prstGeom prst="rightArrow">
          <a:avLst>
            <a:gd name="adj1" fmla="val 60000"/>
            <a:gd name="adj2" fmla="val 50000"/>
          </a:avLst>
        </a:prstGeom>
        <a:solidFill>
          <a:srgbClr val="C0504D">
            <a:hueOff val="4681519"/>
            <a:satOff val="-5839"/>
            <a:lumOff val="1373"/>
            <a:alphaOff val="0"/>
          </a:srgb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buNone/>
          </a:pPr>
          <a:endParaRPr lang="el-GR" sz="2000" kern="1200">
            <a:solidFill>
              <a:sysClr val="window" lastClr="FFFFFF"/>
            </a:solidFill>
            <a:latin typeface="Calibri"/>
            <a:ea typeface="+mn-ea"/>
            <a:cs typeface="+mn-cs"/>
          </a:endParaRPr>
        </a:p>
      </dsp:txBody>
      <dsp:txXfrm rot="10800000">
        <a:off x="3585913" y="1803306"/>
        <a:ext cx="296844" cy="284368"/>
      </dsp:txXfrm>
    </dsp:sp>
    <dsp:sp modelId="{E50A4C0C-BB8D-4718-B431-CFC7403163BC}">
      <dsp:nvSpPr>
        <dsp:cNvPr id="0" name=""/>
        <dsp:cNvSpPr/>
      </dsp:nvSpPr>
      <dsp:spPr>
        <a:xfrm>
          <a:off x="2262116" y="609272"/>
          <a:ext cx="1254565" cy="1254565"/>
        </a:xfrm>
        <a:prstGeom prst="ellipse">
          <a:avLst/>
        </a:prstGeom>
        <a:solidFill>
          <a:srgbClr val="C0504D">
            <a:hueOff val="4681519"/>
            <a:satOff val="-5839"/>
            <a:lumOff val="1373"/>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buNone/>
          </a:pPr>
          <a:r>
            <a:rPr lang="en-US" sz="1600" b="1" kern="1200">
              <a:solidFill>
                <a:sysClr val="window" lastClr="FFFFFF"/>
              </a:solidFill>
              <a:latin typeface="Calibri"/>
              <a:ea typeface="+mn-ea"/>
              <a:cs typeface="+mn-cs"/>
            </a:rPr>
            <a:t>Food policy</a:t>
          </a:r>
          <a:endParaRPr lang="el-GR" sz="1600" b="1" kern="1200">
            <a:solidFill>
              <a:sysClr val="window" lastClr="FFFFFF"/>
            </a:solidFill>
            <a:latin typeface="Calibri"/>
            <a:ea typeface="+mn-ea"/>
            <a:cs typeface="+mn-cs"/>
          </a:endParaRPr>
        </a:p>
      </dsp:txBody>
      <dsp:txXfrm>
        <a:off x="2445843" y="792999"/>
        <a:ext cx="887111" cy="8871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7EA9D-C745-834F-9F72-8ABCE73CF0AA}">
      <dsp:nvSpPr>
        <dsp:cNvPr id="0" name=""/>
        <dsp:cNvSpPr/>
      </dsp:nvSpPr>
      <dsp:spPr>
        <a:xfrm>
          <a:off x="3594" y="230269"/>
          <a:ext cx="1946002" cy="116760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Cereals containing gluten</a:t>
          </a:r>
        </a:p>
      </dsp:txBody>
      <dsp:txXfrm>
        <a:off x="3594" y="230269"/>
        <a:ext cx="1946002" cy="1167601"/>
      </dsp:txXfrm>
    </dsp:sp>
    <dsp:sp modelId="{8CA57215-8871-0243-BBE8-8AC325646EDE}">
      <dsp:nvSpPr>
        <dsp:cNvPr id="0" name=""/>
        <dsp:cNvSpPr/>
      </dsp:nvSpPr>
      <dsp:spPr>
        <a:xfrm>
          <a:off x="2144196" y="230269"/>
          <a:ext cx="1946002" cy="116760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Crustaceans</a:t>
          </a:r>
        </a:p>
      </dsp:txBody>
      <dsp:txXfrm>
        <a:off x="2144196" y="230269"/>
        <a:ext cx="1946002" cy="1167601"/>
      </dsp:txXfrm>
    </dsp:sp>
    <dsp:sp modelId="{2A807ECB-087C-E24D-99B8-8027DACECAB6}">
      <dsp:nvSpPr>
        <dsp:cNvPr id="0" name=""/>
        <dsp:cNvSpPr/>
      </dsp:nvSpPr>
      <dsp:spPr>
        <a:xfrm>
          <a:off x="4284798" y="230269"/>
          <a:ext cx="1946002" cy="116760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Eggs</a:t>
          </a:r>
        </a:p>
      </dsp:txBody>
      <dsp:txXfrm>
        <a:off x="4284798" y="230269"/>
        <a:ext cx="1946002" cy="1167601"/>
      </dsp:txXfrm>
    </dsp:sp>
    <dsp:sp modelId="{324AF2E1-A565-B74E-9A7A-22DF543180CD}">
      <dsp:nvSpPr>
        <dsp:cNvPr id="0" name=""/>
        <dsp:cNvSpPr/>
      </dsp:nvSpPr>
      <dsp:spPr>
        <a:xfrm>
          <a:off x="6425401" y="230269"/>
          <a:ext cx="1946002" cy="116760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Fish</a:t>
          </a:r>
        </a:p>
      </dsp:txBody>
      <dsp:txXfrm>
        <a:off x="6425401" y="230269"/>
        <a:ext cx="1946002" cy="1167601"/>
      </dsp:txXfrm>
    </dsp:sp>
    <dsp:sp modelId="{F455229B-B46F-D44D-8AE0-2D216E902A63}">
      <dsp:nvSpPr>
        <dsp:cNvPr id="0" name=""/>
        <dsp:cNvSpPr/>
      </dsp:nvSpPr>
      <dsp:spPr>
        <a:xfrm>
          <a:off x="8566003" y="230269"/>
          <a:ext cx="1946002" cy="116760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Peanuts</a:t>
          </a:r>
        </a:p>
      </dsp:txBody>
      <dsp:txXfrm>
        <a:off x="8566003" y="230269"/>
        <a:ext cx="1946002" cy="1167601"/>
      </dsp:txXfrm>
    </dsp:sp>
    <dsp:sp modelId="{6FF17A58-420B-3B4B-BDB5-DDAC6BA91100}">
      <dsp:nvSpPr>
        <dsp:cNvPr id="0" name=""/>
        <dsp:cNvSpPr/>
      </dsp:nvSpPr>
      <dsp:spPr>
        <a:xfrm>
          <a:off x="3594" y="1592471"/>
          <a:ext cx="1946002" cy="116760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Soybeans</a:t>
          </a:r>
        </a:p>
      </dsp:txBody>
      <dsp:txXfrm>
        <a:off x="3594" y="1592471"/>
        <a:ext cx="1946002" cy="1167601"/>
      </dsp:txXfrm>
    </dsp:sp>
    <dsp:sp modelId="{CD9B7B60-9539-B44A-81B4-F78F7689B51F}">
      <dsp:nvSpPr>
        <dsp:cNvPr id="0" name=""/>
        <dsp:cNvSpPr/>
      </dsp:nvSpPr>
      <dsp:spPr>
        <a:xfrm>
          <a:off x="2144196" y="1592471"/>
          <a:ext cx="1946002" cy="116760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Milk (including lactose)</a:t>
          </a:r>
        </a:p>
      </dsp:txBody>
      <dsp:txXfrm>
        <a:off x="2144196" y="1592471"/>
        <a:ext cx="1946002" cy="1167601"/>
      </dsp:txXfrm>
    </dsp:sp>
    <dsp:sp modelId="{451A9DC5-8CC7-3B42-99A2-C847382DE016}">
      <dsp:nvSpPr>
        <dsp:cNvPr id="0" name=""/>
        <dsp:cNvSpPr/>
      </dsp:nvSpPr>
      <dsp:spPr>
        <a:xfrm>
          <a:off x="4284798" y="1592471"/>
          <a:ext cx="1946002" cy="116760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Nuts</a:t>
          </a:r>
        </a:p>
      </dsp:txBody>
      <dsp:txXfrm>
        <a:off x="4284798" y="1592471"/>
        <a:ext cx="1946002" cy="1167601"/>
      </dsp:txXfrm>
    </dsp:sp>
    <dsp:sp modelId="{6EBA4B62-3C1E-C340-A014-F385555E6917}">
      <dsp:nvSpPr>
        <dsp:cNvPr id="0" name=""/>
        <dsp:cNvSpPr/>
      </dsp:nvSpPr>
      <dsp:spPr>
        <a:xfrm>
          <a:off x="6425401" y="1592471"/>
          <a:ext cx="1946002" cy="116760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Celery</a:t>
          </a:r>
        </a:p>
      </dsp:txBody>
      <dsp:txXfrm>
        <a:off x="6425401" y="1592471"/>
        <a:ext cx="1946002" cy="1167601"/>
      </dsp:txXfrm>
    </dsp:sp>
    <dsp:sp modelId="{EA237477-5728-6148-9734-0A5E01A84191}">
      <dsp:nvSpPr>
        <dsp:cNvPr id="0" name=""/>
        <dsp:cNvSpPr/>
      </dsp:nvSpPr>
      <dsp:spPr>
        <a:xfrm>
          <a:off x="8566003" y="1592471"/>
          <a:ext cx="1946002" cy="116760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Mustard</a:t>
          </a:r>
        </a:p>
      </dsp:txBody>
      <dsp:txXfrm>
        <a:off x="8566003" y="1592471"/>
        <a:ext cx="1946002" cy="1167601"/>
      </dsp:txXfrm>
    </dsp:sp>
    <dsp:sp modelId="{0295E92A-79ED-C24A-856B-1D7C18F768AA}">
      <dsp:nvSpPr>
        <dsp:cNvPr id="0" name=""/>
        <dsp:cNvSpPr/>
      </dsp:nvSpPr>
      <dsp:spPr>
        <a:xfrm>
          <a:off x="1073895" y="2954672"/>
          <a:ext cx="1946002" cy="116760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Sesame seeds</a:t>
          </a:r>
        </a:p>
      </dsp:txBody>
      <dsp:txXfrm>
        <a:off x="1073895" y="2954672"/>
        <a:ext cx="1946002" cy="1167601"/>
      </dsp:txXfrm>
    </dsp:sp>
    <dsp:sp modelId="{990F628D-709F-A442-8D77-0DE3CC0D9838}">
      <dsp:nvSpPr>
        <dsp:cNvPr id="0" name=""/>
        <dsp:cNvSpPr/>
      </dsp:nvSpPr>
      <dsp:spPr>
        <a:xfrm>
          <a:off x="3214497" y="2954672"/>
          <a:ext cx="1946002" cy="116760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Sulphur dioxide and sulphites</a:t>
          </a:r>
        </a:p>
      </dsp:txBody>
      <dsp:txXfrm>
        <a:off x="3214497" y="2954672"/>
        <a:ext cx="1946002" cy="1167601"/>
      </dsp:txXfrm>
    </dsp:sp>
    <dsp:sp modelId="{5E0381AC-82D9-FF4A-9D9A-4A087819EC57}">
      <dsp:nvSpPr>
        <dsp:cNvPr id="0" name=""/>
        <dsp:cNvSpPr/>
      </dsp:nvSpPr>
      <dsp:spPr>
        <a:xfrm>
          <a:off x="5355100" y="2954672"/>
          <a:ext cx="1946002" cy="116760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Lupin</a:t>
          </a:r>
        </a:p>
      </dsp:txBody>
      <dsp:txXfrm>
        <a:off x="5355100" y="2954672"/>
        <a:ext cx="1946002" cy="1167601"/>
      </dsp:txXfrm>
    </dsp:sp>
    <dsp:sp modelId="{4E033DEF-88FC-8F4B-BC7A-5F79DD5F06D3}">
      <dsp:nvSpPr>
        <dsp:cNvPr id="0" name=""/>
        <dsp:cNvSpPr/>
      </dsp:nvSpPr>
      <dsp:spPr>
        <a:xfrm>
          <a:off x="7495702" y="2954672"/>
          <a:ext cx="1946002" cy="116760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Mollusks </a:t>
          </a:r>
        </a:p>
      </dsp:txBody>
      <dsp:txXfrm>
        <a:off x="7495702" y="2954672"/>
        <a:ext cx="1946002" cy="116760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3F845-2381-5D49-998C-258521EDAF3B}"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430348-727A-CA4B-8A70-BBEAE9E5EA0B}" type="slidenum">
              <a:rPr lang="en-US" smtClean="0"/>
              <a:t>‹#›</a:t>
            </a:fld>
            <a:endParaRPr lang="en-US"/>
          </a:p>
        </p:txBody>
      </p:sp>
    </p:spTree>
    <p:extLst>
      <p:ext uri="{BB962C8B-B14F-4D97-AF65-F5344CB8AC3E}">
        <p14:creationId xmlns:p14="http://schemas.microsoft.com/office/powerpoint/2010/main" val="2627689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j-lt"/>
                <a:ea typeface="+mj-ea"/>
                <a:cs typeface="+mj-cs"/>
              </a:rPr>
              <a:t>Η HelTH π</a:t>
            </a:r>
            <a:r>
              <a:rPr lang="en-US" sz="1200" kern="1200" dirty="0" err="1">
                <a:solidFill>
                  <a:schemeClr val="tx1"/>
                </a:solidFill>
                <a:latin typeface="+mj-lt"/>
                <a:ea typeface="+mj-ea"/>
                <a:cs typeface="+mj-cs"/>
              </a:rPr>
              <a:t>εριγράφει</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με</a:t>
            </a:r>
            <a:r>
              <a:rPr lang="en-US" sz="1200" kern="1200" dirty="0">
                <a:solidFill>
                  <a:schemeClr val="tx1"/>
                </a:solidFill>
                <a:latin typeface="+mj-lt"/>
                <a:ea typeface="+mj-ea"/>
                <a:cs typeface="+mj-cs"/>
              </a:rPr>
              <a:t> α</a:t>
            </a:r>
            <a:r>
              <a:rPr lang="en-US" sz="1200" kern="1200" dirty="0" err="1">
                <a:solidFill>
                  <a:schemeClr val="tx1"/>
                </a:solidFill>
                <a:latin typeface="+mj-lt"/>
                <a:ea typeface="+mj-ea"/>
                <a:cs typeface="+mj-cs"/>
              </a:rPr>
              <a:t>κρί</a:t>
            </a:r>
            <a:r>
              <a:rPr lang="en-US" sz="1200" kern="1200" dirty="0">
                <a:solidFill>
                  <a:schemeClr val="tx1"/>
                </a:solidFill>
                <a:latin typeface="+mj-lt"/>
                <a:ea typeface="+mj-ea"/>
                <a:cs typeface="+mj-cs"/>
              </a:rPr>
              <a:t>β</a:t>
            </a:r>
            <a:r>
              <a:rPr lang="en-US" sz="1200" kern="1200" dirty="0" err="1">
                <a:solidFill>
                  <a:schemeClr val="tx1"/>
                </a:solidFill>
                <a:latin typeface="+mj-lt"/>
                <a:ea typeface="+mj-ea"/>
                <a:cs typeface="+mj-cs"/>
              </a:rPr>
              <a:t>ει</a:t>
            </a:r>
            <a:r>
              <a:rPr lang="en-US" sz="1200" kern="1200" dirty="0">
                <a:solidFill>
                  <a:schemeClr val="tx1"/>
                </a:solidFill>
                <a:latin typeface="+mj-lt"/>
                <a:ea typeface="+mj-ea"/>
                <a:cs typeface="+mj-cs"/>
              </a:rPr>
              <a:t>α 4000 </a:t>
            </a:r>
            <a:r>
              <a:rPr lang="en-US" sz="1200" kern="1200" dirty="0" err="1">
                <a:solidFill>
                  <a:schemeClr val="tx1"/>
                </a:solidFill>
                <a:latin typeface="+mj-lt"/>
                <a:ea typeface="+mj-ea"/>
                <a:cs typeface="+mj-cs"/>
              </a:rPr>
              <a:t>τρόφιμ</a:t>
            </a:r>
            <a:r>
              <a:rPr lang="en-US" sz="1200" kern="1200" dirty="0">
                <a:solidFill>
                  <a:schemeClr val="tx1"/>
                </a:solidFill>
                <a:latin typeface="+mj-lt"/>
                <a:ea typeface="+mj-ea"/>
                <a:cs typeface="+mj-cs"/>
              </a:rPr>
              <a:t>α </a:t>
            </a:r>
            <a:r>
              <a:rPr lang="en-US" sz="1200" kern="1200" dirty="0" err="1">
                <a:solidFill>
                  <a:schemeClr val="tx1"/>
                </a:solidFill>
                <a:latin typeface="+mj-lt"/>
                <a:ea typeface="+mj-ea"/>
                <a:cs typeface="+mj-cs"/>
              </a:rPr>
              <a:t>κ</a:t>
            </a:r>
            <a:r>
              <a:rPr lang="en-US" sz="1200" kern="1200" dirty="0">
                <a:solidFill>
                  <a:schemeClr val="tx1"/>
                </a:solidFill>
                <a:latin typeface="+mj-lt"/>
                <a:ea typeface="+mj-ea"/>
                <a:cs typeface="+mj-cs"/>
              </a:rPr>
              <a:t>α</a:t>
            </a:r>
            <a:r>
              <a:rPr lang="en-US" sz="1200" kern="1200" dirty="0" err="1">
                <a:solidFill>
                  <a:schemeClr val="tx1"/>
                </a:solidFill>
                <a:latin typeface="+mj-lt"/>
                <a:ea typeface="+mj-ea"/>
                <a:cs typeface="+mj-cs"/>
              </a:rPr>
              <a:t>ι</a:t>
            </a:r>
            <a:r>
              <a:rPr lang="en-US" sz="1200" kern="1200" dirty="0">
                <a:solidFill>
                  <a:schemeClr val="tx1"/>
                </a:solidFill>
                <a:latin typeface="+mj-lt"/>
                <a:ea typeface="+mj-ea"/>
                <a:cs typeface="+mj-cs"/>
              </a:rPr>
              <a:t> πα</a:t>
            </a:r>
            <a:r>
              <a:rPr lang="en-US" sz="1200" kern="1200" dirty="0" err="1">
                <a:solidFill>
                  <a:schemeClr val="tx1"/>
                </a:solidFill>
                <a:latin typeface="+mj-lt"/>
                <a:ea typeface="+mj-ea"/>
                <a:cs typeface="+mj-cs"/>
              </a:rPr>
              <a:t>ρέχει</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κ</a:t>
            </a:r>
            <a:r>
              <a:rPr lang="en-US" sz="1200" kern="1200" dirty="0">
                <a:solidFill>
                  <a:schemeClr val="tx1"/>
                </a:solidFill>
                <a:latin typeface="+mj-lt"/>
                <a:ea typeface="+mj-ea"/>
                <a:cs typeface="+mj-cs"/>
              </a:rPr>
              <a:t>α</a:t>
            </a:r>
            <a:r>
              <a:rPr lang="en-US" sz="1200" kern="1200" dirty="0" err="1">
                <a:solidFill>
                  <a:schemeClr val="tx1"/>
                </a:solidFill>
                <a:latin typeface="+mj-lt"/>
                <a:ea typeface="+mj-ea"/>
                <a:cs typeface="+mj-cs"/>
              </a:rPr>
              <a:t>τηγοριο</a:t>
            </a:r>
            <a:r>
              <a:rPr lang="en-US" sz="1200" kern="1200" dirty="0">
                <a:solidFill>
                  <a:schemeClr val="tx1"/>
                </a:solidFill>
                <a:latin typeface="+mj-lt"/>
                <a:ea typeface="+mj-ea"/>
                <a:cs typeface="+mj-cs"/>
              </a:rPr>
              <a:t>π</a:t>
            </a:r>
            <a:r>
              <a:rPr lang="en-US" sz="1200" kern="1200" dirty="0" err="1">
                <a:solidFill>
                  <a:schemeClr val="tx1"/>
                </a:solidFill>
                <a:latin typeface="+mj-lt"/>
                <a:ea typeface="+mj-ea"/>
                <a:cs typeface="+mj-cs"/>
              </a:rPr>
              <a:t>οιημένες</a:t>
            </a:r>
            <a:r>
              <a:rPr lang="en-US" sz="1200" kern="1200" dirty="0">
                <a:solidFill>
                  <a:schemeClr val="tx1"/>
                </a:solidFill>
                <a:latin typeface="+mj-lt"/>
                <a:ea typeface="+mj-ea"/>
                <a:cs typeface="+mj-cs"/>
              </a:rPr>
              <a:t> π</a:t>
            </a:r>
            <a:r>
              <a:rPr lang="en-US" sz="1200" kern="1200" dirty="0" err="1">
                <a:solidFill>
                  <a:schemeClr val="tx1"/>
                </a:solidFill>
                <a:latin typeface="+mj-lt"/>
                <a:ea typeface="+mj-ea"/>
                <a:cs typeface="+mj-cs"/>
              </a:rPr>
              <a:t>ληροφορίες</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γι</a:t>
            </a:r>
            <a:r>
              <a:rPr lang="en-US" sz="1200" kern="1200" dirty="0">
                <a:solidFill>
                  <a:schemeClr val="tx1"/>
                </a:solidFill>
                <a:latin typeface="+mj-lt"/>
                <a:ea typeface="+mj-ea"/>
                <a:cs typeface="+mj-cs"/>
              </a:rPr>
              <a:t>α </a:t>
            </a:r>
            <a:r>
              <a:rPr lang="en-US" sz="1200" kern="1200" dirty="0" err="1">
                <a:solidFill>
                  <a:schemeClr val="tx1"/>
                </a:solidFill>
                <a:latin typeface="+mj-lt"/>
                <a:ea typeface="+mj-ea"/>
                <a:cs typeface="+mj-cs"/>
              </a:rPr>
              <a:t>την</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δι</a:t>
            </a:r>
            <a:r>
              <a:rPr lang="en-US" sz="1200" kern="1200" dirty="0">
                <a:solidFill>
                  <a:schemeClr val="tx1"/>
                </a:solidFill>
                <a:latin typeface="+mj-lt"/>
                <a:ea typeface="+mj-ea"/>
                <a:cs typeface="+mj-cs"/>
              </a:rPr>
              <a:t>α</a:t>
            </a:r>
            <a:r>
              <a:rPr lang="en-US" sz="1200" kern="1200" dirty="0" err="1">
                <a:solidFill>
                  <a:schemeClr val="tx1"/>
                </a:solidFill>
                <a:latin typeface="+mj-lt"/>
                <a:ea typeface="+mj-ea"/>
                <a:cs typeface="+mj-cs"/>
              </a:rPr>
              <a:t>τροφική</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σύστ</a:t>
            </a:r>
            <a:r>
              <a:rPr lang="en-US" sz="1200" kern="1200" dirty="0">
                <a:solidFill>
                  <a:schemeClr val="tx1"/>
                </a:solidFill>
                <a:latin typeface="+mj-lt"/>
                <a:ea typeface="+mj-ea"/>
                <a:cs typeface="+mj-cs"/>
              </a:rPr>
              <a:t>α</a:t>
            </a:r>
            <a:r>
              <a:rPr lang="en-US" sz="1200" kern="1200" dirty="0" err="1">
                <a:solidFill>
                  <a:schemeClr val="tx1"/>
                </a:solidFill>
                <a:latin typeface="+mj-lt"/>
                <a:ea typeface="+mj-ea"/>
                <a:cs typeface="+mj-cs"/>
              </a:rPr>
              <a:t>ση</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γι</a:t>
            </a:r>
            <a:r>
              <a:rPr lang="en-US" sz="1200" kern="1200" dirty="0">
                <a:solidFill>
                  <a:schemeClr val="tx1"/>
                </a:solidFill>
                <a:latin typeface="+mj-lt"/>
                <a:ea typeface="+mj-ea"/>
                <a:cs typeface="+mj-cs"/>
              </a:rPr>
              <a:t>α </a:t>
            </a:r>
            <a:r>
              <a:rPr lang="en-US" sz="1200" kern="1200" dirty="0" err="1">
                <a:solidFill>
                  <a:schemeClr val="tx1"/>
                </a:solidFill>
                <a:latin typeface="+mj-lt"/>
                <a:ea typeface="+mj-ea"/>
                <a:cs typeface="+mj-cs"/>
              </a:rPr>
              <a:t>την</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δι</a:t>
            </a:r>
            <a:r>
              <a:rPr lang="en-US" sz="1200" kern="1200" dirty="0">
                <a:solidFill>
                  <a:schemeClr val="tx1"/>
                </a:solidFill>
                <a:latin typeface="+mj-lt"/>
                <a:ea typeface="+mj-ea"/>
                <a:cs typeface="+mj-cs"/>
              </a:rPr>
              <a:t>α</a:t>
            </a:r>
            <a:r>
              <a:rPr lang="en-US" sz="1200" kern="1200" dirty="0" err="1">
                <a:solidFill>
                  <a:schemeClr val="tx1"/>
                </a:solidFill>
                <a:latin typeface="+mj-lt"/>
                <a:ea typeface="+mj-ea"/>
                <a:cs typeface="+mj-cs"/>
              </a:rPr>
              <a:t>τύ</a:t>
            </a:r>
            <a:r>
              <a:rPr lang="en-US" sz="1200" kern="1200" dirty="0">
                <a:solidFill>
                  <a:schemeClr val="tx1"/>
                </a:solidFill>
                <a:latin typeface="+mj-lt"/>
                <a:ea typeface="+mj-ea"/>
                <a:cs typeface="+mj-cs"/>
              </a:rPr>
              <a:t>π</a:t>
            </a:r>
            <a:r>
              <a:rPr lang="en-US" sz="1200" kern="1200" dirty="0" err="1">
                <a:solidFill>
                  <a:schemeClr val="tx1"/>
                </a:solidFill>
                <a:latin typeface="+mj-lt"/>
                <a:ea typeface="+mj-ea"/>
                <a:cs typeface="+mj-cs"/>
              </a:rPr>
              <a:t>ωση</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στη</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συσκευ</a:t>
            </a:r>
            <a:r>
              <a:rPr lang="en-US" sz="1200" kern="1200" dirty="0">
                <a:solidFill>
                  <a:schemeClr val="tx1"/>
                </a:solidFill>
                <a:latin typeface="+mj-lt"/>
                <a:ea typeface="+mj-ea"/>
                <a:cs typeface="+mj-cs"/>
              </a:rPr>
              <a:t>α</a:t>
            </a:r>
            <a:r>
              <a:rPr lang="en-US" sz="1200" kern="1200" dirty="0" err="1">
                <a:solidFill>
                  <a:schemeClr val="tx1"/>
                </a:solidFill>
                <a:latin typeface="+mj-lt"/>
                <a:ea typeface="+mj-ea"/>
                <a:cs typeface="+mj-cs"/>
              </a:rPr>
              <a:t>σί</a:t>
            </a:r>
            <a:r>
              <a:rPr lang="en-US" sz="1200" kern="1200" dirty="0">
                <a:solidFill>
                  <a:schemeClr val="tx1"/>
                </a:solidFill>
                <a:latin typeface="+mj-lt"/>
                <a:ea typeface="+mj-ea"/>
                <a:cs typeface="+mj-cs"/>
              </a:rPr>
              <a:t>α </a:t>
            </a:r>
            <a:r>
              <a:rPr lang="en-US" sz="1200" kern="1200" dirty="0" err="1">
                <a:solidFill>
                  <a:schemeClr val="tx1"/>
                </a:solidFill>
                <a:latin typeface="+mj-lt"/>
                <a:ea typeface="+mj-ea"/>
                <a:cs typeface="+mj-cs"/>
              </a:rPr>
              <a:t>ισχυρισμών</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δι</a:t>
            </a:r>
            <a:r>
              <a:rPr lang="en-US" sz="1200" kern="1200" dirty="0">
                <a:solidFill>
                  <a:schemeClr val="tx1"/>
                </a:solidFill>
                <a:latin typeface="+mj-lt"/>
                <a:ea typeface="+mj-ea"/>
                <a:cs typeface="+mj-cs"/>
              </a:rPr>
              <a:t>α</a:t>
            </a:r>
            <a:r>
              <a:rPr lang="en-US" sz="1200" kern="1200" dirty="0" err="1">
                <a:solidFill>
                  <a:schemeClr val="tx1"/>
                </a:solidFill>
                <a:latin typeface="+mj-lt"/>
                <a:ea typeface="+mj-ea"/>
                <a:cs typeface="+mj-cs"/>
              </a:rPr>
              <a:t>τροφής</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κ</a:t>
            </a:r>
            <a:r>
              <a:rPr lang="en-US" sz="1200" kern="1200" dirty="0">
                <a:solidFill>
                  <a:schemeClr val="tx1"/>
                </a:solidFill>
                <a:latin typeface="+mj-lt"/>
                <a:ea typeface="+mj-ea"/>
                <a:cs typeface="+mj-cs"/>
              </a:rPr>
              <a:t>α</a:t>
            </a:r>
            <a:r>
              <a:rPr lang="en-US" sz="1200" kern="1200" dirty="0" err="1">
                <a:solidFill>
                  <a:schemeClr val="tx1"/>
                </a:solidFill>
                <a:latin typeface="+mj-lt"/>
                <a:ea typeface="+mj-ea"/>
                <a:cs typeface="+mj-cs"/>
              </a:rPr>
              <a:t>ι</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υγεί</a:t>
            </a:r>
            <a:r>
              <a:rPr lang="en-US" sz="1200" kern="1200" dirty="0">
                <a:solidFill>
                  <a:schemeClr val="tx1"/>
                </a:solidFill>
                <a:latin typeface="+mj-lt"/>
                <a:ea typeface="+mj-ea"/>
                <a:cs typeface="+mj-cs"/>
              </a:rPr>
              <a:t>α</a:t>
            </a:r>
            <a:r>
              <a:rPr lang="en-US" sz="1200" kern="1200" dirty="0" err="1">
                <a:solidFill>
                  <a:schemeClr val="tx1"/>
                </a:solidFill>
                <a:latin typeface="+mj-lt"/>
                <a:ea typeface="+mj-ea"/>
                <a:cs typeface="+mj-cs"/>
              </a:rPr>
              <a:t>ς</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κ</a:t>
            </a:r>
            <a:r>
              <a:rPr lang="en-US" sz="1200" kern="1200" dirty="0">
                <a:solidFill>
                  <a:schemeClr val="tx1"/>
                </a:solidFill>
                <a:latin typeface="+mj-lt"/>
                <a:ea typeface="+mj-ea"/>
                <a:cs typeface="+mj-cs"/>
              </a:rPr>
              <a:t>α</a:t>
            </a:r>
            <a:r>
              <a:rPr lang="en-US" sz="1200" kern="1200" dirty="0" err="1">
                <a:solidFill>
                  <a:schemeClr val="tx1"/>
                </a:solidFill>
                <a:latin typeface="+mj-lt"/>
                <a:ea typeface="+mj-ea"/>
                <a:cs typeface="+mj-cs"/>
              </a:rPr>
              <a:t>ι</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στοιχείων</a:t>
            </a:r>
            <a:r>
              <a:rPr lang="en-US" sz="1200" kern="1200" dirty="0">
                <a:solidFill>
                  <a:schemeClr val="tx1"/>
                </a:solidFill>
                <a:latin typeface="+mj-lt"/>
                <a:ea typeface="+mj-ea"/>
                <a:cs typeface="+mj-cs"/>
              </a:rPr>
              <a:t> π</a:t>
            </a:r>
            <a:r>
              <a:rPr lang="en-US" sz="1200" kern="1200" dirty="0" err="1">
                <a:solidFill>
                  <a:schemeClr val="tx1"/>
                </a:solidFill>
                <a:latin typeface="+mj-lt"/>
                <a:ea typeface="+mj-ea"/>
                <a:cs typeface="+mj-cs"/>
              </a:rPr>
              <a:t>οιότητ</a:t>
            </a:r>
            <a:r>
              <a:rPr lang="en-US" sz="1200" kern="1200" dirty="0">
                <a:solidFill>
                  <a:schemeClr val="tx1"/>
                </a:solidFill>
                <a:latin typeface="+mj-lt"/>
                <a:ea typeface="+mj-ea"/>
                <a:cs typeface="+mj-cs"/>
              </a:rPr>
              <a:t>α</a:t>
            </a:r>
            <a:r>
              <a:rPr lang="en-US" sz="1200" kern="1200" dirty="0" err="1">
                <a:solidFill>
                  <a:schemeClr val="tx1"/>
                </a:solidFill>
                <a:latin typeface="+mj-lt"/>
                <a:ea typeface="+mj-ea"/>
                <a:cs typeface="+mj-cs"/>
              </a:rPr>
              <a:t>ς</a:t>
            </a:r>
            <a:r>
              <a:rPr lang="en-US" sz="1200" kern="1200" dirty="0">
                <a:solidFill>
                  <a:schemeClr val="tx1"/>
                </a:solidFill>
                <a:latin typeface="+mj-lt"/>
                <a:ea typeface="+mj-ea"/>
                <a:cs typeface="+mj-cs"/>
              </a:rPr>
              <a:t> (100 </a:t>
            </a:r>
            <a:r>
              <a:rPr lang="en-US" sz="1200" kern="1200" dirty="0" err="1">
                <a:solidFill>
                  <a:schemeClr val="tx1"/>
                </a:solidFill>
                <a:latin typeface="+mj-lt"/>
                <a:ea typeface="+mj-ea"/>
                <a:cs typeface="+mj-cs"/>
              </a:rPr>
              <a:t>δι</a:t>
            </a:r>
            <a:r>
              <a:rPr lang="en-US" sz="1200" kern="1200" dirty="0">
                <a:solidFill>
                  <a:schemeClr val="tx1"/>
                </a:solidFill>
                <a:latin typeface="+mj-lt"/>
                <a:ea typeface="+mj-ea"/>
                <a:cs typeface="+mj-cs"/>
              </a:rPr>
              <a:t>α</a:t>
            </a:r>
            <a:r>
              <a:rPr lang="en-US" sz="1200" kern="1200" dirty="0" err="1">
                <a:solidFill>
                  <a:schemeClr val="tx1"/>
                </a:solidFill>
                <a:latin typeface="+mj-lt"/>
                <a:ea typeface="+mj-ea"/>
                <a:cs typeface="+mj-cs"/>
              </a:rPr>
              <a:t>φορετικές</a:t>
            </a:r>
            <a:r>
              <a:rPr lang="el-GR" sz="1200" kern="1200" dirty="0">
                <a:solidFill>
                  <a:schemeClr val="tx1"/>
                </a:solidFill>
                <a:latin typeface="+mj-lt"/>
                <a:ea typeface="+mj-ea"/>
                <a:cs typeface="+mj-cs"/>
              </a:rPr>
              <a:t>μεταβλητές</a:t>
            </a:r>
            <a:r>
              <a:rPr lang="en-US" sz="1200" kern="1200" dirty="0">
                <a:solidFill>
                  <a:schemeClr val="tx1"/>
                </a:solidFill>
                <a:latin typeface="+mj-lt"/>
                <a:ea typeface="+mj-ea"/>
                <a:cs typeface="+mj-cs"/>
              </a:rPr>
              <a:t>)</a:t>
            </a:r>
            <a:endParaRPr lang="en-US" dirty="0"/>
          </a:p>
        </p:txBody>
      </p:sp>
      <p:sp>
        <p:nvSpPr>
          <p:cNvPr id="4" name="Slide Number Placeholder 3"/>
          <p:cNvSpPr>
            <a:spLocks noGrp="1"/>
          </p:cNvSpPr>
          <p:nvPr>
            <p:ph type="sldNum" sz="quarter" idx="5"/>
          </p:nvPr>
        </p:nvSpPr>
        <p:spPr/>
        <p:txBody>
          <a:bodyPr/>
          <a:lstStyle/>
          <a:p>
            <a:fld id="{0E430348-727A-CA4B-8A70-BBEAE9E5EA0B}" type="slidenum">
              <a:rPr lang="en-US" smtClean="0"/>
              <a:t>19</a:t>
            </a:fld>
            <a:endParaRPr lang="en-US"/>
          </a:p>
        </p:txBody>
      </p:sp>
    </p:spTree>
    <p:extLst>
      <p:ext uri="{BB962C8B-B14F-4D97-AF65-F5344CB8AC3E}">
        <p14:creationId xmlns:p14="http://schemas.microsoft.com/office/powerpoint/2010/main" val="1822597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j-lt"/>
                <a:ea typeface="+mj-ea"/>
                <a:cs typeface="+mj-cs"/>
              </a:rPr>
              <a:t>Η π</a:t>
            </a:r>
            <a:r>
              <a:rPr lang="en-US" sz="1200" kern="1200" dirty="0" err="1">
                <a:solidFill>
                  <a:schemeClr val="tx1"/>
                </a:solidFill>
                <a:latin typeface="+mj-lt"/>
                <a:ea typeface="+mj-ea"/>
                <a:cs typeface="+mj-cs"/>
              </a:rPr>
              <a:t>ληροφορί</a:t>
            </a:r>
            <a:r>
              <a:rPr lang="en-US" sz="1200" kern="1200" dirty="0">
                <a:solidFill>
                  <a:schemeClr val="tx1"/>
                </a:solidFill>
                <a:latin typeface="+mj-lt"/>
                <a:ea typeface="+mj-ea"/>
                <a:cs typeface="+mj-cs"/>
              </a:rPr>
              <a:t>α π</a:t>
            </a:r>
            <a:r>
              <a:rPr lang="en-US" sz="1200" kern="1200" dirty="0" err="1">
                <a:solidFill>
                  <a:schemeClr val="tx1"/>
                </a:solidFill>
                <a:latin typeface="+mj-lt"/>
                <a:ea typeface="+mj-ea"/>
                <a:cs typeface="+mj-cs"/>
              </a:rPr>
              <a:t>ου</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μ</a:t>
            </a:r>
            <a:r>
              <a:rPr lang="en-US" sz="1200" kern="1200" dirty="0">
                <a:solidFill>
                  <a:schemeClr val="tx1"/>
                </a:solidFill>
                <a:latin typeface="+mj-lt"/>
                <a:ea typeface="+mj-ea"/>
                <a:cs typeface="+mj-cs"/>
              </a:rPr>
              <a:t>α</a:t>
            </a:r>
            <a:r>
              <a:rPr lang="en-US" sz="1200" kern="1200" dirty="0" err="1">
                <a:solidFill>
                  <a:schemeClr val="tx1"/>
                </a:solidFill>
                <a:latin typeface="+mj-lt"/>
                <a:ea typeface="+mj-ea"/>
                <a:cs typeface="+mj-cs"/>
              </a:rPr>
              <a:t>ς</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δίδει</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η</a:t>
            </a:r>
            <a:r>
              <a:rPr lang="en-US" sz="1200" kern="1200" dirty="0">
                <a:solidFill>
                  <a:schemeClr val="tx1"/>
                </a:solidFill>
                <a:latin typeface="+mj-lt"/>
                <a:ea typeface="+mj-ea"/>
                <a:cs typeface="+mj-cs"/>
              </a:rPr>
              <a:t> HelTH </a:t>
            </a:r>
            <a:r>
              <a:rPr lang="en-US" sz="1200" kern="1200" dirty="0" err="1">
                <a:solidFill>
                  <a:schemeClr val="tx1"/>
                </a:solidFill>
                <a:latin typeface="+mj-lt"/>
                <a:ea typeface="+mj-ea"/>
                <a:cs typeface="+mj-cs"/>
              </a:rPr>
              <a:t>είν</a:t>
            </a:r>
            <a:r>
              <a:rPr lang="en-US" sz="1200" kern="1200" dirty="0">
                <a:solidFill>
                  <a:schemeClr val="tx1"/>
                </a:solidFill>
                <a:latin typeface="+mj-lt"/>
                <a:ea typeface="+mj-ea"/>
                <a:cs typeface="+mj-cs"/>
              </a:rPr>
              <a:t>α</a:t>
            </a:r>
            <a:r>
              <a:rPr lang="en-US" sz="1200" kern="1200" dirty="0" err="1">
                <a:solidFill>
                  <a:schemeClr val="tx1"/>
                </a:solidFill>
                <a:latin typeface="+mj-lt"/>
                <a:ea typeface="+mj-ea"/>
                <a:cs typeface="+mj-cs"/>
              </a:rPr>
              <a:t>ι</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λε</a:t>
            </a:r>
            <a:r>
              <a:rPr lang="en-US" sz="1200" kern="1200" dirty="0">
                <a:solidFill>
                  <a:schemeClr val="tx1"/>
                </a:solidFill>
                <a:latin typeface="+mj-lt"/>
                <a:ea typeface="+mj-ea"/>
                <a:cs typeface="+mj-cs"/>
              </a:rPr>
              <a:t>π</a:t>
            </a:r>
            <a:r>
              <a:rPr lang="en-US" sz="1200" kern="1200" dirty="0" err="1">
                <a:solidFill>
                  <a:schemeClr val="tx1"/>
                </a:solidFill>
                <a:latin typeface="+mj-lt"/>
                <a:ea typeface="+mj-ea"/>
                <a:cs typeface="+mj-cs"/>
              </a:rPr>
              <a:t>τομερής</a:t>
            </a:r>
            <a:r>
              <a:rPr lang="en-US" sz="1200" kern="1200" dirty="0">
                <a:solidFill>
                  <a:schemeClr val="tx1"/>
                </a:solidFill>
                <a:latin typeface="+mj-lt"/>
                <a:ea typeface="+mj-ea"/>
                <a:cs typeface="+mj-cs"/>
              </a:rPr>
              <a:t>, π</a:t>
            </a:r>
            <a:r>
              <a:rPr lang="en-US" sz="1200" kern="1200" dirty="0" err="1">
                <a:solidFill>
                  <a:schemeClr val="tx1"/>
                </a:solidFill>
                <a:latin typeface="+mj-lt"/>
                <a:ea typeface="+mj-ea"/>
                <a:cs typeface="+mj-cs"/>
              </a:rPr>
              <a:t>ολύ</a:t>
            </a:r>
            <a:r>
              <a:rPr lang="en-US" sz="1200" kern="1200" dirty="0">
                <a:solidFill>
                  <a:schemeClr val="tx1"/>
                </a:solidFill>
                <a:latin typeface="+mj-lt"/>
                <a:ea typeface="+mj-ea"/>
                <a:cs typeface="+mj-cs"/>
              </a:rPr>
              <a:t>π</a:t>
            </a:r>
            <a:r>
              <a:rPr lang="en-US" sz="1200" kern="1200" dirty="0" err="1">
                <a:solidFill>
                  <a:schemeClr val="tx1"/>
                </a:solidFill>
                <a:latin typeface="+mj-lt"/>
                <a:ea typeface="+mj-ea"/>
                <a:cs typeface="+mj-cs"/>
              </a:rPr>
              <a:t>λευρη</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κ</a:t>
            </a:r>
            <a:r>
              <a:rPr lang="en-US" sz="1200" kern="1200" dirty="0">
                <a:solidFill>
                  <a:schemeClr val="tx1"/>
                </a:solidFill>
                <a:latin typeface="+mj-lt"/>
                <a:ea typeface="+mj-ea"/>
                <a:cs typeface="+mj-cs"/>
              </a:rPr>
              <a:t>α</a:t>
            </a:r>
            <a:r>
              <a:rPr lang="en-US" sz="1200" kern="1200" dirty="0" err="1">
                <a:solidFill>
                  <a:schemeClr val="tx1"/>
                </a:solidFill>
                <a:latin typeface="+mj-lt"/>
                <a:ea typeface="+mj-ea"/>
                <a:cs typeface="+mj-cs"/>
              </a:rPr>
              <a:t>ι</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εύχρηστη</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ε</a:t>
            </a:r>
            <a:r>
              <a:rPr lang="en-US" sz="1200" kern="1200" dirty="0">
                <a:solidFill>
                  <a:schemeClr val="tx1"/>
                </a:solidFill>
                <a:latin typeface="+mj-lt"/>
                <a:ea typeface="+mj-ea"/>
                <a:cs typeface="+mj-cs"/>
              </a:rPr>
              <a:t>π</a:t>
            </a:r>
            <a:r>
              <a:rPr lang="en-US" sz="1200" kern="1200" dirty="0" err="1">
                <a:solidFill>
                  <a:schemeClr val="tx1"/>
                </a:solidFill>
                <a:latin typeface="+mj-lt"/>
                <a:ea typeface="+mj-ea"/>
                <a:cs typeface="+mj-cs"/>
              </a:rPr>
              <a:t>ομένως</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οι</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δυν</a:t>
            </a:r>
            <a:r>
              <a:rPr lang="en-US" sz="1200" kern="1200" dirty="0">
                <a:solidFill>
                  <a:schemeClr val="tx1"/>
                </a:solidFill>
                <a:latin typeface="+mj-lt"/>
                <a:ea typeface="+mj-ea"/>
                <a:cs typeface="+mj-cs"/>
              </a:rPr>
              <a:t>α</a:t>
            </a:r>
            <a:r>
              <a:rPr lang="en-US" sz="1200" kern="1200" dirty="0" err="1">
                <a:solidFill>
                  <a:schemeClr val="tx1"/>
                </a:solidFill>
                <a:latin typeface="+mj-lt"/>
                <a:ea typeface="+mj-ea"/>
                <a:cs typeface="+mj-cs"/>
              </a:rPr>
              <a:t>τότητες</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γι</a:t>
            </a:r>
            <a:r>
              <a:rPr lang="en-US" sz="1200" kern="1200" dirty="0">
                <a:solidFill>
                  <a:schemeClr val="tx1"/>
                </a:solidFill>
                <a:latin typeface="+mj-lt"/>
                <a:ea typeface="+mj-ea"/>
                <a:cs typeface="+mj-cs"/>
              </a:rPr>
              <a:t>α </a:t>
            </a:r>
            <a:r>
              <a:rPr lang="en-US" sz="1200" kern="1200" dirty="0" err="1">
                <a:solidFill>
                  <a:schemeClr val="tx1"/>
                </a:solidFill>
                <a:latin typeface="+mj-lt"/>
                <a:ea typeface="+mj-ea"/>
                <a:cs typeface="+mj-cs"/>
              </a:rPr>
              <a:t>την</a:t>
            </a:r>
            <a:r>
              <a:rPr lang="en-US" sz="1200" kern="1200" dirty="0">
                <a:solidFill>
                  <a:schemeClr val="tx1"/>
                </a:solidFill>
                <a:latin typeface="+mj-lt"/>
                <a:ea typeface="+mj-ea"/>
                <a:cs typeface="+mj-cs"/>
              </a:rPr>
              <a:t> α</a:t>
            </a:r>
            <a:r>
              <a:rPr lang="en-US" sz="1200" kern="1200" dirty="0" err="1">
                <a:solidFill>
                  <a:schemeClr val="tx1"/>
                </a:solidFill>
                <a:latin typeface="+mj-lt"/>
                <a:ea typeface="+mj-ea"/>
                <a:cs typeface="+mj-cs"/>
              </a:rPr>
              <a:t>ξιο</a:t>
            </a:r>
            <a:r>
              <a:rPr lang="en-US" sz="1200" kern="1200" dirty="0">
                <a:solidFill>
                  <a:schemeClr val="tx1"/>
                </a:solidFill>
                <a:latin typeface="+mj-lt"/>
                <a:ea typeface="+mj-ea"/>
                <a:cs typeface="+mj-cs"/>
              </a:rPr>
              <a:t>π</a:t>
            </a:r>
            <a:r>
              <a:rPr lang="en-US" sz="1200" kern="1200" dirty="0" err="1">
                <a:solidFill>
                  <a:schemeClr val="tx1"/>
                </a:solidFill>
                <a:latin typeface="+mj-lt"/>
                <a:ea typeface="+mj-ea"/>
                <a:cs typeface="+mj-cs"/>
              </a:rPr>
              <a:t>οίηση</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των</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δεδομένων</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της</a:t>
            </a:r>
            <a:r>
              <a:rPr lang="en-US" sz="1200" kern="1200" dirty="0">
                <a:solidFill>
                  <a:schemeClr val="tx1"/>
                </a:solidFill>
                <a:latin typeface="+mj-lt"/>
                <a:ea typeface="+mj-ea"/>
                <a:cs typeface="+mj-cs"/>
              </a:rPr>
              <a:t> HelTH </a:t>
            </a:r>
            <a:r>
              <a:rPr lang="en-US" sz="1200" kern="1200" dirty="0" err="1">
                <a:solidFill>
                  <a:schemeClr val="tx1"/>
                </a:solidFill>
                <a:latin typeface="+mj-lt"/>
                <a:ea typeface="+mj-ea"/>
                <a:cs typeface="+mj-cs"/>
              </a:rPr>
              <a:t>είν</a:t>
            </a:r>
            <a:r>
              <a:rPr lang="en-US" sz="1200" kern="1200" dirty="0">
                <a:solidFill>
                  <a:schemeClr val="tx1"/>
                </a:solidFill>
                <a:latin typeface="+mj-lt"/>
                <a:ea typeface="+mj-ea"/>
                <a:cs typeface="+mj-cs"/>
              </a:rPr>
              <a:t>α</a:t>
            </a:r>
            <a:r>
              <a:rPr lang="en-US" sz="1200" kern="1200" dirty="0" err="1">
                <a:solidFill>
                  <a:schemeClr val="tx1"/>
                </a:solidFill>
                <a:latin typeface="+mj-lt"/>
                <a:ea typeface="+mj-ea"/>
                <a:cs typeface="+mj-cs"/>
              </a:rPr>
              <a:t>ι</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μεγάλες</a:t>
            </a:r>
            <a:r>
              <a:rPr lang="en-US" sz="1200" kern="1200" dirty="0">
                <a:solidFill>
                  <a:schemeClr val="tx1"/>
                </a:solidFill>
                <a:latin typeface="+mj-lt"/>
                <a:ea typeface="+mj-ea"/>
                <a:cs typeface="+mj-cs"/>
              </a:rPr>
              <a:t>. </a:t>
            </a:r>
            <a:endParaRPr lang="en-US" dirty="0"/>
          </a:p>
        </p:txBody>
      </p:sp>
      <p:sp>
        <p:nvSpPr>
          <p:cNvPr id="4" name="Slide Number Placeholder 3"/>
          <p:cNvSpPr>
            <a:spLocks noGrp="1"/>
          </p:cNvSpPr>
          <p:nvPr>
            <p:ph type="sldNum" sz="quarter" idx="5"/>
          </p:nvPr>
        </p:nvSpPr>
        <p:spPr/>
        <p:txBody>
          <a:bodyPr/>
          <a:lstStyle/>
          <a:p>
            <a:fld id="{0E430348-727A-CA4B-8A70-BBEAE9E5EA0B}" type="slidenum">
              <a:rPr lang="en-US" smtClean="0"/>
              <a:t>23</a:t>
            </a:fld>
            <a:endParaRPr lang="en-US"/>
          </a:p>
        </p:txBody>
      </p:sp>
    </p:spTree>
    <p:extLst>
      <p:ext uri="{BB962C8B-B14F-4D97-AF65-F5344CB8AC3E}">
        <p14:creationId xmlns:p14="http://schemas.microsoft.com/office/powerpoint/2010/main" val="962008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Κ</a:t>
            </a:r>
            <a:r>
              <a:rPr lang="en-US" dirty="0" err="1"/>
              <a:t>ά</a:t>
            </a:r>
            <a:r>
              <a:rPr lang="el-GR" dirty="0"/>
              <a:t>ποιες από τις ιδιαίτερες εφαρμογές της H</a:t>
            </a:r>
            <a:r>
              <a:rPr lang="en-US" dirty="0" err="1"/>
              <a:t>elTH</a:t>
            </a:r>
            <a:endParaRPr lang="en-US" dirty="0"/>
          </a:p>
        </p:txBody>
      </p:sp>
      <p:sp>
        <p:nvSpPr>
          <p:cNvPr id="4" name="Slide Number Placeholder 3"/>
          <p:cNvSpPr>
            <a:spLocks noGrp="1"/>
          </p:cNvSpPr>
          <p:nvPr>
            <p:ph type="sldNum" sz="quarter" idx="5"/>
          </p:nvPr>
        </p:nvSpPr>
        <p:spPr/>
        <p:txBody>
          <a:bodyPr/>
          <a:lstStyle/>
          <a:p>
            <a:fld id="{0E430348-727A-CA4B-8A70-BBEAE9E5EA0B}" type="slidenum">
              <a:rPr lang="en-US" smtClean="0"/>
              <a:t>24</a:t>
            </a:fld>
            <a:endParaRPr lang="en-US"/>
          </a:p>
        </p:txBody>
      </p:sp>
    </p:spTree>
    <p:extLst>
      <p:ext uri="{BB962C8B-B14F-4D97-AF65-F5344CB8AC3E}">
        <p14:creationId xmlns:p14="http://schemas.microsoft.com/office/powerpoint/2010/main" val="1459373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j-lt"/>
                <a:ea typeface="+mj-ea"/>
                <a:cs typeface="+mj-cs"/>
              </a:rPr>
              <a:t>Ποιες </a:t>
            </a:r>
            <a:r>
              <a:rPr lang="en-US" sz="1200" kern="1200" dirty="0" err="1">
                <a:solidFill>
                  <a:schemeClr val="tx1"/>
                </a:solidFill>
                <a:latin typeface="+mj-lt"/>
                <a:ea typeface="+mj-ea"/>
                <a:cs typeface="+mj-cs"/>
              </a:rPr>
              <a:t>είν</a:t>
            </a:r>
            <a:r>
              <a:rPr lang="en-US" sz="1200" kern="1200" dirty="0">
                <a:solidFill>
                  <a:schemeClr val="tx1"/>
                </a:solidFill>
                <a:latin typeface="+mj-lt"/>
                <a:ea typeface="+mj-ea"/>
                <a:cs typeface="+mj-cs"/>
              </a:rPr>
              <a:t>α</a:t>
            </a:r>
            <a:r>
              <a:rPr lang="en-US" sz="1200" kern="1200" dirty="0" err="1">
                <a:solidFill>
                  <a:schemeClr val="tx1"/>
                </a:solidFill>
                <a:latin typeface="+mj-lt"/>
                <a:ea typeface="+mj-ea"/>
                <a:cs typeface="+mj-cs"/>
              </a:rPr>
              <a:t>ι</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οι</a:t>
            </a:r>
            <a:r>
              <a:rPr lang="en-US" sz="1200" kern="1200" dirty="0">
                <a:solidFill>
                  <a:schemeClr val="tx1"/>
                </a:solidFill>
                <a:latin typeface="+mj-lt"/>
                <a:ea typeface="+mj-ea"/>
                <a:cs typeface="+mj-cs"/>
              </a:rPr>
              <a:t> απ</a:t>
            </a:r>
            <a:r>
              <a:rPr lang="en-US" sz="1200" kern="1200" dirty="0" err="1">
                <a:solidFill>
                  <a:schemeClr val="tx1"/>
                </a:solidFill>
                <a:latin typeface="+mj-lt"/>
                <a:ea typeface="+mj-ea"/>
                <a:cs typeface="+mj-cs"/>
              </a:rPr>
              <a:t>οκλίσεις</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σε</a:t>
            </a:r>
            <a:r>
              <a:rPr lang="en-US" sz="1200" kern="1200" dirty="0">
                <a:solidFill>
                  <a:schemeClr val="tx1"/>
                </a:solidFill>
                <a:latin typeface="+mj-lt"/>
                <a:ea typeface="+mj-ea"/>
                <a:cs typeface="+mj-cs"/>
              </a:rPr>
              <a:t> π</a:t>
            </a:r>
            <a:r>
              <a:rPr lang="en-US" sz="1200" kern="1200" dirty="0" err="1">
                <a:solidFill>
                  <a:schemeClr val="tx1"/>
                </a:solidFill>
                <a:latin typeface="+mj-lt"/>
                <a:ea typeface="+mj-ea"/>
                <a:cs typeface="+mj-cs"/>
              </a:rPr>
              <a:t>ροϊόντ</a:t>
            </a:r>
            <a:r>
              <a:rPr lang="en-US" sz="1200" kern="1200" dirty="0">
                <a:solidFill>
                  <a:schemeClr val="tx1"/>
                </a:solidFill>
                <a:latin typeface="+mj-lt"/>
                <a:ea typeface="+mj-ea"/>
                <a:cs typeface="+mj-cs"/>
              </a:rPr>
              <a:t>α </a:t>
            </a:r>
            <a:r>
              <a:rPr lang="en-US" sz="1200" kern="1200" dirty="0" err="1">
                <a:solidFill>
                  <a:schemeClr val="tx1"/>
                </a:solidFill>
                <a:latin typeface="+mj-lt"/>
                <a:ea typeface="+mj-ea"/>
                <a:cs typeface="+mj-cs"/>
              </a:rPr>
              <a:t>ίδι</a:t>
            </a:r>
            <a:r>
              <a:rPr lang="en-US" sz="1200" kern="1200" dirty="0">
                <a:solidFill>
                  <a:schemeClr val="tx1"/>
                </a:solidFill>
                <a:latin typeface="+mj-lt"/>
                <a:ea typeface="+mj-ea"/>
                <a:cs typeface="+mj-cs"/>
              </a:rPr>
              <a:t>α</a:t>
            </a:r>
            <a:r>
              <a:rPr lang="en-US" sz="1200" kern="1200" dirty="0" err="1">
                <a:solidFill>
                  <a:schemeClr val="tx1"/>
                </a:solidFill>
                <a:latin typeface="+mj-lt"/>
                <a:ea typeface="+mj-ea"/>
                <a:cs typeface="+mj-cs"/>
              </a:rPr>
              <a:t>ς</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κ</a:t>
            </a:r>
            <a:r>
              <a:rPr lang="en-US" sz="1200" kern="1200" dirty="0">
                <a:solidFill>
                  <a:schemeClr val="tx1"/>
                </a:solidFill>
                <a:latin typeface="+mj-lt"/>
                <a:ea typeface="+mj-ea"/>
                <a:cs typeface="+mj-cs"/>
              </a:rPr>
              <a:t>α</a:t>
            </a:r>
            <a:r>
              <a:rPr lang="en-US" sz="1200" kern="1200" dirty="0" err="1">
                <a:solidFill>
                  <a:schemeClr val="tx1"/>
                </a:solidFill>
                <a:latin typeface="+mj-lt"/>
                <a:ea typeface="+mj-ea"/>
                <a:cs typeface="+mj-cs"/>
              </a:rPr>
              <a:t>τηγορί</a:t>
            </a:r>
            <a:r>
              <a:rPr lang="en-US" sz="1200" kern="1200" dirty="0">
                <a:solidFill>
                  <a:schemeClr val="tx1"/>
                </a:solidFill>
                <a:latin typeface="+mj-lt"/>
                <a:ea typeface="+mj-ea"/>
                <a:cs typeface="+mj-cs"/>
              </a:rPr>
              <a:t>α</a:t>
            </a:r>
            <a:r>
              <a:rPr lang="en-US" sz="1200" kern="1200" dirty="0" err="1">
                <a:solidFill>
                  <a:schemeClr val="tx1"/>
                </a:solidFill>
                <a:latin typeface="+mj-lt"/>
                <a:ea typeface="+mj-ea"/>
                <a:cs typeface="+mj-cs"/>
              </a:rPr>
              <a:t>ς</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στην</a:t>
            </a:r>
            <a:r>
              <a:rPr lang="en-US" sz="1200" kern="1200" dirty="0">
                <a:solidFill>
                  <a:schemeClr val="tx1"/>
                </a:solidFill>
                <a:latin typeface="+mj-lt"/>
                <a:ea typeface="+mj-ea"/>
                <a:cs typeface="+mj-cs"/>
              </a:rPr>
              <a:t> π</a:t>
            </a:r>
            <a:r>
              <a:rPr lang="en-US" sz="1200" kern="1200" dirty="0" err="1">
                <a:solidFill>
                  <a:schemeClr val="tx1"/>
                </a:solidFill>
                <a:latin typeface="+mj-lt"/>
                <a:ea typeface="+mj-ea"/>
                <a:cs typeface="+mj-cs"/>
              </a:rPr>
              <a:t>εριεκτικότητά</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τους</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σε</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λί</a:t>
            </a:r>
            <a:r>
              <a:rPr lang="en-US" sz="1200" kern="1200" dirty="0">
                <a:solidFill>
                  <a:schemeClr val="tx1"/>
                </a:solidFill>
                <a:latin typeface="+mj-lt"/>
                <a:ea typeface="+mj-ea"/>
                <a:cs typeface="+mj-cs"/>
              </a:rPr>
              <a:t>π</a:t>
            </a:r>
            <a:r>
              <a:rPr lang="en-US" sz="1200" kern="1200" dirty="0" err="1">
                <a:solidFill>
                  <a:schemeClr val="tx1"/>
                </a:solidFill>
                <a:latin typeface="+mj-lt"/>
                <a:ea typeface="+mj-ea"/>
                <a:cs typeface="+mj-cs"/>
              </a:rPr>
              <a:t>ος</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κορεσμέν</a:t>
            </a:r>
            <a:r>
              <a:rPr lang="en-US" sz="1200" kern="1200" dirty="0">
                <a:solidFill>
                  <a:schemeClr val="tx1"/>
                </a:solidFill>
                <a:latin typeface="+mj-lt"/>
                <a:ea typeface="+mj-ea"/>
                <a:cs typeface="+mj-cs"/>
              </a:rPr>
              <a:t>α </a:t>
            </a:r>
            <a:r>
              <a:rPr lang="en-US" sz="1200" kern="1200" dirty="0" err="1">
                <a:solidFill>
                  <a:schemeClr val="tx1"/>
                </a:solidFill>
                <a:latin typeface="+mj-lt"/>
                <a:ea typeface="+mj-ea"/>
                <a:cs typeface="+mj-cs"/>
              </a:rPr>
              <a:t>λι</a:t>
            </a:r>
            <a:r>
              <a:rPr lang="en-US" sz="1200" kern="1200" dirty="0">
                <a:solidFill>
                  <a:schemeClr val="tx1"/>
                </a:solidFill>
                <a:latin typeface="+mj-lt"/>
                <a:ea typeface="+mj-ea"/>
                <a:cs typeface="+mj-cs"/>
              </a:rPr>
              <a:t>πα</a:t>
            </a:r>
            <a:r>
              <a:rPr lang="en-US" sz="1200" kern="1200" dirty="0" err="1">
                <a:solidFill>
                  <a:schemeClr val="tx1"/>
                </a:solidFill>
                <a:latin typeface="+mj-lt"/>
                <a:ea typeface="+mj-ea"/>
                <a:cs typeface="+mj-cs"/>
              </a:rPr>
              <a:t>ρά</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σάκχ</a:t>
            </a:r>
            <a:r>
              <a:rPr lang="en-US" sz="1200" kern="1200" dirty="0">
                <a:solidFill>
                  <a:schemeClr val="tx1"/>
                </a:solidFill>
                <a:latin typeface="+mj-lt"/>
                <a:ea typeface="+mj-ea"/>
                <a:cs typeface="+mj-cs"/>
              </a:rPr>
              <a:t>α</a:t>
            </a:r>
            <a:r>
              <a:rPr lang="en-US" sz="1200" kern="1200" dirty="0" err="1">
                <a:solidFill>
                  <a:schemeClr val="tx1"/>
                </a:solidFill>
                <a:latin typeface="+mj-lt"/>
                <a:ea typeface="+mj-ea"/>
                <a:cs typeface="+mj-cs"/>
              </a:rPr>
              <a:t>ρ</a:t>
            </a:r>
            <a:r>
              <a:rPr lang="en-US" sz="1200" kern="1200" dirty="0">
                <a:solidFill>
                  <a:schemeClr val="tx1"/>
                </a:solidFill>
                <a:latin typeface="+mj-lt"/>
                <a:ea typeface="+mj-ea"/>
                <a:cs typeface="+mj-cs"/>
              </a:rPr>
              <a:t>α </a:t>
            </a:r>
            <a:r>
              <a:rPr lang="en-US" sz="1200" kern="1200" dirty="0" err="1">
                <a:solidFill>
                  <a:schemeClr val="tx1"/>
                </a:solidFill>
                <a:latin typeface="+mj-lt"/>
                <a:ea typeface="+mj-ea"/>
                <a:cs typeface="+mj-cs"/>
              </a:rPr>
              <a:t>κ</a:t>
            </a:r>
            <a:r>
              <a:rPr lang="en-US" sz="1200" kern="1200" dirty="0">
                <a:solidFill>
                  <a:schemeClr val="tx1"/>
                </a:solidFill>
                <a:latin typeface="+mj-lt"/>
                <a:ea typeface="+mj-ea"/>
                <a:cs typeface="+mj-cs"/>
              </a:rPr>
              <a:t>α</a:t>
            </a:r>
            <a:r>
              <a:rPr lang="en-US" sz="1200" kern="1200" dirty="0" err="1">
                <a:solidFill>
                  <a:schemeClr val="tx1"/>
                </a:solidFill>
                <a:latin typeface="+mj-lt"/>
                <a:ea typeface="+mj-ea"/>
                <a:cs typeface="+mj-cs"/>
              </a:rPr>
              <a:t>ι</a:t>
            </a:r>
            <a:r>
              <a:rPr lang="en-US" sz="1200" kern="1200" dirty="0">
                <a:solidFill>
                  <a:schemeClr val="tx1"/>
                </a:solidFill>
                <a:latin typeface="+mj-lt"/>
                <a:ea typeface="+mj-ea"/>
                <a:cs typeface="+mj-cs"/>
              </a:rPr>
              <a:t> α</a:t>
            </a:r>
            <a:r>
              <a:rPr lang="en-US" sz="1200" kern="1200" dirty="0" err="1">
                <a:solidFill>
                  <a:schemeClr val="tx1"/>
                </a:solidFill>
                <a:latin typeface="+mj-lt"/>
                <a:ea typeface="+mj-ea"/>
                <a:cs typeface="+mj-cs"/>
              </a:rPr>
              <a:t>λάτι</a:t>
            </a:r>
            <a:r>
              <a:rPr lang="en-US" sz="1200" kern="1200" dirty="0">
                <a:solidFill>
                  <a:schemeClr val="tx1"/>
                </a:solidFill>
                <a:latin typeface="+mj-lt"/>
                <a:ea typeface="+mj-ea"/>
                <a:cs typeface="+mj-cs"/>
              </a:rPr>
              <a:t>; </a:t>
            </a:r>
            <a:endParaRPr lang="en-US" dirty="0"/>
          </a:p>
        </p:txBody>
      </p:sp>
      <p:sp>
        <p:nvSpPr>
          <p:cNvPr id="4" name="Slide Number Placeholder 3"/>
          <p:cNvSpPr>
            <a:spLocks noGrp="1"/>
          </p:cNvSpPr>
          <p:nvPr>
            <p:ph type="sldNum" sz="quarter" idx="5"/>
          </p:nvPr>
        </p:nvSpPr>
        <p:spPr/>
        <p:txBody>
          <a:bodyPr/>
          <a:lstStyle/>
          <a:p>
            <a:fld id="{0E430348-727A-CA4B-8A70-BBEAE9E5EA0B}" type="slidenum">
              <a:rPr lang="en-US" smtClean="0"/>
              <a:t>26</a:t>
            </a:fld>
            <a:endParaRPr lang="en-US"/>
          </a:p>
        </p:txBody>
      </p:sp>
    </p:spTree>
    <p:extLst>
      <p:ext uri="{BB962C8B-B14F-4D97-AF65-F5344CB8AC3E}">
        <p14:creationId xmlns:p14="http://schemas.microsoft.com/office/powerpoint/2010/main" val="294662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97705-C992-4D97-B1F4-A2A84758AB7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434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83203A-D107-F343-A161-19F29A79E67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1366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931F-0B5C-1356-B8B1-35092CECE02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1FD8C52-378E-DEA2-5F52-E114A62DFA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66463B0-95E3-BA3F-24D9-73C6473CEEC0}"/>
              </a:ext>
            </a:extLst>
          </p:cNvPr>
          <p:cNvSpPr>
            <a:spLocks noGrp="1"/>
          </p:cNvSpPr>
          <p:nvPr>
            <p:ph type="dt" sz="half" idx="10"/>
          </p:nvPr>
        </p:nvSpPr>
        <p:spPr/>
        <p:txBody>
          <a:bodyPr/>
          <a:lstStyle/>
          <a:p>
            <a:fld id="{3F7E1E6A-B269-AF4D-96E8-45F03F10A528}" type="datetimeFigureOut">
              <a:rPr lang="en-US" smtClean="0"/>
              <a:t>11/7/2023</a:t>
            </a:fld>
            <a:endParaRPr lang="en-US"/>
          </a:p>
        </p:txBody>
      </p:sp>
      <p:sp>
        <p:nvSpPr>
          <p:cNvPr id="5" name="Footer Placeholder 4">
            <a:extLst>
              <a:ext uri="{FF2B5EF4-FFF2-40B4-BE49-F238E27FC236}">
                <a16:creationId xmlns:a16="http://schemas.microsoft.com/office/drawing/2014/main" id="{A9AAF6B7-A472-7C0F-F5C0-41A290CC13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A350E-0E6A-EEC5-040B-6F8303171E45}"/>
              </a:ext>
            </a:extLst>
          </p:cNvPr>
          <p:cNvSpPr>
            <a:spLocks noGrp="1"/>
          </p:cNvSpPr>
          <p:nvPr>
            <p:ph type="sldNum" sz="quarter" idx="12"/>
          </p:nvPr>
        </p:nvSpPr>
        <p:spPr/>
        <p:txBody>
          <a:bodyPr/>
          <a:lstStyle/>
          <a:p>
            <a:fld id="{B1498290-ACBA-8848-965F-D7A09D677C59}" type="slidenum">
              <a:rPr lang="en-US" smtClean="0"/>
              <a:t>‹#›</a:t>
            </a:fld>
            <a:endParaRPr lang="en-US"/>
          </a:p>
        </p:txBody>
      </p:sp>
    </p:spTree>
    <p:extLst>
      <p:ext uri="{BB962C8B-B14F-4D97-AF65-F5344CB8AC3E}">
        <p14:creationId xmlns:p14="http://schemas.microsoft.com/office/powerpoint/2010/main" val="2458788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C1E9E-7E48-86C8-A593-8B936231E0D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332351-7118-D8D9-3E75-05E6E61E435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D37D8B-2E91-5112-6383-B24C727C761C}"/>
              </a:ext>
            </a:extLst>
          </p:cNvPr>
          <p:cNvSpPr>
            <a:spLocks noGrp="1"/>
          </p:cNvSpPr>
          <p:nvPr>
            <p:ph type="dt" sz="half" idx="10"/>
          </p:nvPr>
        </p:nvSpPr>
        <p:spPr/>
        <p:txBody>
          <a:bodyPr/>
          <a:lstStyle/>
          <a:p>
            <a:fld id="{3F7E1E6A-B269-AF4D-96E8-45F03F10A528}" type="datetimeFigureOut">
              <a:rPr lang="en-US" smtClean="0"/>
              <a:t>11/7/2023</a:t>
            </a:fld>
            <a:endParaRPr lang="en-US"/>
          </a:p>
        </p:txBody>
      </p:sp>
      <p:sp>
        <p:nvSpPr>
          <p:cNvPr id="5" name="Footer Placeholder 4">
            <a:extLst>
              <a:ext uri="{FF2B5EF4-FFF2-40B4-BE49-F238E27FC236}">
                <a16:creationId xmlns:a16="http://schemas.microsoft.com/office/drawing/2014/main" id="{ECC25DC2-DC93-DBAC-0707-1E6BAD3A52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7DEAD-8CF7-64AA-C271-DFD820CA35EF}"/>
              </a:ext>
            </a:extLst>
          </p:cNvPr>
          <p:cNvSpPr>
            <a:spLocks noGrp="1"/>
          </p:cNvSpPr>
          <p:nvPr>
            <p:ph type="sldNum" sz="quarter" idx="12"/>
          </p:nvPr>
        </p:nvSpPr>
        <p:spPr/>
        <p:txBody>
          <a:bodyPr/>
          <a:lstStyle/>
          <a:p>
            <a:fld id="{B1498290-ACBA-8848-965F-D7A09D677C59}" type="slidenum">
              <a:rPr lang="en-US" smtClean="0"/>
              <a:t>‹#›</a:t>
            </a:fld>
            <a:endParaRPr lang="en-US"/>
          </a:p>
        </p:txBody>
      </p:sp>
    </p:spTree>
    <p:extLst>
      <p:ext uri="{BB962C8B-B14F-4D97-AF65-F5344CB8AC3E}">
        <p14:creationId xmlns:p14="http://schemas.microsoft.com/office/powerpoint/2010/main" val="687465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82EA98-82B0-3201-C455-E1D8C0271A0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A51BD9B-4324-357A-CF58-3D7020D646C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1060403-DA43-E24D-1497-D17ADA233430}"/>
              </a:ext>
            </a:extLst>
          </p:cNvPr>
          <p:cNvSpPr>
            <a:spLocks noGrp="1"/>
          </p:cNvSpPr>
          <p:nvPr>
            <p:ph type="dt" sz="half" idx="10"/>
          </p:nvPr>
        </p:nvSpPr>
        <p:spPr/>
        <p:txBody>
          <a:bodyPr/>
          <a:lstStyle/>
          <a:p>
            <a:fld id="{3F7E1E6A-B269-AF4D-96E8-45F03F10A528}" type="datetimeFigureOut">
              <a:rPr lang="en-US" smtClean="0"/>
              <a:t>11/7/2023</a:t>
            </a:fld>
            <a:endParaRPr lang="en-US"/>
          </a:p>
        </p:txBody>
      </p:sp>
      <p:sp>
        <p:nvSpPr>
          <p:cNvPr id="5" name="Footer Placeholder 4">
            <a:extLst>
              <a:ext uri="{FF2B5EF4-FFF2-40B4-BE49-F238E27FC236}">
                <a16:creationId xmlns:a16="http://schemas.microsoft.com/office/drawing/2014/main" id="{4638938A-C2CB-DC28-E2AE-96633CE8ED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B48F39-6498-F323-31FA-8E9586C8A371}"/>
              </a:ext>
            </a:extLst>
          </p:cNvPr>
          <p:cNvSpPr>
            <a:spLocks noGrp="1"/>
          </p:cNvSpPr>
          <p:nvPr>
            <p:ph type="sldNum" sz="quarter" idx="12"/>
          </p:nvPr>
        </p:nvSpPr>
        <p:spPr/>
        <p:txBody>
          <a:bodyPr/>
          <a:lstStyle/>
          <a:p>
            <a:fld id="{B1498290-ACBA-8848-965F-D7A09D677C59}" type="slidenum">
              <a:rPr lang="en-US" smtClean="0"/>
              <a:t>‹#›</a:t>
            </a:fld>
            <a:endParaRPr lang="en-US"/>
          </a:p>
        </p:txBody>
      </p:sp>
    </p:spTree>
    <p:extLst>
      <p:ext uri="{BB962C8B-B14F-4D97-AF65-F5344CB8AC3E}">
        <p14:creationId xmlns:p14="http://schemas.microsoft.com/office/powerpoint/2010/main" val="889159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71"/>
        <p:cNvGrpSpPr/>
        <p:nvPr/>
      </p:nvGrpSpPr>
      <p:grpSpPr>
        <a:xfrm>
          <a:off x="0" y="0"/>
          <a:ext cx="0" cy="0"/>
          <a:chOff x="0" y="0"/>
          <a:chExt cx="0" cy="0"/>
        </a:xfrm>
      </p:grpSpPr>
      <p:pic>
        <p:nvPicPr>
          <p:cNvPr id="72" name="Google Shape;72;p1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3" name="Google Shape;73;p15"/>
          <p:cNvSpPr txBox="1">
            <a:spLocks noGrp="1"/>
          </p:cNvSpPr>
          <p:nvPr>
            <p:ph type="title"/>
          </p:nvPr>
        </p:nvSpPr>
        <p:spPr>
          <a:xfrm>
            <a:off x="950800" y="593367"/>
            <a:ext cx="4037600" cy="120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b="1">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74" name="Google Shape;74;p15"/>
          <p:cNvSpPr txBox="1">
            <a:spLocks noGrp="1"/>
          </p:cNvSpPr>
          <p:nvPr>
            <p:ph type="body" idx="1"/>
          </p:nvPr>
        </p:nvSpPr>
        <p:spPr>
          <a:xfrm>
            <a:off x="1700800" y="3261121"/>
            <a:ext cx="8790400" cy="2926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Font typeface="Karla"/>
              <a:buChar char="●"/>
              <a:defRPr/>
            </a:lvl1pPr>
            <a:lvl2pPr marL="1219170" lvl="1" indent="-423323" rtl="0">
              <a:spcBef>
                <a:spcPts val="2133"/>
              </a:spcBef>
              <a:spcAft>
                <a:spcPts val="0"/>
              </a:spcAft>
              <a:buClr>
                <a:schemeClr val="lt1"/>
              </a:buClr>
              <a:buSzPts val="1400"/>
              <a:buFont typeface="Karla"/>
              <a:buChar char="○"/>
              <a:defRPr/>
            </a:lvl2pPr>
            <a:lvl3pPr marL="1828754" lvl="2" indent="-423323" rtl="0">
              <a:spcBef>
                <a:spcPts val="0"/>
              </a:spcBef>
              <a:spcAft>
                <a:spcPts val="0"/>
              </a:spcAft>
              <a:buClr>
                <a:schemeClr val="lt1"/>
              </a:buClr>
              <a:buSzPts val="1400"/>
              <a:buFont typeface="Karla"/>
              <a:buChar char="■"/>
              <a:defRPr/>
            </a:lvl3pPr>
            <a:lvl4pPr marL="2438339" lvl="3" indent="-423323" rtl="0">
              <a:spcBef>
                <a:spcPts val="0"/>
              </a:spcBef>
              <a:spcAft>
                <a:spcPts val="0"/>
              </a:spcAft>
              <a:buClr>
                <a:schemeClr val="lt1"/>
              </a:buClr>
              <a:buSzPts val="1400"/>
              <a:buFont typeface="Karla"/>
              <a:buChar char="●"/>
              <a:defRPr/>
            </a:lvl4pPr>
            <a:lvl5pPr marL="3047924" lvl="4" indent="-423323" rtl="0">
              <a:spcBef>
                <a:spcPts val="0"/>
              </a:spcBef>
              <a:spcAft>
                <a:spcPts val="0"/>
              </a:spcAft>
              <a:buClr>
                <a:schemeClr val="lt1"/>
              </a:buClr>
              <a:buSzPts val="1400"/>
              <a:buFont typeface="Karla"/>
              <a:buChar char="○"/>
              <a:defRPr/>
            </a:lvl5pPr>
            <a:lvl6pPr marL="3657509" lvl="5" indent="-423323" rtl="0">
              <a:spcBef>
                <a:spcPts val="0"/>
              </a:spcBef>
              <a:spcAft>
                <a:spcPts val="0"/>
              </a:spcAft>
              <a:buClr>
                <a:schemeClr val="lt1"/>
              </a:buClr>
              <a:buSzPts val="1400"/>
              <a:buFont typeface="Karla"/>
              <a:buChar char="■"/>
              <a:defRPr/>
            </a:lvl6pPr>
            <a:lvl7pPr marL="4267093" lvl="6" indent="-423323" rtl="0">
              <a:spcBef>
                <a:spcPts val="0"/>
              </a:spcBef>
              <a:spcAft>
                <a:spcPts val="0"/>
              </a:spcAft>
              <a:buClr>
                <a:schemeClr val="lt1"/>
              </a:buClr>
              <a:buSzPts val="1400"/>
              <a:buFont typeface="Karla"/>
              <a:buChar char="●"/>
              <a:defRPr/>
            </a:lvl7pPr>
            <a:lvl8pPr marL="4876678" lvl="7" indent="-423323" rtl="0">
              <a:spcBef>
                <a:spcPts val="0"/>
              </a:spcBef>
              <a:spcAft>
                <a:spcPts val="0"/>
              </a:spcAft>
              <a:buClr>
                <a:schemeClr val="lt1"/>
              </a:buClr>
              <a:buSzPts val="1400"/>
              <a:buFont typeface="Karla"/>
              <a:buChar char="○"/>
              <a:defRPr/>
            </a:lvl8pPr>
            <a:lvl9pPr marL="5486263" lvl="8" indent="-423323" rtl="0">
              <a:spcBef>
                <a:spcPts val="0"/>
              </a:spcBef>
              <a:spcAft>
                <a:spcPts val="0"/>
              </a:spcAft>
              <a:buClr>
                <a:schemeClr val="lt1"/>
              </a:buClr>
              <a:buSzPts val="1400"/>
              <a:buFont typeface="Karla"/>
              <a:buChar char="■"/>
              <a:defRPr/>
            </a:lvl9pPr>
          </a:lstStyle>
          <a:p>
            <a:endParaRPr/>
          </a:p>
        </p:txBody>
      </p:sp>
    </p:spTree>
    <p:extLst>
      <p:ext uri="{BB962C8B-B14F-4D97-AF65-F5344CB8AC3E}">
        <p14:creationId xmlns:p14="http://schemas.microsoft.com/office/powerpoint/2010/main" val="3530652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7"/>
        <p:cNvGrpSpPr/>
        <p:nvPr/>
      </p:nvGrpSpPr>
      <p:grpSpPr>
        <a:xfrm>
          <a:off x="0" y="0"/>
          <a:ext cx="0" cy="0"/>
          <a:chOff x="0" y="0"/>
          <a:chExt cx="0" cy="0"/>
        </a:xfrm>
      </p:grpSpPr>
      <p:pic>
        <p:nvPicPr>
          <p:cNvPr id="48" name="Google Shape;48;p1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9" name="Google Shape;49;p11"/>
          <p:cNvSpPr txBox="1">
            <a:spLocks noGrp="1"/>
          </p:cNvSpPr>
          <p:nvPr>
            <p:ph type="title" hasCustomPrompt="1"/>
          </p:nvPr>
        </p:nvSpPr>
        <p:spPr>
          <a:xfrm>
            <a:off x="2321567" y="2141500"/>
            <a:ext cx="7546800" cy="18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200"/>
              <a:buNone/>
              <a:defRPr sz="10933"/>
            </a:lvl1pPr>
            <a:lvl2pPr lvl="1" algn="ctr" rtl="0">
              <a:spcBef>
                <a:spcPts val="0"/>
              </a:spcBef>
              <a:spcAft>
                <a:spcPts val="0"/>
              </a:spcAft>
              <a:buSzPts val="8200"/>
              <a:buNone/>
              <a:defRPr sz="10933"/>
            </a:lvl2pPr>
            <a:lvl3pPr lvl="2" algn="ctr" rtl="0">
              <a:spcBef>
                <a:spcPts val="0"/>
              </a:spcBef>
              <a:spcAft>
                <a:spcPts val="0"/>
              </a:spcAft>
              <a:buSzPts val="8200"/>
              <a:buNone/>
              <a:defRPr sz="10933"/>
            </a:lvl3pPr>
            <a:lvl4pPr lvl="3" algn="ctr" rtl="0">
              <a:spcBef>
                <a:spcPts val="0"/>
              </a:spcBef>
              <a:spcAft>
                <a:spcPts val="0"/>
              </a:spcAft>
              <a:buSzPts val="8200"/>
              <a:buNone/>
              <a:defRPr sz="10933"/>
            </a:lvl4pPr>
            <a:lvl5pPr lvl="4" algn="ctr" rtl="0">
              <a:spcBef>
                <a:spcPts val="0"/>
              </a:spcBef>
              <a:spcAft>
                <a:spcPts val="0"/>
              </a:spcAft>
              <a:buSzPts val="8200"/>
              <a:buNone/>
              <a:defRPr sz="10933"/>
            </a:lvl5pPr>
            <a:lvl6pPr lvl="5" algn="ctr" rtl="0">
              <a:spcBef>
                <a:spcPts val="0"/>
              </a:spcBef>
              <a:spcAft>
                <a:spcPts val="0"/>
              </a:spcAft>
              <a:buSzPts val="8200"/>
              <a:buNone/>
              <a:defRPr sz="10933"/>
            </a:lvl6pPr>
            <a:lvl7pPr lvl="6" algn="ctr" rtl="0">
              <a:spcBef>
                <a:spcPts val="0"/>
              </a:spcBef>
              <a:spcAft>
                <a:spcPts val="0"/>
              </a:spcAft>
              <a:buSzPts val="8200"/>
              <a:buNone/>
              <a:defRPr sz="10933"/>
            </a:lvl7pPr>
            <a:lvl8pPr lvl="7" algn="ctr" rtl="0">
              <a:spcBef>
                <a:spcPts val="0"/>
              </a:spcBef>
              <a:spcAft>
                <a:spcPts val="0"/>
              </a:spcAft>
              <a:buSzPts val="8200"/>
              <a:buNone/>
              <a:defRPr sz="10933"/>
            </a:lvl8pPr>
            <a:lvl9pPr lvl="8" algn="ctr" rtl="0">
              <a:spcBef>
                <a:spcPts val="0"/>
              </a:spcBef>
              <a:spcAft>
                <a:spcPts val="0"/>
              </a:spcAft>
              <a:buSzPts val="8200"/>
              <a:buNone/>
              <a:defRPr sz="10933"/>
            </a:lvl9pPr>
          </a:lstStyle>
          <a:p>
            <a:r>
              <a:t>xx%</a:t>
            </a:r>
          </a:p>
        </p:txBody>
      </p:sp>
      <p:sp>
        <p:nvSpPr>
          <p:cNvPr id="50" name="Google Shape;50;p11"/>
          <p:cNvSpPr txBox="1">
            <a:spLocks noGrp="1"/>
          </p:cNvSpPr>
          <p:nvPr>
            <p:ph type="subTitle" idx="1"/>
          </p:nvPr>
        </p:nvSpPr>
        <p:spPr>
          <a:xfrm>
            <a:off x="2321633" y="4144867"/>
            <a:ext cx="7546800" cy="560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b="1"/>
            </a:lvl2pPr>
            <a:lvl3pPr lvl="2" algn="ctr" rtl="0">
              <a:spcBef>
                <a:spcPts val="0"/>
              </a:spcBef>
              <a:spcAft>
                <a:spcPts val="0"/>
              </a:spcAft>
              <a:buNone/>
              <a:defRPr sz="2133" b="1"/>
            </a:lvl3pPr>
            <a:lvl4pPr lvl="3" algn="ctr" rtl="0">
              <a:spcBef>
                <a:spcPts val="0"/>
              </a:spcBef>
              <a:spcAft>
                <a:spcPts val="0"/>
              </a:spcAft>
              <a:buNone/>
              <a:defRPr sz="2133" b="1"/>
            </a:lvl4pPr>
            <a:lvl5pPr lvl="4" algn="ctr" rtl="0">
              <a:spcBef>
                <a:spcPts val="0"/>
              </a:spcBef>
              <a:spcAft>
                <a:spcPts val="0"/>
              </a:spcAft>
              <a:buNone/>
              <a:defRPr sz="2133" b="1"/>
            </a:lvl5pPr>
            <a:lvl6pPr lvl="5" algn="ctr" rtl="0">
              <a:spcBef>
                <a:spcPts val="0"/>
              </a:spcBef>
              <a:spcAft>
                <a:spcPts val="0"/>
              </a:spcAft>
              <a:buNone/>
              <a:defRPr sz="2133" b="1"/>
            </a:lvl6pPr>
            <a:lvl7pPr lvl="6" algn="ctr" rtl="0">
              <a:spcBef>
                <a:spcPts val="0"/>
              </a:spcBef>
              <a:spcAft>
                <a:spcPts val="0"/>
              </a:spcAft>
              <a:buNone/>
              <a:defRPr sz="2133" b="1"/>
            </a:lvl7pPr>
            <a:lvl8pPr lvl="7" algn="ctr" rtl="0">
              <a:spcBef>
                <a:spcPts val="0"/>
              </a:spcBef>
              <a:spcAft>
                <a:spcPts val="0"/>
              </a:spcAft>
              <a:buNone/>
              <a:defRPr sz="2133" b="1"/>
            </a:lvl8pPr>
            <a:lvl9pPr lvl="8" algn="ctr" rtl="0">
              <a:spcBef>
                <a:spcPts val="0"/>
              </a:spcBef>
              <a:spcAft>
                <a:spcPts val="0"/>
              </a:spcAft>
              <a:buNone/>
              <a:defRPr sz="2133" b="1"/>
            </a:lvl9pPr>
          </a:lstStyle>
          <a:p>
            <a:endParaRPr/>
          </a:p>
        </p:txBody>
      </p:sp>
    </p:spTree>
    <p:extLst>
      <p:ext uri="{BB962C8B-B14F-4D97-AF65-F5344CB8AC3E}">
        <p14:creationId xmlns:p14="http://schemas.microsoft.com/office/powerpoint/2010/main" val="2786106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E305B-C02A-6EE1-9724-7C30FE9343B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34C9567-BD62-780A-5FDD-C9E19198398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779F9A2-54F6-2A62-DBF5-878525B36584}"/>
              </a:ext>
            </a:extLst>
          </p:cNvPr>
          <p:cNvSpPr>
            <a:spLocks noGrp="1"/>
          </p:cNvSpPr>
          <p:nvPr>
            <p:ph type="dt" sz="half" idx="10"/>
          </p:nvPr>
        </p:nvSpPr>
        <p:spPr/>
        <p:txBody>
          <a:bodyPr/>
          <a:lstStyle/>
          <a:p>
            <a:fld id="{3F7E1E6A-B269-AF4D-96E8-45F03F10A528}" type="datetimeFigureOut">
              <a:rPr lang="en-US" smtClean="0"/>
              <a:t>11/7/2023</a:t>
            </a:fld>
            <a:endParaRPr lang="en-US"/>
          </a:p>
        </p:txBody>
      </p:sp>
      <p:sp>
        <p:nvSpPr>
          <p:cNvPr id="5" name="Footer Placeholder 4">
            <a:extLst>
              <a:ext uri="{FF2B5EF4-FFF2-40B4-BE49-F238E27FC236}">
                <a16:creationId xmlns:a16="http://schemas.microsoft.com/office/drawing/2014/main" id="{D76AC2B0-F698-C4B9-B6FA-CFB2B1B91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68B510-4E5E-5FD9-E2DB-1EE0FD03BCD2}"/>
              </a:ext>
            </a:extLst>
          </p:cNvPr>
          <p:cNvSpPr>
            <a:spLocks noGrp="1"/>
          </p:cNvSpPr>
          <p:nvPr>
            <p:ph type="sldNum" sz="quarter" idx="12"/>
          </p:nvPr>
        </p:nvSpPr>
        <p:spPr/>
        <p:txBody>
          <a:bodyPr/>
          <a:lstStyle/>
          <a:p>
            <a:fld id="{B1498290-ACBA-8848-965F-D7A09D677C59}" type="slidenum">
              <a:rPr lang="en-US" smtClean="0"/>
              <a:t>‹#›</a:t>
            </a:fld>
            <a:endParaRPr lang="en-US"/>
          </a:p>
        </p:txBody>
      </p:sp>
    </p:spTree>
    <p:extLst>
      <p:ext uri="{BB962C8B-B14F-4D97-AF65-F5344CB8AC3E}">
        <p14:creationId xmlns:p14="http://schemas.microsoft.com/office/powerpoint/2010/main" val="2570645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6C29C-9327-7218-F167-69886F81B1B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63B7B20-B81C-9D00-36C8-23EC449151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CC5293C-CDAD-21C3-CD9F-F7033D962E44}"/>
              </a:ext>
            </a:extLst>
          </p:cNvPr>
          <p:cNvSpPr>
            <a:spLocks noGrp="1"/>
          </p:cNvSpPr>
          <p:nvPr>
            <p:ph type="dt" sz="half" idx="10"/>
          </p:nvPr>
        </p:nvSpPr>
        <p:spPr/>
        <p:txBody>
          <a:bodyPr/>
          <a:lstStyle/>
          <a:p>
            <a:fld id="{3F7E1E6A-B269-AF4D-96E8-45F03F10A528}" type="datetimeFigureOut">
              <a:rPr lang="en-US" smtClean="0"/>
              <a:t>11/7/2023</a:t>
            </a:fld>
            <a:endParaRPr lang="en-US"/>
          </a:p>
        </p:txBody>
      </p:sp>
      <p:sp>
        <p:nvSpPr>
          <p:cNvPr id="5" name="Footer Placeholder 4">
            <a:extLst>
              <a:ext uri="{FF2B5EF4-FFF2-40B4-BE49-F238E27FC236}">
                <a16:creationId xmlns:a16="http://schemas.microsoft.com/office/drawing/2014/main" id="{342A3E82-9CC5-7997-EBC7-260F089560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E8DEA-CA9A-FD74-A924-3EF2B764559D}"/>
              </a:ext>
            </a:extLst>
          </p:cNvPr>
          <p:cNvSpPr>
            <a:spLocks noGrp="1"/>
          </p:cNvSpPr>
          <p:nvPr>
            <p:ph type="sldNum" sz="quarter" idx="12"/>
          </p:nvPr>
        </p:nvSpPr>
        <p:spPr/>
        <p:txBody>
          <a:bodyPr/>
          <a:lstStyle/>
          <a:p>
            <a:fld id="{B1498290-ACBA-8848-965F-D7A09D677C59}" type="slidenum">
              <a:rPr lang="en-US" smtClean="0"/>
              <a:t>‹#›</a:t>
            </a:fld>
            <a:endParaRPr lang="en-US"/>
          </a:p>
        </p:txBody>
      </p:sp>
    </p:spTree>
    <p:extLst>
      <p:ext uri="{BB962C8B-B14F-4D97-AF65-F5344CB8AC3E}">
        <p14:creationId xmlns:p14="http://schemas.microsoft.com/office/powerpoint/2010/main" val="2285664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EC156-9516-FA19-BBA6-6E36C3162BF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C970141-7D1B-8716-98FC-FA854FF5314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FE5ABDB-AF8B-765E-E352-1A4E3E22DE0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0BA7E46-9E21-15B3-DC2D-2BD4EC813949}"/>
              </a:ext>
            </a:extLst>
          </p:cNvPr>
          <p:cNvSpPr>
            <a:spLocks noGrp="1"/>
          </p:cNvSpPr>
          <p:nvPr>
            <p:ph type="dt" sz="half" idx="10"/>
          </p:nvPr>
        </p:nvSpPr>
        <p:spPr/>
        <p:txBody>
          <a:bodyPr/>
          <a:lstStyle/>
          <a:p>
            <a:fld id="{3F7E1E6A-B269-AF4D-96E8-45F03F10A528}" type="datetimeFigureOut">
              <a:rPr lang="en-US" smtClean="0"/>
              <a:t>11/7/2023</a:t>
            </a:fld>
            <a:endParaRPr lang="en-US"/>
          </a:p>
        </p:txBody>
      </p:sp>
      <p:sp>
        <p:nvSpPr>
          <p:cNvPr id="6" name="Footer Placeholder 5">
            <a:extLst>
              <a:ext uri="{FF2B5EF4-FFF2-40B4-BE49-F238E27FC236}">
                <a16:creationId xmlns:a16="http://schemas.microsoft.com/office/drawing/2014/main" id="{6BABE487-204D-AAE2-645D-C6AE20FDF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007BCE-598D-88DF-E7B0-838A3F4E954A}"/>
              </a:ext>
            </a:extLst>
          </p:cNvPr>
          <p:cNvSpPr>
            <a:spLocks noGrp="1"/>
          </p:cNvSpPr>
          <p:nvPr>
            <p:ph type="sldNum" sz="quarter" idx="12"/>
          </p:nvPr>
        </p:nvSpPr>
        <p:spPr/>
        <p:txBody>
          <a:bodyPr/>
          <a:lstStyle/>
          <a:p>
            <a:fld id="{B1498290-ACBA-8848-965F-D7A09D677C59}" type="slidenum">
              <a:rPr lang="en-US" smtClean="0"/>
              <a:t>‹#›</a:t>
            </a:fld>
            <a:endParaRPr lang="en-US"/>
          </a:p>
        </p:txBody>
      </p:sp>
    </p:spTree>
    <p:extLst>
      <p:ext uri="{BB962C8B-B14F-4D97-AF65-F5344CB8AC3E}">
        <p14:creationId xmlns:p14="http://schemas.microsoft.com/office/powerpoint/2010/main" val="3337519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1A312-0041-61A8-220B-3FC174A1F89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404DD0C-85B8-ADD6-3EA1-AE9C12C869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6F7C8F5-BB2D-459F-6B34-F03FBF49C1F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CB0AAC7-3838-1471-59EC-791395E3C4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2C54571-CB72-E2E1-C206-DD95566723A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CC3F5A6-AB04-AD9B-9179-161E9092CEED}"/>
              </a:ext>
            </a:extLst>
          </p:cNvPr>
          <p:cNvSpPr>
            <a:spLocks noGrp="1"/>
          </p:cNvSpPr>
          <p:nvPr>
            <p:ph type="dt" sz="half" idx="10"/>
          </p:nvPr>
        </p:nvSpPr>
        <p:spPr/>
        <p:txBody>
          <a:bodyPr/>
          <a:lstStyle/>
          <a:p>
            <a:fld id="{3F7E1E6A-B269-AF4D-96E8-45F03F10A528}" type="datetimeFigureOut">
              <a:rPr lang="en-US" smtClean="0"/>
              <a:t>11/7/2023</a:t>
            </a:fld>
            <a:endParaRPr lang="en-US"/>
          </a:p>
        </p:txBody>
      </p:sp>
      <p:sp>
        <p:nvSpPr>
          <p:cNvPr id="8" name="Footer Placeholder 7">
            <a:extLst>
              <a:ext uri="{FF2B5EF4-FFF2-40B4-BE49-F238E27FC236}">
                <a16:creationId xmlns:a16="http://schemas.microsoft.com/office/drawing/2014/main" id="{9BFB19A0-409E-8169-51DE-6F0CB03268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B6FCB3-AD2B-B569-CBCC-1A2F26F248AA}"/>
              </a:ext>
            </a:extLst>
          </p:cNvPr>
          <p:cNvSpPr>
            <a:spLocks noGrp="1"/>
          </p:cNvSpPr>
          <p:nvPr>
            <p:ph type="sldNum" sz="quarter" idx="12"/>
          </p:nvPr>
        </p:nvSpPr>
        <p:spPr/>
        <p:txBody>
          <a:bodyPr/>
          <a:lstStyle/>
          <a:p>
            <a:fld id="{B1498290-ACBA-8848-965F-D7A09D677C59}" type="slidenum">
              <a:rPr lang="en-US" smtClean="0"/>
              <a:t>‹#›</a:t>
            </a:fld>
            <a:endParaRPr lang="en-US"/>
          </a:p>
        </p:txBody>
      </p:sp>
    </p:spTree>
    <p:extLst>
      <p:ext uri="{BB962C8B-B14F-4D97-AF65-F5344CB8AC3E}">
        <p14:creationId xmlns:p14="http://schemas.microsoft.com/office/powerpoint/2010/main" val="241015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1C97A-E9F9-2F5D-9F05-E024D0A33F4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2532720-46B3-6A07-18A0-A479DF99F272}"/>
              </a:ext>
            </a:extLst>
          </p:cNvPr>
          <p:cNvSpPr>
            <a:spLocks noGrp="1"/>
          </p:cNvSpPr>
          <p:nvPr>
            <p:ph type="dt" sz="half" idx="10"/>
          </p:nvPr>
        </p:nvSpPr>
        <p:spPr/>
        <p:txBody>
          <a:bodyPr/>
          <a:lstStyle/>
          <a:p>
            <a:fld id="{3F7E1E6A-B269-AF4D-96E8-45F03F10A528}" type="datetimeFigureOut">
              <a:rPr lang="en-US" smtClean="0"/>
              <a:t>11/7/2023</a:t>
            </a:fld>
            <a:endParaRPr lang="en-US"/>
          </a:p>
        </p:txBody>
      </p:sp>
      <p:sp>
        <p:nvSpPr>
          <p:cNvPr id="4" name="Footer Placeholder 3">
            <a:extLst>
              <a:ext uri="{FF2B5EF4-FFF2-40B4-BE49-F238E27FC236}">
                <a16:creationId xmlns:a16="http://schemas.microsoft.com/office/drawing/2014/main" id="{28038D7C-B6C9-887B-8F0E-E6777F7FD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AE2EEA-B37C-687D-D58D-E39EF2BC8582}"/>
              </a:ext>
            </a:extLst>
          </p:cNvPr>
          <p:cNvSpPr>
            <a:spLocks noGrp="1"/>
          </p:cNvSpPr>
          <p:nvPr>
            <p:ph type="sldNum" sz="quarter" idx="12"/>
          </p:nvPr>
        </p:nvSpPr>
        <p:spPr/>
        <p:txBody>
          <a:bodyPr/>
          <a:lstStyle/>
          <a:p>
            <a:fld id="{B1498290-ACBA-8848-965F-D7A09D677C59}" type="slidenum">
              <a:rPr lang="en-US" smtClean="0"/>
              <a:t>‹#›</a:t>
            </a:fld>
            <a:endParaRPr lang="en-US"/>
          </a:p>
        </p:txBody>
      </p:sp>
    </p:spTree>
    <p:extLst>
      <p:ext uri="{BB962C8B-B14F-4D97-AF65-F5344CB8AC3E}">
        <p14:creationId xmlns:p14="http://schemas.microsoft.com/office/powerpoint/2010/main" val="983162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99DD3-0915-096F-CE11-AC67DA674E9E}"/>
              </a:ext>
            </a:extLst>
          </p:cNvPr>
          <p:cNvSpPr>
            <a:spLocks noGrp="1"/>
          </p:cNvSpPr>
          <p:nvPr>
            <p:ph type="dt" sz="half" idx="10"/>
          </p:nvPr>
        </p:nvSpPr>
        <p:spPr/>
        <p:txBody>
          <a:bodyPr/>
          <a:lstStyle/>
          <a:p>
            <a:fld id="{3F7E1E6A-B269-AF4D-96E8-45F03F10A528}" type="datetimeFigureOut">
              <a:rPr lang="en-US" smtClean="0"/>
              <a:t>11/7/2023</a:t>
            </a:fld>
            <a:endParaRPr lang="en-US"/>
          </a:p>
        </p:txBody>
      </p:sp>
      <p:sp>
        <p:nvSpPr>
          <p:cNvPr id="3" name="Footer Placeholder 2">
            <a:extLst>
              <a:ext uri="{FF2B5EF4-FFF2-40B4-BE49-F238E27FC236}">
                <a16:creationId xmlns:a16="http://schemas.microsoft.com/office/drawing/2014/main" id="{1076ECFB-621C-1216-25C7-82E0527053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119129-22DB-F08C-8357-851C88B07384}"/>
              </a:ext>
            </a:extLst>
          </p:cNvPr>
          <p:cNvSpPr>
            <a:spLocks noGrp="1"/>
          </p:cNvSpPr>
          <p:nvPr>
            <p:ph type="sldNum" sz="quarter" idx="12"/>
          </p:nvPr>
        </p:nvSpPr>
        <p:spPr/>
        <p:txBody>
          <a:bodyPr/>
          <a:lstStyle/>
          <a:p>
            <a:fld id="{B1498290-ACBA-8848-965F-D7A09D677C59}" type="slidenum">
              <a:rPr lang="en-US" smtClean="0"/>
              <a:t>‹#›</a:t>
            </a:fld>
            <a:endParaRPr lang="en-US"/>
          </a:p>
        </p:txBody>
      </p:sp>
    </p:spTree>
    <p:extLst>
      <p:ext uri="{BB962C8B-B14F-4D97-AF65-F5344CB8AC3E}">
        <p14:creationId xmlns:p14="http://schemas.microsoft.com/office/powerpoint/2010/main" val="3100197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49D2D-474B-E196-F296-26286F506BA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D21AB59-C174-00DC-BB8E-8DEA5D8F0D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298819C-1030-BE26-2213-A37769D173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0403611-3058-74CA-AA77-08652D871556}"/>
              </a:ext>
            </a:extLst>
          </p:cNvPr>
          <p:cNvSpPr>
            <a:spLocks noGrp="1"/>
          </p:cNvSpPr>
          <p:nvPr>
            <p:ph type="dt" sz="half" idx="10"/>
          </p:nvPr>
        </p:nvSpPr>
        <p:spPr/>
        <p:txBody>
          <a:bodyPr/>
          <a:lstStyle/>
          <a:p>
            <a:fld id="{3F7E1E6A-B269-AF4D-96E8-45F03F10A528}" type="datetimeFigureOut">
              <a:rPr lang="en-US" smtClean="0"/>
              <a:t>11/7/2023</a:t>
            </a:fld>
            <a:endParaRPr lang="en-US"/>
          </a:p>
        </p:txBody>
      </p:sp>
      <p:sp>
        <p:nvSpPr>
          <p:cNvPr id="6" name="Footer Placeholder 5">
            <a:extLst>
              <a:ext uri="{FF2B5EF4-FFF2-40B4-BE49-F238E27FC236}">
                <a16:creationId xmlns:a16="http://schemas.microsoft.com/office/drawing/2014/main" id="{39E2E7AD-D9B0-6460-0BC5-6D7214AF09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61D390-9619-90E4-24B9-F389C017ACFA}"/>
              </a:ext>
            </a:extLst>
          </p:cNvPr>
          <p:cNvSpPr>
            <a:spLocks noGrp="1"/>
          </p:cNvSpPr>
          <p:nvPr>
            <p:ph type="sldNum" sz="quarter" idx="12"/>
          </p:nvPr>
        </p:nvSpPr>
        <p:spPr/>
        <p:txBody>
          <a:bodyPr/>
          <a:lstStyle/>
          <a:p>
            <a:fld id="{B1498290-ACBA-8848-965F-D7A09D677C59}" type="slidenum">
              <a:rPr lang="en-US" smtClean="0"/>
              <a:t>‹#›</a:t>
            </a:fld>
            <a:endParaRPr lang="en-US"/>
          </a:p>
        </p:txBody>
      </p:sp>
    </p:spTree>
    <p:extLst>
      <p:ext uri="{BB962C8B-B14F-4D97-AF65-F5344CB8AC3E}">
        <p14:creationId xmlns:p14="http://schemas.microsoft.com/office/powerpoint/2010/main" val="1453724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4D879-5DE2-55AD-5A8A-EB9656A91F0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F69A5DB-901B-B7F4-E60C-BFCA895320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218B88-FFE3-D8DB-78C4-40525A2C13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AC0CFDF-9607-7C0E-1F4A-C6440A54883F}"/>
              </a:ext>
            </a:extLst>
          </p:cNvPr>
          <p:cNvSpPr>
            <a:spLocks noGrp="1"/>
          </p:cNvSpPr>
          <p:nvPr>
            <p:ph type="dt" sz="half" idx="10"/>
          </p:nvPr>
        </p:nvSpPr>
        <p:spPr/>
        <p:txBody>
          <a:bodyPr/>
          <a:lstStyle/>
          <a:p>
            <a:fld id="{3F7E1E6A-B269-AF4D-96E8-45F03F10A528}" type="datetimeFigureOut">
              <a:rPr lang="en-US" smtClean="0"/>
              <a:t>11/7/2023</a:t>
            </a:fld>
            <a:endParaRPr lang="en-US"/>
          </a:p>
        </p:txBody>
      </p:sp>
      <p:sp>
        <p:nvSpPr>
          <p:cNvPr id="6" name="Footer Placeholder 5">
            <a:extLst>
              <a:ext uri="{FF2B5EF4-FFF2-40B4-BE49-F238E27FC236}">
                <a16:creationId xmlns:a16="http://schemas.microsoft.com/office/drawing/2014/main" id="{162B2F4D-2C79-C776-2A82-ABA7C17F8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727514-0B62-B6F1-F02D-C984A41DBCE6}"/>
              </a:ext>
            </a:extLst>
          </p:cNvPr>
          <p:cNvSpPr>
            <a:spLocks noGrp="1"/>
          </p:cNvSpPr>
          <p:nvPr>
            <p:ph type="sldNum" sz="quarter" idx="12"/>
          </p:nvPr>
        </p:nvSpPr>
        <p:spPr/>
        <p:txBody>
          <a:bodyPr/>
          <a:lstStyle/>
          <a:p>
            <a:fld id="{B1498290-ACBA-8848-965F-D7A09D677C59}" type="slidenum">
              <a:rPr lang="en-US" smtClean="0"/>
              <a:t>‹#›</a:t>
            </a:fld>
            <a:endParaRPr lang="en-US"/>
          </a:p>
        </p:txBody>
      </p:sp>
    </p:spTree>
    <p:extLst>
      <p:ext uri="{BB962C8B-B14F-4D97-AF65-F5344CB8AC3E}">
        <p14:creationId xmlns:p14="http://schemas.microsoft.com/office/powerpoint/2010/main" val="3262309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65C4F4-41AD-BC98-6B3D-129781809D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A26FF48-5270-0561-6439-7028BF4292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3E57187-A823-6027-C7B9-E63D0FEF0A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7E1E6A-B269-AF4D-96E8-45F03F10A528}" type="datetimeFigureOut">
              <a:rPr lang="en-US" smtClean="0"/>
              <a:t>11/7/2023</a:t>
            </a:fld>
            <a:endParaRPr lang="en-US"/>
          </a:p>
        </p:txBody>
      </p:sp>
      <p:sp>
        <p:nvSpPr>
          <p:cNvPr id="5" name="Footer Placeholder 4">
            <a:extLst>
              <a:ext uri="{FF2B5EF4-FFF2-40B4-BE49-F238E27FC236}">
                <a16:creationId xmlns:a16="http://schemas.microsoft.com/office/drawing/2014/main" id="{85579D73-A847-FEE9-E9C8-00A0073F88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53369D-0FCC-25FD-FBB1-E9F9B3C7E2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498290-ACBA-8848-965F-D7A09D677C59}" type="slidenum">
              <a:rPr lang="en-US" smtClean="0"/>
              <a:t>‹#›</a:t>
            </a:fld>
            <a:endParaRPr lang="en-US"/>
          </a:p>
        </p:txBody>
      </p:sp>
    </p:spTree>
    <p:extLst>
      <p:ext uri="{BB962C8B-B14F-4D97-AF65-F5344CB8AC3E}">
        <p14:creationId xmlns:p14="http://schemas.microsoft.com/office/powerpoint/2010/main" val="3853757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9.png"/><Relationship Id="rId7" Type="http://schemas.openxmlformats.org/officeDocument/2006/relationships/diagramColors" Target="../diagrams/colors3.xm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9.png"/><Relationship Id="rId7" Type="http://schemas.openxmlformats.org/officeDocument/2006/relationships/diagramColors" Target="../diagrams/colors6.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9.wmf"/><Relationship Id="rId5" Type="http://schemas.openxmlformats.org/officeDocument/2006/relationships/image" Target="../media/image71.png"/><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56.xml.rels><?xml version="1.0" encoding="UTF-8" standalone="yes"?>
<Relationships xmlns="http://schemas.openxmlformats.org/package/2006/relationships"><Relationship Id="rId2" Type="http://schemas.openxmlformats.org/officeDocument/2006/relationships/hyperlink" Target="http://104.155.19.23/nexus7/foodexplorer_old.php" TargetMode="Externa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0">
            <a:extLst>
              <a:ext uri="{FF2B5EF4-FFF2-40B4-BE49-F238E27FC236}">
                <a16:creationId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37E9D4B-7BFA-4D10-B666-547BAC4994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a:extLst>
              <a:ext uri="{FF2B5EF4-FFF2-40B4-BE49-F238E27FC236}">
                <a16:creationId xmlns:a16="http://schemas.microsoft.com/office/drawing/2014/main" id="{DEA0752C-0317-5042-8551-BD49B9F6BA60}"/>
              </a:ext>
            </a:extLst>
          </p:cNvPr>
          <p:cNvPicPr>
            <a:picLocks noChangeAspect="1"/>
          </p:cNvPicPr>
          <p:nvPr/>
        </p:nvPicPr>
        <p:blipFill>
          <a:blip r:embed="rId2"/>
          <a:stretch>
            <a:fillRect/>
          </a:stretch>
        </p:blipFill>
        <p:spPr>
          <a:xfrm>
            <a:off x="962164" y="2375209"/>
            <a:ext cx="5133836" cy="1761893"/>
          </a:xfrm>
          <a:prstGeom prst="rect">
            <a:avLst/>
          </a:prstGeom>
        </p:spPr>
      </p:pic>
      <p:pic>
        <p:nvPicPr>
          <p:cNvPr id="4" name="Εικόνα 1">
            <a:extLst>
              <a:ext uri="{FF2B5EF4-FFF2-40B4-BE49-F238E27FC236}">
                <a16:creationId xmlns:a16="http://schemas.microsoft.com/office/drawing/2014/main" id="{0CDA60BB-1325-74C9-79C2-A432EA31A45D}"/>
              </a:ext>
            </a:extLst>
          </p:cNvPr>
          <p:cNvPicPr>
            <a:picLocks noChangeAspect="1"/>
          </p:cNvPicPr>
          <p:nvPr/>
        </p:nvPicPr>
        <p:blipFill rotWithShape="1">
          <a:blip r:embed="rId3"/>
          <a:srcRect l="28884" t="29981" r="25649" b="35782"/>
          <a:stretch/>
        </p:blipFill>
        <p:spPr>
          <a:xfrm>
            <a:off x="5742878" y="1600200"/>
            <a:ext cx="5486958" cy="3384395"/>
          </a:xfrm>
          <a:prstGeom prst="rect">
            <a:avLst/>
          </a:prstGeom>
        </p:spPr>
      </p:pic>
      <p:pic>
        <p:nvPicPr>
          <p:cNvPr id="6" name="Εικόνα 7">
            <a:extLst>
              <a:ext uri="{FF2B5EF4-FFF2-40B4-BE49-F238E27FC236}">
                <a16:creationId xmlns:a16="http://schemas.microsoft.com/office/drawing/2014/main" id="{F5856722-7EBF-A819-74C1-1CCE25EAB403}"/>
              </a:ext>
            </a:extLst>
          </p:cNvPr>
          <p:cNvPicPr>
            <a:picLocks noChangeAspect="1"/>
          </p:cNvPicPr>
          <p:nvPr/>
        </p:nvPicPr>
        <p:blipFill>
          <a:blip r:embed="rId4"/>
          <a:stretch>
            <a:fillRect/>
          </a:stretch>
        </p:blipFill>
        <p:spPr>
          <a:xfrm>
            <a:off x="1" y="6322741"/>
            <a:ext cx="3144644" cy="525284"/>
          </a:xfrm>
          <a:prstGeom prst="rect">
            <a:avLst/>
          </a:prstGeom>
        </p:spPr>
      </p:pic>
      <p:sp>
        <p:nvSpPr>
          <p:cNvPr id="7" name="TextBox 6">
            <a:extLst>
              <a:ext uri="{FF2B5EF4-FFF2-40B4-BE49-F238E27FC236}">
                <a16:creationId xmlns:a16="http://schemas.microsoft.com/office/drawing/2014/main" id="{B8D1BDF2-1F0E-EB3C-BA76-583967B95E5A}"/>
              </a:ext>
            </a:extLst>
          </p:cNvPr>
          <p:cNvSpPr txBox="1"/>
          <p:nvPr/>
        </p:nvSpPr>
        <p:spPr>
          <a:xfrm>
            <a:off x="7633289" y="4984595"/>
            <a:ext cx="1706136" cy="369332"/>
          </a:xfrm>
          <a:prstGeom prst="rect">
            <a:avLst/>
          </a:prstGeom>
          <a:noFill/>
        </p:spPr>
        <p:txBody>
          <a:bodyPr wrap="square" rtlCol="0">
            <a:spAutoFit/>
          </a:bodyPr>
          <a:lstStyle/>
          <a:p>
            <a:r>
              <a:rPr lang="en-US" i="1" dirty="0"/>
              <a:t>Alexandra Katidi</a:t>
            </a:r>
          </a:p>
        </p:txBody>
      </p:sp>
    </p:spTree>
    <p:extLst>
      <p:ext uri="{BB962C8B-B14F-4D97-AF65-F5344CB8AC3E}">
        <p14:creationId xmlns:p14="http://schemas.microsoft.com/office/powerpoint/2010/main" val="261749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828A5161-06F1-46CF-8AD7-844680A59E1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1" name="Isosceles Triangle 10">
              <a:extLst>
                <a:ext uri="{FF2B5EF4-FFF2-40B4-BE49-F238E27FC236}">
                  <a16:creationId xmlns:a16="http://schemas.microsoft.com/office/drawing/2014/main" id="{D3F51FEB-38FB-4F6C-9F7B-2F2AFAB6546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547BA6-BAE0-43BB-A7CA-60F69CE252F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6AA1D30D-D057-87B2-9F02-A25512FD624E}"/>
              </a:ext>
            </a:extLst>
          </p:cNvPr>
          <p:cNvPicPr>
            <a:picLocks noChangeAspect="1"/>
          </p:cNvPicPr>
          <p:nvPr/>
        </p:nvPicPr>
        <p:blipFill rotWithShape="1">
          <a:blip r:embed="rId2"/>
          <a:srcRect t="-1" r="36874" b="-2769"/>
          <a:stretch/>
        </p:blipFill>
        <p:spPr>
          <a:xfrm>
            <a:off x="6040351" y="785813"/>
            <a:ext cx="5178938" cy="5359060"/>
          </a:xfrm>
          <a:prstGeom prst="rect">
            <a:avLst/>
          </a:prstGeom>
        </p:spPr>
      </p:pic>
      <p:grpSp>
        <p:nvGrpSpPr>
          <p:cNvPr id="14" name="Group 13">
            <a:extLst>
              <a:ext uri="{FF2B5EF4-FFF2-40B4-BE49-F238E27FC236}">
                <a16:creationId xmlns:a16="http://schemas.microsoft.com/office/drawing/2014/main" id="{5995D10D-E9C9-47DB-AE7E-801FEF38F5C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5" name="Rectangle 14">
              <a:extLst>
                <a:ext uri="{FF2B5EF4-FFF2-40B4-BE49-F238E27FC236}">
                  <a16:creationId xmlns:a16="http://schemas.microsoft.com/office/drawing/2014/main" id="{CC1A72C6-3DE4-4EC3-9AD5-9E0D40D8CE8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0B0DA1F1-C391-4EDF-9FE0-23E86E13776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25C51899-7F52-EB6C-3D51-3CF5B119B7B5}"/>
              </a:ext>
            </a:extLst>
          </p:cNvPr>
          <p:cNvSpPr txBox="1"/>
          <p:nvPr/>
        </p:nvSpPr>
        <p:spPr>
          <a:xfrm>
            <a:off x="1300840" y="429943"/>
            <a:ext cx="2226366" cy="461665"/>
          </a:xfrm>
          <a:prstGeom prst="rect">
            <a:avLst/>
          </a:prstGeom>
          <a:noFill/>
        </p:spPr>
        <p:txBody>
          <a:bodyPr wrap="square" rtlCol="0">
            <a:spAutoFit/>
          </a:bodyPr>
          <a:lstStyle/>
          <a:p>
            <a:r>
              <a:rPr lang="en-US"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GREECE</a:t>
            </a:r>
            <a:endParaRPr lang="el-GR"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BAB7E0E-E941-46A8-9D87-AC7EEB2B7D32}"/>
              </a:ext>
            </a:extLst>
          </p:cNvPr>
          <p:cNvPicPr>
            <a:picLocks noChangeAspect="1"/>
          </p:cNvPicPr>
          <p:nvPr/>
        </p:nvPicPr>
        <p:blipFill rotWithShape="1">
          <a:blip r:embed="rId3"/>
          <a:srcRect l="-1" r="3534" b="14344"/>
          <a:stretch/>
        </p:blipFill>
        <p:spPr>
          <a:xfrm>
            <a:off x="325450" y="231163"/>
            <a:ext cx="1014060" cy="859227"/>
          </a:xfrm>
          <a:prstGeom prst="rect">
            <a:avLst/>
          </a:prstGeom>
        </p:spPr>
      </p:pic>
      <p:graphicFrame>
        <p:nvGraphicFramePr>
          <p:cNvPr id="18" name="TextBox 1">
            <a:extLst>
              <a:ext uri="{FF2B5EF4-FFF2-40B4-BE49-F238E27FC236}">
                <a16:creationId xmlns:a16="http://schemas.microsoft.com/office/drawing/2014/main" id="{70FE587F-C840-1B5E-AE77-CD1388C8B8E7}"/>
              </a:ext>
            </a:extLst>
          </p:cNvPr>
          <p:cNvGraphicFramePr/>
          <p:nvPr/>
        </p:nvGraphicFramePr>
        <p:xfrm>
          <a:off x="1172107" y="1321553"/>
          <a:ext cx="4008384" cy="43939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822766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B4AECE5-E1D7-4005-CF19-5D77605561F7}"/>
              </a:ext>
            </a:extLst>
          </p:cNvPr>
          <p:cNvPicPr>
            <a:picLocks noChangeAspect="1"/>
          </p:cNvPicPr>
          <p:nvPr/>
        </p:nvPicPr>
        <p:blipFill>
          <a:blip r:embed="rId2"/>
          <a:stretch>
            <a:fillRect/>
          </a:stretch>
        </p:blipFill>
        <p:spPr>
          <a:xfrm>
            <a:off x="957792" y="3014663"/>
            <a:ext cx="10905066" cy="3100838"/>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0A25161-A639-D19B-691F-B59DA94C327B}"/>
              </a:ext>
            </a:extLst>
          </p:cNvPr>
          <p:cNvSpPr txBox="1"/>
          <p:nvPr/>
        </p:nvSpPr>
        <p:spPr>
          <a:xfrm>
            <a:off x="5574506" y="740418"/>
            <a:ext cx="1042987" cy="461665"/>
          </a:xfrm>
          <a:prstGeom prst="rect">
            <a:avLst/>
          </a:prstGeom>
          <a:noFill/>
        </p:spPr>
        <p:txBody>
          <a:bodyPr wrap="square" rtlCol="0">
            <a:spAutoFit/>
          </a:bodyPr>
          <a:lstStyle/>
          <a:p>
            <a:pPr algn="ctr"/>
            <a:r>
              <a:rPr lang="en-US" sz="2400" b="1" dirty="0"/>
              <a:t>GAP</a:t>
            </a:r>
          </a:p>
        </p:txBody>
      </p:sp>
      <p:sp>
        <p:nvSpPr>
          <p:cNvPr id="10" name="TextBox 9">
            <a:extLst>
              <a:ext uri="{FF2B5EF4-FFF2-40B4-BE49-F238E27FC236}">
                <a16:creationId xmlns:a16="http://schemas.microsoft.com/office/drawing/2014/main" id="{4C9C73C3-5BA3-04AB-C718-5417EB3F6EDC}"/>
              </a:ext>
            </a:extLst>
          </p:cNvPr>
          <p:cNvSpPr txBox="1"/>
          <p:nvPr/>
        </p:nvSpPr>
        <p:spPr>
          <a:xfrm>
            <a:off x="3534368" y="1907864"/>
            <a:ext cx="5123262" cy="400110"/>
          </a:xfrm>
          <a:prstGeom prst="rect">
            <a:avLst/>
          </a:prstGeom>
          <a:noFill/>
        </p:spPr>
        <p:txBody>
          <a:bodyPr wrap="square">
            <a:spAutoFit/>
          </a:bodyPr>
          <a:lstStyle/>
          <a:p>
            <a:r>
              <a:rPr lang="en-US" sz="2000" dirty="0">
                <a:solidFill>
                  <a:prstClr val="black"/>
                </a:solidFill>
                <a:latin typeface="Times New Roman" panose="02020603050405020304" pitchFamily="18" charset="0"/>
                <a:cs typeface="Times New Roman" panose="02020603050405020304" pitchFamily="18" charset="0"/>
              </a:rPr>
              <a:t>First systematic attempt to create a Greek BFCD</a:t>
            </a:r>
            <a:endParaRPr lang="en-US" sz="2000" dirty="0"/>
          </a:p>
        </p:txBody>
      </p:sp>
      <p:sp>
        <p:nvSpPr>
          <p:cNvPr id="12" name="Down Arrow 11">
            <a:extLst>
              <a:ext uri="{FF2B5EF4-FFF2-40B4-BE49-F238E27FC236}">
                <a16:creationId xmlns:a16="http://schemas.microsoft.com/office/drawing/2014/main" id="{8679E7EE-3747-E8C8-8DD3-320EA2E7CAC1}"/>
              </a:ext>
            </a:extLst>
          </p:cNvPr>
          <p:cNvSpPr/>
          <p:nvPr/>
        </p:nvSpPr>
        <p:spPr>
          <a:xfrm>
            <a:off x="6025752" y="1366076"/>
            <a:ext cx="105369" cy="4035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98983884-EDBE-53E6-AEF2-9E513CDB8C62}"/>
              </a:ext>
            </a:extLst>
          </p:cNvPr>
          <p:cNvSpPr/>
          <p:nvPr/>
        </p:nvSpPr>
        <p:spPr>
          <a:xfrm>
            <a:off x="6025752" y="2602646"/>
            <a:ext cx="140493" cy="4035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79273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C7E0A2C-7C0A-4AAC-B3B0-6C12B2EBAE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1AEA07-1E14-44B4-8E55-64EF049CD6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26F449-49B0-D8D1-D3A5-0819949CFC8C}"/>
              </a:ext>
            </a:extLst>
          </p:cNvPr>
          <p:cNvSpPr>
            <a:spLocks noGrp="1"/>
          </p:cNvSpPr>
          <p:nvPr>
            <p:ph type="ctrTitle"/>
          </p:nvPr>
        </p:nvSpPr>
        <p:spPr>
          <a:xfrm>
            <a:off x="1523999" y="2234882"/>
            <a:ext cx="9144000" cy="2387600"/>
          </a:xfrm>
        </p:spPr>
        <p:txBody>
          <a:bodyPr>
            <a:normAutofit/>
          </a:bodyPr>
          <a:lstStyle/>
          <a:p>
            <a:r>
              <a:rPr lang="en-US" sz="4800" i="1" dirty="0"/>
              <a:t>Structure &amp; Methodology of the HelTH BFCD</a:t>
            </a:r>
            <a:r>
              <a:rPr lang="en-US" sz="5400" dirty="0"/>
              <a:t/>
            </a:r>
            <a:br>
              <a:rPr lang="en-US" sz="5400" dirty="0"/>
            </a:br>
            <a:endParaRPr lang="en-US" sz="5400" dirty="0"/>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68523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51A88A-ABA4-47AB-B74E-DBC0ECCA5ED1}"/>
              </a:ext>
            </a:extLst>
          </p:cNvPr>
          <p:cNvSpPr/>
          <p:nvPr/>
        </p:nvSpPr>
        <p:spPr>
          <a:xfrm>
            <a:off x="1"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000"/>
          </a:p>
        </p:txBody>
      </p:sp>
      <p:graphicFrame>
        <p:nvGraphicFramePr>
          <p:cNvPr id="2" name="Diagram 1">
            <a:extLst>
              <a:ext uri="{FF2B5EF4-FFF2-40B4-BE49-F238E27FC236}">
                <a16:creationId xmlns:a16="http://schemas.microsoft.com/office/drawing/2014/main" id="{FF9A6000-B940-4B63-9100-6EDAB8A135F5}"/>
              </a:ext>
            </a:extLst>
          </p:cNvPr>
          <p:cNvGraphicFramePr/>
          <p:nvPr>
            <p:extLst>
              <p:ext uri="{D42A27DB-BD31-4B8C-83A1-F6EECF244321}">
                <p14:modId xmlns:p14="http://schemas.microsoft.com/office/powerpoint/2010/main" val="2189597239"/>
              </p:ext>
            </p:extLst>
          </p:nvPr>
        </p:nvGraphicFramePr>
        <p:xfrm>
          <a:off x="278295" y="1603717"/>
          <a:ext cx="11418175" cy="4701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4135BC4D-2AC9-40BB-AEBE-B3C07F8C4010}"/>
              </a:ext>
            </a:extLst>
          </p:cNvPr>
          <p:cNvSpPr txBox="1"/>
          <p:nvPr/>
        </p:nvSpPr>
        <p:spPr>
          <a:xfrm>
            <a:off x="278295" y="535413"/>
            <a:ext cx="9780105" cy="707886"/>
          </a:xfrm>
          <a:prstGeom prst="rect">
            <a:avLst/>
          </a:prstGeom>
          <a:noFill/>
        </p:spPr>
        <p:txBody>
          <a:bodyPr wrap="square" rtlCol="0">
            <a:spAutoFit/>
          </a:bodyPr>
          <a:lstStyle/>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The first version of the HelTH BFCD contained 4 files</a:t>
            </a:r>
            <a:r>
              <a:rPr lang="el-GR" sz="2000" dirty="0">
                <a:latin typeface="Times New Roman" panose="02020603050405020304" pitchFamily="18" charset="0"/>
                <a:cs typeface="Times New Roman" panose="02020603050405020304" pitchFamily="18" charset="0"/>
              </a:rPr>
              <a:t> (3 </a:t>
            </a:r>
            <a:r>
              <a:rPr lang="en-US" sz="2000" dirty="0">
                <a:latin typeface="Times New Roman" panose="02020603050405020304" pitchFamily="18" charset="0"/>
                <a:cs typeface="Times New Roman" panose="02020603050405020304" pitchFamily="18" charset="0"/>
              </a:rPr>
              <a:t>excel documents, 1 file of pdf);</a:t>
            </a:r>
            <a:endParaRPr lang="el-GR" sz="2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1F9A577-A3CA-42A4-B184-986F2F5F43E7}"/>
              </a:ext>
            </a:extLst>
          </p:cNvPr>
          <p:cNvSpPr txBox="1"/>
          <p:nvPr/>
        </p:nvSpPr>
        <p:spPr>
          <a:xfrm>
            <a:off x="278295" y="159939"/>
            <a:ext cx="1634911" cy="523220"/>
          </a:xfrm>
          <a:prstGeom prst="rect">
            <a:avLst/>
          </a:prstGeom>
          <a:noFill/>
        </p:spPr>
        <p:txBody>
          <a:bodyPr wrap="square" rtlCol="0">
            <a:spAutoFit/>
          </a:bodyPr>
          <a:lstStyle/>
          <a:p>
            <a:r>
              <a:rPr lang="en-US" sz="2800"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Structure</a:t>
            </a:r>
          </a:p>
        </p:txBody>
      </p:sp>
    </p:spTree>
    <p:extLst>
      <p:ext uri="{BB962C8B-B14F-4D97-AF65-F5344CB8AC3E}">
        <p14:creationId xmlns:p14="http://schemas.microsoft.com/office/powerpoint/2010/main" val="26111601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9AF86B-67F3-46ED-A6AA-E62CFDDE1A09}"/>
              </a:ext>
            </a:extLst>
          </p:cNvPr>
          <p:cNvPicPr>
            <a:picLocks noChangeAspect="1"/>
          </p:cNvPicPr>
          <p:nvPr/>
        </p:nvPicPr>
        <p:blipFill>
          <a:blip r:embed="rId2"/>
          <a:stretch>
            <a:fillRect/>
          </a:stretch>
        </p:blipFill>
        <p:spPr>
          <a:xfrm>
            <a:off x="2286181" y="18515"/>
            <a:ext cx="6965432" cy="4451140"/>
          </a:xfrm>
          <a:prstGeom prst="rect">
            <a:avLst/>
          </a:prstGeom>
        </p:spPr>
      </p:pic>
      <p:sp>
        <p:nvSpPr>
          <p:cNvPr id="6" name="Rectangle 5">
            <a:extLst>
              <a:ext uri="{FF2B5EF4-FFF2-40B4-BE49-F238E27FC236}">
                <a16:creationId xmlns:a16="http://schemas.microsoft.com/office/drawing/2014/main" id="{4620E73A-2413-4956-A53C-BF64CA3A4E57}"/>
              </a:ext>
            </a:extLst>
          </p:cNvPr>
          <p:cNvSpPr/>
          <p:nvPr/>
        </p:nvSpPr>
        <p:spPr>
          <a:xfrm>
            <a:off x="9439794" y="1646210"/>
            <a:ext cx="2365719" cy="597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en-US" dirty="0">
                <a:solidFill>
                  <a:srgbClr val="FFC000"/>
                </a:solidFill>
                <a:latin typeface="Rockwell" panose="02060603020205020403"/>
              </a:rPr>
              <a:t>1. </a:t>
            </a:r>
            <a:r>
              <a:rPr lang="en-US" b="1" dirty="0">
                <a:solidFill>
                  <a:srgbClr val="FFC000"/>
                </a:solidFill>
                <a:latin typeface="Rockwell" panose="02060603020205020403"/>
              </a:rPr>
              <a:t>Description File</a:t>
            </a:r>
            <a:endParaRPr lang="el-GR" b="1" dirty="0">
              <a:solidFill>
                <a:srgbClr val="FFC000"/>
              </a:solidFill>
            </a:endParaRPr>
          </a:p>
        </p:txBody>
      </p:sp>
      <p:sp>
        <p:nvSpPr>
          <p:cNvPr id="8" name="Rectangle 7">
            <a:extLst>
              <a:ext uri="{FF2B5EF4-FFF2-40B4-BE49-F238E27FC236}">
                <a16:creationId xmlns:a16="http://schemas.microsoft.com/office/drawing/2014/main" id="{828F614C-FCE0-4666-A4F2-6B4D3F02C844}"/>
              </a:ext>
            </a:extLst>
          </p:cNvPr>
          <p:cNvSpPr/>
          <p:nvPr/>
        </p:nvSpPr>
        <p:spPr>
          <a:xfrm>
            <a:off x="9439794" y="2635347"/>
            <a:ext cx="2365719" cy="597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en-US" dirty="0">
                <a:solidFill>
                  <a:srgbClr val="FFC000"/>
                </a:solidFill>
              </a:rPr>
              <a:t>2. </a:t>
            </a:r>
            <a:r>
              <a:rPr lang="en-US" b="1" dirty="0">
                <a:solidFill>
                  <a:srgbClr val="FFC000"/>
                </a:solidFill>
              </a:rPr>
              <a:t>Nutrients File</a:t>
            </a:r>
            <a:endParaRPr lang="el-GR" b="1" dirty="0">
              <a:solidFill>
                <a:srgbClr val="FFC000"/>
              </a:solidFill>
            </a:endParaRPr>
          </a:p>
        </p:txBody>
      </p:sp>
      <p:sp>
        <p:nvSpPr>
          <p:cNvPr id="12" name="Rectangle 11">
            <a:extLst>
              <a:ext uri="{FF2B5EF4-FFF2-40B4-BE49-F238E27FC236}">
                <a16:creationId xmlns:a16="http://schemas.microsoft.com/office/drawing/2014/main" id="{C028583A-A3EB-41C9-A2B8-E7D7714648FA}"/>
              </a:ext>
            </a:extLst>
          </p:cNvPr>
          <p:cNvSpPr/>
          <p:nvPr/>
        </p:nvSpPr>
        <p:spPr>
          <a:xfrm>
            <a:off x="9439794" y="3624483"/>
            <a:ext cx="2365719" cy="597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en-US" dirty="0">
                <a:solidFill>
                  <a:srgbClr val="FFC000"/>
                </a:solidFill>
              </a:rPr>
              <a:t>3. </a:t>
            </a:r>
            <a:r>
              <a:rPr lang="en-US" b="1" dirty="0">
                <a:solidFill>
                  <a:srgbClr val="FFC000"/>
                </a:solidFill>
              </a:rPr>
              <a:t>Claims File</a:t>
            </a:r>
            <a:endParaRPr lang="el-GR" b="1" dirty="0">
              <a:solidFill>
                <a:srgbClr val="FFC000"/>
              </a:solidFill>
            </a:endParaRPr>
          </a:p>
        </p:txBody>
      </p:sp>
      <p:sp>
        <p:nvSpPr>
          <p:cNvPr id="13" name="Rectangle 12">
            <a:extLst>
              <a:ext uri="{FF2B5EF4-FFF2-40B4-BE49-F238E27FC236}">
                <a16:creationId xmlns:a16="http://schemas.microsoft.com/office/drawing/2014/main" id="{086ACC1F-CA14-400B-8F7E-BD5F1FFF58B8}"/>
              </a:ext>
            </a:extLst>
          </p:cNvPr>
          <p:cNvSpPr/>
          <p:nvPr/>
        </p:nvSpPr>
        <p:spPr>
          <a:xfrm>
            <a:off x="9439794" y="4613621"/>
            <a:ext cx="2365719" cy="597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en-US" dirty="0">
                <a:solidFill>
                  <a:srgbClr val="FFC000"/>
                </a:solidFill>
              </a:rPr>
              <a:t>4. </a:t>
            </a:r>
            <a:r>
              <a:rPr lang="en-US" b="1" dirty="0">
                <a:solidFill>
                  <a:srgbClr val="FFC000"/>
                </a:solidFill>
              </a:rPr>
              <a:t>Photobook</a:t>
            </a:r>
            <a:endParaRPr lang="el-GR" b="1" dirty="0">
              <a:solidFill>
                <a:srgbClr val="FFC000"/>
              </a:solidFill>
            </a:endParaRPr>
          </a:p>
        </p:txBody>
      </p:sp>
      <p:sp>
        <p:nvSpPr>
          <p:cNvPr id="18" name="TextBox 17">
            <a:extLst>
              <a:ext uri="{FF2B5EF4-FFF2-40B4-BE49-F238E27FC236}">
                <a16:creationId xmlns:a16="http://schemas.microsoft.com/office/drawing/2014/main" id="{855695F7-5D7A-4432-A0D7-21F23CA2564E}"/>
              </a:ext>
            </a:extLst>
          </p:cNvPr>
          <p:cNvSpPr txBox="1"/>
          <p:nvPr/>
        </p:nvSpPr>
        <p:spPr>
          <a:xfrm>
            <a:off x="2183446" y="-5739"/>
            <a:ext cx="1090247" cy="369332"/>
          </a:xfrm>
          <a:prstGeom prst="rect">
            <a:avLst/>
          </a:prstGeom>
          <a:noFill/>
        </p:spPr>
        <p:txBody>
          <a:bodyPr wrap="square" rtlCol="0">
            <a:spAutoFit/>
          </a:bodyPr>
          <a:lstStyle/>
          <a:p>
            <a:pPr defTabSz="457189"/>
            <a:r>
              <a:rPr lang="en-US" b="1" dirty="0">
                <a:solidFill>
                  <a:prstClr val="black"/>
                </a:solidFill>
                <a:latin typeface="Rockwell" panose="02060603020205020403"/>
              </a:rPr>
              <a:t>USDA</a:t>
            </a:r>
            <a:endParaRPr lang="el-GR" b="1" dirty="0">
              <a:solidFill>
                <a:prstClr val="black"/>
              </a:solidFill>
              <a:latin typeface="Cambria" panose="02040503050406030204" pitchFamily="18" charset="0"/>
            </a:endParaRPr>
          </a:p>
        </p:txBody>
      </p:sp>
      <p:pic>
        <p:nvPicPr>
          <p:cNvPr id="19" name="Picture 18">
            <a:extLst>
              <a:ext uri="{FF2B5EF4-FFF2-40B4-BE49-F238E27FC236}">
                <a16:creationId xmlns:a16="http://schemas.microsoft.com/office/drawing/2014/main" id="{89B8B4EB-65B1-487F-A93C-EDE4E89D8522}"/>
              </a:ext>
            </a:extLst>
          </p:cNvPr>
          <p:cNvPicPr>
            <a:picLocks noChangeAspect="1"/>
          </p:cNvPicPr>
          <p:nvPr/>
        </p:nvPicPr>
        <p:blipFill>
          <a:blip r:embed="rId3"/>
          <a:stretch>
            <a:fillRect/>
          </a:stretch>
        </p:blipFill>
        <p:spPr>
          <a:xfrm>
            <a:off x="268913" y="3164518"/>
            <a:ext cx="5499985" cy="3505812"/>
          </a:xfrm>
          <a:prstGeom prst="rect">
            <a:avLst/>
          </a:prstGeom>
        </p:spPr>
      </p:pic>
    </p:spTree>
    <p:extLst>
      <p:ext uri="{BB962C8B-B14F-4D97-AF65-F5344CB8AC3E}">
        <p14:creationId xmlns:p14="http://schemas.microsoft.com/office/powerpoint/2010/main" val="30095448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37E9D4B-7BFA-4D10-B666-547BAC4994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1">
            <a:extLst>
              <a:ext uri="{FF2B5EF4-FFF2-40B4-BE49-F238E27FC236}">
                <a16:creationId xmlns:a16="http://schemas.microsoft.com/office/drawing/2014/main" id="{7B2E1DC2-DB76-49CA-9E8A-B7B87E7AB494}"/>
              </a:ext>
            </a:extLst>
          </p:cNvPr>
          <p:cNvPicPr>
            <a:picLocks noChangeAspect="1"/>
          </p:cNvPicPr>
          <p:nvPr/>
        </p:nvPicPr>
        <p:blipFill>
          <a:blip r:embed="rId2"/>
          <a:stretch>
            <a:fillRect/>
          </a:stretch>
        </p:blipFill>
        <p:spPr>
          <a:xfrm>
            <a:off x="962163" y="914401"/>
            <a:ext cx="9796325" cy="5029200"/>
          </a:xfrm>
          <a:prstGeom prst="rect">
            <a:avLst/>
          </a:prstGeom>
        </p:spPr>
      </p:pic>
    </p:spTree>
    <p:extLst>
      <p:ext uri="{BB962C8B-B14F-4D97-AF65-F5344CB8AC3E}">
        <p14:creationId xmlns:p14="http://schemas.microsoft.com/office/powerpoint/2010/main" val="5094203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Triangle 39">
            <a:extLst>
              <a:ext uri="{FF2B5EF4-FFF2-40B4-BE49-F238E27FC236}">
                <a16:creationId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C37E9D4B-7BFA-4D10-B666-547BAC4994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2">
            <a:extLst>
              <a:ext uri="{FF2B5EF4-FFF2-40B4-BE49-F238E27FC236}">
                <a16:creationId xmlns:a16="http://schemas.microsoft.com/office/drawing/2014/main" id="{6DB88643-482D-4860-8A5F-0CBB90EE65AB}"/>
              </a:ext>
            </a:extLst>
          </p:cNvPr>
          <p:cNvPicPr>
            <a:picLocks noGrp="1" noChangeAspect="1"/>
          </p:cNvPicPr>
          <p:nvPr>
            <p:ph idx="1"/>
          </p:nvPr>
        </p:nvPicPr>
        <p:blipFill>
          <a:blip r:embed="rId2"/>
          <a:stretch>
            <a:fillRect/>
          </a:stretch>
        </p:blipFill>
        <p:spPr>
          <a:xfrm>
            <a:off x="962163" y="828675"/>
            <a:ext cx="10139225" cy="5114925"/>
          </a:xfrm>
          <a:prstGeom prst="rect">
            <a:avLst/>
          </a:prstGeom>
        </p:spPr>
      </p:pic>
    </p:spTree>
    <p:extLst>
      <p:ext uri="{BB962C8B-B14F-4D97-AF65-F5344CB8AC3E}">
        <p14:creationId xmlns:p14="http://schemas.microsoft.com/office/powerpoint/2010/main" val="6165256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9D25F302-27C5-414F-97F8-6EA0A6C028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2">
            <a:extLst>
              <a:ext uri="{FF2B5EF4-FFF2-40B4-BE49-F238E27FC236}">
                <a16:creationId xmlns:a16="http://schemas.microsoft.com/office/drawing/2014/main" id="{830A36F8-48C2-4842-A87B-8CE8DF4E7F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4">
            <a:extLst>
              <a:ext uri="{FF2B5EF4-FFF2-40B4-BE49-F238E27FC236}">
                <a16:creationId xmlns:a16="http://schemas.microsoft.com/office/drawing/2014/main" id="{8F451A30-466B-4996-9BA5-CD6ABCC6D55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1">
            <a:extLst>
              <a:ext uri="{FF2B5EF4-FFF2-40B4-BE49-F238E27FC236}">
                <a16:creationId xmlns:a16="http://schemas.microsoft.com/office/drawing/2014/main" id="{FDFBE560-4CE5-4372-AEA5-63DEF9F5E766}"/>
              </a:ext>
            </a:extLst>
          </p:cNvPr>
          <p:cNvPicPr>
            <a:picLocks noChangeAspect="1"/>
          </p:cNvPicPr>
          <p:nvPr/>
        </p:nvPicPr>
        <p:blipFill>
          <a:blip r:embed="rId2"/>
          <a:stretch>
            <a:fillRect/>
          </a:stretch>
        </p:blipFill>
        <p:spPr>
          <a:xfrm>
            <a:off x="1085851" y="814388"/>
            <a:ext cx="10029824" cy="5129211"/>
          </a:xfrm>
          <a:prstGeom prst="rect">
            <a:avLst/>
          </a:prstGeom>
        </p:spPr>
      </p:pic>
    </p:spTree>
    <p:extLst>
      <p:ext uri="{BB962C8B-B14F-4D97-AF65-F5344CB8AC3E}">
        <p14:creationId xmlns:p14="http://schemas.microsoft.com/office/powerpoint/2010/main" val="36716230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636B94-2627-00FF-5D34-D0DD9829E3A3}"/>
              </a:ext>
            </a:extLst>
          </p:cNvPr>
          <p:cNvSpPr>
            <a:spLocks noGrp="1"/>
          </p:cNvSpPr>
          <p:nvPr>
            <p:ph type="title"/>
          </p:nvPr>
        </p:nvSpPr>
        <p:spPr>
          <a:xfrm>
            <a:off x="838200" y="365125"/>
            <a:ext cx="10515600" cy="1325563"/>
          </a:xfrm>
        </p:spPr>
        <p:txBody>
          <a:bodyPr>
            <a:normAutofit/>
          </a:bodyPr>
          <a:lstStyle/>
          <a:p>
            <a:r>
              <a:rPr lang="en-US" sz="5400" b="1" dirty="0" err="1"/>
              <a:t>HelTH’s</a:t>
            </a:r>
            <a:r>
              <a:rPr lang="en-US" sz="5400" b="1" dirty="0"/>
              <a:t> Methodology</a:t>
            </a:r>
          </a:p>
        </p:txBody>
      </p:sp>
      <p:sp>
        <p:nvSpPr>
          <p:cNvPr id="11" name="sketch line">
            <a:extLst>
              <a:ext uri="{FF2B5EF4-FFF2-40B4-BE49-F238E27FC236}">
                <a16:creationId xmlns:a16="http://schemas.microsoft.com/office/drawing/2014/main" id="{E0CBAC23-2E3F-4A90-BA59-F8299F6A54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3EA6688-5B04-156F-2A26-ACE1F89347BF}"/>
              </a:ext>
            </a:extLst>
          </p:cNvPr>
          <p:cNvGraphicFramePr>
            <a:graphicFrameLocks noGrp="1"/>
          </p:cNvGraphicFramePr>
          <p:nvPr>
            <p:ph idx="1"/>
            <p:extLst>
              <p:ext uri="{D42A27DB-BD31-4B8C-83A1-F6EECF244321}">
                <p14:modId xmlns:p14="http://schemas.microsoft.com/office/powerpoint/2010/main" val="1297588121"/>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0307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22B21E-B2B9-4C72-9A71-C87EFD1374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1AEA07-1E14-44B4-8E55-64EF049CD6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2900" kern="1200" dirty="0">
                <a:solidFill>
                  <a:schemeClr val="tx1"/>
                </a:solidFill>
                <a:latin typeface="+mj-lt"/>
                <a:ea typeface="+mj-ea"/>
                <a:cs typeface="+mj-cs"/>
              </a:rPr>
              <a:t/>
            </a:r>
            <a:br>
              <a:rPr lang="en-US" sz="2900" kern="1200" dirty="0">
                <a:solidFill>
                  <a:schemeClr val="tx1"/>
                </a:solidFill>
                <a:latin typeface="+mj-lt"/>
                <a:ea typeface="+mj-ea"/>
                <a:cs typeface="+mj-cs"/>
              </a:rPr>
            </a:br>
            <a:r>
              <a:rPr lang="en-US" sz="2900" kern="1200" dirty="0">
                <a:solidFill>
                  <a:schemeClr val="tx1"/>
                </a:solidFill>
                <a:latin typeface="+mj-lt"/>
                <a:ea typeface="+mj-ea"/>
                <a:cs typeface="+mj-cs"/>
              </a:rPr>
              <a:t>HelTH describes in detail more than 4000 foods and includes categorized information about the nutritional composition, health &amp; nutrition claims and other quality indicators </a:t>
            </a:r>
            <a:br>
              <a:rPr lang="en-US" sz="2900" kern="1200" dirty="0">
                <a:solidFill>
                  <a:schemeClr val="tx1"/>
                </a:solidFill>
                <a:latin typeface="+mj-lt"/>
                <a:ea typeface="+mj-ea"/>
                <a:cs typeface="+mj-cs"/>
              </a:rPr>
            </a:br>
            <a:r>
              <a:rPr lang="en-US" sz="2900" kern="1200" dirty="0">
                <a:solidFill>
                  <a:schemeClr val="tx1"/>
                </a:solidFill>
                <a:latin typeface="+mj-lt"/>
                <a:ea typeface="+mj-ea"/>
                <a:cs typeface="+mj-cs"/>
              </a:rPr>
              <a:t>(&gt;150 variables)</a:t>
            </a:r>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4503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extBox 4">
            <a:extLst>
              <a:ext uri="{FF2B5EF4-FFF2-40B4-BE49-F238E27FC236}">
                <a16:creationId xmlns:a16="http://schemas.microsoft.com/office/drawing/2014/main" id="{24133D32-8ABD-1232-6ECD-43FC9B0E0328}"/>
              </a:ext>
            </a:extLst>
          </p:cNvPr>
          <p:cNvGraphicFramePr/>
          <p:nvPr>
            <p:extLst>
              <p:ext uri="{D42A27DB-BD31-4B8C-83A1-F6EECF244321}">
                <p14:modId xmlns:p14="http://schemas.microsoft.com/office/powerpoint/2010/main" val="1993101524"/>
              </p:ext>
            </p:extLst>
          </p:nvPr>
        </p:nvGraphicFramePr>
        <p:xfrm>
          <a:off x="2903034" y="2051826"/>
          <a:ext cx="7047570" cy="3416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9B2FD3D8-C328-F421-04A3-98A9855C9FCC}"/>
              </a:ext>
            </a:extLst>
          </p:cNvPr>
          <p:cNvSpPr txBox="1"/>
          <p:nvPr/>
        </p:nvSpPr>
        <p:spPr>
          <a:xfrm>
            <a:off x="4953000" y="702527"/>
            <a:ext cx="2286000" cy="523220"/>
          </a:xfrm>
          <a:prstGeom prst="rect">
            <a:avLst/>
          </a:prstGeom>
          <a:noFill/>
        </p:spPr>
        <p:txBody>
          <a:bodyPr wrap="square" rtlCol="0">
            <a:spAutoFit/>
          </a:bodyPr>
          <a:lstStyle/>
          <a:p>
            <a:r>
              <a:rPr lang="en-US" sz="2800" b="1" u="sng" dirty="0">
                <a:solidFill>
                  <a:schemeClr val="accent1">
                    <a:lumMod val="75000"/>
                  </a:schemeClr>
                </a:solidFill>
              </a:rPr>
              <a:t>HelTH BFCD</a:t>
            </a:r>
          </a:p>
        </p:txBody>
      </p:sp>
    </p:spTree>
    <p:extLst>
      <p:ext uri="{BB962C8B-B14F-4D97-AF65-F5344CB8AC3E}">
        <p14:creationId xmlns:p14="http://schemas.microsoft.com/office/powerpoint/2010/main" val="20456134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C7E0A2C-7C0A-4AAC-B3B0-6C12B2EBAE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71AEA07-1E14-44B4-8E55-64EF049CD6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D38187-2B2F-8E8C-F1A4-ED8128B0ED8A}"/>
              </a:ext>
            </a:extLst>
          </p:cNvPr>
          <p:cNvSpPr>
            <a:spLocks noGrp="1"/>
          </p:cNvSpPr>
          <p:nvPr>
            <p:ph type="ctrTitle"/>
          </p:nvPr>
        </p:nvSpPr>
        <p:spPr>
          <a:xfrm>
            <a:off x="1524000" y="1248587"/>
            <a:ext cx="9144000" cy="2387600"/>
          </a:xfrm>
        </p:spPr>
        <p:txBody>
          <a:bodyPr>
            <a:normAutofit/>
          </a:bodyPr>
          <a:lstStyle/>
          <a:p>
            <a:r>
              <a:rPr lang="en-US" sz="6400"/>
              <a:t>Exercise no1</a:t>
            </a:r>
          </a:p>
        </p:txBody>
      </p:sp>
      <p:sp>
        <p:nvSpPr>
          <p:cNvPr id="3" name="Subtitle 2">
            <a:extLst>
              <a:ext uri="{FF2B5EF4-FFF2-40B4-BE49-F238E27FC236}">
                <a16:creationId xmlns:a16="http://schemas.microsoft.com/office/drawing/2014/main" id="{0F964EFA-C2E1-FA5B-2C35-428C2BB9B73B}"/>
              </a:ext>
            </a:extLst>
          </p:cNvPr>
          <p:cNvSpPr>
            <a:spLocks noGrp="1"/>
          </p:cNvSpPr>
          <p:nvPr>
            <p:ph type="subTitle" idx="1"/>
          </p:nvPr>
        </p:nvSpPr>
        <p:spPr>
          <a:xfrm>
            <a:off x="1524000" y="3820338"/>
            <a:ext cx="9144000" cy="1563686"/>
          </a:xfrm>
        </p:spPr>
        <p:txBody>
          <a:bodyPr>
            <a:normAutofit/>
          </a:bodyPr>
          <a:lstStyle/>
          <a:p>
            <a:r>
              <a:rPr lang="en-US" dirty="0"/>
              <a:t>Find a breakfast cereals’ and a milk product and write down its nutritional composition</a:t>
            </a: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55565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557511F-4BB9-91B5-2925-C3526DAB07EE}"/>
              </a:ext>
            </a:extLst>
          </p:cNvPr>
          <p:cNvGraphicFramePr>
            <a:graphicFrameLocks noGrp="1"/>
          </p:cNvGraphicFramePr>
          <p:nvPr>
            <p:ph idx="1"/>
            <p:extLst>
              <p:ext uri="{D42A27DB-BD31-4B8C-83A1-F6EECF244321}">
                <p14:modId xmlns:p14="http://schemas.microsoft.com/office/powerpoint/2010/main" val="2537769942"/>
              </p:ext>
            </p:extLst>
          </p:nvPr>
        </p:nvGraphicFramePr>
        <p:xfrm>
          <a:off x="297365" y="1212308"/>
          <a:ext cx="11597270" cy="2565400"/>
        </p:xfrm>
        <a:graphic>
          <a:graphicData uri="http://schemas.openxmlformats.org/drawingml/2006/table">
            <a:tbl>
              <a:tblPr firstRow="1" bandRow="1">
                <a:tableStyleId>{EB9631B5-78F2-41C9-869B-9F39066F8104}</a:tableStyleId>
              </a:tblPr>
              <a:tblGrid>
                <a:gridCol w="1159727">
                  <a:extLst>
                    <a:ext uri="{9D8B030D-6E8A-4147-A177-3AD203B41FA5}">
                      <a16:colId xmlns:a16="http://schemas.microsoft.com/office/drawing/2014/main" val="444553288"/>
                    </a:ext>
                  </a:extLst>
                </a:gridCol>
                <a:gridCol w="1159727">
                  <a:extLst>
                    <a:ext uri="{9D8B030D-6E8A-4147-A177-3AD203B41FA5}">
                      <a16:colId xmlns:a16="http://schemas.microsoft.com/office/drawing/2014/main" val="3940210322"/>
                    </a:ext>
                  </a:extLst>
                </a:gridCol>
                <a:gridCol w="1159727">
                  <a:extLst>
                    <a:ext uri="{9D8B030D-6E8A-4147-A177-3AD203B41FA5}">
                      <a16:colId xmlns:a16="http://schemas.microsoft.com/office/drawing/2014/main" val="1731546374"/>
                    </a:ext>
                  </a:extLst>
                </a:gridCol>
                <a:gridCol w="1159727">
                  <a:extLst>
                    <a:ext uri="{9D8B030D-6E8A-4147-A177-3AD203B41FA5}">
                      <a16:colId xmlns:a16="http://schemas.microsoft.com/office/drawing/2014/main" val="3917533204"/>
                    </a:ext>
                  </a:extLst>
                </a:gridCol>
                <a:gridCol w="1003609">
                  <a:extLst>
                    <a:ext uri="{9D8B030D-6E8A-4147-A177-3AD203B41FA5}">
                      <a16:colId xmlns:a16="http://schemas.microsoft.com/office/drawing/2014/main" val="1477183481"/>
                    </a:ext>
                  </a:extLst>
                </a:gridCol>
                <a:gridCol w="1315845">
                  <a:extLst>
                    <a:ext uri="{9D8B030D-6E8A-4147-A177-3AD203B41FA5}">
                      <a16:colId xmlns:a16="http://schemas.microsoft.com/office/drawing/2014/main" val="814421783"/>
                    </a:ext>
                  </a:extLst>
                </a:gridCol>
                <a:gridCol w="1159727">
                  <a:extLst>
                    <a:ext uri="{9D8B030D-6E8A-4147-A177-3AD203B41FA5}">
                      <a16:colId xmlns:a16="http://schemas.microsoft.com/office/drawing/2014/main" val="1454641415"/>
                    </a:ext>
                  </a:extLst>
                </a:gridCol>
                <a:gridCol w="1159727">
                  <a:extLst>
                    <a:ext uri="{9D8B030D-6E8A-4147-A177-3AD203B41FA5}">
                      <a16:colId xmlns:a16="http://schemas.microsoft.com/office/drawing/2014/main" val="1859477664"/>
                    </a:ext>
                  </a:extLst>
                </a:gridCol>
                <a:gridCol w="1159727">
                  <a:extLst>
                    <a:ext uri="{9D8B030D-6E8A-4147-A177-3AD203B41FA5}">
                      <a16:colId xmlns:a16="http://schemas.microsoft.com/office/drawing/2014/main" val="2424378803"/>
                    </a:ext>
                  </a:extLst>
                </a:gridCol>
                <a:gridCol w="1159727">
                  <a:extLst>
                    <a:ext uri="{9D8B030D-6E8A-4147-A177-3AD203B41FA5}">
                      <a16:colId xmlns:a16="http://schemas.microsoft.com/office/drawing/2014/main" val="180204513"/>
                    </a:ext>
                  </a:extLst>
                </a:gridCol>
              </a:tblGrid>
              <a:tr h="370840">
                <a:tc>
                  <a:txBody>
                    <a:bodyPr/>
                    <a:lstStyle/>
                    <a:p>
                      <a:r>
                        <a:rPr lang="en-US" dirty="0"/>
                        <a:t>Product</a:t>
                      </a:r>
                    </a:p>
                  </a:txBody>
                  <a:tcPr/>
                </a:tc>
                <a:tc>
                  <a:txBody>
                    <a:bodyPr/>
                    <a:lstStyle/>
                    <a:p>
                      <a:pPr algn="ctr"/>
                      <a:r>
                        <a:rPr lang="en-US" dirty="0"/>
                        <a:t>Energy (kcal)</a:t>
                      </a:r>
                    </a:p>
                  </a:txBody>
                  <a:tcPr anchor="ctr"/>
                </a:tc>
                <a:tc>
                  <a:txBody>
                    <a:bodyPr/>
                    <a:lstStyle/>
                    <a:p>
                      <a:pPr algn="ctr"/>
                      <a:r>
                        <a:rPr lang="en-US" dirty="0"/>
                        <a:t>Protein (g)</a:t>
                      </a:r>
                    </a:p>
                  </a:txBody>
                  <a:tcPr anchor="ctr"/>
                </a:tc>
                <a:tc>
                  <a:txBody>
                    <a:bodyPr/>
                    <a:lstStyle/>
                    <a:p>
                      <a:pPr algn="ctr"/>
                      <a:r>
                        <a:rPr lang="en-US" dirty="0"/>
                        <a:t>Total Fat (g)</a:t>
                      </a:r>
                    </a:p>
                  </a:txBody>
                  <a:tcPr anchor="ctr"/>
                </a:tc>
                <a:tc>
                  <a:txBody>
                    <a:bodyPr/>
                    <a:lstStyle/>
                    <a:p>
                      <a:pPr algn="ctr"/>
                      <a:r>
                        <a:rPr lang="en-US" dirty="0"/>
                        <a:t>SFA (g)</a:t>
                      </a:r>
                    </a:p>
                  </a:txBody>
                  <a:tcPr anchor="ctr"/>
                </a:tc>
                <a:tc>
                  <a:txBody>
                    <a:bodyPr/>
                    <a:lstStyle/>
                    <a:p>
                      <a:pPr algn="ctr"/>
                      <a:r>
                        <a:rPr lang="en-US" dirty="0"/>
                        <a:t>Carbo-hydrates (g)</a:t>
                      </a:r>
                    </a:p>
                  </a:txBody>
                  <a:tcPr anchor="ctr"/>
                </a:tc>
                <a:tc>
                  <a:txBody>
                    <a:bodyPr/>
                    <a:lstStyle/>
                    <a:p>
                      <a:pPr algn="ctr"/>
                      <a:r>
                        <a:rPr lang="en-US" dirty="0"/>
                        <a:t>Total Sugars (g)</a:t>
                      </a:r>
                    </a:p>
                  </a:txBody>
                  <a:tcPr anchor="ctr"/>
                </a:tc>
                <a:tc>
                  <a:txBody>
                    <a:bodyPr/>
                    <a:lstStyle/>
                    <a:p>
                      <a:pPr algn="ctr"/>
                      <a:r>
                        <a:rPr lang="en-US" dirty="0"/>
                        <a:t>Fiber (g)</a:t>
                      </a:r>
                    </a:p>
                  </a:txBody>
                  <a:tcPr anchor="ctr"/>
                </a:tc>
                <a:tc>
                  <a:txBody>
                    <a:bodyPr/>
                    <a:lstStyle/>
                    <a:p>
                      <a:pPr algn="ctr"/>
                      <a:r>
                        <a:rPr lang="en-US" dirty="0"/>
                        <a:t>Salt (g)</a:t>
                      </a:r>
                    </a:p>
                  </a:txBody>
                  <a:tcPr anchor="ctr"/>
                </a:tc>
                <a:tc>
                  <a:txBody>
                    <a:bodyPr/>
                    <a:lstStyle/>
                    <a:p>
                      <a:pPr algn="ctr"/>
                      <a:r>
                        <a:rPr lang="en-US" dirty="0"/>
                        <a:t>Other</a:t>
                      </a:r>
                    </a:p>
                  </a:txBody>
                  <a:tcPr anchor="ctr"/>
                </a:tc>
                <a:extLst>
                  <a:ext uri="{0D108BD9-81ED-4DB2-BD59-A6C34878D82A}">
                    <a16:rowId xmlns:a16="http://schemas.microsoft.com/office/drawing/2014/main" val="1911059346"/>
                  </a:ext>
                </a:extLst>
              </a:tr>
              <a:tr h="370840">
                <a:tc>
                  <a:txBody>
                    <a:bodyPr/>
                    <a:lstStyle/>
                    <a:p>
                      <a:r>
                        <a:rPr lang="en-US" dirty="0" err="1" smtClean="0"/>
                        <a:t>Kellogs</a:t>
                      </a:r>
                      <a:r>
                        <a:rPr lang="en-US" dirty="0" smtClean="0"/>
                        <a:t> All Bran (40g)</a:t>
                      </a:r>
                      <a:endParaRPr lang="en-US" dirty="0"/>
                    </a:p>
                  </a:txBody>
                  <a:tcPr/>
                </a:tc>
                <a:tc>
                  <a:txBody>
                    <a:bodyPr/>
                    <a:lstStyle/>
                    <a:p>
                      <a:r>
                        <a:rPr lang="en-US" dirty="0" smtClean="0"/>
                        <a:t>334</a:t>
                      </a:r>
                      <a:endParaRPr lang="en-US" dirty="0"/>
                    </a:p>
                  </a:txBody>
                  <a:tcPr/>
                </a:tc>
                <a:tc>
                  <a:txBody>
                    <a:bodyPr/>
                    <a:lstStyle/>
                    <a:p>
                      <a:r>
                        <a:rPr lang="en-US" dirty="0" smtClean="0"/>
                        <a:t>14</a:t>
                      </a:r>
                      <a:endParaRPr lang="en-US" dirty="0"/>
                    </a:p>
                  </a:txBody>
                  <a:tcPr/>
                </a:tc>
                <a:tc>
                  <a:txBody>
                    <a:bodyPr/>
                    <a:lstStyle/>
                    <a:p>
                      <a:r>
                        <a:rPr lang="en-US" dirty="0" smtClean="0"/>
                        <a:t>3,5</a:t>
                      </a:r>
                      <a:endParaRPr lang="en-US" dirty="0"/>
                    </a:p>
                  </a:txBody>
                  <a:tcPr/>
                </a:tc>
                <a:tc>
                  <a:txBody>
                    <a:bodyPr/>
                    <a:lstStyle/>
                    <a:p>
                      <a:r>
                        <a:rPr lang="en-US" dirty="0" smtClean="0"/>
                        <a:t>0,7</a:t>
                      </a:r>
                      <a:endParaRPr lang="en-US" dirty="0"/>
                    </a:p>
                  </a:txBody>
                  <a:tcPr/>
                </a:tc>
                <a:tc>
                  <a:txBody>
                    <a:bodyPr/>
                    <a:lstStyle/>
                    <a:p>
                      <a:r>
                        <a:rPr lang="en-US" dirty="0" smtClean="0"/>
                        <a:t>48</a:t>
                      </a:r>
                      <a:endParaRPr lang="en-US" dirty="0"/>
                    </a:p>
                  </a:txBody>
                  <a:tcPr/>
                </a:tc>
                <a:tc>
                  <a:txBody>
                    <a:bodyPr/>
                    <a:lstStyle/>
                    <a:p>
                      <a:r>
                        <a:rPr lang="en-US" dirty="0" smtClean="0"/>
                        <a:t>18</a:t>
                      </a:r>
                      <a:endParaRPr lang="en-US" dirty="0"/>
                    </a:p>
                  </a:txBody>
                  <a:tcPr/>
                </a:tc>
                <a:tc>
                  <a:txBody>
                    <a:bodyPr/>
                    <a:lstStyle/>
                    <a:p>
                      <a:r>
                        <a:rPr lang="en-US" dirty="0" smtClean="0"/>
                        <a:t>27</a:t>
                      </a:r>
                      <a:endParaRPr lang="en-US" dirty="0"/>
                    </a:p>
                  </a:txBody>
                  <a:tcPr/>
                </a:tc>
                <a:tc>
                  <a:txBody>
                    <a:bodyPr/>
                    <a:lstStyle/>
                    <a:p>
                      <a:r>
                        <a:rPr lang="en-US" dirty="0" smtClean="0"/>
                        <a:t>0,9</a:t>
                      </a:r>
                      <a:endParaRPr lang="en-US" dirty="0"/>
                    </a:p>
                  </a:txBody>
                  <a:tcPr/>
                </a:tc>
                <a:tc>
                  <a:txBody>
                    <a:bodyPr/>
                    <a:lstStyle/>
                    <a:p>
                      <a:r>
                        <a:rPr lang="en-US" dirty="0" err="1" smtClean="0"/>
                        <a:t>Vit,Fe</a:t>
                      </a:r>
                      <a:endParaRPr lang="en-US" dirty="0"/>
                    </a:p>
                  </a:txBody>
                  <a:tcPr/>
                </a:tc>
                <a:extLst>
                  <a:ext uri="{0D108BD9-81ED-4DB2-BD59-A6C34878D82A}">
                    <a16:rowId xmlns:a16="http://schemas.microsoft.com/office/drawing/2014/main" val="1275918712"/>
                  </a:ext>
                </a:extLst>
              </a:tr>
              <a:tr h="370840">
                <a:tc>
                  <a:txBody>
                    <a:bodyPr/>
                    <a:lstStyle/>
                    <a:p>
                      <a:r>
                        <a:rPr lang="en-US" dirty="0" smtClean="0"/>
                        <a:t>Honey</a:t>
                      </a:r>
                      <a:r>
                        <a:rPr lang="en-US" baseline="0" dirty="0" smtClean="0"/>
                        <a:t> rings (30g)</a:t>
                      </a:r>
                      <a:endParaRPr lang="en-US" dirty="0"/>
                    </a:p>
                  </a:txBody>
                  <a:tcPr/>
                </a:tc>
                <a:tc>
                  <a:txBody>
                    <a:bodyPr/>
                    <a:lstStyle/>
                    <a:p>
                      <a:r>
                        <a:rPr lang="en-US" dirty="0" smtClean="0"/>
                        <a:t>386</a:t>
                      </a:r>
                      <a:endParaRPr lang="en-US" dirty="0"/>
                    </a:p>
                  </a:txBody>
                  <a:tcPr/>
                </a:tc>
                <a:tc>
                  <a:txBody>
                    <a:bodyPr/>
                    <a:lstStyle/>
                    <a:p>
                      <a:r>
                        <a:rPr lang="en-US" dirty="0" smtClean="0"/>
                        <a:t>5.,8</a:t>
                      </a:r>
                      <a:endParaRPr lang="en-US" dirty="0"/>
                    </a:p>
                  </a:txBody>
                  <a:tcPr/>
                </a:tc>
                <a:tc>
                  <a:txBody>
                    <a:bodyPr/>
                    <a:lstStyle/>
                    <a:p>
                      <a:r>
                        <a:rPr lang="en-US" dirty="0" smtClean="0"/>
                        <a:t>2</a:t>
                      </a:r>
                      <a:endParaRPr lang="en-US" dirty="0"/>
                    </a:p>
                  </a:txBody>
                  <a:tcPr/>
                </a:tc>
                <a:tc>
                  <a:txBody>
                    <a:bodyPr/>
                    <a:lstStyle/>
                    <a:p>
                      <a:r>
                        <a:rPr lang="en-US" dirty="0" smtClean="0"/>
                        <a:t>0,6</a:t>
                      </a:r>
                      <a:endParaRPr lang="en-US" dirty="0"/>
                    </a:p>
                  </a:txBody>
                  <a:tcPr/>
                </a:tc>
                <a:tc>
                  <a:txBody>
                    <a:bodyPr/>
                    <a:lstStyle/>
                    <a:p>
                      <a:r>
                        <a:rPr lang="en-US" dirty="0" smtClean="0"/>
                        <a:t>85</a:t>
                      </a:r>
                      <a:endParaRPr lang="en-US" dirty="0"/>
                    </a:p>
                  </a:txBody>
                  <a:tcPr/>
                </a:tc>
                <a:tc>
                  <a:txBody>
                    <a:bodyPr/>
                    <a:lstStyle/>
                    <a:p>
                      <a:r>
                        <a:rPr lang="en-US" dirty="0" smtClean="0"/>
                        <a:t>38</a:t>
                      </a:r>
                      <a:endParaRPr lang="en-US" dirty="0"/>
                    </a:p>
                  </a:txBody>
                  <a:tcPr/>
                </a:tc>
                <a:tc>
                  <a:txBody>
                    <a:bodyPr/>
                    <a:lstStyle/>
                    <a:p>
                      <a:r>
                        <a:rPr lang="en-US" dirty="0" smtClean="0"/>
                        <a:t>2.7</a:t>
                      </a:r>
                      <a:endParaRPr lang="en-US" dirty="0"/>
                    </a:p>
                  </a:txBody>
                  <a:tcPr/>
                </a:tc>
                <a:tc>
                  <a:txBody>
                    <a:bodyPr/>
                    <a:lstStyle/>
                    <a:p>
                      <a:r>
                        <a:rPr lang="en-US" dirty="0" smtClean="0"/>
                        <a:t>1,1</a:t>
                      </a:r>
                      <a:endParaRPr lang="en-US" dirty="0"/>
                    </a:p>
                  </a:txBody>
                  <a:tcPr/>
                </a:tc>
                <a:tc>
                  <a:txBody>
                    <a:bodyPr/>
                    <a:lstStyle/>
                    <a:p>
                      <a:r>
                        <a:rPr lang="en-US" dirty="0" err="1" smtClean="0"/>
                        <a:t>Vit</a:t>
                      </a:r>
                      <a:endParaRPr lang="en-US" dirty="0"/>
                    </a:p>
                  </a:txBody>
                  <a:tcPr/>
                </a:tc>
                <a:extLst>
                  <a:ext uri="{0D108BD9-81ED-4DB2-BD59-A6C34878D82A}">
                    <a16:rowId xmlns:a16="http://schemas.microsoft.com/office/drawing/2014/main" val="925142384"/>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57891817"/>
                  </a:ext>
                </a:extLst>
              </a:tr>
            </a:tbl>
          </a:graphicData>
        </a:graphic>
      </p:graphicFrame>
      <p:graphicFrame>
        <p:nvGraphicFramePr>
          <p:cNvPr id="6" name="Table 4">
            <a:extLst>
              <a:ext uri="{FF2B5EF4-FFF2-40B4-BE49-F238E27FC236}">
                <a16:creationId xmlns:a16="http://schemas.microsoft.com/office/drawing/2014/main" id="{E7BABAED-0A41-36D9-C470-9E1FD70D49C3}"/>
              </a:ext>
            </a:extLst>
          </p:cNvPr>
          <p:cNvGraphicFramePr>
            <a:graphicFrameLocks/>
          </p:cNvGraphicFramePr>
          <p:nvPr>
            <p:extLst>
              <p:ext uri="{D42A27DB-BD31-4B8C-83A1-F6EECF244321}">
                <p14:modId xmlns:p14="http://schemas.microsoft.com/office/powerpoint/2010/main" val="2300106647"/>
              </p:ext>
            </p:extLst>
          </p:nvPr>
        </p:nvGraphicFramePr>
        <p:xfrm>
          <a:off x="297365" y="4130210"/>
          <a:ext cx="11597270" cy="2565400"/>
        </p:xfrm>
        <a:graphic>
          <a:graphicData uri="http://schemas.openxmlformats.org/drawingml/2006/table">
            <a:tbl>
              <a:tblPr firstRow="1" bandRow="1">
                <a:tableStyleId>{74C1A8A3-306A-4EB7-A6B1-4F7E0EB9C5D6}</a:tableStyleId>
              </a:tblPr>
              <a:tblGrid>
                <a:gridCol w="1159727">
                  <a:extLst>
                    <a:ext uri="{9D8B030D-6E8A-4147-A177-3AD203B41FA5}">
                      <a16:colId xmlns:a16="http://schemas.microsoft.com/office/drawing/2014/main" val="444553288"/>
                    </a:ext>
                  </a:extLst>
                </a:gridCol>
                <a:gridCol w="1159727">
                  <a:extLst>
                    <a:ext uri="{9D8B030D-6E8A-4147-A177-3AD203B41FA5}">
                      <a16:colId xmlns:a16="http://schemas.microsoft.com/office/drawing/2014/main" val="3940210322"/>
                    </a:ext>
                  </a:extLst>
                </a:gridCol>
                <a:gridCol w="1159727">
                  <a:extLst>
                    <a:ext uri="{9D8B030D-6E8A-4147-A177-3AD203B41FA5}">
                      <a16:colId xmlns:a16="http://schemas.microsoft.com/office/drawing/2014/main" val="1731546374"/>
                    </a:ext>
                  </a:extLst>
                </a:gridCol>
                <a:gridCol w="1159727">
                  <a:extLst>
                    <a:ext uri="{9D8B030D-6E8A-4147-A177-3AD203B41FA5}">
                      <a16:colId xmlns:a16="http://schemas.microsoft.com/office/drawing/2014/main" val="3917533204"/>
                    </a:ext>
                  </a:extLst>
                </a:gridCol>
                <a:gridCol w="1003609">
                  <a:extLst>
                    <a:ext uri="{9D8B030D-6E8A-4147-A177-3AD203B41FA5}">
                      <a16:colId xmlns:a16="http://schemas.microsoft.com/office/drawing/2014/main" val="1477183481"/>
                    </a:ext>
                  </a:extLst>
                </a:gridCol>
                <a:gridCol w="1315845">
                  <a:extLst>
                    <a:ext uri="{9D8B030D-6E8A-4147-A177-3AD203B41FA5}">
                      <a16:colId xmlns:a16="http://schemas.microsoft.com/office/drawing/2014/main" val="814421783"/>
                    </a:ext>
                  </a:extLst>
                </a:gridCol>
                <a:gridCol w="1159727">
                  <a:extLst>
                    <a:ext uri="{9D8B030D-6E8A-4147-A177-3AD203B41FA5}">
                      <a16:colId xmlns:a16="http://schemas.microsoft.com/office/drawing/2014/main" val="1454641415"/>
                    </a:ext>
                  </a:extLst>
                </a:gridCol>
                <a:gridCol w="1159727">
                  <a:extLst>
                    <a:ext uri="{9D8B030D-6E8A-4147-A177-3AD203B41FA5}">
                      <a16:colId xmlns:a16="http://schemas.microsoft.com/office/drawing/2014/main" val="1859477664"/>
                    </a:ext>
                  </a:extLst>
                </a:gridCol>
                <a:gridCol w="1159727">
                  <a:extLst>
                    <a:ext uri="{9D8B030D-6E8A-4147-A177-3AD203B41FA5}">
                      <a16:colId xmlns:a16="http://schemas.microsoft.com/office/drawing/2014/main" val="2424378803"/>
                    </a:ext>
                  </a:extLst>
                </a:gridCol>
                <a:gridCol w="1159727">
                  <a:extLst>
                    <a:ext uri="{9D8B030D-6E8A-4147-A177-3AD203B41FA5}">
                      <a16:colId xmlns:a16="http://schemas.microsoft.com/office/drawing/2014/main" val="180204513"/>
                    </a:ext>
                  </a:extLst>
                </a:gridCol>
              </a:tblGrid>
              <a:tr h="370840">
                <a:tc>
                  <a:txBody>
                    <a:bodyPr/>
                    <a:lstStyle/>
                    <a:p>
                      <a:r>
                        <a:rPr lang="en-US" dirty="0" smtClean="0"/>
                        <a:t>Product2.5</a:t>
                      </a:r>
                      <a:endParaRPr lang="en-US" dirty="0"/>
                    </a:p>
                  </a:txBody>
                  <a:tcPr/>
                </a:tc>
                <a:tc>
                  <a:txBody>
                    <a:bodyPr/>
                    <a:lstStyle/>
                    <a:p>
                      <a:pPr algn="ctr"/>
                      <a:r>
                        <a:rPr lang="en-US" dirty="0"/>
                        <a:t>Energy (kcal)</a:t>
                      </a:r>
                    </a:p>
                  </a:txBody>
                  <a:tcPr anchor="ctr"/>
                </a:tc>
                <a:tc>
                  <a:txBody>
                    <a:bodyPr/>
                    <a:lstStyle/>
                    <a:p>
                      <a:pPr algn="ctr"/>
                      <a:r>
                        <a:rPr lang="en-US" dirty="0"/>
                        <a:t>Protein (g)</a:t>
                      </a:r>
                    </a:p>
                  </a:txBody>
                  <a:tcPr anchor="ctr"/>
                </a:tc>
                <a:tc>
                  <a:txBody>
                    <a:bodyPr/>
                    <a:lstStyle/>
                    <a:p>
                      <a:pPr algn="ctr"/>
                      <a:r>
                        <a:rPr lang="en-US" dirty="0"/>
                        <a:t>Total Fat (g)</a:t>
                      </a:r>
                    </a:p>
                  </a:txBody>
                  <a:tcPr anchor="ctr"/>
                </a:tc>
                <a:tc>
                  <a:txBody>
                    <a:bodyPr/>
                    <a:lstStyle/>
                    <a:p>
                      <a:pPr algn="ctr"/>
                      <a:r>
                        <a:rPr lang="en-US" dirty="0"/>
                        <a:t>SFA (g)</a:t>
                      </a:r>
                    </a:p>
                  </a:txBody>
                  <a:tcPr anchor="ctr"/>
                </a:tc>
                <a:tc>
                  <a:txBody>
                    <a:bodyPr/>
                    <a:lstStyle/>
                    <a:p>
                      <a:pPr algn="ctr"/>
                      <a:r>
                        <a:rPr lang="en-US" dirty="0"/>
                        <a:t>Carbo-hydrates (g)</a:t>
                      </a:r>
                    </a:p>
                  </a:txBody>
                  <a:tcPr anchor="ctr"/>
                </a:tc>
                <a:tc>
                  <a:txBody>
                    <a:bodyPr/>
                    <a:lstStyle/>
                    <a:p>
                      <a:pPr algn="ctr"/>
                      <a:r>
                        <a:rPr lang="en-US" dirty="0"/>
                        <a:t>Total Sugars (g)</a:t>
                      </a:r>
                    </a:p>
                  </a:txBody>
                  <a:tcPr anchor="ctr"/>
                </a:tc>
                <a:tc>
                  <a:txBody>
                    <a:bodyPr/>
                    <a:lstStyle/>
                    <a:p>
                      <a:pPr algn="ctr"/>
                      <a:r>
                        <a:rPr lang="en-US" dirty="0"/>
                        <a:t>Fiber (g)</a:t>
                      </a:r>
                    </a:p>
                  </a:txBody>
                  <a:tcPr anchor="ctr"/>
                </a:tc>
                <a:tc>
                  <a:txBody>
                    <a:bodyPr/>
                    <a:lstStyle/>
                    <a:p>
                      <a:pPr algn="ctr"/>
                      <a:r>
                        <a:rPr lang="en-US" dirty="0"/>
                        <a:t>Salt (g)</a:t>
                      </a:r>
                    </a:p>
                  </a:txBody>
                  <a:tcPr anchor="ctr"/>
                </a:tc>
                <a:tc>
                  <a:txBody>
                    <a:bodyPr/>
                    <a:lstStyle/>
                    <a:p>
                      <a:pPr algn="ctr"/>
                      <a:r>
                        <a:rPr lang="en-US" dirty="0"/>
                        <a:t>Other</a:t>
                      </a:r>
                    </a:p>
                  </a:txBody>
                  <a:tcPr anchor="ctr"/>
                </a:tc>
                <a:extLst>
                  <a:ext uri="{0D108BD9-81ED-4DB2-BD59-A6C34878D82A}">
                    <a16:rowId xmlns:a16="http://schemas.microsoft.com/office/drawing/2014/main" val="1911059346"/>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75918712"/>
                  </a:ext>
                </a:extLst>
              </a:tr>
              <a:tr h="370840">
                <a:tc>
                  <a:txBody>
                    <a:bodyPr/>
                    <a:lstStyle/>
                    <a:p>
                      <a:r>
                        <a:rPr lang="en-US" dirty="0" err="1" smtClean="0"/>
                        <a:t>Nounou</a:t>
                      </a:r>
                      <a:r>
                        <a:rPr lang="en-US" baseline="0" dirty="0" smtClean="0"/>
                        <a:t> Family</a:t>
                      </a:r>
                      <a:endParaRPr lang="en-US" dirty="0"/>
                    </a:p>
                  </a:txBody>
                  <a:tcPr/>
                </a:tc>
                <a:tc>
                  <a:txBody>
                    <a:bodyPr/>
                    <a:lstStyle/>
                    <a:p>
                      <a:r>
                        <a:rPr lang="en-US" dirty="0" smtClean="0"/>
                        <a:t>49</a:t>
                      </a:r>
                      <a:endParaRPr lang="en-US" dirty="0"/>
                    </a:p>
                  </a:txBody>
                  <a:tcPr/>
                </a:tc>
                <a:tc>
                  <a:txBody>
                    <a:bodyPr/>
                    <a:lstStyle/>
                    <a:p>
                      <a:r>
                        <a:rPr lang="en-US" dirty="0" smtClean="0"/>
                        <a:t>3,4</a:t>
                      </a:r>
                      <a:endParaRPr lang="en-US" dirty="0"/>
                    </a:p>
                  </a:txBody>
                  <a:tcPr/>
                </a:tc>
                <a:tc>
                  <a:txBody>
                    <a:bodyPr/>
                    <a:lstStyle/>
                    <a:p>
                      <a:r>
                        <a:rPr lang="en-US" dirty="0" smtClean="0"/>
                        <a:t>1,5</a:t>
                      </a:r>
                      <a:endParaRPr lang="en-US" dirty="0"/>
                    </a:p>
                  </a:txBody>
                  <a:tcPr/>
                </a:tc>
                <a:tc>
                  <a:txBody>
                    <a:bodyPr/>
                    <a:lstStyle/>
                    <a:p>
                      <a:r>
                        <a:rPr lang="en-US" dirty="0" smtClean="0"/>
                        <a:t>1,1</a:t>
                      </a:r>
                      <a:endParaRPr lang="en-US" dirty="0"/>
                    </a:p>
                  </a:txBody>
                  <a:tcPr/>
                </a:tc>
                <a:tc>
                  <a:txBody>
                    <a:bodyPr/>
                    <a:lstStyle/>
                    <a:p>
                      <a:r>
                        <a:rPr lang="en-US" dirty="0" smtClean="0"/>
                        <a:t>5,1</a:t>
                      </a:r>
                      <a:endParaRPr lang="en-US" dirty="0"/>
                    </a:p>
                  </a:txBody>
                  <a:tcPr/>
                </a:tc>
                <a:tc>
                  <a:txBody>
                    <a:bodyPr/>
                    <a:lstStyle/>
                    <a:p>
                      <a:r>
                        <a:rPr lang="en-US" dirty="0" smtClean="0"/>
                        <a:t>5,1</a:t>
                      </a:r>
                      <a:endParaRPr lang="en-US" dirty="0"/>
                    </a:p>
                  </a:txBody>
                  <a:tcPr/>
                </a:tc>
                <a:tc>
                  <a:txBody>
                    <a:bodyPr/>
                    <a:lstStyle/>
                    <a:p>
                      <a:endParaRPr lang="en-US" dirty="0"/>
                    </a:p>
                  </a:txBody>
                  <a:tcPr/>
                </a:tc>
                <a:tc>
                  <a:txBody>
                    <a:bodyPr/>
                    <a:lstStyle/>
                    <a:p>
                      <a:r>
                        <a:rPr lang="en-US" dirty="0" smtClean="0"/>
                        <a:t>0,1</a:t>
                      </a:r>
                      <a:endParaRPr lang="en-US" dirty="0"/>
                    </a:p>
                  </a:txBody>
                  <a:tcPr/>
                </a:tc>
                <a:tc>
                  <a:txBody>
                    <a:bodyPr/>
                    <a:lstStyle/>
                    <a:p>
                      <a:r>
                        <a:rPr lang="en-US" dirty="0" smtClean="0"/>
                        <a:t>Ca, P, </a:t>
                      </a:r>
                      <a:r>
                        <a:rPr lang="en-US" dirty="0" err="1" smtClean="0"/>
                        <a:t>Vit</a:t>
                      </a:r>
                      <a:endParaRPr lang="en-US" dirty="0"/>
                    </a:p>
                  </a:txBody>
                  <a:tcPr/>
                </a:tc>
                <a:extLst>
                  <a:ext uri="{0D108BD9-81ED-4DB2-BD59-A6C34878D82A}">
                    <a16:rowId xmlns:a16="http://schemas.microsoft.com/office/drawing/2014/main" val="925142384"/>
                  </a:ext>
                </a:extLst>
              </a:tr>
              <a:tr h="370840">
                <a:tc>
                  <a:txBody>
                    <a:bodyPr/>
                    <a:lstStyle/>
                    <a:p>
                      <a:r>
                        <a:rPr lang="en-US" dirty="0" err="1" smtClean="0"/>
                        <a:t>Olympos</a:t>
                      </a:r>
                      <a:r>
                        <a:rPr lang="en-US" dirty="0" smtClean="0"/>
                        <a:t> full </a:t>
                      </a:r>
                      <a:r>
                        <a:rPr lang="en-US" dirty="0" err="1" smtClean="0"/>
                        <a:t>fst</a:t>
                      </a:r>
                      <a:r>
                        <a:rPr lang="en-US" dirty="0" smtClean="0"/>
                        <a:t>, bio</a:t>
                      </a:r>
                      <a:endParaRPr lang="en-US" dirty="0"/>
                    </a:p>
                  </a:txBody>
                  <a:tcPr/>
                </a:tc>
                <a:tc>
                  <a:txBody>
                    <a:bodyPr/>
                    <a:lstStyle/>
                    <a:p>
                      <a:r>
                        <a:rPr lang="en-US" dirty="0" smtClean="0"/>
                        <a:t>66</a:t>
                      </a:r>
                      <a:endParaRPr lang="en-US" dirty="0"/>
                    </a:p>
                  </a:txBody>
                  <a:tcPr/>
                </a:tc>
                <a:tc>
                  <a:txBody>
                    <a:bodyPr/>
                    <a:lstStyle/>
                    <a:p>
                      <a:r>
                        <a:rPr lang="en-US" dirty="0" smtClean="0"/>
                        <a:t>3.4</a:t>
                      </a:r>
                      <a:endParaRPr lang="en-US" dirty="0"/>
                    </a:p>
                  </a:txBody>
                  <a:tcPr/>
                </a:tc>
                <a:tc>
                  <a:txBody>
                    <a:bodyPr/>
                    <a:lstStyle/>
                    <a:p>
                      <a:r>
                        <a:rPr lang="en-US" dirty="0" smtClean="0"/>
                        <a:t>3.7</a:t>
                      </a:r>
                      <a:endParaRPr lang="en-US" dirty="0"/>
                    </a:p>
                  </a:txBody>
                  <a:tcPr/>
                </a:tc>
                <a:tc>
                  <a:txBody>
                    <a:bodyPr/>
                    <a:lstStyle/>
                    <a:p>
                      <a:r>
                        <a:rPr lang="en-US" dirty="0" smtClean="0"/>
                        <a:t>2.5</a:t>
                      </a:r>
                      <a:endParaRPr lang="en-US" dirty="0"/>
                    </a:p>
                  </a:txBody>
                  <a:tcPr/>
                </a:tc>
                <a:tc>
                  <a:txBody>
                    <a:bodyPr/>
                    <a:lstStyle/>
                    <a:p>
                      <a:r>
                        <a:rPr lang="en-US" dirty="0" smtClean="0"/>
                        <a:t>4.7</a:t>
                      </a:r>
                      <a:endParaRPr lang="en-US" dirty="0"/>
                    </a:p>
                  </a:txBody>
                  <a:tcPr/>
                </a:tc>
                <a:tc>
                  <a:txBody>
                    <a:bodyPr/>
                    <a:lstStyle/>
                    <a:p>
                      <a:r>
                        <a:rPr lang="en-US" dirty="0" smtClean="0"/>
                        <a:t>4.7</a:t>
                      </a:r>
                      <a:endParaRPr lang="en-US" dirty="0"/>
                    </a:p>
                  </a:txBody>
                  <a:tcPr/>
                </a:tc>
                <a:tc>
                  <a:txBody>
                    <a:bodyPr/>
                    <a:lstStyle/>
                    <a:p>
                      <a:endParaRPr lang="en-US" dirty="0"/>
                    </a:p>
                  </a:txBody>
                  <a:tcPr/>
                </a:tc>
                <a:tc>
                  <a:txBody>
                    <a:bodyPr/>
                    <a:lstStyle/>
                    <a:p>
                      <a:r>
                        <a:rPr lang="en-US" dirty="0" smtClean="0"/>
                        <a:t>0.08</a:t>
                      </a:r>
                      <a:endParaRPr lang="en-US" dirty="0"/>
                    </a:p>
                  </a:txBody>
                  <a:tcPr/>
                </a:tc>
                <a:tc>
                  <a:txBody>
                    <a:bodyPr/>
                    <a:lstStyle/>
                    <a:p>
                      <a:r>
                        <a:rPr lang="en-US" dirty="0" smtClean="0"/>
                        <a:t>Ca</a:t>
                      </a:r>
                      <a:endParaRPr lang="en-US" dirty="0"/>
                    </a:p>
                  </a:txBody>
                  <a:tcPr/>
                </a:tc>
                <a:extLst>
                  <a:ext uri="{0D108BD9-81ED-4DB2-BD59-A6C34878D82A}">
                    <a16:rowId xmlns:a16="http://schemas.microsoft.com/office/drawing/2014/main" val="3657891817"/>
                  </a:ext>
                </a:extLst>
              </a:tr>
            </a:tbl>
          </a:graphicData>
        </a:graphic>
      </p:graphicFrame>
    </p:spTree>
    <p:extLst>
      <p:ext uri="{BB962C8B-B14F-4D97-AF65-F5344CB8AC3E}">
        <p14:creationId xmlns:p14="http://schemas.microsoft.com/office/powerpoint/2010/main" val="40796684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71AEA07-1E14-44B4-8E55-64EF049CD6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5FA602-480F-CA0A-7BF3-A966B594ABE0}"/>
              </a:ext>
            </a:extLst>
          </p:cNvPr>
          <p:cNvSpPr>
            <a:spLocks noGrp="1"/>
          </p:cNvSpPr>
          <p:nvPr>
            <p:ph type="ctrTitle"/>
          </p:nvPr>
        </p:nvSpPr>
        <p:spPr>
          <a:xfrm>
            <a:off x="1523999" y="1895919"/>
            <a:ext cx="9144000" cy="3274592"/>
          </a:xfrm>
        </p:spPr>
        <p:txBody>
          <a:bodyPr anchor="ctr">
            <a:normAutofit/>
          </a:bodyPr>
          <a:lstStyle/>
          <a:p>
            <a:r>
              <a:rPr lang="en-US" dirty="0"/>
              <a:t>Exploitation of the </a:t>
            </a:r>
            <a:br>
              <a:rPr lang="en-US" dirty="0"/>
            </a:br>
            <a:r>
              <a:rPr lang="en-US" dirty="0"/>
              <a:t>HelTH BFCD</a:t>
            </a: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142E9F0-5371-65A7-6578-C10760A1B97A}"/>
              </a:ext>
            </a:extLst>
          </p:cNvPr>
          <p:cNvSpPr txBox="1"/>
          <p:nvPr/>
        </p:nvSpPr>
        <p:spPr>
          <a:xfrm>
            <a:off x="5443652" y="1605965"/>
            <a:ext cx="1304693" cy="646331"/>
          </a:xfrm>
          <a:prstGeom prst="rect">
            <a:avLst/>
          </a:prstGeom>
          <a:noFill/>
        </p:spPr>
        <p:txBody>
          <a:bodyPr wrap="square" rtlCol="0">
            <a:spAutoFit/>
          </a:bodyPr>
          <a:lstStyle/>
          <a:p>
            <a:r>
              <a:rPr lang="en-US" sz="3600" b="1" u="sng" dirty="0"/>
              <a:t>Part 2</a:t>
            </a:r>
          </a:p>
        </p:txBody>
      </p:sp>
    </p:spTree>
    <p:extLst>
      <p:ext uri="{BB962C8B-B14F-4D97-AF65-F5344CB8AC3E}">
        <p14:creationId xmlns:p14="http://schemas.microsoft.com/office/powerpoint/2010/main" val="29220412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6">
            <a:extLst>
              <a:ext uri="{FF2B5EF4-FFF2-40B4-BE49-F238E27FC236}">
                <a16:creationId xmlns:a16="http://schemas.microsoft.com/office/drawing/2014/main" id="{4522B21E-B2B9-4C72-9A71-C87EFD1374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8">
            <a:extLst>
              <a:ext uri="{FF2B5EF4-FFF2-40B4-BE49-F238E27FC236}">
                <a16:creationId xmlns:a16="http://schemas.microsoft.com/office/drawing/2014/main" id="{5EB7D2A2-F448-44D4-938C-DC84CBCB3B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0">
            <a:extLst>
              <a:ext uri="{FF2B5EF4-FFF2-40B4-BE49-F238E27FC236}">
                <a16:creationId xmlns:a16="http://schemas.microsoft.com/office/drawing/2014/main" id="{871AEA07-1E14-44B4-8E55-64EF049CD6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4500" kern="1200" dirty="0">
                <a:solidFill>
                  <a:schemeClr val="tx1"/>
                </a:solidFill>
                <a:latin typeface="+mj-lt"/>
                <a:ea typeface="+mj-ea"/>
                <a:cs typeface="+mj-cs"/>
              </a:rPr>
              <a:t>The information provided by the HelTH database is granular, versatile and easy-to use. Thus, the exploitation of the HelTH BFCD gives us huge capacities.</a:t>
            </a:r>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9019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6">
            <a:extLst>
              <a:ext uri="{FF2B5EF4-FFF2-40B4-BE49-F238E27FC236}">
                <a16:creationId xmlns:a16="http://schemas.microsoft.com/office/drawing/2014/main" id="{108230A5-AEA8-3530-6DD4-EA187983C95F}"/>
              </a:ext>
            </a:extLst>
          </p:cNvPr>
          <p:cNvPicPr>
            <a:picLocks noChangeAspect="1"/>
          </p:cNvPicPr>
          <p:nvPr/>
        </p:nvPicPr>
        <p:blipFill>
          <a:blip r:embed="rId3"/>
          <a:stretch>
            <a:fillRect/>
          </a:stretch>
        </p:blipFill>
        <p:spPr>
          <a:xfrm>
            <a:off x="7863557" y="0"/>
            <a:ext cx="4422015" cy="2966223"/>
          </a:xfrm>
          <a:prstGeom prst="rect">
            <a:avLst/>
          </a:prstGeom>
        </p:spPr>
      </p:pic>
      <p:sp>
        <p:nvSpPr>
          <p:cNvPr id="4" name="TextBox 3">
            <a:extLst>
              <a:ext uri="{FF2B5EF4-FFF2-40B4-BE49-F238E27FC236}">
                <a16:creationId xmlns:a16="http://schemas.microsoft.com/office/drawing/2014/main" id="{D5C2EBE0-B3B1-1039-2140-2E27D885CA07}"/>
              </a:ext>
            </a:extLst>
          </p:cNvPr>
          <p:cNvSpPr txBox="1"/>
          <p:nvPr/>
        </p:nvSpPr>
        <p:spPr>
          <a:xfrm>
            <a:off x="5847953" y="235844"/>
            <a:ext cx="2015604" cy="646331"/>
          </a:xfrm>
          <a:prstGeom prst="rect">
            <a:avLst/>
          </a:prstGeom>
          <a:solidFill>
            <a:srgbClr val="EEECE1">
              <a:lumMod val="75000"/>
            </a:srgbClr>
          </a:solidFill>
          <a:ln w="19050">
            <a:noFill/>
            <a:prstDash val="lgDash"/>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defTabSz="457189">
              <a:defRPr/>
            </a:pPr>
            <a:r>
              <a:rPr lang="en-US" dirty="0">
                <a:solidFill>
                  <a:prstClr val="black"/>
                </a:solidFill>
                <a:latin typeface="Times New Roman" panose="02020603050405020304" pitchFamily="18" charset="0"/>
                <a:cs typeface="Times New Roman" panose="02020603050405020304" pitchFamily="18" charset="0"/>
              </a:rPr>
              <a:t>Personalized nutrition</a:t>
            </a:r>
            <a:endParaRPr lang="el-GR" dirty="0">
              <a:solidFill>
                <a:prstClr val="black"/>
              </a:solidFill>
              <a:latin typeface="Times New Roman" panose="02020603050405020304" pitchFamily="18" charset="0"/>
              <a:cs typeface="Times New Roman" panose="02020603050405020304" pitchFamily="18" charset="0"/>
            </a:endParaRPr>
          </a:p>
        </p:txBody>
      </p:sp>
      <p:graphicFrame>
        <p:nvGraphicFramePr>
          <p:cNvPr id="2" name="Diagram 1">
            <a:extLst>
              <a:ext uri="{FF2B5EF4-FFF2-40B4-BE49-F238E27FC236}">
                <a16:creationId xmlns:a16="http://schemas.microsoft.com/office/drawing/2014/main" id="{849BE19E-AF8E-8E78-E6B7-8CC5B5A6F424}"/>
              </a:ext>
            </a:extLst>
          </p:cNvPr>
          <p:cNvGraphicFramePr/>
          <p:nvPr>
            <p:extLst>
              <p:ext uri="{D42A27DB-BD31-4B8C-83A1-F6EECF244321}">
                <p14:modId xmlns:p14="http://schemas.microsoft.com/office/powerpoint/2010/main" val="3971307237"/>
              </p:ext>
            </p:extLst>
          </p:nvPr>
        </p:nvGraphicFramePr>
        <p:xfrm>
          <a:off x="1484922" y="648220"/>
          <a:ext cx="9222155" cy="55615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Εικόνα 9">
            <a:extLst>
              <a:ext uri="{FF2B5EF4-FFF2-40B4-BE49-F238E27FC236}">
                <a16:creationId xmlns:a16="http://schemas.microsoft.com/office/drawing/2014/main" id="{1F44F67C-0190-7199-CFF9-976BF544BFCC}"/>
              </a:ext>
            </a:extLst>
          </p:cNvPr>
          <p:cNvPicPr>
            <a:picLocks noChangeAspect="1"/>
          </p:cNvPicPr>
          <p:nvPr/>
        </p:nvPicPr>
        <p:blipFill>
          <a:blip r:embed="rId9"/>
          <a:stretch>
            <a:fillRect/>
          </a:stretch>
        </p:blipFill>
        <p:spPr>
          <a:xfrm>
            <a:off x="1685009" y="4123940"/>
            <a:ext cx="2519899" cy="2633700"/>
          </a:xfrm>
          <a:prstGeom prst="rect">
            <a:avLst/>
          </a:prstGeom>
        </p:spPr>
      </p:pic>
    </p:spTree>
    <p:extLst>
      <p:ext uri="{BB962C8B-B14F-4D97-AF65-F5344CB8AC3E}">
        <p14:creationId xmlns:p14="http://schemas.microsoft.com/office/powerpoint/2010/main" val="35275660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595" y="105399"/>
            <a:ext cx="11706303" cy="1325563"/>
          </a:xfrm>
        </p:spPr>
        <p:txBody>
          <a:bodyPr>
            <a:normAutofit/>
          </a:bodyPr>
          <a:lstStyle/>
          <a:p>
            <a:r>
              <a:rPr lang="en-US" sz="2800" b="1" dirty="0">
                <a:latin typeface="+mn-lt"/>
              </a:rPr>
              <a:t>1. Description of the Greek </a:t>
            </a:r>
            <a:r>
              <a:rPr lang="en-US" sz="2800" b="1" dirty="0" err="1">
                <a:latin typeface="+mn-lt"/>
              </a:rPr>
              <a:t>FoodScape</a:t>
            </a:r>
            <a:endParaRPr lang="el-GR" sz="2800" b="1" dirty="0">
              <a:latin typeface="+mn-lt"/>
            </a:endParaRPr>
          </a:p>
        </p:txBody>
      </p:sp>
      <p:pic>
        <p:nvPicPr>
          <p:cNvPr id="4" name="Εικόνα 6">
            <a:extLst>
              <a:ext uri="{FF2B5EF4-FFF2-40B4-BE49-F238E27FC236}">
                <a16:creationId xmlns:a16="http://schemas.microsoft.com/office/drawing/2014/main" id="{8CB253F4-18D4-433D-8E9C-48B08AC8D802}"/>
              </a:ext>
            </a:extLst>
          </p:cNvPr>
          <p:cNvPicPr>
            <a:picLocks noChangeAspect="1"/>
          </p:cNvPicPr>
          <p:nvPr/>
        </p:nvPicPr>
        <p:blipFill>
          <a:blip r:embed="rId2"/>
          <a:stretch>
            <a:fillRect/>
          </a:stretch>
        </p:blipFill>
        <p:spPr>
          <a:xfrm>
            <a:off x="888969" y="1526479"/>
            <a:ext cx="10059988" cy="4156927"/>
          </a:xfrm>
          <a:prstGeom prst="rect">
            <a:avLst/>
          </a:prstGeom>
        </p:spPr>
      </p:pic>
      <p:sp>
        <p:nvSpPr>
          <p:cNvPr id="5" name="Ορθογώνιο 7">
            <a:extLst>
              <a:ext uri="{FF2B5EF4-FFF2-40B4-BE49-F238E27FC236}">
                <a16:creationId xmlns:a16="http://schemas.microsoft.com/office/drawing/2014/main" id="{4169CE8F-AE67-43EC-94DE-39AF9A36F1C9}"/>
              </a:ext>
            </a:extLst>
          </p:cNvPr>
          <p:cNvSpPr/>
          <p:nvPr/>
        </p:nvSpPr>
        <p:spPr>
          <a:xfrm>
            <a:off x="6699747" y="2022396"/>
            <a:ext cx="635271" cy="3547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latin typeface="Calibri"/>
            </a:endParaRPr>
          </a:p>
        </p:txBody>
      </p:sp>
      <p:sp>
        <p:nvSpPr>
          <p:cNvPr id="6" name="Ορθογώνιο 7">
            <a:extLst>
              <a:ext uri="{FF2B5EF4-FFF2-40B4-BE49-F238E27FC236}">
                <a16:creationId xmlns:a16="http://schemas.microsoft.com/office/drawing/2014/main" id="{4169CE8F-AE67-43EC-94DE-39AF9A36F1C9}"/>
              </a:ext>
            </a:extLst>
          </p:cNvPr>
          <p:cNvSpPr/>
          <p:nvPr/>
        </p:nvSpPr>
        <p:spPr>
          <a:xfrm>
            <a:off x="9500839" y="2037904"/>
            <a:ext cx="635271" cy="3547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latin typeface="Calibri"/>
            </a:endParaRPr>
          </a:p>
        </p:txBody>
      </p:sp>
      <p:sp>
        <p:nvSpPr>
          <p:cNvPr id="7" name="TextBox 6"/>
          <p:cNvSpPr txBox="1"/>
          <p:nvPr/>
        </p:nvSpPr>
        <p:spPr>
          <a:xfrm>
            <a:off x="7642304" y="6125737"/>
            <a:ext cx="3717073" cy="461665"/>
          </a:xfrm>
          <a:prstGeom prst="rect">
            <a:avLst/>
          </a:prstGeom>
          <a:noFill/>
        </p:spPr>
        <p:txBody>
          <a:bodyPr wrap="square" rtlCol="0">
            <a:spAutoFit/>
          </a:bodyPr>
          <a:lstStyle/>
          <a:p>
            <a:r>
              <a:rPr lang="en-US" sz="2400" dirty="0"/>
              <a:t>(Katidi et al., 2021)</a:t>
            </a:r>
            <a:endParaRPr lang="el-GR" sz="2400" dirty="0"/>
          </a:p>
        </p:txBody>
      </p:sp>
      <p:sp>
        <p:nvSpPr>
          <p:cNvPr id="3" name="Rectangle 2">
            <a:extLst>
              <a:ext uri="{FF2B5EF4-FFF2-40B4-BE49-F238E27FC236}">
                <a16:creationId xmlns:a16="http://schemas.microsoft.com/office/drawing/2014/main" id="{D6D9A31C-9C84-0126-FFF1-44051B3D24AC}"/>
              </a:ext>
            </a:extLst>
          </p:cNvPr>
          <p:cNvSpPr/>
          <p:nvPr/>
        </p:nvSpPr>
        <p:spPr>
          <a:xfrm>
            <a:off x="10622806" y="1358624"/>
            <a:ext cx="1360449" cy="587008"/>
          </a:xfrm>
          <a:prstGeom prst="rect">
            <a:avLst/>
          </a:prstGeom>
          <a:solidFill>
            <a:srgbClr val="CE3A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Information gaps</a:t>
            </a:r>
          </a:p>
        </p:txBody>
      </p:sp>
    </p:spTree>
    <p:extLst>
      <p:ext uri="{BB962C8B-B14F-4D97-AF65-F5344CB8AC3E}">
        <p14:creationId xmlns:p14="http://schemas.microsoft.com/office/powerpoint/2010/main" val="18112936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CB5928-DC7D-4612-9922-441966E1562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682C1161-1736-45EC-99B7-33F3CAE9D5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84D4DDB8-B68F-45B0-9F62-C4279996F6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81029" y="2345463"/>
            <a:ext cx="4023360" cy="1400418"/>
          </a:xfrm>
        </p:spPr>
        <p:txBody>
          <a:bodyPr vert="horz" lIns="91440" tIns="45720" rIns="91440" bIns="45720" rtlCol="0" anchor="b">
            <a:normAutofit/>
          </a:bodyPr>
          <a:lstStyle/>
          <a:p>
            <a:r>
              <a:rPr lang="en-US" sz="3000" kern="1200" dirty="0">
                <a:solidFill>
                  <a:schemeClr val="tx1"/>
                </a:solidFill>
                <a:latin typeface="+mj-lt"/>
                <a:ea typeface="+mj-ea"/>
                <a:cs typeface="+mj-cs"/>
              </a:rPr>
              <a:t>Which are the nutrient content deviations inside a food category ?</a:t>
            </a:r>
          </a:p>
        </p:txBody>
      </p:sp>
      <p:sp>
        <p:nvSpPr>
          <p:cNvPr id="15" name="Rectangle 14">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Εικόνα 1">
            <a:extLst>
              <a:ext uri="{FF2B5EF4-FFF2-40B4-BE49-F238E27FC236}">
                <a16:creationId xmlns:a16="http://schemas.microsoft.com/office/drawing/2014/main" id="{0C412205-02E5-4C2D-8D7A-C82A7069A34C}"/>
              </a:ext>
            </a:extLst>
          </p:cNvPr>
          <p:cNvPicPr>
            <a:picLocks noGrp="1" noChangeAspect="1"/>
          </p:cNvPicPr>
          <p:nvPr>
            <p:ph idx="1"/>
          </p:nvPr>
        </p:nvPicPr>
        <p:blipFill>
          <a:blip r:embed="rId3"/>
          <a:stretch>
            <a:fillRect/>
          </a:stretch>
        </p:blipFill>
        <p:spPr>
          <a:xfrm>
            <a:off x="5129213" y="771988"/>
            <a:ext cx="6693979" cy="5314487"/>
          </a:xfrm>
          <a:prstGeom prst="rect">
            <a:avLst/>
          </a:prstGeom>
        </p:spPr>
      </p:pic>
    </p:spTree>
    <p:extLst>
      <p:ext uri="{BB962C8B-B14F-4D97-AF65-F5344CB8AC3E}">
        <p14:creationId xmlns:p14="http://schemas.microsoft.com/office/powerpoint/2010/main" val="19891129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58A14AF-9FB5-4CC7-BA35-E8E85D3EDF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3662" y="386930"/>
            <a:ext cx="10066122" cy="1298448"/>
          </a:xfrm>
        </p:spPr>
        <p:txBody>
          <a:bodyPr vert="horz" lIns="91440" tIns="45720" rIns="91440" bIns="45720" rtlCol="0" anchor="b">
            <a:normAutofit/>
          </a:bodyPr>
          <a:lstStyle/>
          <a:p>
            <a:r>
              <a:rPr lang="en-US" kern="1200" dirty="0">
                <a:solidFill>
                  <a:schemeClr val="tx1"/>
                </a:solidFill>
                <a:latin typeface="+mj-lt"/>
                <a:ea typeface="+mj-ea"/>
                <a:cs typeface="+mj-cs"/>
              </a:rPr>
              <a:t>Do the food products bear claims? </a:t>
            </a:r>
            <a:br>
              <a:rPr lang="en-US" kern="1200" dirty="0">
                <a:solidFill>
                  <a:schemeClr val="tx1"/>
                </a:solidFill>
                <a:latin typeface="+mj-lt"/>
                <a:ea typeface="+mj-ea"/>
                <a:cs typeface="+mj-cs"/>
              </a:rPr>
            </a:br>
            <a:r>
              <a:rPr lang="en-US" kern="1200" dirty="0">
                <a:solidFill>
                  <a:schemeClr val="tx1"/>
                </a:solidFill>
                <a:latin typeface="+mj-lt"/>
                <a:ea typeface="+mj-ea"/>
                <a:cs typeface="+mj-cs"/>
              </a:rPr>
              <a:t>Which are these claims?</a:t>
            </a:r>
          </a:p>
        </p:txBody>
      </p:sp>
      <p:sp>
        <p:nvSpPr>
          <p:cNvPr id="11" name="Rectangle 10">
            <a:extLst>
              <a:ext uri="{FF2B5EF4-FFF2-40B4-BE49-F238E27FC236}">
                <a16:creationId xmlns:a16="http://schemas.microsoft.com/office/drawing/2014/main" id="{3A9A4357-BD1D-4622-A4FE-766E6AB8DE8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3660" y="2599509"/>
            <a:ext cx="10066123" cy="3639450"/>
          </a:xfrm>
          <a:prstGeom prst="rect">
            <a:avLst/>
          </a:prstGeom>
        </p:spPr>
        <p:txBody>
          <a:bodyPr vert="horz" lIns="91440" tIns="45720" rIns="91440" bIns="45720" rtlCol="0" anchor="ctr">
            <a:normAutofit/>
          </a:bodyPr>
          <a:lstStyle/>
          <a:p>
            <a:pPr>
              <a:lnSpc>
                <a:spcPct val="90000"/>
              </a:lnSpc>
              <a:spcAft>
                <a:spcPts val="600"/>
              </a:spcAft>
            </a:pPr>
            <a:endParaRPr lang="en-US" sz="1200" dirty="0">
              <a:sym typeface="Arial"/>
            </a:endParaRPr>
          </a:p>
          <a:p>
            <a:pPr>
              <a:lnSpc>
                <a:spcPct val="90000"/>
              </a:lnSpc>
              <a:spcAft>
                <a:spcPts val="600"/>
              </a:spcAft>
            </a:pPr>
            <a:endParaRPr lang="en-US" sz="1200" dirty="0">
              <a:sym typeface="Arial"/>
            </a:endParaRPr>
          </a:p>
          <a:p>
            <a:pPr>
              <a:lnSpc>
                <a:spcPct val="90000"/>
              </a:lnSpc>
              <a:spcAft>
                <a:spcPts val="600"/>
              </a:spcAft>
            </a:pPr>
            <a:endParaRPr lang="en-US" sz="1200" dirty="0">
              <a:sym typeface="Arial"/>
            </a:endParaRPr>
          </a:p>
          <a:p>
            <a:pPr>
              <a:lnSpc>
                <a:spcPct val="90000"/>
              </a:lnSpc>
              <a:spcAft>
                <a:spcPts val="600"/>
              </a:spcAft>
            </a:pPr>
            <a:endParaRPr lang="en-US" sz="1200" dirty="0">
              <a:sym typeface="Arial"/>
            </a:endParaRPr>
          </a:p>
          <a:p>
            <a:pPr>
              <a:lnSpc>
                <a:spcPct val="90000"/>
              </a:lnSpc>
              <a:spcAft>
                <a:spcPts val="600"/>
              </a:spcAft>
            </a:pPr>
            <a:endParaRPr lang="en-US" sz="1200" dirty="0">
              <a:sym typeface="Arial"/>
            </a:endParaRPr>
          </a:p>
          <a:p>
            <a:pPr>
              <a:lnSpc>
                <a:spcPct val="90000"/>
              </a:lnSpc>
              <a:spcAft>
                <a:spcPts val="600"/>
              </a:spcAft>
            </a:pPr>
            <a:endParaRPr lang="en-US" sz="1200" dirty="0">
              <a:sym typeface="Arial"/>
            </a:endParaRPr>
          </a:p>
          <a:p>
            <a:pPr>
              <a:lnSpc>
                <a:spcPct val="90000"/>
              </a:lnSpc>
              <a:spcAft>
                <a:spcPts val="600"/>
              </a:spcAft>
            </a:pPr>
            <a:endParaRPr lang="en-US" sz="1200" dirty="0">
              <a:sym typeface="Arial"/>
            </a:endParaRPr>
          </a:p>
          <a:p>
            <a:pPr>
              <a:lnSpc>
                <a:spcPct val="90000"/>
              </a:lnSpc>
              <a:spcAft>
                <a:spcPts val="600"/>
              </a:spcAft>
            </a:pPr>
            <a:endParaRPr lang="en-US" sz="1200" dirty="0">
              <a:sym typeface="Arial"/>
            </a:endParaRPr>
          </a:p>
          <a:p>
            <a:pPr>
              <a:lnSpc>
                <a:spcPct val="90000"/>
              </a:lnSpc>
              <a:spcAft>
                <a:spcPts val="600"/>
              </a:spcAft>
            </a:pPr>
            <a:endParaRPr lang="en-US" sz="1200" dirty="0">
              <a:sym typeface="Arial"/>
            </a:endParaRPr>
          </a:p>
          <a:p>
            <a:pPr>
              <a:lnSpc>
                <a:spcPct val="90000"/>
              </a:lnSpc>
              <a:spcAft>
                <a:spcPts val="600"/>
              </a:spcAft>
            </a:pPr>
            <a:endParaRPr lang="en-US" sz="1200" dirty="0">
              <a:sym typeface="Arial"/>
            </a:endParaRPr>
          </a:p>
          <a:p>
            <a:pPr>
              <a:lnSpc>
                <a:spcPct val="90000"/>
              </a:lnSpc>
              <a:spcAft>
                <a:spcPts val="600"/>
              </a:spcAft>
            </a:pPr>
            <a:endParaRPr lang="en-US" sz="1200" dirty="0">
              <a:sym typeface="Arial"/>
            </a:endParaRPr>
          </a:p>
          <a:p>
            <a:pPr>
              <a:lnSpc>
                <a:spcPct val="90000"/>
              </a:lnSpc>
              <a:spcAft>
                <a:spcPts val="600"/>
              </a:spcAft>
            </a:pPr>
            <a:endParaRPr lang="en-US" sz="1200" dirty="0">
              <a:sym typeface="Arial"/>
            </a:endParaRPr>
          </a:p>
          <a:p>
            <a:pPr>
              <a:lnSpc>
                <a:spcPct val="90000"/>
              </a:lnSpc>
              <a:spcAft>
                <a:spcPts val="600"/>
              </a:spcAft>
            </a:pPr>
            <a:endParaRPr lang="en-US" sz="1200" dirty="0">
              <a:sym typeface="Arial"/>
            </a:endParaRPr>
          </a:p>
          <a:p>
            <a:pPr>
              <a:lnSpc>
                <a:spcPct val="90000"/>
              </a:lnSpc>
              <a:spcAft>
                <a:spcPts val="600"/>
              </a:spcAft>
            </a:pPr>
            <a:endParaRPr lang="en-US" sz="1200" dirty="0">
              <a:sym typeface="Arial"/>
            </a:endParaRPr>
          </a:p>
          <a:p>
            <a:pPr>
              <a:lnSpc>
                <a:spcPct val="90000"/>
              </a:lnSpc>
              <a:spcAft>
                <a:spcPts val="600"/>
              </a:spcAft>
            </a:pPr>
            <a:r>
              <a:rPr lang="en-US" sz="1200" dirty="0">
                <a:sym typeface="Arial"/>
              </a:rPr>
              <a:t>Prevalence of on-pack claims (health, nutrition, environmental, social) at the pre-packaged Greek food supply (Katidi et al., 2021)</a:t>
            </a:r>
            <a:endParaRPr lang="en-US" sz="1200" dirty="0"/>
          </a:p>
        </p:txBody>
      </p:sp>
      <p:pic>
        <p:nvPicPr>
          <p:cNvPr id="4" name="Εικόνα 1">
            <a:extLst>
              <a:ext uri="{FF2B5EF4-FFF2-40B4-BE49-F238E27FC236}">
                <a16:creationId xmlns:a16="http://schemas.microsoft.com/office/drawing/2014/main" id="{5D892C13-33F2-42C1-8422-1E8315E351E9}"/>
              </a:ext>
            </a:extLst>
          </p:cNvPr>
          <p:cNvPicPr>
            <a:picLocks noChangeAspect="1"/>
          </p:cNvPicPr>
          <p:nvPr/>
        </p:nvPicPr>
        <p:blipFill rotWithShape="1">
          <a:blip r:embed="rId2"/>
          <a:srcRect b="8958"/>
          <a:stretch/>
        </p:blipFill>
        <p:spPr>
          <a:xfrm>
            <a:off x="577018" y="2213214"/>
            <a:ext cx="10468763" cy="3639450"/>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5530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B708185-20C0-40F2-8F2D-8EB9E34B3C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9A6B5CE-CB1D-48EE-8B43-E952235C837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4" name="Rectangle 13">
              <a:extLst>
                <a:ext uri="{FF2B5EF4-FFF2-40B4-BE49-F238E27FC236}">
                  <a16:creationId xmlns:a16="http://schemas.microsoft.com/office/drawing/2014/main" id="{E3F3EAA5-4E15-400B-BBA3-82B3F49A217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2BA2E40-BE9B-4C54-9CDD-40EE804CCE6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0DA909B4-15FF-46A6-8A7F-7AEF977FE9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57025" y="922644"/>
            <a:ext cx="5040285" cy="1169585"/>
          </a:xfrm>
        </p:spPr>
        <p:txBody>
          <a:bodyPr anchor="b">
            <a:normAutofit/>
          </a:bodyPr>
          <a:lstStyle/>
          <a:p>
            <a:r>
              <a:rPr lang="en-US" sz="2500" dirty="0"/>
              <a:t>Which is the nutritional composition of the products that the consumer considers “healthy”?</a:t>
            </a:r>
            <a:endParaRPr lang="el-GR" sz="2500" dirty="0"/>
          </a:p>
        </p:txBody>
      </p:sp>
      <p:sp>
        <p:nvSpPr>
          <p:cNvPr id="19" name="Rectangle 18">
            <a:extLst>
              <a:ext uri="{FF2B5EF4-FFF2-40B4-BE49-F238E27FC236}">
                <a16:creationId xmlns:a16="http://schemas.microsoft.com/office/drawing/2014/main" id="{1382A32C-5B0C-4B1C-A074-76C6DBCC9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055715" y="2508105"/>
            <a:ext cx="5040285" cy="3632493"/>
          </a:xfrm>
        </p:spPr>
        <p:txBody>
          <a:bodyPr anchor="ctr">
            <a:normAutofit/>
          </a:bodyPr>
          <a:lstStyle/>
          <a:p>
            <a:pPr marL="0" indent="0">
              <a:buNone/>
            </a:pPr>
            <a:r>
              <a:rPr lang="en-US" sz="2000" dirty="0"/>
              <a:t>Comparison of the nutritional composition of food products of specific food categories; </a:t>
            </a:r>
            <a:endParaRPr lang="el-GR" sz="2000" dirty="0"/>
          </a:p>
          <a:p>
            <a:pPr lvl="1">
              <a:buFontTx/>
              <a:buChar char="-"/>
            </a:pPr>
            <a:r>
              <a:rPr lang="en-US" sz="2000" dirty="0"/>
              <a:t>Bio/organic products</a:t>
            </a:r>
          </a:p>
          <a:p>
            <a:pPr lvl="1">
              <a:buFontTx/>
              <a:buChar char="-"/>
            </a:pPr>
            <a:r>
              <a:rPr lang="en-US" sz="2000" dirty="0"/>
              <a:t>Natural products</a:t>
            </a:r>
          </a:p>
          <a:p>
            <a:pPr lvl="1">
              <a:buFontTx/>
              <a:buChar char="-"/>
            </a:pPr>
            <a:r>
              <a:rPr lang="en-US" sz="2000" dirty="0"/>
              <a:t>PDO, PGI products</a:t>
            </a:r>
            <a:endParaRPr lang="el-GR" sz="2000" dirty="0"/>
          </a:p>
          <a:p>
            <a:pPr lvl="1">
              <a:buFontTx/>
              <a:buChar char="-"/>
            </a:pPr>
            <a:r>
              <a:rPr lang="en-US" sz="2000" dirty="0"/>
              <a:t>Kids products </a:t>
            </a:r>
          </a:p>
          <a:p>
            <a:pPr lvl="1">
              <a:buFontTx/>
              <a:buChar char="-"/>
            </a:pPr>
            <a:r>
              <a:rPr lang="en-US" sz="2000" dirty="0"/>
              <a:t>Clean label, gluten free, lactose free</a:t>
            </a:r>
          </a:p>
          <a:p>
            <a:pPr marL="0" indent="0">
              <a:buNone/>
            </a:pPr>
            <a:endParaRPr lang="el-GR" sz="2000" dirty="0"/>
          </a:p>
        </p:txBody>
      </p:sp>
      <p:pic>
        <p:nvPicPr>
          <p:cNvPr id="5" name="Picture 2" descr="Αποτέλεσμα εικόνας για ποπ">
            <a:extLst>
              <a:ext uri="{FF2B5EF4-FFF2-40B4-BE49-F238E27FC236}">
                <a16:creationId xmlns:a16="http://schemas.microsoft.com/office/drawing/2014/main" id="{F92419D8-61BF-431A-81E4-F6F19A4A84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16" r="2" b="4116"/>
          <a:stretch/>
        </p:blipFill>
        <p:spPr bwMode="auto">
          <a:xfrm>
            <a:off x="6946666" y="774285"/>
            <a:ext cx="2112264" cy="1999673"/>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5">
            <a:extLst>
              <a:ext uri="{FF2B5EF4-FFF2-40B4-BE49-F238E27FC236}">
                <a16:creationId xmlns:a16="http://schemas.microsoft.com/office/drawing/2014/main" id="{2986953C-BC43-4DE0-AD30-D63943D82110}"/>
              </a:ext>
            </a:extLst>
          </p:cNvPr>
          <p:cNvPicPr>
            <a:picLocks noChangeAspect="1"/>
          </p:cNvPicPr>
          <p:nvPr/>
        </p:nvPicPr>
        <p:blipFill rotWithShape="1">
          <a:blip r:embed="rId3"/>
          <a:srcRect l="16017" r="17173" b="2"/>
          <a:stretch/>
        </p:blipFill>
        <p:spPr>
          <a:xfrm>
            <a:off x="9223523" y="774285"/>
            <a:ext cx="2112264" cy="1999673"/>
          </a:xfrm>
          <a:prstGeom prst="rect">
            <a:avLst/>
          </a:prstGeom>
        </p:spPr>
      </p:pic>
      <p:pic>
        <p:nvPicPr>
          <p:cNvPr id="6" name="Picture 4" descr="Αποτέλεσμα εικόνας για bio">
            <a:extLst>
              <a:ext uri="{FF2B5EF4-FFF2-40B4-BE49-F238E27FC236}">
                <a16:creationId xmlns:a16="http://schemas.microsoft.com/office/drawing/2014/main" id="{B8845E6A-B62A-4F12-90F6-AF5561294D5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8" r="2" b="1796"/>
          <a:stretch/>
        </p:blipFill>
        <p:spPr bwMode="auto">
          <a:xfrm>
            <a:off x="6946667" y="2942704"/>
            <a:ext cx="4389120" cy="32135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F49878-20AE-8E36-4D71-3867585977F4}"/>
              </a:ext>
            </a:extLst>
          </p:cNvPr>
          <p:cNvSpPr txBox="1"/>
          <p:nvPr/>
        </p:nvSpPr>
        <p:spPr>
          <a:xfrm>
            <a:off x="853120" y="194182"/>
            <a:ext cx="9595573" cy="523220"/>
          </a:xfrm>
          <a:prstGeom prst="rect">
            <a:avLst/>
          </a:prstGeom>
          <a:noFill/>
        </p:spPr>
        <p:txBody>
          <a:bodyPr wrap="square" rtlCol="0">
            <a:spAutoFit/>
          </a:bodyPr>
          <a:lstStyle/>
          <a:p>
            <a:r>
              <a:rPr lang="en-US" sz="2800" b="1" dirty="0"/>
              <a:t>2. Answers to public health issues and/or consumers’ concerns</a:t>
            </a:r>
          </a:p>
        </p:txBody>
      </p:sp>
    </p:spTree>
    <p:extLst>
      <p:ext uri="{BB962C8B-B14F-4D97-AF65-F5344CB8AC3E}">
        <p14:creationId xmlns:p14="http://schemas.microsoft.com/office/powerpoint/2010/main" val="16875660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6" name="Rectangle 3085">
            <a:extLst>
              <a:ext uri="{FF2B5EF4-FFF2-40B4-BE49-F238E27FC236}">
                <a16:creationId xmlns:a16="http://schemas.microsoft.com/office/drawing/2014/main" id="{C96C8BAF-68F3-4B78-B238-35DF5D8656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88" name="Group 3087">
            <a:extLst>
              <a:ext uri="{FF2B5EF4-FFF2-40B4-BE49-F238E27FC236}">
                <a16:creationId xmlns:a16="http://schemas.microsoft.com/office/drawing/2014/main" id="{4F4CD6D0-5A87-4BA2-A13A-0E40511C3CF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3089" name="Rectangle 3088">
              <a:extLst>
                <a:ext uri="{FF2B5EF4-FFF2-40B4-BE49-F238E27FC236}">
                  <a16:creationId xmlns:a16="http://schemas.microsoft.com/office/drawing/2014/main" id="{5877EAC0-2063-444D-8EE9-72FED2E03B2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90" name="Rectangle 3089">
              <a:extLst>
                <a:ext uri="{FF2B5EF4-FFF2-40B4-BE49-F238E27FC236}">
                  <a16:creationId xmlns:a16="http://schemas.microsoft.com/office/drawing/2014/main" id="{2C155BF8-661A-4F4A-B4EC-923105C6922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078" name="Picture 6">
            <a:extLst>
              <a:ext uri="{FF2B5EF4-FFF2-40B4-BE49-F238E27FC236}">
                <a16:creationId xmlns:a16="http://schemas.microsoft.com/office/drawing/2014/main" id="{9D11C176-34B6-3483-6CFE-CD069715EBD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6568" y="1847009"/>
            <a:ext cx="3209544" cy="2861311"/>
          </a:xfrm>
          <a:prstGeom prst="rect">
            <a:avLst/>
          </a:prstGeom>
          <a:noFill/>
          <a:extLst>
            <a:ext uri="{909E8E84-426E-40DD-AFC4-6F175D3DCCD1}">
              <a14:hiddenFill xmlns:a14="http://schemas.microsoft.com/office/drawing/2010/main">
                <a:solidFill>
                  <a:srgbClr val="FFFFFF"/>
                </a:solidFill>
              </a14:hiddenFill>
            </a:ext>
          </a:extLst>
        </p:spPr>
      </p:pic>
      <p:grpSp>
        <p:nvGrpSpPr>
          <p:cNvPr id="3092" name="Group 3091">
            <a:extLst>
              <a:ext uri="{FF2B5EF4-FFF2-40B4-BE49-F238E27FC236}">
                <a16:creationId xmlns:a16="http://schemas.microsoft.com/office/drawing/2014/main" id="{E9537076-EF48-4F72-9164-FD8260D550A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3093" name="Rectangle 3092">
              <a:extLst>
                <a:ext uri="{FF2B5EF4-FFF2-40B4-BE49-F238E27FC236}">
                  <a16:creationId xmlns:a16="http://schemas.microsoft.com/office/drawing/2014/main" id="{689673CB-C48B-4D05-B6E4-B88CD5BAA00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94" name="Rectangle 3093">
              <a:extLst>
                <a:ext uri="{FF2B5EF4-FFF2-40B4-BE49-F238E27FC236}">
                  <a16:creationId xmlns:a16="http://schemas.microsoft.com/office/drawing/2014/main" id="{96C31A20-B341-476E-8C04-A26C87E1494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081" name="Picture 9">
            <a:extLst>
              <a:ext uri="{FF2B5EF4-FFF2-40B4-BE49-F238E27FC236}">
                <a16:creationId xmlns:a16="http://schemas.microsoft.com/office/drawing/2014/main" id="{8F869592-F274-4095-C0E1-A327063506A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87333" y="1861343"/>
            <a:ext cx="3209544" cy="2832643"/>
          </a:xfrm>
          <a:prstGeom prst="rect">
            <a:avLst/>
          </a:prstGeom>
          <a:noFill/>
          <a:extLst>
            <a:ext uri="{909E8E84-426E-40DD-AFC4-6F175D3DCCD1}">
              <a14:hiddenFill xmlns:a14="http://schemas.microsoft.com/office/drawing/2010/main">
                <a:solidFill>
                  <a:srgbClr val="FFFFFF"/>
                </a:solidFill>
              </a14:hiddenFill>
            </a:ext>
          </a:extLst>
        </p:spPr>
      </p:pic>
      <p:grpSp>
        <p:nvGrpSpPr>
          <p:cNvPr id="3096" name="Group 3095">
            <a:extLst>
              <a:ext uri="{FF2B5EF4-FFF2-40B4-BE49-F238E27FC236}">
                <a16:creationId xmlns:a16="http://schemas.microsoft.com/office/drawing/2014/main" id="{6EFC3492-86BD-4D75-B5B4-C2DBFE0BD10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3097" name="Rectangle 3096">
              <a:extLst>
                <a:ext uri="{FF2B5EF4-FFF2-40B4-BE49-F238E27FC236}">
                  <a16:creationId xmlns:a16="http://schemas.microsoft.com/office/drawing/2014/main" id="{F72E5074-2516-4705-BFF1-F508394A0AC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98" name="Rectangle 3097">
              <a:extLst>
                <a:ext uri="{FF2B5EF4-FFF2-40B4-BE49-F238E27FC236}">
                  <a16:creationId xmlns:a16="http://schemas.microsoft.com/office/drawing/2014/main" id="{02259E4C-F24C-4180-AEC3-76255D535E2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080" name="Picture 8">
            <a:extLst>
              <a:ext uri="{FF2B5EF4-FFF2-40B4-BE49-F238E27FC236}">
                <a16:creationId xmlns:a16="http://schemas.microsoft.com/office/drawing/2014/main" id="{858A4F27-8958-382B-2D51-A6EEE75BB98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75887" y="1891857"/>
            <a:ext cx="3209544" cy="27716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E65F8D4-F644-CE6E-1F47-47EB8F51AA6C}"/>
              </a:ext>
            </a:extLst>
          </p:cNvPr>
          <p:cNvSpPr txBox="1"/>
          <p:nvPr/>
        </p:nvSpPr>
        <p:spPr>
          <a:xfrm>
            <a:off x="2692259" y="88173"/>
            <a:ext cx="6799692" cy="523220"/>
          </a:xfrm>
          <a:prstGeom prst="rect">
            <a:avLst/>
          </a:prstGeom>
          <a:noFill/>
        </p:spPr>
        <p:txBody>
          <a:bodyPr wrap="square" rtlCol="0">
            <a:spAutoFit/>
          </a:bodyPr>
          <a:lstStyle/>
          <a:p>
            <a:r>
              <a:rPr lang="en-US" sz="2800" b="1" dirty="0"/>
              <a:t>The example of the “CHEESE” subcategory</a:t>
            </a:r>
          </a:p>
        </p:txBody>
      </p:sp>
    </p:spTree>
    <p:extLst>
      <p:ext uri="{BB962C8B-B14F-4D97-AF65-F5344CB8AC3E}">
        <p14:creationId xmlns:p14="http://schemas.microsoft.com/office/powerpoint/2010/main" val="23944303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C7E0A2C-7C0A-4AAC-B3B0-6C12B2EBAE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71AEA07-1E14-44B4-8E55-64EF049CD6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283940-2AEF-F141-7486-1ACF352E90D7}"/>
              </a:ext>
            </a:extLst>
          </p:cNvPr>
          <p:cNvSpPr>
            <a:spLocks noGrp="1"/>
          </p:cNvSpPr>
          <p:nvPr>
            <p:ph type="ctrTitle"/>
          </p:nvPr>
        </p:nvSpPr>
        <p:spPr>
          <a:xfrm>
            <a:off x="1524000" y="1248587"/>
            <a:ext cx="9144000" cy="2387600"/>
          </a:xfrm>
        </p:spPr>
        <p:txBody>
          <a:bodyPr>
            <a:normAutofit/>
          </a:bodyPr>
          <a:lstStyle/>
          <a:p>
            <a:r>
              <a:rPr lang="en-US" sz="6400"/>
              <a:t>Introduction</a:t>
            </a:r>
          </a:p>
        </p:txBody>
      </p:sp>
      <p:sp>
        <p:nvSpPr>
          <p:cNvPr id="3" name="Subtitle 2">
            <a:extLst>
              <a:ext uri="{FF2B5EF4-FFF2-40B4-BE49-F238E27FC236}">
                <a16:creationId xmlns:a16="http://schemas.microsoft.com/office/drawing/2014/main" id="{A0C1CB1C-E09A-B7E1-87B7-2434834F02AF}"/>
              </a:ext>
            </a:extLst>
          </p:cNvPr>
          <p:cNvSpPr>
            <a:spLocks noGrp="1"/>
          </p:cNvSpPr>
          <p:nvPr>
            <p:ph type="subTitle" idx="1"/>
          </p:nvPr>
        </p:nvSpPr>
        <p:spPr>
          <a:xfrm>
            <a:off x="1524000" y="3820338"/>
            <a:ext cx="9144000" cy="1563686"/>
          </a:xfrm>
        </p:spPr>
        <p:txBody>
          <a:bodyPr>
            <a:normAutofit/>
          </a:bodyPr>
          <a:lstStyle/>
          <a:p>
            <a:r>
              <a:rPr lang="en-US" dirty="0"/>
              <a:t>Food Composition Tables (FCT) &amp; Databases (FCD)</a:t>
            </a:r>
          </a:p>
          <a:p>
            <a:r>
              <a:rPr lang="en-US" dirty="0"/>
              <a:t>Branded Food Composition Databases (BFCD)</a:t>
            </a: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3C1E7D6-72A4-009D-7725-A6DBC9158C43}"/>
              </a:ext>
            </a:extLst>
          </p:cNvPr>
          <p:cNvSpPr txBox="1"/>
          <p:nvPr/>
        </p:nvSpPr>
        <p:spPr>
          <a:xfrm>
            <a:off x="5443652" y="1605965"/>
            <a:ext cx="1304693" cy="646331"/>
          </a:xfrm>
          <a:prstGeom prst="rect">
            <a:avLst/>
          </a:prstGeom>
          <a:noFill/>
        </p:spPr>
        <p:txBody>
          <a:bodyPr wrap="square" rtlCol="0">
            <a:spAutoFit/>
          </a:bodyPr>
          <a:lstStyle/>
          <a:p>
            <a:r>
              <a:rPr lang="en-US" sz="3600" b="1" u="sng" dirty="0"/>
              <a:t>Part 1</a:t>
            </a:r>
          </a:p>
        </p:txBody>
      </p:sp>
    </p:spTree>
    <p:extLst>
      <p:ext uri="{BB962C8B-B14F-4D97-AF65-F5344CB8AC3E}">
        <p14:creationId xmlns:p14="http://schemas.microsoft.com/office/powerpoint/2010/main" val="12800229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30" name="Freeform 6">
            <a:extLst>
              <a:ext uri="{FF2B5EF4-FFF2-40B4-BE49-F238E27FC236}">
                <a16:creationId xmlns:a16="http://schemas.microsoft.com/office/drawing/2014/main" id="{69D184B2-2226-4E31-BCCB-44433076744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32" name="Freeform 7">
            <a:extLst>
              <a:ext uri="{FF2B5EF4-FFF2-40B4-BE49-F238E27FC236}">
                <a16:creationId xmlns:a16="http://schemas.microsoft.com/office/drawing/2014/main" id="{1AC4D4E3-486A-464A-8EC8-D448810972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34" name="Rectangle 4133">
            <a:extLst>
              <a:ext uri="{FF2B5EF4-FFF2-40B4-BE49-F238E27FC236}">
                <a16:creationId xmlns:a16="http://schemas.microsoft.com/office/drawing/2014/main" id="{864DE13E-58EB-4475-B79C-0D4FC65123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4101" name="Picture 5" descr="Chart, bar chart&#10;&#10;Description automatically generated">
            <a:extLst>
              <a:ext uri="{FF2B5EF4-FFF2-40B4-BE49-F238E27FC236}">
                <a16:creationId xmlns:a16="http://schemas.microsoft.com/office/drawing/2014/main" id="{A9643EDA-C194-4475-0A35-7A3DD0BC353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40934" y="1502688"/>
            <a:ext cx="4616434" cy="3673502"/>
          </a:xfrm>
          <a:prstGeom prst="rect">
            <a:avLst/>
          </a:prstGeom>
          <a:noFill/>
          <a:extLst>
            <a:ext uri="{909E8E84-426E-40DD-AFC4-6F175D3DCCD1}">
              <a14:hiddenFill xmlns:a14="http://schemas.microsoft.com/office/drawing/2010/main">
                <a:solidFill>
                  <a:srgbClr val="FFFFFF"/>
                </a:solidFill>
              </a14:hiddenFill>
            </a:ext>
          </a:extLst>
        </p:spPr>
      </p:pic>
      <p:cxnSp>
        <p:nvCxnSpPr>
          <p:cNvPr id="4136" name="Straight Connector 4135">
            <a:extLst>
              <a:ext uri="{FF2B5EF4-FFF2-40B4-BE49-F238E27FC236}">
                <a16:creationId xmlns:a16="http://schemas.microsoft.com/office/drawing/2014/main" id="{02E9B2EE-76CA-47F3-9977-3F2FCB7FD25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107" name="Picture 11" descr="Chart, bar chart&#10;&#10;Description automatically generated">
            <a:extLst>
              <a:ext uri="{FF2B5EF4-FFF2-40B4-BE49-F238E27FC236}">
                <a16:creationId xmlns:a16="http://schemas.microsoft.com/office/drawing/2014/main" id="{B193BBD2-1FE8-233E-B3DC-8F707C41366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4633" y="1596936"/>
            <a:ext cx="4644528" cy="348500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p&#10;0">
            <a:extLst>
              <a:ext uri="{FF2B5EF4-FFF2-40B4-BE49-F238E27FC236}">
                <a16:creationId xmlns:a16="http://schemas.microsoft.com/office/drawing/2014/main" id="{A63FE9DF-3792-98DC-AB26-512C8DE44426}"/>
              </a:ext>
            </a:extLst>
          </p:cNvPr>
          <p:cNvSpPr>
            <a:spLocks noChangeAspect="1" noChangeArrowheads="1"/>
          </p:cNvSpPr>
          <p:nvPr/>
        </p:nvSpPr>
        <p:spPr bwMode="auto">
          <a:xfrm>
            <a:off x="9591796" y="-3319675"/>
            <a:ext cx="149103" cy="211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95770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2" name="Chart 1">
                <a:extLst>
                  <a:ext uri="{FF2B5EF4-FFF2-40B4-BE49-F238E27FC236}">
                    <a16:creationId xmlns:a16="http://schemas.microsoft.com/office/drawing/2014/main" id="{F8A4FF2D-C14B-4EF7-B163-B50D45754A83}"/>
                  </a:ext>
                </a:extLst>
              </p:cNvPr>
              <p:cNvGraphicFramePr/>
              <p:nvPr>
                <p:extLst>
                  <p:ext uri="{D42A27DB-BD31-4B8C-83A1-F6EECF244321}">
                    <p14:modId xmlns:p14="http://schemas.microsoft.com/office/powerpoint/2010/main" val="1454589894"/>
                  </p:ext>
                </p:extLst>
              </p:nvPr>
            </p:nvGraphicFramePr>
            <p:xfrm>
              <a:off x="3282903" y="2724436"/>
              <a:ext cx="5626194" cy="301176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2" name="Chart 1">
                <a:extLst>
                  <a:ext uri="{FF2B5EF4-FFF2-40B4-BE49-F238E27FC236}">
                    <a16:creationId xmlns:a16="http://schemas.microsoft.com/office/drawing/2014/main" id="{F8A4FF2D-C14B-4EF7-B163-B50D45754A83}"/>
                  </a:ext>
                </a:extLst>
              </p:cNvPr>
              <p:cNvPicPr>
                <a:picLocks noGrp="1" noRot="1" noChangeAspect="1" noMove="1" noResize="1" noEditPoints="1" noAdjustHandles="1" noChangeArrowheads="1" noChangeShapeType="1"/>
              </p:cNvPicPr>
              <p:nvPr/>
            </p:nvPicPr>
            <p:blipFill>
              <a:blip r:embed="rId4"/>
              <a:stretch>
                <a:fillRect/>
              </a:stretch>
            </p:blipFill>
            <p:spPr>
              <a:xfrm>
                <a:off x="3282903" y="2724436"/>
                <a:ext cx="5626194" cy="3011760"/>
              </a:xfrm>
              <a:prstGeom prst="rect">
                <a:avLst/>
              </a:prstGeom>
            </p:spPr>
          </p:pic>
        </mc:Fallback>
      </mc:AlternateContent>
      <p:sp>
        <p:nvSpPr>
          <p:cNvPr id="10" name="TextBox 9">
            <a:extLst>
              <a:ext uri="{FF2B5EF4-FFF2-40B4-BE49-F238E27FC236}">
                <a16:creationId xmlns:a16="http://schemas.microsoft.com/office/drawing/2014/main" id="{6DCA3FEF-B34E-455C-A2EA-85FC7319C4BC}"/>
              </a:ext>
            </a:extLst>
          </p:cNvPr>
          <p:cNvSpPr txBox="1"/>
          <p:nvPr/>
        </p:nvSpPr>
        <p:spPr>
          <a:xfrm>
            <a:off x="4685560" y="2275488"/>
            <a:ext cx="30745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Olive Products (n=47)</a:t>
            </a:r>
            <a:endParaRPr kumimoji="0" lang="el-G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5" name="Table 14">
            <a:extLst>
              <a:ext uri="{FF2B5EF4-FFF2-40B4-BE49-F238E27FC236}">
                <a16:creationId xmlns:a16="http://schemas.microsoft.com/office/drawing/2014/main" id="{DDFA4B81-BB40-4E62-85B9-55B3BE846FAA}"/>
              </a:ext>
            </a:extLst>
          </p:cNvPr>
          <p:cNvGraphicFramePr>
            <a:graphicFrameLocks noGrp="1"/>
          </p:cNvGraphicFramePr>
          <p:nvPr>
            <p:extLst>
              <p:ext uri="{D42A27DB-BD31-4B8C-83A1-F6EECF244321}">
                <p14:modId xmlns:p14="http://schemas.microsoft.com/office/powerpoint/2010/main" val="52935612"/>
              </p:ext>
            </p:extLst>
          </p:nvPr>
        </p:nvGraphicFramePr>
        <p:xfrm>
          <a:off x="8823039" y="5297994"/>
          <a:ext cx="2855843" cy="1360047"/>
        </p:xfrm>
        <a:graphic>
          <a:graphicData uri="http://schemas.openxmlformats.org/drawingml/2006/table">
            <a:tbl>
              <a:tblPr>
                <a:tableStyleId>{EB9631B5-78F2-41C9-869B-9F39066F8104}</a:tableStyleId>
              </a:tblPr>
              <a:tblGrid>
                <a:gridCol w="1903895">
                  <a:extLst>
                    <a:ext uri="{9D8B030D-6E8A-4147-A177-3AD203B41FA5}">
                      <a16:colId xmlns:a16="http://schemas.microsoft.com/office/drawing/2014/main" val="3422538532"/>
                    </a:ext>
                  </a:extLst>
                </a:gridCol>
                <a:gridCol w="951948">
                  <a:extLst>
                    <a:ext uri="{9D8B030D-6E8A-4147-A177-3AD203B41FA5}">
                      <a16:colId xmlns:a16="http://schemas.microsoft.com/office/drawing/2014/main" val="497489978"/>
                    </a:ext>
                  </a:extLst>
                </a:gridCol>
              </a:tblGrid>
              <a:tr h="0">
                <a:tc>
                  <a:txBody>
                    <a:bodyPr/>
                    <a:lstStyle/>
                    <a:p>
                      <a:pPr algn="l" fontAlgn="t"/>
                      <a:r>
                        <a:rPr lang="el-GR" sz="1100" u="none" strike="noStrike" dirty="0">
                          <a:effectLst/>
                        </a:rPr>
                        <a:t> </a:t>
                      </a:r>
                      <a:endParaRPr lang="el-GR" sz="1100" b="0" u="none" strike="noStrike" dirty="0">
                        <a:solidFill>
                          <a:srgbClr val="000000"/>
                        </a:solidFill>
                        <a:effectLst/>
                      </a:endParaRPr>
                    </a:p>
                    <a:p>
                      <a:pPr algn="l" fontAlgn="t"/>
                      <a:r>
                        <a:rPr lang="el-GR" sz="1100" u="none" strike="noStrike" dirty="0">
                          <a:effectLst/>
                        </a:rPr>
                        <a:t> </a:t>
                      </a:r>
                      <a:endParaRPr lang="el-GR"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l" fontAlgn="b"/>
                      <a:r>
                        <a:rPr lang="en-US" sz="1100" u="none" strike="noStrike">
                          <a:effectLst/>
                        </a:rPr>
                        <a:t>Salt_g</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599019843"/>
                  </a:ext>
                </a:extLst>
              </a:tr>
              <a:tr h="260001">
                <a:tc>
                  <a:txBody>
                    <a:bodyPr/>
                    <a:lstStyle/>
                    <a:p>
                      <a:pPr algn="l" fontAlgn="t"/>
                      <a:r>
                        <a:rPr lang="en-US" sz="1100" u="none" strike="noStrike" dirty="0">
                          <a:effectLst/>
                        </a:rPr>
                        <a:t>Mean</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l" fontAlgn="ctr"/>
                      <a:r>
                        <a:rPr lang="el-GR" sz="1100" u="none" strike="noStrike" dirty="0">
                          <a:effectLst/>
                        </a:rPr>
                        <a:t>3,56</a:t>
                      </a:r>
                      <a:endParaRPr lang="el-GR"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683159944"/>
                  </a:ext>
                </a:extLst>
              </a:tr>
              <a:tr h="247620">
                <a:tc>
                  <a:txBody>
                    <a:bodyPr/>
                    <a:lstStyle/>
                    <a:p>
                      <a:pPr algn="l" fontAlgn="t"/>
                      <a:r>
                        <a:rPr lang="en-US" sz="1100" u="none" strike="noStrike" dirty="0">
                          <a:effectLst/>
                        </a:rPr>
                        <a:t>Std. Deviation</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l" fontAlgn="ctr"/>
                      <a:r>
                        <a:rPr lang="el-GR" sz="1100" u="none" strike="noStrike" dirty="0">
                          <a:effectLst/>
                        </a:rPr>
                        <a:t>1,2</a:t>
                      </a:r>
                      <a:r>
                        <a:rPr lang="en-US" sz="1100" u="none" strike="noStrike" dirty="0">
                          <a:effectLst/>
                        </a:rPr>
                        <a:t>6</a:t>
                      </a:r>
                      <a:endParaRPr lang="el-GR"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349529650"/>
                  </a:ext>
                </a:extLst>
              </a:tr>
              <a:tr h="247620">
                <a:tc>
                  <a:txBody>
                    <a:bodyPr/>
                    <a:lstStyle/>
                    <a:p>
                      <a:pPr algn="l" fontAlgn="t"/>
                      <a:r>
                        <a:rPr lang="en-US" sz="1100" u="none" strike="noStrike" dirty="0">
                          <a:effectLst/>
                        </a:rPr>
                        <a:t>Minimum</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l" fontAlgn="ctr"/>
                      <a:r>
                        <a:rPr lang="el-GR" sz="1100" u="none" strike="noStrike">
                          <a:effectLst/>
                        </a:rPr>
                        <a:t>1,10</a:t>
                      </a:r>
                      <a:endParaRPr lang="el-GR"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84236720"/>
                  </a:ext>
                </a:extLst>
              </a:tr>
              <a:tr h="260001">
                <a:tc>
                  <a:txBody>
                    <a:bodyPr/>
                    <a:lstStyle/>
                    <a:p>
                      <a:pPr algn="l" fontAlgn="t"/>
                      <a:r>
                        <a:rPr lang="en-US" sz="1100" u="none" strike="noStrike" dirty="0">
                          <a:effectLst/>
                        </a:rPr>
                        <a:t>Maximum</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l" fontAlgn="ctr"/>
                      <a:r>
                        <a:rPr lang="el-GR" sz="1100" u="none" strike="noStrike" dirty="0">
                          <a:effectLst/>
                        </a:rPr>
                        <a:t>7,75</a:t>
                      </a:r>
                      <a:endParaRPr lang="el-GR"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515536702"/>
                  </a:ext>
                </a:extLst>
              </a:tr>
            </a:tbl>
          </a:graphicData>
        </a:graphic>
      </p:graphicFrame>
      <p:sp>
        <p:nvSpPr>
          <p:cNvPr id="3" name="TextBox 2">
            <a:extLst>
              <a:ext uri="{FF2B5EF4-FFF2-40B4-BE49-F238E27FC236}">
                <a16:creationId xmlns:a16="http://schemas.microsoft.com/office/drawing/2014/main" id="{C1E5BBED-BB97-0026-0554-079E53408A36}"/>
              </a:ext>
            </a:extLst>
          </p:cNvPr>
          <p:cNvSpPr txBox="1"/>
          <p:nvPr/>
        </p:nvSpPr>
        <p:spPr>
          <a:xfrm>
            <a:off x="216937" y="1485600"/>
            <a:ext cx="4215000" cy="923330"/>
          </a:xfrm>
          <a:prstGeom prst="rect">
            <a:avLst/>
          </a:prstGeom>
          <a:noFill/>
        </p:spPr>
        <p:txBody>
          <a:bodyPr wrap="square" rtlCol="0">
            <a:spAutoFit/>
          </a:bodyPr>
          <a:lstStyle/>
          <a:p>
            <a:r>
              <a:rPr lang="en-US" dirty="0"/>
              <a:t>Food_Category: 	 </a:t>
            </a:r>
            <a:r>
              <a:rPr lang="en-US" dirty="0" err="1"/>
              <a:t>Nut,Seed&amp;Kernel</a:t>
            </a:r>
            <a:endParaRPr lang="en-US" dirty="0"/>
          </a:p>
          <a:p>
            <a:r>
              <a:rPr lang="en-US" dirty="0"/>
              <a:t>Food_Subcategory:  </a:t>
            </a:r>
            <a:r>
              <a:rPr lang="en-US" dirty="0" err="1"/>
              <a:t>Seed&amp;Kernel</a:t>
            </a:r>
            <a:endParaRPr lang="en-US" dirty="0"/>
          </a:p>
          <a:p>
            <a:r>
              <a:rPr lang="en-US" dirty="0"/>
              <a:t>Food_Group: 	 </a:t>
            </a:r>
            <a:r>
              <a:rPr lang="en-US" dirty="0" err="1"/>
              <a:t>Olives&amp;Olive_Pastes</a:t>
            </a:r>
            <a:endParaRPr lang="el-GR" dirty="0"/>
          </a:p>
        </p:txBody>
      </p:sp>
      <p:pic>
        <p:nvPicPr>
          <p:cNvPr id="4" name="Picture 3">
            <a:extLst>
              <a:ext uri="{FF2B5EF4-FFF2-40B4-BE49-F238E27FC236}">
                <a16:creationId xmlns:a16="http://schemas.microsoft.com/office/drawing/2014/main" id="{2B308C3C-FFA4-8ABF-7399-A316C6462034}"/>
              </a:ext>
            </a:extLst>
          </p:cNvPr>
          <p:cNvPicPr>
            <a:picLocks noChangeAspect="1"/>
          </p:cNvPicPr>
          <p:nvPr/>
        </p:nvPicPr>
        <p:blipFill rotWithShape="1">
          <a:blip r:embed="rId5"/>
          <a:srcRect l="28519" t="13618" r="32524" b="16261"/>
          <a:stretch/>
        </p:blipFill>
        <p:spPr>
          <a:xfrm>
            <a:off x="1396468" y="2475543"/>
            <a:ext cx="1089141" cy="523220"/>
          </a:xfrm>
          <a:prstGeom prst="rect">
            <a:avLst/>
          </a:prstGeom>
        </p:spPr>
      </p:pic>
      <p:sp>
        <p:nvSpPr>
          <p:cNvPr id="6" name="Rectangle 5">
            <a:extLst>
              <a:ext uri="{FF2B5EF4-FFF2-40B4-BE49-F238E27FC236}">
                <a16:creationId xmlns:a16="http://schemas.microsoft.com/office/drawing/2014/main" id="{3879239C-BFD8-956A-11D3-E7CA291D3A5D}"/>
              </a:ext>
            </a:extLst>
          </p:cNvPr>
          <p:cNvSpPr/>
          <p:nvPr/>
        </p:nvSpPr>
        <p:spPr>
          <a:xfrm>
            <a:off x="3579541" y="5372400"/>
            <a:ext cx="5329556" cy="306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4550778-BA83-656C-41EC-D90E63E63C4C}"/>
              </a:ext>
            </a:extLst>
          </p:cNvPr>
          <p:cNvSpPr txBox="1"/>
          <p:nvPr/>
        </p:nvSpPr>
        <p:spPr>
          <a:xfrm>
            <a:off x="1941039" y="259309"/>
            <a:ext cx="8309922" cy="523220"/>
          </a:xfrm>
          <a:prstGeom prst="rect">
            <a:avLst/>
          </a:prstGeom>
          <a:noFill/>
        </p:spPr>
        <p:txBody>
          <a:bodyPr wrap="square" rtlCol="0">
            <a:spAutoFit/>
          </a:bodyPr>
          <a:lstStyle/>
          <a:p>
            <a:r>
              <a:rPr lang="en-US" sz="2800" b="1" dirty="0"/>
              <a:t>The example of the “Olives &amp; Olive Pastes” food group</a:t>
            </a:r>
          </a:p>
        </p:txBody>
      </p:sp>
    </p:spTree>
    <p:extLst>
      <p:ext uri="{BB962C8B-B14F-4D97-AF65-F5344CB8AC3E}">
        <p14:creationId xmlns:p14="http://schemas.microsoft.com/office/powerpoint/2010/main" val="23042147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AC5841-6452-49E6-9109-EDBCB26009CE}"/>
              </a:ext>
            </a:extLst>
          </p:cNvPr>
          <p:cNvPicPr>
            <a:picLocks noChangeAspect="1"/>
          </p:cNvPicPr>
          <p:nvPr/>
        </p:nvPicPr>
        <p:blipFill>
          <a:blip r:embed="rId2"/>
          <a:stretch>
            <a:fillRect/>
          </a:stretch>
        </p:blipFill>
        <p:spPr>
          <a:xfrm>
            <a:off x="10550769" y="6079466"/>
            <a:ext cx="1641231" cy="778534"/>
          </a:xfrm>
          <a:prstGeom prst="rect">
            <a:avLst/>
          </a:prstGeom>
        </p:spPr>
      </p:pic>
      <p:pic>
        <p:nvPicPr>
          <p:cNvPr id="2" name="Picture 1">
            <a:extLst>
              <a:ext uri="{FF2B5EF4-FFF2-40B4-BE49-F238E27FC236}">
                <a16:creationId xmlns:a16="http://schemas.microsoft.com/office/drawing/2014/main" id="{7AFA4293-790E-41FD-8934-1080157342F2}"/>
              </a:ext>
            </a:extLst>
          </p:cNvPr>
          <p:cNvPicPr>
            <a:picLocks noChangeAspect="1"/>
          </p:cNvPicPr>
          <p:nvPr/>
        </p:nvPicPr>
        <p:blipFill rotWithShape="1">
          <a:blip r:embed="rId3"/>
          <a:srcRect l="1" t="16365" r="3606" b="29865"/>
          <a:stretch/>
        </p:blipFill>
        <p:spPr>
          <a:xfrm>
            <a:off x="470755" y="351693"/>
            <a:ext cx="3327522" cy="3657600"/>
          </a:xfrm>
          <a:prstGeom prst="rect">
            <a:avLst/>
          </a:prstGeom>
        </p:spPr>
      </p:pic>
      <p:pic>
        <p:nvPicPr>
          <p:cNvPr id="5" name="Picture 4">
            <a:extLst>
              <a:ext uri="{FF2B5EF4-FFF2-40B4-BE49-F238E27FC236}">
                <a16:creationId xmlns:a16="http://schemas.microsoft.com/office/drawing/2014/main" id="{26C8B89B-8A34-4A77-9936-7E9B54D7EF0D}"/>
              </a:ext>
            </a:extLst>
          </p:cNvPr>
          <p:cNvPicPr>
            <a:picLocks noChangeAspect="1"/>
          </p:cNvPicPr>
          <p:nvPr/>
        </p:nvPicPr>
        <p:blipFill rotWithShape="1">
          <a:blip r:embed="rId4"/>
          <a:srcRect l="11014" t="25135" r="-7409" b="21096"/>
          <a:stretch/>
        </p:blipFill>
        <p:spPr>
          <a:xfrm>
            <a:off x="2444005" y="2567354"/>
            <a:ext cx="3112733" cy="3512112"/>
          </a:xfrm>
          <a:prstGeom prst="rect">
            <a:avLst/>
          </a:prstGeom>
        </p:spPr>
      </p:pic>
      <p:sp>
        <p:nvSpPr>
          <p:cNvPr id="6" name="Rectangle: Rounded Corners 5">
            <a:extLst>
              <a:ext uri="{FF2B5EF4-FFF2-40B4-BE49-F238E27FC236}">
                <a16:creationId xmlns:a16="http://schemas.microsoft.com/office/drawing/2014/main" id="{14A384BE-4054-43A7-AABC-A50223062A00}"/>
              </a:ext>
            </a:extLst>
          </p:cNvPr>
          <p:cNvSpPr/>
          <p:nvPr/>
        </p:nvSpPr>
        <p:spPr>
          <a:xfrm>
            <a:off x="1167618" y="534572"/>
            <a:ext cx="872197" cy="450166"/>
          </a:xfrm>
          <a:prstGeom prst="roundRect">
            <a:avLst/>
          </a:prstGeom>
          <a:solidFill>
            <a:schemeClr val="bg1"/>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Rounded Corners 7">
            <a:extLst>
              <a:ext uri="{FF2B5EF4-FFF2-40B4-BE49-F238E27FC236}">
                <a16:creationId xmlns:a16="http://schemas.microsoft.com/office/drawing/2014/main" id="{23C3497E-3B26-400F-888A-6F3A369DA1BC}"/>
              </a:ext>
            </a:extLst>
          </p:cNvPr>
          <p:cNvSpPr/>
          <p:nvPr/>
        </p:nvSpPr>
        <p:spPr>
          <a:xfrm>
            <a:off x="2614246" y="2754923"/>
            <a:ext cx="872197" cy="450166"/>
          </a:xfrm>
          <a:prstGeom prst="roundRect">
            <a:avLst/>
          </a:prstGeom>
          <a:solidFill>
            <a:schemeClr val="bg1"/>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a:extLst>
              <a:ext uri="{FF2B5EF4-FFF2-40B4-BE49-F238E27FC236}">
                <a16:creationId xmlns:a16="http://schemas.microsoft.com/office/drawing/2014/main" id="{1F76B39B-40F6-40E6-88EE-C579A38748C3}"/>
              </a:ext>
            </a:extLst>
          </p:cNvPr>
          <p:cNvSpPr txBox="1"/>
          <p:nvPr/>
        </p:nvSpPr>
        <p:spPr>
          <a:xfrm>
            <a:off x="7005710" y="1461088"/>
            <a:ext cx="3967089" cy="3170099"/>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Greek</a:t>
            </a:r>
          </a:p>
          <a:p>
            <a:r>
              <a:rPr lang="en-US" sz="2000" dirty="0">
                <a:latin typeface="Times New Roman" panose="02020603050405020304" pitchFamily="18" charset="0"/>
                <a:cs typeface="Times New Roman" panose="02020603050405020304" pitchFamily="18" charset="0"/>
              </a:rPr>
              <a:t>Sun ripened/Hand picked</a:t>
            </a:r>
          </a:p>
          <a:p>
            <a:r>
              <a:rPr lang="en-US" sz="2000" dirty="0">
                <a:latin typeface="Times New Roman" panose="02020603050405020304" pitchFamily="18" charset="0"/>
                <a:cs typeface="Times New Roman" panose="02020603050405020304" pitchFamily="18" charset="0"/>
              </a:rPr>
              <a:t>No Preservatives/Liquid Free</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Source of dietary fiber</a:t>
            </a:r>
          </a:p>
          <a:p>
            <a:r>
              <a:rPr lang="en-US" sz="2000" dirty="0">
                <a:latin typeface="Times New Roman" panose="02020603050405020304" pitchFamily="18" charset="0"/>
                <a:cs typeface="Times New Roman" panose="02020603050405020304" pitchFamily="18" charset="0"/>
              </a:rPr>
              <a:t>Source of Vitamin E</a:t>
            </a:r>
          </a:p>
          <a:p>
            <a:r>
              <a:rPr lang="en-US" sz="2000" dirty="0">
                <a:latin typeface="Times New Roman" panose="02020603050405020304" pitchFamily="18" charset="0"/>
                <a:cs typeface="Times New Roman" panose="02020603050405020304" pitchFamily="18" charset="0"/>
              </a:rPr>
              <a:t>Reduced Salt</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Delicious olives</a:t>
            </a:r>
          </a:p>
          <a:p>
            <a:r>
              <a:rPr lang="en-US" sz="2000" dirty="0">
                <a:latin typeface="Times New Roman" panose="02020603050405020304" pitchFamily="18" charset="0"/>
                <a:cs typeface="Times New Roman" panose="02020603050405020304" pitchFamily="18" charset="0"/>
              </a:rPr>
              <a:t>Perfect snack for anytime of the day</a:t>
            </a:r>
            <a:endParaRPr lang="el-GR" sz="2000" dirty="0">
              <a:latin typeface="Times New Roman" panose="02020603050405020304" pitchFamily="18" charset="0"/>
              <a:cs typeface="Times New Roman" panose="02020603050405020304" pitchFamily="18" charset="0"/>
            </a:endParaRPr>
          </a:p>
        </p:txBody>
      </p:sp>
      <p:sp>
        <p:nvSpPr>
          <p:cNvPr id="10" name="Arrow: Striped Right 9">
            <a:extLst>
              <a:ext uri="{FF2B5EF4-FFF2-40B4-BE49-F238E27FC236}">
                <a16:creationId xmlns:a16="http://schemas.microsoft.com/office/drawing/2014/main" id="{FC70305A-4CEC-406C-AF82-6AC8EA8B6FD5}"/>
              </a:ext>
            </a:extLst>
          </p:cNvPr>
          <p:cNvSpPr/>
          <p:nvPr/>
        </p:nvSpPr>
        <p:spPr>
          <a:xfrm>
            <a:off x="5345723" y="2363372"/>
            <a:ext cx="1289541" cy="391551"/>
          </a:xfrm>
          <a:prstGeom prst="striped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0668288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CED4D40-4B67-4331-AC48-79B82B4A47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B0AB2AF3-E888-4AD7-B8CB-2FC2F7F2FA77}"/>
              </a:ext>
            </a:extLst>
          </p:cNvPr>
          <p:cNvSpPr>
            <a:spLocks noGrp="1"/>
          </p:cNvSpPr>
          <p:nvPr>
            <p:ph type="title"/>
          </p:nvPr>
        </p:nvSpPr>
        <p:spPr>
          <a:xfrm>
            <a:off x="1590403" y="2181624"/>
            <a:ext cx="6141060" cy="451848"/>
          </a:xfrm>
        </p:spPr>
        <p:txBody>
          <a:bodyPr vert="horz" lIns="91440" tIns="45720" rIns="91440" bIns="45720" rtlCol="0" anchor="ctr">
            <a:normAutofit/>
          </a:bodyPr>
          <a:lstStyle/>
          <a:p>
            <a:pPr algn="ctr"/>
            <a:r>
              <a:rPr lang="en-US" sz="2400" kern="1200" dirty="0">
                <a:solidFill>
                  <a:schemeClr val="tx1"/>
                </a:solidFill>
                <a:latin typeface="+mj-lt"/>
                <a:ea typeface="+mj-ea"/>
                <a:cs typeface="+mj-cs"/>
              </a:rPr>
              <a:t>In which food subcategories can we find them?</a:t>
            </a:r>
          </a:p>
        </p:txBody>
      </p:sp>
      <p:sp>
        <p:nvSpPr>
          <p:cNvPr id="10" name="sketch line">
            <a:extLst>
              <a:ext uri="{FF2B5EF4-FFF2-40B4-BE49-F238E27FC236}">
                <a16:creationId xmlns:a16="http://schemas.microsoft.com/office/drawing/2014/main" id="{670CEDEF-4F34-412E-84EE-329C1E936A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ontent Placeholder 9">
            <a:extLst>
              <a:ext uri="{FF2B5EF4-FFF2-40B4-BE49-F238E27FC236}">
                <a16:creationId xmlns:a16="http://schemas.microsoft.com/office/drawing/2014/main" id="{5C2DFAD7-CAC6-4E6F-8EAA-B2888B5B5D80}"/>
              </a:ext>
            </a:extLst>
          </p:cNvPr>
          <p:cNvGraphicFramePr>
            <a:graphicFrameLocks/>
          </p:cNvGraphicFramePr>
          <p:nvPr>
            <p:extLst>
              <p:ext uri="{D42A27DB-BD31-4B8C-83A1-F6EECF244321}">
                <p14:modId xmlns:p14="http://schemas.microsoft.com/office/powerpoint/2010/main" val="2601184825"/>
              </p:ext>
            </p:extLst>
          </p:nvPr>
        </p:nvGraphicFramePr>
        <p:xfrm>
          <a:off x="1590403" y="2633472"/>
          <a:ext cx="9008147" cy="3586362"/>
        </p:xfrm>
        <a:graphic>
          <a:graphicData uri="http://schemas.openxmlformats.org/drawingml/2006/table">
            <a:tbl>
              <a:tblPr firstRow="1"/>
              <a:tblGrid>
                <a:gridCol w="4746904">
                  <a:extLst>
                    <a:ext uri="{9D8B030D-6E8A-4147-A177-3AD203B41FA5}">
                      <a16:colId xmlns:a16="http://schemas.microsoft.com/office/drawing/2014/main" val="2600960721"/>
                    </a:ext>
                  </a:extLst>
                </a:gridCol>
                <a:gridCol w="2258603">
                  <a:extLst>
                    <a:ext uri="{9D8B030D-6E8A-4147-A177-3AD203B41FA5}">
                      <a16:colId xmlns:a16="http://schemas.microsoft.com/office/drawing/2014/main" val="364726248"/>
                    </a:ext>
                  </a:extLst>
                </a:gridCol>
                <a:gridCol w="2002640">
                  <a:extLst>
                    <a:ext uri="{9D8B030D-6E8A-4147-A177-3AD203B41FA5}">
                      <a16:colId xmlns:a16="http://schemas.microsoft.com/office/drawing/2014/main" val="3634801932"/>
                    </a:ext>
                  </a:extLst>
                </a:gridCol>
              </a:tblGrid>
              <a:tr h="275874">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9pPr>
                    </a:lstStyle>
                    <a:p>
                      <a:pPr algn="l" fontAlgn="ctr"/>
                      <a:r>
                        <a:rPr lang="en-GB" sz="1500" u="none" strike="noStrike" dirty="0" err="1">
                          <a:effectLst/>
                        </a:rPr>
                        <a:t>Food_SubCategory</a:t>
                      </a:r>
                      <a:endParaRPr lang="en-GB" sz="1500" b="1" i="0" u="none" strike="noStrike" dirty="0">
                        <a:solidFill>
                          <a:srgbClr val="000000"/>
                        </a:solidFill>
                        <a:effectLst/>
                        <a:latin typeface="Arial" panose="020B0604020202020204" pitchFamily="34" charset="0"/>
                      </a:endParaRPr>
                    </a:p>
                  </a:txBody>
                  <a:tcPr marL="9566" marR="9566" marT="9566" marB="0" anchor="ct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E6B91E"/>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9pPr>
                    </a:lstStyle>
                    <a:p>
                      <a:pPr algn="ctr" fontAlgn="ctr"/>
                      <a:r>
                        <a:rPr lang="en-GB" sz="1500" u="none" strike="noStrike" dirty="0">
                          <a:effectLst/>
                        </a:rPr>
                        <a:t>Frequency</a:t>
                      </a:r>
                      <a:endParaRPr lang="en-GB" sz="1500" b="1" i="0" u="none" strike="noStrike" dirty="0">
                        <a:solidFill>
                          <a:srgbClr val="000000"/>
                        </a:solidFill>
                        <a:effectLst/>
                        <a:latin typeface="Arial" panose="020B0604020202020204" pitchFamily="34" charset="0"/>
                      </a:endParaRPr>
                    </a:p>
                  </a:txBody>
                  <a:tcPr marL="9566" marR="9566" marT="9566" marB="0" anchor="ct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E6B91E"/>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9pPr>
                    </a:lstStyle>
                    <a:p>
                      <a:pPr algn="ctr" fontAlgn="ctr"/>
                      <a:r>
                        <a:rPr lang="en-GB" sz="1500" u="none" strike="noStrike" dirty="0">
                          <a:effectLst/>
                        </a:rPr>
                        <a:t>Percent</a:t>
                      </a:r>
                      <a:endParaRPr lang="en-GB" sz="1500" b="1" i="0" u="none" strike="noStrike" dirty="0">
                        <a:solidFill>
                          <a:srgbClr val="000000"/>
                        </a:solidFill>
                        <a:effectLst/>
                        <a:latin typeface="Arial" panose="020B0604020202020204" pitchFamily="34" charset="0"/>
                      </a:endParaRPr>
                    </a:p>
                  </a:txBody>
                  <a:tcPr marL="9566" marR="9566" marT="9566" marB="0" anchor="ct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E6B91E"/>
                    </a:solidFill>
                  </a:tcPr>
                </a:tc>
                <a:extLst>
                  <a:ext uri="{0D108BD9-81ED-4DB2-BD59-A6C34878D82A}">
                    <a16:rowId xmlns:a16="http://schemas.microsoft.com/office/drawing/2014/main" val="1573157419"/>
                  </a:ext>
                </a:extLst>
              </a:tr>
              <a:tr h="27587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l" fontAlgn="ctr"/>
                      <a:r>
                        <a:rPr lang="en-GB" sz="1500" u="none" strike="noStrike" dirty="0">
                          <a:effectLst/>
                        </a:rPr>
                        <a:t>Milk</a:t>
                      </a:r>
                      <a:endParaRPr lang="en-GB" sz="1500" b="0" i="0" u="none" strike="noStrike" dirty="0">
                        <a:solidFill>
                          <a:srgbClr val="000000"/>
                        </a:solidFill>
                        <a:effectLst/>
                        <a:latin typeface="Arial" panose="020B0604020202020204" pitchFamily="34" charset="0"/>
                      </a:endParaRPr>
                    </a:p>
                  </a:txBody>
                  <a:tcPr marL="9566" marR="9566" marT="9566" marB="0"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ctr" fontAlgn="ctr"/>
                      <a:r>
                        <a:rPr lang="en-GB" sz="1500" u="none" strike="noStrike">
                          <a:effectLst/>
                        </a:rPr>
                        <a:t>15</a:t>
                      </a:r>
                      <a:endParaRPr lang="en-GB" sz="1500" b="0" i="0" u="none" strike="noStrike">
                        <a:solidFill>
                          <a:srgbClr val="000000"/>
                        </a:solidFill>
                        <a:effectLst/>
                        <a:latin typeface="Arial" panose="020B0604020202020204" pitchFamily="34" charset="0"/>
                      </a:endParaRPr>
                    </a:p>
                  </a:txBody>
                  <a:tcPr marL="9566" marR="9566" marT="9566" marB="0"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ctr" fontAlgn="ctr"/>
                      <a:r>
                        <a:rPr lang="en-GB" sz="1500" u="none" strike="noStrike">
                          <a:effectLst/>
                        </a:rPr>
                        <a:t>11.5</a:t>
                      </a:r>
                      <a:endParaRPr lang="en-GB" sz="1500" b="0" i="0" u="none" strike="noStrike">
                        <a:solidFill>
                          <a:srgbClr val="000000"/>
                        </a:solidFill>
                        <a:effectLst/>
                        <a:latin typeface="Arial" panose="020B0604020202020204" pitchFamily="34" charset="0"/>
                      </a:endParaRPr>
                    </a:p>
                  </a:txBody>
                  <a:tcPr marL="9566" marR="9566" marT="9566" marB="0"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231467357"/>
                  </a:ext>
                </a:extLst>
              </a:tr>
              <a:tr h="27587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l" fontAlgn="ctr"/>
                      <a:r>
                        <a:rPr lang="en-GB" sz="1500" u="none" strike="noStrike" dirty="0">
                          <a:effectLst/>
                        </a:rPr>
                        <a:t>Yogurt</a:t>
                      </a:r>
                      <a:endParaRPr lang="en-GB" sz="1500" b="0" i="0" u="none" strike="noStrike" dirty="0">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ctr" fontAlgn="ctr"/>
                      <a:r>
                        <a:rPr lang="en-GB" sz="1500" u="none" strike="noStrike">
                          <a:effectLst/>
                        </a:rPr>
                        <a:t>19</a:t>
                      </a:r>
                      <a:endParaRPr lang="en-GB" sz="1500" b="0" i="0" u="none" strike="noStrike">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ctr" fontAlgn="ctr"/>
                      <a:r>
                        <a:rPr lang="en-GB" sz="1500" u="none" strike="noStrike">
                          <a:effectLst/>
                        </a:rPr>
                        <a:t>14.6</a:t>
                      </a:r>
                      <a:endParaRPr lang="en-GB" sz="1500" b="0" i="0" u="none" strike="noStrike">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79776229"/>
                  </a:ext>
                </a:extLst>
              </a:tr>
              <a:tr h="27587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l" fontAlgn="ctr"/>
                      <a:r>
                        <a:rPr lang="en-GB" sz="1500" u="none" strike="noStrike" dirty="0">
                          <a:effectLst/>
                        </a:rPr>
                        <a:t>Cheese</a:t>
                      </a:r>
                      <a:endParaRPr lang="en-GB" sz="1500" b="0" i="0" u="none" strike="noStrike" dirty="0">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ctr" fontAlgn="ctr"/>
                      <a:r>
                        <a:rPr lang="en-GB" sz="1500" u="none" strike="noStrike">
                          <a:effectLst/>
                        </a:rPr>
                        <a:t>2</a:t>
                      </a:r>
                      <a:endParaRPr lang="en-GB" sz="1500" b="0" i="0" u="none" strike="noStrike">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ctr" fontAlgn="ctr"/>
                      <a:r>
                        <a:rPr lang="en-GB" sz="1500" u="none" strike="noStrike">
                          <a:effectLst/>
                        </a:rPr>
                        <a:t>1.5</a:t>
                      </a:r>
                      <a:endParaRPr lang="en-GB" sz="1500" b="0" i="0" u="none" strike="noStrike">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992627986"/>
                  </a:ext>
                </a:extLst>
              </a:tr>
              <a:tr h="27587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l" fontAlgn="ctr"/>
                      <a:r>
                        <a:rPr lang="en-GB" sz="1500" u="none" strike="noStrike" dirty="0">
                          <a:effectLst/>
                        </a:rPr>
                        <a:t>Pasta or similar Product</a:t>
                      </a:r>
                      <a:endParaRPr lang="en-GB" sz="1500" b="0" i="0" u="none" strike="noStrike" dirty="0">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ctr" fontAlgn="ctr"/>
                      <a:r>
                        <a:rPr lang="en-GB" sz="1500" u="none" strike="noStrike">
                          <a:effectLst/>
                        </a:rPr>
                        <a:t>2</a:t>
                      </a:r>
                      <a:endParaRPr lang="en-GB" sz="1500" b="0" i="0" u="none" strike="noStrike">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ctr" fontAlgn="ctr"/>
                      <a:r>
                        <a:rPr lang="en-GB" sz="1500" u="none" strike="noStrike">
                          <a:effectLst/>
                        </a:rPr>
                        <a:t>1.5</a:t>
                      </a:r>
                      <a:endParaRPr lang="en-GB" sz="1500" b="0" i="0" u="none" strike="noStrike">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1373579"/>
                  </a:ext>
                </a:extLst>
              </a:tr>
              <a:tr h="27587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l" fontAlgn="ctr"/>
                      <a:r>
                        <a:rPr lang="en-GB" sz="1500" u="none" strike="noStrike" dirty="0">
                          <a:effectLst/>
                        </a:rPr>
                        <a:t>Breakfast Cereal</a:t>
                      </a:r>
                      <a:endParaRPr lang="en-GB" sz="1500" b="0" i="0" u="none" strike="noStrike" dirty="0">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ctr" fontAlgn="ctr"/>
                      <a:r>
                        <a:rPr lang="en-GB" sz="1500" u="none" strike="noStrike">
                          <a:effectLst/>
                        </a:rPr>
                        <a:t>25</a:t>
                      </a:r>
                      <a:endParaRPr lang="en-GB" sz="1500" b="0" i="0" u="none" strike="noStrike">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ctr" fontAlgn="ctr"/>
                      <a:r>
                        <a:rPr lang="en-GB" sz="1500" u="none" strike="noStrike">
                          <a:effectLst/>
                        </a:rPr>
                        <a:t>19.2</a:t>
                      </a:r>
                      <a:endParaRPr lang="en-GB" sz="1500" b="0" i="0" u="none" strike="noStrike">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553294"/>
                  </a:ext>
                </a:extLst>
              </a:tr>
              <a:tr h="27587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l" fontAlgn="ctr"/>
                      <a:r>
                        <a:rPr lang="en-GB" sz="1500" u="none" strike="noStrike" dirty="0">
                          <a:effectLst/>
                        </a:rPr>
                        <a:t>Fine Bakery Ware</a:t>
                      </a:r>
                      <a:endParaRPr lang="en-GB" sz="1500" b="0" i="0" u="none" strike="noStrike" dirty="0">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ctr" fontAlgn="ctr"/>
                      <a:r>
                        <a:rPr lang="en-GB" sz="1500" u="none" strike="noStrike">
                          <a:effectLst/>
                        </a:rPr>
                        <a:t>3</a:t>
                      </a:r>
                      <a:endParaRPr lang="en-GB" sz="1500" b="0" i="0" u="none" strike="noStrike">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ctr" fontAlgn="ctr"/>
                      <a:r>
                        <a:rPr lang="en-GB" sz="1500" u="none" strike="noStrike">
                          <a:effectLst/>
                        </a:rPr>
                        <a:t>2.3</a:t>
                      </a:r>
                      <a:endParaRPr lang="en-GB" sz="1500" b="0" i="0" u="none" strike="noStrike">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43341179"/>
                  </a:ext>
                </a:extLst>
              </a:tr>
              <a:tr h="27587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l" fontAlgn="ctr"/>
                      <a:r>
                        <a:rPr lang="en-GB" sz="1500" u="none" strike="noStrike" dirty="0">
                          <a:effectLst/>
                        </a:rPr>
                        <a:t>Starchy Root or Potato</a:t>
                      </a:r>
                      <a:endParaRPr lang="en-GB" sz="1500" b="0" i="0" u="none" strike="noStrike" dirty="0">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ctr" fontAlgn="ctr"/>
                      <a:r>
                        <a:rPr lang="en-GB" sz="1500" u="none" strike="noStrike">
                          <a:effectLst/>
                        </a:rPr>
                        <a:t>1</a:t>
                      </a:r>
                      <a:endParaRPr lang="en-GB" sz="1500" b="0" i="0" u="none" strike="noStrike">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ctr" fontAlgn="ctr"/>
                      <a:r>
                        <a:rPr lang="en-GB" sz="1500" u="none" strike="noStrike" dirty="0">
                          <a:effectLst/>
                        </a:rPr>
                        <a:t>0.8</a:t>
                      </a:r>
                      <a:endParaRPr lang="en-GB" sz="1500" b="0" i="0" u="none" strike="noStrike" dirty="0">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762608241"/>
                  </a:ext>
                </a:extLst>
              </a:tr>
              <a:tr h="27587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l" fontAlgn="ctr"/>
                      <a:r>
                        <a:rPr lang="en-GB" sz="1500" u="none" strike="noStrike" dirty="0">
                          <a:effectLst/>
                        </a:rPr>
                        <a:t>Chocolate</a:t>
                      </a:r>
                      <a:endParaRPr lang="en-GB" sz="1500" b="0" i="0" u="none" strike="noStrike" dirty="0">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ctr" fontAlgn="ctr"/>
                      <a:r>
                        <a:rPr lang="en-GB" sz="1500" u="none" strike="noStrike">
                          <a:effectLst/>
                        </a:rPr>
                        <a:t>22</a:t>
                      </a:r>
                      <a:endParaRPr lang="en-GB" sz="1500" b="0" i="0" u="none" strike="noStrike">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ctr" fontAlgn="ctr"/>
                      <a:r>
                        <a:rPr lang="en-GB" sz="1500" u="none" strike="noStrike">
                          <a:effectLst/>
                        </a:rPr>
                        <a:t>16.9</a:t>
                      </a:r>
                      <a:endParaRPr lang="en-GB" sz="1500" b="0" i="0" u="none" strike="noStrike">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50809157"/>
                  </a:ext>
                </a:extLst>
              </a:tr>
              <a:tr h="27587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l" fontAlgn="ctr"/>
                      <a:r>
                        <a:rPr lang="en-GB" sz="1500" u="none" strike="noStrike" dirty="0">
                          <a:effectLst/>
                        </a:rPr>
                        <a:t>Juice or Nectar</a:t>
                      </a:r>
                      <a:endParaRPr lang="en-GB" sz="1500" b="0" i="0" u="none" strike="noStrike" dirty="0">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ctr" fontAlgn="ctr"/>
                      <a:r>
                        <a:rPr lang="en-GB" sz="1500" u="none" strike="noStrike">
                          <a:effectLst/>
                        </a:rPr>
                        <a:t>13</a:t>
                      </a:r>
                      <a:endParaRPr lang="en-GB" sz="1500" b="0" i="0" u="none" strike="noStrike">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ctr" fontAlgn="ctr"/>
                      <a:r>
                        <a:rPr lang="en-GB" sz="1500" u="none" strike="noStrike">
                          <a:effectLst/>
                        </a:rPr>
                        <a:t>10</a:t>
                      </a:r>
                      <a:endParaRPr lang="en-GB" sz="1500" b="0" i="0" u="none" strike="noStrike">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997626780"/>
                  </a:ext>
                </a:extLst>
              </a:tr>
              <a:tr h="27587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l" fontAlgn="ctr"/>
                      <a:r>
                        <a:rPr lang="en-GB" sz="1500" u="none" strike="noStrike" dirty="0">
                          <a:effectLst/>
                        </a:rPr>
                        <a:t>Non-Alcoholic Beverage</a:t>
                      </a:r>
                      <a:endParaRPr lang="en-GB" sz="1500" b="0" i="0" u="none" strike="noStrike" dirty="0">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ctr" fontAlgn="ctr"/>
                      <a:r>
                        <a:rPr lang="en-GB" sz="1500" u="none" strike="noStrike">
                          <a:effectLst/>
                        </a:rPr>
                        <a:t>5</a:t>
                      </a:r>
                      <a:endParaRPr lang="en-GB" sz="1500" b="0" i="0" u="none" strike="noStrike">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ctr" fontAlgn="ctr"/>
                      <a:r>
                        <a:rPr lang="en-GB" sz="1500" u="none" strike="noStrike">
                          <a:effectLst/>
                        </a:rPr>
                        <a:t>3.8</a:t>
                      </a:r>
                      <a:endParaRPr lang="en-GB" sz="1500" b="0" i="0" u="none" strike="noStrike">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2892537"/>
                  </a:ext>
                </a:extLst>
              </a:tr>
              <a:tr h="27587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l" fontAlgn="ctr"/>
                      <a:r>
                        <a:rPr lang="en-GB" sz="1500" u="none" strike="noStrike" dirty="0">
                          <a:effectLst/>
                        </a:rPr>
                        <a:t>Prepared Food Product</a:t>
                      </a:r>
                      <a:endParaRPr lang="en-GB" sz="1500" b="0" i="0" u="none" strike="noStrike" dirty="0">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ctr" fontAlgn="ctr"/>
                      <a:r>
                        <a:rPr lang="en-GB" sz="1500" u="none" strike="noStrike">
                          <a:effectLst/>
                        </a:rPr>
                        <a:t>23</a:t>
                      </a:r>
                      <a:endParaRPr lang="en-GB" sz="1500" b="0" i="0" u="none" strike="noStrike">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ctr" fontAlgn="ctr"/>
                      <a:r>
                        <a:rPr lang="en-GB" sz="1500" u="none" strike="noStrike">
                          <a:effectLst/>
                        </a:rPr>
                        <a:t>17.7</a:t>
                      </a:r>
                      <a:endParaRPr lang="en-GB" sz="1500" b="0" i="0" u="none" strike="noStrike">
                        <a:solidFill>
                          <a:srgbClr val="000000"/>
                        </a:solidFill>
                        <a:effectLst/>
                        <a:latin typeface="Arial" panose="020B0604020202020204" pitchFamily="34" charset="0"/>
                      </a:endParaRPr>
                    </a:p>
                  </a:txBody>
                  <a:tcPr marL="9566" marR="9566" marT="9566" marB="0" anchor="ct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33678953"/>
                  </a:ext>
                </a:extLst>
              </a:tr>
              <a:tr h="27587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l" fontAlgn="ctr"/>
                      <a:r>
                        <a:rPr lang="en-GB" sz="1500" u="none" strike="noStrike">
                          <a:effectLst/>
                        </a:rPr>
                        <a:t>Total</a:t>
                      </a:r>
                      <a:endParaRPr lang="en-GB" sz="1500" b="0" i="0" u="none" strike="noStrike">
                        <a:solidFill>
                          <a:srgbClr val="000000"/>
                        </a:solidFill>
                        <a:effectLst/>
                        <a:latin typeface="Arial" panose="020B0604020202020204" pitchFamily="34" charset="0"/>
                      </a:endParaRPr>
                    </a:p>
                  </a:txBody>
                  <a:tcPr marL="9566" marR="9566" marT="9566" marB="0" anchor="ct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ctr" fontAlgn="ctr"/>
                      <a:r>
                        <a:rPr lang="en-GB" sz="1500" u="none" strike="noStrike">
                          <a:effectLst/>
                        </a:rPr>
                        <a:t>130</a:t>
                      </a:r>
                      <a:endParaRPr lang="en-GB" sz="1500" b="0" i="0" u="none" strike="noStrike">
                        <a:solidFill>
                          <a:srgbClr val="000000"/>
                        </a:solidFill>
                        <a:effectLst/>
                        <a:latin typeface="Arial" panose="020B0604020202020204" pitchFamily="34" charset="0"/>
                      </a:endParaRPr>
                    </a:p>
                  </a:txBody>
                  <a:tcPr marL="9566" marR="9566" marT="9566" marB="0" anchor="ct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ctr" fontAlgn="ctr"/>
                      <a:r>
                        <a:rPr lang="en-GB" sz="1500" u="none" strike="noStrike" dirty="0">
                          <a:effectLst/>
                        </a:rPr>
                        <a:t>100</a:t>
                      </a:r>
                      <a:endParaRPr lang="en-GB" sz="1500" b="0" i="0" u="none" strike="noStrike" dirty="0">
                        <a:solidFill>
                          <a:srgbClr val="000000"/>
                        </a:solidFill>
                        <a:effectLst/>
                        <a:latin typeface="Arial" panose="020B0604020202020204" pitchFamily="34" charset="0"/>
                      </a:endParaRPr>
                    </a:p>
                  </a:txBody>
                  <a:tcPr marL="9566" marR="9566" marT="9566" marB="0" anchor="ct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37530476"/>
                  </a:ext>
                </a:extLst>
              </a:tr>
            </a:tbl>
          </a:graphicData>
        </a:graphic>
      </p:graphicFrame>
      <p:sp>
        <p:nvSpPr>
          <p:cNvPr id="4" name="TextBox 3">
            <a:extLst>
              <a:ext uri="{FF2B5EF4-FFF2-40B4-BE49-F238E27FC236}">
                <a16:creationId xmlns:a16="http://schemas.microsoft.com/office/drawing/2014/main" id="{15A5AEAC-0580-31FF-C65C-1492ADE3D0E3}"/>
              </a:ext>
            </a:extLst>
          </p:cNvPr>
          <p:cNvSpPr txBox="1"/>
          <p:nvPr/>
        </p:nvSpPr>
        <p:spPr>
          <a:xfrm>
            <a:off x="1501193" y="984310"/>
            <a:ext cx="9008147" cy="523220"/>
          </a:xfrm>
          <a:prstGeom prst="rect">
            <a:avLst/>
          </a:prstGeom>
          <a:noFill/>
        </p:spPr>
        <p:txBody>
          <a:bodyPr wrap="square" rtlCol="0">
            <a:spAutoFit/>
          </a:bodyPr>
          <a:lstStyle/>
          <a:p>
            <a:r>
              <a:rPr lang="en-US" sz="2800" b="1" dirty="0"/>
              <a:t>The example of </a:t>
            </a:r>
            <a:r>
              <a:rPr lang="en-US" sz="2800" b="1" dirty="0">
                <a:solidFill>
                  <a:srgbClr val="080808"/>
                </a:solidFill>
              </a:rPr>
              <a:t>Branded Food Products targeted to children</a:t>
            </a:r>
            <a:endParaRPr lang="en-US" sz="2800" b="1" dirty="0"/>
          </a:p>
        </p:txBody>
      </p:sp>
      <p:pic>
        <p:nvPicPr>
          <p:cNvPr id="5" name="Εικόνα 2">
            <a:extLst>
              <a:ext uri="{FF2B5EF4-FFF2-40B4-BE49-F238E27FC236}">
                <a16:creationId xmlns:a16="http://schemas.microsoft.com/office/drawing/2014/main" id="{D5AB5A8B-1C60-27B4-FA1E-52CC68745CDA}"/>
              </a:ext>
            </a:extLst>
          </p:cNvPr>
          <p:cNvPicPr>
            <a:picLocks noChangeAspect="1"/>
          </p:cNvPicPr>
          <p:nvPr/>
        </p:nvPicPr>
        <p:blipFill>
          <a:blip r:embed="rId2"/>
          <a:stretch>
            <a:fillRect/>
          </a:stretch>
        </p:blipFill>
        <p:spPr>
          <a:xfrm rot="1098456">
            <a:off x="10690807" y="402748"/>
            <a:ext cx="1037920" cy="1686343"/>
          </a:xfrm>
          <a:prstGeom prst="rect">
            <a:avLst/>
          </a:prstGeom>
        </p:spPr>
      </p:pic>
      <p:pic>
        <p:nvPicPr>
          <p:cNvPr id="6" name="Εικόνα 1">
            <a:extLst>
              <a:ext uri="{FF2B5EF4-FFF2-40B4-BE49-F238E27FC236}">
                <a16:creationId xmlns:a16="http://schemas.microsoft.com/office/drawing/2014/main" id="{9D462D23-0D9D-947E-BD3E-7322512A8A07}"/>
              </a:ext>
            </a:extLst>
          </p:cNvPr>
          <p:cNvPicPr>
            <a:picLocks noChangeAspect="1"/>
          </p:cNvPicPr>
          <p:nvPr/>
        </p:nvPicPr>
        <p:blipFill>
          <a:blip r:embed="rId3"/>
          <a:stretch>
            <a:fillRect/>
          </a:stretch>
        </p:blipFill>
        <p:spPr>
          <a:xfrm rot="20662268">
            <a:off x="486779" y="5078663"/>
            <a:ext cx="906192" cy="1590054"/>
          </a:xfrm>
          <a:prstGeom prst="rect">
            <a:avLst/>
          </a:prstGeom>
        </p:spPr>
      </p:pic>
      <p:pic>
        <p:nvPicPr>
          <p:cNvPr id="7" name="Εικόνα 3">
            <a:extLst>
              <a:ext uri="{FF2B5EF4-FFF2-40B4-BE49-F238E27FC236}">
                <a16:creationId xmlns:a16="http://schemas.microsoft.com/office/drawing/2014/main" id="{0CCA1A4A-6AC9-F349-900E-5FA80E41D3FC}"/>
              </a:ext>
            </a:extLst>
          </p:cNvPr>
          <p:cNvPicPr>
            <a:picLocks noChangeAspect="1"/>
          </p:cNvPicPr>
          <p:nvPr/>
        </p:nvPicPr>
        <p:blipFill>
          <a:blip r:embed="rId4"/>
          <a:stretch>
            <a:fillRect/>
          </a:stretch>
        </p:blipFill>
        <p:spPr>
          <a:xfrm>
            <a:off x="10452219" y="4648573"/>
            <a:ext cx="1259378" cy="809501"/>
          </a:xfrm>
          <a:prstGeom prst="rect">
            <a:avLst/>
          </a:prstGeom>
        </p:spPr>
      </p:pic>
    </p:spTree>
    <p:extLst>
      <p:ext uri="{BB962C8B-B14F-4D97-AF65-F5344CB8AC3E}">
        <p14:creationId xmlns:p14="http://schemas.microsoft.com/office/powerpoint/2010/main" val="38898432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F29798-D584-4792-9B62-3F5F5C36D6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7630198C-D0B6-4BDD-ACE8-F108C9EA66EE}"/>
              </a:ext>
            </a:extLst>
          </p:cNvPr>
          <p:cNvGraphicFramePr>
            <a:graphicFrameLocks/>
          </p:cNvGraphicFramePr>
          <p:nvPr>
            <p:extLst>
              <p:ext uri="{D42A27DB-BD31-4B8C-83A1-F6EECF244321}">
                <p14:modId xmlns:p14="http://schemas.microsoft.com/office/powerpoint/2010/main" val="3697271787"/>
              </p:ext>
            </p:extLst>
          </p:nvPr>
        </p:nvGraphicFramePr>
        <p:xfrm>
          <a:off x="838200" y="2088201"/>
          <a:ext cx="4793165" cy="32737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able 1">
            <a:extLst>
              <a:ext uri="{FF2B5EF4-FFF2-40B4-BE49-F238E27FC236}">
                <a16:creationId xmlns:a16="http://schemas.microsoft.com/office/drawing/2014/main" id="{BAB31696-1BC1-7FA5-F743-42C1E2F22C14}"/>
              </a:ext>
            </a:extLst>
          </p:cNvPr>
          <p:cNvGraphicFramePr>
            <a:graphicFrameLocks/>
          </p:cNvGraphicFramePr>
          <p:nvPr>
            <p:extLst>
              <p:ext uri="{D42A27DB-BD31-4B8C-83A1-F6EECF244321}">
                <p14:modId xmlns:p14="http://schemas.microsoft.com/office/powerpoint/2010/main" val="2768878507"/>
              </p:ext>
            </p:extLst>
          </p:nvPr>
        </p:nvGraphicFramePr>
        <p:xfrm>
          <a:off x="838200" y="5759450"/>
          <a:ext cx="4793165" cy="868696"/>
        </p:xfrm>
        <a:graphic>
          <a:graphicData uri="http://schemas.openxmlformats.org/drawingml/2006/table">
            <a:tbl>
              <a:tblPr firstRow="1">
                <a:tableStyleId>{10A1B5D5-9B99-4C35-A422-299274C87663}</a:tableStyleId>
              </a:tblPr>
              <a:tblGrid>
                <a:gridCol w="2514037">
                  <a:extLst>
                    <a:ext uri="{9D8B030D-6E8A-4147-A177-3AD203B41FA5}">
                      <a16:colId xmlns:a16="http://schemas.microsoft.com/office/drawing/2014/main" val="4107257905"/>
                    </a:ext>
                  </a:extLst>
                </a:gridCol>
                <a:gridCol w="1103655">
                  <a:extLst>
                    <a:ext uri="{9D8B030D-6E8A-4147-A177-3AD203B41FA5}">
                      <a16:colId xmlns:a16="http://schemas.microsoft.com/office/drawing/2014/main" val="1301588761"/>
                    </a:ext>
                  </a:extLst>
                </a:gridCol>
                <a:gridCol w="1175473">
                  <a:extLst>
                    <a:ext uri="{9D8B030D-6E8A-4147-A177-3AD203B41FA5}">
                      <a16:colId xmlns:a16="http://schemas.microsoft.com/office/drawing/2014/main" val="4215762887"/>
                    </a:ext>
                  </a:extLst>
                </a:gridCol>
              </a:tblGrid>
              <a:tr h="267494">
                <a:tc>
                  <a:txBody>
                    <a:bodyPr/>
                    <a:lstStyle/>
                    <a:p>
                      <a:r>
                        <a:rPr lang="en-US" sz="1600" dirty="0"/>
                        <a:t>Branded foods targeted to children (</a:t>
                      </a:r>
                      <a:r>
                        <a:rPr lang="en-US" sz="1600" i="1" dirty="0"/>
                        <a:t>n</a:t>
                      </a:r>
                      <a:r>
                        <a:rPr lang="en-US" sz="1600" dirty="0"/>
                        <a:t>=130)</a:t>
                      </a:r>
                    </a:p>
                  </a:txBody>
                  <a:tcPr marL="68588" marR="68588" marT="34294" marB="34294"/>
                </a:tc>
                <a:tc>
                  <a:txBody>
                    <a:bodyPr/>
                    <a:lstStyle/>
                    <a:p>
                      <a:r>
                        <a:rPr lang="en-US" sz="1600"/>
                        <a:t>N</a:t>
                      </a:r>
                    </a:p>
                  </a:txBody>
                  <a:tcPr marL="68588" marR="68588" marT="34294" marB="34294"/>
                </a:tc>
                <a:tc>
                  <a:txBody>
                    <a:bodyPr/>
                    <a:lstStyle/>
                    <a:p>
                      <a:r>
                        <a:rPr lang="en-US" sz="1600"/>
                        <a:t>(%)</a:t>
                      </a:r>
                    </a:p>
                  </a:txBody>
                  <a:tcPr marL="68588" marR="68588" marT="34294" marB="34294"/>
                </a:tc>
                <a:extLst>
                  <a:ext uri="{0D108BD9-81ED-4DB2-BD59-A6C34878D82A}">
                    <a16:rowId xmlns:a16="http://schemas.microsoft.com/office/drawing/2014/main" val="1524497385"/>
                  </a:ext>
                </a:extLst>
              </a:tr>
              <a:tr h="267494">
                <a:tc>
                  <a:txBody>
                    <a:bodyPr/>
                    <a:lstStyle/>
                    <a:p>
                      <a:r>
                        <a:rPr lang="en-US" sz="1600" dirty="0"/>
                        <a:t>Health Claims</a:t>
                      </a:r>
                    </a:p>
                  </a:txBody>
                  <a:tcPr marL="68588" marR="68588" marT="34294" marB="34294"/>
                </a:tc>
                <a:tc>
                  <a:txBody>
                    <a:bodyPr/>
                    <a:lstStyle/>
                    <a:p>
                      <a:r>
                        <a:rPr lang="en-US" sz="1600"/>
                        <a:t>26</a:t>
                      </a:r>
                    </a:p>
                  </a:txBody>
                  <a:tcPr marL="68588" marR="68588" marT="34294" marB="34294"/>
                </a:tc>
                <a:tc>
                  <a:txBody>
                    <a:bodyPr/>
                    <a:lstStyle/>
                    <a:p>
                      <a:r>
                        <a:rPr lang="en-US" sz="1600" dirty="0"/>
                        <a:t>20</a:t>
                      </a:r>
                    </a:p>
                  </a:txBody>
                  <a:tcPr marL="68588" marR="68588" marT="34294" marB="34294"/>
                </a:tc>
                <a:extLst>
                  <a:ext uri="{0D108BD9-81ED-4DB2-BD59-A6C34878D82A}">
                    <a16:rowId xmlns:a16="http://schemas.microsoft.com/office/drawing/2014/main" val="1685981924"/>
                  </a:ext>
                </a:extLst>
              </a:tr>
            </a:tbl>
          </a:graphicData>
        </a:graphic>
      </p:graphicFrame>
      <p:sp>
        <p:nvSpPr>
          <p:cNvPr id="5" name="Title 1">
            <a:extLst>
              <a:ext uri="{FF2B5EF4-FFF2-40B4-BE49-F238E27FC236}">
                <a16:creationId xmlns:a16="http://schemas.microsoft.com/office/drawing/2014/main" id="{636CEE6A-717B-4EBE-9829-F05AC1EAC2AB}"/>
              </a:ext>
            </a:extLst>
          </p:cNvPr>
          <p:cNvSpPr>
            <a:spLocks noGrp="1"/>
          </p:cNvSpPr>
          <p:nvPr>
            <p:ph type="title"/>
          </p:nvPr>
        </p:nvSpPr>
        <p:spPr>
          <a:xfrm>
            <a:off x="838200" y="184805"/>
            <a:ext cx="10515600" cy="1505883"/>
          </a:xfrm>
        </p:spPr>
        <p:txBody>
          <a:bodyPr vert="horz" lIns="91440" tIns="45720" rIns="91440" bIns="45720" rtlCol="0" anchor="ctr">
            <a:normAutofit fontScale="90000"/>
          </a:bodyPr>
          <a:lstStyle/>
          <a:p>
            <a:pPr algn="l">
              <a:spcBef>
                <a:spcPct val="0"/>
              </a:spcBef>
            </a:pPr>
            <a:r>
              <a:rPr lang="en-US" sz="4000" kern="1200" dirty="0">
                <a:solidFill>
                  <a:schemeClr val="tx1"/>
                </a:solidFill>
                <a:latin typeface="+mj-lt"/>
                <a:ea typeface="+mj-ea"/>
                <a:cs typeface="+mj-cs"/>
              </a:rPr>
              <a:t>Prevalence of Health &amp; Nutrition Claims per food subcategory that includes products targeted to children</a:t>
            </a:r>
          </a:p>
        </p:txBody>
      </p:sp>
      <p:graphicFrame>
        <p:nvGraphicFramePr>
          <p:cNvPr id="3" name="Content Placeholder 3">
            <a:extLst>
              <a:ext uri="{FF2B5EF4-FFF2-40B4-BE49-F238E27FC236}">
                <a16:creationId xmlns:a16="http://schemas.microsoft.com/office/drawing/2014/main" id="{693E4F70-12B0-E6EC-8AEF-912FEFDADF46}"/>
              </a:ext>
            </a:extLst>
          </p:cNvPr>
          <p:cNvGraphicFramePr>
            <a:graphicFrameLocks/>
          </p:cNvGraphicFramePr>
          <p:nvPr>
            <p:extLst>
              <p:ext uri="{D42A27DB-BD31-4B8C-83A1-F6EECF244321}">
                <p14:modId xmlns:p14="http://schemas.microsoft.com/office/powerpoint/2010/main" val="2075713919"/>
              </p:ext>
            </p:extLst>
          </p:nvPr>
        </p:nvGraphicFramePr>
        <p:xfrm>
          <a:off x="6469565" y="2088201"/>
          <a:ext cx="5081782" cy="32737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5">
            <a:extLst>
              <a:ext uri="{FF2B5EF4-FFF2-40B4-BE49-F238E27FC236}">
                <a16:creationId xmlns:a16="http://schemas.microsoft.com/office/drawing/2014/main" id="{2AE573AB-C19D-BCB8-9AEF-12CFA07AC1E0}"/>
              </a:ext>
            </a:extLst>
          </p:cNvPr>
          <p:cNvGraphicFramePr>
            <a:graphicFrameLocks/>
          </p:cNvGraphicFramePr>
          <p:nvPr>
            <p:extLst>
              <p:ext uri="{D42A27DB-BD31-4B8C-83A1-F6EECF244321}">
                <p14:modId xmlns:p14="http://schemas.microsoft.com/office/powerpoint/2010/main" val="459638890"/>
              </p:ext>
            </p:extLst>
          </p:nvPr>
        </p:nvGraphicFramePr>
        <p:xfrm>
          <a:off x="6469565" y="5759450"/>
          <a:ext cx="5081782" cy="868696"/>
        </p:xfrm>
        <a:graphic>
          <a:graphicData uri="http://schemas.openxmlformats.org/drawingml/2006/table">
            <a:tbl>
              <a:tblPr firstRow="1">
                <a:tableStyleId>{10A1B5D5-9B99-4C35-A422-299274C87663}</a:tableStyleId>
              </a:tblPr>
              <a:tblGrid>
                <a:gridCol w="2662935">
                  <a:extLst>
                    <a:ext uri="{9D8B030D-6E8A-4147-A177-3AD203B41FA5}">
                      <a16:colId xmlns:a16="http://schemas.microsoft.com/office/drawing/2014/main" val="4107257905"/>
                    </a:ext>
                  </a:extLst>
                </a:gridCol>
                <a:gridCol w="1171450">
                  <a:extLst>
                    <a:ext uri="{9D8B030D-6E8A-4147-A177-3AD203B41FA5}">
                      <a16:colId xmlns:a16="http://schemas.microsoft.com/office/drawing/2014/main" val="1301588761"/>
                    </a:ext>
                  </a:extLst>
                </a:gridCol>
                <a:gridCol w="1247397">
                  <a:extLst>
                    <a:ext uri="{9D8B030D-6E8A-4147-A177-3AD203B41FA5}">
                      <a16:colId xmlns:a16="http://schemas.microsoft.com/office/drawing/2014/main" val="4215762887"/>
                    </a:ext>
                  </a:extLst>
                </a:gridCol>
              </a:tblGrid>
              <a:tr h="267494">
                <a:tc>
                  <a:txBody>
                    <a:bodyPr/>
                    <a:lstStyle/>
                    <a:p>
                      <a:r>
                        <a:rPr lang="en-US" sz="1600"/>
                        <a:t>Branded foods targeted to children (</a:t>
                      </a:r>
                      <a:r>
                        <a:rPr lang="en-US" sz="1600" i="1"/>
                        <a:t>n</a:t>
                      </a:r>
                      <a:r>
                        <a:rPr lang="en-US" sz="1600"/>
                        <a:t>=130)</a:t>
                      </a:r>
                    </a:p>
                  </a:txBody>
                  <a:tcPr marL="68588" marR="68588" marT="34294" marB="34294"/>
                </a:tc>
                <a:tc>
                  <a:txBody>
                    <a:bodyPr/>
                    <a:lstStyle/>
                    <a:p>
                      <a:r>
                        <a:rPr lang="en-US" sz="1600"/>
                        <a:t>N</a:t>
                      </a:r>
                    </a:p>
                  </a:txBody>
                  <a:tcPr marL="68588" marR="68588" marT="34294" marB="34294"/>
                </a:tc>
                <a:tc>
                  <a:txBody>
                    <a:bodyPr/>
                    <a:lstStyle/>
                    <a:p>
                      <a:r>
                        <a:rPr lang="en-US" sz="1600"/>
                        <a:t>(%)</a:t>
                      </a:r>
                    </a:p>
                  </a:txBody>
                  <a:tcPr marL="68588" marR="68588" marT="34294" marB="34294"/>
                </a:tc>
                <a:extLst>
                  <a:ext uri="{0D108BD9-81ED-4DB2-BD59-A6C34878D82A}">
                    <a16:rowId xmlns:a16="http://schemas.microsoft.com/office/drawing/2014/main" val="1524497385"/>
                  </a:ext>
                </a:extLst>
              </a:tr>
              <a:tr h="267494">
                <a:tc>
                  <a:txBody>
                    <a:bodyPr/>
                    <a:lstStyle/>
                    <a:p>
                      <a:r>
                        <a:rPr lang="en-US" sz="1600"/>
                        <a:t>Nutrition Claims</a:t>
                      </a:r>
                    </a:p>
                  </a:txBody>
                  <a:tcPr marL="68588" marR="68588" marT="34294" marB="34294"/>
                </a:tc>
                <a:tc>
                  <a:txBody>
                    <a:bodyPr/>
                    <a:lstStyle/>
                    <a:p>
                      <a:r>
                        <a:rPr lang="en-US" sz="1600"/>
                        <a:t>52</a:t>
                      </a:r>
                    </a:p>
                  </a:txBody>
                  <a:tcPr marL="68588" marR="68588" marT="34294" marB="34294"/>
                </a:tc>
                <a:tc>
                  <a:txBody>
                    <a:bodyPr/>
                    <a:lstStyle/>
                    <a:p>
                      <a:r>
                        <a:rPr lang="en-US" sz="1600" dirty="0"/>
                        <a:t>40</a:t>
                      </a:r>
                    </a:p>
                  </a:txBody>
                  <a:tcPr marL="68588" marR="68588" marT="34294" marB="34294"/>
                </a:tc>
                <a:extLst>
                  <a:ext uri="{0D108BD9-81ED-4DB2-BD59-A6C34878D82A}">
                    <a16:rowId xmlns:a16="http://schemas.microsoft.com/office/drawing/2014/main" val="209439631"/>
                  </a:ext>
                </a:extLst>
              </a:tr>
            </a:tbl>
          </a:graphicData>
        </a:graphic>
      </p:graphicFrame>
    </p:spTree>
    <p:extLst>
      <p:ext uri="{BB962C8B-B14F-4D97-AF65-F5344CB8AC3E}">
        <p14:creationId xmlns:p14="http://schemas.microsoft.com/office/powerpoint/2010/main" val="39580299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65DBBEF-238B-476B-96AB-8AAC3224ECE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B4ADB27F-96AA-477E-9B00-CD49D9063DCD}"/>
              </a:ext>
            </a:extLst>
          </p:cNvPr>
          <p:cNvSpPr>
            <a:spLocks noGrp="1"/>
          </p:cNvSpPr>
          <p:nvPr>
            <p:ph type="title"/>
          </p:nvPr>
        </p:nvSpPr>
        <p:spPr>
          <a:xfrm>
            <a:off x="638882" y="639193"/>
            <a:ext cx="3571810" cy="3573516"/>
          </a:xfrm>
        </p:spPr>
        <p:txBody>
          <a:bodyPr vert="horz" lIns="91440" tIns="45720" rIns="91440" bIns="45720" rtlCol="0" anchor="b">
            <a:normAutofit/>
          </a:bodyPr>
          <a:lstStyle/>
          <a:p>
            <a:pPr>
              <a:spcBef>
                <a:spcPct val="0"/>
              </a:spcBef>
            </a:pPr>
            <a:r>
              <a:rPr lang="en-US" sz="4600" kern="1200">
                <a:solidFill>
                  <a:schemeClr val="tx1"/>
                </a:solidFill>
                <a:latin typeface="+mj-lt"/>
                <a:ea typeface="+mj-ea"/>
                <a:cs typeface="+mj-cs"/>
              </a:rPr>
              <a:t>Prevalence of claims on branded foods sold in the Greek market</a:t>
            </a:r>
          </a:p>
        </p:txBody>
      </p:sp>
      <p:sp>
        <p:nvSpPr>
          <p:cNvPr id="24" name="sketch line">
            <a:extLst>
              <a:ext uri="{FF2B5EF4-FFF2-40B4-BE49-F238E27FC236}">
                <a16:creationId xmlns:a16="http://schemas.microsoft.com/office/drawing/2014/main" id="{3FCFB1DE-0B7E-48CC-BA90-B2AB0889F9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Πίνακας 10">
            <a:extLst>
              <a:ext uri="{FF2B5EF4-FFF2-40B4-BE49-F238E27FC236}">
                <a16:creationId xmlns:a16="http://schemas.microsoft.com/office/drawing/2014/main" id="{25602F73-58D3-491A-93E7-9B8733BB9F97}"/>
              </a:ext>
            </a:extLst>
          </p:cNvPr>
          <p:cNvGraphicFramePr>
            <a:graphicFrameLocks noGrp="1"/>
          </p:cNvGraphicFramePr>
          <p:nvPr>
            <p:extLst>
              <p:ext uri="{D42A27DB-BD31-4B8C-83A1-F6EECF244321}">
                <p14:modId xmlns:p14="http://schemas.microsoft.com/office/powerpoint/2010/main" val="788900501"/>
              </p:ext>
            </p:extLst>
          </p:nvPr>
        </p:nvGraphicFramePr>
        <p:xfrm>
          <a:off x="4210692" y="1798442"/>
          <a:ext cx="7732264" cy="2336058"/>
        </p:xfrm>
        <a:graphic>
          <a:graphicData uri="http://schemas.openxmlformats.org/drawingml/2006/table">
            <a:tbl>
              <a:tblPr firstRow="1" bandRow="1">
                <a:tableStyleId>{17292A2E-F333-43FB-9621-5CBBE7FDCDCB}</a:tableStyleId>
              </a:tblPr>
              <a:tblGrid>
                <a:gridCol w="1108440">
                  <a:extLst>
                    <a:ext uri="{9D8B030D-6E8A-4147-A177-3AD203B41FA5}">
                      <a16:colId xmlns:a16="http://schemas.microsoft.com/office/drawing/2014/main" val="3289995282"/>
                    </a:ext>
                  </a:extLst>
                </a:gridCol>
                <a:gridCol w="1081668">
                  <a:extLst>
                    <a:ext uri="{9D8B030D-6E8A-4147-A177-3AD203B41FA5}">
                      <a16:colId xmlns:a16="http://schemas.microsoft.com/office/drawing/2014/main" val="2761383034"/>
                    </a:ext>
                  </a:extLst>
                </a:gridCol>
                <a:gridCol w="959005">
                  <a:extLst>
                    <a:ext uri="{9D8B030D-6E8A-4147-A177-3AD203B41FA5}">
                      <a16:colId xmlns:a16="http://schemas.microsoft.com/office/drawing/2014/main" val="3693038979"/>
                    </a:ext>
                  </a:extLst>
                </a:gridCol>
                <a:gridCol w="1045936">
                  <a:extLst>
                    <a:ext uri="{9D8B030D-6E8A-4147-A177-3AD203B41FA5}">
                      <a16:colId xmlns:a16="http://schemas.microsoft.com/office/drawing/2014/main" val="1058157126"/>
                    </a:ext>
                  </a:extLst>
                </a:gridCol>
                <a:gridCol w="1373879">
                  <a:extLst>
                    <a:ext uri="{9D8B030D-6E8A-4147-A177-3AD203B41FA5}">
                      <a16:colId xmlns:a16="http://schemas.microsoft.com/office/drawing/2014/main" val="154484419"/>
                    </a:ext>
                  </a:extLst>
                </a:gridCol>
                <a:gridCol w="1092819">
                  <a:extLst>
                    <a:ext uri="{9D8B030D-6E8A-4147-A177-3AD203B41FA5}">
                      <a16:colId xmlns:a16="http://schemas.microsoft.com/office/drawing/2014/main" val="561911348"/>
                    </a:ext>
                  </a:extLst>
                </a:gridCol>
                <a:gridCol w="1070517">
                  <a:extLst>
                    <a:ext uri="{9D8B030D-6E8A-4147-A177-3AD203B41FA5}">
                      <a16:colId xmlns:a16="http://schemas.microsoft.com/office/drawing/2014/main" val="4108460669"/>
                    </a:ext>
                  </a:extLst>
                </a:gridCol>
              </a:tblGrid>
              <a:tr h="1680695">
                <a:tc>
                  <a:txBody>
                    <a:bodyPr/>
                    <a:lstStyle/>
                    <a:p>
                      <a:r>
                        <a:rPr lang="en-US" sz="1400" b="0" cap="none" spc="0">
                          <a:solidFill>
                            <a:schemeClr val="tx1"/>
                          </a:solidFill>
                        </a:rPr>
                        <a:t>Total Number of products included in the HelTH BFCD</a:t>
                      </a:r>
                      <a:endParaRPr lang="el-GR" sz="1400" b="0" cap="none" spc="0">
                        <a:solidFill>
                          <a:schemeClr val="tx1"/>
                        </a:solidFill>
                      </a:endParaRPr>
                    </a:p>
                  </a:txBody>
                  <a:tcPr marL="77203" marR="71428" marT="59387" marB="59387" anchor="ctr"/>
                </a:tc>
                <a:tc>
                  <a:txBody>
                    <a:bodyPr/>
                    <a:lstStyle/>
                    <a:p>
                      <a:r>
                        <a:rPr lang="en-US" sz="1400" b="0" cap="none" spc="0">
                          <a:solidFill>
                            <a:schemeClr val="tx1"/>
                          </a:solidFill>
                        </a:rPr>
                        <a:t>Products with Claims</a:t>
                      </a:r>
                    </a:p>
                    <a:p>
                      <a:r>
                        <a:rPr lang="en-US" sz="1400" b="0" cap="none" spc="0">
                          <a:solidFill>
                            <a:schemeClr val="tx1"/>
                          </a:solidFill>
                        </a:rPr>
                        <a:t>(every on-pack communication)</a:t>
                      </a:r>
                      <a:endParaRPr lang="el-GR" sz="1400" b="0" i="1" cap="none" spc="0">
                        <a:solidFill>
                          <a:schemeClr val="tx1"/>
                        </a:solidFill>
                      </a:endParaRPr>
                    </a:p>
                  </a:txBody>
                  <a:tcPr marL="77203" marR="71428" marT="59387" marB="59387"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cap="none" spc="0">
                          <a:solidFill>
                            <a:schemeClr val="tx1"/>
                          </a:solidFill>
                        </a:rPr>
                        <a:t>Products with Health Claims</a:t>
                      </a:r>
                    </a:p>
                    <a:p>
                      <a:endParaRPr lang="el-GR" sz="1400" b="0" cap="none" spc="0">
                        <a:solidFill>
                          <a:schemeClr val="tx1"/>
                        </a:solidFill>
                      </a:endParaRPr>
                    </a:p>
                  </a:txBody>
                  <a:tcPr marL="77203" marR="71428" marT="59387" marB="59387"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cap="none" spc="0">
                          <a:solidFill>
                            <a:schemeClr val="tx1"/>
                          </a:solidFill>
                        </a:rPr>
                        <a:t>Products with Nutrition Claims</a:t>
                      </a:r>
                    </a:p>
                    <a:p>
                      <a:endParaRPr lang="el-GR" sz="1400" b="0" cap="none" spc="0">
                        <a:solidFill>
                          <a:schemeClr val="tx1"/>
                        </a:solidFill>
                      </a:endParaRPr>
                    </a:p>
                  </a:txBody>
                  <a:tcPr marL="77203" marR="71428" marT="59387" marB="59387"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cap="none" spc="0">
                          <a:solidFill>
                            <a:schemeClr val="tx1"/>
                          </a:solidFill>
                        </a:rPr>
                        <a:t>Products with other Claims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cap="none" spc="0">
                          <a:solidFill>
                            <a:schemeClr val="tx1"/>
                          </a:solidFill>
                        </a:rPr>
                        <a:t>(social/ environmental/quality/ health-related)</a:t>
                      </a:r>
                    </a:p>
                  </a:txBody>
                  <a:tcPr marL="77203" marR="71428" marT="59387" marB="59387"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cap="none" spc="0" dirty="0">
                          <a:solidFill>
                            <a:schemeClr val="tx1"/>
                          </a:solidFill>
                        </a:rPr>
                        <a:t>Products with natural/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cap="none" spc="0" dirty="0">
                          <a:solidFill>
                            <a:schemeClr val="tx1"/>
                          </a:solidFill>
                        </a:rPr>
                        <a:t>bio Claims</a:t>
                      </a:r>
                    </a:p>
                    <a:p>
                      <a:endParaRPr lang="el-GR" sz="1400" b="0" cap="none" spc="0" dirty="0">
                        <a:solidFill>
                          <a:schemeClr val="tx1"/>
                        </a:solidFill>
                      </a:endParaRPr>
                    </a:p>
                  </a:txBody>
                  <a:tcPr marL="77203" marR="71428" marT="59387" marB="59387"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cap="none" spc="0">
                          <a:solidFill>
                            <a:schemeClr val="tx1"/>
                          </a:solidFill>
                        </a:rPr>
                        <a:t>Products with Special diet Claims</a:t>
                      </a:r>
                    </a:p>
                    <a:p>
                      <a:endParaRPr lang="el-GR" sz="1400" b="0" cap="none" spc="0">
                        <a:solidFill>
                          <a:schemeClr val="tx1"/>
                        </a:solidFill>
                      </a:endParaRPr>
                    </a:p>
                  </a:txBody>
                  <a:tcPr marL="77203" marR="71428" marT="59387" marB="59387" anchor="ctr"/>
                </a:tc>
                <a:extLst>
                  <a:ext uri="{0D108BD9-81ED-4DB2-BD59-A6C34878D82A}">
                    <a16:rowId xmlns:a16="http://schemas.microsoft.com/office/drawing/2014/main" val="945358036"/>
                  </a:ext>
                </a:extLst>
              </a:tr>
              <a:tr h="655363">
                <a:tc>
                  <a:txBody>
                    <a:bodyPr/>
                    <a:lstStyle/>
                    <a:p>
                      <a:r>
                        <a:rPr lang="en-US" sz="1400" cap="none" spc="0">
                          <a:solidFill>
                            <a:schemeClr val="tx1"/>
                          </a:solidFill>
                        </a:rPr>
                        <a:t>4002 (100%)</a:t>
                      </a:r>
                      <a:endParaRPr lang="el-GR" sz="1400" cap="none" spc="0">
                        <a:solidFill>
                          <a:schemeClr val="tx1"/>
                        </a:solidFill>
                      </a:endParaRPr>
                    </a:p>
                  </a:txBody>
                  <a:tcPr marL="77203" marR="71428" marT="59387" marB="59387" anchor="ctr"/>
                </a:tc>
                <a:tc>
                  <a:txBody>
                    <a:bodyPr/>
                    <a:lstStyle/>
                    <a:p>
                      <a:r>
                        <a:rPr lang="en-US" sz="1400" cap="none" spc="0">
                          <a:solidFill>
                            <a:schemeClr val="tx1"/>
                          </a:solidFill>
                        </a:rPr>
                        <a:t>2402 (60%)</a:t>
                      </a:r>
                      <a:endParaRPr lang="el-GR" sz="1400" cap="none" spc="0">
                        <a:solidFill>
                          <a:schemeClr val="tx1"/>
                        </a:solidFill>
                      </a:endParaRPr>
                    </a:p>
                  </a:txBody>
                  <a:tcPr marL="77203" marR="71428" marT="59387" marB="59387" anchor="ctr"/>
                </a:tc>
                <a:tc>
                  <a:txBody>
                    <a:bodyPr/>
                    <a:lstStyle/>
                    <a:p>
                      <a:r>
                        <a:rPr lang="en-US" sz="1400" cap="none" spc="0">
                          <a:solidFill>
                            <a:schemeClr val="tx1"/>
                          </a:solidFill>
                        </a:rPr>
                        <a:t>110 (2.7%)</a:t>
                      </a:r>
                      <a:endParaRPr lang="el-GR" sz="1400" cap="none" spc="0">
                        <a:solidFill>
                          <a:schemeClr val="tx1"/>
                        </a:solidFill>
                      </a:endParaRPr>
                    </a:p>
                  </a:txBody>
                  <a:tcPr marL="77203" marR="71428" marT="59387" marB="59387" anchor="ctr"/>
                </a:tc>
                <a:tc>
                  <a:txBody>
                    <a:bodyPr/>
                    <a:lstStyle/>
                    <a:p>
                      <a:r>
                        <a:rPr lang="en-US" sz="1400" cap="none" spc="0" dirty="0">
                          <a:solidFill>
                            <a:schemeClr val="tx1"/>
                          </a:solidFill>
                        </a:rPr>
                        <a:t>896 (21.7%)</a:t>
                      </a:r>
                      <a:endParaRPr lang="el-GR" sz="1400" cap="none" spc="0" dirty="0">
                        <a:solidFill>
                          <a:schemeClr val="tx1"/>
                        </a:solidFill>
                      </a:endParaRPr>
                    </a:p>
                  </a:txBody>
                  <a:tcPr marL="77203" marR="71428" marT="59387" marB="59387" anchor="ctr"/>
                </a:tc>
                <a:tc>
                  <a:txBody>
                    <a:bodyPr/>
                    <a:lstStyle/>
                    <a:p>
                      <a:r>
                        <a:rPr lang="en-US" sz="1400" cap="none" spc="0">
                          <a:solidFill>
                            <a:schemeClr val="tx1"/>
                          </a:solidFill>
                        </a:rPr>
                        <a:t>334 (8.3%)</a:t>
                      </a:r>
                      <a:endParaRPr lang="el-GR" sz="1400" cap="none" spc="0">
                        <a:solidFill>
                          <a:schemeClr val="tx1"/>
                        </a:solidFill>
                      </a:endParaRPr>
                    </a:p>
                  </a:txBody>
                  <a:tcPr marL="77203" marR="71428" marT="59387" marB="59387" anchor="ctr"/>
                </a:tc>
                <a:tc>
                  <a:txBody>
                    <a:bodyPr/>
                    <a:lstStyle/>
                    <a:p>
                      <a:r>
                        <a:rPr lang="en-US" sz="1400" cap="none" spc="0">
                          <a:solidFill>
                            <a:schemeClr val="tx1"/>
                          </a:solidFill>
                        </a:rPr>
                        <a:t>920 (23%)</a:t>
                      </a:r>
                      <a:endParaRPr lang="el-GR" sz="1400" cap="none" spc="0">
                        <a:solidFill>
                          <a:schemeClr val="tx1"/>
                        </a:solidFill>
                      </a:endParaRPr>
                    </a:p>
                  </a:txBody>
                  <a:tcPr marL="77203" marR="71428" marT="59387" marB="59387" anchor="ctr"/>
                </a:tc>
                <a:tc>
                  <a:txBody>
                    <a:bodyPr/>
                    <a:lstStyle/>
                    <a:p>
                      <a:r>
                        <a:rPr lang="en-US" sz="1400" cap="none" spc="0" dirty="0">
                          <a:solidFill>
                            <a:schemeClr val="tx1"/>
                          </a:solidFill>
                        </a:rPr>
                        <a:t>280 (7%)</a:t>
                      </a:r>
                      <a:endParaRPr lang="el-GR" sz="1400" cap="none" spc="0" dirty="0">
                        <a:solidFill>
                          <a:schemeClr val="tx1"/>
                        </a:solidFill>
                      </a:endParaRPr>
                    </a:p>
                  </a:txBody>
                  <a:tcPr marL="77203" marR="71428" marT="59387" marB="59387" anchor="ctr"/>
                </a:tc>
                <a:extLst>
                  <a:ext uri="{0D108BD9-81ED-4DB2-BD59-A6C34878D82A}">
                    <a16:rowId xmlns:a16="http://schemas.microsoft.com/office/drawing/2014/main" val="3546277216"/>
                  </a:ext>
                </a:extLst>
              </a:tr>
            </a:tbl>
          </a:graphicData>
        </a:graphic>
      </p:graphicFrame>
    </p:spTree>
    <p:extLst>
      <p:ext uri="{BB962C8B-B14F-4D97-AF65-F5344CB8AC3E}">
        <p14:creationId xmlns:p14="http://schemas.microsoft.com/office/powerpoint/2010/main" val="3633117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AD86CA-8235-409B-982B-5E7A033E23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234FBA-3501-47B4-AE0C-AA4AFBC8F6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5EF893B-0491-416E-9D33-BADE960079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0F532B07-2468-C0EE-C883-5E069403BC83}"/>
              </a:ext>
            </a:extLst>
          </p:cNvPr>
          <p:cNvPicPr>
            <a:picLocks noGrp="1" noChangeAspect="1"/>
          </p:cNvPicPr>
          <p:nvPr>
            <p:ph idx="1"/>
          </p:nvPr>
        </p:nvPicPr>
        <p:blipFill rotWithShape="1">
          <a:blip r:embed="rId2"/>
          <a:srcRect l="9567" t="20654" r="2468" b="3697"/>
          <a:stretch/>
        </p:blipFill>
        <p:spPr>
          <a:xfrm>
            <a:off x="1585913" y="1257300"/>
            <a:ext cx="9501187" cy="4029856"/>
          </a:xfrm>
          <a:prstGeom prst="rect">
            <a:avLst/>
          </a:prstGeom>
        </p:spPr>
      </p:pic>
      <p:cxnSp>
        <p:nvCxnSpPr>
          <p:cNvPr id="16" name="Straight Connector 15">
            <a:extLst>
              <a:ext uri="{FF2B5EF4-FFF2-40B4-BE49-F238E27FC236}">
                <a16:creationId xmlns:a16="http://schemas.microsoft.com/office/drawing/2014/main" id="{469F4FF8-F8B0-4630-BA1B-0D8B324CD5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27ED655C-CAD0-4432-01CA-286739D8E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13020">
            <a:off x="7728626" y="361698"/>
            <a:ext cx="4186238" cy="17912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4103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566528-1B12-4246-9431-5C2D7D0811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287F69AB-2350-44E3-9076-00265B93F31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972709" cy="1935307"/>
            <a:chOff x="10918968" y="713127"/>
            <a:chExt cx="1273032" cy="2532832"/>
          </a:xfrm>
        </p:grpSpPr>
        <p:sp>
          <p:nvSpPr>
            <p:cNvPr id="16" name="Rectangle 15">
              <a:extLst>
                <a:ext uri="{FF2B5EF4-FFF2-40B4-BE49-F238E27FC236}">
                  <a16:creationId xmlns:a16="http://schemas.microsoft.com/office/drawing/2014/main" id="{D70652AA-1C81-481C-856B-90371437540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A2FF99B6-37BA-4650-B01D-799F02E31EB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Content Placeholder 4" descr="Table&#10;&#10;Description automatically generated">
            <a:extLst>
              <a:ext uri="{FF2B5EF4-FFF2-40B4-BE49-F238E27FC236}">
                <a16:creationId xmlns:a16="http://schemas.microsoft.com/office/drawing/2014/main" id="{E672D646-9B8E-509F-A35C-F5065CB49038}"/>
              </a:ext>
            </a:extLst>
          </p:cNvPr>
          <p:cNvPicPr>
            <a:picLocks noChangeAspect="1"/>
          </p:cNvPicPr>
          <p:nvPr/>
        </p:nvPicPr>
        <p:blipFill rotWithShape="1">
          <a:blip r:embed="rId2"/>
          <a:srcRect l="11212" r="1856" b="766"/>
          <a:stretch/>
        </p:blipFill>
        <p:spPr>
          <a:xfrm>
            <a:off x="972709" y="543147"/>
            <a:ext cx="10798437" cy="5513660"/>
          </a:xfrm>
          <a:prstGeom prst="rect">
            <a:avLst/>
          </a:prstGeom>
        </p:spPr>
      </p:pic>
      <p:grpSp>
        <p:nvGrpSpPr>
          <p:cNvPr id="19" name="Group 18">
            <a:extLst>
              <a:ext uri="{FF2B5EF4-FFF2-40B4-BE49-F238E27FC236}">
                <a16:creationId xmlns:a16="http://schemas.microsoft.com/office/drawing/2014/main" id="{3EA7D759-6BEF-4CBD-A325-BCFA77832B3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20" name="Isosceles Triangle 19">
              <a:extLst>
                <a:ext uri="{FF2B5EF4-FFF2-40B4-BE49-F238E27FC236}">
                  <a16:creationId xmlns:a16="http://schemas.microsoft.com/office/drawing/2014/main" id="{317405EC-53E3-473A-8B42-B9475D057B6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03F2370-11B5-4E16-8AE5-B4854408B40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390834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566528-1B12-4246-9431-5C2D7D0811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828A5161-06F1-46CF-8AD7-844680A59E1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5" name="Isosceles Triangle 14">
              <a:extLst>
                <a:ext uri="{FF2B5EF4-FFF2-40B4-BE49-F238E27FC236}">
                  <a16:creationId xmlns:a16="http://schemas.microsoft.com/office/drawing/2014/main" id="{D3F51FEB-38FB-4F6C-9F7B-2F2AFAB6546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Content Placeholder 4" descr="Table&#10;&#10;Description automatically generated">
            <a:extLst>
              <a:ext uri="{FF2B5EF4-FFF2-40B4-BE49-F238E27FC236}">
                <a16:creationId xmlns:a16="http://schemas.microsoft.com/office/drawing/2014/main" id="{754AC0E1-9FEE-5C9A-1466-A6314B68E8A1}"/>
              </a:ext>
            </a:extLst>
          </p:cNvPr>
          <p:cNvPicPr>
            <a:picLocks noChangeAspect="1"/>
          </p:cNvPicPr>
          <p:nvPr/>
        </p:nvPicPr>
        <p:blipFill rotWithShape="1">
          <a:blip r:embed="rId2"/>
          <a:srcRect l="7094" t="34897" r="8304" b="25985"/>
          <a:stretch/>
        </p:blipFill>
        <p:spPr>
          <a:xfrm>
            <a:off x="1014061" y="242888"/>
            <a:ext cx="10205228" cy="6071965"/>
          </a:xfrm>
          <a:prstGeom prst="rect">
            <a:avLst/>
          </a:prstGeom>
        </p:spPr>
      </p:pic>
      <p:grpSp>
        <p:nvGrpSpPr>
          <p:cNvPr id="18" name="Group 17">
            <a:extLst>
              <a:ext uri="{FF2B5EF4-FFF2-40B4-BE49-F238E27FC236}">
                <a16:creationId xmlns:a16="http://schemas.microsoft.com/office/drawing/2014/main" id="{5995D10D-E9C9-47DB-AE7E-801FEF38F5C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9" name="Rectangle 18">
              <a:extLst>
                <a:ext uri="{FF2B5EF4-FFF2-40B4-BE49-F238E27FC236}">
                  <a16:creationId xmlns:a16="http://schemas.microsoft.com/office/drawing/2014/main" id="{CC1A72C6-3DE4-4EC3-9AD5-9E0D40D8CE8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0B0DA1F1-C391-4EDF-9FE0-23E86E13776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966998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073016-B734-483B-8953-5BADEE1451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0A7EAB6-59D3-4325-8DE6-E0CA4009CE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electronics, computer, display&#10;&#10;Description automatically generated">
            <a:extLst>
              <a:ext uri="{FF2B5EF4-FFF2-40B4-BE49-F238E27FC236}">
                <a16:creationId xmlns:a16="http://schemas.microsoft.com/office/drawing/2014/main" id="{9D35FE66-23E5-9F6D-A8BA-6CBDA8CF5331}"/>
              </a:ext>
            </a:extLst>
          </p:cNvPr>
          <p:cNvPicPr>
            <a:picLocks noGrp="1" noChangeAspect="1"/>
          </p:cNvPicPr>
          <p:nvPr>
            <p:ph idx="1"/>
          </p:nvPr>
        </p:nvPicPr>
        <p:blipFill rotWithShape="1">
          <a:blip r:embed="rId2"/>
          <a:srcRect l="8409" t="23136" r="14709" b="7670"/>
          <a:stretch/>
        </p:blipFill>
        <p:spPr>
          <a:xfrm>
            <a:off x="334536" y="267629"/>
            <a:ext cx="11641873" cy="6411951"/>
          </a:xfrm>
          <a:prstGeom prst="rect">
            <a:avLst/>
          </a:prstGeom>
        </p:spPr>
      </p:pic>
    </p:spTree>
    <p:extLst>
      <p:ext uri="{BB962C8B-B14F-4D97-AF65-F5344CB8AC3E}">
        <p14:creationId xmlns:p14="http://schemas.microsoft.com/office/powerpoint/2010/main" val="2382483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7AAA0B-2377-0446-671F-C3D8E9AA7897}"/>
              </a:ext>
            </a:extLst>
          </p:cNvPr>
          <p:cNvSpPr>
            <a:spLocks noGrp="1"/>
          </p:cNvSpPr>
          <p:nvPr>
            <p:ph type="title"/>
          </p:nvPr>
        </p:nvSpPr>
        <p:spPr>
          <a:xfrm>
            <a:off x="643467" y="321734"/>
            <a:ext cx="10905066" cy="1135737"/>
          </a:xfrm>
        </p:spPr>
        <p:txBody>
          <a:bodyPr>
            <a:normAutofit/>
          </a:bodyPr>
          <a:lstStyle/>
          <a:p>
            <a:r>
              <a:rPr lang="en-US" sz="3200" b="1" i="1" dirty="0">
                <a:latin typeface="Times New Roman" panose="02020603050405020304" pitchFamily="18" charset="0"/>
                <a:cs typeface="Times New Roman" panose="02020603050405020304" pitchFamily="18" charset="0"/>
              </a:rPr>
              <a:t>What are FCTs/FCDBs?</a:t>
            </a:r>
            <a:endParaRPr lang="en-US" sz="32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65869415-B11C-E952-DBCE-5579437F5365}"/>
              </a:ext>
            </a:extLst>
          </p:cNvPr>
          <p:cNvSpPr>
            <a:spLocks noGrp="1"/>
          </p:cNvSpPr>
          <p:nvPr>
            <p:ph idx="1"/>
          </p:nvPr>
        </p:nvSpPr>
        <p:spPr>
          <a:xfrm>
            <a:off x="642938" y="1782763"/>
            <a:ext cx="10906125" cy="3401444"/>
          </a:xfrm>
          <a:prstGeom prst="rect">
            <a:avLst/>
          </a:prstGeom>
        </p:spPr>
        <p:txBody>
          <a:bodyPr wrap="square">
            <a:spAutoFit/>
          </a:bodyPr>
          <a:lstStyle/>
          <a:p>
            <a:pPr marL="342900" indent="-342900">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FCDBs provide detailed information on the nutritional composition of foods</a:t>
            </a:r>
          </a:p>
          <a:p>
            <a:pPr marL="457200" lvl="1" indent="0" algn="just">
              <a:buNone/>
            </a:pPr>
            <a:endParaRPr lang="en-US" sz="2000" dirty="0">
              <a:solidFill>
                <a:prstClr val="black"/>
              </a:solidFill>
              <a:latin typeface="Times New Roman" panose="02020603050405020304" pitchFamily="18" charset="0"/>
              <a:cs typeface="Times New Roman" panose="02020603050405020304" pitchFamily="18" charset="0"/>
            </a:endParaRPr>
          </a:p>
          <a:p>
            <a:pPr lvl="1" algn="just"/>
            <a:endParaRPr lang="en-US" sz="2000" dirty="0">
              <a:solidFill>
                <a:prstClr val="black"/>
              </a:solidFill>
              <a:latin typeface="Times New Roman" panose="02020603050405020304" pitchFamily="18" charset="0"/>
              <a:cs typeface="Times New Roman" panose="02020603050405020304" pitchFamily="18" charset="0"/>
            </a:endParaRPr>
          </a:p>
          <a:p>
            <a:pPr lvl="1" algn="just"/>
            <a:endParaRPr lang="en-US" sz="2000" dirty="0">
              <a:solidFill>
                <a:prstClr val="black"/>
              </a:solidFill>
              <a:latin typeface="Times New Roman" panose="02020603050405020304" pitchFamily="18" charset="0"/>
              <a:cs typeface="Times New Roman" panose="02020603050405020304" pitchFamily="18" charset="0"/>
            </a:endParaRPr>
          </a:p>
          <a:p>
            <a:pPr marL="457200" lvl="1" indent="0" algn="just">
              <a:buNone/>
            </a:pPr>
            <a:endParaRPr lang="en-US" sz="2000" dirty="0">
              <a:solidFill>
                <a:prstClr val="black"/>
              </a:solidFill>
              <a:latin typeface="Times New Roman" panose="02020603050405020304" pitchFamily="18" charset="0"/>
              <a:cs typeface="Times New Roman" panose="02020603050405020304" pitchFamily="18" charset="0"/>
            </a:endParaRPr>
          </a:p>
          <a:p>
            <a:pPr lvl="1" algn="just"/>
            <a:endParaRPr lang="en-US" sz="2000" dirty="0">
              <a:solidFill>
                <a:prstClr val="black"/>
              </a:solidFill>
              <a:latin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pPr>
            <a:endParaRPr lang="en-US" sz="2000" dirty="0">
              <a:solidFill>
                <a:prstClr val="black"/>
              </a:solidFill>
              <a:latin typeface="Times New Roman" panose="02020603050405020304" pitchFamily="18" charset="0"/>
              <a:cs typeface="Times New Roman" panose="02020603050405020304" pitchFamily="18" charset="0"/>
            </a:endParaRPr>
          </a:p>
          <a:p>
            <a:pPr marL="0" lvl="0" indent="0" algn="just">
              <a:buNone/>
            </a:pPr>
            <a:endParaRPr lang="en-US" sz="2000" dirty="0">
              <a:solidFill>
                <a:prstClr val="black"/>
              </a:solidFill>
              <a:latin typeface="Times New Roman" panose="02020603050405020304" pitchFamily="18" charset="0"/>
              <a:cs typeface="Times New Roman" panose="02020603050405020304" pitchFamily="18" charset="0"/>
            </a:endParaRPr>
          </a:p>
          <a:p>
            <a:pPr marL="0" indent="0">
              <a:buNone/>
            </a:pPr>
            <a:endParaRPr lang="el-GR" dirty="0"/>
          </a:p>
        </p:txBody>
      </p:sp>
      <p:sp>
        <p:nvSpPr>
          <p:cNvPr id="5" name="Rectangle 4">
            <a:extLst>
              <a:ext uri="{FF2B5EF4-FFF2-40B4-BE49-F238E27FC236}">
                <a16:creationId xmlns:a16="http://schemas.microsoft.com/office/drawing/2014/main" id="{28B29DF9-1DD7-91A2-E8E4-938631DE3608}"/>
              </a:ext>
            </a:extLst>
          </p:cNvPr>
          <p:cNvSpPr/>
          <p:nvPr/>
        </p:nvSpPr>
        <p:spPr>
          <a:xfrm>
            <a:off x="670705" y="3115412"/>
            <a:ext cx="6096000" cy="1323439"/>
          </a:xfrm>
          <a:prstGeom prst="rect">
            <a:avLst/>
          </a:prstGeom>
        </p:spPr>
        <p:txBody>
          <a:bodyPr>
            <a:spAutoFit/>
          </a:bodyPr>
          <a:lstStyle/>
          <a:p>
            <a:pPr marL="342900" lvl="0" indent="-342900" algn="just">
              <a:buFont typeface="Arial" panose="020B0604020202020204" pitchFamily="34" charset="0"/>
              <a:buChar char="•"/>
            </a:pPr>
            <a:r>
              <a:rPr lang="en-US" sz="2000" dirty="0">
                <a:solidFill>
                  <a:srgbClr val="1B1919"/>
                </a:solidFill>
                <a:latin typeface="Times New Roman" panose="02020603050405020304" pitchFamily="18" charset="0"/>
                <a:cs typeface="Times New Roman" panose="02020603050405020304" pitchFamily="18" charset="0"/>
              </a:rPr>
              <a:t>FCDBs’ use is not limited to the field of nutrition science and the public health domain: food industry, legislation and consumers all need and use data on food composition.</a:t>
            </a:r>
          </a:p>
        </p:txBody>
      </p:sp>
      <p:sp>
        <p:nvSpPr>
          <p:cNvPr id="6" name="Scroll: Horizontal 8">
            <a:extLst>
              <a:ext uri="{FF2B5EF4-FFF2-40B4-BE49-F238E27FC236}">
                <a16:creationId xmlns:a16="http://schemas.microsoft.com/office/drawing/2014/main" id="{565C123C-68E2-EC71-6AE9-86D1977149B7}"/>
              </a:ext>
            </a:extLst>
          </p:cNvPr>
          <p:cNvSpPr/>
          <p:nvPr/>
        </p:nvSpPr>
        <p:spPr>
          <a:xfrm rot="746677">
            <a:off x="7370357" y="2447941"/>
            <a:ext cx="3810571" cy="2219531"/>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A knowledge of the chemical composition of     foods is the first essential in the dietary treatment of disease or in any quantitative study of human nutrition	</a:t>
            </a:r>
            <a:r>
              <a:rPr lang="en-US" b="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a:p>
            <a:pPr algn="just"/>
            <a:r>
              <a:rPr lang="en-US" sz="1400" dirty="0">
                <a:latin typeface="Times New Roman" panose="02020603050405020304" pitchFamily="18" charset="0"/>
                <a:cs typeface="Times New Roman" panose="02020603050405020304" pitchFamily="18" charset="0"/>
              </a:rPr>
              <a:t>(McCance &amp; Widdowson, 1940)</a:t>
            </a:r>
            <a:endParaRPr lang="el-GR"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10248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graphical user interface&#10;&#10;Description automatically generated">
            <a:extLst>
              <a:ext uri="{FF2B5EF4-FFF2-40B4-BE49-F238E27FC236}">
                <a16:creationId xmlns:a16="http://schemas.microsoft.com/office/drawing/2014/main" id="{3EC9C5CE-EF6A-6069-F590-44583B0784DE}"/>
              </a:ext>
            </a:extLst>
          </p:cNvPr>
          <p:cNvPicPr>
            <a:picLocks noGrp="1" noChangeAspect="1"/>
          </p:cNvPicPr>
          <p:nvPr>
            <p:ph idx="1"/>
          </p:nvPr>
        </p:nvPicPr>
        <p:blipFill>
          <a:blip r:embed="rId2">
            <a:alphaModFix/>
          </a:blip>
          <a:stretch>
            <a:fillRect/>
          </a:stretch>
        </p:blipFill>
        <p:spPr>
          <a:xfrm rot="20881417">
            <a:off x="650206" y="382316"/>
            <a:ext cx="9158232" cy="43513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descr="Graphical user interface, diagram, website&#10;&#10;Description automatically generated">
            <a:extLst>
              <a:ext uri="{FF2B5EF4-FFF2-40B4-BE49-F238E27FC236}">
                <a16:creationId xmlns:a16="http://schemas.microsoft.com/office/drawing/2014/main" id="{EA971EC4-B2CC-4032-F251-DF04EB839B09}"/>
              </a:ext>
            </a:extLst>
          </p:cNvPr>
          <p:cNvPicPr>
            <a:picLocks noChangeAspect="1"/>
          </p:cNvPicPr>
          <p:nvPr/>
        </p:nvPicPr>
        <p:blipFill>
          <a:blip r:embed="rId3"/>
          <a:stretch>
            <a:fillRect/>
          </a:stretch>
        </p:blipFill>
        <p:spPr>
          <a:xfrm>
            <a:off x="4419600" y="4155049"/>
            <a:ext cx="7772400" cy="2702951"/>
          </a:xfrm>
          <a:prstGeom prst="rect">
            <a:avLst/>
          </a:prstGeom>
        </p:spPr>
      </p:pic>
    </p:spTree>
    <p:extLst>
      <p:ext uri="{BB962C8B-B14F-4D97-AF65-F5344CB8AC3E}">
        <p14:creationId xmlns:p14="http://schemas.microsoft.com/office/powerpoint/2010/main" val="10102727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AED680F4-DC2D-6948-C500-C303022A8647}"/>
              </a:ext>
            </a:extLst>
          </p:cNvPr>
          <p:cNvPicPr>
            <a:picLocks noGrp="1" noChangeAspect="1"/>
          </p:cNvPicPr>
          <p:nvPr>
            <p:ph idx="1"/>
          </p:nvPr>
        </p:nvPicPr>
        <p:blipFill>
          <a:blip r:embed="rId2"/>
          <a:stretch>
            <a:fillRect/>
          </a:stretch>
        </p:blipFill>
        <p:spPr>
          <a:xfrm>
            <a:off x="1209101" y="643467"/>
            <a:ext cx="9773798"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79332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6FF76B9-219D-4469-AF87-0236D29032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DB88BD78-87E1-424D-B479-C37D8E41B12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6" name="Freeform: Shape 25">
              <a:extLst>
                <a:ext uri="{FF2B5EF4-FFF2-40B4-BE49-F238E27FC236}">
                  <a16:creationId xmlns:a16="http://schemas.microsoft.com/office/drawing/2014/main" id="{C05EB894-9410-4B20-95E4-7A25101AB89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66E38B6-B050-4340-8E8F-3A971DADC03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633C5E46-DAC5-4661-9C87-22B08E2A51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4F568F48-C6A6-B232-958C-158BA580542E}"/>
              </a:ext>
            </a:extLst>
          </p:cNvPr>
          <p:cNvPicPr>
            <a:picLocks noChangeAspect="1"/>
          </p:cNvPicPr>
          <p:nvPr/>
        </p:nvPicPr>
        <p:blipFill>
          <a:blip r:embed="rId2"/>
          <a:stretch>
            <a:fillRect/>
          </a:stretch>
        </p:blipFill>
        <p:spPr>
          <a:xfrm>
            <a:off x="0" y="907203"/>
            <a:ext cx="12192000" cy="5448992"/>
          </a:xfrm>
          <a:prstGeom prst="rect">
            <a:avLst/>
          </a:prstGeom>
          <a:ln>
            <a:noFill/>
          </a:ln>
        </p:spPr>
      </p:pic>
    </p:spTree>
    <p:extLst>
      <p:ext uri="{BB962C8B-B14F-4D97-AF65-F5344CB8AC3E}">
        <p14:creationId xmlns:p14="http://schemas.microsoft.com/office/powerpoint/2010/main" val="8399044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55A2079-FA98-4876-80F0-72364A7D2EA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BC77E9FB-1D11-454D-9BE4-F564A47FF87A}"/>
              </a:ext>
            </a:extLst>
          </p:cNvPr>
          <p:cNvSpPr>
            <a:spLocks noGrp="1"/>
          </p:cNvSpPr>
          <p:nvPr>
            <p:ph type="title"/>
          </p:nvPr>
        </p:nvSpPr>
        <p:spPr>
          <a:xfrm>
            <a:off x="838200" y="557188"/>
            <a:ext cx="10515600" cy="1133499"/>
          </a:xfrm>
        </p:spPr>
        <p:txBody>
          <a:bodyPr vert="horz" lIns="91440" tIns="45720" rIns="91440" bIns="45720" rtlCol="0" anchor="ctr">
            <a:normAutofit/>
          </a:bodyPr>
          <a:lstStyle/>
          <a:p>
            <a:pPr algn="ctr"/>
            <a:r>
              <a:rPr lang="en-US" sz="5200" b="1" kern="1200">
                <a:solidFill>
                  <a:schemeClr val="tx1"/>
                </a:solidFill>
                <a:latin typeface="+mj-lt"/>
                <a:ea typeface="+mj-ea"/>
                <a:cs typeface="+mj-cs"/>
              </a:rPr>
              <a:t>Allergens EU Regulation</a:t>
            </a:r>
          </a:p>
        </p:txBody>
      </p:sp>
      <p:graphicFrame>
        <p:nvGraphicFramePr>
          <p:cNvPr id="13" name="Θέση περιεχομένου 2">
            <a:extLst>
              <a:ext uri="{FF2B5EF4-FFF2-40B4-BE49-F238E27FC236}">
                <a16:creationId xmlns:a16="http://schemas.microsoft.com/office/drawing/2014/main" id="{08BCCD79-75B6-6B79-AE6B-471508A474FD}"/>
              </a:ext>
            </a:extLst>
          </p:cNvPr>
          <p:cNvGraphicFramePr>
            <a:graphicFrameLocks noGrp="1"/>
          </p:cNvGraphicFramePr>
          <p:nvPr>
            <p:ph sz="half" idx="1"/>
            <p:extLst>
              <p:ext uri="{D42A27DB-BD31-4B8C-83A1-F6EECF244321}">
                <p14:modId xmlns:p14="http://schemas.microsoft.com/office/powerpoint/2010/main" val="3216019149"/>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03591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9F529C3-C941-49FD-8C67-82F134F64BD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0586029-32A0-47E5-9AEC-AE3ABA6B94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able&#10;&#10;Description automatically generated">
            <a:extLst>
              <a:ext uri="{FF2B5EF4-FFF2-40B4-BE49-F238E27FC236}">
                <a16:creationId xmlns:a16="http://schemas.microsoft.com/office/drawing/2014/main" id="{421C41E4-66AB-99AF-200E-BDEC885C5F23}"/>
              </a:ext>
            </a:extLst>
          </p:cNvPr>
          <p:cNvPicPr>
            <a:picLocks noChangeAspect="1"/>
          </p:cNvPicPr>
          <p:nvPr/>
        </p:nvPicPr>
        <p:blipFill rotWithShape="1">
          <a:blip r:embed="rId2"/>
          <a:srcRect b="2638"/>
          <a:stretch/>
        </p:blipFill>
        <p:spPr>
          <a:xfrm>
            <a:off x="6190861" y="480060"/>
            <a:ext cx="5524127" cy="5897880"/>
          </a:xfrm>
          <a:prstGeom prst="rect">
            <a:avLst/>
          </a:prstGeom>
        </p:spPr>
      </p:pic>
      <p:cxnSp>
        <p:nvCxnSpPr>
          <p:cNvPr id="23" name="Straight Connector 22">
            <a:extLst>
              <a:ext uri="{FF2B5EF4-FFF2-40B4-BE49-F238E27FC236}">
                <a16:creationId xmlns:a16="http://schemas.microsoft.com/office/drawing/2014/main" id="{8C730EAB-A532-4295-A302-FB4B90DB9F5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Picture 3" descr="Table&#10;&#10;Description automatically generated">
            <a:extLst>
              <a:ext uri="{FF2B5EF4-FFF2-40B4-BE49-F238E27FC236}">
                <a16:creationId xmlns:a16="http://schemas.microsoft.com/office/drawing/2014/main" id="{24E04278-7297-969F-5B05-052855398197}"/>
              </a:ext>
            </a:extLst>
          </p:cNvPr>
          <p:cNvPicPr>
            <a:picLocks noChangeAspect="1"/>
          </p:cNvPicPr>
          <p:nvPr/>
        </p:nvPicPr>
        <p:blipFill rotWithShape="1">
          <a:blip r:embed="rId3"/>
          <a:srcRect l="-1" r="1" b="8309"/>
          <a:stretch/>
        </p:blipFill>
        <p:spPr>
          <a:xfrm>
            <a:off x="588439" y="480060"/>
            <a:ext cx="5380617" cy="5897880"/>
          </a:xfrm>
          <a:prstGeom prst="rect">
            <a:avLst/>
          </a:prstGeom>
        </p:spPr>
      </p:pic>
    </p:spTree>
    <p:extLst>
      <p:ext uri="{BB962C8B-B14F-4D97-AF65-F5344CB8AC3E}">
        <p14:creationId xmlns:p14="http://schemas.microsoft.com/office/powerpoint/2010/main" val="30597050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antenna&#10;&#10;Description automatically generated">
            <a:extLst>
              <a:ext uri="{FF2B5EF4-FFF2-40B4-BE49-F238E27FC236}">
                <a16:creationId xmlns:a16="http://schemas.microsoft.com/office/drawing/2014/main" id="{8B1FF033-93E3-38A1-65DC-E3BB0FE96F82}"/>
              </a:ext>
            </a:extLst>
          </p:cNvPr>
          <p:cNvPicPr>
            <a:picLocks noGrp="1" noChangeAspect="1"/>
          </p:cNvPicPr>
          <p:nvPr>
            <p:ph idx="1"/>
          </p:nvPr>
        </p:nvPicPr>
        <p:blipFill>
          <a:blip r:embed="rId2"/>
          <a:stretch>
            <a:fillRect/>
          </a:stretch>
        </p:blipFill>
        <p:spPr>
          <a:xfrm>
            <a:off x="1054312" y="643467"/>
            <a:ext cx="10083375"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38546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D45EE4-C4F0-4F72-B1C6-39F596D138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7">
            <a:extLst>
              <a:ext uri="{FF2B5EF4-FFF2-40B4-BE49-F238E27FC236}">
                <a16:creationId xmlns:a16="http://schemas.microsoft.com/office/drawing/2014/main" id="{8C459BAD-4279-4A9D-B0C5-662C5F5ED21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3203463" y="-2060461"/>
            <a:ext cx="5649003" cy="10651671"/>
          </a:xfrm>
          <a:custGeom>
            <a:avLst/>
            <a:gdLst>
              <a:gd name="connsiteX0" fmla="*/ 0 w 5649003"/>
              <a:gd name="connsiteY0" fmla="*/ 5325836 h 10651671"/>
              <a:gd name="connsiteX1" fmla="*/ 2824502 w 5649003"/>
              <a:gd name="connsiteY1" fmla="*/ 0 h 10651671"/>
              <a:gd name="connsiteX2" fmla="*/ 5649004 w 5649003"/>
              <a:gd name="connsiteY2" fmla="*/ 5325836 h 10651671"/>
              <a:gd name="connsiteX3" fmla="*/ 2824502 w 5649003"/>
              <a:gd name="connsiteY3" fmla="*/ 10651672 h 10651671"/>
              <a:gd name="connsiteX4" fmla="*/ 0 w 5649003"/>
              <a:gd name="connsiteY4" fmla="*/ 5325836 h 1065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10651671" fill="none" extrusionOk="0">
                <a:moveTo>
                  <a:pt x="0" y="5325836"/>
                </a:moveTo>
                <a:cubicBezTo>
                  <a:pt x="186946" y="2320485"/>
                  <a:pt x="1438121" y="-52385"/>
                  <a:pt x="2824502" y="0"/>
                </a:cubicBezTo>
                <a:cubicBezTo>
                  <a:pt x="4703838" y="-43168"/>
                  <a:pt x="5583840" y="2369660"/>
                  <a:pt x="5649004" y="5325836"/>
                </a:cubicBezTo>
                <a:cubicBezTo>
                  <a:pt x="5518761" y="8289338"/>
                  <a:pt x="4285196" y="10894014"/>
                  <a:pt x="2824502" y="10651672"/>
                </a:cubicBezTo>
                <a:cubicBezTo>
                  <a:pt x="1536945" y="11016699"/>
                  <a:pt x="142947" y="8418643"/>
                  <a:pt x="0" y="5325836"/>
                </a:cubicBezTo>
                <a:close/>
              </a:path>
              <a:path w="5649003" h="10651671" stroke="0" extrusionOk="0">
                <a:moveTo>
                  <a:pt x="0" y="5325836"/>
                </a:moveTo>
                <a:cubicBezTo>
                  <a:pt x="-54350" y="2332108"/>
                  <a:pt x="1351726" y="167869"/>
                  <a:pt x="2824502" y="0"/>
                </a:cubicBezTo>
                <a:cubicBezTo>
                  <a:pt x="4182679" y="-143942"/>
                  <a:pt x="5672665" y="2549517"/>
                  <a:pt x="5649004" y="5325836"/>
                </a:cubicBezTo>
                <a:cubicBezTo>
                  <a:pt x="5518596" y="8280244"/>
                  <a:pt x="4081190" y="10622204"/>
                  <a:pt x="2824502" y="10651672"/>
                </a:cubicBezTo>
                <a:cubicBezTo>
                  <a:pt x="1216708" y="10537144"/>
                  <a:pt x="-100850" y="8264979"/>
                  <a:pt x="0" y="5325836"/>
                </a:cubicBezTo>
                <a:close/>
              </a:path>
            </a:pathLst>
          </a:custGeom>
          <a:solidFill>
            <a:schemeClr val="accent2"/>
          </a:solidFill>
          <a:ln w="57150">
            <a:solidFill>
              <a:schemeClr val="accent2"/>
            </a:solidFill>
            <a:extLst>
              <a:ext uri="{C807C97D-BFC1-408E-A445-0C87EB9F89A2}">
                <ask:lineSketchStyleProps xmlns="" xmlns:ask="http://schemas.microsoft.com/office/drawing/2018/sketchyshapes" sd="6374319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1776A7-1C37-AE1E-3ED3-4DDA60E8E279}"/>
              </a:ext>
            </a:extLst>
          </p:cNvPr>
          <p:cNvSpPr>
            <a:spLocks noGrp="1"/>
          </p:cNvSpPr>
          <p:nvPr>
            <p:ph type="title"/>
          </p:nvPr>
        </p:nvSpPr>
        <p:spPr>
          <a:xfrm>
            <a:off x="2066544" y="1911096"/>
            <a:ext cx="8055864" cy="2076651"/>
          </a:xfrm>
        </p:spPr>
        <p:txBody>
          <a:bodyPr vert="horz" lIns="91440" tIns="45720" rIns="91440" bIns="45720" rtlCol="0" anchor="b">
            <a:normAutofit/>
          </a:bodyPr>
          <a:lstStyle/>
          <a:p>
            <a:pPr algn="ctr"/>
            <a:r>
              <a:rPr lang="en-US" sz="6600" dirty="0">
                <a:solidFill>
                  <a:srgbClr val="FFFFFF"/>
                </a:solidFill>
              </a:rPr>
              <a:t>3. Food Policy</a:t>
            </a:r>
            <a:endParaRPr lang="en-US" sz="6600" kern="1200" dirty="0">
              <a:solidFill>
                <a:srgbClr val="FFFFFF"/>
              </a:solidFill>
              <a:latin typeface="+mj-lt"/>
              <a:ea typeface="+mj-ea"/>
              <a:cs typeface="+mj-cs"/>
            </a:endParaRPr>
          </a:p>
        </p:txBody>
      </p:sp>
      <p:sp>
        <p:nvSpPr>
          <p:cNvPr id="3" name="Text Placeholder 2">
            <a:extLst>
              <a:ext uri="{FF2B5EF4-FFF2-40B4-BE49-F238E27FC236}">
                <a16:creationId xmlns:a16="http://schemas.microsoft.com/office/drawing/2014/main" id="{95048FF3-2294-3295-7813-97FA8DAD1327}"/>
              </a:ext>
            </a:extLst>
          </p:cNvPr>
          <p:cNvSpPr>
            <a:spLocks noGrp="1"/>
          </p:cNvSpPr>
          <p:nvPr>
            <p:ph type="body" idx="1"/>
          </p:nvPr>
        </p:nvSpPr>
        <p:spPr>
          <a:xfrm>
            <a:off x="3227832" y="4353507"/>
            <a:ext cx="5733288" cy="932688"/>
          </a:xfrm>
        </p:spPr>
        <p:txBody>
          <a:bodyPr vert="horz" lIns="91440" tIns="45720" rIns="91440" bIns="45720" rtlCol="0">
            <a:normAutofit/>
          </a:bodyPr>
          <a:lstStyle/>
          <a:p>
            <a:pPr algn="ctr"/>
            <a:r>
              <a:rPr lang="en-US" sz="2400" dirty="0">
                <a:solidFill>
                  <a:srgbClr val="FFFFFF"/>
                </a:solidFill>
              </a:rPr>
              <a:t>FoP Nutritional Labelling &amp; Nutrient Profiling Systems</a:t>
            </a:r>
            <a:endParaRPr lang="en-US" sz="2400" kern="1200" dirty="0">
              <a:solidFill>
                <a:srgbClr val="FFFFFF"/>
              </a:solidFill>
              <a:latin typeface="+mn-lt"/>
              <a:ea typeface="+mn-ea"/>
              <a:cs typeface="+mn-cs"/>
            </a:endParaRPr>
          </a:p>
        </p:txBody>
      </p:sp>
      <p:sp>
        <p:nvSpPr>
          <p:cNvPr id="12" name="sketch line">
            <a:extLst>
              <a:ext uri="{FF2B5EF4-FFF2-40B4-BE49-F238E27FC236}">
                <a16:creationId xmlns:a16="http://schemas.microsoft.com/office/drawing/2014/main" id="{0953BC39-9D68-40BE-BF3C-5C4EB782AF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59945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Graphical user interface&#10;&#10;Description automatically generated">
            <a:extLst>
              <a:ext uri="{FF2B5EF4-FFF2-40B4-BE49-F238E27FC236}">
                <a16:creationId xmlns:a16="http://schemas.microsoft.com/office/drawing/2014/main" id="{5A5EFB5A-5AE9-83CC-BDAD-A44A63363397}"/>
              </a:ext>
            </a:extLst>
          </p:cNvPr>
          <p:cNvPicPr>
            <a:picLocks noChangeAspect="1"/>
          </p:cNvPicPr>
          <p:nvPr/>
        </p:nvPicPr>
        <p:blipFill rotWithShape="1">
          <a:blip r:embed="rId2"/>
          <a:srcRect l="20973" t="28764" r="29413" b="16669"/>
          <a:stretch/>
        </p:blipFill>
        <p:spPr>
          <a:xfrm>
            <a:off x="3" y="546410"/>
            <a:ext cx="5935133" cy="2967334"/>
          </a:xfrm>
          <a:prstGeom prst="rect">
            <a:avLst/>
          </a:prstGeom>
        </p:spPr>
      </p:pic>
      <p:pic>
        <p:nvPicPr>
          <p:cNvPr id="11" name="Picture 10" descr="Graphical user interface, chart&#10;&#10;Description automatically generated">
            <a:extLst>
              <a:ext uri="{FF2B5EF4-FFF2-40B4-BE49-F238E27FC236}">
                <a16:creationId xmlns:a16="http://schemas.microsoft.com/office/drawing/2014/main" id="{C24458F7-B51B-D535-FF54-8792EB37B84F}"/>
              </a:ext>
            </a:extLst>
          </p:cNvPr>
          <p:cNvPicPr>
            <a:picLocks noChangeAspect="1"/>
          </p:cNvPicPr>
          <p:nvPr/>
        </p:nvPicPr>
        <p:blipFill rotWithShape="1">
          <a:blip r:embed="rId3"/>
          <a:srcRect l="21249" t="26988" r="29136" b="24706"/>
          <a:stretch/>
        </p:blipFill>
        <p:spPr>
          <a:xfrm>
            <a:off x="6096000" y="546410"/>
            <a:ext cx="6096001" cy="2967334"/>
          </a:xfrm>
          <a:prstGeom prst="rect">
            <a:avLst/>
          </a:prstGeom>
        </p:spPr>
      </p:pic>
      <p:sp>
        <p:nvSpPr>
          <p:cNvPr id="18" name="TextBox 17">
            <a:extLst>
              <a:ext uri="{FF2B5EF4-FFF2-40B4-BE49-F238E27FC236}">
                <a16:creationId xmlns:a16="http://schemas.microsoft.com/office/drawing/2014/main" id="{D794E721-A2AF-AE3C-31A5-0BF446D845BC}"/>
              </a:ext>
            </a:extLst>
          </p:cNvPr>
          <p:cNvSpPr txBox="1"/>
          <p:nvPr/>
        </p:nvSpPr>
        <p:spPr>
          <a:xfrm>
            <a:off x="3128432" y="0"/>
            <a:ext cx="5935135" cy="461665"/>
          </a:xfrm>
          <a:prstGeom prst="rect">
            <a:avLst/>
          </a:prstGeom>
          <a:noFill/>
        </p:spPr>
        <p:txBody>
          <a:bodyPr wrap="square" rtlCol="0">
            <a:spAutoFit/>
          </a:bodyPr>
          <a:lstStyle/>
          <a:p>
            <a:r>
              <a:rPr lang="en-US" sz="2400" b="1" dirty="0"/>
              <a:t>Traffic Lights FoP Nutritional labelling system</a:t>
            </a:r>
          </a:p>
        </p:txBody>
      </p:sp>
      <p:pic>
        <p:nvPicPr>
          <p:cNvPr id="19" name="Content Placeholder 8" descr="Graphical user interface&#10;&#10;Description automatically generated">
            <a:extLst>
              <a:ext uri="{FF2B5EF4-FFF2-40B4-BE49-F238E27FC236}">
                <a16:creationId xmlns:a16="http://schemas.microsoft.com/office/drawing/2014/main" id="{C452FFBF-C04D-340F-2E7D-8C1A23A3C311}"/>
              </a:ext>
            </a:extLst>
          </p:cNvPr>
          <p:cNvPicPr>
            <a:picLocks noGrp="1" noChangeAspect="1"/>
          </p:cNvPicPr>
          <p:nvPr>
            <p:ph idx="1"/>
          </p:nvPr>
        </p:nvPicPr>
        <p:blipFill rotWithShape="1">
          <a:blip r:embed="rId4"/>
          <a:srcRect l="21457" t="23706" r="29126" b="21468"/>
          <a:stretch/>
        </p:blipFill>
        <p:spPr>
          <a:xfrm>
            <a:off x="0" y="3513745"/>
            <a:ext cx="6096000" cy="3344256"/>
          </a:xfrm>
          <a:prstGeom prst="rect">
            <a:avLst/>
          </a:prstGeom>
        </p:spPr>
      </p:pic>
      <p:pic>
        <p:nvPicPr>
          <p:cNvPr id="21" name="Picture 20" descr="Graphical user interface&#10;&#10;Description automatically generated">
            <a:extLst>
              <a:ext uri="{FF2B5EF4-FFF2-40B4-BE49-F238E27FC236}">
                <a16:creationId xmlns:a16="http://schemas.microsoft.com/office/drawing/2014/main" id="{F5B66679-5CDF-6A11-2F7C-16E805E0E51D}"/>
              </a:ext>
            </a:extLst>
          </p:cNvPr>
          <p:cNvPicPr>
            <a:picLocks noChangeAspect="1"/>
          </p:cNvPicPr>
          <p:nvPr/>
        </p:nvPicPr>
        <p:blipFill rotWithShape="1">
          <a:blip r:embed="rId5"/>
          <a:srcRect l="20098" t="36409" r="29412" b="14503"/>
          <a:stretch/>
        </p:blipFill>
        <p:spPr>
          <a:xfrm>
            <a:off x="5935134" y="3513745"/>
            <a:ext cx="6256865" cy="3344255"/>
          </a:xfrm>
          <a:prstGeom prst="rect">
            <a:avLst/>
          </a:prstGeom>
        </p:spPr>
      </p:pic>
    </p:spTree>
    <p:extLst>
      <p:ext uri="{BB962C8B-B14F-4D97-AF65-F5344CB8AC3E}">
        <p14:creationId xmlns:p14="http://schemas.microsoft.com/office/powerpoint/2010/main" val="38372378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1">
            <a:extLst>
              <a:ext uri="{FF2B5EF4-FFF2-40B4-BE49-F238E27FC236}">
                <a16:creationId xmlns:a16="http://schemas.microsoft.com/office/drawing/2014/main" id="{A8908DB7-C3A6-4FCB-9820-CEE02B398C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4E00C9-FE94-7F08-683C-98F79FC81566}"/>
              </a:ext>
            </a:extLst>
          </p:cNvPr>
          <p:cNvSpPr>
            <a:spLocks noGrp="1"/>
          </p:cNvSpPr>
          <p:nvPr>
            <p:ph type="title"/>
          </p:nvPr>
        </p:nvSpPr>
        <p:spPr>
          <a:xfrm>
            <a:off x="630936" y="640823"/>
            <a:ext cx="3419856" cy="5583148"/>
          </a:xfrm>
        </p:spPr>
        <p:txBody>
          <a:bodyPr anchor="ctr">
            <a:normAutofit/>
          </a:bodyPr>
          <a:lstStyle/>
          <a:p>
            <a:r>
              <a:rPr lang="en-US" sz="5400" dirty="0"/>
              <a:t>Nutri-Score</a:t>
            </a:r>
          </a:p>
        </p:txBody>
      </p:sp>
      <p:sp>
        <p:nvSpPr>
          <p:cNvPr id="23" name="sketch line">
            <a:extLst>
              <a:ext uri="{FF2B5EF4-FFF2-40B4-BE49-F238E27FC236}">
                <a16:creationId xmlns:a16="http://schemas.microsoft.com/office/drawing/2014/main" id="{535742DD-1B16-4E9D-B715-0D74B4574A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E495C35D-B53E-AA66-A351-0954F9305206}"/>
              </a:ext>
            </a:extLst>
          </p:cNvPr>
          <p:cNvPicPr>
            <a:picLocks noChangeAspect="1"/>
          </p:cNvPicPr>
          <p:nvPr/>
        </p:nvPicPr>
        <p:blipFill>
          <a:blip r:embed="rId2"/>
          <a:stretch>
            <a:fillRect/>
          </a:stretch>
        </p:blipFill>
        <p:spPr>
          <a:xfrm>
            <a:off x="4654296" y="400692"/>
            <a:ext cx="7235164" cy="5712432"/>
          </a:xfrm>
          <a:prstGeom prst="rect">
            <a:avLst/>
          </a:prstGeom>
        </p:spPr>
      </p:pic>
    </p:spTree>
    <p:extLst>
      <p:ext uri="{BB962C8B-B14F-4D97-AF65-F5344CB8AC3E}">
        <p14:creationId xmlns:p14="http://schemas.microsoft.com/office/powerpoint/2010/main" val="13041730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71AEA07-1E14-44B4-8E55-64EF049CD6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9DD367-D95B-BE20-A09B-61666FA69BE3}"/>
              </a:ext>
            </a:extLst>
          </p:cNvPr>
          <p:cNvSpPr>
            <a:spLocks noGrp="1"/>
          </p:cNvSpPr>
          <p:nvPr>
            <p:ph type="ctrTitle"/>
          </p:nvPr>
        </p:nvSpPr>
        <p:spPr>
          <a:xfrm>
            <a:off x="1524000" y="1293338"/>
            <a:ext cx="9144000" cy="3274592"/>
          </a:xfrm>
        </p:spPr>
        <p:txBody>
          <a:bodyPr anchor="ctr">
            <a:normAutofit/>
          </a:bodyPr>
          <a:lstStyle/>
          <a:p>
            <a:r>
              <a:rPr lang="en-US" sz="7200"/>
              <a:t>Current Projects</a:t>
            </a:r>
          </a:p>
        </p:txBody>
      </p:sp>
      <p:sp>
        <p:nvSpPr>
          <p:cNvPr id="3" name="Subtitle 2">
            <a:extLst>
              <a:ext uri="{FF2B5EF4-FFF2-40B4-BE49-F238E27FC236}">
                <a16:creationId xmlns:a16="http://schemas.microsoft.com/office/drawing/2014/main" id="{C7E95656-8B06-34E8-1546-C78855A9233E}"/>
              </a:ext>
            </a:extLst>
          </p:cNvPr>
          <p:cNvSpPr>
            <a:spLocks noGrp="1"/>
          </p:cNvSpPr>
          <p:nvPr>
            <p:ph type="subTitle" idx="1"/>
          </p:nvPr>
        </p:nvSpPr>
        <p:spPr>
          <a:xfrm>
            <a:off x="1524000" y="5514052"/>
            <a:ext cx="9144000" cy="651910"/>
          </a:xfrm>
        </p:spPr>
        <p:txBody>
          <a:bodyPr anchor="ctr">
            <a:normAutofit/>
          </a:bodyPr>
          <a:lstStyle/>
          <a:p>
            <a:r>
              <a:rPr lang="en-US" dirty="0"/>
              <a:t>HelTH</a:t>
            </a: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4371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9">
            <a:extLst>
              <a:ext uri="{FF2B5EF4-FFF2-40B4-BE49-F238E27FC236}">
                <a16:creationId xmlns:a16="http://schemas.microsoft.com/office/drawing/2014/main" id="{35DB3719-6FDC-4E5D-891D-FF40B7300F6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71F1D3-202F-EC1D-6C1B-16649852FF7E}"/>
              </a:ext>
            </a:extLst>
          </p:cNvPr>
          <p:cNvSpPr>
            <a:spLocks noGrp="1"/>
          </p:cNvSpPr>
          <p:nvPr>
            <p:ph type="title"/>
          </p:nvPr>
        </p:nvSpPr>
        <p:spPr>
          <a:xfrm>
            <a:off x="838200" y="365125"/>
            <a:ext cx="10515600" cy="1325563"/>
          </a:xfrm>
        </p:spPr>
        <p:txBody>
          <a:bodyPr>
            <a:normAutofit/>
          </a:bodyPr>
          <a:lstStyle/>
          <a:p>
            <a:pPr algn="ctr"/>
            <a:r>
              <a:rPr lang="en-US" sz="5400" dirty="0"/>
              <a:t>Food Composition Table</a:t>
            </a:r>
          </a:p>
        </p:txBody>
      </p:sp>
      <p:sp>
        <p:nvSpPr>
          <p:cNvPr id="25" name="sketch line">
            <a:extLst>
              <a:ext uri="{FF2B5EF4-FFF2-40B4-BE49-F238E27FC236}">
                <a16:creationId xmlns:a16="http://schemas.microsoft.com/office/drawing/2014/main" id="{E0CBAC23-2E3F-4A90-BA59-F8299F6A54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564541DF-41BA-F919-2FB8-C7F935F01FD2}"/>
              </a:ext>
            </a:extLst>
          </p:cNvPr>
          <p:cNvGraphicFramePr>
            <a:graphicFrameLocks noGrp="1"/>
          </p:cNvGraphicFramePr>
          <p:nvPr>
            <p:ph idx="1"/>
            <p:extLst>
              <p:ext uri="{D42A27DB-BD31-4B8C-83A1-F6EECF244321}">
                <p14:modId xmlns:p14="http://schemas.microsoft.com/office/powerpoint/2010/main" val="3220543271"/>
              </p:ext>
            </p:extLst>
          </p:nvPr>
        </p:nvGraphicFramePr>
        <p:xfrm>
          <a:off x="882396" y="2245238"/>
          <a:ext cx="10424160" cy="3948880"/>
        </p:xfrm>
        <a:graphic>
          <a:graphicData uri="http://schemas.openxmlformats.org/drawingml/2006/table">
            <a:tbl>
              <a:tblPr/>
              <a:tblGrid>
                <a:gridCol w="2850764">
                  <a:extLst>
                    <a:ext uri="{9D8B030D-6E8A-4147-A177-3AD203B41FA5}">
                      <a16:colId xmlns:a16="http://schemas.microsoft.com/office/drawing/2014/main" val="2992627858"/>
                    </a:ext>
                  </a:extLst>
                </a:gridCol>
                <a:gridCol w="1580790">
                  <a:extLst>
                    <a:ext uri="{9D8B030D-6E8A-4147-A177-3AD203B41FA5}">
                      <a16:colId xmlns:a16="http://schemas.microsoft.com/office/drawing/2014/main" val="639063453"/>
                    </a:ext>
                  </a:extLst>
                </a:gridCol>
                <a:gridCol w="1104915">
                  <a:extLst>
                    <a:ext uri="{9D8B030D-6E8A-4147-A177-3AD203B41FA5}">
                      <a16:colId xmlns:a16="http://schemas.microsoft.com/office/drawing/2014/main" val="3839053033"/>
                    </a:ext>
                  </a:extLst>
                </a:gridCol>
                <a:gridCol w="1403836">
                  <a:extLst>
                    <a:ext uri="{9D8B030D-6E8A-4147-A177-3AD203B41FA5}">
                      <a16:colId xmlns:a16="http://schemas.microsoft.com/office/drawing/2014/main" val="1302952589"/>
                    </a:ext>
                  </a:extLst>
                </a:gridCol>
                <a:gridCol w="1865787">
                  <a:extLst>
                    <a:ext uri="{9D8B030D-6E8A-4147-A177-3AD203B41FA5}">
                      <a16:colId xmlns:a16="http://schemas.microsoft.com/office/drawing/2014/main" val="3935147482"/>
                    </a:ext>
                  </a:extLst>
                </a:gridCol>
                <a:gridCol w="1618068">
                  <a:extLst>
                    <a:ext uri="{9D8B030D-6E8A-4147-A177-3AD203B41FA5}">
                      <a16:colId xmlns:a16="http://schemas.microsoft.com/office/drawing/2014/main" val="2497044732"/>
                    </a:ext>
                  </a:extLst>
                </a:gridCol>
              </a:tblGrid>
              <a:tr h="1069488">
                <a:tc>
                  <a:txBody>
                    <a:bodyPr/>
                    <a:lstStyle/>
                    <a:p>
                      <a:pPr algn="l" fontAlgn="base"/>
                      <a:r>
                        <a:rPr lang="en-US" sz="2000" b="0" i="0">
                          <a:solidFill>
                            <a:srgbClr val="000000"/>
                          </a:solidFill>
                          <a:effectLst/>
                          <a:latin typeface="Calibri" panose="020F0502020204030204" pitchFamily="34" charset="0"/>
                        </a:rPr>
                        <a:t>Food​</a:t>
                      </a:r>
                      <a:endParaRPr lang="en-US"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n-US" sz="2000" b="0" i="0">
                          <a:solidFill>
                            <a:srgbClr val="000000"/>
                          </a:solidFill>
                          <a:effectLst/>
                          <a:latin typeface="Calibri" panose="020F0502020204030204" pitchFamily="34" charset="0"/>
                        </a:rPr>
                        <a:t>Protein g​</a:t>
                      </a:r>
                      <a:endParaRPr lang="en-US"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n-US" sz="2000" b="0" i="0">
                          <a:solidFill>
                            <a:srgbClr val="000000"/>
                          </a:solidFill>
                          <a:effectLst/>
                          <a:latin typeface="Calibri" panose="020F0502020204030204" pitchFamily="34" charset="0"/>
                        </a:rPr>
                        <a:t>Fat g​</a:t>
                      </a:r>
                      <a:endParaRPr lang="en-US"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n-US" sz="2000" b="0" i="0">
                          <a:solidFill>
                            <a:srgbClr val="000000"/>
                          </a:solidFill>
                          <a:effectLst/>
                          <a:latin typeface="Calibri" panose="020F0502020204030204" pitchFamily="34" charset="0"/>
                        </a:rPr>
                        <a:t>Carbo-hydrate g​</a:t>
                      </a:r>
                      <a:endParaRPr lang="en-US"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n-US" sz="2000" b="0" i="0">
                          <a:solidFill>
                            <a:srgbClr val="000000"/>
                          </a:solidFill>
                          <a:effectLst/>
                          <a:latin typeface="Calibri" panose="020F0502020204030204" pitchFamily="34" charset="0"/>
                        </a:rPr>
                        <a:t>Energy kcal​</a:t>
                      </a:r>
                      <a:endParaRPr lang="en-US"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n-US" sz="2000" b="0" i="0" dirty="0">
                          <a:solidFill>
                            <a:srgbClr val="000000"/>
                          </a:solidFill>
                          <a:effectLst/>
                          <a:latin typeface="Calibri" panose="020F0502020204030204" pitchFamily="34" charset="0"/>
                        </a:rPr>
                        <a:t>Energy kJ​</a:t>
                      </a:r>
                      <a:endParaRPr lang="en-US" sz="2000" b="0" i="0" dirty="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extLst>
                  <a:ext uri="{0D108BD9-81ED-4DB2-BD59-A6C34878D82A}">
                    <a16:rowId xmlns:a16="http://schemas.microsoft.com/office/drawing/2014/main" val="762677066"/>
                  </a:ext>
                </a:extLst>
              </a:tr>
              <a:tr h="452476">
                <a:tc>
                  <a:txBody>
                    <a:bodyPr/>
                    <a:lstStyle/>
                    <a:p>
                      <a:pPr algn="l" fontAlgn="base"/>
                      <a:r>
                        <a:rPr lang="en-US" sz="2000" b="0" i="0">
                          <a:solidFill>
                            <a:srgbClr val="000000"/>
                          </a:solidFill>
                          <a:effectLst/>
                          <a:latin typeface="Calibri" panose="020F0502020204030204" pitchFamily="34" charset="0"/>
                        </a:rPr>
                        <a:t>Grapefruit, raw​</a:t>
                      </a:r>
                      <a:endParaRPr lang="en-US"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l-GR" sz="2000" b="0" i="0">
                          <a:solidFill>
                            <a:srgbClr val="000000"/>
                          </a:solidFill>
                          <a:effectLst/>
                          <a:latin typeface="Calibri" panose="020F0502020204030204" pitchFamily="34" charset="0"/>
                        </a:rPr>
                        <a:t>0.8​</a:t>
                      </a:r>
                      <a:endParaRPr lang="el-GR"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l-GR" sz="2000" b="0" i="0">
                          <a:solidFill>
                            <a:srgbClr val="000000"/>
                          </a:solidFill>
                          <a:effectLst/>
                          <a:latin typeface="Calibri" panose="020F0502020204030204" pitchFamily="34" charset="0"/>
                        </a:rPr>
                        <a:t>0.1​</a:t>
                      </a:r>
                      <a:endParaRPr lang="el-GR"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l-GR" sz="2000" b="0" i="0">
                          <a:solidFill>
                            <a:srgbClr val="000000"/>
                          </a:solidFill>
                          <a:effectLst/>
                          <a:latin typeface="Calibri" panose="020F0502020204030204" pitchFamily="34" charset="0"/>
                        </a:rPr>
                        <a:t>6.8​</a:t>
                      </a:r>
                      <a:endParaRPr lang="el-GR"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l-GR" sz="2000" b="0" i="0">
                          <a:solidFill>
                            <a:srgbClr val="000000"/>
                          </a:solidFill>
                          <a:effectLst/>
                          <a:latin typeface="Calibri" panose="020F0502020204030204" pitchFamily="34" charset="0"/>
                        </a:rPr>
                        <a:t>30​</a:t>
                      </a:r>
                      <a:endParaRPr lang="el-GR"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l-GR" sz="2000" b="0" i="0">
                          <a:solidFill>
                            <a:srgbClr val="000000"/>
                          </a:solidFill>
                          <a:effectLst/>
                          <a:latin typeface="Calibri" panose="020F0502020204030204" pitchFamily="34" charset="0"/>
                        </a:rPr>
                        <a:t>126​</a:t>
                      </a:r>
                      <a:endParaRPr lang="el-GR"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extLst>
                  <a:ext uri="{0D108BD9-81ED-4DB2-BD59-A6C34878D82A}">
                    <a16:rowId xmlns:a16="http://schemas.microsoft.com/office/drawing/2014/main" val="722498507"/>
                  </a:ext>
                </a:extLst>
              </a:tr>
              <a:tr h="760982">
                <a:tc>
                  <a:txBody>
                    <a:bodyPr/>
                    <a:lstStyle/>
                    <a:p>
                      <a:pPr algn="l" fontAlgn="base"/>
                      <a:r>
                        <a:rPr lang="en-US" sz="2000" b="0" i="0">
                          <a:solidFill>
                            <a:srgbClr val="000000"/>
                          </a:solidFill>
                          <a:effectLst/>
                          <a:latin typeface="Calibri" panose="020F0502020204030204" pitchFamily="34" charset="0"/>
                        </a:rPr>
                        <a:t>Grapefruit, canned in juice​</a:t>
                      </a:r>
                      <a:endParaRPr lang="en-US"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l-GR" sz="2000" b="0" i="0">
                          <a:solidFill>
                            <a:srgbClr val="000000"/>
                          </a:solidFill>
                          <a:effectLst/>
                          <a:latin typeface="Calibri" panose="020F0502020204030204" pitchFamily="34" charset="0"/>
                        </a:rPr>
                        <a:t>0.6​</a:t>
                      </a:r>
                      <a:endParaRPr lang="el-GR"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n-US" sz="2000" b="0" i="0">
                          <a:solidFill>
                            <a:srgbClr val="000000"/>
                          </a:solidFill>
                          <a:effectLst/>
                          <a:latin typeface="Calibri" panose="020F0502020204030204" pitchFamily="34" charset="0"/>
                        </a:rPr>
                        <a:t>Trace​</a:t>
                      </a:r>
                      <a:endParaRPr lang="en-US"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l-GR" sz="2000" b="0" i="0">
                          <a:solidFill>
                            <a:srgbClr val="000000"/>
                          </a:solidFill>
                          <a:effectLst/>
                          <a:latin typeface="Calibri" panose="020F0502020204030204" pitchFamily="34" charset="0"/>
                        </a:rPr>
                        <a:t>7.3​</a:t>
                      </a:r>
                      <a:endParaRPr lang="el-GR"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l-GR" sz="2000" b="0" i="0">
                          <a:solidFill>
                            <a:srgbClr val="000000"/>
                          </a:solidFill>
                          <a:effectLst/>
                          <a:latin typeface="Calibri" panose="020F0502020204030204" pitchFamily="34" charset="0"/>
                        </a:rPr>
                        <a:t>30​</a:t>
                      </a:r>
                      <a:endParaRPr lang="el-GR"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l-GR" sz="2000" b="0" i="0">
                          <a:solidFill>
                            <a:srgbClr val="000000"/>
                          </a:solidFill>
                          <a:effectLst/>
                          <a:latin typeface="Calibri" panose="020F0502020204030204" pitchFamily="34" charset="0"/>
                        </a:rPr>
                        <a:t>120​</a:t>
                      </a:r>
                      <a:endParaRPr lang="el-GR"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extLst>
                  <a:ext uri="{0D108BD9-81ED-4DB2-BD59-A6C34878D82A}">
                    <a16:rowId xmlns:a16="http://schemas.microsoft.com/office/drawing/2014/main" val="101578703"/>
                  </a:ext>
                </a:extLst>
              </a:tr>
              <a:tr h="760982">
                <a:tc>
                  <a:txBody>
                    <a:bodyPr/>
                    <a:lstStyle/>
                    <a:p>
                      <a:pPr algn="l" fontAlgn="base"/>
                      <a:r>
                        <a:rPr lang="en-US" sz="2000" b="0" i="0">
                          <a:solidFill>
                            <a:srgbClr val="000000"/>
                          </a:solidFill>
                          <a:effectLst/>
                          <a:latin typeface="Calibri" panose="020F0502020204030204" pitchFamily="34" charset="0"/>
                        </a:rPr>
                        <a:t>Grapefruit, canned in syrup​</a:t>
                      </a:r>
                      <a:endParaRPr lang="en-US"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l-GR" sz="2000" b="0" i="0">
                          <a:solidFill>
                            <a:srgbClr val="000000"/>
                          </a:solidFill>
                          <a:effectLst/>
                          <a:latin typeface="Calibri" panose="020F0502020204030204" pitchFamily="34" charset="0"/>
                        </a:rPr>
                        <a:t>0.5​</a:t>
                      </a:r>
                      <a:endParaRPr lang="el-GR"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n-US" sz="2000" b="0" i="0">
                          <a:solidFill>
                            <a:srgbClr val="000000"/>
                          </a:solidFill>
                          <a:effectLst/>
                          <a:latin typeface="Calibri" panose="020F0502020204030204" pitchFamily="34" charset="0"/>
                        </a:rPr>
                        <a:t>Trace​</a:t>
                      </a:r>
                      <a:endParaRPr lang="en-US"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l-GR" sz="2000" b="0" i="0">
                          <a:solidFill>
                            <a:srgbClr val="000000"/>
                          </a:solidFill>
                          <a:effectLst/>
                          <a:latin typeface="Calibri" panose="020F0502020204030204" pitchFamily="34" charset="0"/>
                        </a:rPr>
                        <a:t>15.5​</a:t>
                      </a:r>
                      <a:endParaRPr lang="el-GR"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l-GR" sz="2000" b="0" i="0">
                          <a:solidFill>
                            <a:srgbClr val="000000"/>
                          </a:solidFill>
                          <a:effectLst/>
                          <a:latin typeface="Calibri" panose="020F0502020204030204" pitchFamily="34" charset="0"/>
                        </a:rPr>
                        <a:t>60​</a:t>
                      </a:r>
                      <a:endParaRPr lang="el-GR"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l-GR" sz="2000" b="0" i="0">
                          <a:solidFill>
                            <a:srgbClr val="000000"/>
                          </a:solidFill>
                          <a:effectLst/>
                          <a:latin typeface="Calibri" panose="020F0502020204030204" pitchFamily="34" charset="0"/>
                        </a:rPr>
                        <a:t>257​</a:t>
                      </a:r>
                      <a:endParaRPr lang="el-GR"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extLst>
                  <a:ext uri="{0D108BD9-81ED-4DB2-BD59-A6C34878D82A}">
                    <a16:rowId xmlns:a16="http://schemas.microsoft.com/office/drawing/2014/main" val="874768951"/>
                  </a:ext>
                </a:extLst>
              </a:tr>
              <a:tr h="452476">
                <a:tc>
                  <a:txBody>
                    <a:bodyPr/>
                    <a:lstStyle/>
                    <a:p>
                      <a:pPr algn="l" fontAlgn="base"/>
                      <a:r>
                        <a:rPr lang="en-US" sz="2000" b="0" i="0">
                          <a:solidFill>
                            <a:srgbClr val="000000"/>
                          </a:solidFill>
                          <a:effectLst/>
                          <a:latin typeface="Calibri" panose="020F0502020204030204" pitchFamily="34" charset="0"/>
                        </a:rPr>
                        <a:t>Grapes, average​</a:t>
                      </a:r>
                      <a:endParaRPr lang="en-US"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l-GR" sz="2000" b="0" i="0">
                          <a:solidFill>
                            <a:srgbClr val="000000"/>
                          </a:solidFill>
                          <a:effectLst/>
                          <a:latin typeface="Calibri" panose="020F0502020204030204" pitchFamily="34" charset="0"/>
                        </a:rPr>
                        <a:t>0.4​</a:t>
                      </a:r>
                      <a:endParaRPr lang="el-GR"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l-GR" sz="2000" b="0" i="0">
                          <a:solidFill>
                            <a:srgbClr val="000000"/>
                          </a:solidFill>
                          <a:effectLst/>
                          <a:latin typeface="Calibri" panose="020F0502020204030204" pitchFamily="34" charset="0"/>
                        </a:rPr>
                        <a:t>0.1​</a:t>
                      </a:r>
                      <a:endParaRPr lang="el-GR"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l-GR" sz="2000" b="0" i="0">
                          <a:solidFill>
                            <a:srgbClr val="000000"/>
                          </a:solidFill>
                          <a:effectLst/>
                          <a:latin typeface="Calibri" panose="020F0502020204030204" pitchFamily="34" charset="0"/>
                        </a:rPr>
                        <a:t>15.4​</a:t>
                      </a:r>
                      <a:endParaRPr lang="el-GR"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l-GR" sz="2000" b="0" i="0">
                          <a:solidFill>
                            <a:srgbClr val="000000"/>
                          </a:solidFill>
                          <a:effectLst/>
                          <a:latin typeface="Calibri" panose="020F0502020204030204" pitchFamily="34" charset="0"/>
                        </a:rPr>
                        <a:t>60​</a:t>
                      </a:r>
                      <a:endParaRPr lang="el-GR"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l-GR" sz="2000" b="0" i="0">
                          <a:solidFill>
                            <a:srgbClr val="000000"/>
                          </a:solidFill>
                          <a:effectLst/>
                          <a:latin typeface="Calibri" panose="020F0502020204030204" pitchFamily="34" charset="0"/>
                        </a:rPr>
                        <a:t>257​</a:t>
                      </a:r>
                      <a:endParaRPr lang="el-GR"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extLst>
                  <a:ext uri="{0D108BD9-81ED-4DB2-BD59-A6C34878D82A}">
                    <a16:rowId xmlns:a16="http://schemas.microsoft.com/office/drawing/2014/main" val="491907891"/>
                  </a:ext>
                </a:extLst>
              </a:tr>
              <a:tr h="452476">
                <a:tc>
                  <a:txBody>
                    <a:bodyPr/>
                    <a:lstStyle/>
                    <a:p>
                      <a:pPr algn="l" fontAlgn="base"/>
                      <a:r>
                        <a:rPr lang="en-US" sz="2000" b="0" i="0">
                          <a:solidFill>
                            <a:srgbClr val="000000"/>
                          </a:solidFill>
                          <a:effectLst/>
                          <a:latin typeface="Calibri" panose="020F0502020204030204" pitchFamily="34" charset="0"/>
                        </a:rPr>
                        <a:t>Guava, raw​</a:t>
                      </a:r>
                      <a:endParaRPr lang="en-US"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l-GR" sz="2000" b="0" i="0" dirty="0">
                          <a:solidFill>
                            <a:srgbClr val="000000"/>
                          </a:solidFill>
                          <a:effectLst/>
                          <a:latin typeface="Calibri" panose="020F0502020204030204" pitchFamily="34" charset="0"/>
                        </a:rPr>
                        <a:t>0.8​</a:t>
                      </a:r>
                      <a:endParaRPr lang="el-GR" sz="2000" b="0" i="0" dirty="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l-GR" sz="2000" b="0" i="0">
                          <a:solidFill>
                            <a:srgbClr val="000000"/>
                          </a:solidFill>
                          <a:effectLst/>
                          <a:latin typeface="Calibri" panose="020F0502020204030204" pitchFamily="34" charset="0"/>
                        </a:rPr>
                        <a:t>0.5​</a:t>
                      </a:r>
                      <a:endParaRPr lang="el-GR"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l-GR" sz="2000" b="0" i="0">
                          <a:solidFill>
                            <a:srgbClr val="000000"/>
                          </a:solidFill>
                          <a:effectLst/>
                          <a:latin typeface="Calibri" panose="020F0502020204030204" pitchFamily="34" charset="0"/>
                        </a:rPr>
                        <a:t>5.0​</a:t>
                      </a:r>
                      <a:endParaRPr lang="el-GR"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l-GR" sz="2000" b="0" i="0">
                          <a:solidFill>
                            <a:srgbClr val="000000"/>
                          </a:solidFill>
                          <a:effectLst/>
                          <a:latin typeface="Calibri" panose="020F0502020204030204" pitchFamily="34" charset="0"/>
                        </a:rPr>
                        <a:t>26​</a:t>
                      </a:r>
                      <a:endParaRPr lang="el-GR" sz="2000" b="0" i="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tc>
                  <a:txBody>
                    <a:bodyPr/>
                    <a:lstStyle/>
                    <a:p>
                      <a:pPr algn="l" fontAlgn="base"/>
                      <a:r>
                        <a:rPr lang="el-GR" sz="2000" b="0" i="0" dirty="0">
                          <a:solidFill>
                            <a:srgbClr val="000000"/>
                          </a:solidFill>
                          <a:effectLst/>
                          <a:latin typeface="Calibri" panose="020F0502020204030204" pitchFamily="34" charset="0"/>
                        </a:rPr>
                        <a:t>112​</a:t>
                      </a:r>
                      <a:endParaRPr lang="el-GR" sz="2000" b="0" i="0" dirty="0">
                        <a:solidFill>
                          <a:srgbClr val="000000"/>
                        </a:solidFill>
                        <a:effectLst/>
                      </a:endParaRPr>
                    </a:p>
                  </a:txBody>
                  <a:tcPr marL="102835" marR="102835" marT="51418" marB="514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5F5"/>
                    </a:solidFill>
                  </a:tcPr>
                </a:tc>
                <a:extLst>
                  <a:ext uri="{0D108BD9-81ED-4DB2-BD59-A6C34878D82A}">
                    <a16:rowId xmlns:a16="http://schemas.microsoft.com/office/drawing/2014/main" val="2572115092"/>
                  </a:ext>
                </a:extLst>
              </a:tr>
            </a:tbl>
          </a:graphicData>
        </a:graphic>
      </p:graphicFrame>
      <p:sp>
        <p:nvSpPr>
          <p:cNvPr id="5" name="Rectangle 1">
            <a:extLst>
              <a:ext uri="{FF2B5EF4-FFF2-40B4-BE49-F238E27FC236}">
                <a16:creationId xmlns:a16="http://schemas.microsoft.com/office/drawing/2014/main" id="{10342AB6-A776-EA99-2981-3D954D2C8BFB}"/>
              </a:ext>
            </a:extLst>
          </p:cNvPr>
          <p:cNvSpPr>
            <a:spLocks noChangeArrowheads="1"/>
          </p:cNvSpPr>
          <p:nvPr/>
        </p:nvSpPr>
        <p:spPr bwMode="auto">
          <a:xfrm>
            <a:off x="0" y="-361637"/>
            <a:ext cx="12192000"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ts val="600"/>
              </a:spcAft>
              <a:buClrTx/>
              <a:buSzTx/>
              <a:buFontTx/>
              <a:buNone/>
              <a:tabLst/>
            </a:pPr>
            <a:r>
              <a:rPr kumimoji="0" lang="en-US" altLang="en-US" b="0" i="0" u="none" strike="noStrike" cap="none" normalizeH="0" baseline="0">
                <a:ln>
                  <a:noFill/>
                </a:ln>
                <a:solidFill>
                  <a:srgbClr val="000000"/>
                </a:solidFill>
                <a:effectLst/>
                <a:latin typeface="-webkit-standard"/>
              </a:rPr>
              <a:t> </a:t>
            </a:r>
            <a:endParaRPr kumimoji="0" lang="en-US" altLang="en-US" b="0" i="0" u="none" strike="noStrike" cap="none" normalizeH="0" baseline="0">
              <a:ln>
                <a:noFill/>
              </a:ln>
              <a:solidFill>
                <a:schemeClr val="tx1"/>
              </a:solidFill>
              <a:effectLst/>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966385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2AEEBC8-9D30-42EF-95F2-386C2653FB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10B8E4-8881-832C-995D-F509383189C6}"/>
              </a:ext>
            </a:extLst>
          </p:cNvPr>
          <p:cNvSpPr>
            <a:spLocks noGrp="1"/>
          </p:cNvSpPr>
          <p:nvPr>
            <p:ph type="title"/>
          </p:nvPr>
        </p:nvSpPr>
        <p:spPr>
          <a:xfrm>
            <a:off x="630936" y="502920"/>
            <a:ext cx="3419856" cy="1463040"/>
          </a:xfrm>
        </p:spPr>
        <p:txBody>
          <a:bodyPr anchor="ctr">
            <a:normAutofit/>
          </a:bodyPr>
          <a:lstStyle/>
          <a:p>
            <a:r>
              <a:rPr lang="en-US" sz="4800" dirty="0"/>
              <a:t>NOVA </a:t>
            </a:r>
          </a:p>
        </p:txBody>
      </p:sp>
      <p:sp>
        <p:nvSpPr>
          <p:cNvPr id="18" name="sketch line">
            <a:extLst>
              <a:ext uri="{FF2B5EF4-FFF2-40B4-BE49-F238E27FC236}">
                <a16:creationId xmlns:a16="http://schemas.microsoft.com/office/drawing/2014/main" id="{2E92FA66-67D7-4CB4-94D3-E643A9AD47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AEFD4BB3-367D-0303-6E16-40BAAFA91F85}"/>
              </a:ext>
            </a:extLst>
          </p:cNvPr>
          <p:cNvSpPr>
            <a:spLocks noGrp="1"/>
          </p:cNvSpPr>
          <p:nvPr>
            <p:ph idx="1"/>
          </p:nvPr>
        </p:nvSpPr>
        <p:spPr>
          <a:xfrm>
            <a:off x="4654295" y="502920"/>
            <a:ext cx="6894576" cy="1463040"/>
          </a:xfrm>
        </p:spPr>
        <p:txBody>
          <a:bodyPr anchor="ctr">
            <a:normAutofit/>
          </a:bodyPr>
          <a:lstStyle/>
          <a:p>
            <a:r>
              <a:rPr lang="en-GB" sz="1600" b="0" i="0" u="none" strike="noStrike" dirty="0">
                <a:solidFill>
                  <a:srgbClr val="333333"/>
                </a:solidFill>
                <a:effectLst/>
                <a:latin typeface="Roboto" panose="02000000000000000000" pitchFamily="2" charset="0"/>
              </a:rPr>
              <a:t>Spectrum of processing of foods based on the NOVA classification. The figure provides examples of foods and types of processing methods within each NOVA classification group. Definitions are adapted from Monteiro et al. (2018)</a:t>
            </a:r>
            <a:endParaRPr lang="en-US" sz="2200" dirty="0"/>
          </a:p>
        </p:txBody>
      </p:sp>
      <p:pic>
        <p:nvPicPr>
          <p:cNvPr id="9" name="Content Placeholder 8" descr="Graphical user interface, text&#10;&#10;Description automatically generated">
            <a:extLst>
              <a:ext uri="{FF2B5EF4-FFF2-40B4-BE49-F238E27FC236}">
                <a16:creationId xmlns:a16="http://schemas.microsoft.com/office/drawing/2014/main" id="{BA7D93BA-041D-4A04-3B83-E027064167FF}"/>
              </a:ext>
            </a:extLst>
          </p:cNvPr>
          <p:cNvPicPr>
            <a:picLocks noChangeAspect="1"/>
          </p:cNvPicPr>
          <p:nvPr/>
        </p:nvPicPr>
        <p:blipFill rotWithShape="1">
          <a:blip r:embed="rId2"/>
          <a:srcRect l="12559" t="36279" r="45190" b="23897"/>
          <a:stretch/>
        </p:blipFill>
        <p:spPr>
          <a:xfrm>
            <a:off x="0" y="1859622"/>
            <a:ext cx="12041311" cy="4390665"/>
          </a:xfrm>
          <a:prstGeom prst="rect">
            <a:avLst/>
          </a:prstGeom>
        </p:spPr>
      </p:pic>
    </p:spTree>
    <p:extLst>
      <p:ext uri="{BB962C8B-B14F-4D97-AF65-F5344CB8AC3E}">
        <p14:creationId xmlns:p14="http://schemas.microsoft.com/office/powerpoint/2010/main" val="25309767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ight kinds of pasta on a wooden ladle">
            <a:extLst>
              <a:ext uri="{FF2B5EF4-FFF2-40B4-BE49-F238E27FC236}">
                <a16:creationId xmlns:a16="http://schemas.microsoft.com/office/drawing/2014/main" id="{17092405-881A-67DD-6E32-A67C90D0BD75}"/>
              </a:ext>
            </a:extLst>
          </p:cNvPr>
          <p:cNvPicPr>
            <a:picLocks noChangeAspect="1"/>
          </p:cNvPicPr>
          <p:nvPr/>
        </p:nvPicPr>
        <p:blipFill rotWithShape="1">
          <a:blip r:embed="rId2"/>
          <a:srcRect l="18261" r="14785" b="-1"/>
          <a:stretch/>
        </p:blipFill>
        <p:spPr>
          <a:xfrm>
            <a:off x="5742878" y="10"/>
            <a:ext cx="6447599"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1">
            <a:extLst>
              <a:ext uri="{FF2B5EF4-FFF2-40B4-BE49-F238E27FC236}">
                <a16:creationId xmlns:a16="http://schemas.microsoft.com/office/drawing/2014/main" id="{C2F6E7F5-664C-E7C1-C35A-0CBF335EAC22}"/>
              </a:ext>
            </a:extLst>
          </p:cNvPr>
          <p:cNvSpPr>
            <a:spLocks noGrp="1"/>
          </p:cNvSpPr>
          <p:nvPr>
            <p:ph type="title"/>
          </p:nvPr>
        </p:nvSpPr>
        <p:spPr>
          <a:xfrm>
            <a:off x="640080" y="763033"/>
            <a:ext cx="10622652" cy="1060928"/>
          </a:xfrm>
        </p:spPr>
        <p:txBody>
          <a:bodyPr anchor="b">
            <a:normAutofit/>
          </a:bodyPr>
          <a:lstStyle/>
          <a:p>
            <a:r>
              <a:rPr lang="en-US" sz="3800" dirty="0"/>
              <a:t>Plant-based Nutrition &amp; Alternative Protein Sources</a:t>
            </a:r>
          </a:p>
        </p:txBody>
      </p:sp>
      <p:sp>
        <p:nvSpPr>
          <p:cNvPr id="7" name="Content Placeholder 2">
            <a:extLst>
              <a:ext uri="{FF2B5EF4-FFF2-40B4-BE49-F238E27FC236}">
                <a16:creationId xmlns:a16="http://schemas.microsoft.com/office/drawing/2014/main" id="{05025855-8EC6-B7B3-4A89-1867516207D6}"/>
              </a:ext>
            </a:extLst>
          </p:cNvPr>
          <p:cNvSpPr txBox="1">
            <a:spLocks/>
          </p:cNvSpPr>
          <p:nvPr/>
        </p:nvSpPr>
        <p:spPr>
          <a:xfrm>
            <a:off x="550870" y="3114759"/>
            <a:ext cx="4243589" cy="34178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dirty="0"/>
              <a:t>1. Expansion of the HelTH BFCD to include;</a:t>
            </a:r>
          </a:p>
          <a:p>
            <a:pPr>
              <a:buFont typeface="Wingdings" pitchFamily="2" charset="2"/>
              <a:buChar char="§"/>
            </a:pPr>
            <a:r>
              <a:rPr lang="en-US" sz="1900" dirty="0"/>
              <a:t>Legumes</a:t>
            </a:r>
          </a:p>
          <a:p>
            <a:pPr>
              <a:buFont typeface="Wingdings" pitchFamily="2" charset="2"/>
              <a:buChar char="§"/>
            </a:pPr>
            <a:r>
              <a:rPr lang="en-US" sz="1900" dirty="0"/>
              <a:t>Meat analogues</a:t>
            </a:r>
          </a:p>
          <a:p>
            <a:pPr>
              <a:buFont typeface="Wingdings" pitchFamily="2" charset="2"/>
              <a:buChar char="§"/>
            </a:pPr>
            <a:r>
              <a:rPr lang="en-US" sz="1900" dirty="0"/>
              <a:t>Dairy imitations</a:t>
            </a:r>
          </a:p>
          <a:p>
            <a:pPr>
              <a:buFont typeface="Wingdings" pitchFamily="2" charset="2"/>
              <a:buChar char="§"/>
            </a:pPr>
            <a:r>
              <a:rPr lang="en-US" sz="1900" dirty="0"/>
              <a:t>Novel pasta</a:t>
            </a:r>
          </a:p>
          <a:p>
            <a:pPr>
              <a:buFont typeface="Wingdings" pitchFamily="2" charset="2"/>
              <a:buChar char="§"/>
            </a:pPr>
            <a:r>
              <a:rPr lang="en-US" sz="1900" dirty="0"/>
              <a:t>Miscellaneous food products</a:t>
            </a:r>
          </a:p>
          <a:p>
            <a:pPr marL="0" indent="0">
              <a:buFont typeface="Arial" panose="020B0604020202020204" pitchFamily="34" charset="0"/>
              <a:buNone/>
            </a:pPr>
            <a:r>
              <a:rPr lang="en-US" sz="1900" dirty="0"/>
              <a:t>	found at 15 online stores.</a:t>
            </a:r>
          </a:p>
          <a:p>
            <a:pPr marL="0" indent="0">
              <a:buNone/>
            </a:pPr>
            <a:r>
              <a:rPr lang="en-US" sz="1900" dirty="0"/>
              <a:t>2. Consumers’ perception study</a:t>
            </a:r>
          </a:p>
        </p:txBody>
      </p:sp>
    </p:spTree>
    <p:extLst>
      <p:ext uri="{BB962C8B-B14F-4D97-AF65-F5344CB8AC3E}">
        <p14:creationId xmlns:p14="http://schemas.microsoft.com/office/powerpoint/2010/main" val="25812138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4">
            <a:extLst>
              <a:ext uri="{FF2B5EF4-FFF2-40B4-BE49-F238E27FC236}">
                <a16:creationId xmlns:a16="http://schemas.microsoft.com/office/drawing/2014/main" id="{45750E50-22A1-20FB-CF91-872912B3597C}"/>
              </a:ext>
            </a:extLst>
          </p:cNvPr>
          <p:cNvPicPr>
            <a:picLocks noGrp="1" noChangeAspect="1"/>
          </p:cNvPicPr>
          <p:nvPr>
            <p:ph idx="1"/>
          </p:nvPr>
        </p:nvPicPr>
        <p:blipFill>
          <a:blip r:embed="rId2"/>
          <a:stretch>
            <a:fillRect/>
          </a:stretch>
        </p:blipFill>
        <p:spPr>
          <a:xfrm>
            <a:off x="4327176" y="3579542"/>
            <a:ext cx="3537650" cy="20191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Round Diagonal Corner of Rectangle 4">
            <a:extLst>
              <a:ext uri="{FF2B5EF4-FFF2-40B4-BE49-F238E27FC236}">
                <a16:creationId xmlns:a16="http://schemas.microsoft.com/office/drawing/2014/main" id="{98D93742-C7BE-8614-E264-B052EA5A460A}"/>
              </a:ext>
            </a:extLst>
          </p:cNvPr>
          <p:cNvSpPr/>
          <p:nvPr/>
        </p:nvSpPr>
        <p:spPr>
          <a:xfrm>
            <a:off x="1918514" y="2608881"/>
            <a:ext cx="2408662" cy="1221058"/>
          </a:xfrm>
          <a:prstGeom prst="round2DiagRect">
            <a:avLst/>
          </a:prstGeom>
          <a:solidFill>
            <a:srgbClr val="00B050"/>
          </a:solidFill>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Gen-GR</a:t>
            </a:r>
          </a:p>
        </p:txBody>
      </p:sp>
      <p:sp>
        <p:nvSpPr>
          <p:cNvPr id="6" name="Round Diagonal Corner of Rectangle 5">
            <a:extLst>
              <a:ext uri="{FF2B5EF4-FFF2-40B4-BE49-F238E27FC236}">
                <a16:creationId xmlns:a16="http://schemas.microsoft.com/office/drawing/2014/main" id="{F7C88F9C-FE53-439C-1267-674B4CE42E06}"/>
              </a:ext>
            </a:extLst>
          </p:cNvPr>
          <p:cNvSpPr/>
          <p:nvPr/>
        </p:nvSpPr>
        <p:spPr>
          <a:xfrm>
            <a:off x="7764966" y="2399622"/>
            <a:ext cx="2408662" cy="1372026"/>
          </a:xfrm>
          <a:prstGeom prst="round2DiagRect">
            <a:avLst/>
          </a:prstGeom>
          <a:solidFill>
            <a:srgbClr val="FFC000"/>
          </a:solidFill>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Supplements Database</a:t>
            </a:r>
          </a:p>
        </p:txBody>
      </p:sp>
      <p:sp>
        <p:nvSpPr>
          <p:cNvPr id="7" name="Curved Right Arrow 6">
            <a:extLst>
              <a:ext uri="{FF2B5EF4-FFF2-40B4-BE49-F238E27FC236}">
                <a16:creationId xmlns:a16="http://schemas.microsoft.com/office/drawing/2014/main" id="{931B1618-DE2D-8BD0-477F-8D981AA62049}"/>
              </a:ext>
            </a:extLst>
          </p:cNvPr>
          <p:cNvSpPr/>
          <p:nvPr/>
        </p:nvSpPr>
        <p:spPr>
          <a:xfrm rot="14966805">
            <a:off x="5074057" y="725326"/>
            <a:ext cx="2564276" cy="473118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a:extLst>
              <a:ext uri="{FF2B5EF4-FFF2-40B4-BE49-F238E27FC236}">
                <a16:creationId xmlns:a16="http://schemas.microsoft.com/office/drawing/2014/main" id="{37B85998-14EA-C193-7ECD-026E3FE99952}"/>
              </a:ext>
            </a:extLst>
          </p:cNvPr>
          <p:cNvSpPr/>
          <p:nvPr/>
        </p:nvSpPr>
        <p:spPr>
          <a:xfrm>
            <a:off x="3746808" y="27082"/>
            <a:ext cx="4148253" cy="1702671"/>
          </a:xfrm>
          <a:prstGeom prst="ellipse">
            <a:avLst/>
          </a:prstGeom>
          <a:solidFill>
            <a:srgbClr val="CE3A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Hellenic</a:t>
            </a:r>
          </a:p>
          <a:p>
            <a:pPr algn="ctr"/>
            <a:r>
              <a:rPr lang="en-US" dirty="0"/>
              <a:t>Food Composition Database</a:t>
            </a:r>
          </a:p>
        </p:txBody>
      </p:sp>
      <p:sp>
        <p:nvSpPr>
          <p:cNvPr id="9" name="Folded Corner 8">
            <a:extLst>
              <a:ext uri="{FF2B5EF4-FFF2-40B4-BE49-F238E27FC236}">
                <a16:creationId xmlns:a16="http://schemas.microsoft.com/office/drawing/2014/main" id="{E6725390-A94B-EB8F-3ACC-E5EA088A7F7C}"/>
              </a:ext>
            </a:extLst>
          </p:cNvPr>
          <p:cNvSpPr/>
          <p:nvPr/>
        </p:nvSpPr>
        <p:spPr>
          <a:xfrm>
            <a:off x="7255477" y="2835038"/>
            <a:ext cx="2375210" cy="919975"/>
          </a:xfrm>
          <a:prstGeom prst="foldedCorner">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Update &amp; Expansion</a:t>
            </a:r>
          </a:p>
          <a:p>
            <a:pPr algn="ctr"/>
            <a:endParaRPr lang="en-US" dirty="0"/>
          </a:p>
        </p:txBody>
      </p:sp>
    </p:spTree>
    <p:extLst>
      <p:ext uri="{BB962C8B-B14F-4D97-AF65-F5344CB8AC3E}">
        <p14:creationId xmlns:p14="http://schemas.microsoft.com/office/powerpoint/2010/main" val="341185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9" grpId="2"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ED8E54F9-849C-4865-8C5E-FD967B81D7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91AE6B3-1D2D-4C67-A4DB-888635B527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AD38187-2B2F-8E8C-F1A4-ED8128B0ED8A}"/>
              </a:ext>
            </a:extLst>
          </p:cNvPr>
          <p:cNvSpPr>
            <a:spLocks noGrp="1"/>
          </p:cNvSpPr>
          <p:nvPr>
            <p:ph type="ctrTitle"/>
          </p:nvPr>
        </p:nvSpPr>
        <p:spPr>
          <a:xfrm>
            <a:off x="1524000" y="929452"/>
            <a:ext cx="9144000" cy="2526738"/>
          </a:xfrm>
        </p:spPr>
        <p:txBody>
          <a:bodyPr>
            <a:normAutofit/>
          </a:bodyPr>
          <a:lstStyle/>
          <a:p>
            <a:r>
              <a:rPr lang="en-US" sz="6600">
                <a:solidFill>
                  <a:srgbClr val="FFFFFF"/>
                </a:solidFill>
              </a:rPr>
              <a:t>Exercise no2</a:t>
            </a:r>
          </a:p>
        </p:txBody>
      </p:sp>
      <p:sp>
        <p:nvSpPr>
          <p:cNvPr id="11" name="sketch line">
            <a:extLst>
              <a:ext uri="{FF2B5EF4-FFF2-40B4-BE49-F238E27FC236}">
                <a16:creationId xmlns:a16="http://schemas.microsoft.com/office/drawing/2014/main" id="{6D080EC2-42B5-4E04-BBF7-F0BC5CB7C99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35665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14078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6E6156-8577-415E-A17D-7EA163C60E99}"/>
              </a:ext>
            </a:extLst>
          </p:cNvPr>
          <p:cNvPicPr>
            <a:picLocks noChangeAspect="1"/>
          </p:cNvPicPr>
          <p:nvPr/>
        </p:nvPicPr>
        <p:blipFill rotWithShape="1">
          <a:blip r:embed="rId4"/>
          <a:srcRect l="5619" t="4979" r="6926" b="3953"/>
          <a:stretch/>
        </p:blipFill>
        <p:spPr>
          <a:xfrm>
            <a:off x="1594338" y="1234439"/>
            <a:ext cx="9003323" cy="4965895"/>
          </a:xfrm>
          <a:prstGeom prst="rect">
            <a:avLst/>
          </a:prstGeom>
        </p:spPr>
      </p:pic>
      <p:pic>
        <p:nvPicPr>
          <p:cNvPr id="5" name="Picture 4">
            <a:extLst>
              <a:ext uri="{FF2B5EF4-FFF2-40B4-BE49-F238E27FC236}">
                <a16:creationId xmlns:a16="http://schemas.microsoft.com/office/drawing/2014/main" id="{0AE4E823-1476-4E6C-8AA7-CF89B3624195}"/>
              </a:ext>
            </a:extLst>
          </p:cNvPr>
          <p:cNvPicPr>
            <a:picLocks noChangeAspect="1"/>
          </p:cNvPicPr>
          <p:nvPr/>
        </p:nvPicPr>
        <p:blipFill>
          <a:blip r:embed="rId5"/>
          <a:stretch>
            <a:fillRect/>
          </a:stretch>
        </p:blipFill>
        <p:spPr>
          <a:xfrm>
            <a:off x="4696162" y="247480"/>
            <a:ext cx="2365820" cy="812872"/>
          </a:xfrm>
          <a:prstGeom prst="rect">
            <a:avLst/>
          </a:prstGeom>
        </p:spPr>
      </p:pic>
      <p:sp>
        <p:nvSpPr>
          <p:cNvPr id="10" name="TextBox 9">
            <a:extLst>
              <a:ext uri="{FF2B5EF4-FFF2-40B4-BE49-F238E27FC236}">
                <a16:creationId xmlns:a16="http://schemas.microsoft.com/office/drawing/2014/main" id="{2630605F-D7BF-41AA-B1AD-45FEBC610C49}"/>
              </a:ext>
            </a:extLst>
          </p:cNvPr>
          <p:cNvSpPr txBox="1"/>
          <p:nvPr/>
        </p:nvSpPr>
        <p:spPr>
          <a:xfrm>
            <a:off x="10146322" y="5223451"/>
            <a:ext cx="2045678" cy="400110"/>
          </a:xfrm>
          <a:prstGeom prst="rect">
            <a:avLst/>
          </a:prstGeom>
          <a:noFill/>
        </p:spPr>
        <p:txBody>
          <a:bodyPr wrap="square">
            <a:spAutoFit/>
          </a:bodyPr>
          <a:lstStyle/>
          <a:p>
            <a:r>
              <a:rPr kumimoji="0" lang="en-US" sz="2000" b="0" i="0" u="sng"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www.eurofir.org</a:t>
            </a:r>
            <a:endParaRPr lang="el-GR" dirty="0">
              <a:solidFill>
                <a:srgbClr val="0070C0"/>
              </a:solidFill>
            </a:endParaRPr>
          </a:p>
        </p:txBody>
      </p:sp>
    </p:spTree>
    <p:controls>
      <mc:AlternateContent xmlns:mc="http://schemas.openxmlformats.org/markup-compatibility/2006">
        <mc:Choice xmlns:v="urn:schemas-microsoft-com:vml" Requires="v">
          <p:control spid="1029" name="HTMLText1" r:id="rId2" imgW="914400" imgH="228600"/>
        </mc:Choice>
        <mc:Fallback>
          <p:control name="HTMLText1" r:id="rId2" imgW="914400" imgH="228600">
            <p:pic>
              <p:nvPicPr>
                <p:cNvPr id="4" name="HTMLText1">
                  <a:extLst>
                    <a:ext uri="{FF2B5EF4-FFF2-40B4-BE49-F238E27FC236}">
                      <a16:creationId xmlns:a16="http://schemas.microsoft.com/office/drawing/2014/main" id="{6533154A-9250-440E-A8AC-28C15771F315}"/>
                    </a:ext>
                  </a:extLst>
                </p:cNvPr>
                <p:cNvPicPr preferRelativeResize="0">
                  <a:picLocks noChangeArrowheads="1" noChangeShapeType="1"/>
                </p:cNvPicPr>
                <p:nvPr/>
              </p:nvPicPr>
              <p:blipFill>
                <a:blip r:embed="rId6"/>
                <a:srcRect/>
                <a:stretch>
                  <a:fillRect/>
                </a:stretch>
              </p:blipFill>
              <p:spPr bwMode="auto">
                <a:xfrm>
                  <a:off x="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42362415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787" y="193853"/>
            <a:ext cx="10461523" cy="1015970"/>
          </a:xfrm>
        </p:spPr>
        <p:txBody>
          <a:bodyPr>
            <a:noAutofit/>
          </a:bodyPr>
          <a:lstStyle/>
          <a:p>
            <a:pPr algn="ctr"/>
            <a:r>
              <a:rPr lang="en-GB" dirty="0"/>
              <a:t>FoodEXplorer: search tool</a:t>
            </a:r>
            <a:endParaRPr lang="nl-NL" dirty="0"/>
          </a:p>
        </p:txBody>
      </p:sp>
      <p:pic>
        <p:nvPicPr>
          <p:cNvPr id="4" name="Picture 3">
            <a:extLst>
              <a:ext uri="{FF2B5EF4-FFF2-40B4-BE49-F238E27FC236}">
                <a16:creationId xmlns:a16="http://schemas.microsoft.com/office/drawing/2014/main" id="{3CD2BD2C-D72E-4C5F-A3D6-B8ED164292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5454" y="1495363"/>
            <a:ext cx="5185067" cy="4730549"/>
          </a:xfrm>
          <a:prstGeom prst="rect">
            <a:avLst/>
          </a:prstGeom>
        </p:spPr>
      </p:pic>
      <p:pic>
        <p:nvPicPr>
          <p:cNvPr id="7" name="Picture 2" descr="Homep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264" y="1529862"/>
            <a:ext cx="5377284" cy="4696050"/>
          </a:xfrm>
          <a:prstGeom prst="rect">
            <a:avLst/>
          </a:prstGeom>
          <a:noFill/>
          <a:extLst>
            <a:ext uri="{909E8E84-426E-40DD-AFC4-6F175D3DCCD1}">
              <a14:hiddenFill xmlns:a14="http://schemas.microsoft.com/office/drawing/2010/main">
                <a:solidFill>
                  <a:srgbClr val="FFFFFF"/>
                </a:solidFill>
              </a14:hiddenFill>
            </a:ext>
          </a:extLst>
        </p:spPr>
      </p:pic>
      <p:sp>
        <p:nvSpPr>
          <p:cNvPr id="3" name="Folded Corner 2">
            <a:extLst>
              <a:ext uri="{FF2B5EF4-FFF2-40B4-BE49-F238E27FC236}">
                <a16:creationId xmlns:a16="http://schemas.microsoft.com/office/drawing/2014/main" id="{E84CE448-BB80-A533-32E5-189C92F2CF70}"/>
              </a:ext>
            </a:extLst>
          </p:cNvPr>
          <p:cNvSpPr/>
          <p:nvPr/>
        </p:nvSpPr>
        <p:spPr>
          <a:xfrm>
            <a:off x="4550064" y="5328138"/>
            <a:ext cx="3270780" cy="1133033"/>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400" dirty="0"/>
              <a:t>Username  “test user”</a:t>
            </a:r>
          </a:p>
          <a:p>
            <a:pPr marL="0" indent="0" algn="ctr">
              <a:buNone/>
            </a:pPr>
            <a:r>
              <a:rPr lang="en-US" sz="2400" dirty="0"/>
              <a:t>Password “112233”</a:t>
            </a:r>
          </a:p>
        </p:txBody>
      </p:sp>
    </p:spTree>
    <p:extLst>
      <p:ext uri="{BB962C8B-B14F-4D97-AF65-F5344CB8AC3E}">
        <p14:creationId xmlns:p14="http://schemas.microsoft.com/office/powerpoint/2010/main" val="160560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u="sng" dirty="0">
                <a:hlinkClick r:id="rId2"/>
              </a:rPr>
              <a:t>http://104.155.19.23/nexus7/foodexplorer_old.php</a:t>
            </a:r>
            <a:endParaRPr lang="el-GR" dirty="0"/>
          </a:p>
        </p:txBody>
      </p:sp>
      <p:sp>
        <p:nvSpPr>
          <p:cNvPr id="3" name="Text Placeholder 2"/>
          <p:cNvSpPr>
            <a:spLocks noGrp="1"/>
          </p:cNvSpPr>
          <p:nvPr>
            <p:ph type="body" idx="1"/>
          </p:nvPr>
        </p:nvSpPr>
        <p:spPr/>
        <p:txBody>
          <a:bodyPr/>
          <a:lstStyle/>
          <a:p>
            <a:r>
              <a:rPr lang="el-GR" u="sng" dirty="0">
                <a:hlinkClick r:id="rId2"/>
              </a:rPr>
              <a:t>http://104.155.19.23/nexus7/foodexplorer_old.php</a:t>
            </a:r>
            <a:endParaRPr lang="el-GR" dirty="0"/>
          </a:p>
        </p:txBody>
      </p:sp>
    </p:spTree>
    <p:extLst>
      <p:ext uri="{BB962C8B-B14F-4D97-AF65-F5344CB8AC3E}">
        <p14:creationId xmlns:p14="http://schemas.microsoft.com/office/powerpoint/2010/main" val="1439696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computer, indoor, monitor&#10;&#10;Description automatically generated">
            <a:extLst>
              <a:ext uri="{FF2B5EF4-FFF2-40B4-BE49-F238E27FC236}">
                <a16:creationId xmlns:a16="http://schemas.microsoft.com/office/drawing/2014/main" id="{E9E29C39-F2F6-D538-65C6-18AE167CA87D}"/>
              </a:ext>
            </a:extLst>
          </p:cNvPr>
          <p:cNvPicPr>
            <a:picLocks noGrp="1" noChangeAspect="1"/>
          </p:cNvPicPr>
          <p:nvPr>
            <p:ph idx="1"/>
          </p:nvPr>
        </p:nvPicPr>
        <p:blipFill rotWithShape="1">
          <a:blip r:embed="rId2"/>
          <a:srcRect l="12895" t="12374" r="20475" b="6645"/>
          <a:stretch/>
        </p:blipFill>
        <p:spPr>
          <a:xfrm>
            <a:off x="0" y="78058"/>
            <a:ext cx="12192000" cy="6779941"/>
          </a:xfrm>
        </p:spPr>
      </p:pic>
    </p:spTree>
    <p:extLst>
      <p:ext uri="{BB962C8B-B14F-4D97-AF65-F5344CB8AC3E}">
        <p14:creationId xmlns:p14="http://schemas.microsoft.com/office/powerpoint/2010/main" val="14315057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21F5A-25DB-55F0-5076-FD96D0DEEA9D}"/>
              </a:ext>
            </a:extLst>
          </p:cNvPr>
          <p:cNvSpPr>
            <a:spLocks noGrp="1"/>
          </p:cNvSpPr>
          <p:nvPr>
            <p:ph type="title"/>
          </p:nvPr>
        </p:nvSpPr>
        <p:spPr/>
        <p:txBody>
          <a:bodyPr/>
          <a:lstStyle/>
          <a:p>
            <a:endParaRPr lang="en-US" dirty="0"/>
          </a:p>
        </p:txBody>
      </p:sp>
      <p:pic>
        <p:nvPicPr>
          <p:cNvPr id="5" name="Content Placeholder 4" descr="Graphical user interface, text, application&#10;&#10;Description automatically generated">
            <a:extLst>
              <a:ext uri="{FF2B5EF4-FFF2-40B4-BE49-F238E27FC236}">
                <a16:creationId xmlns:a16="http://schemas.microsoft.com/office/drawing/2014/main" id="{19E8F217-FA43-F985-4888-98990609C7F6}"/>
              </a:ext>
            </a:extLst>
          </p:cNvPr>
          <p:cNvPicPr>
            <a:picLocks noGrp="1" noChangeAspect="1"/>
          </p:cNvPicPr>
          <p:nvPr>
            <p:ph idx="1"/>
          </p:nvPr>
        </p:nvPicPr>
        <p:blipFill rotWithShape="1">
          <a:blip r:embed="rId2"/>
          <a:srcRect l="16738" t="4430" r="15670" b="12539"/>
          <a:stretch/>
        </p:blipFill>
        <p:spPr>
          <a:xfrm>
            <a:off x="133816" y="223024"/>
            <a:ext cx="11809140" cy="6501161"/>
          </a:xfrm>
        </p:spPr>
      </p:pic>
    </p:spTree>
    <p:extLst>
      <p:ext uri="{BB962C8B-B14F-4D97-AF65-F5344CB8AC3E}">
        <p14:creationId xmlns:p14="http://schemas.microsoft.com/office/powerpoint/2010/main" val="9021808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2AF1D23-7868-7C8F-D473-088484EF8C7E}"/>
              </a:ext>
            </a:extLst>
          </p:cNvPr>
          <p:cNvSpPr>
            <a:spLocks noGrp="1"/>
          </p:cNvSpPr>
          <p:nvPr>
            <p:ph idx="1"/>
          </p:nvPr>
        </p:nvSpPr>
        <p:spPr>
          <a:xfrm>
            <a:off x="4447308" y="591344"/>
            <a:ext cx="6906491" cy="5585619"/>
          </a:xfrm>
        </p:spPr>
        <p:txBody>
          <a:bodyPr anchor="ctr">
            <a:normAutofit/>
          </a:bodyPr>
          <a:lstStyle/>
          <a:p>
            <a:pPr marL="0" indent="0">
              <a:buNone/>
            </a:pPr>
            <a:r>
              <a:rPr lang="en-US" sz="3200" dirty="0"/>
              <a:t>Thank you very much for your attention!</a:t>
            </a:r>
          </a:p>
        </p:txBody>
      </p:sp>
    </p:spTree>
    <p:extLst>
      <p:ext uri="{BB962C8B-B14F-4D97-AF65-F5344CB8AC3E}">
        <p14:creationId xmlns:p14="http://schemas.microsoft.com/office/powerpoint/2010/main" val="562208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a:extLst>
              <a:ext uri="{FF2B5EF4-FFF2-40B4-BE49-F238E27FC236}">
                <a16:creationId xmlns:a16="http://schemas.microsoft.com/office/drawing/2014/main" id="{52ED0C13-60F9-E246-A46F-47F7A5A1CC8A}"/>
              </a:ext>
            </a:extLst>
          </p:cNvPr>
          <p:cNvSpPr txBox="1"/>
          <p:nvPr/>
        </p:nvSpPr>
        <p:spPr>
          <a:xfrm>
            <a:off x="4356410" y="2783117"/>
            <a:ext cx="3479180" cy="523220"/>
          </a:xfrm>
          <a:prstGeom prst="rect">
            <a:avLst/>
          </a:prstGeom>
          <a:noFill/>
        </p:spPr>
        <p:txBody>
          <a:bodyPr wrap="square" rtlCol="0">
            <a:spAutoFit/>
          </a:bodyPr>
          <a:lstStyle/>
          <a:p>
            <a:r>
              <a:rPr lang="en-US" sz="2800" b="1" dirty="0">
                <a:solidFill>
                  <a:schemeClr val="accent2">
                    <a:lumMod val="75000"/>
                  </a:schemeClr>
                </a:solidFill>
              </a:rPr>
              <a:t>Breakfast Cereals</a:t>
            </a:r>
          </a:p>
        </p:txBody>
      </p:sp>
      <p:pic>
        <p:nvPicPr>
          <p:cNvPr id="35" name="Picture 34" descr="Graphical user interface, application&#10;&#10;Description automatically generated">
            <a:extLst>
              <a:ext uri="{FF2B5EF4-FFF2-40B4-BE49-F238E27FC236}">
                <a16:creationId xmlns:a16="http://schemas.microsoft.com/office/drawing/2014/main" id="{8D45EBE5-1B8E-7139-A154-1AD63F8ED4BB}"/>
              </a:ext>
            </a:extLst>
          </p:cNvPr>
          <p:cNvPicPr>
            <a:picLocks noChangeAspect="1"/>
          </p:cNvPicPr>
          <p:nvPr/>
        </p:nvPicPr>
        <p:blipFill rotWithShape="1">
          <a:blip r:embed="rId2"/>
          <a:srcRect l="24151" t="15610" r="31086" b="10014"/>
          <a:stretch/>
        </p:blipFill>
        <p:spPr>
          <a:xfrm>
            <a:off x="2834265" y="1728438"/>
            <a:ext cx="3479180" cy="3612996"/>
          </a:xfrm>
          <a:prstGeom prst="rect">
            <a:avLst/>
          </a:prstGeom>
        </p:spPr>
      </p:pic>
      <p:pic>
        <p:nvPicPr>
          <p:cNvPr id="37" name="Picture 36" descr="Graphical user interface, application&#10;&#10;Description automatically generated">
            <a:extLst>
              <a:ext uri="{FF2B5EF4-FFF2-40B4-BE49-F238E27FC236}">
                <a16:creationId xmlns:a16="http://schemas.microsoft.com/office/drawing/2014/main" id="{0CFEC8A0-1B1F-EAB5-70C8-0D69F4E8C15C}"/>
              </a:ext>
            </a:extLst>
          </p:cNvPr>
          <p:cNvPicPr>
            <a:picLocks noChangeAspect="1"/>
          </p:cNvPicPr>
          <p:nvPr/>
        </p:nvPicPr>
        <p:blipFill rotWithShape="1">
          <a:blip r:embed="rId3"/>
          <a:srcRect l="24294" t="16298" r="30942" b="9325"/>
          <a:stretch/>
        </p:blipFill>
        <p:spPr>
          <a:xfrm>
            <a:off x="8270479" y="61331"/>
            <a:ext cx="3070298" cy="2721786"/>
          </a:xfrm>
          <a:prstGeom prst="rect">
            <a:avLst/>
          </a:prstGeom>
        </p:spPr>
      </p:pic>
      <p:pic>
        <p:nvPicPr>
          <p:cNvPr id="41" name="Picture 40" descr="Graphical user interface&#10;&#10;Description automatically generated">
            <a:extLst>
              <a:ext uri="{FF2B5EF4-FFF2-40B4-BE49-F238E27FC236}">
                <a16:creationId xmlns:a16="http://schemas.microsoft.com/office/drawing/2014/main" id="{7BF81598-BFC5-9EEF-BA88-42478177D540}"/>
              </a:ext>
            </a:extLst>
          </p:cNvPr>
          <p:cNvPicPr>
            <a:picLocks noChangeAspect="1"/>
          </p:cNvPicPr>
          <p:nvPr/>
        </p:nvPicPr>
        <p:blipFill rotWithShape="1">
          <a:blip r:embed="rId4"/>
          <a:srcRect l="28645" t="16299" r="37112" b="12366"/>
          <a:stretch/>
        </p:blipFill>
        <p:spPr>
          <a:xfrm>
            <a:off x="806608" y="209087"/>
            <a:ext cx="2661421" cy="3465240"/>
          </a:xfrm>
          <a:prstGeom prst="rect">
            <a:avLst/>
          </a:prstGeom>
        </p:spPr>
      </p:pic>
      <p:pic>
        <p:nvPicPr>
          <p:cNvPr id="49" name="Picture 48" descr="Graphical user interface&#10;&#10;Description automatically generated">
            <a:extLst>
              <a:ext uri="{FF2B5EF4-FFF2-40B4-BE49-F238E27FC236}">
                <a16:creationId xmlns:a16="http://schemas.microsoft.com/office/drawing/2014/main" id="{707D9AD4-67F5-0CD9-32AD-71AA39F9A18F}"/>
              </a:ext>
            </a:extLst>
          </p:cNvPr>
          <p:cNvPicPr>
            <a:picLocks noChangeAspect="1"/>
          </p:cNvPicPr>
          <p:nvPr/>
        </p:nvPicPr>
        <p:blipFill rotWithShape="1">
          <a:blip r:embed="rId5"/>
          <a:srcRect l="28312" t="17904" r="35533" b="10245"/>
          <a:stretch/>
        </p:blipFill>
        <p:spPr>
          <a:xfrm>
            <a:off x="6134523" y="1683000"/>
            <a:ext cx="2811450" cy="3492000"/>
          </a:xfrm>
          <a:prstGeom prst="rect">
            <a:avLst/>
          </a:prstGeom>
        </p:spPr>
      </p:pic>
      <p:pic>
        <p:nvPicPr>
          <p:cNvPr id="45" name="Picture 44" descr="Graphical user interface, application&#10;&#10;Description automatically generated">
            <a:extLst>
              <a:ext uri="{FF2B5EF4-FFF2-40B4-BE49-F238E27FC236}">
                <a16:creationId xmlns:a16="http://schemas.microsoft.com/office/drawing/2014/main" id="{826E5116-09F0-EEC3-FC04-D551AA2AF6D2}"/>
              </a:ext>
            </a:extLst>
          </p:cNvPr>
          <p:cNvPicPr>
            <a:picLocks noChangeAspect="1"/>
          </p:cNvPicPr>
          <p:nvPr/>
        </p:nvPicPr>
        <p:blipFill rotWithShape="1">
          <a:blip r:embed="rId6"/>
          <a:srcRect l="26228" t="17539" r="34338" b="9324"/>
          <a:stretch/>
        </p:blipFill>
        <p:spPr>
          <a:xfrm>
            <a:off x="4427034" y="4025590"/>
            <a:ext cx="2475556" cy="2631688"/>
          </a:xfrm>
          <a:prstGeom prst="rect">
            <a:avLst/>
          </a:prstGeom>
        </p:spPr>
      </p:pic>
      <p:pic>
        <p:nvPicPr>
          <p:cNvPr id="54" name="Picture 53" descr="Graphical user interface&#10;&#10;Description automatically generated">
            <a:extLst>
              <a:ext uri="{FF2B5EF4-FFF2-40B4-BE49-F238E27FC236}">
                <a16:creationId xmlns:a16="http://schemas.microsoft.com/office/drawing/2014/main" id="{E796F317-DA4D-5698-E93A-F38BC8D3A216}"/>
              </a:ext>
            </a:extLst>
          </p:cNvPr>
          <p:cNvPicPr>
            <a:picLocks noChangeAspect="1"/>
          </p:cNvPicPr>
          <p:nvPr/>
        </p:nvPicPr>
        <p:blipFill rotWithShape="1">
          <a:blip r:embed="rId7"/>
          <a:srcRect l="27451" t="17217" r="36394" b="10932"/>
          <a:stretch/>
        </p:blipFill>
        <p:spPr>
          <a:xfrm>
            <a:off x="9303815" y="3166946"/>
            <a:ext cx="2810107" cy="3490332"/>
          </a:xfrm>
          <a:prstGeom prst="rect">
            <a:avLst/>
          </a:prstGeom>
        </p:spPr>
      </p:pic>
    </p:spTree>
    <p:extLst>
      <p:ext uri="{BB962C8B-B14F-4D97-AF65-F5344CB8AC3E}">
        <p14:creationId xmlns:p14="http://schemas.microsoft.com/office/powerpoint/2010/main" val="120983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8BF578-79C1-9E0B-D1FA-3685C9D00D5F}"/>
              </a:ext>
            </a:extLst>
          </p:cNvPr>
          <p:cNvSpPr txBox="1"/>
          <p:nvPr/>
        </p:nvSpPr>
        <p:spPr>
          <a:xfrm>
            <a:off x="4627756" y="3167390"/>
            <a:ext cx="2936488" cy="523220"/>
          </a:xfrm>
          <a:prstGeom prst="rect">
            <a:avLst/>
          </a:prstGeom>
          <a:noFill/>
        </p:spPr>
        <p:txBody>
          <a:bodyPr wrap="square" rtlCol="0">
            <a:spAutoFit/>
          </a:bodyPr>
          <a:lstStyle/>
          <a:p>
            <a:pPr algn="ctr"/>
            <a:r>
              <a:rPr lang="en-US" sz="2800" b="1" dirty="0">
                <a:solidFill>
                  <a:schemeClr val="accent2">
                    <a:lumMod val="75000"/>
                  </a:schemeClr>
                </a:solidFill>
              </a:rPr>
              <a:t>Milk</a:t>
            </a:r>
          </a:p>
        </p:txBody>
      </p:sp>
      <p:pic>
        <p:nvPicPr>
          <p:cNvPr id="6" name="Picture 5" descr="Graphical user interface, application&#10;&#10;Description automatically generated">
            <a:extLst>
              <a:ext uri="{FF2B5EF4-FFF2-40B4-BE49-F238E27FC236}">
                <a16:creationId xmlns:a16="http://schemas.microsoft.com/office/drawing/2014/main" id="{B9C400DD-D538-BD12-4F88-F8ABEC5498C3}"/>
              </a:ext>
            </a:extLst>
          </p:cNvPr>
          <p:cNvPicPr>
            <a:picLocks noChangeAspect="1"/>
          </p:cNvPicPr>
          <p:nvPr/>
        </p:nvPicPr>
        <p:blipFill rotWithShape="1">
          <a:blip r:embed="rId2"/>
          <a:srcRect l="38211" t="18824" r="44859" b="13687"/>
          <a:stretch/>
        </p:blipFill>
        <p:spPr>
          <a:xfrm>
            <a:off x="4520890" y="1773044"/>
            <a:ext cx="1575110" cy="3278459"/>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6453E65A-E888-1E7F-F7E0-0FA8E842AA2E}"/>
              </a:ext>
            </a:extLst>
          </p:cNvPr>
          <p:cNvPicPr>
            <a:picLocks noChangeAspect="1"/>
          </p:cNvPicPr>
          <p:nvPr/>
        </p:nvPicPr>
        <p:blipFill rotWithShape="1">
          <a:blip r:embed="rId3"/>
          <a:srcRect l="37638" t="17675" r="45432" b="11163"/>
          <a:stretch/>
        </p:blipFill>
        <p:spPr>
          <a:xfrm>
            <a:off x="6088566" y="1700561"/>
            <a:ext cx="1475678" cy="3456878"/>
          </a:xfrm>
          <a:prstGeom prst="rect">
            <a:avLst/>
          </a:prstGeom>
        </p:spPr>
      </p:pic>
      <p:pic>
        <p:nvPicPr>
          <p:cNvPr id="10" name="Picture 9" descr="Graphical user interface, application, PowerPoint&#10;&#10;Description automatically generated">
            <a:extLst>
              <a:ext uri="{FF2B5EF4-FFF2-40B4-BE49-F238E27FC236}">
                <a16:creationId xmlns:a16="http://schemas.microsoft.com/office/drawing/2014/main" id="{CB683471-18B8-0C1B-A120-2C1ABBDFA2BB}"/>
              </a:ext>
            </a:extLst>
          </p:cNvPr>
          <p:cNvPicPr>
            <a:picLocks noChangeAspect="1"/>
          </p:cNvPicPr>
          <p:nvPr/>
        </p:nvPicPr>
        <p:blipFill rotWithShape="1">
          <a:blip r:embed="rId4"/>
          <a:srcRect l="38116" t="17676" r="45863" b="11161"/>
          <a:stretch/>
        </p:blipFill>
        <p:spPr>
          <a:xfrm>
            <a:off x="814035" y="2798956"/>
            <a:ext cx="1475678" cy="3456878"/>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9B41266E-6930-FE77-4DBD-E4FA9D87654A}"/>
              </a:ext>
            </a:extLst>
          </p:cNvPr>
          <p:cNvPicPr>
            <a:picLocks noChangeAspect="1"/>
          </p:cNvPicPr>
          <p:nvPr/>
        </p:nvPicPr>
        <p:blipFill rotWithShape="1">
          <a:blip r:embed="rId5"/>
          <a:srcRect l="36059" t="19742" r="43855" b="12769"/>
          <a:stretch/>
        </p:blipFill>
        <p:spPr>
          <a:xfrm>
            <a:off x="9827946" y="2787804"/>
            <a:ext cx="1730296" cy="3278459"/>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C91FF66D-59EC-D452-1595-FC4BBCD6F67E}"/>
              </a:ext>
            </a:extLst>
          </p:cNvPr>
          <p:cNvPicPr>
            <a:picLocks noChangeAspect="1"/>
          </p:cNvPicPr>
          <p:nvPr/>
        </p:nvPicPr>
        <p:blipFill rotWithShape="1">
          <a:blip r:embed="rId6"/>
          <a:srcRect l="35581" t="15610" r="43950" b="11391"/>
          <a:stretch/>
        </p:blipFill>
        <p:spPr>
          <a:xfrm>
            <a:off x="7900641" y="367989"/>
            <a:ext cx="1590908" cy="3546089"/>
          </a:xfrm>
          <a:prstGeom prst="rect">
            <a:avLst/>
          </a:prstGeom>
        </p:spPr>
      </p:pic>
      <p:pic>
        <p:nvPicPr>
          <p:cNvPr id="16" name="Picture 15" descr="Graphical user interface, text, application&#10;&#10;Description automatically generated">
            <a:extLst>
              <a:ext uri="{FF2B5EF4-FFF2-40B4-BE49-F238E27FC236}">
                <a16:creationId xmlns:a16="http://schemas.microsoft.com/office/drawing/2014/main" id="{5FF3FBDA-9A3E-7071-A581-4E83464899B4}"/>
              </a:ext>
            </a:extLst>
          </p:cNvPr>
          <p:cNvPicPr>
            <a:picLocks noChangeAspect="1"/>
          </p:cNvPicPr>
          <p:nvPr/>
        </p:nvPicPr>
        <p:blipFill rotWithShape="1">
          <a:blip r:embed="rId7"/>
          <a:srcRect l="35772" t="19283" r="45146" b="13228"/>
          <a:stretch/>
        </p:blipFill>
        <p:spPr>
          <a:xfrm>
            <a:off x="2395653" y="367989"/>
            <a:ext cx="1590908" cy="3546089"/>
          </a:xfrm>
          <a:prstGeom prst="rect">
            <a:avLst/>
          </a:prstGeom>
        </p:spPr>
      </p:pic>
    </p:spTree>
    <p:extLst>
      <p:ext uri="{BB962C8B-B14F-4D97-AF65-F5344CB8AC3E}">
        <p14:creationId xmlns:p14="http://schemas.microsoft.com/office/powerpoint/2010/main" val="69510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FEFEAF0-7F8F-4291-91A3-77002419B3CA}"/>
              </a:ext>
            </a:extLst>
          </p:cNvPr>
          <p:cNvSpPr txBox="1"/>
          <p:nvPr/>
        </p:nvSpPr>
        <p:spPr>
          <a:xfrm>
            <a:off x="2272489" y="387077"/>
            <a:ext cx="8243667" cy="523220"/>
          </a:xfrm>
          <a:prstGeom prst="rect">
            <a:avLst/>
          </a:prstGeom>
          <a:noFill/>
        </p:spPr>
        <p:txBody>
          <a:bodyPr wrap="square" rtlCol="0">
            <a:spAutoFit/>
          </a:bodyPr>
          <a:lstStyle/>
          <a:p>
            <a:r>
              <a:rPr lang="en-US" sz="2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Branded Food Composition Databases (BFCDs)</a:t>
            </a:r>
            <a:endParaRPr lang="el-GR" sz="2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17" name="Diagram 16">
            <a:extLst>
              <a:ext uri="{FF2B5EF4-FFF2-40B4-BE49-F238E27FC236}">
                <a16:creationId xmlns:a16="http://schemas.microsoft.com/office/drawing/2014/main" id="{9AAFB795-E894-4CB1-93DD-7A5AD630527D}"/>
              </a:ext>
            </a:extLst>
          </p:cNvPr>
          <p:cNvGraphicFramePr/>
          <p:nvPr/>
        </p:nvGraphicFramePr>
        <p:xfrm>
          <a:off x="1078801" y="2429933"/>
          <a:ext cx="10410092" cy="31549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Box 18">
            <a:extLst>
              <a:ext uri="{FF2B5EF4-FFF2-40B4-BE49-F238E27FC236}">
                <a16:creationId xmlns:a16="http://schemas.microsoft.com/office/drawing/2014/main" id="{9C3E6D9C-039C-4157-B655-8E358D7072AF}"/>
              </a:ext>
            </a:extLst>
          </p:cNvPr>
          <p:cNvSpPr txBox="1"/>
          <p:nvPr/>
        </p:nvSpPr>
        <p:spPr>
          <a:xfrm>
            <a:off x="2051539" y="1404557"/>
            <a:ext cx="8464617" cy="1292662"/>
          </a:xfrm>
          <a:prstGeom prst="rect">
            <a:avLst/>
          </a:prstGeom>
          <a:noFill/>
        </p:spPr>
        <p:txBody>
          <a:bodyPr wrap="square">
            <a:spAutoFit/>
          </a:bodyPr>
          <a:lstStyle/>
          <a:p>
            <a:pPr marR="0" lvl="0" algn="just" defTabSz="4572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Processed foods can make up almost 70% of the total energy intake, especially in the Western diet</a:t>
            </a:r>
          </a:p>
          <a:p>
            <a:pPr marL="800100" marR="0" lvl="1"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generic FCDBs can not express the variability of processed foods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0349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B566528-1B12-4246-9431-5C2D7D0811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A580F890-B085-4E95-96AA-55AEBEC5CE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D3F51FEB-38FB-4F6C-9F7B-2F2AFAB654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Rectangle 32">
            <a:extLst>
              <a:ext uri="{FF2B5EF4-FFF2-40B4-BE49-F238E27FC236}">
                <a16:creationId xmlns:a16="http://schemas.microsoft.com/office/drawing/2014/main" id="{1E547BA6-BAE0-43BB-A7CA-60F69CE252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Content Placeholder 4">
            <a:extLst>
              <a:ext uri="{FF2B5EF4-FFF2-40B4-BE49-F238E27FC236}">
                <a16:creationId xmlns:a16="http://schemas.microsoft.com/office/drawing/2014/main" id="{FAEE8E31-E600-2A38-9359-6B5F3867C63B}"/>
              </a:ext>
            </a:extLst>
          </p:cNvPr>
          <p:cNvSpPr>
            <a:spLocks noGrp="1"/>
          </p:cNvSpPr>
          <p:nvPr>
            <p:ph idx="1"/>
          </p:nvPr>
        </p:nvSpPr>
        <p:spPr>
          <a:xfrm>
            <a:off x="1861239" y="1414942"/>
            <a:ext cx="7399783" cy="424732"/>
          </a:xfrm>
          <a:prstGeom prst="rect">
            <a:avLst/>
          </a:prstGeom>
        </p:spPr>
        <p:txBody>
          <a:bodyPr wrap="none">
            <a:spAutoFit/>
          </a:bodyPr>
          <a:lstStyle/>
          <a:p>
            <a:pPr marL="342900" lvl="0" indent="-342900">
              <a:buClr>
                <a:schemeClr val="accent1">
                  <a:lumMod val="75000"/>
                </a:schemeClr>
              </a:buClr>
              <a:buFont typeface="Wingdings" panose="05000000000000000000" pitchFamily="2" charset="2"/>
              <a:buChar char="§"/>
            </a:pPr>
            <a:r>
              <a:rPr lang="en-US" sz="2400" dirty="0">
                <a:solidFill>
                  <a:prstClr val="black">
                    <a:lumMod val="95000"/>
                    <a:lumOff val="5000"/>
                  </a:prstClr>
                </a:solidFill>
                <a:latin typeface="Times New Roman" panose="02020603050405020304" pitchFamily="18" charset="0"/>
                <a:cs typeface="Times New Roman" panose="02020603050405020304" pitchFamily="18" charset="0"/>
              </a:rPr>
              <a:t>Countries with Branded Food Composition Data </a:t>
            </a:r>
            <a:r>
              <a:rPr lang="en-US" sz="1600" dirty="0">
                <a:solidFill>
                  <a:schemeClr val="bg2">
                    <a:lumMod val="50000"/>
                  </a:schemeClr>
                </a:solidFill>
                <a:latin typeface="Times New Roman" panose="02020603050405020304" pitchFamily="18" charset="0"/>
                <a:cs typeface="Times New Roman" panose="02020603050405020304" pitchFamily="18" charset="0"/>
              </a:rPr>
              <a:t>(2019)</a:t>
            </a:r>
            <a:endParaRPr lang="en-US" sz="2400"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B1D30CB6-B57C-8129-94A0-DAB661A1E50A}"/>
              </a:ext>
            </a:extLst>
          </p:cNvPr>
          <p:cNvSpPr/>
          <p:nvPr/>
        </p:nvSpPr>
        <p:spPr>
          <a:xfrm>
            <a:off x="3043437" y="2114223"/>
            <a:ext cx="1999265" cy="2308324"/>
          </a:xfrm>
          <a:prstGeom prst="rect">
            <a:avLst/>
          </a:prstGeom>
        </p:spPr>
        <p:txBody>
          <a:bodyPr wrap="none">
            <a:spAutoFit/>
          </a:bodyPr>
          <a:lstStyle/>
          <a:p>
            <a:pPr marL="342900" indent="-342900">
              <a:buClr>
                <a:schemeClr val="accent1">
                  <a:lumMod val="75000"/>
                </a:schemeClr>
              </a:buClr>
              <a:buFont typeface="Wingdings" panose="05000000000000000000" pitchFamily="2" charset="2"/>
              <a:buChar char="ü"/>
            </a:pPr>
            <a:r>
              <a:rPr lang="en-US" sz="2400" dirty="0">
                <a:solidFill>
                  <a:prstClr val="black">
                    <a:lumMod val="95000"/>
                    <a:lumOff val="5000"/>
                  </a:prstClr>
                </a:solidFill>
                <a:latin typeface="Times New Roman" panose="02020603050405020304" pitchFamily="18" charset="0"/>
                <a:cs typeface="Times New Roman" panose="02020603050405020304" pitchFamily="18" charset="0"/>
              </a:rPr>
              <a:t>U.S.A.</a:t>
            </a:r>
          </a:p>
          <a:p>
            <a:pPr marL="342900" indent="-342900">
              <a:buClr>
                <a:schemeClr val="accent1">
                  <a:lumMod val="75000"/>
                </a:schemeClr>
              </a:buClr>
              <a:buFont typeface="Wingdings" panose="05000000000000000000" pitchFamily="2" charset="2"/>
              <a:buChar char="ü"/>
            </a:pPr>
            <a:r>
              <a:rPr lang="en-US" sz="2400" dirty="0">
                <a:solidFill>
                  <a:prstClr val="black">
                    <a:lumMod val="95000"/>
                    <a:lumOff val="5000"/>
                  </a:prstClr>
                </a:solidFill>
                <a:latin typeface="Times New Roman" panose="02020603050405020304" pitchFamily="18" charset="0"/>
                <a:cs typeface="Times New Roman" panose="02020603050405020304" pitchFamily="18" charset="0"/>
              </a:rPr>
              <a:t>France</a:t>
            </a:r>
          </a:p>
          <a:p>
            <a:pPr marL="342900" indent="-342900">
              <a:buClr>
                <a:schemeClr val="accent1">
                  <a:lumMod val="75000"/>
                </a:schemeClr>
              </a:buClr>
              <a:buFont typeface="Wingdings" panose="05000000000000000000" pitchFamily="2" charset="2"/>
              <a:buChar char="ü"/>
            </a:pPr>
            <a:r>
              <a:rPr lang="en-US" sz="2400" dirty="0">
                <a:solidFill>
                  <a:prstClr val="black">
                    <a:lumMod val="95000"/>
                    <a:lumOff val="5000"/>
                  </a:prstClr>
                </a:solidFill>
                <a:latin typeface="Times New Roman" panose="02020603050405020304" pitchFamily="18" charset="0"/>
                <a:cs typeface="Times New Roman" panose="02020603050405020304" pitchFamily="18" charset="0"/>
              </a:rPr>
              <a:t>Belgium</a:t>
            </a:r>
          </a:p>
          <a:p>
            <a:pPr marL="342900" indent="-342900">
              <a:buClr>
                <a:schemeClr val="accent1">
                  <a:lumMod val="75000"/>
                </a:schemeClr>
              </a:buClr>
              <a:buFont typeface="Wingdings" panose="05000000000000000000" pitchFamily="2" charset="2"/>
              <a:buChar char="ü"/>
            </a:pPr>
            <a:r>
              <a:rPr lang="en-US" sz="2400" dirty="0">
                <a:solidFill>
                  <a:prstClr val="black">
                    <a:lumMod val="95000"/>
                    <a:lumOff val="5000"/>
                  </a:prstClr>
                </a:solidFill>
                <a:latin typeface="Times New Roman" panose="02020603050405020304" pitchFamily="18" charset="0"/>
                <a:cs typeface="Times New Roman" panose="02020603050405020304" pitchFamily="18" charset="0"/>
              </a:rPr>
              <a:t>U.K.</a:t>
            </a:r>
            <a:endParaRPr lang="el-GR" sz="2400" dirty="0">
              <a:solidFill>
                <a:prstClr val="black">
                  <a:lumMod val="95000"/>
                  <a:lumOff val="5000"/>
                </a:prstClr>
              </a:solidFill>
              <a:latin typeface="Times New Roman" panose="02020603050405020304" pitchFamily="18" charset="0"/>
              <a:cs typeface="Times New Roman" panose="02020603050405020304" pitchFamily="18" charset="0"/>
            </a:endParaRPr>
          </a:p>
          <a:p>
            <a:pPr marL="342900" indent="-342900">
              <a:buClr>
                <a:schemeClr val="accent1">
                  <a:lumMod val="75000"/>
                </a:schemeClr>
              </a:buClr>
              <a:buFont typeface="Wingdings" panose="05000000000000000000" pitchFamily="2" charset="2"/>
              <a:buChar char="ü"/>
            </a:pPr>
            <a:r>
              <a:rPr lang="en-US" sz="2400" dirty="0">
                <a:solidFill>
                  <a:prstClr val="black">
                    <a:lumMod val="95000"/>
                    <a:lumOff val="5000"/>
                  </a:prstClr>
                </a:solidFill>
                <a:latin typeface="Times New Roman" panose="02020603050405020304" pitchFamily="18" charset="0"/>
                <a:cs typeface="Times New Roman" panose="02020603050405020304" pitchFamily="18" charset="0"/>
              </a:rPr>
              <a:t>Switzerland</a:t>
            </a:r>
          </a:p>
          <a:p>
            <a:pPr marL="342900" indent="-342900">
              <a:buFont typeface="Wingdings" panose="05000000000000000000" pitchFamily="2" charset="2"/>
              <a:buChar char="ü"/>
            </a:pPr>
            <a:endParaRPr lang="en-US" sz="24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7BF3008B-0BDB-AA60-702E-BF8A7E064518}"/>
              </a:ext>
            </a:extLst>
          </p:cNvPr>
          <p:cNvSpPr/>
          <p:nvPr/>
        </p:nvSpPr>
        <p:spPr>
          <a:xfrm>
            <a:off x="6224900" y="2114223"/>
            <a:ext cx="2178802" cy="1569660"/>
          </a:xfrm>
          <a:prstGeom prst="rect">
            <a:avLst/>
          </a:prstGeom>
        </p:spPr>
        <p:txBody>
          <a:bodyPr wrap="none">
            <a:spAutoFit/>
          </a:bodyPr>
          <a:lstStyle/>
          <a:p>
            <a:pPr marL="342900" indent="-342900">
              <a:buClr>
                <a:schemeClr val="accent1">
                  <a:lumMod val="75000"/>
                </a:schemeClr>
              </a:buClr>
              <a:buFont typeface="Wingdings" panose="05000000000000000000" pitchFamily="2" charset="2"/>
              <a:buChar char="ü"/>
            </a:pPr>
            <a:r>
              <a:rPr lang="en-US" sz="2400" dirty="0">
                <a:solidFill>
                  <a:prstClr val="black">
                    <a:lumMod val="95000"/>
                    <a:lumOff val="5000"/>
                  </a:prstClr>
                </a:solidFill>
                <a:latin typeface="Times New Roman" panose="02020603050405020304" pitchFamily="18" charset="0"/>
                <a:cs typeface="Times New Roman" panose="02020603050405020304" pitchFamily="18" charset="0"/>
              </a:rPr>
              <a:t>New Zealand</a:t>
            </a:r>
            <a:endParaRPr lang="el-GR" sz="2400" dirty="0">
              <a:solidFill>
                <a:prstClr val="black">
                  <a:lumMod val="95000"/>
                  <a:lumOff val="5000"/>
                </a:prstClr>
              </a:solidFill>
              <a:latin typeface="Times New Roman" panose="02020603050405020304" pitchFamily="18" charset="0"/>
              <a:cs typeface="Times New Roman" panose="02020603050405020304" pitchFamily="18" charset="0"/>
            </a:endParaRPr>
          </a:p>
          <a:p>
            <a:pPr marL="342900" indent="-342900">
              <a:buClr>
                <a:schemeClr val="accent1">
                  <a:lumMod val="75000"/>
                </a:schemeClr>
              </a:buClr>
              <a:buFont typeface="Wingdings" panose="05000000000000000000" pitchFamily="2" charset="2"/>
              <a:buChar char="ü"/>
            </a:pPr>
            <a:r>
              <a:rPr lang="en-US" sz="2400" dirty="0">
                <a:solidFill>
                  <a:prstClr val="black">
                    <a:lumMod val="95000"/>
                    <a:lumOff val="5000"/>
                  </a:prstClr>
                </a:solidFill>
                <a:latin typeface="Times New Roman" panose="02020603050405020304" pitchFamily="18" charset="0"/>
                <a:cs typeface="Times New Roman" panose="02020603050405020304" pitchFamily="18" charset="0"/>
              </a:rPr>
              <a:t>Netherlands</a:t>
            </a:r>
          </a:p>
          <a:p>
            <a:pPr marL="342900" indent="-342900">
              <a:buClr>
                <a:schemeClr val="accent1">
                  <a:lumMod val="75000"/>
                </a:schemeClr>
              </a:buClr>
              <a:buFont typeface="Wingdings" panose="05000000000000000000" pitchFamily="2" charset="2"/>
              <a:buChar char="ü"/>
            </a:pPr>
            <a:r>
              <a:rPr lang="en-US" sz="2400" dirty="0">
                <a:solidFill>
                  <a:prstClr val="black">
                    <a:lumMod val="95000"/>
                    <a:lumOff val="5000"/>
                  </a:prstClr>
                </a:solidFill>
                <a:latin typeface="Times New Roman" panose="02020603050405020304" pitchFamily="18" charset="0"/>
                <a:cs typeface="Times New Roman" panose="02020603050405020304" pitchFamily="18" charset="0"/>
              </a:rPr>
              <a:t>Canada</a:t>
            </a:r>
          </a:p>
          <a:p>
            <a:pPr marL="342900" indent="-342900">
              <a:buClr>
                <a:schemeClr val="accent1">
                  <a:lumMod val="75000"/>
                </a:schemeClr>
              </a:buClr>
              <a:buFont typeface="Wingdings" panose="05000000000000000000" pitchFamily="2" charset="2"/>
              <a:buChar char="ü"/>
            </a:pPr>
            <a:r>
              <a:rPr lang="en-US" sz="2400" dirty="0">
                <a:solidFill>
                  <a:prstClr val="black">
                    <a:lumMod val="95000"/>
                    <a:lumOff val="5000"/>
                  </a:prstClr>
                </a:solidFill>
                <a:latin typeface="Times New Roman" panose="02020603050405020304" pitchFamily="18" charset="0"/>
                <a:cs typeface="Times New Roman" panose="02020603050405020304" pitchFamily="18" charset="0"/>
              </a:rPr>
              <a:t>Ireland</a:t>
            </a:r>
          </a:p>
        </p:txBody>
      </p:sp>
      <p:sp>
        <p:nvSpPr>
          <p:cNvPr id="9" name="Rectangle 8">
            <a:extLst>
              <a:ext uri="{FF2B5EF4-FFF2-40B4-BE49-F238E27FC236}">
                <a16:creationId xmlns:a16="http://schemas.microsoft.com/office/drawing/2014/main" id="{1EAE03BF-F344-F332-8F0F-94D49070DFCB}"/>
              </a:ext>
            </a:extLst>
          </p:cNvPr>
          <p:cNvSpPr/>
          <p:nvPr/>
        </p:nvSpPr>
        <p:spPr>
          <a:xfrm>
            <a:off x="1861238" y="4538760"/>
            <a:ext cx="6711695" cy="830997"/>
          </a:xfrm>
          <a:prstGeom prst="rect">
            <a:avLst/>
          </a:prstGeom>
        </p:spPr>
        <p:txBody>
          <a:bodyPr wrap="square">
            <a:spAutoFit/>
          </a:bodyPr>
          <a:lstStyle/>
          <a:p>
            <a:pPr marL="342900" lvl="0" indent="-342900">
              <a:buClr>
                <a:srgbClr val="D34817">
                  <a:lumMod val="75000"/>
                </a:srgbClr>
              </a:buClr>
              <a:buFont typeface="Wingdings" panose="05000000000000000000" pitchFamily="2" charset="2"/>
              <a:buChar char="§"/>
            </a:pPr>
            <a:r>
              <a:rPr lang="en-US" sz="2400" dirty="0">
                <a:solidFill>
                  <a:prstClr val="black">
                    <a:lumMod val="95000"/>
                    <a:lumOff val="5000"/>
                  </a:prstClr>
                </a:solidFill>
                <a:latin typeface="Times New Roman" panose="02020603050405020304" pitchFamily="18" charset="0"/>
                <a:cs typeface="Times New Roman" panose="02020603050405020304" pitchFamily="18" charset="0"/>
              </a:rPr>
              <a:t>FCDBs are result of Public-Private partnership</a:t>
            </a:r>
          </a:p>
          <a:p>
            <a:pPr lvl="0">
              <a:buClr>
                <a:srgbClr val="D34817">
                  <a:lumMod val="75000"/>
                </a:srgbClr>
              </a:buClr>
            </a:pPr>
            <a:endParaRPr lang="en-US" sz="24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483B4DA-81DE-8DD3-0EB4-239D76F71DB2}"/>
              </a:ext>
            </a:extLst>
          </p:cNvPr>
          <p:cNvSpPr txBox="1"/>
          <p:nvPr/>
        </p:nvSpPr>
        <p:spPr>
          <a:xfrm>
            <a:off x="1815787" y="525638"/>
            <a:ext cx="8243667" cy="523220"/>
          </a:xfrm>
          <a:prstGeom prst="rect">
            <a:avLst/>
          </a:prstGeom>
          <a:noFill/>
        </p:spPr>
        <p:txBody>
          <a:bodyPr wrap="square" rtlCol="0">
            <a:spAutoFit/>
          </a:bodyPr>
          <a:lstStyle/>
          <a:p>
            <a:r>
              <a:rPr lang="en-US" sz="2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Branded Food Composition Databases (BFCDs)</a:t>
            </a:r>
            <a:endParaRPr lang="el-GR" sz="2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46015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7140</TotalTime>
  <Words>1463</Words>
  <Application>Microsoft Office PowerPoint</Application>
  <PresentationFormat>Widescreen</PresentationFormat>
  <Paragraphs>404</Paragraphs>
  <Slides>59</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59</vt:i4>
      </vt:variant>
    </vt:vector>
  </HeadingPairs>
  <TitlesOfParts>
    <vt:vector size="71" baseType="lpstr">
      <vt:lpstr>Arial</vt:lpstr>
      <vt:lpstr>Calibri</vt:lpstr>
      <vt:lpstr>Calibri Light</vt:lpstr>
      <vt:lpstr>Cambria</vt:lpstr>
      <vt:lpstr>Karla</vt:lpstr>
      <vt:lpstr>Roboto</vt:lpstr>
      <vt:lpstr>Rockwell</vt:lpstr>
      <vt:lpstr>Times New Roman</vt:lpstr>
      <vt:lpstr>Trebuchet MS</vt:lpstr>
      <vt:lpstr>-webkit-standard</vt:lpstr>
      <vt:lpstr>Wingdings</vt:lpstr>
      <vt:lpstr>Office Theme</vt:lpstr>
      <vt:lpstr>PowerPoint Presentation</vt:lpstr>
      <vt:lpstr>PowerPoint Presentation</vt:lpstr>
      <vt:lpstr>Introduction</vt:lpstr>
      <vt:lpstr>What are FCTs/FCDBs?</vt:lpstr>
      <vt:lpstr>Food Composition Table</vt:lpstr>
      <vt:lpstr>PowerPoint Presentation</vt:lpstr>
      <vt:lpstr>PowerPoint Presentation</vt:lpstr>
      <vt:lpstr>PowerPoint Presentation</vt:lpstr>
      <vt:lpstr>PowerPoint Presentation</vt:lpstr>
      <vt:lpstr>PowerPoint Presentation</vt:lpstr>
      <vt:lpstr>PowerPoint Presentation</vt:lpstr>
      <vt:lpstr>Structure &amp; Methodology of the HelTH BFCD </vt:lpstr>
      <vt:lpstr>PowerPoint Presentation</vt:lpstr>
      <vt:lpstr>PowerPoint Presentation</vt:lpstr>
      <vt:lpstr>PowerPoint Presentation</vt:lpstr>
      <vt:lpstr>PowerPoint Presentation</vt:lpstr>
      <vt:lpstr>PowerPoint Presentation</vt:lpstr>
      <vt:lpstr>HelTH’s Methodology</vt:lpstr>
      <vt:lpstr> HelTH describes in detail more than 4000 foods and includes categorized information about the nutritional composition, health &amp; nutrition claims and other quality indicators  (&gt;150 variables)</vt:lpstr>
      <vt:lpstr>Exercise no1</vt:lpstr>
      <vt:lpstr>PowerPoint Presentation</vt:lpstr>
      <vt:lpstr>Exploitation of the  HelTH BFCD</vt:lpstr>
      <vt:lpstr>The information provided by the HelTH database is granular, versatile and easy-to use. Thus, the exploitation of the HelTH BFCD gives us huge capacities.</vt:lpstr>
      <vt:lpstr>PowerPoint Presentation</vt:lpstr>
      <vt:lpstr>1. Description of the Greek FoodScape</vt:lpstr>
      <vt:lpstr>Which are the nutrient content deviations inside a food category ?</vt:lpstr>
      <vt:lpstr>Do the food products bear claims?  Which are these claims?</vt:lpstr>
      <vt:lpstr>Which is the nutritional composition of the products that the consumer considers “healthy”?</vt:lpstr>
      <vt:lpstr>PowerPoint Presentation</vt:lpstr>
      <vt:lpstr>PowerPoint Presentation</vt:lpstr>
      <vt:lpstr>PowerPoint Presentation</vt:lpstr>
      <vt:lpstr>PowerPoint Presentation</vt:lpstr>
      <vt:lpstr>In which food subcategories can we find them?</vt:lpstr>
      <vt:lpstr>Prevalence of Health &amp; Nutrition Claims per food subcategory that includes products targeted to children</vt:lpstr>
      <vt:lpstr>Prevalence of claims on branded foods sold in the Greek market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Allergens EU Regulation</vt:lpstr>
      <vt:lpstr>PowerPoint Presentation</vt:lpstr>
      <vt:lpstr>PowerPoint Presentation</vt:lpstr>
      <vt:lpstr>3. Food Policy</vt:lpstr>
      <vt:lpstr>PowerPoint Presentation</vt:lpstr>
      <vt:lpstr>Nutri-Score</vt:lpstr>
      <vt:lpstr>Current Projects</vt:lpstr>
      <vt:lpstr>NOVA </vt:lpstr>
      <vt:lpstr>Plant-based Nutrition &amp; Alternative Protein Sources</vt:lpstr>
      <vt:lpstr>PowerPoint Presentation</vt:lpstr>
      <vt:lpstr>Exercise no2</vt:lpstr>
      <vt:lpstr>PowerPoint Presentation</vt:lpstr>
      <vt:lpstr>FoodEXplorer: search tool</vt:lpstr>
      <vt:lpstr>http://104.155.19.23/nexus7/foodexplorer_old.php</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 katidi</dc:creator>
  <cp:lastModifiedBy>ΜΑΡΙΑ ΚΑΨΟΚΕΦΑΛΟΥ</cp:lastModifiedBy>
  <cp:revision>19</cp:revision>
  <dcterms:created xsi:type="dcterms:W3CDTF">2022-10-21T08:48:57Z</dcterms:created>
  <dcterms:modified xsi:type="dcterms:W3CDTF">2023-11-07T13:16:36Z</dcterms:modified>
</cp:coreProperties>
</file>