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1"/>
  </p:notesMasterIdLst>
  <p:sldIdLst>
    <p:sldId id="256" r:id="rId2"/>
    <p:sldId id="262" r:id="rId3"/>
    <p:sldId id="263" r:id="rId4"/>
    <p:sldId id="264" r:id="rId5"/>
    <p:sldId id="267" r:id="rId6"/>
    <p:sldId id="257" r:id="rId7"/>
    <p:sldId id="260" r:id="rId8"/>
    <p:sldId id="261" r:id="rId9"/>
    <p:sldId id="268" r:id="rId10"/>
    <p:sldId id="270" r:id="rId11"/>
    <p:sldId id="271" r:id="rId12"/>
    <p:sldId id="272" r:id="rId13"/>
    <p:sldId id="273" r:id="rId14"/>
    <p:sldId id="274" r:id="rId15"/>
    <p:sldId id="258" r:id="rId16"/>
    <p:sldId id="275" r:id="rId17"/>
    <p:sldId id="259" r:id="rId18"/>
    <p:sldId id="266" r:id="rId19"/>
    <p:sldId id="265" r:id="rId20"/>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0000"/>
    <a:srgbClr val="FFCC66"/>
    <a:srgbClr val="FF99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85817" autoAdjust="0"/>
  </p:normalViewPr>
  <p:slideViewPr>
    <p:cSldViewPr>
      <p:cViewPr varScale="1">
        <p:scale>
          <a:sx n="68" d="100"/>
          <a:sy n="68" d="100"/>
        </p:scale>
        <p:origin x="-576" y="-96"/>
      </p:cViewPr>
      <p:guideLst>
        <p:guide orient="horz" pos="2160"/>
        <p:guide pos="2880"/>
      </p:guideLst>
    </p:cSldViewPr>
  </p:slideViewPr>
  <p:outlineViewPr>
    <p:cViewPr>
      <p:scale>
        <a:sx n="33" d="100"/>
        <a:sy n="33" d="100"/>
      </p:scale>
      <p:origin x="0" y="924"/>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7BF1D09-DA56-44BF-B370-E32A0BDFDBCC}" type="datetimeFigureOut">
              <a:rPr lang="el-GR"/>
              <a:pPr>
                <a:defRPr/>
              </a:pPr>
              <a:t>9/8/2013</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noProof="0" smtClean="0"/>
              <a:t>Στυλ υποδείγματος κειμένου</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endParaRPr lang="el-GR" noProof="0"/>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A45EEA7D-4282-4355-947F-4B9788E4390F}" type="slidenum">
              <a:rPr lang="el-GR"/>
              <a:pPr>
                <a:defRPr/>
              </a:pPr>
              <a:t>‹#›</a:t>
            </a:fld>
            <a:endParaRPr 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22530"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22531"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0E377DD-9F6E-4321-9AA0-FF335C305A92}" type="slidenum">
              <a:rPr lang="el-GR" smtClean="0"/>
              <a:pPr/>
              <a:t>6</a:t>
            </a:fld>
            <a:endParaRPr lang="el-G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40962"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40963"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6FDA19F-E643-43E8-9BD5-06AF0C3F7F53}" type="slidenum">
              <a:rPr lang="el-GR" smtClean="0"/>
              <a:pPr/>
              <a:t>15</a:t>
            </a:fld>
            <a:endParaRPr lang="el-G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43010"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43011"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9B65054-083F-41F8-8EFC-B15A1ADFC528}" type="slidenum">
              <a:rPr lang="el-GR" smtClean="0"/>
              <a:pPr/>
              <a:t>16</a:t>
            </a:fld>
            <a:endParaRPr lang="el-G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45058"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45059"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FCEB62D-DCB2-45EA-8EDF-A1196D5A3545}" type="slidenum">
              <a:rPr lang="el-GR" smtClean="0"/>
              <a:pPr/>
              <a:t>17</a:t>
            </a:fld>
            <a:endParaRPr lang="el-G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24578"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24579"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4749BD1-00E2-4B12-817A-58CD1180707E}" type="slidenum">
              <a:rPr lang="el-GR" smtClean="0"/>
              <a:pPr/>
              <a:t>7</a:t>
            </a:fld>
            <a:endParaRPr lang="el-G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26626"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26627"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77B4A5-B0C1-4E8D-BBC7-32A49B7EBC3F}" type="slidenum">
              <a:rPr lang="el-GR" smtClean="0"/>
              <a:pPr/>
              <a:t>8</a:t>
            </a:fld>
            <a:endParaRPr lang="el-G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28674"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28675"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C65DEBB-F564-4F73-82C5-35DEA87BB6E1}" type="slidenum">
              <a:rPr lang="el-GR" smtClean="0"/>
              <a:pPr/>
              <a:t>9</a:t>
            </a:fld>
            <a:endParaRPr lang="el-G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30722"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30723"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0B90BF7-AE10-44FD-8055-AEC05F4A342F}" type="slidenum">
              <a:rPr lang="el-GR" smtClean="0"/>
              <a:pPr/>
              <a:t>10</a:t>
            </a:fld>
            <a:endParaRPr lang="el-G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32770"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32771"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8C6A71A-FC94-4AE6-82FF-A595AD1B3A1F}" type="slidenum">
              <a:rPr lang="el-GR" smtClean="0"/>
              <a:pPr/>
              <a:t>11</a:t>
            </a:fld>
            <a:endParaRPr lang="el-G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34818"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34819"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4F2477A-7565-4AFF-9CAF-3D593C53B8DD}" type="slidenum">
              <a:rPr lang="el-GR" smtClean="0"/>
              <a:pPr/>
              <a:t>12</a:t>
            </a:fld>
            <a:endParaRPr lang="el-G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36866"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36867"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90BD759-F151-467A-AF2E-3621339547DB}" type="slidenum">
              <a:rPr lang="el-GR" smtClean="0"/>
              <a:pPr/>
              <a:t>13</a:t>
            </a:fld>
            <a:endParaRPr lang="el-G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38914"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38915"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C271F3C-9C41-4051-919F-9E7AC1D35FDD}" type="slidenum">
              <a:rPr lang="el-GR" smtClean="0"/>
              <a:pPr/>
              <a:t>14</a:t>
            </a:fld>
            <a:endParaRPr lang="el-GR"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4572000" cy="6858000"/>
          </a:xfrm>
          <a:prstGeom prst="rect">
            <a:avLst/>
          </a:prstGeom>
          <a:pattFill prst="ltVert">
            <a:fgClr>
              <a:srgbClr val="99CC99"/>
            </a:fgClr>
            <a:bgClr>
              <a:srgbClr val="DBDB83"/>
            </a:bgClr>
          </a:pattFill>
          <a:ln>
            <a:noFill/>
          </a:ln>
          <a:effectLst/>
          <a:extLst/>
        </p:spPr>
        <p:txBody>
          <a:bodyPr wrap="none" anchor="ctr"/>
          <a:lstStyle>
            <a:lvl1pPr>
              <a:defRPr sz="1400">
                <a:solidFill>
                  <a:schemeClr val="tx1"/>
                </a:solidFill>
                <a:latin typeface="Garamond" panose="02020404030301010803" pitchFamily="18" charset="0"/>
                <a:cs typeface="Arial" panose="020B0604020202020204" pitchFamily="34" charset="0"/>
              </a:defRPr>
            </a:lvl1pPr>
            <a:lvl2pPr marL="742950" indent="-285750">
              <a:defRPr sz="1400">
                <a:solidFill>
                  <a:schemeClr val="tx1"/>
                </a:solidFill>
                <a:latin typeface="Garamond" panose="02020404030301010803" pitchFamily="18" charset="0"/>
                <a:cs typeface="Arial" panose="020B0604020202020204" pitchFamily="34" charset="0"/>
              </a:defRPr>
            </a:lvl2pPr>
            <a:lvl3pPr marL="1143000" indent="-228600">
              <a:defRPr sz="1400">
                <a:solidFill>
                  <a:schemeClr val="tx1"/>
                </a:solidFill>
                <a:latin typeface="Garamond" panose="02020404030301010803" pitchFamily="18" charset="0"/>
                <a:cs typeface="Arial" panose="020B0604020202020204" pitchFamily="34" charset="0"/>
              </a:defRPr>
            </a:lvl3pPr>
            <a:lvl4pPr marL="1600200" indent="-228600">
              <a:defRPr sz="1400">
                <a:solidFill>
                  <a:schemeClr val="tx1"/>
                </a:solidFill>
                <a:latin typeface="Garamond" panose="02020404030301010803" pitchFamily="18" charset="0"/>
                <a:cs typeface="Arial" panose="020B0604020202020204" pitchFamily="34" charset="0"/>
              </a:defRPr>
            </a:lvl4pPr>
            <a:lvl5pPr marL="2057400" indent="-228600">
              <a:defRPr sz="1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9pPr>
          </a:lstStyle>
          <a:p>
            <a:pPr algn="ctr">
              <a:defRPr/>
            </a:pPr>
            <a:endParaRPr kumimoji="1" lang="el-GR" sz="2400">
              <a:latin typeface="Times New Roman" panose="02020603050405020304" pitchFamily="18" charset="0"/>
            </a:endParaRPr>
          </a:p>
        </p:txBody>
      </p:sp>
      <p:sp>
        <p:nvSpPr>
          <p:cNvPr id="5" name="AutoShape 4"/>
          <p:cNvSpPr>
            <a:spLocks noChangeArrowheads="1"/>
          </p:cNvSpPr>
          <p:nvPr/>
        </p:nvSpPr>
        <p:spPr bwMode="white">
          <a:xfrm>
            <a:off x="685800" y="990600"/>
            <a:ext cx="5181600" cy="1905000"/>
          </a:xfrm>
          <a:prstGeom prst="roundRect">
            <a:avLst>
              <a:gd name="adj" fmla="val 50000"/>
            </a:avLst>
          </a:prstGeom>
          <a:solidFill>
            <a:schemeClr val="bg1"/>
          </a:solidFill>
          <a:ln>
            <a:noFill/>
          </a:ln>
          <a:effectLst/>
          <a:extLst/>
        </p:spPr>
        <p:txBody>
          <a:bodyPr wrap="none" anchor="ctr"/>
          <a:lstStyle>
            <a:lvl1pPr>
              <a:defRPr sz="1400">
                <a:solidFill>
                  <a:schemeClr val="tx1"/>
                </a:solidFill>
                <a:latin typeface="Garamond" panose="02020404030301010803" pitchFamily="18" charset="0"/>
                <a:cs typeface="Arial" panose="020B0604020202020204" pitchFamily="34" charset="0"/>
              </a:defRPr>
            </a:lvl1pPr>
            <a:lvl2pPr marL="742950" indent="-285750">
              <a:defRPr sz="1400">
                <a:solidFill>
                  <a:schemeClr val="tx1"/>
                </a:solidFill>
                <a:latin typeface="Garamond" panose="02020404030301010803" pitchFamily="18" charset="0"/>
                <a:cs typeface="Arial" panose="020B0604020202020204" pitchFamily="34" charset="0"/>
              </a:defRPr>
            </a:lvl2pPr>
            <a:lvl3pPr marL="1143000" indent="-228600">
              <a:defRPr sz="1400">
                <a:solidFill>
                  <a:schemeClr val="tx1"/>
                </a:solidFill>
                <a:latin typeface="Garamond" panose="02020404030301010803" pitchFamily="18" charset="0"/>
                <a:cs typeface="Arial" panose="020B0604020202020204" pitchFamily="34" charset="0"/>
              </a:defRPr>
            </a:lvl3pPr>
            <a:lvl4pPr marL="1600200" indent="-228600">
              <a:defRPr sz="1400">
                <a:solidFill>
                  <a:schemeClr val="tx1"/>
                </a:solidFill>
                <a:latin typeface="Garamond" panose="02020404030301010803" pitchFamily="18" charset="0"/>
                <a:cs typeface="Arial" panose="020B0604020202020204" pitchFamily="34" charset="0"/>
              </a:defRPr>
            </a:lvl4pPr>
            <a:lvl5pPr marL="2057400" indent="-228600">
              <a:defRPr sz="1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9pPr>
          </a:lstStyle>
          <a:p>
            <a:pPr algn="ctr">
              <a:defRPr/>
            </a:pPr>
            <a:endParaRPr kumimoji="1" lang="el-GR" sz="2400">
              <a:latin typeface="Times New Roman" panose="02020603050405020304" pitchFamily="18" charset="0"/>
            </a:endParaRPr>
          </a:p>
        </p:txBody>
      </p:sp>
      <p:grpSp>
        <p:nvGrpSpPr>
          <p:cNvPr id="6" name="Group 5"/>
          <p:cNvGrpSpPr>
            <a:grpSpLocks/>
          </p:cNvGrpSpPr>
          <p:nvPr/>
        </p:nvGrpSpPr>
        <p:grpSpPr bwMode="auto">
          <a:xfrm>
            <a:off x="3635375" y="4868863"/>
            <a:ext cx="4876800" cy="319087"/>
            <a:chOff x="2288" y="3080"/>
            <a:chExt cx="3072" cy="201"/>
          </a:xfrm>
        </p:grpSpPr>
        <p:sp>
          <p:nvSpPr>
            <p:cNvPr id="7" name="AutoShape 6"/>
            <p:cNvSpPr>
              <a:spLocks noChangeArrowheads="1"/>
            </p:cNvSpPr>
            <p:nvPr/>
          </p:nvSpPr>
          <p:spPr bwMode="auto">
            <a:xfrm flipH="1">
              <a:off x="2288" y="3080"/>
              <a:ext cx="2914" cy="200"/>
            </a:xfrm>
            <a:prstGeom prst="roundRect">
              <a:avLst>
                <a:gd name="adj" fmla="val 0"/>
              </a:avLst>
            </a:prstGeom>
            <a:solidFill>
              <a:srgbClr val="006666"/>
            </a:solidFill>
            <a:ln>
              <a:noFill/>
            </a:ln>
            <a:effectLst/>
            <a:extLst/>
          </p:spPr>
          <p:txBody>
            <a:bodyPr wrap="none" anchor="ctr"/>
            <a:lstStyle>
              <a:lvl1pPr>
                <a:defRPr sz="1400">
                  <a:solidFill>
                    <a:schemeClr val="tx1"/>
                  </a:solidFill>
                  <a:latin typeface="Garamond" panose="02020404030301010803" pitchFamily="18" charset="0"/>
                  <a:cs typeface="Arial" panose="020B0604020202020204" pitchFamily="34" charset="0"/>
                </a:defRPr>
              </a:lvl1pPr>
              <a:lvl2pPr marL="742950" indent="-285750">
                <a:defRPr sz="1400">
                  <a:solidFill>
                    <a:schemeClr val="tx1"/>
                  </a:solidFill>
                  <a:latin typeface="Garamond" panose="02020404030301010803" pitchFamily="18" charset="0"/>
                  <a:cs typeface="Arial" panose="020B0604020202020204" pitchFamily="34" charset="0"/>
                </a:defRPr>
              </a:lvl2pPr>
              <a:lvl3pPr marL="1143000" indent="-228600">
                <a:defRPr sz="1400">
                  <a:solidFill>
                    <a:schemeClr val="tx1"/>
                  </a:solidFill>
                  <a:latin typeface="Garamond" panose="02020404030301010803" pitchFamily="18" charset="0"/>
                  <a:cs typeface="Arial" panose="020B0604020202020204" pitchFamily="34" charset="0"/>
                </a:defRPr>
              </a:lvl3pPr>
              <a:lvl4pPr marL="1600200" indent="-228600">
                <a:defRPr sz="1400">
                  <a:solidFill>
                    <a:schemeClr val="tx1"/>
                  </a:solidFill>
                  <a:latin typeface="Garamond" panose="02020404030301010803" pitchFamily="18" charset="0"/>
                  <a:cs typeface="Arial" panose="020B0604020202020204" pitchFamily="34" charset="0"/>
                </a:defRPr>
              </a:lvl4pPr>
              <a:lvl5pPr marL="2057400" indent="-228600">
                <a:defRPr sz="1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9pPr>
            </a:lstStyle>
            <a:p>
              <a:pPr>
                <a:defRPr/>
              </a:pPr>
              <a:endParaRPr lang="el-GR"/>
            </a:p>
          </p:txBody>
        </p:sp>
        <p:sp>
          <p:nvSpPr>
            <p:cNvPr id="8" name="AutoShape 7"/>
            <p:cNvSpPr>
              <a:spLocks noChangeArrowheads="1"/>
            </p:cNvSpPr>
            <p:nvPr/>
          </p:nvSpPr>
          <p:spPr bwMode="auto">
            <a:xfrm>
              <a:off x="5196" y="3080"/>
              <a:ext cx="164" cy="201"/>
            </a:xfrm>
            <a:prstGeom prst="flowChartDelay">
              <a:avLst/>
            </a:prstGeom>
            <a:solidFill>
              <a:srgbClr val="006666"/>
            </a:solidFill>
            <a:ln>
              <a:noFill/>
            </a:ln>
            <a:effectLst/>
            <a:extLst/>
          </p:spPr>
          <p:txBody>
            <a:bodyPr wrap="none" anchor="ctr"/>
            <a:lstStyle>
              <a:lvl1pPr>
                <a:defRPr sz="1400">
                  <a:solidFill>
                    <a:schemeClr val="tx1"/>
                  </a:solidFill>
                  <a:latin typeface="Garamond" panose="02020404030301010803" pitchFamily="18" charset="0"/>
                  <a:cs typeface="Arial" panose="020B0604020202020204" pitchFamily="34" charset="0"/>
                </a:defRPr>
              </a:lvl1pPr>
              <a:lvl2pPr marL="742950" indent="-285750">
                <a:defRPr sz="1400">
                  <a:solidFill>
                    <a:schemeClr val="tx1"/>
                  </a:solidFill>
                  <a:latin typeface="Garamond" panose="02020404030301010803" pitchFamily="18" charset="0"/>
                  <a:cs typeface="Arial" panose="020B0604020202020204" pitchFamily="34" charset="0"/>
                </a:defRPr>
              </a:lvl2pPr>
              <a:lvl3pPr marL="1143000" indent="-228600">
                <a:defRPr sz="1400">
                  <a:solidFill>
                    <a:schemeClr val="tx1"/>
                  </a:solidFill>
                  <a:latin typeface="Garamond" panose="02020404030301010803" pitchFamily="18" charset="0"/>
                  <a:cs typeface="Arial" panose="020B0604020202020204" pitchFamily="34" charset="0"/>
                </a:defRPr>
              </a:lvl3pPr>
              <a:lvl4pPr marL="1600200" indent="-228600">
                <a:defRPr sz="1400">
                  <a:solidFill>
                    <a:schemeClr val="tx1"/>
                  </a:solidFill>
                  <a:latin typeface="Garamond" panose="02020404030301010803" pitchFamily="18" charset="0"/>
                  <a:cs typeface="Arial" panose="020B0604020202020204" pitchFamily="34" charset="0"/>
                </a:defRPr>
              </a:lvl4pPr>
              <a:lvl5pPr marL="2057400" indent="-228600">
                <a:defRPr sz="1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9pPr>
            </a:lstStyle>
            <a:p>
              <a:pPr>
                <a:defRPr/>
              </a:pPr>
              <a:endParaRPr lang="el-GR"/>
            </a:p>
          </p:txBody>
        </p:sp>
      </p:grpSp>
      <p:grpSp>
        <p:nvGrpSpPr>
          <p:cNvPr id="9" name="Group 10"/>
          <p:cNvGrpSpPr>
            <a:grpSpLocks/>
          </p:cNvGrpSpPr>
          <p:nvPr/>
        </p:nvGrpSpPr>
        <p:grpSpPr bwMode="auto">
          <a:xfrm>
            <a:off x="3635375" y="5300663"/>
            <a:ext cx="4876800" cy="319087"/>
            <a:chOff x="2288" y="3080"/>
            <a:chExt cx="3072" cy="201"/>
          </a:xfrm>
        </p:grpSpPr>
        <p:sp>
          <p:nvSpPr>
            <p:cNvPr id="10" name="AutoShape 11"/>
            <p:cNvSpPr>
              <a:spLocks noChangeArrowheads="1"/>
            </p:cNvSpPr>
            <p:nvPr/>
          </p:nvSpPr>
          <p:spPr bwMode="auto">
            <a:xfrm flipH="1">
              <a:off x="2288" y="3080"/>
              <a:ext cx="2914" cy="200"/>
            </a:xfrm>
            <a:prstGeom prst="roundRect">
              <a:avLst>
                <a:gd name="adj" fmla="val 0"/>
              </a:avLst>
            </a:prstGeom>
            <a:solidFill>
              <a:srgbClr val="006666"/>
            </a:solidFill>
            <a:ln>
              <a:noFill/>
            </a:ln>
            <a:effectLst/>
            <a:extLst/>
          </p:spPr>
          <p:txBody>
            <a:bodyPr wrap="none" anchor="ctr"/>
            <a:lstStyle>
              <a:lvl1pPr>
                <a:defRPr sz="1400">
                  <a:solidFill>
                    <a:schemeClr val="tx1"/>
                  </a:solidFill>
                  <a:latin typeface="Garamond" panose="02020404030301010803" pitchFamily="18" charset="0"/>
                  <a:cs typeface="Arial" panose="020B0604020202020204" pitchFamily="34" charset="0"/>
                </a:defRPr>
              </a:lvl1pPr>
              <a:lvl2pPr marL="742950" indent="-285750">
                <a:defRPr sz="1400">
                  <a:solidFill>
                    <a:schemeClr val="tx1"/>
                  </a:solidFill>
                  <a:latin typeface="Garamond" panose="02020404030301010803" pitchFamily="18" charset="0"/>
                  <a:cs typeface="Arial" panose="020B0604020202020204" pitchFamily="34" charset="0"/>
                </a:defRPr>
              </a:lvl2pPr>
              <a:lvl3pPr marL="1143000" indent="-228600">
                <a:defRPr sz="1400">
                  <a:solidFill>
                    <a:schemeClr val="tx1"/>
                  </a:solidFill>
                  <a:latin typeface="Garamond" panose="02020404030301010803" pitchFamily="18" charset="0"/>
                  <a:cs typeface="Arial" panose="020B0604020202020204" pitchFamily="34" charset="0"/>
                </a:defRPr>
              </a:lvl3pPr>
              <a:lvl4pPr marL="1600200" indent="-228600">
                <a:defRPr sz="1400">
                  <a:solidFill>
                    <a:schemeClr val="tx1"/>
                  </a:solidFill>
                  <a:latin typeface="Garamond" panose="02020404030301010803" pitchFamily="18" charset="0"/>
                  <a:cs typeface="Arial" panose="020B0604020202020204" pitchFamily="34" charset="0"/>
                </a:defRPr>
              </a:lvl4pPr>
              <a:lvl5pPr marL="2057400" indent="-228600">
                <a:defRPr sz="1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9pPr>
            </a:lstStyle>
            <a:p>
              <a:pPr>
                <a:defRPr/>
              </a:pPr>
              <a:endParaRPr lang="el-GR"/>
            </a:p>
          </p:txBody>
        </p:sp>
        <p:sp>
          <p:nvSpPr>
            <p:cNvPr id="11" name="AutoShape 12"/>
            <p:cNvSpPr>
              <a:spLocks noChangeArrowheads="1"/>
            </p:cNvSpPr>
            <p:nvPr/>
          </p:nvSpPr>
          <p:spPr bwMode="auto">
            <a:xfrm>
              <a:off x="5196" y="3080"/>
              <a:ext cx="164" cy="201"/>
            </a:xfrm>
            <a:prstGeom prst="flowChartDelay">
              <a:avLst/>
            </a:prstGeom>
            <a:solidFill>
              <a:srgbClr val="006666"/>
            </a:solidFill>
            <a:ln>
              <a:noFill/>
            </a:ln>
            <a:effectLst/>
            <a:extLst/>
          </p:spPr>
          <p:txBody>
            <a:bodyPr wrap="none" anchor="ctr"/>
            <a:lstStyle>
              <a:lvl1pPr>
                <a:defRPr sz="1400">
                  <a:solidFill>
                    <a:schemeClr val="tx1"/>
                  </a:solidFill>
                  <a:latin typeface="Garamond" panose="02020404030301010803" pitchFamily="18" charset="0"/>
                  <a:cs typeface="Arial" panose="020B0604020202020204" pitchFamily="34" charset="0"/>
                </a:defRPr>
              </a:lvl1pPr>
              <a:lvl2pPr marL="742950" indent="-285750">
                <a:defRPr sz="1400">
                  <a:solidFill>
                    <a:schemeClr val="tx1"/>
                  </a:solidFill>
                  <a:latin typeface="Garamond" panose="02020404030301010803" pitchFamily="18" charset="0"/>
                  <a:cs typeface="Arial" panose="020B0604020202020204" pitchFamily="34" charset="0"/>
                </a:defRPr>
              </a:lvl2pPr>
              <a:lvl3pPr marL="1143000" indent="-228600">
                <a:defRPr sz="1400">
                  <a:solidFill>
                    <a:schemeClr val="tx1"/>
                  </a:solidFill>
                  <a:latin typeface="Garamond" panose="02020404030301010803" pitchFamily="18" charset="0"/>
                  <a:cs typeface="Arial" panose="020B0604020202020204" pitchFamily="34" charset="0"/>
                </a:defRPr>
              </a:lvl3pPr>
              <a:lvl4pPr marL="1600200" indent="-228600">
                <a:defRPr sz="1400">
                  <a:solidFill>
                    <a:schemeClr val="tx1"/>
                  </a:solidFill>
                  <a:latin typeface="Garamond" panose="02020404030301010803" pitchFamily="18" charset="0"/>
                  <a:cs typeface="Arial" panose="020B0604020202020204" pitchFamily="34" charset="0"/>
                </a:defRPr>
              </a:lvl4pPr>
              <a:lvl5pPr marL="2057400" indent="-228600">
                <a:defRPr sz="1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9pPr>
            </a:lstStyle>
            <a:p>
              <a:pPr>
                <a:defRPr/>
              </a:pPr>
              <a:endParaRPr lang="el-GR"/>
            </a:p>
          </p:txBody>
        </p:sp>
      </p:grpSp>
      <p:pic>
        <p:nvPicPr>
          <p:cNvPr id="12"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2"/>
          <a:srcRect/>
          <a:stretch>
            <a:fillRect/>
          </a:stretch>
        </p:blipFill>
        <p:spPr bwMode="auto">
          <a:xfrm>
            <a:off x="179388" y="5830888"/>
            <a:ext cx="4310062" cy="1027112"/>
          </a:xfrm>
          <a:prstGeom prst="rect">
            <a:avLst/>
          </a:prstGeom>
          <a:noFill/>
          <a:ln w="9525">
            <a:noFill/>
            <a:miter lim="800000"/>
            <a:headEnd/>
            <a:tailEnd/>
          </a:ln>
        </p:spPr>
      </p:pic>
      <p:pic>
        <p:nvPicPr>
          <p:cNvPr id="13" name="Picture 16" descr="LOGO3_a2"/>
          <p:cNvPicPr>
            <a:picLocks noChangeAspect="1" noChangeArrowheads="1"/>
          </p:cNvPicPr>
          <p:nvPr/>
        </p:nvPicPr>
        <p:blipFill>
          <a:blip r:embed="rId3"/>
          <a:srcRect/>
          <a:stretch>
            <a:fillRect/>
          </a:stretch>
        </p:blipFill>
        <p:spPr bwMode="auto">
          <a:xfrm>
            <a:off x="1835150" y="657225"/>
            <a:ext cx="5543550" cy="323850"/>
          </a:xfrm>
          <a:prstGeom prst="rect">
            <a:avLst/>
          </a:prstGeom>
          <a:noFill/>
          <a:ln w="9525">
            <a:noFill/>
            <a:miter lim="800000"/>
            <a:headEnd/>
            <a:tailEnd/>
          </a:ln>
        </p:spPr>
      </p:pic>
      <p:pic>
        <p:nvPicPr>
          <p:cNvPr id="14" name="Picture 17" descr="LOGO3_a1"/>
          <p:cNvPicPr>
            <a:picLocks noChangeAspect="1" noChangeArrowheads="1"/>
          </p:cNvPicPr>
          <p:nvPr/>
        </p:nvPicPr>
        <p:blipFill>
          <a:blip r:embed="rId4"/>
          <a:srcRect/>
          <a:stretch>
            <a:fillRect/>
          </a:stretch>
        </p:blipFill>
        <p:spPr bwMode="auto">
          <a:xfrm>
            <a:off x="1171575" y="115888"/>
            <a:ext cx="736600" cy="877887"/>
          </a:xfrm>
          <a:prstGeom prst="rect">
            <a:avLst/>
          </a:prstGeom>
          <a:noFill/>
          <a:ln w="9525">
            <a:noFill/>
            <a:miter lim="800000"/>
            <a:headEnd/>
            <a:tailEnd/>
          </a:ln>
        </p:spPr>
      </p:pic>
      <p:pic>
        <p:nvPicPr>
          <p:cNvPr id="15" name="Εικόνα 1"/>
          <p:cNvPicPr>
            <a:picLocks noChangeAspect="1"/>
          </p:cNvPicPr>
          <p:nvPr/>
        </p:nvPicPr>
        <p:blipFill>
          <a:blip r:embed="rId5"/>
          <a:srcRect/>
          <a:stretch>
            <a:fillRect/>
          </a:stretch>
        </p:blipFill>
        <p:spPr bwMode="auto">
          <a:xfrm>
            <a:off x="7378700" y="6261100"/>
            <a:ext cx="1701800" cy="596900"/>
          </a:xfrm>
          <a:prstGeom prst="rect">
            <a:avLst/>
          </a:prstGeom>
          <a:noFill/>
          <a:ln w="9525">
            <a:noFill/>
            <a:miter lim="800000"/>
            <a:headEnd/>
            <a:tailEnd/>
          </a:ln>
        </p:spPr>
      </p:pic>
      <p:sp>
        <p:nvSpPr>
          <p:cNvPr id="93192" name="Rectangle 8"/>
          <p:cNvSpPr>
            <a:spLocks noGrp="1" noChangeArrowheads="1"/>
          </p:cNvSpPr>
          <p:nvPr>
            <p:ph type="subTitle" idx="1"/>
          </p:nvPr>
        </p:nvSpPr>
        <p:spPr>
          <a:xfrm>
            <a:off x="4643438" y="2924175"/>
            <a:ext cx="4013200" cy="1822450"/>
          </a:xfrm>
        </p:spPr>
        <p:txBody>
          <a:bodyPr anchor="b"/>
          <a:lstStyle>
            <a:lvl1pPr marL="0" indent="0">
              <a:buFont typeface="Wingdings" panose="05000000000000000000" pitchFamily="2" charset="2"/>
              <a:buNone/>
              <a:defRPr>
                <a:solidFill>
                  <a:schemeClr val="tx2"/>
                </a:solidFill>
              </a:defRPr>
            </a:lvl1pPr>
          </a:lstStyle>
          <a:p>
            <a:pPr lvl="0"/>
            <a:r>
              <a:rPr lang="el-GR" noProof="0" smtClean="0"/>
              <a:t>Στυλ κύριου υπότιτλου</a:t>
            </a:r>
          </a:p>
        </p:txBody>
      </p:sp>
      <p:sp>
        <p:nvSpPr>
          <p:cNvPr id="93193" name="AutoShape 9"/>
          <p:cNvSpPr>
            <a:spLocks noGrp="1" noChangeArrowheads="1"/>
          </p:cNvSpPr>
          <p:nvPr>
            <p:ph type="ctrTitle" sz="quarter"/>
          </p:nvPr>
        </p:nvSpPr>
        <p:spPr>
          <a:xfrm>
            <a:off x="684213" y="981075"/>
            <a:ext cx="8229600" cy="1905000"/>
          </a:xfrm>
          <a:prstGeom prst="roundRect">
            <a:avLst>
              <a:gd name="adj" fmla="val 50000"/>
            </a:avLst>
          </a:prstGeom>
        </p:spPr>
        <p:txBody>
          <a:bodyPr anchor="ctr"/>
          <a:lstStyle>
            <a:lvl1pPr algn="ctr">
              <a:defRPr>
                <a:solidFill>
                  <a:srgbClr val="003300"/>
                </a:solidFill>
              </a:defRPr>
            </a:lvl1pPr>
          </a:lstStyle>
          <a:p>
            <a:pPr lvl="0"/>
            <a:r>
              <a:rPr lang="el-GR" noProof="0" smtClean="0"/>
              <a:t>Στυλ κύριου τίτλου</a:t>
            </a:r>
            <a:endParaRPr lang="el-GR" noProof="0" dirty="0" smtClean="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396000" y="298800"/>
            <a:ext cx="7923600" cy="961200"/>
          </a:xfrm>
        </p:spPr>
        <p:txBody>
          <a:bodyPr/>
          <a:lstStyle>
            <a:lvl1pPr>
              <a:defRPr sz="4400"/>
            </a:lvl1pPr>
          </a:lstStyle>
          <a:p>
            <a:r>
              <a:rPr lang="el-GR" smtClean="0"/>
              <a:t>Στυλ κύριου τίτλου</a:t>
            </a:r>
            <a:endParaRPr lang="el-GR"/>
          </a:p>
        </p:txBody>
      </p:sp>
      <p:sp>
        <p:nvSpPr>
          <p:cNvPr id="3" name="Θέση εικόνας 2"/>
          <p:cNvSpPr>
            <a:spLocks noGrp="1"/>
          </p:cNvSpPr>
          <p:nvPr>
            <p:ph type="pic" idx="1"/>
          </p:nvPr>
        </p:nvSpPr>
        <p:spPr>
          <a:xfrm>
            <a:off x="3887788" y="1787797"/>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smtClean="0"/>
              <a:t>Κάντε κλικ στο εικονίδιο για να προσθέσετε εικόνα</a:t>
            </a:r>
          </a:p>
        </p:txBody>
      </p:sp>
      <p:sp>
        <p:nvSpPr>
          <p:cNvPr id="4" name="Θέση κειμένου 3"/>
          <p:cNvSpPr>
            <a:spLocks noGrp="1"/>
          </p:cNvSpPr>
          <p:nvPr>
            <p:ph type="body" sz="half" idx="2"/>
          </p:nvPr>
        </p:nvSpPr>
        <p:spPr>
          <a:xfrm>
            <a:off x="630238" y="2857772"/>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338888" y="1628800"/>
            <a:ext cx="1981200" cy="4968850"/>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395288" y="1628800"/>
            <a:ext cx="5791200" cy="4968850"/>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Τίτλος, Κείμενο και Αντικεί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lstStyle/>
          <a:p>
            <a:r>
              <a:rPr lang="el-GR" smtClean="0"/>
              <a:t>Στυλ κύριου τίτλου</a:t>
            </a:r>
            <a:endParaRPr lang="el-GR"/>
          </a:p>
        </p:txBody>
      </p:sp>
      <p:sp>
        <p:nvSpPr>
          <p:cNvPr id="3" name="Θέση κειμένου 2"/>
          <p:cNvSpPr>
            <a:spLocks noGrp="1"/>
          </p:cNvSpPr>
          <p:nvPr>
            <p:ph type="body" sz="half" idx="1"/>
          </p:nvPr>
        </p:nvSpPr>
        <p:spPr>
          <a:xfrm>
            <a:off x="457200" y="1600200"/>
            <a:ext cx="4038600" cy="4525963"/>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a:xfrm>
            <a:off x="457200" y="6245225"/>
            <a:ext cx="2133600" cy="476250"/>
          </a:xfrm>
          <a:prstGeom prst="rect">
            <a:avLst/>
          </a:prstGeom>
        </p:spPr>
        <p:txBody>
          <a:bodyPr/>
          <a:lstStyle>
            <a:lvl1pPr>
              <a:defRPr>
                <a:latin typeface="Arial" panose="020B0604020202020204" pitchFamily="34" charset="0"/>
                <a:cs typeface="+mn-cs"/>
              </a:defRPr>
            </a:lvl1pPr>
          </a:lstStyle>
          <a:p>
            <a:pPr>
              <a:defRPr/>
            </a:pPr>
            <a:endParaRPr lang="en-GB"/>
          </a:p>
        </p:txBody>
      </p:sp>
      <p:sp>
        <p:nvSpPr>
          <p:cNvPr id="6" name="Θέση υποσέλιδου 5"/>
          <p:cNvSpPr>
            <a:spLocks noGrp="1"/>
          </p:cNvSpPr>
          <p:nvPr>
            <p:ph type="ftr" sz="quarter" idx="11"/>
          </p:nvPr>
        </p:nvSpPr>
        <p:spPr>
          <a:xfrm>
            <a:off x="3124200" y="6245225"/>
            <a:ext cx="2895600" cy="476250"/>
          </a:xfrm>
          <a:prstGeom prst="rect">
            <a:avLst/>
          </a:prstGeom>
        </p:spPr>
        <p:txBody>
          <a:bodyPr/>
          <a:lstStyle>
            <a:lvl1pPr>
              <a:defRPr>
                <a:latin typeface="Arial" panose="020B0604020202020204" pitchFamily="34" charset="0"/>
                <a:cs typeface="+mn-cs"/>
              </a:defRPr>
            </a:lvl1pPr>
          </a:lstStyle>
          <a:p>
            <a:pPr>
              <a:defRPr/>
            </a:pPr>
            <a:endParaRPr lang="en-GB"/>
          </a:p>
        </p:txBody>
      </p:sp>
      <p:sp>
        <p:nvSpPr>
          <p:cNvPr id="7" name="Θέση αριθμού διαφάνειας 6"/>
          <p:cNvSpPr>
            <a:spLocks noGrp="1"/>
          </p:cNvSpPr>
          <p:nvPr>
            <p:ph type="sldNum" sz="quarter" idx="12"/>
          </p:nvPr>
        </p:nvSpPr>
        <p:spPr>
          <a:xfrm>
            <a:off x="6553200" y="6245225"/>
            <a:ext cx="2133600" cy="476250"/>
          </a:xfrm>
          <a:prstGeom prst="rect">
            <a:avLst/>
          </a:prstGeom>
        </p:spPr>
        <p:txBody>
          <a:bodyPr/>
          <a:lstStyle>
            <a:lvl1pPr>
              <a:defRPr>
                <a:latin typeface="Arial" panose="020B0604020202020204" pitchFamily="34" charset="0"/>
                <a:cs typeface="+mn-cs"/>
              </a:defRPr>
            </a:lvl1pPr>
          </a:lstStyle>
          <a:p>
            <a:pPr>
              <a:defRPr/>
            </a:pPr>
            <a:fld id="{F1597E32-8A31-48BC-91D8-B739109202E3}"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623888" y="1709738"/>
            <a:ext cx="7886700" cy="2852737"/>
          </a:xfrm>
        </p:spPr>
        <p:txBody>
          <a:bodyPr/>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l-GR" smtClean="0"/>
              <a:t>Στυλ υποδείγματος κειμένου</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περιεχομένου 2"/>
          <p:cNvSpPr>
            <a:spLocks noGrp="1"/>
          </p:cNvSpPr>
          <p:nvPr>
            <p:ph sz="half" idx="1"/>
          </p:nvPr>
        </p:nvSpPr>
        <p:spPr>
          <a:xfrm>
            <a:off x="468313" y="1628775"/>
            <a:ext cx="3848100" cy="496887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468813" y="1628775"/>
            <a:ext cx="3848100" cy="496887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περιεχομένου 2"/>
          <p:cNvSpPr>
            <a:spLocks noGrp="1"/>
          </p:cNvSpPr>
          <p:nvPr>
            <p:ph sz="half" idx="1"/>
          </p:nvPr>
        </p:nvSpPr>
        <p:spPr>
          <a:xfrm>
            <a:off x="468313" y="1628775"/>
            <a:ext cx="3848100" cy="4032473"/>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468813" y="1628775"/>
            <a:ext cx="3848100" cy="4032473"/>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περιεχομένου 3"/>
          <p:cNvSpPr>
            <a:spLocks noGrp="1"/>
          </p:cNvSpPr>
          <p:nvPr>
            <p:ph sz="half" idx="10"/>
          </p:nvPr>
        </p:nvSpPr>
        <p:spPr>
          <a:xfrm>
            <a:off x="468313" y="5796880"/>
            <a:ext cx="7848600" cy="9444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396000" y="298800"/>
            <a:ext cx="7923600" cy="961200"/>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630238" y="2505075"/>
            <a:ext cx="386873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29150" y="2505075"/>
            <a:ext cx="38877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396000" y="298800"/>
            <a:ext cx="7923600" cy="961200"/>
          </a:xfrm>
        </p:spPr>
        <p:txBody>
          <a:bodyPr/>
          <a:lstStyle>
            <a:lvl1pPr>
              <a:defRPr sz="4400"/>
            </a:lvl1pPr>
          </a:lstStyle>
          <a:p>
            <a:r>
              <a:rPr lang="el-GR" smtClean="0"/>
              <a:t>Στυλ κύριου τίτλου</a:t>
            </a:r>
            <a:endParaRPr lang="el-GR"/>
          </a:p>
        </p:txBody>
      </p:sp>
      <p:sp>
        <p:nvSpPr>
          <p:cNvPr id="3" name="Θέση περιεχομένου 2"/>
          <p:cNvSpPr>
            <a:spLocks noGrp="1"/>
          </p:cNvSpPr>
          <p:nvPr>
            <p:ph idx="1"/>
          </p:nvPr>
        </p:nvSpPr>
        <p:spPr>
          <a:xfrm>
            <a:off x="3887788" y="1715789"/>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630238" y="2785764"/>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323850" cy="6858000"/>
          </a:xfrm>
          <a:prstGeom prst="rect">
            <a:avLst/>
          </a:prstGeom>
          <a:pattFill prst="ltVert">
            <a:fgClr>
              <a:srgbClr val="99CC99"/>
            </a:fgClr>
            <a:bgClr>
              <a:srgbClr val="DBDB83"/>
            </a:bgClr>
          </a:pattFill>
          <a:ln>
            <a:noFill/>
          </a:ln>
          <a:effectLst/>
          <a:extLst/>
        </p:spPr>
        <p:txBody>
          <a:bodyPr wrap="none" anchor="ctr"/>
          <a:lstStyle>
            <a:lvl1pPr>
              <a:defRPr sz="1400">
                <a:solidFill>
                  <a:schemeClr val="tx1"/>
                </a:solidFill>
                <a:latin typeface="Garamond" panose="02020404030301010803" pitchFamily="18" charset="0"/>
                <a:cs typeface="Arial" panose="020B0604020202020204" pitchFamily="34" charset="0"/>
              </a:defRPr>
            </a:lvl1pPr>
            <a:lvl2pPr marL="742950" indent="-285750">
              <a:defRPr sz="1400">
                <a:solidFill>
                  <a:schemeClr val="tx1"/>
                </a:solidFill>
                <a:latin typeface="Garamond" panose="02020404030301010803" pitchFamily="18" charset="0"/>
                <a:cs typeface="Arial" panose="020B0604020202020204" pitchFamily="34" charset="0"/>
              </a:defRPr>
            </a:lvl2pPr>
            <a:lvl3pPr marL="1143000" indent="-228600">
              <a:defRPr sz="1400">
                <a:solidFill>
                  <a:schemeClr val="tx1"/>
                </a:solidFill>
                <a:latin typeface="Garamond" panose="02020404030301010803" pitchFamily="18" charset="0"/>
                <a:cs typeface="Arial" panose="020B0604020202020204" pitchFamily="34" charset="0"/>
              </a:defRPr>
            </a:lvl3pPr>
            <a:lvl4pPr marL="1600200" indent="-228600">
              <a:defRPr sz="1400">
                <a:solidFill>
                  <a:schemeClr val="tx1"/>
                </a:solidFill>
                <a:latin typeface="Garamond" panose="02020404030301010803" pitchFamily="18" charset="0"/>
                <a:cs typeface="Arial" panose="020B0604020202020204" pitchFamily="34" charset="0"/>
              </a:defRPr>
            </a:lvl4pPr>
            <a:lvl5pPr marL="2057400" indent="-228600">
              <a:defRPr sz="1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9pPr>
          </a:lstStyle>
          <a:p>
            <a:pPr>
              <a:defRPr/>
            </a:pPr>
            <a:endParaRPr lang="el-GR"/>
          </a:p>
        </p:txBody>
      </p:sp>
      <p:sp>
        <p:nvSpPr>
          <p:cNvPr id="1027" name="Freeform 3"/>
          <p:cNvSpPr>
            <a:spLocks/>
          </p:cNvSpPr>
          <p:nvPr/>
        </p:nvSpPr>
        <p:spPr bwMode="auto">
          <a:xfrm>
            <a:off x="285750" y="-19050"/>
            <a:ext cx="4378325" cy="566738"/>
          </a:xfrm>
          <a:custGeom>
            <a:avLst/>
            <a:gdLst>
              <a:gd name="T0" fmla="*/ 4378325 w 2758"/>
              <a:gd name="T1" fmla="*/ 0 h 567"/>
              <a:gd name="T2" fmla="*/ 4378325 w 2758"/>
              <a:gd name="T3" fmla="*/ 450850 h 567"/>
              <a:gd name="T4" fmla="*/ 574675 w 2758"/>
              <a:gd name="T5" fmla="*/ 471488 h 567"/>
              <a:gd name="T6" fmla="*/ 488950 w 2758"/>
              <a:gd name="T7" fmla="*/ 471488 h 567"/>
              <a:gd name="T8" fmla="*/ 346075 w 2758"/>
              <a:gd name="T9" fmla="*/ 461963 h 567"/>
              <a:gd name="T10" fmla="*/ 136525 w 2758"/>
              <a:gd name="T11" fmla="*/ 509588 h 567"/>
              <a:gd name="T12" fmla="*/ 39688 w 2758"/>
              <a:gd name="T13" fmla="*/ 639763 h 567"/>
              <a:gd name="T14" fmla="*/ 0 w 2758"/>
              <a:gd name="T15" fmla="*/ 711200 h 567"/>
              <a:gd name="T16" fmla="*/ 34925 w 2758"/>
              <a:gd name="T17" fmla="*/ 900113 h 567"/>
              <a:gd name="T18" fmla="*/ 41275 w 2758"/>
              <a:gd name="T19" fmla="*/ 766763 h 567"/>
              <a:gd name="T20" fmla="*/ 20638 w 2758"/>
              <a:gd name="T21" fmla="*/ 503238 h 567"/>
              <a:gd name="T22" fmla="*/ 20638 w 2758"/>
              <a:gd name="T23" fmla="*/ 23813 h 567"/>
              <a:gd name="T24" fmla="*/ 4378325 w 2758"/>
              <a:gd name="T25" fmla="*/ 0 h 5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758" h="567">
                <a:moveTo>
                  <a:pt x="2758" y="0"/>
                </a:moveTo>
                <a:lnTo>
                  <a:pt x="2758" y="284"/>
                </a:lnTo>
                <a:lnTo>
                  <a:pt x="362" y="297"/>
                </a:lnTo>
                <a:lnTo>
                  <a:pt x="308" y="297"/>
                </a:lnTo>
                <a:lnTo>
                  <a:pt x="218" y="291"/>
                </a:lnTo>
                <a:cubicBezTo>
                  <a:pt x="181" y="295"/>
                  <a:pt x="118" y="302"/>
                  <a:pt x="86" y="321"/>
                </a:cubicBezTo>
                <a:cubicBezTo>
                  <a:pt x="54" y="340"/>
                  <a:pt x="39" y="382"/>
                  <a:pt x="25" y="403"/>
                </a:cubicBezTo>
                <a:cubicBezTo>
                  <a:pt x="11" y="424"/>
                  <a:pt x="0" y="421"/>
                  <a:pt x="0" y="448"/>
                </a:cubicBezTo>
                <a:lnTo>
                  <a:pt x="22" y="567"/>
                </a:lnTo>
                <a:lnTo>
                  <a:pt x="26" y="483"/>
                </a:lnTo>
                <a:lnTo>
                  <a:pt x="13" y="317"/>
                </a:lnTo>
                <a:lnTo>
                  <a:pt x="13" y="15"/>
                </a:lnTo>
                <a:lnTo>
                  <a:pt x="2758" y="0"/>
                </a:lnTo>
                <a:close/>
              </a:path>
            </a:pathLst>
          </a:custGeom>
          <a:pattFill prst="ltVert">
            <a:fgClr>
              <a:srgbClr val="99CC99"/>
            </a:fgClr>
            <a:bgClr>
              <a:srgbClr val="DBDB83"/>
            </a:bgClr>
          </a:pattFill>
          <a:ln>
            <a:noFill/>
          </a:ln>
          <a:effectLst/>
          <a:extLst/>
        </p:spPr>
        <p:txBody>
          <a:bodyPr wrap="none"/>
          <a:lstStyle/>
          <a:p>
            <a:pPr>
              <a:defRPr/>
            </a:pPr>
            <a:endParaRPr lang="el-GR">
              <a:latin typeface="Arial" panose="020B0604020202020204" pitchFamily="34" charset="0"/>
              <a:cs typeface="+mn-cs"/>
            </a:endParaRPr>
          </a:p>
        </p:txBody>
      </p:sp>
      <p:grpSp>
        <p:nvGrpSpPr>
          <p:cNvPr id="1028" name="Group 4"/>
          <p:cNvGrpSpPr>
            <a:grpSpLocks/>
          </p:cNvGrpSpPr>
          <p:nvPr/>
        </p:nvGrpSpPr>
        <p:grpSpPr bwMode="auto">
          <a:xfrm>
            <a:off x="250825" y="1268413"/>
            <a:ext cx="8066088" cy="319087"/>
            <a:chOff x="144" y="1248"/>
            <a:chExt cx="4656" cy="201"/>
          </a:xfrm>
        </p:grpSpPr>
        <p:sp>
          <p:nvSpPr>
            <p:cNvPr id="1033" name="AutoShape 5"/>
            <p:cNvSpPr>
              <a:spLocks noChangeArrowheads="1"/>
            </p:cNvSpPr>
            <p:nvPr/>
          </p:nvSpPr>
          <p:spPr bwMode="auto">
            <a:xfrm>
              <a:off x="384" y="1248"/>
              <a:ext cx="4416" cy="200"/>
            </a:xfrm>
            <a:prstGeom prst="roundRect">
              <a:avLst>
                <a:gd name="adj" fmla="val 0"/>
              </a:avLst>
            </a:prstGeom>
            <a:solidFill>
              <a:srgbClr val="006666"/>
            </a:solidFill>
            <a:ln>
              <a:noFill/>
            </a:ln>
            <a:effectLst/>
            <a:extLst/>
          </p:spPr>
          <p:txBody>
            <a:bodyPr wrap="none" anchor="ctr"/>
            <a:lstStyle>
              <a:lvl1pPr>
                <a:defRPr sz="1400">
                  <a:solidFill>
                    <a:schemeClr val="tx1"/>
                  </a:solidFill>
                  <a:latin typeface="Garamond" panose="02020404030301010803" pitchFamily="18" charset="0"/>
                  <a:cs typeface="Arial" panose="020B0604020202020204" pitchFamily="34" charset="0"/>
                </a:defRPr>
              </a:lvl1pPr>
              <a:lvl2pPr marL="742950" indent="-285750">
                <a:defRPr sz="1400">
                  <a:solidFill>
                    <a:schemeClr val="tx1"/>
                  </a:solidFill>
                  <a:latin typeface="Garamond" panose="02020404030301010803" pitchFamily="18" charset="0"/>
                  <a:cs typeface="Arial" panose="020B0604020202020204" pitchFamily="34" charset="0"/>
                </a:defRPr>
              </a:lvl2pPr>
              <a:lvl3pPr marL="1143000" indent="-228600">
                <a:defRPr sz="1400">
                  <a:solidFill>
                    <a:schemeClr val="tx1"/>
                  </a:solidFill>
                  <a:latin typeface="Garamond" panose="02020404030301010803" pitchFamily="18" charset="0"/>
                  <a:cs typeface="Arial" panose="020B0604020202020204" pitchFamily="34" charset="0"/>
                </a:defRPr>
              </a:lvl3pPr>
              <a:lvl4pPr marL="1600200" indent="-228600">
                <a:defRPr sz="1400">
                  <a:solidFill>
                    <a:schemeClr val="tx1"/>
                  </a:solidFill>
                  <a:latin typeface="Garamond" panose="02020404030301010803" pitchFamily="18" charset="0"/>
                  <a:cs typeface="Arial" panose="020B0604020202020204" pitchFamily="34" charset="0"/>
                </a:defRPr>
              </a:lvl4pPr>
              <a:lvl5pPr marL="2057400" indent="-228600">
                <a:defRPr sz="1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9pPr>
            </a:lstStyle>
            <a:p>
              <a:pPr>
                <a:defRPr/>
              </a:pPr>
              <a:endParaRPr lang="el-GR"/>
            </a:p>
          </p:txBody>
        </p:sp>
        <p:sp>
          <p:nvSpPr>
            <p:cNvPr id="1034" name="AutoShape 6"/>
            <p:cNvSpPr>
              <a:spLocks noChangeArrowheads="1"/>
            </p:cNvSpPr>
            <p:nvPr/>
          </p:nvSpPr>
          <p:spPr bwMode="auto">
            <a:xfrm flipH="1">
              <a:off x="144" y="1248"/>
              <a:ext cx="248" cy="201"/>
            </a:xfrm>
            <a:prstGeom prst="flowChartDelay">
              <a:avLst/>
            </a:prstGeom>
            <a:solidFill>
              <a:srgbClr val="006666"/>
            </a:solidFill>
            <a:ln>
              <a:noFill/>
            </a:ln>
            <a:effectLst/>
            <a:extLst/>
          </p:spPr>
          <p:txBody>
            <a:bodyPr wrap="none" anchor="ctr"/>
            <a:lstStyle>
              <a:lvl1pPr>
                <a:defRPr sz="1400">
                  <a:solidFill>
                    <a:schemeClr val="tx1"/>
                  </a:solidFill>
                  <a:latin typeface="Garamond" panose="02020404030301010803" pitchFamily="18" charset="0"/>
                  <a:cs typeface="Arial" panose="020B0604020202020204" pitchFamily="34" charset="0"/>
                </a:defRPr>
              </a:lvl1pPr>
              <a:lvl2pPr marL="742950" indent="-285750">
                <a:defRPr sz="1400">
                  <a:solidFill>
                    <a:schemeClr val="tx1"/>
                  </a:solidFill>
                  <a:latin typeface="Garamond" panose="02020404030301010803" pitchFamily="18" charset="0"/>
                  <a:cs typeface="Arial" panose="020B0604020202020204" pitchFamily="34" charset="0"/>
                </a:defRPr>
              </a:lvl2pPr>
              <a:lvl3pPr marL="1143000" indent="-228600">
                <a:defRPr sz="1400">
                  <a:solidFill>
                    <a:schemeClr val="tx1"/>
                  </a:solidFill>
                  <a:latin typeface="Garamond" panose="02020404030301010803" pitchFamily="18" charset="0"/>
                  <a:cs typeface="Arial" panose="020B0604020202020204" pitchFamily="34" charset="0"/>
                </a:defRPr>
              </a:lvl3pPr>
              <a:lvl4pPr marL="1600200" indent="-228600">
                <a:defRPr sz="1400">
                  <a:solidFill>
                    <a:schemeClr val="tx1"/>
                  </a:solidFill>
                  <a:latin typeface="Garamond" panose="02020404030301010803" pitchFamily="18" charset="0"/>
                  <a:cs typeface="Arial" panose="020B0604020202020204" pitchFamily="34" charset="0"/>
                </a:defRPr>
              </a:lvl4pPr>
              <a:lvl5pPr marL="2057400" indent="-228600">
                <a:defRPr sz="1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9pPr>
            </a:lstStyle>
            <a:p>
              <a:pPr>
                <a:defRPr/>
              </a:pPr>
              <a:endParaRPr lang="el-GR"/>
            </a:p>
          </p:txBody>
        </p:sp>
      </p:grpSp>
      <p:sp>
        <p:nvSpPr>
          <p:cNvPr id="1029" name="AutoShape 7"/>
          <p:cNvSpPr>
            <a:spLocks noGrp="1" noChangeArrowheads="1"/>
          </p:cNvSpPr>
          <p:nvPr>
            <p:ph type="title"/>
          </p:nvPr>
        </p:nvSpPr>
        <p:spPr bwMode="auto">
          <a:xfrm>
            <a:off x="395288" y="300038"/>
            <a:ext cx="7924800" cy="960437"/>
          </a:xfrm>
          <a:prstGeom prst="roundRect">
            <a:avLst>
              <a:gd name="adj" fmla="val 21667"/>
            </a:avLst>
          </a:prstGeom>
          <a:noFill/>
          <a:ln w="9525">
            <a:noFill/>
            <a:round/>
            <a:headEnd/>
            <a:tailEnd/>
          </a:ln>
        </p:spPr>
        <p:txBody>
          <a:bodyPr vert="horz" wrap="square" lIns="91440" tIns="45720" rIns="91440" bIns="45720" numCol="1" anchor="b" anchorCtr="0" compatLnSpc="1">
            <a:prstTxWarp prst="textNoShape">
              <a:avLst/>
            </a:prstTxWarp>
          </a:bodyPr>
          <a:lstStyle/>
          <a:p>
            <a:pPr lvl="0"/>
            <a:r>
              <a:rPr lang="el-GR" smtClean="0"/>
              <a:t>Στυλ κύριου τίτλου</a:t>
            </a:r>
          </a:p>
        </p:txBody>
      </p:sp>
      <p:sp>
        <p:nvSpPr>
          <p:cNvPr id="1030" name="Rectangle 8"/>
          <p:cNvSpPr>
            <a:spLocks noGrp="1" noChangeArrowheads="1"/>
          </p:cNvSpPr>
          <p:nvPr>
            <p:ph type="body" idx="1"/>
          </p:nvPr>
        </p:nvSpPr>
        <p:spPr bwMode="auto">
          <a:xfrm>
            <a:off x="468313" y="1628775"/>
            <a:ext cx="7848600" cy="4968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pic>
        <p:nvPicPr>
          <p:cNvPr id="1031" name="Picture 14" descr="LOGO3_a2"/>
          <p:cNvPicPr>
            <a:picLocks noChangeAspect="1" noChangeArrowheads="1"/>
          </p:cNvPicPr>
          <p:nvPr/>
        </p:nvPicPr>
        <p:blipFill>
          <a:blip r:embed="rId15"/>
          <a:srcRect/>
          <a:stretch>
            <a:fillRect/>
          </a:stretch>
        </p:blipFill>
        <p:spPr bwMode="auto">
          <a:xfrm>
            <a:off x="1941513" y="-23813"/>
            <a:ext cx="5543550" cy="323851"/>
          </a:xfrm>
          <a:prstGeom prst="rect">
            <a:avLst/>
          </a:prstGeom>
          <a:noFill/>
          <a:ln w="9525">
            <a:noFill/>
            <a:miter lim="800000"/>
            <a:headEnd/>
            <a:tailEnd/>
          </a:ln>
        </p:spPr>
      </p:pic>
      <p:pic>
        <p:nvPicPr>
          <p:cNvPr id="1032" name="Picture 15" descr="LOGO3_a1"/>
          <p:cNvPicPr>
            <a:picLocks noChangeAspect="1" noChangeArrowheads="1"/>
          </p:cNvPicPr>
          <p:nvPr/>
        </p:nvPicPr>
        <p:blipFill>
          <a:blip r:embed="rId16"/>
          <a:srcRect/>
          <a:stretch>
            <a:fillRect/>
          </a:stretch>
        </p:blipFill>
        <p:spPr bwMode="auto">
          <a:xfrm>
            <a:off x="1644650" y="22225"/>
            <a:ext cx="288925" cy="3444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6" r:id="rId13"/>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4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4400" b="1">
          <a:solidFill>
            <a:schemeClr val="tx2"/>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400" b="1">
          <a:solidFill>
            <a:schemeClr val="tx2"/>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400" b="1">
          <a:solidFill>
            <a:schemeClr val="tx2"/>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400" b="1">
          <a:solidFill>
            <a:schemeClr val="tx2"/>
          </a:solidFill>
          <a:latin typeface="Arial" panose="020B0604020202020204" pitchFamily="34" charset="0"/>
          <a:cs typeface="Arial" panose="020B0604020202020204" pitchFamily="34" charset="0"/>
        </a:defRPr>
      </a:lvl5pPr>
      <a:lvl6pPr marL="457200" algn="l" rtl="0" eaLnBrk="1" fontAlgn="base" hangingPunct="1">
        <a:lnSpc>
          <a:spcPct val="90000"/>
        </a:lnSpc>
        <a:spcBef>
          <a:spcPct val="0"/>
        </a:spcBef>
        <a:spcAft>
          <a:spcPct val="0"/>
        </a:spcAft>
        <a:defRPr sz="3600" b="1">
          <a:solidFill>
            <a:schemeClr val="tx2"/>
          </a:solidFill>
          <a:latin typeface="Arial" panose="020B0604020202020204" pitchFamily="34" charset="0"/>
          <a:cs typeface="Arial" panose="020B0604020202020204" pitchFamily="34" charset="0"/>
        </a:defRPr>
      </a:lvl6pPr>
      <a:lvl7pPr marL="914400" algn="l" rtl="0" eaLnBrk="1" fontAlgn="base" hangingPunct="1">
        <a:lnSpc>
          <a:spcPct val="90000"/>
        </a:lnSpc>
        <a:spcBef>
          <a:spcPct val="0"/>
        </a:spcBef>
        <a:spcAft>
          <a:spcPct val="0"/>
        </a:spcAft>
        <a:defRPr sz="3600" b="1">
          <a:solidFill>
            <a:schemeClr val="tx2"/>
          </a:solidFill>
          <a:latin typeface="Arial" panose="020B0604020202020204" pitchFamily="34" charset="0"/>
          <a:cs typeface="Arial" panose="020B0604020202020204" pitchFamily="34" charset="0"/>
        </a:defRPr>
      </a:lvl7pPr>
      <a:lvl8pPr marL="1371600" algn="l" rtl="0" eaLnBrk="1" fontAlgn="base" hangingPunct="1">
        <a:lnSpc>
          <a:spcPct val="90000"/>
        </a:lnSpc>
        <a:spcBef>
          <a:spcPct val="0"/>
        </a:spcBef>
        <a:spcAft>
          <a:spcPct val="0"/>
        </a:spcAft>
        <a:defRPr sz="3600" b="1">
          <a:solidFill>
            <a:schemeClr val="tx2"/>
          </a:solidFill>
          <a:latin typeface="Arial" panose="020B0604020202020204" pitchFamily="34" charset="0"/>
          <a:cs typeface="Arial" panose="020B0604020202020204" pitchFamily="34" charset="0"/>
        </a:defRPr>
      </a:lvl8pPr>
      <a:lvl9pPr marL="1828800" algn="l" rtl="0" eaLnBrk="1" fontAlgn="base" hangingPunct="1">
        <a:lnSpc>
          <a:spcPct val="90000"/>
        </a:lnSpc>
        <a:spcBef>
          <a:spcPct val="0"/>
        </a:spcBef>
        <a:spcAft>
          <a:spcPct val="0"/>
        </a:spcAft>
        <a:defRPr sz="3600" b="1">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lr>
          <a:srgbClr val="006666"/>
        </a:buClr>
        <a:buFont typeface="Wingdings" pitchFamily="2" charset="2"/>
        <a:buChar char="l"/>
        <a:defRPr sz="2800" kern="1200">
          <a:solidFill>
            <a:srgbClr val="000000"/>
          </a:solidFill>
          <a:latin typeface="+mn-lt"/>
          <a:ea typeface="+mn-ea"/>
          <a:cs typeface="+mn-cs"/>
        </a:defRPr>
      </a:lvl1pPr>
      <a:lvl2pPr marL="742950" indent="-285750" algn="l" rtl="0" eaLnBrk="0" fontAlgn="base" hangingPunct="0">
        <a:spcBef>
          <a:spcPct val="20000"/>
        </a:spcBef>
        <a:spcAft>
          <a:spcPct val="0"/>
        </a:spcAft>
        <a:buClr>
          <a:srgbClr val="003300"/>
        </a:buClr>
        <a:buChar char="–"/>
        <a:defRPr sz="2400" kern="1200">
          <a:solidFill>
            <a:srgbClr val="000000"/>
          </a:solidFill>
          <a:latin typeface="+mn-lt"/>
          <a:ea typeface="+mn-ea"/>
          <a:cs typeface="+mn-cs"/>
        </a:defRPr>
      </a:lvl2pPr>
      <a:lvl3pPr marL="1143000" indent="-228600" algn="l" rtl="0" eaLnBrk="0" fontAlgn="base" hangingPunct="0">
        <a:spcBef>
          <a:spcPct val="20000"/>
        </a:spcBef>
        <a:spcAft>
          <a:spcPct val="0"/>
        </a:spcAft>
        <a:buClr>
          <a:srgbClr val="006666"/>
        </a:buClr>
        <a:buFont typeface="Wingdings" pitchFamily="2" charset="2"/>
        <a:buChar char="l"/>
        <a:defRPr sz="2000" kern="1200">
          <a:solidFill>
            <a:srgbClr val="000000"/>
          </a:solidFill>
          <a:latin typeface="+mn-lt"/>
          <a:ea typeface="+mn-ea"/>
          <a:cs typeface="+mn-cs"/>
        </a:defRPr>
      </a:lvl3pPr>
      <a:lvl4pPr marL="1600200" indent="-228600" algn="l" rtl="0" eaLnBrk="0" fontAlgn="base" hangingPunct="0">
        <a:spcBef>
          <a:spcPct val="20000"/>
        </a:spcBef>
        <a:spcAft>
          <a:spcPct val="0"/>
        </a:spcAft>
        <a:buClr>
          <a:srgbClr val="006666"/>
        </a:buClr>
        <a:buChar char="–"/>
        <a:defRPr kern="1200">
          <a:solidFill>
            <a:srgbClr val="000000"/>
          </a:solidFill>
          <a:latin typeface="+mn-lt"/>
          <a:ea typeface="+mn-ea"/>
          <a:cs typeface="+mn-cs"/>
        </a:defRPr>
      </a:lvl4pPr>
      <a:lvl5pPr marL="2057400" indent="-228600" algn="l" rtl="0" eaLnBrk="0" fontAlgn="base" hangingPunct="0">
        <a:spcBef>
          <a:spcPct val="20000"/>
        </a:spcBef>
        <a:spcAft>
          <a:spcPct val="0"/>
        </a:spcAft>
        <a:buClr>
          <a:srgbClr val="006666"/>
        </a:buClr>
        <a:buFont typeface="Wingdings" pitchFamily="2" charset="2"/>
        <a:buChar char="l"/>
        <a:defRPr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ctrTitle" sz="quarter"/>
          </p:nvPr>
        </p:nvSpPr>
        <p:spPr/>
        <p:txBody>
          <a:bodyPr/>
          <a:lstStyle/>
          <a:p>
            <a:pPr eaLnBrk="1" hangingPunct="1"/>
            <a:r>
              <a:rPr lang="el-GR" sz="4000" smtClean="0"/>
              <a:t>Εκτιμητική ζώων</a:t>
            </a:r>
            <a:br>
              <a:rPr lang="el-GR" sz="4000" smtClean="0"/>
            </a:br>
            <a:r>
              <a:rPr lang="el-GR" sz="4000" smtClean="0"/>
              <a:t>Πρόσθιο τμήμα κορμού</a:t>
            </a:r>
            <a:br>
              <a:rPr lang="el-GR" sz="4000" smtClean="0"/>
            </a:br>
            <a:r>
              <a:rPr lang="el-GR" sz="4000" smtClean="0"/>
              <a:t>και πρόσθια άκρα</a:t>
            </a:r>
            <a:endParaRPr lang="en-GB" sz="4000" smtClean="0"/>
          </a:p>
        </p:txBody>
      </p:sp>
      <p:sp>
        <p:nvSpPr>
          <p:cNvPr id="16386" name="Rectangle 3"/>
          <p:cNvSpPr>
            <a:spLocks noGrp="1" noChangeArrowheads="1"/>
          </p:cNvSpPr>
          <p:nvPr>
            <p:ph type="subTitle" idx="1"/>
          </p:nvPr>
        </p:nvSpPr>
        <p:spPr/>
        <p:txBody>
          <a:bodyPr/>
          <a:lstStyle/>
          <a:p>
            <a:pPr eaLnBrk="1" hangingPunct="1"/>
            <a:r>
              <a:rPr lang="el-GR" b="1" smtClean="0">
                <a:latin typeface="Arial Unicode MS" pitchFamily="34" charset="-128"/>
              </a:rPr>
              <a:t>Εργαστήριο Γενικής και Ειδικής Ζωοτεχνίας</a:t>
            </a:r>
          </a:p>
          <a:p>
            <a:pPr eaLnBrk="1" hangingPunct="1"/>
            <a:r>
              <a:rPr lang="el-GR" b="1" smtClean="0">
                <a:latin typeface="Arial Unicode MS" pitchFamily="34" charset="-128"/>
              </a:rPr>
              <a:t>Γ.Π.Α.</a:t>
            </a:r>
            <a:endParaRPr lang="en-GB" b="1" smtClean="0"/>
          </a:p>
        </p:txBody>
      </p:sp>
      <p:sp>
        <p:nvSpPr>
          <p:cNvPr id="16387" name="Text Box 4"/>
          <p:cNvSpPr txBox="1">
            <a:spLocks noChangeArrowheads="1"/>
          </p:cNvSpPr>
          <p:nvPr/>
        </p:nvSpPr>
        <p:spPr bwMode="auto">
          <a:xfrm>
            <a:off x="3563938" y="4878388"/>
            <a:ext cx="4994275" cy="290512"/>
          </a:xfrm>
          <a:prstGeom prst="rect">
            <a:avLst/>
          </a:prstGeom>
          <a:noFill/>
          <a:ln w="9525">
            <a:noFill/>
            <a:miter lim="800000"/>
            <a:headEnd/>
            <a:tailEnd/>
          </a:ln>
        </p:spPr>
        <p:txBody>
          <a:bodyPr wrap="none">
            <a:spAutoFit/>
          </a:bodyPr>
          <a:lstStyle/>
          <a:p>
            <a:r>
              <a:rPr lang="el-GR" sz="1300" b="1">
                <a:solidFill>
                  <a:schemeClr val="bg1"/>
                </a:solidFill>
              </a:rPr>
              <a:t>Τμήμα: Επιστήμης Ζωικής Παραγωγής &amp; Υδατοκαλλιεργειών</a:t>
            </a:r>
          </a:p>
        </p:txBody>
      </p:sp>
      <p:sp>
        <p:nvSpPr>
          <p:cNvPr id="16390" name="Text Box 5"/>
          <p:cNvSpPr txBox="1">
            <a:spLocks noChangeArrowheads="1"/>
          </p:cNvSpPr>
          <p:nvPr/>
        </p:nvSpPr>
        <p:spPr bwMode="auto">
          <a:xfrm>
            <a:off x="3635375" y="5229225"/>
            <a:ext cx="4681538" cy="457200"/>
          </a:xfrm>
          <a:prstGeom prst="rect">
            <a:avLst/>
          </a:prstGeom>
          <a:noFill/>
          <a:ln w="9525">
            <a:noFill/>
            <a:miter lim="800000"/>
            <a:headEnd/>
            <a:tailEnd/>
          </a:ln>
        </p:spPr>
        <p:txBody>
          <a:bodyPr>
            <a:spAutoFit/>
          </a:bodyPr>
          <a:lstStyle/>
          <a:p>
            <a:r>
              <a:rPr lang="el-GR" sz="1200" b="1">
                <a:solidFill>
                  <a:schemeClr val="bg1"/>
                </a:solidFill>
              </a:rPr>
              <a:t>Διδάσκουσες: Κουτσούλη Παναγιώτα</a:t>
            </a:r>
            <a:r>
              <a:rPr lang="en-US" sz="1200" b="1">
                <a:solidFill>
                  <a:schemeClr val="bg1"/>
                </a:solidFill>
              </a:rPr>
              <a:t>, X</a:t>
            </a:r>
            <a:r>
              <a:rPr lang="el-GR" sz="1200" b="1">
                <a:solidFill>
                  <a:schemeClr val="bg1"/>
                </a:solidFill>
              </a:rPr>
              <a:t>αρισμιάδου Μαρία, </a:t>
            </a:r>
            <a:endParaRPr lang="en-US" sz="1200" b="1">
              <a:solidFill>
                <a:schemeClr val="bg1"/>
              </a:solidFill>
            </a:endParaRPr>
          </a:p>
          <a:p>
            <a:r>
              <a:rPr lang="en-US" sz="1200" b="1">
                <a:solidFill>
                  <a:schemeClr val="bg1"/>
                </a:solidFill>
              </a:rPr>
              <a:t>                         </a:t>
            </a:r>
            <a:r>
              <a:rPr lang="el-GR" sz="1200" b="1">
                <a:solidFill>
                  <a:schemeClr val="bg1"/>
                </a:solidFill>
              </a:rPr>
              <a:t>Αγιουτάντη Αννίτα</a:t>
            </a:r>
            <a:endParaRPr lang="el-G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4"/>
          <p:cNvSpPr>
            <a:spLocks noGrp="1" noChangeArrowheads="1"/>
          </p:cNvSpPr>
          <p:nvPr>
            <p:ph type="title"/>
          </p:nvPr>
        </p:nvSpPr>
        <p:spPr/>
        <p:txBody>
          <a:bodyPr/>
          <a:lstStyle/>
          <a:p>
            <a:pPr eaLnBrk="1" hangingPunct="1"/>
            <a:r>
              <a:rPr lang="el-GR" smtClean="0"/>
              <a:t>Ράχη</a:t>
            </a:r>
          </a:p>
        </p:txBody>
      </p:sp>
      <p:sp>
        <p:nvSpPr>
          <p:cNvPr id="29698" name="Θέση περιεχομένου 1"/>
          <p:cNvSpPr>
            <a:spLocks noGrp="1"/>
          </p:cNvSpPr>
          <p:nvPr>
            <p:ph idx="1"/>
          </p:nvPr>
        </p:nvSpPr>
        <p:spPr>
          <a:xfrm>
            <a:off x="395288" y="1557338"/>
            <a:ext cx="7848600" cy="5111750"/>
          </a:xfrm>
        </p:spPr>
        <p:txBody>
          <a:bodyPr/>
          <a:lstStyle/>
          <a:p>
            <a:pPr eaLnBrk="1" hangingPunct="1"/>
            <a:r>
              <a:rPr lang="el-GR" smtClean="0"/>
              <a:t>Η ράχη στα βοοειδή έχει ως οστεολογική βάση τους υπόλοιπους ραχιαίους σπονδύλους με τις ακανθώδεις και τις εγκάρσιες αποφύσεις τους.</a:t>
            </a:r>
          </a:p>
          <a:p>
            <a:pPr eaLnBrk="1" hangingPunct="1"/>
            <a:r>
              <a:rPr lang="el-GR" smtClean="0"/>
              <a:t>Η ράχη επιζητείται σε όλα τα ζώα ευθεία, ευρεία και μακρά.</a:t>
            </a:r>
          </a:p>
          <a:p>
            <a:pPr eaLnBrk="1" hangingPunct="1"/>
            <a:r>
              <a:rPr lang="el-GR" smtClean="0"/>
              <a:t>Για να προσδιορίσουμε τη χώρα της ράχης, βρίσκουμε πρώτα τη χώρα του ακρωμίου. Αμέσως μετά το ακρώμιο είναι η αρχή της ράχης. Το τέλος της ράχης ορίζεται από την τελευταία ψευδοπλευρά.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4"/>
          <p:cNvSpPr>
            <a:spLocks noGrp="1" noChangeArrowheads="1"/>
          </p:cNvSpPr>
          <p:nvPr>
            <p:ph type="title"/>
          </p:nvPr>
        </p:nvSpPr>
        <p:spPr/>
        <p:txBody>
          <a:bodyPr/>
          <a:lstStyle/>
          <a:p>
            <a:pPr eaLnBrk="1" hangingPunct="1"/>
            <a:r>
              <a:rPr lang="el-GR" smtClean="0"/>
              <a:t>Στήθος και μεσόσκελο</a:t>
            </a:r>
          </a:p>
        </p:txBody>
      </p:sp>
      <p:sp>
        <p:nvSpPr>
          <p:cNvPr id="31746" name="Θέση περιεχομένου 1"/>
          <p:cNvSpPr>
            <a:spLocks noGrp="1"/>
          </p:cNvSpPr>
          <p:nvPr>
            <p:ph idx="1"/>
          </p:nvPr>
        </p:nvSpPr>
        <p:spPr>
          <a:xfrm>
            <a:off x="395288" y="1557338"/>
            <a:ext cx="7848600" cy="5111750"/>
          </a:xfrm>
        </p:spPr>
        <p:txBody>
          <a:bodyPr/>
          <a:lstStyle/>
          <a:p>
            <a:pPr eaLnBrk="1" hangingPunct="1"/>
            <a:r>
              <a:rPr lang="el-GR" sz="2400" smtClean="0"/>
              <a:t>Το στήθος έχει ως οστεολογική βάση τη τραχηλική λαβή του στέρνου.</a:t>
            </a:r>
          </a:p>
          <a:p>
            <a:pPr eaLnBrk="1" hangingPunct="1"/>
            <a:r>
              <a:rPr lang="el-GR" sz="2400" smtClean="0"/>
              <a:t>Το στήθος επιζητείται σε όλα τα ζώα ευρύ και αρκετά μυώδες.</a:t>
            </a:r>
          </a:p>
          <a:p>
            <a:pPr eaLnBrk="1" hangingPunct="1"/>
            <a:r>
              <a:rPr lang="el-GR" sz="2400" smtClean="0"/>
              <a:t>Για να προσδιορίσουμε τη χώρα του στήθους: από πάνω ορίζεται από το κάτω χείλος του τραχήλου, προς τα κάτω από τη χώρα του μεσοσκέλου και στα πλάγια από τους ώμους. </a:t>
            </a:r>
          </a:p>
          <a:p>
            <a:pPr eaLnBrk="1" hangingPunct="1"/>
            <a:r>
              <a:rPr lang="el-GR" sz="2400" smtClean="0"/>
              <a:t>Το μεσόσκελο έχει ως οστεολογική βάση το μέσο τμήμα του στέρνου. </a:t>
            </a:r>
          </a:p>
          <a:p>
            <a:pPr eaLnBrk="1" hangingPunct="1"/>
            <a:r>
              <a:rPr lang="el-GR" sz="2400" smtClean="0"/>
              <a:t>Το μεσόσκελο ορίζεται εμπρός από το στήθος, πίσω από τη χώρα της ζώνης και πλάγια από τα πρόσθια άκρα.</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4"/>
          <p:cNvSpPr>
            <a:spLocks noGrp="1" noChangeArrowheads="1"/>
          </p:cNvSpPr>
          <p:nvPr>
            <p:ph type="title"/>
          </p:nvPr>
        </p:nvSpPr>
        <p:spPr/>
        <p:txBody>
          <a:bodyPr/>
          <a:lstStyle/>
          <a:p>
            <a:pPr eaLnBrk="1" hangingPunct="1"/>
            <a:r>
              <a:rPr lang="el-GR" smtClean="0"/>
              <a:t>Πλευρές</a:t>
            </a:r>
          </a:p>
        </p:txBody>
      </p:sp>
      <p:sp>
        <p:nvSpPr>
          <p:cNvPr id="33794" name="Θέση περιεχομένου 1"/>
          <p:cNvSpPr>
            <a:spLocks noGrp="1"/>
          </p:cNvSpPr>
          <p:nvPr>
            <p:ph idx="1"/>
          </p:nvPr>
        </p:nvSpPr>
        <p:spPr>
          <a:xfrm>
            <a:off x="395288" y="1557338"/>
            <a:ext cx="7848600" cy="5111750"/>
          </a:xfrm>
        </p:spPr>
        <p:txBody>
          <a:bodyPr/>
          <a:lstStyle/>
          <a:p>
            <a:pPr eaLnBrk="1" hangingPunct="1"/>
            <a:r>
              <a:rPr lang="el-GR" sz="2000" smtClean="0"/>
              <a:t>Οι πλευρές συνιστούν μια διπλή χώρα, αριστερά και δεξιά του κορμού.</a:t>
            </a:r>
          </a:p>
          <a:p>
            <a:pPr eaLnBrk="1" hangingPunct="1"/>
            <a:r>
              <a:rPr lang="el-GR" sz="2000" smtClean="0"/>
              <a:t>Η χώρα των πλευρών ορίζεται από πάνω από τις χώρες του ακρωμίου και της ράχης, από κάτω από τη χώρα της ζώνης, εμπρός από τα πρόσθια άκρα και προς τα πίσω από τις χώρες των κενεώνων και της κοιλίας. </a:t>
            </a:r>
          </a:p>
          <a:p>
            <a:pPr eaLnBrk="1" hangingPunct="1"/>
            <a:r>
              <a:rPr lang="el-GR" sz="2000" smtClean="0"/>
              <a:t>Οι πλευρές εξετάζονται ως προς το μήκος, την κυρτότητα, την κλίση και τη μεταξύ τους απόσταση. </a:t>
            </a:r>
          </a:p>
          <a:p>
            <a:pPr eaLnBrk="1" hangingPunct="1"/>
            <a:r>
              <a:rPr lang="el-GR" sz="2000" smtClean="0"/>
              <a:t>Στα γαλακτοπαραγωγά ζώα επιζητούνται πλευρές μακριές με μικρή κυρτότητα, με μεγάλη κλίση και μεγάλη απόσταση μεταξύ τους.</a:t>
            </a:r>
          </a:p>
          <a:p>
            <a:pPr eaLnBrk="1" hangingPunct="1"/>
            <a:r>
              <a:rPr lang="el-GR" sz="2000" smtClean="0"/>
              <a:t>Στα κρεοπαραγωγά ζώα επιζητούνται πλευρές μακριές με μεγάλη κυρτότητα, κατακόρυφες και με μικρή απόσταση μεταξύ τους.</a:t>
            </a:r>
          </a:p>
          <a:p>
            <a:pPr eaLnBrk="1" hangingPunct="1"/>
            <a:r>
              <a:rPr lang="el-GR" sz="2000" smtClean="0"/>
              <a:t>Από τις πλευρές εξαρτάται η κατασκευή του θώρακα του ζώου.</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4"/>
          <p:cNvSpPr>
            <a:spLocks noGrp="1" noChangeArrowheads="1"/>
          </p:cNvSpPr>
          <p:nvPr>
            <p:ph type="title"/>
          </p:nvPr>
        </p:nvSpPr>
        <p:spPr/>
        <p:txBody>
          <a:bodyPr/>
          <a:lstStyle/>
          <a:p>
            <a:pPr eaLnBrk="1" hangingPunct="1"/>
            <a:r>
              <a:rPr lang="el-GR" smtClean="0"/>
              <a:t>Θώρακας 1/2</a:t>
            </a:r>
          </a:p>
        </p:txBody>
      </p:sp>
      <p:sp>
        <p:nvSpPr>
          <p:cNvPr id="35842" name="Θέση περιεχομένου 1"/>
          <p:cNvSpPr>
            <a:spLocks noGrp="1"/>
          </p:cNvSpPr>
          <p:nvPr>
            <p:ph idx="1"/>
          </p:nvPr>
        </p:nvSpPr>
        <p:spPr>
          <a:xfrm>
            <a:off x="395288" y="1557338"/>
            <a:ext cx="7848600" cy="5111750"/>
          </a:xfrm>
        </p:spPr>
        <p:txBody>
          <a:bodyPr/>
          <a:lstStyle/>
          <a:p>
            <a:pPr eaLnBrk="1" hangingPunct="1"/>
            <a:r>
              <a:rPr lang="el-GR" sz="2000" smtClean="0"/>
              <a:t>Ο θώρακας συγκροτείται από το ακρώμιο, τη ράχη, τις πλευρές, το στήθος, το μεσόσκελο και τη ζώνη.</a:t>
            </a:r>
          </a:p>
          <a:p>
            <a:pPr eaLnBrk="1" hangingPunct="1"/>
            <a:r>
              <a:rPr lang="el-GR" sz="2000" smtClean="0"/>
              <a:t>Ο θώρακας εξετάζεται ως προς το βάθος, το εύρος, το μήκος και τη διατομή του. </a:t>
            </a:r>
          </a:p>
          <a:p>
            <a:pPr eaLnBrk="1" hangingPunct="1"/>
            <a:r>
              <a:rPr lang="el-GR" sz="2000" smtClean="0"/>
              <a:t>Ως </a:t>
            </a:r>
            <a:r>
              <a:rPr lang="el-GR" sz="2000" b="1" smtClean="0"/>
              <a:t>βάθος</a:t>
            </a:r>
            <a:r>
              <a:rPr lang="el-GR" sz="2000" smtClean="0"/>
              <a:t> θώρακα ορίζεται  η απόσταση μεταξύ ακρωμίου και ζώνης. Κανονικό βάθος είναι όταν η κατώτερη επιφάνεια του θώρακα βρίσκεται μεταξύ αγκώνα και καρπού. Μεγάλο βάθος όταν η κατώτερη επιφάνεια πλησιάζει τον καρπό. Μικρό βάθος όταν η κατώτερη επιφάνεια είναι πάνω από τον αγκώνα.</a:t>
            </a:r>
          </a:p>
          <a:p>
            <a:pPr eaLnBrk="1" hangingPunct="1"/>
            <a:r>
              <a:rPr lang="el-GR" sz="2000" smtClean="0"/>
              <a:t>Το </a:t>
            </a:r>
            <a:r>
              <a:rPr lang="el-GR" sz="2000" b="1" smtClean="0"/>
              <a:t>εύρος</a:t>
            </a:r>
            <a:r>
              <a:rPr lang="el-GR" sz="2000" smtClean="0"/>
              <a:t> του θώρακα καθορίζεται από την κυρτότητα των πλευρών. Τοξοειδείς πλευρές αντιστοιχούν σε θώρακα μεγάλου εύρους. Πλευρές με μικρή κυρτότητα σε θώρακα μικρού εύρους και ευθείες σε στενό θώρακα.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4"/>
          <p:cNvSpPr>
            <a:spLocks noGrp="1" noChangeArrowheads="1"/>
          </p:cNvSpPr>
          <p:nvPr>
            <p:ph type="title"/>
          </p:nvPr>
        </p:nvSpPr>
        <p:spPr/>
        <p:txBody>
          <a:bodyPr/>
          <a:lstStyle/>
          <a:p>
            <a:pPr eaLnBrk="1" hangingPunct="1"/>
            <a:r>
              <a:rPr lang="el-GR" smtClean="0"/>
              <a:t>Θώρακας 2/2</a:t>
            </a:r>
          </a:p>
        </p:txBody>
      </p:sp>
      <p:sp>
        <p:nvSpPr>
          <p:cNvPr id="37890" name="Θέση περιεχομένου 1"/>
          <p:cNvSpPr>
            <a:spLocks noGrp="1"/>
          </p:cNvSpPr>
          <p:nvPr>
            <p:ph idx="1"/>
          </p:nvPr>
        </p:nvSpPr>
        <p:spPr>
          <a:xfrm>
            <a:off x="395288" y="1557338"/>
            <a:ext cx="7848600" cy="5111750"/>
          </a:xfrm>
        </p:spPr>
        <p:txBody>
          <a:bodyPr/>
          <a:lstStyle/>
          <a:p>
            <a:pPr eaLnBrk="1" hangingPunct="1"/>
            <a:r>
              <a:rPr lang="el-GR" sz="2000" smtClean="0"/>
              <a:t>Το </a:t>
            </a:r>
            <a:r>
              <a:rPr lang="el-GR" sz="2000" b="1" smtClean="0"/>
              <a:t>μήκος</a:t>
            </a:r>
            <a:r>
              <a:rPr lang="el-GR" sz="2000" smtClean="0"/>
              <a:t> του θώρακα εξαρτάται από την κλίση των πλευρών και την μεταξύ τους απόσταση. Πλευρές με μεγάλη κλίση και μεγάλη απόσταση ορίζουν έναν μακρύ θώρακα. </a:t>
            </a:r>
          </a:p>
          <a:p>
            <a:pPr eaLnBrk="1" hangingPunct="1"/>
            <a:r>
              <a:rPr lang="el-GR" sz="2000" smtClean="0"/>
              <a:t>Η </a:t>
            </a:r>
            <a:r>
              <a:rPr lang="el-GR" sz="2000" b="1" smtClean="0"/>
              <a:t>διατομή</a:t>
            </a:r>
            <a:r>
              <a:rPr lang="el-GR" sz="2000" smtClean="0"/>
              <a:t> του θώρακα ορίζεται με βάση το βάθος  και το εύρος του θώρακα.</a:t>
            </a:r>
          </a:p>
          <a:p>
            <a:pPr eaLnBrk="1" hangingPunct="1"/>
            <a:r>
              <a:rPr lang="el-GR" sz="2000" smtClean="0"/>
              <a:t>Η διατομή είναι κανονική όταν το βάθος έχει μεγαλύτερη διάσταση από το εύρος.</a:t>
            </a:r>
          </a:p>
          <a:p>
            <a:pPr eaLnBrk="1" hangingPunct="1"/>
            <a:r>
              <a:rPr lang="el-GR" sz="2000" smtClean="0"/>
              <a:t>Η διατομή είναι ελλειψοειδής όταν το βάθος είναι πολύ μεγαλύτερο του εύρους.</a:t>
            </a:r>
          </a:p>
          <a:p>
            <a:pPr eaLnBrk="1" hangingPunct="1"/>
            <a:r>
              <a:rPr lang="el-GR" sz="2000" smtClean="0"/>
              <a:t>Η διατομή είναι κυκλική όταν το βάθος είναι ίσο με το εύρος.</a:t>
            </a:r>
          </a:p>
          <a:p>
            <a:pPr eaLnBrk="1" hangingPunct="1"/>
            <a:r>
              <a:rPr lang="el-GR" sz="2000" smtClean="0"/>
              <a:t>Στα γαλακτοπαραγωγά ο θώρακας επιζητείται κανονικής διατομής και στα κρεοπαραγωγά κυκλικής διατομής.</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4"/>
          <p:cNvSpPr>
            <a:spLocks noGrp="1" noChangeArrowheads="1"/>
          </p:cNvSpPr>
          <p:nvPr>
            <p:ph type="title"/>
          </p:nvPr>
        </p:nvSpPr>
        <p:spPr/>
        <p:txBody>
          <a:bodyPr/>
          <a:lstStyle/>
          <a:p>
            <a:pPr eaLnBrk="1" hangingPunct="1"/>
            <a:r>
              <a:rPr lang="el-GR" smtClean="0"/>
              <a:t>Διαπλάσεις σώματος</a:t>
            </a:r>
            <a:endParaRPr lang="en-GB" smtClean="0"/>
          </a:p>
        </p:txBody>
      </p:sp>
      <p:pic>
        <p:nvPicPr>
          <p:cNvPr id="39938" name="Θέση περιεχομένου 9" descr="Διαπλάσεις σώματος στα γαλακτοπαραγωγά (Α) και κρεοπαραγωγά  "/>
          <p:cNvPicPr>
            <a:picLocks noGrp="1" noChangeAspect="1"/>
          </p:cNvPicPr>
          <p:nvPr>
            <p:ph sz="half" idx="1"/>
          </p:nvPr>
        </p:nvPicPr>
        <p:blipFill>
          <a:blip r:embed="rId3"/>
          <a:srcRect/>
          <a:stretch>
            <a:fillRect/>
          </a:stretch>
        </p:blipFill>
        <p:spPr>
          <a:xfrm>
            <a:off x="900113" y="1773238"/>
            <a:ext cx="6615112" cy="1890712"/>
          </a:xfrm>
          <a:ln>
            <a:solidFill>
              <a:schemeClr val="tx2"/>
            </a:solidFill>
          </a:ln>
        </p:spPr>
      </p:pic>
      <p:pic>
        <p:nvPicPr>
          <p:cNvPr id="39939" name="Θέση περιεχομένου 10" descr="Διαπλάσεις σώματος στα γαλακτοπαραγωγά  (Β) ζώα (πηγή: αρχείο Εργαστηρίου Γενικής &amp; Ειδικής Ζωοτεχνίας).&#10;"/>
          <p:cNvPicPr>
            <a:picLocks noGrp="1" noChangeAspect="1"/>
          </p:cNvPicPr>
          <p:nvPr>
            <p:ph sz="half" idx="2"/>
          </p:nvPr>
        </p:nvPicPr>
        <p:blipFill>
          <a:blip r:embed="rId4"/>
          <a:srcRect/>
          <a:stretch>
            <a:fillRect/>
          </a:stretch>
        </p:blipFill>
        <p:spPr>
          <a:xfrm>
            <a:off x="900113" y="3500438"/>
            <a:ext cx="6615112" cy="2005012"/>
          </a:xfrm>
          <a:ln w="3175">
            <a:solidFill>
              <a:schemeClr val="tx2"/>
            </a:solidFill>
          </a:ln>
        </p:spPr>
      </p:pic>
      <p:sp>
        <p:nvSpPr>
          <p:cNvPr id="39940" name="Θέση περιεχομένου 6"/>
          <p:cNvSpPr>
            <a:spLocks noGrp="1"/>
          </p:cNvSpPr>
          <p:nvPr>
            <p:ph sz="half" idx="10"/>
          </p:nvPr>
        </p:nvSpPr>
        <p:spPr>
          <a:xfrm>
            <a:off x="468313" y="5797550"/>
            <a:ext cx="7848600" cy="944563"/>
          </a:xfrm>
        </p:spPr>
        <p:txBody>
          <a:bodyPr/>
          <a:lstStyle/>
          <a:p>
            <a:pPr marL="0" indent="0" eaLnBrk="1" hangingPunct="1">
              <a:buFont typeface="Wingdings" pitchFamily="2" charset="2"/>
              <a:buNone/>
            </a:pPr>
            <a:r>
              <a:rPr lang="el-GR" sz="2000" smtClean="0"/>
              <a:t>Διαπλάσεις σώματος στα γαλακτοπαραγωγά (Α) και κρεοπαραγωγά  (Β) ζώα (πηγή: αρχείο Εργαστηρίου Γενικής &amp; Ειδικής Ζωοτεχνίας).</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Τίτλος 3"/>
          <p:cNvSpPr>
            <a:spLocks noGrp="1"/>
          </p:cNvSpPr>
          <p:nvPr>
            <p:ph type="title"/>
          </p:nvPr>
        </p:nvSpPr>
        <p:spPr/>
        <p:txBody>
          <a:bodyPr/>
          <a:lstStyle/>
          <a:p>
            <a:pPr eaLnBrk="1" hangingPunct="1"/>
            <a:r>
              <a:rPr lang="el-GR" smtClean="0"/>
              <a:t>Σκελετός προσθίων άκρων</a:t>
            </a:r>
          </a:p>
        </p:txBody>
      </p:sp>
      <p:pic>
        <p:nvPicPr>
          <p:cNvPr id="41986" name="Picture 2" descr="σκελετός προσθίων άκρων&#10;"/>
          <p:cNvPicPr>
            <a:picLocks noChangeAspect="1" noChangeArrowheads="1"/>
          </p:cNvPicPr>
          <p:nvPr/>
        </p:nvPicPr>
        <p:blipFill>
          <a:blip r:embed="rId3"/>
          <a:srcRect/>
          <a:stretch>
            <a:fillRect/>
          </a:stretch>
        </p:blipFill>
        <p:spPr bwMode="auto">
          <a:xfrm>
            <a:off x="1241425" y="2205038"/>
            <a:ext cx="2609850" cy="4060825"/>
          </a:xfrm>
          <a:prstGeom prst="rect">
            <a:avLst/>
          </a:prstGeom>
          <a:noFill/>
          <a:ln w="38100">
            <a:solidFill>
              <a:schemeClr val="tx2"/>
            </a:solidFill>
            <a:miter lim="800000"/>
            <a:headEnd/>
            <a:tailEnd/>
          </a:ln>
        </p:spPr>
      </p:pic>
      <p:sp>
        <p:nvSpPr>
          <p:cNvPr id="41987" name="TextBox 4"/>
          <p:cNvSpPr txBox="1">
            <a:spLocks noChangeArrowheads="1"/>
          </p:cNvSpPr>
          <p:nvPr/>
        </p:nvSpPr>
        <p:spPr bwMode="auto">
          <a:xfrm>
            <a:off x="4067175" y="2343150"/>
            <a:ext cx="3817938" cy="3784600"/>
          </a:xfrm>
          <a:prstGeom prst="rect">
            <a:avLst/>
          </a:prstGeom>
          <a:noFill/>
          <a:ln w="9525">
            <a:noFill/>
            <a:miter lim="800000"/>
            <a:headEnd/>
            <a:tailEnd/>
          </a:ln>
        </p:spPr>
        <p:txBody>
          <a:bodyPr>
            <a:spAutoFit/>
          </a:bodyPr>
          <a:lstStyle/>
          <a:p>
            <a:r>
              <a:rPr lang="el-GR" sz="2000">
                <a:solidFill>
                  <a:srgbClr val="000000"/>
                </a:solidFill>
              </a:rPr>
              <a:t>Σκελετός προσθίων άκρων (1: ωμοπλάτη, 2: κατ’ ΄μον άρθρωση, 3: βραχιόνιο οστό, 4: ωλέκρανο, 5: ωλένη, 6: κατ’ αγκώνα άρθρωση, 7: κερκίδα, 8: κερκίδα και ωλένη, 9: οστά καρπού, 10: μετακάρπια οστά, 12: πρώτη φάλαγγα δακτύλων, 13: δεύτερη φάλαγγα δακτύλων, 14: τρίτη φάλαγγα δακτύλων) (πηγή: αρχείο Εργαστηρίου Γενικής &amp; Ειδικής Ζωοτεχνίας).</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8"/>
          <p:cNvSpPr>
            <a:spLocks noGrp="1" noChangeArrowheads="1"/>
          </p:cNvSpPr>
          <p:nvPr>
            <p:ph type="title"/>
          </p:nvPr>
        </p:nvSpPr>
        <p:spPr/>
        <p:txBody>
          <a:bodyPr/>
          <a:lstStyle/>
          <a:p>
            <a:pPr eaLnBrk="1" hangingPunct="1"/>
            <a:r>
              <a:rPr lang="el-GR" smtClean="0"/>
              <a:t>Ανατομία άκρου ποδός</a:t>
            </a:r>
            <a:endParaRPr lang="en-GB" smtClean="0"/>
          </a:p>
        </p:txBody>
      </p:sp>
      <p:pic>
        <p:nvPicPr>
          <p:cNvPr id="44034" name="Picture 7" descr="ανατομία άκρου ποδός.&#10;"/>
          <p:cNvPicPr>
            <a:picLocks noGrp="1" noChangeAspect="1" noChangeArrowheads="1"/>
          </p:cNvPicPr>
          <p:nvPr>
            <p:ph sz="half" idx="1"/>
          </p:nvPr>
        </p:nvPicPr>
        <p:blipFill>
          <a:blip r:embed="rId3"/>
          <a:srcRect/>
          <a:stretch>
            <a:fillRect/>
          </a:stretch>
        </p:blipFill>
        <p:spPr>
          <a:xfrm>
            <a:off x="642938" y="1847850"/>
            <a:ext cx="3498850" cy="4530725"/>
          </a:xfrm>
          <a:ln w="38100">
            <a:solidFill>
              <a:schemeClr val="tx2"/>
            </a:solidFill>
          </a:ln>
        </p:spPr>
      </p:pic>
      <p:sp>
        <p:nvSpPr>
          <p:cNvPr id="3" name="Θέση περιεχομένου 2"/>
          <p:cNvSpPr>
            <a:spLocks noGrp="1"/>
          </p:cNvSpPr>
          <p:nvPr>
            <p:ph sz="half" idx="2"/>
          </p:nvPr>
        </p:nvSpPr>
        <p:spPr/>
        <p:txBody>
          <a:bodyPr/>
          <a:lstStyle/>
          <a:p>
            <a:pPr marL="457200" indent="-457200" eaLnBrk="1" hangingPunct="1">
              <a:buFont typeface="+mj-lt"/>
              <a:buAutoNum type="arabicPeriod"/>
              <a:defRPr/>
            </a:pPr>
            <a:r>
              <a:rPr lang="el-GR" sz="2000" dirty="0" smtClean="0"/>
              <a:t>τένοντες </a:t>
            </a:r>
            <a:r>
              <a:rPr lang="el-GR" sz="2000" dirty="0" err="1"/>
              <a:t>καμπτήρων</a:t>
            </a:r>
            <a:r>
              <a:rPr lang="el-GR" sz="2000" dirty="0"/>
              <a:t> φαλάγγων, </a:t>
            </a:r>
          </a:p>
          <a:p>
            <a:pPr marL="457200" indent="-457200" eaLnBrk="1" hangingPunct="1">
              <a:buFont typeface="+mj-lt"/>
              <a:buAutoNum type="arabicPeriod"/>
              <a:defRPr/>
            </a:pPr>
            <a:r>
              <a:rPr lang="el-GR" sz="2000" dirty="0" smtClean="0"/>
              <a:t>μετακάρπιο</a:t>
            </a:r>
            <a:r>
              <a:rPr lang="el-GR" sz="2000" dirty="0"/>
              <a:t>, </a:t>
            </a:r>
          </a:p>
          <a:p>
            <a:pPr marL="457200" indent="-457200" eaLnBrk="1" hangingPunct="1">
              <a:buFont typeface="+mj-lt"/>
              <a:buAutoNum type="arabicPeriod"/>
              <a:defRPr/>
            </a:pPr>
            <a:r>
              <a:rPr lang="el-GR" sz="2000" dirty="0" smtClean="0"/>
              <a:t>διάρθρωση </a:t>
            </a:r>
            <a:r>
              <a:rPr lang="el-GR" sz="2000" dirty="0" err="1"/>
              <a:t>κυνήποδα</a:t>
            </a:r>
            <a:r>
              <a:rPr lang="el-GR" sz="2000" dirty="0"/>
              <a:t> (</a:t>
            </a:r>
            <a:r>
              <a:rPr lang="el-GR" sz="2000" dirty="0" err="1"/>
              <a:t>σησαμοειδή</a:t>
            </a:r>
            <a:r>
              <a:rPr lang="el-GR" sz="2000" dirty="0"/>
              <a:t>), </a:t>
            </a:r>
          </a:p>
          <a:p>
            <a:pPr marL="457200" indent="-457200" eaLnBrk="1" hangingPunct="1">
              <a:buFont typeface="+mj-lt"/>
              <a:buAutoNum type="arabicPeriod"/>
              <a:defRPr/>
            </a:pPr>
            <a:r>
              <a:rPr lang="el-GR" sz="2000" dirty="0" smtClean="0"/>
              <a:t>α</a:t>
            </a:r>
            <a:r>
              <a:rPr lang="el-GR" sz="2000" dirty="0"/>
              <a:t>’ φάλαγγα, </a:t>
            </a:r>
          </a:p>
          <a:p>
            <a:pPr marL="457200" indent="-457200" eaLnBrk="1" hangingPunct="1">
              <a:buFont typeface="+mj-lt"/>
              <a:buAutoNum type="arabicPeriod"/>
              <a:defRPr/>
            </a:pPr>
            <a:r>
              <a:rPr lang="el-GR" sz="2000" dirty="0" smtClean="0"/>
              <a:t>β</a:t>
            </a:r>
            <a:r>
              <a:rPr lang="el-GR" sz="2000" dirty="0"/>
              <a:t>’ φάλαγγα, </a:t>
            </a:r>
          </a:p>
          <a:p>
            <a:pPr marL="457200" indent="-457200" eaLnBrk="1" hangingPunct="1">
              <a:buFont typeface="+mj-lt"/>
              <a:buAutoNum type="arabicPeriod"/>
              <a:defRPr/>
            </a:pPr>
            <a:r>
              <a:rPr lang="el-GR" sz="2000" dirty="0" smtClean="0"/>
              <a:t>έλασσον </a:t>
            </a:r>
            <a:r>
              <a:rPr lang="el-GR" sz="2000" dirty="0" err="1"/>
              <a:t>σησαμοειδές</a:t>
            </a:r>
            <a:r>
              <a:rPr lang="el-GR" sz="2000" dirty="0"/>
              <a:t> οστό, </a:t>
            </a:r>
            <a:endParaRPr lang="en-US" sz="2000" dirty="0" smtClean="0"/>
          </a:p>
          <a:p>
            <a:pPr marL="457200" indent="-457200" eaLnBrk="1" hangingPunct="1">
              <a:buFont typeface="+mj-lt"/>
              <a:buAutoNum type="arabicPeriod"/>
              <a:defRPr/>
            </a:pPr>
            <a:r>
              <a:rPr lang="el-GR" sz="2000" dirty="0" smtClean="0"/>
              <a:t>γ</a:t>
            </a:r>
            <a:r>
              <a:rPr lang="el-GR" sz="2000" dirty="0"/>
              <a:t>’ φάλαγγα, </a:t>
            </a:r>
          </a:p>
          <a:p>
            <a:pPr marL="457200" indent="-457200" eaLnBrk="1" hangingPunct="1">
              <a:buFont typeface="+mj-lt"/>
              <a:buAutoNum type="arabicPeriod"/>
              <a:defRPr/>
            </a:pPr>
            <a:r>
              <a:rPr lang="el-GR" sz="2000" dirty="0" smtClean="0"/>
              <a:t>τοίχωμα </a:t>
            </a:r>
            <a:r>
              <a:rPr lang="el-GR" sz="2000" dirty="0"/>
              <a:t>χηλής, </a:t>
            </a:r>
          </a:p>
          <a:p>
            <a:pPr marL="457200" indent="-457200" eaLnBrk="1" hangingPunct="1">
              <a:buFont typeface="+mj-lt"/>
              <a:buAutoNum type="arabicPeriod"/>
              <a:defRPr/>
            </a:pPr>
            <a:r>
              <a:rPr lang="el-GR" sz="2000" dirty="0" err="1" smtClean="0"/>
              <a:t>ποδοφυλλώδης</a:t>
            </a:r>
            <a:r>
              <a:rPr lang="el-GR" sz="2000" dirty="0" smtClean="0"/>
              <a:t> </a:t>
            </a:r>
            <a:r>
              <a:rPr lang="el-GR" sz="2000" dirty="0"/>
              <a:t>ιστός </a:t>
            </a:r>
            <a:endParaRPr lang="en-US" sz="2000" dirty="0" smtClean="0"/>
          </a:p>
          <a:p>
            <a:pPr marL="0" indent="0" eaLnBrk="1" hangingPunct="1">
              <a:buFont typeface="Wingdings" pitchFamily="2" charset="2"/>
              <a:buNone/>
              <a:defRPr/>
            </a:pPr>
            <a:r>
              <a:rPr lang="el-GR" sz="2000" dirty="0" smtClean="0"/>
              <a:t>(</a:t>
            </a:r>
            <a:r>
              <a:rPr lang="el-GR" sz="2000" dirty="0"/>
              <a:t>πηγή: αρχείο Εργαστηρίου Γενικής &amp; Ειδικής Ζωοτεχνίας</a:t>
            </a:r>
            <a:r>
              <a:rPr lang="el-GR" sz="2000" dirty="0" smtClean="0"/>
              <a:t>).</a:t>
            </a:r>
            <a:endParaRPr lang="el-GR" sz="2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p:txBody>
          <a:bodyPr/>
          <a:lstStyle/>
          <a:p>
            <a:pPr eaLnBrk="1" hangingPunct="1"/>
            <a:r>
              <a:rPr lang="el-GR" smtClean="0"/>
              <a:t>Λέξεις</a:t>
            </a:r>
            <a:r>
              <a:rPr lang="en-US" smtClean="0"/>
              <a:t>- </a:t>
            </a:r>
            <a:r>
              <a:rPr lang="el-GR" smtClean="0"/>
              <a:t>έννοιες κλειδιά</a:t>
            </a:r>
            <a:r>
              <a:rPr lang="en-US" smtClean="0"/>
              <a:t> 6</a:t>
            </a:r>
            <a:endParaRPr lang="el-GR" smtClean="0"/>
          </a:p>
        </p:txBody>
      </p:sp>
      <p:sp>
        <p:nvSpPr>
          <p:cNvPr id="46082" name="Rectangle 3"/>
          <p:cNvSpPr>
            <a:spLocks noGrp="1" noChangeArrowheads="1"/>
          </p:cNvSpPr>
          <p:nvPr>
            <p:ph idx="1"/>
          </p:nvPr>
        </p:nvSpPr>
        <p:spPr/>
        <p:txBody>
          <a:bodyPr/>
          <a:lstStyle/>
          <a:p>
            <a:pPr eaLnBrk="1" hangingPunct="1"/>
            <a:r>
              <a:rPr lang="el-GR" smtClean="0"/>
              <a:t>ακρώμιο, ράχη, στήθος, πλευρές, μεσόσκελο, ζώνη</a:t>
            </a:r>
            <a:r>
              <a:rPr lang="en-US" smtClean="0"/>
              <a:t>,</a:t>
            </a:r>
            <a:r>
              <a:rPr lang="el-GR" smtClean="0"/>
              <a:t> θώρακας, βραχίονας, αντιβράχιο, καρπός</a:t>
            </a:r>
            <a:endParaRPr lang="en-US" smtClean="0"/>
          </a:p>
          <a:p>
            <a:pPr eaLnBrk="1" hangingPunct="1"/>
            <a:r>
              <a:rPr lang="en-US" smtClean="0"/>
              <a:t>withers, back, chest, sides, mesoskelo, belt, thorax,</a:t>
            </a:r>
            <a:r>
              <a:rPr lang="el-GR" smtClean="0"/>
              <a:t> </a:t>
            </a:r>
            <a:r>
              <a:rPr lang="en-US" smtClean="0"/>
              <a:t>arm, forearm, wrist</a:t>
            </a:r>
          </a:p>
          <a:p>
            <a:pPr eaLnBrk="1" hangingPunct="1"/>
            <a:endParaRPr lang="el-GR"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Τίτλος 1"/>
          <p:cNvSpPr>
            <a:spLocks noGrp="1"/>
          </p:cNvSpPr>
          <p:nvPr>
            <p:ph type="title"/>
          </p:nvPr>
        </p:nvSpPr>
        <p:spPr/>
        <p:txBody>
          <a:bodyPr/>
          <a:lstStyle/>
          <a:p>
            <a:pPr eaLnBrk="1" hangingPunct="1"/>
            <a:r>
              <a:rPr lang="en-US" smtClean="0"/>
              <a:t>B</a:t>
            </a:r>
            <a:r>
              <a:rPr lang="el-GR" smtClean="0"/>
              <a:t>ιβλιογραφία</a:t>
            </a:r>
            <a:r>
              <a:rPr lang="en-US" smtClean="0"/>
              <a:t> 6</a:t>
            </a:r>
            <a:endParaRPr lang="el-GR" smtClean="0"/>
          </a:p>
        </p:txBody>
      </p:sp>
      <p:sp>
        <p:nvSpPr>
          <p:cNvPr id="47106" name="Θέση περιεχομένου 2"/>
          <p:cNvSpPr>
            <a:spLocks noGrp="1"/>
          </p:cNvSpPr>
          <p:nvPr>
            <p:ph idx="1"/>
          </p:nvPr>
        </p:nvSpPr>
        <p:spPr/>
        <p:txBody>
          <a:bodyPr/>
          <a:lstStyle/>
          <a:p>
            <a:pPr eaLnBrk="1" hangingPunct="1">
              <a:lnSpc>
                <a:spcPct val="150000"/>
              </a:lnSpc>
            </a:pPr>
            <a:r>
              <a:rPr lang="el-GR" sz="2400" smtClean="0"/>
              <a:t>Καραντούνιας Αν. (1963): Εκτιμητική Βοός, Ανωτάτη Γεωπονική Σχολή, Εργαστήριον Ζωοτεχνίας, Αθήναι.</a:t>
            </a:r>
          </a:p>
          <a:p>
            <a:pPr eaLnBrk="1" hangingPunct="1">
              <a:lnSpc>
                <a:spcPct val="150000"/>
              </a:lnSpc>
            </a:pPr>
            <a:r>
              <a:rPr lang="el-GR" sz="2400" smtClean="0"/>
              <a:t>Παπαδημητρίου Τρ., Ελ. Πανοπούλου, Αντ. Κομινάκης (1998): Εξωτερικό των Ζώων, Εργαστήριο Γενικής &amp; Ειδικής Ζωοτεχνίας, Τμήμα ΕΖΠ&amp;Υ, Γεωπονικό Πανεπιστήμιο Αθηνών.</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AutoShape 2"/>
          <p:cNvSpPr>
            <a:spLocks noGrp="1" noChangeArrowheads="1"/>
          </p:cNvSpPr>
          <p:nvPr>
            <p:ph type="title"/>
          </p:nvPr>
        </p:nvSpPr>
        <p:spPr>
          <a:xfrm>
            <a:off x="395288" y="420688"/>
            <a:ext cx="7924800" cy="960437"/>
          </a:xfrm>
        </p:spPr>
        <p:txBody>
          <a:bodyPr/>
          <a:lstStyle/>
          <a:p>
            <a:pPr eaLnBrk="1" hangingPunct="1"/>
            <a:r>
              <a:rPr lang="el-GR" sz="4000" smtClean="0"/>
              <a:t>Αντικειμενικοί στόχοι του εργαστηρίου </a:t>
            </a:r>
            <a:r>
              <a:rPr lang="en-US" sz="4000" smtClean="0"/>
              <a:t>6</a:t>
            </a:r>
            <a:endParaRPr lang="el-GR" sz="4000" smtClean="0"/>
          </a:p>
        </p:txBody>
      </p:sp>
      <p:sp>
        <p:nvSpPr>
          <p:cNvPr id="17410" name="Rectangle 3"/>
          <p:cNvSpPr>
            <a:spLocks noGrp="1" noChangeArrowheads="1"/>
          </p:cNvSpPr>
          <p:nvPr>
            <p:ph idx="1"/>
          </p:nvPr>
        </p:nvSpPr>
        <p:spPr/>
        <p:txBody>
          <a:bodyPr/>
          <a:lstStyle/>
          <a:p>
            <a:pPr eaLnBrk="1" hangingPunct="1">
              <a:buFont typeface="Wingdings" pitchFamily="2" charset="2"/>
              <a:buNone/>
            </a:pPr>
            <a:r>
              <a:rPr lang="el-GR" smtClean="0"/>
              <a:t>	Αντικείμενο του παρόντος εργαστηρίου είναι η περιγραφή των χωρών (περιοχών) που ανήκουν στο πρόσθιο τμήμα του σώματος όπως το ακρώμιο, η ράχη, το στήθος, οι πλευρές,  το μεσόσκελο, η ζώνη και ο θώρακας, καθώς και των χωρών των πρόσθιων άκρων.</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AutoShape 2"/>
          <p:cNvSpPr>
            <a:spLocks noGrp="1" noChangeArrowheads="1"/>
          </p:cNvSpPr>
          <p:nvPr>
            <p:ph type="title"/>
          </p:nvPr>
        </p:nvSpPr>
        <p:spPr>
          <a:xfrm>
            <a:off x="395288" y="395288"/>
            <a:ext cx="7924800" cy="960437"/>
          </a:xfrm>
        </p:spPr>
        <p:txBody>
          <a:bodyPr/>
          <a:lstStyle/>
          <a:p>
            <a:pPr eaLnBrk="1" hangingPunct="1"/>
            <a:r>
              <a:rPr lang="el-GR" sz="4000" smtClean="0"/>
              <a:t>Επιδιωκόμενα μαθησιακά αποτελέσματα</a:t>
            </a:r>
            <a:r>
              <a:rPr lang="en-US" sz="4000" smtClean="0"/>
              <a:t> 6</a:t>
            </a:r>
            <a:endParaRPr lang="el-GR" sz="4000" smtClean="0"/>
          </a:p>
        </p:txBody>
      </p:sp>
      <p:sp>
        <p:nvSpPr>
          <p:cNvPr id="18434" name="Rectangle 3"/>
          <p:cNvSpPr>
            <a:spLocks noGrp="1" noChangeArrowheads="1"/>
          </p:cNvSpPr>
          <p:nvPr>
            <p:ph idx="1"/>
          </p:nvPr>
        </p:nvSpPr>
        <p:spPr/>
        <p:txBody>
          <a:bodyPr/>
          <a:lstStyle/>
          <a:p>
            <a:pPr eaLnBrk="1" hangingPunct="1">
              <a:buFont typeface="Wingdings" pitchFamily="2" charset="2"/>
              <a:buNone/>
            </a:pPr>
            <a:r>
              <a:rPr lang="el-GR" smtClean="0"/>
              <a:t>	Επιδιώκεται η εξοικείωση του φοιτητή με την αγελάδα ως ενιαίο οργανισμό και ιδιαιτέρως με τη διάπλαση της στο πρόσθιο τμήμα του κορμού και στα πρόσθια άκρα ώστε να είναι δυνατή η διάκριση των προτερημάτων και των μειονεκτημάτων του ζώου.</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AutoShape 2"/>
          <p:cNvSpPr>
            <a:spLocks noGrp="1" noChangeArrowheads="1"/>
          </p:cNvSpPr>
          <p:nvPr>
            <p:ph type="title"/>
          </p:nvPr>
        </p:nvSpPr>
        <p:spPr/>
        <p:txBody>
          <a:bodyPr/>
          <a:lstStyle/>
          <a:p>
            <a:pPr eaLnBrk="1" hangingPunct="1"/>
            <a:r>
              <a:rPr lang="el-GR" smtClean="0"/>
              <a:t>Μαθησιακοί στόχοι </a:t>
            </a:r>
            <a:r>
              <a:rPr lang="en-US" smtClean="0"/>
              <a:t>6</a:t>
            </a:r>
            <a:endParaRPr lang="el-GR" smtClean="0"/>
          </a:p>
        </p:txBody>
      </p:sp>
      <p:sp>
        <p:nvSpPr>
          <p:cNvPr id="19458" name="Rectangle 3"/>
          <p:cNvSpPr>
            <a:spLocks noGrp="1" noChangeArrowheads="1"/>
          </p:cNvSpPr>
          <p:nvPr>
            <p:ph idx="1"/>
          </p:nvPr>
        </p:nvSpPr>
        <p:spPr/>
        <p:txBody>
          <a:bodyPr/>
          <a:lstStyle/>
          <a:p>
            <a:pPr eaLnBrk="1" hangingPunct="1">
              <a:buFont typeface="Wingdings" pitchFamily="2" charset="2"/>
              <a:buNone/>
            </a:pPr>
            <a:r>
              <a:rPr lang="el-GR" smtClean="0"/>
              <a:t>	</a:t>
            </a:r>
            <a:r>
              <a:rPr lang="el-GR" sz="2400" smtClean="0"/>
              <a:t>Με το πέρας της μελέτης του εργαστηρίου ο φοιτητής θα είναι σε θέση να γνωρίζει ότι: </a:t>
            </a:r>
          </a:p>
          <a:p>
            <a:pPr eaLnBrk="1" hangingPunct="1">
              <a:buFontTx/>
              <a:buAutoNum type="arabicPeriod"/>
            </a:pPr>
            <a:r>
              <a:rPr lang="en-US" sz="2400" smtClean="0"/>
              <a:t>O</a:t>
            </a:r>
            <a:r>
              <a:rPr lang="el-GR" sz="2400" smtClean="0"/>
              <a:t>ι χώρες στο πρόσθιο τμήμα του κορμού είναι: το ακρώμιο, η ράχη, το στήθος, οι πλευρές,  το μεσόσκελο, η ζώνη και ο θώρακας</a:t>
            </a:r>
            <a:r>
              <a:rPr lang="en-US" sz="2400" smtClean="0"/>
              <a:t>.</a:t>
            </a:r>
            <a:r>
              <a:rPr lang="el-GR" sz="2400" smtClean="0"/>
              <a:t> </a:t>
            </a:r>
          </a:p>
          <a:p>
            <a:pPr eaLnBrk="1" hangingPunct="1">
              <a:buFontTx/>
              <a:buAutoNum type="arabicPeriod"/>
            </a:pPr>
            <a:r>
              <a:rPr lang="el-GR" sz="2400" smtClean="0"/>
              <a:t>Στα πρόσθια άκρα διακρίνονται οι χώρες: ωμοπλάτη, βραχίονας, αντιβράχιο, καρπός, μετακάρπιο, κυνήποδας, μεσοκύνιο, στεφάνη, χηλή.</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pPr eaLnBrk="1" hangingPunct="1"/>
            <a:r>
              <a:rPr lang="en-US" smtClean="0"/>
              <a:t>O </a:t>
            </a:r>
            <a:r>
              <a:rPr lang="el-GR" smtClean="0"/>
              <a:t>κορμός</a:t>
            </a:r>
            <a:endParaRPr lang="en-GB" smtClean="0"/>
          </a:p>
        </p:txBody>
      </p:sp>
      <p:sp>
        <p:nvSpPr>
          <p:cNvPr id="20482" name="Rectangle 3"/>
          <p:cNvSpPr>
            <a:spLocks noGrp="1" noChangeArrowheads="1"/>
          </p:cNvSpPr>
          <p:nvPr>
            <p:ph sz="half" idx="1"/>
          </p:nvPr>
        </p:nvSpPr>
        <p:spPr>
          <a:xfrm>
            <a:off x="468313" y="1628775"/>
            <a:ext cx="7559675" cy="4968875"/>
          </a:xfrm>
        </p:spPr>
        <p:txBody>
          <a:bodyPr/>
          <a:lstStyle/>
          <a:p>
            <a:pPr eaLnBrk="1" hangingPunct="1"/>
            <a:r>
              <a:rPr lang="el-GR" smtClean="0"/>
              <a:t>Ο κορμός αποτελεί το μεγαλύτερο μέρος του σώματος του ζώου και έχει σχήμα κυλινδρικό.</a:t>
            </a:r>
          </a:p>
          <a:p>
            <a:pPr eaLnBrk="1" hangingPunct="1"/>
            <a:r>
              <a:rPr lang="el-GR" smtClean="0"/>
              <a:t>Παρουσιάζει δύο άκρα, το πρόσθιο ή τραχηλικό, το οπίσθιο ή ουραίο και τέσσερις επιφάνειες, τη δεξιά, την αριστερή, την ανώτερη ή ραχιαία και την κατώτερη ή στερνοκοιλιακή.</a:t>
            </a:r>
          </a:p>
          <a:p>
            <a:pPr eaLnBrk="1" hangingPunct="1"/>
            <a:endParaRPr lang="en-GB"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l-GR" smtClean="0"/>
              <a:t>Χώρες πρόσθιου κορμού</a:t>
            </a:r>
            <a:endParaRPr lang="en-GB" smtClean="0"/>
          </a:p>
        </p:txBody>
      </p:sp>
      <p:pic>
        <p:nvPicPr>
          <p:cNvPr id="21506" name="Picture 5" descr="Χώρες πρόσθιου κορμού και πρόσθιων άκρων (πηγή: αρχείο Eργαστηρίου Γενικής &amp; Ειδικής Ζωοτεχνίας).&#10;"/>
          <p:cNvPicPr>
            <a:picLocks noChangeAspect="1" noChangeArrowheads="1"/>
          </p:cNvPicPr>
          <p:nvPr/>
        </p:nvPicPr>
        <p:blipFill>
          <a:blip r:embed="rId3"/>
          <a:srcRect/>
          <a:stretch>
            <a:fillRect/>
          </a:stretch>
        </p:blipFill>
        <p:spPr bwMode="auto">
          <a:xfrm>
            <a:off x="2916238" y="2708275"/>
            <a:ext cx="4129087" cy="2881313"/>
          </a:xfrm>
          <a:prstGeom prst="rect">
            <a:avLst/>
          </a:prstGeom>
          <a:noFill/>
          <a:ln w="9525">
            <a:noFill/>
            <a:miter lim="800000"/>
            <a:headEnd/>
            <a:tailEnd/>
          </a:ln>
        </p:spPr>
      </p:pic>
      <p:sp>
        <p:nvSpPr>
          <p:cNvPr id="21507" name="TextBox 1"/>
          <p:cNvSpPr txBox="1">
            <a:spLocks noChangeArrowheads="1"/>
          </p:cNvSpPr>
          <p:nvPr/>
        </p:nvSpPr>
        <p:spPr bwMode="auto">
          <a:xfrm>
            <a:off x="684213" y="5732463"/>
            <a:ext cx="5327650" cy="923925"/>
          </a:xfrm>
          <a:prstGeom prst="rect">
            <a:avLst/>
          </a:prstGeom>
          <a:noFill/>
          <a:ln w="9525">
            <a:noFill/>
            <a:miter lim="800000"/>
            <a:headEnd/>
            <a:tailEnd/>
          </a:ln>
        </p:spPr>
        <p:txBody>
          <a:bodyPr>
            <a:spAutoFit/>
          </a:bodyPr>
          <a:lstStyle/>
          <a:p>
            <a:r>
              <a:rPr lang="el-GR">
                <a:solidFill>
                  <a:srgbClr val="000000"/>
                </a:solidFill>
              </a:rPr>
              <a:t>Χώρες πρόσθιου κορμού και πρόσθιων άκρων (πηγή: αρχείο </a:t>
            </a:r>
            <a:r>
              <a:rPr lang="en-US">
                <a:solidFill>
                  <a:srgbClr val="000000"/>
                </a:solidFill>
              </a:rPr>
              <a:t>E</a:t>
            </a:r>
            <a:r>
              <a:rPr lang="el-GR">
                <a:solidFill>
                  <a:srgbClr val="000000"/>
                </a:solidFill>
              </a:rPr>
              <a:t>ργαστηρίου Γενικής &amp; Ειδικής Ζωοτεχνίας).</a:t>
            </a:r>
          </a:p>
        </p:txBody>
      </p:sp>
      <p:sp>
        <p:nvSpPr>
          <p:cNvPr id="21508" name="Rectangle 3"/>
          <p:cNvSpPr>
            <a:spLocks noGrp="1" noChangeArrowheads="1"/>
          </p:cNvSpPr>
          <p:nvPr>
            <p:ph sz="half" idx="1"/>
          </p:nvPr>
        </p:nvSpPr>
        <p:spPr>
          <a:xfrm>
            <a:off x="395288" y="1700213"/>
            <a:ext cx="3168650" cy="4968875"/>
          </a:xfrm>
        </p:spPr>
        <p:txBody>
          <a:bodyPr/>
          <a:lstStyle/>
          <a:p>
            <a:pPr eaLnBrk="1" hangingPunct="1"/>
            <a:r>
              <a:rPr lang="el-GR" smtClean="0"/>
              <a:t>Πρόσθιο τμήμα</a:t>
            </a:r>
          </a:p>
          <a:p>
            <a:pPr lvl="1" eaLnBrk="1" hangingPunct="1"/>
            <a:r>
              <a:rPr lang="el-GR" smtClean="0"/>
              <a:t>Ακρώμιο (12)</a:t>
            </a:r>
          </a:p>
          <a:p>
            <a:pPr lvl="1" eaLnBrk="1" hangingPunct="1"/>
            <a:r>
              <a:rPr lang="el-GR" smtClean="0"/>
              <a:t>Ράχη (18)</a:t>
            </a:r>
          </a:p>
          <a:p>
            <a:pPr lvl="1" eaLnBrk="1" hangingPunct="1"/>
            <a:r>
              <a:rPr lang="el-GR" smtClean="0"/>
              <a:t>Στήθος (16)</a:t>
            </a:r>
          </a:p>
          <a:p>
            <a:pPr lvl="1" eaLnBrk="1" hangingPunct="1"/>
            <a:r>
              <a:rPr lang="el-GR" smtClean="0"/>
              <a:t>Πλευρές (17)</a:t>
            </a:r>
          </a:p>
          <a:p>
            <a:pPr lvl="1" eaLnBrk="1" hangingPunct="1"/>
            <a:r>
              <a:rPr lang="el-GR" smtClean="0"/>
              <a:t>Μεσόσκελο</a:t>
            </a:r>
          </a:p>
          <a:p>
            <a:pPr lvl="1" eaLnBrk="1" hangingPunct="1"/>
            <a:r>
              <a:rPr lang="el-GR" smtClean="0"/>
              <a:t>Ζώνη (30)</a:t>
            </a:r>
          </a:p>
          <a:p>
            <a:pPr lvl="1" eaLnBrk="1" hangingPunct="1"/>
            <a:r>
              <a:rPr lang="el-GR" smtClean="0"/>
              <a:t>Θώρακας</a:t>
            </a:r>
          </a:p>
          <a:p>
            <a:pPr eaLnBrk="1" hangingPunct="1"/>
            <a:endParaRPr lang="el-GR" smtClean="0"/>
          </a:p>
          <a:p>
            <a:pPr eaLnBrk="1" hangingPunct="1"/>
            <a:endParaRPr lang="en-GB" smtClean="0"/>
          </a:p>
        </p:txBody>
      </p:sp>
      <p:sp>
        <p:nvSpPr>
          <p:cNvPr id="21509" name="Rectangle 4"/>
          <p:cNvSpPr>
            <a:spLocks noGrp="1" noChangeArrowheads="1"/>
          </p:cNvSpPr>
          <p:nvPr>
            <p:ph sz="half" idx="2"/>
          </p:nvPr>
        </p:nvSpPr>
        <p:spPr>
          <a:xfrm>
            <a:off x="5580063" y="1665288"/>
            <a:ext cx="3384550" cy="4968875"/>
          </a:xfrm>
          <a:solidFill>
            <a:schemeClr val="bg1"/>
          </a:solidFill>
        </p:spPr>
        <p:txBody>
          <a:bodyPr/>
          <a:lstStyle/>
          <a:p>
            <a:pPr eaLnBrk="1" hangingPunct="1"/>
            <a:r>
              <a:rPr lang="el-GR" smtClean="0"/>
              <a:t>Πρόσθια άκρα</a:t>
            </a:r>
          </a:p>
          <a:p>
            <a:pPr lvl="1" eaLnBrk="1" hangingPunct="1"/>
            <a:r>
              <a:rPr lang="el-GR" smtClean="0"/>
              <a:t>Ωμοπλάτη (31)</a:t>
            </a:r>
          </a:p>
          <a:p>
            <a:pPr lvl="1" eaLnBrk="1" hangingPunct="1"/>
            <a:r>
              <a:rPr lang="el-GR" smtClean="0"/>
              <a:t>Βραχίονας (33)</a:t>
            </a:r>
          </a:p>
          <a:p>
            <a:pPr lvl="1" eaLnBrk="1" hangingPunct="1"/>
            <a:r>
              <a:rPr lang="el-GR" smtClean="0"/>
              <a:t>Αντιβράχιο (35)</a:t>
            </a:r>
          </a:p>
          <a:p>
            <a:pPr lvl="1" eaLnBrk="1" hangingPunct="1"/>
            <a:r>
              <a:rPr lang="el-GR" smtClean="0"/>
              <a:t>Καρπός (36)</a:t>
            </a:r>
          </a:p>
          <a:p>
            <a:pPr lvl="1" eaLnBrk="1" hangingPunct="1"/>
            <a:r>
              <a:rPr lang="el-GR" smtClean="0"/>
              <a:t>Μετακάρπιο (37)</a:t>
            </a:r>
          </a:p>
          <a:p>
            <a:pPr lvl="1" eaLnBrk="1" hangingPunct="1"/>
            <a:r>
              <a:rPr lang="el-GR" smtClean="0"/>
              <a:t>Κυνήποδας (38)</a:t>
            </a:r>
          </a:p>
          <a:p>
            <a:pPr lvl="1" eaLnBrk="1" hangingPunct="1"/>
            <a:r>
              <a:rPr lang="el-GR" smtClean="0"/>
              <a:t>Μεσοκύνιο (39)</a:t>
            </a:r>
          </a:p>
          <a:p>
            <a:pPr lvl="1" eaLnBrk="1" hangingPunct="1"/>
            <a:r>
              <a:rPr lang="el-GR" smtClean="0"/>
              <a:t>Στεφάνη (40)</a:t>
            </a:r>
          </a:p>
          <a:p>
            <a:pPr lvl="1" eaLnBrk="1" hangingPunct="1"/>
            <a:r>
              <a:rPr lang="el-GR" smtClean="0"/>
              <a:t>Χηλή (41)</a:t>
            </a:r>
            <a:endParaRPr lang="en-GB"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4"/>
          <p:cNvSpPr>
            <a:spLocks noGrp="1" noChangeArrowheads="1"/>
          </p:cNvSpPr>
          <p:nvPr>
            <p:ph type="title"/>
          </p:nvPr>
        </p:nvSpPr>
        <p:spPr>
          <a:xfrm>
            <a:off x="395288" y="409575"/>
            <a:ext cx="7924800" cy="960438"/>
          </a:xfrm>
        </p:spPr>
        <p:txBody>
          <a:bodyPr/>
          <a:lstStyle/>
          <a:p>
            <a:pPr eaLnBrk="1" hangingPunct="1"/>
            <a:r>
              <a:rPr lang="el-GR" sz="4000" smtClean="0"/>
              <a:t>Ακρώμιο και ωμοβραχιόνιος χώρα</a:t>
            </a:r>
          </a:p>
        </p:txBody>
      </p:sp>
      <p:pic>
        <p:nvPicPr>
          <p:cNvPr id="23554" name="Picture 6" descr="οστά στην περιοχή του ακρωμίου και την  ωμοβραχιόνιο άρθρωση.&#10;"/>
          <p:cNvPicPr>
            <a:picLocks noGrp="1" noChangeAspect="1" noChangeArrowheads="1"/>
          </p:cNvPicPr>
          <p:nvPr>
            <p:ph sz="half" idx="1"/>
          </p:nvPr>
        </p:nvPicPr>
        <p:blipFill>
          <a:blip r:embed="rId3"/>
          <a:srcRect/>
          <a:stretch>
            <a:fillRect/>
          </a:stretch>
        </p:blipFill>
        <p:spPr>
          <a:xfrm>
            <a:off x="585788" y="2708275"/>
            <a:ext cx="3890962" cy="3024188"/>
          </a:xfrm>
          <a:ln w="38100">
            <a:solidFill>
              <a:schemeClr val="tx2"/>
            </a:solidFill>
          </a:ln>
        </p:spPr>
      </p:pic>
      <p:sp>
        <p:nvSpPr>
          <p:cNvPr id="23555" name="Θέση περιεχομένου 1"/>
          <p:cNvSpPr>
            <a:spLocks noGrp="1"/>
          </p:cNvSpPr>
          <p:nvPr>
            <p:ph sz="half" idx="2"/>
          </p:nvPr>
        </p:nvSpPr>
        <p:spPr>
          <a:xfrm>
            <a:off x="4787900" y="2708275"/>
            <a:ext cx="3529013" cy="3168650"/>
          </a:xfrm>
        </p:spPr>
        <p:txBody>
          <a:bodyPr/>
          <a:lstStyle/>
          <a:p>
            <a:pPr marL="0" indent="0" eaLnBrk="1" hangingPunct="1">
              <a:spcBef>
                <a:spcPct val="50000"/>
              </a:spcBef>
              <a:buFont typeface="Wingdings" pitchFamily="2" charset="2"/>
              <a:buNone/>
            </a:pPr>
            <a:r>
              <a:rPr lang="el-GR" sz="2000" smtClean="0"/>
              <a:t>1: αυχενικός σύνδεσμος, 2: ακρώμιο, 3: οστό ωμοπλάτης, 4: ωμοβραχιόνιος (κατ’ ώμον) διάρθρωση, 5: βραχιόνιο οστό, 6: κατ’ αγκώνα διάρθρωση (πηγή: αρχείο </a:t>
            </a:r>
            <a:r>
              <a:rPr lang="en-US" sz="2000" smtClean="0"/>
              <a:t>E</a:t>
            </a:r>
            <a:r>
              <a:rPr lang="el-GR" sz="2000" smtClean="0"/>
              <a:t>ργαστηρίου Γενικής &amp; Ειδικής Ζωοτεχνίας).</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4"/>
          <p:cNvSpPr>
            <a:spLocks noGrp="1" noChangeArrowheads="1"/>
          </p:cNvSpPr>
          <p:nvPr>
            <p:ph type="title"/>
          </p:nvPr>
        </p:nvSpPr>
        <p:spPr/>
        <p:txBody>
          <a:bodyPr/>
          <a:lstStyle/>
          <a:p>
            <a:pPr eaLnBrk="1" hangingPunct="1"/>
            <a:r>
              <a:rPr lang="el-GR" smtClean="0"/>
              <a:t>Ακρώμιο</a:t>
            </a:r>
            <a:r>
              <a:rPr lang="en-US" smtClean="0"/>
              <a:t> 1/2</a:t>
            </a:r>
            <a:endParaRPr lang="el-GR" smtClean="0"/>
          </a:p>
        </p:txBody>
      </p:sp>
      <p:pic>
        <p:nvPicPr>
          <p:cNvPr id="25602" name="Picture 6" descr="Μυώδες, εύσαρκο, ευρύ ακρώμιο, κανονικής γωνίας ωμοπλάτη, κανονική στάση πρόσθιων άκρων.&#10;"/>
          <p:cNvPicPr>
            <a:picLocks noGrp="1" noChangeAspect="1" noChangeArrowheads="1"/>
          </p:cNvPicPr>
          <p:nvPr>
            <p:ph idx="1"/>
          </p:nvPr>
        </p:nvPicPr>
        <p:blipFill>
          <a:blip r:embed="rId3"/>
          <a:srcRect/>
          <a:stretch>
            <a:fillRect/>
          </a:stretch>
        </p:blipFill>
        <p:spPr>
          <a:xfrm>
            <a:off x="1908175" y="2276475"/>
            <a:ext cx="1279525" cy="2954338"/>
          </a:xfrm>
          <a:ln w="38100">
            <a:solidFill>
              <a:schemeClr val="tx2"/>
            </a:solidFill>
          </a:ln>
        </p:spPr>
      </p:pic>
      <p:sp>
        <p:nvSpPr>
          <p:cNvPr id="25603" name="Θέση περιεχομένου 1"/>
          <p:cNvSpPr>
            <a:spLocks noGrp="1"/>
          </p:cNvSpPr>
          <p:nvPr>
            <p:ph sz="half" idx="4294967295"/>
          </p:nvPr>
        </p:nvSpPr>
        <p:spPr>
          <a:xfrm>
            <a:off x="3779838" y="2276475"/>
            <a:ext cx="4392612" cy="2994025"/>
          </a:xfrm>
        </p:spPr>
        <p:txBody>
          <a:bodyPr/>
          <a:lstStyle/>
          <a:p>
            <a:pPr marL="0" indent="0" eaLnBrk="1" hangingPunct="1">
              <a:buFont typeface="Wingdings" pitchFamily="2" charset="2"/>
              <a:buNone/>
            </a:pPr>
            <a:r>
              <a:rPr lang="el-GR" sz="2400" smtClean="0"/>
              <a:t>Ακρώμιο, ωμοπλάτη, βραχίονας, αντιβράχιο, πρόσθιο άκρο στην αγελάδα. Μυώδες, εύσαρκο, ευρύ ακρώμιο, κανονικής γωνίας ωμοπλάτη, κανονική στάση πρόσθιων άκρων (πηγή: Καραντούνιας, 1963).</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4"/>
          <p:cNvSpPr>
            <a:spLocks noGrp="1" noChangeArrowheads="1"/>
          </p:cNvSpPr>
          <p:nvPr>
            <p:ph type="title"/>
          </p:nvPr>
        </p:nvSpPr>
        <p:spPr/>
        <p:txBody>
          <a:bodyPr/>
          <a:lstStyle/>
          <a:p>
            <a:pPr eaLnBrk="1" hangingPunct="1"/>
            <a:r>
              <a:rPr lang="el-GR" smtClean="0"/>
              <a:t>Ακρώμιο</a:t>
            </a:r>
            <a:r>
              <a:rPr lang="en-US" smtClean="0"/>
              <a:t> 2/2</a:t>
            </a:r>
            <a:endParaRPr lang="el-GR" smtClean="0"/>
          </a:p>
        </p:txBody>
      </p:sp>
      <p:sp>
        <p:nvSpPr>
          <p:cNvPr id="27650" name="Θέση περιεχομένου 1"/>
          <p:cNvSpPr>
            <a:spLocks noGrp="1"/>
          </p:cNvSpPr>
          <p:nvPr>
            <p:ph idx="1"/>
          </p:nvPr>
        </p:nvSpPr>
        <p:spPr>
          <a:xfrm>
            <a:off x="395288" y="1557338"/>
            <a:ext cx="8064500" cy="5040312"/>
          </a:xfrm>
        </p:spPr>
        <p:txBody>
          <a:bodyPr/>
          <a:lstStyle/>
          <a:p>
            <a:pPr eaLnBrk="1" hangingPunct="1"/>
            <a:r>
              <a:rPr lang="el-GR" sz="2400" smtClean="0"/>
              <a:t>Το ακρώμιο στα βοοειδή έχει οστεολογική βάση τις ακανθώδεις αποφύσεις των 3-5 πρώτων θωρακικών σπονδύλων.</a:t>
            </a:r>
          </a:p>
          <a:p>
            <a:pPr eaLnBrk="1" hangingPunct="1"/>
            <a:r>
              <a:rPr lang="el-GR" sz="2400" smtClean="0"/>
              <a:t>Το ακρώμιο επιζητείται σε όλα τα ζώα μακρύ, κανονικό και με καλά αναπτυγμένες τις μυικές μάζες. </a:t>
            </a:r>
          </a:p>
          <a:p>
            <a:pPr eaLnBrk="1" hangingPunct="1"/>
            <a:r>
              <a:rPr lang="el-GR" sz="2400" smtClean="0"/>
              <a:t>Επειδή στο ζωντανό ζώο δεν μπορούμε να διακρίνουμε τους σπονδύλους και επειδή οι ωμοπλάτες αποτελούν το όριο του ακρωμίου στα πλάγια, για τον ακριβή προσδιορισμό της χώρας, βρίσκουμε το οστό της ωμοπλάτης και ακολουθούμε με τα δύο μας χέρια την περιφέρειά του από κάτω προς τα επάνω. Το τμήμα που προσδιορίζουν τα άκρα της ωμοπλάτης επί της ραχιαίας γραμμής, αποτελεί τη χώρα του ακρωμίου.</a:t>
            </a:r>
          </a:p>
          <a:p>
            <a:pPr eaLnBrk="1" hangingPunct="1"/>
            <a:endParaRPr lang="el-GR"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GEO_1_b_new">
  <a:themeElements>
    <a:clrScheme name="GEO_1_b_new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GEO_1_b_new">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Garamond" panose="02020404030301010803"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Garamond" panose="02020404030301010803" pitchFamily="18" charset="0"/>
          </a:defRPr>
        </a:defPPr>
      </a:lstStyle>
    </a:lnDef>
  </a:objectDefaults>
  <a:extraClrSchemeLst>
    <a:extraClrScheme>
      <a:clrScheme name="GEO_1_b_new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GEO_1_b_new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GEO_1_b_new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GEO_1_b_new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GEO_1_b_new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GEO_1_b_new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GEO_1_b_new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GEO_1_b_new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Παρουσίαση2" id="{37156705-AD48-4DAC-A3DB-201641F40FC4}" vid="{4592052C-43C5-48FC-B72E-F41B7903523D}"/>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zp_b</Template>
  <TotalTime>353</TotalTime>
  <Words>1044</Words>
  <Application>Microsoft Office PowerPoint</Application>
  <PresentationFormat>Προβολή στην οθόνη (4:3)</PresentationFormat>
  <Paragraphs>107</Paragraphs>
  <Slides>19</Slides>
  <Notes>12</Notes>
  <HiddenSlides>0</HiddenSlides>
  <MMClips>0</MMClips>
  <ScaleCrop>false</ScaleCrop>
  <HeadingPairs>
    <vt:vector size="6" baseType="variant">
      <vt:variant>
        <vt:lpstr>Fonts Used</vt:lpstr>
      </vt:variant>
      <vt:variant>
        <vt:i4>6</vt:i4>
      </vt:variant>
      <vt:variant>
        <vt:lpstr>Design Template</vt:lpstr>
      </vt:variant>
      <vt:variant>
        <vt:i4>3</vt:i4>
      </vt:variant>
      <vt:variant>
        <vt:lpstr>Slide Titles</vt:lpstr>
      </vt:variant>
      <vt:variant>
        <vt:i4>19</vt:i4>
      </vt:variant>
    </vt:vector>
  </HeadingPairs>
  <TitlesOfParts>
    <vt:vector size="28" baseType="lpstr">
      <vt:lpstr>Arial</vt:lpstr>
      <vt:lpstr>Wingdings</vt:lpstr>
      <vt:lpstr>Calibri</vt:lpstr>
      <vt:lpstr>Garamond</vt:lpstr>
      <vt:lpstr>Times New Roman</vt:lpstr>
      <vt:lpstr>Arial Unicode MS</vt:lpstr>
      <vt:lpstr>GEO_1_b_new</vt:lpstr>
      <vt:lpstr>GEO_1_b_new</vt:lpstr>
      <vt:lpstr>GEO_1_b_new</vt:lpstr>
      <vt:lpstr>Εκτιμητική ζώων Πρόσθιο τμήμα κορμού και πρόσθια άκρα</vt:lpstr>
      <vt:lpstr>Αντικειμενικοί στόχοι του εργαστηρίου 6</vt:lpstr>
      <vt:lpstr>Επιδιωκόμενα μαθησιακά αποτελέσματα 6</vt:lpstr>
      <vt:lpstr>Μαθησιακοί στόχοι 6</vt:lpstr>
      <vt:lpstr>O κορμός</vt:lpstr>
      <vt:lpstr>Χώρες πρόσθιου κορμού</vt:lpstr>
      <vt:lpstr>Ακρώμιο και ωμοβραχιόνιος χώρα</vt:lpstr>
      <vt:lpstr>Ακρώμιο 1/2</vt:lpstr>
      <vt:lpstr>Ακρώμιο 2/2</vt:lpstr>
      <vt:lpstr>Ράχη</vt:lpstr>
      <vt:lpstr>Στήθος και μεσόσκελο</vt:lpstr>
      <vt:lpstr>Πλευρές</vt:lpstr>
      <vt:lpstr>Θώρακας 1/2</vt:lpstr>
      <vt:lpstr>Θώρακας 2/2</vt:lpstr>
      <vt:lpstr>Διαπλάσεις σώματος</vt:lpstr>
      <vt:lpstr>Σκελετός προσθίων άκρων</vt:lpstr>
      <vt:lpstr>Ανατομία άκρου ποδός</vt:lpstr>
      <vt:lpstr>Λέξεις- έννοιες κλειδιά 6</vt:lpstr>
      <vt:lpstr>Bιβλιογραφία 6</vt:lpstr>
    </vt:vector>
  </TitlesOfParts>
  <Company>Γεωπονικό Πανεπιστήμιο Αθηνών</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Εκτιμητική ζώων Πρόσθιο τμήμα κορμού και πρόσθια άκρα</dc:title>
  <dc:creator>Παναγιώτα Κουτσούλη</dc:creator>
  <cp:lastModifiedBy>user</cp:lastModifiedBy>
  <cp:revision>42</cp:revision>
  <dcterms:created xsi:type="dcterms:W3CDTF">2005-12-21T13:27:42Z</dcterms:created>
  <dcterms:modified xsi:type="dcterms:W3CDTF">2013-08-09T08:59:30Z</dcterms:modified>
</cp:coreProperties>
</file>