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9" r:id="rId5"/>
    <p:sldId id="271" r:id="rId6"/>
    <p:sldId id="272" r:id="rId7"/>
    <p:sldId id="260" r:id="rId8"/>
    <p:sldId id="270" r:id="rId9"/>
    <p:sldId id="273" r:id="rId10"/>
    <p:sldId id="274" r:id="rId11"/>
    <p:sldId id="275" r:id="rId12"/>
    <p:sldId id="262" r:id="rId13"/>
    <p:sldId id="263" r:id="rId14"/>
    <p:sldId id="276" r:id="rId15"/>
    <p:sldId id="277" r:id="rId16"/>
    <p:sldId id="278" r:id="rId17"/>
    <p:sldId id="258" r:id="rId18"/>
    <p:sldId id="267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0FF448-7E0D-4D56-90D0-54C5D73C4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B5A2F7C-7CB5-4E25-95CA-302C67916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7A1F90-82D1-45A9-8000-493F3ACC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97AB14-094C-46FB-B88A-E9BFCC3D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DB3C4D-4820-4217-BD7B-E01E5CD9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55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9FF2C7-E225-4C43-A453-A0191A51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DCDBF34-2202-4F89-ACFE-8143BA15C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FD272C-C954-4108-8EB1-8A4010D7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D49DFA-18A2-4493-8355-32EB9E4C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728573-1A71-4F2C-A5EE-71CAE202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733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0FC10DE-C6B9-4B60-8EE7-702343D25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58099B4-C24F-41DC-BEDB-0FA03BCE1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291FB6-DA69-4909-9F67-D22DD534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8F0678-41E3-4854-ADDD-82EB8526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8E224A-9C28-4763-AB90-750C732C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4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47133F-4AE6-4989-AD03-40578770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3B83A7-7CD8-4A97-A8B6-FE0F4BBF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403123-B66E-4937-9F9D-7DFBB41D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06B151-437C-4A10-B6C8-EE43EEFA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BAF8932-6E7C-4592-8C56-7EAD834D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98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FED37A-94F5-4E9D-9301-F409BD99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68C658A-9477-4548-B89E-AD3ED874C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B1AEEE-BE63-4E1E-8726-7163AA72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6F8DC2-1096-4F67-B6A8-444E9E3B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8FC6B8-28F3-4458-9A00-58C44201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734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905F72-EB61-41C8-8AC0-98D63E27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E12B31-B68D-4F2E-8D9C-801406709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160A260-0BE7-47A5-8506-D61001F42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E03A393-2F9F-4068-BAA8-B578B170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C4994A8-D684-491C-A382-9E8FCE6C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A58586B-E327-4717-87B3-D301273C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57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591D3C-4EC1-4AB6-89D7-2430A3E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8A141F9-7189-4FAA-AEF2-E8B320EF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65B037A-9DDD-47D0-A28E-3CD5FA5D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F90E9AB-3299-4FC0-BC00-8CB5115E0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1364D4B-411E-42A0-8409-B0F7359B4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DE0A74F-63C8-4FE4-AB3B-F8705F64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5F47251-1B21-4745-9DD6-42AF0B8D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C2AADF2-9563-46FC-AF7C-F002FB3E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056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703FD5-AD56-4D05-BB26-9CF5955B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C2565C4-F7C6-45E5-8323-8460C5E0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3190503-D4D0-4A03-A2A4-F0D6C662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03E4143-A58B-4384-A869-AB8A34C9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80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0E5C62A-D911-4FC8-B8F2-2D1528D3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A460403-71E8-42B1-A069-2183F1D5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61E02A4-D3DA-462B-ADA2-921B2568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00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4D1F70-1AA8-4719-A244-5D39D61C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BC0890-9984-424F-BA35-224994C4E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0B8D807-F669-4391-A598-9E794CE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14C45A2-838D-4FD5-B4E6-FAFB1A49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F853B65-4B17-4769-9D60-1472FFEF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EF039FE-0DD9-47F2-AAA3-D9BD988E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75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4A5F45-A0CD-466A-BDB0-7C14468E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FB99E40-A6CF-4291-9BA5-FA04B369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69403C-FAAB-427D-8AFB-048454704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3EF3309-C662-49A6-938D-1144C471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E07518-0711-4715-A881-61F13E1F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07F1D1-F530-4E6B-941A-42FCBD28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75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DEED051-2FD1-42AB-A313-C2A0FECF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75FD11D-14C3-4E8F-94DE-F7A681E28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1A7FE6-364C-40EF-AB8F-992BCA951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2294-EF0E-4175-B144-84A90B4E6A79}" type="datetimeFigureOut">
              <a:rPr lang="el-GR" smtClean="0"/>
              <a:t>31/5/2021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8B39D6-3246-4D25-AEF3-5A78458D8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C63E62-1F3A-448D-BF59-267D0E98C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56F6-B657-4F32-AB36-8CAFB4FC79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6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EA215B-FF28-4668-9A24-60C49F69C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1821"/>
            <a:ext cx="9144000" cy="114837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el-GR" b="1" dirty="0"/>
            </a:br>
            <a:br>
              <a:rPr lang="el-GR" b="1" dirty="0"/>
            </a:br>
            <a:br>
              <a:rPr lang="el-GR" b="1" dirty="0"/>
            </a:br>
            <a:r>
              <a:rPr lang="el-GR" sz="3600" b="1" dirty="0"/>
              <a:t>ΠΡΟΒΛΗΜΑΤΙΚΑ ΕΔΑΦΗ – ΒΕΛΤΙΩΣΗ ΕΔΑΦΩΝ </a:t>
            </a:r>
            <a:br>
              <a:rPr lang="el-GR" sz="3600" b="1" dirty="0"/>
            </a:br>
            <a:endParaRPr lang="el-GR" sz="3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A1172C5-4077-48E2-8AE0-CB2DCEC4D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32442"/>
            <a:ext cx="9144000" cy="25253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l-GR" sz="2800" b="1" dirty="0"/>
              <a:t>ΕΡΓΑΣΤΗΡΙΑΚΟΣ ΠΡΟΣΔΙΟΡΙΣΜΟΣ </a:t>
            </a:r>
          </a:p>
          <a:p>
            <a:pPr>
              <a:lnSpc>
                <a:spcPct val="200000"/>
              </a:lnSpc>
            </a:pPr>
            <a:r>
              <a:rPr lang="el-GR" sz="2800" b="1" dirty="0"/>
              <a:t>ΤΟΥ ΛΕΠΤΟΥ </a:t>
            </a:r>
            <a:r>
              <a:rPr lang="en-US" sz="2800" b="1" dirty="0"/>
              <a:t> </a:t>
            </a:r>
            <a:r>
              <a:rPr lang="el-GR" sz="2800" b="1" dirty="0"/>
              <a:t>Ή ΕΝΕΡΓΟΥ ΑΣΒΕΣΤΟΛΙΘΟΥ ΤΩΝ ΕΔΑΦΩΝ</a:t>
            </a:r>
          </a:p>
          <a:p>
            <a:pPr>
              <a:lnSpc>
                <a:spcPct val="200000"/>
              </a:lnSpc>
            </a:pPr>
            <a:endParaRPr lang="el-GR" sz="2800" b="1" dirty="0"/>
          </a:p>
          <a:p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97305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439387"/>
            <a:ext cx="5181600" cy="5737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dirty="0">
                <a:solidFill>
                  <a:prstClr val="black"/>
                </a:solidFill>
              </a:rPr>
              <a:t>Από το διαυγές διήθημα, λαμβάνονται 10 </a:t>
            </a:r>
            <a:r>
              <a:rPr lang="el-GR" sz="2400" dirty="0" err="1">
                <a:solidFill>
                  <a:prstClr val="black"/>
                </a:solidFill>
              </a:rPr>
              <a:t>ml</a:t>
            </a:r>
            <a:r>
              <a:rPr lang="el-GR" sz="2400" dirty="0">
                <a:solidFill>
                  <a:prstClr val="black"/>
                </a:solidFill>
              </a:rPr>
              <a:t>, μεταφέρονται σε κωνική φιάλη των 50 </a:t>
            </a:r>
            <a:r>
              <a:rPr lang="el-GR" sz="2400" dirty="0" err="1">
                <a:solidFill>
                  <a:prstClr val="black"/>
                </a:solidFill>
              </a:rPr>
              <a:t>ml</a:t>
            </a:r>
            <a:r>
              <a:rPr lang="el-GR" sz="2400" dirty="0">
                <a:solidFill>
                  <a:prstClr val="black"/>
                </a:solidFill>
              </a:rPr>
              <a:t> και προστίθενται 5 </a:t>
            </a:r>
            <a:r>
              <a:rPr lang="el-GR" sz="2400" dirty="0" err="1">
                <a:solidFill>
                  <a:prstClr val="black"/>
                </a:solidFill>
              </a:rPr>
              <a:t>ml</a:t>
            </a:r>
            <a:r>
              <a:rPr lang="el-GR" sz="2400" dirty="0">
                <a:solidFill>
                  <a:prstClr val="black"/>
                </a:solidFill>
              </a:rPr>
              <a:t> θειικού οξέος 3Ν, ώστε να δημιουργηθεί όξινο περιβάλλον. Η κωνική φιάλη τοποθετείται σε θερμαινόμενη πλάκα στους 70 </a:t>
            </a:r>
            <a:r>
              <a:rPr lang="el-GR" sz="2400" baseline="30000" dirty="0" err="1">
                <a:solidFill>
                  <a:prstClr val="black"/>
                </a:solidFill>
              </a:rPr>
              <a:t>o</a:t>
            </a:r>
            <a:r>
              <a:rPr lang="el-GR" sz="2400" dirty="0" err="1">
                <a:solidFill>
                  <a:prstClr val="black"/>
                </a:solidFill>
              </a:rPr>
              <a:t>C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  <a:endParaRPr lang="el-GR" sz="24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02643" y="332509"/>
            <a:ext cx="3643289" cy="58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2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0"/>
                <a:ext cx="6019800" cy="68580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el-GR" sz="2600" dirty="0">
                    <a:solidFill>
                      <a:prstClr val="black"/>
                    </a:solidFill>
                  </a:rPr>
                  <a:t>Στη συνέχεια, πραγματοποιείται ο προσδιορισμός της ποσότητας του οξαλικού αμμωνίου που απέμεινε στα 10</a:t>
                </a:r>
                <a:r>
                  <a:rPr lang="en-US" sz="2600" dirty="0">
                    <a:solidFill>
                      <a:prstClr val="black"/>
                    </a:solidFill>
                  </a:rPr>
                  <a:t> ml </a:t>
                </a:r>
                <a:r>
                  <a:rPr lang="el-GR" sz="2600" dirty="0">
                    <a:solidFill>
                      <a:prstClr val="black"/>
                    </a:solidFill>
                  </a:rPr>
                  <a:t>διηθήματος. Ο προσδιορισμός γίνεται με  διάλυμα 0.1 Ν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KMnO</a:t>
                </a:r>
                <a:r>
                  <a:rPr kumimoji="0" lang="en-US" sz="2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600" dirty="0">
                    <a:solidFill>
                      <a:prstClr val="black"/>
                    </a:solidFill>
                  </a:rPr>
                  <a:t>. </a:t>
                </a:r>
                <a:r>
                  <a:rPr lang="el-GR" sz="2600" dirty="0">
                    <a:solidFill>
                      <a:prstClr val="black"/>
                    </a:solidFill>
                  </a:rPr>
                  <a:t>Με τη βοήθεια </a:t>
                </a:r>
                <a:r>
                  <a:rPr lang="el-GR" sz="2600" dirty="0" err="1">
                    <a:solidFill>
                      <a:prstClr val="black"/>
                    </a:solidFill>
                  </a:rPr>
                  <a:t>προχοΐδας</a:t>
                </a:r>
                <a:r>
                  <a:rPr lang="el-GR" sz="2600" dirty="0">
                    <a:solidFill>
                      <a:prstClr val="black"/>
                    </a:solidFill>
                  </a:rPr>
                  <a:t> προστίθεται σταδιακά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KMnO</a:t>
                </a:r>
                <a:r>
                  <a:rPr kumimoji="0" lang="en-US" sz="2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l-GR" sz="2600" dirty="0">
                    <a:solidFill>
                      <a:prstClr val="black"/>
                    </a:solidFill>
                  </a:rPr>
                  <a:t> μέχρι την εμφάνιση σταθερού ρόδινου χρώματος. Η εμφάνιση ρόδινου χρώματος δηλώνει ότι όλη η ποσότητα του οξαλικού αμμωνίου που είχε απομείνει στα 10 </a:t>
                </a:r>
                <a:r>
                  <a:rPr lang="en-US" sz="2600" dirty="0">
                    <a:solidFill>
                      <a:prstClr val="black"/>
                    </a:solidFill>
                  </a:rPr>
                  <a:t>ml</a:t>
                </a:r>
                <a:r>
                  <a:rPr lang="el-GR" sz="2600" dirty="0">
                    <a:solidFill>
                      <a:prstClr val="black"/>
                    </a:solidFill>
                  </a:rPr>
                  <a:t> διηθήματος, αντέδρασε με την απαιτούμενη ποσότητα</a:t>
                </a:r>
                <a:r>
                  <a:rPr lang="en-US" sz="2600" dirty="0">
                    <a:solidFill>
                      <a:prstClr val="black"/>
                    </a:solidFill>
                  </a:rPr>
                  <a:t> KMnO</a:t>
                </a:r>
                <a:r>
                  <a:rPr lang="en-US" sz="2600" baseline="-25000" dirty="0">
                    <a:solidFill>
                      <a:prstClr val="black"/>
                    </a:solidFill>
                  </a:rPr>
                  <a:t>4</a:t>
                </a:r>
                <a:r>
                  <a:rPr lang="el-GR" sz="2600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l-GR" sz="2600" dirty="0">
                    <a:solidFill>
                      <a:prstClr val="black"/>
                    </a:solidFill>
                  </a:rPr>
                  <a:t> που προστέθηκε, σύμφωνα με την αντίδραση</a:t>
                </a: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2 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𝐾𝑀𝑛</m:t>
                          </m:r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𝑂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sub>
                          </m:s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+ 5 </m:t>
                          </m:r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l-GR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kumimoji="0" lang="el-GR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𝑁𝐻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kumimoji="0" lang="el-GR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+16 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𝑆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 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𝑆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+ 2 </m:t>
                          </m:r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𝑀𝑛𝑆𝑂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+ 5 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5B9BD5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5B9BD5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5B9BD5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𝑆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+10 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+8 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𝑂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l-GR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el-GR" sz="2600" dirty="0">
                    <a:solidFill>
                      <a:prstClr val="black"/>
                    </a:solidFill>
                  </a:rPr>
                  <a:t>Παράλληλα με το δείγμα ετοιμάζεται και ένας μάρτυρας, ο οποίος περιέχει 10 </a:t>
                </a:r>
                <a:r>
                  <a:rPr lang="en-US" sz="2600" dirty="0">
                    <a:solidFill>
                      <a:prstClr val="black"/>
                    </a:solidFill>
                  </a:rPr>
                  <a:t>ml stock </a:t>
                </a:r>
                <a:r>
                  <a:rPr lang="el-GR" sz="2600" dirty="0">
                    <a:solidFill>
                      <a:prstClr val="black"/>
                    </a:solidFill>
                  </a:rPr>
                  <a:t>διαλύματος οξαλικού αμμωνίου 0.2 Ν και </a:t>
                </a:r>
                <a:r>
                  <a:rPr lang="el-GR" sz="2600" dirty="0" err="1">
                    <a:solidFill>
                      <a:prstClr val="black"/>
                    </a:solidFill>
                  </a:rPr>
                  <a:t>ογκομετρείται</a:t>
                </a:r>
                <a:r>
                  <a:rPr lang="el-GR" sz="2600" dirty="0">
                    <a:solidFill>
                      <a:prstClr val="black"/>
                    </a:solidFill>
                  </a:rPr>
                  <a:t> κι αυτός με διάλυμα 0.1 Ν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KMnO</a:t>
                </a:r>
                <a:r>
                  <a:rPr kumimoji="0" lang="en-US" sz="2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lang="el-GR" sz="2600" dirty="0">
                  <a:solidFill>
                    <a:prstClr val="black"/>
                  </a:solidFill>
                </a:endParaRP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endParaRPr lang="el-GR" dirty="0">
                  <a:solidFill>
                    <a:prstClr val="black"/>
                  </a:solidFill>
                </a:endParaRPr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0"/>
                <a:ext cx="6019800" cy="6858000"/>
              </a:xfrm>
              <a:blipFill>
                <a:blip r:embed="rId2"/>
                <a:stretch>
                  <a:fillRect l="-810" r="-7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3682" y="558140"/>
            <a:ext cx="4537882" cy="5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0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9AA39D-1253-4F5C-8E88-C59CABF7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92" y="169818"/>
            <a:ext cx="10815918" cy="52776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l-GR" sz="3200" b="1" dirty="0"/>
              <a:t>ΥΠΟΛΟΓΙΣΜΟΙ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AEBC9B-600C-4704-ACCB-C6FCEFD59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582167"/>
            <a:ext cx="11833933" cy="62758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l-GR" sz="2400" dirty="0">
                <a:ea typeface="Times New Roman" panose="02020603050405020304" pitchFamily="18" charset="0"/>
              </a:rPr>
              <a:t>Ο ενεργός ασβεστόλιθος σε % </a:t>
            </a:r>
            <a:r>
              <a:rPr lang="el-GR" sz="2400" dirty="0" err="1">
                <a:ea typeface="Times New Roman" panose="02020603050405020304" pitchFamily="18" charset="0"/>
              </a:rPr>
              <a:t>κ.β</a:t>
            </a:r>
            <a:r>
              <a:rPr lang="el-GR" sz="2400" dirty="0">
                <a:ea typeface="Times New Roman" panose="02020603050405020304" pitchFamily="18" charset="0"/>
              </a:rPr>
              <a:t>. υπολογίζεται σύμφωνα με τη σχέση: </a:t>
            </a:r>
            <a:endParaRPr lang="el-GR" sz="2400" b="1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l-GR" sz="2400" dirty="0">
                <a:ea typeface="Times New Roman" panose="02020603050405020304" pitchFamily="18" charset="0"/>
              </a:rPr>
              <a:t>Ενεργός ασβεστόλιθος % = (Α-Β) </a:t>
            </a:r>
            <a:r>
              <a:rPr lang="en-US" sz="2400" dirty="0">
                <a:ea typeface="Times New Roman" panose="02020603050405020304" pitchFamily="18" charset="0"/>
              </a:rPr>
              <a:t>x</a:t>
            </a:r>
            <a:r>
              <a:rPr lang="el-GR" sz="2400" dirty="0">
                <a:ea typeface="Times New Roman" panose="02020603050405020304" pitchFamily="18" charset="0"/>
              </a:rPr>
              <a:t> 1.25</a:t>
            </a:r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l-GR" sz="2400" b="1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l-GR" sz="2400" dirty="0">
                <a:ea typeface="Times New Roman" panose="02020603050405020304" pitchFamily="18" charset="0"/>
              </a:rPr>
              <a:t>όπου: </a:t>
            </a:r>
            <a:endParaRPr lang="el-GR" sz="2400" b="1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ea typeface="Times New Roman" panose="02020603050405020304" pitchFamily="18" charset="0"/>
              </a:rPr>
              <a:t>Α = </a:t>
            </a:r>
            <a:r>
              <a:rPr lang="en-US" sz="2400" dirty="0">
                <a:ea typeface="Times New Roman" panose="02020603050405020304" pitchFamily="18" charset="0"/>
              </a:rPr>
              <a:t>ml</a:t>
            </a:r>
            <a:r>
              <a:rPr lang="el-GR" sz="2400" dirty="0">
                <a:ea typeface="Times New Roman" panose="02020603050405020304" pitchFamily="18" charset="0"/>
              </a:rPr>
              <a:t> διαλύματος 0.1 Ν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KMnO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lang="el-GR" sz="2400" dirty="0">
                <a:ea typeface="Times New Roman" panose="02020603050405020304" pitchFamily="18" charset="0"/>
              </a:rPr>
              <a:t> που καταναλώθηκαν για την οξείδωση 10 </a:t>
            </a:r>
            <a:r>
              <a:rPr lang="en-US" sz="2400" dirty="0">
                <a:ea typeface="Times New Roman" panose="02020603050405020304" pitchFamily="18" charset="0"/>
              </a:rPr>
              <a:t>ml stock </a:t>
            </a:r>
            <a:r>
              <a:rPr lang="el-GR" sz="2400" dirty="0">
                <a:ea typeface="Times New Roman" panose="02020603050405020304" pitchFamily="18" charset="0"/>
              </a:rPr>
              <a:t>διαλύματος 0.2</a:t>
            </a:r>
            <a:r>
              <a:rPr lang="en-US" sz="2400" dirty="0">
                <a:ea typeface="Times New Roman" panose="02020603050405020304" pitchFamily="18" charset="0"/>
              </a:rPr>
              <a:t> N </a:t>
            </a:r>
            <a:r>
              <a:rPr lang="el-GR" sz="2400" dirty="0">
                <a:ea typeface="Times New Roman" panose="02020603050405020304" pitchFamily="18" charset="0"/>
              </a:rPr>
              <a:t>οξαλικού αμμωνίου του μάρτυρα.</a:t>
            </a:r>
            <a:endParaRPr lang="el-GR" sz="2400" b="1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ea typeface="Times New Roman" panose="02020603050405020304" pitchFamily="18" charset="0"/>
              </a:rPr>
              <a:t>Β = </a:t>
            </a:r>
            <a:r>
              <a:rPr lang="en-US" sz="2400" dirty="0">
                <a:ea typeface="Times New Roman" panose="02020603050405020304" pitchFamily="18" charset="0"/>
              </a:rPr>
              <a:t>ml</a:t>
            </a:r>
            <a:r>
              <a:rPr lang="el-GR" sz="2400" dirty="0">
                <a:ea typeface="Times New Roman" panose="02020603050405020304" pitchFamily="18" charset="0"/>
              </a:rPr>
              <a:t> διαλύματος 0.1 Ν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KMnO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lang="el-GR" sz="2400" dirty="0">
                <a:ea typeface="Times New Roman" panose="02020603050405020304" pitchFamily="18" charset="0"/>
              </a:rPr>
              <a:t> που καταναλώθηκαν για την οξείδωση του οξαλικού αμμωνίου 0.2</a:t>
            </a:r>
            <a:r>
              <a:rPr lang="en-US" sz="2400" dirty="0">
                <a:ea typeface="Times New Roman" panose="02020603050405020304" pitchFamily="18" charset="0"/>
              </a:rPr>
              <a:t> N</a:t>
            </a:r>
            <a:r>
              <a:rPr lang="el-GR" sz="2400" dirty="0">
                <a:ea typeface="Times New Roman" panose="02020603050405020304" pitchFamily="18" charset="0"/>
              </a:rPr>
              <a:t> που είχαν απομείνει σε 10 </a:t>
            </a:r>
            <a:r>
              <a:rPr lang="en-US" sz="2400" dirty="0">
                <a:ea typeface="Times New Roman" panose="02020603050405020304" pitchFamily="18" charset="0"/>
              </a:rPr>
              <a:t>ml </a:t>
            </a:r>
            <a:r>
              <a:rPr lang="el-GR" sz="2400" dirty="0">
                <a:ea typeface="Times New Roman" panose="02020603050405020304" pitchFamily="18" charset="0"/>
              </a:rPr>
              <a:t>διηθήματος. </a:t>
            </a:r>
            <a:endParaRPr lang="el-GR" sz="2400" b="1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ea typeface="Times New Roman" panose="02020603050405020304" pitchFamily="18" charset="0"/>
              </a:rPr>
              <a:t>1.25 = συντελεστής μετατροπής ενός </a:t>
            </a:r>
            <a:r>
              <a:rPr lang="en-US" sz="2400" dirty="0">
                <a:ea typeface="Times New Roman" panose="02020603050405020304" pitchFamily="18" charset="0"/>
              </a:rPr>
              <a:t>ml </a:t>
            </a:r>
            <a:r>
              <a:rPr lang="el-GR" sz="2400" dirty="0">
                <a:ea typeface="Times New Roman" panose="02020603050405020304" pitchFamily="18" charset="0"/>
              </a:rPr>
              <a:t>διαλύματος 0.1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l-GR" sz="2400" dirty="0">
                <a:ea typeface="Times New Roman" panose="02020603050405020304" pitchFamily="18" charset="0"/>
              </a:rPr>
              <a:t>Ν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KMnO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lang="el-GR" sz="2400" dirty="0">
                <a:ea typeface="Times New Roman" panose="02020603050405020304" pitchFamily="18" charset="0"/>
              </a:rPr>
              <a:t>σε </a:t>
            </a:r>
            <a:r>
              <a:rPr lang="en-US" sz="2400" dirty="0">
                <a:ea typeface="Times New Roman" panose="02020603050405020304" pitchFamily="18" charset="0"/>
              </a:rPr>
              <a:t>g </a:t>
            </a:r>
            <a:r>
              <a:rPr lang="en-US" sz="2400" dirty="0" err="1">
                <a:ea typeface="Times New Roman" panose="02020603050405020304" pitchFamily="18" charset="0"/>
              </a:rPr>
              <a:t>CaCO</a:t>
            </a:r>
            <a:r>
              <a:rPr lang="el-GR" sz="2400" baseline="-25000" dirty="0">
                <a:ea typeface="Times New Roman" panose="02020603050405020304" pitchFamily="18" charset="0"/>
              </a:rPr>
              <a:t>3</a:t>
            </a:r>
            <a:r>
              <a:rPr lang="el-GR" sz="2400" dirty="0">
                <a:ea typeface="Times New Roman" panose="02020603050405020304" pitchFamily="18" charset="0"/>
              </a:rPr>
              <a:t>, όπως προκύπτει με βάση την ποσότητα του δείγματος και την ποσότητα και την κανονικότητα των αντιδραστηρίων που χρησιμοποιήθηκαν.</a:t>
            </a:r>
            <a:endParaRPr lang="el-GR" sz="2400" b="1" dirty="0">
              <a:ea typeface="Times New Roman" panose="02020603050405020304" pitchFamily="18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2400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F7FCFFE-0125-4438-ACAC-3233353F57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7476" y="0"/>
                <a:ext cx="11897958" cy="685799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2000" dirty="0"/>
                  <a:t>Ο συντελεστής μετατροπής προκύπτει ως εξής:</a:t>
                </a:r>
                <a:endParaRPr lang="en-US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2000" dirty="0"/>
                  <a:t>Η αντίδραση που λαμβάνει χώρα είναι η ακόλουθη:</a:t>
                </a:r>
                <a:endParaRPr lang="en-US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𝐾𝑀𝑛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+ 5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sz="2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l-GR" sz="2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l-GR" sz="2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+16 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+ 2 </m:t>
                          </m:r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𝑀𝑛𝑆𝑂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+ 5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+10 </m:t>
                      </m:r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+8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000" dirty="0">
                  <a:solidFill>
                    <a:schemeClr val="accent5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2000" dirty="0"/>
                  <a:t>Με βάση την αντίδραση και την ποσότητα 0.1 Ν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𝐾𝑀𝑛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που καταναλώθηκε, μπορούμε να υπολογίσουμε την ποσότητα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του οξαλικού αμμωνίου που περιείχε το διήθημα, δηλ. αυτή που περίσσεψε από την αρχική, άρα και την ποσότητα του οξαλικού αμμωνίου που αντέδρασε με τον ενεργό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l-GR" sz="2000" dirty="0">
                    <a:solidFill>
                      <a:prstClr val="black"/>
                    </a:solidFill>
                  </a:rPr>
                  <a:t>άρα και την ποσότητα του ενεργού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l-GR" sz="2000" dirty="0">
                    <a:solidFill>
                      <a:prstClr val="black"/>
                    </a:solidFill>
                  </a:rPr>
                  <a:t>στο δείγμα μας. Οι υπολογισμοί γίνονται ως εξής:</a:t>
                </a:r>
                <a:endParaRPr lang="el-GR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2000" dirty="0"/>
                  <a:t>Από τη σχέση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N1 * V1 = N2 *V2</a:t>
                </a:r>
                <a:r>
                  <a:rPr lang="el-GR" sz="2000" dirty="0">
                    <a:solidFill>
                      <a:srgbClr val="FF0000"/>
                    </a:solidFill>
                  </a:rPr>
                  <a:t>, </a:t>
                </a:r>
                <a:r>
                  <a:rPr lang="el-GR" sz="2000" dirty="0"/>
                  <a:t>για τα διαλύματα του οξαλικού αμμωνίου (που συμβολίζεται με </a:t>
                </a:r>
                <a:r>
                  <a:rPr lang="en-US" sz="2000" dirty="0"/>
                  <a:t>ox) </a:t>
                </a:r>
                <a:r>
                  <a:rPr lang="el-GR" sz="2000" dirty="0"/>
                  <a:t>και του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𝐾𝑀𝑛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l-GR" sz="2000" dirty="0">
                    <a:solidFill>
                      <a:prstClr val="black"/>
                    </a:solidFill>
                    <a:latin typeface="Calibri" panose="020F0502020204030204"/>
                  </a:rPr>
                  <a:t>(που συμβολίζεται με κ), θα ισχύει:</a:t>
                </a:r>
                <a:endParaRPr lang="el-GR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000" b="1" dirty="0" err="1">
                    <a:solidFill>
                      <a:srgbClr val="FF0000"/>
                    </a:solidFill>
                  </a:rPr>
                  <a:t>Nox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*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Vox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=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N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κ *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V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κ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2000" dirty="0"/>
                  <a:t>Για κάθε 1 </a:t>
                </a:r>
                <a:r>
                  <a:rPr lang="en-US" sz="2000" dirty="0"/>
                  <a:t>ml</a:t>
                </a:r>
                <a:r>
                  <a:rPr lang="el-GR" sz="2000" dirty="0"/>
                  <a:t> 0.1 Ν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𝐾𝑀𝑛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B9BD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B9BD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B9BD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sz="2000" dirty="0"/>
                  <a:t> που καταναλώνεται από 10 </a:t>
                </a:r>
                <a:r>
                  <a:rPr lang="en-US" sz="2000" dirty="0"/>
                  <a:t>ml </a:t>
                </a:r>
                <a:r>
                  <a:rPr lang="el-GR" sz="2000" dirty="0"/>
                  <a:t>διηθήματος με την περίσσεια του οξαλικού αμμωνίου, θα ισχύει: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2000" b="1" dirty="0">
                    <a:solidFill>
                      <a:srgbClr val="FF0000"/>
                    </a:solidFill>
                  </a:rPr>
                  <a:t>Ν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ox * 10 ml = 0.1 N * 1 ml</a:t>
                </a:r>
                <a:r>
                  <a:rPr lang="el-GR" sz="2000" dirty="0"/>
                  <a:t>, αφού </a:t>
                </a:r>
                <a:r>
                  <a:rPr lang="en-US" sz="2000" dirty="0"/>
                  <a:t>V</a:t>
                </a:r>
                <a:r>
                  <a:rPr lang="el-GR" sz="2000" dirty="0"/>
                  <a:t>κ=1 </a:t>
                </a:r>
                <a:r>
                  <a:rPr lang="en-US" sz="2000" dirty="0"/>
                  <a:t>ml, N</a:t>
                </a:r>
                <a:r>
                  <a:rPr lang="el-GR" sz="2000" dirty="0"/>
                  <a:t>κ</a:t>
                </a:r>
                <a:r>
                  <a:rPr lang="en-US" sz="2000" dirty="0"/>
                  <a:t>=0.1 N, Vox=10 ml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2000" dirty="0"/>
                  <a:t>Επομένως, </a:t>
                </a:r>
                <a:r>
                  <a:rPr lang="en-US" sz="2000" dirty="0" err="1"/>
                  <a:t>Nox</a:t>
                </a:r>
                <a:r>
                  <a:rPr lang="en-US" sz="2000" dirty="0"/>
                  <a:t> = 0.01 </a:t>
                </a: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N</a:t>
                </a:r>
                <a:endParaRPr lang="en-US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2000" dirty="0"/>
                  <a:t>Άρα για κάθε 1 </a:t>
                </a:r>
                <a:r>
                  <a:rPr lang="en-US" sz="2000" dirty="0"/>
                  <a:t>ml</a:t>
                </a:r>
                <a:r>
                  <a:rPr lang="el-GR" sz="2000" dirty="0"/>
                  <a:t> 0.1 Ν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𝐾𝑀𝑛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l-G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l-GR" sz="2000" dirty="0"/>
                  <a:t> που καταναλώνεται, σημαίνει ότι,  στα 10 </a:t>
                </a:r>
                <a:r>
                  <a:rPr lang="en-US" sz="2000" dirty="0"/>
                  <a:t>ml </a:t>
                </a:r>
                <a:r>
                  <a:rPr lang="el-GR" sz="2000" dirty="0"/>
                  <a:t>διηθήματος έχουν απομείνει 0.01</a:t>
                </a:r>
                <a:r>
                  <a:rPr lang="en-US" sz="2000" dirty="0"/>
                  <a:t> greq/L</a:t>
                </a:r>
                <a:r>
                  <a:rPr lang="el-GR" sz="2000" dirty="0"/>
                  <a:t> οξαλικού αμμωνίου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000" dirty="0"/>
                  <a:t>}. Αν καταναλωθούν Β </a:t>
                </a:r>
                <a:r>
                  <a:rPr lang="en-US" sz="2000" dirty="0"/>
                  <a:t>ml </a:t>
                </a:r>
                <a:r>
                  <a:rPr lang="el-GR" sz="2100" dirty="0">
                    <a:solidFill>
                      <a:prstClr val="black"/>
                    </a:solidFill>
                  </a:rPr>
                  <a:t>0.1 Ν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𝐾𝑀𝑛</m:t>
                    </m:r>
                    <m:sSub>
                      <m:sSub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l-GR" sz="2000" dirty="0"/>
                  <a:t>θα έχουν απομείνει Β*</a:t>
                </a:r>
                <a:r>
                  <a:rPr lang="el-GR" sz="2100" dirty="0">
                    <a:solidFill>
                      <a:prstClr val="black"/>
                    </a:solidFill>
                  </a:rPr>
                  <a:t> 0.01</a:t>
                </a:r>
                <a:r>
                  <a:rPr lang="en-US" sz="2100" dirty="0">
                    <a:solidFill>
                      <a:prstClr val="black"/>
                    </a:solidFill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</a:rPr>
                  <a:t>greq</a:t>
                </a:r>
                <a:r>
                  <a:rPr lang="en-US" sz="2100" dirty="0">
                    <a:solidFill>
                      <a:prstClr val="black"/>
                    </a:solidFill>
                  </a:rPr>
                  <a:t>/L</a:t>
                </a:r>
                <a:r>
                  <a:rPr lang="el-GR" sz="2100" dirty="0">
                    <a:solidFill>
                      <a:prstClr val="black"/>
                    </a:solidFill>
                  </a:rPr>
                  <a:t> οξαλικού αμμωνίου.</a:t>
                </a:r>
                <a:endParaRPr lang="en-US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l-GR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l-GR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l-GR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l-GR" sz="20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F7FCFFE-0125-4438-ACAC-3233353F5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476" y="0"/>
                <a:ext cx="11897958" cy="6857999"/>
              </a:xfrm>
              <a:blipFill>
                <a:blip r:embed="rId2"/>
                <a:stretch>
                  <a:fillRect l="-359" r="-3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24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D5CFBA8-8AEB-4A86-80F6-6D2C4789A5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550" y="371475"/>
                <a:ext cx="11772900" cy="63246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el-GR" sz="7200" dirty="0"/>
                  <a:t>Η υπόλοιπη ποσότητα του οξαλικού αμμωνίου αντέδρασε με τον ενεργό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7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7200" dirty="0"/>
                  <a:t>σύμφωνα με την παρακάτω αντίδραση: </a:t>
                </a:r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endParaRPr lang="el-GR" sz="7200" dirty="0"/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endParaRPr lang="el-GR" sz="7200" dirty="0"/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r>
                  <a:rPr lang="el-GR" sz="7200" dirty="0"/>
                  <a:t>Αυτή η ποσότητα του οξαλικού αμμωνίου υπολογίζεται από την αρχική που προσθέσαμε μείον την περίσσεια που υπολογίσαμε.</a:t>
                </a:r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r>
                  <a:rPr lang="el-GR" sz="7200" dirty="0"/>
                  <a:t>Η αρχική ποσότητα που προσθέσαμε υπολογίζεται με βάση τον μάρτυρα. </a:t>
                </a:r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r>
                  <a:rPr lang="el-GR" sz="7200" dirty="0"/>
                  <a:t>Ο μάρτυρας περιέχει 10 </a:t>
                </a:r>
                <a:r>
                  <a:rPr lang="en-US" sz="7200" dirty="0"/>
                  <a:t>ml </a:t>
                </a:r>
                <a:r>
                  <a:rPr lang="el-GR" sz="7200" dirty="0"/>
                  <a:t>του </a:t>
                </a:r>
                <a:r>
                  <a:rPr lang="en-US" sz="7200" dirty="0"/>
                  <a:t>stock </a:t>
                </a:r>
                <a:r>
                  <a:rPr lang="el-GR" sz="7200" dirty="0"/>
                  <a:t>διαλύματος. Αν είναι Α τα </a:t>
                </a:r>
                <a:r>
                  <a:rPr lang="en-US" sz="7200" dirty="0"/>
                  <a:t>ml </a:t>
                </a:r>
                <a14:m>
                  <m:oMath xmlns:m="http://schemas.openxmlformats.org/officeDocument/2006/math">
                    <m:r>
                      <a:rPr kumimoji="0" lang="en-US" sz="7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𝐾𝑀𝑛</m:t>
                    </m:r>
                    <m:sSub>
                      <m:sSubPr>
                        <m:ctrlPr>
                          <a:rPr kumimoji="0" lang="en-US" sz="7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7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7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7200" dirty="0"/>
                  <a:t> </a:t>
                </a:r>
                <a:r>
                  <a:rPr lang="el-GR" sz="7200" dirty="0"/>
                  <a:t>που προσθέτουμε στο μάρτυρα, τότε θα περιέχονται Α*</a:t>
                </a:r>
                <a:r>
                  <a:rPr lang="el-GR" sz="7200" dirty="0">
                    <a:solidFill>
                      <a:prstClr val="black"/>
                    </a:solidFill>
                  </a:rPr>
                  <a:t> 0.01</a:t>
                </a:r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 err="1">
                    <a:solidFill>
                      <a:prstClr val="black"/>
                    </a:solidFill>
                  </a:rPr>
                  <a:t>greq</a:t>
                </a:r>
                <a:r>
                  <a:rPr lang="en-US" sz="7200" dirty="0">
                    <a:solidFill>
                      <a:prstClr val="black"/>
                    </a:solidFill>
                  </a:rPr>
                  <a:t>/L</a:t>
                </a:r>
                <a:r>
                  <a:rPr lang="el-GR" sz="7200" dirty="0">
                    <a:solidFill>
                      <a:prstClr val="black"/>
                    </a:solidFill>
                  </a:rPr>
                  <a:t> οξαλικού αμμωνίου. </a:t>
                </a:r>
                <a:endParaRPr lang="el-GR" sz="7200" dirty="0"/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r>
                  <a:rPr lang="el-GR" sz="7200" dirty="0"/>
                  <a:t>Έτσι λοιπόν, το οξαλικό αμμώνιο που αντέδρασε με τον ενεργό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7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7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kumimoji="0" lang="en-US" sz="7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l-GR" sz="7200" dirty="0">
                    <a:solidFill>
                      <a:prstClr val="black"/>
                    </a:solidFill>
                  </a:rPr>
                  <a:t>είναι</a:t>
                </a:r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r>
                  <a:rPr lang="el-GR" sz="7200" dirty="0">
                    <a:solidFill>
                      <a:prstClr val="black"/>
                    </a:solidFill>
                  </a:rPr>
                  <a:t>Οξαλικό Αμμώνιο του μάρτυρα – περίσσεια οξαλικού αμμωνίου =  </a:t>
                </a:r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r>
                  <a:rPr lang="el-GR" sz="7200" dirty="0">
                    <a:solidFill>
                      <a:prstClr val="black"/>
                    </a:solidFill>
                  </a:rPr>
                  <a:t> = (Α* 0.01</a:t>
                </a:r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 err="1">
                    <a:solidFill>
                      <a:prstClr val="black"/>
                    </a:solidFill>
                  </a:rPr>
                  <a:t>greq</a:t>
                </a:r>
                <a:r>
                  <a:rPr lang="en-US" sz="7200" dirty="0">
                    <a:solidFill>
                      <a:prstClr val="black"/>
                    </a:solidFill>
                  </a:rPr>
                  <a:t>/L</a:t>
                </a:r>
                <a:r>
                  <a:rPr lang="el-GR" sz="7200" dirty="0">
                    <a:solidFill>
                      <a:prstClr val="black"/>
                    </a:solidFill>
                  </a:rPr>
                  <a:t>) – (Β* 0.01</a:t>
                </a:r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 err="1">
                    <a:solidFill>
                      <a:prstClr val="black"/>
                    </a:solidFill>
                  </a:rPr>
                  <a:t>greq</a:t>
                </a:r>
                <a:r>
                  <a:rPr lang="en-US" sz="7200" dirty="0">
                    <a:solidFill>
                      <a:prstClr val="black"/>
                    </a:solidFill>
                  </a:rPr>
                  <a:t>/L</a:t>
                </a:r>
                <a:r>
                  <a:rPr lang="el-GR" sz="7200" dirty="0">
                    <a:solidFill>
                      <a:prstClr val="black"/>
                    </a:solidFill>
                  </a:rPr>
                  <a:t>) = (0.01 </a:t>
                </a:r>
                <a:r>
                  <a:rPr lang="en-US" sz="7200" dirty="0" err="1">
                    <a:solidFill>
                      <a:prstClr val="black"/>
                    </a:solidFill>
                  </a:rPr>
                  <a:t>greq</a:t>
                </a:r>
                <a:r>
                  <a:rPr lang="en-US" sz="7200" dirty="0">
                    <a:solidFill>
                      <a:prstClr val="black"/>
                    </a:solidFill>
                  </a:rPr>
                  <a:t>/L)*(A-B)</a:t>
                </a:r>
                <a:r>
                  <a:rPr lang="el-GR" sz="7200" dirty="0">
                    <a:solidFill>
                      <a:prstClr val="black"/>
                    </a:solidFill>
                  </a:rPr>
                  <a:t>, </a:t>
                </a:r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r>
                  <a:rPr lang="el-GR" sz="7200" dirty="0">
                    <a:solidFill>
                      <a:prstClr val="black"/>
                    </a:solidFill>
                  </a:rPr>
                  <a:t>άρα και ο ενεργός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  <a:r>
                  <a:rPr lang="el-GR" sz="7200" dirty="0">
                    <a:solidFill>
                      <a:prstClr val="black"/>
                    </a:solidFill>
                  </a:rPr>
                  <a:t>είναι (0.01 </a:t>
                </a:r>
                <a:r>
                  <a:rPr lang="en-US" sz="7200" dirty="0" err="1">
                    <a:solidFill>
                      <a:prstClr val="black"/>
                    </a:solidFill>
                  </a:rPr>
                  <a:t>greq</a:t>
                </a:r>
                <a:r>
                  <a:rPr lang="en-US" sz="7200" dirty="0">
                    <a:solidFill>
                      <a:prstClr val="black"/>
                    </a:solidFill>
                  </a:rPr>
                  <a:t>/L)*(A-B)</a:t>
                </a:r>
                <a:r>
                  <a:rPr lang="el-GR" sz="7200" dirty="0">
                    <a:solidFill>
                      <a:prstClr val="black"/>
                    </a:solidFill>
                  </a:rPr>
                  <a:t>, όπως προκύπτει ανωτέρω από την αντίδραση.</a:t>
                </a:r>
                <a:endParaRPr lang="en-US" sz="7200" dirty="0">
                  <a:solidFill>
                    <a:prstClr val="black"/>
                  </a:solidFill>
                </a:endParaRPr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endParaRPr lang="en-US" sz="8000" dirty="0">
                  <a:solidFill>
                    <a:prstClr val="black"/>
                  </a:solidFill>
                </a:endParaRPr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r>
                  <a:rPr lang="el-GR" sz="8000" dirty="0">
                    <a:solidFill>
                      <a:prstClr val="black"/>
                    </a:solidFill>
                  </a:rPr>
                  <a:t> </a:t>
                </a:r>
                <a:endParaRPr lang="el-GR" sz="8000" dirty="0"/>
              </a:p>
              <a:p>
                <a:pPr marL="0" lvl="0" indent="0" algn="just">
                  <a:lnSpc>
                    <a:spcPct val="170000"/>
                  </a:lnSpc>
                  <a:buNone/>
                  <a:defRPr/>
                </a:pPr>
                <a:endPara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indent="0">
                  <a:buNone/>
                </a:pPr>
                <a:endParaRPr lang="el-GR" sz="2000" dirty="0"/>
              </a:p>
              <a:p>
                <a:endParaRPr lang="el-GR" sz="2000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D5CFBA8-8AEB-4A86-80F6-6D2C4789A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50" y="371475"/>
                <a:ext cx="11772900" cy="6324600"/>
              </a:xfrm>
              <a:blipFill>
                <a:blip r:embed="rId2"/>
                <a:stretch>
                  <a:fillRect l="-414" r="-4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Εικόνα 7">
            <a:extLst>
              <a:ext uri="{FF2B5EF4-FFF2-40B4-BE49-F238E27FC236}">
                <a16:creationId xmlns:a16="http://schemas.microsoft.com/office/drawing/2014/main" id="{EC4AAD76-7BE7-48B6-A9F9-C2B68CB5A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080435"/>
            <a:ext cx="4761389" cy="938865"/>
          </a:xfrm>
          <a:prstGeom prst="rect">
            <a:avLst/>
          </a:prstGeom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6ACA1014-A356-422F-8279-8AA3C1FD0575}"/>
              </a:ext>
            </a:extLst>
          </p:cNvPr>
          <p:cNvCxnSpPr/>
          <p:nvPr/>
        </p:nvCxnSpPr>
        <p:spPr>
          <a:xfrm>
            <a:off x="3467100" y="1371600"/>
            <a:ext cx="0" cy="266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E76BD872-A484-435D-96AF-8596AC38CD77}"/>
              </a:ext>
            </a:extLst>
          </p:cNvPr>
          <p:cNvCxnSpPr/>
          <p:nvPr/>
        </p:nvCxnSpPr>
        <p:spPr>
          <a:xfrm flipH="1">
            <a:off x="5276850" y="1552575"/>
            <a:ext cx="238125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2648DAE5-CC04-4645-B302-38267AFD75A8}"/>
              </a:ext>
            </a:extLst>
          </p:cNvPr>
          <p:cNvCxnSpPr/>
          <p:nvPr/>
        </p:nvCxnSpPr>
        <p:spPr>
          <a:xfrm>
            <a:off x="5276850" y="1257300"/>
            <a:ext cx="238125" cy="20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B95AEAAF-CCDA-405E-B61B-D3BA53D6A49F}"/>
              </a:ext>
            </a:extLst>
          </p:cNvPr>
          <p:cNvCxnSpPr/>
          <p:nvPr/>
        </p:nvCxnSpPr>
        <p:spPr>
          <a:xfrm>
            <a:off x="4857750" y="1371600"/>
            <a:ext cx="0" cy="266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71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098563F-24CE-487E-B6ED-D0E1534017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550" y="361950"/>
                <a:ext cx="11144250" cy="5815013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50000"/>
                  </a:lnSpc>
                  <a:buNone/>
                  <a:defRPr/>
                </a:pPr>
                <a:r>
                  <a:rPr lang="el-GR" sz="1600" dirty="0">
                    <a:solidFill>
                      <a:prstClr val="black"/>
                    </a:solidFill>
                    <a:latin typeface="Calibri" panose="020F0502020204030204"/>
                  </a:rPr>
                  <a:t>Στη συνέχεια θα μετατρέψουμε το </a:t>
                </a:r>
                <a:r>
                  <a:rPr lang="el-GR" sz="1600" dirty="0">
                    <a:solidFill>
                      <a:prstClr val="black"/>
                    </a:solidFill>
                  </a:rPr>
                  <a:t>0.01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greq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prstClr val="black"/>
                    </a:solidFill>
                  </a:rPr>
                  <a:t>/L </a:t>
                </a:r>
                <a:r>
                  <a:rPr lang="el-GR" sz="1600" dirty="0">
                    <a:solidFill>
                      <a:prstClr val="black"/>
                    </a:solidFill>
                  </a:rPr>
                  <a:t>σε ποσοστό 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1600" dirty="0">
                    <a:solidFill>
                      <a:prstClr val="black"/>
                    </a:solidFill>
                  </a:rPr>
                  <a:t>(</a:t>
                </a:r>
                <a:r>
                  <a:rPr lang="en-US" sz="1600" dirty="0">
                    <a:solidFill>
                      <a:prstClr val="black"/>
                    </a:solidFill>
                  </a:rPr>
                  <a:t>w/w) </a:t>
                </a:r>
                <a:r>
                  <a:rPr lang="el-GR" sz="1600" dirty="0">
                    <a:solidFill>
                      <a:prstClr val="black"/>
                    </a:solidFill>
                  </a:rPr>
                  <a:t>του δείγματος.</a:t>
                </a:r>
                <a:endParaRPr lang="en-US" sz="1600" dirty="0">
                  <a:solidFill>
                    <a:prstClr val="black"/>
                  </a:solidFill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Γνωρίζουμε ότι: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1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greq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𝑚𝑜𝑙𝑒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𝐶𝑎𝐶</m:t>
                        </m:r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3 </m:t>
                            </m:r>
                          </m:sub>
                        </m:sSub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= 50 g </a:t>
                </a:r>
                <a:endPara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lvl="0" indent="0" algn="just">
                  <a:lnSpc>
                    <a:spcPct val="150000"/>
                  </a:lnSpc>
                  <a:buNone/>
                  <a:defRPr/>
                </a:pP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Άρα τα 0.01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greq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/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L 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θα είναι: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lvl="0" indent="0" algn="just">
                  <a:lnSpc>
                    <a:spcPct val="150000"/>
                  </a:lnSpc>
                  <a:buNone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(0.01 * 50) g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/L = 0.5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/L = 0.5 g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/1000 ml</a:t>
                </a:r>
                <a:endPara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Άρα σε όγκο 250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ml 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που ήταν ο όγκος στον οποίο </a:t>
                </a:r>
                <a:r>
                  <a:rPr kumimoji="0" lang="el-G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διαλυτοποιήθηκε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ο ενεργός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του δείγματός μας, θα έχουμε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0.125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l-GR" sz="1600" dirty="0">
                    <a:solidFill>
                      <a:prstClr val="black"/>
                    </a:solidFill>
                    <a:latin typeface="Calibri" panose="020F0502020204030204"/>
                  </a:rPr>
                  <a:t>Τα οποία περιέχονται σε 10 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g </a:t>
                </a:r>
                <a:r>
                  <a:rPr lang="el-GR" sz="1600" dirty="0">
                    <a:solidFill>
                      <a:prstClr val="black"/>
                    </a:solidFill>
                    <a:latin typeface="Calibri" panose="020F0502020204030204"/>
                  </a:rPr>
                  <a:t>εδάφους (η ποσότητα του εδαφικού δείγματος που χρησιμοποιήθηκε για τον προσδιορισμό)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Στα 10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g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εδάφους </a:t>
                </a:r>
                <a:r>
                  <a:rPr lang="el-GR" sz="1600" dirty="0">
                    <a:solidFill>
                      <a:prstClr val="black"/>
                    </a:solidFill>
                    <a:latin typeface="Calibri" panose="020F0502020204030204"/>
                  </a:rPr>
                  <a:t>περιέχονται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0.125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Στα 100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g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εδάφους </a:t>
                </a:r>
                <a:r>
                  <a:rPr lang="el-GR" sz="1600" dirty="0">
                    <a:solidFill>
                      <a:prstClr val="black"/>
                    </a:solidFill>
                    <a:latin typeface="Calibri" panose="020F0502020204030204"/>
                  </a:rPr>
                  <a:t>περιέχονται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1.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25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για κάθε 0.01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greq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/L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l-GR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οξαλικού αμμωνίου.</a:t>
                </a:r>
                <a:endPara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l-GR" sz="1600" dirty="0"/>
                  <a:t>Έτσι προκύπτει ότι όταν καταναλώνονται (Α-Β)</a:t>
                </a:r>
                <a:r>
                  <a:rPr lang="en-US" sz="1600" dirty="0"/>
                  <a:t> ml </a:t>
                </a:r>
                <a:r>
                  <a:rPr lang="el-GR" sz="1600" dirty="0"/>
                  <a:t>οξαλικού αμμωνίου </a:t>
                </a:r>
                <a:r>
                  <a:rPr lang="el-GR" sz="1600" b="1" dirty="0"/>
                  <a:t>στο συγκεκριμένο πειραματικό σχήμα</a:t>
                </a:r>
                <a:r>
                  <a:rPr lang="el-GR" sz="1600" dirty="0"/>
                  <a:t>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l-GR" sz="1600" b="1" dirty="0"/>
                  <a:t>το δείγμα μας περιέχει 1.25*(Α-Β) % ενεργό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𝑪𝒂𝑪𝑶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l-GR" sz="1600" b="1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098563F-24CE-487E-B6ED-D0E153401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50" y="361950"/>
                <a:ext cx="11144250" cy="5815013"/>
              </a:xfrm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19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4FE4B3-976E-42A7-B1B5-2222D72F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73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l-GR" sz="2000" b="1" dirty="0"/>
              <a:t>ΠΑΡΑΔΕΙΓΜΑ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6B733C7-9E67-4144-AA1A-71C9423B87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5" y="962025"/>
                <a:ext cx="11039475" cy="5214938"/>
              </a:xfrm>
            </p:spPr>
            <p:txBody>
              <a:bodyPr/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Ζυγίζουμε 10 g εδάφους σε κωνική φιάλη των 500 </a:t>
                </a:r>
                <a:r>
                  <a:rPr kumimoji="0" lang="el-GR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ml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και προσθέτουμε 250 </a:t>
                </a:r>
                <a:r>
                  <a:rPr kumimoji="0" lang="el-GR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ml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stock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διαλύματος 0.2 Ν οξαλικού αμμωνίου. Μετά από μηχανική ανακίνηση 2 ωρών, λαμβάνεται ποσότητα 10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ml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διαυγούς διηθήματος στην οποία προσδιορίζεται η περίσσεια του οξαλικού αμμωνίου με διάλυμα 0.1 Ν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KMnO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kumimoji="0" lang="el-G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</a:t>
                </a:r>
                <a:r>
                  <a:rPr lang="el-GR" sz="1800" dirty="0"/>
                  <a:t>με την τεχνική που περιγράψαμε. Παράλληλα, υπολογίζεται η ποσότητα του οξαλικού αμμωνίου σε 10 </a:t>
                </a:r>
                <a:r>
                  <a:rPr lang="en-US" sz="1800" dirty="0"/>
                  <a:t>ml</a:t>
                </a:r>
                <a:r>
                  <a:rPr lang="el-GR" sz="1800" dirty="0"/>
                  <a:t> </a:t>
                </a:r>
                <a:r>
                  <a:rPr lang="en-US" sz="1800" dirty="0"/>
                  <a:t>stock</a:t>
                </a:r>
                <a:r>
                  <a:rPr lang="el-GR" sz="1800" dirty="0"/>
                  <a:t> διαλύματος 0.2 Ν οξαλικού αμμωνίου, που αποτελεί τον μάρτυρα.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1800" dirty="0"/>
                  <a:t>Για τον μάρτυρα καταναλώσαμε 20.2 </a:t>
                </a:r>
                <a:r>
                  <a:rPr lang="en-US" sz="1800" dirty="0"/>
                  <a:t>ml</a:t>
                </a:r>
                <a:r>
                  <a:rPr lang="el-GR" sz="1800" dirty="0"/>
                  <a:t> διαλύματος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KMnO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:r>
                  <a:rPr lang="el-GR" sz="1800" dirty="0"/>
                  <a:t>και για το δείγμα 16.1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ml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διαλύματος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KMnO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:endParaRPr lang="en-US" sz="18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1800" dirty="0"/>
                  <a:t>Το ποσοστό του ενεργού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</a:rPr>
                  <a:t>% υπολογίζεται από τη σχέση: (Α-Β)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</a:rPr>
                  <a:t>x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</a:rPr>
                  <a:t> 1.25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</a:rPr>
                  <a:t> </a:t>
                </a:r>
                <a:endParaRPr lang="en-US" sz="18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1800" dirty="0"/>
                  <a:t>Όπου Α = 20.2 </a:t>
                </a:r>
                <a:r>
                  <a:rPr lang="en-US" sz="1800" dirty="0"/>
                  <a:t>ml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l-GR" sz="1800" dirty="0"/>
                  <a:t>Και     Β = 16.1 </a:t>
                </a:r>
                <a:r>
                  <a:rPr lang="en-US" sz="1800" dirty="0"/>
                  <a:t>ml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Ενεργός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𝐶𝑎𝐶𝑂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% = (Α-Β)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x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 1.25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 </a:t>
                </a:r>
                <a:r>
                  <a:rPr lang="el-GR" sz="1800" dirty="0">
                    <a:solidFill>
                      <a:prstClr val="black"/>
                    </a:solidFill>
                    <a:latin typeface="Calibri" panose="020F0502020204030204"/>
                    <a:ea typeface="Times New Roman" panose="02020603050405020304" pitchFamily="18" charset="0"/>
                  </a:rPr>
                  <a:t>= (20.2 – 16.1)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Times New Roman" panose="02020603050405020304" pitchFamily="18" charset="0"/>
                  </a:rPr>
                  <a:t> x</a:t>
                </a:r>
                <a:r>
                  <a:rPr lang="el-GR" sz="1800" dirty="0">
                    <a:solidFill>
                      <a:prstClr val="black"/>
                    </a:solidFill>
                    <a:latin typeface="Calibri" panose="020F0502020204030204"/>
                    <a:ea typeface="Times New Roman" panose="02020603050405020304" pitchFamily="18" charset="0"/>
                  </a:rPr>
                  <a:t> 1.25 = 5.125 %</a:t>
                </a:r>
                <a:endParaRPr lang="el-GR" sz="1800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6B733C7-9E67-4144-AA1A-71C9423B87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962025"/>
                <a:ext cx="11039475" cy="5214938"/>
              </a:xfrm>
              <a:blipFill>
                <a:blip r:embed="rId2"/>
                <a:stretch>
                  <a:fillRect l="-497" r="-4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57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EB7C68-C69B-4A13-B5E5-AA07BBF5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441064"/>
            <a:ext cx="11084859" cy="573589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dirty="0"/>
              <a:t>Η Ταξινόμηση των εδαφών ανάλογα με την περιεκτικότητά τους σε ενεργό ασβεστόλιθο, έχει ως εξής: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dirty="0"/>
              <a:t>      Εδάφη που περιέχουν έως 7.5</a:t>
            </a:r>
            <a:r>
              <a:rPr lang="en-US" sz="2400" dirty="0"/>
              <a:t> </a:t>
            </a:r>
            <a:r>
              <a:rPr lang="el-GR" sz="2400" dirty="0"/>
              <a:t>% θεωρούνται κατάλληλα για την ανάπτυξη των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/>
              <a:t>               περισσοτέρων δενδρωδών καλλιεργειών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dirty="0"/>
              <a:t>      Εδάφη με περιεκτικότητα από 7.5 – 12 % θεωρούνται ικανά να προκαλέσουν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/>
              <a:t>               χλώρωση στα μη ανθεκτικά φυτά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dirty="0"/>
              <a:t>       Εδάφη που περιέχουν πάνω από 12 % θεωρούνται επικίνδυνα για την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/>
              <a:t>              εμφάνιση χλωρώσεων ακόμα και στα ανθεκτικά σε ασβέστιο φυτά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493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842BBF-1ED5-4406-BA07-22CC5BF2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33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ΒΙΒΛΙΟΓΡΑΦΙΑ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C34D9E-1B2F-49AE-9C1A-FE918E04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4" y="1959250"/>
            <a:ext cx="10705730" cy="39799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/>
              <a:t>Nelson R.E., 1982. </a:t>
            </a:r>
            <a:r>
              <a:rPr lang="en-US" sz="2400" dirty="0"/>
              <a:t>Carbonate and gypsum. In A.L. Page et al (ed.) Methods of soil Analysis, Part 2, Chemical and Microbiological Properties, 2</a:t>
            </a:r>
            <a:r>
              <a:rPr lang="en-US" sz="2400" baseline="30000" dirty="0"/>
              <a:t>nd</a:t>
            </a:r>
            <a:r>
              <a:rPr lang="en-US" sz="2400" dirty="0"/>
              <a:t> ed, </a:t>
            </a:r>
            <a:r>
              <a:rPr lang="en-US" sz="2400" dirty="0" err="1"/>
              <a:t>Agron</a:t>
            </a:r>
            <a:r>
              <a:rPr lang="en-US" sz="2400" dirty="0"/>
              <a:t>. </a:t>
            </a:r>
            <a:r>
              <a:rPr lang="en-US" sz="2400" dirty="0" err="1"/>
              <a:t>Monogr</a:t>
            </a:r>
            <a:r>
              <a:rPr lang="en-US" sz="2400" dirty="0"/>
              <a:t>. 9. ASA and SSSA, Madison, WI, pp. 181-197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/>
              <a:t>Tee Boon Goh, </a:t>
            </a:r>
            <a:r>
              <a:rPr lang="en-US" sz="2400" b="1" dirty="0" err="1"/>
              <a:t>R.J.St</a:t>
            </a:r>
            <a:r>
              <a:rPr lang="en-US" sz="2400" b="1" dirty="0"/>
              <a:t>. Arnaud, and A.R. </a:t>
            </a:r>
            <a:r>
              <a:rPr lang="en-US" sz="2400" b="1" dirty="0" err="1"/>
              <a:t>Mermut</a:t>
            </a:r>
            <a:r>
              <a:rPr lang="en-US" sz="2400" b="1" dirty="0"/>
              <a:t>, 1993. </a:t>
            </a:r>
            <a:r>
              <a:rPr lang="en-US" sz="2400" dirty="0"/>
              <a:t>Carbonates. In Martin R. Carter (ed) Soil Sampling and Methods of Analysis, A special publication of the Canadian Society of Soil Science. Boca Raton, FL: Lewis Publishers, pp. 177-185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6161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CCFEA9-C3B3-4EF5-B5E3-6AEC0981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l-GR" sz="2800" dirty="0"/>
              <a:t>ΓΕΝΙΚΑ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11C60E-E30C-4792-BEE4-26D9BA36C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1028700"/>
            <a:ext cx="5772150" cy="5381625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 τον όρο ενεργός ασβεστόλιθος, (ή ενεργό ανθρακικό ασβέστιο), χαρακτηρίζεται το ποσοστό του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CaCO</a:t>
            </a:r>
            <a:r>
              <a:rPr kumimoji="0" lang="el-GR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στο έδαφος, το οποίο βρίσκεται σε λεπτότατο διαμερισμό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κυρίως στο κλάσμα της ιλύος και της αργίλου). Όσο λεπτότερα είναι τα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τεμαχίδια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του ενεργού ασβεστόλιθου, τόσο μεγαλύτερη είναι η ειδική επιφάνειά του και επομένως τόσο μεγαλύτερη είναι η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ενεργότητά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του, δηλ. τόσο πιο δραστικός είναι, γιατί η επιφάνειά του είναι 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η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περιοχή που λαμβάνουν χώρα διάφορες αντιδράσεις.  </a:t>
            </a:r>
          </a:p>
          <a:p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3AB46AE5-46B9-4988-8A32-293EA8AAB1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7950" y="1409700"/>
            <a:ext cx="4829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9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95F2C5-9466-41DD-A1EB-B8B69A670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04850"/>
            <a:ext cx="5181600" cy="5472113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Μεγάλη περιεκτικότητα του εδάφους σε ενεργό ασβεστόλιθο μπορεί να προκαλέσει χλώρωση των φυτών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χλώρωση  εμφανίζεται με το κιτρίνισμα των φύλλων και οφείλεται στις περισσότερες περιπτώσεις στην έλλειψη σιδήρου. Η έλλειψη σιδήρου προκαλείται εξαιτίας της δέσμευσής του από το ασβέστιο του ενεργού ασβεστόλιθου και κατά συνέπεια 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την παρεμπόδιση της πρόσληψής του από τα φυτά. Η χλώρωση δημιουργεί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σημαντικά προβλήματα σε όλες τις καλλιέργειες και ιδιαίτερα στο αμπέλι. 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l-GR" dirty="0"/>
          </a:p>
        </p:txBody>
      </p:sp>
      <p:pic>
        <p:nvPicPr>
          <p:cNvPr id="1026" name="Picture 2" descr="Φύλλο των σταφυλιών με τη χλώρωση Στοκ Εικόνα - εικόνα από με, τη: 123836949">
            <a:extLst>
              <a:ext uri="{FF2B5EF4-FFF2-40B4-BE49-F238E27FC236}">
                <a16:creationId xmlns:a16="http://schemas.microsoft.com/office/drawing/2014/main" id="{E3A8469E-024B-4E2C-BD8B-5C37A9010F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57250"/>
            <a:ext cx="4572000" cy="52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5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4106D8-199F-43D3-A1D1-CF89AB5C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9" y="365126"/>
            <a:ext cx="11074101" cy="58154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ΑΡΧΗ ΤΗΣ ΜΕΘΟΔΟΥ ΠΡΟΣΔΙΟΡΙΣΜΟΥ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0D2322-48DA-41FD-B4A5-7FC960DD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0" y="849854"/>
            <a:ext cx="11899075" cy="584140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dirty="0"/>
              <a:t>Ο προσδιορισμός του ενεργού ασβεστόλιθου βασίζεται στην αντίδραση με το οξαλικό ανιόν. Κατά τον προσδιορισμό, το οξαλικό ανιόν, με τη μορφή διαλύματος οξαλικού αμμωνίου, προστίθεται σε περίσσεια στο έδαφος. Ο ενεργός ασβεστόλιθος αντιδρά με την απαιτούμενη ποσότητα οξαλικού αμμωνίου σύμφωνα με την παρακάτω αντίδραση:</a:t>
            </a:r>
          </a:p>
          <a:p>
            <a:pPr marL="0" indent="0">
              <a:buNone/>
            </a:pPr>
            <a:r>
              <a:rPr lang="el-GR" sz="2400" dirty="0"/>
              <a:t>                         COONH</a:t>
            </a:r>
            <a:r>
              <a:rPr lang="el-GR" sz="2400" baseline="-25000" dirty="0"/>
              <a:t>4</a:t>
            </a:r>
            <a:r>
              <a:rPr lang="el-GR" sz="2400" dirty="0"/>
              <a:t>                 COO</a:t>
            </a:r>
          </a:p>
          <a:p>
            <a:pPr marL="0" indent="0">
              <a:buNone/>
            </a:pPr>
            <a:r>
              <a:rPr lang="el-GR" sz="2400" dirty="0"/>
              <a:t>CaCO</a:t>
            </a:r>
            <a:r>
              <a:rPr lang="el-GR" sz="2400" baseline="-25000" dirty="0"/>
              <a:t>3</a:t>
            </a:r>
            <a:r>
              <a:rPr lang="el-GR" sz="2400" dirty="0"/>
              <a:t>  +                                                           </a:t>
            </a:r>
            <a:r>
              <a:rPr lang="el-GR" sz="2400" dirty="0" err="1"/>
              <a:t>Ca</a:t>
            </a:r>
            <a:r>
              <a:rPr lang="el-GR" sz="2400" dirty="0"/>
              <a:t>    +    (NH</a:t>
            </a:r>
            <a:r>
              <a:rPr lang="el-GR" sz="2400" baseline="-25000" dirty="0"/>
              <a:t>4</a:t>
            </a:r>
            <a:r>
              <a:rPr lang="el-GR" sz="2400" dirty="0"/>
              <a:t>)</a:t>
            </a:r>
            <a:r>
              <a:rPr lang="el-GR" sz="2400" baseline="-25000" dirty="0"/>
              <a:t>2</a:t>
            </a:r>
            <a:r>
              <a:rPr lang="el-GR" sz="2400" dirty="0"/>
              <a:t>CO</a:t>
            </a:r>
            <a:r>
              <a:rPr lang="el-GR" sz="2400" baseline="-25000" dirty="0"/>
              <a:t>3</a:t>
            </a:r>
          </a:p>
          <a:p>
            <a:pPr marL="0" indent="0">
              <a:buNone/>
            </a:pPr>
            <a:r>
              <a:rPr lang="el-GR" sz="2400" dirty="0"/>
              <a:t>                         COONH</a:t>
            </a:r>
            <a:r>
              <a:rPr lang="el-GR" sz="2400" baseline="-25000" dirty="0"/>
              <a:t>4</a:t>
            </a:r>
            <a:r>
              <a:rPr lang="el-GR" sz="2400" dirty="0"/>
              <a:t>                 COO</a:t>
            </a:r>
          </a:p>
          <a:p>
            <a:pPr marL="0" lvl="0" indent="0">
              <a:buNone/>
            </a:pPr>
            <a:endParaRPr lang="el-GR" sz="2400" dirty="0"/>
          </a:p>
          <a:p>
            <a:pPr marL="0" lvl="0" indent="0">
              <a:lnSpc>
                <a:spcPct val="150000"/>
              </a:lnSpc>
              <a:buNone/>
            </a:pPr>
            <a:r>
              <a:rPr lang="el-GR" sz="2400" dirty="0"/>
              <a:t>Στη συνέχεια, αφού ολοκληρωθεί η αντίδραση, προσδιορίζεται η ποσότητα του οξαλικού ιόντος που περίσσεψε μετά την αντίδραση. Ο προσδιορισμός γίνεται με διάλυμα 0.1 Ν υπερμαγγανικού καλίου </a:t>
            </a:r>
            <a:r>
              <a:rPr lang="en-US" sz="2400" dirty="0">
                <a:solidFill>
                  <a:prstClr val="black"/>
                </a:solidFill>
              </a:rPr>
              <a:t>(KMnO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r>
              <a:rPr lang="el-GR" sz="2400" dirty="0">
                <a:solidFill>
                  <a:prstClr val="black"/>
                </a:solidFill>
              </a:rPr>
              <a:t>. Έ</a:t>
            </a:r>
            <a:r>
              <a:rPr lang="el-GR" sz="2400" dirty="0"/>
              <a:t>τσι, υπολογίζεται έμμεσα η ποσότητα του οξαλικού ιόντος που αντέδρασε, άρα και η ποσότητα του ενεργού ασβεστόλιθου στο δείγμα μας.</a:t>
            </a:r>
          </a:p>
          <a:p>
            <a:endParaRPr lang="el-GR" dirty="0"/>
          </a:p>
          <a:p>
            <a:endParaRPr lang="el-GR" dirty="0"/>
          </a:p>
        </p:txBody>
      </p: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09AF495A-48FA-426D-92B0-72C3F8BA4F30}"/>
              </a:ext>
            </a:extLst>
          </p:cNvPr>
          <p:cNvCxnSpPr/>
          <p:nvPr/>
        </p:nvCxnSpPr>
        <p:spPr>
          <a:xfrm>
            <a:off x="1903265" y="3107563"/>
            <a:ext cx="0" cy="559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1CEBDBD7-A2A5-4BE8-8DB6-9B4CD7784760}"/>
              </a:ext>
            </a:extLst>
          </p:cNvPr>
          <p:cNvCxnSpPr/>
          <p:nvPr/>
        </p:nvCxnSpPr>
        <p:spPr>
          <a:xfrm>
            <a:off x="2871734" y="3457397"/>
            <a:ext cx="796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FDE17067-7BD4-4673-90C5-C399D3DC6CB3}"/>
              </a:ext>
            </a:extLst>
          </p:cNvPr>
          <p:cNvCxnSpPr/>
          <p:nvPr/>
        </p:nvCxnSpPr>
        <p:spPr>
          <a:xfrm>
            <a:off x="4422649" y="3107563"/>
            <a:ext cx="451821" cy="2716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9A6637D9-5F99-47C9-B343-C3FB2C6EAEDE}"/>
              </a:ext>
            </a:extLst>
          </p:cNvPr>
          <p:cNvCxnSpPr/>
          <p:nvPr/>
        </p:nvCxnSpPr>
        <p:spPr>
          <a:xfrm flipV="1">
            <a:off x="4512623" y="3508689"/>
            <a:ext cx="361847" cy="261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595EFD81-E169-4596-9455-46CB3C6F04A0}"/>
              </a:ext>
            </a:extLst>
          </p:cNvPr>
          <p:cNvCxnSpPr/>
          <p:nvPr/>
        </p:nvCxnSpPr>
        <p:spPr>
          <a:xfrm>
            <a:off x="3946381" y="3107563"/>
            <a:ext cx="0" cy="559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1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0C4315-4D19-44F6-B690-A2D8021B07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Το οξαλικό οξύ αποτελείται από δύο </a:t>
            </a:r>
            <a:r>
              <a:rPr lang="el-GR" dirty="0" err="1"/>
              <a:t>καρβοξυλομάδες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οξαλικό αμμώνιο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l-GR" dirty="0">
                <a:solidFill>
                  <a:prstClr val="black"/>
                </a:solidFill>
              </a:rPr>
              <a:t>οξαλικό ασβέστιο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" name="Picture 2" descr="Οξαλικό οξύ, παρασκευή, ιδιότητες, χημικές αντιδράσει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269958"/>
            <a:ext cx="3019610" cy="22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904" y="2942816"/>
            <a:ext cx="3452432" cy="1703419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904" y="5052979"/>
            <a:ext cx="3452432" cy="1805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Ορθογώνιο 23"/>
              <p:cNvSpPr/>
              <p:nvPr/>
            </p:nvSpPr>
            <p:spPr>
              <a:xfrm>
                <a:off x="8027719" y="3538847"/>
                <a:ext cx="843149" cy="462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Ν</m:t>
                      </m:r>
                      <m:sSubSup>
                        <m:sSub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719" y="3538847"/>
                <a:ext cx="843149" cy="462447"/>
              </a:xfrm>
              <a:prstGeom prst="rect">
                <a:avLst/>
              </a:prstGeom>
              <a:blipFill rotWithShape="0">
                <a:blip r:embed="rId4"/>
                <a:stretch>
                  <a:fillRect l="-7857" b="-12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Ορθογώνιο 25"/>
              <p:cNvSpPr/>
              <p:nvPr/>
            </p:nvSpPr>
            <p:spPr>
              <a:xfrm>
                <a:off x="8027719" y="5664530"/>
                <a:ext cx="843149" cy="512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Ορθογώνιο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719" y="5664530"/>
                <a:ext cx="843149" cy="5124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03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2504" y="83127"/>
            <a:ext cx="11211296" cy="47501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2800" b="1" dirty="0"/>
              <a:t>ΕΞΟΠΛΙΣΜΟΣ 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772" y="781855"/>
            <a:ext cx="1992777" cy="191177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207" y="675876"/>
            <a:ext cx="3050203" cy="2342635"/>
          </a:xfrm>
          <a:prstGeom prst="rect">
            <a:avLst/>
          </a:prstGeom>
        </p:spPr>
      </p:pic>
      <p:pic>
        <p:nvPicPr>
          <p:cNvPr id="2050" name="Picture 2" descr="Xωνιά Πλαστικά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92" y="620588"/>
            <a:ext cx="2287608" cy="2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041" y="1624840"/>
            <a:ext cx="1754032" cy="163782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41" y="4164376"/>
            <a:ext cx="2293932" cy="182371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273" y="3643792"/>
            <a:ext cx="2903123" cy="237299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4313" y="3453828"/>
            <a:ext cx="1673722" cy="275291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3543" y="3643793"/>
            <a:ext cx="2231457" cy="2052157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1479" y="4228127"/>
            <a:ext cx="1673722" cy="1673722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7879" y="632422"/>
            <a:ext cx="1731943" cy="22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0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198CDF-A1A8-4348-A619-B35A79B1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" y="365126"/>
            <a:ext cx="11203193" cy="51700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ΑΝΤΙΔΡΑΣΤΗΡΙΑ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264FCC-A796-4FF8-AA6A-2118FAB2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" y="1032734"/>
            <a:ext cx="11833412" cy="566928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l-GR" sz="2400" dirty="0"/>
              <a:t>Διάλυμα 3Ν </a:t>
            </a:r>
            <a:r>
              <a:rPr lang="el-GR" sz="2400" dirty="0" err="1"/>
              <a:t>θειϊκού</a:t>
            </a:r>
            <a:r>
              <a:rPr lang="el-GR" sz="2400" dirty="0"/>
              <a:t> οξέος (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endParaRPr lang="el-GR" sz="2400" b="1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l-GR" sz="2400" dirty="0"/>
              <a:t>Αραιώνουμε 1 μέρος πυκνού </a:t>
            </a:r>
            <a:r>
              <a:rPr lang="en-US" sz="2400" dirty="0">
                <a:solidFill>
                  <a:prstClr val="black"/>
                </a:solidFill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SO</a:t>
            </a:r>
            <a:r>
              <a:rPr lang="en-US" sz="2400" baseline="-25000" dirty="0">
                <a:solidFill>
                  <a:prstClr val="black"/>
                </a:solidFill>
              </a:rPr>
              <a:t>4</a:t>
            </a:r>
            <a:r>
              <a:rPr lang="el-GR" sz="2400" dirty="0"/>
              <a:t> με 10 μέρη</a:t>
            </a:r>
            <a:r>
              <a:rPr lang="el-GR" sz="2400" b="1" dirty="0"/>
              <a:t> </a:t>
            </a:r>
            <a:r>
              <a:rPr lang="el-GR" sz="2400" dirty="0" err="1"/>
              <a:t>απιονισμένου</a:t>
            </a:r>
            <a:r>
              <a:rPr lang="el-GR" sz="2400" dirty="0"/>
              <a:t> νερού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               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/>
              <a:t>                 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                                                                                                             COONH</a:t>
            </a:r>
            <a:r>
              <a:rPr lang="en-US" sz="1500" baseline="-25000" dirty="0"/>
              <a:t>4</a:t>
            </a:r>
            <a:endParaRPr lang="el-GR" sz="1500" b="1" baseline="-250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Διάλυμα 0.2 Ν οξαλικού αμμωνίου</a:t>
            </a:r>
            <a:r>
              <a:rPr lang="en-US" sz="2400" dirty="0"/>
              <a:t>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                                                                                                             COONH</a:t>
            </a:r>
            <a:r>
              <a:rPr lang="en-US" sz="1500" baseline="-25000" dirty="0"/>
              <a:t>4</a:t>
            </a:r>
            <a:endParaRPr lang="el-GR" sz="1500" b="1" baseline="-25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/>
              <a:t>                                                            COONH</a:t>
            </a:r>
            <a:r>
              <a:rPr lang="en-US" sz="1700" baseline="-25000" dirty="0"/>
              <a:t>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   </a:t>
            </a:r>
            <a:r>
              <a:rPr lang="el-GR" sz="2400" dirty="0"/>
              <a:t>Διαλύουμε 14.212 </a:t>
            </a:r>
            <a:r>
              <a:rPr lang="en-US" sz="2400" dirty="0"/>
              <a:t>g                    </a:t>
            </a:r>
            <a:r>
              <a:rPr lang="el-GR" sz="2400" dirty="0"/>
              <a:t>σε ένα </a:t>
            </a:r>
            <a:r>
              <a:rPr lang="en-US" sz="2400" dirty="0"/>
              <a:t>1 L</a:t>
            </a:r>
            <a:r>
              <a:rPr lang="el-GR" sz="2400" dirty="0"/>
              <a:t> </a:t>
            </a:r>
            <a:r>
              <a:rPr lang="el-GR" sz="2400" dirty="0" err="1"/>
              <a:t>απιονισμένου</a:t>
            </a:r>
            <a:r>
              <a:rPr lang="el-GR" sz="2400" dirty="0"/>
              <a:t> νερού</a:t>
            </a:r>
            <a:endParaRPr lang="el-GR" sz="2400" b="1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/>
              <a:t>                                                            COONH</a:t>
            </a:r>
            <a:r>
              <a:rPr lang="en-US" sz="1700" baseline="-25000" dirty="0"/>
              <a:t>4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2400" dirty="0"/>
              <a:t>Διάλυμα 0.1 Ν υπερμαγγανικού καλίου</a:t>
            </a:r>
            <a:r>
              <a:rPr lang="en-US" sz="2400" dirty="0"/>
              <a:t> (KMnO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endParaRPr lang="el-GR" sz="2400" b="1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l-GR" sz="2400" dirty="0"/>
              <a:t>Διαλύουμε 3.1608 </a:t>
            </a:r>
            <a:r>
              <a:rPr lang="en-US" sz="2400" dirty="0"/>
              <a:t>g </a:t>
            </a:r>
            <a:r>
              <a:rPr lang="en-US" sz="2400" dirty="0" err="1"/>
              <a:t>KMnO</a:t>
            </a:r>
            <a:r>
              <a:rPr lang="el-GR" sz="2400" baseline="-25000" dirty="0"/>
              <a:t>4</a:t>
            </a:r>
            <a:r>
              <a:rPr lang="el-GR" sz="2400" dirty="0"/>
              <a:t> σε </a:t>
            </a:r>
            <a:r>
              <a:rPr lang="en-US" sz="2400" dirty="0"/>
              <a:t>1 L</a:t>
            </a:r>
            <a:r>
              <a:rPr lang="el-GR" sz="2400" dirty="0"/>
              <a:t> </a:t>
            </a:r>
            <a:r>
              <a:rPr lang="el-GR" sz="2400" dirty="0" err="1"/>
              <a:t>απιονισμένου</a:t>
            </a:r>
            <a:r>
              <a:rPr lang="el-GR" sz="2400" dirty="0"/>
              <a:t> νερού. Το διάλυμα αυτό θα πρέπει να</a:t>
            </a:r>
            <a:endParaRPr lang="en-US" sz="2400" dirty="0"/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n-US" sz="2400" dirty="0"/>
              <a:t>  </a:t>
            </a:r>
            <a:r>
              <a:rPr lang="el-GR" sz="2400" dirty="0"/>
              <a:t>φυλαχτεί σε φιάλη σκοτεινού χρώματος και μακριά από το ηλιακό φως.</a:t>
            </a:r>
            <a:endParaRPr lang="el-GR" sz="2400" b="1" dirty="0"/>
          </a:p>
          <a:p>
            <a:pPr marL="0" indent="0">
              <a:buNone/>
            </a:pPr>
            <a:r>
              <a:rPr lang="el-GR" dirty="0"/>
              <a:t> </a:t>
            </a:r>
            <a:endParaRPr lang="el-GR" b="1" dirty="0"/>
          </a:p>
          <a:p>
            <a:endParaRPr lang="el-GR" dirty="0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4E584F59-76E9-458F-BD21-DD1219CFBB13}"/>
              </a:ext>
            </a:extLst>
          </p:cNvPr>
          <p:cNvCxnSpPr/>
          <p:nvPr/>
        </p:nvCxnSpPr>
        <p:spPr>
          <a:xfrm>
            <a:off x="4948518" y="2538804"/>
            <a:ext cx="0" cy="290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3F235FA7-B88D-49D8-9F50-194ADAA590FB}"/>
              </a:ext>
            </a:extLst>
          </p:cNvPr>
          <p:cNvCxnSpPr/>
          <p:nvPr/>
        </p:nvCxnSpPr>
        <p:spPr>
          <a:xfrm>
            <a:off x="3259567" y="3299908"/>
            <a:ext cx="0" cy="311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0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B87E78-4AA2-4444-A48F-089A61A91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" y="960242"/>
            <a:ext cx="5924550" cy="5745358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Ζυγίζουμε 10 g εδάφους σε κωνική φιάλη των 500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και προσθέτουμε 250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διαλύματος οξαλικού αμμωνίου. Πραγματοποιείται μηχανική ανακίνηση σε οριζόντιο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αναταράκτη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για 2 ώρες.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Στο στάδιο αυτό λαμβάνει χώρα η αντίδραση</a:t>
            </a:r>
          </a:p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362013A-7ED4-4545-AA58-05E22FCB78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46422"/>
            <a:ext cx="5181600" cy="4351338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876E7178-B7EC-48ED-9335-8F566F05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1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ΤΕΧΝΙΚΗ ΠΡΟΣΔΙΟΡΙΣΜΟΥ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BC4081C-D35A-4375-9F4B-DD4694654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22091"/>
            <a:ext cx="4968834" cy="1747723"/>
          </a:xfrm>
          <a:prstGeom prst="rect">
            <a:avLst/>
          </a:prstGeom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2113808" y="4227616"/>
            <a:ext cx="0" cy="605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3611583" y="4227616"/>
            <a:ext cx="0" cy="605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3918857" y="4132613"/>
            <a:ext cx="296883" cy="2968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 flipH="1">
            <a:off x="3942608" y="4702629"/>
            <a:ext cx="296883" cy="2850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848EABF6-113F-4A26-BDAB-C44F094C5C00}"/>
              </a:ext>
            </a:extLst>
          </p:cNvPr>
          <p:cNvCxnSpPr/>
          <p:nvPr/>
        </p:nvCxnSpPr>
        <p:spPr>
          <a:xfrm>
            <a:off x="2847975" y="4591050"/>
            <a:ext cx="552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4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31322" y="566841"/>
            <a:ext cx="3757551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dirty="0">
                <a:solidFill>
                  <a:prstClr val="black"/>
                </a:solidFill>
              </a:rPr>
              <a:t>Στη συνέχεια η φιάλη αφήνεται σε ηρεμία για λίγα λεπτά και διηθείται το υπερκείμενο διάλυμα.</a:t>
            </a:r>
            <a:endParaRPr lang="el-GR" sz="2400" dirty="0"/>
          </a:p>
        </p:txBody>
      </p:sp>
      <p:pic>
        <p:nvPicPr>
          <p:cNvPr id="3074" name="Picture 2" descr="File:Gravity Filtration.jpg - Wikimedia Comm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3" y="246206"/>
            <a:ext cx="3360717" cy="643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421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2112</TotalTime>
  <Words>1645</Words>
  <Application>Microsoft Office PowerPoint</Application>
  <PresentationFormat>Ευρεία οθόνη</PresentationFormat>
  <Paragraphs>110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Θέμα του Office</vt:lpstr>
      <vt:lpstr>   ΠΡΟΒΛΗΜΑΤΙΚΑ ΕΔΑΦΗ – ΒΕΛΤΙΩΣΗ ΕΔΑΦΩΝ  </vt:lpstr>
      <vt:lpstr>ΓΕΝΙΚΑ</vt:lpstr>
      <vt:lpstr>Παρουσίαση του PowerPoint</vt:lpstr>
      <vt:lpstr>ΑΡΧΗ ΤΗΣ ΜΕΘΟΔΟΥ ΠΡΟΣΔΙΟΡΙΣΜΟΥ</vt:lpstr>
      <vt:lpstr>Παρουσίαση του PowerPoint</vt:lpstr>
      <vt:lpstr>ΕΞΟΠΛΙΣΜΟΣ </vt:lpstr>
      <vt:lpstr>ΑΝΤΙΔΡΑΣΤΗΡΙΑ</vt:lpstr>
      <vt:lpstr>ΤΕΧΝΙΚΗ ΠΡΟΣΔΙΟΡΙΣΜΟΥ</vt:lpstr>
      <vt:lpstr>Παρουσίαση του PowerPoint</vt:lpstr>
      <vt:lpstr>Παρουσίαση του PowerPoint</vt:lpstr>
      <vt:lpstr>Παρουσίαση του PowerPoint</vt:lpstr>
      <vt:lpstr>ΥΠΟΛΟΓΙΣΜΟΙ</vt:lpstr>
      <vt:lpstr>Παρουσίαση του PowerPoint</vt:lpstr>
      <vt:lpstr>Παρουσίαση του PowerPoint</vt:lpstr>
      <vt:lpstr>Παρουσίαση του PowerPoint</vt:lpstr>
      <vt:lpstr>ΠΑΡΑΔΕΙΓΜΑ</vt:lpstr>
      <vt:lpstr>Παρουσίαση του PowerPoint</vt:lpstr>
      <vt:lpstr>ΒΙΒΛΙΟΓΡΑΦΙΑ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Dafni</dc:creator>
  <cp:lastModifiedBy>Dafni Ioannou</cp:lastModifiedBy>
  <cp:revision>125</cp:revision>
  <dcterms:created xsi:type="dcterms:W3CDTF">2020-06-01T06:33:12Z</dcterms:created>
  <dcterms:modified xsi:type="dcterms:W3CDTF">2021-05-31T12:17:19Z</dcterms:modified>
</cp:coreProperties>
</file>