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41"/>
    <p:restoredTop sz="94694"/>
  </p:normalViewPr>
  <p:slideViewPr>
    <p:cSldViewPr snapToGrid="0" snapToObjects="1">
      <p:cViewPr varScale="1">
        <p:scale>
          <a:sx n="119" d="100"/>
          <a:sy n="119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2974E-7913-E44B-B7EC-81A035FAB39B}" type="datetimeFigureOut">
              <a:rPr lang="en-US" smtClean="0"/>
              <a:t>9/27/21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66338-2887-2048-999B-9C5E90391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1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66338-2887-2048-999B-9C5E903914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2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F7798-AEB7-5E4F-98C0-F88C58B31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7BDCE3-B707-8C43-8C44-BF02D087C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A474E-DF50-2142-8706-1D500C4D1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BDFB8-88E1-4045-8FD1-868BF7998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2A986-E2AC-AD46-AA21-3FDB1401F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7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7EA1B-0962-F84E-882F-AD3B48EBF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C1BA47-D7BC-524D-902B-EA8F4697E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5203C-CD6D-F149-9F18-8675DF0B9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DA732-5FC9-CE41-957D-2D362EF4B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08C2A-B57C-4D43-8D6C-E7B26A1A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6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2CF6F1-159C-834E-B972-567A8BB3C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E917CD-D19E-EF44-A79E-C3469898B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62785-B5B1-1244-807D-BFA93C1FF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E8745-6BCF-E040-94E3-7743669AE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B9454-2D67-F64E-89D6-F24E2BDC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9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1B9C7-B30C-5842-A103-84D28B905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2FA23-4F9E-E849-9462-C8FAC09A5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18987-8378-674B-BE49-B0489A104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0EAB-74D1-BE46-B7F7-C98960152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0CBF6-8059-774C-876B-A17C0D39D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BB1D5-023F-5642-AD66-809CB427B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45774-43B8-174F-88F6-B44049E65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14A0C-6BEA-0841-B210-7FC78CA35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4F098-D3CB-AB49-B337-9EE25DE86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F92E0-4799-D64C-8718-3554F463A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4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8CC81-5744-FB42-9804-306051793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431A8-C232-174B-9647-85C222574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EEED7-B2BD-F84C-AF79-52B8D1FBB5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24E0E-44F9-484C-83F6-2E29C29FC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FC967-F22D-804F-95AB-A931763F4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26EBA-FCC6-684D-B47A-ED2446DCD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17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9B1C3-8A60-F04A-8318-12905BF4E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EF906-102C-5C4A-A34B-6EEBCAC63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881E37-6995-BA42-8BFD-E1B272E51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B8D43-67E0-1C4C-9E92-057D4B67E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DBDB8E-F63F-134A-9FB3-6BC2F6FC12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299E21-A328-5C40-9788-53F2FECA0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59E886-7843-2740-95FE-EF868B797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A04C22-3B52-E844-AC7E-23E9E344F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5F6CD-B1AD-544D-8116-BA7E4B5C9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8B617E-449B-6E4F-B7D7-9F85BA234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02F05-E562-AD47-BC63-4EFCFEB8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1D81E-A268-B645-84FD-645F1D2FB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3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E96DD2-38E5-9949-8C4D-BD2812670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4D4E8E-75AD-974D-8D2E-5A8175ACF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05A857-A356-AB45-91A9-DFBCB299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8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22F56-3880-7145-A04F-C7760CCE3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FC777-FECD-8246-9257-70693B1F6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14462-B3F8-D643-AF47-8BBD464CC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BB7DE-D018-CF41-9D44-8F4D58B0B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F0E1C-DF62-D04C-AEC3-53435C443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18CE8-CC2D-0648-BB96-52FB311EB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4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7A179-7BAC-9E43-B29D-B1237103D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FDB793-C325-C74C-B843-C4FB486B3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70F1E-A33F-404F-90BC-BDC168109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EFFDB4-F2B5-7D43-9CD8-BC3E49B89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61AEE-B72D-B046-8C0B-B9294202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8BDCA-EA5B-EB48-A8BD-627A71360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4B78E8-B9D0-7743-A3AF-351616A5E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27F65-2EED-E443-868F-C1215F5AA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26208-2C7F-9D44-A8D5-B5975DCA5F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84DCA-8D54-2748-8202-F659BFA3386E}" type="datetimeFigureOut">
              <a:rPr lang="en-US" smtClean="0"/>
              <a:t>9/27/21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DEE08-1D35-4145-8806-2541575FF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9917D-A7FA-8449-9739-24CE70BCF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97126-A937-F847-B8A0-7F2036BF2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5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C4AD063-B338-924A-B817-096DF39207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391"/>
            <a:ext cx="12192000" cy="936897"/>
          </a:xfrm>
          <a:prstGeom prst="rect">
            <a:avLst/>
          </a:prstGeom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B54EE2C4-C845-F044-8A7D-35CA31139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235" y="2105561"/>
            <a:ext cx="1085353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1257AA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l-GR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Αξιολόγηση Γεωργικών Επενδύσεων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l-GR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3000</a:t>
            </a:r>
            <a:r>
              <a:rPr lang="el-GR" altLang="en-US" sz="4000" dirty="0">
                <a:latin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lang="en-US" altLang="en-US" sz="40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61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C57E8-D0CC-6A44-9D66-E54C10873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Ερωτήσεις</a:t>
            </a:r>
            <a:r>
              <a:rPr lang="el-GR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4CD3F-4E44-4C42-990B-16642667F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0080" y="1990314"/>
            <a:ext cx="1411840" cy="16033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0000" dirty="0">
                <a:solidFill>
                  <a:srgbClr val="FF0000"/>
                </a:solidFill>
              </a:rPr>
              <a:t>?</a:t>
            </a:r>
            <a:endParaRPr lang="en-US" sz="2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81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90E9A-CF37-6C4D-A07D-17C688110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Προτεινόμενα Διδακτικά Εγχειρίδια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52282-A82F-C24D-99F6-3A469AAAD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771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NL" dirty="0"/>
              <a:t>Ross S., Westerfield W. R. </a:t>
            </a:r>
            <a:r>
              <a:rPr lang="en-US" dirty="0"/>
              <a:t>2016. </a:t>
            </a:r>
            <a:r>
              <a:rPr lang="el-GR" dirty="0"/>
              <a:t>Χρηματοοικονομική των Επιχειρήσεων. (</a:t>
            </a:r>
            <a:r>
              <a:rPr lang="el-GR" dirty="0" err="1"/>
              <a:t>επιμ</a:t>
            </a:r>
            <a:r>
              <a:rPr lang="el-GR" dirty="0"/>
              <a:t>.) Αγγελίδης Τ., </a:t>
            </a:r>
            <a:r>
              <a:rPr lang="el-GR" dirty="0" err="1"/>
              <a:t>Αρτίκης</a:t>
            </a:r>
            <a:r>
              <a:rPr lang="el-GR" dirty="0"/>
              <a:t> Π, Ελευθεριάδης Ι, Κοσμίδου Κ., </a:t>
            </a:r>
            <a:r>
              <a:rPr lang="el-GR" dirty="0" err="1"/>
              <a:t>Τσιριτάκης</a:t>
            </a:r>
            <a:r>
              <a:rPr lang="el-GR" dirty="0"/>
              <a:t> Ε, Φλώρος Χ. </a:t>
            </a:r>
            <a:r>
              <a:rPr lang="en-US" dirty="0"/>
              <a:t>Nicosia</a:t>
            </a:r>
            <a:r>
              <a:rPr lang="el-GR" dirty="0"/>
              <a:t>, </a:t>
            </a:r>
            <a:r>
              <a:rPr lang="en-US" dirty="0"/>
              <a:t>Cyprus</a:t>
            </a:r>
            <a:r>
              <a:rPr lang="el-GR" dirty="0"/>
              <a:t>: </a:t>
            </a:r>
            <a:r>
              <a:rPr lang="en-US" dirty="0"/>
              <a:t>Broken Hill</a:t>
            </a:r>
            <a:r>
              <a:rPr lang="el-GR" dirty="0"/>
              <a:t>, Αθήνα: Εκδόσεις Πασχαλίδης. </a:t>
            </a:r>
          </a:p>
          <a:p>
            <a:pPr lvl="0"/>
            <a:endParaRPr lang="en-NL" dirty="0"/>
          </a:p>
          <a:p>
            <a:pPr lvl="0"/>
            <a:r>
              <a:rPr lang="el-GR" dirty="0"/>
              <a:t>Σπάθης Π., Τσιμπούκας Κ. 2010. Οικονομική των Επιχειρήσεων. </a:t>
            </a:r>
            <a:r>
              <a:rPr lang="el-GR" dirty="0" err="1"/>
              <a:t>Ελληνοεκδοτική</a:t>
            </a:r>
            <a:r>
              <a:rPr lang="el-GR" dirty="0"/>
              <a:t>. ΑΘΗΝΑ</a:t>
            </a:r>
            <a:endParaRPr lang="en-NL" dirty="0"/>
          </a:p>
          <a:p>
            <a:pPr lvl="0"/>
            <a:endParaRPr lang="el-GR" dirty="0"/>
          </a:p>
          <a:p>
            <a:pPr lvl="0"/>
            <a:r>
              <a:rPr lang="el-GR" dirty="0"/>
              <a:t>Βασιλείου, Δ. και </a:t>
            </a:r>
            <a:r>
              <a:rPr lang="el-GR" dirty="0" err="1"/>
              <a:t>Ηρειώτης</a:t>
            </a:r>
            <a:r>
              <a:rPr lang="el-GR" dirty="0"/>
              <a:t>, Ν. 2018. Χρηματοοικονομική Διοίκηση. 2</a:t>
            </a:r>
            <a:r>
              <a:rPr lang="el-GR" baseline="30000" dirty="0"/>
              <a:t>η</a:t>
            </a:r>
            <a:r>
              <a:rPr lang="el-GR" dirty="0"/>
              <a:t> Έκδοση. Εκδόσεις: </a:t>
            </a:r>
            <a:r>
              <a:rPr lang="en-US" dirty="0" err="1"/>
              <a:t>Rosili</a:t>
            </a:r>
            <a:r>
              <a:rPr lang="en-US" dirty="0"/>
              <a:t> </a:t>
            </a:r>
            <a:endParaRPr lang="en-N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6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2E086-E2A3-7A42-9C73-C74B40C21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82291"/>
            <a:ext cx="10515600" cy="1325563"/>
          </a:xfrm>
        </p:spPr>
        <p:txBody>
          <a:bodyPr/>
          <a:lstStyle/>
          <a:p>
            <a:pPr algn="ctr"/>
            <a:r>
              <a:rPr lang="el-GR" b="1" dirty="0"/>
              <a:t>Σκοπός μαθήματος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F2F7F-51F5-304E-A37B-CBC84A596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6188"/>
            <a:ext cx="10515600" cy="4921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Το μάθημα χτίζει πάνω στην ύλη του μαθήματος της Λογιστικής Ι και εστιάζει στα πεδία</a:t>
            </a:r>
            <a:r>
              <a:rPr lang="en-US" sz="2400" dirty="0"/>
              <a:t> </a:t>
            </a:r>
            <a:r>
              <a:rPr lang="el-GR" sz="2400" dirty="0"/>
              <a:t>της Ανάλυσης Χρηματοοικονομικών Καταστάσεων</a:t>
            </a:r>
            <a:r>
              <a:rPr lang="en-US" sz="2400" dirty="0"/>
              <a:t> </a:t>
            </a:r>
            <a:r>
              <a:rPr lang="el-GR" sz="2400" dirty="0"/>
              <a:t>και στην Ανάλυση Επενδύσεων. </a:t>
            </a:r>
            <a:endParaRPr lang="en-US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/>
              <a:t>Στόχος είναι να παρασχεθούν στο φοιτητή όλες οι απαραίτητες γνώσεις και τεχνικές αξιολόγησης</a:t>
            </a:r>
            <a:r>
              <a:rPr lang="en-US" sz="2400" dirty="0"/>
              <a:t>:</a:t>
            </a:r>
            <a:r>
              <a:rPr lang="el-GR" sz="2400" dirty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*  T</a:t>
            </a:r>
            <a:r>
              <a:rPr lang="el-GR" sz="2400" dirty="0"/>
              <a:t>ης χρηματοοικονομικής θέσης μίας επιχείρησης και της ρευστότητά της,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*  T</a:t>
            </a:r>
            <a:r>
              <a:rPr lang="el-GR" sz="2400" dirty="0"/>
              <a:t>ης διαχείρισης κυκλοφορικού κεφαλαίου και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*  </a:t>
            </a:r>
            <a:r>
              <a:rPr lang="el-GR" sz="2400" dirty="0"/>
              <a:t>Ανάλυσης επενδύσεων σε Πάγια Στοιχεία του Ενεργητικού. 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0324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364B9-1E3B-3647-AA05-7C23E245A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b="1" dirty="0"/>
              <a:t>Δεξιότητες για τον Σπουδαστή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C20BA-521B-5946-9A36-AAF8A115D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8787"/>
            <a:ext cx="10515600" cy="5098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Με την επιτυχή ολοκλήρωση του μαθήματος ο φοιτητής / -</a:t>
            </a:r>
            <a:r>
              <a:rPr lang="el-GR" dirty="0" err="1"/>
              <a:t>τρια</a:t>
            </a:r>
            <a:r>
              <a:rPr lang="el-GR" dirty="0"/>
              <a:t> θα είναι σε θέση να:</a:t>
            </a:r>
            <a:endParaRPr lang="en-US" dirty="0"/>
          </a:p>
          <a:p>
            <a:pPr lvl="1"/>
            <a:r>
              <a:rPr lang="el-GR" dirty="0"/>
              <a:t>Θυμηθεί βασικές αρχές της Χρηματοοικονομικής Λογιστικής και να εμβαθύνει σε έννοιες και σύγχρονες επιστημονικές μεθόδους και προσεγγίσεις της Χρηματοοικονομικής Ανάλυσης.</a:t>
            </a:r>
          </a:p>
          <a:p>
            <a:pPr lvl="1"/>
            <a:endParaRPr lang="en-US" dirty="0"/>
          </a:p>
          <a:p>
            <a:pPr lvl="1"/>
            <a:r>
              <a:rPr lang="el-GR" dirty="0"/>
              <a:t>Χρησιμοποιεί κριτική σκέψη για την επιλογή των κατάλληλων μεθόδων Χρηματοοικονομικής Ανάλυσης για την αξιολόγηση των επιχειρήσεων.</a:t>
            </a:r>
          </a:p>
          <a:p>
            <a:pPr lvl="1"/>
            <a:endParaRPr lang="el-GR" dirty="0"/>
          </a:p>
          <a:p>
            <a:pPr lvl="1"/>
            <a:r>
              <a:rPr lang="el-GR" dirty="0"/>
              <a:t>Χρησιμοποιεί τις διαθέσιμες τεχνικές στη χρηματοοικονομική των επιχειρήσεων και τη χρηματοοικονομική διοίκηση προκειμένου να αναλύσει, τις κύριες μεθόδους δημιουργίας, διαχείρισης, αξιολόγησης και αναδιάρθρωσης επενδύσεων σε Πάγια στοιχεία του Ενεργητικού</a:t>
            </a:r>
            <a:r>
              <a:rPr lang="el-GR" sz="19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56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7D55B-86C8-864B-9ECE-A1FD01F18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b="1" dirty="0"/>
              <a:t>Περιεχόμενο Μαθήματος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0462E-3011-F441-9D57-B24001B6E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229"/>
            <a:ext cx="10515600" cy="5537771"/>
          </a:xfrm>
        </p:spPr>
        <p:txBody>
          <a:bodyPr>
            <a:normAutofit/>
          </a:bodyPr>
          <a:lstStyle/>
          <a:p>
            <a:pPr lvl="0"/>
            <a:r>
              <a:rPr lang="el-GR" dirty="0"/>
              <a:t>Οικονομικά Μαθηματικά</a:t>
            </a:r>
          </a:p>
          <a:p>
            <a:r>
              <a:rPr lang="el-GR" dirty="0"/>
              <a:t>Εξέταση μεθόδων αξιολόγησης επενδύσεων σε πάγια στοιχεία του ενεργητικού και η Διαχρονική Αξία του Χρήματος</a:t>
            </a:r>
          </a:p>
          <a:p>
            <a:pPr lvl="0"/>
            <a:r>
              <a:rPr lang="el-GR" dirty="0" err="1"/>
              <a:t>Επανεξ</a:t>
            </a:r>
            <a:r>
              <a:rPr lang="en-US" dirty="0" err="1"/>
              <a:t>έ</a:t>
            </a:r>
            <a:r>
              <a:rPr lang="el-GR" dirty="0" err="1"/>
              <a:t>ταση</a:t>
            </a:r>
            <a:r>
              <a:rPr lang="el-GR" dirty="0"/>
              <a:t> βασικών εννοιών Χρηματοοικονομικής Λογιστικής βάσει των ΔΠΧΑ</a:t>
            </a:r>
          </a:p>
          <a:p>
            <a:pPr lvl="0"/>
            <a:r>
              <a:rPr lang="el-GR" dirty="0"/>
              <a:t>Ενδελεχής μελέτη της Καταστάσεως Ταμειακών Ροών</a:t>
            </a:r>
            <a:endParaRPr lang="en-US" dirty="0"/>
          </a:p>
          <a:p>
            <a:pPr lvl="0"/>
            <a:r>
              <a:rPr lang="el-GR" dirty="0"/>
              <a:t>Ανάλυση Νεκρού Σημείου </a:t>
            </a:r>
          </a:p>
          <a:p>
            <a:pPr lvl="0"/>
            <a:r>
              <a:rPr lang="el-GR" dirty="0"/>
              <a:t>Ανάλυση Χρηματοοικονομικών Δεικτών.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3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834BA-1D7F-CE47-BC24-1E97CC60D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Εβδομαδιαία Οργάνωση Διδασκαλίας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30B37-DF10-3441-8547-9470AD81A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Τρίωρη διάλεξη</a:t>
            </a:r>
          </a:p>
          <a:p>
            <a:endParaRPr lang="el-GR" dirty="0"/>
          </a:p>
          <a:p>
            <a:r>
              <a:rPr lang="el-GR" dirty="0"/>
              <a:t>Δίωρο φροντιστηριακό μάθημα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51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65A96-89FB-0C4F-B2F3-B5A3DF553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Εξέταση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6A940-5C86-D049-8B06-538954A7E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l-GR" dirty="0"/>
              <a:t>Γραπτή τελική εξέταση που περιλαμβάνει:</a:t>
            </a:r>
            <a:endParaRPr lang="en-US" dirty="0"/>
          </a:p>
          <a:p>
            <a:pPr lvl="1"/>
            <a:r>
              <a:rPr lang="el-GR" dirty="0"/>
              <a:t>Ερωτήσεις και ασκήσεις πολλαπλής επιλογής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67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6C65E-5F86-1E4C-97DB-8657A936E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6664"/>
            <a:ext cx="10515600" cy="1325563"/>
          </a:xfrm>
        </p:spPr>
        <p:txBody>
          <a:bodyPr/>
          <a:lstStyle/>
          <a:p>
            <a:pPr algn="ctr"/>
            <a:r>
              <a:rPr lang="el-GR" b="1" dirty="0"/>
              <a:t>Άλλα Προτεινόμενα Διδακτικά Εγχειρίδια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3C3EC-0C0B-8B42-9AFE-BA1CD72DD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790"/>
            <a:ext cx="10515600" cy="570715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l-GR" dirty="0"/>
              <a:t>Βασιλείου, Δ., </a:t>
            </a:r>
            <a:r>
              <a:rPr lang="el-GR" dirty="0" err="1"/>
              <a:t>Ηρειώτης</a:t>
            </a:r>
            <a:r>
              <a:rPr lang="el-GR" dirty="0"/>
              <a:t>, Ν., </a:t>
            </a:r>
            <a:r>
              <a:rPr lang="el-GR" dirty="0" err="1"/>
              <a:t>Μπάλιος</a:t>
            </a:r>
            <a:r>
              <a:rPr lang="el-GR" dirty="0"/>
              <a:t> Δ. 2019. Αρχές Χρηματοοικονομικής Λογιστικής – Χρηματοοικονομική Ανάλυση και Λήψη Αποφάσεων. Εκδόσεις: </a:t>
            </a:r>
            <a:r>
              <a:rPr lang="en-US" dirty="0" err="1"/>
              <a:t>Rosili</a:t>
            </a:r>
            <a:r>
              <a:rPr lang="en-US" dirty="0"/>
              <a:t> </a:t>
            </a:r>
            <a:endParaRPr lang="en-NL" dirty="0"/>
          </a:p>
          <a:p>
            <a:pPr lvl="0"/>
            <a:r>
              <a:rPr lang="el-GR" dirty="0"/>
              <a:t>Θεοδοσίου Π. 2019. Χρηματοοικονομική Ανάλυση και Εφαρμογές. Σοφία</a:t>
            </a:r>
            <a:endParaRPr lang="en-NL" dirty="0"/>
          </a:p>
          <a:p>
            <a:pPr lvl="0"/>
            <a:r>
              <a:rPr lang="el-GR" dirty="0"/>
              <a:t>Μπάλας, Α., </a:t>
            </a:r>
            <a:r>
              <a:rPr lang="el-GR" dirty="0" err="1"/>
              <a:t>Χέβας</a:t>
            </a:r>
            <a:r>
              <a:rPr lang="el-GR" dirty="0"/>
              <a:t>, Δ. 2016. Χρηματοοικονομική Λογιστική, Εκδόσεις: Μπένος.</a:t>
            </a:r>
            <a:endParaRPr lang="en-NL" dirty="0"/>
          </a:p>
          <a:p>
            <a:pPr lvl="0"/>
            <a:r>
              <a:rPr lang="el-GR" dirty="0"/>
              <a:t>Φίλιος Φ. Β. 2008. Ανάλυση Λογιστικών Καταστάσεων και </a:t>
            </a:r>
            <a:r>
              <a:rPr lang="el-GR" dirty="0" err="1"/>
              <a:t>Αποτιμητική</a:t>
            </a:r>
            <a:r>
              <a:rPr lang="el-GR" dirty="0"/>
              <a:t> (Εκτιμητική). Σύγχρονη Εκδοτική. Αθήνα.</a:t>
            </a:r>
            <a:endParaRPr lang="en-NL" dirty="0"/>
          </a:p>
          <a:p>
            <a:pPr lvl="0"/>
            <a:r>
              <a:rPr lang="el-GR" dirty="0"/>
              <a:t>Φίλιος Φ. Β. 1996. Χρηματοοικονομική Ανάλυση. Σύγχρονη Εκδοτική. Αθήνα.</a:t>
            </a:r>
            <a:endParaRPr lang="en-NL" dirty="0"/>
          </a:p>
          <a:p>
            <a:pPr lvl="0"/>
            <a:r>
              <a:rPr lang="en-US" dirty="0"/>
              <a:t>Damodaran A</a:t>
            </a:r>
            <a:r>
              <a:rPr lang="el-GR" dirty="0"/>
              <a:t>. 2014. Εφαρμοσμένη Χρηματοοικονομική για Επιχειρήσεις. (</a:t>
            </a:r>
            <a:r>
              <a:rPr lang="el-GR" dirty="0" err="1"/>
              <a:t>επιμ</a:t>
            </a:r>
            <a:r>
              <a:rPr lang="el-GR" dirty="0"/>
              <a:t>) Ε. </a:t>
            </a:r>
            <a:r>
              <a:rPr lang="el-GR" dirty="0" err="1"/>
              <a:t>Τσιριτάκης</a:t>
            </a:r>
            <a:r>
              <a:rPr lang="el-GR" dirty="0"/>
              <a:t>, Τ. Αγγελίδης, Α. </a:t>
            </a:r>
            <a:r>
              <a:rPr lang="el-GR" dirty="0" err="1"/>
              <a:t>Ζαπράνης</a:t>
            </a:r>
            <a:r>
              <a:rPr lang="el-GR" dirty="0"/>
              <a:t>. </a:t>
            </a:r>
            <a:r>
              <a:rPr lang="en-US" dirty="0"/>
              <a:t>Nicosia</a:t>
            </a:r>
            <a:r>
              <a:rPr lang="el-GR" dirty="0"/>
              <a:t>, </a:t>
            </a:r>
            <a:r>
              <a:rPr lang="en-US" dirty="0"/>
              <a:t>Cyprus</a:t>
            </a:r>
            <a:r>
              <a:rPr lang="el-GR" dirty="0"/>
              <a:t>: </a:t>
            </a:r>
            <a:r>
              <a:rPr lang="en-US" dirty="0"/>
              <a:t>Broken Hill</a:t>
            </a:r>
            <a:r>
              <a:rPr lang="el-GR" dirty="0"/>
              <a:t>, Αθήνα: Εκδόσεις Πασχαλίδης. </a:t>
            </a:r>
            <a:endParaRPr lang="en-NL" dirty="0"/>
          </a:p>
          <a:p>
            <a:pPr lvl="0"/>
            <a:r>
              <a:rPr lang="en-US" dirty="0"/>
              <a:t>Subramanyam R</a:t>
            </a:r>
            <a:r>
              <a:rPr lang="el-GR" dirty="0"/>
              <a:t>. </a:t>
            </a:r>
            <a:r>
              <a:rPr lang="en-US" dirty="0"/>
              <a:t>K</a:t>
            </a:r>
            <a:r>
              <a:rPr lang="el-GR" dirty="0"/>
              <a:t>. 2016. Ανάλυση Χρηματοοικονομικών Καταστάσεων. (</a:t>
            </a:r>
            <a:r>
              <a:rPr lang="el-GR" dirty="0" err="1"/>
              <a:t>επιμ</a:t>
            </a:r>
            <a:r>
              <a:rPr lang="el-GR" dirty="0"/>
              <a:t>.) Γ. </a:t>
            </a:r>
            <a:r>
              <a:rPr lang="el-GR" dirty="0" err="1"/>
              <a:t>Χαρδούβελης</a:t>
            </a:r>
            <a:r>
              <a:rPr lang="el-GR" dirty="0"/>
              <a:t>, Γ. </a:t>
            </a:r>
            <a:r>
              <a:rPr lang="el-GR" dirty="0" err="1"/>
              <a:t>Παπαναστασόπουλος</a:t>
            </a:r>
            <a:r>
              <a:rPr lang="el-GR" dirty="0"/>
              <a:t>, Δ. Τζελέπης, Κ. Κοσμίδου. </a:t>
            </a:r>
            <a:r>
              <a:rPr lang="en-US" dirty="0"/>
              <a:t>Nicosia</a:t>
            </a:r>
            <a:r>
              <a:rPr lang="el-GR" dirty="0"/>
              <a:t>, </a:t>
            </a:r>
            <a:r>
              <a:rPr lang="en-US" dirty="0"/>
              <a:t>Cyprus</a:t>
            </a:r>
            <a:r>
              <a:rPr lang="el-GR" dirty="0"/>
              <a:t>: </a:t>
            </a:r>
            <a:r>
              <a:rPr lang="en-US" dirty="0"/>
              <a:t>Broken Hill</a:t>
            </a:r>
            <a:r>
              <a:rPr lang="el-GR" dirty="0"/>
              <a:t>, Αθήνα: Εκδόσεις Πασχαλίδης. </a:t>
            </a:r>
            <a:endParaRPr lang="en-NL" dirty="0"/>
          </a:p>
          <a:p>
            <a:r>
              <a:rPr lang="en-US" dirty="0"/>
              <a:t>Powers, M., and Needles, B. E. 2017. </a:t>
            </a:r>
            <a:r>
              <a:rPr lang="el-GR" dirty="0"/>
              <a:t>Εισαγωγή στη Χρηματοοικονομική λογιστική. (</a:t>
            </a:r>
            <a:r>
              <a:rPr lang="el-GR" dirty="0" err="1"/>
              <a:t>επιμ</a:t>
            </a:r>
            <a:r>
              <a:rPr lang="el-GR" dirty="0"/>
              <a:t>.) Π. </a:t>
            </a:r>
            <a:r>
              <a:rPr lang="el-GR" dirty="0" err="1"/>
              <a:t>Καλαντώνης</a:t>
            </a:r>
            <a:r>
              <a:rPr lang="el-GR" dirty="0"/>
              <a:t>, Α. </a:t>
            </a:r>
            <a:r>
              <a:rPr lang="el-GR" dirty="0" err="1"/>
              <a:t>Μανδήλας</a:t>
            </a:r>
            <a:r>
              <a:rPr lang="el-GR" dirty="0"/>
              <a:t>, Ε. Χύτης. </a:t>
            </a:r>
            <a:r>
              <a:rPr lang="en-US" dirty="0"/>
              <a:t>Nicosia</a:t>
            </a:r>
            <a:r>
              <a:rPr lang="el-GR" dirty="0"/>
              <a:t>, </a:t>
            </a:r>
            <a:r>
              <a:rPr lang="en-US" dirty="0"/>
              <a:t>Cyprus</a:t>
            </a:r>
            <a:r>
              <a:rPr lang="el-GR" dirty="0"/>
              <a:t>: </a:t>
            </a:r>
            <a:r>
              <a:rPr lang="en-US" dirty="0"/>
              <a:t>Broken Hill</a:t>
            </a:r>
            <a:r>
              <a:rPr lang="el-GR" dirty="0"/>
              <a:t>, Αθήνα: Εκδόσεις Πασχαλίδης.</a:t>
            </a:r>
            <a:r>
              <a:rPr lang="en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2121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BE147-0BEE-1A45-82BC-FAEED8AE2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77448"/>
            <a:ext cx="10515600" cy="1325563"/>
          </a:xfrm>
        </p:spPr>
        <p:txBody>
          <a:bodyPr>
            <a:normAutofit/>
          </a:bodyPr>
          <a:lstStyle/>
          <a:p>
            <a:r>
              <a:rPr lang="el-GR" sz="4000" b="1" dirty="0"/>
              <a:t>Συναφή Επιστημονικά Περιοδικά</a:t>
            </a:r>
            <a:r>
              <a:rPr lang="en-US" sz="4000" b="1" dirty="0"/>
              <a:t> (</a:t>
            </a:r>
            <a:r>
              <a:rPr lang="el-GR" sz="4000" b="1" dirty="0"/>
              <a:t>ενδεικτικά</a:t>
            </a:r>
            <a:r>
              <a:rPr lang="en-US" sz="4000" b="1" dirty="0"/>
              <a:t>)  </a:t>
            </a:r>
            <a:br>
              <a:rPr lang="en-NL" sz="4000" b="1" dirty="0"/>
            </a:br>
            <a:endParaRPr lang="en-NL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86471-A536-0542-8459-9EF07F887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811658"/>
            <a:ext cx="10977081" cy="604634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- Accounting Organizations &amp; Society (Rank: Association of Business Schools Journal List 4*)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Journal of Accounting &amp; Economics (Rank: Association of Business Schools Journal List 4*)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Journal of Accounting Research (Rank: Association of Business Schools Journal List 4*)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The Accounting Review (Rank: Association of Business Schools Journal List 4*)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Contemporary Accounting Research (Rank: Association of Business Schools Journal List 4)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Review of Accounting Studies (Rank: Association of Business Schools Journal List 4)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Abacus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Accounting, Auditing &amp; Accountability Journal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Accounting &amp; Business Research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Accounting Horizons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Accounting Forum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British Accounting Review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Critical Perspectives on Accounting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European Accounting Review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International Journal of Accounting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Journal of Business Ethics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Journal of Business Finance &amp; Accounting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Management Accounting Research (Rank: Association of Business Schools Journal List 3)</a:t>
            </a:r>
            <a:endParaRPr lang="en-NL" dirty="0"/>
          </a:p>
          <a:p>
            <a:pPr marL="0" indent="0">
              <a:buNone/>
            </a:pPr>
            <a:r>
              <a:rPr lang="en-US" dirty="0"/>
              <a:t>- Public Money &amp; Management (Rank: Association of Business Schools Journal List 2)</a:t>
            </a:r>
            <a:r>
              <a:rPr lang="en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232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837</Words>
  <Application>Microsoft Macintosh PowerPoint</Application>
  <PresentationFormat>Widescreen</PresentationFormat>
  <Paragraphs>69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Προτεινόμενα Διδακτικά Εγχειρίδια </vt:lpstr>
      <vt:lpstr>Σκοπός μαθήματος</vt:lpstr>
      <vt:lpstr>Δεξιότητες για τον Σπουδαστή</vt:lpstr>
      <vt:lpstr>Περιεχόμενο Μαθήματος</vt:lpstr>
      <vt:lpstr>Εβδομαδιαία Οργάνωση Διδασκαλίας</vt:lpstr>
      <vt:lpstr>Εξέταση</vt:lpstr>
      <vt:lpstr>Άλλα Προτεινόμενα Διδακτικά Εγχειρίδια</vt:lpstr>
      <vt:lpstr>Συναφή Επιστημονικά Περιοδικά (ενδεικτικά)   </vt:lpstr>
      <vt:lpstr>Ερωτήσεις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Λογιστική I – Accounting I</dc:title>
  <dc:creator>Georgakopoulos, Georgios</dc:creator>
  <cp:lastModifiedBy>Georgios Georgakopoulos</cp:lastModifiedBy>
  <cp:revision>28</cp:revision>
  <dcterms:created xsi:type="dcterms:W3CDTF">2019-08-13T13:10:20Z</dcterms:created>
  <dcterms:modified xsi:type="dcterms:W3CDTF">2021-09-27T15:55:45Z</dcterms:modified>
</cp:coreProperties>
</file>