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63" r:id="rId4"/>
    <p:sldId id="264" r:id="rId5"/>
    <p:sldId id="262" r:id="rId6"/>
    <p:sldId id="265" r:id="rId7"/>
    <p:sldId id="271" r:id="rId8"/>
    <p:sldId id="266" r:id="rId9"/>
    <p:sldId id="267" r:id="rId10"/>
    <p:sldId id="273" r:id="rId11"/>
    <p:sldId id="270" r:id="rId12"/>
    <p:sldId id="278" r:id="rId13"/>
    <p:sldId id="279" r:id="rId14"/>
    <p:sldId id="272" r:id="rId15"/>
    <p:sldId id="277" r:id="rId16"/>
    <p:sldId id="274" r:id="rId17"/>
    <p:sldId id="275" r:id="rId18"/>
    <p:sldId id="276" r:id="rId19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7033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5433" autoAdjust="0"/>
  </p:normalViewPr>
  <p:slideViewPr>
    <p:cSldViewPr>
      <p:cViewPr varScale="1">
        <p:scale>
          <a:sx n="145" d="100"/>
          <a:sy n="145" d="100"/>
        </p:scale>
        <p:origin x="138" y="-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exponential</a:t>
            </a:r>
            <a:r>
              <a:rPr lang="en-US" baseline="0" dirty="0"/>
              <a:t> growth</a:t>
            </a:r>
          </a:p>
          <a:p>
            <a:pPr>
              <a:defRPr/>
            </a:pP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7889733697327947"/>
          <c:y val="0.40229665071770337"/>
          <c:w val="0.68866076554184308"/>
          <c:h val="0.4593229434837392"/>
        </c:manualLayout>
      </c:layout>
      <c:lineChart>
        <c:grouping val="standard"/>
        <c:varyColors val="0"/>
        <c:ser>
          <c:idx val="0"/>
          <c:order val="0"/>
          <c:tx>
            <c:strRef>
              <c:f>Sheet1!$C$6</c:f>
              <c:strCache>
                <c:ptCount val="1"/>
                <c:pt idx="0">
                  <c:v>pop1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Sheet1!$B$7:$B$25</c:f>
              <c:numCache>
                <c:formatCode>General</c:formatCode>
                <c:ptCount val="19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</c:numCache>
            </c:numRef>
          </c:cat>
          <c:val>
            <c:numRef>
              <c:f>Sheet1!$C$7:$C$25</c:f>
              <c:numCache>
                <c:formatCode>0.00</c:formatCode>
                <c:ptCount val="19"/>
                <c:pt idx="0">
                  <c:v>500</c:v>
                </c:pt>
                <c:pt idx="1">
                  <c:v>500</c:v>
                </c:pt>
                <c:pt idx="2">
                  <c:v>525.63554818801208</c:v>
                </c:pt>
                <c:pt idx="3">
                  <c:v>552.58545903782374</c:v>
                </c:pt>
                <c:pt idx="4">
                  <c:v>580.91712136414151</c:v>
                </c:pt>
                <c:pt idx="5">
                  <c:v>610.70137908008496</c:v>
                </c:pt>
                <c:pt idx="6">
                  <c:v>642.01270834387071</c:v>
                </c:pt>
                <c:pt idx="7">
                  <c:v>674.92940378800154</c:v>
                </c:pt>
                <c:pt idx="8">
                  <c:v>709.53377429662851</c:v>
                </c:pt>
                <c:pt idx="9">
                  <c:v>745.91234882063509</c:v>
                </c:pt>
                <c:pt idx="10">
                  <c:v>784.15609274508438</c:v>
                </c:pt>
                <c:pt idx="11">
                  <c:v>824.36063535006394</c:v>
                </c:pt>
                <c:pt idx="12">
                  <c:v>866.62650893369744</c:v>
                </c:pt>
                <c:pt idx="13">
                  <c:v>911.05940019525428</c:v>
                </c:pt>
                <c:pt idx="14">
                  <c:v>957.77041450694799</c:v>
                </c:pt>
                <c:pt idx="15">
                  <c:v>1006.8763537352381</c:v>
                </c:pt>
                <c:pt idx="16">
                  <c:v>1058.5000083063371</c:v>
                </c:pt>
                <c:pt idx="17">
                  <c:v>1112.7704642462338</c:v>
                </c:pt>
                <c:pt idx="18">
                  <c:v>1169.8234259629953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DB-45B5-8C93-0ABE187EE1CF}"/>
            </c:ext>
          </c:extLst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pop2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Sheet1!$B$7:$B$25</c:f>
              <c:numCache>
                <c:formatCode>General</c:formatCode>
                <c:ptCount val="19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</c:numCache>
            </c:numRef>
          </c:cat>
          <c:val>
            <c:numRef>
              <c:f>Sheet1!$D$7:$D$25</c:f>
              <c:numCache>
                <c:formatCode>0.00</c:formatCode>
                <c:ptCount val="19"/>
                <c:pt idx="0">
                  <c:v>500</c:v>
                </c:pt>
                <c:pt idx="1">
                  <c:v>500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500</c:v>
                </c:pt>
                <c:pt idx="6">
                  <c:v>500</c:v>
                </c:pt>
                <c:pt idx="7">
                  <c:v>500</c:v>
                </c:pt>
                <c:pt idx="8">
                  <c:v>500</c:v>
                </c:pt>
                <c:pt idx="9">
                  <c:v>500</c:v>
                </c:pt>
                <c:pt idx="10">
                  <c:v>500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EDB-45B5-8C93-0ABE187EE1CF}"/>
            </c:ext>
          </c:extLst>
        </c:ser>
        <c:ser>
          <c:idx val="2"/>
          <c:order val="2"/>
          <c:tx>
            <c:strRef>
              <c:f>Sheet1!$E$6</c:f>
              <c:strCache>
                <c:ptCount val="1"/>
                <c:pt idx="0">
                  <c:v>pop3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Sheet1!$B$7:$B$25</c:f>
              <c:numCache>
                <c:formatCode>General</c:formatCode>
                <c:ptCount val="19"/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</c:numCache>
            </c:numRef>
          </c:cat>
          <c:val>
            <c:numRef>
              <c:f>Sheet1!$E$7:$E$25</c:f>
              <c:numCache>
                <c:formatCode>0.00</c:formatCode>
                <c:ptCount val="19"/>
                <c:pt idx="0">
                  <c:v>500</c:v>
                </c:pt>
                <c:pt idx="1">
                  <c:v>500</c:v>
                </c:pt>
                <c:pt idx="2">
                  <c:v>475.614712250357</c:v>
                </c:pt>
                <c:pt idx="3">
                  <c:v>452.41870901797984</c:v>
                </c:pt>
                <c:pt idx="4">
                  <c:v>430.35398821252892</c:v>
                </c:pt>
                <c:pt idx="5">
                  <c:v>409.36537653899097</c:v>
                </c:pt>
                <c:pt idx="6">
                  <c:v>389.40039153570245</c:v>
                </c:pt>
                <c:pt idx="7">
                  <c:v>370.40911034085894</c:v>
                </c:pt>
                <c:pt idx="8">
                  <c:v>352.3440448593567</c:v>
                </c:pt>
                <c:pt idx="9">
                  <c:v>335.16002301781964</c:v>
                </c:pt>
                <c:pt idx="10">
                  <c:v>318.81407581088666</c:v>
                </c:pt>
                <c:pt idx="11">
                  <c:v>303.26532985631678</c:v>
                </c:pt>
                <c:pt idx="12">
                  <c:v>288.47490519024336</c:v>
                </c:pt>
                <c:pt idx="13">
                  <c:v>274.40581804701327</c:v>
                </c:pt>
                <c:pt idx="14">
                  <c:v>261.02288838050805</c:v>
                </c:pt>
                <c:pt idx="15">
                  <c:v>248.29265189570478</c:v>
                </c:pt>
                <c:pt idx="16">
                  <c:v>236.1832763705074</c:v>
                </c:pt>
                <c:pt idx="17">
                  <c:v>224.66448205861084</c:v>
                </c:pt>
                <c:pt idx="18">
                  <c:v>213.70746597436334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DB-45B5-8C93-0ABE187EE1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91264"/>
        <c:axId val="161081024"/>
      </c:lineChart>
      <c:catAx>
        <c:axId val="34891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61081024"/>
        <c:crosses val="autoZero"/>
        <c:auto val="1"/>
        <c:lblAlgn val="ctr"/>
        <c:lblOffset val="100"/>
        <c:noMultiLvlLbl val="0"/>
      </c:catAx>
      <c:valAx>
        <c:axId val="16108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3489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065641866399936"/>
          <c:y val="0.396331487272225"/>
          <c:w val="0.19605742691905631"/>
          <c:h val="3.5885418628891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Time Path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Logistic!$B$5</c:f>
              <c:strCache>
                <c:ptCount val="1"/>
                <c:pt idx="0">
                  <c:v>xt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Logistic!$A$6:$A$36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Logistic!$B$6:$B$36</c:f>
              <c:numCache>
                <c:formatCode>General</c:formatCode>
                <c:ptCount val="31"/>
                <c:pt idx="0">
                  <c:v>0.4</c:v>
                </c:pt>
                <c:pt idx="1">
                  <c:v>0.85599999999999998</c:v>
                </c:pt>
                <c:pt idx="2">
                  <c:v>1.0902015999999999</c:v>
                </c:pt>
                <c:pt idx="3">
                  <c:v>0.90335953557913617</c:v>
                </c:pt>
                <c:pt idx="4">
                  <c:v>1.069231597188165</c:v>
                </c:pt>
                <c:pt idx="5">
                  <c:v>0.92858483583712537</c:v>
                </c:pt>
                <c:pt idx="6">
                  <c:v>1.0545834089690076</c:v>
                </c:pt>
                <c:pt idx="7">
                  <c:v>0.94521416971200511</c:v>
                </c:pt>
                <c:pt idx="8">
                  <c:v>1.0436044215785398</c:v>
                </c:pt>
                <c:pt idx="9">
                  <c:v>0.95714346397503602</c:v>
                </c:pt>
                <c:pt idx="10">
                  <c:v>1.0350811853303554</c:v>
                </c:pt>
                <c:pt idx="11">
                  <c:v>0.96608862303073295</c:v>
                </c:pt>
                <c:pt idx="12">
                  <c:v>1.0283352744452321</c:v>
                </c:pt>
                <c:pt idx="13">
                  <c:v>0.97297276622130657</c:v>
                </c:pt>
                <c:pt idx="14">
                  <c:v>1.0229366148059407</c:v>
                </c:pt>
                <c:pt idx="15">
                  <c:v>0.97835747890701685</c:v>
                </c:pt>
                <c:pt idx="16">
                  <c:v>1.0185883114170904</c:v>
                </c:pt>
                <c:pt idx="17">
                  <c:v>0.98261402161407507</c:v>
                </c:pt>
                <c:pt idx="18">
                  <c:v>1.0150730632829044</c:v>
                </c:pt>
                <c:pt idx="19">
                  <c:v>0.98600256829559829</c:v>
                </c:pt>
                <c:pt idx="20">
                  <c:v>1.0122254251547547</c:v>
                </c:pt>
                <c:pt idx="21">
                  <c:v>0.98871314142231326</c:v>
                </c:pt>
                <c:pt idx="22">
                  <c:v>1.009916125684468</c:v>
                </c:pt>
                <c:pt idx="23">
                  <c:v>0.99088866074165749</c:v>
                </c:pt>
                <c:pt idx="24">
                  <c:v>1.0080424739766551</c:v>
                </c:pt>
                <c:pt idx="25">
                  <c:v>0.99263887878444657</c:v>
                </c:pt>
                <c:pt idx="26">
                  <c:v>1.0065220554934529</c:v>
                </c:pt>
                <c:pt idx="27">
                  <c:v>0.99404932936095902</c:v>
                </c:pt>
                <c:pt idx="28">
                  <c:v>1.0052883236611336</c:v>
                </c:pt>
                <c:pt idx="29">
                  <c:v>0.99518737260740442</c:v>
                </c:pt>
                <c:pt idx="30">
                  <c:v>1.0042873580267382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87C-47B1-AE1F-18D64B3F5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2658056"/>
        <c:axId val="692659368"/>
      </c:scatterChart>
      <c:valAx>
        <c:axId val="692658056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Time</a:t>
                </a:r>
              </a:p>
            </c:rich>
          </c:tx>
          <c:layout>
            <c:manualLayout>
              <c:xMode val="edge"/>
              <c:yMode val="edge"/>
              <c:x val="0.49255849268841395"/>
              <c:y val="0.90071868723272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92659368"/>
        <c:crosses val="autoZero"/>
        <c:crossBetween val="midCat"/>
      </c:valAx>
      <c:valAx>
        <c:axId val="692659368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Fish Population</a:t>
                </a:r>
              </a:p>
            </c:rich>
          </c:tx>
          <c:layout>
            <c:manualLayout>
              <c:xMode val="edge"/>
              <c:yMode val="edge"/>
              <c:x val="1.7348733265105786E-2"/>
              <c:y val="0.36563390181987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92658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Time Path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Logistic!$B$5</c:f>
              <c:strCache>
                <c:ptCount val="1"/>
                <c:pt idx="0">
                  <c:v>xt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Logistic!$A$6:$A$36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Logistic!$B$6:$B$36</c:f>
              <c:numCache>
                <c:formatCode>General</c:formatCode>
                <c:ptCount val="31"/>
                <c:pt idx="0">
                  <c:v>0.4</c:v>
                </c:pt>
                <c:pt idx="1">
                  <c:v>0.95199999999999996</c:v>
                </c:pt>
                <c:pt idx="2">
                  <c:v>1.0571008</c:v>
                </c:pt>
                <c:pt idx="3">
                  <c:v>0.91826980687052806</c:v>
                </c:pt>
                <c:pt idx="4">
                  <c:v>1.0908856547896577</c:v>
                </c:pt>
                <c:pt idx="5">
                  <c:v>0.86285018360639187</c:v>
                </c:pt>
                <c:pt idx="6">
                  <c:v>1.1350315953970496</c:v>
                </c:pt>
                <c:pt idx="7">
                  <c:v>0.78252180294624885</c:v>
                </c:pt>
                <c:pt idx="8">
                  <c:v>1.1739390939242509</c:v>
                </c:pt>
                <c:pt idx="9">
                  <c:v>0.70429311858953825</c:v>
                </c:pt>
                <c:pt idx="10">
                  <c:v>1.1833010584925483</c:v>
                </c:pt>
                <c:pt idx="11">
                  <c:v>0.68443028445736342</c:v>
                </c:pt>
                <c:pt idx="12">
                  <c:v>1.1811968658598082</c:v>
                </c:pt>
                <c:pt idx="13">
                  <c:v>0.6889297747281895</c:v>
                </c:pt>
                <c:pt idx="14">
                  <c:v>1.1818325172368473</c:v>
                </c:pt>
                <c:pt idx="15">
                  <c:v>0.68757267964531521</c:v>
                </c:pt>
                <c:pt idx="16">
                  <c:v>1.1816506063018699</c:v>
                </c:pt>
                <c:pt idx="17">
                  <c:v>0.6879612434369442</c:v>
                </c:pt>
                <c:pt idx="18">
                  <c:v>1.181703556657911</c:v>
                </c:pt>
                <c:pt idx="19">
                  <c:v>0.68784815658980591</c:v>
                </c:pt>
                <c:pt idx="20">
                  <c:v>1.1816882177411729</c:v>
                </c:pt>
                <c:pt idx="21">
                  <c:v>0.68788091746475832</c:v>
                </c:pt>
                <c:pt idx="22">
                  <c:v>1.18169266742574</c:v>
                </c:pt>
                <c:pt idx="23">
                  <c:v>0.68787141393509277</c:v>
                </c:pt>
                <c:pt idx="24">
                  <c:v>1.1816913771349595</c:v>
                </c:pt>
                <c:pt idx="25">
                  <c:v>0.68787416971659709</c:v>
                </c:pt>
                <c:pt idx="26">
                  <c:v>1.1816917513291854</c:v>
                </c:pt>
                <c:pt idx="27">
                  <c:v>0.68787337051960606</c:v>
                </c:pt>
                <c:pt idx="28">
                  <c:v>1.1816916428136925</c:v>
                </c:pt>
                <c:pt idx="29">
                  <c:v>0.68787360228502137</c:v>
                </c:pt>
                <c:pt idx="30">
                  <c:v>1.1816916742832555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9EB-4F07-86EC-D9BFBBE176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92658056"/>
        <c:axId val="692659368"/>
      </c:scatterChart>
      <c:valAx>
        <c:axId val="692658056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Time</a:t>
                </a:r>
              </a:p>
            </c:rich>
          </c:tx>
          <c:layout>
            <c:manualLayout>
              <c:xMode val="edge"/>
              <c:yMode val="edge"/>
              <c:x val="0.49255849268841395"/>
              <c:y val="0.90071868723272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92659368"/>
        <c:crosses val="autoZero"/>
        <c:crossBetween val="midCat"/>
      </c:valAx>
      <c:valAx>
        <c:axId val="692659368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Fish Population</a:t>
                </a:r>
              </a:p>
            </c:rich>
          </c:tx>
          <c:layout>
            <c:manualLayout>
              <c:xMode val="edge"/>
              <c:yMode val="edge"/>
              <c:x val="1.7348733265105786E-2"/>
              <c:y val="0.36563390181987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692658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'Logistic 2'!$C$5</c:f>
              <c:strCache>
                <c:ptCount val="1"/>
                <c:pt idx="0">
                  <c:v>Δt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'Logistic 2'!$B$6:$B$36</c:f>
              <c:numCache>
                <c:formatCode>0.000</c:formatCode>
                <c:ptCount val="31"/>
                <c:pt idx="0">
                  <c:v>1E-4</c:v>
                </c:pt>
                <c:pt idx="1">
                  <c:v>1.9999000000000001E-4</c:v>
                </c:pt>
                <c:pt idx="2">
                  <c:v>3.9994000399990002E-4</c:v>
                </c:pt>
                <c:pt idx="3">
                  <c:v>7.9972005599300057E-4</c:v>
                </c:pt>
                <c:pt idx="4">
                  <c:v>1.5988005598180435E-3</c:v>
                </c:pt>
                <c:pt idx="5">
                  <c:v>3.1950449564060127E-3</c:v>
                </c:pt>
                <c:pt idx="6">
                  <c:v>6.3798816005385698E-3</c:v>
                </c:pt>
                <c:pt idx="7">
                  <c:v>1.2719060311840249E-2</c:v>
                </c:pt>
                <c:pt idx="8">
                  <c:v>2.5276346128464269E-2</c:v>
                </c:pt>
                <c:pt idx="9">
                  <c:v>4.9913798583322608E-2</c:v>
                </c:pt>
                <c:pt idx="10">
                  <c:v>9.7336209877628727E-2</c:v>
                </c:pt>
                <c:pt idx="11">
                  <c:v>0.18519808200191568</c:v>
                </c:pt>
                <c:pt idx="12">
                  <c:v>0.33609783442664309</c:v>
                </c:pt>
                <c:pt idx="13">
                  <c:v>0.55923391454700699</c:v>
                </c:pt>
                <c:pt idx="14">
                  <c:v>0.80572525791444483</c:v>
                </c:pt>
                <c:pt idx="15">
                  <c:v>0.96225732458759106</c:v>
                </c:pt>
                <c:pt idx="16">
                  <c:v>0.99857549045271354</c:v>
                </c:pt>
                <c:pt idx="17">
                  <c:v>0.9999979707725497</c:v>
                </c:pt>
                <c:pt idx="18">
                  <c:v>0.99999999999588218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xVal>
          <c:yVal>
            <c:numRef>
              <c:f>'Logistic 2'!$C$6:$C$36</c:f>
              <c:numCache>
                <c:formatCode>0.000</c:formatCode>
                <c:ptCount val="31"/>
                <c:pt idx="0">
                  <c:v>9.999000000000001E-5</c:v>
                </c:pt>
                <c:pt idx="1">
                  <c:v>1.999500039999E-4</c:v>
                </c:pt>
                <c:pt idx="2">
                  <c:v>3.9978005199310055E-4</c:v>
                </c:pt>
                <c:pt idx="3">
                  <c:v>7.9908050382504307E-4</c:v>
                </c:pt>
                <c:pt idx="4">
                  <c:v>1.596244396587969E-3</c:v>
                </c:pt>
                <c:pt idx="5">
                  <c:v>3.1848366441325571E-3</c:v>
                </c:pt>
                <c:pt idx="6">
                  <c:v>6.339178711301679E-3</c:v>
                </c:pt>
                <c:pt idx="7">
                  <c:v>1.255728581662402E-2</c:v>
                </c:pt>
                <c:pt idx="8">
                  <c:v>2.4637452454858336E-2</c:v>
                </c:pt>
                <c:pt idx="9">
                  <c:v>4.7422411294306112E-2</c:v>
                </c:pt>
                <c:pt idx="10">
                  <c:v>8.7861872124286935E-2</c:v>
                </c:pt>
                <c:pt idx="11">
                  <c:v>0.15089975242472739</c:v>
                </c:pt>
                <c:pt idx="12">
                  <c:v>0.2231360801203639</c:v>
                </c:pt>
                <c:pt idx="13">
                  <c:v>0.24649134336743786</c:v>
                </c:pt>
                <c:pt idx="14">
                  <c:v>0.1565320666731462</c:v>
                </c:pt>
                <c:pt idx="15">
                  <c:v>3.6318165865122487E-2</c:v>
                </c:pt>
                <c:pt idx="16">
                  <c:v>1.4224803198361463E-3</c:v>
                </c:pt>
                <c:pt idx="17">
                  <c:v>2.0292233325312785E-6</c:v>
                </c:pt>
                <c:pt idx="18">
                  <c:v>4.1178171983177492E-12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150-4F47-92AD-90BDB410A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34144648"/>
        <c:axId val="834152520"/>
      </c:scatterChart>
      <c:valAx>
        <c:axId val="83414464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400"/>
                  <a:t>x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34152520"/>
        <c:crosses val="autoZero"/>
        <c:crossBetween val="midCat"/>
      </c:valAx>
      <c:valAx>
        <c:axId val="83415252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400"/>
                  <a:t>Δ</a:t>
                </a:r>
                <a:r>
                  <a:rPr lang="en-US" sz="1400"/>
                  <a:t>x</a:t>
                </a:r>
                <a:endParaRPr lang="en-GB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834144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5F0B6-C0F6-44C9-96B1-7915F5DB4F82}" type="datetimeFigureOut">
              <a:rPr lang="en-US" smtClean="0"/>
              <a:t>06-Apr-21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E0B45-E728-4356-AE2B-0F80F355FE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55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E0B45-E728-4356-AE2B-0F80F355FE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8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97655" y="586585"/>
            <a:ext cx="519197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7655" y="1960930"/>
            <a:ext cx="5191791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6EDB22B2-0C8D-429B-8DEE-EBACF9DD6D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8306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7024430" cy="91623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960930"/>
            <a:ext cx="8246070" cy="2901392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41361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6413610" cy="3511061"/>
          </a:xfrm>
        </p:spPr>
        <p:txBody>
          <a:bodyPr/>
          <a:lstStyle>
            <a:lvl1pPr>
              <a:defRPr sz="28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717713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6093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4075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6093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4075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06-Apr-21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7F0397-DF81-4276-A4A1-3ADC3AEAF0E4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4.wmf"/><Relationship Id="rId5" Type="http://schemas.openxmlformats.org/officeDocument/2006/relationships/image" Target="../media/image25.png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1.wmf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oleObject" Target="../embeddings/oleObject23.bin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4.bin"/><Relationship Id="rId5" Type="http://schemas.openxmlformats.org/officeDocument/2006/relationships/chart" Target="../charts/chart2.xml"/><Relationship Id="rId10" Type="http://schemas.openxmlformats.org/officeDocument/2006/relationships/image" Target="../media/image33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9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49.pn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chart" Target="../charts/chart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1044700"/>
            <a:ext cx="7940660" cy="137434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l-GR" dirty="0" smtClean="0"/>
              <a:t>● Εισαγωγή στη πληθυσμιακή βιολογία</a:t>
            </a:r>
            <a:r>
              <a:rPr lang="en-US" dirty="0" smtClean="0"/>
              <a:t>-</a:t>
            </a:r>
            <a:r>
              <a:rPr lang="el-GR" dirty="0" smtClean="0"/>
              <a:t>οικολογία (</a:t>
            </a:r>
            <a:r>
              <a:rPr lang="en-US" dirty="0" smtClean="0"/>
              <a:t>Population Dynamics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383" y="5473145"/>
            <a:ext cx="7601633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sz="1200" dirty="0" smtClean="0"/>
              <a:t> </a:t>
            </a:r>
            <a:r>
              <a:rPr lang="en-US" sz="1200" dirty="0" smtClean="0"/>
              <a:t>Wilson, E. and W. </a:t>
            </a:r>
            <a:r>
              <a:rPr lang="en-US" sz="1200" dirty="0" err="1" smtClean="0"/>
              <a:t>Bossert</a:t>
            </a:r>
            <a:r>
              <a:rPr lang="en-US" sz="1200" dirty="0" smtClean="0"/>
              <a:t> (2000)</a:t>
            </a:r>
            <a:r>
              <a:rPr lang="el-GR" sz="1200" dirty="0" smtClean="0"/>
              <a:t> Εισαγωγή στη Πληθυσμιακή Οικολογία, Πανεπιστημιακές Εκδόσεις Κρήτης, Ηράκλειο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curve</a:t>
            </a:r>
            <a:endParaRPr lang="el-G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38256" y="891995"/>
            <a:ext cx="1264809" cy="1221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529" y="479601"/>
            <a:ext cx="1860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 smtClean="0"/>
              <a:t>Βιο</a:t>
            </a:r>
            <a:r>
              <a:rPr lang="el-GR" dirty="0" smtClean="0"/>
              <a:t>-χωρητικότητα</a:t>
            </a:r>
            <a:endParaRPr lang="el-GR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1759188"/>
              </p:ext>
            </p:extLst>
          </p:nvPr>
        </p:nvGraphicFramePr>
        <p:xfrm>
          <a:off x="277586" y="1960930"/>
          <a:ext cx="397610" cy="36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3" name="Equation" r:id="rId3" imgW="164880" imgH="152280" progId="Equation.DSMT4">
                  <p:embed/>
                </p:oleObj>
              </mc:Choice>
              <mc:Fallback>
                <p:oleObj name="Equation" r:id="rId3" imgW="16488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7586" y="1960930"/>
                        <a:ext cx="397610" cy="367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889678" y="2569091"/>
            <a:ext cx="6971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465" y="2113635"/>
            <a:ext cx="4793196" cy="3054101"/>
          </a:xfrm>
          <a:prstGeom prst="rect">
            <a:avLst/>
          </a:prstGeom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811907"/>
              </p:ext>
            </p:extLst>
          </p:nvPr>
        </p:nvGraphicFramePr>
        <p:xfrm>
          <a:off x="6251755" y="2419045"/>
          <a:ext cx="2079322" cy="619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4" name="Equation" r:id="rId6" imgW="1320480" imgH="393480" progId="Equation.DSMT4">
                  <p:embed/>
                </p:oleObj>
              </mc:Choice>
              <mc:Fallback>
                <p:oleObj name="Equation" r:id="rId6" imgW="1320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251755" y="2419045"/>
                        <a:ext cx="2079322" cy="619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183092"/>
              </p:ext>
            </p:extLst>
          </p:nvPr>
        </p:nvGraphicFramePr>
        <p:xfrm>
          <a:off x="6351191" y="3487980"/>
          <a:ext cx="1714237" cy="610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5" name="Equation" r:id="rId8" imgW="1104840" imgH="393480" progId="Equation.DSMT4">
                  <p:embed/>
                </p:oleObj>
              </mc:Choice>
              <mc:Fallback>
                <p:oleObj name="Equation" r:id="rId8" imgW="1104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351191" y="3487980"/>
                        <a:ext cx="1714237" cy="610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657676"/>
              </p:ext>
            </p:extLst>
          </p:nvPr>
        </p:nvGraphicFramePr>
        <p:xfrm>
          <a:off x="6575991" y="4462513"/>
          <a:ext cx="1755086" cy="632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6" name="Equation" r:id="rId10" imgW="774360" imgH="279360" progId="Equation.DSMT4">
                  <p:embed/>
                </p:oleObj>
              </mc:Choice>
              <mc:Fallback>
                <p:oleObj name="Equation" r:id="rId10" imgW="7743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75991" y="4462513"/>
                        <a:ext cx="1755086" cy="6329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990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042340"/>
              </p:ext>
            </p:extLst>
          </p:nvPr>
        </p:nvGraphicFramePr>
        <p:xfrm>
          <a:off x="2100263" y="1044575"/>
          <a:ext cx="16319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8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0263" y="1044575"/>
                        <a:ext cx="1631950" cy="52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633470"/>
              </p:ext>
            </p:extLst>
          </p:nvPr>
        </p:nvGraphicFramePr>
        <p:xfrm>
          <a:off x="130881" y="2247701"/>
          <a:ext cx="54927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9" name="Equation" r:id="rId5" imgW="2971800" imgH="482400" progId="Equation.DSMT4">
                  <p:embed/>
                </p:oleObj>
              </mc:Choice>
              <mc:Fallback>
                <p:oleObj name="Equation" r:id="rId5" imgW="29718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881" y="2247701"/>
                        <a:ext cx="5492750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019058"/>
              </p:ext>
            </p:extLst>
          </p:nvPr>
        </p:nvGraphicFramePr>
        <p:xfrm>
          <a:off x="907080" y="3739233"/>
          <a:ext cx="3031020" cy="72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0" name="Equation" r:id="rId7" imgW="1955520" imgH="469800" progId="Equation.DSMT4">
                  <p:embed/>
                </p:oleObj>
              </mc:Choice>
              <mc:Fallback>
                <p:oleObj name="Equation" r:id="rId7" imgW="19555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7080" y="3739233"/>
                        <a:ext cx="3031020" cy="728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>
            <a:off x="5604314" y="2417725"/>
            <a:ext cx="305410" cy="1969868"/>
          </a:xfrm>
          <a:prstGeom prst="rightBrace">
            <a:avLst>
              <a:gd name="adj1" fmla="val 8333"/>
              <a:gd name="adj2" fmla="val 49291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809376"/>
              </p:ext>
            </p:extLst>
          </p:nvPr>
        </p:nvGraphicFramePr>
        <p:xfrm>
          <a:off x="5883275" y="3038475"/>
          <a:ext cx="31861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1" name="Equation" r:id="rId9" imgW="1892160" imgH="431640" progId="Equation.DSMT4">
                  <p:embed/>
                </p:oleObj>
              </mc:Choice>
              <mc:Fallback>
                <p:oleObj name="Equation" r:id="rId9" imgW="1892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83275" y="3038475"/>
                        <a:ext cx="3186113" cy="727075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4950" y="172720"/>
            <a:ext cx="2652329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Logistic equation</a:t>
            </a:r>
            <a:endParaRPr lang="el-GR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212490" y="1122399"/>
            <a:ext cx="663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θέτω</a:t>
            </a:r>
            <a:endParaRPr lang="el-GR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927805"/>
              </p:ext>
            </p:extLst>
          </p:nvPr>
        </p:nvGraphicFramePr>
        <p:xfrm>
          <a:off x="6404460" y="4164858"/>
          <a:ext cx="1726636" cy="60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52" name="Equation" r:id="rId11" imgW="1231560" imgH="431640" progId="Equation.DSMT4">
                  <p:embed/>
                </p:oleObj>
              </mc:Choice>
              <mc:Fallback>
                <p:oleObj name="Equation" r:id="rId11" imgW="1231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04460" y="4164858"/>
                        <a:ext cx="1726636" cy="605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54375" y="5320440"/>
            <a:ext cx="821750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Conrad, J. (1999).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</a:rPr>
              <a:t>Resource Economics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. Cambridge, Cambridge University Press.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404460" y="4709620"/>
            <a:ext cx="458115" cy="610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127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04700"/>
              </p:ext>
            </p:extLst>
          </p:nvPr>
        </p:nvGraphicFramePr>
        <p:xfrm>
          <a:off x="601670" y="350284"/>
          <a:ext cx="3970330" cy="69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3" imgW="2489040" imgH="431640" progId="Equation.DSMT4">
                  <p:embed/>
                </p:oleObj>
              </mc:Choice>
              <mc:Fallback>
                <p:oleObj name="Equation" r:id="rId3" imgW="2489040" imgH="431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670" y="350284"/>
                        <a:ext cx="3970330" cy="69002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326819"/>
              </p:ext>
            </p:extLst>
          </p:nvPr>
        </p:nvGraphicFramePr>
        <p:xfrm>
          <a:off x="296260" y="1960930"/>
          <a:ext cx="4049040" cy="229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412862"/>
              </p:ext>
            </p:extLst>
          </p:nvPr>
        </p:nvGraphicFramePr>
        <p:xfrm>
          <a:off x="1365195" y="4556915"/>
          <a:ext cx="1765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6" imgW="1765080" imgH="228600" progId="Equation.DSMT4">
                  <p:embed/>
                </p:oleObj>
              </mc:Choice>
              <mc:Fallback>
                <p:oleObj name="Equation" r:id="rId6" imgW="1765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65195" y="4556915"/>
                        <a:ext cx="1765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7749562"/>
              </p:ext>
            </p:extLst>
          </p:nvPr>
        </p:nvGraphicFramePr>
        <p:xfrm>
          <a:off x="4724705" y="2113635"/>
          <a:ext cx="3817625" cy="2188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229055"/>
              </p:ext>
            </p:extLst>
          </p:nvPr>
        </p:nvGraphicFramePr>
        <p:xfrm>
          <a:off x="6251755" y="4573077"/>
          <a:ext cx="1765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9" imgW="1765080" imgH="228600" progId="Equation.DSMT4">
                  <p:embed/>
                </p:oleObj>
              </mc:Choice>
              <mc:Fallback>
                <p:oleObj name="Equation" r:id="rId9" imgW="176508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51755" y="4573077"/>
                        <a:ext cx="1765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3956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3555" y="5405571"/>
            <a:ext cx="8551479" cy="2769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Clark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(1990). </a:t>
            </a:r>
            <a:r>
              <a:rPr lang="el-GR" sz="12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Mathematical</a:t>
            </a:r>
            <a:r>
              <a:rPr lang="el-GR" sz="1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Bioeconomics</a:t>
            </a:r>
            <a:r>
              <a:rPr lang="el-GR" sz="1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</a:t>
            </a:r>
            <a:r>
              <a:rPr lang="el-GR" sz="12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Optimal</a:t>
            </a:r>
            <a:r>
              <a:rPr lang="el-GR" sz="1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</a:t>
            </a:r>
            <a:r>
              <a:rPr lang="el-GR" sz="1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l-GR" sz="12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Renewable</a:t>
            </a:r>
            <a:r>
              <a:rPr lang="el-GR" sz="1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el-GR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ork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Wiley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Sons</a:t>
            </a:r>
            <a:endParaRPr lang="de-DE" sz="12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024526"/>
              </p:ext>
            </p:extLst>
          </p:nvPr>
        </p:nvGraphicFramePr>
        <p:xfrm>
          <a:off x="0" y="2266340"/>
          <a:ext cx="4181534" cy="2180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4375" y="1459990"/>
            <a:ext cx="2665473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Pure compensation Model</a:t>
            </a:r>
            <a:endParaRPr lang="de-DE" dirty="0"/>
          </a:p>
        </p:txBody>
      </p:sp>
      <p:sp>
        <p:nvSpPr>
          <p:cNvPr id="6" name="TextBox 5"/>
          <p:cNvSpPr txBox="1"/>
          <p:nvPr/>
        </p:nvSpPr>
        <p:spPr>
          <a:xfrm>
            <a:off x="448965" y="4556915"/>
            <a:ext cx="3035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Proportional growth: decreasing function of X</a:t>
            </a:r>
            <a:endParaRPr lang="de-DE" sz="1200" dirty="0"/>
          </a:p>
        </p:txBody>
      </p:sp>
      <p:sp>
        <p:nvSpPr>
          <p:cNvPr id="8" name="Rectangle 7"/>
          <p:cNvSpPr/>
          <p:nvPr/>
        </p:nvSpPr>
        <p:spPr>
          <a:xfrm>
            <a:off x="63074" y="5094408"/>
            <a:ext cx="823692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Liermann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and R.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Hilborn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(2001). "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Depensation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models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implications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." </a:t>
            </a:r>
            <a:r>
              <a:rPr lang="el-GR" sz="12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</a:t>
            </a:r>
            <a:r>
              <a:rPr lang="el-GR" sz="12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l-GR" sz="1200" u="sng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Fisheries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(1): 33-58.</a:t>
            </a:r>
            <a:endParaRPr lang="de-DE" sz="1200" dirty="0"/>
          </a:p>
        </p:txBody>
      </p:sp>
      <p:pic>
        <p:nvPicPr>
          <p:cNvPr id="9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24705" y="2266340"/>
            <a:ext cx="3262536" cy="21313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88230" y="1363965"/>
            <a:ext cx="203562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Depensation</a:t>
            </a:r>
            <a:r>
              <a:rPr lang="en-US" dirty="0" smtClean="0"/>
              <a:t> Model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0426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281175"/>
            <a:ext cx="5794555" cy="857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l-GR" dirty="0"/>
              <a:t> </a:t>
            </a:r>
            <a:r>
              <a:rPr lang="en-US" sz="2800" dirty="0" smtClean="0"/>
              <a:t>logistic equation</a:t>
            </a:r>
            <a:endParaRPr lang="el-GR" sz="28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230166" y="4524165"/>
            <a:ext cx="34648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5230166" y="2386295"/>
            <a:ext cx="0" cy="2137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/>
          <p:cNvSpPr/>
          <p:nvPr/>
        </p:nvSpPr>
        <p:spPr>
          <a:xfrm>
            <a:off x="5230166" y="3487979"/>
            <a:ext cx="2701344" cy="2214223"/>
          </a:xfrm>
          <a:prstGeom prst="arc">
            <a:avLst>
              <a:gd name="adj1" fmla="val 11019501"/>
              <a:gd name="adj2" fmla="val 213822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132645"/>
              </p:ext>
            </p:extLst>
          </p:nvPr>
        </p:nvGraphicFramePr>
        <p:xfrm>
          <a:off x="4858969" y="2419045"/>
          <a:ext cx="215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0" name="Equation" r:id="rId3" imgW="215640" imgH="393480" progId="Equation.DSMT4">
                  <p:embed/>
                </p:oleObj>
              </mc:Choice>
              <mc:Fallback>
                <p:oleObj name="Equation" r:id="rId3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58969" y="2419045"/>
                        <a:ext cx="2159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19894"/>
              </p:ext>
            </p:extLst>
          </p:nvPr>
        </p:nvGraphicFramePr>
        <p:xfrm>
          <a:off x="8542330" y="4595090"/>
          <a:ext cx="206555" cy="227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1"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42330" y="4595090"/>
                        <a:ext cx="206555" cy="227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882338"/>
              </p:ext>
            </p:extLst>
          </p:nvPr>
        </p:nvGraphicFramePr>
        <p:xfrm>
          <a:off x="7867933" y="4624732"/>
          <a:ext cx="1651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2" name="Equation" r:id="rId7" imgW="164880" imgH="164880" progId="Equation.DSMT4">
                  <p:embed/>
                </p:oleObj>
              </mc:Choice>
              <mc:Fallback>
                <p:oleObj name="Equation" r:id="rId7" imgW="1648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67933" y="4624732"/>
                        <a:ext cx="1651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7200" y="2113635"/>
            <a:ext cx="268894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Maximum rate of growth? </a:t>
            </a:r>
            <a:endParaRPr lang="el-GR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746528"/>
              </p:ext>
            </p:extLst>
          </p:nvPr>
        </p:nvGraphicFramePr>
        <p:xfrm>
          <a:off x="448965" y="3049852"/>
          <a:ext cx="4414067" cy="1523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3" name="Equation" r:id="rId9" imgW="3606480" imgH="1244520" progId="Equation.DSMT4">
                  <p:embed/>
                </p:oleObj>
              </mc:Choice>
              <mc:Fallback>
                <p:oleObj name="Equation" r:id="rId9" imgW="360648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8965" y="3049852"/>
                        <a:ext cx="4414067" cy="1523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6580838" y="3487979"/>
            <a:ext cx="0" cy="1036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140981"/>
              </p:ext>
            </p:extLst>
          </p:nvPr>
        </p:nvGraphicFramePr>
        <p:xfrm>
          <a:off x="6441138" y="4637432"/>
          <a:ext cx="279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94" name="Equation" r:id="rId11" imgW="279360" imgH="304560" progId="Equation.DSMT4">
                  <p:embed/>
                </p:oleObj>
              </mc:Choice>
              <mc:Fallback>
                <p:oleObj name="Equation" r:id="rId11" imgW="279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41138" y="4637432"/>
                        <a:ext cx="279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096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Αλληλεπιδράσεις αλιευμάτων και ενδιαιτημάτων</a:t>
            </a:r>
          </a:p>
        </p:txBody>
      </p:sp>
      <p:sp>
        <p:nvSpPr>
          <p:cNvPr id="3" name="object 7"/>
          <p:cNvSpPr/>
          <p:nvPr/>
        </p:nvSpPr>
        <p:spPr>
          <a:xfrm>
            <a:off x="2135680" y="2367661"/>
            <a:ext cx="3817625" cy="2244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8"/>
          <p:cNvSpPr txBox="1"/>
          <p:nvPr/>
        </p:nvSpPr>
        <p:spPr>
          <a:xfrm>
            <a:off x="2519541" y="4579738"/>
            <a:ext cx="3049905" cy="28956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080">
              <a:lnSpc>
                <a:spcPts val="1000"/>
              </a:lnSpc>
              <a:spcBef>
                <a:spcPts val="200"/>
              </a:spcBef>
            </a:pPr>
            <a:r>
              <a:rPr sz="900" dirty="0">
                <a:solidFill>
                  <a:srgbClr val="282526"/>
                </a:solidFill>
                <a:latin typeface="Gill Sans MT"/>
                <a:cs typeface="Gill Sans MT"/>
              </a:rPr>
              <a:t>Figure </a:t>
            </a:r>
            <a:r>
              <a:rPr sz="900" spc="-10" dirty="0">
                <a:solidFill>
                  <a:srgbClr val="282526"/>
                </a:solidFill>
                <a:latin typeface="Gill Sans MT"/>
                <a:cs typeface="Gill Sans MT"/>
              </a:rPr>
              <a:t>1. </a:t>
            </a:r>
            <a:r>
              <a:rPr sz="900" spc="-25" dirty="0">
                <a:solidFill>
                  <a:srgbClr val="282526"/>
                </a:solidFill>
                <a:latin typeface="Gill Sans MT"/>
                <a:cs typeface="Gill Sans MT"/>
              </a:rPr>
              <a:t>Reductions </a:t>
            </a:r>
            <a:r>
              <a:rPr sz="900" dirty="0">
                <a:solidFill>
                  <a:srgbClr val="282526"/>
                </a:solidFill>
                <a:latin typeface="Gill Sans MT"/>
                <a:cs typeface="Gill Sans MT"/>
              </a:rPr>
              <a:t>in </a:t>
            </a:r>
            <a:r>
              <a:rPr sz="900" spc="-30" dirty="0">
                <a:solidFill>
                  <a:srgbClr val="282526"/>
                </a:solidFill>
                <a:latin typeface="Gill Sans MT"/>
                <a:cs typeface="Gill Sans MT"/>
              </a:rPr>
              <a:t>harvest </a:t>
            </a:r>
            <a:r>
              <a:rPr sz="900" dirty="0">
                <a:solidFill>
                  <a:srgbClr val="282526"/>
                </a:solidFill>
                <a:latin typeface="Gill Sans MT"/>
                <a:cs typeface="Gill Sans MT"/>
              </a:rPr>
              <a:t>(point </a:t>
            </a:r>
            <a:r>
              <a:rPr sz="900" spc="-20" dirty="0">
                <a:solidFill>
                  <a:srgbClr val="282526"/>
                </a:solidFill>
                <a:latin typeface="Gill Sans MT"/>
                <a:cs typeface="Gill Sans MT"/>
              </a:rPr>
              <a:t>4) resulting </a:t>
            </a:r>
            <a:r>
              <a:rPr sz="900" spc="-25" dirty="0">
                <a:solidFill>
                  <a:srgbClr val="282526"/>
                </a:solidFill>
                <a:latin typeface="Gill Sans MT"/>
                <a:cs typeface="Gill Sans MT"/>
              </a:rPr>
              <a:t>from </a:t>
            </a:r>
            <a:r>
              <a:rPr sz="900" spc="-30" dirty="0">
                <a:solidFill>
                  <a:srgbClr val="282526"/>
                </a:solidFill>
                <a:latin typeface="Gill Sans MT"/>
                <a:cs typeface="Gill Sans MT"/>
              </a:rPr>
              <a:t>stock </a:t>
            </a:r>
            <a:r>
              <a:rPr sz="900" spc="-25" dirty="0">
                <a:solidFill>
                  <a:srgbClr val="282526"/>
                </a:solidFill>
                <a:latin typeface="Gill Sans MT"/>
                <a:cs typeface="Gill Sans MT"/>
              </a:rPr>
              <a:t>effects  </a:t>
            </a:r>
            <a:r>
              <a:rPr sz="900" spc="-15" dirty="0">
                <a:solidFill>
                  <a:srgbClr val="282526"/>
                </a:solidFill>
                <a:latin typeface="Gill Sans MT"/>
                <a:cs typeface="Gill Sans MT"/>
              </a:rPr>
              <a:t>due </a:t>
            </a:r>
            <a:r>
              <a:rPr sz="900" spc="-25" dirty="0">
                <a:solidFill>
                  <a:srgbClr val="282526"/>
                </a:solidFill>
                <a:latin typeface="Gill Sans MT"/>
                <a:cs typeface="Gill Sans MT"/>
              </a:rPr>
              <a:t>to </a:t>
            </a:r>
            <a:r>
              <a:rPr sz="900" spc="-30" dirty="0">
                <a:solidFill>
                  <a:srgbClr val="282526"/>
                </a:solidFill>
                <a:latin typeface="Gill Sans MT"/>
                <a:cs typeface="Gill Sans MT"/>
              </a:rPr>
              <a:t>harvest </a:t>
            </a:r>
            <a:r>
              <a:rPr sz="900" dirty="0">
                <a:solidFill>
                  <a:srgbClr val="282526"/>
                </a:solidFill>
                <a:latin typeface="Gill Sans MT"/>
                <a:cs typeface="Gill Sans MT"/>
              </a:rPr>
              <a:t>(point </a:t>
            </a:r>
            <a:r>
              <a:rPr sz="900" spc="-20" dirty="0">
                <a:solidFill>
                  <a:srgbClr val="282526"/>
                </a:solidFill>
                <a:latin typeface="Gill Sans MT"/>
                <a:cs typeface="Gill Sans MT"/>
              </a:rPr>
              <a:t>1) </a:t>
            </a:r>
            <a:r>
              <a:rPr sz="900" dirty="0">
                <a:solidFill>
                  <a:srgbClr val="282526"/>
                </a:solidFill>
                <a:latin typeface="Gill Sans MT"/>
                <a:cs typeface="Gill Sans MT"/>
              </a:rPr>
              <a:t>and </a:t>
            </a:r>
            <a:r>
              <a:rPr sz="900" spc="-5" dirty="0">
                <a:solidFill>
                  <a:srgbClr val="282526"/>
                </a:solidFill>
                <a:latin typeface="Gill Sans MT"/>
                <a:cs typeface="Gill Sans MT"/>
              </a:rPr>
              <a:t>habitat </a:t>
            </a:r>
            <a:r>
              <a:rPr sz="900" spc="-25" dirty="0">
                <a:solidFill>
                  <a:srgbClr val="282526"/>
                </a:solidFill>
                <a:latin typeface="Gill Sans MT"/>
                <a:cs typeface="Gill Sans MT"/>
              </a:rPr>
              <a:t>effects </a:t>
            </a:r>
            <a:r>
              <a:rPr sz="900" dirty="0">
                <a:solidFill>
                  <a:srgbClr val="282526"/>
                </a:solidFill>
                <a:latin typeface="Gill Sans MT"/>
                <a:cs typeface="Gill Sans MT"/>
              </a:rPr>
              <a:t>(point </a:t>
            </a:r>
            <a:r>
              <a:rPr sz="900" spc="-40" dirty="0">
                <a:solidFill>
                  <a:srgbClr val="282526"/>
                </a:solidFill>
                <a:latin typeface="Gill Sans MT"/>
                <a:cs typeface="Gill Sans MT"/>
              </a:rPr>
              <a:t>2 </a:t>
            </a:r>
            <a:r>
              <a:rPr sz="900" dirty="0">
                <a:solidFill>
                  <a:srgbClr val="282526"/>
                </a:solidFill>
                <a:latin typeface="Gill Sans MT"/>
                <a:cs typeface="Gill Sans MT"/>
              </a:rPr>
              <a:t>and</a:t>
            </a:r>
            <a:r>
              <a:rPr sz="900" spc="45" dirty="0">
                <a:solidFill>
                  <a:srgbClr val="282526"/>
                </a:solidFill>
                <a:latin typeface="Gill Sans MT"/>
                <a:cs typeface="Gill Sans MT"/>
              </a:rPr>
              <a:t> </a:t>
            </a:r>
            <a:r>
              <a:rPr sz="900" spc="-30" dirty="0">
                <a:solidFill>
                  <a:srgbClr val="282526"/>
                </a:solidFill>
                <a:latin typeface="Gill Sans MT"/>
                <a:cs typeface="Gill Sans MT"/>
              </a:rPr>
              <a:t>3).</a:t>
            </a:r>
            <a:endParaRPr sz="900" dirty="0">
              <a:latin typeface="Gill Sans MT"/>
              <a:cs typeface="Gill Sans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555" y="5320440"/>
            <a:ext cx="885689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Armstrong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W., &amp;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Falk-Petersen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J. (2008).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Habitat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fisheries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interactions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missing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l-GR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ICES Journal of </a:t>
            </a:r>
            <a:r>
              <a:rPr lang="el-GR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Marine</a:t>
            </a:r>
            <a:r>
              <a:rPr lang="el-GR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l-GR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65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(6), 817-821.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931967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Αλληλεπιδράσεις αλιευμάτων και ενδιαιτημάτων</a:t>
            </a:r>
            <a:r>
              <a:rPr lang="en-US" sz="3200" dirty="0" smtClean="0"/>
              <a:t> (2)</a:t>
            </a:r>
            <a:endParaRPr lang="el-GR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407927"/>
              </p:ext>
            </p:extLst>
          </p:nvPr>
        </p:nvGraphicFramePr>
        <p:xfrm>
          <a:off x="1098550" y="2419350"/>
          <a:ext cx="5353050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Equation" r:id="rId3" imgW="2920680" imgH="507960" progId="Equation.DSMT4">
                  <p:embed/>
                </p:oleObj>
              </mc:Choice>
              <mc:Fallback>
                <p:oleObj name="Equation" r:id="rId3" imgW="29206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8550" y="2419350"/>
                        <a:ext cx="5353050" cy="93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 flipV="1">
            <a:off x="1823310" y="3029865"/>
            <a:ext cx="610820" cy="1527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34130" y="3351213"/>
            <a:ext cx="152705" cy="12057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81425" y="4556915"/>
            <a:ext cx="137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Habitat(z)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2831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Habitat-Fisheries Interactions</a:t>
            </a:r>
            <a:br>
              <a:rPr lang="en-US" b="1" dirty="0"/>
            </a:br>
            <a:endParaRPr lang="el-G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124947"/>
              </p:ext>
            </p:extLst>
          </p:nvPr>
        </p:nvGraphicFramePr>
        <p:xfrm>
          <a:off x="676275" y="2266950"/>
          <a:ext cx="2357438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Equation" r:id="rId3" imgW="965160" imgH="253800" progId="Equation.DSMT4">
                  <p:embed/>
                </p:oleObj>
              </mc:Choice>
              <mc:Fallback>
                <p:oleObj name="Equation" r:id="rId3" imgW="9651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6275" y="2266950"/>
                        <a:ext cx="2357438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016193"/>
              </p:ext>
            </p:extLst>
          </p:nvPr>
        </p:nvGraphicFramePr>
        <p:xfrm>
          <a:off x="842963" y="3794125"/>
          <a:ext cx="2019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Equation" r:id="rId5" imgW="1054080" imgH="253800" progId="Equation.DSMT4">
                  <p:embed/>
                </p:oleObj>
              </mc:Choice>
              <mc:Fallback>
                <p:oleObj name="Equation" r:id="rId5" imgW="1054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42963" y="3794125"/>
                        <a:ext cx="201930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Brace 4"/>
          <p:cNvSpPr/>
          <p:nvPr/>
        </p:nvSpPr>
        <p:spPr>
          <a:xfrm>
            <a:off x="3350360" y="2419044"/>
            <a:ext cx="458115" cy="19851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75218"/>
              </p:ext>
            </p:extLst>
          </p:nvPr>
        </p:nvGraphicFramePr>
        <p:xfrm>
          <a:off x="3998913" y="2297113"/>
          <a:ext cx="246697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" name="Equation" r:id="rId7" imgW="1358640" imgH="431640" progId="Equation.DSMT4">
                  <p:embed/>
                </p:oleObj>
              </mc:Choice>
              <mc:Fallback>
                <p:oleObj name="Equation" r:id="rId7" imgW="13586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998913" y="2297113"/>
                        <a:ext cx="2466975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73292" y="2419044"/>
            <a:ext cx="1008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essential</a:t>
            </a:r>
            <a:endParaRPr lang="el-GR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079940"/>
              </p:ext>
            </p:extLst>
          </p:nvPr>
        </p:nvGraphicFramePr>
        <p:xfrm>
          <a:off x="4646863" y="3817343"/>
          <a:ext cx="1090675" cy="82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Equation" r:id="rId9" imgW="634680" imgH="482400" progId="Equation.DSMT4">
                  <p:embed/>
                </p:oleObj>
              </mc:Choice>
              <mc:Fallback>
                <p:oleObj name="Equation" r:id="rId9" imgW="6346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46863" y="3817343"/>
                        <a:ext cx="1090675" cy="828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16641" y="3959525"/>
            <a:ext cx="1121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Preferred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3290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περιπτώσεις</a:t>
            </a:r>
            <a:endParaRPr lang="el-G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555" y="1342826"/>
            <a:ext cx="5328847" cy="27486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93640" y="2370268"/>
            <a:ext cx="237834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1) Φέρουσα ικανότητα </a:t>
            </a:r>
            <a:endParaRPr lang="el-G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715519"/>
              </p:ext>
            </p:extLst>
          </p:nvPr>
        </p:nvGraphicFramePr>
        <p:xfrm>
          <a:off x="5611719" y="2937245"/>
          <a:ext cx="3213835" cy="365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4" name="Equation" r:id="rId4" imgW="2222280" imgH="253800" progId="Equation.DSMT4">
                  <p:embed/>
                </p:oleObj>
              </mc:Choice>
              <mc:Fallback>
                <p:oleObj name="Equation" r:id="rId4" imgW="2222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11719" y="2937245"/>
                        <a:ext cx="3213835" cy="3658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522705"/>
              </p:ext>
            </p:extLst>
          </p:nvPr>
        </p:nvGraphicFramePr>
        <p:xfrm>
          <a:off x="5191783" y="4134681"/>
          <a:ext cx="3984993" cy="390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5" name="Equation" r:id="rId6" imgW="2184120" imgH="215640" progId="Equation.DSMT4">
                  <p:embed/>
                </p:oleObj>
              </mc:Choice>
              <mc:Fallback>
                <p:oleObj name="Equation" r:id="rId6" imgW="218412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91783" y="4134681"/>
                        <a:ext cx="3984993" cy="390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-9150" y="5313955"/>
            <a:ext cx="9153150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Foley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N. S.,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Armstrong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W.,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Kahui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Mikkelsen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E., &amp;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Reithe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(2012). A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bioeconomic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modelling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habitat-fisheries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interactions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[Review]. </a:t>
            </a:r>
            <a:r>
              <a:rPr lang="el-GR" sz="12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</a:t>
            </a:r>
            <a:r>
              <a:rPr lang="el-GR" sz="12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Ecology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</a:t>
            </a:r>
            <a:r>
              <a:rPr lang="el-G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861635</a:t>
            </a:r>
            <a:endParaRPr lang="de-DE" sz="1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765421"/>
              </p:ext>
            </p:extLst>
          </p:nvPr>
        </p:nvGraphicFramePr>
        <p:xfrm>
          <a:off x="601670" y="4550154"/>
          <a:ext cx="3234472" cy="329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" name="Equation" r:id="rId8" imgW="2476440" imgH="215640" progId="Equation.DSMT4">
                  <p:embed/>
                </p:oleObj>
              </mc:Choice>
              <mc:Fallback>
                <p:oleObj name="Equation" r:id="rId8" imgW="2476440" imgH="215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1670" y="4550154"/>
                        <a:ext cx="3234472" cy="329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56626" y="3571192"/>
            <a:ext cx="319882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l-GR" dirty="0" smtClean="0"/>
              <a:t>) Ενδογενής</a:t>
            </a:r>
            <a:r>
              <a:rPr lang="en-US" dirty="0" smtClean="0"/>
              <a:t> </a:t>
            </a:r>
            <a:r>
              <a:rPr lang="el-GR" dirty="0" smtClean="0"/>
              <a:t> ρυθμό ανάπτυξης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7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5497380" cy="91623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Μια Σύντομη Εισαγωγή στα Πληθυσμιακά Μοντέλα </a:t>
            </a:r>
            <a:r>
              <a:rPr lang="el-G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l-G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Εκθετικό Υπόδειγμα</a:t>
            </a:r>
            <a:endParaRPr lang="el-GR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95" y="1960930"/>
            <a:ext cx="177304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6260" y="4098800"/>
            <a:ext cx="3386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ρυθμός μεταβολής </a:t>
            </a:r>
            <a:r>
              <a:rPr lang="el-GR" dirty="0">
                <a:latin typeface="Times New Roman" panose="02020603050405020304" pitchFamily="18" charset="0"/>
                <a:ea typeface="Times New Roman" panose="02020603050405020304" pitchFamily="18" charset="0"/>
              </a:rPr>
              <a:t>του πληθυσμού</a:t>
            </a:r>
            <a:endParaRPr lang="el-GR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39540" y="2877160"/>
            <a:ext cx="1403610" cy="10712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885" y="3713530"/>
            <a:ext cx="1508017" cy="469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08969" y="2743228"/>
            <a:ext cx="1112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γεννήσεις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6507267" y="3713530"/>
            <a:ext cx="977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Θάνατοι</a:t>
            </a:r>
            <a:endParaRPr lang="el-GR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682822" y="3948385"/>
            <a:ext cx="82444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0"/>
          </p:cNvCxnSpPr>
          <p:nvPr/>
        </p:nvCxnSpPr>
        <p:spPr>
          <a:xfrm>
            <a:off x="4867893" y="3112560"/>
            <a:ext cx="1" cy="600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6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παραδοχές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179689" y="1940005"/>
            <a:ext cx="7187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l-GR" dirty="0" smtClean="0">
                <a:solidFill>
                  <a:srgbClr val="FF0000"/>
                </a:solidFill>
              </a:rPr>
              <a:t>«Περιχαρακωμένος» </a:t>
            </a:r>
            <a:r>
              <a:rPr lang="el-GR" dirty="0" smtClean="0"/>
              <a:t>και ομογενής πληθυσμός </a:t>
            </a:r>
            <a:r>
              <a:rPr lang="en-US" dirty="0" smtClean="0"/>
              <a:t>(closed &amp; homogenous)</a:t>
            </a:r>
            <a:endParaRPr lang="el-GR" dirty="0" smtClean="0"/>
          </a:p>
          <a:p>
            <a:pPr marL="342900" indent="-342900">
              <a:buAutoNum type="arabicParenR"/>
            </a:pPr>
            <a:endParaRPr lang="el-GR" dirty="0" smtClean="0"/>
          </a:p>
          <a:p>
            <a:pPr marL="342900" indent="-342900">
              <a:buAutoNum type="arabicParenR"/>
            </a:pPr>
            <a:endParaRPr lang="el-GR" dirty="0"/>
          </a:p>
          <a:p>
            <a:pPr marL="342900" indent="-342900">
              <a:buAutoNum type="arabicParenR"/>
            </a:pPr>
            <a:endParaRPr lang="el-G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302137"/>
              </p:ext>
            </p:extLst>
          </p:nvPr>
        </p:nvGraphicFramePr>
        <p:xfrm>
          <a:off x="1266179" y="3137428"/>
          <a:ext cx="22066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" name="Equation" r:id="rId3" imgW="1143000" imgH="393480" progId="Equation.DSMT4">
                  <p:embed/>
                </p:oleObj>
              </mc:Choice>
              <mc:Fallback>
                <p:oleObj name="Equation" r:id="rId3" imgW="1143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6179" y="3137428"/>
                        <a:ext cx="2206625" cy="760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045532"/>
              </p:ext>
            </p:extLst>
          </p:nvPr>
        </p:nvGraphicFramePr>
        <p:xfrm>
          <a:off x="5030115" y="3433713"/>
          <a:ext cx="34655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" name="Equation" r:id="rId5" imgW="1549080" imgH="215640" progId="Equation.DSMT4">
                  <p:embed/>
                </p:oleObj>
              </mc:Choice>
              <mc:Fallback>
                <p:oleObj name="Equation" r:id="rId5" imgW="15490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30115" y="3433713"/>
                        <a:ext cx="3465513" cy="484187"/>
                      </a:xfrm>
                      <a:prstGeom prst="rect">
                        <a:avLst/>
                      </a:prstGeom>
                      <a:solidFill>
                        <a:srgbClr val="FFCC66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434130" y="3673542"/>
            <a:ext cx="0" cy="7332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33904" y="4603623"/>
            <a:ext cx="248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Εποικίσεις -</a:t>
            </a:r>
            <a:r>
              <a:rPr lang="en-US" dirty="0" smtClean="0"/>
              <a:t> immigration</a:t>
            </a:r>
            <a:endParaRPr lang="el-GR" dirty="0"/>
          </a:p>
        </p:txBody>
      </p:sp>
      <p:sp>
        <p:nvSpPr>
          <p:cNvPr id="10" name="Rectangle 9"/>
          <p:cNvSpPr/>
          <p:nvPr/>
        </p:nvSpPr>
        <p:spPr>
          <a:xfrm>
            <a:off x="4498833" y="2464094"/>
            <a:ext cx="25319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Αποικίσεις –  </a:t>
            </a:r>
            <a:r>
              <a:rPr lang="en-US" dirty="0" smtClean="0"/>
              <a:t> emigration</a:t>
            </a:r>
            <a:endParaRPr lang="el-GR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89239" y="2821417"/>
            <a:ext cx="1082761" cy="698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73046" y="4506803"/>
            <a:ext cx="1160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</a:t>
            </a:r>
            <a:r>
              <a:rPr lang="el-GR" dirty="0" smtClean="0"/>
              <a:t>θάνατοι</a:t>
            </a:r>
            <a:endParaRPr lang="el-GR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2988316" y="3736963"/>
            <a:ext cx="1317451" cy="866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49796" y="2536634"/>
            <a:ext cx="1112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γεννήσεις</a:t>
            </a:r>
            <a:endParaRPr lang="el-GR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049796" y="2979176"/>
            <a:ext cx="156712" cy="336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8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dirty="0" smtClean="0"/>
              <a:t>Παραδοχές</a:t>
            </a:r>
            <a:r>
              <a:rPr lang="el-GR" dirty="0" smtClean="0"/>
              <a:t> </a:t>
            </a:r>
            <a:r>
              <a:rPr lang="el-GR" sz="1800" dirty="0" smtClean="0"/>
              <a:t>(συνέχεια)</a:t>
            </a:r>
            <a:endParaRPr lang="el-GR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059785" y="2266340"/>
            <a:ext cx="7699287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el-GR" dirty="0" smtClean="0"/>
              <a:t>Πληθυσμός κλειστός 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2) Δεν </a:t>
            </a:r>
            <a:r>
              <a:rPr lang="el-GR" dirty="0"/>
              <a:t>υπάρχει διαφοροποίηση ηλικίας </a:t>
            </a:r>
            <a:r>
              <a:rPr lang="en-US" dirty="0"/>
              <a:t>(age structured models) </a:t>
            </a:r>
            <a:endParaRPr lang="el-GR" dirty="0" smtClean="0"/>
          </a:p>
          <a:p>
            <a:r>
              <a:rPr lang="el-GR" dirty="0" smtClean="0"/>
              <a:t>(δεν υπάρχει επίδραση της μορφολογίας, ηλικίας και της συμπεριφοράς στη </a:t>
            </a:r>
          </a:p>
          <a:p>
            <a:r>
              <a:rPr lang="el-GR" dirty="0" smtClean="0"/>
              <a:t>δυναμική του πληθυσμού) </a:t>
            </a:r>
            <a:endParaRPr lang="en-US" b="1" dirty="0" smtClean="0"/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l-GR" dirty="0" smtClean="0"/>
              <a:t>3) Δεν </a:t>
            </a:r>
            <a:r>
              <a:rPr lang="el-GR" dirty="0"/>
              <a:t>υπάρχει χρονική υστέρηση στις μεταβολές του πληθυσμού (</a:t>
            </a:r>
            <a:r>
              <a:rPr lang="en-US" dirty="0"/>
              <a:t>Time delay</a:t>
            </a:r>
            <a:r>
              <a:rPr lang="el-GR" dirty="0"/>
              <a:t>)</a:t>
            </a:r>
          </a:p>
          <a:p>
            <a:endParaRPr lang="el-G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100561"/>
              </p:ext>
            </p:extLst>
          </p:nvPr>
        </p:nvGraphicFramePr>
        <p:xfrm>
          <a:off x="3808475" y="2282861"/>
          <a:ext cx="3465513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3" imgW="3465619" imgH="484937" progId="Equation.DSMT4">
                  <p:embed/>
                </p:oleObj>
              </mc:Choice>
              <mc:Fallback>
                <p:oleObj name="Equation" r:id="rId3" imgW="3465619" imgH="48493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08475" y="2282861"/>
                        <a:ext cx="3465513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862325"/>
            <a:ext cx="60639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Haddon, M. (2001) Modelling and Quantitative Methods in Fisheries, Chapman &amp; Hall, London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08936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Εκθετικό </a:t>
            </a:r>
            <a:r>
              <a:rPr lang="el-G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Υπόδειγμα </a:t>
            </a:r>
            <a:br>
              <a:rPr lang="el-GR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Density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independent models</a:t>
            </a:r>
            <a:endParaRPr lang="el-GR" sz="2800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396725"/>
              </p:ext>
            </p:extLst>
          </p:nvPr>
        </p:nvGraphicFramePr>
        <p:xfrm>
          <a:off x="754375" y="2113635"/>
          <a:ext cx="3624262" cy="202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Equation" r:id="rId3" imgW="1828800" imgH="1028520" progId="Equation.DSMT4">
                  <p:embed/>
                </p:oleObj>
              </mc:Choice>
              <mc:Fallback>
                <p:oleObj name="Equation" r:id="rId3" imgW="1828800" imgH="102852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75" y="2113635"/>
                        <a:ext cx="3624262" cy="2025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05" y="2266340"/>
            <a:ext cx="33178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3640" y="3954619"/>
            <a:ext cx="279326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Ενδογενής ρυθμός αύξησης</a:t>
            </a:r>
          </a:p>
          <a:p>
            <a:pPr algn="ctr"/>
            <a:r>
              <a:rPr lang="el-GR" dirty="0" smtClean="0"/>
              <a:t>ή</a:t>
            </a:r>
          </a:p>
          <a:p>
            <a:r>
              <a:rPr lang="el-GR" dirty="0" smtClean="0"/>
              <a:t>Μαλθουσιανή παράμετρος</a:t>
            </a:r>
            <a:endParaRPr lang="el-GR" dirty="0"/>
          </a:p>
        </p:txBody>
      </p:sp>
      <p:cxnSp>
        <p:nvCxnSpPr>
          <p:cNvPr id="10" name="Elbow Connector 9"/>
          <p:cNvCxnSpPr>
            <a:endCxn id="5" idx="3"/>
          </p:cNvCxnSpPr>
          <p:nvPr/>
        </p:nvCxnSpPr>
        <p:spPr>
          <a:xfrm rot="16200000" flipH="1">
            <a:off x="7343628" y="3173006"/>
            <a:ext cx="1678455" cy="808100"/>
          </a:xfrm>
          <a:prstGeom prst="bentConnector4">
            <a:avLst>
              <a:gd name="adj1" fmla="val 36247"/>
              <a:gd name="adj2" fmla="val 12828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17045"/>
              </p:ext>
            </p:extLst>
          </p:nvPr>
        </p:nvGraphicFramePr>
        <p:xfrm>
          <a:off x="3503065" y="1152798"/>
          <a:ext cx="1416356" cy="431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7" name="Equation" r:id="rId6" imgW="583920" imgH="177480" progId="Equation.DSMT4">
                  <p:embed/>
                </p:oleObj>
              </mc:Choice>
              <mc:Fallback>
                <p:oleObj name="Equation" r:id="rId6" imgW="5839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03065" y="1152798"/>
                        <a:ext cx="1416356" cy="431065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717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572915" cy="8572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l-GR" sz="2800" dirty="0"/>
              <a:t>Περιορισμοί του μοντέλου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4375" y="2419045"/>
            <a:ext cx="706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Συνεπάγεται αύξηση χωρίς ανώτατο όριο (δηλαδή </a:t>
            </a:r>
            <a:r>
              <a:rPr lang="el-GR" dirty="0" smtClean="0">
                <a:solidFill>
                  <a:srgbClr val="FF0000"/>
                </a:solidFill>
              </a:rPr>
              <a:t>χωρίς αυτορρύθμιση</a:t>
            </a:r>
            <a:r>
              <a:rPr lang="el-GR" dirty="0" smtClean="0"/>
              <a:t>)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07080" y="3182570"/>
            <a:ext cx="1870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Αληθοφανές? ΟΧΙ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1059785" y="4098800"/>
            <a:ext cx="6890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Εξαιρέσεις: 1) εποχική αύξηση του φυτοπλαγκτού σε ευτροφικές λίμνες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40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709732"/>
              </p:ext>
            </p:extLst>
          </p:nvPr>
        </p:nvGraphicFramePr>
        <p:xfrm>
          <a:off x="-414337" y="-414337"/>
          <a:ext cx="9972675" cy="597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047810"/>
              </p:ext>
            </p:extLst>
          </p:nvPr>
        </p:nvGraphicFramePr>
        <p:xfrm>
          <a:off x="6251755" y="2571750"/>
          <a:ext cx="3048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" name="Equation" r:id="rId4" imgW="304560" imgH="177480" progId="Equation.DSMT4">
                  <p:embed/>
                </p:oleObj>
              </mc:Choice>
              <mc:Fallback>
                <p:oleObj name="Equation" r:id="rId4" imgW="304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51755" y="2571750"/>
                        <a:ext cx="3048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037268"/>
              </p:ext>
            </p:extLst>
          </p:nvPr>
        </p:nvGraphicFramePr>
        <p:xfrm>
          <a:off x="7320690" y="4404210"/>
          <a:ext cx="3937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" name="Equation" r:id="rId6" imgW="393480" imgH="177480" progId="Equation.DSMT4">
                  <p:embed/>
                </p:oleObj>
              </mc:Choice>
              <mc:Fallback>
                <p:oleObj name="Equation" r:id="rId6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20690" y="4404210"/>
                        <a:ext cx="3937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834535"/>
              </p:ext>
            </p:extLst>
          </p:nvPr>
        </p:nvGraphicFramePr>
        <p:xfrm>
          <a:off x="6197600" y="3487980"/>
          <a:ext cx="206555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" name="Equation" r:id="rId8" imgW="126720" imgH="177480" progId="Equation.DSMT4">
                  <p:embed/>
                </p:oleObj>
              </mc:Choice>
              <mc:Fallback>
                <p:oleObj name="Equation" r:id="rId8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97600" y="3487980"/>
                        <a:ext cx="206555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19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281175"/>
            <a:ext cx="5489145" cy="9914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l-GR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Λογιστική συνάρτηση</a:t>
            </a:r>
            <a: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l-GR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Density </a:t>
            </a:r>
            <a:r>
              <a:rPr lang="en-US" sz="3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dependent Models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601670" y="2113635"/>
            <a:ext cx="776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Όταν οι γεννήσεις και οι θάνατοι εξαρτώνται από το μέγεθος του πληθυσμο</a:t>
            </a:r>
            <a:r>
              <a:rPr lang="el-GR" dirty="0"/>
              <a:t>ύ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208110"/>
              </p:ext>
            </p:extLst>
          </p:nvPr>
        </p:nvGraphicFramePr>
        <p:xfrm>
          <a:off x="754375" y="2551076"/>
          <a:ext cx="1739595" cy="55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375" y="2551076"/>
                        <a:ext cx="1739595" cy="559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522156"/>
              </p:ext>
            </p:extLst>
          </p:nvPr>
        </p:nvGraphicFramePr>
        <p:xfrm>
          <a:off x="5182820" y="2551432"/>
          <a:ext cx="20510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" name="Equation" r:id="rId5" imgW="838080" imgH="228600" progId="Equation.DSMT4">
                  <p:embed/>
                </p:oleObj>
              </mc:Choice>
              <mc:Fallback>
                <p:oleObj name="Equation" r:id="rId5" imgW="838080" imgH="228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82820" y="2551432"/>
                        <a:ext cx="205105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371056"/>
              </p:ext>
            </p:extLst>
          </p:nvPr>
        </p:nvGraphicFramePr>
        <p:xfrm>
          <a:off x="653965" y="3946095"/>
          <a:ext cx="8058883" cy="610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1" name="Equation" r:id="rId7" imgW="5194080" imgH="393480" progId="Equation.DSMT4">
                  <p:embed/>
                </p:oleObj>
              </mc:Choice>
              <mc:Fallback>
                <p:oleObj name="Equation" r:id="rId7" imgW="5194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3965" y="3946095"/>
                        <a:ext cx="8058883" cy="610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5525" y="3318830"/>
            <a:ext cx="2572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Cannibalism or starvation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281960" y="3112604"/>
            <a:ext cx="40307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Increased space competition, </a:t>
            </a:r>
          </a:p>
          <a:p>
            <a:r>
              <a:rPr lang="en-US" dirty="0" smtClean="0"/>
              <a:t>Energy and time expensive reproduction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39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1670" y="433880"/>
            <a:ext cx="502727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Υπάρχει σύγκλιση σε μια μέγιστη τιμή πληθυσμού?</a:t>
            </a:r>
            <a:endParaRPr lang="el-GR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61961"/>
              </p:ext>
            </p:extLst>
          </p:nvPr>
        </p:nvGraphicFramePr>
        <p:xfrm>
          <a:off x="660400" y="2266950"/>
          <a:ext cx="75374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" name="Equation" r:id="rId3" imgW="3886200" imgH="393480" progId="Equation.DSMT4">
                  <p:embed/>
                </p:oleObj>
              </mc:Choice>
              <mc:Fallback>
                <p:oleObj name="Equation" r:id="rId3" imgW="3886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400" y="2266950"/>
                        <a:ext cx="7537450" cy="763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3096909"/>
              </p:ext>
            </p:extLst>
          </p:nvPr>
        </p:nvGraphicFramePr>
        <p:xfrm>
          <a:off x="4738688" y="3959225"/>
          <a:ext cx="34718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" name="Equation" r:id="rId5" imgW="1815840" imgH="469800" progId="Equation.DSMT4">
                  <p:embed/>
                </p:oleObj>
              </mc:Choice>
              <mc:Fallback>
                <p:oleObj name="Equation" r:id="rId5" imgW="18158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38688" y="3959225"/>
                        <a:ext cx="3471862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Down Arrow 9"/>
          <p:cNvSpPr/>
          <p:nvPr/>
        </p:nvSpPr>
        <p:spPr>
          <a:xfrm>
            <a:off x="6709870" y="3029865"/>
            <a:ext cx="305410" cy="610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407450" y="3622929"/>
            <a:ext cx="3782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Carrying capacity: </a:t>
            </a:r>
          </a:p>
          <a:p>
            <a:r>
              <a:rPr lang="en-US" dirty="0" smtClean="0"/>
              <a:t>the hypothetical maximum</a:t>
            </a:r>
            <a:r>
              <a:rPr lang="el-GR" dirty="0" smtClean="0"/>
              <a:t> </a:t>
            </a:r>
            <a:r>
              <a:rPr lang="en-US" dirty="0" smtClean="0"/>
              <a:t>population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1326740" y="4556915"/>
            <a:ext cx="1859099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l-GR" dirty="0" err="1" smtClean="0"/>
              <a:t>Βιο</a:t>
            </a:r>
            <a:r>
              <a:rPr lang="el-GR" dirty="0" smtClean="0"/>
              <a:t>-χωρητικότητα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17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2337</TotalTime>
  <Words>467</Words>
  <Application>Microsoft Office PowerPoint</Application>
  <PresentationFormat>On-screen Show (16:9)</PresentationFormat>
  <Paragraphs>73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Gill Sans MT</vt:lpstr>
      <vt:lpstr>Times New Roman</vt:lpstr>
      <vt:lpstr>Office Theme</vt:lpstr>
      <vt:lpstr>Equation</vt:lpstr>
      <vt:lpstr>MathType 7.0 Equation</vt:lpstr>
      <vt:lpstr>● Εισαγωγή στη πληθυσμιακή βιολογία-οικολογία (Population Dynamics)</vt:lpstr>
      <vt:lpstr>Μια Σύντομη Εισαγωγή στα Πληθυσμιακά Μοντέλα : Εκθετικό Υπόδειγμα</vt:lpstr>
      <vt:lpstr>παραδοχές</vt:lpstr>
      <vt:lpstr>Παραδοχές (συνέχεια)</vt:lpstr>
      <vt:lpstr>Εκθετικό Υπόδειγμα  Density independent models</vt:lpstr>
      <vt:lpstr>Περιορισμοί του μοντέλου</vt:lpstr>
      <vt:lpstr>PowerPoint Presentation</vt:lpstr>
      <vt:lpstr>  Λογιστική συνάρτηση Density dependent Models </vt:lpstr>
      <vt:lpstr>PowerPoint Presentation</vt:lpstr>
      <vt:lpstr>Logistic curve</vt:lpstr>
      <vt:lpstr>PowerPoint Presentation</vt:lpstr>
      <vt:lpstr>PowerPoint Presentation</vt:lpstr>
      <vt:lpstr>PowerPoint Presentation</vt:lpstr>
      <vt:lpstr> logistic equation</vt:lpstr>
      <vt:lpstr>Αλληλεπιδράσεις αλιευμάτων και ενδιαιτημάτων</vt:lpstr>
      <vt:lpstr>Αλληλεπιδράσεις αλιευμάτων και ενδιαιτημάτων (2)</vt:lpstr>
      <vt:lpstr>Habitat-Fisheries Interactions </vt:lpstr>
      <vt:lpstr>περιπτώσεις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Thanasis</cp:lastModifiedBy>
  <cp:revision>215</cp:revision>
  <cp:lastPrinted>2021-04-05T12:15:47Z</cp:lastPrinted>
  <dcterms:created xsi:type="dcterms:W3CDTF">2013-08-21T19:17:07Z</dcterms:created>
  <dcterms:modified xsi:type="dcterms:W3CDTF">2021-04-06T14:02:21Z</dcterms:modified>
</cp:coreProperties>
</file>