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90" r:id="rId4"/>
    <p:sldId id="296" r:id="rId5"/>
    <p:sldId id="295" r:id="rId6"/>
    <p:sldId id="302" r:id="rId7"/>
    <p:sldId id="311" r:id="rId8"/>
    <p:sldId id="297" r:id="rId9"/>
    <p:sldId id="298" r:id="rId10"/>
    <p:sldId id="299" r:id="rId11"/>
    <p:sldId id="315" r:id="rId12"/>
    <p:sldId id="341" r:id="rId13"/>
    <p:sldId id="342" r:id="rId14"/>
    <p:sldId id="312" r:id="rId15"/>
    <p:sldId id="300" r:id="rId16"/>
    <p:sldId id="301" r:id="rId17"/>
    <p:sldId id="303" r:id="rId18"/>
    <p:sldId id="291" r:id="rId19"/>
    <p:sldId id="304" r:id="rId20"/>
    <p:sldId id="305" r:id="rId21"/>
    <p:sldId id="306" r:id="rId22"/>
    <p:sldId id="309" r:id="rId23"/>
    <p:sldId id="310" r:id="rId24"/>
    <p:sldId id="307" r:id="rId25"/>
    <p:sldId id="308" r:id="rId26"/>
    <p:sldId id="314" r:id="rId27"/>
    <p:sldId id="316" r:id="rId28"/>
    <p:sldId id="317" r:id="rId29"/>
    <p:sldId id="340" r:id="rId3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61" autoAdjust="0"/>
    <p:restoredTop sz="94660"/>
  </p:normalViewPr>
  <p:slideViewPr>
    <p:cSldViewPr snapToGrid="0">
      <p:cViewPr varScale="1">
        <p:scale>
          <a:sx n="76" d="100"/>
          <a:sy n="76" d="100"/>
        </p:scale>
        <p:origin x="77" y="2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3F7813-CE53-4C7B-9CE1-A9A5B320A2C3}"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l-GR"/>
        </a:p>
      </dgm:t>
    </dgm:pt>
    <dgm:pt modelId="{B7448EE3-4CD2-45F4-BE22-CE9E49FEBF24}">
      <dgm:prSet phldrT="[Text]" custT="1"/>
      <dgm:spPr>
        <a:solidFill>
          <a:srgbClr val="FF99CC"/>
        </a:solidFill>
      </dgm:spPr>
      <dgm:t>
        <a:bodyPr/>
        <a:lstStyle/>
        <a:p>
          <a:pPr algn="ctr"/>
          <a:r>
            <a:rPr lang="el-GR" sz="2000" b="1" dirty="0">
              <a:solidFill>
                <a:schemeClr val="tx1"/>
              </a:solidFill>
              <a:latin typeface="Arial" panose="020B0604020202020204" pitchFamily="34" charset="0"/>
              <a:cs typeface="Arial" panose="020B0604020202020204" pitchFamily="34" charset="0"/>
            </a:rPr>
            <a:t>Συντήρηση τροφίμων</a:t>
          </a:r>
        </a:p>
      </dgm:t>
    </dgm:pt>
    <dgm:pt modelId="{68A8D7F6-AAC4-454A-B4D0-0C630EA49F3D}" type="parTrans" cxnId="{AEF2F19C-9E10-4CFD-93C1-442F34E7A2D6}">
      <dgm:prSet/>
      <dgm:spPr/>
      <dgm:t>
        <a:bodyPr/>
        <a:lstStyle/>
        <a:p>
          <a:endParaRPr lang="el-GR"/>
        </a:p>
      </dgm:t>
    </dgm:pt>
    <dgm:pt modelId="{0AA795D4-53C7-4B39-AA87-B3728ABEF3DE}" type="sibTrans" cxnId="{AEF2F19C-9E10-4CFD-93C1-442F34E7A2D6}">
      <dgm:prSet/>
      <dgm:spPr>
        <a:solidFill>
          <a:srgbClr val="FF99CC"/>
        </a:solidFill>
      </dgm:spPr>
      <dgm:t>
        <a:bodyPr/>
        <a:lstStyle/>
        <a:p>
          <a:endParaRPr lang="el-GR"/>
        </a:p>
      </dgm:t>
    </dgm:pt>
    <dgm:pt modelId="{7C415194-9DDA-41BA-81B3-1A9050CEBE85}">
      <dgm:prSet phldrT="[Text]" custT="1"/>
      <dgm:spPr/>
      <dgm:t>
        <a:bodyPr/>
        <a:lstStyle/>
        <a:p>
          <a:r>
            <a:rPr lang="el-GR" sz="2000" b="1" dirty="0">
              <a:latin typeface="Arial" panose="020B0604020202020204" pitchFamily="34" charset="0"/>
              <a:cs typeface="Arial" panose="020B0604020202020204" pitchFamily="34" charset="0"/>
            </a:rPr>
            <a:t>Διατροφή ζώων</a:t>
          </a:r>
        </a:p>
      </dgm:t>
    </dgm:pt>
    <dgm:pt modelId="{332A9B46-12B7-4AD9-8347-54F4DFD90219}" type="parTrans" cxnId="{DC169DE5-7105-48D1-9D8E-DD384523022A}">
      <dgm:prSet/>
      <dgm:spPr/>
      <dgm:t>
        <a:bodyPr/>
        <a:lstStyle/>
        <a:p>
          <a:endParaRPr lang="el-GR"/>
        </a:p>
      </dgm:t>
    </dgm:pt>
    <dgm:pt modelId="{D96EE905-F997-47E6-A892-DF24F7FD15F9}" type="sibTrans" cxnId="{DC169DE5-7105-48D1-9D8E-DD384523022A}">
      <dgm:prSet/>
      <dgm:spPr/>
      <dgm:t>
        <a:bodyPr/>
        <a:lstStyle/>
        <a:p>
          <a:endParaRPr lang="el-GR"/>
        </a:p>
      </dgm:t>
    </dgm:pt>
    <dgm:pt modelId="{9FDF7E2A-AE2D-40BA-99F5-14584DB754FD}">
      <dgm:prSet phldrT="[Text]" custT="1"/>
      <dgm:spPr>
        <a:solidFill>
          <a:srgbClr val="FF99CC"/>
        </a:solidFill>
        <a:ln>
          <a:solidFill>
            <a:srgbClr val="FF99CC"/>
          </a:solidFill>
        </a:ln>
      </dgm:spPr>
      <dgm:t>
        <a:bodyPr/>
        <a:lstStyle/>
        <a:p>
          <a:r>
            <a:rPr lang="el-GR" sz="2000" b="1" kern="1200" dirty="0">
              <a:solidFill>
                <a:prstClr val="black"/>
              </a:solidFill>
              <a:latin typeface="Arial" panose="020B0604020202020204" pitchFamily="34" charset="0"/>
              <a:ea typeface="+mn-ea"/>
              <a:cs typeface="Arial" panose="020B0604020202020204" pitchFamily="34" charset="0"/>
            </a:rPr>
            <a:t>Αντιμικροβιακή δράση</a:t>
          </a:r>
        </a:p>
      </dgm:t>
    </dgm:pt>
    <dgm:pt modelId="{384834FC-9B36-4FA4-9A52-F483C56D6DF9}" type="parTrans" cxnId="{D6F1973F-7509-46E6-B892-6A029E567523}">
      <dgm:prSet/>
      <dgm:spPr/>
      <dgm:t>
        <a:bodyPr/>
        <a:lstStyle/>
        <a:p>
          <a:endParaRPr lang="el-GR"/>
        </a:p>
      </dgm:t>
    </dgm:pt>
    <dgm:pt modelId="{6741ADBD-330C-4E83-B0B3-21BFD31FBF53}" type="sibTrans" cxnId="{D6F1973F-7509-46E6-B892-6A029E567523}">
      <dgm:prSet/>
      <dgm:spPr>
        <a:solidFill>
          <a:srgbClr val="FF99CC"/>
        </a:solidFill>
      </dgm:spPr>
      <dgm:t>
        <a:bodyPr/>
        <a:lstStyle/>
        <a:p>
          <a:endParaRPr lang="el-GR"/>
        </a:p>
      </dgm:t>
    </dgm:pt>
    <dgm:pt modelId="{27C8D4DF-8BB4-421D-99F7-54996477BFD0}">
      <dgm:prSet phldrT="[Text]" custT="1"/>
      <dgm:spPr/>
      <dgm:t>
        <a:bodyPr/>
        <a:lstStyle/>
        <a:p>
          <a:pPr marL="0" lvl="0" indent="0" algn="l" defTabSz="889000">
            <a:lnSpc>
              <a:spcPct val="90000"/>
            </a:lnSpc>
            <a:spcBef>
              <a:spcPct val="0"/>
            </a:spcBef>
            <a:spcAft>
              <a:spcPct val="35000"/>
            </a:spcAft>
            <a:buNone/>
          </a:pPr>
          <a:r>
            <a:rPr lang="el-GR" sz="2000" b="1"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Ευεξία</a:t>
          </a:r>
        </a:p>
      </dgm:t>
    </dgm:pt>
    <dgm:pt modelId="{BF06E924-DBC0-40CD-91FE-097A031C7B4B}" type="parTrans" cxnId="{8D1DE216-F451-4BB7-BBE8-8D662901B373}">
      <dgm:prSet/>
      <dgm:spPr/>
      <dgm:t>
        <a:bodyPr/>
        <a:lstStyle/>
        <a:p>
          <a:endParaRPr lang="el-GR"/>
        </a:p>
      </dgm:t>
    </dgm:pt>
    <dgm:pt modelId="{BA734985-E848-4598-834C-D14F8C2F9F82}" type="sibTrans" cxnId="{8D1DE216-F451-4BB7-BBE8-8D662901B373}">
      <dgm:prSet/>
      <dgm:spPr/>
      <dgm:t>
        <a:bodyPr/>
        <a:lstStyle/>
        <a:p>
          <a:endParaRPr lang="el-GR"/>
        </a:p>
      </dgm:t>
    </dgm:pt>
    <dgm:pt modelId="{EA191CB5-6AD4-461C-BF7E-A775539093DA}">
      <dgm:prSet phldrT="[Text]" custT="1"/>
      <dgm:spPr>
        <a:solidFill>
          <a:srgbClr val="FF99CC"/>
        </a:solidFill>
      </dgm:spPr>
      <dgm:t>
        <a:bodyPr/>
        <a:lstStyle/>
        <a:p>
          <a:r>
            <a:rPr lang="el-GR" sz="2000" b="1"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Μαγειρική</a:t>
          </a:r>
        </a:p>
      </dgm:t>
    </dgm:pt>
    <dgm:pt modelId="{08CD4178-7D0D-42DD-9CC3-60C545DD8F8A}" type="parTrans" cxnId="{5924EFE6-66C5-4807-8EEE-3AAE63BB4CE5}">
      <dgm:prSet/>
      <dgm:spPr/>
      <dgm:t>
        <a:bodyPr/>
        <a:lstStyle/>
        <a:p>
          <a:endParaRPr lang="el-GR"/>
        </a:p>
      </dgm:t>
    </dgm:pt>
    <dgm:pt modelId="{F36617B7-652F-4A58-84D4-3B904FE5DEA2}" type="sibTrans" cxnId="{5924EFE6-66C5-4807-8EEE-3AAE63BB4CE5}">
      <dgm:prSet/>
      <dgm:spPr>
        <a:solidFill>
          <a:srgbClr val="FF99CC"/>
        </a:solidFill>
      </dgm:spPr>
      <dgm:t>
        <a:bodyPr/>
        <a:lstStyle/>
        <a:p>
          <a:endParaRPr lang="el-GR"/>
        </a:p>
      </dgm:t>
    </dgm:pt>
    <dgm:pt modelId="{D9471122-9B7D-4C4E-A040-2F9407048413}">
      <dgm:prSet phldrT="[Text]" custT="1"/>
      <dgm:spPr/>
      <dgm:t>
        <a:bodyPr/>
        <a:lstStyle/>
        <a:p>
          <a:r>
            <a:rPr lang="el-GR" sz="2000" b="1"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Ιατρική</a:t>
          </a:r>
        </a:p>
      </dgm:t>
    </dgm:pt>
    <dgm:pt modelId="{8150B73B-3C6E-43B4-A580-6848D58D2160}" type="parTrans" cxnId="{1D5AF74A-660E-4DEC-AFB0-3A05333BF4C3}">
      <dgm:prSet/>
      <dgm:spPr/>
      <dgm:t>
        <a:bodyPr/>
        <a:lstStyle/>
        <a:p>
          <a:endParaRPr lang="el-GR"/>
        </a:p>
      </dgm:t>
    </dgm:pt>
    <dgm:pt modelId="{38304EC9-5A47-4896-8CA6-1993A0156306}" type="sibTrans" cxnId="{1D5AF74A-660E-4DEC-AFB0-3A05333BF4C3}">
      <dgm:prSet/>
      <dgm:spPr/>
      <dgm:t>
        <a:bodyPr/>
        <a:lstStyle/>
        <a:p>
          <a:endParaRPr lang="el-GR"/>
        </a:p>
      </dgm:t>
    </dgm:pt>
    <dgm:pt modelId="{F899E64B-59EC-472C-9EE6-DD4000E853E4}" type="pres">
      <dgm:prSet presAssocID="{9B3F7813-CE53-4C7B-9CE1-A9A5B320A2C3}" presName="Name0" presStyleCnt="0">
        <dgm:presLayoutVars>
          <dgm:chMax/>
          <dgm:chPref/>
          <dgm:dir/>
          <dgm:animLvl val="lvl"/>
        </dgm:presLayoutVars>
      </dgm:prSet>
      <dgm:spPr/>
    </dgm:pt>
    <dgm:pt modelId="{CA59C8B9-5FB9-4B1A-8EDA-7A4873FEE2A9}" type="pres">
      <dgm:prSet presAssocID="{B7448EE3-4CD2-45F4-BE22-CE9E49FEBF24}" presName="composite" presStyleCnt="0"/>
      <dgm:spPr/>
    </dgm:pt>
    <dgm:pt modelId="{DC5EC7E2-72AA-4F9A-A4F1-16D64C4D42E2}" type="pres">
      <dgm:prSet presAssocID="{B7448EE3-4CD2-45F4-BE22-CE9E49FEBF24}" presName="Parent1" presStyleLbl="node1" presStyleIdx="0" presStyleCnt="6" custScaleX="142276" custLinFactNeighborX="-5081">
        <dgm:presLayoutVars>
          <dgm:chMax val="1"/>
          <dgm:chPref val="1"/>
          <dgm:bulletEnabled val="1"/>
        </dgm:presLayoutVars>
      </dgm:prSet>
      <dgm:spPr/>
    </dgm:pt>
    <dgm:pt modelId="{267715DD-9074-4D38-BBBA-8DFD70F33766}" type="pres">
      <dgm:prSet presAssocID="{B7448EE3-4CD2-45F4-BE22-CE9E49FEBF24}" presName="Childtext1" presStyleLbl="revTx" presStyleIdx="0" presStyleCnt="3" custLinFactNeighborX="13862" custLinFactNeighborY="41988">
        <dgm:presLayoutVars>
          <dgm:chMax val="0"/>
          <dgm:chPref val="0"/>
          <dgm:bulletEnabled val="1"/>
        </dgm:presLayoutVars>
      </dgm:prSet>
      <dgm:spPr/>
    </dgm:pt>
    <dgm:pt modelId="{E9072850-4C33-4C32-AA4C-0D5B84CD492F}" type="pres">
      <dgm:prSet presAssocID="{B7448EE3-4CD2-45F4-BE22-CE9E49FEBF24}" presName="BalanceSpacing" presStyleCnt="0"/>
      <dgm:spPr/>
    </dgm:pt>
    <dgm:pt modelId="{EF5E25A9-8C3F-43E6-8CEC-CA3D9D1A7DD6}" type="pres">
      <dgm:prSet presAssocID="{B7448EE3-4CD2-45F4-BE22-CE9E49FEBF24}" presName="BalanceSpacing1" presStyleCnt="0"/>
      <dgm:spPr/>
    </dgm:pt>
    <dgm:pt modelId="{BF7960C8-EBBC-4E8F-A690-393CD918B811}" type="pres">
      <dgm:prSet presAssocID="{0AA795D4-53C7-4B39-AA87-B3728ABEF3DE}" presName="Accent1Text" presStyleLbl="node1" presStyleIdx="1" presStyleCnt="6"/>
      <dgm:spPr/>
    </dgm:pt>
    <dgm:pt modelId="{A1BDE2FC-A477-457A-BCA3-6A0C4EA3A0EB}" type="pres">
      <dgm:prSet presAssocID="{0AA795D4-53C7-4B39-AA87-B3728ABEF3DE}" presName="spaceBetweenRectangles" presStyleCnt="0"/>
      <dgm:spPr/>
    </dgm:pt>
    <dgm:pt modelId="{F57238C3-3E1C-4D4E-A2C3-16949121E619}" type="pres">
      <dgm:prSet presAssocID="{9FDF7E2A-AE2D-40BA-99F5-14584DB754FD}" presName="composite" presStyleCnt="0"/>
      <dgm:spPr/>
    </dgm:pt>
    <dgm:pt modelId="{546CFFBF-C171-4CDC-AB5A-A4192D1E98C5}" type="pres">
      <dgm:prSet presAssocID="{9FDF7E2A-AE2D-40BA-99F5-14584DB754FD}" presName="Parent1" presStyleLbl="node1" presStyleIdx="2" presStyleCnt="6" custScaleX="188649">
        <dgm:presLayoutVars>
          <dgm:chMax val="1"/>
          <dgm:chPref val="1"/>
          <dgm:bulletEnabled val="1"/>
        </dgm:presLayoutVars>
      </dgm:prSet>
      <dgm:spPr/>
    </dgm:pt>
    <dgm:pt modelId="{AA19246A-7FB2-4B0C-9CCB-0757D20B5876}" type="pres">
      <dgm:prSet presAssocID="{9FDF7E2A-AE2D-40BA-99F5-14584DB754FD}" presName="Childtext1" presStyleLbl="revTx" presStyleIdx="1" presStyleCnt="3">
        <dgm:presLayoutVars>
          <dgm:chMax val="0"/>
          <dgm:chPref val="0"/>
          <dgm:bulletEnabled val="1"/>
        </dgm:presLayoutVars>
      </dgm:prSet>
      <dgm:spPr/>
    </dgm:pt>
    <dgm:pt modelId="{5442998B-D446-4D6A-9E77-7BF603DC3BBF}" type="pres">
      <dgm:prSet presAssocID="{9FDF7E2A-AE2D-40BA-99F5-14584DB754FD}" presName="BalanceSpacing" presStyleCnt="0"/>
      <dgm:spPr/>
    </dgm:pt>
    <dgm:pt modelId="{66AB6FBD-4E19-43A9-96E8-78C1C883670C}" type="pres">
      <dgm:prSet presAssocID="{9FDF7E2A-AE2D-40BA-99F5-14584DB754FD}" presName="BalanceSpacing1" presStyleCnt="0"/>
      <dgm:spPr/>
    </dgm:pt>
    <dgm:pt modelId="{50B2AD40-5061-4069-A04A-62F6F9B7B6B1}" type="pres">
      <dgm:prSet presAssocID="{6741ADBD-330C-4E83-B0B3-21BFD31FBF53}" presName="Accent1Text" presStyleLbl="node1" presStyleIdx="3" presStyleCnt="6"/>
      <dgm:spPr/>
    </dgm:pt>
    <dgm:pt modelId="{3920A482-180F-4803-9EE4-2AB4BC15E2D8}" type="pres">
      <dgm:prSet presAssocID="{6741ADBD-330C-4E83-B0B3-21BFD31FBF53}" presName="spaceBetweenRectangles" presStyleCnt="0"/>
      <dgm:spPr/>
    </dgm:pt>
    <dgm:pt modelId="{DF5069D8-0842-482E-B07E-3E16C313B0C2}" type="pres">
      <dgm:prSet presAssocID="{EA191CB5-6AD4-461C-BF7E-A775539093DA}" presName="composite" presStyleCnt="0"/>
      <dgm:spPr/>
    </dgm:pt>
    <dgm:pt modelId="{C8D7DBF7-D68E-4F6F-8757-630849CC009E}" type="pres">
      <dgm:prSet presAssocID="{EA191CB5-6AD4-461C-BF7E-A775539093DA}" presName="Parent1" presStyleLbl="node1" presStyleIdx="4" presStyleCnt="6" custScaleX="143293">
        <dgm:presLayoutVars>
          <dgm:chMax val="1"/>
          <dgm:chPref val="1"/>
          <dgm:bulletEnabled val="1"/>
        </dgm:presLayoutVars>
      </dgm:prSet>
      <dgm:spPr/>
    </dgm:pt>
    <dgm:pt modelId="{C1E648AC-181F-4227-8269-93A8DBF3CA3A}" type="pres">
      <dgm:prSet presAssocID="{EA191CB5-6AD4-461C-BF7E-A775539093DA}" presName="Childtext1" presStyleLbl="revTx" presStyleIdx="2" presStyleCnt="3" custScaleX="64694">
        <dgm:presLayoutVars>
          <dgm:chMax val="0"/>
          <dgm:chPref val="0"/>
          <dgm:bulletEnabled val="1"/>
        </dgm:presLayoutVars>
      </dgm:prSet>
      <dgm:spPr/>
    </dgm:pt>
    <dgm:pt modelId="{470C8D74-712F-49CA-B475-46FA9EED62EB}" type="pres">
      <dgm:prSet presAssocID="{EA191CB5-6AD4-461C-BF7E-A775539093DA}" presName="BalanceSpacing" presStyleCnt="0"/>
      <dgm:spPr/>
    </dgm:pt>
    <dgm:pt modelId="{9A63A714-06F2-4E14-B78C-F747246CC0E5}" type="pres">
      <dgm:prSet presAssocID="{EA191CB5-6AD4-461C-BF7E-A775539093DA}" presName="BalanceSpacing1" presStyleCnt="0"/>
      <dgm:spPr/>
    </dgm:pt>
    <dgm:pt modelId="{FDB4B990-2398-4DD8-A8E4-4828A3FA6D27}" type="pres">
      <dgm:prSet presAssocID="{F36617B7-652F-4A58-84D4-3B904FE5DEA2}" presName="Accent1Text" presStyleLbl="node1" presStyleIdx="5" presStyleCnt="6"/>
      <dgm:spPr/>
    </dgm:pt>
  </dgm:ptLst>
  <dgm:cxnLst>
    <dgm:cxn modelId="{8D1DE216-F451-4BB7-BBE8-8D662901B373}" srcId="{9FDF7E2A-AE2D-40BA-99F5-14584DB754FD}" destId="{27C8D4DF-8BB4-421D-99F7-54996477BFD0}" srcOrd="0" destOrd="0" parTransId="{BF06E924-DBC0-40CD-91FE-097A031C7B4B}" sibTransId="{BA734985-E848-4598-834C-D14F8C2F9F82}"/>
    <dgm:cxn modelId="{E618EF32-756D-4B80-9025-34AB91491ACD}" type="presOf" srcId="{B7448EE3-4CD2-45F4-BE22-CE9E49FEBF24}" destId="{DC5EC7E2-72AA-4F9A-A4F1-16D64C4D42E2}" srcOrd="0" destOrd="0" presId="urn:microsoft.com/office/officeart/2008/layout/AlternatingHexagons"/>
    <dgm:cxn modelId="{D6F1973F-7509-46E6-B892-6A029E567523}" srcId="{9B3F7813-CE53-4C7B-9CE1-A9A5B320A2C3}" destId="{9FDF7E2A-AE2D-40BA-99F5-14584DB754FD}" srcOrd="1" destOrd="0" parTransId="{384834FC-9B36-4FA4-9A52-F483C56D6DF9}" sibTransId="{6741ADBD-330C-4E83-B0B3-21BFD31FBF53}"/>
    <dgm:cxn modelId="{39A1B444-FCDA-424B-9D14-3668524E3730}" type="presOf" srcId="{D9471122-9B7D-4C4E-A040-2F9407048413}" destId="{C1E648AC-181F-4227-8269-93A8DBF3CA3A}" srcOrd="0" destOrd="0" presId="urn:microsoft.com/office/officeart/2008/layout/AlternatingHexagons"/>
    <dgm:cxn modelId="{1D5AF74A-660E-4DEC-AFB0-3A05333BF4C3}" srcId="{EA191CB5-6AD4-461C-BF7E-A775539093DA}" destId="{D9471122-9B7D-4C4E-A040-2F9407048413}" srcOrd="0" destOrd="0" parTransId="{8150B73B-3C6E-43B4-A580-6848D58D2160}" sibTransId="{38304EC9-5A47-4896-8CA6-1993A0156306}"/>
    <dgm:cxn modelId="{4669628C-3651-43F1-B2CF-27B8CA29AECE}" type="presOf" srcId="{0AA795D4-53C7-4B39-AA87-B3728ABEF3DE}" destId="{BF7960C8-EBBC-4E8F-A690-393CD918B811}" srcOrd="0" destOrd="0" presId="urn:microsoft.com/office/officeart/2008/layout/AlternatingHexagons"/>
    <dgm:cxn modelId="{CD4D8398-EB2B-4E14-B2FA-69EC256E9CBB}" type="presOf" srcId="{F36617B7-652F-4A58-84D4-3B904FE5DEA2}" destId="{FDB4B990-2398-4DD8-A8E4-4828A3FA6D27}" srcOrd="0" destOrd="0" presId="urn:microsoft.com/office/officeart/2008/layout/AlternatingHexagons"/>
    <dgm:cxn modelId="{AEF2F19C-9E10-4CFD-93C1-442F34E7A2D6}" srcId="{9B3F7813-CE53-4C7B-9CE1-A9A5B320A2C3}" destId="{B7448EE3-4CD2-45F4-BE22-CE9E49FEBF24}" srcOrd="0" destOrd="0" parTransId="{68A8D7F6-AAC4-454A-B4D0-0C630EA49F3D}" sibTransId="{0AA795D4-53C7-4B39-AA87-B3728ABEF3DE}"/>
    <dgm:cxn modelId="{511F10B6-B847-49F3-9C1F-D160C6443AC0}" type="presOf" srcId="{9B3F7813-CE53-4C7B-9CE1-A9A5B320A2C3}" destId="{F899E64B-59EC-472C-9EE6-DD4000E853E4}" srcOrd="0" destOrd="0" presId="urn:microsoft.com/office/officeart/2008/layout/AlternatingHexagons"/>
    <dgm:cxn modelId="{5CB102B9-B2CD-4257-803D-506937427C2F}" type="presOf" srcId="{6741ADBD-330C-4E83-B0B3-21BFD31FBF53}" destId="{50B2AD40-5061-4069-A04A-62F6F9B7B6B1}" srcOrd="0" destOrd="0" presId="urn:microsoft.com/office/officeart/2008/layout/AlternatingHexagons"/>
    <dgm:cxn modelId="{D9CB31BD-B3F7-43F1-8D55-CD61A81E9E6A}" type="presOf" srcId="{9FDF7E2A-AE2D-40BA-99F5-14584DB754FD}" destId="{546CFFBF-C171-4CDC-AB5A-A4192D1E98C5}" srcOrd="0" destOrd="0" presId="urn:microsoft.com/office/officeart/2008/layout/AlternatingHexagons"/>
    <dgm:cxn modelId="{8ABD25CC-0E14-4332-99C3-72F1271D4B49}" type="presOf" srcId="{27C8D4DF-8BB4-421D-99F7-54996477BFD0}" destId="{AA19246A-7FB2-4B0C-9CCB-0757D20B5876}" srcOrd="0" destOrd="0" presId="urn:microsoft.com/office/officeart/2008/layout/AlternatingHexagons"/>
    <dgm:cxn modelId="{DC169DE5-7105-48D1-9D8E-DD384523022A}" srcId="{B7448EE3-4CD2-45F4-BE22-CE9E49FEBF24}" destId="{7C415194-9DDA-41BA-81B3-1A9050CEBE85}" srcOrd="0" destOrd="0" parTransId="{332A9B46-12B7-4AD9-8347-54F4DFD90219}" sibTransId="{D96EE905-F997-47E6-A892-DF24F7FD15F9}"/>
    <dgm:cxn modelId="{5924EFE6-66C5-4807-8EEE-3AAE63BB4CE5}" srcId="{9B3F7813-CE53-4C7B-9CE1-A9A5B320A2C3}" destId="{EA191CB5-6AD4-461C-BF7E-A775539093DA}" srcOrd="2" destOrd="0" parTransId="{08CD4178-7D0D-42DD-9CC3-60C545DD8F8A}" sibTransId="{F36617B7-652F-4A58-84D4-3B904FE5DEA2}"/>
    <dgm:cxn modelId="{396D68F2-4690-452C-86D1-674E95BE5140}" type="presOf" srcId="{7C415194-9DDA-41BA-81B3-1A9050CEBE85}" destId="{267715DD-9074-4D38-BBBA-8DFD70F33766}" srcOrd="0" destOrd="0" presId="urn:microsoft.com/office/officeart/2008/layout/AlternatingHexagons"/>
    <dgm:cxn modelId="{126CD4F7-8833-425F-A649-08D06029C5D9}" type="presOf" srcId="{EA191CB5-6AD4-461C-BF7E-A775539093DA}" destId="{C8D7DBF7-D68E-4F6F-8757-630849CC009E}" srcOrd="0" destOrd="0" presId="urn:microsoft.com/office/officeart/2008/layout/AlternatingHexagons"/>
    <dgm:cxn modelId="{EA644A59-4D79-465A-800D-22BAF586CE65}" type="presParOf" srcId="{F899E64B-59EC-472C-9EE6-DD4000E853E4}" destId="{CA59C8B9-5FB9-4B1A-8EDA-7A4873FEE2A9}" srcOrd="0" destOrd="0" presId="urn:microsoft.com/office/officeart/2008/layout/AlternatingHexagons"/>
    <dgm:cxn modelId="{F7CBD7C0-4B73-4D13-8D07-47D6F0B198EF}" type="presParOf" srcId="{CA59C8B9-5FB9-4B1A-8EDA-7A4873FEE2A9}" destId="{DC5EC7E2-72AA-4F9A-A4F1-16D64C4D42E2}" srcOrd="0" destOrd="0" presId="urn:microsoft.com/office/officeart/2008/layout/AlternatingHexagons"/>
    <dgm:cxn modelId="{F3D5C51E-E2C9-460E-AE6B-2092EAC57DD9}" type="presParOf" srcId="{CA59C8B9-5FB9-4B1A-8EDA-7A4873FEE2A9}" destId="{267715DD-9074-4D38-BBBA-8DFD70F33766}" srcOrd="1" destOrd="0" presId="urn:microsoft.com/office/officeart/2008/layout/AlternatingHexagons"/>
    <dgm:cxn modelId="{70FF035A-06DB-45B4-9C44-9AFD7FEA143E}" type="presParOf" srcId="{CA59C8B9-5FB9-4B1A-8EDA-7A4873FEE2A9}" destId="{E9072850-4C33-4C32-AA4C-0D5B84CD492F}" srcOrd="2" destOrd="0" presId="urn:microsoft.com/office/officeart/2008/layout/AlternatingHexagons"/>
    <dgm:cxn modelId="{B8FA184F-979B-4F03-B60B-BFD13862CD43}" type="presParOf" srcId="{CA59C8B9-5FB9-4B1A-8EDA-7A4873FEE2A9}" destId="{EF5E25A9-8C3F-43E6-8CEC-CA3D9D1A7DD6}" srcOrd="3" destOrd="0" presId="urn:microsoft.com/office/officeart/2008/layout/AlternatingHexagons"/>
    <dgm:cxn modelId="{5BBEDE29-21E2-4EF6-AFF6-4CDA19CB8964}" type="presParOf" srcId="{CA59C8B9-5FB9-4B1A-8EDA-7A4873FEE2A9}" destId="{BF7960C8-EBBC-4E8F-A690-393CD918B811}" srcOrd="4" destOrd="0" presId="urn:microsoft.com/office/officeart/2008/layout/AlternatingHexagons"/>
    <dgm:cxn modelId="{7E500D0E-CBA8-4EB8-B09A-A38F2B175D98}" type="presParOf" srcId="{F899E64B-59EC-472C-9EE6-DD4000E853E4}" destId="{A1BDE2FC-A477-457A-BCA3-6A0C4EA3A0EB}" srcOrd="1" destOrd="0" presId="urn:microsoft.com/office/officeart/2008/layout/AlternatingHexagons"/>
    <dgm:cxn modelId="{09457E7E-F075-4CC9-BB9E-AC1A05B561E6}" type="presParOf" srcId="{F899E64B-59EC-472C-9EE6-DD4000E853E4}" destId="{F57238C3-3E1C-4D4E-A2C3-16949121E619}" srcOrd="2" destOrd="0" presId="urn:microsoft.com/office/officeart/2008/layout/AlternatingHexagons"/>
    <dgm:cxn modelId="{BDD1F1D0-5147-4C5D-AE9B-CA037D4066CB}" type="presParOf" srcId="{F57238C3-3E1C-4D4E-A2C3-16949121E619}" destId="{546CFFBF-C171-4CDC-AB5A-A4192D1E98C5}" srcOrd="0" destOrd="0" presId="urn:microsoft.com/office/officeart/2008/layout/AlternatingHexagons"/>
    <dgm:cxn modelId="{C9D2D61A-5E4D-4DDE-9FF9-80AE012D96BD}" type="presParOf" srcId="{F57238C3-3E1C-4D4E-A2C3-16949121E619}" destId="{AA19246A-7FB2-4B0C-9CCB-0757D20B5876}" srcOrd="1" destOrd="0" presId="urn:microsoft.com/office/officeart/2008/layout/AlternatingHexagons"/>
    <dgm:cxn modelId="{FE80EDC4-4516-42F5-AFA2-F139AF8FDDB1}" type="presParOf" srcId="{F57238C3-3E1C-4D4E-A2C3-16949121E619}" destId="{5442998B-D446-4D6A-9E77-7BF603DC3BBF}" srcOrd="2" destOrd="0" presId="urn:microsoft.com/office/officeart/2008/layout/AlternatingHexagons"/>
    <dgm:cxn modelId="{CFB915AA-EB32-4FD4-B819-B41C9E9879FE}" type="presParOf" srcId="{F57238C3-3E1C-4D4E-A2C3-16949121E619}" destId="{66AB6FBD-4E19-43A9-96E8-78C1C883670C}" srcOrd="3" destOrd="0" presId="urn:microsoft.com/office/officeart/2008/layout/AlternatingHexagons"/>
    <dgm:cxn modelId="{DC1C539A-C8FD-4750-9626-7825E3EE974A}" type="presParOf" srcId="{F57238C3-3E1C-4D4E-A2C3-16949121E619}" destId="{50B2AD40-5061-4069-A04A-62F6F9B7B6B1}" srcOrd="4" destOrd="0" presId="urn:microsoft.com/office/officeart/2008/layout/AlternatingHexagons"/>
    <dgm:cxn modelId="{A26BEEB6-1BAB-410C-A79C-616271F01B82}" type="presParOf" srcId="{F899E64B-59EC-472C-9EE6-DD4000E853E4}" destId="{3920A482-180F-4803-9EE4-2AB4BC15E2D8}" srcOrd="3" destOrd="0" presId="urn:microsoft.com/office/officeart/2008/layout/AlternatingHexagons"/>
    <dgm:cxn modelId="{0F4325A0-0CC7-4A99-BB72-6BD9D10F45A8}" type="presParOf" srcId="{F899E64B-59EC-472C-9EE6-DD4000E853E4}" destId="{DF5069D8-0842-482E-B07E-3E16C313B0C2}" srcOrd="4" destOrd="0" presId="urn:microsoft.com/office/officeart/2008/layout/AlternatingHexagons"/>
    <dgm:cxn modelId="{6FA60DEB-0BA3-4582-91FC-41855C9C861A}" type="presParOf" srcId="{DF5069D8-0842-482E-B07E-3E16C313B0C2}" destId="{C8D7DBF7-D68E-4F6F-8757-630849CC009E}" srcOrd="0" destOrd="0" presId="urn:microsoft.com/office/officeart/2008/layout/AlternatingHexagons"/>
    <dgm:cxn modelId="{BB31733A-E42C-4788-8439-5E09D08A8127}" type="presParOf" srcId="{DF5069D8-0842-482E-B07E-3E16C313B0C2}" destId="{C1E648AC-181F-4227-8269-93A8DBF3CA3A}" srcOrd="1" destOrd="0" presId="urn:microsoft.com/office/officeart/2008/layout/AlternatingHexagons"/>
    <dgm:cxn modelId="{728FA280-82F0-45AF-B7CD-CD63BE3DEB60}" type="presParOf" srcId="{DF5069D8-0842-482E-B07E-3E16C313B0C2}" destId="{470C8D74-712F-49CA-B475-46FA9EED62EB}" srcOrd="2" destOrd="0" presId="urn:microsoft.com/office/officeart/2008/layout/AlternatingHexagons"/>
    <dgm:cxn modelId="{38473943-E9AD-4E5A-ADB5-774976A6126E}" type="presParOf" srcId="{DF5069D8-0842-482E-B07E-3E16C313B0C2}" destId="{9A63A714-06F2-4E14-B78C-F747246CC0E5}" srcOrd="3" destOrd="0" presId="urn:microsoft.com/office/officeart/2008/layout/AlternatingHexagons"/>
    <dgm:cxn modelId="{11727329-2562-4747-842A-5C818E08D93A}" type="presParOf" srcId="{DF5069D8-0842-482E-B07E-3E16C313B0C2}" destId="{FDB4B990-2398-4DD8-A8E4-4828A3FA6D27}" srcOrd="4" destOrd="0" presId="urn:microsoft.com/office/officeart/2008/layout/AlternatingHexagons"/>
  </dgm:cxnLst>
  <dgm:bg/>
  <dgm:whole>
    <a:ln>
      <a:solidFill>
        <a:srgbClr val="FF99CC"/>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8CE731-B906-4FAC-859A-26F06D26BE1F}" type="doc">
      <dgm:prSet loTypeId="urn:microsoft.com/office/officeart/2016/7/layout/RepeatingBendingProcessNew" loCatId="process" qsTypeId="urn:microsoft.com/office/officeart/2005/8/quickstyle/simple1" qsCatId="simple" csTypeId="urn:microsoft.com/office/officeart/2005/8/colors/colorful1" csCatId="colorful"/>
      <dgm:spPr/>
      <dgm:t>
        <a:bodyPr/>
        <a:lstStyle/>
        <a:p>
          <a:endParaRPr lang="en-US"/>
        </a:p>
      </dgm:t>
    </dgm:pt>
    <dgm:pt modelId="{1C85D8FA-1F89-475C-A4A6-8F9FB6B86B51}">
      <dgm:prSet/>
      <dgm:spPr/>
      <dgm:t>
        <a:bodyPr/>
        <a:lstStyle/>
        <a:p>
          <a:r>
            <a:rPr lang="el-GR" b="0" i="0" baseline="0"/>
            <a:t>Κύριες θεραπευτικές ιδιότητες των αιθερίων ελαίων</a:t>
          </a:r>
          <a:endParaRPr lang="en-US"/>
        </a:p>
      </dgm:t>
    </dgm:pt>
    <dgm:pt modelId="{079CF647-16FA-47D5-9C63-20F7D23A7C1E}" type="parTrans" cxnId="{4BD2DC24-8B50-4572-BE6E-EF4124E0B98D}">
      <dgm:prSet/>
      <dgm:spPr/>
      <dgm:t>
        <a:bodyPr/>
        <a:lstStyle/>
        <a:p>
          <a:endParaRPr lang="en-US"/>
        </a:p>
      </dgm:t>
    </dgm:pt>
    <dgm:pt modelId="{4B3B6261-4A23-4662-9F15-14EC69739DE0}" type="sibTrans" cxnId="{4BD2DC24-8B50-4572-BE6E-EF4124E0B98D}">
      <dgm:prSet/>
      <dgm:spPr/>
      <dgm:t>
        <a:bodyPr/>
        <a:lstStyle/>
        <a:p>
          <a:endParaRPr lang="en-US"/>
        </a:p>
      </dgm:t>
    </dgm:pt>
    <dgm:pt modelId="{CBAE4F5A-8D65-4052-8D9D-F40805CBEDAF}">
      <dgm:prSet/>
      <dgm:spPr/>
      <dgm:t>
        <a:bodyPr/>
        <a:lstStyle/>
        <a:p>
          <a:r>
            <a:rPr lang="el-GR" b="0" i="0" baseline="0"/>
            <a:t>Αντισηπτικές, αντιβακτηριακές, αντιικές, αντιμυκητικές</a:t>
          </a:r>
          <a:endParaRPr lang="en-US"/>
        </a:p>
      </dgm:t>
    </dgm:pt>
    <dgm:pt modelId="{5EACE9A1-4B03-4319-8798-E3352D62338B}" type="parTrans" cxnId="{885F2A1A-3089-4AA3-AB00-F5CF02C9FF5A}">
      <dgm:prSet/>
      <dgm:spPr/>
      <dgm:t>
        <a:bodyPr/>
        <a:lstStyle/>
        <a:p>
          <a:endParaRPr lang="en-US"/>
        </a:p>
      </dgm:t>
    </dgm:pt>
    <dgm:pt modelId="{976C2009-2275-45F9-BDFA-91E222FA8BA2}" type="sibTrans" cxnId="{885F2A1A-3089-4AA3-AB00-F5CF02C9FF5A}">
      <dgm:prSet/>
      <dgm:spPr/>
      <dgm:t>
        <a:bodyPr/>
        <a:lstStyle/>
        <a:p>
          <a:endParaRPr lang="en-US"/>
        </a:p>
      </dgm:t>
    </dgm:pt>
    <dgm:pt modelId="{E3BA2D4E-A565-41CB-8771-09D31A0D15D6}">
      <dgm:prSet/>
      <dgm:spPr/>
      <dgm:t>
        <a:bodyPr/>
        <a:lstStyle/>
        <a:p>
          <a:r>
            <a:rPr lang="el-GR" b="0" i="0" baseline="0"/>
            <a:t>Επουλωτικές</a:t>
          </a:r>
          <a:endParaRPr lang="en-US"/>
        </a:p>
      </dgm:t>
    </dgm:pt>
    <dgm:pt modelId="{9C2AB862-3753-4FD1-8B03-66BC8BE36806}" type="parTrans" cxnId="{E445AEB1-25A0-45B8-8C8F-0D246D08AF30}">
      <dgm:prSet/>
      <dgm:spPr/>
      <dgm:t>
        <a:bodyPr/>
        <a:lstStyle/>
        <a:p>
          <a:endParaRPr lang="en-US"/>
        </a:p>
      </dgm:t>
    </dgm:pt>
    <dgm:pt modelId="{6E5F974B-706F-4416-897B-E48B4C939AE3}" type="sibTrans" cxnId="{E445AEB1-25A0-45B8-8C8F-0D246D08AF30}">
      <dgm:prSet/>
      <dgm:spPr/>
      <dgm:t>
        <a:bodyPr/>
        <a:lstStyle/>
        <a:p>
          <a:endParaRPr lang="en-US"/>
        </a:p>
      </dgm:t>
    </dgm:pt>
    <dgm:pt modelId="{608229DA-2063-49D7-A697-6884303AF1E5}">
      <dgm:prSet/>
      <dgm:spPr/>
      <dgm:t>
        <a:bodyPr/>
        <a:lstStyle/>
        <a:p>
          <a:r>
            <a:rPr lang="el-GR" b="0" i="0" baseline="0"/>
            <a:t>Αναλγητικές, αντιφλεγμονώδεις, αντιτοξικές, υπεραιμικές</a:t>
          </a:r>
          <a:endParaRPr lang="en-US"/>
        </a:p>
      </dgm:t>
    </dgm:pt>
    <dgm:pt modelId="{D4E5031D-1824-4780-BE31-BCDDCED65FC2}" type="parTrans" cxnId="{F317DEA6-F974-4003-BAB9-CAEE9018A8DB}">
      <dgm:prSet/>
      <dgm:spPr/>
      <dgm:t>
        <a:bodyPr/>
        <a:lstStyle/>
        <a:p>
          <a:endParaRPr lang="en-US"/>
        </a:p>
      </dgm:t>
    </dgm:pt>
    <dgm:pt modelId="{22BAB779-15A0-401F-9418-88AAE6381FB6}" type="sibTrans" cxnId="{F317DEA6-F974-4003-BAB9-CAEE9018A8DB}">
      <dgm:prSet/>
      <dgm:spPr/>
      <dgm:t>
        <a:bodyPr/>
        <a:lstStyle/>
        <a:p>
          <a:endParaRPr lang="en-US"/>
        </a:p>
      </dgm:t>
    </dgm:pt>
    <dgm:pt modelId="{95876D38-55CA-46A5-BF56-ECCE84CA5D75}">
      <dgm:prSet/>
      <dgm:spPr/>
      <dgm:t>
        <a:bodyPr/>
        <a:lstStyle/>
        <a:p>
          <a:r>
            <a:rPr lang="el-GR" b="0" i="0" baseline="0"/>
            <a:t>Χαλαρωτικές, κατασταλτικές, αντικαταθλιπτικές</a:t>
          </a:r>
          <a:endParaRPr lang="en-US"/>
        </a:p>
      </dgm:t>
    </dgm:pt>
    <dgm:pt modelId="{73BEFBDF-8F7F-421C-A384-86E68EF9FA62}" type="parTrans" cxnId="{97DBF5C4-59ED-4E59-B1E9-7F4E1E92F2F0}">
      <dgm:prSet/>
      <dgm:spPr/>
      <dgm:t>
        <a:bodyPr/>
        <a:lstStyle/>
        <a:p>
          <a:endParaRPr lang="en-US"/>
        </a:p>
      </dgm:t>
    </dgm:pt>
    <dgm:pt modelId="{713B5339-676A-498D-8BF7-FFE553802A0F}" type="sibTrans" cxnId="{97DBF5C4-59ED-4E59-B1E9-7F4E1E92F2F0}">
      <dgm:prSet/>
      <dgm:spPr/>
      <dgm:t>
        <a:bodyPr/>
        <a:lstStyle/>
        <a:p>
          <a:endParaRPr lang="en-US"/>
        </a:p>
      </dgm:t>
    </dgm:pt>
    <dgm:pt modelId="{A760CDD0-0E94-4432-9A8A-F385273183AF}">
      <dgm:prSet/>
      <dgm:spPr/>
      <dgm:t>
        <a:bodyPr/>
        <a:lstStyle/>
        <a:p>
          <a:r>
            <a:rPr lang="el-GR" b="0" i="0" baseline="0"/>
            <a:t>Σπασμολυτικές, χωνευτικές, διουρητικές</a:t>
          </a:r>
          <a:endParaRPr lang="en-US"/>
        </a:p>
      </dgm:t>
    </dgm:pt>
    <dgm:pt modelId="{F3587AE8-CBFF-4699-ABAC-2D0A7B7A1B9C}" type="parTrans" cxnId="{2C2B0410-050B-44EC-BB50-44070BE0B966}">
      <dgm:prSet/>
      <dgm:spPr/>
      <dgm:t>
        <a:bodyPr/>
        <a:lstStyle/>
        <a:p>
          <a:endParaRPr lang="en-US"/>
        </a:p>
      </dgm:t>
    </dgm:pt>
    <dgm:pt modelId="{2A273E50-3CC2-4FAA-B0CB-891FC948EDF4}" type="sibTrans" cxnId="{2C2B0410-050B-44EC-BB50-44070BE0B966}">
      <dgm:prSet/>
      <dgm:spPr/>
      <dgm:t>
        <a:bodyPr/>
        <a:lstStyle/>
        <a:p>
          <a:endParaRPr lang="en-US"/>
        </a:p>
      </dgm:t>
    </dgm:pt>
    <dgm:pt modelId="{F496A0BD-8B1F-4697-BFB5-B473C6971DF7}">
      <dgm:prSet/>
      <dgm:spPr/>
      <dgm:t>
        <a:bodyPr/>
        <a:lstStyle/>
        <a:p>
          <a:r>
            <a:rPr lang="el-GR" b="0" i="0" baseline="0"/>
            <a:t>Ανοσοδιεγερτικές, ορμονικές</a:t>
          </a:r>
          <a:endParaRPr lang="en-US"/>
        </a:p>
      </dgm:t>
    </dgm:pt>
    <dgm:pt modelId="{4FEB409E-917B-466F-912E-03A63D4475E4}" type="parTrans" cxnId="{952B476F-B388-48B3-A8BA-87473069FE28}">
      <dgm:prSet/>
      <dgm:spPr/>
      <dgm:t>
        <a:bodyPr/>
        <a:lstStyle/>
        <a:p>
          <a:endParaRPr lang="en-US"/>
        </a:p>
      </dgm:t>
    </dgm:pt>
    <dgm:pt modelId="{BCA647B5-9DD5-410D-B187-A9F3F45AAE5A}" type="sibTrans" cxnId="{952B476F-B388-48B3-A8BA-87473069FE28}">
      <dgm:prSet/>
      <dgm:spPr/>
      <dgm:t>
        <a:bodyPr/>
        <a:lstStyle/>
        <a:p>
          <a:endParaRPr lang="en-US"/>
        </a:p>
      </dgm:t>
    </dgm:pt>
    <dgm:pt modelId="{FEDB362C-932D-4559-9464-D9FD27E924B8}">
      <dgm:prSet/>
      <dgm:spPr/>
      <dgm:t>
        <a:bodyPr/>
        <a:lstStyle/>
        <a:p>
          <a:r>
            <a:rPr lang="el-GR" b="0" i="0" baseline="0"/>
            <a:t>Εντομοκτόνες, απωθητικές</a:t>
          </a:r>
          <a:endParaRPr lang="en-US"/>
        </a:p>
      </dgm:t>
    </dgm:pt>
    <dgm:pt modelId="{49E31A82-17F2-4C83-B3CC-F074BECF550D}" type="parTrans" cxnId="{CB90DB7C-EC12-4894-9D5E-A68F32034593}">
      <dgm:prSet/>
      <dgm:spPr/>
      <dgm:t>
        <a:bodyPr/>
        <a:lstStyle/>
        <a:p>
          <a:endParaRPr lang="en-US"/>
        </a:p>
      </dgm:t>
    </dgm:pt>
    <dgm:pt modelId="{91DC4EED-7593-4017-937A-F885ED7FB525}" type="sibTrans" cxnId="{CB90DB7C-EC12-4894-9D5E-A68F32034593}">
      <dgm:prSet/>
      <dgm:spPr/>
      <dgm:t>
        <a:bodyPr/>
        <a:lstStyle/>
        <a:p>
          <a:endParaRPr lang="en-US"/>
        </a:p>
      </dgm:t>
    </dgm:pt>
    <dgm:pt modelId="{990FFA27-5B0D-46EF-94D2-6DD1DBB5BF5D}">
      <dgm:prSet/>
      <dgm:spPr/>
      <dgm:t>
        <a:bodyPr/>
        <a:lstStyle/>
        <a:p>
          <a:r>
            <a:rPr lang="el-GR" b="0" i="0" baseline="0"/>
            <a:t>Αποχρεμπτικές</a:t>
          </a:r>
          <a:endParaRPr lang="en-US"/>
        </a:p>
      </dgm:t>
    </dgm:pt>
    <dgm:pt modelId="{71981379-6838-4316-BD89-A7BDFDED98CD}" type="parTrans" cxnId="{45AF2749-238F-45CA-8E95-A17C97A93CFB}">
      <dgm:prSet/>
      <dgm:spPr/>
      <dgm:t>
        <a:bodyPr/>
        <a:lstStyle/>
        <a:p>
          <a:endParaRPr lang="en-US"/>
        </a:p>
      </dgm:t>
    </dgm:pt>
    <dgm:pt modelId="{8DD3881A-0225-44EC-A515-7CDDB652A3AA}" type="sibTrans" cxnId="{45AF2749-238F-45CA-8E95-A17C97A93CFB}">
      <dgm:prSet/>
      <dgm:spPr/>
      <dgm:t>
        <a:bodyPr/>
        <a:lstStyle/>
        <a:p>
          <a:endParaRPr lang="en-US"/>
        </a:p>
      </dgm:t>
    </dgm:pt>
    <dgm:pt modelId="{89F9F725-1D8D-467E-AF99-4CC0450D99D2}">
      <dgm:prSet/>
      <dgm:spPr/>
      <dgm:t>
        <a:bodyPr/>
        <a:lstStyle/>
        <a:p>
          <a:r>
            <a:rPr lang="el-GR" b="0" i="0" baseline="0"/>
            <a:t>Αποσμητικές</a:t>
          </a:r>
          <a:endParaRPr lang="en-US"/>
        </a:p>
      </dgm:t>
    </dgm:pt>
    <dgm:pt modelId="{D465D17F-8033-418C-9CEA-0E06DC6BB969}" type="parTrans" cxnId="{EB16DDD3-AC66-4110-AA69-1A6DC0586482}">
      <dgm:prSet/>
      <dgm:spPr/>
      <dgm:t>
        <a:bodyPr/>
        <a:lstStyle/>
        <a:p>
          <a:endParaRPr lang="en-US"/>
        </a:p>
      </dgm:t>
    </dgm:pt>
    <dgm:pt modelId="{CA0735B1-ED6A-446D-B940-6B8FC347D835}" type="sibTrans" cxnId="{EB16DDD3-AC66-4110-AA69-1A6DC0586482}">
      <dgm:prSet/>
      <dgm:spPr/>
      <dgm:t>
        <a:bodyPr/>
        <a:lstStyle/>
        <a:p>
          <a:endParaRPr lang="en-US"/>
        </a:p>
      </dgm:t>
    </dgm:pt>
    <dgm:pt modelId="{B8FBDE1D-502B-4968-904E-10B1C1F4CB80}" type="pres">
      <dgm:prSet presAssocID="{088CE731-B906-4FAC-859A-26F06D26BE1F}" presName="Name0" presStyleCnt="0">
        <dgm:presLayoutVars>
          <dgm:dir/>
          <dgm:resizeHandles val="exact"/>
        </dgm:presLayoutVars>
      </dgm:prSet>
      <dgm:spPr/>
    </dgm:pt>
    <dgm:pt modelId="{DA0A91DD-F051-4214-B900-A1B6B95ACEAA}" type="pres">
      <dgm:prSet presAssocID="{1C85D8FA-1F89-475C-A4A6-8F9FB6B86B51}" presName="node" presStyleLbl="node1" presStyleIdx="0" presStyleCnt="10">
        <dgm:presLayoutVars>
          <dgm:bulletEnabled val="1"/>
        </dgm:presLayoutVars>
      </dgm:prSet>
      <dgm:spPr/>
    </dgm:pt>
    <dgm:pt modelId="{C447263F-F00D-4A33-BC72-34859D23DB6D}" type="pres">
      <dgm:prSet presAssocID="{4B3B6261-4A23-4662-9F15-14EC69739DE0}" presName="sibTrans" presStyleLbl="sibTrans1D1" presStyleIdx="0" presStyleCnt="9"/>
      <dgm:spPr/>
    </dgm:pt>
    <dgm:pt modelId="{EE1D49A2-8E65-4E86-9B72-AFFBF8CA64D1}" type="pres">
      <dgm:prSet presAssocID="{4B3B6261-4A23-4662-9F15-14EC69739DE0}" presName="connectorText" presStyleLbl="sibTrans1D1" presStyleIdx="0" presStyleCnt="9"/>
      <dgm:spPr/>
    </dgm:pt>
    <dgm:pt modelId="{2DB238F0-19AC-4B1A-A00F-9CC25E06BAB3}" type="pres">
      <dgm:prSet presAssocID="{CBAE4F5A-8D65-4052-8D9D-F40805CBEDAF}" presName="node" presStyleLbl="node1" presStyleIdx="1" presStyleCnt="10">
        <dgm:presLayoutVars>
          <dgm:bulletEnabled val="1"/>
        </dgm:presLayoutVars>
      </dgm:prSet>
      <dgm:spPr/>
    </dgm:pt>
    <dgm:pt modelId="{07C7CF2F-1FF0-42FD-A600-29863CF2A9AD}" type="pres">
      <dgm:prSet presAssocID="{976C2009-2275-45F9-BDFA-91E222FA8BA2}" presName="sibTrans" presStyleLbl="sibTrans1D1" presStyleIdx="1" presStyleCnt="9"/>
      <dgm:spPr/>
    </dgm:pt>
    <dgm:pt modelId="{C2774047-5F28-48D1-AB24-C491DD18CD47}" type="pres">
      <dgm:prSet presAssocID="{976C2009-2275-45F9-BDFA-91E222FA8BA2}" presName="connectorText" presStyleLbl="sibTrans1D1" presStyleIdx="1" presStyleCnt="9"/>
      <dgm:spPr/>
    </dgm:pt>
    <dgm:pt modelId="{104DAE54-8F16-43DD-9AEB-FCBF5CBFC4D0}" type="pres">
      <dgm:prSet presAssocID="{E3BA2D4E-A565-41CB-8771-09D31A0D15D6}" presName="node" presStyleLbl="node1" presStyleIdx="2" presStyleCnt="10">
        <dgm:presLayoutVars>
          <dgm:bulletEnabled val="1"/>
        </dgm:presLayoutVars>
      </dgm:prSet>
      <dgm:spPr/>
    </dgm:pt>
    <dgm:pt modelId="{47F64B9F-CB17-4EA7-89F7-086FA7B63691}" type="pres">
      <dgm:prSet presAssocID="{6E5F974B-706F-4416-897B-E48B4C939AE3}" presName="sibTrans" presStyleLbl="sibTrans1D1" presStyleIdx="2" presStyleCnt="9"/>
      <dgm:spPr/>
    </dgm:pt>
    <dgm:pt modelId="{69D502AD-294D-47F9-8444-455765E642EC}" type="pres">
      <dgm:prSet presAssocID="{6E5F974B-706F-4416-897B-E48B4C939AE3}" presName="connectorText" presStyleLbl="sibTrans1D1" presStyleIdx="2" presStyleCnt="9"/>
      <dgm:spPr/>
    </dgm:pt>
    <dgm:pt modelId="{8476316D-C214-4E20-817B-0D20B00231DC}" type="pres">
      <dgm:prSet presAssocID="{608229DA-2063-49D7-A697-6884303AF1E5}" presName="node" presStyleLbl="node1" presStyleIdx="3" presStyleCnt="10">
        <dgm:presLayoutVars>
          <dgm:bulletEnabled val="1"/>
        </dgm:presLayoutVars>
      </dgm:prSet>
      <dgm:spPr/>
    </dgm:pt>
    <dgm:pt modelId="{FB56FD50-019B-40B8-A7FC-8C7B6FEF9CF3}" type="pres">
      <dgm:prSet presAssocID="{22BAB779-15A0-401F-9418-88AAE6381FB6}" presName="sibTrans" presStyleLbl="sibTrans1D1" presStyleIdx="3" presStyleCnt="9"/>
      <dgm:spPr/>
    </dgm:pt>
    <dgm:pt modelId="{07C4F35A-0A6D-45D0-AE51-604E157CA218}" type="pres">
      <dgm:prSet presAssocID="{22BAB779-15A0-401F-9418-88AAE6381FB6}" presName="connectorText" presStyleLbl="sibTrans1D1" presStyleIdx="3" presStyleCnt="9"/>
      <dgm:spPr/>
    </dgm:pt>
    <dgm:pt modelId="{10121520-15A1-4F44-9881-AE2BE0F72FA2}" type="pres">
      <dgm:prSet presAssocID="{95876D38-55CA-46A5-BF56-ECCE84CA5D75}" presName="node" presStyleLbl="node1" presStyleIdx="4" presStyleCnt="10">
        <dgm:presLayoutVars>
          <dgm:bulletEnabled val="1"/>
        </dgm:presLayoutVars>
      </dgm:prSet>
      <dgm:spPr/>
    </dgm:pt>
    <dgm:pt modelId="{7D33544D-7496-4CF4-B19B-3EA53BEE4826}" type="pres">
      <dgm:prSet presAssocID="{713B5339-676A-498D-8BF7-FFE553802A0F}" presName="sibTrans" presStyleLbl="sibTrans1D1" presStyleIdx="4" presStyleCnt="9"/>
      <dgm:spPr/>
    </dgm:pt>
    <dgm:pt modelId="{2582006E-352B-4B0A-98F8-606CFE28EE9F}" type="pres">
      <dgm:prSet presAssocID="{713B5339-676A-498D-8BF7-FFE553802A0F}" presName="connectorText" presStyleLbl="sibTrans1D1" presStyleIdx="4" presStyleCnt="9"/>
      <dgm:spPr/>
    </dgm:pt>
    <dgm:pt modelId="{793C043E-EBA8-4225-96E5-3C6FBFE90D2B}" type="pres">
      <dgm:prSet presAssocID="{A760CDD0-0E94-4432-9A8A-F385273183AF}" presName="node" presStyleLbl="node1" presStyleIdx="5" presStyleCnt="10">
        <dgm:presLayoutVars>
          <dgm:bulletEnabled val="1"/>
        </dgm:presLayoutVars>
      </dgm:prSet>
      <dgm:spPr/>
    </dgm:pt>
    <dgm:pt modelId="{DC95B737-7541-4330-96E3-5682344AD2EF}" type="pres">
      <dgm:prSet presAssocID="{2A273E50-3CC2-4FAA-B0CB-891FC948EDF4}" presName="sibTrans" presStyleLbl="sibTrans1D1" presStyleIdx="5" presStyleCnt="9"/>
      <dgm:spPr/>
    </dgm:pt>
    <dgm:pt modelId="{DE189D48-6BC5-4E80-99D7-04C4A2112B3F}" type="pres">
      <dgm:prSet presAssocID="{2A273E50-3CC2-4FAA-B0CB-891FC948EDF4}" presName="connectorText" presStyleLbl="sibTrans1D1" presStyleIdx="5" presStyleCnt="9"/>
      <dgm:spPr/>
    </dgm:pt>
    <dgm:pt modelId="{ADAD8E43-E531-4794-BCE0-760EFE9A509F}" type="pres">
      <dgm:prSet presAssocID="{F496A0BD-8B1F-4697-BFB5-B473C6971DF7}" presName="node" presStyleLbl="node1" presStyleIdx="6" presStyleCnt="10">
        <dgm:presLayoutVars>
          <dgm:bulletEnabled val="1"/>
        </dgm:presLayoutVars>
      </dgm:prSet>
      <dgm:spPr/>
    </dgm:pt>
    <dgm:pt modelId="{88DD7D4E-1CA3-43B4-BED9-F352F71EA164}" type="pres">
      <dgm:prSet presAssocID="{BCA647B5-9DD5-410D-B187-A9F3F45AAE5A}" presName="sibTrans" presStyleLbl="sibTrans1D1" presStyleIdx="6" presStyleCnt="9"/>
      <dgm:spPr/>
    </dgm:pt>
    <dgm:pt modelId="{7EB5C464-74E7-4948-A214-994615E14296}" type="pres">
      <dgm:prSet presAssocID="{BCA647B5-9DD5-410D-B187-A9F3F45AAE5A}" presName="connectorText" presStyleLbl="sibTrans1D1" presStyleIdx="6" presStyleCnt="9"/>
      <dgm:spPr/>
    </dgm:pt>
    <dgm:pt modelId="{88196AF3-1154-4EDD-A6CF-42A504BC0621}" type="pres">
      <dgm:prSet presAssocID="{FEDB362C-932D-4559-9464-D9FD27E924B8}" presName="node" presStyleLbl="node1" presStyleIdx="7" presStyleCnt="10">
        <dgm:presLayoutVars>
          <dgm:bulletEnabled val="1"/>
        </dgm:presLayoutVars>
      </dgm:prSet>
      <dgm:spPr/>
    </dgm:pt>
    <dgm:pt modelId="{034CEF13-0362-4D3C-BFF1-DD78BBDB85C7}" type="pres">
      <dgm:prSet presAssocID="{91DC4EED-7593-4017-937A-F885ED7FB525}" presName="sibTrans" presStyleLbl="sibTrans1D1" presStyleIdx="7" presStyleCnt="9"/>
      <dgm:spPr/>
    </dgm:pt>
    <dgm:pt modelId="{3D70DC8A-1399-4CC8-8D6A-450DACEA0959}" type="pres">
      <dgm:prSet presAssocID="{91DC4EED-7593-4017-937A-F885ED7FB525}" presName="connectorText" presStyleLbl="sibTrans1D1" presStyleIdx="7" presStyleCnt="9"/>
      <dgm:spPr/>
    </dgm:pt>
    <dgm:pt modelId="{A9ECD748-971A-4B36-8053-D6EA28AA4775}" type="pres">
      <dgm:prSet presAssocID="{990FFA27-5B0D-46EF-94D2-6DD1DBB5BF5D}" presName="node" presStyleLbl="node1" presStyleIdx="8" presStyleCnt="10">
        <dgm:presLayoutVars>
          <dgm:bulletEnabled val="1"/>
        </dgm:presLayoutVars>
      </dgm:prSet>
      <dgm:spPr/>
    </dgm:pt>
    <dgm:pt modelId="{6F450603-A9A7-4AE8-9B0D-69998CBD0491}" type="pres">
      <dgm:prSet presAssocID="{8DD3881A-0225-44EC-A515-7CDDB652A3AA}" presName="sibTrans" presStyleLbl="sibTrans1D1" presStyleIdx="8" presStyleCnt="9"/>
      <dgm:spPr/>
    </dgm:pt>
    <dgm:pt modelId="{B218772E-10D4-44C8-87FD-8560E0D6454F}" type="pres">
      <dgm:prSet presAssocID="{8DD3881A-0225-44EC-A515-7CDDB652A3AA}" presName="connectorText" presStyleLbl="sibTrans1D1" presStyleIdx="8" presStyleCnt="9"/>
      <dgm:spPr/>
    </dgm:pt>
    <dgm:pt modelId="{52C741E7-D386-4BE8-BD60-45C6AADF454B}" type="pres">
      <dgm:prSet presAssocID="{89F9F725-1D8D-467E-AF99-4CC0450D99D2}" presName="node" presStyleLbl="node1" presStyleIdx="9" presStyleCnt="10">
        <dgm:presLayoutVars>
          <dgm:bulletEnabled val="1"/>
        </dgm:presLayoutVars>
      </dgm:prSet>
      <dgm:spPr/>
    </dgm:pt>
  </dgm:ptLst>
  <dgm:cxnLst>
    <dgm:cxn modelId="{44FACD04-F772-40C6-8CDB-6F16D1214148}" type="presOf" srcId="{976C2009-2275-45F9-BDFA-91E222FA8BA2}" destId="{07C7CF2F-1FF0-42FD-A600-29863CF2A9AD}" srcOrd="0" destOrd="0" presId="urn:microsoft.com/office/officeart/2016/7/layout/RepeatingBendingProcessNew"/>
    <dgm:cxn modelId="{1C48DA0C-128F-4A97-B6B6-83156EF571B2}" type="presOf" srcId="{4B3B6261-4A23-4662-9F15-14EC69739DE0}" destId="{EE1D49A2-8E65-4E86-9B72-AFFBF8CA64D1}" srcOrd="1" destOrd="0" presId="urn:microsoft.com/office/officeart/2016/7/layout/RepeatingBendingProcessNew"/>
    <dgm:cxn modelId="{2C2B0410-050B-44EC-BB50-44070BE0B966}" srcId="{088CE731-B906-4FAC-859A-26F06D26BE1F}" destId="{A760CDD0-0E94-4432-9A8A-F385273183AF}" srcOrd="5" destOrd="0" parTransId="{F3587AE8-CBFF-4699-ABAC-2D0A7B7A1B9C}" sibTransId="{2A273E50-3CC2-4FAA-B0CB-891FC948EDF4}"/>
    <dgm:cxn modelId="{885F2A1A-3089-4AA3-AB00-F5CF02C9FF5A}" srcId="{088CE731-B906-4FAC-859A-26F06D26BE1F}" destId="{CBAE4F5A-8D65-4052-8D9D-F40805CBEDAF}" srcOrd="1" destOrd="0" parTransId="{5EACE9A1-4B03-4319-8798-E3352D62338B}" sibTransId="{976C2009-2275-45F9-BDFA-91E222FA8BA2}"/>
    <dgm:cxn modelId="{4BD2DC24-8B50-4572-BE6E-EF4124E0B98D}" srcId="{088CE731-B906-4FAC-859A-26F06D26BE1F}" destId="{1C85D8FA-1F89-475C-A4A6-8F9FB6B86B51}" srcOrd="0" destOrd="0" parTransId="{079CF647-16FA-47D5-9C63-20F7D23A7C1E}" sibTransId="{4B3B6261-4A23-4662-9F15-14EC69739DE0}"/>
    <dgm:cxn modelId="{D6707C25-06BE-4E0C-9B40-EC694569F3F2}" type="presOf" srcId="{95876D38-55CA-46A5-BF56-ECCE84CA5D75}" destId="{10121520-15A1-4F44-9881-AE2BE0F72FA2}" srcOrd="0" destOrd="0" presId="urn:microsoft.com/office/officeart/2016/7/layout/RepeatingBendingProcessNew"/>
    <dgm:cxn modelId="{84B4B436-D7FD-426A-9B77-AD0D6D4F81FF}" type="presOf" srcId="{22BAB779-15A0-401F-9418-88AAE6381FB6}" destId="{07C4F35A-0A6D-45D0-AE51-604E157CA218}" srcOrd="1" destOrd="0" presId="urn:microsoft.com/office/officeart/2016/7/layout/RepeatingBendingProcessNew"/>
    <dgm:cxn modelId="{32416C40-7EAB-488B-AF6B-8C4BBD403945}" type="presOf" srcId="{2A273E50-3CC2-4FAA-B0CB-891FC948EDF4}" destId="{DE189D48-6BC5-4E80-99D7-04C4A2112B3F}" srcOrd="1" destOrd="0" presId="urn:microsoft.com/office/officeart/2016/7/layout/RepeatingBendingProcessNew"/>
    <dgm:cxn modelId="{7D759B5E-215E-4A18-B945-EE619B432347}" type="presOf" srcId="{91DC4EED-7593-4017-937A-F885ED7FB525}" destId="{034CEF13-0362-4D3C-BFF1-DD78BBDB85C7}" srcOrd="0" destOrd="0" presId="urn:microsoft.com/office/officeart/2016/7/layout/RepeatingBendingProcessNew"/>
    <dgm:cxn modelId="{F951D766-55D6-4F92-A1CC-6CF3982F1408}" type="presOf" srcId="{6E5F974B-706F-4416-897B-E48B4C939AE3}" destId="{47F64B9F-CB17-4EA7-89F7-086FA7B63691}" srcOrd="0" destOrd="0" presId="urn:microsoft.com/office/officeart/2016/7/layout/RepeatingBendingProcessNew"/>
    <dgm:cxn modelId="{073EFC48-6E6D-4471-B72E-DBC9DBEADED4}" type="presOf" srcId="{713B5339-676A-498D-8BF7-FFE553802A0F}" destId="{2582006E-352B-4B0A-98F8-606CFE28EE9F}" srcOrd="1" destOrd="0" presId="urn:microsoft.com/office/officeart/2016/7/layout/RepeatingBendingProcessNew"/>
    <dgm:cxn modelId="{45AF2749-238F-45CA-8E95-A17C97A93CFB}" srcId="{088CE731-B906-4FAC-859A-26F06D26BE1F}" destId="{990FFA27-5B0D-46EF-94D2-6DD1DBB5BF5D}" srcOrd="8" destOrd="0" parTransId="{71981379-6838-4316-BD89-A7BDFDED98CD}" sibTransId="{8DD3881A-0225-44EC-A515-7CDDB652A3AA}"/>
    <dgm:cxn modelId="{E2320C4A-9527-4454-A207-94273430C42E}" type="presOf" srcId="{89F9F725-1D8D-467E-AF99-4CC0450D99D2}" destId="{52C741E7-D386-4BE8-BD60-45C6AADF454B}" srcOrd="0" destOrd="0" presId="urn:microsoft.com/office/officeart/2016/7/layout/RepeatingBendingProcessNew"/>
    <dgm:cxn modelId="{E8A0E76E-AAC3-4E23-91B5-2ACF2DF01237}" type="presOf" srcId="{713B5339-676A-498D-8BF7-FFE553802A0F}" destId="{7D33544D-7496-4CF4-B19B-3EA53BEE4826}" srcOrd="0" destOrd="0" presId="urn:microsoft.com/office/officeart/2016/7/layout/RepeatingBendingProcessNew"/>
    <dgm:cxn modelId="{952B476F-B388-48B3-A8BA-87473069FE28}" srcId="{088CE731-B906-4FAC-859A-26F06D26BE1F}" destId="{F496A0BD-8B1F-4697-BFB5-B473C6971DF7}" srcOrd="6" destOrd="0" parTransId="{4FEB409E-917B-466F-912E-03A63D4475E4}" sibTransId="{BCA647B5-9DD5-410D-B187-A9F3F45AAE5A}"/>
    <dgm:cxn modelId="{B0219850-0FB8-44EA-B9FF-B4DDDBEE0B60}" type="presOf" srcId="{BCA647B5-9DD5-410D-B187-A9F3F45AAE5A}" destId="{7EB5C464-74E7-4948-A214-994615E14296}" srcOrd="1" destOrd="0" presId="urn:microsoft.com/office/officeart/2016/7/layout/RepeatingBendingProcessNew"/>
    <dgm:cxn modelId="{17876C7A-F382-415B-8CD0-92A5A9721165}" type="presOf" srcId="{976C2009-2275-45F9-BDFA-91E222FA8BA2}" destId="{C2774047-5F28-48D1-AB24-C491DD18CD47}" srcOrd="1" destOrd="0" presId="urn:microsoft.com/office/officeart/2016/7/layout/RepeatingBendingProcessNew"/>
    <dgm:cxn modelId="{CB90DB7C-EC12-4894-9D5E-A68F32034593}" srcId="{088CE731-B906-4FAC-859A-26F06D26BE1F}" destId="{FEDB362C-932D-4559-9464-D9FD27E924B8}" srcOrd="7" destOrd="0" parTransId="{49E31A82-17F2-4C83-B3CC-F074BECF550D}" sibTransId="{91DC4EED-7593-4017-937A-F885ED7FB525}"/>
    <dgm:cxn modelId="{E8565C82-6391-4F86-8575-25E20903EE9B}" type="presOf" srcId="{E3BA2D4E-A565-41CB-8771-09D31A0D15D6}" destId="{104DAE54-8F16-43DD-9AEB-FCBF5CBFC4D0}" srcOrd="0" destOrd="0" presId="urn:microsoft.com/office/officeart/2016/7/layout/RepeatingBendingProcessNew"/>
    <dgm:cxn modelId="{2A4C6D95-ED9D-4153-AAE2-E5A820DD995F}" type="presOf" srcId="{608229DA-2063-49D7-A697-6884303AF1E5}" destId="{8476316D-C214-4E20-817B-0D20B00231DC}" srcOrd="0" destOrd="0" presId="urn:microsoft.com/office/officeart/2016/7/layout/RepeatingBendingProcessNew"/>
    <dgm:cxn modelId="{F317DEA6-F974-4003-BAB9-CAEE9018A8DB}" srcId="{088CE731-B906-4FAC-859A-26F06D26BE1F}" destId="{608229DA-2063-49D7-A697-6884303AF1E5}" srcOrd="3" destOrd="0" parTransId="{D4E5031D-1824-4780-BE31-BCDDCED65FC2}" sibTransId="{22BAB779-15A0-401F-9418-88AAE6381FB6}"/>
    <dgm:cxn modelId="{E445AEB1-25A0-45B8-8C8F-0D246D08AF30}" srcId="{088CE731-B906-4FAC-859A-26F06D26BE1F}" destId="{E3BA2D4E-A565-41CB-8771-09D31A0D15D6}" srcOrd="2" destOrd="0" parTransId="{9C2AB862-3753-4FD1-8B03-66BC8BE36806}" sibTransId="{6E5F974B-706F-4416-897B-E48B4C939AE3}"/>
    <dgm:cxn modelId="{8019C3B6-104B-4872-AA0A-08785F995CCB}" type="presOf" srcId="{A760CDD0-0E94-4432-9A8A-F385273183AF}" destId="{793C043E-EBA8-4225-96E5-3C6FBFE90D2B}" srcOrd="0" destOrd="0" presId="urn:microsoft.com/office/officeart/2016/7/layout/RepeatingBendingProcessNew"/>
    <dgm:cxn modelId="{CD331FB7-9912-4D5B-9272-B4CA35073D2D}" type="presOf" srcId="{F496A0BD-8B1F-4697-BFB5-B473C6971DF7}" destId="{ADAD8E43-E531-4794-BCE0-760EFE9A509F}" srcOrd="0" destOrd="0" presId="urn:microsoft.com/office/officeart/2016/7/layout/RepeatingBendingProcessNew"/>
    <dgm:cxn modelId="{F836EEB7-65B9-4F0E-B579-697B9A1B1E10}" type="presOf" srcId="{BCA647B5-9DD5-410D-B187-A9F3F45AAE5A}" destId="{88DD7D4E-1CA3-43B4-BED9-F352F71EA164}" srcOrd="0" destOrd="0" presId="urn:microsoft.com/office/officeart/2016/7/layout/RepeatingBendingProcessNew"/>
    <dgm:cxn modelId="{B62D35BC-F287-4D6F-A426-C596860DFB12}" type="presOf" srcId="{990FFA27-5B0D-46EF-94D2-6DD1DBB5BF5D}" destId="{A9ECD748-971A-4B36-8053-D6EA28AA4775}" srcOrd="0" destOrd="0" presId="urn:microsoft.com/office/officeart/2016/7/layout/RepeatingBendingProcessNew"/>
    <dgm:cxn modelId="{97DBF5C4-59ED-4E59-B1E9-7F4E1E92F2F0}" srcId="{088CE731-B906-4FAC-859A-26F06D26BE1F}" destId="{95876D38-55CA-46A5-BF56-ECCE84CA5D75}" srcOrd="4" destOrd="0" parTransId="{73BEFBDF-8F7F-421C-A384-86E68EF9FA62}" sibTransId="{713B5339-676A-498D-8BF7-FFE553802A0F}"/>
    <dgm:cxn modelId="{7C095ECB-2820-4770-AC98-4A01854A1991}" type="presOf" srcId="{8DD3881A-0225-44EC-A515-7CDDB652A3AA}" destId="{6F450603-A9A7-4AE8-9B0D-69998CBD0491}" srcOrd="0" destOrd="0" presId="urn:microsoft.com/office/officeart/2016/7/layout/RepeatingBendingProcessNew"/>
    <dgm:cxn modelId="{CB16C3D1-8E9A-46ED-8128-6658357BCE68}" type="presOf" srcId="{FEDB362C-932D-4559-9464-D9FD27E924B8}" destId="{88196AF3-1154-4EDD-A6CF-42A504BC0621}" srcOrd="0" destOrd="0" presId="urn:microsoft.com/office/officeart/2016/7/layout/RepeatingBendingProcessNew"/>
    <dgm:cxn modelId="{6D8188D2-7B37-43EC-870B-C59090CB79A6}" type="presOf" srcId="{2A273E50-3CC2-4FAA-B0CB-891FC948EDF4}" destId="{DC95B737-7541-4330-96E3-5682344AD2EF}" srcOrd="0" destOrd="0" presId="urn:microsoft.com/office/officeart/2016/7/layout/RepeatingBendingProcessNew"/>
    <dgm:cxn modelId="{EB16DDD3-AC66-4110-AA69-1A6DC0586482}" srcId="{088CE731-B906-4FAC-859A-26F06D26BE1F}" destId="{89F9F725-1D8D-467E-AF99-4CC0450D99D2}" srcOrd="9" destOrd="0" parTransId="{D465D17F-8033-418C-9CEA-0E06DC6BB969}" sibTransId="{CA0735B1-ED6A-446D-B940-6B8FC347D835}"/>
    <dgm:cxn modelId="{84ADBDD7-EE02-4003-9934-5EF0E8621D43}" type="presOf" srcId="{CBAE4F5A-8D65-4052-8D9D-F40805CBEDAF}" destId="{2DB238F0-19AC-4B1A-A00F-9CC25E06BAB3}" srcOrd="0" destOrd="0" presId="urn:microsoft.com/office/officeart/2016/7/layout/RepeatingBendingProcessNew"/>
    <dgm:cxn modelId="{00474CD8-EFD4-4994-B7A9-F65955CB73CF}" type="presOf" srcId="{8DD3881A-0225-44EC-A515-7CDDB652A3AA}" destId="{B218772E-10D4-44C8-87FD-8560E0D6454F}" srcOrd="1" destOrd="0" presId="urn:microsoft.com/office/officeart/2016/7/layout/RepeatingBendingProcessNew"/>
    <dgm:cxn modelId="{2ADFFDD8-E93A-49A8-A4F1-C9C98B33342A}" type="presOf" srcId="{1C85D8FA-1F89-475C-A4A6-8F9FB6B86B51}" destId="{DA0A91DD-F051-4214-B900-A1B6B95ACEAA}" srcOrd="0" destOrd="0" presId="urn:microsoft.com/office/officeart/2016/7/layout/RepeatingBendingProcessNew"/>
    <dgm:cxn modelId="{9557C9DE-75F8-488C-8365-9A81AE71B4F0}" type="presOf" srcId="{6E5F974B-706F-4416-897B-E48B4C939AE3}" destId="{69D502AD-294D-47F9-8444-455765E642EC}" srcOrd="1" destOrd="0" presId="urn:microsoft.com/office/officeart/2016/7/layout/RepeatingBendingProcessNew"/>
    <dgm:cxn modelId="{AAB534E2-B91B-49BC-83FE-EB769D818913}" type="presOf" srcId="{22BAB779-15A0-401F-9418-88AAE6381FB6}" destId="{FB56FD50-019B-40B8-A7FC-8C7B6FEF9CF3}" srcOrd="0" destOrd="0" presId="urn:microsoft.com/office/officeart/2016/7/layout/RepeatingBendingProcessNew"/>
    <dgm:cxn modelId="{5B7548E5-FF4E-4671-A5FE-ED8821BB0E47}" type="presOf" srcId="{088CE731-B906-4FAC-859A-26F06D26BE1F}" destId="{B8FBDE1D-502B-4968-904E-10B1C1F4CB80}" srcOrd="0" destOrd="0" presId="urn:microsoft.com/office/officeart/2016/7/layout/RepeatingBendingProcessNew"/>
    <dgm:cxn modelId="{47408EE7-2AA3-4A08-BFDC-450DCE19813A}" type="presOf" srcId="{4B3B6261-4A23-4662-9F15-14EC69739DE0}" destId="{C447263F-F00D-4A33-BC72-34859D23DB6D}" srcOrd="0" destOrd="0" presId="urn:microsoft.com/office/officeart/2016/7/layout/RepeatingBendingProcessNew"/>
    <dgm:cxn modelId="{33D664ED-3E90-4A51-9AF4-635983BC2ACE}" type="presOf" srcId="{91DC4EED-7593-4017-937A-F885ED7FB525}" destId="{3D70DC8A-1399-4CC8-8D6A-450DACEA0959}" srcOrd="1" destOrd="0" presId="urn:microsoft.com/office/officeart/2016/7/layout/RepeatingBendingProcessNew"/>
    <dgm:cxn modelId="{E29A08B6-14E9-4F8D-B133-891402BEFBE7}" type="presParOf" srcId="{B8FBDE1D-502B-4968-904E-10B1C1F4CB80}" destId="{DA0A91DD-F051-4214-B900-A1B6B95ACEAA}" srcOrd="0" destOrd="0" presId="urn:microsoft.com/office/officeart/2016/7/layout/RepeatingBendingProcessNew"/>
    <dgm:cxn modelId="{27EB789D-F0E5-4B9C-B9F3-963866937DD3}" type="presParOf" srcId="{B8FBDE1D-502B-4968-904E-10B1C1F4CB80}" destId="{C447263F-F00D-4A33-BC72-34859D23DB6D}" srcOrd="1" destOrd="0" presId="urn:microsoft.com/office/officeart/2016/7/layout/RepeatingBendingProcessNew"/>
    <dgm:cxn modelId="{360C4784-EE8B-436A-BEA3-D02FC435E536}" type="presParOf" srcId="{C447263F-F00D-4A33-BC72-34859D23DB6D}" destId="{EE1D49A2-8E65-4E86-9B72-AFFBF8CA64D1}" srcOrd="0" destOrd="0" presId="urn:microsoft.com/office/officeart/2016/7/layout/RepeatingBendingProcessNew"/>
    <dgm:cxn modelId="{3A21C07F-C949-4560-B43D-4A25E2813C6E}" type="presParOf" srcId="{B8FBDE1D-502B-4968-904E-10B1C1F4CB80}" destId="{2DB238F0-19AC-4B1A-A00F-9CC25E06BAB3}" srcOrd="2" destOrd="0" presId="urn:microsoft.com/office/officeart/2016/7/layout/RepeatingBendingProcessNew"/>
    <dgm:cxn modelId="{72FC55AD-FF9F-4D11-A961-485FEC2B077D}" type="presParOf" srcId="{B8FBDE1D-502B-4968-904E-10B1C1F4CB80}" destId="{07C7CF2F-1FF0-42FD-A600-29863CF2A9AD}" srcOrd="3" destOrd="0" presId="urn:microsoft.com/office/officeart/2016/7/layout/RepeatingBendingProcessNew"/>
    <dgm:cxn modelId="{6C42EC9A-589F-4CAA-96EA-DF8815E50CB2}" type="presParOf" srcId="{07C7CF2F-1FF0-42FD-A600-29863CF2A9AD}" destId="{C2774047-5F28-48D1-AB24-C491DD18CD47}" srcOrd="0" destOrd="0" presId="urn:microsoft.com/office/officeart/2016/7/layout/RepeatingBendingProcessNew"/>
    <dgm:cxn modelId="{9C7CBE51-8987-4FDB-8704-73370468F48B}" type="presParOf" srcId="{B8FBDE1D-502B-4968-904E-10B1C1F4CB80}" destId="{104DAE54-8F16-43DD-9AEB-FCBF5CBFC4D0}" srcOrd="4" destOrd="0" presId="urn:microsoft.com/office/officeart/2016/7/layout/RepeatingBendingProcessNew"/>
    <dgm:cxn modelId="{CB9EB64D-4D6B-4621-86FB-D07266271D27}" type="presParOf" srcId="{B8FBDE1D-502B-4968-904E-10B1C1F4CB80}" destId="{47F64B9F-CB17-4EA7-89F7-086FA7B63691}" srcOrd="5" destOrd="0" presId="urn:microsoft.com/office/officeart/2016/7/layout/RepeatingBendingProcessNew"/>
    <dgm:cxn modelId="{66C328D5-1010-4371-A77F-77EC79E25AA5}" type="presParOf" srcId="{47F64B9F-CB17-4EA7-89F7-086FA7B63691}" destId="{69D502AD-294D-47F9-8444-455765E642EC}" srcOrd="0" destOrd="0" presId="urn:microsoft.com/office/officeart/2016/7/layout/RepeatingBendingProcessNew"/>
    <dgm:cxn modelId="{0E4A363D-E865-47AE-B2B3-D938F6F75FDD}" type="presParOf" srcId="{B8FBDE1D-502B-4968-904E-10B1C1F4CB80}" destId="{8476316D-C214-4E20-817B-0D20B00231DC}" srcOrd="6" destOrd="0" presId="urn:microsoft.com/office/officeart/2016/7/layout/RepeatingBendingProcessNew"/>
    <dgm:cxn modelId="{C749C9FF-F818-4D6B-AF8D-FD6A2D576B52}" type="presParOf" srcId="{B8FBDE1D-502B-4968-904E-10B1C1F4CB80}" destId="{FB56FD50-019B-40B8-A7FC-8C7B6FEF9CF3}" srcOrd="7" destOrd="0" presId="urn:microsoft.com/office/officeart/2016/7/layout/RepeatingBendingProcessNew"/>
    <dgm:cxn modelId="{7895817F-1FBE-488D-A767-AFE511F88416}" type="presParOf" srcId="{FB56FD50-019B-40B8-A7FC-8C7B6FEF9CF3}" destId="{07C4F35A-0A6D-45D0-AE51-604E157CA218}" srcOrd="0" destOrd="0" presId="urn:microsoft.com/office/officeart/2016/7/layout/RepeatingBendingProcessNew"/>
    <dgm:cxn modelId="{6E0680A6-9597-4524-815E-DA8F5C2C480A}" type="presParOf" srcId="{B8FBDE1D-502B-4968-904E-10B1C1F4CB80}" destId="{10121520-15A1-4F44-9881-AE2BE0F72FA2}" srcOrd="8" destOrd="0" presId="urn:microsoft.com/office/officeart/2016/7/layout/RepeatingBendingProcessNew"/>
    <dgm:cxn modelId="{E0D24F27-03B4-4791-8D61-7CF530730777}" type="presParOf" srcId="{B8FBDE1D-502B-4968-904E-10B1C1F4CB80}" destId="{7D33544D-7496-4CF4-B19B-3EA53BEE4826}" srcOrd="9" destOrd="0" presId="urn:microsoft.com/office/officeart/2016/7/layout/RepeatingBendingProcessNew"/>
    <dgm:cxn modelId="{7E86B6E1-F0C1-453A-9347-0BE11E920A36}" type="presParOf" srcId="{7D33544D-7496-4CF4-B19B-3EA53BEE4826}" destId="{2582006E-352B-4B0A-98F8-606CFE28EE9F}" srcOrd="0" destOrd="0" presId="urn:microsoft.com/office/officeart/2016/7/layout/RepeatingBendingProcessNew"/>
    <dgm:cxn modelId="{AD17BB89-6A72-4A6E-AEC3-5B1B0CBE360B}" type="presParOf" srcId="{B8FBDE1D-502B-4968-904E-10B1C1F4CB80}" destId="{793C043E-EBA8-4225-96E5-3C6FBFE90D2B}" srcOrd="10" destOrd="0" presId="urn:microsoft.com/office/officeart/2016/7/layout/RepeatingBendingProcessNew"/>
    <dgm:cxn modelId="{5C1C2501-AA20-49CB-8B01-EF4539FFEDB9}" type="presParOf" srcId="{B8FBDE1D-502B-4968-904E-10B1C1F4CB80}" destId="{DC95B737-7541-4330-96E3-5682344AD2EF}" srcOrd="11" destOrd="0" presId="urn:microsoft.com/office/officeart/2016/7/layout/RepeatingBendingProcessNew"/>
    <dgm:cxn modelId="{34F8FA1C-97AC-435C-9B88-B3722583A5D2}" type="presParOf" srcId="{DC95B737-7541-4330-96E3-5682344AD2EF}" destId="{DE189D48-6BC5-4E80-99D7-04C4A2112B3F}" srcOrd="0" destOrd="0" presId="urn:microsoft.com/office/officeart/2016/7/layout/RepeatingBendingProcessNew"/>
    <dgm:cxn modelId="{69E040F0-74C7-4B90-A1ED-17CAA8209438}" type="presParOf" srcId="{B8FBDE1D-502B-4968-904E-10B1C1F4CB80}" destId="{ADAD8E43-E531-4794-BCE0-760EFE9A509F}" srcOrd="12" destOrd="0" presId="urn:microsoft.com/office/officeart/2016/7/layout/RepeatingBendingProcessNew"/>
    <dgm:cxn modelId="{E1CE794D-5CC9-4208-B815-D9141463078E}" type="presParOf" srcId="{B8FBDE1D-502B-4968-904E-10B1C1F4CB80}" destId="{88DD7D4E-1CA3-43B4-BED9-F352F71EA164}" srcOrd="13" destOrd="0" presId="urn:microsoft.com/office/officeart/2016/7/layout/RepeatingBendingProcessNew"/>
    <dgm:cxn modelId="{B43EBBCA-4365-4A8C-B6F3-123925E1777C}" type="presParOf" srcId="{88DD7D4E-1CA3-43B4-BED9-F352F71EA164}" destId="{7EB5C464-74E7-4948-A214-994615E14296}" srcOrd="0" destOrd="0" presId="urn:microsoft.com/office/officeart/2016/7/layout/RepeatingBendingProcessNew"/>
    <dgm:cxn modelId="{E792AB99-E7D6-4DF3-B8F4-D865C14DAC15}" type="presParOf" srcId="{B8FBDE1D-502B-4968-904E-10B1C1F4CB80}" destId="{88196AF3-1154-4EDD-A6CF-42A504BC0621}" srcOrd="14" destOrd="0" presId="urn:microsoft.com/office/officeart/2016/7/layout/RepeatingBendingProcessNew"/>
    <dgm:cxn modelId="{FFC3149C-7DFE-47A6-B656-EA6651820A52}" type="presParOf" srcId="{B8FBDE1D-502B-4968-904E-10B1C1F4CB80}" destId="{034CEF13-0362-4D3C-BFF1-DD78BBDB85C7}" srcOrd="15" destOrd="0" presId="urn:microsoft.com/office/officeart/2016/7/layout/RepeatingBendingProcessNew"/>
    <dgm:cxn modelId="{4DFDA05D-92DD-499F-9190-88AA81A93571}" type="presParOf" srcId="{034CEF13-0362-4D3C-BFF1-DD78BBDB85C7}" destId="{3D70DC8A-1399-4CC8-8D6A-450DACEA0959}" srcOrd="0" destOrd="0" presId="urn:microsoft.com/office/officeart/2016/7/layout/RepeatingBendingProcessNew"/>
    <dgm:cxn modelId="{8409843F-4D29-4A78-AC09-9964C7BAD903}" type="presParOf" srcId="{B8FBDE1D-502B-4968-904E-10B1C1F4CB80}" destId="{A9ECD748-971A-4B36-8053-D6EA28AA4775}" srcOrd="16" destOrd="0" presId="urn:microsoft.com/office/officeart/2016/7/layout/RepeatingBendingProcessNew"/>
    <dgm:cxn modelId="{4793935C-5F83-4C61-90A6-1F3A9BAF8765}" type="presParOf" srcId="{B8FBDE1D-502B-4968-904E-10B1C1F4CB80}" destId="{6F450603-A9A7-4AE8-9B0D-69998CBD0491}" srcOrd="17" destOrd="0" presId="urn:microsoft.com/office/officeart/2016/7/layout/RepeatingBendingProcessNew"/>
    <dgm:cxn modelId="{9BDAD4E5-1566-4918-8053-402FF1BB3CC8}" type="presParOf" srcId="{6F450603-A9A7-4AE8-9B0D-69998CBD0491}" destId="{B218772E-10D4-44C8-87FD-8560E0D6454F}" srcOrd="0" destOrd="0" presId="urn:microsoft.com/office/officeart/2016/7/layout/RepeatingBendingProcessNew"/>
    <dgm:cxn modelId="{42C99B4B-8ABF-41D4-95E1-1D0BE42C2DC1}" type="presParOf" srcId="{B8FBDE1D-502B-4968-904E-10B1C1F4CB80}" destId="{52C741E7-D386-4BE8-BD60-45C6AADF454B}" srcOrd="18"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EC7E2-72AA-4F9A-A4F1-16D64C4D42E2}">
      <dsp:nvSpPr>
        <dsp:cNvPr id="0" name=""/>
        <dsp:cNvSpPr/>
      </dsp:nvSpPr>
      <dsp:spPr>
        <a:xfrm rot="5400000">
          <a:off x="3418015" y="-238731"/>
          <a:ext cx="2008628" cy="2486282"/>
        </a:xfrm>
        <a:prstGeom prst="hexagon">
          <a:avLst>
            <a:gd name="adj" fmla="val 25000"/>
            <a:gd name="vf" fmla="val 115470"/>
          </a:avLst>
        </a:prstGeom>
        <a:solidFill>
          <a:srgbClr val="FF99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b="1" kern="1200" dirty="0">
              <a:solidFill>
                <a:schemeClr val="tx1"/>
              </a:solidFill>
              <a:latin typeface="Arial" panose="020B0604020202020204" pitchFamily="34" charset="0"/>
              <a:cs typeface="Arial" panose="020B0604020202020204" pitchFamily="34" charset="0"/>
            </a:rPr>
            <a:t>Συντήρηση τροφίμων</a:t>
          </a:r>
        </a:p>
      </dsp:txBody>
      <dsp:txXfrm rot="-5400000">
        <a:off x="3593568" y="334867"/>
        <a:ext cx="1657522" cy="1339086"/>
      </dsp:txXfrm>
    </dsp:sp>
    <dsp:sp modelId="{267715DD-9074-4D38-BBBA-8DFD70F33766}">
      <dsp:nvSpPr>
        <dsp:cNvPr id="0" name=""/>
        <dsp:cNvSpPr/>
      </dsp:nvSpPr>
      <dsp:spPr>
        <a:xfrm>
          <a:off x="5748636" y="907850"/>
          <a:ext cx="2241629" cy="1205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b="1" kern="1200" dirty="0">
              <a:latin typeface="Arial" panose="020B0604020202020204" pitchFamily="34" charset="0"/>
              <a:cs typeface="Arial" panose="020B0604020202020204" pitchFamily="34" charset="0"/>
            </a:rPr>
            <a:t>Διατροφή ζώων</a:t>
          </a:r>
        </a:p>
      </dsp:txBody>
      <dsp:txXfrm>
        <a:off x="5748636" y="907850"/>
        <a:ext cx="2241629" cy="1205177"/>
      </dsp:txXfrm>
    </dsp:sp>
    <dsp:sp modelId="{BF7960C8-EBBC-4E8F-A690-393CD918B811}">
      <dsp:nvSpPr>
        <dsp:cNvPr id="0" name=""/>
        <dsp:cNvSpPr/>
      </dsp:nvSpPr>
      <dsp:spPr>
        <a:xfrm rot="5400000">
          <a:off x="1619499" y="130656"/>
          <a:ext cx="2008628" cy="1747506"/>
        </a:xfrm>
        <a:prstGeom prst="hexagon">
          <a:avLst>
            <a:gd name="adj" fmla="val 25000"/>
            <a:gd name="vf" fmla="val 115470"/>
          </a:avLst>
        </a:prstGeom>
        <a:solidFill>
          <a:srgbClr val="FF99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l-GR" sz="3600" kern="1200"/>
        </a:p>
      </dsp:txBody>
      <dsp:txXfrm rot="-5400000">
        <a:off x="2022380" y="313106"/>
        <a:ext cx="1202866" cy="1382606"/>
      </dsp:txXfrm>
    </dsp:sp>
    <dsp:sp modelId="{546CFFBF-C171-4CDC-AB5A-A4192D1E98C5}">
      <dsp:nvSpPr>
        <dsp:cNvPr id="0" name=""/>
        <dsp:cNvSpPr/>
      </dsp:nvSpPr>
      <dsp:spPr>
        <a:xfrm rot="5400000">
          <a:off x="2559537" y="1061006"/>
          <a:ext cx="2008628" cy="3296654"/>
        </a:xfrm>
        <a:prstGeom prst="hexagon">
          <a:avLst>
            <a:gd name="adj" fmla="val 25000"/>
            <a:gd name="vf" fmla="val 115470"/>
          </a:avLst>
        </a:prstGeom>
        <a:solidFill>
          <a:srgbClr val="FF99CC"/>
        </a:solidFill>
        <a:ln w="12700" cap="flat" cmpd="sng" algn="ctr">
          <a:solidFill>
            <a:srgbClr val="FF99C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b="1" kern="1200" dirty="0">
              <a:solidFill>
                <a:prstClr val="black"/>
              </a:solidFill>
              <a:latin typeface="Arial" panose="020B0604020202020204" pitchFamily="34" charset="0"/>
              <a:ea typeface="+mn-ea"/>
              <a:cs typeface="Arial" panose="020B0604020202020204" pitchFamily="34" charset="0"/>
            </a:rPr>
            <a:t>Αντιμικροβιακή δράση</a:t>
          </a:r>
        </a:p>
      </dsp:txBody>
      <dsp:txXfrm rot="-5400000">
        <a:off x="2464966" y="2039790"/>
        <a:ext cx="2197770" cy="1339086"/>
      </dsp:txXfrm>
    </dsp:sp>
    <dsp:sp modelId="{AA19246A-7FB2-4B0C-9CCB-0757D20B5876}">
      <dsp:nvSpPr>
        <dsp:cNvPr id="0" name=""/>
        <dsp:cNvSpPr/>
      </dsp:nvSpPr>
      <dsp:spPr>
        <a:xfrm>
          <a:off x="448468" y="2106744"/>
          <a:ext cx="2169318" cy="1205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b="1"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Ευεξία</a:t>
          </a:r>
        </a:p>
      </dsp:txBody>
      <dsp:txXfrm>
        <a:off x="448468" y="2106744"/>
        <a:ext cx="2169318" cy="1205177"/>
      </dsp:txXfrm>
    </dsp:sp>
    <dsp:sp modelId="{50B2AD40-5061-4069-A04A-62F6F9B7B6B1}">
      <dsp:nvSpPr>
        <dsp:cNvPr id="0" name=""/>
        <dsp:cNvSpPr/>
      </dsp:nvSpPr>
      <dsp:spPr>
        <a:xfrm rot="5400000">
          <a:off x="4446844" y="1835580"/>
          <a:ext cx="2008628" cy="1747506"/>
        </a:xfrm>
        <a:prstGeom prst="hexagon">
          <a:avLst>
            <a:gd name="adj" fmla="val 25000"/>
            <a:gd name="vf" fmla="val 115470"/>
          </a:avLst>
        </a:prstGeom>
        <a:solidFill>
          <a:srgbClr val="FF99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l-GR" sz="3600" kern="1200"/>
        </a:p>
      </dsp:txBody>
      <dsp:txXfrm rot="-5400000">
        <a:off x="4849725" y="2018030"/>
        <a:ext cx="1202866" cy="1382606"/>
      </dsp:txXfrm>
    </dsp:sp>
    <dsp:sp modelId="{C8D7DBF7-D68E-4F6F-8757-630849CC009E}">
      <dsp:nvSpPr>
        <dsp:cNvPr id="0" name=""/>
        <dsp:cNvSpPr/>
      </dsp:nvSpPr>
      <dsp:spPr>
        <a:xfrm rot="5400000">
          <a:off x="3506806" y="3162229"/>
          <a:ext cx="2008628" cy="2504054"/>
        </a:xfrm>
        <a:prstGeom prst="hexagon">
          <a:avLst>
            <a:gd name="adj" fmla="val 25000"/>
            <a:gd name="vf" fmla="val 115470"/>
          </a:avLst>
        </a:prstGeom>
        <a:solidFill>
          <a:srgbClr val="FF99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b="1"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Μαγειρική</a:t>
          </a:r>
        </a:p>
      </dsp:txBody>
      <dsp:txXfrm rot="-5400000">
        <a:off x="3676435" y="3744713"/>
        <a:ext cx="1669370" cy="1339086"/>
      </dsp:txXfrm>
    </dsp:sp>
    <dsp:sp modelId="{C1E648AC-181F-4227-8269-93A8DBF3CA3A}">
      <dsp:nvSpPr>
        <dsp:cNvPr id="0" name=""/>
        <dsp:cNvSpPr/>
      </dsp:nvSpPr>
      <dsp:spPr>
        <a:xfrm>
          <a:off x="5833616" y="3811668"/>
          <a:ext cx="1450199" cy="1205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b="1"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Ιατρική</a:t>
          </a:r>
        </a:p>
      </dsp:txBody>
      <dsp:txXfrm>
        <a:off x="5833616" y="3811668"/>
        <a:ext cx="1450199" cy="1205177"/>
      </dsp:txXfrm>
    </dsp:sp>
    <dsp:sp modelId="{FDB4B990-2398-4DD8-A8E4-4828A3FA6D27}">
      <dsp:nvSpPr>
        <dsp:cNvPr id="0" name=""/>
        <dsp:cNvSpPr/>
      </dsp:nvSpPr>
      <dsp:spPr>
        <a:xfrm rot="5400000">
          <a:off x="1619499" y="3540503"/>
          <a:ext cx="2008628" cy="1747506"/>
        </a:xfrm>
        <a:prstGeom prst="hexagon">
          <a:avLst>
            <a:gd name="adj" fmla="val 25000"/>
            <a:gd name="vf" fmla="val 115470"/>
          </a:avLst>
        </a:prstGeom>
        <a:solidFill>
          <a:srgbClr val="FF99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l-GR" sz="3600" kern="1200"/>
        </a:p>
      </dsp:txBody>
      <dsp:txXfrm rot="-5400000">
        <a:off x="2022380" y="3722953"/>
        <a:ext cx="1202866" cy="13826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47263F-F00D-4A33-BC72-34859D23DB6D}">
      <dsp:nvSpPr>
        <dsp:cNvPr id="0" name=""/>
        <dsp:cNvSpPr/>
      </dsp:nvSpPr>
      <dsp:spPr>
        <a:xfrm>
          <a:off x="2372218" y="498352"/>
          <a:ext cx="385802" cy="91440"/>
        </a:xfrm>
        <a:custGeom>
          <a:avLst/>
          <a:gdLst/>
          <a:ahLst/>
          <a:cxnLst/>
          <a:rect l="0" t="0" r="0" b="0"/>
          <a:pathLst>
            <a:path>
              <a:moveTo>
                <a:pt x="0" y="45720"/>
              </a:moveTo>
              <a:lnTo>
                <a:pt x="385802" y="45720"/>
              </a:lnTo>
            </a:path>
          </a:pathLst>
        </a:custGeom>
        <a:noFill/>
        <a:ln w="12700"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54709" y="541990"/>
        <a:ext cx="20820" cy="4164"/>
      </dsp:txXfrm>
    </dsp:sp>
    <dsp:sp modelId="{DA0A91DD-F051-4214-B900-A1B6B95ACEAA}">
      <dsp:nvSpPr>
        <dsp:cNvPr id="0" name=""/>
        <dsp:cNvSpPr/>
      </dsp:nvSpPr>
      <dsp:spPr>
        <a:xfrm>
          <a:off x="563574" y="938"/>
          <a:ext cx="1810444" cy="1086266"/>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713" tIns="93120" rIns="88713" bIns="93120" numCol="1" spcCol="1270" anchor="ctr" anchorCtr="0">
          <a:noAutofit/>
        </a:bodyPr>
        <a:lstStyle/>
        <a:p>
          <a:pPr marL="0" lvl="0" indent="0" algn="ctr" defTabSz="666750">
            <a:lnSpc>
              <a:spcPct val="90000"/>
            </a:lnSpc>
            <a:spcBef>
              <a:spcPct val="0"/>
            </a:spcBef>
            <a:spcAft>
              <a:spcPct val="35000"/>
            </a:spcAft>
            <a:buNone/>
          </a:pPr>
          <a:r>
            <a:rPr lang="el-GR" sz="1500" b="0" i="0" kern="1200" baseline="0"/>
            <a:t>Κύριες θεραπευτικές ιδιότητες των αιθερίων ελαίων</a:t>
          </a:r>
          <a:endParaRPr lang="en-US" sz="1500" kern="1200"/>
        </a:p>
      </dsp:txBody>
      <dsp:txXfrm>
        <a:off x="563574" y="938"/>
        <a:ext cx="1810444" cy="1086266"/>
      </dsp:txXfrm>
    </dsp:sp>
    <dsp:sp modelId="{07C7CF2F-1FF0-42FD-A600-29863CF2A9AD}">
      <dsp:nvSpPr>
        <dsp:cNvPr id="0" name=""/>
        <dsp:cNvSpPr/>
      </dsp:nvSpPr>
      <dsp:spPr>
        <a:xfrm>
          <a:off x="4599065" y="498352"/>
          <a:ext cx="385802" cy="91440"/>
        </a:xfrm>
        <a:custGeom>
          <a:avLst/>
          <a:gdLst/>
          <a:ahLst/>
          <a:cxnLst/>
          <a:rect l="0" t="0" r="0" b="0"/>
          <a:pathLst>
            <a:path>
              <a:moveTo>
                <a:pt x="0" y="45720"/>
              </a:moveTo>
              <a:lnTo>
                <a:pt x="385802" y="45720"/>
              </a:lnTo>
            </a:path>
          </a:pathLst>
        </a:custGeom>
        <a:noFill/>
        <a:ln w="12700"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81556" y="541990"/>
        <a:ext cx="20820" cy="4164"/>
      </dsp:txXfrm>
    </dsp:sp>
    <dsp:sp modelId="{2DB238F0-19AC-4B1A-A00F-9CC25E06BAB3}">
      <dsp:nvSpPr>
        <dsp:cNvPr id="0" name=""/>
        <dsp:cNvSpPr/>
      </dsp:nvSpPr>
      <dsp:spPr>
        <a:xfrm>
          <a:off x="2790420" y="938"/>
          <a:ext cx="1810444" cy="1086266"/>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713" tIns="93120" rIns="88713" bIns="93120" numCol="1" spcCol="1270" anchor="ctr" anchorCtr="0">
          <a:noAutofit/>
        </a:bodyPr>
        <a:lstStyle/>
        <a:p>
          <a:pPr marL="0" lvl="0" indent="0" algn="ctr" defTabSz="666750">
            <a:lnSpc>
              <a:spcPct val="90000"/>
            </a:lnSpc>
            <a:spcBef>
              <a:spcPct val="0"/>
            </a:spcBef>
            <a:spcAft>
              <a:spcPct val="35000"/>
            </a:spcAft>
            <a:buNone/>
          </a:pPr>
          <a:r>
            <a:rPr lang="el-GR" sz="1500" b="0" i="0" kern="1200" baseline="0"/>
            <a:t>Αντισηπτικές, αντιβακτηριακές, αντιικές, αντιμυκητικές</a:t>
          </a:r>
          <a:endParaRPr lang="en-US" sz="1500" kern="1200"/>
        </a:p>
      </dsp:txBody>
      <dsp:txXfrm>
        <a:off x="2790420" y="938"/>
        <a:ext cx="1810444" cy="1086266"/>
      </dsp:txXfrm>
    </dsp:sp>
    <dsp:sp modelId="{47F64B9F-CB17-4EA7-89F7-086FA7B63691}">
      <dsp:nvSpPr>
        <dsp:cNvPr id="0" name=""/>
        <dsp:cNvSpPr/>
      </dsp:nvSpPr>
      <dsp:spPr>
        <a:xfrm>
          <a:off x="6825912" y="498352"/>
          <a:ext cx="385802" cy="91440"/>
        </a:xfrm>
        <a:custGeom>
          <a:avLst/>
          <a:gdLst/>
          <a:ahLst/>
          <a:cxnLst/>
          <a:rect l="0" t="0" r="0" b="0"/>
          <a:pathLst>
            <a:path>
              <a:moveTo>
                <a:pt x="0" y="45720"/>
              </a:moveTo>
              <a:lnTo>
                <a:pt x="385802" y="45720"/>
              </a:lnTo>
            </a:path>
          </a:pathLst>
        </a:custGeom>
        <a:noFill/>
        <a:ln w="12700" cap="rnd"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08403" y="541990"/>
        <a:ext cx="20820" cy="4164"/>
      </dsp:txXfrm>
    </dsp:sp>
    <dsp:sp modelId="{104DAE54-8F16-43DD-9AEB-FCBF5CBFC4D0}">
      <dsp:nvSpPr>
        <dsp:cNvPr id="0" name=""/>
        <dsp:cNvSpPr/>
      </dsp:nvSpPr>
      <dsp:spPr>
        <a:xfrm>
          <a:off x="5017267" y="938"/>
          <a:ext cx="1810444" cy="1086266"/>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713" tIns="93120" rIns="88713" bIns="93120" numCol="1" spcCol="1270" anchor="ctr" anchorCtr="0">
          <a:noAutofit/>
        </a:bodyPr>
        <a:lstStyle/>
        <a:p>
          <a:pPr marL="0" lvl="0" indent="0" algn="ctr" defTabSz="666750">
            <a:lnSpc>
              <a:spcPct val="90000"/>
            </a:lnSpc>
            <a:spcBef>
              <a:spcPct val="0"/>
            </a:spcBef>
            <a:spcAft>
              <a:spcPct val="35000"/>
            </a:spcAft>
            <a:buNone/>
          </a:pPr>
          <a:r>
            <a:rPr lang="el-GR" sz="1500" b="0" i="0" kern="1200" baseline="0"/>
            <a:t>Επουλωτικές</a:t>
          </a:r>
          <a:endParaRPr lang="en-US" sz="1500" kern="1200"/>
        </a:p>
      </dsp:txBody>
      <dsp:txXfrm>
        <a:off x="5017267" y="938"/>
        <a:ext cx="1810444" cy="1086266"/>
      </dsp:txXfrm>
    </dsp:sp>
    <dsp:sp modelId="{FB56FD50-019B-40B8-A7FC-8C7B6FEF9CF3}">
      <dsp:nvSpPr>
        <dsp:cNvPr id="0" name=""/>
        <dsp:cNvSpPr/>
      </dsp:nvSpPr>
      <dsp:spPr>
        <a:xfrm>
          <a:off x="1468796" y="1085405"/>
          <a:ext cx="6680540" cy="385802"/>
        </a:xfrm>
        <a:custGeom>
          <a:avLst/>
          <a:gdLst/>
          <a:ahLst/>
          <a:cxnLst/>
          <a:rect l="0" t="0" r="0" b="0"/>
          <a:pathLst>
            <a:path>
              <a:moveTo>
                <a:pt x="6680540" y="0"/>
              </a:moveTo>
              <a:lnTo>
                <a:pt x="6680540" y="210001"/>
              </a:lnTo>
              <a:lnTo>
                <a:pt x="0" y="210001"/>
              </a:lnTo>
              <a:lnTo>
                <a:pt x="0" y="385802"/>
              </a:lnTo>
            </a:path>
          </a:pathLst>
        </a:custGeom>
        <a:noFill/>
        <a:ln w="12700"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41728" y="1276224"/>
        <a:ext cx="334675" cy="4164"/>
      </dsp:txXfrm>
    </dsp:sp>
    <dsp:sp modelId="{8476316D-C214-4E20-817B-0D20B00231DC}">
      <dsp:nvSpPr>
        <dsp:cNvPr id="0" name=""/>
        <dsp:cNvSpPr/>
      </dsp:nvSpPr>
      <dsp:spPr>
        <a:xfrm>
          <a:off x="7244114" y="938"/>
          <a:ext cx="1810444" cy="1086266"/>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713" tIns="93120" rIns="88713" bIns="93120" numCol="1" spcCol="1270" anchor="ctr" anchorCtr="0">
          <a:noAutofit/>
        </a:bodyPr>
        <a:lstStyle/>
        <a:p>
          <a:pPr marL="0" lvl="0" indent="0" algn="ctr" defTabSz="666750">
            <a:lnSpc>
              <a:spcPct val="90000"/>
            </a:lnSpc>
            <a:spcBef>
              <a:spcPct val="0"/>
            </a:spcBef>
            <a:spcAft>
              <a:spcPct val="35000"/>
            </a:spcAft>
            <a:buNone/>
          </a:pPr>
          <a:r>
            <a:rPr lang="el-GR" sz="1500" b="0" i="0" kern="1200" baseline="0"/>
            <a:t>Αναλγητικές, αντιφλεγμονώδεις, αντιτοξικές, υπεραιμικές</a:t>
          </a:r>
          <a:endParaRPr lang="en-US" sz="1500" kern="1200"/>
        </a:p>
      </dsp:txBody>
      <dsp:txXfrm>
        <a:off x="7244114" y="938"/>
        <a:ext cx="1810444" cy="1086266"/>
      </dsp:txXfrm>
    </dsp:sp>
    <dsp:sp modelId="{7D33544D-7496-4CF4-B19B-3EA53BEE4826}">
      <dsp:nvSpPr>
        <dsp:cNvPr id="0" name=""/>
        <dsp:cNvSpPr/>
      </dsp:nvSpPr>
      <dsp:spPr>
        <a:xfrm>
          <a:off x="2372218" y="2001021"/>
          <a:ext cx="385802" cy="91440"/>
        </a:xfrm>
        <a:custGeom>
          <a:avLst/>
          <a:gdLst/>
          <a:ahLst/>
          <a:cxnLst/>
          <a:rect l="0" t="0" r="0" b="0"/>
          <a:pathLst>
            <a:path>
              <a:moveTo>
                <a:pt x="0" y="45720"/>
              </a:moveTo>
              <a:lnTo>
                <a:pt x="385802" y="45720"/>
              </a:lnTo>
            </a:path>
          </a:pathLst>
        </a:custGeom>
        <a:noFill/>
        <a:ln w="12700" cap="rnd"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54709" y="2044658"/>
        <a:ext cx="20820" cy="4164"/>
      </dsp:txXfrm>
    </dsp:sp>
    <dsp:sp modelId="{10121520-15A1-4F44-9881-AE2BE0F72FA2}">
      <dsp:nvSpPr>
        <dsp:cNvPr id="0" name=""/>
        <dsp:cNvSpPr/>
      </dsp:nvSpPr>
      <dsp:spPr>
        <a:xfrm>
          <a:off x="563574" y="1503607"/>
          <a:ext cx="1810444" cy="1086266"/>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713" tIns="93120" rIns="88713" bIns="93120" numCol="1" spcCol="1270" anchor="ctr" anchorCtr="0">
          <a:noAutofit/>
        </a:bodyPr>
        <a:lstStyle/>
        <a:p>
          <a:pPr marL="0" lvl="0" indent="0" algn="ctr" defTabSz="666750">
            <a:lnSpc>
              <a:spcPct val="90000"/>
            </a:lnSpc>
            <a:spcBef>
              <a:spcPct val="0"/>
            </a:spcBef>
            <a:spcAft>
              <a:spcPct val="35000"/>
            </a:spcAft>
            <a:buNone/>
          </a:pPr>
          <a:r>
            <a:rPr lang="el-GR" sz="1500" b="0" i="0" kern="1200" baseline="0"/>
            <a:t>Χαλαρωτικές, κατασταλτικές, αντικαταθλιπτικές</a:t>
          </a:r>
          <a:endParaRPr lang="en-US" sz="1500" kern="1200"/>
        </a:p>
      </dsp:txBody>
      <dsp:txXfrm>
        <a:off x="563574" y="1503607"/>
        <a:ext cx="1810444" cy="1086266"/>
      </dsp:txXfrm>
    </dsp:sp>
    <dsp:sp modelId="{DC95B737-7541-4330-96E3-5682344AD2EF}">
      <dsp:nvSpPr>
        <dsp:cNvPr id="0" name=""/>
        <dsp:cNvSpPr/>
      </dsp:nvSpPr>
      <dsp:spPr>
        <a:xfrm>
          <a:off x="4599065" y="2001021"/>
          <a:ext cx="385802" cy="91440"/>
        </a:xfrm>
        <a:custGeom>
          <a:avLst/>
          <a:gdLst/>
          <a:ahLst/>
          <a:cxnLst/>
          <a:rect l="0" t="0" r="0" b="0"/>
          <a:pathLst>
            <a:path>
              <a:moveTo>
                <a:pt x="0" y="45720"/>
              </a:moveTo>
              <a:lnTo>
                <a:pt x="385802" y="45720"/>
              </a:lnTo>
            </a:path>
          </a:pathLst>
        </a:custGeom>
        <a:noFill/>
        <a:ln w="12700"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81556" y="2044658"/>
        <a:ext cx="20820" cy="4164"/>
      </dsp:txXfrm>
    </dsp:sp>
    <dsp:sp modelId="{793C043E-EBA8-4225-96E5-3C6FBFE90D2B}">
      <dsp:nvSpPr>
        <dsp:cNvPr id="0" name=""/>
        <dsp:cNvSpPr/>
      </dsp:nvSpPr>
      <dsp:spPr>
        <a:xfrm>
          <a:off x="2790420" y="1503607"/>
          <a:ext cx="1810444" cy="1086266"/>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713" tIns="93120" rIns="88713" bIns="93120" numCol="1" spcCol="1270" anchor="ctr" anchorCtr="0">
          <a:noAutofit/>
        </a:bodyPr>
        <a:lstStyle/>
        <a:p>
          <a:pPr marL="0" lvl="0" indent="0" algn="ctr" defTabSz="666750">
            <a:lnSpc>
              <a:spcPct val="90000"/>
            </a:lnSpc>
            <a:spcBef>
              <a:spcPct val="0"/>
            </a:spcBef>
            <a:spcAft>
              <a:spcPct val="35000"/>
            </a:spcAft>
            <a:buNone/>
          </a:pPr>
          <a:r>
            <a:rPr lang="el-GR" sz="1500" b="0" i="0" kern="1200" baseline="0"/>
            <a:t>Σπασμολυτικές, χωνευτικές, διουρητικές</a:t>
          </a:r>
          <a:endParaRPr lang="en-US" sz="1500" kern="1200"/>
        </a:p>
      </dsp:txBody>
      <dsp:txXfrm>
        <a:off x="2790420" y="1503607"/>
        <a:ext cx="1810444" cy="1086266"/>
      </dsp:txXfrm>
    </dsp:sp>
    <dsp:sp modelId="{88DD7D4E-1CA3-43B4-BED9-F352F71EA164}">
      <dsp:nvSpPr>
        <dsp:cNvPr id="0" name=""/>
        <dsp:cNvSpPr/>
      </dsp:nvSpPr>
      <dsp:spPr>
        <a:xfrm>
          <a:off x="6825912" y="2001021"/>
          <a:ext cx="385802" cy="91440"/>
        </a:xfrm>
        <a:custGeom>
          <a:avLst/>
          <a:gdLst/>
          <a:ahLst/>
          <a:cxnLst/>
          <a:rect l="0" t="0" r="0" b="0"/>
          <a:pathLst>
            <a:path>
              <a:moveTo>
                <a:pt x="0" y="45720"/>
              </a:moveTo>
              <a:lnTo>
                <a:pt x="385802" y="45720"/>
              </a:lnTo>
            </a:path>
          </a:pathLst>
        </a:custGeom>
        <a:noFill/>
        <a:ln w="12700"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08403" y="2044658"/>
        <a:ext cx="20820" cy="4164"/>
      </dsp:txXfrm>
    </dsp:sp>
    <dsp:sp modelId="{ADAD8E43-E531-4794-BCE0-760EFE9A509F}">
      <dsp:nvSpPr>
        <dsp:cNvPr id="0" name=""/>
        <dsp:cNvSpPr/>
      </dsp:nvSpPr>
      <dsp:spPr>
        <a:xfrm>
          <a:off x="5017267" y="1503607"/>
          <a:ext cx="1810444" cy="1086266"/>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713" tIns="93120" rIns="88713" bIns="93120" numCol="1" spcCol="1270" anchor="ctr" anchorCtr="0">
          <a:noAutofit/>
        </a:bodyPr>
        <a:lstStyle/>
        <a:p>
          <a:pPr marL="0" lvl="0" indent="0" algn="ctr" defTabSz="666750">
            <a:lnSpc>
              <a:spcPct val="90000"/>
            </a:lnSpc>
            <a:spcBef>
              <a:spcPct val="0"/>
            </a:spcBef>
            <a:spcAft>
              <a:spcPct val="35000"/>
            </a:spcAft>
            <a:buNone/>
          </a:pPr>
          <a:r>
            <a:rPr lang="el-GR" sz="1500" b="0" i="0" kern="1200" baseline="0"/>
            <a:t>Ανοσοδιεγερτικές, ορμονικές</a:t>
          </a:r>
          <a:endParaRPr lang="en-US" sz="1500" kern="1200"/>
        </a:p>
      </dsp:txBody>
      <dsp:txXfrm>
        <a:off x="5017267" y="1503607"/>
        <a:ext cx="1810444" cy="1086266"/>
      </dsp:txXfrm>
    </dsp:sp>
    <dsp:sp modelId="{034CEF13-0362-4D3C-BFF1-DD78BBDB85C7}">
      <dsp:nvSpPr>
        <dsp:cNvPr id="0" name=""/>
        <dsp:cNvSpPr/>
      </dsp:nvSpPr>
      <dsp:spPr>
        <a:xfrm>
          <a:off x="1468796" y="2588074"/>
          <a:ext cx="6680540" cy="385802"/>
        </a:xfrm>
        <a:custGeom>
          <a:avLst/>
          <a:gdLst/>
          <a:ahLst/>
          <a:cxnLst/>
          <a:rect l="0" t="0" r="0" b="0"/>
          <a:pathLst>
            <a:path>
              <a:moveTo>
                <a:pt x="6680540" y="0"/>
              </a:moveTo>
              <a:lnTo>
                <a:pt x="6680540" y="210001"/>
              </a:lnTo>
              <a:lnTo>
                <a:pt x="0" y="210001"/>
              </a:lnTo>
              <a:lnTo>
                <a:pt x="0" y="385802"/>
              </a:lnTo>
            </a:path>
          </a:pathLst>
        </a:custGeom>
        <a:noFill/>
        <a:ln w="12700" cap="rnd"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41728" y="2778893"/>
        <a:ext cx="334675" cy="4164"/>
      </dsp:txXfrm>
    </dsp:sp>
    <dsp:sp modelId="{88196AF3-1154-4EDD-A6CF-42A504BC0621}">
      <dsp:nvSpPr>
        <dsp:cNvPr id="0" name=""/>
        <dsp:cNvSpPr/>
      </dsp:nvSpPr>
      <dsp:spPr>
        <a:xfrm>
          <a:off x="7244114" y="1503607"/>
          <a:ext cx="1810444" cy="1086266"/>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713" tIns="93120" rIns="88713" bIns="93120" numCol="1" spcCol="1270" anchor="ctr" anchorCtr="0">
          <a:noAutofit/>
        </a:bodyPr>
        <a:lstStyle/>
        <a:p>
          <a:pPr marL="0" lvl="0" indent="0" algn="ctr" defTabSz="666750">
            <a:lnSpc>
              <a:spcPct val="90000"/>
            </a:lnSpc>
            <a:spcBef>
              <a:spcPct val="0"/>
            </a:spcBef>
            <a:spcAft>
              <a:spcPct val="35000"/>
            </a:spcAft>
            <a:buNone/>
          </a:pPr>
          <a:r>
            <a:rPr lang="el-GR" sz="1500" b="0" i="0" kern="1200" baseline="0"/>
            <a:t>Εντομοκτόνες, απωθητικές</a:t>
          </a:r>
          <a:endParaRPr lang="en-US" sz="1500" kern="1200"/>
        </a:p>
      </dsp:txBody>
      <dsp:txXfrm>
        <a:off x="7244114" y="1503607"/>
        <a:ext cx="1810444" cy="1086266"/>
      </dsp:txXfrm>
    </dsp:sp>
    <dsp:sp modelId="{6F450603-A9A7-4AE8-9B0D-69998CBD0491}">
      <dsp:nvSpPr>
        <dsp:cNvPr id="0" name=""/>
        <dsp:cNvSpPr/>
      </dsp:nvSpPr>
      <dsp:spPr>
        <a:xfrm>
          <a:off x="2372218" y="3503689"/>
          <a:ext cx="385802" cy="91440"/>
        </a:xfrm>
        <a:custGeom>
          <a:avLst/>
          <a:gdLst/>
          <a:ahLst/>
          <a:cxnLst/>
          <a:rect l="0" t="0" r="0" b="0"/>
          <a:pathLst>
            <a:path>
              <a:moveTo>
                <a:pt x="0" y="45720"/>
              </a:moveTo>
              <a:lnTo>
                <a:pt x="385802" y="45720"/>
              </a:lnTo>
            </a:path>
          </a:pathLst>
        </a:custGeom>
        <a:noFill/>
        <a:ln w="12700"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54709" y="3547327"/>
        <a:ext cx="20820" cy="4164"/>
      </dsp:txXfrm>
    </dsp:sp>
    <dsp:sp modelId="{A9ECD748-971A-4B36-8053-D6EA28AA4775}">
      <dsp:nvSpPr>
        <dsp:cNvPr id="0" name=""/>
        <dsp:cNvSpPr/>
      </dsp:nvSpPr>
      <dsp:spPr>
        <a:xfrm>
          <a:off x="563574" y="3006276"/>
          <a:ext cx="1810444" cy="1086266"/>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713" tIns="93120" rIns="88713" bIns="93120" numCol="1" spcCol="1270" anchor="ctr" anchorCtr="0">
          <a:noAutofit/>
        </a:bodyPr>
        <a:lstStyle/>
        <a:p>
          <a:pPr marL="0" lvl="0" indent="0" algn="ctr" defTabSz="666750">
            <a:lnSpc>
              <a:spcPct val="90000"/>
            </a:lnSpc>
            <a:spcBef>
              <a:spcPct val="0"/>
            </a:spcBef>
            <a:spcAft>
              <a:spcPct val="35000"/>
            </a:spcAft>
            <a:buNone/>
          </a:pPr>
          <a:r>
            <a:rPr lang="el-GR" sz="1500" b="0" i="0" kern="1200" baseline="0"/>
            <a:t>Αποχρεμπτικές</a:t>
          </a:r>
          <a:endParaRPr lang="en-US" sz="1500" kern="1200"/>
        </a:p>
      </dsp:txBody>
      <dsp:txXfrm>
        <a:off x="563574" y="3006276"/>
        <a:ext cx="1810444" cy="1086266"/>
      </dsp:txXfrm>
    </dsp:sp>
    <dsp:sp modelId="{52C741E7-D386-4BE8-BD60-45C6AADF454B}">
      <dsp:nvSpPr>
        <dsp:cNvPr id="0" name=""/>
        <dsp:cNvSpPr/>
      </dsp:nvSpPr>
      <dsp:spPr>
        <a:xfrm>
          <a:off x="2790420" y="3006276"/>
          <a:ext cx="1810444" cy="1086266"/>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713" tIns="93120" rIns="88713" bIns="93120" numCol="1" spcCol="1270" anchor="ctr" anchorCtr="0">
          <a:noAutofit/>
        </a:bodyPr>
        <a:lstStyle/>
        <a:p>
          <a:pPr marL="0" lvl="0" indent="0" algn="ctr" defTabSz="666750">
            <a:lnSpc>
              <a:spcPct val="90000"/>
            </a:lnSpc>
            <a:spcBef>
              <a:spcPct val="0"/>
            </a:spcBef>
            <a:spcAft>
              <a:spcPct val="35000"/>
            </a:spcAft>
            <a:buNone/>
          </a:pPr>
          <a:r>
            <a:rPr lang="el-GR" sz="1500" b="0" i="0" kern="1200" baseline="0"/>
            <a:t>Αποσμητικές</a:t>
          </a:r>
          <a:endParaRPr lang="en-US" sz="1500" kern="1200"/>
        </a:p>
      </dsp:txBody>
      <dsp:txXfrm>
        <a:off x="2790420" y="3006276"/>
        <a:ext cx="1810444" cy="1086266"/>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15D34-BCD8-EE04-EBA1-171790D41F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a:extLst>
              <a:ext uri="{FF2B5EF4-FFF2-40B4-BE49-F238E27FC236}">
                <a16:creationId xmlns:a16="http://schemas.microsoft.com/office/drawing/2014/main" id="{A710C89B-F4FB-32A9-BAC0-9FA28EA92D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E14586E8-AB45-D924-ED24-3D302515BE16}"/>
              </a:ext>
            </a:extLst>
          </p:cNvPr>
          <p:cNvSpPr>
            <a:spLocks noGrp="1"/>
          </p:cNvSpPr>
          <p:nvPr>
            <p:ph type="dt" sz="half" idx="10"/>
          </p:nvPr>
        </p:nvSpPr>
        <p:spPr/>
        <p:txBody>
          <a:bodyPr/>
          <a:lstStyle/>
          <a:p>
            <a:fld id="{233ED6D4-403E-4B79-BDC2-3F49EA1FE8DE}" type="datetimeFigureOut">
              <a:rPr lang="el-GR" smtClean="0"/>
              <a:t>13/11/2022</a:t>
            </a:fld>
            <a:endParaRPr lang="el-GR"/>
          </a:p>
        </p:txBody>
      </p:sp>
      <p:sp>
        <p:nvSpPr>
          <p:cNvPr id="5" name="Footer Placeholder 4">
            <a:extLst>
              <a:ext uri="{FF2B5EF4-FFF2-40B4-BE49-F238E27FC236}">
                <a16:creationId xmlns:a16="http://schemas.microsoft.com/office/drawing/2014/main" id="{B5998A41-19DE-6A5A-DDA6-5128CF821346}"/>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81BF6164-2194-D921-8418-0163215ADFCD}"/>
              </a:ext>
            </a:extLst>
          </p:cNvPr>
          <p:cNvSpPr>
            <a:spLocks noGrp="1"/>
          </p:cNvSpPr>
          <p:nvPr>
            <p:ph type="sldNum" sz="quarter" idx="12"/>
          </p:nvPr>
        </p:nvSpPr>
        <p:spPr/>
        <p:txBody>
          <a:bodyPr/>
          <a:lstStyle/>
          <a:p>
            <a:fld id="{A5AFBE7C-A2AB-413C-9284-5F197DDEDFC2}" type="slidenum">
              <a:rPr lang="el-GR" smtClean="0"/>
              <a:t>‹#›</a:t>
            </a:fld>
            <a:endParaRPr lang="el-GR"/>
          </a:p>
        </p:txBody>
      </p:sp>
    </p:spTree>
    <p:extLst>
      <p:ext uri="{BB962C8B-B14F-4D97-AF65-F5344CB8AC3E}">
        <p14:creationId xmlns:p14="http://schemas.microsoft.com/office/powerpoint/2010/main" val="1404828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A7CF1-9538-29E0-1D5C-22202E8D09EB}"/>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DD342735-C242-DF89-B8D0-CF99CA5B9D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B4746911-48DC-3AC3-9707-121833A81C98}"/>
              </a:ext>
            </a:extLst>
          </p:cNvPr>
          <p:cNvSpPr>
            <a:spLocks noGrp="1"/>
          </p:cNvSpPr>
          <p:nvPr>
            <p:ph type="dt" sz="half" idx="10"/>
          </p:nvPr>
        </p:nvSpPr>
        <p:spPr/>
        <p:txBody>
          <a:bodyPr/>
          <a:lstStyle/>
          <a:p>
            <a:fld id="{233ED6D4-403E-4B79-BDC2-3F49EA1FE8DE}" type="datetimeFigureOut">
              <a:rPr lang="el-GR" smtClean="0"/>
              <a:t>13/11/2022</a:t>
            </a:fld>
            <a:endParaRPr lang="el-GR"/>
          </a:p>
        </p:txBody>
      </p:sp>
      <p:sp>
        <p:nvSpPr>
          <p:cNvPr id="5" name="Footer Placeholder 4">
            <a:extLst>
              <a:ext uri="{FF2B5EF4-FFF2-40B4-BE49-F238E27FC236}">
                <a16:creationId xmlns:a16="http://schemas.microsoft.com/office/drawing/2014/main" id="{B5902DEE-D938-513E-0530-4584A78BF1F4}"/>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CDAD096D-6D58-2BDA-1CC3-DEC9AEA9F19D}"/>
              </a:ext>
            </a:extLst>
          </p:cNvPr>
          <p:cNvSpPr>
            <a:spLocks noGrp="1"/>
          </p:cNvSpPr>
          <p:nvPr>
            <p:ph type="sldNum" sz="quarter" idx="12"/>
          </p:nvPr>
        </p:nvSpPr>
        <p:spPr/>
        <p:txBody>
          <a:bodyPr/>
          <a:lstStyle/>
          <a:p>
            <a:fld id="{A5AFBE7C-A2AB-413C-9284-5F197DDEDFC2}" type="slidenum">
              <a:rPr lang="el-GR" smtClean="0"/>
              <a:t>‹#›</a:t>
            </a:fld>
            <a:endParaRPr lang="el-GR"/>
          </a:p>
        </p:txBody>
      </p:sp>
    </p:spTree>
    <p:extLst>
      <p:ext uri="{BB962C8B-B14F-4D97-AF65-F5344CB8AC3E}">
        <p14:creationId xmlns:p14="http://schemas.microsoft.com/office/powerpoint/2010/main" val="2858695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A9919E-14C5-8535-4DE2-E50F7DB1AE2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33FEA550-D8C1-6106-BAAF-05EC9B7437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3714C77B-C0A0-45A8-849E-342DA03D6A84}"/>
              </a:ext>
            </a:extLst>
          </p:cNvPr>
          <p:cNvSpPr>
            <a:spLocks noGrp="1"/>
          </p:cNvSpPr>
          <p:nvPr>
            <p:ph type="dt" sz="half" idx="10"/>
          </p:nvPr>
        </p:nvSpPr>
        <p:spPr/>
        <p:txBody>
          <a:bodyPr/>
          <a:lstStyle/>
          <a:p>
            <a:fld id="{233ED6D4-403E-4B79-BDC2-3F49EA1FE8DE}" type="datetimeFigureOut">
              <a:rPr lang="el-GR" smtClean="0"/>
              <a:t>13/11/2022</a:t>
            </a:fld>
            <a:endParaRPr lang="el-GR"/>
          </a:p>
        </p:txBody>
      </p:sp>
      <p:sp>
        <p:nvSpPr>
          <p:cNvPr id="5" name="Footer Placeholder 4">
            <a:extLst>
              <a:ext uri="{FF2B5EF4-FFF2-40B4-BE49-F238E27FC236}">
                <a16:creationId xmlns:a16="http://schemas.microsoft.com/office/drawing/2014/main" id="{4D4F2641-CDAB-A862-4396-919E9E78DB36}"/>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44CE8796-9CED-C6FC-EFD8-16F46A11516C}"/>
              </a:ext>
            </a:extLst>
          </p:cNvPr>
          <p:cNvSpPr>
            <a:spLocks noGrp="1"/>
          </p:cNvSpPr>
          <p:nvPr>
            <p:ph type="sldNum" sz="quarter" idx="12"/>
          </p:nvPr>
        </p:nvSpPr>
        <p:spPr/>
        <p:txBody>
          <a:bodyPr/>
          <a:lstStyle/>
          <a:p>
            <a:fld id="{A5AFBE7C-A2AB-413C-9284-5F197DDEDFC2}" type="slidenum">
              <a:rPr lang="el-GR" smtClean="0"/>
              <a:t>‹#›</a:t>
            </a:fld>
            <a:endParaRPr lang="el-GR"/>
          </a:p>
        </p:txBody>
      </p:sp>
    </p:spTree>
    <p:extLst>
      <p:ext uri="{BB962C8B-B14F-4D97-AF65-F5344CB8AC3E}">
        <p14:creationId xmlns:p14="http://schemas.microsoft.com/office/powerpoint/2010/main" val="13123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1BF2F1-A0A1-42E5-9E52-8962C9287A52}" type="datetimeFigureOut">
              <a:rPr lang="el-GR" smtClean="0"/>
              <a:t>13/11/2022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9A9C813-0644-41FA-A094-77900AD4F080}" type="slidenum">
              <a:rPr lang="el-GR" smtClean="0"/>
              <a:t>‹#›</a:t>
            </a:fld>
            <a:endParaRPr lang="el-GR"/>
          </a:p>
        </p:txBody>
      </p:sp>
    </p:spTree>
    <p:extLst>
      <p:ext uri="{BB962C8B-B14F-4D97-AF65-F5344CB8AC3E}">
        <p14:creationId xmlns:p14="http://schemas.microsoft.com/office/powerpoint/2010/main" val="3765765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1BF2F1-A0A1-42E5-9E52-8962C9287A52}" type="datetimeFigureOut">
              <a:rPr lang="el-GR" smtClean="0"/>
              <a:t>13/11/2022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9A9C813-0644-41FA-A094-77900AD4F080}" type="slidenum">
              <a:rPr lang="el-GR" smtClean="0"/>
              <a:t>‹#›</a:t>
            </a:fld>
            <a:endParaRPr lang="el-GR"/>
          </a:p>
        </p:txBody>
      </p:sp>
    </p:spTree>
    <p:extLst>
      <p:ext uri="{BB962C8B-B14F-4D97-AF65-F5344CB8AC3E}">
        <p14:creationId xmlns:p14="http://schemas.microsoft.com/office/powerpoint/2010/main" val="3601466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1BF2F1-A0A1-42E5-9E52-8962C9287A52}" type="datetimeFigureOut">
              <a:rPr lang="el-GR" smtClean="0"/>
              <a:t>13/11/2022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9A9C813-0644-41FA-A094-77900AD4F080}" type="slidenum">
              <a:rPr lang="el-GR" smtClean="0"/>
              <a:t>‹#›</a:t>
            </a:fld>
            <a:endParaRPr lang="el-GR"/>
          </a:p>
        </p:txBody>
      </p:sp>
    </p:spTree>
    <p:extLst>
      <p:ext uri="{BB962C8B-B14F-4D97-AF65-F5344CB8AC3E}">
        <p14:creationId xmlns:p14="http://schemas.microsoft.com/office/powerpoint/2010/main" val="2219708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1BF2F1-A0A1-42E5-9E52-8962C9287A52}" type="datetimeFigureOut">
              <a:rPr lang="el-GR" smtClean="0"/>
              <a:t>13/11/2022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9A9C813-0644-41FA-A094-77900AD4F080}" type="slidenum">
              <a:rPr lang="el-GR" smtClean="0"/>
              <a:t>‹#›</a:t>
            </a:fld>
            <a:endParaRPr lang="el-GR"/>
          </a:p>
        </p:txBody>
      </p:sp>
    </p:spTree>
    <p:extLst>
      <p:ext uri="{BB962C8B-B14F-4D97-AF65-F5344CB8AC3E}">
        <p14:creationId xmlns:p14="http://schemas.microsoft.com/office/powerpoint/2010/main" val="17795106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71BF2F1-A0A1-42E5-9E52-8962C9287A52}" type="datetimeFigureOut">
              <a:rPr lang="el-GR" smtClean="0"/>
              <a:t>13/11/2022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39A9C813-0644-41FA-A094-77900AD4F080}" type="slidenum">
              <a:rPr lang="el-GR" smtClean="0"/>
              <a:t>‹#›</a:t>
            </a:fld>
            <a:endParaRPr lang="el-GR"/>
          </a:p>
        </p:txBody>
      </p:sp>
    </p:spTree>
    <p:extLst>
      <p:ext uri="{BB962C8B-B14F-4D97-AF65-F5344CB8AC3E}">
        <p14:creationId xmlns:p14="http://schemas.microsoft.com/office/powerpoint/2010/main" val="23308096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71BF2F1-A0A1-42E5-9E52-8962C9287A52}" type="datetimeFigureOut">
              <a:rPr lang="el-GR" smtClean="0"/>
              <a:t>13/11/2022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39A9C813-0644-41FA-A094-77900AD4F080}" type="slidenum">
              <a:rPr lang="el-GR" smtClean="0"/>
              <a:t>‹#›</a:t>
            </a:fld>
            <a:endParaRPr lang="el-GR"/>
          </a:p>
        </p:txBody>
      </p:sp>
    </p:spTree>
    <p:extLst>
      <p:ext uri="{BB962C8B-B14F-4D97-AF65-F5344CB8AC3E}">
        <p14:creationId xmlns:p14="http://schemas.microsoft.com/office/powerpoint/2010/main" val="997312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1BF2F1-A0A1-42E5-9E52-8962C9287A52}" type="datetimeFigureOut">
              <a:rPr lang="el-GR" smtClean="0"/>
              <a:t>13/11/2022</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39A9C813-0644-41FA-A094-77900AD4F080}" type="slidenum">
              <a:rPr lang="el-GR" smtClean="0"/>
              <a:t>‹#›</a:t>
            </a:fld>
            <a:endParaRPr lang="el-GR"/>
          </a:p>
        </p:txBody>
      </p:sp>
    </p:spTree>
    <p:extLst>
      <p:ext uri="{BB962C8B-B14F-4D97-AF65-F5344CB8AC3E}">
        <p14:creationId xmlns:p14="http://schemas.microsoft.com/office/powerpoint/2010/main" val="38539224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1BF2F1-A0A1-42E5-9E52-8962C9287A52}" type="datetimeFigureOut">
              <a:rPr lang="el-GR" smtClean="0"/>
              <a:t>13/11/2022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9A9C813-0644-41FA-A094-77900AD4F080}" type="slidenum">
              <a:rPr lang="el-GR" smtClean="0"/>
              <a:t>‹#›</a:t>
            </a:fld>
            <a:endParaRPr lang="el-GR"/>
          </a:p>
        </p:txBody>
      </p:sp>
    </p:spTree>
    <p:extLst>
      <p:ext uri="{BB962C8B-B14F-4D97-AF65-F5344CB8AC3E}">
        <p14:creationId xmlns:p14="http://schemas.microsoft.com/office/powerpoint/2010/main" val="1814811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974F6-D3E5-E230-D380-3784BAD13574}"/>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4CD9F102-7B1D-EF9C-72FE-0D56A71B10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A38C169D-EBC0-8A13-8927-2E31B32148E2}"/>
              </a:ext>
            </a:extLst>
          </p:cNvPr>
          <p:cNvSpPr>
            <a:spLocks noGrp="1"/>
          </p:cNvSpPr>
          <p:nvPr>
            <p:ph type="dt" sz="half" idx="10"/>
          </p:nvPr>
        </p:nvSpPr>
        <p:spPr/>
        <p:txBody>
          <a:bodyPr/>
          <a:lstStyle/>
          <a:p>
            <a:fld id="{233ED6D4-403E-4B79-BDC2-3F49EA1FE8DE}" type="datetimeFigureOut">
              <a:rPr lang="el-GR" smtClean="0"/>
              <a:t>13/11/2022</a:t>
            </a:fld>
            <a:endParaRPr lang="el-GR"/>
          </a:p>
        </p:txBody>
      </p:sp>
      <p:sp>
        <p:nvSpPr>
          <p:cNvPr id="5" name="Footer Placeholder 4">
            <a:extLst>
              <a:ext uri="{FF2B5EF4-FFF2-40B4-BE49-F238E27FC236}">
                <a16:creationId xmlns:a16="http://schemas.microsoft.com/office/drawing/2014/main" id="{E65FA8C4-517E-FED7-7587-6341D6A37659}"/>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DFB41CE4-3801-DE60-FFD9-A8C35B4C9739}"/>
              </a:ext>
            </a:extLst>
          </p:cNvPr>
          <p:cNvSpPr>
            <a:spLocks noGrp="1"/>
          </p:cNvSpPr>
          <p:nvPr>
            <p:ph type="sldNum" sz="quarter" idx="12"/>
          </p:nvPr>
        </p:nvSpPr>
        <p:spPr/>
        <p:txBody>
          <a:bodyPr/>
          <a:lstStyle/>
          <a:p>
            <a:fld id="{A5AFBE7C-A2AB-413C-9284-5F197DDEDFC2}" type="slidenum">
              <a:rPr lang="el-GR" smtClean="0"/>
              <a:t>‹#›</a:t>
            </a:fld>
            <a:endParaRPr lang="el-GR"/>
          </a:p>
        </p:txBody>
      </p:sp>
    </p:spTree>
    <p:extLst>
      <p:ext uri="{BB962C8B-B14F-4D97-AF65-F5344CB8AC3E}">
        <p14:creationId xmlns:p14="http://schemas.microsoft.com/office/powerpoint/2010/main" val="30890233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1BF2F1-A0A1-42E5-9E52-8962C9287A52}" type="datetimeFigureOut">
              <a:rPr lang="el-GR" smtClean="0"/>
              <a:t>13/11/2022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9A9C813-0644-41FA-A094-77900AD4F080}" type="slidenum">
              <a:rPr lang="el-GR" smtClean="0"/>
              <a:t>‹#›</a:t>
            </a:fld>
            <a:endParaRPr lang="el-GR"/>
          </a:p>
        </p:txBody>
      </p:sp>
    </p:spTree>
    <p:extLst>
      <p:ext uri="{BB962C8B-B14F-4D97-AF65-F5344CB8AC3E}">
        <p14:creationId xmlns:p14="http://schemas.microsoft.com/office/powerpoint/2010/main" val="27043299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1BF2F1-A0A1-42E5-9E52-8962C9287A52}" type="datetimeFigureOut">
              <a:rPr lang="el-GR" smtClean="0"/>
              <a:t>13/11/2022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9A9C813-0644-41FA-A094-77900AD4F080}" type="slidenum">
              <a:rPr lang="el-GR" smtClean="0"/>
              <a:t>‹#›</a:t>
            </a:fld>
            <a:endParaRPr lang="el-GR"/>
          </a:p>
        </p:txBody>
      </p:sp>
    </p:spTree>
    <p:extLst>
      <p:ext uri="{BB962C8B-B14F-4D97-AF65-F5344CB8AC3E}">
        <p14:creationId xmlns:p14="http://schemas.microsoft.com/office/powerpoint/2010/main" val="3898896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1BF2F1-A0A1-42E5-9E52-8962C9287A52}" type="datetimeFigureOut">
              <a:rPr lang="el-GR" smtClean="0"/>
              <a:t>13/11/2022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9A9C813-0644-41FA-A094-77900AD4F080}" type="slidenum">
              <a:rPr lang="el-GR" smtClean="0"/>
              <a:t>‹#›</a:t>
            </a:fld>
            <a:endParaRPr lang="el-G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030902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1BF2F1-A0A1-42E5-9E52-8962C9287A52}" type="datetimeFigureOut">
              <a:rPr lang="el-GR" smtClean="0"/>
              <a:t>13/11/2022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9A9C813-0644-41FA-A094-77900AD4F080}" type="slidenum">
              <a:rPr lang="el-GR" smtClean="0"/>
              <a:t>‹#›</a:t>
            </a:fld>
            <a:endParaRPr lang="el-GR"/>
          </a:p>
        </p:txBody>
      </p:sp>
    </p:spTree>
    <p:extLst>
      <p:ext uri="{BB962C8B-B14F-4D97-AF65-F5344CB8AC3E}">
        <p14:creationId xmlns:p14="http://schemas.microsoft.com/office/powerpoint/2010/main" val="17805898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1BF2F1-A0A1-42E5-9E52-8962C9287A52}" type="datetimeFigureOut">
              <a:rPr lang="el-GR" smtClean="0"/>
              <a:t>13/11/2022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9A9C813-0644-41FA-A094-77900AD4F080}" type="slidenum">
              <a:rPr lang="el-GR" smtClean="0"/>
              <a:t>‹#›</a:t>
            </a:fld>
            <a:endParaRPr lang="el-G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948301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1BF2F1-A0A1-42E5-9E52-8962C9287A52}" type="datetimeFigureOut">
              <a:rPr lang="el-GR" smtClean="0"/>
              <a:t>13/11/2022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9A9C813-0644-41FA-A094-77900AD4F080}" type="slidenum">
              <a:rPr lang="el-GR" smtClean="0"/>
              <a:t>‹#›</a:t>
            </a:fld>
            <a:endParaRPr lang="el-GR"/>
          </a:p>
        </p:txBody>
      </p:sp>
    </p:spTree>
    <p:extLst>
      <p:ext uri="{BB962C8B-B14F-4D97-AF65-F5344CB8AC3E}">
        <p14:creationId xmlns:p14="http://schemas.microsoft.com/office/powerpoint/2010/main" val="4607544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1BF2F1-A0A1-42E5-9E52-8962C9287A52}" type="datetimeFigureOut">
              <a:rPr lang="el-GR" smtClean="0"/>
              <a:t>13/11/2022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9A9C813-0644-41FA-A094-77900AD4F080}" type="slidenum">
              <a:rPr lang="el-GR" smtClean="0"/>
              <a:t>‹#›</a:t>
            </a:fld>
            <a:endParaRPr lang="el-GR"/>
          </a:p>
        </p:txBody>
      </p:sp>
    </p:spTree>
    <p:extLst>
      <p:ext uri="{BB962C8B-B14F-4D97-AF65-F5344CB8AC3E}">
        <p14:creationId xmlns:p14="http://schemas.microsoft.com/office/powerpoint/2010/main" val="23130797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1BF2F1-A0A1-42E5-9E52-8962C9287A52}" type="datetimeFigureOut">
              <a:rPr lang="el-GR" smtClean="0"/>
              <a:t>13/11/2022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9A9C813-0644-41FA-A094-77900AD4F080}" type="slidenum">
              <a:rPr lang="el-GR" smtClean="0"/>
              <a:t>‹#›</a:t>
            </a:fld>
            <a:endParaRPr lang="el-GR"/>
          </a:p>
        </p:txBody>
      </p:sp>
    </p:spTree>
    <p:extLst>
      <p:ext uri="{BB962C8B-B14F-4D97-AF65-F5344CB8AC3E}">
        <p14:creationId xmlns:p14="http://schemas.microsoft.com/office/powerpoint/2010/main" val="1576158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82FEF-7338-6EA8-7F96-982D01D87A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A4B837A2-8A78-BD0C-116B-6496CAF6AC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8FB0F4-5371-0C36-98CD-85BF595B31DC}"/>
              </a:ext>
            </a:extLst>
          </p:cNvPr>
          <p:cNvSpPr>
            <a:spLocks noGrp="1"/>
          </p:cNvSpPr>
          <p:nvPr>
            <p:ph type="dt" sz="half" idx="10"/>
          </p:nvPr>
        </p:nvSpPr>
        <p:spPr/>
        <p:txBody>
          <a:bodyPr/>
          <a:lstStyle/>
          <a:p>
            <a:fld id="{233ED6D4-403E-4B79-BDC2-3F49EA1FE8DE}" type="datetimeFigureOut">
              <a:rPr lang="el-GR" smtClean="0"/>
              <a:t>13/11/2022</a:t>
            </a:fld>
            <a:endParaRPr lang="el-GR"/>
          </a:p>
        </p:txBody>
      </p:sp>
      <p:sp>
        <p:nvSpPr>
          <p:cNvPr id="5" name="Footer Placeholder 4">
            <a:extLst>
              <a:ext uri="{FF2B5EF4-FFF2-40B4-BE49-F238E27FC236}">
                <a16:creationId xmlns:a16="http://schemas.microsoft.com/office/drawing/2014/main" id="{6A1E79AC-4DB9-8C76-93F7-A970408F4A86}"/>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DCC4B61F-5CC4-DDCF-4073-3FF681871331}"/>
              </a:ext>
            </a:extLst>
          </p:cNvPr>
          <p:cNvSpPr>
            <a:spLocks noGrp="1"/>
          </p:cNvSpPr>
          <p:nvPr>
            <p:ph type="sldNum" sz="quarter" idx="12"/>
          </p:nvPr>
        </p:nvSpPr>
        <p:spPr/>
        <p:txBody>
          <a:bodyPr/>
          <a:lstStyle/>
          <a:p>
            <a:fld id="{A5AFBE7C-A2AB-413C-9284-5F197DDEDFC2}" type="slidenum">
              <a:rPr lang="el-GR" smtClean="0"/>
              <a:t>‹#›</a:t>
            </a:fld>
            <a:endParaRPr lang="el-GR"/>
          </a:p>
        </p:txBody>
      </p:sp>
    </p:spTree>
    <p:extLst>
      <p:ext uri="{BB962C8B-B14F-4D97-AF65-F5344CB8AC3E}">
        <p14:creationId xmlns:p14="http://schemas.microsoft.com/office/powerpoint/2010/main" val="3943808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78703-EFC8-0DAF-CE84-60FC498E76E6}"/>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B9C27F0B-4B05-D453-794F-65D1A57D86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755FBD62-6173-C94C-59EE-EEF6FF1071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C0FB7B5C-EA99-DA55-1A60-DEF3CAAD4E72}"/>
              </a:ext>
            </a:extLst>
          </p:cNvPr>
          <p:cNvSpPr>
            <a:spLocks noGrp="1"/>
          </p:cNvSpPr>
          <p:nvPr>
            <p:ph type="dt" sz="half" idx="10"/>
          </p:nvPr>
        </p:nvSpPr>
        <p:spPr/>
        <p:txBody>
          <a:bodyPr/>
          <a:lstStyle/>
          <a:p>
            <a:fld id="{233ED6D4-403E-4B79-BDC2-3F49EA1FE8DE}" type="datetimeFigureOut">
              <a:rPr lang="el-GR" smtClean="0"/>
              <a:t>13/11/2022</a:t>
            </a:fld>
            <a:endParaRPr lang="el-GR"/>
          </a:p>
        </p:txBody>
      </p:sp>
      <p:sp>
        <p:nvSpPr>
          <p:cNvPr id="6" name="Footer Placeholder 5">
            <a:extLst>
              <a:ext uri="{FF2B5EF4-FFF2-40B4-BE49-F238E27FC236}">
                <a16:creationId xmlns:a16="http://schemas.microsoft.com/office/drawing/2014/main" id="{4339C41B-7D0E-77D5-F94A-D44E5FB61582}"/>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2457F6B8-A69A-60E1-41CF-078C4BA226CC}"/>
              </a:ext>
            </a:extLst>
          </p:cNvPr>
          <p:cNvSpPr>
            <a:spLocks noGrp="1"/>
          </p:cNvSpPr>
          <p:nvPr>
            <p:ph type="sldNum" sz="quarter" idx="12"/>
          </p:nvPr>
        </p:nvSpPr>
        <p:spPr/>
        <p:txBody>
          <a:bodyPr/>
          <a:lstStyle/>
          <a:p>
            <a:fld id="{A5AFBE7C-A2AB-413C-9284-5F197DDEDFC2}" type="slidenum">
              <a:rPr lang="el-GR" smtClean="0"/>
              <a:t>‹#›</a:t>
            </a:fld>
            <a:endParaRPr lang="el-GR"/>
          </a:p>
        </p:txBody>
      </p:sp>
    </p:spTree>
    <p:extLst>
      <p:ext uri="{BB962C8B-B14F-4D97-AF65-F5344CB8AC3E}">
        <p14:creationId xmlns:p14="http://schemas.microsoft.com/office/powerpoint/2010/main" val="1883545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2BA2B-D784-CBF6-4B83-B8800D03FCEB}"/>
              </a:ext>
            </a:extLst>
          </p:cNvPr>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733B7187-EECF-ADDF-2880-2F75A0722D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7583C7-D0E1-96D3-189B-4C2AAC4C8A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2C2E1CB3-6058-6A77-3387-45D2C1EF1B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DD8D19-370E-62D8-09DB-3C5F843DE5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B60F1C15-1AA0-BD79-6203-B9C0DF8C2EE2}"/>
              </a:ext>
            </a:extLst>
          </p:cNvPr>
          <p:cNvSpPr>
            <a:spLocks noGrp="1"/>
          </p:cNvSpPr>
          <p:nvPr>
            <p:ph type="dt" sz="half" idx="10"/>
          </p:nvPr>
        </p:nvSpPr>
        <p:spPr/>
        <p:txBody>
          <a:bodyPr/>
          <a:lstStyle/>
          <a:p>
            <a:fld id="{233ED6D4-403E-4B79-BDC2-3F49EA1FE8DE}" type="datetimeFigureOut">
              <a:rPr lang="el-GR" smtClean="0"/>
              <a:t>13/11/2022</a:t>
            </a:fld>
            <a:endParaRPr lang="el-GR"/>
          </a:p>
        </p:txBody>
      </p:sp>
      <p:sp>
        <p:nvSpPr>
          <p:cNvPr id="8" name="Footer Placeholder 7">
            <a:extLst>
              <a:ext uri="{FF2B5EF4-FFF2-40B4-BE49-F238E27FC236}">
                <a16:creationId xmlns:a16="http://schemas.microsoft.com/office/drawing/2014/main" id="{E666012D-9C2D-AFE8-0F9B-40C34EF97D9C}"/>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6DB80940-C48C-2780-1DE5-8E803675D8CC}"/>
              </a:ext>
            </a:extLst>
          </p:cNvPr>
          <p:cNvSpPr>
            <a:spLocks noGrp="1"/>
          </p:cNvSpPr>
          <p:nvPr>
            <p:ph type="sldNum" sz="quarter" idx="12"/>
          </p:nvPr>
        </p:nvSpPr>
        <p:spPr/>
        <p:txBody>
          <a:bodyPr/>
          <a:lstStyle/>
          <a:p>
            <a:fld id="{A5AFBE7C-A2AB-413C-9284-5F197DDEDFC2}" type="slidenum">
              <a:rPr lang="el-GR" smtClean="0"/>
              <a:t>‹#›</a:t>
            </a:fld>
            <a:endParaRPr lang="el-GR"/>
          </a:p>
        </p:txBody>
      </p:sp>
    </p:spTree>
    <p:extLst>
      <p:ext uri="{BB962C8B-B14F-4D97-AF65-F5344CB8AC3E}">
        <p14:creationId xmlns:p14="http://schemas.microsoft.com/office/powerpoint/2010/main" val="4225711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8F63E-3A54-3DA4-DFB4-EB791B0B2CC6}"/>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2DDD48DE-ED47-FEDB-5977-6E55FBD3F7C1}"/>
              </a:ext>
            </a:extLst>
          </p:cNvPr>
          <p:cNvSpPr>
            <a:spLocks noGrp="1"/>
          </p:cNvSpPr>
          <p:nvPr>
            <p:ph type="dt" sz="half" idx="10"/>
          </p:nvPr>
        </p:nvSpPr>
        <p:spPr/>
        <p:txBody>
          <a:bodyPr/>
          <a:lstStyle/>
          <a:p>
            <a:fld id="{233ED6D4-403E-4B79-BDC2-3F49EA1FE8DE}" type="datetimeFigureOut">
              <a:rPr lang="el-GR" smtClean="0"/>
              <a:t>13/11/2022</a:t>
            </a:fld>
            <a:endParaRPr lang="el-GR"/>
          </a:p>
        </p:txBody>
      </p:sp>
      <p:sp>
        <p:nvSpPr>
          <p:cNvPr id="4" name="Footer Placeholder 3">
            <a:extLst>
              <a:ext uri="{FF2B5EF4-FFF2-40B4-BE49-F238E27FC236}">
                <a16:creationId xmlns:a16="http://schemas.microsoft.com/office/drawing/2014/main" id="{D906A3A4-1ADA-B887-09A3-25BC337787A1}"/>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E7C569D3-ECF5-BAC2-02CB-773B77D2F215}"/>
              </a:ext>
            </a:extLst>
          </p:cNvPr>
          <p:cNvSpPr>
            <a:spLocks noGrp="1"/>
          </p:cNvSpPr>
          <p:nvPr>
            <p:ph type="sldNum" sz="quarter" idx="12"/>
          </p:nvPr>
        </p:nvSpPr>
        <p:spPr/>
        <p:txBody>
          <a:bodyPr/>
          <a:lstStyle/>
          <a:p>
            <a:fld id="{A5AFBE7C-A2AB-413C-9284-5F197DDEDFC2}" type="slidenum">
              <a:rPr lang="el-GR" smtClean="0"/>
              <a:t>‹#›</a:t>
            </a:fld>
            <a:endParaRPr lang="el-GR"/>
          </a:p>
        </p:txBody>
      </p:sp>
    </p:spTree>
    <p:extLst>
      <p:ext uri="{BB962C8B-B14F-4D97-AF65-F5344CB8AC3E}">
        <p14:creationId xmlns:p14="http://schemas.microsoft.com/office/powerpoint/2010/main" val="2240085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3A1912-0151-CC0A-E1EC-898417CAB2EE}"/>
              </a:ext>
            </a:extLst>
          </p:cNvPr>
          <p:cNvSpPr>
            <a:spLocks noGrp="1"/>
          </p:cNvSpPr>
          <p:nvPr>
            <p:ph type="dt" sz="half" idx="10"/>
          </p:nvPr>
        </p:nvSpPr>
        <p:spPr/>
        <p:txBody>
          <a:bodyPr/>
          <a:lstStyle/>
          <a:p>
            <a:fld id="{233ED6D4-403E-4B79-BDC2-3F49EA1FE8DE}" type="datetimeFigureOut">
              <a:rPr lang="el-GR" smtClean="0"/>
              <a:t>13/11/2022</a:t>
            </a:fld>
            <a:endParaRPr lang="el-GR"/>
          </a:p>
        </p:txBody>
      </p:sp>
      <p:sp>
        <p:nvSpPr>
          <p:cNvPr id="3" name="Footer Placeholder 2">
            <a:extLst>
              <a:ext uri="{FF2B5EF4-FFF2-40B4-BE49-F238E27FC236}">
                <a16:creationId xmlns:a16="http://schemas.microsoft.com/office/drawing/2014/main" id="{9DAD4C4F-9782-6E0D-8178-2FB89B672A93}"/>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009AE812-8983-6F04-3267-ABAD4DE855D7}"/>
              </a:ext>
            </a:extLst>
          </p:cNvPr>
          <p:cNvSpPr>
            <a:spLocks noGrp="1"/>
          </p:cNvSpPr>
          <p:nvPr>
            <p:ph type="sldNum" sz="quarter" idx="12"/>
          </p:nvPr>
        </p:nvSpPr>
        <p:spPr/>
        <p:txBody>
          <a:bodyPr/>
          <a:lstStyle/>
          <a:p>
            <a:fld id="{A5AFBE7C-A2AB-413C-9284-5F197DDEDFC2}" type="slidenum">
              <a:rPr lang="el-GR" smtClean="0"/>
              <a:t>‹#›</a:t>
            </a:fld>
            <a:endParaRPr lang="el-GR"/>
          </a:p>
        </p:txBody>
      </p:sp>
    </p:spTree>
    <p:extLst>
      <p:ext uri="{BB962C8B-B14F-4D97-AF65-F5344CB8AC3E}">
        <p14:creationId xmlns:p14="http://schemas.microsoft.com/office/powerpoint/2010/main" val="3863869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9B964-5B13-B03D-BD64-442CF0FDF1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5D7A4D85-0EFC-2296-BF3F-0A2E133B72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C1E2BBE7-2624-909D-1856-205987F58B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6DA5D6-CE04-384C-91BC-EBC41CE2E990}"/>
              </a:ext>
            </a:extLst>
          </p:cNvPr>
          <p:cNvSpPr>
            <a:spLocks noGrp="1"/>
          </p:cNvSpPr>
          <p:nvPr>
            <p:ph type="dt" sz="half" idx="10"/>
          </p:nvPr>
        </p:nvSpPr>
        <p:spPr/>
        <p:txBody>
          <a:bodyPr/>
          <a:lstStyle/>
          <a:p>
            <a:fld id="{233ED6D4-403E-4B79-BDC2-3F49EA1FE8DE}" type="datetimeFigureOut">
              <a:rPr lang="el-GR" smtClean="0"/>
              <a:t>13/11/2022</a:t>
            </a:fld>
            <a:endParaRPr lang="el-GR"/>
          </a:p>
        </p:txBody>
      </p:sp>
      <p:sp>
        <p:nvSpPr>
          <p:cNvPr id="6" name="Footer Placeholder 5">
            <a:extLst>
              <a:ext uri="{FF2B5EF4-FFF2-40B4-BE49-F238E27FC236}">
                <a16:creationId xmlns:a16="http://schemas.microsoft.com/office/drawing/2014/main" id="{9123BEC2-5877-9F8A-7329-D5ED2A0F8C46}"/>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42E3338F-14B0-2EF6-F5B5-87CA5F42306D}"/>
              </a:ext>
            </a:extLst>
          </p:cNvPr>
          <p:cNvSpPr>
            <a:spLocks noGrp="1"/>
          </p:cNvSpPr>
          <p:nvPr>
            <p:ph type="sldNum" sz="quarter" idx="12"/>
          </p:nvPr>
        </p:nvSpPr>
        <p:spPr/>
        <p:txBody>
          <a:bodyPr/>
          <a:lstStyle/>
          <a:p>
            <a:fld id="{A5AFBE7C-A2AB-413C-9284-5F197DDEDFC2}" type="slidenum">
              <a:rPr lang="el-GR" smtClean="0"/>
              <a:t>‹#›</a:t>
            </a:fld>
            <a:endParaRPr lang="el-GR"/>
          </a:p>
        </p:txBody>
      </p:sp>
    </p:spTree>
    <p:extLst>
      <p:ext uri="{BB962C8B-B14F-4D97-AF65-F5344CB8AC3E}">
        <p14:creationId xmlns:p14="http://schemas.microsoft.com/office/powerpoint/2010/main" val="2321796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497D9-F33B-B38C-F5BB-26B16CA2F7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2DD442E5-E1BD-1D4D-03F2-5C235A372F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a:extLst>
              <a:ext uri="{FF2B5EF4-FFF2-40B4-BE49-F238E27FC236}">
                <a16:creationId xmlns:a16="http://schemas.microsoft.com/office/drawing/2014/main" id="{6876F9FE-A5F7-6CC6-18D0-CB203E5AF4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203FE9-3080-9837-68A3-384B6DD343EF}"/>
              </a:ext>
            </a:extLst>
          </p:cNvPr>
          <p:cNvSpPr>
            <a:spLocks noGrp="1"/>
          </p:cNvSpPr>
          <p:nvPr>
            <p:ph type="dt" sz="half" idx="10"/>
          </p:nvPr>
        </p:nvSpPr>
        <p:spPr/>
        <p:txBody>
          <a:bodyPr/>
          <a:lstStyle/>
          <a:p>
            <a:fld id="{233ED6D4-403E-4B79-BDC2-3F49EA1FE8DE}" type="datetimeFigureOut">
              <a:rPr lang="el-GR" smtClean="0"/>
              <a:t>13/11/2022</a:t>
            </a:fld>
            <a:endParaRPr lang="el-GR"/>
          </a:p>
        </p:txBody>
      </p:sp>
      <p:sp>
        <p:nvSpPr>
          <p:cNvPr id="6" name="Footer Placeholder 5">
            <a:extLst>
              <a:ext uri="{FF2B5EF4-FFF2-40B4-BE49-F238E27FC236}">
                <a16:creationId xmlns:a16="http://schemas.microsoft.com/office/drawing/2014/main" id="{66B893EE-1CA5-CE4D-D95A-C6D213F4F83E}"/>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F4FDBCBC-3094-44EF-F02C-3BB646925D50}"/>
              </a:ext>
            </a:extLst>
          </p:cNvPr>
          <p:cNvSpPr>
            <a:spLocks noGrp="1"/>
          </p:cNvSpPr>
          <p:nvPr>
            <p:ph type="sldNum" sz="quarter" idx="12"/>
          </p:nvPr>
        </p:nvSpPr>
        <p:spPr/>
        <p:txBody>
          <a:bodyPr/>
          <a:lstStyle/>
          <a:p>
            <a:fld id="{A5AFBE7C-A2AB-413C-9284-5F197DDEDFC2}" type="slidenum">
              <a:rPr lang="el-GR" smtClean="0"/>
              <a:t>‹#›</a:t>
            </a:fld>
            <a:endParaRPr lang="el-GR"/>
          </a:p>
        </p:txBody>
      </p:sp>
    </p:spTree>
    <p:extLst>
      <p:ext uri="{BB962C8B-B14F-4D97-AF65-F5344CB8AC3E}">
        <p14:creationId xmlns:p14="http://schemas.microsoft.com/office/powerpoint/2010/main" val="132537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1DE0A1-2F65-CA86-6BAD-4ECC3FA211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id="{D5EAF74F-391A-CD74-6CE6-77BDF6524C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EE381845-A7F8-842E-4EFD-4F6C45A556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3ED6D4-403E-4B79-BDC2-3F49EA1FE8DE}" type="datetimeFigureOut">
              <a:rPr lang="el-GR" smtClean="0"/>
              <a:t>13/11/2022</a:t>
            </a:fld>
            <a:endParaRPr lang="el-GR"/>
          </a:p>
        </p:txBody>
      </p:sp>
      <p:sp>
        <p:nvSpPr>
          <p:cNvPr id="5" name="Footer Placeholder 4">
            <a:extLst>
              <a:ext uri="{FF2B5EF4-FFF2-40B4-BE49-F238E27FC236}">
                <a16:creationId xmlns:a16="http://schemas.microsoft.com/office/drawing/2014/main" id="{C3894464-B54F-A448-A5F2-C7DB945C83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id="{2145D6EA-CADE-0265-74DB-342881CCC7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AFBE7C-A2AB-413C-9284-5F197DDEDFC2}" type="slidenum">
              <a:rPr lang="el-GR" smtClean="0"/>
              <a:t>‹#›</a:t>
            </a:fld>
            <a:endParaRPr lang="el-GR"/>
          </a:p>
        </p:txBody>
      </p:sp>
    </p:spTree>
    <p:extLst>
      <p:ext uri="{BB962C8B-B14F-4D97-AF65-F5344CB8AC3E}">
        <p14:creationId xmlns:p14="http://schemas.microsoft.com/office/powerpoint/2010/main" val="8501679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5C8FF1C-D908-4615-8B45-51E66CBDC32F}" type="datetimeFigureOut">
              <a:rPr lang="el-GR" smtClean="0"/>
              <a:t>13/11/2022</a:t>
            </a:fld>
            <a:endParaRPr lang="el-G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09BC8646-67C5-4478-8B1F-23437729F479}" type="slidenum">
              <a:rPr lang="el-GR" smtClean="0"/>
              <a:t>‹#›</a:t>
            </a:fld>
            <a:endParaRPr lang="el-GR"/>
          </a:p>
        </p:txBody>
      </p:sp>
    </p:spTree>
    <p:extLst>
      <p:ext uri="{BB962C8B-B14F-4D97-AF65-F5344CB8AC3E}">
        <p14:creationId xmlns:p14="http://schemas.microsoft.com/office/powerpoint/2010/main" val="32723269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66C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8B1B1-8629-2EB8-903D-A55A97148B5F}"/>
              </a:ext>
            </a:extLst>
          </p:cNvPr>
          <p:cNvSpPr>
            <a:spLocks noGrp="1"/>
          </p:cNvSpPr>
          <p:nvPr>
            <p:ph type="ctrTitle"/>
          </p:nvPr>
        </p:nvSpPr>
        <p:spPr>
          <a:xfrm>
            <a:off x="838940" y="1814822"/>
            <a:ext cx="10514120" cy="1614178"/>
          </a:xfrm>
        </p:spPr>
        <p:txBody>
          <a:bodyPr>
            <a:normAutofit fontScale="90000"/>
          </a:bodyPr>
          <a:lstStyle/>
          <a:p>
            <a:pPr>
              <a:lnSpc>
                <a:spcPct val="150000"/>
              </a:lnSpc>
            </a:pPr>
            <a:r>
              <a:rPr lang="el-GR" dirty="0">
                <a:latin typeface="Arial" panose="020B0604020202020204" pitchFamily="34" charset="0"/>
                <a:cs typeface="Arial" panose="020B0604020202020204" pitchFamily="34" charset="0"/>
              </a:rPr>
              <a:t>Αρωματικά Φυτά &amp; Αιθέρια Έλαια</a:t>
            </a:r>
          </a:p>
        </p:txBody>
      </p:sp>
      <p:sp>
        <p:nvSpPr>
          <p:cNvPr id="3" name="Subtitle 2">
            <a:extLst>
              <a:ext uri="{FF2B5EF4-FFF2-40B4-BE49-F238E27FC236}">
                <a16:creationId xmlns:a16="http://schemas.microsoft.com/office/drawing/2014/main" id="{A5784C2B-3ECC-D43F-DA96-B7E97E9CAB89}"/>
              </a:ext>
            </a:extLst>
          </p:cNvPr>
          <p:cNvSpPr>
            <a:spLocks noGrp="1"/>
          </p:cNvSpPr>
          <p:nvPr>
            <p:ph type="subTitle" idx="1"/>
          </p:nvPr>
        </p:nvSpPr>
        <p:spPr>
          <a:xfrm>
            <a:off x="1524000" y="3986075"/>
            <a:ext cx="9144000" cy="2539012"/>
          </a:xfrm>
        </p:spPr>
        <p:txBody>
          <a:bodyPr>
            <a:normAutofit lnSpcReduction="10000"/>
          </a:bodyPr>
          <a:lstStyle/>
          <a:p>
            <a:pPr>
              <a:lnSpc>
                <a:spcPct val="160000"/>
              </a:lnSpc>
            </a:pPr>
            <a:r>
              <a:rPr lang="el-GR" sz="2200" dirty="0">
                <a:latin typeface="Arial" panose="020B0604020202020204" pitchFamily="34" charset="0"/>
                <a:cs typeface="Arial" panose="020B0604020202020204" pitchFamily="34" charset="0"/>
              </a:rPr>
              <a:t>Διάλεξη 2</a:t>
            </a:r>
            <a:r>
              <a:rPr lang="el-GR" sz="2200" baseline="30000" dirty="0">
                <a:latin typeface="Arial" panose="020B0604020202020204" pitchFamily="34" charset="0"/>
                <a:cs typeface="Arial" panose="020B0604020202020204" pitchFamily="34" charset="0"/>
              </a:rPr>
              <a:t>η</a:t>
            </a:r>
            <a:r>
              <a:rPr lang="el-GR" sz="2200" dirty="0">
                <a:latin typeface="Arial" panose="020B0604020202020204" pitchFamily="34" charset="0"/>
                <a:cs typeface="Arial" panose="020B0604020202020204" pitchFamily="34" charset="0"/>
              </a:rPr>
              <a:t>  </a:t>
            </a:r>
          </a:p>
          <a:p>
            <a:pPr>
              <a:lnSpc>
                <a:spcPct val="160000"/>
              </a:lnSpc>
            </a:pPr>
            <a:r>
              <a:rPr lang="el-GR" sz="2200" dirty="0">
                <a:latin typeface="Arial" panose="020B0604020202020204" pitchFamily="34" charset="0"/>
                <a:cs typeface="Arial" panose="020B0604020202020204" pitchFamily="34" charset="0"/>
              </a:rPr>
              <a:t>Παλαιογεώργου Αναστασία-Μαρίνα </a:t>
            </a:r>
          </a:p>
          <a:p>
            <a:pPr>
              <a:lnSpc>
                <a:spcPct val="160000"/>
              </a:lnSpc>
            </a:pPr>
            <a:r>
              <a:rPr lang="el-GR" sz="2200" dirty="0">
                <a:latin typeface="Arial" panose="020B0604020202020204" pitchFamily="34" charset="0"/>
                <a:cs typeface="Arial" panose="020B0604020202020204" pitchFamily="34" charset="0"/>
              </a:rPr>
              <a:t>Βιοτεχνολόγος MSc, PhD</a:t>
            </a:r>
          </a:p>
          <a:p>
            <a:pPr>
              <a:lnSpc>
                <a:spcPct val="160000"/>
              </a:lnSpc>
            </a:pPr>
            <a:r>
              <a:rPr lang="el-GR" sz="2200" dirty="0">
                <a:latin typeface="Arial" panose="020B0604020202020204" pitchFamily="34" charset="0"/>
                <a:cs typeface="Arial" panose="020B0604020202020204" pitchFamily="34" charset="0"/>
              </a:rPr>
              <a:t>Πανεπιστημιακή Υπότροφος </a:t>
            </a:r>
          </a:p>
          <a:p>
            <a:endParaRPr lang="el-GR" dirty="0"/>
          </a:p>
        </p:txBody>
      </p:sp>
      <p:pic>
        <p:nvPicPr>
          <p:cNvPr id="4" name="Picture 3">
            <a:extLst>
              <a:ext uri="{FF2B5EF4-FFF2-40B4-BE49-F238E27FC236}">
                <a16:creationId xmlns:a16="http://schemas.microsoft.com/office/drawing/2014/main" id="{52C0DEF9-DBA7-BA80-0B93-347C06B1DE6B}"/>
              </a:ext>
            </a:extLst>
          </p:cNvPr>
          <p:cNvPicPr>
            <a:picLocks noChangeAspect="1"/>
          </p:cNvPicPr>
          <p:nvPr/>
        </p:nvPicPr>
        <p:blipFill>
          <a:blip r:embed="rId2"/>
          <a:stretch>
            <a:fillRect/>
          </a:stretch>
        </p:blipFill>
        <p:spPr>
          <a:xfrm>
            <a:off x="287563" y="226443"/>
            <a:ext cx="2144920" cy="147215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48796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FB527C0-27FB-B68C-DC27-70CBAF342105}"/>
              </a:ext>
            </a:extLst>
          </p:cNvPr>
          <p:cNvSpPr txBox="1"/>
          <p:nvPr/>
        </p:nvSpPr>
        <p:spPr>
          <a:xfrm>
            <a:off x="349003" y="263027"/>
            <a:ext cx="11751261" cy="2343655"/>
          </a:xfrm>
          <a:prstGeom prst="rect">
            <a:avLst/>
          </a:prstGeom>
          <a:noFill/>
        </p:spPr>
        <p:txBody>
          <a:bodyPr wrap="square">
            <a:spAutoFit/>
          </a:bodyPr>
          <a:lstStyle/>
          <a:p>
            <a:pPr>
              <a:lnSpc>
                <a:spcPct val="150000"/>
              </a:lnSpc>
            </a:pPr>
            <a:r>
              <a:rPr lang="el-GR" sz="2000" dirty="0">
                <a:solidFill>
                  <a:srgbClr val="FF66CC"/>
                </a:solidFill>
                <a:latin typeface="Arial" panose="020B0604020202020204" pitchFamily="34" charset="0"/>
                <a:cs typeface="Arial" panose="020B0604020202020204" pitchFamily="34" charset="0"/>
              </a:rPr>
              <a:t>Χημικές ιδιότητες</a:t>
            </a:r>
          </a:p>
          <a:p>
            <a:pPr marL="342900" indent="-342900">
              <a:lnSpc>
                <a:spcPct val="150000"/>
              </a:lnSpc>
              <a:buFont typeface="Wingdings" panose="05000000000000000000" pitchFamily="2" charset="2"/>
              <a:buChar char="ü"/>
            </a:pPr>
            <a:r>
              <a:rPr lang="el-GR" sz="2000" dirty="0">
                <a:latin typeface="Arial" panose="020B0604020202020204" pitchFamily="34" charset="0"/>
                <a:cs typeface="Arial" panose="020B0604020202020204" pitchFamily="34" charset="0"/>
              </a:rPr>
              <a:t>Είναι οργανικές ενώσεις</a:t>
            </a:r>
          </a:p>
          <a:p>
            <a:pPr marL="342900" indent="-342900">
              <a:lnSpc>
                <a:spcPct val="150000"/>
              </a:lnSpc>
              <a:buFont typeface="Wingdings" panose="05000000000000000000" pitchFamily="2" charset="2"/>
              <a:buChar char="ü"/>
            </a:pPr>
            <a:r>
              <a:rPr lang="el-GR" sz="2000" dirty="0">
                <a:latin typeface="Arial" panose="020B0604020202020204" pitchFamily="34" charset="0"/>
                <a:cs typeface="Arial" panose="020B0604020202020204" pitchFamily="34" charset="0"/>
              </a:rPr>
              <a:t>Περιέχουν πτητικά συστατικά κατά 85-99%, τα οποία είναι ένα μίγμα από τερπενικές, τερπενοειδείς και άλλες αρωματικές και αλειφατικές ενώσεις.</a:t>
            </a:r>
          </a:p>
          <a:p>
            <a:pPr marL="342900" indent="-342900">
              <a:lnSpc>
                <a:spcPct val="150000"/>
              </a:lnSpc>
              <a:buFont typeface="Wingdings" panose="05000000000000000000" pitchFamily="2" charset="2"/>
              <a:buChar char="ü"/>
            </a:pPr>
            <a:r>
              <a:rPr lang="el-GR" sz="2000" dirty="0">
                <a:latin typeface="Arial" panose="020B0604020202020204" pitchFamily="34" charset="0"/>
                <a:cs typeface="Arial" panose="020B0604020202020204" pitchFamily="34" charset="0"/>
              </a:rPr>
              <a:t>Οι ενώσεις αυτές είναι άκυκλες ή κυκλικές</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7251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489BA7-8FAF-4AC8-7C7B-92EC1A5B01E3}"/>
              </a:ext>
            </a:extLst>
          </p:cNvPr>
          <p:cNvPicPr>
            <a:picLocks noChangeAspect="1"/>
          </p:cNvPicPr>
          <p:nvPr/>
        </p:nvPicPr>
        <p:blipFill>
          <a:blip r:embed="rId2"/>
          <a:stretch>
            <a:fillRect/>
          </a:stretch>
        </p:blipFill>
        <p:spPr>
          <a:xfrm>
            <a:off x="893257" y="1295792"/>
            <a:ext cx="5304601" cy="4266415"/>
          </a:xfrm>
          <a:prstGeom prst="rect">
            <a:avLst/>
          </a:prstGeom>
        </p:spPr>
      </p:pic>
      <p:sp>
        <p:nvSpPr>
          <p:cNvPr id="4" name="TextBox 3">
            <a:extLst>
              <a:ext uri="{FF2B5EF4-FFF2-40B4-BE49-F238E27FC236}">
                <a16:creationId xmlns:a16="http://schemas.microsoft.com/office/drawing/2014/main" id="{B854DAD2-891C-F60E-20C1-4B2488CFAE9E}"/>
              </a:ext>
            </a:extLst>
          </p:cNvPr>
          <p:cNvSpPr txBox="1"/>
          <p:nvPr/>
        </p:nvSpPr>
        <p:spPr>
          <a:xfrm>
            <a:off x="6578353" y="3246846"/>
            <a:ext cx="3932808" cy="400110"/>
          </a:xfrm>
          <a:prstGeom prst="rect">
            <a:avLst/>
          </a:prstGeom>
          <a:noFill/>
        </p:spPr>
        <p:txBody>
          <a:bodyPr wrap="square">
            <a:spAutoFit/>
          </a:bodyPr>
          <a:lstStyle/>
          <a:p>
            <a:r>
              <a:rPr lang="el-GR" sz="2000" i="0" dirty="0">
                <a:effectLst/>
                <a:latin typeface="Arial" panose="020B0604020202020204" pitchFamily="34" charset="0"/>
                <a:cs typeface="Arial" panose="020B0604020202020204" pitchFamily="34" charset="0"/>
              </a:rPr>
              <a:t>Άκυκλες τερπενικές αλκοόλες </a:t>
            </a:r>
            <a:endParaRPr lang="el-G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2710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82BF16-5502-9FB6-B08B-F57C4C581BF4}"/>
              </a:ext>
            </a:extLst>
          </p:cNvPr>
          <p:cNvPicPr>
            <a:picLocks noChangeAspect="1"/>
          </p:cNvPicPr>
          <p:nvPr/>
        </p:nvPicPr>
        <p:blipFill>
          <a:blip r:embed="rId2"/>
          <a:stretch>
            <a:fillRect/>
          </a:stretch>
        </p:blipFill>
        <p:spPr>
          <a:xfrm>
            <a:off x="719092" y="1239752"/>
            <a:ext cx="1875731" cy="2406911"/>
          </a:xfrm>
          <a:prstGeom prst="rect">
            <a:avLst/>
          </a:prstGeom>
        </p:spPr>
      </p:pic>
      <p:sp>
        <p:nvSpPr>
          <p:cNvPr id="8" name="TextBox 7">
            <a:extLst>
              <a:ext uri="{FF2B5EF4-FFF2-40B4-BE49-F238E27FC236}">
                <a16:creationId xmlns:a16="http://schemas.microsoft.com/office/drawing/2014/main" id="{5C01B54D-1DDB-4F3F-473B-0584FB79F7F6}"/>
              </a:ext>
            </a:extLst>
          </p:cNvPr>
          <p:cNvSpPr txBox="1"/>
          <p:nvPr/>
        </p:nvSpPr>
        <p:spPr>
          <a:xfrm>
            <a:off x="3393489" y="2127966"/>
            <a:ext cx="6094520" cy="400110"/>
          </a:xfrm>
          <a:prstGeom prst="rect">
            <a:avLst/>
          </a:prstGeom>
          <a:noFill/>
        </p:spPr>
        <p:txBody>
          <a:bodyPr wrap="square">
            <a:spAutoFit/>
          </a:bodyPr>
          <a:lstStyle/>
          <a:p>
            <a:r>
              <a:rPr lang="el-GR" sz="2000" dirty="0">
                <a:latin typeface="Arial" panose="020B0604020202020204" pitchFamily="34" charset="0"/>
                <a:cs typeface="Arial" panose="020B0604020202020204" pitchFamily="34" charset="0"/>
              </a:rPr>
              <a:t>Αρωματική αλδεύδη: ευγενόλη </a:t>
            </a:r>
          </a:p>
        </p:txBody>
      </p:sp>
      <p:pic>
        <p:nvPicPr>
          <p:cNvPr id="9" name="Picture 8">
            <a:extLst>
              <a:ext uri="{FF2B5EF4-FFF2-40B4-BE49-F238E27FC236}">
                <a16:creationId xmlns:a16="http://schemas.microsoft.com/office/drawing/2014/main" id="{A0A8BC78-31B8-3726-ED3B-3DD6B75D5780}"/>
              </a:ext>
            </a:extLst>
          </p:cNvPr>
          <p:cNvPicPr>
            <a:picLocks noChangeAspect="1"/>
          </p:cNvPicPr>
          <p:nvPr/>
        </p:nvPicPr>
        <p:blipFill>
          <a:blip r:embed="rId3"/>
          <a:stretch>
            <a:fillRect/>
          </a:stretch>
        </p:blipFill>
        <p:spPr>
          <a:xfrm>
            <a:off x="7805783" y="3429000"/>
            <a:ext cx="3667125" cy="3286125"/>
          </a:xfrm>
          <a:prstGeom prst="rect">
            <a:avLst/>
          </a:prstGeom>
        </p:spPr>
      </p:pic>
      <p:sp>
        <p:nvSpPr>
          <p:cNvPr id="13" name="TextBox 12">
            <a:extLst>
              <a:ext uri="{FF2B5EF4-FFF2-40B4-BE49-F238E27FC236}">
                <a16:creationId xmlns:a16="http://schemas.microsoft.com/office/drawing/2014/main" id="{B23DC17B-85DC-273E-D21D-4C9C4D688D3A}"/>
              </a:ext>
            </a:extLst>
          </p:cNvPr>
          <p:cNvSpPr txBox="1"/>
          <p:nvPr/>
        </p:nvSpPr>
        <p:spPr>
          <a:xfrm>
            <a:off x="4386218" y="4872007"/>
            <a:ext cx="6094520" cy="400110"/>
          </a:xfrm>
          <a:prstGeom prst="rect">
            <a:avLst/>
          </a:prstGeom>
          <a:noFill/>
        </p:spPr>
        <p:txBody>
          <a:bodyPr wrap="square">
            <a:spAutoFit/>
          </a:bodyPr>
          <a:lstStyle/>
          <a:p>
            <a:r>
              <a:rPr lang="el-GR" dirty="0"/>
              <a:t> </a:t>
            </a:r>
            <a:r>
              <a:rPr lang="el-GR" sz="2000" dirty="0">
                <a:latin typeface="Arial" panose="020B0604020202020204" pitchFamily="34" charset="0"/>
                <a:cs typeface="Arial" panose="020B0604020202020204" pitchFamily="34" charset="0"/>
              </a:rPr>
              <a:t>Τερπενοειδές: καμφορά </a:t>
            </a:r>
          </a:p>
        </p:txBody>
      </p:sp>
    </p:spTree>
    <p:extLst>
      <p:ext uri="{BB962C8B-B14F-4D97-AF65-F5344CB8AC3E}">
        <p14:creationId xmlns:p14="http://schemas.microsoft.com/office/powerpoint/2010/main" val="1556207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FB527C0-27FB-B68C-DC27-70CBAF342105}"/>
              </a:ext>
            </a:extLst>
          </p:cNvPr>
          <p:cNvSpPr txBox="1"/>
          <p:nvPr/>
        </p:nvSpPr>
        <p:spPr>
          <a:xfrm>
            <a:off x="349003" y="76596"/>
            <a:ext cx="11493993" cy="6505948"/>
          </a:xfrm>
          <a:prstGeom prst="rect">
            <a:avLst/>
          </a:prstGeom>
          <a:noFill/>
        </p:spPr>
        <p:txBody>
          <a:bodyPr wrap="square">
            <a:spAutoFit/>
          </a:bodyPr>
          <a:lstStyle/>
          <a:p>
            <a:pPr algn="just">
              <a:lnSpc>
                <a:spcPct val="150000"/>
              </a:lnSpc>
            </a:pPr>
            <a:r>
              <a:rPr lang="el-GR" sz="2000" dirty="0">
                <a:solidFill>
                  <a:srgbClr val="FF66CC"/>
                </a:solidFill>
                <a:latin typeface="Arial" panose="020B0604020202020204" pitchFamily="34" charset="0"/>
                <a:cs typeface="Arial" panose="020B0604020202020204" pitchFamily="34" charset="0"/>
              </a:rPr>
              <a:t>Ο φυσικός ρόλος των αιθέριων ελαίων στα φυτά</a:t>
            </a:r>
          </a:p>
          <a:p>
            <a:pPr marL="342900" indent="-342900" algn="just">
              <a:lnSpc>
                <a:spcPct val="150000"/>
              </a:lnSpc>
              <a:buFont typeface="Wingdings" panose="05000000000000000000" pitchFamily="2" charset="2"/>
              <a:buChar char="ü"/>
            </a:pPr>
            <a:r>
              <a:rPr lang="el-GR" sz="2000" dirty="0">
                <a:latin typeface="Arial" panose="020B0604020202020204" pitchFamily="34" charset="0"/>
                <a:cs typeface="Arial" panose="020B0604020202020204" pitchFamily="34" charset="0"/>
              </a:rPr>
              <a:t>Προστατεύουν τα φυτά γιατί αποτρέπουν την εγκατάσταση των εντόμων και των παρασίτων στα φυτικά όργανα λόγω του αρώματος τους </a:t>
            </a:r>
          </a:p>
          <a:p>
            <a:pPr marL="342900" indent="-342900" algn="just">
              <a:lnSpc>
                <a:spcPct val="150000"/>
              </a:lnSpc>
              <a:buFont typeface="Wingdings" panose="05000000000000000000" pitchFamily="2" charset="2"/>
              <a:buChar char="ü"/>
            </a:pPr>
            <a:r>
              <a:rPr lang="el-GR" sz="2000" dirty="0">
                <a:latin typeface="Arial" panose="020B0604020202020204" pitchFamily="34" charset="0"/>
                <a:cs typeface="Arial" panose="020B0604020202020204" pitchFamily="34" charset="0"/>
              </a:rPr>
              <a:t>Προστατεύουν τα φυτά γιατί λόγω της εξατμίσεως τους ελαττώνετε η υψηλή θερμοκρασία </a:t>
            </a:r>
          </a:p>
          <a:p>
            <a:pPr marL="342900" indent="-342900" algn="just">
              <a:lnSpc>
                <a:spcPct val="150000"/>
              </a:lnSpc>
              <a:buFont typeface="Wingdings" panose="05000000000000000000" pitchFamily="2" charset="2"/>
              <a:buChar char="ü"/>
            </a:pPr>
            <a:r>
              <a:rPr lang="el-GR" sz="2000" dirty="0">
                <a:latin typeface="Arial" panose="020B0604020202020204" pitchFamily="34" charset="0"/>
                <a:cs typeface="Arial" panose="020B0604020202020204" pitchFamily="34" charset="0"/>
              </a:rPr>
              <a:t>Αποφεύγεται η σήψη των φυτικών ιστών λόγω του ότι το ρητινώδες περιεχόμενο πολλών αιθέριων φυτών συμβάλλει στην κάλυψη των φλοιών του φλοιού </a:t>
            </a:r>
          </a:p>
          <a:p>
            <a:pPr marL="342900" indent="-342900" algn="just">
              <a:lnSpc>
                <a:spcPct val="150000"/>
              </a:lnSpc>
              <a:buFont typeface="Wingdings" panose="05000000000000000000" pitchFamily="2" charset="2"/>
              <a:buChar char="ü"/>
            </a:pPr>
            <a:r>
              <a:rPr lang="el-GR" sz="2000" dirty="0">
                <a:latin typeface="Arial" panose="020B0604020202020204" pitchFamily="34" charset="0"/>
                <a:cs typeface="Arial" panose="020B0604020202020204" pitchFamily="34" charset="0"/>
              </a:rPr>
              <a:t>Με το άρωμα των λουλουδιών προσελκύονται τα διάφορα έντομα και έτσι γίνεται καλύτερη γονιμοποίηση αυτών και διασταύρωση των μη αυτογονιμοποιούμενων φυτών </a:t>
            </a:r>
          </a:p>
          <a:p>
            <a:pPr marL="342900" indent="-342900" algn="just">
              <a:lnSpc>
                <a:spcPct val="150000"/>
              </a:lnSpc>
              <a:buFont typeface="Wingdings" panose="05000000000000000000" pitchFamily="2" charset="2"/>
              <a:buChar char="ü"/>
            </a:pPr>
            <a:r>
              <a:rPr lang="el-GR" sz="2000" dirty="0">
                <a:latin typeface="Arial" panose="020B0604020202020204" pitchFamily="34" charset="0"/>
                <a:cs typeface="Arial" panose="020B0604020202020204" pitchFamily="34" charset="0"/>
              </a:rPr>
              <a:t>Λόγω του ότι μπαίνουν στους μεσοκυττάριους χώρους και ελαττώνουν την διαπνοή κάνουν τα φυτά πιο ανθεκτικά στην ξηρασία </a:t>
            </a:r>
          </a:p>
          <a:p>
            <a:pPr marL="342900" indent="-342900" algn="just">
              <a:lnSpc>
                <a:spcPct val="150000"/>
              </a:lnSpc>
              <a:buFont typeface="Wingdings" panose="05000000000000000000" pitchFamily="2" charset="2"/>
              <a:buChar char="ü"/>
            </a:pPr>
            <a:r>
              <a:rPr lang="el-GR" sz="2000" dirty="0">
                <a:latin typeface="Arial" panose="020B0604020202020204" pitchFamily="34" charset="0"/>
                <a:cs typeface="Arial" panose="020B0604020202020204" pitchFamily="34" charset="0"/>
              </a:rPr>
              <a:t>Αυξάνουν την ταχύτητα κυκλοφορίας των θρεπτικών ουσιών που ρυθμίζουν τον μεταβολισμό των φυτών </a:t>
            </a:r>
          </a:p>
          <a:p>
            <a:pPr marL="342900" indent="-342900" algn="just">
              <a:lnSpc>
                <a:spcPct val="150000"/>
              </a:lnSpc>
              <a:buFont typeface="Wingdings" panose="05000000000000000000" pitchFamily="2" charset="2"/>
              <a:buChar char="ü"/>
            </a:pPr>
            <a:r>
              <a:rPr lang="el-GR" sz="2000" dirty="0">
                <a:latin typeface="Arial" panose="020B0604020202020204" pitchFamily="34" charset="0"/>
                <a:cs typeface="Arial" panose="020B0604020202020204" pitchFamily="34" charset="0"/>
              </a:rPr>
              <a:t>Δρουν καταλυτικά στο μεταβολισμό των γλυκοζιτών και άλλων ουσιών </a:t>
            </a:r>
          </a:p>
          <a:p>
            <a:pPr marL="342900" indent="-342900" algn="just">
              <a:lnSpc>
                <a:spcPct val="150000"/>
              </a:lnSpc>
              <a:buFont typeface="Wingdings" panose="05000000000000000000" pitchFamily="2" charset="2"/>
              <a:buChar char="ü"/>
            </a:pPr>
            <a:r>
              <a:rPr lang="el-GR" sz="2000" dirty="0">
                <a:latin typeface="Arial" panose="020B0604020202020204" pitchFamily="34" charset="0"/>
                <a:cs typeface="Arial" panose="020B0604020202020204" pitchFamily="34" charset="0"/>
              </a:rPr>
              <a:t>Πιθανόν να δρουν ως ορμόνες που προάγουν διαφορές λειτουργίες στα φυτά</a:t>
            </a:r>
            <a:endParaRPr lang="el-GR" sz="2000" dirty="0">
              <a:solidFill>
                <a:srgbClr val="FF66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8351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FB527C0-27FB-B68C-DC27-70CBAF342105}"/>
              </a:ext>
            </a:extLst>
          </p:cNvPr>
          <p:cNvSpPr txBox="1"/>
          <p:nvPr/>
        </p:nvSpPr>
        <p:spPr>
          <a:xfrm>
            <a:off x="349003" y="76596"/>
            <a:ext cx="11493993" cy="496996"/>
          </a:xfrm>
          <a:prstGeom prst="rect">
            <a:avLst/>
          </a:prstGeom>
          <a:noFill/>
        </p:spPr>
        <p:txBody>
          <a:bodyPr wrap="square">
            <a:spAutoFit/>
          </a:bodyPr>
          <a:lstStyle/>
          <a:p>
            <a:pPr algn="just">
              <a:lnSpc>
                <a:spcPct val="150000"/>
              </a:lnSpc>
            </a:pPr>
            <a:r>
              <a:rPr lang="el-GR" sz="2000" dirty="0">
                <a:solidFill>
                  <a:srgbClr val="FF66CC"/>
                </a:solidFill>
                <a:latin typeface="Arial" panose="020B0604020202020204" pitchFamily="34" charset="0"/>
                <a:cs typeface="Arial" panose="020B0604020202020204" pitchFamily="34" charset="0"/>
              </a:rPr>
              <a:t>Η χρησιμότητα των αιθέριων ελαίων για τον άνθρωπο</a:t>
            </a:r>
          </a:p>
        </p:txBody>
      </p:sp>
      <p:graphicFrame>
        <p:nvGraphicFramePr>
          <p:cNvPr id="2" name="Diagram 1">
            <a:extLst>
              <a:ext uri="{FF2B5EF4-FFF2-40B4-BE49-F238E27FC236}">
                <a16:creationId xmlns:a16="http://schemas.microsoft.com/office/drawing/2014/main" id="{6B570D8D-42F5-7F1A-A552-CF7CDFF8C908}"/>
              </a:ext>
            </a:extLst>
          </p:cNvPr>
          <p:cNvGraphicFramePr/>
          <p:nvPr>
            <p:extLst>
              <p:ext uri="{D42A27DB-BD31-4B8C-83A1-F6EECF244321}">
                <p14:modId xmlns:p14="http://schemas.microsoft.com/office/powerpoint/2010/main" val="3847782148"/>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9909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879FCF-EA3B-82AA-7F10-AB7AE95DCF1F}"/>
              </a:ext>
            </a:extLst>
          </p:cNvPr>
          <p:cNvSpPr txBox="1"/>
          <p:nvPr/>
        </p:nvSpPr>
        <p:spPr>
          <a:xfrm>
            <a:off x="468666" y="560162"/>
            <a:ext cx="11254667" cy="2350965"/>
          </a:xfrm>
          <a:prstGeom prst="rect">
            <a:avLst/>
          </a:prstGeom>
          <a:noFill/>
        </p:spPr>
        <p:txBody>
          <a:bodyPr wrap="square">
            <a:spAutoFit/>
          </a:bodyPr>
          <a:lstStyle/>
          <a:p>
            <a:pPr algn="just">
              <a:lnSpc>
                <a:spcPct val="150000"/>
              </a:lnSpc>
            </a:pPr>
            <a:r>
              <a:rPr lang="el-GR" sz="2000" dirty="0">
                <a:latin typeface="Arial" panose="020B0604020202020204" pitchFamily="34" charset="0"/>
                <a:cs typeface="Arial" panose="020B0604020202020204" pitchFamily="34" charset="0"/>
              </a:rPr>
              <a:t>Οι φυσικές και οι χημικές ουσίες που χρησιμοποιούνται ως συντηρητικά περιλαμβάνουν τα αιθέρια έλαια των φυτών.</a:t>
            </a:r>
          </a:p>
          <a:p>
            <a:pPr algn="just">
              <a:lnSpc>
                <a:spcPct val="150000"/>
              </a:lnSpc>
            </a:pPr>
            <a:r>
              <a:rPr lang="el-GR" sz="2000" dirty="0">
                <a:latin typeface="Arial" panose="020B0604020202020204" pitchFamily="34" charset="0"/>
                <a:cs typeface="Arial" panose="020B0604020202020204" pitchFamily="34" charset="0"/>
              </a:rPr>
              <a:t>Π.χ. η φαινολική ουσία </a:t>
            </a:r>
            <a:r>
              <a:rPr lang="el-GR" sz="2000" dirty="0">
                <a:solidFill>
                  <a:srgbClr val="FF66CC"/>
                </a:solidFill>
                <a:latin typeface="Arial" panose="020B0604020202020204" pitchFamily="34" charset="0"/>
                <a:cs typeface="Arial" panose="020B0604020202020204" pitchFamily="34" charset="0"/>
              </a:rPr>
              <a:t>καρβακρόλη</a:t>
            </a:r>
            <a:r>
              <a:rPr lang="el-GR" sz="2000" dirty="0">
                <a:latin typeface="Arial" panose="020B0604020202020204" pitchFamily="34" charset="0"/>
                <a:cs typeface="Arial" panose="020B0604020202020204" pitchFamily="34" charset="0"/>
              </a:rPr>
              <a:t> που είναι βασικό συστατικό αιθέριων ελαίων της ρίγανης και του θυμαριού η οποία να έχει σημαντική αντιμικροβιακή δράση και η </a:t>
            </a:r>
            <a:r>
              <a:rPr lang="el-GR" sz="2000" dirty="0">
                <a:solidFill>
                  <a:srgbClr val="FF66CC"/>
                </a:solidFill>
                <a:latin typeface="Arial" panose="020B0604020202020204" pitchFamily="34" charset="0"/>
                <a:cs typeface="Arial" panose="020B0604020202020204" pitchFamily="34" charset="0"/>
              </a:rPr>
              <a:t>κινναμαλδεϋδη</a:t>
            </a:r>
            <a:r>
              <a:rPr lang="el-GR" sz="2000" dirty="0">
                <a:latin typeface="Arial" panose="020B0604020202020204" pitchFamily="34" charset="0"/>
                <a:cs typeface="Arial" panose="020B0604020202020204" pitchFamily="34" charset="0"/>
              </a:rPr>
              <a:t> με αντίστοιχη δράση και χρήση που είναι συστατικό από το αιθέριο έλαιο της κανέλας.</a:t>
            </a:r>
          </a:p>
        </p:txBody>
      </p:sp>
      <p:pic>
        <p:nvPicPr>
          <p:cNvPr id="4" name="Picture 3">
            <a:extLst>
              <a:ext uri="{FF2B5EF4-FFF2-40B4-BE49-F238E27FC236}">
                <a16:creationId xmlns:a16="http://schemas.microsoft.com/office/drawing/2014/main" id="{B5FE4D1E-7B2A-9F81-8964-D70A9F8FA16F}"/>
              </a:ext>
            </a:extLst>
          </p:cNvPr>
          <p:cNvPicPr>
            <a:picLocks noChangeAspect="1"/>
          </p:cNvPicPr>
          <p:nvPr/>
        </p:nvPicPr>
        <p:blipFill>
          <a:blip r:embed="rId2"/>
          <a:stretch>
            <a:fillRect/>
          </a:stretch>
        </p:blipFill>
        <p:spPr>
          <a:xfrm>
            <a:off x="468666" y="3714750"/>
            <a:ext cx="4998004" cy="2209800"/>
          </a:xfrm>
          <a:prstGeom prst="rect">
            <a:avLst/>
          </a:prstGeom>
        </p:spPr>
      </p:pic>
    </p:spTree>
    <p:extLst>
      <p:ext uri="{BB962C8B-B14F-4D97-AF65-F5344CB8AC3E}">
        <p14:creationId xmlns:p14="http://schemas.microsoft.com/office/powerpoint/2010/main" val="4239976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9879FCF-EA3B-82AA-7F10-AB7AE95DCF1F}"/>
              </a:ext>
            </a:extLst>
          </p:cNvPr>
          <p:cNvSpPr txBox="1"/>
          <p:nvPr/>
        </p:nvSpPr>
        <p:spPr>
          <a:xfrm>
            <a:off x="310390" y="2972802"/>
            <a:ext cx="6247722" cy="3088871"/>
          </a:xfrm>
          <a:prstGeom prst="rect">
            <a:avLst/>
          </a:prstGeom>
        </p:spPr>
        <p:txBody>
          <a:bodyPr vert="horz" lIns="91440" tIns="45720" rIns="91440" bIns="45720" rtlCol="0">
            <a:normAutofit/>
          </a:bodyPr>
          <a:lstStyle/>
          <a:p>
            <a:pPr algn="just">
              <a:lnSpc>
                <a:spcPct val="150000"/>
              </a:lnSpc>
              <a:spcAft>
                <a:spcPts val="600"/>
              </a:spcAft>
            </a:pPr>
            <a:r>
              <a:rPr lang="en-US" sz="2000" dirty="0">
                <a:latin typeface="Arial" panose="020B0604020202020204" pitchFamily="34" charset="0"/>
                <a:cs typeface="Arial" panose="020B0604020202020204" pitchFamily="34" charset="0"/>
              </a:rPr>
              <a:t>Η </a:t>
            </a:r>
            <a:r>
              <a:rPr lang="en-US" sz="2000" dirty="0" err="1">
                <a:latin typeface="Arial" panose="020B0604020202020204" pitchFamily="34" charset="0"/>
                <a:cs typeface="Arial" panose="020B0604020202020204" pitchFamily="34" charset="0"/>
              </a:rPr>
              <a:t>χρήση</a:t>
            </a:r>
            <a:r>
              <a:rPr lang="en-US" sz="2000" dirty="0">
                <a:latin typeface="Arial" panose="020B0604020202020204" pitchFamily="34" charset="0"/>
                <a:cs typeface="Arial" panose="020B0604020202020204" pitchFamily="34" charset="0"/>
              </a:rPr>
              <a:t> π</a:t>
            </a:r>
            <a:r>
              <a:rPr lang="en-US" sz="2000" dirty="0" err="1">
                <a:latin typeface="Arial" panose="020B0604020202020204" pitchFamily="34" charset="0"/>
                <a:cs typeface="Arial" panose="020B0604020202020204" pitchFamily="34" charset="0"/>
              </a:rPr>
              <a:t>ου</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έχουν</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στ</a:t>
            </a:r>
            <a:r>
              <a:rPr lang="en-US" sz="2000" dirty="0">
                <a:latin typeface="Arial" panose="020B0604020202020204" pitchFamily="34" charset="0"/>
                <a:cs typeface="Arial" panose="020B0604020202020204" pitchFamily="34" charset="0"/>
              </a:rPr>
              <a:t>α τρόφιμα συναντά τις καταναλωτικές απαιτήσεις για ήπια και φυσικά προϊόντα, ειδικά την τελευταία δεκαετία που παρατηρείται πολύ έντονα αυτή η τάση!</a:t>
            </a:r>
          </a:p>
        </p:txBody>
      </p:sp>
      <p:sp>
        <p:nvSpPr>
          <p:cNvPr id="10" name="Freeform: Shape 9">
            <a:extLst>
              <a:ext uri="{FF2B5EF4-FFF2-40B4-BE49-F238E27FC236}">
                <a16:creationId xmlns:a16="http://schemas.microsoft.com/office/drawing/2014/main" id="{0F06C9D3-00DF-4B71-AE88-29075022FC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9545" y="1333265"/>
            <a:ext cx="2926988" cy="2594434"/>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noFill/>
          <a:ln w="50800" cmpd="sng">
            <a:solidFill>
              <a:schemeClr val="tx1"/>
            </a:solid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2" name="Freeform 5">
            <a:extLst>
              <a:ext uri="{FF2B5EF4-FFF2-40B4-BE49-F238E27FC236}">
                <a16:creationId xmlns:a16="http://schemas.microsoft.com/office/drawing/2014/main" id="{4300F7B2-2FBB-4B65-B588-633176602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75032" y="1327438"/>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EFA5A327-531A-495C-BCA7-27F04811A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2922" y="1075612"/>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716994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D1265A-1230-0623-2086-9DA44D03D0C6}"/>
              </a:ext>
            </a:extLst>
          </p:cNvPr>
          <p:cNvSpPr txBox="1"/>
          <p:nvPr/>
        </p:nvSpPr>
        <p:spPr>
          <a:xfrm>
            <a:off x="390618" y="2008675"/>
            <a:ext cx="8975324" cy="142032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Πολλά από τα αιθέρια έλαια χρησιμοποιούνται ως αρωματικά προσθετικά και βελτιωτικά γεύσης!</a:t>
            </a:r>
          </a:p>
          <a:p>
            <a:pPr marL="0" marR="0" lvl="0" indent="0" algn="just" defTabSz="914400" rtl="0" eaLnBrk="1" fontAlgn="auto" latinLnBrk="0" hangingPunct="1">
              <a:lnSpc>
                <a:spcPct val="150000"/>
              </a:lnSpc>
              <a:spcBef>
                <a:spcPts val="0"/>
              </a:spcBef>
              <a:spcAft>
                <a:spcPts val="0"/>
              </a:spcAft>
              <a:buClrTx/>
              <a:buSzTx/>
              <a:buFontTx/>
              <a:buNone/>
              <a:tabLst/>
              <a:defRPr/>
            </a:pPr>
            <a:r>
              <a:rPr lang="el-GR" sz="2000" dirty="0">
                <a:solidFill>
                  <a:prstClr val="black"/>
                </a:solidFill>
                <a:latin typeface="Arial" panose="020B0604020202020204" pitchFamily="34" charset="0"/>
                <a:cs typeface="Arial" panose="020B0604020202020204" pitchFamily="34" charset="0"/>
              </a:rPr>
              <a:t>π</a:t>
            </a:r>
            <a:r>
              <a:rPr kumimoji="0" lang="el-G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.χ. βασιλικός, λεμόνι, βανίλια, μέντα</a:t>
            </a:r>
          </a:p>
        </p:txBody>
      </p:sp>
    </p:spTree>
    <p:extLst>
      <p:ext uri="{BB962C8B-B14F-4D97-AF65-F5344CB8AC3E}">
        <p14:creationId xmlns:p14="http://schemas.microsoft.com/office/powerpoint/2010/main" val="1872959471"/>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223A2CF-282D-4D97-960D-435F2BA682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FE704595-09C7-4F19-9C35-A1585DE5ECC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7F5D3415-BEB8-49B5-A258-65A6DB069A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4572FE66-7C7C-4ED1-BB96-D4E741F7EA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27DAB653-28E4-473D-BFF3-5B5530900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D42B9441-BD12-4ADD-98F9-146048C029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6849A7E1-FFE1-40FC-987C-B58FD25478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13A76386-AD1C-4954-82C0-0AA48165E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3276B172-4E18-465E-9AA3-FB122B17D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E4D72FB7-F5AA-4F4D-8EFD-1958081CB7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811DE47E-CE10-46D2-9FA8-B489906954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2" name="Picture 1">
            <a:extLst>
              <a:ext uri="{FF2B5EF4-FFF2-40B4-BE49-F238E27FC236}">
                <a16:creationId xmlns:a16="http://schemas.microsoft.com/office/drawing/2014/main" id="{7730B493-304E-8AF2-D3DC-6EE52FD56A69}"/>
              </a:ext>
            </a:extLst>
          </p:cNvPr>
          <p:cNvPicPr>
            <a:picLocks noChangeAspect="1"/>
          </p:cNvPicPr>
          <p:nvPr/>
        </p:nvPicPr>
        <p:blipFill rotWithShape="1">
          <a:blip r:embed="rId2"/>
          <a:srcRect t="13649"/>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4" name="TextBox 3">
            <a:extLst>
              <a:ext uri="{FF2B5EF4-FFF2-40B4-BE49-F238E27FC236}">
                <a16:creationId xmlns:a16="http://schemas.microsoft.com/office/drawing/2014/main" id="{3ED1265A-1230-0623-2086-9DA44D03D0C6}"/>
              </a:ext>
            </a:extLst>
          </p:cNvPr>
          <p:cNvSpPr txBox="1"/>
          <p:nvPr/>
        </p:nvSpPr>
        <p:spPr>
          <a:xfrm>
            <a:off x="276973" y="1036841"/>
            <a:ext cx="4509455" cy="3880773"/>
          </a:xfrm>
          <a:prstGeom prst="rect">
            <a:avLst/>
          </a:prstGeom>
        </p:spPr>
        <p:txBody>
          <a:bodyPr vert="horz" lIns="91440" tIns="45720" rIns="91440" bIns="45720" rtlCol="0">
            <a:normAutofit/>
          </a:bodyPr>
          <a:lstStyle/>
          <a:p>
            <a:pPr marL="0" marR="0" lvl="0" indent="0" algn="just" defTabSz="457200" fontAlgn="auto">
              <a:lnSpc>
                <a:spcPct val="150000"/>
              </a:lnSpc>
              <a:spcBef>
                <a:spcPts val="1000"/>
              </a:spcBef>
              <a:buClr>
                <a:schemeClr val="accent1">
                  <a:lumMod val="75000"/>
                </a:schemeClr>
              </a:buClr>
              <a:buSzPct val="80000"/>
              <a:tabLst/>
              <a:defRPr/>
            </a:pPr>
            <a:r>
              <a:rPr kumimoji="0" lang="en-US" sz="2000" b="0" i="0" u="none" strike="noStrike" cap="none" spc="0" normalizeH="0" baseline="0" noProof="0" dirty="0">
                <a:ln>
                  <a:noFill/>
                </a:ln>
                <a:effectLst/>
                <a:uLnTx/>
                <a:uFillTx/>
                <a:latin typeface="Arial" panose="020B0604020202020204" pitchFamily="34" charset="0"/>
                <a:cs typeface="Arial" panose="020B0604020202020204" pitchFamily="34" charset="0"/>
              </a:rPr>
              <a:t>Η α</a:t>
            </a:r>
            <a:r>
              <a:rPr kumimoji="0" lang="en-US" sz="2000" b="0" i="0" u="none" strike="noStrike" cap="none" spc="0" normalizeH="0" baseline="0" noProof="0" dirty="0" err="1">
                <a:ln>
                  <a:noFill/>
                </a:ln>
                <a:effectLst/>
                <a:uLnTx/>
                <a:uFillTx/>
                <a:latin typeface="Arial" panose="020B0604020202020204" pitchFamily="34" charset="0"/>
                <a:cs typeface="Arial" panose="020B0604020202020204" pitchFamily="34" charset="0"/>
              </a:rPr>
              <a:t>ντιμικρο</a:t>
            </a:r>
            <a:r>
              <a:rPr kumimoji="0" lang="en-US" sz="2000" b="0" i="0" u="none" strike="noStrike" cap="none" spc="0" normalizeH="0" baseline="0" noProof="0" dirty="0">
                <a:ln>
                  <a:noFill/>
                </a:ln>
                <a:effectLst/>
                <a:uLnTx/>
                <a:uFillTx/>
                <a:latin typeface="Arial" panose="020B0604020202020204" pitchFamily="34" charset="0"/>
                <a:cs typeface="Arial" panose="020B0604020202020204" pitchFamily="34" charset="0"/>
              </a:rPr>
              <a:t>βιακή δράση των αιθέριων ελαίων έχει αποδειχτεί ενάντια σε πολύ συχνά για τη βιομηχανία τροφίμων παθογόνα.</a:t>
            </a:r>
          </a:p>
          <a:p>
            <a:pPr marL="0" marR="0" lvl="0" indent="0" algn="just" defTabSz="457200" fontAlgn="auto">
              <a:lnSpc>
                <a:spcPct val="150000"/>
              </a:lnSpc>
              <a:spcBef>
                <a:spcPts val="1000"/>
              </a:spcBef>
              <a:buClr>
                <a:schemeClr val="accent1">
                  <a:lumMod val="75000"/>
                </a:schemeClr>
              </a:buClr>
              <a:buSzPct val="80000"/>
              <a:tabLst/>
              <a:defRPr/>
            </a:pPr>
            <a:r>
              <a:rPr lang="en-US" sz="2000" dirty="0">
                <a:latin typeface="Arial" panose="020B0604020202020204" pitchFamily="34" charset="0"/>
                <a:cs typeface="Arial" panose="020B0604020202020204" pitchFamily="34" charset="0"/>
              </a:rPr>
              <a:t>π.χ. </a:t>
            </a:r>
            <a:r>
              <a:rPr lang="en-US" sz="2000" i="1" dirty="0">
                <a:latin typeface="Arial" panose="020B0604020202020204" pitchFamily="34" charset="0"/>
                <a:cs typeface="Arial" panose="020B0604020202020204" pitchFamily="34" charset="0"/>
              </a:rPr>
              <a:t>Listeria monocytogenes</a:t>
            </a:r>
            <a:r>
              <a:rPr lang="en-US" sz="2000" dirty="0">
                <a:latin typeface="Arial" panose="020B0604020202020204" pitchFamily="34" charset="0"/>
                <a:cs typeface="Arial" panose="020B0604020202020204" pitchFamily="34" charset="0"/>
              </a:rPr>
              <a:t>, </a:t>
            </a:r>
            <a:r>
              <a:rPr lang="en-US" sz="2000" i="1" dirty="0">
                <a:latin typeface="Arial" panose="020B0604020202020204" pitchFamily="34" charset="0"/>
                <a:cs typeface="Arial" panose="020B0604020202020204" pitchFamily="34" charset="0"/>
              </a:rPr>
              <a:t>Salmonella enteritidis </a:t>
            </a:r>
            <a:r>
              <a:rPr lang="en-US" sz="2000" dirty="0">
                <a:latin typeface="Arial" panose="020B0604020202020204" pitchFamily="34" charset="0"/>
                <a:cs typeface="Arial" panose="020B0604020202020204" pitchFamily="34" charset="0"/>
              </a:rPr>
              <a:t>και </a:t>
            </a:r>
            <a:r>
              <a:rPr lang="en-US" sz="2000" i="1" dirty="0">
                <a:latin typeface="Arial" panose="020B0604020202020204" pitchFamily="34" charset="0"/>
                <a:cs typeface="Arial" panose="020B0604020202020204" pitchFamily="34" charset="0"/>
              </a:rPr>
              <a:t>typhimurium</a:t>
            </a:r>
            <a:r>
              <a:rPr lang="en-US" sz="2000" dirty="0">
                <a:latin typeface="Arial" panose="020B0604020202020204" pitchFamily="34" charset="0"/>
                <a:cs typeface="Arial" panose="020B0604020202020204" pitchFamily="34" charset="0"/>
              </a:rPr>
              <a:t>, </a:t>
            </a:r>
            <a:r>
              <a:rPr lang="en-US" sz="2000" i="1" dirty="0">
                <a:latin typeface="Arial" panose="020B0604020202020204" pitchFamily="34" charset="0"/>
                <a:cs typeface="Arial" panose="020B0604020202020204" pitchFamily="34" charset="0"/>
              </a:rPr>
              <a:t>Escherichia coli</a:t>
            </a:r>
            <a:r>
              <a:rPr lang="en-US" sz="2000" dirty="0">
                <a:latin typeface="Arial" panose="020B0604020202020204" pitchFamily="34" charset="0"/>
                <a:cs typeface="Arial" panose="020B0604020202020204" pitchFamily="34" charset="0"/>
              </a:rPr>
              <a:t>, </a:t>
            </a:r>
            <a:r>
              <a:rPr lang="en-US" sz="2000" i="1" dirty="0">
                <a:latin typeface="Arial" panose="020B0604020202020204" pitchFamily="34" charset="0"/>
                <a:cs typeface="Arial" panose="020B0604020202020204" pitchFamily="34" charset="0"/>
              </a:rPr>
              <a:t>Bacillus cereus</a:t>
            </a:r>
            <a:r>
              <a:rPr lang="en-US" sz="2000" dirty="0">
                <a:latin typeface="Arial" panose="020B0604020202020204" pitchFamily="34" charset="0"/>
                <a:cs typeface="Arial" panose="020B0604020202020204" pitchFamily="34" charset="0"/>
              </a:rPr>
              <a:t>, </a:t>
            </a:r>
            <a:r>
              <a:rPr lang="en-US" sz="2000" i="1" dirty="0">
                <a:latin typeface="Arial" panose="020B0604020202020204" pitchFamily="34" charset="0"/>
                <a:cs typeface="Arial" panose="020B0604020202020204" pitchFamily="34" charset="0"/>
              </a:rPr>
              <a:t>Staphylococcus aureus</a:t>
            </a:r>
            <a:endParaRPr kumimoji="0" lang="en-US" sz="2000" b="0" i="1" u="none" strike="noStrike" cap="none" spc="0" normalizeH="0" baseline="0" noProof="0" dirty="0">
              <a:ln>
                <a:noFill/>
              </a:ln>
              <a:effectLst/>
              <a:uLnTx/>
              <a:uFillTx/>
              <a:latin typeface="Arial" panose="020B0604020202020204" pitchFamily="34" charset="0"/>
              <a:cs typeface="Arial" panose="020B0604020202020204" pitchFamily="34" charset="0"/>
            </a:endParaRPr>
          </a:p>
        </p:txBody>
      </p:sp>
      <p:cxnSp>
        <p:nvCxnSpPr>
          <p:cNvPr id="21" name="Straight Connector 2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47783878"/>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D1265A-1230-0623-2086-9DA44D03D0C6}"/>
              </a:ext>
            </a:extLst>
          </p:cNvPr>
          <p:cNvSpPr txBox="1"/>
          <p:nvPr/>
        </p:nvSpPr>
        <p:spPr>
          <a:xfrm>
            <a:off x="284086" y="348551"/>
            <a:ext cx="8975324" cy="511364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l-GR" sz="2000" dirty="0">
                <a:latin typeface="Arial" panose="020B0604020202020204" pitchFamily="34" charset="0"/>
                <a:cs typeface="Arial" panose="020B0604020202020204" pitchFamily="34" charset="0"/>
              </a:rPr>
              <a:t>Πιο ευπαθή τρόφιμα: </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el-GR" sz="2000" dirty="0">
                <a:latin typeface="Arial" panose="020B0604020202020204" pitchFamily="34" charset="0"/>
                <a:cs typeface="Arial" panose="020B0604020202020204" pitchFamily="34" charset="0"/>
              </a:rPr>
              <a:t>μαλακά τυριά</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el-GR" sz="2000" dirty="0">
                <a:latin typeface="Arial" panose="020B0604020202020204" pitchFamily="34" charset="0"/>
                <a:cs typeface="Arial" panose="020B0604020202020204" pitchFamily="34" charset="0"/>
              </a:rPr>
              <a:t>ημιαποβουτηρωμένο γάλα</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el-GR" sz="2000" dirty="0">
                <a:latin typeface="Arial" panose="020B0604020202020204" pitchFamily="34" charset="0"/>
                <a:cs typeface="Arial" panose="020B0604020202020204" pitchFamily="34" charset="0"/>
              </a:rPr>
              <a:t>γιαούρτι </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el-GR" sz="2000" dirty="0">
                <a:latin typeface="Arial" panose="020B0604020202020204" pitchFamily="34" charset="0"/>
                <a:cs typeface="Arial" panose="020B0604020202020204" pitchFamily="34" charset="0"/>
              </a:rPr>
              <a:t>φιλέτα ψαριών και κρέατος</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el-GR" sz="2000" dirty="0">
                <a:latin typeface="Arial" panose="020B0604020202020204" pitchFamily="34" charset="0"/>
                <a:cs typeface="Arial" panose="020B0604020202020204" pitchFamily="34" charset="0"/>
              </a:rPr>
              <a:t> κιμά </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el-GR" sz="2000" dirty="0">
                <a:latin typeface="Arial" panose="020B0604020202020204" pitchFamily="34" charset="0"/>
                <a:cs typeface="Arial" panose="020B0604020202020204" pitchFamily="34" charset="0"/>
              </a:rPr>
              <a:t>μαγειρεμένο χοιρινό και κοτόπουλο </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el-GR" sz="2000" dirty="0">
                <a:latin typeface="Arial" panose="020B0604020202020204" pitchFamily="34" charset="0"/>
                <a:cs typeface="Arial" panose="020B0604020202020204" pitchFamily="34" charset="0"/>
              </a:rPr>
              <a:t>τρόφιμα συσκευασμένα σε κενό ή τροποποιημένη ατμόσφαιρα, </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el-GR" sz="2000" dirty="0">
                <a:latin typeface="Arial" panose="020B0604020202020204" pitchFamily="34" charset="0"/>
                <a:cs typeface="Arial" panose="020B0604020202020204" pitchFamily="34" charset="0"/>
              </a:rPr>
              <a:t>φρούτα</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el-GR" sz="2000" dirty="0">
                <a:latin typeface="Arial" panose="020B0604020202020204" pitchFamily="34" charset="0"/>
                <a:cs typeface="Arial" panose="020B0604020202020204" pitchFamily="34" charset="0"/>
              </a:rPr>
              <a:t>χυμοί</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el-GR" sz="2000" dirty="0">
                <a:latin typeface="Arial" panose="020B0604020202020204" pitchFamily="34" charset="0"/>
                <a:cs typeface="Arial" panose="020B0604020202020204" pitchFamily="34" charset="0"/>
              </a:rPr>
              <a:t>λαχανικά</a:t>
            </a:r>
            <a:endParaRPr kumimoji="0" lang="el-GR"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9937873"/>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ACAF8058-D161-DB72-11FF-5E2CBF624F2F}"/>
              </a:ext>
            </a:extLst>
          </p:cNvPr>
          <p:cNvGraphicFramePr>
            <a:graphicFrameLocks noGrp="1"/>
          </p:cNvGraphicFramePr>
          <p:nvPr/>
        </p:nvGraphicFramePr>
        <p:xfrm>
          <a:off x="2238375" y="123384"/>
          <a:ext cx="5753100" cy="6544191"/>
        </p:xfrm>
        <a:graphic>
          <a:graphicData uri="http://schemas.openxmlformats.org/drawingml/2006/table">
            <a:tbl>
              <a:tblPr>
                <a:tableStyleId>{5C22544A-7EE6-4342-B048-85BDC9FD1C3A}</a:tableStyleId>
              </a:tblPr>
              <a:tblGrid>
                <a:gridCol w="416165">
                  <a:extLst>
                    <a:ext uri="{9D8B030D-6E8A-4147-A177-3AD203B41FA5}">
                      <a16:colId xmlns:a16="http://schemas.microsoft.com/office/drawing/2014/main" val="1405852679"/>
                    </a:ext>
                  </a:extLst>
                </a:gridCol>
                <a:gridCol w="1089111">
                  <a:extLst>
                    <a:ext uri="{9D8B030D-6E8A-4147-A177-3AD203B41FA5}">
                      <a16:colId xmlns:a16="http://schemas.microsoft.com/office/drawing/2014/main" val="2993889933"/>
                    </a:ext>
                  </a:extLst>
                </a:gridCol>
                <a:gridCol w="4247824">
                  <a:extLst>
                    <a:ext uri="{9D8B030D-6E8A-4147-A177-3AD203B41FA5}">
                      <a16:colId xmlns:a16="http://schemas.microsoft.com/office/drawing/2014/main" val="1042581204"/>
                    </a:ext>
                  </a:extLst>
                </a:gridCol>
              </a:tblGrid>
              <a:tr h="152607">
                <a:tc gridSpan="3">
                  <a:txBody>
                    <a:bodyPr/>
                    <a:lstStyle/>
                    <a:p>
                      <a:pPr indent="-1270" algn="ctr">
                        <a:lnSpc>
                          <a:spcPct val="115000"/>
                        </a:lnSpc>
                        <a:spcAft>
                          <a:spcPts val="1000"/>
                        </a:spcAft>
                      </a:pPr>
                      <a:r>
                        <a:rPr lang="el-GR" sz="1200" dirty="0">
                          <a:effectLst/>
                        </a:rPr>
                        <a:t>Περίγραμμα Μαθήματος – Διδακτέα Ύλη</a:t>
                      </a:r>
                      <a:endParaRPr lang="el-GR" sz="1200" dirty="0">
                        <a:effectLst/>
                        <a:latin typeface="Calibri" panose="020F0502020204030204" pitchFamily="34" charset="0"/>
                        <a:ea typeface="Calibri" panose="020F0502020204030204" pitchFamily="34" charset="0"/>
                      </a:endParaRPr>
                    </a:p>
                  </a:txBody>
                  <a:tcPr marL="37139" marR="37139" marT="0" marB="0" anchor="ct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2192957200"/>
                  </a:ext>
                </a:extLst>
              </a:tr>
              <a:tr h="314709">
                <a:tc>
                  <a:txBody>
                    <a:bodyPr/>
                    <a:lstStyle/>
                    <a:p>
                      <a:pPr indent="-1270" algn="ctr">
                        <a:lnSpc>
                          <a:spcPct val="115000"/>
                        </a:lnSpc>
                        <a:spcAft>
                          <a:spcPts val="1000"/>
                        </a:spcAft>
                      </a:pPr>
                      <a:r>
                        <a:rPr lang="el-GR" sz="1200" dirty="0">
                          <a:effectLst/>
                        </a:rPr>
                        <a:t>α/α</a:t>
                      </a:r>
                      <a:endParaRPr lang="el-GR" sz="1200" dirty="0">
                        <a:effectLst/>
                        <a:latin typeface="Calibri" panose="020F0502020204030204" pitchFamily="34" charset="0"/>
                        <a:ea typeface="Calibri" panose="020F0502020204030204" pitchFamily="34" charset="0"/>
                      </a:endParaRPr>
                    </a:p>
                  </a:txBody>
                  <a:tcPr marL="37139" marR="37139" marT="0" marB="0" anchor="ctr"/>
                </a:tc>
                <a:tc>
                  <a:txBody>
                    <a:bodyPr/>
                    <a:lstStyle/>
                    <a:p>
                      <a:pPr indent="-1270" algn="ctr">
                        <a:lnSpc>
                          <a:spcPct val="115000"/>
                        </a:lnSpc>
                        <a:spcAft>
                          <a:spcPts val="1000"/>
                        </a:spcAft>
                      </a:pPr>
                      <a:r>
                        <a:rPr lang="el-GR" sz="1200" dirty="0">
                          <a:effectLst/>
                        </a:rPr>
                        <a:t>Θεματικές ενότητες</a:t>
                      </a:r>
                      <a:endParaRPr lang="el-GR" sz="1200" dirty="0">
                        <a:effectLst/>
                        <a:latin typeface="Calibri" panose="020F0502020204030204" pitchFamily="34" charset="0"/>
                        <a:ea typeface="Calibri" panose="020F0502020204030204" pitchFamily="34" charset="0"/>
                      </a:endParaRPr>
                    </a:p>
                  </a:txBody>
                  <a:tcPr marL="37139" marR="37139" marT="0" marB="0" anchor="ctr"/>
                </a:tc>
                <a:tc>
                  <a:txBody>
                    <a:bodyPr/>
                    <a:lstStyle/>
                    <a:p>
                      <a:pPr indent="-1270" algn="ctr">
                        <a:lnSpc>
                          <a:spcPct val="115000"/>
                        </a:lnSpc>
                        <a:spcAft>
                          <a:spcPts val="1000"/>
                        </a:spcAft>
                      </a:pPr>
                      <a:r>
                        <a:rPr lang="el-GR" sz="1200">
                          <a:effectLst/>
                        </a:rPr>
                        <a:t>Ύλη θεματικών ενοτήτων/  Διδακτικός στόχος</a:t>
                      </a:r>
                      <a:endParaRPr lang="el-GR" sz="1200">
                        <a:effectLst/>
                        <a:latin typeface="Calibri" panose="020F0502020204030204" pitchFamily="34" charset="0"/>
                        <a:ea typeface="Calibri" panose="020F0502020204030204" pitchFamily="34" charset="0"/>
                      </a:endParaRPr>
                    </a:p>
                  </a:txBody>
                  <a:tcPr marL="37139" marR="37139" marT="0" marB="0" anchor="ctr"/>
                </a:tc>
                <a:extLst>
                  <a:ext uri="{0D108BD9-81ED-4DB2-BD59-A6C34878D82A}">
                    <a16:rowId xmlns:a16="http://schemas.microsoft.com/office/drawing/2014/main" val="1422618964"/>
                  </a:ext>
                </a:extLst>
              </a:tr>
              <a:tr h="769847">
                <a:tc>
                  <a:txBody>
                    <a:bodyPr/>
                    <a:lstStyle/>
                    <a:p>
                      <a:pPr indent="-1270" algn="ctr">
                        <a:lnSpc>
                          <a:spcPct val="115000"/>
                        </a:lnSpc>
                        <a:spcAft>
                          <a:spcPts val="1000"/>
                        </a:spcAft>
                      </a:pPr>
                      <a:r>
                        <a:rPr lang="el-GR" sz="1200">
                          <a:effectLst/>
                        </a:rPr>
                        <a:t>1</a:t>
                      </a:r>
                      <a:endParaRPr lang="el-GR" sz="1200">
                        <a:effectLst/>
                        <a:latin typeface="Calibri" panose="020F0502020204030204" pitchFamily="34" charset="0"/>
                        <a:ea typeface="Calibri" panose="020F0502020204030204" pitchFamily="34" charset="0"/>
                      </a:endParaRPr>
                    </a:p>
                  </a:txBody>
                  <a:tcPr marL="37139" marR="37139" marT="0" marB="0" anchor="ctr"/>
                </a:tc>
                <a:tc>
                  <a:txBody>
                    <a:bodyPr/>
                    <a:lstStyle/>
                    <a:p>
                      <a:pPr indent="-1270" algn="ctr">
                        <a:lnSpc>
                          <a:spcPct val="115000"/>
                        </a:lnSpc>
                        <a:spcAft>
                          <a:spcPts val="1000"/>
                        </a:spcAft>
                      </a:pPr>
                      <a:r>
                        <a:rPr lang="el-GR" sz="1200">
                          <a:effectLst/>
                        </a:rPr>
                        <a:t>Εισαγωγή</a:t>
                      </a:r>
                      <a:endParaRPr lang="el-GR" sz="1200">
                        <a:effectLst/>
                        <a:latin typeface="Calibri" panose="020F0502020204030204" pitchFamily="34" charset="0"/>
                        <a:ea typeface="Calibri" panose="020F0502020204030204" pitchFamily="34" charset="0"/>
                      </a:endParaRPr>
                    </a:p>
                  </a:txBody>
                  <a:tcPr marL="37139" marR="37139" marT="0" marB="0" anchor="ctr"/>
                </a:tc>
                <a:tc>
                  <a:txBody>
                    <a:bodyPr/>
                    <a:lstStyle/>
                    <a:p>
                      <a:pPr indent="-1270" algn="ctr">
                        <a:lnSpc>
                          <a:spcPct val="115000"/>
                        </a:lnSpc>
                        <a:spcAft>
                          <a:spcPts val="1000"/>
                        </a:spcAft>
                      </a:pPr>
                      <a:r>
                        <a:rPr lang="el-GR" sz="1200" dirty="0">
                          <a:effectLst/>
                        </a:rPr>
                        <a:t>Εισαγωγή-Ορισμοί-Αιθέρια έλαια-Αρωματικά και φαρμακευτικά φυτά-Σημασία των αρωματικών φυτών στη διατροφή του ανθρώπου</a:t>
                      </a:r>
                    </a:p>
                    <a:p>
                      <a:pPr indent="-1270">
                        <a:lnSpc>
                          <a:spcPct val="115000"/>
                        </a:lnSpc>
                        <a:spcAft>
                          <a:spcPts val="1000"/>
                        </a:spcAft>
                      </a:pPr>
                      <a:r>
                        <a:rPr lang="el-GR" sz="1200" dirty="0">
                          <a:effectLst/>
                        </a:rPr>
                        <a:t> </a:t>
                      </a:r>
                      <a:endParaRPr lang="el-GR" sz="1200" dirty="0">
                        <a:effectLst/>
                        <a:latin typeface="Calibri" panose="020F0502020204030204" pitchFamily="34" charset="0"/>
                        <a:ea typeface="Calibri" panose="020F0502020204030204" pitchFamily="34" charset="0"/>
                      </a:endParaRPr>
                    </a:p>
                  </a:txBody>
                  <a:tcPr marL="37139" marR="37139" marT="0" marB="0" anchor="ctr"/>
                </a:tc>
                <a:extLst>
                  <a:ext uri="{0D108BD9-81ED-4DB2-BD59-A6C34878D82A}">
                    <a16:rowId xmlns:a16="http://schemas.microsoft.com/office/drawing/2014/main" val="1614373906"/>
                  </a:ext>
                </a:extLst>
              </a:tr>
              <a:tr h="476811">
                <a:tc>
                  <a:txBody>
                    <a:bodyPr/>
                    <a:lstStyle/>
                    <a:p>
                      <a:pPr indent="-1270" algn="ctr">
                        <a:lnSpc>
                          <a:spcPct val="115000"/>
                        </a:lnSpc>
                        <a:spcAft>
                          <a:spcPts val="1000"/>
                        </a:spcAft>
                      </a:pPr>
                      <a:r>
                        <a:rPr lang="el-GR" sz="1200" dirty="0">
                          <a:effectLst/>
                        </a:rPr>
                        <a:t>2</a:t>
                      </a:r>
                      <a:endParaRPr lang="el-GR" sz="1200" dirty="0">
                        <a:effectLst/>
                        <a:latin typeface="Calibri" panose="020F0502020204030204" pitchFamily="34" charset="0"/>
                        <a:ea typeface="Calibri" panose="020F0502020204030204" pitchFamily="34" charset="0"/>
                      </a:endParaRPr>
                    </a:p>
                  </a:txBody>
                  <a:tcPr marL="37139" marR="37139" marT="0" marB="0" anchor="ctr"/>
                </a:tc>
                <a:tc>
                  <a:txBody>
                    <a:bodyPr/>
                    <a:lstStyle/>
                    <a:p>
                      <a:pPr indent="-1270" algn="ctr">
                        <a:lnSpc>
                          <a:spcPct val="115000"/>
                        </a:lnSpc>
                        <a:spcAft>
                          <a:spcPts val="1000"/>
                        </a:spcAft>
                      </a:pPr>
                      <a:r>
                        <a:rPr lang="el-GR" sz="1200" dirty="0">
                          <a:effectLst/>
                        </a:rPr>
                        <a:t>Οικονομικά στοιχεία-Τάσεις</a:t>
                      </a:r>
                      <a:endParaRPr lang="el-GR" sz="1200" dirty="0">
                        <a:effectLst/>
                        <a:latin typeface="Calibri" panose="020F0502020204030204" pitchFamily="34" charset="0"/>
                        <a:ea typeface="Calibri" panose="020F0502020204030204" pitchFamily="34" charset="0"/>
                      </a:endParaRPr>
                    </a:p>
                  </a:txBody>
                  <a:tcPr marL="37139" marR="37139" marT="0" marB="0" anchor="ctr"/>
                </a:tc>
                <a:tc>
                  <a:txBody>
                    <a:bodyPr/>
                    <a:lstStyle/>
                    <a:p>
                      <a:pPr indent="-1270" algn="ctr">
                        <a:lnSpc>
                          <a:spcPct val="115000"/>
                        </a:lnSpc>
                        <a:spcAft>
                          <a:spcPts val="1000"/>
                        </a:spcAft>
                      </a:pPr>
                      <a:r>
                        <a:rPr lang="el-GR" sz="1200" dirty="0">
                          <a:effectLst/>
                        </a:rPr>
                        <a:t>Οικονομικά στοιχεία της καλλιέργειας των αρωματικών φυτών-Τάσεις-Εγχώρια παραγωγή- Διεθνείς τάσεις</a:t>
                      </a:r>
                      <a:endParaRPr lang="el-GR" sz="1200" dirty="0">
                        <a:effectLst/>
                        <a:latin typeface="Calibri" panose="020F0502020204030204" pitchFamily="34" charset="0"/>
                        <a:ea typeface="Calibri" panose="020F0502020204030204" pitchFamily="34" charset="0"/>
                      </a:endParaRPr>
                    </a:p>
                  </a:txBody>
                  <a:tcPr marL="37139" marR="37139" marT="0" marB="0" anchor="ctr"/>
                </a:tc>
                <a:extLst>
                  <a:ext uri="{0D108BD9-81ED-4DB2-BD59-A6C34878D82A}">
                    <a16:rowId xmlns:a16="http://schemas.microsoft.com/office/drawing/2014/main" val="1876105234"/>
                  </a:ext>
                </a:extLst>
              </a:tr>
              <a:tr h="476811">
                <a:tc>
                  <a:txBody>
                    <a:bodyPr/>
                    <a:lstStyle/>
                    <a:p>
                      <a:pPr indent="-1270" algn="ctr">
                        <a:lnSpc>
                          <a:spcPct val="115000"/>
                        </a:lnSpc>
                        <a:spcAft>
                          <a:spcPts val="1000"/>
                        </a:spcAft>
                      </a:pPr>
                      <a:r>
                        <a:rPr lang="el-GR" sz="1200" dirty="0">
                          <a:effectLst/>
                        </a:rPr>
                        <a:t>3</a:t>
                      </a:r>
                      <a:endParaRPr lang="el-GR" sz="1200" dirty="0">
                        <a:effectLst/>
                        <a:latin typeface="Calibri" panose="020F0502020204030204" pitchFamily="34" charset="0"/>
                        <a:ea typeface="Calibri" panose="020F0502020204030204" pitchFamily="34" charset="0"/>
                      </a:endParaRPr>
                    </a:p>
                  </a:txBody>
                  <a:tcPr marL="37139" marR="37139" marT="0" marB="0" anchor="ctr"/>
                </a:tc>
                <a:tc>
                  <a:txBody>
                    <a:bodyPr/>
                    <a:lstStyle/>
                    <a:p>
                      <a:pPr indent="-1270" algn="ctr">
                        <a:lnSpc>
                          <a:spcPct val="115000"/>
                        </a:lnSpc>
                        <a:spcAft>
                          <a:spcPts val="1000"/>
                        </a:spcAft>
                      </a:pPr>
                      <a:r>
                        <a:rPr lang="el-GR" sz="1200">
                          <a:effectLst/>
                        </a:rPr>
                        <a:t>Αιθέρια έλαια -ιδιότητες</a:t>
                      </a:r>
                      <a:endParaRPr lang="el-GR" sz="1200">
                        <a:effectLst/>
                        <a:latin typeface="Calibri" panose="020F0502020204030204" pitchFamily="34" charset="0"/>
                        <a:ea typeface="Calibri" panose="020F0502020204030204" pitchFamily="34" charset="0"/>
                      </a:endParaRPr>
                    </a:p>
                  </a:txBody>
                  <a:tcPr marL="37139" marR="37139" marT="0" marB="0" anchor="ctr"/>
                </a:tc>
                <a:tc>
                  <a:txBody>
                    <a:bodyPr/>
                    <a:lstStyle/>
                    <a:p>
                      <a:pPr indent="-1270" algn="ctr">
                        <a:lnSpc>
                          <a:spcPct val="115000"/>
                        </a:lnSpc>
                        <a:spcAft>
                          <a:spcPts val="1000"/>
                        </a:spcAft>
                      </a:pPr>
                      <a:r>
                        <a:rPr lang="el-GR" sz="1200" dirty="0">
                          <a:effectLst/>
                        </a:rPr>
                        <a:t>Αιθέρια έλαια-ρόλος -χημική σύσταση-ιδιότητες-βαθμός πτητικότητας-επιδράσεις προφυλάξεις</a:t>
                      </a:r>
                      <a:endParaRPr lang="el-GR" sz="1200" dirty="0">
                        <a:effectLst/>
                        <a:latin typeface="Calibri" panose="020F0502020204030204" pitchFamily="34" charset="0"/>
                        <a:ea typeface="Calibri" panose="020F0502020204030204" pitchFamily="34" charset="0"/>
                      </a:endParaRPr>
                    </a:p>
                  </a:txBody>
                  <a:tcPr marL="37139" marR="37139" marT="0" marB="0" anchor="ctr"/>
                </a:tc>
                <a:extLst>
                  <a:ext uri="{0D108BD9-81ED-4DB2-BD59-A6C34878D82A}">
                    <a16:rowId xmlns:a16="http://schemas.microsoft.com/office/drawing/2014/main" val="736894233"/>
                  </a:ext>
                </a:extLst>
              </a:tr>
              <a:tr h="476811">
                <a:tc>
                  <a:txBody>
                    <a:bodyPr/>
                    <a:lstStyle/>
                    <a:p>
                      <a:pPr indent="-1270" algn="ctr">
                        <a:lnSpc>
                          <a:spcPct val="115000"/>
                        </a:lnSpc>
                        <a:spcAft>
                          <a:spcPts val="1000"/>
                        </a:spcAft>
                      </a:pPr>
                      <a:r>
                        <a:rPr lang="el-GR" sz="1200" dirty="0">
                          <a:effectLst/>
                        </a:rPr>
                        <a:t>4</a:t>
                      </a:r>
                      <a:endParaRPr lang="el-GR" sz="1200" dirty="0">
                        <a:effectLst/>
                        <a:latin typeface="Calibri" panose="020F0502020204030204" pitchFamily="34" charset="0"/>
                        <a:ea typeface="Calibri" panose="020F0502020204030204" pitchFamily="34" charset="0"/>
                      </a:endParaRPr>
                    </a:p>
                  </a:txBody>
                  <a:tcPr marL="37139" marR="37139" marT="0" marB="0" anchor="ctr"/>
                </a:tc>
                <a:tc>
                  <a:txBody>
                    <a:bodyPr/>
                    <a:lstStyle/>
                    <a:p>
                      <a:pPr indent="-1270" algn="ctr">
                        <a:lnSpc>
                          <a:spcPct val="115000"/>
                        </a:lnSpc>
                        <a:spcAft>
                          <a:spcPts val="1000"/>
                        </a:spcAft>
                      </a:pPr>
                      <a:r>
                        <a:rPr lang="el-GR" sz="1200">
                          <a:effectLst/>
                        </a:rPr>
                        <a:t>Αιθέρια έλαια-απομόνωση</a:t>
                      </a:r>
                      <a:endParaRPr lang="el-GR" sz="1200">
                        <a:effectLst/>
                        <a:latin typeface="Calibri" panose="020F0502020204030204" pitchFamily="34" charset="0"/>
                        <a:ea typeface="Calibri" panose="020F0502020204030204" pitchFamily="34" charset="0"/>
                      </a:endParaRPr>
                    </a:p>
                  </a:txBody>
                  <a:tcPr marL="37139" marR="37139" marT="0" marB="0" anchor="ctr"/>
                </a:tc>
                <a:tc>
                  <a:txBody>
                    <a:bodyPr/>
                    <a:lstStyle/>
                    <a:p>
                      <a:pPr indent="-1270" algn="ctr">
                        <a:lnSpc>
                          <a:spcPct val="115000"/>
                        </a:lnSpc>
                        <a:spcAft>
                          <a:spcPts val="1000"/>
                        </a:spcAft>
                      </a:pPr>
                      <a:r>
                        <a:rPr lang="el-GR" sz="1200" dirty="0">
                          <a:effectLst/>
                        </a:rPr>
                        <a:t>Τεχνικές απομόνωσης και χαρακτηρισμού </a:t>
                      </a:r>
                      <a:endParaRPr lang="el-GR" sz="1200" dirty="0">
                        <a:effectLst/>
                        <a:latin typeface="Calibri" panose="020F0502020204030204" pitchFamily="34" charset="0"/>
                        <a:ea typeface="Calibri" panose="020F0502020204030204" pitchFamily="34" charset="0"/>
                      </a:endParaRPr>
                    </a:p>
                  </a:txBody>
                  <a:tcPr marL="37139" marR="37139" marT="0" marB="0" anchor="ctr"/>
                </a:tc>
                <a:extLst>
                  <a:ext uri="{0D108BD9-81ED-4DB2-BD59-A6C34878D82A}">
                    <a16:rowId xmlns:a16="http://schemas.microsoft.com/office/drawing/2014/main" val="3904908796"/>
                  </a:ext>
                </a:extLst>
              </a:tr>
              <a:tr h="222205">
                <a:tc>
                  <a:txBody>
                    <a:bodyPr/>
                    <a:lstStyle/>
                    <a:p>
                      <a:pPr indent="-1270" algn="ctr">
                        <a:lnSpc>
                          <a:spcPct val="115000"/>
                        </a:lnSpc>
                        <a:spcAft>
                          <a:spcPts val="1000"/>
                        </a:spcAft>
                      </a:pPr>
                      <a:r>
                        <a:rPr lang="el-GR" sz="1200" dirty="0">
                          <a:effectLst/>
                        </a:rPr>
                        <a:t>5</a:t>
                      </a:r>
                      <a:endParaRPr lang="el-GR" sz="1200" dirty="0">
                        <a:effectLst/>
                        <a:latin typeface="Calibri" panose="020F0502020204030204" pitchFamily="34" charset="0"/>
                        <a:ea typeface="Calibri" panose="020F0502020204030204" pitchFamily="34" charset="0"/>
                      </a:endParaRPr>
                    </a:p>
                  </a:txBody>
                  <a:tcPr marL="37139" marR="37139" marT="0" marB="0" anchor="ctr"/>
                </a:tc>
                <a:tc>
                  <a:txBody>
                    <a:bodyPr/>
                    <a:lstStyle/>
                    <a:p>
                      <a:pPr indent="-1270" algn="ctr">
                        <a:lnSpc>
                          <a:spcPct val="115000"/>
                        </a:lnSpc>
                        <a:spcAft>
                          <a:spcPts val="1000"/>
                        </a:spcAft>
                      </a:pPr>
                      <a:r>
                        <a:rPr lang="el-GR" sz="1200">
                          <a:effectLst/>
                        </a:rPr>
                        <a:t>Ρίγανη </a:t>
                      </a:r>
                      <a:endParaRPr lang="el-GR" sz="1200">
                        <a:effectLst/>
                        <a:latin typeface="Calibri" panose="020F0502020204030204" pitchFamily="34" charset="0"/>
                        <a:ea typeface="Calibri" panose="020F0502020204030204" pitchFamily="34" charset="0"/>
                      </a:endParaRPr>
                    </a:p>
                  </a:txBody>
                  <a:tcPr marL="37139" marR="37139" marT="0" marB="0" anchor="ctr"/>
                </a:tc>
                <a:tc>
                  <a:txBody>
                    <a:bodyPr/>
                    <a:lstStyle/>
                    <a:p>
                      <a:pPr indent="-1270" algn="ctr">
                        <a:lnSpc>
                          <a:spcPct val="115000"/>
                        </a:lnSpc>
                        <a:spcAft>
                          <a:spcPts val="1000"/>
                        </a:spcAft>
                      </a:pPr>
                      <a:r>
                        <a:rPr lang="el-GR" sz="1200" dirty="0">
                          <a:effectLst/>
                        </a:rPr>
                        <a:t>Ρίγανη-είδη-καλλιεργητική πρακτική-προϊόντα</a:t>
                      </a:r>
                      <a:endParaRPr lang="el-GR" sz="1200" dirty="0">
                        <a:effectLst/>
                        <a:latin typeface="Calibri" panose="020F0502020204030204" pitchFamily="34" charset="0"/>
                        <a:ea typeface="Calibri" panose="020F0502020204030204" pitchFamily="34" charset="0"/>
                      </a:endParaRPr>
                    </a:p>
                  </a:txBody>
                  <a:tcPr marL="37139" marR="37139" marT="0" marB="0" anchor="ctr"/>
                </a:tc>
                <a:extLst>
                  <a:ext uri="{0D108BD9-81ED-4DB2-BD59-A6C34878D82A}">
                    <a16:rowId xmlns:a16="http://schemas.microsoft.com/office/drawing/2014/main" val="2273245467"/>
                  </a:ext>
                </a:extLst>
              </a:tr>
              <a:tr h="314709">
                <a:tc>
                  <a:txBody>
                    <a:bodyPr/>
                    <a:lstStyle/>
                    <a:p>
                      <a:pPr indent="-1270" algn="ctr">
                        <a:lnSpc>
                          <a:spcPct val="115000"/>
                        </a:lnSpc>
                        <a:spcAft>
                          <a:spcPts val="1000"/>
                        </a:spcAft>
                      </a:pPr>
                      <a:r>
                        <a:rPr lang="el-GR" sz="1200" dirty="0">
                          <a:effectLst/>
                        </a:rPr>
                        <a:t>6</a:t>
                      </a:r>
                      <a:endParaRPr lang="el-GR" sz="1200" dirty="0">
                        <a:effectLst/>
                        <a:latin typeface="Calibri" panose="020F0502020204030204" pitchFamily="34" charset="0"/>
                        <a:ea typeface="Calibri" panose="020F0502020204030204" pitchFamily="34" charset="0"/>
                      </a:endParaRPr>
                    </a:p>
                  </a:txBody>
                  <a:tcPr marL="37139" marR="37139" marT="0" marB="0" anchor="ctr"/>
                </a:tc>
                <a:tc>
                  <a:txBody>
                    <a:bodyPr/>
                    <a:lstStyle/>
                    <a:p>
                      <a:pPr indent="-1270" algn="ctr">
                        <a:lnSpc>
                          <a:spcPct val="115000"/>
                        </a:lnSpc>
                        <a:spcAft>
                          <a:spcPts val="1000"/>
                        </a:spcAft>
                      </a:pPr>
                      <a:r>
                        <a:rPr lang="el-GR" sz="1200">
                          <a:effectLst/>
                        </a:rPr>
                        <a:t>Φασκόμηλο- θυμάρι</a:t>
                      </a:r>
                      <a:endParaRPr lang="el-GR" sz="1200">
                        <a:effectLst/>
                        <a:latin typeface="Calibri" panose="020F0502020204030204" pitchFamily="34" charset="0"/>
                        <a:ea typeface="Calibri" panose="020F0502020204030204" pitchFamily="34" charset="0"/>
                      </a:endParaRPr>
                    </a:p>
                  </a:txBody>
                  <a:tcPr marL="37139" marR="37139" marT="0" marB="0" anchor="ctr"/>
                </a:tc>
                <a:tc>
                  <a:txBody>
                    <a:bodyPr/>
                    <a:lstStyle/>
                    <a:p>
                      <a:pPr indent="-1270" algn="ctr">
                        <a:lnSpc>
                          <a:spcPct val="115000"/>
                        </a:lnSpc>
                        <a:spcAft>
                          <a:spcPts val="1000"/>
                        </a:spcAft>
                      </a:pPr>
                      <a:r>
                        <a:rPr lang="el-GR" sz="1200" dirty="0">
                          <a:effectLst/>
                        </a:rPr>
                        <a:t>Φασκόμηλο, θυμάρι-καλλιεργητική πρακτική-προϊόντα</a:t>
                      </a:r>
                      <a:endParaRPr lang="el-GR" sz="1200" dirty="0">
                        <a:effectLst/>
                        <a:latin typeface="Calibri" panose="020F0502020204030204" pitchFamily="34" charset="0"/>
                        <a:ea typeface="Calibri" panose="020F0502020204030204" pitchFamily="34" charset="0"/>
                      </a:endParaRPr>
                    </a:p>
                  </a:txBody>
                  <a:tcPr marL="37139" marR="37139" marT="0" marB="0" anchor="ctr"/>
                </a:tc>
                <a:extLst>
                  <a:ext uri="{0D108BD9-81ED-4DB2-BD59-A6C34878D82A}">
                    <a16:rowId xmlns:a16="http://schemas.microsoft.com/office/drawing/2014/main" val="3160009551"/>
                  </a:ext>
                </a:extLst>
              </a:tr>
              <a:tr h="620179">
                <a:tc>
                  <a:txBody>
                    <a:bodyPr/>
                    <a:lstStyle/>
                    <a:p>
                      <a:pPr indent="-1270" algn="ctr">
                        <a:lnSpc>
                          <a:spcPct val="115000"/>
                        </a:lnSpc>
                        <a:spcAft>
                          <a:spcPts val="1000"/>
                        </a:spcAft>
                      </a:pPr>
                      <a:r>
                        <a:rPr lang="el-GR" sz="1200" dirty="0">
                          <a:effectLst/>
                        </a:rPr>
                        <a:t>7</a:t>
                      </a:r>
                      <a:endParaRPr lang="el-GR" sz="1200" dirty="0">
                        <a:effectLst/>
                        <a:latin typeface="Calibri" panose="020F0502020204030204" pitchFamily="34" charset="0"/>
                        <a:ea typeface="Calibri" panose="020F0502020204030204" pitchFamily="34" charset="0"/>
                      </a:endParaRPr>
                    </a:p>
                  </a:txBody>
                  <a:tcPr marL="37139" marR="37139" marT="0" marB="0" anchor="ctr"/>
                </a:tc>
                <a:tc>
                  <a:txBody>
                    <a:bodyPr/>
                    <a:lstStyle/>
                    <a:p>
                      <a:pPr indent="-1270" algn="ctr">
                        <a:lnSpc>
                          <a:spcPct val="115000"/>
                        </a:lnSpc>
                        <a:spcAft>
                          <a:spcPts val="1000"/>
                        </a:spcAft>
                      </a:pPr>
                      <a:r>
                        <a:rPr lang="el-GR" sz="1200">
                          <a:effectLst/>
                        </a:rPr>
                        <a:t>Τσάϊ του βουνού-Χαμομήλι</a:t>
                      </a:r>
                      <a:endParaRPr lang="el-GR" sz="1200">
                        <a:effectLst/>
                        <a:latin typeface="Calibri" panose="020F0502020204030204" pitchFamily="34" charset="0"/>
                        <a:ea typeface="Calibri" panose="020F0502020204030204" pitchFamily="34" charset="0"/>
                      </a:endParaRPr>
                    </a:p>
                  </a:txBody>
                  <a:tcPr marL="37139" marR="37139" marT="0" marB="0" anchor="ctr"/>
                </a:tc>
                <a:tc>
                  <a:txBody>
                    <a:bodyPr/>
                    <a:lstStyle/>
                    <a:p>
                      <a:pPr indent="-1270" algn="ctr">
                        <a:lnSpc>
                          <a:spcPct val="115000"/>
                        </a:lnSpc>
                        <a:spcAft>
                          <a:spcPts val="1000"/>
                        </a:spcAft>
                      </a:pPr>
                      <a:r>
                        <a:rPr lang="el-GR" sz="1200" dirty="0">
                          <a:effectLst/>
                        </a:rPr>
                        <a:t>Τσάϊ του βουνού, Χαμομήλι-καλλιεργητική πρακτική-προϊόντα</a:t>
                      </a:r>
                    </a:p>
                    <a:p>
                      <a:pPr indent="-1270" algn="ctr">
                        <a:lnSpc>
                          <a:spcPct val="115000"/>
                        </a:lnSpc>
                        <a:spcAft>
                          <a:spcPts val="1000"/>
                        </a:spcAft>
                      </a:pPr>
                      <a:r>
                        <a:rPr lang="el-GR" sz="1200" dirty="0">
                          <a:effectLst/>
                        </a:rPr>
                        <a:t> </a:t>
                      </a:r>
                      <a:endParaRPr lang="el-GR" sz="1200" dirty="0">
                        <a:effectLst/>
                        <a:latin typeface="Calibri" panose="020F0502020204030204" pitchFamily="34" charset="0"/>
                        <a:ea typeface="Calibri" panose="020F0502020204030204" pitchFamily="34" charset="0"/>
                      </a:endParaRPr>
                    </a:p>
                  </a:txBody>
                  <a:tcPr marL="37139" marR="37139" marT="0" marB="0" anchor="ctr"/>
                </a:tc>
                <a:extLst>
                  <a:ext uri="{0D108BD9-81ED-4DB2-BD59-A6C34878D82A}">
                    <a16:rowId xmlns:a16="http://schemas.microsoft.com/office/drawing/2014/main" val="2053798705"/>
                  </a:ext>
                </a:extLst>
              </a:tr>
              <a:tr h="222205">
                <a:tc>
                  <a:txBody>
                    <a:bodyPr/>
                    <a:lstStyle/>
                    <a:p>
                      <a:pPr indent="-1270" algn="ctr">
                        <a:lnSpc>
                          <a:spcPct val="115000"/>
                        </a:lnSpc>
                        <a:spcAft>
                          <a:spcPts val="1000"/>
                        </a:spcAft>
                      </a:pPr>
                      <a:r>
                        <a:rPr lang="el-GR" sz="1200">
                          <a:effectLst/>
                        </a:rPr>
                        <a:t>8</a:t>
                      </a:r>
                      <a:endParaRPr lang="el-GR" sz="1200">
                        <a:effectLst/>
                        <a:latin typeface="Calibri" panose="020F0502020204030204" pitchFamily="34" charset="0"/>
                        <a:ea typeface="Calibri" panose="020F0502020204030204" pitchFamily="34" charset="0"/>
                      </a:endParaRPr>
                    </a:p>
                  </a:txBody>
                  <a:tcPr marL="37139" marR="37139" marT="0" marB="0" anchor="ctr"/>
                </a:tc>
                <a:tc>
                  <a:txBody>
                    <a:bodyPr/>
                    <a:lstStyle/>
                    <a:p>
                      <a:pPr indent="-1270" algn="ctr">
                        <a:lnSpc>
                          <a:spcPct val="115000"/>
                        </a:lnSpc>
                        <a:spcAft>
                          <a:spcPts val="1000"/>
                        </a:spcAft>
                      </a:pPr>
                      <a:r>
                        <a:rPr lang="el-GR" sz="1200">
                          <a:effectLst/>
                        </a:rPr>
                        <a:t>Λεβάντα </a:t>
                      </a:r>
                      <a:endParaRPr lang="el-GR" sz="1200">
                        <a:effectLst/>
                        <a:latin typeface="Calibri" panose="020F0502020204030204" pitchFamily="34" charset="0"/>
                        <a:ea typeface="Calibri" panose="020F0502020204030204" pitchFamily="34" charset="0"/>
                      </a:endParaRPr>
                    </a:p>
                  </a:txBody>
                  <a:tcPr marL="37139" marR="37139" marT="0" marB="0" anchor="ctr"/>
                </a:tc>
                <a:tc>
                  <a:txBody>
                    <a:bodyPr/>
                    <a:lstStyle/>
                    <a:p>
                      <a:pPr indent="-1270" algn="ctr">
                        <a:lnSpc>
                          <a:spcPct val="115000"/>
                        </a:lnSpc>
                        <a:spcAft>
                          <a:spcPts val="1000"/>
                        </a:spcAft>
                      </a:pPr>
                      <a:r>
                        <a:rPr lang="el-GR" sz="1200">
                          <a:effectLst/>
                        </a:rPr>
                        <a:t>Λεβάντα-είδη-καλλιεργητική πρακτική-προϊόντα</a:t>
                      </a:r>
                      <a:endParaRPr lang="el-GR" sz="1200">
                        <a:effectLst/>
                        <a:latin typeface="Calibri" panose="020F0502020204030204" pitchFamily="34" charset="0"/>
                        <a:ea typeface="Calibri" panose="020F0502020204030204" pitchFamily="34" charset="0"/>
                      </a:endParaRPr>
                    </a:p>
                  </a:txBody>
                  <a:tcPr marL="37139" marR="37139" marT="0" marB="0" anchor="ctr"/>
                </a:tc>
                <a:extLst>
                  <a:ext uri="{0D108BD9-81ED-4DB2-BD59-A6C34878D82A}">
                    <a16:rowId xmlns:a16="http://schemas.microsoft.com/office/drawing/2014/main" val="3305117681"/>
                  </a:ext>
                </a:extLst>
              </a:tr>
              <a:tr h="222205">
                <a:tc>
                  <a:txBody>
                    <a:bodyPr/>
                    <a:lstStyle/>
                    <a:p>
                      <a:pPr indent="-1270" algn="ctr">
                        <a:lnSpc>
                          <a:spcPct val="115000"/>
                        </a:lnSpc>
                        <a:spcAft>
                          <a:spcPts val="1000"/>
                        </a:spcAft>
                      </a:pPr>
                      <a:r>
                        <a:rPr lang="el-GR" sz="1200" dirty="0">
                          <a:effectLst/>
                        </a:rPr>
                        <a:t>9</a:t>
                      </a:r>
                      <a:endParaRPr lang="el-GR" sz="1200" dirty="0">
                        <a:effectLst/>
                        <a:latin typeface="Calibri" panose="020F0502020204030204" pitchFamily="34" charset="0"/>
                        <a:ea typeface="Calibri" panose="020F0502020204030204" pitchFamily="34" charset="0"/>
                      </a:endParaRPr>
                    </a:p>
                  </a:txBody>
                  <a:tcPr marL="37139" marR="37139" marT="0" marB="0" anchor="ctr"/>
                </a:tc>
                <a:tc>
                  <a:txBody>
                    <a:bodyPr/>
                    <a:lstStyle/>
                    <a:p>
                      <a:pPr indent="-1270" algn="ctr">
                        <a:lnSpc>
                          <a:spcPct val="115000"/>
                        </a:lnSpc>
                        <a:spcAft>
                          <a:spcPts val="1000"/>
                        </a:spcAft>
                      </a:pPr>
                      <a:r>
                        <a:rPr lang="el-GR" sz="1200">
                          <a:effectLst/>
                        </a:rPr>
                        <a:t>Βασιλικός</a:t>
                      </a:r>
                      <a:endParaRPr lang="el-GR" sz="1200">
                        <a:effectLst/>
                        <a:latin typeface="Calibri" panose="020F0502020204030204" pitchFamily="34" charset="0"/>
                        <a:ea typeface="Calibri" panose="020F0502020204030204" pitchFamily="34" charset="0"/>
                      </a:endParaRPr>
                    </a:p>
                  </a:txBody>
                  <a:tcPr marL="37139" marR="37139" marT="0" marB="0" anchor="ctr"/>
                </a:tc>
                <a:tc>
                  <a:txBody>
                    <a:bodyPr/>
                    <a:lstStyle/>
                    <a:p>
                      <a:pPr indent="-1270" algn="ctr">
                        <a:lnSpc>
                          <a:spcPct val="115000"/>
                        </a:lnSpc>
                        <a:spcAft>
                          <a:spcPts val="1000"/>
                        </a:spcAft>
                      </a:pPr>
                      <a:r>
                        <a:rPr lang="el-GR" sz="1200">
                          <a:effectLst/>
                        </a:rPr>
                        <a:t>Βασιλικός-είδη-καλλιεργητική πρακτική-προϊόντα</a:t>
                      </a:r>
                      <a:endParaRPr lang="el-GR" sz="1200">
                        <a:effectLst/>
                        <a:latin typeface="Calibri" panose="020F0502020204030204" pitchFamily="34" charset="0"/>
                        <a:ea typeface="Calibri" panose="020F0502020204030204" pitchFamily="34" charset="0"/>
                      </a:endParaRPr>
                    </a:p>
                  </a:txBody>
                  <a:tcPr marL="37139" marR="37139" marT="0" marB="0" anchor="ctr"/>
                </a:tc>
                <a:extLst>
                  <a:ext uri="{0D108BD9-81ED-4DB2-BD59-A6C34878D82A}">
                    <a16:rowId xmlns:a16="http://schemas.microsoft.com/office/drawing/2014/main" val="2941959720"/>
                  </a:ext>
                </a:extLst>
              </a:tr>
              <a:tr h="620179">
                <a:tc>
                  <a:txBody>
                    <a:bodyPr/>
                    <a:lstStyle/>
                    <a:p>
                      <a:pPr indent="-1270" algn="ctr">
                        <a:lnSpc>
                          <a:spcPct val="115000"/>
                        </a:lnSpc>
                        <a:spcAft>
                          <a:spcPts val="1000"/>
                        </a:spcAft>
                      </a:pPr>
                      <a:r>
                        <a:rPr lang="el-GR" sz="1200" dirty="0">
                          <a:effectLst/>
                        </a:rPr>
                        <a:t>10</a:t>
                      </a:r>
                      <a:endParaRPr lang="el-GR" sz="1200" dirty="0">
                        <a:effectLst/>
                        <a:latin typeface="Calibri" panose="020F0502020204030204" pitchFamily="34" charset="0"/>
                        <a:ea typeface="Calibri" panose="020F0502020204030204" pitchFamily="34" charset="0"/>
                      </a:endParaRPr>
                    </a:p>
                  </a:txBody>
                  <a:tcPr marL="37139" marR="37139" marT="0" marB="0" anchor="ctr"/>
                </a:tc>
                <a:tc>
                  <a:txBody>
                    <a:bodyPr/>
                    <a:lstStyle/>
                    <a:p>
                      <a:pPr indent="-1270" algn="ctr">
                        <a:lnSpc>
                          <a:spcPct val="115000"/>
                        </a:lnSpc>
                        <a:spcAft>
                          <a:spcPts val="1000"/>
                        </a:spcAft>
                      </a:pPr>
                      <a:r>
                        <a:rPr lang="el-GR" sz="1200">
                          <a:effectLst/>
                        </a:rPr>
                        <a:t>Γλυκάνισος-Δενδρολίβανο-Μάραθος</a:t>
                      </a:r>
                      <a:endParaRPr lang="el-GR" sz="1200">
                        <a:effectLst/>
                        <a:latin typeface="Calibri" panose="020F0502020204030204" pitchFamily="34" charset="0"/>
                        <a:ea typeface="Calibri" panose="020F0502020204030204" pitchFamily="34" charset="0"/>
                      </a:endParaRPr>
                    </a:p>
                  </a:txBody>
                  <a:tcPr marL="37139" marR="37139" marT="0" marB="0" anchor="ctr"/>
                </a:tc>
                <a:tc>
                  <a:txBody>
                    <a:bodyPr/>
                    <a:lstStyle/>
                    <a:p>
                      <a:pPr indent="-1270" algn="ctr">
                        <a:lnSpc>
                          <a:spcPct val="115000"/>
                        </a:lnSpc>
                        <a:spcAft>
                          <a:spcPts val="1000"/>
                        </a:spcAft>
                      </a:pPr>
                      <a:r>
                        <a:rPr lang="el-GR" sz="1200" dirty="0">
                          <a:effectLst/>
                        </a:rPr>
                        <a:t>Γλυκάνισος-Δενδρολίβανο-Μάραθος είδη-καλλιεργητική πρακτική- προϊόντα</a:t>
                      </a:r>
                    </a:p>
                    <a:p>
                      <a:pPr indent="-1270" algn="ctr">
                        <a:lnSpc>
                          <a:spcPct val="115000"/>
                        </a:lnSpc>
                        <a:spcAft>
                          <a:spcPts val="1000"/>
                        </a:spcAft>
                      </a:pPr>
                      <a:r>
                        <a:rPr lang="el-GR" sz="1200" dirty="0">
                          <a:effectLst/>
                        </a:rPr>
                        <a:t> </a:t>
                      </a:r>
                      <a:endParaRPr lang="el-GR" sz="1200" dirty="0">
                        <a:effectLst/>
                        <a:latin typeface="Calibri" panose="020F0502020204030204" pitchFamily="34" charset="0"/>
                        <a:ea typeface="Calibri" panose="020F0502020204030204" pitchFamily="34" charset="0"/>
                      </a:endParaRPr>
                    </a:p>
                  </a:txBody>
                  <a:tcPr marL="37139" marR="37139" marT="0" marB="0" anchor="ctr"/>
                </a:tc>
                <a:extLst>
                  <a:ext uri="{0D108BD9-81ED-4DB2-BD59-A6C34878D82A}">
                    <a16:rowId xmlns:a16="http://schemas.microsoft.com/office/drawing/2014/main" val="3884382609"/>
                  </a:ext>
                </a:extLst>
              </a:tr>
              <a:tr h="314709">
                <a:tc>
                  <a:txBody>
                    <a:bodyPr/>
                    <a:lstStyle/>
                    <a:p>
                      <a:pPr indent="-1270" algn="ctr">
                        <a:lnSpc>
                          <a:spcPct val="115000"/>
                        </a:lnSpc>
                        <a:spcAft>
                          <a:spcPts val="1000"/>
                        </a:spcAft>
                      </a:pPr>
                      <a:r>
                        <a:rPr lang="el-GR" sz="1200" dirty="0">
                          <a:effectLst/>
                        </a:rPr>
                        <a:t>11</a:t>
                      </a:r>
                      <a:endParaRPr lang="el-GR" sz="1200" dirty="0">
                        <a:effectLst/>
                        <a:latin typeface="Calibri" panose="020F0502020204030204" pitchFamily="34" charset="0"/>
                        <a:ea typeface="Calibri" panose="020F0502020204030204" pitchFamily="34" charset="0"/>
                      </a:endParaRPr>
                    </a:p>
                  </a:txBody>
                  <a:tcPr marL="37139" marR="37139" marT="0" marB="0" anchor="ctr"/>
                </a:tc>
                <a:tc>
                  <a:txBody>
                    <a:bodyPr/>
                    <a:lstStyle/>
                    <a:p>
                      <a:pPr indent="-1270" algn="ctr">
                        <a:lnSpc>
                          <a:spcPct val="115000"/>
                        </a:lnSpc>
                        <a:spcAft>
                          <a:spcPts val="1000"/>
                        </a:spcAft>
                      </a:pPr>
                      <a:r>
                        <a:rPr lang="el-GR" sz="1200">
                          <a:effectLst/>
                        </a:rPr>
                        <a:t>Δυόσμος-Κάππαρη</a:t>
                      </a:r>
                      <a:endParaRPr lang="el-GR" sz="1200">
                        <a:effectLst/>
                        <a:latin typeface="Calibri" panose="020F0502020204030204" pitchFamily="34" charset="0"/>
                        <a:ea typeface="Calibri" panose="020F0502020204030204" pitchFamily="34" charset="0"/>
                      </a:endParaRPr>
                    </a:p>
                  </a:txBody>
                  <a:tcPr marL="37139" marR="37139" marT="0" marB="0" anchor="ctr"/>
                </a:tc>
                <a:tc>
                  <a:txBody>
                    <a:bodyPr/>
                    <a:lstStyle/>
                    <a:p>
                      <a:pPr indent="-1270" algn="ctr">
                        <a:lnSpc>
                          <a:spcPct val="115000"/>
                        </a:lnSpc>
                        <a:spcAft>
                          <a:spcPts val="1000"/>
                        </a:spcAft>
                      </a:pPr>
                      <a:r>
                        <a:rPr lang="el-GR" sz="1200" dirty="0">
                          <a:effectLst/>
                        </a:rPr>
                        <a:t>Δυόσμος, κάππαρη-καλλιεργητική πρακτική-προϊόντα</a:t>
                      </a:r>
                      <a:endParaRPr lang="el-GR" sz="1200" dirty="0">
                        <a:effectLst/>
                        <a:latin typeface="Calibri" panose="020F0502020204030204" pitchFamily="34" charset="0"/>
                        <a:ea typeface="Calibri" panose="020F0502020204030204" pitchFamily="34" charset="0"/>
                      </a:endParaRPr>
                    </a:p>
                  </a:txBody>
                  <a:tcPr marL="37139" marR="37139" marT="0" marB="0" anchor="ctr"/>
                </a:tc>
                <a:extLst>
                  <a:ext uri="{0D108BD9-81ED-4DB2-BD59-A6C34878D82A}">
                    <a16:rowId xmlns:a16="http://schemas.microsoft.com/office/drawing/2014/main" val="4161222357"/>
                  </a:ext>
                </a:extLst>
              </a:tr>
              <a:tr h="222205">
                <a:tc>
                  <a:txBody>
                    <a:bodyPr/>
                    <a:lstStyle/>
                    <a:p>
                      <a:pPr indent="-1270" algn="ctr">
                        <a:lnSpc>
                          <a:spcPct val="115000"/>
                        </a:lnSpc>
                        <a:spcAft>
                          <a:spcPts val="1000"/>
                        </a:spcAft>
                      </a:pPr>
                      <a:r>
                        <a:rPr lang="el-GR" sz="1200" dirty="0">
                          <a:effectLst/>
                        </a:rPr>
                        <a:t>12</a:t>
                      </a:r>
                      <a:endParaRPr lang="el-GR" sz="1200" dirty="0">
                        <a:effectLst/>
                        <a:latin typeface="Calibri" panose="020F0502020204030204" pitchFamily="34" charset="0"/>
                        <a:ea typeface="Calibri" panose="020F0502020204030204" pitchFamily="34" charset="0"/>
                      </a:endParaRPr>
                    </a:p>
                  </a:txBody>
                  <a:tcPr marL="37139" marR="37139" marT="0" marB="0" anchor="ctr"/>
                </a:tc>
                <a:tc>
                  <a:txBody>
                    <a:bodyPr/>
                    <a:lstStyle/>
                    <a:p>
                      <a:pPr indent="-1270" algn="ctr">
                        <a:lnSpc>
                          <a:spcPct val="115000"/>
                        </a:lnSpc>
                        <a:spcAft>
                          <a:spcPts val="1000"/>
                        </a:spcAft>
                      </a:pPr>
                      <a:r>
                        <a:rPr lang="el-GR" sz="1200">
                          <a:effectLst/>
                        </a:rPr>
                        <a:t>Κρόκος</a:t>
                      </a:r>
                      <a:endParaRPr lang="el-GR" sz="1200">
                        <a:effectLst/>
                        <a:latin typeface="Calibri" panose="020F0502020204030204" pitchFamily="34" charset="0"/>
                        <a:ea typeface="Calibri" panose="020F0502020204030204" pitchFamily="34" charset="0"/>
                      </a:endParaRPr>
                    </a:p>
                  </a:txBody>
                  <a:tcPr marL="37139" marR="37139" marT="0" marB="0" anchor="ctr"/>
                </a:tc>
                <a:tc>
                  <a:txBody>
                    <a:bodyPr/>
                    <a:lstStyle/>
                    <a:p>
                      <a:pPr indent="-1270" algn="ctr">
                        <a:lnSpc>
                          <a:spcPct val="115000"/>
                        </a:lnSpc>
                        <a:spcAft>
                          <a:spcPts val="1000"/>
                        </a:spcAft>
                      </a:pPr>
                      <a:r>
                        <a:rPr lang="el-GR" sz="1200" dirty="0">
                          <a:effectLst/>
                        </a:rPr>
                        <a:t>Κρόκος-καλλιεργητική πρακτική-προϊόντα</a:t>
                      </a:r>
                      <a:endParaRPr lang="el-GR" sz="1200" dirty="0">
                        <a:effectLst/>
                        <a:latin typeface="Calibri" panose="020F0502020204030204" pitchFamily="34" charset="0"/>
                        <a:ea typeface="Calibri" panose="020F0502020204030204" pitchFamily="34" charset="0"/>
                      </a:endParaRPr>
                    </a:p>
                  </a:txBody>
                  <a:tcPr marL="37139" marR="37139" marT="0" marB="0" anchor="ctr"/>
                </a:tc>
                <a:extLst>
                  <a:ext uri="{0D108BD9-81ED-4DB2-BD59-A6C34878D82A}">
                    <a16:rowId xmlns:a16="http://schemas.microsoft.com/office/drawing/2014/main" val="3966720485"/>
                  </a:ext>
                </a:extLst>
              </a:tr>
              <a:tr h="222205">
                <a:tc>
                  <a:txBody>
                    <a:bodyPr/>
                    <a:lstStyle/>
                    <a:p>
                      <a:pPr indent="-1270" algn="ctr">
                        <a:lnSpc>
                          <a:spcPct val="115000"/>
                        </a:lnSpc>
                        <a:spcAft>
                          <a:spcPts val="1000"/>
                        </a:spcAft>
                      </a:pPr>
                      <a:r>
                        <a:rPr lang="el-GR" sz="1200" dirty="0">
                          <a:effectLst/>
                        </a:rPr>
                        <a:t>13</a:t>
                      </a:r>
                      <a:endParaRPr lang="el-GR" sz="1200" dirty="0">
                        <a:effectLst/>
                        <a:latin typeface="Calibri" panose="020F0502020204030204" pitchFamily="34" charset="0"/>
                        <a:ea typeface="Calibri" panose="020F0502020204030204" pitchFamily="34" charset="0"/>
                      </a:endParaRPr>
                    </a:p>
                  </a:txBody>
                  <a:tcPr marL="37139" marR="37139" marT="0" marB="0" anchor="ctr"/>
                </a:tc>
                <a:tc>
                  <a:txBody>
                    <a:bodyPr/>
                    <a:lstStyle/>
                    <a:p>
                      <a:pPr indent="-1270" algn="ctr">
                        <a:lnSpc>
                          <a:spcPct val="115000"/>
                        </a:lnSpc>
                        <a:spcAft>
                          <a:spcPts val="1000"/>
                        </a:spcAft>
                      </a:pPr>
                      <a:r>
                        <a:rPr lang="el-GR" sz="1200">
                          <a:effectLst/>
                        </a:rPr>
                        <a:t>Διεθνή είδη</a:t>
                      </a:r>
                      <a:endParaRPr lang="el-GR" sz="1200">
                        <a:effectLst/>
                        <a:latin typeface="Calibri" panose="020F0502020204030204" pitchFamily="34" charset="0"/>
                        <a:ea typeface="Calibri" panose="020F0502020204030204" pitchFamily="34" charset="0"/>
                      </a:endParaRPr>
                    </a:p>
                  </a:txBody>
                  <a:tcPr marL="37139" marR="37139" marT="0" marB="0" anchor="ctr"/>
                </a:tc>
                <a:tc>
                  <a:txBody>
                    <a:bodyPr/>
                    <a:lstStyle/>
                    <a:p>
                      <a:pPr indent="-1270" algn="ctr">
                        <a:lnSpc>
                          <a:spcPct val="115000"/>
                        </a:lnSpc>
                        <a:spcAft>
                          <a:spcPts val="1000"/>
                        </a:spcAft>
                      </a:pPr>
                      <a:r>
                        <a:rPr lang="el-GR" sz="1200" dirty="0">
                          <a:effectLst/>
                        </a:rPr>
                        <a:t>Είδη από όλο τον κόσμο και οι ιδιότητές τους</a:t>
                      </a:r>
                      <a:endParaRPr lang="el-GR" sz="1200" dirty="0">
                        <a:effectLst/>
                        <a:latin typeface="Calibri" panose="020F0502020204030204" pitchFamily="34" charset="0"/>
                        <a:ea typeface="Calibri" panose="020F0502020204030204" pitchFamily="34" charset="0"/>
                      </a:endParaRPr>
                    </a:p>
                  </a:txBody>
                  <a:tcPr marL="37139" marR="37139" marT="0" marB="0" anchor="ctr"/>
                </a:tc>
                <a:extLst>
                  <a:ext uri="{0D108BD9-81ED-4DB2-BD59-A6C34878D82A}">
                    <a16:rowId xmlns:a16="http://schemas.microsoft.com/office/drawing/2014/main" val="1018652461"/>
                  </a:ext>
                </a:extLst>
              </a:tr>
            </a:tbl>
          </a:graphicData>
        </a:graphic>
      </p:graphicFrame>
      <p:sp>
        <p:nvSpPr>
          <p:cNvPr id="2" name="Oval 1">
            <a:extLst>
              <a:ext uri="{FF2B5EF4-FFF2-40B4-BE49-F238E27FC236}">
                <a16:creationId xmlns:a16="http://schemas.microsoft.com/office/drawing/2014/main" id="{13BC9380-D1AF-D683-4568-AA57CFB94E67}"/>
              </a:ext>
            </a:extLst>
          </p:cNvPr>
          <p:cNvSpPr/>
          <p:nvPr/>
        </p:nvSpPr>
        <p:spPr>
          <a:xfrm>
            <a:off x="2160235" y="2183906"/>
            <a:ext cx="6211407" cy="6747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694957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D1265A-1230-0623-2086-9DA44D03D0C6}"/>
              </a:ext>
            </a:extLst>
          </p:cNvPr>
          <p:cNvSpPr txBox="1"/>
          <p:nvPr/>
        </p:nvSpPr>
        <p:spPr>
          <a:xfrm>
            <a:off x="372863" y="2257172"/>
            <a:ext cx="8975324" cy="234365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l-GR" sz="2000" dirty="0">
                <a:latin typeface="Arial" panose="020B0604020202020204" pitchFamily="34" charset="0"/>
                <a:cs typeface="Arial" panose="020B0604020202020204" pitchFamily="34" charset="0"/>
              </a:rPr>
              <a:t>Σε μελέτες που περιλαμβάνουν δοκιμές αιθέριων ελαίων έναντι σε μεγάλο φάσμα μικροοργανισμών, αποδείχθηκε ότι τα αιθέρια έλαια κανέλας, γαρυφάλλου, σκόρδου, ρίγανης, δάφνης, θυμαριού, έχουν μια σημαντική αντιμικροβιακή δράση απέναντι σε βακτήρια και μύκητες που προκαλούν τροφιμογενή νοσήματα.</a:t>
            </a:r>
            <a:endParaRPr kumimoji="0" lang="el-GR"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3608476"/>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D1265A-1230-0623-2086-9DA44D03D0C6}"/>
              </a:ext>
            </a:extLst>
          </p:cNvPr>
          <p:cNvSpPr txBox="1"/>
          <p:nvPr/>
        </p:nvSpPr>
        <p:spPr>
          <a:xfrm>
            <a:off x="550416" y="1209606"/>
            <a:ext cx="8975324" cy="3728649"/>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Πιο συγκεκριμένα...</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l-GR"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Θυμόλη, καρβακρόλη, ρ- κυμίνη (θυμάρι, ρίγανη)</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l-GR"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Σιναμική αλδεΰδη (κανέλα σε ποσοστό 65-75%)</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l-GR"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Λιμονίνη (κίτρα)</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l-GR"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Ευγενόλη (γαρυφαλλιά )</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l-GR"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Σινεόλη, πεύκινη, καμφίνη (δεντρολίβανο, φασκόμηλο)</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l-GR"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Καμφορά (δενδρολίβανο)</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l-GR"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Αλλασίνη (σκόρδο, κρεμμύδι)</a:t>
            </a:r>
          </a:p>
        </p:txBody>
      </p:sp>
    </p:spTree>
    <p:extLst>
      <p:ext uri="{BB962C8B-B14F-4D97-AF65-F5344CB8AC3E}">
        <p14:creationId xmlns:p14="http://schemas.microsoft.com/office/powerpoint/2010/main" val="2816007865"/>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223A2CF-282D-4D97-960D-435F2BA682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FE704595-09C7-4F19-9C35-A1585DE5ECC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7F5D3415-BEB8-49B5-A258-65A6DB069A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4572FE66-7C7C-4ED1-BB96-D4E741F7EA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27DAB653-28E4-473D-BFF3-5B5530900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D42B9441-BD12-4ADD-98F9-146048C029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6849A7E1-FFE1-40FC-987C-B58FD25478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13A76386-AD1C-4954-82C0-0AA48165E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3276B172-4E18-465E-9AA3-FB122B17D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E4D72FB7-F5AA-4F4D-8EFD-1958081CB7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811DE47E-CE10-46D2-9FA8-B489906954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 name="TextBox 3">
            <a:extLst>
              <a:ext uri="{FF2B5EF4-FFF2-40B4-BE49-F238E27FC236}">
                <a16:creationId xmlns:a16="http://schemas.microsoft.com/office/drawing/2014/main" id="{3ED1265A-1230-0623-2086-9DA44D03D0C6}"/>
              </a:ext>
            </a:extLst>
          </p:cNvPr>
          <p:cNvSpPr txBox="1"/>
          <p:nvPr/>
        </p:nvSpPr>
        <p:spPr>
          <a:xfrm>
            <a:off x="4156647" y="417034"/>
            <a:ext cx="6211846" cy="4017253"/>
          </a:xfrm>
          <a:prstGeom prst="rect">
            <a:avLst/>
          </a:prstGeom>
        </p:spPr>
        <p:txBody>
          <a:bodyPr vert="horz" lIns="91440" tIns="45720" rIns="91440" bIns="45720" rtlCol="0">
            <a:noAutofit/>
          </a:bodyPr>
          <a:lstStyle/>
          <a:p>
            <a:pPr marL="0" marR="0" lvl="0" indent="0" algn="just" defTabSz="457200" fontAlgn="auto">
              <a:lnSpc>
                <a:spcPct val="150000"/>
              </a:lnSpc>
              <a:spcBef>
                <a:spcPts val="1000"/>
              </a:spcBef>
              <a:buClr>
                <a:schemeClr val="accent1">
                  <a:lumMod val="75000"/>
                </a:schemeClr>
              </a:buClr>
              <a:buSzPct val="80000"/>
              <a:tabLst/>
              <a:defRPr/>
            </a:pPr>
            <a:r>
              <a:rPr lang="en-US" sz="2000" dirty="0">
                <a:latin typeface="Arial" panose="020B0604020202020204" pitchFamily="34" charset="0"/>
                <a:cs typeface="Arial" panose="020B0604020202020204" pitchFamily="34" charset="0"/>
              </a:rPr>
              <a:t>Ο βα</a:t>
            </a:r>
            <a:r>
              <a:rPr lang="en-US" sz="2000" dirty="0" err="1">
                <a:latin typeface="Arial" panose="020B0604020202020204" pitchFamily="34" charset="0"/>
                <a:cs typeface="Arial" panose="020B0604020202020204" pitchFamily="34" charset="0"/>
              </a:rPr>
              <a:t>θμός</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ευ</a:t>
            </a:r>
            <a:r>
              <a:rPr lang="en-US" sz="2000" dirty="0">
                <a:latin typeface="Arial" panose="020B0604020202020204" pitchFamily="34" charset="0"/>
                <a:cs typeface="Arial" panose="020B0604020202020204" pitchFamily="34" charset="0"/>
              </a:rPr>
              <a:t>αισθησίας των μικροοργανισμών ποικίλλει ανάλογα με το στέλεχος, το οξειδωαναγωγικό δυναμικό και την αντίδραση της χρώσης Gram.</a:t>
            </a:r>
          </a:p>
          <a:p>
            <a:pPr marL="0" marR="0" lvl="0" indent="0" algn="just" defTabSz="457200" fontAlgn="auto">
              <a:lnSpc>
                <a:spcPct val="150000"/>
              </a:lnSpc>
              <a:spcBef>
                <a:spcPts val="1000"/>
              </a:spcBef>
              <a:buClr>
                <a:schemeClr val="accent1">
                  <a:lumMod val="75000"/>
                </a:schemeClr>
              </a:buClr>
              <a:buSzPct val="80000"/>
              <a:tabLst/>
              <a:defRPr/>
            </a:pPr>
            <a:r>
              <a:rPr lang="en-US" sz="2000" dirty="0" err="1">
                <a:latin typeface="Arial" panose="020B0604020202020204" pitchFamily="34" charset="0"/>
                <a:cs typeface="Arial" panose="020B0604020202020204" pitchFamily="34" charset="0"/>
              </a:rPr>
              <a:t>Π.χ</a:t>
            </a:r>
            <a:r>
              <a:rPr lang="en-US" sz="2000" dirty="0">
                <a:latin typeface="Arial" panose="020B0604020202020204" pitchFamily="34" charset="0"/>
                <a:cs typeface="Arial" panose="020B0604020202020204" pitchFamily="34" charset="0"/>
              </a:rPr>
              <a:t>. η </a:t>
            </a:r>
            <a:r>
              <a:rPr lang="en-US" sz="2000" i="1" dirty="0">
                <a:latin typeface="Arial" panose="020B0604020202020204" pitchFamily="34" charset="0"/>
                <a:cs typeface="Arial" panose="020B0604020202020204" pitchFamily="34" charset="0"/>
              </a:rPr>
              <a:t>Escherichia coli </a:t>
            </a:r>
            <a:r>
              <a:rPr lang="en-US" sz="2000" dirty="0" err="1">
                <a:latin typeface="Arial" panose="020B0604020202020204" pitchFamily="34" charset="0"/>
                <a:cs typeface="Arial" panose="020B0604020202020204" pitchFamily="34" charset="0"/>
              </a:rPr>
              <a:t>είν</a:t>
            </a:r>
            <a:r>
              <a:rPr lang="en-US" sz="2000" dirty="0">
                <a:latin typeface="Arial" panose="020B0604020202020204" pitchFamily="34" charset="0"/>
                <a:cs typeface="Arial" panose="020B0604020202020204" pitchFamily="34" charset="0"/>
              </a:rPr>
              <a:t>αι λιγότερο ανθεκτική από τη </a:t>
            </a:r>
            <a:r>
              <a:rPr lang="en-US" sz="2000" i="1" dirty="0">
                <a:latin typeface="Arial" panose="020B0604020202020204" pitchFamily="34" charset="0"/>
                <a:cs typeface="Arial" panose="020B0604020202020204" pitchFamily="34" charset="0"/>
              </a:rPr>
              <a:t>Pseudomonas</a:t>
            </a:r>
            <a:r>
              <a:rPr lang="en-US" sz="2000" dirty="0">
                <a:latin typeface="Arial" panose="020B0604020202020204" pitchFamily="34" charset="0"/>
                <a:cs typeface="Arial" panose="020B0604020202020204" pitchFamily="34" charset="0"/>
              </a:rPr>
              <a:t> </a:t>
            </a:r>
            <a:r>
              <a:rPr lang="en-US" sz="2000" i="1" dirty="0">
                <a:latin typeface="Arial" panose="020B0604020202020204" pitchFamily="34" charset="0"/>
                <a:cs typeface="Arial" panose="020B0604020202020204" pitchFamily="34" charset="0"/>
              </a:rPr>
              <a:t>fluorescence</a:t>
            </a:r>
            <a:r>
              <a:rPr lang="en-US" sz="2000" dirty="0">
                <a:latin typeface="Arial" panose="020B0604020202020204" pitchFamily="34" charset="0"/>
                <a:cs typeface="Arial" panose="020B0604020202020204" pitchFamily="34" charset="0"/>
              </a:rPr>
              <a:t> στα αιθέρια έλαια της δάφνης, δενδρολίβανου, κύμινου, θυμαριού. </a:t>
            </a:r>
            <a:r>
              <a:rPr lang="en-US" sz="2000" dirty="0" err="1">
                <a:latin typeface="Arial" panose="020B0604020202020204" pitchFamily="34" charset="0"/>
                <a:cs typeface="Arial" panose="020B0604020202020204" pitchFamily="34" charset="0"/>
              </a:rPr>
              <a:t>Οι</a:t>
            </a:r>
            <a:r>
              <a:rPr lang="en-US" sz="2000" dirty="0">
                <a:latin typeface="Arial" panose="020B0604020202020204" pitchFamily="34" charset="0"/>
                <a:cs typeface="Arial" panose="020B0604020202020204" pitchFamily="34" charset="0"/>
              </a:rPr>
              <a:t> </a:t>
            </a:r>
            <a:r>
              <a:rPr lang="en-US" sz="2000" i="1" dirty="0">
                <a:latin typeface="Arial" panose="020B0604020202020204" pitchFamily="34" charset="0"/>
                <a:cs typeface="Arial" panose="020B0604020202020204" pitchFamily="34" charset="0"/>
              </a:rPr>
              <a:t>Salmonella enteritidis </a:t>
            </a:r>
            <a:r>
              <a:rPr lang="en-US" sz="2000" dirty="0">
                <a:latin typeface="Arial" panose="020B0604020202020204" pitchFamily="34" charset="0"/>
                <a:cs typeface="Arial" panose="020B0604020202020204" pitchFamily="34" charset="0"/>
              </a:rPr>
              <a:t>και </a:t>
            </a:r>
            <a:r>
              <a:rPr lang="en-US" sz="2000" i="1" dirty="0">
                <a:latin typeface="Arial" panose="020B0604020202020204" pitchFamily="34" charset="0"/>
                <a:cs typeface="Arial" panose="020B0604020202020204" pitchFamily="34" charset="0"/>
              </a:rPr>
              <a:t>S. typhimurium </a:t>
            </a:r>
            <a:r>
              <a:rPr lang="en-US" sz="2000" dirty="0" err="1">
                <a:latin typeface="Arial" panose="020B0604020202020204" pitchFamily="34" charset="0"/>
                <a:cs typeface="Arial" panose="020B0604020202020204" pitchFamily="34" charset="0"/>
              </a:rPr>
              <a:t>είν</a:t>
            </a:r>
            <a:r>
              <a:rPr lang="en-US" sz="2000" dirty="0">
                <a:latin typeface="Arial" panose="020B0604020202020204" pitchFamily="34" charset="0"/>
                <a:cs typeface="Arial" panose="020B0604020202020204" pitchFamily="34" charset="0"/>
              </a:rPr>
              <a:t>αι ανθεκτικότερα από τις Pseudomonas fragt στα αιθέρια έλαια δάφνης και μαστίχας. </a:t>
            </a:r>
            <a:r>
              <a:rPr lang="en-US" sz="2000" dirty="0" err="1">
                <a:latin typeface="Arial" panose="020B0604020202020204" pitchFamily="34" charset="0"/>
                <a:cs typeface="Arial" panose="020B0604020202020204" pitchFamily="34" charset="0"/>
              </a:rPr>
              <a:t>Σε</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μι</a:t>
            </a:r>
            <a:r>
              <a:rPr lang="en-US" sz="2000" dirty="0">
                <a:latin typeface="Arial" panose="020B0604020202020204" pitchFamily="34" charset="0"/>
                <a:cs typeface="Arial" panose="020B0604020202020204" pitchFamily="34" charset="0"/>
              </a:rPr>
              <a:t>α άλλη μελέτη στην </a:t>
            </a:r>
            <a:r>
              <a:rPr lang="en-US" sz="2000" i="1" dirty="0">
                <a:latin typeface="Arial" panose="020B0604020202020204" pitchFamily="34" charset="0"/>
                <a:cs typeface="Arial" panose="020B0604020202020204" pitchFamily="34" charset="0"/>
              </a:rPr>
              <a:t>Listeria monocytogenes </a:t>
            </a:r>
            <a:r>
              <a:rPr lang="en-US" sz="2000" dirty="0">
                <a:latin typeface="Arial" panose="020B0604020202020204" pitchFamily="34" charset="0"/>
                <a:cs typeface="Arial" panose="020B0604020202020204" pitchFamily="34" charset="0"/>
              </a:rPr>
              <a:t>πιο αποτελεσματικά βρέθηκαν τα αιθέρια έλαια του γαρυφάλλου και της ρίγανης. </a:t>
            </a:r>
          </a:p>
        </p:txBody>
      </p:sp>
      <p:pic>
        <p:nvPicPr>
          <p:cNvPr id="2" name="Picture 1">
            <a:extLst>
              <a:ext uri="{FF2B5EF4-FFF2-40B4-BE49-F238E27FC236}">
                <a16:creationId xmlns:a16="http://schemas.microsoft.com/office/drawing/2014/main" id="{843BE726-319D-66E8-E20D-FCDBD3997CB2}"/>
              </a:ext>
            </a:extLst>
          </p:cNvPr>
          <p:cNvPicPr>
            <a:picLocks noChangeAspect="1"/>
          </p:cNvPicPr>
          <p:nvPr/>
        </p:nvPicPr>
        <p:blipFill rotWithShape="1">
          <a:blip r:embed="rId2"/>
          <a:srcRect l="1892" r="4166" b="3"/>
          <a:stretch/>
        </p:blipFill>
        <p:spPr>
          <a:xfrm>
            <a:off x="224366" y="2072075"/>
            <a:ext cx="3779256" cy="2705381"/>
          </a:xfrm>
          <a:prstGeom prst="rect">
            <a:avLst/>
          </a:prstGeom>
        </p:spPr>
      </p:pic>
    </p:spTree>
    <p:extLst>
      <p:ext uri="{BB962C8B-B14F-4D97-AF65-F5344CB8AC3E}">
        <p14:creationId xmlns:p14="http://schemas.microsoft.com/office/powerpoint/2010/main" val="3062983532"/>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D1265A-1230-0623-2086-9DA44D03D0C6}"/>
              </a:ext>
            </a:extLst>
          </p:cNvPr>
          <p:cNvSpPr txBox="1"/>
          <p:nvPr/>
        </p:nvSpPr>
        <p:spPr>
          <a:xfrm>
            <a:off x="301840" y="2488005"/>
            <a:ext cx="9321553" cy="1881990"/>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l-GR" sz="2000" dirty="0">
                <a:solidFill>
                  <a:prstClr val="black"/>
                </a:solidFill>
                <a:latin typeface="Arial" panose="020B0604020202020204" pitchFamily="34" charset="0"/>
                <a:cs typeface="Arial" panose="020B0604020202020204" pitchFamily="34" charset="0"/>
              </a:rPr>
              <a:t>Ετσι, σε μία μονάδα παραγωγής μπορούν να χρησιμοποιηθούν κατά τη μεταποίηση και συσκευασία των τροφίμων ώστε να παραμένουν προστατευμένα και ασφαλή σε όλα τα στάδια της εφοδιαστικής αλυσίδας μέχρι να φτάσουν στον καταναλωτή!</a:t>
            </a:r>
            <a:endParaRPr kumimoji="0" lang="el-GR"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135645"/>
      </p:ext>
    </p:ext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89879FCF-EA3B-82AA-7F10-AB7AE95DCF1F}"/>
              </a:ext>
            </a:extLst>
          </p:cNvPr>
          <p:cNvSpPr txBox="1"/>
          <p:nvPr/>
        </p:nvSpPr>
        <p:spPr>
          <a:xfrm>
            <a:off x="310390" y="2972802"/>
            <a:ext cx="6247722" cy="3088871"/>
          </a:xfrm>
          <a:prstGeom prst="rect">
            <a:avLst/>
          </a:prstGeom>
        </p:spPr>
        <p:txBody>
          <a:bodyPr vert="horz" lIns="91440" tIns="45720" rIns="91440" bIns="45720" rtlCol="0">
            <a:normAutofit/>
          </a:bodyPr>
          <a:lstStyle/>
          <a:p>
            <a:pPr algn="just">
              <a:lnSpc>
                <a:spcPct val="150000"/>
              </a:lnSpc>
              <a:spcAft>
                <a:spcPts val="600"/>
              </a:spcAft>
            </a:pPr>
            <a:r>
              <a:rPr lang="el-GR" sz="2000" dirty="0">
                <a:latin typeface="Arial" panose="020B0604020202020204" pitchFamily="34" charset="0"/>
                <a:cs typeface="Arial" panose="020B0604020202020204" pitchFamily="34" charset="0"/>
              </a:rPr>
              <a:t>Η αντιμικροβιακή δράσης των αιθέριων ελαίων δεν περιορίζεται μόνο στη βιομηχανία τροφίμων αλλά έχει και άλλες εφαρμογές. Για παράδειγμα</a:t>
            </a:r>
            <a:r>
              <a:rPr lang="en-US" sz="2000" dirty="0">
                <a:latin typeface="Arial" panose="020B0604020202020204" pitchFamily="34" charset="0"/>
                <a:cs typeface="Arial" panose="020B0604020202020204" pitchFamily="34" charset="0"/>
              </a:rPr>
              <a:t>,</a:t>
            </a:r>
            <a:r>
              <a:rPr lang="el-GR" sz="2000" dirty="0">
                <a:latin typeface="Arial" panose="020B0604020202020204" pitchFamily="34" charset="0"/>
                <a:cs typeface="Arial" panose="020B0604020202020204" pitchFamily="34" charset="0"/>
              </a:rPr>
              <a:t> χρησιμοποιούνται ευρέως για ιατρικούς και φαρμακευτικούς σκοπούς.</a:t>
            </a:r>
            <a:endParaRPr lang="en-US" sz="2000" dirty="0">
              <a:latin typeface="Arial" panose="020B0604020202020204" pitchFamily="34" charset="0"/>
              <a:cs typeface="Arial" panose="020B0604020202020204" pitchFamily="34" charset="0"/>
            </a:endParaRPr>
          </a:p>
        </p:txBody>
      </p:sp>
      <p:sp>
        <p:nvSpPr>
          <p:cNvPr id="10" name="Freeform: Shape 9">
            <a:extLst>
              <a:ext uri="{FF2B5EF4-FFF2-40B4-BE49-F238E27FC236}">
                <a16:creationId xmlns:a16="http://schemas.microsoft.com/office/drawing/2014/main" id="{0F06C9D3-00DF-4B71-AE88-29075022FC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9545" y="1333265"/>
            <a:ext cx="2926988" cy="2594434"/>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noFill/>
          <a:ln w="50800" cmpd="sng">
            <a:solidFill>
              <a:schemeClr val="tx1"/>
            </a:solid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2" name="Freeform 5">
            <a:extLst>
              <a:ext uri="{FF2B5EF4-FFF2-40B4-BE49-F238E27FC236}">
                <a16:creationId xmlns:a16="http://schemas.microsoft.com/office/drawing/2014/main" id="{4300F7B2-2FBB-4B65-B588-633176602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75032" y="1327438"/>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dirty="0"/>
          </a:p>
        </p:txBody>
      </p:sp>
      <p:sp>
        <p:nvSpPr>
          <p:cNvPr id="14" name="Freeform 5">
            <a:extLst>
              <a:ext uri="{FF2B5EF4-FFF2-40B4-BE49-F238E27FC236}">
                <a16:creationId xmlns:a16="http://schemas.microsoft.com/office/drawing/2014/main" id="{EFA5A327-531A-495C-BCA7-27F04811A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2922" y="1075612"/>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638566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8" name="Group 9">
            <a:extLst>
              <a:ext uri="{FF2B5EF4-FFF2-40B4-BE49-F238E27FC236}">
                <a16:creationId xmlns:a16="http://schemas.microsoft.com/office/drawing/2014/main" id="{36D178FC-1907-4922-AA30-719402FAA7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23AF21C3-8DE4-4D87-A64D-77F6487C4E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1DE3EF6D-1F38-4115-93BC-77BD2FB855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E31C83A5-88AF-48BE-BF18-BCD441B269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1A69C88A-5BA9-4172-98C1-120F32212A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3D58E1DE-DB6B-4772-A7B1-DF94F77FB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A73CFB7E-FE1B-4EBB-8A51-C929F2DC9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B4B826B7-E4AC-4476-96C5-576DABA6C1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79460421-E5A9-435C-B0BC-78F6A3B5AD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D3A4D7F7-A7D4-40B0-A8BA-E4550E963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22B007C3-7AE4-431E-A807-3D51DE7DED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9" name="Rectangle 21">
            <a:extLst>
              <a:ext uri="{FF2B5EF4-FFF2-40B4-BE49-F238E27FC236}">
                <a16:creationId xmlns:a16="http://schemas.microsoft.com/office/drawing/2014/main" id="{4D7B8F8F-4528-4480-AFA3-A006195F5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3">
            <a:extLst>
              <a:ext uri="{FF2B5EF4-FFF2-40B4-BE49-F238E27FC236}">
                <a16:creationId xmlns:a16="http://schemas.microsoft.com/office/drawing/2014/main" id="{4F8B2185-AE38-43EA-9FA9-E5378AD730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25">
            <a:extLst>
              <a:ext uri="{FF2B5EF4-FFF2-40B4-BE49-F238E27FC236}">
                <a16:creationId xmlns:a16="http://schemas.microsoft.com/office/drawing/2014/main" id="{0D36BD5A-BF22-48CD-8A55-28B19177CE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32" name="TextBox 3">
            <a:extLst>
              <a:ext uri="{FF2B5EF4-FFF2-40B4-BE49-F238E27FC236}">
                <a16:creationId xmlns:a16="http://schemas.microsoft.com/office/drawing/2014/main" id="{CF3E1414-FB5C-19E2-234A-625ED088E1C7}"/>
              </a:ext>
            </a:extLst>
          </p:cNvPr>
          <p:cNvGraphicFramePr/>
          <p:nvPr>
            <p:extLst>
              <p:ext uri="{D42A27DB-BD31-4B8C-83A1-F6EECF244321}">
                <p14:modId xmlns:p14="http://schemas.microsoft.com/office/powerpoint/2010/main" val="1791835610"/>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1826592"/>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8" name="Group 9">
            <a:extLst>
              <a:ext uri="{FF2B5EF4-FFF2-40B4-BE49-F238E27FC236}">
                <a16:creationId xmlns:a16="http://schemas.microsoft.com/office/drawing/2014/main" id="{36D178FC-1907-4922-AA30-719402FAA7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23AF21C3-8DE4-4D87-A64D-77F6487C4E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1DE3EF6D-1F38-4115-93BC-77BD2FB855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E31C83A5-88AF-48BE-BF18-BCD441B269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1A69C88A-5BA9-4172-98C1-120F32212A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3D58E1DE-DB6B-4772-A7B1-DF94F77FB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A73CFB7E-FE1B-4EBB-8A51-C929F2DC9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B4B826B7-E4AC-4476-96C5-576DABA6C1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79460421-E5A9-435C-B0BC-78F6A3B5AD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D3A4D7F7-A7D4-40B0-A8BA-E4550E963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22B007C3-7AE4-431E-A807-3D51DE7DED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9" name="Rectangle 21">
            <a:extLst>
              <a:ext uri="{FF2B5EF4-FFF2-40B4-BE49-F238E27FC236}">
                <a16:creationId xmlns:a16="http://schemas.microsoft.com/office/drawing/2014/main" id="{4D7B8F8F-4528-4480-AFA3-A006195F5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3">
            <a:extLst>
              <a:ext uri="{FF2B5EF4-FFF2-40B4-BE49-F238E27FC236}">
                <a16:creationId xmlns:a16="http://schemas.microsoft.com/office/drawing/2014/main" id="{4F8B2185-AE38-43EA-9FA9-E5378AD730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25">
            <a:extLst>
              <a:ext uri="{FF2B5EF4-FFF2-40B4-BE49-F238E27FC236}">
                <a16:creationId xmlns:a16="http://schemas.microsoft.com/office/drawing/2014/main" id="{0D36BD5A-BF22-48CD-8A55-28B19177CE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TextBox 4">
            <a:extLst>
              <a:ext uri="{FF2B5EF4-FFF2-40B4-BE49-F238E27FC236}">
                <a16:creationId xmlns:a16="http://schemas.microsoft.com/office/drawing/2014/main" id="{17F0D9FD-A93E-63D8-A216-3BC2D3410276}"/>
              </a:ext>
            </a:extLst>
          </p:cNvPr>
          <p:cNvSpPr txBox="1"/>
          <p:nvPr/>
        </p:nvSpPr>
        <p:spPr>
          <a:xfrm>
            <a:off x="929989" y="-8467"/>
            <a:ext cx="10793143" cy="9268628"/>
          </a:xfrm>
          <a:prstGeom prst="rect">
            <a:avLst/>
          </a:prstGeom>
          <a:noFill/>
        </p:spPr>
        <p:txBody>
          <a:bodyPr wrap="square">
            <a:spAutoFit/>
          </a:bodyPr>
          <a:lstStyle/>
          <a:p>
            <a:pPr algn="just">
              <a:lnSpc>
                <a:spcPct val="150000"/>
              </a:lnSpc>
            </a:pPr>
            <a:r>
              <a:rPr lang="el-GR" sz="2000" dirty="0">
                <a:solidFill>
                  <a:srgbClr val="FF99CC"/>
                </a:solidFill>
                <a:latin typeface="Arial" panose="020B0604020202020204" pitchFamily="34" charset="0"/>
                <a:cs typeface="Arial" panose="020B0604020202020204" pitchFamily="34" charset="0"/>
              </a:rPr>
              <a:t>Δράση αιθέριων ελαιών</a:t>
            </a:r>
          </a:p>
          <a:p>
            <a:pPr marL="342900" indent="-342900" algn="just">
              <a:lnSpc>
                <a:spcPct val="150000"/>
              </a:lnSpc>
              <a:buFont typeface="Wingdings" panose="05000000000000000000" pitchFamily="2" charset="2"/>
              <a:buChar char="ü"/>
            </a:pPr>
            <a:r>
              <a:rPr lang="el-GR" sz="2000" dirty="0">
                <a:latin typeface="Arial" panose="020B0604020202020204" pitchFamily="34" charset="0"/>
                <a:cs typeface="Arial" panose="020B0604020202020204" pitchFamily="34" charset="0"/>
              </a:rPr>
              <a:t>Γερμανικό χαμομήλι (chamomilla romance) : αναγέννηση κυττάρων</a:t>
            </a:r>
          </a:p>
          <a:p>
            <a:pPr marL="342900" indent="-342900" algn="just">
              <a:lnSpc>
                <a:spcPct val="150000"/>
              </a:lnSpc>
              <a:buFont typeface="Wingdings" panose="05000000000000000000" pitchFamily="2" charset="2"/>
              <a:buChar char="ü"/>
            </a:pPr>
            <a:r>
              <a:rPr lang="el-GR" sz="2000" dirty="0">
                <a:latin typeface="Arial" panose="020B0604020202020204" pitchFamily="34" charset="0"/>
                <a:cs typeface="Arial" panose="020B0604020202020204" pitchFamily="34" charset="0"/>
              </a:rPr>
              <a:t>Νερολί: αναπλάθει – επουλώνει – τονώνει</a:t>
            </a:r>
          </a:p>
          <a:p>
            <a:pPr marL="342900" indent="-342900" algn="just">
              <a:lnSpc>
                <a:spcPct val="150000"/>
              </a:lnSpc>
              <a:buFont typeface="Wingdings" panose="05000000000000000000" pitchFamily="2" charset="2"/>
              <a:buChar char="ü"/>
            </a:pPr>
            <a:r>
              <a:rPr lang="el-GR" sz="2000" dirty="0">
                <a:latin typeface="Arial" panose="020B0604020202020204" pitchFamily="34" charset="0"/>
                <a:cs typeface="Arial" panose="020B0604020202020204" pitchFamily="34" charset="0"/>
              </a:rPr>
              <a:t>Γεράνι: μείωση ερυθρότητας –  επούλωση</a:t>
            </a:r>
          </a:p>
          <a:p>
            <a:pPr marL="342900" indent="-342900" algn="just">
              <a:lnSpc>
                <a:spcPct val="150000"/>
              </a:lnSpc>
              <a:buFont typeface="Wingdings" panose="05000000000000000000" pitchFamily="2" charset="2"/>
              <a:buChar char="ü"/>
            </a:pPr>
            <a:r>
              <a:rPr lang="el-GR" sz="2000" dirty="0">
                <a:latin typeface="Arial" panose="020B0604020202020204" pitchFamily="34" charset="0"/>
                <a:cs typeface="Arial" panose="020B0604020202020204" pitchFamily="34" charset="0"/>
              </a:rPr>
              <a:t>Σιτέλαιο: πλούσιο σε βιταμίνη A + E – μαλακτικό – προστατευτικό</a:t>
            </a:r>
          </a:p>
          <a:p>
            <a:pPr marL="342900" indent="-342900" algn="just">
              <a:lnSpc>
                <a:spcPct val="150000"/>
              </a:lnSpc>
              <a:buFont typeface="Wingdings" panose="05000000000000000000" pitchFamily="2" charset="2"/>
              <a:buChar char="ü"/>
            </a:pPr>
            <a:r>
              <a:rPr lang="el-GR" sz="2000" dirty="0">
                <a:latin typeface="Arial" panose="020B0604020202020204" pitchFamily="34" charset="0"/>
                <a:cs typeface="Arial" panose="020B0604020202020204" pitchFamily="34" charset="0"/>
              </a:rPr>
              <a:t>Ροδόξυλο: ενυδάτωση – τόνωση – αντισηψία</a:t>
            </a:r>
          </a:p>
          <a:p>
            <a:pPr marL="342900" indent="-342900" algn="just">
              <a:lnSpc>
                <a:spcPct val="150000"/>
              </a:lnSpc>
              <a:buFont typeface="Wingdings" panose="05000000000000000000" pitchFamily="2" charset="2"/>
              <a:buChar char="ü"/>
            </a:pPr>
            <a:r>
              <a:rPr lang="el-GR" sz="2000" dirty="0">
                <a:latin typeface="Arial" panose="020B0604020202020204" pitchFamily="34" charset="0"/>
                <a:cs typeface="Arial" panose="020B0604020202020204" pitchFamily="34" charset="0"/>
              </a:rPr>
              <a:t>Σανταλόξυλο: επούλωση- ανανέωση – επιδερμίδας –  στυπτικό</a:t>
            </a:r>
          </a:p>
          <a:p>
            <a:pPr marL="342900" indent="-342900" algn="just">
              <a:lnSpc>
                <a:spcPct val="150000"/>
              </a:lnSpc>
              <a:buFont typeface="Wingdings" panose="05000000000000000000" pitchFamily="2" charset="2"/>
              <a:buChar char="ü"/>
            </a:pPr>
            <a:r>
              <a:rPr lang="el-GR" sz="2000" dirty="0">
                <a:latin typeface="Arial" panose="020B0604020202020204" pitchFamily="34" charset="0"/>
                <a:cs typeface="Arial" panose="020B0604020202020204" pitchFamily="34" charset="0"/>
              </a:rPr>
              <a:t>Αμυγδαλέλαιο: ενυδάτωση, πλούσιο σε βιταμίνες και ιχνοστοιχεία</a:t>
            </a:r>
          </a:p>
          <a:p>
            <a:pPr marL="342900" indent="-342900" algn="just">
              <a:lnSpc>
                <a:spcPct val="150000"/>
              </a:lnSpc>
              <a:buFont typeface="Wingdings" panose="05000000000000000000" pitchFamily="2" charset="2"/>
              <a:buChar char="ü"/>
            </a:pPr>
            <a:r>
              <a:rPr lang="el-GR" sz="2000" dirty="0">
                <a:latin typeface="Arial" panose="020B0604020202020204" pitchFamily="34" charset="0"/>
                <a:cs typeface="Arial" panose="020B0604020202020204" pitchFamily="34" charset="0"/>
              </a:rPr>
              <a:t>Λεμόνι: σύσφιξη, δροσιά, λείανση, αντισηψία</a:t>
            </a:r>
          </a:p>
          <a:p>
            <a:pPr marL="342900" indent="-342900" algn="just">
              <a:lnSpc>
                <a:spcPct val="150000"/>
              </a:lnSpc>
              <a:buFont typeface="Wingdings" panose="05000000000000000000" pitchFamily="2" charset="2"/>
              <a:buChar char="ü"/>
            </a:pPr>
            <a:r>
              <a:rPr lang="el-GR" sz="2000" dirty="0">
                <a:latin typeface="Arial" panose="020B0604020202020204" pitchFamily="34" charset="0"/>
                <a:cs typeface="Arial" panose="020B0604020202020204" pitchFamily="34" charset="0"/>
              </a:rPr>
              <a:t>Καλέντουλα: καταπραϋντική δράση, επουλωτικό</a:t>
            </a:r>
          </a:p>
          <a:p>
            <a:pPr marL="342900" indent="-342900" algn="just">
              <a:lnSpc>
                <a:spcPct val="150000"/>
              </a:lnSpc>
              <a:buFont typeface="Wingdings" panose="05000000000000000000" pitchFamily="2" charset="2"/>
              <a:buChar char="ü"/>
            </a:pPr>
            <a:r>
              <a:rPr lang="el-GR" sz="2000" dirty="0">
                <a:latin typeface="Arial" panose="020B0604020202020204" pitchFamily="34" charset="0"/>
                <a:cs typeface="Arial" panose="020B0604020202020204" pitchFamily="34" charset="0"/>
              </a:rPr>
              <a:t>Τειόδεντρο (tea tree):  αντισηπτικό,  αντιμικροβιακή δράση</a:t>
            </a:r>
          </a:p>
          <a:p>
            <a:pPr marL="342900" indent="-342900" algn="just">
              <a:lnSpc>
                <a:spcPct val="150000"/>
              </a:lnSpc>
              <a:buFont typeface="Wingdings" panose="05000000000000000000" pitchFamily="2" charset="2"/>
              <a:buChar char="ü"/>
            </a:pPr>
            <a:r>
              <a:rPr lang="el-GR" sz="2000" dirty="0">
                <a:latin typeface="Arial" panose="020B0604020202020204" pitchFamily="34" charset="0"/>
                <a:cs typeface="Arial" panose="020B0604020202020204" pitchFamily="34" charset="0"/>
              </a:rPr>
              <a:t>Λεβάντα: επούλωση, αποσυμφόρηση</a:t>
            </a:r>
          </a:p>
          <a:p>
            <a:pPr marL="342900" indent="-342900" algn="just">
              <a:lnSpc>
                <a:spcPct val="150000"/>
              </a:lnSpc>
              <a:buFont typeface="Wingdings" panose="05000000000000000000" pitchFamily="2" charset="2"/>
              <a:buChar char="ü"/>
            </a:pPr>
            <a:r>
              <a:rPr lang="el-GR" sz="2000" dirty="0">
                <a:latin typeface="Arial" panose="020B0604020202020204" pitchFamily="34" charset="0"/>
                <a:cs typeface="Arial" panose="020B0604020202020204" pitchFamily="34" charset="0"/>
              </a:rPr>
              <a:t>Καρότο: ενυδάτωση, λείανση της επιδερμίδας</a:t>
            </a:r>
          </a:p>
          <a:p>
            <a:pPr marL="342900" indent="-342900" algn="just">
              <a:lnSpc>
                <a:spcPct val="150000"/>
              </a:lnSpc>
              <a:buFont typeface="Wingdings" panose="05000000000000000000" pitchFamily="2" charset="2"/>
              <a:buChar char="ü"/>
            </a:pPr>
            <a:r>
              <a:rPr lang="el-GR" sz="2000" dirty="0">
                <a:latin typeface="Arial" panose="020B0604020202020204" pitchFamily="34" charset="0"/>
                <a:cs typeface="Arial" panose="020B0604020202020204" pitchFamily="34" charset="0"/>
              </a:rPr>
              <a:t>Θυμάρι: επουλωτικό, αποσυμφορητικό</a:t>
            </a:r>
          </a:p>
          <a:p>
            <a:pPr marL="342900" indent="-342900" algn="just">
              <a:lnSpc>
                <a:spcPct val="150000"/>
              </a:lnSpc>
              <a:buFont typeface="Wingdings" panose="05000000000000000000" pitchFamily="2" charset="2"/>
              <a:buChar char="ü"/>
            </a:pPr>
            <a:r>
              <a:rPr lang="el-GR" sz="2000" dirty="0">
                <a:latin typeface="Arial" panose="020B0604020202020204" pitchFamily="34" charset="0"/>
                <a:cs typeface="Arial" panose="020B0604020202020204" pitchFamily="34" charset="0"/>
              </a:rPr>
              <a:t>Δεντρολίβανο: καταπραϋντικό,  επουλωτικό</a:t>
            </a:r>
          </a:p>
          <a:p>
            <a:pPr algn="just">
              <a:lnSpc>
                <a:spcPct val="150000"/>
              </a:lnSpc>
            </a:pPr>
            <a:r>
              <a:rPr lang="el-GR" sz="2000" dirty="0">
                <a:latin typeface="Arial" panose="020B0604020202020204" pitchFamily="34" charset="0"/>
                <a:cs typeface="Arial" panose="020B0604020202020204" pitchFamily="34" charset="0"/>
              </a:rPr>
              <a:t>Πορτοκάλι: καταπραϋντικό,  τονωτικό αντιοξειδωτικό</a:t>
            </a:r>
          </a:p>
          <a:p>
            <a:pPr algn="just">
              <a:lnSpc>
                <a:spcPct val="150000"/>
              </a:lnSpc>
            </a:pPr>
            <a:r>
              <a:rPr lang="el-GR" sz="2000" dirty="0">
                <a:latin typeface="Arial" panose="020B0604020202020204" pitchFamily="34" charset="0"/>
                <a:cs typeface="Arial" panose="020B0604020202020204" pitchFamily="34" charset="0"/>
              </a:rPr>
              <a:t>Αμαμελίδα: αγγειοσταλτικό, στυπτικό</a:t>
            </a:r>
          </a:p>
          <a:p>
            <a:pPr algn="just">
              <a:lnSpc>
                <a:spcPct val="150000"/>
              </a:lnSpc>
            </a:pPr>
            <a:r>
              <a:rPr lang="el-GR" sz="2000" dirty="0">
                <a:latin typeface="Arial" panose="020B0604020202020204" pitchFamily="34" charset="0"/>
                <a:cs typeface="Arial" panose="020B0604020202020204" pitchFamily="34" charset="0"/>
              </a:rPr>
              <a:t>Ροδόνερο: στυπτικό</a:t>
            </a:r>
          </a:p>
          <a:p>
            <a:pPr algn="just">
              <a:lnSpc>
                <a:spcPct val="150000"/>
              </a:lnSpc>
            </a:pPr>
            <a:r>
              <a:rPr lang="el-GR" sz="2000" dirty="0">
                <a:latin typeface="Arial" panose="020B0604020202020204" pitchFamily="34" charset="0"/>
                <a:cs typeface="Arial" panose="020B0604020202020204" pitchFamily="34" charset="0"/>
              </a:rPr>
              <a:t>Ροδακινέλαιο: επανορθωτικό</a:t>
            </a:r>
          </a:p>
          <a:p>
            <a:pPr algn="just">
              <a:lnSpc>
                <a:spcPct val="150000"/>
              </a:lnSpc>
            </a:pPr>
            <a:r>
              <a:rPr lang="el-GR" sz="2000" dirty="0">
                <a:latin typeface="Arial" panose="020B0604020202020204" pitchFamily="34" charset="0"/>
                <a:cs typeface="Arial" panose="020B0604020202020204" pitchFamily="34" charset="0"/>
              </a:rPr>
              <a:t>Βερυκοκέλαιο : Αντιοξειδωτικό</a:t>
            </a:r>
          </a:p>
        </p:txBody>
      </p:sp>
    </p:spTree>
    <p:extLst>
      <p:ext uri="{BB962C8B-B14F-4D97-AF65-F5344CB8AC3E}">
        <p14:creationId xmlns:p14="http://schemas.microsoft.com/office/powerpoint/2010/main" val="3908653347"/>
      </p:ext>
    </p:extLst>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8" name="Group 9">
            <a:extLst>
              <a:ext uri="{FF2B5EF4-FFF2-40B4-BE49-F238E27FC236}">
                <a16:creationId xmlns:a16="http://schemas.microsoft.com/office/drawing/2014/main" id="{36D178FC-1907-4922-AA30-719402FAA7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23AF21C3-8DE4-4D87-A64D-77F6487C4E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1DE3EF6D-1F38-4115-93BC-77BD2FB855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E31C83A5-88AF-48BE-BF18-BCD441B269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1A69C88A-5BA9-4172-98C1-120F32212A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3D58E1DE-DB6B-4772-A7B1-DF94F77FB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A73CFB7E-FE1B-4EBB-8A51-C929F2DC9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B4B826B7-E4AC-4476-96C5-576DABA6C1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79460421-E5A9-435C-B0BC-78F6A3B5AD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D3A4D7F7-A7D4-40B0-A8BA-E4550E963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22B007C3-7AE4-431E-A807-3D51DE7DED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9" name="Rectangle 21">
            <a:extLst>
              <a:ext uri="{FF2B5EF4-FFF2-40B4-BE49-F238E27FC236}">
                <a16:creationId xmlns:a16="http://schemas.microsoft.com/office/drawing/2014/main" id="{4D7B8F8F-4528-4480-AFA3-A006195F5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3">
            <a:extLst>
              <a:ext uri="{FF2B5EF4-FFF2-40B4-BE49-F238E27FC236}">
                <a16:creationId xmlns:a16="http://schemas.microsoft.com/office/drawing/2014/main" id="{4F8B2185-AE38-43EA-9FA9-E5378AD730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25">
            <a:extLst>
              <a:ext uri="{FF2B5EF4-FFF2-40B4-BE49-F238E27FC236}">
                <a16:creationId xmlns:a16="http://schemas.microsoft.com/office/drawing/2014/main" id="{0D36BD5A-BF22-48CD-8A55-28B19177CE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TextBox 5">
            <a:extLst>
              <a:ext uri="{FF2B5EF4-FFF2-40B4-BE49-F238E27FC236}">
                <a16:creationId xmlns:a16="http://schemas.microsoft.com/office/drawing/2014/main" id="{776D3FA9-2EB0-6078-4EA7-0400DDF16144}"/>
              </a:ext>
            </a:extLst>
          </p:cNvPr>
          <p:cNvSpPr txBox="1"/>
          <p:nvPr/>
        </p:nvSpPr>
        <p:spPr>
          <a:xfrm>
            <a:off x="1223228" y="1645083"/>
            <a:ext cx="10291109" cy="2805320"/>
          </a:xfrm>
          <a:prstGeom prst="rect">
            <a:avLst/>
          </a:prstGeom>
          <a:noFill/>
        </p:spPr>
        <p:txBody>
          <a:bodyPr wrap="square">
            <a:spAutoFit/>
          </a:bodyPr>
          <a:lstStyle/>
          <a:p>
            <a:pPr algn="just">
              <a:lnSpc>
                <a:spcPct val="150000"/>
              </a:lnSpc>
            </a:pPr>
            <a:r>
              <a:rPr lang="el-GR" sz="2000" dirty="0">
                <a:latin typeface="Arial" panose="020B0604020202020204" pitchFamily="34" charset="0"/>
                <a:cs typeface="Arial" panose="020B0604020202020204" pitchFamily="34" charset="0"/>
              </a:rPr>
              <a:t>Στην αγορά πωλούνται παραπλανητικά συνθετικά λάδια ως αιθέρια έλαια. </a:t>
            </a:r>
          </a:p>
          <a:p>
            <a:pPr algn="just">
              <a:lnSpc>
                <a:spcPct val="150000"/>
              </a:lnSpc>
            </a:pPr>
            <a:endParaRPr lang="el-GR" sz="2000" dirty="0">
              <a:latin typeface="Arial" panose="020B0604020202020204" pitchFamily="34" charset="0"/>
              <a:cs typeface="Arial" panose="020B0604020202020204" pitchFamily="34" charset="0"/>
            </a:endParaRPr>
          </a:p>
          <a:p>
            <a:pPr algn="just">
              <a:lnSpc>
                <a:spcPct val="150000"/>
              </a:lnSpc>
            </a:pPr>
            <a:r>
              <a:rPr lang="el-GR" sz="2000" dirty="0">
                <a:latin typeface="Arial" panose="020B0604020202020204" pitchFamily="34" charset="0"/>
                <a:cs typeface="Arial" panose="020B0604020202020204" pitchFamily="34" charset="0"/>
              </a:rPr>
              <a:t>Πώς μπορούμε να τα ξεχωρίσουμε?</a:t>
            </a:r>
          </a:p>
          <a:p>
            <a:pPr algn="just">
              <a:lnSpc>
                <a:spcPct val="150000"/>
              </a:lnSpc>
            </a:pPr>
            <a:endParaRPr lang="el-GR" sz="2000" dirty="0">
              <a:latin typeface="Arial" panose="020B0604020202020204" pitchFamily="34" charset="0"/>
              <a:cs typeface="Arial" panose="020B0604020202020204" pitchFamily="34" charset="0"/>
            </a:endParaRPr>
          </a:p>
          <a:p>
            <a:pPr algn="just">
              <a:lnSpc>
                <a:spcPct val="150000"/>
              </a:lnSpc>
            </a:pPr>
            <a:r>
              <a:rPr lang="el-GR" sz="2000" dirty="0">
                <a:latin typeface="Arial" panose="020B0604020202020204" pitchFamily="34" charset="0"/>
                <a:cs typeface="Arial" panose="020B0604020202020204" pitchFamily="34" charset="0"/>
              </a:rPr>
              <a:t>Σε αντίθεση µε τα λιπαρά λάδια, τα αιθέρια    έλαια    δεν    αφήνουν    κηλίδα    σε    διηθητικό    χαρτί!</a:t>
            </a:r>
          </a:p>
        </p:txBody>
      </p:sp>
    </p:spTree>
    <p:extLst>
      <p:ext uri="{BB962C8B-B14F-4D97-AF65-F5344CB8AC3E}">
        <p14:creationId xmlns:p14="http://schemas.microsoft.com/office/powerpoint/2010/main" val="1385745157"/>
      </p:ext>
    </p:extLst>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66C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8B1B1-8629-2EB8-903D-A55A97148B5F}"/>
              </a:ext>
            </a:extLst>
          </p:cNvPr>
          <p:cNvSpPr>
            <a:spLocks noGrp="1"/>
          </p:cNvSpPr>
          <p:nvPr>
            <p:ph type="ctrTitle"/>
          </p:nvPr>
        </p:nvSpPr>
        <p:spPr>
          <a:xfrm>
            <a:off x="838940" y="1814822"/>
            <a:ext cx="10514120" cy="1614178"/>
          </a:xfrm>
        </p:spPr>
        <p:txBody>
          <a:bodyPr>
            <a:normAutofit/>
          </a:bodyPr>
          <a:lstStyle/>
          <a:p>
            <a:pPr>
              <a:lnSpc>
                <a:spcPct val="150000"/>
              </a:lnSpc>
            </a:pPr>
            <a:r>
              <a:rPr lang="el-GR" dirty="0">
                <a:latin typeface="Arial" panose="020B0604020202020204" pitchFamily="34" charset="0"/>
                <a:cs typeface="Arial" panose="020B0604020202020204" pitchFamily="34" charset="0"/>
              </a:rPr>
              <a:t>Ευχαριστώ πολύ!!</a:t>
            </a:r>
          </a:p>
        </p:txBody>
      </p:sp>
    </p:spTree>
    <p:extLst>
      <p:ext uri="{BB962C8B-B14F-4D97-AF65-F5344CB8AC3E}">
        <p14:creationId xmlns:p14="http://schemas.microsoft.com/office/powerpoint/2010/main" val="2903165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FB527C0-27FB-B68C-DC27-70CBAF342105}"/>
              </a:ext>
            </a:extLst>
          </p:cNvPr>
          <p:cNvSpPr txBox="1"/>
          <p:nvPr/>
        </p:nvSpPr>
        <p:spPr>
          <a:xfrm>
            <a:off x="570391" y="3429000"/>
            <a:ext cx="10819660" cy="1420325"/>
          </a:xfrm>
          <a:prstGeom prst="rect">
            <a:avLst/>
          </a:prstGeom>
          <a:noFill/>
        </p:spPr>
        <p:txBody>
          <a:bodyPr wrap="square">
            <a:spAutoFit/>
          </a:bodyPr>
          <a:lstStyle/>
          <a:p>
            <a:pPr algn="just">
              <a:lnSpc>
                <a:spcPct val="150000"/>
              </a:lnSpc>
            </a:pPr>
            <a:r>
              <a:rPr lang="el-GR" sz="2000" b="1" dirty="0">
                <a:solidFill>
                  <a:srgbClr val="FF66CC"/>
                </a:solidFill>
                <a:latin typeface="Arial" panose="020B0604020202020204" pitchFamily="34" charset="0"/>
                <a:cs typeface="Arial" panose="020B0604020202020204" pitchFamily="34" charset="0"/>
              </a:rPr>
              <a:t>5. Αιθέρια έλαια-ρόλος -χημική σύσταση-ιδιότητες-βαθμός πτητικότητας-επιδράσεις προφυλάξεις</a:t>
            </a:r>
          </a:p>
          <a:p>
            <a:pPr algn="just">
              <a:lnSpc>
                <a:spcPct val="150000"/>
              </a:lnSpc>
            </a:pPr>
            <a:r>
              <a:rPr lang="el-GR" sz="2000" dirty="0">
                <a:solidFill>
                  <a:prstClr val="black"/>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68836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93F201-334E-FC90-55DA-CF0FCC1466B9}"/>
              </a:ext>
            </a:extLst>
          </p:cNvPr>
          <p:cNvPicPr>
            <a:picLocks noChangeAspect="1"/>
          </p:cNvPicPr>
          <p:nvPr/>
        </p:nvPicPr>
        <p:blipFill rotWithShape="1">
          <a:blip r:embed="rId2"/>
          <a:srcRect t="6250"/>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8D2711C0-258E-5A34-40CF-32A20051A19C}"/>
              </a:ext>
            </a:extLst>
          </p:cNvPr>
          <p:cNvSpPr txBox="1"/>
          <p:nvPr/>
        </p:nvSpPr>
        <p:spPr>
          <a:xfrm>
            <a:off x="-122808" y="5241983"/>
            <a:ext cx="12437616" cy="744836"/>
          </a:xfrm>
          <a:prstGeom prst="rect">
            <a:avLst/>
          </a:prstGeom>
        </p:spPr>
        <p:txBody>
          <a:bodyPr vert="horz" lIns="91440" tIns="45720" rIns="91440" bIns="45720" rtlCol="0" anchor="ctr">
            <a:noAutofit/>
          </a:bodyPr>
          <a:lstStyle/>
          <a:p>
            <a:pPr marL="0" marR="0" lvl="0" indent="0" algn="ctr" fontAlgn="auto">
              <a:lnSpc>
                <a:spcPct val="150000"/>
              </a:lnSpc>
              <a:spcBef>
                <a:spcPct val="0"/>
              </a:spcBef>
              <a:spcAft>
                <a:spcPts val="600"/>
              </a:spcAft>
              <a:buClrTx/>
              <a:buSzTx/>
              <a:tabLst/>
              <a:defRPr/>
            </a:pPr>
            <a:r>
              <a:rPr kumimoji="0" lang="en-US" sz="2000" b="0" i="0" u="none" strike="noStrike" cap="none" spc="0" normalizeH="0" baseline="0" noProof="0" dirty="0" err="1">
                <a:ln>
                  <a:noFill/>
                </a:ln>
                <a:effectLst/>
                <a:uLnTx/>
                <a:uFillTx/>
                <a:latin typeface="Arial" panose="020B0604020202020204" pitchFamily="34" charset="0"/>
                <a:ea typeface="+mj-ea"/>
                <a:cs typeface="Arial" panose="020B0604020202020204" pitchFamily="34" charset="0"/>
              </a:rPr>
              <a:t>Με</a:t>
            </a:r>
            <a:r>
              <a:rPr kumimoji="0" lang="en-US" sz="2000" b="0" i="0" u="none" strike="noStrike" cap="none" spc="0" normalizeH="0" baseline="0" noProof="0" dirty="0">
                <a:ln>
                  <a:noFill/>
                </a:ln>
                <a:effectLst/>
                <a:uLnTx/>
                <a:uFillTx/>
                <a:latin typeface="Arial" panose="020B0604020202020204" pitchFamily="34" charset="0"/>
                <a:ea typeface="+mj-ea"/>
                <a:cs typeface="Arial" panose="020B0604020202020204" pitchFamily="34" charset="0"/>
              </a:rPr>
              <a:t> </a:t>
            </a:r>
            <a:r>
              <a:rPr kumimoji="0" lang="en-US" sz="2000" b="0" i="0" u="none" strike="noStrike" cap="none" spc="0" normalizeH="0" baseline="0" noProof="0" dirty="0" err="1">
                <a:ln>
                  <a:noFill/>
                </a:ln>
                <a:effectLst/>
                <a:uLnTx/>
                <a:uFillTx/>
                <a:latin typeface="Arial" panose="020B0604020202020204" pitchFamily="34" charset="0"/>
                <a:ea typeface="+mj-ea"/>
                <a:cs typeface="Arial" panose="020B0604020202020204" pitchFamily="34" charset="0"/>
              </a:rPr>
              <a:t>τον</a:t>
            </a:r>
            <a:r>
              <a:rPr kumimoji="0" lang="en-US" sz="2000" b="0" i="0" u="none" strike="noStrike" cap="none" spc="0" normalizeH="0" baseline="0" noProof="0" dirty="0">
                <a:ln>
                  <a:noFill/>
                </a:ln>
                <a:effectLst/>
                <a:uLnTx/>
                <a:uFillTx/>
                <a:latin typeface="Arial" panose="020B0604020202020204" pitchFamily="34" charset="0"/>
                <a:ea typeface="+mj-ea"/>
                <a:cs typeface="Arial" panose="020B0604020202020204" pitchFamily="34" charset="0"/>
              </a:rPr>
              <a:t> </a:t>
            </a:r>
            <a:r>
              <a:rPr kumimoji="0" lang="en-US" sz="2000" b="0" i="0" u="none" strike="noStrike" cap="none" spc="0" normalizeH="0" baseline="0" noProof="0" dirty="0" err="1">
                <a:ln>
                  <a:noFill/>
                </a:ln>
                <a:effectLst/>
                <a:uLnTx/>
                <a:uFillTx/>
                <a:latin typeface="Arial" panose="020B0604020202020204" pitchFamily="34" charset="0"/>
                <a:ea typeface="+mj-ea"/>
                <a:cs typeface="Arial" panose="020B0604020202020204" pitchFamily="34" charset="0"/>
              </a:rPr>
              <a:t>όρο</a:t>
            </a:r>
            <a:r>
              <a:rPr kumimoji="0" lang="en-US" sz="2000" b="0" i="0" u="none" strike="noStrike" cap="none" spc="0" normalizeH="0" baseline="0" noProof="0" dirty="0">
                <a:ln>
                  <a:noFill/>
                </a:ln>
                <a:effectLst/>
                <a:uLnTx/>
                <a:uFillTx/>
                <a:latin typeface="Arial" panose="020B0604020202020204" pitchFamily="34" charset="0"/>
                <a:ea typeface="+mj-ea"/>
                <a:cs typeface="Arial" panose="020B0604020202020204" pitchFamily="34" charset="0"/>
              </a:rPr>
              <a:t> </a:t>
            </a:r>
            <a:r>
              <a:rPr lang="en-US" sz="2000" dirty="0">
                <a:solidFill>
                  <a:srgbClr val="FF66CC"/>
                </a:solidFill>
                <a:latin typeface="Arial" panose="020B0604020202020204" pitchFamily="34" charset="0"/>
                <a:cs typeface="Arial" panose="020B0604020202020204" pitchFamily="34" charset="0"/>
              </a:rPr>
              <a:t>α</a:t>
            </a:r>
            <a:r>
              <a:rPr lang="en-US" sz="2000" dirty="0" err="1">
                <a:solidFill>
                  <a:srgbClr val="FF66CC"/>
                </a:solidFill>
                <a:latin typeface="Arial" panose="020B0604020202020204" pitchFamily="34" charset="0"/>
                <a:cs typeface="Arial" panose="020B0604020202020204" pitchFamily="34" charset="0"/>
              </a:rPr>
              <a:t>ιθέρι</a:t>
            </a:r>
            <a:r>
              <a:rPr lang="en-US" sz="2000" dirty="0">
                <a:solidFill>
                  <a:srgbClr val="FF66CC"/>
                </a:solidFill>
                <a:latin typeface="Arial" panose="020B0604020202020204" pitchFamily="34" charset="0"/>
                <a:cs typeface="Arial" panose="020B0604020202020204" pitchFamily="34" charset="0"/>
              </a:rPr>
              <a:t>α έλαια </a:t>
            </a:r>
            <a:r>
              <a:rPr kumimoji="0" lang="en-US" sz="2000" b="0" i="0" u="none" strike="noStrike" cap="none" spc="0" normalizeH="0" baseline="0" noProof="0" dirty="0">
                <a:ln>
                  <a:noFill/>
                </a:ln>
                <a:effectLst/>
                <a:uLnTx/>
                <a:uFillTx/>
                <a:latin typeface="Arial" panose="020B0604020202020204" pitchFamily="34" charset="0"/>
                <a:ea typeface="+mj-ea"/>
                <a:cs typeface="Arial" panose="020B0604020202020204" pitchFamily="34" charset="0"/>
              </a:rPr>
              <a:t>χαρα</a:t>
            </a:r>
            <a:r>
              <a:rPr kumimoji="0" lang="en-US" sz="2000" b="0" i="0" u="none" strike="noStrike" cap="none" spc="0" normalizeH="0" baseline="0" noProof="0" dirty="0" err="1">
                <a:ln>
                  <a:noFill/>
                </a:ln>
                <a:effectLst/>
                <a:uLnTx/>
                <a:uFillTx/>
                <a:latin typeface="Arial" panose="020B0604020202020204" pitchFamily="34" charset="0"/>
                <a:ea typeface="+mj-ea"/>
                <a:cs typeface="Arial" panose="020B0604020202020204" pitchFamily="34" charset="0"/>
              </a:rPr>
              <a:t>κτηρίζοντ</a:t>
            </a:r>
            <a:r>
              <a:rPr kumimoji="0" lang="en-US" sz="2000" b="0" i="0" u="none" strike="noStrike" cap="none" spc="0" normalizeH="0" baseline="0" noProof="0" dirty="0">
                <a:ln>
                  <a:noFill/>
                </a:ln>
                <a:effectLst/>
                <a:uLnTx/>
                <a:uFillTx/>
                <a:latin typeface="Arial" panose="020B0604020202020204" pitchFamily="34" charset="0"/>
                <a:ea typeface="+mj-ea"/>
                <a:cs typeface="Arial" panose="020B0604020202020204" pitchFamily="34" charset="0"/>
              </a:rPr>
              <a:t>αι μίγματα πτητικών ουσιών με χαρακτηριστική οσμή και γεύση, ελαιώδους συστάσεως. </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4231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FB527C0-27FB-B68C-DC27-70CBAF342105}"/>
              </a:ext>
            </a:extLst>
          </p:cNvPr>
          <p:cNvSpPr txBox="1"/>
          <p:nvPr/>
        </p:nvSpPr>
        <p:spPr>
          <a:xfrm>
            <a:off x="872231" y="928854"/>
            <a:ext cx="10819660" cy="3728649"/>
          </a:xfrm>
          <a:prstGeom prst="rect">
            <a:avLst/>
          </a:prstGeom>
          <a:noFill/>
        </p:spPr>
        <p:txBody>
          <a:bodyPr wrap="square">
            <a:spAutoFit/>
          </a:bodyPr>
          <a:lstStyle/>
          <a:p>
            <a:pPr algn="just">
              <a:lnSpc>
                <a:spcPct val="150000"/>
              </a:lnSpc>
            </a:pPr>
            <a:r>
              <a:rPr lang="en-US" altLang="el-GR" sz="2000" dirty="0">
                <a:solidFill>
                  <a:prstClr val="black"/>
                </a:solidFill>
                <a:latin typeface="Arial" panose="020B0604020202020204" pitchFamily="34" charset="0"/>
                <a:cs typeface="Arial" panose="020B0604020202020204" pitchFamily="34" charset="0"/>
              </a:rPr>
              <a:t>A</a:t>
            </a:r>
            <a:r>
              <a:rPr kumimoji="0" lang="el-GR" altLang="el-GR"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πομονώνονται μέσω μιας διεργασίας, όπως η απόσταξ</a:t>
            </a:r>
            <a:r>
              <a:rPr lang="el-GR" altLang="el-GR" sz="2000" dirty="0">
                <a:solidFill>
                  <a:prstClr val="black"/>
                </a:solidFill>
                <a:latin typeface="Arial" panose="020B0604020202020204" pitchFamily="34" charset="0"/>
                <a:cs typeface="Arial" panose="020B0604020202020204" pitchFamily="34" charset="0"/>
              </a:rPr>
              <a:t>η, </a:t>
            </a:r>
            <a:r>
              <a:rPr kumimoji="0" lang="el-GR" altLang="el-GR"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από ένα αρωματικό φυτό ενός συγκεκριμένου φυτικού είδους. Το αιθέριο έλαιο φέρει, συνήθως, το όνομα του φυτικού είδους από το οποίο έχει προκύψει, π.χ. ριγανέλαιο.</a:t>
            </a:r>
          </a:p>
          <a:p>
            <a:pPr algn="just">
              <a:lnSpc>
                <a:spcPct val="150000"/>
              </a:lnSpc>
            </a:pPr>
            <a:endParaRPr lang="el-GR" sz="2000" dirty="0">
              <a:solidFill>
                <a:prstClr val="black"/>
              </a:solidFill>
              <a:latin typeface="Arial" panose="020B0604020202020204" pitchFamily="34" charset="0"/>
              <a:cs typeface="Arial" panose="020B0604020202020204" pitchFamily="34" charset="0"/>
            </a:endParaRPr>
          </a:p>
          <a:p>
            <a:pPr algn="just">
              <a:lnSpc>
                <a:spcPct val="150000"/>
              </a:lnSpc>
            </a:pPr>
            <a:r>
              <a:rPr lang="el-GR" altLang="el-GR" sz="2000" dirty="0">
                <a:solidFill>
                  <a:prstClr val="black"/>
                </a:solidFill>
                <a:latin typeface="Arial" panose="020B0604020202020204" pitchFamily="34" charset="0"/>
                <a:cs typeface="Arial" panose="020B0604020202020204" pitchFamily="34" charset="0"/>
              </a:rPr>
              <a:t>Στα αιθέρια έλαια τα κυριότερα συστατικά τους ανήκουν στην κατηγορία των </a:t>
            </a:r>
            <a:r>
              <a:rPr lang="el-GR" altLang="el-GR" sz="2000" dirty="0">
                <a:solidFill>
                  <a:srgbClr val="FF66CC"/>
                </a:solidFill>
                <a:latin typeface="Arial" panose="020B0604020202020204" pitchFamily="34" charset="0"/>
                <a:cs typeface="Arial" panose="020B0604020202020204" pitchFamily="34" charset="0"/>
              </a:rPr>
              <a:t>τερπενίων</a:t>
            </a:r>
            <a:r>
              <a:rPr lang="el-GR" altLang="el-GR" sz="2000" dirty="0">
                <a:solidFill>
                  <a:prstClr val="black"/>
                </a:solidFill>
                <a:latin typeface="Arial" panose="020B0604020202020204" pitchFamily="34" charset="0"/>
                <a:cs typeface="Arial" panose="020B0604020202020204" pitchFamily="34" charset="0"/>
              </a:rPr>
              <a:t>, που συντίθενται συνήθως κατά το βιοσυνθετικό μονοπάτι του μεβαλονικού οξέος ή στην κατηγορία των </a:t>
            </a:r>
            <a:r>
              <a:rPr lang="el-GR" altLang="el-GR" sz="2000" dirty="0">
                <a:solidFill>
                  <a:srgbClr val="FF66CC"/>
                </a:solidFill>
                <a:latin typeface="Arial" panose="020B0604020202020204" pitchFamily="34" charset="0"/>
                <a:cs typeface="Arial" panose="020B0604020202020204" pitchFamily="34" charset="0"/>
              </a:rPr>
              <a:t>αρωματικών ενώσεων</a:t>
            </a:r>
            <a:r>
              <a:rPr lang="el-GR" altLang="el-GR" sz="2000" dirty="0">
                <a:solidFill>
                  <a:prstClr val="black"/>
                </a:solidFill>
                <a:latin typeface="Arial" panose="020B0604020202020204" pitchFamily="34" charset="0"/>
                <a:cs typeface="Arial" panose="020B0604020202020204" pitchFamily="34" charset="0"/>
              </a:rPr>
              <a:t> (του φαινυλοπροπενίου) που παράγονται συνήθως στο βιοσυνθετικό μονοπάτι του σικιμικού οξέος.</a:t>
            </a:r>
            <a:endParaRPr lang="el-GR" sz="2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4593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id="{706365F5-E819-BE1F-21C5-70944026F3D1}"/>
              </a:ext>
            </a:extLst>
          </p:cNvPr>
          <p:cNvSpPr txBox="1"/>
          <p:nvPr/>
        </p:nvSpPr>
        <p:spPr>
          <a:xfrm>
            <a:off x="8842247" y="1481328"/>
            <a:ext cx="3253441" cy="2468880"/>
          </a:xfrm>
          <a:prstGeom prst="rect">
            <a:avLst/>
          </a:prstGeom>
        </p:spPr>
        <p:txBody>
          <a:bodyPr vert="horz" lIns="91440" tIns="45720" rIns="91440" bIns="45720" rtlCol="0" anchor="b">
            <a:normAutofit/>
          </a:bodyPr>
          <a:lstStyle/>
          <a:p>
            <a:pPr algn="just">
              <a:lnSpc>
                <a:spcPct val="150000"/>
              </a:lnSpc>
              <a:spcBef>
                <a:spcPct val="0"/>
              </a:spcBef>
              <a:spcAft>
                <a:spcPts val="600"/>
              </a:spcAft>
            </a:pPr>
            <a:r>
              <a:rPr lang="en-US" sz="2000" b="0" i="0" dirty="0">
                <a:effectLst/>
                <a:latin typeface="Arial" panose="020B0604020202020204" pitchFamily="34" charset="0"/>
                <a:ea typeface="+mj-ea"/>
                <a:cs typeface="Arial" panose="020B0604020202020204" pitchFamily="34" charset="0"/>
              </a:rPr>
              <a:t>Βα</a:t>
            </a:r>
            <a:r>
              <a:rPr lang="en-US" sz="2000" b="0" i="0" dirty="0" err="1">
                <a:effectLst/>
                <a:latin typeface="Arial" panose="020B0604020202020204" pitchFamily="34" charset="0"/>
                <a:ea typeface="+mj-ea"/>
                <a:cs typeface="Arial" panose="020B0604020202020204" pitchFamily="34" charset="0"/>
              </a:rPr>
              <a:t>σικό</a:t>
            </a:r>
            <a:r>
              <a:rPr lang="en-US" sz="2000" b="0" i="0" dirty="0">
                <a:effectLst/>
                <a:latin typeface="Arial" panose="020B0604020202020204" pitchFamily="34" charset="0"/>
                <a:ea typeface="+mj-ea"/>
                <a:cs typeface="Arial" panose="020B0604020202020204" pitchFamily="34" charset="0"/>
              </a:rPr>
              <a:t> χαρα</a:t>
            </a:r>
            <a:r>
              <a:rPr lang="en-US" sz="2000" b="0" i="0" dirty="0" err="1">
                <a:effectLst/>
                <a:latin typeface="Arial" panose="020B0604020202020204" pitchFamily="34" charset="0"/>
                <a:ea typeface="+mj-ea"/>
                <a:cs typeface="Arial" panose="020B0604020202020204" pitchFamily="34" charset="0"/>
              </a:rPr>
              <a:t>κτηριστικό</a:t>
            </a:r>
            <a:r>
              <a:rPr lang="en-US" sz="2000" b="0" i="0" dirty="0">
                <a:effectLst/>
                <a:latin typeface="Arial" panose="020B0604020202020204" pitchFamily="34" charset="0"/>
                <a:ea typeface="+mj-ea"/>
                <a:cs typeface="Arial" panose="020B0604020202020204" pitchFamily="34" charset="0"/>
              </a:rPr>
              <a:t> </a:t>
            </a:r>
            <a:r>
              <a:rPr lang="en-US" sz="2000" b="0" i="0" dirty="0" err="1">
                <a:effectLst/>
                <a:latin typeface="Arial" panose="020B0604020202020204" pitchFamily="34" charset="0"/>
                <a:ea typeface="+mj-ea"/>
                <a:cs typeface="Arial" panose="020B0604020202020204" pitchFamily="34" charset="0"/>
              </a:rPr>
              <a:t>των</a:t>
            </a:r>
            <a:r>
              <a:rPr lang="en-US" sz="2000" b="0" i="0" dirty="0">
                <a:effectLst/>
                <a:latin typeface="Arial" panose="020B0604020202020204" pitchFamily="34" charset="0"/>
                <a:ea typeface="+mj-ea"/>
                <a:cs typeface="Arial" panose="020B0604020202020204" pitchFamily="34" charset="0"/>
              </a:rPr>
              <a:t> α</a:t>
            </a:r>
            <a:r>
              <a:rPr lang="en-US" sz="2000" b="0" i="0" dirty="0" err="1">
                <a:effectLst/>
                <a:latin typeface="Arial" panose="020B0604020202020204" pitchFamily="34" charset="0"/>
                <a:ea typeface="+mj-ea"/>
                <a:cs typeface="Arial" panose="020B0604020202020204" pitchFamily="34" charset="0"/>
              </a:rPr>
              <a:t>ιθέριων</a:t>
            </a:r>
            <a:r>
              <a:rPr lang="en-US" sz="2000" b="0" i="0" dirty="0">
                <a:effectLst/>
                <a:latin typeface="Arial" panose="020B0604020202020204" pitchFamily="34" charset="0"/>
                <a:ea typeface="+mj-ea"/>
                <a:cs typeface="Arial" panose="020B0604020202020204" pitchFamily="34" charset="0"/>
              </a:rPr>
              <a:t> </a:t>
            </a:r>
            <a:r>
              <a:rPr lang="en-US" sz="2000" b="0" i="0" dirty="0" err="1">
                <a:effectLst/>
                <a:latin typeface="Arial" panose="020B0604020202020204" pitchFamily="34" charset="0"/>
                <a:ea typeface="+mj-ea"/>
                <a:cs typeface="Arial" panose="020B0604020202020204" pitchFamily="34" charset="0"/>
              </a:rPr>
              <a:t>ελ</a:t>
            </a:r>
            <a:r>
              <a:rPr lang="en-US" sz="2000" b="0" i="0" dirty="0">
                <a:effectLst/>
                <a:latin typeface="Arial" panose="020B0604020202020204" pitchFamily="34" charset="0"/>
                <a:ea typeface="+mj-ea"/>
                <a:cs typeface="Arial" panose="020B0604020202020204" pitchFamily="34" charset="0"/>
              </a:rPr>
              <a:t>αίων είναι η </a:t>
            </a:r>
            <a:r>
              <a:rPr lang="en-US" sz="2000" dirty="0">
                <a:latin typeface="Arial" panose="020B0604020202020204" pitchFamily="34" charset="0"/>
                <a:ea typeface="+mj-ea"/>
                <a:cs typeface="Arial" panose="020B0604020202020204" pitchFamily="34" charset="0"/>
              </a:rPr>
              <a:t>πτητικότητά</a:t>
            </a:r>
            <a:r>
              <a:rPr lang="en-US" sz="2000" b="0" i="0" dirty="0">
                <a:effectLst/>
                <a:latin typeface="Arial" panose="020B0604020202020204" pitchFamily="34" charset="0"/>
                <a:ea typeface="+mj-ea"/>
                <a:cs typeface="Arial" panose="020B0604020202020204" pitchFamily="34" charset="0"/>
              </a:rPr>
              <a:t> τους, δηλαδή ότι εξατμίζονται γρήγορα.</a:t>
            </a:r>
            <a:endParaRPr lang="en-US" sz="2000" dirty="0">
              <a:latin typeface="Arial" panose="020B0604020202020204" pitchFamily="34" charset="0"/>
              <a:ea typeface="+mj-ea"/>
              <a:cs typeface="Arial" panose="020B0604020202020204" pitchFamily="34" charset="0"/>
            </a:endParaRPr>
          </a:p>
        </p:txBody>
      </p:sp>
      <p:sp>
        <p:nvSpPr>
          <p:cNvPr id="31"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Shape 34">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4" name="Picture 3">
            <a:extLst>
              <a:ext uri="{FF2B5EF4-FFF2-40B4-BE49-F238E27FC236}">
                <a16:creationId xmlns:a16="http://schemas.microsoft.com/office/drawing/2014/main" id="{81152A84-7ED3-D41B-DCB8-67996EADDC64}"/>
              </a:ext>
            </a:extLst>
          </p:cNvPr>
          <p:cNvPicPr>
            <a:picLocks noChangeAspect="1"/>
          </p:cNvPicPr>
          <p:nvPr/>
        </p:nvPicPr>
        <p:blipFill rotWithShape="1">
          <a:blip r:embed="rId2"/>
          <a:srcRect l="1779" r="1250" b="-2"/>
          <a:stretch/>
        </p:blipFill>
        <p:spPr>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1307975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7F93C897-FECC-F587-1C12-E9C60893D776}"/>
              </a:ext>
            </a:extLst>
          </p:cNvPr>
          <p:cNvSpPr txBox="1"/>
          <p:nvPr/>
        </p:nvSpPr>
        <p:spPr>
          <a:xfrm>
            <a:off x="383614" y="2388851"/>
            <a:ext cx="4743142" cy="3536236"/>
          </a:xfrm>
          <a:prstGeom prst="rect">
            <a:avLst/>
          </a:prstGeom>
        </p:spPr>
        <p:txBody>
          <a:bodyPr vert="horz" lIns="91440" tIns="45720" rIns="91440" bIns="45720" rtlCol="0">
            <a:normAutofit/>
          </a:bodyPr>
          <a:lstStyle/>
          <a:p>
            <a:pPr algn="just">
              <a:lnSpc>
                <a:spcPct val="150000"/>
              </a:lnSpc>
              <a:spcAft>
                <a:spcPts val="600"/>
              </a:spcAft>
            </a:pPr>
            <a:r>
              <a:rPr lang="en-US" altLang="el-GR" sz="2000" dirty="0">
                <a:latin typeface="Arial" panose="020B0604020202020204" pitchFamily="34" charset="0"/>
                <a:cs typeface="Arial" panose="020B0604020202020204" pitchFamily="34" charset="0"/>
              </a:rPr>
              <a:t>Τα </a:t>
            </a:r>
            <a:r>
              <a:rPr lang="en-US" altLang="el-GR" sz="2000" dirty="0" err="1">
                <a:latin typeface="Arial" panose="020B0604020202020204" pitchFamily="34" charset="0"/>
                <a:cs typeface="Arial" panose="020B0604020202020204" pitchFamily="34" charset="0"/>
              </a:rPr>
              <a:t>μέρη</a:t>
            </a:r>
            <a:r>
              <a:rPr lang="en-US" altLang="el-GR" sz="2000" dirty="0">
                <a:latin typeface="Arial" panose="020B0604020202020204" pitchFamily="34" charset="0"/>
                <a:cs typeface="Arial" panose="020B0604020202020204" pitchFamily="34" charset="0"/>
              </a:rPr>
              <a:t> </a:t>
            </a:r>
            <a:r>
              <a:rPr lang="en-US" altLang="el-GR" sz="2000" dirty="0" err="1">
                <a:latin typeface="Arial" panose="020B0604020202020204" pitchFamily="34" charset="0"/>
                <a:cs typeface="Arial" panose="020B0604020202020204" pitchFamily="34" charset="0"/>
              </a:rPr>
              <a:t>του</a:t>
            </a:r>
            <a:r>
              <a:rPr lang="en-US" altLang="el-GR" sz="2000" dirty="0">
                <a:latin typeface="Arial" panose="020B0604020202020204" pitchFamily="34" charset="0"/>
                <a:cs typeface="Arial" panose="020B0604020202020204" pitchFamily="34" charset="0"/>
              </a:rPr>
              <a:t> </a:t>
            </a:r>
            <a:r>
              <a:rPr lang="el-GR" altLang="el-GR" sz="2000" dirty="0">
                <a:latin typeface="Arial" panose="020B0604020202020204" pitchFamily="34" charset="0"/>
                <a:cs typeface="Arial" panose="020B0604020202020204" pitchFamily="34" charset="0"/>
              </a:rPr>
              <a:t>φυτού </a:t>
            </a:r>
            <a:r>
              <a:rPr lang="en-US" altLang="el-GR" sz="2000" dirty="0" err="1">
                <a:latin typeface="Arial" panose="020B0604020202020204" pitchFamily="34" charset="0"/>
                <a:cs typeface="Arial" panose="020B0604020202020204" pitchFamily="34" charset="0"/>
              </a:rPr>
              <a:t>στ</a:t>
            </a:r>
            <a:r>
              <a:rPr lang="en-US" altLang="el-GR" sz="2000" dirty="0">
                <a:latin typeface="Arial" panose="020B0604020202020204" pitchFamily="34" charset="0"/>
                <a:cs typeface="Arial" panose="020B0604020202020204" pitchFamily="34" charset="0"/>
              </a:rPr>
              <a:t>α οποία συγκεντρώνονται κατά κύριο λόγο τα αιθέρια έλαια είναι ειδικά κύτταρα, που λειτουργούν ως φυσικοί αποθηκευτικοί χώροι για το φυτό και ονομάζονται </a:t>
            </a:r>
            <a:r>
              <a:rPr lang="en-US" altLang="el-GR" sz="2000" dirty="0">
                <a:solidFill>
                  <a:srgbClr val="FF66CC"/>
                </a:solidFill>
                <a:latin typeface="Arial" panose="020B0604020202020204" pitchFamily="34" charset="0"/>
                <a:cs typeface="Arial" panose="020B0604020202020204" pitchFamily="34" charset="0"/>
              </a:rPr>
              <a:t>ελαιογόνοι αδένες</a:t>
            </a:r>
            <a:r>
              <a:rPr lang="en-US" altLang="el-GR"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2910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7F93C897-FECC-F587-1C12-E9C60893D776}"/>
              </a:ext>
            </a:extLst>
          </p:cNvPr>
          <p:cNvSpPr txBox="1"/>
          <p:nvPr/>
        </p:nvSpPr>
        <p:spPr>
          <a:xfrm>
            <a:off x="383614" y="2388851"/>
            <a:ext cx="4743142" cy="3536236"/>
          </a:xfrm>
          <a:prstGeom prst="rect">
            <a:avLst/>
          </a:prstGeom>
        </p:spPr>
        <p:txBody>
          <a:bodyPr vert="horz" lIns="91440" tIns="45720" rIns="91440" bIns="45720" rtlCol="0">
            <a:normAutofit/>
          </a:bodyPr>
          <a:lstStyle/>
          <a:p>
            <a:pPr algn="just">
              <a:lnSpc>
                <a:spcPct val="150000"/>
              </a:lnSpc>
              <a:spcAft>
                <a:spcPts val="600"/>
              </a:spcAft>
            </a:pPr>
            <a:endParaRPr lang="en-US" sz="20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C1A0E85-C387-B24B-A538-14DFC30875EA}"/>
              </a:ext>
            </a:extLst>
          </p:cNvPr>
          <p:cNvSpPr txBox="1"/>
          <p:nvPr/>
        </p:nvSpPr>
        <p:spPr>
          <a:xfrm>
            <a:off x="496824" y="2782669"/>
            <a:ext cx="4314873" cy="1881990"/>
          </a:xfrm>
          <a:prstGeom prst="rect">
            <a:avLst/>
          </a:prstGeom>
          <a:noFill/>
        </p:spPr>
        <p:txBody>
          <a:bodyPr wrap="square">
            <a:spAutoFit/>
          </a:bodyPr>
          <a:lstStyle/>
          <a:p>
            <a:pPr algn="just">
              <a:lnSpc>
                <a:spcPct val="150000"/>
              </a:lnSpc>
            </a:pPr>
            <a:r>
              <a:rPr lang="el-GR" sz="2000" dirty="0">
                <a:latin typeface="Arial" panose="020B0604020202020204" pitchFamily="34" charset="0"/>
                <a:cs typeface="Arial" panose="020B0604020202020204" pitchFamily="34" charset="0"/>
              </a:rPr>
              <a:t>Η οσμή που έχουν τα αιθέρια έλαια είναι ίδια σχεδόν με την οσμή του φυτού ή το μέρος του φυτού από όπου προέρχεται.</a:t>
            </a:r>
          </a:p>
        </p:txBody>
      </p:sp>
    </p:spTree>
    <p:extLst>
      <p:ext uri="{BB962C8B-B14F-4D97-AF65-F5344CB8AC3E}">
        <p14:creationId xmlns:p14="http://schemas.microsoft.com/office/powerpoint/2010/main" val="943043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38D4ACCE-B375-398A-FC6B-E6083499CCD8}"/>
              </a:ext>
            </a:extLst>
          </p:cNvPr>
          <p:cNvPicPr>
            <a:picLocks noChangeAspect="1"/>
          </p:cNvPicPr>
          <p:nvPr/>
        </p:nvPicPr>
        <p:blipFill rotWithShape="1">
          <a:blip r:embed="rId2"/>
          <a:srcRect r="5882" b="-1"/>
          <a:stretch/>
        </p:blipFill>
        <p:spPr>
          <a:xfrm>
            <a:off x="-71020" y="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BFB527C0-27FB-B68C-DC27-70CBAF342105}"/>
              </a:ext>
            </a:extLst>
          </p:cNvPr>
          <p:cNvSpPr txBox="1"/>
          <p:nvPr/>
        </p:nvSpPr>
        <p:spPr>
          <a:xfrm>
            <a:off x="6343050" y="248574"/>
            <a:ext cx="5766092" cy="3742762"/>
          </a:xfrm>
          <a:prstGeom prst="rect">
            <a:avLst/>
          </a:prstGeom>
        </p:spPr>
        <p:txBody>
          <a:bodyPr vert="horz" lIns="91440" tIns="45720" rIns="91440" bIns="45720" rtlCol="0">
            <a:noAutofit/>
          </a:bodyPr>
          <a:lstStyle/>
          <a:p>
            <a:pPr>
              <a:lnSpc>
                <a:spcPct val="90000"/>
              </a:lnSpc>
              <a:spcAft>
                <a:spcPts val="600"/>
              </a:spcAft>
            </a:pPr>
            <a:r>
              <a:rPr lang="en-US" sz="2000" dirty="0" err="1">
                <a:solidFill>
                  <a:srgbClr val="FF99CC"/>
                </a:solidFill>
                <a:latin typeface="Arial" panose="020B0604020202020204" pitchFamily="34" charset="0"/>
                <a:cs typeface="Arial" panose="020B0604020202020204" pitchFamily="34" charset="0"/>
              </a:rPr>
              <a:t>Φυσικές</a:t>
            </a:r>
            <a:r>
              <a:rPr lang="en-US" sz="2000" dirty="0">
                <a:solidFill>
                  <a:srgbClr val="FF99CC"/>
                </a:solidFill>
                <a:latin typeface="Arial" panose="020B0604020202020204" pitchFamily="34" charset="0"/>
                <a:cs typeface="Arial" panose="020B0604020202020204" pitchFamily="34" charset="0"/>
              </a:rPr>
              <a:t> </a:t>
            </a:r>
            <a:r>
              <a:rPr lang="en-US" sz="2000" dirty="0" err="1">
                <a:solidFill>
                  <a:srgbClr val="FF99CC"/>
                </a:solidFill>
                <a:latin typeface="Arial" panose="020B0604020202020204" pitchFamily="34" charset="0"/>
                <a:cs typeface="Arial" panose="020B0604020202020204" pitchFamily="34" charset="0"/>
              </a:rPr>
              <a:t>ιδιότητες</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a:p>
            <a:pPr marL="457200" indent="-342900" algn="just">
              <a:lnSpc>
                <a:spcPct val="150000"/>
              </a:lnSpc>
              <a:spcAft>
                <a:spcPts val="600"/>
              </a:spcAft>
              <a:buFont typeface="Wingdings" panose="05000000000000000000" pitchFamily="2" charset="2"/>
              <a:buChar char="ü"/>
            </a:pPr>
            <a:r>
              <a:rPr lang="en-US" sz="2000" dirty="0" err="1">
                <a:latin typeface="Arial" panose="020B0604020202020204" pitchFamily="34" charset="0"/>
                <a:cs typeface="Arial" panose="020B0604020202020204" pitchFamily="34" charset="0"/>
              </a:rPr>
              <a:t>Βρίσκοντ</a:t>
            </a:r>
            <a:r>
              <a:rPr lang="en-US" sz="2000" dirty="0">
                <a:latin typeface="Arial" panose="020B0604020202020204" pitchFamily="34" charset="0"/>
                <a:cs typeface="Arial" panose="020B0604020202020204" pitchFamily="34" charset="0"/>
              </a:rPr>
              <a:t>αι σε υγρή μορφή, σε θερμοκρασία περιβάλλοντος, αλλά γίνονται πτητικά σε θερμοκρασίες βρασμού (μεταξύ 50 – 320 ºC)</a:t>
            </a:r>
          </a:p>
          <a:p>
            <a:pPr marL="457200" indent="-342900" algn="just">
              <a:lnSpc>
                <a:spcPct val="150000"/>
              </a:lnSpc>
              <a:spcAft>
                <a:spcPts val="600"/>
              </a:spcAft>
              <a:buFont typeface="Wingdings" panose="05000000000000000000" pitchFamily="2" charset="2"/>
              <a:buChar char="ü"/>
            </a:pPr>
            <a:r>
              <a:rPr lang="en-US" sz="2000" dirty="0" err="1">
                <a:latin typeface="Arial" panose="020B0604020202020204" pitchFamily="34" charset="0"/>
                <a:cs typeface="Arial" panose="020B0604020202020204" pitchFamily="34" charset="0"/>
              </a:rPr>
              <a:t>Είν</a:t>
            </a:r>
            <a:r>
              <a:rPr lang="en-US" sz="2000" dirty="0">
                <a:latin typeface="Arial" panose="020B0604020202020204" pitchFamily="34" charset="0"/>
                <a:cs typeface="Arial" panose="020B0604020202020204" pitchFamily="34" charset="0"/>
              </a:rPr>
              <a:t>αι σχεδόν άχρωμα (σπάνια βαθύ χρώμα)</a:t>
            </a:r>
          </a:p>
          <a:p>
            <a:pPr marL="457200" indent="-342900" algn="just">
              <a:lnSpc>
                <a:spcPct val="150000"/>
              </a:lnSpc>
              <a:spcAft>
                <a:spcPts val="600"/>
              </a:spcAft>
              <a:buFont typeface="Wingdings" panose="05000000000000000000" pitchFamily="2" charset="2"/>
              <a:buChar char="ü"/>
            </a:pPr>
            <a:r>
              <a:rPr lang="en-US" sz="2000" dirty="0" err="1">
                <a:latin typeface="Arial" panose="020B0604020202020204" pitchFamily="34" charset="0"/>
                <a:cs typeface="Arial" panose="020B0604020202020204" pitchFamily="34" charset="0"/>
              </a:rPr>
              <a:t>Είν</a:t>
            </a:r>
            <a:r>
              <a:rPr lang="en-US" sz="2000" dirty="0">
                <a:latin typeface="Arial" panose="020B0604020202020204" pitchFamily="34" charset="0"/>
                <a:cs typeface="Arial" panose="020B0604020202020204" pitchFamily="34" charset="0"/>
              </a:rPr>
              <a:t>αι διαλυτά στους περισσότερους οργανικούς διαλύτες </a:t>
            </a:r>
          </a:p>
          <a:p>
            <a:pPr marL="457200" indent="-342900" algn="just">
              <a:lnSpc>
                <a:spcPct val="150000"/>
              </a:lnSpc>
              <a:spcAft>
                <a:spcPts val="600"/>
              </a:spcAft>
              <a:buFont typeface="Wingdings" panose="05000000000000000000" pitchFamily="2" charset="2"/>
              <a:buChar char="ü"/>
            </a:pPr>
            <a:r>
              <a:rPr lang="en-US" sz="2000" b="0" i="0" dirty="0" err="1">
                <a:effectLst/>
                <a:latin typeface="Arial" panose="020B0604020202020204" pitchFamily="34" charset="0"/>
                <a:cs typeface="Arial" panose="020B0604020202020204" pitchFamily="34" charset="0"/>
              </a:rPr>
              <a:t>Έχουν</a:t>
            </a:r>
            <a:r>
              <a:rPr lang="en-US" sz="2000" b="0" i="0" dirty="0">
                <a:effectLst/>
                <a:latin typeface="Arial" panose="020B0604020202020204" pitchFamily="34" charset="0"/>
                <a:cs typeface="Arial" panose="020B0604020202020204" pitchFamily="34" charset="0"/>
              </a:rPr>
              <a:t> π</a:t>
            </a:r>
            <a:r>
              <a:rPr lang="en-US" sz="2000" b="0" i="0" dirty="0" err="1">
                <a:effectLst/>
                <a:latin typeface="Arial" panose="020B0604020202020204" pitchFamily="34" charset="0"/>
                <a:cs typeface="Arial" panose="020B0604020202020204" pitchFamily="34" charset="0"/>
              </a:rPr>
              <a:t>ολύ</a:t>
            </a:r>
            <a:r>
              <a:rPr lang="en-US" sz="2000" b="0" i="0" dirty="0">
                <a:effectLst/>
                <a:latin typeface="Arial" panose="020B0604020202020204" pitchFamily="34" charset="0"/>
                <a:cs typeface="Arial" panose="020B0604020202020204" pitchFamily="34" charset="0"/>
              </a:rPr>
              <a:t> </a:t>
            </a:r>
            <a:r>
              <a:rPr lang="en-US" sz="2000" b="0" i="0" dirty="0" err="1">
                <a:effectLst/>
                <a:latin typeface="Arial" panose="020B0604020202020204" pitchFamily="34" charset="0"/>
                <a:cs typeface="Arial" panose="020B0604020202020204" pitchFamily="34" charset="0"/>
              </a:rPr>
              <a:t>μικρή</a:t>
            </a:r>
            <a:r>
              <a:rPr lang="en-US" sz="2000" b="0" i="0" dirty="0">
                <a:effectLst/>
                <a:latin typeface="Arial" panose="020B0604020202020204" pitchFamily="34" charset="0"/>
                <a:cs typeface="Arial" panose="020B0604020202020204" pitchFamily="34" charset="0"/>
              </a:rPr>
              <a:t> </a:t>
            </a:r>
            <a:r>
              <a:rPr lang="en-US" sz="2000" b="0" i="0" dirty="0" err="1">
                <a:effectLst/>
                <a:latin typeface="Arial" panose="020B0604020202020204" pitchFamily="34" charset="0"/>
                <a:cs typeface="Arial" panose="020B0604020202020204" pitchFamily="34" charset="0"/>
              </a:rPr>
              <a:t>δι</a:t>
            </a:r>
            <a:r>
              <a:rPr lang="en-US" sz="2000" b="0" i="0" dirty="0">
                <a:effectLst/>
                <a:latin typeface="Arial" panose="020B0604020202020204" pitchFamily="34" charset="0"/>
                <a:cs typeface="Arial" panose="020B0604020202020204" pitchFamily="34" charset="0"/>
              </a:rPr>
              <a:t>αλυτότητα στο νερό</a:t>
            </a:r>
          </a:p>
          <a:p>
            <a:pPr marL="457200" indent="-342900" algn="just">
              <a:lnSpc>
                <a:spcPct val="150000"/>
              </a:lnSpc>
              <a:spcAft>
                <a:spcPts val="600"/>
              </a:spcAft>
              <a:buFont typeface="Wingdings" panose="05000000000000000000" pitchFamily="2" charset="2"/>
              <a:buChar char="ü"/>
            </a:pPr>
            <a:r>
              <a:rPr lang="en-US" sz="2000" dirty="0" err="1">
                <a:latin typeface="Arial" panose="020B0604020202020204" pitchFamily="34" charset="0"/>
                <a:cs typeface="Arial" panose="020B0604020202020204" pitchFamily="34" charset="0"/>
              </a:rPr>
              <a:t>Έχουν</a:t>
            </a:r>
            <a:r>
              <a:rPr lang="en-US" sz="2000" dirty="0">
                <a:latin typeface="Arial" panose="020B0604020202020204" pitchFamily="34" charset="0"/>
                <a:cs typeface="Arial" panose="020B0604020202020204" pitchFamily="34" charset="0"/>
              </a:rPr>
              <a:t> χα</a:t>
            </a:r>
            <a:r>
              <a:rPr lang="en-US" sz="2000" dirty="0" err="1">
                <a:latin typeface="Arial" panose="020B0604020202020204" pitchFamily="34" charset="0"/>
                <a:cs typeface="Arial" panose="020B0604020202020204" pitchFamily="34" charset="0"/>
              </a:rPr>
              <a:t>μηλότερη</a:t>
            </a:r>
            <a:r>
              <a:rPr lang="en-US" sz="2000" dirty="0">
                <a:latin typeface="Arial" panose="020B0604020202020204" pitchFamily="34" charset="0"/>
                <a:cs typeface="Arial" panose="020B0604020202020204" pitchFamily="34" charset="0"/>
              </a:rPr>
              <a:t> π</a:t>
            </a:r>
            <a:r>
              <a:rPr lang="en-US" sz="2000" dirty="0" err="1">
                <a:latin typeface="Arial" panose="020B0604020202020204" pitchFamily="34" charset="0"/>
                <a:cs typeface="Arial" panose="020B0604020202020204" pitchFamily="34" charset="0"/>
              </a:rPr>
              <a:t>υκνότητ</a:t>
            </a:r>
            <a:r>
              <a:rPr lang="en-US" sz="2000" dirty="0">
                <a:latin typeface="Arial" panose="020B0604020202020204" pitchFamily="34" charset="0"/>
                <a:cs typeface="Arial" panose="020B0604020202020204" pitchFamily="34" charset="0"/>
              </a:rPr>
              <a:t>α από το νερό γεγονός που επιτρέπει το διαχωρισμό τους κατά την υδροαπόσταξη, με εξαίρεση τα αιθέρια έλαια της κανέλας, του γαρύφαλλου </a:t>
            </a:r>
          </a:p>
        </p:txBody>
      </p:sp>
    </p:spTree>
    <p:extLst>
      <p:ext uri="{BB962C8B-B14F-4D97-AF65-F5344CB8AC3E}">
        <p14:creationId xmlns:p14="http://schemas.microsoft.com/office/powerpoint/2010/main" val="25607104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otalTime>189</TotalTime>
  <Words>1215</Words>
  <Application>Microsoft Office PowerPoint</Application>
  <PresentationFormat>Widescreen</PresentationFormat>
  <Paragraphs>156</Paragraphs>
  <Slides>28</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Arial</vt:lpstr>
      <vt:lpstr>Calibri</vt:lpstr>
      <vt:lpstr>Calibri Light</vt:lpstr>
      <vt:lpstr>Rockwell</vt:lpstr>
      <vt:lpstr>Trebuchet MS</vt:lpstr>
      <vt:lpstr>Wingdings</vt:lpstr>
      <vt:lpstr>Wingdings 3</vt:lpstr>
      <vt:lpstr>Office Theme</vt:lpstr>
      <vt:lpstr>Facet</vt:lpstr>
      <vt:lpstr>Αρωματικά Φυτά &amp; Αιθέρια Έλαια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Ευχαριστώ πολύ!!</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Αρωματικά Φυτά &amp; Αιθέρια Έλαια</dc:title>
  <dc:creator>palaiogeorgou_am@aua.gr</dc:creator>
  <cp:lastModifiedBy>palaiogeorgou_am@aua.gr</cp:lastModifiedBy>
  <cp:revision>68</cp:revision>
  <dcterms:created xsi:type="dcterms:W3CDTF">2022-11-13T09:56:32Z</dcterms:created>
  <dcterms:modified xsi:type="dcterms:W3CDTF">2022-11-13T13:06:04Z</dcterms:modified>
</cp:coreProperties>
</file>