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50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7/12/2015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 </a:t>
            </a:r>
            <a:r>
              <a:rPr lang="en-US" dirty="0" err="1" smtClean="0"/>
              <a:t>Sharry</a:t>
            </a:r>
            <a:r>
              <a:rPr lang="en-US" dirty="0" smtClean="0"/>
              <a:t> Reforms (1992)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787"/>
          </a:xfrm>
        </p:spPr>
        <p:txBody>
          <a:bodyPr/>
          <a:lstStyle/>
          <a:p>
            <a:r>
              <a:rPr lang="el-GR" dirty="0" smtClean="0"/>
              <a:t>Συσσώρευση προβλημάτων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94548"/>
              </p:ext>
            </p:extLst>
          </p:nvPr>
        </p:nvGraphicFramePr>
        <p:xfrm>
          <a:off x="448965" y="1291130"/>
          <a:ext cx="54973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28"/>
                <a:gridCol w="5089752"/>
              </a:tblGrid>
              <a:tr h="21813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1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Πλεονάσματα </a:t>
                      </a:r>
                      <a:endParaRPr lang="el-G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Αυξανόμενο</a:t>
                      </a:r>
                      <a:r>
                        <a:rPr lang="el-GR" sz="2000" b="1" baseline="0" dirty="0" smtClean="0"/>
                        <a:t> δημοσιονομικό κόστος της πολιτικής </a:t>
                      </a:r>
                      <a:endParaRPr lang="el-G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3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/>
                        <a:t>Αυξανόμενη ένταση-κριτική</a:t>
                      </a:r>
                      <a:r>
                        <a:rPr lang="el-GR" sz="2000" b="1" baseline="0" dirty="0" smtClean="0"/>
                        <a:t> της πολιτικής εμπορίου (</a:t>
                      </a:r>
                      <a:r>
                        <a:rPr lang="en-US" sz="2000" b="1" baseline="0" dirty="0" smtClean="0"/>
                        <a:t>export subsidies)</a:t>
                      </a:r>
                      <a:r>
                        <a:rPr lang="el-GR" sz="2000" b="1" baseline="0" dirty="0" smtClean="0"/>
                        <a:t> </a:t>
                      </a:r>
                      <a:endParaRPr lang="el-G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Βέλος προς τα κάτω 3"/>
          <p:cNvSpPr/>
          <p:nvPr/>
        </p:nvSpPr>
        <p:spPr>
          <a:xfrm>
            <a:off x="1517900" y="3517569"/>
            <a:ext cx="610820" cy="1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448965" y="5044619"/>
            <a:ext cx="3054100" cy="13743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Πιέσεις για αλλαγή πολιτικής</a:t>
            </a:r>
            <a:endParaRPr lang="el-GR" dirty="0"/>
          </a:p>
        </p:txBody>
      </p:sp>
      <p:sp>
        <p:nvSpPr>
          <p:cNvPr id="8" name="Δεξιό βέλος 7"/>
          <p:cNvSpPr/>
          <p:nvPr/>
        </p:nvSpPr>
        <p:spPr>
          <a:xfrm>
            <a:off x="3503065" y="5566870"/>
            <a:ext cx="1832460" cy="381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Έλλειψη 8"/>
          <p:cNvSpPr/>
          <p:nvPr/>
        </p:nvSpPr>
        <p:spPr>
          <a:xfrm>
            <a:off x="5728851" y="4945343"/>
            <a:ext cx="2137870" cy="1832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 Sharry Reforms (1992</a:t>
            </a:r>
            <a:endParaRPr lang="el-GR" dirty="0"/>
          </a:p>
        </p:txBody>
      </p:sp>
      <p:sp>
        <p:nvSpPr>
          <p:cNvPr id="10" name="Έλλειψη 9"/>
          <p:cNvSpPr/>
          <p:nvPr/>
        </p:nvSpPr>
        <p:spPr>
          <a:xfrm>
            <a:off x="3808475" y="3517569"/>
            <a:ext cx="3664920" cy="14384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dirty="0" smtClean="0"/>
              <a:t>Co-responsibility levy</a:t>
            </a:r>
          </a:p>
          <a:p>
            <a:pPr marL="342900" indent="-342900" algn="ctr">
              <a:buAutoNum type="arabicParenR"/>
            </a:pPr>
            <a:r>
              <a:rPr lang="en-US" dirty="0" smtClean="0"/>
              <a:t>Stabilizers</a:t>
            </a:r>
          </a:p>
          <a:p>
            <a:pPr marL="342900" indent="-342900" algn="ctr">
              <a:buAutoNum type="arabicParenR"/>
            </a:pPr>
            <a:r>
              <a:rPr lang="en-US" dirty="0" smtClean="0"/>
              <a:t>Quotas(milk)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371806" y="1564578"/>
            <a:ext cx="140929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Διορθωτικές </a:t>
            </a:r>
          </a:p>
          <a:p>
            <a:pPr algn="ctr"/>
            <a:r>
              <a:rPr lang="el-GR" dirty="0" smtClean="0"/>
              <a:t>Κινήσεις </a:t>
            </a:r>
            <a:endParaRPr lang="el-GR" dirty="0"/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 flipV="1">
            <a:off x="3503065" y="4497935"/>
            <a:ext cx="458115" cy="5466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Γωνιακή σύνδεση 16"/>
          <p:cNvCxnSpPr>
            <a:stCxn id="11" idx="2"/>
            <a:endCxn id="10" idx="6"/>
          </p:cNvCxnSpPr>
          <p:nvPr/>
        </p:nvCxnSpPr>
        <p:spPr>
          <a:xfrm rot="5400000">
            <a:off x="6761975" y="2922329"/>
            <a:ext cx="2025901" cy="60306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4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1782" y="1481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λογική της αναθεώρησης του </a:t>
            </a:r>
            <a:r>
              <a:rPr lang="en-US" dirty="0"/>
              <a:t>Mac </a:t>
            </a:r>
            <a:r>
              <a:rPr lang="en-US" dirty="0" err="1"/>
              <a:t>Sharry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l-GR" dirty="0" smtClean="0"/>
              <a:t>της </a:t>
            </a:r>
            <a:r>
              <a:rPr lang="en-US" dirty="0" smtClean="0"/>
              <a:t>Agenda 2000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2914169" y="2095987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1410042" y="2038594"/>
            <a:ext cx="1131945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502851"/>
              </p:ext>
            </p:extLst>
          </p:nvPr>
        </p:nvGraphicFramePr>
        <p:xfrm>
          <a:off x="3350360" y="5688674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3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688674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2128720" y="3657752"/>
            <a:ext cx="0" cy="1985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59355"/>
              </p:ext>
            </p:extLst>
          </p:nvPr>
        </p:nvGraphicFramePr>
        <p:xfrm>
          <a:off x="1823310" y="5688750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4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5688750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503065" y="3728439"/>
            <a:ext cx="0" cy="1914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723306"/>
              </p:ext>
            </p:extLst>
          </p:nvPr>
        </p:nvGraphicFramePr>
        <p:xfrm>
          <a:off x="1359844" y="1452718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5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844" y="1452718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799351"/>
              </p:ext>
            </p:extLst>
          </p:nvPr>
        </p:nvGraphicFramePr>
        <p:xfrm>
          <a:off x="4288105" y="15686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6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105" y="15686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658298" y="5261460"/>
            <a:ext cx="242759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907080" y="3637184"/>
            <a:ext cx="3675882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226491"/>
              </p:ext>
            </p:extLst>
          </p:nvPr>
        </p:nvGraphicFramePr>
        <p:xfrm>
          <a:off x="365893" y="3336586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7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93" y="3336586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835892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8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1675956" y="2732043"/>
            <a:ext cx="0" cy="291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>
            <a:endCxn id="21" idx="0"/>
          </p:cNvCxnSpPr>
          <p:nvPr/>
        </p:nvCxnSpPr>
        <p:spPr>
          <a:xfrm flipH="1">
            <a:off x="4103554" y="2695399"/>
            <a:ext cx="10331" cy="296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2128720" y="4956050"/>
            <a:ext cx="137434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273483"/>
              </p:ext>
            </p:extLst>
          </p:nvPr>
        </p:nvGraphicFramePr>
        <p:xfrm>
          <a:off x="3839235" y="5656401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9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35" y="5656401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372526"/>
              </p:ext>
            </p:extLst>
          </p:nvPr>
        </p:nvGraphicFramePr>
        <p:xfrm>
          <a:off x="1298736" y="5709487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0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736" y="5709487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58298" y="224302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3883442" y="22502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28" name="Ευθύγραμμο βέλος σύνδεσης 27"/>
          <p:cNvCxnSpPr/>
          <p:nvPr/>
        </p:nvCxnSpPr>
        <p:spPr>
          <a:xfrm>
            <a:off x="4441219" y="2695399"/>
            <a:ext cx="0" cy="941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88230" y="1291130"/>
            <a:ext cx="291740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Μείωση των θεσμικών τιμών</a:t>
            </a:r>
            <a:endParaRPr lang="el-GR" dirty="0"/>
          </a:p>
        </p:txBody>
      </p:sp>
      <p:cxnSp>
        <p:nvCxnSpPr>
          <p:cNvPr id="31" name="Ευθύγραμμο βέλος σύνδεσης 30"/>
          <p:cNvCxnSpPr/>
          <p:nvPr/>
        </p:nvCxnSpPr>
        <p:spPr>
          <a:xfrm flipH="1">
            <a:off x="4572000" y="1660462"/>
            <a:ext cx="1221640" cy="1346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Πίνακας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37115"/>
              </p:ext>
            </p:extLst>
          </p:nvPr>
        </p:nvGraphicFramePr>
        <p:xfrm>
          <a:off x="4754607" y="3162181"/>
          <a:ext cx="3910525" cy="150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581"/>
                <a:gridCol w="1400944"/>
              </a:tblGrid>
              <a:tr h="763526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Μεταβολές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Παραγωγού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-α-β-γ</a:t>
                      </a:r>
                      <a:r>
                        <a:rPr lang="en-US" dirty="0" smtClean="0"/>
                        <a:t> =(0)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Καταναλωτή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α+β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93930" y="296101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42" name="TextBox 41"/>
          <p:cNvSpPr txBox="1"/>
          <p:nvPr/>
        </p:nvSpPr>
        <p:spPr>
          <a:xfrm>
            <a:off x="1653741" y="31662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43" name="TextBox 42"/>
          <p:cNvSpPr txBox="1"/>
          <p:nvPr/>
        </p:nvSpPr>
        <p:spPr>
          <a:xfrm>
            <a:off x="2555985" y="301711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44" name="TextBox 43"/>
          <p:cNvSpPr txBox="1"/>
          <p:nvPr/>
        </p:nvSpPr>
        <p:spPr>
          <a:xfrm>
            <a:off x="3726188" y="32017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45" name="TextBox 44"/>
          <p:cNvSpPr txBox="1"/>
          <p:nvPr/>
        </p:nvSpPr>
        <p:spPr>
          <a:xfrm>
            <a:off x="1741491" y="458988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46" name="TextBox 45"/>
          <p:cNvSpPr txBox="1"/>
          <p:nvPr/>
        </p:nvSpPr>
        <p:spPr>
          <a:xfrm>
            <a:off x="3724505" y="451781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cxnSp>
        <p:nvCxnSpPr>
          <p:cNvPr id="49" name="Ευθύγραμμο βέλος σύνδεσης 48"/>
          <p:cNvCxnSpPr>
            <a:endCxn id="45" idx="0"/>
          </p:cNvCxnSpPr>
          <p:nvPr/>
        </p:nvCxnSpPr>
        <p:spPr>
          <a:xfrm flipH="1" flipV="1">
            <a:off x="1886723" y="4589882"/>
            <a:ext cx="3754212" cy="1772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33801" y="6177690"/>
            <a:ext cx="365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Μείωση συναλλαγματικών εισροών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62250" y="2038594"/>
            <a:ext cx="244913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Area payments</a:t>
            </a:r>
          </a:p>
          <a:p>
            <a:r>
              <a:rPr lang="en-GB" dirty="0" smtClean="0"/>
              <a:t>(</a:t>
            </a:r>
            <a:r>
              <a:rPr lang="el-GR" dirty="0" smtClean="0"/>
              <a:t>στρεμματική ενίσχυση)</a:t>
            </a:r>
            <a:endParaRPr lang="el-GR" dirty="0"/>
          </a:p>
        </p:txBody>
      </p:sp>
      <p:cxnSp>
        <p:nvCxnSpPr>
          <p:cNvPr id="53" name="Ευθύγραμμο βέλος σύνδεσης 52"/>
          <p:cNvCxnSpPr/>
          <p:nvPr/>
        </p:nvCxnSpPr>
        <p:spPr>
          <a:xfrm>
            <a:off x="8084215" y="2682697"/>
            <a:ext cx="0" cy="13077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Ευθύγραμμο βέλος σύνδεσης 58"/>
          <p:cNvCxnSpPr/>
          <p:nvPr/>
        </p:nvCxnSpPr>
        <p:spPr>
          <a:xfrm flipH="1" flipV="1">
            <a:off x="3884244" y="4345230"/>
            <a:ext cx="1756691" cy="201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06056" y="222195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Η λογική της αναθεώρησης του </a:t>
            </a:r>
            <a:r>
              <a:rPr lang="el-GR" sz="3200" b="1" dirty="0" smtClean="0">
                <a:solidFill>
                  <a:srgbClr val="FF0000"/>
                </a:solidFill>
              </a:rPr>
              <a:t>1992</a:t>
            </a:r>
            <a:r>
              <a:rPr lang="en-US" sz="3200" b="1" dirty="0" smtClean="0">
                <a:solidFill>
                  <a:srgbClr val="FF0000"/>
                </a:solidFill>
              </a:rPr>
              <a:t>(2)</a:t>
            </a:r>
            <a:endParaRPr lang="el-GR" sz="3200" b="1" dirty="0">
              <a:solidFill>
                <a:srgbClr val="FF0000"/>
              </a:solidFill>
            </a:endParaRPr>
          </a:p>
        </p:txBody>
      </p:sp>
      <p:cxnSp>
        <p:nvCxnSpPr>
          <p:cNvPr id="67" name="Ευθεία γραμμή σύνδεσης 66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ύγραμμο βέλος σύνδεσης 67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2914169" y="2095987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>
            <a:off x="1410042" y="2038594"/>
            <a:ext cx="1131945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1" name="Αντικείμενο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193675"/>
              </p:ext>
            </p:extLst>
          </p:nvPr>
        </p:nvGraphicFramePr>
        <p:xfrm>
          <a:off x="3350360" y="5688674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0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688674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Ευθεία γραμμή σύνδεσης 71"/>
          <p:cNvCxnSpPr/>
          <p:nvPr/>
        </p:nvCxnSpPr>
        <p:spPr>
          <a:xfrm>
            <a:off x="2128720" y="3657752"/>
            <a:ext cx="0" cy="1985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Αντικείμενο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837647"/>
              </p:ext>
            </p:extLst>
          </p:nvPr>
        </p:nvGraphicFramePr>
        <p:xfrm>
          <a:off x="1823310" y="5688750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1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5688750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Ευθεία γραμμή σύνδεσης 73"/>
          <p:cNvCxnSpPr/>
          <p:nvPr/>
        </p:nvCxnSpPr>
        <p:spPr>
          <a:xfrm>
            <a:off x="3503065" y="3728439"/>
            <a:ext cx="0" cy="1914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Αντικείμενο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917808"/>
              </p:ext>
            </p:extLst>
          </p:nvPr>
        </p:nvGraphicFramePr>
        <p:xfrm>
          <a:off x="1359844" y="1452718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2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844" y="1452718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Αντικείμενο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44762"/>
              </p:ext>
            </p:extLst>
          </p:nvPr>
        </p:nvGraphicFramePr>
        <p:xfrm>
          <a:off x="4288105" y="15686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3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105" y="15686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Ευθύγραμμο βέλος σύνδεσης 76"/>
          <p:cNvCxnSpPr/>
          <p:nvPr/>
        </p:nvCxnSpPr>
        <p:spPr>
          <a:xfrm>
            <a:off x="1658298" y="5261460"/>
            <a:ext cx="242759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 flipV="1">
            <a:off x="907080" y="3637184"/>
            <a:ext cx="3675882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Αντικείμενο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956639"/>
              </p:ext>
            </p:extLst>
          </p:nvPr>
        </p:nvGraphicFramePr>
        <p:xfrm>
          <a:off x="365893" y="3336586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4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93" y="3336586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Ευθεία γραμμή σύνδεσης 79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Αντικείμενο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761845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5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Ευθεία γραμμή σύνδεσης 81"/>
          <p:cNvCxnSpPr/>
          <p:nvPr/>
        </p:nvCxnSpPr>
        <p:spPr>
          <a:xfrm>
            <a:off x="1675956" y="2732043"/>
            <a:ext cx="0" cy="291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Ευθεία γραμμή σύνδεσης 82"/>
          <p:cNvCxnSpPr>
            <a:endCxn id="85" idx="0"/>
          </p:cNvCxnSpPr>
          <p:nvPr/>
        </p:nvCxnSpPr>
        <p:spPr>
          <a:xfrm flipH="1">
            <a:off x="4103554" y="2695399"/>
            <a:ext cx="10331" cy="296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Ευθύγραμμο βέλος σύνδεσης 83"/>
          <p:cNvCxnSpPr/>
          <p:nvPr/>
        </p:nvCxnSpPr>
        <p:spPr>
          <a:xfrm>
            <a:off x="2128720" y="4956050"/>
            <a:ext cx="137434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5" name="Αντικείμενο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13725"/>
              </p:ext>
            </p:extLst>
          </p:nvPr>
        </p:nvGraphicFramePr>
        <p:xfrm>
          <a:off x="3839235" y="5656401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6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35" y="5656401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Αντικείμενο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59297"/>
              </p:ext>
            </p:extLst>
          </p:nvPr>
        </p:nvGraphicFramePr>
        <p:xfrm>
          <a:off x="1298736" y="5709487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7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736" y="5709487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1658298" y="224302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88" name="TextBox 87"/>
          <p:cNvSpPr txBox="1"/>
          <p:nvPr/>
        </p:nvSpPr>
        <p:spPr>
          <a:xfrm>
            <a:off x="3883442" y="22502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89" name="Ευθύγραμμο βέλος σύνδεσης 88"/>
          <p:cNvCxnSpPr/>
          <p:nvPr/>
        </p:nvCxnSpPr>
        <p:spPr>
          <a:xfrm>
            <a:off x="4441219" y="2695399"/>
            <a:ext cx="0" cy="941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093930" y="296101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91" name="TextBox 90"/>
          <p:cNvSpPr txBox="1"/>
          <p:nvPr/>
        </p:nvSpPr>
        <p:spPr>
          <a:xfrm>
            <a:off x="1653741" y="31662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92" name="TextBox 91"/>
          <p:cNvSpPr txBox="1"/>
          <p:nvPr/>
        </p:nvSpPr>
        <p:spPr>
          <a:xfrm>
            <a:off x="2555985" y="301711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93" name="TextBox 92"/>
          <p:cNvSpPr txBox="1"/>
          <p:nvPr/>
        </p:nvSpPr>
        <p:spPr>
          <a:xfrm>
            <a:off x="3726188" y="32017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94" name="TextBox 93"/>
          <p:cNvSpPr txBox="1"/>
          <p:nvPr/>
        </p:nvSpPr>
        <p:spPr>
          <a:xfrm>
            <a:off x="1741491" y="458988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95" name="TextBox 94"/>
          <p:cNvSpPr txBox="1"/>
          <p:nvPr/>
        </p:nvSpPr>
        <p:spPr>
          <a:xfrm>
            <a:off x="3724505" y="451781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sp>
        <p:nvSpPr>
          <p:cNvPr id="96" name="Ορθογώνιο 95"/>
          <p:cNvSpPr/>
          <p:nvPr/>
        </p:nvSpPr>
        <p:spPr>
          <a:xfrm>
            <a:off x="1653741" y="2665475"/>
            <a:ext cx="2460144" cy="9922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8" name="Ορθογώνιο 97"/>
          <p:cNvSpPr/>
          <p:nvPr/>
        </p:nvSpPr>
        <p:spPr>
          <a:xfrm>
            <a:off x="6138543" y="1673198"/>
            <a:ext cx="2460144" cy="9922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9" name="TextBox 98"/>
          <p:cNvSpPr txBox="1"/>
          <p:nvPr/>
        </p:nvSpPr>
        <p:spPr>
          <a:xfrm>
            <a:off x="6151217" y="1838237"/>
            <a:ext cx="2486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Εξαγωγικές επιδοτήσεις </a:t>
            </a:r>
          </a:p>
          <a:p>
            <a:r>
              <a:rPr lang="el-GR" dirty="0" smtClean="0"/>
              <a:t>πριν την αναθεώρηση</a:t>
            </a:r>
            <a:endParaRPr lang="el-GR" dirty="0"/>
          </a:p>
        </p:txBody>
      </p:sp>
      <p:sp>
        <p:nvSpPr>
          <p:cNvPr id="100" name="Βέλος προς τα κάτω 99"/>
          <p:cNvSpPr/>
          <p:nvPr/>
        </p:nvSpPr>
        <p:spPr>
          <a:xfrm>
            <a:off x="7015280" y="2777903"/>
            <a:ext cx="379418" cy="7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" name="Ορθογώνιο 100"/>
          <p:cNvSpPr/>
          <p:nvPr/>
        </p:nvSpPr>
        <p:spPr>
          <a:xfrm>
            <a:off x="2128720" y="2665475"/>
            <a:ext cx="1374345" cy="992277"/>
          </a:xfrm>
          <a:prstGeom prst="rect">
            <a:avLst/>
          </a:prstGeom>
          <a:solidFill>
            <a:srgbClr val="7ABC3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" name="Ορθογώνιο 101"/>
          <p:cNvSpPr/>
          <p:nvPr/>
        </p:nvSpPr>
        <p:spPr>
          <a:xfrm>
            <a:off x="6517815" y="3691342"/>
            <a:ext cx="1374345" cy="992277"/>
          </a:xfrm>
          <a:prstGeom prst="rect">
            <a:avLst/>
          </a:prstGeom>
          <a:solidFill>
            <a:srgbClr val="7ABC3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" name="TextBox 102"/>
          <p:cNvSpPr txBox="1"/>
          <p:nvPr/>
        </p:nvSpPr>
        <p:spPr>
          <a:xfrm>
            <a:off x="6077804" y="4774548"/>
            <a:ext cx="2486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Εξαγωγικές επιδοτήσεις </a:t>
            </a:r>
          </a:p>
          <a:p>
            <a:r>
              <a:rPr lang="el-GR" dirty="0" smtClean="0"/>
              <a:t>Μετά  </a:t>
            </a:r>
            <a:r>
              <a:rPr lang="el-GR" dirty="0"/>
              <a:t>την </a:t>
            </a:r>
            <a:r>
              <a:rPr lang="el-GR" dirty="0" smtClean="0"/>
              <a:t>αναθεώρηση</a:t>
            </a:r>
            <a:endParaRPr lang="el-GR" dirty="0"/>
          </a:p>
        </p:txBody>
      </p:sp>
      <p:sp>
        <p:nvSpPr>
          <p:cNvPr id="104" name="Βέλος προς τα κάτω 103"/>
          <p:cNvSpPr/>
          <p:nvPr/>
        </p:nvSpPr>
        <p:spPr>
          <a:xfrm>
            <a:off x="7074883" y="5420879"/>
            <a:ext cx="189707" cy="534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5" name="TextBox 104"/>
          <p:cNvSpPr txBox="1"/>
          <p:nvPr/>
        </p:nvSpPr>
        <p:spPr>
          <a:xfrm>
            <a:off x="5508938" y="6024985"/>
            <a:ext cx="30126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Μείωση του δημοσιονομικού </a:t>
            </a:r>
          </a:p>
          <a:p>
            <a:r>
              <a:rPr lang="el-GR" dirty="0" smtClean="0"/>
              <a:t>κόστους της ΚΑΠ???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162" y="222195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Η λογική της αναθεώρησης του 1992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el-GR" sz="3600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2914169" y="2095987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1410042" y="2038594"/>
            <a:ext cx="1131945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53516"/>
              </p:ext>
            </p:extLst>
          </p:nvPr>
        </p:nvGraphicFramePr>
        <p:xfrm>
          <a:off x="3350360" y="5688674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688674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2128720" y="3657752"/>
            <a:ext cx="0" cy="1985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436885"/>
              </p:ext>
            </p:extLst>
          </p:nvPr>
        </p:nvGraphicFramePr>
        <p:xfrm>
          <a:off x="1823310" y="5688750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5688750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503065" y="3728439"/>
            <a:ext cx="0" cy="1914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290672"/>
              </p:ext>
            </p:extLst>
          </p:nvPr>
        </p:nvGraphicFramePr>
        <p:xfrm>
          <a:off x="1359844" y="1452718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844" y="1452718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859259"/>
              </p:ext>
            </p:extLst>
          </p:nvPr>
        </p:nvGraphicFramePr>
        <p:xfrm>
          <a:off x="4288105" y="15686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105" y="15686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658298" y="5261460"/>
            <a:ext cx="242759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907080" y="3637184"/>
            <a:ext cx="3675882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28274"/>
              </p:ext>
            </p:extLst>
          </p:nvPr>
        </p:nvGraphicFramePr>
        <p:xfrm>
          <a:off x="365893" y="3336586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93" y="3336586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78215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1675956" y="2732043"/>
            <a:ext cx="0" cy="291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>
            <a:endCxn id="21" idx="0"/>
          </p:cNvCxnSpPr>
          <p:nvPr/>
        </p:nvCxnSpPr>
        <p:spPr>
          <a:xfrm flipH="1">
            <a:off x="4103554" y="2695399"/>
            <a:ext cx="10331" cy="296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2128720" y="4956050"/>
            <a:ext cx="106893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462333"/>
              </p:ext>
            </p:extLst>
          </p:nvPr>
        </p:nvGraphicFramePr>
        <p:xfrm>
          <a:off x="3839235" y="5656401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35" y="5656401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323530"/>
              </p:ext>
            </p:extLst>
          </p:nvPr>
        </p:nvGraphicFramePr>
        <p:xfrm>
          <a:off x="1298736" y="5709487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736" y="5709487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58298" y="224302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3883442" y="22502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25" name="Ευθύγραμμο βέλος σύνδεσης 24"/>
          <p:cNvCxnSpPr/>
          <p:nvPr/>
        </p:nvCxnSpPr>
        <p:spPr>
          <a:xfrm>
            <a:off x="4441219" y="2695399"/>
            <a:ext cx="0" cy="941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93930" y="296101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1653741" y="31662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5902718" y="2379989"/>
            <a:ext cx="291740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Μείωση των θεσμικών τιμών</a:t>
            </a:r>
          </a:p>
          <a:p>
            <a:pPr algn="ctr"/>
            <a:r>
              <a:rPr lang="el-GR" dirty="0" smtClean="0"/>
              <a:t>+</a:t>
            </a:r>
          </a:p>
          <a:p>
            <a:pPr algn="ctr"/>
            <a:r>
              <a:rPr lang="el-GR" dirty="0" smtClean="0"/>
              <a:t>αγρανάπαυση</a:t>
            </a:r>
            <a:endParaRPr lang="el-GR" dirty="0"/>
          </a:p>
        </p:txBody>
      </p:sp>
      <p:cxnSp>
        <p:nvCxnSpPr>
          <p:cNvPr id="33" name="Ευθεία γραμμή σύνδεσης 32"/>
          <p:cNvCxnSpPr/>
          <p:nvPr/>
        </p:nvCxnSpPr>
        <p:spPr>
          <a:xfrm flipV="1">
            <a:off x="2699614" y="1672587"/>
            <a:ext cx="1386282" cy="27818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3197655" y="3639887"/>
            <a:ext cx="0" cy="2016514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746055"/>
              </p:ext>
            </p:extLst>
          </p:nvPr>
        </p:nvGraphicFramePr>
        <p:xfrm>
          <a:off x="2790825" y="5691188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" name="Equation" r:id="rId19" imgW="279360" imgH="279360" progId="Equation.DSMT4">
                  <p:embed/>
                </p:oleObj>
              </mc:Choice>
              <mc:Fallback>
                <p:oleObj name="Equation" r:id="rId19" imgW="279360" imgH="279360" progId="Equation.DSMT4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5691188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Αντικείμενο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051277"/>
              </p:ext>
            </p:extLst>
          </p:nvPr>
        </p:nvGraphicFramePr>
        <p:xfrm>
          <a:off x="3871913" y="1174750"/>
          <a:ext cx="5302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" name="Equation" r:id="rId21" imgW="228600" imgH="228600" progId="Equation.DSMT4">
                  <p:embed/>
                </p:oleObj>
              </mc:Choice>
              <mc:Fallback>
                <p:oleObj name="Equation" r:id="rId21" imgW="228600" imgH="228600" progId="Equation.DSMT4">
                  <p:embed/>
                  <p:pic>
                    <p:nvPicPr>
                      <p:cNvPr id="0" name="Αντικείμενο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1174750"/>
                        <a:ext cx="5302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Ευθύγραμμο βέλος σύνδεσης 40"/>
          <p:cNvCxnSpPr/>
          <p:nvPr/>
        </p:nvCxnSpPr>
        <p:spPr>
          <a:xfrm flipH="1" flipV="1">
            <a:off x="3927229" y="2026041"/>
            <a:ext cx="355323" cy="194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82755" y="306103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cxnSp>
        <p:nvCxnSpPr>
          <p:cNvPr id="44" name="Ευθεία γραμμή σύνδεσης 43"/>
          <p:cNvCxnSpPr/>
          <p:nvPr/>
        </p:nvCxnSpPr>
        <p:spPr>
          <a:xfrm>
            <a:off x="3677694" y="2665475"/>
            <a:ext cx="0" cy="2977444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50619" y="306349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3641729" y="261956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50" name="Έλλειψη 49"/>
          <p:cNvSpPr/>
          <p:nvPr/>
        </p:nvSpPr>
        <p:spPr>
          <a:xfrm>
            <a:off x="5946345" y="4407515"/>
            <a:ext cx="2290575" cy="170788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Αποζημίωση αγρανάπαυσης</a:t>
            </a:r>
            <a:endParaRPr lang="el-GR" dirty="0"/>
          </a:p>
        </p:txBody>
      </p:sp>
      <p:cxnSp>
        <p:nvCxnSpPr>
          <p:cNvPr id="52" name="Ευθύγραμμο βέλος σύνδεσης 51"/>
          <p:cNvCxnSpPr>
            <a:endCxn id="45" idx="2"/>
          </p:cNvCxnSpPr>
          <p:nvPr/>
        </p:nvCxnSpPr>
        <p:spPr>
          <a:xfrm flipH="1" flipV="1">
            <a:off x="3503065" y="3432827"/>
            <a:ext cx="2770355" cy="1201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ύγραμμο βέλος σύνδεσης 53"/>
          <p:cNvCxnSpPr>
            <a:endCxn id="47" idx="3"/>
          </p:cNvCxnSpPr>
          <p:nvPr/>
        </p:nvCxnSpPr>
        <p:spPr>
          <a:xfrm flipH="1" flipV="1">
            <a:off x="3932193" y="2804235"/>
            <a:ext cx="2283117" cy="1857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2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17900" y="1596540"/>
            <a:ext cx="1832460" cy="19851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Βασικό πρόβλημα με την αγρανάπαυση</a:t>
            </a:r>
            <a:endParaRPr lang="el-GR" dirty="0"/>
          </a:p>
        </p:txBody>
      </p:sp>
      <p:sp>
        <p:nvSpPr>
          <p:cNvPr id="7" name="Έλλειψη 6"/>
          <p:cNvSpPr/>
          <p:nvPr/>
        </p:nvSpPr>
        <p:spPr>
          <a:xfrm>
            <a:off x="5090076" y="2360980"/>
            <a:ext cx="2137871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slippage</a:t>
            </a:r>
            <a:endParaRPr lang="el-GR" sz="2400" dirty="0"/>
          </a:p>
        </p:txBody>
      </p:sp>
      <p:cxnSp>
        <p:nvCxnSpPr>
          <p:cNvPr id="9" name="Ευθύγραμμο βέλος σύνδεσης 8"/>
          <p:cNvCxnSpPr/>
          <p:nvPr/>
        </p:nvCxnSpPr>
        <p:spPr>
          <a:xfrm>
            <a:off x="3350360" y="2818180"/>
            <a:ext cx="167975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6159011" y="3429000"/>
            <a:ext cx="0" cy="122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7410" y="4956050"/>
            <a:ext cx="2807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Δαπανηρός τρόπος ελέγχου</a:t>
            </a:r>
          </a:p>
          <a:p>
            <a:r>
              <a:rPr lang="el-GR" dirty="0" smtClean="0"/>
              <a:t> των πλεονασμάτων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49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157</Words>
  <Application>Microsoft Office PowerPoint</Application>
  <PresentationFormat>Προβολή στην οθόνη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ΑΓΡΟΤΙΚΗ ΠΟΛΙΤΙΚΗ</vt:lpstr>
      <vt:lpstr>Συσσώρευση προβλημάτων</vt:lpstr>
      <vt:lpstr>Η λογική της αναθεώρησης του Mac Sharry &amp; της Agenda 2000</vt:lpstr>
      <vt:lpstr>Η λογική της αναθεώρησης του 1992(2)</vt:lpstr>
      <vt:lpstr>Η λογική της αναθεώρησης του 1992(3)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213</cp:revision>
  <cp:lastPrinted>2015-12-03T15:00:50Z</cp:lastPrinted>
  <dcterms:created xsi:type="dcterms:W3CDTF">2013-08-21T19:17:07Z</dcterms:created>
  <dcterms:modified xsi:type="dcterms:W3CDTF">2015-12-07T16:39:37Z</dcterms:modified>
</cp:coreProperties>
</file>