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66" r:id="rId3"/>
    <p:sldId id="284" r:id="rId4"/>
    <p:sldId id="259" r:id="rId5"/>
    <p:sldId id="285" r:id="rId6"/>
    <p:sldId id="288" r:id="rId7"/>
    <p:sldId id="260" r:id="rId8"/>
    <p:sldId id="261" r:id="rId9"/>
    <p:sldId id="264" r:id="rId10"/>
    <p:sldId id="257" r:id="rId11"/>
    <p:sldId id="258" r:id="rId12"/>
    <p:sldId id="262" r:id="rId13"/>
    <p:sldId id="265" r:id="rId14"/>
    <p:sldId id="263" r:id="rId15"/>
    <p:sldId id="269" r:id="rId16"/>
    <p:sldId id="277" r:id="rId17"/>
    <p:sldId id="267" r:id="rId18"/>
    <p:sldId id="274" r:id="rId19"/>
    <p:sldId id="273" r:id="rId20"/>
    <p:sldId id="268" r:id="rId21"/>
    <p:sldId id="272" r:id="rId22"/>
    <p:sldId id="275" r:id="rId23"/>
    <p:sldId id="280" r:id="rId24"/>
    <p:sldId id="276" r:id="rId25"/>
    <p:sldId id="279" r:id="rId26"/>
    <p:sldId id="270" r:id="rId27"/>
    <p:sldId id="271" r:id="rId28"/>
    <p:sldId id="287" r:id="rId29"/>
    <p:sldId id="281" r:id="rId30"/>
    <p:sldId id="286" r:id="rId31"/>
    <p:sldId id="282" r:id="rId32"/>
    <p:sldId id="283" r:id="rId33"/>
    <p:sldId id="278" r:id="rId34"/>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485"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l-GR" smtClean="0"/>
              <a:t>Στυλ κύριου τίτλου</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n-US" dirty="0"/>
          </a:p>
        </p:txBody>
      </p:sp>
      <p:sp>
        <p:nvSpPr>
          <p:cNvPr id="4" name="Date Placeholder 3"/>
          <p:cNvSpPr>
            <a:spLocks noGrp="1"/>
          </p:cNvSpPr>
          <p:nvPr>
            <p:ph type="dt" sz="half" idx="10"/>
          </p:nvPr>
        </p:nvSpPr>
        <p:spPr/>
        <p:txBody>
          <a:bodyPr/>
          <a:lstStyle/>
          <a:p>
            <a:fld id="{D052841D-2508-4C77-BC24-E558FD7A920E}" type="datetimeFigureOut">
              <a:rPr lang="el-GR" smtClean="0"/>
              <a:t>20/5/2021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DDFBE6A-6C1C-464A-A82B-3A644E0346E8}" type="slidenum">
              <a:rPr lang="el-GR" smtClean="0"/>
              <a:t>‹#›</a:t>
            </a:fld>
            <a:endParaRPr lang="el-GR"/>
          </a:p>
        </p:txBody>
      </p:sp>
    </p:spTree>
    <p:extLst>
      <p:ext uri="{BB962C8B-B14F-4D97-AF65-F5344CB8AC3E}">
        <p14:creationId xmlns:p14="http://schemas.microsoft.com/office/powerpoint/2010/main" val="1840360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D052841D-2508-4C77-BC24-E558FD7A920E}" type="datetimeFigureOut">
              <a:rPr lang="el-GR" smtClean="0"/>
              <a:t>20/5/2021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8DDFBE6A-6C1C-464A-A82B-3A644E0346E8}" type="slidenum">
              <a:rPr lang="el-GR" smtClean="0"/>
              <a:t>‹#›</a:t>
            </a:fld>
            <a:endParaRPr lang="el-GR"/>
          </a:p>
        </p:txBody>
      </p:sp>
    </p:spTree>
    <p:extLst>
      <p:ext uri="{BB962C8B-B14F-4D97-AF65-F5344CB8AC3E}">
        <p14:creationId xmlns:p14="http://schemas.microsoft.com/office/powerpoint/2010/main" val="1927458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l-GR" smtClean="0"/>
              <a:t>Στυλ κύριου τίτλου</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D052841D-2508-4C77-BC24-E558FD7A920E}" type="datetimeFigureOut">
              <a:rPr lang="el-GR" smtClean="0"/>
              <a:t>20/5/2021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DDFBE6A-6C1C-464A-A82B-3A644E0346E8}" type="slidenum">
              <a:rPr lang="el-GR" smtClean="0"/>
              <a:t>‹#›</a:t>
            </a:fld>
            <a:endParaRPr lang="el-GR"/>
          </a:p>
        </p:txBody>
      </p:sp>
    </p:spTree>
    <p:extLst>
      <p:ext uri="{BB962C8B-B14F-4D97-AF65-F5344CB8AC3E}">
        <p14:creationId xmlns:p14="http://schemas.microsoft.com/office/powerpoint/2010/main" val="4054478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l-GR" smtClean="0"/>
              <a:t>Στυλ κύριου τίτλου</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l-GR" smtClean="0"/>
              <a:t>Στυλ υποδείγματος κειμένου</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D052841D-2508-4C77-BC24-E558FD7A920E}" type="datetimeFigureOut">
              <a:rPr lang="el-GR" smtClean="0"/>
              <a:t>20/5/2021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DDFBE6A-6C1C-464A-A82B-3A644E0346E8}" type="slidenum">
              <a:rPr lang="el-GR" smtClean="0"/>
              <a:t>‹#›</a:t>
            </a:fld>
            <a:endParaRPr lang="el-GR"/>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6214822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l-GR" smtClean="0"/>
              <a:t>Στυλ κύριου τίτλου</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D052841D-2508-4C77-BC24-E558FD7A920E}" type="datetimeFigureOut">
              <a:rPr lang="el-GR" smtClean="0"/>
              <a:t>20/5/2021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DDFBE6A-6C1C-464A-A82B-3A644E0346E8}" type="slidenum">
              <a:rPr lang="el-GR" smtClean="0"/>
              <a:t>‹#›</a:t>
            </a:fld>
            <a:endParaRPr lang="el-GR"/>
          </a:p>
        </p:txBody>
      </p:sp>
    </p:spTree>
    <p:extLst>
      <p:ext uri="{BB962C8B-B14F-4D97-AF65-F5344CB8AC3E}">
        <p14:creationId xmlns:p14="http://schemas.microsoft.com/office/powerpoint/2010/main" val="12682992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στήλε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l-GR" smtClean="0"/>
              <a:t>Στυλ κύριου τίτλου</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052841D-2508-4C77-BC24-E558FD7A920E}" type="datetimeFigureOut">
              <a:rPr lang="el-GR" smtClean="0"/>
              <a:t>20/5/2021</a:t>
            </a:fld>
            <a:endParaRPr lang="el-GR"/>
          </a:p>
        </p:txBody>
      </p:sp>
      <p:sp>
        <p:nvSpPr>
          <p:cNvPr id="4"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DDFBE6A-6C1C-464A-A82B-3A644E0346E8}" type="slidenum">
              <a:rPr lang="el-GR" smtClean="0"/>
              <a:t>‹#›</a:t>
            </a:fld>
            <a:endParaRPr lang="el-GR"/>
          </a:p>
        </p:txBody>
      </p:sp>
    </p:spTree>
    <p:extLst>
      <p:ext uri="{BB962C8B-B14F-4D97-AF65-F5344CB8AC3E}">
        <p14:creationId xmlns:p14="http://schemas.microsoft.com/office/powerpoint/2010/main" val="27919355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Στήλη 3 εικόνων">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l-GR" smtClean="0"/>
              <a:t>Στυλ κύριου τίτλου</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052841D-2508-4C77-BC24-E558FD7A920E}" type="datetimeFigureOut">
              <a:rPr lang="el-GR" smtClean="0"/>
              <a:t>20/5/2021</a:t>
            </a:fld>
            <a:endParaRPr lang="el-GR"/>
          </a:p>
        </p:txBody>
      </p:sp>
      <p:sp>
        <p:nvSpPr>
          <p:cNvPr id="4"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DDFBE6A-6C1C-464A-A82B-3A644E0346E8}" type="slidenum">
              <a:rPr lang="el-GR" smtClean="0"/>
              <a:t>‹#›</a:t>
            </a:fld>
            <a:endParaRPr lang="el-GR"/>
          </a:p>
        </p:txBody>
      </p:sp>
    </p:spTree>
    <p:extLst>
      <p:ext uri="{BB962C8B-B14F-4D97-AF65-F5344CB8AC3E}">
        <p14:creationId xmlns:p14="http://schemas.microsoft.com/office/powerpoint/2010/main" val="38733369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nchor="t" anchorCtr="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D052841D-2508-4C77-BC24-E558FD7A920E}" type="datetimeFigureOut">
              <a:rPr lang="el-GR" smtClean="0"/>
              <a:t>20/5/2021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DDFBE6A-6C1C-464A-A82B-3A644E0346E8}" type="slidenum">
              <a:rPr lang="el-GR" smtClean="0"/>
              <a:t>‹#›</a:t>
            </a:fld>
            <a:endParaRPr lang="el-GR"/>
          </a:p>
        </p:txBody>
      </p:sp>
    </p:spTree>
    <p:extLst>
      <p:ext uri="{BB962C8B-B14F-4D97-AF65-F5344CB8AC3E}">
        <p14:creationId xmlns:p14="http://schemas.microsoft.com/office/powerpoint/2010/main" val="42046675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D052841D-2508-4C77-BC24-E558FD7A920E}" type="datetimeFigureOut">
              <a:rPr lang="el-GR" smtClean="0"/>
              <a:t>20/5/2021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DDFBE6A-6C1C-464A-A82B-3A644E0346E8}" type="slidenum">
              <a:rPr lang="el-GR" smtClean="0"/>
              <a:t>‹#›</a:t>
            </a:fld>
            <a:endParaRPr lang="el-GR"/>
          </a:p>
        </p:txBody>
      </p:sp>
    </p:spTree>
    <p:extLst>
      <p:ext uri="{BB962C8B-B14F-4D97-AF65-F5344CB8AC3E}">
        <p14:creationId xmlns:p14="http://schemas.microsoft.com/office/powerpoint/2010/main" val="4091852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3"/>
          <p:cNvSpPr>
            <a:spLocks noGrp="1"/>
          </p:cNvSpPr>
          <p:nvPr>
            <p:ph type="dt" sz="half" idx="10"/>
          </p:nvPr>
        </p:nvSpPr>
        <p:spPr/>
        <p:txBody>
          <a:bodyPr/>
          <a:lstStyle/>
          <a:p>
            <a:fld id="{D052841D-2508-4C77-BC24-E558FD7A920E}" type="datetimeFigureOut">
              <a:rPr lang="el-GR" smtClean="0"/>
              <a:t>20/5/2021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DDFBE6A-6C1C-464A-A82B-3A644E0346E8}" type="slidenum">
              <a:rPr lang="el-GR" smtClean="0"/>
              <a:t>‹#›</a:t>
            </a:fld>
            <a:endParaRPr lang="el-GR"/>
          </a:p>
        </p:txBody>
      </p:sp>
    </p:spTree>
    <p:extLst>
      <p:ext uri="{BB962C8B-B14F-4D97-AF65-F5344CB8AC3E}">
        <p14:creationId xmlns:p14="http://schemas.microsoft.com/office/powerpoint/2010/main" val="2290447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l-GR" smtClean="0"/>
              <a:t>Στυλ κύριου τίτλου</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D052841D-2508-4C77-BC24-E558FD7A920E}" type="datetimeFigureOut">
              <a:rPr lang="el-GR" smtClean="0"/>
              <a:t>20/5/2021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DDFBE6A-6C1C-464A-A82B-3A644E0346E8}" type="slidenum">
              <a:rPr lang="el-GR" smtClean="0"/>
              <a:t>‹#›</a:t>
            </a:fld>
            <a:endParaRPr lang="el-GR"/>
          </a:p>
        </p:txBody>
      </p:sp>
    </p:spTree>
    <p:extLst>
      <p:ext uri="{BB962C8B-B14F-4D97-AF65-F5344CB8AC3E}">
        <p14:creationId xmlns:p14="http://schemas.microsoft.com/office/powerpoint/2010/main" val="3931791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Date Placeholder 4"/>
          <p:cNvSpPr>
            <a:spLocks noGrp="1"/>
          </p:cNvSpPr>
          <p:nvPr>
            <p:ph type="dt" sz="half" idx="10"/>
          </p:nvPr>
        </p:nvSpPr>
        <p:spPr/>
        <p:txBody>
          <a:bodyPr/>
          <a:lstStyle/>
          <a:p>
            <a:fld id="{D052841D-2508-4C77-BC24-E558FD7A920E}" type="datetimeFigureOut">
              <a:rPr lang="el-GR" smtClean="0"/>
              <a:t>20/5/2021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8DDFBE6A-6C1C-464A-A82B-3A644E0346E8}" type="slidenum">
              <a:rPr lang="el-GR" smtClean="0"/>
              <a:t>‹#›</a:t>
            </a:fld>
            <a:endParaRPr lang="el-GR"/>
          </a:p>
        </p:txBody>
      </p:sp>
    </p:spTree>
    <p:extLst>
      <p:ext uri="{BB962C8B-B14F-4D97-AF65-F5344CB8AC3E}">
        <p14:creationId xmlns:p14="http://schemas.microsoft.com/office/powerpoint/2010/main" val="2223833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D052841D-2508-4C77-BC24-E558FD7A920E}" type="datetimeFigureOut">
              <a:rPr lang="el-GR" smtClean="0"/>
              <a:t>20/5/2021</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8DDFBE6A-6C1C-464A-A82B-3A644E0346E8}" type="slidenum">
              <a:rPr lang="el-GR" smtClean="0"/>
              <a:t>‹#›</a:t>
            </a:fld>
            <a:endParaRPr lang="el-GR"/>
          </a:p>
        </p:txBody>
      </p:sp>
    </p:spTree>
    <p:extLst>
      <p:ext uri="{BB962C8B-B14F-4D97-AF65-F5344CB8AC3E}">
        <p14:creationId xmlns:p14="http://schemas.microsoft.com/office/powerpoint/2010/main" val="3302311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7" name="Date Placeholder 2"/>
          <p:cNvSpPr>
            <a:spLocks noGrp="1"/>
          </p:cNvSpPr>
          <p:nvPr>
            <p:ph type="dt" sz="half" idx="10"/>
          </p:nvPr>
        </p:nvSpPr>
        <p:spPr/>
        <p:txBody>
          <a:bodyPr/>
          <a:lstStyle/>
          <a:p>
            <a:fld id="{D052841D-2508-4C77-BC24-E558FD7A920E}" type="datetimeFigureOut">
              <a:rPr lang="el-GR" smtClean="0"/>
              <a:t>20/5/2021</a:t>
            </a:fld>
            <a:endParaRPr lang="el-GR"/>
          </a:p>
        </p:txBody>
      </p:sp>
      <p:sp>
        <p:nvSpPr>
          <p:cNvPr id="5" name="Footer Placeholder 3"/>
          <p:cNvSpPr>
            <a:spLocks noGrp="1"/>
          </p:cNvSpPr>
          <p:nvPr>
            <p:ph type="ftr" sz="quarter" idx="11"/>
          </p:nvPr>
        </p:nvSpPr>
        <p:spPr/>
        <p:txBody>
          <a:bodyPr/>
          <a:lstStyle/>
          <a:p>
            <a:endParaRPr lang="el-GR"/>
          </a:p>
        </p:txBody>
      </p:sp>
      <p:sp>
        <p:nvSpPr>
          <p:cNvPr id="6" name="Slide Number Placeholder 4"/>
          <p:cNvSpPr>
            <a:spLocks noGrp="1"/>
          </p:cNvSpPr>
          <p:nvPr>
            <p:ph type="sldNum" sz="quarter" idx="12"/>
          </p:nvPr>
        </p:nvSpPr>
        <p:spPr/>
        <p:txBody>
          <a:bodyPr/>
          <a:lstStyle/>
          <a:p>
            <a:fld id="{8DDFBE6A-6C1C-464A-A82B-3A644E0346E8}" type="slidenum">
              <a:rPr lang="el-GR" smtClean="0"/>
              <a:t>‹#›</a:t>
            </a:fld>
            <a:endParaRPr lang="el-GR"/>
          </a:p>
        </p:txBody>
      </p:sp>
    </p:spTree>
    <p:extLst>
      <p:ext uri="{BB962C8B-B14F-4D97-AF65-F5344CB8AC3E}">
        <p14:creationId xmlns:p14="http://schemas.microsoft.com/office/powerpoint/2010/main" val="2617036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D052841D-2508-4C77-BC24-E558FD7A920E}" type="datetimeFigureOut">
              <a:rPr lang="el-GR" smtClean="0"/>
              <a:t>20/5/2021</a:t>
            </a:fld>
            <a:endParaRPr lang="el-GR"/>
          </a:p>
        </p:txBody>
      </p:sp>
      <p:sp>
        <p:nvSpPr>
          <p:cNvPr id="5" name="Footer Placeholder 2"/>
          <p:cNvSpPr>
            <a:spLocks noGrp="1"/>
          </p:cNvSpPr>
          <p:nvPr>
            <p:ph type="ftr" sz="quarter" idx="11"/>
          </p:nvPr>
        </p:nvSpPr>
        <p:spPr/>
        <p:txBody>
          <a:bodyPr/>
          <a:lstStyle/>
          <a:p>
            <a:endParaRPr lang="el-GR"/>
          </a:p>
        </p:txBody>
      </p:sp>
      <p:sp>
        <p:nvSpPr>
          <p:cNvPr id="6" name="Slide Number Placeholder 3"/>
          <p:cNvSpPr>
            <a:spLocks noGrp="1"/>
          </p:cNvSpPr>
          <p:nvPr>
            <p:ph type="sldNum" sz="quarter" idx="12"/>
          </p:nvPr>
        </p:nvSpPr>
        <p:spPr/>
        <p:txBody>
          <a:bodyPr/>
          <a:lstStyle/>
          <a:p>
            <a:fld id="{8DDFBE6A-6C1C-464A-A82B-3A644E0346E8}" type="slidenum">
              <a:rPr lang="el-GR" smtClean="0"/>
              <a:t>‹#›</a:t>
            </a:fld>
            <a:endParaRPr lang="el-GR"/>
          </a:p>
        </p:txBody>
      </p:sp>
    </p:spTree>
    <p:extLst>
      <p:ext uri="{BB962C8B-B14F-4D97-AF65-F5344CB8AC3E}">
        <p14:creationId xmlns:p14="http://schemas.microsoft.com/office/powerpoint/2010/main" val="2546147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l-GR" smtClean="0"/>
              <a:t>Στυλ κύριου τίτλου</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7" name="Date Placeholder 4"/>
          <p:cNvSpPr>
            <a:spLocks noGrp="1"/>
          </p:cNvSpPr>
          <p:nvPr>
            <p:ph type="dt" sz="half" idx="10"/>
          </p:nvPr>
        </p:nvSpPr>
        <p:spPr/>
        <p:txBody>
          <a:bodyPr/>
          <a:lstStyle/>
          <a:p>
            <a:fld id="{D052841D-2508-4C77-BC24-E558FD7A920E}" type="datetimeFigureOut">
              <a:rPr lang="el-GR" smtClean="0"/>
              <a:t>20/5/2021</a:t>
            </a:fld>
            <a:endParaRPr lang="el-GR"/>
          </a:p>
        </p:txBody>
      </p:sp>
      <p:sp>
        <p:nvSpPr>
          <p:cNvPr id="5" name="Footer Placeholder 5"/>
          <p:cNvSpPr>
            <a:spLocks noGrp="1"/>
          </p:cNvSpPr>
          <p:nvPr>
            <p:ph type="ftr" sz="quarter" idx="11"/>
          </p:nvPr>
        </p:nvSpPr>
        <p:spPr/>
        <p:txBody>
          <a:bodyPr/>
          <a:lstStyle/>
          <a:p>
            <a:endParaRPr lang="el-GR"/>
          </a:p>
        </p:txBody>
      </p:sp>
      <p:sp>
        <p:nvSpPr>
          <p:cNvPr id="6" name="Slide Number Placeholder 6"/>
          <p:cNvSpPr>
            <a:spLocks noGrp="1"/>
          </p:cNvSpPr>
          <p:nvPr>
            <p:ph type="sldNum" sz="quarter" idx="12"/>
          </p:nvPr>
        </p:nvSpPr>
        <p:spPr/>
        <p:txBody>
          <a:bodyPr/>
          <a:lstStyle/>
          <a:p>
            <a:fld id="{8DDFBE6A-6C1C-464A-A82B-3A644E0346E8}" type="slidenum">
              <a:rPr lang="el-GR" smtClean="0"/>
              <a:t>‹#›</a:t>
            </a:fld>
            <a:endParaRPr lang="el-GR"/>
          </a:p>
        </p:txBody>
      </p:sp>
    </p:spTree>
    <p:extLst>
      <p:ext uri="{BB962C8B-B14F-4D97-AF65-F5344CB8AC3E}">
        <p14:creationId xmlns:p14="http://schemas.microsoft.com/office/powerpoint/2010/main" val="2053250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D052841D-2508-4C77-BC24-E558FD7A920E}" type="datetimeFigureOut">
              <a:rPr lang="el-GR" smtClean="0"/>
              <a:t>20/5/2021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8DDFBE6A-6C1C-464A-A82B-3A644E0346E8}" type="slidenum">
              <a:rPr lang="el-GR" smtClean="0"/>
              <a:t>‹#›</a:t>
            </a:fld>
            <a:endParaRPr lang="el-GR"/>
          </a:p>
        </p:txBody>
      </p:sp>
    </p:spTree>
    <p:extLst>
      <p:ext uri="{BB962C8B-B14F-4D97-AF65-F5344CB8AC3E}">
        <p14:creationId xmlns:p14="http://schemas.microsoft.com/office/powerpoint/2010/main" val="3198814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cstate="email">
            <a:extLst>
              <a:ext uri="{28A0092B-C50C-407E-A947-70E740481C1C}">
                <a14:useLocalDpi xmlns:a14="http://schemas.microsoft.com/office/drawing/2010/main"/>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cstate="email">
            <a:extLst>
              <a:ext uri="{28A0092B-C50C-407E-A947-70E740481C1C}">
                <a14:useLocalDpi xmlns:a14="http://schemas.microsoft.com/office/drawing/2010/main"/>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cstate="email">
            <a:extLst>
              <a:ext uri="{28A0092B-C50C-407E-A947-70E740481C1C}">
                <a14:useLocalDpi xmlns:a14="http://schemas.microsoft.com/office/drawing/2010/main"/>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cstate="email">
            <a:extLst>
              <a:ext uri="{28A0092B-C50C-407E-A947-70E740481C1C}">
                <a14:useLocalDpi xmlns:a14="http://schemas.microsoft.com/office/drawing/2010/main"/>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l-GR" smtClean="0"/>
              <a:t>Στυλ κύριου τίτλου</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D052841D-2508-4C77-BC24-E558FD7A920E}" type="datetimeFigureOut">
              <a:rPr lang="el-GR" smtClean="0"/>
              <a:t>20/5/2021</a:t>
            </a:fld>
            <a:endParaRPr lang="el-G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l-G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8DDFBE6A-6C1C-464A-A82B-3A644E0346E8}" type="slidenum">
              <a:rPr lang="el-GR" smtClean="0"/>
              <a:t>‹#›</a:t>
            </a:fld>
            <a:endParaRPr lang="el-GR"/>
          </a:p>
        </p:txBody>
      </p:sp>
    </p:spTree>
    <p:extLst>
      <p:ext uri="{BB962C8B-B14F-4D97-AF65-F5344CB8AC3E}">
        <p14:creationId xmlns:p14="http://schemas.microsoft.com/office/powerpoint/2010/main" val="1314951667"/>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wsl.ch/fileadmin/user_upload/WSL/Wald/Jahrringforschung_Baumwachstum/Bild4_Zuwachsbohrer.jpg" TargetMode="External"/><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s://1.bp.blogspot.com/-x5jqzM1C5tM/XOUqouMYzKI/AAAAAAAAGTA/R4JmOmrvroUM_c7EZrWzMDj_EgTCk-iKQCLcBGAs/s1600/a-e-douglass.jpg" TargetMode="Externa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s://www.wsl.ch/fileadmin/user_upload/WSL/Wald/Jahrringforschung_Baumwachstum/umwelteinfluesse_gr_EN.jpg"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834501" y="150921"/>
            <a:ext cx="7883371" cy="1535836"/>
          </a:xfrm>
        </p:spPr>
        <p:txBody>
          <a:bodyPr/>
          <a:lstStyle/>
          <a:p>
            <a:r>
              <a:rPr lang="el-GR" sz="4800" b="1" dirty="0" smtClean="0"/>
              <a:t>Δενδροκλιματολογία</a:t>
            </a:r>
            <a:br>
              <a:rPr lang="el-GR" sz="4800" b="1" dirty="0" smtClean="0"/>
            </a:br>
            <a:r>
              <a:rPr lang="el-GR" sz="4800" b="1" dirty="0" smtClean="0"/>
              <a:t>Δενδροχρονολογία</a:t>
            </a:r>
            <a:endParaRPr lang="el-GR" sz="4800" dirty="0"/>
          </a:p>
        </p:txBody>
      </p:sp>
      <p:sp>
        <p:nvSpPr>
          <p:cNvPr id="3" name="Υπότιτλος 2"/>
          <p:cNvSpPr>
            <a:spLocks noGrp="1"/>
          </p:cNvSpPr>
          <p:nvPr>
            <p:ph type="subTitle" idx="1"/>
          </p:nvPr>
        </p:nvSpPr>
        <p:spPr>
          <a:xfrm>
            <a:off x="6542843" y="5708342"/>
            <a:ext cx="5308845" cy="921424"/>
          </a:xfrm>
        </p:spPr>
        <p:txBody>
          <a:bodyPr/>
          <a:lstStyle/>
          <a:p>
            <a:pPr algn="ctr"/>
            <a:r>
              <a:rPr lang="el-GR" b="1" dirty="0" smtClean="0"/>
              <a:t>ΑΙΔΙΝΙΔΗΣ ΕΥΣΤΡΑΤΙΟΣ</a:t>
            </a:r>
          </a:p>
          <a:p>
            <a:pPr algn="ctr"/>
            <a:r>
              <a:rPr lang="el-GR" b="1" dirty="0" smtClean="0"/>
              <a:t>ΜΑΙΟΣ 2021</a:t>
            </a:r>
            <a:endParaRPr lang="el-GR" b="1" dirty="0"/>
          </a:p>
        </p:txBody>
      </p:sp>
      <p:pic>
        <p:nvPicPr>
          <p:cNvPr id="6" name="Εικόνα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15666" y="1961965"/>
            <a:ext cx="4694484" cy="2642712"/>
          </a:xfrm>
          <a:prstGeom prst="rect">
            <a:avLst/>
          </a:prstGeom>
        </p:spPr>
      </p:pic>
      <p:pic>
        <p:nvPicPr>
          <p:cNvPr id="7" name="Εικόνα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4501" y="2494867"/>
            <a:ext cx="4795051" cy="3390101"/>
          </a:xfrm>
          <a:prstGeom prst="rect">
            <a:avLst/>
          </a:prstGeom>
        </p:spPr>
      </p:pic>
    </p:spTree>
    <p:extLst>
      <p:ext uri="{BB962C8B-B14F-4D97-AF65-F5344CB8AC3E}">
        <p14:creationId xmlns:p14="http://schemas.microsoft.com/office/powerpoint/2010/main" val="19095675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descr="growth of Douglas fir tree"/>
          <p:cNvPicPr>
            <a:picLocks noGrp="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88777" y="88778"/>
            <a:ext cx="12029242" cy="6658252"/>
          </a:xfrm>
          <a:prstGeom prst="rect">
            <a:avLst/>
          </a:prstGeom>
          <a:noFill/>
          <a:ln>
            <a:noFill/>
          </a:ln>
        </p:spPr>
      </p:pic>
    </p:spTree>
    <p:extLst>
      <p:ext uri="{BB962C8B-B14F-4D97-AF65-F5344CB8AC3E}">
        <p14:creationId xmlns:p14="http://schemas.microsoft.com/office/powerpoint/2010/main" val="33662861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46111" y="452718"/>
            <a:ext cx="9404723" cy="1091997"/>
          </a:xfrm>
        </p:spPr>
        <p:txBody>
          <a:bodyPr/>
          <a:lstStyle/>
          <a:p>
            <a:pPr algn="ctr"/>
            <a:r>
              <a:rPr lang="el-GR" dirty="0" smtClean="0"/>
              <a:t>ΕΠΕΞΗΓΗΣΗ</a:t>
            </a:r>
            <a:endParaRPr lang="el-GR" dirty="0"/>
          </a:p>
        </p:txBody>
      </p:sp>
      <p:sp>
        <p:nvSpPr>
          <p:cNvPr id="3" name="Θέση περιεχομένου 2"/>
          <p:cNvSpPr>
            <a:spLocks noGrp="1"/>
          </p:cNvSpPr>
          <p:nvPr>
            <p:ph idx="1"/>
          </p:nvPr>
        </p:nvSpPr>
        <p:spPr/>
        <p:txBody>
          <a:bodyPr>
            <a:normAutofit/>
          </a:bodyPr>
          <a:lstStyle/>
          <a:p>
            <a:r>
              <a:rPr lang="en-US" b="1" dirty="0"/>
              <a:t>(Α) A Douglas fir (</a:t>
            </a:r>
            <a:r>
              <a:rPr lang="en-US" b="1" i="1" dirty="0"/>
              <a:t>Pseudotsuga menziesii</a:t>
            </a:r>
            <a:r>
              <a:rPr lang="en-US" b="1" dirty="0"/>
              <a:t>) is born. </a:t>
            </a:r>
            <a:endParaRPr lang="el-GR" dirty="0"/>
          </a:p>
          <a:p>
            <a:r>
              <a:rPr lang="en-US" b="1" dirty="0"/>
              <a:t>(B) Growth is rapid, forming relatively broad, even rings. </a:t>
            </a:r>
            <a:endParaRPr lang="el-GR" dirty="0"/>
          </a:p>
          <a:p>
            <a:r>
              <a:rPr lang="en-US" b="1" dirty="0"/>
              <a:t>(C) “Reaction wood” is formed to help support the tree after something fell against it. </a:t>
            </a:r>
            <a:endParaRPr lang="el-GR" dirty="0"/>
          </a:p>
          <a:p>
            <a:r>
              <a:rPr lang="en-US" b="1" dirty="0"/>
              <a:t>(D) Growth is straight but crowded by other trees. </a:t>
            </a:r>
            <a:endParaRPr lang="el-GR" dirty="0"/>
          </a:p>
          <a:p>
            <a:r>
              <a:rPr lang="en-US" b="1" dirty="0"/>
              <a:t>(E) Competing trees are removed, and growth is again rapid. </a:t>
            </a:r>
            <a:endParaRPr lang="el-GR" dirty="0"/>
          </a:p>
          <a:p>
            <a:r>
              <a:rPr lang="en-US" b="1" dirty="0"/>
              <a:t>(F) Fire scars the tree. </a:t>
            </a:r>
            <a:endParaRPr lang="el-GR" dirty="0"/>
          </a:p>
          <a:p>
            <a:r>
              <a:rPr lang="en-US" b="1" dirty="0"/>
              <a:t>(G) Narrow rings are caused, probably by a prolonged dry spell. </a:t>
            </a:r>
            <a:endParaRPr lang="el-GR" dirty="0"/>
          </a:p>
          <a:p>
            <a:r>
              <a:rPr lang="en-US" b="1" dirty="0"/>
              <a:t>(H) Narrow rings may have been caused by an insect.</a:t>
            </a:r>
            <a:endParaRPr lang="el-GR" dirty="0"/>
          </a:p>
          <a:p>
            <a:endParaRPr lang="el-GR" dirty="0"/>
          </a:p>
        </p:txBody>
      </p:sp>
    </p:spTree>
    <p:extLst>
      <p:ext uri="{BB962C8B-B14F-4D97-AF65-F5344CB8AC3E}">
        <p14:creationId xmlns:p14="http://schemas.microsoft.com/office/powerpoint/2010/main" val="25463094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62144"/>
            <a:ext cx="10515600" cy="612560"/>
          </a:xfrm>
        </p:spPr>
        <p:txBody>
          <a:bodyPr>
            <a:normAutofit fontScale="90000"/>
          </a:bodyPr>
          <a:lstStyle/>
          <a:p>
            <a:endParaRPr lang="el-GR" dirty="0"/>
          </a:p>
        </p:txBody>
      </p:sp>
      <p:pic>
        <p:nvPicPr>
          <p:cNvPr id="4" name="Θέση περιεχομένου 3" descr="https://emjclark.com/wp-content/uploads/2019/06/MA-Spring-2019-Panels_18-dragged-2-1024x768.jpg"/>
          <p:cNvPicPr>
            <a:picLocks noGrp="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248576" y="186432"/>
            <a:ext cx="11709645" cy="6578352"/>
          </a:xfrm>
          <a:prstGeom prst="rect">
            <a:avLst/>
          </a:prstGeom>
          <a:noFill/>
          <a:ln>
            <a:noFill/>
          </a:ln>
        </p:spPr>
      </p:pic>
    </p:spTree>
    <p:extLst>
      <p:ext uri="{BB962C8B-B14F-4D97-AF65-F5344CB8AC3E}">
        <p14:creationId xmlns:p14="http://schemas.microsoft.com/office/powerpoint/2010/main" val="6050326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5" name="Θέση περιεχομένου 4"/>
          <p:cNvSpPr>
            <a:spLocks noGrp="1"/>
          </p:cNvSpPr>
          <p:nvPr>
            <p:ph idx="1"/>
          </p:nvPr>
        </p:nvSpPr>
        <p:spPr/>
        <p:txBody>
          <a:bodyPr/>
          <a:lstStyle/>
          <a:p>
            <a:endParaRPr lang="el-GR"/>
          </a:p>
        </p:txBody>
      </p:sp>
      <p:pic>
        <p:nvPicPr>
          <p:cNvPr id="6" name="Εικόνα 5" descr="Columbia-led research shows causes of California drought are complex -  Columbia Daily Spectator"/>
          <p:cNvPicPr/>
          <p:nvPr/>
        </p:nvPicPr>
        <p:blipFill>
          <a:blip r:embed="rId2">
            <a:extLst>
              <a:ext uri="{28A0092B-C50C-407E-A947-70E740481C1C}">
                <a14:useLocalDpi xmlns:a14="http://schemas.microsoft.com/office/drawing/2010/main"/>
              </a:ext>
            </a:extLst>
          </a:blip>
          <a:srcRect/>
          <a:stretch>
            <a:fillRect/>
          </a:stretch>
        </p:blipFill>
        <p:spPr bwMode="auto">
          <a:xfrm>
            <a:off x="710214" y="365125"/>
            <a:ext cx="10643586" cy="6309996"/>
          </a:xfrm>
          <a:prstGeom prst="rect">
            <a:avLst/>
          </a:prstGeom>
          <a:noFill/>
          <a:ln>
            <a:noFill/>
          </a:ln>
        </p:spPr>
      </p:pic>
    </p:spTree>
    <p:extLst>
      <p:ext uri="{BB962C8B-B14F-4D97-AF65-F5344CB8AC3E}">
        <p14:creationId xmlns:p14="http://schemas.microsoft.com/office/powerpoint/2010/main" val="23852556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365126"/>
            <a:ext cx="10515600" cy="424988"/>
          </a:xfrm>
        </p:spPr>
        <p:txBody>
          <a:bodyPr>
            <a:normAutofit fontScale="90000"/>
          </a:bodyPr>
          <a:lstStyle/>
          <a:p>
            <a:pPr algn="ctr"/>
            <a:r>
              <a:rPr lang="el-GR" dirty="0" smtClean="0"/>
              <a:t>Μελέτη και καταγραφή τυφώνων </a:t>
            </a:r>
            <a:endParaRPr lang="el-GR" dirty="0"/>
          </a:p>
        </p:txBody>
      </p:sp>
      <p:pic>
        <p:nvPicPr>
          <p:cNvPr id="4" name="Θέση περιεχομένου 3" descr="The Evolution of Modern Science"/>
          <p:cNvPicPr>
            <a:picLocks noGrp="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047566" y="958790"/>
            <a:ext cx="9908959" cy="5752729"/>
          </a:xfrm>
          <a:prstGeom prst="rect">
            <a:avLst/>
          </a:prstGeom>
          <a:noFill/>
          <a:ln>
            <a:noFill/>
          </a:ln>
        </p:spPr>
      </p:pic>
    </p:spTree>
    <p:extLst>
      <p:ext uri="{BB962C8B-B14F-4D97-AF65-F5344CB8AC3E}">
        <p14:creationId xmlns:p14="http://schemas.microsoft.com/office/powerpoint/2010/main" val="18212909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46111" y="206829"/>
            <a:ext cx="9404723" cy="762000"/>
          </a:xfrm>
        </p:spPr>
        <p:txBody>
          <a:bodyPr/>
          <a:lstStyle/>
          <a:p>
            <a:pPr algn="ctr"/>
            <a:r>
              <a:rPr lang="el-GR" dirty="0" smtClean="0"/>
              <a:t>ΔΕΝΔΡΟΧΡΟΛΟΓΟΓΗΣΗ</a:t>
            </a:r>
            <a:endParaRPr lang="el-GR" dirty="0"/>
          </a:p>
        </p:txBody>
      </p:sp>
      <p:pic>
        <p:nvPicPr>
          <p:cNvPr id="4" name="Θέση περιεχομένου 3" descr="Using Tree-Rings to Reconstruct Fire History Information from Forested  Areas | Protocol"/>
          <p:cNvPicPr>
            <a:picLocks noGrp="1"/>
          </p:cNvPicPr>
          <p:nvPr>
            <p:ph idx="1"/>
          </p:nvPr>
        </p:nvPicPr>
        <p:blipFill>
          <a:blip r:embed="rId2">
            <a:extLst>
              <a:ext uri="{28A0092B-C50C-407E-A947-70E740481C1C}">
                <a14:useLocalDpi xmlns:a14="http://schemas.microsoft.com/office/drawing/2010/main"/>
              </a:ext>
            </a:extLst>
          </a:blip>
          <a:stretch>
            <a:fillRect/>
          </a:stretch>
        </p:blipFill>
        <p:spPr bwMode="auto">
          <a:xfrm>
            <a:off x="390617" y="968829"/>
            <a:ext cx="11683014" cy="5689423"/>
          </a:xfrm>
          <a:prstGeom prst="rect">
            <a:avLst/>
          </a:prstGeom>
          <a:noFill/>
          <a:ln>
            <a:noFill/>
          </a:ln>
        </p:spPr>
      </p:pic>
    </p:spTree>
    <p:extLst>
      <p:ext uri="{BB962C8B-B14F-4D97-AF65-F5344CB8AC3E}">
        <p14:creationId xmlns:p14="http://schemas.microsoft.com/office/powerpoint/2010/main" val="39584131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71021"/>
            <a:ext cx="10515600" cy="719093"/>
          </a:xfrm>
        </p:spPr>
        <p:txBody>
          <a:bodyPr>
            <a:normAutofit fontScale="90000"/>
          </a:bodyPr>
          <a:lstStyle/>
          <a:p>
            <a:r>
              <a:rPr lang="el-GR" b="1" dirty="0" smtClean="0"/>
              <a:t>Που βασίζεται</a:t>
            </a:r>
            <a:endParaRPr lang="el-GR" b="1" dirty="0"/>
          </a:p>
        </p:txBody>
      </p:sp>
      <p:sp>
        <p:nvSpPr>
          <p:cNvPr id="3" name="Θέση περιεχομένου 2"/>
          <p:cNvSpPr>
            <a:spLocks noGrp="1"/>
          </p:cNvSpPr>
          <p:nvPr>
            <p:ph idx="1"/>
          </p:nvPr>
        </p:nvSpPr>
        <p:spPr>
          <a:xfrm>
            <a:off x="248575" y="1136343"/>
            <a:ext cx="11754035" cy="4243526"/>
          </a:xfrm>
        </p:spPr>
        <p:txBody>
          <a:bodyPr>
            <a:normAutofit/>
          </a:bodyPr>
          <a:lstStyle/>
          <a:p>
            <a:pPr marL="0" indent="0">
              <a:buNone/>
            </a:pPr>
            <a:r>
              <a:rPr lang="el-GR" dirty="0"/>
              <a:t>● Κ</a:t>
            </a:r>
            <a:r>
              <a:rPr lang="el-GR" dirty="0" smtClean="0"/>
              <a:t>άθε </a:t>
            </a:r>
            <a:r>
              <a:rPr lang="el-GR" dirty="0"/>
              <a:t>έτος τα δέντρα παράγουν έναν </a:t>
            </a:r>
            <a:r>
              <a:rPr lang="el-GR" dirty="0" smtClean="0"/>
              <a:t>αυξητικό δακτύλιο </a:t>
            </a:r>
            <a:r>
              <a:rPr lang="el-GR" dirty="0"/>
              <a:t>νέου </a:t>
            </a:r>
            <a:r>
              <a:rPr lang="el-GR" dirty="0" smtClean="0"/>
              <a:t>ξύλου.  </a:t>
            </a:r>
          </a:p>
          <a:p>
            <a:pPr marL="0" indent="0">
              <a:buNone/>
            </a:pPr>
            <a:r>
              <a:rPr lang="el-GR" dirty="0" smtClean="0"/>
              <a:t>● </a:t>
            </a:r>
            <a:r>
              <a:rPr lang="el-GR" dirty="0"/>
              <a:t>Ο</a:t>
            </a:r>
            <a:r>
              <a:rPr lang="el-GR" dirty="0" smtClean="0"/>
              <a:t>ι </a:t>
            </a:r>
            <a:r>
              <a:rPr lang="el-GR" dirty="0"/>
              <a:t>ετήσιοι κύκλοι ανάπτυξης εντοπίζονται με εγκάρσια τομή του κορμού </a:t>
            </a:r>
            <a:r>
              <a:rPr lang="el-GR" dirty="0" smtClean="0"/>
              <a:t>.</a:t>
            </a:r>
          </a:p>
          <a:p>
            <a:pPr marL="0" indent="0">
              <a:buNone/>
            </a:pPr>
            <a:r>
              <a:rPr lang="el-GR" dirty="0" smtClean="0"/>
              <a:t>● </a:t>
            </a:r>
            <a:r>
              <a:rPr lang="el-GR" dirty="0"/>
              <a:t>Α</a:t>
            </a:r>
            <a:r>
              <a:rPr lang="el-GR" dirty="0" smtClean="0"/>
              <a:t>νομοιομορφία </a:t>
            </a:r>
            <a:r>
              <a:rPr lang="el-GR" dirty="0"/>
              <a:t>πάχους των δακτυλίων </a:t>
            </a:r>
            <a:r>
              <a:rPr lang="el-GR" dirty="0" smtClean="0"/>
              <a:t>, </a:t>
            </a:r>
            <a:r>
              <a:rPr lang="el-GR" dirty="0"/>
              <a:t> </a:t>
            </a:r>
            <a:r>
              <a:rPr lang="el-GR" dirty="0" smtClean="0"/>
              <a:t>γίνονται </a:t>
            </a:r>
            <a:r>
              <a:rPr lang="el-GR" dirty="0"/>
              <a:t>στενότεροι με την </a:t>
            </a:r>
            <a:r>
              <a:rPr lang="el-GR" dirty="0" smtClean="0"/>
              <a:t>αύξηση της </a:t>
            </a:r>
            <a:r>
              <a:rPr lang="el-GR" dirty="0"/>
              <a:t>ηλικία του </a:t>
            </a:r>
            <a:r>
              <a:rPr lang="el-GR" dirty="0" smtClean="0"/>
              <a:t>δέντρου. </a:t>
            </a:r>
          </a:p>
          <a:p>
            <a:pPr marL="0" indent="0">
              <a:buNone/>
            </a:pPr>
            <a:r>
              <a:rPr lang="el-GR" dirty="0" smtClean="0"/>
              <a:t>● </a:t>
            </a:r>
            <a:r>
              <a:rPr lang="el-GR" dirty="0"/>
              <a:t>Τ</a:t>
            </a:r>
            <a:r>
              <a:rPr lang="el-GR" dirty="0" smtClean="0"/>
              <a:t>ο </a:t>
            </a:r>
            <a:r>
              <a:rPr lang="el-GR" dirty="0"/>
              <a:t>μέγεθος ανάπτυξης του δέντρου επηρεάζεται από </a:t>
            </a:r>
            <a:r>
              <a:rPr lang="el-GR" dirty="0" smtClean="0"/>
              <a:t>διακυμάνσεις του κλίματος.</a:t>
            </a:r>
          </a:p>
          <a:p>
            <a:pPr marL="0" indent="0">
              <a:buNone/>
            </a:pPr>
            <a:r>
              <a:rPr lang="el-GR" dirty="0" smtClean="0"/>
              <a:t>● </a:t>
            </a:r>
            <a:r>
              <a:rPr lang="el-GR" dirty="0"/>
              <a:t>Σ</a:t>
            </a:r>
            <a:r>
              <a:rPr lang="el-GR" dirty="0" smtClean="0"/>
              <a:t>ε </a:t>
            </a:r>
            <a:r>
              <a:rPr lang="el-GR" dirty="0"/>
              <a:t>ξηρές </a:t>
            </a:r>
            <a:r>
              <a:rPr lang="el-GR" dirty="0" smtClean="0"/>
              <a:t>περιοχές , </a:t>
            </a:r>
            <a:r>
              <a:rPr lang="el-GR" dirty="0"/>
              <a:t>οι βροχοπτώσεις παράγουν </a:t>
            </a:r>
            <a:r>
              <a:rPr lang="el-GR" dirty="0" smtClean="0"/>
              <a:t>ευρύ αυξητικό </a:t>
            </a:r>
            <a:r>
              <a:rPr lang="el-GR" dirty="0"/>
              <a:t>δακτύλιο </a:t>
            </a:r>
            <a:r>
              <a:rPr lang="el-GR" dirty="0" smtClean="0"/>
              <a:t>.</a:t>
            </a:r>
          </a:p>
          <a:p>
            <a:pPr marL="0" indent="0">
              <a:buNone/>
            </a:pPr>
            <a:r>
              <a:rPr lang="el-GR" dirty="0" smtClean="0"/>
              <a:t>● </a:t>
            </a:r>
            <a:r>
              <a:rPr lang="el-GR" dirty="0"/>
              <a:t>Σ</a:t>
            </a:r>
            <a:r>
              <a:rPr lang="el-GR" dirty="0" smtClean="0"/>
              <a:t>ε </a:t>
            </a:r>
            <a:r>
              <a:rPr lang="el-GR" dirty="0"/>
              <a:t>θερμές περιοχές, το ηλιακό φως και η θερμοκρασία ίσως το επηρεάζουν περισσότερο από τις βροχοπτώσεις, παράγοντας σε μια περίοδο ψυχρής άνοιξης έναν στενό </a:t>
            </a:r>
            <a:r>
              <a:rPr lang="el-GR" dirty="0" smtClean="0"/>
              <a:t> αυξητικό δακτύλιο .</a:t>
            </a:r>
          </a:p>
          <a:p>
            <a:pPr marL="0" indent="0">
              <a:buNone/>
            </a:pPr>
            <a:r>
              <a:rPr lang="el-GR" dirty="0"/>
              <a:t>● Δ</a:t>
            </a:r>
            <a:r>
              <a:rPr lang="el-GR" dirty="0" smtClean="0"/>
              <a:t>έντρα </a:t>
            </a:r>
            <a:r>
              <a:rPr lang="el-GR" dirty="0"/>
              <a:t>ίδιου είδους της ίδιας περιοχής γενικά εμφανίζουν ίδιο σχέδιο </a:t>
            </a:r>
            <a:r>
              <a:rPr lang="el-GR" dirty="0" smtClean="0"/>
              <a:t>αυξητικών δακτυλίων </a:t>
            </a:r>
          </a:p>
          <a:p>
            <a:pPr marL="0" indent="0">
              <a:buNone/>
            </a:pPr>
            <a:r>
              <a:rPr lang="el-GR" dirty="0" smtClean="0"/>
              <a:t>● </a:t>
            </a:r>
            <a:r>
              <a:rPr lang="el-GR" dirty="0"/>
              <a:t>Δ</a:t>
            </a:r>
            <a:r>
              <a:rPr lang="el-GR" dirty="0" smtClean="0"/>
              <a:t>εν </a:t>
            </a:r>
            <a:r>
              <a:rPr lang="el-GR" dirty="0"/>
              <a:t>είναι απαραίτητη η κοπή του δέντρου, γίνεται και με διάτρηση </a:t>
            </a:r>
            <a:r>
              <a:rPr lang="el-GR" dirty="0" smtClean="0"/>
              <a:t>( ξυλοτρυπανίδια) </a:t>
            </a:r>
            <a:endParaRPr lang="el-GR" dirty="0"/>
          </a:p>
        </p:txBody>
      </p:sp>
    </p:spTree>
    <p:extLst>
      <p:ext uri="{BB962C8B-B14F-4D97-AF65-F5344CB8AC3E}">
        <p14:creationId xmlns:p14="http://schemas.microsoft.com/office/powerpoint/2010/main" val="3025070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01630" y="203497"/>
            <a:ext cx="4260619" cy="2396597"/>
          </a:xfrm>
          <a:prstGeom prst="rect">
            <a:avLst/>
          </a:prstGeom>
        </p:spPr>
      </p:pic>
      <p:sp>
        <p:nvSpPr>
          <p:cNvPr id="2" name="Τίτλος 1"/>
          <p:cNvSpPr>
            <a:spLocks noGrp="1"/>
          </p:cNvSpPr>
          <p:nvPr>
            <p:ph type="title"/>
          </p:nvPr>
        </p:nvSpPr>
        <p:spPr>
          <a:xfrm>
            <a:off x="142043" y="365125"/>
            <a:ext cx="7102135" cy="1325563"/>
          </a:xfrm>
        </p:spPr>
        <p:txBody>
          <a:bodyPr/>
          <a:lstStyle/>
          <a:p>
            <a:pPr algn="ctr"/>
            <a:r>
              <a:rPr lang="el-GR" dirty="0" smtClean="0"/>
              <a:t>ΞΥΛΟΤΡΥΠΑΝΙΔΙΑ  ΣΕ ΚΟΡΜΟΥΣ</a:t>
            </a:r>
            <a:endParaRPr lang="el-GR" dirty="0"/>
          </a:p>
        </p:txBody>
      </p:sp>
      <p:pic>
        <p:nvPicPr>
          <p:cNvPr id="4" name="Θέση περιεχομένου 3" descr="Les dendrochronologues prélèvent des carottes à l’aide d’une tarière spéciale. ">
            <a:hlinkClick r:id="rId3" tooltip="&quot;Tarière de Pressler&quot;"/>
          </p:cNvPr>
          <p:cNvPicPr>
            <a:picLocks noGrp="1"/>
          </p:cNvPicPr>
          <p:nvPr>
            <p:ph idx="1"/>
          </p:nvPr>
        </p:nvPicPr>
        <p:blipFill>
          <a:blip r:embed="rId4">
            <a:extLst>
              <a:ext uri="{28A0092B-C50C-407E-A947-70E740481C1C}">
                <a14:useLocalDpi xmlns:a14="http://schemas.microsoft.com/office/drawing/2010/main"/>
              </a:ext>
            </a:extLst>
          </a:blip>
          <a:srcRect/>
          <a:stretch>
            <a:fillRect/>
          </a:stretch>
        </p:blipFill>
        <p:spPr bwMode="auto">
          <a:xfrm>
            <a:off x="328474" y="2094301"/>
            <a:ext cx="5655076" cy="4351338"/>
          </a:xfrm>
          <a:prstGeom prst="rect">
            <a:avLst/>
          </a:prstGeom>
          <a:noFill/>
          <a:ln>
            <a:noFill/>
          </a:ln>
        </p:spPr>
      </p:pic>
      <p:pic>
        <p:nvPicPr>
          <p:cNvPr id="3" name="Εικόνα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71820" y="2823100"/>
            <a:ext cx="5539666" cy="3533312"/>
          </a:xfrm>
          <a:prstGeom prst="rect">
            <a:avLst/>
          </a:prstGeom>
        </p:spPr>
      </p:pic>
    </p:spTree>
    <p:extLst>
      <p:ext uri="{BB962C8B-B14F-4D97-AF65-F5344CB8AC3E}">
        <p14:creationId xmlns:p14="http://schemas.microsoft.com/office/powerpoint/2010/main" val="26556347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365125"/>
            <a:ext cx="4745854" cy="975403"/>
          </a:xfrm>
        </p:spPr>
        <p:txBody>
          <a:bodyPr/>
          <a:lstStyle/>
          <a:p>
            <a:r>
              <a:rPr lang="el-GR" dirty="0" smtClean="0"/>
              <a:t>ΤΕΧΝΙΚΕΣ ΛΗΨΗΣ</a:t>
            </a:r>
            <a:endParaRPr lang="el-GR" dirty="0"/>
          </a:p>
        </p:txBody>
      </p:sp>
      <p:pic>
        <p:nvPicPr>
          <p:cNvPr id="1026" name="Picture 2" descr="4.5 Increment Boring – Forest Measurements"/>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275208" y="1216241"/>
            <a:ext cx="6081204" cy="5308846"/>
          </a:xfrm>
          <a:prstGeom prst="rect">
            <a:avLst/>
          </a:prstGeom>
          <a:noFill/>
          <a:extLst>
            <a:ext uri="{909E8E84-426E-40DD-AFC4-6F175D3DCCD1}">
              <a14:hiddenFill xmlns:a14="http://schemas.microsoft.com/office/drawing/2010/main">
                <a:solidFill>
                  <a:srgbClr val="FFFFFF"/>
                </a:solidFill>
              </a14:hiddenFill>
            </a:ext>
          </a:extLst>
        </p:spPr>
      </p:pic>
      <p:pic>
        <p:nvPicPr>
          <p:cNvPr id="4" name="Εικόνα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81049" y="0"/>
            <a:ext cx="5297537" cy="6858000"/>
          </a:xfrm>
          <a:prstGeom prst="rect">
            <a:avLst/>
          </a:prstGeom>
        </p:spPr>
      </p:pic>
    </p:spTree>
    <p:extLst>
      <p:ext uri="{BB962C8B-B14F-4D97-AF65-F5344CB8AC3E}">
        <p14:creationId xmlns:p14="http://schemas.microsoft.com/office/powerpoint/2010/main" val="16610977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85348" y="365125"/>
            <a:ext cx="3276943" cy="922137"/>
          </a:xfrm>
        </p:spPr>
        <p:txBody>
          <a:bodyPr/>
          <a:lstStyle/>
          <a:p>
            <a:r>
              <a:rPr lang="el-GR" dirty="0" smtClean="0"/>
              <a:t>ΤΡΥΠΑΝΙΔΙΑ</a:t>
            </a:r>
            <a:endParaRPr lang="el-GR" dirty="0"/>
          </a:p>
        </p:txBody>
      </p:sp>
      <p:pic>
        <p:nvPicPr>
          <p:cNvPr id="4" name="Θέση περιεχομένου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77011" y="3602573"/>
            <a:ext cx="6020144" cy="3094388"/>
          </a:xfrm>
          <a:prstGeom prst="rect">
            <a:avLst/>
          </a:prstGeom>
        </p:spPr>
      </p:pic>
      <p:pic>
        <p:nvPicPr>
          <p:cNvPr id="5" name="Εικόνα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32807" y="0"/>
            <a:ext cx="6098959" cy="3510360"/>
          </a:xfrm>
          <a:prstGeom prst="rect">
            <a:avLst/>
          </a:prstGeom>
        </p:spPr>
      </p:pic>
      <p:pic>
        <p:nvPicPr>
          <p:cNvPr id="6" name="Εικόνα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00800" y="3602573"/>
            <a:ext cx="5684668" cy="2889575"/>
          </a:xfrm>
          <a:prstGeom prst="rect">
            <a:avLst/>
          </a:prstGeom>
        </p:spPr>
      </p:pic>
    </p:spTree>
    <p:extLst>
      <p:ext uri="{BB962C8B-B14F-4D97-AF65-F5344CB8AC3E}">
        <p14:creationId xmlns:p14="http://schemas.microsoft.com/office/powerpoint/2010/main" val="8744011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46111" y="275208"/>
            <a:ext cx="9404723" cy="896644"/>
          </a:xfrm>
        </p:spPr>
        <p:txBody>
          <a:bodyPr/>
          <a:lstStyle/>
          <a:p>
            <a:pPr algn="ctr"/>
            <a:r>
              <a:rPr lang="el-GR" dirty="0" smtClean="0"/>
              <a:t>ΟΡΙΣΜΟΙ</a:t>
            </a:r>
            <a:endParaRPr lang="el-GR" dirty="0"/>
          </a:p>
        </p:txBody>
      </p:sp>
      <p:sp>
        <p:nvSpPr>
          <p:cNvPr id="3" name="Θέση περιεχομένου 2"/>
          <p:cNvSpPr>
            <a:spLocks noGrp="1"/>
          </p:cNvSpPr>
          <p:nvPr>
            <p:ph idx="1"/>
          </p:nvPr>
        </p:nvSpPr>
        <p:spPr>
          <a:xfrm>
            <a:off x="239697" y="1464816"/>
            <a:ext cx="11656381" cy="4783583"/>
          </a:xfrm>
        </p:spPr>
        <p:txBody>
          <a:bodyPr>
            <a:normAutofit/>
          </a:bodyPr>
          <a:lstStyle/>
          <a:p>
            <a:pPr marL="0" indent="0">
              <a:buNone/>
            </a:pPr>
            <a:r>
              <a:rPr lang="el-GR" dirty="0"/>
              <a:t>Η οριζόντια μεταβλητότητα των αυξητικών δακτυλίων ενός </a:t>
            </a:r>
            <a:r>
              <a:rPr lang="el-GR" dirty="0" smtClean="0"/>
              <a:t>δένδρου</a:t>
            </a:r>
            <a:r>
              <a:rPr lang="en-US" dirty="0" smtClean="0"/>
              <a:t> </a:t>
            </a:r>
            <a:r>
              <a:rPr lang="el-GR" dirty="0" smtClean="0"/>
              <a:t>αποτελεί </a:t>
            </a:r>
            <a:r>
              <a:rPr lang="el-GR" dirty="0"/>
              <a:t>τον καθρέπτη των κλιματικών συνθηκών που επικράτησαν </a:t>
            </a:r>
            <a:r>
              <a:rPr lang="el-GR" dirty="0" smtClean="0"/>
              <a:t>κατά τη </a:t>
            </a:r>
            <a:r>
              <a:rPr lang="el-GR" dirty="0"/>
              <a:t>διάρκεια της ηλικίας του δένδρου. </a:t>
            </a:r>
            <a:endParaRPr lang="el-GR" dirty="0" smtClean="0"/>
          </a:p>
          <a:p>
            <a:pPr marL="0" indent="0">
              <a:buNone/>
            </a:pPr>
            <a:endParaRPr lang="el-GR" dirty="0" smtClean="0"/>
          </a:p>
          <a:p>
            <a:pPr marL="0" indent="0">
              <a:buNone/>
            </a:pPr>
            <a:r>
              <a:rPr lang="el-GR" dirty="0" smtClean="0"/>
              <a:t>Με </a:t>
            </a:r>
            <a:r>
              <a:rPr lang="el-GR" dirty="0"/>
              <a:t>βάση αυτή τη σχέση </a:t>
            </a:r>
            <a:r>
              <a:rPr lang="el-GR" dirty="0" smtClean="0"/>
              <a:t>αναπτύχθηκε η </a:t>
            </a:r>
            <a:r>
              <a:rPr lang="el-GR" dirty="0"/>
              <a:t>επιστήμη της </a:t>
            </a:r>
            <a:r>
              <a:rPr lang="el-GR" b="1" dirty="0">
                <a:solidFill>
                  <a:srgbClr val="FFFF00"/>
                </a:solidFill>
              </a:rPr>
              <a:t>δενδροκλιματολογίας </a:t>
            </a:r>
            <a:r>
              <a:rPr lang="el-GR" dirty="0">
                <a:solidFill>
                  <a:srgbClr val="FFFF00"/>
                </a:solidFill>
              </a:rPr>
              <a:t>(</a:t>
            </a:r>
            <a:r>
              <a:rPr lang="el-GR" b="1" dirty="0">
                <a:solidFill>
                  <a:srgbClr val="FFFF00"/>
                </a:solidFill>
              </a:rPr>
              <a:t>dendroclimatology</a:t>
            </a:r>
            <a:r>
              <a:rPr lang="el-GR" dirty="0">
                <a:solidFill>
                  <a:srgbClr val="FFFF00"/>
                </a:solidFill>
              </a:rPr>
              <a:t>)</a:t>
            </a:r>
            <a:r>
              <a:rPr lang="el-GR" dirty="0"/>
              <a:t> που </a:t>
            </a:r>
            <a:r>
              <a:rPr lang="el-GR" dirty="0" smtClean="0"/>
              <a:t>διερευνά τις </a:t>
            </a:r>
            <a:r>
              <a:rPr lang="el-GR" dirty="0"/>
              <a:t>σχέσεις ορισμένων χαρακτηριστικών δομής του ξύλου των δένδρων </a:t>
            </a:r>
            <a:r>
              <a:rPr lang="el-GR" dirty="0" smtClean="0"/>
              <a:t>και του </a:t>
            </a:r>
            <a:r>
              <a:rPr lang="el-GR" dirty="0"/>
              <a:t>κλίματος. </a:t>
            </a:r>
            <a:endParaRPr lang="el-GR" dirty="0" smtClean="0"/>
          </a:p>
          <a:p>
            <a:pPr marL="0" indent="0">
              <a:buNone/>
            </a:pPr>
            <a:endParaRPr lang="en-US" dirty="0" smtClean="0"/>
          </a:p>
          <a:p>
            <a:pPr marL="0" indent="0">
              <a:buNone/>
            </a:pPr>
            <a:r>
              <a:rPr lang="el-GR" dirty="0" smtClean="0"/>
              <a:t>Επίσης</a:t>
            </a:r>
            <a:r>
              <a:rPr lang="el-GR" dirty="0"/>
              <a:t>, με βάση τη δομή των αυξητικών δακτυλίων </a:t>
            </a:r>
            <a:r>
              <a:rPr lang="el-GR" dirty="0" smtClean="0"/>
              <a:t>δένδρων πολύ </a:t>
            </a:r>
            <a:r>
              <a:rPr lang="el-GR" dirty="0"/>
              <a:t>μεγάλης ηλικίας σε συνδυασμό και με ξύλινα αρχαιολογικά </a:t>
            </a:r>
            <a:r>
              <a:rPr lang="el-GR" dirty="0" smtClean="0"/>
              <a:t>ευρήματα αναπτύχθηκε </a:t>
            </a:r>
            <a:r>
              <a:rPr lang="el-GR" dirty="0"/>
              <a:t>και η επιστήμη της </a:t>
            </a:r>
            <a:r>
              <a:rPr lang="el-GR" b="1" dirty="0">
                <a:solidFill>
                  <a:srgbClr val="FFFF00"/>
                </a:solidFill>
              </a:rPr>
              <a:t>δενδροχρονολογίας </a:t>
            </a:r>
            <a:r>
              <a:rPr lang="el-GR" dirty="0">
                <a:solidFill>
                  <a:srgbClr val="FFFF00"/>
                </a:solidFill>
              </a:rPr>
              <a:t>(</a:t>
            </a:r>
            <a:r>
              <a:rPr lang="el-GR" b="1" dirty="0" smtClean="0">
                <a:solidFill>
                  <a:srgbClr val="FFFF00"/>
                </a:solidFill>
              </a:rPr>
              <a:t>dendrochronology</a:t>
            </a:r>
            <a:r>
              <a:rPr lang="el-GR" dirty="0" smtClean="0"/>
              <a:t>) με </a:t>
            </a:r>
            <a:r>
              <a:rPr lang="el-GR" dirty="0"/>
              <a:t>σκοπό την χρονολόγηση των ευρημάτων αυτών.</a:t>
            </a:r>
          </a:p>
        </p:txBody>
      </p:sp>
    </p:spTree>
    <p:extLst>
      <p:ext uri="{BB962C8B-B14F-4D97-AF65-F5344CB8AC3E}">
        <p14:creationId xmlns:p14="http://schemas.microsoft.com/office/powerpoint/2010/main" val="27886407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365126"/>
            <a:ext cx="10515600" cy="788972"/>
          </a:xfrm>
        </p:spPr>
        <p:txBody>
          <a:bodyPr/>
          <a:lstStyle/>
          <a:p>
            <a:pPr algn="ctr"/>
            <a:r>
              <a:rPr lang="el-GR" dirty="0" smtClean="0"/>
              <a:t>ΥΠΟΛΟΓΙΣΜΟΣ ΗΛΙΚΙΑΣ ΚΛΠ </a:t>
            </a:r>
            <a:endParaRPr lang="el-GR" dirty="0"/>
          </a:p>
        </p:txBody>
      </p:sp>
      <p:pic>
        <p:nvPicPr>
          <p:cNvPr id="4" name="Θέση περιεχομένου 3" descr="https://www.cybis.se/forfun/dendro/newmath2/pic/nmbs5.jpg"/>
          <p:cNvPicPr>
            <a:picLocks noGrp="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258961" y="1748901"/>
            <a:ext cx="11592728" cy="1675149"/>
          </a:xfrm>
          <a:prstGeom prst="rect">
            <a:avLst/>
          </a:prstGeom>
          <a:noFill/>
          <a:ln>
            <a:noFill/>
          </a:ln>
        </p:spPr>
      </p:pic>
      <p:pic>
        <p:nvPicPr>
          <p:cNvPr id="5" name="Εικόνα 4"/>
          <p:cNvPicPr>
            <a:picLocks noChangeAspect="1"/>
          </p:cNvPicPr>
          <p:nvPr/>
        </p:nvPicPr>
        <p:blipFill>
          <a:blip r:embed="rId3"/>
          <a:stretch>
            <a:fillRect/>
          </a:stretch>
        </p:blipFill>
        <p:spPr>
          <a:xfrm>
            <a:off x="258960" y="4162656"/>
            <a:ext cx="11681506" cy="1217212"/>
          </a:xfrm>
          <a:prstGeom prst="rect">
            <a:avLst/>
          </a:prstGeom>
        </p:spPr>
      </p:pic>
      <p:sp>
        <p:nvSpPr>
          <p:cNvPr id="6" name="Ορθογώνιο 5"/>
          <p:cNvSpPr/>
          <p:nvPr/>
        </p:nvSpPr>
        <p:spPr>
          <a:xfrm>
            <a:off x="2361460" y="3547141"/>
            <a:ext cx="6072325" cy="369332"/>
          </a:xfrm>
          <a:prstGeom prst="rect">
            <a:avLst/>
          </a:prstGeom>
        </p:spPr>
        <p:txBody>
          <a:bodyPr wrap="square">
            <a:spAutoFit/>
          </a:bodyPr>
          <a:lstStyle/>
          <a:p>
            <a:pPr algn="ctr"/>
            <a:r>
              <a:rPr lang="en-US" dirty="0"/>
              <a:t>103 tree rings from a Scotch pine log</a:t>
            </a:r>
            <a:endParaRPr lang="el-GR" dirty="0"/>
          </a:p>
        </p:txBody>
      </p:sp>
      <p:sp>
        <p:nvSpPr>
          <p:cNvPr id="7" name="Ορθογώνιο 6"/>
          <p:cNvSpPr/>
          <p:nvPr/>
        </p:nvSpPr>
        <p:spPr>
          <a:xfrm>
            <a:off x="2858610" y="5476099"/>
            <a:ext cx="6409677" cy="369332"/>
          </a:xfrm>
          <a:prstGeom prst="rect">
            <a:avLst/>
          </a:prstGeom>
        </p:spPr>
        <p:txBody>
          <a:bodyPr wrap="square">
            <a:spAutoFit/>
          </a:bodyPr>
          <a:lstStyle/>
          <a:p>
            <a:r>
              <a:rPr lang="en-US" dirty="0"/>
              <a:t>86 tree rings from another Scotch pine log </a:t>
            </a:r>
            <a:endParaRPr lang="el-GR" dirty="0"/>
          </a:p>
        </p:txBody>
      </p:sp>
    </p:spTree>
    <p:extLst>
      <p:ext uri="{BB962C8B-B14F-4D97-AF65-F5344CB8AC3E}">
        <p14:creationId xmlns:p14="http://schemas.microsoft.com/office/powerpoint/2010/main" val="9336081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42043" y="1"/>
            <a:ext cx="9783192" cy="630314"/>
          </a:xfrm>
        </p:spPr>
        <p:txBody>
          <a:bodyPr>
            <a:normAutofit/>
          </a:bodyPr>
          <a:lstStyle/>
          <a:p>
            <a:r>
              <a:rPr lang="el-GR" sz="2400" b="1" dirty="0"/>
              <a:t>Σχηματική απεικόνιση </a:t>
            </a:r>
            <a:r>
              <a:rPr lang="el-GR" sz="2400" b="1" dirty="0" smtClean="0"/>
              <a:t>διασταυρούμενης </a:t>
            </a:r>
            <a:r>
              <a:rPr lang="el-GR" sz="2400" b="1" dirty="0"/>
              <a:t>χρονολόγησης</a:t>
            </a:r>
            <a:endParaRPr lang="el-GR" sz="2400" dirty="0"/>
          </a:p>
        </p:txBody>
      </p:sp>
      <p:pic>
        <p:nvPicPr>
          <p:cNvPr id="4" name="Θέση περιεχομένου 3" descr="Quaternary paleoenvironments - methods"/>
          <p:cNvPicPr>
            <a:picLocks noGrp="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221942" y="541539"/>
            <a:ext cx="11567604" cy="5379868"/>
          </a:xfrm>
          <a:prstGeom prst="rect">
            <a:avLst/>
          </a:prstGeom>
          <a:noFill/>
          <a:ln>
            <a:noFill/>
          </a:ln>
        </p:spPr>
      </p:pic>
      <p:sp>
        <p:nvSpPr>
          <p:cNvPr id="3" name="Ορθογώνιο 2"/>
          <p:cNvSpPr/>
          <p:nvPr/>
        </p:nvSpPr>
        <p:spPr>
          <a:xfrm>
            <a:off x="221942" y="6019060"/>
            <a:ext cx="11789545" cy="646331"/>
          </a:xfrm>
          <a:prstGeom prst="rect">
            <a:avLst/>
          </a:prstGeom>
        </p:spPr>
        <p:txBody>
          <a:bodyPr wrap="square">
            <a:spAutoFit/>
          </a:bodyPr>
          <a:lstStyle/>
          <a:p>
            <a:pPr algn="ctr"/>
            <a:r>
              <a:rPr lang="el-GR" b="1" dirty="0"/>
              <a:t>ο </a:t>
            </a:r>
            <a:r>
              <a:rPr lang="el-GR" b="1" dirty="0" smtClean="0"/>
              <a:t>συνδυασμός αλληλουχίας δακτυλίων από ζώντα </a:t>
            </a:r>
            <a:r>
              <a:rPr lang="el-GR" b="1" dirty="0"/>
              <a:t>και </a:t>
            </a:r>
            <a:r>
              <a:rPr lang="el-GR" b="1" dirty="0" smtClean="0"/>
              <a:t>παλαιά δέντρα δημιουργεί μια μακρά ακολουθία</a:t>
            </a:r>
            <a:r>
              <a:rPr lang="el-GR" b="1" dirty="0"/>
              <a:t>, </a:t>
            </a:r>
            <a:r>
              <a:rPr lang="el-GR" b="1" dirty="0" smtClean="0"/>
              <a:t>ακόμη και </a:t>
            </a:r>
            <a:r>
              <a:rPr lang="el-GR" b="1" dirty="0"/>
              <a:t>χιλιάδες </a:t>
            </a:r>
            <a:r>
              <a:rPr lang="el-GR" b="1" dirty="0" smtClean="0"/>
              <a:t>χρόνια πριν </a:t>
            </a:r>
            <a:r>
              <a:rPr lang="el-GR" b="1" dirty="0"/>
              <a:t>από σήμερα</a:t>
            </a:r>
          </a:p>
        </p:txBody>
      </p:sp>
    </p:spTree>
    <p:extLst>
      <p:ext uri="{BB962C8B-B14F-4D97-AF65-F5344CB8AC3E}">
        <p14:creationId xmlns:p14="http://schemas.microsoft.com/office/powerpoint/2010/main" val="423291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19944" y="64279"/>
            <a:ext cx="4067398" cy="654813"/>
          </a:xfrm>
        </p:spPr>
        <p:txBody>
          <a:bodyPr/>
          <a:lstStyle/>
          <a:p>
            <a:r>
              <a:rPr lang="el-GR" dirty="0"/>
              <a:t>Resistograph</a:t>
            </a:r>
          </a:p>
        </p:txBody>
      </p:sp>
      <p:pic>
        <p:nvPicPr>
          <p:cNvPr id="2052" name="Picture 4" descr="F-Series | Resistograph, IML-Resi, Pole Inspection, Pole Testing, Tree  Decay Detection - IML Resistograph"/>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1719105" y="1054996"/>
            <a:ext cx="4692589" cy="2753872"/>
          </a:xfrm>
          <a:prstGeom prst="rect">
            <a:avLst/>
          </a:prstGeom>
          <a:noFill/>
          <a:extLst>
            <a:ext uri="{909E8E84-426E-40DD-AFC4-6F175D3DCCD1}">
              <a14:hiddenFill xmlns:a14="http://schemas.microsoft.com/office/drawing/2010/main">
                <a:solidFill>
                  <a:srgbClr val="FFFFFF"/>
                </a:solidFill>
              </a14:hiddenFill>
            </a:ext>
          </a:extLst>
        </p:spPr>
      </p:pic>
      <p:pic>
        <p:nvPicPr>
          <p:cNvPr id="3" name="Εικόνα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9014" y="3876897"/>
            <a:ext cx="4040063" cy="2785434"/>
          </a:xfrm>
          <a:prstGeom prst="rect">
            <a:avLst/>
          </a:prstGeom>
        </p:spPr>
      </p:pic>
      <p:pic>
        <p:nvPicPr>
          <p:cNvPr id="4" name="Εικόνα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84884" y="63344"/>
            <a:ext cx="5116497" cy="3882518"/>
          </a:xfrm>
          <a:prstGeom prst="rect">
            <a:avLst/>
          </a:prstGeom>
        </p:spPr>
      </p:pic>
      <p:pic>
        <p:nvPicPr>
          <p:cNvPr id="6" name="Εικόνα 5"/>
          <p:cNvPicPr>
            <a:picLocks noChangeAspect="1"/>
          </p:cNvPicPr>
          <p:nvPr/>
        </p:nvPicPr>
        <p:blipFill>
          <a:blip r:embed="rId5"/>
          <a:stretch>
            <a:fillRect/>
          </a:stretch>
        </p:blipFill>
        <p:spPr>
          <a:xfrm>
            <a:off x="5698704" y="4144772"/>
            <a:ext cx="6102677" cy="2396873"/>
          </a:xfrm>
          <a:prstGeom prst="rect">
            <a:avLst/>
          </a:prstGeom>
        </p:spPr>
      </p:pic>
    </p:spTree>
    <p:extLst>
      <p:ext uri="{BB962C8B-B14F-4D97-AF65-F5344CB8AC3E}">
        <p14:creationId xmlns:p14="http://schemas.microsoft.com/office/powerpoint/2010/main" val="26815112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46111" y="124287"/>
            <a:ext cx="3979155" cy="736847"/>
          </a:xfrm>
        </p:spPr>
        <p:txBody>
          <a:bodyPr/>
          <a:lstStyle/>
          <a:p>
            <a:r>
              <a:rPr lang="el-GR" dirty="0"/>
              <a:t>Resistograph</a:t>
            </a:r>
          </a:p>
        </p:txBody>
      </p:sp>
      <p:pic>
        <p:nvPicPr>
          <p:cNvPr id="4" name="Θέση περιεχομένου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31743" y="861134"/>
            <a:ext cx="5599197" cy="4195762"/>
          </a:xfrm>
          <a:prstGeom prst="rect">
            <a:avLst/>
          </a:prstGeom>
        </p:spPr>
      </p:pic>
      <p:pic>
        <p:nvPicPr>
          <p:cNvPr id="5" name="Εικόνα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39161" y="0"/>
            <a:ext cx="6095908" cy="3792569"/>
          </a:xfrm>
          <a:prstGeom prst="rect">
            <a:avLst/>
          </a:prstGeom>
        </p:spPr>
      </p:pic>
      <p:pic>
        <p:nvPicPr>
          <p:cNvPr id="6" name="Εικόνα 5"/>
          <p:cNvPicPr>
            <a:picLocks noChangeAspect="1"/>
          </p:cNvPicPr>
          <p:nvPr/>
        </p:nvPicPr>
        <p:blipFill>
          <a:blip r:embed="rId4"/>
          <a:stretch>
            <a:fillRect/>
          </a:stretch>
        </p:blipFill>
        <p:spPr>
          <a:xfrm>
            <a:off x="6498455" y="3915243"/>
            <a:ext cx="4820574" cy="2795581"/>
          </a:xfrm>
          <a:prstGeom prst="rect">
            <a:avLst/>
          </a:prstGeom>
        </p:spPr>
      </p:pic>
    </p:spTree>
    <p:extLst>
      <p:ext uri="{BB962C8B-B14F-4D97-AF65-F5344CB8AC3E}">
        <p14:creationId xmlns:p14="http://schemas.microsoft.com/office/powerpoint/2010/main" val="23216155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204186"/>
            <a:ext cx="10515600" cy="763480"/>
          </a:xfrm>
        </p:spPr>
        <p:txBody>
          <a:bodyPr/>
          <a:lstStyle/>
          <a:p>
            <a:pPr algn="ctr"/>
            <a:r>
              <a:rPr lang="el-GR" dirty="0"/>
              <a:t>Resistograph</a:t>
            </a:r>
          </a:p>
        </p:txBody>
      </p:sp>
      <p:pic>
        <p:nvPicPr>
          <p:cNvPr id="4" name="Θέση περιεχομένου 3" descr="Southern Red EAST"/>
          <p:cNvPicPr>
            <a:picLocks noGrp="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79899" y="967666"/>
            <a:ext cx="11878322" cy="5646198"/>
          </a:xfrm>
          <a:prstGeom prst="rect">
            <a:avLst/>
          </a:prstGeom>
          <a:noFill/>
          <a:ln>
            <a:noFill/>
          </a:ln>
        </p:spPr>
      </p:pic>
    </p:spTree>
    <p:extLst>
      <p:ext uri="{BB962C8B-B14F-4D97-AF65-F5344CB8AC3E}">
        <p14:creationId xmlns:p14="http://schemas.microsoft.com/office/powerpoint/2010/main" val="17698884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stretch>
            <a:fillRect/>
          </a:stretch>
        </p:blipFill>
        <p:spPr>
          <a:xfrm>
            <a:off x="7377344" y="0"/>
            <a:ext cx="4376691" cy="6858000"/>
          </a:xfrm>
          <a:prstGeom prst="rect">
            <a:avLst/>
          </a:prstGeom>
        </p:spPr>
      </p:pic>
      <p:pic>
        <p:nvPicPr>
          <p:cNvPr id="5" name="Εικόνα 4"/>
          <p:cNvPicPr>
            <a:picLocks noChangeAspect="1"/>
          </p:cNvPicPr>
          <p:nvPr/>
        </p:nvPicPr>
        <p:blipFill>
          <a:blip r:embed="rId3"/>
          <a:stretch>
            <a:fillRect/>
          </a:stretch>
        </p:blipFill>
        <p:spPr>
          <a:xfrm>
            <a:off x="168677" y="124813"/>
            <a:ext cx="6951214" cy="6608374"/>
          </a:xfrm>
          <a:prstGeom prst="rect">
            <a:avLst/>
          </a:prstGeom>
        </p:spPr>
      </p:pic>
    </p:spTree>
    <p:extLst>
      <p:ext uri="{BB962C8B-B14F-4D97-AF65-F5344CB8AC3E}">
        <p14:creationId xmlns:p14="http://schemas.microsoft.com/office/powerpoint/2010/main" val="20508065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168677"/>
            <a:ext cx="10515600" cy="621436"/>
          </a:xfrm>
        </p:spPr>
        <p:txBody>
          <a:bodyPr>
            <a:normAutofit fontScale="90000"/>
          </a:bodyPr>
          <a:lstStyle/>
          <a:p>
            <a:pPr algn="ctr"/>
            <a:r>
              <a:rPr lang="en-US" b="1" dirty="0"/>
              <a:t>Measuring </a:t>
            </a:r>
            <a:r>
              <a:rPr lang="en-US" b="1" dirty="0" smtClean="0"/>
              <a:t>Table</a:t>
            </a:r>
            <a:r>
              <a:rPr lang="el-GR" b="1" dirty="0" smtClean="0"/>
              <a:t> </a:t>
            </a:r>
            <a:endParaRPr lang="el-GR" dirty="0"/>
          </a:p>
        </p:txBody>
      </p:sp>
      <p:pic>
        <p:nvPicPr>
          <p:cNvPr id="1026" name="Picture 2" descr="https://www.iml-service.com/wp-content/uploads/2016/08/messtisch.jpg"/>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967666" y="905523"/>
            <a:ext cx="10441619" cy="5752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5817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365125"/>
            <a:ext cx="10515600" cy="1348265"/>
          </a:xfrm>
        </p:spPr>
        <p:txBody>
          <a:bodyPr/>
          <a:lstStyle/>
          <a:p>
            <a:pPr algn="ctr"/>
            <a:r>
              <a:rPr lang="el-GR" dirty="0" smtClean="0"/>
              <a:t>Ραδιοχρονολόγηση</a:t>
            </a:r>
            <a:r>
              <a:rPr lang="en-US" dirty="0" smtClean="0"/>
              <a:t> </a:t>
            </a:r>
            <a:r>
              <a:rPr lang="el-GR" dirty="0" smtClean="0"/>
              <a:t>με ισότοπα , άνθρακα-14</a:t>
            </a:r>
            <a:endParaRPr lang="el-GR" dirty="0"/>
          </a:p>
        </p:txBody>
      </p:sp>
      <p:pic>
        <p:nvPicPr>
          <p:cNvPr id="4" name="Θέση περιεχομένου 3" descr="https://www.thoughtco.com/thmb/_lN9qQsSbKbD9ygRGBa5OzeI8YQ=/700x500/filters:fill%28auto,1%29/reimer_mccormac-56a020b53df78cafdaa03e44.jpg"/>
          <p:cNvPicPr>
            <a:picLocks noGrp="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399496" y="2136339"/>
            <a:ext cx="7208669" cy="4463573"/>
          </a:xfrm>
          <a:prstGeom prst="rect">
            <a:avLst/>
          </a:prstGeom>
          <a:noFill/>
          <a:ln>
            <a:noFill/>
          </a:ln>
        </p:spPr>
      </p:pic>
      <p:sp>
        <p:nvSpPr>
          <p:cNvPr id="3" name="Ορθογώνιο 2"/>
          <p:cNvSpPr/>
          <p:nvPr/>
        </p:nvSpPr>
        <p:spPr>
          <a:xfrm>
            <a:off x="7856739" y="2136339"/>
            <a:ext cx="3994950" cy="3970318"/>
          </a:xfrm>
          <a:prstGeom prst="rect">
            <a:avLst/>
          </a:prstGeom>
        </p:spPr>
        <p:txBody>
          <a:bodyPr wrap="square">
            <a:spAutoFit/>
          </a:bodyPr>
          <a:lstStyle/>
          <a:p>
            <a:r>
              <a:rPr lang="en-US" dirty="0" smtClean="0"/>
              <a:t>H </a:t>
            </a:r>
            <a:r>
              <a:rPr lang="el-GR" dirty="0" smtClean="0"/>
              <a:t>μέθοδο</a:t>
            </a:r>
            <a:r>
              <a:rPr lang="en-US" dirty="0" smtClean="0"/>
              <a:t>w</a:t>
            </a:r>
            <a:r>
              <a:rPr lang="el-GR" dirty="0" smtClean="0"/>
              <a:t> </a:t>
            </a:r>
            <a:r>
              <a:rPr lang="el-GR" dirty="0"/>
              <a:t>ραδιοχρονολόγησης με άνθρακα-14, </a:t>
            </a:r>
            <a:r>
              <a:rPr lang="el-GR" dirty="0" smtClean="0"/>
              <a:t>πρώτη </a:t>
            </a:r>
            <a:r>
              <a:rPr lang="el-GR" dirty="0"/>
              <a:t>φορά προτάθηκε το 1946 από τον Αμερικανό χημικό Γουίλαρντ Φρανκ Λίμπι (το 1960 τιμήθηκε με το βραβείο Νόμπελ χημείας για την τεχνική της ραδιοχρονολόγησης με τον 14C.) και έκτοτε αποτελεί βασική μέθοδο προσδιορισμού της ηλικίας ευρημάτων από οργανική ύλη, με εφαρμογές στην αρχαιολογία, στην παλαιοντολογία, στη γεωφυσική, στη γεωλογία και άλλες επιστήμες.</a:t>
            </a:r>
          </a:p>
        </p:txBody>
      </p:sp>
    </p:spTree>
    <p:extLst>
      <p:ext uri="{BB962C8B-B14F-4D97-AF65-F5344CB8AC3E}">
        <p14:creationId xmlns:p14="http://schemas.microsoft.com/office/powerpoint/2010/main" val="14644276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descr="https://1.bp.blogspot.com/-x5jqzM1C5tM/XOUqouMYzKI/AAAAAAAAGTA/R4JmOmrvroUM_c7EZrWzMDj_EgTCk-iKQCLcBGAs/s400/a-e-douglass.jpg">
            <a:hlinkClick r:id="rId2"/>
          </p:cNvPr>
          <p:cNvPicPr>
            <a:picLocks noGrp="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239485" y="402770"/>
            <a:ext cx="5850162" cy="5847194"/>
          </a:xfrm>
          <a:prstGeom prst="rect">
            <a:avLst/>
          </a:prstGeom>
          <a:noFill/>
          <a:ln>
            <a:noFill/>
          </a:ln>
        </p:spPr>
      </p:pic>
      <p:pic>
        <p:nvPicPr>
          <p:cNvPr id="5" name="Εικόνα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97819" y="281463"/>
            <a:ext cx="5310076" cy="5968501"/>
          </a:xfrm>
          <a:prstGeom prst="rect">
            <a:avLst/>
          </a:prstGeom>
        </p:spPr>
      </p:pic>
    </p:spTree>
    <p:extLst>
      <p:ext uri="{BB962C8B-B14F-4D97-AF65-F5344CB8AC3E}">
        <p14:creationId xmlns:p14="http://schemas.microsoft.com/office/powerpoint/2010/main" val="27954938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endrochronology | Birth year, Funny images, Funny quotes"/>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1295399" y="103766"/>
            <a:ext cx="9884229" cy="6462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21427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46112" y="452718"/>
            <a:ext cx="5985508" cy="1313938"/>
          </a:xfrm>
        </p:spPr>
        <p:txBody>
          <a:bodyPr/>
          <a:lstStyle/>
          <a:p>
            <a:pPr algn="ctr"/>
            <a:r>
              <a:rPr lang="el-GR" dirty="0" smtClean="0"/>
              <a:t>Μελέτη αυξητικών δακτυλίων</a:t>
            </a:r>
            <a:endParaRPr lang="el-GR" dirty="0"/>
          </a:p>
        </p:txBody>
      </p:sp>
      <p:pic>
        <p:nvPicPr>
          <p:cNvPr id="4098" name="Picture 2" descr="Tree-ring Lab – Chair of Forest Ecology | ETH Zurich"/>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301841" y="1837679"/>
            <a:ext cx="7182035" cy="4864962"/>
          </a:xfrm>
          <a:prstGeom prst="rect">
            <a:avLst/>
          </a:prstGeom>
          <a:noFill/>
          <a:extLst>
            <a:ext uri="{909E8E84-426E-40DD-AFC4-6F175D3DCCD1}">
              <a14:hiddenFill xmlns:a14="http://schemas.microsoft.com/office/drawing/2010/main">
                <a:solidFill>
                  <a:srgbClr val="FFFFFF"/>
                </a:solidFill>
              </a14:hiddenFill>
            </a:ext>
          </a:extLst>
        </p:spPr>
      </p:pic>
      <p:pic>
        <p:nvPicPr>
          <p:cNvPr id="3" name="Εικόνα 2"/>
          <p:cNvPicPr>
            <a:picLocks noChangeAspect="1"/>
          </p:cNvPicPr>
          <p:nvPr/>
        </p:nvPicPr>
        <p:blipFill>
          <a:blip r:embed="rId3"/>
          <a:stretch>
            <a:fillRect/>
          </a:stretch>
        </p:blipFill>
        <p:spPr>
          <a:xfrm>
            <a:off x="7792529" y="541538"/>
            <a:ext cx="4109458" cy="5482523"/>
          </a:xfrm>
          <a:prstGeom prst="rect">
            <a:avLst/>
          </a:prstGeom>
        </p:spPr>
      </p:pic>
    </p:spTree>
    <p:extLst>
      <p:ext uri="{BB962C8B-B14F-4D97-AF65-F5344CB8AC3E}">
        <p14:creationId xmlns:p14="http://schemas.microsoft.com/office/powerpoint/2010/main" val="13076614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46111" y="452718"/>
            <a:ext cx="9404723" cy="755596"/>
          </a:xfrm>
        </p:spPr>
        <p:txBody>
          <a:bodyPr/>
          <a:lstStyle/>
          <a:p>
            <a:endParaRPr lang="el-GR" dirty="0"/>
          </a:p>
        </p:txBody>
      </p:sp>
      <p:pic>
        <p:nvPicPr>
          <p:cNvPr id="7170" name="Picture 2" descr="Young visitor looking at redwood tree rings"/>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35413" y="1436945"/>
            <a:ext cx="5764644" cy="4376026"/>
          </a:xfrm>
          <a:prstGeom prst="rect">
            <a:avLst/>
          </a:prstGeom>
          <a:noFill/>
          <a:extLst>
            <a:ext uri="{909E8E84-426E-40DD-AFC4-6F175D3DCCD1}">
              <a14:hiddenFill xmlns:a14="http://schemas.microsoft.com/office/drawing/2010/main">
                <a:solidFill>
                  <a:srgbClr val="FFFFFF"/>
                </a:solidFill>
              </a14:hiddenFill>
            </a:ext>
          </a:extLst>
        </p:spPr>
      </p:pic>
      <p:pic>
        <p:nvPicPr>
          <p:cNvPr id="4" name="Εικόνα 3"/>
          <p:cNvPicPr>
            <a:picLocks noChangeAspect="1"/>
          </p:cNvPicPr>
          <p:nvPr/>
        </p:nvPicPr>
        <p:blipFill>
          <a:blip r:embed="rId3"/>
          <a:stretch>
            <a:fillRect/>
          </a:stretch>
        </p:blipFill>
        <p:spPr>
          <a:xfrm>
            <a:off x="6193971" y="1208314"/>
            <a:ext cx="5767214" cy="4361325"/>
          </a:xfrm>
          <a:prstGeom prst="rect">
            <a:avLst/>
          </a:prstGeom>
        </p:spPr>
      </p:pic>
    </p:spTree>
    <p:extLst>
      <p:ext uri="{BB962C8B-B14F-4D97-AF65-F5344CB8AC3E}">
        <p14:creationId xmlns:p14="http://schemas.microsoft.com/office/powerpoint/2010/main" val="16669576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aradise | Travel Design Impressions"/>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372533" y="1166301"/>
            <a:ext cx="3146821" cy="4195762"/>
          </a:xfrm>
          <a:prstGeom prst="rect">
            <a:avLst/>
          </a:prstGeom>
          <a:noFill/>
          <a:extLst>
            <a:ext uri="{909E8E84-426E-40DD-AFC4-6F175D3DCCD1}">
              <a14:hiddenFill xmlns:a14="http://schemas.microsoft.com/office/drawing/2010/main">
                <a:solidFill>
                  <a:srgbClr val="FFFFFF"/>
                </a:solidFill>
              </a14:hiddenFill>
            </a:ext>
          </a:extLst>
        </p:spPr>
      </p:pic>
      <p:pic>
        <p:nvPicPr>
          <p:cNvPr id="4" name="Εικόνα 3"/>
          <p:cNvPicPr>
            <a:picLocks noChangeAspect="1"/>
          </p:cNvPicPr>
          <p:nvPr/>
        </p:nvPicPr>
        <p:blipFill>
          <a:blip r:embed="rId3"/>
          <a:stretch>
            <a:fillRect/>
          </a:stretch>
        </p:blipFill>
        <p:spPr>
          <a:xfrm>
            <a:off x="7915816" y="3655861"/>
            <a:ext cx="4119238" cy="3089429"/>
          </a:xfrm>
          <a:prstGeom prst="rect">
            <a:avLst/>
          </a:prstGeom>
        </p:spPr>
      </p:pic>
      <p:sp>
        <p:nvSpPr>
          <p:cNvPr id="5" name="Ορθογώνιο 4"/>
          <p:cNvSpPr/>
          <p:nvPr/>
        </p:nvSpPr>
        <p:spPr>
          <a:xfrm>
            <a:off x="559294" y="5736771"/>
            <a:ext cx="6962735" cy="646331"/>
          </a:xfrm>
          <a:prstGeom prst="rect">
            <a:avLst/>
          </a:prstGeom>
        </p:spPr>
        <p:txBody>
          <a:bodyPr wrap="square">
            <a:spAutoFit/>
          </a:bodyPr>
          <a:lstStyle/>
          <a:p>
            <a:r>
              <a:rPr lang="en-US" dirty="0"/>
              <a:t>A Douglas Fir tree slice with ring time markers in Mount Rainier National Park Washington USA. </a:t>
            </a:r>
            <a:endParaRPr lang="el-GR" dirty="0"/>
          </a:p>
        </p:txBody>
      </p:sp>
      <p:pic>
        <p:nvPicPr>
          <p:cNvPr id="7" name="Εικόνα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71762" y="522514"/>
            <a:ext cx="3639238" cy="4839549"/>
          </a:xfrm>
          <a:prstGeom prst="rect">
            <a:avLst/>
          </a:prstGeom>
        </p:spPr>
      </p:pic>
      <p:pic>
        <p:nvPicPr>
          <p:cNvPr id="8" name="Εικόνα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83658" y="167283"/>
            <a:ext cx="2481760" cy="3307422"/>
          </a:xfrm>
          <a:prstGeom prst="rect">
            <a:avLst/>
          </a:prstGeom>
        </p:spPr>
      </p:pic>
    </p:spTree>
    <p:extLst>
      <p:ext uri="{BB962C8B-B14F-4D97-AF65-F5344CB8AC3E}">
        <p14:creationId xmlns:p14="http://schemas.microsoft.com/office/powerpoint/2010/main" val="19596120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04186" y="1136342"/>
            <a:ext cx="2885243" cy="2867486"/>
          </a:xfrm>
        </p:spPr>
        <p:txBody>
          <a:bodyPr/>
          <a:lstStyle/>
          <a:p>
            <a:r>
              <a:rPr lang="en-US" sz="2400" dirty="0" err="1">
                <a:latin typeface="Arial Black" panose="020B0A04020102020204" pitchFamily="34" charset="0"/>
              </a:rPr>
              <a:t>Sequoiadendron</a:t>
            </a:r>
            <a:r>
              <a:rPr lang="en-US" sz="2400" dirty="0">
                <a:latin typeface="Arial Black" panose="020B0A04020102020204" pitchFamily="34" charset="0"/>
              </a:rPr>
              <a:t> </a:t>
            </a:r>
            <a:r>
              <a:rPr lang="en-US" sz="2400" dirty="0" err="1">
                <a:latin typeface="Arial Black" panose="020B0A04020102020204" pitchFamily="34" charset="0"/>
              </a:rPr>
              <a:t>giganteum</a:t>
            </a:r>
            <a:r>
              <a:rPr lang="en-US" sz="2400" dirty="0">
                <a:latin typeface="Arial Black" panose="020B0A04020102020204" pitchFamily="34" charset="0"/>
              </a:rPr>
              <a:t> </a:t>
            </a:r>
            <a:r>
              <a:rPr lang="el-GR" sz="2400" dirty="0" smtClean="0">
                <a:latin typeface="Arial Black" panose="020B0A04020102020204" pitchFamily="34" charset="0"/>
              </a:rPr>
              <a:t/>
            </a:r>
            <a:br>
              <a:rPr lang="el-GR" sz="2400" dirty="0" smtClean="0">
                <a:latin typeface="Arial Black" panose="020B0A04020102020204" pitchFamily="34" charset="0"/>
              </a:rPr>
            </a:br>
            <a:r>
              <a:rPr lang="el-GR" sz="2400" dirty="0">
                <a:latin typeface="Arial Black" panose="020B0A04020102020204" pitchFamily="34" charset="0"/>
              </a:rPr>
              <a:t/>
            </a:r>
            <a:br>
              <a:rPr lang="el-GR" sz="2400" dirty="0">
                <a:latin typeface="Arial Black" panose="020B0A04020102020204" pitchFamily="34" charset="0"/>
              </a:rPr>
            </a:br>
            <a:r>
              <a:rPr lang="en-US" sz="2400" dirty="0" smtClean="0">
                <a:latin typeface="Arial Black" panose="020B0A04020102020204" pitchFamily="34" charset="0"/>
              </a:rPr>
              <a:t>Natural </a:t>
            </a:r>
            <a:r>
              <a:rPr lang="en-US" sz="2400" dirty="0">
                <a:latin typeface="Arial Black" panose="020B0A04020102020204" pitchFamily="34" charset="0"/>
              </a:rPr>
              <a:t>History Museum of </a:t>
            </a:r>
            <a:r>
              <a:rPr lang="en-US" sz="2400" dirty="0" smtClean="0">
                <a:latin typeface="Arial Black" panose="020B0A04020102020204" pitchFamily="34" charset="0"/>
              </a:rPr>
              <a:t>London</a:t>
            </a:r>
            <a:endParaRPr lang="el-GR" sz="2400" dirty="0">
              <a:latin typeface="Arial Black" panose="020B0A04020102020204" pitchFamily="34" charset="0"/>
            </a:endParaRPr>
          </a:p>
        </p:txBody>
      </p:sp>
      <p:pic>
        <p:nvPicPr>
          <p:cNvPr id="4" name="Θέση περιεχομένου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295050" y="142043"/>
            <a:ext cx="8796335" cy="6597251"/>
          </a:xfrm>
          <a:prstGeom prst="rect">
            <a:avLst/>
          </a:prstGeom>
        </p:spPr>
      </p:pic>
    </p:spTree>
    <p:extLst>
      <p:ext uri="{BB962C8B-B14F-4D97-AF65-F5344CB8AC3E}">
        <p14:creationId xmlns:p14="http://schemas.microsoft.com/office/powerpoint/2010/main" val="36036660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46112" y="1349828"/>
            <a:ext cx="627517" cy="3897085"/>
          </a:xfrm>
        </p:spPr>
        <p:txBody>
          <a:bodyPr/>
          <a:lstStyle/>
          <a:p>
            <a:pPr algn="ctr"/>
            <a:r>
              <a:rPr lang="el-GR" dirty="0" smtClean="0"/>
              <a:t>ΤΕΛΟΣ</a:t>
            </a:r>
            <a:endParaRPr lang="el-GR" dirty="0"/>
          </a:p>
        </p:txBody>
      </p:sp>
      <p:pic>
        <p:nvPicPr>
          <p:cNvPr id="5" name="Εικόνα 4"/>
          <p:cNvPicPr>
            <a:picLocks noChangeAspect="1"/>
          </p:cNvPicPr>
          <p:nvPr/>
        </p:nvPicPr>
        <p:blipFill>
          <a:blip r:embed="rId2"/>
          <a:stretch>
            <a:fillRect/>
          </a:stretch>
        </p:blipFill>
        <p:spPr>
          <a:xfrm>
            <a:off x="1730829" y="94773"/>
            <a:ext cx="10335510" cy="6536953"/>
          </a:xfrm>
          <a:prstGeom prst="rect">
            <a:avLst/>
          </a:prstGeom>
        </p:spPr>
      </p:pic>
    </p:spTree>
    <p:extLst>
      <p:ext uri="{BB962C8B-B14F-4D97-AF65-F5344CB8AC3E}">
        <p14:creationId xmlns:p14="http://schemas.microsoft.com/office/powerpoint/2010/main" val="37962513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408589" y="365125"/>
            <a:ext cx="1340528" cy="5582914"/>
          </a:xfrm>
        </p:spPr>
        <p:txBody>
          <a:bodyPr/>
          <a:lstStyle/>
          <a:p>
            <a:endParaRPr lang="el-GR" dirty="0"/>
          </a:p>
        </p:txBody>
      </p:sp>
      <p:pic>
        <p:nvPicPr>
          <p:cNvPr id="4" name="Θέση περιεχομένου 3" descr="Pin on Workshop Information"/>
          <p:cNvPicPr>
            <a:picLocks noGrp="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239697" y="75459"/>
            <a:ext cx="5859262" cy="6667130"/>
          </a:xfrm>
          <a:prstGeom prst="rect">
            <a:avLst/>
          </a:prstGeom>
          <a:noFill/>
          <a:ln>
            <a:noFill/>
          </a:ln>
        </p:spPr>
      </p:pic>
      <p:pic>
        <p:nvPicPr>
          <p:cNvPr id="3" name="Εικόνα 2"/>
          <p:cNvPicPr>
            <a:picLocks noChangeAspect="1"/>
          </p:cNvPicPr>
          <p:nvPr/>
        </p:nvPicPr>
        <p:blipFill>
          <a:blip r:embed="rId3"/>
          <a:stretch>
            <a:fillRect/>
          </a:stretch>
        </p:blipFill>
        <p:spPr>
          <a:xfrm>
            <a:off x="6627997" y="75459"/>
            <a:ext cx="5134915" cy="6600549"/>
          </a:xfrm>
          <a:prstGeom prst="rect">
            <a:avLst/>
          </a:prstGeom>
        </p:spPr>
      </p:pic>
    </p:spTree>
    <p:extLst>
      <p:ext uri="{BB962C8B-B14F-4D97-AF65-F5344CB8AC3E}">
        <p14:creationId xmlns:p14="http://schemas.microsoft.com/office/powerpoint/2010/main" val="29918839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kyline High School Visual Art – Oakland, CA"/>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447060" y="187482"/>
            <a:ext cx="8806649" cy="6446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3415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stretch>
            <a:fillRect/>
          </a:stretch>
        </p:blipFill>
        <p:spPr>
          <a:xfrm>
            <a:off x="1260629" y="159799"/>
            <a:ext cx="9694416" cy="6532157"/>
          </a:xfrm>
          <a:prstGeom prst="rect">
            <a:avLst/>
          </a:prstGeom>
        </p:spPr>
      </p:pic>
    </p:spTree>
    <p:extLst>
      <p:ext uri="{BB962C8B-B14F-4D97-AF65-F5344CB8AC3E}">
        <p14:creationId xmlns:p14="http://schemas.microsoft.com/office/powerpoint/2010/main" val="989646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381956" y="-1"/>
            <a:ext cx="648070" cy="6640498"/>
          </a:xfrm>
        </p:spPr>
        <p:txBody>
          <a:bodyPr>
            <a:normAutofit/>
          </a:bodyPr>
          <a:lstStyle/>
          <a:p>
            <a:r>
              <a:rPr lang="el-GR" b="1" dirty="0" smtClean="0"/>
              <a:t>Ε</a:t>
            </a:r>
            <a:br>
              <a:rPr lang="el-GR" b="1" dirty="0" smtClean="0"/>
            </a:br>
            <a:r>
              <a:rPr lang="el-GR" b="1" dirty="0" smtClean="0"/>
              <a:t>Π</a:t>
            </a:r>
            <a:br>
              <a:rPr lang="el-GR" b="1" dirty="0" smtClean="0"/>
            </a:br>
            <a:r>
              <a:rPr lang="el-GR" b="1" dirty="0" smtClean="0"/>
              <a:t>Ι</a:t>
            </a:r>
            <a:br>
              <a:rPr lang="el-GR" b="1" dirty="0" smtClean="0"/>
            </a:br>
            <a:r>
              <a:rPr lang="el-GR" b="1" dirty="0" smtClean="0"/>
              <a:t>Δ</a:t>
            </a:r>
            <a:br>
              <a:rPr lang="el-GR" b="1" dirty="0" smtClean="0"/>
            </a:br>
            <a:r>
              <a:rPr lang="el-GR" b="1" dirty="0" smtClean="0"/>
              <a:t>Ρ</a:t>
            </a:r>
            <a:br>
              <a:rPr lang="el-GR" b="1" dirty="0" smtClean="0"/>
            </a:br>
            <a:r>
              <a:rPr lang="el-GR" b="1" dirty="0" smtClean="0"/>
              <a:t>Α</a:t>
            </a:r>
            <a:br>
              <a:rPr lang="el-GR" b="1" dirty="0" smtClean="0"/>
            </a:br>
            <a:r>
              <a:rPr lang="el-GR" b="1" dirty="0" smtClean="0"/>
              <a:t>Σ</a:t>
            </a:r>
            <a:br>
              <a:rPr lang="el-GR" b="1" dirty="0" smtClean="0"/>
            </a:br>
            <a:r>
              <a:rPr lang="el-GR" b="1" dirty="0" smtClean="0"/>
              <a:t>Η</a:t>
            </a:r>
            <a:endParaRPr lang="el-GR" b="1" dirty="0"/>
          </a:p>
        </p:txBody>
      </p:sp>
      <p:pic>
        <p:nvPicPr>
          <p:cNvPr id="4" name="Θέση περιεχομένου 3" descr="https://www.wsl.ch/fileadmin/_processed_/6/9/csm_umwelteinfluesse_gr_EN_548d977a6d.jpg">
            <a:hlinkClick r:id="rId2" tooltip="&quot;Tree rings as a record of environmental events&quot;"/>
          </p:cNvPr>
          <p:cNvPicPr>
            <a:picLocks noGrp="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267855" y="150921"/>
            <a:ext cx="11656289" cy="6489576"/>
          </a:xfrm>
          <a:prstGeom prst="rect">
            <a:avLst/>
          </a:prstGeom>
          <a:noFill/>
          <a:ln>
            <a:noFill/>
          </a:ln>
        </p:spPr>
      </p:pic>
      <p:sp>
        <p:nvSpPr>
          <p:cNvPr id="5" name="Ορθογώνιο 4"/>
          <p:cNvSpPr/>
          <p:nvPr/>
        </p:nvSpPr>
        <p:spPr>
          <a:xfrm>
            <a:off x="12772009" y="79901"/>
            <a:ext cx="701335" cy="6863417"/>
          </a:xfrm>
          <a:prstGeom prst="rect">
            <a:avLst/>
          </a:prstGeom>
        </p:spPr>
        <p:txBody>
          <a:bodyPr wrap="square">
            <a:spAutoFit/>
          </a:bodyPr>
          <a:lstStyle/>
          <a:p>
            <a:pPr algn="ctr"/>
            <a:r>
              <a:rPr lang="el-GR" sz="4400" dirty="0"/>
              <a:t>Α</a:t>
            </a:r>
          </a:p>
          <a:p>
            <a:pPr algn="ctr"/>
            <a:r>
              <a:rPr lang="el-GR" sz="4400" dirty="0"/>
              <a:t>Π</a:t>
            </a:r>
          </a:p>
          <a:p>
            <a:pPr algn="ctr"/>
            <a:r>
              <a:rPr lang="el-GR" sz="4400" dirty="0"/>
              <a:t>Ο</a:t>
            </a:r>
          </a:p>
          <a:p>
            <a:pPr algn="ctr"/>
            <a:r>
              <a:rPr lang="el-GR" sz="4400" dirty="0"/>
              <a:t>Τ</a:t>
            </a:r>
          </a:p>
          <a:p>
            <a:pPr algn="ctr"/>
            <a:r>
              <a:rPr lang="el-GR" sz="4400" dirty="0"/>
              <a:t>Ε</a:t>
            </a:r>
          </a:p>
          <a:p>
            <a:pPr algn="ctr"/>
            <a:r>
              <a:rPr lang="el-GR" sz="4400" dirty="0"/>
              <a:t>Λ</a:t>
            </a:r>
          </a:p>
          <a:p>
            <a:pPr algn="ctr"/>
            <a:r>
              <a:rPr lang="el-GR" sz="4400" dirty="0"/>
              <a:t>Ε</a:t>
            </a:r>
          </a:p>
          <a:p>
            <a:pPr algn="ctr"/>
            <a:r>
              <a:rPr lang="el-GR" sz="4400" dirty="0"/>
              <a:t>Σ</a:t>
            </a:r>
          </a:p>
          <a:p>
            <a:pPr algn="ctr"/>
            <a:r>
              <a:rPr lang="el-GR" sz="4400" dirty="0"/>
              <a:t>Μ</a:t>
            </a:r>
          </a:p>
          <a:p>
            <a:pPr algn="ctr"/>
            <a:r>
              <a:rPr lang="el-GR" sz="4400" dirty="0"/>
              <a:t>Α</a:t>
            </a:r>
          </a:p>
        </p:txBody>
      </p:sp>
    </p:spTree>
    <p:extLst>
      <p:ext uri="{BB962C8B-B14F-4D97-AF65-F5344CB8AC3E}">
        <p14:creationId xmlns:p14="http://schemas.microsoft.com/office/powerpoint/2010/main" val="37820778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839788" y="177554"/>
            <a:ext cx="10515600" cy="719092"/>
          </a:xfrm>
        </p:spPr>
        <p:txBody>
          <a:bodyPr>
            <a:normAutofit fontScale="90000"/>
          </a:bodyPr>
          <a:lstStyle/>
          <a:p>
            <a:pPr algn="ctr"/>
            <a:r>
              <a:rPr lang="el-GR" dirty="0" smtClean="0"/>
              <a:t>ΕΠΕΞΗΓΗΣΗ</a:t>
            </a:r>
            <a:endParaRPr lang="el-GR" dirty="0"/>
          </a:p>
        </p:txBody>
      </p:sp>
      <p:sp>
        <p:nvSpPr>
          <p:cNvPr id="5" name="Θέση κειμένου 4"/>
          <p:cNvSpPr>
            <a:spLocks noGrp="1"/>
          </p:cNvSpPr>
          <p:nvPr>
            <p:ph type="body" idx="1"/>
          </p:nvPr>
        </p:nvSpPr>
        <p:spPr>
          <a:xfrm>
            <a:off x="839789" y="1145219"/>
            <a:ext cx="5157787" cy="535944"/>
          </a:xfrm>
        </p:spPr>
        <p:txBody>
          <a:bodyPr/>
          <a:lstStyle/>
          <a:p>
            <a:r>
              <a:rPr lang="el-GR" dirty="0" smtClean="0"/>
              <a:t>Επίδραση και αποτέλεσμα</a:t>
            </a:r>
            <a:endParaRPr lang="el-GR" dirty="0"/>
          </a:p>
        </p:txBody>
      </p:sp>
      <p:sp>
        <p:nvSpPr>
          <p:cNvPr id="3" name="Θέση περιεχομένου 2"/>
          <p:cNvSpPr>
            <a:spLocks noGrp="1"/>
          </p:cNvSpPr>
          <p:nvPr>
            <p:ph sz="half" idx="2"/>
          </p:nvPr>
        </p:nvSpPr>
        <p:spPr>
          <a:xfrm>
            <a:off x="839789" y="1778818"/>
            <a:ext cx="5157787" cy="4755149"/>
          </a:xfrm>
        </p:spPr>
        <p:txBody>
          <a:bodyPr>
            <a:normAutofit/>
          </a:bodyPr>
          <a:lstStyle/>
          <a:p>
            <a:r>
              <a:rPr lang="en-US" b="1" dirty="0"/>
              <a:t>Wind</a:t>
            </a:r>
            <a:endParaRPr lang="el-GR" dirty="0"/>
          </a:p>
          <a:p>
            <a:r>
              <a:rPr lang="en-US" b="1" dirty="0"/>
              <a:t>Insect outbreak</a:t>
            </a:r>
            <a:endParaRPr lang="el-GR" dirty="0"/>
          </a:p>
          <a:p>
            <a:r>
              <a:rPr lang="en-US" b="1" dirty="0"/>
              <a:t>Tilt</a:t>
            </a:r>
            <a:endParaRPr lang="el-GR" dirty="0"/>
          </a:p>
          <a:p>
            <a:r>
              <a:rPr lang="en-US" b="1" dirty="0"/>
              <a:t>Reaction wood</a:t>
            </a:r>
            <a:endParaRPr lang="el-GR" dirty="0"/>
          </a:p>
          <a:p>
            <a:r>
              <a:rPr lang="en-US" b="1" dirty="0"/>
              <a:t>Lack of light, crown breakage or game browsing</a:t>
            </a:r>
            <a:endParaRPr lang="el-GR" dirty="0"/>
          </a:p>
          <a:p>
            <a:r>
              <a:rPr lang="en-US" b="1" dirty="0"/>
              <a:t>Thinning </a:t>
            </a:r>
            <a:endParaRPr lang="el-GR" dirty="0"/>
          </a:p>
          <a:p>
            <a:r>
              <a:rPr lang="en-US" b="1" dirty="0"/>
              <a:t>Forest fire</a:t>
            </a:r>
            <a:endParaRPr lang="el-GR" dirty="0"/>
          </a:p>
          <a:p>
            <a:r>
              <a:rPr lang="en-US" b="1" dirty="0"/>
              <a:t>Callous margin of fire scar</a:t>
            </a:r>
            <a:endParaRPr lang="el-GR" dirty="0"/>
          </a:p>
          <a:p>
            <a:r>
              <a:rPr lang="en-US" b="1" dirty="0"/>
              <a:t>Post-fire regeneration</a:t>
            </a:r>
            <a:endParaRPr lang="el-GR" dirty="0"/>
          </a:p>
          <a:p>
            <a:r>
              <a:rPr lang="en-US" b="1" dirty="0"/>
              <a:t>Drought</a:t>
            </a:r>
            <a:endParaRPr lang="el-GR" dirty="0"/>
          </a:p>
          <a:p>
            <a:r>
              <a:rPr lang="en-US" b="1" dirty="0"/>
              <a:t>Subsequent root damage and defoliation</a:t>
            </a:r>
            <a:endParaRPr lang="el-GR" dirty="0"/>
          </a:p>
          <a:p>
            <a:endParaRPr lang="el-GR" dirty="0"/>
          </a:p>
          <a:p>
            <a:endParaRPr lang="el-GR" dirty="0"/>
          </a:p>
        </p:txBody>
      </p:sp>
      <p:sp>
        <p:nvSpPr>
          <p:cNvPr id="7" name="Θέση περιεχομένου 6"/>
          <p:cNvSpPr>
            <a:spLocks noGrp="1"/>
          </p:cNvSpPr>
          <p:nvPr>
            <p:ph sz="quarter" idx="4"/>
          </p:nvPr>
        </p:nvSpPr>
        <p:spPr>
          <a:xfrm>
            <a:off x="6107839" y="1778816"/>
            <a:ext cx="5247551" cy="4843926"/>
          </a:xfrm>
        </p:spPr>
        <p:txBody>
          <a:bodyPr>
            <a:normAutofit fontScale="92500" lnSpcReduction="20000"/>
          </a:bodyPr>
          <a:lstStyle/>
          <a:p>
            <a:endParaRPr lang="el-GR" b="1" dirty="0" smtClean="0"/>
          </a:p>
          <a:p>
            <a:r>
              <a:rPr lang="el-GR" b="1" dirty="0" smtClean="0"/>
              <a:t>Άνεμος</a:t>
            </a:r>
            <a:endParaRPr lang="el-GR" dirty="0" smtClean="0"/>
          </a:p>
          <a:p>
            <a:r>
              <a:rPr lang="el-GR" b="1" dirty="0" smtClean="0"/>
              <a:t>Ένταση εντόμων</a:t>
            </a:r>
            <a:endParaRPr lang="el-GR" dirty="0" smtClean="0"/>
          </a:p>
          <a:p>
            <a:r>
              <a:rPr lang="el-GR" b="1" dirty="0" smtClean="0"/>
              <a:t>Κλίση</a:t>
            </a:r>
            <a:endParaRPr lang="el-GR" dirty="0" smtClean="0"/>
          </a:p>
          <a:p>
            <a:r>
              <a:rPr lang="el-GR" b="1" dirty="0" smtClean="0"/>
              <a:t>Ξύλο αντίδρασης ( θλιψιγενές )</a:t>
            </a:r>
            <a:endParaRPr lang="el-GR" dirty="0" smtClean="0"/>
          </a:p>
          <a:p>
            <a:r>
              <a:rPr lang="el-GR" b="1" dirty="0" smtClean="0"/>
              <a:t>Έλλειψη φωτός, θραύση κόμης ή επίδραση βόσκησης της άγριας πανίδας</a:t>
            </a:r>
            <a:endParaRPr lang="el-GR" dirty="0" smtClean="0"/>
          </a:p>
          <a:p>
            <a:r>
              <a:rPr lang="el-GR" b="1" dirty="0" smtClean="0"/>
              <a:t>Αραίωση συστάδας</a:t>
            </a:r>
            <a:endParaRPr lang="el-GR" dirty="0" smtClean="0"/>
          </a:p>
          <a:p>
            <a:r>
              <a:rPr lang="el-GR" b="1" dirty="0" smtClean="0"/>
              <a:t>φωτιά δάσους</a:t>
            </a:r>
            <a:endParaRPr lang="el-GR" dirty="0" smtClean="0"/>
          </a:p>
          <a:p>
            <a:r>
              <a:rPr lang="el-GR" b="1" dirty="0" smtClean="0"/>
              <a:t>Διόγκωση αποκατάστασης με σημάδι πληγής από πυρκαγιά</a:t>
            </a:r>
            <a:endParaRPr lang="el-GR" dirty="0" smtClean="0"/>
          </a:p>
          <a:p>
            <a:r>
              <a:rPr lang="el-GR" b="1" dirty="0" smtClean="0"/>
              <a:t>Αναγέννηση μετά από πυρκαγιά</a:t>
            </a:r>
            <a:endParaRPr lang="el-GR" dirty="0" smtClean="0"/>
          </a:p>
          <a:p>
            <a:r>
              <a:rPr lang="el-GR" b="1" dirty="0" smtClean="0"/>
              <a:t>Ξηρασία</a:t>
            </a:r>
            <a:endParaRPr lang="el-GR" dirty="0" smtClean="0"/>
          </a:p>
          <a:p>
            <a:r>
              <a:rPr lang="el-GR" b="1" dirty="0" smtClean="0"/>
              <a:t>Μεταγενέστερη βλάβη των ριζών και ρίψη βελονών </a:t>
            </a:r>
            <a:endParaRPr lang="el-GR" dirty="0" smtClean="0"/>
          </a:p>
          <a:p>
            <a:endParaRPr lang="el-GR" dirty="0"/>
          </a:p>
        </p:txBody>
      </p:sp>
    </p:spTree>
    <p:extLst>
      <p:ext uri="{BB962C8B-B14F-4D97-AF65-F5344CB8AC3E}">
        <p14:creationId xmlns:p14="http://schemas.microsoft.com/office/powerpoint/2010/main" val="10931471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Θέση περιεχομένου 8" descr="tree rings and testimonies | Tree rings, Tree ring tattoo, Wood"/>
          <p:cNvPicPr>
            <a:picLocks noGrp="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106532" y="1464817"/>
            <a:ext cx="6027938" cy="4973964"/>
          </a:xfrm>
          <a:prstGeom prst="rect">
            <a:avLst/>
          </a:prstGeom>
          <a:noFill/>
          <a:ln>
            <a:noFill/>
          </a:ln>
        </p:spPr>
      </p:pic>
      <p:pic>
        <p:nvPicPr>
          <p:cNvPr id="10" name="Εικόνα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33403" y="1375901"/>
            <a:ext cx="5711547" cy="4887677"/>
          </a:xfrm>
          <a:prstGeom prst="rect">
            <a:avLst/>
          </a:prstGeom>
        </p:spPr>
      </p:pic>
    </p:spTree>
    <p:extLst>
      <p:ext uri="{BB962C8B-B14F-4D97-AF65-F5344CB8AC3E}">
        <p14:creationId xmlns:p14="http://schemas.microsoft.com/office/powerpoint/2010/main" val="70333250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Ιόν">
  <a:themeElements>
    <a:clrScheme name="Ιόν">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Ιόν">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Ιόν">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2124</TotalTime>
  <Words>574</Words>
  <Application>Microsoft Office PowerPoint</Application>
  <PresentationFormat>Ευρεία οθόνη</PresentationFormat>
  <Paragraphs>83</Paragraphs>
  <Slides>33</Slides>
  <Notes>0</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33</vt:i4>
      </vt:variant>
    </vt:vector>
  </HeadingPairs>
  <TitlesOfParts>
    <vt:vector size="38" baseType="lpstr">
      <vt:lpstr>Arial</vt:lpstr>
      <vt:lpstr>Arial Black</vt:lpstr>
      <vt:lpstr>Century Gothic</vt:lpstr>
      <vt:lpstr>Wingdings 3</vt:lpstr>
      <vt:lpstr>Ιόν</vt:lpstr>
      <vt:lpstr>Δενδροκλιματολογία Δενδροχρονολογία</vt:lpstr>
      <vt:lpstr>ΟΡΙΣΜΟΙ</vt:lpstr>
      <vt:lpstr>Μελέτη αυξητικών δακτυλίων</vt:lpstr>
      <vt:lpstr>Παρουσίαση του PowerPoint</vt:lpstr>
      <vt:lpstr>Παρουσίαση του PowerPoint</vt:lpstr>
      <vt:lpstr>Παρουσίαση του PowerPoint</vt:lpstr>
      <vt:lpstr>Ε Π Ι Δ Ρ Α Σ Η</vt:lpstr>
      <vt:lpstr>ΕΠΕΞΗΓΗΣΗ</vt:lpstr>
      <vt:lpstr>Παρουσίαση του PowerPoint</vt:lpstr>
      <vt:lpstr>Παρουσίαση του PowerPoint</vt:lpstr>
      <vt:lpstr>ΕΠΕΞΗΓΗΣΗ</vt:lpstr>
      <vt:lpstr>Παρουσίαση του PowerPoint</vt:lpstr>
      <vt:lpstr>Παρουσίαση του PowerPoint</vt:lpstr>
      <vt:lpstr>Μελέτη και καταγραφή τυφώνων </vt:lpstr>
      <vt:lpstr>ΔΕΝΔΡΟΧΡΟΛΟΓΟΓΗΣΗ</vt:lpstr>
      <vt:lpstr>Που βασίζεται</vt:lpstr>
      <vt:lpstr>ΞΥΛΟΤΡΥΠΑΝΙΔΙΑ  ΣΕ ΚΟΡΜΟΥΣ</vt:lpstr>
      <vt:lpstr>ΤΕΧΝΙΚΕΣ ΛΗΨΗΣ</vt:lpstr>
      <vt:lpstr>ΤΡΥΠΑΝΙΔΙΑ</vt:lpstr>
      <vt:lpstr>ΥΠΟΛΟΓΙΣΜΟΣ ΗΛΙΚΙΑΣ ΚΛΠ </vt:lpstr>
      <vt:lpstr>Σχηματική απεικόνιση διασταυρούμενης χρονολόγησης</vt:lpstr>
      <vt:lpstr>Resistograph</vt:lpstr>
      <vt:lpstr>Resistograph</vt:lpstr>
      <vt:lpstr>Resistograph</vt:lpstr>
      <vt:lpstr>Παρουσίαση του PowerPoint</vt:lpstr>
      <vt:lpstr>Measuring Table </vt:lpstr>
      <vt:lpstr>Ραδιοχρονολόγηση με ισότοπα , άνθρακα-14</vt:lpstr>
      <vt:lpstr>Παρουσίαση του PowerPoint</vt:lpstr>
      <vt:lpstr>Παρουσίαση του PowerPoint</vt:lpstr>
      <vt:lpstr>Παρουσίαση του PowerPoint</vt:lpstr>
      <vt:lpstr>Παρουσίαση του PowerPoint</vt:lpstr>
      <vt:lpstr>Sequoiadendron giganteum   Natural History Museum of London</vt:lpstr>
      <vt:lpstr>ΤΕΛΟΣ</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user</dc:creator>
  <cp:lastModifiedBy>user</cp:lastModifiedBy>
  <cp:revision>49</cp:revision>
  <dcterms:created xsi:type="dcterms:W3CDTF">2021-03-16T21:32:05Z</dcterms:created>
  <dcterms:modified xsi:type="dcterms:W3CDTF">2021-05-20T17:18:29Z</dcterms:modified>
</cp:coreProperties>
</file>