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8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1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2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5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14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2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8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2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4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1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7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2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AA74E3-98A2-0F41-9A41-3184BE06DB9C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5C939-2FA7-DA46-BEC7-5018676A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4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CA41-435B-6E41-AE4D-4A6BE0E7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ERP 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80846-52F6-BA41-8BBB-57C803B584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DDr</a:t>
            </a:r>
            <a:r>
              <a:rPr lang="en-US" dirty="0"/>
              <a:t>. </a:t>
            </a:r>
            <a:r>
              <a:rPr lang="en-US" dirty="0" err="1"/>
              <a:t>Damianos</a:t>
            </a:r>
            <a:r>
              <a:rPr lang="en-US" dirty="0"/>
              <a:t> </a:t>
            </a:r>
            <a:r>
              <a:rPr lang="en-US" dirty="0" err="1"/>
              <a:t>Sakas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/>
          <a:lstStyle/>
          <a:p>
            <a:r>
              <a:rPr lang="en-US" b="1" dirty="0"/>
              <a:t>E</a:t>
            </a:r>
            <a:r>
              <a:rPr lang="el-GR" b="1" dirty="0" err="1"/>
              <a:t>ξειδικευμένο</a:t>
            </a:r>
            <a:r>
              <a:rPr lang="el-GR" b="1" dirty="0"/>
              <a:t> </a:t>
            </a:r>
            <a:r>
              <a:rPr lang="en-US" b="1" dirty="0"/>
              <a:t>ERP </a:t>
            </a:r>
            <a:r>
              <a:rPr lang="el-GR" b="1" dirty="0"/>
              <a:t>για </a:t>
            </a:r>
            <a:r>
              <a:rPr lang="el-GR" b="1" dirty="0" err="1"/>
              <a:t>βιομηχανικούς</a:t>
            </a:r>
            <a:r>
              <a:rPr lang="el-GR" b="1" dirty="0"/>
              <a:t> </a:t>
            </a:r>
            <a:r>
              <a:rPr lang="el-GR" b="1" dirty="0" err="1"/>
              <a:t>κλάδους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300367" y="1389503"/>
            <a:ext cx="57956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/>
              <a:t>Αεροδιαστημικής</a:t>
            </a:r>
            <a:r>
              <a:rPr lang="el-GR" b="1" dirty="0"/>
              <a:t> </a:t>
            </a:r>
            <a:r>
              <a:rPr lang="el-GR" b="1" dirty="0" err="1"/>
              <a:t>τεχνολογίας</a:t>
            </a:r>
            <a:r>
              <a:rPr lang="el-GR" b="1" dirty="0"/>
              <a:t> και </a:t>
            </a:r>
            <a:r>
              <a:rPr lang="el-GR" b="1" dirty="0" err="1"/>
              <a:t>άμυνας</a:t>
            </a:r>
            <a:r>
              <a:rPr lang="el-GR" b="1" dirty="0"/>
              <a:t> (</a:t>
            </a:r>
            <a:r>
              <a:rPr lang="en-US" b="1" dirty="0"/>
              <a:t>Aerospace and </a:t>
            </a:r>
            <a:r>
              <a:rPr lang="en-US" b="1" dirty="0" err="1"/>
              <a:t>Defence</a:t>
            </a:r>
            <a:r>
              <a:rPr lang="en-US" b="1" dirty="0"/>
              <a:t>), </a:t>
            </a:r>
            <a:endParaRPr lang="el-GR" b="1" dirty="0"/>
          </a:p>
          <a:p>
            <a:r>
              <a:rPr lang="el-GR" b="1" dirty="0" err="1"/>
              <a:t>Άυτοκινητοβιομηχανίας</a:t>
            </a:r>
            <a:r>
              <a:rPr lang="el-GR" b="1" dirty="0"/>
              <a:t> (</a:t>
            </a:r>
            <a:r>
              <a:rPr lang="en-US" b="1" dirty="0"/>
              <a:t>Automotive), </a:t>
            </a:r>
          </a:p>
          <a:p>
            <a:r>
              <a:rPr lang="el-GR" b="1" dirty="0" err="1"/>
              <a:t>Τραπεζικη</a:t>
            </a:r>
            <a:r>
              <a:rPr lang="el-GR" b="1" dirty="0"/>
              <a:t>́ (</a:t>
            </a:r>
            <a:r>
              <a:rPr lang="en-US" b="1" dirty="0"/>
              <a:t>Banking), </a:t>
            </a:r>
          </a:p>
          <a:p>
            <a:r>
              <a:rPr lang="el-GR" b="1" dirty="0" err="1"/>
              <a:t>Χημικών</a:t>
            </a:r>
            <a:r>
              <a:rPr lang="el-GR" b="1" dirty="0"/>
              <a:t> </a:t>
            </a:r>
            <a:r>
              <a:rPr lang="el-GR" b="1" dirty="0" err="1"/>
              <a:t>βιομηχανιών</a:t>
            </a:r>
            <a:r>
              <a:rPr lang="el-GR" b="1" dirty="0"/>
              <a:t> (</a:t>
            </a:r>
            <a:r>
              <a:rPr lang="en-US" b="1" dirty="0"/>
              <a:t>Chemicals), </a:t>
            </a:r>
          </a:p>
          <a:p>
            <a:r>
              <a:rPr lang="el-GR" b="1" dirty="0" err="1"/>
              <a:t>Καταναλωτικών</a:t>
            </a:r>
            <a:r>
              <a:rPr lang="el-GR" b="1" dirty="0"/>
              <a:t> </a:t>
            </a:r>
            <a:r>
              <a:rPr lang="el-GR" b="1" dirty="0" err="1"/>
              <a:t>προϊόντων</a:t>
            </a:r>
            <a:r>
              <a:rPr lang="el-GR" b="1" dirty="0"/>
              <a:t> (</a:t>
            </a:r>
            <a:r>
              <a:rPr lang="en-US" b="1" dirty="0"/>
              <a:t>Consumer Products), </a:t>
            </a:r>
          </a:p>
          <a:p>
            <a:r>
              <a:rPr lang="el-GR" b="1" dirty="0" err="1"/>
              <a:t>Κατασκευαστικών</a:t>
            </a:r>
            <a:r>
              <a:rPr lang="el-GR" b="1" dirty="0"/>
              <a:t> </a:t>
            </a:r>
            <a:r>
              <a:rPr lang="el-GR" b="1" dirty="0" err="1"/>
              <a:t>εταιρειών</a:t>
            </a:r>
            <a:r>
              <a:rPr lang="el-GR" b="1" dirty="0"/>
              <a:t> (</a:t>
            </a:r>
            <a:r>
              <a:rPr lang="en-US" b="1" dirty="0"/>
              <a:t>Engineering, </a:t>
            </a:r>
            <a:r>
              <a:rPr lang="en-US" b="1" dirty="0" err="1"/>
              <a:t>Constuction</a:t>
            </a:r>
            <a:r>
              <a:rPr lang="en-US" b="1" dirty="0"/>
              <a:t>), </a:t>
            </a:r>
          </a:p>
          <a:p>
            <a:r>
              <a:rPr lang="el-GR" b="1" dirty="0" err="1"/>
              <a:t>Υπηρεσιών</a:t>
            </a:r>
            <a:r>
              <a:rPr lang="el-GR" b="1" dirty="0"/>
              <a:t> </a:t>
            </a:r>
            <a:r>
              <a:rPr lang="el-GR" b="1" dirty="0" err="1"/>
              <a:t>υγείας</a:t>
            </a:r>
            <a:r>
              <a:rPr lang="el-GR" b="1" dirty="0"/>
              <a:t> (</a:t>
            </a:r>
            <a:r>
              <a:rPr lang="en-US" b="1" dirty="0"/>
              <a:t>Healthcare), </a:t>
            </a:r>
          </a:p>
          <a:p>
            <a:r>
              <a:rPr lang="el-GR" b="1" dirty="0" err="1"/>
              <a:t>Υψηλής</a:t>
            </a:r>
            <a:r>
              <a:rPr lang="el-GR" b="1" dirty="0"/>
              <a:t> </a:t>
            </a:r>
            <a:r>
              <a:rPr lang="el-GR" b="1" dirty="0" err="1"/>
              <a:t>τεχνολογίας</a:t>
            </a:r>
            <a:r>
              <a:rPr lang="el-GR" b="1" dirty="0"/>
              <a:t> (</a:t>
            </a:r>
            <a:r>
              <a:rPr lang="en-US" b="1" dirty="0"/>
              <a:t>High Technology), </a:t>
            </a:r>
          </a:p>
          <a:p>
            <a:r>
              <a:rPr lang="el-GR" b="1" dirty="0" err="1"/>
              <a:t>Άνώτατης</a:t>
            </a:r>
            <a:r>
              <a:rPr lang="el-GR" b="1" dirty="0"/>
              <a:t> </a:t>
            </a:r>
            <a:r>
              <a:rPr lang="el-GR" b="1" dirty="0" err="1"/>
              <a:t>Εκπαίδευσης</a:t>
            </a:r>
            <a:r>
              <a:rPr lang="el-GR" b="1" dirty="0"/>
              <a:t> (</a:t>
            </a:r>
            <a:r>
              <a:rPr lang="en-US" b="1" dirty="0"/>
              <a:t>Higher Education), </a:t>
            </a:r>
          </a:p>
          <a:p>
            <a:r>
              <a:rPr lang="el-GR" b="1" dirty="0" err="1"/>
              <a:t>Κατασκευής</a:t>
            </a:r>
            <a:r>
              <a:rPr lang="el-GR" b="1" dirty="0"/>
              <a:t> </a:t>
            </a:r>
            <a:r>
              <a:rPr lang="el-GR" b="1" dirty="0" err="1"/>
              <a:t>μηχανολογικών</a:t>
            </a:r>
            <a:r>
              <a:rPr lang="el-GR" b="1" dirty="0"/>
              <a:t> </a:t>
            </a:r>
            <a:r>
              <a:rPr lang="el-GR" b="1" dirty="0" err="1"/>
              <a:t>προϊόντων</a:t>
            </a:r>
            <a:r>
              <a:rPr lang="el-GR" b="1" dirty="0"/>
              <a:t> (</a:t>
            </a:r>
            <a:r>
              <a:rPr lang="en-US" b="1" dirty="0"/>
              <a:t>Industrial Machinery), </a:t>
            </a:r>
          </a:p>
          <a:p>
            <a:r>
              <a:rPr lang="el-GR" b="1" dirty="0" err="1"/>
              <a:t>Άσφαλειών</a:t>
            </a:r>
            <a:r>
              <a:rPr lang="el-GR" b="1" dirty="0"/>
              <a:t> (</a:t>
            </a:r>
            <a:r>
              <a:rPr lang="en-US" b="1" dirty="0"/>
              <a:t>Insurance), </a:t>
            </a:r>
          </a:p>
          <a:p>
            <a:r>
              <a:rPr lang="el-GR" b="1" dirty="0" err="1"/>
              <a:t>Επιστημών</a:t>
            </a:r>
            <a:r>
              <a:rPr lang="el-GR" b="1" dirty="0"/>
              <a:t> </a:t>
            </a:r>
            <a:r>
              <a:rPr lang="el-GR" b="1" dirty="0" err="1"/>
              <a:t>ζωής</a:t>
            </a:r>
            <a:r>
              <a:rPr lang="el-GR" b="1" dirty="0"/>
              <a:t> (</a:t>
            </a:r>
            <a:r>
              <a:rPr lang="en-US" b="1" dirty="0"/>
              <a:t>Life Sciences), </a:t>
            </a:r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90E1F0-A1E2-854D-83CC-21FFA366C765}"/>
              </a:ext>
            </a:extLst>
          </p:cNvPr>
          <p:cNvSpPr txBox="1"/>
          <p:nvPr/>
        </p:nvSpPr>
        <p:spPr>
          <a:xfrm>
            <a:off x="6096000" y="1389502"/>
            <a:ext cx="57956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/>
              <a:t>Εφοδιαστικής</a:t>
            </a:r>
            <a:r>
              <a:rPr lang="el-GR" b="1" dirty="0"/>
              <a:t> (</a:t>
            </a:r>
            <a:r>
              <a:rPr lang="en-US" b="1" dirty="0"/>
              <a:t>Logistics Service Prod.), </a:t>
            </a:r>
          </a:p>
          <a:p>
            <a:r>
              <a:rPr lang="el-GR" b="1" dirty="0" err="1"/>
              <a:t>Μέσων</a:t>
            </a:r>
            <a:r>
              <a:rPr lang="el-GR" b="1" dirty="0"/>
              <a:t> </a:t>
            </a:r>
            <a:r>
              <a:rPr lang="el-GR" b="1" dirty="0" err="1"/>
              <a:t>μαζικής</a:t>
            </a:r>
            <a:r>
              <a:rPr lang="el-GR" b="1" dirty="0"/>
              <a:t> </a:t>
            </a:r>
            <a:r>
              <a:rPr lang="el-GR" b="1" dirty="0" err="1"/>
              <a:t>επικοινωνίας</a:t>
            </a:r>
            <a:r>
              <a:rPr lang="el-GR" b="1" dirty="0"/>
              <a:t> (</a:t>
            </a:r>
            <a:r>
              <a:rPr lang="en-US" b="1" dirty="0"/>
              <a:t>Media), </a:t>
            </a:r>
          </a:p>
          <a:p>
            <a:r>
              <a:rPr lang="el-GR" b="1" dirty="0" err="1"/>
              <a:t>Προϊόντων</a:t>
            </a:r>
            <a:r>
              <a:rPr lang="el-GR" b="1" dirty="0"/>
              <a:t> </a:t>
            </a:r>
            <a:r>
              <a:rPr lang="el-GR" b="1" dirty="0" err="1"/>
              <a:t>άλεσης</a:t>
            </a:r>
            <a:r>
              <a:rPr lang="el-GR" b="1" dirty="0"/>
              <a:t> (</a:t>
            </a:r>
            <a:r>
              <a:rPr lang="en-US" b="1" dirty="0"/>
              <a:t>Mill Products), </a:t>
            </a:r>
          </a:p>
          <a:p>
            <a:r>
              <a:rPr lang="el-GR" b="1" dirty="0" err="1"/>
              <a:t>Ορυχείων</a:t>
            </a:r>
            <a:r>
              <a:rPr lang="el-GR" b="1" dirty="0"/>
              <a:t> (</a:t>
            </a:r>
            <a:r>
              <a:rPr lang="en-US" b="1" dirty="0"/>
              <a:t>Mining), </a:t>
            </a:r>
          </a:p>
          <a:p>
            <a:r>
              <a:rPr lang="el-GR" b="1" dirty="0" err="1"/>
              <a:t>Πετρελαιοειδών</a:t>
            </a:r>
            <a:r>
              <a:rPr lang="el-GR" b="1" dirty="0"/>
              <a:t> και </a:t>
            </a:r>
            <a:r>
              <a:rPr lang="el-GR" b="1" dirty="0" err="1"/>
              <a:t>φυσικου</a:t>
            </a:r>
            <a:r>
              <a:rPr lang="el-GR" b="1" dirty="0"/>
              <a:t>́ </a:t>
            </a:r>
            <a:r>
              <a:rPr lang="el-GR" b="1" dirty="0" err="1"/>
              <a:t>αερίου</a:t>
            </a:r>
            <a:r>
              <a:rPr lang="el-GR" b="1" dirty="0"/>
              <a:t> (</a:t>
            </a:r>
            <a:r>
              <a:rPr lang="en-US" b="1" dirty="0"/>
              <a:t>Oil &amp; Gas), </a:t>
            </a:r>
          </a:p>
          <a:p>
            <a:r>
              <a:rPr lang="el-GR" b="1" dirty="0" err="1"/>
              <a:t>Φαρμακευτικές</a:t>
            </a:r>
            <a:r>
              <a:rPr lang="el-GR" b="1" dirty="0"/>
              <a:t> (</a:t>
            </a:r>
            <a:r>
              <a:rPr lang="en-US" b="1" dirty="0"/>
              <a:t>Pharmaceuticals), </a:t>
            </a:r>
          </a:p>
          <a:p>
            <a:r>
              <a:rPr lang="el-GR" b="1" dirty="0" err="1"/>
              <a:t>Ταχυδρομείων</a:t>
            </a:r>
            <a:r>
              <a:rPr lang="el-GR" b="1" dirty="0"/>
              <a:t> (</a:t>
            </a:r>
            <a:r>
              <a:rPr lang="en-US" b="1" dirty="0"/>
              <a:t>Postal Services), </a:t>
            </a:r>
          </a:p>
          <a:p>
            <a:r>
              <a:rPr lang="el-GR" b="1" dirty="0" err="1"/>
              <a:t>Συμβουλευτικών</a:t>
            </a:r>
            <a:r>
              <a:rPr lang="el-GR" b="1" dirty="0"/>
              <a:t> </a:t>
            </a:r>
            <a:r>
              <a:rPr lang="el-GR" b="1" dirty="0" err="1"/>
              <a:t>υπηρεσιών</a:t>
            </a:r>
            <a:r>
              <a:rPr lang="el-GR" b="1" dirty="0"/>
              <a:t> (</a:t>
            </a:r>
            <a:r>
              <a:rPr lang="en-US" b="1" dirty="0"/>
              <a:t>Professional Services), </a:t>
            </a:r>
          </a:p>
          <a:p>
            <a:r>
              <a:rPr lang="el-GR" b="1" dirty="0" err="1"/>
              <a:t>Δημοσίου</a:t>
            </a:r>
            <a:r>
              <a:rPr lang="el-GR" b="1" dirty="0"/>
              <a:t> </a:t>
            </a:r>
            <a:r>
              <a:rPr lang="el-GR" b="1" dirty="0" err="1"/>
              <a:t>Τομέα</a:t>
            </a:r>
            <a:r>
              <a:rPr lang="el-GR" b="1" dirty="0"/>
              <a:t> (</a:t>
            </a:r>
            <a:r>
              <a:rPr lang="en-US" b="1" dirty="0"/>
              <a:t>Public Sector), </a:t>
            </a:r>
          </a:p>
          <a:p>
            <a:r>
              <a:rPr lang="el-GR" b="1" dirty="0" err="1"/>
              <a:t>Σιδηροδρομικές</a:t>
            </a:r>
            <a:r>
              <a:rPr lang="el-GR" b="1" dirty="0"/>
              <a:t> (</a:t>
            </a:r>
            <a:r>
              <a:rPr lang="en-US" b="1" dirty="0"/>
              <a:t>Railways), </a:t>
            </a:r>
          </a:p>
          <a:p>
            <a:r>
              <a:rPr lang="el-GR" b="1" dirty="0" err="1"/>
              <a:t>Λιανικής</a:t>
            </a:r>
            <a:r>
              <a:rPr lang="el-GR" b="1" dirty="0"/>
              <a:t> </a:t>
            </a:r>
            <a:r>
              <a:rPr lang="el-GR" b="1" dirty="0" err="1"/>
              <a:t>πώλησης</a:t>
            </a:r>
            <a:r>
              <a:rPr lang="el-GR" b="1" dirty="0"/>
              <a:t> (</a:t>
            </a:r>
            <a:r>
              <a:rPr lang="en-US" b="1" dirty="0"/>
              <a:t>Retail), </a:t>
            </a:r>
          </a:p>
          <a:p>
            <a:r>
              <a:rPr lang="el-GR" b="1" dirty="0" err="1"/>
              <a:t>Τηλεπικοινωνιών</a:t>
            </a:r>
            <a:r>
              <a:rPr lang="el-GR" b="1" dirty="0"/>
              <a:t> (</a:t>
            </a:r>
            <a:r>
              <a:rPr lang="en-US" b="1" dirty="0"/>
              <a:t>Telecommunications), </a:t>
            </a:r>
          </a:p>
          <a:p>
            <a:r>
              <a:rPr lang="el-GR" b="1" dirty="0" err="1"/>
              <a:t>Κοινής</a:t>
            </a:r>
            <a:r>
              <a:rPr lang="el-GR" b="1" dirty="0"/>
              <a:t> </a:t>
            </a:r>
            <a:r>
              <a:rPr lang="el-GR" b="1" dirty="0" err="1"/>
              <a:t>ωφελείας</a:t>
            </a:r>
            <a:r>
              <a:rPr lang="el-GR" b="1" dirty="0"/>
              <a:t> (</a:t>
            </a:r>
            <a:r>
              <a:rPr lang="en-US" b="1" dirty="0"/>
              <a:t>Utilities), </a:t>
            </a:r>
          </a:p>
          <a:p>
            <a:r>
              <a:rPr lang="el-GR" b="1" dirty="0" err="1"/>
              <a:t>Χονδρικου</a:t>
            </a:r>
            <a:r>
              <a:rPr lang="el-GR" b="1" dirty="0"/>
              <a:t>́ </a:t>
            </a:r>
            <a:r>
              <a:rPr lang="el-GR" b="1" dirty="0" err="1"/>
              <a:t>εμπορίου</a:t>
            </a:r>
            <a:r>
              <a:rPr lang="el-GR" b="1" dirty="0"/>
              <a:t> (</a:t>
            </a:r>
            <a:r>
              <a:rPr lang="en-US" b="1" dirty="0"/>
              <a:t>Wholesale Distribution). </a:t>
            </a:r>
          </a:p>
        </p:txBody>
      </p:sp>
    </p:spTree>
    <p:extLst>
      <p:ext uri="{BB962C8B-B14F-4D97-AF65-F5344CB8AC3E}">
        <p14:creationId xmlns:p14="http://schemas.microsoft.com/office/powerpoint/2010/main" val="368167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/>
          <a:lstStyle/>
          <a:p>
            <a:r>
              <a:rPr lang="el-GR" b="1" dirty="0" err="1"/>
              <a:t>Συστήματα</a:t>
            </a:r>
            <a:r>
              <a:rPr lang="el-GR" b="1" dirty="0"/>
              <a:t> </a:t>
            </a:r>
            <a:r>
              <a:rPr lang="en-US" b="1" dirty="0"/>
              <a:t>ERP </a:t>
            </a:r>
            <a:r>
              <a:rPr lang="el-GR" b="1" dirty="0"/>
              <a:t>και </a:t>
            </a:r>
            <a:r>
              <a:rPr lang="el-GR" b="1" dirty="0" err="1"/>
              <a:t>διοικητικα</a:t>
            </a:r>
            <a:r>
              <a:rPr lang="el-GR" b="1" dirty="0"/>
              <a:t>́ </a:t>
            </a:r>
            <a:r>
              <a:rPr lang="el-GR" b="1" dirty="0" err="1"/>
              <a:t>επίπεδα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300367" y="1389503"/>
            <a:ext cx="101674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 </a:t>
            </a:r>
            <a:r>
              <a:rPr lang="el-GR" b="1" dirty="0" err="1"/>
              <a:t>χαμηλότερο</a:t>
            </a:r>
            <a:r>
              <a:rPr lang="el-GR" b="1" dirty="0"/>
              <a:t> </a:t>
            </a:r>
            <a:r>
              <a:rPr lang="el-GR" b="1" dirty="0" err="1"/>
              <a:t>επίπεδο</a:t>
            </a:r>
            <a:r>
              <a:rPr lang="el-GR" dirty="0"/>
              <a:t> </a:t>
            </a:r>
            <a:r>
              <a:rPr lang="el-GR" dirty="0" err="1"/>
              <a:t>συναντούμε</a:t>
            </a:r>
            <a:r>
              <a:rPr lang="el-GR" dirty="0"/>
              <a:t> το </a:t>
            </a:r>
            <a:r>
              <a:rPr lang="el-GR" dirty="0" err="1"/>
              <a:t>επίπεδο</a:t>
            </a:r>
            <a:r>
              <a:rPr lang="el-GR" dirty="0"/>
              <a:t> των </a:t>
            </a:r>
            <a:r>
              <a:rPr lang="el-GR" dirty="0" err="1"/>
              <a:t>συναλλαγών</a:t>
            </a:r>
            <a:r>
              <a:rPr lang="el-GR" dirty="0"/>
              <a:t> </a:t>
            </a:r>
            <a:r>
              <a:rPr lang="el-GR" b="1" dirty="0"/>
              <a:t>(</a:t>
            </a:r>
            <a:r>
              <a:rPr lang="en-US" b="1" dirty="0"/>
              <a:t>transaction level</a:t>
            </a:r>
            <a:r>
              <a:rPr lang="en-US" dirty="0"/>
              <a:t>). </a:t>
            </a:r>
            <a:r>
              <a:rPr lang="el-GR" dirty="0"/>
              <a:t>Το </a:t>
            </a:r>
            <a:r>
              <a:rPr lang="el-GR" dirty="0" err="1"/>
              <a:t>επίπεδο</a:t>
            </a:r>
            <a:r>
              <a:rPr lang="el-GR" dirty="0"/>
              <a:t> των </a:t>
            </a:r>
            <a:r>
              <a:rPr lang="el-GR" dirty="0" err="1"/>
              <a:t>συναλλαγών</a:t>
            </a:r>
            <a:r>
              <a:rPr lang="el-GR" dirty="0"/>
              <a:t> </a:t>
            </a:r>
            <a:r>
              <a:rPr lang="el-GR" dirty="0" err="1"/>
              <a:t>έχει</a:t>
            </a:r>
            <a:r>
              <a:rPr lang="el-GR" dirty="0"/>
              <a:t> ως </a:t>
            </a:r>
            <a:r>
              <a:rPr lang="el-GR" dirty="0" err="1"/>
              <a:t>στόχο</a:t>
            </a:r>
            <a:r>
              <a:rPr lang="el-GR" dirty="0"/>
              <a:t> την </a:t>
            </a:r>
            <a:r>
              <a:rPr lang="el-GR" dirty="0" err="1"/>
              <a:t>υποστήριξη</a:t>
            </a:r>
            <a:r>
              <a:rPr lang="el-GR" dirty="0"/>
              <a:t> της </a:t>
            </a:r>
            <a:r>
              <a:rPr lang="el-GR" dirty="0" err="1"/>
              <a:t>παραγωγικής</a:t>
            </a:r>
            <a:r>
              <a:rPr lang="el-GR" dirty="0"/>
              <a:t> </a:t>
            </a:r>
            <a:r>
              <a:rPr lang="el-GR" dirty="0" err="1"/>
              <a:t>διαδικασίας</a:t>
            </a:r>
            <a:r>
              <a:rPr lang="el-GR" dirty="0"/>
              <a:t> ή την </a:t>
            </a:r>
            <a:r>
              <a:rPr lang="el-GR" dirty="0" err="1"/>
              <a:t>παροχη</a:t>
            </a:r>
            <a:r>
              <a:rPr lang="el-GR" dirty="0"/>
              <a:t>́ </a:t>
            </a:r>
            <a:r>
              <a:rPr lang="el-GR" dirty="0" err="1"/>
              <a:t>υπηρεσιών</a:t>
            </a:r>
            <a:r>
              <a:rPr lang="el-GR" dirty="0"/>
              <a:t> </a:t>
            </a:r>
            <a:r>
              <a:rPr lang="el-GR" dirty="0" err="1"/>
              <a:t>καθώς</a:t>
            </a:r>
            <a:r>
              <a:rPr lang="el-GR" dirty="0"/>
              <a:t> και </a:t>
            </a:r>
            <a:r>
              <a:rPr lang="el-GR" dirty="0" err="1"/>
              <a:t>όλες</a:t>
            </a:r>
            <a:r>
              <a:rPr lang="el-GR" dirty="0"/>
              <a:t> τις </a:t>
            </a:r>
            <a:r>
              <a:rPr lang="el-GR" dirty="0" err="1"/>
              <a:t>υποστηρικτικές</a:t>
            </a:r>
            <a:r>
              <a:rPr lang="el-GR" dirty="0"/>
              <a:t> </a:t>
            </a:r>
            <a:r>
              <a:rPr lang="el-GR" dirty="0" err="1"/>
              <a:t>διεργασίες</a:t>
            </a:r>
            <a:r>
              <a:rPr lang="el-GR" dirty="0"/>
              <a:t> της </a:t>
            </a:r>
            <a:r>
              <a:rPr lang="el-GR" dirty="0" err="1"/>
              <a:t>επιχείρησης</a:t>
            </a:r>
            <a:r>
              <a:rPr lang="el-GR" dirty="0"/>
              <a:t>. </a:t>
            </a:r>
            <a:endParaRPr lang="en-US" dirty="0"/>
          </a:p>
          <a:p>
            <a:endParaRPr lang="en-US" dirty="0"/>
          </a:p>
          <a:p>
            <a:r>
              <a:rPr lang="el-GR" dirty="0"/>
              <a:t>Το </a:t>
            </a:r>
            <a:r>
              <a:rPr lang="el-GR" b="1" dirty="0" err="1"/>
              <a:t>επίπεδο</a:t>
            </a:r>
            <a:r>
              <a:rPr lang="el-GR" b="1" dirty="0"/>
              <a:t> της </a:t>
            </a:r>
            <a:r>
              <a:rPr lang="el-GR" b="1" dirty="0" err="1"/>
              <a:t>λειτουργικής</a:t>
            </a:r>
            <a:r>
              <a:rPr lang="el-GR" b="1" dirty="0"/>
              <a:t> </a:t>
            </a:r>
            <a:r>
              <a:rPr lang="el-GR" b="1" dirty="0" err="1"/>
              <a:t>διοίκησης</a:t>
            </a:r>
            <a:r>
              <a:rPr lang="el-GR" b="1" dirty="0"/>
              <a:t> </a:t>
            </a:r>
            <a:r>
              <a:rPr lang="el-GR" dirty="0" err="1"/>
              <a:t>έχει</a:t>
            </a:r>
            <a:r>
              <a:rPr lang="el-GR" dirty="0"/>
              <a:t> ως </a:t>
            </a:r>
            <a:r>
              <a:rPr lang="el-GR" dirty="0" err="1"/>
              <a:t>στόχο</a:t>
            </a:r>
            <a:r>
              <a:rPr lang="el-GR" dirty="0"/>
              <a:t> την </a:t>
            </a:r>
            <a:r>
              <a:rPr lang="el-GR" dirty="0" err="1"/>
              <a:t>υποστήριξη</a:t>
            </a:r>
            <a:r>
              <a:rPr lang="el-GR" dirty="0"/>
              <a:t> του </a:t>
            </a:r>
            <a:r>
              <a:rPr lang="el-GR" dirty="0" err="1"/>
              <a:t>μέσου</a:t>
            </a:r>
            <a:r>
              <a:rPr lang="el-GR" dirty="0"/>
              <a:t> </a:t>
            </a:r>
            <a:r>
              <a:rPr lang="el-GR" dirty="0" err="1"/>
              <a:t>επιπέδου</a:t>
            </a:r>
            <a:r>
              <a:rPr lang="el-GR" dirty="0"/>
              <a:t> της </a:t>
            </a:r>
            <a:r>
              <a:rPr lang="el-GR" dirty="0" err="1"/>
              <a:t>διοίκησης</a:t>
            </a:r>
            <a:r>
              <a:rPr lang="el-GR" dirty="0"/>
              <a:t> </a:t>
            </a:r>
            <a:r>
              <a:rPr lang="el-GR" b="1" dirty="0"/>
              <a:t>(</a:t>
            </a:r>
            <a:r>
              <a:rPr lang="en-US" b="1" dirty="0"/>
              <a:t>middle management) </a:t>
            </a:r>
            <a:r>
              <a:rPr lang="el-GR" dirty="0"/>
              <a:t>και </a:t>
            </a:r>
            <a:r>
              <a:rPr lang="el-GR" dirty="0" err="1"/>
              <a:t>παρέχονται</a:t>
            </a:r>
            <a:r>
              <a:rPr lang="el-GR" dirty="0"/>
              <a:t> </a:t>
            </a:r>
            <a:r>
              <a:rPr lang="el-GR" dirty="0" err="1"/>
              <a:t>εφαρμογές</a:t>
            </a:r>
            <a:r>
              <a:rPr lang="el-GR" dirty="0"/>
              <a:t> </a:t>
            </a:r>
            <a:r>
              <a:rPr lang="el-GR" dirty="0" err="1"/>
              <a:t>όπως</a:t>
            </a:r>
            <a:r>
              <a:rPr lang="el-GR" dirty="0"/>
              <a:t>: </a:t>
            </a:r>
            <a:r>
              <a:rPr lang="el-GR" dirty="0" err="1"/>
              <a:t>προγραμματισμός</a:t>
            </a:r>
            <a:r>
              <a:rPr lang="el-GR" dirty="0"/>
              <a:t> </a:t>
            </a:r>
            <a:r>
              <a:rPr lang="el-GR" dirty="0" err="1"/>
              <a:t>παραγωγής</a:t>
            </a:r>
            <a:r>
              <a:rPr lang="el-GR" dirty="0"/>
              <a:t>, </a:t>
            </a:r>
            <a:r>
              <a:rPr lang="el-GR" dirty="0" err="1"/>
              <a:t>προγραμ</a:t>
            </a:r>
            <a:r>
              <a:rPr lang="el-GR" dirty="0"/>
              <a:t>- </a:t>
            </a:r>
            <a:r>
              <a:rPr lang="el-GR" dirty="0" err="1"/>
              <a:t>ματισμός</a:t>
            </a:r>
            <a:r>
              <a:rPr lang="el-GR" dirty="0"/>
              <a:t> </a:t>
            </a:r>
            <a:r>
              <a:rPr lang="el-GR" dirty="0" err="1"/>
              <a:t>εργασίας</a:t>
            </a:r>
            <a:r>
              <a:rPr lang="el-GR" dirty="0"/>
              <a:t> </a:t>
            </a:r>
            <a:r>
              <a:rPr lang="el-GR" dirty="0" err="1"/>
              <a:t>εργαζομένων</a:t>
            </a:r>
            <a:r>
              <a:rPr lang="el-GR" dirty="0"/>
              <a:t>, </a:t>
            </a:r>
            <a:r>
              <a:rPr lang="el-GR" dirty="0" err="1"/>
              <a:t>συστήματα</a:t>
            </a:r>
            <a:r>
              <a:rPr lang="el-GR" dirty="0"/>
              <a:t> </a:t>
            </a:r>
            <a:r>
              <a:rPr lang="el-GR" dirty="0" err="1"/>
              <a:t>προμηθειών</a:t>
            </a:r>
            <a:r>
              <a:rPr lang="el-GR" dirty="0"/>
              <a:t> </a:t>
            </a:r>
            <a:r>
              <a:rPr lang="el-GR" dirty="0" err="1"/>
              <a:t>υλικών</a:t>
            </a:r>
            <a:r>
              <a:rPr lang="el-GR" dirty="0"/>
              <a:t> </a:t>
            </a:r>
            <a:r>
              <a:rPr lang="el-GR" dirty="0" err="1"/>
              <a:t>κ.α</a:t>
            </a:r>
            <a:r>
              <a:rPr lang="el-GR" dirty="0"/>
              <a:t>́. </a:t>
            </a:r>
          </a:p>
          <a:p>
            <a:endParaRPr lang="en-US" dirty="0"/>
          </a:p>
          <a:p>
            <a:r>
              <a:rPr lang="el-GR" dirty="0"/>
              <a:t>Στο </a:t>
            </a:r>
            <a:r>
              <a:rPr lang="el-GR" b="1" dirty="0" err="1"/>
              <a:t>επίπεδο</a:t>
            </a:r>
            <a:r>
              <a:rPr lang="el-GR" b="1" dirty="0"/>
              <a:t> της </a:t>
            </a:r>
            <a:r>
              <a:rPr lang="el-GR" b="1" dirty="0" err="1"/>
              <a:t>ανώτατης</a:t>
            </a:r>
            <a:r>
              <a:rPr lang="el-GR" b="1" dirty="0"/>
              <a:t> </a:t>
            </a:r>
            <a:r>
              <a:rPr lang="el-GR" b="1" dirty="0" err="1"/>
              <a:t>διοίκησης</a:t>
            </a:r>
            <a:r>
              <a:rPr lang="el-GR" b="1" dirty="0"/>
              <a:t> </a:t>
            </a:r>
            <a:r>
              <a:rPr lang="el-GR" dirty="0" err="1"/>
              <a:t>στοχεύουμε</a:t>
            </a:r>
            <a:r>
              <a:rPr lang="el-GR" dirty="0"/>
              <a:t> στην </a:t>
            </a:r>
            <a:r>
              <a:rPr lang="el-GR" dirty="0" err="1"/>
              <a:t>παροχη</a:t>
            </a:r>
            <a:r>
              <a:rPr lang="el-GR" dirty="0"/>
              <a:t>́ </a:t>
            </a:r>
            <a:r>
              <a:rPr lang="el-GR" dirty="0" err="1"/>
              <a:t>συνοπτικής</a:t>
            </a:r>
            <a:r>
              <a:rPr lang="el-GR" dirty="0"/>
              <a:t> </a:t>
            </a:r>
            <a:r>
              <a:rPr lang="el-GR" b="1" dirty="0"/>
              <a:t>(</a:t>
            </a:r>
            <a:r>
              <a:rPr lang="en-US" b="1" dirty="0"/>
              <a:t>aggregate)</a:t>
            </a:r>
            <a:r>
              <a:rPr lang="en-US" dirty="0"/>
              <a:t> </a:t>
            </a:r>
            <a:r>
              <a:rPr lang="el-GR" dirty="0" err="1"/>
              <a:t>πληροφορίας</a:t>
            </a:r>
            <a:r>
              <a:rPr lang="el-GR" dirty="0"/>
              <a:t>, με </a:t>
            </a:r>
            <a:r>
              <a:rPr lang="el-GR" dirty="0" err="1"/>
              <a:t>σκοπο</a:t>
            </a:r>
            <a:r>
              <a:rPr lang="el-GR" dirty="0"/>
              <a:t>́ την </a:t>
            </a:r>
            <a:r>
              <a:rPr lang="el-GR" dirty="0" err="1"/>
              <a:t>κατανόηση</a:t>
            </a:r>
            <a:r>
              <a:rPr lang="el-GR" dirty="0"/>
              <a:t> των </a:t>
            </a:r>
            <a:r>
              <a:rPr lang="el-GR" dirty="0" err="1"/>
              <a:t>τάσεων</a:t>
            </a:r>
            <a:r>
              <a:rPr lang="el-GR" dirty="0"/>
              <a:t> και των </a:t>
            </a:r>
            <a:r>
              <a:rPr lang="el-GR" dirty="0" err="1"/>
              <a:t>μελλοντικών</a:t>
            </a:r>
            <a:r>
              <a:rPr lang="el-GR" dirty="0"/>
              <a:t> </a:t>
            </a:r>
            <a:r>
              <a:rPr lang="el-GR" dirty="0" err="1"/>
              <a:t>αναγκών</a:t>
            </a:r>
            <a:r>
              <a:rPr lang="el-GR" dirty="0"/>
              <a:t> της </a:t>
            </a:r>
            <a:r>
              <a:rPr lang="el-GR" dirty="0" err="1"/>
              <a:t>επιχείρησης</a:t>
            </a:r>
            <a:r>
              <a:rPr lang="el-GR" dirty="0"/>
              <a:t>. Στο </a:t>
            </a:r>
            <a:r>
              <a:rPr lang="el-GR" dirty="0" err="1"/>
              <a:t>επίπεδο</a:t>
            </a:r>
            <a:r>
              <a:rPr lang="el-GR" dirty="0"/>
              <a:t> </a:t>
            </a:r>
            <a:r>
              <a:rPr lang="el-GR" dirty="0" err="1"/>
              <a:t>αυτο</a:t>
            </a:r>
            <a:r>
              <a:rPr lang="el-GR" dirty="0"/>
              <a:t>́ </a:t>
            </a:r>
            <a:r>
              <a:rPr lang="el-GR" dirty="0" err="1"/>
              <a:t>ανήκουν</a:t>
            </a:r>
            <a:r>
              <a:rPr lang="el-GR" dirty="0"/>
              <a:t> τα </a:t>
            </a:r>
            <a:r>
              <a:rPr lang="el-GR" dirty="0" err="1"/>
              <a:t>συστήματα</a:t>
            </a:r>
            <a:r>
              <a:rPr lang="el-GR" dirty="0"/>
              <a:t> </a:t>
            </a:r>
            <a:r>
              <a:rPr lang="el-GR" dirty="0" err="1"/>
              <a:t>επιχειρηματικής</a:t>
            </a:r>
            <a:r>
              <a:rPr lang="el-GR" dirty="0"/>
              <a:t> </a:t>
            </a:r>
            <a:r>
              <a:rPr lang="el-GR" dirty="0" err="1"/>
              <a:t>ευφυΐας</a:t>
            </a:r>
            <a:r>
              <a:rPr lang="el-GR" dirty="0"/>
              <a:t> (</a:t>
            </a:r>
            <a:r>
              <a:rPr lang="en-US" dirty="0"/>
              <a:t>business intelligence), </a:t>
            </a:r>
            <a:r>
              <a:rPr lang="el-GR" dirty="0"/>
              <a:t>τα </a:t>
            </a:r>
            <a:r>
              <a:rPr lang="el-GR" dirty="0" err="1"/>
              <a:t>συστήματα</a:t>
            </a:r>
            <a:r>
              <a:rPr lang="el-GR" dirty="0"/>
              <a:t> </a:t>
            </a:r>
            <a:r>
              <a:rPr lang="el-GR" dirty="0" err="1"/>
              <a:t>στρατηγικής</a:t>
            </a:r>
            <a:r>
              <a:rPr lang="el-GR" dirty="0"/>
              <a:t> </a:t>
            </a:r>
            <a:r>
              <a:rPr lang="el-GR" dirty="0" err="1"/>
              <a:t>διοίκησης</a:t>
            </a:r>
            <a:r>
              <a:rPr lang="el-GR" dirty="0"/>
              <a:t>, </a:t>
            </a:r>
            <a:r>
              <a:rPr lang="el-GR" dirty="0" err="1"/>
              <a:t>αξιολόγησης</a:t>
            </a:r>
            <a:r>
              <a:rPr lang="el-GR" dirty="0"/>
              <a:t> του </a:t>
            </a:r>
            <a:r>
              <a:rPr lang="el-GR" dirty="0" err="1"/>
              <a:t>προσωπικου</a:t>
            </a:r>
            <a:r>
              <a:rPr lang="el-GR" dirty="0"/>
              <a:t>́ κ.λπ. </a:t>
            </a:r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7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/>
          <a:lstStyle/>
          <a:p>
            <a:r>
              <a:rPr lang="el-GR" b="1" dirty="0" err="1"/>
              <a:t>Πλεονεκτήματα</a:t>
            </a:r>
            <a:r>
              <a:rPr lang="el-GR" b="1" dirty="0"/>
              <a:t> </a:t>
            </a:r>
            <a:r>
              <a:rPr lang="el-GR" b="1" dirty="0" err="1"/>
              <a:t>χρήσης</a:t>
            </a:r>
            <a:r>
              <a:rPr lang="el-GR" b="1" dirty="0"/>
              <a:t> </a:t>
            </a:r>
            <a:r>
              <a:rPr lang="el-GR" b="1" dirty="0" err="1"/>
              <a:t>συστημάτων</a:t>
            </a:r>
            <a:r>
              <a:rPr lang="el-GR" b="1" dirty="0"/>
              <a:t> </a:t>
            </a:r>
            <a:r>
              <a:rPr lang="en-US" b="1" dirty="0"/>
              <a:t>ERP </a:t>
            </a:r>
            <a:endParaRPr lang="en-US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300367" y="1389503"/>
            <a:ext cx="101674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</a:t>
            </a:r>
            <a:r>
              <a:rPr lang="el-GR" dirty="0" err="1"/>
              <a:t>ελτίωση</a:t>
            </a:r>
            <a:r>
              <a:rPr lang="el-GR" dirty="0"/>
              <a:t> της </a:t>
            </a:r>
            <a:r>
              <a:rPr lang="el-GR" dirty="0" err="1"/>
              <a:t>λειτουργίας</a:t>
            </a:r>
            <a:r>
              <a:rPr lang="el-GR" dirty="0"/>
              <a:t> της </a:t>
            </a:r>
            <a:r>
              <a:rPr lang="el-GR" dirty="0" err="1"/>
              <a:t>επιχείρησης</a:t>
            </a:r>
            <a:r>
              <a:rPr lang="el-GR" dirty="0"/>
              <a:t>, το </a:t>
            </a:r>
            <a:r>
              <a:rPr lang="el-GR" dirty="0" err="1"/>
              <a:t>οποίο</a:t>
            </a:r>
            <a:r>
              <a:rPr lang="el-GR" dirty="0"/>
              <a:t> </a:t>
            </a:r>
            <a:r>
              <a:rPr lang="el-GR" dirty="0" err="1"/>
              <a:t>επιτυγχάνεται</a:t>
            </a:r>
            <a:r>
              <a:rPr lang="el-GR" dirty="0"/>
              <a:t> </a:t>
            </a:r>
            <a:r>
              <a:rPr lang="el-GR" dirty="0" err="1"/>
              <a:t>μέσω</a:t>
            </a:r>
            <a:r>
              <a:rPr lang="el-GR" dirty="0"/>
              <a:t> της </a:t>
            </a:r>
            <a:r>
              <a:rPr lang="el-GR" dirty="0" err="1"/>
              <a:t>μείωσης</a:t>
            </a:r>
            <a:r>
              <a:rPr lang="el-GR" dirty="0"/>
              <a:t> </a:t>
            </a:r>
            <a:r>
              <a:rPr lang="el-GR" dirty="0" err="1"/>
              <a:t>αποθηκευμένων</a:t>
            </a:r>
            <a:r>
              <a:rPr lang="el-GR" dirty="0"/>
              <a:t> </a:t>
            </a:r>
            <a:r>
              <a:rPr lang="el-GR" dirty="0" err="1"/>
              <a:t>υλικών</a:t>
            </a:r>
            <a:r>
              <a:rPr lang="el-GR" dirty="0"/>
              <a:t>, του </a:t>
            </a:r>
            <a:r>
              <a:rPr lang="el-GR" dirty="0" err="1"/>
              <a:t>καλύτερου</a:t>
            </a:r>
            <a:r>
              <a:rPr lang="el-GR" dirty="0"/>
              <a:t> </a:t>
            </a:r>
            <a:r>
              <a:rPr lang="el-GR" dirty="0" err="1"/>
              <a:t>ελέγχου</a:t>
            </a:r>
            <a:r>
              <a:rPr lang="el-GR" dirty="0"/>
              <a:t> </a:t>
            </a:r>
            <a:r>
              <a:rPr lang="el-GR" dirty="0" err="1"/>
              <a:t>αποθεμάτων</a:t>
            </a:r>
            <a:r>
              <a:rPr lang="el-GR" dirty="0"/>
              <a:t>, της </a:t>
            </a:r>
            <a:r>
              <a:rPr lang="el-GR" dirty="0" err="1"/>
              <a:t>μείωσης</a:t>
            </a:r>
            <a:r>
              <a:rPr lang="el-GR" dirty="0"/>
              <a:t> του </a:t>
            </a:r>
            <a:r>
              <a:rPr lang="el-GR" dirty="0" err="1"/>
              <a:t>αναγκαίου</a:t>
            </a:r>
            <a:r>
              <a:rPr lang="el-GR" dirty="0"/>
              <a:t> </a:t>
            </a:r>
            <a:r>
              <a:rPr lang="el-GR" dirty="0" err="1"/>
              <a:t>προσωπικου</a:t>
            </a:r>
            <a:r>
              <a:rPr lang="el-GR" dirty="0"/>
              <a:t>́ για </a:t>
            </a:r>
            <a:r>
              <a:rPr lang="el-GR" dirty="0" err="1"/>
              <a:t>εκτέλεση</a:t>
            </a:r>
            <a:r>
              <a:rPr lang="el-GR" dirty="0"/>
              <a:t> </a:t>
            </a:r>
            <a:r>
              <a:rPr lang="el-GR" dirty="0" err="1"/>
              <a:t>διαχειριστικών</a:t>
            </a:r>
            <a:r>
              <a:rPr lang="el-GR" dirty="0"/>
              <a:t> </a:t>
            </a:r>
            <a:r>
              <a:rPr lang="el-GR" dirty="0" err="1"/>
              <a:t>λειτουργιών</a:t>
            </a:r>
            <a:r>
              <a:rPr lang="el-GR" dirty="0"/>
              <a:t> </a:t>
            </a:r>
            <a:r>
              <a:rPr lang="el-GR" dirty="0" err="1"/>
              <a:t>κ.α</a:t>
            </a:r>
            <a:r>
              <a:rPr lang="el-GR" dirty="0"/>
              <a:t>́.,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</a:t>
            </a:r>
            <a:r>
              <a:rPr lang="el-GR" dirty="0" err="1"/>
              <a:t>ύξηση</a:t>
            </a:r>
            <a:r>
              <a:rPr lang="el-GR" dirty="0"/>
              <a:t> της </a:t>
            </a:r>
            <a:r>
              <a:rPr lang="el-GR" dirty="0" err="1"/>
              <a:t>παραγωγικής</a:t>
            </a:r>
            <a:r>
              <a:rPr lang="el-GR" dirty="0"/>
              <a:t> </a:t>
            </a:r>
            <a:r>
              <a:rPr lang="el-GR" dirty="0" err="1"/>
              <a:t>δυνατότητας</a:t>
            </a:r>
            <a:r>
              <a:rPr lang="el-GR" dirty="0"/>
              <a:t> </a:t>
            </a:r>
            <a:r>
              <a:rPr lang="el-GR" dirty="0" err="1"/>
              <a:t>μέσω</a:t>
            </a:r>
            <a:r>
              <a:rPr lang="el-GR" dirty="0"/>
              <a:t> του </a:t>
            </a:r>
            <a:r>
              <a:rPr lang="el-GR" dirty="0" err="1"/>
              <a:t>ολοκληρωμένου</a:t>
            </a:r>
            <a:r>
              <a:rPr lang="el-GR" dirty="0"/>
              <a:t> </a:t>
            </a:r>
            <a:r>
              <a:rPr lang="el-GR" dirty="0" err="1"/>
              <a:t>προγραμματισμου</a:t>
            </a:r>
            <a:r>
              <a:rPr lang="el-GR" dirty="0"/>
              <a:t>́ </a:t>
            </a:r>
            <a:r>
              <a:rPr lang="el-GR" dirty="0" err="1"/>
              <a:t>παραγωγής</a:t>
            </a:r>
            <a:r>
              <a:rPr lang="el-GR" dirty="0"/>
              <a:t>,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</a:t>
            </a:r>
            <a:r>
              <a:rPr lang="el-GR" dirty="0" err="1"/>
              <a:t>ελτίωση</a:t>
            </a:r>
            <a:r>
              <a:rPr lang="el-GR" dirty="0"/>
              <a:t> και </a:t>
            </a:r>
            <a:r>
              <a:rPr lang="el-GR" dirty="0" err="1"/>
              <a:t>αποτελεσματικότερη</a:t>
            </a:r>
            <a:r>
              <a:rPr lang="el-GR" dirty="0"/>
              <a:t> </a:t>
            </a:r>
            <a:r>
              <a:rPr lang="el-GR" dirty="0" err="1"/>
              <a:t>διαχείριση</a:t>
            </a:r>
            <a:r>
              <a:rPr lang="el-GR" dirty="0"/>
              <a:t> </a:t>
            </a:r>
            <a:r>
              <a:rPr lang="el-GR" dirty="0" err="1"/>
              <a:t>παραγγελιών</a:t>
            </a:r>
            <a:r>
              <a:rPr lang="el-GR" dirty="0"/>
              <a:t>,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</a:t>
            </a:r>
            <a:r>
              <a:rPr lang="el-GR" dirty="0" err="1"/>
              <a:t>αχύτερη</a:t>
            </a:r>
            <a:r>
              <a:rPr lang="el-GR" dirty="0"/>
              <a:t> </a:t>
            </a:r>
            <a:r>
              <a:rPr lang="el-GR" dirty="0" err="1"/>
              <a:t>διαχείριση</a:t>
            </a:r>
            <a:r>
              <a:rPr lang="el-GR" dirty="0"/>
              <a:t> </a:t>
            </a:r>
            <a:r>
              <a:rPr lang="el-GR" dirty="0" err="1"/>
              <a:t>οικονομικών</a:t>
            </a:r>
            <a:r>
              <a:rPr lang="el-GR" dirty="0"/>
              <a:t> </a:t>
            </a:r>
            <a:r>
              <a:rPr lang="el-GR" dirty="0" err="1"/>
              <a:t>διαδικασιών</a:t>
            </a:r>
            <a:r>
              <a:rPr lang="el-GR" dirty="0"/>
              <a:t> και </a:t>
            </a:r>
            <a:r>
              <a:rPr lang="el-GR" dirty="0" err="1"/>
              <a:t>κλείσιμο</a:t>
            </a:r>
            <a:r>
              <a:rPr lang="el-GR" dirty="0"/>
              <a:t> </a:t>
            </a:r>
            <a:r>
              <a:rPr lang="el-GR" dirty="0" err="1"/>
              <a:t>οικονομικών</a:t>
            </a:r>
            <a:r>
              <a:rPr lang="el-GR" dirty="0"/>
              <a:t> </a:t>
            </a:r>
            <a:r>
              <a:rPr lang="el-GR" dirty="0" err="1"/>
              <a:t>κύκλων</a:t>
            </a:r>
            <a:r>
              <a:rPr lang="el-GR" dirty="0"/>
              <a:t> και </a:t>
            </a:r>
            <a:r>
              <a:rPr lang="el-GR" dirty="0" err="1"/>
              <a:t>γενικότερα</a:t>
            </a:r>
            <a:r>
              <a:rPr lang="el-GR" dirty="0"/>
              <a:t> </a:t>
            </a:r>
            <a:r>
              <a:rPr lang="el-GR" dirty="0" err="1"/>
              <a:t>μέσω</a:t>
            </a:r>
            <a:r>
              <a:rPr lang="el-GR" dirty="0"/>
              <a:t> της </a:t>
            </a:r>
            <a:r>
              <a:rPr lang="el-GR" dirty="0" err="1"/>
              <a:t>βελτίωσης</a:t>
            </a:r>
            <a:r>
              <a:rPr lang="el-GR" dirty="0"/>
              <a:t> της </a:t>
            </a:r>
            <a:r>
              <a:rPr lang="el-GR" dirty="0" err="1"/>
              <a:t>εκτέλεσης</a:t>
            </a:r>
            <a:r>
              <a:rPr lang="el-GR" dirty="0"/>
              <a:t> των </a:t>
            </a:r>
            <a:r>
              <a:rPr lang="el-GR" dirty="0" err="1"/>
              <a:t>επιχειρηματικών</a:t>
            </a:r>
            <a:r>
              <a:rPr lang="el-GR" dirty="0"/>
              <a:t> </a:t>
            </a:r>
            <a:r>
              <a:rPr lang="el-GR" dirty="0" err="1"/>
              <a:t>διαδικασιών</a:t>
            </a:r>
            <a:r>
              <a:rPr lang="el-GR" dirty="0"/>
              <a:t>,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</a:t>
            </a:r>
            <a:r>
              <a:rPr lang="el-GR" dirty="0" err="1"/>
              <a:t>ελτίωση</a:t>
            </a:r>
            <a:r>
              <a:rPr lang="el-GR" dirty="0"/>
              <a:t> της </a:t>
            </a:r>
            <a:r>
              <a:rPr lang="el-GR" dirty="0" err="1"/>
              <a:t>διαθέσιμης</a:t>
            </a:r>
            <a:r>
              <a:rPr lang="el-GR" dirty="0"/>
              <a:t> </a:t>
            </a:r>
            <a:r>
              <a:rPr lang="el-GR" dirty="0" err="1"/>
              <a:t>εταιρικής</a:t>
            </a:r>
            <a:r>
              <a:rPr lang="el-GR" dirty="0"/>
              <a:t> </a:t>
            </a:r>
            <a:r>
              <a:rPr lang="el-GR" dirty="0" err="1"/>
              <a:t>πληροφορίας</a:t>
            </a:r>
            <a:r>
              <a:rPr lang="el-GR" dirty="0"/>
              <a:t> </a:t>
            </a:r>
            <a:r>
              <a:rPr lang="el-GR" dirty="0" err="1"/>
              <a:t>μέσω</a:t>
            </a:r>
            <a:r>
              <a:rPr lang="el-GR" dirty="0"/>
              <a:t> της </a:t>
            </a:r>
            <a:r>
              <a:rPr lang="el-GR" dirty="0" err="1"/>
              <a:t>ύπαρξης</a:t>
            </a:r>
            <a:r>
              <a:rPr lang="el-GR" dirty="0"/>
              <a:t> </a:t>
            </a:r>
            <a:r>
              <a:rPr lang="el-GR" dirty="0" err="1"/>
              <a:t>κεντρικής</a:t>
            </a:r>
            <a:r>
              <a:rPr lang="el-GR" dirty="0"/>
              <a:t> </a:t>
            </a:r>
            <a:r>
              <a:rPr lang="el-GR" dirty="0" err="1"/>
              <a:t>βάσης</a:t>
            </a:r>
            <a:r>
              <a:rPr lang="el-GR" dirty="0"/>
              <a:t> </a:t>
            </a:r>
            <a:r>
              <a:rPr lang="el-GR" dirty="0" err="1"/>
              <a:t>δεδομένων</a:t>
            </a:r>
            <a:r>
              <a:rPr lang="el-GR" dirty="0"/>
              <a:t> </a:t>
            </a:r>
            <a:r>
              <a:rPr lang="el-GR" dirty="0" err="1"/>
              <a:t>όπου</a:t>
            </a:r>
            <a:r>
              <a:rPr lang="el-GR" dirty="0"/>
              <a:t> </a:t>
            </a:r>
            <a:r>
              <a:rPr lang="el-GR" dirty="0" err="1"/>
              <a:t>αποθηκεύονται</a:t>
            </a:r>
            <a:r>
              <a:rPr lang="el-GR" dirty="0"/>
              <a:t> </a:t>
            </a:r>
            <a:r>
              <a:rPr lang="el-GR" dirty="0" err="1"/>
              <a:t>όλα</a:t>
            </a:r>
            <a:r>
              <a:rPr lang="el-GR" dirty="0"/>
              <a:t> τα </a:t>
            </a:r>
            <a:r>
              <a:rPr lang="el-GR" dirty="0" err="1"/>
              <a:t>εταιρικα</a:t>
            </a:r>
            <a:r>
              <a:rPr lang="el-GR" dirty="0"/>
              <a:t>́ </a:t>
            </a:r>
            <a:r>
              <a:rPr lang="el-GR" dirty="0" err="1"/>
              <a:t>δεδομένα</a:t>
            </a:r>
            <a:r>
              <a:rPr lang="el-GR" dirty="0"/>
              <a:t> και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</a:t>
            </a:r>
            <a:r>
              <a:rPr lang="el-GR" dirty="0" err="1"/>
              <a:t>ελτίωση</a:t>
            </a:r>
            <a:r>
              <a:rPr lang="el-GR" dirty="0"/>
              <a:t> της </a:t>
            </a:r>
            <a:r>
              <a:rPr lang="el-GR" dirty="0" err="1"/>
              <a:t>διαθεσιμότητας</a:t>
            </a:r>
            <a:r>
              <a:rPr lang="el-GR" dirty="0"/>
              <a:t> και της </a:t>
            </a:r>
            <a:r>
              <a:rPr lang="el-GR" dirty="0" err="1"/>
              <a:t>επεκτασιμότητας</a:t>
            </a:r>
            <a:r>
              <a:rPr lang="el-GR" dirty="0"/>
              <a:t> των </a:t>
            </a:r>
            <a:r>
              <a:rPr lang="el-GR" dirty="0" err="1"/>
              <a:t>πληροφοριακών</a:t>
            </a:r>
            <a:r>
              <a:rPr lang="el-GR" dirty="0"/>
              <a:t> </a:t>
            </a:r>
            <a:r>
              <a:rPr lang="el-GR" dirty="0" err="1"/>
              <a:t>συστημάτων</a:t>
            </a:r>
            <a:r>
              <a:rPr lang="el-GR" dirty="0"/>
              <a:t> </a:t>
            </a:r>
            <a:r>
              <a:rPr lang="el-GR" dirty="0" err="1"/>
              <a:t>μέσω</a:t>
            </a:r>
            <a:r>
              <a:rPr lang="el-GR" dirty="0"/>
              <a:t> της </a:t>
            </a:r>
            <a:r>
              <a:rPr lang="el-GR" dirty="0" err="1"/>
              <a:t>χρήσης</a:t>
            </a:r>
            <a:r>
              <a:rPr lang="el-GR" dirty="0"/>
              <a:t> </a:t>
            </a:r>
            <a:r>
              <a:rPr lang="el-GR" dirty="0" err="1"/>
              <a:t>ανοικτών</a:t>
            </a:r>
            <a:r>
              <a:rPr lang="el-GR" dirty="0"/>
              <a:t> και </a:t>
            </a:r>
            <a:r>
              <a:rPr lang="el-GR" dirty="0" err="1"/>
              <a:t>σύγχρονων</a:t>
            </a:r>
            <a:r>
              <a:rPr lang="el-GR" dirty="0"/>
              <a:t> </a:t>
            </a:r>
            <a:r>
              <a:rPr lang="el-GR" dirty="0" err="1"/>
              <a:t>αρχιτεκτονικών</a:t>
            </a:r>
            <a:r>
              <a:rPr lang="el-GR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/>
          <a:lstStyle/>
          <a:p>
            <a:r>
              <a:rPr lang="el-GR" b="1" dirty="0" err="1"/>
              <a:t>Μειονεκτήματα</a:t>
            </a:r>
            <a:r>
              <a:rPr lang="el-GR" b="1" dirty="0"/>
              <a:t> </a:t>
            </a:r>
            <a:r>
              <a:rPr lang="el-GR" b="1" dirty="0" err="1"/>
              <a:t>χρήσης</a:t>
            </a:r>
            <a:r>
              <a:rPr lang="el-GR" b="1" dirty="0"/>
              <a:t> </a:t>
            </a:r>
            <a:r>
              <a:rPr lang="el-GR" b="1" dirty="0" err="1"/>
              <a:t>συστημάτων</a:t>
            </a:r>
            <a:r>
              <a:rPr lang="el-GR" b="1" dirty="0"/>
              <a:t> </a:t>
            </a:r>
            <a:r>
              <a:rPr lang="en-US" b="1" dirty="0"/>
              <a:t>ERP </a:t>
            </a:r>
            <a:endParaRPr lang="en-US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300367" y="1389503"/>
            <a:ext cx="101674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err="1"/>
              <a:t>Δυσκολία</a:t>
            </a:r>
            <a:r>
              <a:rPr lang="el-GR" dirty="0"/>
              <a:t> </a:t>
            </a:r>
            <a:r>
              <a:rPr lang="el-GR" dirty="0" err="1"/>
              <a:t>προσαρμογής</a:t>
            </a:r>
            <a:r>
              <a:rPr lang="el-GR" dirty="0"/>
              <a:t> στους </a:t>
            </a:r>
            <a:r>
              <a:rPr lang="el-GR" dirty="0" err="1"/>
              <a:t>γοργούς</a:t>
            </a:r>
            <a:r>
              <a:rPr lang="el-GR" dirty="0"/>
              <a:t> </a:t>
            </a:r>
            <a:r>
              <a:rPr lang="el-GR" dirty="0" err="1"/>
              <a:t>ρυθμούς</a:t>
            </a:r>
            <a:r>
              <a:rPr lang="el-GR" dirty="0"/>
              <a:t> </a:t>
            </a:r>
            <a:r>
              <a:rPr lang="el-GR" dirty="0" err="1"/>
              <a:t>εξέλιξης</a:t>
            </a:r>
            <a:r>
              <a:rPr lang="el-GR" dirty="0"/>
              <a:t> των </a:t>
            </a:r>
            <a:r>
              <a:rPr lang="el-GR" dirty="0" err="1"/>
              <a:t>προϊόντων</a:t>
            </a:r>
            <a:r>
              <a:rPr lang="el-GR" dirty="0"/>
              <a:t> και των </a:t>
            </a:r>
            <a:r>
              <a:rPr lang="el-GR" dirty="0" err="1"/>
              <a:t>επιχειρηματικών</a:t>
            </a:r>
            <a:r>
              <a:rPr lang="el-GR" dirty="0"/>
              <a:t> </a:t>
            </a:r>
            <a:r>
              <a:rPr lang="el-GR" dirty="0" err="1"/>
              <a:t>δραστηριοτήτων</a:t>
            </a:r>
            <a:r>
              <a:rPr lang="el-GR" dirty="0"/>
              <a:t> του </a:t>
            </a:r>
            <a:r>
              <a:rPr lang="el-GR" dirty="0" err="1"/>
              <a:t>οργανισμου</a:t>
            </a:r>
            <a:r>
              <a:rPr lang="el-GR" dirty="0"/>
              <a:t>́. Τα </a:t>
            </a:r>
            <a:r>
              <a:rPr lang="el-GR" dirty="0" err="1"/>
              <a:t>συστήματα</a:t>
            </a:r>
            <a:r>
              <a:rPr lang="el-GR" dirty="0"/>
              <a:t> </a:t>
            </a:r>
            <a:r>
              <a:rPr lang="en-US" dirty="0"/>
              <a:t>ERP </a:t>
            </a:r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εξαιρετικα</a:t>
            </a:r>
            <a:r>
              <a:rPr lang="el-GR" dirty="0"/>
              <a:t>́ </a:t>
            </a:r>
            <a:r>
              <a:rPr lang="el-GR" dirty="0" err="1"/>
              <a:t>δαπανηρα</a:t>
            </a:r>
            <a:r>
              <a:rPr lang="el-GR" dirty="0"/>
              <a:t>́ </a:t>
            </a:r>
            <a:r>
              <a:rPr lang="el-GR" dirty="0" err="1"/>
              <a:t>τόσο</a:t>
            </a:r>
            <a:r>
              <a:rPr lang="el-GR" dirty="0"/>
              <a:t> στην </a:t>
            </a:r>
            <a:r>
              <a:rPr lang="el-GR" dirty="0" err="1"/>
              <a:t>εγκατα</a:t>
            </a:r>
            <a:r>
              <a:rPr lang="el-GR" dirty="0"/>
              <a:t>́- </a:t>
            </a:r>
            <a:r>
              <a:rPr lang="el-GR" dirty="0" err="1"/>
              <a:t>σταση</a:t>
            </a:r>
            <a:r>
              <a:rPr lang="el-GR" dirty="0"/>
              <a:t> </a:t>
            </a:r>
            <a:r>
              <a:rPr lang="el-GR" dirty="0" err="1"/>
              <a:t>όσο</a:t>
            </a:r>
            <a:r>
              <a:rPr lang="el-GR" dirty="0"/>
              <a:t> και στη </a:t>
            </a:r>
            <a:r>
              <a:rPr lang="el-GR" dirty="0" err="1"/>
              <a:t>συντήρηση</a:t>
            </a:r>
            <a:r>
              <a:rPr lang="el-GR" dirty="0"/>
              <a:t>́ τους με </a:t>
            </a:r>
            <a:r>
              <a:rPr lang="el-GR" dirty="0" err="1"/>
              <a:t>συνέπεια</a:t>
            </a:r>
            <a:r>
              <a:rPr lang="el-GR" dirty="0"/>
              <a:t> οι </a:t>
            </a:r>
            <a:r>
              <a:rPr lang="el-GR" dirty="0" err="1"/>
              <a:t>αλλαγές</a:t>
            </a:r>
            <a:r>
              <a:rPr lang="el-GR" dirty="0"/>
              <a:t> στο </a:t>
            </a:r>
            <a:r>
              <a:rPr lang="el-GR" dirty="0" err="1"/>
              <a:t>περιβάλλον</a:t>
            </a:r>
            <a:r>
              <a:rPr lang="el-GR" dirty="0"/>
              <a:t> της </a:t>
            </a:r>
            <a:r>
              <a:rPr lang="el-GR" dirty="0" err="1"/>
              <a:t>επιχείρησης</a:t>
            </a:r>
            <a:r>
              <a:rPr lang="el-GR" dirty="0"/>
              <a:t> να μην </a:t>
            </a:r>
            <a:r>
              <a:rPr lang="el-GR" dirty="0" err="1"/>
              <a:t>απορροφώνται</a:t>
            </a:r>
            <a:r>
              <a:rPr lang="el-GR" dirty="0"/>
              <a:t> </a:t>
            </a:r>
            <a:r>
              <a:rPr lang="el-GR" dirty="0" err="1"/>
              <a:t>γρήγορα</a:t>
            </a:r>
            <a:r>
              <a:rPr lang="el-GR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Το </a:t>
            </a:r>
            <a:r>
              <a:rPr lang="el-GR" dirty="0" err="1"/>
              <a:t>σύστημα</a:t>
            </a:r>
            <a:r>
              <a:rPr lang="el-GR" dirty="0"/>
              <a:t> </a:t>
            </a:r>
            <a:r>
              <a:rPr lang="el-GR" dirty="0" err="1"/>
              <a:t>αδυνατει</a:t>
            </a:r>
            <a:r>
              <a:rPr lang="el-GR" dirty="0"/>
              <a:t>́ να </a:t>
            </a:r>
            <a:r>
              <a:rPr lang="el-GR" dirty="0" err="1"/>
              <a:t>αντεπεξέλθει</a:t>
            </a:r>
            <a:r>
              <a:rPr lang="el-GR" dirty="0"/>
              <a:t> στους </a:t>
            </a:r>
            <a:r>
              <a:rPr lang="el-GR" dirty="0" err="1"/>
              <a:t>όρους</a:t>
            </a:r>
            <a:r>
              <a:rPr lang="el-GR" dirty="0"/>
              <a:t> </a:t>
            </a:r>
            <a:r>
              <a:rPr lang="el-GR" dirty="0" err="1"/>
              <a:t>λειτουργίας</a:t>
            </a:r>
            <a:r>
              <a:rPr lang="el-GR" dirty="0"/>
              <a:t> του αν η </a:t>
            </a:r>
            <a:r>
              <a:rPr lang="el-GR" dirty="0" err="1"/>
              <a:t>συνεργασία</a:t>
            </a:r>
            <a:r>
              <a:rPr lang="el-GR" dirty="0"/>
              <a:t> με τους </a:t>
            </a:r>
            <a:r>
              <a:rPr lang="el-GR" dirty="0" err="1"/>
              <a:t>προμηθευτές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ελλιπής</a:t>
            </a:r>
            <a:r>
              <a:rPr lang="el-GR" dirty="0"/>
              <a:t>. Οι </a:t>
            </a:r>
            <a:r>
              <a:rPr lang="el-GR" dirty="0" err="1"/>
              <a:t>προμηθευτές</a:t>
            </a:r>
            <a:r>
              <a:rPr lang="el-GR" dirty="0"/>
              <a:t> </a:t>
            </a:r>
            <a:r>
              <a:rPr lang="el-GR" dirty="0" err="1"/>
              <a:t>αποτελούν</a:t>
            </a:r>
            <a:r>
              <a:rPr lang="el-GR" dirty="0"/>
              <a:t> </a:t>
            </a:r>
            <a:r>
              <a:rPr lang="el-GR" dirty="0" err="1"/>
              <a:t>παράγοντα</a:t>
            </a:r>
            <a:r>
              <a:rPr lang="el-GR" dirty="0"/>
              <a:t> </a:t>
            </a:r>
            <a:r>
              <a:rPr lang="el-GR" dirty="0" err="1"/>
              <a:t>ζωτικής</a:t>
            </a:r>
            <a:r>
              <a:rPr lang="el-GR" dirty="0"/>
              <a:t> </a:t>
            </a:r>
            <a:r>
              <a:rPr lang="el-GR" dirty="0" err="1"/>
              <a:t>σημασίας</a:t>
            </a:r>
            <a:r>
              <a:rPr lang="el-GR" dirty="0"/>
              <a:t> για τη </a:t>
            </a:r>
            <a:r>
              <a:rPr lang="el-GR" dirty="0" err="1"/>
              <a:t>διατήρηση</a:t>
            </a:r>
            <a:r>
              <a:rPr lang="el-GR" dirty="0"/>
              <a:t> της </a:t>
            </a:r>
            <a:r>
              <a:rPr lang="el-GR" dirty="0" err="1"/>
              <a:t>αλυσίδας</a:t>
            </a:r>
            <a:r>
              <a:rPr lang="el-GR" dirty="0"/>
              <a:t> </a:t>
            </a:r>
            <a:r>
              <a:rPr lang="el-GR" dirty="0" err="1"/>
              <a:t>ζωής</a:t>
            </a:r>
            <a:r>
              <a:rPr lang="el-GR" dirty="0"/>
              <a:t> </a:t>
            </a:r>
            <a:r>
              <a:rPr lang="el-GR" dirty="0" err="1"/>
              <a:t>ενός</a:t>
            </a:r>
            <a:r>
              <a:rPr lang="el-GR" dirty="0"/>
              <a:t> </a:t>
            </a:r>
            <a:r>
              <a:rPr lang="el-GR" dirty="0" err="1"/>
              <a:t>συστήματος</a:t>
            </a:r>
            <a:r>
              <a:rPr lang="el-GR" dirty="0"/>
              <a:t> </a:t>
            </a:r>
            <a:r>
              <a:rPr lang="en-US" dirty="0"/>
              <a:t>ERP, </a:t>
            </a:r>
            <a:r>
              <a:rPr lang="el-GR" dirty="0"/>
              <a:t>με </a:t>
            </a:r>
            <a:r>
              <a:rPr lang="el-GR" dirty="0" err="1"/>
              <a:t>συνέπεια</a:t>
            </a:r>
            <a:r>
              <a:rPr lang="el-GR" dirty="0"/>
              <a:t> μια </a:t>
            </a:r>
            <a:r>
              <a:rPr lang="el-GR" dirty="0" err="1"/>
              <a:t>διαφωνία</a:t>
            </a:r>
            <a:r>
              <a:rPr lang="el-GR" dirty="0"/>
              <a:t> </a:t>
            </a:r>
            <a:r>
              <a:rPr lang="el-GR" dirty="0" err="1"/>
              <a:t>μαζι</a:t>
            </a:r>
            <a:r>
              <a:rPr lang="el-GR" dirty="0"/>
              <a:t>́ τους να </a:t>
            </a:r>
            <a:r>
              <a:rPr lang="el-GR" dirty="0" err="1"/>
              <a:t>θέσει</a:t>
            </a:r>
            <a:r>
              <a:rPr lang="el-GR" dirty="0"/>
              <a:t> σε </a:t>
            </a:r>
            <a:r>
              <a:rPr lang="el-GR" dirty="0" err="1"/>
              <a:t>κίνδυνο</a:t>
            </a:r>
            <a:r>
              <a:rPr lang="el-GR" dirty="0"/>
              <a:t> τη </a:t>
            </a:r>
            <a:r>
              <a:rPr lang="el-GR" dirty="0" err="1"/>
              <a:t>ζωτικότητα</a:t>
            </a:r>
            <a:r>
              <a:rPr lang="el-GR" dirty="0"/>
              <a:t> του </a:t>
            </a:r>
            <a:r>
              <a:rPr lang="el-GR" dirty="0" err="1"/>
              <a:t>συστήματος</a:t>
            </a:r>
            <a:r>
              <a:rPr lang="el-GR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Το </a:t>
            </a:r>
            <a:r>
              <a:rPr lang="el-GR" dirty="0" err="1"/>
              <a:t>σύστημα</a:t>
            </a:r>
            <a:r>
              <a:rPr lang="el-GR" dirty="0"/>
              <a:t> </a:t>
            </a:r>
            <a:r>
              <a:rPr lang="el-GR" dirty="0" err="1"/>
              <a:t>αδυνατει</a:t>
            </a:r>
            <a:r>
              <a:rPr lang="el-GR" dirty="0"/>
              <a:t>́ να </a:t>
            </a:r>
            <a:r>
              <a:rPr lang="el-GR" dirty="0" err="1"/>
              <a:t>λειτουργήσει</a:t>
            </a:r>
            <a:r>
              <a:rPr lang="el-GR" dirty="0"/>
              <a:t> </a:t>
            </a:r>
            <a:r>
              <a:rPr lang="el-GR" dirty="0" err="1"/>
              <a:t>σωστα</a:t>
            </a:r>
            <a:r>
              <a:rPr lang="el-GR" dirty="0"/>
              <a:t>́ αν οι </a:t>
            </a:r>
            <a:r>
              <a:rPr lang="el-GR" dirty="0" err="1"/>
              <a:t>χρήστες</a:t>
            </a:r>
            <a:r>
              <a:rPr lang="el-GR" dirty="0"/>
              <a:t> του δεν </a:t>
            </a:r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άρτια</a:t>
            </a:r>
            <a:r>
              <a:rPr lang="el-GR" dirty="0"/>
              <a:t> </a:t>
            </a:r>
            <a:r>
              <a:rPr lang="el-GR" dirty="0" err="1"/>
              <a:t>εκπαιδευμένοι</a:t>
            </a:r>
            <a:r>
              <a:rPr lang="el-GR" dirty="0"/>
              <a:t>. Τα </a:t>
            </a:r>
            <a:r>
              <a:rPr lang="el-GR" dirty="0" err="1"/>
              <a:t>συστήματα</a:t>
            </a:r>
            <a:r>
              <a:rPr lang="el-GR" dirty="0"/>
              <a:t> </a:t>
            </a:r>
            <a:r>
              <a:rPr lang="el-GR" dirty="0" err="1"/>
              <a:t>αυτα</a:t>
            </a:r>
            <a:r>
              <a:rPr lang="el-GR" dirty="0"/>
              <a:t>́ </a:t>
            </a:r>
            <a:r>
              <a:rPr lang="el-GR" dirty="0" err="1"/>
              <a:t>παρέχουν</a:t>
            </a:r>
            <a:r>
              <a:rPr lang="el-GR" dirty="0"/>
              <a:t> </a:t>
            </a:r>
            <a:r>
              <a:rPr lang="el-GR" dirty="0" err="1"/>
              <a:t>αυτήν</a:t>
            </a:r>
            <a:r>
              <a:rPr lang="el-GR" dirty="0"/>
              <a:t> την </a:t>
            </a:r>
            <a:r>
              <a:rPr lang="el-GR" dirty="0" err="1"/>
              <a:t>αυτοματοποίηση</a:t>
            </a:r>
            <a:r>
              <a:rPr lang="el-GR" dirty="0"/>
              <a:t> </a:t>
            </a:r>
            <a:r>
              <a:rPr lang="el-GR" dirty="0" err="1"/>
              <a:t>βασιζόμενα</a:t>
            </a:r>
            <a:r>
              <a:rPr lang="el-GR" dirty="0"/>
              <a:t> σε </a:t>
            </a:r>
            <a:r>
              <a:rPr lang="el-GR" dirty="0" err="1"/>
              <a:t>πολύπλοκες</a:t>
            </a:r>
            <a:r>
              <a:rPr lang="el-GR" dirty="0"/>
              <a:t> </a:t>
            </a:r>
            <a:r>
              <a:rPr lang="el-GR" dirty="0" err="1"/>
              <a:t>διαδικασίες</a:t>
            </a:r>
            <a:r>
              <a:rPr lang="el-GR" dirty="0"/>
              <a:t>, που με </a:t>
            </a:r>
            <a:r>
              <a:rPr lang="el-GR" dirty="0" err="1"/>
              <a:t>έναν</a:t>
            </a:r>
            <a:r>
              <a:rPr lang="el-GR" dirty="0"/>
              <a:t> </a:t>
            </a:r>
            <a:r>
              <a:rPr lang="el-GR" dirty="0" err="1"/>
              <a:t>εσφαλμένο</a:t>
            </a:r>
            <a:r>
              <a:rPr lang="el-GR" dirty="0"/>
              <a:t> </a:t>
            </a:r>
            <a:r>
              <a:rPr lang="el-GR" dirty="0" err="1"/>
              <a:t>χειρισμο</a:t>
            </a:r>
            <a:r>
              <a:rPr lang="el-GR" dirty="0"/>
              <a:t>́ </a:t>
            </a:r>
            <a:r>
              <a:rPr lang="el-GR" dirty="0" err="1"/>
              <a:t>μπορει</a:t>
            </a:r>
            <a:r>
              <a:rPr lang="el-GR" dirty="0"/>
              <a:t>́ να </a:t>
            </a:r>
            <a:r>
              <a:rPr lang="el-GR" dirty="0" err="1"/>
              <a:t>αποσταθεροποιηθούν</a:t>
            </a:r>
            <a:r>
              <a:rPr lang="el-GR" dirty="0"/>
              <a:t>. </a:t>
            </a:r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6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3FF0-B7CE-F34E-857E-5B6626CBF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69620"/>
            <a:ext cx="8825658" cy="3329581"/>
          </a:xfrm>
        </p:spPr>
        <p:txBody>
          <a:bodyPr/>
          <a:lstStyle/>
          <a:p>
            <a:r>
              <a:rPr lang="en-US" dirty="0"/>
              <a:t>ERP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78742-16FF-2C41-812C-6FCE6B9F1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Διδάσκοντας </a:t>
            </a:r>
            <a:r>
              <a:rPr lang="el-GR" dirty="0" err="1"/>
              <a:t>ΔΔρ</a:t>
            </a:r>
            <a:r>
              <a:rPr lang="el-GR" dirty="0"/>
              <a:t>. Δαμιανός </a:t>
            </a:r>
            <a:r>
              <a:rPr lang="el-GR" dirty="0" err="1"/>
              <a:t>Σακασ</a:t>
            </a:r>
            <a:endParaRPr lang="en-US" dirty="0"/>
          </a:p>
          <a:p>
            <a:r>
              <a:rPr lang="el-GR" dirty="0"/>
              <a:t>Η </a:t>
            </a:r>
            <a:r>
              <a:rPr lang="el-GR" dirty="0" err="1"/>
              <a:t>παρουσιαση</a:t>
            </a:r>
            <a:r>
              <a:rPr lang="el-GR" dirty="0"/>
              <a:t> είναι από το βιβλίο </a:t>
            </a:r>
            <a:r>
              <a:rPr lang="el-GR" dirty="0" err="1"/>
              <a:t>Συγχρονα</a:t>
            </a:r>
            <a:r>
              <a:rPr lang="el-GR" dirty="0"/>
              <a:t> </a:t>
            </a:r>
            <a:r>
              <a:rPr lang="el-GR" dirty="0" err="1"/>
              <a:t>Πληροφοριακα</a:t>
            </a:r>
            <a:r>
              <a:rPr lang="el-GR" dirty="0"/>
              <a:t> </a:t>
            </a:r>
            <a:r>
              <a:rPr lang="el-GR" dirty="0" err="1"/>
              <a:t>Συστηματα</a:t>
            </a:r>
            <a:r>
              <a:rPr lang="el-GR" dirty="0"/>
              <a:t> </a:t>
            </a:r>
            <a:r>
              <a:rPr lang="el-GR" dirty="0" err="1"/>
              <a:t>Επιχειρήσεων</a:t>
            </a:r>
            <a:r>
              <a:rPr lang="el-GR" dirty="0"/>
              <a:t> του </a:t>
            </a:r>
            <a:r>
              <a:rPr lang="el-GR" dirty="0" err="1"/>
              <a:t>Πανου</a:t>
            </a:r>
            <a:r>
              <a:rPr lang="el-GR" dirty="0"/>
              <a:t> </a:t>
            </a:r>
            <a:r>
              <a:rPr lang="el-GR" dirty="0" err="1"/>
              <a:t>φιτσιλη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/>
          <a:lstStyle/>
          <a:p>
            <a:r>
              <a:rPr lang="el-GR" b="1" dirty="0"/>
              <a:t>Γλώσσες μοντελοποίησης </a:t>
            </a:r>
            <a:r>
              <a:rPr lang="en-US" b="1" dirty="0"/>
              <a:t>ERP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300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 </a:t>
            </a:r>
            <a:r>
              <a:rPr lang="el-GR" dirty="0" err="1"/>
              <a:t>Αρχητεκτονική</a:t>
            </a:r>
            <a:r>
              <a:rPr lang="el-GR" dirty="0"/>
              <a:t> αυτή οδηγεί στην </a:t>
            </a:r>
            <a:r>
              <a:rPr lang="el-GR" dirty="0" err="1"/>
              <a:t>ανάγκη</a:t>
            </a:r>
            <a:r>
              <a:rPr lang="el-GR" dirty="0"/>
              <a:t> </a:t>
            </a:r>
            <a:r>
              <a:rPr lang="el-GR" dirty="0" err="1"/>
              <a:t>ενός</a:t>
            </a:r>
            <a:r>
              <a:rPr lang="el-GR" dirty="0"/>
              <a:t> </a:t>
            </a:r>
            <a:r>
              <a:rPr lang="el-GR" dirty="0" err="1"/>
              <a:t>εργαλείου</a:t>
            </a:r>
            <a:r>
              <a:rPr lang="el-GR" dirty="0"/>
              <a:t> (με την </a:t>
            </a:r>
            <a:r>
              <a:rPr lang="el-GR" dirty="0" err="1"/>
              <a:t>ευρύτερη</a:t>
            </a:r>
            <a:r>
              <a:rPr lang="el-GR" dirty="0"/>
              <a:t> </a:t>
            </a:r>
            <a:r>
              <a:rPr lang="el-GR" dirty="0" err="1"/>
              <a:t>έννοια</a:t>
            </a:r>
            <a:r>
              <a:rPr lang="el-GR" dirty="0"/>
              <a:t> της </a:t>
            </a:r>
            <a:r>
              <a:rPr lang="el-GR" dirty="0" err="1"/>
              <a:t>λέξης</a:t>
            </a:r>
            <a:r>
              <a:rPr lang="el-GR" dirty="0"/>
              <a:t>) που θα </a:t>
            </a:r>
            <a:r>
              <a:rPr lang="el-GR" dirty="0" err="1"/>
              <a:t>είναι</a:t>
            </a:r>
            <a:r>
              <a:rPr lang="el-GR" dirty="0"/>
              <a:t> σε </a:t>
            </a:r>
            <a:r>
              <a:rPr lang="el-GR" dirty="0" err="1"/>
              <a:t>θέση</a:t>
            </a:r>
            <a:r>
              <a:rPr lang="el-GR" dirty="0"/>
              <a:t> να </a:t>
            </a:r>
            <a:r>
              <a:rPr lang="el-GR" dirty="0" err="1"/>
              <a:t>υποστηρίξει</a:t>
            </a:r>
            <a:r>
              <a:rPr lang="el-GR" dirty="0"/>
              <a:t> την </a:t>
            </a:r>
            <a:r>
              <a:rPr lang="el-GR" dirty="0" err="1"/>
              <a:t>επιχειρηματικη</a:t>
            </a:r>
            <a:r>
              <a:rPr lang="el-GR" dirty="0"/>
              <a:t>́ </a:t>
            </a:r>
            <a:r>
              <a:rPr lang="el-GR" dirty="0" err="1"/>
              <a:t>μοντελοποίηση</a:t>
            </a:r>
            <a:r>
              <a:rPr lang="el-GR" dirty="0"/>
              <a:t>. </a:t>
            </a:r>
            <a:r>
              <a:rPr lang="el-GR" dirty="0" err="1"/>
              <a:t>Σύμφωνα</a:t>
            </a:r>
            <a:r>
              <a:rPr lang="el-GR" dirty="0"/>
              <a:t> με </a:t>
            </a:r>
            <a:r>
              <a:rPr lang="el-GR" dirty="0" err="1"/>
              <a:t>όσα</a:t>
            </a:r>
            <a:r>
              <a:rPr lang="el-GR" dirty="0"/>
              <a:t> </a:t>
            </a:r>
            <a:r>
              <a:rPr lang="el-GR" dirty="0" err="1"/>
              <a:t>ειπώθηκαν</a:t>
            </a:r>
            <a:r>
              <a:rPr lang="el-GR" dirty="0"/>
              <a:t> </a:t>
            </a:r>
            <a:r>
              <a:rPr lang="el-GR" dirty="0" err="1"/>
              <a:t>προηγουμένως</a:t>
            </a:r>
            <a:r>
              <a:rPr lang="el-GR" dirty="0"/>
              <a:t>, το </a:t>
            </a:r>
            <a:r>
              <a:rPr lang="el-GR" dirty="0" err="1"/>
              <a:t>εργαλείο</a:t>
            </a:r>
            <a:r>
              <a:rPr lang="el-GR" dirty="0"/>
              <a:t> </a:t>
            </a:r>
            <a:r>
              <a:rPr lang="el-GR" dirty="0" err="1"/>
              <a:t>αυτο</a:t>
            </a:r>
            <a:r>
              <a:rPr lang="el-GR" dirty="0"/>
              <a:t>́ θα </a:t>
            </a:r>
            <a:r>
              <a:rPr lang="el-GR" dirty="0" err="1"/>
              <a:t>πρέπει</a:t>
            </a:r>
            <a:r>
              <a:rPr lang="el-GR" dirty="0"/>
              <a:t> να </a:t>
            </a:r>
            <a:r>
              <a:rPr lang="el-GR" dirty="0" err="1"/>
              <a:t>είναι</a:t>
            </a:r>
            <a:r>
              <a:rPr lang="el-GR" dirty="0"/>
              <a:t> σε </a:t>
            </a:r>
            <a:r>
              <a:rPr lang="el-GR" dirty="0" err="1"/>
              <a:t>θέση</a:t>
            </a:r>
            <a:r>
              <a:rPr lang="el-GR" dirty="0"/>
              <a:t> να </a:t>
            </a:r>
            <a:r>
              <a:rPr lang="el-GR" dirty="0" err="1"/>
              <a:t>αναπαριστα</a:t>
            </a:r>
            <a:r>
              <a:rPr lang="el-GR" dirty="0"/>
              <a:t>́ </a:t>
            </a:r>
            <a:r>
              <a:rPr lang="el-GR" dirty="0" err="1"/>
              <a:t>οντότητες</a:t>
            </a:r>
            <a:r>
              <a:rPr lang="el-GR" dirty="0"/>
              <a:t> που </a:t>
            </a:r>
            <a:r>
              <a:rPr lang="el-GR" dirty="0" err="1"/>
              <a:t>έχουν</a:t>
            </a:r>
            <a:r>
              <a:rPr lang="el-GR" dirty="0"/>
              <a:t> </a:t>
            </a:r>
            <a:r>
              <a:rPr lang="el-GR" dirty="0" err="1"/>
              <a:t>χαρακτηριστικα</a:t>
            </a:r>
            <a:r>
              <a:rPr lang="el-GR" dirty="0"/>
              <a:t>́ και </a:t>
            </a:r>
            <a:r>
              <a:rPr lang="el-GR" dirty="0" err="1"/>
              <a:t>συμπεριφορα</a:t>
            </a:r>
            <a:r>
              <a:rPr lang="el-GR" dirty="0"/>
              <a:t>́, τις </a:t>
            </a:r>
            <a:r>
              <a:rPr lang="el-GR" dirty="0" err="1"/>
              <a:t>μεταξυ</a:t>
            </a:r>
            <a:r>
              <a:rPr lang="el-GR" dirty="0"/>
              <a:t>́ τους </a:t>
            </a:r>
            <a:r>
              <a:rPr lang="el-GR" dirty="0" err="1"/>
              <a:t>σχέσεις</a:t>
            </a:r>
            <a:r>
              <a:rPr lang="el-GR" dirty="0"/>
              <a:t>, τις </a:t>
            </a:r>
            <a:r>
              <a:rPr lang="el-GR" dirty="0" err="1"/>
              <a:t>διαδικασίες</a:t>
            </a:r>
            <a:r>
              <a:rPr lang="el-GR" dirty="0"/>
              <a:t> στις </a:t>
            </a:r>
            <a:r>
              <a:rPr lang="el-GR" dirty="0" err="1"/>
              <a:t>οποίες</a:t>
            </a:r>
            <a:r>
              <a:rPr lang="el-GR" dirty="0"/>
              <a:t> </a:t>
            </a:r>
            <a:r>
              <a:rPr lang="el-GR" dirty="0" err="1"/>
              <a:t>αυτές</a:t>
            </a:r>
            <a:r>
              <a:rPr lang="el-GR" dirty="0"/>
              <a:t> </a:t>
            </a:r>
            <a:r>
              <a:rPr lang="el-GR" dirty="0" err="1"/>
              <a:t>εμπλέκονται</a:t>
            </a:r>
            <a:r>
              <a:rPr lang="el-GR" dirty="0"/>
              <a:t>, κ.λπ. </a:t>
            </a:r>
          </a:p>
          <a:p>
            <a:r>
              <a:rPr lang="el-GR" dirty="0"/>
              <a:t>Για </a:t>
            </a:r>
            <a:r>
              <a:rPr lang="el-GR" dirty="0" err="1"/>
              <a:t>επιχειρηματικη</a:t>
            </a:r>
            <a:r>
              <a:rPr lang="el-GR" dirty="0"/>
              <a:t>́ </a:t>
            </a:r>
            <a:r>
              <a:rPr lang="el-GR" dirty="0" err="1"/>
              <a:t>μοντελοποίηση</a:t>
            </a:r>
            <a:r>
              <a:rPr lang="el-GR" dirty="0"/>
              <a:t> </a:t>
            </a:r>
            <a:r>
              <a:rPr lang="el-GR" dirty="0" err="1"/>
              <a:t>υπάρχουν</a:t>
            </a:r>
            <a:r>
              <a:rPr lang="el-GR" dirty="0"/>
              <a:t> </a:t>
            </a:r>
            <a:r>
              <a:rPr lang="el-GR" dirty="0" err="1"/>
              <a:t>διαθέσιμες</a:t>
            </a:r>
            <a:r>
              <a:rPr lang="el-GR" dirty="0"/>
              <a:t> </a:t>
            </a:r>
            <a:r>
              <a:rPr lang="el-GR" dirty="0" err="1"/>
              <a:t>μέθοδοι</a:t>
            </a:r>
            <a:r>
              <a:rPr lang="el-GR" dirty="0"/>
              <a:t>, </a:t>
            </a:r>
            <a:r>
              <a:rPr lang="el-GR" dirty="0" err="1"/>
              <a:t>γλώσσες</a:t>
            </a:r>
            <a:r>
              <a:rPr lang="el-GR" dirty="0"/>
              <a:t>, </a:t>
            </a:r>
            <a:r>
              <a:rPr lang="el-GR" dirty="0" err="1"/>
              <a:t>πρότυπα</a:t>
            </a:r>
            <a:r>
              <a:rPr lang="el-GR" dirty="0"/>
              <a:t> </a:t>
            </a:r>
            <a:r>
              <a:rPr lang="el-GR" dirty="0" err="1"/>
              <a:t>καθώς</a:t>
            </a:r>
            <a:r>
              <a:rPr lang="el-GR" dirty="0"/>
              <a:t> και </a:t>
            </a:r>
            <a:r>
              <a:rPr lang="el-GR" dirty="0" err="1"/>
              <a:t>πληθώρα</a:t>
            </a:r>
            <a:r>
              <a:rPr lang="el-GR" dirty="0"/>
              <a:t> </a:t>
            </a:r>
            <a:r>
              <a:rPr lang="el-GR" dirty="0" err="1"/>
              <a:t>εργαλείων</a:t>
            </a:r>
            <a:r>
              <a:rPr lang="el-GR" dirty="0"/>
              <a:t>. </a:t>
            </a:r>
            <a:r>
              <a:rPr lang="en-US" dirty="0"/>
              <a:t>BPMN, </a:t>
            </a:r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634B78-596C-A54A-999E-C71F43FAB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5" y="3633928"/>
            <a:ext cx="5492750" cy="317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545889" cy="711064"/>
          </a:xfrm>
        </p:spPr>
        <p:txBody>
          <a:bodyPr/>
          <a:lstStyle/>
          <a:p>
            <a:r>
              <a:rPr lang="el-GR" b="1" dirty="0"/>
              <a:t>Ολοκλήρωση πληροφοριακού συστήματος </a:t>
            </a:r>
            <a:endParaRPr lang="en-US" dirty="0">
              <a:effectLst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3004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 </a:t>
            </a:r>
            <a:r>
              <a:rPr lang="el-GR" dirty="0" err="1"/>
              <a:t>ολοκλήρωση</a:t>
            </a:r>
            <a:r>
              <a:rPr lang="el-GR" dirty="0"/>
              <a:t> </a:t>
            </a:r>
            <a:r>
              <a:rPr lang="el-GR" dirty="0" err="1"/>
              <a:t>ενός</a:t>
            </a:r>
            <a:r>
              <a:rPr lang="el-GR" dirty="0"/>
              <a:t> </a:t>
            </a:r>
            <a:r>
              <a:rPr lang="el-GR" dirty="0" err="1"/>
              <a:t>πληροφοριακου</a:t>
            </a:r>
            <a:r>
              <a:rPr lang="el-GR" dirty="0"/>
              <a:t>́ </a:t>
            </a:r>
            <a:r>
              <a:rPr lang="el-GR" dirty="0" err="1"/>
              <a:t>συστήματος</a:t>
            </a:r>
            <a:r>
              <a:rPr lang="el-GR" dirty="0"/>
              <a:t> </a:t>
            </a:r>
            <a:r>
              <a:rPr lang="el-GR" dirty="0" err="1"/>
              <a:t>μπορει</a:t>
            </a:r>
            <a:r>
              <a:rPr lang="el-GR" dirty="0"/>
              <a:t>́ να </a:t>
            </a:r>
            <a:r>
              <a:rPr lang="el-GR" dirty="0" err="1"/>
              <a:t>ιδωθει</a:t>
            </a:r>
            <a:r>
              <a:rPr lang="el-GR" dirty="0"/>
              <a:t>́ </a:t>
            </a:r>
            <a:r>
              <a:rPr lang="el-GR" dirty="0" err="1"/>
              <a:t>απο</a:t>
            </a:r>
            <a:r>
              <a:rPr lang="el-GR" dirty="0"/>
              <a:t>́ </a:t>
            </a:r>
            <a:r>
              <a:rPr lang="el-GR" dirty="0" err="1"/>
              <a:t>διάφορες</a:t>
            </a:r>
            <a:r>
              <a:rPr lang="el-GR" dirty="0"/>
              <a:t> </a:t>
            </a:r>
            <a:r>
              <a:rPr lang="el-GR" dirty="0" err="1"/>
              <a:t>οπτικές</a:t>
            </a:r>
            <a:r>
              <a:rPr lang="el-GR" dirty="0"/>
              <a:t> </a:t>
            </a:r>
            <a:r>
              <a:rPr lang="el-GR" dirty="0" err="1"/>
              <a:t>γωνίες</a:t>
            </a:r>
            <a:r>
              <a:rPr lang="el-GR" dirty="0"/>
              <a:t>. </a:t>
            </a:r>
            <a:r>
              <a:rPr lang="el-GR" dirty="0" err="1"/>
              <a:t>Άυτές</a:t>
            </a:r>
            <a:r>
              <a:rPr lang="el-GR" dirty="0"/>
              <a:t> οι </a:t>
            </a:r>
            <a:r>
              <a:rPr lang="el-GR" dirty="0" err="1"/>
              <a:t>οπτικές</a:t>
            </a:r>
            <a:r>
              <a:rPr lang="el-GR" dirty="0"/>
              <a:t> </a:t>
            </a:r>
            <a:r>
              <a:rPr lang="el-GR" dirty="0" err="1"/>
              <a:t>γωνίες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οι </a:t>
            </a:r>
            <a:r>
              <a:rPr lang="el-GR" dirty="0" err="1"/>
              <a:t>ακόλουθες</a:t>
            </a:r>
            <a:r>
              <a:rPr lang="el-GR" dirty="0"/>
              <a:t>: </a:t>
            </a:r>
          </a:p>
          <a:p>
            <a:endParaRPr lang="el-GR" b="1" dirty="0"/>
          </a:p>
          <a:p>
            <a:r>
              <a:rPr lang="el-GR" b="1" dirty="0" err="1"/>
              <a:t>Ολοκλήρωση</a:t>
            </a:r>
            <a:r>
              <a:rPr lang="el-GR" b="1" dirty="0"/>
              <a:t> των </a:t>
            </a:r>
            <a:r>
              <a:rPr lang="el-GR" b="1" dirty="0" err="1"/>
              <a:t>δεδομένων</a:t>
            </a:r>
            <a:r>
              <a:rPr lang="el-GR" b="1" dirty="0"/>
              <a:t> (</a:t>
            </a:r>
            <a:r>
              <a:rPr lang="en-US" b="1" dirty="0"/>
              <a:t>data integration) </a:t>
            </a:r>
            <a:r>
              <a:rPr lang="el-GR" dirty="0" err="1"/>
              <a:t>επιτυγχάνεται</a:t>
            </a:r>
            <a:r>
              <a:rPr lang="el-GR" dirty="0"/>
              <a:t> </a:t>
            </a:r>
            <a:r>
              <a:rPr lang="el-GR" dirty="0" err="1"/>
              <a:t>όταν</a:t>
            </a:r>
            <a:r>
              <a:rPr lang="el-GR" dirty="0"/>
              <a:t> </a:t>
            </a:r>
            <a:r>
              <a:rPr lang="el-GR" dirty="0" err="1"/>
              <a:t>όλα</a:t>
            </a:r>
            <a:r>
              <a:rPr lang="el-GR" dirty="0"/>
              <a:t> τα </a:t>
            </a:r>
            <a:r>
              <a:rPr lang="el-GR" dirty="0" err="1"/>
              <a:t>σχήματα</a:t>
            </a:r>
            <a:r>
              <a:rPr lang="el-GR" dirty="0"/>
              <a:t> </a:t>
            </a:r>
            <a:r>
              <a:rPr lang="el-GR" dirty="0" err="1"/>
              <a:t>δεδομένων</a:t>
            </a:r>
            <a:r>
              <a:rPr lang="el-GR" dirty="0"/>
              <a:t> που </a:t>
            </a:r>
            <a:r>
              <a:rPr lang="el-GR" dirty="0" err="1"/>
              <a:t>χρησιμοποιούνται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</a:t>
            </a:r>
            <a:r>
              <a:rPr lang="el-GR" dirty="0" err="1"/>
              <a:t>όλα</a:t>
            </a:r>
            <a:r>
              <a:rPr lang="el-GR" dirty="0"/>
              <a:t> τα </a:t>
            </a:r>
            <a:r>
              <a:rPr lang="el-GR" dirty="0" err="1"/>
              <a:t>τμήματα</a:t>
            </a:r>
            <a:r>
              <a:rPr lang="el-GR" dirty="0"/>
              <a:t> της </a:t>
            </a:r>
            <a:r>
              <a:rPr lang="el-GR" dirty="0" err="1"/>
              <a:t>επιχείρησης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 </a:t>
            </a:r>
            <a:r>
              <a:rPr lang="el-GR" dirty="0" err="1"/>
              <a:t>ενοποιημένα</a:t>
            </a:r>
            <a:r>
              <a:rPr lang="el-GR" dirty="0"/>
              <a:t> και οι </a:t>
            </a:r>
            <a:r>
              <a:rPr lang="el-GR" dirty="0" err="1"/>
              <a:t>εγγραφές</a:t>
            </a:r>
            <a:r>
              <a:rPr lang="el-GR" dirty="0"/>
              <a:t> στα </a:t>
            </a:r>
            <a:r>
              <a:rPr lang="el-GR" dirty="0" err="1"/>
              <a:t>αντι</a:t>
            </a:r>
            <a:r>
              <a:rPr lang="el-GR" dirty="0"/>
              <a:t>́- </a:t>
            </a:r>
            <a:r>
              <a:rPr lang="el-GR" dirty="0" err="1"/>
              <a:t>στοιχα</a:t>
            </a:r>
            <a:r>
              <a:rPr lang="el-GR" dirty="0"/>
              <a:t> </a:t>
            </a:r>
            <a:r>
              <a:rPr lang="el-GR" dirty="0" err="1"/>
              <a:t>πεδία</a:t>
            </a:r>
            <a:r>
              <a:rPr lang="el-GR" dirty="0"/>
              <a:t> </a:t>
            </a:r>
            <a:r>
              <a:rPr lang="el-GR" dirty="0" err="1"/>
              <a:t>έχουν</a:t>
            </a:r>
            <a:r>
              <a:rPr lang="el-GR" dirty="0"/>
              <a:t> την </a:t>
            </a:r>
            <a:r>
              <a:rPr lang="el-GR" dirty="0" err="1"/>
              <a:t>ίδια</a:t>
            </a:r>
            <a:r>
              <a:rPr lang="el-GR" dirty="0"/>
              <a:t> </a:t>
            </a:r>
            <a:r>
              <a:rPr lang="el-GR" dirty="0" err="1"/>
              <a:t>τιμη</a:t>
            </a:r>
            <a:r>
              <a:rPr lang="el-GR" dirty="0"/>
              <a:t>́.</a:t>
            </a:r>
            <a:endParaRPr lang="el-GR" sz="2400" dirty="0"/>
          </a:p>
          <a:p>
            <a:endParaRPr lang="el-GR" b="1" dirty="0"/>
          </a:p>
          <a:p>
            <a:r>
              <a:rPr lang="el-GR" b="1" dirty="0"/>
              <a:t>Η </a:t>
            </a:r>
            <a:r>
              <a:rPr lang="el-GR" b="1" dirty="0" err="1"/>
              <a:t>λειτουργικη</a:t>
            </a:r>
            <a:r>
              <a:rPr lang="el-GR" b="1" dirty="0"/>
              <a:t>́ </a:t>
            </a:r>
            <a:r>
              <a:rPr lang="el-GR" b="1" dirty="0" err="1"/>
              <a:t>ολοκλήρωση</a:t>
            </a:r>
            <a:r>
              <a:rPr lang="el-GR" b="1" dirty="0"/>
              <a:t> (</a:t>
            </a:r>
            <a:r>
              <a:rPr lang="en-US" b="1" dirty="0"/>
              <a:t>operation integration) </a:t>
            </a:r>
            <a:r>
              <a:rPr lang="el-GR" dirty="0" err="1"/>
              <a:t>απαιτει</a:t>
            </a:r>
            <a:r>
              <a:rPr lang="el-GR" dirty="0"/>
              <a:t>́ τον </a:t>
            </a:r>
            <a:r>
              <a:rPr lang="el-GR" dirty="0" err="1"/>
              <a:t>ορισμο</a:t>
            </a:r>
            <a:r>
              <a:rPr lang="el-GR" dirty="0"/>
              <a:t>́ της </a:t>
            </a:r>
            <a:r>
              <a:rPr lang="el-GR" dirty="0" err="1"/>
              <a:t>ροής</a:t>
            </a:r>
            <a:r>
              <a:rPr lang="el-GR" dirty="0"/>
              <a:t> </a:t>
            </a:r>
            <a:r>
              <a:rPr lang="el-GR" dirty="0" err="1"/>
              <a:t>εργασίας</a:t>
            </a:r>
            <a:r>
              <a:rPr lang="el-GR" dirty="0"/>
              <a:t> (</a:t>
            </a:r>
            <a:r>
              <a:rPr lang="en-US" dirty="0"/>
              <a:t>workflow), </a:t>
            </a:r>
            <a:r>
              <a:rPr lang="el-GR" dirty="0" err="1"/>
              <a:t>δηλαδη</a:t>
            </a:r>
            <a:r>
              <a:rPr lang="el-GR" dirty="0"/>
              <a:t>́ τη </a:t>
            </a:r>
            <a:r>
              <a:rPr lang="el-GR" dirty="0" err="1"/>
              <a:t>σύνδεση</a:t>
            </a:r>
            <a:r>
              <a:rPr lang="el-GR" dirty="0"/>
              <a:t> των </a:t>
            </a:r>
            <a:r>
              <a:rPr lang="el-GR" dirty="0" err="1"/>
              <a:t>επιμέρους</a:t>
            </a:r>
            <a:r>
              <a:rPr lang="el-GR" dirty="0"/>
              <a:t> </a:t>
            </a:r>
            <a:r>
              <a:rPr lang="el-GR" dirty="0" err="1"/>
              <a:t>ενεργειών</a:t>
            </a:r>
            <a:r>
              <a:rPr lang="el-GR" dirty="0"/>
              <a:t> ή των </a:t>
            </a:r>
            <a:r>
              <a:rPr lang="el-GR" dirty="0" err="1"/>
              <a:t>βημάτων</a:t>
            </a:r>
            <a:r>
              <a:rPr lang="el-GR" dirty="0"/>
              <a:t> της </a:t>
            </a:r>
            <a:r>
              <a:rPr lang="el-GR" dirty="0" err="1"/>
              <a:t>επιχειρηματικής</a:t>
            </a:r>
            <a:r>
              <a:rPr lang="el-GR" dirty="0"/>
              <a:t> </a:t>
            </a:r>
            <a:r>
              <a:rPr lang="el-GR" dirty="0" err="1"/>
              <a:t>διεργασίας</a:t>
            </a:r>
            <a:r>
              <a:rPr lang="el-GR" dirty="0"/>
              <a:t>, με την </a:t>
            </a:r>
            <a:r>
              <a:rPr lang="el-GR" dirty="0" err="1"/>
              <a:t>προηγούμενη</a:t>
            </a:r>
            <a:r>
              <a:rPr lang="el-GR" dirty="0"/>
              <a:t> ή την </a:t>
            </a:r>
            <a:r>
              <a:rPr lang="el-GR" dirty="0" err="1"/>
              <a:t>επόμενη</a:t>
            </a:r>
            <a:r>
              <a:rPr lang="el-GR" dirty="0"/>
              <a:t> </a:t>
            </a:r>
            <a:r>
              <a:rPr lang="el-GR" dirty="0" err="1"/>
              <a:t>εργασία</a:t>
            </a:r>
            <a:r>
              <a:rPr lang="el-GR" dirty="0"/>
              <a:t>, </a:t>
            </a:r>
            <a:r>
              <a:rPr lang="el-GR" dirty="0" err="1"/>
              <a:t>αντίστοιχα</a:t>
            </a:r>
            <a:r>
              <a:rPr lang="el-GR" dirty="0"/>
              <a:t>. </a:t>
            </a:r>
            <a:endParaRPr lang="el-GR" sz="2400" dirty="0"/>
          </a:p>
          <a:p>
            <a:endParaRPr lang="el-GR" dirty="0"/>
          </a:p>
          <a:p>
            <a:r>
              <a:rPr lang="el-GR" b="1" dirty="0" err="1"/>
              <a:t>Ολοκλήρωση</a:t>
            </a:r>
            <a:r>
              <a:rPr lang="el-GR" b="1" dirty="0"/>
              <a:t> </a:t>
            </a:r>
            <a:r>
              <a:rPr lang="el-GR" b="1" dirty="0" err="1"/>
              <a:t>διεργασιών</a:t>
            </a:r>
            <a:r>
              <a:rPr lang="el-GR" b="1" dirty="0"/>
              <a:t> (</a:t>
            </a:r>
            <a:r>
              <a:rPr lang="en-US" b="1" dirty="0"/>
              <a:t>process integration) </a:t>
            </a:r>
            <a:r>
              <a:rPr lang="el-GR" dirty="0" err="1"/>
              <a:t>σημαίνει</a:t>
            </a:r>
            <a:r>
              <a:rPr lang="el-GR" dirty="0"/>
              <a:t> </a:t>
            </a:r>
            <a:r>
              <a:rPr lang="el-GR" dirty="0" err="1"/>
              <a:t>ότι</a:t>
            </a:r>
            <a:r>
              <a:rPr lang="el-GR" dirty="0"/>
              <a:t> </a:t>
            </a:r>
            <a:r>
              <a:rPr lang="el-GR" dirty="0" err="1"/>
              <a:t>έχουν</a:t>
            </a:r>
            <a:r>
              <a:rPr lang="el-GR" dirty="0"/>
              <a:t> </a:t>
            </a:r>
            <a:r>
              <a:rPr lang="el-GR" dirty="0" err="1"/>
              <a:t>αναπτυχθει</a:t>
            </a:r>
            <a:r>
              <a:rPr lang="el-GR" dirty="0"/>
              <a:t>́ </a:t>
            </a:r>
            <a:r>
              <a:rPr lang="el-GR" dirty="0" err="1"/>
              <a:t>διεπαφές</a:t>
            </a:r>
            <a:r>
              <a:rPr lang="el-GR" dirty="0"/>
              <a:t> (</a:t>
            </a:r>
            <a:r>
              <a:rPr lang="en-US" dirty="0"/>
              <a:t>interfaces) </a:t>
            </a:r>
            <a:r>
              <a:rPr lang="el-GR" dirty="0" err="1"/>
              <a:t>μεταξυ</a:t>
            </a:r>
            <a:r>
              <a:rPr lang="el-GR" dirty="0"/>
              <a:t>́ των </a:t>
            </a:r>
            <a:r>
              <a:rPr lang="el-GR" dirty="0" err="1"/>
              <a:t>διαφόρων</a:t>
            </a:r>
            <a:r>
              <a:rPr lang="el-GR" dirty="0"/>
              <a:t> </a:t>
            </a:r>
            <a:r>
              <a:rPr lang="el-GR" dirty="0" err="1"/>
              <a:t>επιχειρηματικών</a:t>
            </a:r>
            <a:r>
              <a:rPr lang="el-GR" dirty="0"/>
              <a:t> </a:t>
            </a:r>
            <a:r>
              <a:rPr lang="el-GR" dirty="0" err="1"/>
              <a:t>διεργασιών</a:t>
            </a:r>
            <a:r>
              <a:rPr lang="el-GR" dirty="0"/>
              <a:t>. </a:t>
            </a:r>
            <a:endParaRPr lang="el-GR" sz="2400" dirty="0"/>
          </a:p>
          <a:p>
            <a:endParaRPr lang="el-GR" sz="2400" dirty="0"/>
          </a:p>
          <a:p>
            <a:r>
              <a:rPr lang="el-GR" b="1" dirty="0" err="1"/>
              <a:t>Ολοκλήρωση</a:t>
            </a:r>
            <a:r>
              <a:rPr lang="el-GR" b="1" dirty="0"/>
              <a:t> </a:t>
            </a:r>
            <a:r>
              <a:rPr lang="el-GR" b="1" dirty="0" err="1"/>
              <a:t>λογισμικου</a:t>
            </a:r>
            <a:r>
              <a:rPr lang="el-GR" b="1" dirty="0"/>
              <a:t>́ (</a:t>
            </a:r>
            <a:r>
              <a:rPr lang="en-US" b="1" dirty="0"/>
              <a:t>software integration) </a:t>
            </a:r>
            <a:r>
              <a:rPr lang="el-GR" dirty="0" err="1"/>
              <a:t>επιτυγχάνεται</a:t>
            </a:r>
            <a:r>
              <a:rPr lang="el-GR" dirty="0"/>
              <a:t> </a:t>
            </a:r>
            <a:r>
              <a:rPr lang="el-GR" dirty="0" err="1"/>
              <a:t>όταν</a:t>
            </a:r>
            <a:r>
              <a:rPr lang="el-GR" dirty="0"/>
              <a:t> </a:t>
            </a:r>
            <a:r>
              <a:rPr lang="el-GR" dirty="0" err="1"/>
              <a:t>διαφορετικές</a:t>
            </a:r>
            <a:r>
              <a:rPr lang="el-GR" dirty="0"/>
              <a:t> </a:t>
            </a:r>
            <a:r>
              <a:rPr lang="el-GR" dirty="0" err="1"/>
              <a:t>εφαρμογές</a:t>
            </a:r>
            <a:r>
              <a:rPr lang="el-GR" dirty="0"/>
              <a:t> </a:t>
            </a:r>
            <a:r>
              <a:rPr lang="el-GR" dirty="0" err="1"/>
              <a:t>λογισμι</a:t>
            </a:r>
            <a:r>
              <a:rPr lang="el-GR" dirty="0"/>
              <a:t>- </a:t>
            </a:r>
            <a:r>
              <a:rPr lang="el-GR" dirty="0" err="1"/>
              <a:t>κου</a:t>
            </a:r>
            <a:r>
              <a:rPr lang="el-GR" dirty="0"/>
              <a:t>́ </a:t>
            </a:r>
            <a:r>
              <a:rPr lang="el-GR" dirty="0" err="1"/>
              <a:t>μπορούν</a:t>
            </a:r>
            <a:r>
              <a:rPr lang="el-GR" dirty="0"/>
              <a:t> να </a:t>
            </a:r>
            <a:r>
              <a:rPr lang="el-GR" dirty="0" err="1"/>
              <a:t>χρησιμοποιούν</a:t>
            </a:r>
            <a:r>
              <a:rPr lang="el-GR" dirty="0"/>
              <a:t> τα </a:t>
            </a:r>
            <a:r>
              <a:rPr lang="el-GR" dirty="0" err="1"/>
              <a:t>δεδομένα</a:t>
            </a:r>
            <a:r>
              <a:rPr lang="el-GR" dirty="0"/>
              <a:t> και τις </a:t>
            </a:r>
            <a:r>
              <a:rPr lang="el-GR" dirty="0" err="1"/>
              <a:t>λειτουργίες</a:t>
            </a:r>
            <a:r>
              <a:rPr lang="el-GR" dirty="0"/>
              <a:t> του </a:t>
            </a:r>
            <a:r>
              <a:rPr lang="el-GR" dirty="0" err="1"/>
              <a:t>άλλου</a:t>
            </a:r>
            <a:r>
              <a:rPr lang="el-GR" dirty="0"/>
              <a:t>. </a:t>
            </a:r>
            <a:endParaRPr lang="el-GR" sz="2400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5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545889" cy="711064"/>
          </a:xfrm>
        </p:spPr>
        <p:txBody>
          <a:bodyPr/>
          <a:lstStyle/>
          <a:p>
            <a:r>
              <a:rPr lang="el-GR" b="1" dirty="0" err="1"/>
              <a:t>Λειτουργικότητα</a:t>
            </a:r>
            <a:r>
              <a:rPr lang="el-GR" b="1" dirty="0"/>
              <a:t> των </a:t>
            </a:r>
            <a:r>
              <a:rPr lang="el-GR" b="1" dirty="0" err="1"/>
              <a:t>συστημάτων</a:t>
            </a:r>
            <a:r>
              <a:rPr lang="el-GR" b="1" dirty="0"/>
              <a:t> </a:t>
            </a:r>
            <a:r>
              <a:rPr lang="en-US" b="1" dirty="0"/>
              <a:t>ERP 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3004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</a:t>
            </a:r>
            <a:r>
              <a:rPr lang="el-GR" dirty="0" err="1"/>
              <a:t>περισσότερες</a:t>
            </a:r>
            <a:r>
              <a:rPr lang="el-GR" dirty="0"/>
              <a:t> </a:t>
            </a:r>
            <a:r>
              <a:rPr lang="el-GR" dirty="0" err="1"/>
              <a:t>επιχειρήσεις</a:t>
            </a:r>
            <a:r>
              <a:rPr lang="el-GR" dirty="0"/>
              <a:t> </a:t>
            </a:r>
            <a:r>
              <a:rPr lang="el-GR" dirty="0" err="1"/>
              <a:t>έχουν</a:t>
            </a:r>
            <a:r>
              <a:rPr lang="el-GR" dirty="0"/>
              <a:t> </a:t>
            </a:r>
            <a:r>
              <a:rPr lang="el-GR" dirty="0" err="1"/>
              <a:t>τέσσερις</a:t>
            </a:r>
            <a:r>
              <a:rPr lang="el-GR" dirty="0"/>
              <a:t> </a:t>
            </a:r>
            <a:r>
              <a:rPr lang="el-GR" dirty="0" err="1"/>
              <a:t>βασικούς</a:t>
            </a:r>
            <a:r>
              <a:rPr lang="el-GR" dirty="0"/>
              <a:t> </a:t>
            </a:r>
            <a:r>
              <a:rPr lang="el-GR" dirty="0" err="1"/>
              <a:t>τομείς</a:t>
            </a:r>
            <a:r>
              <a:rPr lang="el-GR" dirty="0"/>
              <a:t> </a:t>
            </a:r>
            <a:r>
              <a:rPr lang="el-GR" dirty="0" err="1"/>
              <a:t>λειτουργίας</a:t>
            </a:r>
            <a:r>
              <a:rPr lang="el-GR" dirty="0"/>
              <a:t>. </a:t>
            </a:r>
            <a:r>
              <a:rPr lang="el-GR" dirty="0" err="1"/>
              <a:t>Άυτοι</a:t>
            </a:r>
            <a:r>
              <a:rPr lang="el-GR" dirty="0"/>
              <a:t>́ </a:t>
            </a:r>
            <a:r>
              <a:rPr lang="el-GR" dirty="0" err="1"/>
              <a:t>είναι</a:t>
            </a:r>
            <a:r>
              <a:rPr lang="el-GR" dirty="0"/>
              <a:t>: </a:t>
            </a:r>
          </a:p>
          <a:p>
            <a:endParaRPr lang="el-GR" b="1" dirty="0"/>
          </a:p>
          <a:p>
            <a:r>
              <a:rPr lang="el-GR" b="1" dirty="0" err="1"/>
              <a:t>Μάρκετινγκ</a:t>
            </a:r>
            <a:r>
              <a:rPr lang="el-GR" b="1" dirty="0"/>
              <a:t> και </a:t>
            </a:r>
            <a:r>
              <a:rPr lang="el-GR" b="1" dirty="0" err="1"/>
              <a:t>Πωλήσεις</a:t>
            </a:r>
            <a:r>
              <a:rPr lang="el-GR" b="1" dirty="0"/>
              <a:t>, </a:t>
            </a:r>
          </a:p>
          <a:p>
            <a:r>
              <a:rPr lang="el-GR" b="1" dirty="0" err="1"/>
              <a:t>Διαχείριση</a:t>
            </a:r>
            <a:r>
              <a:rPr lang="el-GR" b="1" dirty="0"/>
              <a:t> </a:t>
            </a:r>
            <a:r>
              <a:rPr lang="el-GR" b="1" dirty="0" err="1"/>
              <a:t>Εφοδιαστικής</a:t>
            </a:r>
            <a:r>
              <a:rPr lang="el-GR" b="1" dirty="0"/>
              <a:t> </a:t>
            </a:r>
            <a:r>
              <a:rPr lang="el-GR" b="1" dirty="0" err="1"/>
              <a:t>Άλυσίδας</a:t>
            </a:r>
            <a:r>
              <a:rPr lang="el-GR" b="1" dirty="0"/>
              <a:t>, </a:t>
            </a:r>
          </a:p>
          <a:p>
            <a:r>
              <a:rPr lang="el-GR" b="1" dirty="0" err="1"/>
              <a:t>Οικονομικη</a:t>
            </a:r>
            <a:r>
              <a:rPr lang="el-GR" b="1" dirty="0"/>
              <a:t>́ και </a:t>
            </a:r>
            <a:r>
              <a:rPr lang="el-GR" b="1" dirty="0" err="1"/>
              <a:t>Λογιστικη</a:t>
            </a:r>
            <a:r>
              <a:rPr lang="el-GR" b="1" dirty="0"/>
              <a:t>́ </a:t>
            </a:r>
            <a:r>
              <a:rPr lang="el-GR" b="1" dirty="0" err="1"/>
              <a:t>Διαχείριση</a:t>
            </a:r>
            <a:r>
              <a:rPr lang="el-GR" b="1" dirty="0"/>
              <a:t> και </a:t>
            </a:r>
          </a:p>
          <a:p>
            <a:r>
              <a:rPr lang="el-GR" b="1" dirty="0" err="1"/>
              <a:t>Διοίκηση</a:t>
            </a:r>
            <a:r>
              <a:rPr lang="el-GR" b="1" dirty="0"/>
              <a:t> </a:t>
            </a:r>
            <a:r>
              <a:rPr lang="el-GR" b="1" dirty="0" err="1"/>
              <a:t>Άνθρώπινου</a:t>
            </a:r>
            <a:r>
              <a:rPr lang="el-GR" b="1" dirty="0"/>
              <a:t> </a:t>
            </a:r>
            <a:r>
              <a:rPr lang="el-GR" b="1" dirty="0" err="1"/>
              <a:t>Δυναμικου</a:t>
            </a:r>
            <a:r>
              <a:rPr lang="el-GR" b="1" dirty="0"/>
              <a:t>́.</a:t>
            </a:r>
            <a:br>
              <a:rPr lang="el-GR" b="1" dirty="0"/>
            </a:br>
            <a:endParaRPr lang="el-GR" b="1" dirty="0"/>
          </a:p>
          <a:p>
            <a:r>
              <a:rPr lang="el-GR" dirty="0" err="1"/>
              <a:t>Σύμφωνα</a:t>
            </a:r>
            <a:r>
              <a:rPr lang="el-GR" dirty="0"/>
              <a:t> με μια </a:t>
            </a:r>
            <a:r>
              <a:rPr lang="el-GR" dirty="0" err="1"/>
              <a:t>μελέτη</a:t>
            </a:r>
            <a:r>
              <a:rPr lang="el-GR" dirty="0"/>
              <a:t> της </a:t>
            </a:r>
            <a:r>
              <a:rPr lang="en-US" dirty="0"/>
              <a:t>Gartner Group </a:t>
            </a:r>
            <a:r>
              <a:rPr lang="el-GR" dirty="0"/>
              <a:t>που </a:t>
            </a:r>
            <a:r>
              <a:rPr lang="el-GR" dirty="0" err="1"/>
              <a:t>κατηγοριοποίησε</a:t>
            </a:r>
            <a:r>
              <a:rPr lang="el-GR" dirty="0"/>
              <a:t> τα </a:t>
            </a:r>
            <a:r>
              <a:rPr lang="el-GR" dirty="0" err="1"/>
              <a:t>πληροφοριακα</a:t>
            </a:r>
            <a:r>
              <a:rPr lang="el-GR" dirty="0"/>
              <a:t>́ </a:t>
            </a:r>
            <a:r>
              <a:rPr lang="el-GR" dirty="0" err="1"/>
              <a:t>συστήματα</a:t>
            </a:r>
            <a:r>
              <a:rPr lang="el-GR" dirty="0"/>
              <a:t>, τα </a:t>
            </a:r>
            <a:r>
              <a:rPr lang="en-US" dirty="0"/>
              <a:t>ERP </a:t>
            </a:r>
            <a:r>
              <a:rPr lang="el-GR" dirty="0" err="1"/>
              <a:t>συστήματα</a:t>
            </a:r>
            <a:r>
              <a:rPr lang="el-GR" dirty="0"/>
              <a:t> </a:t>
            </a:r>
            <a:r>
              <a:rPr lang="el-GR" dirty="0" err="1"/>
              <a:t>περιλαμβάνουν</a:t>
            </a:r>
            <a:r>
              <a:rPr lang="el-GR" dirty="0"/>
              <a:t> τις </a:t>
            </a:r>
            <a:r>
              <a:rPr lang="el-GR" dirty="0" err="1"/>
              <a:t>παρακάτω</a:t>
            </a:r>
            <a:r>
              <a:rPr lang="el-GR" dirty="0"/>
              <a:t> </a:t>
            </a:r>
            <a:r>
              <a:rPr lang="el-GR" dirty="0" err="1"/>
              <a:t>επιχειρησιακές</a:t>
            </a:r>
            <a:r>
              <a:rPr lang="el-GR" dirty="0"/>
              <a:t> </a:t>
            </a:r>
            <a:r>
              <a:rPr lang="el-GR" dirty="0" err="1"/>
              <a:t>ενότητες</a:t>
            </a:r>
            <a:r>
              <a:rPr lang="el-GR" dirty="0"/>
              <a:t>: </a:t>
            </a:r>
          </a:p>
          <a:p>
            <a:pPr lvl="1"/>
            <a:r>
              <a:rPr lang="el-GR" b="1" dirty="0" err="1"/>
              <a:t>Συστήματα</a:t>
            </a:r>
            <a:r>
              <a:rPr lang="el-GR" b="1" dirty="0"/>
              <a:t> </a:t>
            </a:r>
            <a:r>
              <a:rPr lang="el-GR" b="1" dirty="0" err="1"/>
              <a:t>Διοίκησης</a:t>
            </a:r>
            <a:r>
              <a:rPr lang="el-GR" b="1" dirty="0"/>
              <a:t> </a:t>
            </a:r>
            <a:r>
              <a:rPr lang="el-GR" b="1" dirty="0" err="1"/>
              <a:t>Παραγωγής</a:t>
            </a:r>
            <a:r>
              <a:rPr lang="el-GR" b="1" dirty="0"/>
              <a:t> (</a:t>
            </a:r>
            <a:r>
              <a:rPr lang="en-US" b="1" dirty="0"/>
              <a:t>plant/manufacturing operations), </a:t>
            </a:r>
            <a:endParaRPr lang="en-US" sz="2400" b="1" dirty="0"/>
          </a:p>
          <a:p>
            <a:pPr lvl="1"/>
            <a:r>
              <a:rPr lang="el-GR" b="1" dirty="0" err="1"/>
              <a:t>Συστήματα</a:t>
            </a:r>
            <a:r>
              <a:rPr lang="el-GR" b="1" dirty="0"/>
              <a:t> </a:t>
            </a:r>
            <a:r>
              <a:rPr lang="el-GR" b="1" dirty="0" err="1"/>
              <a:t>Εταιρικών</a:t>
            </a:r>
            <a:r>
              <a:rPr lang="el-GR" b="1" dirty="0"/>
              <a:t> </a:t>
            </a:r>
            <a:r>
              <a:rPr lang="el-GR" b="1" dirty="0" err="1"/>
              <a:t>Λειτουργιών</a:t>
            </a:r>
            <a:r>
              <a:rPr lang="el-GR" b="1" dirty="0"/>
              <a:t> (</a:t>
            </a:r>
            <a:r>
              <a:rPr lang="en-US" b="1" dirty="0"/>
              <a:t>corporate functions), </a:t>
            </a:r>
            <a:endParaRPr lang="en-US" sz="2400" b="1" dirty="0"/>
          </a:p>
          <a:p>
            <a:pPr lvl="1"/>
            <a:r>
              <a:rPr lang="el-GR" b="1" dirty="0" err="1"/>
              <a:t>Συστήματα</a:t>
            </a:r>
            <a:r>
              <a:rPr lang="el-GR" b="1" dirty="0"/>
              <a:t> </a:t>
            </a:r>
            <a:r>
              <a:rPr lang="el-GR" b="1" dirty="0" err="1"/>
              <a:t>Διαχείρισης</a:t>
            </a:r>
            <a:r>
              <a:rPr lang="el-GR" b="1" dirty="0"/>
              <a:t> </a:t>
            </a:r>
            <a:r>
              <a:rPr lang="el-GR" b="1" dirty="0" err="1"/>
              <a:t>Άνθρωπίνων</a:t>
            </a:r>
            <a:r>
              <a:rPr lang="el-GR" b="1" dirty="0"/>
              <a:t> </a:t>
            </a:r>
            <a:r>
              <a:rPr lang="el-GR" b="1" dirty="0" err="1"/>
              <a:t>πόρων</a:t>
            </a:r>
            <a:r>
              <a:rPr lang="el-GR" b="1" dirty="0"/>
              <a:t> (</a:t>
            </a:r>
            <a:r>
              <a:rPr lang="en-US" b="1" dirty="0"/>
              <a:t>Human Resource Management Systems - HRMS), </a:t>
            </a:r>
            <a:endParaRPr lang="en-US" sz="2400" b="1" dirty="0"/>
          </a:p>
          <a:p>
            <a:pPr lvl="1"/>
            <a:r>
              <a:rPr lang="el-GR" b="1" dirty="0" err="1"/>
              <a:t>Συστήματα</a:t>
            </a:r>
            <a:r>
              <a:rPr lang="el-GR" b="1" dirty="0"/>
              <a:t> </a:t>
            </a:r>
            <a:r>
              <a:rPr lang="el-GR" b="1" dirty="0" err="1"/>
              <a:t>Οικονομικής</a:t>
            </a:r>
            <a:r>
              <a:rPr lang="el-GR" b="1" dirty="0"/>
              <a:t> </a:t>
            </a:r>
            <a:r>
              <a:rPr lang="el-GR" b="1" dirty="0" err="1"/>
              <a:t>Διαχείρισης</a:t>
            </a:r>
            <a:r>
              <a:rPr lang="el-GR" b="1" dirty="0"/>
              <a:t> (</a:t>
            </a:r>
            <a:r>
              <a:rPr lang="en-US" b="1" dirty="0"/>
              <a:t>Financial Management Systems - FMS), </a:t>
            </a:r>
            <a:endParaRPr lang="en-US" sz="2400" b="1" dirty="0"/>
          </a:p>
          <a:p>
            <a:pPr lvl="1"/>
            <a:r>
              <a:rPr lang="el-GR" b="1" dirty="0" err="1"/>
              <a:t>Συστήματα</a:t>
            </a:r>
            <a:r>
              <a:rPr lang="el-GR" b="1" dirty="0"/>
              <a:t> </a:t>
            </a:r>
            <a:r>
              <a:rPr lang="el-GR" b="1" dirty="0" err="1"/>
              <a:t>Διαχείρισης</a:t>
            </a:r>
            <a:r>
              <a:rPr lang="el-GR" b="1" dirty="0"/>
              <a:t> </a:t>
            </a:r>
            <a:r>
              <a:rPr lang="el-GR" b="1" dirty="0" err="1"/>
              <a:t>Πελατών</a:t>
            </a:r>
            <a:r>
              <a:rPr lang="el-GR" b="1" dirty="0"/>
              <a:t> (</a:t>
            </a:r>
            <a:r>
              <a:rPr lang="en-US" b="1" dirty="0"/>
              <a:t>Customer Relationship Management - CRM), </a:t>
            </a:r>
            <a:endParaRPr lang="en-US" sz="2400" b="1" dirty="0"/>
          </a:p>
          <a:p>
            <a:pPr lvl="1"/>
            <a:r>
              <a:rPr lang="el-GR" b="1" dirty="0" err="1"/>
              <a:t>Συστήματα</a:t>
            </a:r>
            <a:r>
              <a:rPr lang="el-GR" b="1" dirty="0"/>
              <a:t> </a:t>
            </a:r>
            <a:r>
              <a:rPr lang="el-GR" b="1" dirty="0" err="1"/>
              <a:t>Διαχείρισης</a:t>
            </a:r>
            <a:r>
              <a:rPr lang="el-GR" b="1" dirty="0"/>
              <a:t> </a:t>
            </a:r>
            <a:r>
              <a:rPr lang="el-GR" b="1" dirty="0" err="1"/>
              <a:t>Εφοδιαστικών</a:t>
            </a:r>
            <a:r>
              <a:rPr lang="el-GR" b="1" dirty="0"/>
              <a:t> </a:t>
            </a:r>
            <a:r>
              <a:rPr lang="el-GR" b="1" dirty="0" err="1"/>
              <a:t>Άλυσίδων</a:t>
            </a:r>
            <a:r>
              <a:rPr lang="el-GR" b="1" dirty="0"/>
              <a:t> (</a:t>
            </a:r>
            <a:r>
              <a:rPr lang="en-US" b="1" dirty="0"/>
              <a:t>Supply Chain Management - SCM). </a:t>
            </a:r>
            <a:endParaRPr lang="en-US" sz="2400" b="1" dirty="0"/>
          </a:p>
          <a:p>
            <a:endParaRPr lang="el-GR" b="1" dirty="0"/>
          </a:p>
          <a:p>
            <a:r>
              <a:rPr lang="el-GR" dirty="0"/>
              <a:t>. </a:t>
            </a:r>
            <a:endParaRPr lang="el-GR" sz="2400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6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/>
          <a:lstStyle/>
          <a:p>
            <a:r>
              <a:rPr lang="en-US" b="1" dirty="0"/>
              <a:t>E</a:t>
            </a:r>
            <a:r>
              <a:rPr lang="el-GR" b="1" dirty="0" err="1"/>
              <a:t>ξειδικευμένο</a:t>
            </a:r>
            <a:r>
              <a:rPr lang="el-GR" b="1" dirty="0"/>
              <a:t> </a:t>
            </a:r>
            <a:r>
              <a:rPr lang="en-US" b="1" dirty="0"/>
              <a:t>ERP </a:t>
            </a:r>
            <a:r>
              <a:rPr lang="el-GR" b="1" dirty="0"/>
              <a:t>για </a:t>
            </a:r>
            <a:r>
              <a:rPr lang="el-GR" b="1" dirty="0" err="1"/>
              <a:t>βιομηχανικούς</a:t>
            </a:r>
            <a:r>
              <a:rPr lang="el-GR" b="1" dirty="0"/>
              <a:t> </a:t>
            </a:r>
            <a:r>
              <a:rPr lang="el-GR" b="1" dirty="0" err="1"/>
              <a:t>κλάδους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1" y="1484416"/>
            <a:ext cx="7255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/>
              <a:t>Τραπεζικός</a:t>
            </a:r>
            <a:r>
              <a:rPr lang="el-GR" b="1" dirty="0"/>
              <a:t> </a:t>
            </a:r>
            <a:r>
              <a:rPr lang="el-GR" b="1" dirty="0" err="1"/>
              <a:t>τομέας</a:t>
            </a:r>
            <a:r>
              <a:rPr lang="el-GR" b="1" dirty="0"/>
              <a:t>: </a:t>
            </a:r>
            <a:r>
              <a:rPr lang="el-GR" dirty="0"/>
              <a:t>Οι </a:t>
            </a:r>
            <a:r>
              <a:rPr lang="el-GR" dirty="0" err="1"/>
              <a:t>τραπεζικοι</a:t>
            </a:r>
            <a:r>
              <a:rPr lang="el-GR" dirty="0"/>
              <a:t>́ </a:t>
            </a:r>
            <a:r>
              <a:rPr lang="el-GR" dirty="0" err="1"/>
              <a:t>οργανισμοι</a:t>
            </a:r>
            <a:r>
              <a:rPr lang="el-GR" dirty="0"/>
              <a:t>́ </a:t>
            </a:r>
            <a:r>
              <a:rPr lang="el-GR" dirty="0" err="1"/>
              <a:t>αντιμετωπίζουν</a:t>
            </a:r>
            <a:r>
              <a:rPr lang="el-GR" dirty="0"/>
              <a:t> </a:t>
            </a:r>
            <a:r>
              <a:rPr lang="el-GR" dirty="0" err="1"/>
              <a:t>σήμερα</a:t>
            </a:r>
            <a:r>
              <a:rPr lang="el-GR" dirty="0"/>
              <a:t> </a:t>
            </a:r>
            <a:r>
              <a:rPr lang="el-GR" dirty="0" err="1"/>
              <a:t>αυξημένο</a:t>
            </a:r>
            <a:r>
              <a:rPr lang="el-GR" dirty="0"/>
              <a:t> </a:t>
            </a:r>
            <a:r>
              <a:rPr lang="el-GR" dirty="0" err="1"/>
              <a:t>ανταγωνισμο</a:t>
            </a:r>
            <a:r>
              <a:rPr lang="el-GR" dirty="0"/>
              <a:t>́ σε πα- </a:t>
            </a:r>
            <a:r>
              <a:rPr lang="el-GR" dirty="0" err="1"/>
              <a:t>γκόσμιο</a:t>
            </a:r>
            <a:r>
              <a:rPr lang="el-GR" dirty="0"/>
              <a:t> </a:t>
            </a:r>
            <a:r>
              <a:rPr lang="el-GR" dirty="0" err="1"/>
              <a:t>επίπεδο</a:t>
            </a:r>
            <a:r>
              <a:rPr lang="el-GR" dirty="0"/>
              <a:t> και για τον </a:t>
            </a:r>
            <a:r>
              <a:rPr lang="el-GR" dirty="0" err="1"/>
              <a:t>λόγο</a:t>
            </a:r>
            <a:r>
              <a:rPr lang="el-GR" dirty="0"/>
              <a:t> </a:t>
            </a:r>
            <a:r>
              <a:rPr lang="el-GR" dirty="0" err="1"/>
              <a:t>αυτο</a:t>
            </a:r>
            <a:r>
              <a:rPr lang="el-GR" dirty="0"/>
              <a:t>́ </a:t>
            </a:r>
            <a:r>
              <a:rPr lang="el-GR" dirty="0" err="1"/>
              <a:t>χρειάζονται</a:t>
            </a:r>
            <a:r>
              <a:rPr lang="el-GR" dirty="0"/>
              <a:t> </a:t>
            </a:r>
            <a:r>
              <a:rPr lang="el-GR" dirty="0" err="1"/>
              <a:t>εξειδικευμένες</a:t>
            </a:r>
            <a:r>
              <a:rPr lang="el-GR" dirty="0"/>
              <a:t> </a:t>
            </a:r>
            <a:r>
              <a:rPr lang="el-GR" dirty="0" err="1"/>
              <a:t>λύσεις</a:t>
            </a:r>
            <a:r>
              <a:rPr lang="el-GR" dirty="0"/>
              <a:t> </a:t>
            </a:r>
            <a:r>
              <a:rPr lang="el-GR" dirty="0" err="1"/>
              <a:t>πληροφοριακών</a:t>
            </a:r>
            <a:r>
              <a:rPr lang="el-GR" dirty="0"/>
              <a:t> </a:t>
            </a:r>
            <a:r>
              <a:rPr lang="el-GR" dirty="0" err="1"/>
              <a:t>συστημάτων</a:t>
            </a:r>
            <a:r>
              <a:rPr lang="el-GR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(multi-channel) </a:t>
            </a:r>
            <a:r>
              <a:rPr lang="el-GR" dirty="0" err="1"/>
              <a:t>παροχη</a:t>
            </a:r>
            <a:r>
              <a:rPr lang="el-GR" dirty="0"/>
              <a:t>́ </a:t>
            </a:r>
            <a:r>
              <a:rPr lang="el-GR" dirty="0" err="1"/>
              <a:t>τραπεζικών</a:t>
            </a:r>
            <a:r>
              <a:rPr lang="el-GR" dirty="0"/>
              <a:t> </a:t>
            </a:r>
            <a:r>
              <a:rPr lang="el-GR" dirty="0" err="1"/>
              <a:t>υπηρεσιών</a:t>
            </a:r>
            <a:r>
              <a:rPr lang="el-GR" dirty="0"/>
              <a:t> </a:t>
            </a:r>
          </a:p>
          <a:p>
            <a:endParaRPr lang="en-US" dirty="0"/>
          </a:p>
          <a:p>
            <a:r>
              <a:rPr lang="el-GR" dirty="0" err="1"/>
              <a:t>παροχη</a:t>
            </a:r>
            <a:r>
              <a:rPr lang="el-GR" dirty="0"/>
              <a:t>́ </a:t>
            </a:r>
            <a:r>
              <a:rPr lang="el-GR" dirty="0" err="1"/>
              <a:t>υπηρεσιών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το </a:t>
            </a:r>
            <a:r>
              <a:rPr lang="el-GR" dirty="0" err="1"/>
              <a:t>διαδίκτυο</a:t>
            </a:r>
            <a:r>
              <a:rPr lang="el-GR" dirty="0"/>
              <a:t>,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απο</a:t>
            </a:r>
            <a:r>
              <a:rPr lang="el-GR" dirty="0"/>
              <a:t>́ </a:t>
            </a:r>
            <a:r>
              <a:rPr lang="el-GR" dirty="0" err="1"/>
              <a:t>κινητές</a:t>
            </a:r>
            <a:r>
              <a:rPr lang="el-GR" dirty="0"/>
              <a:t> </a:t>
            </a:r>
            <a:r>
              <a:rPr lang="el-GR" dirty="0" err="1"/>
              <a:t>συσκευές</a:t>
            </a:r>
            <a:r>
              <a:rPr lang="el-GR" dirty="0"/>
              <a:t>,</a:t>
            </a:r>
            <a:r>
              <a:rPr lang="en-US" dirty="0"/>
              <a:t> (mobile banking)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απο</a:t>
            </a:r>
            <a:r>
              <a:rPr lang="el-GR" dirty="0"/>
              <a:t>́ </a:t>
            </a:r>
            <a:r>
              <a:rPr lang="el-GR" dirty="0" err="1"/>
              <a:t>επανδρωμένα</a:t>
            </a:r>
            <a:r>
              <a:rPr lang="el-GR" dirty="0"/>
              <a:t> ή </a:t>
            </a:r>
            <a:r>
              <a:rPr lang="el-GR" dirty="0" err="1"/>
              <a:t>αυτοματοποιημένα</a:t>
            </a:r>
            <a:r>
              <a:rPr lang="el-GR" dirty="0"/>
              <a:t> </a:t>
            </a:r>
            <a:r>
              <a:rPr lang="el-GR" dirty="0" err="1"/>
              <a:t>τηλεφωνικα</a:t>
            </a:r>
            <a:r>
              <a:rPr lang="el-GR" dirty="0"/>
              <a:t>́ </a:t>
            </a:r>
            <a:r>
              <a:rPr lang="el-GR" dirty="0" err="1"/>
              <a:t>κέντρα</a:t>
            </a:r>
            <a:r>
              <a:rPr lang="el-GR" dirty="0"/>
              <a:t> (</a:t>
            </a:r>
            <a:r>
              <a:rPr lang="en-US" dirty="0"/>
              <a:t>call centers),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απο</a:t>
            </a:r>
            <a:r>
              <a:rPr lang="el-GR" dirty="0"/>
              <a:t>́ </a:t>
            </a:r>
            <a:r>
              <a:rPr lang="el-GR" dirty="0" err="1"/>
              <a:t>σημεία</a:t>
            </a:r>
            <a:r>
              <a:rPr lang="el-GR" dirty="0"/>
              <a:t> </a:t>
            </a:r>
            <a:r>
              <a:rPr lang="el-GR" dirty="0" err="1"/>
              <a:t>πώλησης</a:t>
            </a:r>
            <a:r>
              <a:rPr lang="el-GR" dirty="0"/>
              <a:t> (</a:t>
            </a:r>
            <a:r>
              <a:rPr lang="en-US" dirty="0"/>
              <a:t>point of sales)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είτε</a:t>
            </a:r>
            <a:r>
              <a:rPr lang="el-GR" dirty="0"/>
              <a:t> </a:t>
            </a:r>
            <a:r>
              <a:rPr lang="el-GR" dirty="0" err="1"/>
              <a:t>τέλος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</a:t>
            </a:r>
            <a:r>
              <a:rPr lang="el-GR" dirty="0" err="1"/>
              <a:t>μηχανές</a:t>
            </a:r>
            <a:r>
              <a:rPr lang="el-GR" dirty="0"/>
              <a:t> </a:t>
            </a:r>
            <a:r>
              <a:rPr lang="el-GR" dirty="0" err="1"/>
              <a:t>αυτόματων</a:t>
            </a:r>
            <a:r>
              <a:rPr lang="el-GR" dirty="0"/>
              <a:t> </a:t>
            </a:r>
            <a:r>
              <a:rPr lang="el-GR" dirty="0" err="1"/>
              <a:t>συναλλαγών</a:t>
            </a:r>
            <a:r>
              <a:rPr lang="el-GR" dirty="0"/>
              <a:t> (</a:t>
            </a:r>
            <a:r>
              <a:rPr lang="en-US" dirty="0"/>
              <a:t>Automated Teller Machines – ATM).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NFC – Face recognition </a:t>
            </a:r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5A7945-DC91-B049-8FC4-4AAC74E9B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055" y="2536542"/>
            <a:ext cx="4187750" cy="23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3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/>
          <a:lstStyle/>
          <a:p>
            <a:r>
              <a:rPr lang="en-US" b="1" dirty="0"/>
              <a:t>E</a:t>
            </a:r>
            <a:r>
              <a:rPr lang="el-GR" b="1" dirty="0" err="1"/>
              <a:t>ξειδικευμένο</a:t>
            </a:r>
            <a:r>
              <a:rPr lang="el-GR" b="1" dirty="0"/>
              <a:t> </a:t>
            </a:r>
            <a:r>
              <a:rPr lang="en-US" b="1" dirty="0"/>
              <a:t>ERP </a:t>
            </a:r>
            <a:r>
              <a:rPr lang="el-GR" b="1" dirty="0"/>
              <a:t>για </a:t>
            </a:r>
            <a:r>
              <a:rPr lang="el-GR" b="1" dirty="0" err="1"/>
              <a:t>βιομηχανικούς</a:t>
            </a:r>
            <a:r>
              <a:rPr lang="el-GR" b="1" dirty="0"/>
              <a:t> </a:t>
            </a:r>
            <a:r>
              <a:rPr lang="el-GR" b="1" dirty="0" err="1"/>
              <a:t>κλάδους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2410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/>
              <a:t>Δημόσιος</a:t>
            </a:r>
            <a:r>
              <a:rPr lang="el-GR" b="1" dirty="0"/>
              <a:t> </a:t>
            </a:r>
            <a:r>
              <a:rPr lang="el-GR" b="1" dirty="0" err="1"/>
              <a:t>τομέας</a:t>
            </a:r>
            <a:r>
              <a:rPr lang="el-GR" b="1" dirty="0"/>
              <a:t>: </a:t>
            </a:r>
            <a:r>
              <a:rPr lang="el-GR" dirty="0"/>
              <a:t>Οι </a:t>
            </a:r>
            <a:r>
              <a:rPr lang="el-GR" dirty="0" err="1"/>
              <a:t>εξειδικευμένες</a:t>
            </a:r>
            <a:r>
              <a:rPr lang="el-GR" dirty="0"/>
              <a:t> </a:t>
            </a:r>
            <a:r>
              <a:rPr lang="el-GR" dirty="0" err="1"/>
              <a:t>λύσεις</a:t>
            </a:r>
            <a:r>
              <a:rPr lang="el-GR" dirty="0"/>
              <a:t> για τον </a:t>
            </a:r>
            <a:r>
              <a:rPr lang="el-GR" dirty="0" err="1"/>
              <a:t>δημόσιο</a:t>
            </a:r>
            <a:r>
              <a:rPr lang="el-GR" dirty="0"/>
              <a:t> </a:t>
            </a:r>
            <a:r>
              <a:rPr lang="el-GR" dirty="0" err="1"/>
              <a:t>τομέα</a:t>
            </a:r>
            <a:r>
              <a:rPr lang="el-GR" dirty="0"/>
              <a:t> </a:t>
            </a:r>
            <a:r>
              <a:rPr lang="el-GR" dirty="0" err="1"/>
              <a:t>περιλαμβάνουν</a:t>
            </a:r>
            <a:r>
              <a:rPr lang="el-GR" dirty="0"/>
              <a:t> </a:t>
            </a:r>
            <a:r>
              <a:rPr lang="el-GR" dirty="0" err="1"/>
              <a:t>πληθώρα</a:t>
            </a:r>
            <a:r>
              <a:rPr lang="el-GR" dirty="0"/>
              <a:t> </a:t>
            </a:r>
            <a:r>
              <a:rPr lang="el-GR" dirty="0" err="1"/>
              <a:t>εφαρμογών</a:t>
            </a:r>
            <a:r>
              <a:rPr lang="el-GR" dirty="0"/>
              <a:t> που </a:t>
            </a:r>
            <a:r>
              <a:rPr lang="el-GR" dirty="0" err="1"/>
              <a:t>έχουν</a:t>
            </a:r>
            <a:r>
              <a:rPr lang="el-GR" dirty="0"/>
              <a:t> να </a:t>
            </a:r>
            <a:r>
              <a:rPr lang="el-GR" dirty="0" err="1"/>
              <a:t>κάνουν</a:t>
            </a:r>
            <a:r>
              <a:rPr lang="el-GR" dirty="0"/>
              <a:t> με την </a:t>
            </a:r>
            <a:r>
              <a:rPr lang="el-GR" dirty="0" err="1"/>
              <a:t>ηλεκτρονικη</a:t>
            </a:r>
            <a:r>
              <a:rPr lang="el-GR" dirty="0"/>
              <a:t>́ </a:t>
            </a:r>
            <a:r>
              <a:rPr lang="el-GR" dirty="0" err="1"/>
              <a:t>διακυβέρνηση</a:t>
            </a:r>
            <a:r>
              <a:rPr lang="el-GR" dirty="0"/>
              <a:t>. Τρεις </a:t>
            </a:r>
            <a:r>
              <a:rPr lang="el-GR" dirty="0" err="1"/>
              <a:t>είναι</a:t>
            </a:r>
            <a:r>
              <a:rPr lang="el-GR" dirty="0"/>
              <a:t> οι </a:t>
            </a:r>
            <a:r>
              <a:rPr lang="el-GR" dirty="0" err="1"/>
              <a:t>βασικές</a:t>
            </a:r>
            <a:r>
              <a:rPr lang="el-GR" dirty="0"/>
              <a:t> </a:t>
            </a:r>
            <a:r>
              <a:rPr lang="el-GR" dirty="0" err="1"/>
              <a:t>κατηγορίες</a:t>
            </a:r>
            <a:r>
              <a:rPr lang="el-GR" dirty="0"/>
              <a:t> </a:t>
            </a:r>
            <a:r>
              <a:rPr lang="el-GR" dirty="0" err="1"/>
              <a:t>παρεχόμενων</a:t>
            </a:r>
            <a:r>
              <a:rPr lang="el-GR" dirty="0"/>
              <a:t> </a:t>
            </a:r>
            <a:r>
              <a:rPr lang="el-GR" dirty="0" err="1"/>
              <a:t>λύσεων</a:t>
            </a:r>
            <a:r>
              <a:rPr lang="el-GR" dirty="0"/>
              <a:t>: </a:t>
            </a:r>
            <a:endParaRPr lang="en-US" dirty="0"/>
          </a:p>
          <a:p>
            <a:endParaRPr lang="en-US" dirty="0"/>
          </a:p>
          <a:p>
            <a:r>
              <a:rPr lang="el-GR" dirty="0"/>
              <a:t>α) </a:t>
            </a:r>
            <a:r>
              <a:rPr lang="el-GR" dirty="0" err="1"/>
              <a:t>παροχη</a:t>
            </a:r>
            <a:r>
              <a:rPr lang="el-GR" dirty="0"/>
              <a:t>́ </a:t>
            </a:r>
            <a:r>
              <a:rPr lang="el-GR" dirty="0" err="1"/>
              <a:t>υπηρεσιών</a:t>
            </a:r>
            <a:r>
              <a:rPr lang="el-GR" dirty="0"/>
              <a:t> προς τους </a:t>
            </a:r>
            <a:r>
              <a:rPr lang="el-GR" dirty="0" err="1"/>
              <a:t>πολίτες</a:t>
            </a:r>
            <a:r>
              <a:rPr lang="el-GR" dirty="0"/>
              <a:t> </a:t>
            </a:r>
            <a:endParaRPr lang="en-US" dirty="0"/>
          </a:p>
          <a:p>
            <a:endParaRPr lang="en-US" dirty="0"/>
          </a:p>
          <a:p>
            <a:r>
              <a:rPr lang="el-GR" dirty="0"/>
              <a:t>β) </a:t>
            </a:r>
            <a:r>
              <a:rPr lang="el-GR" dirty="0" err="1"/>
              <a:t>δημόσια</a:t>
            </a:r>
            <a:r>
              <a:rPr lang="el-GR" dirty="0"/>
              <a:t> </a:t>
            </a:r>
            <a:r>
              <a:rPr lang="el-GR" dirty="0" err="1"/>
              <a:t>ασφάλεια</a:t>
            </a:r>
            <a:r>
              <a:rPr lang="el-GR" dirty="0"/>
              <a:t> και </a:t>
            </a:r>
            <a:endParaRPr lang="en-US" dirty="0"/>
          </a:p>
          <a:p>
            <a:endParaRPr lang="en-US" dirty="0"/>
          </a:p>
          <a:p>
            <a:r>
              <a:rPr lang="el-GR" dirty="0"/>
              <a:t>γ) </a:t>
            </a:r>
            <a:r>
              <a:rPr lang="el-GR" dirty="0" err="1"/>
              <a:t>φορολογία</a:t>
            </a:r>
            <a:r>
              <a:rPr lang="el-GR" dirty="0"/>
              <a:t> και </a:t>
            </a:r>
            <a:r>
              <a:rPr lang="el-GR" dirty="0" err="1"/>
              <a:t>κοινωνικη</a:t>
            </a:r>
            <a:r>
              <a:rPr lang="el-GR" dirty="0"/>
              <a:t>́ </a:t>
            </a:r>
            <a:r>
              <a:rPr lang="el-GR" dirty="0" err="1"/>
              <a:t>ασφάλιση</a:t>
            </a:r>
            <a:r>
              <a:rPr lang="el-GR" dirty="0"/>
              <a:t>. </a:t>
            </a:r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B6CA1-B66B-3E44-A244-31E56D148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654" y="2718177"/>
            <a:ext cx="5455570" cy="30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0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/>
          <a:lstStyle/>
          <a:p>
            <a:r>
              <a:rPr lang="en-US" b="1" dirty="0"/>
              <a:t>E</a:t>
            </a:r>
            <a:r>
              <a:rPr lang="el-GR" b="1" dirty="0" err="1"/>
              <a:t>ξειδικευμένο</a:t>
            </a:r>
            <a:r>
              <a:rPr lang="el-GR" b="1" dirty="0"/>
              <a:t> </a:t>
            </a:r>
            <a:r>
              <a:rPr lang="en-US" b="1" dirty="0"/>
              <a:t>ERP </a:t>
            </a:r>
            <a:r>
              <a:rPr lang="el-GR" b="1" dirty="0"/>
              <a:t>για </a:t>
            </a:r>
            <a:r>
              <a:rPr lang="el-GR" b="1" dirty="0" err="1"/>
              <a:t>βιομηχανικούς</a:t>
            </a:r>
            <a:r>
              <a:rPr lang="el-GR" b="1" dirty="0"/>
              <a:t> </a:t>
            </a:r>
            <a:r>
              <a:rPr lang="el-GR" b="1" dirty="0" err="1"/>
              <a:t>κλάδους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2410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/>
              <a:t>Καταναλωτικα</a:t>
            </a:r>
            <a:r>
              <a:rPr lang="el-GR" b="1" dirty="0"/>
              <a:t>́ </a:t>
            </a:r>
            <a:r>
              <a:rPr lang="el-GR" b="1" dirty="0" err="1"/>
              <a:t>προϊόντα</a:t>
            </a:r>
            <a:r>
              <a:rPr lang="el-GR" b="1" dirty="0"/>
              <a:t> (</a:t>
            </a:r>
            <a:r>
              <a:rPr lang="en-US" b="1" dirty="0"/>
              <a:t>consumer products): </a:t>
            </a:r>
            <a:r>
              <a:rPr lang="el-GR" dirty="0"/>
              <a:t>Ο </a:t>
            </a:r>
            <a:r>
              <a:rPr lang="el-GR" dirty="0" err="1"/>
              <a:t>κλάδος</a:t>
            </a:r>
            <a:r>
              <a:rPr lang="el-GR" dirty="0"/>
              <a:t> των </a:t>
            </a:r>
            <a:r>
              <a:rPr lang="el-GR" dirty="0" err="1"/>
              <a:t>καταναλωτικών</a:t>
            </a:r>
            <a:r>
              <a:rPr lang="el-GR" dirty="0"/>
              <a:t> </a:t>
            </a:r>
            <a:r>
              <a:rPr lang="el-GR" dirty="0" err="1"/>
              <a:t>προϊόντων</a:t>
            </a:r>
            <a:r>
              <a:rPr lang="el-GR" dirty="0"/>
              <a:t> </a:t>
            </a:r>
            <a:r>
              <a:rPr lang="el-GR" dirty="0" err="1"/>
              <a:t>δίνει</a:t>
            </a:r>
            <a:r>
              <a:rPr lang="el-GR" dirty="0"/>
              <a:t> </a:t>
            </a:r>
            <a:r>
              <a:rPr lang="el-GR" dirty="0" err="1"/>
              <a:t>έμ</a:t>
            </a:r>
            <a:r>
              <a:rPr lang="el-GR" dirty="0"/>
              <a:t>- </a:t>
            </a:r>
            <a:r>
              <a:rPr lang="el-GR" dirty="0" err="1"/>
              <a:t>φαση</a:t>
            </a:r>
            <a:r>
              <a:rPr lang="el-GR" dirty="0"/>
              <a:t> στη </a:t>
            </a:r>
            <a:r>
              <a:rPr lang="el-GR" dirty="0" err="1"/>
              <a:t>συνεχη</a:t>
            </a:r>
            <a:r>
              <a:rPr lang="el-GR" dirty="0"/>
              <a:t>́ </a:t>
            </a:r>
            <a:r>
              <a:rPr lang="el-GR" dirty="0" err="1"/>
              <a:t>καινοτομία</a:t>
            </a:r>
            <a:r>
              <a:rPr lang="el-GR" dirty="0"/>
              <a:t> για </a:t>
            </a:r>
            <a:r>
              <a:rPr lang="el-GR" dirty="0" err="1"/>
              <a:t>ανάπτυξη</a:t>
            </a:r>
            <a:r>
              <a:rPr lang="el-GR" dirty="0"/>
              <a:t> </a:t>
            </a:r>
            <a:r>
              <a:rPr lang="el-GR" dirty="0" err="1"/>
              <a:t>νέων</a:t>
            </a:r>
            <a:r>
              <a:rPr lang="el-GR" dirty="0"/>
              <a:t> </a:t>
            </a:r>
            <a:r>
              <a:rPr lang="el-GR" dirty="0" err="1"/>
              <a:t>προϊόντων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l-GR" dirty="0" err="1"/>
              <a:t>Συνεπώς</a:t>
            </a:r>
            <a:r>
              <a:rPr lang="el-GR" dirty="0"/>
              <a:t>, μια </a:t>
            </a:r>
            <a:r>
              <a:rPr lang="el-GR" dirty="0" err="1"/>
              <a:t>εξειδικευμένη</a:t>
            </a:r>
            <a:r>
              <a:rPr lang="el-GR" dirty="0"/>
              <a:t> </a:t>
            </a:r>
            <a:r>
              <a:rPr lang="el-GR" dirty="0" err="1"/>
              <a:t>λύση</a:t>
            </a:r>
            <a:r>
              <a:rPr lang="el-GR" dirty="0"/>
              <a:t> για </a:t>
            </a:r>
            <a:r>
              <a:rPr lang="el-GR" dirty="0" err="1"/>
              <a:t>αυτόν</a:t>
            </a:r>
            <a:r>
              <a:rPr lang="el-GR" dirty="0"/>
              <a:t> τον </a:t>
            </a:r>
            <a:r>
              <a:rPr lang="el-GR" dirty="0" err="1"/>
              <a:t>κλάδο</a:t>
            </a:r>
            <a:r>
              <a:rPr lang="el-GR" dirty="0"/>
              <a:t>, θα </a:t>
            </a:r>
            <a:r>
              <a:rPr lang="el-GR" dirty="0" err="1"/>
              <a:t>πρέπει</a:t>
            </a:r>
            <a:r>
              <a:rPr lang="el-GR" dirty="0"/>
              <a:t> να </a:t>
            </a:r>
            <a:r>
              <a:rPr lang="el-GR" dirty="0" err="1"/>
              <a:t>περιλαμβάνει</a:t>
            </a:r>
            <a:r>
              <a:rPr lang="el-GR" dirty="0"/>
              <a:t> μια </a:t>
            </a:r>
            <a:r>
              <a:rPr lang="el-GR" dirty="0" err="1"/>
              <a:t>εφαρμογη</a:t>
            </a:r>
            <a:r>
              <a:rPr lang="el-GR" dirty="0"/>
              <a:t>́ </a:t>
            </a:r>
            <a:r>
              <a:rPr lang="el-GR" dirty="0" err="1"/>
              <a:t>διαχείρισης</a:t>
            </a:r>
            <a:r>
              <a:rPr lang="el-GR" dirty="0"/>
              <a:t> </a:t>
            </a:r>
            <a:r>
              <a:rPr lang="el-GR" dirty="0" err="1"/>
              <a:t>έργων</a:t>
            </a:r>
            <a:r>
              <a:rPr lang="el-GR" dirty="0"/>
              <a:t> με </a:t>
            </a:r>
            <a:r>
              <a:rPr lang="el-GR" dirty="0" err="1"/>
              <a:t>σκοπο</a:t>
            </a:r>
            <a:r>
              <a:rPr lang="el-GR" dirty="0"/>
              <a:t>́ να </a:t>
            </a:r>
            <a:r>
              <a:rPr lang="el-GR" dirty="0" err="1"/>
              <a:t>υποβοηθήσει</a:t>
            </a:r>
            <a:r>
              <a:rPr lang="el-GR" dirty="0"/>
              <a:t> </a:t>
            </a:r>
            <a:endParaRPr lang="en-US" dirty="0"/>
          </a:p>
          <a:p>
            <a:endParaRPr lang="en-US" dirty="0"/>
          </a:p>
          <a:p>
            <a:r>
              <a:rPr lang="el-GR" dirty="0"/>
              <a:t>την </a:t>
            </a:r>
            <a:r>
              <a:rPr lang="el-GR" dirty="0" err="1"/>
              <a:t>ανάπτυξη</a:t>
            </a:r>
            <a:r>
              <a:rPr lang="el-GR" dirty="0"/>
              <a:t> </a:t>
            </a:r>
            <a:r>
              <a:rPr lang="el-GR" dirty="0" err="1"/>
              <a:t>νέων</a:t>
            </a:r>
            <a:r>
              <a:rPr lang="el-GR" dirty="0"/>
              <a:t> </a:t>
            </a:r>
            <a:r>
              <a:rPr lang="el-GR" dirty="0" err="1"/>
              <a:t>καινοτόμων</a:t>
            </a:r>
            <a:r>
              <a:rPr lang="el-GR" dirty="0"/>
              <a:t> </a:t>
            </a:r>
            <a:r>
              <a:rPr lang="el-GR" dirty="0" err="1"/>
              <a:t>προϊόντων</a:t>
            </a:r>
            <a:r>
              <a:rPr lang="el-GR" dirty="0"/>
              <a:t> και </a:t>
            </a:r>
            <a:endParaRPr lang="en-US" dirty="0"/>
          </a:p>
          <a:p>
            <a:endParaRPr lang="en-US" dirty="0"/>
          </a:p>
          <a:p>
            <a:r>
              <a:rPr lang="el-GR" dirty="0"/>
              <a:t>την </a:t>
            </a:r>
            <a:r>
              <a:rPr lang="el-GR" dirty="0" err="1"/>
              <a:t>αυτοματοποίηση</a:t>
            </a:r>
            <a:r>
              <a:rPr lang="el-GR" dirty="0"/>
              <a:t> της </a:t>
            </a:r>
            <a:r>
              <a:rPr lang="el-GR" dirty="0" err="1"/>
              <a:t>παραγωγής</a:t>
            </a:r>
            <a:r>
              <a:rPr lang="el-GR" dirty="0"/>
              <a:t> </a:t>
            </a:r>
            <a:r>
              <a:rPr lang="el-GR" dirty="0" err="1"/>
              <a:t>αυτών</a:t>
            </a:r>
            <a:r>
              <a:rPr lang="el-GR" dirty="0"/>
              <a:t> των </a:t>
            </a:r>
            <a:r>
              <a:rPr lang="el-GR" dirty="0" err="1"/>
              <a:t>προϊόντων</a:t>
            </a:r>
            <a:r>
              <a:rPr lang="el-GR" dirty="0"/>
              <a:t> με </a:t>
            </a:r>
            <a:r>
              <a:rPr lang="el-GR" dirty="0" err="1"/>
              <a:t>ευέλικτο</a:t>
            </a:r>
            <a:r>
              <a:rPr lang="el-GR" dirty="0"/>
              <a:t> </a:t>
            </a:r>
            <a:r>
              <a:rPr lang="el-GR" dirty="0" err="1"/>
              <a:t>τρόπο</a:t>
            </a:r>
            <a:r>
              <a:rPr lang="el-GR" dirty="0"/>
              <a:t> </a:t>
            </a:r>
            <a:r>
              <a:rPr lang="el-GR" dirty="0" err="1"/>
              <a:t>είτε</a:t>
            </a:r>
            <a:r>
              <a:rPr lang="el-GR" dirty="0"/>
              <a:t> με </a:t>
            </a:r>
            <a:endParaRPr lang="en-US" dirty="0"/>
          </a:p>
          <a:p>
            <a:endParaRPr lang="en-US" dirty="0"/>
          </a:p>
          <a:p>
            <a:r>
              <a:rPr lang="el-GR" dirty="0"/>
              <a:t>την </a:t>
            </a:r>
            <a:r>
              <a:rPr lang="el-GR" dirty="0" err="1"/>
              <a:t>ανάπτυξη</a:t>
            </a:r>
            <a:r>
              <a:rPr lang="el-GR" dirty="0"/>
              <a:t> </a:t>
            </a:r>
            <a:r>
              <a:rPr lang="el-GR" dirty="0" err="1"/>
              <a:t>ενός</a:t>
            </a:r>
            <a:r>
              <a:rPr lang="el-GR" dirty="0"/>
              <a:t> </a:t>
            </a:r>
            <a:r>
              <a:rPr lang="el-GR" dirty="0" err="1"/>
              <a:t>δυναμικου</a:t>
            </a:r>
            <a:r>
              <a:rPr lang="el-GR" dirty="0"/>
              <a:t>́ </a:t>
            </a:r>
            <a:r>
              <a:rPr lang="el-GR" dirty="0" err="1"/>
              <a:t>δικτύου</a:t>
            </a:r>
            <a:r>
              <a:rPr lang="el-GR" dirty="0"/>
              <a:t> </a:t>
            </a:r>
            <a:r>
              <a:rPr lang="el-GR" dirty="0" err="1"/>
              <a:t>προμηθευτών</a:t>
            </a:r>
            <a:r>
              <a:rPr lang="el-GR" dirty="0"/>
              <a:t> </a:t>
            </a:r>
            <a:r>
              <a:rPr lang="el-GR" dirty="0" err="1"/>
              <a:t>είτε</a:t>
            </a:r>
            <a:r>
              <a:rPr lang="el-GR" dirty="0"/>
              <a:t> με </a:t>
            </a:r>
            <a:endParaRPr lang="en-US" dirty="0"/>
          </a:p>
          <a:p>
            <a:endParaRPr lang="en-US" dirty="0"/>
          </a:p>
          <a:p>
            <a:r>
              <a:rPr lang="el-GR" dirty="0"/>
              <a:t>την </a:t>
            </a:r>
            <a:r>
              <a:rPr lang="el-GR" dirty="0" err="1"/>
              <a:t>αυξομείωση</a:t>
            </a:r>
            <a:r>
              <a:rPr lang="el-GR" dirty="0"/>
              <a:t> της </a:t>
            </a:r>
            <a:r>
              <a:rPr lang="el-GR" dirty="0" err="1"/>
              <a:t>παραγωγής</a:t>
            </a:r>
            <a:r>
              <a:rPr lang="el-GR" dirty="0"/>
              <a:t> </a:t>
            </a:r>
            <a:r>
              <a:rPr lang="el-GR" dirty="0" err="1"/>
              <a:t>ανάλογα</a:t>
            </a:r>
            <a:r>
              <a:rPr lang="el-GR" dirty="0"/>
              <a:t> με τη </a:t>
            </a:r>
            <a:r>
              <a:rPr lang="el-GR" dirty="0" err="1"/>
              <a:t>ζήτηση</a:t>
            </a:r>
            <a:r>
              <a:rPr lang="el-GR" dirty="0"/>
              <a:t> </a:t>
            </a:r>
            <a:r>
              <a:rPr lang="el-GR" dirty="0" err="1"/>
              <a:t>καθώς</a:t>
            </a:r>
            <a:r>
              <a:rPr lang="el-GR" dirty="0"/>
              <a:t> και </a:t>
            </a:r>
            <a:endParaRPr lang="en-US" dirty="0"/>
          </a:p>
          <a:p>
            <a:endParaRPr lang="en-US" dirty="0"/>
          </a:p>
          <a:p>
            <a:r>
              <a:rPr lang="el-GR" dirty="0"/>
              <a:t>την </a:t>
            </a:r>
            <a:r>
              <a:rPr lang="el-GR" dirty="0" err="1"/>
              <a:t>αυτοματοποίηση</a:t>
            </a:r>
            <a:r>
              <a:rPr lang="el-GR" dirty="0"/>
              <a:t> των </a:t>
            </a:r>
            <a:r>
              <a:rPr lang="el-GR" dirty="0" err="1"/>
              <a:t>διανομών</a:t>
            </a:r>
            <a:r>
              <a:rPr lang="el-GR" dirty="0"/>
              <a:t>. </a:t>
            </a:r>
          </a:p>
          <a:p>
            <a:endParaRPr lang="el-GR" dirty="0"/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0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4806-EAAC-F140-8596-6589AB2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79760"/>
            <a:ext cx="12065001" cy="711064"/>
          </a:xfrm>
        </p:spPr>
        <p:txBody>
          <a:bodyPr/>
          <a:lstStyle/>
          <a:p>
            <a:r>
              <a:rPr lang="en-US" b="1" dirty="0"/>
              <a:t>E</a:t>
            </a:r>
            <a:r>
              <a:rPr lang="el-GR" b="1" dirty="0" err="1"/>
              <a:t>ξειδικευμένο</a:t>
            </a:r>
            <a:r>
              <a:rPr lang="el-GR" b="1" dirty="0"/>
              <a:t> </a:t>
            </a:r>
            <a:r>
              <a:rPr lang="en-US" b="1" dirty="0"/>
              <a:t>ERP </a:t>
            </a:r>
            <a:r>
              <a:rPr lang="el-GR" b="1" dirty="0"/>
              <a:t>για </a:t>
            </a:r>
            <a:r>
              <a:rPr lang="el-GR" b="1" dirty="0" err="1"/>
              <a:t>βιομηχανικούς</a:t>
            </a:r>
            <a:r>
              <a:rPr lang="el-GR" b="1" dirty="0"/>
              <a:t> </a:t>
            </a:r>
            <a:r>
              <a:rPr lang="el-GR" b="1" dirty="0" err="1"/>
              <a:t>κλάδους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EDAE76-71EE-BB4E-9FF7-7621D7871C34}"/>
              </a:ext>
            </a:extLst>
          </p:cNvPr>
          <p:cNvSpPr txBox="1">
            <a:spLocks/>
          </p:cNvSpPr>
          <p:nvPr/>
        </p:nvSpPr>
        <p:spPr>
          <a:xfrm>
            <a:off x="646110" y="1221180"/>
            <a:ext cx="9404723" cy="5322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46872-D2C7-3548-8DA0-9BBB5D2A90CB}"/>
              </a:ext>
            </a:extLst>
          </p:cNvPr>
          <p:cNvSpPr txBox="1"/>
          <p:nvPr/>
        </p:nvSpPr>
        <p:spPr>
          <a:xfrm>
            <a:off x="646110" y="1484416"/>
            <a:ext cx="112410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/>
              <a:t>Υπηρεσίες</a:t>
            </a:r>
            <a:r>
              <a:rPr lang="el-GR" b="1" dirty="0"/>
              <a:t> </a:t>
            </a:r>
            <a:r>
              <a:rPr lang="el-GR" b="1" dirty="0" err="1"/>
              <a:t>Υγείας</a:t>
            </a:r>
            <a:r>
              <a:rPr lang="el-GR" b="1" dirty="0"/>
              <a:t>: </a:t>
            </a:r>
            <a:r>
              <a:rPr lang="en-US" dirty="0"/>
              <a:t>O </a:t>
            </a:r>
            <a:r>
              <a:rPr lang="el-GR" dirty="0" err="1"/>
              <a:t>κλάδος</a:t>
            </a:r>
            <a:r>
              <a:rPr lang="el-GR" dirty="0"/>
              <a:t> </a:t>
            </a:r>
            <a:r>
              <a:rPr lang="el-GR" dirty="0" err="1"/>
              <a:t>υπηρεσιών</a:t>
            </a:r>
            <a:r>
              <a:rPr lang="el-GR" dirty="0"/>
              <a:t> </a:t>
            </a:r>
            <a:r>
              <a:rPr lang="el-GR" dirty="0" err="1"/>
              <a:t>υγείας</a:t>
            </a:r>
            <a:r>
              <a:rPr lang="el-GR" dirty="0"/>
              <a:t> </a:t>
            </a:r>
            <a:r>
              <a:rPr lang="el-GR" dirty="0" err="1"/>
              <a:t>περιλαμβάνει</a:t>
            </a:r>
            <a:r>
              <a:rPr lang="el-GR" dirty="0"/>
              <a:t> </a:t>
            </a:r>
            <a:r>
              <a:rPr lang="el-GR" dirty="0" err="1"/>
              <a:t>μονάδες</a:t>
            </a:r>
            <a:r>
              <a:rPr lang="el-GR" dirty="0"/>
              <a:t> </a:t>
            </a:r>
            <a:r>
              <a:rPr lang="el-GR" dirty="0" err="1"/>
              <a:t>παροχής</a:t>
            </a:r>
            <a:r>
              <a:rPr lang="el-GR" dirty="0"/>
              <a:t> </a:t>
            </a:r>
            <a:r>
              <a:rPr lang="el-GR" dirty="0" err="1"/>
              <a:t>υπηρεσιών</a:t>
            </a:r>
            <a:r>
              <a:rPr lang="el-GR" dirty="0"/>
              <a:t> </a:t>
            </a:r>
            <a:r>
              <a:rPr lang="el-GR" dirty="0" err="1"/>
              <a:t>Υγείας</a:t>
            </a:r>
            <a:r>
              <a:rPr lang="el-GR" dirty="0"/>
              <a:t> (</a:t>
            </a:r>
            <a:r>
              <a:rPr lang="el-GR" dirty="0" err="1"/>
              <a:t>Νοσοκομεία</a:t>
            </a:r>
            <a:r>
              <a:rPr lang="el-GR" dirty="0"/>
              <a:t>, </a:t>
            </a:r>
            <a:r>
              <a:rPr lang="el-GR" dirty="0" err="1"/>
              <a:t>Διαγνωστικα</a:t>
            </a:r>
            <a:r>
              <a:rPr lang="el-GR" dirty="0"/>
              <a:t>́, κ.λπ.). </a:t>
            </a:r>
            <a:endParaRPr lang="en-US" dirty="0"/>
          </a:p>
          <a:p>
            <a:endParaRPr lang="en-US" dirty="0"/>
          </a:p>
          <a:p>
            <a:r>
              <a:rPr lang="el-GR" dirty="0"/>
              <a:t>Στον </a:t>
            </a:r>
            <a:r>
              <a:rPr lang="el-GR" dirty="0" err="1"/>
              <a:t>κλάδο</a:t>
            </a:r>
            <a:r>
              <a:rPr lang="el-GR" dirty="0"/>
              <a:t> </a:t>
            </a:r>
            <a:r>
              <a:rPr lang="el-GR" dirty="0" err="1"/>
              <a:t>αυτο</a:t>
            </a:r>
            <a:r>
              <a:rPr lang="el-GR" dirty="0"/>
              <a:t>́ </a:t>
            </a:r>
            <a:r>
              <a:rPr lang="el-GR" dirty="0" err="1"/>
              <a:t>υπάρχει</a:t>
            </a:r>
            <a:r>
              <a:rPr lang="el-GR" dirty="0"/>
              <a:t> η </a:t>
            </a:r>
            <a:r>
              <a:rPr lang="el-GR" dirty="0" err="1"/>
              <a:t>βασικη</a:t>
            </a:r>
            <a:r>
              <a:rPr lang="el-GR" dirty="0"/>
              <a:t>́ </a:t>
            </a:r>
            <a:r>
              <a:rPr lang="el-GR" dirty="0" err="1"/>
              <a:t>ανάγκη</a:t>
            </a:r>
            <a:r>
              <a:rPr lang="el-GR" dirty="0"/>
              <a:t> για </a:t>
            </a:r>
            <a:r>
              <a:rPr lang="el-GR" dirty="0" err="1"/>
              <a:t>ολοκληρωμένη</a:t>
            </a:r>
            <a:r>
              <a:rPr lang="el-GR" dirty="0"/>
              <a:t> </a:t>
            </a:r>
            <a:r>
              <a:rPr lang="el-GR" dirty="0" err="1"/>
              <a:t>διαχείριση</a:t>
            </a:r>
            <a:r>
              <a:rPr lang="el-GR" dirty="0"/>
              <a:t> των </a:t>
            </a:r>
            <a:r>
              <a:rPr lang="el-GR" dirty="0" err="1"/>
              <a:t>ιατρικών</a:t>
            </a:r>
            <a:r>
              <a:rPr lang="el-GR" dirty="0"/>
              <a:t>, </a:t>
            </a:r>
            <a:r>
              <a:rPr lang="el-GR" dirty="0" err="1"/>
              <a:t>νοσηλευτικών</a:t>
            </a:r>
            <a:r>
              <a:rPr lang="el-GR" dirty="0"/>
              <a:t> και </a:t>
            </a:r>
            <a:r>
              <a:rPr lang="el-GR" dirty="0" err="1"/>
              <a:t>εργαστηριακών</a:t>
            </a:r>
            <a:r>
              <a:rPr lang="el-GR" dirty="0"/>
              <a:t> </a:t>
            </a:r>
            <a:r>
              <a:rPr lang="el-GR" dirty="0" err="1"/>
              <a:t>δεδομένων</a:t>
            </a:r>
            <a:r>
              <a:rPr lang="el-GR" dirty="0"/>
              <a:t> </a:t>
            </a:r>
            <a:r>
              <a:rPr lang="el-GR" dirty="0" err="1"/>
              <a:t>ασθενών</a:t>
            </a:r>
            <a:r>
              <a:rPr lang="el-GR" dirty="0"/>
              <a:t> </a:t>
            </a:r>
            <a:r>
              <a:rPr lang="el-GR" dirty="0" err="1"/>
              <a:t>ανεξάρτητα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́ τη </a:t>
            </a:r>
            <a:r>
              <a:rPr lang="el-GR" dirty="0" err="1"/>
              <a:t>μονάδα</a:t>
            </a:r>
            <a:r>
              <a:rPr lang="el-GR" dirty="0"/>
              <a:t> </a:t>
            </a:r>
            <a:r>
              <a:rPr lang="el-GR" dirty="0" err="1"/>
              <a:t>υγείας</a:t>
            </a:r>
            <a:r>
              <a:rPr lang="el-GR" dirty="0"/>
              <a:t> </a:t>
            </a:r>
          </a:p>
          <a:p>
            <a:endParaRPr lang="en-US" dirty="0"/>
          </a:p>
          <a:p>
            <a:r>
              <a:rPr lang="el-GR" dirty="0" err="1"/>
              <a:t>διαχείριση</a:t>
            </a:r>
            <a:r>
              <a:rPr lang="el-GR" dirty="0"/>
              <a:t> </a:t>
            </a:r>
            <a:r>
              <a:rPr lang="el-GR" dirty="0" err="1"/>
              <a:t>εισαγωγών</a:t>
            </a:r>
            <a:r>
              <a:rPr lang="el-GR" dirty="0"/>
              <a:t> και </a:t>
            </a:r>
            <a:r>
              <a:rPr lang="el-GR" dirty="0" err="1"/>
              <a:t>εξαγωγών</a:t>
            </a:r>
            <a:r>
              <a:rPr lang="el-GR" dirty="0"/>
              <a:t> </a:t>
            </a:r>
            <a:r>
              <a:rPr lang="el-GR" dirty="0" err="1"/>
              <a:t>ασθενών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/>
              <a:t>τα </a:t>
            </a:r>
            <a:r>
              <a:rPr lang="el-GR" dirty="0" err="1"/>
              <a:t>ραντεβου</a:t>
            </a:r>
            <a:r>
              <a:rPr lang="el-GR" dirty="0"/>
              <a:t>́ </a:t>
            </a:r>
            <a:r>
              <a:rPr lang="el-GR" dirty="0" err="1"/>
              <a:t>τακτικών</a:t>
            </a:r>
            <a:r>
              <a:rPr lang="el-GR" dirty="0"/>
              <a:t> </a:t>
            </a:r>
            <a:r>
              <a:rPr lang="el-GR" dirty="0" err="1"/>
              <a:t>εξωτερικών</a:t>
            </a:r>
            <a:r>
              <a:rPr lang="el-GR" dirty="0"/>
              <a:t> και </a:t>
            </a:r>
            <a:r>
              <a:rPr lang="el-GR" dirty="0" err="1"/>
              <a:t>απογευματινών</a:t>
            </a:r>
            <a:r>
              <a:rPr lang="el-GR" dirty="0"/>
              <a:t> </a:t>
            </a:r>
            <a:r>
              <a:rPr lang="el-GR" dirty="0" err="1"/>
              <a:t>ιατρείων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/>
              <a:t>τη </a:t>
            </a:r>
            <a:r>
              <a:rPr lang="el-GR" dirty="0" err="1"/>
              <a:t>διαχείριση</a:t>
            </a:r>
            <a:r>
              <a:rPr lang="el-GR" dirty="0"/>
              <a:t> των </a:t>
            </a:r>
            <a:r>
              <a:rPr lang="el-GR" dirty="0" err="1"/>
              <a:t>νοσηλειών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/>
              <a:t>την </a:t>
            </a:r>
            <a:r>
              <a:rPr lang="el-GR" dirty="0" err="1"/>
              <a:t>κοστολόγηση</a:t>
            </a:r>
            <a:r>
              <a:rPr lang="el-GR" dirty="0"/>
              <a:t> των </a:t>
            </a:r>
            <a:r>
              <a:rPr lang="el-GR" dirty="0" err="1"/>
              <a:t>ιατρικών</a:t>
            </a:r>
            <a:r>
              <a:rPr lang="el-GR" dirty="0"/>
              <a:t> </a:t>
            </a:r>
            <a:r>
              <a:rPr lang="el-GR" dirty="0" err="1"/>
              <a:t>πράξεων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/>
              <a:t>τη </a:t>
            </a:r>
            <a:r>
              <a:rPr lang="el-GR" dirty="0" err="1"/>
              <a:t>διαχείριση</a:t>
            </a:r>
            <a:r>
              <a:rPr lang="el-GR" dirty="0"/>
              <a:t> </a:t>
            </a:r>
            <a:r>
              <a:rPr lang="el-GR" dirty="0" err="1"/>
              <a:t>ατομικών</a:t>
            </a:r>
            <a:r>
              <a:rPr lang="el-GR" dirty="0"/>
              <a:t>/</a:t>
            </a:r>
            <a:r>
              <a:rPr lang="el-GR" dirty="0" err="1"/>
              <a:t>γενικών</a:t>
            </a:r>
            <a:r>
              <a:rPr lang="el-GR" dirty="0"/>
              <a:t> </a:t>
            </a:r>
            <a:r>
              <a:rPr lang="el-GR" dirty="0" err="1"/>
              <a:t>συνταγολογίων</a:t>
            </a:r>
            <a:r>
              <a:rPr lang="el-GR" dirty="0"/>
              <a:t> </a:t>
            </a:r>
            <a:r>
              <a:rPr lang="el-GR" dirty="0" err="1"/>
              <a:t>φαρμάκων</a:t>
            </a:r>
            <a:r>
              <a:rPr lang="el-GR" dirty="0"/>
              <a:t> και </a:t>
            </a:r>
            <a:r>
              <a:rPr lang="el-GR" dirty="0" err="1"/>
              <a:t>υγειονομικου</a:t>
            </a:r>
            <a:r>
              <a:rPr lang="el-GR" dirty="0"/>
              <a:t>́ </a:t>
            </a:r>
            <a:r>
              <a:rPr lang="el-GR" dirty="0" err="1"/>
              <a:t>υλικου</a:t>
            </a:r>
            <a:r>
              <a:rPr lang="el-GR" dirty="0"/>
              <a:t>́, </a:t>
            </a:r>
            <a:endParaRPr lang="en-US" dirty="0"/>
          </a:p>
          <a:p>
            <a:r>
              <a:rPr lang="el-GR" dirty="0"/>
              <a:t>τη </a:t>
            </a:r>
            <a:r>
              <a:rPr lang="el-GR" dirty="0" err="1"/>
              <a:t>διαχείριση</a:t>
            </a:r>
            <a:r>
              <a:rPr lang="el-GR" dirty="0"/>
              <a:t> </a:t>
            </a:r>
            <a:r>
              <a:rPr lang="el-GR" dirty="0" err="1"/>
              <a:t>φαρμακείου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/>
              <a:t>τη </a:t>
            </a:r>
            <a:r>
              <a:rPr lang="el-GR" dirty="0" err="1"/>
              <a:t>διαχείριση</a:t>
            </a:r>
            <a:r>
              <a:rPr lang="el-GR" dirty="0"/>
              <a:t> </a:t>
            </a:r>
            <a:r>
              <a:rPr lang="el-GR" dirty="0" err="1"/>
              <a:t>αντιδραστηρίων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/>
              <a:t>τη </a:t>
            </a:r>
            <a:r>
              <a:rPr lang="el-GR" dirty="0" err="1"/>
              <a:t>διαχείριση</a:t>
            </a:r>
            <a:r>
              <a:rPr lang="el-GR" dirty="0"/>
              <a:t> </a:t>
            </a:r>
            <a:r>
              <a:rPr lang="el-GR" dirty="0" err="1"/>
              <a:t>προγραμμάτων</a:t>
            </a:r>
            <a:r>
              <a:rPr lang="el-GR" dirty="0"/>
              <a:t> </a:t>
            </a:r>
            <a:r>
              <a:rPr lang="el-GR" dirty="0" err="1"/>
              <a:t>διατροφής</a:t>
            </a:r>
            <a:r>
              <a:rPr lang="el-GR" dirty="0"/>
              <a:t> και </a:t>
            </a:r>
            <a:r>
              <a:rPr lang="el-GR" dirty="0" err="1"/>
              <a:t>διαίτης</a:t>
            </a:r>
            <a:r>
              <a:rPr lang="el-GR" dirty="0"/>
              <a:t> </a:t>
            </a:r>
            <a:r>
              <a:rPr lang="el-GR" dirty="0" err="1"/>
              <a:t>βάσει</a:t>
            </a:r>
            <a:r>
              <a:rPr lang="el-GR" dirty="0"/>
              <a:t> των </a:t>
            </a:r>
            <a:r>
              <a:rPr lang="el-GR" dirty="0" err="1"/>
              <a:t>θεραπευτικών</a:t>
            </a:r>
            <a:r>
              <a:rPr lang="el-GR" dirty="0"/>
              <a:t> </a:t>
            </a:r>
            <a:r>
              <a:rPr lang="el-GR" dirty="0" err="1"/>
              <a:t>αγωγών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 err="1"/>
              <a:t>καθώς</a:t>
            </a:r>
            <a:r>
              <a:rPr lang="el-GR" dirty="0"/>
              <a:t> και </a:t>
            </a:r>
            <a:r>
              <a:rPr lang="el-GR" dirty="0" err="1"/>
              <a:t>διαχείριση</a:t>
            </a:r>
            <a:r>
              <a:rPr lang="el-GR" dirty="0"/>
              <a:t> των </a:t>
            </a:r>
            <a:r>
              <a:rPr lang="el-GR" dirty="0" err="1"/>
              <a:t>υλικών</a:t>
            </a:r>
            <a:r>
              <a:rPr lang="el-GR" dirty="0"/>
              <a:t> </a:t>
            </a:r>
            <a:r>
              <a:rPr lang="el-GR" dirty="0" err="1"/>
              <a:t>τροφοδοσίας</a:t>
            </a:r>
            <a:r>
              <a:rPr lang="el-GR" dirty="0"/>
              <a:t>. </a:t>
            </a:r>
          </a:p>
          <a:p>
            <a:endParaRPr lang="el-GR" dirty="0"/>
          </a:p>
          <a:p>
            <a:endParaRPr lang="el-GR" b="1" dirty="0"/>
          </a:p>
        </p:txBody>
      </p:sp>
      <p:pic>
        <p:nvPicPr>
          <p:cNvPr id="6146" name="Picture 2" descr="page21image36042432">
            <a:extLst>
              <a:ext uri="{FF2B5EF4-FFF2-40B4-BE49-F238E27FC236}">
                <a16:creationId xmlns:a16="http://schemas.microsoft.com/office/drawing/2014/main" id="{E1C82650-9360-444D-B302-4B6CF42C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98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1264</Words>
  <Application>Microsoft Macintosh PowerPoint</Application>
  <PresentationFormat>Widescreen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ERP 02</vt:lpstr>
      <vt:lpstr>ERP</vt:lpstr>
      <vt:lpstr>Γλώσσες μοντελοποίησης ERP</vt:lpstr>
      <vt:lpstr>Ολοκλήρωση πληροφοριακού συστήματος </vt:lpstr>
      <vt:lpstr>Λειτουργικότητα των συστημάτων ERP </vt:lpstr>
      <vt:lpstr>Eξειδικευμένο ERP για βιομηχανικούς κλάδους</vt:lpstr>
      <vt:lpstr>Eξειδικευμένο ERP για βιομηχανικούς κλάδους</vt:lpstr>
      <vt:lpstr>Eξειδικευμένο ERP για βιομηχανικούς κλάδους</vt:lpstr>
      <vt:lpstr>Eξειδικευμένο ERP για βιομηχανικούς κλάδους</vt:lpstr>
      <vt:lpstr>Eξειδικευμένο ERP για βιομηχανικούς κλάδους</vt:lpstr>
      <vt:lpstr>Συστήματα ERP και διοικητικά επίπεδα </vt:lpstr>
      <vt:lpstr>Πλεονεκτήματα χρήσης συστημάτων ERP </vt:lpstr>
      <vt:lpstr>Μειονεκτήματα χρήσης συστημάτων ERP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02</dc:title>
  <dc:creator>Microsoft Office User</dc:creator>
  <cp:lastModifiedBy>Microsoft Office User</cp:lastModifiedBy>
  <cp:revision>2</cp:revision>
  <dcterms:created xsi:type="dcterms:W3CDTF">2020-03-03T10:19:12Z</dcterms:created>
  <dcterms:modified xsi:type="dcterms:W3CDTF">2020-03-03T10:23:27Z</dcterms:modified>
</cp:coreProperties>
</file>