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0"/>
  </p:notesMasterIdLst>
  <p:sldIdLst>
    <p:sldId id="256" r:id="rId2"/>
    <p:sldId id="257" r:id="rId3"/>
    <p:sldId id="270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5" r:id="rId12"/>
    <p:sldId id="266" r:id="rId13"/>
    <p:sldId id="272" r:id="rId14"/>
    <p:sldId id="268" r:id="rId15"/>
    <p:sldId id="269" r:id="rId16"/>
    <p:sldId id="271" r:id="rId17"/>
    <p:sldId id="287" r:id="rId18"/>
    <p:sldId id="273" r:id="rId19"/>
    <p:sldId id="274" r:id="rId20"/>
    <p:sldId id="279" r:id="rId21"/>
    <p:sldId id="275" r:id="rId22"/>
    <p:sldId id="276" r:id="rId23"/>
    <p:sldId id="280" r:id="rId24"/>
    <p:sldId id="281" r:id="rId25"/>
    <p:sldId id="278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23" autoAdjust="0"/>
  </p:normalViewPr>
  <p:slideViewPr>
    <p:cSldViewPr>
      <p:cViewPr varScale="1">
        <p:scale>
          <a:sx n="46" d="100"/>
          <a:sy n="46" d="100"/>
        </p:scale>
        <p:origin x="700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E42C-BE21-426C-95F1-AE808C87DFB2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A727F-4307-44F5-97BB-2038A789224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A727F-4307-44F5-97BB-2038A7892242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78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l-G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E1E63-174F-4918-BF64-21FB5B5EC17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Exposure = blood levels, balance studies, pool saturation</a:t>
            </a:r>
          </a:p>
          <a:p>
            <a:r>
              <a:rPr lang="en-US" dirty="0" smtClean="0"/>
              <a:t>Effect = bone density, blood pressure</a:t>
            </a:r>
          </a:p>
          <a:p>
            <a:r>
              <a:rPr lang="en-US" dirty="0" smtClean="0"/>
              <a:t>Intermediate = enzyme saturation, </a:t>
            </a:r>
            <a:r>
              <a:rPr lang="en-US" dirty="0" err="1" smtClean="0"/>
              <a:t>transketolase</a:t>
            </a:r>
            <a:r>
              <a:rPr lang="en-US" dirty="0" smtClean="0"/>
              <a:t>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032A5-125B-40DA-99A3-E466897716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A727F-4307-44F5-97BB-2038A7892242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23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A727F-4307-44F5-97BB-2038A7892242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610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60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069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80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885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61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19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30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11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33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11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36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22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92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78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08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8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5ECDEE7-30EF-4308-86C6-657459451779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2D37E39-8BC7-49C8-A9A5-691668FB8D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288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ΒΙΟΔΕΙΚΤΕΣ </a:t>
            </a:r>
            <a:br>
              <a:rPr lang="el-GR" dirty="0" smtClean="0"/>
            </a:br>
            <a:r>
              <a:rPr lang="el-GR" dirty="0"/>
              <a:t>(</a:t>
            </a:r>
            <a:r>
              <a:rPr lang="en-US" dirty="0" err="1" smtClean="0"/>
              <a:t>Biondices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endpoint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characteristic or variable that reflects how a patient feels</a:t>
            </a:r>
            <a:r>
              <a:rPr lang="en-US" dirty="0" smtClean="0"/>
              <a:t>, </a:t>
            </a:r>
            <a:r>
              <a:rPr lang="en-GB" dirty="0" smtClean="0"/>
              <a:t>functions</a:t>
            </a:r>
            <a:r>
              <a:rPr lang="en-GB" dirty="0"/>
              <a:t>, or survives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endpoint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A marker that is intended to substitute for a clinical endpoint. </a:t>
            </a:r>
            <a:r>
              <a:rPr lang="en-US" dirty="0" smtClean="0"/>
              <a:t>A surrogate </a:t>
            </a:r>
            <a:r>
              <a:rPr lang="en-US" dirty="0"/>
              <a:t>endpoint is expected to predict clinical benefit (or harm </a:t>
            </a:r>
            <a:r>
              <a:rPr lang="en-US" dirty="0" smtClean="0"/>
              <a:t>or lack </a:t>
            </a:r>
            <a:r>
              <a:rPr lang="en-US" dirty="0"/>
              <a:t>of benefit or harm) based on epidemiologic, </a:t>
            </a:r>
            <a:r>
              <a:rPr lang="en-US" dirty="0" smtClean="0"/>
              <a:t>therapeutic, </a:t>
            </a:r>
            <a:r>
              <a:rPr lang="en-US" dirty="0" err="1" smtClean="0"/>
              <a:t>pathophysiologic</a:t>
            </a:r>
            <a:r>
              <a:rPr lang="en-US" dirty="0" smtClean="0"/>
              <a:t> or </a:t>
            </a:r>
            <a:r>
              <a:rPr lang="en-US" dirty="0"/>
              <a:t>other scientific </a:t>
            </a:r>
            <a:r>
              <a:rPr lang="en-US" dirty="0" smtClean="0"/>
              <a:t>evidence.</a:t>
            </a:r>
            <a:endParaRPr lang="en-US" dirty="0"/>
          </a:p>
          <a:p>
            <a:r>
              <a:rPr lang="en-US" i="1" dirty="0"/>
              <a:t>S</a:t>
            </a:r>
            <a:r>
              <a:rPr lang="en-US" i="1" dirty="0" smtClean="0"/>
              <a:t>urrogate </a:t>
            </a:r>
            <a:r>
              <a:rPr lang="en-US" i="1" dirty="0"/>
              <a:t>end points require </a:t>
            </a:r>
            <a:r>
              <a:rPr lang="en-US" i="1" dirty="0" smtClean="0"/>
              <a:t>data demonstrating </a:t>
            </a:r>
            <a:r>
              <a:rPr lang="en-US" i="1" dirty="0"/>
              <a:t>both that the surrogate is prognostic of the true </a:t>
            </a:r>
            <a:r>
              <a:rPr lang="en-US" i="1" dirty="0" smtClean="0"/>
              <a:t>end point</a:t>
            </a:r>
            <a:r>
              <a:rPr lang="en-US" i="1" dirty="0"/>
              <a:t>, and that the effect of treatment on the surrogate </a:t>
            </a:r>
            <a:r>
              <a:rPr lang="en-US" i="1" dirty="0" smtClean="0"/>
              <a:t>correlates with </a:t>
            </a:r>
            <a:r>
              <a:rPr lang="en-US" i="1" dirty="0"/>
              <a:t>that of the true end </a:t>
            </a:r>
            <a:r>
              <a:rPr lang="en-US" i="1" dirty="0" smtClean="0"/>
              <a:t>point.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Validation-Qualification-Evaluation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776"/>
            <a:ext cx="10874424" cy="46061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Validation:</a:t>
            </a:r>
            <a:r>
              <a:rPr lang="en-US" dirty="0"/>
              <a:t> a process that assesses the available evidence on the analytical performance of an assay (</a:t>
            </a:r>
            <a:r>
              <a:rPr lang="en-US" dirty="0" err="1"/>
              <a:t>ie</a:t>
            </a:r>
            <a:r>
              <a:rPr lang="en-US" dirty="0"/>
              <a:t> sensitivity, specificity) </a:t>
            </a:r>
          </a:p>
          <a:p>
            <a:r>
              <a:rPr lang="en-US" dirty="0">
                <a:solidFill>
                  <a:srgbClr val="FF0000"/>
                </a:solidFill>
              </a:rPr>
              <a:t>Qualification</a:t>
            </a:r>
            <a:r>
              <a:rPr lang="en-US" dirty="0"/>
              <a:t>: a process that assesses the available evidence on associations between the marker and the (clinical) endpoint, including data showing effects of interventions on both the marker and the o</a:t>
            </a:r>
            <a:r>
              <a:rPr lang="en-GB" dirty="0" err="1"/>
              <a:t>utcomes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Evaluation</a:t>
            </a:r>
            <a:r>
              <a:rPr lang="en-US" dirty="0"/>
              <a:t>: a utilization phase that builds a contextual analysis on the specific use  proposed and the applicability of the available evidence for this use. This must include a determination of whether the validation and qualification conducted provide sufficient support for the use </a:t>
            </a:r>
            <a:r>
              <a:rPr lang="en-GB" dirty="0"/>
              <a:t>proposed (9)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cut-offs</a:t>
            </a:r>
            <a:endParaRPr lang="el-GR" dirty="0"/>
          </a:p>
        </p:txBody>
      </p:sp>
      <p:pic>
        <p:nvPicPr>
          <p:cNvPr id="4" name="Content Placeholder 3" descr="cutoff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5680" y="1556792"/>
            <a:ext cx="5544616" cy="4491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9416" y="502295"/>
            <a:ext cx="10441160" cy="95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Biomarkers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2 Main Types / 1 Adjunct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060848"/>
            <a:ext cx="3997423" cy="1024399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118872" indent="0" algn="ctr">
              <a:buNone/>
              <a:defRPr/>
            </a:pPr>
            <a:r>
              <a:rPr lang="en-US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Biomarker of </a:t>
            </a:r>
          </a:p>
          <a:p>
            <a:pPr marL="118872" indent="0" algn="ctr">
              <a:buNone/>
              <a:defRPr/>
            </a:pPr>
            <a:r>
              <a:rPr lang="en-US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“Exposure” (Intake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75520" y="3251031"/>
            <a:ext cx="3997423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Biomarker of </a:t>
            </a:r>
          </a:p>
          <a:p>
            <a:pPr algn="ctr"/>
            <a:r>
              <a:rPr lang="en-US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Effect 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775519" y="4397803"/>
            <a:ext cx="3997424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Biomarker of Intermediate Outcome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84936" y="2514267"/>
            <a:ext cx="1044464" cy="19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790216" y="2080053"/>
            <a:ext cx="3294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Substitutes for Measured Intake</a:t>
            </a: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6592520" y="3263583"/>
            <a:ext cx="4207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Substitutes for Clinical Outcome/Health Outcome</a:t>
            </a:r>
          </a:p>
        </p:txBody>
      </p: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6859793" y="4397803"/>
            <a:ext cx="1944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Potentially Informative</a:t>
            </a:r>
          </a:p>
        </p:txBody>
      </p:sp>
      <p:cxnSp>
        <p:nvCxnSpPr>
          <p:cNvPr id="14" name="Straight Arrow Connector 13"/>
          <p:cNvCxnSpPr>
            <a:endCxn id="19464" idx="1"/>
          </p:cNvCxnSpPr>
          <p:nvPr/>
        </p:nvCxnSpPr>
        <p:spPr>
          <a:xfrm flipV="1">
            <a:off x="5740897" y="3679082"/>
            <a:ext cx="851623" cy="1704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461" idx="3"/>
          </p:cNvCxnSpPr>
          <p:nvPr/>
        </p:nvCxnSpPr>
        <p:spPr>
          <a:xfrm>
            <a:off x="5772943" y="4813302"/>
            <a:ext cx="990600" cy="17419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380640" y="393305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839416" y="260649"/>
            <a:ext cx="10729192" cy="95567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Tufts Evidence-Based Practice Center:  Generic analytic framework to assist formulation of key questions for the development of DRIs.  (Chung et al., 2009)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561441"/>
              </p:ext>
            </p:extLst>
          </p:nvPr>
        </p:nvGraphicFramePr>
        <p:xfrm>
          <a:off x="2500611" y="1201369"/>
          <a:ext cx="7266978" cy="298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7219080" imgH="2966040" progId="">
                  <p:embed/>
                </p:oleObj>
              </mc:Choice>
              <mc:Fallback>
                <p:oleObj r:id="rId3" imgW="7219080" imgH="29660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611" y="1201369"/>
                        <a:ext cx="7266978" cy="298984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79376" y="4658475"/>
            <a:ext cx="114492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en-US" dirty="0">
                <a:cs typeface="Times New Roman" pitchFamily="18" charset="0"/>
              </a:rPr>
              <a:t>Arrow 1: Association of exposure with clinical outcomes of interest. </a:t>
            </a:r>
            <a:endParaRPr lang="en-US" dirty="0"/>
          </a:p>
          <a:p>
            <a:pPr eaLnBrk="0" hangingPunct="0">
              <a:tabLst>
                <a:tab pos="228600" algn="l"/>
              </a:tabLst>
            </a:pPr>
            <a:r>
              <a:rPr lang="en-US" dirty="0">
                <a:cs typeface="Times New Roman" pitchFamily="18" charset="0"/>
              </a:rPr>
              <a:t>Arrow 2: Association of exposure with surrogate or intermediate outcomes Arrow 3: Association of indicators of exposure to clinical outcomes. </a:t>
            </a:r>
            <a:endParaRPr lang="en-US" dirty="0"/>
          </a:p>
          <a:p>
            <a:pPr eaLnBrk="0" hangingPunct="0">
              <a:tabLst>
                <a:tab pos="228600" algn="l"/>
              </a:tabLst>
            </a:pPr>
            <a:r>
              <a:rPr lang="en-US" dirty="0">
                <a:cs typeface="Times New Roman" pitchFamily="18" charset="0"/>
              </a:rPr>
              <a:t>Arrow 4: Association between exposure and indicators of exposure. </a:t>
            </a:r>
            <a:endParaRPr lang="en-US" dirty="0"/>
          </a:p>
          <a:p>
            <a:pPr eaLnBrk="0" hangingPunct="0">
              <a:tabLst>
                <a:tab pos="228600" algn="l"/>
              </a:tabLst>
            </a:pPr>
            <a:r>
              <a:rPr lang="en-US" dirty="0">
                <a:cs typeface="Times New Roman" pitchFamily="18" charset="0"/>
              </a:rPr>
              <a:t>Arrow 5: Association of indicators of exposure to surrogate or intermediate outcomes (with good or possible evidence for linkage with clinical outcomes). </a:t>
            </a:r>
            <a:endParaRPr lang="en-US" dirty="0"/>
          </a:p>
          <a:p>
            <a:pPr eaLnBrk="0" hangingPunct="0">
              <a:tabLst>
                <a:tab pos="228600" algn="l"/>
              </a:tabLst>
            </a:pPr>
            <a:r>
              <a:rPr lang="en-US" dirty="0">
                <a:cs typeface="Times New Roman" pitchFamily="18" charset="0"/>
              </a:rPr>
              <a:t>Arrow 6: Association between surrogate outcomes (with good or possible evidence for linkage) and clinical outcomes.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Biomarkers are a core concept in nutrition research</a:t>
            </a:r>
          </a:p>
          <a:p>
            <a:r>
              <a:rPr lang="en-US" dirty="0" smtClean="0"/>
              <a:t>Appropriate biomarkers promote knowledge</a:t>
            </a:r>
          </a:p>
          <a:p>
            <a:r>
              <a:rPr lang="en-US" dirty="0" smtClean="0"/>
              <a:t>Golden standards in biomarkers or values for biomarkers often do not exist.</a:t>
            </a:r>
          </a:p>
          <a:p>
            <a:r>
              <a:rPr lang="en-US" dirty="0" smtClean="0"/>
              <a:t>In most cases, end points rather than biomarkers, are required to substantiate a health claim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55448"/>
            <a:ext cx="10332640" cy="125272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Assessing </a:t>
            </a:r>
            <a:r>
              <a:rPr lang="en-US" dirty="0"/>
              <a:t>the iron status of populations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590" y="2074702"/>
            <a:ext cx="2081968" cy="2938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7809" y="2348880"/>
            <a:ext cx="51845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 blood cell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Ferritin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Free erythrocyte </a:t>
            </a:r>
            <a:r>
              <a:rPr lang="en-US" sz="2400" dirty="0" err="1"/>
              <a:t>protoporphyrin</a:t>
            </a:r>
            <a:r>
              <a:rPr lang="en-US" sz="2400" dirty="0"/>
              <a:t> and zinc </a:t>
            </a:r>
            <a:r>
              <a:rPr lang="en-US" sz="2400" dirty="0" err="1"/>
              <a:t>protoporphyrin</a:t>
            </a:r>
            <a:r>
              <a:rPr lang="en-US" sz="2400" dirty="0"/>
              <a:t>; serum and plasma iron, total iron binding capacity and transferrin saturation; and serum transferrin receptor 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1786558" y="56307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World Health Organization, Centers for Disease Control and Prevention, 2007</a:t>
            </a:r>
            <a:endParaRPr lang="el-G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0"/>
            <a:ext cx="11928648" cy="1325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Bioindices</a:t>
            </a:r>
            <a:r>
              <a:rPr lang="en-US" dirty="0" smtClean="0"/>
              <a:t> and Health claims: Case study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1515001"/>
            <a:ext cx="8702084" cy="50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06" y="1844825"/>
            <a:ext cx="9178753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233800" cy="43513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Nutrition </a:t>
            </a:r>
            <a:r>
              <a:rPr lang="en-US" dirty="0"/>
              <a:t>science explores and seeks to understand how diets, </a:t>
            </a:r>
            <a:r>
              <a:rPr lang="en-US" dirty="0" smtClean="0"/>
              <a:t>foods and </a:t>
            </a:r>
            <a:r>
              <a:rPr lang="en-US" dirty="0"/>
              <a:t>their </a:t>
            </a:r>
            <a:r>
              <a:rPr lang="en-US" dirty="0" smtClean="0"/>
              <a:t>constituents </a:t>
            </a:r>
            <a:r>
              <a:rPr lang="en-US" dirty="0"/>
              <a:t>may contribute to decreasing, maintaining or improving body functions and health, including </a:t>
            </a:r>
            <a:r>
              <a:rPr lang="en-US" dirty="0" smtClean="0"/>
              <a:t>the development </a:t>
            </a:r>
            <a:r>
              <a:rPr lang="en-US" dirty="0"/>
              <a:t>of chronic diseases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US" dirty="0" smtClean="0"/>
              <a:t>    For health claim authorization the selection of appropriate </a:t>
            </a:r>
            <a:r>
              <a:rPr lang="en-US" dirty="0" err="1" smtClean="0"/>
              <a:t>bioindices</a:t>
            </a:r>
            <a:r>
              <a:rPr lang="en-US" dirty="0" smtClean="0"/>
              <a:t> is crucial in order to substantiate the beneficial effect according to established EFSA scientific opinions.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332656"/>
            <a:ext cx="8172266" cy="65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8" y="260648"/>
            <a:ext cx="11809312" cy="10527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958" y="2492896"/>
            <a:ext cx="1210005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1052736"/>
            <a:ext cx="11089232" cy="49685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927648" y="1988840"/>
            <a:ext cx="820891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909" y="4293096"/>
            <a:ext cx="8230313" cy="36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653136"/>
            <a:ext cx="8230313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36502"/>
            <a:ext cx="10369152" cy="61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80728"/>
            <a:ext cx="116330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76672"/>
            <a:ext cx="116873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50" y="836712"/>
            <a:ext cx="1150590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28" y="2034057"/>
            <a:ext cx="9176542" cy="2707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28" y="5301209"/>
            <a:ext cx="9176542" cy="44105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rgbClr val="FFFF00"/>
                </a:solidFill>
              </a:rPr>
              <a:t>Μόνον ένας Ισχυρισμός Υγείας έχει εγκριθεί για το ελαιόλαδο</a:t>
            </a:r>
          </a:p>
        </p:txBody>
      </p:sp>
    </p:spTree>
    <p:extLst>
      <p:ext uri="{BB962C8B-B14F-4D97-AF65-F5344CB8AC3E}">
        <p14:creationId xmlns:p14="http://schemas.microsoft.com/office/powerpoint/2010/main" val="6794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188640"/>
            <a:ext cx="9036496" cy="1143000"/>
          </a:xfrm>
        </p:spPr>
        <p:txBody>
          <a:bodyPr>
            <a:noAutofit/>
          </a:bodyPr>
          <a:lstStyle/>
          <a:p>
            <a:r>
              <a:rPr lang="el-GR" sz="2800" dirty="0"/>
              <a:t>«Οι </a:t>
            </a:r>
            <a:r>
              <a:rPr lang="el-GR" sz="2800" dirty="0" err="1"/>
              <a:t>πολυφαινόλες</a:t>
            </a:r>
            <a:r>
              <a:rPr lang="el-GR" sz="2800" dirty="0"/>
              <a:t> </a:t>
            </a:r>
            <a:r>
              <a:rPr lang="el-GR" sz="2800" dirty="0" err="1"/>
              <a:t>ελαιολάδου</a:t>
            </a:r>
            <a:r>
              <a:rPr lang="el-GR" sz="2800" dirty="0"/>
              <a:t> συμβάλλουν στην προστασία των λιπιδίων του αίματος από το οξειδωτικό στρες».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600201"/>
            <a:ext cx="8928992" cy="4525963"/>
          </a:xfrm>
        </p:spPr>
        <p:txBody>
          <a:bodyPr>
            <a:normAutofit/>
          </a:bodyPr>
          <a:lstStyle/>
          <a:p>
            <a:r>
              <a:rPr lang="el-GR" sz="2800" dirty="0"/>
              <a:t>Ο εν λόγω ισχυρισμός μπορεί να χρησιμοποιείται μόνο για το ελαιόλαδο το οποίο περιέχει τουλάχιστο 5mg </a:t>
            </a:r>
            <a:r>
              <a:rPr lang="el-GR" sz="2800" dirty="0" err="1"/>
              <a:t>υδροξυτυροσόλη</a:t>
            </a:r>
            <a:r>
              <a:rPr lang="el-GR" sz="2800" dirty="0"/>
              <a:t> και παραγώγων της (πχ. </a:t>
            </a:r>
            <a:r>
              <a:rPr lang="el-GR" sz="2800" dirty="0" err="1"/>
              <a:t>σύμπλοκο</a:t>
            </a:r>
            <a:r>
              <a:rPr lang="el-GR" sz="2800" dirty="0"/>
              <a:t> </a:t>
            </a:r>
            <a:r>
              <a:rPr lang="el-GR" sz="2800" dirty="0" err="1"/>
              <a:t>ελαιοευρωπαιίνης</a:t>
            </a:r>
            <a:r>
              <a:rPr lang="el-GR" sz="2800" dirty="0"/>
              <a:t> και </a:t>
            </a:r>
            <a:r>
              <a:rPr lang="el-GR" sz="2800" dirty="0" err="1"/>
              <a:t>τυροσόλης</a:t>
            </a:r>
            <a:r>
              <a:rPr lang="el-GR" sz="2800" dirty="0"/>
              <a:t>) ανά 20 g </a:t>
            </a:r>
            <a:r>
              <a:rPr lang="el-GR" sz="2800" dirty="0" err="1"/>
              <a:t>ελαιολάδου</a:t>
            </a:r>
            <a:r>
              <a:rPr lang="el-GR" sz="2800" dirty="0"/>
              <a:t>.</a:t>
            </a:r>
          </a:p>
          <a:p>
            <a:endParaRPr lang="el-GR" sz="2800" dirty="0"/>
          </a:p>
          <a:p>
            <a:r>
              <a:rPr lang="el-GR" sz="2800" dirty="0"/>
              <a:t>Για να χρησιμοποιηθεί θα πρέπει να παρέχεται στον καταναλωτή η πληροφορία ότι τα ευεργετικά αποτελέσματα εξασφαλίζονται με την ημερήσια πρόσληψη 20 g </a:t>
            </a:r>
            <a:r>
              <a:rPr lang="el-GR" sz="2800" dirty="0" err="1"/>
              <a:t>ελαιολάδου</a:t>
            </a:r>
            <a:r>
              <a:rPr lang="el-GR" sz="2800" dirty="0"/>
              <a:t>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5468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9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b="1" dirty="0">
                <a:solidFill>
                  <a:schemeClr val="accent1"/>
                </a:solidFill>
                <a:latin typeface="Arial" charset="0"/>
                <a:ea typeface="msgothic" charset="0"/>
                <a:cs typeface="msgothic" charset="0"/>
              </a:rPr>
              <a:t>The class of nutritional biomarkers and their overlap.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4" y="2178711"/>
            <a:ext cx="3600400" cy="340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367808" y="6043718"/>
            <a:ext cx="4248472" cy="4096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400" b="1" dirty="0" err="1">
                <a:latin typeface="Arial" charset="0"/>
                <a:ea typeface="msgothic" charset="0"/>
                <a:cs typeface="msgothic" charset="0"/>
              </a:rPr>
              <a:t>Raiten</a:t>
            </a:r>
            <a:r>
              <a:rPr lang="en-GB" sz="1400" b="1" dirty="0">
                <a:latin typeface="Arial" charset="0"/>
                <a:ea typeface="msgothic" charset="0"/>
                <a:cs typeface="msgothic" charset="0"/>
              </a:rPr>
              <a:t> D J et al. Am J </a:t>
            </a:r>
            <a:r>
              <a:rPr lang="en-GB" sz="1400" b="1" dirty="0" err="1">
                <a:latin typeface="Arial" charset="0"/>
                <a:ea typeface="msgothic" charset="0"/>
                <a:cs typeface="msgothic" charset="0"/>
              </a:rPr>
              <a:t>Clin</a:t>
            </a:r>
            <a:r>
              <a:rPr lang="en-GB" sz="1400" b="1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b="1" dirty="0" err="1">
                <a:latin typeface="Arial" charset="0"/>
                <a:ea typeface="msgothic" charset="0"/>
                <a:cs typeface="msgothic" charset="0"/>
              </a:rPr>
              <a:t>Nutr</a:t>
            </a:r>
            <a:r>
              <a:rPr lang="en-GB" sz="1400" b="1" dirty="0">
                <a:latin typeface="Arial" charset="0"/>
                <a:ea typeface="msgothic" charset="0"/>
                <a:cs typeface="msgothic" charset="0"/>
              </a:rPr>
              <a:t> 2011;94:633S-650S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are markers central in nutrition research?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72" y="2276872"/>
            <a:ext cx="10233800" cy="4351338"/>
          </a:xfrm>
        </p:spPr>
        <p:txBody>
          <a:bodyPr>
            <a:normAutofit/>
          </a:bodyPr>
          <a:lstStyle/>
          <a:p>
            <a:r>
              <a:rPr lang="en-US" dirty="0"/>
              <a:t>Research studies may assess directly the impact of a drug or </a:t>
            </a:r>
            <a:r>
              <a:rPr lang="en-US" dirty="0" smtClean="0"/>
              <a:t>of a bioactive compound or of a dietary </a:t>
            </a:r>
            <a:r>
              <a:rPr lang="en-US" dirty="0"/>
              <a:t>change on a true endpoint, </a:t>
            </a:r>
            <a:r>
              <a:rPr lang="en-US" dirty="0" smtClean="0"/>
              <a:t>e.g. the </a:t>
            </a:r>
            <a:r>
              <a:rPr lang="en-US" dirty="0"/>
              <a:t>onset of cardiovascular disease.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there are ethical and practical limitations to assessing </a:t>
            </a:r>
            <a:r>
              <a:rPr lang="en-US" dirty="0" smtClean="0"/>
              <a:t>effects on </a:t>
            </a:r>
            <a:r>
              <a:rPr lang="en-US" dirty="0"/>
              <a:t>true endpoints, </a:t>
            </a:r>
            <a:r>
              <a:rPr lang="en-US" dirty="0" smtClean="0"/>
              <a:t>scientists </a:t>
            </a:r>
            <a:r>
              <a:rPr lang="en-US" dirty="0"/>
              <a:t>look for surrogate endpoints, markers of true endpoints.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Marker (includes biomarker!)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characteristic that can be objectively measured and evaluated </a:t>
            </a:r>
            <a:r>
              <a:rPr lang="en-US" dirty="0" smtClean="0"/>
              <a:t>as an </a:t>
            </a:r>
            <a:r>
              <a:rPr lang="en-US" dirty="0"/>
              <a:t>indicator of daily dietary intake, daily habits, biological </a:t>
            </a:r>
            <a:r>
              <a:rPr lang="en-US" dirty="0" smtClean="0"/>
              <a:t> and/or pathological </a:t>
            </a:r>
            <a:r>
              <a:rPr lang="en-US" dirty="0"/>
              <a:t>processes or responses to interventions that are </a:t>
            </a:r>
            <a:r>
              <a:rPr lang="en-US" dirty="0" smtClean="0"/>
              <a:t>may affect </a:t>
            </a:r>
            <a:r>
              <a:rPr lang="en-US" dirty="0"/>
              <a:t>daily habits, biological and/or pathological processes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characteristic that is objectively measured and evaluated as </a:t>
            </a:r>
            <a:r>
              <a:rPr lang="en-US" dirty="0" smtClean="0"/>
              <a:t>an indicator </a:t>
            </a:r>
            <a:r>
              <a:rPr lang="en-US" dirty="0"/>
              <a:t>of normal biological processes, pathogenic processes, </a:t>
            </a:r>
            <a:r>
              <a:rPr lang="en-US" dirty="0" smtClean="0"/>
              <a:t>or </a:t>
            </a:r>
            <a:r>
              <a:rPr lang="en-US" dirty="0" smtClean="0"/>
              <a:t>responses </a:t>
            </a:r>
            <a:r>
              <a:rPr lang="en-US" dirty="0"/>
              <a:t>to a </a:t>
            </a:r>
            <a:r>
              <a:rPr lang="en-US" dirty="0" smtClean="0"/>
              <a:t>therapeutic or </a:t>
            </a:r>
            <a:r>
              <a:rPr lang="en-US" dirty="0" err="1" smtClean="0"/>
              <a:t>ditary</a:t>
            </a:r>
            <a:r>
              <a:rPr lang="en-US" dirty="0" smtClean="0"/>
              <a:t> </a:t>
            </a:r>
            <a:r>
              <a:rPr lang="en-US" dirty="0"/>
              <a:t>intervention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5" y="188641"/>
            <a:ext cx="7316787" cy="107632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Later on…  Specification of </a:t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Dose-Response</a:t>
            </a:r>
          </a:p>
        </p:txBody>
      </p:sp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5B25178-997F-416A-830B-42F60BDAACA9}" type="slidenum">
              <a:rPr lang="en-US"/>
              <a:pPr/>
              <a:t>7</a:t>
            </a:fld>
            <a:endParaRPr lang="en-US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057400" y="3108326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</a:rPr>
              <a:t>Intake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253038" y="3108325"/>
            <a:ext cx="1403350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“Biomarker”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8153400" y="3108326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ahoma" pitchFamily="34" charset="0"/>
              </a:rPr>
              <a:t>Health Outcome:</a:t>
            </a:r>
          </a:p>
          <a:p>
            <a:r>
              <a:rPr lang="en-US" sz="2400" dirty="0">
                <a:latin typeface="Tahoma" pitchFamily="34" charset="0"/>
              </a:rPr>
              <a:t>Functional, Clinical</a:t>
            </a: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3886200" y="3429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6781800" y="3429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V="1">
            <a:off x="2895600" y="2438400"/>
            <a:ext cx="1600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495800" y="24384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7239000" y="2438400"/>
            <a:ext cx="1676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130800" y="5105401"/>
            <a:ext cx="254937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Dose-Response</a:t>
            </a: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V="1">
            <a:off x="6172200" y="3505200"/>
            <a:ext cx="11430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7162800" y="1828801"/>
            <a:ext cx="22860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Dose-Response</a:t>
            </a:r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 flipH="1">
            <a:off x="6172200" y="2057400"/>
            <a:ext cx="990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 rot="16916234" flipV="1">
            <a:off x="4686300" y="3543300"/>
            <a:ext cx="11430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marker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2276872"/>
            <a:ext cx="10233800" cy="4351338"/>
          </a:xfrm>
        </p:spPr>
        <p:txBody>
          <a:bodyPr/>
          <a:lstStyle/>
          <a:p>
            <a:r>
              <a:rPr lang="en-US" dirty="0"/>
              <a:t>Biomarker Marker that forecasts the likely course of </a:t>
            </a:r>
            <a:r>
              <a:rPr lang="en-US" dirty="0" smtClean="0"/>
              <a:t>disease </a:t>
            </a:r>
            <a:r>
              <a:rPr lang="en-GB" dirty="0" smtClean="0"/>
              <a:t>irrespective </a:t>
            </a:r>
            <a:r>
              <a:rPr lang="en-GB" dirty="0"/>
              <a:t>of treatment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Endpoint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characteristic or variable that reflects any </a:t>
            </a:r>
            <a:r>
              <a:rPr lang="en-US" dirty="0" smtClean="0"/>
              <a:t>physiological, pathological </a:t>
            </a:r>
            <a:r>
              <a:rPr lang="en-US" dirty="0"/>
              <a:t>function of an individual.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464</TotalTime>
  <Words>851</Words>
  <Application>Microsoft Office PowerPoint</Application>
  <PresentationFormat>Widescreen</PresentationFormat>
  <Paragraphs>75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Corbel</vt:lpstr>
      <vt:lpstr>Helvetica</vt:lpstr>
      <vt:lpstr>msgothic</vt:lpstr>
      <vt:lpstr>Tahoma</vt:lpstr>
      <vt:lpstr>Times New Roman</vt:lpstr>
      <vt:lpstr>Depth</vt:lpstr>
      <vt:lpstr>ΒΙΟΔΕΙΚΤΕΣ  (Biondices)</vt:lpstr>
      <vt:lpstr>The need</vt:lpstr>
      <vt:lpstr>PowerPoint Presentation</vt:lpstr>
      <vt:lpstr>Why are markers central in nutrition research?</vt:lpstr>
      <vt:lpstr>Marker (includes biomarker!)</vt:lpstr>
      <vt:lpstr>Biomarker</vt:lpstr>
      <vt:lpstr>Later on…  Specification of  Dose-Response</vt:lpstr>
      <vt:lpstr>Predictive marker</vt:lpstr>
      <vt:lpstr>Endpoint</vt:lpstr>
      <vt:lpstr>Clinical endpoint</vt:lpstr>
      <vt:lpstr>Surrogate endpoint</vt:lpstr>
      <vt:lpstr>Validation-Qualification-Evaluation</vt:lpstr>
      <vt:lpstr>The concept of cut-offs</vt:lpstr>
      <vt:lpstr>Biomarkers  2 Main Types / 1 Adjunct Type</vt:lpstr>
      <vt:lpstr>Tufts Evidence-Based Practice Center:  Generic analytic framework to assist formulation of key questions for the development of DRIs.  (Chung et al., 2009) </vt:lpstr>
      <vt:lpstr>Conclusion</vt:lpstr>
      <vt:lpstr>Example:  Assessing the iron status of populations</vt:lpstr>
      <vt:lpstr>Bioindices and Health claims: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«Οι πολυφαινόλες ελαιολάδου συμβάλλουν στην προστασία των λιπιδίων του αίματος από το οξειδωτικό στρες».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Biondices</dc:title>
  <dc:creator>kapsok</dc:creator>
  <cp:lastModifiedBy>ΜΑΡΙΑ ΚΑΨΟΚΕΦΑΛΟΥ</cp:lastModifiedBy>
  <cp:revision>33</cp:revision>
  <dcterms:created xsi:type="dcterms:W3CDTF">2014-03-17T15:41:05Z</dcterms:created>
  <dcterms:modified xsi:type="dcterms:W3CDTF">2023-11-28T10:39:41Z</dcterms:modified>
</cp:coreProperties>
</file>