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0" r:id="rId3"/>
    <p:sldId id="258" r:id="rId4"/>
    <p:sldId id="307" r:id="rId5"/>
    <p:sldId id="306" r:id="rId6"/>
    <p:sldId id="308" r:id="rId7"/>
    <p:sldId id="311" r:id="rId8"/>
    <p:sldId id="291" r:id="rId9"/>
    <p:sldId id="310" r:id="rId10"/>
    <p:sldId id="292" r:id="rId11"/>
    <p:sldId id="309" r:id="rId12"/>
    <p:sldId id="303" r:id="rId13"/>
    <p:sldId id="313" r:id="rId14"/>
    <p:sldId id="304" r:id="rId15"/>
    <p:sldId id="293" r:id="rId16"/>
    <p:sldId id="314" r:id="rId17"/>
    <p:sldId id="315" r:id="rId18"/>
    <p:sldId id="294" r:id="rId19"/>
    <p:sldId id="295" r:id="rId20"/>
    <p:sldId id="296" r:id="rId21"/>
    <p:sldId id="266" r:id="rId22"/>
    <p:sldId id="26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8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28BA67-27D1-4C9D-BCFD-B46919A768A8}" type="datetimeFigureOut">
              <a:rPr lang="en-GB" smtClean="0"/>
              <a:t>09/04/2021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8BA67-27D1-4C9D-BCFD-B46919A768A8}" type="datetimeFigureOut">
              <a:rPr lang="en-GB" smtClean="0"/>
              <a:t>09/04/2021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8BA67-27D1-4C9D-BCFD-B46919A768A8}" type="datetimeFigureOut">
              <a:rPr lang="en-GB" smtClean="0"/>
              <a:t>09/04/2021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28BA67-27D1-4C9D-BCFD-B46919A768A8}" type="datetimeFigureOut">
              <a:rPr lang="en-GB" smtClean="0"/>
              <a:t>09/04/2021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28BA67-27D1-4C9D-BCFD-B46919A768A8}" type="datetimeFigureOut">
              <a:rPr lang="en-GB" smtClean="0"/>
              <a:t>09/04/2021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28BA67-27D1-4C9D-BCFD-B46919A768A8}" type="datetimeFigureOut">
              <a:rPr lang="en-GB" smtClean="0"/>
              <a:t>09/04/2021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28BA67-27D1-4C9D-BCFD-B46919A768A8}" type="datetimeFigureOut">
              <a:rPr lang="en-GB" smtClean="0"/>
              <a:t>09/04/2021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28BA67-27D1-4C9D-BCFD-B46919A768A8}" type="datetimeFigureOut">
              <a:rPr lang="en-GB" smtClean="0"/>
              <a:t>09/04/2021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28BA67-27D1-4C9D-BCFD-B46919A768A8}" type="datetimeFigureOut">
              <a:rPr lang="en-GB" smtClean="0"/>
              <a:t>09/04/2021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49FD7D-C45F-47B0-8092-5BBDD5BA095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8BA67-27D1-4C9D-BCFD-B46919A768A8}" type="datetimeFigureOut">
              <a:rPr lang="en-GB" smtClean="0"/>
              <a:t>09/04/2021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49FD7D-C45F-47B0-8092-5BBDD5BA0957}" type="slidenum">
              <a:rPr lang="en-GB" smtClean="0"/>
              <a:t>‹#›</a:t>
            </a:fld>
            <a:endParaRPr lang="en-GB"/>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928BA67-27D1-4C9D-BCFD-B46919A768A8}" type="datetimeFigureOut">
              <a:rPr lang="en-GB" smtClean="0"/>
              <a:t>09/04/2021</a:t>
            </a:fld>
            <a:endParaRPr lang="en-GB"/>
          </a:p>
        </p:txBody>
      </p:sp>
      <p:sp>
        <p:nvSpPr>
          <p:cNvPr id="9" name="Slide Number Placeholder 8"/>
          <p:cNvSpPr>
            <a:spLocks noGrp="1"/>
          </p:cNvSpPr>
          <p:nvPr>
            <p:ph type="sldNum" sz="quarter" idx="11"/>
          </p:nvPr>
        </p:nvSpPr>
        <p:spPr/>
        <p:txBody>
          <a:bodyPr/>
          <a:lstStyle/>
          <a:p>
            <a:fld id="{6149FD7D-C45F-47B0-8092-5BBDD5BA0957}" type="slidenum">
              <a:rPr lang="en-GB" smtClean="0"/>
              <a:t>‹#›</a:t>
            </a:fld>
            <a:endParaRPr lang="en-GB"/>
          </a:p>
        </p:txBody>
      </p:sp>
      <p:sp>
        <p:nvSpPr>
          <p:cNvPr id="10" name="Footer Placeholder 9"/>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149FD7D-C45F-47B0-8092-5BBDD5BA0957}" type="slidenum">
              <a:rPr lang="en-GB" smtClean="0"/>
              <a:t>‹#›</a:t>
            </a:fld>
            <a:endParaRPr lang="en-GB"/>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GB"/>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928BA67-27D1-4C9D-BCFD-B46919A768A8}" type="datetimeFigureOut">
              <a:rPr lang="en-GB" smtClean="0"/>
              <a:t>09/04/2021</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9.JPG"/><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3396208"/>
          </a:xfrm>
        </p:spPr>
        <p:txBody>
          <a:bodyPr anchor="t"/>
          <a:lstStyle/>
          <a:p>
            <a:pPr algn="ctr"/>
            <a:r>
              <a:rPr lang="el-GR" sz="3600" smtClean="0">
                <a:latin typeface="+mn-lt"/>
              </a:rPr>
              <a:t>ΠΟΣΟΤΙΚΕΣ ΜΕΘΟΔΟΙ ΥΠΟΣΤΗΡΙΞΗΣ ΑΠΟΦΑΣΕΩΝ</a:t>
            </a:r>
            <a:r>
              <a:rPr lang="el-GR" sz="3600" dirty="0" smtClean="0">
                <a:latin typeface="+mn-lt"/>
              </a:rPr>
              <a:t/>
            </a:r>
            <a:br>
              <a:rPr lang="el-GR" sz="3600" dirty="0" smtClean="0">
                <a:latin typeface="+mn-lt"/>
              </a:rPr>
            </a:br>
            <a:r>
              <a:rPr lang="el-GR" sz="3600" dirty="0" smtClean="0">
                <a:latin typeface="+mn-lt"/>
              </a:rPr>
              <a:t/>
            </a:r>
            <a:br>
              <a:rPr lang="el-GR" sz="3600" dirty="0" smtClean="0">
                <a:latin typeface="+mn-lt"/>
              </a:rPr>
            </a:br>
            <a:r>
              <a:rPr lang="el-GR" sz="2800" dirty="0" smtClean="0">
                <a:latin typeface="+mn-lt"/>
              </a:rPr>
              <a:t>Τμήμα</a:t>
            </a:r>
            <a:r>
              <a:rPr lang="en-US" sz="2800" dirty="0" smtClean="0">
                <a:latin typeface="+mn-lt"/>
              </a:rPr>
              <a:t> </a:t>
            </a:r>
            <a:r>
              <a:rPr lang="el-GR" sz="2800" dirty="0" smtClean="0">
                <a:latin typeface="+mn-lt"/>
              </a:rPr>
              <a:t>Διοίκησης Συστημάτων Εφοδιασμού</a:t>
            </a:r>
            <a:br>
              <a:rPr lang="el-GR" sz="2800" dirty="0" smtClean="0">
                <a:latin typeface="+mn-lt"/>
              </a:rPr>
            </a:br>
            <a:r>
              <a:rPr lang="el-GR" sz="2800" dirty="0" smtClean="0">
                <a:latin typeface="+mn-lt"/>
              </a:rPr>
              <a:t>Γεωπονικό Πανεπιστήμιο Αθηνών</a:t>
            </a:r>
            <a:r>
              <a:rPr lang="en-US" sz="2800" dirty="0" smtClean="0">
                <a:latin typeface="+mn-lt"/>
              </a:rPr>
              <a:t/>
            </a:r>
            <a:br>
              <a:rPr lang="en-US" sz="2800" dirty="0" smtClean="0">
                <a:latin typeface="+mn-lt"/>
              </a:rPr>
            </a:br>
            <a:endParaRPr lang="en-GB" sz="3600"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3032987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8792" y="925459"/>
            <a:ext cx="6455974" cy="4648301"/>
          </a:xfrm>
          <a:prstGeom prst="rect">
            <a:avLst/>
          </a:prstGeom>
        </p:spPr>
      </p:pic>
    </p:spTree>
    <p:extLst>
      <p:ext uri="{BB962C8B-B14F-4D97-AF65-F5344CB8AC3E}">
        <p14:creationId xmlns:p14="http://schemas.microsoft.com/office/powerpoint/2010/main" val="389300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8790" y="658100"/>
            <a:ext cx="7415617" cy="6011260"/>
          </a:xfrm>
        </p:spPr>
        <p:txBody>
          <a:bodyPr>
            <a:normAutofit fontScale="85000" lnSpcReduction="10000"/>
          </a:bodyPr>
          <a:lstStyle/>
          <a:p>
            <a:pPr algn="just"/>
            <a:r>
              <a:rPr lang="el-GR" sz="2400" dirty="0" smtClean="0">
                <a:solidFill>
                  <a:schemeClr val="tx1"/>
                </a:solidFill>
              </a:rPr>
              <a:t>Παράδειγμα 2</a:t>
            </a:r>
          </a:p>
          <a:p>
            <a:r>
              <a:rPr lang="el-GR" sz="2400" dirty="0" smtClean="0">
                <a:solidFill>
                  <a:schemeClr val="tx1"/>
                </a:solidFill>
              </a:rPr>
              <a:t>Μια εταιρεία έχει </a:t>
            </a:r>
            <a:r>
              <a:rPr lang="el-GR" sz="2400" dirty="0">
                <a:solidFill>
                  <a:schemeClr val="tx1"/>
                </a:solidFill>
              </a:rPr>
              <a:t>αποκτήσει δικαιώματα για έρευνα πετρελαίου σε συγκεκριμένη περιοχή για χρονικό διάστημα 6 μηνών. Τα συνολικά διαθέσιμα κεφάλαιά της ανέρχονται σε 13 εκατομμύρια ευρώ. Οι δυνατές επιλογές για την επιχείρηση είναι τρεις: να μην προχωρήσει σε καμία έρευνα, με συνέπεια να χάσει μετά από 6 μήνες τα δικαιώματά της, να προχωρήσει άμεσα σε ερευνητική </a:t>
            </a:r>
            <a:r>
              <a:rPr lang="el-GR" sz="2400" dirty="0" smtClean="0">
                <a:solidFill>
                  <a:schemeClr val="tx1"/>
                </a:solidFill>
              </a:rPr>
              <a:t>γεώτρηση ή να </a:t>
            </a:r>
            <a:r>
              <a:rPr lang="el-GR" sz="2400" dirty="0">
                <a:solidFill>
                  <a:schemeClr val="tx1"/>
                </a:solidFill>
              </a:rPr>
              <a:t>πραγματοποιήσει σεισμολογική έρευνα, για την απόκτηση πρόσθετων δεδομένων πάνω στα οποία θα στηρίξει την απόφασή της. Τα στοιχεία που βρίσκονται στη διάθεση της διοίκησης είναι τα εξής: </a:t>
            </a:r>
          </a:p>
          <a:p>
            <a:r>
              <a:rPr lang="el-GR" sz="2400" dirty="0" smtClean="0">
                <a:solidFill>
                  <a:schemeClr val="tx1"/>
                </a:solidFill>
              </a:rPr>
              <a:t>Η </a:t>
            </a:r>
            <a:r>
              <a:rPr lang="el-GR" sz="2400" dirty="0">
                <a:solidFill>
                  <a:schemeClr val="tx1"/>
                </a:solidFill>
              </a:rPr>
              <a:t>πιθανότητα ανεύρεσης πετρελαίου με τη γεώτρηση είναι 55%, το δε κόστος εκτέλεσης φθάνει τα 10 εκατ. </a:t>
            </a:r>
            <a:r>
              <a:rPr lang="el-GR" sz="2400" dirty="0" smtClean="0">
                <a:solidFill>
                  <a:schemeClr val="tx1"/>
                </a:solidFill>
              </a:rPr>
              <a:t> </a:t>
            </a:r>
            <a:endParaRPr lang="el-GR" sz="2400" dirty="0">
              <a:solidFill>
                <a:schemeClr val="tx1"/>
              </a:solidFill>
            </a:endParaRPr>
          </a:p>
          <a:p>
            <a:r>
              <a:rPr lang="el-GR" sz="2400" dirty="0" smtClean="0">
                <a:solidFill>
                  <a:schemeClr val="tx1"/>
                </a:solidFill>
              </a:rPr>
              <a:t>Το </a:t>
            </a:r>
            <a:r>
              <a:rPr lang="el-GR" sz="2400" dirty="0">
                <a:solidFill>
                  <a:schemeClr val="tx1"/>
                </a:solidFill>
              </a:rPr>
              <a:t>κόστος της εκτέλεσης της σεισμολογικής έρευνας φθάνει τα 3 εκατ</a:t>
            </a:r>
            <a:r>
              <a:rPr lang="el-GR" sz="2400" dirty="0" smtClean="0">
                <a:solidFill>
                  <a:schemeClr val="tx1"/>
                </a:solidFill>
              </a:rPr>
              <a:t>., </a:t>
            </a:r>
            <a:r>
              <a:rPr lang="el-GR" sz="2400" dirty="0">
                <a:solidFill>
                  <a:schemeClr val="tx1"/>
                </a:solidFill>
              </a:rPr>
              <a:t>η δε αξιοπιστία της είναι 90% (δηλαδή η πιθανότητα θετικού αποτελέσματος, δεδομένου ότι υπάρχει πετρέλαιο). </a:t>
            </a:r>
            <a:endParaRPr lang="el-GR" sz="2400" dirty="0" smtClean="0">
              <a:solidFill>
                <a:schemeClr val="tx1"/>
              </a:solidFill>
            </a:endParaRPr>
          </a:p>
          <a:p>
            <a:r>
              <a:rPr lang="el-GR" sz="2400" dirty="0" smtClean="0">
                <a:solidFill>
                  <a:schemeClr val="tx1"/>
                </a:solidFill>
              </a:rPr>
              <a:t>Τέλος</a:t>
            </a:r>
            <a:r>
              <a:rPr lang="el-GR" sz="2400" dirty="0">
                <a:solidFill>
                  <a:schemeClr val="tx1"/>
                </a:solidFill>
              </a:rPr>
              <a:t>, σε περίπτωση ανακάλυψης πετρελαίου, εκτιμάται ότι η επιχείρηση έχει τη δυνατότητα να διαθέσει τα δικαιώματα εκμετάλλευσης του κοιτάσματος στην τιμή των 40 εκατ</a:t>
            </a:r>
            <a:r>
              <a:rPr lang="el-GR" sz="2400" dirty="0" smtClean="0">
                <a:solidFill>
                  <a:schemeClr val="tx1"/>
                </a:solidFill>
              </a:rPr>
              <a:t>. </a:t>
            </a:r>
            <a:endParaRPr lang="el-GR" sz="2400" dirty="0">
              <a:solidFill>
                <a:schemeClr val="tx1"/>
              </a:solidFill>
            </a:endParaRPr>
          </a:p>
          <a:p>
            <a:r>
              <a:rPr lang="el-GR" sz="2400" dirty="0" smtClean="0">
                <a:solidFill>
                  <a:schemeClr val="tx1"/>
                </a:solidFill>
              </a:rPr>
              <a:t>Να βρεθεί </a:t>
            </a:r>
            <a:r>
              <a:rPr lang="el-GR" sz="2400" dirty="0">
                <a:solidFill>
                  <a:schemeClr val="tx1"/>
                </a:solidFill>
              </a:rPr>
              <a:t>η βέλτιστη επιλογή. </a:t>
            </a:r>
          </a:p>
          <a:p>
            <a:pPr algn="just"/>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108036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pPr algn="just"/>
            <a:r>
              <a:rPr lang="el-GR" sz="2400" dirty="0" smtClean="0">
                <a:solidFill>
                  <a:schemeClr val="tx1"/>
                </a:solidFill>
              </a:rPr>
              <a:t>Τα βήματα που ακολουθούμε</a:t>
            </a:r>
            <a:r>
              <a:rPr lang="en-US" sz="2400" dirty="0" smtClean="0">
                <a:solidFill>
                  <a:schemeClr val="tx1"/>
                </a:solidFill>
              </a:rPr>
              <a:t>:</a:t>
            </a:r>
          </a:p>
          <a:p>
            <a:pPr algn="just"/>
            <a:endParaRPr lang="en-US" sz="2400" dirty="0" smtClean="0">
              <a:solidFill>
                <a:schemeClr val="tx1"/>
              </a:solidFill>
            </a:endParaRPr>
          </a:p>
          <a:p>
            <a:pPr marL="457200" indent="-457200" algn="just">
              <a:buFont typeface="+mj-lt"/>
              <a:buAutoNum type="arabicPeriod"/>
            </a:pPr>
            <a:r>
              <a:rPr lang="el-GR" sz="2400" dirty="0" smtClean="0">
                <a:solidFill>
                  <a:schemeClr val="tx1"/>
                </a:solidFill>
              </a:rPr>
              <a:t>Σχηματίζουμε το δένδρο των αποφάσεων</a:t>
            </a:r>
          </a:p>
          <a:p>
            <a:pPr marL="457200" indent="-457200" algn="just">
              <a:buFont typeface="+mj-lt"/>
              <a:buAutoNum type="arabicPeriod"/>
            </a:pPr>
            <a:r>
              <a:rPr lang="el-GR" sz="2400" dirty="0" smtClean="0">
                <a:solidFill>
                  <a:schemeClr val="tx1"/>
                </a:solidFill>
              </a:rPr>
              <a:t>Υπολογίζουμε τις πιθανότητες κάθε κλάδου ενδεχομένων</a:t>
            </a:r>
          </a:p>
          <a:p>
            <a:pPr marL="457200" indent="-457200" algn="just">
              <a:buFont typeface="+mj-lt"/>
              <a:buAutoNum type="arabicPeriod"/>
            </a:pPr>
            <a:r>
              <a:rPr lang="el-GR" sz="2400" dirty="0" smtClean="0">
                <a:solidFill>
                  <a:schemeClr val="tx1"/>
                </a:solidFill>
              </a:rPr>
              <a:t>Υπολογίζουμε τις ΑΧΑ κάθε διαδρομής για να βρούμε τη βέλτιστη στρατηγική</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20248822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pPr algn="just"/>
            <a:r>
              <a:rPr lang="el-GR" sz="2400" dirty="0" smtClean="0">
                <a:solidFill>
                  <a:schemeClr val="tx1"/>
                </a:solidFill>
              </a:rPr>
              <a:t>Για τις πιθανότητες των ενδεχομένων έχουμε</a:t>
            </a:r>
            <a:r>
              <a:rPr lang="en-US" sz="2400" dirty="0" smtClean="0">
                <a:solidFill>
                  <a:schemeClr val="tx1"/>
                </a:solidFill>
              </a:rPr>
              <a:t>:</a:t>
            </a:r>
          </a:p>
          <a:p>
            <a:pPr algn="just"/>
            <a:endParaRPr lang="en-US" sz="2400" dirty="0">
              <a:solidFill>
                <a:schemeClr val="tx1"/>
              </a:solidFill>
            </a:endParaRPr>
          </a:p>
          <a:p>
            <a:pPr algn="just"/>
            <a:endParaRPr lang="en-US" sz="2400" dirty="0" smtClean="0">
              <a:solidFill>
                <a:schemeClr val="tx1"/>
              </a:solidFill>
            </a:endParaRPr>
          </a:p>
          <a:p>
            <a:pPr algn="just"/>
            <a:r>
              <a:rPr lang="el-GR" sz="2400" dirty="0" smtClean="0">
                <a:solidFill>
                  <a:schemeClr val="tx1"/>
                </a:solidFill>
              </a:rPr>
              <a:t>Από την αξιοπιστία της σεισμολογικής έρευνας έχουμε</a:t>
            </a:r>
            <a:r>
              <a:rPr lang="en-US" sz="2400" dirty="0" smtClean="0">
                <a:solidFill>
                  <a:schemeClr val="tx1"/>
                </a:solidFill>
              </a:rPr>
              <a:t>:</a:t>
            </a:r>
          </a:p>
          <a:p>
            <a:pPr algn="just"/>
            <a:endParaRPr lang="en-US" sz="2400" dirty="0">
              <a:solidFill>
                <a:schemeClr val="tx1"/>
              </a:solidFill>
            </a:endParaRPr>
          </a:p>
          <a:p>
            <a:pPr algn="just"/>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196752"/>
            <a:ext cx="3994795" cy="608261"/>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568" y="2636912"/>
            <a:ext cx="6868938" cy="682443"/>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520" y="3717032"/>
            <a:ext cx="8190515" cy="1345109"/>
          </a:xfrm>
          <a:prstGeom prst="rect">
            <a:avLst/>
          </a:prstGeom>
        </p:spPr>
      </p:pic>
      <p:sp>
        <p:nvSpPr>
          <p:cNvPr id="7" name="TextBox 6"/>
          <p:cNvSpPr txBox="1"/>
          <p:nvPr/>
        </p:nvSpPr>
        <p:spPr>
          <a:xfrm>
            <a:off x="6516216" y="2771636"/>
            <a:ext cx="964282" cy="369332"/>
          </a:xfrm>
          <a:prstGeom prst="rect">
            <a:avLst/>
          </a:prstGeom>
          <a:solidFill>
            <a:schemeClr val="bg1"/>
          </a:solidFill>
        </p:spPr>
        <p:txBody>
          <a:bodyPr wrap="square" rtlCol="0">
            <a:spAutoFit/>
          </a:bodyPr>
          <a:lstStyle/>
          <a:p>
            <a:r>
              <a:rPr lang="el-GR" dirty="0" smtClean="0"/>
              <a:t>(</a:t>
            </a:r>
            <a:r>
              <a:rPr lang="el-GR" i="1" dirty="0" smtClean="0"/>
              <a:t>Θ/ΟΠ</a:t>
            </a:r>
            <a:r>
              <a:rPr lang="el-GR" dirty="0" smtClean="0"/>
              <a:t>)</a:t>
            </a:r>
            <a:endParaRPr lang="en-GB" dirty="0"/>
          </a:p>
        </p:txBody>
      </p:sp>
    </p:spTree>
    <p:extLst>
      <p:ext uri="{BB962C8B-B14F-4D97-AF65-F5344CB8AC3E}">
        <p14:creationId xmlns:p14="http://schemas.microsoft.com/office/powerpoint/2010/main" val="722080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pPr algn="just"/>
            <a:r>
              <a:rPr lang="el-GR" sz="2400" dirty="0" smtClean="0">
                <a:solidFill>
                  <a:schemeClr val="tx1"/>
                </a:solidFill>
              </a:rPr>
              <a:t>Για την πιθανότητα θετικής γεώτρησης ύστερα από θετική σεισμολογική έρευνα, από το θεώρημα του </a:t>
            </a:r>
            <a:r>
              <a:rPr lang="en-US" sz="2400" dirty="0" smtClean="0">
                <a:solidFill>
                  <a:schemeClr val="tx1"/>
                </a:solidFill>
              </a:rPr>
              <a:t>Bayes </a:t>
            </a:r>
            <a:r>
              <a:rPr lang="el-GR" sz="2400" dirty="0" smtClean="0">
                <a:solidFill>
                  <a:schemeClr val="tx1"/>
                </a:solidFill>
              </a:rPr>
              <a:t>έχουμε</a:t>
            </a:r>
            <a:r>
              <a:rPr lang="en-US" sz="2400" dirty="0" smtClean="0">
                <a:solidFill>
                  <a:schemeClr val="tx1"/>
                </a:solidFill>
              </a:rPr>
              <a:t>:</a:t>
            </a:r>
          </a:p>
          <a:p>
            <a:pPr algn="just"/>
            <a:r>
              <a:rPr lang="el-GR" sz="2400" dirty="0" smtClean="0">
                <a:solidFill>
                  <a:schemeClr val="tx1"/>
                </a:solidFill>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2164" y="1940112"/>
            <a:ext cx="5190076" cy="3577120"/>
          </a:xfrm>
          <a:prstGeom prst="rect">
            <a:avLst/>
          </a:prstGeom>
        </p:spPr>
      </p:pic>
    </p:spTree>
    <p:extLst>
      <p:ext uri="{BB962C8B-B14F-4D97-AF65-F5344CB8AC3E}">
        <p14:creationId xmlns:p14="http://schemas.microsoft.com/office/powerpoint/2010/main" val="1852899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8791" y="435653"/>
            <a:ext cx="6722638" cy="5873667"/>
          </a:xfrm>
          <a:prstGeom prst="rect">
            <a:avLst/>
          </a:prstGeom>
        </p:spPr>
      </p:pic>
    </p:spTree>
    <p:extLst>
      <p:ext uri="{BB962C8B-B14F-4D97-AF65-F5344CB8AC3E}">
        <p14:creationId xmlns:p14="http://schemas.microsoft.com/office/powerpoint/2010/main" val="2814130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pPr algn="just"/>
            <a:endParaRPr lang="el-GR" sz="2400" dirty="0" smtClean="0">
              <a:solidFill>
                <a:schemeClr val="tx1"/>
              </a:solidFill>
            </a:endParaRPr>
          </a:p>
          <a:p>
            <a:pPr algn="just"/>
            <a:r>
              <a:rPr lang="el-GR" sz="2400" dirty="0" smtClean="0">
                <a:solidFill>
                  <a:schemeClr val="tx1"/>
                </a:solidFill>
              </a:rPr>
              <a:t>Οπότε τώρα είμαστε σε θέση να υπολογίσουμε τις ΑΧΑ των διαδρομών και με ανάστροφη επαγωγή (</a:t>
            </a:r>
            <a:r>
              <a:rPr lang="en-US" sz="2400" dirty="0" smtClean="0">
                <a:solidFill>
                  <a:schemeClr val="tx1"/>
                </a:solidFill>
              </a:rPr>
              <a:t>backward induction</a:t>
            </a:r>
            <a:r>
              <a:rPr lang="el-GR" sz="2400" dirty="0" smtClean="0">
                <a:solidFill>
                  <a:schemeClr val="tx1"/>
                </a:solidFill>
              </a:rPr>
              <a:t>)</a:t>
            </a:r>
            <a:r>
              <a:rPr lang="en-US" sz="2400" dirty="0" smtClean="0">
                <a:solidFill>
                  <a:schemeClr val="tx1"/>
                </a:solidFill>
              </a:rPr>
              <a:t> </a:t>
            </a:r>
            <a:r>
              <a:rPr lang="el-GR" sz="2400" dirty="0" smtClean="0">
                <a:solidFill>
                  <a:schemeClr val="tx1"/>
                </a:solidFill>
              </a:rPr>
              <a:t>να βρούμε τη βέλτιστη στρατηγική για την εταιρεία.</a:t>
            </a:r>
          </a:p>
          <a:p>
            <a:pPr lvl="0" algn="just">
              <a:buClr>
                <a:srgbClr val="A9A57C"/>
              </a:buClr>
            </a:pPr>
            <a:endParaRPr lang="el-GR" sz="2400" dirty="0">
              <a:solidFill>
                <a:srgbClr val="2F2B20"/>
              </a:solidFill>
            </a:endParaRPr>
          </a:p>
          <a:p>
            <a:pPr marL="457200" indent="-457200" algn="just">
              <a:buFont typeface="+mj-lt"/>
              <a:buAutoNum type="arabicPeriod"/>
            </a:pPr>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3275991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7258" y="1268760"/>
            <a:ext cx="7935545" cy="4474046"/>
          </a:xfrm>
          <a:prstGeom prst="rect">
            <a:avLst/>
          </a:prstGeom>
        </p:spPr>
      </p:pic>
    </p:spTree>
    <p:extLst>
      <p:ext uri="{BB962C8B-B14F-4D97-AF65-F5344CB8AC3E}">
        <p14:creationId xmlns:p14="http://schemas.microsoft.com/office/powerpoint/2010/main" val="24349400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692696"/>
            <a:ext cx="7056783" cy="5767422"/>
          </a:xfrm>
          <a:prstGeom prst="rect">
            <a:avLst/>
          </a:prstGeom>
        </p:spPr>
      </p:pic>
      <p:sp>
        <p:nvSpPr>
          <p:cNvPr id="3" name="TextBox 2"/>
          <p:cNvSpPr txBox="1"/>
          <p:nvPr/>
        </p:nvSpPr>
        <p:spPr>
          <a:xfrm>
            <a:off x="683568" y="116632"/>
            <a:ext cx="6912767" cy="461665"/>
          </a:xfrm>
          <a:prstGeom prst="rect">
            <a:avLst/>
          </a:prstGeom>
          <a:noFill/>
        </p:spPr>
        <p:txBody>
          <a:bodyPr wrap="square" rtlCol="0">
            <a:spAutoFit/>
          </a:bodyPr>
          <a:lstStyle/>
          <a:p>
            <a:pPr lvl="0" algn="just">
              <a:spcBef>
                <a:spcPct val="20000"/>
              </a:spcBef>
              <a:buClr>
                <a:srgbClr val="A9A57C"/>
              </a:buClr>
            </a:pPr>
            <a:r>
              <a:rPr lang="el-GR" sz="2400" dirty="0">
                <a:solidFill>
                  <a:srgbClr val="2F2B20"/>
                </a:solidFill>
              </a:rPr>
              <a:t>Υπολογίζουμε τις ΑΧΑ στους κόμβους 5 και 7</a:t>
            </a:r>
          </a:p>
        </p:txBody>
      </p:sp>
    </p:spTree>
    <p:extLst>
      <p:ext uri="{BB962C8B-B14F-4D97-AF65-F5344CB8AC3E}">
        <p14:creationId xmlns:p14="http://schemas.microsoft.com/office/powerpoint/2010/main" val="4024250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908720"/>
            <a:ext cx="6408712" cy="5308870"/>
          </a:xfrm>
          <a:prstGeom prst="rect">
            <a:avLst/>
          </a:prstGeom>
        </p:spPr>
      </p:pic>
      <p:sp>
        <p:nvSpPr>
          <p:cNvPr id="3" name="TextBox 2"/>
          <p:cNvSpPr txBox="1"/>
          <p:nvPr/>
        </p:nvSpPr>
        <p:spPr>
          <a:xfrm>
            <a:off x="828791" y="260648"/>
            <a:ext cx="7271601" cy="461665"/>
          </a:xfrm>
          <a:prstGeom prst="rect">
            <a:avLst/>
          </a:prstGeom>
          <a:noFill/>
        </p:spPr>
        <p:txBody>
          <a:bodyPr wrap="square" rtlCol="0">
            <a:spAutoFit/>
          </a:bodyPr>
          <a:lstStyle/>
          <a:p>
            <a:pPr lvl="0" algn="just">
              <a:spcBef>
                <a:spcPct val="20000"/>
              </a:spcBef>
              <a:buClr>
                <a:srgbClr val="A9A57C"/>
              </a:buClr>
            </a:pPr>
            <a:r>
              <a:rPr lang="el-GR" sz="2400" dirty="0">
                <a:solidFill>
                  <a:srgbClr val="2F2B20"/>
                </a:solidFill>
              </a:rPr>
              <a:t>Υπολογίζουμε τις ΑΧΑ στους κόμβους 4 και 6</a:t>
            </a:r>
          </a:p>
        </p:txBody>
      </p:sp>
    </p:spTree>
    <p:extLst>
      <p:ext uri="{BB962C8B-B14F-4D97-AF65-F5344CB8AC3E}">
        <p14:creationId xmlns:p14="http://schemas.microsoft.com/office/powerpoint/2010/main" val="611871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4" name="TextBox 3"/>
          <p:cNvSpPr txBox="1"/>
          <p:nvPr/>
        </p:nvSpPr>
        <p:spPr>
          <a:xfrm>
            <a:off x="755576" y="2025959"/>
            <a:ext cx="7416824" cy="954107"/>
          </a:xfrm>
          <a:prstGeom prst="rect">
            <a:avLst/>
          </a:prstGeom>
          <a:noFill/>
        </p:spPr>
        <p:txBody>
          <a:bodyPr wrap="square" rtlCol="0">
            <a:spAutoFit/>
          </a:bodyPr>
          <a:lstStyle/>
          <a:p>
            <a:pPr algn="ctr"/>
            <a:endParaRPr lang="en-US" sz="2800" dirty="0"/>
          </a:p>
          <a:p>
            <a:pPr algn="ctr"/>
            <a:r>
              <a:rPr lang="el-GR" sz="2800" dirty="0" smtClean="0"/>
              <a:t>Ανάλυση Αποφάσεων</a:t>
            </a:r>
            <a:endParaRPr lang="en-GB" sz="2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13437"/>
            <a:ext cx="828675" cy="94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38135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5696" y="980728"/>
            <a:ext cx="4392488" cy="3908569"/>
          </a:xfrm>
          <a:prstGeom prst="rect">
            <a:avLst/>
          </a:prstGeom>
        </p:spPr>
      </p:pic>
      <p:sp>
        <p:nvSpPr>
          <p:cNvPr id="3" name="TextBox 2"/>
          <p:cNvSpPr txBox="1"/>
          <p:nvPr/>
        </p:nvSpPr>
        <p:spPr>
          <a:xfrm>
            <a:off x="1059623" y="332655"/>
            <a:ext cx="5781776" cy="461665"/>
          </a:xfrm>
          <a:prstGeom prst="rect">
            <a:avLst/>
          </a:prstGeom>
          <a:noFill/>
        </p:spPr>
        <p:txBody>
          <a:bodyPr wrap="none" rtlCol="0">
            <a:spAutoFit/>
          </a:bodyPr>
          <a:lstStyle/>
          <a:p>
            <a:pPr lvl="0" algn="just">
              <a:spcBef>
                <a:spcPct val="20000"/>
              </a:spcBef>
              <a:buClr>
                <a:srgbClr val="A9A57C"/>
              </a:buClr>
            </a:pPr>
            <a:r>
              <a:rPr lang="el-GR" sz="2400" dirty="0">
                <a:solidFill>
                  <a:srgbClr val="2F2B20"/>
                </a:solidFill>
              </a:rPr>
              <a:t>Υπολογίζουμε τις ΑΧΑ στους κόμβους 2 και 3</a:t>
            </a:r>
          </a:p>
        </p:txBody>
      </p:sp>
    </p:spTree>
    <p:extLst>
      <p:ext uri="{BB962C8B-B14F-4D97-AF65-F5344CB8AC3E}">
        <p14:creationId xmlns:p14="http://schemas.microsoft.com/office/powerpoint/2010/main" val="3940039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836712"/>
            <a:ext cx="7270576" cy="4802088"/>
          </a:xfrm>
        </p:spPr>
        <p:txBody>
          <a:bodyPr>
            <a:normAutofit/>
          </a:bodyPr>
          <a:lstStyle/>
          <a:p>
            <a:r>
              <a:rPr lang="el-GR" sz="2800" dirty="0" smtClean="0">
                <a:solidFill>
                  <a:schemeClr val="tx1"/>
                </a:solidFill>
              </a:rPr>
              <a:t>Ενδεικτική Βιβλιογραφία</a:t>
            </a:r>
            <a:r>
              <a:rPr lang="en-US" sz="2800" dirty="0" smtClean="0">
                <a:solidFill>
                  <a:schemeClr val="tx1"/>
                </a:solidFill>
              </a:rPr>
              <a:t>:</a:t>
            </a:r>
            <a:endParaRPr lang="el-GR" sz="2800" dirty="0" smtClean="0">
              <a:solidFill>
                <a:schemeClr val="tx1"/>
              </a:solidFill>
            </a:endParaRPr>
          </a:p>
          <a:p>
            <a:pPr marL="514350" indent="-514350">
              <a:buFont typeface="+mj-lt"/>
              <a:buAutoNum type="arabicPeriod"/>
            </a:pPr>
            <a:r>
              <a:rPr lang="el-GR" sz="2400" dirty="0" smtClean="0">
                <a:solidFill>
                  <a:schemeClr val="tx1"/>
                </a:solidFill>
              </a:rPr>
              <a:t>Επενδύσεις και επιχειρηματικός κίνδυνος, </a:t>
            </a:r>
            <a:r>
              <a:rPr lang="el-GR" sz="2400" dirty="0" err="1" smtClean="0">
                <a:solidFill>
                  <a:schemeClr val="tx1"/>
                </a:solidFill>
              </a:rPr>
              <a:t>Μοδής</a:t>
            </a:r>
            <a:r>
              <a:rPr lang="el-GR" sz="2400" dirty="0" smtClean="0">
                <a:solidFill>
                  <a:schemeClr val="tx1"/>
                </a:solidFill>
              </a:rPr>
              <a:t> Κ. και </a:t>
            </a:r>
            <a:r>
              <a:rPr lang="el-GR" sz="2400" dirty="0" err="1" smtClean="0">
                <a:solidFill>
                  <a:schemeClr val="tx1"/>
                </a:solidFill>
              </a:rPr>
              <a:t>Σταματάκη</a:t>
            </a:r>
            <a:r>
              <a:rPr lang="el-GR" sz="2400" dirty="0" smtClean="0">
                <a:solidFill>
                  <a:schemeClr val="tx1"/>
                </a:solidFill>
              </a:rPr>
              <a:t> Σ., Εισαγωγή στη Μεταλλευτική Έρευνα, 2015, ΣΕΑΒ</a:t>
            </a:r>
            <a:endParaRPr lang="en-US" sz="2400" dirty="0" smtClean="0">
              <a:solidFill>
                <a:schemeClr val="tx1"/>
              </a:solidFill>
            </a:endParaRPr>
          </a:p>
          <a:p>
            <a:pPr marL="514350" indent="-514350">
              <a:buFont typeface="+mj-lt"/>
              <a:buAutoNum type="arabicPeriod"/>
            </a:pPr>
            <a:endParaRPr lang="en-US" sz="28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3115749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844824"/>
            <a:ext cx="6461760" cy="3793976"/>
          </a:xfrm>
        </p:spPr>
        <p:txBody>
          <a:bodyPr>
            <a:normAutofit/>
          </a:bodyPr>
          <a:lstStyle/>
          <a:p>
            <a:pPr algn="ctr"/>
            <a:r>
              <a:rPr lang="el-GR" sz="3200" dirty="0" smtClean="0">
                <a:solidFill>
                  <a:schemeClr val="tx1"/>
                </a:solidFill>
              </a:rPr>
              <a:t>Ερωτήσεις ???</a:t>
            </a:r>
          </a:p>
          <a:p>
            <a:pPr algn="ctr"/>
            <a:endParaRPr lang="el-GR" sz="3200" dirty="0">
              <a:solidFill>
                <a:schemeClr val="tx1"/>
              </a:solidFill>
            </a:endParaRPr>
          </a:p>
          <a:p>
            <a:pPr algn="ctr"/>
            <a:r>
              <a:rPr lang="el-GR" sz="3200" dirty="0" smtClean="0">
                <a:solidFill>
                  <a:schemeClr val="tx1"/>
                </a:solidFill>
              </a:rPr>
              <a:t>Ευχαριστώ για την προσοχή σας</a:t>
            </a:r>
            <a:endParaRPr lang="en-GB" sz="32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3925484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r>
              <a:rPr lang="el-GR" sz="2800" dirty="0" smtClean="0">
                <a:solidFill>
                  <a:schemeClr val="tx1"/>
                </a:solidFill>
              </a:rPr>
              <a:t>Εισαγωγικά στοιχεία</a:t>
            </a:r>
            <a:endParaRPr lang="en-US" sz="2800" dirty="0" smtClean="0">
              <a:solidFill>
                <a:schemeClr val="tx1"/>
              </a:solidFill>
            </a:endParaRPr>
          </a:p>
          <a:p>
            <a:endParaRPr lang="en-US" sz="2800" dirty="0">
              <a:solidFill>
                <a:schemeClr val="tx1"/>
              </a:solidFill>
            </a:endParaRPr>
          </a:p>
          <a:p>
            <a:r>
              <a:rPr lang="el-GR" sz="2400" dirty="0" smtClean="0">
                <a:solidFill>
                  <a:schemeClr val="tx1"/>
                </a:solidFill>
              </a:rPr>
              <a:t>Στοιχεία στη λήψη διαδοχικών αποφάσεων</a:t>
            </a:r>
            <a:r>
              <a:rPr lang="en-US" sz="2400" dirty="0" smtClean="0">
                <a:solidFill>
                  <a:schemeClr val="tx1"/>
                </a:solidFill>
              </a:rPr>
              <a:t>:</a:t>
            </a:r>
          </a:p>
          <a:p>
            <a:pPr marL="342900" indent="-342900">
              <a:buFont typeface="Arial" pitchFamily="34" charset="0"/>
              <a:buChar char="•"/>
            </a:pPr>
            <a:r>
              <a:rPr lang="el-GR" sz="2400" dirty="0" smtClean="0">
                <a:solidFill>
                  <a:schemeClr val="tx1"/>
                </a:solidFill>
              </a:rPr>
              <a:t>Αποφασίζων (επενδυτής, εταιρεία/οργανισμός, κράτος)</a:t>
            </a:r>
            <a:endParaRPr lang="en-US" sz="2400" dirty="0" smtClean="0">
              <a:solidFill>
                <a:schemeClr val="tx1"/>
              </a:solidFill>
            </a:endParaRPr>
          </a:p>
          <a:p>
            <a:pPr marL="342900" indent="-342900">
              <a:buFont typeface="Arial" pitchFamily="34" charset="0"/>
              <a:buChar char="•"/>
            </a:pPr>
            <a:r>
              <a:rPr lang="el-GR" sz="2400" dirty="0" smtClean="0">
                <a:solidFill>
                  <a:schemeClr val="tx1"/>
                </a:solidFill>
              </a:rPr>
              <a:t>Στόχοι (κέρδος, κόστος, απόδοση, μερίδιο αγοράς)</a:t>
            </a:r>
          </a:p>
          <a:p>
            <a:pPr marL="342900" indent="-342900">
              <a:buFont typeface="Arial" pitchFamily="34" charset="0"/>
              <a:buChar char="•"/>
            </a:pPr>
            <a:r>
              <a:rPr lang="el-GR" sz="2400" dirty="0" smtClean="0">
                <a:solidFill>
                  <a:schemeClr val="tx1"/>
                </a:solidFill>
              </a:rPr>
              <a:t>Εναλλακτικές δραστηριότητες (συνήθως αμοιβαία αποκλειόμενες επιλογές)</a:t>
            </a:r>
          </a:p>
          <a:p>
            <a:pPr marL="342900" indent="-342900">
              <a:buFont typeface="Arial" pitchFamily="34" charset="0"/>
              <a:buChar char="•"/>
            </a:pPr>
            <a:r>
              <a:rPr lang="el-GR" sz="2400" dirty="0" smtClean="0">
                <a:solidFill>
                  <a:schemeClr val="tx1"/>
                </a:solidFill>
              </a:rPr>
              <a:t>Ενδεχόμενα (ακολουθία επιλογών, αντιπροσωπεύουν διαφορετικές καταστάσεις του συστήματος)</a:t>
            </a:r>
          </a:p>
          <a:p>
            <a:endParaRPr lang="el-GR" sz="2400" dirty="0" smtClean="0">
              <a:solidFill>
                <a:schemeClr val="tx1"/>
              </a:solidFill>
            </a:endParaRPr>
          </a:p>
          <a:p>
            <a:pPr algn="just"/>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3925484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pPr marL="342900" lvl="0" indent="-342900">
              <a:buClr>
                <a:srgbClr val="A9A57C"/>
              </a:buClr>
              <a:buFont typeface="Arial" pitchFamily="34" charset="0"/>
              <a:buChar char="•"/>
            </a:pPr>
            <a:r>
              <a:rPr lang="el-GR" sz="2400" dirty="0">
                <a:solidFill>
                  <a:srgbClr val="2F2B20"/>
                </a:solidFill>
              </a:rPr>
              <a:t>Βαθμός βεβαιότητας </a:t>
            </a:r>
          </a:p>
          <a:p>
            <a:pPr marL="342900" indent="-342900">
              <a:buClr>
                <a:srgbClr val="A9A57C"/>
              </a:buClr>
              <a:buFont typeface="Wingdings" pitchFamily="2" charset="2"/>
              <a:buChar char="ü"/>
            </a:pPr>
            <a:r>
              <a:rPr lang="el-GR" sz="2400" dirty="0" smtClean="0">
                <a:solidFill>
                  <a:srgbClr val="2F2B20"/>
                </a:solidFill>
              </a:rPr>
              <a:t>Καθορισμένος (απουσία  κινδύνου, χρησιμοποιούμε γραμμικό/μη γραμμικό προγραμματισμό, ανάλυση ευαισθησίας)</a:t>
            </a:r>
          </a:p>
          <a:p>
            <a:pPr marL="342900" indent="-342900">
              <a:buClr>
                <a:srgbClr val="A9A57C"/>
              </a:buClr>
              <a:buFont typeface="Wingdings" pitchFamily="2" charset="2"/>
              <a:buChar char="ü"/>
            </a:pPr>
            <a:r>
              <a:rPr lang="el-GR" sz="2400" dirty="0" smtClean="0">
                <a:solidFill>
                  <a:srgbClr val="2F2B20"/>
                </a:solidFill>
              </a:rPr>
              <a:t>Μη </a:t>
            </a:r>
            <a:r>
              <a:rPr lang="el-GR" sz="2400" dirty="0" err="1" smtClean="0">
                <a:solidFill>
                  <a:srgbClr val="2F2B20"/>
                </a:solidFill>
              </a:rPr>
              <a:t>προσδιορίσιμος</a:t>
            </a:r>
            <a:r>
              <a:rPr lang="el-GR" sz="2400" dirty="0" smtClean="0">
                <a:solidFill>
                  <a:srgbClr val="2F2B20"/>
                </a:solidFill>
              </a:rPr>
              <a:t>/αβεβαιότητα (ακολουθεί άγνωστη κατανομή πιθανότητας, γίνεται αξιοποίηση δεδομένων, πρόσθετης πληροφόρησης και εμπειρίας/διαίσθησης)</a:t>
            </a:r>
          </a:p>
          <a:p>
            <a:pPr marL="342900" indent="-342900">
              <a:buClr>
                <a:srgbClr val="A9A57C"/>
              </a:buClr>
              <a:buFont typeface="Arial" pitchFamily="34" charset="0"/>
              <a:buChar char="•"/>
            </a:pPr>
            <a:r>
              <a:rPr lang="el-GR" sz="2400" dirty="0" smtClean="0">
                <a:solidFill>
                  <a:srgbClr val="2F2B20"/>
                </a:solidFill>
              </a:rPr>
              <a:t>Κριτήριο (μεγιστοποίηση κέρδους, ελαχιστοποίηση ζημίας/κόστους)</a:t>
            </a:r>
            <a:endParaRPr lang="el-GR" sz="2400" dirty="0">
              <a:solidFill>
                <a:srgbClr val="2F2B20"/>
              </a:solidFill>
            </a:endParaRPr>
          </a:p>
          <a:p>
            <a:pPr algn="just"/>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2340423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488832" cy="5256584"/>
          </a:xfrm>
        </p:spPr>
        <p:txBody>
          <a:bodyPr>
            <a:normAutofit/>
          </a:bodyPr>
          <a:lstStyle/>
          <a:p>
            <a:pPr algn="just"/>
            <a:r>
              <a:rPr lang="el-GR" sz="2400" dirty="0" smtClean="0">
                <a:solidFill>
                  <a:schemeClr val="tx1"/>
                </a:solidFill>
              </a:rPr>
              <a:t>Δένδρα Αποφάσεων</a:t>
            </a:r>
          </a:p>
          <a:p>
            <a:pPr algn="just"/>
            <a:endParaRPr lang="el-GR" sz="2400" dirty="0">
              <a:solidFill>
                <a:schemeClr val="tx1"/>
              </a:solidFill>
            </a:endParaRPr>
          </a:p>
          <a:p>
            <a:r>
              <a:rPr lang="el-GR" sz="2400" dirty="0" smtClean="0">
                <a:solidFill>
                  <a:schemeClr val="tx1"/>
                </a:solidFill>
              </a:rPr>
              <a:t>Γραφική απεικόνιση του συστήματος και της διαδικασίας αναλυτικής τεκμηρίωσης της λήψης απόφασης. Καταγράφονται όλες οι εναλλακτικές αποφάσεις και όλα τα εναλλακτικά ενδεχόμενα (σενάρια) για κάθε δράση.</a:t>
            </a:r>
          </a:p>
          <a:p>
            <a:r>
              <a:rPr lang="el-GR" sz="2400" dirty="0" smtClean="0">
                <a:solidFill>
                  <a:schemeClr val="tx1"/>
                </a:solidFill>
              </a:rPr>
              <a:t>Καταγράφεται επίσης, στο βαθμό του δυνατού, εκτίμηση της πιθανότητας πραγματοποίησης του καθώς και η ΑΧΑ του κάθε ενδεχόμενου (απόδοση της διαδικασίας).</a:t>
            </a:r>
          </a:p>
          <a:p>
            <a:r>
              <a:rPr lang="el-GR" sz="2400" dirty="0" smtClean="0">
                <a:solidFill>
                  <a:schemeClr val="tx1"/>
                </a:solidFill>
              </a:rPr>
              <a:t>Η αντικειμενική συνάρτηση υπολογίζεται με αντίστροφη επαγωγή (υπολογίζονται </a:t>
            </a:r>
            <a:r>
              <a:rPr lang="el-GR" sz="2400" dirty="0">
                <a:solidFill>
                  <a:schemeClr val="tx1"/>
                </a:solidFill>
              </a:rPr>
              <a:t>πρώτα οι τιμές των </a:t>
            </a:r>
            <a:r>
              <a:rPr lang="el-GR" sz="2400" dirty="0" smtClean="0">
                <a:solidFill>
                  <a:schemeClr val="tx1"/>
                </a:solidFill>
              </a:rPr>
              <a:t>μεταβλητών </a:t>
            </a:r>
            <a:r>
              <a:rPr lang="el-GR" sz="2400" dirty="0">
                <a:solidFill>
                  <a:schemeClr val="tx1"/>
                </a:solidFill>
              </a:rPr>
              <a:t>των απώτερων μελλοντικών καταστάσεων και έπειτα των πιο κοντινών στο παρόν </a:t>
            </a:r>
            <a:r>
              <a:rPr lang="el-GR" sz="2400" dirty="0" smtClean="0">
                <a:solidFill>
                  <a:schemeClr val="tx1"/>
                </a:solidFill>
              </a:rPr>
              <a:t>καταστάσεων).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118846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908720"/>
            <a:ext cx="7632848" cy="5006173"/>
          </a:xfrm>
        </p:spPr>
        <p:txBody>
          <a:bodyPr>
            <a:normAutofit/>
          </a:bodyPr>
          <a:lstStyle/>
          <a:p>
            <a:pPr marL="342900" indent="-342900">
              <a:buFont typeface="Arial" pitchFamily="34" charset="0"/>
              <a:buChar char="•"/>
            </a:pPr>
            <a:r>
              <a:rPr lang="el-GR" sz="2400" dirty="0" smtClean="0">
                <a:solidFill>
                  <a:schemeClr val="tx1"/>
                </a:solidFill>
              </a:rPr>
              <a:t>Η αξία κάθε εναλλακτικής δράσης αναγράφεται στον αντίστοιχο κλάδο.</a:t>
            </a:r>
            <a:endParaRPr lang="en-US" sz="2400" dirty="0" smtClean="0">
              <a:solidFill>
                <a:schemeClr val="tx1"/>
              </a:solidFill>
            </a:endParaRPr>
          </a:p>
          <a:p>
            <a:pPr marL="342900" indent="-342900">
              <a:buFont typeface="Arial" pitchFamily="34" charset="0"/>
              <a:buChar char="•"/>
            </a:pPr>
            <a:r>
              <a:rPr lang="el-GR" sz="2400" dirty="0">
                <a:solidFill>
                  <a:schemeClr val="tx1"/>
                </a:solidFill>
              </a:rPr>
              <a:t>Η αξία κάθε κόμβου ενδεχομένων </a:t>
            </a:r>
            <a:r>
              <a:rPr lang="el-GR" sz="2400" dirty="0" smtClean="0">
                <a:solidFill>
                  <a:schemeClr val="tx1"/>
                </a:solidFill>
              </a:rPr>
              <a:t>είναι το </a:t>
            </a:r>
            <a:r>
              <a:rPr lang="el-GR" sz="2400" dirty="0">
                <a:solidFill>
                  <a:schemeClr val="tx1"/>
                </a:solidFill>
              </a:rPr>
              <a:t>αποτέλεσμα της απόφασης η οποία οδηγεί στον κόμβο. </a:t>
            </a:r>
            <a:endParaRPr lang="en-US" sz="2400" dirty="0" smtClean="0">
              <a:solidFill>
                <a:schemeClr val="tx1"/>
              </a:solidFill>
            </a:endParaRPr>
          </a:p>
          <a:p>
            <a:pPr marL="342900" indent="-342900">
              <a:buFont typeface="Arial" pitchFamily="34" charset="0"/>
              <a:buChar char="•"/>
            </a:pPr>
            <a:r>
              <a:rPr lang="el-GR" sz="2400" dirty="0" smtClean="0">
                <a:solidFill>
                  <a:schemeClr val="tx1"/>
                </a:solidFill>
              </a:rPr>
              <a:t>Η τιμή </a:t>
            </a:r>
            <a:r>
              <a:rPr lang="el-GR" sz="2400" dirty="0">
                <a:solidFill>
                  <a:schemeClr val="tx1"/>
                </a:solidFill>
              </a:rPr>
              <a:t>της αντικειμενικής συνάρτησης είναι η αξία των ενδεχόμενων καταστάσεων, σταθμισμένη με βάση τις </a:t>
            </a:r>
            <a:r>
              <a:rPr lang="el-GR" sz="2400" dirty="0" smtClean="0">
                <a:solidFill>
                  <a:schemeClr val="tx1"/>
                </a:solidFill>
              </a:rPr>
              <a:t>αντίστοιχες πιθανότητες </a:t>
            </a:r>
            <a:r>
              <a:rPr lang="el-GR" sz="2400" dirty="0">
                <a:solidFill>
                  <a:schemeClr val="tx1"/>
                </a:solidFill>
              </a:rPr>
              <a:t>και αναγράφεται στον αντίστοιχο κόμβο ενδεχομένων. </a:t>
            </a:r>
            <a:endParaRPr lang="en-US" sz="2400" dirty="0" smtClean="0">
              <a:solidFill>
                <a:schemeClr val="tx1"/>
              </a:solidFill>
            </a:endParaRPr>
          </a:p>
          <a:p>
            <a:pPr marL="342900" indent="-342900">
              <a:buFont typeface="Arial" pitchFamily="34" charset="0"/>
              <a:buChar char="•"/>
            </a:pPr>
            <a:r>
              <a:rPr lang="el-GR" sz="2400" dirty="0" smtClean="0">
                <a:solidFill>
                  <a:schemeClr val="tx1"/>
                </a:solidFill>
              </a:rPr>
              <a:t>Η </a:t>
            </a:r>
            <a:r>
              <a:rPr lang="el-GR" sz="2400" dirty="0">
                <a:solidFill>
                  <a:schemeClr val="tx1"/>
                </a:solidFill>
              </a:rPr>
              <a:t>αξία κάθε κόμβου απόφασης είναι η βέλτιστη των αξιών των κόμβων ενδεχομένων στους οποίους ο συγκεκριμένος κόμβος καταλήγει. </a:t>
            </a:r>
            <a:endParaRPr lang="el-GR" sz="2400" dirty="0" smtClean="0">
              <a:solidFill>
                <a:schemeClr val="tx1"/>
              </a:solidFill>
            </a:endParaRPr>
          </a:p>
          <a:p>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903217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309"/>
            <a:ext cx="7270576" cy="5256584"/>
          </a:xfrm>
        </p:spPr>
        <p:txBody>
          <a:bodyPr>
            <a:normAutofit fontScale="92500" lnSpcReduction="10000"/>
          </a:bodyPr>
          <a:lstStyle/>
          <a:p>
            <a:pPr algn="just"/>
            <a:r>
              <a:rPr lang="el-GR" sz="2400" dirty="0" smtClean="0">
                <a:solidFill>
                  <a:schemeClr val="tx1"/>
                </a:solidFill>
              </a:rPr>
              <a:t>Παράδειγμα 1</a:t>
            </a:r>
          </a:p>
          <a:p>
            <a:pPr algn="just"/>
            <a:r>
              <a:rPr lang="el-GR" sz="2400" dirty="0" smtClean="0">
                <a:solidFill>
                  <a:schemeClr val="tx1"/>
                </a:solidFill>
              </a:rPr>
              <a:t>Ένας επενδυτής διαθέτει </a:t>
            </a:r>
            <a:r>
              <a:rPr lang="el-GR" sz="2400" dirty="0">
                <a:solidFill>
                  <a:schemeClr val="tx1"/>
                </a:solidFill>
              </a:rPr>
              <a:t>κεφάλαιο για επένδυση ή σε βιομηχανικές μετοχές ή σε εταιρείες αμοιβαίου κεφαλαίου ή σε </a:t>
            </a:r>
            <a:r>
              <a:rPr lang="el-GR" sz="2400" dirty="0" err="1">
                <a:solidFill>
                  <a:schemeClr val="tx1"/>
                </a:solidFill>
              </a:rPr>
              <a:t>καταθετικό</a:t>
            </a:r>
            <a:r>
              <a:rPr lang="el-GR" sz="2400" dirty="0">
                <a:solidFill>
                  <a:schemeClr val="tx1"/>
                </a:solidFill>
              </a:rPr>
              <a:t> λογαριασμό. Οι πληροφορίες που έχει αναφέρουν ότι οι βιομηχανικές μετοχές έχουν τις ίδιες πιθανότητες για άνοδο, στασιμότητα ή πτώση. Στην περίπτωση ανόδου το κέρδος για το κεφάλαιό του είναι 20.000 ευρώ, ενώ στην περίπτωση στασιμότητας 1.000 ευρώ και στην περίπτωση πτώσης η ζημιά είναι 6</a:t>
            </a:r>
            <a:r>
              <a:rPr lang="el-GR" sz="2400" dirty="0" smtClean="0">
                <a:solidFill>
                  <a:schemeClr val="tx1"/>
                </a:solidFill>
              </a:rPr>
              <a:t>.000 </a:t>
            </a:r>
            <a:r>
              <a:rPr lang="el-GR" sz="2400" dirty="0">
                <a:solidFill>
                  <a:schemeClr val="tx1"/>
                </a:solidFill>
              </a:rPr>
              <a:t>ευρώ. Στην περίπτωση εταιρειών αμοιβαίου κεφαλαίου, οι πιθανότητες είναι πάλι ίδιες για άνοδο, στασιμότητα και πτώση με τη διαφορά όμως ότι σε περίπτωση ανόδου το κέρδος είναι 10.000 ευρώ, σε στασιμότητα 6.000 ευρώ, ενώ σε περίπτωση πτώσης ο </a:t>
            </a:r>
            <a:r>
              <a:rPr lang="el-GR" sz="2400" dirty="0" smtClean="0">
                <a:solidFill>
                  <a:schemeClr val="tx1"/>
                </a:solidFill>
              </a:rPr>
              <a:t>επενδυτής ούτε </a:t>
            </a:r>
            <a:r>
              <a:rPr lang="el-GR" sz="2400" dirty="0">
                <a:solidFill>
                  <a:schemeClr val="tx1"/>
                </a:solidFill>
              </a:rPr>
              <a:t>χάνει ούτε κερδίζει. Τέλος, αν επενδύσει σε </a:t>
            </a:r>
            <a:r>
              <a:rPr lang="el-GR" sz="2400" dirty="0" err="1">
                <a:solidFill>
                  <a:schemeClr val="tx1"/>
                </a:solidFill>
              </a:rPr>
              <a:t>καταθετικό</a:t>
            </a:r>
            <a:r>
              <a:rPr lang="el-GR" sz="2400" dirty="0">
                <a:solidFill>
                  <a:schemeClr val="tx1"/>
                </a:solidFill>
              </a:rPr>
              <a:t> λογαριασμό, το κέρδος είναι 4.000 ευρώ. </a:t>
            </a:r>
            <a:r>
              <a:rPr lang="el-GR" sz="2400" dirty="0" smtClean="0">
                <a:solidFill>
                  <a:schemeClr val="tx1"/>
                </a:solidFill>
              </a:rPr>
              <a:t>Να βρεθεί η βέλτιστη επένδυση.</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spTree>
    <p:extLst>
      <p:ext uri="{BB962C8B-B14F-4D97-AF65-F5344CB8AC3E}">
        <p14:creationId xmlns:p14="http://schemas.microsoft.com/office/powerpoint/2010/main" val="958484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1" y="548680"/>
            <a:ext cx="8064896" cy="5299670"/>
          </a:xfrm>
          <a:prstGeom prst="rect">
            <a:avLst/>
          </a:prstGeom>
        </p:spPr>
      </p:pic>
    </p:spTree>
    <p:extLst>
      <p:ext uri="{BB962C8B-B14F-4D97-AF65-F5344CB8AC3E}">
        <p14:creationId xmlns:p14="http://schemas.microsoft.com/office/powerpoint/2010/main" val="1446369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3568" y="658100"/>
            <a:ext cx="7270576" cy="5256584"/>
          </a:xfrm>
        </p:spPr>
        <p:txBody>
          <a:bodyPr>
            <a:normAutofit/>
          </a:bodyPr>
          <a:lstStyle/>
          <a:p>
            <a:r>
              <a:rPr lang="el-GR" sz="2400" dirty="0" smtClean="0">
                <a:solidFill>
                  <a:schemeClr val="tx1"/>
                </a:solidFill>
              </a:rPr>
              <a:t>Στον κόμβο απόφασης 1 υπολογίζουμε την ΑΧΑ της αντικειμενικής συνάρτησης για κάθε μία από τις εναλλακτικές.</a:t>
            </a:r>
          </a:p>
          <a:p>
            <a:endParaRPr lang="el-GR" sz="2400" dirty="0">
              <a:solidFill>
                <a:schemeClr val="tx1"/>
              </a:solidFill>
            </a:endParaRPr>
          </a:p>
          <a:p>
            <a:endParaRPr lang="el-GR" sz="2400" dirty="0" smtClean="0">
              <a:solidFill>
                <a:schemeClr val="tx1"/>
              </a:solidFill>
            </a:endParaRPr>
          </a:p>
          <a:p>
            <a:endParaRPr lang="el-GR" sz="2400" dirty="0">
              <a:solidFill>
                <a:schemeClr val="tx1"/>
              </a:solidFill>
            </a:endParaRPr>
          </a:p>
          <a:p>
            <a:endParaRPr lang="el-GR" sz="2400" dirty="0" smtClean="0">
              <a:solidFill>
                <a:schemeClr val="tx1"/>
              </a:solidFill>
            </a:endParaRPr>
          </a:p>
          <a:p>
            <a:endParaRPr lang="el-GR" sz="2400" dirty="0">
              <a:solidFill>
                <a:schemeClr val="tx1"/>
              </a:solidFill>
            </a:endParaRPr>
          </a:p>
          <a:p>
            <a:endParaRPr lang="el-GR" sz="2400" dirty="0" smtClean="0">
              <a:solidFill>
                <a:schemeClr val="tx1"/>
              </a:solidFill>
            </a:endParaRPr>
          </a:p>
          <a:p>
            <a:r>
              <a:rPr lang="el-GR" sz="2400" dirty="0" smtClean="0">
                <a:solidFill>
                  <a:schemeClr val="tx1"/>
                </a:solidFill>
              </a:rPr>
              <a:t>Επομένως η βέλτιστη επένδυση είναι η Α</a:t>
            </a:r>
            <a:r>
              <a:rPr lang="el-GR" sz="1600" dirty="0" smtClean="0">
                <a:solidFill>
                  <a:schemeClr val="tx1"/>
                </a:solidFill>
              </a:rPr>
              <a:t>2</a:t>
            </a:r>
            <a:r>
              <a:rPr lang="en-US" sz="2400" dirty="0" smtClean="0">
                <a:solidFill>
                  <a:schemeClr val="tx1"/>
                </a:solidFill>
              </a:rPr>
              <a:t>: </a:t>
            </a:r>
            <a:r>
              <a:rPr lang="el-GR" sz="2400" dirty="0" smtClean="0">
                <a:solidFill>
                  <a:schemeClr val="tx1"/>
                </a:solidFill>
              </a:rPr>
              <a:t>εταιρείες αμοιβαίων κεφαλαίων.</a:t>
            </a:r>
          </a:p>
          <a:p>
            <a:endParaRPr lang="el-GR" sz="2400" dirty="0" smtClean="0">
              <a:solidFill>
                <a:schemeClr val="tx1"/>
              </a:solidFill>
            </a:endParaRPr>
          </a:p>
          <a:p>
            <a:endParaRPr lang="el-GR" sz="2400"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14893"/>
            <a:ext cx="828791" cy="943107"/>
          </a:xfrm>
          <a:prstGeom prst="rect">
            <a:avLst/>
          </a:prstGeom>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2060848"/>
            <a:ext cx="7465133" cy="2016224"/>
          </a:xfrm>
          <a:prstGeom prst="rect">
            <a:avLst/>
          </a:prstGeom>
        </p:spPr>
      </p:pic>
      <p:sp>
        <p:nvSpPr>
          <p:cNvPr id="5" name="TextBox 4"/>
          <p:cNvSpPr txBox="1"/>
          <p:nvPr/>
        </p:nvSpPr>
        <p:spPr>
          <a:xfrm>
            <a:off x="4427984" y="2163464"/>
            <a:ext cx="792088" cy="369332"/>
          </a:xfrm>
          <a:prstGeom prst="rect">
            <a:avLst/>
          </a:prstGeom>
          <a:solidFill>
            <a:schemeClr val="bg1"/>
          </a:solidFill>
        </p:spPr>
        <p:txBody>
          <a:bodyPr wrap="square" rtlCol="0">
            <a:spAutoFit/>
          </a:bodyPr>
          <a:lstStyle/>
          <a:p>
            <a:r>
              <a:rPr lang="en-US" dirty="0" smtClean="0"/>
              <a:t>1000)</a:t>
            </a:r>
            <a:endParaRPr lang="en-GB" dirty="0"/>
          </a:p>
        </p:txBody>
      </p:sp>
    </p:spTree>
    <p:extLst>
      <p:ext uri="{BB962C8B-B14F-4D97-AF65-F5344CB8AC3E}">
        <p14:creationId xmlns:p14="http://schemas.microsoft.com/office/powerpoint/2010/main" val="2167116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Override1.xml><?xml version="1.0" encoding="utf-8"?>
<a:themeOverride xmlns:a="http://schemas.openxmlformats.org/drawingml/2006/main">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1819</TotalTime>
  <Words>741</Words>
  <Application>Microsoft Office PowerPoint</Application>
  <PresentationFormat>On-screen Show (4:3)</PresentationFormat>
  <Paragraphs>62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ΠΟΣΟΤΙΚΕΣ ΜΕΘΟΔΟΙ ΥΠΟΣΤΗΡΙΞΗΣ ΑΠΟΦΑΣΕΩΝ  Τμήμα Διοίκησης Συστημάτων Εφοδιασμού Γεωπονικό Πανεπιστήμιο Αθηνών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Ανδρέας</dc:creator>
  <cp:lastModifiedBy>Ανδρέας</cp:lastModifiedBy>
  <cp:revision>137</cp:revision>
  <dcterms:created xsi:type="dcterms:W3CDTF">2019-10-06T07:50:03Z</dcterms:created>
  <dcterms:modified xsi:type="dcterms:W3CDTF">2021-04-09T15:45:23Z</dcterms:modified>
</cp:coreProperties>
</file>