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handoutMasterIdLst>
    <p:handoutMasterId r:id="rId74"/>
  </p:handoutMasterIdLst>
  <p:sldIdLst>
    <p:sldId id="265" r:id="rId5"/>
    <p:sldId id="368" r:id="rId6"/>
    <p:sldId id="322" r:id="rId7"/>
    <p:sldId id="323" r:id="rId8"/>
    <p:sldId id="369" r:id="rId9"/>
    <p:sldId id="325" r:id="rId10"/>
    <p:sldId id="367" r:id="rId11"/>
    <p:sldId id="329" r:id="rId12"/>
    <p:sldId id="363" r:id="rId13"/>
    <p:sldId id="327" r:id="rId14"/>
    <p:sldId id="328" r:id="rId15"/>
    <p:sldId id="330" r:id="rId16"/>
    <p:sldId id="332" r:id="rId17"/>
    <p:sldId id="331" r:id="rId18"/>
    <p:sldId id="414" r:id="rId19"/>
    <p:sldId id="334" r:id="rId20"/>
    <p:sldId id="342" r:id="rId21"/>
    <p:sldId id="343" r:id="rId22"/>
    <p:sldId id="335" r:id="rId23"/>
    <p:sldId id="358" r:id="rId24"/>
    <p:sldId id="336" r:id="rId25"/>
    <p:sldId id="337" r:id="rId26"/>
    <p:sldId id="338" r:id="rId27"/>
    <p:sldId id="339" r:id="rId28"/>
    <p:sldId id="364" r:id="rId29"/>
    <p:sldId id="359" r:id="rId30"/>
    <p:sldId id="360" r:id="rId31"/>
    <p:sldId id="411" r:id="rId32"/>
    <p:sldId id="402" r:id="rId33"/>
    <p:sldId id="400" r:id="rId34"/>
    <p:sldId id="401" r:id="rId35"/>
    <p:sldId id="403" r:id="rId36"/>
    <p:sldId id="407" r:id="rId37"/>
    <p:sldId id="404" r:id="rId38"/>
    <p:sldId id="405" r:id="rId39"/>
    <p:sldId id="406" r:id="rId40"/>
    <p:sldId id="365" r:id="rId41"/>
    <p:sldId id="409" r:id="rId42"/>
    <p:sldId id="408" r:id="rId43"/>
    <p:sldId id="410" r:id="rId44"/>
    <p:sldId id="344" r:id="rId45"/>
    <p:sldId id="415" r:id="rId46"/>
    <p:sldId id="413" r:id="rId47"/>
    <p:sldId id="384" r:id="rId48"/>
    <p:sldId id="385" r:id="rId49"/>
    <p:sldId id="386" r:id="rId50"/>
    <p:sldId id="387" r:id="rId51"/>
    <p:sldId id="388" r:id="rId52"/>
    <p:sldId id="393" r:id="rId53"/>
    <p:sldId id="394" r:id="rId54"/>
    <p:sldId id="370" r:id="rId55"/>
    <p:sldId id="423" r:id="rId56"/>
    <p:sldId id="422" r:id="rId57"/>
    <p:sldId id="419" r:id="rId58"/>
    <p:sldId id="424" r:id="rId59"/>
    <p:sldId id="416" r:id="rId60"/>
    <p:sldId id="417" r:id="rId61"/>
    <p:sldId id="418" r:id="rId62"/>
    <p:sldId id="375" r:id="rId63"/>
    <p:sldId id="373" r:id="rId64"/>
    <p:sldId id="374" r:id="rId65"/>
    <p:sldId id="382" r:id="rId66"/>
    <p:sldId id="380" r:id="rId67"/>
    <p:sldId id="383" r:id="rId68"/>
    <p:sldId id="372" r:id="rId69"/>
    <p:sldId id="377" r:id="rId70"/>
    <p:sldId id="381" r:id="rId71"/>
    <p:sldId id="351" r:id="rId72"/>
  </p:sldIdLst>
  <p:sldSz cx="12188825" cy="6858000"/>
  <p:notesSz cx="6858000" cy="9144000"/>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894409-4465-4171-AF06-EEBD72A851BA}" v="7" dt="2023-05-10T15:13:00.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1" autoAdjust="0"/>
    <p:restoredTop sz="94533" autoAdjust="0"/>
  </p:normalViewPr>
  <p:slideViewPr>
    <p:cSldViewPr showGuides="1">
      <p:cViewPr varScale="1">
        <p:scale>
          <a:sx n="150" d="100"/>
          <a:sy n="150" d="100"/>
        </p:scale>
        <p:origin x="966" y="13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s Kalogirou" userId="3d229c1c-2f02-4b37-ac8c-024280f91fe5" providerId="ADAL" clId="{92894409-4465-4171-AF06-EEBD72A851BA}"/>
    <pc:docChg chg="custSel addSld delSld modSld sldOrd">
      <pc:chgData name="Stefanos Kalogirou" userId="3d229c1c-2f02-4b37-ac8c-024280f91fe5" providerId="ADAL" clId="{92894409-4465-4171-AF06-EEBD72A851BA}" dt="2023-05-10T15:15:26.347" v="343" actId="1038"/>
      <pc:docMkLst>
        <pc:docMk/>
      </pc:docMkLst>
      <pc:sldChg chg="modSp mod">
        <pc:chgData name="Stefanos Kalogirou" userId="3d229c1c-2f02-4b37-ac8c-024280f91fe5" providerId="ADAL" clId="{92894409-4465-4171-AF06-EEBD72A851BA}" dt="2023-05-07T14:35:11.738" v="40" actId="6549"/>
        <pc:sldMkLst>
          <pc:docMk/>
          <pc:sldMk cId="2808920126" sldId="265"/>
        </pc:sldMkLst>
        <pc:spChg chg="mod">
          <ac:chgData name="Stefanos Kalogirou" userId="3d229c1c-2f02-4b37-ac8c-024280f91fe5" providerId="ADAL" clId="{92894409-4465-4171-AF06-EEBD72A851BA}" dt="2023-05-07T14:35:11.738" v="40" actId="6549"/>
          <ac:spMkLst>
            <pc:docMk/>
            <pc:sldMk cId="2808920126" sldId="265"/>
            <ac:spMk id="4" creationId="{00000000-0000-0000-0000-000000000000}"/>
          </ac:spMkLst>
        </pc:spChg>
      </pc:sldChg>
      <pc:sldChg chg="addSp delSp modSp new mod">
        <pc:chgData name="Stefanos Kalogirou" userId="3d229c1c-2f02-4b37-ac8c-024280f91fe5" providerId="ADAL" clId="{92894409-4465-4171-AF06-EEBD72A851BA}" dt="2023-05-10T15:15:16.466" v="318" actId="1038"/>
        <pc:sldMkLst>
          <pc:docMk/>
          <pc:sldMk cId="2610473811" sldId="419"/>
        </pc:sldMkLst>
        <pc:spChg chg="add del">
          <ac:chgData name="Stefanos Kalogirou" userId="3d229c1c-2f02-4b37-ac8c-024280f91fe5" providerId="ADAL" clId="{92894409-4465-4171-AF06-EEBD72A851BA}" dt="2023-05-10T15:03:18.462" v="43" actId="478"/>
          <ac:spMkLst>
            <pc:docMk/>
            <pc:sldMk cId="2610473811" sldId="419"/>
            <ac:spMk id="3" creationId="{3F7ABFD5-4C83-D63F-DED7-A553F7AB9A91}"/>
          </ac:spMkLst>
        </pc:spChg>
        <pc:picChg chg="add del mod modCrop">
          <ac:chgData name="Stefanos Kalogirou" userId="3d229c1c-2f02-4b37-ac8c-024280f91fe5" providerId="ADAL" clId="{92894409-4465-4171-AF06-EEBD72A851BA}" dt="2023-05-10T15:08:00.770" v="74" actId="478"/>
          <ac:picMkLst>
            <pc:docMk/>
            <pc:sldMk cId="2610473811" sldId="419"/>
            <ac:picMk id="5" creationId="{9310457C-04AA-839C-6062-36772FC58105}"/>
          </ac:picMkLst>
        </pc:picChg>
        <pc:picChg chg="add mod">
          <ac:chgData name="Stefanos Kalogirou" userId="3d229c1c-2f02-4b37-ac8c-024280f91fe5" providerId="ADAL" clId="{92894409-4465-4171-AF06-EEBD72A851BA}" dt="2023-05-10T15:15:12.881" v="305" actId="1038"/>
          <ac:picMkLst>
            <pc:docMk/>
            <pc:sldMk cId="2610473811" sldId="419"/>
            <ac:picMk id="7" creationId="{6577ED1C-82E9-4917-FF58-B4CF88E62B36}"/>
          </ac:picMkLst>
        </pc:picChg>
        <pc:picChg chg="add mod">
          <ac:chgData name="Stefanos Kalogirou" userId="3d229c1c-2f02-4b37-ac8c-024280f91fe5" providerId="ADAL" clId="{92894409-4465-4171-AF06-EEBD72A851BA}" dt="2023-05-10T15:15:16.466" v="318" actId="1038"/>
          <ac:picMkLst>
            <pc:docMk/>
            <pc:sldMk cId="2610473811" sldId="419"/>
            <ac:picMk id="9" creationId="{608899F7-2346-3CA7-3FFC-A9DA0BBF8847}"/>
          </ac:picMkLst>
        </pc:picChg>
        <pc:picChg chg="add del">
          <ac:chgData name="Stefanos Kalogirou" userId="3d229c1c-2f02-4b37-ac8c-024280f91fe5" providerId="ADAL" clId="{92894409-4465-4171-AF06-EEBD72A851BA}" dt="2023-05-10T15:12:57.522" v="266" actId="21"/>
          <ac:picMkLst>
            <pc:docMk/>
            <pc:sldMk cId="2610473811" sldId="419"/>
            <ac:picMk id="11" creationId="{DFFCDE7F-E6A0-6ED1-67C5-9528C71A28CA}"/>
          </ac:picMkLst>
        </pc:picChg>
      </pc:sldChg>
      <pc:sldChg chg="add del">
        <pc:chgData name="Stefanos Kalogirou" userId="3d229c1c-2f02-4b37-ac8c-024280f91fe5" providerId="ADAL" clId="{92894409-4465-4171-AF06-EEBD72A851BA}" dt="2023-05-10T15:14:46.186" v="274" actId="47"/>
        <pc:sldMkLst>
          <pc:docMk/>
          <pc:sldMk cId="227743925" sldId="420"/>
        </pc:sldMkLst>
      </pc:sldChg>
      <pc:sldChg chg="add del">
        <pc:chgData name="Stefanos Kalogirou" userId="3d229c1c-2f02-4b37-ac8c-024280f91fe5" providerId="ADAL" clId="{92894409-4465-4171-AF06-EEBD72A851BA}" dt="2023-05-10T15:14:47.195" v="275" actId="47"/>
        <pc:sldMkLst>
          <pc:docMk/>
          <pc:sldMk cId="3698246569" sldId="421"/>
        </pc:sldMkLst>
      </pc:sldChg>
      <pc:sldChg chg="addSp modSp add mod ord">
        <pc:chgData name="Stefanos Kalogirou" userId="3d229c1c-2f02-4b37-ac8c-024280f91fe5" providerId="ADAL" clId="{92894409-4465-4171-AF06-EEBD72A851BA}" dt="2023-05-10T15:11:08.113" v="251" actId="6549"/>
        <pc:sldMkLst>
          <pc:docMk/>
          <pc:sldMk cId="113074620" sldId="422"/>
        </pc:sldMkLst>
        <pc:spChg chg="add mod">
          <ac:chgData name="Stefanos Kalogirou" userId="3d229c1c-2f02-4b37-ac8c-024280f91fe5" providerId="ADAL" clId="{92894409-4465-4171-AF06-EEBD72A851BA}" dt="2023-05-10T15:11:08.113" v="251" actId="6549"/>
          <ac:spMkLst>
            <pc:docMk/>
            <pc:sldMk cId="113074620" sldId="422"/>
            <ac:spMk id="4" creationId="{488B1824-8843-C854-B5BB-778C146CFCB6}"/>
          </ac:spMkLst>
        </pc:spChg>
        <pc:picChg chg="add mod">
          <ac:chgData name="Stefanos Kalogirou" userId="3d229c1c-2f02-4b37-ac8c-024280f91fe5" providerId="ADAL" clId="{92894409-4465-4171-AF06-EEBD72A851BA}" dt="2023-05-10T15:09:14.842" v="78" actId="1076"/>
          <ac:picMkLst>
            <pc:docMk/>
            <pc:sldMk cId="113074620" sldId="422"/>
            <ac:picMk id="3" creationId="{762AB03E-4FF6-A817-EF75-4EC5C940A155}"/>
          </ac:picMkLst>
        </pc:picChg>
      </pc:sldChg>
      <pc:sldChg chg="addSp modSp add mod ord">
        <pc:chgData name="Stefanos Kalogirou" userId="3d229c1c-2f02-4b37-ac8c-024280f91fe5" providerId="ADAL" clId="{92894409-4465-4171-AF06-EEBD72A851BA}" dt="2023-05-10T15:06:57.292" v="64" actId="1076"/>
        <pc:sldMkLst>
          <pc:docMk/>
          <pc:sldMk cId="1630370551" sldId="423"/>
        </pc:sldMkLst>
        <pc:spChg chg="add mod">
          <ac:chgData name="Stefanos Kalogirou" userId="3d229c1c-2f02-4b37-ac8c-024280f91fe5" providerId="ADAL" clId="{92894409-4465-4171-AF06-EEBD72A851BA}" dt="2023-05-10T15:06:57.292" v="64" actId="1076"/>
          <ac:spMkLst>
            <pc:docMk/>
            <pc:sldMk cId="1630370551" sldId="423"/>
            <ac:spMk id="5" creationId="{CCCDF9C2-6AC8-8659-BEF4-D0DCD77C5A73}"/>
          </ac:spMkLst>
        </pc:spChg>
        <pc:picChg chg="add mod modCrop">
          <ac:chgData name="Stefanos Kalogirou" userId="3d229c1c-2f02-4b37-ac8c-024280f91fe5" providerId="ADAL" clId="{92894409-4465-4171-AF06-EEBD72A851BA}" dt="2023-05-10T15:06:54.964" v="63" actId="1076"/>
          <ac:picMkLst>
            <pc:docMk/>
            <pc:sldMk cId="1630370551" sldId="423"/>
            <ac:picMk id="3" creationId="{559B1349-3F51-6DA1-F28F-2A4BB07F6227}"/>
          </ac:picMkLst>
        </pc:picChg>
      </pc:sldChg>
      <pc:sldChg chg="addSp modSp add mod">
        <pc:chgData name="Stefanos Kalogirou" userId="3d229c1c-2f02-4b37-ac8c-024280f91fe5" providerId="ADAL" clId="{92894409-4465-4171-AF06-EEBD72A851BA}" dt="2023-05-10T15:15:26.347" v="343" actId="1038"/>
        <pc:sldMkLst>
          <pc:docMk/>
          <pc:sldMk cId="1154497262" sldId="424"/>
        </pc:sldMkLst>
        <pc:picChg chg="add mod">
          <ac:chgData name="Stefanos Kalogirou" userId="3d229c1c-2f02-4b37-ac8c-024280f91fe5" providerId="ADAL" clId="{92894409-4465-4171-AF06-EEBD72A851BA}" dt="2023-05-10T15:15:19.821" v="320" actId="1038"/>
          <ac:picMkLst>
            <pc:docMk/>
            <pc:sldMk cId="1154497262" sldId="424"/>
            <ac:picMk id="2" creationId="{7A2EDBD6-44D4-4FC9-09E9-DE0A68861837}"/>
          </ac:picMkLst>
        </pc:picChg>
        <pc:picChg chg="add mod">
          <ac:chgData name="Stefanos Kalogirou" userId="3d229c1c-2f02-4b37-ac8c-024280f91fe5" providerId="ADAL" clId="{92894409-4465-4171-AF06-EEBD72A851BA}" dt="2023-05-10T15:15:26.347" v="343" actId="1038"/>
          <ac:picMkLst>
            <pc:docMk/>
            <pc:sldMk cId="1154497262" sldId="424"/>
            <ac:picMk id="4" creationId="{96712C5F-6604-1342-8741-81B06ECD025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pPr/>
              <a:t>5/10/2023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p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5/10/2023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l-GR"/>
              <a:t>Kλικ για επεξεργασία του τίτλου</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a:p>
        </p:txBody>
      </p:sp>
      <p:sp>
        <p:nvSpPr>
          <p:cNvPr id="3" name="Vertical Text Placeholder 2"/>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3A713B6B-E340-4FC0-A085-B71A4639D1AA}" type="datetime1">
              <a:rPr lang="en-US" smtClean="0"/>
              <a:pPr/>
              <a:t>5/10/2023</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l-GR"/>
              <a:t>Kλικ για επεξεργασία του τίτλου</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FDCB42DF-42F7-4DF8-92F8-78154BDE12B4}" type="datetime1">
              <a:rPr lang="en-US" smtClean="0"/>
              <a:pPr/>
              <a:t>5/10/2023</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a:p>
        </p:txBody>
      </p:sp>
      <p:sp>
        <p:nvSpPr>
          <p:cNvPr id="3" name="Content Placeholder 2"/>
          <p:cNvSpPr>
            <a:spLocks noGrp="1"/>
          </p:cNvSpPr>
          <p:nvPr>
            <p:ph idx="1"/>
          </p:nvPr>
        </p:nvSpPr>
        <p:spPr/>
        <p:txBody>
          <a:bodyPr/>
          <a:lstStyle>
            <a:lvl5pPr>
              <a:defRPr/>
            </a:lvl5pPr>
            <a:lvl6pPr>
              <a:defRPr/>
            </a:lvl6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4" name="Footer Placeholder 4"/>
          <p:cNvSpPr>
            <a:spLocks noGrp="1"/>
          </p:cNvSpPr>
          <p:nvPr>
            <p:ph type="ftr" sz="quarter" idx="11"/>
          </p:nvPr>
        </p:nvSpPr>
        <p:spPr>
          <a:xfrm>
            <a:off x="1979611" y="6400800"/>
            <a:ext cx="5954834" cy="276228"/>
          </a:xfrm>
        </p:spPr>
        <p:txBody>
          <a:bodyPr/>
          <a:lstStyle/>
          <a:p>
            <a:r>
              <a:rPr lang="en-US" dirty="0"/>
              <a:t>Add a footer</a:t>
            </a:r>
            <a:endParaRPr dirty="0"/>
          </a:p>
        </p:txBody>
      </p:sp>
      <p:sp>
        <p:nvSpPr>
          <p:cNvPr id="5" name="Date Placeholder 3"/>
          <p:cNvSpPr>
            <a:spLocks noGrp="1"/>
          </p:cNvSpPr>
          <p:nvPr>
            <p:ph type="dt" sz="half" idx="10"/>
          </p:nvPr>
        </p:nvSpPr>
        <p:spPr>
          <a:xfrm>
            <a:off x="8228011" y="6400800"/>
            <a:ext cx="1548659" cy="276228"/>
          </a:xfrm>
        </p:spPr>
        <p:txBody>
          <a:bodyPr/>
          <a:lstStyle/>
          <a:p>
            <a:fld id="{A43FAFC5-F11C-4205-99FD-FC66DAA2AE2D}" type="datetime1">
              <a:rPr lang="en-US" smtClean="0"/>
              <a:pPr/>
              <a:t>5/10/2023</a:t>
            </a:fld>
            <a:endParaRPr/>
          </a:p>
        </p:txBody>
      </p:sp>
      <p:sp>
        <p:nvSpPr>
          <p:cNvPr id="6" name="Slide Number Placeholder 5"/>
          <p:cNvSpPr>
            <a:spLocks noGrp="1"/>
          </p:cNvSpPr>
          <p:nvPr>
            <p:ph type="sldNum" sz="quarter" idx="12"/>
          </p:nvPr>
        </p:nvSpPr>
        <p:spPr>
          <a:xfrm>
            <a:off x="10056811" y="6400800"/>
            <a:ext cx="1066802" cy="276228"/>
          </a:xfrm>
        </p:spPr>
        <p:txBody>
          <a:bodyPr/>
          <a:lstStyle/>
          <a:p>
            <a:fld id="{2A013F82-EE5E-44EE-A61D-E31C6657F26F}" type="slidenum">
              <a:rPr/>
              <a:p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l-GR"/>
              <a:t>Kλικ για επεξεργασία του τίτλου</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A43FAFC5-F11C-4205-99FD-FC66DAA2AE2D}" type="datetime1">
              <a:rPr lang="en-US" smtClean="0"/>
              <a:pPr/>
              <a:t>5/10/2023</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EFD82905-3DC5-49B9-B8B8-9D80D3609DB5}" type="datetime1">
              <a:rPr lang="en-US" smtClean="0"/>
              <a:pPr/>
              <a:t>5/10/2023</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Kλικ για επεξεργασία του τίτλου</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8" name="Footer Placeholder 7"/>
          <p:cNvSpPr>
            <a:spLocks noGrp="1"/>
          </p:cNvSpPr>
          <p:nvPr>
            <p:ph type="ftr" sz="quarter" idx="11"/>
          </p:nvPr>
        </p:nvSpPr>
        <p:spPr/>
        <p:txBody>
          <a:bodyPr/>
          <a:lstStyle/>
          <a:p>
            <a:r>
              <a:rPr lang="en-US"/>
              <a:t>Add a footer</a:t>
            </a:r>
            <a:endParaRPr/>
          </a:p>
        </p:txBody>
      </p:sp>
      <p:sp>
        <p:nvSpPr>
          <p:cNvPr id="7" name="Date Placeholder 6"/>
          <p:cNvSpPr>
            <a:spLocks noGrp="1"/>
          </p:cNvSpPr>
          <p:nvPr>
            <p:ph type="dt" sz="half" idx="10"/>
          </p:nvPr>
        </p:nvSpPr>
        <p:spPr/>
        <p:txBody>
          <a:bodyPr/>
          <a:lstStyle/>
          <a:p>
            <a:fld id="{59825298-A6F6-4AF2-832C-941EFA52AF9B}" type="datetime1">
              <a:rPr lang="en-US" smtClean="0"/>
              <a:pPr/>
              <a:t>5/10/2023</a:t>
            </a:fld>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a:p>
        </p:txBody>
      </p:sp>
      <p:sp>
        <p:nvSpPr>
          <p:cNvPr id="4" name="Footer Placeholder 3"/>
          <p:cNvSpPr>
            <a:spLocks noGrp="1"/>
          </p:cNvSpPr>
          <p:nvPr>
            <p:ph type="ftr" sz="quarter" idx="11"/>
          </p:nvPr>
        </p:nvSpPr>
        <p:spPr/>
        <p:txBody>
          <a:bodyPr/>
          <a:lstStyle/>
          <a:p>
            <a:r>
              <a:rPr lang="en-US"/>
              <a:t>Add a footer</a:t>
            </a:r>
            <a:endParaRPr/>
          </a:p>
        </p:txBody>
      </p:sp>
      <p:sp>
        <p:nvSpPr>
          <p:cNvPr id="3" name="Date Placeholder 2"/>
          <p:cNvSpPr>
            <a:spLocks noGrp="1"/>
          </p:cNvSpPr>
          <p:nvPr>
            <p:ph type="dt" sz="half" idx="10"/>
          </p:nvPr>
        </p:nvSpPr>
        <p:spPr/>
        <p:txBody>
          <a:bodyPr/>
          <a:lstStyle/>
          <a:p>
            <a:fld id="{91EE3D8C-3438-4368-AD19-D5CB0C52B1DD}" type="datetime1">
              <a:rPr lang="en-US" smtClean="0"/>
              <a:pPr/>
              <a:t>5/10/2023</a:t>
            </a:fld>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pic>
        <p:nvPicPr>
          <p:cNvPr id="6" name="Picture 5" descr="Large ocean wave (semitranspar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Footer Placeholder 2"/>
          <p:cNvSpPr>
            <a:spLocks noGrp="1"/>
          </p:cNvSpPr>
          <p:nvPr>
            <p:ph type="ftr" sz="quarter" idx="11"/>
          </p:nvPr>
        </p:nvSpPr>
        <p:spPr/>
        <p:txBody>
          <a:bodyPr/>
          <a:lstStyle/>
          <a:p>
            <a:r>
              <a:rPr lang="en-US"/>
              <a:t>Add a footer</a:t>
            </a:r>
            <a:endParaRPr/>
          </a:p>
        </p:txBody>
      </p:sp>
      <p:sp>
        <p:nvSpPr>
          <p:cNvPr id="2" name="Date Placeholder 1"/>
          <p:cNvSpPr>
            <a:spLocks noGrp="1"/>
          </p:cNvSpPr>
          <p:nvPr>
            <p:ph type="dt" sz="half" idx="10"/>
          </p:nvPr>
        </p:nvSpPr>
        <p:spPr/>
        <p:txBody>
          <a:bodyPr/>
          <a:lstStyle/>
          <a:p>
            <a:fld id="{5A41D785-D6D8-40F1-B2DD-0E2019A27A22}" type="datetime1">
              <a:rPr lang="en-US" smtClean="0"/>
              <a:pPr/>
              <a:t>5/10/2023</a:t>
            </a:fld>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l-GR"/>
              <a:t>Kλικ για επεξεργασία του τίτλου</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C05A9A06-02F9-41CB-8208-185A65D60B96}" type="datetime1">
              <a:rPr lang="en-US" smtClean="0"/>
              <a:pPr/>
              <a:t>5/10/2023</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l-GR"/>
              <a:t>Kλικ για επεξεργασία του τίτλου</a:t>
            </a:r>
            <a:endParaRPr/>
          </a:p>
        </p:txBody>
      </p:sp>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3E2E051B-B340-4A72-AC7D-8FDFBF03EE12}" type="datetime1">
              <a:rPr lang="en-US" smtClean="0"/>
              <a:pPr/>
              <a:t>5/10/2023</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l-GR"/>
              <a:t>Kλικ για επεξεργασία του τίτλου</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6B85D658-8C58-46F3-AA54-0ED74F8B4CDC}" type="datetime1">
              <a:rPr lang="en-US" smtClean="0"/>
              <a:pPr/>
              <a:t>5/10/2023</a:t>
            </a:fld>
            <a:endParaRPr lang="en-US" dirty="0"/>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www.europarl.europa.eu/factsheets/el/sheet/120/%CF%80%CE%B1%CF%81%CE%B1%CE%B3%CF%89%CE%B3%CE%B7-%CF%85%CE%B4%CE%B1%CF%84%CE%BF%CE%BA%CE%B1%CE%BB%CE%BB%CE%B9%CE%B5%CF%81%CE%B3%CE%B5%CE%B9%CE%B1%CF%82-%CF%83%CF%84%CE%B7%CE%BD-%CE%B5%CF%85%CF%81%CF%89%CF%80%CE%B1%CE%B9%CE%BA%CE%B7-%CE%B5%CE%BD%CF%89%CF%83%CE%B7" TargetMode="Externa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598468" y="642918"/>
            <a:ext cx="5590357" cy="3733800"/>
          </a:xfrm>
        </p:spPr>
        <p:txBody>
          <a:bodyPr>
            <a:normAutofit fontScale="90000"/>
          </a:bodyPr>
          <a:lstStyle/>
          <a:p>
            <a:r>
              <a:rPr lang="el-GR" dirty="0"/>
              <a:t>Κλιματική αλλαγή και οι επιδράσεις  στα υδάτινα οικοσυστήματα και τις υδατοκαλλιέργειες</a:t>
            </a:r>
            <a:endParaRPr lang="en-US" sz="5400" dirty="0"/>
          </a:p>
        </p:txBody>
      </p:sp>
      <p:sp>
        <p:nvSpPr>
          <p:cNvPr id="4" name="Subtitle 3"/>
          <p:cNvSpPr>
            <a:spLocks noGrp="1"/>
          </p:cNvSpPr>
          <p:nvPr>
            <p:ph type="subTitle" idx="1"/>
          </p:nvPr>
        </p:nvSpPr>
        <p:spPr>
          <a:xfrm>
            <a:off x="6495323" y="4797152"/>
            <a:ext cx="5796645" cy="1512168"/>
          </a:xfrm>
        </p:spPr>
        <p:txBody>
          <a:bodyPr>
            <a:noAutofit/>
          </a:bodyPr>
          <a:lstStyle/>
          <a:p>
            <a:r>
              <a:rPr lang="el-GR" sz="2400" b="1" dirty="0"/>
              <a:t>Στέφανος Καλογήρου, </a:t>
            </a:r>
            <a:r>
              <a:rPr lang="el-GR" sz="2400" b="1" dirty="0" err="1"/>
              <a:t>Επ</a:t>
            </a:r>
            <a:r>
              <a:rPr lang="el-GR" sz="2400" b="1" dirty="0"/>
              <a:t>.  Καθηγητής  </a:t>
            </a:r>
          </a:p>
          <a:p>
            <a:r>
              <a:rPr lang="el-GR" sz="2400" b="1" dirty="0"/>
              <a:t>Ελένη Μήλιου</a:t>
            </a:r>
            <a:r>
              <a:rPr lang="el-GR" sz="2400" b="1"/>
              <a:t>, Καθηγήτρια</a:t>
            </a:r>
            <a:endParaRPr lang="el-GR" sz="2400" b="1" dirty="0"/>
          </a:p>
          <a:p>
            <a:r>
              <a:rPr lang="el-GR" sz="2400" b="1" dirty="0" err="1"/>
              <a:t>Εργ</a:t>
            </a:r>
            <a:r>
              <a:rPr lang="el-GR" sz="2400" b="1" dirty="0"/>
              <a:t>. Εφαρμοσμένης Υδροβιολογίας</a:t>
            </a:r>
          </a:p>
          <a:p>
            <a:r>
              <a:rPr lang="el-GR" sz="2400" b="1" dirty="0"/>
              <a:t>Τμήμα Επιστήμης Ζωικής Παραγωγής</a:t>
            </a:r>
          </a:p>
          <a:p>
            <a:r>
              <a:rPr lang="el-GR" sz="2400" b="1" dirty="0"/>
              <a:t>Γεωπονικό Πανεπιστήμιο Αθηνών</a:t>
            </a:r>
            <a:endParaRPr lang="it-IT" sz="2400" b="1"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17948" y="-243408"/>
            <a:ext cx="9144001" cy="1219200"/>
          </a:xfrm>
        </p:spPr>
        <p:txBody>
          <a:bodyPr/>
          <a:lstStyle/>
          <a:p>
            <a:r>
              <a:rPr lang="el-GR" b="1" dirty="0"/>
              <a:t>Η στάθμη της θάλασσας αυξάνεται</a:t>
            </a:r>
          </a:p>
        </p:txBody>
      </p:sp>
      <p:sp>
        <p:nvSpPr>
          <p:cNvPr id="3" name="2 - Θέση περιεχομένου"/>
          <p:cNvSpPr>
            <a:spLocks noGrp="1"/>
          </p:cNvSpPr>
          <p:nvPr>
            <p:ph idx="1"/>
          </p:nvPr>
        </p:nvSpPr>
        <p:spPr>
          <a:xfrm>
            <a:off x="1989956" y="1268760"/>
            <a:ext cx="9144001" cy="5328592"/>
          </a:xfrm>
        </p:spPr>
        <p:txBody>
          <a:bodyPr>
            <a:normAutofit/>
          </a:bodyPr>
          <a:lstStyle/>
          <a:p>
            <a:r>
              <a:rPr lang="el-GR" b="1" dirty="0"/>
              <a:t>Η μέση παγκόσμια στάθμη της θάλασσας αυξάνεται με μέσο ρυθμό 1,8 mm ετησίως από το 1961. Το ποσοστό επιταχύνθηκε από το 1993 σε περίπου 3,1 mm ετησίως.</a:t>
            </a:r>
          </a:p>
          <a:p>
            <a:r>
              <a:rPr lang="el-GR" b="1" dirty="0"/>
              <a:t>Η αλλαγή της στάθμης της θάλασσας δεν είναι γεωγραφικά ομοιόμορφη, επειδή ελέγχεται από τις διαδικασίες κυκλοφορίας των ωκεανών.</a:t>
            </a:r>
          </a:p>
          <a:p>
            <a:r>
              <a:rPr lang="el-GR" b="1" dirty="0"/>
              <a:t>Οι μεγαλύτερες απώλειες που αναμένονται, από την άνοδο της στάθμης της θάλασσας, είναι πιθανόν να είναι στις ακτές του Ατλαντικού και του Κόλπου του Μεξικού της Αμερικής, της Μεσογείου και της Βαλτικής.</a:t>
            </a:r>
          </a:p>
          <a:p>
            <a:r>
              <a:rPr lang="el-GR" b="1" dirty="0"/>
              <a:t>Οι παράκτιοι βιότοποι υγροτόπων ενδέχεται να μειωθούν σημαντικά στο μέλλον ως αποτέλεσμα της ανόδου της στάθμης της θάλασσας.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29916" y="620688"/>
            <a:ext cx="10019456" cy="2047949"/>
          </a:xfrm>
        </p:spPr>
        <p:txBody>
          <a:bodyPr/>
          <a:lstStyle/>
          <a:p>
            <a:br>
              <a:rPr lang="el-GR" sz="2400" b="1" dirty="0"/>
            </a:br>
            <a:r>
              <a:rPr lang="el-GR" sz="2400" b="1" dirty="0"/>
              <a:t>Πάνω από τρεις αιώνες μετρήσεων στη </a:t>
            </a:r>
            <a:r>
              <a:rPr lang="el-GR" sz="2400" b="1" dirty="0" err="1"/>
              <a:t>Βρέστη</a:t>
            </a:r>
            <a:r>
              <a:rPr lang="el-GR" sz="2400" b="1" dirty="0"/>
              <a:t> έχουν δείξει τοπική άνοδο της στάθμης της θάλασσας κατά 30 εκατοστά, με μια πιο σημαντική αύξηση κατά τις τελευταίες δεκαετίες. </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1557908" y="3356992"/>
            <a:ext cx="10239865" cy="244859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61964" y="260648"/>
            <a:ext cx="9144001" cy="814536"/>
          </a:xfrm>
        </p:spPr>
        <p:txBody>
          <a:bodyPr/>
          <a:lstStyle/>
          <a:p>
            <a:r>
              <a:rPr lang="el-GR" b="1" dirty="0"/>
              <a:t>ΩΚΕΑΝΙΑ ΚΥΚΛΟΦΟΡΙΑ</a:t>
            </a:r>
          </a:p>
        </p:txBody>
      </p:sp>
      <p:sp>
        <p:nvSpPr>
          <p:cNvPr id="3" name="2 - Θέση περιεχομένου"/>
          <p:cNvSpPr>
            <a:spLocks noGrp="1"/>
          </p:cNvSpPr>
          <p:nvPr>
            <p:ph idx="1"/>
          </p:nvPr>
        </p:nvSpPr>
        <p:spPr>
          <a:xfrm>
            <a:off x="1989956" y="1124744"/>
            <a:ext cx="9144001" cy="5256584"/>
          </a:xfrm>
        </p:spPr>
        <p:txBody>
          <a:bodyPr>
            <a:normAutofit fontScale="92500" lnSpcReduction="10000"/>
          </a:bodyPr>
          <a:lstStyle/>
          <a:p>
            <a:r>
              <a:rPr lang="el-GR" sz="2600" b="1" dirty="0"/>
              <a:t>Η κυκλοφορία του παγκόσμιου ωκεανού αποτελεί βασικό ρυθμιστή του κλίματος, αποθηκεύοντας και μεταφέροντας θερμότητα, άνθρακα</a:t>
            </a:r>
            <a:r>
              <a:rPr lang="en-US" sz="2600" b="1" dirty="0"/>
              <a:t> </a:t>
            </a:r>
            <a:r>
              <a:rPr lang="el-GR" sz="2600" b="1" dirty="0"/>
              <a:t>και θρεπτικά συστατικά. Πολύπλοκοι και ποικίλοι μηχανισμοί αλληλεπιδρούν μεταξύ τους για να δημιουργήσουν αυτή την κυκλοφορία.</a:t>
            </a:r>
          </a:p>
          <a:p>
            <a:r>
              <a:rPr lang="el-GR" sz="2600" b="1" dirty="0"/>
              <a:t>Η κυκλοφορία του ωκεανού μπορεί να χωριστεί σε δύο βασικές συνιστώσες: μια γρήγορη και </a:t>
            </a:r>
            <a:r>
              <a:rPr lang="el-GR" sz="2600" b="1" dirty="0" err="1"/>
              <a:t>ανεμογενή</a:t>
            </a:r>
            <a:r>
              <a:rPr lang="el-GR" sz="2600" b="1" dirty="0"/>
              <a:t> κυκλοφορία της επιφάνειας και μια αργή κυκλοφορία που κυριαρχεί στη βαθιά θάλασσα και εξαρτάται από την πυκνότητα.</a:t>
            </a:r>
          </a:p>
          <a:p>
            <a:r>
              <a:rPr lang="el-GR" sz="2600" b="1" dirty="0"/>
              <a:t>Σε ορισμένες πολύ συγκεκριμένες τοποθεσίες - κυρίως στον Βόρειο Ατλαντικό και γύρω από την Ανταρκτική - τα ύδατα της επιφάνειας γίνονται πιο πυκνά και βυθίζονται. Η πυκνότητα των επιφανειακών υδάτων αυξάνεται κυρίως λόγω της ψύξης.</a:t>
            </a:r>
          </a:p>
          <a:p>
            <a:endParaRPr lang="el-GR" dirty="0"/>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2398872" y="0"/>
            <a:ext cx="9789953"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2"/>
          </p:nvPr>
        </p:nvSpPr>
        <p:spPr>
          <a:xfrm>
            <a:off x="1093752" y="476672"/>
            <a:ext cx="5216684" cy="4419600"/>
          </a:xfrm>
        </p:spPr>
        <p:txBody>
          <a:bodyPr>
            <a:noAutofit/>
          </a:bodyPr>
          <a:lstStyle/>
          <a:p>
            <a:r>
              <a:rPr lang="el-GR" sz="2400" b="1" dirty="0"/>
              <a:t>Η υπερθέρμανση του πλανήτη θα οδηγήσει σε μεγαλύτερη τήξη του πάγου στους πόλους και σε μεγαλύτερες προσθήκες γλυκών υδάτων στον ωκεανό στα μεγάλα γεωγραφικά πλάτη. </a:t>
            </a:r>
          </a:p>
          <a:p>
            <a:r>
              <a:rPr lang="el-GR" sz="2400" b="1" dirty="0"/>
              <a:t>Αυτή η εισροή γλυκού νερού, μειώνοντας την πυκνότητα των επιφανειακών υδάτων κοντά στους πόλους, θα μπορούσε να περιορίσει την καταβύθιση, να αποτρέψει το σχηματισμό βαθέων υδάτων και να επιβραδύνει την παγκόσμια ωκεάνια κυκλοφορία και τη μεταφορά οξυγόνου στη Βαθειά Θάλασσα.</a:t>
            </a:r>
          </a:p>
        </p:txBody>
      </p:sp>
      <p:pic>
        <p:nvPicPr>
          <p:cNvPr id="6" name="Content Placeholder 5" descr=" Scientistshave warned that the worlds climate has changed a lot, and has affected many living and non-living things. Man..."/>
          <p:cNvPicPr>
            <a:picLocks noGrp="1"/>
          </p:cNvPicPr>
          <p:nvPr>
            <p:ph sz="half" idx="1"/>
          </p:nvPr>
        </p:nvPicPr>
        <p:blipFill>
          <a:blip r:embed="rId2"/>
          <a:srcRect l="5924" t="23671" r="14218" b="7101"/>
          <a:stretch>
            <a:fillRect/>
          </a:stretch>
        </p:blipFill>
        <p:spPr bwMode="auto">
          <a:xfrm>
            <a:off x="6594478" y="1785926"/>
            <a:ext cx="5214974" cy="34337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7420" y="785794"/>
            <a:ext cx="4243383" cy="1219200"/>
          </a:xfrm>
        </p:spPr>
        <p:txBody>
          <a:bodyPr/>
          <a:lstStyle/>
          <a:p>
            <a:r>
              <a:rPr lang="el-GR" dirty="0"/>
              <a:t>Το ρεύμα του Κόλπου απειλείται</a:t>
            </a:r>
          </a:p>
        </p:txBody>
      </p:sp>
      <p:sp>
        <p:nvSpPr>
          <p:cNvPr id="3" name="Content Placeholder 2"/>
          <p:cNvSpPr>
            <a:spLocks noGrp="1"/>
          </p:cNvSpPr>
          <p:nvPr>
            <p:ph sz="half" idx="1"/>
          </p:nvPr>
        </p:nvSpPr>
        <p:spPr>
          <a:xfrm>
            <a:off x="1979613" y="4572008"/>
            <a:ext cx="4419599" cy="1676392"/>
          </a:xfrm>
        </p:spPr>
        <p:txBody>
          <a:bodyPr/>
          <a:lstStyle/>
          <a:p>
            <a:endParaRPr lang="el-GR" dirty="0"/>
          </a:p>
        </p:txBody>
      </p:sp>
      <p:pic>
        <p:nvPicPr>
          <p:cNvPr id="5" name="i-7bc6796e83cc4488" descr="As global warming heats the Earth and ocean, the retreat of the sea ice means there won't be as much cold, dense water, generated through oceanic convection (illustrated), created to flow south and feed the Gulf Stream. If convection decreases, the Gulf Stream may weaken and reduce the warming of the atmosphere"/>
          <p:cNvPicPr>
            <a:picLocks noGrp="1"/>
          </p:cNvPicPr>
          <p:nvPr>
            <p:ph sz="half" idx="2"/>
          </p:nvPr>
        </p:nvPicPr>
        <p:blipFill>
          <a:blip r:embed="rId2"/>
          <a:srcRect/>
          <a:stretch>
            <a:fillRect/>
          </a:stretch>
        </p:blipFill>
        <p:spPr bwMode="auto">
          <a:xfrm>
            <a:off x="6704013" y="2295855"/>
            <a:ext cx="5484812" cy="3990665"/>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1022314" y="0"/>
            <a:ext cx="5715040" cy="435769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 Τίτλος"/>
          <p:cNvSpPr>
            <a:spLocks noGrp="1"/>
          </p:cNvSpPr>
          <p:nvPr>
            <p:ph type="title"/>
          </p:nvPr>
        </p:nvSpPr>
        <p:spPr>
          <a:xfrm>
            <a:off x="1773932" y="2348880"/>
            <a:ext cx="3657600" cy="2840038"/>
          </a:xfrm>
        </p:spPr>
        <p:txBody>
          <a:bodyPr>
            <a:normAutofit fontScale="90000"/>
          </a:bodyPr>
          <a:lstStyle/>
          <a:p>
            <a:r>
              <a:rPr lang="el-GR" b="1" dirty="0"/>
              <a:t>Ο ωκεανός είναι μια φυσική δεξαμενή που απορροφά και αποθηκεύει τον άνθρακα της ατμόσφαιρας με φυσικούς και βιολογικούς μηχανισμούς.</a:t>
            </a:r>
          </a:p>
        </p:txBody>
      </p:sp>
      <p:pic>
        <p:nvPicPr>
          <p:cNvPr id="21" name="Picture 2" descr="http://media4.picsearch.com/is?tSZOJ2or0yPmnvpPXcGZAh0sC2WkoJKpwBVtVFMzgqA&amp;width=214"/>
          <p:cNvPicPr>
            <a:picLocks noGrp="1" noChangeAspect="1" noChangeArrowheads="1"/>
          </p:cNvPicPr>
          <p:nvPr>
            <p:ph type="pic" idx="1"/>
          </p:nvPr>
        </p:nvPicPr>
        <p:blipFill>
          <a:blip r:embed="rId2" cstate="print"/>
          <a:srcRect l="13228" r="13228"/>
          <a:stretch>
            <a:fillRect/>
          </a:stretch>
        </p:blipFill>
        <p:spPr bwMode="auto">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1197868" y="404664"/>
            <a:ext cx="5760640" cy="5843736"/>
          </a:xfrm>
        </p:spPr>
        <p:txBody>
          <a:bodyPr>
            <a:noAutofit/>
          </a:bodyPr>
          <a:lstStyle/>
          <a:p>
            <a:r>
              <a:rPr lang="el-GR" b="1" dirty="0"/>
              <a:t>Αυτές οι διεργασίες αποτελούν τη γνωστή «αντλία άνθρακα του ωκεανού». Αποτελείται από  μία βιολογική αντλία, η οποία μεταφέρει άνθρακα στην επιφάνεια του βυθού (αποθηκεύεται εκεί μακροπρόθεσμα) μέσω της τροφικής αλυσίδας και της φυσικής αντλίας που προκύπτει από την κυκλοφορία των ωκεανών.</a:t>
            </a:r>
          </a:p>
          <a:p>
            <a:r>
              <a:rPr lang="el-GR" b="1" dirty="0"/>
              <a:t>Ο ωκεανός συγκεντρώνει 50 φορές περισσότερο άνθρακα από την ατμόσφαιρα.</a:t>
            </a:r>
            <a:r>
              <a:rPr lang="el-GR" dirty="0"/>
              <a:t> </a:t>
            </a:r>
            <a:r>
              <a:rPr lang="el-GR" b="1" dirty="0"/>
              <a:t>Περίπου τα εννέα δέκατα του ατμοσφαιρικού CO</a:t>
            </a:r>
            <a:r>
              <a:rPr lang="el-GR" b="1" baseline="-25000" dirty="0"/>
              <a:t>2 </a:t>
            </a:r>
            <a:r>
              <a:rPr lang="el-GR" b="1" dirty="0"/>
              <a:t>μεταφέρονται στον ωκεανό με απλή διάλυση του αερίου στο επιφανειακό θαλασσινό νερό.</a:t>
            </a:r>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7054012" y="476672"/>
            <a:ext cx="4729032" cy="577172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1773932" y="404664"/>
            <a:ext cx="4419599" cy="5843736"/>
          </a:xfrm>
        </p:spPr>
        <p:txBody>
          <a:bodyPr>
            <a:normAutofit lnSpcReduction="10000"/>
          </a:bodyPr>
          <a:lstStyle/>
          <a:p>
            <a:r>
              <a:rPr lang="el-GR" b="1" dirty="0"/>
              <a:t>Στα μεγάλα γεωγραφικά πλάτη, το νερό αποθηκεύει το CO</a:t>
            </a:r>
            <a:r>
              <a:rPr lang="el-GR" b="1" baseline="-25000" dirty="0"/>
              <a:t>2</a:t>
            </a:r>
            <a:r>
              <a:rPr lang="el-GR" b="1" dirty="0"/>
              <a:t> πιο εύκολα επειδή οι χαμηλές θερμοκρασίες διευκολύνουν τη διάλυση του ατμοσφαιρικού CO</a:t>
            </a:r>
            <a:r>
              <a:rPr lang="el-GR" b="1" baseline="-25000" dirty="0"/>
              <a:t>2</a:t>
            </a:r>
            <a:r>
              <a:rPr lang="el-GR" b="1" dirty="0"/>
              <a:t> (ως εκ τούτου και η σημασία των πολικών περιοχών στον κύκλο του άνθρακα).</a:t>
            </a:r>
          </a:p>
          <a:p>
            <a:r>
              <a:rPr lang="el-GR" b="1" dirty="0"/>
              <a:t>Το διαλυμένο CO</a:t>
            </a:r>
            <a:r>
              <a:rPr lang="el-GR" b="1" baseline="-25000" dirty="0"/>
              <a:t>2  </a:t>
            </a:r>
            <a:r>
              <a:rPr lang="el-GR" b="1" dirty="0"/>
              <a:t>στη Βαθειά Θάλασσα ακολουθεί ένα ταξίδι αρκετών εκατοντάδων ετών για να επανέλθει στην επιφάνεια μέσω ανοδικών κινήσεων (</a:t>
            </a:r>
            <a:r>
              <a:rPr lang="en-US" b="1" dirty="0"/>
              <a:t>upwelling).</a:t>
            </a:r>
            <a:r>
              <a:rPr lang="el-GR" b="1" dirty="0"/>
              <a:t> </a:t>
            </a:r>
          </a:p>
        </p:txBody>
      </p:sp>
      <p:pic>
        <p:nvPicPr>
          <p:cNvPr id="12291" name="Picture 3"/>
          <p:cNvPicPr>
            <a:picLocks noGrp="1" noChangeAspect="1" noChangeArrowheads="1"/>
          </p:cNvPicPr>
          <p:nvPr>
            <p:ph sz="half" idx="2"/>
          </p:nvPr>
        </p:nvPicPr>
        <p:blipFill>
          <a:blip r:embed="rId2" cstate="print"/>
          <a:srcRect b="920"/>
          <a:stretch>
            <a:fillRect/>
          </a:stretch>
        </p:blipFill>
        <p:spPr bwMode="auto">
          <a:xfrm>
            <a:off x="6704012" y="404664"/>
            <a:ext cx="5151039" cy="59217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περιεχομένου"/>
          <p:cNvSpPr>
            <a:spLocks noGrp="1"/>
          </p:cNvSpPr>
          <p:nvPr>
            <p:ph sz="half" idx="1"/>
          </p:nvPr>
        </p:nvSpPr>
        <p:spPr>
          <a:xfrm>
            <a:off x="1341884" y="620688"/>
            <a:ext cx="5328592" cy="5771728"/>
          </a:xfrm>
        </p:spPr>
        <p:txBody>
          <a:bodyPr>
            <a:noAutofit/>
          </a:bodyPr>
          <a:lstStyle/>
          <a:p>
            <a:pPr>
              <a:buNone/>
            </a:pPr>
            <a:r>
              <a:rPr lang="el-GR" b="1" dirty="0"/>
              <a:t>	Περίπου το ένα τρίτο του διοξειδίου του άνθρακα (CO</a:t>
            </a:r>
            <a:r>
              <a:rPr lang="el-GR" b="1" baseline="-25000" dirty="0"/>
              <a:t>2</a:t>
            </a:r>
            <a:r>
              <a:rPr lang="el-GR" b="1" dirty="0"/>
              <a:t>) που παράγεται από ανθρώπινες δραστηριότητες έχει ήδη απορροφηθεί από τον ωκεανό από την αρχή της βιομηχανικής επανάστασης. Αυτό έχει συμβάλλει στην άμβλυνση των επιπτώσεων της υπερθέρμανσης του πλανήτη. Χωρίς αυτή τη διαδικασία, η ποσότητα του CO</a:t>
            </a:r>
            <a:r>
              <a:rPr lang="el-GR" b="1" baseline="-25000" dirty="0"/>
              <a:t>2</a:t>
            </a:r>
            <a:r>
              <a:rPr lang="el-GR" b="1" dirty="0"/>
              <a:t> στην ατμόσφαιρα θα ήταν πολύ μεγαλύτερη από αυτή που παρατηρείται σήμερα. Οι επιπτώσεις στο κλίμα θα μπορούσαν να είχαν πολλαπλασιαστεί.</a:t>
            </a:r>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7052317" y="620688"/>
            <a:ext cx="4730727" cy="56277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85900" y="260648"/>
            <a:ext cx="10297144" cy="691480"/>
          </a:xfrm>
        </p:spPr>
        <p:txBody>
          <a:bodyPr/>
          <a:lstStyle/>
          <a:p>
            <a:r>
              <a:rPr lang="el-GR" b="1" i="1" dirty="0"/>
              <a:t>Ο ΩΚΕΑΝΟΣ, Ο ΘΕΡΜΟΣΤΑΤΗΣ ΤΟΥ ΠΛΑΝΗΤΗ</a:t>
            </a:r>
            <a:endParaRPr lang="el-GR" dirty="0"/>
          </a:p>
        </p:txBody>
      </p:sp>
      <p:sp>
        <p:nvSpPr>
          <p:cNvPr id="4" name="3 - Θέση περιεχομένου"/>
          <p:cNvSpPr>
            <a:spLocks noGrp="1"/>
          </p:cNvSpPr>
          <p:nvPr>
            <p:ph sz="half" idx="1"/>
          </p:nvPr>
        </p:nvSpPr>
        <p:spPr>
          <a:xfrm>
            <a:off x="1197868" y="1196752"/>
            <a:ext cx="5328592" cy="5267672"/>
          </a:xfrm>
        </p:spPr>
        <p:txBody>
          <a:bodyPr/>
          <a:lstStyle/>
          <a:p>
            <a:r>
              <a:rPr lang="el-GR" b="1" dirty="0"/>
              <a:t>93% της πλεονάζουσας θερμότητας που παράγεται από τις ανθρώπινες δραστηριότητες μέσω του φαινομένου του θερμοκηπίου απορροφάται από τον ωκεανό, περιορίζοντας έτσι την αύξηση της θερμοκρασίας της ατμόσφαιρας.</a:t>
            </a:r>
          </a:p>
          <a:p>
            <a:r>
              <a:rPr lang="el-GR" b="1" dirty="0"/>
              <a:t>Αυτή η απορρόφηση θερμότητας προκαλεί ελαφρά θέρμανση του ωκεανού που μπορεί να ανιχνευθεί τόσο βαθιά όσο επτακόσια μέτρα κάτω από τη στάθμη της θάλασσας.</a:t>
            </a:r>
          </a:p>
        </p:txBody>
      </p:sp>
      <p:pic>
        <p:nvPicPr>
          <p:cNvPr id="6" name="Picture 2" descr="http://media4.picsearch.com/is?yS6brzkb3dcX5Mrdt7IyLHCzktU8h0DDUQWXvrpRiqY&amp;height=258"/>
          <p:cNvPicPr>
            <a:picLocks noGrp="1" noChangeAspect="1" noChangeArrowheads="1"/>
          </p:cNvPicPr>
          <p:nvPr>
            <p:ph sz="half" idx="2"/>
          </p:nvPr>
        </p:nvPicPr>
        <p:blipFill>
          <a:blip r:embed="rId2" cstate="print"/>
          <a:srcRect/>
          <a:stretch>
            <a:fillRect/>
          </a:stretch>
        </p:blipFill>
        <p:spPr bwMode="auto">
          <a:xfrm>
            <a:off x="6598468" y="1196752"/>
            <a:ext cx="5590357" cy="482453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17948" y="908720"/>
            <a:ext cx="9144001" cy="547464"/>
          </a:xfrm>
        </p:spPr>
        <p:txBody>
          <a:bodyPr>
            <a:normAutofit fontScale="90000"/>
          </a:bodyPr>
          <a:lstStyle/>
          <a:p>
            <a:r>
              <a:rPr lang="el-GR" b="1" dirty="0" err="1"/>
              <a:t>Οξίνιση</a:t>
            </a:r>
            <a:r>
              <a:rPr lang="el-GR" b="1" dirty="0"/>
              <a:t> των ωκεανών</a:t>
            </a:r>
            <a:br>
              <a:rPr lang="el-GR" b="1" dirty="0"/>
            </a:br>
            <a:r>
              <a:rPr lang="el-GR" b="1" dirty="0"/>
              <a:t>					</a:t>
            </a:r>
            <a:r>
              <a:rPr lang="en-US" b="1" dirty="0"/>
              <a:t>Ocean acidification</a:t>
            </a:r>
            <a:endParaRPr lang="el-GR" b="1" dirty="0"/>
          </a:p>
        </p:txBody>
      </p:sp>
      <p:sp>
        <p:nvSpPr>
          <p:cNvPr id="3" name="2 - Θέση περιεχομένου"/>
          <p:cNvSpPr>
            <a:spLocks noGrp="1"/>
          </p:cNvSpPr>
          <p:nvPr>
            <p:ph idx="1"/>
          </p:nvPr>
        </p:nvSpPr>
        <p:spPr/>
        <p:txBody>
          <a:bodyPr/>
          <a:lstStyle/>
          <a:p>
            <a:r>
              <a:rPr lang="el-GR" b="1" dirty="0"/>
              <a:t>Η "</a:t>
            </a:r>
            <a:r>
              <a:rPr lang="el-GR" b="1" dirty="0" err="1"/>
              <a:t>οξίνιση</a:t>
            </a:r>
            <a:r>
              <a:rPr lang="el-GR" b="1" dirty="0"/>
              <a:t> των ωκεανών" ορίζεται από τη μείωση του </a:t>
            </a:r>
            <a:r>
              <a:rPr lang="en-US" b="1" dirty="0"/>
              <a:t>p</a:t>
            </a:r>
            <a:r>
              <a:rPr lang="el-GR" b="1" dirty="0"/>
              <a:t>Η, που είναι η μονάδα μέτρησης της οξύτητας ενός υγρού.</a:t>
            </a:r>
            <a:endParaRPr lang="en-US" b="1" dirty="0"/>
          </a:p>
          <a:p>
            <a:r>
              <a:rPr lang="el-GR" b="1" dirty="0"/>
              <a:t> Η </a:t>
            </a:r>
            <a:r>
              <a:rPr lang="el-GR" b="1" dirty="0" err="1"/>
              <a:t>οξίνιση</a:t>
            </a:r>
            <a:r>
              <a:rPr lang="el-GR" b="1" dirty="0"/>
              <a:t> αυξήθηκε κατά 26% από την αρχή της Βιομηχανικής Επανάστασης (1800).</a:t>
            </a:r>
            <a:endParaRPr lang="en-US" b="1" dirty="0"/>
          </a:p>
          <a:p>
            <a:r>
              <a:rPr lang="el-GR" b="1" dirty="0"/>
              <a:t>Ορισμένα μοντέλα πρόβλεψης αναμένουν αύξηση της οξύτητας κατά 150% μέχρι το 2100.</a:t>
            </a:r>
            <a:endParaRPr lang="en-US" b="1" dirty="0"/>
          </a:p>
          <a:p>
            <a:r>
              <a:rPr lang="el-GR" b="1" dirty="0"/>
              <a:t>Ο σημερινός ρυθμός </a:t>
            </a:r>
            <a:r>
              <a:rPr lang="el-GR" b="1" dirty="0" err="1"/>
              <a:t>οξίνισης</a:t>
            </a:r>
            <a:r>
              <a:rPr lang="el-GR" b="1" dirty="0"/>
              <a:t> των ωκεανών είναι δέκα φορές πιο γρήγορος από ποτέ σε οποιαδήποτε άλλη περίοδο κατά τα προηγούμενα 55 εκατομμύρια χρόνια.</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κειμένου"/>
          <p:cNvSpPr>
            <a:spLocks noGrp="1"/>
          </p:cNvSpPr>
          <p:nvPr>
            <p:ph type="body" idx="1"/>
          </p:nvPr>
        </p:nvSpPr>
        <p:spPr>
          <a:xfrm>
            <a:off x="1989956" y="332656"/>
            <a:ext cx="4416552" cy="838200"/>
          </a:xfrm>
        </p:spPr>
        <p:txBody>
          <a:bodyPr/>
          <a:lstStyle/>
          <a:p>
            <a:pPr algn="ctr"/>
            <a:r>
              <a:rPr lang="el-GR" b="1" dirty="0"/>
              <a:t>Πριν τη βιομηχανική επανάσταση (1800)</a:t>
            </a:r>
          </a:p>
        </p:txBody>
      </p:sp>
      <p:sp>
        <p:nvSpPr>
          <p:cNvPr id="8" name="7 - Θέση κειμένου"/>
          <p:cNvSpPr>
            <a:spLocks noGrp="1"/>
          </p:cNvSpPr>
          <p:nvPr>
            <p:ph type="body" sz="quarter" idx="3"/>
          </p:nvPr>
        </p:nvSpPr>
        <p:spPr>
          <a:xfrm>
            <a:off x="6670476" y="332656"/>
            <a:ext cx="4416552" cy="838200"/>
          </a:xfrm>
        </p:spPr>
        <p:txBody>
          <a:bodyPr/>
          <a:lstStyle/>
          <a:p>
            <a:pPr algn="ctr"/>
            <a:r>
              <a:rPr lang="el-GR" b="1" dirty="0"/>
              <a:t>Σήμερα</a:t>
            </a:r>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1965172" y="1268412"/>
            <a:ext cx="4446470" cy="5040908"/>
          </a:xfrm>
          <a:prstGeom prst="rect">
            <a:avLst/>
          </a:prstGeom>
          <a:noFill/>
          <a:ln w="9525">
            <a:noFill/>
            <a:miter lim="800000"/>
            <a:headEnd/>
            <a:tailEnd/>
          </a:ln>
        </p:spPr>
      </p:pic>
      <p:pic>
        <p:nvPicPr>
          <p:cNvPr id="8195" name="Picture 3"/>
          <p:cNvPicPr>
            <a:picLocks noGrp="1" noChangeAspect="1" noChangeArrowheads="1"/>
          </p:cNvPicPr>
          <p:nvPr>
            <p:ph sz="quarter" idx="4"/>
          </p:nvPr>
        </p:nvPicPr>
        <p:blipFill>
          <a:blip r:embed="rId3" cstate="print"/>
          <a:srcRect/>
          <a:stretch>
            <a:fillRect/>
          </a:stretch>
        </p:blipFill>
        <p:spPr bwMode="auto">
          <a:xfrm>
            <a:off x="6670476" y="1268413"/>
            <a:ext cx="4392488" cy="564748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1165190" y="428604"/>
            <a:ext cx="5184576" cy="5771728"/>
          </a:xfrm>
        </p:spPr>
        <p:txBody>
          <a:bodyPr>
            <a:noAutofit/>
          </a:bodyPr>
          <a:lstStyle/>
          <a:p>
            <a:r>
              <a:rPr lang="el-GR" b="1" dirty="0"/>
              <a:t>Το CO</a:t>
            </a:r>
            <a:r>
              <a:rPr lang="el-GR" b="1" baseline="-25000" dirty="0"/>
              <a:t>2 </a:t>
            </a:r>
            <a:r>
              <a:rPr lang="el-GR" b="1" dirty="0"/>
              <a:t>στο νερό μπορεί να βρεθεί σε διάφορες μορφές, συμπεριλαμβανομένου του ανθρακικού οξέος. Μια σειρά  αντιδράσεων είναι η αιτία των αλλαγών στη χημική ισορροπία του θαλάσσιου νερού.</a:t>
            </a:r>
          </a:p>
          <a:p>
            <a:pPr>
              <a:spcBef>
                <a:spcPts val="0"/>
              </a:spcBef>
            </a:pPr>
            <a:r>
              <a:rPr lang="el-GR" b="1" dirty="0"/>
              <a:t>Το αποτέλεσμα είναι</a:t>
            </a:r>
            <a:r>
              <a:rPr lang="en-US" b="1" dirty="0"/>
              <a:t>:</a:t>
            </a:r>
            <a:r>
              <a:rPr lang="el-GR" b="1" dirty="0"/>
              <a:t> </a:t>
            </a:r>
          </a:p>
          <a:p>
            <a:pPr>
              <a:spcBef>
                <a:spcPts val="0"/>
              </a:spcBef>
            </a:pPr>
            <a:r>
              <a:rPr lang="el-GR" b="1" dirty="0"/>
              <a:t>1) η αύξηση των ιόντων υδρογόνου, προκαλώντας οξίνιση και,</a:t>
            </a:r>
            <a:endParaRPr lang="en-US" b="1" dirty="0"/>
          </a:p>
          <a:p>
            <a:pPr>
              <a:spcBef>
                <a:spcPts val="0"/>
              </a:spcBef>
            </a:pPr>
            <a:r>
              <a:rPr lang="en-US" b="1" dirty="0"/>
              <a:t>2</a:t>
            </a:r>
            <a:r>
              <a:rPr lang="el-GR" b="1" dirty="0"/>
              <a:t>) η μείωση των ανθρακικού ιόντων, τα οποία είναι βασικά στοιχεία για την κατασκευή σκελετών και άλλων ασβεστολιθικών δομών σε θαλάσσια φυτά και ζώα.</a:t>
            </a:r>
          </a:p>
        </p:txBody>
      </p:sp>
      <p:pic>
        <p:nvPicPr>
          <p:cNvPr id="5" name="Picture 2" descr="Related image"/>
          <p:cNvPicPr>
            <a:picLocks noGrp="1" noChangeAspect="1" noChangeArrowheads="1"/>
          </p:cNvPicPr>
          <p:nvPr>
            <p:ph sz="half" idx="2"/>
          </p:nvPr>
        </p:nvPicPr>
        <p:blipFill>
          <a:blip r:embed="rId2" cstate="print"/>
          <a:srcRect/>
          <a:stretch>
            <a:fillRect/>
          </a:stretch>
        </p:blipFill>
        <p:spPr bwMode="auto">
          <a:xfrm>
            <a:off x="6454452" y="476672"/>
            <a:ext cx="5376598" cy="57606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1379504" y="785794"/>
            <a:ext cx="4176463" cy="5627712"/>
          </a:xfrm>
        </p:spPr>
        <p:txBody>
          <a:bodyPr>
            <a:normAutofit/>
          </a:bodyPr>
          <a:lstStyle/>
          <a:p>
            <a:r>
              <a:rPr lang="el-GR" b="1" dirty="0"/>
              <a:t>Το CO</a:t>
            </a:r>
            <a:r>
              <a:rPr lang="el-GR" b="1" baseline="-25000" dirty="0"/>
              <a:t>2 </a:t>
            </a:r>
            <a:r>
              <a:rPr lang="el-GR" b="1" dirty="0"/>
              <a:t> αποθηκεύεται στους ωκεανούς με τη μορφή </a:t>
            </a:r>
            <a:r>
              <a:rPr lang="el-GR" b="1" dirty="0" err="1"/>
              <a:t>διττανθρακικών</a:t>
            </a:r>
            <a:r>
              <a:rPr lang="el-GR" b="1" dirty="0"/>
              <a:t> ιόντων. </a:t>
            </a:r>
          </a:p>
          <a:p>
            <a:r>
              <a:rPr lang="el-GR" b="1" dirty="0"/>
              <a:t>Η </a:t>
            </a:r>
            <a:r>
              <a:rPr lang="el-GR" b="1" dirty="0" err="1"/>
              <a:t>οξίνιση</a:t>
            </a:r>
            <a:r>
              <a:rPr lang="el-GR" b="1" dirty="0"/>
              <a:t> είναι μια δραματική αλλαγή που συμβαίνει στον ωκεανό. Η θέρμανση των επιφανειακών υδάτων είναι μία άλλη. Επιπλέον, η τελευταία συμβάλλει στη μείωση της ικανότητας απορρόφησης του O</a:t>
            </a:r>
            <a:r>
              <a:rPr lang="el-GR" b="1" baseline="-25000" dirty="0"/>
              <a:t>2</a:t>
            </a:r>
            <a:r>
              <a:rPr lang="el-GR" b="1" dirty="0"/>
              <a:t> από τον ωκεανό.</a:t>
            </a:r>
          </a:p>
        </p:txBody>
      </p:sp>
      <p:pic>
        <p:nvPicPr>
          <p:cNvPr id="5" name="Picture 2" descr="Related image"/>
          <p:cNvPicPr>
            <a:picLocks noGrp="1" noChangeAspect="1" noChangeArrowheads="1"/>
          </p:cNvPicPr>
          <p:nvPr>
            <p:ph sz="half" idx="2"/>
          </p:nvPr>
        </p:nvPicPr>
        <p:blipFill>
          <a:blip r:embed="rId2" cstate="print"/>
          <a:srcRect/>
          <a:stretch>
            <a:fillRect/>
          </a:stretch>
        </p:blipFill>
        <p:spPr bwMode="auto">
          <a:xfrm>
            <a:off x="5522908" y="620688"/>
            <a:ext cx="6332143" cy="568863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1197868" y="476672"/>
            <a:ext cx="5040560" cy="4392488"/>
          </a:xfrm>
        </p:spPr>
        <p:txBody>
          <a:bodyPr>
            <a:noAutofit/>
          </a:bodyPr>
          <a:lstStyle/>
          <a:p>
            <a:pPr>
              <a:buNone/>
            </a:pPr>
            <a:r>
              <a:rPr lang="el-GR" dirty="0"/>
              <a:t>	</a:t>
            </a:r>
            <a:r>
              <a:rPr lang="el-GR" b="1" dirty="0"/>
              <a:t>Ορισμένοι τύποι </a:t>
            </a:r>
            <a:r>
              <a:rPr lang="el-GR" b="1" dirty="0" err="1"/>
              <a:t>φυτοπλαγκτού</a:t>
            </a:r>
            <a:r>
              <a:rPr lang="el-GR" b="1" dirty="0"/>
              <a:t>, όπως τα </a:t>
            </a:r>
            <a:r>
              <a:rPr lang="el-GR" b="1" dirty="0" err="1"/>
              <a:t>κοκκολιθοφόρα</a:t>
            </a:r>
            <a:r>
              <a:rPr lang="el-GR" b="1" dirty="0"/>
              <a:t> που καλύπτονται με ασβεστολιθικά κελύφη και μερικά ζώα με ασβεστολιθικούς σκελετούς, αναπτύσσουν δυσμορφίες όταν ζουν σε όξινο περιβάλλον, λόγω της έλλειψης ανθρακικών ιόντων, γεγονός που εμποδίζει την ασβεστοποίηση.</a:t>
            </a:r>
          </a:p>
        </p:txBody>
      </p:sp>
      <p:pic>
        <p:nvPicPr>
          <p:cNvPr id="5" name="Picture 2" descr="Image result for ocean acidification"/>
          <p:cNvPicPr>
            <a:picLocks noGrp="1" noChangeAspect="1" noChangeArrowheads="1"/>
          </p:cNvPicPr>
          <p:nvPr>
            <p:ph sz="half" idx="2"/>
          </p:nvPr>
        </p:nvPicPr>
        <p:blipFill>
          <a:blip r:embed="rId2" cstate="print"/>
          <a:srcRect/>
          <a:stretch>
            <a:fillRect/>
          </a:stretch>
        </p:blipFill>
        <p:spPr bwMode="auto">
          <a:xfrm>
            <a:off x="6310436" y="404664"/>
            <a:ext cx="5616624" cy="4248472"/>
          </a:xfrm>
          <a:prstGeom prst="rect">
            <a:avLst/>
          </a:prstGeom>
          <a:noFill/>
        </p:spPr>
      </p:pic>
      <p:sp>
        <p:nvSpPr>
          <p:cNvPr id="7" name="6 - TextBox"/>
          <p:cNvSpPr txBox="1"/>
          <p:nvPr/>
        </p:nvSpPr>
        <p:spPr>
          <a:xfrm>
            <a:off x="1485900" y="5085184"/>
            <a:ext cx="9937104" cy="1477328"/>
          </a:xfrm>
          <a:prstGeom prst="rect">
            <a:avLst/>
          </a:prstGeom>
          <a:noFill/>
        </p:spPr>
        <p:txBody>
          <a:bodyPr wrap="square" rtlCol="0">
            <a:spAutoFit/>
          </a:bodyPr>
          <a:lstStyle/>
          <a:p>
            <a:r>
              <a:rPr lang="el-GR" sz="2400" b="1" dirty="0"/>
              <a:t>Τα θαλάσσια οικοσυστήματα,  η βιοποικιλότητα τους και τα τροφικά πλέγματα, είναι πιθανό να επηρεαστούν από την επιταχυνόμενη </a:t>
            </a:r>
            <a:r>
              <a:rPr lang="el-GR" sz="2400" b="1" dirty="0" err="1"/>
              <a:t>οξίνιση</a:t>
            </a:r>
            <a:r>
              <a:rPr lang="el-GR" sz="2400" b="1" dirty="0"/>
              <a:t> των ωκεανών.</a:t>
            </a: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9956" y="0"/>
            <a:ext cx="9144001" cy="1219200"/>
          </a:xfrm>
        </p:spPr>
        <p:txBody>
          <a:bodyPr/>
          <a:lstStyle/>
          <a:p>
            <a:r>
              <a:rPr lang="el-GR" b="1" dirty="0"/>
              <a:t>Μείωση της θαλάσσιας βιοποικιλότητας</a:t>
            </a:r>
          </a:p>
        </p:txBody>
      </p:sp>
      <p:sp>
        <p:nvSpPr>
          <p:cNvPr id="3" name="2 - Θέση περιεχομένου"/>
          <p:cNvSpPr>
            <a:spLocks noGrp="1"/>
          </p:cNvSpPr>
          <p:nvPr>
            <p:ph idx="1"/>
          </p:nvPr>
        </p:nvSpPr>
        <p:spPr>
          <a:xfrm>
            <a:off x="2061964" y="1556792"/>
            <a:ext cx="9144001" cy="4729728"/>
          </a:xfrm>
        </p:spPr>
        <p:txBody>
          <a:bodyPr>
            <a:normAutofit lnSpcReduction="10000"/>
          </a:bodyPr>
          <a:lstStyle/>
          <a:p>
            <a:r>
              <a:rPr lang="el-GR" b="1" dirty="0"/>
              <a:t>Οι αυξανόμενες θερμοκρασίες οδηγούν σε διαφορετικά πρότυπα συμπεριφοράς ανάλογα με τα είδη. Μερικοί οργανισμοί προσαρμόζονται στις αλλαγές της θερμοκρασίας, ενώ άλλοι μεταναστεύουν προς τους πόλους ή σε νέες περιοχές. Άλλα είδη εξαφανίζονται, όπως παρατηρείται για ορισμένα κοράλλια που μπορούν γρήγορα να αποχρωματιστούν και να πεθάνουν όταν διακόπτεται η συμβίωση τους με τα μονοκύτταρα </a:t>
            </a:r>
            <a:r>
              <a:rPr lang="el-GR" b="1" dirty="0" err="1"/>
              <a:t>φύκη</a:t>
            </a:r>
            <a:r>
              <a:rPr lang="el-GR" b="1" dirty="0"/>
              <a:t> που φέρουν και από τα οποία τρέφονται.</a:t>
            </a:r>
          </a:p>
          <a:p>
            <a:r>
              <a:rPr lang="el-GR" b="1" dirty="0"/>
              <a:t>Επίσης, η </a:t>
            </a:r>
            <a:r>
              <a:rPr lang="el-GR" b="1" dirty="0" err="1"/>
              <a:t>οξίνιση</a:t>
            </a:r>
            <a:r>
              <a:rPr lang="el-GR" b="1" dirty="0"/>
              <a:t> των ωκεανών, που προκαλείται από την αυξανόμενη απορρόφηση του ατμοσφαιρικού CO</a:t>
            </a:r>
            <a:r>
              <a:rPr lang="el-GR" b="1" baseline="-25000" dirty="0"/>
              <a:t>2</a:t>
            </a:r>
            <a:r>
              <a:rPr lang="el-GR" b="1" dirty="0"/>
              <a:t>, έχει άμεση επίπτωση στους θαλάσσιους οργανισμούς με ασβεστολιθικούς σκελετούς ή κελύφη: αυτά περιλαμβάνουν φυτοπλαγκτόν, ζωοπλαγκτόν καρκινοειδή, μαλάκια ...</a:t>
            </a:r>
          </a:p>
          <a:p>
            <a:endParaRPr lang="el-GR" dirty="0"/>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p:txBody>
          <a:bodyPr/>
          <a:lstStyle/>
          <a:p>
            <a:endParaRPr lang="el-GR"/>
          </a:p>
        </p:txBody>
      </p:sp>
      <p:sp>
        <p:nvSpPr>
          <p:cNvPr id="6" name="5 - Υπότιτλος"/>
          <p:cNvSpPr>
            <a:spLocks noGrp="1"/>
          </p:cNvSpPr>
          <p:nvPr>
            <p:ph type="subTitle" idx="1"/>
          </p:nvPr>
        </p:nvSpPr>
        <p:spPr/>
        <p:txBody>
          <a:bodyPr/>
          <a:lstStyle/>
          <a:p>
            <a:endParaRPr lang="el-GR"/>
          </a:p>
        </p:txBody>
      </p:sp>
      <p:pic>
        <p:nvPicPr>
          <p:cNvPr id="4" name="Picture 2" descr="Image result for temperature stress fish nino"/>
          <p:cNvPicPr>
            <a:picLocks noGrp="1" noChangeAspect="1" noChangeArrowheads="1"/>
          </p:cNvPicPr>
          <p:nvPr>
            <p:ph idx="4294967295"/>
          </p:nvPr>
        </p:nvPicPr>
        <p:blipFill>
          <a:blip r:embed="rId2" cstate="print"/>
          <a:srcRect/>
          <a:stretch>
            <a:fillRect/>
          </a:stretch>
        </p:blipFill>
        <p:spPr bwMode="auto">
          <a:xfrm>
            <a:off x="2925763" y="0"/>
            <a:ext cx="9263062"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media4.picsearch.com/is?Bfbm1mkvun6S1ivZKMc1LnuCjzmbqcJ1rGQyDGB3EIE&amp;height=255"/>
          <p:cNvPicPr>
            <a:picLocks noChangeAspect="1" noChangeArrowheads="1"/>
          </p:cNvPicPr>
          <p:nvPr/>
        </p:nvPicPr>
        <p:blipFill>
          <a:blip r:embed="rId2" cstate="print"/>
          <a:srcRect/>
          <a:stretch>
            <a:fillRect/>
          </a:stretch>
        </p:blipFill>
        <p:spPr bwMode="auto">
          <a:xfrm>
            <a:off x="0" y="1"/>
            <a:ext cx="12434534" cy="6975731"/>
          </a:xfrm>
          <a:prstGeom prst="rect">
            <a:avLst/>
          </a:prstGeom>
          <a:noFill/>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Image result for climate change ocean currents"/>
          <p:cNvPicPr>
            <a:picLocks noChangeAspect="1" noChangeArrowheads="1"/>
          </p:cNvPicPr>
          <p:nvPr/>
        </p:nvPicPr>
        <p:blipFill>
          <a:blip r:embed="rId2"/>
          <a:srcRect/>
          <a:stretch>
            <a:fillRect/>
          </a:stretch>
        </p:blipFill>
        <p:spPr bwMode="auto">
          <a:xfrm>
            <a:off x="1657924" y="0"/>
            <a:ext cx="10530901" cy="6858000"/>
          </a:xfrm>
          <a:prstGeom prst="rect">
            <a:avLst/>
          </a:prstGeom>
          <a:noFill/>
        </p:spPr>
      </p:pic>
      <p:sp>
        <p:nvSpPr>
          <p:cNvPr id="6" name="Title 5"/>
          <p:cNvSpPr>
            <a:spLocks noGrp="1"/>
          </p:cNvSpPr>
          <p:nvPr>
            <p:ph type="ctrTitle"/>
          </p:nvPr>
        </p:nvSpPr>
        <p:spPr/>
        <p:txBody>
          <a:bodyPr/>
          <a:lstStyle/>
          <a:p>
            <a:endParaRPr lang="el-GR"/>
          </a:p>
        </p:txBody>
      </p:sp>
      <p:sp>
        <p:nvSpPr>
          <p:cNvPr id="7" name="Subtitle 6"/>
          <p:cNvSpPr>
            <a:spLocks noGrp="1"/>
          </p:cNvSpPr>
          <p:nvPr>
            <p:ph type="subTitle" idx="1"/>
          </p:nvPr>
        </p:nvSpPr>
        <p:spPr/>
        <p:txBody>
          <a:bodyPr/>
          <a:lstStyle/>
          <a:p>
            <a:endParaRPr lang="el-G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57908" y="260648"/>
            <a:ext cx="10009112" cy="670520"/>
          </a:xfrm>
        </p:spPr>
        <p:txBody>
          <a:bodyPr/>
          <a:lstStyle/>
          <a:p>
            <a:r>
              <a:rPr lang="el-GR" b="1" dirty="0"/>
              <a:t>Ο ΩΚΕΑΝΟΣ, Η ΠΡΟΕΛΕΥΣΗ ΤΗΣ ΖΩΗΣ ΣΤΗ ΓΗ</a:t>
            </a:r>
          </a:p>
        </p:txBody>
      </p:sp>
      <p:sp>
        <p:nvSpPr>
          <p:cNvPr id="3" name="2 - Θέση περιεχομένου"/>
          <p:cNvSpPr>
            <a:spLocks noGrp="1"/>
          </p:cNvSpPr>
          <p:nvPr>
            <p:ph idx="1"/>
          </p:nvPr>
        </p:nvSpPr>
        <p:spPr>
          <a:xfrm>
            <a:off x="1413892" y="1196752"/>
            <a:ext cx="10585176" cy="5112568"/>
          </a:xfrm>
        </p:spPr>
        <p:txBody>
          <a:bodyPr>
            <a:noAutofit/>
          </a:bodyPr>
          <a:lstStyle/>
          <a:p>
            <a:r>
              <a:rPr lang="el-GR" b="1" dirty="0"/>
              <a:t>Το πλαγκτόν, αόρατο με γυμνό μάτι, αποτελείται από μικροσκοπικούς οργανισμούς που μεταφέρονται με τα ρεύματα των ωκεανών. Αντιπροσωπεύει πάνω από το 95% της θαλάσσιας βιομάζας και περιλαμβάνει μια εξαιρετική ποικιλομορφία: ιούς, βακτήρια, </a:t>
            </a:r>
            <a:r>
              <a:rPr lang="el-GR" b="1" dirty="0" err="1"/>
              <a:t>μικροφύκη</a:t>
            </a:r>
            <a:r>
              <a:rPr lang="el-GR" b="1" dirty="0"/>
              <a:t>, αναπαραγωγικά κύτταρα, προνύμφες καρκινοειδών και μαλακίων, </a:t>
            </a:r>
            <a:r>
              <a:rPr lang="el-GR" b="1" dirty="0" err="1"/>
              <a:t>ιχθύδια</a:t>
            </a:r>
            <a:r>
              <a:rPr lang="el-GR" b="1" dirty="0"/>
              <a:t>, κλπ.</a:t>
            </a:r>
          </a:p>
          <a:p>
            <a:r>
              <a:rPr lang="el-GR" b="1" dirty="0"/>
              <a:t>Ένα μέρος του </a:t>
            </a:r>
            <a:r>
              <a:rPr lang="el-GR" b="1" dirty="0" err="1"/>
              <a:t>πλαγκτού</a:t>
            </a:r>
            <a:r>
              <a:rPr lang="el-GR" b="1" dirty="0"/>
              <a:t>, το φυτοπλαγκτόν, συμπεριφέρεται ακριβώς όπως τα φυτά: μέσω της φωτοσύνθεσης, απορροφά το διοξείδιο του άνθρακα και παράγει περισσότερο από το 50% του οξυγόνου που αναπνέουμε.</a:t>
            </a:r>
          </a:p>
          <a:p>
            <a:r>
              <a:rPr lang="el-GR" b="1" dirty="0"/>
              <a:t>Είδη </a:t>
            </a:r>
            <a:r>
              <a:rPr lang="el-GR" b="1" dirty="0" err="1"/>
              <a:t>φυτοπλαγκτού</a:t>
            </a:r>
            <a:r>
              <a:rPr lang="el-GR" b="1" dirty="0"/>
              <a:t> με ασβεστολιθικά κελύφη επηρεάζονται από την </a:t>
            </a:r>
            <a:r>
              <a:rPr lang="el-GR" b="1" dirty="0" err="1"/>
              <a:t>οξίνιση</a:t>
            </a:r>
            <a:r>
              <a:rPr lang="el-GR" b="1" dirty="0"/>
              <a:t> των ωκεανών. Ο ρόλος της βιοποικιλότητας του </a:t>
            </a:r>
            <a:r>
              <a:rPr lang="el-GR" b="1" dirty="0" err="1"/>
              <a:t>πλαγκτού</a:t>
            </a:r>
            <a:r>
              <a:rPr lang="el-GR" b="1" dirty="0"/>
              <a:t> στη ρύθμιση  του κλίματος αντιπροσωπεύει επομένως ένα από τα σημαντικότερα ζητήματα για το παγκόσμιο κλίμα.</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0"/>
            <a:ext cx="10225136" cy="1219200"/>
          </a:xfrm>
        </p:spPr>
        <p:txBody>
          <a:bodyPr>
            <a:normAutofit/>
          </a:bodyPr>
          <a:lstStyle/>
          <a:p>
            <a:r>
              <a:rPr lang="el-GR" b="1" i="1" dirty="0">
                <a:solidFill>
                  <a:schemeClr val="tx2">
                    <a:lumMod val="60000"/>
                    <a:lumOff val="40000"/>
                  </a:schemeClr>
                </a:solidFill>
              </a:rPr>
              <a:t>Ο ΩΚΕΑΝΟΣ, Ο ΘΕΡΜΟΣΤΑΤΗΣ  ΤΟΥ ΠΛΑΝΗΤΗ</a:t>
            </a:r>
            <a:endParaRPr lang="en-US" dirty="0"/>
          </a:p>
        </p:txBody>
      </p:sp>
      <p:sp>
        <p:nvSpPr>
          <p:cNvPr id="7" name="6 - Θέση κειμένου"/>
          <p:cNvSpPr>
            <a:spLocks noGrp="1"/>
          </p:cNvSpPr>
          <p:nvPr>
            <p:ph type="body" idx="1"/>
          </p:nvPr>
        </p:nvSpPr>
        <p:spPr>
          <a:xfrm>
            <a:off x="1413892" y="908720"/>
            <a:ext cx="5544616" cy="1198240"/>
          </a:xfrm>
        </p:spPr>
        <p:txBody>
          <a:bodyPr/>
          <a:lstStyle/>
          <a:p>
            <a:r>
              <a:rPr lang="el-GR" b="1" dirty="0"/>
              <a:t>Πριν τη βιομηχανική επανάσταση</a:t>
            </a:r>
          </a:p>
        </p:txBody>
      </p:sp>
      <p:sp>
        <p:nvSpPr>
          <p:cNvPr id="8" name="7 - Θέση κειμένου"/>
          <p:cNvSpPr>
            <a:spLocks noGrp="1"/>
          </p:cNvSpPr>
          <p:nvPr>
            <p:ph type="body" sz="quarter" idx="3"/>
          </p:nvPr>
        </p:nvSpPr>
        <p:spPr>
          <a:xfrm>
            <a:off x="6598468" y="1124744"/>
            <a:ext cx="4560568" cy="838200"/>
          </a:xfrm>
        </p:spPr>
        <p:txBody>
          <a:bodyPr/>
          <a:lstStyle/>
          <a:p>
            <a:r>
              <a:rPr lang="el-GR" b="1" dirty="0"/>
              <a:t>Τρέχουσα κατάσταση</a:t>
            </a:r>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1485900" y="2060848"/>
            <a:ext cx="4908551" cy="4248472"/>
          </a:xfrm>
          <a:prstGeom prst="rect">
            <a:avLst/>
          </a:prstGeom>
          <a:noFill/>
          <a:ln w="9525">
            <a:noFill/>
            <a:miter lim="800000"/>
            <a:headEnd/>
            <a:tailEnd/>
          </a:ln>
        </p:spPr>
      </p:pic>
      <p:pic>
        <p:nvPicPr>
          <p:cNvPr id="1028" name="Picture 4"/>
          <p:cNvPicPr>
            <a:picLocks noGrp="1" noChangeAspect="1" noChangeArrowheads="1"/>
          </p:cNvPicPr>
          <p:nvPr>
            <p:ph sz="quarter" idx="4"/>
          </p:nvPr>
        </p:nvPicPr>
        <p:blipFill>
          <a:blip r:embed="rId3" cstate="print"/>
          <a:srcRect/>
          <a:stretch>
            <a:fillRect/>
          </a:stretch>
        </p:blipFill>
        <p:spPr bwMode="auto">
          <a:xfrm>
            <a:off x="6705600" y="2060848"/>
            <a:ext cx="5077444" cy="4248472"/>
          </a:xfrm>
          <a:prstGeom prst="rect">
            <a:avLst/>
          </a:prstGeom>
          <a:noFill/>
          <a:ln w="9525">
            <a:noFill/>
            <a:miter lim="800000"/>
            <a:headEnd/>
            <a:tailEnd/>
          </a:ln>
        </p:spPr>
      </p:pic>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008" y="214290"/>
            <a:ext cx="9144001" cy="1219200"/>
          </a:xfrm>
        </p:spPr>
        <p:txBody>
          <a:bodyPr/>
          <a:lstStyle/>
          <a:p>
            <a:r>
              <a:rPr lang="el-GR" b="1" dirty="0"/>
              <a:t>Κλιματική αλλαγή</a:t>
            </a:r>
            <a:r>
              <a:rPr lang="en-US" b="1" dirty="0"/>
              <a:t>: </a:t>
            </a:r>
            <a:r>
              <a:rPr lang="el-GR" b="1" dirty="0"/>
              <a:t>επιδράσεις στο φυτοπλαγκτόν</a:t>
            </a:r>
          </a:p>
        </p:txBody>
      </p:sp>
      <p:sp>
        <p:nvSpPr>
          <p:cNvPr id="4" name="Content Placeholder 3"/>
          <p:cNvSpPr>
            <a:spLocks noGrp="1"/>
          </p:cNvSpPr>
          <p:nvPr>
            <p:ph sz="half" idx="1"/>
          </p:nvPr>
        </p:nvSpPr>
        <p:spPr>
          <a:xfrm>
            <a:off x="1093752" y="1571612"/>
            <a:ext cx="5357850" cy="5072098"/>
          </a:xfrm>
        </p:spPr>
        <p:txBody>
          <a:bodyPr>
            <a:normAutofit/>
          </a:bodyPr>
          <a:lstStyle/>
          <a:p>
            <a:r>
              <a:rPr lang="el-GR" b="1" dirty="0"/>
              <a:t>Τα </a:t>
            </a:r>
            <a:r>
              <a:rPr lang="el-GR" b="1" dirty="0" err="1"/>
              <a:t>Κοκκολιθοφόρα</a:t>
            </a:r>
            <a:r>
              <a:rPr lang="el-GR" b="1" dirty="0"/>
              <a:t> (&lt;20μ</a:t>
            </a:r>
            <a:r>
              <a:rPr lang="en-US" b="1" dirty="0"/>
              <a:t>m) </a:t>
            </a:r>
            <a:r>
              <a:rPr lang="el-GR" b="1" dirty="0"/>
              <a:t>είναι οι βασικές συντελεστές της πρωτογενούς παραγωγής σε πολλές θαλάσσιες περιοχές. Φέρουν εξωτερικά πολύ μικρού μεγέθους ασβεστολιθικές πλάκες και εμπλέκονται στην απορρόφηση του άνθρακα, καθώς αποθηκεύουν CaCO</a:t>
            </a:r>
            <a:r>
              <a:rPr lang="el-GR" b="1" baseline="-25000" dirty="0"/>
              <a:t>3</a:t>
            </a:r>
            <a:r>
              <a:rPr lang="el-GR" b="1" dirty="0"/>
              <a:t>. Στα  κελύφη τους έχουν παρατηρηθεί αλλοιώσεις λόγω της </a:t>
            </a:r>
            <a:r>
              <a:rPr lang="el-GR" b="1" dirty="0" err="1"/>
              <a:t>οξίνισης</a:t>
            </a:r>
            <a:r>
              <a:rPr lang="el-GR" b="1" dirty="0"/>
              <a:t> των ωκεανών. Μετά τον θάνατο τους δημιουργούν ιζήματα που αναπτύσσονται σε ασβεστόλιθο, όπως οι βράχοι του Ντόβερ.</a:t>
            </a:r>
            <a:endParaRPr lang="el-GR" dirty="0"/>
          </a:p>
          <a:p>
            <a:endParaRPr lang="el-GR" dirty="0"/>
          </a:p>
        </p:txBody>
      </p:sp>
      <p:pic>
        <p:nvPicPr>
          <p:cNvPr id="6" name="Picture 4" descr="Image result for coccolithophores ocean acidification"/>
          <p:cNvPicPr>
            <a:picLocks noGrp="1" noChangeAspect="1" noChangeArrowheads="1"/>
          </p:cNvPicPr>
          <p:nvPr>
            <p:ph sz="half" idx="2"/>
          </p:nvPr>
        </p:nvPicPr>
        <p:blipFill>
          <a:blip r:embed="rId2" cstate="print"/>
          <a:srcRect/>
          <a:stretch>
            <a:fillRect/>
          </a:stretch>
        </p:blipFill>
        <p:spPr bwMode="auto">
          <a:xfrm>
            <a:off x="7380296" y="1714488"/>
            <a:ext cx="3357586" cy="2501401"/>
          </a:xfrm>
          <a:prstGeom prst="rect">
            <a:avLst/>
          </a:prstGeom>
          <a:noFill/>
        </p:spPr>
      </p:pic>
      <p:pic>
        <p:nvPicPr>
          <p:cNvPr id="8194" name="Picture 2" descr="Image result for coccolithophores ocean acidification"/>
          <p:cNvPicPr>
            <a:picLocks noChangeAspect="1" noChangeArrowheads="1"/>
          </p:cNvPicPr>
          <p:nvPr/>
        </p:nvPicPr>
        <p:blipFill>
          <a:blip r:embed="rId3"/>
          <a:srcRect/>
          <a:stretch>
            <a:fillRect/>
          </a:stretch>
        </p:blipFill>
        <p:spPr bwMode="auto">
          <a:xfrm>
            <a:off x="6308726" y="4589122"/>
            <a:ext cx="5880099" cy="226887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570" y="357166"/>
            <a:ext cx="9787006" cy="528654"/>
          </a:xfrm>
        </p:spPr>
        <p:txBody>
          <a:bodyPr>
            <a:normAutofit fontScale="90000"/>
          </a:bodyPr>
          <a:lstStyle/>
          <a:p>
            <a:r>
              <a:rPr lang="el-GR" b="1" dirty="0"/>
              <a:t>Κλιματική αλλαγή</a:t>
            </a:r>
            <a:r>
              <a:rPr lang="en-US" b="1" dirty="0"/>
              <a:t>: </a:t>
            </a:r>
            <a:r>
              <a:rPr lang="el-GR" b="1" dirty="0"/>
              <a:t>Επιδράσεις στο ζωοπλαγκτόν</a:t>
            </a:r>
          </a:p>
        </p:txBody>
      </p:sp>
      <p:sp>
        <p:nvSpPr>
          <p:cNvPr id="3" name="Content Placeholder 2"/>
          <p:cNvSpPr>
            <a:spLocks noGrp="1"/>
          </p:cNvSpPr>
          <p:nvPr>
            <p:ph sz="half" idx="1"/>
          </p:nvPr>
        </p:nvSpPr>
        <p:spPr>
          <a:xfrm>
            <a:off x="1308066" y="1357298"/>
            <a:ext cx="5143536" cy="5214974"/>
          </a:xfrm>
        </p:spPr>
        <p:txBody>
          <a:bodyPr>
            <a:normAutofit fontScale="77500" lnSpcReduction="20000"/>
          </a:bodyPr>
          <a:lstStyle/>
          <a:p>
            <a:r>
              <a:rPr lang="el-GR" sz="3100" b="1" dirty="0"/>
              <a:t>Τα κελύφη ενός είδους </a:t>
            </a:r>
            <a:r>
              <a:rPr lang="el-GR" sz="3100" b="1" dirty="0" err="1"/>
              <a:t>Τρηματοφόρων</a:t>
            </a:r>
            <a:r>
              <a:rPr lang="el-GR" sz="3100" b="1" dirty="0"/>
              <a:t> (</a:t>
            </a:r>
            <a:r>
              <a:rPr lang="en-US" sz="3100" b="1" i="1" dirty="0"/>
              <a:t>Globigerina </a:t>
            </a:r>
            <a:r>
              <a:rPr lang="en-US" sz="3100" b="1" i="1" dirty="0" err="1"/>
              <a:t>bulloides</a:t>
            </a:r>
            <a:r>
              <a:rPr lang="el-GR" sz="3100" b="1" dirty="0"/>
              <a:t>) στο Νότιο Ωκεανό είναι 30-35 % πιο λεπτά από τα κελύφη του είδους αυτού  που σχηματίστηκαν πριν από τη βιομηχανική περίοδο.</a:t>
            </a:r>
          </a:p>
          <a:p>
            <a:r>
              <a:rPr lang="el-GR" sz="3100" b="1" dirty="0"/>
              <a:t>Με τη μέθοδο των ισοτόπων σε απολιθωμένα κελύφη έχει βρεθεί μία  γραμμική σχέση μεταξύ του βάρους του κελύφους και της ατμοσφαιρικής συγκέντρωσης σε CO</a:t>
            </a:r>
            <a:r>
              <a:rPr lang="el-GR" sz="3100" b="1" baseline="-25000" dirty="0"/>
              <a:t>2</a:t>
            </a:r>
            <a:r>
              <a:rPr lang="el-GR" sz="3100" b="1" dirty="0"/>
              <a:t> τα τελευταία 50.000 χρόνια. Όσο περισσότερο το CO</a:t>
            </a:r>
            <a:r>
              <a:rPr lang="el-GR" sz="3100" b="1" baseline="-25000" dirty="0"/>
              <a:t>2</a:t>
            </a:r>
            <a:r>
              <a:rPr lang="el-GR" sz="3100" b="1" dirty="0"/>
              <a:t> στην ατμόσφαιρα, τόσο </a:t>
            </a:r>
            <a:r>
              <a:rPr lang="el-GR" sz="3100" b="1" dirty="0" err="1"/>
              <a:t>λεπτότερ</a:t>
            </a:r>
            <a:r>
              <a:rPr lang="en-US" sz="3100" b="1" dirty="0"/>
              <a:t>a</a:t>
            </a:r>
            <a:r>
              <a:rPr lang="el-GR" sz="3100" b="1" dirty="0"/>
              <a:t> είναι τα κελύφη.</a:t>
            </a:r>
          </a:p>
          <a:p>
            <a:endParaRPr lang="el-GR" dirty="0"/>
          </a:p>
        </p:txBody>
      </p:sp>
      <p:pic>
        <p:nvPicPr>
          <p:cNvPr id="5" name="Content Placeholder 4" descr="Related image"/>
          <p:cNvPicPr>
            <a:picLocks noGrp="1"/>
          </p:cNvPicPr>
          <p:nvPr>
            <p:ph sz="half" idx="2"/>
          </p:nvPr>
        </p:nvPicPr>
        <p:blipFill>
          <a:blip r:embed="rId2"/>
          <a:srcRect/>
          <a:stretch>
            <a:fillRect/>
          </a:stretch>
        </p:blipFill>
        <p:spPr bwMode="auto">
          <a:xfrm>
            <a:off x="6594478" y="1428736"/>
            <a:ext cx="5143536" cy="464347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Κλιματική αλλαγή</a:t>
            </a:r>
            <a:r>
              <a:rPr lang="en-US" b="1" dirty="0"/>
              <a:t>: </a:t>
            </a:r>
            <a:r>
              <a:rPr lang="el-GR" b="1" dirty="0"/>
              <a:t>Επιδράσεις στους ιχθυοπληθυσμούς (1)</a:t>
            </a:r>
            <a:endParaRPr lang="el-GR" dirty="0"/>
          </a:p>
        </p:txBody>
      </p:sp>
      <p:sp>
        <p:nvSpPr>
          <p:cNvPr id="3" name="Content Placeholder 2"/>
          <p:cNvSpPr>
            <a:spLocks noGrp="1"/>
          </p:cNvSpPr>
          <p:nvPr>
            <p:ph sz="half" idx="1"/>
          </p:nvPr>
        </p:nvSpPr>
        <p:spPr>
          <a:xfrm>
            <a:off x="1879570" y="2438400"/>
            <a:ext cx="3900485" cy="4419600"/>
          </a:xfrm>
        </p:spPr>
        <p:txBody>
          <a:bodyPr>
            <a:normAutofit/>
          </a:bodyPr>
          <a:lstStyle/>
          <a:p>
            <a:r>
              <a:rPr lang="en-US" b="1" u="sng" dirty="0"/>
              <a:t>A</a:t>
            </a:r>
            <a:r>
              <a:rPr lang="el-GR" b="1" u="sng" dirty="0" err="1"/>
              <a:t>νακατανομή</a:t>
            </a:r>
            <a:r>
              <a:rPr lang="el-GR" b="1" u="sng" dirty="0"/>
              <a:t> ψαριών</a:t>
            </a:r>
            <a:r>
              <a:rPr lang="en-US" b="1" dirty="0"/>
              <a:t>: </a:t>
            </a:r>
            <a:r>
              <a:rPr lang="el-GR" b="1" dirty="0"/>
              <a:t>ιχθυοπληθυσμοί μετακινούνται προς τους πόλους από τις τροπικές περιοχές, όπου θα υπάρξει υψηλός ρυθμός αφανισμού.</a:t>
            </a:r>
          </a:p>
        </p:txBody>
      </p:sp>
      <p:pic>
        <p:nvPicPr>
          <p:cNvPr id="5" name="Content Placeholder 4" descr="http://treealerts.org/wp-content/uploads/2014/07/IPCC_AR5__Implications_for_Fisheries_and_Aquaculture__Infographic__WEB_EN.jpg"/>
          <p:cNvPicPr>
            <a:picLocks noGrp="1"/>
          </p:cNvPicPr>
          <p:nvPr>
            <p:ph sz="half" idx="2"/>
          </p:nvPr>
        </p:nvPicPr>
        <p:blipFill>
          <a:blip r:embed="rId2" cstate="print"/>
          <a:srcRect l="3150" t="57873" r="75591" b="17807"/>
          <a:stretch>
            <a:fillRect/>
          </a:stretch>
        </p:blipFill>
        <p:spPr bwMode="auto">
          <a:xfrm>
            <a:off x="6165850" y="1857364"/>
            <a:ext cx="5357850" cy="428628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Κλιματική αλλαγή</a:t>
            </a:r>
            <a:r>
              <a:rPr lang="en-US" b="1" dirty="0"/>
              <a:t>: </a:t>
            </a:r>
            <a:r>
              <a:rPr lang="el-GR" b="1" dirty="0"/>
              <a:t>Επιδράσεις στους ιχθυοπληθυσμούς (2)</a:t>
            </a:r>
            <a:endParaRPr lang="el-GR" dirty="0"/>
          </a:p>
        </p:txBody>
      </p:sp>
      <p:sp>
        <p:nvSpPr>
          <p:cNvPr id="3" name="Content Placeholder 2"/>
          <p:cNvSpPr>
            <a:spLocks noGrp="1"/>
          </p:cNvSpPr>
          <p:nvPr>
            <p:ph sz="half" idx="1"/>
          </p:nvPr>
        </p:nvSpPr>
        <p:spPr>
          <a:xfrm>
            <a:off x="1979613" y="2000240"/>
            <a:ext cx="3471857" cy="4248160"/>
          </a:xfrm>
        </p:spPr>
        <p:txBody>
          <a:bodyPr/>
          <a:lstStyle/>
          <a:p>
            <a:r>
              <a:rPr lang="el-GR" b="1" dirty="0"/>
              <a:t>Μη συγχρονισμός των νεαρών </a:t>
            </a:r>
            <a:r>
              <a:rPr lang="el-GR" b="1" dirty="0" err="1"/>
              <a:t>ιχθυδίων</a:t>
            </a:r>
            <a:r>
              <a:rPr lang="el-GR" b="1" dirty="0"/>
              <a:t> και της αύξησης του </a:t>
            </a:r>
            <a:r>
              <a:rPr lang="el-GR" b="1" dirty="0" err="1"/>
              <a:t>ζωοπλαγκτού</a:t>
            </a:r>
            <a:r>
              <a:rPr lang="el-GR" b="1" dirty="0"/>
              <a:t> που αποτελεί την τροφή τους</a:t>
            </a:r>
          </a:p>
          <a:p>
            <a:r>
              <a:rPr lang="el-GR" b="1" dirty="0"/>
              <a:t>Μεταβολές στην τροφική αλυσίδα</a:t>
            </a:r>
          </a:p>
        </p:txBody>
      </p:sp>
      <p:pic>
        <p:nvPicPr>
          <p:cNvPr id="5" name="Content Placeholder 4" descr="http://journals.plos.org/plosone/article/figure/image?size=large&amp;id=info:doi/10.1371/journal.pone.0084526.g006"/>
          <p:cNvPicPr>
            <a:picLocks noGrp="1"/>
          </p:cNvPicPr>
          <p:nvPr>
            <p:ph sz="half" idx="2"/>
          </p:nvPr>
        </p:nvPicPr>
        <p:blipFill>
          <a:blip r:embed="rId2"/>
          <a:srcRect/>
          <a:stretch>
            <a:fillRect/>
          </a:stretch>
        </p:blipFill>
        <p:spPr bwMode="auto">
          <a:xfrm>
            <a:off x="5522908" y="2000239"/>
            <a:ext cx="5572164" cy="421484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Κλιματική αλλαγή</a:t>
            </a:r>
            <a:r>
              <a:rPr lang="en-US" b="1" dirty="0"/>
              <a:t>: </a:t>
            </a:r>
            <a:r>
              <a:rPr lang="el-GR" b="1" dirty="0"/>
              <a:t>Επιδράσεις στους ιχθυοπληθυσμούς (3)</a:t>
            </a:r>
            <a:endParaRPr lang="el-GR" dirty="0"/>
          </a:p>
        </p:txBody>
      </p:sp>
      <p:sp>
        <p:nvSpPr>
          <p:cNvPr id="3" name="Content Placeholder 2"/>
          <p:cNvSpPr>
            <a:spLocks noGrp="1"/>
          </p:cNvSpPr>
          <p:nvPr>
            <p:ph sz="half" idx="1"/>
          </p:nvPr>
        </p:nvSpPr>
        <p:spPr>
          <a:xfrm>
            <a:off x="1951008" y="2643182"/>
            <a:ext cx="4419599" cy="4419600"/>
          </a:xfrm>
        </p:spPr>
        <p:txBody>
          <a:bodyPr/>
          <a:lstStyle/>
          <a:p>
            <a:r>
              <a:rPr lang="el-GR" b="1" u="sng" dirty="0"/>
              <a:t>Μέγεθος ψαριών</a:t>
            </a:r>
            <a:r>
              <a:rPr lang="en-US" b="1" u="sng" dirty="0"/>
              <a:t>:</a:t>
            </a:r>
            <a:endParaRPr lang="el-GR" b="1" u="sng" dirty="0"/>
          </a:p>
          <a:p>
            <a:pPr>
              <a:spcBef>
                <a:spcPts val="0"/>
              </a:spcBef>
              <a:buNone/>
            </a:pPr>
            <a:r>
              <a:rPr lang="el-GR" b="1" dirty="0"/>
              <a:t>	τα μεγάλα ψάρια θα αποκτήσουν μικρότερο μέγιστο μέγεθος σώματος λόγω των μειωμένων επιπέδων του οξυγόνου</a:t>
            </a:r>
            <a:endParaRPr lang="el-GR" dirty="0"/>
          </a:p>
        </p:txBody>
      </p:sp>
      <p:pic>
        <p:nvPicPr>
          <p:cNvPr id="5" name="Content Placeholder 4" descr="Image result for climate change fish size"/>
          <p:cNvPicPr>
            <a:picLocks noGrp="1"/>
          </p:cNvPicPr>
          <p:nvPr>
            <p:ph sz="half" idx="2"/>
          </p:nvPr>
        </p:nvPicPr>
        <p:blipFill>
          <a:blip r:embed="rId2"/>
          <a:srcRect/>
          <a:stretch>
            <a:fillRect/>
          </a:stretch>
        </p:blipFill>
        <p:spPr bwMode="auto">
          <a:xfrm>
            <a:off x="6523040" y="2071678"/>
            <a:ext cx="4857784" cy="392909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694" y="381000"/>
            <a:ext cx="9386919" cy="1219200"/>
          </a:xfrm>
        </p:spPr>
        <p:txBody>
          <a:bodyPr/>
          <a:lstStyle/>
          <a:p>
            <a:r>
              <a:rPr lang="el-GR" b="1" dirty="0"/>
              <a:t>Κλιματική αλλαγή</a:t>
            </a:r>
            <a:r>
              <a:rPr lang="en-US" b="1" dirty="0"/>
              <a:t>: </a:t>
            </a:r>
            <a:r>
              <a:rPr lang="el-GR" b="1" dirty="0"/>
              <a:t>Επιδράσεις στους ιχθυοπληθυσμούς (4)</a:t>
            </a:r>
            <a:endParaRPr lang="el-GR" dirty="0"/>
          </a:p>
        </p:txBody>
      </p:sp>
      <p:sp>
        <p:nvSpPr>
          <p:cNvPr id="3" name="Content Placeholder 2"/>
          <p:cNvSpPr>
            <a:spLocks noGrp="1"/>
          </p:cNvSpPr>
          <p:nvPr>
            <p:ph sz="half" idx="1"/>
          </p:nvPr>
        </p:nvSpPr>
        <p:spPr>
          <a:xfrm>
            <a:off x="1379504" y="2000240"/>
            <a:ext cx="4071965" cy="4419600"/>
          </a:xfrm>
        </p:spPr>
        <p:txBody>
          <a:bodyPr/>
          <a:lstStyle/>
          <a:p>
            <a:r>
              <a:rPr lang="el-GR" b="1" u="sng" dirty="0"/>
              <a:t>Φυσιολογία ιχθύων</a:t>
            </a:r>
            <a:r>
              <a:rPr lang="en-US" b="1" u="sng" dirty="0"/>
              <a:t>:</a:t>
            </a:r>
          </a:p>
          <a:p>
            <a:pPr>
              <a:spcBef>
                <a:spcPts val="0"/>
              </a:spcBef>
              <a:buNone/>
            </a:pPr>
            <a:r>
              <a:rPr lang="el-GR" dirty="0"/>
              <a:t>	</a:t>
            </a:r>
            <a:r>
              <a:rPr lang="el-GR" b="1" dirty="0"/>
              <a:t>Οι φυσιολογικές ανταποκρίσεις επηρεάζουν την επιβίωση, </a:t>
            </a:r>
            <a:r>
              <a:rPr lang="el-GR" b="1" dirty="0" err="1"/>
              <a:t>συμπεριφορά,ανάπτυξη</a:t>
            </a:r>
            <a:r>
              <a:rPr lang="el-GR" b="1" dirty="0"/>
              <a:t> και αναπαραγωγή.</a:t>
            </a:r>
          </a:p>
          <a:p>
            <a:pPr>
              <a:spcBef>
                <a:spcPts val="0"/>
              </a:spcBef>
              <a:buNone/>
            </a:pPr>
            <a:r>
              <a:rPr lang="el-GR" b="1" dirty="0"/>
              <a:t>	</a:t>
            </a:r>
            <a:r>
              <a:rPr lang="en-US" b="1" dirty="0"/>
              <a:t>H </a:t>
            </a:r>
            <a:r>
              <a:rPr lang="el-GR" b="1" dirty="0"/>
              <a:t>αύξηση του </a:t>
            </a:r>
            <a:r>
              <a:rPr lang="en-US" b="1" dirty="0"/>
              <a:t>CO</a:t>
            </a:r>
            <a:r>
              <a:rPr lang="en-US" b="1" baseline="-25000" dirty="0"/>
              <a:t>2</a:t>
            </a:r>
            <a:r>
              <a:rPr lang="en-US" b="1" dirty="0"/>
              <a:t> </a:t>
            </a:r>
            <a:r>
              <a:rPr lang="el-GR" b="1" dirty="0"/>
              <a:t>στο αίμα μπορεί να δημιουργήσει </a:t>
            </a:r>
            <a:r>
              <a:rPr lang="el-GR" b="1" dirty="0" err="1"/>
              <a:t>υπερκαπνία</a:t>
            </a:r>
            <a:r>
              <a:rPr lang="el-GR" b="1" dirty="0"/>
              <a:t>.</a:t>
            </a:r>
          </a:p>
        </p:txBody>
      </p:sp>
      <p:pic>
        <p:nvPicPr>
          <p:cNvPr id="5" name="Content Placeholder 4" descr="Image result for climate change fish size"/>
          <p:cNvPicPr>
            <a:picLocks noGrp="1"/>
          </p:cNvPicPr>
          <p:nvPr>
            <p:ph sz="half" idx="2"/>
          </p:nvPr>
        </p:nvPicPr>
        <p:blipFill>
          <a:blip r:embed="rId2"/>
          <a:srcRect/>
          <a:stretch>
            <a:fillRect/>
          </a:stretch>
        </p:blipFill>
        <p:spPr bwMode="auto">
          <a:xfrm>
            <a:off x="5451470" y="2071678"/>
            <a:ext cx="6357982" cy="35719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Κλιματική αλλαγή</a:t>
            </a:r>
            <a:r>
              <a:rPr lang="en-US" b="1" dirty="0"/>
              <a:t>: </a:t>
            </a:r>
            <a:r>
              <a:rPr lang="el-GR" b="1" dirty="0"/>
              <a:t>Επιδράσεις στους </a:t>
            </a:r>
            <a:r>
              <a:rPr lang="el-GR" b="1" dirty="0" err="1"/>
              <a:t>βενθικούς</a:t>
            </a:r>
            <a:r>
              <a:rPr lang="el-GR" b="1" dirty="0"/>
              <a:t> ζωικούς οργανισμούς</a:t>
            </a:r>
            <a:endParaRPr lang="el-GR" dirty="0"/>
          </a:p>
        </p:txBody>
      </p:sp>
      <p:sp>
        <p:nvSpPr>
          <p:cNvPr id="3" name="Content Placeholder 2"/>
          <p:cNvSpPr>
            <a:spLocks noGrp="1"/>
          </p:cNvSpPr>
          <p:nvPr>
            <p:ph sz="half" idx="1"/>
          </p:nvPr>
        </p:nvSpPr>
        <p:spPr>
          <a:xfrm>
            <a:off x="1522381" y="1828800"/>
            <a:ext cx="3714776" cy="4419600"/>
          </a:xfrm>
        </p:spPr>
        <p:txBody>
          <a:bodyPr>
            <a:normAutofit lnSpcReduction="10000"/>
          </a:bodyPr>
          <a:lstStyle/>
          <a:p>
            <a:pPr marL="457200" indent="-457200">
              <a:buFont typeface="+mj-lt"/>
              <a:buAutoNum type="arabicPeriod"/>
            </a:pPr>
            <a:r>
              <a:rPr lang="el-GR" b="1" dirty="0"/>
              <a:t>Μείωση ανθρακικών ιόντων απαραίτητων για τη δημιουργία κελύφους ή σκελετού.</a:t>
            </a:r>
          </a:p>
          <a:p>
            <a:pPr marL="457200" indent="-457200">
              <a:buFont typeface="+mj-lt"/>
              <a:buAutoNum type="arabicPeriod"/>
            </a:pPr>
            <a:r>
              <a:rPr lang="el-GR" b="1" dirty="0"/>
              <a:t>Τα αυξημένα Η</a:t>
            </a:r>
            <a:r>
              <a:rPr lang="el-GR" b="1" baseline="30000" dirty="0"/>
              <a:t>+</a:t>
            </a:r>
            <a:r>
              <a:rPr lang="el-GR" b="1" dirty="0"/>
              <a:t> διαλύουν τα κελύφη ή τους σκελετούς.</a:t>
            </a:r>
          </a:p>
          <a:p>
            <a:pPr marL="457200" indent="-457200">
              <a:buFont typeface="+mj-lt"/>
              <a:buAutoNum type="arabicPeriod"/>
            </a:pPr>
            <a:r>
              <a:rPr lang="el-GR" b="1" dirty="0"/>
              <a:t>Κατανάλωση ενέργειας ώστε να κρατήσουν τα Η</a:t>
            </a:r>
            <a:r>
              <a:rPr lang="el-GR" b="1" baseline="30000" dirty="0"/>
              <a:t>+</a:t>
            </a:r>
            <a:r>
              <a:rPr lang="el-GR" b="1" dirty="0"/>
              <a:t> έξω από τα συστήματα τους.</a:t>
            </a:r>
            <a:endParaRPr lang="el-GR" b="1" baseline="30000" dirty="0"/>
          </a:p>
          <a:p>
            <a:endParaRPr lang="el-GR" dirty="0"/>
          </a:p>
        </p:txBody>
      </p:sp>
      <p:pic>
        <p:nvPicPr>
          <p:cNvPr id="5" name="Picture 27" descr="http://www.deannacwood.com/img/gallery/OAgraphic_full.jpg"/>
          <p:cNvPicPr>
            <a:picLocks noGrp="1"/>
          </p:cNvPicPr>
          <p:nvPr>
            <p:ph sz="half" idx="2"/>
          </p:nvPr>
        </p:nvPicPr>
        <p:blipFill>
          <a:blip r:embed="rId2" cstate="print"/>
          <a:srcRect/>
          <a:stretch>
            <a:fillRect/>
          </a:stretch>
        </p:blipFill>
        <p:spPr bwMode="auto">
          <a:xfrm>
            <a:off x="5451470" y="1714488"/>
            <a:ext cx="6357982" cy="457203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51008" y="214290"/>
            <a:ext cx="9144001" cy="1219200"/>
          </a:xfrm>
        </p:spPr>
        <p:txBody>
          <a:bodyPr/>
          <a:lstStyle/>
          <a:p>
            <a:r>
              <a:rPr lang="el-GR" b="1" dirty="0"/>
              <a:t>Κλιματική αλλαγή</a:t>
            </a:r>
            <a:r>
              <a:rPr lang="en-US" b="1" dirty="0"/>
              <a:t>: </a:t>
            </a:r>
            <a:r>
              <a:rPr lang="el-GR" b="1" dirty="0"/>
              <a:t>Επιδράσεις στους </a:t>
            </a:r>
            <a:r>
              <a:rPr lang="el-GR" b="1" dirty="0" err="1"/>
              <a:t>βενθικούς</a:t>
            </a:r>
            <a:r>
              <a:rPr lang="el-GR" b="1" dirty="0"/>
              <a:t> φυτικούς οργανισμούς</a:t>
            </a:r>
            <a:endParaRPr lang="el-GR" dirty="0"/>
          </a:p>
        </p:txBody>
      </p:sp>
      <p:pic>
        <p:nvPicPr>
          <p:cNvPr id="9218" name="Picture 2"/>
          <p:cNvPicPr>
            <a:picLocks noGrp="1" noChangeAspect="1" noChangeArrowheads="1"/>
          </p:cNvPicPr>
          <p:nvPr>
            <p:ph sz="half" idx="1"/>
          </p:nvPr>
        </p:nvPicPr>
        <p:blipFill>
          <a:blip r:embed="rId2" cstate="print"/>
          <a:srcRect r="482" b="979"/>
          <a:stretch>
            <a:fillRect/>
          </a:stretch>
        </p:blipFill>
        <p:spPr bwMode="auto">
          <a:xfrm>
            <a:off x="5665784" y="1785926"/>
            <a:ext cx="6273549" cy="4500594"/>
          </a:xfrm>
          <a:prstGeom prst="rect">
            <a:avLst/>
          </a:prstGeom>
          <a:noFill/>
          <a:ln w="9525">
            <a:noFill/>
            <a:miter lim="800000"/>
            <a:headEnd/>
            <a:tailEnd/>
          </a:ln>
        </p:spPr>
      </p:pic>
      <p:sp>
        <p:nvSpPr>
          <p:cNvPr id="5" name="4 - Θέση περιεχομένου"/>
          <p:cNvSpPr>
            <a:spLocks noGrp="1"/>
          </p:cNvSpPr>
          <p:nvPr>
            <p:ph sz="half" idx="2"/>
          </p:nvPr>
        </p:nvSpPr>
        <p:spPr>
          <a:xfrm>
            <a:off x="1093752" y="1714488"/>
            <a:ext cx="4705352" cy="4419600"/>
          </a:xfrm>
        </p:spPr>
        <p:txBody>
          <a:bodyPr>
            <a:noAutofit/>
          </a:bodyPr>
          <a:lstStyle/>
          <a:p>
            <a:r>
              <a:rPr lang="el-GR" b="1" dirty="0"/>
              <a:t>Τα ακραία καιρικά φαινόμενα  προκαλούν διάβρωση και πλημμύρες. Διαταράσσουν τη θαλάσσια ζωή στις παράκτιες περιοχές, ιδίως σε ορισμένους παράκτιους βιότοπους, όπως πεδία με </a:t>
            </a:r>
            <a:r>
              <a:rPr lang="el-GR" b="1" dirty="0" err="1"/>
              <a:t>φύκη</a:t>
            </a:r>
            <a:r>
              <a:rPr lang="el-GR" b="1" dirty="0"/>
              <a:t> και υδρόβια φυτά, τα οποία αποτελούν ζωτικής σημασίας περιοχές αναπαραγωγής, καθώς και πιθανές ζώνες δέσμευσης διοξειδίου του άνθρακα.</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b="1" dirty="0"/>
              <a:t>Κλιματική αλλαγή</a:t>
            </a:r>
            <a:r>
              <a:rPr lang="en-US" b="1" dirty="0"/>
              <a:t>: </a:t>
            </a:r>
            <a:r>
              <a:rPr lang="el-GR" b="1" dirty="0"/>
              <a:t>Επιδράσεις στο ωκεάνιο οικοσυστήματα</a:t>
            </a:r>
            <a:endParaRPr lang="el-GR" dirty="0"/>
          </a:p>
        </p:txBody>
      </p:sp>
      <p:pic>
        <p:nvPicPr>
          <p:cNvPr id="4" name="Picture 2" descr="Image result for ocean acidification"/>
          <p:cNvPicPr>
            <a:picLocks noGrp="1" noChangeAspect="1" noChangeArrowheads="1"/>
          </p:cNvPicPr>
          <p:nvPr>
            <p:ph sz="half" idx="1"/>
          </p:nvPr>
        </p:nvPicPr>
        <p:blipFill>
          <a:blip r:embed="rId2" cstate="print"/>
          <a:stretch>
            <a:fillRect/>
          </a:stretch>
        </p:blipFill>
        <p:spPr bwMode="auto">
          <a:xfrm>
            <a:off x="5880098" y="1928802"/>
            <a:ext cx="5857916" cy="4183529"/>
          </a:xfrm>
          <a:prstGeom prst="rect">
            <a:avLst/>
          </a:prstGeom>
          <a:noFill/>
        </p:spPr>
      </p:pic>
      <p:sp>
        <p:nvSpPr>
          <p:cNvPr id="8" name="Content Placeholder 7"/>
          <p:cNvSpPr>
            <a:spLocks noGrp="1"/>
          </p:cNvSpPr>
          <p:nvPr>
            <p:ph sz="half" idx="2"/>
          </p:nvPr>
        </p:nvSpPr>
        <p:spPr>
          <a:xfrm>
            <a:off x="1450942" y="2214554"/>
            <a:ext cx="4419600" cy="4419600"/>
          </a:xfrm>
        </p:spPr>
        <p:txBody>
          <a:bodyPr/>
          <a:lstStyle/>
          <a:p>
            <a:r>
              <a:rPr lang="el-GR" b="1" dirty="0"/>
              <a:t>Η μείωση της θαλάσσιας βιοποικιλότητας εξασθενεί το ωκεάνιο οικοσύστημα και την ικανότητά του να αντέχει σε διαταραχές, να προσαρμόζεται στην αλλαγή του κλίματος και να διαδραματίζει τον ρυθμιστικό του ρόλο για το περιβάλλον και το κλίμα.</a:t>
            </a:r>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 descr="C:\Documents and Settings\Helen\My Documents\My Pictures\Fig_3_2_EN.gif"/>
          <p:cNvPicPr/>
          <p:nvPr/>
        </p:nvPicPr>
        <p:blipFill>
          <a:blip r:embed="rId2" cstate="print"/>
          <a:srcRect/>
          <a:stretch>
            <a:fillRect/>
          </a:stretch>
        </p:blipFill>
        <p:spPr bwMode="auto">
          <a:xfrm>
            <a:off x="0" y="0"/>
            <a:ext cx="12188825" cy="6858000"/>
          </a:xfrm>
          <a:prstGeom prst="rect">
            <a:avLst/>
          </a:prstGeom>
          <a:noFill/>
          <a:ln w="9525">
            <a:noFill/>
            <a:miter lim="800000"/>
            <a:headEnd/>
            <a:tailEnd/>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85900" y="188640"/>
            <a:ext cx="10209213" cy="742528"/>
          </a:xfrm>
        </p:spPr>
        <p:txBody>
          <a:bodyPr>
            <a:normAutofit/>
          </a:bodyPr>
          <a:lstStyle/>
          <a:p>
            <a:r>
              <a:rPr lang="el-GR" b="1" i="1" dirty="0">
                <a:solidFill>
                  <a:schemeClr val="tx2">
                    <a:lumMod val="60000"/>
                    <a:lumOff val="40000"/>
                  </a:schemeClr>
                </a:solidFill>
              </a:rPr>
              <a:t>Ο ΩΚΕΑΝΟΣ, Ο ΘΕΡΜΟΣΤΑΤΗΣ ΤΟΥ ΠΛΑΝΗΤΗ</a:t>
            </a:r>
            <a:endParaRPr lang="en-US" dirty="0"/>
          </a:p>
        </p:txBody>
      </p:sp>
      <p:sp>
        <p:nvSpPr>
          <p:cNvPr id="14" name="Content Placeholder 13"/>
          <p:cNvSpPr>
            <a:spLocks noGrp="1"/>
          </p:cNvSpPr>
          <p:nvPr>
            <p:ph idx="1"/>
          </p:nvPr>
        </p:nvSpPr>
        <p:spPr>
          <a:xfrm>
            <a:off x="1629916" y="1268760"/>
            <a:ext cx="10225136" cy="4392488"/>
          </a:xfrm>
        </p:spPr>
        <p:txBody>
          <a:bodyPr>
            <a:normAutofit lnSpcReduction="10000"/>
          </a:bodyPr>
          <a:lstStyle/>
          <a:p>
            <a:r>
              <a:rPr lang="el-GR" b="1" dirty="0"/>
              <a:t>Η αύξηση της θερμοκρασίας έχει φθάσει τώρα στις βαθιές θάλασσες στις πολικές περιοχές και εξαπλώνεται σε όλες τις θαλάσσιες λεκάνες. Λαμβάνοντας υπόψη τον όγκο του ωκεανού, αυτό αντιπροσωπεύει μια σημαντική ποσότητα θερμότητας! </a:t>
            </a:r>
          </a:p>
          <a:p>
            <a:r>
              <a:rPr lang="el-GR" b="1" dirty="0"/>
              <a:t>Επομένως, ο παγκόσμιος ωκεανός παίζει ρόλο στη ρύθμιση και τον έλεγχο των μεγάλων φυσικών ισορροπιών του πλανήτη και ρυθμίζει τις κλιματικές διακυμάνσεις. Ωστόσο, ο εν λόγω ρυθμιστικός μηχανισμός διαταράσσεται προς το παρόν από την υπερθέρμανση του πλανήτη, συνέπεια του φαινομένου του θερμοκηπίου.</a:t>
            </a:r>
          </a:p>
          <a:p>
            <a:r>
              <a:rPr lang="el-GR" b="1" dirty="0"/>
              <a:t>Ακόμη και αν οι εκπομπές αερίων του θερμοκηπίου παύσουν σήμερα, οι επιπτώσεις της αύξησης της θερμοκρασίας των ωκεανών θα συνεχιστούν για αρκετές δεκαετίες.</a:t>
            </a:r>
          </a:p>
          <a:p>
            <a:endParaRPr lang="el-GR" b="1" dirty="0"/>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380" y="428604"/>
            <a:ext cx="10429948" cy="671530"/>
          </a:xfrm>
        </p:spPr>
        <p:txBody>
          <a:bodyPr/>
          <a:lstStyle/>
          <a:p>
            <a:r>
              <a:rPr lang="el-GR" b="1" dirty="0"/>
              <a:t>Κλιματική αλλαγή</a:t>
            </a:r>
            <a:r>
              <a:rPr lang="en-US" b="1" dirty="0"/>
              <a:t>: </a:t>
            </a:r>
            <a:r>
              <a:rPr lang="el-GR" b="1" dirty="0" err="1"/>
              <a:t>στρωμάτωση</a:t>
            </a:r>
            <a:r>
              <a:rPr lang="el-GR" b="1" dirty="0"/>
              <a:t> του ωκεανού </a:t>
            </a:r>
          </a:p>
        </p:txBody>
      </p:sp>
      <p:sp>
        <p:nvSpPr>
          <p:cNvPr id="5" name="Content Placeholder 4"/>
          <p:cNvSpPr>
            <a:spLocks noGrp="1"/>
          </p:cNvSpPr>
          <p:nvPr>
            <p:ph sz="half" idx="1"/>
          </p:nvPr>
        </p:nvSpPr>
        <p:spPr>
          <a:xfrm>
            <a:off x="1308066" y="1285860"/>
            <a:ext cx="5722450" cy="4819664"/>
          </a:xfrm>
        </p:spPr>
        <p:txBody>
          <a:bodyPr>
            <a:noAutofit/>
          </a:bodyPr>
          <a:lstStyle/>
          <a:p>
            <a:r>
              <a:rPr lang="el-GR" b="1" dirty="0"/>
              <a:t>Καθώς οι θερμοκρασίες αυξάνονται λόγω της αλλαγής του κλίματος, το νερό των ωκεανών γίνεται πιο στρωματωμένο. Αυτή η μείωση της ανάμειξης των στρωμάτων καθιστά πιο δύσκολο για τα θρεπτικά (όπως νιτρικά και φωσφορικά) να φθάσουν στην επιφάνεια και  το οξυγόνο να φθάσει στα χαμηλότερα βάθη του ωκεανού. Αυτό μπορεί να οδηγήσει σε απώλεια βιομάζας και μεταβολές στις συνθέσεις ειδών, καθώς η αφθονία ορισμένων ειδών μειώνεται.</a:t>
            </a:r>
          </a:p>
        </p:txBody>
      </p:sp>
      <p:pic>
        <p:nvPicPr>
          <p:cNvPr id="7" name="Content Placeholder 6" descr="http://2.bp.blogspot.com/-hm-v_QvY_r8/UL1CYGjbM_I/AAAAAAAAAE0/zHwiQ0KUTqs/s1600/stratification_turbulence.jpg"/>
          <p:cNvPicPr>
            <a:picLocks noGrp="1"/>
          </p:cNvPicPr>
          <p:nvPr>
            <p:ph sz="half" idx="2"/>
          </p:nvPr>
        </p:nvPicPr>
        <p:blipFill>
          <a:blip r:embed="rId2"/>
          <a:srcRect r="12598"/>
          <a:stretch>
            <a:fillRect/>
          </a:stretch>
        </p:blipFill>
        <p:spPr bwMode="auto">
          <a:xfrm>
            <a:off x="7380296" y="2636912"/>
            <a:ext cx="4419600" cy="2899137"/>
          </a:xfrm>
          <a:prstGeom prst="rect">
            <a:avLst/>
          </a:prstGeom>
          <a:noFill/>
          <a:ln w="9525">
            <a:noFill/>
            <a:miter lim="800000"/>
            <a:headEnd/>
            <a:tailEnd/>
          </a:ln>
        </p:spPr>
      </p:pic>
      <p:sp>
        <p:nvSpPr>
          <p:cNvPr id="8" name="TextBox 7"/>
          <p:cNvSpPr txBox="1"/>
          <p:nvPr/>
        </p:nvSpPr>
        <p:spPr>
          <a:xfrm>
            <a:off x="7822604" y="1714488"/>
            <a:ext cx="3857652" cy="461665"/>
          </a:xfrm>
          <a:prstGeom prst="rect">
            <a:avLst/>
          </a:prstGeom>
          <a:noFill/>
        </p:spPr>
        <p:txBody>
          <a:bodyPr wrap="square" rtlCol="0">
            <a:spAutoFit/>
          </a:bodyPr>
          <a:lstStyle/>
          <a:p>
            <a:r>
              <a:rPr lang="en-US" sz="2400" b="1" dirty="0"/>
              <a:t>Ocean stratification</a:t>
            </a:r>
            <a:endParaRPr lang="el-GR" sz="2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0942" y="428604"/>
            <a:ext cx="10258468" cy="761984"/>
          </a:xfrm>
        </p:spPr>
        <p:txBody>
          <a:bodyPr>
            <a:normAutofit fontScale="90000"/>
          </a:bodyPr>
          <a:lstStyle/>
          <a:p>
            <a:r>
              <a:rPr lang="el-GR" b="1" dirty="0"/>
              <a:t>Βαθειά Θάλασσα</a:t>
            </a:r>
            <a:r>
              <a:rPr lang="en-US" b="1" dirty="0"/>
              <a:t>: </a:t>
            </a:r>
            <a:r>
              <a:rPr lang="el-GR" b="1" dirty="0"/>
              <a:t>ένας ρόλος κλειδί για την προστασία του κλίματος και των οικοσυστημάτων</a:t>
            </a:r>
          </a:p>
        </p:txBody>
      </p:sp>
      <p:pic>
        <p:nvPicPr>
          <p:cNvPr id="13314" name="Picture 2"/>
          <p:cNvPicPr>
            <a:picLocks noGrp="1" noChangeAspect="1" noChangeArrowheads="1"/>
          </p:cNvPicPr>
          <p:nvPr>
            <p:ph sz="half" idx="1"/>
          </p:nvPr>
        </p:nvPicPr>
        <p:blipFill>
          <a:blip r:embed="rId2" cstate="print"/>
          <a:stretch>
            <a:fillRect/>
          </a:stretch>
        </p:blipFill>
        <p:spPr bwMode="auto">
          <a:xfrm>
            <a:off x="6022974" y="1785926"/>
            <a:ext cx="6165851" cy="4143404"/>
          </a:xfrm>
          <a:prstGeom prst="rect">
            <a:avLst/>
          </a:prstGeom>
          <a:noFill/>
          <a:ln w="9525">
            <a:noFill/>
            <a:miter lim="800000"/>
            <a:headEnd/>
            <a:tailEnd/>
          </a:ln>
        </p:spPr>
      </p:pic>
      <p:sp>
        <p:nvSpPr>
          <p:cNvPr id="5" name="Content Placeholder 4"/>
          <p:cNvSpPr>
            <a:spLocks noGrp="1"/>
          </p:cNvSpPr>
          <p:nvPr>
            <p:ph sz="half" idx="2"/>
          </p:nvPr>
        </p:nvSpPr>
        <p:spPr>
          <a:xfrm>
            <a:off x="1093752" y="1357298"/>
            <a:ext cx="5143536" cy="5072098"/>
          </a:xfrm>
        </p:spPr>
        <p:txBody>
          <a:bodyPr>
            <a:noAutofit/>
          </a:bodyPr>
          <a:lstStyle/>
          <a:p>
            <a:r>
              <a:rPr lang="el-GR" b="1" dirty="0"/>
              <a:t>Τα οικοσυστήματα της Βαθειάς Θάλασσας (βάθος&gt;200μ) απορροφούν τεράστιες ποσότητες άνθρακα. Στο βυθό, μικροοργανισμοί χρησιμοποιούν το μεθάνιο ως ενέργεια και το μετατρέπουν σε ανόργανο υλικό, εμποδίζοντας την αναγέννηση των αερίων του θερμοκηπίου και την επιτάχυνση της αλλαγής του κλίματος.</a:t>
            </a:r>
          </a:p>
          <a:p>
            <a:r>
              <a:rPr lang="el-GR" b="1" dirty="0"/>
              <a:t>Σημαντικός κίνδυνος είναι η μείωση του οξυγόνου (νεκρές ζώνες) λόγω </a:t>
            </a:r>
            <a:r>
              <a:rPr lang="el-GR" b="1" dirty="0" err="1"/>
              <a:t>στρωμάτωσης</a:t>
            </a:r>
            <a:r>
              <a:rPr lang="el-GR" b="1"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pic>
        <p:nvPicPr>
          <p:cNvPr id="6146" name="Picture 2"/>
          <p:cNvPicPr>
            <a:picLocks noChangeAspect="1" noChangeArrowheads="1"/>
          </p:cNvPicPr>
          <p:nvPr/>
        </p:nvPicPr>
        <p:blipFill>
          <a:blip r:embed="rId2" cstate="print"/>
          <a:srcRect/>
          <a:stretch>
            <a:fillRect/>
          </a:stretch>
        </p:blipFill>
        <p:spPr bwMode="auto">
          <a:xfrm>
            <a:off x="0" y="0"/>
            <a:ext cx="12273488"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p:txBody>
          <a:bodyPr/>
          <a:lstStyle/>
          <a:p>
            <a:endParaRPr lang="el-GR"/>
          </a:p>
        </p:txBody>
      </p:sp>
      <p:sp>
        <p:nvSpPr>
          <p:cNvPr id="6" name="5 - Υπότιτλος"/>
          <p:cNvSpPr>
            <a:spLocks noGrp="1"/>
          </p:cNvSpPr>
          <p:nvPr>
            <p:ph type="subTitle" idx="1"/>
          </p:nvPr>
        </p:nvSpPr>
        <p:spPr/>
        <p:txBody>
          <a:bodyPr/>
          <a:lstStyle/>
          <a:p>
            <a:endParaRPr lang="el-GR"/>
          </a:p>
        </p:txBody>
      </p:sp>
      <p:pic>
        <p:nvPicPr>
          <p:cNvPr id="5" name="Picture 2" descr="http://treealerts.org/wp-content/uploads/2014/07/IPCC_AR5__Implications_for_Fisheries_and_Aquaculture__Infographic__WEB_EN.jpg"/>
          <p:cNvPicPr>
            <a:picLocks noGrp="1" noChangeAspect="1" noChangeArrowheads="1"/>
          </p:cNvPicPr>
          <p:nvPr>
            <p:ph idx="4294967295"/>
          </p:nvPr>
        </p:nvPicPr>
        <p:blipFill>
          <a:blip r:embed="rId2" cstate="print"/>
          <a:srcRect/>
          <a:stretch>
            <a:fillRect/>
          </a:stretch>
        </p:blipFill>
        <p:spPr bwMode="auto">
          <a:xfrm>
            <a:off x="2439988" y="0"/>
            <a:ext cx="9748837" cy="68976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380" y="285728"/>
            <a:ext cx="9286877" cy="576282"/>
          </a:xfrm>
        </p:spPr>
        <p:txBody>
          <a:bodyPr>
            <a:normAutofit fontScale="90000"/>
          </a:bodyPr>
          <a:lstStyle/>
          <a:p>
            <a:r>
              <a:rPr lang="el-GR" b="1" dirty="0"/>
              <a:t>Κλιματική αλλαγή και αλιεία</a:t>
            </a:r>
          </a:p>
        </p:txBody>
      </p:sp>
      <p:sp>
        <p:nvSpPr>
          <p:cNvPr id="3" name="Content Placeholder 2"/>
          <p:cNvSpPr>
            <a:spLocks noGrp="1"/>
          </p:cNvSpPr>
          <p:nvPr>
            <p:ph idx="1"/>
          </p:nvPr>
        </p:nvSpPr>
        <p:spPr>
          <a:xfrm>
            <a:off x="1308066" y="1000108"/>
            <a:ext cx="10572824" cy="5021180"/>
          </a:xfrm>
        </p:spPr>
        <p:txBody>
          <a:bodyPr>
            <a:noAutofit/>
          </a:bodyPr>
          <a:lstStyle/>
          <a:p>
            <a:r>
              <a:rPr lang="el-GR" b="1" dirty="0"/>
              <a:t>Οι επιπτώσεις της αλλαγής του κλίματος στον ωκεανό έχουν ήδη επηρεάσει την αλιεία. Ενώ η αφθονία αρκετών ειδών ψυχρών υδάτων μειώνεται, κάποια τροπικά είδη εμφανίζονται στις ακτές μας.</a:t>
            </a:r>
          </a:p>
          <a:p>
            <a:r>
              <a:rPr lang="el-GR" b="1" dirty="0"/>
              <a:t>Στις επόμενες δεκαετίες η θέρμανση και η </a:t>
            </a:r>
            <a:r>
              <a:rPr lang="el-GR" b="1" dirty="0" err="1"/>
              <a:t>οξίνιση</a:t>
            </a:r>
            <a:r>
              <a:rPr lang="el-GR" b="1" dirty="0"/>
              <a:t> των ωκεανών μπορούν να επηρεάσουν τις διαδικασίες ανάπτυξης και αναπαραγωγής πολλών θαλάσσιων οργανισμών, οι οποίες ενδέχεται να μειώσουν τα διαθέσιμα αποθέματα για πολλά σημαντικά εμπορικά είδη.</a:t>
            </a:r>
          </a:p>
          <a:p>
            <a:r>
              <a:rPr lang="el-GR" b="1" dirty="0"/>
              <a:t>Για παράδειγμα, τα οστρακοειδή (στρείδια, μύδια ...) είναι ιδιαίτερα ευαίσθητα στην </a:t>
            </a:r>
            <a:r>
              <a:rPr lang="el-GR" b="1" dirty="0" err="1"/>
              <a:t>οξίνιση</a:t>
            </a:r>
            <a:r>
              <a:rPr lang="el-GR" b="1" dirty="0"/>
              <a:t> των ωκεανών. </a:t>
            </a:r>
          </a:p>
          <a:p>
            <a:r>
              <a:rPr lang="el-GR" b="1" dirty="0"/>
              <a:t>Σχεδόν όλα τα οικοσυστήματα κοραλλιών στις τροπικές περιοχές αναμένεται να εξαφανιστούν μέχρι το 2050.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0942" y="285728"/>
            <a:ext cx="10501386" cy="6072230"/>
          </a:xfrm>
        </p:spPr>
        <p:txBody>
          <a:bodyPr>
            <a:normAutofit/>
          </a:bodyPr>
          <a:lstStyle/>
          <a:p>
            <a:r>
              <a:rPr lang="el-GR" sz="2600" b="1" dirty="0"/>
              <a:t>Οι κλιματικές αλλαγές επηρεάζουν τις βιοκοινότητες βακτηρίων και </a:t>
            </a:r>
            <a:r>
              <a:rPr lang="el-GR" sz="2600" b="1" dirty="0" err="1"/>
              <a:t>φυτοπλαγκτού</a:t>
            </a:r>
            <a:r>
              <a:rPr lang="el-GR" sz="2600" b="1" dirty="0"/>
              <a:t>, οι οποίες είναι καθοριστικές για τα θαλάσσια τροφικά δίκτυα.</a:t>
            </a:r>
          </a:p>
          <a:p>
            <a:r>
              <a:rPr lang="el-GR" sz="2600" b="1" dirty="0"/>
              <a:t>Συνεπώς, εάν συνεχίσουμε να παράγουμε αέρια θερμοκηπίου με τον τρέχοντα ρυθμό, οι αλλαγές που αναμένονται πριν από το τέλος του αιώνα όσον αφορά τη βιοποικιλότητα θα μπορούσαν να είναι παρόμοιες με εκείνες που σημειώθηκαν κατά τα προηγούμενα 20 ή 30 εκατομμύρια χρόνια.</a:t>
            </a:r>
          </a:p>
          <a:p>
            <a:r>
              <a:rPr lang="el-GR" sz="2600" b="1" dirty="0"/>
              <a:t>Σε παγκόσμια κλίμακα, τα μοντέλα δείχνουν σημαντικές τροποποιήσεις της πρωτογενούς παραγωγής του ωκεανού, η οποία αποτελεί την πηγή της πλειονότητας των τροφικών δικτύων. Η παγκόσμια παραγωγικότητα των ωκεανών αναμένεται να αυξηθεί στις πολικές περιοχές και να μειωθεί δραστικά στις τροπικές περιοχές, και αυτό θα επηρεάσει την αλιεία.</a:t>
            </a: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1008" y="571480"/>
            <a:ext cx="9471996" cy="5786478"/>
          </a:xfrm>
        </p:spPr>
        <p:txBody>
          <a:bodyPr>
            <a:normAutofit/>
          </a:bodyPr>
          <a:lstStyle/>
          <a:p>
            <a:r>
              <a:rPr lang="el-GR" b="1" dirty="0"/>
              <a:t>Στις περιοχές του Πόλου, οι αλιευτικές δραστηριότητες αυξήθηκαν κατά 30 έως 70%, γεγονός που ευνοεί χώρες όπως η Νορβηγία, η Ισλανδία, η Ρωσία ή το κράτος της Αλάσκας. Αντίθετα, στις τροπικές περιοχές οι αλιευτικές δραστηριότητες έχουν μειωθεί κατά 10 έως 40%, γεγονός που έχει σημαντικές επιπτώσεις για τις γύρω χώρες που εξαρτώνται σε μεγάλο βαθμό από την αλιεία, όπως το Περού, την Αγκόλα, το Μπαγκλαντές, την Ινδία, το Βιετνάμ ή την Ινδονησία. Οι προβλέψεις για την Αφρική είναι μάλλον αβέβαιες.</a:t>
            </a:r>
          </a:p>
          <a:p>
            <a:r>
              <a:rPr lang="el-GR" b="1" dirty="0"/>
              <a:t>Ωστόσο, αρκετές επιστημονικές μελέτες αναμένουν μια πραγματική αλιευτική κρίση, η οποία θα αυξήσει τις πολιτικές και οικονομικές ανισότητες μεταξύ Βορρά και Νότου. Οι επιπτώσεις στην Ευρώπη πρέπει να είναι σχετικά περιορισμένες, ελαφρώς θετικές για τις βόρειες χώρες και αρνητικές για τις νότιες χώρες.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0942" y="1005238"/>
            <a:ext cx="10358510" cy="4944042"/>
          </a:xfrm>
        </p:spPr>
        <p:txBody>
          <a:bodyPr>
            <a:normAutofit/>
          </a:bodyPr>
          <a:lstStyle/>
          <a:p>
            <a:r>
              <a:rPr lang="el-GR" b="1" dirty="0"/>
              <a:t>Προβλέπεται μετατόπιση των περισσότερων εμπορικών ειδών αλιείας προς τις πολικές περιοχές. Αυτή η αλλαγή φαίνεται να ευνοεί τα είδη με μικρή διάρκεια ζωής (στρατηγική </a:t>
            </a:r>
            <a:r>
              <a:rPr lang="sv-SE" b="1" dirty="0"/>
              <a:t>R</a:t>
            </a:r>
            <a:r>
              <a:rPr lang="el-GR" b="1" dirty="0"/>
              <a:t>), τα οποία είναι πιο άφθονα στα τροπικά ύδατα. Στις εύκρατες περιοχές, η παρουσία τροπικών ειδών πρόκειται να αυξηθεί, ενώ άλλα ευρωπαϊκά είδη ψαριών θα κινηθούν προς το Βορρά. </a:t>
            </a:r>
            <a:endParaRPr lang="sv-SE" b="1" dirty="0"/>
          </a:p>
          <a:p>
            <a:r>
              <a:rPr lang="el-GR" b="1" dirty="0"/>
              <a:t>Οι αλιείς θα πρέπει να προσαρμοστούν στις επιπτώσεις της αλλαγής του κλίματος στα αποθέματα ιχθύων και στη γεωγραφική κατανομή τους, αλλάζοντας τους τρόπους εκμετάλλευσής τους, μερικές φορές τα σκάφη, τα αλιευτικά εργαλεία και τις περιοχές αλιείας. Οι διακρατικές συμφωνίες για την εκμετάλλευση των αλιευτικών πόρων θα χρειαστούν επίσης κάποιο επανασχεδιασμό.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5256" y="571480"/>
            <a:ext cx="9973772" cy="6000792"/>
          </a:xfrm>
        </p:spPr>
        <p:txBody>
          <a:bodyPr>
            <a:normAutofit lnSpcReduction="10000"/>
          </a:bodyPr>
          <a:lstStyle/>
          <a:p>
            <a:r>
              <a:rPr lang="el-GR" b="1" dirty="0"/>
              <a:t>Η συλλεκτική αλιεία συμβάλλει στις εκπομπές αερίων του θερμοκηπίου μέσω των αλιευτικών δραστηριοτήτων, οι οποίες υπολογίζονται σε 40-130 </a:t>
            </a:r>
            <a:r>
              <a:rPr lang="el-GR" b="1" dirty="0" err="1"/>
              <a:t>Tg</a:t>
            </a:r>
            <a:r>
              <a:rPr lang="el-GR" b="1" dirty="0"/>
              <a:t> CO</a:t>
            </a:r>
            <a:r>
              <a:rPr lang="el-GR" b="1" baseline="-25000" dirty="0"/>
              <a:t>2</a:t>
            </a:r>
            <a:r>
              <a:rPr lang="el-GR" b="1" dirty="0"/>
              <a:t>. Η μεταφορά των αλιευμάτων είναι μια άλλη πηγή εκπομπών, η οποία είναι αβέβαιη λόγω των τρόπων μεταφοράς και των αποστάσεων μεταφοράς, αλλά μπορεί να υπερβαίνει εκείνες που προέρχονται από αλιευτικές δραστηριότητες.</a:t>
            </a:r>
          </a:p>
          <a:p>
            <a:r>
              <a:rPr lang="el-GR" b="1" dirty="0"/>
              <a:t>Ο εκσυγχρονισμός του στόλου κρίνεται απαραίτητος προκειμένου να βελτιωθεί η ασφάλεια των αλιέων, η ενεργειακή απόδοση των αλιευτικών σκαφών και η επιλεκτικότητα των αλιευτικών εργαλείων.</a:t>
            </a:r>
          </a:p>
          <a:p>
            <a:r>
              <a:rPr lang="el-GR" b="1" dirty="0"/>
              <a:t>Ο περιορισμός των εκπομπών </a:t>
            </a:r>
            <a:r>
              <a:rPr lang="en-GB" b="1" dirty="0"/>
              <a:t>CO2 </a:t>
            </a:r>
            <a:r>
              <a:rPr lang="el-GR" b="1" dirty="0"/>
              <a:t>αποτελεί μείζον ζήτημα, όχι μόνο για την άμβλυνση των τρεχουσών αλλαγών, αλλά και για την επιβράδυνση τους και την παροχή ευκαιριών προσαρμογής των οικοσυστημάτων.</a:t>
            </a:r>
          </a:p>
          <a:p>
            <a:r>
              <a:rPr lang="el-GR" b="1" dirty="0"/>
              <a:t>Η κατασκευή τεχνητών υφάλων θεωρείται επίσης ένα μέτρο για την προστασία της βιοποικιλότητας.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380" y="428604"/>
            <a:ext cx="10287072" cy="6215106"/>
          </a:xfrm>
        </p:spPr>
        <p:txBody>
          <a:bodyPr>
            <a:normAutofit/>
          </a:bodyPr>
          <a:lstStyle/>
          <a:p>
            <a:r>
              <a:rPr lang="el-GR" b="1" dirty="0"/>
              <a:t>Η αλιεία και οι αλιείς μπορούν να επηρεαστούν από ένα ευρύ φάσμα άμεσων και έμμεσων κλιματικών επιπτώσεων. Αυτές περιλαμβάνουν τις βιοφυσικές επιπτώσεις στην κατανομή ή την παραγωγικότητα των αποθεμάτων των ιχθύων μέσω διαδικασιών όπως </a:t>
            </a:r>
            <a:r>
              <a:rPr lang="el-GR" b="1" dirty="0" err="1"/>
              <a:t>οξίνιση</a:t>
            </a:r>
            <a:r>
              <a:rPr lang="el-GR" b="1" dirty="0"/>
              <a:t> των ωκεανών, υποβάθμιση </a:t>
            </a:r>
            <a:r>
              <a:rPr lang="el-GR" b="1" dirty="0" err="1"/>
              <a:t>οικοτόπων</a:t>
            </a:r>
            <a:r>
              <a:rPr lang="el-GR" b="1" dirty="0"/>
              <a:t>, μεταβολές στην ωκεανογραφία, διαταραχές των βροχοπτώσεων και διαθεσιμότητα γλυκών υδάτων.</a:t>
            </a:r>
          </a:p>
          <a:p>
            <a:r>
              <a:rPr lang="el-GR" b="1" dirty="0"/>
              <a:t>Στο φάσμα αυτό συμπεριλαμβάνεται και η μετατόπιση ή μετανάστευση του ανθρώπινου πληθυσμού από επιπτώσεις στις παράκτιες κοινότητες και τις υποδομές λόγω της ανόδου της στάθμης της θάλασσας και των αλλαγών στη συχνότητα, την κατανομή ή την ένταση των τροπικών καταιγίδων. </a:t>
            </a:r>
          </a:p>
          <a:p>
            <a:r>
              <a:rPr lang="el-GR" b="1" dirty="0"/>
              <a:t>Οι αλιευτικές δραστηριότητες είναι δυναμικά </a:t>
            </a:r>
            <a:r>
              <a:rPr lang="el-GR" b="1" dirty="0" err="1"/>
              <a:t>κοινωνικο</a:t>
            </a:r>
            <a:r>
              <a:rPr lang="el-GR" b="1" dirty="0"/>
              <a:t>-οικολογικά συστήματα και ήδη υφίστανται ταχείες αλλαγές στις αγορές, την εκμετάλλευση και την πολιτική, δημιουργώντας ένα διαρκώς αναπτυσσόμενο πλαίσιο για τις μελλοντικές κλιματικές επιπτώσεις.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Grp="1" noChangeAspect="1" noChangeArrowheads="1"/>
          </p:cNvPicPr>
          <p:nvPr>
            <p:ph sz="half" idx="2"/>
          </p:nvPr>
        </p:nvPicPr>
        <p:blipFill>
          <a:blip r:embed="rId2" cstate="print"/>
          <a:srcRect/>
          <a:stretch>
            <a:fillRect/>
          </a:stretch>
        </p:blipFill>
        <p:spPr bwMode="auto">
          <a:xfrm>
            <a:off x="2998068" y="0"/>
            <a:ext cx="7272808" cy="5517232"/>
          </a:xfrm>
          <a:prstGeom prst="rect">
            <a:avLst/>
          </a:prstGeom>
          <a:noFill/>
          <a:ln w="9525">
            <a:noFill/>
            <a:miter lim="800000"/>
            <a:headEnd/>
            <a:tailEnd/>
          </a:ln>
        </p:spPr>
      </p:pic>
      <p:sp>
        <p:nvSpPr>
          <p:cNvPr id="7" name="10 - Θέση περιεχομένου"/>
          <p:cNvSpPr>
            <a:spLocks noGrp="1"/>
          </p:cNvSpPr>
          <p:nvPr>
            <p:ph sz="half" idx="1"/>
          </p:nvPr>
        </p:nvSpPr>
        <p:spPr>
          <a:xfrm>
            <a:off x="1485901" y="5589240"/>
            <a:ext cx="10702924" cy="1268760"/>
          </a:xfrm>
        </p:spPr>
        <p:txBody>
          <a:bodyPr>
            <a:normAutofit/>
          </a:bodyPr>
          <a:lstStyle/>
          <a:p>
            <a:r>
              <a:rPr lang="el-GR" b="1" dirty="0"/>
              <a:t>Η παράκτια ζώνη αντιμετωπίζει πρώτη τις επιδράσεις της κλιματικής αλλαγής, με σημαντικές επιπτώσεις στην αλιεία, την υδατοκαλλιέργεια τον τουρισμό και γενικά στη μπλε ανάπτυξη.</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6694" y="1071546"/>
            <a:ext cx="9715568" cy="4419600"/>
          </a:xfrm>
        </p:spPr>
        <p:txBody>
          <a:bodyPr>
            <a:normAutofit lnSpcReduction="10000"/>
          </a:bodyPr>
          <a:lstStyle/>
          <a:p>
            <a:r>
              <a:rPr lang="el-GR" b="1" dirty="0"/>
              <a:t>Η προσαρμογή της αλιείας στις επιπτώσεις της κλιματικής αλλαγής περιλαμβάνει δραστικές ή προληπτικές ενέργειες από άτομα ή δημόσιους φορείς. Αυτές αφορούν από την πλήρη εγκατάλειψη της αλιείας για εναλλακτικά επαγγέλματα (πχ. αλιευτικός τουρισμός) μέχρι την ανάπτυξη συστημάτων ασφάλισης και προειδοποίησης και την αλλαγή αλιευτικών δραστηριοτήτων.</a:t>
            </a:r>
          </a:p>
          <a:p>
            <a:r>
              <a:rPr lang="el-GR" b="1" dirty="0"/>
              <a:t>Η αλιευτική πολιτική στοχεύει στην αειφόρο αλιεία και στη διασφάλιση ισορροπίας μεταξύ αλιευτικής ικανότητας και διαθέσιμων αλιευτικών πόρων και βασίζεται πρόσφατα σε μια </a:t>
            </a:r>
            <a:r>
              <a:rPr lang="el-GR" b="1" dirty="0" err="1"/>
              <a:t>οικοσυστημική</a:t>
            </a:r>
            <a:r>
              <a:rPr lang="el-GR" b="1" dirty="0"/>
              <a:t> προσέγγιση, που θεωρείται ότι γενικά βελτιώνει την προσαρμοστική ικανότητα της αλιείας. Ωστόσο, η προσαρμογή αυτή μπορεί να είναι δαπανηρή και περιορισμένη.</a:t>
            </a:r>
          </a:p>
          <a:p>
            <a:endParaRPr lang="el-GR"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761984"/>
          </a:xfrm>
        </p:spPr>
        <p:txBody>
          <a:bodyPr/>
          <a:lstStyle/>
          <a:p>
            <a:r>
              <a:rPr lang="el-GR" b="1" dirty="0"/>
              <a:t>Κλιματική αλλαγή και υδατοκαλλιέργεια</a:t>
            </a:r>
          </a:p>
        </p:txBody>
      </p:sp>
      <p:sp>
        <p:nvSpPr>
          <p:cNvPr id="3" name="Content Placeholder 2"/>
          <p:cNvSpPr>
            <a:spLocks noGrp="1"/>
          </p:cNvSpPr>
          <p:nvPr>
            <p:ph sz="half" idx="1"/>
          </p:nvPr>
        </p:nvSpPr>
        <p:spPr>
          <a:xfrm>
            <a:off x="1022315" y="1357298"/>
            <a:ext cx="4572032" cy="5286412"/>
          </a:xfrm>
        </p:spPr>
        <p:txBody>
          <a:bodyPr>
            <a:normAutofit fontScale="92500" lnSpcReduction="20000"/>
          </a:bodyPr>
          <a:lstStyle/>
          <a:p>
            <a:r>
              <a:rPr lang="el-GR" sz="2600" b="1" dirty="0"/>
              <a:t>Η υδατοκαλλιέργεια είναι ένας αναπτυσσόμενος τομέας, που παρέχει πλέον σχεδόν το ήμισυ των ψαριών και των οστρακοειδών στις παγκόσμιες αγορές.</a:t>
            </a:r>
          </a:p>
          <a:p>
            <a:r>
              <a:rPr lang="el-GR" sz="2600" b="1" dirty="0"/>
              <a:t>Η συλλεκτική αλιεία θα είναι στην καλύτερη περίπτωση στατική και υπάρχει μεγάλη πιθανότητα η κλιματική αλλαγή να την οδηγήσει σε πτώση. Κατά συνέπεια, η υδατοκαλλιέργεια αναμένεται να καλύψει το κενό της  αυξανόμενης ζήτησης σε ψάρια για ανθρώπινη κατανάλωση.</a:t>
            </a:r>
          </a:p>
          <a:p>
            <a:endParaRPr lang="el-GR" sz="2600" b="1" dirty="0"/>
          </a:p>
        </p:txBody>
      </p:sp>
      <p:pic>
        <p:nvPicPr>
          <p:cNvPr id="5" name="Content Placeholder 4" descr="http://stratosae.gr/wp-content/uploads/2015/07/1-copye.jpg"/>
          <p:cNvPicPr>
            <a:picLocks noGrp="1"/>
          </p:cNvPicPr>
          <p:nvPr>
            <p:ph sz="half" idx="2"/>
          </p:nvPr>
        </p:nvPicPr>
        <p:blipFill>
          <a:blip r:embed="rId2" cstate="print"/>
          <a:srcRect/>
          <a:stretch>
            <a:fillRect/>
          </a:stretch>
        </p:blipFill>
        <p:spPr bwMode="auto">
          <a:xfrm>
            <a:off x="5594346" y="2071678"/>
            <a:ext cx="6429420" cy="335758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9B1349-3F51-6DA1-F28F-2A4BB07F6227}"/>
              </a:ext>
            </a:extLst>
          </p:cNvPr>
          <p:cNvPicPr>
            <a:picLocks noChangeAspect="1"/>
          </p:cNvPicPr>
          <p:nvPr/>
        </p:nvPicPr>
        <p:blipFill rotWithShape="1">
          <a:blip r:embed="rId2"/>
          <a:srcRect t="14291" r="60715" b="28995"/>
          <a:stretch/>
        </p:blipFill>
        <p:spPr>
          <a:xfrm>
            <a:off x="981844" y="332656"/>
            <a:ext cx="10640605" cy="4320480"/>
          </a:xfrm>
          <a:prstGeom prst="rect">
            <a:avLst/>
          </a:prstGeom>
        </p:spPr>
      </p:pic>
      <p:sp>
        <p:nvSpPr>
          <p:cNvPr id="5" name="TextBox 4">
            <a:extLst>
              <a:ext uri="{FF2B5EF4-FFF2-40B4-BE49-F238E27FC236}">
                <a16:creationId xmlns:a16="http://schemas.microsoft.com/office/drawing/2014/main" id="{CCCDF9C2-6AC8-8659-BEF4-D0DCD77C5A73}"/>
              </a:ext>
            </a:extLst>
          </p:cNvPr>
          <p:cNvSpPr txBox="1"/>
          <p:nvPr/>
        </p:nvSpPr>
        <p:spPr>
          <a:xfrm>
            <a:off x="3142084" y="5085184"/>
            <a:ext cx="6096000" cy="923330"/>
          </a:xfrm>
          <a:prstGeom prst="rect">
            <a:avLst/>
          </a:prstGeom>
          <a:solidFill>
            <a:schemeClr val="tx1"/>
          </a:solidFill>
        </p:spPr>
        <p:txBody>
          <a:bodyPr wrap="square">
            <a:spAutoFit/>
          </a:bodyPr>
          <a:lstStyle/>
          <a:p>
            <a:r>
              <a:rPr lang="el-GR" dirty="0">
                <a:solidFill>
                  <a:srgbClr val="0070C0"/>
                </a:solidFill>
                <a:hlinkClick r:id="rId3">
                  <a:extLst>
                    <a:ext uri="{A12FA001-AC4F-418D-AE19-62706E023703}">
                      <ahyp:hlinkClr xmlns:ahyp="http://schemas.microsoft.com/office/drawing/2018/hyperlinkcolor" val="tx"/>
                    </a:ext>
                  </a:extLst>
                </a:hlinkClick>
              </a:rPr>
              <a:t>Παραγωγή υδατοκαλλιέργειας στην Ευρωπαϊκή Ένωση | </a:t>
            </a:r>
            <a:r>
              <a:rPr lang="el-GR" dirty="0" err="1">
                <a:solidFill>
                  <a:srgbClr val="0070C0"/>
                </a:solidFill>
                <a:hlinkClick r:id="rId3">
                  <a:extLst>
                    <a:ext uri="{A12FA001-AC4F-418D-AE19-62706E023703}">
                      <ahyp:hlinkClr xmlns:ahyp="http://schemas.microsoft.com/office/drawing/2018/hyperlinkcolor" val="tx"/>
                    </a:ext>
                  </a:extLst>
                </a:hlinkClick>
              </a:rPr>
              <a:t>Θεματολογικά</a:t>
            </a:r>
            <a:r>
              <a:rPr lang="el-GR" dirty="0">
                <a:solidFill>
                  <a:srgbClr val="0070C0"/>
                </a:solidFill>
                <a:hlinkClick r:id="rId3">
                  <a:extLst>
                    <a:ext uri="{A12FA001-AC4F-418D-AE19-62706E023703}">
                      <ahyp:hlinkClr xmlns:ahyp="http://schemas.microsoft.com/office/drawing/2018/hyperlinkcolor" val="tx"/>
                    </a:ext>
                  </a:extLst>
                </a:hlinkClick>
              </a:rPr>
              <a:t> δελτία για την Ευρωπαϊκή Ένωση | Ευρωπαϊκό Κοινοβούλιο (europa.eu)</a:t>
            </a:r>
            <a:endParaRPr lang="en-GB" dirty="0">
              <a:solidFill>
                <a:srgbClr val="0070C0"/>
              </a:solidFill>
            </a:endParaRPr>
          </a:p>
        </p:txBody>
      </p:sp>
    </p:spTree>
    <p:extLst>
      <p:ext uri="{BB962C8B-B14F-4D97-AF65-F5344CB8AC3E}">
        <p14:creationId xmlns:p14="http://schemas.microsoft.com/office/powerpoint/2010/main" val="163037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2AB03E-4FF6-A817-EF75-4EC5C940A155}"/>
              </a:ext>
            </a:extLst>
          </p:cNvPr>
          <p:cNvPicPr>
            <a:picLocks noChangeAspect="1"/>
          </p:cNvPicPr>
          <p:nvPr/>
        </p:nvPicPr>
        <p:blipFill>
          <a:blip r:embed="rId2"/>
          <a:stretch>
            <a:fillRect/>
          </a:stretch>
        </p:blipFill>
        <p:spPr>
          <a:xfrm>
            <a:off x="333772" y="96963"/>
            <a:ext cx="5328592" cy="6745385"/>
          </a:xfrm>
          <a:prstGeom prst="rect">
            <a:avLst/>
          </a:prstGeom>
        </p:spPr>
      </p:pic>
      <p:sp>
        <p:nvSpPr>
          <p:cNvPr id="4" name="TextBox 3">
            <a:extLst>
              <a:ext uri="{FF2B5EF4-FFF2-40B4-BE49-F238E27FC236}">
                <a16:creationId xmlns:a16="http://schemas.microsoft.com/office/drawing/2014/main" id="{488B1824-8843-C854-B5BB-778C146CFCB6}"/>
              </a:ext>
            </a:extLst>
          </p:cNvPr>
          <p:cNvSpPr txBox="1"/>
          <p:nvPr/>
        </p:nvSpPr>
        <p:spPr>
          <a:xfrm>
            <a:off x="6022405" y="1124744"/>
            <a:ext cx="5976664" cy="2677656"/>
          </a:xfrm>
          <a:prstGeom prst="rect">
            <a:avLst/>
          </a:prstGeom>
          <a:noFill/>
        </p:spPr>
        <p:txBody>
          <a:bodyPr wrap="square" rtlCol="0">
            <a:spAutoFit/>
          </a:bodyPr>
          <a:lstStyle/>
          <a:p>
            <a:r>
              <a:rPr lang="el-GR" sz="2400" dirty="0"/>
              <a:t>Περιλαμβάνει την εκτροφή υδάτινων οργανισμών </a:t>
            </a:r>
          </a:p>
          <a:p>
            <a:r>
              <a:rPr lang="en-GB" sz="2400" dirty="0"/>
              <a:t>(</a:t>
            </a:r>
            <a:r>
              <a:rPr lang="el-GR" sz="2400" dirty="0"/>
              <a:t>ιχθύες, μαλάκια, καρκινοειδή, άλγη…</a:t>
            </a:r>
            <a:r>
              <a:rPr lang="en-GB" sz="2400" dirty="0"/>
              <a:t>)</a:t>
            </a:r>
            <a:endParaRPr lang="el-GR" sz="2400" dirty="0"/>
          </a:p>
          <a:p>
            <a:endParaRPr lang="el-GR" sz="2400" dirty="0"/>
          </a:p>
          <a:p>
            <a:r>
              <a:rPr lang="el-GR" sz="2400" dirty="0"/>
              <a:t>Παράγονται σε εσωτερικά νερά αλλά και σε θαλάσσια</a:t>
            </a:r>
          </a:p>
          <a:p>
            <a:endParaRPr lang="en-GB" sz="2400" dirty="0"/>
          </a:p>
        </p:txBody>
      </p:sp>
    </p:spTree>
    <p:extLst>
      <p:ext uri="{BB962C8B-B14F-4D97-AF65-F5344CB8AC3E}">
        <p14:creationId xmlns:p14="http://schemas.microsoft.com/office/powerpoint/2010/main" val="11307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77ED1C-82E9-4917-FF58-B4CF88E62B36}"/>
              </a:ext>
            </a:extLst>
          </p:cNvPr>
          <p:cNvPicPr>
            <a:picLocks noChangeAspect="1"/>
          </p:cNvPicPr>
          <p:nvPr/>
        </p:nvPicPr>
        <p:blipFill>
          <a:blip r:embed="rId2"/>
          <a:stretch>
            <a:fillRect/>
          </a:stretch>
        </p:blipFill>
        <p:spPr>
          <a:xfrm>
            <a:off x="432049" y="2"/>
            <a:ext cx="4582243" cy="6816661"/>
          </a:xfrm>
          <a:prstGeom prst="rect">
            <a:avLst/>
          </a:prstGeom>
        </p:spPr>
      </p:pic>
      <p:pic>
        <p:nvPicPr>
          <p:cNvPr id="9" name="Picture 8">
            <a:extLst>
              <a:ext uri="{FF2B5EF4-FFF2-40B4-BE49-F238E27FC236}">
                <a16:creationId xmlns:a16="http://schemas.microsoft.com/office/drawing/2014/main" id="{608899F7-2346-3CA7-3FFC-A9DA0BBF8847}"/>
              </a:ext>
            </a:extLst>
          </p:cNvPr>
          <p:cNvPicPr>
            <a:picLocks noChangeAspect="1"/>
          </p:cNvPicPr>
          <p:nvPr/>
        </p:nvPicPr>
        <p:blipFill>
          <a:blip r:embed="rId3"/>
          <a:stretch>
            <a:fillRect/>
          </a:stretch>
        </p:blipFill>
        <p:spPr>
          <a:xfrm>
            <a:off x="7272809" y="0"/>
            <a:ext cx="4582243" cy="6889001"/>
          </a:xfrm>
          <a:prstGeom prst="rect">
            <a:avLst/>
          </a:prstGeom>
        </p:spPr>
      </p:pic>
    </p:spTree>
    <p:extLst>
      <p:ext uri="{BB962C8B-B14F-4D97-AF65-F5344CB8AC3E}">
        <p14:creationId xmlns:p14="http://schemas.microsoft.com/office/powerpoint/2010/main" val="261047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2EDBD6-44D4-4FC9-09E9-DE0A68861837}"/>
              </a:ext>
            </a:extLst>
          </p:cNvPr>
          <p:cNvPicPr>
            <a:picLocks noChangeAspect="1"/>
          </p:cNvPicPr>
          <p:nvPr/>
        </p:nvPicPr>
        <p:blipFill>
          <a:blip r:embed="rId2"/>
          <a:stretch>
            <a:fillRect/>
          </a:stretch>
        </p:blipFill>
        <p:spPr>
          <a:xfrm>
            <a:off x="466469" y="-1"/>
            <a:ext cx="4547823" cy="6813055"/>
          </a:xfrm>
          <a:prstGeom prst="rect">
            <a:avLst/>
          </a:prstGeom>
        </p:spPr>
      </p:pic>
      <p:pic>
        <p:nvPicPr>
          <p:cNvPr id="4" name="Picture 3">
            <a:extLst>
              <a:ext uri="{FF2B5EF4-FFF2-40B4-BE49-F238E27FC236}">
                <a16:creationId xmlns:a16="http://schemas.microsoft.com/office/drawing/2014/main" id="{96712C5F-6604-1342-8741-81B06ECD025B}"/>
              </a:ext>
            </a:extLst>
          </p:cNvPr>
          <p:cNvPicPr>
            <a:picLocks noChangeAspect="1"/>
          </p:cNvPicPr>
          <p:nvPr/>
        </p:nvPicPr>
        <p:blipFill>
          <a:blip r:embed="rId3"/>
          <a:stretch>
            <a:fillRect/>
          </a:stretch>
        </p:blipFill>
        <p:spPr>
          <a:xfrm>
            <a:off x="7174532" y="0"/>
            <a:ext cx="4752528" cy="6813056"/>
          </a:xfrm>
          <a:prstGeom prst="rect">
            <a:avLst/>
          </a:prstGeom>
        </p:spPr>
      </p:pic>
    </p:spTree>
    <p:extLst>
      <p:ext uri="{BB962C8B-B14F-4D97-AF65-F5344CB8AC3E}">
        <p14:creationId xmlns:p14="http://schemas.microsoft.com/office/powerpoint/2010/main" val="115449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srcRect/>
          <a:stretch>
            <a:fillRect/>
          </a:stretch>
        </p:blipFill>
        <p:spPr bwMode="auto">
          <a:xfrm>
            <a:off x="617538" y="0"/>
            <a:ext cx="10953750" cy="6858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srcRect/>
          <a:stretch>
            <a:fillRect/>
          </a:stretch>
        </p:blipFill>
        <p:spPr bwMode="auto">
          <a:xfrm>
            <a:off x="503238" y="1"/>
            <a:ext cx="11182350" cy="685799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374650" y="0"/>
            <a:ext cx="11439525" cy="6858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008" y="714356"/>
            <a:ext cx="9144001" cy="547670"/>
          </a:xfrm>
        </p:spPr>
        <p:txBody>
          <a:bodyPr>
            <a:normAutofit fontScale="90000"/>
          </a:bodyPr>
          <a:lstStyle/>
          <a:p>
            <a:pPr algn="ctr"/>
            <a:r>
              <a:rPr lang="el-GR" b="1" dirty="0"/>
              <a:t>Επιδράσεις της κλιματικής αλλαγής στις θαλάσσιες υδατοκαλλιέργειες </a:t>
            </a:r>
          </a:p>
        </p:txBody>
      </p:sp>
      <p:sp>
        <p:nvSpPr>
          <p:cNvPr id="3" name="Content Placeholder 2"/>
          <p:cNvSpPr>
            <a:spLocks noGrp="1"/>
          </p:cNvSpPr>
          <p:nvPr>
            <p:ph sz="half" idx="1"/>
          </p:nvPr>
        </p:nvSpPr>
        <p:spPr>
          <a:xfrm>
            <a:off x="1165190" y="1571612"/>
            <a:ext cx="5500726" cy="4714908"/>
          </a:xfrm>
        </p:spPr>
        <p:txBody>
          <a:bodyPr>
            <a:normAutofit fontScale="25000" lnSpcReduction="20000"/>
          </a:bodyPr>
          <a:lstStyle/>
          <a:p>
            <a:pPr>
              <a:lnSpc>
                <a:spcPct val="120000"/>
              </a:lnSpc>
              <a:spcBef>
                <a:spcPts val="0"/>
              </a:spcBef>
            </a:pPr>
            <a:r>
              <a:rPr lang="el-GR" sz="9600" b="1" dirty="0"/>
              <a:t>Αλλαγή της θερμοκρασίας</a:t>
            </a:r>
          </a:p>
          <a:p>
            <a:pPr>
              <a:lnSpc>
                <a:spcPct val="120000"/>
              </a:lnSpc>
              <a:spcBef>
                <a:spcPts val="0"/>
              </a:spcBef>
            </a:pPr>
            <a:r>
              <a:rPr lang="el-GR" sz="9600" b="1" dirty="0"/>
              <a:t>Μεταβολή της </a:t>
            </a:r>
            <a:r>
              <a:rPr lang="el-GR" sz="9600" b="1" dirty="0" err="1"/>
              <a:t>αλατότητας</a:t>
            </a:r>
            <a:endParaRPr lang="el-GR" sz="9600" b="1" dirty="0"/>
          </a:p>
          <a:p>
            <a:pPr>
              <a:lnSpc>
                <a:spcPct val="120000"/>
              </a:lnSpc>
              <a:spcBef>
                <a:spcPts val="0"/>
              </a:spcBef>
              <a:buNone/>
            </a:pPr>
            <a:r>
              <a:rPr lang="el-GR" sz="9600" b="1" dirty="0"/>
              <a:t>   και της πυκνότητας του νερού</a:t>
            </a:r>
          </a:p>
          <a:p>
            <a:pPr>
              <a:lnSpc>
                <a:spcPct val="120000"/>
              </a:lnSpc>
              <a:spcBef>
                <a:spcPts val="0"/>
              </a:spcBef>
            </a:pPr>
            <a:r>
              <a:rPr lang="el-GR" sz="9600" b="1" dirty="0" err="1"/>
              <a:t>Στρωμάτωση</a:t>
            </a:r>
            <a:r>
              <a:rPr lang="el-GR" sz="9600" b="1" dirty="0"/>
              <a:t> των ωκεανών</a:t>
            </a:r>
          </a:p>
          <a:p>
            <a:pPr>
              <a:lnSpc>
                <a:spcPct val="120000"/>
              </a:lnSpc>
              <a:spcBef>
                <a:spcPts val="0"/>
              </a:spcBef>
            </a:pPr>
            <a:r>
              <a:rPr lang="el-GR" sz="9600" b="1" dirty="0"/>
              <a:t>Αλλαγή της κυκλοφορίας των ωκεάνιων ρευμάτων και των παράκτιων υδάτων</a:t>
            </a:r>
          </a:p>
          <a:p>
            <a:pPr>
              <a:lnSpc>
                <a:spcPct val="120000"/>
              </a:lnSpc>
              <a:spcBef>
                <a:spcPts val="0"/>
              </a:spcBef>
            </a:pPr>
            <a:r>
              <a:rPr lang="el-GR" sz="9600" b="1" dirty="0"/>
              <a:t>Αλλαγές στις φυσικές</a:t>
            </a:r>
          </a:p>
          <a:p>
            <a:pPr>
              <a:lnSpc>
                <a:spcPct val="120000"/>
              </a:lnSpc>
              <a:spcBef>
                <a:spcPts val="0"/>
              </a:spcBef>
              <a:buNone/>
            </a:pPr>
            <a:r>
              <a:rPr lang="el-GR" sz="9600" b="1" dirty="0"/>
              <a:t>   κλιματικές μεταβολές </a:t>
            </a:r>
          </a:p>
          <a:p>
            <a:pPr>
              <a:lnSpc>
                <a:spcPct val="120000"/>
              </a:lnSpc>
              <a:spcBef>
                <a:spcPts val="0"/>
              </a:spcBef>
            </a:pPr>
            <a:r>
              <a:rPr lang="el-GR" sz="9600" b="1" dirty="0"/>
              <a:t>Αυξανόμενη συχνότητα και σοβαρότητα των ακραίων καιρικών φαινομένων</a:t>
            </a:r>
            <a:br>
              <a:rPr lang="el-GR" sz="5100" b="1" dirty="0"/>
            </a:br>
            <a:br>
              <a:rPr lang="el-GR" b="1" dirty="0"/>
            </a:br>
            <a:endParaRPr lang="el-GR" b="1" dirty="0"/>
          </a:p>
        </p:txBody>
      </p:sp>
      <p:sp>
        <p:nvSpPr>
          <p:cNvPr id="4" name="Content Placeholder 3"/>
          <p:cNvSpPr>
            <a:spLocks noGrp="1"/>
          </p:cNvSpPr>
          <p:nvPr>
            <p:ph sz="half" idx="2"/>
          </p:nvPr>
        </p:nvSpPr>
        <p:spPr>
          <a:xfrm>
            <a:off x="6022974" y="1571612"/>
            <a:ext cx="6429420" cy="4714908"/>
          </a:xfrm>
        </p:spPr>
        <p:txBody>
          <a:bodyPr>
            <a:noAutofit/>
          </a:bodyPr>
          <a:lstStyle/>
          <a:p>
            <a:pPr>
              <a:lnSpc>
                <a:spcPct val="120000"/>
              </a:lnSpc>
              <a:spcBef>
                <a:spcPts val="0"/>
              </a:spcBef>
            </a:pPr>
            <a:r>
              <a:rPr lang="el-GR" b="1" dirty="0"/>
              <a:t>Αύξηση της στάθμης της θάλασσας</a:t>
            </a:r>
          </a:p>
          <a:p>
            <a:pPr>
              <a:lnSpc>
                <a:spcPct val="120000"/>
              </a:lnSpc>
              <a:spcBef>
                <a:spcPts val="0"/>
              </a:spcBef>
            </a:pPr>
            <a:r>
              <a:rPr lang="el-GR" b="1" dirty="0" err="1"/>
              <a:t>Οξίνιση</a:t>
            </a:r>
            <a:r>
              <a:rPr lang="el-GR" b="1" dirty="0"/>
              <a:t> των ωκεανών και αλλαγές στη χημεία του θαλασσινού νερού</a:t>
            </a:r>
          </a:p>
          <a:p>
            <a:pPr>
              <a:lnSpc>
                <a:spcPct val="120000"/>
              </a:lnSpc>
              <a:spcBef>
                <a:spcPts val="0"/>
              </a:spcBef>
            </a:pPr>
            <a:r>
              <a:rPr lang="el-GR" b="1" dirty="0"/>
              <a:t>Μεταβολές στη πρωτογενή παραγωγή (πχ. ευτροφισμός)</a:t>
            </a:r>
          </a:p>
          <a:p>
            <a:pPr>
              <a:lnSpc>
                <a:spcPct val="120000"/>
              </a:lnSpc>
              <a:spcBef>
                <a:spcPts val="0"/>
              </a:spcBef>
            </a:pPr>
            <a:r>
              <a:rPr lang="el-GR" b="1" dirty="0"/>
              <a:t>Επιδράσεις στη βιολογία, φυσιολογία,</a:t>
            </a:r>
          </a:p>
          <a:p>
            <a:pPr>
              <a:lnSpc>
                <a:spcPct val="120000"/>
              </a:lnSpc>
              <a:spcBef>
                <a:spcPts val="0"/>
              </a:spcBef>
              <a:buNone/>
            </a:pPr>
            <a:r>
              <a:rPr lang="el-GR" b="1" dirty="0"/>
              <a:t>   αναπαραγωγή και ανάπτυξη των ειδών</a:t>
            </a:r>
          </a:p>
          <a:p>
            <a:pPr>
              <a:lnSpc>
                <a:spcPct val="120000"/>
              </a:lnSpc>
              <a:spcBef>
                <a:spcPts val="0"/>
              </a:spcBef>
            </a:pPr>
            <a:r>
              <a:rPr lang="el-GR" b="1" dirty="0"/>
              <a:t>Αλλαγές στην κατανομή και αφθονία των υδρόβιων οργανισμών</a:t>
            </a:r>
          </a:p>
          <a:p>
            <a:pPr>
              <a:lnSpc>
                <a:spcPct val="120000"/>
              </a:lnSpc>
              <a:spcBef>
                <a:spcPts val="0"/>
              </a:spcBef>
            </a:pPr>
            <a:r>
              <a:rPr lang="el-GR" b="1" dirty="0"/>
              <a:t>Εισβολή ειδών και ασθενειών</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b="1" dirty="0"/>
              <a:t>Ο ΩΚΕΑΝΟΣ, ΕΝΑΣ ΔΕΙΚΤΗΣ ΤΗΣ ΚΛΙΜΑΤΙΚΗΣ ΑΛΛΑΓΗΣ</a:t>
            </a:r>
          </a:p>
        </p:txBody>
      </p:sp>
      <p:sp>
        <p:nvSpPr>
          <p:cNvPr id="8" name="7 - Θέση περιεχομένου"/>
          <p:cNvSpPr>
            <a:spLocks noGrp="1"/>
          </p:cNvSpPr>
          <p:nvPr>
            <p:ph sz="half" idx="1"/>
          </p:nvPr>
        </p:nvSpPr>
        <p:spPr/>
        <p:txBody>
          <a:bodyPr>
            <a:normAutofit lnSpcReduction="10000"/>
          </a:bodyPr>
          <a:lstStyle/>
          <a:p>
            <a:r>
              <a:rPr lang="el-GR" b="1" dirty="0"/>
              <a:t>Σύμφωνα με εκτιμήσεις, οι ωκεανοί αποθηκεύουν έως και 10 φορές την ποσότητα ενέργειας που καταναλώνεται από την ανθρωπότητα κατά την ίδια περίοδο.</a:t>
            </a:r>
          </a:p>
          <a:p>
            <a:r>
              <a:rPr lang="el-GR" b="1" dirty="0"/>
              <a:t>Σε εποχιακό επίπεδο, η θερμική ενέργεια που αποθηκεύεται στον ωκεανό επηρεάζει σε μεγάλο βαθμό τις ατμοσφαιρικές συνθήκες.</a:t>
            </a: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6742484" y="2132856"/>
            <a:ext cx="5185117" cy="3384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570" y="214290"/>
            <a:ext cx="9144001" cy="1219200"/>
          </a:xfrm>
        </p:spPr>
        <p:txBody>
          <a:bodyPr>
            <a:normAutofit fontScale="90000"/>
          </a:bodyPr>
          <a:lstStyle/>
          <a:p>
            <a:r>
              <a:rPr lang="el-GR" b="1" dirty="0"/>
              <a:t>Διαφοροποίηση των επιπτώσεων της κλιματικής αλλαγής στην υδατοκαλλιέργεια</a:t>
            </a:r>
          </a:p>
        </p:txBody>
      </p:sp>
      <p:sp>
        <p:nvSpPr>
          <p:cNvPr id="3" name="Content Placeholder 2"/>
          <p:cNvSpPr>
            <a:spLocks noGrp="1"/>
          </p:cNvSpPr>
          <p:nvPr>
            <p:ph idx="1"/>
          </p:nvPr>
        </p:nvSpPr>
        <p:spPr>
          <a:xfrm>
            <a:off x="1593819" y="1571612"/>
            <a:ext cx="10287072" cy="4314844"/>
          </a:xfrm>
        </p:spPr>
        <p:txBody>
          <a:bodyPr>
            <a:noAutofit/>
          </a:bodyPr>
          <a:lstStyle/>
          <a:p>
            <a:r>
              <a:rPr lang="el-GR" b="1" dirty="0"/>
              <a:t>Η υδατοκαλλιέργεια δεν είναι ομοιόμορφη σε ολόκληρο τον κόσμο. Η αλλαγή του κλίματος είναι πιθανό να συμβεί με διαφορετικές εντάσεις ανάλογα με τη γεωγραφική θέση, με αποτέλεσμα διαφορετικές επιπτώσεις.</a:t>
            </a:r>
          </a:p>
          <a:p>
            <a:r>
              <a:rPr lang="el-GR" b="1" dirty="0"/>
              <a:t>Η υδατοκαλλιέργεια υπάρχει κυρίως σε τρία κλίματα (τροπικά, υποτροπικά και εύκρατα), σε τρεις τύπους περιβάλλοντος (θαλασσινό νερό, γλυκό νερό και υφάλμυρο νερό) και καλύπτει ευρύ φάσμα ταξινομικών κατηγοριών (πχ. ορισμένα είδη είναι πιο ανθεκτικά από άλλα σε αλλαγές του περιβάλλοντος).</a:t>
            </a:r>
          </a:p>
          <a:p>
            <a:r>
              <a:rPr lang="el-GR" b="1" dirty="0"/>
              <a:t>Στην υδατοκαλλιέργεια χρησιμοποιούνται διαφορετικά συστήματα εκτροφής ή καλλιέργειας.</a:t>
            </a:r>
          </a:p>
          <a:p>
            <a:r>
              <a:rPr lang="el-GR" b="1" dirty="0"/>
              <a:t>Τα μέτρα προσαρμογής και αντιμετώπισης διαφοροποιούνται.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942" y="0"/>
            <a:ext cx="10144196" cy="1219200"/>
          </a:xfrm>
        </p:spPr>
        <p:txBody>
          <a:bodyPr>
            <a:normAutofit/>
          </a:bodyPr>
          <a:lstStyle/>
          <a:p>
            <a:r>
              <a:rPr lang="el-GR" b="1" dirty="0"/>
              <a:t>Σημαντικότερες αρνητικές επιπτώσεις της κλιματικής αλλαγής στην υδατοκαλλιέργεια</a:t>
            </a:r>
          </a:p>
        </p:txBody>
      </p:sp>
      <p:sp>
        <p:nvSpPr>
          <p:cNvPr id="3" name="Content Placeholder 2"/>
          <p:cNvSpPr>
            <a:spLocks noGrp="1"/>
          </p:cNvSpPr>
          <p:nvPr>
            <p:ph idx="1"/>
          </p:nvPr>
        </p:nvSpPr>
        <p:spPr>
          <a:xfrm>
            <a:off x="1236628" y="1357298"/>
            <a:ext cx="10572824" cy="5286412"/>
          </a:xfrm>
        </p:spPr>
        <p:txBody>
          <a:bodyPr>
            <a:noAutofit/>
          </a:bodyPr>
          <a:lstStyle/>
          <a:p>
            <a:r>
              <a:rPr lang="el-GR" b="1" dirty="0"/>
              <a:t>Η υπερθέρμανση του πλανήτη θα μπορούσε να επηρεάσει σημαντικά και αρνητικά την υδατοκαλλιέργεια στα ψυχρά νερά των εύκρατων ζωνών, επειδή η αύξηση της θερμοκρασίας του νερού θα μπορούσε να υπερβεί το βέλτιστο φάσμα θερμοκρασιών των οργανισμών (ποικιλόθερμων) που εκτρέφονται σήμερα. Κυρίως αφορά στα </a:t>
            </a:r>
            <a:r>
              <a:rPr lang="el-GR" b="1" dirty="0" err="1"/>
              <a:t>σαλμονοειδή</a:t>
            </a:r>
            <a:r>
              <a:rPr lang="el-GR" b="1" dirty="0"/>
              <a:t> και προτείνεται η γενετική επιλογή για την ανάπτυξη στελεχών</a:t>
            </a:r>
            <a:r>
              <a:rPr lang="el-GR" dirty="0"/>
              <a:t> </a:t>
            </a:r>
            <a:r>
              <a:rPr lang="el-GR" b="1" dirty="0"/>
              <a:t>ανθεκτικών σε θερμοκρασίες υψηλότερες από 19 - 20 ºC</a:t>
            </a:r>
            <a:r>
              <a:rPr lang="el-GR" dirty="0"/>
              <a:t>.</a:t>
            </a:r>
          </a:p>
          <a:p>
            <a:r>
              <a:rPr lang="el-GR" b="1" dirty="0"/>
              <a:t>Η αύξηση της θερμοκρασίας μπορεί να προκαλέσει την έξαρση παθογόνων οργανισμών που διατηρούνται υπό έλεγχο σε χαμηλότερες θερμοκρασίες.</a:t>
            </a:r>
            <a:r>
              <a:rPr lang="el-GR" dirty="0"/>
              <a:t> </a:t>
            </a:r>
            <a:r>
              <a:rPr lang="el-GR" b="1" dirty="0"/>
              <a:t>Υπάρχει επίσης η πιθανότητα συχνότερης εμφάνισης επιβλαβών ανθήσεων του </a:t>
            </a:r>
            <a:r>
              <a:rPr lang="el-GR" b="1" dirty="0" err="1"/>
              <a:t>φυτοπλαγκτού</a:t>
            </a:r>
            <a:r>
              <a:rPr lang="el-GR" b="1" dirty="0"/>
              <a:t> (</a:t>
            </a:r>
            <a:r>
              <a:rPr lang="en-US" b="1" dirty="0"/>
              <a:t>algal blooms)</a:t>
            </a:r>
            <a:r>
              <a:rPr lang="el-GR" b="1" dirty="0"/>
              <a:t>, που θα απειλούσαν ιδιαίτερα την εκτροφή οστρακοειδών, κυρίως μέσω των τοξινών που παράγουν ορισμένοι </a:t>
            </a:r>
            <a:r>
              <a:rPr lang="el-GR" b="1" dirty="0" err="1"/>
              <a:t>φυτοπλαγκτονικοί</a:t>
            </a:r>
            <a:r>
              <a:rPr lang="el-GR" b="1" dirty="0"/>
              <a:t> οργανισμοί. Συνιστάται συνεχής παρακολούθηση (</a:t>
            </a:r>
            <a:r>
              <a:rPr lang="en-US" b="1" dirty="0"/>
              <a:t>monitoring) </a:t>
            </a:r>
            <a:r>
              <a:rPr lang="el-GR" b="1" dirty="0"/>
              <a:t>για την πρόληψη των κινδύνων για την υγεία.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8066" y="500042"/>
            <a:ext cx="10715700" cy="6357958"/>
          </a:xfrm>
        </p:spPr>
        <p:txBody>
          <a:bodyPr>
            <a:normAutofit/>
          </a:bodyPr>
          <a:lstStyle/>
          <a:p>
            <a:r>
              <a:rPr lang="el-GR" b="1" dirty="0"/>
              <a:t>Οι δυσμενείς επιπτώσεις της </a:t>
            </a:r>
            <a:r>
              <a:rPr lang="el-GR" b="1" dirty="0" err="1"/>
              <a:t>οξίνισης</a:t>
            </a:r>
            <a:r>
              <a:rPr lang="el-GR" b="1" dirty="0"/>
              <a:t> των ωκεανών είναι προς το παρόν καλά τεκμηριωμένες για δύο βασικές ομάδες προϊόντων στην υδατοκαλλιέργεια: Δίθυρα Μαλάκια και Καρκινοειδή (περιορισμός των διαθέσιμων ανθρακικών ιόντων για τη δημιουργία κελύφους ή σκελετού, μείωση του </a:t>
            </a:r>
            <a:r>
              <a:rPr lang="el-GR" b="1" dirty="0" err="1"/>
              <a:t>pH</a:t>
            </a:r>
            <a:r>
              <a:rPr lang="el-GR" b="1" dirty="0"/>
              <a:t> του περιβάλλοντος, αύξηση της μερικής πίεσης του CO</a:t>
            </a:r>
            <a:r>
              <a:rPr lang="el-GR" b="1" baseline="-25000" dirty="0"/>
              <a:t>2</a:t>
            </a:r>
            <a:r>
              <a:rPr lang="el-GR" b="1" dirty="0"/>
              <a:t> στους οργανισμούς με αποτέλεσμα την </a:t>
            </a:r>
            <a:r>
              <a:rPr lang="el-GR" b="1" dirty="0" err="1"/>
              <a:t>υπερκαπνία</a:t>
            </a:r>
            <a:r>
              <a:rPr lang="el-GR" b="1" dirty="0"/>
              <a:t>). </a:t>
            </a:r>
          </a:p>
          <a:p>
            <a:r>
              <a:rPr lang="el-GR" b="1" dirty="0"/>
              <a:t>Οι επιπτώσεις της αλλαγής του κλίματος στη συλλεκτική αλιεία έχει σημαντικό αντίκτυπο στην υδατοκαλλιέργεια, ιδίως όσον αφορά στη διαθεσιμότητα πρώτων υλών για την παραγωγή ιχθυαλεύρων και ιχθυελαίων που χρησιμοποιούνται στις </a:t>
            </a:r>
            <a:r>
              <a:rPr lang="el-GR" b="1" dirty="0" err="1"/>
              <a:t>ιχθυοτροφές</a:t>
            </a:r>
            <a:r>
              <a:rPr lang="el-GR" b="1" dirty="0"/>
              <a:t>. Η έρευνα έχει εστιαστεί στην ανεύρεση εναλλακτικών πηγών (φυτικών υλών ή υποπροϊόντων αλιευμάτων) για την αντικατάσταση τους (μερική ή ολική) στα σιτηρέσια των ψαριών κατά ένα μεγάλο διάστημα της εκτροφής τους. Το πρόβλημα είναι μεγαλύτερο για τα θαλάσσια σαρκοφάγα είδη (πχ. τσιπούρα και λαβράκι) που έχουν μειωμένη ικανότητα βιοσύνθεσης των ω-3 υψηλά </a:t>
            </a:r>
            <a:r>
              <a:rPr lang="el-GR" b="1" dirty="0" err="1"/>
              <a:t>πολυακόρεστων</a:t>
            </a:r>
            <a:r>
              <a:rPr lang="el-GR" b="1" dirty="0"/>
              <a:t> λιπαρών οξέων (</a:t>
            </a:r>
            <a:r>
              <a:rPr lang="en-US" b="1" dirty="0"/>
              <a:t>HUFAs)</a:t>
            </a:r>
            <a:r>
              <a:rPr lang="el-GR" b="1" dirty="0"/>
              <a:t>.</a:t>
            </a:r>
            <a:r>
              <a:rPr lang="en-US" b="1" dirty="0"/>
              <a:t> </a:t>
            </a:r>
            <a:endParaRPr lang="el-GR" b="1" dirty="0"/>
          </a:p>
          <a:p>
            <a:endParaRPr lang="el-GR" dirty="0"/>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6628" y="500042"/>
            <a:ext cx="10501386" cy="6215106"/>
          </a:xfrm>
        </p:spPr>
        <p:txBody>
          <a:bodyPr>
            <a:normAutofit fontScale="92500" lnSpcReduction="20000"/>
          </a:bodyPr>
          <a:lstStyle/>
          <a:p>
            <a:r>
              <a:rPr lang="el-GR" sz="2600" b="1" dirty="0"/>
              <a:t>Η άνοδος της στάθμης της θάλασσας και η συνεπακόλουθη αύξηση της διείσδυσης του θαλάσσιου νερού είναι πιθανό να συμβεί κυρίως στις περιοχές των δέλτα των τροπικών περιοχών, όπου όμως υπάρχει σημαντική παραγωγή υδατοκαλλιέργειας. Οι προσαρμογές περιλαμβάνουν τη μετακίνηση  προς το εσωτερικό ορισμένων μονάδων που εκτρέφουν είδη με περιορισμένη αντοχή στο θαλασσινό νερό ή την αλλαγή των εκτρεφόμενων ειδών.</a:t>
            </a:r>
            <a:r>
              <a:rPr lang="el-GR" sz="2600" dirty="0"/>
              <a:t> </a:t>
            </a:r>
            <a:r>
              <a:rPr lang="el-GR" sz="2600" b="1" dirty="0"/>
              <a:t>Στις χερσαίες εκτάσεις οι οικονομικές αποδόσεις από την υδατοκαλλιέργεια τείνουν να είναι σημαντικά υψηλότερες από τις παραδοσιακές γεωργικές εκμεταλλεύσεις ανά μονάδα έκτασης και είναι σχετικά λιγότερο απαιτητικές σε ενέργεια.</a:t>
            </a:r>
          </a:p>
          <a:p>
            <a:r>
              <a:rPr lang="el-GR" sz="2600" b="1" dirty="0"/>
              <a:t>Στα εσωτερικά ύδατα η αλλαγή του κλίματος θα επηρεάσει τη διαθεσιμότητα του ύδατος, τις καιρικές συνθήκες, όπως ακραία γεγονότα βροχοπτώσεων ή ξηρασία, και θα επιδεινώσει τον ευτροφισμό, τη στρωματοποίηση στα στατικά ύδατα και θα μειώσει τα επίπεδα του οξυγόνου. Το αποτέλεσμα όμως δεν μπορεί να προβλεφθεί, καθώς μπορεί να υπάρξει και αύξηση της παραγωγής ειδών που τρέφονται χαμηλά στη τροφική αλυσίδα λόγω της αυξημένης διαθεσιμότητας </a:t>
            </a:r>
            <a:r>
              <a:rPr lang="el-GR" sz="2600" b="1" dirty="0" err="1"/>
              <a:t>φυτοπλαγκτού</a:t>
            </a:r>
            <a:r>
              <a:rPr lang="el-GR" sz="2600" b="1" dirty="0"/>
              <a:t> και </a:t>
            </a:r>
            <a:r>
              <a:rPr lang="el-GR" sz="2600" b="1" dirty="0" err="1"/>
              <a:t>ζωοπλαγκτού</a:t>
            </a:r>
            <a:r>
              <a:rPr lang="el-GR" sz="2600" b="1" dirty="0"/>
              <a:t>. Ένα μέτρο προσαρμογής αποτελεί και η χρήση συστημάτων </a:t>
            </a:r>
            <a:r>
              <a:rPr lang="el-GR" sz="2600" b="1" dirty="0" err="1"/>
              <a:t>ανακλυκλούμενου</a:t>
            </a:r>
            <a:r>
              <a:rPr lang="el-GR" sz="2600" b="1" dirty="0"/>
              <a:t> νερού (</a:t>
            </a:r>
            <a:r>
              <a:rPr lang="en-US" sz="2600" b="1" dirty="0"/>
              <a:t>RAS: </a:t>
            </a:r>
            <a:r>
              <a:rPr lang="en-US" sz="2600" b="1" dirty="0" err="1"/>
              <a:t>Recirculated</a:t>
            </a:r>
            <a:r>
              <a:rPr lang="en-US" sz="2600" b="1" dirty="0"/>
              <a:t> Aquaculture Systems).</a:t>
            </a:r>
            <a:endParaRPr lang="el-GR" sz="2600" b="1" dirty="0"/>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380" y="642918"/>
            <a:ext cx="10287072" cy="5857916"/>
          </a:xfrm>
        </p:spPr>
        <p:txBody>
          <a:bodyPr>
            <a:normAutofit fontScale="92500" lnSpcReduction="20000"/>
          </a:bodyPr>
          <a:lstStyle/>
          <a:p>
            <a:pPr>
              <a:spcBef>
                <a:spcPts val="600"/>
              </a:spcBef>
              <a:buNone/>
            </a:pPr>
            <a:r>
              <a:rPr lang="el-GR" sz="2600" b="1" dirty="0"/>
              <a:t>Οι θαλάσσιες ιχθυοκαλλιέργειες στα παράκτια ύδατα (σε κλωβούς) μπορεί να</a:t>
            </a:r>
            <a:r>
              <a:rPr lang="en-US" sz="2600" b="1" dirty="0"/>
              <a:t> </a:t>
            </a:r>
            <a:r>
              <a:rPr lang="el-GR" sz="2600" b="1" dirty="0"/>
              <a:t>επηρεαστούν από τις κλιματικές αλλαγές, όπως</a:t>
            </a:r>
            <a:r>
              <a:rPr lang="en-US" sz="2600" b="1" dirty="0"/>
              <a:t> </a:t>
            </a:r>
            <a:r>
              <a:rPr lang="el-GR" sz="2600" b="1" dirty="0"/>
              <a:t>έντονες καιρικές συνθήκες, και να υποστούν καταστροφές.</a:t>
            </a:r>
          </a:p>
          <a:p>
            <a:pPr>
              <a:spcBef>
                <a:spcPts val="600"/>
              </a:spcBef>
              <a:buNone/>
            </a:pPr>
            <a:r>
              <a:rPr lang="el-GR" sz="2600" b="1" dirty="0"/>
              <a:t>Μερικά γενικά μέτρα αντιμετώπισης είναι</a:t>
            </a:r>
            <a:r>
              <a:rPr lang="en-US" sz="2600" b="1" dirty="0"/>
              <a:t>:</a:t>
            </a:r>
            <a:endParaRPr lang="el-GR" sz="2600" b="1" dirty="0"/>
          </a:p>
          <a:p>
            <a:pPr>
              <a:spcBef>
                <a:spcPts val="600"/>
              </a:spcBef>
            </a:pPr>
            <a:r>
              <a:rPr lang="el-GR" sz="2600" b="1" dirty="0"/>
              <a:t>Ανάπτυξη της υδατοκαλλιέργειας στην  ανοικτή θάλασσα, ίσως και με συνύπαρξη άλλων δραστηριοτήτων (π.χ. τουρισμός, παραγωγή αιολικής-ηλιακής ενέργειας)</a:t>
            </a:r>
          </a:p>
          <a:p>
            <a:pPr>
              <a:spcBef>
                <a:spcPts val="600"/>
              </a:spcBef>
            </a:pPr>
            <a:r>
              <a:rPr lang="el-GR" sz="2600" b="1" dirty="0"/>
              <a:t>Αυτοματοποίηση στη διαχείριση (ταΐσματα, παρακολούθηση, έλεγχος αποδράσεων, κλπ.),</a:t>
            </a:r>
          </a:p>
          <a:p>
            <a:pPr>
              <a:spcBef>
                <a:spcPts val="600"/>
              </a:spcBef>
            </a:pPr>
            <a:r>
              <a:rPr lang="el-GR" sz="2600" b="1" dirty="0"/>
              <a:t>Κατασκευή ανθεκτικών υποδομών</a:t>
            </a:r>
          </a:p>
          <a:p>
            <a:pPr>
              <a:spcBef>
                <a:spcPts val="600"/>
              </a:spcBef>
            </a:pPr>
            <a:r>
              <a:rPr lang="el-GR" sz="2600" b="1" dirty="0"/>
              <a:t>Ασφάλιση της παραγωγής</a:t>
            </a:r>
          </a:p>
          <a:p>
            <a:pPr>
              <a:spcBef>
                <a:spcPts val="600"/>
              </a:spcBef>
            </a:pPr>
            <a:r>
              <a:rPr lang="el-GR" sz="2600" b="1" dirty="0"/>
              <a:t>Βιώσιμη παραγωγή </a:t>
            </a:r>
            <a:r>
              <a:rPr lang="el-GR" sz="2600" b="1" dirty="0" err="1"/>
              <a:t>ιχθυοτροφών</a:t>
            </a:r>
            <a:endParaRPr lang="el-GR" sz="2600" b="1" dirty="0"/>
          </a:p>
          <a:p>
            <a:pPr>
              <a:spcBef>
                <a:spcPts val="600"/>
              </a:spcBef>
            </a:pPr>
            <a:r>
              <a:rPr lang="el-GR" sz="2600" b="1" dirty="0"/>
              <a:t>Βελτίωση και έλεγχος των </a:t>
            </a:r>
            <a:r>
              <a:rPr lang="el-GR" sz="2600" b="1" dirty="0" err="1"/>
              <a:t>ιχθυοτροφών</a:t>
            </a:r>
            <a:endParaRPr lang="el-GR" sz="2600" b="1" dirty="0"/>
          </a:p>
          <a:p>
            <a:pPr>
              <a:spcBef>
                <a:spcPts val="600"/>
              </a:spcBef>
            </a:pPr>
            <a:r>
              <a:rPr lang="el-GR" sz="2600" b="1" dirty="0"/>
              <a:t>Διαφοροποίηση της παραγωγής </a:t>
            </a:r>
          </a:p>
          <a:p>
            <a:pPr>
              <a:spcBef>
                <a:spcPts val="600"/>
              </a:spcBef>
            </a:pPr>
            <a:r>
              <a:rPr lang="el-GR" sz="2600" b="1" dirty="0"/>
              <a:t>Γενετική βελτίωση</a:t>
            </a:r>
          </a:p>
          <a:p>
            <a:pPr>
              <a:spcBef>
                <a:spcPts val="600"/>
              </a:spcBef>
            </a:pPr>
            <a:r>
              <a:rPr lang="el-GR" sz="2600" b="1" dirty="0"/>
              <a:t>Πρόβλεψη και διαχείριση ασθενειών</a:t>
            </a:r>
          </a:p>
          <a:p>
            <a:pPr>
              <a:spcBef>
                <a:spcPts val="600"/>
              </a:spcBef>
            </a:pPr>
            <a:r>
              <a:rPr lang="el-GR" sz="2600" b="1" dirty="0"/>
              <a:t>Χωροταξικός σχεδιασμός</a:t>
            </a: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10044154" cy="1219200"/>
          </a:xfrm>
        </p:spPr>
        <p:txBody>
          <a:bodyPr>
            <a:normAutofit/>
          </a:bodyPr>
          <a:lstStyle/>
          <a:p>
            <a:r>
              <a:rPr lang="el-GR" b="1" dirty="0"/>
              <a:t>Αναμενόμενες θετικές συνέπειες της κλιματικής αλλαγής στην υδατοκαλλιέργεια</a:t>
            </a:r>
          </a:p>
        </p:txBody>
      </p:sp>
      <p:sp>
        <p:nvSpPr>
          <p:cNvPr id="3" name="Content Placeholder 2"/>
          <p:cNvSpPr>
            <a:spLocks noGrp="1"/>
          </p:cNvSpPr>
          <p:nvPr>
            <p:ph idx="1"/>
          </p:nvPr>
        </p:nvSpPr>
        <p:spPr>
          <a:xfrm>
            <a:off x="1522380" y="1828800"/>
            <a:ext cx="10429948" cy="4419600"/>
          </a:xfrm>
        </p:spPr>
        <p:txBody>
          <a:bodyPr>
            <a:normAutofit/>
          </a:bodyPr>
          <a:lstStyle/>
          <a:p>
            <a:r>
              <a:rPr lang="el-GR" b="1" dirty="0"/>
              <a:t>Επέκταση των δραστηριοτήτων υδατοκαλλιέργειας σε ψυχρότερα μέρη του κόσμου, όπου η θερμή περίοδος αναμένεται να αυξηθεί.</a:t>
            </a:r>
          </a:p>
          <a:p>
            <a:r>
              <a:rPr lang="el-GR" b="1" dirty="0"/>
              <a:t>Βελτίωση του ρυθμού ανάπτυξης και της εκμετάλλευσης της τροφής σε ορισμένα εκτρεφόμενα είδη των τροπικών και υποτροπικών περιοχών, όπου οι προβλεπόμενες αυξήσεις της θερμοκρασίας είναι εντός του φάσματος των βέλτιστων θερμοκρασιών των περισσότερων εκτρεφόμενων οργανισμών.</a:t>
            </a:r>
          </a:p>
          <a:p>
            <a:r>
              <a:rPr lang="el-GR" b="1" dirty="0"/>
              <a:t>Αύξηση του </a:t>
            </a:r>
            <a:r>
              <a:rPr lang="el-GR" b="1" dirty="0" err="1"/>
              <a:t>φυτοπλαγκτού</a:t>
            </a:r>
            <a:r>
              <a:rPr lang="el-GR" b="1" dirty="0"/>
              <a:t> που απορροφά το </a:t>
            </a:r>
            <a:r>
              <a:rPr lang="en-US" b="1" dirty="0"/>
              <a:t>CO</a:t>
            </a:r>
            <a:r>
              <a:rPr lang="en-US" b="1" baseline="-25000" dirty="0"/>
              <a:t>2</a:t>
            </a:r>
            <a:r>
              <a:rPr lang="en-US" b="1" dirty="0"/>
              <a:t> </a:t>
            </a:r>
            <a:r>
              <a:rPr lang="el-GR" b="1" dirty="0"/>
              <a:t>για φωτοσύνθεση, κυρίως στα </a:t>
            </a:r>
            <a:r>
              <a:rPr lang="el-GR" b="1" dirty="0" err="1"/>
              <a:t>εκτατικά</a:t>
            </a:r>
            <a:r>
              <a:rPr lang="el-GR" b="1" dirty="0"/>
              <a:t> συστήματα εκτροφής στα εσωτερικά ύδατα.</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46" y="285728"/>
            <a:ext cx="9144001" cy="933448"/>
          </a:xfrm>
        </p:spPr>
        <p:txBody>
          <a:bodyPr>
            <a:normAutofit fontScale="90000"/>
          </a:bodyPr>
          <a:lstStyle/>
          <a:p>
            <a:r>
              <a:rPr lang="el-GR" b="1" dirty="0"/>
              <a:t>Συμβολή της υδατοκαλλιέργειας στη μείωση των επιπτώσεων της κλιματικής αλλαγής</a:t>
            </a:r>
          </a:p>
        </p:txBody>
      </p:sp>
      <p:sp>
        <p:nvSpPr>
          <p:cNvPr id="3" name="Content Placeholder 2"/>
          <p:cNvSpPr>
            <a:spLocks noGrp="1"/>
          </p:cNvSpPr>
          <p:nvPr>
            <p:ph idx="1"/>
          </p:nvPr>
        </p:nvSpPr>
        <p:spPr>
          <a:xfrm>
            <a:off x="1093753" y="1285860"/>
            <a:ext cx="11095072" cy="5286412"/>
          </a:xfrm>
        </p:spPr>
        <p:txBody>
          <a:bodyPr>
            <a:noAutofit/>
          </a:bodyPr>
          <a:lstStyle/>
          <a:p>
            <a:r>
              <a:rPr lang="el-GR" b="1" dirty="0"/>
              <a:t>Μεγάλος όγκος της υδατοκαλλιέργειας εξαρτάται από  ψάρια και μαλάκια που τρέφονται χαμηλά στην τροφική αλυσίδα, καθώς και από </a:t>
            </a:r>
            <a:r>
              <a:rPr lang="el-GR" b="1" dirty="0" err="1"/>
              <a:t>φύκη</a:t>
            </a:r>
            <a:r>
              <a:rPr lang="el-GR" b="1" dirty="0"/>
              <a:t> που απομακρύνουν τον άνθρακα από το υδάτινο περιβάλλον. Η υδατοκαλλιέργεια διαδραματίζει όλο και σημαντικότερο ρόλο, προωθώντας την αυξημένη παραγωγή αυτών των ειδών και των Ολοκληρωμένων </a:t>
            </a:r>
            <a:r>
              <a:rPr lang="el-GR" b="1" dirty="0" err="1"/>
              <a:t>Πολυτροφικών</a:t>
            </a:r>
            <a:r>
              <a:rPr lang="el-GR" b="1" dirty="0"/>
              <a:t> Συστημάτων (ΙΜΤΑ</a:t>
            </a:r>
            <a:r>
              <a:rPr lang="en-US" b="1" dirty="0"/>
              <a:t>: </a:t>
            </a:r>
            <a:r>
              <a:rPr lang="en-US" b="1" dirty="0" err="1"/>
              <a:t>Integratated</a:t>
            </a:r>
            <a:r>
              <a:rPr lang="en-US" b="1" dirty="0"/>
              <a:t> </a:t>
            </a:r>
            <a:r>
              <a:rPr lang="en-US" b="1" dirty="0" err="1"/>
              <a:t>Multitrophic</a:t>
            </a:r>
            <a:r>
              <a:rPr lang="en-US" b="1" dirty="0"/>
              <a:t> Aquaculture)</a:t>
            </a:r>
            <a:r>
              <a:rPr lang="el-GR" b="1" dirty="0"/>
              <a:t>.</a:t>
            </a:r>
          </a:p>
          <a:p>
            <a:r>
              <a:rPr lang="el-GR" b="1" dirty="0"/>
              <a:t>Η υδατοκαλλιέργεια μπορεί να συμβάλλει θετικά στην προστασία της βιοποικιλότητας μέσω της εκτροφής ειδών υπό εξαφάνιση (όπως </a:t>
            </a:r>
            <a:r>
              <a:rPr lang="el-GR" b="1" dirty="0" err="1"/>
              <a:t>κοράλια</a:t>
            </a:r>
            <a:r>
              <a:rPr lang="el-GR" b="1" dirty="0"/>
              <a:t>, σπόγγοι, κλπ.) και γενικά ενδημικών ειδών.</a:t>
            </a:r>
          </a:p>
          <a:p>
            <a:r>
              <a:rPr lang="el-GR" b="1" dirty="0"/>
              <a:t>Παραγωγή </a:t>
            </a:r>
            <a:r>
              <a:rPr lang="el-GR" b="1" dirty="0" err="1"/>
              <a:t>βιοκαυσίμων</a:t>
            </a:r>
            <a:r>
              <a:rPr lang="el-GR" b="1" dirty="0"/>
              <a:t> μέσω της καλλιέργειας </a:t>
            </a:r>
            <a:r>
              <a:rPr lang="el-GR" b="1" dirty="0" err="1"/>
              <a:t>φυκών</a:t>
            </a:r>
            <a:r>
              <a:rPr lang="el-GR" b="1" dirty="0"/>
              <a:t>.</a:t>
            </a:r>
          </a:p>
          <a:p>
            <a:r>
              <a:rPr lang="el-GR" b="1" dirty="0"/>
              <a:t>Παραγωγή οικολογικών προϊόντων (</a:t>
            </a:r>
            <a:r>
              <a:rPr lang="en-US" b="1" dirty="0"/>
              <a:t>eco-</a:t>
            </a:r>
            <a:r>
              <a:rPr lang="en-US" b="1" dirty="0" err="1"/>
              <a:t>labelling</a:t>
            </a:r>
            <a:r>
              <a:rPr lang="en-US" b="1" dirty="0"/>
              <a:t>).</a:t>
            </a:r>
            <a:endParaRPr lang="el-GR"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694" y="357166"/>
            <a:ext cx="9315481" cy="690546"/>
          </a:xfrm>
        </p:spPr>
        <p:txBody>
          <a:bodyPr/>
          <a:lstStyle/>
          <a:p>
            <a:r>
              <a:rPr lang="el-GR" b="1" dirty="0"/>
              <a:t>Συμπεράσματα</a:t>
            </a:r>
          </a:p>
        </p:txBody>
      </p:sp>
      <p:sp>
        <p:nvSpPr>
          <p:cNvPr id="3" name="Content Placeholder 2"/>
          <p:cNvSpPr>
            <a:spLocks noGrp="1"/>
          </p:cNvSpPr>
          <p:nvPr>
            <p:ph idx="1"/>
          </p:nvPr>
        </p:nvSpPr>
        <p:spPr>
          <a:xfrm>
            <a:off x="1522380" y="1285860"/>
            <a:ext cx="9601233" cy="5429288"/>
          </a:xfrm>
        </p:spPr>
        <p:txBody>
          <a:bodyPr>
            <a:normAutofit fontScale="70000" lnSpcReduction="20000"/>
          </a:bodyPr>
          <a:lstStyle/>
          <a:p>
            <a:r>
              <a:rPr lang="el-GR" sz="3400" b="1" dirty="0"/>
              <a:t>Προκειμένου να μετριαστεί η περαιτέρω επιδείνωση της παγκόσμιας αλλαγής του κλίματος, πρέπει να γίνουν ενέργειες για τη μείωση των εκπομπών αερίων του θερμοκηπίου (GHG) και τη χρήση εναλλακτικών πηγών ενέργειας (</a:t>
            </a:r>
            <a:r>
              <a:rPr lang="el-GR" sz="3400" b="1" dirty="0" err="1"/>
              <a:t>βιοκαύσιμα</a:t>
            </a:r>
            <a:r>
              <a:rPr lang="el-GR" sz="3400" b="1" dirty="0"/>
              <a:t>, αιολική και ηλιακή ενέργεια, κλπ).</a:t>
            </a:r>
          </a:p>
          <a:p>
            <a:r>
              <a:rPr lang="el-GR" sz="3400" b="1" dirty="0"/>
              <a:t>Ως προς τη Μπλε Ανάπτυξη (</a:t>
            </a:r>
            <a:r>
              <a:rPr lang="en-US" sz="3400" b="1" dirty="0"/>
              <a:t>Blue Growth) </a:t>
            </a:r>
            <a:r>
              <a:rPr lang="el-GR" sz="3400" b="1" dirty="0"/>
              <a:t>οι ενέργειες πρέπει να γίνουν συνολικά από όλους τους τομείς (αλιεία, υδατοκαλλιέργεια, τουρισμός, κλπ) και να προωθηθεί η Ολοκληρωμένη Θαλάσσια Πολιτική.</a:t>
            </a:r>
          </a:p>
          <a:p>
            <a:r>
              <a:rPr lang="el-GR" sz="3400" b="1" dirty="0"/>
              <a:t>Η υδατοκαλλιέργεια προσφέρει ένα υψηλό βαθμό ελαστικότητας και αντοχής, ώστε να προσαρμοστεί στις κλιματικές αλλαγές και να συμβάλλει στη μείωση των επιπτώσεων τους.</a:t>
            </a:r>
          </a:p>
          <a:p>
            <a:r>
              <a:rPr lang="el-GR" sz="3400" b="1" dirty="0"/>
              <a:t>Η υδατοκαλλιέργεια προσφέρει εναλλακτική λύση παραγωγής τροφίμων με λιγότερη κατανάλωση ενέργειας σε σύγκριση με όλα τα άλλα και πρέπει να αναγνωριστεί ως τέτοια.</a:t>
            </a:r>
          </a:p>
          <a:p>
            <a:pPr>
              <a:buNone/>
            </a:pPr>
            <a:r>
              <a:rPr lang="el-GR" sz="3400" b="1" dirty="0"/>
              <a:t> </a:t>
            </a: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media1.picsearch.com/is?lq0jL85-N1wsYPJ_llUAGebbu-1GRN-KuNBvtxVLQdQ&amp;height=246"/>
          <p:cNvPicPr>
            <a:picLocks noChangeAspect="1" noChangeArrowheads="1"/>
          </p:cNvPicPr>
          <p:nvPr/>
        </p:nvPicPr>
        <p:blipFill>
          <a:blip r:embed="rId2" cstate="print"/>
          <a:srcRect/>
          <a:stretch>
            <a:fillRect/>
          </a:stretch>
        </p:blipFill>
        <p:spPr bwMode="auto">
          <a:xfrm>
            <a:off x="0" y="0"/>
            <a:ext cx="12188825" cy="6855042"/>
          </a:xfrm>
          <a:prstGeom prst="rect">
            <a:avLst/>
          </a:prstGeom>
          <a:noFill/>
        </p:spPr>
      </p:pic>
      <p:sp>
        <p:nvSpPr>
          <p:cNvPr id="3" name="2 - Τίτλος"/>
          <p:cNvSpPr>
            <a:spLocks noGrp="1"/>
          </p:cNvSpPr>
          <p:nvPr>
            <p:ph type="ctrTitle"/>
          </p:nvPr>
        </p:nvSpPr>
        <p:spPr>
          <a:xfrm>
            <a:off x="911187" y="980728"/>
            <a:ext cx="10360501" cy="1470025"/>
          </a:xfrm>
        </p:spPr>
        <p:txBody>
          <a:bodyPr>
            <a:normAutofit/>
          </a:bodyPr>
          <a:lstStyle/>
          <a:p>
            <a:r>
              <a:rPr lang="el-GR" b="1" dirty="0">
                <a:solidFill>
                  <a:schemeClr val="accent6">
                    <a:lumMod val="75000"/>
                  </a:schemeClr>
                </a:solidFill>
              </a:rPr>
              <a:t>Σας ευχαριστώ</a:t>
            </a:r>
          </a:p>
        </p:txBody>
      </p:sp>
      <p:sp>
        <p:nvSpPr>
          <p:cNvPr id="4" name="3 - Υπότιτλος"/>
          <p:cNvSpPr>
            <a:spLocks noGrp="1"/>
          </p:cNvSpPr>
          <p:nvPr>
            <p:ph type="subTitle" idx="1"/>
          </p:nvPr>
        </p:nvSpPr>
        <p:spPr/>
        <p:txBody>
          <a:bodyPr/>
          <a:lstStyle/>
          <a:p>
            <a:endParaRPr lang="el-G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958508" y="620688"/>
            <a:ext cx="4824536" cy="5400600"/>
          </a:xfrm>
        </p:spPr>
        <p:txBody>
          <a:bodyPr>
            <a:noAutofit/>
          </a:bodyPr>
          <a:lstStyle/>
          <a:p>
            <a:r>
              <a:rPr lang="el-GR" sz="2400" b="1" dirty="0"/>
              <a:t>Το φαινόμενο </a:t>
            </a:r>
            <a:r>
              <a:rPr lang="el-GR" sz="2400" b="1" dirty="0" err="1"/>
              <a:t>El</a:t>
            </a:r>
            <a:r>
              <a:rPr lang="el-GR" sz="2400" b="1" dirty="0"/>
              <a:t> </a:t>
            </a:r>
            <a:r>
              <a:rPr lang="el-GR" sz="2400" b="1" dirty="0" err="1"/>
              <a:t>Niño</a:t>
            </a:r>
            <a:r>
              <a:rPr lang="el-GR" sz="2400" b="1" dirty="0"/>
              <a:t> είναι ένα επεισόδιο έμμεσης θέρμανσης των επιφανειακών υδάτων στον Ειρηνικό (έως και 300 μέτρα βάθος) κοντά στις ακτές της Νότιας Αμερικής που συμβαίνει συχνά γύρω στα Χριστούγεννα. Όταν συμβαίνει αυτό το φαινόμενο, επηρεάζει τις αιολικές συνθήκες, τη θερμοκρασία του θαλάσσιου νερού, τις βροχοπτώσεις και την κατανομή των θαλάσσιων πόρων σε ολόκληρη την τροπική ζώνη του πλανήτη και γενικά το παγκόσμιο κλίμα.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845940" y="476672"/>
            <a:ext cx="9721080" cy="5328592"/>
          </a:xfrm>
        </p:spPr>
        <p:txBody>
          <a:bodyPr>
            <a:noAutofit/>
          </a:bodyPr>
          <a:lstStyle/>
          <a:p>
            <a:r>
              <a:rPr lang="el-GR" b="1" dirty="0"/>
              <a:t>Οι ωκεανοί θερμαίνονται, αλλά με κάποιες γεωγραφικές διαφορές. Η θέρμανση δεν είναι αποκλειστική στα επιφανειακά ύδατα, με τον Ατλαντικό να εμφανίζει ιδιαίτερα σαφή σημάδια βαθιάς θέρμανσης.</a:t>
            </a:r>
          </a:p>
          <a:p>
            <a:r>
              <a:rPr lang="el-GR" b="1" dirty="0"/>
              <a:t>Οι πόροι των γλυκών υδάτων είναι ευάλωτοι και έχουν τη δυνατότητα να επηρεαστούν έντονα από την κλιματική αλλαγή. Πολλές λίμνες γνώρισαν μέτρια έως ισχυρή θέρμανση από τη δεκαετία του 1960. Υπάρχουν ανησυχίες σχετικά με τη μελλοντική αύξηση της θερμοκρασίας στις αφρικανικές λίμνες, καθώς οι προβλέψεις της ατμοσφαιρικής θερμοκρασίας για την ήπειρο αυτή είναι μεγαλύτερες από τον παγκόσμιο μέσο όρο και οι βροχοπτώσεις αναμένεται να μειωθούν. </a:t>
            </a:r>
            <a:endParaRPr lang="en-US" b="1" dirty="0"/>
          </a:p>
          <a:p>
            <a:r>
              <a:rPr lang="el-GR" b="1" dirty="0"/>
              <a:t>Η απορροή των ποταμών αναμένεται να αυξηθεί σε υψηλότερα γεωγραφικά πλάτη και να μειωθεί σε περιοχές της Δυτικής Αφρικής, της νότιας Ευρώπης και της νότιας Λατινικής Αμερικής. </a:t>
            </a: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sz="half" idx="1"/>
          </p:nvPr>
        </p:nvPicPr>
        <p:blipFill>
          <a:blip r:embed="rId2" cstate="print"/>
          <a:stretch>
            <a:fillRect/>
          </a:stretch>
        </p:blipFill>
        <p:spPr bwMode="auto">
          <a:xfrm>
            <a:off x="6454452" y="404664"/>
            <a:ext cx="5427712" cy="5832648"/>
          </a:xfrm>
          <a:prstGeom prst="rect">
            <a:avLst/>
          </a:prstGeom>
          <a:noFill/>
          <a:ln w="9525">
            <a:noFill/>
            <a:miter lim="800000"/>
            <a:headEnd/>
            <a:tailEnd/>
          </a:ln>
        </p:spPr>
      </p:pic>
      <p:sp>
        <p:nvSpPr>
          <p:cNvPr id="8" name="7 - Θέση περιεχομένου"/>
          <p:cNvSpPr>
            <a:spLocks noGrp="1"/>
          </p:cNvSpPr>
          <p:nvPr>
            <p:ph sz="half" idx="2"/>
          </p:nvPr>
        </p:nvSpPr>
        <p:spPr>
          <a:xfrm>
            <a:off x="1269876" y="332656"/>
            <a:ext cx="5184576" cy="5787752"/>
          </a:xfrm>
        </p:spPr>
        <p:txBody>
          <a:bodyPr>
            <a:noAutofit/>
          </a:bodyPr>
          <a:lstStyle/>
          <a:p>
            <a:r>
              <a:rPr lang="el-GR" b="1" dirty="0"/>
              <a:t>Όσο περισσότερο αυξάνεται η θερμοκρασία στην επιφάνεια των  ωκεανών, τόσο περισσότερο θερμαίνεται ο αέρας και αυξάνεται η ποσότητα του νερού που εξατμίζεται στην ατμόσφαιρα. Ορισμένοι από αυτούς τους υδρατμούς, που μεταφέρονται από τον άνεμο, τελικά φθάνουν στις ηπείρους. Επομένως, ο κύκλος του νερού στην ατμόσφαιρα έχει αλλάξει με τάση προς την εντατικοποίηση των βροχοπτώσεων και των περισσότερων ακραίων συνθηκών που συμβαίνουν σε ορισμένα μέρη του κόσμου.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f02901025">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waves nature presentation (widescreen).potx" id="{1FE9163D-5548-432F-82B6-65BFDB1BFAF3}" vid="{2D48191D-94F2-482B-9433-3810ECBC6178}"/>
    </a:ext>
  </a:ext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20</VSO_x0020_item_x0020_id>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5C5BB1-9D2C-412A-AE6C-0FC75190A4CE}">
  <ds:schemaRefs>
    <ds:schemaRef ds:uri="http://schemas.microsoft.com/office/infopath/2007/PartnerControls"/>
    <ds:schemaRef ds:uri="http://purl.org/dc/terms/"/>
    <ds:schemaRef ds:uri="http://www.w3.org/XML/1998/namespace"/>
    <ds:schemaRef ds:uri="http://schemas.microsoft.com/office/2006/documentManagement/types"/>
    <ds:schemaRef ds:uri="http://purl.org/dc/elements/1.1/"/>
    <ds:schemaRef ds:uri="40262f94-9f35-4ac3-9a90-690165a166b7"/>
    <ds:schemaRef ds:uri="http://schemas.openxmlformats.org/package/2006/metadata/core-properties"/>
    <ds:schemaRef ds:uri="a4f35948-e619-41b3-aa29-22878b09cfd2"/>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3.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tf02901025</Template>
  <TotalTime>0</TotalTime>
  <Words>4265</Words>
  <Application>Microsoft Office PowerPoint</Application>
  <PresentationFormat>Custom</PresentationFormat>
  <Paragraphs>182</Paragraphs>
  <Slides>68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Arial</vt:lpstr>
      <vt:lpstr>Century Gothic</vt:lpstr>
      <vt:lpstr>tf02901025</vt:lpstr>
      <vt:lpstr>Κλιματική αλλαγή και οι επιδράσεις  στα υδάτινα οικοσυστήματα και τις υδατοκαλλιέργειες</vt:lpstr>
      <vt:lpstr>Ο ΩΚΕΑΝΟΣ, Ο ΘΕΡΜΟΣΤΑΤΗΣ ΤΟΥ ΠΛΑΝΗΤΗ</vt:lpstr>
      <vt:lpstr>Ο ΩΚΕΑΝΟΣ, Ο ΘΕΡΜΟΣΤΑΤΗΣ  ΤΟΥ ΠΛΑΝΗΤΗ</vt:lpstr>
      <vt:lpstr>Ο ΩΚΕΑΝΟΣ, Ο ΘΕΡΜΟΣΤΑΤΗΣ ΤΟΥ ΠΛΑΝΗΤΗ</vt:lpstr>
      <vt:lpstr>PowerPoint Presentation</vt:lpstr>
      <vt:lpstr>Ο ΩΚΕΑΝΟΣ, ΕΝΑΣ ΔΕΙΚΤΗΣ ΤΗΣ ΚΛΙΜΑΤΙΚΗΣ ΑΛΛΑΓΗΣ</vt:lpstr>
      <vt:lpstr>PowerPoint Presentation</vt:lpstr>
      <vt:lpstr>PowerPoint Presentation</vt:lpstr>
      <vt:lpstr>PowerPoint Presentation</vt:lpstr>
      <vt:lpstr>Η στάθμη της θάλασσας αυξάνεται</vt:lpstr>
      <vt:lpstr> Πάνω από τρεις αιώνες μετρήσεων στη Βρέστη έχουν δείξει τοπική άνοδο της στάθμης της θάλασσας κατά 30 εκατοστά, με μια πιο σημαντική αύξηση κατά τις τελευταίες δεκαετίες. </vt:lpstr>
      <vt:lpstr>ΩΚΕΑΝΙΑ ΚΥΚΛΟΦΟΡΙΑ</vt:lpstr>
      <vt:lpstr>PowerPoint Presentation</vt:lpstr>
      <vt:lpstr>PowerPoint Presentation</vt:lpstr>
      <vt:lpstr>Το ρεύμα του Κόλπου απειλείται</vt:lpstr>
      <vt:lpstr>Ο ωκεανός είναι μια φυσική δεξαμενή που απορροφά και αποθηκεύει τον άνθρακα της ατμόσφαιρας με φυσικούς και βιολογικούς μηχανισμούς.</vt:lpstr>
      <vt:lpstr>PowerPoint Presentation</vt:lpstr>
      <vt:lpstr>PowerPoint Presentation</vt:lpstr>
      <vt:lpstr>PowerPoint Presentation</vt:lpstr>
      <vt:lpstr>Οξίνιση των ωκεανών      Ocean acidification</vt:lpstr>
      <vt:lpstr>PowerPoint Presentation</vt:lpstr>
      <vt:lpstr>PowerPoint Presentation</vt:lpstr>
      <vt:lpstr>PowerPoint Presentation</vt:lpstr>
      <vt:lpstr>PowerPoint Presentation</vt:lpstr>
      <vt:lpstr>Μείωση της θαλάσσιας βιοποικιλότητας</vt:lpstr>
      <vt:lpstr>PowerPoint Presentation</vt:lpstr>
      <vt:lpstr>PowerPoint Presentation</vt:lpstr>
      <vt:lpstr>PowerPoint Presentation</vt:lpstr>
      <vt:lpstr>Ο ΩΚΕΑΝΟΣ, Η ΠΡΟΕΛΕΥΣΗ ΤΗΣ ΖΩΗΣ ΣΤΗ ΓΗ</vt:lpstr>
      <vt:lpstr>Κλιματική αλλαγή: επιδράσεις στο φυτοπλαγκτόν</vt:lpstr>
      <vt:lpstr>Κλιματική αλλαγή: Επιδράσεις στο ζωοπλαγκτόν</vt:lpstr>
      <vt:lpstr>Κλιματική αλλαγή: Επιδράσεις στους ιχθυοπληθυσμούς (1)</vt:lpstr>
      <vt:lpstr>Κλιματική αλλαγή: Επιδράσεις στους ιχθυοπληθυσμούς (2)</vt:lpstr>
      <vt:lpstr>Κλιματική αλλαγή: Επιδράσεις στους ιχθυοπληθυσμούς (3)</vt:lpstr>
      <vt:lpstr>Κλιματική αλλαγή: Επιδράσεις στους ιχθυοπληθυσμούς (4)</vt:lpstr>
      <vt:lpstr>Κλιματική αλλαγή: Επιδράσεις στους βενθικούς ζωικούς οργανισμούς</vt:lpstr>
      <vt:lpstr>Κλιματική αλλαγή: Επιδράσεις στους βενθικούς φυτικούς οργανισμούς</vt:lpstr>
      <vt:lpstr>Κλιματική αλλαγή: Επιδράσεις στο ωκεάνιο οικοσυστήματα</vt:lpstr>
      <vt:lpstr>PowerPoint Presentation</vt:lpstr>
      <vt:lpstr>Κλιματική αλλαγή: στρωμάτωση του ωκεανού </vt:lpstr>
      <vt:lpstr>Βαθειά Θάλασσα: ένας ρόλος κλειδί για την προστασία του κλίματος και των οικοσυστημάτων</vt:lpstr>
      <vt:lpstr>PowerPoint Presentation</vt:lpstr>
      <vt:lpstr>PowerPoint Presentation</vt:lpstr>
      <vt:lpstr>Κλιματική αλλαγή και αλιεία</vt:lpstr>
      <vt:lpstr>PowerPoint Presentation</vt:lpstr>
      <vt:lpstr>PowerPoint Presentation</vt:lpstr>
      <vt:lpstr>PowerPoint Presentation</vt:lpstr>
      <vt:lpstr>PowerPoint Presentation</vt:lpstr>
      <vt:lpstr>PowerPoint Presentation</vt:lpstr>
      <vt:lpstr>PowerPoint Presentation</vt:lpstr>
      <vt:lpstr>Κλιματική αλλαγή και υδατοκαλλιέργεια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Επιδράσεις της κλιματικής αλλαγής στις θαλάσσιες υδατοκαλλιέργειες </vt:lpstr>
      <vt:lpstr>Διαφοροποίηση των επιπτώσεων της κλιματικής αλλαγής στην υδατοκαλλιέργεια</vt:lpstr>
      <vt:lpstr>Σημαντικότερες αρνητικές επιπτώσεις της κλιματικής αλλαγής στην υδατοκαλλιέργεια</vt:lpstr>
      <vt:lpstr>PowerPoint Presentation</vt:lpstr>
      <vt:lpstr>PowerPoint Presentation</vt:lpstr>
      <vt:lpstr>PowerPoint Presentation</vt:lpstr>
      <vt:lpstr>Αναμενόμενες θετικές συνέπειες της κλιματικής αλλαγής στην υδατοκαλλιέργεια</vt:lpstr>
      <vt:lpstr>Συμβολή της υδατοκαλλιέργειας στη μείωση των επιπτώσεων της κλιματικής αλλαγής</vt:lpstr>
      <vt:lpstr>Συμπεράσματα</vt:lpstr>
      <vt:lpstr>Σας ευχαριστώ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dc:title>
  <dc:creator>User</dc:creator>
  <cp:lastModifiedBy>Stefanos Kalogirou</cp:lastModifiedBy>
  <cp:revision>244</cp:revision>
  <dcterms:created xsi:type="dcterms:W3CDTF">2017-06-05T13:30:05Z</dcterms:created>
  <dcterms:modified xsi:type="dcterms:W3CDTF">2023-05-10T15:15:27Z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