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1"/>
  </p:sldMasterIdLst>
  <p:notesMasterIdLst>
    <p:notesMasterId r:id="rId58"/>
  </p:notesMasterIdLst>
  <p:sldIdLst>
    <p:sldId id="285" r:id="rId2"/>
    <p:sldId id="286" r:id="rId3"/>
    <p:sldId id="366" r:id="rId4"/>
    <p:sldId id="322" r:id="rId5"/>
    <p:sldId id="338" r:id="rId6"/>
    <p:sldId id="339" r:id="rId7"/>
    <p:sldId id="340" r:id="rId8"/>
    <p:sldId id="341" r:id="rId9"/>
    <p:sldId id="342" r:id="rId10"/>
    <p:sldId id="343" r:id="rId11"/>
    <p:sldId id="344" r:id="rId12"/>
    <p:sldId id="345" r:id="rId13"/>
    <p:sldId id="346" r:id="rId14"/>
    <p:sldId id="347" r:id="rId15"/>
    <p:sldId id="348" r:id="rId16"/>
    <p:sldId id="332" r:id="rId17"/>
    <p:sldId id="323" r:id="rId18"/>
    <p:sldId id="327" r:id="rId19"/>
    <p:sldId id="328" r:id="rId20"/>
    <p:sldId id="330" r:id="rId21"/>
    <p:sldId id="349" r:id="rId22"/>
    <p:sldId id="333" r:id="rId23"/>
    <p:sldId id="334" r:id="rId24"/>
    <p:sldId id="335" r:id="rId25"/>
    <p:sldId id="369" r:id="rId26"/>
    <p:sldId id="367" r:id="rId27"/>
    <p:sldId id="370" r:id="rId28"/>
    <p:sldId id="336" r:id="rId29"/>
    <p:sldId id="368" r:id="rId30"/>
    <p:sldId id="350" r:id="rId31"/>
    <p:sldId id="329" r:id="rId32"/>
    <p:sldId id="354" r:id="rId33"/>
    <p:sldId id="361" r:id="rId34"/>
    <p:sldId id="351" r:id="rId35"/>
    <p:sldId id="352" r:id="rId36"/>
    <p:sldId id="353" r:id="rId37"/>
    <p:sldId id="331" r:id="rId38"/>
    <p:sldId id="337" r:id="rId39"/>
    <p:sldId id="355" r:id="rId40"/>
    <p:sldId id="356" r:id="rId41"/>
    <p:sldId id="357" r:id="rId42"/>
    <p:sldId id="359" r:id="rId43"/>
    <p:sldId id="358" r:id="rId44"/>
    <p:sldId id="375" r:id="rId45"/>
    <p:sldId id="376" r:id="rId46"/>
    <p:sldId id="360" r:id="rId47"/>
    <p:sldId id="362" r:id="rId48"/>
    <p:sldId id="363" r:id="rId49"/>
    <p:sldId id="364" r:id="rId50"/>
    <p:sldId id="365" r:id="rId51"/>
    <p:sldId id="371" r:id="rId52"/>
    <p:sldId id="372" r:id="rId53"/>
    <p:sldId id="373" r:id="rId54"/>
    <p:sldId id="374" r:id="rId55"/>
    <p:sldId id="321" r:id="rId56"/>
    <p:sldId id="30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894" autoAdjust="0"/>
    <p:restoredTop sz="87276" autoAdjust="0"/>
  </p:normalViewPr>
  <p:slideViewPr>
    <p:cSldViewPr snapToGrid="0">
      <p:cViewPr varScale="1">
        <p:scale>
          <a:sx n="59" d="100"/>
          <a:sy n="59" d="100"/>
        </p:scale>
        <p:origin x="-1098" y="-90"/>
      </p:cViewPr>
      <p:guideLst>
        <p:guide orient="horz" pos="2160"/>
        <p:guide pos="3840"/>
      </p:guideLst>
    </p:cSldViewPr>
  </p:slideViewPr>
  <p:notesTextViewPr>
    <p:cViewPr>
      <p:scale>
        <a:sx n="1" d="1"/>
        <a:sy n="1" d="1"/>
      </p:scale>
      <p:origin x="0" y="0"/>
    </p:cViewPr>
  </p:notesText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123B0-1B36-4F73-93EC-2C03A615177E}" type="datetimeFigureOut">
              <a:rPr lang="en-US" smtClean="0"/>
              <a:pPr/>
              <a:t>3/22/2021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8A4DB-084E-495A-99DF-ED1DF455D2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διεργασία της διαχείρισης των δεδομένων κύκλου ζωής προϊόντων, υποστηρίζει τα προϊόντα από την πρώτη μέρα της παραγωγής τους μέχρι την </a:t>
            </a:r>
            <a:r>
              <a:rPr lang="el-GR" baseline="0" dirty="0" smtClean="0"/>
              <a:t>μέρα που σταματάει η παραγωγή τους. Ο οργανισμός πρέπει να υποστηρίζει τα προϊόντα που ήδη παράγει αλλά και τα νέα προϊόντα τα οποία αντανακλούν τις επιθυμίες και προτιμήσεις των πελατών. Χρησιμοποιούνται εργαλεία για το σχεδιασμό ή τη βελτίωση των παραγόμενων προϊόντων καθ’ όλη τη διάρκεια ζωής τους. </a:t>
            </a:r>
          </a:p>
          <a:p>
            <a:r>
              <a:rPr lang="el-GR" baseline="0" dirty="0" smtClean="0"/>
              <a:t>Η διεργασία ξεκινά με την ιδέα παραγωγής ενός προϊόντος, προχωρά με την παραγωγή του προϊόντος, συνεχίζει με την διανομή του στην αγορά και με τη συντήρησή του και σταματά με την απόσυρση του προϊόντος από την αγορά.</a:t>
            </a:r>
          </a:p>
          <a:p>
            <a:r>
              <a:rPr lang="el-GR" baseline="0" dirty="0" smtClean="0"/>
              <a:t>Η διεργασία υποστηρίζει την βελτίωση των διαδικασίας παραγωγής των προϊόντων από το σχεδίαση μέχρι την πώληση, λαμβάνοντας υπόψη τη συμμόρφωση σε περιορισμούς ποιότητας και κανονιστικών προτύπων. Επίσης βοηθάει τον οργανισμό να ανταποκριθεί γρηγορότερα στις ανάγκες της αγοράς και στις ευκαιρίες ανταγωνισμού.</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διεργασία</a:t>
            </a:r>
            <a:r>
              <a:rPr lang="el-GR" baseline="0" dirty="0" smtClean="0"/>
              <a:t> της διοίκησης ανθρώπινου δυναμικού περιλαμβάνει πολλές </a:t>
            </a:r>
            <a:r>
              <a:rPr lang="el-GR" baseline="0" dirty="0" err="1" smtClean="0"/>
              <a:t>υποδιεργασίες</a:t>
            </a:r>
            <a:r>
              <a:rPr lang="el-GR" baseline="0" dirty="0" smtClean="0"/>
              <a:t>, όπως </a:t>
            </a:r>
            <a:r>
              <a:rPr lang="el-GR" sz="1200" dirty="0" smtClean="0"/>
              <a:t>πρόσληψη</a:t>
            </a:r>
            <a:r>
              <a:rPr lang="en-US" sz="1200" dirty="0" smtClean="0"/>
              <a:t> </a:t>
            </a:r>
            <a:r>
              <a:rPr lang="el-GR" sz="1200" dirty="0" smtClean="0"/>
              <a:t>ή απόλυση προσωπικού, ανάπτυξη προσωπικού, παροχές</a:t>
            </a:r>
            <a:r>
              <a:rPr lang="el-GR" sz="1200" baseline="0" dirty="0" smtClean="0"/>
              <a:t> </a:t>
            </a:r>
            <a:r>
              <a:rPr lang="el-GR" sz="1200" dirty="0" smtClean="0"/>
              <a:t>προσωπικού, χρόνος προσωπικού, μισθοδοσία προσωπικού.</a:t>
            </a:r>
            <a:r>
              <a:rPr lang="el-GR" baseline="0" dirty="0" smtClean="0"/>
              <a:t> Επηρεάζει όλες τις επιχειρησιακές διεργασίες καθώς οι άνθρωποι εκτελούν όλα τα έργα του οργανισμού.</a:t>
            </a:r>
          </a:p>
        </p:txBody>
      </p:sp>
      <p:sp>
        <p:nvSpPr>
          <p:cNvPr id="4" name="Slide Number Placeholder 3"/>
          <p:cNvSpPr>
            <a:spLocks noGrp="1"/>
          </p:cNvSpPr>
          <p:nvPr>
            <p:ph type="sldNum" sz="quarter" idx="10"/>
          </p:nvPr>
        </p:nvSpPr>
        <p:spPr/>
        <p:txBody>
          <a:bodyPr/>
          <a:lstStyle/>
          <a:p>
            <a:fld id="{7818A4DB-084E-495A-99DF-ED1DF455D27F}"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Οι περισσότερες επιχειρησιακές διεργασίες είναι διαρκείς ή επαναλαμβανόμενες. Όμως η διαχείριση προγραμμάτων και έργων είναι προσωρινή από τη φύση της και συνδέεται με μεγάλες και πολύπλοκες δραστηριότητες, όπως η κατασκευή ενός κτιρίου, ή ενός αεροπλάνου.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Τα έργα μπορεί να είναι εσωτερικά ή εξωτερικά και εξαρτώνται από πόρους και ικανότητες, αλλά είναι διαθέσιμα σε άλλες διεργασίες. Για παράδειγμα η κατασκευή αεροπλάνου απαιτεί επεξεργασία υλικών, κατασκευή εξαρτημάτων από τα υλικά αυτά, εποπτεία του προσωπικού και πώληση του αεροπλάνου σε πελάτη.</a:t>
            </a:r>
            <a:endParaRPr lang="en-US" dirty="0" smtClean="0"/>
          </a:p>
        </p:txBody>
      </p:sp>
      <p:sp>
        <p:nvSpPr>
          <p:cNvPr id="4" name="Slide Number Placeholder 3"/>
          <p:cNvSpPr>
            <a:spLocks noGrp="1"/>
          </p:cNvSpPr>
          <p:nvPr>
            <p:ph type="sldNum" sz="quarter" idx="10"/>
          </p:nvPr>
        </p:nvSpPr>
        <p:spPr/>
        <p:txBody>
          <a:bodyPr/>
          <a:lstStyle/>
          <a:p>
            <a:fld id="{7818A4DB-084E-495A-99DF-ED1DF455D27F}"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Όλες οι διεργασίες έχουν </a:t>
            </a:r>
            <a:r>
              <a:rPr lang="el-GR" baseline="0" dirty="0" smtClean="0"/>
              <a:t>επίδραση στα οικονομικά στοιχεία του οργανισμού. </a:t>
            </a:r>
            <a:endParaRPr lang="en-US" baseline="0" dirty="0" smtClean="0"/>
          </a:p>
          <a:p>
            <a:r>
              <a:rPr lang="el-GR" dirty="0" smtClean="0"/>
              <a:t>Η χρηματοοικονομική λογιστική παρακολουθεί την</a:t>
            </a:r>
            <a:r>
              <a:rPr lang="el-GR" baseline="0" dirty="0" smtClean="0"/>
              <a:t> οικονομική επίδραση όλων των βημάτων των </a:t>
            </a:r>
            <a:r>
              <a:rPr lang="el-GR" b="0" baseline="0" dirty="0" smtClean="0"/>
              <a:t>διεργασιών π</a:t>
            </a:r>
            <a:r>
              <a:rPr lang="el-GR" b="0" dirty="0" smtClean="0"/>
              <a:t>αρέχοντας λογιστική πληροφόρηση κατά κύριο λόγο </a:t>
            </a:r>
            <a:r>
              <a:rPr lang="el-GR" dirty="0" smtClean="0"/>
              <a:t>σε όσους λαμβάνουν </a:t>
            </a:r>
            <a:r>
              <a:rPr lang="el-GR" b="1" dirty="0" smtClean="0"/>
              <a:t> </a:t>
            </a:r>
            <a:r>
              <a:rPr lang="el-GR" b="0" dirty="0" smtClean="0"/>
              <a:t>αποφάσεις εκτός της οικονομικής μονάδας </a:t>
            </a:r>
            <a:r>
              <a:rPr lang="en-US" b="0" dirty="0" smtClean="0"/>
              <a:t>(track-external) </a:t>
            </a:r>
            <a:r>
              <a:rPr lang="el-GR" dirty="0" smtClean="0"/>
              <a:t>αλλά και στη διοίκηση της ίδιας της οικονομικής μονάδας.</a:t>
            </a:r>
            <a:endParaRPr lang="el-GR" baseline="0" dirty="0" smtClean="0"/>
          </a:p>
          <a:p>
            <a:r>
              <a:rPr lang="el-GR" dirty="0" smtClean="0"/>
              <a:t>Η διοικητική λογιστική είναι η </a:t>
            </a:r>
            <a:r>
              <a:rPr lang="el-GR" b="0" dirty="0" smtClean="0"/>
              <a:t> διαδικασία της αναγνώρισης, μέτρησης, συγκέντρωσης, ανάλυσης, παρουσίασης, ερμηνείας και γνωστοποίησης των πληροφοριών, οι οποίες </a:t>
            </a:r>
            <a:r>
              <a:rPr lang="el-GR" dirty="0" smtClean="0"/>
              <a:t>βοηθούν τα Διοικητικά στελέχη των οικονομικών μονάδων,  να επιτύχουν το καλύτερο δυνατό αποτέλεσμα, σχετικά με τους στόχους που έχουν τεθεί από αυτές. Παρέχει πληροφόρηση σε όσους λαμβάνουν </a:t>
            </a:r>
            <a:r>
              <a:rPr lang="el-GR" b="1" dirty="0" smtClean="0"/>
              <a:t> </a:t>
            </a:r>
            <a:r>
              <a:rPr lang="el-GR" b="0" dirty="0" smtClean="0"/>
              <a:t>αποφάσεις εντός των οικονομικών μονάδων (</a:t>
            </a:r>
            <a:r>
              <a:rPr lang="en-US" b="0" dirty="0" smtClean="0"/>
              <a:t>track-internal)</a:t>
            </a:r>
            <a:r>
              <a:rPr lang="el-GR" b="1" dirty="0" smtClean="0"/>
              <a:t>.</a:t>
            </a:r>
            <a:endParaRPr lang="el-GR" dirty="0" smtClean="0"/>
          </a:p>
          <a:p>
            <a:r>
              <a:rPr lang="el-GR" dirty="0" smtClean="0"/>
              <a:t>Η διοικητική λογιστική χρησιμοποιεί στοιχεία από τη Χρηματοοικονομική Λογιστική αλλά κατά κύριο λόγο στοιχεία που παρέχονται από </a:t>
            </a:r>
            <a:r>
              <a:rPr lang="el-GR" b="0" dirty="0" smtClean="0"/>
              <a:t>τη Λογιστική Κόστους μέσω των διαδικασιών της οποίας, προσδιορίζεται το κόστος των προϊόντων, των υπηρεσιών και των λειτουργιών των οικονομικών μονάδων.</a:t>
            </a:r>
            <a:endParaRPr lang="en-US" b="0"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Παρουσιάζεται μια σειριακή αναπαράσταση του τρόπου εργασίας στη διαχείριση ανθρωπίνων πόρων. Αρχικά θα πρέπει να ορίσουμε την οργανωτική δομή της επιχείρησης, στη συνέχεια να προσλάβουμε εργαζόμενους, να διαχειριστούμε τα στοιχεία των εργαζόμενων, να φροντίσουμε για την ανάπτυξη του προσωπικού μέσω της εκπαίδευσης, να διαχειριστούμε τον χρόνο των εργαζόμενων, να αξιολογήσουμε τους εργαζόμενους, να παράγουμε τη μισθοδοσία και στη συνέχεια, αν απαιτείται, να σχεδιάσουμε το κόστος προσωπικού.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Σε ένα σύστημα ERP συνήθως ορίζονται τέσσερα επίπεδα οργανωτικής διοίκησης:</a:t>
            </a:r>
          </a:p>
          <a:p>
            <a:r>
              <a:rPr lang="el-G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Client: </a:t>
            </a:r>
            <a:r>
              <a:rPr lang="el-GR" sz="1200" kern="1200" baseline="0" dirty="0" smtClean="0">
                <a:solidFill>
                  <a:schemeClr val="tx1"/>
                </a:solidFill>
                <a:latin typeface="+mn-lt"/>
                <a:ea typeface="+mn-ea"/>
                <a:cs typeface="+mn-cs"/>
              </a:rPr>
              <a:t>Επίπεδο του ομίλου επιχειρήσεων</a:t>
            </a:r>
          </a:p>
          <a:p>
            <a:r>
              <a:rPr lang="el-G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a:t>
            </a:r>
            <a:r>
              <a:rPr lang="el-GR" sz="1200" kern="1200" baseline="0" dirty="0" err="1" smtClean="0">
                <a:solidFill>
                  <a:schemeClr val="tx1"/>
                </a:solidFill>
                <a:latin typeface="+mn-lt"/>
                <a:ea typeface="+mn-ea"/>
                <a:cs typeface="+mn-cs"/>
              </a:rPr>
              <a:t>ompany</a:t>
            </a:r>
            <a:r>
              <a:rPr lang="el-G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a:t>
            </a:r>
            <a:r>
              <a:rPr lang="el-GR" sz="1200" kern="1200" baseline="0" dirty="0" err="1" smtClean="0">
                <a:solidFill>
                  <a:schemeClr val="tx1"/>
                </a:solidFill>
                <a:latin typeface="+mn-lt"/>
                <a:ea typeface="+mn-ea"/>
                <a:cs typeface="+mn-cs"/>
              </a:rPr>
              <a:t>ode</a:t>
            </a:r>
            <a:r>
              <a:rPr lang="en-US" sz="1200" kern="1200" baseline="0" dirty="0" smtClean="0">
                <a:solidFill>
                  <a:schemeClr val="tx1"/>
                </a:solidFill>
                <a:latin typeface="+mn-lt"/>
                <a:ea typeface="+mn-ea"/>
                <a:cs typeface="+mn-cs"/>
              </a:rPr>
              <a:t> :</a:t>
            </a:r>
            <a:r>
              <a:rPr lang="el-GR" sz="1200" kern="1200" baseline="0" dirty="0" smtClean="0">
                <a:solidFill>
                  <a:schemeClr val="tx1"/>
                </a:solidFill>
                <a:latin typeface="+mn-lt"/>
                <a:ea typeface="+mn-ea"/>
                <a:cs typeface="+mn-cs"/>
              </a:rPr>
              <a:t> Επίπεδο της εταιρείας. Εταιρεία = κάθε εταιρική οντότητα που έχει νομική μορφή ή έχει Αριθμό Φορολογικού Μητρώου (ΑΦΜ)</a:t>
            </a:r>
          </a:p>
          <a:p>
            <a:r>
              <a:rPr lang="el-G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a:t>
            </a:r>
            <a:r>
              <a:rPr lang="el-GR" sz="1200" kern="1200" baseline="0" dirty="0" err="1" smtClean="0">
                <a:solidFill>
                  <a:schemeClr val="tx1"/>
                </a:solidFill>
                <a:latin typeface="+mn-lt"/>
                <a:ea typeface="+mn-ea"/>
                <a:cs typeface="+mn-cs"/>
              </a:rPr>
              <a:t>ersonnel</a:t>
            </a:r>
            <a:r>
              <a:rPr lang="el-G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a:t>
            </a:r>
            <a:r>
              <a:rPr lang="el-GR" sz="1200" kern="1200" baseline="0" dirty="0" err="1" smtClean="0">
                <a:solidFill>
                  <a:schemeClr val="tx1"/>
                </a:solidFill>
                <a:latin typeface="+mn-lt"/>
                <a:ea typeface="+mn-ea"/>
                <a:cs typeface="+mn-cs"/>
              </a:rPr>
              <a:t>rea</a:t>
            </a:r>
            <a:r>
              <a:rPr lang="en-US" sz="1200" kern="1200" baseline="0" dirty="0" smtClean="0">
                <a:solidFill>
                  <a:schemeClr val="tx1"/>
                </a:solidFill>
                <a:latin typeface="+mn-lt"/>
                <a:ea typeface="+mn-ea"/>
                <a:cs typeface="+mn-cs"/>
              </a:rPr>
              <a:t>:</a:t>
            </a:r>
            <a:r>
              <a:rPr lang="el-GR" sz="1200" kern="1200" baseline="0" dirty="0" smtClean="0">
                <a:solidFill>
                  <a:schemeClr val="tx1"/>
                </a:solidFill>
                <a:latin typeface="+mn-lt"/>
                <a:ea typeface="+mn-ea"/>
                <a:cs typeface="+mn-cs"/>
              </a:rPr>
              <a:t> Περιοχή προσωπικού που αποτελεί μια ομαδοποίηση προσωπικού σε γεωγραφικές περιοχές</a:t>
            </a:r>
          </a:p>
          <a:p>
            <a:r>
              <a:rPr lang="el-G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a:t>
            </a:r>
            <a:r>
              <a:rPr lang="el-GR" sz="1200" kern="1200" baseline="0" dirty="0" err="1" smtClean="0">
                <a:solidFill>
                  <a:schemeClr val="tx1"/>
                </a:solidFill>
                <a:latin typeface="+mn-lt"/>
                <a:ea typeface="+mn-ea"/>
                <a:cs typeface="+mn-cs"/>
              </a:rPr>
              <a:t>ersonnel</a:t>
            </a:r>
            <a:r>
              <a:rPr lang="el-G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sub</a:t>
            </a:r>
            <a:r>
              <a:rPr lang="el-GR" sz="1200" kern="1200" baseline="0" dirty="0" err="1" smtClean="0">
                <a:solidFill>
                  <a:schemeClr val="tx1"/>
                </a:solidFill>
                <a:latin typeface="+mn-lt"/>
                <a:ea typeface="+mn-ea"/>
                <a:cs typeface="+mn-cs"/>
              </a:rPr>
              <a:t>area</a:t>
            </a:r>
            <a:r>
              <a:rPr lang="en-US" sz="1200" kern="1200" baseline="0" dirty="0" smtClean="0">
                <a:solidFill>
                  <a:schemeClr val="tx1"/>
                </a:solidFill>
                <a:latin typeface="+mn-lt"/>
                <a:ea typeface="+mn-ea"/>
                <a:cs typeface="+mn-cs"/>
              </a:rPr>
              <a:t>:</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Υποπεριοχή</a:t>
            </a:r>
            <a:r>
              <a:rPr lang="el-GR" sz="1200" kern="1200" baseline="0" dirty="0" smtClean="0">
                <a:solidFill>
                  <a:schemeClr val="tx1"/>
                </a:solidFill>
                <a:latin typeface="+mn-lt"/>
                <a:ea typeface="+mn-ea"/>
                <a:cs typeface="+mn-cs"/>
              </a:rPr>
              <a:t> προσωπικού που αποτελεί μια ομαδοποίηση προσωπικού ανά γεωγραφική περιοχή ανάλογα με τη φύση της εργασίας</a:t>
            </a:r>
          </a:p>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Σχέσεις μεταξύ αντικειμένων οργανωτικής δομής:</a:t>
            </a:r>
            <a:r>
              <a:rPr lang="el-GR" sz="1200" kern="1200" baseline="0" dirty="0" smtClean="0">
                <a:solidFill>
                  <a:schemeClr val="tx1"/>
                </a:solidFill>
                <a:latin typeface="+mn-lt"/>
                <a:ea typeface="+mn-ea"/>
                <a:cs typeface="+mn-cs"/>
              </a:rPr>
              <a:t> </a:t>
            </a:r>
          </a:p>
          <a:p>
            <a:pPr>
              <a:buFont typeface="Arial" pitchFamily="34" charset="0"/>
              <a:buChar char="•"/>
            </a:pPr>
            <a:r>
              <a:rPr lang="el-GR" sz="1200" kern="1200" baseline="0" dirty="0" smtClean="0">
                <a:solidFill>
                  <a:schemeClr val="tx1"/>
                </a:solidFill>
                <a:latin typeface="+mn-lt"/>
                <a:ea typeface="+mn-ea"/>
                <a:cs typeface="+mn-cs"/>
              </a:rPr>
              <a:t>Μια οργανωτική μονάδα έχει πολλές θέσεις εργασίας </a:t>
            </a:r>
          </a:p>
          <a:p>
            <a:pPr>
              <a:buFont typeface="Arial" pitchFamily="34" charset="0"/>
              <a:buChar char="•"/>
            </a:pPr>
            <a:r>
              <a:rPr lang="el-GR" sz="1200" kern="1200" baseline="0" dirty="0" smtClean="0">
                <a:solidFill>
                  <a:schemeClr val="tx1"/>
                </a:solidFill>
                <a:latin typeface="+mn-lt"/>
                <a:ea typeface="+mn-ea"/>
                <a:cs typeface="+mn-cs"/>
              </a:rPr>
              <a:t>Μια θέση εργασίας ανήκει σε μια οργανωτική μονάδα</a:t>
            </a:r>
          </a:p>
          <a:p>
            <a:pPr>
              <a:buFont typeface="Arial" pitchFamily="34" charset="0"/>
              <a:buChar char="•"/>
            </a:pPr>
            <a:r>
              <a:rPr lang="el-GR" sz="1200" kern="1200" baseline="0" dirty="0" smtClean="0">
                <a:solidFill>
                  <a:schemeClr val="tx1"/>
                </a:solidFill>
                <a:latin typeface="+mn-lt"/>
                <a:ea typeface="+mn-ea"/>
                <a:cs typeface="+mn-cs"/>
              </a:rPr>
              <a:t>Μια θέση εργασίας περιλαμβάνει πολλούς εργαζόμενους</a:t>
            </a:r>
          </a:p>
          <a:p>
            <a:pPr>
              <a:buFont typeface="Arial" pitchFamily="34" charset="0"/>
              <a:buChar char="•"/>
            </a:pPr>
            <a:r>
              <a:rPr lang="el-GR" sz="1200" kern="1200" baseline="0" dirty="0" smtClean="0">
                <a:solidFill>
                  <a:schemeClr val="tx1"/>
                </a:solidFill>
                <a:latin typeface="+mn-lt"/>
                <a:ea typeface="+mn-ea"/>
                <a:cs typeface="+mn-cs"/>
              </a:rPr>
              <a:t>Ένας εργαζόμενος σχετίζεται με πολλές θέσεις εργασίας (είτε ως πλήρους είτε ως μερικής απασχόλησης)</a:t>
            </a:r>
          </a:p>
          <a:p>
            <a:pPr>
              <a:buFont typeface="Arial" pitchFamily="34" charset="0"/>
              <a:buChar char="•"/>
            </a:pPr>
            <a:r>
              <a:rPr lang="el-GR" sz="1200" kern="1200" baseline="0" dirty="0" smtClean="0">
                <a:solidFill>
                  <a:schemeClr val="tx1"/>
                </a:solidFill>
                <a:latin typeface="+mn-lt"/>
                <a:ea typeface="+mn-ea"/>
                <a:cs typeface="+mn-cs"/>
              </a:rPr>
              <a:t>Ένα Κέντρο κόστους συνδέεται με πολλές οργανωτικές μονάδες</a:t>
            </a:r>
          </a:p>
          <a:p>
            <a:pPr>
              <a:buFont typeface="Arial" pitchFamily="34" charset="0"/>
              <a:buChar char="•"/>
            </a:pPr>
            <a:r>
              <a:rPr lang="el-GR" sz="1200" kern="1200" baseline="0" dirty="0" smtClean="0">
                <a:solidFill>
                  <a:schemeClr val="tx1"/>
                </a:solidFill>
                <a:latin typeface="+mn-lt"/>
                <a:ea typeface="+mn-ea"/>
                <a:cs typeface="+mn-cs"/>
              </a:rPr>
              <a:t>Μία οργανωτική μονάδα συνδέεται με ένα Κέντρο Κόστους</a:t>
            </a:r>
          </a:p>
          <a:p>
            <a:pPr>
              <a:buFont typeface="Arial" pitchFamily="34" charset="0"/>
              <a:buNone/>
            </a:pPr>
            <a:r>
              <a:rPr lang="el-GR" sz="1200" kern="1200" baseline="0" dirty="0" smtClean="0">
                <a:solidFill>
                  <a:schemeClr val="tx1"/>
                </a:solidFill>
                <a:latin typeface="+mn-lt"/>
                <a:ea typeface="+mn-ea"/>
                <a:cs typeface="+mn-cs"/>
              </a:rPr>
              <a:t>Προαιρετικές συνδέσεις:</a:t>
            </a:r>
          </a:p>
          <a:p>
            <a:pPr>
              <a:buFont typeface="Arial" pitchFamily="34" charset="0"/>
              <a:buChar char="•"/>
            </a:pPr>
            <a:r>
              <a:rPr lang="el-GR" sz="1200" kern="1200" baseline="0" dirty="0" smtClean="0">
                <a:solidFill>
                  <a:schemeClr val="tx1"/>
                </a:solidFill>
                <a:latin typeface="+mn-lt"/>
                <a:ea typeface="+mn-ea"/>
                <a:cs typeface="+mn-cs"/>
              </a:rPr>
              <a:t>Μια θέση εργασίας μπορεί να περιλαμβάνει πολλές εργασίες</a:t>
            </a:r>
          </a:p>
          <a:p>
            <a:pPr>
              <a:buFont typeface="Arial" pitchFamily="34" charset="0"/>
              <a:buChar char="•"/>
            </a:pPr>
            <a:r>
              <a:rPr lang="el-GR" sz="1200" kern="1200" baseline="0" dirty="0" smtClean="0">
                <a:solidFill>
                  <a:schemeClr val="tx1"/>
                </a:solidFill>
                <a:latin typeface="+mn-lt"/>
                <a:ea typeface="+mn-ea"/>
                <a:cs typeface="+mn-cs"/>
              </a:rPr>
              <a:t>Ένα Κέντρο κόστους μπορεί να σχετίζεται με πολλές θέσεις εργασίας</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kern="1200" baseline="0" dirty="0" smtClean="0">
                <a:solidFill>
                  <a:schemeClr val="tx1"/>
                </a:solidFill>
                <a:latin typeface="+mn-lt"/>
                <a:ea typeface="+mn-ea"/>
                <a:cs typeface="+mn-cs"/>
              </a:rPr>
              <a:t>Ένα Κέντρο κόστους μπορεί να σχετίζεται με πολλές εργασίες</a:t>
            </a:r>
          </a:p>
          <a:p>
            <a:pPr>
              <a:buFont typeface="Arial" pitchFamily="34" charset="0"/>
              <a:buChar char="•"/>
            </a:pPr>
            <a:endParaRPr lang="el-GR"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Ένα παράδειγμα εργαζόμενου που καταλαμβάνει τη θέση του Διευθυντή </a:t>
            </a:r>
            <a:r>
              <a:rPr lang="el-GR" sz="1200" kern="1200" baseline="0" dirty="0" err="1" smtClean="0">
                <a:solidFill>
                  <a:schemeClr val="tx1"/>
                </a:solidFill>
                <a:latin typeface="+mn-lt"/>
                <a:ea typeface="+mn-ea"/>
                <a:cs typeface="+mn-cs"/>
              </a:rPr>
              <a:t>Marketing</a:t>
            </a:r>
            <a:r>
              <a:rPr lang="el-GR" sz="1200" kern="1200" baseline="0" dirty="0" smtClean="0">
                <a:solidFill>
                  <a:schemeClr val="tx1"/>
                </a:solidFill>
                <a:latin typeface="+mn-lt"/>
                <a:ea typeface="+mn-ea"/>
                <a:cs typeface="+mn-cs"/>
              </a:rPr>
              <a:t>, θέση που σχετίζεται με την εργασία της διενέργειας διαφημιστικής καμπάνιας, εργασία η οποία περιλαμβάνει τα καθήκοντα της κατάρτισης του προϋπολογισμού της διαφημιστικής καμπάνιας, της έγκρισης των διαφημιστικών μηνυμάτων κ.ά.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Κάθε εργαζόμενος υπόκειται σε αλλαγές κατά τη διάρκεια του εργασιακού του βίου. Κάθε τέτοια αλλαγή επιφέρει μια μεταβολή στην κατάσταση του εργαζόμενου στην επιχείρηση. Καθεμία από τις παραπάνω ενέργειες προσωπικού σχετίζεται με συμπληρωματικά στοιχεία ή αιτιολογία. Για παράδειγμα, η συνταξιοδότηση μπορεί να είναι κανονική ή πρόωρη, η αποχώρηση μπορεί να είναι παραίτηση, απόλυση, λήξη σύμβασης, θάνατος κ.ά. </a:t>
            </a:r>
            <a:endParaRPr lang="en-US" sz="1200" kern="1200" baseline="0" dirty="0" smtClean="0">
              <a:solidFill>
                <a:schemeClr val="tx1"/>
              </a:solidFill>
              <a:latin typeface="+mn-lt"/>
              <a:ea typeface="+mn-ea"/>
              <a:cs typeface="+mn-cs"/>
            </a:endParaRPr>
          </a:p>
          <a:p>
            <a:r>
              <a:rPr lang="el-GR" sz="1200" kern="1200" baseline="0" dirty="0" smtClean="0">
                <a:solidFill>
                  <a:schemeClr val="tx1"/>
                </a:solidFill>
                <a:latin typeface="+mn-lt"/>
                <a:ea typeface="+mn-ea"/>
                <a:cs typeface="+mn-cs"/>
              </a:rPr>
              <a:t>Ένα παράδειγμα του κύκλου ζωής ενός εργαζόμενου μαζί με τις ενέργειες προσωπικού παρουσιάζεται στην Εικόνα</a:t>
            </a:r>
            <a:r>
              <a:rPr lang="en-US" sz="1200" kern="1200" baseline="0" dirty="0" smtClean="0">
                <a:solidFill>
                  <a:schemeClr val="tx1"/>
                </a:solidFill>
                <a:latin typeface="+mn-lt"/>
                <a:ea typeface="+mn-ea"/>
                <a:cs typeface="+mn-cs"/>
              </a:rPr>
              <a:t>.</a:t>
            </a:r>
            <a:r>
              <a:rPr lang="el-GR"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Η προσέλκυση και επιλογή των κατάλληλων υποψηφίων που θα στελεχώσουν τις κενές ή νέες θέσεις εργασίας μιας επιχείρησης όταν γίνεται με τη χρήση ηλεκτρονικών μέσων, όπως του </a:t>
            </a:r>
            <a:r>
              <a:rPr lang="el-GR" sz="1200" kern="1200" baseline="0" dirty="0" err="1" smtClean="0">
                <a:solidFill>
                  <a:schemeClr val="tx1"/>
                </a:solidFill>
                <a:latin typeface="+mn-lt"/>
                <a:ea typeface="+mn-ea"/>
                <a:cs typeface="+mn-cs"/>
              </a:rPr>
              <a:t>internet</a:t>
            </a:r>
            <a:r>
              <a:rPr lang="el-GR" sz="1200" kern="1200" baseline="0" dirty="0" smtClean="0">
                <a:solidFill>
                  <a:schemeClr val="tx1"/>
                </a:solidFill>
                <a:latin typeface="+mn-lt"/>
                <a:ea typeface="+mn-ea"/>
                <a:cs typeface="+mn-cs"/>
              </a:rPr>
              <a:t>, καλείται ηλεκτρονική στελέχωση (e-</a:t>
            </a:r>
            <a:r>
              <a:rPr lang="el-GR" sz="1200" kern="1200" baseline="0" dirty="0" err="1" smtClean="0">
                <a:solidFill>
                  <a:schemeClr val="tx1"/>
                </a:solidFill>
                <a:latin typeface="+mn-lt"/>
                <a:ea typeface="+mn-ea"/>
                <a:cs typeface="+mn-cs"/>
              </a:rPr>
              <a:t>recruitmen</a:t>
            </a:r>
            <a:r>
              <a:rPr lang="el-GR" sz="1200" kern="1200" baseline="0" dirty="0" smtClean="0">
                <a:solidFill>
                  <a:schemeClr val="tx1"/>
                </a:solidFill>
                <a:latin typeface="+mn-lt"/>
                <a:ea typeface="+mn-ea"/>
                <a:cs typeface="+mn-cs"/>
              </a:rPr>
              <a:t>t).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Το</a:t>
            </a:r>
            <a:r>
              <a:rPr lang="el-GR" baseline="0" dirty="0" smtClean="0"/>
              <a:t> σχήμα παρουσιάζει τις βασικές επιχειρησιακές διεργασίες ενός οργανισμού και τη </a:t>
            </a:r>
            <a:r>
              <a:rPr lang="el-GR" baseline="0" dirty="0" err="1" smtClean="0"/>
              <a:t>διαλειτουργική</a:t>
            </a:r>
            <a:r>
              <a:rPr lang="el-GR" baseline="0" dirty="0" smtClean="0"/>
              <a:t> </a:t>
            </a:r>
            <a:r>
              <a:rPr lang="en-US" baseline="0" dirty="0" smtClean="0"/>
              <a:t>(cross-functional)</a:t>
            </a:r>
            <a:r>
              <a:rPr lang="el-GR" baseline="0" dirty="0" smtClean="0"/>
              <a:t> φύση των διεργασιών. Ο τρόπος που ένας οργανισμός αξιοποιεί τις διεργασίες αυτές εξαρτάται από τους στόχους και τη δυναμική του.</a:t>
            </a:r>
          </a:p>
          <a:p>
            <a:r>
              <a:rPr lang="el-GR" baseline="0" dirty="0" smtClean="0"/>
              <a:t>Στη συνέχεια θα αναλυθούν οι βασικές αυτές διεργασίες.</a:t>
            </a:r>
          </a:p>
        </p:txBody>
      </p:sp>
      <p:sp>
        <p:nvSpPr>
          <p:cNvPr id="4" name="Slide Number Placeholder 3"/>
          <p:cNvSpPr>
            <a:spLocks noGrp="1"/>
          </p:cNvSpPr>
          <p:nvPr>
            <p:ph type="sldNum" sz="quarter" idx="10"/>
          </p:nvPr>
        </p:nvSpPr>
        <p:spPr/>
        <p:txBody>
          <a:bodyPr/>
          <a:lstStyle/>
          <a:p>
            <a:fld id="{7818A4DB-084E-495A-99DF-ED1DF455D27F}"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Τα βήματα για την παρακολούθηση του χρόνου προσωπικού είναι : </a:t>
            </a:r>
          </a:p>
          <a:p>
            <a:r>
              <a:rPr lang="el-GR" sz="1200" kern="1200" baseline="0" dirty="0" smtClean="0">
                <a:solidFill>
                  <a:schemeClr val="tx1"/>
                </a:solidFill>
                <a:latin typeface="+mn-lt"/>
                <a:ea typeface="+mn-ea"/>
                <a:cs typeface="+mn-cs"/>
              </a:rPr>
              <a:t>- Προσδιορισμός δραστηριοτήτων/εργασιών για κάθε εργαζόμενο για την επόμενη χρονική περίοδο. Για κάθε εργαζόμενο ανάλογα με τη φύση της εργασίας ορίζεται είτε σύνολο δραστηριότητας, είτε βάρδια, είτε άλλοι κανόνες εργασίας. </a:t>
            </a:r>
          </a:p>
          <a:p>
            <a:r>
              <a:rPr lang="el-GR" sz="1200" kern="1200" baseline="0" dirty="0" smtClean="0">
                <a:solidFill>
                  <a:schemeClr val="tx1"/>
                </a:solidFill>
                <a:latin typeface="+mn-lt"/>
                <a:ea typeface="+mn-ea"/>
                <a:cs typeface="+mn-cs"/>
              </a:rPr>
              <a:t>- Καταγραφή πραγματικού χρόνου από κάθε εργαζόμενο είτε σε εβδομαδιαία είτε σε μηνιαία βάση με </a:t>
            </a:r>
            <a:r>
              <a:rPr lang="el-GR" sz="1200" u="sng" kern="1200" baseline="0" dirty="0" smtClean="0">
                <a:solidFill>
                  <a:schemeClr val="tx1"/>
                </a:solidFill>
                <a:latin typeface="+mn-lt"/>
                <a:ea typeface="+mn-ea"/>
                <a:cs typeface="+mn-cs"/>
              </a:rPr>
              <a:t>Συμπλήρωση του δελτίου απασχόλησης</a:t>
            </a:r>
            <a:r>
              <a:rPr lang="el-GR" sz="1200" kern="1200" baseline="0" dirty="0" smtClean="0">
                <a:solidFill>
                  <a:schemeClr val="tx1"/>
                </a:solidFill>
                <a:latin typeface="+mn-lt"/>
                <a:ea typeface="+mn-ea"/>
                <a:cs typeface="+mn-cs"/>
              </a:rPr>
              <a:t>. </a:t>
            </a:r>
          </a:p>
          <a:p>
            <a:r>
              <a:rPr lang="el-GR" sz="1200" kern="1200" baseline="0" dirty="0" smtClean="0">
                <a:solidFill>
                  <a:schemeClr val="tx1"/>
                </a:solidFill>
                <a:latin typeface="+mn-lt"/>
                <a:ea typeface="+mn-ea"/>
                <a:cs typeface="+mn-cs"/>
              </a:rPr>
              <a:t>- Έγκριση από τη διοίκηση του χρόνου αλλά και του αποτελέσματος. Θα πρέπει: </a:t>
            </a:r>
          </a:p>
          <a:p>
            <a:r>
              <a:rPr lang="el-GR" sz="1200" kern="1200" baseline="0" dirty="0" smtClean="0">
                <a:solidFill>
                  <a:schemeClr val="tx1"/>
                </a:solidFill>
                <a:latin typeface="+mn-lt"/>
                <a:ea typeface="+mn-ea"/>
                <a:cs typeface="+mn-cs"/>
              </a:rPr>
              <a:t>   o Να επιβεβαιώνει ότι οι αναληφθείσες δραστηριότητες/εργασίες ήταν εκείνες που είχαν προσδιοριστεί και συμφωνηθεί στο Σχέδιο Διαχείρισης Πόρων. </a:t>
            </a:r>
          </a:p>
          <a:p>
            <a:r>
              <a:rPr lang="el-GR" sz="1200" kern="1200" baseline="0" dirty="0" smtClean="0">
                <a:solidFill>
                  <a:schemeClr val="tx1"/>
                </a:solidFill>
                <a:latin typeface="+mn-lt"/>
                <a:ea typeface="+mn-ea"/>
                <a:cs typeface="+mn-cs"/>
              </a:rPr>
              <a:t>   o Να επιβεβαιώνει ότι το μέλος του προσωπικού ήταν πράγματι ο πόρος που είχε ανατεθεί στις συγκεκριμένες δραστηριότητες/εργασίες. </a:t>
            </a:r>
          </a:p>
          <a:p>
            <a:r>
              <a:rPr lang="el-GR" sz="1200" kern="1200" baseline="0" dirty="0" smtClean="0">
                <a:solidFill>
                  <a:schemeClr val="tx1"/>
                </a:solidFill>
                <a:latin typeface="+mn-lt"/>
                <a:ea typeface="+mn-ea"/>
                <a:cs typeface="+mn-cs"/>
              </a:rPr>
              <a:t>   o Να κρίνει κατά πόσο το αποτέλεσμα της δραστηριότητας/εργασίας είναι λογικό και δικαιολογεί το χρόνο που αναλώθηκε. </a:t>
            </a:r>
          </a:p>
          <a:p>
            <a:r>
              <a:rPr lang="el-GR" sz="1200" b="0" kern="1200" baseline="0" dirty="0" smtClean="0">
                <a:solidFill>
                  <a:schemeClr val="tx1"/>
                </a:solidFill>
                <a:latin typeface="+mn-lt"/>
                <a:ea typeface="+mn-ea"/>
                <a:cs typeface="+mn-cs"/>
              </a:rPr>
              <a:t>- Μεταφορά των δεδομένων χρονοχρέωσης στο σύστημα μισθοδοσίας, λογιστικής παρακολούθησης, κοστολόγησης. </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Η διαχείριση χρόνου απουσίας εργαζόμενων είναι μια βασική λειτουργία της διαχείρισης χρόνου προσωπικού. Η απουσία ενός εργαζόμενου μπορεί να οφείλεται είτε σε άδεια, είτε ασθένεια, είτε σε άλλους λόγους και είναι απαραίτητο να καταγραφεί με συστηματικό τρόπο ώστε να υπολογιστεί η πραγματική εργασία του εργαζόμενου, το κόστος, καθώς και να ελεγχθούν οι αποκλίσεις από το προκαθορισμένο χρονοδιάγραμμα του εργαζόμενου. </a:t>
            </a:r>
          </a:p>
          <a:p>
            <a:r>
              <a:rPr lang="el-GR" sz="1200" kern="1200" baseline="0" dirty="0" smtClean="0">
                <a:solidFill>
                  <a:schemeClr val="tx1"/>
                </a:solidFill>
                <a:latin typeface="+mn-lt"/>
                <a:ea typeface="+mn-ea"/>
                <a:cs typeface="+mn-cs"/>
              </a:rPr>
              <a:t>Η διαδικασία διαχείρισης χρόνου απουσίας εργαζόμενων έχει δύο βασικά βήματα: </a:t>
            </a:r>
          </a:p>
          <a:p>
            <a:r>
              <a:rPr lang="el-GR" sz="1200" kern="1200" baseline="0" dirty="0" smtClean="0">
                <a:solidFill>
                  <a:schemeClr val="tx1"/>
                </a:solidFill>
                <a:latin typeface="+mn-lt"/>
                <a:ea typeface="+mn-ea"/>
                <a:cs typeface="+mn-cs"/>
              </a:rPr>
              <a:t>  - Υπολογισμός του δικαιούμενου χρόνου απουσίας για κάθε εργαζόμενο,  </a:t>
            </a:r>
          </a:p>
          <a:p>
            <a:r>
              <a:rPr lang="el-GR" sz="1200" kern="1200" baseline="0" dirty="0" smtClean="0">
                <a:solidFill>
                  <a:schemeClr val="tx1"/>
                </a:solidFill>
                <a:latin typeface="+mn-lt"/>
                <a:ea typeface="+mn-ea"/>
                <a:cs typeface="+mn-cs"/>
              </a:rPr>
              <a:t>  - Διαχείριση του δικαιούμενου χρόνου απουσίας εργαζόμενου κατά τη διάρκεια μιας χρονικής περιόδου (συνήθως ετήσια). </a:t>
            </a:r>
          </a:p>
          <a:p>
            <a:pPr>
              <a:buFontTx/>
              <a:buNone/>
            </a:pPr>
            <a:r>
              <a:rPr lang="el-GR" sz="1200" kern="1200" baseline="0" dirty="0" smtClean="0">
                <a:solidFill>
                  <a:schemeClr val="tx1"/>
                </a:solidFill>
                <a:latin typeface="+mn-lt"/>
                <a:ea typeface="+mn-ea"/>
                <a:cs typeface="+mn-cs"/>
              </a:rPr>
              <a:t>Η καταγραφή του χρόνου εργασίας συνδέεται με την καταγραφή των </a:t>
            </a:r>
            <a:r>
              <a:rPr lang="el-GR" sz="1200" b="0" kern="1200" baseline="0" dirty="0" smtClean="0">
                <a:solidFill>
                  <a:schemeClr val="tx1"/>
                </a:solidFill>
                <a:latin typeface="+mn-lt"/>
                <a:ea typeface="+mn-ea"/>
                <a:cs typeface="+mn-cs"/>
              </a:rPr>
              <a:t>γεγονότων χρόνου εργαζόμενου (</a:t>
            </a:r>
            <a:r>
              <a:rPr lang="el-GR" sz="1200" b="0" kern="1200" baseline="0" dirty="0" err="1" smtClean="0">
                <a:solidFill>
                  <a:schemeClr val="tx1"/>
                </a:solidFill>
                <a:latin typeface="+mn-lt"/>
                <a:ea typeface="+mn-ea"/>
                <a:cs typeface="+mn-cs"/>
              </a:rPr>
              <a:t>personnel</a:t>
            </a:r>
            <a:r>
              <a:rPr lang="el-GR" sz="1200" b="0" kern="1200" baseline="0" dirty="0" smtClean="0">
                <a:solidFill>
                  <a:schemeClr val="tx1"/>
                </a:solidFill>
                <a:latin typeface="+mn-lt"/>
                <a:ea typeface="+mn-ea"/>
                <a:cs typeface="+mn-cs"/>
              </a:rPr>
              <a:t> </a:t>
            </a:r>
            <a:r>
              <a:rPr lang="el-GR" sz="1200" b="0" kern="1200" baseline="0" dirty="0" err="1" smtClean="0">
                <a:solidFill>
                  <a:schemeClr val="tx1"/>
                </a:solidFill>
                <a:latin typeface="+mn-lt"/>
                <a:ea typeface="+mn-ea"/>
                <a:cs typeface="+mn-cs"/>
              </a:rPr>
              <a:t>time</a:t>
            </a:r>
            <a:r>
              <a:rPr lang="el-GR" sz="1200" b="0" kern="1200" baseline="0" dirty="0" smtClean="0">
                <a:solidFill>
                  <a:schemeClr val="tx1"/>
                </a:solidFill>
                <a:latin typeface="+mn-lt"/>
                <a:ea typeface="+mn-ea"/>
                <a:cs typeface="+mn-cs"/>
              </a:rPr>
              <a:t> </a:t>
            </a:r>
            <a:r>
              <a:rPr lang="el-GR" sz="1200" b="0" kern="1200" baseline="0" dirty="0" err="1" smtClean="0">
                <a:solidFill>
                  <a:schemeClr val="tx1"/>
                </a:solidFill>
                <a:latin typeface="+mn-lt"/>
                <a:ea typeface="+mn-ea"/>
                <a:cs typeface="+mn-cs"/>
              </a:rPr>
              <a:t>events</a:t>
            </a:r>
            <a:r>
              <a:rPr lang="el-GR" sz="1200" b="0" kern="1200" baseline="0" dirty="0" smtClean="0">
                <a:solidFill>
                  <a:schemeClr val="tx1"/>
                </a:solidFill>
                <a:latin typeface="+mn-lt"/>
                <a:ea typeface="+mn-ea"/>
                <a:cs typeface="+mn-cs"/>
              </a:rPr>
              <a:t>). </a:t>
            </a:r>
          </a:p>
          <a:p>
            <a:r>
              <a:rPr lang="el-GR" sz="1200" b="0" kern="1200" baseline="0" dirty="0" smtClean="0">
                <a:solidFill>
                  <a:schemeClr val="tx1"/>
                </a:solidFill>
                <a:latin typeface="+mn-lt"/>
                <a:ea typeface="+mn-ea"/>
                <a:cs typeface="+mn-cs"/>
              </a:rPr>
              <a:t>Τα γεγονότα χρόνου εργαζόμενου (σύμφωνα με το σύστημα SAP </a:t>
            </a:r>
            <a:r>
              <a:rPr lang="el-GR" sz="1200" b="0" kern="1200" baseline="0" dirty="0" err="1" smtClean="0">
                <a:solidFill>
                  <a:schemeClr val="tx1"/>
                </a:solidFill>
                <a:latin typeface="+mn-lt"/>
                <a:ea typeface="+mn-ea"/>
                <a:cs typeface="+mn-cs"/>
              </a:rPr>
              <a:t>Personnel</a:t>
            </a:r>
            <a:r>
              <a:rPr lang="el-GR" sz="1200" b="0" kern="1200" baseline="0" dirty="0" smtClean="0">
                <a:solidFill>
                  <a:schemeClr val="tx1"/>
                </a:solidFill>
                <a:latin typeface="+mn-lt"/>
                <a:ea typeface="+mn-ea"/>
                <a:cs typeface="+mn-cs"/>
              </a:rPr>
              <a:t> </a:t>
            </a:r>
            <a:r>
              <a:rPr lang="el-GR" sz="1200" b="0" kern="1200" baseline="0" dirty="0" err="1" smtClean="0">
                <a:solidFill>
                  <a:schemeClr val="tx1"/>
                </a:solidFill>
                <a:latin typeface="+mn-lt"/>
                <a:ea typeface="+mn-ea"/>
                <a:cs typeface="+mn-cs"/>
              </a:rPr>
              <a:t>Time</a:t>
            </a:r>
            <a:r>
              <a:rPr lang="el-GR" sz="1200" b="0" kern="1200" baseline="0" dirty="0" smtClean="0">
                <a:solidFill>
                  <a:schemeClr val="tx1"/>
                </a:solidFill>
                <a:latin typeface="+mn-lt"/>
                <a:ea typeface="+mn-ea"/>
                <a:cs typeface="+mn-cs"/>
              </a:rPr>
              <a:t> </a:t>
            </a:r>
            <a:r>
              <a:rPr lang="el-GR" sz="1200" b="0" kern="1200" baseline="0" dirty="0" err="1" smtClean="0">
                <a:solidFill>
                  <a:schemeClr val="tx1"/>
                </a:solidFill>
                <a:latin typeface="+mn-lt"/>
                <a:ea typeface="+mn-ea"/>
                <a:cs typeface="+mn-cs"/>
              </a:rPr>
              <a:t>Management</a:t>
            </a:r>
            <a:r>
              <a:rPr lang="el-GR" sz="1200" b="0" kern="1200" baseline="0" dirty="0" smtClean="0">
                <a:solidFill>
                  <a:schemeClr val="tx1"/>
                </a:solidFill>
                <a:latin typeface="+mn-lt"/>
                <a:ea typeface="+mn-ea"/>
                <a:cs typeface="+mn-cs"/>
              </a:rPr>
              <a:t> (SAP, 2005) παρουσιάζονται στον Πίνακα .</a:t>
            </a:r>
            <a:endParaRPr lang="en-US" b="0"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Επίσης ένα σύστημα προγραμματισμού βάρδιας θα πρέπει να ικανοποιεί περιορισμούς όπως: </a:t>
            </a:r>
          </a:p>
          <a:p>
            <a:pPr>
              <a:buFont typeface="Arial" pitchFamily="34" charset="0"/>
              <a:buChar char="•"/>
            </a:pPr>
            <a:r>
              <a:rPr lang="el-GR" sz="1200" kern="1200" baseline="0" dirty="0" smtClean="0">
                <a:solidFill>
                  <a:schemeClr val="tx1"/>
                </a:solidFill>
                <a:latin typeface="+mn-lt"/>
                <a:ea typeface="+mn-ea"/>
                <a:cs typeface="+mn-cs"/>
              </a:rPr>
              <a:t>ελάχιστος - μέγιστος χρόνος μεταξύ ρεπό, </a:t>
            </a:r>
          </a:p>
          <a:p>
            <a:pPr>
              <a:buFont typeface="Arial" pitchFamily="34" charset="0"/>
              <a:buChar char="•"/>
            </a:pPr>
            <a:r>
              <a:rPr lang="el-GR" sz="1200" kern="1200" baseline="0" dirty="0" smtClean="0">
                <a:solidFill>
                  <a:schemeClr val="tx1"/>
                </a:solidFill>
                <a:latin typeface="+mn-lt"/>
                <a:ea typeface="+mn-ea"/>
                <a:cs typeface="+mn-cs"/>
              </a:rPr>
              <a:t>ελάχιστος - μέγιστος αριθμός νυχτερινών, </a:t>
            </a:r>
          </a:p>
          <a:p>
            <a:pPr>
              <a:buFont typeface="Arial" pitchFamily="34" charset="0"/>
              <a:buChar char="•"/>
            </a:pPr>
            <a:r>
              <a:rPr lang="el-GR" sz="1200" kern="1200" baseline="0" dirty="0" smtClean="0">
                <a:solidFill>
                  <a:schemeClr val="tx1"/>
                </a:solidFill>
                <a:latin typeface="+mn-lt"/>
                <a:ea typeface="+mn-ea"/>
                <a:cs typeface="+mn-cs"/>
              </a:rPr>
              <a:t>περιορισμοί μεταξύ διαδοχικών βαρδιών (νύχτα-</a:t>
            </a:r>
            <a:r>
              <a:rPr lang="el-GR" sz="1200" kern="1200" baseline="0" dirty="0" err="1" smtClean="0">
                <a:solidFill>
                  <a:schemeClr val="tx1"/>
                </a:solidFill>
                <a:latin typeface="+mn-lt"/>
                <a:ea typeface="+mn-ea"/>
                <a:cs typeface="+mn-cs"/>
              </a:rPr>
              <a:t>πρω</a:t>
            </a:r>
            <a:r>
              <a:rPr lang="el-GR" sz="1200" kern="1200" baseline="0" dirty="0" smtClean="0">
                <a:solidFill>
                  <a:schemeClr val="tx1"/>
                </a:solidFill>
                <a:latin typeface="+mn-lt"/>
                <a:ea typeface="+mn-ea"/>
                <a:cs typeface="+mn-cs"/>
              </a:rPr>
              <a:t>ί), </a:t>
            </a:r>
          </a:p>
          <a:p>
            <a:pPr>
              <a:buFont typeface="Arial" pitchFamily="34" charset="0"/>
              <a:buChar char="•"/>
            </a:pPr>
            <a:r>
              <a:rPr lang="el-GR" sz="1200" kern="1200" baseline="0" dirty="0" smtClean="0">
                <a:solidFill>
                  <a:schemeClr val="tx1"/>
                </a:solidFill>
                <a:latin typeface="+mn-lt"/>
                <a:ea typeface="+mn-ea"/>
                <a:cs typeface="+mn-cs"/>
              </a:rPr>
              <a:t>σειρά ικανοποίησης περιορισμών αν δεν είναι εφικτό να ικανοποιηθούν όλα, </a:t>
            </a:r>
          </a:p>
          <a:p>
            <a:pPr>
              <a:buFont typeface="Arial" pitchFamily="34" charset="0"/>
              <a:buChar char="•"/>
            </a:pPr>
            <a:r>
              <a:rPr lang="el-GR" sz="1200" kern="1200" baseline="0" dirty="0" smtClean="0">
                <a:solidFill>
                  <a:schemeClr val="tx1"/>
                </a:solidFill>
                <a:latin typeface="+mn-lt"/>
                <a:ea typeface="+mn-ea"/>
                <a:cs typeface="+mn-cs"/>
              </a:rPr>
              <a:t>πρόβλεψη για αναπληρωματικούς εργαζόμενους </a:t>
            </a:r>
          </a:p>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40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Το </a:t>
            </a:r>
            <a:r>
              <a:rPr lang="en-US" dirty="0" err="1" smtClean="0"/>
              <a:t>PayBrain</a:t>
            </a:r>
            <a:r>
              <a:rPr lang="en-US" dirty="0" smtClean="0"/>
              <a:t> </a:t>
            </a:r>
            <a:r>
              <a:rPr lang="el-GR" dirty="0" smtClean="0"/>
              <a:t>είναι ένα σύστημα μισθοδοσίας της ελληνικής εταιρείας </a:t>
            </a:r>
            <a:r>
              <a:rPr lang="en-US" dirty="0" smtClean="0"/>
              <a:t>01Solutions</a:t>
            </a:r>
            <a:r>
              <a:rPr lang="el-GR" dirty="0" smtClean="0"/>
              <a:t> (</a:t>
            </a:r>
            <a:r>
              <a:rPr lang="en-US" dirty="0" smtClean="0"/>
              <a:t>https://www.01solutions.gr/portfolio/paybrain</a:t>
            </a:r>
            <a:r>
              <a:rPr lang="el-GR" dirty="0" smtClean="0"/>
              <a:t>) . Εδώ παρουσιάζεται μια οθόνη με τα σταθερά στοιχεία ενός εργαζόμενου.</a:t>
            </a:r>
            <a:r>
              <a:rPr lang="el-GR" baseline="0" dirty="0" smtClean="0"/>
              <a:t> Παρατηρούμε ότι περιλαμβάνονται επίσης οι καρτέλες: Γενικά, Συμβάσεις, Οικονομικά, Οικογένεια, Διεύθυνση, </a:t>
            </a:r>
            <a:r>
              <a:rPr lang="el-GR" baseline="0" dirty="0" err="1" smtClean="0"/>
              <a:t>Λοιπ</a:t>
            </a:r>
            <a:r>
              <a:rPr lang="el-GR" baseline="0" dirty="0" smtClean="0"/>
              <a:t>. Αποδοχές, Ταμεία, Δάνεια, Κρατήσεις.</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43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Μέσω της εργασίας </a:t>
            </a:r>
            <a:r>
              <a:rPr lang="el-GR" b="1" dirty="0" smtClean="0"/>
              <a:t>Ενημέρωση δαπανών μισθοδοσίας </a:t>
            </a:r>
            <a:r>
              <a:rPr lang="el-GR" dirty="0" smtClean="0"/>
              <a:t>μπορείτε να αποτυπώσετε το </a:t>
            </a:r>
            <a:r>
              <a:rPr lang="el-GR" b="1" dirty="0" smtClean="0"/>
              <a:t>κόστος μισθοδοσίας</a:t>
            </a:r>
            <a:r>
              <a:rPr lang="el-GR" dirty="0" smtClean="0"/>
              <a:t> των εργαζομένων της επιχείρησής σας και να το μεταφέρετε στην ενότητα της Χρηματοοικονομικής διαχείρισης. Από εκεί, με κέντρο κόστους τον εργαζόμενο, μπορείτε να παρακολουθείτε το συνολικό κόστος του, δηλ. τις δαπάνες από την ενότητα μισθοδοσίας, αλλά και από όλες τις ενότητες της Εμπορικής διαχείρισης (π.χ. έξοδα </a:t>
            </a:r>
            <a:r>
              <a:rPr lang="el-GR" dirty="0" err="1" smtClean="0"/>
              <a:t>ταξιδίων</a:t>
            </a:r>
            <a:r>
              <a:rPr lang="el-GR" dirty="0" smtClean="0"/>
              <a:t>, κινητής τηλεφωνίας, μετακινήσεων, κ.λπ.). </a:t>
            </a:r>
          </a:p>
          <a:p>
            <a:r>
              <a:rPr lang="el-GR" dirty="0" smtClean="0"/>
              <a:t>Η εργασία δημιουργεί μαζικά </a:t>
            </a:r>
            <a:r>
              <a:rPr lang="el-GR" b="1" dirty="0" smtClean="0"/>
              <a:t>παραστατικά ειδικών συναλλαγών</a:t>
            </a:r>
            <a:r>
              <a:rPr lang="el-GR" dirty="0" smtClean="0"/>
              <a:t> με συναλλασσόμενο τον εργαζόμενο, το ασφαλιστικό ταμείο και τη Δ.Ο.Υ. και περιλαμβάνει τις χρεοπιστώσεις που έχουν ορισθεί στα Μισθολογικά στοιχεία και στα ασφαλιστικά ταμεία.</a:t>
            </a:r>
          </a:p>
          <a:p>
            <a:r>
              <a:rPr lang="el-GR" dirty="0" smtClean="0"/>
              <a:t>(</a:t>
            </a:r>
            <a:r>
              <a:rPr lang="en-US" dirty="0" smtClean="0"/>
              <a:t>https://wiki.soft1.eu/pages/viewpage.action?pageId=218628184</a:t>
            </a:r>
            <a:r>
              <a:rPr lang="el-GR" dirty="0" smtClean="0"/>
              <a:t>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44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https://wiki.soft1.eu/pages/viewpage.action?pageId=218628184</a:t>
            </a:r>
            <a:r>
              <a:rPr lang="el-GR" dirty="0" smtClean="0"/>
              <a:t>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45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Το σύστημα SAP για κάθε εργαζόμενο διατηρεί ένα σύνολο στοιχείων που απαρτίζουν το προφίλ του (τα προσόντα (γνώσεις – δεξιότητες), και οι φιλοδοξίες του εργαζόμενου για τη μελλοντική του πορεία/ καριέρα). Το σύστημα SAP για κάθε θέση στην οργανωτική δομή διατηρεί ένα σύνολο απαιτήσεων για αυτή τη θέση. Επομένως, η οντότητα προφίλ συνδέει τα προσόντα του εργαζόμενου με τις απαιτήσεις μιας εργασίας, τις ανάγκες μιας θέσης στην οργανωτική δομή και με τα προσόντα που είναι αναγκαία αλλά και διαθέσιμα μέσα στη επιχείρηση. </a:t>
            </a:r>
          </a:p>
          <a:p>
            <a:r>
              <a:rPr lang="el-GR" sz="1200" kern="1200" baseline="0" dirty="0" smtClean="0">
                <a:solidFill>
                  <a:schemeClr val="tx1"/>
                </a:solidFill>
                <a:latin typeface="+mn-lt"/>
                <a:ea typeface="+mn-ea"/>
                <a:cs typeface="+mn-cs"/>
              </a:rPr>
              <a:t>Με βάση τις απαιτήσεις των θέσεων μιας επιχείρησης δημιουργείται ένα κατάλογος των απαραίτητων προσόντων (</a:t>
            </a:r>
            <a:r>
              <a:rPr lang="el-GR" sz="1200" kern="1200" baseline="0" dirty="0" err="1" smtClean="0">
                <a:solidFill>
                  <a:schemeClr val="tx1"/>
                </a:solidFill>
                <a:latin typeface="+mn-lt"/>
                <a:ea typeface="+mn-ea"/>
                <a:cs typeface="+mn-cs"/>
              </a:rPr>
              <a:t>qualifications</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catalog</a:t>
            </a:r>
            <a:r>
              <a:rPr lang="el-GR" sz="1200" kern="1200" baseline="0" dirty="0" smtClean="0">
                <a:solidFill>
                  <a:schemeClr val="tx1"/>
                </a:solidFill>
                <a:latin typeface="+mn-lt"/>
                <a:ea typeface="+mn-ea"/>
                <a:cs typeface="+mn-cs"/>
              </a:rPr>
              <a:t>). Στόχος είναι να τα ταιριάξουμε το προφίλ ενός εργαζόμενου με τις απαιτήσεις μιας θέσης ώστε να έχουμε το καλύτερο δυνατό αποτέλεσμα ή εναλλακτικά να εντοπίσουμε τα υπάρχοντα κενά στα προσόντα και να εκπαιδεύσουμε τους εργαζόμενους της επιχείρησης.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46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Παράδειγμα</a:t>
            </a:r>
            <a:r>
              <a:rPr lang="el-GR" baseline="0" dirty="0" smtClean="0"/>
              <a:t> στο </a:t>
            </a:r>
            <a:r>
              <a:rPr lang="en-US" baseline="0" dirty="0" smtClean="0"/>
              <a:t>SAP</a:t>
            </a:r>
            <a:r>
              <a:rPr lang="el-GR" baseline="0" dirty="0" smtClean="0"/>
              <a:t> : αποτέλεσμα σχεδίου καριέρας για έναν εργαζόμενο.</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49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Στον «πυρήνα» των διεργασιών</a:t>
            </a:r>
            <a:r>
              <a:rPr lang="el-GR" baseline="0" dirty="0" smtClean="0"/>
              <a:t> </a:t>
            </a:r>
            <a:r>
              <a:rPr lang="el-GR" dirty="0" smtClean="0"/>
              <a:t>της επιχείρησης συναντάμε 3 βασικές</a:t>
            </a:r>
            <a:r>
              <a:rPr lang="el-GR" baseline="0" dirty="0" smtClean="0"/>
              <a:t> διεργασίες: Προμήθειες, Παραγωγή και Πωλήσεις.</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Το SAP έχει τη δυνατότητα να βρει και να προτείνει τον καταλληλότερο εργαζόμενο για μια θέση εργασίας. </a:t>
            </a:r>
          </a:p>
          <a:p>
            <a:r>
              <a:rPr lang="el-GR" sz="1200" kern="1200" baseline="0" dirty="0" smtClean="0">
                <a:solidFill>
                  <a:schemeClr val="tx1"/>
                </a:solidFill>
                <a:latin typeface="+mn-lt"/>
                <a:ea typeface="+mn-ea"/>
                <a:cs typeface="+mn-cs"/>
              </a:rPr>
              <a:t>Παρουσιάζεται η αλφαβητική λίστα των υποψηφίων για τη θέση. Σε αυτήν φαίνονται οι καταλληλότεροι υποψήφιοι (οι πρώτοι 15) για τη θέση του Διευθυντή Ανθρώπινου Δυναμικού. Επίσης εμφανίζεται και το ακριβές ποσοστό καταλληλότητας δίπλα σε κάθε υποψήφιο.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50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xmlns="" id="{61AAD79E-D7ED-C941-92F6-DBB0B0C00C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6" name="Notes Placeholder 2">
            <a:extLst>
              <a:ext uri="{FF2B5EF4-FFF2-40B4-BE49-F238E27FC236}">
                <a16:creationId xmlns:a16="http://schemas.microsoft.com/office/drawing/2014/main" xmlns="" id="{DFB1E606-BB5D-9B43-90F9-A2AC637B1AFF}"/>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dirty="0"/>
          </a:p>
        </p:txBody>
      </p:sp>
      <p:sp>
        <p:nvSpPr>
          <p:cNvPr id="52227" name="Slide Number Placeholder 3">
            <a:extLst>
              <a:ext uri="{FF2B5EF4-FFF2-40B4-BE49-F238E27FC236}">
                <a16:creationId xmlns:a16="http://schemas.microsoft.com/office/drawing/2014/main" xmlns="" id="{F97F5835-E86B-864B-8E3A-6A4D6A577D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050961A-0707-B841-B314-F03BDF061476}" type="slidenum">
              <a:rPr lang="en-US" altLang="en-US" smtClean="0">
                <a:latin typeface="Calibri" panose="020F0502020204030204" pitchFamily="34" charset="0"/>
              </a:rPr>
              <a:pPr fontAlgn="base">
                <a:spcBef>
                  <a:spcPct val="0"/>
                </a:spcBef>
                <a:spcAft>
                  <a:spcPct val="0"/>
                </a:spcAft>
              </a:pPr>
              <a:t>56</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Οι Προμήθειες σχετίζονται με όλα</a:t>
            </a:r>
            <a:r>
              <a:rPr lang="el-GR" baseline="0" dirty="0" smtClean="0"/>
              <a:t> τα υλικά που ένας οργανισμός προμηθεύεται, όπως οι πρώτες ύλες που απαιτούνται για την παραγωγή προϊόντων. Η διαδικασία ξεκινά όταν προκύπτει η ανάγκη προμήθειας ενός υλικού, για παράδειγμα λόγω χαμηλού επιπέδου αποθέματος. Τότε η αποθήκη υποβάλλει αίτημα αγοράς του υλικού στο τμήμα αγορών. Το τμήμα αγορών εντοπίζει τον κατάλληλο προμηθευτή και του στέλνει την παραγγελία αγοράς. Ο προμηθευτής ανταποκρίνεται και στέλνει το υλικό. Η αποθήκη παραλαμβάνει. Το λογιστήριο λαμβάνει το τιμολόγιο, διεκπεραιώνει την αντιπαραβολή του με την παραληφθείσα παραγγελία και εξοφλεί τον προμηθευτή. Στο συγκεκριμένο παράδειγμα η διεργασία ενεργοποιήθηκε λόγω χαμηλού αποθέματος.</a:t>
            </a:r>
          </a:p>
          <a:p>
            <a:r>
              <a:rPr lang="el-GR" baseline="0" dirty="0" smtClean="0"/>
              <a:t>Η διεργασία μπορεί να ενεργοποιηθεί επίσης μέσω της πρόβλεψης ζήτησης, ή λόγω βλάβης ενός εξαρτήματος στην παραγωγή, ή λόγω αυξημένων παραγγελιών πελατών.</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a:t>
            </a:r>
            <a:r>
              <a:rPr lang="el-GR" baseline="0" dirty="0" smtClean="0"/>
              <a:t> διεργασία της παραγωγή περιλαμβάνει την παραγωγή ή την κατασκευή ενός προϊόντος. Ενεργοποιείται μέσω του προγραμματισμού παραγωγής  (</a:t>
            </a:r>
            <a:r>
              <a:rPr lang="en-US" baseline="0" dirty="0" smtClean="0"/>
              <a:t>Production Planning) </a:t>
            </a:r>
            <a:r>
              <a:rPr lang="el-GR" baseline="0" dirty="0" smtClean="0"/>
              <a:t>ή λόγω της παραγγελίας πελάτη. Στο σενάριο που παρουσιάζεται η αποθήκη αντιλαμβάνεται ότι το απόθεμα ενός προϊόντος είναι χαμηλό και ενημερώνει το τμήμα της παραγωγής. Το τμήμα παραγωγής εγκρίνει την παραγωγή μιας ποσότητας του προϊόντος. Η αποθήκη παραχωρεί τις πρώτες ύλες που απαιτούνται για την παραγωγή. Η ποσότητα του προϊόντος παρασκευάζεται και παραλαμβάνεται από την αποθήκη</a:t>
            </a:r>
            <a:r>
              <a:rPr lang="en-US" baseline="0" dirty="0" smtClean="0"/>
              <a:t> </a:t>
            </a:r>
            <a:r>
              <a:rPr lang="el-GR" baseline="0" dirty="0" smtClean="0"/>
              <a:t>ώστε να προστεθεί στο απόθεμά της. Το τελευταίο βήμα μπορεί να ενεργοποιήσει τη διεργασία </a:t>
            </a:r>
            <a:r>
              <a:rPr lang="en-US" baseline="0" dirty="0" smtClean="0"/>
              <a:t>“Inventory and Warehouse Management”.</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διεργασία των Πωλήσεων περιλαμβάνει όλα τα βήματα των</a:t>
            </a:r>
            <a:r>
              <a:rPr lang="el-GR" baseline="0" dirty="0" smtClean="0"/>
              <a:t> Πωλήσεων και της Διανομής. Η διεργασία ενεργοποιείται από την παραγγελία ενός πελάτη που παραλαμβάνεται από το τμήμα των πωλήσεων. Το τμήμα πωλήσεων αξιολογεί την παραγγελία και στέλνει τα στοιχεία της παραγγελίας σε άλλα τμήματα του οργανισμού. Η αποθήκη ετοιμάζει την παραγγελία και τη στέλνει στον πελάτη μαζί με το τιμολόγιο/απόδειξη που έχει εκδώσει το Λογιστήριο. Ο πελάτης πληρώνει και το λογιστήριο εισπράττει την πληρωμή.</a:t>
            </a:r>
          </a:p>
          <a:p>
            <a:r>
              <a:rPr lang="el-GR" baseline="0" dirty="0" smtClean="0"/>
              <a:t>Η διεργασία των πωλήσεων μπορεί να ενεργοποιήσει άλλες διεργασίες.  Αν τα προϊόντα της παραγγελίας του πελάτη είναι διαθέσιμα, τότε ενεργοποιείται η διεργασία </a:t>
            </a:r>
            <a:r>
              <a:rPr lang="en-US" baseline="0" dirty="0" smtClean="0"/>
              <a:t>“Inventory and Warehouse Management”</a:t>
            </a:r>
            <a:r>
              <a:rPr lang="el-GR" baseline="0" dirty="0" smtClean="0"/>
              <a:t>. Αν τα προϊόντα της παραγγελίας πρέπει να τα προμηθευτούμε, τότε ενεργοποιείται  η διεργασία </a:t>
            </a:r>
            <a:r>
              <a:rPr lang="en-US" baseline="0" dirty="0" smtClean="0"/>
              <a:t>“(external) Procurement”</a:t>
            </a:r>
            <a:r>
              <a:rPr lang="el-GR" baseline="0" dirty="0" smtClean="0"/>
              <a:t>. Αν τα προϊόντα πρέπει να κατασκευαστούν/παραχθούν ενεργοποιείται η διεργασία</a:t>
            </a:r>
            <a:r>
              <a:rPr lang="en-US" baseline="0" dirty="0" smtClean="0"/>
              <a:t> </a:t>
            </a:r>
            <a:r>
              <a:rPr lang="el-GR" baseline="0" dirty="0" smtClean="0"/>
              <a:t> </a:t>
            </a:r>
            <a:r>
              <a:rPr lang="en-US" baseline="0" dirty="0" smtClean="0"/>
              <a:t>“ </a:t>
            </a:r>
            <a:r>
              <a:rPr lang="el-GR" baseline="0" dirty="0" smtClean="0"/>
              <a:t>(</a:t>
            </a:r>
            <a:r>
              <a:rPr lang="en-US" baseline="0" dirty="0" smtClean="0"/>
              <a:t>internal) Production”.</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Ο Προγραμματισμός υλικών χρησιμοποιεί ιστορικά δεδομένα</a:t>
            </a:r>
            <a:r>
              <a:rPr lang="el-GR" baseline="0" dirty="0" smtClean="0"/>
              <a:t> και δεδομένα πρόβλεψης, ώστε να αποφασίσει ποια προϊόντα θα προμηθευτούν ή θα παραχθούν, πότε θα παραχθούν και σε ποιες ποσότητες. </a:t>
            </a:r>
          </a:p>
          <a:p>
            <a:r>
              <a:rPr lang="el-GR" baseline="0" dirty="0" smtClean="0"/>
              <a:t>Ο όρος «υλικά» αναφέρεται σε προϊόντα, εξαρτήματα, ή τμήματα που χρησιμοποιούνται από τον οργανισμό. Ο οργανισμός παράγει και χρησιμοποιεί πολλούς τύπους υλικών όπως έτοιμα προϊόντα που προορίζονται για τους πελάτες, </a:t>
            </a:r>
            <a:r>
              <a:rPr lang="el-GR" baseline="0" dirty="0" err="1" smtClean="0"/>
              <a:t>ημιέτοιμα</a:t>
            </a:r>
            <a:r>
              <a:rPr lang="el-GR" baseline="0" dirty="0" smtClean="0"/>
              <a:t> προϊόντα που χρησιμοποιούνται για την κατασκευή των έτοιμων προϊόντων, και πρώτες ύλες που χρησιμοποιούνται για την κατασκευή των </a:t>
            </a:r>
            <a:r>
              <a:rPr lang="el-GR" baseline="0" dirty="0" err="1" smtClean="0"/>
              <a:t>ημιέτοιμων</a:t>
            </a:r>
            <a:r>
              <a:rPr lang="el-GR" baseline="0" dirty="0" smtClean="0"/>
              <a:t> προϊόντων. </a:t>
            </a:r>
          </a:p>
          <a:p>
            <a:r>
              <a:rPr lang="el-GR" baseline="0" dirty="0" smtClean="0"/>
              <a:t>Ο στόχος είναι η παραγωγή να συντονιστεί με τις απαιτήσεις των πελατών. Οι απαιτήσεις σε έτοιμα προϊόντα μπορεί να επηρεάζεται από εξωτερικούς παράγοντες, όπως οι προτιμήσεις των πελατών, οι οικονομικές συνθήκες, ή οι ενέργειες των ανταγωνιστών. Οι απαιτήσεις σε πρώτες ύλες και </a:t>
            </a:r>
            <a:r>
              <a:rPr lang="el-GR" baseline="0" dirty="0" err="1" smtClean="0"/>
              <a:t>ημιέτοιμα</a:t>
            </a:r>
            <a:r>
              <a:rPr lang="el-GR" baseline="0" dirty="0" smtClean="0"/>
              <a:t> προϊόντα επηρεάζονται από τις απαιτήσεις σε έτοιμα προϊόντα. Ο χρόνος προετοιμασίας (</a:t>
            </a:r>
            <a:r>
              <a:rPr lang="en-US" baseline="0" dirty="0" smtClean="0"/>
              <a:t>lead time) </a:t>
            </a:r>
            <a:r>
              <a:rPr lang="el-GR" baseline="0" dirty="0" smtClean="0"/>
              <a:t>για την κατασκευή ενός προϊόντος, μπορεί να είναι ένας άλλος παράγοντας του προγραμματισμού υλικών</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διεργασία της διαχείρισης αποθέματος</a:t>
            </a:r>
            <a:r>
              <a:rPr lang="el-GR" baseline="0" dirty="0" smtClean="0"/>
              <a:t> και </a:t>
            </a:r>
            <a:r>
              <a:rPr lang="el-GR" dirty="0" smtClean="0"/>
              <a:t>αποθήκης, σχετίζεται</a:t>
            </a:r>
            <a:r>
              <a:rPr lang="el-GR" baseline="0" dirty="0" smtClean="0"/>
              <a:t> με την αποθήκευση και </a:t>
            </a:r>
            <a:r>
              <a:rPr lang="el-GR" baseline="0" dirty="0" err="1" smtClean="0"/>
              <a:t>ιχνηλάτιση</a:t>
            </a:r>
            <a:r>
              <a:rPr lang="el-GR" baseline="0" dirty="0" smtClean="0"/>
              <a:t> των προϊόντων. Τα υλικά πρέπει να αποθηκεύονται με τρόπο που να διευκολύνει την μεταφορά τους, όταν αυτό απαιτείται. Αυτό είναι απαραίτητο σε πολύ μεγάλες αποθήκες όπου αποθηκεύονται τεράστιες ποσότητες προϊόντων.</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διεργασία διαχείρισης παγίων και εξυπηρέτησης</a:t>
            </a:r>
            <a:r>
              <a:rPr lang="el-GR" baseline="0" dirty="0" smtClean="0"/>
              <a:t> πελατών χρησιμοποιείται για τη συντήρηση των εσωτερικών παγίων του οργανισμού, όπως ο εξοπλισμός, και τη συντήρηση/επισκευή των προϊόντων των πελατών μετά την πώληση.</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F103555-C14D-4947-AAF7-BD96A4EE7881}" type="datetime1">
              <a:rPr lang="en-US" smtClean="0"/>
              <a:pPr/>
              <a:t>3/22/2021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B95C939-2FA7-DA46-BEC7-5018676AC871}" type="slidenum">
              <a:rPr lang="en-US" smtClean="0"/>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13629-035D-4839-90B7-916F77D93B7F}" type="datetime1">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5C939-2FA7-DA46-BEC7-5018676AC8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FB62F7-7F45-4142-99D6-39DF8B9C1581}" type="datetime1">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5C939-2FA7-DA46-BEC7-5018676AC8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5DCC15D-B68A-440D-A0CD-CCEB48026448}" type="datetime1">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5C939-2FA7-DA46-BEC7-5018676AC871}"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24835D1-AEDC-41A0-98C0-47DCCD1FF3BD}" type="datetime1">
              <a:rPr lang="en-US" smtClean="0"/>
              <a:pPr/>
              <a:t>3/22/2021</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8B95C939-2FA7-DA46-BEC7-5018676AC87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7035E7E-35CA-41F1-A6B8-57A705F1F03F}" type="datetime1">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5C939-2FA7-DA46-BEC7-5018676AC871}"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B962B74-347F-4DD0-9A8D-0E6AC925E454}" type="datetime1">
              <a:rPr lang="en-US" smtClean="0"/>
              <a:pPr/>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5C939-2FA7-DA46-BEC7-5018676AC871}"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40083F-52D7-4260-9B5C-BE3B85E72342}" type="datetime1">
              <a:rPr lang="en-US" smtClean="0"/>
              <a:pPr/>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5C939-2FA7-DA46-BEC7-5018676AC8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13A7F-65AF-4B9C-815E-9A477CBB9AB6}" type="datetime1">
              <a:rPr lang="en-US" smtClean="0"/>
              <a:pPr/>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5C939-2FA7-DA46-BEC7-5018676AC8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087D42-BE3C-4A12-89AA-DCD1364E0ECA}" type="datetime1">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5C939-2FA7-DA46-BEC7-5018676AC871}"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E1D415-EE7B-438B-BC84-87120442C8BA}" type="datetime1">
              <a:rPr lang="en-US" smtClean="0"/>
              <a:pPr/>
              <a:t>3/22/2021</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8B95C939-2FA7-DA46-BEC7-5018676AC871}"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B886145-D7FC-4DE9-A4D0-C27F9F89C21A}" type="datetime1">
              <a:rPr lang="en-US" smtClean="0"/>
              <a:pPr/>
              <a:t>3/22/2021</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B95C939-2FA7-DA46-BEC7-5018676AC8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01solutions.gr/portfolio/paybrai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iki.soft1.eu/pages/viewpage.action?pageId=3176570"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iki.soft1.eu/pages/viewpage.action?pageId=3176570"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iki.soft1.eu/pages/viewpage.action?pageId=3176570"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help.sap.com/pcat_hcm" TargetMode="External"/><Relationship Id="rId2" Type="http://schemas.openxmlformats.org/officeDocument/2006/relationships/hyperlink" Target="https://www.01solutions.gr/portfolio/paybrain" TargetMode="External"/><Relationship Id="rId1" Type="http://schemas.openxmlformats.org/officeDocument/2006/relationships/slideLayout" Target="../slideLayouts/slideLayout2.xml"/><Relationship Id="rId4" Type="http://schemas.openxmlformats.org/officeDocument/2006/relationships/hyperlink" Target="https://wiki.soft1.eu/display/SS5EL"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47080846-52F6-BA41-8BBB-57C803B584B6}"/>
              </a:ext>
            </a:extLst>
          </p:cNvPr>
          <p:cNvSpPr>
            <a:spLocks noGrp="1"/>
          </p:cNvSpPr>
          <p:nvPr>
            <p:ph type="subTitle" idx="1"/>
          </p:nvPr>
        </p:nvSpPr>
        <p:spPr>
          <a:xfrm>
            <a:off x="1154955" y="5208090"/>
            <a:ext cx="8825658" cy="861420"/>
          </a:xfrm>
        </p:spPr>
        <p:txBody>
          <a:bodyPr/>
          <a:lstStyle/>
          <a:p>
            <a:r>
              <a:rPr lang="el-GR" dirty="0" smtClean="0"/>
              <a:t>Δρ Αικατερίνη </a:t>
            </a:r>
            <a:r>
              <a:rPr lang="el-GR" dirty="0" err="1" smtClean="0"/>
              <a:t>Μαρινάγη</a:t>
            </a:r>
            <a:r>
              <a:rPr lang="el-GR" dirty="0" smtClean="0"/>
              <a:t> ,  </a:t>
            </a:r>
            <a:r>
              <a:rPr lang="el-GR" dirty="0" err="1" smtClean="0"/>
              <a:t>ΔΔρ</a:t>
            </a:r>
            <a:r>
              <a:rPr lang="el-GR" dirty="0" smtClean="0"/>
              <a:t> Δαμιανός Σακάς</a:t>
            </a:r>
            <a:endParaRPr lang="en-US" dirty="0"/>
          </a:p>
        </p:txBody>
      </p:sp>
      <p:sp>
        <p:nvSpPr>
          <p:cNvPr id="2" name="Title 1">
            <a:extLst>
              <a:ext uri="{FF2B5EF4-FFF2-40B4-BE49-F238E27FC236}">
                <a16:creationId xmlns="" xmlns:a16="http://schemas.microsoft.com/office/drawing/2014/main" id="{A07ACA41-435B-6E41-AE4D-4A6BE0E749E5}"/>
              </a:ext>
            </a:extLst>
          </p:cNvPr>
          <p:cNvSpPr>
            <a:spLocks noGrp="1"/>
          </p:cNvSpPr>
          <p:nvPr>
            <p:ph type="ctrTitle"/>
          </p:nvPr>
        </p:nvSpPr>
        <p:spPr>
          <a:xfrm>
            <a:off x="609600" y="1505931"/>
            <a:ext cx="10972800" cy="1470025"/>
          </a:xfrm>
        </p:spPr>
        <p:txBody>
          <a:bodyPr>
            <a:normAutofit fontScale="90000"/>
          </a:bodyPr>
          <a:lstStyle/>
          <a:p>
            <a:r>
              <a:rPr lang="en-US" sz="4800" dirty="0" smtClean="0"/>
              <a:t>LOG601 - </a:t>
            </a:r>
            <a:r>
              <a:rPr lang="el-GR" sz="4800" dirty="0" smtClean="0"/>
              <a:t>ΣΥΣΤΗΜΑΤΑ ΔΙΑΧΕΙΡΙΣΗΣ ΕΠΙΧΕΙΡΗΣΙΑΚΩΝ ΠΟΡΩΝ</a:t>
            </a:r>
            <a:endParaRPr lang="en-US" sz="4800" dirty="0"/>
          </a:p>
        </p:txBody>
      </p:sp>
    </p:spTree>
    <p:extLst>
      <p:ext uri="{BB962C8B-B14F-4D97-AF65-F5344CB8AC3E}">
        <p14:creationId xmlns="" xmlns:p14="http://schemas.microsoft.com/office/powerpoint/2010/main" val="4019770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Διαχείριση αποθέματος και αποθήκης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10</a:t>
            </a:fld>
            <a:endParaRPr lang="en-US"/>
          </a:p>
        </p:txBody>
      </p:sp>
      <p:pic>
        <p:nvPicPr>
          <p:cNvPr id="7170" name="Picture 2"/>
          <p:cNvPicPr>
            <a:picLocks noChangeAspect="1" noChangeArrowheads="1"/>
          </p:cNvPicPr>
          <p:nvPr/>
        </p:nvPicPr>
        <p:blipFill>
          <a:blip r:embed="rId3"/>
          <a:srcRect/>
          <a:stretch>
            <a:fillRect/>
          </a:stretch>
        </p:blipFill>
        <p:spPr bwMode="auto">
          <a:xfrm>
            <a:off x="2457484" y="2420472"/>
            <a:ext cx="7399632" cy="308318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Διαχείρισης παγίων και Εξυπηρέτηση πελατών </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11</a:t>
            </a:fld>
            <a:endParaRPr lang="en-US"/>
          </a:p>
        </p:txBody>
      </p:sp>
      <p:pic>
        <p:nvPicPr>
          <p:cNvPr id="8195" name="Picture 3"/>
          <p:cNvPicPr>
            <a:picLocks noChangeAspect="1" noChangeArrowheads="1"/>
          </p:cNvPicPr>
          <p:nvPr/>
        </p:nvPicPr>
        <p:blipFill>
          <a:blip r:embed="rId3"/>
          <a:srcRect/>
          <a:stretch>
            <a:fillRect/>
          </a:stretch>
        </p:blipFill>
        <p:spPr bwMode="auto">
          <a:xfrm>
            <a:off x="1300518" y="2427891"/>
            <a:ext cx="9092528" cy="330361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Διαχείριση δεδομένων κύκλου ζωής προϊόντων</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12</a:t>
            </a:fld>
            <a:endParaRPr lang="en-US"/>
          </a:p>
        </p:txBody>
      </p:sp>
      <p:pic>
        <p:nvPicPr>
          <p:cNvPr id="9218" name="Picture 2"/>
          <p:cNvPicPr>
            <a:picLocks noGrp="1" noChangeAspect="1" noChangeArrowheads="1"/>
          </p:cNvPicPr>
          <p:nvPr>
            <p:ph sz="quarter" idx="1"/>
          </p:nvPr>
        </p:nvPicPr>
        <p:blipFill>
          <a:blip r:embed="rId3"/>
          <a:srcRect/>
          <a:stretch>
            <a:fillRect/>
          </a:stretch>
        </p:blipFill>
        <p:spPr bwMode="auto">
          <a:xfrm>
            <a:off x="1183341" y="2555747"/>
            <a:ext cx="10074757" cy="335321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Διαχείριση ανθρωπίνου δυναμικού</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13</a:t>
            </a:fld>
            <a:endParaRPr lang="en-US"/>
          </a:p>
        </p:txBody>
      </p:sp>
      <p:pic>
        <p:nvPicPr>
          <p:cNvPr id="10242" name="Picture 2"/>
          <p:cNvPicPr>
            <a:picLocks noChangeAspect="1" noChangeArrowheads="1"/>
          </p:cNvPicPr>
          <p:nvPr/>
        </p:nvPicPr>
        <p:blipFill>
          <a:blip r:embed="rId3"/>
          <a:srcRect/>
          <a:stretch>
            <a:fillRect/>
          </a:stretch>
        </p:blipFill>
        <p:spPr bwMode="auto">
          <a:xfrm>
            <a:off x="1930400" y="1661129"/>
            <a:ext cx="8508999" cy="474489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Διαχείριση προγραμμάτων και έργων</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14</a:t>
            </a:fld>
            <a:endParaRPr lang="en-US"/>
          </a:p>
        </p:txBody>
      </p:sp>
      <p:pic>
        <p:nvPicPr>
          <p:cNvPr id="1026" name="Picture 2"/>
          <p:cNvPicPr>
            <a:picLocks noChangeAspect="1" noChangeArrowheads="1"/>
          </p:cNvPicPr>
          <p:nvPr/>
        </p:nvPicPr>
        <p:blipFill>
          <a:blip r:embed="rId3"/>
          <a:srcRect/>
          <a:stretch>
            <a:fillRect/>
          </a:stretch>
        </p:blipFill>
        <p:spPr bwMode="auto">
          <a:xfrm>
            <a:off x="1498722" y="1577788"/>
            <a:ext cx="8672678" cy="485887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Χρηματοοικονομική λογιστική – Διοικητική λογιστική</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15</a:t>
            </a:fld>
            <a:endParaRPr lang="en-US"/>
          </a:p>
        </p:txBody>
      </p:sp>
      <p:pic>
        <p:nvPicPr>
          <p:cNvPr id="12290" name="Picture 2"/>
          <p:cNvPicPr>
            <a:picLocks noChangeAspect="1" noChangeArrowheads="1"/>
          </p:cNvPicPr>
          <p:nvPr/>
        </p:nvPicPr>
        <p:blipFill>
          <a:blip r:embed="rId3"/>
          <a:srcRect/>
          <a:stretch>
            <a:fillRect/>
          </a:stretch>
        </p:blipFill>
        <p:spPr bwMode="auto">
          <a:xfrm>
            <a:off x="1684944" y="1549400"/>
            <a:ext cx="9067652" cy="49022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95C939-2FA7-DA46-BEC7-5018676AC871}" type="slidenum">
              <a:rPr lang="en-US" smtClean="0"/>
              <a:pPr/>
              <a:t>16</a:t>
            </a:fld>
            <a:endParaRPr lang="en-US"/>
          </a:p>
        </p:txBody>
      </p:sp>
      <p:sp>
        <p:nvSpPr>
          <p:cNvPr id="4" name="Content Placeholder 3"/>
          <p:cNvSpPr>
            <a:spLocks noGrp="1"/>
          </p:cNvSpPr>
          <p:nvPr>
            <p:ph sz="quarter" idx="1"/>
          </p:nvPr>
        </p:nvSpPr>
        <p:spPr/>
        <p:txBody>
          <a:bodyPr/>
          <a:lstStyle/>
          <a:p>
            <a:pPr>
              <a:buNone/>
            </a:pPr>
            <a:endParaRPr lang="el-GR" dirty="0" smtClean="0"/>
          </a:p>
          <a:p>
            <a:pPr>
              <a:buNone/>
            </a:pPr>
            <a:endParaRPr lang="el-GR" dirty="0" smtClean="0"/>
          </a:p>
          <a:p>
            <a:pPr>
              <a:buNone/>
            </a:pPr>
            <a:endParaRPr lang="el-GR" dirty="0" smtClean="0"/>
          </a:p>
          <a:p>
            <a:pPr algn="ctr">
              <a:buNone/>
            </a:pPr>
            <a:r>
              <a:rPr lang="en-US" sz="3200" dirty="0" smtClean="0">
                <a:solidFill>
                  <a:srgbClr val="0070C0"/>
                </a:solidFill>
              </a:rPr>
              <a:t>ERP </a:t>
            </a:r>
            <a:r>
              <a:rPr lang="el-GR" sz="3200" dirty="0" smtClean="0">
                <a:solidFill>
                  <a:srgbClr val="0070C0"/>
                </a:solidFill>
              </a:rPr>
              <a:t>- Διοίκηση ανθρώπινου δυναμικού </a:t>
            </a:r>
            <a:endParaRPr lang="en-US" sz="3200" dirty="0" smtClean="0">
              <a:solidFill>
                <a:srgbClr val="0070C0"/>
              </a:solidFill>
            </a:endParaRPr>
          </a:p>
          <a:p>
            <a:pPr algn="ctr">
              <a:buNone/>
            </a:pPr>
            <a:r>
              <a:rPr lang="en-US" sz="3200" dirty="0" smtClean="0">
                <a:solidFill>
                  <a:srgbClr val="0070C0"/>
                </a:solidFill>
              </a:rPr>
              <a:t>Human Capital Management – HCM</a:t>
            </a:r>
            <a:endParaRPr lang="el-GR" sz="3200" dirty="0" smtClean="0">
              <a:solidFill>
                <a:srgbClr val="0070C0"/>
              </a:solidFill>
            </a:endParaRPr>
          </a:p>
          <a:p>
            <a:pPr algn="ctr">
              <a:buNone/>
            </a:pPr>
            <a:r>
              <a:rPr lang="el-GR" sz="3200" dirty="0" smtClean="0">
                <a:solidFill>
                  <a:srgbClr val="0070C0"/>
                </a:solidFill>
              </a:rPr>
              <a:t>ή</a:t>
            </a:r>
          </a:p>
          <a:p>
            <a:pPr algn="ctr">
              <a:buNone/>
            </a:pPr>
            <a:r>
              <a:rPr lang="en-US" sz="3200" dirty="0" smtClean="0">
                <a:solidFill>
                  <a:srgbClr val="0070C0"/>
                </a:solidFill>
              </a:rPr>
              <a:t>Human Resource Management - HRM</a:t>
            </a:r>
            <a:endParaRPr lang="en-US" sz="3200" dirty="0">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a:t>
            </a:r>
            <a:r>
              <a:rPr lang="el-GR" dirty="0" smtClean="0"/>
              <a:t>- Διοίκηση ανθρώπινου δυναμικού</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17</a:t>
            </a:fld>
            <a:endParaRPr lang="en-US"/>
          </a:p>
        </p:txBody>
      </p:sp>
      <p:sp>
        <p:nvSpPr>
          <p:cNvPr id="4" name="Content Placeholder 3"/>
          <p:cNvSpPr>
            <a:spLocks noGrp="1"/>
          </p:cNvSpPr>
          <p:nvPr>
            <p:ph sz="quarter" idx="1"/>
          </p:nvPr>
        </p:nvSpPr>
        <p:spPr/>
        <p:txBody>
          <a:bodyPr>
            <a:normAutofit lnSpcReduction="10000"/>
          </a:bodyPr>
          <a:lstStyle/>
          <a:p>
            <a:pPr>
              <a:buNone/>
            </a:pPr>
            <a:r>
              <a:rPr lang="el-GR" dirty="0" smtClean="0"/>
              <a:t>Στη διοίκηση ανθρώπινου δυναμικού ένα σύστημα </a:t>
            </a:r>
            <a:r>
              <a:rPr lang="en-US" dirty="0" smtClean="0"/>
              <a:t>ERP </a:t>
            </a:r>
            <a:r>
              <a:rPr lang="el-GR" dirty="0" smtClean="0"/>
              <a:t>συμβάλλει:</a:t>
            </a:r>
            <a:r>
              <a:rPr lang="en-US" dirty="0" smtClean="0"/>
              <a:t> </a:t>
            </a:r>
          </a:p>
          <a:p>
            <a:r>
              <a:rPr lang="el-GR" dirty="0" smtClean="0"/>
              <a:t>Στη δημιουργία της οργάνωσης μιας επιχείρησης με το υποσύστημα της οργανωτικής διοίκησης, </a:t>
            </a:r>
          </a:p>
          <a:p>
            <a:r>
              <a:rPr lang="el-GR" dirty="0" smtClean="0"/>
              <a:t>Στη διαχείριση του ανθρώπινου δυναμικού της επιχείρησης με το υποσύστημα της διοίκησης προσωπικού, </a:t>
            </a:r>
          </a:p>
          <a:p>
            <a:r>
              <a:rPr lang="el-GR" dirty="0" smtClean="0"/>
              <a:t>Στην πρόσληψη προσωπικού με το υποσύστημα διαχείρισης προσλήψεων, </a:t>
            </a:r>
          </a:p>
          <a:p>
            <a:r>
              <a:rPr lang="el-GR" dirty="0" smtClean="0"/>
              <a:t>Στη διαχείριση του χρόνου του προσωπικού με το υποσύστημα διαχείρισης χρόνου προσωπικού, </a:t>
            </a:r>
          </a:p>
          <a:p>
            <a:r>
              <a:rPr lang="el-GR" dirty="0" smtClean="0"/>
              <a:t>Στην πληρωμή των εργαζόμενων με το υποσύστημα της μισθοδοσίας προσωπικού.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t>Βασικές περιοχές λειτουργικότητας</a:t>
            </a:r>
            <a:r>
              <a:rPr lang="en-US" dirty="0" smtClean="0"/>
              <a:t> HCM</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18</a:t>
            </a:fld>
            <a:endParaRPr lang="en-US"/>
          </a:p>
        </p:txBody>
      </p:sp>
      <p:sp>
        <p:nvSpPr>
          <p:cNvPr id="8" name="Content Placeholder 7"/>
          <p:cNvSpPr>
            <a:spLocks noGrp="1"/>
          </p:cNvSpPr>
          <p:nvPr>
            <p:ph sz="quarter" idx="1"/>
          </p:nvPr>
        </p:nvSpPr>
        <p:spPr/>
        <p:txBody>
          <a:bodyPr>
            <a:normAutofit fontScale="85000" lnSpcReduction="20000"/>
          </a:bodyPr>
          <a:lstStyle/>
          <a:p>
            <a:r>
              <a:rPr lang="el-GR" sz="2800" dirty="0" smtClean="0"/>
              <a:t>Διαχείριση της οργάνωσης της επιχείρησης : ορισμός των οργανωτικών δομών της επιχείρησης</a:t>
            </a:r>
          </a:p>
          <a:p>
            <a:r>
              <a:rPr lang="el-GR" sz="2800" dirty="0" smtClean="0"/>
              <a:t>Διοίκηση προσωπικού : συντήρηση του βασικού αρχείου των εργαζόμενων της επιχείρησης</a:t>
            </a:r>
          </a:p>
          <a:p>
            <a:r>
              <a:rPr lang="el-GR" sz="2800" dirty="0" smtClean="0"/>
              <a:t>Ανάπτυξη προσωπικού (</a:t>
            </a:r>
            <a:r>
              <a:rPr lang="el-GR" sz="2800" dirty="0" err="1" smtClean="0"/>
              <a:t>personnel</a:t>
            </a:r>
            <a:r>
              <a:rPr lang="el-GR" sz="2800" dirty="0" smtClean="0"/>
              <a:t> </a:t>
            </a:r>
            <a:r>
              <a:rPr lang="el-GR" sz="2800" dirty="0" err="1" smtClean="0"/>
              <a:t>development</a:t>
            </a:r>
            <a:r>
              <a:rPr lang="el-GR" sz="2800" dirty="0" smtClean="0"/>
              <a:t>) : περιλαμβάνει τις διαδικασίες πρόσληψης προσωπικού, την εκπαίδευση του προσωπικού καθώς και την αξιολόγηση της απόδοσης του προσωπικού. </a:t>
            </a:r>
          </a:p>
          <a:p>
            <a:r>
              <a:rPr lang="el-GR" sz="2800" dirty="0" smtClean="0"/>
              <a:t>Διαχείριση παροχών προσωπικού (</a:t>
            </a:r>
            <a:r>
              <a:rPr lang="el-GR" sz="2800" dirty="0" err="1" smtClean="0"/>
              <a:t>benefit</a:t>
            </a:r>
            <a:r>
              <a:rPr lang="el-GR" sz="2800" dirty="0" smtClean="0"/>
              <a:t> </a:t>
            </a:r>
            <a:r>
              <a:rPr lang="el-GR" sz="2800" dirty="0" err="1" smtClean="0"/>
              <a:t>management</a:t>
            </a:r>
            <a:r>
              <a:rPr lang="el-GR" sz="2800" dirty="0" smtClean="0"/>
              <a:t>) : επιτρέπει τη διαχείριση των παροχών και ωφελημάτων της επιχείρησης προς τους εργαζόμενους. </a:t>
            </a:r>
          </a:p>
          <a:p>
            <a:r>
              <a:rPr lang="el-GR" sz="2800" dirty="0" smtClean="0"/>
              <a:t>Διαχείριση χρόνου προσωπικού (</a:t>
            </a:r>
            <a:r>
              <a:rPr lang="el-GR" sz="2800" dirty="0" err="1" smtClean="0"/>
              <a:t>time</a:t>
            </a:r>
            <a:r>
              <a:rPr lang="el-GR" sz="2800" dirty="0" smtClean="0"/>
              <a:t> </a:t>
            </a:r>
            <a:r>
              <a:rPr lang="el-GR" sz="2800" dirty="0" err="1" smtClean="0"/>
              <a:t>management</a:t>
            </a:r>
            <a:r>
              <a:rPr lang="el-GR" sz="2800" dirty="0" smtClean="0"/>
              <a:t>) : επιτρέπει την καταγραφή και παρακολούθηση του χρόνου των εργαζόμενων</a:t>
            </a:r>
          </a:p>
          <a:p>
            <a:r>
              <a:rPr lang="el-GR" sz="2800" dirty="0" smtClean="0"/>
              <a:t>Μισθοδοσία προσωπικού (</a:t>
            </a:r>
            <a:r>
              <a:rPr lang="en-US" sz="2800" dirty="0" smtClean="0"/>
              <a:t>payroll)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95C939-2FA7-DA46-BEC7-5018676AC871}" type="slidenum">
              <a:rPr lang="en-US" smtClean="0"/>
              <a:pPr/>
              <a:t>19</a:t>
            </a:fld>
            <a:endParaRPr lang="en-US"/>
          </a:p>
        </p:txBody>
      </p:sp>
      <p:pic>
        <p:nvPicPr>
          <p:cNvPr id="3074" name="Picture 2"/>
          <p:cNvPicPr>
            <a:picLocks noChangeAspect="1" noChangeArrowheads="1"/>
          </p:cNvPicPr>
          <p:nvPr/>
        </p:nvPicPr>
        <p:blipFill>
          <a:blip r:embed="rId3"/>
          <a:srcRect/>
          <a:stretch>
            <a:fillRect/>
          </a:stretch>
        </p:blipFill>
        <p:spPr bwMode="auto">
          <a:xfrm>
            <a:off x="2377028" y="637124"/>
            <a:ext cx="6630622" cy="6030376"/>
          </a:xfrm>
          <a:prstGeom prst="rect">
            <a:avLst/>
          </a:prstGeom>
          <a:noFill/>
          <a:ln w="9525">
            <a:noFill/>
            <a:miter lim="800000"/>
            <a:headEnd/>
            <a:tailEnd/>
          </a:ln>
          <a:effectLst/>
        </p:spPr>
      </p:pic>
      <p:sp>
        <p:nvSpPr>
          <p:cNvPr id="6" name="TextBox 5"/>
          <p:cNvSpPr txBox="1"/>
          <p:nvPr/>
        </p:nvSpPr>
        <p:spPr>
          <a:xfrm>
            <a:off x="2764101" y="175459"/>
            <a:ext cx="5823838" cy="461665"/>
          </a:xfrm>
          <a:prstGeom prst="rect">
            <a:avLst/>
          </a:prstGeom>
          <a:noFill/>
        </p:spPr>
        <p:txBody>
          <a:bodyPr wrap="none" rtlCol="0">
            <a:spAutoFit/>
          </a:bodyPr>
          <a:lstStyle/>
          <a:p>
            <a:r>
              <a:rPr lang="el-GR" sz="2400" dirty="0" smtClean="0"/>
              <a:t>Βήματα διαχείρισης ανθρώπινου δυναμικού</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FBD78742-16FF-2C41-812C-6FCE6B9F18C1}"/>
              </a:ext>
            </a:extLst>
          </p:cNvPr>
          <p:cNvSpPr>
            <a:spLocks noGrp="1"/>
          </p:cNvSpPr>
          <p:nvPr>
            <p:ph type="subTitle" idx="1"/>
          </p:nvPr>
        </p:nvSpPr>
        <p:spPr>
          <a:xfrm>
            <a:off x="1154954" y="4777380"/>
            <a:ext cx="10489650" cy="861420"/>
          </a:xfrm>
        </p:spPr>
        <p:txBody>
          <a:bodyPr>
            <a:noAutofit/>
          </a:bodyPr>
          <a:lstStyle/>
          <a:p>
            <a:r>
              <a:rPr lang="el-GR" sz="1800" dirty="0" smtClean="0"/>
              <a:t>Δρ Αικατερίνη </a:t>
            </a:r>
            <a:r>
              <a:rPr lang="el-GR" sz="1800" dirty="0" err="1" smtClean="0"/>
              <a:t>Μαρινάγη</a:t>
            </a:r>
            <a:r>
              <a:rPr lang="el-GR" sz="1800" dirty="0" smtClean="0"/>
              <a:t>,  </a:t>
            </a:r>
            <a:r>
              <a:rPr lang="el-GR" sz="1800" dirty="0" err="1" smtClean="0"/>
              <a:t>ΔΔρ</a:t>
            </a:r>
            <a:r>
              <a:rPr lang="el-GR" sz="1800" dirty="0" smtClean="0"/>
              <a:t> Δαμιανός Σακάς</a:t>
            </a:r>
            <a:endParaRPr lang="en-US" sz="1800" dirty="0" smtClean="0"/>
          </a:p>
          <a:p>
            <a:r>
              <a:rPr lang="el-GR" sz="1800" dirty="0" smtClean="0"/>
              <a:t>Η παρουσίαση βασίζεται στο βιβλίο: </a:t>
            </a:r>
          </a:p>
          <a:p>
            <a:r>
              <a:rPr lang="el-GR" sz="1800" dirty="0" smtClean="0"/>
              <a:t>ΦΙΤΣΙΛΗΣ Π. (2015) «Σύγχρονα  Πληροφοριακά Συστήματα Επιχειρήσεων»</a:t>
            </a:r>
            <a:r>
              <a:rPr lang="en-US" sz="1800" dirty="0" smtClean="0"/>
              <a:t>, </a:t>
            </a:r>
            <a:r>
              <a:rPr lang="el-GR" sz="1800" dirty="0" smtClean="0"/>
              <a:t>ΚΑΛΛΙΠΟΣ</a:t>
            </a:r>
            <a:endParaRPr lang="el-GR" sz="1800" dirty="0"/>
          </a:p>
        </p:txBody>
      </p:sp>
      <p:sp>
        <p:nvSpPr>
          <p:cNvPr id="2" name="Title 1">
            <a:extLst>
              <a:ext uri="{FF2B5EF4-FFF2-40B4-BE49-F238E27FC236}">
                <a16:creationId xmlns="" xmlns:a16="http://schemas.microsoft.com/office/drawing/2014/main" id="{B51D3FF0-B7CE-F34E-857E-5B6626CBF28D}"/>
              </a:ext>
            </a:extLst>
          </p:cNvPr>
          <p:cNvSpPr>
            <a:spLocks noGrp="1"/>
          </p:cNvSpPr>
          <p:nvPr>
            <p:ph type="ctrTitle"/>
          </p:nvPr>
        </p:nvSpPr>
        <p:spPr>
          <a:xfrm>
            <a:off x="898071" y="369620"/>
            <a:ext cx="9813472" cy="3329581"/>
          </a:xfrm>
        </p:spPr>
        <p:txBody>
          <a:bodyPr/>
          <a:lstStyle/>
          <a:p>
            <a:r>
              <a:rPr lang="el-GR" dirty="0" smtClean="0"/>
              <a:t/>
            </a:r>
            <a:br>
              <a:rPr lang="el-GR" dirty="0" smtClean="0"/>
            </a:br>
            <a:r>
              <a:rPr lang="el-GR" dirty="0" smtClean="0"/>
              <a:t>Ενότητα </a:t>
            </a:r>
            <a:r>
              <a:rPr smtClean="0"/>
              <a:t>4</a:t>
            </a:r>
            <a:r>
              <a:rPr lang="el-GR" dirty="0" smtClean="0"/>
              <a:t>:  </a:t>
            </a:r>
            <a:r>
              <a:rPr altLang="en-US" b="1" smtClean="0"/>
              <a:t>H</a:t>
            </a:r>
            <a:r>
              <a:rPr altLang="en-US" smtClean="0"/>
              <a:t> </a:t>
            </a:r>
            <a:r>
              <a:rPr lang="el-GR" altLang="en-US" dirty="0" smtClean="0"/>
              <a:t>λειτουργικότητα των συστημάτων </a:t>
            </a:r>
            <a:r>
              <a:rPr altLang="en-US" smtClean="0"/>
              <a:t>ERP </a:t>
            </a:r>
            <a:r>
              <a:rPr lang="en-US" altLang="en-US" dirty="0" smtClean="0"/>
              <a:t>–</a:t>
            </a:r>
            <a:r>
              <a:rPr altLang="en-US" smtClean="0"/>
              <a:t> </a:t>
            </a:r>
            <a:r>
              <a:rPr lang="el-GR" altLang="en-US" dirty="0" smtClean="0"/>
              <a:t>μέρος Β΄</a:t>
            </a:r>
            <a:endParaRPr lang="en-US" dirty="0"/>
          </a:p>
        </p:txBody>
      </p:sp>
    </p:spTree>
    <p:extLst>
      <p:ext uri="{BB962C8B-B14F-4D97-AF65-F5344CB8AC3E}">
        <p14:creationId xmlns="" xmlns:p14="http://schemas.microsoft.com/office/powerpoint/2010/main" val="3774254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Οργανωτική διοίκηση (</a:t>
            </a:r>
            <a:r>
              <a:rPr lang="en-US" dirty="0" smtClean="0"/>
              <a:t>ERP)</a:t>
            </a:r>
            <a:endParaRPr lang="en-US" dirty="0"/>
          </a:p>
        </p:txBody>
      </p:sp>
      <p:sp>
        <p:nvSpPr>
          <p:cNvPr id="2" name="Slide Number Placeholder 1"/>
          <p:cNvSpPr>
            <a:spLocks noGrp="1"/>
          </p:cNvSpPr>
          <p:nvPr>
            <p:ph type="sldNum" sz="quarter" idx="12"/>
          </p:nvPr>
        </p:nvSpPr>
        <p:spPr/>
        <p:txBody>
          <a:bodyPr/>
          <a:lstStyle/>
          <a:p>
            <a:fld id="{8B95C939-2FA7-DA46-BEC7-5018676AC871}" type="slidenum">
              <a:rPr lang="en-US" smtClean="0"/>
              <a:pPr/>
              <a:t>20</a:t>
            </a:fld>
            <a:endParaRPr lang="en-US"/>
          </a:p>
        </p:txBody>
      </p:sp>
      <p:sp>
        <p:nvSpPr>
          <p:cNvPr id="4" name="Content Placeholder 3"/>
          <p:cNvSpPr>
            <a:spLocks noGrp="1"/>
          </p:cNvSpPr>
          <p:nvPr>
            <p:ph sz="quarter" idx="1"/>
          </p:nvPr>
        </p:nvSpPr>
        <p:spPr/>
        <p:txBody>
          <a:bodyPr>
            <a:normAutofit fontScale="92500"/>
          </a:bodyPr>
          <a:lstStyle/>
          <a:p>
            <a:pPr marL="0" indent="0">
              <a:buNone/>
            </a:pPr>
            <a:r>
              <a:rPr lang="el-GR" dirty="0" smtClean="0"/>
              <a:t>Σε ένα σύστημα ERP συνήθως ορίζουμε τέσσερα επίπεδα οργανωτικής διοίκησης (</a:t>
            </a:r>
            <a:r>
              <a:rPr lang="el-GR" dirty="0" err="1" smtClean="0"/>
              <a:t>Monk</a:t>
            </a:r>
            <a:r>
              <a:rPr lang="el-GR" dirty="0" smtClean="0"/>
              <a:t> &amp; </a:t>
            </a:r>
            <a:r>
              <a:rPr lang="el-GR" dirty="0" err="1" smtClean="0"/>
              <a:t>Wagner</a:t>
            </a:r>
            <a:r>
              <a:rPr lang="el-GR" dirty="0" smtClean="0"/>
              <a:t>, 2012): </a:t>
            </a:r>
          </a:p>
          <a:p>
            <a:r>
              <a:rPr lang="el-GR" dirty="0" smtClean="0">
                <a:solidFill>
                  <a:srgbClr val="0070C0"/>
                </a:solidFill>
              </a:rPr>
              <a:t>Το επίπεδο του ομίλου επιχειρήσεων </a:t>
            </a:r>
            <a:r>
              <a:rPr lang="el-GR" dirty="0" smtClean="0"/>
              <a:t>(στην ορολογία του συστήματος SAP ονομάζεται </a:t>
            </a:r>
            <a:r>
              <a:rPr lang="el-GR" dirty="0" err="1" smtClean="0"/>
              <a:t>client</a:t>
            </a:r>
            <a:r>
              <a:rPr lang="el-GR" dirty="0" smtClean="0"/>
              <a:t>). </a:t>
            </a:r>
          </a:p>
          <a:p>
            <a:r>
              <a:rPr lang="el-GR" dirty="0" smtClean="0">
                <a:solidFill>
                  <a:srgbClr val="0070C0"/>
                </a:solidFill>
              </a:rPr>
              <a:t>Το επίπεδο της εταιρείας</a:t>
            </a:r>
            <a:r>
              <a:rPr lang="el-GR" dirty="0" smtClean="0"/>
              <a:t>. Ως εταιρεία προσδιορίζουμε κάθε εταιρική οντότητα που έχει νομική μορφή ή με απλά λόγια έχει Αριθμό Φορολογικού Μητρώου (ΑΦΜ) (</a:t>
            </a:r>
            <a:r>
              <a:rPr lang="el-GR" dirty="0" err="1" smtClean="0"/>
              <a:t>company</a:t>
            </a:r>
            <a:r>
              <a:rPr lang="el-GR" dirty="0" smtClean="0"/>
              <a:t> </a:t>
            </a:r>
            <a:r>
              <a:rPr lang="el-GR" dirty="0" err="1" smtClean="0"/>
              <a:t>code</a:t>
            </a:r>
            <a:r>
              <a:rPr lang="el-GR" dirty="0" smtClean="0"/>
              <a:t>). </a:t>
            </a:r>
          </a:p>
          <a:p>
            <a:r>
              <a:rPr lang="el-GR" dirty="0" smtClean="0">
                <a:solidFill>
                  <a:srgbClr val="0070C0"/>
                </a:solidFill>
              </a:rPr>
              <a:t>Την περιοχή προσωπικού </a:t>
            </a:r>
            <a:r>
              <a:rPr lang="el-GR" dirty="0" smtClean="0"/>
              <a:t>που αποτελεί μια ομαδοποίηση προσωπικού σε γεωγραφικές περιοχές (</a:t>
            </a:r>
            <a:r>
              <a:rPr lang="el-GR" dirty="0" err="1" smtClean="0"/>
              <a:t>personnel</a:t>
            </a:r>
            <a:r>
              <a:rPr lang="el-GR" dirty="0" smtClean="0"/>
              <a:t> </a:t>
            </a:r>
            <a:r>
              <a:rPr lang="el-GR" dirty="0" err="1" smtClean="0"/>
              <a:t>area</a:t>
            </a:r>
            <a:r>
              <a:rPr lang="el-GR" dirty="0" smtClean="0"/>
              <a:t>). </a:t>
            </a:r>
          </a:p>
          <a:p>
            <a:r>
              <a:rPr lang="el-GR" dirty="0" smtClean="0">
                <a:solidFill>
                  <a:srgbClr val="0070C0"/>
                </a:solidFill>
              </a:rPr>
              <a:t>Την </a:t>
            </a:r>
            <a:r>
              <a:rPr lang="el-GR" dirty="0" err="1" smtClean="0">
                <a:solidFill>
                  <a:srgbClr val="0070C0"/>
                </a:solidFill>
              </a:rPr>
              <a:t>υποπεριοχή</a:t>
            </a:r>
            <a:r>
              <a:rPr lang="el-GR" dirty="0" smtClean="0">
                <a:solidFill>
                  <a:srgbClr val="0070C0"/>
                </a:solidFill>
              </a:rPr>
              <a:t> προσωπικού </a:t>
            </a:r>
            <a:r>
              <a:rPr lang="el-GR" dirty="0" smtClean="0"/>
              <a:t>που αποτελεί μια ομαδοποίηση προσωπικού ανά γεωγραφική περιοχή ανάλογα με τη φύση της εργασίας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Οργανωτική διοίκηση</a:t>
            </a:r>
            <a:r>
              <a:rPr lang="en-US" dirty="0" smtClean="0"/>
              <a:t> (ERP)</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21</a:t>
            </a:fld>
            <a:endParaRPr lang="en-US"/>
          </a:p>
        </p:txBody>
      </p:sp>
      <p:pic>
        <p:nvPicPr>
          <p:cNvPr id="1026" name="Picture 2"/>
          <p:cNvPicPr>
            <a:picLocks noChangeAspect="1" noChangeArrowheads="1"/>
          </p:cNvPicPr>
          <p:nvPr/>
        </p:nvPicPr>
        <p:blipFill>
          <a:blip r:embed="rId3"/>
          <a:srcRect/>
          <a:stretch>
            <a:fillRect/>
          </a:stretch>
        </p:blipFill>
        <p:spPr bwMode="auto">
          <a:xfrm>
            <a:off x="1804228" y="1817666"/>
            <a:ext cx="8328817" cy="411864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Οργανωτική δομή επιχείρησης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22</a:t>
            </a:fld>
            <a:endParaRPr lang="en-US"/>
          </a:p>
        </p:txBody>
      </p:sp>
      <p:sp>
        <p:nvSpPr>
          <p:cNvPr id="4" name="Content Placeholder 3"/>
          <p:cNvSpPr>
            <a:spLocks noGrp="1"/>
          </p:cNvSpPr>
          <p:nvPr>
            <p:ph sz="quarter" idx="1"/>
          </p:nvPr>
        </p:nvSpPr>
        <p:spPr>
          <a:xfrm>
            <a:off x="1219200" y="1447800"/>
            <a:ext cx="10363200" cy="4991100"/>
          </a:xfrm>
        </p:spPr>
        <p:txBody>
          <a:bodyPr>
            <a:normAutofit fontScale="70000" lnSpcReduction="20000"/>
          </a:bodyPr>
          <a:lstStyle/>
          <a:p>
            <a:pPr marL="0" indent="0">
              <a:buNone/>
            </a:pPr>
            <a:r>
              <a:rPr lang="el-GR" sz="3100" dirty="0" smtClean="0"/>
              <a:t>Η οργανωτική δομή απεικονίζει τις ιεραρχικές δομές που έχει η εταιρεία για λειτουργικούς σκοπούς και για αναφορά (Οργανόγραμμα). Αντικείμενα της δομής : </a:t>
            </a:r>
          </a:p>
          <a:p>
            <a:r>
              <a:rPr lang="el-GR" sz="3100" dirty="0" smtClean="0">
                <a:solidFill>
                  <a:srgbClr val="0070C0"/>
                </a:solidFill>
              </a:rPr>
              <a:t>Οργανωτική μονάδα </a:t>
            </a:r>
            <a:r>
              <a:rPr lang="el-GR" sz="3100" dirty="0" smtClean="0"/>
              <a:t>(</a:t>
            </a:r>
            <a:r>
              <a:rPr lang="el-GR" sz="3100" dirty="0" err="1" smtClean="0"/>
              <a:t>organizational</a:t>
            </a:r>
            <a:r>
              <a:rPr lang="el-GR" sz="3100" dirty="0" smtClean="0"/>
              <a:t> </a:t>
            </a:r>
            <a:r>
              <a:rPr lang="el-GR" sz="3100" dirty="0" err="1" smtClean="0"/>
              <a:t>unit</a:t>
            </a:r>
            <a:r>
              <a:rPr lang="el-GR" sz="3100" dirty="0" smtClean="0"/>
              <a:t>). π.χ. εργοστάσιο, γραφείο, διεύθυνση, τμήμα κ.ά. </a:t>
            </a:r>
          </a:p>
          <a:p>
            <a:r>
              <a:rPr lang="el-GR" sz="3100" dirty="0" smtClean="0">
                <a:solidFill>
                  <a:srgbClr val="0070C0"/>
                </a:solidFill>
              </a:rPr>
              <a:t>Θέση εργασίας </a:t>
            </a:r>
            <a:r>
              <a:rPr lang="el-GR" sz="3100" dirty="0" smtClean="0"/>
              <a:t>(</a:t>
            </a:r>
            <a:r>
              <a:rPr lang="el-GR" sz="3100" dirty="0" err="1" smtClean="0"/>
              <a:t>position</a:t>
            </a:r>
            <a:r>
              <a:rPr lang="el-GR" sz="3100" dirty="0" smtClean="0"/>
              <a:t>). Σε κάθε οργανωτική μονάδα εγκαθιδρύουμε θέσεις εργασίας ώστε να φτιάξουμε την ιδεατή/επιθυμητή οργάνωση της επιχείρησης ή του οργανισμού. </a:t>
            </a:r>
          </a:p>
          <a:p>
            <a:r>
              <a:rPr lang="el-GR" sz="3100" dirty="0" smtClean="0">
                <a:solidFill>
                  <a:srgbClr val="0070C0"/>
                </a:solidFill>
              </a:rPr>
              <a:t>Εργασία </a:t>
            </a:r>
            <a:r>
              <a:rPr lang="el-GR" sz="3100" dirty="0" smtClean="0"/>
              <a:t>(</a:t>
            </a:r>
            <a:r>
              <a:rPr lang="el-GR" sz="3100" dirty="0" err="1" smtClean="0"/>
              <a:t>job</a:t>
            </a:r>
            <a:r>
              <a:rPr lang="el-GR" sz="3100" dirty="0" smtClean="0"/>
              <a:t>). Περιγράφει τα καθήκοντα ή τον κατάλογο εργασιών μιας διακριτής λειτουργίας της επιχείρησης.  Μια εργασία (</a:t>
            </a:r>
            <a:r>
              <a:rPr lang="el-GR" sz="3100" dirty="0" err="1" smtClean="0"/>
              <a:t>job</a:t>
            </a:r>
            <a:r>
              <a:rPr lang="el-GR" sz="3100" dirty="0" smtClean="0"/>
              <a:t>) περιγράφει μια ή περισσότερες θέσεις εργασίας (</a:t>
            </a:r>
            <a:r>
              <a:rPr lang="el-GR" sz="3100" dirty="0" err="1" smtClean="0"/>
              <a:t>positions</a:t>
            </a:r>
            <a:r>
              <a:rPr lang="el-GR" sz="3100" dirty="0" smtClean="0"/>
              <a:t>). </a:t>
            </a:r>
          </a:p>
          <a:p>
            <a:r>
              <a:rPr lang="el-GR" sz="3100" dirty="0" smtClean="0">
                <a:solidFill>
                  <a:srgbClr val="0070C0"/>
                </a:solidFill>
              </a:rPr>
              <a:t>Καθήκοντα</a:t>
            </a:r>
            <a:r>
              <a:rPr lang="el-GR" sz="3100" dirty="0" smtClean="0"/>
              <a:t> (</a:t>
            </a:r>
            <a:r>
              <a:rPr lang="el-GR" sz="3100" dirty="0" err="1" smtClean="0"/>
              <a:t>tasks</a:t>
            </a:r>
            <a:r>
              <a:rPr lang="el-GR" sz="3100" dirty="0" smtClean="0"/>
              <a:t>). Περιγραφή μιας δραστηριότητας, η οποία εκτελείται στα πλαίσια μιας εργασίας, η οποία εκτελείται στα πλαίσια μιας θέσης. </a:t>
            </a:r>
          </a:p>
          <a:p>
            <a:r>
              <a:rPr lang="el-GR" sz="3100" dirty="0" smtClean="0">
                <a:solidFill>
                  <a:srgbClr val="0070C0"/>
                </a:solidFill>
              </a:rPr>
              <a:t>Εργαζόμενος</a:t>
            </a:r>
            <a:r>
              <a:rPr lang="el-GR" sz="3100" dirty="0" smtClean="0"/>
              <a:t> (</a:t>
            </a:r>
            <a:r>
              <a:rPr lang="el-GR" sz="3100" dirty="0" err="1" smtClean="0"/>
              <a:t>person</a:t>
            </a:r>
            <a:r>
              <a:rPr lang="el-GR" sz="3100" dirty="0" smtClean="0"/>
              <a:t>). Ένα άτομο, το οποίο συνδέεται με σχέση εργασίας με την επιχείρηση, ένας εργαζόμενος ο οποίος καταλαμβάνει μια θέση εργασίας και είναι υπεύθυνος για ένα σύνολο εργασιών. </a:t>
            </a:r>
          </a:p>
          <a:p>
            <a:endParaRPr lang="en-US" sz="3100"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Σχέσεις μεταξύ αντικειμένων οργανωτικής δομής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23</a:t>
            </a:fld>
            <a:endParaRPr lang="en-US"/>
          </a:p>
        </p:txBody>
      </p:sp>
      <p:pic>
        <p:nvPicPr>
          <p:cNvPr id="5122" name="Picture 2"/>
          <p:cNvPicPr>
            <a:picLocks noChangeAspect="1" noChangeArrowheads="1"/>
          </p:cNvPicPr>
          <p:nvPr/>
        </p:nvPicPr>
        <p:blipFill>
          <a:blip r:embed="rId3"/>
          <a:srcRect/>
          <a:stretch>
            <a:fillRect/>
          </a:stretch>
        </p:blipFill>
        <p:spPr bwMode="auto">
          <a:xfrm>
            <a:off x="2525487" y="1558085"/>
            <a:ext cx="6183084" cy="4965790"/>
          </a:xfrm>
          <a:prstGeom prst="rect">
            <a:avLst/>
          </a:prstGeom>
          <a:noFill/>
          <a:ln w="9525">
            <a:noFill/>
            <a:miter lim="800000"/>
            <a:headEnd/>
            <a:tailEnd/>
          </a:ln>
          <a:effectLst/>
        </p:spPr>
      </p:pic>
      <p:sp>
        <p:nvSpPr>
          <p:cNvPr id="5" name="TextBox 4"/>
          <p:cNvSpPr txBox="1"/>
          <p:nvPr/>
        </p:nvSpPr>
        <p:spPr>
          <a:xfrm>
            <a:off x="8629650" y="5372100"/>
            <a:ext cx="2965684" cy="646331"/>
          </a:xfrm>
          <a:prstGeom prst="rect">
            <a:avLst/>
          </a:prstGeom>
          <a:noFill/>
        </p:spPr>
        <p:txBody>
          <a:bodyPr wrap="none" rtlCol="0">
            <a:spAutoFit/>
          </a:bodyPr>
          <a:lstStyle/>
          <a:p>
            <a:r>
              <a:rPr lang="el-GR" dirty="0" smtClean="0"/>
              <a:t>*         : πολλά</a:t>
            </a:r>
          </a:p>
          <a:p>
            <a:r>
              <a:rPr lang="el-GR" dirty="0" smtClean="0"/>
              <a:t>- - -&gt;  : προαιρετική σύνδεση</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οργανωτικής δομής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24</a:t>
            </a:fld>
            <a:endParaRPr lang="en-US"/>
          </a:p>
        </p:txBody>
      </p:sp>
      <p:pic>
        <p:nvPicPr>
          <p:cNvPr id="6146" name="Picture 2"/>
          <p:cNvPicPr>
            <a:picLocks noGrp="1" noChangeAspect="1" noChangeArrowheads="1"/>
          </p:cNvPicPr>
          <p:nvPr>
            <p:ph sz="quarter" idx="1"/>
          </p:nvPr>
        </p:nvPicPr>
        <p:blipFill>
          <a:blip r:embed="rId3"/>
          <a:srcRect/>
          <a:stretch>
            <a:fillRect/>
          </a:stretch>
        </p:blipFill>
        <p:spPr bwMode="auto">
          <a:xfrm>
            <a:off x="3396342" y="1653967"/>
            <a:ext cx="5584305" cy="5013533"/>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Λίστα θέσεων εργασίας (</a:t>
            </a:r>
            <a:r>
              <a:rPr lang="en-US" dirty="0" err="1" smtClean="0"/>
              <a:t>SoftOne</a:t>
            </a:r>
            <a:r>
              <a:rPr lang="el-GR" dirty="0" smtClean="0"/>
              <a:t>)</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25</a:t>
            </a:fld>
            <a:endParaRPr lang="en-US"/>
          </a:p>
        </p:txBody>
      </p:sp>
      <p:pic>
        <p:nvPicPr>
          <p:cNvPr id="93186" name="Picture 2" descr="job_positions_gr518_01.jpg"/>
          <p:cNvPicPr>
            <a:picLocks noChangeAspect="1" noChangeArrowheads="1"/>
          </p:cNvPicPr>
          <p:nvPr/>
        </p:nvPicPr>
        <p:blipFill>
          <a:blip r:embed="rId2"/>
          <a:srcRect/>
          <a:stretch>
            <a:fillRect/>
          </a:stretch>
        </p:blipFill>
        <p:spPr bwMode="auto">
          <a:xfrm>
            <a:off x="2289174" y="1505724"/>
            <a:ext cx="7474772" cy="497635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Θέση εργασίας (</a:t>
            </a:r>
            <a:r>
              <a:rPr lang="en-US" dirty="0" err="1" smtClean="0"/>
              <a:t>SoftOne</a:t>
            </a:r>
            <a:r>
              <a:rPr lang="el-GR" dirty="0" smtClean="0"/>
              <a:t>)</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26</a:t>
            </a:fld>
            <a:endParaRPr lang="en-US"/>
          </a:p>
        </p:txBody>
      </p:sp>
      <p:pic>
        <p:nvPicPr>
          <p:cNvPr id="1026" name="Picture 2" descr="org_chart_gr518_01.jpg"/>
          <p:cNvPicPr>
            <a:picLocks noChangeAspect="1" noChangeArrowheads="1"/>
          </p:cNvPicPr>
          <p:nvPr/>
        </p:nvPicPr>
        <p:blipFill>
          <a:blip r:embed="rId2"/>
          <a:srcRect/>
          <a:stretch>
            <a:fillRect/>
          </a:stretch>
        </p:blipFill>
        <p:spPr bwMode="auto">
          <a:xfrm>
            <a:off x="1862455" y="1559560"/>
            <a:ext cx="8582025" cy="49339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Καθήκοντα θέσης εργασίας (</a:t>
            </a:r>
            <a:r>
              <a:rPr lang="en-US" dirty="0" err="1" smtClean="0"/>
              <a:t>SoftOne</a:t>
            </a:r>
            <a:r>
              <a:rPr lang="en-US" dirty="0" smtClean="0"/>
              <a:t>)</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27</a:t>
            </a:fld>
            <a:endParaRPr lang="en-US"/>
          </a:p>
        </p:txBody>
      </p:sp>
      <p:pic>
        <p:nvPicPr>
          <p:cNvPr id="94212" name="Picture 4"/>
          <p:cNvPicPr>
            <a:picLocks noChangeAspect="1" noChangeArrowheads="1"/>
          </p:cNvPicPr>
          <p:nvPr/>
        </p:nvPicPr>
        <p:blipFill>
          <a:blip r:embed="rId2"/>
          <a:srcRect/>
          <a:stretch>
            <a:fillRect/>
          </a:stretch>
        </p:blipFill>
        <p:spPr bwMode="auto">
          <a:xfrm>
            <a:off x="322100" y="1345940"/>
            <a:ext cx="5314950" cy="2971800"/>
          </a:xfrm>
          <a:prstGeom prst="rect">
            <a:avLst/>
          </a:prstGeom>
          <a:noFill/>
          <a:ln w="9525">
            <a:noFill/>
            <a:miter lim="800000"/>
            <a:headEnd/>
            <a:tailEnd/>
          </a:ln>
          <a:effectLst/>
        </p:spPr>
      </p:pic>
      <p:pic>
        <p:nvPicPr>
          <p:cNvPr id="94213" name="Picture 5"/>
          <p:cNvPicPr>
            <a:picLocks noChangeAspect="1" noChangeArrowheads="1"/>
          </p:cNvPicPr>
          <p:nvPr/>
        </p:nvPicPr>
        <p:blipFill>
          <a:blip r:embed="rId3"/>
          <a:srcRect/>
          <a:stretch>
            <a:fillRect/>
          </a:stretch>
        </p:blipFill>
        <p:spPr bwMode="auto">
          <a:xfrm>
            <a:off x="5708295" y="3023119"/>
            <a:ext cx="2790825" cy="3200400"/>
          </a:xfrm>
          <a:prstGeom prst="rect">
            <a:avLst/>
          </a:prstGeom>
          <a:noFill/>
          <a:ln w="9525">
            <a:noFill/>
            <a:miter lim="800000"/>
            <a:headEnd/>
            <a:tailEnd/>
          </a:ln>
          <a:effectLst/>
        </p:spPr>
      </p:pic>
      <p:pic>
        <p:nvPicPr>
          <p:cNvPr id="94214" name="Picture 6"/>
          <p:cNvPicPr>
            <a:picLocks noChangeAspect="1" noChangeArrowheads="1"/>
          </p:cNvPicPr>
          <p:nvPr/>
        </p:nvPicPr>
        <p:blipFill>
          <a:blip r:embed="rId4"/>
          <a:srcRect/>
          <a:stretch>
            <a:fillRect/>
          </a:stretch>
        </p:blipFill>
        <p:spPr bwMode="auto">
          <a:xfrm>
            <a:off x="8463060" y="1603505"/>
            <a:ext cx="3028950" cy="241935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Εργαζόμενος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28</a:t>
            </a:fld>
            <a:endParaRPr lang="en-US"/>
          </a:p>
        </p:txBody>
      </p:sp>
      <p:sp>
        <p:nvSpPr>
          <p:cNvPr id="4" name="Content Placeholder 3"/>
          <p:cNvSpPr>
            <a:spLocks noGrp="1"/>
          </p:cNvSpPr>
          <p:nvPr>
            <p:ph sz="quarter" idx="1"/>
          </p:nvPr>
        </p:nvSpPr>
        <p:spPr>
          <a:xfrm>
            <a:off x="1219200" y="1638300"/>
            <a:ext cx="10363200" cy="4572000"/>
          </a:xfrm>
        </p:spPr>
        <p:txBody>
          <a:bodyPr>
            <a:normAutofit fontScale="92500" lnSpcReduction="20000"/>
          </a:bodyPr>
          <a:lstStyle/>
          <a:p>
            <a:pPr marL="0" indent="0">
              <a:buNone/>
            </a:pPr>
            <a:r>
              <a:rPr lang="el-GR" dirty="0" smtClean="0"/>
              <a:t>Ο εργαζόμενος αποτελεί τη βασική οντότητα του υποσυστήματος ανθρώπινου δυναμικού. Το βασικό αρχείο εργαζόμενου περιλαμβάνει: </a:t>
            </a:r>
          </a:p>
          <a:p>
            <a:r>
              <a:rPr lang="el-GR" dirty="0" smtClean="0"/>
              <a:t>Τα προσωπικά στοιχεία του εργαζόμενου, </a:t>
            </a:r>
          </a:p>
          <a:p>
            <a:r>
              <a:rPr lang="el-GR" dirty="0" smtClean="0"/>
              <a:t>Τα μισθολογικά στοιχεία του εργαζόμενου, </a:t>
            </a:r>
          </a:p>
          <a:p>
            <a:r>
              <a:rPr lang="el-GR" dirty="0" smtClean="0"/>
              <a:t>Οικογενειακή κατάσταση, </a:t>
            </a:r>
          </a:p>
          <a:p>
            <a:r>
              <a:rPr lang="el-GR" dirty="0" smtClean="0"/>
              <a:t>Φορολογικά στοιχεία, </a:t>
            </a:r>
          </a:p>
          <a:p>
            <a:r>
              <a:rPr lang="el-GR" dirty="0" smtClean="0"/>
              <a:t>Το ωράριο εργασίας, </a:t>
            </a:r>
          </a:p>
          <a:p>
            <a:r>
              <a:rPr lang="el-GR" dirty="0" smtClean="0"/>
              <a:t>Τα γεγονότα που σχετίζονται με τον εργασιακό του βίο. </a:t>
            </a:r>
          </a:p>
          <a:p>
            <a:pPr marL="0" indent="0">
              <a:buNone/>
            </a:pPr>
            <a:r>
              <a:rPr lang="el-GR" dirty="0" smtClean="0"/>
              <a:t>Επίσης ο εργαζόμενος σχετίζεται με μια συγκεκριμένη θέση εργασίας (</a:t>
            </a:r>
            <a:r>
              <a:rPr lang="el-GR" dirty="0" err="1" smtClean="0"/>
              <a:t>position</a:t>
            </a:r>
            <a:r>
              <a:rPr lang="el-GR" dirty="0" smtClean="0"/>
              <a:t>), η οποία προσδιορίζει τη θέση του εργαζόμενου μέσα στην οργανωτική δομή. Η κάθε θέση αντίστοιχα σχετίζεται με ένα σύνολο εργασιών (</a:t>
            </a:r>
            <a:r>
              <a:rPr lang="el-GR" dirty="0" err="1" smtClean="0"/>
              <a:t>jobs</a:t>
            </a:r>
            <a:r>
              <a:rPr lang="el-GR" dirty="0" smtClean="0"/>
              <a:t>) αλλά και ένα σύνολο καθηκόντων (</a:t>
            </a:r>
            <a:r>
              <a:rPr lang="el-GR" dirty="0" err="1" smtClean="0"/>
              <a:t>tasks</a:t>
            </a:r>
            <a:r>
              <a:rPr lang="el-GR" dirty="0" smtClean="0"/>
              <a:t>).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Θέση εργασίας – Εργαζόμενος (</a:t>
            </a:r>
            <a:r>
              <a:rPr lang="en-US" dirty="0" err="1" smtClean="0"/>
              <a:t>SoftOne</a:t>
            </a:r>
            <a:r>
              <a:rPr lang="en-US" dirty="0" smtClean="0"/>
              <a:t>)</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29</a:t>
            </a:fld>
            <a:endParaRPr lang="en-US"/>
          </a:p>
        </p:txBody>
      </p:sp>
      <p:pic>
        <p:nvPicPr>
          <p:cNvPr id="92162" name="Picture 2" descr="org_chart_gr518_03.jpg"/>
          <p:cNvPicPr>
            <a:picLocks noChangeAspect="1" noChangeArrowheads="1"/>
          </p:cNvPicPr>
          <p:nvPr/>
        </p:nvPicPr>
        <p:blipFill>
          <a:blip r:embed="rId2"/>
          <a:srcRect/>
          <a:stretch>
            <a:fillRect/>
          </a:stretch>
        </p:blipFill>
        <p:spPr bwMode="auto">
          <a:xfrm>
            <a:off x="997504" y="1479584"/>
            <a:ext cx="10300416" cy="511013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Κύρια σημεία</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a:t>
            </a:fld>
            <a:endParaRPr lang="en-US"/>
          </a:p>
        </p:txBody>
      </p:sp>
      <p:sp>
        <p:nvSpPr>
          <p:cNvPr id="4" name="Content Placeholder 3"/>
          <p:cNvSpPr>
            <a:spLocks noGrp="1"/>
          </p:cNvSpPr>
          <p:nvPr>
            <p:ph sz="quarter" idx="1"/>
          </p:nvPr>
        </p:nvSpPr>
        <p:spPr/>
        <p:txBody>
          <a:bodyPr/>
          <a:lstStyle/>
          <a:p>
            <a:r>
              <a:rPr lang="el-GR" dirty="0" smtClean="0"/>
              <a:t>Βασικές επιχειρησιακές διεργασίες οργανισμού</a:t>
            </a:r>
          </a:p>
          <a:p>
            <a:r>
              <a:rPr lang="en-US" dirty="0" smtClean="0"/>
              <a:t>ERP - </a:t>
            </a:r>
            <a:r>
              <a:rPr lang="el-GR" dirty="0" smtClean="0"/>
              <a:t>Υποσύστημα Διοίκησης Ανθρώπινου Δυναμικού</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Τύπος πληροφορίας (</a:t>
            </a:r>
            <a:r>
              <a:rPr lang="en-US" dirty="0" err="1" smtClean="0"/>
              <a:t>infotype</a:t>
            </a:r>
            <a:r>
              <a:rPr lang="en-US" dirty="0" smtClean="0"/>
              <a:t>)</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30</a:t>
            </a:fld>
            <a:endParaRPr lang="en-US"/>
          </a:p>
        </p:txBody>
      </p:sp>
      <p:sp>
        <p:nvSpPr>
          <p:cNvPr id="4" name="Content Placeholder 3"/>
          <p:cNvSpPr>
            <a:spLocks noGrp="1"/>
          </p:cNvSpPr>
          <p:nvPr>
            <p:ph sz="quarter" idx="1"/>
          </p:nvPr>
        </p:nvSpPr>
        <p:spPr/>
        <p:txBody>
          <a:bodyPr/>
          <a:lstStyle/>
          <a:p>
            <a:pPr>
              <a:buNone/>
            </a:pPr>
            <a:r>
              <a:rPr lang="el-GR" dirty="0" smtClean="0">
                <a:solidFill>
                  <a:srgbClr val="0070C0"/>
                </a:solidFill>
              </a:rPr>
              <a:t>Παράδειγμα</a:t>
            </a:r>
            <a:r>
              <a:rPr lang="el-GR" dirty="0" smtClean="0"/>
              <a:t> </a:t>
            </a:r>
          </a:p>
          <a:p>
            <a:pPr>
              <a:buNone/>
            </a:pPr>
            <a:r>
              <a:rPr lang="en-US" dirty="0" err="1" smtClean="0"/>
              <a:t>Infotype</a:t>
            </a:r>
            <a:r>
              <a:rPr lang="en-US" dirty="0" smtClean="0"/>
              <a:t> “Addresses”</a:t>
            </a:r>
          </a:p>
          <a:p>
            <a:pPr>
              <a:buNone/>
            </a:pPr>
            <a:r>
              <a:rPr lang="el-GR" dirty="0" smtClean="0"/>
              <a:t>Έχουν οριστεί 10 τύποι διεύθυνσης</a:t>
            </a:r>
            <a:endParaRPr lang="en-US" dirty="0"/>
          </a:p>
        </p:txBody>
      </p:sp>
      <p:pic>
        <p:nvPicPr>
          <p:cNvPr id="2051" name="Picture 3"/>
          <p:cNvPicPr>
            <a:picLocks noChangeAspect="1" noChangeArrowheads="1"/>
          </p:cNvPicPr>
          <p:nvPr/>
        </p:nvPicPr>
        <p:blipFill>
          <a:blip r:embed="rId2"/>
          <a:srcRect/>
          <a:stretch>
            <a:fillRect/>
          </a:stretch>
        </p:blipFill>
        <p:spPr bwMode="auto">
          <a:xfrm>
            <a:off x="6296025" y="1490663"/>
            <a:ext cx="5048250" cy="4676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Ενέργειες προσωπικού</a:t>
            </a:r>
            <a:endParaRPr lang="en-US" dirty="0"/>
          </a:p>
        </p:txBody>
      </p:sp>
      <p:sp>
        <p:nvSpPr>
          <p:cNvPr id="2" name="Slide Number Placeholder 1"/>
          <p:cNvSpPr>
            <a:spLocks noGrp="1"/>
          </p:cNvSpPr>
          <p:nvPr>
            <p:ph type="sldNum" sz="quarter" idx="12"/>
          </p:nvPr>
        </p:nvSpPr>
        <p:spPr/>
        <p:txBody>
          <a:bodyPr/>
          <a:lstStyle/>
          <a:p>
            <a:fld id="{8B95C939-2FA7-DA46-BEC7-5018676AC871}" type="slidenum">
              <a:rPr lang="en-US" smtClean="0"/>
              <a:pPr/>
              <a:t>31</a:t>
            </a:fld>
            <a:endParaRPr lang="en-US"/>
          </a:p>
        </p:txBody>
      </p:sp>
      <p:sp>
        <p:nvSpPr>
          <p:cNvPr id="6" name="Content Placeholder 5"/>
          <p:cNvSpPr>
            <a:spLocks noGrp="1"/>
          </p:cNvSpPr>
          <p:nvPr>
            <p:ph sz="quarter" idx="1"/>
          </p:nvPr>
        </p:nvSpPr>
        <p:spPr/>
        <p:txBody>
          <a:bodyPr/>
          <a:lstStyle/>
          <a:p>
            <a:r>
              <a:rPr lang="el-GR" dirty="0" smtClean="0"/>
              <a:t>Ενέργειες προσωπικού (</a:t>
            </a:r>
            <a:r>
              <a:rPr lang="en-US" dirty="0" smtClean="0"/>
              <a:t>personnel actions)</a:t>
            </a:r>
            <a:r>
              <a:rPr lang="el-GR" dirty="0" smtClean="0"/>
              <a:t> : Οι αλλαγές κατά τη διάρκεια του εργασιακού βίου του εργαζόμενου, π.χ. πρόσληψη , αλλαγή θέσης, μεταβολή μισθού, συνταξιοδότηση </a:t>
            </a:r>
            <a:r>
              <a:rPr lang="en-US" dirty="0" smtClean="0"/>
              <a:t>(SAP, 2015)</a:t>
            </a:r>
            <a:endParaRPr lang="en-US" dirty="0"/>
          </a:p>
        </p:txBody>
      </p:sp>
      <p:pic>
        <p:nvPicPr>
          <p:cNvPr id="4099" name="Picture 3"/>
          <p:cNvPicPr>
            <a:picLocks noChangeAspect="1" noChangeArrowheads="1"/>
          </p:cNvPicPr>
          <p:nvPr/>
        </p:nvPicPr>
        <p:blipFill>
          <a:blip r:embed="rId3"/>
          <a:srcRect/>
          <a:stretch>
            <a:fillRect/>
          </a:stretch>
        </p:blipFill>
        <p:spPr bwMode="auto">
          <a:xfrm>
            <a:off x="1946419" y="3380015"/>
            <a:ext cx="8258804" cy="32874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Ομάδες εργαζομένων</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32</a:t>
            </a:fld>
            <a:endParaRPr lang="en-US"/>
          </a:p>
        </p:txBody>
      </p:sp>
      <p:sp>
        <p:nvSpPr>
          <p:cNvPr id="4" name="Content Placeholder 3"/>
          <p:cNvSpPr>
            <a:spLocks noGrp="1"/>
          </p:cNvSpPr>
          <p:nvPr>
            <p:ph sz="quarter" idx="1"/>
          </p:nvPr>
        </p:nvSpPr>
        <p:spPr/>
        <p:txBody>
          <a:bodyPr>
            <a:normAutofit fontScale="92500"/>
          </a:bodyPr>
          <a:lstStyle/>
          <a:p>
            <a:pPr>
              <a:buNone/>
            </a:pPr>
            <a:r>
              <a:rPr lang="el-GR" dirty="0" smtClean="0"/>
              <a:t>Οι  εργαζόμενοι μπορούν να ομαδοποιηθούν ως προς τα εξής: </a:t>
            </a:r>
          </a:p>
          <a:p>
            <a:r>
              <a:rPr lang="el-GR" dirty="0" smtClean="0"/>
              <a:t>Κατάσταση </a:t>
            </a:r>
          </a:p>
          <a:p>
            <a:pPr lvl="1"/>
            <a:r>
              <a:rPr lang="el-GR" dirty="0" smtClean="0"/>
              <a:t>π.χ. ενεργοί, συνταξιούχοι, εξωτερικοί, κ.α.</a:t>
            </a:r>
          </a:p>
          <a:p>
            <a:r>
              <a:rPr lang="el-GR" dirty="0" smtClean="0"/>
              <a:t>Είδος σύμβασης εργασίας,</a:t>
            </a:r>
          </a:p>
          <a:p>
            <a:pPr lvl="1"/>
            <a:r>
              <a:rPr lang="el-GR" dirty="0" smtClean="0"/>
              <a:t>π.χ. ορισμένου χρόνου, αορίστου χρόνου , μερικής απασχόλησης, κ.α.</a:t>
            </a:r>
          </a:p>
          <a:p>
            <a:r>
              <a:rPr lang="el-GR" dirty="0" smtClean="0"/>
              <a:t>Προγράμματα εργασίας, </a:t>
            </a:r>
          </a:p>
          <a:p>
            <a:r>
              <a:rPr lang="el-GR" dirty="0" smtClean="0"/>
              <a:t>Δικαιώματα απουσίας/παρουσίας, </a:t>
            </a:r>
          </a:p>
          <a:p>
            <a:r>
              <a:rPr lang="el-GR" dirty="0" smtClean="0"/>
              <a:t>Κατάσταση δραστηριότητας, απασχόλησης και εκπαίδευσης στην εταιρία, </a:t>
            </a:r>
          </a:p>
          <a:p>
            <a:r>
              <a:rPr lang="el-GR" dirty="0" smtClean="0"/>
              <a:t>Αξιολογήσεις εργαζόμενων, </a:t>
            </a:r>
          </a:p>
          <a:p>
            <a:r>
              <a:rPr lang="el-GR" dirty="0" smtClean="0"/>
              <a:t>Επίπεδα μισθών και είδη παροχών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Πρόσληψη προσωπικού </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33</a:t>
            </a:fld>
            <a:endParaRPr lang="en-US"/>
          </a:p>
        </p:txBody>
      </p:sp>
      <p:sp>
        <p:nvSpPr>
          <p:cNvPr id="4" name="Content Placeholder 3"/>
          <p:cNvSpPr>
            <a:spLocks noGrp="1"/>
          </p:cNvSpPr>
          <p:nvPr>
            <p:ph sz="quarter" idx="1"/>
          </p:nvPr>
        </p:nvSpPr>
        <p:spPr>
          <a:xfrm>
            <a:off x="1219200" y="1447800"/>
            <a:ext cx="10363200" cy="4897016"/>
          </a:xfrm>
        </p:spPr>
        <p:txBody>
          <a:bodyPr>
            <a:normAutofit fontScale="85000" lnSpcReduction="10000"/>
          </a:bodyPr>
          <a:lstStyle/>
          <a:p>
            <a:r>
              <a:rPr lang="el-GR" dirty="0" smtClean="0"/>
              <a:t>Όταν σε ένα τμήμα της επιχείρησης δημιουργείται μια νέα θέση για έναν νέο υπάλληλο, ο διευθυντής του τμήματος διαβιβάζει αυτήν την ανάγκη στο τμήμα διαχείρισης ανθρώπινου δυναμικού</a:t>
            </a:r>
            <a:r>
              <a:rPr lang="en-US" dirty="0" smtClean="0"/>
              <a:t>,</a:t>
            </a:r>
            <a:r>
              <a:rPr lang="el-GR" dirty="0" smtClean="0"/>
              <a:t> περιγράφοντας τα χαρακτηριστικά αυτής της θέσης:</a:t>
            </a:r>
          </a:p>
          <a:p>
            <a:pPr lvl="1"/>
            <a:r>
              <a:rPr lang="el-GR" dirty="0" smtClean="0"/>
              <a:t>Απαριθμούνται τα προσόντα που ένας υποψήφιος πρέπει να έχει, </a:t>
            </a:r>
          </a:p>
          <a:p>
            <a:pPr lvl="1"/>
            <a:r>
              <a:rPr lang="el-GR" dirty="0" smtClean="0"/>
              <a:t>Προσδιορίζεται ο τύπος της θέσης (πλήρους απασχόλησης, μερικής απασχόλησης, άσκησης), </a:t>
            </a:r>
          </a:p>
          <a:p>
            <a:pPr lvl="1"/>
            <a:r>
              <a:rPr lang="el-GR" dirty="0" smtClean="0"/>
              <a:t>Προσδιορίζεται εάν η θέση είναι αορίστου ή ορισμένου χρόνου καθώς και η </a:t>
            </a:r>
          </a:p>
          <a:p>
            <a:pPr lvl="1"/>
            <a:r>
              <a:rPr lang="el-GR" dirty="0" smtClean="0"/>
              <a:t>Ημερομηνία που η νέα θέση θα είναι διαθέσιμη. </a:t>
            </a:r>
          </a:p>
          <a:p>
            <a:r>
              <a:rPr lang="el-GR" dirty="0" smtClean="0"/>
              <a:t>Το τμήμα διαχείρισης ανθρώπινου δυναμικού δίνει την έγκριση για έναρξη της διαδικασίας πρόσληψης. </a:t>
            </a:r>
          </a:p>
          <a:p>
            <a:r>
              <a:rPr lang="el-GR" dirty="0" smtClean="0"/>
              <a:t>Συνήθως μια νέα θέση αρχικά δημοσιεύεται εσωτερικά στην επιχείρηση έτσι ώστε οι εν ενεργεία εργαζόμενοι να έχουν πρώτοι την ευκαιρία να υποβάλουν αίτηση για τη νέα αυτή θέση. Εάν κανένας ενεργός υπάλληλος δεν δείξει ενδιαφέρον για τη θέση αυτή, τότε η αγγελία για τη νέα αυτή θέση δημοσιεύεται εξωτερικά.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Πρόσληψη προσωπικού </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34</a:t>
            </a:fld>
            <a:endParaRPr lang="en-US"/>
          </a:p>
        </p:txBody>
      </p:sp>
      <p:sp>
        <p:nvSpPr>
          <p:cNvPr id="4" name="Content Placeholder 3"/>
          <p:cNvSpPr>
            <a:spLocks noGrp="1"/>
          </p:cNvSpPr>
          <p:nvPr>
            <p:ph sz="quarter" idx="1"/>
          </p:nvPr>
        </p:nvSpPr>
        <p:spPr>
          <a:xfrm>
            <a:off x="1219200" y="1447800"/>
            <a:ext cx="10363200" cy="4991100"/>
          </a:xfrm>
        </p:spPr>
        <p:txBody>
          <a:bodyPr>
            <a:noAutofit/>
          </a:bodyPr>
          <a:lstStyle/>
          <a:p>
            <a:pPr>
              <a:spcBef>
                <a:spcPts val="0"/>
              </a:spcBef>
              <a:buNone/>
            </a:pPr>
            <a:r>
              <a:rPr lang="el-GR" sz="2200" dirty="0" smtClean="0"/>
              <a:t>Σύστημα ηλεκτρονικών προσλήψεων (</a:t>
            </a:r>
            <a:r>
              <a:rPr lang="en-US" sz="2200" dirty="0" smtClean="0"/>
              <a:t>e-recruitment)</a:t>
            </a:r>
            <a:r>
              <a:rPr lang="el-GR" sz="2200" dirty="0" smtClean="0"/>
              <a:t>. Κύρια χαρακτηριστικά:</a:t>
            </a:r>
            <a:endParaRPr lang="en-US" sz="2200" dirty="0" smtClean="0"/>
          </a:p>
          <a:p>
            <a:pPr>
              <a:spcBef>
                <a:spcPts val="0"/>
              </a:spcBef>
            </a:pPr>
            <a:r>
              <a:rPr lang="el-GR" sz="2200" dirty="0" smtClean="0"/>
              <a:t>Τήρηση αρχείου προκηρύξεων</a:t>
            </a:r>
          </a:p>
          <a:p>
            <a:pPr>
              <a:spcBef>
                <a:spcPts val="0"/>
              </a:spcBef>
            </a:pPr>
            <a:r>
              <a:rPr lang="el-GR" sz="2200" dirty="0" smtClean="0"/>
              <a:t>Αρχική καταχώρησης βιογραφικού υποψηφίου μέσω </a:t>
            </a:r>
            <a:r>
              <a:rPr lang="en-US" sz="2200" dirty="0" smtClean="0"/>
              <a:t>internet / intranet</a:t>
            </a:r>
          </a:p>
          <a:p>
            <a:pPr>
              <a:spcBef>
                <a:spcPts val="0"/>
              </a:spcBef>
            </a:pPr>
            <a:r>
              <a:rPr lang="el-GR" sz="2200" dirty="0" smtClean="0"/>
              <a:t>Τήρηση προσόντων υποψηφίων</a:t>
            </a:r>
          </a:p>
          <a:p>
            <a:pPr>
              <a:spcBef>
                <a:spcPts val="0"/>
              </a:spcBef>
            </a:pPr>
            <a:r>
              <a:rPr lang="el-GR" sz="2200" dirty="0" smtClean="0"/>
              <a:t>Τήρηση απαιτήσεων για τις </a:t>
            </a:r>
            <a:r>
              <a:rPr lang="el-GR" sz="2200" dirty="0" err="1" smtClean="0"/>
              <a:t>προκηρυσσόμενες</a:t>
            </a:r>
            <a:r>
              <a:rPr lang="el-GR" sz="2200" dirty="0" smtClean="0"/>
              <a:t> θέσεις εργασίας</a:t>
            </a:r>
          </a:p>
          <a:p>
            <a:pPr>
              <a:spcBef>
                <a:spcPts val="0"/>
              </a:spcBef>
            </a:pPr>
            <a:r>
              <a:rPr lang="el-GR" sz="2200" dirty="0" smtClean="0"/>
              <a:t>Επιλογή των καταλληλότερων υποψηφίων βάσει προσόντων </a:t>
            </a:r>
            <a:r>
              <a:rPr lang="en-US" sz="2200" dirty="0" smtClean="0"/>
              <a:t> -</a:t>
            </a:r>
            <a:r>
              <a:rPr lang="el-GR" sz="2200" dirty="0" smtClean="0"/>
              <a:t> απαιτήσεων θέσης </a:t>
            </a:r>
          </a:p>
          <a:p>
            <a:pPr>
              <a:spcBef>
                <a:spcPts val="0"/>
              </a:spcBef>
            </a:pPr>
            <a:r>
              <a:rPr lang="el-GR" sz="2200" dirty="0" smtClean="0"/>
              <a:t>Αυτοματοποίηση της αλληλογραφίας που σχετίζεται με τη διαδικασία της στελέχωσης. </a:t>
            </a:r>
          </a:p>
          <a:p>
            <a:pPr>
              <a:spcBef>
                <a:spcPts val="0"/>
              </a:spcBef>
            </a:pPr>
            <a:r>
              <a:rPr lang="el-GR" sz="2200" dirty="0" smtClean="0"/>
              <a:t>Δυνατότητα συμμετοχής ενός υποψηφίου σε πολλές θέσεις εργασίας</a:t>
            </a:r>
          </a:p>
          <a:p>
            <a:pPr>
              <a:spcBef>
                <a:spcPts val="0"/>
              </a:spcBef>
            </a:pPr>
            <a:r>
              <a:rPr lang="el-GR" sz="2200" dirty="0" smtClean="0"/>
              <a:t>Προγραμματισμός εργασιών στελέχωσης στο σύστημα </a:t>
            </a:r>
          </a:p>
          <a:p>
            <a:pPr>
              <a:spcBef>
                <a:spcPts val="0"/>
              </a:spcBef>
            </a:pPr>
            <a:r>
              <a:rPr lang="el-GR" sz="2200" dirty="0" smtClean="0"/>
              <a:t>Αναζήτηση κατάλληλων υποψηφίων από το υπάρχον προσωπικό</a:t>
            </a:r>
          </a:p>
          <a:p>
            <a:pPr>
              <a:spcBef>
                <a:spcPts val="0"/>
              </a:spcBef>
            </a:pPr>
            <a:r>
              <a:rPr lang="el-GR" sz="2200" dirty="0" smtClean="0"/>
              <a:t>Ολοκλήρωση του συστήματος ηλεκτρονικών προσλήψεων με τη Διαχείριση Προσωπικού και μεταφορά στοιχείων που έχουν εισαχθεί για τον υποψήφιο στο βασικό αρχείο προσωπικού</a:t>
            </a:r>
          </a:p>
          <a:p>
            <a:pPr>
              <a:spcBef>
                <a:spcPts val="0"/>
              </a:spcBef>
            </a:pPr>
            <a:r>
              <a:rPr lang="el-GR" sz="2200" dirty="0" smtClean="0"/>
              <a:t>Αναφορές προς τη διοίκηση</a:t>
            </a:r>
            <a:endParaRPr lang="en-US" sz="2200" dirty="0" smtClean="0"/>
          </a:p>
          <a:p>
            <a:pPr>
              <a:spcBef>
                <a:spcPts val="0"/>
              </a:spcBef>
              <a:buNone/>
            </a:pPr>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Διαχείριση χρόνου προσωπικού</a:t>
            </a:r>
            <a:endParaRPr lang="en-US" dirty="0"/>
          </a:p>
        </p:txBody>
      </p:sp>
      <p:sp>
        <p:nvSpPr>
          <p:cNvPr id="2" name="Slide Number Placeholder 1"/>
          <p:cNvSpPr>
            <a:spLocks noGrp="1"/>
          </p:cNvSpPr>
          <p:nvPr>
            <p:ph type="sldNum" sz="quarter" idx="12"/>
          </p:nvPr>
        </p:nvSpPr>
        <p:spPr/>
        <p:txBody>
          <a:bodyPr/>
          <a:lstStyle/>
          <a:p>
            <a:fld id="{8B95C939-2FA7-DA46-BEC7-5018676AC871}" type="slidenum">
              <a:rPr lang="en-US" smtClean="0"/>
              <a:pPr/>
              <a:t>35</a:t>
            </a:fld>
            <a:endParaRPr lang="en-US"/>
          </a:p>
        </p:txBody>
      </p:sp>
      <p:sp>
        <p:nvSpPr>
          <p:cNvPr id="4" name="Content Placeholder 3"/>
          <p:cNvSpPr>
            <a:spLocks noGrp="1"/>
          </p:cNvSpPr>
          <p:nvPr>
            <p:ph sz="quarter" idx="1"/>
          </p:nvPr>
        </p:nvSpPr>
        <p:spPr/>
        <p:txBody>
          <a:bodyPr/>
          <a:lstStyle/>
          <a:p>
            <a:pPr marL="0" indent="0">
              <a:buNone/>
            </a:pPr>
            <a:r>
              <a:rPr lang="el-GR" dirty="0" smtClean="0"/>
              <a:t>Η βασική λειτουργικότητα μιας εφαρμογής διαχείρισης χρόνου προσωπικού είναι (</a:t>
            </a:r>
            <a:r>
              <a:rPr lang="el-GR" dirty="0" err="1" smtClean="0"/>
              <a:t>Schaer</a:t>
            </a:r>
            <a:r>
              <a:rPr lang="el-GR" dirty="0" smtClean="0"/>
              <a:t>, 2009): </a:t>
            </a:r>
          </a:p>
          <a:p>
            <a:r>
              <a:rPr lang="el-GR" dirty="0" smtClean="0"/>
              <a:t>Η καταγραφή χρόνου κάθε εργαζόμενου ανά δραστηριότητα, </a:t>
            </a:r>
          </a:p>
          <a:p>
            <a:r>
              <a:rPr lang="el-GR" dirty="0" smtClean="0"/>
              <a:t>Η καταγραφή του χρόνου απουσίας (ασθένειες, άδειες κ.λπ.), </a:t>
            </a:r>
          </a:p>
          <a:p>
            <a:r>
              <a:rPr lang="el-GR" dirty="0" smtClean="0"/>
              <a:t>Η καταγραφή υπερωριών και ο υπολογισμός αμοιβής υπερωριών ανά εργαζόμενο και </a:t>
            </a:r>
          </a:p>
          <a:p>
            <a:r>
              <a:rPr lang="el-GR" dirty="0" smtClean="0"/>
              <a:t>Ο προγραμματισμός βάρδιας.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Διαχείριση χρόνου προσωπικού</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36</a:t>
            </a:fld>
            <a:endParaRPr lang="en-US"/>
          </a:p>
        </p:txBody>
      </p:sp>
      <p:sp>
        <p:nvSpPr>
          <p:cNvPr id="4" name="Content Placeholder 3"/>
          <p:cNvSpPr>
            <a:spLocks noGrp="1"/>
          </p:cNvSpPr>
          <p:nvPr>
            <p:ph sz="quarter" idx="1"/>
          </p:nvPr>
        </p:nvSpPr>
        <p:spPr>
          <a:xfrm>
            <a:off x="1219200" y="1447799"/>
            <a:ext cx="10363200" cy="5120952"/>
          </a:xfrm>
        </p:spPr>
        <p:txBody>
          <a:bodyPr>
            <a:normAutofit/>
          </a:bodyPr>
          <a:lstStyle/>
          <a:p>
            <a:pPr marL="261938" indent="-261938"/>
            <a:r>
              <a:rPr lang="el-GR" dirty="0" smtClean="0"/>
              <a:t>Για την επεξεργασία του χρόνου εργαζόμενων μέσα σε μια επιχείρηση θα πρέπει να γνωρίζουμε και να ορίσουμε τα ακόλουθα: </a:t>
            </a:r>
          </a:p>
          <a:p>
            <a:pPr lvl="1"/>
            <a:r>
              <a:rPr lang="el-GR" dirty="0" smtClean="0"/>
              <a:t>Χρονοδιάγραμμα δραστηριοτήτων (</a:t>
            </a:r>
            <a:r>
              <a:rPr lang="el-GR" dirty="0" err="1" smtClean="0"/>
              <a:t>activities</a:t>
            </a:r>
            <a:r>
              <a:rPr lang="el-GR" dirty="0" smtClean="0"/>
              <a:t> </a:t>
            </a:r>
            <a:r>
              <a:rPr lang="el-GR" dirty="0" err="1" smtClean="0"/>
              <a:t>schedule</a:t>
            </a:r>
            <a:r>
              <a:rPr lang="el-GR" dirty="0" smtClean="0"/>
              <a:t>) κάθε εργαζόμενου </a:t>
            </a:r>
          </a:p>
          <a:p>
            <a:pPr lvl="1"/>
            <a:r>
              <a:rPr lang="el-GR" dirty="0" smtClean="0"/>
              <a:t>Ημερολόγια εργασίας (</a:t>
            </a:r>
            <a:r>
              <a:rPr lang="en-US" dirty="0" smtClean="0"/>
              <a:t>calendar)</a:t>
            </a:r>
          </a:p>
          <a:p>
            <a:pPr lvl="1"/>
            <a:r>
              <a:rPr lang="el-GR" dirty="0" smtClean="0"/>
              <a:t>Ημερήσιο πρόγραμμα εργασίας (</a:t>
            </a:r>
            <a:r>
              <a:rPr lang="el-GR" dirty="0" err="1" smtClean="0"/>
              <a:t>daily</a:t>
            </a:r>
            <a:r>
              <a:rPr lang="el-GR" dirty="0" smtClean="0"/>
              <a:t> </a:t>
            </a:r>
            <a:r>
              <a:rPr lang="el-GR" dirty="0" err="1" smtClean="0"/>
              <a:t>work</a:t>
            </a:r>
            <a:r>
              <a:rPr lang="el-GR" dirty="0" smtClean="0"/>
              <a:t> </a:t>
            </a:r>
            <a:r>
              <a:rPr lang="el-GR" dirty="0" err="1" smtClean="0"/>
              <a:t>schedule</a:t>
            </a:r>
            <a:r>
              <a:rPr lang="el-GR" dirty="0" smtClean="0"/>
              <a:t>)</a:t>
            </a:r>
          </a:p>
          <a:p>
            <a:pPr lvl="1"/>
            <a:r>
              <a:rPr lang="el-GR" dirty="0" smtClean="0"/>
              <a:t>Χρονοδιαγράμματα προκαθορισμένης περιόδου (</a:t>
            </a:r>
            <a:r>
              <a:rPr lang="el-GR" dirty="0" err="1" smtClean="0"/>
              <a:t>daily</a:t>
            </a:r>
            <a:r>
              <a:rPr lang="el-GR" dirty="0" smtClean="0"/>
              <a:t> </a:t>
            </a:r>
            <a:r>
              <a:rPr lang="el-GR" dirty="0" err="1" smtClean="0"/>
              <a:t>work</a:t>
            </a:r>
            <a:r>
              <a:rPr lang="el-GR" dirty="0" smtClean="0"/>
              <a:t> </a:t>
            </a:r>
            <a:r>
              <a:rPr lang="el-GR" dirty="0" err="1" smtClean="0"/>
              <a:t>schedule</a:t>
            </a:r>
            <a:r>
              <a:rPr lang="el-GR" dirty="0" smtClean="0"/>
              <a:t>) </a:t>
            </a:r>
          </a:p>
          <a:p>
            <a:pPr lvl="1"/>
            <a:r>
              <a:rPr lang="el-GR" dirty="0" smtClean="0"/>
              <a:t>Διαλείμματα (προκαθορισμένα, μεταβλητά,, δυναμικά)</a:t>
            </a:r>
          </a:p>
          <a:p>
            <a:r>
              <a:rPr lang="el-GR" dirty="0" smtClean="0"/>
              <a:t>Τα συστήματα ERP αυτοματοποιούν την καταγραφή του χρόνου απασχόλησης και παρέχουν το πλεονέκτημα της άμεσης σύνδεσης είτε με το υποσύστημα διαχείρισης προσωπικού, είτε με το υποσύστημα μισθοδοσίας προσωπικού, είτε με το υποσύστημα κοστολόγησης</a:t>
            </a:r>
            <a:endParaRPr lang="el-GR" b="1" dirty="0" smtClean="0"/>
          </a:p>
          <a:p>
            <a:endParaRPr lang="el-GR" b="1"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95C939-2FA7-DA46-BEC7-5018676AC871}" type="slidenum">
              <a:rPr lang="en-US" smtClean="0"/>
              <a:pPr/>
              <a:t>37</a:t>
            </a:fld>
            <a:endParaRPr lang="en-US"/>
          </a:p>
        </p:txBody>
      </p:sp>
      <p:sp>
        <p:nvSpPr>
          <p:cNvPr id="4" name="TextBox 3"/>
          <p:cNvSpPr txBox="1"/>
          <p:nvPr/>
        </p:nvSpPr>
        <p:spPr>
          <a:xfrm>
            <a:off x="391886" y="357673"/>
            <a:ext cx="3601617" cy="1569660"/>
          </a:xfrm>
          <a:prstGeom prst="rect">
            <a:avLst/>
          </a:prstGeom>
          <a:noFill/>
        </p:spPr>
        <p:txBody>
          <a:bodyPr wrap="square" rtlCol="0">
            <a:spAutoFit/>
          </a:bodyPr>
          <a:lstStyle/>
          <a:p>
            <a:r>
              <a:rPr lang="el-GR" sz="2400" dirty="0" smtClean="0"/>
              <a:t>Διάγραμμα Ροής εργασιών</a:t>
            </a:r>
          </a:p>
          <a:p>
            <a:r>
              <a:rPr lang="el-GR" sz="2400" dirty="0" smtClean="0"/>
              <a:t>σε</a:t>
            </a:r>
          </a:p>
          <a:p>
            <a:r>
              <a:rPr lang="el-GR" sz="2400" dirty="0" smtClean="0"/>
              <a:t>σύστημα καταγραφής χρόνου εργαζομένων</a:t>
            </a:r>
            <a:endParaRPr lang="en-US" sz="2400" dirty="0"/>
          </a:p>
        </p:txBody>
      </p:sp>
      <p:pic>
        <p:nvPicPr>
          <p:cNvPr id="2050" name="Picture 2"/>
          <p:cNvPicPr>
            <a:picLocks noChangeAspect="1" noChangeArrowheads="1"/>
          </p:cNvPicPr>
          <p:nvPr/>
        </p:nvPicPr>
        <p:blipFill>
          <a:blip r:embed="rId3"/>
          <a:srcRect/>
          <a:stretch>
            <a:fillRect/>
          </a:stretch>
        </p:blipFill>
        <p:spPr bwMode="auto">
          <a:xfrm>
            <a:off x="4310743" y="258890"/>
            <a:ext cx="7053943" cy="636600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smtClean="0"/>
              <a:t>Καταγραφή χρόνου απουσίας εργαζομένων</a:t>
            </a:r>
            <a:endParaRPr lang="en-US" dirty="0"/>
          </a:p>
        </p:txBody>
      </p:sp>
      <p:sp>
        <p:nvSpPr>
          <p:cNvPr id="2" name="Slide Number Placeholder 1"/>
          <p:cNvSpPr>
            <a:spLocks noGrp="1"/>
          </p:cNvSpPr>
          <p:nvPr>
            <p:ph type="sldNum" sz="quarter" idx="12"/>
          </p:nvPr>
        </p:nvSpPr>
        <p:spPr/>
        <p:txBody>
          <a:bodyPr/>
          <a:lstStyle/>
          <a:p>
            <a:fld id="{8B95C939-2FA7-DA46-BEC7-5018676AC871}" type="slidenum">
              <a:rPr lang="en-US" smtClean="0"/>
              <a:pPr/>
              <a:t>38</a:t>
            </a:fld>
            <a:endParaRPr lang="en-US"/>
          </a:p>
        </p:txBody>
      </p:sp>
      <p:sp>
        <p:nvSpPr>
          <p:cNvPr id="7" name="Content Placeholder 6"/>
          <p:cNvSpPr>
            <a:spLocks noGrp="1"/>
          </p:cNvSpPr>
          <p:nvPr>
            <p:ph sz="quarter" idx="1"/>
          </p:nvPr>
        </p:nvSpPr>
        <p:spPr/>
        <p:txBody>
          <a:bodyPr/>
          <a:lstStyle/>
          <a:p>
            <a:pPr>
              <a:buNone/>
            </a:pPr>
            <a:r>
              <a:rPr lang="el-GR" dirty="0" smtClean="0"/>
              <a:t>Γεγονότα χρόνου εργαζόμενου </a:t>
            </a:r>
            <a:endParaRPr lang="en-US" dirty="0" smtClean="0"/>
          </a:p>
          <a:p>
            <a:pPr>
              <a:buNone/>
            </a:pPr>
            <a:r>
              <a:rPr lang="el-GR" dirty="0" smtClean="0"/>
              <a:t>(</a:t>
            </a:r>
            <a:r>
              <a:rPr lang="en-US" dirty="0" smtClean="0"/>
              <a:t>SAP)</a:t>
            </a:r>
            <a:r>
              <a:rPr lang="el-GR" dirty="0" smtClean="0"/>
              <a:t> </a:t>
            </a:r>
            <a:r>
              <a:rPr lang="en-US" dirty="0" smtClean="0"/>
              <a:t>Personnel Time Management </a:t>
            </a:r>
            <a:endParaRPr lang="en-US" dirty="0"/>
          </a:p>
        </p:txBody>
      </p:sp>
      <p:pic>
        <p:nvPicPr>
          <p:cNvPr id="8194" name="Picture 2"/>
          <p:cNvPicPr>
            <a:picLocks noChangeAspect="1" noChangeArrowheads="1"/>
          </p:cNvPicPr>
          <p:nvPr/>
        </p:nvPicPr>
        <p:blipFill>
          <a:blip r:embed="rId3"/>
          <a:srcRect/>
          <a:stretch>
            <a:fillRect/>
          </a:stretch>
        </p:blipFill>
        <p:spPr bwMode="auto">
          <a:xfrm>
            <a:off x="655382" y="2892490"/>
            <a:ext cx="11256798" cy="317862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Προγραμματισμός βάρδιας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39</a:t>
            </a:fld>
            <a:endParaRPr lang="en-US"/>
          </a:p>
        </p:txBody>
      </p:sp>
      <p:sp>
        <p:nvSpPr>
          <p:cNvPr id="4" name="Content Placeholder 3"/>
          <p:cNvSpPr>
            <a:spLocks noGrp="1"/>
          </p:cNvSpPr>
          <p:nvPr>
            <p:ph sz="quarter" idx="1"/>
          </p:nvPr>
        </p:nvSpPr>
        <p:spPr/>
        <p:txBody>
          <a:bodyPr/>
          <a:lstStyle/>
          <a:p>
            <a:pPr>
              <a:buNone/>
            </a:pPr>
            <a:r>
              <a:rPr lang="el-GR" dirty="0" smtClean="0"/>
              <a:t>Οι στόχοι μιας εφαρμογής προγραμματισμού βάρδιας εργαζόμενων είναι: </a:t>
            </a:r>
          </a:p>
          <a:p>
            <a:r>
              <a:rPr lang="el-GR" dirty="0" smtClean="0"/>
              <a:t>Η δημιουργία λεπτομερούς πλάνου εργασίας για το προσωπικό, </a:t>
            </a:r>
          </a:p>
          <a:p>
            <a:r>
              <a:rPr lang="el-GR" dirty="0" smtClean="0"/>
              <a:t>Η μείωση του κόστους προσωπικού με την: </a:t>
            </a:r>
          </a:p>
          <a:p>
            <a:pPr lvl="1"/>
            <a:r>
              <a:rPr lang="el-GR" dirty="0" smtClean="0"/>
              <a:t>ελαχιστοποίηση του απαιτούμενου προσωπικού, </a:t>
            </a:r>
          </a:p>
          <a:p>
            <a:pPr lvl="1"/>
            <a:r>
              <a:rPr lang="el-GR" dirty="0" smtClean="0"/>
              <a:t>ελαχιστοποίηση των υπερωριών καθώς και άλλων ειδικών επιδομάτων (π.χ. εργασία σε αργία)</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Βασικές επιχειρησιακές διεργασίες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a:t>
            </a:fld>
            <a:endParaRPr lang="en-US"/>
          </a:p>
        </p:txBody>
      </p:sp>
      <p:pic>
        <p:nvPicPr>
          <p:cNvPr id="1026" name="Picture 2"/>
          <p:cNvPicPr>
            <a:picLocks noChangeAspect="1" noChangeArrowheads="1"/>
          </p:cNvPicPr>
          <p:nvPr/>
        </p:nvPicPr>
        <p:blipFill>
          <a:blip r:embed="rId3"/>
          <a:srcRect/>
          <a:stretch>
            <a:fillRect/>
          </a:stretch>
        </p:blipFill>
        <p:spPr bwMode="auto">
          <a:xfrm>
            <a:off x="1826315" y="1329025"/>
            <a:ext cx="8870665" cy="5197899"/>
          </a:xfrm>
          <a:prstGeom prst="rect">
            <a:avLst/>
          </a:prstGeom>
          <a:noFill/>
          <a:ln w="9525">
            <a:noFill/>
            <a:miter lim="800000"/>
            <a:headEnd/>
            <a:tailEnd/>
          </a:ln>
          <a:effectLst/>
        </p:spPr>
      </p:pic>
      <p:sp>
        <p:nvSpPr>
          <p:cNvPr id="6" name="Rectangle 5"/>
          <p:cNvSpPr/>
          <p:nvPr/>
        </p:nvSpPr>
        <p:spPr>
          <a:xfrm>
            <a:off x="4885808" y="6274675"/>
            <a:ext cx="2744703" cy="381429"/>
          </a:xfrm>
          <a:prstGeom prst="rect">
            <a:avLst/>
          </a:prstGeom>
        </p:spPr>
        <p:txBody>
          <a:bodyPr wrap="square">
            <a:spAutoFit/>
          </a:bodyPr>
          <a:lstStyle/>
          <a:p>
            <a:r>
              <a:rPr lang="en-US" dirty="0" smtClean="0"/>
              <a:t>( </a:t>
            </a:r>
            <a:r>
              <a:rPr lang="en-US" dirty="0" err="1" smtClean="0"/>
              <a:t>Magal</a:t>
            </a:r>
            <a:r>
              <a:rPr lang="en-US" dirty="0" smtClean="0"/>
              <a:t> and Word, 2011)</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Προγραμματισμός βάρδιας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40</a:t>
            </a:fld>
            <a:endParaRPr lang="en-US"/>
          </a:p>
        </p:txBody>
      </p:sp>
      <p:sp>
        <p:nvSpPr>
          <p:cNvPr id="4" name="Content Placeholder 3"/>
          <p:cNvSpPr>
            <a:spLocks noGrp="1"/>
          </p:cNvSpPr>
          <p:nvPr>
            <p:ph sz="quarter" idx="1"/>
          </p:nvPr>
        </p:nvSpPr>
        <p:spPr/>
        <p:txBody>
          <a:bodyPr>
            <a:normAutofit fontScale="92500" lnSpcReduction="10000"/>
          </a:bodyPr>
          <a:lstStyle/>
          <a:p>
            <a:pPr marL="0" indent="0">
              <a:buNone/>
            </a:pPr>
            <a:r>
              <a:rPr lang="el-GR" dirty="0" smtClean="0"/>
              <a:t>Για τη δημιουργία της εφαρμογής προγραμματισμού βάρδιας εργαζόμενων λαμβάνονται υπόψη: </a:t>
            </a:r>
            <a:endParaRPr lang="en-US" dirty="0" smtClean="0"/>
          </a:p>
          <a:p>
            <a:r>
              <a:rPr lang="el-GR" dirty="0" smtClean="0"/>
              <a:t>το μισθολογικό κόστος, </a:t>
            </a:r>
          </a:p>
          <a:p>
            <a:r>
              <a:rPr lang="el-GR" dirty="0" smtClean="0"/>
              <a:t>η ειδικότητα των εργαζόμενων, </a:t>
            </a:r>
          </a:p>
          <a:p>
            <a:r>
              <a:rPr lang="el-GR" dirty="0" smtClean="0"/>
              <a:t>η αρχαιότητα των εργαζόμενων, </a:t>
            </a:r>
          </a:p>
          <a:p>
            <a:r>
              <a:rPr lang="el-GR" dirty="0" smtClean="0"/>
              <a:t>η συμμετοχή των εργαζόμενων σε ομάδες-υποομάδες εργαζόμενων (π.χ. εργαζόμενοι σε ένα υποκατάστημα, μια αποθήκη), </a:t>
            </a:r>
          </a:p>
          <a:p>
            <a:r>
              <a:rPr lang="el-GR" dirty="0" smtClean="0"/>
              <a:t>οι ανάγκες τις οργανωτικής μονάδας σε εργασία, </a:t>
            </a:r>
          </a:p>
          <a:p>
            <a:r>
              <a:rPr lang="el-GR" dirty="0" smtClean="0"/>
              <a:t>οι προτιμήσεις των εργαζόμενων, </a:t>
            </a:r>
          </a:p>
          <a:p>
            <a:r>
              <a:rPr lang="el-GR" dirty="0" smtClean="0"/>
              <a:t>το ημερολόγιο των αργιών, </a:t>
            </a:r>
          </a:p>
          <a:p>
            <a:r>
              <a:rPr lang="el-GR" dirty="0" smtClean="0"/>
              <a:t>οι άδειες προσωπικού. </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Μισθοδοσία προσωπικού </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41</a:t>
            </a:fld>
            <a:endParaRPr lang="en-US"/>
          </a:p>
        </p:txBody>
      </p:sp>
      <p:sp>
        <p:nvSpPr>
          <p:cNvPr id="4" name="Content Placeholder 3"/>
          <p:cNvSpPr>
            <a:spLocks noGrp="1"/>
          </p:cNvSpPr>
          <p:nvPr>
            <p:ph sz="quarter" idx="1"/>
          </p:nvPr>
        </p:nvSpPr>
        <p:spPr>
          <a:xfrm>
            <a:off x="1219200" y="1447800"/>
            <a:ext cx="10363200" cy="5139612"/>
          </a:xfrm>
        </p:spPr>
        <p:txBody>
          <a:bodyPr>
            <a:normAutofit fontScale="92500" lnSpcReduction="20000"/>
          </a:bodyPr>
          <a:lstStyle/>
          <a:p>
            <a:pPr>
              <a:buNone/>
            </a:pPr>
            <a:r>
              <a:rPr lang="el-GR" dirty="0" smtClean="0"/>
              <a:t>Η παραγωγή της μισθοδοσίας περιλαμβάνει τα ακόλουθα βήματα: </a:t>
            </a:r>
          </a:p>
          <a:p>
            <a:pPr marL="261938" indent="-261938"/>
            <a:r>
              <a:rPr lang="el-GR" dirty="0" smtClean="0"/>
              <a:t>Τη συλλογή των στοιχείων των εργαζόμενων, αριθμός εργαζόμενων, αριθμός ωρών απασχόλησης, κάθε είδος απουσίας, αμοιβές. Είναι όλες οι απαραίτητες πληροφορίες για να υπολογιστεί σωστά η μισθοδοσία και αφορούν κάθε εργαζόμενο ξεχωριστά. Τέτοια στοιχεία μπορεί να είναι: </a:t>
            </a:r>
          </a:p>
          <a:p>
            <a:pPr lvl="1"/>
            <a:r>
              <a:rPr lang="el-GR" dirty="0" smtClean="0"/>
              <a:t>Σταθερά, π.χ. μικτός μισθός, συλλογική σύμβαση, οικογενειακή κατάσταση, αριθμοί μητρώων, ασφαλιστικών ταμείων, εφορίας, ταυτότητας, αριθμός λογαριασμού τραπέζης, διευθύνσεις, τηλέφωνα κ.λπ., </a:t>
            </a:r>
          </a:p>
          <a:p>
            <a:pPr lvl="1"/>
            <a:r>
              <a:rPr lang="el-GR" dirty="0" smtClean="0"/>
              <a:t> Μεταβλητά, π.χ. απουσίες, άδειες κανονικές ή άλλες, </a:t>
            </a:r>
            <a:r>
              <a:rPr lang="el-GR" dirty="0" err="1" smtClean="0"/>
              <a:t>bonus</a:t>
            </a:r>
            <a:r>
              <a:rPr lang="el-GR" dirty="0" smtClean="0"/>
              <a:t> , υπερωρίες κ.λπ. </a:t>
            </a:r>
            <a:endParaRPr lang="en-US" dirty="0" smtClean="0"/>
          </a:p>
          <a:p>
            <a:r>
              <a:rPr lang="el-GR" dirty="0" smtClean="0"/>
              <a:t>Τον καθορισμό των ποσών που οφείλονται στον εργαζόμενο, ασφαλιστικά ταμεία, Φόρο Μισθωτών Υπηρεσιών </a:t>
            </a:r>
            <a:endParaRPr lang="en-US" dirty="0" smtClean="0"/>
          </a:p>
          <a:p>
            <a:r>
              <a:rPr lang="el-GR" dirty="0" smtClean="0"/>
              <a:t>Την τακτοποίηση των οφειλών στους παραπάνω (κατάθεση σε τράπεζες και αντίστοιχους φορείς)</a:t>
            </a:r>
          </a:p>
          <a:p>
            <a:r>
              <a:rPr lang="el-GR" dirty="0" smtClean="0"/>
              <a:t>Την παραγωγή των απαραίτητων αρχείων για την επιχείρηση (λογιστικό άρθρο, εξοφλητικές αποδείξεις, αναφορές κ.λπ.)</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Μισθοδοσία προσωπικού </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42</a:t>
            </a:fld>
            <a:endParaRPr lang="en-US"/>
          </a:p>
        </p:txBody>
      </p:sp>
      <p:sp>
        <p:nvSpPr>
          <p:cNvPr id="4" name="Content Placeholder 3"/>
          <p:cNvSpPr>
            <a:spLocks noGrp="1"/>
          </p:cNvSpPr>
          <p:nvPr>
            <p:ph sz="quarter" idx="1"/>
          </p:nvPr>
        </p:nvSpPr>
        <p:spPr/>
        <p:txBody>
          <a:bodyPr>
            <a:normAutofit/>
          </a:bodyPr>
          <a:lstStyle/>
          <a:p>
            <a:pPr marL="0" indent="0">
              <a:buNone/>
            </a:pPr>
            <a:r>
              <a:rPr lang="el-GR" dirty="0" smtClean="0"/>
              <a:t>Ένα τυπικό σύστημα μισθοδοσίας προσωπικού  θα πρέπει να υποστηρίζει: </a:t>
            </a:r>
          </a:p>
          <a:p>
            <a:r>
              <a:rPr lang="el-GR" dirty="0" smtClean="0"/>
              <a:t>Διαχείριση στοιχείων που προσδιορίζουν τη μισθολογική κατάσταση </a:t>
            </a:r>
          </a:p>
          <a:p>
            <a:r>
              <a:rPr lang="el-GR" dirty="0" smtClean="0"/>
              <a:t>Διαχείριση ασφαλιστικών ταμείων υπαλλήλου </a:t>
            </a:r>
          </a:p>
          <a:p>
            <a:r>
              <a:rPr lang="el-GR" dirty="0" smtClean="0"/>
              <a:t>Διαχείριση στοιχείων αναλυτικής περιοδικής δήλωσης προς ασφαλιστικά ταμεία </a:t>
            </a:r>
          </a:p>
          <a:p>
            <a:r>
              <a:rPr lang="el-GR" dirty="0" smtClean="0"/>
              <a:t>Διαχείριση δανείων εργαζόμενου </a:t>
            </a:r>
            <a:endParaRPr lang="en-US" dirty="0" smtClean="0"/>
          </a:p>
          <a:p>
            <a:r>
              <a:rPr lang="el-GR" dirty="0" smtClean="0"/>
              <a:t>Διαχείριση τέκνων υπαλλήλου</a:t>
            </a:r>
            <a:endParaRPr lang="en-US" dirty="0" smtClean="0"/>
          </a:p>
          <a:p>
            <a:r>
              <a:rPr lang="el-GR" dirty="0" smtClean="0"/>
              <a:t>Διαχείριση διαφόρων κρατήσεων</a:t>
            </a:r>
          </a:p>
          <a:p>
            <a:endParaRPr lang="el-GR" dirty="0" smtClean="0"/>
          </a:p>
          <a:p>
            <a:endParaRPr lang="el-GR" dirty="0" smtClean="0"/>
          </a:p>
          <a:p>
            <a:endParaRPr lang="el-GR" dirty="0" smtClean="0"/>
          </a:p>
          <a:p>
            <a:endParaRPr lang="el-GR" dirty="0" smtClean="0"/>
          </a:p>
          <a:p>
            <a:endParaRPr lang="el-GR"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95C939-2FA7-DA46-BEC7-5018676AC871}" type="slidenum">
              <a:rPr lang="en-US" smtClean="0"/>
              <a:pPr/>
              <a:t>43</a:t>
            </a:fld>
            <a:endParaRPr lang="en-US"/>
          </a:p>
        </p:txBody>
      </p:sp>
      <p:pic>
        <p:nvPicPr>
          <p:cNvPr id="1026" name="Picture 2"/>
          <p:cNvPicPr>
            <a:picLocks noChangeAspect="1" noChangeArrowheads="1"/>
          </p:cNvPicPr>
          <p:nvPr/>
        </p:nvPicPr>
        <p:blipFill>
          <a:blip r:embed="rId3"/>
          <a:srcRect/>
          <a:stretch>
            <a:fillRect/>
          </a:stretch>
        </p:blipFill>
        <p:spPr bwMode="auto">
          <a:xfrm>
            <a:off x="1296799" y="223935"/>
            <a:ext cx="9284115" cy="6281953"/>
          </a:xfrm>
          <a:prstGeom prst="rect">
            <a:avLst/>
          </a:prstGeom>
          <a:noFill/>
          <a:ln w="9525">
            <a:noFill/>
            <a:miter lim="800000"/>
            <a:headEnd/>
            <a:tailEnd/>
          </a:ln>
          <a:effectLst/>
        </p:spPr>
      </p:pic>
      <p:sp>
        <p:nvSpPr>
          <p:cNvPr id="4" name="TextBox 3"/>
          <p:cNvSpPr txBox="1"/>
          <p:nvPr/>
        </p:nvSpPr>
        <p:spPr>
          <a:xfrm>
            <a:off x="4254759" y="6550223"/>
            <a:ext cx="3824445" cy="307777"/>
          </a:xfrm>
          <a:prstGeom prst="rect">
            <a:avLst/>
          </a:prstGeom>
          <a:noFill/>
        </p:spPr>
        <p:txBody>
          <a:bodyPr wrap="none" rtlCol="0">
            <a:spAutoFit/>
          </a:bodyPr>
          <a:lstStyle/>
          <a:p>
            <a:r>
              <a:rPr lang="en-US" sz="1400" dirty="0" smtClean="0">
                <a:hlinkClick r:id="rId4"/>
              </a:rPr>
              <a:t>https://www.01solutions.gr/portfolio/paybrain</a:t>
            </a:r>
            <a:r>
              <a:rPr lang="el-GR" sz="1400" dirty="0" smtClean="0"/>
              <a:t> </a:t>
            </a:r>
            <a:endParaRPr lang="en-US" sz="1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95C939-2FA7-DA46-BEC7-5018676AC871}" type="slidenum">
              <a:rPr lang="en-US" smtClean="0"/>
              <a:pPr/>
              <a:t>44</a:t>
            </a:fld>
            <a:endParaRPr lang="en-US"/>
          </a:p>
        </p:txBody>
      </p:sp>
      <p:pic>
        <p:nvPicPr>
          <p:cNvPr id="99330" name="Picture 2" descr="dapanes_misth_GR521_01.png"/>
          <p:cNvPicPr>
            <a:picLocks noChangeAspect="1" noChangeArrowheads="1"/>
          </p:cNvPicPr>
          <p:nvPr/>
        </p:nvPicPr>
        <p:blipFill>
          <a:blip r:embed="rId3"/>
          <a:srcRect/>
          <a:stretch>
            <a:fillRect/>
          </a:stretch>
        </p:blipFill>
        <p:spPr bwMode="auto">
          <a:xfrm>
            <a:off x="1716503" y="667673"/>
            <a:ext cx="9352547" cy="6190327"/>
          </a:xfrm>
          <a:prstGeom prst="rect">
            <a:avLst/>
          </a:prstGeom>
          <a:noFill/>
        </p:spPr>
      </p:pic>
      <p:sp>
        <p:nvSpPr>
          <p:cNvPr id="6" name="TextBox 5"/>
          <p:cNvSpPr txBox="1"/>
          <p:nvPr/>
        </p:nvSpPr>
        <p:spPr>
          <a:xfrm>
            <a:off x="2967789" y="192505"/>
            <a:ext cx="4860758" cy="461665"/>
          </a:xfrm>
          <a:prstGeom prst="rect">
            <a:avLst/>
          </a:prstGeom>
          <a:noFill/>
        </p:spPr>
        <p:txBody>
          <a:bodyPr wrap="square" rtlCol="0">
            <a:spAutoFit/>
          </a:bodyPr>
          <a:lstStyle/>
          <a:p>
            <a:r>
              <a:rPr lang="el-GR" sz="2400" b="1" dirty="0" smtClean="0">
                <a:solidFill>
                  <a:srgbClr val="0070C0"/>
                </a:solidFill>
              </a:rPr>
              <a:t>Μισθοδοσία </a:t>
            </a:r>
            <a:r>
              <a:rPr lang="en-US" sz="2400" b="1" dirty="0" err="1" smtClean="0">
                <a:solidFill>
                  <a:srgbClr val="0070C0"/>
                </a:solidFill>
              </a:rPr>
              <a:t>SoftOne</a:t>
            </a:r>
            <a:r>
              <a:rPr lang="en-US" sz="2400" b="1" dirty="0" smtClean="0">
                <a:solidFill>
                  <a:srgbClr val="0070C0"/>
                </a:solidFill>
              </a:rPr>
              <a:t> </a:t>
            </a:r>
            <a:endParaRPr lang="en-US" sz="2400" b="1" dirty="0">
              <a:solidFill>
                <a:srgbClr val="0070C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95C939-2FA7-DA46-BEC7-5018676AC871}" type="slidenum">
              <a:rPr lang="en-US" smtClean="0"/>
              <a:pPr/>
              <a:t>45</a:t>
            </a:fld>
            <a:endParaRPr lang="en-US"/>
          </a:p>
        </p:txBody>
      </p:sp>
      <p:pic>
        <p:nvPicPr>
          <p:cNvPr id="100354" name="Picture 2"/>
          <p:cNvPicPr>
            <a:picLocks noChangeAspect="1" noChangeArrowheads="1"/>
          </p:cNvPicPr>
          <p:nvPr/>
        </p:nvPicPr>
        <p:blipFill>
          <a:blip r:embed="rId3"/>
          <a:srcRect/>
          <a:stretch>
            <a:fillRect/>
          </a:stretch>
        </p:blipFill>
        <p:spPr bwMode="auto">
          <a:xfrm>
            <a:off x="1106905" y="770055"/>
            <a:ext cx="10482786" cy="5764769"/>
          </a:xfrm>
          <a:prstGeom prst="rect">
            <a:avLst/>
          </a:prstGeom>
          <a:noFill/>
          <a:ln w="9525">
            <a:noFill/>
            <a:miter lim="800000"/>
            <a:headEnd/>
            <a:tailEnd/>
          </a:ln>
          <a:effectLst/>
        </p:spPr>
      </p:pic>
      <p:sp>
        <p:nvSpPr>
          <p:cNvPr id="6" name="Rectangle 5"/>
          <p:cNvSpPr/>
          <p:nvPr/>
        </p:nvSpPr>
        <p:spPr>
          <a:xfrm>
            <a:off x="1909010" y="250340"/>
            <a:ext cx="4491789" cy="461665"/>
          </a:xfrm>
          <a:prstGeom prst="rect">
            <a:avLst/>
          </a:prstGeom>
        </p:spPr>
        <p:txBody>
          <a:bodyPr wrap="square">
            <a:spAutoFit/>
          </a:bodyPr>
          <a:lstStyle/>
          <a:p>
            <a:r>
              <a:rPr lang="el-GR" sz="2400" b="1" dirty="0" smtClean="0">
                <a:solidFill>
                  <a:srgbClr val="0070C0"/>
                </a:solidFill>
              </a:rPr>
              <a:t>Μισθοδοσία </a:t>
            </a:r>
            <a:r>
              <a:rPr lang="en-US" sz="2400" b="1" dirty="0" err="1" smtClean="0">
                <a:solidFill>
                  <a:srgbClr val="0070C0"/>
                </a:solidFill>
              </a:rPr>
              <a:t>SoftOne</a:t>
            </a:r>
            <a:r>
              <a:rPr lang="en-US" sz="2400" b="1" dirty="0" smtClean="0">
                <a:solidFill>
                  <a:srgbClr val="0070C0"/>
                </a:solidFill>
              </a:rPr>
              <a:t> </a:t>
            </a:r>
            <a:endParaRPr lang="en-US" sz="2400" b="1" dirty="0">
              <a:solidFill>
                <a:srgbClr val="0070C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a:t>
            </a:r>
            <a:r>
              <a:rPr lang="el-GR" dirty="0" smtClean="0"/>
              <a:t>- Σχέση προφίλ με κατάλογο προσόντων</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46</a:t>
            </a:fld>
            <a:endParaRPr lang="en-US"/>
          </a:p>
        </p:txBody>
      </p:sp>
      <p:pic>
        <p:nvPicPr>
          <p:cNvPr id="1026" name="Picture 2"/>
          <p:cNvPicPr>
            <a:picLocks noChangeAspect="1" noChangeArrowheads="1"/>
          </p:cNvPicPr>
          <p:nvPr/>
        </p:nvPicPr>
        <p:blipFill>
          <a:blip r:embed="rId3"/>
          <a:srcRect/>
          <a:stretch>
            <a:fillRect/>
          </a:stretch>
        </p:blipFill>
        <p:spPr bwMode="auto">
          <a:xfrm>
            <a:off x="2283390" y="1231641"/>
            <a:ext cx="7769896" cy="5402424"/>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Κατάλογος προσόντων επιχείρησης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47</a:t>
            </a:fld>
            <a:endParaRPr lang="en-US"/>
          </a:p>
        </p:txBody>
      </p:sp>
      <p:pic>
        <p:nvPicPr>
          <p:cNvPr id="3074" name="Picture 2"/>
          <p:cNvPicPr>
            <a:picLocks noChangeAspect="1" noChangeArrowheads="1"/>
          </p:cNvPicPr>
          <p:nvPr/>
        </p:nvPicPr>
        <p:blipFill>
          <a:blip r:embed="rId2"/>
          <a:srcRect/>
          <a:stretch>
            <a:fillRect/>
          </a:stretch>
        </p:blipFill>
        <p:spPr bwMode="auto">
          <a:xfrm>
            <a:off x="3219430" y="1563364"/>
            <a:ext cx="5252765" cy="5017742"/>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Σχεδίαση καριέρας εργαζόμενου</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48</a:t>
            </a:fld>
            <a:endParaRPr lang="en-US"/>
          </a:p>
        </p:txBody>
      </p:sp>
      <p:sp>
        <p:nvSpPr>
          <p:cNvPr id="4" name="Content Placeholder 3"/>
          <p:cNvSpPr>
            <a:spLocks noGrp="1"/>
          </p:cNvSpPr>
          <p:nvPr>
            <p:ph sz="quarter" idx="1"/>
          </p:nvPr>
        </p:nvSpPr>
        <p:spPr/>
        <p:txBody>
          <a:bodyPr>
            <a:normAutofit lnSpcReduction="10000"/>
          </a:bodyPr>
          <a:lstStyle/>
          <a:p>
            <a:r>
              <a:rPr lang="en-US" i="1" dirty="0" smtClean="0"/>
              <a:t>SAP - </a:t>
            </a:r>
            <a:r>
              <a:rPr lang="el-GR" i="1" dirty="0" err="1" smtClean="0"/>
              <a:t>Career</a:t>
            </a:r>
            <a:r>
              <a:rPr lang="el-GR" i="1" dirty="0" smtClean="0"/>
              <a:t> </a:t>
            </a:r>
            <a:r>
              <a:rPr lang="el-GR" i="1" dirty="0" err="1" smtClean="0"/>
              <a:t>Planning</a:t>
            </a:r>
            <a:r>
              <a:rPr lang="el-GR" i="1" dirty="0" smtClean="0"/>
              <a:t> </a:t>
            </a:r>
            <a:r>
              <a:rPr lang="en-US" i="1" dirty="0" smtClean="0"/>
              <a:t>: </a:t>
            </a:r>
            <a:r>
              <a:rPr lang="el-GR" dirty="0" smtClean="0"/>
              <a:t>Με βάση τα στοιχεία του προφίλ ενός εργαζόμενου το SAP έχει τη δυνατότητα να βρει και να προτείνει την </a:t>
            </a:r>
            <a:r>
              <a:rPr lang="el-GR" dirty="0" err="1" smtClean="0"/>
              <a:t>δανικότερη</a:t>
            </a:r>
            <a:r>
              <a:rPr lang="el-GR" dirty="0" smtClean="0"/>
              <a:t> θέση (</a:t>
            </a:r>
            <a:r>
              <a:rPr lang="el-GR" dirty="0" err="1" smtClean="0"/>
              <a:t>position</a:t>
            </a:r>
            <a:r>
              <a:rPr lang="el-GR" dirty="0" smtClean="0"/>
              <a:t>) /δουλειά (</a:t>
            </a:r>
            <a:r>
              <a:rPr lang="el-GR" dirty="0" err="1" smtClean="0"/>
              <a:t>Job</a:t>
            </a:r>
            <a:r>
              <a:rPr lang="el-GR" dirty="0" smtClean="0"/>
              <a:t>) για την απασχόλησή του</a:t>
            </a:r>
            <a:endParaRPr lang="en-US" dirty="0" smtClean="0"/>
          </a:p>
          <a:p>
            <a:r>
              <a:rPr lang="el-GR" dirty="0" smtClean="0"/>
              <a:t>Η λειτουργία σχεδίασης καριέρας λαμβάνει υπόψη για κάθε εργαζόμενο:</a:t>
            </a:r>
            <a:endParaRPr lang="en-US" dirty="0" smtClean="0"/>
          </a:p>
          <a:p>
            <a:pPr lvl="1"/>
            <a:r>
              <a:rPr lang="el-GR" dirty="0" smtClean="0"/>
              <a:t>Τα προσόντα (</a:t>
            </a:r>
            <a:r>
              <a:rPr lang="en-US" dirty="0" smtClean="0"/>
              <a:t>qualifications), </a:t>
            </a:r>
          </a:p>
          <a:p>
            <a:pPr lvl="1"/>
            <a:r>
              <a:rPr lang="el-GR" dirty="0" smtClean="0"/>
              <a:t>Τις προτιμήσεις (</a:t>
            </a:r>
            <a:r>
              <a:rPr lang="en-US" dirty="0" smtClean="0"/>
              <a:t>preferences), </a:t>
            </a:r>
          </a:p>
          <a:p>
            <a:pPr lvl="1"/>
            <a:r>
              <a:rPr lang="el-GR" dirty="0" smtClean="0"/>
              <a:t>Τις δυνατότητες (</a:t>
            </a:r>
            <a:r>
              <a:rPr lang="en-US" dirty="0" smtClean="0"/>
              <a:t>potentials), </a:t>
            </a:r>
          </a:p>
          <a:p>
            <a:pPr lvl="1"/>
            <a:r>
              <a:rPr lang="el-GR" dirty="0" smtClean="0"/>
              <a:t>Τον σχεδιασμό για τον εργαζόμενο (</a:t>
            </a:r>
            <a:r>
              <a:rPr lang="el-GR" dirty="0" err="1" smtClean="0"/>
              <a:t>designations</a:t>
            </a:r>
            <a:r>
              <a:rPr lang="el-GR" dirty="0" smtClean="0"/>
              <a:t>), </a:t>
            </a:r>
          </a:p>
          <a:p>
            <a:pPr lvl="1"/>
            <a:r>
              <a:rPr lang="el-GR" dirty="0" smtClean="0"/>
              <a:t>Αυτά που δεν επιθυμεί ο εργαζόμενος (</a:t>
            </a:r>
            <a:r>
              <a:rPr lang="el-GR" dirty="0" err="1" smtClean="0"/>
              <a:t>dislikes</a:t>
            </a:r>
            <a:r>
              <a:rPr lang="el-GR" dirty="0" smtClean="0"/>
              <a:t>), </a:t>
            </a:r>
          </a:p>
          <a:p>
            <a:pPr lvl="1"/>
            <a:r>
              <a:rPr lang="el-GR" dirty="0" smtClean="0"/>
              <a:t>Την τρέχουσα καριέρα </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95C939-2FA7-DA46-BEC7-5018676AC871}" type="slidenum">
              <a:rPr lang="en-US" smtClean="0"/>
              <a:pPr/>
              <a:t>49</a:t>
            </a:fld>
            <a:endParaRPr lang="en-US"/>
          </a:p>
        </p:txBody>
      </p:sp>
      <p:pic>
        <p:nvPicPr>
          <p:cNvPr id="4098" name="Picture 2"/>
          <p:cNvPicPr>
            <a:picLocks noChangeAspect="1" noChangeArrowheads="1"/>
          </p:cNvPicPr>
          <p:nvPr/>
        </p:nvPicPr>
        <p:blipFill>
          <a:blip r:embed="rId3"/>
          <a:srcRect/>
          <a:stretch>
            <a:fillRect/>
          </a:stretch>
        </p:blipFill>
        <p:spPr bwMode="auto">
          <a:xfrm>
            <a:off x="3140856" y="111600"/>
            <a:ext cx="7091815" cy="6746400"/>
          </a:xfrm>
          <a:prstGeom prst="rect">
            <a:avLst/>
          </a:prstGeom>
          <a:noFill/>
          <a:ln w="9525">
            <a:noFill/>
            <a:miter lim="800000"/>
            <a:headEnd/>
            <a:tailEnd/>
          </a:ln>
          <a:effectLst/>
        </p:spPr>
      </p:pic>
      <p:sp>
        <p:nvSpPr>
          <p:cNvPr id="6" name="Rectangle 5"/>
          <p:cNvSpPr/>
          <p:nvPr/>
        </p:nvSpPr>
        <p:spPr>
          <a:xfrm>
            <a:off x="7761582" y="3636220"/>
            <a:ext cx="2359428" cy="646331"/>
          </a:xfrm>
          <a:prstGeom prst="rect">
            <a:avLst/>
          </a:prstGeom>
        </p:spPr>
        <p:txBody>
          <a:bodyPr wrap="none">
            <a:spAutoFit/>
          </a:bodyPr>
          <a:lstStyle/>
          <a:p>
            <a:r>
              <a:rPr lang="el-GR" dirty="0" smtClean="0">
                <a:solidFill>
                  <a:srgbClr val="FF0000"/>
                </a:solidFill>
              </a:rPr>
              <a:t>Προτεινόμενες θέσεις </a:t>
            </a:r>
          </a:p>
          <a:p>
            <a:r>
              <a:rPr lang="el-GR" dirty="0" smtClean="0">
                <a:solidFill>
                  <a:srgbClr val="FF0000"/>
                </a:solidFill>
              </a:rPr>
              <a:t>(</a:t>
            </a:r>
            <a:r>
              <a:rPr lang="en-US" dirty="0" smtClean="0">
                <a:solidFill>
                  <a:srgbClr val="FF0000"/>
                </a:solidFill>
              </a:rPr>
              <a:t>Positions) </a:t>
            </a:r>
            <a:endParaRPr lang="en-US" dirty="0">
              <a:solidFill>
                <a:srgbClr val="FF0000"/>
              </a:solidFill>
            </a:endParaRPr>
          </a:p>
        </p:txBody>
      </p:sp>
      <p:sp>
        <p:nvSpPr>
          <p:cNvPr id="7" name="Rectangle 6"/>
          <p:cNvSpPr/>
          <p:nvPr/>
        </p:nvSpPr>
        <p:spPr>
          <a:xfrm>
            <a:off x="7477289" y="2684498"/>
            <a:ext cx="1678793" cy="369332"/>
          </a:xfrm>
          <a:prstGeom prst="rect">
            <a:avLst/>
          </a:prstGeom>
        </p:spPr>
        <p:txBody>
          <a:bodyPr wrap="none">
            <a:spAutoFit/>
          </a:bodyPr>
          <a:lstStyle/>
          <a:p>
            <a:r>
              <a:rPr lang="el-GR" dirty="0" smtClean="0">
                <a:solidFill>
                  <a:srgbClr val="FF0000"/>
                </a:solidFill>
              </a:rPr>
              <a:t>Εργασίες (</a:t>
            </a:r>
            <a:r>
              <a:rPr lang="en-US" dirty="0" smtClean="0">
                <a:solidFill>
                  <a:srgbClr val="FF0000"/>
                </a:solidFill>
              </a:rPr>
              <a:t>Job) </a:t>
            </a:r>
            <a:endParaRPr lang="en-US" dirty="0">
              <a:solidFill>
                <a:srgbClr val="FF0000"/>
              </a:solidFill>
            </a:endParaRPr>
          </a:p>
        </p:txBody>
      </p:sp>
      <p:cxnSp>
        <p:nvCxnSpPr>
          <p:cNvPr id="9" name="Straight Arrow Connector 8"/>
          <p:cNvCxnSpPr/>
          <p:nvPr/>
        </p:nvCxnSpPr>
        <p:spPr>
          <a:xfrm rot="10800000">
            <a:off x="6941977" y="2817846"/>
            <a:ext cx="485191" cy="186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7240555" y="3806890"/>
            <a:ext cx="42920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Βασικές επιχειρησιακές διεργασίες - Πυρήνας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a:t>
            </a:fld>
            <a:endParaRPr lang="en-US"/>
          </a:p>
        </p:txBody>
      </p:sp>
      <p:sp>
        <p:nvSpPr>
          <p:cNvPr id="6" name="Rounded Rectangle 5"/>
          <p:cNvSpPr/>
          <p:nvPr/>
        </p:nvSpPr>
        <p:spPr>
          <a:xfrm>
            <a:off x="2351314" y="2638428"/>
            <a:ext cx="2460171" cy="11191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PROCUREMENT</a:t>
            </a:r>
          </a:p>
          <a:p>
            <a:pPr algn="ctr"/>
            <a:r>
              <a:rPr lang="en-US" dirty="0" smtClean="0"/>
              <a:t>(buy)</a:t>
            </a:r>
            <a:endParaRPr lang="el-GR" dirty="0" smtClean="0"/>
          </a:p>
          <a:p>
            <a:pPr algn="ctr"/>
            <a:r>
              <a:rPr lang="el-GR" dirty="0" smtClean="0"/>
              <a:t>ΠΡΟΜΗΘΕΙΕΣ</a:t>
            </a:r>
            <a:endParaRPr lang="en-US" dirty="0"/>
          </a:p>
        </p:txBody>
      </p:sp>
      <p:sp>
        <p:nvSpPr>
          <p:cNvPr id="7" name="Rounded Rectangle 6"/>
          <p:cNvSpPr/>
          <p:nvPr/>
        </p:nvSpPr>
        <p:spPr>
          <a:xfrm>
            <a:off x="4963885" y="2638428"/>
            <a:ext cx="2460171" cy="11191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PRODUCTION</a:t>
            </a:r>
          </a:p>
          <a:p>
            <a:pPr algn="ctr"/>
            <a:r>
              <a:rPr lang="en-US" dirty="0" smtClean="0"/>
              <a:t>(make)</a:t>
            </a:r>
            <a:endParaRPr lang="el-GR" dirty="0" smtClean="0"/>
          </a:p>
          <a:p>
            <a:pPr algn="ctr"/>
            <a:r>
              <a:rPr lang="el-GR" dirty="0" smtClean="0"/>
              <a:t>ΠΑΡΑΓΩΓΗ</a:t>
            </a:r>
            <a:endParaRPr lang="en-US" dirty="0"/>
          </a:p>
        </p:txBody>
      </p:sp>
      <p:sp>
        <p:nvSpPr>
          <p:cNvPr id="8" name="Rounded Rectangle 7"/>
          <p:cNvSpPr/>
          <p:nvPr/>
        </p:nvSpPr>
        <p:spPr>
          <a:xfrm>
            <a:off x="7576456" y="2638428"/>
            <a:ext cx="2460171" cy="11191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FULFILLMENT</a:t>
            </a:r>
          </a:p>
          <a:p>
            <a:pPr algn="ctr"/>
            <a:r>
              <a:rPr lang="en-US" dirty="0" smtClean="0"/>
              <a:t>(sell)</a:t>
            </a:r>
            <a:endParaRPr lang="el-GR" dirty="0" smtClean="0"/>
          </a:p>
          <a:p>
            <a:pPr algn="ctr"/>
            <a:r>
              <a:rPr lang="el-GR" dirty="0" smtClean="0"/>
              <a:t>ΠΩΛΗΣΕΙΣ</a:t>
            </a:r>
            <a:endParaRPr lang="en-US" dirty="0"/>
          </a:p>
        </p:txBody>
      </p:sp>
      <p:sp>
        <p:nvSpPr>
          <p:cNvPr id="9" name="Rounded Rectangle 8"/>
          <p:cNvSpPr/>
          <p:nvPr/>
        </p:nvSpPr>
        <p:spPr>
          <a:xfrm>
            <a:off x="2133599" y="2433642"/>
            <a:ext cx="8164286" cy="160700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Σχεδίαση διαδοχής μιας θέσης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50</a:t>
            </a:fld>
            <a:endParaRPr lang="en-US"/>
          </a:p>
        </p:txBody>
      </p:sp>
      <p:pic>
        <p:nvPicPr>
          <p:cNvPr id="5122" name="Picture 2"/>
          <p:cNvPicPr>
            <a:picLocks noChangeAspect="1" noChangeArrowheads="1"/>
          </p:cNvPicPr>
          <p:nvPr/>
        </p:nvPicPr>
        <p:blipFill>
          <a:blip r:embed="rId3"/>
          <a:srcRect/>
          <a:stretch>
            <a:fillRect/>
          </a:stretch>
        </p:blipFill>
        <p:spPr bwMode="auto">
          <a:xfrm>
            <a:off x="3848683" y="1384190"/>
            <a:ext cx="5612558" cy="5193114"/>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Αξιολογήσεις εργαζομένων (</a:t>
            </a:r>
            <a:r>
              <a:rPr lang="en-US" dirty="0" err="1" smtClean="0"/>
              <a:t>SoftOne</a:t>
            </a:r>
            <a:r>
              <a:rPr lang="en-US" dirty="0" smtClean="0"/>
              <a:t>)</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51</a:t>
            </a:fld>
            <a:endParaRPr lang="en-US"/>
          </a:p>
        </p:txBody>
      </p:sp>
      <p:sp>
        <p:nvSpPr>
          <p:cNvPr id="6" name="Content Placeholder 5"/>
          <p:cNvSpPr>
            <a:spLocks noGrp="1"/>
          </p:cNvSpPr>
          <p:nvPr>
            <p:ph sz="quarter" idx="1"/>
          </p:nvPr>
        </p:nvSpPr>
        <p:spPr>
          <a:xfrm>
            <a:off x="1219200" y="1447800"/>
            <a:ext cx="4789714" cy="4572000"/>
          </a:xfrm>
        </p:spPr>
        <p:txBody>
          <a:bodyPr>
            <a:normAutofit fontScale="85000" lnSpcReduction="20000"/>
          </a:bodyPr>
          <a:lstStyle/>
          <a:p>
            <a:r>
              <a:rPr lang="el-GR" dirty="0" smtClean="0"/>
              <a:t>Οι </a:t>
            </a:r>
            <a:r>
              <a:rPr lang="el-GR" b="1" dirty="0" smtClean="0"/>
              <a:t>Αξιολογήσεις </a:t>
            </a:r>
            <a:r>
              <a:rPr lang="el-GR" dirty="0" smtClean="0"/>
              <a:t>αποτελούν σημαντικότατο εργαλείο για την εύρυθμη λειτουργία της εταιρείας  που ενδιαφέρεται να παρακολουθεί την απόδοση του Προσωπικού της και ταυτόχρονα να εντοπίζει τις εκπαιδευτικές ανάγκες των Στελεχών, ώστε να επιτυγχάνεται η καλύτερη τοποθέτηση τους μέσα στην εταιρεία, αλλά και η ενδυνάμωση όπου κρίνεται απαραίτητο</a:t>
            </a:r>
            <a:r>
              <a:rPr lang="el-GR" dirty="0" smtClean="0"/>
              <a:t>.</a:t>
            </a:r>
            <a:endParaRPr lang="en-US" dirty="0" smtClean="0"/>
          </a:p>
          <a:p>
            <a:r>
              <a:rPr lang="el-GR" dirty="0" smtClean="0"/>
              <a:t>Πραγματοποιούνται </a:t>
            </a:r>
            <a:r>
              <a:rPr lang="el-GR" dirty="0" smtClean="0"/>
              <a:t>μέσω </a:t>
            </a:r>
            <a:r>
              <a:rPr lang="el-GR" b="1" dirty="0" smtClean="0"/>
              <a:t>Ερωτηματολογίων </a:t>
            </a:r>
            <a:r>
              <a:rPr lang="el-GR" dirty="0" smtClean="0"/>
              <a:t>που καλούνται να συμπληρώσουν οι </a:t>
            </a:r>
            <a:r>
              <a:rPr lang="el-GR" dirty="0" smtClean="0"/>
              <a:t>αξιολογητές</a:t>
            </a:r>
            <a:endParaRPr lang="en-US" dirty="0"/>
          </a:p>
        </p:txBody>
      </p:sp>
      <p:pic>
        <p:nvPicPr>
          <p:cNvPr id="95234" name="Picture 2" descr="empl_evaluation_gr518_01.jpg"/>
          <p:cNvPicPr>
            <a:picLocks noChangeAspect="1" noChangeArrowheads="1"/>
          </p:cNvPicPr>
          <p:nvPr/>
        </p:nvPicPr>
        <p:blipFill>
          <a:blip r:embed="rId2"/>
          <a:srcRect/>
          <a:stretch>
            <a:fillRect/>
          </a:stretch>
        </p:blipFill>
        <p:spPr bwMode="auto">
          <a:xfrm>
            <a:off x="6257795" y="1951361"/>
            <a:ext cx="5600700" cy="3209926"/>
          </a:xfrm>
          <a:prstGeom prst="rect">
            <a:avLst/>
          </a:prstGeom>
          <a:noFill/>
        </p:spPr>
      </p:pic>
      <p:sp>
        <p:nvSpPr>
          <p:cNvPr id="7" name="Rectangle 6"/>
          <p:cNvSpPr/>
          <p:nvPr/>
        </p:nvSpPr>
        <p:spPr>
          <a:xfrm>
            <a:off x="2768081" y="6240920"/>
            <a:ext cx="7458269" cy="369332"/>
          </a:xfrm>
          <a:prstGeom prst="rect">
            <a:avLst/>
          </a:prstGeom>
        </p:spPr>
        <p:txBody>
          <a:bodyPr wrap="square">
            <a:spAutoFit/>
          </a:bodyPr>
          <a:lstStyle/>
          <a:p>
            <a:r>
              <a:rPr lang="en-US" dirty="0" smtClean="0">
                <a:hlinkClick r:id="rId3"/>
              </a:rPr>
              <a:t>https://</a:t>
            </a:r>
            <a:r>
              <a:rPr lang="en-US" dirty="0" smtClean="0">
                <a:hlinkClick r:id="rId3"/>
              </a:rPr>
              <a:t>wiki.soft1.eu/pages/viewpage.action?pageId=3176570</a:t>
            </a:r>
            <a:r>
              <a:rPr lang="en-US" dirty="0" smtClean="0"/>
              <a:t>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Καταχώρηση ερωτήσεων (</a:t>
            </a:r>
            <a:r>
              <a:rPr lang="en-US" dirty="0" err="1" smtClean="0"/>
              <a:t>SoftOne</a:t>
            </a:r>
            <a:r>
              <a:rPr lang="en-US" dirty="0" smtClean="0"/>
              <a:t>)</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52</a:t>
            </a:fld>
            <a:endParaRPr lang="en-US"/>
          </a:p>
        </p:txBody>
      </p:sp>
      <p:pic>
        <p:nvPicPr>
          <p:cNvPr id="96258" name="Picture 2" descr="empl_evaluation_gr518_03.jpg"/>
          <p:cNvPicPr>
            <a:picLocks noChangeAspect="1" noChangeArrowheads="1"/>
          </p:cNvPicPr>
          <p:nvPr/>
        </p:nvPicPr>
        <p:blipFill>
          <a:blip r:embed="rId2"/>
          <a:srcRect/>
          <a:stretch>
            <a:fillRect/>
          </a:stretch>
        </p:blipFill>
        <p:spPr bwMode="auto">
          <a:xfrm>
            <a:off x="3353687" y="1343608"/>
            <a:ext cx="6632076" cy="5085184"/>
          </a:xfrm>
          <a:prstGeom prst="rect">
            <a:avLst/>
          </a:prstGeom>
          <a:noFill/>
        </p:spPr>
      </p:pic>
      <p:sp>
        <p:nvSpPr>
          <p:cNvPr id="6" name="Rectangle 5"/>
          <p:cNvSpPr/>
          <p:nvPr/>
        </p:nvSpPr>
        <p:spPr>
          <a:xfrm>
            <a:off x="2170922" y="6488668"/>
            <a:ext cx="8186057" cy="369332"/>
          </a:xfrm>
          <a:prstGeom prst="rect">
            <a:avLst/>
          </a:prstGeom>
        </p:spPr>
        <p:txBody>
          <a:bodyPr wrap="square">
            <a:spAutoFit/>
          </a:bodyPr>
          <a:lstStyle/>
          <a:p>
            <a:r>
              <a:rPr lang="en-US" dirty="0" smtClean="0">
                <a:hlinkClick r:id="rId3"/>
              </a:rPr>
              <a:t>https://</a:t>
            </a:r>
            <a:r>
              <a:rPr lang="en-US" dirty="0" smtClean="0">
                <a:hlinkClick r:id="rId3"/>
              </a:rPr>
              <a:t>wiki.soft1.eu/pages/viewpage.action?pageId=3176570</a:t>
            </a:r>
            <a:r>
              <a:rPr lang="el-GR" dirty="0" smtClean="0"/>
              <a:t>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Λίστα προσώπων που αξιολογούνται </a:t>
            </a:r>
            <a:r>
              <a:rPr lang="el-GR" dirty="0" smtClean="0"/>
              <a:t>(</a:t>
            </a:r>
            <a:r>
              <a:rPr lang="en-US" dirty="0" err="1" smtClean="0"/>
              <a:t>SoftOne</a:t>
            </a:r>
            <a:r>
              <a:rPr lang="en-US" dirty="0" smtClean="0"/>
              <a:t>)</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53</a:t>
            </a:fld>
            <a:endParaRPr lang="en-US"/>
          </a:p>
        </p:txBody>
      </p:sp>
      <p:pic>
        <p:nvPicPr>
          <p:cNvPr id="97282" name="Picture 2" descr="empl_evaluation_gr518_09.jpg"/>
          <p:cNvPicPr>
            <a:picLocks noChangeAspect="1" noChangeArrowheads="1"/>
          </p:cNvPicPr>
          <p:nvPr/>
        </p:nvPicPr>
        <p:blipFill>
          <a:blip r:embed="rId2"/>
          <a:srcRect/>
          <a:stretch>
            <a:fillRect/>
          </a:stretch>
        </p:blipFill>
        <p:spPr bwMode="auto">
          <a:xfrm>
            <a:off x="1300258" y="1908290"/>
            <a:ext cx="9056721" cy="3632248"/>
          </a:xfrm>
          <a:prstGeom prst="rect">
            <a:avLst/>
          </a:prstGeom>
          <a:noFill/>
        </p:spPr>
      </p:pic>
      <p:sp>
        <p:nvSpPr>
          <p:cNvPr id="6" name="Rectangle 5"/>
          <p:cNvSpPr/>
          <p:nvPr/>
        </p:nvSpPr>
        <p:spPr>
          <a:xfrm>
            <a:off x="2562808" y="6035647"/>
            <a:ext cx="8186057" cy="369332"/>
          </a:xfrm>
          <a:prstGeom prst="rect">
            <a:avLst/>
          </a:prstGeom>
        </p:spPr>
        <p:txBody>
          <a:bodyPr wrap="square">
            <a:spAutoFit/>
          </a:bodyPr>
          <a:lstStyle/>
          <a:p>
            <a:r>
              <a:rPr lang="en-US" dirty="0" smtClean="0">
                <a:hlinkClick r:id="rId3"/>
              </a:rPr>
              <a:t>https://</a:t>
            </a:r>
            <a:r>
              <a:rPr lang="en-US" dirty="0" smtClean="0">
                <a:hlinkClick r:id="rId3"/>
              </a:rPr>
              <a:t>wiki.soft1.eu/pages/viewpage.action?pageId=3176570</a:t>
            </a:r>
            <a:r>
              <a:rPr lang="el-GR" dirty="0" smtClean="0"/>
              <a:t>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54" y="610540"/>
            <a:ext cx="2214465" cy="1143000"/>
          </a:xfrm>
        </p:spPr>
        <p:txBody>
          <a:bodyPr>
            <a:noAutofit/>
          </a:bodyPr>
          <a:lstStyle/>
          <a:p>
            <a:r>
              <a:rPr lang="el-GR" sz="2400" b="1" dirty="0" smtClean="0">
                <a:solidFill>
                  <a:srgbClr val="0070C0"/>
                </a:solidFill>
              </a:rPr>
              <a:t>Αποτελέσματα Αξιολόγησης</a:t>
            </a:r>
            <a:br>
              <a:rPr lang="el-GR" sz="2400" b="1" dirty="0" smtClean="0">
                <a:solidFill>
                  <a:srgbClr val="0070C0"/>
                </a:solidFill>
              </a:rPr>
            </a:br>
            <a:r>
              <a:rPr lang="el-GR" sz="2400" b="1" dirty="0" smtClean="0">
                <a:solidFill>
                  <a:srgbClr val="0070C0"/>
                </a:solidFill>
              </a:rPr>
              <a:t>(</a:t>
            </a:r>
            <a:r>
              <a:rPr lang="en-US" sz="2400" b="1" dirty="0" err="1" smtClean="0">
                <a:solidFill>
                  <a:srgbClr val="0070C0"/>
                </a:solidFill>
              </a:rPr>
              <a:t>SoftOne</a:t>
            </a:r>
            <a:r>
              <a:rPr lang="en-US" sz="2400" b="1" dirty="0" smtClean="0">
                <a:solidFill>
                  <a:srgbClr val="0070C0"/>
                </a:solidFill>
              </a:rPr>
              <a:t>)</a:t>
            </a:r>
            <a:endParaRPr lang="en-US" sz="2400" b="1" dirty="0">
              <a:solidFill>
                <a:srgbClr val="0070C0"/>
              </a:solidFill>
            </a:endParaRPr>
          </a:p>
        </p:txBody>
      </p:sp>
      <p:sp>
        <p:nvSpPr>
          <p:cNvPr id="3" name="Slide Number Placeholder 2"/>
          <p:cNvSpPr>
            <a:spLocks noGrp="1"/>
          </p:cNvSpPr>
          <p:nvPr>
            <p:ph type="sldNum" sz="quarter" idx="12"/>
          </p:nvPr>
        </p:nvSpPr>
        <p:spPr/>
        <p:txBody>
          <a:bodyPr/>
          <a:lstStyle/>
          <a:p>
            <a:fld id="{8B95C939-2FA7-DA46-BEC7-5018676AC871}" type="slidenum">
              <a:rPr lang="en-US" smtClean="0"/>
              <a:pPr/>
              <a:t>54</a:t>
            </a:fld>
            <a:endParaRPr lang="en-US"/>
          </a:p>
        </p:txBody>
      </p:sp>
      <p:pic>
        <p:nvPicPr>
          <p:cNvPr id="98306" name="Picture 2" descr="image2018-11-2_11-27-7.png"/>
          <p:cNvPicPr>
            <a:picLocks noChangeAspect="1" noChangeArrowheads="1"/>
          </p:cNvPicPr>
          <p:nvPr/>
        </p:nvPicPr>
        <p:blipFill>
          <a:blip r:embed="rId2"/>
          <a:srcRect/>
          <a:stretch>
            <a:fillRect/>
          </a:stretch>
        </p:blipFill>
        <p:spPr bwMode="auto">
          <a:xfrm>
            <a:off x="2351313" y="1"/>
            <a:ext cx="10031366" cy="6858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55</a:t>
            </a:fld>
            <a:endParaRPr lang="en-US"/>
          </a:p>
        </p:txBody>
      </p:sp>
      <p:sp>
        <p:nvSpPr>
          <p:cNvPr id="4" name="Content Placeholder 3"/>
          <p:cNvSpPr>
            <a:spLocks noGrp="1"/>
          </p:cNvSpPr>
          <p:nvPr>
            <p:ph sz="quarter" idx="1"/>
          </p:nvPr>
        </p:nvSpPr>
        <p:spPr/>
        <p:txBody>
          <a:bodyPr>
            <a:normAutofit fontScale="92500"/>
          </a:bodyPr>
          <a:lstStyle/>
          <a:p>
            <a:r>
              <a:rPr lang="en-US" smtClean="0"/>
              <a:t>Magal</a:t>
            </a:r>
            <a:r>
              <a:rPr lang="en-US" dirty="0" smtClean="0"/>
              <a:t> </a:t>
            </a:r>
            <a:r>
              <a:rPr lang="en-US" dirty="0" smtClean="0"/>
              <a:t>S. and Word  J. (2011). Integrated Processes with ERP Systems, Wiley.</a:t>
            </a:r>
            <a:endParaRPr lang="el-GR" dirty="0" smtClean="0"/>
          </a:p>
          <a:p>
            <a:r>
              <a:rPr lang="en-US" dirty="0" smtClean="0"/>
              <a:t>Monk, E. &amp; Wagner, B. (2012). </a:t>
            </a:r>
            <a:r>
              <a:rPr lang="en-US" i="1" dirty="0" smtClean="0"/>
              <a:t>Concepts in enterprise resource planning. 4th Edition, </a:t>
            </a:r>
            <a:r>
              <a:rPr lang="en-US" i="1" dirty="0" err="1" smtClean="0"/>
              <a:t>Cengage</a:t>
            </a:r>
            <a:r>
              <a:rPr lang="en-US" i="1" dirty="0" smtClean="0"/>
              <a:t> Learning. </a:t>
            </a:r>
            <a:endParaRPr lang="el-GR" i="1" dirty="0" smtClean="0"/>
          </a:p>
          <a:p>
            <a:r>
              <a:rPr lang="en-US" dirty="0" err="1" smtClean="0"/>
              <a:t>PayBrain</a:t>
            </a:r>
            <a:r>
              <a:rPr lang="en-US" dirty="0" smtClean="0"/>
              <a:t> - 01Solutions</a:t>
            </a:r>
            <a:r>
              <a:rPr lang="el-GR" dirty="0" smtClean="0"/>
              <a:t> </a:t>
            </a:r>
            <a:r>
              <a:rPr lang="en-US" dirty="0" smtClean="0"/>
              <a:t> (2020).  </a:t>
            </a:r>
            <a:r>
              <a:rPr lang="el-GR" dirty="0" smtClean="0"/>
              <a:t>Σύστημα μισθοδοσίας. </a:t>
            </a:r>
            <a:r>
              <a:rPr lang="en-US" dirty="0" smtClean="0">
                <a:hlinkClick r:id="rId2"/>
              </a:rPr>
              <a:t>https://www.01solutions.gr/portfolio/paybrain</a:t>
            </a:r>
            <a:endParaRPr lang="el-GR" dirty="0" smtClean="0"/>
          </a:p>
          <a:p>
            <a:r>
              <a:rPr lang="en-US" dirty="0" err="1" smtClean="0"/>
              <a:t>Schaer</a:t>
            </a:r>
            <a:r>
              <a:rPr lang="en-US" dirty="0" smtClean="0"/>
              <a:t>, B. (2009). </a:t>
            </a:r>
            <a:r>
              <a:rPr lang="en-US" i="1" dirty="0" smtClean="0"/>
              <a:t>Time Management with SAP ERP HCM. Galileo Press. </a:t>
            </a:r>
            <a:endParaRPr lang="el-GR" i="1" dirty="0" smtClean="0"/>
          </a:p>
          <a:p>
            <a:r>
              <a:rPr lang="en-US" dirty="0" smtClean="0"/>
              <a:t>SAP (2015). Human Capital Management. </a:t>
            </a:r>
            <a:r>
              <a:rPr lang="en-US" dirty="0" err="1" smtClean="0"/>
              <a:t>Ανακτήθηκε</a:t>
            </a:r>
            <a:r>
              <a:rPr lang="en-US" dirty="0" smtClean="0"/>
              <a:t> 22/09/2015 </a:t>
            </a:r>
            <a:r>
              <a:rPr lang="en-US" dirty="0" smtClean="0">
                <a:hlinkClick r:id="rId3"/>
              </a:rPr>
              <a:t>http://help.sap.com/pcat_hcm</a:t>
            </a:r>
            <a:r>
              <a:rPr lang="el-GR" dirty="0" smtClean="0"/>
              <a:t> </a:t>
            </a:r>
            <a:endParaRPr lang="el-GR" dirty="0" smtClean="0"/>
          </a:p>
          <a:p>
            <a:r>
              <a:rPr lang="en-US" dirty="0" err="1" smtClean="0"/>
              <a:t>SoftOne</a:t>
            </a:r>
            <a:r>
              <a:rPr lang="en-US" dirty="0" smtClean="0"/>
              <a:t> (2020</a:t>
            </a:r>
            <a:r>
              <a:rPr lang="en-US" dirty="0" smtClean="0"/>
              <a:t>). </a:t>
            </a:r>
            <a:r>
              <a:rPr lang="en-US" dirty="0" err="1" smtClean="0"/>
              <a:t>SoftOne</a:t>
            </a:r>
            <a:r>
              <a:rPr lang="en-US" dirty="0" smtClean="0"/>
              <a:t> Series 5</a:t>
            </a:r>
            <a:r>
              <a:rPr lang="el-GR" dirty="0" smtClean="0"/>
              <a:t>.</a:t>
            </a:r>
            <a:r>
              <a:rPr lang="en-US" dirty="0" smtClean="0"/>
              <a:t> </a:t>
            </a:r>
            <a:r>
              <a:rPr lang="el-GR" dirty="0" smtClean="0"/>
              <a:t>Βιβλιοθήκη τεκμηρίωσης.</a:t>
            </a:r>
            <a:r>
              <a:rPr lang="en-US" dirty="0" smtClean="0"/>
              <a:t>   </a:t>
            </a:r>
            <a:r>
              <a:rPr lang="en-US" dirty="0" smtClean="0">
                <a:hlinkClick r:id="rId4"/>
              </a:rPr>
              <a:t>https://</a:t>
            </a:r>
            <a:r>
              <a:rPr lang="en-US" dirty="0" smtClean="0">
                <a:hlinkClick r:id="rId4"/>
              </a:rPr>
              <a:t>wiki.soft1.eu/display/SS5EL</a:t>
            </a:r>
            <a:r>
              <a:rPr lang="en-US" dirty="0" smtClean="0"/>
              <a:t>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3">
            <a:extLst>
              <a:ext uri="{FF2B5EF4-FFF2-40B4-BE49-F238E27FC236}">
                <a16:creationId xmlns:a16="http://schemas.microsoft.com/office/drawing/2014/main" xmlns="" id="{1DE2A4FC-7620-7C4B-AEC3-7E2C88E2E41D}"/>
              </a:ext>
            </a:extLst>
          </p:cNvPr>
          <p:cNvSpPr txBox="1">
            <a:spLocks noChangeArrowheads="1"/>
          </p:cNvSpPr>
          <p:nvPr/>
        </p:nvSpPr>
        <p:spPr bwMode="auto">
          <a:xfrm>
            <a:off x="646113" y="2584450"/>
            <a:ext cx="11299825"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3200" b="1"/>
              <a:t>Ευχαριστώ για την παρακολούθηση </a:t>
            </a:r>
            <a:endParaRPr lang="el-GR" altLang="en-US" sz="3200"/>
          </a:p>
          <a:p>
            <a:pPr eaLnBrk="1" hangingPunct="1">
              <a:spcBef>
                <a:spcPct val="0"/>
              </a:spcBef>
              <a:buClrTx/>
              <a:buSzTx/>
              <a:buFontTx/>
              <a:buNone/>
            </a:pPr>
            <a:endParaRPr lang="el-GR" altLang="en-US" sz="3200" dirty="0"/>
          </a:p>
        </p:txBody>
      </p:sp>
      <p:sp>
        <p:nvSpPr>
          <p:cNvPr id="4" name="Slide Number Placeholder 3"/>
          <p:cNvSpPr>
            <a:spLocks noGrp="1"/>
          </p:cNvSpPr>
          <p:nvPr>
            <p:ph type="sldNum" sz="quarter" idx="12"/>
          </p:nvPr>
        </p:nvSpPr>
        <p:spPr/>
        <p:txBody>
          <a:bodyPr/>
          <a:lstStyle/>
          <a:p>
            <a:fld id="{8B95C939-2FA7-DA46-BEC7-5018676AC871}" type="slidenum">
              <a:rPr lang="en-US" smtClean="0"/>
              <a:pPr/>
              <a:t>56</a:t>
            </a:fld>
            <a:endParaRPr lang="en-US"/>
          </a:p>
        </p:txBody>
      </p:sp>
    </p:spTree>
  </p:cSld>
  <p:clrMapOvr>
    <a:masterClrMapping/>
  </p:clrMapOvr>
  <p:timing>
    <p:tnLst>
      <p:par>
        <p:cTn id="1" dur="indefinite" restart="never" nodeType="tmRoot">
          <p:childTnLst>
            <p:par>
              <p:cTn id="2"/>
            </p:par>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Προμήθειες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6</a:t>
            </a:fld>
            <a:endParaRPr lang="en-US"/>
          </a:p>
        </p:txBody>
      </p:sp>
      <p:pic>
        <p:nvPicPr>
          <p:cNvPr id="3076" name="Picture 4"/>
          <p:cNvPicPr>
            <a:picLocks noChangeAspect="1" noChangeArrowheads="1"/>
          </p:cNvPicPr>
          <p:nvPr/>
        </p:nvPicPr>
        <p:blipFill>
          <a:blip r:embed="rId3"/>
          <a:srcRect/>
          <a:stretch>
            <a:fillRect/>
          </a:stretch>
        </p:blipFill>
        <p:spPr bwMode="auto">
          <a:xfrm>
            <a:off x="1267959" y="2246243"/>
            <a:ext cx="9650432" cy="270391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Παραγωγή</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7</a:t>
            </a:fld>
            <a:endParaRPr lang="en-US"/>
          </a:p>
        </p:txBody>
      </p:sp>
      <p:pic>
        <p:nvPicPr>
          <p:cNvPr id="4098" name="Picture 2"/>
          <p:cNvPicPr>
            <a:picLocks noChangeAspect="1" noChangeArrowheads="1"/>
          </p:cNvPicPr>
          <p:nvPr/>
        </p:nvPicPr>
        <p:blipFill>
          <a:blip r:embed="rId3"/>
          <a:srcRect/>
          <a:stretch>
            <a:fillRect/>
          </a:stretch>
        </p:blipFill>
        <p:spPr bwMode="auto">
          <a:xfrm>
            <a:off x="1309384" y="2126975"/>
            <a:ext cx="9969371" cy="274650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Πωλήσεις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8</a:t>
            </a:fld>
            <a:endParaRPr lang="en-US"/>
          </a:p>
        </p:txBody>
      </p:sp>
      <p:pic>
        <p:nvPicPr>
          <p:cNvPr id="5123" name="Picture 3"/>
          <p:cNvPicPr>
            <a:picLocks noChangeAspect="1" noChangeArrowheads="1"/>
          </p:cNvPicPr>
          <p:nvPr/>
        </p:nvPicPr>
        <p:blipFill>
          <a:blip r:embed="rId3"/>
          <a:srcRect/>
          <a:stretch>
            <a:fillRect/>
          </a:stretch>
        </p:blipFill>
        <p:spPr bwMode="auto">
          <a:xfrm>
            <a:off x="1076738" y="2266122"/>
            <a:ext cx="9885293" cy="269598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Προγραμματισμός υλικών</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9</a:t>
            </a:fld>
            <a:endParaRPr lang="en-US"/>
          </a:p>
        </p:txBody>
      </p:sp>
      <p:pic>
        <p:nvPicPr>
          <p:cNvPr id="6146" name="Picture 2"/>
          <p:cNvPicPr>
            <a:picLocks noChangeAspect="1" noChangeArrowheads="1"/>
          </p:cNvPicPr>
          <p:nvPr/>
        </p:nvPicPr>
        <p:blipFill>
          <a:blip r:embed="rId3"/>
          <a:srcRect/>
          <a:stretch>
            <a:fillRect/>
          </a:stretch>
        </p:blipFill>
        <p:spPr bwMode="auto">
          <a:xfrm>
            <a:off x="2362046" y="1971980"/>
            <a:ext cx="7223238" cy="3425786"/>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3327</TotalTime>
  <Words>3914</Words>
  <Application>Microsoft Macintosh PowerPoint</Application>
  <PresentationFormat>Custom</PresentationFormat>
  <Paragraphs>372</Paragraphs>
  <Slides>56</Slides>
  <Notes>31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Equity</vt:lpstr>
      <vt:lpstr>LOG601 - ΣΥΣΤΗΜΑΤΑ ΔΙΑΧΕΙΡΙΣΗΣ ΕΠΙΧΕΙΡΗΣΙΑΚΩΝ ΠΟΡΩΝ</vt:lpstr>
      <vt:lpstr> Ενότητα 4:  H λειτουργικότητα των συστημάτων ERP – μέρος Β΄</vt:lpstr>
      <vt:lpstr>Κύρια σημεία</vt:lpstr>
      <vt:lpstr>Βασικές επιχειρησιακές διεργασίες</vt:lpstr>
      <vt:lpstr>Βασικές επιχειρησιακές διεργασίες - Πυρήνας</vt:lpstr>
      <vt:lpstr>Προμήθειες</vt:lpstr>
      <vt:lpstr>Παραγωγή</vt:lpstr>
      <vt:lpstr>Πωλήσεις</vt:lpstr>
      <vt:lpstr>Προγραμματισμός υλικών</vt:lpstr>
      <vt:lpstr>Διαχείριση αποθέματος και αποθήκης</vt:lpstr>
      <vt:lpstr>Διαχείρισης παγίων και Εξυπηρέτηση πελατών </vt:lpstr>
      <vt:lpstr>Διαχείριση δεδομένων κύκλου ζωής προϊόντων</vt:lpstr>
      <vt:lpstr>Διαχείριση ανθρωπίνου δυναμικού</vt:lpstr>
      <vt:lpstr>Διαχείριση προγραμμάτων και έργων</vt:lpstr>
      <vt:lpstr>Χρηματοοικονομική λογιστική – Διοικητική λογιστική</vt:lpstr>
      <vt:lpstr>Slide 16</vt:lpstr>
      <vt:lpstr>ERP - Διοίκηση ανθρώπινου δυναμικού</vt:lpstr>
      <vt:lpstr>Βασικές περιοχές λειτουργικότητας HCM</vt:lpstr>
      <vt:lpstr>Slide 19</vt:lpstr>
      <vt:lpstr>Οργανωτική διοίκηση (ERP)</vt:lpstr>
      <vt:lpstr>Οργανωτική διοίκηση (ERP)</vt:lpstr>
      <vt:lpstr>Οργανωτική δομή επιχείρησης</vt:lpstr>
      <vt:lpstr>Σχέσεις μεταξύ αντικειμένων οργανωτικής δομής</vt:lpstr>
      <vt:lpstr>Παράδειγμα οργανωτικής δομής</vt:lpstr>
      <vt:lpstr>Λίστα θέσεων εργασίας (SoftOne)</vt:lpstr>
      <vt:lpstr>Θέση εργασίας (SoftOne)</vt:lpstr>
      <vt:lpstr>Καθήκοντα θέσης εργασίας (SoftOne)</vt:lpstr>
      <vt:lpstr>Εργαζόμενος</vt:lpstr>
      <vt:lpstr>Θέση εργασίας – Εργαζόμενος (SoftOne)</vt:lpstr>
      <vt:lpstr>Τύπος πληροφορίας (infotype)</vt:lpstr>
      <vt:lpstr>Ενέργειες προσωπικού</vt:lpstr>
      <vt:lpstr>Ομάδες εργαζομένων</vt:lpstr>
      <vt:lpstr>Πρόσληψη προσωπικού </vt:lpstr>
      <vt:lpstr>Πρόσληψη προσωπικού </vt:lpstr>
      <vt:lpstr>Διαχείριση χρόνου προσωπικού</vt:lpstr>
      <vt:lpstr>Διαχείριση χρόνου προσωπικού</vt:lpstr>
      <vt:lpstr>Slide 37</vt:lpstr>
      <vt:lpstr>Καταγραφή χρόνου απουσίας εργαζομένων</vt:lpstr>
      <vt:lpstr>Προγραμματισμός βάρδιας</vt:lpstr>
      <vt:lpstr>Προγραμματισμός βάρδιας</vt:lpstr>
      <vt:lpstr>Μισθοδοσία προσωπικού </vt:lpstr>
      <vt:lpstr>Μισθοδοσία προσωπικού </vt:lpstr>
      <vt:lpstr>Slide 43</vt:lpstr>
      <vt:lpstr>Slide 44</vt:lpstr>
      <vt:lpstr>Slide 45</vt:lpstr>
      <vt:lpstr>SAP - Σχέση προφίλ με κατάλογο προσόντων</vt:lpstr>
      <vt:lpstr>Κατάλογος προσόντων επιχείρησης</vt:lpstr>
      <vt:lpstr>Σχεδίαση καριέρας εργαζόμενου</vt:lpstr>
      <vt:lpstr>Slide 49</vt:lpstr>
      <vt:lpstr>Σχεδίαση διαδοχής μιας θέσης</vt:lpstr>
      <vt:lpstr>Αξιολογήσεις εργαζομένων (SoftOne)</vt:lpstr>
      <vt:lpstr>Καταχώρηση ερωτήσεων (SoftOne)</vt:lpstr>
      <vt:lpstr>Λίστα προσώπων που αξιολογούνται (SoftOne)</vt:lpstr>
      <vt:lpstr>Αποτελέσματα Αξιολόγησης (SoftOne)</vt:lpstr>
      <vt:lpstr>Βιβλιογραφία</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ERP 04</dc:title>
  <dc:creator>Microsoft Office User</dc:creator>
  <cp:lastModifiedBy>User</cp:lastModifiedBy>
  <cp:revision>297</cp:revision>
  <dcterms:created xsi:type="dcterms:W3CDTF">2020-03-03T10:19:12Z</dcterms:created>
  <dcterms:modified xsi:type="dcterms:W3CDTF">2021-03-22T17:25:50Z</dcterms:modified>
</cp:coreProperties>
</file>