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0"/>
  </p:notesMasterIdLst>
  <p:sldIdLst>
    <p:sldId id="402" r:id="rId2"/>
    <p:sldId id="403" r:id="rId3"/>
    <p:sldId id="404" r:id="rId4"/>
    <p:sldId id="309" r:id="rId5"/>
    <p:sldId id="385" r:id="rId6"/>
    <p:sldId id="386" r:id="rId7"/>
    <p:sldId id="387" r:id="rId8"/>
    <p:sldId id="40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9E499CB-74CC-4195-9FBA-5D88FCA94A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406274C-AD66-472E-8953-E72D0D5AF29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CFBDEEB-A414-411B-AC07-73BAECEA02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9F9B81A1-8C6F-4AAE-9331-A2336B5ED0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357D49E9-5DA4-4175-B423-921092D022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35E2318D-E110-45A8-A9F4-AE066CA33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0E859F-45E1-44BE-912B-4D8F4581B5C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43384CC-26F4-2527-2C5D-E97FE17678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C7CECF4-175C-4DC5-3BF2-C5B5769CF9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1F0A5B-B7AC-4A64-B1E4-DEA110BC1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FEAB-92F0-41D7-8D7E-5C63CB6DAB33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C2F8A6-E1D6-42CC-9A03-019E4C371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B68A3E-2CE1-40F9-87AC-7244D7AB11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B121-69C4-447F-B832-2C662015714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55890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159576-FFC9-4E5B-B1E4-B3D8767A0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BE3-5A07-4514-B934-D41F87B84DEE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53148-39A7-490C-8928-43290E559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2F1700-3D52-417B-90BC-B44A429ED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1D0F-6875-4C32-BF55-D8B56EA8C73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8241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98F6BA-0A76-488F-B037-B36060F7F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6AD5A-2C89-44A4-B272-16F4FA4AB203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C715F1-3C2D-4287-A692-2002F90A8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38B7AF-B0E3-440B-8740-4CE4A80B6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D927-605A-4F2A-A1C9-587F4B52AEA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1058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8B5F65-3B24-4E3B-91CE-A011156EB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4E09-3646-451F-91E3-6812F46617C4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00D104-CDC2-4EC9-8DAB-75EB92B70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AB4241-0E0D-4205-837A-B9FF91092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7E7D-69D2-4E4A-9D0F-CE2CD97D443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80241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75C93-28E6-4A07-9AA8-F4F0EA79F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0D8C-AEEB-4A1A-9F42-1C84D41F7ED7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F0FDF6-4F05-4FB0-9E57-C9408CD14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DC0A1F-C68D-4388-93D2-5BEE7D555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B520-68D1-476B-9573-0F20782B331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9610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341554-8C6B-4E15-AFCC-7ACECFEFFC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4681-AAEC-400B-B5BD-96824EC3597D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DA0BB5-C5E3-424C-9C8E-DE3C4EACE7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47ACD-242E-423F-B977-29E6004C5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DA3B-6B36-45A9-938C-6CBF1353F2B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2220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01553-3225-4FC0-A4D8-DF49FCCFE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7FB6F-6ADE-45C2-9848-68D9C6EA613B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9A630-62FA-444F-BD2E-2A27195A6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16322-49D2-4E71-80B9-8CE9E0B4F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E108D-81F4-44BB-881E-C8563E5A344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1699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E5FAB0C-3D2E-446C-82E0-8C7FECECA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A634C-539A-435A-88EF-9B319F918F00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3E0538-7C00-4932-89D1-6B51D4E00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231CEC6-5569-42DD-AC4B-FEA669D09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06C27-9BA1-46B7-A393-A12845A14CD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350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9537D6-8040-400A-AE84-AA6792843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9A74F-DADF-47EA-BC35-69F01ECB240A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FFC867-E37B-4621-8BB6-87446DC01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2ECACC-375F-4C85-851E-E0C5D3AD3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B769-0851-47F7-AC41-81EE5B0DA95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04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D3B912-9805-418C-BF8F-57C510C95F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D5228-A5EC-4571-83EB-55504220375C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70943AD-03D9-44B8-882F-D48F7AE9F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4ED201-9E2B-408B-9A01-F620ADC03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37C57-47F3-4FB8-BC15-98C2F25F976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40133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6878E1-F6C9-4F35-A657-A6C8BB08B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23221-CD44-4DD6-8A15-17160F345444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D97E9-EDD0-4501-A23D-C9F00B2BE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C1042-6B0D-4A31-A79B-8397286B0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E67D4-6BC0-4A85-8FB2-C62E188D3221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8383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179C89-D0E3-4377-80D1-DEED78D4D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4A31B-EA0A-4DD7-AF9B-7444FD68F489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BDDCAC-0F73-4786-8978-799D45825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6EBFF1-5625-42C7-8026-EF28B35DA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08B2C-BCC3-41A7-832C-40FED390847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9803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793228F4-881C-431C-B4F9-DBDBD1597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259887AE-84A6-47F3-8366-C716C0C38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BEC6C447-EAD9-446F-AADA-D56946B60C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785EFA6-4D4C-4589-9C0C-96C743A7B7E7}" type="datetimeFigureOut">
              <a:rPr lang="en-US"/>
              <a:pPr>
                <a:defRPr/>
              </a:pPr>
              <a:t>11/21/2023</a:t>
            </a:fld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4BFB2212-ED18-48AB-BF19-C0F4F9ED51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70" name="Rectangle 6">
            <a:extLst>
              <a:ext uri="{FF2B5EF4-FFF2-40B4-BE49-F238E27FC236}">
                <a16:creationId xmlns:a16="http://schemas.microsoft.com/office/drawing/2014/main" id="{F6E97F57-D8E6-4E09-A9E3-C5377A1F3A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2369866-92B3-44D4-9B3E-8C75E267944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3%CE%AD%CE%BD%CE%BF%CF%82_(%CE%B2%CE%B9%CE%BF%CE%BB%CE%BF%CE%B3%CE%AF%CE%B1)" TargetMode="External"/><Relationship Id="rId3" Type="http://schemas.openxmlformats.org/officeDocument/2006/relationships/hyperlink" Target="https://el.wikipedia.org/wiki/%CE%92%CE%B1%CF%83%CE%AF%CE%BB%CE%B5%CE%B9%CE%BF_(%CE%B2%CE%B9%CE%BF%CE%BB%CE%BF%CE%B3%CE%AF%CE%B1)" TargetMode="External"/><Relationship Id="rId7" Type="http://schemas.openxmlformats.org/officeDocument/2006/relationships/hyperlink" Target="https://el.wikipedia.org/wiki/%CE%9F%CE%B9%CE%BA%CE%BF%CE%B3%CE%AD%CE%BD%CE%B5%CE%B9%CE%B1_(%CE%B2%CE%B9%CE%BF%CE%BB%CE%BF%CE%B3%CE%AF%CE%B1)" TargetMode="External"/><Relationship Id="rId2" Type="http://schemas.openxmlformats.org/officeDocument/2006/relationships/hyperlink" Target="https://el.wikipedia.org/wiki/%CE%A4%CE%B1%CE%BE%CE%B9%CE%BD%CE%BF%CE%BC%CE%B9%CE%BA%CE%AD%CF%82_%CE%B2%CE%B1%CE%B8%CE%BC%CE%AF%CE%B4%CE%B5%CF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A4%CE%AC%CE%BE%CE%B7_(%CE%B2%CE%B9%CE%BF%CE%BB%CE%BF%CE%B3%CE%AF%CE%B1)" TargetMode="External"/><Relationship Id="rId5" Type="http://schemas.openxmlformats.org/officeDocument/2006/relationships/hyperlink" Target="https://el.wikipedia.org/wiki/%CE%9F%CE%BC%CE%BF%CF%84%CE%B1%CE%BE%CE%AF%CE%B1" TargetMode="External"/><Relationship Id="rId4" Type="http://schemas.openxmlformats.org/officeDocument/2006/relationships/hyperlink" Target="https://el.wikipedia.org/wiki/%CE%A3%CF%85%CE%BD%CE%BF%CE%BC%CE%BF%CF%84%CE%B1%CE%BE%CE%AF%CE%B1" TargetMode="External"/><Relationship Id="rId9" Type="http://schemas.openxmlformats.org/officeDocument/2006/relationships/hyperlink" Target="https://el.wikipedia.org/wiki/%CE%95%CE%AF%CE%B4%CE%BF%CF%82_(%CE%B2%CE%B9%CE%BF%CE%BB%CE%BF%CE%B3%CE%AF%CE%B1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BD8B62-C06B-4995-B0F9-0A1B711F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Εξημέρωση ειδών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3D7B6C-B2C0-4B4E-A8F4-2A9E0E4FE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r>
              <a:rPr lang="el-GR" altLang="el-GR" sz="2800" dirty="0"/>
              <a:t>Άγρια είδη </a:t>
            </a:r>
            <a:r>
              <a:rPr lang="en-US" altLang="el-GR" sz="2800" dirty="0"/>
              <a:t> - </a:t>
            </a:r>
            <a:r>
              <a:rPr lang="el-GR" altLang="el-GR" sz="2800" dirty="0"/>
              <a:t>εξημέρωση</a:t>
            </a:r>
          </a:p>
          <a:p>
            <a:r>
              <a:rPr lang="el-GR" altLang="el-GR" sz="2800" dirty="0" err="1"/>
              <a:t>Καλιεργούμενα</a:t>
            </a:r>
            <a:r>
              <a:rPr lang="el-GR" altLang="el-GR" sz="2800" dirty="0"/>
              <a:t> είδη - εγκλιματισμός 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E8C91-832E-5C63-74A0-77FA0C3DA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602" y="3121852"/>
            <a:ext cx="2576796" cy="36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BD8B62-C06B-4995-B0F9-0A1B711F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776"/>
          </a:xfrm>
        </p:spPr>
        <p:txBody>
          <a:bodyPr/>
          <a:lstStyle/>
          <a:p>
            <a:r>
              <a:rPr lang="el-GR" sz="3200" dirty="0"/>
              <a:t>Εξελικτική πορεία 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3D7B6C-B2C0-4B4E-A8F4-2A9E0E4FE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54624"/>
          </a:xfrm>
        </p:spPr>
        <p:txBody>
          <a:bodyPr/>
          <a:lstStyle/>
          <a:p>
            <a:r>
              <a:rPr lang="el-GR" altLang="el-GR" sz="2800" dirty="0"/>
              <a:t>Άγρια είδη </a:t>
            </a:r>
            <a:r>
              <a:rPr lang="en-US" altLang="el-GR" sz="2800" dirty="0"/>
              <a:t> - </a:t>
            </a:r>
            <a:r>
              <a:rPr lang="el-GR" altLang="el-GR" sz="2800" dirty="0"/>
              <a:t>εξημέρωση</a:t>
            </a:r>
          </a:p>
          <a:p>
            <a:r>
              <a:rPr lang="el-GR" altLang="el-GR" sz="2800" dirty="0" err="1"/>
              <a:t>Καλιεργούμενα</a:t>
            </a:r>
            <a:r>
              <a:rPr lang="el-GR" altLang="el-GR" sz="2800" dirty="0"/>
              <a:t> είδη και ποικιλίες - εγκλιματισμός </a:t>
            </a:r>
          </a:p>
          <a:p>
            <a:r>
              <a:rPr lang="el-GR" altLang="el-GR" sz="2800" dirty="0"/>
              <a:t>Διαφοροποίηση χαρακτηριστικών </a:t>
            </a:r>
          </a:p>
          <a:p>
            <a:r>
              <a:rPr lang="el-GR" altLang="el-GR" sz="2800" dirty="0">
                <a:solidFill>
                  <a:srgbClr val="FFC000"/>
                </a:solidFill>
              </a:rPr>
              <a:t>Τοπικές ποικιλίες </a:t>
            </a:r>
          </a:p>
          <a:p>
            <a:r>
              <a:rPr lang="el-GR" altLang="el-GR" sz="2800" dirty="0">
                <a:solidFill>
                  <a:srgbClr val="FF0000"/>
                </a:solidFill>
              </a:rPr>
              <a:t>Βελτιωμένες ποικιλίες  </a:t>
            </a:r>
          </a:p>
          <a:p>
            <a:endParaRPr lang="en-US" dirty="0"/>
          </a:p>
        </p:txBody>
      </p:sp>
      <p:pic>
        <p:nvPicPr>
          <p:cNvPr id="9" name="Picture 8" descr="wild progenitor corn">
            <a:extLst>
              <a:ext uri="{FF2B5EF4-FFF2-40B4-BE49-F238E27FC236}">
                <a16:creationId xmlns:a16="http://schemas.microsoft.com/office/drawing/2014/main" id="{BFA47188-E028-438E-BF1D-861F2FCA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1670497" cy="26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Ξαναγράφεται με τη βοήθεια του DNA η ιστορία του... καλαμποκιού | Flash.gr">
            <a:extLst>
              <a:ext uri="{FF2B5EF4-FFF2-40B4-BE49-F238E27FC236}">
                <a16:creationId xmlns:a16="http://schemas.microsoft.com/office/drawing/2014/main" id="{FFF0FAB4-943F-460E-BF1E-7FAFB594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2511"/>
            <a:ext cx="3233936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5" descr="img705.tif">
            <a:extLst>
              <a:ext uri="{FF2B5EF4-FFF2-40B4-BE49-F238E27FC236}">
                <a16:creationId xmlns:a16="http://schemas.microsoft.com/office/drawing/2014/main" id="{DECD1D37-8EDA-479C-A1E4-4CFB878E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7767" y="3886113"/>
            <a:ext cx="2238850" cy="27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C88FC-C6F6-5079-AC69-0E13926B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Κέντρα καταγωγής καλλιεργούμενων ειδών</a:t>
            </a:r>
            <a:br>
              <a:rPr lang="el-GR" sz="3200" dirty="0"/>
            </a:br>
            <a:r>
              <a:rPr lang="el-GR" sz="3200" dirty="0"/>
              <a:t>(</a:t>
            </a:r>
            <a:r>
              <a:rPr lang="en-US" sz="3200" dirty="0"/>
              <a:t>Vavilov 1926)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1827D9-5BC8-1A61-725F-91EE79EC3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480" y="1752600"/>
            <a:ext cx="4464496" cy="2336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5CD7F-C88F-DFC4-A054-E18CCAE80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80" y="4520445"/>
            <a:ext cx="4464496" cy="2293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B856F2-65B6-DFA7-5EBF-C7EA1DB015BC}"/>
              </a:ext>
            </a:extLst>
          </p:cNvPr>
          <p:cNvSpPr txBox="1"/>
          <p:nvPr/>
        </p:nvSpPr>
        <p:spPr>
          <a:xfrm>
            <a:off x="216024" y="1988840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Κέντρα καταγωγής</a:t>
            </a:r>
          </a:p>
          <a:p>
            <a:r>
              <a:rPr lang="el-GR" dirty="0">
                <a:solidFill>
                  <a:srgbClr val="FFC000"/>
                </a:solidFill>
              </a:rPr>
              <a:t>Κέντρα εξημέρωσης</a:t>
            </a:r>
          </a:p>
          <a:p>
            <a:r>
              <a:rPr lang="el-GR" dirty="0">
                <a:solidFill>
                  <a:srgbClr val="FFC000"/>
                </a:solidFill>
              </a:rPr>
              <a:t>Μεγάλη γενετική </a:t>
            </a:r>
            <a:r>
              <a:rPr lang="el-GR" dirty="0" err="1">
                <a:solidFill>
                  <a:srgbClr val="FFC000"/>
                </a:solidFill>
              </a:rPr>
              <a:t>παραλλακτικότητα</a:t>
            </a:r>
            <a:endParaRPr lang="el-GR" dirty="0">
              <a:solidFill>
                <a:srgbClr val="FFC000"/>
              </a:solidFill>
            </a:endParaRPr>
          </a:p>
          <a:p>
            <a:endParaRPr lang="el-GR" dirty="0">
              <a:solidFill>
                <a:srgbClr val="FFC000"/>
              </a:solidFill>
            </a:endParaRPr>
          </a:p>
          <a:p>
            <a:endParaRPr lang="el-GR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572D0-4148-DC19-F890-36E935C62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501008"/>
            <a:ext cx="29432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9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1D4E-AE00-9AA6-8253-875F3CCAD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9768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err="1">
                <a:solidFill>
                  <a:schemeClr val="tx1"/>
                </a:solidFill>
              </a:rPr>
              <a:t>Φυτογενετικοί</a:t>
            </a:r>
            <a:r>
              <a:rPr lang="el-GR" sz="3200" dirty="0">
                <a:solidFill>
                  <a:schemeClr val="tx1"/>
                </a:solidFill>
              </a:rPr>
              <a:t> πόροι - Βιοποικιλότητα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29FA-6185-870E-C5EA-9C099336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340768"/>
            <a:ext cx="8569325" cy="4790157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dirty="0">
                <a:solidFill>
                  <a:srgbClr val="CCECFF"/>
                </a:solidFill>
              </a:rPr>
              <a:t>Γενετικό υλικό (</a:t>
            </a:r>
            <a:r>
              <a:rPr lang="en-US" sz="2400" dirty="0">
                <a:solidFill>
                  <a:srgbClr val="CCECFF"/>
                </a:solidFill>
              </a:rPr>
              <a:t>germplasm)</a:t>
            </a:r>
          </a:p>
          <a:p>
            <a:pPr eaLnBrk="1" hangingPunct="1">
              <a:defRPr/>
            </a:pPr>
            <a:r>
              <a:rPr lang="el-GR" sz="2400" dirty="0"/>
              <a:t>Αυτοφυή</a:t>
            </a:r>
          </a:p>
          <a:p>
            <a:pPr eaLnBrk="1" hangingPunct="1">
              <a:defRPr/>
            </a:pPr>
            <a:r>
              <a:rPr lang="el-GR" sz="2400" dirty="0"/>
              <a:t>Άγρια ή ημιάγρια είδη συγγενή ή προγονικά των ΚΦ</a:t>
            </a:r>
            <a:r>
              <a:rPr lang="en-US" sz="2400" dirty="0"/>
              <a:t> (Crop Wild Relatives)</a:t>
            </a:r>
            <a:r>
              <a:rPr lang="el-GR" sz="2400" dirty="0"/>
              <a:t> </a:t>
            </a:r>
          </a:p>
          <a:p>
            <a:pPr eaLnBrk="1" hangingPunct="1">
              <a:defRPr/>
            </a:pPr>
            <a:r>
              <a:rPr lang="el-GR" sz="2400" dirty="0"/>
              <a:t>Τοπικές ποικιλίες (</a:t>
            </a:r>
            <a:r>
              <a:rPr lang="en-US" sz="2400" dirty="0"/>
              <a:t>landraces)</a:t>
            </a:r>
          </a:p>
          <a:p>
            <a:pPr eaLnBrk="1" hangingPunct="1">
              <a:defRPr/>
            </a:pPr>
            <a:endParaRPr lang="el-GR" sz="2400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l-GR" sz="2400" dirty="0">
                <a:solidFill>
                  <a:srgbClr val="FFC000"/>
                </a:solidFill>
              </a:rPr>
              <a:t>Σύγχρονες ποικιλίες (</a:t>
            </a:r>
            <a:r>
              <a:rPr lang="en-US" sz="2400" dirty="0">
                <a:solidFill>
                  <a:srgbClr val="FFC000"/>
                </a:solidFill>
              </a:rPr>
              <a:t>cultivars)</a:t>
            </a:r>
          </a:p>
          <a:p>
            <a:pPr eaLnBrk="1" hangingPunct="1">
              <a:defRPr/>
            </a:pPr>
            <a:endParaRPr lang="el-G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A0AC-956A-4A26-AB66-673681CF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2800" dirty="0" err="1"/>
              <a:t>Λινναίος</a:t>
            </a:r>
            <a:r>
              <a:rPr lang="el-GR" sz="2800" dirty="0"/>
              <a:t> και Ταξινομία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ABDC9-C2CC-4274-A430-9E95AFF8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defRPr/>
            </a:pPr>
            <a:r>
              <a:rPr lang="el-GR" sz="2400" dirty="0"/>
              <a:t>Ο Κάρολος Λινναίος σχεδίασε ένα σύστημα ταξινόμησης για τα φυτά και τα ζώα που δημοσιεύτηκε στο έργο του </a:t>
            </a:r>
            <a:r>
              <a:rPr lang="en-US" sz="2400" dirty="0" err="1"/>
              <a:t>Systema</a:t>
            </a:r>
            <a:r>
              <a:rPr lang="en-US" sz="2400" dirty="0"/>
              <a:t> </a:t>
            </a:r>
            <a:r>
              <a:rPr lang="en-US" sz="2400" dirty="0" err="1"/>
              <a:t>Naturae</a:t>
            </a:r>
            <a:r>
              <a:rPr lang="en-US" sz="2400" dirty="0"/>
              <a:t> (1785)</a:t>
            </a:r>
          </a:p>
        </p:txBody>
      </p:sp>
      <p:pic>
        <p:nvPicPr>
          <p:cNvPr id="141316" name="Picture 3">
            <a:extLst>
              <a:ext uri="{FF2B5EF4-FFF2-40B4-BE49-F238E27FC236}">
                <a16:creationId xmlns:a16="http://schemas.microsoft.com/office/drawing/2014/main" id="{E200745C-FFB3-4D2B-906D-DF3F98F81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81400"/>
            <a:ext cx="2009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4">
            <a:extLst>
              <a:ext uri="{FF2B5EF4-FFF2-40B4-BE49-F238E27FC236}">
                <a16:creationId xmlns:a16="http://schemas.microsoft.com/office/drawing/2014/main" id="{0DEF488C-FC8F-4592-B9C0-024B5E5B7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138799"/>
            <a:ext cx="209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9C0B-4BC3-4BFC-BBDD-551C15C5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>
              <a:defRPr/>
            </a:pPr>
            <a:r>
              <a:rPr lang="el-GR" sz="3200" dirty="0"/>
              <a:t>Σύστημα ταξινόμησης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CB11-53FF-4F71-B019-40752B37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 algn="just">
              <a:defRPr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Ιεραρχικό σύστημα ταξινόμησης του </a:t>
            </a:r>
            <a:r>
              <a:rPr lang="el-G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Λινναίου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στοχεύει στη διευθέτηση των οργανισμών σε μια ανιούσα σειρά ομάδων συνεχώς αυξανόμενης περιεκτικότητας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επίπεδα, τις </a:t>
            </a:r>
            <a:r>
              <a:rPr lang="el-GR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ταξινομικές βαθμίδες</a:t>
            </a:r>
          </a:p>
          <a:p>
            <a:pPr algn="just">
              <a:defRPr/>
            </a:pP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 βασικές </a:t>
            </a:r>
            <a:r>
              <a:rPr lang="el-G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 tooltip="Ταξινομικές βαθμίδε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βαθμίδες</a:t>
            </a:r>
            <a:r>
              <a:rPr lang="el-G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της ταξινομικής ιεραρχίας είναι οι εξής: το </a:t>
            </a:r>
            <a:r>
              <a:rPr lang="el-G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 tooltip="Βασίλειο (βιολογί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Βασίλειο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η </a:t>
            </a:r>
            <a:r>
              <a:rPr lang="el-G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 tooltip="Συνομοταξ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Συνομοταξία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η </a:t>
            </a:r>
            <a:r>
              <a:rPr lang="el-G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 tooltip="Ομοταξί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Ομοταξία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η </a:t>
            </a:r>
            <a:r>
              <a:rPr lang="el-G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6" tooltip="Τάξη (βιολογί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Τάξη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η </a:t>
            </a:r>
            <a:r>
              <a:rPr lang="el-G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7" tooltip="Οικογένεια (βιολογί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Οικογένεια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το </a:t>
            </a:r>
            <a:r>
              <a:rPr lang="el-G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8" tooltip="Γένος (βιολογί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Γένος</a:t>
            </a:r>
            <a:r>
              <a:rPr lang="el-G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το </a:t>
            </a:r>
            <a:r>
              <a:rPr lang="el-GR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9" tooltip="Είδος (βιολογί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Είδος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Ως βάση της ιεράρχησης λαμβάνεται το είδος, τα όμοια μεταξύ τους είδη συναποτελούν γένος, όμοια γένη τις οικογένειες και αυτές τις τάξεις, ομοταξίες, κ.λπ.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F3E6-1C9A-46FD-93C8-B46D3BCB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>
              <a:defRPr/>
            </a:pPr>
            <a:r>
              <a:rPr lang="el-GR" sz="3600" dirty="0"/>
              <a:t>Ταξινομική ιεραρχία</a:t>
            </a:r>
            <a:endParaRPr lang="en-US" sz="3600" dirty="0"/>
          </a:p>
        </p:txBody>
      </p:sp>
      <p:pic>
        <p:nvPicPr>
          <p:cNvPr id="143363" name="Content Placeholder 3">
            <a:extLst>
              <a:ext uri="{FF2B5EF4-FFF2-40B4-BE49-F238E27FC236}">
                <a16:creationId xmlns:a16="http://schemas.microsoft.com/office/drawing/2014/main" id="{56685672-E8F5-4D41-8383-1C74716C7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560" y="1604962"/>
            <a:ext cx="2087563" cy="4872038"/>
          </a:xfrm>
        </p:spPr>
      </p:pic>
      <p:pic>
        <p:nvPicPr>
          <p:cNvPr id="143364" name="Picture 2">
            <a:extLst>
              <a:ext uri="{FF2B5EF4-FFF2-40B4-BE49-F238E27FC236}">
                <a16:creationId xmlns:a16="http://schemas.microsoft.com/office/drawing/2014/main" id="{5702128A-70B8-4FF7-AC1C-92F6B8227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11514"/>
            <a:ext cx="3043238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1D676477-12B3-59FC-143B-605B8970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37" y="1358866"/>
            <a:ext cx="284674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89C0B-4BC3-4BFC-BBDD-551C15C5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>
              <a:defRPr/>
            </a:pPr>
            <a:r>
              <a:rPr lang="el-GR" sz="2800" dirty="0"/>
              <a:t>Κατάταξη φυτικών ειδών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3CB11-53FF-4F71-B019-40752B37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507288" cy="4538662"/>
          </a:xfrm>
        </p:spPr>
        <p:txBody>
          <a:bodyPr/>
          <a:lstStyle/>
          <a:p>
            <a:pPr algn="just"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Διάρκεια βιολογικού κύκλου → Ετήσια, Διετή, Πολυετή</a:t>
            </a:r>
          </a:p>
          <a:p>
            <a:pPr algn="just"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Προσαρμοστικότητα → ψυχρών – θερμών κλιμάτων</a:t>
            </a:r>
          </a:p>
          <a:p>
            <a:pPr algn="just"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Μορφολογικά χαρακτηριστικά</a:t>
            </a:r>
          </a:p>
          <a:p>
            <a:pPr algn="just"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Γεωργικά κριτήρια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Εποχή σποράς → χειμερινά, εαρινά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Χρησιμοποιούμενο τμήμα →</a:t>
            </a:r>
            <a:r>
              <a:rPr lang="el-GR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καρποδοτικά</a:t>
            </a: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σανοδοτικά</a:t>
            </a: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ριζώδη</a:t>
            </a:r>
            <a:endParaRPr lang="el-GR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Κύριο προϊόν → Κλωστικά, </a:t>
            </a:r>
            <a:r>
              <a:rPr lang="el-GR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ελαιούχα</a:t>
            </a:r>
            <a:r>
              <a:rPr lang="en-US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l-GR" sz="2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CDA9B-3F8C-1EEA-3E6F-95DE1ACB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4942328"/>
            <a:ext cx="7131537" cy="866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5B2764-4C63-B9DB-1525-C2001A8F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5953566"/>
            <a:ext cx="7131537" cy="6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0453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3548</TotalTime>
  <Words>238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Tahoma</vt:lpstr>
      <vt:lpstr>Times New Roman</vt:lpstr>
      <vt:lpstr>Wingdings</vt:lpstr>
      <vt:lpstr>Textured</vt:lpstr>
      <vt:lpstr>Εξημέρωση ειδών</vt:lpstr>
      <vt:lpstr>Εξελικτική πορεία </vt:lpstr>
      <vt:lpstr>Κέντρα καταγωγής καλλιεργούμενων ειδών (Vavilov 1926)</vt:lpstr>
      <vt:lpstr>Φυτογενετικοί πόροι - Βιοποικιλότητα</vt:lpstr>
      <vt:lpstr>Λινναίος και Ταξινομία</vt:lpstr>
      <vt:lpstr>Σύστημα ταξινόμησης</vt:lpstr>
      <vt:lpstr>Ταξινομική ιεραρχία</vt:lpstr>
      <vt:lpstr>Κατάταξη φυτικών ειδών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ΓΕΩΠΟΝΙΑ</dc:title>
  <dc:creator>Papastylianou</dc:creator>
  <cp:lastModifiedBy>Panayiota Papastylianou</cp:lastModifiedBy>
  <cp:revision>197</cp:revision>
  <dcterms:created xsi:type="dcterms:W3CDTF">2007-11-01T08:48:15Z</dcterms:created>
  <dcterms:modified xsi:type="dcterms:W3CDTF">2023-11-21T12:32:00Z</dcterms:modified>
</cp:coreProperties>
</file>