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7" r:id="rId3"/>
    <p:sldId id="269" r:id="rId4"/>
    <p:sldId id="282" r:id="rId5"/>
    <p:sldId id="281" r:id="rId6"/>
    <p:sldId id="270" r:id="rId7"/>
    <p:sldId id="273" r:id="rId8"/>
    <p:sldId id="274" r:id="rId9"/>
    <p:sldId id="275" r:id="rId10"/>
    <p:sldId id="268" r:id="rId11"/>
    <p:sldId id="271" r:id="rId12"/>
    <p:sldId id="277" r:id="rId13"/>
    <p:sldId id="276" r:id="rId14"/>
    <p:sldId id="272" r:id="rId15"/>
    <p:sldId id="279" r:id="rId16"/>
    <p:sldId id="278" r:id="rId17"/>
  </p:sldIdLst>
  <p:sldSz cx="12192000" cy="6858000"/>
  <p:notesSz cx="6858000" cy="91440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56" autoAdjust="0"/>
    <p:restoredTop sz="94660" autoAdjust="0"/>
  </p:normalViewPr>
  <p:slideViewPr>
    <p:cSldViewPr snapToGrid="0">
      <p:cViewPr varScale="1">
        <p:scale>
          <a:sx n="115" d="100"/>
          <a:sy n="115" d="100"/>
        </p:scale>
        <p:origin x="798" y="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2E315-69C1-49CB-9E05-5274C8BBF1AC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D2C98-86B8-496A-9FDB-856416E5E25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5983B-AD38-4721-893D-ED98ED5F89E0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7C227F-C2D1-433D-B34D-4393C6BDE61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4BB7AF-A87E-470E-923D-F8DFBD80757A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43C356-4711-45BD-9E10-720EDFB0953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A6C96-7719-41DD-92A6-08976C4BEB48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5E00B-9DD1-471D-A53E-22ACDE26B83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C315E4-47CA-488C-8B08-5846DBB4A95C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C0F9F-1F13-457F-8F61-9D619FD0C2EB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CB0C9-0EE0-4AA0-8F5F-8097213F07DA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0497D2-80A1-4065-860B-EE4D6E60C029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5F9F49-4EFA-4C20-9164-69EC52D92D91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61272C-5B33-418F-A187-CB9F1CB704F1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56BAEA-C04B-4CEE-A6EC-8D787B148D6D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F47DAE-4CEE-4CE0-8C1E-02C715F20D25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5BA4D-C15C-4500-8325-98D2F0EDD6CA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EA196F-1B4F-4CFC-9571-28A6A94022C6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8EE19-4D7C-4BF1-9494-29BFCEE0BA30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EE9F1-05D4-4532-A941-C7B62E8FB27D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 smtClean="0"/>
              <a:t>Στυλ κύριου τίτλου</a:t>
            </a:r>
            <a:endParaRPr lang="el-GR"/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 smtClean="0"/>
              <a:t>Επεξεργασία 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A8859B-3161-4C57-8BB6-86A50122ACA5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E2371-D320-4E7A-8F29-1BDA19E93512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4965">
              <a:srgbClr val="B8D1E7"/>
            </a:gs>
            <a:gs pos="36296">
              <a:srgbClr val="BBCFE1"/>
            </a:gs>
            <a:gs pos="0">
              <a:schemeClr val="accent3">
                <a:lumMod val="60000"/>
                <a:lumOff val="40000"/>
              </a:schemeClr>
            </a:gs>
            <a:gs pos="61381">
              <a:srgbClr val="B5D2EC"/>
            </a:gs>
            <a:gs pos="54000">
              <a:schemeClr val="accent1">
                <a:lumMod val="45000"/>
                <a:lumOff val="55000"/>
              </a:schemeClr>
            </a:gs>
            <a:gs pos="75000">
              <a:srgbClr val="B7D3ED"/>
            </a:gs>
            <a:gs pos="65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Θέση τίτλου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Στυλ κύριου τίτλου</a:t>
            </a:r>
          </a:p>
        </p:txBody>
      </p:sp>
      <p:sp>
        <p:nvSpPr>
          <p:cNvPr id="1027" name="Θέση κειμένου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smtClean="0"/>
              <a:t>Επεξεργασία 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CC3AACC-435D-45CA-B5F4-3C402E94EC63}" type="datetimeFigureOut">
              <a:rPr lang="el-GR"/>
              <a:pPr>
                <a:defRPr/>
              </a:pPr>
              <a:t>26/10/2023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1047B24-5799-4D66-81FB-BE84325109EE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l"/>
            <a:r>
              <a:rPr lang="el-GR" b="1" smtClean="0">
                <a:solidFill>
                  <a:srgbClr val="38572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Εργαλεία αξιολόγησης επενδύσεων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2797175" y="5202238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el-GR" dirty="0" err="1" smtClean="0">
                <a:solidFill>
                  <a:srgbClr val="385723"/>
                </a:solidFill>
              </a:rPr>
              <a:t>Γούσιος</a:t>
            </a:r>
            <a:r>
              <a:rPr lang="el-GR" dirty="0" smtClean="0">
                <a:solidFill>
                  <a:srgbClr val="385723"/>
                </a:solidFill>
              </a:rPr>
              <a:t> Ιωάννης – Ε.ΔΙ.Π. Γ.Π.Α.</a:t>
            </a:r>
          </a:p>
          <a:p>
            <a:pPr algn="r"/>
            <a:r>
              <a:rPr lang="el-GR" dirty="0" smtClean="0">
                <a:solidFill>
                  <a:srgbClr val="385723"/>
                </a:solidFill>
              </a:rPr>
              <a:t>Παρασκευή </a:t>
            </a:r>
            <a:r>
              <a:rPr lang="en-US" dirty="0" smtClean="0">
                <a:solidFill>
                  <a:srgbClr val="385723"/>
                </a:solidFill>
              </a:rPr>
              <a:t>26</a:t>
            </a:r>
            <a:r>
              <a:rPr lang="el-GR" dirty="0" smtClean="0">
                <a:solidFill>
                  <a:srgbClr val="385723"/>
                </a:solidFill>
              </a:rPr>
              <a:t> Οκτωβρίου 202</a:t>
            </a:r>
            <a:r>
              <a:rPr lang="en-US" smtClean="0">
                <a:solidFill>
                  <a:srgbClr val="385723"/>
                </a:solidFill>
              </a:rPr>
              <a:t>3</a:t>
            </a:r>
            <a:endParaRPr lang="el-GR" dirty="0" smtClean="0">
              <a:solidFill>
                <a:srgbClr val="38572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/>
          </p:cNvSpPr>
          <p:nvPr>
            <p:ph type="title" idx="4294967295"/>
          </p:nvPr>
        </p:nvSpPr>
        <p:spPr>
          <a:xfrm>
            <a:off x="865188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Καθαρή Παρούσα Αξία (Κ.Π.Α.)</a:t>
            </a:r>
            <a:b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Present Value (NPV)</a:t>
            </a:r>
            <a:endParaRPr lang="el-GR" sz="3600" dirty="0" smtClean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699" name="Rectangle 3"/>
              <p:cNvSpPr>
                <a:spLocks noGrp="1"/>
              </p:cNvSpPr>
              <p:nvPr>
                <p:ph type="body" idx="4294967295"/>
              </p:nvPr>
            </p:nvSpPr>
            <p:spPr>
              <a:xfrm>
                <a:off x="865188" y="1787235"/>
                <a:ext cx="10515600" cy="4445289"/>
              </a:xfrm>
            </p:spPr>
            <p:txBody>
              <a:bodyPr/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ΚΠΑ ή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NPV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b="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 b="0" i="0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Ταμειακή</m:t>
                            </m:r>
                            <m:r>
                              <a:rPr lang="el-GR" b="0" i="0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 b="0" i="0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Ροή</m:t>
                            </m:r>
                            <m:r>
                              <a:rPr lang="en-US" b="0" i="1" baseline="-25000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b="0" i="1" smtClean="0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𝑟</m:t>
                                </m:r>
                              </m:e>
                            </m:d>
                            <m:r>
                              <a:rPr lang="en-US" b="0" i="1" baseline="30000" smtClean="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nary>
                  </m:oMath>
                </a14:m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=</a:t>
                </a:r>
                <a:endParaRPr lang="el-GR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=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-</a:t>
                </a: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Κόστος Επένδυσης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Ταμειακή</m:t>
                        </m:r>
                        <m:r>
                          <a:rPr lang="el-GR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Ροή</m:t>
                        </m:r>
                        <m:r>
                          <a:rPr lang="el-GR" b="0" i="0" baseline="-2500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</m:den>
                    </m:f>
                  </m:oMath>
                </a14:m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Ταμειακή</m:t>
                        </m:r>
                        <m:r>
                          <a:rPr lang="el-GR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Ροή</m:t>
                        </m:r>
                        <m:r>
                          <a:rPr lang="el-GR" b="0" i="0" baseline="-2500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l-GR" b="0" i="1" baseline="3000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 + …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Ταμειακή</m:t>
                        </m:r>
                        <m:r>
                          <a:rPr lang="el-GR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Ροήn</m:t>
                        </m:r>
                      </m:num>
                      <m:den>
                        <m:d>
                          <m:dPr>
                            <m:ctrlP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1+</m:t>
                            </m:r>
                            <m: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b="0" i="1" baseline="3000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US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Αν </a:t>
                </a:r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ΚΠΑ ή </a:t>
                </a:r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NPV </a:t>
                </a: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&gt; 0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,</a:t>
                </a: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η επενδυτική πρόταση είναι αποδεκτή.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n-US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9699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4294967295"/>
              </p:nvPr>
            </p:nvSpPr>
            <p:spPr>
              <a:xfrm>
                <a:off x="865188" y="1787235"/>
                <a:ext cx="10515600" cy="4445289"/>
              </a:xfrm>
              <a:blipFill>
                <a:blip r:embed="rId2"/>
                <a:stretch>
                  <a:fillRect l="-4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Καθαρή Παρούσα Αξία (Κ.Π.Α.)</a:t>
            </a:r>
            <a:b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Net Present Value (NPV)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Μια επενδυτική πρόταση είναι σκόπιμη ή βιώσιμη όταν το κέρδος που απορρέει από αυτήν είναι μεγαλύτερο από το κόστος της.</a:t>
            </a:r>
          </a:p>
          <a:p>
            <a:pPr algn="just">
              <a:lnSpc>
                <a:spcPct val="150000"/>
              </a:lnSpc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Δίνεται η δυνατότητα στον επενδυτή να επιλέξει μεταξύ αμοιβαίως </a:t>
            </a:r>
            <a:r>
              <a:rPr lang="el-GR" dirty="0" err="1">
                <a:solidFill>
                  <a:schemeClr val="accent6">
                    <a:lumMod val="50000"/>
                  </a:schemeClr>
                </a:solidFill>
              </a:rPr>
              <a:t>αποκλειόμενων</a:t>
            </a: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 επενδυτικών προτάσεων.</a:t>
            </a:r>
          </a:p>
          <a:p>
            <a:pPr algn="just">
              <a:lnSpc>
                <a:spcPct val="150000"/>
              </a:lnSpc>
            </a:pPr>
            <a:r>
              <a:rPr lang="el-GR" dirty="0">
                <a:solidFill>
                  <a:schemeClr val="accent6">
                    <a:lumMod val="50000"/>
                  </a:schemeClr>
                </a:solidFill>
              </a:rPr>
              <a:t>Υποθέτει σταθερό κόστος κεφαλαίου καθ’ όλη τη διάρκεια της επενδυτικής πρότασης, κάτι που δύσκολα ισχύει.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11362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</a:t>
            </a:r>
            <a:endParaRPr lang="el-GR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073095"/>
              </p:ext>
            </p:extLst>
          </p:nvPr>
        </p:nvGraphicFramePr>
        <p:xfrm>
          <a:off x="838200" y="1825625"/>
          <a:ext cx="10515600" cy="404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2470649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145071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535346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21699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5870307"/>
                    </a:ext>
                  </a:extLst>
                </a:gridCol>
              </a:tblGrid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</a:t>
                      </a:r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Δ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3126425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Έτος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Χρηματορροές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57399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239908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152923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4129881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497380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196251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1568340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ΚΠΑ / </a:t>
                      </a:r>
                      <a:r>
                        <a:rPr lang="en-US" sz="2400" b="1" i="1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NPV</a:t>
                      </a:r>
                      <a:endParaRPr lang="el-GR" sz="2400" b="1" i="1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3920001"/>
                  </a:ext>
                </a:extLst>
              </a:tr>
              <a:tr h="66635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2400" b="0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Επιτόκιο Προεξόφλησης =</a:t>
                      </a:r>
                      <a:endParaRPr lang="el-GR" sz="2400" b="0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2400" b="0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29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6785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alt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Πλεονεκτήματα – Μειονεκτήματα της μεθόδου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Λαμβάνεται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υπ’ όψη η διαχρονική αξία του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χρήματος.</a:t>
            </a: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50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Βελτιστοποιεί τον </a:t>
            </a:r>
            <a:r>
              <a:rPr lang="el-GR" sz="2400" dirty="0" err="1">
                <a:solidFill>
                  <a:schemeClr val="accent6">
                    <a:lumMod val="50000"/>
                  </a:schemeClr>
                </a:solidFill>
              </a:rPr>
              <a:t>χρηματο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-οικονομικό στόχο των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επιχειρήσεων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50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Ιεραρχεί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σωστά τις επενδυτικές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προτάσεις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50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Λειτουργεί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και με μεταβλητό συντελεστή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προεξόφλησης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50000"/>
              <a:defRPr/>
            </a:pP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SzPct val="50000"/>
              <a:buFont typeface="Monotype Sorts" pitchFamily="2" charset="2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- Απαιτεί τον ακριβή προσδιορισμό των μελλοντικών ταμειακών ροών.</a:t>
            </a: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Απαιτεί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τον προσδιορισμό του κατάλληλου συντελεστή προεξόφλησης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Δε χρησιμοποιείται σε έργα με διαφορετική διάρκεια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ζωής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745672"/>
          </a:xfrm>
        </p:spPr>
        <p:txBody>
          <a:bodyPr/>
          <a:lstStyle/>
          <a:p>
            <a:pPr algn="ctr"/>
            <a:r>
              <a:rPr lang="el-GR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Εσωτερικός </a:t>
            </a:r>
            <a:r>
              <a:rPr lang="el-GR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Βαθμός Απόδοσης (Ε.Β.Α.)</a:t>
            </a:r>
            <a:br>
              <a:rPr lang="el-GR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Internal 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Rate of Return (IRR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l-GR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ΕΒΑ</m:t>
                    </m:r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ή</m:t>
                    </m:r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IRR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  </m:t>
                    </m:r>
                    <m:nary>
                      <m:naryPr>
                        <m:chr m:val="∑"/>
                        <m:ctrlPr>
                          <a:rPr lang="en-US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𝑡</m:t>
                        </m:r>
                        <m:r>
                          <a:rPr lang="en-US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en-US" i="1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sup>
                      <m:e>
                        <m:f>
                          <m:fPr>
                            <m:ctrlPr>
                              <a:rPr lang="en-US" i="1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sty m:val="p"/>
                              </m:rPr>
                              <a:rPr lang="el-GR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Ταμειακή</m:t>
                            </m:r>
                            <m:r>
                              <a:rPr lang="el-GR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 </m:t>
                            </m:r>
                            <m:r>
                              <m:rPr>
                                <m:sty m:val="p"/>
                              </m:rPr>
                              <a:rPr lang="el-GR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Ροή</m:t>
                            </m:r>
                            <m:r>
                              <a:rPr lang="en-US" i="1" baseline="-2500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num>
                          <m:den>
                            <m:d>
                              <m:dPr>
                                <m:ctrlPr>
                                  <a:rPr lang="en-US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1+</m:t>
                                </m:r>
                                <m:r>
                                  <a:rPr lang="en-US" i="1">
                                    <a:solidFill>
                                      <a:schemeClr val="accent6">
                                        <a:lumMod val="50000"/>
                                      </a:schemeClr>
                                    </a:solidFill>
                                    <a:latin typeface="Cambria Math" panose="02040503050406030204" pitchFamily="18" charset="0"/>
                                  </a:rPr>
                                  <m:t>𝐼𝑅𝑅</m:t>
                                </m:r>
                              </m:e>
                            </m:d>
                            <m:r>
                              <a:rPr lang="en-US" i="1" baseline="30000">
                                <a:solidFill>
                                  <a:schemeClr val="accent6">
                                    <a:lumMod val="50000"/>
                                  </a:schemeClr>
                                </a:solidFill>
                                <a:latin typeface="Cambria Math" panose="02040503050406030204" pitchFamily="18" charset="0"/>
                              </a:rPr>
                              <m:t>𝑡</m:t>
                            </m:r>
                          </m:den>
                        </m:f>
                      </m:e>
                    </m:nary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 =</m:t>
                    </m:r>
                  </m:oMath>
                </a14:m>
                <a:r>
                  <a:rPr lang="en-US" dirty="0">
                    <a:solidFill>
                      <a:schemeClr val="accent6">
                        <a:lumMod val="50000"/>
                      </a:schemeClr>
                    </a:solidFill>
                  </a:rPr>
                  <a:t> 0</a:t>
                </a:r>
                <a:endParaRPr lang="el-GR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n-US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Ο Εσωτερικός Βαθμός </a:t>
                </a:r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Απόδοσης (</a:t>
                </a: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ΕΒΑ</a:t>
                </a:r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) ή, Internal </a:t>
                </a:r>
                <a:r>
                  <a:rPr lang="el-GR" dirty="0" err="1">
                    <a:solidFill>
                      <a:schemeClr val="accent6">
                        <a:lumMod val="50000"/>
                      </a:schemeClr>
                    </a:solidFill>
                  </a:rPr>
                  <a:t>Rate</a:t>
                </a:r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 of </a:t>
                </a:r>
                <a:r>
                  <a:rPr lang="el-GR" dirty="0" err="1">
                    <a:solidFill>
                      <a:schemeClr val="accent6">
                        <a:lumMod val="50000"/>
                      </a:schemeClr>
                    </a:solidFill>
                  </a:rPr>
                  <a:t>Return</a:t>
                </a:r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 (IRR), είναι εκείνο το επιτόκιο που μηδενίζει την Καθαρή Παρούσα Αξία.</a:t>
                </a:r>
              </a:p>
              <a:p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Αν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ΕΒΑ</m:t>
                    </m:r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ή</m:t>
                    </m:r>
                    <m:r>
                      <m:rPr>
                        <m:nor/>
                      </m:rPr>
                      <a:rPr lang="el-GR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 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IRR</m:t>
                    </m:r>
                    <m:r>
                      <m:rPr>
                        <m:nor/>
                      </m:rPr>
                      <a:rPr lang="en-US" dirty="0">
                        <a:solidFill>
                          <a:schemeClr val="accent6">
                            <a:lumMod val="50000"/>
                          </a:schemeClr>
                        </a:solidFill>
                      </a:rPr>
                      <m:t> </m:t>
                    </m:r>
                  </m:oMath>
                </a14:m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&gt; </a:t>
                </a:r>
                <a:r>
                  <a:rPr lang="en-US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r,</a:t>
                </a:r>
                <a:r>
                  <a:rPr lang="el-GR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 </a:t>
                </a:r>
                <a:r>
                  <a:rPr lang="el-GR" dirty="0">
                    <a:solidFill>
                      <a:schemeClr val="accent6">
                        <a:lumMod val="50000"/>
                      </a:schemeClr>
                    </a:solidFill>
                  </a:rPr>
                  <a:t>η επενδυτική πρόταση είναι αποδεκτή.</a:t>
                </a:r>
              </a:p>
              <a:p>
                <a:endParaRPr lang="el-GR" dirty="0"/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r="-115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9029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</a:t>
            </a:r>
            <a:endParaRPr lang="el-GR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Θέση περιεχομένου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4634659"/>
              </p:ext>
            </p:extLst>
          </p:nvPr>
        </p:nvGraphicFramePr>
        <p:xfrm>
          <a:off x="838200" y="1825625"/>
          <a:ext cx="10515600" cy="40439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2247064980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71450719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5353460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216992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95870307"/>
                    </a:ext>
                  </a:extLst>
                </a:gridCol>
              </a:tblGrid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</a:t>
                      </a:r>
                      <a:r>
                        <a:rPr lang="en-US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Γ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Σχέδιο Δ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673126425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Έτος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Χρηματορροές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3157399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51239908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6.394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67152923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6.057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74129881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-1.076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77497380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764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196251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361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1568340"/>
                  </a:ext>
                </a:extLst>
              </a:tr>
              <a:tr h="337461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ΕΒΑ / </a:t>
                      </a:r>
                      <a:r>
                        <a:rPr lang="en-US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IRR</a:t>
                      </a:r>
                      <a:endParaRPr lang="el-GR" sz="2400" b="1" i="1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993366"/>
                          </a:solidFill>
                          <a:effectLst/>
                          <a:latin typeface="Calibri" panose="020F0502020204030204" pitchFamily="34" charset="0"/>
                        </a:rPr>
                        <a:t>?</a:t>
                      </a:r>
                      <a:endParaRPr lang="el-GR" sz="2400" b="1" i="0" u="none" strike="noStrike" dirty="0">
                        <a:solidFill>
                          <a:srgbClr val="99336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3920001"/>
                  </a:ext>
                </a:extLst>
              </a:tr>
              <a:tr h="666357">
                <a:tc gridSpan="2">
                  <a:txBody>
                    <a:bodyPr/>
                    <a:lstStyle/>
                    <a:p>
                      <a:pPr algn="r" fontAlgn="b"/>
                      <a:r>
                        <a:rPr lang="el-GR" sz="2400" b="0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Επιτόκιο Προεξόφλησης =</a:t>
                      </a:r>
                      <a:endParaRPr lang="el-GR" sz="2400" b="0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l-GR" sz="2400" b="0" i="1" u="none" strike="noStrike" dirty="0">
                        <a:solidFill>
                          <a:srgbClr val="0000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400" b="0" i="1" u="none" strike="noStrike" dirty="0" smtClean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10%</a:t>
                      </a:r>
                      <a:r>
                        <a:rPr lang="el-G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291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6732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06566" y="0"/>
            <a:ext cx="10515600" cy="1325563"/>
          </a:xfrm>
        </p:spPr>
        <p:txBody>
          <a:bodyPr/>
          <a:lstStyle/>
          <a:p>
            <a:pPr algn="ctr"/>
            <a:r>
              <a:rPr lang="el-GR" alt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Πλεονεκτήματα – Μειονεκτήματα της μεθόδου</a:t>
            </a:r>
            <a:endParaRPr lang="el-GR" sz="36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01782"/>
            <a:ext cx="10515600" cy="546393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Λαμβ</a:t>
            </a:r>
            <a:r>
              <a:rPr lang="en-GB" sz="2400" dirty="0" err="1" smtClean="0">
                <a:solidFill>
                  <a:schemeClr val="accent6">
                    <a:lumMod val="50000"/>
                  </a:schemeClr>
                </a:solidFill>
              </a:rPr>
              <a:t>άνει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υπ’ 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όψη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τη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δι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αχρονική αξία του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χρήματος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en-GB" sz="2400" dirty="0" err="1" smtClean="0">
                <a:solidFill>
                  <a:schemeClr val="accent6">
                    <a:lumMod val="50000"/>
                  </a:schemeClr>
                </a:solidFill>
              </a:rPr>
              <a:t>Δεν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απα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ιτεί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π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ροσδιορισμό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συντελεστή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π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ροεξόφλησης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. X</a:t>
            </a:r>
            <a:r>
              <a:rPr lang="el-GR" sz="2400" dirty="0" err="1">
                <a:solidFill>
                  <a:schemeClr val="accent6">
                    <a:lumMod val="50000"/>
                  </a:schemeClr>
                </a:solidFill>
              </a:rPr>
              <a:t>ρειάζεται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 όμως μετά.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en-GB" sz="2400" dirty="0" err="1" smtClean="0">
                <a:solidFill>
                  <a:schemeClr val="accent6">
                    <a:lumMod val="50000"/>
                  </a:schemeClr>
                </a:solidFill>
              </a:rPr>
              <a:t>Είν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αι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πολύ απλό και εύκολα συγκρινόμενο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μέγεθος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en-GB" sz="2400" dirty="0" err="1" smtClean="0">
                <a:solidFill>
                  <a:schemeClr val="accent6">
                    <a:lumMod val="50000"/>
                  </a:schemeClr>
                </a:solidFill>
              </a:rPr>
              <a:t>Είν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αι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ασφαλές κριτήριο για ανεξάρτητες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επενδύσεις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defRPr/>
            </a:pP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Υπ</a:t>
            </a:r>
            <a:r>
              <a:rPr lang="en-GB" sz="2400" dirty="0" err="1" smtClean="0">
                <a:solidFill>
                  <a:schemeClr val="accent6">
                    <a:lumMod val="50000"/>
                  </a:schemeClr>
                </a:solidFill>
              </a:rPr>
              <a:t>ολογίζετ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αι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δύσκολα. 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Πολλ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απλές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λύσεις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-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Ίσως δώσει λανθασμένη ιεράρχηση. 	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Ευνοεί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συνήθως μικρά αποδοτικά έργα. 	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Υπ</a:t>
            </a:r>
            <a:r>
              <a:rPr lang="en-GB" sz="2400" dirty="0" err="1" smtClean="0">
                <a:solidFill>
                  <a:schemeClr val="accent6">
                    <a:lumMod val="50000"/>
                  </a:schemeClr>
                </a:solidFill>
              </a:rPr>
              <a:t>οθέτει</a:t>
            </a:r>
            <a:r>
              <a:rPr lang="en-GB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επα</a:t>
            </a:r>
            <a:r>
              <a:rPr lang="en-GB" sz="2400" dirty="0" err="1">
                <a:solidFill>
                  <a:schemeClr val="accent6">
                    <a:lumMod val="50000"/>
                  </a:schemeClr>
                </a:solidFill>
              </a:rPr>
              <a:t>νε</a:t>
            </a:r>
            <a:r>
              <a:rPr lang="en-GB" sz="2400" dirty="0">
                <a:solidFill>
                  <a:schemeClr val="accent6">
                    <a:lumMod val="50000"/>
                  </a:schemeClr>
                </a:solidFill>
              </a:rPr>
              <a:t>πένδυση με 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IRR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SzPct val="45000"/>
              <a:buNone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- Δεν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διαχειρίζεται μεταβλητά επιτόκια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προεξόφλησης.</a:t>
            </a:r>
            <a:endParaRPr lang="en-GB" sz="2400" dirty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320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Τίτλος 1"/>
          <p:cNvSpPr>
            <a:spLocks noGrp="1"/>
          </p:cNvSpPr>
          <p:nvPr>
            <p:ph type="title"/>
          </p:nvPr>
        </p:nvSpPr>
        <p:spPr>
          <a:xfrm>
            <a:off x="896390" y="3204"/>
            <a:ext cx="10515600" cy="132556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Αξιολόγηση επενδυτικών προτάσεων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780011" y="1391429"/>
            <a:ext cx="10515600" cy="5004868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Θα πρέπει να λαμβάνονται υπόψη όλες οι μελλοντικές ταμειακές ροές της επενδυτικής πρότασης.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Οι μελλοντικές ταμειακές ροές της επενδυτικής πρότασης θα πρέπει να 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</a:rPr>
              <a:t>προεξοφλούνται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 βάσει του κόστους κεφαλαίου. Το κόστος του κεφαλαίου εξισώνεται με το τραπεζικό επιτόκιο της αγοράς το οποίο είναι το ίδιο όταν ένας επενδυτής δανείζει ή δανείζεται.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Η τεχνική της αξιολόγησης επενδυτικών προτάσεων θα πρέπει να καταλήγει σε μια πρόταση από το σύνολο των αμοιβαίως 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</a:rPr>
              <a:t>αποκλειόμενων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 προτάσεων.</a:t>
            </a:r>
          </a:p>
          <a:p>
            <a:pPr marL="0" indent="0">
              <a:buFont typeface="Arial" charset="0"/>
              <a:buNone/>
            </a:pPr>
            <a:endParaRPr lang="el-GR" sz="2400" dirty="0" smtClean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921327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Μέθοδος της </a:t>
            </a:r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</a:t>
            </a:r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έσης Απόδοσης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Average Rate of Return or Accounting Rate of Return)</a:t>
            </a:r>
            <a:endParaRPr lang="el-GR" sz="3600" dirty="0">
              <a:solidFill>
                <a:schemeClr val="accent6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Θέση περιεχομένου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ctr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Μέση απόδοση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Μέσα</m:t>
                        </m:r>
                        <m: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ετήσια</m:t>
                        </m:r>
                        <m: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μελλοντικά</m:t>
                        </m:r>
                        <m: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καθαρά</m:t>
                        </m:r>
                        <m: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κέρδη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Κόστος</m:t>
                        </m:r>
                        <m: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Αρχικής</m:t>
                        </m:r>
                        <m: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l-GR" sz="2400" b="0" i="0" smtClean="0">
                            <a:solidFill>
                              <a:schemeClr val="accent6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επένδυσης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l-GR" sz="1000" dirty="0" smtClean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l-GR" sz="24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Η τιμή της Μέσης απόδοσης συγκρίνεται με την ελάχιστη απόδοση που απαιτεί η επιχείρηση από τη συγκεκριμένη επένδυση.</a:t>
                </a:r>
              </a:p>
              <a:p>
                <a:pPr>
                  <a:lnSpc>
                    <a:spcPct val="150000"/>
                  </a:lnSpc>
                </a:pPr>
                <a:endParaRPr lang="el-GR" sz="2400" dirty="0">
                  <a:solidFill>
                    <a:schemeClr val="accent6">
                      <a:lumMod val="50000"/>
                    </a:schemeClr>
                  </a:solidFill>
                </a:endParaRPr>
              </a:p>
              <a:p>
                <a:pPr>
                  <a:lnSpc>
                    <a:spcPct val="150000"/>
                  </a:lnSpc>
                </a:pPr>
                <a:r>
                  <a:rPr lang="el-GR" sz="2400" dirty="0" smtClean="0">
                    <a:solidFill>
                      <a:schemeClr val="accent6">
                        <a:lumMod val="50000"/>
                      </a:schemeClr>
                    </a:solidFill>
                  </a:rPr>
                  <a:t>Βασικό μειονέκτημα είναι ότι αγνοείται πλήρως η διαχρονική αξία του χρήματος.</a:t>
                </a:r>
                <a:endParaRPr lang="el-GR" sz="2400" dirty="0">
                  <a:solidFill>
                    <a:schemeClr val="accent6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" name="Θέση περιεχομένου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r="-58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1603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017662" y="1"/>
            <a:ext cx="10515600" cy="991312"/>
          </a:xfrm>
        </p:spPr>
        <p:txBody>
          <a:bodyPr/>
          <a:lstStyle/>
          <a:p>
            <a:pPr algn="ctr"/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Παράδειγμα</a:t>
            </a:r>
            <a:endParaRPr lang="el-GR" sz="3600" dirty="0"/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219646"/>
              </p:ext>
            </p:extLst>
          </p:nvPr>
        </p:nvGraphicFramePr>
        <p:xfrm>
          <a:off x="438602" y="2610666"/>
          <a:ext cx="11322851" cy="18764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97671">
                  <a:extLst>
                    <a:ext uri="{9D8B030D-6E8A-4147-A177-3AD203B41FA5}">
                      <a16:colId xmlns:a16="http://schemas.microsoft.com/office/drawing/2014/main" val="1965859514"/>
                    </a:ext>
                  </a:extLst>
                </a:gridCol>
                <a:gridCol w="931817">
                  <a:extLst>
                    <a:ext uri="{9D8B030D-6E8A-4147-A177-3AD203B41FA5}">
                      <a16:colId xmlns:a16="http://schemas.microsoft.com/office/drawing/2014/main" val="1333713535"/>
                    </a:ext>
                  </a:extLst>
                </a:gridCol>
                <a:gridCol w="1602377">
                  <a:extLst>
                    <a:ext uri="{9D8B030D-6E8A-4147-A177-3AD203B41FA5}">
                      <a16:colId xmlns:a16="http://schemas.microsoft.com/office/drawing/2014/main" val="3390469210"/>
                    </a:ext>
                  </a:extLst>
                </a:gridCol>
                <a:gridCol w="1410789">
                  <a:extLst>
                    <a:ext uri="{9D8B030D-6E8A-4147-A177-3AD203B41FA5}">
                      <a16:colId xmlns:a16="http://schemas.microsoft.com/office/drawing/2014/main" val="3761135620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1358434848"/>
                    </a:ext>
                  </a:extLst>
                </a:gridCol>
                <a:gridCol w="1111616">
                  <a:extLst>
                    <a:ext uri="{9D8B030D-6E8A-4147-A177-3AD203B41FA5}">
                      <a16:colId xmlns:a16="http://schemas.microsoft.com/office/drawing/2014/main" val="2021385176"/>
                    </a:ext>
                  </a:extLst>
                </a:gridCol>
                <a:gridCol w="1540673">
                  <a:extLst>
                    <a:ext uri="{9D8B030D-6E8A-4147-A177-3AD203B41FA5}">
                      <a16:colId xmlns:a16="http://schemas.microsoft.com/office/drawing/2014/main" val="1368283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Έτος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4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ΣΥΝΟΛΟ</a:t>
                      </a:r>
                      <a:endParaRPr lang="en-US" sz="2400" b="1" i="0" u="none" strike="noStrike" dirty="0">
                        <a:solidFill>
                          <a:srgbClr val="0000FF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128369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Καθαρές </a:t>
                      </a:r>
                      <a:r>
                        <a:rPr lang="el-GR" sz="2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χρηματορροές</a:t>
                      </a:r>
                      <a:endParaRPr lang="el-GR" sz="2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66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Απόσβεση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468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Επενδεδυμένο κεφάλαιο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43820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Κέρδη προ φόρων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74393693"/>
                  </a:ext>
                </a:extLst>
              </a:tr>
            </a:tbl>
          </a:graphicData>
        </a:graphic>
      </p:graphicFrame>
      <p:sp>
        <p:nvSpPr>
          <p:cNvPr id="4" name="Θέση περιεχομένου 2"/>
          <p:cNvSpPr txBox="1">
            <a:spLocks/>
          </p:cNvSpPr>
          <p:nvPr/>
        </p:nvSpPr>
        <p:spPr bwMode="auto">
          <a:xfrm>
            <a:off x="438602" y="730056"/>
            <a:ext cx="11413621" cy="192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spcBef>
                <a:spcPts val="0"/>
              </a:spcBef>
              <a:buFont typeface="Arial" charset="0"/>
              <a:buNone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Ένα σχέδιο απαιτεί επένδυση 10,000 και 3,000 κεφάλαιο κίνησης. Η ζωή της επένδυσης είναι 4 έτη μετά τα οποία ανακτάται το Κεφ. Κίνησης και απομένει υπολειμματική αξία 2,000. Χρησιμοποιείται γραμμική απόσβεση 20% ετησίως. Η πρόβλεψη των κερδών είναι:</a:t>
            </a: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7" name="Θέση περιεχομένου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40433463"/>
              </p:ext>
            </p:extLst>
          </p:nvPr>
        </p:nvGraphicFramePr>
        <p:xfrm>
          <a:off x="2934790" y="4536724"/>
          <a:ext cx="882666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5679">
                  <a:extLst>
                    <a:ext uri="{9D8B030D-6E8A-4147-A177-3AD203B41FA5}">
                      <a16:colId xmlns:a16="http://schemas.microsoft.com/office/drawing/2014/main" val="1965859514"/>
                    </a:ext>
                  </a:extLst>
                </a:gridCol>
                <a:gridCol w="781727">
                  <a:extLst>
                    <a:ext uri="{9D8B030D-6E8A-4147-A177-3AD203B41FA5}">
                      <a16:colId xmlns:a16="http://schemas.microsoft.com/office/drawing/2014/main" val="3390469210"/>
                    </a:ext>
                  </a:extLst>
                </a:gridCol>
                <a:gridCol w="1202349">
                  <a:extLst>
                    <a:ext uri="{9D8B030D-6E8A-4147-A177-3AD203B41FA5}">
                      <a16:colId xmlns:a16="http://schemas.microsoft.com/office/drawing/2014/main" val="3761135620"/>
                    </a:ext>
                  </a:extLst>
                </a:gridCol>
                <a:gridCol w="1046489">
                  <a:extLst>
                    <a:ext uri="{9D8B030D-6E8A-4147-A177-3AD203B41FA5}">
                      <a16:colId xmlns:a16="http://schemas.microsoft.com/office/drawing/2014/main" val="1358434848"/>
                    </a:ext>
                  </a:extLst>
                </a:gridCol>
                <a:gridCol w="947378">
                  <a:extLst>
                    <a:ext uri="{9D8B030D-6E8A-4147-A177-3AD203B41FA5}">
                      <a16:colId xmlns:a16="http://schemas.microsoft.com/office/drawing/2014/main" val="2021385176"/>
                    </a:ext>
                  </a:extLst>
                </a:gridCol>
                <a:gridCol w="1313044">
                  <a:extLst>
                    <a:ext uri="{9D8B030D-6E8A-4147-A177-3AD203B41FA5}">
                      <a16:colId xmlns:a16="http://schemas.microsoft.com/office/drawing/2014/main" val="136828374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Μέσο ετήσιο κέρδος προ φόρων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1.750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l-GR" sz="20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l-GR" sz="18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776613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Αρχική συνολική επένδυση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13.000</a:t>
                      </a:r>
                    </a:p>
                  </a:txBody>
                  <a:tcPr marL="9525" marR="9525" marT="9525" marB="0" anchor="b"/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: Αρχική επένδυση + Κεφάλαιο κίνησης</a:t>
                      </a: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24687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Μέσο επενδεδυμένο κεφάλαιο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9.000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l-GR" sz="20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18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74382027"/>
                  </a:ext>
                </a:extLst>
              </a:tr>
            </a:tbl>
          </a:graphicData>
        </a:graphic>
      </p:graphicFrame>
      <p:graphicFrame>
        <p:nvGraphicFramePr>
          <p:cNvPr id="8" name="Πίνακας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4137618"/>
              </p:ext>
            </p:extLst>
          </p:nvPr>
        </p:nvGraphicFramePr>
        <p:xfrm>
          <a:off x="3840480" y="5912009"/>
          <a:ext cx="6653208" cy="628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5990">
                  <a:extLst>
                    <a:ext uri="{9D8B030D-6E8A-4147-A177-3AD203B41FA5}">
                      <a16:colId xmlns:a16="http://schemas.microsoft.com/office/drawing/2014/main" val="4125788474"/>
                    </a:ext>
                  </a:extLst>
                </a:gridCol>
                <a:gridCol w="1217218">
                  <a:extLst>
                    <a:ext uri="{9D8B030D-6E8A-4147-A177-3AD203B41FA5}">
                      <a16:colId xmlns:a16="http://schemas.microsoft.com/office/drawing/2014/main" val="1260581661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Επιστροφή στην αρχική επένδυση</a:t>
                      </a:r>
                      <a:endParaRPr lang="el-GR" sz="2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u="none" strike="noStrike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13,5%</a:t>
                      </a:r>
                      <a:endParaRPr lang="el-GR" sz="2000" b="1" i="0" u="none" strike="noStrike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8724459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u="none" strike="noStrike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Επιστροφή </a:t>
                      </a:r>
                      <a:r>
                        <a:rPr lang="el-G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στο μέσο </a:t>
                      </a:r>
                      <a:r>
                        <a:rPr lang="el-GR" sz="2000" u="none" strike="noStrike" dirty="0" err="1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επενδεδυμένο</a:t>
                      </a:r>
                      <a:r>
                        <a:rPr lang="el-G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 κεφάλαιο</a:t>
                      </a:r>
                      <a:endParaRPr lang="el-GR" sz="2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u="none" strike="noStrike" dirty="0">
                          <a:solidFill>
                            <a:schemeClr val="accent6">
                              <a:lumMod val="50000"/>
                            </a:schemeClr>
                          </a:solidFill>
                          <a:effectLst/>
                        </a:rPr>
                        <a:t>19,4%</a:t>
                      </a:r>
                      <a:endParaRPr lang="el-GR" sz="2000" b="1" i="0" u="none" strike="noStrike" dirty="0">
                        <a:solidFill>
                          <a:schemeClr val="accent6">
                            <a:lumMod val="50000"/>
                          </a:schemeClr>
                        </a:solidFill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43549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8611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alt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Πλεονεκτήματα </a:t>
            </a:r>
            <a:r>
              <a:rPr lang="el-GR" alt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Μειονεκτήματα της μεθόδου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5118" y="1325563"/>
            <a:ext cx="10784792" cy="5126511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+ Είναι 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απλή, κατανοείται και υπολογίζεται εύκολα</a:t>
            </a: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  <a:endParaRPr lang="en-US" altLang="el-GR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altLang="el-GR" sz="2400" dirty="0" smtClean="0">
                <a:solidFill>
                  <a:schemeClr val="accent6">
                    <a:lumMod val="50000"/>
                  </a:schemeClr>
                </a:solidFill>
              </a:rPr>
              <a:t>+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Μετράει την κερδοφορία με την οποία οι επιχειρήσεις είναι εξοικειωμένες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alt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- Δε 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λαμβάνει υπ’ όψη τη διαχρονική αξία του χρήματος</a:t>
            </a:r>
            <a:r>
              <a:rPr lang="fr-FR" altLang="el-GR" sz="24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αγνοεί διαφορές στο χρόνο πραγματοποίησης των εισροών - διαθέσιμα για επανεπένδυση</a:t>
            </a:r>
            <a:r>
              <a:rPr lang="fr-FR" altLang="el-GR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buFontTx/>
              <a:buChar char="-"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Αγνοεί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το απόλυτο μέγεθος της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επένδυσης</a:t>
            </a:r>
            <a:endParaRPr lang="en-US" sz="24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>
              <a:buFontTx/>
              <a:buChar char="-"/>
              <a:defRPr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Βασίζεται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στο κέρδος και όχι στις χρηματικές ροές</a:t>
            </a:r>
          </a:p>
          <a:p>
            <a:pPr marL="0" indent="0">
              <a:buNone/>
            </a:pP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470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690688"/>
          </a:xfrm>
        </p:spPr>
        <p:txBody>
          <a:bodyPr/>
          <a:lstStyle/>
          <a:p>
            <a:pPr algn="ctr"/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Περίοδος </a:t>
            </a:r>
            <a:r>
              <a:rPr lang="el-GR" sz="36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Επανείσπραξης</a:t>
            </a:r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Κεφαλαίου</a:t>
            </a:r>
            <a:b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l-GR" sz="36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Payback</a:t>
            </a:r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Period</a:t>
            </a:r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l-GR" dirty="0"/>
              <a:t/>
            </a:r>
            <a:br>
              <a:rPr lang="el-GR" dirty="0"/>
            </a:b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5469775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Το χρονικό διάστημα μέσα στο οποίο η επενδυτική πρόταση θα αποδώσει το αρχικό κεφάλαιο της επένδυσης.</a:t>
            </a:r>
            <a:r>
              <a:rPr lang="el-GR" altLang="el-GR" sz="2400" dirty="0"/>
              <a:t> </a:t>
            </a:r>
            <a:endParaRPr lang="el-GR" altLang="el-GR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Μετράει 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την ταχύτητα με την οποία τα καθαρά έσοδα από μια επένδυση αποπληρώνουν το αρχικά </a:t>
            </a:r>
            <a:r>
              <a:rPr lang="el-GR" altLang="el-GR" sz="2400" dirty="0" err="1">
                <a:solidFill>
                  <a:schemeClr val="accent6">
                    <a:lumMod val="50000"/>
                  </a:schemeClr>
                </a:solidFill>
              </a:rPr>
              <a:t>επενδεδυμένο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 κεφάλαιο.</a:t>
            </a:r>
          </a:p>
          <a:p>
            <a:pPr algn="just">
              <a:lnSpc>
                <a:spcPct val="150000"/>
              </a:lnSpc>
            </a:pP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Όσο μικρότερη είναι η περίοδος 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</a:rPr>
              <a:t>επανείσπραξης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, τόσο μικρότερος είναι ο κίνδυνος της πρότασης και τόσο μεγαλύτερη η ρευστότητά του.</a:t>
            </a:r>
          </a:p>
          <a:p>
            <a:pPr algn="just">
              <a:lnSpc>
                <a:spcPct val="150000"/>
              </a:lnSpc>
            </a:pP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591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</a:rPr>
              <a:t>Παράδειγμα</a:t>
            </a:r>
            <a:endParaRPr lang="el-GR" sz="3600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8" name="Θέση περιεχομένου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1383306"/>
              </p:ext>
            </p:extLst>
          </p:nvPr>
        </p:nvGraphicFramePr>
        <p:xfrm>
          <a:off x="529841" y="1261603"/>
          <a:ext cx="7930496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6249">
                  <a:extLst>
                    <a:ext uri="{9D8B030D-6E8A-4147-A177-3AD203B41FA5}">
                      <a16:colId xmlns:a16="http://schemas.microsoft.com/office/drawing/2014/main" val="3817525532"/>
                    </a:ext>
                  </a:extLst>
                </a:gridCol>
                <a:gridCol w="863125">
                  <a:extLst>
                    <a:ext uri="{9D8B030D-6E8A-4147-A177-3AD203B41FA5}">
                      <a16:colId xmlns:a16="http://schemas.microsoft.com/office/drawing/2014/main" val="1242008862"/>
                    </a:ext>
                  </a:extLst>
                </a:gridCol>
                <a:gridCol w="794759">
                  <a:extLst>
                    <a:ext uri="{9D8B030D-6E8A-4147-A177-3AD203B41FA5}">
                      <a16:colId xmlns:a16="http://schemas.microsoft.com/office/drawing/2014/main" val="1353218430"/>
                    </a:ext>
                  </a:extLst>
                </a:gridCol>
                <a:gridCol w="837488">
                  <a:extLst>
                    <a:ext uri="{9D8B030D-6E8A-4147-A177-3AD203B41FA5}">
                      <a16:colId xmlns:a16="http://schemas.microsoft.com/office/drawing/2014/main" val="1898352309"/>
                    </a:ext>
                  </a:extLst>
                </a:gridCol>
                <a:gridCol w="982766">
                  <a:extLst>
                    <a:ext uri="{9D8B030D-6E8A-4147-A177-3AD203B41FA5}">
                      <a16:colId xmlns:a16="http://schemas.microsoft.com/office/drawing/2014/main" val="3034278792"/>
                    </a:ext>
                  </a:extLst>
                </a:gridCol>
                <a:gridCol w="846034">
                  <a:extLst>
                    <a:ext uri="{9D8B030D-6E8A-4147-A177-3AD203B41FA5}">
                      <a16:colId xmlns:a16="http://schemas.microsoft.com/office/drawing/2014/main" val="1699782458"/>
                    </a:ext>
                  </a:extLst>
                </a:gridCol>
                <a:gridCol w="888762">
                  <a:extLst>
                    <a:ext uri="{9D8B030D-6E8A-4147-A177-3AD203B41FA5}">
                      <a16:colId xmlns:a16="http://schemas.microsoft.com/office/drawing/2014/main" val="2165585043"/>
                    </a:ext>
                  </a:extLst>
                </a:gridCol>
                <a:gridCol w="991313">
                  <a:extLst>
                    <a:ext uri="{9D8B030D-6E8A-4147-A177-3AD203B41FA5}">
                      <a16:colId xmlns:a16="http://schemas.microsoft.com/office/drawing/2014/main" val="17862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Έτος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Pay-back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073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Έσοδα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006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Δαπάνες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55641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Καθ</a:t>
                      </a:r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l-GR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Χρημ</a:t>
                      </a:r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 ροές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-3.500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2.000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2.500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 panose="020F0502020204030204" pitchFamily="34" charset="0"/>
                        </a:rPr>
                        <a:t>2,75</a:t>
                      </a:r>
                    </a:p>
                  </a:txBody>
                  <a:tcPr marL="9525" marR="9525" marT="9525" marB="0" anchor="b">
                    <a:blipFill>
                      <a:blip r:embed="rId2"/>
                      <a:tile tx="0" ty="0" sx="100000" sy="100000" flip="none" algn="tl"/>
                    </a:blipFill>
                  </a:tcPr>
                </a:tc>
                <a:extLst>
                  <a:ext uri="{0D108BD9-81ED-4DB2-BD59-A6C34878D82A}">
                    <a16:rowId xmlns:a16="http://schemas.microsoft.com/office/drawing/2014/main" val="342995155"/>
                  </a:ext>
                </a:extLst>
              </a:tr>
            </a:tbl>
          </a:graphicData>
        </a:graphic>
      </p:graphicFrame>
      <p:graphicFrame>
        <p:nvGraphicFramePr>
          <p:cNvPr id="9" name="Θέση περιεχομένου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6051596"/>
              </p:ext>
            </p:extLst>
          </p:nvPr>
        </p:nvGraphicFramePr>
        <p:xfrm>
          <a:off x="3461047" y="4518727"/>
          <a:ext cx="8151264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74304">
                  <a:extLst>
                    <a:ext uri="{9D8B030D-6E8A-4147-A177-3AD203B41FA5}">
                      <a16:colId xmlns:a16="http://schemas.microsoft.com/office/drawing/2014/main" val="3817525532"/>
                    </a:ext>
                  </a:extLst>
                </a:gridCol>
                <a:gridCol w="887153">
                  <a:extLst>
                    <a:ext uri="{9D8B030D-6E8A-4147-A177-3AD203B41FA5}">
                      <a16:colId xmlns:a16="http://schemas.microsoft.com/office/drawing/2014/main" val="1242008862"/>
                    </a:ext>
                  </a:extLst>
                </a:gridCol>
                <a:gridCol w="816883">
                  <a:extLst>
                    <a:ext uri="{9D8B030D-6E8A-4147-A177-3AD203B41FA5}">
                      <a16:colId xmlns:a16="http://schemas.microsoft.com/office/drawing/2014/main" val="1353218430"/>
                    </a:ext>
                  </a:extLst>
                </a:gridCol>
                <a:gridCol w="860802">
                  <a:extLst>
                    <a:ext uri="{9D8B030D-6E8A-4147-A177-3AD203B41FA5}">
                      <a16:colId xmlns:a16="http://schemas.microsoft.com/office/drawing/2014/main" val="1898352309"/>
                    </a:ext>
                  </a:extLst>
                </a:gridCol>
                <a:gridCol w="1010124">
                  <a:extLst>
                    <a:ext uri="{9D8B030D-6E8A-4147-A177-3AD203B41FA5}">
                      <a16:colId xmlns:a16="http://schemas.microsoft.com/office/drawing/2014/main" val="3034278792"/>
                    </a:ext>
                  </a:extLst>
                </a:gridCol>
                <a:gridCol w="869586">
                  <a:extLst>
                    <a:ext uri="{9D8B030D-6E8A-4147-A177-3AD203B41FA5}">
                      <a16:colId xmlns:a16="http://schemas.microsoft.com/office/drawing/2014/main" val="1699782458"/>
                    </a:ext>
                  </a:extLst>
                </a:gridCol>
                <a:gridCol w="913503">
                  <a:extLst>
                    <a:ext uri="{9D8B030D-6E8A-4147-A177-3AD203B41FA5}">
                      <a16:colId xmlns:a16="http://schemas.microsoft.com/office/drawing/2014/main" val="2165585043"/>
                    </a:ext>
                  </a:extLst>
                </a:gridCol>
                <a:gridCol w="1018909">
                  <a:extLst>
                    <a:ext uri="{9D8B030D-6E8A-4147-A177-3AD203B41FA5}">
                      <a16:colId xmlns:a16="http://schemas.microsoft.com/office/drawing/2014/main" val="17862235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Καθ</a:t>
                      </a:r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. </a:t>
                      </a:r>
                      <a:r>
                        <a:rPr lang="el-GR" sz="2000" b="0" i="0" u="none" strike="noStrike" dirty="0" err="1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Χρημ</a:t>
                      </a:r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. ροές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FF"/>
                          </a:solidFill>
                          <a:effectLst/>
                          <a:latin typeface="Calibri" panose="020F0502020204030204" pitchFamily="34" charset="0"/>
                        </a:rPr>
                        <a:t>Pay-back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42073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Σχέδιο Α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>
                          <a:solidFill>
                            <a:srgbClr val="800000"/>
                          </a:solidFill>
                          <a:effectLst/>
                          <a:latin typeface="Calibri" panose="020F0502020204030204" pitchFamily="34" charset="0"/>
                        </a:rPr>
                        <a:t>2,60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10062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Σχέδιο 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5.000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7.500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800000"/>
                          </a:solidFill>
                          <a:effectLst/>
                          <a:latin typeface="Calibri" panose="020F0502020204030204" pitchFamily="34" charset="0"/>
                        </a:rPr>
                        <a:t>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65564138"/>
                  </a:ext>
                </a:extLst>
              </a:tr>
            </a:tbl>
          </a:graphicData>
        </a:graphic>
      </p:graphicFrame>
      <p:sp>
        <p:nvSpPr>
          <p:cNvPr id="10" name="Ορθογώνιο 9"/>
          <p:cNvSpPr/>
          <p:nvPr/>
        </p:nvSpPr>
        <p:spPr>
          <a:xfrm>
            <a:off x="838200" y="3267166"/>
            <a:ext cx="10531267" cy="11318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Η μέθοδος </a:t>
            </a:r>
            <a:r>
              <a:rPr lang="el-GR" sz="2400" dirty="0" err="1">
                <a:solidFill>
                  <a:schemeClr val="accent6">
                    <a:lumMod val="50000"/>
                  </a:schemeClr>
                </a:solidFill>
              </a:rPr>
              <a:t>pay-back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 μπορεί να χρησιμοποιηθεί για την ιεράρχηση αμοιβαίως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</a:rPr>
              <a:t>αποκλεισμένων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επενδυτικών σχεδίων.</a:t>
            </a:r>
          </a:p>
        </p:txBody>
      </p:sp>
    </p:spTree>
    <p:extLst>
      <p:ext uri="{BB962C8B-B14F-4D97-AF65-F5344CB8AC3E}">
        <p14:creationId xmlns:p14="http://schemas.microsoft.com/office/powerpoint/2010/main" val="34513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el-GR" alt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Πλεονεκτήματα </a:t>
            </a:r>
            <a:r>
              <a:rPr lang="el-GR" alt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– Μειονεκτήματα της μεθόδου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675118" y="982765"/>
            <a:ext cx="10784792" cy="5469309"/>
          </a:xfrm>
        </p:spPr>
        <p:txBody>
          <a:bodyPr/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+ Είναι 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απλή, κατανοείται και υπολογίζεται εύκολα.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+ Παρέχει μια ένδειξη του κινδύνου και της ρευστότητας του υπό εξέταση επενδυτικού σχεδίου.</a:t>
            </a:r>
            <a:endParaRPr lang="el-GR" alt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+ Απαιτεί 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μικρότερο κόπο και λιγότερες </a:t>
            </a: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προβλέψεις.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el-GR" alt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- Δε 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λαμβάνει υπ’ όψη τη διαχρονική αξία του χρήματος</a:t>
            </a:r>
            <a:r>
              <a:rPr lang="fr-FR" altLang="el-GR" sz="2400" dirty="0">
                <a:solidFill>
                  <a:schemeClr val="accent6">
                    <a:lumMod val="50000"/>
                  </a:schemeClr>
                </a:solidFill>
              </a:rPr>
              <a:t> (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αγνοεί διαφορές στο χρόνο πραγματοποίησης των εισροών - διαθέσιμα για επανεπένδυση</a:t>
            </a:r>
            <a:r>
              <a:rPr lang="fr-FR" altLang="el-GR" sz="2400" dirty="0">
                <a:solidFill>
                  <a:schemeClr val="accent6">
                    <a:lumMod val="50000"/>
                  </a:schemeClr>
                </a:solidFill>
              </a:rPr>
              <a:t>)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Αγνοεί </a:t>
            </a:r>
            <a:r>
              <a:rPr lang="el-GR" altLang="el-GR" sz="2400" dirty="0">
                <a:solidFill>
                  <a:schemeClr val="accent6">
                    <a:lumMod val="50000"/>
                  </a:schemeClr>
                </a:solidFill>
              </a:rPr>
              <a:t>μελλοντικές χρηματικές ροές πέρα από το έτος </a:t>
            </a: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αποπληρωμής.</a:t>
            </a:r>
          </a:p>
          <a:p>
            <a:pPr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el-GR" altLang="el-GR" sz="2400" dirty="0" smtClean="0">
                <a:solidFill>
                  <a:schemeClr val="accent6">
                    <a:lumMod val="50000"/>
                  </a:schemeClr>
                </a:solidFill>
              </a:rPr>
              <a:t>Δεν υπάρχει σαφώς καθορισμένο μέτρο για την αποδοχή ή όχι του επενδυτικού σχεδίου.</a:t>
            </a:r>
            <a:endParaRPr lang="el-GR" altLang="el-GR" sz="2400" dirty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l-GR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103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09851"/>
          </a:xfrm>
        </p:spPr>
        <p:txBody>
          <a:bodyPr/>
          <a:lstStyle/>
          <a:p>
            <a:pPr algn="ctr">
              <a:defRPr/>
            </a:pPr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Περίοδος </a:t>
            </a:r>
            <a:r>
              <a:rPr lang="el-GR" sz="3600" dirty="0" err="1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Επανείσπραξης</a:t>
            </a:r>
            <a:r>
              <a:rPr lang="el-GR" sz="3600" dirty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Κεφαλαίου με προεξόφληση – (</a:t>
            </a:r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Discounted Payback Period)</a:t>
            </a:r>
            <a:endParaRPr lang="el-GR" dirty="0">
              <a:solidFill>
                <a:schemeClr val="accent6">
                  <a:lumMod val="50000"/>
                </a:schemeClr>
              </a:solidFill>
            </a:endParaRPr>
          </a:p>
        </p:txBody>
      </p:sp>
      <p:graphicFrame>
        <p:nvGraphicFramePr>
          <p:cNvPr id="5" name="Θέση περιεχομένου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431696"/>
              </p:ext>
            </p:extLst>
          </p:nvPr>
        </p:nvGraphicFramePr>
        <p:xfrm>
          <a:off x="440820" y="2856754"/>
          <a:ext cx="1131036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8466">
                  <a:extLst>
                    <a:ext uri="{9D8B030D-6E8A-4147-A177-3AD203B41FA5}">
                      <a16:colId xmlns:a16="http://schemas.microsoft.com/office/drawing/2014/main" val="537351218"/>
                    </a:ext>
                  </a:extLst>
                </a:gridCol>
                <a:gridCol w="1239141">
                  <a:extLst>
                    <a:ext uri="{9D8B030D-6E8A-4147-A177-3AD203B41FA5}">
                      <a16:colId xmlns:a16="http://schemas.microsoft.com/office/drawing/2014/main" val="3736598935"/>
                    </a:ext>
                  </a:extLst>
                </a:gridCol>
                <a:gridCol w="1204957">
                  <a:extLst>
                    <a:ext uri="{9D8B030D-6E8A-4147-A177-3AD203B41FA5}">
                      <a16:colId xmlns:a16="http://schemas.microsoft.com/office/drawing/2014/main" val="179090457"/>
                    </a:ext>
                  </a:extLst>
                </a:gridCol>
                <a:gridCol w="1461330">
                  <a:extLst>
                    <a:ext uri="{9D8B030D-6E8A-4147-A177-3AD203B41FA5}">
                      <a16:colId xmlns:a16="http://schemas.microsoft.com/office/drawing/2014/main" val="4100223796"/>
                    </a:ext>
                  </a:extLst>
                </a:gridCol>
                <a:gridCol w="1341690">
                  <a:extLst>
                    <a:ext uri="{9D8B030D-6E8A-4147-A177-3AD203B41FA5}">
                      <a16:colId xmlns:a16="http://schemas.microsoft.com/office/drawing/2014/main" val="3298809163"/>
                    </a:ext>
                  </a:extLst>
                </a:gridCol>
                <a:gridCol w="1307507">
                  <a:extLst>
                    <a:ext uri="{9D8B030D-6E8A-4147-A177-3AD203B41FA5}">
                      <a16:colId xmlns:a16="http://schemas.microsoft.com/office/drawing/2014/main" val="439646283"/>
                    </a:ext>
                  </a:extLst>
                </a:gridCol>
                <a:gridCol w="1163474">
                  <a:extLst>
                    <a:ext uri="{9D8B030D-6E8A-4147-A177-3AD203B41FA5}">
                      <a16:colId xmlns:a16="http://schemas.microsoft.com/office/drawing/2014/main" val="1984644499"/>
                    </a:ext>
                  </a:extLst>
                </a:gridCol>
                <a:gridCol w="1413795">
                  <a:extLst>
                    <a:ext uri="{9D8B030D-6E8A-4147-A177-3AD203B41FA5}">
                      <a16:colId xmlns:a16="http://schemas.microsoft.com/office/drawing/2014/main" val="140836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Επιτόκιο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1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10%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1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1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1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1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1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l-GR" sz="2000" b="0" i="1" u="sng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808531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Έτος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1" i="0" u="none" strike="noStrike" dirty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Pay-back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928760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Χωρίς προεξόφληση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37278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Επένδυση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7981895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Επένδυση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2,00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644848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sng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Με προεξόφληση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880007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Επένδυση 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455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2.479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2.484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3,56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0724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Επένδυση 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-3.500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2.727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413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376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l-G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l-GR" sz="2000" b="1" i="0" u="none" strike="noStrike" dirty="0">
                          <a:solidFill>
                            <a:srgbClr val="993366"/>
                          </a:solidFill>
                          <a:effectLst/>
                          <a:latin typeface="+mn-lt"/>
                        </a:rPr>
                        <a:t>2,96</a:t>
                      </a: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94882986"/>
                  </a:ext>
                </a:extLst>
              </a:tr>
            </a:tbl>
          </a:graphicData>
        </a:graphic>
      </p:graphicFrame>
      <p:sp>
        <p:nvSpPr>
          <p:cNvPr id="4" name="Θέση περιεχομένου 2"/>
          <p:cNvSpPr txBox="1">
            <a:spLocks/>
          </p:cNvSpPr>
          <p:nvPr/>
        </p:nvSpPr>
        <p:spPr bwMode="auto">
          <a:xfrm>
            <a:off x="547642" y="1309851"/>
            <a:ext cx="10515600" cy="1267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28600" indent="-228600" algn="l" rtl="0" fontAlgn="base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50000"/>
              </a:lnSpc>
              <a:buNone/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Η διαχρονική αξία του χρήματος μπορεί να ληφθεί υπ' όψη αν </a:t>
            </a:r>
            <a:r>
              <a:rPr lang="el-GR" sz="2400" dirty="0" err="1">
                <a:solidFill>
                  <a:schemeClr val="accent6">
                    <a:lumMod val="50000"/>
                  </a:schemeClr>
                </a:solidFill>
              </a:rPr>
              <a:t>προεξοφληθούν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</a:rPr>
              <a:t> όλες οι χρηματικές ροές με το επιτόκιο κεφαλαιαγοράς.</a:t>
            </a:r>
          </a:p>
        </p:txBody>
      </p:sp>
    </p:spTree>
    <p:extLst>
      <p:ext uri="{BB962C8B-B14F-4D97-AF65-F5344CB8AC3E}">
        <p14:creationId xmlns:p14="http://schemas.microsoft.com/office/powerpoint/2010/main" val="395041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951</TotalTime>
  <Words>1187</Words>
  <Application>Microsoft Office PowerPoint</Application>
  <PresentationFormat>Ευρεία οθόνη</PresentationFormat>
  <Paragraphs>327</Paragraphs>
  <Slides>16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6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16</vt:i4>
      </vt:variant>
    </vt:vector>
  </HeadingPairs>
  <TitlesOfParts>
    <vt:vector size="23" baseType="lpstr">
      <vt:lpstr>Arial</vt:lpstr>
      <vt:lpstr>Arial Narrow</vt:lpstr>
      <vt:lpstr>Calibri</vt:lpstr>
      <vt:lpstr>Calibri Light</vt:lpstr>
      <vt:lpstr>Cambria Math</vt:lpstr>
      <vt:lpstr>Monotype Sorts</vt:lpstr>
      <vt:lpstr>Θέμα του Office</vt:lpstr>
      <vt:lpstr>Εργαλεία αξιολόγησης επενδύσεων</vt:lpstr>
      <vt:lpstr>Αξιολόγηση επενδυτικών προτάσεων</vt:lpstr>
      <vt:lpstr>Μέθοδος της Μέσης Απόδοσης (Average Rate of Return or Accounting Rate of Return)</vt:lpstr>
      <vt:lpstr>Παράδειγμα</vt:lpstr>
      <vt:lpstr>Πλεονεκτήματα – Μειονεκτήματα της μεθόδου</vt:lpstr>
      <vt:lpstr>Η Περίοδος Επανείσπραξης Κεφαλαίου (Payback Period) </vt:lpstr>
      <vt:lpstr>Παράδειγμα</vt:lpstr>
      <vt:lpstr>Πλεονεκτήματα – Μειονεκτήματα της μεθόδου</vt:lpstr>
      <vt:lpstr>Η Περίοδος Επανείσπραξης Κεφαλαίου με προεξόφληση – (Discounted Payback Period)</vt:lpstr>
      <vt:lpstr>Καθαρή Παρούσα Αξία (Κ.Π.Α.) Net Present Value (NPV)</vt:lpstr>
      <vt:lpstr>Καθαρή Παρούσα Αξία (Κ.Π.Α.) Net Present Value (NPV)</vt:lpstr>
      <vt:lpstr>Παράδειγμα</vt:lpstr>
      <vt:lpstr>Πλεονεκτήματα – Μειονεκτήματα της μεθόδου</vt:lpstr>
      <vt:lpstr>Εσωτερικός Βαθμός Απόδοσης (Ε.Β.Α.) Internal Rate of Return (IRR)</vt:lpstr>
      <vt:lpstr>Παράδειγμα</vt:lpstr>
      <vt:lpstr>Πλεονεκτήματα – Μειονεκτήματα της μεθόδου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Μεγάλη επένδυση €1 δισ. της Microsoft στην Ελλάδα</dc:title>
  <dc:creator>Windows User</dc:creator>
  <cp:lastModifiedBy>Windows User</cp:lastModifiedBy>
  <cp:revision>65</cp:revision>
  <dcterms:created xsi:type="dcterms:W3CDTF">2020-10-05T09:48:53Z</dcterms:created>
  <dcterms:modified xsi:type="dcterms:W3CDTF">2023-10-26T09:02:28Z</dcterms:modified>
</cp:coreProperties>
</file>