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7" r:id="rId24"/>
    <p:sldId id="280" r:id="rId25"/>
    <p:sldId id="279" r:id="rId26"/>
    <p:sldId id="2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2473" autoAdjust="0"/>
  </p:normalViewPr>
  <p:slideViewPr>
    <p:cSldViewPr>
      <p:cViewPr varScale="1">
        <p:scale>
          <a:sx n="81" d="100"/>
          <a:sy n="81" d="100"/>
        </p:scale>
        <p:origin x="-1498"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597663-6BED-4134-91EF-83400FF02AD4}"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54146B-9DAA-4C26-A4CB-C4193A593B8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597663-6BED-4134-91EF-83400FF02AD4}"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54146B-9DAA-4C26-A4CB-C4193A593B8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597663-6BED-4134-91EF-83400FF02AD4}"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54146B-9DAA-4C26-A4CB-C4193A593B8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597663-6BED-4134-91EF-83400FF02AD4}"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54146B-9DAA-4C26-A4CB-C4193A593B8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597663-6BED-4134-91EF-83400FF02AD4}"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54146B-9DAA-4C26-A4CB-C4193A593B8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597663-6BED-4134-91EF-83400FF02AD4}" type="datetimeFigureOut">
              <a:rPr lang="en-US" smtClean="0"/>
              <a:pPr/>
              <a:t>3/22/2020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54146B-9DAA-4C26-A4CB-C4193A593B8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597663-6BED-4134-91EF-83400FF02AD4}" type="datetimeFigureOut">
              <a:rPr lang="en-US" smtClean="0"/>
              <a:pPr/>
              <a:t>3/22/2020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54146B-9DAA-4C26-A4CB-C4193A593B8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597663-6BED-4134-91EF-83400FF02AD4}" type="datetimeFigureOut">
              <a:rPr lang="en-US" smtClean="0"/>
              <a:pPr/>
              <a:t>3/22/2020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54146B-9DAA-4C26-A4CB-C4193A593B8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597663-6BED-4134-91EF-83400FF02AD4}" type="datetimeFigureOut">
              <a:rPr lang="en-US" smtClean="0"/>
              <a:pPr/>
              <a:t>3/22/2020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54146B-9DAA-4C26-A4CB-C4193A593B8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597663-6BED-4134-91EF-83400FF02AD4}" type="datetimeFigureOut">
              <a:rPr lang="en-US" smtClean="0"/>
              <a:pPr/>
              <a:t>3/22/2020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54146B-9DAA-4C26-A4CB-C4193A593B8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597663-6BED-4134-91EF-83400FF02AD4}" type="datetimeFigureOut">
              <a:rPr lang="en-US" smtClean="0"/>
              <a:pPr/>
              <a:t>3/22/2020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54146B-9DAA-4C26-A4CB-C4193A593B8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597663-6BED-4134-91EF-83400FF02AD4}" type="datetimeFigureOut">
              <a:rPr lang="en-US" smtClean="0"/>
              <a:pPr/>
              <a:t>3/22/2020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54146B-9DAA-4C26-A4CB-C4193A593B8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oleObject5.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4.v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5.v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6.v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7.v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8.v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9.v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Γεωργική Εκτιμητική</a:t>
            </a:r>
            <a:endParaRPr lang="en-US" dirty="0"/>
          </a:p>
        </p:txBody>
      </p:sp>
      <p:sp>
        <p:nvSpPr>
          <p:cNvPr id="3" name="Subtitle 2"/>
          <p:cNvSpPr>
            <a:spLocks noGrp="1"/>
          </p:cNvSpPr>
          <p:nvPr>
            <p:ph type="subTitle" idx="1"/>
          </p:nvPr>
        </p:nvSpPr>
        <p:spPr>
          <a:xfrm>
            <a:off x="1428728" y="4000504"/>
            <a:ext cx="6400800" cy="1752600"/>
          </a:xfrm>
        </p:spPr>
        <p:txBody>
          <a:bodyPr/>
          <a:lstStyle/>
          <a:p>
            <a:r>
              <a:rPr lang="el-GR" dirty="0" smtClean="0"/>
              <a:t>Κώστας Τσιμπούκας</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071429" cy="3885619"/>
          </a:xfrm>
          <a:prstGeom prst="rect">
            <a:avLst/>
          </a:prstGeom>
          <a:noFill/>
          <a:ln w="9525">
            <a:noFill/>
            <a:miter lim="800000"/>
            <a:headEnd/>
            <a:tailEnd/>
          </a:ln>
          <a:effectLst/>
        </p:spPr>
        <p:txBody>
          <a:bodyPr vert="horz" wrap="square" lIns="57132" tIns="152352" rIns="0" bIns="38088"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el-GR" sz="2400" b="1" i="1" u="sng" strike="noStrike" cap="none" normalizeH="0" baseline="0" dirty="0" smtClean="0">
                <a:ln>
                  <a:noFill/>
                </a:ln>
                <a:solidFill>
                  <a:schemeClr val="tx1"/>
                </a:solidFill>
                <a:effectLst/>
                <a:ea typeface="Times New Roman" pitchFamily="18" charset="0"/>
                <a:cs typeface="Times New Roman" pitchFamily="18" charset="0"/>
              </a:rPr>
              <a:t>3. </a:t>
            </a:r>
            <a:r>
              <a:rPr kumimoji="0" lang="el-GR" sz="2400" b="1" u="sng" strike="noStrike" cap="none" normalizeH="0" baseline="0" dirty="0" smtClean="0">
                <a:ln>
                  <a:noFill/>
                </a:ln>
                <a:solidFill>
                  <a:schemeClr val="tx1"/>
                </a:solidFill>
                <a:effectLst/>
                <a:ea typeface="Times New Roman" pitchFamily="18" charset="0"/>
                <a:cs typeface="Times New Roman" pitchFamily="18" charset="0"/>
              </a:rPr>
              <a:t>Ε</a:t>
            </a:r>
            <a:r>
              <a:rPr kumimoji="0" lang="el-GR" sz="2400" b="1" u="sng" strike="noStrike" cap="none" normalizeH="0" baseline="0" dirty="0" smtClean="0" bmk="">
                <a:ln>
                  <a:noFill/>
                </a:ln>
                <a:solidFill>
                  <a:schemeClr val="tx1"/>
                </a:solidFill>
                <a:effectLst/>
                <a:ea typeface="Times New Roman" pitchFamily="18" charset="0"/>
                <a:cs typeface="Times New Roman" pitchFamily="18" charset="0"/>
              </a:rPr>
              <a:t>κτίμηση με βάση την κεφαλαιοποίηση της αναμενόμενης προσόδου</a:t>
            </a:r>
            <a:endParaRPr kumimoji="0" lang="el-GR" sz="2400" b="1" u="sng" strike="noStrike" cap="none" normalizeH="0" baseline="0" dirty="0" smtClean="0">
              <a:ln>
                <a:noFill/>
              </a:ln>
              <a:solidFill>
                <a:schemeClr val="tx1"/>
              </a:solidFill>
              <a:effectLst/>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l-GR" sz="2400" b="0" i="0" u="none" strike="noStrike" cap="none" normalizeH="0" baseline="0" dirty="0" smtClean="0">
                <a:ln>
                  <a:noFill/>
                </a:ln>
                <a:solidFill>
                  <a:schemeClr val="tx1"/>
                </a:solidFill>
                <a:effectLst/>
                <a:ea typeface="Times New Roman" pitchFamily="18" charset="0"/>
                <a:cs typeface="Arial" pitchFamily="34" charset="0"/>
              </a:rPr>
              <a:t>Η μέθοδος αυτή βασίζεται στην κεφαλαιοποίηση των μελλοντικών προσόδων (ενοικίων, ωφελημάτων κλπ.) που αναμένεται να αποφέρει το εκτιμώμενο κεφαλαιουχικό αγαθό (βλέπε την ειδική παρουσίαση ειδικών κατηγοριών Προσόδων σε </a:t>
            </a:r>
            <a:r>
              <a:rPr kumimoji="0" lang="en-US" sz="2400" b="0" i="0" u="none" strike="noStrike" cap="none" normalizeH="0" baseline="0" dirty="0" smtClean="0">
                <a:ln>
                  <a:noFill/>
                </a:ln>
                <a:solidFill>
                  <a:schemeClr val="tx1"/>
                </a:solidFill>
                <a:effectLst/>
                <a:ea typeface="Times New Roman" pitchFamily="18" charset="0"/>
                <a:cs typeface="Arial" pitchFamily="34" charset="0"/>
              </a:rPr>
              <a:t>power</a:t>
            </a:r>
            <a:r>
              <a:rPr kumimoji="0" lang="el-GR" sz="2400" b="0" i="0" u="none" strike="noStrike" cap="none" normalizeH="0" baseline="0" dirty="0" smtClean="0">
                <a:ln>
                  <a:noFill/>
                </a:ln>
                <a:solidFill>
                  <a:schemeClr val="tx1"/>
                </a:solidFill>
                <a:effectLst/>
                <a:ea typeface="Times New Roman" pitchFamily="18" charset="0"/>
                <a:cs typeface="Arial" pitchFamily="34" charset="0"/>
              </a:rPr>
              <a:t> </a:t>
            </a:r>
            <a:r>
              <a:rPr kumimoji="0" lang="en-US" sz="2400" b="0" i="0" u="none" strike="noStrike" cap="none" normalizeH="0" baseline="0" dirty="0" smtClean="0">
                <a:ln>
                  <a:noFill/>
                </a:ln>
                <a:solidFill>
                  <a:schemeClr val="tx1"/>
                </a:solidFill>
                <a:effectLst/>
                <a:ea typeface="Times New Roman" pitchFamily="18" charset="0"/>
                <a:cs typeface="Arial" pitchFamily="34" charset="0"/>
              </a:rPr>
              <a:t>point</a:t>
            </a:r>
            <a:r>
              <a:rPr kumimoji="0" lang="el-GR" sz="2400" b="0" i="0" u="none" strike="noStrike" cap="none" normalizeH="0" baseline="0" dirty="0" smtClean="0">
                <a:ln>
                  <a:noFill/>
                </a:ln>
                <a:solidFill>
                  <a:schemeClr val="tx1"/>
                </a:solidFill>
                <a:effectLst/>
                <a:ea typeface="Times New Roman" pitchFamily="18" charset="0"/>
                <a:cs typeface="Arial" pitchFamily="34" charset="0"/>
              </a:rPr>
              <a:t>).</a:t>
            </a:r>
          </a:p>
          <a:p>
            <a:pPr marL="0" marR="0" lvl="0" indent="0" algn="just" defTabSz="914400" rtl="0" eaLnBrk="0" fontAlgn="base" latinLnBrk="0" hangingPunct="0">
              <a:lnSpc>
                <a:spcPct val="100000"/>
              </a:lnSpc>
              <a:spcBef>
                <a:spcPct val="0"/>
              </a:spcBef>
              <a:spcAft>
                <a:spcPct val="0"/>
              </a:spcAft>
              <a:buClrTx/>
              <a:buSzTx/>
              <a:tabLst/>
            </a:pPr>
            <a:endParaRPr kumimoji="0" lang="el-GR" sz="24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ea typeface="Times New Roman" pitchFamily="18" charset="0"/>
                <a:cs typeface="Arial" pitchFamily="34" charset="0"/>
              </a:rPr>
              <a:t>Κεφαλαιοποίηση είναι η τεχνική εκείνη που ανάγει (μετατρέπει) την αναμενόμενη ετήσια πρόσοδο που αποφέρει ένα κεφαλαιουχικό αγαθό υπό κανονικές συνθήκες, στην αντίστοιχη συνολική αξία του. </a:t>
            </a:r>
            <a:endParaRPr kumimoji="0" lang="el-GR" sz="2400" b="0" i="0" u="none" strike="noStrike" cap="none" normalizeH="0" baseline="0" dirty="0" smtClean="0">
              <a:ln>
                <a:noFill/>
              </a:ln>
              <a:solidFill>
                <a:schemeClr val="tx1"/>
              </a:solidFill>
              <a:effectLst/>
              <a:cs typeface="Arial" pitchFamily="34" charset="0"/>
            </a:endParaRPr>
          </a:p>
        </p:txBody>
      </p:sp>
      <p:sp>
        <p:nvSpPr>
          <p:cNvPr id="4" name="Rectangle 3"/>
          <p:cNvSpPr/>
          <p:nvPr/>
        </p:nvSpPr>
        <p:spPr>
          <a:xfrm>
            <a:off x="142844" y="3786190"/>
            <a:ext cx="9001156" cy="3046988"/>
          </a:xfrm>
          <a:prstGeom prst="rect">
            <a:avLst/>
          </a:prstGeom>
        </p:spPr>
        <p:txBody>
          <a:bodyPr wrap="square">
            <a:spAutoFit/>
          </a:bodyPr>
          <a:lstStyle/>
          <a:p>
            <a:pPr lvl="0" algn="just" fontAlgn="base">
              <a:spcBef>
                <a:spcPct val="0"/>
              </a:spcBef>
              <a:spcAft>
                <a:spcPct val="0"/>
              </a:spcAft>
            </a:pPr>
            <a:r>
              <a:rPr lang="el-GR" sz="2400" dirty="0" smtClean="0">
                <a:latin typeface="Calibri" pitchFamily="34" charset="0"/>
                <a:ea typeface="Times New Roman" pitchFamily="18" charset="0"/>
                <a:cs typeface="Arial" pitchFamily="34" charset="0"/>
              </a:rPr>
              <a:t>Δηλαδή </a:t>
            </a:r>
            <a:r>
              <a:rPr lang="el-GR" sz="2400" b="1" dirty="0" smtClean="0">
                <a:latin typeface="Calibri" pitchFamily="34" charset="0"/>
                <a:ea typeface="Times New Roman" pitchFamily="18" charset="0"/>
                <a:cs typeface="Arial" pitchFamily="34" charset="0"/>
              </a:rPr>
              <a:t>η εκτίμηση της αξίας ενός κεφαλαιουχικού αγαθού  πραγματοποιείται με τη χρήση των υπολογιζόμενων μελλοντικών προσόδων του.</a:t>
            </a:r>
            <a:r>
              <a:rPr lang="el-GR" sz="2400" dirty="0" smtClean="0">
                <a:latin typeface="Calibri" pitchFamily="34" charset="0"/>
                <a:ea typeface="Times New Roman" pitchFamily="18" charset="0"/>
                <a:cs typeface="Arial" pitchFamily="34" charset="0"/>
              </a:rPr>
              <a:t> Έτσι </a:t>
            </a:r>
            <a:r>
              <a:rPr lang="el-GR" sz="2400" u="sng" dirty="0" smtClean="0">
                <a:latin typeface="Calibri" pitchFamily="34" charset="0"/>
                <a:ea typeface="Times New Roman" pitchFamily="18" charset="0"/>
                <a:cs typeface="Arial" pitchFamily="34" charset="0"/>
              </a:rPr>
              <a:t>για την εκτίμηση της αξίας ολόκληρης της επιχείρησης χρησιμοποιείται η καθαρή πρόσοδος </a:t>
            </a:r>
            <a:r>
              <a:rPr lang="el-GR" sz="2400" dirty="0" smtClean="0">
                <a:latin typeface="Calibri" pitchFamily="34" charset="0"/>
                <a:ea typeface="Times New Roman" pitchFamily="18" charset="0"/>
                <a:cs typeface="Arial" pitchFamily="34" charset="0"/>
              </a:rPr>
              <a:t>(βλέπε την ειδική παρουσίαση ειδικών κατηγοριών Προσόδων σε </a:t>
            </a:r>
            <a:r>
              <a:rPr lang="en-US" sz="2400" dirty="0" smtClean="0">
                <a:latin typeface="Calibri" pitchFamily="34" charset="0"/>
                <a:ea typeface="Times New Roman" pitchFamily="18" charset="0"/>
                <a:cs typeface="Arial" pitchFamily="34" charset="0"/>
              </a:rPr>
              <a:t>power</a:t>
            </a:r>
            <a:r>
              <a:rPr lang="el-GR" sz="2400" dirty="0" smtClean="0">
                <a:latin typeface="Calibri" pitchFamily="34" charset="0"/>
                <a:ea typeface="Times New Roman" pitchFamily="18" charset="0"/>
                <a:cs typeface="Arial" pitchFamily="34" charset="0"/>
              </a:rPr>
              <a:t> </a:t>
            </a:r>
            <a:r>
              <a:rPr lang="en-US" sz="2400" dirty="0" smtClean="0">
                <a:latin typeface="Calibri" pitchFamily="34" charset="0"/>
                <a:ea typeface="Times New Roman" pitchFamily="18" charset="0"/>
                <a:cs typeface="Arial" pitchFamily="34" charset="0"/>
              </a:rPr>
              <a:t>point</a:t>
            </a:r>
            <a:r>
              <a:rPr lang="el-GR" sz="2400" dirty="0" smtClean="0">
                <a:latin typeface="Calibri" pitchFamily="34" charset="0"/>
                <a:ea typeface="Times New Roman" pitchFamily="18" charset="0"/>
                <a:cs typeface="Arial" pitchFamily="34" charset="0"/>
              </a:rPr>
              <a:t>), ενώ </a:t>
            </a:r>
            <a:r>
              <a:rPr lang="el-GR" sz="2400" u="sng" dirty="0" smtClean="0">
                <a:latin typeface="Calibri" pitchFamily="34" charset="0"/>
                <a:ea typeface="Times New Roman" pitchFamily="18" charset="0"/>
                <a:cs typeface="Arial" pitchFamily="34" charset="0"/>
              </a:rPr>
              <a:t>για τις εκτιμήσεις σε γεωργικά εδάφη χρησιμοποιούνται το αντίστοιχο ετήσιο ενοίκιο ή η έγγειος πρόσοδος </a:t>
            </a:r>
            <a:r>
              <a:rPr lang="el-GR" sz="2400" dirty="0" smtClean="0">
                <a:latin typeface="Calibri" pitchFamily="34" charset="0"/>
                <a:ea typeface="Times New Roman" pitchFamily="18" charset="0"/>
                <a:cs typeface="Arial" pitchFamily="34" charset="0"/>
              </a:rPr>
              <a:t>(βλέπε την ειδική παρουσίαση ειδικών κατηγοριών Προσόδων σε </a:t>
            </a:r>
            <a:r>
              <a:rPr lang="en-US" sz="2400" dirty="0" smtClean="0">
                <a:latin typeface="Calibri" pitchFamily="34" charset="0"/>
                <a:ea typeface="Times New Roman" pitchFamily="18" charset="0"/>
                <a:cs typeface="Arial" pitchFamily="34" charset="0"/>
              </a:rPr>
              <a:t>power</a:t>
            </a:r>
            <a:r>
              <a:rPr lang="el-GR" sz="2400" dirty="0" smtClean="0">
                <a:latin typeface="Calibri" pitchFamily="34" charset="0"/>
                <a:ea typeface="Times New Roman" pitchFamily="18" charset="0"/>
                <a:cs typeface="Arial" pitchFamily="34" charset="0"/>
              </a:rPr>
              <a:t> </a:t>
            </a:r>
            <a:r>
              <a:rPr lang="en-US" sz="2400" dirty="0" smtClean="0">
                <a:latin typeface="Calibri" pitchFamily="34" charset="0"/>
                <a:ea typeface="Times New Roman" pitchFamily="18" charset="0"/>
                <a:cs typeface="Arial" pitchFamily="34" charset="0"/>
              </a:rPr>
              <a:t>point</a:t>
            </a:r>
            <a:r>
              <a:rPr lang="el-GR" sz="2400" dirty="0" smtClean="0">
                <a:latin typeface="Calibri" pitchFamily="34" charset="0"/>
                <a:ea typeface="Times New Roman" pitchFamily="18" charset="0"/>
                <a:cs typeface="Arial" pitchFamily="34" charset="0"/>
              </a:rPr>
              <a:t>) κλπ..</a:t>
            </a:r>
            <a:endParaRPr lang="en-US" sz="2400" dirty="0" smtClean="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285720" y="0"/>
            <a:ext cx="8715436"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Συνεπώς </a:t>
            </a:r>
            <a:r>
              <a:rPr kumimoji="0" lang="el-GR"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η μέθοδος της κεφαλαιοποίησης </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εφαρμόζεται στην εκτίμηση κεφαλαιουχικών αγαθών της γεωργικής επιχείρησης, των οποίων είναι δυνατός ο υπολογισμός της προσδοκώμενης ωφέλειας (προσόδου), με </a:t>
            </a:r>
            <a:r>
              <a:rPr kumimoji="0" lang="el-GR" sz="2400" b="0" i="0" u="sng" strike="noStrike" cap="none" normalizeH="0" baseline="0" dirty="0" smtClean="0">
                <a:ln>
                  <a:noFill/>
                </a:ln>
                <a:solidFill>
                  <a:schemeClr val="tx1"/>
                </a:solidFill>
                <a:effectLst/>
                <a:latin typeface="Calibri" pitchFamily="34" charset="0"/>
                <a:ea typeface="Times New Roman" pitchFamily="18" charset="0"/>
                <a:cs typeface="Arial" pitchFamily="34" charset="0"/>
              </a:rPr>
              <a:t>αρκετή ακρίβεια</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5123" name="Rectangle 3"/>
          <p:cNvSpPr>
            <a:spLocks noChangeArrowheads="1"/>
          </p:cNvSpPr>
          <p:nvPr/>
        </p:nvSpPr>
        <p:spPr bwMode="auto">
          <a:xfrm>
            <a:off x="0" y="1857364"/>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Συγκεκριμένα η μέθοδος αυτή εφαρμόζεται στην πράξη, στην εκτίμηση της αξίας του συνόλου της γεωργικής επιχείρησης, της αξίας του εδάφους, των πολυετών φυτειών, των ζώων παραγωγής κλπ.</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Ο τύπος της κεφαλαιοποίησης είναι :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K</a:t>
            </a:r>
            <a:r>
              <a:rPr kumimoji="0" lang="el-GR" sz="2400" b="0" i="0" u="none" strike="noStrike" cap="none" normalizeH="0" baseline="-30000" dirty="0" smtClean="0">
                <a:ln>
                  <a:noFill/>
                </a:ln>
                <a:solidFill>
                  <a:schemeClr val="tx1"/>
                </a:solidFill>
                <a:effectLst/>
                <a:latin typeface="Calibri" pitchFamily="34" charset="0"/>
                <a:ea typeface="Times New Roman" pitchFamily="18" charset="0"/>
                <a:cs typeface="Arial" pitchFamily="34" charset="0"/>
              </a:rPr>
              <a:t>0</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122" name="Object 2"/>
          <p:cNvGraphicFramePr>
            <a:graphicFrameLocks noChangeAspect="1"/>
          </p:cNvGraphicFramePr>
          <p:nvPr/>
        </p:nvGraphicFramePr>
        <p:xfrm>
          <a:off x="714348" y="3643314"/>
          <a:ext cx="214314" cy="611426"/>
        </p:xfrm>
        <a:graphic>
          <a:graphicData uri="http://schemas.openxmlformats.org/presentationml/2006/ole">
            <p:oleObj spid="_x0000_s5122" name="Equation" r:id="rId3" imgW="164957" imgH="393359" progId="Equation.3">
              <p:embed/>
            </p:oleObj>
          </a:graphicData>
        </a:graphic>
      </p:graphicFrame>
      <p:sp>
        <p:nvSpPr>
          <p:cNvPr id="5124" name="Rectangle 4"/>
          <p:cNvSpPr>
            <a:spLocks noChangeArrowheads="1"/>
          </p:cNvSpPr>
          <p:nvPr/>
        </p:nvSpPr>
        <p:spPr bwMode="auto">
          <a:xfrm>
            <a:off x="0" y="4725707"/>
            <a:ext cx="9144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Όπου: </a:t>
            </a:r>
            <a:r>
              <a:rPr kumimoji="0" lang="el-GR" sz="20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K</a:t>
            </a:r>
            <a:r>
              <a:rPr kumimoji="0" lang="el-GR" sz="2000" b="1" i="0" u="none" strike="noStrike" cap="none" normalizeH="0" baseline="-30000" dirty="0" smtClean="0">
                <a:ln>
                  <a:noFill/>
                </a:ln>
                <a:solidFill>
                  <a:schemeClr val="tx1"/>
                </a:solidFill>
                <a:effectLst/>
                <a:latin typeface="Calibri" pitchFamily="34" charset="0"/>
                <a:ea typeface="Times New Roman" pitchFamily="18" charset="0"/>
                <a:cs typeface="Arial" pitchFamily="34" charset="0"/>
              </a:rPr>
              <a:t>0</a:t>
            </a:r>
            <a:r>
              <a:rPr kumimoji="0" lang="el-GR"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η σημερινή εκτιμώμενη αξία του κεφαλαιουχικού αγαθού</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1" i="1"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α </a:t>
            </a:r>
            <a:r>
              <a:rPr kumimoji="0" lang="el-GR"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η υπολογιζόμενη ετήσια πρόσοδος του κεφαλαιουχικού αγαθού</a:t>
            </a:r>
            <a:endParaRPr kumimoji="0" lang="el-GR" sz="2000" b="1" i="1"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1" i="1"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ε</a:t>
            </a:r>
            <a:r>
              <a:rPr kumimoji="0" lang="el-GR"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το επικρατούν επιτόκιο </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Rectangle 6"/>
          <p:cNvSpPr>
            <a:spLocks noChangeArrowheads="1"/>
          </p:cNvSpPr>
          <p:nvPr/>
        </p:nvSpPr>
        <p:spPr bwMode="auto">
          <a:xfrm>
            <a:off x="214282" y="214290"/>
            <a:ext cx="8786874"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Έτσι, εάν το συνολικό ετήσιο ενοίκιο ενός χωραφιού έκτασης 10 στρεμμάτων είναι 600 ευρώ και το επιτόκιο κεφαλαιοποίησης είναι 4% (0,04), τότε, σύμφωνα με τον παραπάνω τύπο η τωρινή αξία της γεωργικής γης εκτιμάται:</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7"/>
          <p:cNvSpPr/>
          <p:nvPr/>
        </p:nvSpPr>
        <p:spPr>
          <a:xfrm>
            <a:off x="285720" y="2143116"/>
            <a:ext cx="740908" cy="461665"/>
          </a:xfrm>
          <a:prstGeom prst="rect">
            <a:avLst/>
          </a:prstGeom>
        </p:spPr>
        <p:txBody>
          <a:bodyPr wrap="none">
            <a:spAutoFit/>
          </a:bodyPr>
          <a:lstStyle/>
          <a:p>
            <a:r>
              <a:rPr lang="el-GR" sz="2400" dirty="0" smtClean="0"/>
              <a:t>K</a:t>
            </a:r>
            <a:r>
              <a:rPr lang="el-GR" sz="2400" baseline="-25000" dirty="0" smtClean="0"/>
              <a:t>0</a:t>
            </a:r>
            <a:r>
              <a:rPr lang="el-GR" sz="2400" dirty="0" smtClean="0"/>
              <a:t> = </a:t>
            </a:r>
            <a:endParaRPr lang="en-US" sz="2400" dirty="0"/>
          </a:p>
        </p:txBody>
      </p:sp>
      <p:sp>
        <p:nvSpPr>
          <p:cNvPr id="4107"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106" name="Object 10"/>
          <p:cNvGraphicFramePr>
            <a:graphicFrameLocks noChangeAspect="1"/>
          </p:cNvGraphicFramePr>
          <p:nvPr/>
        </p:nvGraphicFramePr>
        <p:xfrm>
          <a:off x="1136650" y="2143125"/>
          <a:ext cx="174625" cy="500063"/>
        </p:xfrm>
        <a:graphic>
          <a:graphicData uri="http://schemas.openxmlformats.org/presentationml/2006/ole">
            <p:oleObj spid="_x0000_s4106" name="Equation" r:id="rId3" imgW="177480" imgH="393480" progId="Equation.3">
              <p:embed/>
            </p:oleObj>
          </a:graphicData>
        </a:graphic>
      </p:graphicFrame>
      <p:sp>
        <p:nvSpPr>
          <p:cNvPr id="14" name="Rectangle 13"/>
          <p:cNvSpPr/>
          <p:nvPr/>
        </p:nvSpPr>
        <p:spPr>
          <a:xfrm>
            <a:off x="1571604" y="2214554"/>
            <a:ext cx="352982" cy="369332"/>
          </a:xfrm>
          <a:prstGeom prst="rect">
            <a:avLst/>
          </a:prstGeom>
        </p:spPr>
        <p:txBody>
          <a:bodyPr wrap="none">
            <a:spAutoFit/>
          </a:bodyPr>
          <a:lstStyle/>
          <a:p>
            <a:r>
              <a:rPr lang="el-GR" dirty="0" smtClean="0"/>
              <a:t>= </a:t>
            </a:r>
            <a:endParaRPr lang="en-US" dirty="0"/>
          </a:p>
        </p:txBody>
      </p:sp>
      <p:sp>
        <p:nvSpPr>
          <p:cNvPr id="4109" name="Rectangle 1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108" name="Object 12"/>
          <p:cNvGraphicFramePr>
            <a:graphicFrameLocks noChangeAspect="1"/>
          </p:cNvGraphicFramePr>
          <p:nvPr/>
        </p:nvGraphicFramePr>
        <p:xfrm>
          <a:off x="1857356" y="2071678"/>
          <a:ext cx="518464" cy="651784"/>
        </p:xfrm>
        <a:graphic>
          <a:graphicData uri="http://schemas.openxmlformats.org/presentationml/2006/ole">
            <p:oleObj spid="_x0000_s4108" name="Equation" r:id="rId4" imgW="330200" imgH="419100" progId="Equation.3">
              <p:embed/>
            </p:oleObj>
          </a:graphicData>
        </a:graphic>
      </p:graphicFrame>
      <p:sp>
        <p:nvSpPr>
          <p:cNvPr id="20" name="Rectangle 19"/>
          <p:cNvSpPr/>
          <p:nvPr/>
        </p:nvSpPr>
        <p:spPr>
          <a:xfrm>
            <a:off x="2500298" y="2214554"/>
            <a:ext cx="352982" cy="369332"/>
          </a:xfrm>
          <a:prstGeom prst="rect">
            <a:avLst/>
          </a:prstGeom>
        </p:spPr>
        <p:txBody>
          <a:bodyPr wrap="none">
            <a:spAutoFit/>
          </a:bodyPr>
          <a:lstStyle/>
          <a:p>
            <a:r>
              <a:rPr lang="el-GR" dirty="0" smtClean="0"/>
              <a:t>= </a:t>
            </a:r>
            <a:endParaRPr lang="en-US" dirty="0"/>
          </a:p>
        </p:txBody>
      </p:sp>
      <p:sp>
        <p:nvSpPr>
          <p:cNvPr id="4113" name="Rectangle 17"/>
          <p:cNvSpPr>
            <a:spLocks noChangeArrowheads="1"/>
          </p:cNvSpPr>
          <p:nvPr/>
        </p:nvSpPr>
        <p:spPr bwMode="auto">
          <a:xfrm>
            <a:off x="2786050" y="2143116"/>
            <a:ext cx="2786082"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15.000 ευρώ</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4114" name="Rectangle 18"/>
          <p:cNvSpPr>
            <a:spLocks noChangeArrowheads="1"/>
          </p:cNvSpPr>
          <p:nvPr/>
        </p:nvSpPr>
        <p:spPr bwMode="auto">
          <a:xfrm>
            <a:off x="246743" y="3357562"/>
            <a:ext cx="8682976"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Παραλλαγή της μεθόδου αυτής είναι και η μέθοδος της </a:t>
            </a:r>
            <a:r>
              <a:rPr kumimoji="0" lang="el-GR"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προεξόφλησης</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των εσόδων (προσόδων) από ένα περιουσιακό στοιχείο.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Η μέθοδος αυτή στηρίζεται στην αρχή ότι η αξία ενός κεφαλαιουχικού αγαθού είναι ίση με με το σύνολο των μελλοντικών εσόδων από το αγαθό αυτό, τα οποία προεξοφλούνται (δηλαδή υπολογίζεται η </a:t>
            </a:r>
            <a:r>
              <a:rPr kumimoji="0" lang="el-GR"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τωρινή</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-παρούσα </a:t>
            </a:r>
            <a:r>
              <a:rPr kumimoji="0" lang="el-GR"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αξία</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του αγαθού), με ορισμένο επιτόκιο κατά το χρόνο εκτίμησης.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214282" y="0"/>
            <a:ext cx="8715436"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Ειδικότερα  η σημερινή αξία  (Κ</a:t>
            </a:r>
            <a:r>
              <a:rPr kumimoji="0" lang="el-GR" sz="2400" b="0" i="0" u="none" strike="noStrike" cap="none" normalizeH="0" baseline="-30000" dirty="0" smtClean="0">
                <a:ln>
                  <a:noFill/>
                </a:ln>
                <a:solidFill>
                  <a:schemeClr val="tx1"/>
                </a:solidFill>
                <a:effectLst/>
                <a:latin typeface="Calibri" pitchFamily="34" charset="0"/>
                <a:ea typeface="Times New Roman" pitchFamily="18" charset="0"/>
                <a:cs typeface="Arial" pitchFamily="34" charset="0"/>
              </a:rPr>
              <a:t>0</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ενός κεφαλαίου που ανατοκίζεται για (ν) έτη και με επιτόκιο (ε), υπολογίζεται από τον τύπο:</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K</a:t>
            </a:r>
            <a:r>
              <a:rPr kumimoji="0" lang="el-GR" sz="2400" b="0" i="0" u="none" strike="noStrike" cap="none" normalizeH="0" baseline="-30000" dirty="0" smtClean="0">
                <a:ln>
                  <a:noFill/>
                </a:ln>
                <a:solidFill>
                  <a:schemeClr val="tx1"/>
                </a:solidFill>
                <a:effectLst/>
                <a:latin typeface="Calibri" pitchFamily="34" charset="0"/>
                <a:ea typeface="Times New Roman" pitchFamily="18" charset="0"/>
                <a:cs typeface="Arial" pitchFamily="34" charset="0"/>
              </a:rPr>
              <a:t>0</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075" name="Rectangle 3"/>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3076" name="Object 4"/>
          <p:cNvGraphicFramePr>
            <a:graphicFrameLocks noChangeAspect="1"/>
          </p:cNvGraphicFramePr>
          <p:nvPr/>
        </p:nvGraphicFramePr>
        <p:xfrm>
          <a:off x="798143" y="983866"/>
          <a:ext cx="1416403" cy="802060"/>
        </p:xfrm>
        <a:graphic>
          <a:graphicData uri="http://schemas.openxmlformats.org/presentationml/2006/ole">
            <p:oleObj spid="_x0000_s3076" name="Equation" r:id="rId3" imgW="787058" imgH="444307" progId="Equation.3">
              <p:embed/>
            </p:oleObj>
          </a:graphicData>
        </a:graphic>
      </p:graphicFrame>
      <p:sp>
        <p:nvSpPr>
          <p:cNvPr id="3078" name="Rectangle 6"/>
          <p:cNvSpPr>
            <a:spLocks noChangeArrowheads="1"/>
          </p:cNvSpPr>
          <p:nvPr/>
        </p:nvSpPr>
        <p:spPr bwMode="auto">
          <a:xfrm>
            <a:off x="142844" y="2071678"/>
            <a:ext cx="8858312"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000" b="0" i="1"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όπου που Π</a:t>
            </a:r>
            <a:r>
              <a:rPr kumimoji="0" lang="el-GR" sz="2000" b="0" i="1" u="none" strike="noStrike" cap="none" normalizeH="0" baseline="-30000" dirty="0" smtClean="0">
                <a:ln>
                  <a:noFill/>
                </a:ln>
                <a:solidFill>
                  <a:schemeClr val="tx1"/>
                </a:solidFill>
                <a:effectLst/>
                <a:latin typeface="Calibri" pitchFamily="34" charset="0"/>
                <a:ea typeface="Times New Roman" pitchFamily="18" charset="0"/>
                <a:cs typeface="Arial" pitchFamily="34" charset="0"/>
              </a:rPr>
              <a:t>ν</a:t>
            </a:r>
            <a:r>
              <a:rPr kumimoji="0" lang="el-GR" sz="2000" b="0" i="1"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είναι η μελλοντική αξία των κεφαλαίων ύστερα από (ν) έτη</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l-GR" sz="2400" dirty="0" smtClean="0">
              <a:latin typeface="Calibri"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Αντίστροφα από τη μέθοδο της προεξόφλησης, η μέθοδος του </a:t>
            </a:r>
            <a:r>
              <a:rPr kumimoji="0" lang="el-GR"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ανατοκισμού</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είναι η τεχνική με την οποία υπολογίζεται η </a:t>
            </a:r>
            <a:r>
              <a:rPr kumimoji="0" lang="el-GR"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μελλοντική αξία</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του αγαθού (Κ</a:t>
            </a:r>
            <a:r>
              <a:rPr kumimoji="0" lang="el-GR" sz="2400" b="0" i="0" u="none" strike="noStrike" cap="none" normalizeH="0" baseline="-30000" dirty="0" smtClean="0">
                <a:ln>
                  <a:noFill/>
                </a:ln>
                <a:solidFill>
                  <a:schemeClr val="tx1"/>
                </a:solidFill>
                <a:effectLst/>
                <a:latin typeface="Calibri" pitchFamily="34" charset="0"/>
                <a:ea typeface="Times New Roman" pitchFamily="18" charset="0"/>
                <a:cs typeface="Arial" pitchFamily="34" charset="0"/>
              </a:rPr>
              <a:t>ν</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με σημερινή αξία Κ</a:t>
            </a:r>
            <a:r>
              <a:rPr kumimoji="0" lang="el-GR" sz="2400" b="0" i="0" u="none" strike="noStrike" cap="none" normalizeH="0" baseline="-30000" dirty="0" smtClean="0">
                <a:ln>
                  <a:noFill/>
                </a:ln>
                <a:solidFill>
                  <a:schemeClr val="tx1"/>
                </a:solidFill>
                <a:effectLst/>
                <a:latin typeface="Calibri" pitchFamily="34" charset="0"/>
                <a:ea typeface="Times New Roman" pitchFamily="18" charset="0"/>
                <a:cs typeface="Arial" pitchFamily="34" charset="0"/>
              </a:rPr>
              <a:t>0</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που τοκίζεται με επιτόκιο (ε) για (ν) χρόνια. Η μελλοντική αξία ενός κεφαλαίου (Π) είναι ίση με το άθροισμα της τωρινής αξίας του και των τόκων που δημιουργεί μέχρι το χρόνο  του υπολογισμού της και προκύπτει από τον τύπο:</a:t>
            </a:r>
          </a:p>
          <a:p>
            <a:pPr marL="0" marR="0" lvl="0" indent="0" algn="just" defTabSz="914400" rtl="0" eaLnBrk="0" fontAlgn="base" latinLnBrk="0" hangingPunct="0">
              <a:lnSpc>
                <a:spcPct val="100000"/>
              </a:lnSpc>
              <a:spcBef>
                <a:spcPct val="0"/>
              </a:spcBef>
              <a:spcAft>
                <a:spcPct val="0"/>
              </a:spcAft>
              <a:buClrTx/>
              <a:buSzTx/>
              <a:buFontTx/>
              <a:buNone/>
              <a:tabLst/>
            </a:pPr>
            <a:endParaRPr lang="el-GR" sz="2400" dirty="0" smtClean="0">
              <a:latin typeface="Calibri"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Rectangle 10"/>
          <p:cNvSpPr/>
          <p:nvPr/>
        </p:nvSpPr>
        <p:spPr>
          <a:xfrm>
            <a:off x="714348" y="6000768"/>
            <a:ext cx="691215" cy="461665"/>
          </a:xfrm>
          <a:prstGeom prst="rect">
            <a:avLst/>
          </a:prstGeom>
        </p:spPr>
        <p:txBody>
          <a:bodyPr wrap="none">
            <a:spAutoFit/>
          </a:bodyPr>
          <a:lstStyle/>
          <a:p>
            <a:r>
              <a:rPr lang="el-GR" sz="2400" dirty="0" smtClean="0"/>
              <a:t>Π</a:t>
            </a:r>
            <a:r>
              <a:rPr lang="el-GR" sz="2400" baseline="-25000" dirty="0" smtClean="0"/>
              <a:t>ν</a:t>
            </a:r>
            <a:r>
              <a:rPr lang="el-GR" sz="2400" dirty="0" smtClean="0"/>
              <a:t> =</a:t>
            </a:r>
            <a:endParaRPr lang="en-US" sz="2400" dirty="0"/>
          </a:p>
        </p:txBody>
      </p:sp>
      <p:sp>
        <p:nvSpPr>
          <p:cNvPr id="12" name="Rectangle 11"/>
          <p:cNvSpPr/>
          <p:nvPr/>
        </p:nvSpPr>
        <p:spPr>
          <a:xfrm>
            <a:off x="1428728" y="6000768"/>
            <a:ext cx="449162" cy="461665"/>
          </a:xfrm>
          <a:prstGeom prst="rect">
            <a:avLst/>
          </a:prstGeom>
        </p:spPr>
        <p:txBody>
          <a:bodyPr wrap="none">
            <a:spAutoFit/>
          </a:bodyPr>
          <a:lstStyle/>
          <a:p>
            <a:r>
              <a:rPr lang="el-GR" sz="2400" dirty="0" smtClean="0"/>
              <a:t>K</a:t>
            </a:r>
            <a:r>
              <a:rPr lang="el-GR" sz="2400" baseline="-25000" dirty="0" smtClean="0"/>
              <a:t>0</a:t>
            </a:r>
            <a:endParaRPr lang="en-US" sz="2400" dirty="0"/>
          </a:p>
        </p:txBody>
      </p:sp>
      <p:sp>
        <p:nvSpPr>
          <p:cNvPr id="3083"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082" name="Object 10"/>
          <p:cNvGraphicFramePr>
            <a:graphicFrameLocks noChangeAspect="1"/>
          </p:cNvGraphicFramePr>
          <p:nvPr/>
        </p:nvGraphicFramePr>
        <p:xfrm>
          <a:off x="1879580" y="5910893"/>
          <a:ext cx="406404" cy="589941"/>
        </p:xfrm>
        <a:graphic>
          <a:graphicData uri="http://schemas.openxmlformats.org/presentationml/2006/ole">
            <p:oleObj spid="_x0000_s3082" name="Equation" r:id="rId4" imgW="291973" imgH="431613" progId="Equation.3">
              <p:embed/>
            </p:oleObj>
          </a:graphicData>
        </a:graphic>
      </p:graphicFrame>
      <p:sp>
        <p:nvSpPr>
          <p:cNvPr id="15" name="Rectangle 14"/>
          <p:cNvSpPr/>
          <p:nvPr/>
        </p:nvSpPr>
        <p:spPr>
          <a:xfrm>
            <a:off x="2285984" y="6000768"/>
            <a:ext cx="979755" cy="461665"/>
          </a:xfrm>
          <a:prstGeom prst="rect">
            <a:avLst/>
          </a:prstGeom>
        </p:spPr>
        <p:txBody>
          <a:bodyPr wrap="none">
            <a:spAutoFit/>
          </a:bodyPr>
          <a:lstStyle/>
          <a:p>
            <a:r>
              <a:rPr lang="el-GR" sz="2400" dirty="0" smtClean="0"/>
              <a:t>(1+ε)</a:t>
            </a:r>
            <a:r>
              <a:rPr lang="el-GR" sz="2400" baseline="30000" dirty="0" smtClean="0"/>
              <a:t>ν</a:t>
            </a:r>
            <a:r>
              <a:rPr lang="el-GR" sz="2400" dirty="0" smtClean="0"/>
              <a:t> </a:t>
            </a: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214282" y="0"/>
            <a:ext cx="8572560" cy="6378609"/>
          </a:xfrm>
          <a:prstGeom prst="rect">
            <a:avLst/>
          </a:prstGeom>
          <a:noFill/>
          <a:ln w="9525">
            <a:noFill/>
            <a:miter lim="800000"/>
            <a:headEnd/>
            <a:tailEnd/>
          </a:ln>
          <a:effectLst/>
        </p:spPr>
        <p:txBody>
          <a:bodyPr vert="horz" wrap="square" lIns="547515" tIns="152352" rIns="0" bIns="38088" numCol="1" anchor="ctr" anchorCtr="0" compatLnSpc="1">
            <a:prstTxWarp prst="textNoShape">
              <a:avLst/>
            </a:prstTxWarp>
            <a:spAutoFit/>
          </a:bodyPr>
          <a:lstStyle/>
          <a:p>
            <a:pPr marL="1371600" marR="0" lvl="3" indent="0" algn="just" defTabSz="914400" rtl="0" eaLnBrk="1" fontAlgn="base" latinLnBrk="0" hangingPunct="1">
              <a:lnSpc>
                <a:spcPct val="100000"/>
              </a:lnSpc>
              <a:spcBef>
                <a:spcPct val="0"/>
              </a:spcBef>
              <a:spcAft>
                <a:spcPct val="0"/>
              </a:spcAft>
              <a:buClrTx/>
              <a:buSzTx/>
              <a:tabLst/>
            </a:pPr>
            <a:r>
              <a:rPr kumimoji="0" lang="el-GR" sz="2400" b="1" i="1" u="none" strike="noStrike" cap="none" normalizeH="0" baseline="0" dirty="0" smtClean="0">
                <a:ln>
                  <a:noFill/>
                </a:ln>
                <a:solidFill>
                  <a:schemeClr val="tx1"/>
                </a:solidFill>
                <a:effectLst/>
                <a:latin typeface="Calibri" pitchFamily="34" charset="0"/>
                <a:cs typeface="Calibri" pitchFamily="34" charset="0"/>
              </a:rPr>
              <a:t>Ε</a:t>
            </a:r>
            <a:r>
              <a:rPr kumimoji="0" lang="el-GR" sz="2400" b="1" i="1" u="none" strike="noStrike" cap="none" normalizeH="0" baseline="0" dirty="0" smtClean="0" bmk="">
                <a:ln>
                  <a:noFill/>
                </a:ln>
                <a:solidFill>
                  <a:schemeClr val="tx1"/>
                </a:solidFill>
                <a:effectLst/>
                <a:latin typeface="Calibri" pitchFamily="34" charset="0"/>
                <a:cs typeface="Calibri" pitchFamily="34" charset="0"/>
              </a:rPr>
              <a:t>κτίμηση της αξίας γεωργικών εδαφών</a:t>
            </a:r>
            <a:endParaRPr lang="en-US" sz="2400" b="1" i="1" dirty="0" smtClean="0" bmk="">
              <a:latin typeface="Arial" pitchFamily="34" charset="0"/>
              <a:cs typeface="Times New Roman" pitchFamily="18" charset="0"/>
            </a:endParaRPr>
          </a:p>
          <a:p>
            <a:pPr algn="just" eaLnBrk="0" fontAlgn="base" hangingPunct="0">
              <a:spcBef>
                <a:spcPct val="0"/>
              </a:spcBef>
              <a:spcAft>
                <a:spcPct val="0"/>
              </a:spcAft>
            </a:pPr>
            <a:endParaRPr lang="el-GR" dirty="0" smtClean="0">
              <a:latin typeface="Calibri" pitchFamily="34" charset="0"/>
              <a:ea typeface="Times New Roman" pitchFamily="18" charset="0"/>
              <a:cs typeface="Calibri" pitchFamily="34" charset="0"/>
            </a:endParaRPr>
          </a:p>
          <a:p>
            <a:pPr algn="just" eaLnBrk="0" fontAlgn="base" hangingPunct="0">
              <a:spcBef>
                <a:spcPct val="0"/>
              </a:spcBef>
              <a:spcAft>
                <a:spcPct val="0"/>
              </a:spcAft>
            </a:pPr>
            <a:r>
              <a:rPr lang="el-GR" dirty="0" smtClean="0">
                <a:latin typeface="Calibri" pitchFamily="34" charset="0"/>
                <a:ea typeface="Times New Roman" pitchFamily="18" charset="0"/>
                <a:cs typeface="Calibri" pitchFamily="34" charset="0"/>
              </a:rPr>
              <a:t>Για την εκτίμηση της αξίας γεωργικού εδάφους (καλλιεργούμενες εκτάσεις, βοσκότοποι, λειμώνες) μπορεί να χρησιμοποιηθεί εναλλακτικά η μέθοδος της τρέχουσας τιμής αγοράς ή πώλησης και η μέθοδος της κεφαλαιοποίησης του ενοικίου ή της εγγείου προσόδου.</a:t>
            </a:r>
            <a:endParaRPr lang="en-US" dirty="0" smtClean="0">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H </a:t>
            </a: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μέθοδος της τρέχουσας τιμής αγοράς ή πώλησης εφαρμόζεται σε περιοχές, στις οποίες πραγματοποιούνται συχνά αγοροπωλησίες εδαφών. Κατά τη μέθοδο αυτή πρέπει να λαμβάνεται υπόψη ο μέσος όρος μεγάλου αριθμού πρόσφατων αγοροπωλησιών, εδαφών αναλόγου ποιότητας.</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Η μέθοδος της κεφαλαιοποίησης του ενοικίου χρησιμοποιείται σε περιοχές  που οι ενοικιάσεις εδαφών είναι συχνές. Το χρησιμοποιούμενο ενοίκιο μπορεί να είναι πραγματικό ή τεκμαρτό.</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Το πραγματικό ενοίκιο χρησιμοποιείται όταν το προς εκτίμηση έδαφος είναι νοικιασμένο σε τρίτους.</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Το τεκμαρτό ενοίκιο χρησιμοποιείται όταν το συγκεκριμένο έδαφος δεν είναι ενοικιασμένο. Τότε χρησιμοποιούνται τα πραγματικά ενοίκια, που καταβλήθηκαν πρόσφατα, για εδάφη που βρίσκονται στην ίδια γεωγραφική περιφέρεια. Προϋπόθεση όμως αποτελεί το ότι η γονιμότητα και οι συνθήκες καλλιέργειας είναι παρόμοιες με εκείνες του προς εκτίμηση εδάφους. Αν οι τιμές των ενοικίων διαφέρουν σημαντικά, λαμβάνεται υπόψη ο μέσος όρος των πραγματικών ενοικίων της περιοχής.</a:t>
            </a:r>
            <a:endParaRPr kumimoji="0" lang="el-G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750" name="Object 6"/>
          <p:cNvGraphicFramePr>
            <a:graphicFrameLocks noChangeAspect="1"/>
          </p:cNvGraphicFramePr>
          <p:nvPr/>
        </p:nvGraphicFramePr>
        <p:xfrm>
          <a:off x="1500166" y="1000108"/>
          <a:ext cx="571500" cy="390525"/>
        </p:xfrm>
        <a:graphic>
          <a:graphicData uri="http://schemas.openxmlformats.org/presentationml/2006/ole">
            <p:oleObj spid="_x0000_s31750" name="Εξίσωση" r:id="rId3" imgW="571252" imgH="393529" progId="Equation.3">
              <p:embed/>
            </p:oleObj>
          </a:graphicData>
        </a:graphic>
      </p:graphicFrame>
      <p:sp>
        <p:nvSpPr>
          <p:cNvPr id="31752" name="Rectangle 8"/>
          <p:cNvSpPr>
            <a:spLocks noChangeArrowheads="1"/>
          </p:cNvSpPr>
          <p:nvPr/>
        </p:nvSpPr>
        <p:spPr bwMode="auto">
          <a:xfrm>
            <a:off x="0" y="8477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chemeClr val="tx1"/>
                </a:solidFill>
                <a:effectLst/>
                <a:latin typeface="Calibri" pitchFamily="34" charset="0"/>
                <a:ea typeface="Times New Roman" pitchFamily="18" charset="0"/>
                <a:cs typeface="Calibri" pitchFamily="34" charset="0"/>
              </a:rPr>
              <a:t>  </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9"/>
          <p:cNvSpPr/>
          <p:nvPr/>
        </p:nvSpPr>
        <p:spPr>
          <a:xfrm>
            <a:off x="857224" y="1000108"/>
            <a:ext cx="604653" cy="369332"/>
          </a:xfrm>
          <a:prstGeom prst="rect">
            <a:avLst/>
          </a:prstGeom>
        </p:spPr>
        <p:txBody>
          <a:bodyPr wrap="none">
            <a:spAutoFit/>
          </a:bodyPr>
          <a:lstStyle/>
          <a:p>
            <a:pPr lvl="0" algn="just" fontAlgn="base">
              <a:spcBef>
                <a:spcPct val="0"/>
              </a:spcBef>
              <a:spcAft>
                <a:spcPct val="0"/>
              </a:spcAft>
            </a:pPr>
            <a:r>
              <a:rPr lang="el-GR" dirty="0" smtClean="0">
                <a:latin typeface="Calibri" pitchFamily="34" charset="0"/>
                <a:ea typeface="Times New Roman" pitchFamily="18" charset="0"/>
                <a:cs typeface="Calibri" pitchFamily="34" charset="0"/>
              </a:rPr>
              <a:t>Κ</a:t>
            </a:r>
            <a:r>
              <a:rPr lang="el-GR" baseline="-30000" dirty="0" smtClean="0">
                <a:latin typeface="Calibri" pitchFamily="34" charset="0"/>
                <a:ea typeface="Times New Roman" pitchFamily="18" charset="0"/>
                <a:cs typeface="Calibri" pitchFamily="34" charset="0"/>
              </a:rPr>
              <a:t>0</a:t>
            </a:r>
            <a:r>
              <a:rPr lang="el-GR" dirty="0" smtClean="0">
                <a:latin typeface="Calibri" pitchFamily="34" charset="0"/>
                <a:ea typeface="Times New Roman" pitchFamily="18" charset="0"/>
                <a:cs typeface="Calibri" pitchFamily="34" charset="0"/>
              </a:rPr>
              <a:t> = </a:t>
            </a:r>
            <a:endParaRPr lang="el-GR" sz="2800" dirty="0" smtClean="0">
              <a:latin typeface="Arial" pitchFamily="34" charset="0"/>
              <a:cs typeface="Arial" pitchFamily="34" charset="0"/>
            </a:endParaRPr>
          </a:p>
        </p:txBody>
      </p:sp>
      <p:sp>
        <p:nvSpPr>
          <p:cNvPr id="31753" name="Rectangle 9"/>
          <p:cNvSpPr>
            <a:spLocks noChangeArrowheads="1"/>
          </p:cNvSpPr>
          <p:nvPr/>
        </p:nvSpPr>
        <p:spPr bwMode="auto">
          <a:xfrm>
            <a:off x="285720" y="142852"/>
            <a:ext cx="8501122"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Όπως αναφέρθηκε στα προηγούμενα, ο τύπος που υπολογίζει την αξία του εδάφους (Κ</a:t>
            </a:r>
            <a:r>
              <a:rPr kumimoji="0" lang="el-GR" b="0" i="0" u="none" strike="noStrike" cap="none" normalizeH="0" baseline="-30000" dirty="0" smtClean="0">
                <a:ln>
                  <a:noFill/>
                </a:ln>
                <a:solidFill>
                  <a:schemeClr val="tx1"/>
                </a:solidFill>
                <a:effectLst/>
                <a:latin typeface="Calibri" pitchFamily="34" charset="0"/>
                <a:ea typeface="Times New Roman" pitchFamily="18" charset="0"/>
                <a:cs typeface="Calibri" pitchFamily="34" charset="0"/>
              </a:rPr>
              <a:t>0</a:t>
            </a: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με βάση την κεφαλαιοποίηση του ενοικίου είναι:</a:t>
            </a:r>
            <a:endParaRPr kumimoji="0" lang="el-GR" b="0" i="0" u="none" strike="noStrike" cap="none" normalizeH="0" baseline="0" dirty="0" smtClean="0">
              <a:ln>
                <a:noFill/>
              </a:ln>
              <a:solidFill>
                <a:schemeClr val="tx1"/>
              </a:solidFill>
              <a:effectLst/>
              <a:latin typeface="Arial" pitchFamily="34" charset="0"/>
              <a:cs typeface="Arial" pitchFamily="34" charset="0"/>
            </a:endParaRPr>
          </a:p>
        </p:txBody>
      </p:sp>
      <p:sp>
        <p:nvSpPr>
          <p:cNvPr id="31754" name="Rectangle 10"/>
          <p:cNvSpPr>
            <a:spLocks noChangeArrowheads="1"/>
          </p:cNvSpPr>
          <p:nvPr/>
        </p:nvSpPr>
        <p:spPr bwMode="auto">
          <a:xfrm>
            <a:off x="214282" y="1571612"/>
            <a:ext cx="8715436" cy="45550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1"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ε</a:t>
            </a: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είναι το επιτόκιο κεφαλαιοποίησης (για τον προσδιορισμό του οποίο ισχύουν όσα αναφέρθηκαν στο προηγούμενο κεφάλαιο).</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Εφόσον η ενοικίαση εδαφών δεν είναι συνηθισμένο φαινόμενο στη περιοχή, η αξία του εδάφους εκτιμάται με τη χρήση της μεθόδου κεφαλαιοποίησης της εγγείου προσόδου (βλέπε ΠΑΡΑΡΤΗΜΑ ΙΙ). </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H</a:t>
            </a: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έγγειος πρόσοδος αποτελείται από το ενοίκιο του εδάφους (δηλαδή τον &lt;&lt;τόκο&gt;&gt; του εδάφους) και το κέρδος ή τη ζημιά. Απαραίτητη προϋπόθεση για την εφαρμογή της μεθόδου είναι η ύπαρξη τεχνικοοικονομικών δεδομένων (στοιχείων) κατάλληλων για τον υπολογισμό είτε της εγγείου προσόδου του υπό εκτίμηση εδάφους, είτε της τεκμαρτής εγγείου προσόδου γειτονικών εδαφών, ανάλογης ποιότητας.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Στην περίπτωση της τεκμαρτής εγγείου προσόδου χρησιμοποιούνται δεδομένα (στοιχεία) που αναφέρονται στην περιοχή που βρίσκεται το χωράφι του οποίου πρόκειται να εκτιμηθεί η αξία του και στην πιο συνηθισμένη καλλιέργεια, η οποία χρησιμοποιείται τοπικά, σε εδάφη ανάλογης ποιότητας με το υπό εκτίμηση.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Η συνηθέστερη ισότητα που χρησιμοποιείται για τη μέτρηση της εγγείου προσόδου είναι :</a:t>
            </a:r>
            <a:endParaRPr kumimoji="0" lang="en-US"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0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Έγγειος Πρόσοδος = Α. Π. – (Π.Δ. – ενοίκιο εδάφους)  </a:t>
            </a: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(1)</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285688" y="214290"/>
            <a:ext cx="8715468"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Όπου:</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Α.Π.</a:t>
            </a: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είναι η υπολογιζόμενη Ακαθάριστη Πρόσοδος της συνηθισμένης καλλιέργειας η οποία χρησιμοποιείται τοπικά σε εδάφη ανάλογης ποιότητας με το υπό εκτίμηση έδαφος</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Π.Δ. </a:t>
            </a: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είναι το σύνολο των υπολογιζόμενων παραγωγικών δαπανών της καλλιέργειας , δηλαδή της αμοιβής της εργασίας, της αξίας αναλώσιμων υλικών, της αμοιβής υπηρεσιών τρίτων, της απόσβεσης, των ασφαλίστρων, της συντήρησης, των τελών, των λοιπών δαπανών και του ενοικίου εδάφους.</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Όλα τα παραπάνω πρέπει να αναφέρονται στο ίδιο ημερολογιακό ή  γεωργικό έτος ή στην ίδια παραγωγική περίοδο.</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Η έγγειος πρόσοδος που υπολογίζεται από τον τύπο (1) κεφαλαιοποιείται στην συνέχεια για την εκτίμηση της αξίας του εδάφους, με τη χρήση του τύπου:</a:t>
            </a:r>
            <a:endParaRPr kumimoji="0" lang="el-GR"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0722" name="Object 2"/>
          <p:cNvGraphicFramePr>
            <a:graphicFrameLocks noChangeAspect="1"/>
          </p:cNvGraphicFramePr>
          <p:nvPr/>
        </p:nvGraphicFramePr>
        <p:xfrm>
          <a:off x="3929058" y="3571876"/>
          <a:ext cx="1209675" cy="390525"/>
        </p:xfrm>
        <a:graphic>
          <a:graphicData uri="http://schemas.openxmlformats.org/presentationml/2006/ole">
            <p:oleObj spid="_x0000_s30722" name="Εξίσωση" r:id="rId3" imgW="1205977" imgH="393529" progId="Equation.3">
              <p:embed/>
            </p:oleObj>
          </a:graphicData>
        </a:graphic>
      </p:graphicFrame>
      <p:sp>
        <p:nvSpPr>
          <p:cNvPr id="30724" name="Rectangle 4"/>
          <p:cNvSpPr>
            <a:spLocks noChangeArrowheads="1"/>
          </p:cNvSpPr>
          <p:nvPr/>
        </p:nvSpPr>
        <p:spPr bwMode="auto">
          <a:xfrm>
            <a:off x="0" y="8477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chemeClr val="tx1"/>
                </a:solidFill>
                <a:effectLst/>
                <a:latin typeface="Calibri" pitchFamily="34" charset="0"/>
                <a:ea typeface="Times New Roman" pitchFamily="18" charset="0"/>
                <a:cs typeface="Calibri" pitchFamily="34" charset="0"/>
              </a:rPr>
              <a:t> </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p:nvPr/>
        </p:nvSpPr>
        <p:spPr>
          <a:xfrm>
            <a:off x="3286116" y="3571876"/>
            <a:ext cx="604653" cy="369332"/>
          </a:xfrm>
          <a:prstGeom prst="rect">
            <a:avLst/>
          </a:prstGeom>
        </p:spPr>
        <p:txBody>
          <a:bodyPr wrap="square">
            <a:spAutoFit/>
          </a:bodyPr>
          <a:lstStyle/>
          <a:p>
            <a:pPr lvl="0" algn="just" fontAlgn="base">
              <a:spcBef>
                <a:spcPct val="0"/>
              </a:spcBef>
              <a:spcAft>
                <a:spcPct val="0"/>
              </a:spcAft>
            </a:pPr>
            <a:r>
              <a:rPr lang="el-GR" dirty="0" smtClean="0">
                <a:latin typeface="Calibri" pitchFamily="34" charset="0"/>
                <a:ea typeface="Times New Roman" pitchFamily="18" charset="0"/>
                <a:cs typeface="Calibri" pitchFamily="34" charset="0"/>
              </a:rPr>
              <a:t>Κ</a:t>
            </a:r>
            <a:r>
              <a:rPr lang="el-GR" baseline="-30000" dirty="0" smtClean="0">
                <a:latin typeface="Calibri" pitchFamily="34" charset="0"/>
                <a:ea typeface="Times New Roman" pitchFamily="18" charset="0"/>
                <a:cs typeface="Calibri" pitchFamily="34" charset="0"/>
              </a:rPr>
              <a:t>0</a:t>
            </a:r>
            <a:r>
              <a:rPr lang="el-GR" dirty="0" smtClean="0">
                <a:latin typeface="Calibri" pitchFamily="34" charset="0"/>
                <a:ea typeface="Times New Roman" pitchFamily="18" charset="0"/>
                <a:cs typeface="Calibri" pitchFamily="34" charset="0"/>
              </a:rPr>
              <a:t> = </a:t>
            </a:r>
            <a:endParaRPr lang="el-GR" sz="2800" dirty="0" smtClean="0">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0" y="214290"/>
            <a:ext cx="8643998" cy="5732278"/>
          </a:xfrm>
          <a:prstGeom prst="rect">
            <a:avLst/>
          </a:prstGeom>
          <a:noFill/>
          <a:ln w="9525">
            <a:noFill/>
            <a:miter lim="800000"/>
            <a:headEnd/>
            <a:tailEnd/>
          </a:ln>
          <a:effectLst/>
        </p:spPr>
        <p:txBody>
          <a:bodyPr vert="horz" wrap="square" lIns="547515" tIns="152352" rIns="0" bIns="38088" numCol="1" anchor="ctr" anchorCtr="0" compatLnSpc="1">
            <a:prstTxWarp prst="textNoShape">
              <a:avLst/>
            </a:prstTxWarp>
            <a:spAutoFit/>
          </a:bodyPr>
          <a:lstStyle/>
          <a:p>
            <a:pPr marL="1371600" marR="0" lvl="3" indent="0" algn="l" defTabSz="914400" rtl="0" eaLnBrk="1" fontAlgn="base" latinLnBrk="0" hangingPunct="1">
              <a:lnSpc>
                <a:spcPct val="100000"/>
              </a:lnSpc>
              <a:spcBef>
                <a:spcPct val="0"/>
              </a:spcBef>
              <a:spcAft>
                <a:spcPct val="0"/>
              </a:spcAft>
              <a:buClrTx/>
              <a:buSzTx/>
              <a:tabLst>
                <a:tab pos="228600" algn="l"/>
              </a:tabLst>
            </a:pPr>
            <a:r>
              <a:rPr kumimoji="0" lang="el-GR" sz="2400" b="1" i="1" u="none" strike="noStrike" cap="none" normalizeH="0" baseline="0" dirty="0" smtClean="0">
                <a:ln>
                  <a:noFill/>
                </a:ln>
                <a:solidFill>
                  <a:schemeClr val="tx1"/>
                </a:solidFill>
                <a:effectLst/>
                <a:latin typeface="Calibri" pitchFamily="34" charset="0"/>
                <a:cs typeface="Calibri" pitchFamily="34" charset="0"/>
              </a:rPr>
              <a:t>Ε</a:t>
            </a:r>
            <a:r>
              <a:rPr kumimoji="0" lang="el-GR" sz="2400" b="1" i="1" u="none" strike="noStrike" cap="none" normalizeH="0" baseline="0" dirty="0" smtClean="0" bmk="">
                <a:ln>
                  <a:noFill/>
                </a:ln>
                <a:solidFill>
                  <a:schemeClr val="tx1"/>
                </a:solidFill>
                <a:effectLst/>
                <a:latin typeface="Calibri" pitchFamily="34" charset="0"/>
                <a:cs typeface="Calibri" pitchFamily="34" charset="0"/>
              </a:rPr>
              <a:t>κτίμηση της αξίας εγγείων βελτιώσεων</a:t>
            </a:r>
            <a:endParaRPr kumimoji="0" lang="el-GR" sz="2400" b="1" i="1" u="none" strike="noStrike" cap="none" normalizeH="0" baseline="0" dirty="0" smtClean="0">
              <a:ln>
                <a:noFill/>
              </a:ln>
              <a:solidFill>
                <a:schemeClr val="tx1"/>
              </a:solidFill>
              <a:effectLst/>
              <a:latin typeface="Arial" pitchFamily="34" charset="0"/>
              <a:cs typeface="Times New Roman" pitchFamily="18" charset="0"/>
            </a:endParaRPr>
          </a:p>
          <a:p>
            <a:pPr algn="just" eaLnBrk="0" fontAlgn="base" hangingPunct="0">
              <a:spcBef>
                <a:spcPct val="0"/>
              </a:spcBef>
              <a:spcAft>
                <a:spcPct val="0"/>
              </a:spcAft>
              <a:tabLst>
                <a:tab pos="228600" algn="l"/>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a:t>
            </a:r>
          </a:p>
          <a:p>
            <a:pPr algn="just" eaLnBrk="0" fontAlgn="base" hangingPunct="0">
              <a:spcBef>
                <a:spcPct val="0"/>
              </a:spcBef>
              <a:spcAft>
                <a:spcPct val="0"/>
              </a:spcAft>
              <a:tabLst>
                <a:tab pos="228600" algn="l"/>
              </a:tabLst>
            </a:pPr>
            <a:r>
              <a:rPr lang="el-GR" sz="1600" dirty="0" smtClean="0">
                <a:latin typeface="Calibri" pitchFamily="34" charset="0"/>
                <a:ea typeface="Times New Roman" pitchFamily="18" charset="0"/>
                <a:cs typeface="Calibri" pitchFamily="34" charset="0"/>
              </a:rPr>
              <a:t>Ως έγγεια βελτίωση εννοούμε κάθε μακροχρόνια επένδυση που γίνεται στο γεωργικό έδαφος και αποσκοπεί άμεσα ή έμμεσα στη βελτίωση της παραγωγικότητας του εδάφους (π.χ. περιφράξεις, αρδευτικά και αποστραγγιστικά δίκτυα, πηγάδια και αρδευτικές γεωτρήσεις, ισοπεδώσεις, εκβραχισμοί κλπ.). </a:t>
            </a:r>
            <a:endParaRPr lang="en-US" sz="1600" dirty="0" smtClean="0">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lang="el-GR" sz="1600" dirty="0" smtClean="0">
                <a:latin typeface="Calibri" pitchFamily="34" charset="0"/>
                <a:ea typeface="Times New Roman" pitchFamily="18" charset="0"/>
                <a:cs typeface="Calibri" pitchFamily="34" charset="0"/>
              </a:rPr>
              <a:t>Για </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την εκτίμηση της αξίας των εγγείων βελτιώσεων μπορούν να χρησιμοποιηθούν οι μέθοδοι:</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κόστους κατασκευής (ή ανακατασκευής)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κεφαλαιοποίησης της αναμενόμενης προσόδου</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Με τη μέθοδο του κόστους κατασκευής, ο υπολογισμός της έγγειας βελτίωσης γίνεται προσθέτοντας τις δαπάνες όλων των υλικών, της αμοιβής της εργασίας και των τόκων των κεφαλαίων (εκφραζόμενων σε χρήμα) που χρησιμοποιήθηκαν μέχρι να τελειώσει η κατασκευή.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Όμως, εάν οι τιμές των υλικών και της αμοιβής της εργασίας και γενικότερα το επίπεδο των τιμών έχουν μεταβληθεί μεταξύ της εποχής κατασκευής και της εποχής εκτίμησης χρησιμοποιείται η μέθοδος υπολογισμού του κόστους ανακατασκευής. Δηλαδή </a:t>
            </a:r>
            <a:r>
              <a:rPr kumimoji="0" lang="el-GR" sz="1600" b="0" i="0" u="none" strike="noStrike" cap="none" normalizeH="0" baseline="0" dirty="0" err="1" smtClean="0">
                <a:ln>
                  <a:noFill/>
                </a:ln>
                <a:solidFill>
                  <a:schemeClr val="tx1"/>
                </a:solidFill>
                <a:effectLst/>
                <a:latin typeface="Calibri" pitchFamily="34" charset="0"/>
                <a:ea typeface="Times New Roman" pitchFamily="18" charset="0"/>
                <a:cs typeface="Calibri" pitchFamily="34" charset="0"/>
              </a:rPr>
              <a:t>ξαναυπολογίζονται</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οι δαπάνες κατασκευής της έγγειας βελτίωσης, με τις ισχύουσες τιμές κατά το χρόνο εκτίμησης, όσον αφορά τα υλικά, τις αμοιβές εργασίας κλπ.,.</a:t>
            </a: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Βέβαια, ανεξάρτητα από την μέθοδο εκτίμησης που θα χρησιμοποιηθεί (κόστος κατασκευής ή ανακατασκευής) εφόσον η εκτίμηση της αξίας της έγγειας βελτίωσης δεν γίνεται ακριβώς κατά το χρόνο ολοκλήρωσης της κατασκευής, αλλά κατόπιν, τότε στο αποτέλεσμα των προηγούμενων υπολογισμών αφαιρούνται οι αποσβέσεις της έγγειας βελτίωσης για το χρόνο που έχει περάσει από την ημερομηνία κατασκευής έως το χρόνο εκτίμησης της αξίας</a:t>
            </a:r>
            <a:r>
              <a:rPr kumimoji="0" lang="en-US" sz="16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214282" y="285728"/>
            <a:ext cx="8715436"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Η μέθοδος της κεφαλαιοποίησης της προσόδου χρησιμοποιείται στην περίπτωση που υπάρχουν τα κατάλληλα δεδομένα (στοιχεία) για αρκετά έτη, με βάση τα οποία να μπορεί να τεκμηριωθεί ότι εξ αιτίας της έγγειας βελτίωσης αυξήθηκε σημαντικά η πρόσοδος της καλλιέργειας (ή της επιχείρησης). Τα στοιχεία αυτά πρέπει να αναφέρονται τόσο στα έτη πριν από την ύπαρξη της έγγειας βελτίωσης όσο και μετά, ώστε να μπορεί να υπάρξει σύγκριση της περιόδου πριν και μετά. Το μέγεθος κατά το οποίο αυξήθηκε η αντίστοιχη πρόσοδος, ως αποτέλεσμα της σύγκρισης αποδίδεται στην κατασκευή της έγγειας βελτίωσης. Το μέγεθος αυτό κεφαλαιοποιούμενο με το κατάλληλο επιτόκιο, υπολογίζει την αξία της έγγειας βελτίωσης με τη χρήση του γνωστού τύπου:</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3794" name="Object 2"/>
          <p:cNvGraphicFramePr>
            <a:graphicFrameLocks noChangeAspect="1"/>
          </p:cNvGraphicFramePr>
          <p:nvPr/>
        </p:nvGraphicFramePr>
        <p:xfrm>
          <a:off x="3000364" y="2500306"/>
          <a:ext cx="3190875" cy="390525"/>
        </p:xfrm>
        <a:graphic>
          <a:graphicData uri="http://schemas.openxmlformats.org/presentationml/2006/ole">
            <p:oleObj spid="_x0000_s33794" name="Εξίσωση" r:id="rId3" imgW="3187700" imgH="393700" progId="Equation.3">
              <p:embed/>
            </p:oleObj>
          </a:graphicData>
        </a:graphic>
      </p:graphicFrame>
      <p:sp>
        <p:nvSpPr>
          <p:cNvPr id="33796" name="Rectangle 4"/>
          <p:cNvSpPr>
            <a:spLocks noChangeArrowheads="1"/>
          </p:cNvSpPr>
          <p:nvPr/>
        </p:nvSpPr>
        <p:spPr bwMode="auto">
          <a:xfrm>
            <a:off x="0" y="8477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chemeClr val="tx1"/>
                </a:solidFill>
                <a:effectLst/>
                <a:latin typeface="Calibri" pitchFamily="34" charset="0"/>
                <a:ea typeface="Times New Roman" pitchFamily="18" charset="0"/>
                <a:cs typeface="Calibri" pitchFamily="34" charset="0"/>
              </a:rPr>
              <a:t> </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p:nvPr/>
        </p:nvSpPr>
        <p:spPr>
          <a:xfrm>
            <a:off x="285720" y="2500306"/>
            <a:ext cx="2613151" cy="369332"/>
          </a:xfrm>
          <a:prstGeom prst="rect">
            <a:avLst/>
          </a:prstGeom>
        </p:spPr>
        <p:txBody>
          <a:bodyPr wrap="none">
            <a:spAutoFit/>
          </a:bodyPr>
          <a:lstStyle/>
          <a:p>
            <a:pPr lvl="0" algn="just" fontAlgn="base">
              <a:spcBef>
                <a:spcPct val="0"/>
              </a:spcBef>
              <a:spcAft>
                <a:spcPct val="0"/>
              </a:spcAft>
            </a:pPr>
            <a:r>
              <a:rPr lang="el-GR" dirty="0" smtClean="0">
                <a:latin typeface="Calibri" pitchFamily="34" charset="0"/>
                <a:ea typeface="Times New Roman" pitchFamily="18" charset="0"/>
                <a:cs typeface="Calibri" pitchFamily="34" charset="0"/>
              </a:rPr>
              <a:t>Αξία έγγειας βελτίωσης = </a:t>
            </a:r>
            <a:endParaRPr lang="el-GR" sz="2800" dirty="0" smtClean="0">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214282" y="285728"/>
            <a:ext cx="8643998"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Ως παράδειγμα υπολογισμού της αξίας έγγειας βελτίωσης με τη μέθοδο της κεφαλαιοποίησης της προσόδου θα μπορούσε να αναφερθεί η ισοπέδωση αγρού έκτασης 50 στρεμμάτων καλλιεργούμενου με σκληρό σιτάρι. Η κακή κλίση του εδάφους σε διάφορα σημεία του αγρού δεν επέτρεπε την ορθή αποστράγγιση του εδάφους από το νερό της βροχής κατά την χειμερινή και ανοιξιάτικη περίοδο. Σαν αποτέλεσμα του ανώμαλου της επιφανείας του εδάφους, στα σημεία αυτά του αγρού, τα φυτά του σιταριού καλύπτονταν  με νερό για σημαντικό χρονικό διάστημα, προκαλώντας μείωση της παραγωγής. Η εκτιμώμενη μέση μείωση της ετήσιας παραγωγής, λόγω του παραπάνω προβλήματος είναι 40 κιλά σιταριού ανά στρέμμα. Για το σκοπό αυτό πραγματοποιήθηκε ισοπέδωση του αγρού, που προβλέπεται να διατηρηθεί για 10 έτη. </a:t>
            </a:r>
          </a:p>
          <a:p>
            <a:pPr marL="0" marR="0" lvl="0" indent="0" algn="just" defTabSz="914400" rtl="0" eaLnBrk="1" fontAlgn="base" latinLnBrk="0" hangingPunct="1">
              <a:lnSpc>
                <a:spcPct val="100000"/>
              </a:lnSpc>
              <a:spcBef>
                <a:spcPct val="0"/>
              </a:spcBef>
              <a:spcAft>
                <a:spcPct val="0"/>
              </a:spcAft>
              <a:buClrTx/>
              <a:buSzTx/>
              <a:buFontTx/>
              <a:buNone/>
              <a:tabLst/>
            </a:pPr>
            <a:endParaRPr lang="el-GR" dirty="0" smtClean="0">
              <a:latin typeface="Calibri" pitchFamily="34" charset="0"/>
              <a:ea typeface="Times New Roman" pitchFamily="18" charset="0"/>
              <a:cs typeface="Calibr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Η δαπάνη της ισοπέδωσης ήταν 750 ευρώ και η υπολειμματικής της αξία είναι μηδενική.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Δίδεται ότι η τιμή πώλησης του σιταριού είναι 0,14 ευρώ ανά κιλό. Οι δαπάνες συντήρησης και ασφαλίστρων (</a:t>
            </a:r>
            <a:r>
              <a:rPr kumimoji="0" lang="el-GR" b="0" i="0" u="none" strike="noStrike" cap="none" normalizeH="0" baseline="0" dirty="0" err="1" smtClean="0">
                <a:ln>
                  <a:noFill/>
                </a:ln>
                <a:solidFill>
                  <a:schemeClr val="tx1"/>
                </a:solidFill>
                <a:effectLst/>
                <a:latin typeface="Calibri" pitchFamily="34" charset="0"/>
                <a:ea typeface="Times New Roman" pitchFamily="18" charset="0"/>
                <a:cs typeface="Calibri" pitchFamily="34" charset="0"/>
              </a:rPr>
              <a:t>αυτασφαλίστρων</a:t>
            </a: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της έγγειας βελτίωσης εκτιμώνται σε 1% και 2% αντίστοιχα επί της αξίας της ισοπέδωσης. Οι δαπάνες που αφορούν την πρόσθετη παραγωγή σιταριού (λόγω της έγγειας βελτίωσης) υπολογίζονται επί της αξίας της επιπλέον ποσότητας σιταριού και είναι 3% κρατήσεις υπέρ ΕΛ.Γ.Α. και 15% η αμοιβή της θεριζοαλωνιστικής μηχανής. </a:t>
            </a:r>
            <a:endParaRPr kumimoji="0" lang="el-G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214282" y="1"/>
            <a:ext cx="8715436" cy="69545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Η γεωργική εκτιμητική θεωρείται ιδιαίτερος κλάδος της γεωργικής οικονομίας ο οποίος έχει ως αντικείμενο τη μελέτη και την εφαρμογή των αρχών και μεθόδων που </a:t>
            </a:r>
            <a:r>
              <a:rPr kumimoji="0" lang="el-GR"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προσδιορίζουν</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με τη μεγαλύτερη δυνατή ακρίβεια, </a:t>
            </a:r>
            <a:r>
              <a:rPr kumimoji="0" lang="el-GR"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την αξία των περιουσιακών στοιχείων</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δηλαδή των κεφαλαιουχικών αγαθών της γεωργικής επιχείρησης, που αφορούν όλους τους συντελεστές παραγωγής που χρησιμοποιούνται στην γεωργική επιχείρηση με εξαίρεση την ανθρώπινη εργασία.</a:t>
            </a:r>
            <a:endPar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Η αξία ενός κεφαλαιουχικού αγαθού καθορίζεται από τη τιμή του που εκφράζεται σε χρηματικές μονάδες </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(ευρώ). Η τιμή διαμορφώνεται ελεύθερα στην αγορά, με βάση την προσφορά και τη ζήτηση του κεφαλαιουχικού αγαθού, κατά τη χρονική στιγμή της εκτίμησης.  Η χρησιμοποίηση επιστημονικών και αντικειμενικών κατά το δυνατό μεθόδων υπολογισμού της αξίας του κεφαλαιουχικού αγαθού στην αγορά, όταν αυτή για διάφορους λόγους δεν είναι γνωστή (π.χ. το αγαθό δεν προσφέρεται στην αγορά κλπ.), αποτελεί βασική επιδίωξη της γεωργικής εκτιμητικής.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214282" y="0"/>
            <a:ext cx="8643998"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8600" algn="l"/>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Τότε η πρόσθετη πρόσοδος που προκύπτει από την ισοπέδωση, δηλαδή η πρόσοδος της ισοπέδωσης  υπολογίζεται ως εξής:</a:t>
            </a:r>
          </a:p>
          <a:p>
            <a:pPr marL="0" marR="0" lvl="0" indent="0" algn="just" defTabSz="914400" rtl="0" eaLnBrk="1" fontAlgn="base" latinLnBrk="0" hangingPunct="1">
              <a:lnSpc>
                <a:spcPct val="100000"/>
              </a:lnSpc>
              <a:spcBef>
                <a:spcPct val="0"/>
              </a:spcBef>
              <a:spcAft>
                <a:spcPct val="0"/>
              </a:spcAft>
              <a:buClrTx/>
              <a:buSzTx/>
              <a:buFontTx/>
              <a:buNone/>
              <a:tabLst>
                <a:tab pos="228600" algn="l"/>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Επί πλέον Ακαθάριστη Πρόσοδος ανά έτος</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40 κιλά/στρ. Χ 50 στρ. Χ 0,14 ευρώ/κιλό  			=  </a:t>
            </a:r>
            <a:r>
              <a:rPr kumimoji="0" lang="el-GR" b="1" i="1"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280 ευρώ</a:t>
            </a: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Πρόσθετες Παραγωγικές Δαπάνες ανά έτος</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Απόσβεση ισοπέδωσης			750  Χ 10%	=   75    ευρώ</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Συντήρηση 				750  Χ  1%	=     7,5 ευρώ.</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Ασφάλιστρα				750  Χ  2%	=   15    ευρώ</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Κρατήσεις ΕΛ.Γ.Α. 				 280 Χ 3% 	=      8,4 ευρώ</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l-GR" b="0" i="0" u="none" strike="noStrike" cap="none" normalizeH="0" baseline="0" dirty="0" err="1" smtClean="0">
                <a:ln>
                  <a:noFill/>
                </a:ln>
                <a:solidFill>
                  <a:schemeClr val="tx1"/>
                </a:solidFill>
                <a:effectLst/>
                <a:latin typeface="Calibri" pitchFamily="34" charset="0"/>
                <a:ea typeface="Times New Roman" pitchFamily="18" charset="0"/>
                <a:cs typeface="Calibri" pitchFamily="34" charset="0"/>
              </a:rPr>
              <a:t>Προσθετες</a:t>
            </a: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δαπάνες συγκομιδής	  	280  Χ 15%	=   </a:t>
            </a:r>
            <a:r>
              <a:rPr kumimoji="0" lang="el-GR" b="0" i="0" u="sng" strike="noStrike" cap="none" normalizeH="0" baseline="0" dirty="0" smtClean="0">
                <a:ln>
                  <a:noFill/>
                </a:ln>
                <a:solidFill>
                  <a:schemeClr val="tx1"/>
                </a:solidFill>
                <a:effectLst/>
                <a:latin typeface="Calibri" pitchFamily="34" charset="0"/>
                <a:ea typeface="Times New Roman" pitchFamily="18" charset="0"/>
                <a:cs typeface="Calibri" pitchFamily="34" charset="0"/>
              </a:rPr>
              <a:t>42     ευρώ.</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Σύνολο επί πλέον δαπανών ισοπέδωσης 			=   </a:t>
            </a:r>
            <a:r>
              <a:rPr kumimoji="0" lang="el-GR" b="1" i="1"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147,9 ευρώ</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Συνεπώς η πρόσοδος της ισοπέδωσης (280 – 147,9) 	=    </a:t>
            </a:r>
            <a:r>
              <a:rPr kumimoji="0" lang="el-GR"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132,1 ευρώ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endPar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Η αξία της ισοπέδωσης, κατά την ολοκλήρωση των εργασιών και με επιτόκιο κεφαλαιοποίησης 7%,  υπολογίζεται σε K</a:t>
            </a:r>
            <a:r>
              <a:rPr kumimoji="0" lang="el-GR" b="0" i="0" u="none" strike="noStrike" cap="none" normalizeH="0" baseline="-30000" dirty="0" smtClean="0">
                <a:ln>
                  <a:noFill/>
                </a:ln>
                <a:solidFill>
                  <a:schemeClr val="tx1"/>
                </a:solidFill>
                <a:effectLst/>
                <a:latin typeface="Calibri" pitchFamily="34" charset="0"/>
                <a:ea typeface="Times New Roman" pitchFamily="18" charset="0"/>
                <a:cs typeface="Calibri" pitchFamily="34" charset="0"/>
              </a:rPr>
              <a:t>0</a:t>
            </a: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 </a:t>
            </a:r>
            <a:endParaRPr kumimoji="0" lang="el-GR"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6865" name="Object 1"/>
          <p:cNvGraphicFramePr>
            <a:graphicFrameLocks noChangeAspect="1"/>
          </p:cNvGraphicFramePr>
          <p:nvPr/>
        </p:nvGraphicFramePr>
        <p:xfrm>
          <a:off x="4500562" y="4429132"/>
          <a:ext cx="371475" cy="419100"/>
        </p:xfrm>
        <a:graphic>
          <a:graphicData uri="http://schemas.openxmlformats.org/presentationml/2006/ole">
            <p:oleObj spid="_x0000_s36865" name="Εξίσωση" r:id="rId3" imgW="368300" imgH="419100" progId="Equation.3">
              <p:embed/>
            </p:oleObj>
          </a:graphicData>
        </a:graphic>
      </p:graphicFrame>
      <p:sp>
        <p:nvSpPr>
          <p:cNvPr id="5" name="Rectangle 4"/>
          <p:cNvSpPr/>
          <p:nvPr/>
        </p:nvSpPr>
        <p:spPr>
          <a:xfrm>
            <a:off x="4929190" y="4429132"/>
            <a:ext cx="1454244" cy="369332"/>
          </a:xfrm>
          <a:prstGeom prst="rect">
            <a:avLst/>
          </a:prstGeom>
        </p:spPr>
        <p:txBody>
          <a:bodyPr wrap="none">
            <a:spAutoFit/>
          </a:bodyPr>
          <a:lstStyle/>
          <a:p>
            <a:pPr lvl="0" algn="just" fontAlgn="base">
              <a:spcBef>
                <a:spcPct val="0"/>
              </a:spcBef>
              <a:spcAft>
                <a:spcPct val="0"/>
              </a:spcAft>
            </a:pPr>
            <a:r>
              <a:rPr lang="el-GR" dirty="0" smtClean="0">
                <a:latin typeface="Calibri" pitchFamily="34" charset="0"/>
                <a:ea typeface="Times New Roman" pitchFamily="18" charset="0"/>
                <a:cs typeface="Calibri" pitchFamily="34" charset="0"/>
              </a:rPr>
              <a:t>= </a:t>
            </a:r>
            <a:r>
              <a:rPr lang="el-GR" b="1" dirty="0" smtClean="0">
                <a:latin typeface="Calibri" pitchFamily="34" charset="0"/>
                <a:ea typeface="Times New Roman" pitchFamily="18" charset="0"/>
                <a:cs typeface="Calibri" pitchFamily="34" charset="0"/>
              </a:rPr>
              <a:t>1.887 ευρώ</a:t>
            </a:r>
            <a:endParaRPr lang="el-GR" sz="2800" dirty="0" smtClean="0">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285720" y="428604"/>
            <a:ext cx="857256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Η αξία της ισοπέδωσης 4 χρόνια μετά, θα είναι:</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5842" name="Object 2"/>
          <p:cNvGraphicFramePr>
            <a:graphicFrameLocks noChangeAspect="1"/>
          </p:cNvGraphicFramePr>
          <p:nvPr/>
        </p:nvGraphicFramePr>
        <p:xfrm>
          <a:off x="2214546" y="1214422"/>
          <a:ext cx="714375" cy="419100"/>
        </p:xfrm>
        <a:graphic>
          <a:graphicData uri="http://schemas.openxmlformats.org/presentationml/2006/ole">
            <p:oleObj spid="_x0000_s35842" name="Εξίσωση" r:id="rId3" imgW="710891" imgH="418918" progId="Equation.3">
              <p:embed/>
            </p:oleObj>
          </a:graphicData>
        </a:graphic>
      </p:graphicFrame>
      <p:sp>
        <p:nvSpPr>
          <p:cNvPr id="35844" name="Rectangle 4"/>
          <p:cNvSpPr>
            <a:spLocks noChangeArrowheads="1"/>
          </p:cNvSpPr>
          <p:nvPr/>
        </p:nvSpPr>
        <p:spPr bwMode="auto">
          <a:xfrm>
            <a:off x="0" y="785794"/>
            <a:ext cx="219932"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3071802" y="1214422"/>
            <a:ext cx="2770310" cy="369332"/>
          </a:xfrm>
          <a:prstGeom prst="rect">
            <a:avLst/>
          </a:prstGeom>
        </p:spPr>
        <p:txBody>
          <a:bodyPr wrap="none">
            <a:spAutoFit/>
          </a:bodyPr>
          <a:lstStyle/>
          <a:p>
            <a:pPr lvl="0" algn="just" fontAlgn="base">
              <a:spcBef>
                <a:spcPct val="0"/>
              </a:spcBef>
              <a:spcAft>
                <a:spcPct val="0"/>
              </a:spcAft>
            </a:pPr>
            <a:r>
              <a:rPr lang="el-GR" dirty="0" smtClean="0">
                <a:latin typeface="Calibri" pitchFamily="34" charset="0"/>
                <a:ea typeface="Times New Roman" pitchFamily="18" charset="0"/>
                <a:cs typeface="Calibri" pitchFamily="34" charset="0"/>
              </a:rPr>
              <a:t> Χ 4 χρόνια) = 1.132,2 ευρώ</a:t>
            </a:r>
            <a:endParaRPr lang="el-GR" sz="2800" dirty="0" smtClean="0">
              <a:latin typeface="Arial" pitchFamily="34" charset="0"/>
              <a:cs typeface="Arial" pitchFamily="34" charset="0"/>
            </a:endParaRPr>
          </a:p>
        </p:txBody>
      </p:sp>
      <p:sp>
        <p:nvSpPr>
          <p:cNvPr id="7" name="Rectangle 6"/>
          <p:cNvSpPr/>
          <p:nvPr/>
        </p:nvSpPr>
        <p:spPr>
          <a:xfrm>
            <a:off x="142844" y="1214422"/>
            <a:ext cx="2048959" cy="369332"/>
          </a:xfrm>
          <a:prstGeom prst="rect">
            <a:avLst/>
          </a:prstGeom>
        </p:spPr>
        <p:txBody>
          <a:bodyPr wrap="none">
            <a:spAutoFit/>
          </a:bodyPr>
          <a:lstStyle/>
          <a:p>
            <a:pPr lvl="0" algn="just" fontAlgn="base">
              <a:spcBef>
                <a:spcPct val="0"/>
              </a:spcBef>
              <a:spcAft>
                <a:spcPct val="0"/>
              </a:spcAft>
            </a:pPr>
            <a:r>
              <a:rPr lang="el-GR" dirty="0" smtClean="0">
                <a:latin typeface="Calibri" pitchFamily="34" charset="0"/>
                <a:ea typeface="Times New Roman" pitchFamily="18" charset="0"/>
                <a:cs typeface="Calibri" pitchFamily="34" charset="0"/>
              </a:rPr>
              <a:t>K</a:t>
            </a:r>
            <a:r>
              <a:rPr lang="el-GR" baseline="-30000" dirty="0" smtClean="0">
                <a:latin typeface="Calibri" pitchFamily="34" charset="0"/>
                <a:ea typeface="Times New Roman" pitchFamily="18" charset="0"/>
                <a:cs typeface="Calibri" pitchFamily="34" charset="0"/>
              </a:rPr>
              <a:t>5</a:t>
            </a:r>
            <a:r>
              <a:rPr lang="el-GR" dirty="0" smtClean="0">
                <a:latin typeface="Calibri" pitchFamily="34" charset="0"/>
                <a:ea typeface="Times New Roman" pitchFamily="18" charset="0"/>
                <a:cs typeface="Calibri" pitchFamily="34" charset="0"/>
              </a:rPr>
              <a:t> = 1.887 ευρώ. - ( </a:t>
            </a:r>
            <a:endParaRPr lang="el-GR" sz="2800" dirty="0" smtClean="0">
              <a:latin typeface="Arial" pitchFamily="34" charset="0"/>
              <a:cs typeface="Arial" pitchFamily="34" charset="0"/>
            </a:endParaRPr>
          </a:p>
        </p:txBody>
      </p:sp>
      <p:sp>
        <p:nvSpPr>
          <p:cNvPr id="35845" name="Rectangle 5"/>
          <p:cNvSpPr>
            <a:spLocks noChangeArrowheads="1"/>
          </p:cNvSpPr>
          <p:nvPr/>
        </p:nvSpPr>
        <p:spPr bwMode="auto">
          <a:xfrm>
            <a:off x="285720" y="2143116"/>
            <a:ext cx="8501122" cy="3793286"/>
          </a:xfrm>
          <a:prstGeom prst="rect">
            <a:avLst/>
          </a:prstGeom>
          <a:noFill/>
          <a:ln w="9525">
            <a:noFill/>
            <a:miter lim="800000"/>
            <a:headEnd/>
            <a:tailEnd/>
          </a:ln>
          <a:effectLst/>
        </p:spPr>
        <p:txBody>
          <a:bodyPr vert="horz" wrap="square" lIns="547515" tIns="152352" rIns="0" bIns="38088" numCol="1" anchor="ctr" anchorCtr="0" compatLnSpc="1">
            <a:prstTxWarp prst="textNoShape">
              <a:avLst/>
            </a:prstTxWarp>
            <a:spAutoFit/>
          </a:bodyPr>
          <a:lstStyle/>
          <a:p>
            <a:pPr fontAlgn="base">
              <a:spcBef>
                <a:spcPct val="0"/>
              </a:spcBef>
              <a:spcAft>
                <a:spcPct val="0"/>
              </a:spcAft>
            </a:pPr>
            <a:r>
              <a:rPr kumimoji="0" lang="el-GR" b="1" i="1" u="none" strike="noStrike" cap="none" normalizeH="0" baseline="0" dirty="0" smtClean="0">
                <a:ln>
                  <a:noFill/>
                </a:ln>
                <a:solidFill>
                  <a:schemeClr val="tx1"/>
                </a:solidFill>
                <a:effectLst/>
                <a:latin typeface="Calibri" pitchFamily="34" charset="0"/>
                <a:cs typeface="Calibri" pitchFamily="34" charset="0"/>
              </a:rPr>
              <a:t>Ε</a:t>
            </a:r>
            <a:r>
              <a:rPr kumimoji="0" lang="el-GR" b="1" i="1" u="none" strike="noStrike" cap="none" normalizeH="0" baseline="0" dirty="0" smtClean="0" bmk="">
                <a:ln>
                  <a:noFill/>
                </a:ln>
                <a:solidFill>
                  <a:schemeClr val="tx1"/>
                </a:solidFill>
                <a:effectLst/>
                <a:latin typeface="Calibri" pitchFamily="34" charset="0"/>
                <a:cs typeface="Calibri" pitchFamily="34" charset="0"/>
              </a:rPr>
              <a:t>κτίμηση της αξίας γεωργικών κτισμάτων</a:t>
            </a:r>
            <a:endParaRPr kumimoji="0" lang="el-GR" b="1" i="1" u="none" strike="noStrike" cap="none" normalizeH="0" baseline="0" dirty="0" smtClean="0" bmk="">
              <a:ln>
                <a:noFill/>
              </a:ln>
              <a:solidFill>
                <a:schemeClr val="tx1"/>
              </a:solidFill>
              <a:effectLst/>
              <a:latin typeface="Arial" pitchFamily="34" charset="0"/>
              <a:cs typeface="Times New Roman" pitchFamily="18" charset="0"/>
            </a:endParaRPr>
          </a:p>
          <a:p>
            <a:pPr eaLnBrk="0" fontAlgn="base" hangingPunct="0">
              <a:spcBef>
                <a:spcPct val="0"/>
              </a:spcBef>
              <a:spcAft>
                <a:spcPct val="0"/>
              </a:spcAft>
            </a:pPr>
            <a:r>
              <a:rPr kumimoji="0" lang="el-GR" b="0" i="0" u="none" strike="noStrike" cap="none" normalizeH="0" baseline="0" dirty="0" smtClean="0" bmk="">
                <a:ln>
                  <a:noFill/>
                </a:ln>
                <a:solidFill>
                  <a:schemeClr val="tx1"/>
                </a:solidFill>
                <a:effectLst/>
                <a:latin typeface="Calibri" pitchFamily="34" charset="0"/>
                <a:ea typeface="Times New Roman" pitchFamily="18" charset="0"/>
                <a:cs typeface="Calibri" pitchFamily="34" charset="0"/>
              </a:rPr>
              <a:t>Για την εκτίμηση της αξίας των γεωργικών κτισμάτων χρησιμοποιείται συνήθως η μέθοδος του κόστους κατασκευής ή ανακατασκευής, όπως αυτή παρουσιάσθηκε στις έγγειες βελτιώσεις.</a:t>
            </a:r>
          </a:p>
          <a:p>
            <a:pPr eaLnBrk="0" fontAlgn="base" hangingPunct="0">
              <a:spcBef>
                <a:spcPct val="0"/>
              </a:spcBef>
              <a:spcAft>
                <a:spcPct val="0"/>
              </a:spcAft>
            </a:pPr>
            <a:endParaRPr lang="el-GR" b="1" i="1" dirty="0" smtClean="0" bmk="">
              <a:latin typeface="Arial" pitchFamily="34" charset="0"/>
              <a:cs typeface="Times New Roman" pitchFamily="18" charset="0"/>
            </a:endParaRPr>
          </a:p>
          <a:p>
            <a:pPr eaLnBrk="0" fontAlgn="base" hangingPunct="0">
              <a:spcBef>
                <a:spcPct val="0"/>
              </a:spcBef>
              <a:spcAft>
                <a:spcPct val="0"/>
              </a:spcAft>
            </a:pPr>
            <a:r>
              <a:rPr kumimoji="0" lang="el-GR" b="1" i="1" u="none" strike="noStrike" cap="none" normalizeH="0" baseline="0" dirty="0" smtClean="0" bmk="">
                <a:ln>
                  <a:noFill/>
                </a:ln>
                <a:solidFill>
                  <a:schemeClr val="tx1"/>
                </a:solidFill>
                <a:effectLst/>
                <a:latin typeface="Calibri" pitchFamily="34" charset="0"/>
                <a:cs typeface="Calibri" pitchFamily="34" charset="0"/>
              </a:rPr>
              <a:t>Εκτίμηση της αξίας πολυετών φυτειών</a:t>
            </a:r>
            <a:endParaRPr kumimoji="0" lang="el-GR" b="1" i="1" u="none" strike="noStrike" cap="none" normalizeH="0" baseline="0" dirty="0" smtClean="0">
              <a:ln>
                <a:noFill/>
              </a:ln>
              <a:solidFill>
                <a:schemeClr val="tx1"/>
              </a:solidFill>
              <a:effectLst/>
              <a:latin typeface="Arial" pitchFamily="34" charset="0"/>
              <a:cs typeface="Times New Roman" pitchFamily="18" charset="0"/>
            </a:endParaRPr>
          </a:p>
          <a:p>
            <a:pPr eaLnBrk="0" fontAlgn="base" hangingPunct="0">
              <a:spcBef>
                <a:spcPct val="0"/>
              </a:spcBef>
              <a:spcAft>
                <a:spcPct val="0"/>
              </a:spcAf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Ως φυτείες εννοούμε τις καλλιέργειες των οποίων η διάρκεια  του βιολογικού τους κύκλου (διάρκεια ζωής) είναι μεγαλύτερη του ενός έτους (οικονομικού ή γεωργικού ή μιας παραγωγικής περιόδου). Στις φυτείες αυτές περιλαμβάνονται οι </a:t>
            </a:r>
            <a:r>
              <a:rPr kumimoji="0" lang="el-GR" b="0" i="0" u="none" strike="noStrike" cap="none" normalizeH="0" baseline="0" dirty="0" err="1" smtClean="0">
                <a:ln>
                  <a:noFill/>
                </a:ln>
                <a:solidFill>
                  <a:schemeClr val="tx1"/>
                </a:solidFill>
                <a:effectLst/>
                <a:latin typeface="Calibri" pitchFamily="34" charset="0"/>
                <a:ea typeface="Times New Roman" pitchFamily="18" charset="0"/>
                <a:cs typeface="Calibri" pitchFamily="34" charset="0"/>
              </a:rPr>
              <a:t>ημιμόνιμες</a:t>
            </a: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φυτείες, των οποίων η διάρκεια ζωής είναι συνήθως έως 5 έτη (π.χ. μηδική, αγκινάρα) και οι μόνιμες φυτείες που η διάρκεια ζωής τους είναι μεγαλύτερη των 5 ετών (δένδρα και αμπέλια).</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285720" y="0"/>
            <a:ext cx="8286808" cy="5270613"/>
          </a:xfrm>
          <a:prstGeom prst="rect">
            <a:avLst/>
          </a:prstGeom>
          <a:noFill/>
          <a:ln w="9525">
            <a:noFill/>
            <a:miter lim="800000"/>
            <a:headEnd/>
            <a:tailEnd/>
          </a:ln>
          <a:effectLst/>
        </p:spPr>
        <p:txBody>
          <a:bodyPr vert="horz" wrap="square" lIns="639561" tIns="152352" rIns="0" bIns="38088" numCol="1" anchor="ctr" anchorCtr="0" compatLnSpc="1">
            <a:prstTxWarp prst="textNoShape">
              <a:avLst/>
            </a:prstTxWarp>
            <a:spAutoFit/>
          </a:bodyPr>
          <a:lstStyle/>
          <a:p>
            <a:pPr marL="1828800" marR="0" lvl="4" indent="0" algn="just" defTabSz="914400" rtl="0" eaLnBrk="1" fontAlgn="base" latinLnBrk="0" hangingPunct="1">
              <a:lnSpc>
                <a:spcPct val="100000"/>
              </a:lnSpc>
              <a:spcBef>
                <a:spcPct val="0"/>
              </a:spcBef>
              <a:spcAft>
                <a:spcPct val="0"/>
              </a:spcAft>
              <a:buClrTx/>
              <a:buSzTx/>
              <a:tabLst/>
            </a:pPr>
            <a:r>
              <a:rPr kumimoji="0" lang="el-GR" sz="2400" b="1" i="0" u="none" strike="noStrike" cap="none" normalizeH="0" baseline="0" dirty="0" smtClean="0">
                <a:ln>
                  <a:noFill/>
                </a:ln>
                <a:solidFill>
                  <a:schemeClr val="tx1"/>
                </a:solidFill>
                <a:effectLst/>
                <a:latin typeface="Calibri" pitchFamily="34" charset="0"/>
                <a:cs typeface="Calibri" pitchFamily="34" charset="0"/>
              </a:rPr>
              <a:t>Ε</a:t>
            </a:r>
            <a:r>
              <a:rPr kumimoji="0" lang="el-GR" sz="2400" b="1" i="0" u="none" strike="noStrike" cap="none" normalizeH="0" baseline="0" dirty="0" smtClean="0" bmk="">
                <a:ln>
                  <a:noFill/>
                </a:ln>
                <a:solidFill>
                  <a:schemeClr val="tx1"/>
                </a:solidFill>
                <a:effectLst/>
                <a:latin typeface="Calibri" pitchFamily="34" charset="0"/>
                <a:cs typeface="Calibri" pitchFamily="34" charset="0"/>
              </a:rPr>
              <a:t>κτίμηση </a:t>
            </a:r>
            <a:r>
              <a:rPr kumimoji="0" lang="el-GR" sz="2400" b="1" i="0" u="none" strike="noStrike" cap="none" normalizeH="0" baseline="0" dirty="0" err="1" smtClean="0" bmk="">
                <a:ln>
                  <a:noFill/>
                </a:ln>
                <a:solidFill>
                  <a:schemeClr val="tx1"/>
                </a:solidFill>
                <a:effectLst/>
                <a:latin typeface="Calibri" pitchFamily="34" charset="0"/>
                <a:cs typeface="Calibri" pitchFamily="34" charset="0"/>
              </a:rPr>
              <a:t>ημιμόνιμων</a:t>
            </a:r>
            <a:r>
              <a:rPr kumimoji="0" lang="el-GR" sz="2400" b="1" i="0" u="none" strike="noStrike" cap="none" normalizeH="0" baseline="0" dirty="0" smtClean="0" bmk="">
                <a:ln>
                  <a:noFill/>
                </a:ln>
                <a:solidFill>
                  <a:schemeClr val="tx1"/>
                </a:solidFill>
                <a:effectLst/>
                <a:latin typeface="Calibri" pitchFamily="34" charset="0"/>
                <a:cs typeface="Calibri" pitchFamily="34" charset="0"/>
              </a:rPr>
              <a:t> φυτειών</a:t>
            </a:r>
            <a:endParaRPr kumimoji="0" lang="el-GR" sz="2400" b="1" i="0" u="none" strike="noStrike" cap="none" normalizeH="0" baseline="0" dirty="0" smtClean="0">
              <a:ln>
                <a:noFill/>
              </a:ln>
              <a:solidFill>
                <a:schemeClr val="tx1"/>
              </a:solidFill>
              <a:effectLst/>
              <a:latin typeface="Arial" pitchFamily="34" charset="0"/>
              <a:cs typeface="Times New Roman" pitchFamily="18" charset="0"/>
            </a:endParaRPr>
          </a:p>
          <a:p>
            <a:pPr algn="just" eaLnBrk="0" fontAlgn="base" hangingPunct="0">
              <a:spcBef>
                <a:spcPct val="0"/>
              </a:spcBef>
              <a:spcAft>
                <a:spcPct val="0"/>
              </a:spcAft>
            </a:pPr>
            <a:endParaRPr lang="el-GR" dirty="0" smtClean="0">
              <a:latin typeface="Calibri" pitchFamily="34" charset="0"/>
              <a:ea typeface="Times New Roman" pitchFamily="18" charset="0"/>
              <a:cs typeface="Calibri" pitchFamily="34" charset="0"/>
            </a:endParaRPr>
          </a:p>
          <a:p>
            <a:pPr algn="just" eaLnBrk="0" fontAlgn="base" hangingPunct="0">
              <a:spcBef>
                <a:spcPct val="0"/>
              </a:spcBef>
              <a:spcAft>
                <a:spcPct val="0"/>
              </a:spcAft>
            </a:pPr>
            <a:r>
              <a:rPr lang="el-GR" dirty="0" smtClean="0">
                <a:latin typeface="Calibri" pitchFamily="34" charset="0"/>
                <a:ea typeface="Times New Roman" pitchFamily="18" charset="0"/>
                <a:cs typeface="Calibri" pitchFamily="34" charset="0"/>
              </a:rPr>
              <a:t>Η αρχική αξία της φυτείας υπολογίζεται κυρίως με βάση το κόστος κατασκευής (εγκατάστασης) ή ανακατασκευής. Αυτή περιλαμβάνει το σύνολο των δαπανών εγκατάστασης (όργωμα, σπορά, λίπανση κλπ.), μέχρι την έναρξη της παραγωγής της φυτείας. Η </a:t>
            </a:r>
            <a:r>
              <a:rPr lang="el-GR" b="1" dirty="0" smtClean="0">
                <a:latin typeface="Calibri" pitchFamily="34" charset="0"/>
                <a:ea typeface="Times New Roman" pitchFamily="18" charset="0"/>
                <a:cs typeface="Calibri" pitchFamily="34" charset="0"/>
              </a:rPr>
              <a:t>αξία αυτή κατανέμεται</a:t>
            </a:r>
            <a:r>
              <a:rPr lang="el-GR" dirty="0" smtClean="0">
                <a:latin typeface="Calibri" pitchFamily="34" charset="0"/>
                <a:ea typeface="Times New Roman" pitchFamily="18" charset="0"/>
                <a:cs typeface="Calibri" pitchFamily="34" charset="0"/>
              </a:rPr>
              <a:t> σύμφωνα με τη μέθοδο της σταθερής </a:t>
            </a:r>
            <a:r>
              <a:rPr lang="el-GR" b="1" dirty="0" smtClean="0">
                <a:latin typeface="Calibri" pitchFamily="34" charset="0"/>
                <a:ea typeface="Times New Roman" pitchFamily="18" charset="0"/>
                <a:cs typeface="Calibri" pitchFamily="34" charset="0"/>
              </a:rPr>
              <a:t>απόσβεσης</a:t>
            </a:r>
            <a:r>
              <a:rPr lang="el-GR" dirty="0" smtClean="0">
                <a:latin typeface="Calibri" pitchFamily="34" charset="0"/>
                <a:ea typeface="Times New Roman" pitchFamily="18" charset="0"/>
                <a:cs typeface="Calibri" pitchFamily="34" charset="0"/>
              </a:rPr>
              <a:t>, </a:t>
            </a:r>
            <a:r>
              <a:rPr lang="el-GR" b="1" dirty="0" smtClean="0">
                <a:latin typeface="Calibri" pitchFamily="34" charset="0"/>
                <a:ea typeface="Times New Roman" pitchFamily="18" charset="0"/>
                <a:cs typeface="Calibri" pitchFamily="34" charset="0"/>
              </a:rPr>
              <a:t>στα επόμενα χρόνια</a:t>
            </a:r>
            <a:r>
              <a:rPr lang="el-GR" dirty="0" smtClean="0">
                <a:latin typeface="Calibri" pitchFamily="34" charset="0"/>
                <a:ea typeface="Times New Roman" pitchFamily="18" charset="0"/>
                <a:cs typeface="Calibri" pitchFamily="34" charset="0"/>
              </a:rPr>
              <a:t> της διάρκειας της παραγωγικής ζωής της φυτείας.</a:t>
            </a:r>
            <a:endParaRPr lang="en-US" dirty="0" smtClean="0">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Παράδειγμα είναι μια φυτεία μηδικής 10 στρεμμάτων, που η διάρκεια της ζωής της είναι 4 χρόνια για την οποία οι εργασίες εγκατάστασης ολοκληρώθηκαν κατά το πρώτο χρόνο ζωής της φυτείας. Οι δαπάνες εγκατάστασης (αξία χρησιμοποιούμενου σπόρου, λιπασμάτων, εργασίας κλπ. που αφορούν την εγκατάσταση της φυτείας) και συνεπώς η αρχική αξία της φυτείας μηδικής υπολογίζονται σε 600 ευρώ. Η υπολειμματική αξία της φυτείας, δηλαδή στο τέλος του 4</a:t>
            </a:r>
            <a:r>
              <a:rPr kumimoji="0" lang="el-GR" b="0" i="0" u="none" strike="noStrike" cap="none" normalizeH="0" baseline="30000" dirty="0" smtClean="0">
                <a:ln>
                  <a:noFill/>
                </a:ln>
                <a:solidFill>
                  <a:schemeClr val="tx1"/>
                </a:solidFill>
                <a:effectLst/>
                <a:latin typeface="Calibri" pitchFamily="34" charset="0"/>
                <a:ea typeface="Times New Roman" pitchFamily="18" charset="0"/>
                <a:cs typeface="Calibri" pitchFamily="34" charset="0"/>
              </a:rPr>
              <a:t>ου</a:t>
            </a: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έτους είναι μηδενική. Τότε η αξία της φυτείας στο τέλος του 3</a:t>
            </a:r>
            <a:r>
              <a:rPr kumimoji="0" lang="el-GR" b="0" i="0" u="none" strike="noStrike" cap="none" normalizeH="0" baseline="30000" dirty="0" smtClean="0">
                <a:ln>
                  <a:noFill/>
                </a:ln>
                <a:solidFill>
                  <a:schemeClr val="tx1"/>
                </a:solidFill>
                <a:effectLst/>
                <a:latin typeface="Calibri" pitchFamily="34" charset="0"/>
                <a:ea typeface="Times New Roman" pitchFamily="18" charset="0"/>
                <a:cs typeface="Calibri" pitchFamily="34" charset="0"/>
              </a:rPr>
              <a:t>ου</a:t>
            </a: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χρόνου είναι:</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Αξία στο τέλος του 3</a:t>
            </a:r>
            <a:r>
              <a:rPr kumimoji="0" lang="el-GR" b="0" i="0" u="none" strike="noStrike" cap="none" normalizeH="0" baseline="30000" dirty="0" smtClean="0">
                <a:ln>
                  <a:noFill/>
                </a:ln>
                <a:solidFill>
                  <a:schemeClr val="tx1"/>
                </a:solidFill>
                <a:effectLst/>
                <a:latin typeface="Calibri" pitchFamily="34" charset="0"/>
                <a:ea typeface="Times New Roman" pitchFamily="18" charset="0"/>
                <a:cs typeface="Calibri" pitchFamily="34" charset="0"/>
              </a:rPr>
              <a:t>ου</a:t>
            </a:r>
            <a:r>
              <a:rPr kumimoji="0" lang="el-GR"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χρόνου = 600 – (          </a:t>
            </a:r>
            <a:r>
              <a:rPr lang="el-GR" dirty="0" smtClean="0">
                <a:latin typeface="Calibri" pitchFamily="34" charset="0"/>
                <a:ea typeface="Times New Roman" pitchFamily="18" charset="0"/>
                <a:cs typeface="Calibri" pitchFamily="34" charset="0"/>
              </a:rPr>
              <a:t>X 3 χρόνια) = 150 ευρώ</a:t>
            </a:r>
            <a:endParaRPr kumimoji="0" lang="el-GR"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7889" name="Object 1"/>
          <p:cNvGraphicFramePr>
            <a:graphicFrameLocks noChangeAspect="1"/>
          </p:cNvGraphicFramePr>
          <p:nvPr/>
        </p:nvGraphicFramePr>
        <p:xfrm>
          <a:off x="4714876" y="4857760"/>
          <a:ext cx="304800" cy="390525"/>
        </p:xfrm>
        <a:graphic>
          <a:graphicData uri="http://schemas.openxmlformats.org/presentationml/2006/ole">
            <p:oleObj spid="_x0000_s37889" name="Εξίσωση" r:id="rId3" imgW="304536" imgH="393359" progId="Equation.3">
              <p:embed/>
            </p:oleObj>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0" y="-43829"/>
            <a:ext cx="8715403" cy="6901829"/>
          </a:xfrm>
          <a:prstGeom prst="rect">
            <a:avLst/>
          </a:prstGeom>
          <a:noFill/>
          <a:ln w="9525">
            <a:noFill/>
            <a:miter lim="800000"/>
            <a:headEnd/>
            <a:tailEnd/>
          </a:ln>
          <a:effectLst/>
        </p:spPr>
        <p:txBody>
          <a:bodyPr vert="horz" wrap="square" lIns="639561" tIns="152352" rIns="0" bIns="38088" numCol="1" anchor="ctr" anchorCtr="0" compatLnSpc="1">
            <a:prstTxWarp prst="textNoShape">
              <a:avLst/>
            </a:prstTxWarp>
            <a:spAutoFit/>
          </a:bodyPr>
          <a:lstStyle/>
          <a:p>
            <a:pPr marL="1828800" marR="0" lvl="4" indent="0" algn="just" defTabSz="914400" rtl="0" eaLnBrk="1" fontAlgn="base" latinLnBrk="0" hangingPunct="1">
              <a:lnSpc>
                <a:spcPct val="100000"/>
              </a:lnSpc>
              <a:spcBef>
                <a:spcPct val="0"/>
              </a:spcBef>
              <a:spcAft>
                <a:spcPct val="0"/>
              </a:spcAft>
              <a:buClrTx/>
              <a:buSzTx/>
              <a:tabLst/>
            </a:pPr>
            <a:r>
              <a:rPr kumimoji="0" lang="el-GR" sz="2000" b="1" i="0" u="none" strike="noStrike" cap="none" normalizeH="0" baseline="0" dirty="0" smtClean="0">
                <a:ln>
                  <a:noFill/>
                </a:ln>
                <a:solidFill>
                  <a:schemeClr val="tx1"/>
                </a:solidFill>
                <a:effectLst/>
                <a:latin typeface="Calibri" pitchFamily="34" charset="0"/>
                <a:cs typeface="Calibri" pitchFamily="34" charset="0"/>
              </a:rPr>
              <a:t>Ε</a:t>
            </a:r>
            <a:r>
              <a:rPr kumimoji="0" lang="el-GR" sz="2000" b="1" i="0" u="none" strike="noStrike" cap="none" normalizeH="0" baseline="0" dirty="0" smtClean="0" bmk="">
                <a:ln>
                  <a:noFill/>
                </a:ln>
                <a:solidFill>
                  <a:schemeClr val="tx1"/>
                </a:solidFill>
                <a:effectLst/>
                <a:latin typeface="Calibri" pitchFamily="34" charset="0"/>
                <a:cs typeface="Calibri" pitchFamily="34" charset="0"/>
              </a:rPr>
              <a:t>κτίμηση μονίμων φυτειών</a:t>
            </a:r>
            <a:endParaRPr kumimoji="0" lang="el-GR" sz="2000" b="1" i="0" u="none" strike="noStrike" cap="none" normalizeH="0" baseline="0" dirty="0" smtClean="0">
              <a:ln>
                <a:noFill/>
              </a:ln>
              <a:solidFill>
                <a:schemeClr val="tx1"/>
              </a:solidFill>
              <a:effectLst/>
              <a:latin typeface="Arial"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endParaRPr>
          </a:p>
          <a:p>
            <a:pPr eaLnBrk="0" fontAlgn="base" hangingPunct="0">
              <a:spcBef>
                <a:spcPct val="0"/>
              </a:spcBef>
              <a:spcAft>
                <a:spcPct val="0"/>
              </a:spcAft>
            </a:pPr>
            <a:r>
              <a:rPr lang="el-GR" sz="1600" dirty="0" smtClean="0">
                <a:latin typeface="Calibri" pitchFamily="34" charset="0"/>
                <a:ea typeface="Times New Roman" pitchFamily="18" charset="0"/>
                <a:cs typeface="Calibri" pitchFamily="34" charset="0"/>
              </a:rPr>
              <a:t>Η δυσκολία στην εκτίμηση της αξία των μονίμων φυτειών (δένδρα, αμπέλια) οφείλεται στο γεγονός ότι οι φυτείες αυτές, από την εγκατάστασή τους μέχρι να αχρηστευθούν, περνούν από διάφορα στάδια ανάπτυξης, στα οποία μεταβάλλεται κάθε φορά η παραγωγικότητα τους,  πράγμα που δημιουργεί διάφορα προβλήματα στην εφαρμογή μιας ή περισσοτέρων μεθόδων εκτίμησης.</a:t>
            </a:r>
            <a:endPar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Για τη διευκόλυνση  του προσδιορισμού της αξίας των φυτειών στα διάφορα στάδια της ζωής τους, δηλαδή στις διάφορες κατηγορίες της ηλικίας τους, η διάρκεια της ζωής των μονίμων φυτειών χωρίζεται σε  4 φάσεις. </a:t>
            </a:r>
          </a:p>
          <a:p>
            <a:pPr marL="0" marR="0" lvl="0" indent="0"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0" i="0" u="sng" strike="noStrike" cap="none" normalizeH="0" baseline="0" dirty="0" smtClean="0">
                <a:ln>
                  <a:noFill/>
                </a:ln>
                <a:solidFill>
                  <a:schemeClr val="tx1"/>
                </a:solidFill>
                <a:effectLst/>
                <a:latin typeface="Calibri" pitchFamily="34" charset="0"/>
                <a:ea typeface="Times New Roman" pitchFamily="18" charset="0"/>
                <a:cs typeface="Calibri" pitchFamily="34" charset="0"/>
              </a:rPr>
              <a:t>1</a:t>
            </a:r>
            <a:r>
              <a:rPr kumimoji="0" lang="el-GR" sz="1600" b="0" i="0" u="sng" strike="noStrike" cap="none" normalizeH="0" baseline="30000" dirty="0" smtClean="0">
                <a:ln>
                  <a:noFill/>
                </a:ln>
                <a:solidFill>
                  <a:schemeClr val="tx1"/>
                </a:solidFill>
                <a:effectLst/>
                <a:latin typeface="Calibri" pitchFamily="34" charset="0"/>
                <a:ea typeface="Times New Roman" pitchFamily="18" charset="0"/>
                <a:cs typeface="Calibri" pitchFamily="34" charset="0"/>
              </a:rPr>
              <a:t>η</a:t>
            </a:r>
            <a:r>
              <a:rPr kumimoji="0" lang="el-GR" sz="1600" b="0" i="0" u="sng" strike="noStrike" cap="none" normalizeH="0" baseline="0" dirty="0" smtClean="0">
                <a:ln>
                  <a:noFill/>
                </a:ln>
                <a:solidFill>
                  <a:schemeClr val="tx1"/>
                </a:solidFill>
                <a:effectLst/>
                <a:latin typeface="Calibri" pitchFamily="34" charset="0"/>
                <a:ea typeface="Times New Roman" pitchFamily="18" charset="0"/>
                <a:cs typeface="Calibri" pitchFamily="34" charset="0"/>
              </a:rPr>
              <a:t> φάση</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Διαρκεί από την έναρξη της εγκατάστασης της φυτείας μέχρι την έναρξη της παραγωγής.</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0" i="0" u="sng" strike="noStrike" cap="none" normalizeH="0" baseline="0" dirty="0" smtClean="0">
                <a:ln>
                  <a:noFill/>
                </a:ln>
                <a:solidFill>
                  <a:schemeClr val="tx1"/>
                </a:solidFill>
                <a:effectLst/>
                <a:latin typeface="Calibri" pitchFamily="34" charset="0"/>
                <a:ea typeface="Times New Roman" pitchFamily="18" charset="0"/>
                <a:cs typeface="Calibri" pitchFamily="34" charset="0"/>
              </a:rPr>
              <a:t>2</a:t>
            </a:r>
            <a:r>
              <a:rPr kumimoji="0" lang="el-GR" sz="1600" b="0" i="0" u="sng" strike="noStrike" cap="none" normalizeH="0" baseline="30000" dirty="0" smtClean="0">
                <a:ln>
                  <a:noFill/>
                </a:ln>
                <a:solidFill>
                  <a:schemeClr val="tx1"/>
                </a:solidFill>
                <a:effectLst/>
                <a:latin typeface="Calibri" pitchFamily="34" charset="0"/>
                <a:ea typeface="Times New Roman" pitchFamily="18" charset="0"/>
                <a:cs typeface="Calibri" pitchFamily="34" charset="0"/>
              </a:rPr>
              <a:t>η</a:t>
            </a:r>
            <a:r>
              <a:rPr kumimoji="0" lang="el-GR" sz="1600" b="0" i="0" u="sng" strike="noStrike" cap="none" normalizeH="0" baseline="0" dirty="0" smtClean="0">
                <a:ln>
                  <a:noFill/>
                </a:ln>
                <a:solidFill>
                  <a:schemeClr val="tx1"/>
                </a:solidFill>
                <a:effectLst/>
                <a:latin typeface="Calibri" pitchFamily="34" charset="0"/>
                <a:ea typeface="Times New Roman" pitchFamily="18" charset="0"/>
                <a:cs typeface="Calibri" pitchFamily="34" charset="0"/>
              </a:rPr>
              <a:t> φάση</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Ονομάζεται και φάση ανάπτυξης. Αρχίζει από το τέλος της 1</a:t>
            </a:r>
            <a:r>
              <a:rPr kumimoji="0" lang="el-GR" sz="1600" b="0" i="0" u="none" strike="noStrike" cap="none" normalizeH="0" baseline="30000" dirty="0" smtClean="0">
                <a:ln>
                  <a:noFill/>
                </a:ln>
                <a:solidFill>
                  <a:schemeClr val="tx1"/>
                </a:solidFill>
                <a:effectLst/>
                <a:latin typeface="Calibri" pitchFamily="34" charset="0"/>
                <a:ea typeface="Times New Roman" pitchFamily="18" charset="0"/>
                <a:cs typeface="Calibri" pitchFamily="34" charset="0"/>
              </a:rPr>
              <a:t>ης</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φάσης και τελειώνει όταν η φυτεία φθάσει στην πλήρη απόδοση, δηλαδή όταν η φυτεία σταθεροποιεί τις αποδόσεις της (</a:t>
            </a:r>
            <a:r>
              <a:rPr kumimoji="0" lang="el-GR" sz="16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οικονομική αυτοδυναμία</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0" i="0" u="sng" strike="noStrike" cap="none" normalizeH="0" baseline="0" dirty="0" smtClean="0">
                <a:ln>
                  <a:noFill/>
                </a:ln>
                <a:solidFill>
                  <a:schemeClr val="tx1"/>
                </a:solidFill>
                <a:effectLst/>
                <a:latin typeface="Calibri" pitchFamily="34" charset="0"/>
                <a:ea typeface="Times New Roman" pitchFamily="18" charset="0"/>
                <a:cs typeface="Calibri" pitchFamily="34" charset="0"/>
              </a:rPr>
              <a:t>3</a:t>
            </a:r>
            <a:r>
              <a:rPr kumimoji="0" lang="el-GR" sz="1600" b="0" i="0" u="sng" strike="noStrike" cap="none" normalizeH="0" baseline="30000" dirty="0" smtClean="0">
                <a:ln>
                  <a:noFill/>
                </a:ln>
                <a:solidFill>
                  <a:schemeClr val="tx1"/>
                </a:solidFill>
                <a:effectLst/>
                <a:latin typeface="Calibri" pitchFamily="34" charset="0"/>
                <a:ea typeface="Times New Roman" pitchFamily="18" charset="0"/>
                <a:cs typeface="Calibri" pitchFamily="34" charset="0"/>
              </a:rPr>
              <a:t>η</a:t>
            </a:r>
            <a:r>
              <a:rPr kumimoji="0" lang="el-GR" sz="1600" b="0" i="0" u="sng" strike="noStrike" cap="none" normalizeH="0" baseline="0" dirty="0" smtClean="0">
                <a:ln>
                  <a:noFill/>
                </a:ln>
                <a:solidFill>
                  <a:schemeClr val="tx1"/>
                </a:solidFill>
                <a:effectLst/>
                <a:latin typeface="Calibri" pitchFamily="34" charset="0"/>
                <a:ea typeface="Times New Roman" pitchFamily="18" charset="0"/>
                <a:cs typeface="Calibri" pitchFamily="34" charset="0"/>
              </a:rPr>
              <a:t> φάση</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Ονομάζεται και φάση της πλήρους απόδοσης. Αρχίζει από το τέλος της 2</a:t>
            </a:r>
            <a:r>
              <a:rPr kumimoji="0" lang="el-GR" sz="1600" b="0" i="0" u="none" strike="noStrike" cap="none" normalizeH="0" baseline="30000" dirty="0" smtClean="0">
                <a:ln>
                  <a:noFill/>
                </a:ln>
                <a:solidFill>
                  <a:schemeClr val="tx1"/>
                </a:solidFill>
                <a:effectLst/>
                <a:latin typeface="Calibri" pitchFamily="34" charset="0"/>
                <a:ea typeface="Times New Roman" pitchFamily="18" charset="0"/>
                <a:cs typeface="Calibri" pitchFamily="34" charset="0"/>
              </a:rPr>
              <a:t>ης</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φάσης και διαρκεί για όλο το χρονικό διάστημα που η φυτεία κατά μέσο όρο αποδίδει κάθε χρόνο ίση  ποσότητα παραγωγής, η οποία είναι και η μεγαλύτερη δυνατή κατά το βιολογικό κύκλο της ζωής της. Η 3</a:t>
            </a:r>
            <a:r>
              <a:rPr kumimoji="0" lang="el-GR" sz="1600" b="0" i="0" u="none" strike="noStrike" cap="none" normalizeH="0" baseline="30000" dirty="0" smtClean="0">
                <a:ln>
                  <a:noFill/>
                </a:ln>
                <a:solidFill>
                  <a:schemeClr val="tx1"/>
                </a:solidFill>
                <a:effectLst/>
                <a:latin typeface="Calibri" pitchFamily="34" charset="0"/>
                <a:ea typeface="Times New Roman" pitchFamily="18" charset="0"/>
                <a:cs typeface="Calibri" pitchFamily="34" charset="0"/>
              </a:rPr>
              <a:t>η</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φάση τελειώνει όταν αρχίζει η μείωση των αποδόσεων της φυτείας.</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0" i="0" u="sng" strike="noStrike" cap="none" normalizeH="0" baseline="0" dirty="0" smtClean="0">
                <a:ln>
                  <a:noFill/>
                </a:ln>
                <a:solidFill>
                  <a:schemeClr val="tx1"/>
                </a:solidFill>
                <a:effectLst/>
                <a:latin typeface="Calibri" pitchFamily="34" charset="0"/>
                <a:ea typeface="Times New Roman" pitchFamily="18" charset="0"/>
                <a:cs typeface="Calibri" pitchFamily="34" charset="0"/>
              </a:rPr>
              <a:t>4</a:t>
            </a:r>
            <a:r>
              <a:rPr kumimoji="0" lang="el-GR" sz="1600" b="0" i="0" u="sng" strike="noStrike" cap="none" normalizeH="0" baseline="30000" dirty="0" smtClean="0">
                <a:ln>
                  <a:noFill/>
                </a:ln>
                <a:solidFill>
                  <a:schemeClr val="tx1"/>
                </a:solidFill>
                <a:effectLst/>
                <a:latin typeface="Calibri" pitchFamily="34" charset="0"/>
                <a:ea typeface="Times New Roman" pitchFamily="18" charset="0"/>
                <a:cs typeface="Calibri" pitchFamily="34" charset="0"/>
              </a:rPr>
              <a:t>η</a:t>
            </a:r>
            <a:r>
              <a:rPr kumimoji="0" lang="el-GR" sz="1600" b="0" i="0" u="sng" strike="noStrike" cap="none" normalizeH="0" baseline="0" dirty="0" smtClean="0">
                <a:ln>
                  <a:noFill/>
                </a:ln>
                <a:solidFill>
                  <a:schemeClr val="tx1"/>
                </a:solidFill>
                <a:effectLst/>
                <a:latin typeface="Calibri" pitchFamily="34" charset="0"/>
                <a:ea typeface="Times New Roman" pitchFamily="18" charset="0"/>
                <a:cs typeface="Calibri" pitchFamily="34" charset="0"/>
              </a:rPr>
              <a:t> φάση</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Διαρκεί από το τέλος της 3</a:t>
            </a:r>
            <a:r>
              <a:rPr kumimoji="0" lang="el-GR" sz="1600" b="0" i="0" u="none" strike="noStrike" cap="none" normalizeH="0" baseline="30000" dirty="0" smtClean="0">
                <a:ln>
                  <a:noFill/>
                </a:ln>
                <a:solidFill>
                  <a:schemeClr val="tx1"/>
                </a:solidFill>
                <a:effectLst/>
                <a:latin typeface="Calibri" pitchFamily="34" charset="0"/>
                <a:ea typeface="Times New Roman" pitchFamily="18" charset="0"/>
                <a:cs typeface="Calibri" pitchFamily="34" charset="0"/>
              </a:rPr>
              <a:t>ης</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φάσης, δηλαδή από την έναρξη της μείωσης των αποδόσεων της φυτείας ως την εκρίζωση, όταν δηλαδή η φυτεία θεωρείται οικονομικά ασύμφορη. Το τελευταίο σημαίνει είτε ότι η φυτεία από πλευράς αξίας της ετήσιας ακαθάριστης προσόδου δεν καλύπτει τις αντίστοιχες παραγωγικές δαπάνες είτε ότι έχει απαξιωθεί οικονομικά από βελτιωμένα είδη (βλέπε την έννοια της οικονομικής απαξίωσης στο κεφάλαιο της απόσβεσης), οπότε αποφασίζεται η εκρίζωση της φυτείας.</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142844" y="214290"/>
            <a:ext cx="8572560" cy="6378609"/>
          </a:xfrm>
          <a:prstGeom prst="rect">
            <a:avLst/>
          </a:prstGeom>
          <a:noFill/>
          <a:ln w="9525">
            <a:noFill/>
            <a:miter lim="800000"/>
            <a:headEnd/>
            <a:tailEnd/>
          </a:ln>
          <a:effectLst/>
        </p:spPr>
        <p:txBody>
          <a:bodyPr vert="horz" wrap="square" lIns="547515" tIns="152352" rIns="0" bIns="38088" numCol="1" anchor="ctr" anchorCtr="0" compatLnSpc="1">
            <a:prstTxWarp prst="textNoShape">
              <a:avLst/>
            </a:prstTxWarp>
            <a:spAutoFit/>
          </a:bodyPr>
          <a:lstStyle/>
          <a:p>
            <a:pPr marL="1371600" marR="0" lvl="3" indent="0" algn="l" defTabSz="914400" rtl="0" eaLnBrk="1" fontAlgn="base" latinLnBrk="0" hangingPunct="1">
              <a:lnSpc>
                <a:spcPct val="100000"/>
              </a:lnSpc>
              <a:spcBef>
                <a:spcPct val="0"/>
              </a:spcBef>
              <a:spcAft>
                <a:spcPct val="0"/>
              </a:spcAft>
              <a:buClrTx/>
              <a:buSzTx/>
              <a:tabLst/>
            </a:pPr>
            <a:r>
              <a:rPr kumimoji="0" lang="el-GR" sz="2400" b="1" i="1" u="none" strike="noStrike" cap="none" normalizeH="0" baseline="0" dirty="0" smtClean="0">
                <a:ln>
                  <a:noFill/>
                </a:ln>
                <a:solidFill>
                  <a:schemeClr val="tx1"/>
                </a:solidFill>
                <a:effectLst/>
                <a:latin typeface="Calibri" pitchFamily="34" charset="0"/>
                <a:cs typeface="Calibri" pitchFamily="34" charset="0"/>
              </a:rPr>
              <a:t>Ε</a:t>
            </a:r>
            <a:r>
              <a:rPr kumimoji="0" lang="el-GR" sz="2400" b="1" i="1" u="none" strike="noStrike" cap="none" normalizeH="0" baseline="0" dirty="0" smtClean="0" bmk="">
                <a:ln>
                  <a:noFill/>
                </a:ln>
                <a:solidFill>
                  <a:schemeClr val="tx1"/>
                </a:solidFill>
                <a:effectLst/>
                <a:latin typeface="Calibri" pitchFamily="34" charset="0"/>
                <a:cs typeface="Calibri" pitchFamily="34" charset="0"/>
              </a:rPr>
              <a:t>κτίμηση της αξίας των ζώων</a:t>
            </a:r>
          </a:p>
          <a:p>
            <a:pPr marL="1371600" marR="0" lvl="3" indent="0" algn="l" defTabSz="914400" rtl="0" eaLnBrk="1" fontAlgn="base" latinLnBrk="0" hangingPunct="1">
              <a:lnSpc>
                <a:spcPct val="100000"/>
              </a:lnSpc>
              <a:spcBef>
                <a:spcPct val="0"/>
              </a:spcBef>
              <a:spcAft>
                <a:spcPct val="0"/>
              </a:spcAft>
              <a:buClrTx/>
              <a:buSzTx/>
              <a:tabLst/>
            </a:pPr>
            <a:endParaRPr lang="el-GR" sz="2000" dirty="0" smtClean="0">
              <a:latin typeface="Calibri" pitchFamily="34" charset="0"/>
              <a:ea typeface="Times New Roman" pitchFamily="18" charset="0"/>
              <a:cs typeface="Calibri" pitchFamily="34" charset="0"/>
            </a:endParaRPr>
          </a:p>
          <a:p>
            <a:pPr algn="just" eaLnBrk="0" fontAlgn="base" hangingPunct="0">
              <a:spcBef>
                <a:spcPct val="0"/>
              </a:spcBef>
              <a:spcAft>
                <a:spcPct val="0"/>
              </a:spcAft>
            </a:pPr>
            <a:r>
              <a:rPr lang="el-GR" sz="2000" dirty="0" smtClean="0">
                <a:latin typeface="Calibri" pitchFamily="34" charset="0"/>
                <a:ea typeface="Times New Roman" pitchFamily="18" charset="0"/>
                <a:cs typeface="Calibri" pitchFamily="34" charset="0"/>
              </a:rPr>
              <a:t>Τα  ζώα είναι γνωστό ότι κατά τη διάρκεια της ζωής τους διέρχονται από αντίστοιχες φάσεις ανάπτυξης, όπως και οι φυτείες. Συνεπώς μπορεί να χρησιμοποιηθούν αναλογικά οι ίδιες μέθοδοι  κατά τις διάφορες φάσεις, όπως αυτές που χρησιμοποιήθηκαν κατά την εκτίμηση της αξίας των ζώων.</a:t>
            </a:r>
            <a:endParaRPr lang="en-US" sz="2000" dirty="0" smtClean="0">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Συνήθως όμως χρησιμοποιείται η μέθοδος της τρέχουσας τιμής αγοράς ή πώλησης, αφού τα ζώα αποτελούν αντικείμενο σχεδόν καθημερινής αγοροπωλησίας. Στις παραπάνω διαμορφούμενες τιμές συνυπολογίζονται και ορισμένα άλλα δεδομένα, όπως είναι η υγιεινή κατάσταση του ζώου, οι αποδόσεις, η ηλικία, τα ιδιαίτερα χαρακτηριστικά κλπ., καθώς και οι δαπάνες μεταφοράς και εμπορίας.</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Κατά τον υπολογισμό παραγωγικών δαπανών και οικονομικών αποτελεσμάτων μπορεί να χρησιμοποιηθεί η μέθοδος του κόστους κατασκευής (παραγωγής) ή ανακατασκευής (αντικατάστασης) από την οποία αφαιρούνται οι αντίστοιχες αποσβέσεις, όταν τα ζώα βρίσκονται στο στάδιο της πλήρους παραγωγής. Το χρονικό διάστημα για το οποίο υπολογίζονται οι αποσβέσεις  αφορά το διάστημα από την έναρξη της πλήρους παραγωγής, έως το χρόνο της εκτίμησης.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428596" y="142852"/>
            <a:ext cx="8143932" cy="5424501"/>
          </a:xfrm>
          <a:prstGeom prst="rect">
            <a:avLst/>
          </a:prstGeom>
          <a:noFill/>
          <a:ln w="9525">
            <a:noFill/>
            <a:miter lim="800000"/>
            <a:headEnd/>
            <a:tailEnd/>
          </a:ln>
          <a:effectLst/>
        </p:spPr>
        <p:txBody>
          <a:bodyPr vert="horz" wrap="square" lIns="547515" tIns="152352" rIns="0" bIns="38088" numCol="1" anchor="ctr" anchorCtr="0" compatLnSpc="1">
            <a:prstTxWarp prst="textNoShape">
              <a:avLst/>
            </a:prstTxWarp>
            <a:spAutoFit/>
          </a:bodyPr>
          <a:lstStyle/>
          <a:p>
            <a:pPr lvl="3" algn="just" fontAlgn="base">
              <a:spcBef>
                <a:spcPct val="0"/>
              </a:spcBef>
              <a:spcAft>
                <a:spcPct val="0"/>
              </a:spcAft>
            </a:pPr>
            <a:endParaRPr kumimoji="0" lang="el-GR" sz="2000" b="1" i="1" u="none" strike="noStrike" cap="none" normalizeH="0" baseline="0" dirty="0" smtClean="0">
              <a:ln>
                <a:noFill/>
              </a:ln>
              <a:solidFill>
                <a:schemeClr val="tx1"/>
              </a:solidFill>
              <a:effectLst/>
              <a:latin typeface="Calibri" pitchFamily="34" charset="0"/>
              <a:cs typeface="Calibri" pitchFamily="34" charset="0"/>
            </a:endParaRPr>
          </a:p>
          <a:p>
            <a:pPr lvl="2" algn="just" fontAlgn="base">
              <a:spcBef>
                <a:spcPct val="0"/>
              </a:spcBef>
              <a:spcAft>
                <a:spcPct val="0"/>
              </a:spcAft>
            </a:pPr>
            <a:r>
              <a:rPr kumimoji="0" lang="el-GR" sz="2000" b="1" i="1" u="none" strike="noStrike" cap="none" normalizeH="0" baseline="0" dirty="0" smtClean="0">
                <a:ln>
                  <a:noFill/>
                </a:ln>
                <a:solidFill>
                  <a:schemeClr val="tx1"/>
                </a:solidFill>
                <a:effectLst/>
                <a:latin typeface="Calibri" pitchFamily="34" charset="0"/>
                <a:cs typeface="Calibri" pitchFamily="34" charset="0"/>
              </a:rPr>
              <a:t>Ε</a:t>
            </a:r>
            <a:r>
              <a:rPr kumimoji="0" lang="el-GR" sz="2000" b="1" i="1" u="none" strike="noStrike" cap="none" normalizeH="0" baseline="0" dirty="0" smtClean="0" bmk="">
                <a:ln>
                  <a:noFill/>
                </a:ln>
                <a:solidFill>
                  <a:schemeClr val="tx1"/>
                </a:solidFill>
                <a:effectLst/>
                <a:latin typeface="Calibri" pitchFamily="34" charset="0"/>
                <a:cs typeface="Calibri" pitchFamily="34" charset="0"/>
              </a:rPr>
              <a:t>κτίμηση της αξίας γεωργικών μηχανημάτων και  εργαλείων</a:t>
            </a:r>
          </a:p>
          <a:p>
            <a:pPr lvl="3" algn="just" fontAlgn="base">
              <a:spcBef>
                <a:spcPct val="0"/>
              </a:spcBef>
              <a:spcAft>
                <a:spcPct val="0"/>
              </a:spcAft>
            </a:pPr>
            <a:r>
              <a:rPr kumimoji="0" lang="el-GR" sz="2000" b="1" i="1" u="none" strike="noStrike" cap="none" normalizeH="0" baseline="0" dirty="0" smtClean="0">
                <a:ln>
                  <a:noFill/>
                </a:ln>
                <a:solidFill>
                  <a:schemeClr val="tx1"/>
                </a:solidFill>
                <a:effectLst/>
                <a:latin typeface="Calibri" pitchFamily="34" charset="0"/>
                <a:cs typeface="Calibri" pitchFamily="34" charset="0"/>
              </a:rPr>
              <a:t> </a:t>
            </a:r>
            <a:endParaRPr kumimoji="0" lang="el-GR" sz="2000" b="1" i="1" u="none" strike="noStrike" cap="none" normalizeH="0" baseline="0" dirty="0" smtClean="0">
              <a:ln>
                <a:noFill/>
              </a:ln>
              <a:solidFill>
                <a:schemeClr val="tx1"/>
              </a:solidFill>
              <a:effectLst/>
              <a:latin typeface="Arial"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Όταν οι τιμές δεν μεταβάλλονται από το χρόνο απόκτησης του μηχανήματος ή εργαλείου έως τη στιγμή της εκτίμησης, τότε χρησιμοποιείται η μέθοδος του κόστους απόκτησης (αγοράς). Σε περίπτωση που οι τιμές έχουν μεταβληθεί χρησιμοποιείται η μέθοδος του κόστους αντικατάστασης. Τότε εκτιμάται η τιμή αγοράς του μηχανήματος ή εργαλείου, στην κατάσταση που αποκτήθηκε από τη γεωργική εκμετάλλευση, σε τρέχουσες τιμές κατά το χρόνο εκτίμησης.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Και στις δυο περιπτώσεις  αφαιρούνται από τις αντίστοιχες τιμές οι ετήσιες αποσβέσεις για τα χρόνια που έχουν περάσει από την απόκτηση ή αγορά του μηχανήματος ή εργαλείου, μέχρι το χρόνο της εκτίμησης, με τη χρήση του γνωστού τύπου που παρουσιάσθηκε στο κεφάλαιο της απόσβεσης.</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Όμως εάν ο ιδιοκτήτης του μηχανήματος ή εργαλείου αποφασίσει να το πωλήσει, τότε η αξία του είναι ίση με την τρέχουσα τιμή πώλησης.</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214282" y="285728"/>
            <a:ext cx="8643998" cy="6163165"/>
          </a:xfrm>
          <a:prstGeom prst="rect">
            <a:avLst/>
          </a:prstGeom>
          <a:noFill/>
          <a:ln w="9525">
            <a:noFill/>
            <a:miter lim="800000"/>
            <a:headEnd/>
            <a:tailEnd/>
          </a:ln>
          <a:effectLst/>
        </p:spPr>
        <p:txBody>
          <a:bodyPr vert="horz" wrap="square" lIns="547515" tIns="152352" rIns="0" bIns="38088" numCol="1" anchor="ctr" anchorCtr="0" compatLnSpc="1">
            <a:prstTxWarp prst="textNoShape">
              <a:avLst/>
            </a:prstTxWarp>
            <a:spAutoFit/>
          </a:bodyPr>
          <a:lstStyle/>
          <a:p>
            <a:pPr marL="1828800" marR="0" lvl="4" indent="0" algn="l" defTabSz="914400" rtl="0" eaLnBrk="1" fontAlgn="base" latinLnBrk="0" hangingPunct="1">
              <a:lnSpc>
                <a:spcPct val="100000"/>
              </a:lnSpc>
              <a:spcBef>
                <a:spcPct val="0"/>
              </a:spcBef>
              <a:spcAft>
                <a:spcPct val="0"/>
              </a:spcAft>
              <a:buClrTx/>
              <a:buSzTx/>
              <a:tabLst/>
            </a:pPr>
            <a:r>
              <a:rPr kumimoji="0" lang="el-GR" b="1" i="1" u="none" strike="noStrike" cap="none" normalizeH="0" baseline="0" dirty="0" smtClean="0">
                <a:ln>
                  <a:noFill/>
                </a:ln>
                <a:solidFill>
                  <a:schemeClr val="tx1"/>
                </a:solidFill>
                <a:effectLst/>
                <a:latin typeface="Calibri" pitchFamily="34" charset="0"/>
                <a:cs typeface="Calibri" pitchFamily="34" charset="0"/>
              </a:rPr>
              <a:t>Ε</a:t>
            </a:r>
            <a:r>
              <a:rPr kumimoji="0" lang="el-GR" b="1" i="1" u="none" strike="noStrike" cap="none" normalizeH="0" baseline="0" dirty="0" smtClean="0" bmk="">
                <a:ln>
                  <a:noFill/>
                </a:ln>
                <a:solidFill>
                  <a:schemeClr val="tx1"/>
                </a:solidFill>
                <a:effectLst/>
                <a:latin typeface="Calibri" pitchFamily="34" charset="0"/>
                <a:cs typeface="Calibri" pitchFamily="34" charset="0"/>
              </a:rPr>
              <a:t>κτίμηση της αξίας ετήσιων καλλιεργειών</a:t>
            </a:r>
            <a:r>
              <a:rPr kumimoji="0" lang="el-GR" b="1" i="1" u="none" strike="noStrike" cap="none" normalizeH="0" baseline="0" dirty="0" smtClean="0">
                <a:ln>
                  <a:noFill/>
                </a:ln>
                <a:solidFill>
                  <a:schemeClr val="tx1"/>
                </a:solidFill>
                <a:effectLst/>
                <a:latin typeface="Calibri" pitchFamily="34" charset="0"/>
                <a:cs typeface="Calibri" pitchFamily="34" charset="0"/>
              </a:rPr>
              <a:t> </a:t>
            </a:r>
          </a:p>
          <a:p>
            <a:pPr marL="1828800" marR="0" lvl="4" indent="0" algn="l" defTabSz="914400" rtl="0" eaLnBrk="1" fontAlgn="base" latinLnBrk="0" hangingPunct="1">
              <a:lnSpc>
                <a:spcPct val="100000"/>
              </a:lnSpc>
              <a:spcBef>
                <a:spcPct val="0"/>
              </a:spcBef>
              <a:spcAft>
                <a:spcPct val="0"/>
              </a:spcAft>
              <a:buClrTx/>
              <a:buSzTx/>
              <a:tabLst/>
            </a:pPr>
            <a:endParaRPr kumimoji="0" lang="el-GR" b="1" i="1" u="none" strike="noStrike" cap="none" normalizeH="0" baseline="0" dirty="0" smtClean="0">
              <a:ln>
                <a:noFill/>
              </a:ln>
              <a:solidFill>
                <a:schemeClr val="tx1"/>
              </a:solidFill>
              <a:effectLst/>
              <a:latin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Ανάλογα με το στάδιο της ανάπτυξης που βρίσκεται η καλλιέργεια, η εκτίμηση της αξίας της γίνεται είτε με τη μέθοδο των </a:t>
            </a:r>
            <a:r>
              <a:rPr kumimoji="0" lang="el-GR" sz="1600" b="0" i="0" u="sng" strike="noStrike" cap="none" normalizeH="0" baseline="0" dirty="0" smtClean="0">
                <a:ln>
                  <a:noFill/>
                </a:ln>
                <a:solidFill>
                  <a:schemeClr val="tx1"/>
                </a:solidFill>
                <a:effectLst/>
                <a:latin typeface="Calibri" pitchFamily="34" charset="0"/>
                <a:ea typeface="Times New Roman" pitchFamily="18" charset="0"/>
                <a:cs typeface="Calibri" pitchFamily="34" charset="0"/>
              </a:rPr>
              <a:t>προκαταβολών καλλιεργειών</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είτε με τη μέθοδο των </a:t>
            </a:r>
            <a:r>
              <a:rPr kumimoji="0" lang="el-GR" sz="1600" b="0" i="0" u="sng" strike="noStrike" cap="none" normalizeH="0" baseline="0" dirty="0" err="1" smtClean="0">
                <a:ln>
                  <a:noFill/>
                </a:ln>
                <a:solidFill>
                  <a:schemeClr val="tx1"/>
                </a:solidFill>
                <a:effectLst/>
                <a:latin typeface="Calibri" pitchFamily="34" charset="0"/>
                <a:ea typeface="Times New Roman" pitchFamily="18" charset="0"/>
                <a:cs typeface="Calibri" pitchFamily="34" charset="0"/>
              </a:rPr>
              <a:t>ηρτημένων</a:t>
            </a:r>
            <a:r>
              <a:rPr kumimoji="0" lang="el-GR" sz="1600" b="0" i="0" u="sng" strike="noStrike" cap="none" normalizeH="0" baseline="0" dirty="0" smtClean="0">
                <a:ln>
                  <a:noFill/>
                </a:ln>
                <a:solidFill>
                  <a:schemeClr val="tx1"/>
                </a:solidFill>
                <a:effectLst/>
                <a:latin typeface="Calibri" pitchFamily="34" charset="0"/>
                <a:ea typeface="Times New Roman" pitchFamily="18" charset="0"/>
                <a:cs typeface="Calibri" pitchFamily="34" charset="0"/>
              </a:rPr>
              <a:t> εσοδειών</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Η επιλογή της μεθόδου γίνεται με βάση τη χρονική απόσταση της στιγμής της εκτίμησης από το χρόνο συγκομιδής του προϊόντος της καλλιέργειας.</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Όταν η εκτίμηση της αξίας των ετήσιων καλλιεργειών </a:t>
            </a:r>
            <a:r>
              <a:rPr kumimoji="0" lang="el-GR" sz="16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γίνεται στα πρώτα στάδια της ανάπτυξης</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και δεν μπορεί με βεβαιότητα να εκτιμηθεί ότι η καλλιέργεια θα δώσει προϊόν (παραγωγή), αλλά και το ύψος της παραγωγής, τότε πρόκειται για </a:t>
            </a:r>
            <a:r>
              <a:rPr kumimoji="0" lang="el-GR" sz="16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εκτίμηση προκαταβολών</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Ως αξία της καλλιέργειας υπολογίζεται το άθροισμα των δαπανών (καταβαλλόμενων και τεκμαρτών) που έχουν πραγματοποιηθεί από την πρώτη καλλιεργητική επέμβαση έως τον χρόνο της εκτίμησης (σπόροι, λιπάσματα, φυτοφάρμακα, εργασίες κλπ.), με τους αντιστοιχούντες τόκους μονίμου, </a:t>
            </a:r>
            <a:r>
              <a:rPr kumimoji="0" lang="el-GR" sz="1600" b="0" i="0" u="none" strike="noStrike" cap="none" normalizeH="0" baseline="0" dirty="0" err="1" smtClean="0">
                <a:ln>
                  <a:noFill/>
                </a:ln>
                <a:solidFill>
                  <a:schemeClr val="tx1"/>
                </a:solidFill>
                <a:effectLst/>
                <a:latin typeface="Calibri" pitchFamily="34" charset="0"/>
                <a:ea typeface="Times New Roman" pitchFamily="18" charset="0"/>
                <a:cs typeface="Calibri" pitchFamily="34" charset="0"/>
              </a:rPr>
              <a:t>ημιμονίμου</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και κυκλοφοριακού κεφαλαίου, αλλά και η δαπάνη του ενοικίου εδάφους. Έτσι η αξία της καλλιέργειας υπολογίζεται με βάση </a:t>
            </a:r>
            <a:r>
              <a:rPr kumimoji="0" lang="el-GR" sz="16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τις παραγωγικές δαπάνες της που έχουν προκαταβληθεί</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(προπληρωθεί) πριν τη στιγμή της εκτίμησης. </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Όταν η εκτίμηση της αξίας των ετήσιων καλλιεργειών γίνεται στα </a:t>
            </a:r>
            <a:r>
              <a:rPr kumimoji="0" lang="el-GR" sz="16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τελευταία στάδια του βιολογικού τους κύκλου</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(δηλαδή λίγο πριν την συγκομιδή του προϊόντος), οπότε μπορεί να εκτιμηθεί το ύψος της αναμενόμενης παραγωγής του προϊόντος και των τιμών πώλησης του, τότε χρησιμοποιείται </a:t>
            </a:r>
            <a:r>
              <a:rPr kumimoji="0" lang="el-GR" sz="16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η μέθοδος των </a:t>
            </a:r>
            <a:r>
              <a:rPr kumimoji="0" lang="el-GR" sz="1600" b="1" i="0" u="none" strike="noStrike" cap="none" normalizeH="0" baseline="0" dirty="0" err="1" smtClean="0">
                <a:ln>
                  <a:noFill/>
                </a:ln>
                <a:solidFill>
                  <a:schemeClr val="tx1"/>
                </a:solidFill>
                <a:effectLst/>
                <a:latin typeface="Calibri" pitchFamily="34" charset="0"/>
                <a:ea typeface="Times New Roman" pitchFamily="18" charset="0"/>
                <a:cs typeface="Calibri" pitchFamily="34" charset="0"/>
              </a:rPr>
              <a:t>ηρτημένων</a:t>
            </a:r>
            <a:r>
              <a:rPr kumimoji="0" lang="el-GR" sz="16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εσοδειών</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Έτσι, στην περίπτωση που η </a:t>
            </a:r>
            <a:r>
              <a:rPr kumimoji="0" lang="el-GR" sz="16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διαδικασία παραγωγής έχει σχεδόν ολοκληρωθεί</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τότε η αξία της καλλιέργειας  είναι η διαφορά της αξίας της αναμενόμενης παραγωγής από το σύνολο των δαπανών που δεν έγιναν είτε στο τελευταίο στάδιο μέχρι την συγκομιδή (π.χ. δαπάνες συγκομιδής) είτε στη μεταφορά και εμπορία του προϊόντος     </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0" y="0"/>
            <a:ext cx="9144000" cy="54476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lang="el-GR" sz="2400" b="1" dirty="0" smtClean="0">
                <a:latin typeface="Calibri" pitchFamily="34" charset="0"/>
                <a:ea typeface="Times New Roman" pitchFamily="18" charset="0"/>
                <a:cs typeface="Arial" pitchFamily="34" charset="0"/>
              </a:rPr>
              <a:t>ΜΕΘΟΔΟΙ ΕΚΤΙΜΗΣΗΣ</a:t>
            </a:r>
          </a:p>
          <a:p>
            <a:pPr marL="0" marR="0" lvl="0" indent="0" algn="just" defTabSz="914400" rtl="0" eaLnBrk="1" fontAlgn="base" latinLnBrk="0" hangingPunct="1">
              <a:lnSpc>
                <a:spcPct val="100000"/>
              </a:lnSpc>
              <a:spcBef>
                <a:spcPct val="0"/>
              </a:spcBef>
              <a:spcAft>
                <a:spcPct val="0"/>
              </a:spcAft>
              <a:buClrTx/>
              <a:buSzTx/>
              <a:buFontTx/>
              <a:buNone/>
              <a:tabLst>
                <a:tab pos="228600" algn="l"/>
              </a:tabLst>
            </a:pPr>
            <a:endParaRPr kumimoji="0" lang="en-US" sz="12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22860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Για την εκτίμηση της αξίας κεφαλαιουχικών αγαθών της γεωργικής επιχείρησης χρησιμοποιούνται διάφοροι μέθοδοι εκτίμησης, η κάθε μία από τις οποίες παρουσιάζει διάφορα πλεονεκτήματα ή μειονεκτήματα  όσον αφορά την εκτίμηση των διάφορων κεφαλαιουχικών αγαθών. </a:t>
            </a:r>
          </a:p>
          <a:p>
            <a:pPr marL="0" marR="0" lvl="0" indent="0" algn="just" defTabSz="914400" rtl="0" eaLnBrk="1" fontAlgn="base" latinLnBrk="0" hangingPunct="1">
              <a:lnSpc>
                <a:spcPct val="100000"/>
              </a:lnSpc>
              <a:spcBef>
                <a:spcPct val="0"/>
              </a:spcBef>
              <a:spcAft>
                <a:spcPct val="0"/>
              </a:spcAft>
              <a:buClrTx/>
              <a:buSzTx/>
              <a:buFontTx/>
              <a:buNone/>
              <a:tabLst>
                <a:tab pos="22860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Οι κυριότερες από τις μεθόδους αυτές είναι:</a:t>
            </a:r>
          </a:p>
          <a:p>
            <a:pPr marL="0" marR="0" lvl="0" indent="0" algn="just" defTabSz="914400" rtl="0" eaLnBrk="1" fontAlgn="base" latinLnBrk="0" hangingPunct="1">
              <a:lnSpc>
                <a:spcPct val="100000"/>
              </a:lnSpc>
              <a:spcBef>
                <a:spcPct val="0"/>
              </a:spcBef>
              <a:spcAft>
                <a:spcPct val="0"/>
              </a:spcAft>
              <a:buClrTx/>
              <a:buSzTx/>
              <a:buFontTx/>
              <a:buNone/>
              <a:tabLst>
                <a:tab pos="228600" algn="l"/>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Μέθοδος εκτίμησης στηριζόμενη στην τρέχουσα τιμή αγοράς ή πώλησης</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Μέθοδος  εκτίμησης στηριζόμενη στο κόστος κατασκευής ή ανακατασκευής (ή αντικατάστασης)</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Μέθοδος εκτίμησης στηριζόμενη στην κεφαλαιοποίηση της αναμενόμενης προσόδου</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0"/>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lvl="0" algn="ctr" fontAlgn="base">
              <a:spcBef>
                <a:spcPct val="0"/>
              </a:spcBef>
              <a:spcAft>
                <a:spcPct val="0"/>
              </a:spcAft>
            </a:pPr>
            <a:r>
              <a:rPr lang="el-GR" sz="2400" b="1" u="sng" dirty="0" smtClean="0">
                <a:latin typeface="Calibri" pitchFamily="34" charset="0"/>
                <a:ea typeface="Times New Roman" pitchFamily="18" charset="0"/>
                <a:cs typeface="Arial" pitchFamily="34" charset="0"/>
              </a:rPr>
              <a:t>1. Ε</a:t>
            </a:r>
            <a:r>
              <a:rPr kumimoji="0" lang="el-GR" sz="2400" b="1" i="0" u="sng" strike="noStrike" cap="none" normalizeH="0" baseline="0" dirty="0" smtClean="0">
                <a:ln>
                  <a:noFill/>
                </a:ln>
                <a:solidFill>
                  <a:schemeClr val="tx1"/>
                </a:solidFill>
                <a:effectLst/>
                <a:latin typeface="Calibri" pitchFamily="34" charset="0"/>
                <a:ea typeface="Times New Roman" pitchFamily="18" charset="0"/>
                <a:cs typeface="Arial" pitchFamily="34" charset="0"/>
              </a:rPr>
              <a:t>κτίμηση</a:t>
            </a:r>
            <a:r>
              <a:rPr kumimoji="0" lang="el-GR" sz="2400" b="1" i="0" u="sng" strike="noStrike" cap="none" normalizeH="0" dirty="0" smtClean="0">
                <a:ln>
                  <a:noFill/>
                </a:ln>
                <a:solidFill>
                  <a:schemeClr val="tx1"/>
                </a:solidFill>
                <a:effectLst/>
                <a:latin typeface="Calibri" pitchFamily="34" charset="0"/>
                <a:ea typeface="Times New Roman" pitchFamily="18" charset="0"/>
                <a:cs typeface="Arial" pitchFamily="34" charset="0"/>
              </a:rPr>
              <a:t> με βάση την </a:t>
            </a:r>
            <a:r>
              <a:rPr kumimoji="0" lang="el-GR" sz="2400" b="1" i="0" u="sng" strike="noStrike" cap="none" normalizeH="0" baseline="0" dirty="0" smtClean="0">
                <a:ln>
                  <a:noFill/>
                </a:ln>
                <a:solidFill>
                  <a:schemeClr val="tx1"/>
                </a:solidFill>
                <a:effectLst/>
                <a:latin typeface="Calibri" pitchFamily="34" charset="0"/>
                <a:ea typeface="Times New Roman" pitchFamily="18" charset="0"/>
                <a:cs typeface="Arial" pitchFamily="34" charset="0"/>
              </a:rPr>
              <a:t> τρέχουσα τιμή αγοράς ή πώλησης</a:t>
            </a:r>
            <a:endParaRPr lang="el-GR" sz="2400" b="1" u="sng" dirty="0">
              <a:latin typeface="Calibri"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Η μέθοδος αυτή στις </a:t>
            </a:r>
            <a:r>
              <a:rPr kumimoji="0" lang="el-GR" sz="2400" b="0" i="0" u="sng" strike="noStrike" cap="none" normalizeH="0" baseline="0" dirty="0" smtClean="0">
                <a:ln>
                  <a:noFill/>
                </a:ln>
                <a:solidFill>
                  <a:schemeClr val="tx1"/>
                </a:solidFill>
                <a:effectLst/>
                <a:latin typeface="Calibri" pitchFamily="34" charset="0"/>
                <a:ea typeface="Times New Roman" pitchFamily="18" charset="0"/>
                <a:cs typeface="Arial" pitchFamily="34" charset="0"/>
              </a:rPr>
              <a:t>τιμές των εκτιμώμενων αγαθών</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όπως αυτές </a:t>
            </a:r>
            <a:r>
              <a:rPr kumimoji="0" lang="el-GR" sz="2400" b="0" i="0" u="sng" strike="noStrike" cap="none" normalizeH="0" baseline="0" dirty="0" smtClean="0">
                <a:ln>
                  <a:noFill/>
                </a:ln>
                <a:solidFill>
                  <a:schemeClr val="tx1"/>
                </a:solidFill>
                <a:effectLst/>
                <a:latin typeface="Calibri" pitchFamily="34" charset="0"/>
                <a:ea typeface="Times New Roman" pitchFamily="18" charset="0"/>
                <a:cs typeface="Arial" pitchFamily="34" charset="0"/>
              </a:rPr>
              <a:t>διαμορφώθηκαν πρόσφατα στην αγορά</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Εφόσον η αγορά λειτουργεί ομαλά (δηλαδή δεν επηρεάζεται από έκτακτα γεγονότα ή παρεμβάσεις διοικητικής φύσεως κλπ), οι τιμές αυτές αποτελούν τη βάση εκτίμησης της αξίας των κεφαλαιουχικών αγαθών. Συνεπώς η μέθοδος αυτή χρησιμοποιείται για κεφαλαιουχικά αγαθά της επιχείρησης που ρευστοποιούνται εύκολα ή η αγορά και η πώλησή τους είναι συνηθισμένη.</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Στην περίπτωση κεφαλαιουχικών αγαθών που αγοράζει η γεωργική επιχείρηση από το εμπόριο, η αξία αυτών αποτελείται από την τιμή αγοράς τους και τις δαπάνες μεταφοράς και εγκατάστασής τους στην επιχείρηση. Κατά την αγορά γεωργικών εδαφών, γεωργικών κτισμάτων κλπ., στην αξία τους συνυπολογίζονται και οι καταβαλλόμενοι φόροι, τα συμβολαιογραφικά έξοδα κλπ..</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14291"/>
            <a:ext cx="8643998" cy="6001643"/>
          </a:xfrm>
          <a:prstGeom prst="rect">
            <a:avLst/>
          </a:prstGeom>
        </p:spPr>
        <p:txBody>
          <a:bodyPr wrap="square">
            <a:spAutoFit/>
          </a:bodyPr>
          <a:lstStyle/>
          <a:p>
            <a:pPr lvl="0" algn="just" eaLnBrk="0" fontAlgn="base" hangingPunct="0">
              <a:spcBef>
                <a:spcPct val="0"/>
              </a:spcBef>
              <a:spcAft>
                <a:spcPct val="0"/>
              </a:spcAf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Αντίθετα, στην περίπτωση  κεφαλαιουχικών αγαθών που πωλούνται από την επιχείρηση στην αγορά, η αξία τους εκτιμάται με βάση τη τιμή πώλησης, από την οποία αφαιρούνται οι δαπάνες μεταφοράς και γενικότερα εμπορίας τους. </a:t>
            </a:r>
          </a:p>
          <a:p>
            <a:pPr lvl="0" algn="just" eaLnBrk="0" fontAlgn="base" hangingPunct="0">
              <a:spcBef>
                <a:spcPct val="0"/>
              </a:spcBef>
              <a:spcAft>
                <a:spcPct val="0"/>
              </a:spcAf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Η μέθοδος αυτή εφαρμόζεται κυρίως για την εκτίμηση της αξίας γεωργικών εδαφών, δενδρυλλίων, ζώων παραγωγής και πάχυνσης, γεωργικών μηχανημάτων, γεωργικών προϊόντων και εφοδίων. </a:t>
            </a:r>
          </a:p>
          <a:p>
            <a:pPr lvl="0" algn="just" eaLnBrk="0" fontAlgn="base" hangingPunct="0">
              <a:spcBef>
                <a:spcPct val="0"/>
              </a:spcBef>
              <a:spcAft>
                <a:spcPct val="0"/>
              </a:spcAf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Συχνά, κατά την εφαρμογή της μεθόδου αυτής, εκτός από την τιμή που διαμορφώνεται στην αγορά, πρέπει να λαμβάνονται υπόψη και τα πιθανά ιδιαίτερα χαρακτηριστικά, όπως π.χ. στη περίπτωση των γεωργικών εδαφών οι αποστάσεις από το συγκοινωνιακό δίκτυο και τους αγροτικούς οικισμούς</a:t>
            </a:r>
            <a:r>
              <a:rPr kumimoji="0" lang="el-GR" sz="2400" b="0" i="0" u="none" strike="noStrike" cap="none" normalizeH="0" dirty="0" smtClean="0">
                <a:ln>
                  <a:noFill/>
                </a:ln>
                <a:solidFill>
                  <a:schemeClr val="tx1"/>
                </a:solidFill>
                <a:effectLst/>
                <a:latin typeface="Calibri" pitchFamily="34" charset="0"/>
                <a:ea typeface="Times New Roman" pitchFamily="18" charset="0"/>
                <a:cs typeface="Arial" pitchFamily="34" charset="0"/>
              </a:rPr>
              <a:t> </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μπορεί να επηρεάσει την αξία των εδαφών, ή η παραγωγικότητα των ζώων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π.χ.</a:t>
            </a:r>
            <a:r>
              <a:rPr kumimoji="0" lang="el-GR" sz="2400" b="0" i="0" u="none" strike="noStrike" cap="none" normalizeH="0" dirty="0" smtClean="0">
                <a:ln>
                  <a:noFill/>
                </a:ln>
                <a:solidFill>
                  <a:schemeClr val="tx1"/>
                </a:solidFill>
                <a:effectLst/>
                <a:latin typeface="Calibri" pitchFamily="34" charset="0"/>
                <a:ea typeface="Times New Roman" pitchFamily="18" charset="0"/>
                <a:cs typeface="Arial" pitchFamily="34" charset="0"/>
              </a:rPr>
              <a:t> </a:t>
            </a:r>
            <a:r>
              <a:rPr lang="el-GR" sz="2400" smtClean="0">
                <a:latin typeface="Calibri" pitchFamily="34" charset="0"/>
                <a:ea typeface="Times New Roman" pitchFamily="18" charset="0"/>
                <a:cs typeface="Arial" pitchFamily="34" charset="0"/>
              </a:rPr>
              <a:t>η</a:t>
            </a:r>
            <a:r>
              <a:rPr kumimoji="0" lang="el-GR" sz="2400" b="0" i="0" u="none" strike="noStrike" cap="none" normalizeH="0" smtClean="0">
                <a:ln>
                  <a:noFill/>
                </a:ln>
                <a:solidFill>
                  <a:schemeClr val="tx1"/>
                </a:solidFill>
                <a:effectLst/>
                <a:latin typeface="Calibri" pitchFamily="34" charset="0"/>
                <a:ea typeface="Times New Roman" pitchFamily="18" charset="0"/>
                <a:cs typeface="Arial" pitchFamily="34" charset="0"/>
              </a:rPr>
              <a:t> </a:t>
            </a:r>
            <a:r>
              <a:rPr kumimoji="0" lang="el-GR" sz="2400" b="0" i="0" u="none" strike="noStrike" cap="none" normalizeH="0" dirty="0" smtClean="0">
                <a:ln>
                  <a:noFill/>
                </a:ln>
                <a:solidFill>
                  <a:schemeClr val="tx1"/>
                </a:solidFill>
                <a:effectLst/>
                <a:latin typeface="Calibri" pitchFamily="34" charset="0"/>
                <a:ea typeface="Times New Roman" pitchFamily="18" charset="0"/>
                <a:cs typeface="Arial" pitchFamily="34" charset="0"/>
              </a:rPr>
              <a:t>ετήσια γαλακτοπαραγωγή) </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μπορεί να επηρεάσει την </a:t>
            </a:r>
            <a:r>
              <a:rPr kumimoji="0" lang="el-GR" sz="24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αξία τους. </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7" name="Rectangle 7"/>
          <p:cNvSpPr>
            <a:spLocks noChangeArrowheads="1"/>
          </p:cNvSpPr>
          <p:nvPr/>
        </p:nvSpPr>
        <p:spPr bwMode="auto">
          <a:xfrm>
            <a:off x="214282" y="0"/>
            <a:ext cx="871543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1" i="0" u="sng" strike="noStrike" cap="none" normalizeH="0" baseline="0" dirty="0" smtClean="0">
                <a:ln>
                  <a:noFill/>
                </a:ln>
                <a:solidFill>
                  <a:schemeClr val="tx1"/>
                </a:solidFill>
                <a:effectLst/>
                <a:latin typeface="Calibri" pitchFamily="34" charset="0"/>
                <a:ea typeface="Times New Roman" pitchFamily="18" charset="0"/>
                <a:cs typeface="Arial" pitchFamily="34" charset="0"/>
              </a:rPr>
              <a:t>2. Εκτίμηση με βάση το κόστος κατασκευής ή ανακατασκευής (ή αντικατάστασης)</a:t>
            </a:r>
            <a:endParaRPr kumimoji="0" lang="en-US" sz="2400" b="1" i="0" u="sng"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Η εκτίμηση της αξίας των κεφαλαιουχικών αγαθών με τη μέθοδο αυτή πραγματοποιείται με τον υπολογισμό των δαπανών που έγιναν για την κατασκευή ή την παραγωγή ενός κεφαλαιουχικού αγαθού.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Εάν </a:t>
            </a:r>
            <a:r>
              <a:rPr kumimoji="0" lang="el-GR"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ο χρόνος της εκτίμησης συμπίπτει με την εποχή πλήρους κατασκευής ή παραγωγής</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του κεφαλαιουχικού αγαθού, τότε η αξία του αποτελείται από τις πραγματοποιούμενες δαπάνες περιλαμβανομένου και του τόκου αυτών, μέχρι της ολοκλήρωσης της κατασκευής ή της παραγωγής του κεφαλαιουχικού αγαθού. Η εκτίμηση της αξίας του κεφαλαιουχικού αγαθού γίνεται με βάση το </a:t>
            </a:r>
            <a:r>
              <a:rPr kumimoji="0" lang="el-GR"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κόστος κατασκευής</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(ή παραγωγής)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214282" y="0"/>
            <a:ext cx="8715436"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Στην περίπτωση όμως που ο </a:t>
            </a:r>
            <a:r>
              <a:rPr kumimoji="0" lang="el-GR"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χρόνος της εκτίμησης γίνεται σε κατοπινό</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(μεταγενέστερο) </a:t>
            </a:r>
            <a:r>
              <a:rPr kumimoji="0" lang="el-GR"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χρόνο από την εποχή κατασκευής ή παραγωγής</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του κεφαλαιουχικού αγαθού, τότε η αξία του είναι μικρότερη της αρχικής, αφού αυτό έχει υποστεί φθορές λόγω της παρόδου του χρόνου ή λόγω της χρησιμοποίησης του,  ή λόγω οικονομικής απαξίωσης. Συνεπώς η αξία του υπολογίζεται με βάση την αρχική του, κατά την εποχή της κατασκευής ή της παραγωγής του (δηλαδή </a:t>
            </a:r>
            <a:r>
              <a:rPr kumimoji="0" lang="el-GR"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το κόστος κατασκευής</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ή παραγωγής), </a:t>
            </a:r>
            <a:r>
              <a:rPr kumimoji="0" lang="el-GR"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αφαιρούμενων των αποσβέσεων</a:t>
            </a:r>
            <a:r>
              <a:rPr kumimoji="0" lang="en-US"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l-GR"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που αναλογούν</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(δηλαδή του γινόμενου της ετήσιας απόσβεσης επί τα χρόνια από την κατασκευή ή παραγωγή έως την εποχή της εκτίμησης).</a:t>
            </a:r>
            <a:endPar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sz="2400" dirty="0" smtClean="0">
              <a:latin typeface="Calibri"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357158" y="4813994"/>
            <a:ext cx="8429684" cy="369332"/>
          </a:xfrm>
          <a:prstGeom prst="rect">
            <a:avLst/>
          </a:prstGeom>
        </p:spPr>
        <p:txBody>
          <a:bodyPr wrap="square">
            <a:spAutoFit/>
          </a:bodyPr>
          <a:lstStyle/>
          <a:p>
            <a:r>
              <a:rPr lang="en-US" i="1" dirty="0" smtClean="0"/>
              <a:t>(*) </a:t>
            </a:r>
            <a:r>
              <a:rPr lang="el-GR" i="1" dirty="0" smtClean="0"/>
              <a:t>Περί αποσβέσεων βλέπε την ειδική παρουσίαση σε </a:t>
            </a:r>
            <a:r>
              <a:rPr lang="en-US" i="1" dirty="0" smtClean="0"/>
              <a:t>power point</a:t>
            </a:r>
            <a:endParaRPr lang="en-US" i="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0"/>
            <a:ext cx="8715436" cy="2677656"/>
          </a:xfrm>
          <a:prstGeom prst="rect">
            <a:avLst/>
          </a:prstGeom>
        </p:spPr>
        <p:txBody>
          <a:bodyPr wrap="square">
            <a:spAutoFit/>
          </a:bodyPr>
          <a:lstStyle/>
          <a:p>
            <a:pPr algn="just"/>
            <a:r>
              <a:rPr lang="el-GR" sz="2400" dirty="0" smtClean="0"/>
              <a:t>Οι παραπάνω μέθοδοι εκτίμησης, που βασίζονται στον υπολογισμό του </a:t>
            </a:r>
            <a:r>
              <a:rPr lang="el-GR" sz="2400" b="1" u="sng" dirty="0" smtClean="0"/>
              <a:t>κόστους κατασκευής</a:t>
            </a:r>
            <a:r>
              <a:rPr lang="el-GR" sz="2400" u="sng" dirty="0" smtClean="0"/>
              <a:t> </a:t>
            </a:r>
            <a:r>
              <a:rPr lang="el-GR" sz="2400" dirty="0" smtClean="0"/>
              <a:t>ή παραγωγής χρησιμοποιούνται εφόσον οι </a:t>
            </a:r>
            <a:r>
              <a:rPr lang="el-GR" sz="2400" b="1" dirty="0" smtClean="0"/>
              <a:t>τιμές των συντελεστών παραγωγής που χρησιμοποιούνται για τη κατασκευή</a:t>
            </a:r>
            <a:r>
              <a:rPr lang="el-GR" sz="2400" dirty="0" smtClean="0"/>
              <a:t> ή παραγωγή του κεφαλαιουχικού αγαθού (και διαμορφώνουν το κόστος κατασκευής</a:t>
            </a:r>
            <a:r>
              <a:rPr lang="el-GR" sz="2400" b="1" dirty="0" smtClean="0"/>
              <a:t>) παραμένουν αμετάβλητες</a:t>
            </a:r>
            <a:r>
              <a:rPr lang="el-GR" sz="2400" dirty="0" smtClean="0"/>
              <a:t> κατά το χρονικό διάστημα από την εποχή της κατασκευής ή παραγωγής έως τη στιγμή της εκτίμησης. </a:t>
            </a:r>
            <a:endParaRPr lang="en-US" sz="2400" dirty="0"/>
          </a:p>
        </p:txBody>
      </p:sp>
      <p:sp>
        <p:nvSpPr>
          <p:cNvPr id="8193" name="Rectangle 1"/>
          <p:cNvSpPr>
            <a:spLocks noChangeArrowheads="1"/>
          </p:cNvSpPr>
          <p:nvPr/>
        </p:nvSpPr>
        <p:spPr bwMode="auto">
          <a:xfrm>
            <a:off x="214282" y="2786059"/>
            <a:ext cx="8715436"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l-GR" sz="2400" dirty="0" smtClean="0">
                <a:latin typeface="Calibri" pitchFamily="34" charset="0"/>
                <a:ea typeface="Times New Roman" pitchFamily="18" charset="0"/>
                <a:cs typeface="Arial" pitchFamily="34" charset="0"/>
              </a:rPr>
              <a:t>Όμως</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όταν οι </a:t>
            </a:r>
            <a:r>
              <a:rPr kumimoji="0" lang="el-GR"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τιμές αυξάνονται</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λόγω υψηλού πληθωρισμού ή </a:t>
            </a:r>
            <a:r>
              <a:rPr kumimoji="0" lang="el-GR"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υποτίμησης</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του εγχωρίου νομίσματος, χρησιμοποιείται η μέθοδος του </a:t>
            </a:r>
            <a:r>
              <a:rPr kumimoji="0" lang="el-GR"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κόστους ανακατασκευής</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Με τη χρήση του </a:t>
            </a:r>
            <a:r>
              <a:rPr kumimoji="0" lang="el-GR" sz="2400" b="1" i="0" u="sng" strike="noStrike" cap="none" normalizeH="0" baseline="0" dirty="0" smtClean="0">
                <a:ln>
                  <a:noFill/>
                </a:ln>
                <a:solidFill>
                  <a:schemeClr val="tx1"/>
                </a:solidFill>
                <a:effectLst/>
                <a:latin typeface="Calibri" pitchFamily="34" charset="0"/>
                <a:ea typeface="Times New Roman" pitchFamily="18" charset="0"/>
                <a:cs typeface="Arial" pitchFamily="34" charset="0"/>
              </a:rPr>
              <a:t>κόστους ανακατασκευής</a:t>
            </a:r>
            <a:r>
              <a:rPr kumimoji="0" lang="el-GR" sz="2400" b="0" i="0" u="sng"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υπολογίζονται οι δαπάνες που θα χρειάζονταν για την κατασκευή ή την παραγωγή ενός ίδιου κεφαλαιουχικού αγαθού ή παρόμοιου (το οποίο έχει όμως την ίδια χρησιμότητα και ικανοποιεί εξίσου καλά τις ίδιες ανάγκες), με τις </a:t>
            </a:r>
            <a:r>
              <a:rPr kumimoji="0" lang="el-GR"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ισχύουσες τιμές των χρησιμοποιούμενων συντελεστών τη στιγμή της εκτίμησης</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(τιμές υλικών, τιμές ημερομισθίων) και τις σύγχρονες τεχνικές παραγωγής..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214282" y="0"/>
            <a:ext cx="8786874"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Η εκτίμηση με βάση το κόστος κατασκευής (ή παραγωγής) και ανακατασκευής εφαρμόζεται συνήθως για την εκτίμηση της αξίας προμηθειών και προϊόντων που παράγονται στην επιχείρηση (εάν δεν μπορεί να χρησιμοποιηθεί η μέθοδος της τρέχουσας τιμής αγοράς ή πώλησης), κτισμάτων, γεωργικών κατασκευών και εγγείων βελτιώσεων.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TotalTime>
  <Words>3780</Words>
  <Application>Microsoft Office PowerPoint</Application>
  <PresentationFormat>Προβολή στην οθόνη (4:3)</PresentationFormat>
  <Paragraphs>164</Paragraphs>
  <Slides>26</Slides>
  <Notes>0</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2</vt:i4>
      </vt:variant>
      <vt:variant>
        <vt:lpstr>Τίτλοι διαφανειών</vt:lpstr>
      </vt:variant>
      <vt:variant>
        <vt:i4>26</vt:i4>
      </vt:variant>
    </vt:vector>
  </HeadingPairs>
  <TitlesOfParts>
    <vt:vector size="29" baseType="lpstr">
      <vt:lpstr>Office Theme</vt:lpstr>
      <vt:lpstr>Equation</vt:lpstr>
      <vt:lpstr>Εξίσωση</vt:lpstr>
      <vt:lpstr>Γεωργική Εκτιμητική</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kostasT</dc:creator>
  <cp:lastModifiedBy>User</cp:lastModifiedBy>
  <cp:revision>47</cp:revision>
  <dcterms:created xsi:type="dcterms:W3CDTF">2016-11-29T09:52:58Z</dcterms:created>
  <dcterms:modified xsi:type="dcterms:W3CDTF">2020-03-21T22:05:11Z</dcterms:modified>
</cp:coreProperties>
</file>