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311" r:id="rId3"/>
    <p:sldId id="329" r:id="rId4"/>
    <p:sldId id="330" r:id="rId5"/>
    <p:sldId id="331" r:id="rId6"/>
    <p:sldId id="332" r:id="rId7"/>
    <p:sldId id="333" r:id="rId8"/>
    <p:sldId id="335" r:id="rId9"/>
    <p:sldId id="336" r:id="rId10"/>
    <p:sldId id="337" r:id="rId11"/>
    <p:sldId id="338" r:id="rId12"/>
    <p:sldId id="357" r:id="rId13"/>
    <p:sldId id="340" r:id="rId14"/>
    <p:sldId id="341" r:id="rId15"/>
    <p:sldId id="345" r:id="rId16"/>
    <p:sldId id="439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354" r:id="rId30"/>
    <p:sldId id="355" r:id="rId31"/>
    <p:sldId id="356" r:id="rId32"/>
    <p:sldId id="314" r:id="rId33"/>
    <p:sldId id="358" r:id="rId34"/>
    <p:sldId id="360" r:id="rId35"/>
    <p:sldId id="373" r:id="rId36"/>
    <p:sldId id="374" r:id="rId37"/>
    <p:sldId id="362" r:id="rId38"/>
    <p:sldId id="363" r:id="rId39"/>
    <p:sldId id="364" r:id="rId40"/>
    <p:sldId id="454" r:id="rId41"/>
    <p:sldId id="366" r:id="rId42"/>
    <p:sldId id="424" r:id="rId43"/>
    <p:sldId id="371" r:id="rId44"/>
    <p:sldId id="375" r:id="rId45"/>
    <p:sldId id="376" r:id="rId46"/>
    <p:sldId id="460" r:id="rId47"/>
    <p:sldId id="377" r:id="rId48"/>
    <p:sldId id="381" r:id="rId49"/>
    <p:sldId id="383" r:id="rId50"/>
    <p:sldId id="384" r:id="rId51"/>
    <p:sldId id="385" r:id="rId52"/>
    <p:sldId id="390" r:id="rId53"/>
    <p:sldId id="391" r:id="rId54"/>
    <p:sldId id="388" r:id="rId55"/>
    <p:sldId id="455" r:id="rId56"/>
    <p:sldId id="456" r:id="rId57"/>
    <p:sldId id="457" r:id="rId58"/>
    <p:sldId id="45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FC3AB-8053-47EE-A126-F3AC1B0762F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A39C49-3D2F-47EB-BB34-232678A8974B}">
      <dgm:prSet/>
      <dgm:spPr/>
      <dgm:t>
        <a:bodyPr/>
        <a:lstStyle/>
        <a:p>
          <a:endParaRPr lang="el-GR"/>
        </a:p>
      </dgm:t>
    </dgm:pt>
    <dgm:pt modelId="{77496F43-0CCD-4D7C-BF0A-B3A9FCC82AA4}" type="parTrans" cxnId="{035469F0-F7A7-4119-B802-D582E73A31E3}">
      <dgm:prSet/>
      <dgm:spPr/>
      <dgm:t>
        <a:bodyPr/>
        <a:lstStyle/>
        <a:p>
          <a:endParaRPr lang="en-US"/>
        </a:p>
      </dgm:t>
    </dgm:pt>
    <dgm:pt modelId="{385ED4D0-4B8F-4B3A-B323-D7DF08ECDEF6}" type="sibTrans" cxnId="{035469F0-F7A7-4119-B802-D582E73A31E3}">
      <dgm:prSet/>
      <dgm:spPr/>
      <dgm:t>
        <a:bodyPr/>
        <a:lstStyle/>
        <a:p>
          <a:endParaRPr lang="en-US"/>
        </a:p>
      </dgm:t>
    </dgm:pt>
    <dgm:pt modelId="{1E8F6E8A-2E72-4231-99AF-953999121671}">
      <dgm:prSet/>
      <dgm:spPr/>
      <dgm:t>
        <a:bodyPr/>
        <a:lstStyle/>
        <a:p>
          <a:endParaRPr lang="el-GR"/>
        </a:p>
      </dgm:t>
    </dgm:pt>
    <dgm:pt modelId="{F616CCD0-1AAE-4E8A-9468-475A6886BC27}" type="parTrans" cxnId="{C5C3F03A-CCFB-4A9F-81CE-7E9087AED72D}">
      <dgm:prSet/>
      <dgm:spPr/>
      <dgm:t>
        <a:bodyPr/>
        <a:lstStyle/>
        <a:p>
          <a:endParaRPr lang="en-US"/>
        </a:p>
      </dgm:t>
    </dgm:pt>
    <dgm:pt modelId="{396311BD-92CA-453B-9EAD-D32E1915987B}" type="sibTrans" cxnId="{C5C3F03A-CCFB-4A9F-81CE-7E9087AED72D}">
      <dgm:prSet/>
      <dgm:spPr/>
      <dgm:t>
        <a:bodyPr/>
        <a:lstStyle/>
        <a:p>
          <a:endParaRPr lang="en-US"/>
        </a:p>
      </dgm:t>
    </dgm:pt>
    <dgm:pt modelId="{0FC3FA8A-24BB-4D35-B744-5B863E82CBDE}">
      <dgm:prSet/>
      <dgm:spPr/>
      <dgm:t>
        <a:bodyPr/>
        <a:lstStyle/>
        <a:p>
          <a:endParaRPr lang="el-GR"/>
        </a:p>
      </dgm:t>
    </dgm:pt>
    <dgm:pt modelId="{DC8BF27C-3E5D-499B-9A74-E630ECF90D47}" type="parTrans" cxnId="{E2700E27-8F30-4D18-A882-5A219ED324D2}">
      <dgm:prSet/>
      <dgm:spPr/>
      <dgm:t>
        <a:bodyPr/>
        <a:lstStyle/>
        <a:p>
          <a:endParaRPr lang="en-US"/>
        </a:p>
      </dgm:t>
    </dgm:pt>
    <dgm:pt modelId="{31608D97-EB49-499D-919C-D0F57AE0C95C}" type="sibTrans" cxnId="{E2700E27-8F30-4D18-A882-5A219ED324D2}">
      <dgm:prSet/>
      <dgm:spPr/>
      <dgm:t>
        <a:bodyPr/>
        <a:lstStyle/>
        <a:p>
          <a:endParaRPr lang="en-US"/>
        </a:p>
      </dgm:t>
    </dgm:pt>
    <dgm:pt modelId="{8F1396C4-03A9-43BC-85B9-DC820004DD8A}">
      <dgm:prSet/>
      <dgm:spPr/>
      <dgm:t>
        <a:bodyPr/>
        <a:lstStyle/>
        <a:p>
          <a:endParaRPr lang="el-GR"/>
        </a:p>
      </dgm:t>
    </dgm:pt>
    <dgm:pt modelId="{A93DD39A-E72E-4D36-B177-1AA76705A3CD}" type="parTrans" cxnId="{045A8C93-9A58-407B-9708-627762E6109F}">
      <dgm:prSet/>
      <dgm:spPr/>
      <dgm:t>
        <a:bodyPr/>
        <a:lstStyle/>
        <a:p>
          <a:endParaRPr lang="en-US"/>
        </a:p>
      </dgm:t>
    </dgm:pt>
    <dgm:pt modelId="{6C0D1D74-6CDA-4E47-92E6-D82C7B35816E}" type="sibTrans" cxnId="{045A8C93-9A58-407B-9708-627762E6109F}">
      <dgm:prSet/>
      <dgm:spPr/>
      <dgm:t>
        <a:bodyPr/>
        <a:lstStyle/>
        <a:p>
          <a:endParaRPr lang="en-US"/>
        </a:p>
      </dgm:t>
    </dgm:pt>
    <dgm:pt modelId="{9856CAA3-EAB7-4616-92A1-776B252A0BFE}">
      <dgm:prSet/>
      <dgm:spPr/>
      <dgm:t>
        <a:bodyPr/>
        <a:lstStyle/>
        <a:p>
          <a:endParaRPr lang="el-GR"/>
        </a:p>
      </dgm:t>
    </dgm:pt>
    <dgm:pt modelId="{B9F2B616-0110-465C-A76E-B42AB396F033}" type="parTrans" cxnId="{8B2A7571-4680-4181-8A94-014F1E94A7EE}">
      <dgm:prSet/>
      <dgm:spPr/>
      <dgm:t>
        <a:bodyPr/>
        <a:lstStyle/>
        <a:p>
          <a:endParaRPr lang="el-GR"/>
        </a:p>
      </dgm:t>
    </dgm:pt>
    <dgm:pt modelId="{92746F61-A56E-486B-AD0A-8CFBE6FB771C}" type="sibTrans" cxnId="{8B2A7571-4680-4181-8A94-014F1E94A7EE}">
      <dgm:prSet/>
      <dgm:spPr/>
      <dgm:t>
        <a:bodyPr/>
        <a:lstStyle/>
        <a:p>
          <a:endParaRPr lang="el-GR"/>
        </a:p>
      </dgm:t>
    </dgm:pt>
    <dgm:pt modelId="{6B5715C2-3CE9-404C-8EF7-6453E9007D08}">
      <dgm:prSet/>
      <dgm:spPr/>
      <dgm:t>
        <a:bodyPr/>
        <a:lstStyle/>
        <a:p>
          <a:endParaRPr lang="el-GR"/>
        </a:p>
      </dgm:t>
    </dgm:pt>
    <dgm:pt modelId="{CAA633A8-A8E0-445B-B949-3172FD89F04B}" type="parTrans" cxnId="{1F6AAA6E-AFF7-4D77-8F8B-BB72D97B4814}">
      <dgm:prSet/>
      <dgm:spPr/>
      <dgm:t>
        <a:bodyPr/>
        <a:lstStyle/>
        <a:p>
          <a:endParaRPr lang="el-GR"/>
        </a:p>
      </dgm:t>
    </dgm:pt>
    <dgm:pt modelId="{1B6A4059-2D1A-4287-AB7C-AE5B424D1BBC}" type="sibTrans" cxnId="{1F6AAA6E-AFF7-4D77-8F8B-BB72D97B4814}">
      <dgm:prSet/>
      <dgm:spPr/>
      <dgm:t>
        <a:bodyPr/>
        <a:lstStyle/>
        <a:p>
          <a:endParaRPr lang="el-GR"/>
        </a:p>
      </dgm:t>
    </dgm:pt>
    <dgm:pt modelId="{5C4A77DB-DC12-4F0C-BEBE-E89C139D942E}">
      <dgm:prSet/>
      <dgm:spPr/>
      <dgm:t>
        <a:bodyPr/>
        <a:lstStyle/>
        <a:p>
          <a:endParaRPr lang="el-GR"/>
        </a:p>
      </dgm:t>
    </dgm:pt>
    <dgm:pt modelId="{0D4FFF41-E992-4626-9D03-5DBD3178114D}" type="parTrans" cxnId="{73AEF780-5F06-47EB-A031-8A97BBD1716C}">
      <dgm:prSet/>
      <dgm:spPr/>
      <dgm:t>
        <a:bodyPr/>
        <a:lstStyle/>
        <a:p>
          <a:endParaRPr lang="el-GR"/>
        </a:p>
      </dgm:t>
    </dgm:pt>
    <dgm:pt modelId="{5D322A9C-0379-42CF-A7CF-4B1AF75AFBA8}" type="sibTrans" cxnId="{73AEF780-5F06-47EB-A031-8A97BBD1716C}">
      <dgm:prSet/>
      <dgm:spPr/>
      <dgm:t>
        <a:bodyPr/>
        <a:lstStyle/>
        <a:p>
          <a:endParaRPr lang="el-GR"/>
        </a:p>
      </dgm:t>
    </dgm:pt>
    <dgm:pt modelId="{C6EB7924-3DE9-458D-8369-B8267764204F}">
      <dgm:prSet/>
      <dgm:spPr/>
      <dgm:t>
        <a:bodyPr/>
        <a:lstStyle/>
        <a:p>
          <a:endParaRPr lang="el-GR"/>
        </a:p>
      </dgm:t>
    </dgm:pt>
    <dgm:pt modelId="{E6CA5950-56C0-48F8-BBBF-8A945AA6E023}" type="parTrans" cxnId="{034A7EEB-7427-473A-8A2B-126A6FB36E3E}">
      <dgm:prSet/>
      <dgm:spPr/>
      <dgm:t>
        <a:bodyPr/>
        <a:lstStyle/>
        <a:p>
          <a:endParaRPr lang="el-GR"/>
        </a:p>
      </dgm:t>
    </dgm:pt>
    <dgm:pt modelId="{B67E8879-D710-4F9F-8368-7E4B69481227}" type="sibTrans" cxnId="{034A7EEB-7427-473A-8A2B-126A6FB36E3E}">
      <dgm:prSet/>
      <dgm:spPr/>
      <dgm:t>
        <a:bodyPr/>
        <a:lstStyle/>
        <a:p>
          <a:endParaRPr lang="el-GR"/>
        </a:p>
      </dgm:t>
    </dgm:pt>
    <dgm:pt modelId="{5A86FDE7-580D-4D90-9B6A-E0C9D200998D}">
      <dgm:prSet/>
      <dgm:spPr/>
      <dgm:t>
        <a:bodyPr/>
        <a:lstStyle/>
        <a:p>
          <a:endParaRPr lang="el-GR"/>
        </a:p>
      </dgm:t>
    </dgm:pt>
    <dgm:pt modelId="{10ACE0DF-CF76-41A9-A323-54088AB4AFAE}" type="parTrans" cxnId="{F473FB73-9632-4A86-A095-17B239A4ADF3}">
      <dgm:prSet/>
      <dgm:spPr/>
      <dgm:t>
        <a:bodyPr/>
        <a:lstStyle/>
        <a:p>
          <a:endParaRPr lang="el-GR"/>
        </a:p>
      </dgm:t>
    </dgm:pt>
    <dgm:pt modelId="{8DF92CEA-F66A-485B-A357-852262CBD366}" type="sibTrans" cxnId="{F473FB73-9632-4A86-A095-17B239A4ADF3}">
      <dgm:prSet/>
      <dgm:spPr/>
      <dgm:t>
        <a:bodyPr/>
        <a:lstStyle/>
        <a:p>
          <a:endParaRPr lang="el-GR"/>
        </a:p>
      </dgm:t>
    </dgm:pt>
    <dgm:pt modelId="{01AD58CA-C6F4-4336-9B57-08D65DA7703D}">
      <dgm:prSet/>
      <dgm:spPr/>
      <dgm:t>
        <a:bodyPr/>
        <a:lstStyle/>
        <a:p>
          <a:r>
            <a:rPr lang="el-GR" altLang="el-GR"/>
            <a:t>Μεγάλο εύρος παραγωγικών συστημάτων</a:t>
          </a:r>
          <a:endParaRPr lang="el-GR" altLang="el-GR" dirty="0"/>
        </a:p>
      </dgm:t>
    </dgm:pt>
    <dgm:pt modelId="{BB65F4B4-9F14-4EFD-934E-182AC0D1D370}" type="parTrans" cxnId="{504FCC92-C23E-4130-A796-B154D52EF0B3}">
      <dgm:prSet/>
      <dgm:spPr/>
      <dgm:t>
        <a:bodyPr/>
        <a:lstStyle/>
        <a:p>
          <a:endParaRPr lang="el-GR"/>
        </a:p>
      </dgm:t>
    </dgm:pt>
    <dgm:pt modelId="{A6EBF925-6EDE-4CB9-BC5C-9ABE23FCF4C9}" type="sibTrans" cxnId="{504FCC92-C23E-4130-A796-B154D52EF0B3}">
      <dgm:prSet/>
      <dgm:spPr/>
      <dgm:t>
        <a:bodyPr/>
        <a:lstStyle/>
        <a:p>
          <a:endParaRPr lang="el-GR"/>
        </a:p>
      </dgm:t>
    </dgm:pt>
    <dgm:pt modelId="{E6480702-9409-460D-B658-F3D8C7E40303}">
      <dgm:prSet/>
      <dgm:spPr/>
      <dgm:t>
        <a:bodyPr/>
        <a:lstStyle/>
        <a:p>
          <a:r>
            <a:rPr lang="el-GR" altLang="el-GR"/>
            <a:t>Κύριος στόχος η παραγωγή γάλακτος ή/και κρέατος</a:t>
          </a:r>
          <a:endParaRPr lang="el-GR" altLang="el-GR" dirty="0"/>
        </a:p>
      </dgm:t>
    </dgm:pt>
    <dgm:pt modelId="{4E5DD202-A9EB-4E12-9AE1-E89D93641199}" type="parTrans" cxnId="{7ADBA080-F291-4BE6-BA62-AE789131E893}">
      <dgm:prSet/>
      <dgm:spPr/>
      <dgm:t>
        <a:bodyPr/>
        <a:lstStyle/>
        <a:p>
          <a:endParaRPr lang="el-GR"/>
        </a:p>
      </dgm:t>
    </dgm:pt>
    <dgm:pt modelId="{BC3A1784-E768-440D-84D9-19C96A9A62FF}" type="sibTrans" cxnId="{7ADBA080-F291-4BE6-BA62-AE789131E893}">
      <dgm:prSet/>
      <dgm:spPr/>
      <dgm:t>
        <a:bodyPr/>
        <a:lstStyle/>
        <a:p>
          <a:endParaRPr lang="el-GR"/>
        </a:p>
      </dgm:t>
    </dgm:pt>
    <dgm:pt modelId="{D3039A2D-30F0-4471-9DCB-185930E4F0FD}">
      <dgm:prSet/>
      <dgm:spPr/>
      <dgm:t>
        <a:bodyPr/>
        <a:lstStyle/>
        <a:p>
          <a:r>
            <a:rPr lang="el-GR" altLang="el-GR"/>
            <a:t>Μεσογειακή λεκάνη: γαλακτοπαραγωγικές φυλές</a:t>
          </a:r>
          <a:endParaRPr lang="el-GR" altLang="el-GR" dirty="0"/>
        </a:p>
      </dgm:t>
    </dgm:pt>
    <dgm:pt modelId="{1BDDACE5-2A88-42B2-80C1-FECE797D6109}" type="parTrans" cxnId="{975512DE-6077-4E17-925B-63ACF560BBCB}">
      <dgm:prSet/>
      <dgm:spPr/>
      <dgm:t>
        <a:bodyPr/>
        <a:lstStyle/>
        <a:p>
          <a:endParaRPr lang="el-GR"/>
        </a:p>
      </dgm:t>
    </dgm:pt>
    <dgm:pt modelId="{7F848F4D-F40C-4992-AE2B-7D9714ACE5DD}" type="sibTrans" cxnId="{975512DE-6077-4E17-925B-63ACF560BBCB}">
      <dgm:prSet/>
      <dgm:spPr/>
      <dgm:t>
        <a:bodyPr/>
        <a:lstStyle/>
        <a:p>
          <a:endParaRPr lang="el-GR"/>
        </a:p>
      </dgm:t>
    </dgm:pt>
    <dgm:pt modelId="{B4F83D51-6985-4F2B-B360-C3263828E597}">
      <dgm:prSet/>
      <dgm:spPr/>
      <dgm:t>
        <a:bodyPr/>
        <a:lstStyle/>
        <a:p>
          <a:r>
            <a:rPr lang="el-GR" altLang="el-GR"/>
            <a:t>Χρησιμοποίηση γεωργικής γης ακατάλληλων για καλλιέργεια (π.χ. βοσκότοποι)</a:t>
          </a:r>
          <a:endParaRPr lang="el-GR" altLang="el-GR" dirty="0"/>
        </a:p>
      </dgm:t>
    </dgm:pt>
    <dgm:pt modelId="{7ECD2F7A-6462-4B81-83F9-4679A872B3E6}" type="parTrans" cxnId="{14AE094E-58F2-4D12-85AE-6309D71DC9F4}">
      <dgm:prSet/>
      <dgm:spPr/>
      <dgm:t>
        <a:bodyPr/>
        <a:lstStyle/>
        <a:p>
          <a:endParaRPr lang="el-GR"/>
        </a:p>
      </dgm:t>
    </dgm:pt>
    <dgm:pt modelId="{04D8CC3B-D434-44F5-A87C-E42D0799AA52}" type="sibTrans" cxnId="{14AE094E-58F2-4D12-85AE-6309D71DC9F4}">
      <dgm:prSet/>
      <dgm:spPr/>
      <dgm:t>
        <a:bodyPr/>
        <a:lstStyle/>
        <a:p>
          <a:endParaRPr lang="el-GR"/>
        </a:p>
      </dgm:t>
    </dgm:pt>
    <dgm:pt modelId="{67994999-6C89-4621-9D43-8EE9A1D00355}">
      <dgm:prSet/>
      <dgm:spPr/>
      <dgm:t>
        <a:bodyPr/>
        <a:lstStyle/>
        <a:p>
          <a:r>
            <a:rPr lang="el-GR" altLang="el-GR"/>
            <a:t>Κάλυψη αναγκών από τη βοσκή κατά μεγάλο ποσοστό (εκτατικά-ημιεντατικά)</a:t>
          </a:r>
          <a:endParaRPr lang="el-GR" altLang="el-GR" dirty="0"/>
        </a:p>
      </dgm:t>
    </dgm:pt>
    <dgm:pt modelId="{45DB312A-D173-4292-A054-C3EA18BDB64E}" type="parTrans" cxnId="{93EB7B4A-48A3-443F-A535-03CE2989DA85}">
      <dgm:prSet/>
      <dgm:spPr/>
      <dgm:t>
        <a:bodyPr/>
        <a:lstStyle/>
        <a:p>
          <a:endParaRPr lang="el-GR"/>
        </a:p>
      </dgm:t>
    </dgm:pt>
    <dgm:pt modelId="{FACE5374-0532-4638-8EB9-6EFBA84B9C9D}" type="sibTrans" cxnId="{93EB7B4A-48A3-443F-A535-03CE2989DA85}">
      <dgm:prSet/>
      <dgm:spPr/>
      <dgm:t>
        <a:bodyPr/>
        <a:lstStyle/>
        <a:p>
          <a:endParaRPr lang="el-GR"/>
        </a:p>
      </dgm:t>
    </dgm:pt>
    <dgm:pt modelId="{91139586-6061-4312-AF22-E7CBC4BB2426}" type="pres">
      <dgm:prSet presAssocID="{569FC3AB-8053-47EE-A126-F3AC1B0762F2}" presName="outerComposite" presStyleCnt="0">
        <dgm:presLayoutVars>
          <dgm:chMax val="5"/>
          <dgm:dir/>
          <dgm:resizeHandles val="exact"/>
        </dgm:presLayoutVars>
      </dgm:prSet>
      <dgm:spPr/>
    </dgm:pt>
    <dgm:pt modelId="{1576B793-7639-4E36-8C4D-EA31D8452701}" type="pres">
      <dgm:prSet presAssocID="{569FC3AB-8053-47EE-A126-F3AC1B0762F2}" presName="dummyMaxCanvas" presStyleCnt="0">
        <dgm:presLayoutVars/>
      </dgm:prSet>
      <dgm:spPr/>
    </dgm:pt>
    <dgm:pt modelId="{BAAD6979-E8BA-4B72-A39C-575311F05A97}" type="pres">
      <dgm:prSet presAssocID="{569FC3AB-8053-47EE-A126-F3AC1B0762F2}" presName="FiveNodes_1" presStyleLbl="node1" presStyleIdx="0" presStyleCnt="5">
        <dgm:presLayoutVars>
          <dgm:bulletEnabled val="1"/>
        </dgm:presLayoutVars>
      </dgm:prSet>
      <dgm:spPr/>
    </dgm:pt>
    <dgm:pt modelId="{F6BAD51B-4A67-462F-8E55-6D2F3123FB25}" type="pres">
      <dgm:prSet presAssocID="{569FC3AB-8053-47EE-A126-F3AC1B0762F2}" presName="FiveNodes_2" presStyleLbl="node1" presStyleIdx="1" presStyleCnt="5">
        <dgm:presLayoutVars>
          <dgm:bulletEnabled val="1"/>
        </dgm:presLayoutVars>
      </dgm:prSet>
      <dgm:spPr/>
    </dgm:pt>
    <dgm:pt modelId="{406C3082-1038-4FD3-A781-8B7C75DAB040}" type="pres">
      <dgm:prSet presAssocID="{569FC3AB-8053-47EE-A126-F3AC1B0762F2}" presName="FiveNodes_3" presStyleLbl="node1" presStyleIdx="2" presStyleCnt="5">
        <dgm:presLayoutVars>
          <dgm:bulletEnabled val="1"/>
        </dgm:presLayoutVars>
      </dgm:prSet>
      <dgm:spPr/>
    </dgm:pt>
    <dgm:pt modelId="{1E14FB9A-3BDD-4A86-92B9-E8F70D07E2F9}" type="pres">
      <dgm:prSet presAssocID="{569FC3AB-8053-47EE-A126-F3AC1B0762F2}" presName="FiveNodes_4" presStyleLbl="node1" presStyleIdx="3" presStyleCnt="5">
        <dgm:presLayoutVars>
          <dgm:bulletEnabled val="1"/>
        </dgm:presLayoutVars>
      </dgm:prSet>
      <dgm:spPr/>
    </dgm:pt>
    <dgm:pt modelId="{76D0FE89-EEAF-4262-93C0-0ED1D008EA01}" type="pres">
      <dgm:prSet presAssocID="{569FC3AB-8053-47EE-A126-F3AC1B0762F2}" presName="FiveNodes_5" presStyleLbl="node1" presStyleIdx="4" presStyleCnt="5">
        <dgm:presLayoutVars>
          <dgm:bulletEnabled val="1"/>
        </dgm:presLayoutVars>
      </dgm:prSet>
      <dgm:spPr/>
    </dgm:pt>
    <dgm:pt modelId="{3341B335-4037-4601-A43D-8819D2228546}" type="pres">
      <dgm:prSet presAssocID="{569FC3AB-8053-47EE-A126-F3AC1B0762F2}" presName="FiveConn_1-2" presStyleLbl="fgAccFollowNode1" presStyleIdx="0" presStyleCnt="4">
        <dgm:presLayoutVars>
          <dgm:bulletEnabled val="1"/>
        </dgm:presLayoutVars>
      </dgm:prSet>
      <dgm:spPr/>
    </dgm:pt>
    <dgm:pt modelId="{27C5B479-24FD-4847-B16B-6BE54442C723}" type="pres">
      <dgm:prSet presAssocID="{569FC3AB-8053-47EE-A126-F3AC1B0762F2}" presName="FiveConn_2-3" presStyleLbl="fgAccFollowNode1" presStyleIdx="1" presStyleCnt="4">
        <dgm:presLayoutVars>
          <dgm:bulletEnabled val="1"/>
        </dgm:presLayoutVars>
      </dgm:prSet>
      <dgm:spPr/>
    </dgm:pt>
    <dgm:pt modelId="{31DEDE68-1E23-4B7E-B13F-824887D000E9}" type="pres">
      <dgm:prSet presAssocID="{569FC3AB-8053-47EE-A126-F3AC1B0762F2}" presName="FiveConn_3-4" presStyleLbl="fgAccFollowNode1" presStyleIdx="2" presStyleCnt="4">
        <dgm:presLayoutVars>
          <dgm:bulletEnabled val="1"/>
        </dgm:presLayoutVars>
      </dgm:prSet>
      <dgm:spPr/>
    </dgm:pt>
    <dgm:pt modelId="{2CBA233A-4E63-4F4B-B2E9-F5D2AFFBA972}" type="pres">
      <dgm:prSet presAssocID="{569FC3AB-8053-47EE-A126-F3AC1B0762F2}" presName="FiveConn_4-5" presStyleLbl="fgAccFollowNode1" presStyleIdx="3" presStyleCnt="4">
        <dgm:presLayoutVars>
          <dgm:bulletEnabled val="1"/>
        </dgm:presLayoutVars>
      </dgm:prSet>
      <dgm:spPr/>
    </dgm:pt>
    <dgm:pt modelId="{2651114E-F941-4043-92A1-D6ADB625116D}" type="pres">
      <dgm:prSet presAssocID="{569FC3AB-8053-47EE-A126-F3AC1B0762F2}" presName="FiveNodes_1_text" presStyleLbl="node1" presStyleIdx="4" presStyleCnt="5">
        <dgm:presLayoutVars>
          <dgm:bulletEnabled val="1"/>
        </dgm:presLayoutVars>
      </dgm:prSet>
      <dgm:spPr/>
    </dgm:pt>
    <dgm:pt modelId="{2AEC6F2A-9343-4BBC-BC7D-8F3EB152D2EE}" type="pres">
      <dgm:prSet presAssocID="{569FC3AB-8053-47EE-A126-F3AC1B0762F2}" presName="FiveNodes_2_text" presStyleLbl="node1" presStyleIdx="4" presStyleCnt="5">
        <dgm:presLayoutVars>
          <dgm:bulletEnabled val="1"/>
        </dgm:presLayoutVars>
      </dgm:prSet>
      <dgm:spPr/>
    </dgm:pt>
    <dgm:pt modelId="{519FA137-5ECC-4296-AABD-2DCA5BFF67B5}" type="pres">
      <dgm:prSet presAssocID="{569FC3AB-8053-47EE-A126-F3AC1B0762F2}" presName="FiveNodes_3_text" presStyleLbl="node1" presStyleIdx="4" presStyleCnt="5">
        <dgm:presLayoutVars>
          <dgm:bulletEnabled val="1"/>
        </dgm:presLayoutVars>
      </dgm:prSet>
      <dgm:spPr/>
    </dgm:pt>
    <dgm:pt modelId="{724163B4-A764-4AB8-AFC7-B2C587EE5EA6}" type="pres">
      <dgm:prSet presAssocID="{569FC3AB-8053-47EE-A126-F3AC1B0762F2}" presName="FiveNodes_4_text" presStyleLbl="node1" presStyleIdx="4" presStyleCnt="5">
        <dgm:presLayoutVars>
          <dgm:bulletEnabled val="1"/>
        </dgm:presLayoutVars>
      </dgm:prSet>
      <dgm:spPr/>
    </dgm:pt>
    <dgm:pt modelId="{81AF4BE4-674B-4123-AC18-E94E86D7A35E}" type="pres">
      <dgm:prSet presAssocID="{569FC3AB-8053-47EE-A126-F3AC1B0762F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5A2401-DAEF-432D-80DA-3139079EDD7C}" type="presOf" srcId="{E6480702-9409-460D-B658-F3D8C7E40303}" destId="{F6BAD51B-4A67-462F-8E55-6D2F3123FB25}" srcOrd="0" destOrd="0" presId="urn:microsoft.com/office/officeart/2005/8/layout/vProcess5"/>
    <dgm:cxn modelId="{B7BFCF12-761A-4F68-BAB8-37C85BF9F3DA}" type="presOf" srcId="{01AD58CA-C6F4-4336-9B57-08D65DA7703D}" destId="{BAAD6979-E8BA-4B72-A39C-575311F05A97}" srcOrd="0" destOrd="0" presId="urn:microsoft.com/office/officeart/2005/8/layout/vProcess5"/>
    <dgm:cxn modelId="{E2700E27-8F30-4D18-A882-5A219ED324D2}" srcId="{569FC3AB-8053-47EE-A126-F3AC1B0762F2}" destId="{0FC3FA8A-24BB-4D35-B744-5B863E82CBDE}" srcOrd="7" destOrd="0" parTransId="{DC8BF27C-3E5D-499B-9A74-E630ECF90D47}" sibTransId="{31608D97-EB49-499D-919C-D0F57AE0C95C}"/>
    <dgm:cxn modelId="{DBA4FB28-39FB-4CBD-9553-A725B6C5DCB0}" type="presOf" srcId="{A6EBF925-6EDE-4CB9-BC5C-9ABE23FCF4C9}" destId="{3341B335-4037-4601-A43D-8819D2228546}" srcOrd="0" destOrd="0" presId="urn:microsoft.com/office/officeart/2005/8/layout/vProcess5"/>
    <dgm:cxn modelId="{F728A032-3899-4DDF-8F74-64DC56ADD7A1}" type="presOf" srcId="{B4F83D51-6985-4F2B-B360-C3263828E597}" destId="{724163B4-A764-4AB8-AFC7-B2C587EE5EA6}" srcOrd="1" destOrd="0" presId="urn:microsoft.com/office/officeart/2005/8/layout/vProcess5"/>
    <dgm:cxn modelId="{60995B38-D113-4CFD-9F90-0EBA27FFEB9B}" type="presOf" srcId="{D3039A2D-30F0-4471-9DCB-185930E4F0FD}" destId="{406C3082-1038-4FD3-A781-8B7C75DAB040}" srcOrd="0" destOrd="0" presId="urn:microsoft.com/office/officeart/2005/8/layout/vProcess5"/>
    <dgm:cxn modelId="{C5C3F03A-CCFB-4A9F-81CE-7E9087AED72D}" srcId="{569FC3AB-8053-47EE-A126-F3AC1B0762F2}" destId="{1E8F6E8A-2E72-4231-99AF-953999121671}" srcOrd="6" destOrd="0" parTransId="{F616CCD0-1AAE-4E8A-9468-475A6886BC27}" sibTransId="{396311BD-92CA-453B-9EAD-D32E1915987B}"/>
    <dgm:cxn modelId="{5FD0065B-7971-4B41-B90B-5C6E99BD7793}" type="presOf" srcId="{569FC3AB-8053-47EE-A126-F3AC1B0762F2}" destId="{91139586-6061-4312-AF22-E7CBC4BB2426}" srcOrd="0" destOrd="0" presId="urn:microsoft.com/office/officeart/2005/8/layout/vProcess5"/>
    <dgm:cxn modelId="{7A5B4341-AA11-483D-938C-E84540191387}" type="presOf" srcId="{01AD58CA-C6F4-4336-9B57-08D65DA7703D}" destId="{2651114E-F941-4043-92A1-D6ADB625116D}" srcOrd="1" destOrd="0" presId="urn:microsoft.com/office/officeart/2005/8/layout/vProcess5"/>
    <dgm:cxn modelId="{5EB12D64-F2D4-49C6-AC0F-3C65F8E197F2}" type="presOf" srcId="{67994999-6C89-4621-9D43-8EE9A1D00355}" destId="{76D0FE89-EEAF-4262-93C0-0ED1D008EA01}" srcOrd="0" destOrd="0" presId="urn:microsoft.com/office/officeart/2005/8/layout/vProcess5"/>
    <dgm:cxn modelId="{93EB7B4A-48A3-443F-A535-03CE2989DA85}" srcId="{569FC3AB-8053-47EE-A126-F3AC1B0762F2}" destId="{67994999-6C89-4621-9D43-8EE9A1D00355}" srcOrd="4" destOrd="0" parTransId="{45DB312A-D173-4292-A054-C3EA18BDB64E}" sibTransId="{FACE5374-0532-4638-8EB9-6EFBA84B9C9D}"/>
    <dgm:cxn modelId="{C43D934D-24B1-483F-BCF1-EAF1E8D21402}" type="presOf" srcId="{D3039A2D-30F0-4471-9DCB-185930E4F0FD}" destId="{519FA137-5ECC-4296-AABD-2DCA5BFF67B5}" srcOrd="1" destOrd="0" presId="urn:microsoft.com/office/officeart/2005/8/layout/vProcess5"/>
    <dgm:cxn modelId="{14AE094E-58F2-4D12-85AE-6309D71DC9F4}" srcId="{569FC3AB-8053-47EE-A126-F3AC1B0762F2}" destId="{B4F83D51-6985-4F2B-B360-C3263828E597}" srcOrd="3" destOrd="0" parTransId="{7ECD2F7A-6462-4B81-83F9-4679A872B3E6}" sibTransId="{04D8CC3B-D434-44F5-A87C-E42D0799AA52}"/>
    <dgm:cxn modelId="{1F6AAA6E-AFF7-4D77-8F8B-BB72D97B4814}" srcId="{569FC3AB-8053-47EE-A126-F3AC1B0762F2}" destId="{6B5715C2-3CE9-404C-8EF7-6453E9007D08}" srcOrd="10" destOrd="0" parTransId="{CAA633A8-A8E0-445B-B949-3172FD89F04B}" sibTransId="{1B6A4059-2D1A-4287-AB7C-AE5B424D1BBC}"/>
    <dgm:cxn modelId="{8B2A7571-4680-4181-8A94-014F1E94A7EE}" srcId="{569FC3AB-8053-47EE-A126-F3AC1B0762F2}" destId="{9856CAA3-EAB7-4616-92A1-776B252A0BFE}" srcOrd="9" destOrd="0" parTransId="{B9F2B616-0110-465C-A76E-B42AB396F033}" sibTransId="{92746F61-A56E-486B-AD0A-8CFBE6FB771C}"/>
    <dgm:cxn modelId="{F473FB73-9632-4A86-A095-17B239A4ADF3}" srcId="{569FC3AB-8053-47EE-A126-F3AC1B0762F2}" destId="{5A86FDE7-580D-4D90-9B6A-E0C9D200998D}" srcOrd="13" destOrd="0" parTransId="{10ACE0DF-CF76-41A9-A323-54088AB4AFAE}" sibTransId="{8DF92CEA-F66A-485B-A357-852262CBD366}"/>
    <dgm:cxn modelId="{6B825F7C-1AF3-42A7-B4B1-E0B2043734A8}" type="presOf" srcId="{04D8CC3B-D434-44F5-A87C-E42D0799AA52}" destId="{2CBA233A-4E63-4F4B-B2E9-F5D2AFFBA972}" srcOrd="0" destOrd="0" presId="urn:microsoft.com/office/officeart/2005/8/layout/vProcess5"/>
    <dgm:cxn modelId="{7ADBA080-F291-4BE6-BA62-AE789131E893}" srcId="{569FC3AB-8053-47EE-A126-F3AC1B0762F2}" destId="{E6480702-9409-460D-B658-F3D8C7E40303}" srcOrd="1" destOrd="0" parTransId="{4E5DD202-A9EB-4E12-9AE1-E89D93641199}" sibTransId="{BC3A1784-E768-440D-84D9-19C96A9A62FF}"/>
    <dgm:cxn modelId="{73AEF780-5F06-47EB-A031-8A97BBD1716C}" srcId="{569FC3AB-8053-47EE-A126-F3AC1B0762F2}" destId="{5C4A77DB-DC12-4F0C-BEBE-E89C139D942E}" srcOrd="11" destOrd="0" parTransId="{0D4FFF41-E992-4626-9D03-5DBD3178114D}" sibTransId="{5D322A9C-0379-42CF-A7CF-4B1AF75AFBA8}"/>
    <dgm:cxn modelId="{504FCC92-C23E-4130-A796-B154D52EF0B3}" srcId="{569FC3AB-8053-47EE-A126-F3AC1B0762F2}" destId="{01AD58CA-C6F4-4336-9B57-08D65DA7703D}" srcOrd="0" destOrd="0" parTransId="{BB65F4B4-9F14-4EFD-934E-182AC0D1D370}" sibTransId="{A6EBF925-6EDE-4CB9-BC5C-9ABE23FCF4C9}"/>
    <dgm:cxn modelId="{045A8C93-9A58-407B-9708-627762E6109F}" srcId="{569FC3AB-8053-47EE-A126-F3AC1B0762F2}" destId="{8F1396C4-03A9-43BC-85B9-DC820004DD8A}" srcOrd="8" destOrd="0" parTransId="{A93DD39A-E72E-4D36-B177-1AA76705A3CD}" sibTransId="{6C0D1D74-6CDA-4E47-92E6-D82C7B35816E}"/>
    <dgm:cxn modelId="{ADFFADAF-E5D9-4039-AE2F-6D8DF10E5430}" type="presOf" srcId="{E6480702-9409-460D-B658-F3D8C7E40303}" destId="{2AEC6F2A-9343-4BBC-BC7D-8F3EB152D2EE}" srcOrd="1" destOrd="0" presId="urn:microsoft.com/office/officeart/2005/8/layout/vProcess5"/>
    <dgm:cxn modelId="{5A2CE4B0-F08F-4159-A225-522026BA5ED1}" type="presOf" srcId="{B4F83D51-6985-4F2B-B360-C3263828E597}" destId="{1E14FB9A-3BDD-4A86-92B9-E8F70D07E2F9}" srcOrd="0" destOrd="0" presId="urn:microsoft.com/office/officeart/2005/8/layout/vProcess5"/>
    <dgm:cxn modelId="{FEBA21B1-7EB1-4C59-90FC-1F6F3BA86D00}" type="presOf" srcId="{7F848F4D-F40C-4992-AE2B-7D9714ACE5DD}" destId="{31DEDE68-1E23-4B7E-B13F-824887D000E9}" srcOrd="0" destOrd="0" presId="urn:microsoft.com/office/officeart/2005/8/layout/vProcess5"/>
    <dgm:cxn modelId="{951617CE-2799-4B36-B905-1B7D49A82D72}" type="presOf" srcId="{BC3A1784-E768-440D-84D9-19C96A9A62FF}" destId="{27C5B479-24FD-4847-B16B-6BE54442C723}" srcOrd="0" destOrd="0" presId="urn:microsoft.com/office/officeart/2005/8/layout/vProcess5"/>
    <dgm:cxn modelId="{F6F23BD9-A10A-49D7-87AF-DB522DF13E19}" type="presOf" srcId="{67994999-6C89-4621-9D43-8EE9A1D00355}" destId="{81AF4BE4-674B-4123-AC18-E94E86D7A35E}" srcOrd="1" destOrd="0" presId="urn:microsoft.com/office/officeart/2005/8/layout/vProcess5"/>
    <dgm:cxn modelId="{975512DE-6077-4E17-925B-63ACF560BBCB}" srcId="{569FC3AB-8053-47EE-A126-F3AC1B0762F2}" destId="{D3039A2D-30F0-4471-9DCB-185930E4F0FD}" srcOrd="2" destOrd="0" parTransId="{1BDDACE5-2A88-42B2-80C1-FECE797D6109}" sibTransId="{7F848F4D-F40C-4992-AE2B-7D9714ACE5DD}"/>
    <dgm:cxn modelId="{034A7EEB-7427-473A-8A2B-126A6FB36E3E}" srcId="{569FC3AB-8053-47EE-A126-F3AC1B0762F2}" destId="{C6EB7924-3DE9-458D-8369-B8267764204F}" srcOrd="12" destOrd="0" parTransId="{E6CA5950-56C0-48F8-BBBF-8A945AA6E023}" sibTransId="{B67E8879-D710-4F9F-8368-7E4B69481227}"/>
    <dgm:cxn modelId="{035469F0-F7A7-4119-B802-D582E73A31E3}" srcId="{569FC3AB-8053-47EE-A126-F3AC1B0762F2}" destId="{B9A39C49-3D2F-47EB-BB34-232678A8974B}" srcOrd="5" destOrd="0" parTransId="{77496F43-0CCD-4D7C-BF0A-B3A9FCC82AA4}" sibTransId="{385ED4D0-4B8F-4B3A-B323-D7DF08ECDEF6}"/>
    <dgm:cxn modelId="{0D5C4140-6C0E-4EDC-96E2-C543B220AA51}" type="presParOf" srcId="{91139586-6061-4312-AF22-E7CBC4BB2426}" destId="{1576B793-7639-4E36-8C4D-EA31D8452701}" srcOrd="0" destOrd="0" presId="urn:microsoft.com/office/officeart/2005/8/layout/vProcess5"/>
    <dgm:cxn modelId="{DF6A92CB-8C25-47D0-BC20-8387AEC7AA70}" type="presParOf" srcId="{91139586-6061-4312-AF22-E7CBC4BB2426}" destId="{BAAD6979-E8BA-4B72-A39C-575311F05A97}" srcOrd="1" destOrd="0" presId="urn:microsoft.com/office/officeart/2005/8/layout/vProcess5"/>
    <dgm:cxn modelId="{BBB1AC71-D28F-4296-BB78-BA9C21CC6392}" type="presParOf" srcId="{91139586-6061-4312-AF22-E7CBC4BB2426}" destId="{F6BAD51B-4A67-462F-8E55-6D2F3123FB25}" srcOrd="2" destOrd="0" presId="urn:microsoft.com/office/officeart/2005/8/layout/vProcess5"/>
    <dgm:cxn modelId="{49D6DBCF-BDC8-4AB8-8D3B-BEBB8843BB64}" type="presParOf" srcId="{91139586-6061-4312-AF22-E7CBC4BB2426}" destId="{406C3082-1038-4FD3-A781-8B7C75DAB040}" srcOrd="3" destOrd="0" presId="urn:microsoft.com/office/officeart/2005/8/layout/vProcess5"/>
    <dgm:cxn modelId="{D242396F-BDDE-4BFF-BBA3-5D99D1EFC7E8}" type="presParOf" srcId="{91139586-6061-4312-AF22-E7CBC4BB2426}" destId="{1E14FB9A-3BDD-4A86-92B9-E8F70D07E2F9}" srcOrd="4" destOrd="0" presId="urn:microsoft.com/office/officeart/2005/8/layout/vProcess5"/>
    <dgm:cxn modelId="{817AD154-CBCB-4093-9978-1A90D3162265}" type="presParOf" srcId="{91139586-6061-4312-AF22-E7CBC4BB2426}" destId="{76D0FE89-EEAF-4262-93C0-0ED1D008EA01}" srcOrd="5" destOrd="0" presId="urn:microsoft.com/office/officeart/2005/8/layout/vProcess5"/>
    <dgm:cxn modelId="{F9F3F3C8-BAA5-4AD4-860B-8631B8B39D6F}" type="presParOf" srcId="{91139586-6061-4312-AF22-E7CBC4BB2426}" destId="{3341B335-4037-4601-A43D-8819D2228546}" srcOrd="6" destOrd="0" presId="urn:microsoft.com/office/officeart/2005/8/layout/vProcess5"/>
    <dgm:cxn modelId="{CCDF3E98-80B5-4AAB-8925-F1B94AE98335}" type="presParOf" srcId="{91139586-6061-4312-AF22-E7CBC4BB2426}" destId="{27C5B479-24FD-4847-B16B-6BE54442C723}" srcOrd="7" destOrd="0" presId="urn:microsoft.com/office/officeart/2005/8/layout/vProcess5"/>
    <dgm:cxn modelId="{39243B5F-1972-4629-A8B0-6B405DA391E7}" type="presParOf" srcId="{91139586-6061-4312-AF22-E7CBC4BB2426}" destId="{31DEDE68-1E23-4B7E-B13F-824887D000E9}" srcOrd="8" destOrd="0" presId="urn:microsoft.com/office/officeart/2005/8/layout/vProcess5"/>
    <dgm:cxn modelId="{FD149326-5465-4356-89EE-70AEEF80098D}" type="presParOf" srcId="{91139586-6061-4312-AF22-E7CBC4BB2426}" destId="{2CBA233A-4E63-4F4B-B2E9-F5D2AFFBA972}" srcOrd="9" destOrd="0" presId="urn:microsoft.com/office/officeart/2005/8/layout/vProcess5"/>
    <dgm:cxn modelId="{A73EEF8D-5136-4A75-9424-F0A0FB0D3BEB}" type="presParOf" srcId="{91139586-6061-4312-AF22-E7CBC4BB2426}" destId="{2651114E-F941-4043-92A1-D6ADB625116D}" srcOrd="10" destOrd="0" presId="urn:microsoft.com/office/officeart/2005/8/layout/vProcess5"/>
    <dgm:cxn modelId="{7581D5BC-DD6D-4460-B821-E4C882740B77}" type="presParOf" srcId="{91139586-6061-4312-AF22-E7CBC4BB2426}" destId="{2AEC6F2A-9343-4BBC-BC7D-8F3EB152D2EE}" srcOrd="11" destOrd="0" presId="urn:microsoft.com/office/officeart/2005/8/layout/vProcess5"/>
    <dgm:cxn modelId="{1FB5C254-EAEC-429B-B474-23C29CCF6F20}" type="presParOf" srcId="{91139586-6061-4312-AF22-E7CBC4BB2426}" destId="{519FA137-5ECC-4296-AABD-2DCA5BFF67B5}" srcOrd="12" destOrd="0" presId="urn:microsoft.com/office/officeart/2005/8/layout/vProcess5"/>
    <dgm:cxn modelId="{5A93B805-490A-4AB7-ABC0-FDC8706DD0AF}" type="presParOf" srcId="{91139586-6061-4312-AF22-E7CBC4BB2426}" destId="{724163B4-A764-4AB8-AFC7-B2C587EE5EA6}" srcOrd="13" destOrd="0" presId="urn:microsoft.com/office/officeart/2005/8/layout/vProcess5"/>
    <dgm:cxn modelId="{D0E6A051-4F62-49C2-AC68-348B781F3B50}" type="presParOf" srcId="{91139586-6061-4312-AF22-E7CBC4BB2426}" destId="{81AF4BE4-674B-4123-AC18-E94E86D7A3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D6979-E8BA-4B72-A39C-575311F05A97}">
      <dsp:nvSpPr>
        <dsp:cNvPr id="0" name=""/>
        <dsp:cNvSpPr/>
      </dsp:nvSpPr>
      <dsp:spPr>
        <a:xfrm>
          <a:off x="0" y="0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2000" kern="1200"/>
            <a:t>Μεγάλο εύρος παραγωγικών συστημάτων</a:t>
          </a:r>
          <a:endParaRPr lang="el-GR" altLang="el-GR" sz="2000" kern="1200" dirty="0"/>
        </a:p>
      </dsp:txBody>
      <dsp:txXfrm>
        <a:off x="21581" y="21581"/>
        <a:ext cx="6524659" cy="693664"/>
      </dsp:txXfrm>
    </dsp:sp>
    <dsp:sp modelId="{F6BAD51B-4A67-462F-8E55-6D2F3123FB25}">
      <dsp:nvSpPr>
        <dsp:cNvPr id="0" name=""/>
        <dsp:cNvSpPr/>
      </dsp:nvSpPr>
      <dsp:spPr>
        <a:xfrm>
          <a:off x="553042" y="839163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2000" kern="1200"/>
            <a:t>Κύριος στόχος η παραγωγή γάλακτος ή/και κρέατος</a:t>
          </a:r>
          <a:endParaRPr lang="el-GR" altLang="el-GR" sz="2000" kern="1200" dirty="0"/>
        </a:p>
      </dsp:txBody>
      <dsp:txXfrm>
        <a:off x="574623" y="860744"/>
        <a:ext cx="6330820" cy="693664"/>
      </dsp:txXfrm>
    </dsp:sp>
    <dsp:sp modelId="{406C3082-1038-4FD3-A781-8B7C75DAB040}">
      <dsp:nvSpPr>
        <dsp:cNvPr id="0" name=""/>
        <dsp:cNvSpPr/>
      </dsp:nvSpPr>
      <dsp:spPr>
        <a:xfrm>
          <a:off x="1106085" y="1678327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2000" kern="1200"/>
            <a:t>Μεσογειακή λεκάνη: γαλακτοπαραγωγικές φυλές</a:t>
          </a:r>
          <a:endParaRPr lang="el-GR" altLang="el-GR" sz="2000" kern="1200" dirty="0"/>
        </a:p>
      </dsp:txBody>
      <dsp:txXfrm>
        <a:off x="1127666" y="1699908"/>
        <a:ext cx="6330820" cy="693664"/>
      </dsp:txXfrm>
    </dsp:sp>
    <dsp:sp modelId="{1E14FB9A-3BDD-4A86-92B9-E8F70D07E2F9}">
      <dsp:nvSpPr>
        <dsp:cNvPr id="0" name=""/>
        <dsp:cNvSpPr/>
      </dsp:nvSpPr>
      <dsp:spPr>
        <a:xfrm>
          <a:off x="1659127" y="2517491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2000" kern="1200"/>
            <a:t>Χρησιμοποίηση γεωργικής γης ακατάλληλων για καλλιέργεια (π.χ. βοσκότοποι)</a:t>
          </a:r>
          <a:endParaRPr lang="el-GR" altLang="el-GR" sz="2000" kern="1200" dirty="0"/>
        </a:p>
      </dsp:txBody>
      <dsp:txXfrm>
        <a:off x="1680708" y="2539072"/>
        <a:ext cx="6330820" cy="693664"/>
      </dsp:txXfrm>
    </dsp:sp>
    <dsp:sp modelId="{76D0FE89-EEAF-4262-93C0-0ED1D008EA01}">
      <dsp:nvSpPr>
        <dsp:cNvPr id="0" name=""/>
        <dsp:cNvSpPr/>
      </dsp:nvSpPr>
      <dsp:spPr>
        <a:xfrm>
          <a:off x="2212170" y="3356655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2000" kern="1200"/>
            <a:t>Κάλυψη αναγκών από τη βοσκή κατά μεγάλο ποσοστό (εκτατικά-ημιεντατικά)</a:t>
          </a:r>
          <a:endParaRPr lang="el-GR" altLang="el-GR" sz="2000" kern="1200" dirty="0"/>
        </a:p>
      </dsp:txBody>
      <dsp:txXfrm>
        <a:off x="2233751" y="3378236"/>
        <a:ext cx="6330820" cy="693664"/>
      </dsp:txXfrm>
    </dsp:sp>
    <dsp:sp modelId="{3341B335-4037-4601-A43D-8819D2228546}">
      <dsp:nvSpPr>
        <dsp:cNvPr id="0" name=""/>
        <dsp:cNvSpPr/>
      </dsp:nvSpPr>
      <dsp:spPr>
        <a:xfrm>
          <a:off x="6927025" y="538292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>
        <a:off x="7034786" y="538292"/>
        <a:ext cx="263415" cy="360400"/>
      </dsp:txXfrm>
    </dsp:sp>
    <dsp:sp modelId="{27C5B479-24FD-4847-B16B-6BE54442C723}">
      <dsp:nvSpPr>
        <dsp:cNvPr id="0" name=""/>
        <dsp:cNvSpPr/>
      </dsp:nvSpPr>
      <dsp:spPr>
        <a:xfrm>
          <a:off x="7480067" y="1377456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>
        <a:off x="7587828" y="1377456"/>
        <a:ext cx="263415" cy="360400"/>
      </dsp:txXfrm>
    </dsp:sp>
    <dsp:sp modelId="{31DEDE68-1E23-4B7E-B13F-824887D000E9}">
      <dsp:nvSpPr>
        <dsp:cNvPr id="0" name=""/>
        <dsp:cNvSpPr/>
      </dsp:nvSpPr>
      <dsp:spPr>
        <a:xfrm>
          <a:off x="8033110" y="220434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>
        <a:off x="8140871" y="2204340"/>
        <a:ext cx="263415" cy="360400"/>
      </dsp:txXfrm>
    </dsp:sp>
    <dsp:sp modelId="{2CBA233A-4E63-4F4B-B2E9-F5D2AFFBA972}">
      <dsp:nvSpPr>
        <dsp:cNvPr id="0" name=""/>
        <dsp:cNvSpPr/>
      </dsp:nvSpPr>
      <dsp:spPr>
        <a:xfrm>
          <a:off x="8586152" y="305169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>
        <a:off x="8693913" y="3051690"/>
        <a:ext cx="263415" cy="36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31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8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508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52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26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22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9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69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29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10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5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98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03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24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794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79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https://www.mdpi.com/2076-3921/10/5/654" TargetMode="External"/><Relationship Id="rId2" Type="http://schemas.openxmlformats.org/officeDocument/2006/relationships/hyperlink" Target="https://journals.plos.org/plosone/article/authors?id=10.1371/journal.pone.02331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onlinelibrary.wiley.com/doi/full/10.1111/jpn.12968" TargetMode="Externa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ps6qlg5A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lo.br/j/rbz/a/h8NRWC9YYj5jXvzcLcKZbBF/?format=pdf&amp;lang=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494135E0-6585-4203-A18D-83DA724AC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973" y="1351959"/>
            <a:ext cx="776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Διατροφή Μηρυκαστικών Ζώων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07EB7D2-A51D-4DEF-8154-5B1DCFC0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373" y="1882738"/>
            <a:ext cx="776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altLang="el-GR" sz="2400" b="1" dirty="0"/>
              <a:t>Ι</a:t>
            </a:r>
            <a:r>
              <a:rPr lang="en-US" altLang="el-GR" sz="2400" b="1" dirty="0"/>
              <a:t>V</a:t>
            </a:r>
            <a:r>
              <a:rPr lang="el-GR" altLang="el-GR" sz="2400" b="1" dirty="0"/>
              <a:t>. Διατροφή αιγοπροβάτων</a:t>
            </a:r>
            <a:endParaRPr lang="el-GR" altLang="el-GR" sz="1600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E20E2E-126F-1600-FF5E-D2F8BC5AE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2" y="3887217"/>
            <a:ext cx="3930356" cy="2314543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67C79E6-1077-0C8A-CAF5-FFD9AAB5EDE3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830353" y="4744429"/>
            <a:ext cx="776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l-GR" sz="2400" b="1" dirty="0"/>
              <a:t>T</a:t>
            </a:r>
            <a:r>
              <a:rPr lang="el-GR" altLang="el-GR" sz="2400" b="1" dirty="0" err="1"/>
              <a:t>μήμα</a:t>
            </a:r>
            <a:r>
              <a:rPr lang="el-GR" altLang="el-GR" sz="2400" b="1" dirty="0"/>
              <a:t> Επιστήμης Ζωικής Παραγωγής</a:t>
            </a:r>
            <a:endParaRPr lang="el-GR" altLang="el-GR" sz="1600" b="1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4F3FC77-3378-C7F6-D373-0E43C49C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327" y="5855685"/>
            <a:ext cx="5826125" cy="6921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b">
            <a:spAutoFit/>
          </a:bodyPr>
          <a:lstStyle>
            <a:lvl1pPr algn="r" defTabSz="4572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l-GR" altLang="el-GR" sz="1350" b="1" dirty="0"/>
              <a:t>Διδάσκοντες: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l-GR" altLang="el-GR" sz="1350" b="1" dirty="0"/>
              <a:t>Ελένη </a:t>
            </a:r>
            <a:r>
              <a:rPr lang="el-GR" altLang="el-GR" sz="1350" b="1" dirty="0" err="1"/>
              <a:t>Τσιπλάκου</a:t>
            </a:r>
            <a:r>
              <a:rPr lang="el-GR" altLang="el-GR" sz="1350" b="1" dirty="0"/>
              <a:t>, Αναπληρώτρια Καθηγήτρια</a:t>
            </a:r>
            <a:br>
              <a:rPr lang="el-GR" altLang="el-GR" sz="1350" b="1" dirty="0"/>
            </a:br>
            <a:r>
              <a:rPr lang="el-GR" altLang="el-GR" sz="1350" b="1" dirty="0"/>
              <a:t>Αλέξανδρος Μαυρομμάτης, Επίκουρος Καθηγητής</a:t>
            </a:r>
          </a:p>
        </p:txBody>
      </p:sp>
    </p:spTree>
    <p:extLst>
      <p:ext uri="{BB962C8B-B14F-4D97-AF65-F5344CB8AC3E}">
        <p14:creationId xmlns:p14="http://schemas.microsoft.com/office/powerpoint/2010/main" val="81374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A9979A-4C50-447D-AABE-767D905E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02" y="-729575"/>
            <a:ext cx="6764910" cy="7110919"/>
          </a:xfrm>
        </p:spPr>
        <p:txBody>
          <a:bodyPr anchor="ctr">
            <a:normAutofit/>
          </a:bodyPr>
          <a:lstStyle/>
          <a:p>
            <a:pPr lvl="4">
              <a:buFont typeface="Wingdings" panose="05000000000000000000" pitchFamily="2" charset="2"/>
              <a:buChar char="Ø"/>
            </a:pPr>
            <a:endParaRPr lang="el-GR" alt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Στόχος: η παραγωγή γάλακτος για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τυροκόμηση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με άριστη χημική σύσταση για μέγιστη απόδοση σε τυρί.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Ομαδική διατροφή - χημική σύσταση γάλακτος ποιμνίου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Ποσότητα γάλακτος – χημική σύσταση (λίπος -πρωτεΐνη): αρνητική συσχέτιση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Επιδιώκεται το μέγιστο δυνατό αποτέλεσμα (</a:t>
            </a:r>
            <a:r>
              <a:rPr lang="en-US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max)</a:t>
            </a: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Γαλακτική καμπύλη: ανάλογη αυτής των αγελάδων</a:t>
            </a:r>
          </a:p>
          <a:p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640E309-0641-4E1A-8D11-D5F0FA6F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Διατροφή προβάτων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2001648A-9F76-4782-9328-493C2C65934E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0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145A3A-76AB-4BB6-A603-FFA505C1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221" y="826851"/>
            <a:ext cx="3709781" cy="521451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Λόγω εποχικότητας της βοσκήσιμης ύλης η γαλακτοπαραγωγή επηρεάζεται και από περιβαλλοντικούς παράγοντες (σε σχέση με τις αγελάδες)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l-GR" alt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l-GR" alt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alt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) γαλακτοπαραγωγής: 3-6 εβδομάδες από τον τοκετό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l-GR" alt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Συνήθως φυσικός θηλασμός 4-6 εβδομάδες – μετά </a:t>
            </a:r>
            <a:r>
              <a:rPr lang="el-GR" alt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άμελξη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για 180-220 ημέρες</a:t>
            </a:r>
          </a:p>
          <a:p>
            <a:pPr>
              <a:lnSpc>
                <a:spcPct val="90000"/>
              </a:lnSpc>
            </a:pPr>
            <a:endParaRPr lang="el-GR" dirty="0"/>
          </a:p>
        </p:txBody>
      </p:sp>
      <p:pic>
        <p:nvPicPr>
          <p:cNvPr id="1026" name="Picture 2" descr="ILE DE FRANCE SHEEP, a FRENCH BREED, MOTHER with LAMB SUCKLING Stock Photo  - Image of ungulate, herbivore: 195006762">
            <a:extLst>
              <a:ext uri="{FF2B5EF4-FFF2-40B4-BE49-F238E27FC236}">
                <a16:creationId xmlns:a16="http://schemas.microsoft.com/office/drawing/2014/main" id="{92E9DFA4-521D-49CD-9D07-3E3A16751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r="32188" b="-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645DBDA0-98EC-4EAB-B97E-5D397D43F480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03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CF4CA6-97AA-49F4-AEB7-BE0CCE1F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l-GR" dirty="0"/>
              <a:t>Γαλακτικής καμπύλης προβατινών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89DE2A-FD52-43AC-91AA-8AD80721313A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Lactation curves estimated for Lacaune breed | Download Scientific Diagram">
            <a:extLst>
              <a:ext uri="{FF2B5EF4-FFF2-40B4-BE49-F238E27FC236}">
                <a16:creationId xmlns:a16="http://schemas.microsoft.com/office/drawing/2014/main" id="{2EE3A47F-498D-416D-A6F3-FBE00538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8" y="1320800"/>
            <a:ext cx="80962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D71CCF7A-1C61-4A54-BF87-4286E21B8F73}"/>
              </a:ext>
            </a:extLst>
          </p:cNvPr>
          <p:cNvCxnSpPr/>
          <p:nvPr/>
        </p:nvCxnSpPr>
        <p:spPr>
          <a:xfrm flipV="1">
            <a:off x="2782111" y="1721796"/>
            <a:ext cx="0" cy="16245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2BF3E5E-3C24-4E60-A25C-C19A9DD85EE9}"/>
              </a:ext>
            </a:extLst>
          </p:cNvPr>
          <p:cNvSpPr txBox="1"/>
          <p:nvPr/>
        </p:nvSpPr>
        <p:spPr>
          <a:xfrm>
            <a:off x="1926077" y="1255028"/>
            <a:ext cx="24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Απογαλακτισμός </a:t>
            </a:r>
          </a:p>
        </p:txBody>
      </p:sp>
    </p:spTree>
    <p:extLst>
      <p:ext uri="{BB962C8B-B14F-4D97-AF65-F5344CB8AC3E}">
        <p14:creationId xmlns:p14="http://schemas.microsoft.com/office/powerpoint/2010/main" val="381590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F0F4BC2-89FD-43E2-9E0A-DA9BF5F1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 fontScale="90000"/>
          </a:bodyPr>
          <a:lstStyle/>
          <a:p>
            <a:r>
              <a:rPr lang="el-GR" dirty="0">
                <a:solidFill>
                  <a:schemeClr val="bg1"/>
                </a:solidFill>
              </a:rPr>
              <a:t>Εξέλιξη της μέσης χημικής σύστασης του γάλακτος προβατινών κατά τη διάρκεια της γαλακτικής περιόδου (α: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λίπος, β: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πρωτεΐνη, γ: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λακτόζη σε g/</a:t>
            </a:r>
            <a:r>
              <a:rPr lang="el-GR" dirty="0" err="1">
                <a:solidFill>
                  <a:schemeClr val="bg1"/>
                </a:solidFill>
              </a:rPr>
              <a:t>kg</a:t>
            </a:r>
            <a:r>
              <a:rPr lang="el-GR" dirty="0">
                <a:solidFill>
                  <a:schemeClr val="bg1"/>
                </a:solidFill>
              </a:rPr>
              <a:t> γάλακτος)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9C4D0E1-AFBC-4FEF-A1B8-583B6590EDA7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4 - Εικόνα">
            <a:extLst>
              <a:ext uri="{FF2B5EF4-FFF2-40B4-BE49-F238E27FC236}">
                <a16:creationId xmlns:a16="http://schemas.microsoft.com/office/drawing/2014/main" id="{D262C7E1-BCCF-42E8-842D-AF21A35B61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6655" y="915464"/>
            <a:ext cx="6429375" cy="5172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2531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31C683-437D-4C60-8720-AE7568B8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579"/>
            <a:ext cx="8596668" cy="1320800"/>
          </a:xfrm>
        </p:spPr>
        <p:txBody>
          <a:bodyPr/>
          <a:lstStyle/>
          <a:p>
            <a:r>
              <a:rPr lang="el-GR" dirty="0"/>
              <a:t>Γαλακτοπαραγωγή προβάτων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DC0459-8700-46D4-9F89-05FE36A9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1848255"/>
            <a:ext cx="9034305" cy="4193107"/>
          </a:xfrm>
        </p:spPr>
        <p:txBody>
          <a:bodyPr/>
          <a:lstStyle/>
          <a:p>
            <a:pPr algn="just"/>
            <a:r>
              <a:rPr lang="el-GR" sz="2400" dirty="0" err="1"/>
              <a:t>Max</a:t>
            </a:r>
            <a:r>
              <a:rPr lang="el-GR" sz="2400" dirty="0"/>
              <a:t> γαλακτοπαραγωγής – συμπίπτει με το θηλασμό των αμνών.</a:t>
            </a:r>
          </a:p>
          <a:p>
            <a:pPr algn="just"/>
            <a:r>
              <a:rPr lang="el-GR" sz="2400" dirty="0"/>
              <a:t>Μετά τη 10η ημέρα από τον τοκετό: μια φορά θηλασμός και </a:t>
            </a:r>
            <a:r>
              <a:rPr lang="el-GR" sz="2400" dirty="0" err="1"/>
              <a:t>άμελξη</a:t>
            </a:r>
            <a:r>
              <a:rPr lang="el-GR" sz="2400" dirty="0"/>
              <a:t> των μητέρων αύξηση παραγόμενης ποσότητας γάλακτος </a:t>
            </a:r>
          </a:p>
          <a:p>
            <a:pPr algn="just"/>
            <a:r>
              <a:rPr lang="el-GR" sz="2400" dirty="0"/>
              <a:t>Ο θηλασμός διεγείρει περισσότερο την παραγωγή γάλακτος.</a:t>
            </a:r>
          </a:p>
          <a:p>
            <a:pPr algn="just"/>
            <a:r>
              <a:rPr lang="el-GR" sz="2400" dirty="0"/>
              <a:t>Περισσότερες </a:t>
            </a:r>
            <a:r>
              <a:rPr lang="el-GR" sz="2400" dirty="0" err="1"/>
              <a:t>αμέλξεις</a:t>
            </a:r>
            <a:r>
              <a:rPr lang="el-GR" sz="2400" dirty="0"/>
              <a:t> ημερησίως (π.χ. 3) δίνουν περισσότερο γάλα (κόστος εργατικών;)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A4FC259-FB94-4BE0-AD4F-AE13CB2E0245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86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44C30E-7BFD-4603-9136-F3BF43FB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4" y="107004"/>
            <a:ext cx="8596668" cy="1320800"/>
          </a:xfrm>
        </p:spPr>
        <p:txBody>
          <a:bodyPr/>
          <a:lstStyle/>
          <a:p>
            <a:r>
              <a:rPr lang="el-GR" dirty="0"/>
              <a:t>Γαλακτοπαραγωγή και </a:t>
            </a:r>
            <a:r>
              <a:rPr lang="en-US" dirty="0"/>
              <a:t>NDF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120524-5562-46F9-9373-596545BE9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1741251"/>
            <a:ext cx="8933534" cy="4737856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Char char="ü"/>
            </a:pPr>
            <a:r>
              <a:rPr lang="el-GR" altLang="el-GR" sz="2400" dirty="0"/>
              <a:t>Καταναλισκόμενη ποσότητα ΞΟ: 4% ΣΒ όταν ΝDF=37% ΞΟ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el-GR" altLang="el-GR" sz="2400" dirty="0"/>
              <a:t>NDF= 1,2% ΣΒ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el-GR" altLang="el-GR" sz="2400" dirty="0"/>
              <a:t>ΧΖ: τεμαχισμένες (4-6cm)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el-GR" altLang="el-GR" sz="2400" dirty="0"/>
              <a:t>Πρόβατα χαμηλής γαλακτοπαραγωγής: NDF= 41% ΞΟ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el-GR" altLang="el-GR" sz="2400" dirty="0"/>
              <a:t>Αν Γ&gt;1750g/ημέρα	  NDF=32%ΞΟ</a:t>
            </a:r>
          </a:p>
          <a:p>
            <a:endParaRPr lang="el-GR" sz="2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20D8D0E-A535-406E-9ED8-E14481EA4BC3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2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9405FC-F2E6-4FF7-8584-25FFC26F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31" y="68062"/>
            <a:ext cx="9656274" cy="1320800"/>
          </a:xfrm>
        </p:spPr>
        <p:txBody>
          <a:bodyPr/>
          <a:lstStyle/>
          <a:p>
            <a:r>
              <a:rPr lang="el-GR" dirty="0"/>
              <a:t>Χρήση βοσκοτόπων και γαλακτοπαραγωγή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357AC5-9175-4D4C-8551-76CE8F92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31" y="1317842"/>
            <a:ext cx="8998794" cy="4652500"/>
          </a:xfrm>
        </p:spPr>
        <p:txBody>
          <a:bodyPr>
            <a:normAutofit/>
          </a:bodyPr>
          <a:lstStyle/>
          <a:p>
            <a:r>
              <a:rPr lang="el-GR" sz="2200" dirty="0"/>
              <a:t>Αρχή άνοιξης – χλωρά νομή σε νεαρό βλαστικό στάδιο οδηγεί σε χαμηλά NDF-ADF και αυτό συνεπάγεται χαμηλή λ%</a:t>
            </a:r>
          </a:p>
          <a:p>
            <a:r>
              <a:rPr lang="el-GR" sz="2200" dirty="0"/>
              <a:t>Ν-</a:t>
            </a:r>
            <a:r>
              <a:rPr lang="el-GR" sz="2200" dirty="0" err="1"/>
              <a:t>χες</a:t>
            </a:r>
            <a:r>
              <a:rPr lang="el-GR" sz="2200" dirty="0"/>
              <a:t> ουσίες &gt;25% υψηλής Ζ συνεπάγεται υψηλή συγκέντρωση ΝΗ3 και  υψηλή συγκέντρωση ουρίας στο γάλα (&gt; 50mg/100ml)</a:t>
            </a:r>
          </a:p>
          <a:p>
            <a:r>
              <a:rPr lang="el-GR" sz="2200" dirty="0"/>
              <a:t>Συνιστάται χορήγηση δημητριακών καρπών (ΠΟΟ) για καλύτερη χρησιμοποίηση της ΝΗ3 (σύνθεση μικροβιακής πρωτεΐνης) και χρήση αχύρου (αύξηση NDF) για βελτίωση της λ%</a:t>
            </a:r>
          </a:p>
          <a:p>
            <a:endParaRPr lang="el-GR" sz="1600" dirty="0"/>
          </a:p>
        </p:txBody>
      </p:sp>
      <p:pic>
        <p:nvPicPr>
          <p:cNvPr id="4" name="Picture 9" descr="lastscan">
            <a:extLst>
              <a:ext uri="{FF2B5EF4-FFF2-40B4-BE49-F238E27FC236}">
                <a16:creationId xmlns:a16="http://schemas.microsoft.com/office/drawing/2014/main" id="{04B63895-B49A-47B2-8A4A-54CA8DBD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87" y="4039340"/>
            <a:ext cx="5283013" cy="28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4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4E61DF-10E2-4E9E-A5B5-8C238168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Αρνητικό ενεργειακό ισοζύγιο;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11AAEC-2985-4518-9858-7D022875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Στις αγελάδες, λόγω υψηλού βαθμού γενετικής βελτίωσης, υπάρχει μεγάλη ανοχή στην απώλεια ΣΒ (αρνητικό ισοζύγιο ενέργειας), χωρίς αντίστοιχη πτώση της γαλακτοπαραγωγής.</a:t>
            </a:r>
          </a:p>
          <a:p>
            <a:r>
              <a:rPr lang="el-GR" dirty="0"/>
              <a:t>Στα πρόβατα δεν έχει επιτευχθεί κάτι ανάλογο.</a:t>
            </a:r>
          </a:p>
          <a:p>
            <a:r>
              <a:rPr lang="el-GR" dirty="0"/>
              <a:t>Γι’ αυτό στα πρόβατα κατά τον τοκετό επιζητείται:</a:t>
            </a:r>
          </a:p>
          <a:p>
            <a:r>
              <a:rPr lang="el-GR" dirty="0"/>
              <a:t>     - καλή σωματική κατάσταση</a:t>
            </a:r>
            <a:r>
              <a:rPr lang="en-US" dirty="0"/>
              <a:t> (BCS)</a:t>
            </a:r>
            <a:endParaRPr lang="el-GR" dirty="0"/>
          </a:p>
          <a:p>
            <a:r>
              <a:rPr lang="el-GR" dirty="0"/>
              <a:t>     - υψηλό ενεργειακό περιεχόμενο σιτηρεσίου για πλήρη κάλυψη των αναγκών.</a:t>
            </a:r>
          </a:p>
          <a:p>
            <a:endParaRPr lang="el-GR" dirty="0"/>
          </a:p>
        </p:txBody>
      </p:sp>
      <p:pic>
        <p:nvPicPr>
          <p:cNvPr id="2050" name="Picture 2" descr="Question mark png images | PNGEgg">
            <a:extLst>
              <a:ext uri="{FF2B5EF4-FFF2-40B4-BE49-F238E27FC236}">
                <a16:creationId xmlns:a16="http://schemas.microsoft.com/office/drawing/2014/main" id="{AA9492F8-78C3-476D-B5C7-420A1F63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9943" l="9770" r="89943">
                        <a14:foregroundMark x1="29885" y1="86782" x2="29885" y2="86782"/>
                        <a14:foregroundMark x1="54885" y1="8621" x2="54885" y2="8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8" y="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10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841434-F689-4295-AE41-A1FF3EB5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Αρνητικό ενεργειακό ισοζύγιο;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A562B1-7053-494A-A23B-A22027C33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47" y="1270000"/>
            <a:ext cx="8596668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Αποφυγή </a:t>
            </a:r>
            <a:r>
              <a:rPr lang="el-GR" dirty="0" err="1"/>
              <a:t>υπερπάχυνσης</a:t>
            </a:r>
            <a:r>
              <a:rPr lang="el-GR" dirty="0"/>
              <a:t> πριν τον τοκετό διότι        έκκριση </a:t>
            </a:r>
            <a:r>
              <a:rPr lang="el-GR" dirty="0" err="1"/>
              <a:t>λεπτίνης</a:t>
            </a:r>
            <a:r>
              <a:rPr lang="el-GR" dirty="0"/>
              <a:t>         μειωμένη όρεξη         μειωμένη κατανάλωση τροφής        μη κάλυψη ενεργειακών αναγκών</a:t>
            </a:r>
            <a:r>
              <a:rPr lang="en-US" dirty="0"/>
              <a:t>.</a:t>
            </a:r>
            <a:endParaRPr lang="el-GR" dirty="0"/>
          </a:p>
          <a:p>
            <a:pPr>
              <a:lnSpc>
                <a:spcPct val="200000"/>
              </a:lnSpc>
            </a:pPr>
            <a:endParaRPr lang="el-GR" dirty="0"/>
          </a:p>
          <a:p>
            <a:pPr>
              <a:lnSpc>
                <a:spcPct val="200000"/>
              </a:lnSpc>
            </a:pPr>
            <a:r>
              <a:rPr lang="el-GR" dirty="0"/>
              <a:t>Πιθανή απώλεια ΣΒ (</a:t>
            </a:r>
            <a:r>
              <a:rPr lang="el-GR" dirty="0" err="1"/>
              <a:t>πρωτεΐνης</a:t>
            </a:r>
            <a:r>
              <a:rPr lang="el-GR" dirty="0"/>
              <a:t>) 1kg κατά τις 6 πρώτες εβδομάδες της γαλακτικής περιόδου αν η γαλακτοπαραγωγή είναι αρκετά υψηλή ή η διατροφή των προβατινών είναι ανεπαρκής.</a:t>
            </a:r>
          </a:p>
          <a:p>
            <a:endParaRPr lang="el-GR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E50DC2F0-D028-481A-A226-3E4DF34E8D17}"/>
              </a:ext>
            </a:extLst>
          </p:cNvPr>
          <p:cNvSpPr/>
          <p:nvPr/>
        </p:nvSpPr>
        <p:spPr>
          <a:xfrm>
            <a:off x="5528615" y="1489723"/>
            <a:ext cx="337351" cy="20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3A6DD56B-A908-4FA3-AACE-F13989B588BE}"/>
              </a:ext>
            </a:extLst>
          </p:cNvPr>
          <p:cNvSpPr/>
          <p:nvPr/>
        </p:nvSpPr>
        <p:spPr>
          <a:xfrm>
            <a:off x="7722880" y="1503040"/>
            <a:ext cx="337351" cy="20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7EB37108-961F-48DE-91CF-E517171373F7}"/>
              </a:ext>
            </a:extLst>
          </p:cNvPr>
          <p:cNvSpPr/>
          <p:nvPr/>
        </p:nvSpPr>
        <p:spPr>
          <a:xfrm>
            <a:off x="2622862" y="1964679"/>
            <a:ext cx="337351" cy="20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382E8587-D979-4121-9897-32BC6442285F}"/>
              </a:ext>
            </a:extLst>
          </p:cNvPr>
          <p:cNvSpPr/>
          <p:nvPr/>
        </p:nvSpPr>
        <p:spPr>
          <a:xfrm>
            <a:off x="6141175" y="1969117"/>
            <a:ext cx="337351" cy="20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6B36E-880C-4273-9483-2F2DC40B1F94}"/>
              </a:ext>
            </a:extLst>
          </p:cNvPr>
          <p:cNvSpPr txBox="1"/>
          <p:nvPr/>
        </p:nvSpPr>
        <p:spPr>
          <a:xfrm>
            <a:off x="1351723" y="5387009"/>
            <a:ext cx="7633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/>
              <a:t>Συμπέρασμα</a:t>
            </a:r>
            <a:r>
              <a:rPr lang="el-GR" sz="2000" i="1" dirty="0"/>
              <a:t>: στις </a:t>
            </a:r>
            <a:r>
              <a:rPr lang="el-GR" sz="2000" i="1" dirty="0" err="1"/>
              <a:t>υψιπαραγωγές</a:t>
            </a:r>
            <a:r>
              <a:rPr lang="el-GR" sz="2000" i="1" dirty="0"/>
              <a:t> αγελάδες το αρνητικό ενεργειακό ισοζύγιο είναι σχεδόν αναπόφευκτο ενώ στα πρόβατα μπορεί να αποφεύγει με τη σωστή προετοιμασία</a:t>
            </a:r>
          </a:p>
        </p:txBody>
      </p:sp>
    </p:spTree>
    <p:extLst>
      <p:ext uri="{BB962C8B-B14F-4D97-AF65-F5344CB8AC3E}">
        <p14:creationId xmlns:p14="http://schemas.microsoft.com/office/powerpoint/2010/main" val="107137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55CABC-CDAF-40FB-8BFC-BD9BD90F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59" y="562609"/>
            <a:ext cx="8596668" cy="3880773"/>
          </a:xfrm>
        </p:spPr>
        <p:txBody>
          <a:bodyPr/>
          <a:lstStyle/>
          <a:p>
            <a:r>
              <a:rPr lang="el-GR" dirty="0"/>
              <a:t>Υψηλό επίπεδο διατροφής κατά το μέσον της γαλακτικής περιόδου επηρεάζει περισσότερο (θετικά) την εμμονή της γαλακτοπαραγωγής και την αποκατάσταση των αποθεμάτων του σώματος σε σάρκα και λίπος.</a:t>
            </a:r>
          </a:p>
          <a:p>
            <a:endParaRPr lang="el-GR" dirty="0"/>
          </a:p>
          <a:p>
            <a:r>
              <a:rPr lang="el-GR" dirty="0"/>
              <a:t>Λόγω της ομαδικής διατροφής οι διαφορές στην ποσότητα και χημική σύσταση του γάλακτος δεν είναι πάντα εμφανείς.</a:t>
            </a:r>
          </a:p>
          <a:p>
            <a:endParaRPr lang="el-GR" dirty="0"/>
          </a:p>
        </p:txBody>
      </p:sp>
      <p:pic>
        <p:nvPicPr>
          <p:cNvPr id="3074" name="Picture 2" descr="A study on milk yield persistency using the best prediction and random  regression methodologies in Iranian Holstein dairy cows">
            <a:extLst>
              <a:ext uri="{FF2B5EF4-FFF2-40B4-BE49-F238E27FC236}">
                <a16:creationId xmlns:a16="http://schemas.microsoft.com/office/drawing/2014/main" id="{070B5BA0-D8B2-44A3-A157-168BC57F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0" y="3323868"/>
            <a:ext cx="7851585" cy="297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CE8247-6178-46EF-93D6-79F263CE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399195"/>
            <a:ext cx="6723591" cy="63813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Αιγοπρόβατα: παρουσιάζουν μεγάλη 				 παραλλακτικότητα ως προς: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			 το γενετικό δυναμικό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			 τη γεωγραφική κατανομή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			 τη λειτουργία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			 την παραγωγικότητα</a:t>
            </a:r>
          </a:p>
          <a:p>
            <a:pPr marL="0" indent="0"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Οι πλέον αποτελεσματικοί μετατροπείς τη χαμηλής ποιότητας βοσκήσιμης ύλης σε υψηλής ποιότητας ζωικά προϊόντα με ξεχωριστή χημική σύσταση και οργανοληπτικά χαρακτηριστικά.</a:t>
            </a:r>
          </a:p>
          <a:p>
            <a:endParaRPr lang="el-GR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7E914E9-F329-46C5-B38C-3BA1893A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26" y="13438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 sz="3100" dirty="0">
                <a:solidFill>
                  <a:schemeClr val="bg1"/>
                </a:solidFill>
              </a:rPr>
              <a:t>Διατροφή αιγοπροβάτων</a:t>
            </a:r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9EB6D1A0-E6A1-4F7D-A26A-64ACB3252CF1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80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B55646-428E-45C3-815C-CDADA2BC5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05" y="278523"/>
            <a:ext cx="8596668" cy="3880773"/>
          </a:xfrm>
        </p:spPr>
        <p:txBody>
          <a:bodyPr/>
          <a:lstStyle/>
          <a:p>
            <a:r>
              <a:rPr lang="el-GR" dirty="0"/>
              <a:t>Υποσιτισμός (ανεπαρκής κάλυψη αναγκών) παρατηρείται συνήθως στις </a:t>
            </a:r>
            <a:r>
              <a:rPr lang="el-GR" dirty="0" err="1"/>
              <a:t>εκτατικές</a:t>
            </a:r>
            <a:r>
              <a:rPr lang="el-GR" dirty="0"/>
              <a:t> εκτροφές και λόγω εποχικότητας της βοσκής.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Επηρεάζει αρνητικά:</a:t>
            </a:r>
          </a:p>
          <a:p>
            <a:r>
              <a:rPr lang="el-GR" dirty="0"/>
              <a:t>Ποιότητα προϊόντων (γάλα)</a:t>
            </a:r>
          </a:p>
          <a:p>
            <a:r>
              <a:rPr lang="el-GR" dirty="0"/>
              <a:t>Οξειδωτική κατάσταση ζώων και προϊόντων</a:t>
            </a:r>
          </a:p>
          <a:p>
            <a:r>
              <a:rPr lang="el-GR" dirty="0"/>
              <a:t>Ανοσοποιητικό σύστημα </a:t>
            </a:r>
            <a:r>
              <a:rPr lang="el-GR" dirty="0">
                <a:sym typeface="Wingdings" panose="05000000000000000000" pitchFamily="2" charset="2"/>
              </a:rPr>
              <a:t> Υγεία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0864C74-232C-4087-959A-B71739BC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6" y="4442460"/>
            <a:ext cx="6809105" cy="24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69D413E-672E-4669-92BD-26A7E7763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6" y="4471643"/>
            <a:ext cx="6809105" cy="2415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242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45C4F0-2DDA-412F-8DBE-DB64EEA0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52" y="7694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l-GR" dirty="0"/>
              <a:t>Σχέση μεταξύ συγκέντρωσης ουρίας στο γάλα και περιεκτικότητας σιτηρεσίου προβατινών σε Ν-</a:t>
            </a:r>
            <a:r>
              <a:rPr lang="el-GR" dirty="0" err="1"/>
              <a:t>χες</a:t>
            </a:r>
            <a:r>
              <a:rPr lang="el-GR" dirty="0"/>
              <a:t> ουσίες (</a:t>
            </a:r>
            <a:r>
              <a:rPr lang="el-GR" dirty="0" err="1"/>
              <a:t>Cannas</a:t>
            </a:r>
            <a:r>
              <a:rPr lang="el-GR" dirty="0"/>
              <a:t>, 2002)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4D29944D-F473-4F30-A31B-84D4606F9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36255"/>
              </p:ext>
            </p:extLst>
          </p:nvPr>
        </p:nvGraphicFramePr>
        <p:xfrm>
          <a:off x="491432" y="1840992"/>
          <a:ext cx="8785225" cy="27622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05050">
                  <a:extLst>
                    <a:ext uri="{9D8B030D-6E8A-4147-A177-3AD203B41FA5}">
                      <a16:colId xmlns:a16="http://schemas.microsoft.com/office/drawing/2014/main" val="2155225686"/>
                    </a:ext>
                  </a:extLst>
                </a:gridCol>
                <a:gridCol w="6480175">
                  <a:extLst>
                    <a:ext uri="{9D8B030D-6E8A-4147-A177-3AD203B41FA5}">
                      <a16:colId xmlns:a16="http://schemas.microsoft.com/office/drawing/2014/main" val="1366571355"/>
                    </a:ext>
                  </a:extLst>
                </a:gridCol>
              </a:tblGrid>
              <a:tr h="1518323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r>
                        <a:rPr kumimoji="0" lang="el-GR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-χες ουσίες (% ΞΟ)</a:t>
                      </a:r>
                    </a:p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800" b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Ουρία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r>
                        <a:rPr kumimoji="0" lang="el-GR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/100</a:t>
                      </a: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ml</a:t>
                      </a:r>
                      <a:r>
                        <a:rPr kumimoji="0" lang="el-GR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γάλακτος)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12,0  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12,5 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13,0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13,5  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14,0  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14,5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15,0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 15,5   16,0  </a:t>
                      </a:r>
                    </a:p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15,4 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17,6  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19,8 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22,0 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24,2  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26,4   28,6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  30,8   33,0   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99367625"/>
                  </a:ext>
                </a:extLst>
              </a:tr>
              <a:tr h="1243927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N-</a:t>
                      </a:r>
                      <a:r>
                        <a:rPr kumimoji="0" lang="el-GR" sz="18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χες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ουσίες (% ΞΟ)</a:t>
                      </a:r>
                    </a:p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8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Ουρία (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/100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ml</a:t>
                      </a: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γάλακτος)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16,5   17,0    17,5    18,0    18,5     19,0   19,5    20,0   20,5</a:t>
                      </a:r>
                    </a:p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8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35,2   37,4    39,6    41,8    44,0     46,2   48,4    50,6   52,8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2508450847"/>
                  </a:ext>
                </a:extLst>
              </a:tr>
            </a:tbl>
          </a:graphicData>
        </a:graphic>
      </p:graphicFrame>
      <p:sp>
        <p:nvSpPr>
          <p:cNvPr id="5" name="Τίτλος 1">
            <a:extLst>
              <a:ext uri="{FF2B5EF4-FFF2-40B4-BE49-F238E27FC236}">
                <a16:creationId xmlns:a16="http://schemas.microsoft.com/office/drawing/2014/main" id="{CC6901C2-11D2-4DAF-92B2-357C9245A6AE}"/>
              </a:ext>
            </a:extLst>
          </p:cNvPr>
          <p:cNvSpPr txBox="1">
            <a:spLocks/>
          </p:cNvSpPr>
          <p:nvPr/>
        </p:nvSpPr>
        <p:spPr>
          <a:xfrm>
            <a:off x="1029594" y="517965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Αυξημένη συγκέντρωση ουρίας δημιουργεί προβλήματα στην αναπαραγωγή.</a:t>
            </a:r>
            <a:br>
              <a:rPr lang="el-GR" dirty="0"/>
            </a:br>
            <a:endParaRPr lang="el-G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A3AE2B-A314-4665-A69E-E85A23CB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3" y="5265720"/>
            <a:ext cx="625391" cy="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8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D1C7BC-B510-41FA-B00F-302205FB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Συνιστώμενη</a:t>
            </a:r>
            <a:r>
              <a:rPr lang="el-GR" dirty="0"/>
              <a:t> περιεκτικότητα σιτηρεσίου προβατινών σε Ν-</a:t>
            </a:r>
            <a:r>
              <a:rPr lang="el-GR" dirty="0" err="1"/>
              <a:t>χες</a:t>
            </a:r>
            <a:r>
              <a:rPr lang="el-GR" dirty="0"/>
              <a:t> ουσίες (% της ΞΟ) ανάλογα με τη γαλακτοπαραγωγή και το σωματικό τους βάρος (</a:t>
            </a:r>
            <a:r>
              <a:rPr lang="el-GR" dirty="0" err="1"/>
              <a:t>Cannas</a:t>
            </a:r>
            <a:r>
              <a:rPr lang="el-GR" dirty="0"/>
              <a:t>, 2002)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348EAE1B-FB58-4021-97CA-3C938BB04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13653"/>
              </p:ext>
            </p:extLst>
          </p:nvPr>
        </p:nvGraphicFramePr>
        <p:xfrm>
          <a:off x="713374" y="2506817"/>
          <a:ext cx="8064500" cy="359727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70038">
                  <a:extLst>
                    <a:ext uri="{9D8B030D-6E8A-4147-A177-3AD203B41FA5}">
                      <a16:colId xmlns:a16="http://schemas.microsoft.com/office/drawing/2014/main" val="3712471497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325349834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3012133508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3027591225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3936445071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332041431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3455321665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152478421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80592757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3013534173"/>
                    </a:ext>
                  </a:extLst>
                </a:gridCol>
              </a:tblGrid>
              <a:tr h="579222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Γάλα με </a:t>
                      </a:r>
                      <a:endParaRPr kumimoji="0" lang="el-GR" sz="1600" b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5% πρωτεΐνη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 gridSpan="9"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</a:t>
                      </a:r>
                      <a:r>
                        <a:rPr kumimoji="0" lang="el-GR" sz="16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Σωματικό βάρος σε </a:t>
                      </a: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kg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Times New Roman" pitchFamily="18" charset="0"/>
                      </a:endParaRPr>
                    </a:p>
                  </a:txBody>
                  <a:tcPr marT="45728" marB="45728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453574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σε </a:t>
                      </a: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kg/</a:t>
                      </a:r>
                      <a:r>
                        <a:rPr kumimoji="0" lang="el-GR" sz="16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ημέρα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792161931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16,6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15,8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15,1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14,8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14,5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14,0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13,7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13,3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12,9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2774408137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1,0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16,1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16,5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15,9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15,6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15,0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14,5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14,3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13,9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3527584020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18,5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17,4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16,7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16,4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15,9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15,2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14,8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480863198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2,0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19,1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18,7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18,1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17,2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16,6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16,4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15,9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3908801115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2,5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18,9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18,3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17,8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17,5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17,0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16,6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16,4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333366834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3,0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18,6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18,0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17,6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17,3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16,9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2411860305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3,5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18,3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17,8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17,6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733935504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18,0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293594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12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hlinkClick r:id="rId2"/>
            <a:extLst>
              <a:ext uri="{FF2B5EF4-FFF2-40B4-BE49-F238E27FC236}">
                <a16:creationId xmlns:a16="http://schemas.microsoft.com/office/drawing/2014/main" id="{8856A4B2-A687-4A11-BBEF-36DAC456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76" y="3116062"/>
            <a:ext cx="4868724" cy="19327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9BCF2E0-FA29-4E83-8765-910B8215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l-GR" dirty="0"/>
              <a:t>Συμπληρωματικότητα αμινοξέων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D20D72-E490-4240-8600-36F7A1F3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28" y="1320800"/>
            <a:ext cx="8596668" cy="3880773"/>
          </a:xfrm>
        </p:spPr>
        <p:txBody>
          <a:bodyPr/>
          <a:lstStyle/>
          <a:p>
            <a:r>
              <a:rPr lang="el-GR" dirty="0"/>
              <a:t>Τα σιτηρέσια των προβάτων (αιγών και αγελάδων) στη χώρα μας καταρτίζονται με συγκεκριμένο (μικρό) αριθμό ζωοτροφών που τελικά έχουν υψηλότερη περιεκτικότητα σε λυσίνη και χαμηλότερη σε μεθειονίνη (οριακό </a:t>
            </a:r>
            <a:r>
              <a:rPr lang="el-GR" dirty="0" err="1"/>
              <a:t>αμινοξύ</a:t>
            </a:r>
            <a:r>
              <a:rPr lang="el-GR" dirty="0"/>
              <a:t>)           </a:t>
            </a:r>
            <a:r>
              <a:rPr lang="el-GR" b="1" u="sng" dirty="0"/>
              <a:t>Μειωμένη συμπληρωματικότητα αμινοξέων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dirty="0"/>
              <a:t>Ανταπόκριση στην προσθήκη μεθειονίνης</a:t>
            </a:r>
          </a:p>
          <a:p>
            <a:r>
              <a:rPr lang="el-GR" dirty="0"/>
              <a:t>αύξηση γαλακτοπαραγωγής</a:t>
            </a:r>
          </a:p>
          <a:p>
            <a:r>
              <a:rPr lang="el-GR" dirty="0"/>
              <a:t>αύξηση παραγόμενης ποσότητας λίπους και πρωτεΐνης γάλακτος</a:t>
            </a:r>
          </a:p>
          <a:p>
            <a:r>
              <a:rPr lang="el-GR" dirty="0"/>
              <a:t>Βελτίωση του ανοσοποιητικού συστήματος</a:t>
            </a:r>
          </a:p>
          <a:p>
            <a:endParaRPr lang="el-GR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03D484D5-A5F4-4EAA-A5EE-1D846ABA893E}"/>
              </a:ext>
            </a:extLst>
          </p:cNvPr>
          <p:cNvSpPr/>
          <p:nvPr/>
        </p:nvSpPr>
        <p:spPr>
          <a:xfrm>
            <a:off x="1740023" y="2290439"/>
            <a:ext cx="506027" cy="15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The &amp;quot;Liebig barrel&amp;quot; illustrates the limitation of protein synthesis due...  | Download Scientific Diagram">
            <a:extLst>
              <a:ext uri="{FF2B5EF4-FFF2-40B4-BE49-F238E27FC236}">
                <a16:creationId xmlns:a16="http://schemas.microsoft.com/office/drawing/2014/main" id="{37378FED-D952-48BD-BA59-012CDEF8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97163"/>
            <a:ext cx="4351775" cy="23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hlinkClick r:id="rId5"/>
            <a:extLst>
              <a:ext uri="{FF2B5EF4-FFF2-40B4-BE49-F238E27FC236}">
                <a16:creationId xmlns:a16="http://schemas.microsoft.com/office/drawing/2014/main" id="{A8D18DE4-D6CE-44BD-9818-85D50FFD6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38" y="5048855"/>
            <a:ext cx="4937461" cy="1809146"/>
          </a:xfrm>
          <a:prstGeom prst="rect">
            <a:avLst/>
          </a:prstGeom>
        </p:spPr>
      </p:pic>
      <p:pic>
        <p:nvPicPr>
          <p:cNvPr id="8" name="Εικόνα 7" descr="Εικόνα που περιέχει κείμενο&#10;&#10;Περιγραφή που δημιουργήθηκε αυτόματα">
            <a:hlinkClick r:id="rId7"/>
            <a:extLst>
              <a:ext uri="{FF2B5EF4-FFF2-40B4-BE49-F238E27FC236}">
                <a16:creationId xmlns:a16="http://schemas.microsoft.com/office/drawing/2014/main" id="{1610433A-1AFF-450B-8716-91C0C9287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9171" y="1545663"/>
            <a:ext cx="3505611" cy="180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2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208DE8-3BB2-46E4-B7D3-6B2C7873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6" y="156238"/>
            <a:ext cx="8596668" cy="1320800"/>
          </a:xfrm>
        </p:spPr>
        <p:txBody>
          <a:bodyPr/>
          <a:lstStyle/>
          <a:p>
            <a:r>
              <a:rPr lang="en-US" dirty="0"/>
              <a:t>Tips!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B9539D-2BEB-4FA7-869A-3567D2CC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6" y="1488613"/>
            <a:ext cx="9478720" cy="3880773"/>
          </a:xfrm>
        </p:spPr>
        <p:txBody>
          <a:bodyPr/>
          <a:lstStyle/>
          <a:p>
            <a:r>
              <a:rPr lang="el-GR" dirty="0"/>
              <a:t>Αποφεύγεται ο υπερσιτισμός κατά την Ξηρά Περίοδο (οδηγεί σε δυστοκίες)</a:t>
            </a:r>
            <a:r>
              <a:rPr lang="en-US" dirty="0"/>
              <a:t> </a:t>
            </a: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Αύξηση </a:t>
            </a:r>
            <a:r>
              <a:rPr lang="en-US" dirty="0"/>
              <a:t>BCS</a:t>
            </a:r>
          </a:p>
          <a:p>
            <a:endParaRPr lang="el-GR" dirty="0"/>
          </a:p>
          <a:p>
            <a:r>
              <a:rPr lang="el-GR" dirty="0"/>
              <a:t>Αύξηση κατά 30% του σιτηρεσίου </a:t>
            </a:r>
            <a:r>
              <a:rPr lang="el-GR" b="1" dirty="0"/>
              <a:t>10 ημέρες </a:t>
            </a:r>
            <a:r>
              <a:rPr lang="el-GR" dirty="0"/>
              <a:t>πριν τον τοκετό οδηγεί σε αύξηση (2x) της ποσότητας </a:t>
            </a:r>
            <a:r>
              <a:rPr lang="el-GR" dirty="0" err="1"/>
              <a:t>πρωτογάλακτος</a:t>
            </a:r>
            <a:r>
              <a:rPr lang="el-GR" dirty="0"/>
              <a:t>.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Αποφεύγεται η αποκλειστική χρήση μηδικής (τα </a:t>
            </a:r>
            <a:r>
              <a:rPr lang="el-GR" dirty="0" err="1"/>
              <a:t>φυτοοιστρογόνα</a:t>
            </a:r>
            <a:r>
              <a:rPr lang="en-US" dirty="0"/>
              <a:t> </a:t>
            </a:r>
            <a:r>
              <a:rPr lang="el-GR" dirty="0"/>
              <a:t>προκαλούν πρόπτωση μήτρας).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6559B20C-73F3-4465-A1DD-F3661874500E}"/>
              </a:ext>
            </a:extLst>
          </p:cNvPr>
          <p:cNvSpPr/>
          <p:nvPr/>
        </p:nvSpPr>
        <p:spPr>
          <a:xfrm>
            <a:off x="8442664" y="1642369"/>
            <a:ext cx="488272" cy="18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0063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6F11B3-87E0-435B-AC25-ECF22AAD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5" y="85817"/>
            <a:ext cx="8596668" cy="1320800"/>
          </a:xfrm>
        </p:spPr>
        <p:txBody>
          <a:bodyPr/>
          <a:lstStyle/>
          <a:p>
            <a:r>
              <a:rPr lang="en-US" dirty="0"/>
              <a:t>Tips!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2A38DB-0ECB-47F1-BE4A-38BF2E276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902685"/>
            <a:ext cx="8596668" cy="5311684"/>
          </a:xfrm>
        </p:spPr>
        <p:txBody>
          <a:bodyPr>
            <a:normAutofit/>
          </a:bodyPr>
          <a:lstStyle/>
          <a:p>
            <a:r>
              <a:rPr lang="el-GR" dirty="0"/>
              <a:t>Με υψηλή συμμετοχή δημητριακών καρπών συνιστάται η προσθήκη NaHCO3 – KHCO3.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    ΣΖ           Άμυλο           μείωση </a:t>
            </a:r>
            <a:r>
              <a:rPr lang="en-US" dirty="0"/>
              <a:t>pH           </a:t>
            </a:r>
            <a:r>
              <a:rPr lang="el-GR" dirty="0"/>
              <a:t>οξέωση</a:t>
            </a:r>
            <a:r>
              <a:rPr lang="en-US" dirty="0"/>
              <a:t>          </a:t>
            </a:r>
            <a:r>
              <a:rPr lang="el-GR" dirty="0"/>
              <a:t>Αντιμετώπιση με προσθήκη NaHCO3 – KHCO3</a:t>
            </a:r>
          </a:p>
          <a:p>
            <a:endParaRPr lang="el-GR" dirty="0"/>
          </a:p>
          <a:p>
            <a:r>
              <a:rPr lang="el-GR" dirty="0"/>
              <a:t>Ο ισορροπιστής ιχνοστοιχείων των προβάτων δεν πρέπει να περιέχει </a:t>
            </a:r>
            <a:r>
              <a:rPr lang="el-GR" dirty="0" err="1"/>
              <a:t>Cu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     Βοσκότοποι πλούσιοι σε </a:t>
            </a:r>
            <a:r>
              <a:rPr lang="el-GR" dirty="0" err="1"/>
              <a:t>Cu</a:t>
            </a:r>
            <a:r>
              <a:rPr lang="el-GR" dirty="0"/>
              <a:t>         υπερβολική χρήση         </a:t>
            </a:r>
            <a:r>
              <a:rPr lang="el-GR" u="sng" dirty="0" err="1"/>
              <a:t>χάλκωση</a:t>
            </a:r>
            <a:r>
              <a:rPr lang="el-GR" dirty="0"/>
              <a:t> (αίγες πιο ανθεκτικές)</a:t>
            </a:r>
          </a:p>
          <a:p>
            <a:pPr marL="0" indent="0">
              <a:buNone/>
            </a:pPr>
            <a:r>
              <a:rPr lang="el-GR" dirty="0"/>
              <a:t>Χρήση ισορροπιστή αγελάδων         Λάθος</a:t>
            </a:r>
          </a:p>
          <a:p>
            <a:endParaRPr lang="el-GR" dirty="0"/>
          </a:p>
          <a:p>
            <a:r>
              <a:rPr lang="el-GR" dirty="0"/>
              <a:t>Προσθήκη ελαιούχων σπερμάτων βελτιώνουν την ενεργειακή πυκνότητα και τη λ% του γάλακτος.</a:t>
            </a:r>
          </a:p>
          <a:p>
            <a:r>
              <a:rPr lang="el-GR" dirty="0"/>
              <a:t>ΑΛΛΑ         Αυξημένη ποσότητα </a:t>
            </a:r>
            <a:r>
              <a:rPr lang="en-US" dirty="0"/>
              <a:t>PUFA         </a:t>
            </a:r>
            <a:r>
              <a:rPr lang="el-GR" dirty="0"/>
              <a:t>πτώση λ% του γάλακτος (</a:t>
            </a:r>
            <a:r>
              <a:rPr lang="en-US" dirty="0"/>
              <a:t>Milk  fat depression MFD)</a:t>
            </a:r>
            <a:endParaRPr lang="el-GR" dirty="0"/>
          </a:p>
          <a:p>
            <a:endParaRPr lang="el-GR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0C4CB069-60E6-44B7-AB81-08DE5E8120F5}"/>
              </a:ext>
            </a:extLst>
          </p:cNvPr>
          <p:cNvSpPr/>
          <p:nvPr/>
        </p:nvSpPr>
        <p:spPr>
          <a:xfrm>
            <a:off x="1313894" y="1704511"/>
            <a:ext cx="417251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AA925BCE-87D7-45F6-864E-79D6ACEE7C4E}"/>
              </a:ext>
            </a:extLst>
          </p:cNvPr>
          <p:cNvSpPr/>
          <p:nvPr/>
        </p:nvSpPr>
        <p:spPr>
          <a:xfrm>
            <a:off x="2703577" y="1704511"/>
            <a:ext cx="417251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09320A25-3EFA-4593-BA67-F8E9D1EF63EC}"/>
              </a:ext>
            </a:extLst>
          </p:cNvPr>
          <p:cNvSpPr/>
          <p:nvPr/>
        </p:nvSpPr>
        <p:spPr>
          <a:xfrm>
            <a:off x="4479257" y="1704511"/>
            <a:ext cx="417251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ύμβολο πολλαπλασιασμού 6">
            <a:extLst>
              <a:ext uri="{FF2B5EF4-FFF2-40B4-BE49-F238E27FC236}">
                <a16:creationId xmlns:a16="http://schemas.microsoft.com/office/drawing/2014/main" id="{802EA784-94B3-4848-9357-D84B7EE6D937}"/>
              </a:ext>
            </a:extLst>
          </p:cNvPr>
          <p:cNvSpPr/>
          <p:nvPr/>
        </p:nvSpPr>
        <p:spPr>
          <a:xfrm>
            <a:off x="5903650" y="1500324"/>
            <a:ext cx="523782" cy="577049"/>
          </a:xfrm>
          <a:prstGeom prst="mathMultiply">
            <a:avLst>
              <a:gd name="adj1" fmla="val 133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765092B2-EDCF-4D99-B9B5-797AFDC3AA37}"/>
              </a:ext>
            </a:extLst>
          </p:cNvPr>
          <p:cNvSpPr/>
          <p:nvPr/>
        </p:nvSpPr>
        <p:spPr>
          <a:xfrm>
            <a:off x="3752768" y="3206317"/>
            <a:ext cx="417251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6D828952-B6AC-45BD-8355-F6E3F2E339E7}"/>
              </a:ext>
            </a:extLst>
          </p:cNvPr>
          <p:cNvSpPr/>
          <p:nvPr/>
        </p:nvSpPr>
        <p:spPr>
          <a:xfrm>
            <a:off x="6218806" y="3206317"/>
            <a:ext cx="417251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ύμβολο πολλαπλασιασμού 9">
            <a:extLst>
              <a:ext uri="{FF2B5EF4-FFF2-40B4-BE49-F238E27FC236}">
                <a16:creationId xmlns:a16="http://schemas.microsoft.com/office/drawing/2014/main" id="{856712CC-55E3-49AD-B6DD-BA57DC9A205E}"/>
              </a:ext>
            </a:extLst>
          </p:cNvPr>
          <p:cNvSpPr/>
          <p:nvPr/>
        </p:nvSpPr>
        <p:spPr>
          <a:xfrm>
            <a:off x="3646237" y="3614813"/>
            <a:ext cx="523782" cy="577049"/>
          </a:xfrm>
          <a:prstGeom prst="mathMultiply">
            <a:avLst>
              <a:gd name="adj1" fmla="val 133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3BDD33EF-103A-4B10-87B9-E7506F5B94D6}"/>
              </a:ext>
            </a:extLst>
          </p:cNvPr>
          <p:cNvSpPr/>
          <p:nvPr/>
        </p:nvSpPr>
        <p:spPr>
          <a:xfrm>
            <a:off x="1522519" y="5320682"/>
            <a:ext cx="417251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B6552438-FF95-48AA-AC83-DEE23E7BDE85}"/>
              </a:ext>
            </a:extLst>
          </p:cNvPr>
          <p:cNvSpPr/>
          <p:nvPr/>
        </p:nvSpPr>
        <p:spPr>
          <a:xfrm>
            <a:off x="4727831" y="5320682"/>
            <a:ext cx="417251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4A69B46-0C9E-4611-B9D8-FDB0B8E17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861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FBE35C-3326-43D8-AB01-CAE7E77C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6" y="76940"/>
            <a:ext cx="8596668" cy="1320800"/>
          </a:xfrm>
        </p:spPr>
        <p:txBody>
          <a:bodyPr/>
          <a:lstStyle/>
          <a:p>
            <a:r>
              <a:rPr lang="el-GR" dirty="0"/>
              <a:t>Ιδιαιτερότητες στη διατροφή αιγών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DFD38F-E23F-4824-9656-0110CC57C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619683"/>
            <a:ext cx="8883385" cy="4643622"/>
          </a:xfrm>
        </p:spPr>
        <p:txBody>
          <a:bodyPr/>
          <a:lstStyle/>
          <a:p>
            <a:r>
              <a:rPr lang="el-GR" sz="2800" dirty="0"/>
              <a:t>Οι αίγες είναι ανθεκτικές στο θερμικό </a:t>
            </a:r>
            <a:r>
              <a:rPr lang="el-GR" sz="2800" dirty="0" err="1"/>
              <a:t>stress</a:t>
            </a:r>
            <a:r>
              <a:rPr lang="el-GR" sz="2800" dirty="0"/>
              <a:t>.</a:t>
            </a:r>
          </a:p>
          <a:p>
            <a:r>
              <a:rPr lang="el-GR" sz="2800" dirty="0"/>
              <a:t>Ρυθμίζουν την παραγόμενη Ζωική Θερμότητα μέσω της καταναλισκόμενης ποσότητας τροφής.</a:t>
            </a:r>
          </a:p>
          <a:p>
            <a:r>
              <a:rPr lang="el-GR" sz="2800" dirty="0"/>
              <a:t>Προτιμούν θαμνώδη-ξυλώδη βλάστηση πλούσια σε </a:t>
            </a:r>
            <a:r>
              <a:rPr lang="el-GR" sz="2800" dirty="0" err="1"/>
              <a:t>βιοενεργά</a:t>
            </a:r>
            <a:r>
              <a:rPr lang="el-GR" sz="2800" dirty="0"/>
              <a:t> μόρια με αντιοξειδωτικές και </a:t>
            </a:r>
            <a:r>
              <a:rPr lang="el-GR" sz="2800" dirty="0" err="1"/>
              <a:t>αντι</a:t>
            </a:r>
            <a:r>
              <a:rPr lang="el-GR" sz="2800" dirty="0"/>
              <a:t>-φλεγμονώδεις ιδιότητες.</a:t>
            </a:r>
          </a:p>
          <a:p>
            <a:r>
              <a:rPr lang="el-GR" sz="2800" dirty="0"/>
              <a:t>Η ανακύκλωση του Ν είναι αποτελεσματικότερη στις αίγες.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1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A52F298C-971F-44D1-9579-C52357AE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l-GR" dirty="0"/>
              <a:t>Ιδιαιτερότητες στη διατροφή αιγών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2A2B8C-4F61-4C67-81EA-5D03B8A7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l-GR" dirty="0"/>
              <a:t>Οι αίγες </a:t>
            </a:r>
            <a:r>
              <a:rPr lang="el-GR" dirty="0" err="1"/>
              <a:t>πέπτουν</a:t>
            </a:r>
            <a:r>
              <a:rPr lang="el-GR" dirty="0"/>
              <a:t> καλύτερα τροφές πλούσιες σε NDF και χαμηλής περιεκτικότητας σε Ν.</a:t>
            </a:r>
          </a:p>
          <a:p>
            <a:r>
              <a:rPr lang="el-GR" dirty="0"/>
              <a:t>Όταν οι ΣΖ&gt;60%ΞΟ και το μέγεθος των </a:t>
            </a:r>
            <a:r>
              <a:rPr lang="el-GR" dirty="0" err="1"/>
              <a:t>τεμαχιδίων</a:t>
            </a:r>
            <a:r>
              <a:rPr lang="el-GR" dirty="0"/>
              <a:t> πολύ μικρό, τότε το ΡΗ της μεγάλης κοιλίας μειώνεται σημαντικά και </a:t>
            </a:r>
            <a:r>
              <a:rPr lang="el-GR" dirty="0" err="1"/>
              <a:t>προκαλλούνται</a:t>
            </a:r>
            <a:r>
              <a:rPr lang="el-GR" dirty="0"/>
              <a:t> οξέωση, διάρροια, μειωμένη κατανάλωση τροφής.</a:t>
            </a:r>
          </a:p>
          <a:p>
            <a:r>
              <a:rPr lang="el-GR" dirty="0"/>
              <a:t>Μεγαλύτερη προσαρμοστικότητα στις συμπυκνωμένες </a:t>
            </a:r>
            <a:r>
              <a:rPr lang="el-GR" dirty="0" err="1"/>
              <a:t>ταννίνες</a:t>
            </a:r>
            <a:r>
              <a:rPr lang="el-GR" dirty="0"/>
              <a:t> (θάμνοι).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3260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2E2226-C490-458B-A9A5-E682E60D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51" y="263371"/>
            <a:ext cx="8596668" cy="1320800"/>
          </a:xfrm>
        </p:spPr>
        <p:txBody>
          <a:bodyPr/>
          <a:lstStyle/>
          <a:p>
            <a:r>
              <a:rPr lang="el-GR" dirty="0"/>
              <a:t>Ιδιαιτερότητες στη διατροφή αιγών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06882D-FB22-405F-8F77-B8DA6E3C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Υψηλότερες ενεργειακές ανάγκες από τα πρόβατα λόγω:</a:t>
            </a:r>
          </a:p>
          <a:p>
            <a:r>
              <a:rPr lang="el-GR" sz="2800" dirty="0"/>
              <a:t>ζωηρότερης ιδιοσυγκρασίας (κινητικότητα)</a:t>
            </a:r>
          </a:p>
          <a:p>
            <a:r>
              <a:rPr lang="el-GR" sz="2800" dirty="0"/>
              <a:t>υψηλότερης γαλακτοπαραγωγής</a:t>
            </a:r>
          </a:p>
          <a:p>
            <a:r>
              <a:rPr lang="el-GR" sz="2800" dirty="0"/>
              <a:t>μεγαλύτερης </a:t>
            </a:r>
            <a:r>
              <a:rPr lang="el-GR" sz="2800" dirty="0" err="1"/>
              <a:t>πολυδυμίας</a:t>
            </a:r>
            <a:endParaRPr lang="el-GR" sz="2800" dirty="0"/>
          </a:p>
          <a:p>
            <a:r>
              <a:rPr lang="el-GR" sz="2800" dirty="0"/>
              <a:t>οι βελτιωμένες παρουσιάζουν αρνητικό Ενεργ. Ισοζύγιο         παρόμοια με τις αγελάδες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9CE85B21-8481-4682-9281-57FAF9EC206B}"/>
              </a:ext>
            </a:extLst>
          </p:cNvPr>
          <p:cNvSpPr/>
          <p:nvPr/>
        </p:nvSpPr>
        <p:spPr>
          <a:xfrm>
            <a:off x="2806958" y="5408519"/>
            <a:ext cx="346229" cy="230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889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4FE92F-C62C-475C-9EB4-BAA8AE0A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77" y="107004"/>
            <a:ext cx="7377749" cy="68579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dirty="0"/>
              <a:t>Η διατροφή επηρεάζει το μέγεθος των </a:t>
            </a:r>
            <a:r>
              <a:rPr lang="el-GR" sz="2800" dirty="0" err="1"/>
              <a:t>όρχεων</a:t>
            </a:r>
            <a:r>
              <a:rPr lang="el-GR" sz="2800" dirty="0"/>
              <a:t> και την παραγωγή σπέρματος.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Ανάγκες κατά την περίοδο των </a:t>
            </a:r>
            <a:r>
              <a:rPr lang="el-GR" sz="2800" dirty="0" err="1"/>
              <a:t>οχείων</a:t>
            </a:r>
            <a:r>
              <a:rPr lang="el-GR" sz="2800" dirty="0"/>
              <a:t> αυξημένες κατά 15-25%.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Σημαντικότερο ρόλο παίζει η Ενέργεια ( </a:t>
            </a:r>
            <a:r>
              <a:rPr lang="el-GR" sz="2800" dirty="0" err="1"/>
              <a:t>vs</a:t>
            </a:r>
            <a:r>
              <a:rPr lang="el-GR" sz="2800" dirty="0"/>
              <a:t> Ν-</a:t>
            </a:r>
            <a:r>
              <a:rPr lang="el-GR" sz="2800" dirty="0" err="1"/>
              <a:t>χων</a:t>
            </a:r>
            <a:r>
              <a:rPr lang="el-GR" sz="2800" dirty="0"/>
              <a:t>).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Αποφεύγεται η μηδική λόγω </a:t>
            </a:r>
            <a:r>
              <a:rPr lang="el-GR" sz="2800" dirty="0" err="1"/>
              <a:t>φυτοοιστρογόνων</a:t>
            </a:r>
            <a:r>
              <a:rPr lang="el-GR" sz="2800" dirty="0"/>
              <a:t>.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Ισορροπιστής </a:t>
            </a:r>
            <a:r>
              <a:rPr lang="el-GR" sz="2800" dirty="0" err="1"/>
              <a:t>ανοργ</a:t>
            </a:r>
            <a:r>
              <a:rPr lang="el-GR" sz="2800" dirty="0"/>
              <a:t>. στοιχείων </a:t>
            </a:r>
            <a:r>
              <a:rPr lang="el-GR" sz="2800" dirty="0" err="1"/>
              <a:t>Zn</a:t>
            </a:r>
            <a:r>
              <a:rPr lang="en-US" sz="2800" dirty="0"/>
              <a:t> </a:t>
            </a:r>
            <a:r>
              <a:rPr lang="el-GR" sz="2800" dirty="0"/>
              <a:t>(+70%),</a:t>
            </a:r>
            <a:r>
              <a:rPr lang="el-GR" sz="2800" dirty="0" err="1"/>
              <a:t>Ca</a:t>
            </a:r>
            <a:r>
              <a:rPr lang="el-GR" sz="2800" dirty="0"/>
              <a:t>, P</a:t>
            </a:r>
          </a:p>
          <a:p>
            <a:pPr>
              <a:lnSpc>
                <a:spcPct val="90000"/>
              </a:lnSpc>
            </a:pPr>
            <a:endParaRPr lang="el-G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E05E686-3FE6-4CBF-9EDF-BE89AA57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Διατροφή αρρένων (τράγων-κριών)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32C01F41-FF56-41AF-A9CF-3A19FDCDA62D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15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7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0F6D484-65C0-46FE-91D0-BF1D4565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l-GR" dirty="0" err="1"/>
              <a:t>Αιγοπροβατοτροφία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F2E874D-A9A6-49B7-947C-FBAC9D9ED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56645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Ορθογώνιο 44">
            <a:extLst>
              <a:ext uri="{FF2B5EF4-FFF2-40B4-BE49-F238E27FC236}">
                <a16:creationId xmlns:a16="http://schemas.microsoft.com/office/drawing/2014/main" id="{E942560C-736F-47F1-A3C7-1183135DED06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369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id="{0B6CED1D-8E1F-4B84-AF92-7EC0A45F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l-GR" sz="3300" dirty="0"/>
              <a:t>Διατροφή αμνοεριφίων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568EDC-4108-439F-A0BB-A34D9A8F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04" y="221942"/>
            <a:ext cx="6050053" cy="630531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altLang="el-GR" sz="2400" b="1" dirty="0">
                <a:latin typeface="Arial" pitchFamily="34" charset="0"/>
                <a:cs typeface="Arial" pitchFamily="34" charset="0"/>
              </a:rPr>
              <a:t>Φυσικός θηλασμός: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κρεοπαραγωγικές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, αβελτίωτες,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ημιβελτιωμένες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φυλές,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εκτατικές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εκτροφές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400" b="1" dirty="0">
                <a:latin typeface="Arial" pitchFamily="34" charset="0"/>
                <a:cs typeface="Arial" pitchFamily="34" charset="0"/>
              </a:rPr>
              <a:t>Τεχνητός θηλασμός: 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βελτιωμένες φυλές, εντατικές εκτροφές (Οικονομικά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συμφερότερος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altLang="el-GR" sz="2400" u="sng" dirty="0">
                <a:latin typeface="Arial" pitchFamily="34" charset="0"/>
                <a:cs typeface="Arial" pitchFamily="34" charset="0"/>
              </a:rPr>
              <a:t>Παραλλαγές φυσικού θηλασμού: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α)   παραμονή αμνοεριφίων εντός του ποιμνιοστασίου - θηλασμός δια προσαγωγής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β)   ελεύθερη παραμονή νεογνών με τις μητέρες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γ)   συνδυασμός θηλασμού -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άμελξης</a:t>
            </a: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l-GR" sz="2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805A632-6A10-4C1E-AF27-5F2792163B2C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6143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A6FA6-D209-4850-9BBC-C33D541E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52" y="855763"/>
            <a:ext cx="6707760" cy="513800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/>
              <a:t>Απογαλακτισμός: προοδευτικός με αραίωση του ροφήματος (και παράθεση στερεάς τροφής)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/>
              <a:t>	</a:t>
            </a:r>
            <a:r>
              <a:rPr lang="el-GR" altLang="el-GR" sz="2800" dirty="0" err="1"/>
              <a:t>min</a:t>
            </a:r>
            <a:r>
              <a:rPr lang="el-GR" altLang="el-GR" sz="2800" dirty="0"/>
              <a:t> κατανάλωση στερεάς τροφής: 250g/ημέρα.</a:t>
            </a:r>
          </a:p>
          <a:p>
            <a:endParaRPr lang="el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DEA171B-AD21-43BE-8495-2BD45C0A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Διατροφή μετά τον απογαλακτισμό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6ED8E00-27C5-40FF-8F8E-1BEB74ACB79B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E9F19A3-DE00-4BB2-863E-DC11C3EB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37" y="277190"/>
            <a:ext cx="625391" cy="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35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2CB268-24F7-45A0-B186-E1AC481B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0853" y="564359"/>
            <a:ext cx="7596760" cy="401912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 Τα εντατικώς </a:t>
            </a:r>
            <a:r>
              <a:rPr lang="el-GR" altLang="el-GR" sz="2000" dirty="0" err="1"/>
              <a:t>παχυνόμενα</a:t>
            </a:r>
            <a:r>
              <a:rPr lang="el-GR" altLang="el-GR" sz="2000" dirty="0"/>
              <a:t> αμνοερίφια, λόγω μεγάλης πυκνότητας στο χώρο εκτροφής εκδηλώνουν διάφορα προβλήματα υγείας, όπως: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 μετεωρισμό (μη ομαλή ζύμωση γάλακτος)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 δυσκοιλιότητα (υπερβολική ποσότητα ροφήματος)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 </a:t>
            </a:r>
            <a:r>
              <a:rPr lang="el-GR" altLang="el-GR" sz="2000" dirty="0" err="1"/>
              <a:t>εντεροτοξιναιμία</a:t>
            </a:r>
            <a:r>
              <a:rPr lang="el-GR" altLang="el-GR" sz="2000" dirty="0"/>
              <a:t>, </a:t>
            </a:r>
            <a:r>
              <a:rPr lang="el-GR" altLang="el-GR" sz="2000" dirty="0" err="1"/>
              <a:t>κολιβακίλωση</a:t>
            </a:r>
            <a:r>
              <a:rPr lang="el-GR" altLang="el-GR" sz="2000" dirty="0"/>
              <a:t> (θανατηφόρες)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 βρογχοπνευμονία</a:t>
            </a:r>
            <a:endParaRPr lang="el-G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18A93C2-41A8-4DEA-A85C-EAD452AD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D59FE83-6701-45A9-8F16-31712DF1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37" y="277190"/>
            <a:ext cx="625391" cy="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9A9A53F-48A5-42F5-A26E-3C78DF9AF10F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hlinkClick r:id="rId3"/>
            <a:extLst>
              <a:ext uri="{FF2B5EF4-FFF2-40B4-BE49-F238E27FC236}">
                <a16:creationId xmlns:a16="http://schemas.microsoft.com/office/drawing/2014/main" id="{96569DD3-01F8-4F9E-969E-85803B497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95" y="4282027"/>
            <a:ext cx="4521297" cy="25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6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F510C37-F21E-4FE0-867C-E367DAE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l-GR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Διατροφή απογαλακτισθέντων αμνοεριφίων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9D8337-8C22-45AF-8B6E-21D7AC9BB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21" y="552225"/>
            <a:ext cx="6164225" cy="6075284"/>
          </a:xfrm>
        </p:spPr>
        <p:txBody>
          <a:bodyPr anchor="ctr">
            <a:normAutofit/>
          </a:bodyPr>
          <a:lstStyle/>
          <a:p>
            <a:pPr>
              <a:buClrTx/>
            </a:pPr>
            <a:r>
              <a:rPr lang="el-GR" sz="1800" dirty="0"/>
              <a:t>Ζώα αναπαραγωγής (αμνάδες-κατσικάδες)</a:t>
            </a:r>
          </a:p>
          <a:p>
            <a:pPr marL="0" indent="0">
              <a:buClrTx/>
              <a:buNone/>
            </a:pPr>
            <a:r>
              <a:rPr lang="el-GR" sz="1800" dirty="0"/>
              <a:t>Συντηρητική διατροφή με συμμετοχή της ενέργειας των ΣΖ:</a:t>
            </a:r>
          </a:p>
          <a:p>
            <a:pPr>
              <a:buClrTx/>
            </a:pPr>
            <a:r>
              <a:rPr lang="el-GR" sz="1800" dirty="0"/>
              <a:t>μέχρι ηλικίας 3 μηνών: 60-65</a:t>
            </a:r>
          </a:p>
          <a:p>
            <a:pPr>
              <a:buClrTx/>
            </a:pPr>
            <a:r>
              <a:rPr lang="el-GR" sz="1800" dirty="0"/>
              <a:t>4º-5º μήνα: 45-50%</a:t>
            </a:r>
          </a:p>
          <a:p>
            <a:pPr>
              <a:buClrTx/>
            </a:pPr>
            <a:r>
              <a:rPr lang="el-GR" sz="1800" dirty="0"/>
              <a:t>10º-11º μήνα: 20-25%</a:t>
            </a:r>
          </a:p>
          <a:p>
            <a:pPr>
              <a:buClrTx/>
            </a:pPr>
            <a:r>
              <a:rPr lang="el-GR" sz="1800" dirty="0"/>
              <a:t>Το υπόλοιπο των αναγκών σε Ενέργεια από ΧΖ</a:t>
            </a:r>
          </a:p>
          <a:p>
            <a:pPr>
              <a:buClrTx/>
            </a:pPr>
            <a:r>
              <a:rPr lang="el-GR" sz="1800" dirty="0"/>
              <a:t>Γονιμοποίηση στην ηλικία των 8 μηνών (όχι νωρίτερα)</a:t>
            </a:r>
          </a:p>
          <a:p>
            <a:pPr>
              <a:buClrTx/>
            </a:pPr>
            <a:r>
              <a:rPr lang="el-GR" sz="1800" dirty="0"/>
              <a:t>Τοκετός στην ηλικία των 13 μηνών</a:t>
            </a:r>
          </a:p>
          <a:p>
            <a:pPr>
              <a:buClrTx/>
            </a:pPr>
            <a:r>
              <a:rPr lang="el-GR" sz="1800" dirty="0"/>
              <a:t>NDF σιτηρεσίου= 32-35%ΞΟ, Ν-</a:t>
            </a:r>
            <a:r>
              <a:rPr lang="el-GR" sz="1800" dirty="0" err="1"/>
              <a:t>χες</a:t>
            </a:r>
            <a:r>
              <a:rPr lang="el-GR" sz="1800" dirty="0"/>
              <a:t>= 18-20% ΞΟ μέχρι την ηλικία των 3 μηνών (κρίσιμη)</a:t>
            </a:r>
          </a:p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84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C39D3-6B41-40A1-A8B5-B557B5326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Μεταβολικές νόσοι αιγοπροβάτων-αμνοεριφίων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32A053-D4E1-417A-A5EB-EEACB2B4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400" dirty="0"/>
              <a:t>Λόγω ομαδικής διατροφής η εκδήλωση προβλημάτων παρατηρείται ομαδικά</a:t>
            </a:r>
          </a:p>
          <a:p>
            <a:pPr marL="0" indent="0">
              <a:buNone/>
            </a:pPr>
            <a:r>
              <a:rPr lang="el-GR" sz="2400" dirty="0"/>
              <a:t>Συνήθη λάθη διατροφής:</a:t>
            </a:r>
          </a:p>
          <a:p>
            <a:r>
              <a:rPr lang="el-GR" sz="2400" dirty="0"/>
              <a:t> απότομη αλλαγή του σιτηρεσίου</a:t>
            </a:r>
          </a:p>
          <a:p>
            <a:r>
              <a:rPr lang="el-GR" sz="2400" dirty="0"/>
              <a:t> έλλειψη ή περίσσεια κάποιων συστατικών</a:t>
            </a:r>
          </a:p>
          <a:p>
            <a:pPr marL="0" indent="0">
              <a:buNone/>
            </a:pPr>
            <a:r>
              <a:rPr lang="el-GR" sz="2400" dirty="0"/>
              <a:t>Η τροφή στα αιγοπρόβατα παραμένει:</a:t>
            </a:r>
          </a:p>
          <a:p>
            <a:r>
              <a:rPr lang="el-GR" sz="2400" dirty="0"/>
              <a:t> το 40% του χρόνου στους </a:t>
            </a:r>
            <a:r>
              <a:rPr lang="el-GR" sz="2400" dirty="0" err="1"/>
              <a:t>προστομάχους</a:t>
            </a:r>
            <a:endParaRPr lang="el-GR" sz="2400" dirty="0"/>
          </a:p>
          <a:p>
            <a:r>
              <a:rPr lang="el-GR" sz="2400" dirty="0"/>
              <a:t> το 60% του χρόνου στο έντερο </a:t>
            </a:r>
          </a:p>
          <a:p>
            <a:pPr marL="0" indent="0">
              <a:buNone/>
            </a:pPr>
            <a:r>
              <a:rPr lang="el-GR" sz="2400" dirty="0"/>
              <a:t>Συνεπώς στα αιγοπρόβατα: προβλήματα (διαταραχές) στο έντερο (στα βοοειδή το αντίθετο)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0414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398C275-4ABB-4269-9381-C074E752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l-GR" dirty="0"/>
              <a:t>Μεταβολικές νόσοι αιγοπροβάτων-αμνοεριφίων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2FCF0A-EC96-4351-A37F-568BA490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13" y="639192"/>
            <a:ext cx="6380121" cy="50738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dirty="0"/>
              <a:t>Οι διαταραχές του μεταβολισμού των αιγοπροβάτων οφείλονται:</a:t>
            </a:r>
          </a:p>
          <a:p>
            <a:r>
              <a:rPr lang="el-GR" sz="2400" dirty="0"/>
              <a:t> στο μη ισόρροπο του σιτηρεσίου</a:t>
            </a:r>
          </a:p>
          <a:p>
            <a:r>
              <a:rPr lang="el-GR" sz="2400" dirty="0"/>
              <a:t> στη διαχείριση του ποιμνίου γενικότερα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Οι διαταραχές στους </a:t>
            </a:r>
            <a:r>
              <a:rPr lang="el-GR" sz="2400" dirty="0" err="1"/>
              <a:t>προστομάχους</a:t>
            </a:r>
            <a:r>
              <a:rPr lang="el-GR" sz="2400" dirty="0"/>
              <a:t> οφείλονται:</a:t>
            </a:r>
          </a:p>
          <a:p>
            <a:r>
              <a:rPr lang="el-GR" sz="2400" dirty="0"/>
              <a:t> στη σύσταση (φυσική και χημική) του σιτηρεσίου</a:t>
            </a:r>
          </a:p>
          <a:p>
            <a:r>
              <a:rPr lang="el-GR" sz="2400" dirty="0"/>
              <a:t> στην ποσότητα που χορηγείται</a:t>
            </a:r>
          </a:p>
          <a:p>
            <a:endParaRPr lang="el-GR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2835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F460B88-9A79-46C0-BB3B-4D0BF4BB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Απλή δυσπεψία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FB777D-D641-4CC6-B2D1-550C644F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>
              <a:buClrTx/>
            </a:pPr>
            <a:r>
              <a:rPr lang="el-GR" sz="2400" dirty="0">
                <a:solidFill>
                  <a:srgbClr val="FFFFFF"/>
                </a:solidFill>
              </a:rPr>
              <a:t>Κύρια αίτια η απότομη αλλαγή του σιτηρεσίου με σιτηρέσιο υψηλής περιεκτικότητας σε </a:t>
            </a:r>
            <a:r>
              <a:rPr lang="el-GR" sz="2400" dirty="0" err="1">
                <a:solidFill>
                  <a:srgbClr val="FFFFFF"/>
                </a:solidFill>
              </a:rPr>
              <a:t>ευζύμωτους</a:t>
            </a:r>
            <a:r>
              <a:rPr lang="el-GR" sz="2400" dirty="0">
                <a:solidFill>
                  <a:srgbClr val="FFFFFF"/>
                </a:solidFill>
              </a:rPr>
              <a:t> υδατάνθρακες, χαμηλής σε NDF, ADF, υψηλής σε ΜΠΦΝ</a:t>
            </a:r>
          </a:p>
          <a:p>
            <a:pPr>
              <a:buClrTx/>
            </a:pPr>
            <a:r>
              <a:rPr lang="el-GR" sz="2400" dirty="0">
                <a:solidFill>
                  <a:srgbClr val="FFFFFF"/>
                </a:solidFill>
              </a:rPr>
              <a:t>Επέρχεται τροποποίηση του ΡΗ με συνέπεια την τροποποίηση του μικροβιώματος της μεγάλης κοιλίας</a:t>
            </a:r>
          </a:p>
          <a:p>
            <a:pPr>
              <a:buClrTx/>
            </a:pPr>
            <a:r>
              <a:rPr lang="el-GR" sz="2400" dirty="0">
                <a:solidFill>
                  <a:srgbClr val="FFFFFF"/>
                </a:solidFill>
              </a:rPr>
              <a:t>Πλεόνασμα </a:t>
            </a:r>
            <a:r>
              <a:rPr lang="el-GR" sz="2400" dirty="0" err="1">
                <a:solidFill>
                  <a:srgbClr val="FFFFFF"/>
                </a:solidFill>
              </a:rPr>
              <a:t>ευζύμωτων</a:t>
            </a:r>
            <a:r>
              <a:rPr lang="el-GR" sz="2400" dirty="0">
                <a:solidFill>
                  <a:srgbClr val="FFFFFF"/>
                </a:solidFill>
              </a:rPr>
              <a:t> υδατανθράκων συνεπάγεται πολλά οξέα, μείωση-εξαφάνιση πρωτόζωων</a:t>
            </a:r>
          </a:p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D76566-B644-48B0-B354-1E12932A9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Συμπτώματα:</a:t>
            </a:r>
          </a:p>
          <a:p>
            <a:r>
              <a:rPr lang="el-GR" sz="2000" dirty="0"/>
              <a:t> ελαφρά ανορεξία</a:t>
            </a:r>
          </a:p>
          <a:p>
            <a:r>
              <a:rPr lang="el-GR" sz="2000" dirty="0"/>
              <a:t>  διάρροια (</a:t>
            </a:r>
            <a:r>
              <a:rPr lang="el-GR" sz="2000" dirty="0" err="1"/>
              <a:t>γκριζοκάστανου</a:t>
            </a:r>
            <a:r>
              <a:rPr lang="el-GR" sz="2000" dirty="0"/>
              <a:t> χρώματος κόπρανα)</a:t>
            </a:r>
          </a:p>
          <a:p>
            <a:r>
              <a:rPr lang="el-GR" sz="2000" dirty="0"/>
              <a:t> παρουσία άπεπτων δημητριακών καρπών</a:t>
            </a:r>
          </a:p>
          <a:p>
            <a:r>
              <a:rPr lang="el-GR" sz="2000" dirty="0"/>
              <a:t>Αποφεύγεται η απότομη αλλαγή του σιτηρεσίου.</a:t>
            </a:r>
          </a:p>
          <a:p>
            <a:r>
              <a:rPr lang="el-GR" sz="2000" dirty="0"/>
              <a:t>Χορηγούνται ΧΖ (20-40% ΞΟ) πριν τις ΣΖ.</a:t>
            </a:r>
          </a:p>
          <a:p>
            <a:r>
              <a:rPr lang="el-GR" sz="2000" dirty="0"/>
              <a:t>Ενσωμάτωση NaHCO3 στο μείγμα των ΣΖ.</a:t>
            </a:r>
          </a:p>
          <a:p>
            <a:endParaRPr lang="el-GR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E3DE1D36-EE32-485D-90CB-2DBEC748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Απλή δυσπεψία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15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45AC4B-7D83-407E-9982-47F9D8A5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71" y="483140"/>
            <a:ext cx="9390794" cy="1320800"/>
          </a:xfrm>
        </p:spPr>
        <p:txBody>
          <a:bodyPr/>
          <a:lstStyle/>
          <a:p>
            <a:r>
              <a:rPr lang="el-GR" dirty="0" err="1"/>
              <a:t>Δυσπεπτική</a:t>
            </a:r>
            <a:r>
              <a:rPr lang="el-GR" dirty="0"/>
              <a:t> οξέωση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201A10-FE9B-4D40-B636-CFFF5393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" y="1568911"/>
            <a:ext cx="8993731" cy="480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Σοβαρή πεπτική διαταραχή που οδηγεί στο θάνατο σε 24 ώρες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 </a:t>
            </a:r>
            <a:r>
              <a:rPr lang="el-GR" sz="2000" dirty="0" err="1"/>
              <a:t>γαλακτοξαιμία</a:t>
            </a:r>
            <a:r>
              <a:rPr lang="el-GR" sz="2000" dirty="0"/>
              <a:t> (</a:t>
            </a:r>
            <a:r>
              <a:rPr lang="en-US" sz="2000" dirty="0"/>
              <a:t>lactic acidosis)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l-GR" sz="2000" dirty="0"/>
              <a:t>τοξική δυσπεψία (</a:t>
            </a:r>
            <a:r>
              <a:rPr lang="en-US" sz="2000" dirty="0"/>
              <a:t>toxic indigestion)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l-GR" sz="2000" dirty="0"/>
              <a:t>φόρτος </a:t>
            </a:r>
            <a:r>
              <a:rPr lang="el-GR" sz="2000" dirty="0" err="1"/>
              <a:t>δημητρ</a:t>
            </a:r>
            <a:r>
              <a:rPr lang="el-GR" sz="2000" dirty="0"/>
              <a:t>. καρπών (</a:t>
            </a:r>
            <a:r>
              <a:rPr lang="en-US" sz="2000" dirty="0"/>
              <a:t>cereal overload)</a:t>
            </a:r>
          </a:p>
          <a:p>
            <a:pPr marL="0" indent="0">
              <a:buNone/>
            </a:pPr>
            <a:r>
              <a:rPr lang="el-GR" sz="2000" dirty="0"/>
              <a:t>Αίτια: υπερκατανάλωση αμύλου (25-65 </a:t>
            </a:r>
            <a:r>
              <a:rPr lang="en-US" sz="2000" dirty="0"/>
              <a:t>g </a:t>
            </a:r>
            <a:r>
              <a:rPr lang="el-GR" sz="2000" dirty="0"/>
              <a:t>Δ.Κ/</a:t>
            </a:r>
            <a:r>
              <a:rPr lang="en-US" sz="2000" dirty="0"/>
              <a:t>kg </a:t>
            </a:r>
            <a:r>
              <a:rPr lang="el-GR" sz="2000" dirty="0"/>
              <a:t>ΣΒ) ή σακχάρων (6 </a:t>
            </a:r>
            <a:r>
              <a:rPr lang="en-US" sz="2000" dirty="0"/>
              <a:t>g/kg </a:t>
            </a:r>
            <a:r>
              <a:rPr lang="el-GR" sz="2000" dirty="0"/>
              <a:t>ΣΒ) συνεπάγεται</a:t>
            </a:r>
          </a:p>
          <a:p>
            <a:pPr marL="0" indent="0">
              <a:buNone/>
            </a:pPr>
            <a:r>
              <a:rPr lang="el-GR" sz="2000" dirty="0"/>
              <a:t>	- παραγωγή μεγάλης ποσότητας ΠΛΟ</a:t>
            </a:r>
          </a:p>
          <a:p>
            <a:pPr marL="0" indent="0">
              <a:buNone/>
            </a:pPr>
            <a:r>
              <a:rPr lang="el-GR" sz="2000" dirty="0"/>
              <a:t>	- πτώση ΡΗ (5-5,5) και συνεπώς παραγωγή 	γαλακτικού </a:t>
            </a:r>
            <a:r>
              <a:rPr lang="el-GR" sz="2000" dirty="0" err="1"/>
              <a:t>οξέως</a:t>
            </a:r>
            <a:r>
              <a:rPr lang="el-GR" sz="2000" dirty="0"/>
              <a:t> - επικράτηση </a:t>
            </a:r>
            <a:r>
              <a:rPr lang="el-GR" sz="2000" dirty="0" err="1"/>
              <a:t>γαλακτοβακίλων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Βέλος: Με γωνία προς τα επάνω 3">
            <a:extLst>
              <a:ext uri="{FF2B5EF4-FFF2-40B4-BE49-F238E27FC236}">
                <a16:creationId xmlns:a16="http://schemas.microsoft.com/office/drawing/2014/main" id="{566EFCCE-4E06-4055-9276-332DD6B9F902}"/>
              </a:ext>
            </a:extLst>
          </p:cNvPr>
          <p:cNvSpPr/>
          <p:nvPr/>
        </p:nvSpPr>
        <p:spPr>
          <a:xfrm rot="5400000">
            <a:off x="698113" y="5468645"/>
            <a:ext cx="1180730" cy="1101524"/>
          </a:xfrm>
          <a:prstGeom prst="bentUpArrow">
            <a:avLst>
              <a:gd name="adj1" fmla="val 15329"/>
              <a:gd name="adj2" fmla="val 17747"/>
              <a:gd name="adj3" fmla="val 30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4B573-3FAA-4EA4-AC45-4E6A4D145F4D}"/>
              </a:ext>
            </a:extLst>
          </p:cNvPr>
          <p:cNvSpPr txBox="1"/>
          <p:nvPr/>
        </p:nvSpPr>
        <p:spPr>
          <a:xfrm>
            <a:off x="2050742" y="5797118"/>
            <a:ext cx="404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Βλέπε </a:t>
            </a:r>
            <a:r>
              <a:rPr lang="el-GR" dirty="0" err="1"/>
              <a:t>Γαλακτοξαιμία</a:t>
            </a:r>
            <a:r>
              <a:rPr lang="el-GR" dirty="0"/>
              <a:t> αγελάδων από μάθημα «</a:t>
            </a:r>
            <a:r>
              <a:rPr lang="en-US" altLang="el-GR" sz="1800" b="1" dirty="0"/>
              <a:t>III</a:t>
            </a:r>
            <a:r>
              <a:rPr lang="el-GR" altLang="el-GR" sz="1800" b="1" dirty="0"/>
              <a:t>. Διατροφή βοοειδών»</a:t>
            </a:r>
            <a:endParaRPr lang="el-GR" altLang="el-GR" sz="1200" b="1" dirty="0"/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303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D5993-2B91-4218-B42E-03241DDC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83" y="308042"/>
            <a:ext cx="8596668" cy="1320800"/>
          </a:xfrm>
        </p:spPr>
        <p:txBody>
          <a:bodyPr/>
          <a:lstStyle/>
          <a:p>
            <a:r>
              <a:rPr lang="el-GR" dirty="0" err="1"/>
              <a:t>Δυσπεπτική</a:t>
            </a:r>
            <a:r>
              <a:rPr lang="el-GR" dirty="0"/>
              <a:t> οξέωση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560340-6A5E-44E0-931D-EFA5EC49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507787"/>
            <a:ext cx="8855713" cy="453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Συμπτώματα:</a:t>
            </a:r>
          </a:p>
          <a:p>
            <a:r>
              <a:rPr lang="el-GR" sz="2400" dirty="0"/>
              <a:t>δυσπεψία, φόρτος στομάχου</a:t>
            </a:r>
          </a:p>
          <a:p>
            <a:r>
              <a:rPr lang="el-GR" sz="2400" dirty="0"/>
              <a:t>ατονία της </a:t>
            </a:r>
            <a:r>
              <a:rPr lang="el-GR" sz="2400" dirty="0" err="1"/>
              <a:t>μεγ</a:t>
            </a:r>
            <a:r>
              <a:rPr lang="el-GR" sz="2400" dirty="0"/>
              <a:t>. κοιλίας</a:t>
            </a:r>
          </a:p>
          <a:p>
            <a:r>
              <a:rPr lang="el-GR" sz="2400" dirty="0"/>
              <a:t>διακοπή μηρυκασμού, ανορεξία</a:t>
            </a:r>
          </a:p>
          <a:p>
            <a:r>
              <a:rPr lang="el-GR" sz="2400" dirty="0"/>
              <a:t>αφυδάτωση, </a:t>
            </a:r>
            <a:r>
              <a:rPr lang="el-GR" sz="2400" dirty="0" err="1"/>
              <a:t>αιμοσυμπύκνωση</a:t>
            </a:r>
            <a:endParaRPr lang="el-GR" sz="2400" dirty="0"/>
          </a:p>
          <a:p>
            <a:r>
              <a:rPr lang="el-GR" sz="2400" dirty="0"/>
              <a:t>έντονη διάρροια - όξινη οσμή</a:t>
            </a:r>
          </a:p>
          <a:p>
            <a:r>
              <a:rPr lang="el-GR" sz="2400" dirty="0"/>
              <a:t>σιαλόρροια, λήθαργος, κώμα - θάνατος</a:t>
            </a:r>
          </a:p>
          <a:p>
            <a:r>
              <a:rPr lang="el-GR" sz="2400" dirty="0"/>
              <a:t>(αποκόλληση </a:t>
            </a:r>
            <a:r>
              <a:rPr lang="el-GR" sz="2400" dirty="0" err="1"/>
              <a:t>βλενογόννου</a:t>
            </a:r>
            <a:r>
              <a:rPr lang="el-GR" sz="2400" dirty="0"/>
              <a:t> </a:t>
            </a:r>
            <a:r>
              <a:rPr lang="el-GR" sz="2400" dirty="0" err="1"/>
              <a:t>μεγ</a:t>
            </a:r>
            <a:r>
              <a:rPr lang="el-GR" sz="2400" dirty="0"/>
              <a:t>. κοιλίας)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3948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69CAA-43E2-47BB-8AD7-2607B7C9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l-GR"/>
              <a:t>Βοσκότοποι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45C455-A467-41D3-A603-F2B93D262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572" y="1405107"/>
            <a:ext cx="5394940" cy="3880773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Βοσκότοποι: κυρίως φυσικοί, ποικίλης παραγωγικότητας, χωρίς πρόγραμμα βόσκησης.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Εποχιακές διακυμάνσεις ως προς την κάλυψη των αναγκών των ζώων από τη βοσκήσιμη ύλη (υποσιτισμός-περίσσεια)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Συνήθως 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υπερβόσκονται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(διάβρωση κλπ.) άλλοι 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υποβόσκονται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(εγκατάλειψη)</a:t>
            </a:r>
          </a:p>
        </p:txBody>
      </p:sp>
      <p:pic>
        <p:nvPicPr>
          <p:cNvPr id="1026" name="Picture 2" descr="50,668 Sheep Grazing Stock Photos, Pictures &amp;amp; Royalty-Free Images - iStock">
            <a:extLst>
              <a:ext uri="{FF2B5EF4-FFF2-40B4-BE49-F238E27FC236}">
                <a16:creationId xmlns:a16="http://schemas.microsoft.com/office/drawing/2014/main" id="{41A98CD3-4362-4275-82F1-C4076C9C3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946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1071A11C-59A1-49CA-8AAF-50D69AFE27E3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document logo | Itergy">
            <a:hlinkClick r:id="rId3"/>
            <a:extLst>
              <a:ext uri="{FF2B5EF4-FFF2-40B4-BE49-F238E27FC236}">
                <a16:creationId xmlns:a16="http://schemas.microsoft.com/office/drawing/2014/main" id="{9A4F75C0-B37F-4C2A-8539-729D9CDE0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69" y="4675356"/>
            <a:ext cx="2968557" cy="22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29C07-0431-44AC-831D-5D89B44FC5B1}"/>
              </a:ext>
            </a:extLst>
          </p:cNvPr>
          <p:cNvSpPr txBox="1"/>
          <p:nvPr/>
        </p:nvSpPr>
        <p:spPr>
          <a:xfrm>
            <a:off x="6096000" y="5405428"/>
            <a:ext cx="2645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ym typeface="Wingdings" panose="05000000000000000000" pitchFamily="2" charset="2"/>
              </a:rPr>
              <a:t> Εδώ θα βρείτε πως υπολογίζεται η κατανάλωση τροφής στο βοσκότοπο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319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2567C0-C982-4000-B8DC-8F555452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4" y="369903"/>
            <a:ext cx="8596668" cy="1320800"/>
          </a:xfrm>
        </p:spPr>
        <p:txBody>
          <a:bodyPr/>
          <a:lstStyle/>
          <a:p>
            <a:r>
              <a:rPr lang="el-GR" dirty="0" err="1"/>
              <a:t>Δυσπεπτική</a:t>
            </a:r>
            <a:r>
              <a:rPr lang="el-GR" dirty="0"/>
              <a:t> οξέωση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45AC52-73AB-4EEF-B496-B3B1A2548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14" y="2408700"/>
            <a:ext cx="8963284" cy="4079397"/>
          </a:xfrm>
        </p:spPr>
        <p:txBody>
          <a:bodyPr/>
          <a:lstStyle/>
          <a:p>
            <a:r>
              <a:rPr lang="el-GR" sz="2000" dirty="0"/>
              <a:t>Θνησιμότητα 90% αν δεν λάβουμε μετρά (30-50% μετά από παρεμβάσεις).</a:t>
            </a:r>
          </a:p>
          <a:p>
            <a:r>
              <a:rPr lang="el-GR" sz="2000" dirty="0"/>
              <a:t>Μεμονωμένα περιστατικά: χορήγηση CaCO3, </a:t>
            </a:r>
            <a:r>
              <a:rPr lang="el-GR" sz="2000" dirty="0" err="1"/>
              <a:t>MgO</a:t>
            </a:r>
            <a:r>
              <a:rPr lang="el-GR" sz="2000" dirty="0"/>
              <a:t>, NaHCO3 για εξουδετέρωση οξέων της </a:t>
            </a:r>
            <a:r>
              <a:rPr lang="el-GR" sz="2000" dirty="0" err="1"/>
              <a:t>μεγ</a:t>
            </a:r>
            <a:r>
              <a:rPr lang="el-GR" sz="2000" dirty="0"/>
              <a:t>. κοιλίας.</a:t>
            </a:r>
          </a:p>
          <a:p>
            <a:r>
              <a:rPr lang="el-GR" sz="2000" dirty="0"/>
              <a:t>Ενδοφλέβια έγχυση ηλεκτρολυτών.</a:t>
            </a:r>
          </a:p>
          <a:p>
            <a:r>
              <a:rPr lang="el-GR" sz="2000" dirty="0"/>
              <a:t>Ποτέ γλυκόζη διότι επισπεύδεται ο θάνατος (μην μπερδέψουμε τα συμπτώματα με </a:t>
            </a:r>
            <a:r>
              <a:rPr lang="el-GR" sz="2000" dirty="0" err="1"/>
              <a:t>κέτωση</a:t>
            </a:r>
            <a:r>
              <a:rPr lang="el-GR" sz="2000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4914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3B4EEF-CCE0-4E1F-BA4C-3B101D27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4" y="1453860"/>
            <a:ext cx="8875168" cy="5049141"/>
          </a:xfrm>
        </p:spPr>
        <p:txBody>
          <a:bodyPr>
            <a:normAutofit/>
          </a:bodyPr>
          <a:lstStyle/>
          <a:p>
            <a:r>
              <a:rPr lang="el-GR" sz="2400" dirty="0"/>
              <a:t>Προληπτικά:</a:t>
            </a:r>
          </a:p>
          <a:p>
            <a:r>
              <a:rPr lang="el-GR" sz="2400" dirty="0"/>
              <a:t>αποφυγή απότομης χορήγησης μεγάλης ποσότητας </a:t>
            </a:r>
            <a:r>
              <a:rPr lang="el-GR" sz="2400" dirty="0" err="1"/>
              <a:t>δημ</a:t>
            </a:r>
            <a:r>
              <a:rPr lang="el-GR" sz="2400" dirty="0"/>
              <a:t>. καρπών ή σακχάρων</a:t>
            </a:r>
          </a:p>
          <a:p>
            <a:r>
              <a:rPr lang="el-GR" sz="2400" dirty="0"/>
              <a:t>χορήγηση επαρκούς ποσότητας ΧΖ καλής ποιότητας</a:t>
            </a:r>
          </a:p>
          <a:p>
            <a:r>
              <a:rPr lang="el-GR" sz="2400" dirty="0"/>
              <a:t>προοδευτική χορήγηση δημητριακών μετά τη χορήγηση των ΧΖ</a:t>
            </a:r>
          </a:p>
          <a:p>
            <a:r>
              <a:rPr lang="el-GR" sz="2400" dirty="0"/>
              <a:t>ενσωμάτωση σόδας (NaHCO3) σε ποσότητα 2-3% της ΞΟ των ΣΖ</a:t>
            </a:r>
          </a:p>
          <a:p>
            <a:endParaRPr lang="el-GR" sz="24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3E73ADA4-3A49-4D1E-907F-2735972E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4" y="0"/>
            <a:ext cx="8596668" cy="1320800"/>
          </a:xfrm>
        </p:spPr>
        <p:txBody>
          <a:bodyPr/>
          <a:lstStyle/>
          <a:p>
            <a:r>
              <a:rPr lang="el-GR" dirty="0" err="1"/>
              <a:t>Δυσπεπτική</a:t>
            </a:r>
            <a:r>
              <a:rPr lang="el-GR" dirty="0"/>
              <a:t> οξέωση </a:t>
            </a:r>
          </a:p>
        </p:txBody>
      </p:sp>
    </p:spTree>
    <p:extLst>
      <p:ext uri="{BB962C8B-B14F-4D97-AF65-F5344CB8AC3E}">
        <p14:creationId xmlns:p14="http://schemas.microsoft.com/office/powerpoint/2010/main" val="2328510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67FD4C-F565-4AF9-9F72-D95E1E3D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Μετεωρισμός (Τυμπανισμός)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8734D8-3F28-459A-A81A-6484FDE2A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600904" cy="3880773"/>
          </a:xfrm>
        </p:spPr>
        <p:txBody>
          <a:bodyPr/>
          <a:lstStyle/>
          <a:p>
            <a:r>
              <a:rPr lang="el-GR" dirty="0"/>
              <a:t>Όταν οδηγούνται στη βοσκή σχετικά απότομα στην αρχή της βλαστικής περιόδου.</a:t>
            </a:r>
          </a:p>
          <a:p>
            <a:r>
              <a:rPr lang="el-GR" dirty="0"/>
              <a:t>Εκδήλωση συμπτωμάτων (τυμπανισμός στο αριστερό μέρος της κοιλιακής χώρας, νευρικότητα, δύσπνοια, ταχυκαρδία, </a:t>
            </a:r>
            <a:r>
              <a:rPr lang="el-GR" dirty="0" err="1"/>
              <a:t>υπερσιελόρροια</a:t>
            </a:r>
            <a:r>
              <a:rPr lang="el-GR" dirty="0"/>
              <a:t>) - θάνατος σε 3-4 ώρες.</a:t>
            </a:r>
          </a:p>
          <a:p>
            <a:r>
              <a:rPr lang="el-GR" dirty="0"/>
              <a:t>Χορήγηση αντιβιοτικών ή </a:t>
            </a:r>
            <a:r>
              <a:rPr lang="el-GR" dirty="0" err="1"/>
              <a:t>αραχιδελαίου</a:t>
            </a:r>
            <a:r>
              <a:rPr lang="el-GR" dirty="0"/>
              <a:t> για παρεμπόδιση σχηματισμού αφρού.</a:t>
            </a:r>
          </a:p>
          <a:p>
            <a:r>
              <a:rPr lang="el-GR" dirty="0"/>
              <a:t>Αποφυγή βόσκησης βοσκοτόπου με πολλά ψυχανθή.</a:t>
            </a:r>
          </a:p>
          <a:p>
            <a:r>
              <a:rPr lang="el-GR" dirty="0"/>
              <a:t>Προ της εξόδου στη βοσκή χορήγηση ΧΖ (π.χ. αχύρου ή σανού).</a:t>
            </a:r>
          </a:p>
          <a:p>
            <a:endParaRPr lang="el-GR" dirty="0"/>
          </a:p>
        </p:txBody>
      </p:sp>
      <p:pic>
        <p:nvPicPr>
          <p:cNvPr id="3074" name="Picture 2" descr="Bloat in Small Ruminants">
            <a:extLst>
              <a:ext uri="{FF2B5EF4-FFF2-40B4-BE49-F238E27FC236}">
                <a16:creationId xmlns:a16="http://schemas.microsoft.com/office/drawing/2014/main" id="{4B82B22A-621B-49AE-BBD5-C601AC0D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447" y="-642026"/>
            <a:ext cx="3242553" cy="75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96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5C4554-137A-4AD4-8FD3-31F0BB82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Διαταραχές στο λεπτό έντερο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C989C3-42B0-42FF-9EBC-128EC12F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Διάρροια</a:t>
            </a:r>
          </a:p>
          <a:p>
            <a:r>
              <a:rPr lang="el-GR" sz="2400" dirty="0"/>
              <a:t>Προκαλείται από αλλαγές του σιτηρεσίου.</a:t>
            </a:r>
          </a:p>
          <a:p>
            <a:r>
              <a:rPr lang="el-GR" sz="2400" dirty="0"/>
              <a:t>Οφείλεται στη χαμηλή απορρόφηση των υγρών του εντέρου ή αυξημένες εκκρίσεις αυτού, σε μη κανονικές περισταλτικές κινήσεις του εντέρου.</a:t>
            </a:r>
          </a:p>
          <a:p>
            <a:r>
              <a:rPr lang="el-GR" sz="2400" dirty="0"/>
              <a:t>Αυξημένη ροή περιεχομένου πεπτικού συστήματος οδηγεί σε αυξημένη ζύμωση υδατανθράκων στο παχύ έντερο με αποτέλεσμα πτώση του </a:t>
            </a:r>
            <a:r>
              <a:rPr lang="el-GR" sz="2400" dirty="0" err="1"/>
              <a:t>pΗ</a:t>
            </a:r>
            <a:r>
              <a:rPr lang="el-GR" sz="2400" dirty="0"/>
              <a:t> και συνεπώς προσβολές από </a:t>
            </a:r>
            <a:r>
              <a:rPr lang="el-GR" sz="2400" dirty="0" err="1"/>
              <a:t>κλωστρίδια</a:t>
            </a:r>
            <a:r>
              <a:rPr lang="el-GR" sz="2400" dirty="0"/>
              <a:t> (</a:t>
            </a:r>
            <a:r>
              <a:rPr lang="el-GR" sz="2400" dirty="0" err="1"/>
              <a:t>εντεροτοξιναιμία</a:t>
            </a:r>
            <a:r>
              <a:rPr lang="el-GR" sz="2400" dirty="0"/>
              <a:t>) και μολύνσεις από </a:t>
            </a:r>
            <a:r>
              <a:rPr lang="el-GR" sz="2400" dirty="0" err="1"/>
              <a:t>Listeria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4347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397A7E-3415-4B0C-9508-51A8E10A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Κετοναιμία</a:t>
            </a:r>
            <a:r>
              <a:rPr lang="el-GR" dirty="0"/>
              <a:t> ή τοξιναιμία κυήσεως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61CEC8-0B8A-4883-8079-709A981A3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400" dirty="0"/>
              <a:t>Αίτιο: το αρνητικό ισοζύγιο ενέργειας κατά την περιγεννητική περίοδο λόγω: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υψηλών ενεργειακών αναγκών (</a:t>
            </a:r>
            <a:r>
              <a:rPr lang="el-GR" sz="2400" dirty="0" err="1"/>
              <a:t>πολύδυμα</a:t>
            </a:r>
            <a:r>
              <a:rPr lang="el-GR" sz="2400" dirty="0"/>
              <a:t> ζώα)</a:t>
            </a:r>
          </a:p>
          <a:p>
            <a:r>
              <a:rPr lang="el-GR" sz="2400" dirty="0"/>
              <a:t>εναπόθεσης λίπους κατά την ξηρά περίοδο πέραν του κανονικού (</a:t>
            </a:r>
            <a:r>
              <a:rPr lang="el-GR" sz="2400" dirty="0" err="1"/>
              <a:t>λεπτίνη</a:t>
            </a:r>
            <a:r>
              <a:rPr lang="el-GR" sz="2400" dirty="0"/>
              <a:t>)</a:t>
            </a:r>
          </a:p>
          <a:p>
            <a:r>
              <a:rPr lang="el-GR" sz="2400" dirty="0"/>
              <a:t>Προσβολή από παράσιτα, παρατεταμένο </a:t>
            </a:r>
            <a:r>
              <a:rPr lang="el-GR" sz="2400" dirty="0" err="1"/>
              <a:t>stress</a:t>
            </a:r>
            <a:r>
              <a:rPr lang="el-GR" sz="2400" dirty="0"/>
              <a:t>, έλλειψη βιταμινών (</a:t>
            </a:r>
            <a:r>
              <a:rPr lang="el-GR" sz="2400" dirty="0" err="1"/>
              <a:t>χολίνη-βιοτίνη</a:t>
            </a:r>
            <a:r>
              <a:rPr lang="el-GR" sz="2400" dirty="0"/>
              <a:t>).</a:t>
            </a:r>
          </a:p>
          <a:p>
            <a:r>
              <a:rPr lang="el-GR" sz="2400" dirty="0"/>
              <a:t>Καταβολισμός λίπους συνεπάγεται παραγωγή </a:t>
            </a:r>
            <a:r>
              <a:rPr lang="el-GR" sz="2400" dirty="0" err="1"/>
              <a:t>κετονοσωμάτων</a:t>
            </a:r>
            <a:endParaRPr lang="el-GR" dirty="0"/>
          </a:p>
        </p:txBody>
      </p:sp>
      <p:sp>
        <p:nvSpPr>
          <p:cNvPr id="4" name="Βέλος: Με γωνία προς τα επάνω 3">
            <a:extLst>
              <a:ext uri="{FF2B5EF4-FFF2-40B4-BE49-F238E27FC236}">
                <a16:creationId xmlns:a16="http://schemas.microsoft.com/office/drawing/2014/main" id="{2770DA08-EC89-41CD-9752-3950D158FDC3}"/>
              </a:ext>
            </a:extLst>
          </p:cNvPr>
          <p:cNvSpPr/>
          <p:nvPr/>
        </p:nvSpPr>
        <p:spPr>
          <a:xfrm rot="5400000">
            <a:off x="698113" y="5468645"/>
            <a:ext cx="1180730" cy="1101524"/>
          </a:xfrm>
          <a:prstGeom prst="bentUpArrow">
            <a:avLst>
              <a:gd name="adj1" fmla="val 15329"/>
              <a:gd name="adj2" fmla="val 17747"/>
              <a:gd name="adj3" fmla="val 30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86198-99AB-4A02-92E8-586C0323A93B}"/>
              </a:ext>
            </a:extLst>
          </p:cNvPr>
          <p:cNvSpPr txBox="1"/>
          <p:nvPr/>
        </p:nvSpPr>
        <p:spPr>
          <a:xfrm>
            <a:off x="2050742" y="5797118"/>
            <a:ext cx="404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Βλέπε </a:t>
            </a:r>
            <a:r>
              <a:rPr lang="el-GR" dirty="0" err="1"/>
              <a:t>Κετοναιμία</a:t>
            </a:r>
            <a:r>
              <a:rPr lang="el-GR" dirty="0"/>
              <a:t> αγελάδων από μάθημα «</a:t>
            </a:r>
            <a:r>
              <a:rPr lang="en-US" altLang="el-GR" sz="1800" b="1" dirty="0"/>
              <a:t>III</a:t>
            </a:r>
            <a:r>
              <a:rPr lang="el-GR" altLang="el-GR" sz="1800" b="1" dirty="0"/>
              <a:t>. Διατροφή βοοειδών»</a:t>
            </a:r>
            <a:endParaRPr lang="el-GR" altLang="el-GR" sz="1200" b="1" dirty="0"/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316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F0E99B-AE29-4126-AF3A-798D37F7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15" y="1215957"/>
            <a:ext cx="8670887" cy="4825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Συμπτώματα:</a:t>
            </a:r>
          </a:p>
          <a:p>
            <a:r>
              <a:rPr lang="el-GR" sz="2400" dirty="0"/>
              <a:t>δύσπνοια, καταστολή του ΚΝΣ</a:t>
            </a:r>
          </a:p>
          <a:p>
            <a:r>
              <a:rPr lang="el-GR" sz="2400" dirty="0"/>
              <a:t>αφυδάτωση, υψηλή συγκέντρωση Ν στο αίμα, απώλεια συνείδησης</a:t>
            </a:r>
          </a:p>
          <a:p>
            <a:r>
              <a:rPr lang="el-GR" sz="2400" dirty="0"/>
              <a:t>υπογλυκαιμία, σταδιακή ανορεξία, νωθρότητα, αδυναμία έγερσης, κώμα, θάνατος εντός 1-6 ημερών</a:t>
            </a:r>
          </a:p>
          <a:p>
            <a:r>
              <a:rPr lang="el-GR" sz="2400" dirty="0"/>
              <a:t>σιελόρροια, μυϊκός τρόμος, τυφλότητα, τρίξιμο </a:t>
            </a:r>
            <a:r>
              <a:rPr lang="el-GR" sz="2400" dirty="0" err="1"/>
              <a:t>οδόντων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F7FBA5B9-0FD2-412D-8BBA-64CE2DA7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1" y="156238"/>
            <a:ext cx="8596668" cy="1320800"/>
          </a:xfrm>
        </p:spPr>
        <p:txBody>
          <a:bodyPr/>
          <a:lstStyle/>
          <a:p>
            <a:r>
              <a:rPr lang="el-GR" dirty="0" err="1"/>
              <a:t>Κετοναιμία</a:t>
            </a:r>
            <a:r>
              <a:rPr lang="el-GR" dirty="0"/>
              <a:t> ή τοξιναιμία κυήσεως </a:t>
            </a:r>
          </a:p>
        </p:txBody>
      </p:sp>
    </p:spTree>
    <p:extLst>
      <p:ext uri="{BB962C8B-B14F-4D97-AF65-F5344CB8AC3E}">
        <p14:creationId xmlns:p14="http://schemas.microsoft.com/office/powerpoint/2010/main" val="3814079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6EBF13D-A107-4F27-8890-690A89E4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Κετοναιμία ή τοξιναιμία κυήσεως </a:t>
            </a:r>
          </a:p>
        </p:txBody>
      </p:sp>
      <p:pic>
        <p:nvPicPr>
          <p:cNvPr id="4" name="Picture 2" descr="PDF] Therapeutic management of pregnancy toxemia in a goat | Semantic  Scholar">
            <a:extLst>
              <a:ext uri="{FF2B5EF4-FFF2-40B4-BE49-F238E27FC236}">
                <a16:creationId xmlns:a16="http://schemas.microsoft.com/office/drawing/2014/main" id="{6F61BE04-70A5-4E82-A23D-AB792F201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r="6701" b="9936"/>
          <a:stretch/>
        </p:blipFill>
        <p:spPr bwMode="auto">
          <a:xfrm>
            <a:off x="985965" y="688589"/>
            <a:ext cx="4883927" cy="348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lue Ridge Hobby Farm: Pregnancy Toxemia and Ketosis in Does (Sheep and  Goats)">
            <a:extLst>
              <a:ext uri="{FF2B5EF4-FFF2-40B4-BE49-F238E27FC236}">
                <a16:creationId xmlns:a16="http://schemas.microsoft.com/office/drawing/2014/main" id="{0586DD3B-631F-4AE5-B6D7-21A30043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4573" y="609600"/>
            <a:ext cx="2742315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04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AED5E5-8ABF-456B-9633-EDCFEAAB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99" y="1434406"/>
            <a:ext cx="8758436" cy="5068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Συγκέντρωση γλυκόζης στο αίμα &lt; 25 </a:t>
            </a:r>
            <a:r>
              <a:rPr lang="el-GR" sz="2400" dirty="0" err="1"/>
              <a:t>mg</a:t>
            </a:r>
            <a:r>
              <a:rPr lang="el-GR" sz="2400" dirty="0"/>
              <a:t>/100 </a:t>
            </a:r>
            <a:r>
              <a:rPr lang="el-GR" sz="2400" dirty="0" err="1"/>
              <a:t>ml</a:t>
            </a:r>
            <a:r>
              <a:rPr lang="el-GR" sz="2400" dirty="0"/>
              <a:t> (κανονική 40-50 </a:t>
            </a:r>
            <a:r>
              <a:rPr lang="el-GR" sz="2400" dirty="0" err="1"/>
              <a:t>mg</a:t>
            </a:r>
            <a:r>
              <a:rPr lang="el-GR" sz="2400" dirty="0"/>
              <a:t>/ 100ml)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Ποσοστό θνησιμότητας 90% (αν δεν προβούμε σε μέτρα)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Θεραπεία:  </a:t>
            </a:r>
          </a:p>
          <a:p>
            <a:r>
              <a:rPr lang="el-GR" sz="2400" dirty="0"/>
              <a:t>	Ενδοφλέβια ένεση </a:t>
            </a:r>
            <a:r>
              <a:rPr lang="el-GR" sz="2400" dirty="0" err="1"/>
              <a:t>προπυλενικής</a:t>
            </a:r>
            <a:r>
              <a:rPr lang="el-GR" sz="2400" dirty="0"/>
              <a:t> </a:t>
            </a:r>
            <a:r>
              <a:rPr lang="el-GR" sz="2400" dirty="0" err="1"/>
              <a:t>γλυκόλης</a:t>
            </a:r>
            <a:r>
              <a:rPr lang="el-GR" sz="2400" dirty="0"/>
              <a:t> ή διαλύματος </a:t>
            </a:r>
            <a:r>
              <a:rPr lang="el-GR" sz="2400" dirty="0" err="1"/>
              <a:t>προπιονικού</a:t>
            </a:r>
            <a:r>
              <a:rPr lang="el-GR" sz="2400" dirty="0"/>
              <a:t> </a:t>
            </a:r>
            <a:r>
              <a:rPr lang="el-GR" sz="2400" dirty="0" err="1"/>
              <a:t>Na</a:t>
            </a:r>
            <a:r>
              <a:rPr lang="el-GR" sz="2400" dirty="0"/>
              <a:t> 2 φορές ημερησίως μέχρι να αποκατασταθεί η όρεξη. Παράλληλα χορήγηση κορτιζόνης με </a:t>
            </a:r>
            <a:r>
              <a:rPr lang="el-GR" sz="2400" dirty="0" err="1"/>
              <a:t>βιτ</a:t>
            </a:r>
            <a:r>
              <a:rPr lang="el-GR" sz="2400" dirty="0"/>
              <a:t>. Β</a:t>
            </a:r>
          </a:p>
          <a:p>
            <a:r>
              <a:rPr lang="el-GR" sz="2400" dirty="0"/>
              <a:t>   Πιθανότητες επιτυχούς αντιμετώπισης μειωμένες.</a:t>
            </a:r>
          </a:p>
          <a:p>
            <a:endParaRPr lang="el-GR" sz="24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2152DE77-7819-43B4-87AE-B14B6CDA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1" y="156238"/>
            <a:ext cx="8596668" cy="1320800"/>
          </a:xfrm>
        </p:spPr>
        <p:txBody>
          <a:bodyPr/>
          <a:lstStyle/>
          <a:p>
            <a:r>
              <a:rPr lang="el-GR" dirty="0" err="1"/>
              <a:t>Κετοναιμία</a:t>
            </a:r>
            <a:r>
              <a:rPr lang="el-GR" dirty="0"/>
              <a:t> ή τοξιναιμία κυήσεως </a:t>
            </a:r>
          </a:p>
        </p:txBody>
      </p:sp>
      <p:pic>
        <p:nvPicPr>
          <p:cNvPr id="5" name="Picture 2" descr="Cow Side Device for Sub-Clinical Ketosis - Farmworx">
            <a:extLst>
              <a:ext uri="{FF2B5EF4-FFF2-40B4-BE49-F238E27FC236}">
                <a16:creationId xmlns:a16="http://schemas.microsoft.com/office/drawing/2014/main" id="{3B91EBF1-CE04-484F-8E9E-37C6FDA9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39" y="266329"/>
            <a:ext cx="2917462" cy="20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Ελεύθερη σχεδίαση: Σχήμα 5">
            <a:extLst>
              <a:ext uri="{FF2B5EF4-FFF2-40B4-BE49-F238E27FC236}">
                <a16:creationId xmlns:a16="http://schemas.microsoft.com/office/drawing/2014/main" id="{12DA3063-153F-4361-AFCE-A890053A5095}"/>
              </a:ext>
            </a:extLst>
          </p:cNvPr>
          <p:cNvSpPr/>
          <p:nvPr/>
        </p:nvSpPr>
        <p:spPr>
          <a:xfrm>
            <a:off x="8753383" y="568171"/>
            <a:ext cx="1411549" cy="1646219"/>
          </a:xfrm>
          <a:custGeom>
            <a:avLst/>
            <a:gdLst>
              <a:gd name="connsiteX0" fmla="*/ 0 w 1411549"/>
              <a:gd name="connsiteY0" fmla="*/ 0 h 1646219"/>
              <a:gd name="connsiteX1" fmla="*/ 0 w 1411549"/>
              <a:gd name="connsiteY1" fmla="*/ 0 h 1646219"/>
              <a:gd name="connsiteX2" fmla="*/ 44388 w 1411549"/>
              <a:gd name="connsiteY2" fmla="*/ 506027 h 1646219"/>
              <a:gd name="connsiteX3" fmla="*/ 62143 w 1411549"/>
              <a:gd name="connsiteY3" fmla="*/ 763479 h 1646219"/>
              <a:gd name="connsiteX4" fmla="*/ 71021 w 1411549"/>
              <a:gd name="connsiteY4" fmla="*/ 834501 h 1646219"/>
              <a:gd name="connsiteX5" fmla="*/ 79899 w 1411549"/>
              <a:gd name="connsiteY5" fmla="*/ 1100831 h 1646219"/>
              <a:gd name="connsiteX6" fmla="*/ 88776 w 1411549"/>
              <a:gd name="connsiteY6" fmla="*/ 1526959 h 1646219"/>
              <a:gd name="connsiteX7" fmla="*/ 142042 w 1411549"/>
              <a:gd name="connsiteY7" fmla="*/ 1580225 h 1646219"/>
              <a:gd name="connsiteX8" fmla="*/ 168675 w 1411549"/>
              <a:gd name="connsiteY8" fmla="*/ 1606858 h 1646219"/>
              <a:gd name="connsiteX9" fmla="*/ 204186 w 1411549"/>
              <a:gd name="connsiteY9" fmla="*/ 1615736 h 1646219"/>
              <a:gd name="connsiteX10" fmla="*/ 310718 w 1411549"/>
              <a:gd name="connsiteY10" fmla="*/ 1642369 h 1646219"/>
              <a:gd name="connsiteX11" fmla="*/ 550415 w 1411549"/>
              <a:gd name="connsiteY11" fmla="*/ 1615736 h 1646219"/>
              <a:gd name="connsiteX12" fmla="*/ 585926 w 1411549"/>
              <a:gd name="connsiteY12" fmla="*/ 1597980 h 1646219"/>
              <a:gd name="connsiteX13" fmla="*/ 612559 w 1411549"/>
              <a:gd name="connsiteY13" fmla="*/ 1580225 h 1646219"/>
              <a:gd name="connsiteX14" fmla="*/ 665825 w 1411549"/>
              <a:gd name="connsiteY14" fmla="*/ 1562470 h 1646219"/>
              <a:gd name="connsiteX15" fmla="*/ 692458 w 1411549"/>
              <a:gd name="connsiteY15" fmla="*/ 1553592 h 1646219"/>
              <a:gd name="connsiteX16" fmla="*/ 719091 w 1411549"/>
              <a:gd name="connsiteY16" fmla="*/ 1526959 h 1646219"/>
              <a:gd name="connsiteX17" fmla="*/ 745724 w 1411549"/>
              <a:gd name="connsiteY17" fmla="*/ 1376039 h 1646219"/>
              <a:gd name="connsiteX18" fmla="*/ 754601 w 1411549"/>
              <a:gd name="connsiteY18" fmla="*/ 1340528 h 1646219"/>
              <a:gd name="connsiteX19" fmla="*/ 781234 w 1411549"/>
              <a:gd name="connsiteY19" fmla="*/ 1207363 h 1646219"/>
              <a:gd name="connsiteX20" fmla="*/ 843378 w 1411549"/>
              <a:gd name="connsiteY20" fmla="*/ 1145219 h 1646219"/>
              <a:gd name="connsiteX21" fmla="*/ 861134 w 1411549"/>
              <a:gd name="connsiteY21" fmla="*/ 1127464 h 1646219"/>
              <a:gd name="connsiteX22" fmla="*/ 878889 w 1411549"/>
              <a:gd name="connsiteY22" fmla="*/ 1091953 h 1646219"/>
              <a:gd name="connsiteX23" fmla="*/ 905522 w 1411549"/>
              <a:gd name="connsiteY23" fmla="*/ 1074198 h 1646219"/>
              <a:gd name="connsiteX24" fmla="*/ 985421 w 1411549"/>
              <a:gd name="connsiteY24" fmla="*/ 994299 h 1646219"/>
              <a:gd name="connsiteX25" fmla="*/ 1020932 w 1411549"/>
              <a:gd name="connsiteY25" fmla="*/ 958788 h 1646219"/>
              <a:gd name="connsiteX26" fmla="*/ 1047565 w 1411549"/>
              <a:gd name="connsiteY26" fmla="*/ 932155 h 1646219"/>
              <a:gd name="connsiteX27" fmla="*/ 1074198 w 1411549"/>
              <a:gd name="connsiteY27" fmla="*/ 914400 h 1646219"/>
              <a:gd name="connsiteX28" fmla="*/ 1083075 w 1411549"/>
              <a:gd name="connsiteY28" fmla="*/ 887767 h 1646219"/>
              <a:gd name="connsiteX29" fmla="*/ 1100831 w 1411549"/>
              <a:gd name="connsiteY29" fmla="*/ 870012 h 1646219"/>
              <a:gd name="connsiteX30" fmla="*/ 1162974 w 1411549"/>
              <a:gd name="connsiteY30" fmla="*/ 790112 h 1646219"/>
              <a:gd name="connsiteX31" fmla="*/ 1162974 w 1411549"/>
              <a:gd name="connsiteY31" fmla="*/ 790112 h 1646219"/>
              <a:gd name="connsiteX32" fmla="*/ 1180730 w 1411549"/>
              <a:gd name="connsiteY32" fmla="*/ 754602 h 1646219"/>
              <a:gd name="connsiteX33" fmla="*/ 1207363 w 1411549"/>
              <a:gd name="connsiteY33" fmla="*/ 719091 h 1646219"/>
              <a:gd name="connsiteX34" fmla="*/ 1242873 w 1411549"/>
              <a:gd name="connsiteY34" fmla="*/ 648070 h 1646219"/>
              <a:gd name="connsiteX35" fmla="*/ 1251751 w 1411549"/>
              <a:gd name="connsiteY35" fmla="*/ 621437 h 1646219"/>
              <a:gd name="connsiteX36" fmla="*/ 1269506 w 1411549"/>
              <a:gd name="connsiteY36" fmla="*/ 603681 h 1646219"/>
              <a:gd name="connsiteX37" fmla="*/ 1287262 w 1411549"/>
              <a:gd name="connsiteY37" fmla="*/ 577048 h 1646219"/>
              <a:gd name="connsiteX38" fmla="*/ 1322772 w 1411549"/>
              <a:gd name="connsiteY38" fmla="*/ 506027 h 1646219"/>
              <a:gd name="connsiteX39" fmla="*/ 1340528 w 1411549"/>
              <a:gd name="connsiteY39" fmla="*/ 488272 h 1646219"/>
              <a:gd name="connsiteX40" fmla="*/ 1376038 w 1411549"/>
              <a:gd name="connsiteY40" fmla="*/ 435006 h 1646219"/>
              <a:gd name="connsiteX41" fmla="*/ 1402671 w 1411549"/>
              <a:gd name="connsiteY41" fmla="*/ 346229 h 1646219"/>
              <a:gd name="connsiteX42" fmla="*/ 1411549 w 1411549"/>
              <a:gd name="connsiteY42" fmla="*/ 319596 h 1646219"/>
              <a:gd name="connsiteX43" fmla="*/ 1367161 w 1411549"/>
              <a:gd name="connsiteY43" fmla="*/ 239697 h 1646219"/>
              <a:gd name="connsiteX44" fmla="*/ 1349405 w 1411549"/>
              <a:gd name="connsiteY44" fmla="*/ 213064 h 1646219"/>
              <a:gd name="connsiteX45" fmla="*/ 1322772 w 1411549"/>
              <a:gd name="connsiteY45" fmla="*/ 195309 h 1646219"/>
              <a:gd name="connsiteX46" fmla="*/ 1278384 w 1411549"/>
              <a:gd name="connsiteY46" fmla="*/ 159798 h 1646219"/>
              <a:gd name="connsiteX47" fmla="*/ 1171852 w 1411549"/>
              <a:gd name="connsiteY47" fmla="*/ 106532 h 1646219"/>
              <a:gd name="connsiteX48" fmla="*/ 1038687 w 1411549"/>
              <a:gd name="connsiteY48" fmla="*/ 88777 h 1646219"/>
              <a:gd name="connsiteX49" fmla="*/ 683580 w 1411549"/>
              <a:gd name="connsiteY49" fmla="*/ 53266 h 1646219"/>
              <a:gd name="connsiteX50" fmla="*/ 159798 w 1411549"/>
              <a:gd name="connsiteY50" fmla="*/ 35511 h 1646219"/>
              <a:gd name="connsiteX51" fmla="*/ 0 w 1411549"/>
              <a:gd name="connsiteY51" fmla="*/ 0 h 164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11549" h="1646219">
                <a:moveTo>
                  <a:pt x="0" y="0"/>
                </a:moveTo>
                <a:lnTo>
                  <a:pt x="0" y="0"/>
                </a:lnTo>
                <a:cubicBezTo>
                  <a:pt x="20306" y="406127"/>
                  <a:pt x="-2842" y="238394"/>
                  <a:pt x="44388" y="506027"/>
                </a:cubicBezTo>
                <a:cubicBezTo>
                  <a:pt x="50306" y="591844"/>
                  <a:pt x="55191" y="677739"/>
                  <a:pt x="62143" y="763479"/>
                </a:cubicBezTo>
                <a:cubicBezTo>
                  <a:pt x="64071" y="787259"/>
                  <a:pt x="69767" y="810676"/>
                  <a:pt x="71021" y="834501"/>
                </a:cubicBezTo>
                <a:cubicBezTo>
                  <a:pt x="75690" y="923204"/>
                  <a:pt x="77622" y="1012034"/>
                  <a:pt x="79899" y="1100831"/>
                </a:cubicBezTo>
                <a:cubicBezTo>
                  <a:pt x="83541" y="1242858"/>
                  <a:pt x="80433" y="1385131"/>
                  <a:pt x="88776" y="1526959"/>
                </a:cubicBezTo>
                <a:cubicBezTo>
                  <a:pt x="90021" y="1548118"/>
                  <a:pt x="132274" y="1571853"/>
                  <a:pt x="142042" y="1580225"/>
                </a:cubicBezTo>
                <a:cubicBezTo>
                  <a:pt x="151574" y="1588396"/>
                  <a:pt x="157774" y="1600629"/>
                  <a:pt x="168675" y="1606858"/>
                </a:cubicBezTo>
                <a:cubicBezTo>
                  <a:pt x="179269" y="1612912"/>
                  <a:pt x="192611" y="1611878"/>
                  <a:pt x="204186" y="1615736"/>
                </a:cubicBezTo>
                <a:cubicBezTo>
                  <a:pt x="290337" y="1644453"/>
                  <a:pt x="203471" y="1627048"/>
                  <a:pt x="310718" y="1642369"/>
                </a:cubicBezTo>
                <a:cubicBezTo>
                  <a:pt x="637163" y="1628767"/>
                  <a:pt x="449219" y="1673563"/>
                  <a:pt x="550415" y="1615736"/>
                </a:cubicBezTo>
                <a:cubicBezTo>
                  <a:pt x="561906" y="1609170"/>
                  <a:pt x="574435" y="1604546"/>
                  <a:pt x="585926" y="1597980"/>
                </a:cubicBezTo>
                <a:cubicBezTo>
                  <a:pt x="595190" y="1592686"/>
                  <a:pt x="602809" y="1584558"/>
                  <a:pt x="612559" y="1580225"/>
                </a:cubicBezTo>
                <a:cubicBezTo>
                  <a:pt x="629662" y="1572624"/>
                  <a:pt x="648070" y="1568388"/>
                  <a:pt x="665825" y="1562470"/>
                </a:cubicBezTo>
                <a:lnTo>
                  <a:pt x="692458" y="1553592"/>
                </a:lnTo>
                <a:cubicBezTo>
                  <a:pt x="701336" y="1544714"/>
                  <a:pt x="712437" y="1537606"/>
                  <a:pt x="719091" y="1526959"/>
                </a:cubicBezTo>
                <a:cubicBezTo>
                  <a:pt x="748573" y="1479788"/>
                  <a:pt x="738892" y="1430694"/>
                  <a:pt x="745724" y="1376039"/>
                </a:cubicBezTo>
                <a:cubicBezTo>
                  <a:pt x="747237" y="1363932"/>
                  <a:pt x="751642" y="1352365"/>
                  <a:pt x="754601" y="1340528"/>
                </a:cubicBezTo>
                <a:cubicBezTo>
                  <a:pt x="757814" y="1311616"/>
                  <a:pt x="760406" y="1237448"/>
                  <a:pt x="781234" y="1207363"/>
                </a:cubicBezTo>
                <a:cubicBezTo>
                  <a:pt x="797909" y="1183277"/>
                  <a:pt x="822663" y="1165934"/>
                  <a:pt x="843378" y="1145219"/>
                </a:cubicBezTo>
                <a:lnTo>
                  <a:pt x="861134" y="1127464"/>
                </a:lnTo>
                <a:cubicBezTo>
                  <a:pt x="867052" y="1115627"/>
                  <a:pt x="870417" y="1102120"/>
                  <a:pt x="878889" y="1091953"/>
                </a:cubicBezTo>
                <a:cubicBezTo>
                  <a:pt x="885719" y="1083756"/>
                  <a:pt x="897657" y="1081408"/>
                  <a:pt x="905522" y="1074198"/>
                </a:cubicBezTo>
                <a:cubicBezTo>
                  <a:pt x="933287" y="1048747"/>
                  <a:pt x="958788" y="1020932"/>
                  <a:pt x="985421" y="994299"/>
                </a:cubicBezTo>
                <a:lnTo>
                  <a:pt x="1020932" y="958788"/>
                </a:lnTo>
                <a:cubicBezTo>
                  <a:pt x="1029810" y="949910"/>
                  <a:pt x="1037119" y="939119"/>
                  <a:pt x="1047565" y="932155"/>
                </a:cubicBezTo>
                <a:lnTo>
                  <a:pt x="1074198" y="914400"/>
                </a:lnTo>
                <a:cubicBezTo>
                  <a:pt x="1077157" y="905522"/>
                  <a:pt x="1078260" y="895791"/>
                  <a:pt x="1083075" y="887767"/>
                </a:cubicBezTo>
                <a:cubicBezTo>
                  <a:pt x="1087381" y="880590"/>
                  <a:pt x="1095531" y="876490"/>
                  <a:pt x="1100831" y="870012"/>
                </a:cubicBezTo>
                <a:cubicBezTo>
                  <a:pt x="1122197" y="843898"/>
                  <a:pt x="1142260" y="816745"/>
                  <a:pt x="1162974" y="790112"/>
                </a:cubicBezTo>
                <a:lnTo>
                  <a:pt x="1162974" y="790112"/>
                </a:lnTo>
                <a:cubicBezTo>
                  <a:pt x="1168893" y="778275"/>
                  <a:pt x="1173716" y="765824"/>
                  <a:pt x="1180730" y="754602"/>
                </a:cubicBezTo>
                <a:cubicBezTo>
                  <a:pt x="1188572" y="742055"/>
                  <a:pt x="1199908" y="731872"/>
                  <a:pt x="1207363" y="719091"/>
                </a:cubicBezTo>
                <a:cubicBezTo>
                  <a:pt x="1220699" y="696229"/>
                  <a:pt x="1234503" y="673180"/>
                  <a:pt x="1242873" y="648070"/>
                </a:cubicBezTo>
                <a:cubicBezTo>
                  <a:pt x="1245832" y="639192"/>
                  <a:pt x="1246936" y="629461"/>
                  <a:pt x="1251751" y="621437"/>
                </a:cubicBezTo>
                <a:cubicBezTo>
                  <a:pt x="1256057" y="614260"/>
                  <a:pt x="1264277" y="610217"/>
                  <a:pt x="1269506" y="603681"/>
                </a:cubicBezTo>
                <a:cubicBezTo>
                  <a:pt x="1276171" y="595349"/>
                  <a:pt x="1282153" y="586415"/>
                  <a:pt x="1287262" y="577048"/>
                </a:cubicBezTo>
                <a:cubicBezTo>
                  <a:pt x="1299936" y="553812"/>
                  <a:pt x="1304056" y="524742"/>
                  <a:pt x="1322772" y="506027"/>
                </a:cubicBezTo>
                <a:cubicBezTo>
                  <a:pt x="1328691" y="500109"/>
                  <a:pt x="1335506" y="494968"/>
                  <a:pt x="1340528" y="488272"/>
                </a:cubicBezTo>
                <a:cubicBezTo>
                  <a:pt x="1353332" y="471201"/>
                  <a:pt x="1376038" y="435006"/>
                  <a:pt x="1376038" y="435006"/>
                </a:cubicBezTo>
                <a:cubicBezTo>
                  <a:pt x="1389455" y="381341"/>
                  <a:pt x="1381059" y="411065"/>
                  <a:pt x="1402671" y="346229"/>
                </a:cubicBezTo>
                <a:lnTo>
                  <a:pt x="1411549" y="319596"/>
                </a:lnTo>
                <a:cubicBezTo>
                  <a:pt x="1385937" y="255566"/>
                  <a:pt x="1405548" y="293438"/>
                  <a:pt x="1367161" y="239697"/>
                </a:cubicBezTo>
                <a:cubicBezTo>
                  <a:pt x="1360959" y="231015"/>
                  <a:pt x="1356950" y="220609"/>
                  <a:pt x="1349405" y="213064"/>
                </a:cubicBezTo>
                <a:cubicBezTo>
                  <a:pt x="1341860" y="205520"/>
                  <a:pt x="1331308" y="201711"/>
                  <a:pt x="1322772" y="195309"/>
                </a:cubicBezTo>
                <a:cubicBezTo>
                  <a:pt x="1307613" y="183940"/>
                  <a:pt x="1294716" y="169405"/>
                  <a:pt x="1278384" y="159798"/>
                </a:cubicBezTo>
                <a:cubicBezTo>
                  <a:pt x="1244163" y="139668"/>
                  <a:pt x="1211248" y="111457"/>
                  <a:pt x="1171852" y="106532"/>
                </a:cubicBezTo>
                <a:cubicBezTo>
                  <a:pt x="1149936" y="103792"/>
                  <a:pt x="1063170" y="93367"/>
                  <a:pt x="1038687" y="88777"/>
                </a:cubicBezTo>
                <a:cubicBezTo>
                  <a:pt x="840460" y="51609"/>
                  <a:pt x="1082348" y="70989"/>
                  <a:pt x="683580" y="53266"/>
                </a:cubicBezTo>
                <a:cubicBezTo>
                  <a:pt x="509058" y="45510"/>
                  <a:pt x="334392" y="41429"/>
                  <a:pt x="159798" y="35511"/>
                </a:cubicBezTo>
                <a:cubicBezTo>
                  <a:pt x="65809" y="12013"/>
                  <a:pt x="26633" y="59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377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C4194D-33DD-4EF4-9C7E-AD11F031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9274002" cy="1320800"/>
          </a:xfrm>
        </p:spPr>
        <p:txBody>
          <a:bodyPr>
            <a:normAutofit/>
          </a:bodyPr>
          <a:lstStyle/>
          <a:p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B2C348-588E-4B72-9361-C7FB77F2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2" y="1225685"/>
            <a:ext cx="8991900" cy="54760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Πρόληψη:</a:t>
            </a:r>
          </a:p>
          <a:p>
            <a:r>
              <a:rPr lang="el-GR" sz="2400" dirty="0"/>
              <a:t>Έγκαιρη διάγνωση υψηλών ενεργειακών αναγκών (</a:t>
            </a:r>
            <a:r>
              <a:rPr lang="el-GR" sz="2400" dirty="0" err="1"/>
              <a:t>πολύδυμα</a:t>
            </a:r>
            <a:r>
              <a:rPr lang="el-GR" sz="2400" dirty="0"/>
              <a:t> ζώα</a:t>
            </a:r>
            <a:r>
              <a:rPr lang="en-US" sz="2400" dirty="0"/>
              <a:t>         </a:t>
            </a:r>
            <a:r>
              <a:rPr lang="el-GR" sz="2400" dirty="0"/>
              <a:t>υπερηχογράφημα, πρώιμη κάθοδος γάλακτος).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Έλεγχος συγκέντρωσης ΒΗΒΑ (&lt;</a:t>
            </a:r>
            <a:r>
              <a:rPr lang="en-US" sz="2400" dirty="0"/>
              <a:t>1,6 mmol/l </a:t>
            </a:r>
            <a:r>
              <a:rPr lang="el-GR" sz="2400" dirty="0"/>
              <a:t>αίματος)</a:t>
            </a:r>
          </a:p>
          <a:p>
            <a:r>
              <a:rPr lang="el-GR" sz="2400" dirty="0"/>
              <a:t>Αποφυγή </a:t>
            </a:r>
            <a:r>
              <a:rPr lang="el-GR" sz="2400" dirty="0" err="1"/>
              <a:t>υπερπάχυνσης</a:t>
            </a:r>
            <a:r>
              <a:rPr lang="el-GR" sz="2400" dirty="0"/>
              <a:t> κατά την ξηρά περίοδο (ρύθμιση </a:t>
            </a:r>
            <a:r>
              <a:rPr lang="el-GR" sz="2400" dirty="0" err="1"/>
              <a:t>λεπτίνης</a:t>
            </a:r>
            <a:r>
              <a:rPr lang="el-GR" sz="2400" dirty="0"/>
              <a:t>)</a:t>
            </a:r>
          </a:p>
          <a:p>
            <a:r>
              <a:rPr lang="el-GR" sz="2400" dirty="0"/>
              <a:t>Ενσωμάτωση </a:t>
            </a:r>
            <a:r>
              <a:rPr lang="el-GR" sz="2400" dirty="0" err="1"/>
              <a:t>προπιονικού</a:t>
            </a:r>
            <a:r>
              <a:rPr lang="el-GR" sz="2400" dirty="0"/>
              <a:t> </a:t>
            </a:r>
            <a:r>
              <a:rPr lang="el-GR" sz="2400" dirty="0" err="1"/>
              <a:t>Na</a:t>
            </a:r>
            <a:r>
              <a:rPr lang="el-GR" sz="2400" dirty="0"/>
              <a:t> στο μείγμα των ΣΖ (15-20g/</a:t>
            </a:r>
            <a:r>
              <a:rPr lang="el-GR" sz="2400" dirty="0" err="1"/>
              <a:t>kg</a:t>
            </a:r>
            <a:r>
              <a:rPr lang="el-GR" sz="2400" dirty="0"/>
              <a:t> μείγματος) και χορήγηση για 3-4 εβδομάδες πριν και 2 εβδομάδες μετά τον τοκετό.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59159AAB-D6DA-4BD0-8692-00B8E5F9EC5E}"/>
              </a:ext>
            </a:extLst>
          </p:cNvPr>
          <p:cNvSpPr txBox="1">
            <a:spLocks/>
          </p:cNvSpPr>
          <p:nvPr/>
        </p:nvSpPr>
        <p:spPr>
          <a:xfrm>
            <a:off x="268961" y="1562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/>
              <a:t>Κετοναιμία ή τοξιναιμία κυήσεως </a:t>
            </a:r>
            <a:endParaRPr lang="el-GR" dirty="0"/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2C46383E-0220-4DA7-8118-FEF80202B328}"/>
              </a:ext>
            </a:extLst>
          </p:cNvPr>
          <p:cNvSpPr/>
          <p:nvPr/>
        </p:nvSpPr>
        <p:spPr>
          <a:xfrm rot="16200000">
            <a:off x="1524221" y="1949614"/>
            <a:ext cx="301840" cy="594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Με γωνία προς τα επάνω 5">
            <a:extLst>
              <a:ext uri="{FF2B5EF4-FFF2-40B4-BE49-F238E27FC236}">
                <a16:creationId xmlns:a16="http://schemas.microsoft.com/office/drawing/2014/main" id="{2BD7936F-4375-4724-B6A9-5D08DC78E80F}"/>
              </a:ext>
            </a:extLst>
          </p:cNvPr>
          <p:cNvSpPr/>
          <p:nvPr/>
        </p:nvSpPr>
        <p:spPr>
          <a:xfrm rot="5400000">
            <a:off x="2878395" y="2586088"/>
            <a:ext cx="1180730" cy="1101524"/>
          </a:xfrm>
          <a:prstGeom prst="bentUpArrow">
            <a:avLst>
              <a:gd name="adj1" fmla="val 15329"/>
              <a:gd name="adj2" fmla="val 17747"/>
              <a:gd name="adj3" fmla="val 30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1A20A-64FD-43E3-B889-751FFD06D2B2}"/>
              </a:ext>
            </a:extLst>
          </p:cNvPr>
          <p:cNvSpPr txBox="1"/>
          <p:nvPr/>
        </p:nvSpPr>
        <p:spPr>
          <a:xfrm>
            <a:off x="4127221" y="3127050"/>
            <a:ext cx="404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l-GR" sz="1600" dirty="0"/>
              <a:t>Ομαδοποίηση ζώων με πολλά έμβρυα για αποτελεσματικότερη διατροφή και κάλυψη αναγκών</a:t>
            </a:r>
          </a:p>
          <a:p>
            <a:pPr algn="ctr"/>
            <a:r>
              <a:rPr lang="el-G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622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97AA0-32AD-4896-BC8B-0653DF82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1" y="254493"/>
            <a:ext cx="8596668" cy="1320800"/>
          </a:xfrm>
        </p:spPr>
        <p:txBody>
          <a:bodyPr/>
          <a:lstStyle/>
          <a:p>
            <a:r>
              <a:rPr lang="el-GR" dirty="0"/>
              <a:t>Ανεπαρκής χορήγηση Ν-</a:t>
            </a:r>
            <a:r>
              <a:rPr lang="el-GR" dirty="0" err="1"/>
              <a:t>χων</a:t>
            </a:r>
            <a:r>
              <a:rPr lang="el-GR" dirty="0"/>
              <a:t> ουσιών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7533C3-E9C1-4BAA-A6D5-8EB06F25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1" y="1468877"/>
            <a:ext cx="9143999" cy="4572485"/>
          </a:xfrm>
        </p:spPr>
        <p:txBody>
          <a:bodyPr>
            <a:normAutofit/>
          </a:bodyPr>
          <a:lstStyle/>
          <a:p>
            <a:r>
              <a:rPr lang="el-GR" sz="2400" dirty="0"/>
              <a:t>Ανεπαρκής χορήγηση πρωτεϊνών προκαλεί μειωμένη δραστηριότητα μικροοργανισμών στη μεγάλη κοιλία.</a:t>
            </a:r>
          </a:p>
          <a:p>
            <a:r>
              <a:rPr lang="el-GR" sz="2400" dirty="0"/>
              <a:t>Έλλειψη S (σύνθεση θειούχων αμινοξέων).</a:t>
            </a:r>
          </a:p>
          <a:p>
            <a:r>
              <a:rPr lang="el-GR" sz="2400" dirty="0"/>
              <a:t>Έλλειψη Co (σύνθεση </a:t>
            </a:r>
            <a:r>
              <a:rPr lang="el-GR" sz="2400" dirty="0" err="1"/>
              <a:t>βιτ</a:t>
            </a:r>
            <a:r>
              <a:rPr lang="el-GR" sz="2400" dirty="0"/>
              <a:t>. Β12 ).</a:t>
            </a:r>
          </a:p>
          <a:p>
            <a:r>
              <a:rPr lang="el-GR" sz="2400" dirty="0"/>
              <a:t>Μειωμένη σύνθεση ορμονών (αναπαραγωγή).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8258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9EB785-A932-4FCC-B2B0-ADF19F0FE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Δύο βασικά παραγωγικά συστήματα αιγοπροβάτων: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Εντατικά: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η διατροφή τους στηρίζεται κυρίως ή αποκλειστικά στη συμπληρωματική, εντός του στάβλου, διατροφή με ΧΖ και ΣΖ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Εκτατικά</a:t>
            </a: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διατροφή τους στηρίζεται κυρίως στη βοσκή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Ημιεντατικά</a:t>
            </a: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alt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ημιεκτατικά</a:t>
            </a: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όλα τα ενδιάμεσα</a:t>
            </a:r>
          </a:p>
          <a:p>
            <a:endParaRPr lang="el-G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9203CD2-7848-40B5-AA31-FC6F6742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Συστήματα διατροφής αιγοπροβάτων</a:t>
            </a:r>
          </a:p>
        </p:txBody>
      </p:sp>
    </p:spTree>
    <p:extLst>
      <p:ext uri="{BB962C8B-B14F-4D97-AF65-F5344CB8AC3E}">
        <p14:creationId xmlns:p14="http://schemas.microsoft.com/office/powerpoint/2010/main" val="3530888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B47AD5-B338-4625-8928-20D47B9B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Ανεπαρκής χορήγηση Ν-</a:t>
            </a:r>
            <a:r>
              <a:rPr lang="el-GR" dirty="0" err="1"/>
              <a:t>χων</a:t>
            </a:r>
            <a:r>
              <a:rPr lang="el-GR" dirty="0"/>
              <a:t> ουσιών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5ED651-C388-482D-B388-98B01768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63168" cy="4629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Προσδιορισμός ανεπαρκούς χορήγησης Ν-</a:t>
            </a:r>
            <a:r>
              <a:rPr lang="el-GR" sz="2400" dirty="0" err="1"/>
              <a:t>χων</a:t>
            </a:r>
            <a:r>
              <a:rPr lang="el-GR" sz="2400" dirty="0"/>
              <a:t> ουσιών</a:t>
            </a:r>
          </a:p>
          <a:p>
            <a:pPr marL="0" indent="0">
              <a:buNone/>
            </a:pPr>
            <a:r>
              <a:rPr lang="el-GR" sz="2400" dirty="0"/>
              <a:t>ουρία αίματος (&lt; 25 </a:t>
            </a:r>
            <a:r>
              <a:rPr lang="el-GR" sz="2400" dirty="0" err="1"/>
              <a:t>mg</a:t>
            </a:r>
            <a:r>
              <a:rPr lang="el-GR" sz="2400" dirty="0"/>
              <a:t>/100ml)</a:t>
            </a:r>
          </a:p>
          <a:p>
            <a:pPr marL="0" indent="0">
              <a:buNone/>
            </a:pPr>
            <a:r>
              <a:rPr lang="el-GR" sz="2400" dirty="0" err="1"/>
              <a:t>αλβουμίνη</a:t>
            </a:r>
            <a:r>
              <a:rPr lang="el-GR" sz="2400" dirty="0"/>
              <a:t> (&lt; 2,5 g/100ml)</a:t>
            </a:r>
          </a:p>
          <a:p>
            <a:pPr marL="0" indent="0">
              <a:buNone/>
            </a:pPr>
            <a:r>
              <a:rPr lang="el-GR" sz="2400" dirty="0"/>
              <a:t>αιμοσφαιρίνη (&lt; 8 g/100ml)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04271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52818E-6D34-4B71-890E-272AB39B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Υπερβολική χορήγηση Ν-</a:t>
            </a:r>
            <a:r>
              <a:rPr lang="el-GR" dirty="0" err="1"/>
              <a:t>χων</a:t>
            </a:r>
            <a:r>
              <a:rPr lang="el-GR" dirty="0"/>
              <a:t> ουσιών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91D6A3-EB0A-4D88-9A43-DC27223A4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5023"/>
            <a:ext cx="9322700" cy="4901691"/>
          </a:xfrm>
        </p:spPr>
        <p:txBody>
          <a:bodyPr>
            <a:normAutofit/>
          </a:bodyPr>
          <a:lstStyle/>
          <a:p>
            <a:r>
              <a:rPr lang="el-GR" sz="2000" dirty="0"/>
              <a:t>Παρατηρείται στην αρχή της περιόδου βόσκησης (νεαρά χλόη με υψηλό ποσοστό Ν-</a:t>
            </a:r>
            <a:r>
              <a:rPr lang="el-GR" sz="2000" dirty="0" err="1"/>
              <a:t>χων</a:t>
            </a:r>
            <a:r>
              <a:rPr lang="el-GR" sz="2000" dirty="0"/>
              <a:t> ουσιών)</a:t>
            </a:r>
          </a:p>
          <a:p>
            <a:r>
              <a:rPr lang="el-GR" sz="2000" dirty="0"/>
              <a:t>Διαπιστώνεται από την υψηλή συγκέντρωση της ουρίας στο γάλα και στο αίμα (&gt; 60 </a:t>
            </a:r>
            <a:r>
              <a:rPr lang="el-GR" sz="2000" dirty="0" err="1"/>
              <a:t>mg</a:t>
            </a:r>
            <a:r>
              <a:rPr lang="el-GR" sz="2000" dirty="0"/>
              <a:t>/100ml γάλακτος: υψηλή, 34-50 </a:t>
            </a:r>
            <a:r>
              <a:rPr lang="el-GR" sz="2000" dirty="0" err="1"/>
              <a:t>mg</a:t>
            </a:r>
            <a:r>
              <a:rPr lang="el-GR" sz="2000" dirty="0"/>
              <a:t>/100 </a:t>
            </a:r>
            <a:r>
              <a:rPr lang="el-GR" sz="2000" dirty="0" err="1"/>
              <a:t>ml</a:t>
            </a:r>
            <a:r>
              <a:rPr lang="el-GR" sz="2000" dirty="0"/>
              <a:t> μέτρια προς υψηλή)</a:t>
            </a:r>
          </a:p>
          <a:p>
            <a:r>
              <a:rPr lang="el-GR" sz="2000" dirty="0"/>
              <a:t>	&gt; 50-55 </a:t>
            </a:r>
            <a:r>
              <a:rPr lang="el-GR" sz="2000" dirty="0" err="1"/>
              <a:t>mg</a:t>
            </a:r>
            <a:r>
              <a:rPr lang="el-GR" sz="2000" dirty="0"/>
              <a:t>/100 </a:t>
            </a:r>
            <a:r>
              <a:rPr lang="el-GR" sz="2000" dirty="0" err="1"/>
              <a:t>ml</a:t>
            </a:r>
            <a:r>
              <a:rPr lang="el-GR" sz="2000" dirty="0"/>
              <a:t>	   μείωση γονιμότητας</a:t>
            </a:r>
          </a:p>
          <a:p>
            <a:r>
              <a:rPr lang="el-GR" sz="2000" dirty="0"/>
              <a:t>	&gt; 60 </a:t>
            </a:r>
            <a:r>
              <a:rPr lang="el-GR" sz="2000" dirty="0" err="1"/>
              <a:t>mg</a:t>
            </a:r>
            <a:r>
              <a:rPr lang="el-GR" sz="2000" dirty="0"/>
              <a:t>/100 </a:t>
            </a:r>
            <a:r>
              <a:rPr lang="el-GR" sz="2000" dirty="0" err="1"/>
              <a:t>ml</a:t>
            </a:r>
            <a:r>
              <a:rPr lang="el-GR" sz="2000" dirty="0"/>
              <a:t>           εκδήλωση </a:t>
            </a:r>
            <a:r>
              <a:rPr lang="el-GR" sz="2000" dirty="0" err="1"/>
              <a:t>αλκάλωσης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13794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CE5538-06E2-4C7E-AAB7-ECB28847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0" y="156238"/>
            <a:ext cx="8596668" cy="1320800"/>
          </a:xfrm>
        </p:spPr>
        <p:txBody>
          <a:bodyPr/>
          <a:lstStyle/>
          <a:p>
            <a:r>
              <a:rPr lang="el-GR" dirty="0" err="1"/>
              <a:t>Πενίες</a:t>
            </a:r>
            <a:r>
              <a:rPr lang="el-GR" dirty="0"/>
              <a:t> ανόργανων στοιχείων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7E6638-BFA0-4139-B6C2-E5CC6695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5" y="1546698"/>
            <a:ext cx="9498540" cy="5155063"/>
          </a:xfrm>
        </p:spPr>
        <p:txBody>
          <a:bodyPr/>
          <a:lstStyle/>
          <a:p>
            <a:r>
              <a:rPr lang="el-GR" sz="2400" dirty="0" err="1"/>
              <a:t>Πενίες</a:t>
            </a:r>
            <a:r>
              <a:rPr lang="el-GR" sz="2400" dirty="0"/>
              <a:t> </a:t>
            </a:r>
            <a:r>
              <a:rPr lang="el-GR" sz="2400" dirty="0" err="1"/>
              <a:t>ανοργάνων</a:t>
            </a:r>
            <a:r>
              <a:rPr lang="el-GR" sz="2400" dirty="0"/>
              <a:t> στοιχείων</a:t>
            </a:r>
          </a:p>
          <a:p>
            <a:r>
              <a:rPr lang="el-GR" sz="2400" dirty="0"/>
              <a:t>		</a:t>
            </a:r>
            <a:r>
              <a:rPr lang="el-GR" sz="2400" dirty="0" err="1"/>
              <a:t>Se</a:t>
            </a:r>
            <a:r>
              <a:rPr lang="el-GR" sz="2400" dirty="0"/>
              <a:t>: συνήθης</a:t>
            </a:r>
          </a:p>
          <a:p>
            <a:r>
              <a:rPr lang="el-GR" sz="2400" dirty="0"/>
              <a:t>		</a:t>
            </a:r>
            <a:r>
              <a:rPr lang="el-GR" sz="2400" dirty="0" err="1"/>
              <a:t>Ca</a:t>
            </a:r>
            <a:r>
              <a:rPr lang="el-GR" sz="2400" dirty="0"/>
              <a:t>, P, </a:t>
            </a:r>
            <a:r>
              <a:rPr lang="el-GR" sz="2400" dirty="0" err="1"/>
              <a:t>Mg</a:t>
            </a:r>
            <a:r>
              <a:rPr lang="el-GR" sz="2400" dirty="0"/>
              <a:t>: σπάνιες διότι</a:t>
            </a:r>
          </a:p>
          <a:p>
            <a:pPr marL="0" indent="0">
              <a:buNone/>
            </a:pPr>
            <a:r>
              <a:rPr lang="el-GR" sz="2400" dirty="0"/>
              <a:t>    δεν είναι τόσο </a:t>
            </a:r>
            <a:r>
              <a:rPr lang="el-GR" sz="2400" dirty="0" err="1"/>
              <a:t>υψιπαραγωγικά</a:t>
            </a:r>
            <a:r>
              <a:rPr lang="el-GR" sz="2400" dirty="0"/>
              <a:t> ζώα </a:t>
            </a:r>
          </a:p>
          <a:p>
            <a:r>
              <a:rPr lang="el-GR" sz="2400" dirty="0"/>
              <a:t>τους χορηγείται συμπληρωματική τροφή (ΧΖ, ΣΖ) όταν έχουν ανάγκη (ιδιαίτερα την περιγεννητική περίοδο)</a:t>
            </a:r>
          </a:p>
          <a:p>
            <a:r>
              <a:rPr lang="el-GR" sz="2400" dirty="0"/>
              <a:t>Σε έλλειψη </a:t>
            </a:r>
            <a:r>
              <a:rPr lang="el-GR" sz="2400" dirty="0" err="1"/>
              <a:t>Ca</a:t>
            </a:r>
            <a:r>
              <a:rPr lang="el-GR" sz="2400" dirty="0"/>
              <a:t> (εκδήλωση </a:t>
            </a:r>
            <a:r>
              <a:rPr lang="el-GR" sz="2400" dirty="0" err="1"/>
              <a:t>υπασβεστιαιμίας</a:t>
            </a:r>
            <a:r>
              <a:rPr lang="el-GR" sz="2400" dirty="0"/>
              <a:t>) χορηγείται διάλυμα </a:t>
            </a:r>
            <a:r>
              <a:rPr lang="el-GR" sz="2400" dirty="0" err="1"/>
              <a:t>γλυκονικού</a:t>
            </a:r>
            <a:r>
              <a:rPr lang="el-GR" sz="2400" dirty="0"/>
              <a:t> </a:t>
            </a:r>
            <a:r>
              <a:rPr lang="el-GR" sz="2400" dirty="0" err="1"/>
              <a:t>Ca</a:t>
            </a:r>
            <a:r>
              <a:rPr lang="el-GR" sz="2400" dirty="0"/>
              <a:t> σε ποσότητα 1 g </a:t>
            </a:r>
            <a:r>
              <a:rPr lang="el-GR" sz="2400" dirty="0" err="1"/>
              <a:t>Ca</a:t>
            </a:r>
            <a:r>
              <a:rPr lang="el-GR" sz="2400" dirty="0"/>
              <a:t>/50 </a:t>
            </a:r>
            <a:r>
              <a:rPr lang="el-GR" sz="2400" dirty="0" err="1"/>
              <a:t>kg</a:t>
            </a:r>
            <a:r>
              <a:rPr lang="el-GR" sz="2400" dirty="0"/>
              <a:t> ΣΒ.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98598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F002F8-2EC8-4178-924F-A5A97ACB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Μεταβολικές νόσοι αμνοεριφίων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CA36C7-0351-41D5-B505-723A3D57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5337"/>
            <a:ext cx="8816802" cy="4446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Ουρολιθίαση:</a:t>
            </a:r>
          </a:p>
          <a:p>
            <a:pPr marL="0" indent="0">
              <a:buNone/>
            </a:pPr>
            <a:r>
              <a:rPr lang="el-GR" sz="2400" dirty="0"/>
              <a:t>Εκδηλώνεται σε εντατικά </a:t>
            </a:r>
            <a:r>
              <a:rPr lang="el-GR" sz="2400" dirty="0" err="1"/>
              <a:t>παχυνόμενα</a:t>
            </a:r>
            <a:r>
              <a:rPr lang="el-GR" sz="2400" dirty="0"/>
              <a:t> αρσενικά αμνοερίφια ηλικίας συνήθως 3-6 μηνών λόγω διατροφής με πολλές ΣΖ (περίσσεια P, </a:t>
            </a:r>
            <a:r>
              <a:rPr lang="el-GR" sz="2400" dirty="0" err="1"/>
              <a:t>Mg</a:t>
            </a:r>
            <a:r>
              <a:rPr lang="el-GR" sz="2400" dirty="0"/>
              <a:t>).</a:t>
            </a:r>
          </a:p>
          <a:p>
            <a:pPr marL="0" indent="0">
              <a:buNone/>
            </a:pPr>
            <a:r>
              <a:rPr lang="el-GR" sz="2400" dirty="0"/>
              <a:t>Σχηματίζονται κρύσταλλοι (ουρόλιθοι) που αποφράσσουν την ουρήθρα με συνέπεια το θάνατο.</a:t>
            </a:r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l-GR" sz="2400" b="1" dirty="0"/>
              <a:t>Συμπτώματα:  </a:t>
            </a:r>
          </a:p>
          <a:p>
            <a:pPr marL="0" indent="0">
              <a:buNone/>
            </a:pPr>
            <a:r>
              <a:rPr lang="el-GR" sz="2400" dirty="0"/>
              <a:t> ανησυχία, </a:t>
            </a:r>
            <a:r>
              <a:rPr lang="el-GR" sz="2400" dirty="0" err="1"/>
              <a:t>ανουρία</a:t>
            </a:r>
            <a:r>
              <a:rPr lang="el-GR" sz="2400" dirty="0"/>
              <a:t>, κωλικός, κοιλιακό οίδημα, άλατα περί την πόσθη, ρήξη της ουροδόχου κύστης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199816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9DE8FC-7D62-4305-B4F3-88F40AC8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Ουρολιθίαση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448F24-8042-4F94-B317-98F2C641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1045"/>
            <a:ext cx="8596668" cy="4230317"/>
          </a:xfrm>
        </p:spPr>
        <p:txBody>
          <a:bodyPr/>
          <a:lstStyle/>
          <a:p>
            <a:r>
              <a:rPr lang="el-GR" sz="2400" dirty="0"/>
              <a:t>Πιθανότητες διάσωσης περιορισμένες.</a:t>
            </a:r>
          </a:p>
          <a:p>
            <a:r>
              <a:rPr lang="el-GR" sz="2400" dirty="0"/>
              <a:t>Επιπλέον χορήγηση CaCO3 και </a:t>
            </a:r>
            <a:r>
              <a:rPr lang="el-GR" sz="2400" dirty="0" err="1"/>
              <a:t>NaCl</a:t>
            </a:r>
            <a:r>
              <a:rPr lang="el-GR" sz="2400" dirty="0"/>
              <a:t> (1-2% του σιτηρεσίου) βοηθά σημαντικά.</a:t>
            </a:r>
          </a:p>
          <a:p>
            <a:r>
              <a:rPr lang="el-GR" sz="2400" dirty="0"/>
              <a:t>Προσθήκη NH4Cl (χλωριούχο αμμώνιο) 0,5% προληπτικά στο μείγμα ΣΖ αποτρέπει την εκδήλωση της νόσου.</a:t>
            </a:r>
          </a:p>
          <a:p>
            <a:r>
              <a:rPr lang="el-GR" sz="2400" dirty="0"/>
              <a:t>Σχέση ΧΖ:ΣΖ = 1:1 στην ΞΟ.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9596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81287E-F14A-4A7E-B2F5-19D774BA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ΧΡΟΝΙΑ ΟΞΕΩΣΗ της μεγάλης κοιλίας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5CFE58-A85C-49B5-858D-F7A23190A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544715"/>
            <a:ext cx="8927773" cy="4496647"/>
          </a:xfrm>
        </p:spPr>
        <p:txBody>
          <a:bodyPr/>
          <a:lstStyle/>
          <a:p>
            <a:r>
              <a:rPr lang="el-GR" dirty="0"/>
              <a:t>Εκδηλώνεται στα απογαλακτισθέντα αμνοερίφια που καταναλώνουν μεγάλη ποσότητα ΣΖ ή δημητριακών καρπών</a:t>
            </a:r>
          </a:p>
          <a:p>
            <a:endParaRPr lang="el-GR" dirty="0"/>
          </a:p>
          <a:p>
            <a:r>
              <a:rPr lang="el-GR" dirty="0"/>
              <a:t>Στη μεγάλη κοιλία επικρατούν οι </a:t>
            </a:r>
            <a:r>
              <a:rPr lang="el-GR" dirty="0" err="1"/>
              <a:t>γαλακτοβάκιλοι</a:t>
            </a:r>
            <a:r>
              <a:rPr lang="el-GR" dirty="0"/>
              <a:t> και περιορίζονται σημαντικά οι </a:t>
            </a:r>
            <a:r>
              <a:rPr lang="el-GR" dirty="0" err="1"/>
              <a:t>κυτταρινολυτικοί</a:t>
            </a:r>
            <a:r>
              <a:rPr lang="el-GR" dirty="0"/>
              <a:t> μικροοργανισμοί</a:t>
            </a:r>
          </a:p>
          <a:p>
            <a:r>
              <a:rPr lang="el-GR" dirty="0"/>
              <a:t>Προοδευτικά εκδηλώνεται </a:t>
            </a:r>
            <a:r>
              <a:rPr lang="el-GR" dirty="0" err="1"/>
              <a:t>παρακεράτωση</a:t>
            </a:r>
            <a:r>
              <a:rPr lang="el-GR" dirty="0"/>
              <a:t> της μεγάλης κοιλίας η οποία συνεπάγεται μειωμένη απορρόφηση ΠΛΟ, φλόγωση του τοιχώματος της </a:t>
            </a:r>
            <a:r>
              <a:rPr lang="el-GR" dirty="0" err="1"/>
              <a:t>μεγ</a:t>
            </a:r>
            <a:r>
              <a:rPr lang="el-GR" dirty="0"/>
              <a:t>. κοιλίας και νευρώσεις του ήπατος.</a:t>
            </a:r>
          </a:p>
          <a:p>
            <a:endParaRPr lang="el-GR" dirty="0"/>
          </a:p>
          <a:p>
            <a:r>
              <a:rPr lang="el-GR" dirty="0"/>
              <a:t>Απώλεια όρεξης, μειωμένη κινητικότητα </a:t>
            </a:r>
            <a:r>
              <a:rPr lang="el-GR" dirty="0" err="1"/>
              <a:t>μεγ</a:t>
            </a:r>
            <a:r>
              <a:rPr lang="el-GR" dirty="0"/>
              <a:t>. κοιλίας με αποτέλεσμα τον μειωμένο ρυθμό ανάπτυξης αμνοεριφίων.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1804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F788AC-9550-4012-87EA-AA657C5B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ΔΥΣΠΕΨΙΑ ΓΑΛΑΚΤΟΣ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F6570A-3CD7-485E-88E0-734784E71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Προκαλείται από υπερβολική κατανάλωση γάλακτος κατά τον τεχνητό, κυρίως, θηλασμό.</a:t>
            </a:r>
          </a:p>
          <a:p>
            <a:r>
              <a:rPr lang="el-GR" dirty="0"/>
              <a:t>Λόγω αδυναμίας πέψης της μεγάλης ποσότητας γάλακτος, φθάνει στο παχύ έντερο όπου υφίσταται ζύμωση με παραγωγή ωσμωτικά ενεργών σακχάρων και οξέων οδηγούν σε προσρόφηση νερού στο έντερο και εκδήλωση διάρροιας.</a:t>
            </a:r>
          </a:p>
          <a:p>
            <a:r>
              <a:rPr lang="el-GR" dirty="0"/>
              <a:t>Μπορεί να συμβεί και όταν τα θηλάζοντα αμνοερίφια βόσκουν με τις μητέρες τους (κόπρανα γκριζοκίτρινου χρώματος </a:t>
            </a:r>
            <a:r>
              <a:rPr lang="el-GR" dirty="0" err="1"/>
              <a:t>διαρροïκά</a:t>
            </a:r>
            <a:r>
              <a:rPr lang="el-GR" dirty="0"/>
              <a:t>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019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399877-65F6-4477-8501-41E5B091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ΑΠΩΛΕΙΑ ΠΑΘΗΤΙΚΗΣ ΑΝΟΣΙΑΣ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FABBA1-139A-41B5-A29A-B26E1D91F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Η παραγωγή αντισωμάτων αρχίζει τη δεύτερη εβδομάδα από τη γέννηση και φθάνει σε ικανοποιητικό επίπεδο το δεύτερο μήνα.</a:t>
            </a:r>
          </a:p>
          <a:p>
            <a:r>
              <a:rPr lang="el-GR" sz="2000" dirty="0"/>
              <a:t>Προσωρινή ανοσία με το πρωτόγαλα (παθητική).</a:t>
            </a:r>
          </a:p>
          <a:p>
            <a:r>
              <a:rPr lang="el-GR" sz="2000" dirty="0"/>
              <a:t>Ανεπαρκής κατανάλωση </a:t>
            </a:r>
            <a:r>
              <a:rPr lang="el-GR" sz="2000" dirty="0" err="1"/>
              <a:t>πρωτογάλακτος</a:t>
            </a:r>
            <a:r>
              <a:rPr lang="el-GR" sz="2000" dirty="0"/>
              <a:t> οδηγεί σε μολύνσεις από βακτήρια με αποτέλεσμα την εκδήλωση σηψαιμίας, σηπτικής αρθρίτιδας, πνευμονίας, εντερίτιδας.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62362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1F8C55-91D0-4A44-B4B9-076FFFA7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ΥΠΟΓΛΥΚΑΙΜΙΑ ΝΕΟΓΝΩΝ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318B24-BA38-4690-94E4-6FBB8393F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518083"/>
            <a:ext cx="8989917" cy="4523280"/>
          </a:xfrm>
        </p:spPr>
        <p:txBody>
          <a:bodyPr>
            <a:normAutofit/>
          </a:bodyPr>
          <a:lstStyle/>
          <a:p>
            <a:r>
              <a:rPr lang="el-GR" dirty="0"/>
              <a:t>Εκδηλώνεται στα δίδυμα-τρίδυμα ή πρόωρα γεννημένα με μικρό ΣΒ ή όταν η μητέρα δεν έχει επαρκή ποσότητα γάλακτος ή όταν η θερμοκρασία του περιβάλλοντος είναι χαμηλή</a:t>
            </a:r>
          </a:p>
          <a:p>
            <a:r>
              <a:rPr lang="el-GR" dirty="0"/>
              <a:t>Τα νεογνά ανευρίσκονται νεκρά με άδειο στομάχι.</a:t>
            </a:r>
          </a:p>
          <a:p>
            <a:r>
              <a:rPr lang="el-GR" dirty="0"/>
              <a:t>Το πρώτο 24ωρο χρησιμοποιούν τον καστανό λιπώδη ιστό για λόγους θερμορύθμισης</a:t>
            </a:r>
          </a:p>
          <a:p>
            <a:r>
              <a:rPr lang="el-GR" dirty="0"/>
              <a:t>Ποσότητα: 1,5-4,5 % ΣΒ. Αν είναι μικρότερη, τα νεογνά παρουσιάζουν μειωμένη βιωσιμότητα</a:t>
            </a:r>
          </a:p>
          <a:p>
            <a:pPr marL="0" indent="0">
              <a:buNone/>
            </a:pPr>
            <a:r>
              <a:rPr lang="el-GR" dirty="0"/>
              <a:t>Αντιμετώπιση:</a:t>
            </a:r>
          </a:p>
          <a:p>
            <a:r>
              <a:rPr lang="el-GR" dirty="0"/>
              <a:t>	 </a:t>
            </a:r>
            <a:r>
              <a:rPr lang="el-GR" dirty="0" err="1"/>
              <a:t>Ενδοπεριτοναïκή</a:t>
            </a:r>
            <a:r>
              <a:rPr lang="el-GR" dirty="0"/>
              <a:t> ή ενδοφλέβια χορήγηση διαλύματος γλυκόζης 20% σε ποσότητα 10ml/</a:t>
            </a:r>
            <a:r>
              <a:rPr lang="el-GR" dirty="0" err="1"/>
              <a:t>kg</a:t>
            </a:r>
            <a:r>
              <a:rPr lang="el-GR" dirty="0"/>
              <a:t> ΣΒ και </a:t>
            </a:r>
            <a:r>
              <a:rPr lang="el-GR" dirty="0" err="1"/>
              <a:t>πρωτογάλακτος</a:t>
            </a:r>
            <a:r>
              <a:rPr lang="el-GR" dirty="0"/>
              <a:t> σε ποσότητα 180-220 </a:t>
            </a:r>
            <a:r>
              <a:rPr lang="el-GR" dirty="0" err="1"/>
              <a:t>ml</a:t>
            </a:r>
            <a:r>
              <a:rPr lang="el-GR" dirty="0"/>
              <a:t>/</a:t>
            </a:r>
            <a:r>
              <a:rPr lang="el-GR" dirty="0" err="1"/>
              <a:t>kg</a:t>
            </a:r>
            <a:r>
              <a:rPr lang="el-GR" dirty="0"/>
              <a:t> ΣΒ τις πρώτες 18 ώρες της ζωής τους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483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A463A4-0A0A-4A7E-BBAB-42DE72432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1634248"/>
            <a:ext cx="8884896" cy="4835132"/>
          </a:xfrm>
        </p:spPr>
        <p:txBody>
          <a:bodyPr>
            <a:normAutofit/>
          </a:bodyPr>
          <a:lstStyle/>
          <a:p>
            <a:pPr algn="just" fontAlgn="ctr">
              <a:buFont typeface="Wingdings" panose="05000000000000000000" pitchFamily="2" charset="2"/>
              <a:buChar char="Ø"/>
            </a:pPr>
            <a:r>
              <a:rPr lang="el-GR" alt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Εκτατικά</a:t>
            </a: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συστήματα: 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εγχώριες, λιτοδίαιτες φυλές, μικρών σχετικά αποδόσεων, προσαρμοσμένες στις τοπικές συνθήκες, ανθεκτικές στις ασθένειες, χωρίς χρήση πρόσθετων υλών στη διατροφή τους ή λιπασμάτων στους βοσκότοπους που χρησιμοποιούν.</a:t>
            </a:r>
          </a:p>
          <a:p>
            <a:pPr algn="just" fontAlgn="ctr">
              <a:buFont typeface="Wingdings" panose="05000000000000000000" pitchFamily="2" charset="2"/>
              <a:buChar char="Ø"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buFont typeface="Wingdings" panose="05000000000000000000" pitchFamily="2" charset="2"/>
              <a:buChar char="Ø"/>
            </a:pP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Εντατικά συστήματα: 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υψηλών αποδόσεων φυλές εγχώριες ή εισαγόμενες, υψηλών απαιτήσεων ως προς τη διατροφή, τη στέγαση, τη διαχείριση κ.τ.λ.</a:t>
            </a:r>
          </a:p>
          <a:p>
            <a:endParaRPr lang="el-GR" sz="20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87E35965-D2BE-41CB-88B4-B0C94D81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07004"/>
            <a:ext cx="8117732" cy="789742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rgbClr val="92D050"/>
                </a:solidFill>
              </a:rPr>
              <a:t>Συστήματα διατροφής αιγοπροβάτων</a:t>
            </a:r>
          </a:p>
        </p:txBody>
      </p:sp>
    </p:spTree>
    <p:extLst>
      <p:ext uri="{BB962C8B-B14F-4D97-AF65-F5344CB8AC3E}">
        <p14:creationId xmlns:p14="http://schemas.microsoft.com/office/powerpoint/2010/main" val="271628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9CF962-866F-4013-9E2C-F6FD73A5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87" y="1646732"/>
            <a:ext cx="9410249" cy="4601668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ΣΒ αιγοπροβάτων:  </a:t>
            </a:r>
            <a:r>
              <a:rPr lang="el-GR" altLang="el-GR" sz="2400" b="1" dirty="0">
                <a:latin typeface="Arial" pitchFamily="34" charset="0"/>
                <a:cs typeface="Arial" pitchFamily="34" charset="0"/>
              </a:rPr>
              <a:t>10-12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φορές μικρότερο αυτού των αγελάδων γαλακτοπαραγωγής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Όγκος γαστρεντερικού σωλήνα προβάτου ΣΒ=60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kg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κ.μ.ο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10 φορές μικρότερος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αγελάδος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ΣΒ =600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kg</a:t>
            </a: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2400" u="sng" dirty="0">
                <a:latin typeface="Arial" pitchFamily="34" charset="0"/>
                <a:cs typeface="Arial" pitchFamily="34" charset="0"/>
              </a:rPr>
              <a:t>Αυξανομένου του ΣΒ οι ανάγκες Συντήρησης ποσοστιαία είναι μικρότερες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(υπολογισμός ως προς ΣΒ</a:t>
            </a:r>
            <a:r>
              <a:rPr lang="el-GR" altLang="el-GR" sz="2400" baseline="30000" dirty="0">
                <a:latin typeface="Arial" pitchFamily="34" charset="0"/>
                <a:cs typeface="Arial" pitchFamily="34" charset="0"/>
              </a:rPr>
              <a:t>0,75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Πρόβατο ΣΒ=60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just"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Ανάγκες συντήρησης 5 MJΚΕΓ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Αγελάδα ΣΒ=600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 algn="just"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Ανάγκες συντήρησης 35,5 MJKΕΓ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C5F3B85-E6F3-4EA9-A303-A38BB392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07004"/>
            <a:ext cx="8117732" cy="789742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rgbClr val="92D050"/>
                </a:solidFill>
              </a:rPr>
              <a:t>Σωματικό βάρος- ανάγκες συντήρησης</a:t>
            </a:r>
          </a:p>
        </p:txBody>
      </p:sp>
      <p:sp>
        <p:nvSpPr>
          <p:cNvPr id="2" name="Βέλος: Καμπύλο προς τα αριστερά 1">
            <a:extLst>
              <a:ext uri="{FF2B5EF4-FFF2-40B4-BE49-F238E27FC236}">
                <a16:creationId xmlns:a16="http://schemas.microsoft.com/office/drawing/2014/main" id="{F663A147-4AE3-4159-BBE0-129E2373E3E5}"/>
              </a:ext>
            </a:extLst>
          </p:cNvPr>
          <p:cNvSpPr/>
          <p:nvPr/>
        </p:nvSpPr>
        <p:spPr>
          <a:xfrm>
            <a:off x="7740337" y="5060271"/>
            <a:ext cx="630314" cy="10564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2D733-273A-4666-B5FA-0EE6D26CDD48}"/>
              </a:ext>
            </a:extLst>
          </p:cNvPr>
          <p:cNvSpPr txBox="1"/>
          <p:nvPr/>
        </p:nvSpPr>
        <p:spPr>
          <a:xfrm>
            <a:off x="8502989" y="5264536"/>
            <a:ext cx="59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χ 7</a:t>
            </a:r>
          </a:p>
        </p:txBody>
      </p:sp>
    </p:spTree>
    <p:extLst>
      <p:ext uri="{BB962C8B-B14F-4D97-AF65-F5344CB8AC3E}">
        <p14:creationId xmlns:p14="http://schemas.microsoft.com/office/powerpoint/2010/main" val="197217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C7FF1A-F88E-4D59-9FA6-B85BD1DE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16" y="287532"/>
            <a:ext cx="7596760" cy="6556442"/>
          </a:xfrm>
        </p:spPr>
        <p:txBody>
          <a:bodyPr anchor="ctr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Ποσότητα ΞΟ/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kg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ΣΒ: αιγοπρόβατα &gt; βοοειδή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Πεπτικότητα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ΞΟ:  βοοειδή &gt; αιγοπρόβατα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Κατανάλωση ΞΟ: αιγοπρόβατα </a:t>
            </a:r>
            <a:r>
              <a:rPr lang="el-GR" altLang="el-GR" sz="2400" u="sng" dirty="0">
                <a:latin typeface="Arial" pitchFamily="34" charset="0"/>
                <a:cs typeface="Arial" pitchFamily="34" charset="0"/>
              </a:rPr>
              <a:t>4-6%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ΣΒ (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				        βοοειδή	    </a:t>
            </a:r>
            <a:r>
              <a:rPr lang="el-GR" altLang="el-GR" sz="2400" u="sng" dirty="0">
                <a:latin typeface="Arial" pitchFamily="34" charset="0"/>
                <a:cs typeface="Arial" pitchFamily="34" charset="0"/>
              </a:rPr>
              <a:t>4%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    ΣΒ (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Χρόνος διόδου της τροφής κατά μήκος του πεπτικού συστήματος (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κ.μ.ο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.)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				- αιγοπρόβατα: 20 ώρες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				- βοοειδή: 28 ώρες</a:t>
            </a:r>
          </a:p>
          <a:p>
            <a:endParaRPr lang="el-G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EF79E446-BE20-4EDD-A48B-1C78BFE49655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id="{052DCCA5-52D6-4161-A299-19D43486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Διαφορές βοοειδών -αιγοπροβάτων</a:t>
            </a:r>
          </a:p>
        </p:txBody>
      </p:sp>
    </p:spTree>
    <p:extLst>
      <p:ext uri="{BB962C8B-B14F-4D97-AF65-F5344CB8AC3E}">
        <p14:creationId xmlns:p14="http://schemas.microsoft.com/office/powerpoint/2010/main" val="323990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550465-EB22-4514-8EB8-3A629645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6" y="466929"/>
            <a:ext cx="6761625" cy="6060332"/>
          </a:xfrm>
        </p:spPr>
        <p:txBody>
          <a:bodyPr anchor="ctr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-μεγαλύτερη επιλεκτικότητα ως προς την πρόσληψη της τροφής σε σχέση με τα βοοειδή.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-επιλέγουν νεαρά τμήματα φυτών, καλύτερης ποιότητας, υψηλότερης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πεπτικότητας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-διαθέτουν μεγαλύτερη ευκινησία γλώσσας και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χειλέων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-δαπανούν 9-16 φορές περισσότερο χρόνο για πρόσληψη, μάσηση και μηρυκασμό της τροφής σε σχέση με τις αγελάδες.</a:t>
            </a:r>
          </a:p>
          <a:p>
            <a:endParaRPr lang="el-G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F1775D7-5861-4B8D-B736-4A24CE4E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Αιγοπρόβατα </a:t>
            </a:r>
            <a:br>
              <a:rPr lang="el-GR" dirty="0">
                <a:solidFill>
                  <a:schemeClr val="bg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6764DE0-43CB-4CF1-911D-F2F4F5E64E68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86400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2295</TotalTime>
  <Words>3236</Words>
  <Application>Microsoft Office PowerPoint</Application>
  <PresentationFormat>Ευρεία οθόνη</PresentationFormat>
  <Paragraphs>429</Paragraphs>
  <Slides>58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58</vt:i4>
      </vt:variant>
    </vt:vector>
  </HeadingPairs>
  <TitlesOfParts>
    <vt:vector size="63" baseType="lpstr">
      <vt:lpstr>Arial</vt:lpstr>
      <vt:lpstr>Trebuchet MS</vt:lpstr>
      <vt:lpstr>Wingdings</vt:lpstr>
      <vt:lpstr>Wingdings 3</vt:lpstr>
      <vt:lpstr>Όψη</vt:lpstr>
      <vt:lpstr>Tμήμα Επιστήμης Ζωικής Παραγωγής</vt:lpstr>
      <vt:lpstr>Διατροφή αιγοπροβάτων</vt:lpstr>
      <vt:lpstr>Αιγοπροβατοτροφία</vt:lpstr>
      <vt:lpstr>Βοσκότοποι</vt:lpstr>
      <vt:lpstr>Συστήματα διατροφής αιγοπροβάτων</vt:lpstr>
      <vt:lpstr>Συστήματα διατροφής αιγοπροβάτων</vt:lpstr>
      <vt:lpstr>Σωματικό βάρος- ανάγκες συντήρησης</vt:lpstr>
      <vt:lpstr>Διαφορές βοοειδών -αιγοπροβάτων</vt:lpstr>
      <vt:lpstr>Αιγοπρόβατα  </vt:lpstr>
      <vt:lpstr>Διατροφή προβάτων</vt:lpstr>
      <vt:lpstr>Παρουσίαση του PowerPoint</vt:lpstr>
      <vt:lpstr>Γαλακτικής καμπύλης προβατινών </vt:lpstr>
      <vt:lpstr>Εξέλιξη της μέσης χημικής σύστασης του γάλακτος προβατινών κατά τη διάρκεια της γαλακτικής περιόδου (α: λίπος, β: πρωτεΐνη, γ: λακτόζη σε g/kg γάλακτος) </vt:lpstr>
      <vt:lpstr>Γαλακτοπαραγωγή προβάτων</vt:lpstr>
      <vt:lpstr>Γαλακτοπαραγωγή και NDF</vt:lpstr>
      <vt:lpstr>Χρήση βοσκοτόπων και γαλακτοπαραγωγή</vt:lpstr>
      <vt:lpstr>Αρνητικό ενεργειακό ισοζύγιο;</vt:lpstr>
      <vt:lpstr>Αρνητικό ενεργειακό ισοζύγιο;</vt:lpstr>
      <vt:lpstr>Παρουσίαση του PowerPoint</vt:lpstr>
      <vt:lpstr>Παρουσίαση του PowerPoint</vt:lpstr>
      <vt:lpstr>Σχέση μεταξύ συγκέντρωσης ουρίας στο γάλα και περιεκτικότητας σιτηρεσίου προβατινών σε Ν-χες ουσίες (Cannas, 2002) </vt:lpstr>
      <vt:lpstr>Συνιστώμενη περιεκτικότητα σιτηρεσίου προβατινών σε Ν-χες ουσίες (% της ΞΟ) ανάλογα με τη γαλακτοπαραγωγή και το σωματικό τους βάρος (Cannas, 2002) </vt:lpstr>
      <vt:lpstr>Συμπληρωματικότητα αμινοξέων</vt:lpstr>
      <vt:lpstr>Tips!</vt:lpstr>
      <vt:lpstr>Tips!</vt:lpstr>
      <vt:lpstr>Ιδιαιτερότητες στη διατροφή αιγών</vt:lpstr>
      <vt:lpstr>Ιδιαιτερότητες στη διατροφή αιγών</vt:lpstr>
      <vt:lpstr>Ιδιαιτερότητες στη διατροφή αιγών</vt:lpstr>
      <vt:lpstr>Διατροφή αρρένων (τράγων-κριών)</vt:lpstr>
      <vt:lpstr>Διατροφή αμνοεριφίων </vt:lpstr>
      <vt:lpstr>Διατροφή μετά τον απογαλακτισμό</vt:lpstr>
      <vt:lpstr>Παρουσίαση του PowerPoint</vt:lpstr>
      <vt:lpstr>Διατροφή απογαλακτισθέντων αμνοεριφίων </vt:lpstr>
      <vt:lpstr>Μεταβολικές νόσοι αιγοπροβάτων-αμνοεριφίων </vt:lpstr>
      <vt:lpstr>Μεταβολικές νόσοι αιγοπροβάτων-αμνοεριφίων </vt:lpstr>
      <vt:lpstr>Απλή δυσπεψία </vt:lpstr>
      <vt:lpstr>Απλή δυσπεψία </vt:lpstr>
      <vt:lpstr>Δυσπεπτική οξέωση </vt:lpstr>
      <vt:lpstr>Δυσπεπτική οξέωση </vt:lpstr>
      <vt:lpstr>Δυσπεπτική οξέωση </vt:lpstr>
      <vt:lpstr>Δυσπεπτική οξέωση </vt:lpstr>
      <vt:lpstr>Μετεωρισμός (Τυμπανισμός)</vt:lpstr>
      <vt:lpstr>Διαταραχές στο λεπτό έντερο </vt:lpstr>
      <vt:lpstr>Κετοναιμία ή τοξιναιμία κυήσεως </vt:lpstr>
      <vt:lpstr>Κετοναιμία ή τοξιναιμία κυήσεως </vt:lpstr>
      <vt:lpstr>Κετοναιμία ή τοξιναιμία κυήσεως </vt:lpstr>
      <vt:lpstr>Κετοναιμία ή τοξιναιμία κυήσεως </vt:lpstr>
      <vt:lpstr> </vt:lpstr>
      <vt:lpstr>Ανεπαρκής χορήγηση Ν-χων ουσιών  </vt:lpstr>
      <vt:lpstr>Ανεπαρκής χορήγηση Ν-χων ουσιών</vt:lpstr>
      <vt:lpstr>Υπερβολική χορήγηση Ν-χων ουσιών</vt:lpstr>
      <vt:lpstr>Πενίες ανόργανων στοιχείων</vt:lpstr>
      <vt:lpstr>Μεταβολικές νόσοι αμνοεριφίων </vt:lpstr>
      <vt:lpstr>Ουρολιθίαση </vt:lpstr>
      <vt:lpstr>ΧΡΟΝΙΑ ΟΞΕΩΣΗ της μεγάλης κοιλίας </vt:lpstr>
      <vt:lpstr>ΔΥΣΠΕΨΙΑ ΓΑΛΑΚΤΟΣ </vt:lpstr>
      <vt:lpstr>ΑΠΩΛΕΙΑ ΠΑΘΗΤΙΚΗΣ ΑΝΟΣΙΑΣ </vt:lpstr>
      <vt:lpstr>ΥΠΟΓΛΥΚΑΙΜΙΑ ΝΕΟΓΝΩΝ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Tμήμα Κτηνιατρικής Πανεπιστημίου Θεσσαλίας Διδάσκων: Δρ. Αλέξανδρος Μαυρομμάτης</dc:title>
  <dc:creator>Αλέξανδρος Μαυρομμάτης</dc:creator>
  <cp:lastModifiedBy>Alexandros Mavrommatis</cp:lastModifiedBy>
  <cp:revision>35</cp:revision>
  <dcterms:created xsi:type="dcterms:W3CDTF">2021-11-15T09:44:39Z</dcterms:created>
  <dcterms:modified xsi:type="dcterms:W3CDTF">2023-05-23T13:51:29Z</dcterms:modified>
</cp:coreProperties>
</file>