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tiff" ContentType="image/tif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90" r:id="rId1"/>
  </p:sldMasterIdLst>
  <p:notesMasterIdLst>
    <p:notesMasterId r:id="rId31"/>
  </p:notesMasterIdLst>
  <p:sldIdLst>
    <p:sldId id="285" r:id="rId2"/>
    <p:sldId id="286" r:id="rId3"/>
    <p:sldId id="288" r:id="rId4"/>
    <p:sldId id="303" r:id="rId5"/>
    <p:sldId id="289" r:id="rId6"/>
    <p:sldId id="290" r:id="rId7"/>
    <p:sldId id="310" r:id="rId8"/>
    <p:sldId id="291" r:id="rId9"/>
    <p:sldId id="292" r:id="rId10"/>
    <p:sldId id="304" r:id="rId11"/>
    <p:sldId id="305" r:id="rId12"/>
    <p:sldId id="293" r:id="rId13"/>
    <p:sldId id="306" r:id="rId14"/>
    <p:sldId id="316" r:id="rId15"/>
    <p:sldId id="315" r:id="rId16"/>
    <p:sldId id="311" r:id="rId17"/>
    <p:sldId id="314" r:id="rId18"/>
    <p:sldId id="312" r:id="rId19"/>
    <p:sldId id="313" r:id="rId20"/>
    <p:sldId id="294" r:id="rId21"/>
    <p:sldId id="295" r:id="rId22"/>
    <p:sldId id="317" r:id="rId23"/>
    <p:sldId id="318" r:id="rId24"/>
    <p:sldId id="296" r:id="rId25"/>
    <p:sldId id="297" r:id="rId26"/>
    <p:sldId id="298" r:id="rId27"/>
    <p:sldId id="299" r:id="rId28"/>
    <p:sldId id="300" r:id="rId29"/>
    <p:sldId id="301"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8" autoAdjust="0"/>
    <p:restoredTop sz="81659" autoAdjust="0"/>
  </p:normalViewPr>
  <p:slideViewPr>
    <p:cSldViewPr snapToGrid="0" snapToObjects="1">
      <p:cViewPr varScale="1">
        <p:scale>
          <a:sx n="44" d="100"/>
          <a:sy n="44" d="100"/>
        </p:scale>
        <p:origin x="-852"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9123B0-1B36-4F73-93EC-2C03A615177E}" type="datetimeFigureOut">
              <a:rPr lang="en-US" smtClean="0"/>
              <a:pPr/>
              <a:t>3/2/2021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18A4DB-084E-495A-99DF-ED1DF455D27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a:extLst>
              <a:ext uri="{FF2B5EF4-FFF2-40B4-BE49-F238E27FC236}">
                <a16:creationId xmlns="" xmlns:a16="http://schemas.microsoft.com/office/drawing/2014/main" id="{D8E7AA35-6713-2D46-B4D9-ED91B005111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7890" name="Notes Placeholder 2">
            <a:extLst>
              <a:ext uri="{FF2B5EF4-FFF2-40B4-BE49-F238E27FC236}">
                <a16:creationId xmlns="" xmlns:a16="http://schemas.microsoft.com/office/drawing/2014/main" id="{EE81A6BB-9BFE-BA42-9D98-DCEDED0A3A2C}"/>
              </a:ext>
            </a:extLst>
          </p:cNvPr>
          <p:cNvSpPr>
            <a:spLocks noGrp="1" noChangeArrowheads="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n-US" dirty="0"/>
          </a:p>
        </p:txBody>
      </p:sp>
      <p:sp>
        <p:nvSpPr>
          <p:cNvPr id="37891" name="Slide Number Placeholder 3">
            <a:extLst>
              <a:ext uri="{FF2B5EF4-FFF2-40B4-BE49-F238E27FC236}">
                <a16:creationId xmlns="" xmlns:a16="http://schemas.microsoft.com/office/drawing/2014/main" id="{EC3B4D43-1739-A84B-A23F-2A39B7F72AD7}"/>
              </a:ext>
            </a:extLst>
          </p:cNvPr>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DD6E94EB-CC9E-8A47-8049-CCEE862C6DDB}" type="slidenum">
              <a:rPr lang="en-US" altLang="en-US" smtClean="0">
                <a:latin typeface="Calibri" panose="020F0502020204030204" pitchFamily="34" charset="0"/>
              </a:rPr>
              <a:pPr fontAlgn="base">
                <a:spcBef>
                  <a:spcPct val="0"/>
                </a:spcBef>
                <a:spcAft>
                  <a:spcPct val="0"/>
                </a:spcAft>
              </a:pPr>
              <a:t>20</a:t>
            </a:fld>
            <a:endParaRPr lang="en-US" altLang="en-US">
              <a:latin typeface="Calibri" panose="020F0502020204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a:extLst>
              <a:ext uri="{FF2B5EF4-FFF2-40B4-BE49-F238E27FC236}">
                <a16:creationId xmlns="" xmlns:a16="http://schemas.microsoft.com/office/drawing/2014/main" id="{7844C14B-1CCD-6F4F-BB33-7EF9AABDCEB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9938" name="Notes Placeholder 2">
            <a:extLst>
              <a:ext uri="{FF2B5EF4-FFF2-40B4-BE49-F238E27FC236}">
                <a16:creationId xmlns="" xmlns:a16="http://schemas.microsoft.com/office/drawing/2014/main" id="{3A04A2DB-A1A2-C24D-9030-430621318313}"/>
              </a:ext>
            </a:extLst>
          </p:cNvPr>
          <p:cNvSpPr>
            <a:spLocks noGrp="1" noChangeArrowheads="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n-US" dirty="0"/>
          </a:p>
        </p:txBody>
      </p:sp>
      <p:sp>
        <p:nvSpPr>
          <p:cNvPr id="39939" name="Slide Number Placeholder 3">
            <a:extLst>
              <a:ext uri="{FF2B5EF4-FFF2-40B4-BE49-F238E27FC236}">
                <a16:creationId xmlns="" xmlns:a16="http://schemas.microsoft.com/office/drawing/2014/main" id="{5D46C67F-769B-8E45-B598-3E923319200F}"/>
              </a:ext>
            </a:extLst>
          </p:cNvPr>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13CA4D88-C401-CC41-B0FB-E3F9689CE96C}" type="slidenum">
              <a:rPr lang="en-US" altLang="en-US" smtClean="0">
                <a:latin typeface="Calibri" panose="020F0502020204030204" pitchFamily="34" charset="0"/>
              </a:rPr>
              <a:pPr fontAlgn="base">
                <a:spcBef>
                  <a:spcPct val="0"/>
                </a:spcBef>
                <a:spcAft>
                  <a:spcPct val="0"/>
                </a:spcAft>
              </a:pPr>
              <a:t>21</a:t>
            </a:fld>
            <a:endParaRPr lang="en-US" altLang="en-US">
              <a:latin typeface="Calibri" panose="020F0502020204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a:extLst>
              <a:ext uri="{FF2B5EF4-FFF2-40B4-BE49-F238E27FC236}">
                <a16:creationId xmlns="" xmlns:a16="http://schemas.microsoft.com/office/drawing/2014/main" id="{927BD2A7-7400-5D4B-9E81-F2283296793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41986" name="Notes Placeholder 2">
            <a:extLst>
              <a:ext uri="{FF2B5EF4-FFF2-40B4-BE49-F238E27FC236}">
                <a16:creationId xmlns="" xmlns:a16="http://schemas.microsoft.com/office/drawing/2014/main" id="{62ED29F5-7170-FB43-925B-20DF08BDA1C4}"/>
              </a:ext>
            </a:extLst>
          </p:cNvPr>
          <p:cNvSpPr>
            <a:spLocks noGrp="1" noChangeArrowheads="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n-US" dirty="0"/>
          </a:p>
        </p:txBody>
      </p:sp>
      <p:sp>
        <p:nvSpPr>
          <p:cNvPr id="41987" name="Slide Number Placeholder 3">
            <a:extLst>
              <a:ext uri="{FF2B5EF4-FFF2-40B4-BE49-F238E27FC236}">
                <a16:creationId xmlns="" xmlns:a16="http://schemas.microsoft.com/office/drawing/2014/main" id="{EAE08AD9-5012-4A4F-A80E-27D997757657}"/>
              </a:ext>
            </a:extLst>
          </p:cNvPr>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AF3F6950-683A-FC42-B1B9-3E9327FD95AE}" type="slidenum">
              <a:rPr lang="en-US" altLang="en-US" smtClean="0">
                <a:latin typeface="Calibri" panose="020F0502020204030204" pitchFamily="34" charset="0"/>
              </a:rPr>
              <a:pPr fontAlgn="base">
                <a:spcBef>
                  <a:spcPct val="0"/>
                </a:spcBef>
                <a:spcAft>
                  <a:spcPct val="0"/>
                </a:spcAft>
              </a:pPr>
              <a:t>24</a:t>
            </a:fld>
            <a:endParaRPr lang="en-US" altLang="en-US">
              <a:latin typeface="Calibri" panose="020F0502020204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a:extLst>
              <a:ext uri="{FF2B5EF4-FFF2-40B4-BE49-F238E27FC236}">
                <a16:creationId xmlns="" xmlns:a16="http://schemas.microsoft.com/office/drawing/2014/main" id="{6643226E-ECBD-5E4B-B601-A3EE15C9DB6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44034" name="Notes Placeholder 2">
            <a:extLst>
              <a:ext uri="{FF2B5EF4-FFF2-40B4-BE49-F238E27FC236}">
                <a16:creationId xmlns="" xmlns:a16="http://schemas.microsoft.com/office/drawing/2014/main" id="{2D067690-947D-FE46-8EC8-9F2AA7130E61}"/>
              </a:ext>
            </a:extLst>
          </p:cNvPr>
          <p:cNvSpPr>
            <a:spLocks noGrp="1" noChangeArrowheads="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l-GR" altLang="en-US"/>
              <a:t>Σκοπός αυτού του υποσυστήματος είναι η διαχείρηση της εταιρικής δικτυακής πύλης. Όπου είναι ο δικτυακός τόπος της επιχείρησης. Από εκεί η επιχείρηση προσφέρει τις υπηρεσίες της κεντρικά, τόσο στους πελάτες της, όσο και στους συνεργάτες της, στους εργαζομένους της, αλλά και στο ευρύ κοινό. </a:t>
            </a:r>
          </a:p>
          <a:p>
            <a:pPr eaLnBrk="1" hangingPunct="1">
              <a:spcBef>
                <a:spcPct val="0"/>
              </a:spcBef>
            </a:pPr>
            <a:endParaRPr lang="el-GR" altLang="en-US"/>
          </a:p>
        </p:txBody>
      </p:sp>
      <p:sp>
        <p:nvSpPr>
          <p:cNvPr id="44035" name="Slide Number Placeholder 3">
            <a:extLst>
              <a:ext uri="{FF2B5EF4-FFF2-40B4-BE49-F238E27FC236}">
                <a16:creationId xmlns="" xmlns:a16="http://schemas.microsoft.com/office/drawing/2014/main" id="{2680CA43-120B-B64D-BCA0-981133DA7795}"/>
              </a:ext>
            </a:extLst>
          </p:cNvPr>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13B2FF15-A36F-CD4A-AFFC-ED07620F9F04}" type="slidenum">
              <a:rPr lang="en-US" altLang="en-US" smtClean="0">
                <a:latin typeface="Calibri" panose="020F0502020204030204" pitchFamily="34" charset="0"/>
              </a:rPr>
              <a:pPr fontAlgn="base">
                <a:spcBef>
                  <a:spcPct val="0"/>
                </a:spcBef>
                <a:spcAft>
                  <a:spcPct val="0"/>
                </a:spcAft>
              </a:pPr>
              <a:t>25</a:t>
            </a:fld>
            <a:endParaRPr lang="en-US" altLang="en-US">
              <a:latin typeface="Calibri" panose="020F0502020204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a:extLst>
              <a:ext uri="{FF2B5EF4-FFF2-40B4-BE49-F238E27FC236}">
                <a16:creationId xmlns="" xmlns:a16="http://schemas.microsoft.com/office/drawing/2014/main" id="{7947A138-110F-2449-9FA9-DD1C728BFA8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46082" name="Notes Placeholder 2">
            <a:extLst>
              <a:ext uri="{FF2B5EF4-FFF2-40B4-BE49-F238E27FC236}">
                <a16:creationId xmlns="" xmlns:a16="http://schemas.microsoft.com/office/drawing/2014/main" id="{1E0942DE-390C-1844-A9A8-DC2F530BF147}"/>
              </a:ext>
            </a:extLst>
          </p:cNvPr>
          <p:cNvSpPr>
            <a:spLocks noGrp="1" noChangeArrowheads="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n-US" dirty="0"/>
          </a:p>
        </p:txBody>
      </p:sp>
      <p:sp>
        <p:nvSpPr>
          <p:cNvPr id="46083" name="Slide Number Placeholder 3">
            <a:extLst>
              <a:ext uri="{FF2B5EF4-FFF2-40B4-BE49-F238E27FC236}">
                <a16:creationId xmlns="" xmlns:a16="http://schemas.microsoft.com/office/drawing/2014/main" id="{BD665133-64C4-404D-A671-56EE34456BB9}"/>
              </a:ext>
            </a:extLst>
          </p:cNvPr>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8270EB45-D565-ED46-81A2-3E463F7AB538}" type="slidenum">
              <a:rPr lang="en-US" altLang="en-US" smtClean="0">
                <a:latin typeface="Calibri" panose="020F0502020204030204" pitchFamily="34" charset="0"/>
              </a:rPr>
              <a:pPr fontAlgn="base">
                <a:spcBef>
                  <a:spcPct val="0"/>
                </a:spcBef>
                <a:spcAft>
                  <a:spcPct val="0"/>
                </a:spcAft>
              </a:pPr>
              <a:t>26</a:t>
            </a:fld>
            <a:endParaRPr lang="en-US" altLang="en-US">
              <a:latin typeface="Calibri" panose="020F0502020204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a:extLst>
              <a:ext uri="{FF2B5EF4-FFF2-40B4-BE49-F238E27FC236}">
                <a16:creationId xmlns="" xmlns:a16="http://schemas.microsoft.com/office/drawing/2014/main" id="{176D8D8F-C1F4-394B-B155-5FF69043731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48130" name="Notes Placeholder 2">
            <a:extLst>
              <a:ext uri="{FF2B5EF4-FFF2-40B4-BE49-F238E27FC236}">
                <a16:creationId xmlns="" xmlns:a16="http://schemas.microsoft.com/office/drawing/2014/main" id="{5945A7E8-F240-A64E-B8F8-D788F7314B7A}"/>
              </a:ext>
            </a:extLst>
          </p:cNvPr>
          <p:cNvSpPr>
            <a:spLocks noGrp="1" noChangeArrowheads="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48131" name="Slide Number Placeholder 3">
            <a:extLst>
              <a:ext uri="{FF2B5EF4-FFF2-40B4-BE49-F238E27FC236}">
                <a16:creationId xmlns="" xmlns:a16="http://schemas.microsoft.com/office/drawing/2014/main" id="{EFFBC12A-2294-AF49-A4A3-24240D492A08}"/>
              </a:ext>
            </a:extLst>
          </p:cNvPr>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141AFC2F-3AAA-4443-836A-3F7948309487}" type="slidenum">
              <a:rPr lang="en-US" altLang="en-US" smtClean="0">
                <a:latin typeface="Calibri" panose="020F0502020204030204" pitchFamily="34" charset="0"/>
              </a:rPr>
              <a:pPr fontAlgn="base">
                <a:spcBef>
                  <a:spcPct val="0"/>
                </a:spcBef>
                <a:spcAft>
                  <a:spcPct val="0"/>
                </a:spcAft>
              </a:pPr>
              <a:t>27</a:t>
            </a:fld>
            <a:endParaRPr lang="en-US" altLang="en-US">
              <a:latin typeface="Calibri" panose="020F0502020204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a:extLst>
              <a:ext uri="{FF2B5EF4-FFF2-40B4-BE49-F238E27FC236}">
                <a16:creationId xmlns="" xmlns:a16="http://schemas.microsoft.com/office/drawing/2014/main" id="{B4A0512F-D270-5847-91D3-64628BAB9FF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50178" name="Notes Placeholder 2">
            <a:extLst>
              <a:ext uri="{FF2B5EF4-FFF2-40B4-BE49-F238E27FC236}">
                <a16:creationId xmlns="" xmlns:a16="http://schemas.microsoft.com/office/drawing/2014/main" id="{6745D35F-4861-9347-AB6E-CA2A6DAC0C90}"/>
              </a:ext>
            </a:extLst>
          </p:cNvPr>
          <p:cNvSpPr>
            <a:spLocks noGrp="1" noChangeArrowheads="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n-US" dirty="0"/>
          </a:p>
          <a:p>
            <a:pPr eaLnBrk="1" hangingPunct="1">
              <a:spcBef>
                <a:spcPct val="0"/>
              </a:spcBef>
            </a:pPr>
            <a:endParaRPr lang="el-GR" altLang="en-US" dirty="0"/>
          </a:p>
        </p:txBody>
      </p:sp>
      <p:sp>
        <p:nvSpPr>
          <p:cNvPr id="50179" name="Slide Number Placeholder 3">
            <a:extLst>
              <a:ext uri="{FF2B5EF4-FFF2-40B4-BE49-F238E27FC236}">
                <a16:creationId xmlns="" xmlns:a16="http://schemas.microsoft.com/office/drawing/2014/main" id="{7787BE7F-38EC-9E4C-B8FA-A18450D50DD8}"/>
              </a:ext>
            </a:extLst>
          </p:cNvPr>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DA03EEE5-FC77-E046-A89B-A5EF5472A47E}" type="slidenum">
              <a:rPr lang="en-US" altLang="en-US" smtClean="0">
                <a:latin typeface="Calibri" panose="020F0502020204030204" pitchFamily="34" charset="0"/>
              </a:rPr>
              <a:pPr fontAlgn="base">
                <a:spcBef>
                  <a:spcPct val="0"/>
                </a:spcBef>
                <a:spcAft>
                  <a:spcPct val="0"/>
                </a:spcAft>
              </a:pPr>
              <a:t>28</a:t>
            </a:fld>
            <a:endParaRPr lang="en-US" altLang="en-US">
              <a:latin typeface="Calibri" panose="020F0502020204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a:extLst>
              <a:ext uri="{FF2B5EF4-FFF2-40B4-BE49-F238E27FC236}">
                <a16:creationId xmlns="" xmlns:a16="http://schemas.microsoft.com/office/drawing/2014/main" id="{61AAD79E-D7ED-C941-92F6-DBB0B0C00CE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52226" name="Notes Placeholder 2">
            <a:extLst>
              <a:ext uri="{FF2B5EF4-FFF2-40B4-BE49-F238E27FC236}">
                <a16:creationId xmlns="" xmlns:a16="http://schemas.microsoft.com/office/drawing/2014/main" id="{DFB1E606-BB5D-9B43-90F9-A2AC637B1AFF}"/>
              </a:ext>
            </a:extLst>
          </p:cNvPr>
          <p:cNvSpPr>
            <a:spLocks noGrp="1" noChangeArrowheads="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n-US" dirty="0"/>
          </a:p>
        </p:txBody>
      </p:sp>
      <p:sp>
        <p:nvSpPr>
          <p:cNvPr id="52227" name="Slide Number Placeholder 3">
            <a:extLst>
              <a:ext uri="{FF2B5EF4-FFF2-40B4-BE49-F238E27FC236}">
                <a16:creationId xmlns="" xmlns:a16="http://schemas.microsoft.com/office/drawing/2014/main" id="{F97F5835-E86B-864B-8E3A-6A4D6A577D20}"/>
              </a:ext>
            </a:extLst>
          </p:cNvPr>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D050961A-0707-B841-B314-F03BDF061476}" type="slidenum">
              <a:rPr lang="en-US" altLang="en-US" smtClean="0">
                <a:latin typeface="Calibri" panose="020F0502020204030204" pitchFamily="34" charset="0"/>
              </a:rPr>
              <a:pPr fontAlgn="base">
                <a:spcBef>
                  <a:spcPct val="0"/>
                </a:spcBef>
                <a:spcAft>
                  <a:spcPct val="0"/>
                </a:spcAft>
              </a:pPr>
              <a:t>29</a:t>
            </a:fld>
            <a:endParaRPr lang="en-US" altLang="en-US">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 xmlns:a16="http://schemas.microsoft.com/office/drawing/2014/main" id="{3CAA5445-FA5F-A540-BED8-29D4B07F41E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5602" name="Notes Placeholder 2">
            <a:extLst>
              <a:ext uri="{FF2B5EF4-FFF2-40B4-BE49-F238E27FC236}">
                <a16:creationId xmlns="" xmlns:a16="http://schemas.microsoft.com/office/drawing/2014/main" id="{1A8781C9-A65A-AC4A-AEE9-3D5D34FB8C4D}"/>
              </a:ext>
            </a:extLst>
          </p:cNvPr>
          <p:cNvSpPr>
            <a:spLocks noGrp="1" noChangeArrowheads="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5603" name="Slide Number Placeholder 3">
            <a:extLst>
              <a:ext uri="{FF2B5EF4-FFF2-40B4-BE49-F238E27FC236}">
                <a16:creationId xmlns="" xmlns:a16="http://schemas.microsoft.com/office/drawing/2014/main" id="{44680EB3-5AEF-B74F-92D6-F437BF81C8CC}"/>
              </a:ext>
            </a:extLst>
          </p:cNvPr>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AA08D8DF-8D85-1946-A5FC-353B9AB6CD29}" type="slidenum">
              <a:rPr lang="en-US" altLang="en-US" smtClean="0">
                <a:latin typeface="Calibri" panose="020F0502020204030204" pitchFamily="34" charset="0"/>
              </a:rPr>
              <a:pPr fontAlgn="base">
                <a:spcBef>
                  <a:spcPct val="0"/>
                </a:spcBef>
                <a:spcAft>
                  <a:spcPct val="0"/>
                </a:spcAft>
              </a:pPr>
              <a:t>3</a:t>
            </a:fld>
            <a:endParaRPr lang="en-US" altLang="en-US">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a:extLst>
              <a:ext uri="{FF2B5EF4-FFF2-40B4-BE49-F238E27FC236}">
                <a16:creationId xmlns="" xmlns:a16="http://schemas.microsoft.com/office/drawing/2014/main" id="{6523C338-22E4-1748-B10C-D1BF39DF8E4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7650" name="Notes Placeholder 2">
            <a:extLst>
              <a:ext uri="{FF2B5EF4-FFF2-40B4-BE49-F238E27FC236}">
                <a16:creationId xmlns="" xmlns:a16="http://schemas.microsoft.com/office/drawing/2014/main" id="{F25FC2FA-A074-8241-99A2-60E43902D698}"/>
              </a:ext>
            </a:extLst>
          </p:cNvPr>
          <p:cNvSpPr>
            <a:spLocks noGrp="1" noChangeArrowheads="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n-US" dirty="0"/>
          </a:p>
        </p:txBody>
      </p:sp>
      <p:sp>
        <p:nvSpPr>
          <p:cNvPr id="27651" name="Slide Number Placeholder 3">
            <a:extLst>
              <a:ext uri="{FF2B5EF4-FFF2-40B4-BE49-F238E27FC236}">
                <a16:creationId xmlns="" xmlns:a16="http://schemas.microsoft.com/office/drawing/2014/main" id="{4592DA6B-C1AA-574B-A280-667E7004EB8C}"/>
              </a:ext>
            </a:extLst>
          </p:cNvPr>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A9BED31E-A4E7-B748-A1ED-C24B175856A2}" type="slidenum">
              <a:rPr lang="en-US" altLang="en-US" smtClean="0">
                <a:latin typeface="Calibri" panose="020F0502020204030204" pitchFamily="34" charset="0"/>
              </a:rPr>
              <a:pPr fontAlgn="base">
                <a:spcBef>
                  <a:spcPct val="0"/>
                </a:spcBef>
                <a:spcAft>
                  <a:spcPct val="0"/>
                </a:spcAft>
              </a:pPr>
              <a:t>5</a:t>
            </a:fld>
            <a:endParaRPr lang="en-US" altLang="en-US">
              <a:latin typeface="Calibri" panose="020F0502020204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a:extLst>
              <a:ext uri="{FF2B5EF4-FFF2-40B4-BE49-F238E27FC236}">
                <a16:creationId xmlns="" xmlns:a16="http://schemas.microsoft.com/office/drawing/2014/main" id="{DD1843DD-61D8-E24D-8C31-A4DE5C307BC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9698" name="Notes Placeholder 2">
            <a:extLst>
              <a:ext uri="{FF2B5EF4-FFF2-40B4-BE49-F238E27FC236}">
                <a16:creationId xmlns="" xmlns:a16="http://schemas.microsoft.com/office/drawing/2014/main" id="{088A12F4-6B0C-F343-8D03-00852418F103}"/>
              </a:ext>
            </a:extLst>
          </p:cNvPr>
          <p:cNvSpPr>
            <a:spLocks noGrp="1" noChangeArrowheads="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n-US" sz="1100" b="1" dirty="0"/>
          </a:p>
        </p:txBody>
      </p:sp>
      <p:sp>
        <p:nvSpPr>
          <p:cNvPr id="29699" name="Slide Number Placeholder 3">
            <a:extLst>
              <a:ext uri="{FF2B5EF4-FFF2-40B4-BE49-F238E27FC236}">
                <a16:creationId xmlns="" xmlns:a16="http://schemas.microsoft.com/office/drawing/2014/main" id="{A8CDE015-1496-3C42-B97E-94E6208BCC35}"/>
              </a:ext>
            </a:extLst>
          </p:cNvPr>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00B93B7D-092D-AB46-934D-B87750637F4C}" type="slidenum">
              <a:rPr lang="en-US" altLang="en-US" smtClean="0">
                <a:latin typeface="Calibri" panose="020F0502020204030204" pitchFamily="34" charset="0"/>
              </a:rPr>
              <a:pPr fontAlgn="base">
                <a:spcBef>
                  <a:spcPct val="0"/>
                </a:spcBef>
                <a:spcAft>
                  <a:spcPct val="0"/>
                </a:spcAft>
              </a:pPr>
              <a:t>6</a:t>
            </a:fld>
            <a:endParaRPr lang="en-US" altLang="en-US">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a:extLst>
              <a:ext uri="{FF2B5EF4-FFF2-40B4-BE49-F238E27FC236}">
                <a16:creationId xmlns="" xmlns:a16="http://schemas.microsoft.com/office/drawing/2014/main" id="{2DFCC949-AC0E-3448-8D80-C1FCF418214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1746" name="Notes Placeholder 2">
            <a:extLst>
              <a:ext uri="{FF2B5EF4-FFF2-40B4-BE49-F238E27FC236}">
                <a16:creationId xmlns="" xmlns:a16="http://schemas.microsoft.com/office/drawing/2014/main" id="{39F6BDD3-C9A3-A94D-B1A1-F1852065FC29}"/>
              </a:ext>
            </a:extLst>
          </p:cNvPr>
          <p:cNvSpPr>
            <a:spLocks noGrp="1" noChangeArrowheads="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31747" name="Slide Number Placeholder 3">
            <a:extLst>
              <a:ext uri="{FF2B5EF4-FFF2-40B4-BE49-F238E27FC236}">
                <a16:creationId xmlns="" xmlns:a16="http://schemas.microsoft.com/office/drawing/2014/main" id="{52461FB8-3B53-3F46-8DF7-C70DB377809E}"/>
              </a:ext>
            </a:extLst>
          </p:cNvPr>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C6C4901C-0289-4F43-9A0E-D68B139E8C46}" type="slidenum">
              <a:rPr lang="en-US" altLang="en-US" smtClean="0">
                <a:latin typeface="Calibri" panose="020F0502020204030204" pitchFamily="34" charset="0"/>
              </a:rPr>
              <a:pPr fontAlgn="base">
                <a:spcBef>
                  <a:spcPct val="0"/>
                </a:spcBef>
                <a:spcAft>
                  <a:spcPct val="0"/>
                </a:spcAft>
              </a:pPr>
              <a:t>8</a:t>
            </a:fld>
            <a:endParaRPr lang="en-US" altLang="en-US">
              <a:latin typeface="Calibri" panose="020F0502020204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a:extLst>
              <a:ext uri="{FF2B5EF4-FFF2-40B4-BE49-F238E27FC236}">
                <a16:creationId xmlns="" xmlns:a16="http://schemas.microsoft.com/office/drawing/2014/main" id="{33E3F7A1-3889-2D40-8460-D92DA528D28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3794" name="Notes Placeholder 2">
            <a:extLst>
              <a:ext uri="{FF2B5EF4-FFF2-40B4-BE49-F238E27FC236}">
                <a16:creationId xmlns="" xmlns:a16="http://schemas.microsoft.com/office/drawing/2014/main" id="{1C5614ED-5DD2-D247-984E-E467D14F5F75}"/>
              </a:ext>
            </a:extLst>
          </p:cNvPr>
          <p:cNvSpPr>
            <a:spLocks noGrp="1" noChangeArrowheads="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n-US" dirty="0"/>
          </a:p>
        </p:txBody>
      </p:sp>
      <p:sp>
        <p:nvSpPr>
          <p:cNvPr id="33795" name="Slide Number Placeholder 3">
            <a:extLst>
              <a:ext uri="{FF2B5EF4-FFF2-40B4-BE49-F238E27FC236}">
                <a16:creationId xmlns="" xmlns:a16="http://schemas.microsoft.com/office/drawing/2014/main" id="{7E879D4A-354A-D24D-91EB-E2256D5C0340}"/>
              </a:ext>
            </a:extLst>
          </p:cNvPr>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94BD4D41-C6E3-294C-B2A5-4760EF1B6EE4}" type="slidenum">
              <a:rPr lang="en-US" altLang="en-US" smtClean="0">
                <a:latin typeface="Calibri" panose="020F0502020204030204" pitchFamily="34" charset="0"/>
              </a:rPr>
              <a:pPr fontAlgn="base">
                <a:spcBef>
                  <a:spcPct val="0"/>
                </a:spcBef>
                <a:spcAft>
                  <a:spcPct val="0"/>
                </a:spcAft>
              </a:pPr>
              <a:t>9</a:t>
            </a:fld>
            <a:endParaRPr lang="en-US" altLang="en-US">
              <a:latin typeface="Calibri" panose="020F0502020204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a:extLst>
              <a:ext uri="{FF2B5EF4-FFF2-40B4-BE49-F238E27FC236}">
                <a16:creationId xmlns="" xmlns:a16="http://schemas.microsoft.com/office/drawing/2014/main" id="{33E3F7A1-3889-2D40-8460-D92DA528D28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3794" name="Notes Placeholder 2">
            <a:extLst>
              <a:ext uri="{FF2B5EF4-FFF2-40B4-BE49-F238E27FC236}">
                <a16:creationId xmlns="" xmlns:a16="http://schemas.microsoft.com/office/drawing/2014/main" id="{1C5614ED-5DD2-D247-984E-E467D14F5F75}"/>
              </a:ext>
            </a:extLst>
          </p:cNvPr>
          <p:cNvSpPr>
            <a:spLocks noGrp="1" noChangeArrowheads="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33795" name="Slide Number Placeholder 3">
            <a:extLst>
              <a:ext uri="{FF2B5EF4-FFF2-40B4-BE49-F238E27FC236}">
                <a16:creationId xmlns="" xmlns:a16="http://schemas.microsoft.com/office/drawing/2014/main" id="{7E879D4A-354A-D24D-91EB-E2256D5C0340}"/>
              </a:ext>
            </a:extLst>
          </p:cNvPr>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94BD4D41-C6E3-294C-B2A5-4760EF1B6EE4}" type="slidenum">
              <a:rPr lang="en-US" altLang="en-US" smtClean="0">
                <a:latin typeface="Calibri" panose="020F0502020204030204" pitchFamily="34" charset="0"/>
              </a:rPr>
              <a:pPr fontAlgn="base">
                <a:spcBef>
                  <a:spcPct val="0"/>
                </a:spcBef>
                <a:spcAft>
                  <a:spcPct val="0"/>
                </a:spcAft>
              </a:pPr>
              <a:t>10</a:t>
            </a:fld>
            <a:endParaRPr lang="en-US" altLang="en-US">
              <a:latin typeface="Calibri" panose="020F0502020204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a:extLst>
              <a:ext uri="{FF2B5EF4-FFF2-40B4-BE49-F238E27FC236}">
                <a16:creationId xmlns="" xmlns:a16="http://schemas.microsoft.com/office/drawing/2014/main" id="{5C3FA4A1-FEF2-B34B-B9AB-567D229ECA9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5842" name="Notes Placeholder 2">
            <a:extLst>
              <a:ext uri="{FF2B5EF4-FFF2-40B4-BE49-F238E27FC236}">
                <a16:creationId xmlns="" xmlns:a16="http://schemas.microsoft.com/office/drawing/2014/main" id="{F2D2E061-D6D9-F84B-AFA9-0869EEC58497}"/>
              </a:ext>
            </a:extLst>
          </p:cNvPr>
          <p:cNvSpPr>
            <a:spLocks noGrp="1" noChangeArrowheads="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n-US" dirty="0"/>
          </a:p>
        </p:txBody>
      </p:sp>
      <p:sp>
        <p:nvSpPr>
          <p:cNvPr id="35843" name="Slide Number Placeholder 3">
            <a:extLst>
              <a:ext uri="{FF2B5EF4-FFF2-40B4-BE49-F238E27FC236}">
                <a16:creationId xmlns="" xmlns:a16="http://schemas.microsoft.com/office/drawing/2014/main" id="{6A1D85AB-F260-2247-88B9-02491E681CB5}"/>
              </a:ext>
            </a:extLst>
          </p:cNvPr>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EF9E8893-AB9A-3F4A-A343-A9C3A4BF7A71}" type="slidenum">
              <a:rPr lang="en-US" altLang="en-US" smtClean="0">
                <a:latin typeface="Calibri" panose="020F0502020204030204" pitchFamily="34" charset="0"/>
              </a:rPr>
              <a:pPr fontAlgn="base">
                <a:spcBef>
                  <a:spcPct val="0"/>
                </a:spcBef>
                <a:spcAft>
                  <a:spcPct val="0"/>
                </a:spcAft>
              </a:pPr>
              <a:t>12</a:t>
            </a:fld>
            <a:endParaRPr lang="en-US" altLang="en-US">
              <a:latin typeface="Calibri" panose="020F0502020204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9F103555-C14D-4947-AAF7-BD96A4EE7881}" type="datetime1">
              <a:rPr lang="en-US" smtClean="0"/>
              <a:pPr/>
              <a:t>3/2/2021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8B95C939-2FA7-DA46-BEC7-5018676AC871}" type="slidenum">
              <a:rPr lang="en-US" smtClean="0"/>
              <a:pPr/>
              <a:t>‹#›</a:t>
            </a:fld>
            <a:endParaRPr lang="en-US"/>
          </a:p>
        </p:txBody>
      </p:sp>
      <p:sp>
        <p:nvSpPr>
          <p:cNvPr id="7" name="Rectangle 6"/>
          <p:cNvSpPr/>
          <p:nvPr/>
        </p:nvSpPr>
        <p:spPr>
          <a:xfrm>
            <a:off x="83909" y="1449304"/>
            <a:ext cx="12028716"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83909" y="1396720"/>
            <a:ext cx="12028716"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83909" y="2976649"/>
            <a:ext cx="12028716"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609600" y="1505931"/>
            <a:ext cx="109728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3413629-035D-4839-90B7-916F77D93B7F}" type="datetime1">
              <a:rPr lang="en-US" smtClean="0"/>
              <a:pPr/>
              <a:t>3/2/2021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95C939-2FA7-DA46-BEC7-5018676AC87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2"/>
            <a:ext cx="268224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219200" y="274641"/>
            <a:ext cx="7416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EFB62F7-7F45-4142-99D6-39DF8B9C1581}" type="datetime1">
              <a:rPr lang="en-US" smtClean="0"/>
              <a:pPr/>
              <a:t>3/2/2021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95C939-2FA7-DA46-BEC7-5018676AC87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5DCC15D-B68A-440D-A0CD-CCEB48026448}" type="datetime1">
              <a:rPr lang="en-US" smtClean="0"/>
              <a:pPr/>
              <a:t>3/2/2021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95C939-2FA7-DA46-BEC7-5018676AC871}" type="slidenum">
              <a:rPr lang="en-US" smtClean="0"/>
              <a:pPr/>
              <a:t>‹#›</a:t>
            </a:fld>
            <a:endParaRPr lang="en-US"/>
          </a:p>
        </p:txBody>
      </p:sp>
      <p:sp>
        <p:nvSpPr>
          <p:cNvPr id="8" name="Content Placeholder 7"/>
          <p:cNvSpPr>
            <a:spLocks noGrp="1"/>
          </p:cNvSpPr>
          <p:nvPr>
            <p:ph sz="quarter" idx="1"/>
          </p:nvPr>
        </p:nvSpPr>
        <p:spPr>
          <a:xfrm>
            <a:off x="1219200" y="1447800"/>
            <a:ext cx="103632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63084" y="952501"/>
            <a:ext cx="103632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63084" y="2547938"/>
            <a:ext cx="103632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24835D1-AEDC-41A0-98C0-47DCCD1FF3BD}" type="datetime1">
              <a:rPr lang="en-US" smtClean="0"/>
              <a:pPr/>
              <a:t>3/2/2021</a:t>
            </a:fld>
            <a:endParaRPr lang="en-US"/>
          </a:p>
        </p:txBody>
      </p:sp>
      <p:sp>
        <p:nvSpPr>
          <p:cNvPr id="5" name="Footer Placeholder 4"/>
          <p:cNvSpPr>
            <a:spLocks noGrp="1"/>
          </p:cNvSpPr>
          <p:nvPr>
            <p:ph type="ftr" sz="quarter" idx="11"/>
          </p:nvPr>
        </p:nvSpPr>
        <p:spPr>
          <a:xfrm>
            <a:off x="1066800" y="6172200"/>
            <a:ext cx="5334000" cy="457200"/>
          </a:xfrm>
        </p:spPr>
        <p:txBody>
          <a:bodyPr/>
          <a:lstStyle/>
          <a:p>
            <a:endParaRPr lang="en-US"/>
          </a:p>
        </p:txBody>
      </p:sp>
      <p:sp>
        <p:nvSpPr>
          <p:cNvPr id="7" name="Rectangle 6"/>
          <p:cNvSpPr/>
          <p:nvPr/>
        </p:nvSpPr>
        <p:spPr>
          <a:xfrm flipV="1">
            <a:off x="92550" y="2376830"/>
            <a:ext cx="120180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2195" y="2341476"/>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075"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95072" y="6208776"/>
            <a:ext cx="609600" cy="457200"/>
          </a:xfrm>
        </p:spPr>
        <p:txBody>
          <a:bodyPr/>
          <a:lstStyle/>
          <a:p>
            <a:fld id="{8B95C939-2FA7-DA46-BEC7-5018676AC87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7035E7E-35CA-41F1-A6B8-57A705F1F03F}" type="datetime1">
              <a:rPr lang="en-US" smtClean="0"/>
              <a:pPr/>
              <a:t>3/2/2021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95C939-2FA7-DA46-BEC7-5018676AC871}" type="slidenum">
              <a:rPr lang="en-US" smtClean="0"/>
              <a:pPr/>
              <a:t>‹#›</a:t>
            </a:fld>
            <a:endParaRPr lang="en-US"/>
          </a:p>
        </p:txBody>
      </p:sp>
      <p:sp>
        <p:nvSpPr>
          <p:cNvPr id="9" name="Content Placeholder 8"/>
          <p:cNvSpPr>
            <a:spLocks noGrp="1"/>
          </p:cNvSpPr>
          <p:nvPr>
            <p:ph sz="quarter" idx="1"/>
          </p:nvPr>
        </p:nvSpPr>
        <p:spPr>
          <a:xfrm>
            <a:off x="1219200" y="1447800"/>
            <a:ext cx="499872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6578600" y="1447800"/>
            <a:ext cx="499872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273050"/>
            <a:ext cx="103632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B962B74-347F-4DD0-9A8D-0E6AC925E454}" type="datetime1">
              <a:rPr lang="en-US" smtClean="0"/>
              <a:pPr/>
              <a:t>3/2/2021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95C939-2FA7-DA46-BEC7-5018676AC871}" type="slidenum">
              <a:rPr lang="en-US" smtClean="0"/>
              <a:pPr/>
              <a:t>‹#›</a:t>
            </a:fld>
            <a:endParaRPr lang="en-US"/>
          </a:p>
        </p:txBody>
      </p:sp>
      <p:sp>
        <p:nvSpPr>
          <p:cNvPr id="11" name="Content Placeholder 10"/>
          <p:cNvSpPr>
            <a:spLocks noGrp="1"/>
          </p:cNvSpPr>
          <p:nvPr>
            <p:ph sz="half" idx="2"/>
          </p:nvPr>
        </p:nvSpPr>
        <p:spPr>
          <a:xfrm>
            <a:off x="1219200" y="2247900"/>
            <a:ext cx="49784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6604000" y="2247900"/>
            <a:ext cx="49784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D40083F-52D7-4260-9B5C-BE3B85E72342}" type="datetime1">
              <a:rPr lang="en-US" smtClean="0"/>
              <a:pPr/>
              <a:t>3/2/2021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95C939-2FA7-DA46-BEC7-5018676AC87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113A7F-65AF-4B9C-815E-9A477CBB9AB6}" type="datetime1">
              <a:rPr lang="en-US" smtClean="0"/>
              <a:pPr/>
              <a:t>3/2/2021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95C939-2FA7-DA46-BEC7-5018676AC87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219200" y="273050"/>
            <a:ext cx="103632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1087D42-BE3C-4A12-89AA-DCD1364E0ECA}" type="datetime1">
              <a:rPr lang="en-US" smtClean="0"/>
              <a:pPr/>
              <a:t>3/2/2021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95C939-2FA7-DA46-BEC7-5018676AC871}" type="slidenum">
              <a:rPr lang="en-US" smtClean="0"/>
              <a:pPr/>
              <a:t>‹#›</a:t>
            </a:fld>
            <a:endParaRPr lang="en-US"/>
          </a:p>
        </p:txBody>
      </p:sp>
      <p:sp>
        <p:nvSpPr>
          <p:cNvPr id="11" name="Content Placeholder 10"/>
          <p:cNvSpPr>
            <a:spLocks noGrp="1"/>
          </p:cNvSpPr>
          <p:nvPr>
            <p:ph sz="quarter" idx="1"/>
          </p:nvPr>
        </p:nvSpPr>
        <p:spPr>
          <a:xfrm>
            <a:off x="3962400" y="1600200"/>
            <a:ext cx="7620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9E1D415-EE7B-438B-BC84-87120442C8BA}" type="datetime1">
              <a:rPr lang="en-US" smtClean="0"/>
              <a:pPr/>
              <a:t>3/2/2021</a:t>
            </a:fld>
            <a:endParaRPr lang="en-US"/>
          </a:p>
        </p:txBody>
      </p:sp>
      <p:sp>
        <p:nvSpPr>
          <p:cNvPr id="6" name="Footer Placeholder 5"/>
          <p:cNvSpPr>
            <a:spLocks noGrp="1"/>
          </p:cNvSpPr>
          <p:nvPr>
            <p:ph type="ftr" sz="quarter" idx="11"/>
          </p:nvPr>
        </p:nvSpPr>
        <p:spPr>
          <a:xfrm>
            <a:off x="1219200" y="6172200"/>
            <a:ext cx="5181600" cy="457200"/>
          </a:xfrm>
        </p:spPr>
        <p:txBody>
          <a:bodyPr/>
          <a:lstStyle/>
          <a:p>
            <a:endParaRPr lang="en-US"/>
          </a:p>
        </p:txBody>
      </p:sp>
      <p:sp>
        <p:nvSpPr>
          <p:cNvPr id="7" name="Slide Number Placeholder 6"/>
          <p:cNvSpPr>
            <a:spLocks noGrp="1"/>
          </p:cNvSpPr>
          <p:nvPr>
            <p:ph type="sldNum" sz="quarter" idx="12"/>
          </p:nvPr>
        </p:nvSpPr>
        <p:spPr>
          <a:xfrm>
            <a:off x="195072" y="6208776"/>
            <a:ext cx="609600" cy="457200"/>
          </a:xfrm>
        </p:spPr>
        <p:txBody>
          <a:bodyPr/>
          <a:lstStyle/>
          <a:p>
            <a:fld id="{8B95C939-2FA7-DA46-BEC7-5018676AC871}" type="slidenum">
              <a:rPr lang="en-US" smtClean="0"/>
              <a:pPr/>
              <a:t>‹#›</a:t>
            </a:fld>
            <a:endParaRPr lang="en-US"/>
          </a:p>
        </p:txBody>
      </p:sp>
      <p:sp>
        <p:nvSpPr>
          <p:cNvPr id="11" name="Rectangle 10"/>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1219200" y="274638"/>
            <a:ext cx="103632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1219200" y="1447800"/>
            <a:ext cx="103632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fld id="{BB886145-D7FC-4DE9-A4D0-C27F9F89C21A}" type="datetime1">
              <a:rPr lang="en-US" smtClean="0"/>
              <a:pPr/>
              <a:t>3/2/2021</a:t>
            </a:fld>
            <a:endParaRPr lang="en-US"/>
          </a:p>
        </p:txBody>
      </p:sp>
      <p:sp>
        <p:nvSpPr>
          <p:cNvPr id="3" name="Footer Placeholder 2"/>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95072" y="6210300"/>
            <a:ext cx="6096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8B95C939-2FA7-DA46-BEC7-5018676AC87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1.tiff"/><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47080846-52F6-BA41-8BBB-57C803B584B6}"/>
              </a:ext>
            </a:extLst>
          </p:cNvPr>
          <p:cNvSpPr>
            <a:spLocks noGrp="1"/>
          </p:cNvSpPr>
          <p:nvPr>
            <p:ph type="subTitle" idx="1"/>
          </p:nvPr>
        </p:nvSpPr>
        <p:spPr>
          <a:xfrm>
            <a:off x="1154955" y="5208090"/>
            <a:ext cx="8825658" cy="861420"/>
          </a:xfrm>
        </p:spPr>
        <p:txBody>
          <a:bodyPr/>
          <a:lstStyle/>
          <a:p>
            <a:r>
              <a:rPr lang="el-GR" dirty="0" smtClean="0"/>
              <a:t>Δρ Αικατερίνη </a:t>
            </a:r>
            <a:r>
              <a:rPr lang="el-GR" dirty="0" err="1" smtClean="0"/>
              <a:t>Μαρινάγη</a:t>
            </a:r>
            <a:r>
              <a:rPr lang="el-GR" dirty="0" smtClean="0"/>
              <a:t> ,  </a:t>
            </a:r>
            <a:r>
              <a:rPr lang="el-GR" dirty="0" err="1" smtClean="0"/>
              <a:t>ΔΔρ</a:t>
            </a:r>
            <a:r>
              <a:rPr lang="el-GR" dirty="0" smtClean="0"/>
              <a:t>. Δαμιανός Σακάς</a:t>
            </a:r>
            <a:endParaRPr lang="en-US" dirty="0"/>
          </a:p>
        </p:txBody>
      </p:sp>
      <p:sp>
        <p:nvSpPr>
          <p:cNvPr id="2" name="Title 1">
            <a:extLst>
              <a:ext uri="{FF2B5EF4-FFF2-40B4-BE49-F238E27FC236}">
                <a16:creationId xmlns:a16="http://schemas.microsoft.com/office/drawing/2014/main" xmlns="" id="{A07ACA41-435B-6E41-AE4D-4A6BE0E749E5}"/>
              </a:ext>
            </a:extLst>
          </p:cNvPr>
          <p:cNvSpPr>
            <a:spLocks noGrp="1"/>
          </p:cNvSpPr>
          <p:nvPr>
            <p:ph type="ctrTitle"/>
          </p:nvPr>
        </p:nvSpPr>
        <p:spPr>
          <a:xfrm>
            <a:off x="609600" y="1505931"/>
            <a:ext cx="10972800" cy="1470025"/>
          </a:xfrm>
        </p:spPr>
        <p:txBody>
          <a:bodyPr>
            <a:normAutofit fontScale="90000"/>
          </a:bodyPr>
          <a:lstStyle/>
          <a:p>
            <a:r>
              <a:rPr lang="en-US" sz="4800" dirty="0" smtClean="0"/>
              <a:t>LOG601 - </a:t>
            </a:r>
            <a:r>
              <a:rPr lang="el-GR" sz="4800" dirty="0" smtClean="0"/>
              <a:t>ΣΥΣΤΗΜΑΤΑ ΔΙΑΧΕΙΡΙΣΗΣ ΕΠΙΧΕΙΡΗΣΙΑΚΩΝ ΠΟΡΩΝ</a:t>
            </a:r>
            <a:endParaRPr lang="en-US" sz="4800" dirty="0"/>
          </a:p>
        </p:txBody>
      </p:sp>
    </p:spTree>
    <p:extLst>
      <p:ext uri="{BB962C8B-B14F-4D97-AF65-F5344CB8AC3E}">
        <p14:creationId xmlns:p14="http://schemas.microsoft.com/office/powerpoint/2010/main" xmlns="" val="40197703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a:extLst>
              <a:ext uri="{FF2B5EF4-FFF2-40B4-BE49-F238E27FC236}">
                <a16:creationId xmlns="" xmlns:a16="http://schemas.microsoft.com/office/drawing/2014/main" id="{CD117A7D-6213-2F4A-ACED-1B1B2BD464B5}"/>
              </a:ext>
            </a:extLst>
          </p:cNvPr>
          <p:cNvSpPr>
            <a:spLocks noGrp="1" noChangeArrowheads="1"/>
          </p:cNvSpPr>
          <p:nvPr>
            <p:ph type="title"/>
          </p:nvPr>
        </p:nvSpPr>
        <p:spPr>
          <a:xfrm>
            <a:off x="646112" y="452438"/>
            <a:ext cx="10761829" cy="711200"/>
          </a:xfrm>
        </p:spPr>
        <p:txBody>
          <a:bodyPr>
            <a:normAutofit fontScale="90000"/>
          </a:bodyPr>
          <a:lstStyle/>
          <a:p>
            <a:r>
              <a:rPr lang="el-GR" altLang="en-US" b="1" dirty="0" smtClean="0"/>
              <a:t>Αρχιτεκτονική προσανατολισμένη σε υπηρεσίες (</a:t>
            </a:r>
            <a:r>
              <a:rPr lang="en-US" altLang="en-US" b="1" dirty="0" smtClean="0"/>
              <a:t>SOA)</a:t>
            </a:r>
            <a:endParaRPr lang="el-GR" altLang="en-US" dirty="0"/>
          </a:p>
        </p:txBody>
      </p:sp>
      <p:sp>
        <p:nvSpPr>
          <p:cNvPr id="32770" name="Title 1">
            <a:extLst>
              <a:ext uri="{FF2B5EF4-FFF2-40B4-BE49-F238E27FC236}">
                <a16:creationId xmlns="" xmlns:a16="http://schemas.microsoft.com/office/drawing/2014/main" id="{6A5DF449-6F1B-924F-AE84-69DDE7A90402}"/>
              </a:ext>
            </a:extLst>
          </p:cNvPr>
          <p:cNvSpPr txBox="1">
            <a:spLocks noChangeArrowheads="1"/>
          </p:cNvSpPr>
          <p:nvPr/>
        </p:nvSpPr>
        <p:spPr bwMode="auto">
          <a:xfrm>
            <a:off x="646113" y="1220788"/>
            <a:ext cx="9404350" cy="5322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ts val="1000"/>
              </a:spcBef>
              <a:buClr>
                <a:srgbClr val="8AD0D6"/>
              </a:buClr>
              <a:buSzPct val="80000"/>
              <a:buFont typeface="Wingdings 3" pitchFamily="2" charset="2"/>
              <a:buChar char=""/>
              <a:defRPr sz="2000">
                <a:solidFill>
                  <a:schemeClr val="tx1"/>
                </a:solidFill>
                <a:latin typeface="Century Gothic" panose="020B0502020202020204" pitchFamily="34" charset="0"/>
              </a:defRPr>
            </a:lvl1pPr>
            <a:lvl2pPr marL="742950" indent="-285750">
              <a:spcBef>
                <a:spcPts val="1000"/>
              </a:spcBef>
              <a:buClr>
                <a:srgbClr val="8AD0D6"/>
              </a:buClr>
              <a:buSzPct val="80000"/>
              <a:buFont typeface="Wingdings 3" pitchFamily="2" charset="2"/>
              <a:buChar char=""/>
              <a:defRPr>
                <a:solidFill>
                  <a:schemeClr val="tx1"/>
                </a:solidFill>
                <a:latin typeface="Century Gothic" panose="020B0502020202020204" pitchFamily="34" charset="0"/>
              </a:defRPr>
            </a:lvl2pPr>
            <a:lvl3pPr marL="1143000" indent="-228600">
              <a:spcBef>
                <a:spcPts val="1000"/>
              </a:spcBef>
              <a:buClr>
                <a:srgbClr val="8AD0D6"/>
              </a:buClr>
              <a:buSzPct val="80000"/>
              <a:buFont typeface="Wingdings 3" pitchFamily="2" charset="2"/>
              <a:buChar char=""/>
              <a:defRPr sz="1600">
                <a:solidFill>
                  <a:schemeClr val="tx1"/>
                </a:solidFill>
                <a:latin typeface="Century Gothic" panose="020B0502020202020204" pitchFamily="34" charset="0"/>
              </a:defRPr>
            </a:lvl3pPr>
            <a:lvl4pPr marL="1600200" indent="-228600">
              <a:spcBef>
                <a:spcPts val="1000"/>
              </a:spcBef>
              <a:buClr>
                <a:srgbClr val="8AD0D6"/>
              </a:buClr>
              <a:buSzPct val="80000"/>
              <a:buFont typeface="Wingdings 3" pitchFamily="2" charset="2"/>
              <a:buChar char=""/>
              <a:defRPr sz="1400">
                <a:solidFill>
                  <a:schemeClr val="tx1"/>
                </a:solidFill>
                <a:latin typeface="Century Gothic" panose="020B0502020202020204" pitchFamily="34" charset="0"/>
              </a:defRPr>
            </a:lvl4pPr>
            <a:lvl5pPr marL="2057400" indent="-228600">
              <a:spcBef>
                <a:spcPts val="1000"/>
              </a:spcBef>
              <a:buClr>
                <a:srgbClr val="8AD0D6"/>
              </a:buClr>
              <a:buSzPct val="80000"/>
              <a:buFont typeface="Wingdings 3" pitchFamily="2" charset="2"/>
              <a:buChar char=""/>
              <a:defRPr sz="1400">
                <a:solidFill>
                  <a:schemeClr val="tx1"/>
                </a:solidFill>
                <a:latin typeface="Century Gothic" panose="020B0502020202020204" pitchFamily="34" charset="0"/>
              </a:defRPr>
            </a:lvl5pPr>
            <a:lvl6pPr marL="25146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6pPr>
            <a:lvl7pPr marL="29718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7pPr>
            <a:lvl8pPr marL="34290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8pPr>
            <a:lvl9pPr marL="38862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9pPr>
          </a:lstStyle>
          <a:p>
            <a:pPr eaLnBrk="1" hangingPunct="1">
              <a:spcBef>
                <a:spcPct val="0"/>
              </a:spcBef>
              <a:buClrTx/>
              <a:buSzTx/>
              <a:buFontTx/>
              <a:buNone/>
            </a:pPr>
            <a:r>
              <a:rPr lang="el-GR" altLang="en-US" sz="2400">
                <a:solidFill>
                  <a:schemeClr val="tx2"/>
                </a:solidFill>
              </a:rPr>
              <a:t> </a:t>
            </a:r>
            <a:endParaRPr lang="en-US" altLang="en-US" sz="2400">
              <a:solidFill>
                <a:schemeClr val="tx2"/>
              </a:solidFill>
            </a:endParaRPr>
          </a:p>
        </p:txBody>
      </p:sp>
      <p:sp>
        <p:nvSpPr>
          <p:cNvPr id="32771" name="TextBox 3">
            <a:extLst>
              <a:ext uri="{FF2B5EF4-FFF2-40B4-BE49-F238E27FC236}">
                <a16:creationId xmlns="" xmlns:a16="http://schemas.microsoft.com/office/drawing/2014/main" id="{FD4EF7BB-62B0-8942-95DC-DAB9301252E3}"/>
              </a:ext>
            </a:extLst>
          </p:cNvPr>
          <p:cNvSpPr txBox="1">
            <a:spLocks noChangeArrowheads="1"/>
          </p:cNvSpPr>
          <p:nvPr/>
        </p:nvSpPr>
        <p:spPr bwMode="auto">
          <a:xfrm>
            <a:off x="646113" y="1484313"/>
            <a:ext cx="11120771" cy="616066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ts val="1000"/>
              </a:spcBef>
              <a:buClr>
                <a:srgbClr val="8AD0D6"/>
              </a:buClr>
              <a:buSzPct val="80000"/>
              <a:buFont typeface="Wingdings 3" pitchFamily="2" charset="2"/>
              <a:buChar char=""/>
              <a:defRPr sz="2000">
                <a:solidFill>
                  <a:schemeClr val="tx1"/>
                </a:solidFill>
                <a:latin typeface="Century Gothic" panose="020B0502020202020204" pitchFamily="34" charset="0"/>
              </a:defRPr>
            </a:lvl1pPr>
            <a:lvl2pPr marL="742950" indent="-285750">
              <a:spcBef>
                <a:spcPts val="1000"/>
              </a:spcBef>
              <a:buClr>
                <a:srgbClr val="8AD0D6"/>
              </a:buClr>
              <a:buSzPct val="80000"/>
              <a:buFont typeface="Wingdings 3" pitchFamily="2" charset="2"/>
              <a:buChar char=""/>
              <a:defRPr>
                <a:solidFill>
                  <a:schemeClr val="tx1"/>
                </a:solidFill>
                <a:latin typeface="Century Gothic" panose="020B0502020202020204" pitchFamily="34" charset="0"/>
              </a:defRPr>
            </a:lvl2pPr>
            <a:lvl3pPr marL="1143000" indent="-228600">
              <a:spcBef>
                <a:spcPts val="1000"/>
              </a:spcBef>
              <a:buClr>
                <a:srgbClr val="8AD0D6"/>
              </a:buClr>
              <a:buSzPct val="80000"/>
              <a:buFont typeface="Wingdings 3" pitchFamily="2" charset="2"/>
              <a:buChar char=""/>
              <a:defRPr sz="1600">
                <a:solidFill>
                  <a:schemeClr val="tx1"/>
                </a:solidFill>
                <a:latin typeface="Century Gothic" panose="020B0502020202020204" pitchFamily="34" charset="0"/>
              </a:defRPr>
            </a:lvl3pPr>
            <a:lvl4pPr marL="1600200" indent="-228600">
              <a:spcBef>
                <a:spcPts val="1000"/>
              </a:spcBef>
              <a:buClr>
                <a:srgbClr val="8AD0D6"/>
              </a:buClr>
              <a:buSzPct val="80000"/>
              <a:buFont typeface="Wingdings 3" pitchFamily="2" charset="2"/>
              <a:buChar char=""/>
              <a:defRPr sz="1400">
                <a:solidFill>
                  <a:schemeClr val="tx1"/>
                </a:solidFill>
                <a:latin typeface="Century Gothic" panose="020B0502020202020204" pitchFamily="34" charset="0"/>
              </a:defRPr>
            </a:lvl4pPr>
            <a:lvl5pPr marL="2057400" indent="-228600">
              <a:spcBef>
                <a:spcPts val="1000"/>
              </a:spcBef>
              <a:buClr>
                <a:srgbClr val="8AD0D6"/>
              </a:buClr>
              <a:buSzPct val="80000"/>
              <a:buFont typeface="Wingdings 3" pitchFamily="2" charset="2"/>
              <a:buChar char=""/>
              <a:defRPr sz="1400">
                <a:solidFill>
                  <a:schemeClr val="tx1"/>
                </a:solidFill>
                <a:latin typeface="Century Gothic" panose="020B0502020202020204" pitchFamily="34" charset="0"/>
              </a:defRPr>
            </a:lvl5pPr>
            <a:lvl6pPr marL="25146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6pPr>
            <a:lvl7pPr marL="29718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7pPr>
            <a:lvl8pPr marL="34290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8pPr>
            <a:lvl9pPr marL="38862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9pPr>
          </a:lstStyle>
          <a:p>
            <a:pPr>
              <a:spcBef>
                <a:spcPct val="0"/>
              </a:spcBef>
              <a:buClrTx/>
              <a:buSzTx/>
              <a:buNone/>
            </a:pPr>
            <a:r>
              <a:rPr lang="en-US" altLang="en-US" sz="2200" b="1" dirty="0" smtClean="0">
                <a:solidFill>
                  <a:srgbClr val="0070C0"/>
                </a:solidFill>
              </a:rPr>
              <a:t>Service </a:t>
            </a:r>
            <a:r>
              <a:rPr lang="en-US" altLang="en-US" sz="2200" b="1" dirty="0">
                <a:solidFill>
                  <a:srgbClr val="0070C0"/>
                </a:solidFill>
              </a:rPr>
              <a:t>Oriented Architecture </a:t>
            </a:r>
            <a:r>
              <a:rPr lang="el-GR" altLang="en-US" sz="2200" dirty="0" smtClean="0"/>
              <a:t>: Οι </a:t>
            </a:r>
            <a:r>
              <a:rPr lang="el-GR" altLang="en-US" sz="2200" dirty="0" err="1" smtClean="0"/>
              <a:t>πάροχοι</a:t>
            </a:r>
            <a:r>
              <a:rPr lang="el-GR" altLang="en-US" sz="2200" dirty="0" smtClean="0"/>
              <a:t> υπηρεσιών</a:t>
            </a:r>
          </a:p>
          <a:p>
            <a:pPr>
              <a:spcBef>
                <a:spcPct val="0"/>
              </a:spcBef>
              <a:buClrTx/>
              <a:buSzTx/>
              <a:buNone/>
            </a:pPr>
            <a:r>
              <a:rPr lang="el-GR" altLang="en-US" sz="2200" dirty="0" smtClean="0"/>
              <a:t>προσφέρουν υπηρεσίες (λειτουργίες συστήματος) στους</a:t>
            </a:r>
          </a:p>
          <a:p>
            <a:pPr>
              <a:spcBef>
                <a:spcPct val="0"/>
              </a:spcBef>
              <a:buClrTx/>
              <a:buSzTx/>
              <a:buNone/>
            </a:pPr>
            <a:r>
              <a:rPr lang="el-GR" altLang="en-US" sz="2200" dirty="0" smtClean="0"/>
              <a:t>πελάτες με βάση συμβόλαια  υπηρεσιών</a:t>
            </a:r>
            <a:r>
              <a:rPr lang="en-US" altLang="en-US" sz="2200" dirty="0" smtClean="0"/>
              <a:t> </a:t>
            </a:r>
            <a:r>
              <a:rPr lang="el-GR" altLang="en-US" sz="2200" dirty="0" smtClean="0"/>
              <a:t> (</a:t>
            </a:r>
            <a:r>
              <a:rPr lang="en-US" altLang="en-US" sz="2200" dirty="0" smtClean="0"/>
              <a:t>contact services)</a:t>
            </a:r>
            <a:endParaRPr lang="el-GR" altLang="en-US" sz="2200" dirty="0" smtClean="0"/>
          </a:p>
          <a:p>
            <a:pPr>
              <a:buNone/>
            </a:pPr>
            <a:r>
              <a:rPr lang="el-GR" sz="2200" dirty="0" smtClean="0"/>
              <a:t>Οι υπηρεσίες είναι:</a:t>
            </a:r>
            <a:endParaRPr lang="en-US" sz="2200" dirty="0" smtClean="0"/>
          </a:p>
          <a:p>
            <a:r>
              <a:rPr lang="el-GR" sz="2200" b="1" dirty="0" smtClean="0">
                <a:solidFill>
                  <a:srgbClr val="0070C0"/>
                </a:solidFill>
              </a:rPr>
              <a:t>Αυτόνομες.</a:t>
            </a:r>
            <a:r>
              <a:rPr lang="el-GR" sz="2200" dirty="0" smtClean="0">
                <a:solidFill>
                  <a:srgbClr val="0070C0"/>
                </a:solidFill>
              </a:rPr>
              <a:t> </a:t>
            </a:r>
            <a:r>
              <a:rPr lang="el-GR" sz="2200" dirty="0" smtClean="0"/>
              <a:t>Κάθε υπηρεσία αναπτύσσεται, εγκαθίσταται και </a:t>
            </a:r>
            <a:r>
              <a:rPr lang="en-US" sz="2200" dirty="0" smtClean="0"/>
              <a:t>                    </a:t>
            </a:r>
            <a:r>
              <a:rPr lang="el-GR" sz="2200" dirty="0" smtClean="0"/>
              <a:t>συντηρείται ανεξάρτητα. </a:t>
            </a:r>
          </a:p>
          <a:p>
            <a:r>
              <a:rPr lang="el-GR" sz="2200" dirty="0" smtClean="0"/>
              <a:t> </a:t>
            </a:r>
            <a:r>
              <a:rPr lang="el-GR" sz="2200" b="1" dirty="0" smtClean="0">
                <a:solidFill>
                  <a:srgbClr val="0070C0"/>
                </a:solidFill>
              </a:rPr>
              <a:t>Κατανεμημένες</a:t>
            </a:r>
            <a:r>
              <a:rPr lang="el-GR" sz="2200" dirty="0" smtClean="0"/>
              <a:t>. Βρίσκονται οπουδήποτε στο διαδίκτυο. </a:t>
            </a:r>
          </a:p>
          <a:p>
            <a:r>
              <a:rPr lang="el-GR" sz="2200" dirty="0" smtClean="0"/>
              <a:t> </a:t>
            </a:r>
            <a:r>
              <a:rPr lang="el-GR" sz="2200" b="1" dirty="0" smtClean="0">
                <a:solidFill>
                  <a:srgbClr val="0070C0"/>
                </a:solidFill>
              </a:rPr>
              <a:t>Χαλαρά συνδεδεμένες </a:t>
            </a:r>
            <a:r>
              <a:rPr lang="el-GR" sz="2200" dirty="0" smtClean="0"/>
              <a:t>(</a:t>
            </a:r>
            <a:r>
              <a:rPr lang="el-GR" sz="2200" dirty="0" err="1" smtClean="0"/>
              <a:t>loosely</a:t>
            </a:r>
            <a:r>
              <a:rPr lang="el-GR" sz="2200" dirty="0" smtClean="0"/>
              <a:t> </a:t>
            </a:r>
            <a:r>
              <a:rPr lang="el-GR" sz="2200" dirty="0" err="1" smtClean="0"/>
              <a:t>coupled</a:t>
            </a:r>
            <a:r>
              <a:rPr lang="el-GR" sz="2200" dirty="0" smtClean="0"/>
              <a:t>). Κάθε υπηρεσία μπορεί να αντικατασταθεί χωρίς να διαταραχθούν οι εφαρμογές που την χρησιμοποιούν με την προϋπόθεση ότι η </a:t>
            </a:r>
            <a:r>
              <a:rPr lang="el-GR" sz="2200" dirty="0" err="1" smtClean="0"/>
              <a:t>διεπαφή</a:t>
            </a:r>
            <a:r>
              <a:rPr lang="el-GR" sz="2200" dirty="0" smtClean="0"/>
              <a:t> (</a:t>
            </a:r>
            <a:r>
              <a:rPr lang="el-GR" sz="2200" dirty="0" err="1" smtClean="0"/>
              <a:t>service</a:t>
            </a:r>
            <a:r>
              <a:rPr lang="el-GR" sz="2200" dirty="0" smtClean="0"/>
              <a:t> </a:t>
            </a:r>
            <a:r>
              <a:rPr lang="el-GR" sz="2200" dirty="0" err="1" smtClean="0"/>
              <a:t>interface</a:t>
            </a:r>
            <a:r>
              <a:rPr lang="el-GR" sz="2200" dirty="0" smtClean="0"/>
              <a:t>) που δίνει είναι συμβατή. </a:t>
            </a:r>
          </a:p>
          <a:p>
            <a:r>
              <a:rPr lang="el-GR" sz="2200" dirty="0" smtClean="0"/>
              <a:t> Παρέχουν ένα σαφώς ορισμένο </a:t>
            </a:r>
            <a:r>
              <a:rPr lang="el-GR" sz="2200" b="1" dirty="0" smtClean="0">
                <a:solidFill>
                  <a:srgbClr val="0070C0"/>
                </a:solidFill>
              </a:rPr>
              <a:t>συμβόλαιο </a:t>
            </a:r>
            <a:r>
              <a:rPr lang="el-GR" sz="2200" b="1" dirty="0" err="1" smtClean="0">
                <a:solidFill>
                  <a:srgbClr val="0070C0"/>
                </a:solidFill>
              </a:rPr>
              <a:t>διεπαφών</a:t>
            </a:r>
            <a:r>
              <a:rPr lang="el-GR" sz="2200" b="1" dirty="0" smtClean="0">
                <a:solidFill>
                  <a:srgbClr val="0070C0"/>
                </a:solidFill>
              </a:rPr>
              <a:t> </a:t>
            </a:r>
            <a:r>
              <a:rPr lang="el-GR" sz="2200" dirty="0" smtClean="0"/>
              <a:t>(</a:t>
            </a:r>
            <a:r>
              <a:rPr lang="el-GR" sz="2200" dirty="0" err="1" smtClean="0"/>
              <a:t>interface</a:t>
            </a:r>
            <a:r>
              <a:rPr lang="el-GR" sz="2200" dirty="0" smtClean="0"/>
              <a:t> </a:t>
            </a:r>
            <a:r>
              <a:rPr lang="el-GR" sz="2200" dirty="0" err="1" smtClean="0"/>
              <a:t>contract</a:t>
            </a:r>
            <a:r>
              <a:rPr lang="el-GR" sz="2200" dirty="0" smtClean="0"/>
              <a:t>). </a:t>
            </a:r>
            <a:endParaRPr lang="en-US" sz="2200" dirty="0" smtClean="0"/>
          </a:p>
          <a:p>
            <a:pPr>
              <a:buNone/>
            </a:pPr>
            <a:r>
              <a:rPr lang="el-GR" sz="2200" dirty="0" smtClean="0"/>
              <a:t>Παραδείγματα εφαρμογών:  συστήματα κρατήσεων, ηλεκτρονικά καταστήματα</a:t>
            </a:r>
          </a:p>
          <a:p>
            <a:pPr>
              <a:spcBef>
                <a:spcPct val="0"/>
              </a:spcBef>
              <a:buClrTx/>
              <a:buSzTx/>
              <a:buNone/>
            </a:pPr>
            <a:endParaRPr lang="el-GR" altLang="en-US" sz="2400" dirty="0" smtClean="0"/>
          </a:p>
          <a:p>
            <a:pPr>
              <a:buNone/>
            </a:pPr>
            <a:endParaRPr lang="el-GR" altLang="en-US" sz="2400" b="1" dirty="0"/>
          </a:p>
          <a:p>
            <a:pPr eaLnBrk="1" hangingPunct="1">
              <a:spcBef>
                <a:spcPct val="0"/>
              </a:spcBef>
              <a:buClrTx/>
              <a:buSzTx/>
              <a:buFontTx/>
              <a:buNone/>
            </a:pPr>
            <a:endParaRPr lang="el-GR" altLang="en-US" sz="2400" b="1" dirty="0"/>
          </a:p>
        </p:txBody>
      </p:sp>
      <p:sp>
        <p:nvSpPr>
          <p:cNvPr id="9" name="Slide Number Placeholder 8"/>
          <p:cNvSpPr>
            <a:spLocks noGrp="1"/>
          </p:cNvSpPr>
          <p:nvPr>
            <p:ph type="sldNum" sz="quarter" idx="12"/>
          </p:nvPr>
        </p:nvSpPr>
        <p:spPr/>
        <p:txBody>
          <a:bodyPr/>
          <a:lstStyle/>
          <a:p>
            <a:fld id="{8B95C939-2FA7-DA46-BEC7-5018676AC871}"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1612232" y="1817886"/>
            <a:ext cx="8222064" cy="4318220"/>
          </a:xfrm>
          <a:prstGeom prst="rect">
            <a:avLst/>
          </a:prstGeom>
          <a:noFill/>
          <a:ln w="9525">
            <a:noFill/>
            <a:miter lim="800000"/>
            <a:headEnd/>
            <a:tailEnd/>
          </a:ln>
          <a:effectLst/>
        </p:spPr>
      </p:pic>
      <p:sp>
        <p:nvSpPr>
          <p:cNvPr id="4" name="Title 1">
            <a:extLst>
              <a:ext uri="{FF2B5EF4-FFF2-40B4-BE49-F238E27FC236}">
                <a16:creationId xmlns="" xmlns:a16="http://schemas.microsoft.com/office/drawing/2014/main" id="{CD117A7D-6213-2F4A-ACED-1B1B2BD464B5}"/>
              </a:ext>
            </a:extLst>
          </p:cNvPr>
          <p:cNvSpPr>
            <a:spLocks noGrp="1" noChangeArrowheads="1"/>
          </p:cNvSpPr>
          <p:nvPr>
            <p:ph type="title"/>
          </p:nvPr>
        </p:nvSpPr>
        <p:spPr>
          <a:xfrm>
            <a:off x="481263" y="274638"/>
            <a:ext cx="11101137" cy="1143000"/>
          </a:xfrm>
        </p:spPr>
        <p:txBody>
          <a:bodyPr>
            <a:normAutofit fontScale="90000"/>
          </a:bodyPr>
          <a:lstStyle/>
          <a:p>
            <a:r>
              <a:rPr lang="el-GR" altLang="en-US" b="1" dirty="0" smtClean="0"/>
              <a:t>Αρχιτεκτονική προσανατολισμένη σε υπηρεσίες (</a:t>
            </a:r>
            <a:r>
              <a:rPr lang="en-US" altLang="en-US" b="1" dirty="0" smtClean="0"/>
              <a:t>SOA)</a:t>
            </a:r>
            <a:endParaRPr lang="el-GR" altLang="en-US" dirty="0"/>
          </a:p>
        </p:txBody>
      </p:sp>
      <p:sp>
        <p:nvSpPr>
          <p:cNvPr id="6" name="Slide Number Placeholder 5"/>
          <p:cNvSpPr>
            <a:spLocks noGrp="1"/>
          </p:cNvSpPr>
          <p:nvPr>
            <p:ph type="sldNum" sz="quarter" idx="12"/>
          </p:nvPr>
        </p:nvSpPr>
        <p:spPr/>
        <p:txBody>
          <a:bodyPr/>
          <a:lstStyle/>
          <a:p>
            <a:fld id="{8B95C939-2FA7-DA46-BEC7-5018676AC871}"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a:extLst>
              <a:ext uri="{FF2B5EF4-FFF2-40B4-BE49-F238E27FC236}">
                <a16:creationId xmlns="" xmlns:a16="http://schemas.microsoft.com/office/drawing/2014/main" id="{1A6CA0DA-665A-9B4F-8138-429EA1886817}"/>
              </a:ext>
            </a:extLst>
          </p:cNvPr>
          <p:cNvSpPr>
            <a:spLocks noGrp="1" noChangeArrowheads="1"/>
          </p:cNvSpPr>
          <p:nvPr>
            <p:ph type="title"/>
          </p:nvPr>
        </p:nvSpPr>
        <p:spPr>
          <a:xfrm>
            <a:off x="646113" y="452438"/>
            <a:ext cx="9404350" cy="711200"/>
          </a:xfrm>
        </p:spPr>
        <p:txBody>
          <a:bodyPr>
            <a:normAutofit fontScale="90000"/>
          </a:bodyPr>
          <a:lstStyle/>
          <a:p>
            <a:pPr eaLnBrk="1" hangingPunct="1"/>
            <a:r>
              <a:rPr lang="el-GR" altLang="en-US" b="1" dirty="0" err="1" smtClean="0"/>
              <a:t>Πολυεπίπεδη</a:t>
            </a:r>
            <a:r>
              <a:rPr lang="el-GR" altLang="en-US" b="1" dirty="0" smtClean="0"/>
              <a:t> Αρχιτεκτονική (</a:t>
            </a:r>
            <a:r>
              <a:rPr lang="en-US" altLang="en-US" b="1" dirty="0" smtClean="0"/>
              <a:t>n-tier)</a:t>
            </a:r>
            <a:endParaRPr lang="el-GR" altLang="en-US" dirty="0"/>
          </a:p>
        </p:txBody>
      </p:sp>
      <p:sp>
        <p:nvSpPr>
          <p:cNvPr id="34818" name="Title 1">
            <a:extLst>
              <a:ext uri="{FF2B5EF4-FFF2-40B4-BE49-F238E27FC236}">
                <a16:creationId xmlns="" xmlns:a16="http://schemas.microsoft.com/office/drawing/2014/main" id="{9A7656F2-2195-E645-9EA8-9B0EF44636F2}"/>
              </a:ext>
            </a:extLst>
          </p:cNvPr>
          <p:cNvSpPr txBox="1">
            <a:spLocks noChangeArrowheads="1"/>
          </p:cNvSpPr>
          <p:nvPr/>
        </p:nvSpPr>
        <p:spPr bwMode="auto">
          <a:xfrm>
            <a:off x="646113" y="1220788"/>
            <a:ext cx="9404350" cy="5322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ts val="1000"/>
              </a:spcBef>
              <a:buClr>
                <a:srgbClr val="8AD0D6"/>
              </a:buClr>
              <a:buSzPct val="80000"/>
              <a:buFont typeface="Wingdings 3" pitchFamily="2" charset="2"/>
              <a:buChar char=""/>
              <a:defRPr sz="2000">
                <a:solidFill>
                  <a:schemeClr val="tx1"/>
                </a:solidFill>
                <a:latin typeface="Century Gothic" panose="020B0502020202020204" pitchFamily="34" charset="0"/>
              </a:defRPr>
            </a:lvl1pPr>
            <a:lvl2pPr marL="742950" indent="-285750">
              <a:spcBef>
                <a:spcPts val="1000"/>
              </a:spcBef>
              <a:buClr>
                <a:srgbClr val="8AD0D6"/>
              </a:buClr>
              <a:buSzPct val="80000"/>
              <a:buFont typeface="Wingdings 3" pitchFamily="2" charset="2"/>
              <a:buChar char=""/>
              <a:defRPr>
                <a:solidFill>
                  <a:schemeClr val="tx1"/>
                </a:solidFill>
                <a:latin typeface="Century Gothic" panose="020B0502020202020204" pitchFamily="34" charset="0"/>
              </a:defRPr>
            </a:lvl2pPr>
            <a:lvl3pPr marL="1143000" indent="-228600">
              <a:spcBef>
                <a:spcPts val="1000"/>
              </a:spcBef>
              <a:buClr>
                <a:srgbClr val="8AD0D6"/>
              </a:buClr>
              <a:buSzPct val="80000"/>
              <a:buFont typeface="Wingdings 3" pitchFamily="2" charset="2"/>
              <a:buChar char=""/>
              <a:defRPr sz="1600">
                <a:solidFill>
                  <a:schemeClr val="tx1"/>
                </a:solidFill>
                <a:latin typeface="Century Gothic" panose="020B0502020202020204" pitchFamily="34" charset="0"/>
              </a:defRPr>
            </a:lvl3pPr>
            <a:lvl4pPr marL="1600200" indent="-228600">
              <a:spcBef>
                <a:spcPts val="1000"/>
              </a:spcBef>
              <a:buClr>
                <a:srgbClr val="8AD0D6"/>
              </a:buClr>
              <a:buSzPct val="80000"/>
              <a:buFont typeface="Wingdings 3" pitchFamily="2" charset="2"/>
              <a:buChar char=""/>
              <a:defRPr sz="1400">
                <a:solidFill>
                  <a:schemeClr val="tx1"/>
                </a:solidFill>
                <a:latin typeface="Century Gothic" panose="020B0502020202020204" pitchFamily="34" charset="0"/>
              </a:defRPr>
            </a:lvl4pPr>
            <a:lvl5pPr marL="2057400" indent="-228600">
              <a:spcBef>
                <a:spcPts val="1000"/>
              </a:spcBef>
              <a:buClr>
                <a:srgbClr val="8AD0D6"/>
              </a:buClr>
              <a:buSzPct val="80000"/>
              <a:buFont typeface="Wingdings 3" pitchFamily="2" charset="2"/>
              <a:buChar char=""/>
              <a:defRPr sz="1400">
                <a:solidFill>
                  <a:schemeClr val="tx1"/>
                </a:solidFill>
                <a:latin typeface="Century Gothic" panose="020B0502020202020204" pitchFamily="34" charset="0"/>
              </a:defRPr>
            </a:lvl5pPr>
            <a:lvl6pPr marL="25146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6pPr>
            <a:lvl7pPr marL="29718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7pPr>
            <a:lvl8pPr marL="34290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8pPr>
            <a:lvl9pPr marL="38862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9pPr>
          </a:lstStyle>
          <a:p>
            <a:pPr eaLnBrk="1" hangingPunct="1">
              <a:spcBef>
                <a:spcPct val="0"/>
              </a:spcBef>
              <a:buClrTx/>
              <a:buSzTx/>
              <a:buFontTx/>
              <a:buNone/>
            </a:pPr>
            <a:r>
              <a:rPr lang="el-GR" altLang="en-US" sz="2400">
                <a:solidFill>
                  <a:schemeClr val="tx2"/>
                </a:solidFill>
              </a:rPr>
              <a:t> </a:t>
            </a:r>
            <a:endParaRPr lang="en-US" altLang="en-US" sz="2400">
              <a:solidFill>
                <a:schemeClr val="tx2"/>
              </a:solidFill>
            </a:endParaRPr>
          </a:p>
        </p:txBody>
      </p:sp>
      <p:sp>
        <p:nvSpPr>
          <p:cNvPr id="34819" name="TextBox 3">
            <a:extLst>
              <a:ext uri="{FF2B5EF4-FFF2-40B4-BE49-F238E27FC236}">
                <a16:creationId xmlns="" xmlns:a16="http://schemas.microsoft.com/office/drawing/2014/main" id="{EC45561B-EEF3-6B4F-B08C-10A9C12FDC21}"/>
              </a:ext>
            </a:extLst>
          </p:cNvPr>
          <p:cNvSpPr txBox="1">
            <a:spLocks noChangeArrowheads="1"/>
          </p:cNvSpPr>
          <p:nvPr/>
        </p:nvSpPr>
        <p:spPr bwMode="auto">
          <a:xfrm>
            <a:off x="646113" y="1220788"/>
            <a:ext cx="11299825" cy="567847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ts val="1000"/>
              </a:spcBef>
              <a:buClr>
                <a:srgbClr val="8AD0D6"/>
              </a:buClr>
              <a:buSzPct val="80000"/>
              <a:buFont typeface="Wingdings 3" pitchFamily="2" charset="2"/>
              <a:buChar char=""/>
              <a:defRPr sz="2000">
                <a:solidFill>
                  <a:schemeClr val="tx1"/>
                </a:solidFill>
                <a:latin typeface="Century Gothic" panose="020B0502020202020204" pitchFamily="34" charset="0"/>
              </a:defRPr>
            </a:lvl1pPr>
            <a:lvl2pPr marL="742950" indent="-285750">
              <a:spcBef>
                <a:spcPts val="1000"/>
              </a:spcBef>
              <a:buClr>
                <a:srgbClr val="8AD0D6"/>
              </a:buClr>
              <a:buSzPct val="80000"/>
              <a:buFont typeface="Wingdings 3" pitchFamily="2" charset="2"/>
              <a:buChar char=""/>
              <a:defRPr>
                <a:solidFill>
                  <a:schemeClr val="tx1"/>
                </a:solidFill>
                <a:latin typeface="Century Gothic" panose="020B0502020202020204" pitchFamily="34" charset="0"/>
              </a:defRPr>
            </a:lvl2pPr>
            <a:lvl3pPr marL="1143000" indent="-228600">
              <a:spcBef>
                <a:spcPts val="1000"/>
              </a:spcBef>
              <a:buClr>
                <a:srgbClr val="8AD0D6"/>
              </a:buClr>
              <a:buSzPct val="80000"/>
              <a:buFont typeface="Wingdings 3" pitchFamily="2" charset="2"/>
              <a:buChar char=""/>
              <a:defRPr sz="1600">
                <a:solidFill>
                  <a:schemeClr val="tx1"/>
                </a:solidFill>
                <a:latin typeface="Century Gothic" panose="020B0502020202020204" pitchFamily="34" charset="0"/>
              </a:defRPr>
            </a:lvl3pPr>
            <a:lvl4pPr marL="1600200" indent="-228600">
              <a:spcBef>
                <a:spcPts val="1000"/>
              </a:spcBef>
              <a:buClr>
                <a:srgbClr val="8AD0D6"/>
              </a:buClr>
              <a:buSzPct val="80000"/>
              <a:buFont typeface="Wingdings 3" pitchFamily="2" charset="2"/>
              <a:buChar char=""/>
              <a:defRPr sz="1400">
                <a:solidFill>
                  <a:schemeClr val="tx1"/>
                </a:solidFill>
                <a:latin typeface="Century Gothic" panose="020B0502020202020204" pitchFamily="34" charset="0"/>
              </a:defRPr>
            </a:lvl4pPr>
            <a:lvl5pPr marL="2057400" indent="-228600">
              <a:spcBef>
                <a:spcPts val="1000"/>
              </a:spcBef>
              <a:buClr>
                <a:srgbClr val="8AD0D6"/>
              </a:buClr>
              <a:buSzPct val="80000"/>
              <a:buFont typeface="Wingdings 3" pitchFamily="2" charset="2"/>
              <a:buChar char=""/>
              <a:defRPr sz="1400">
                <a:solidFill>
                  <a:schemeClr val="tx1"/>
                </a:solidFill>
                <a:latin typeface="Century Gothic" panose="020B0502020202020204" pitchFamily="34" charset="0"/>
              </a:defRPr>
            </a:lvl5pPr>
            <a:lvl6pPr marL="25146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6pPr>
            <a:lvl7pPr marL="29718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7pPr>
            <a:lvl8pPr marL="34290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8pPr>
            <a:lvl9pPr marL="38862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9pPr>
          </a:lstStyle>
          <a:p>
            <a:pPr eaLnBrk="1" hangingPunct="1">
              <a:spcBef>
                <a:spcPct val="0"/>
              </a:spcBef>
              <a:buClrTx/>
              <a:buSzTx/>
              <a:buFontTx/>
              <a:buNone/>
            </a:pPr>
            <a:r>
              <a:rPr lang="el-GR" altLang="en-US" sz="2200" b="1" dirty="0" err="1" smtClean="0">
                <a:solidFill>
                  <a:srgbClr val="0070C0"/>
                </a:solidFill>
              </a:rPr>
              <a:t>Πολυεπίπεδη</a:t>
            </a:r>
            <a:r>
              <a:rPr lang="el-GR" altLang="en-US" sz="2200" b="1" dirty="0" smtClean="0">
                <a:solidFill>
                  <a:srgbClr val="0070C0"/>
                </a:solidFill>
              </a:rPr>
              <a:t> αρχιτεκτονική (</a:t>
            </a:r>
            <a:r>
              <a:rPr lang="en-US" altLang="en-US" sz="2200" b="1" dirty="0">
                <a:solidFill>
                  <a:srgbClr val="0070C0"/>
                </a:solidFill>
              </a:rPr>
              <a:t>n-tier architecture) </a:t>
            </a:r>
            <a:r>
              <a:rPr lang="en-US" altLang="en-US" sz="2200" dirty="0" smtClean="0"/>
              <a:t>: </a:t>
            </a:r>
            <a:r>
              <a:rPr lang="el-GR" altLang="en-US" sz="2200" dirty="0" smtClean="0"/>
              <a:t>Κάθε επίπεδο αποτελεί μια λογική οντότητα που εκτελεί συγκεκριμένες λειτουργίες του συστήματος.</a:t>
            </a:r>
          </a:p>
          <a:p>
            <a:pPr eaLnBrk="1" hangingPunct="1">
              <a:spcBef>
                <a:spcPct val="0"/>
              </a:spcBef>
              <a:buClrTx/>
              <a:buSzTx/>
              <a:buFontTx/>
              <a:buNone/>
            </a:pPr>
            <a:r>
              <a:rPr lang="el-GR" altLang="en-US" sz="2200" dirty="0" smtClean="0"/>
              <a:t>Τα επίπεδα μπορεί να βρίσκονται στην ίδια ή σε διαφορετικές μηχανές.</a:t>
            </a:r>
            <a:endParaRPr lang="en-US" altLang="en-US" sz="2200" dirty="0"/>
          </a:p>
          <a:p>
            <a:pPr>
              <a:buNone/>
            </a:pPr>
            <a:r>
              <a:rPr lang="el-GR" sz="2200" b="1" dirty="0" smtClean="0">
                <a:solidFill>
                  <a:srgbClr val="0070C0"/>
                </a:solidFill>
              </a:rPr>
              <a:t>Βασική αρχιτεκτονική 3-</a:t>
            </a:r>
            <a:r>
              <a:rPr lang="en-US" sz="2200" b="1" dirty="0" smtClean="0">
                <a:solidFill>
                  <a:srgbClr val="0070C0"/>
                </a:solidFill>
              </a:rPr>
              <a:t>tier </a:t>
            </a:r>
            <a:r>
              <a:rPr lang="el-GR" sz="2200" b="1" dirty="0" smtClean="0">
                <a:solidFill>
                  <a:srgbClr val="0070C0"/>
                </a:solidFill>
              </a:rPr>
              <a:t>:</a:t>
            </a:r>
            <a:endParaRPr lang="en-US" sz="2200" b="1" dirty="0" smtClean="0">
              <a:solidFill>
                <a:srgbClr val="0070C0"/>
              </a:solidFill>
            </a:endParaRPr>
          </a:p>
          <a:p>
            <a:r>
              <a:rPr lang="el-GR" sz="2200" dirty="0" smtClean="0"/>
              <a:t>Επίπεδο παρουσίασης/χρηστών (</a:t>
            </a:r>
            <a:r>
              <a:rPr lang="en-US" sz="2200" dirty="0" smtClean="0"/>
              <a:t>presentation tier)</a:t>
            </a:r>
          </a:p>
          <a:p>
            <a:r>
              <a:rPr lang="el-GR" sz="2200" dirty="0" smtClean="0"/>
              <a:t>Επίπεδο εφαρμογών (</a:t>
            </a:r>
            <a:r>
              <a:rPr lang="en-US" sz="2200" dirty="0" smtClean="0"/>
              <a:t>application tier) </a:t>
            </a:r>
          </a:p>
          <a:p>
            <a:pPr>
              <a:buNone/>
            </a:pPr>
            <a:r>
              <a:rPr lang="el-GR" sz="2200" dirty="0" smtClean="0"/>
              <a:t>ή Επιχειρησιακό επίπεδο (</a:t>
            </a:r>
            <a:r>
              <a:rPr lang="en-US" sz="2200" dirty="0" smtClean="0"/>
              <a:t>business tier)</a:t>
            </a:r>
            <a:endParaRPr lang="el-GR" sz="2200" dirty="0" smtClean="0"/>
          </a:p>
          <a:p>
            <a:r>
              <a:rPr lang="el-GR" sz="2200" dirty="0" smtClean="0"/>
              <a:t>Επίπεδο δεδομένων (</a:t>
            </a:r>
            <a:r>
              <a:rPr lang="en-US" sz="2200" dirty="0" smtClean="0"/>
              <a:t>data tier)</a:t>
            </a:r>
            <a:endParaRPr lang="el-GR" sz="2200" dirty="0" smtClean="0"/>
          </a:p>
          <a:p>
            <a:pPr>
              <a:buNone/>
            </a:pPr>
            <a:r>
              <a:rPr lang="el-GR" sz="2200" dirty="0" smtClean="0"/>
              <a:t>Π.χ. </a:t>
            </a:r>
            <a:r>
              <a:rPr lang="en-US" sz="2200" b="1" dirty="0" smtClean="0">
                <a:solidFill>
                  <a:srgbClr val="0070C0"/>
                </a:solidFill>
              </a:rPr>
              <a:t>Web  &amp; Mobile applications</a:t>
            </a:r>
          </a:p>
          <a:p>
            <a:pPr>
              <a:buNone/>
            </a:pPr>
            <a:r>
              <a:rPr lang="el-GR" sz="2200" dirty="0" smtClean="0"/>
              <a:t>-Επίπεδο παρουσίασης: </a:t>
            </a:r>
            <a:r>
              <a:rPr lang="en-US" sz="2200" dirty="0" smtClean="0"/>
              <a:t>Web browser</a:t>
            </a:r>
          </a:p>
          <a:p>
            <a:pPr>
              <a:buNone/>
            </a:pPr>
            <a:r>
              <a:rPr lang="el-GR" sz="2200" dirty="0" smtClean="0"/>
              <a:t>-Επίπεδο εφαρμογών: </a:t>
            </a:r>
            <a:r>
              <a:rPr lang="en-US" sz="2200" dirty="0" smtClean="0"/>
              <a:t>Web server </a:t>
            </a:r>
          </a:p>
          <a:p>
            <a:pPr>
              <a:buNone/>
            </a:pPr>
            <a:r>
              <a:rPr lang="el-GR" sz="2200" dirty="0" smtClean="0"/>
              <a:t>-Επίπεδο δεδομένων :</a:t>
            </a:r>
            <a:r>
              <a:rPr lang="en-US" sz="2200" dirty="0" smtClean="0"/>
              <a:t>Database Server</a:t>
            </a:r>
          </a:p>
          <a:p>
            <a:pPr eaLnBrk="1" hangingPunct="1">
              <a:spcBef>
                <a:spcPct val="0"/>
              </a:spcBef>
              <a:buClrTx/>
              <a:buSzTx/>
              <a:buFontTx/>
              <a:buNone/>
            </a:pPr>
            <a:endParaRPr lang="el-GR" altLang="en-US" sz="2400" b="1" dirty="0"/>
          </a:p>
        </p:txBody>
      </p:sp>
      <p:pic>
        <p:nvPicPr>
          <p:cNvPr id="23555" name="Picture 3" descr="https://upload.wikimedia.org/wikipedia/commons/b/bb/Client-Server_3-tier_architecture_-_en.png"/>
          <p:cNvPicPr>
            <a:picLocks noChangeAspect="1" noChangeArrowheads="1"/>
          </p:cNvPicPr>
          <p:nvPr/>
        </p:nvPicPr>
        <p:blipFill>
          <a:blip r:embed="rId3"/>
          <a:srcRect/>
          <a:stretch>
            <a:fillRect/>
          </a:stretch>
        </p:blipFill>
        <p:spPr bwMode="auto">
          <a:xfrm>
            <a:off x="5935580" y="3415464"/>
            <a:ext cx="6256420" cy="3128211"/>
          </a:xfrm>
          <a:prstGeom prst="rect">
            <a:avLst/>
          </a:prstGeom>
          <a:noFill/>
        </p:spPr>
      </p:pic>
      <p:sp>
        <p:nvSpPr>
          <p:cNvPr id="9" name="Slide Number Placeholder 8"/>
          <p:cNvSpPr>
            <a:spLocks noGrp="1"/>
          </p:cNvSpPr>
          <p:nvPr>
            <p:ph type="sldNum" sz="quarter" idx="12"/>
          </p:nvPr>
        </p:nvSpPr>
        <p:spPr/>
        <p:txBody>
          <a:bodyPr/>
          <a:lstStyle/>
          <a:p>
            <a:fld id="{8B95C939-2FA7-DA46-BEC7-5018676AC871}"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 name="Title 1">
            <a:extLst>
              <a:ext uri="{FF2B5EF4-FFF2-40B4-BE49-F238E27FC236}">
                <a16:creationId xmlns="" xmlns:a16="http://schemas.microsoft.com/office/drawing/2014/main" id="{1A6CA0DA-665A-9B4F-8138-429EA1886817}"/>
              </a:ext>
            </a:extLst>
          </p:cNvPr>
          <p:cNvSpPr txBox="1">
            <a:spLocks noChangeArrowheads="1"/>
          </p:cNvSpPr>
          <p:nvPr/>
        </p:nvSpPr>
        <p:spPr>
          <a:xfrm>
            <a:off x="646113" y="452438"/>
            <a:ext cx="9404350" cy="711200"/>
          </a:xfrm>
          <a:prstGeom prst="rect">
            <a:avLst/>
          </a:prstGeom>
        </p:spPr>
        <p:txBody>
          <a:bodyPr bIns="91440" anchor="b" anchorCtr="0">
            <a:normAutofit fontScale="97500"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altLang="en-US" sz="4000" b="1" i="0" u="none" strike="noStrike" kern="1200" cap="none" spc="0" normalizeH="0" baseline="0" noProof="0" dirty="0" err="1" smtClean="0">
                <a:ln>
                  <a:noFill/>
                </a:ln>
                <a:solidFill>
                  <a:schemeClr val="tx2"/>
                </a:solidFill>
                <a:effectLst/>
                <a:uLnTx/>
                <a:uFillTx/>
                <a:latin typeface="+mj-lt"/>
                <a:ea typeface="+mj-ea"/>
                <a:cs typeface="+mj-cs"/>
              </a:rPr>
              <a:t>Πολυεπίπεδη</a:t>
            </a:r>
            <a:r>
              <a:rPr kumimoji="0" lang="el-GR" altLang="en-US" sz="4000" b="1" i="0" u="none" strike="noStrike" kern="1200" cap="none" spc="0" normalizeH="0" baseline="0" noProof="0" dirty="0" smtClean="0">
                <a:ln>
                  <a:noFill/>
                </a:ln>
                <a:solidFill>
                  <a:schemeClr val="tx2"/>
                </a:solidFill>
                <a:effectLst/>
                <a:uLnTx/>
                <a:uFillTx/>
                <a:latin typeface="+mj-lt"/>
                <a:ea typeface="+mj-ea"/>
                <a:cs typeface="+mj-cs"/>
              </a:rPr>
              <a:t> Αρχιτεκτονική </a:t>
            </a:r>
            <a:r>
              <a:rPr kumimoji="0" lang="en-US" altLang="en-US" sz="4000" b="1" i="0" u="none" strike="noStrike" kern="1200" cap="none" spc="0" normalizeH="0" baseline="0" noProof="0" dirty="0" smtClean="0">
                <a:ln>
                  <a:noFill/>
                </a:ln>
                <a:solidFill>
                  <a:schemeClr val="tx2"/>
                </a:solidFill>
                <a:effectLst/>
                <a:uLnTx/>
                <a:uFillTx/>
                <a:latin typeface="+mj-lt"/>
                <a:ea typeface="+mj-ea"/>
                <a:cs typeface="+mj-cs"/>
              </a:rPr>
              <a:t>(n-tier)</a:t>
            </a:r>
            <a:endParaRPr kumimoji="0" lang="el-GR" altLang="en-US" sz="4000" b="0" i="0" u="none" strike="noStrike" kern="1200" cap="none" spc="0" normalizeH="0" baseline="0" noProof="0" dirty="0">
              <a:ln>
                <a:noFill/>
              </a:ln>
              <a:solidFill>
                <a:schemeClr val="tx2"/>
              </a:solidFill>
              <a:effectLst/>
              <a:uLnTx/>
              <a:uFillTx/>
              <a:latin typeface="+mj-lt"/>
              <a:ea typeface="+mj-ea"/>
              <a:cs typeface="+mj-cs"/>
            </a:endParaRPr>
          </a:p>
        </p:txBody>
      </p:sp>
      <p:sp>
        <p:nvSpPr>
          <p:cNvPr id="8" name="Slide Number Placeholder 7"/>
          <p:cNvSpPr>
            <a:spLocks noGrp="1"/>
          </p:cNvSpPr>
          <p:nvPr>
            <p:ph type="sldNum" sz="quarter" idx="12"/>
          </p:nvPr>
        </p:nvSpPr>
        <p:spPr/>
        <p:txBody>
          <a:bodyPr/>
          <a:lstStyle/>
          <a:p>
            <a:fld id="{8B95C939-2FA7-DA46-BEC7-5018676AC871}" type="slidenum">
              <a:rPr lang="en-US" smtClean="0"/>
              <a:pPr/>
              <a:t>13</a:t>
            </a:fld>
            <a:endParaRPr lang="en-US"/>
          </a:p>
        </p:txBody>
      </p:sp>
      <p:sp>
        <p:nvSpPr>
          <p:cNvPr id="12" name="Content Placeholder 11"/>
          <p:cNvSpPr>
            <a:spLocks noGrp="1"/>
          </p:cNvSpPr>
          <p:nvPr>
            <p:ph sz="quarter" idx="1"/>
          </p:nvPr>
        </p:nvSpPr>
        <p:spPr>
          <a:xfrm>
            <a:off x="646113" y="1447800"/>
            <a:ext cx="10363200" cy="4572000"/>
          </a:xfrm>
        </p:spPr>
        <p:txBody>
          <a:bodyPr/>
          <a:lstStyle/>
          <a:p>
            <a:r>
              <a:rPr lang="el-GR" dirty="0" smtClean="0"/>
              <a:t>Κάποια επίπεδα της </a:t>
            </a:r>
            <a:r>
              <a:rPr lang="en-US" dirty="0" smtClean="0"/>
              <a:t>3-tier </a:t>
            </a:r>
            <a:r>
              <a:rPr lang="el-GR" dirty="0" smtClean="0"/>
              <a:t>αρχιτεκτονικής διαχωρίζονται σε περισσότερα επίπεδα</a:t>
            </a:r>
          </a:p>
        </p:txBody>
      </p:sp>
      <p:pic>
        <p:nvPicPr>
          <p:cNvPr id="2056" name="Picture 8" descr="Software Architecture Type - n tier"/>
          <p:cNvPicPr>
            <a:picLocks noChangeAspect="1" noChangeArrowheads="1"/>
          </p:cNvPicPr>
          <p:nvPr/>
        </p:nvPicPr>
        <p:blipFill>
          <a:blip r:embed="rId2"/>
          <a:srcRect/>
          <a:stretch>
            <a:fillRect/>
          </a:stretch>
        </p:blipFill>
        <p:spPr bwMode="auto">
          <a:xfrm>
            <a:off x="4820458" y="2121293"/>
            <a:ext cx="5803999" cy="3604592"/>
          </a:xfrm>
          <a:prstGeom prst="rect">
            <a:avLst/>
          </a:prstGeom>
          <a:noFill/>
        </p:spPr>
      </p:pic>
      <p:sp>
        <p:nvSpPr>
          <p:cNvPr id="10" name="TextBox 9"/>
          <p:cNvSpPr txBox="1"/>
          <p:nvPr/>
        </p:nvSpPr>
        <p:spPr>
          <a:xfrm>
            <a:off x="2068286" y="6210300"/>
            <a:ext cx="5883149" cy="369332"/>
          </a:xfrm>
          <a:prstGeom prst="rect">
            <a:avLst/>
          </a:prstGeom>
          <a:noFill/>
        </p:spPr>
        <p:txBody>
          <a:bodyPr wrap="none" rtlCol="0">
            <a:spAutoFit/>
          </a:bodyPr>
          <a:lstStyle/>
          <a:p>
            <a:r>
              <a:rPr lang="en-US" dirty="0" smtClean="0"/>
              <a:t>https://www.perfmatrix.com/software-architecture-and-its-types/</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Αρχιτεκτονική </a:t>
            </a:r>
            <a:r>
              <a:rPr lang="el-GR" dirty="0" err="1" smtClean="0"/>
              <a:t>Εικονοποίησης</a:t>
            </a:r>
            <a:r>
              <a:rPr lang="el-GR" dirty="0" smtClean="0"/>
              <a:t> </a:t>
            </a:r>
            <a:endParaRPr lang="el-GR" dirty="0"/>
          </a:p>
        </p:txBody>
      </p:sp>
      <p:sp>
        <p:nvSpPr>
          <p:cNvPr id="3" name="2 - Θέση περιεχομένου"/>
          <p:cNvSpPr>
            <a:spLocks noGrp="1"/>
          </p:cNvSpPr>
          <p:nvPr>
            <p:ph idx="1"/>
          </p:nvPr>
        </p:nvSpPr>
        <p:spPr>
          <a:xfrm>
            <a:off x="804672" y="1447800"/>
            <a:ext cx="10777728" cy="5219700"/>
          </a:xfrm>
        </p:spPr>
        <p:txBody>
          <a:bodyPr>
            <a:normAutofit fontScale="92500" lnSpcReduction="20000"/>
          </a:bodyPr>
          <a:lstStyle/>
          <a:p>
            <a:pPr lvl="1"/>
            <a:r>
              <a:rPr lang="el-GR" altLang="en-US" b="1" dirty="0" err="1" smtClean="0">
                <a:solidFill>
                  <a:srgbClr val="0070C0"/>
                </a:solidFill>
                <a:latin typeface="Century Gothic" panose="020B0502020202020204" pitchFamily="34" charset="0"/>
              </a:rPr>
              <a:t>Εικονοποίηση</a:t>
            </a:r>
            <a:r>
              <a:rPr lang="el-GR" altLang="en-US" b="1" dirty="0" smtClean="0">
                <a:solidFill>
                  <a:srgbClr val="0070C0"/>
                </a:solidFill>
                <a:latin typeface="Century Gothic" panose="020B0502020202020204" pitchFamily="34" charset="0"/>
              </a:rPr>
              <a:t> </a:t>
            </a:r>
            <a:r>
              <a:rPr lang="en-US" altLang="en-US" dirty="0" smtClean="0">
                <a:latin typeface="Century Gothic" panose="020B0502020202020204" pitchFamily="34" charset="0"/>
              </a:rPr>
              <a:t>(Virtualization)</a:t>
            </a:r>
            <a:r>
              <a:rPr lang="el-GR" altLang="en-US" dirty="0" smtClean="0">
                <a:latin typeface="Century Gothic" panose="020B0502020202020204" pitchFamily="34" charset="0"/>
              </a:rPr>
              <a:t>: έμμεση παροχή υπηρεσιών τεχνολογίας μέσω άλλου πόρου.  Επιτρέπει σε ένα εξυπηρετητή-φυσική μηχανή να κάνει τη δουλειά που θα έκαναν περισσότεροι από ένας υπολογιστές, π.χ. με τους εικονικούς εξυπηρετητές και τα εικονικά περιβάλλοντα εργασίας, ένας υπολογιστής μπορεί να φιλοξενεί περισσότερα λειτουργικά συστήματα και εφαρμογές</a:t>
            </a:r>
          </a:p>
          <a:p>
            <a:pPr lvl="1"/>
            <a:r>
              <a:rPr lang="el-GR" altLang="en-US" b="1" dirty="0" smtClean="0">
                <a:solidFill>
                  <a:srgbClr val="0070C0"/>
                </a:solidFill>
                <a:latin typeface="Century Gothic" panose="020B0502020202020204" pitchFamily="34" charset="0"/>
              </a:rPr>
              <a:t>Τύποι </a:t>
            </a:r>
            <a:r>
              <a:rPr lang="el-GR" altLang="en-US" b="1" dirty="0" err="1" smtClean="0">
                <a:solidFill>
                  <a:srgbClr val="0070C0"/>
                </a:solidFill>
                <a:latin typeface="Century Gothic" panose="020B0502020202020204" pitchFamily="34" charset="0"/>
              </a:rPr>
              <a:t>εικονοποίησης</a:t>
            </a:r>
            <a:r>
              <a:rPr lang="el-GR" altLang="en-US" dirty="0" smtClean="0">
                <a:latin typeface="Century Gothic" panose="020B0502020202020204" pitchFamily="34" charset="0"/>
              </a:rPr>
              <a:t>: υλικού, λογισμικού, μνήμης, αποθηκευτικού χώρου, δεδομένων και δικτύων</a:t>
            </a:r>
          </a:p>
          <a:p>
            <a:pPr lvl="1">
              <a:buNone/>
            </a:pPr>
            <a:r>
              <a:rPr lang="el-GR" altLang="en-US" dirty="0" smtClean="0">
                <a:latin typeface="Century Gothic" panose="020B0502020202020204" pitchFamily="34" charset="0"/>
              </a:rPr>
              <a:t>Οφέλη:</a:t>
            </a:r>
          </a:p>
          <a:p>
            <a:pPr lvl="1"/>
            <a:r>
              <a:rPr lang="el-GR" altLang="en-US" dirty="0" smtClean="0">
                <a:latin typeface="Century Gothic" panose="020B0502020202020204" pitchFamily="34" charset="0"/>
              </a:rPr>
              <a:t>Χαμηλότερο κόστος υλικού μέσω της συγχώνευσης εξυπηρετητών</a:t>
            </a:r>
          </a:p>
          <a:p>
            <a:pPr lvl="1"/>
            <a:r>
              <a:rPr lang="el-GR" altLang="en-US" dirty="0" smtClean="0">
                <a:latin typeface="Century Gothic" panose="020B0502020202020204" pitchFamily="34" charset="0"/>
              </a:rPr>
              <a:t>Μικρότερα έξοδα συντήρησης και υποστήριξης</a:t>
            </a:r>
          </a:p>
          <a:p>
            <a:pPr lvl="1"/>
            <a:r>
              <a:rPr lang="el-GR" altLang="en-US" dirty="0" smtClean="0">
                <a:latin typeface="Century Gothic" panose="020B0502020202020204" pitchFamily="34" charset="0"/>
              </a:rPr>
              <a:t>Εξατομικευμένες επιφάνειες εργασίας, στις οποίες οι χρήστες μπορούν να έχουν πρόσβαση από οπουδήποτε</a:t>
            </a:r>
          </a:p>
          <a:p>
            <a:pPr lvl="1"/>
            <a:r>
              <a:rPr lang="el-GR" altLang="en-US" dirty="0" smtClean="0">
                <a:latin typeface="Century Gothic" panose="020B0502020202020204" pitchFamily="34" charset="0"/>
              </a:rPr>
              <a:t>Εύκολη προσθήκη περισσότερων πόρων (επέκταση)</a:t>
            </a:r>
          </a:p>
          <a:p>
            <a:pPr lvl="1"/>
            <a:r>
              <a:rPr lang="el-GR" altLang="en-US" dirty="0" smtClean="0">
                <a:latin typeface="Century Gothic" panose="020B0502020202020204" pitchFamily="34" charset="0"/>
              </a:rPr>
              <a:t>Εύκολη αναβάθμιση του Πληροφοριακού συστήματος</a:t>
            </a:r>
          </a:p>
          <a:p>
            <a:pPr lvl="1"/>
            <a:r>
              <a:rPr lang="el-GR" altLang="en-US" dirty="0" smtClean="0">
                <a:latin typeface="Century Gothic" panose="020B0502020202020204" pitchFamily="34" charset="0"/>
              </a:rPr>
              <a:t>Εύκολη διαχείριση καταστροφών. Στον </a:t>
            </a:r>
            <a:r>
              <a:rPr lang="en-US" altLang="en-US" dirty="0" smtClean="0">
                <a:latin typeface="Century Gothic" panose="020B0502020202020204" pitchFamily="34" charset="0"/>
              </a:rPr>
              <a:t>hypervisor </a:t>
            </a:r>
            <a:r>
              <a:rPr lang="el-GR" altLang="en-US" dirty="0" smtClean="0">
                <a:latin typeface="Century Gothic" panose="020B0502020202020204" pitchFamily="34" charset="0"/>
              </a:rPr>
              <a:t>κάθε εικονική μηχανή είναι ένα αρχείο. Λαμβάνεται αντίγραφο ασφαλείας</a:t>
            </a:r>
          </a:p>
          <a:p>
            <a:pPr lvl="1"/>
            <a:endParaRPr lang="el-GR" sz="1600" dirty="0" smtClean="0"/>
          </a:p>
          <a:p>
            <a:pPr lvl="1"/>
            <a:endParaRPr lang="el-GR" sz="1600" dirty="0" smtClean="0"/>
          </a:p>
          <a:p>
            <a:endParaRPr lang="el-GR" sz="2000" dirty="0" smtClean="0"/>
          </a:p>
          <a:p>
            <a:endParaRPr lang="el-GR" dirty="0"/>
          </a:p>
        </p:txBody>
      </p:sp>
      <p:sp>
        <p:nvSpPr>
          <p:cNvPr id="6" name="5 - Θέση αριθμού διαφάνειας"/>
          <p:cNvSpPr>
            <a:spLocks noGrp="1"/>
          </p:cNvSpPr>
          <p:nvPr>
            <p:ph type="sldNum" sz="quarter" idx="12"/>
          </p:nvPr>
        </p:nvSpPr>
        <p:spPr/>
        <p:txBody>
          <a:bodyPr/>
          <a:lstStyle/>
          <a:p>
            <a:fld id="{0136E419-19E1-4F48-B690-05B24AEF4ECA}" type="slidenum">
              <a:rPr lang="el-GR" smtClean="0"/>
              <a:pPr/>
              <a:t>14</a:t>
            </a:fld>
            <a:endParaRPr lang="el-G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Αρχιτεκτονική εικονικών μηχανών</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15</a:t>
            </a:fld>
            <a:endParaRPr lang="en-US"/>
          </a:p>
        </p:txBody>
      </p:sp>
      <p:pic>
        <p:nvPicPr>
          <p:cNvPr id="54274" name="Picture 2"/>
          <p:cNvPicPr>
            <a:picLocks noChangeAspect="1" noChangeArrowheads="1"/>
          </p:cNvPicPr>
          <p:nvPr/>
        </p:nvPicPr>
        <p:blipFill>
          <a:blip r:embed="rId3"/>
          <a:srcRect/>
          <a:stretch>
            <a:fillRect/>
          </a:stretch>
        </p:blipFill>
        <p:spPr bwMode="auto">
          <a:xfrm>
            <a:off x="2182434" y="1672892"/>
            <a:ext cx="7331680" cy="485360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Αρχιτεκτονική Υπολογιστικού νέφους</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16</a:t>
            </a:fld>
            <a:endParaRPr lang="en-US"/>
          </a:p>
        </p:txBody>
      </p:sp>
      <p:sp>
        <p:nvSpPr>
          <p:cNvPr id="4" name="Content Placeholder 3"/>
          <p:cNvSpPr>
            <a:spLocks noGrp="1"/>
          </p:cNvSpPr>
          <p:nvPr>
            <p:ph sz="quarter" idx="1"/>
          </p:nvPr>
        </p:nvSpPr>
        <p:spPr/>
        <p:txBody>
          <a:bodyPr>
            <a:normAutofit/>
          </a:bodyPr>
          <a:lstStyle/>
          <a:p>
            <a:pPr>
              <a:buNone/>
            </a:pPr>
            <a:r>
              <a:rPr lang="el-GR" altLang="en-US" sz="2200" dirty="0" smtClean="0">
                <a:latin typeface="Century Gothic" panose="020B0502020202020204" pitchFamily="34" charset="0"/>
              </a:rPr>
              <a:t>	</a:t>
            </a:r>
            <a:r>
              <a:rPr lang="el-GR" altLang="en-US" sz="2200" b="1" dirty="0" smtClean="0">
                <a:solidFill>
                  <a:srgbClr val="0070C0"/>
                </a:solidFill>
                <a:latin typeface="Century Gothic" panose="020B0502020202020204" pitchFamily="34" charset="0"/>
              </a:rPr>
              <a:t>Υπολογιστικό νέφος: </a:t>
            </a:r>
            <a:r>
              <a:rPr lang="el-GR" altLang="en-US" sz="2200" dirty="0" smtClean="0">
                <a:latin typeface="Century Gothic" panose="020B0502020202020204" pitchFamily="34" charset="0"/>
              </a:rPr>
              <a:t>η μετά από αίτηση </a:t>
            </a:r>
            <a:r>
              <a:rPr lang="en-US" altLang="en-US" sz="2200" dirty="0" smtClean="0">
                <a:latin typeface="Century Gothic" panose="020B0502020202020204" pitchFamily="34" charset="0"/>
              </a:rPr>
              <a:t>(on demand)</a:t>
            </a:r>
            <a:r>
              <a:rPr lang="el-GR" altLang="en-US" sz="2200" dirty="0" smtClean="0">
                <a:latin typeface="Century Gothic" panose="020B0502020202020204" pitchFamily="34" charset="0"/>
              </a:rPr>
              <a:t> διαδικτυακή διάθεση υπολογιστικών πόρων (δίκτυο, εξυπηρετητές, εφαρμογές, υπηρεσίες) με υψηλή ευελιξία, ελάχιστη προσπάθεια από το χρήστη και υψηλή αυτοματοποίηση (</a:t>
            </a:r>
            <a:r>
              <a:rPr lang="en-US" altLang="en-US" sz="2200" dirty="0" smtClean="0">
                <a:latin typeface="Century Gothic" panose="020B0502020202020204" pitchFamily="34" charset="0"/>
              </a:rPr>
              <a:t>NIST, </a:t>
            </a:r>
            <a:r>
              <a:rPr lang="el-GR" altLang="en-US" sz="2200" dirty="0" smtClean="0">
                <a:latin typeface="Century Gothic" panose="020B0502020202020204" pitchFamily="34" charset="0"/>
              </a:rPr>
              <a:t>2011)</a:t>
            </a:r>
          </a:p>
          <a:p>
            <a:r>
              <a:rPr lang="el-GR" altLang="en-US" sz="2200" dirty="0" smtClean="0">
                <a:latin typeface="Century Gothic" panose="020B0502020202020204" pitchFamily="34" charset="0"/>
              </a:rPr>
              <a:t>Η αποθήκευση, επεξεργασία, χρήση δεδομένων, λογισμικού και υπηρεσιών γίνεται μέσω απομακρυσμένων υπολογιστών σε κεντρικά υπολογιστικά κέντρα</a:t>
            </a:r>
          </a:p>
          <a:p>
            <a:r>
              <a:rPr lang="el-GR" altLang="en-US" sz="2200" dirty="0" smtClean="0">
                <a:latin typeface="Century Gothic" panose="020B0502020202020204" pitchFamily="34" charset="0"/>
              </a:rPr>
              <a:t>Οι χρήστες αυτοεξυπηρετούνται</a:t>
            </a:r>
          </a:p>
          <a:p>
            <a:r>
              <a:rPr lang="el-GR" altLang="en-US" sz="2200" dirty="0" smtClean="0">
                <a:latin typeface="Century Gothic" panose="020B0502020202020204" pitchFamily="34" charset="0"/>
              </a:rPr>
              <a:t>Παρέχει </a:t>
            </a:r>
            <a:r>
              <a:rPr lang="el-GR" altLang="en-US" sz="2200" dirty="0" err="1" smtClean="0">
                <a:latin typeface="Century Gothic" panose="020B0502020202020204" pitchFamily="34" charset="0"/>
              </a:rPr>
              <a:t>ευρυζωνική</a:t>
            </a:r>
            <a:r>
              <a:rPr lang="el-GR" altLang="en-US" sz="2200" dirty="0" smtClean="0">
                <a:latin typeface="Century Gothic" panose="020B0502020202020204" pitchFamily="34" charset="0"/>
              </a:rPr>
              <a:t> πρόσβαση στο διαδίκτυο</a:t>
            </a:r>
          </a:p>
          <a:p>
            <a:r>
              <a:rPr lang="el-GR" altLang="en-US" sz="2200" dirty="0" smtClean="0">
                <a:latin typeface="Century Gothic" panose="020B0502020202020204" pitchFamily="34" charset="0"/>
              </a:rPr>
              <a:t>Οι υπολογιστικοί πόροι είναι συγκεντρωμένοι κεντρικά</a:t>
            </a:r>
          </a:p>
          <a:p>
            <a:r>
              <a:rPr lang="el-GR" altLang="en-US" sz="2200" dirty="0" smtClean="0">
                <a:latin typeface="Century Gothic" panose="020B0502020202020204" pitchFamily="34" charset="0"/>
              </a:rPr>
              <a:t>Παρέχει ελαστικότητα στη χρήση των πόρων (όταν αυξάνεται η χρήση μιας υπηρεσίας, προστίθενται πόροι)</a:t>
            </a:r>
          </a:p>
          <a:p>
            <a:endParaRPr lang="el-GR" dirty="0" smtClean="0"/>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Αλληλεπίδραση με το Υπολογιστικό νέφος</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17</a:t>
            </a:fld>
            <a:endParaRPr lang="en-US"/>
          </a:p>
        </p:txBody>
      </p:sp>
      <p:pic>
        <p:nvPicPr>
          <p:cNvPr id="53250" name="Picture 2"/>
          <p:cNvPicPr>
            <a:picLocks noChangeAspect="1" noChangeArrowheads="1"/>
          </p:cNvPicPr>
          <p:nvPr/>
        </p:nvPicPr>
        <p:blipFill>
          <a:blip r:embed="rId2"/>
          <a:srcRect/>
          <a:stretch>
            <a:fillRect/>
          </a:stretch>
        </p:blipFill>
        <p:spPr bwMode="auto">
          <a:xfrm>
            <a:off x="2377723" y="1243013"/>
            <a:ext cx="6228115" cy="542448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b="1" dirty="0" err="1" smtClean="0"/>
              <a:t>SaaS</a:t>
            </a:r>
            <a:r>
              <a:rPr lang="en-US" b="1" dirty="0" smtClean="0"/>
              <a:t> –</a:t>
            </a:r>
            <a:r>
              <a:rPr lang="en-US" b="1" dirty="0" err="1" smtClean="0"/>
              <a:t>PaaS</a:t>
            </a:r>
            <a:r>
              <a:rPr lang="en-US" b="1" dirty="0" smtClean="0"/>
              <a:t> – </a:t>
            </a:r>
            <a:r>
              <a:rPr lang="en-US" b="1" dirty="0" err="1" smtClean="0"/>
              <a:t>IaaS</a:t>
            </a:r>
            <a:endParaRPr lang="el-GR" b="1" dirty="0"/>
          </a:p>
        </p:txBody>
      </p:sp>
      <p:sp>
        <p:nvSpPr>
          <p:cNvPr id="3" name="2 - Θέση περιεχομένου"/>
          <p:cNvSpPr>
            <a:spLocks noGrp="1"/>
          </p:cNvSpPr>
          <p:nvPr>
            <p:ph idx="1"/>
          </p:nvPr>
        </p:nvSpPr>
        <p:spPr>
          <a:xfrm>
            <a:off x="431371" y="1600201"/>
            <a:ext cx="11151029" cy="5067299"/>
          </a:xfrm>
        </p:spPr>
        <p:txBody>
          <a:bodyPr>
            <a:normAutofit/>
          </a:bodyPr>
          <a:lstStyle/>
          <a:p>
            <a:pPr>
              <a:buNone/>
            </a:pPr>
            <a:r>
              <a:rPr lang="el-GR" altLang="en-US" sz="2200" dirty="0" smtClean="0">
                <a:latin typeface="Century Gothic" panose="020B0502020202020204" pitchFamily="34" charset="0"/>
              </a:rPr>
              <a:t>Το Υπολογιστικό Νέφος εφαρμόζεται με τη χρήση των ακόλουθων προτύπων:</a:t>
            </a:r>
          </a:p>
          <a:p>
            <a:r>
              <a:rPr lang="en-US" altLang="en-US" sz="2200" b="1" dirty="0" err="1" smtClean="0">
                <a:solidFill>
                  <a:srgbClr val="0070C0"/>
                </a:solidFill>
                <a:latin typeface="Century Gothic" panose="020B0502020202020204" pitchFamily="34" charset="0"/>
              </a:rPr>
              <a:t>SaaS</a:t>
            </a:r>
            <a:r>
              <a:rPr lang="en-US" altLang="en-US" sz="2200" b="1" dirty="0" smtClean="0">
                <a:solidFill>
                  <a:srgbClr val="0070C0"/>
                </a:solidFill>
                <a:latin typeface="Century Gothic" panose="020B0502020202020204" pitchFamily="34" charset="0"/>
              </a:rPr>
              <a:t> (Software as a Service)</a:t>
            </a:r>
            <a:r>
              <a:rPr lang="el-GR" altLang="en-US" sz="2200" b="1" dirty="0" err="1" smtClean="0">
                <a:solidFill>
                  <a:srgbClr val="0070C0"/>
                </a:solidFill>
                <a:latin typeface="Century Gothic" panose="020B0502020202020204" pitchFamily="34" charset="0"/>
              </a:rPr>
              <a:t>: </a:t>
            </a:r>
            <a:r>
              <a:rPr lang="el-GR" altLang="en-US" sz="2200" dirty="0" smtClean="0">
                <a:latin typeface="Century Gothic" panose="020B0502020202020204" pitchFamily="34" charset="0"/>
              </a:rPr>
              <a:t>Λογισμικό υπό μορφή υπηρεσίας</a:t>
            </a:r>
            <a:endParaRPr lang="en-US" altLang="en-US" sz="2200" dirty="0" smtClean="0">
              <a:latin typeface="Century Gothic" panose="020B0502020202020204" pitchFamily="34" charset="0"/>
            </a:endParaRPr>
          </a:p>
          <a:p>
            <a:pPr marL="548640" lvl="2" indent="-274320">
              <a:spcBef>
                <a:spcPts val="580"/>
              </a:spcBef>
              <a:buClr>
                <a:schemeClr val="accent1"/>
              </a:buClr>
            </a:pPr>
            <a:r>
              <a:rPr lang="el-GR" altLang="en-US" sz="1800" dirty="0" smtClean="0">
                <a:latin typeface="Century Gothic" panose="020B0502020202020204" pitchFamily="34" charset="0"/>
              </a:rPr>
              <a:t>Παροχή υπηρεσιών λογισμικού μέσω του Παγκόσμιου Ιστού</a:t>
            </a:r>
            <a:r>
              <a:rPr lang="en-US" altLang="en-US" sz="1800" dirty="0" smtClean="0">
                <a:latin typeface="Century Gothic" panose="020B0502020202020204" pitchFamily="34" charset="0"/>
              </a:rPr>
              <a:t>, </a:t>
            </a:r>
            <a:r>
              <a:rPr lang="el-GR" altLang="en-US" sz="1800" dirty="0" smtClean="0">
                <a:latin typeface="Century Gothic" panose="020B0502020202020204" pitchFamily="34" charset="0"/>
              </a:rPr>
              <a:t>βάσει συνδρομής, αντί της αγοράς και εγκατάστασης στον υπολογιστή του χρήστη</a:t>
            </a:r>
          </a:p>
          <a:p>
            <a:pPr marL="548640" lvl="2" indent="-274320">
              <a:spcBef>
                <a:spcPts val="580"/>
              </a:spcBef>
              <a:buClr>
                <a:schemeClr val="accent1"/>
              </a:buClr>
            </a:pPr>
            <a:r>
              <a:rPr lang="el-GR" altLang="en-US" sz="1800" dirty="0" smtClean="0">
                <a:latin typeface="Century Gothic" panose="020B0502020202020204" pitchFamily="34" charset="0"/>
              </a:rPr>
              <a:t>Τα έξοδα εγκατάστασης και συντήρησης αναλαμβάνουν εξωτερικοί προμηθευτές</a:t>
            </a:r>
          </a:p>
          <a:p>
            <a:pPr marL="548640" lvl="2" indent="-274320">
              <a:spcBef>
                <a:spcPts val="580"/>
              </a:spcBef>
              <a:buClr>
                <a:schemeClr val="accent1"/>
              </a:buClr>
            </a:pPr>
            <a:r>
              <a:rPr lang="el-GR" altLang="en-US" sz="1800" dirty="0" smtClean="0">
                <a:latin typeface="Century Gothic" panose="020B0502020202020204" pitchFamily="34" charset="0"/>
              </a:rPr>
              <a:t>Οικονομικά οφέλη</a:t>
            </a:r>
          </a:p>
          <a:p>
            <a:pPr marL="548640" lvl="2" indent="-274320">
              <a:spcBef>
                <a:spcPts val="580"/>
              </a:spcBef>
              <a:buClr>
                <a:schemeClr val="accent1"/>
              </a:buClr>
            </a:pPr>
            <a:r>
              <a:rPr lang="el-GR" altLang="en-US" sz="1800" dirty="0" smtClean="0">
                <a:latin typeface="Century Gothic" panose="020B0502020202020204" pitchFamily="34" charset="0"/>
              </a:rPr>
              <a:t>π.χ. </a:t>
            </a:r>
            <a:r>
              <a:rPr lang="en-US" altLang="en-US" sz="1800" dirty="0" smtClean="0">
                <a:latin typeface="Century Gothic" panose="020B0502020202020204" pitchFamily="34" charset="0"/>
              </a:rPr>
              <a:t>Google Docs </a:t>
            </a:r>
            <a:r>
              <a:rPr lang="el-GR" altLang="en-US" sz="1800" dirty="0" smtClean="0">
                <a:latin typeface="Century Gothic" panose="020B0502020202020204" pitchFamily="34" charset="0"/>
              </a:rPr>
              <a:t>αντί του </a:t>
            </a:r>
            <a:r>
              <a:rPr lang="en-US" altLang="en-US" sz="1800" dirty="0" smtClean="0">
                <a:latin typeface="Century Gothic" panose="020B0502020202020204" pitchFamily="34" charset="0"/>
              </a:rPr>
              <a:t>Microsoft Word</a:t>
            </a:r>
            <a:r>
              <a:rPr lang="el-GR" altLang="en-US" sz="1800" dirty="0" smtClean="0">
                <a:latin typeface="Century Gothic" panose="020B0502020202020204" pitchFamily="34" charset="0"/>
              </a:rPr>
              <a:t> </a:t>
            </a:r>
            <a:r>
              <a:rPr lang="en-US" altLang="en-US" sz="1800" dirty="0" smtClean="0">
                <a:latin typeface="Century Gothic" panose="020B0502020202020204" pitchFamily="34" charset="0"/>
              </a:rPr>
              <a:t>/ SAP / ORACLE</a:t>
            </a:r>
          </a:p>
          <a:p>
            <a:r>
              <a:rPr lang="en-US" altLang="en-US" sz="2200" b="1" dirty="0" err="1" smtClean="0">
                <a:solidFill>
                  <a:srgbClr val="0070C0"/>
                </a:solidFill>
                <a:latin typeface="Century Gothic" panose="020B0502020202020204" pitchFamily="34" charset="0"/>
              </a:rPr>
              <a:t>PaaS</a:t>
            </a:r>
            <a:r>
              <a:rPr lang="en-US" altLang="en-US" sz="2200" b="1" dirty="0" smtClean="0">
                <a:solidFill>
                  <a:srgbClr val="0070C0"/>
                </a:solidFill>
                <a:latin typeface="Century Gothic" panose="020B0502020202020204" pitchFamily="34" charset="0"/>
              </a:rPr>
              <a:t> (Platform as a Service)</a:t>
            </a:r>
            <a:r>
              <a:rPr lang="el-GR" altLang="en-US" sz="2200" b="1" dirty="0" smtClean="0">
                <a:solidFill>
                  <a:srgbClr val="0070C0"/>
                </a:solidFill>
                <a:latin typeface="Century Gothic" panose="020B0502020202020204" pitchFamily="34" charset="0"/>
              </a:rPr>
              <a:t>: </a:t>
            </a:r>
            <a:r>
              <a:rPr lang="el-GR" altLang="en-US" sz="2200" dirty="0" smtClean="0">
                <a:latin typeface="Century Gothic" panose="020B0502020202020204" pitchFamily="34" charset="0"/>
              </a:rPr>
              <a:t>Πλατφόρμα υπό μορφή υπηρεσίας</a:t>
            </a:r>
          </a:p>
          <a:p>
            <a:pPr lvl="1"/>
            <a:r>
              <a:rPr lang="el-GR" altLang="en-US" sz="1800" dirty="0" smtClean="0">
                <a:latin typeface="Century Gothic" panose="020B0502020202020204" pitchFamily="34" charset="0"/>
              </a:rPr>
              <a:t>Ειδικός τύπος </a:t>
            </a:r>
            <a:r>
              <a:rPr lang="en-US" altLang="en-US" sz="1800" dirty="0" err="1" smtClean="0">
                <a:latin typeface="Century Gothic" panose="020B0502020202020204" pitchFamily="34" charset="0"/>
              </a:rPr>
              <a:t>SaaS</a:t>
            </a:r>
            <a:r>
              <a:rPr lang="en-US" altLang="en-US" sz="1800" dirty="0" smtClean="0">
                <a:latin typeface="Century Gothic" panose="020B0502020202020204" pitchFamily="34" charset="0"/>
              </a:rPr>
              <a:t>. </a:t>
            </a:r>
            <a:r>
              <a:rPr lang="el-GR" altLang="en-US" sz="1800" dirty="0" smtClean="0">
                <a:latin typeface="Century Gothic" panose="020B0502020202020204" pitchFamily="34" charset="0"/>
              </a:rPr>
              <a:t>Παροχή υπηρεσιών λογισμικού για σχεδίαση και ανάπτυξη εφαρμογών, αποθήκευση δεδομένων, διεξαγωγή δοκιμών και φιλοξενία</a:t>
            </a:r>
          </a:p>
          <a:p>
            <a:r>
              <a:rPr lang="en-US" altLang="en-US" sz="2200" b="1" dirty="0" err="1" smtClean="0">
                <a:solidFill>
                  <a:srgbClr val="0070C0"/>
                </a:solidFill>
                <a:latin typeface="Century Gothic" panose="020B0502020202020204" pitchFamily="34" charset="0"/>
              </a:rPr>
              <a:t>IaaS</a:t>
            </a:r>
            <a:r>
              <a:rPr lang="en-US" altLang="en-US" sz="2200" b="1" dirty="0" smtClean="0">
                <a:solidFill>
                  <a:srgbClr val="0070C0"/>
                </a:solidFill>
                <a:latin typeface="Century Gothic" panose="020B0502020202020204" pitchFamily="34" charset="0"/>
              </a:rPr>
              <a:t> (Infrastructure as a Service)</a:t>
            </a:r>
            <a:r>
              <a:rPr lang="el-GR" altLang="en-US" sz="2200" dirty="0" smtClean="0">
                <a:latin typeface="Century Gothic" panose="020B0502020202020204" pitchFamily="34" charset="0"/>
              </a:rPr>
              <a:t>:</a:t>
            </a:r>
            <a:r>
              <a:rPr lang="en-US" altLang="en-US" sz="2200" dirty="0" smtClean="0">
                <a:latin typeface="Century Gothic" panose="020B0502020202020204" pitchFamily="34" charset="0"/>
              </a:rPr>
              <a:t> </a:t>
            </a:r>
            <a:r>
              <a:rPr lang="el-GR" altLang="en-US" sz="2200" dirty="0" smtClean="0">
                <a:latin typeface="Century Gothic" panose="020B0502020202020204" pitchFamily="34" charset="0"/>
              </a:rPr>
              <a:t>Υποδομή υπό μορφή υπηρεσίας</a:t>
            </a:r>
            <a:endParaRPr lang="en-US" altLang="en-US" sz="2200" dirty="0" smtClean="0">
              <a:latin typeface="Century Gothic" panose="020B0502020202020204" pitchFamily="34" charset="0"/>
            </a:endParaRPr>
          </a:p>
          <a:p>
            <a:pPr marL="548640" lvl="2" indent="-274320">
              <a:spcBef>
                <a:spcPts val="580"/>
              </a:spcBef>
              <a:buClr>
                <a:schemeClr val="accent1"/>
              </a:buClr>
            </a:pPr>
            <a:r>
              <a:rPr lang="el-GR" altLang="en-US" sz="1800" dirty="0" smtClean="0">
                <a:latin typeface="Century Gothic" panose="020B0502020202020204" pitchFamily="34" charset="0"/>
              </a:rPr>
              <a:t>Υλικό για την υποστήριξη εφαρμογών για τελικούς χρήστες, που ανατίθεται σε εξωτερικούς </a:t>
            </a:r>
            <a:r>
              <a:rPr lang="el-GR" altLang="en-US" sz="1800" dirty="0" err="1" smtClean="0">
                <a:latin typeface="Century Gothic" panose="020B0502020202020204" pitchFamily="34" charset="0"/>
              </a:rPr>
              <a:t>παρόχους</a:t>
            </a:r>
            <a:r>
              <a:rPr lang="el-GR" altLang="en-US" sz="1800" dirty="0" smtClean="0">
                <a:latin typeface="Century Gothic" panose="020B0502020202020204" pitchFamily="34" charset="0"/>
              </a:rPr>
              <a:t> και χρεώνεται ανάλογα με το επίπεδο χρήσης (</a:t>
            </a:r>
            <a:r>
              <a:rPr lang="en-US" altLang="en-US" sz="1800" dirty="0" smtClean="0">
                <a:latin typeface="Century Gothic" panose="020B0502020202020204" pitchFamily="34" charset="0"/>
              </a:rPr>
              <a:t>Amazon web services)</a:t>
            </a:r>
          </a:p>
        </p:txBody>
      </p:sp>
      <p:sp>
        <p:nvSpPr>
          <p:cNvPr id="8" name="Slide Number Placeholder 7"/>
          <p:cNvSpPr>
            <a:spLocks noGrp="1"/>
          </p:cNvSpPr>
          <p:nvPr>
            <p:ph type="sldNum" sz="quarter" idx="12"/>
          </p:nvPr>
        </p:nvSpPr>
        <p:spPr/>
        <p:txBody>
          <a:bodyPr/>
          <a:lstStyle/>
          <a:p>
            <a:fld id="{8B95C939-2FA7-DA46-BEC7-5018676AC871}"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Οι προκλήσεις της χρήσης </a:t>
            </a:r>
            <a:r>
              <a:rPr lang="en-US" b="1" dirty="0" err="1" smtClean="0"/>
              <a:t>SaaS</a:t>
            </a:r>
            <a:endParaRPr lang="el-GR" b="1" dirty="0"/>
          </a:p>
        </p:txBody>
      </p:sp>
      <p:sp>
        <p:nvSpPr>
          <p:cNvPr id="3" name="2 - Θέση περιεχομένου"/>
          <p:cNvSpPr>
            <a:spLocks noGrp="1"/>
          </p:cNvSpPr>
          <p:nvPr>
            <p:ph idx="1"/>
          </p:nvPr>
        </p:nvSpPr>
        <p:spPr/>
        <p:txBody>
          <a:bodyPr>
            <a:normAutofit/>
          </a:bodyPr>
          <a:lstStyle/>
          <a:p>
            <a:r>
              <a:rPr lang="el-GR" altLang="en-US" sz="2400" dirty="0" smtClean="0">
                <a:latin typeface="Century Gothic" panose="020B0502020202020204" pitchFamily="34" charset="0"/>
              </a:rPr>
              <a:t>Πιθανή διακοπή λειτουργίας σε περίπτωση προβλήματος σύνδεσης δικτύου ή του </a:t>
            </a:r>
            <a:r>
              <a:rPr lang="el-GR" altLang="en-US" sz="2400" dirty="0" err="1" smtClean="0">
                <a:latin typeface="Century Gothic" panose="020B0502020202020204" pitchFamily="34" charset="0"/>
              </a:rPr>
              <a:t>διακομιστή</a:t>
            </a:r>
            <a:r>
              <a:rPr lang="el-GR" altLang="en-US" sz="2400" dirty="0" smtClean="0">
                <a:latin typeface="Century Gothic" panose="020B0502020202020204" pitchFamily="34" charset="0"/>
              </a:rPr>
              <a:t> που φιλοξενεί την εφαρμογή</a:t>
            </a:r>
          </a:p>
          <a:p>
            <a:r>
              <a:rPr lang="el-GR" altLang="en-US" sz="2400" dirty="0" smtClean="0">
                <a:latin typeface="Century Gothic" panose="020B0502020202020204" pitchFamily="34" charset="0"/>
              </a:rPr>
              <a:t>Χαμηλότερη απόδοση σε σχέση με τοπικές βάσεις δεδομένων</a:t>
            </a:r>
          </a:p>
          <a:p>
            <a:r>
              <a:rPr lang="el-GR" altLang="en-US" sz="2400" dirty="0" smtClean="0">
                <a:latin typeface="Century Gothic" panose="020B0502020202020204" pitchFamily="34" charset="0"/>
              </a:rPr>
              <a:t>Υποβάθμιση της ασφάλειας των δεδομένων. Πρέπει να προβλέπεται στη σύμβαση η λήψη αντιγράφων ασφαλείας, και η υποστήριξη για την αντιμετώπιση προβλημάτων</a:t>
            </a:r>
          </a:p>
          <a:p>
            <a:r>
              <a:rPr lang="el-GR" altLang="en-US" sz="2400" dirty="0" smtClean="0">
                <a:latin typeface="Century Gothic" panose="020B0502020202020204" pitchFamily="34" charset="0"/>
              </a:rPr>
              <a:t>Προστασία των δεδομένων των πελατών</a:t>
            </a:r>
            <a:endParaRPr lang="el-GR" altLang="en-US" sz="2400" dirty="0">
              <a:latin typeface="Century Gothic" panose="020B0502020202020204" pitchFamily="34" charset="0"/>
            </a:endParaRPr>
          </a:p>
        </p:txBody>
      </p:sp>
      <p:sp>
        <p:nvSpPr>
          <p:cNvPr id="8" name="Slide Number Placeholder 7"/>
          <p:cNvSpPr>
            <a:spLocks noGrp="1"/>
          </p:cNvSpPr>
          <p:nvPr>
            <p:ph type="sldNum" sz="quarter" idx="12"/>
          </p:nvPr>
        </p:nvSpPr>
        <p:spPr/>
        <p:txBody>
          <a:bodyPr/>
          <a:lstStyle/>
          <a:p>
            <a:fld id="{8B95C939-2FA7-DA46-BEC7-5018676AC871}"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FBD78742-16FF-2C41-812C-6FCE6B9F18C1}"/>
              </a:ext>
            </a:extLst>
          </p:cNvPr>
          <p:cNvSpPr>
            <a:spLocks noGrp="1"/>
          </p:cNvSpPr>
          <p:nvPr>
            <p:ph type="subTitle" idx="1"/>
          </p:nvPr>
        </p:nvSpPr>
        <p:spPr>
          <a:xfrm>
            <a:off x="1154954" y="4777380"/>
            <a:ext cx="10489650" cy="861420"/>
          </a:xfrm>
        </p:spPr>
        <p:txBody>
          <a:bodyPr>
            <a:noAutofit/>
          </a:bodyPr>
          <a:lstStyle/>
          <a:p>
            <a:r>
              <a:rPr lang="el-GR" sz="1800" dirty="0" smtClean="0"/>
              <a:t>Δρ Αικατερίνη </a:t>
            </a:r>
            <a:r>
              <a:rPr lang="el-GR" sz="1800" dirty="0" err="1" smtClean="0"/>
              <a:t>Μαρινάγη</a:t>
            </a:r>
            <a:r>
              <a:rPr lang="el-GR" sz="1800" dirty="0" smtClean="0"/>
              <a:t>,  </a:t>
            </a:r>
            <a:r>
              <a:rPr lang="el-GR" sz="1800" dirty="0" err="1" smtClean="0"/>
              <a:t>ΔΔρ</a:t>
            </a:r>
            <a:r>
              <a:rPr lang="el-GR" sz="1800" dirty="0" smtClean="0"/>
              <a:t>. Δαμιανός Σακάς</a:t>
            </a:r>
            <a:endParaRPr lang="en-US" sz="1800" dirty="0" smtClean="0"/>
          </a:p>
          <a:p>
            <a:r>
              <a:rPr lang="el-GR" sz="1800" dirty="0" smtClean="0"/>
              <a:t>Η παρουσίαση βασίζεται στο βιβλίο: </a:t>
            </a:r>
          </a:p>
          <a:p>
            <a:r>
              <a:rPr lang="el-GR" sz="1800" dirty="0" smtClean="0"/>
              <a:t>ΦΙΤΣΙΛΗΣ Π. (2015) «Σύγχρονα  Πληροφοριακά Συστήματα Επιχειρήσεων»</a:t>
            </a:r>
            <a:r>
              <a:rPr lang="en-US" sz="1800" dirty="0" smtClean="0"/>
              <a:t>, </a:t>
            </a:r>
            <a:r>
              <a:rPr lang="el-GR" sz="1800" dirty="0" smtClean="0"/>
              <a:t>ΚΑΛΛΙΠΟΣ</a:t>
            </a:r>
            <a:endParaRPr lang="el-GR" sz="1800" dirty="0"/>
          </a:p>
        </p:txBody>
      </p:sp>
      <p:sp>
        <p:nvSpPr>
          <p:cNvPr id="2" name="Title 1">
            <a:extLst>
              <a:ext uri="{FF2B5EF4-FFF2-40B4-BE49-F238E27FC236}">
                <a16:creationId xmlns:a16="http://schemas.microsoft.com/office/drawing/2014/main" xmlns="" id="{B51D3FF0-B7CE-F34E-857E-5B6626CBF28D}"/>
              </a:ext>
            </a:extLst>
          </p:cNvPr>
          <p:cNvSpPr>
            <a:spLocks noGrp="1"/>
          </p:cNvSpPr>
          <p:nvPr>
            <p:ph type="ctrTitle"/>
          </p:nvPr>
        </p:nvSpPr>
        <p:spPr>
          <a:xfrm>
            <a:off x="898071" y="369620"/>
            <a:ext cx="10401300" cy="3329581"/>
          </a:xfrm>
        </p:spPr>
        <p:txBody>
          <a:bodyPr/>
          <a:lstStyle/>
          <a:p>
            <a:r>
              <a:rPr lang="el-GR" dirty="0" smtClean="0"/>
              <a:t/>
            </a:r>
            <a:br>
              <a:rPr lang="el-GR" dirty="0" smtClean="0"/>
            </a:br>
            <a:r>
              <a:rPr lang="el-GR" dirty="0" smtClean="0"/>
              <a:t>Ενότητα 2:  </a:t>
            </a:r>
            <a:r>
              <a:rPr altLang="en-US" b="1" smtClean="0"/>
              <a:t>H</a:t>
            </a:r>
            <a:r>
              <a:rPr altLang="en-US" smtClean="0"/>
              <a:t> </a:t>
            </a:r>
            <a:r>
              <a:rPr lang="el-GR" altLang="en-US" dirty="0" smtClean="0"/>
              <a:t>Αρχιτεκτονική των Πληροφοριακών Συστημάτων Επιχειρήσεων </a:t>
            </a:r>
            <a:endParaRPr lang="en-US" dirty="0"/>
          </a:p>
        </p:txBody>
      </p:sp>
    </p:spTree>
    <p:extLst>
      <p:ext uri="{BB962C8B-B14F-4D97-AF65-F5344CB8AC3E}">
        <p14:creationId xmlns:p14="http://schemas.microsoft.com/office/powerpoint/2010/main" xmlns="" val="37742548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a:extLst>
              <a:ext uri="{FF2B5EF4-FFF2-40B4-BE49-F238E27FC236}">
                <a16:creationId xmlns="" xmlns:a16="http://schemas.microsoft.com/office/drawing/2014/main" id="{103CE319-C629-DA4A-AC6D-2A1958C176B3}"/>
              </a:ext>
            </a:extLst>
          </p:cNvPr>
          <p:cNvSpPr>
            <a:spLocks noGrp="1" noChangeArrowheads="1"/>
          </p:cNvSpPr>
          <p:nvPr>
            <p:ph type="title"/>
          </p:nvPr>
        </p:nvSpPr>
        <p:spPr/>
        <p:txBody>
          <a:bodyPr>
            <a:normAutofit/>
          </a:bodyPr>
          <a:lstStyle/>
          <a:p>
            <a:pPr eaLnBrk="1" hangingPunct="1"/>
            <a:r>
              <a:rPr lang="el-GR" altLang="en-US" b="1"/>
              <a:t>Η πληροφοριακή υποδομή της επιχείρησης </a:t>
            </a:r>
            <a:endParaRPr lang="el-GR" altLang="en-US"/>
          </a:p>
        </p:txBody>
      </p:sp>
      <p:sp>
        <p:nvSpPr>
          <p:cNvPr id="6" name="Slide Number Placeholder 5"/>
          <p:cNvSpPr>
            <a:spLocks noGrp="1"/>
          </p:cNvSpPr>
          <p:nvPr>
            <p:ph type="sldNum" sz="quarter" idx="12"/>
          </p:nvPr>
        </p:nvSpPr>
        <p:spPr/>
        <p:txBody>
          <a:bodyPr/>
          <a:lstStyle/>
          <a:p>
            <a:fld id="{8B95C939-2FA7-DA46-BEC7-5018676AC871}" type="slidenum">
              <a:rPr lang="en-US" smtClean="0"/>
              <a:pPr/>
              <a:t>20</a:t>
            </a:fld>
            <a:endParaRPr lang="en-US"/>
          </a:p>
        </p:txBody>
      </p:sp>
      <p:sp>
        <p:nvSpPr>
          <p:cNvPr id="7" name="Content Placeholder 6"/>
          <p:cNvSpPr>
            <a:spLocks noGrp="1"/>
          </p:cNvSpPr>
          <p:nvPr>
            <p:ph sz="quarter" idx="1"/>
          </p:nvPr>
        </p:nvSpPr>
        <p:spPr/>
        <p:txBody>
          <a:bodyPr/>
          <a:lstStyle/>
          <a:p>
            <a:pPr>
              <a:buNone/>
            </a:pPr>
            <a:r>
              <a:rPr lang="el-GR" altLang="en-US" sz="2400" dirty="0" smtClean="0">
                <a:latin typeface="Century Gothic" panose="020B0502020202020204" pitchFamily="34" charset="0"/>
              </a:rPr>
              <a:t>Οι υπηρεσίες που παρέχονται  ανήκουν στις εξής κατηγορίες:</a:t>
            </a:r>
            <a:endParaRPr lang="en-US" altLang="en-US" sz="2400" dirty="0" smtClean="0">
              <a:latin typeface="Century Gothic" panose="020B0502020202020204" pitchFamily="34" charset="0"/>
            </a:endParaRPr>
          </a:p>
          <a:p>
            <a:r>
              <a:rPr lang="el-GR" altLang="en-US" sz="2400" dirty="0" smtClean="0">
                <a:latin typeface="Century Gothic" panose="020B0502020202020204" pitchFamily="34" charset="0"/>
              </a:rPr>
              <a:t>Υποσύστημα διαχείρισης ταυτότητας χρηστών, </a:t>
            </a:r>
          </a:p>
          <a:p>
            <a:r>
              <a:rPr lang="el-GR" altLang="en-US" sz="2400" dirty="0" smtClean="0">
                <a:latin typeface="Century Gothic" panose="020B0502020202020204" pitchFamily="34" charset="0"/>
              </a:rPr>
              <a:t>Υποσύστημα διαχείρισης δικτυακής πύλης, </a:t>
            </a:r>
          </a:p>
          <a:p>
            <a:r>
              <a:rPr lang="el-GR" altLang="en-US" sz="2400" dirty="0" smtClean="0">
                <a:latin typeface="Century Gothic" panose="020B0502020202020204" pitchFamily="34" charset="0"/>
              </a:rPr>
              <a:t>Υποσύστημα διαχείρισης ροής εργασιών, </a:t>
            </a:r>
          </a:p>
          <a:p>
            <a:r>
              <a:rPr lang="el-GR" altLang="en-US" sz="2400" dirty="0" smtClean="0">
                <a:latin typeface="Century Gothic" panose="020B0502020202020204" pitchFamily="34" charset="0"/>
              </a:rPr>
              <a:t>Υποσύστημα διαχείρισης εγγράφων, </a:t>
            </a:r>
          </a:p>
          <a:p>
            <a:r>
              <a:rPr lang="el-GR" altLang="en-US" sz="2400" dirty="0" smtClean="0">
                <a:latin typeface="Century Gothic" panose="020B0502020202020204" pitchFamily="34" charset="0"/>
              </a:rPr>
              <a:t>Υποσυστήματα ανάπτυξης/προσαρμογής λογισμικού. </a:t>
            </a:r>
          </a:p>
          <a:p>
            <a:endParaRPr lang="en-US" altLang="en-US" sz="2400" dirty="0" smtClean="0">
              <a:latin typeface="Century Gothic" panose="020B0502020202020204" pitchFamily="34" charset="0"/>
            </a:endParaRPr>
          </a:p>
        </p:txBody>
      </p:sp>
      <p:sp>
        <p:nvSpPr>
          <p:cNvPr id="36866" name="Title 1">
            <a:extLst>
              <a:ext uri="{FF2B5EF4-FFF2-40B4-BE49-F238E27FC236}">
                <a16:creationId xmlns="" xmlns:a16="http://schemas.microsoft.com/office/drawing/2014/main" id="{8D23542F-7CA5-D94E-8BFA-02052E26B569}"/>
              </a:ext>
            </a:extLst>
          </p:cNvPr>
          <p:cNvSpPr txBox="1">
            <a:spLocks noChangeArrowheads="1"/>
          </p:cNvSpPr>
          <p:nvPr/>
        </p:nvSpPr>
        <p:spPr bwMode="auto">
          <a:xfrm>
            <a:off x="646113" y="1220788"/>
            <a:ext cx="9404350" cy="5322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ts val="1000"/>
              </a:spcBef>
              <a:buClr>
                <a:srgbClr val="8AD0D6"/>
              </a:buClr>
              <a:buSzPct val="80000"/>
              <a:buFont typeface="Wingdings 3" pitchFamily="2" charset="2"/>
              <a:buChar char=""/>
              <a:defRPr sz="2000">
                <a:solidFill>
                  <a:schemeClr val="tx1"/>
                </a:solidFill>
                <a:latin typeface="Century Gothic" panose="020B0502020202020204" pitchFamily="34" charset="0"/>
              </a:defRPr>
            </a:lvl1pPr>
            <a:lvl2pPr marL="742950" indent="-285750">
              <a:spcBef>
                <a:spcPts val="1000"/>
              </a:spcBef>
              <a:buClr>
                <a:srgbClr val="8AD0D6"/>
              </a:buClr>
              <a:buSzPct val="80000"/>
              <a:buFont typeface="Wingdings 3" pitchFamily="2" charset="2"/>
              <a:buChar char=""/>
              <a:defRPr>
                <a:solidFill>
                  <a:schemeClr val="tx1"/>
                </a:solidFill>
                <a:latin typeface="Century Gothic" panose="020B0502020202020204" pitchFamily="34" charset="0"/>
              </a:defRPr>
            </a:lvl2pPr>
            <a:lvl3pPr marL="1143000" indent="-228600">
              <a:spcBef>
                <a:spcPts val="1000"/>
              </a:spcBef>
              <a:buClr>
                <a:srgbClr val="8AD0D6"/>
              </a:buClr>
              <a:buSzPct val="80000"/>
              <a:buFont typeface="Wingdings 3" pitchFamily="2" charset="2"/>
              <a:buChar char=""/>
              <a:defRPr sz="1600">
                <a:solidFill>
                  <a:schemeClr val="tx1"/>
                </a:solidFill>
                <a:latin typeface="Century Gothic" panose="020B0502020202020204" pitchFamily="34" charset="0"/>
              </a:defRPr>
            </a:lvl3pPr>
            <a:lvl4pPr marL="1600200" indent="-228600">
              <a:spcBef>
                <a:spcPts val="1000"/>
              </a:spcBef>
              <a:buClr>
                <a:srgbClr val="8AD0D6"/>
              </a:buClr>
              <a:buSzPct val="80000"/>
              <a:buFont typeface="Wingdings 3" pitchFamily="2" charset="2"/>
              <a:buChar char=""/>
              <a:defRPr sz="1400">
                <a:solidFill>
                  <a:schemeClr val="tx1"/>
                </a:solidFill>
                <a:latin typeface="Century Gothic" panose="020B0502020202020204" pitchFamily="34" charset="0"/>
              </a:defRPr>
            </a:lvl4pPr>
            <a:lvl5pPr marL="2057400" indent="-228600">
              <a:spcBef>
                <a:spcPts val="1000"/>
              </a:spcBef>
              <a:buClr>
                <a:srgbClr val="8AD0D6"/>
              </a:buClr>
              <a:buSzPct val="80000"/>
              <a:buFont typeface="Wingdings 3" pitchFamily="2" charset="2"/>
              <a:buChar char=""/>
              <a:defRPr sz="1400">
                <a:solidFill>
                  <a:schemeClr val="tx1"/>
                </a:solidFill>
                <a:latin typeface="Century Gothic" panose="020B0502020202020204" pitchFamily="34" charset="0"/>
              </a:defRPr>
            </a:lvl5pPr>
            <a:lvl6pPr marL="25146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6pPr>
            <a:lvl7pPr marL="29718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7pPr>
            <a:lvl8pPr marL="34290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8pPr>
            <a:lvl9pPr marL="38862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9pPr>
          </a:lstStyle>
          <a:p>
            <a:pPr eaLnBrk="1" hangingPunct="1">
              <a:spcBef>
                <a:spcPct val="0"/>
              </a:spcBef>
              <a:buClrTx/>
              <a:buSzTx/>
              <a:buFontTx/>
              <a:buNone/>
            </a:pPr>
            <a:r>
              <a:rPr lang="el-GR" altLang="en-US" sz="2400">
                <a:solidFill>
                  <a:schemeClr val="tx2"/>
                </a:solidFill>
              </a:rPr>
              <a:t> </a:t>
            </a:r>
            <a:endParaRPr lang="en-US" altLang="en-US" sz="2400">
              <a:solidFill>
                <a:schemeClr val="tx2"/>
              </a:solidFill>
            </a:endParaRPr>
          </a:p>
        </p:txBody>
      </p:sp>
      <p:pic>
        <p:nvPicPr>
          <p:cNvPr id="36868" name="Picture 2" descr="page21image36042432">
            <a:extLst>
              <a:ext uri="{FF2B5EF4-FFF2-40B4-BE49-F238E27FC236}">
                <a16:creationId xmlns="" xmlns:a16="http://schemas.microsoft.com/office/drawing/2014/main" id="{1FA8A50D-3A25-E94A-AE82-109F167D5FF5}"/>
              </a:ext>
            </a:extLst>
          </p:cNvPr>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127000" y="198438"/>
            <a:ext cx="457200" cy="12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a:extLst>
              <a:ext uri="{FF2B5EF4-FFF2-40B4-BE49-F238E27FC236}">
                <a16:creationId xmlns="" xmlns:a16="http://schemas.microsoft.com/office/drawing/2014/main" id="{6A635F45-175F-E345-8A17-951435C7ADA3}"/>
              </a:ext>
            </a:extLst>
          </p:cNvPr>
          <p:cNvSpPr>
            <a:spLocks noGrp="1" noChangeArrowheads="1"/>
          </p:cNvSpPr>
          <p:nvPr>
            <p:ph type="title"/>
          </p:nvPr>
        </p:nvSpPr>
        <p:spPr>
          <a:xfrm>
            <a:off x="646112" y="808038"/>
            <a:ext cx="11299825" cy="711200"/>
          </a:xfrm>
        </p:spPr>
        <p:txBody>
          <a:bodyPr>
            <a:normAutofit fontScale="90000"/>
          </a:bodyPr>
          <a:lstStyle/>
          <a:p>
            <a:pPr eaLnBrk="1" hangingPunct="1"/>
            <a:r>
              <a:rPr lang="el-GR" altLang="en-US" b="1" dirty="0" err="1"/>
              <a:t>Υποσυστήματα</a:t>
            </a:r>
            <a:r>
              <a:rPr lang="el-GR" altLang="en-US" b="1" dirty="0"/>
              <a:t> </a:t>
            </a:r>
            <a:r>
              <a:rPr lang="el-GR" altLang="en-US" b="1" dirty="0" err="1"/>
              <a:t>διαχείρισης</a:t>
            </a:r>
            <a:r>
              <a:rPr lang="el-GR" altLang="en-US" b="1" dirty="0"/>
              <a:t> </a:t>
            </a:r>
            <a:r>
              <a:rPr lang="el-GR" altLang="en-US" b="1" dirty="0" err="1"/>
              <a:t>ταυτότητας</a:t>
            </a:r>
            <a:r>
              <a:rPr lang="el-GR" altLang="en-US" b="1" dirty="0"/>
              <a:t> </a:t>
            </a:r>
            <a:r>
              <a:rPr lang="el-GR" altLang="en-US" b="1" dirty="0" err="1"/>
              <a:t>χρηστών</a:t>
            </a:r>
            <a:r>
              <a:rPr lang="el-GR" altLang="en-US" b="1" dirty="0"/>
              <a:t> </a:t>
            </a:r>
            <a:r>
              <a:rPr lang="el-GR" altLang="en-US" b="1" dirty="0" smtClean="0"/>
              <a:t/>
            </a:r>
            <a:br>
              <a:rPr lang="el-GR" altLang="en-US" b="1" dirty="0" smtClean="0"/>
            </a:br>
            <a:r>
              <a:rPr lang="el-GR" altLang="en-US" b="1" dirty="0" smtClean="0"/>
              <a:t>(</a:t>
            </a:r>
            <a:r>
              <a:rPr lang="en-US" altLang="en-US" b="1" dirty="0"/>
              <a:t>identity management) </a:t>
            </a:r>
            <a:endParaRPr lang="en-US" altLang="en-US" dirty="0"/>
          </a:p>
        </p:txBody>
      </p:sp>
      <p:sp>
        <p:nvSpPr>
          <p:cNvPr id="38914" name="Title 1">
            <a:extLst>
              <a:ext uri="{FF2B5EF4-FFF2-40B4-BE49-F238E27FC236}">
                <a16:creationId xmlns="" xmlns:a16="http://schemas.microsoft.com/office/drawing/2014/main" id="{71975647-0964-304B-AF3F-8FD4FE7832E2}"/>
              </a:ext>
            </a:extLst>
          </p:cNvPr>
          <p:cNvSpPr txBox="1">
            <a:spLocks noChangeArrowheads="1"/>
          </p:cNvSpPr>
          <p:nvPr/>
        </p:nvSpPr>
        <p:spPr bwMode="auto">
          <a:xfrm>
            <a:off x="646113" y="1220788"/>
            <a:ext cx="9404350" cy="5322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ts val="1000"/>
              </a:spcBef>
              <a:buClr>
                <a:srgbClr val="8AD0D6"/>
              </a:buClr>
              <a:buSzPct val="80000"/>
              <a:buFont typeface="Wingdings 3" pitchFamily="2" charset="2"/>
              <a:buChar char=""/>
              <a:defRPr sz="2000">
                <a:solidFill>
                  <a:schemeClr val="tx1"/>
                </a:solidFill>
                <a:latin typeface="Century Gothic" panose="020B0502020202020204" pitchFamily="34" charset="0"/>
              </a:defRPr>
            </a:lvl1pPr>
            <a:lvl2pPr marL="742950" indent="-285750">
              <a:spcBef>
                <a:spcPts val="1000"/>
              </a:spcBef>
              <a:buClr>
                <a:srgbClr val="8AD0D6"/>
              </a:buClr>
              <a:buSzPct val="80000"/>
              <a:buFont typeface="Wingdings 3" pitchFamily="2" charset="2"/>
              <a:buChar char=""/>
              <a:defRPr>
                <a:solidFill>
                  <a:schemeClr val="tx1"/>
                </a:solidFill>
                <a:latin typeface="Century Gothic" panose="020B0502020202020204" pitchFamily="34" charset="0"/>
              </a:defRPr>
            </a:lvl2pPr>
            <a:lvl3pPr marL="1143000" indent="-228600">
              <a:spcBef>
                <a:spcPts val="1000"/>
              </a:spcBef>
              <a:buClr>
                <a:srgbClr val="8AD0D6"/>
              </a:buClr>
              <a:buSzPct val="80000"/>
              <a:buFont typeface="Wingdings 3" pitchFamily="2" charset="2"/>
              <a:buChar char=""/>
              <a:defRPr sz="1600">
                <a:solidFill>
                  <a:schemeClr val="tx1"/>
                </a:solidFill>
                <a:latin typeface="Century Gothic" panose="020B0502020202020204" pitchFamily="34" charset="0"/>
              </a:defRPr>
            </a:lvl3pPr>
            <a:lvl4pPr marL="1600200" indent="-228600">
              <a:spcBef>
                <a:spcPts val="1000"/>
              </a:spcBef>
              <a:buClr>
                <a:srgbClr val="8AD0D6"/>
              </a:buClr>
              <a:buSzPct val="80000"/>
              <a:buFont typeface="Wingdings 3" pitchFamily="2" charset="2"/>
              <a:buChar char=""/>
              <a:defRPr sz="1400">
                <a:solidFill>
                  <a:schemeClr val="tx1"/>
                </a:solidFill>
                <a:latin typeface="Century Gothic" panose="020B0502020202020204" pitchFamily="34" charset="0"/>
              </a:defRPr>
            </a:lvl4pPr>
            <a:lvl5pPr marL="2057400" indent="-228600">
              <a:spcBef>
                <a:spcPts val="1000"/>
              </a:spcBef>
              <a:buClr>
                <a:srgbClr val="8AD0D6"/>
              </a:buClr>
              <a:buSzPct val="80000"/>
              <a:buFont typeface="Wingdings 3" pitchFamily="2" charset="2"/>
              <a:buChar char=""/>
              <a:defRPr sz="1400">
                <a:solidFill>
                  <a:schemeClr val="tx1"/>
                </a:solidFill>
                <a:latin typeface="Century Gothic" panose="020B0502020202020204" pitchFamily="34" charset="0"/>
              </a:defRPr>
            </a:lvl5pPr>
            <a:lvl6pPr marL="25146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6pPr>
            <a:lvl7pPr marL="29718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7pPr>
            <a:lvl8pPr marL="34290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8pPr>
            <a:lvl9pPr marL="38862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9pPr>
          </a:lstStyle>
          <a:p>
            <a:pPr eaLnBrk="1" hangingPunct="1">
              <a:spcBef>
                <a:spcPct val="0"/>
              </a:spcBef>
              <a:buClrTx/>
              <a:buSzTx/>
              <a:buFontTx/>
              <a:buNone/>
            </a:pPr>
            <a:r>
              <a:rPr lang="el-GR" altLang="en-US" sz="2400">
                <a:solidFill>
                  <a:schemeClr val="tx2"/>
                </a:solidFill>
              </a:rPr>
              <a:t> </a:t>
            </a:r>
            <a:endParaRPr lang="en-US" altLang="en-US" sz="2400">
              <a:solidFill>
                <a:schemeClr val="tx2"/>
              </a:solidFill>
            </a:endParaRPr>
          </a:p>
        </p:txBody>
      </p:sp>
      <p:sp>
        <p:nvSpPr>
          <p:cNvPr id="38915" name="TextBox 3">
            <a:extLst>
              <a:ext uri="{FF2B5EF4-FFF2-40B4-BE49-F238E27FC236}">
                <a16:creationId xmlns="" xmlns:a16="http://schemas.microsoft.com/office/drawing/2014/main" id="{C5B5DDF6-7BC6-B94C-A02A-CA7ADFBA0D96}"/>
              </a:ext>
            </a:extLst>
          </p:cNvPr>
          <p:cNvSpPr txBox="1">
            <a:spLocks noChangeArrowheads="1"/>
          </p:cNvSpPr>
          <p:nvPr/>
        </p:nvSpPr>
        <p:spPr bwMode="auto">
          <a:xfrm>
            <a:off x="646113" y="2046514"/>
            <a:ext cx="11299825" cy="350865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ts val="1000"/>
              </a:spcBef>
              <a:buClr>
                <a:srgbClr val="8AD0D6"/>
              </a:buClr>
              <a:buSzPct val="80000"/>
              <a:buFont typeface="Wingdings 3" pitchFamily="2" charset="2"/>
              <a:buChar char=""/>
              <a:defRPr sz="2000">
                <a:solidFill>
                  <a:schemeClr val="tx1"/>
                </a:solidFill>
                <a:latin typeface="Century Gothic" panose="020B0502020202020204" pitchFamily="34" charset="0"/>
              </a:defRPr>
            </a:lvl1pPr>
            <a:lvl2pPr marL="742950" indent="-285750">
              <a:spcBef>
                <a:spcPts val="1000"/>
              </a:spcBef>
              <a:buClr>
                <a:srgbClr val="8AD0D6"/>
              </a:buClr>
              <a:buSzPct val="80000"/>
              <a:buFont typeface="Wingdings 3" pitchFamily="2" charset="2"/>
              <a:buChar char=""/>
              <a:defRPr>
                <a:solidFill>
                  <a:schemeClr val="tx1"/>
                </a:solidFill>
                <a:latin typeface="Century Gothic" panose="020B0502020202020204" pitchFamily="34" charset="0"/>
              </a:defRPr>
            </a:lvl2pPr>
            <a:lvl3pPr marL="1143000" indent="-228600">
              <a:spcBef>
                <a:spcPts val="1000"/>
              </a:spcBef>
              <a:buClr>
                <a:srgbClr val="8AD0D6"/>
              </a:buClr>
              <a:buSzPct val="80000"/>
              <a:buFont typeface="Wingdings 3" pitchFamily="2" charset="2"/>
              <a:buChar char=""/>
              <a:defRPr sz="1600">
                <a:solidFill>
                  <a:schemeClr val="tx1"/>
                </a:solidFill>
                <a:latin typeface="Century Gothic" panose="020B0502020202020204" pitchFamily="34" charset="0"/>
              </a:defRPr>
            </a:lvl3pPr>
            <a:lvl4pPr marL="1600200" indent="-228600">
              <a:spcBef>
                <a:spcPts val="1000"/>
              </a:spcBef>
              <a:buClr>
                <a:srgbClr val="8AD0D6"/>
              </a:buClr>
              <a:buSzPct val="80000"/>
              <a:buFont typeface="Wingdings 3" pitchFamily="2" charset="2"/>
              <a:buChar char=""/>
              <a:defRPr sz="1400">
                <a:solidFill>
                  <a:schemeClr val="tx1"/>
                </a:solidFill>
                <a:latin typeface="Century Gothic" panose="020B0502020202020204" pitchFamily="34" charset="0"/>
              </a:defRPr>
            </a:lvl4pPr>
            <a:lvl5pPr marL="2057400" indent="-228600">
              <a:spcBef>
                <a:spcPts val="1000"/>
              </a:spcBef>
              <a:buClr>
                <a:srgbClr val="8AD0D6"/>
              </a:buClr>
              <a:buSzPct val="80000"/>
              <a:buFont typeface="Wingdings 3" pitchFamily="2" charset="2"/>
              <a:buChar char=""/>
              <a:defRPr sz="1400">
                <a:solidFill>
                  <a:schemeClr val="tx1"/>
                </a:solidFill>
                <a:latin typeface="Century Gothic" panose="020B0502020202020204" pitchFamily="34" charset="0"/>
              </a:defRPr>
            </a:lvl5pPr>
            <a:lvl6pPr marL="25146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6pPr>
            <a:lvl7pPr marL="29718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7pPr>
            <a:lvl8pPr marL="34290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8pPr>
            <a:lvl9pPr marL="38862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9pPr>
          </a:lstStyle>
          <a:p>
            <a:pPr eaLnBrk="1" hangingPunct="1">
              <a:spcBef>
                <a:spcPct val="0"/>
              </a:spcBef>
              <a:buClrTx/>
              <a:buSzTx/>
              <a:buFontTx/>
              <a:buNone/>
            </a:pPr>
            <a:endParaRPr lang="el-GR" altLang="en-US" sz="1800" b="1" dirty="0"/>
          </a:p>
          <a:p>
            <a:pPr eaLnBrk="1" hangingPunct="1">
              <a:spcBef>
                <a:spcPct val="0"/>
              </a:spcBef>
              <a:buClrTx/>
              <a:buSzTx/>
              <a:buFontTx/>
              <a:buNone/>
            </a:pPr>
            <a:endParaRPr lang="el-GR" altLang="en-US" sz="1800" b="1" dirty="0"/>
          </a:p>
          <a:p>
            <a:pPr eaLnBrk="1" hangingPunct="1">
              <a:spcBef>
                <a:spcPct val="0"/>
              </a:spcBef>
              <a:buClrTx/>
              <a:buSzTx/>
              <a:buFontTx/>
              <a:buNone/>
            </a:pPr>
            <a:r>
              <a:rPr lang="el-GR" altLang="en-US" sz="2400" dirty="0" smtClean="0"/>
              <a:t>- </a:t>
            </a:r>
            <a:r>
              <a:rPr lang="el-GR" altLang="en-US" sz="2400" dirty="0" smtClean="0"/>
              <a:t>Πρόσβαση </a:t>
            </a:r>
            <a:r>
              <a:rPr lang="el-GR" altLang="en-US" sz="2400" dirty="0"/>
              <a:t>σε </a:t>
            </a:r>
            <a:r>
              <a:rPr lang="el-GR" altLang="en-US" sz="2400" dirty="0" smtClean="0"/>
              <a:t>λειτουργίες </a:t>
            </a:r>
            <a:r>
              <a:rPr lang="el-GR" altLang="en-US" sz="2400" dirty="0"/>
              <a:t>του </a:t>
            </a:r>
            <a:r>
              <a:rPr lang="el-GR" altLang="en-US" sz="2400" dirty="0" smtClean="0"/>
              <a:t>συστήματος </a:t>
            </a:r>
            <a:r>
              <a:rPr lang="en-US" altLang="en-US" sz="2400" dirty="0"/>
              <a:t>ERP (function access control)</a:t>
            </a:r>
            <a:endParaRPr lang="el-GR" altLang="en-US" sz="2400" dirty="0"/>
          </a:p>
          <a:p>
            <a:pPr eaLnBrk="1" hangingPunct="1">
              <a:spcBef>
                <a:spcPct val="0"/>
              </a:spcBef>
              <a:buClrTx/>
              <a:buSzTx/>
              <a:buFontTx/>
              <a:buNone/>
            </a:pPr>
            <a:endParaRPr lang="el-GR" altLang="en-US" sz="2400" dirty="0"/>
          </a:p>
          <a:p>
            <a:pPr eaLnBrk="1" hangingPunct="1">
              <a:spcBef>
                <a:spcPct val="0"/>
              </a:spcBef>
              <a:buClrTx/>
              <a:buSzTx/>
              <a:buFontTx/>
              <a:buNone/>
            </a:pPr>
            <a:r>
              <a:rPr lang="el-GR" altLang="en-US" sz="2400" dirty="0" smtClean="0"/>
              <a:t>- </a:t>
            </a:r>
            <a:r>
              <a:rPr lang="el-GR" altLang="en-US" sz="2400" dirty="0" smtClean="0"/>
              <a:t>Πρόσβαση </a:t>
            </a:r>
            <a:r>
              <a:rPr lang="el-GR" altLang="en-US" sz="2400" dirty="0"/>
              <a:t>σε </a:t>
            </a:r>
            <a:r>
              <a:rPr lang="el-GR" altLang="en-US" sz="2400" dirty="0" smtClean="0"/>
              <a:t>δεδομένα </a:t>
            </a:r>
            <a:r>
              <a:rPr lang="el-GR" altLang="en-US" sz="2400" dirty="0"/>
              <a:t>του </a:t>
            </a:r>
            <a:r>
              <a:rPr lang="el-GR" altLang="en-US" sz="2400" dirty="0" smtClean="0"/>
              <a:t>συστήματος </a:t>
            </a:r>
            <a:r>
              <a:rPr lang="en-US" altLang="en-US" sz="2400" dirty="0"/>
              <a:t>ERP (data access control)</a:t>
            </a:r>
          </a:p>
          <a:p>
            <a:pPr eaLnBrk="1" hangingPunct="1">
              <a:spcBef>
                <a:spcPct val="0"/>
              </a:spcBef>
              <a:buClrTx/>
              <a:buSzTx/>
              <a:buFontTx/>
              <a:buNone/>
            </a:pPr>
            <a:endParaRPr lang="el-GR" altLang="en-US" sz="2400" dirty="0"/>
          </a:p>
          <a:p>
            <a:pPr eaLnBrk="1" hangingPunct="1">
              <a:spcBef>
                <a:spcPct val="0"/>
              </a:spcBef>
              <a:buClrTx/>
              <a:buSzTx/>
              <a:buFontTx/>
              <a:buNone/>
            </a:pPr>
            <a:r>
              <a:rPr lang="el-GR" altLang="en-US" sz="2400" dirty="0" smtClean="0"/>
              <a:t>- </a:t>
            </a:r>
            <a:r>
              <a:rPr lang="el-GR" altLang="en-US" sz="2400" dirty="0" smtClean="0"/>
              <a:t>Πρόσβαση </a:t>
            </a:r>
            <a:r>
              <a:rPr lang="el-GR" altLang="en-US" sz="2400" dirty="0"/>
              <a:t>με </a:t>
            </a:r>
            <a:r>
              <a:rPr lang="el-GR" altLang="en-US" sz="2400" dirty="0" smtClean="0"/>
              <a:t>βάση </a:t>
            </a:r>
            <a:r>
              <a:rPr lang="el-GR" altLang="en-US" sz="2400" dirty="0"/>
              <a:t>το </a:t>
            </a:r>
            <a:r>
              <a:rPr lang="el-GR" altLang="en-US" sz="2400" dirty="0" smtClean="0"/>
              <a:t>προφίλ </a:t>
            </a:r>
            <a:r>
              <a:rPr lang="el-GR" altLang="en-US" sz="2400" dirty="0"/>
              <a:t>του </a:t>
            </a:r>
            <a:r>
              <a:rPr lang="el-GR" altLang="en-US" sz="2400" dirty="0" smtClean="0"/>
              <a:t>χρήστη </a:t>
            </a:r>
            <a:r>
              <a:rPr lang="el-GR" altLang="en-US" sz="2400" dirty="0"/>
              <a:t>(</a:t>
            </a:r>
            <a:r>
              <a:rPr lang="en-US" altLang="en-US" sz="2400" dirty="0"/>
              <a:t>Role Based Access Control - RBAC) </a:t>
            </a:r>
          </a:p>
          <a:p>
            <a:pPr eaLnBrk="1" hangingPunct="1">
              <a:spcBef>
                <a:spcPct val="0"/>
              </a:spcBef>
              <a:buClrTx/>
              <a:buSzTx/>
              <a:buFontTx/>
              <a:buNone/>
            </a:pPr>
            <a:endParaRPr lang="en-US" altLang="en-US" sz="1800" b="1" dirty="0"/>
          </a:p>
          <a:p>
            <a:pPr eaLnBrk="1" hangingPunct="1">
              <a:spcBef>
                <a:spcPct val="0"/>
              </a:spcBef>
              <a:buClrTx/>
              <a:buSzTx/>
              <a:buFontTx/>
              <a:buNone/>
            </a:pPr>
            <a:endParaRPr lang="el-GR" altLang="en-US" sz="2400" b="1" dirty="0"/>
          </a:p>
        </p:txBody>
      </p:sp>
      <p:sp>
        <p:nvSpPr>
          <p:cNvPr id="5" name="Slide Number Placeholder 4"/>
          <p:cNvSpPr>
            <a:spLocks noGrp="1"/>
          </p:cNvSpPr>
          <p:nvPr>
            <p:ph type="sldNum" sz="quarter" idx="12"/>
          </p:nvPr>
        </p:nvSpPr>
        <p:spPr/>
        <p:txBody>
          <a:bodyPr/>
          <a:lstStyle/>
          <a:p>
            <a:fld id="{8B95C939-2FA7-DA46-BEC7-5018676AC871}"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8B95C939-2FA7-DA46-BEC7-5018676AC871}" type="slidenum">
              <a:rPr lang="en-US" smtClean="0"/>
              <a:pPr/>
              <a:t>22</a:t>
            </a:fld>
            <a:endParaRPr lang="en-US"/>
          </a:p>
        </p:txBody>
      </p:sp>
      <p:pic>
        <p:nvPicPr>
          <p:cNvPr id="55298" name="Picture 2"/>
          <p:cNvPicPr>
            <a:picLocks noChangeAspect="1" noChangeArrowheads="1"/>
          </p:cNvPicPr>
          <p:nvPr/>
        </p:nvPicPr>
        <p:blipFill>
          <a:blip r:embed="rId2"/>
          <a:srcRect/>
          <a:stretch>
            <a:fillRect/>
          </a:stretch>
        </p:blipFill>
        <p:spPr bwMode="auto">
          <a:xfrm>
            <a:off x="3222171" y="102940"/>
            <a:ext cx="5725886" cy="6677512"/>
          </a:xfrm>
          <a:prstGeom prst="rect">
            <a:avLst/>
          </a:prstGeom>
          <a:noFill/>
          <a:ln w="9525">
            <a:noFill/>
            <a:miter lim="800000"/>
            <a:headEnd/>
            <a:tailEnd/>
          </a:ln>
          <a:effectLst/>
        </p:spPr>
      </p:pic>
      <p:sp>
        <p:nvSpPr>
          <p:cNvPr id="5" name="TextBox 4"/>
          <p:cNvSpPr txBox="1"/>
          <p:nvPr/>
        </p:nvSpPr>
        <p:spPr>
          <a:xfrm>
            <a:off x="195072" y="435429"/>
            <a:ext cx="3289234" cy="461665"/>
          </a:xfrm>
          <a:prstGeom prst="rect">
            <a:avLst/>
          </a:prstGeom>
          <a:noFill/>
        </p:spPr>
        <p:txBody>
          <a:bodyPr wrap="none" rtlCol="0">
            <a:spAutoFit/>
          </a:bodyPr>
          <a:lstStyle/>
          <a:p>
            <a:r>
              <a:rPr lang="el-GR" sz="2400" b="1" dirty="0" smtClean="0"/>
              <a:t>Δικαιώματα χρηστών</a:t>
            </a:r>
            <a:endParaRPr lang="en-US" sz="2400" b="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ltLang="en-US" b="1" dirty="0" err="1" smtClean="0"/>
              <a:t>Υποσυστήματα</a:t>
            </a:r>
            <a:r>
              <a:rPr lang="el-GR" altLang="en-US" b="1" dirty="0" smtClean="0"/>
              <a:t> </a:t>
            </a:r>
            <a:r>
              <a:rPr lang="el-GR" altLang="en-US" b="1" dirty="0" err="1" smtClean="0"/>
              <a:t>διαχείρισης</a:t>
            </a:r>
            <a:r>
              <a:rPr lang="el-GR" altLang="en-US" b="1" dirty="0" smtClean="0"/>
              <a:t> </a:t>
            </a:r>
            <a:r>
              <a:rPr lang="el-GR" altLang="en-US" b="1" dirty="0" err="1" smtClean="0"/>
              <a:t>ταυτότητας</a:t>
            </a:r>
            <a:r>
              <a:rPr lang="el-GR" altLang="en-US" b="1" dirty="0" smtClean="0"/>
              <a:t> </a:t>
            </a:r>
            <a:r>
              <a:rPr lang="el-GR" altLang="en-US" b="1" dirty="0" err="1" smtClean="0"/>
              <a:t>χρηστών</a:t>
            </a:r>
            <a:r>
              <a:rPr lang="el-GR" altLang="en-US" b="1" dirty="0" smtClean="0"/>
              <a:t> (</a:t>
            </a:r>
            <a:r>
              <a:rPr lang="en-US" altLang="en-US" b="1" dirty="0" smtClean="0"/>
              <a:t>identity management) </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23</a:t>
            </a:fld>
            <a:endParaRPr lang="en-US"/>
          </a:p>
        </p:txBody>
      </p:sp>
      <p:sp>
        <p:nvSpPr>
          <p:cNvPr id="4" name="Content Placeholder 3"/>
          <p:cNvSpPr>
            <a:spLocks noGrp="1"/>
          </p:cNvSpPr>
          <p:nvPr>
            <p:ph sz="quarter" idx="1"/>
          </p:nvPr>
        </p:nvSpPr>
        <p:spPr/>
        <p:txBody>
          <a:bodyPr>
            <a:normAutofit fontScale="92500"/>
          </a:bodyPr>
          <a:lstStyle/>
          <a:p>
            <a:pPr>
              <a:buNone/>
            </a:pPr>
            <a:r>
              <a:rPr lang="el-GR" altLang="en-US" sz="2400" dirty="0" smtClean="0">
                <a:latin typeface="Century Gothic" panose="020B0502020202020204" pitchFamily="34" charset="0"/>
              </a:rPr>
              <a:t>Τρόποι </a:t>
            </a:r>
            <a:r>
              <a:rPr lang="el-GR" altLang="en-US" sz="2400" dirty="0" err="1" smtClean="0">
                <a:latin typeface="Century Gothic" panose="020B0502020202020204" pitchFamily="34" charset="0"/>
              </a:rPr>
              <a:t>αυθεντικοποίησης</a:t>
            </a:r>
            <a:r>
              <a:rPr lang="el-GR" altLang="en-US" sz="2400" dirty="0" smtClean="0">
                <a:latin typeface="Century Gothic" panose="020B0502020202020204" pitchFamily="34" charset="0"/>
              </a:rPr>
              <a:t>:</a:t>
            </a:r>
            <a:endParaRPr lang="en-US" altLang="en-US" sz="2400" dirty="0" smtClean="0">
              <a:latin typeface="Century Gothic" panose="020B0502020202020204" pitchFamily="34" charset="0"/>
            </a:endParaRPr>
          </a:p>
          <a:p>
            <a:r>
              <a:rPr lang="el-GR" altLang="en-US" sz="2400" dirty="0" smtClean="0">
                <a:latin typeface="Century Gothic" panose="020B0502020202020204" pitchFamily="34" charset="0"/>
              </a:rPr>
              <a:t>Χρήση </a:t>
            </a:r>
            <a:r>
              <a:rPr lang="en-US" altLang="en-US" sz="2400" dirty="0" smtClean="0">
                <a:latin typeface="Century Gothic" panose="020B0502020202020204" pitchFamily="34" charset="0"/>
              </a:rPr>
              <a:t>usernames/passwords (</a:t>
            </a:r>
            <a:r>
              <a:rPr lang="el-GR" altLang="en-US" sz="2400" dirty="0" smtClean="0">
                <a:latin typeface="Century Gothic" panose="020B0502020202020204" pitchFamily="34" charset="0"/>
              </a:rPr>
              <a:t>βασική </a:t>
            </a:r>
            <a:r>
              <a:rPr lang="el-GR" altLang="en-US" sz="2400" dirty="0" err="1" smtClean="0">
                <a:latin typeface="Century Gothic" panose="020B0502020202020204" pitchFamily="34" charset="0"/>
              </a:rPr>
              <a:t>αυθεντικοποίηση</a:t>
            </a:r>
            <a:r>
              <a:rPr lang="el-GR" altLang="en-US" sz="2400" dirty="0" smtClean="0">
                <a:latin typeface="Century Gothic" panose="020B0502020202020204" pitchFamily="34" charset="0"/>
              </a:rPr>
              <a:t>), </a:t>
            </a:r>
          </a:p>
          <a:p>
            <a:r>
              <a:rPr lang="el-GR" altLang="en-US" sz="2400" dirty="0" smtClean="0">
                <a:latin typeface="Century Gothic" panose="020B0502020202020204" pitchFamily="34" charset="0"/>
              </a:rPr>
              <a:t>Χρήση </a:t>
            </a:r>
            <a:r>
              <a:rPr lang="en-US" altLang="en-US" sz="2400" dirty="0" smtClean="0">
                <a:latin typeface="Century Gothic" panose="020B0502020202020204" pitchFamily="34" charset="0"/>
              </a:rPr>
              <a:t>X.509 </a:t>
            </a:r>
            <a:r>
              <a:rPr lang="el-GR" altLang="en-US" sz="2400" dirty="0" smtClean="0">
                <a:latin typeface="Century Gothic" panose="020B0502020202020204" pitchFamily="34" charset="0"/>
              </a:rPr>
              <a:t>ψηφιακών πιστοποιητικών (</a:t>
            </a:r>
            <a:r>
              <a:rPr lang="en-US" altLang="en-US" sz="2400" dirty="0" smtClean="0">
                <a:latin typeface="Century Gothic" panose="020B0502020202020204" pitchFamily="34" charset="0"/>
              </a:rPr>
              <a:t>digital certificates) </a:t>
            </a:r>
            <a:r>
              <a:rPr lang="el-GR" altLang="en-US" sz="2400" dirty="0" smtClean="0">
                <a:latin typeface="Century Gothic" panose="020B0502020202020204" pitchFamily="34" charset="0"/>
              </a:rPr>
              <a:t>σε </a:t>
            </a:r>
            <a:r>
              <a:rPr lang="en-US" altLang="en-US" sz="2400" dirty="0" smtClean="0">
                <a:latin typeface="Century Gothic" panose="020B0502020202020204" pitchFamily="34" charset="0"/>
              </a:rPr>
              <a:t>SSL </a:t>
            </a:r>
            <a:r>
              <a:rPr lang="el-GR" altLang="en-US" sz="2400" dirty="0" smtClean="0">
                <a:latin typeface="Century Gothic" panose="020B0502020202020204" pitchFamily="34" charset="0"/>
              </a:rPr>
              <a:t>σύνδεση, μέσω κρυπτογραφίας δημόσιου κλειδιού (</a:t>
            </a:r>
            <a:r>
              <a:rPr lang="en-US" altLang="en-US" sz="2400" dirty="0" smtClean="0">
                <a:latin typeface="Century Gothic" panose="020B0502020202020204" pitchFamily="34" charset="0"/>
              </a:rPr>
              <a:t>Public Key Infrastructure -PKI), </a:t>
            </a:r>
          </a:p>
          <a:p>
            <a:r>
              <a:rPr lang="el-GR" altLang="en-US" sz="2400" dirty="0" smtClean="0">
                <a:latin typeface="Century Gothic" panose="020B0502020202020204" pitchFamily="34" charset="0"/>
              </a:rPr>
              <a:t>Έλεγχος της IP διεύθυνσης και/ή του </a:t>
            </a:r>
            <a:r>
              <a:rPr lang="el-GR" altLang="en-US" sz="2400" dirty="0" err="1" smtClean="0">
                <a:latin typeface="Century Gothic" panose="020B0502020202020204" pitchFamily="34" charset="0"/>
              </a:rPr>
              <a:t>domain</a:t>
            </a:r>
            <a:r>
              <a:rPr lang="el-GR" altLang="en-US" sz="2400" dirty="0" smtClean="0">
                <a:latin typeface="Century Gothic" panose="020B0502020202020204" pitchFamily="34" charset="0"/>
              </a:rPr>
              <a:t> </a:t>
            </a:r>
            <a:r>
              <a:rPr lang="el-GR" altLang="en-US" sz="2400" dirty="0" err="1" smtClean="0">
                <a:latin typeface="Century Gothic" panose="020B0502020202020204" pitchFamily="34" charset="0"/>
              </a:rPr>
              <a:t>name</a:t>
            </a:r>
            <a:r>
              <a:rPr lang="el-GR" altLang="en-US" sz="2400" dirty="0" smtClean="0">
                <a:latin typeface="Century Gothic" panose="020B0502020202020204" pitchFamily="34" charset="0"/>
              </a:rPr>
              <a:t> του καλούντος σε σχέση με λίστες πρόσβασης σε αρχεία, καταλόγους και γενικότερα </a:t>
            </a:r>
            <a:r>
              <a:rPr lang="el-GR" altLang="en-US" sz="2400" dirty="0" err="1" smtClean="0">
                <a:latin typeface="Century Gothic" panose="020B0502020202020204" pitchFamily="34" charset="0"/>
              </a:rPr>
              <a:t>URLs</a:t>
            </a:r>
            <a:r>
              <a:rPr lang="el-GR" altLang="en-US" sz="2400" dirty="0" smtClean="0">
                <a:latin typeface="Century Gothic" panose="020B0502020202020204" pitchFamily="34" charset="0"/>
              </a:rPr>
              <a:t> μέσω της δυνατότητας που παρέχει ο HTTP Server (με χρήση παραμέτρων </a:t>
            </a:r>
            <a:r>
              <a:rPr lang="el-GR" altLang="en-US" sz="2400" dirty="0" err="1" smtClean="0">
                <a:latin typeface="Century Gothic" panose="020B0502020202020204" pitchFamily="34" charset="0"/>
              </a:rPr>
              <a:t>allow</a:t>
            </a:r>
            <a:r>
              <a:rPr lang="el-GR" altLang="en-US" sz="2400" dirty="0" smtClean="0">
                <a:latin typeface="Century Gothic" panose="020B0502020202020204" pitchFamily="34" charset="0"/>
              </a:rPr>
              <a:t> και </a:t>
            </a:r>
            <a:r>
              <a:rPr lang="el-GR" altLang="en-US" sz="2400" dirty="0" err="1" smtClean="0">
                <a:latin typeface="Century Gothic" panose="020B0502020202020204" pitchFamily="34" charset="0"/>
              </a:rPr>
              <a:t>deny</a:t>
            </a:r>
            <a:r>
              <a:rPr lang="el-GR" altLang="en-US" sz="2400" dirty="0" smtClean="0">
                <a:latin typeface="Century Gothic" panose="020B0502020202020204" pitchFamily="34" charset="0"/>
              </a:rPr>
              <a:t> </a:t>
            </a:r>
            <a:r>
              <a:rPr lang="el-GR" altLang="en-US" sz="2400" dirty="0" err="1" smtClean="0">
                <a:latin typeface="Century Gothic" panose="020B0502020202020204" pitchFamily="34" charset="0"/>
              </a:rPr>
              <a:t>directives</a:t>
            </a:r>
            <a:r>
              <a:rPr lang="el-GR" altLang="en-US" sz="2400" dirty="0" smtClean="0">
                <a:latin typeface="Century Gothic" panose="020B0502020202020204" pitchFamily="34" charset="0"/>
              </a:rPr>
              <a:t>) </a:t>
            </a:r>
          </a:p>
          <a:p>
            <a:r>
              <a:rPr lang="el-GR" altLang="en-US" sz="2400" dirty="0" smtClean="0">
                <a:latin typeface="Century Gothic" panose="020B0502020202020204" pitchFamily="34" charset="0"/>
              </a:rPr>
              <a:t>Αυτόματη </a:t>
            </a:r>
            <a:r>
              <a:rPr lang="el-GR" altLang="en-US" sz="2400" dirty="0" err="1" smtClean="0">
                <a:latin typeface="Century Gothic" panose="020B0502020202020204" pitchFamily="34" charset="0"/>
              </a:rPr>
              <a:t>αυθεντικοποίηση</a:t>
            </a:r>
            <a:r>
              <a:rPr lang="el-GR" altLang="en-US" sz="2400" dirty="0" smtClean="0">
                <a:latin typeface="Century Gothic" panose="020B0502020202020204" pitchFamily="34" charset="0"/>
              </a:rPr>
              <a:t> χρήστη με </a:t>
            </a:r>
            <a:r>
              <a:rPr lang="el-GR" altLang="en-US" sz="2400" dirty="0" err="1" smtClean="0">
                <a:latin typeface="Century Gothic" panose="020B0502020202020204" pitchFamily="34" charset="0"/>
              </a:rPr>
              <a:t>Single</a:t>
            </a:r>
            <a:r>
              <a:rPr lang="el-GR" altLang="en-US" sz="2400" dirty="0" smtClean="0">
                <a:latin typeface="Century Gothic" panose="020B0502020202020204" pitchFamily="34" charset="0"/>
              </a:rPr>
              <a:t> </a:t>
            </a:r>
            <a:r>
              <a:rPr lang="el-GR" altLang="en-US" sz="2400" dirty="0" err="1" smtClean="0">
                <a:latin typeface="Century Gothic" panose="020B0502020202020204" pitchFamily="34" charset="0"/>
              </a:rPr>
              <a:t>Sign</a:t>
            </a:r>
            <a:r>
              <a:rPr lang="el-GR" altLang="en-US" sz="2400" dirty="0" smtClean="0">
                <a:latin typeface="Century Gothic" panose="020B0502020202020204" pitchFamily="34" charset="0"/>
              </a:rPr>
              <a:t>-</a:t>
            </a:r>
            <a:r>
              <a:rPr lang="el-GR" altLang="en-US" sz="2400" dirty="0" err="1" smtClean="0">
                <a:latin typeface="Century Gothic" panose="020B0502020202020204" pitchFamily="34" charset="0"/>
              </a:rPr>
              <a:t>On</a:t>
            </a:r>
            <a:r>
              <a:rPr lang="el-GR" altLang="en-US" sz="2400" dirty="0" smtClean="0">
                <a:latin typeface="Century Gothic" panose="020B0502020202020204" pitchFamily="34" charset="0"/>
              </a:rPr>
              <a:t>(</a:t>
            </a:r>
            <a:r>
              <a:rPr lang="en-US" altLang="en-US" sz="2400" dirty="0" smtClean="0">
                <a:latin typeface="Century Gothic" panose="020B0502020202020204" pitchFamily="34" charset="0"/>
              </a:rPr>
              <a:t>SSO)</a:t>
            </a:r>
            <a:r>
              <a:rPr lang="el-GR" altLang="en-US" sz="2400" dirty="0" smtClean="0">
                <a:latin typeface="Century Gothic" panose="020B0502020202020204" pitchFamily="34" charset="0"/>
              </a:rPr>
              <a:t>.</a:t>
            </a:r>
            <a:r>
              <a:rPr lang="en-US" altLang="en-US" sz="2400" dirty="0" smtClean="0">
                <a:latin typeface="Century Gothic" panose="020B0502020202020204" pitchFamily="34" charset="0"/>
              </a:rPr>
              <a:t> </a:t>
            </a:r>
            <a:r>
              <a:rPr lang="el-GR" altLang="en-US" sz="2400" dirty="0" smtClean="0">
                <a:latin typeface="Century Gothic" panose="020B0502020202020204" pitchFamily="34" charset="0"/>
              </a:rPr>
              <a:t>Βασίζεται στην τεχνολογία των </a:t>
            </a:r>
            <a:r>
              <a:rPr lang="el-GR" altLang="en-US" sz="2400" dirty="0" err="1" smtClean="0">
                <a:latin typeface="Century Gothic" panose="020B0502020202020204" pitchFamily="34" charset="0"/>
              </a:rPr>
              <a:t>cookies</a:t>
            </a:r>
            <a:r>
              <a:rPr lang="el-GR" altLang="en-US" sz="2400" dirty="0" smtClean="0">
                <a:latin typeface="Century Gothic" panose="020B0502020202020204" pitchFamily="34" charset="0"/>
              </a:rPr>
              <a:t>, προκειμένου να </a:t>
            </a:r>
            <a:r>
              <a:rPr lang="el-GR" altLang="en-US" sz="2400" dirty="0" err="1" smtClean="0">
                <a:latin typeface="Century Gothic" panose="020B0502020202020204" pitchFamily="34" charset="0"/>
              </a:rPr>
              <a:t>ελεγθεί</a:t>
            </a:r>
            <a:r>
              <a:rPr lang="el-GR" altLang="en-US" sz="2400" dirty="0" smtClean="0">
                <a:latin typeface="Century Gothic" panose="020B0502020202020204" pitchFamily="34" charset="0"/>
              </a:rPr>
              <a:t> αν ο χρήστης που ζητά πρόσβαση σε εφαρμογές του συστήματος, έχει ήδη </a:t>
            </a:r>
            <a:r>
              <a:rPr lang="el-GR" altLang="en-US" sz="2400" dirty="0" err="1" smtClean="0">
                <a:latin typeface="Century Gothic" panose="020B0502020202020204" pitchFamily="34" charset="0"/>
              </a:rPr>
              <a:t>αυθεντικοποιηθεί</a:t>
            </a:r>
            <a:r>
              <a:rPr lang="el-GR" altLang="en-US" sz="2400" dirty="0" smtClean="0">
                <a:latin typeface="Century Gothic" panose="020B0502020202020204" pitchFamily="34" charset="0"/>
              </a:rPr>
              <a:t>. </a:t>
            </a:r>
          </a:p>
          <a:p>
            <a:pPr>
              <a:buNone/>
            </a:pPr>
            <a:endParaRPr lang="el-GR" altLang="en-US" sz="2400" dirty="0" smtClean="0">
              <a:latin typeface="Century Gothic" panose="020B0502020202020204" pitchFamily="34" charset="0"/>
            </a:endParaRP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a:extLst>
              <a:ext uri="{FF2B5EF4-FFF2-40B4-BE49-F238E27FC236}">
                <a16:creationId xmlns="" xmlns:a16="http://schemas.microsoft.com/office/drawing/2014/main" id="{E48FFCB7-9B26-9743-AE6C-27BA380240D4}"/>
              </a:ext>
            </a:extLst>
          </p:cNvPr>
          <p:cNvSpPr>
            <a:spLocks noGrp="1" noChangeArrowheads="1"/>
          </p:cNvSpPr>
          <p:nvPr>
            <p:ph type="title"/>
          </p:nvPr>
        </p:nvSpPr>
        <p:spPr/>
        <p:txBody>
          <a:bodyPr>
            <a:normAutofit fontScale="90000"/>
          </a:bodyPr>
          <a:lstStyle/>
          <a:p>
            <a:pPr eaLnBrk="1" hangingPunct="1"/>
            <a:r>
              <a:rPr lang="el-GR" altLang="en-US" b="1" dirty="0" err="1"/>
              <a:t>Υποσύστημα</a:t>
            </a:r>
            <a:r>
              <a:rPr lang="el-GR" altLang="en-US" b="1" dirty="0"/>
              <a:t> </a:t>
            </a:r>
            <a:r>
              <a:rPr lang="el-GR" altLang="en-US" b="1" dirty="0" err="1"/>
              <a:t>διαχείρισης</a:t>
            </a:r>
            <a:r>
              <a:rPr lang="el-GR" altLang="en-US" b="1" dirty="0"/>
              <a:t> </a:t>
            </a:r>
            <a:r>
              <a:rPr lang="el-GR" altLang="en-US" b="1" dirty="0" err="1"/>
              <a:t>ροής</a:t>
            </a:r>
            <a:r>
              <a:rPr lang="el-GR" altLang="en-US" b="1" dirty="0"/>
              <a:t> </a:t>
            </a:r>
            <a:r>
              <a:rPr lang="el-GR" altLang="en-US" b="1" dirty="0" err="1"/>
              <a:t>εργασιών</a:t>
            </a:r>
            <a:r>
              <a:rPr lang="el-GR" altLang="en-US" b="1" dirty="0"/>
              <a:t> </a:t>
            </a:r>
            <a:r>
              <a:rPr lang="en-US" altLang="en-US" b="1" dirty="0" smtClean="0"/>
              <a:t/>
            </a:r>
            <a:br>
              <a:rPr lang="en-US" altLang="en-US" b="1" dirty="0" smtClean="0"/>
            </a:br>
            <a:r>
              <a:rPr lang="el-GR" altLang="en-US" b="1" dirty="0" smtClean="0"/>
              <a:t>(</a:t>
            </a:r>
            <a:r>
              <a:rPr lang="en-US" altLang="en-US" b="1" dirty="0"/>
              <a:t>workflow management) </a:t>
            </a:r>
            <a:endParaRPr lang="en-US" altLang="en-US" dirty="0"/>
          </a:p>
        </p:txBody>
      </p:sp>
      <p:sp>
        <p:nvSpPr>
          <p:cNvPr id="6" name="Slide Number Placeholder 5"/>
          <p:cNvSpPr>
            <a:spLocks noGrp="1"/>
          </p:cNvSpPr>
          <p:nvPr>
            <p:ph type="sldNum" sz="quarter" idx="12"/>
          </p:nvPr>
        </p:nvSpPr>
        <p:spPr/>
        <p:txBody>
          <a:bodyPr/>
          <a:lstStyle/>
          <a:p>
            <a:fld id="{8B95C939-2FA7-DA46-BEC7-5018676AC871}" type="slidenum">
              <a:rPr lang="en-US" smtClean="0"/>
              <a:pPr/>
              <a:t>24</a:t>
            </a:fld>
            <a:endParaRPr lang="en-US"/>
          </a:p>
        </p:txBody>
      </p:sp>
      <p:sp>
        <p:nvSpPr>
          <p:cNvPr id="7" name="Content Placeholder 6"/>
          <p:cNvSpPr>
            <a:spLocks noGrp="1"/>
          </p:cNvSpPr>
          <p:nvPr>
            <p:ph sz="quarter" idx="1"/>
          </p:nvPr>
        </p:nvSpPr>
        <p:spPr>
          <a:xfrm>
            <a:off x="804672" y="1447799"/>
            <a:ext cx="10777728" cy="5219701"/>
          </a:xfrm>
        </p:spPr>
        <p:txBody>
          <a:bodyPr>
            <a:normAutofit fontScale="92500" lnSpcReduction="10000"/>
          </a:bodyPr>
          <a:lstStyle/>
          <a:p>
            <a:pPr>
              <a:buNone/>
            </a:pPr>
            <a:r>
              <a:rPr lang="en-US" altLang="en-US" sz="2200" dirty="0" smtClean="0">
                <a:latin typeface="Century Gothic" panose="020B0502020202020204" pitchFamily="34" charset="0"/>
              </a:rPr>
              <a:t>   </a:t>
            </a:r>
            <a:r>
              <a:rPr lang="el-GR" altLang="en-US" sz="2200" dirty="0" smtClean="0">
                <a:latin typeface="Century Gothic" panose="020B0502020202020204" pitchFamily="34" charset="0"/>
              </a:rPr>
              <a:t> Το υποσύστημα διαχείρισης ροής εργασιών υποστηρίζει τον συντονισμό, τη δρομολόγηση και την εποπτεία όλων των επιχειρησιακών διαδικασιών που εκτελούνται στα πλαίσια των λειτουργικών υποσυστημάτων, παρέχοντας :</a:t>
            </a:r>
            <a:endParaRPr lang="en-US" altLang="en-US" sz="2200" dirty="0" smtClean="0">
              <a:latin typeface="Century Gothic" panose="020B0502020202020204" pitchFamily="34" charset="0"/>
            </a:endParaRPr>
          </a:p>
          <a:p>
            <a:r>
              <a:rPr lang="el-GR" altLang="en-US" sz="2200" dirty="0" smtClean="0">
                <a:latin typeface="Century Gothic" panose="020B0502020202020204" pitchFamily="34" charset="0"/>
              </a:rPr>
              <a:t>Τη δυνατότητα σχεδιασμού σεναρίων ροής εργασιών και παρουσίασης της τρέχουσας διαδικασίας με γραφικό τρόπο. </a:t>
            </a:r>
          </a:p>
          <a:p>
            <a:r>
              <a:rPr lang="el-GR" altLang="en-US" sz="2200" dirty="0" smtClean="0">
                <a:latin typeface="Century Gothic" panose="020B0502020202020204" pitchFamily="34" charset="0"/>
              </a:rPr>
              <a:t>Ολοκλήρωση με τα άλλα υποσυστήματα πληροφοριακής υποδομής. </a:t>
            </a:r>
          </a:p>
          <a:p>
            <a:r>
              <a:rPr lang="el-GR" altLang="en-US" sz="2200" dirty="0" smtClean="0">
                <a:latin typeface="Century Gothic" panose="020B0502020202020204" pitchFamily="34" charset="0"/>
              </a:rPr>
              <a:t>Τη δυνατότητα ανάθεσης ενέργειας με ή χωρίς την απαίτηση αντίδρασης από τον χρήστη. </a:t>
            </a:r>
          </a:p>
          <a:p>
            <a:r>
              <a:rPr lang="el-GR" altLang="en-US" sz="2200" dirty="0" smtClean="0">
                <a:latin typeface="Century Gothic" panose="020B0502020202020204" pitchFamily="34" charset="0"/>
              </a:rPr>
              <a:t>Τη δρομολόγηση ενεργειών και εγγράφων σε μεμονωμένους χρήστες αλλά και σε ομάδες ορίζοντας προθεσμία διεκπεραίωσης. </a:t>
            </a:r>
          </a:p>
          <a:p>
            <a:r>
              <a:rPr lang="el-GR" altLang="en-US" sz="2200" dirty="0" smtClean="0">
                <a:latin typeface="Century Gothic" panose="020B0502020202020204" pitchFamily="34" charset="0"/>
              </a:rPr>
              <a:t>Την εμφάνιση των εκκρεμούντων ανατεθεισών ενεργειών στον χρήστη με γραφικό τρόπο ως εγγραφές στο γραφικό περιβάλλον υποδοχής εργασιών του. Ενδεικτικά, για κάθε εργασία θα εμφανίζεται ο χρήστης που ανέθεσε την ενέργεια, η ημερομηνία ανάθεσης, η προθεσμία διεκπεραίωσης, το όνομα της ενέργειας και άλλες χρήσιμες πληροφορίες για την ενέργεια αυτή. </a:t>
            </a:r>
          </a:p>
          <a:p>
            <a:r>
              <a:rPr lang="el-GR" altLang="en-US" sz="2200" dirty="0" smtClean="0">
                <a:latin typeface="Century Gothic" panose="020B0502020202020204" pitchFamily="34" charset="0"/>
              </a:rPr>
              <a:t>Την αυτόματη αποστολή </a:t>
            </a:r>
            <a:r>
              <a:rPr lang="el-GR" altLang="en-US" sz="2200" dirty="0" err="1" smtClean="0">
                <a:latin typeface="Century Gothic" panose="020B0502020202020204" pitchFamily="34" charset="0"/>
              </a:rPr>
              <a:t>email</a:t>
            </a:r>
            <a:r>
              <a:rPr lang="el-GR" altLang="en-US" sz="2200" dirty="0" smtClean="0">
                <a:latin typeface="Century Gothic" panose="020B0502020202020204" pitchFamily="34" charset="0"/>
              </a:rPr>
              <a:t> στον χρήστη που του έχει ανατεθεί μια εργασία και θα τον ενημερώνει σχετικά. </a:t>
            </a:r>
          </a:p>
          <a:p>
            <a:endParaRPr lang="en-US" dirty="0"/>
          </a:p>
        </p:txBody>
      </p:sp>
      <p:sp>
        <p:nvSpPr>
          <p:cNvPr id="40962" name="Title 1">
            <a:extLst>
              <a:ext uri="{FF2B5EF4-FFF2-40B4-BE49-F238E27FC236}">
                <a16:creationId xmlns="" xmlns:a16="http://schemas.microsoft.com/office/drawing/2014/main" id="{A6ACCF7E-6B3E-374D-AC9D-3EC3D419C1F3}"/>
              </a:ext>
            </a:extLst>
          </p:cNvPr>
          <p:cNvSpPr txBox="1">
            <a:spLocks noChangeArrowheads="1"/>
          </p:cNvSpPr>
          <p:nvPr/>
        </p:nvSpPr>
        <p:spPr bwMode="auto">
          <a:xfrm>
            <a:off x="646113" y="1220788"/>
            <a:ext cx="9404350" cy="5322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ts val="1000"/>
              </a:spcBef>
              <a:buClr>
                <a:srgbClr val="8AD0D6"/>
              </a:buClr>
              <a:buSzPct val="80000"/>
              <a:buFont typeface="Wingdings 3" pitchFamily="2" charset="2"/>
              <a:buChar char=""/>
              <a:defRPr sz="2000">
                <a:solidFill>
                  <a:schemeClr val="tx1"/>
                </a:solidFill>
                <a:latin typeface="Century Gothic" panose="020B0502020202020204" pitchFamily="34" charset="0"/>
              </a:defRPr>
            </a:lvl1pPr>
            <a:lvl2pPr marL="742950" indent="-285750">
              <a:spcBef>
                <a:spcPts val="1000"/>
              </a:spcBef>
              <a:buClr>
                <a:srgbClr val="8AD0D6"/>
              </a:buClr>
              <a:buSzPct val="80000"/>
              <a:buFont typeface="Wingdings 3" pitchFamily="2" charset="2"/>
              <a:buChar char=""/>
              <a:defRPr>
                <a:solidFill>
                  <a:schemeClr val="tx1"/>
                </a:solidFill>
                <a:latin typeface="Century Gothic" panose="020B0502020202020204" pitchFamily="34" charset="0"/>
              </a:defRPr>
            </a:lvl2pPr>
            <a:lvl3pPr marL="1143000" indent="-228600">
              <a:spcBef>
                <a:spcPts val="1000"/>
              </a:spcBef>
              <a:buClr>
                <a:srgbClr val="8AD0D6"/>
              </a:buClr>
              <a:buSzPct val="80000"/>
              <a:buFont typeface="Wingdings 3" pitchFamily="2" charset="2"/>
              <a:buChar char=""/>
              <a:defRPr sz="1600">
                <a:solidFill>
                  <a:schemeClr val="tx1"/>
                </a:solidFill>
                <a:latin typeface="Century Gothic" panose="020B0502020202020204" pitchFamily="34" charset="0"/>
              </a:defRPr>
            </a:lvl3pPr>
            <a:lvl4pPr marL="1600200" indent="-228600">
              <a:spcBef>
                <a:spcPts val="1000"/>
              </a:spcBef>
              <a:buClr>
                <a:srgbClr val="8AD0D6"/>
              </a:buClr>
              <a:buSzPct val="80000"/>
              <a:buFont typeface="Wingdings 3" pitchFamily="2" charset="2"/>
              <a:buChar char=""/>
              <a:defRPr sz="1400">
                <a:solidFill>
                  <a:schemeClr val="tx1"/>
                </a:solidFill>
                <a:latin typeface="Century Gothic" panose="020B0502020202020204" pitchFamily="34" charset="0"/>
              </a:defRPr>
            </a:lvl4pPr>
            <a:lvl5pPr marL="2057400" indent="-228600">
              <a:spcBef>
                <a:spcPts val="1000"/>
              </a:spcBef>
              <a:buClr>
                <a:srgbClr val="8AD0D6"/>
              </a:buClr>
              <a:buSzPct val="80000"/>
              <a:buFont typeface="Wingdings 3" pitchFamily="2" charset="2"/>
              <a:buChar char=""/>
              <a:defRPr sz="1400">
                <a:solidFill>
                  <a:schemeClr val="tx1"/>
                </a:solidFill>
                <a:latin typeface="Century Gothic" panose="020B0502020202020204" pitchFamily="34" charset="0"/>
              </a:defRPr>
            </a:lvl5pPr>
            <a:lvl6pPr marL="25146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6pPr>
            <a:lvl7pPr marL="29718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7pPr>
            <a:lvl8pPr marL="34290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8pPr>
            <a:lvl9pPr marL="38862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9pPr>
          </a:lstStyle>
          <a:p>
            <a:pPr eaLnBrk="1" hangingPunct="1">
              <a:spcBef>
                <a:spcPct val="0"/>
              </a:spcBef>
              <a:buClrTx/>
              <a:buSzTx/>
              <a:buFontTx/>
              <a:buNone/>
            </a:pPr>
            <a:r>
              <a:rPr lang="el-GR" altLang="en-US" sz="2400">
                <a:solidFill>
                  <a:schemeClr val="tx2"/>
                </a:solidFill>
              </a:rPr>
              <a:t> </a:t>
            </a:r>
            <a:endParaRPr lang="en-US" altLang="en-US" sz="2400">
              <a:solidFill>
                <a:schemeClr val="tx2"/>
              </a:solidFill>
            </a:endParaRPr>
          </a:p>
        </p:txBody>
      </p:sp>
      <p:pic>
        <p:nvPicPr>
          <p:cNvPr id="40964" name="Picture 2" descr="page21image36042432">
            <a:extLst>
              <a:ext uri="{FF2B5EF4-FFF2-40B4-BE49-F238E27FC236}">
                <a16:creationId xmlns="" xmlns:a16="http://schemas.microsoft.com/office/drawing/2014/main" id="{4948DF6F-9D52-004E-A3EE-C2CFB93752F9}"/>
              </a:ext>
            </a:extLst>
          </p:cNvPr>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127000" y="198438"/>
            <a:ext cx="457200" cy="12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a:extLst>
              <a:ext uri="{FF2B5EF4-FFF2-40B4-BE49-F238E27FC236}">
                <a16:creationId xmlns="" xmlns:a16="http://schemas.microsoft.com/office/drawing/2014/main" id="{9DBA6E6B-C9A1-1A4C-BE6B-67FF73CC2D06}"/>
              </a:ext>
            </a:extLst>
          </p:cNvPr>
          <p:cNvSpPr>
            <a:spLocks noGrp="1" noChangeArrowheads="1"/>
          </p:cNvSpPr>
          <p:nvPr>
            <p:ph type="title"/>
          </p:nvPr>
        </p:nvSpPr>
        <p:spPr>
          <a:xfrm>
            <a:off x="646113" y="808038"/>
            <a:ext cx="9404350" cy="711200"/>
          </a:xfrm>
        </p:spPr>
        <p:txBody>
          <a:bodyPr>
            <a:normAutofit fontScale="90000"/>
          </a:bodyPr>
          <a:lstStyle/>
          <a:p>
            <a:pPr eaLnBrk="1" hangingPunct="1"/>
            <a:r>
              <a:rPr lang="el-GR" altLang="en-US" b="1" dirty="0" err="1"/>
              <a:t>Υποσύστημα</a:t>
            </a:r>
            <a:r>
              <a:rPr lang="el-GR" altLang="en-US" b="1" dirty="0"/>
              <a:t> </a:t>
            </a:r>
            <a:r>
              <a:rPr lang="el-GR" altLang="en-US" b="1" dirty="0" err="1"/>
              <a:t>διαχείρισης</a:t>
            </a:r>
            <a:r>
              <a:rPr lang="el-GR" altLang="en-US" b="1" dirty="0"/>
              <a:t> </a:t>
            </a:r>
            <a:r>
              <a:rPr lang="el-GR" altLang="en-US" b="1" dirty="0" err="1"/>
              <a:t>δικτυακής</a:t>
            </a:r>
            <a:r>
              <a:rPr lang="el-GR" altLang="en-US" b="1" dirty="0"/>
              <a:t> </a:t>
            </a:r>
            <a:r>
              <a:rPr lang="el-GR" altLang="en-US" b="1" dirty="0" err="1"/>
              <a:t>πύλης</a:t>
            </a:r>
            <a:r>
              <a:rPr lang="el-GR" altLang="en-US" b="1" dirty="0"/>
              <a:t> (</a:t>
            </a:r>
            <a:r>
              <a:rPr lang="en-US" altLang="en-US" b="1" dirty="0"/>
              <a:t>portal)</a:t>
            </a:r>
            <a:endParaRPr lang="en-US" altLang="en-US" dirty="0"/>
          </a:p>
        </p:txBody>
      </p:sp>
      <p:sp>
        <p:nvSpPr>
          <p:cNvPr id="43010" name="TextBox 3">
            <a:extLst>
              <a:ext uri="{FF2B5EF4-FFF2-40B4-BE49-F238E27FC236}">
                <a16:creationId xmlns="" xmlns:a16="http://schemas.microsoft.com/office/drawing/2014/main" id="{B5867E63-37E8-FD48-A387-446613271149}"/>
              </a:ext>
            </a:extLst>
          </p:cNvPr>
          <p:cNvSpPr txBox="1">
            <a:spLocks noChangeArrowheads="1"/>
          </p:cNvSpPr>
          <p:nvPr/>
        </p:nvSpPr>
        <p:spPr bwMode="auto">
          <a:xfrm>
            <a:off x="646113" y="1927225"/>
            <a:ext cx="11299825" cy="2308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ts val="1000"/>
              </a:spcBef>
              <a:buClr>
                <a:srgbClr val="8AD0D6"/>
              </a:buClr>
              <a:buSzPct val="80000"/>
              <a:buFont typeface="Wingdings 3" pitchFamily="2" charset="2"/>
              <a:buChar char=""/>
              <a:defRPr sz="2000">
                <a:solidFill>
                  <a:schemeClr val="tx1"/>
                </a:solidFill>
                <a:latin typeface="Century Gothic" panose="020B0502020202020204" pitchFamily="34" charset="0"/>
              </a:defRPr>
            </a:lvl1pPr>
            <a:lvl2pPr marL="742950" indent="-285750">
              <a:spcBef>
                <a:spcPts val="1000"/>
              </a:spcBef>
              <a:buClr>
                <a:srgbClr val="8AD0D6"/>
              </a:buClr>
              <a:buSzPct val="80000"/>
              <a:buFont typeface="Wingdings 3" pitchFamily="2" charset="2"/>
              <a:buChar char=""/>
              <a:defRPr>
                <a:solidFill>
                  <a:schemeClr val="tx1"/>
                </a:solidFill>
                <a:latin typeface="Century Gothic" panose="020B0502020202020204" pitchFamily="34" charset="0"/>
              </a:defRPr>
            </a:lvl2pPr>
            <a:lvl3pPr marL="1143000" indent="-228600">
              <a:spcBef>
                <a:spcPts val="1000"/>
              </a:spcBef>
              <a:buClr>
                <a:srgbClr val="8AD0D6"/>
              </a:buClr>
              <a:buSzPct val="80000"/>
              <a:buFont typeface="Wingdings 3" pitchFamily="2" charset="2"/>
              <a:buChar char=""/>
              <a:defRPr sz="1600">
                <a:solidFill>
                  <a:schemeClr val="tx1"/>
                </a:solidFill>
                <a:latin typeface="Century Gothic" panose="020B0502020202020204" pitchFamily="34" charset="0"/>
              </a:defRPr>
            </a:lvl3pPr>
            <a:lvl4pPr marL="1600200" indent="-228600">
              <a:spcBef>
                <a:spcPts val="1000"/>
              </a:spcBef>
              <a:buClr>
                <a:srgbClr val="8AD0D6"/>
              </a:buClr>
              <a:buSzPct val="80000"/>
              <a:buFont typeface="Wingdings 3" pitchFamily="2" charset="2"/>
              <a:buChar char=""/>
              <a:defRPr sz="1400">
                <a:solidFill>
                  <a:schemeClr val="tx1"/>
                </a:solidFill>
                <a:latin typeface="Century Gothic" panose="020B0502020202020204" pitchFamily="34" charset="0"/>
              </a:defRPr>
            </a:lvl4pPr>
            <a:lvl5pPr marL="2057400" indent="-228600">
              <a:spcBef>
                <a:spcPts val="1000"/>
              </a:spcBef>
              <a:buClr>
                <a:srgbClr val="8AD0D6"/>
              </a:buClr>
              <a:buSzPct val="80000"/>
              <a:buFont typeface="Wingdings 3" pitchFamily="2" charset="2"/>
              <a:buChar char=""/>
              <a:defRPr sz="1400">
                <a:solidFill>
                  <a:schemeClr val="tx1"/>
                </a:solidFill>
                <a:latin typeface="Century Gothic" panose="020B0502020202020204" pitchFamily="34" charset="0"/>
              </a:defRPr>
            </a:lvl5pPr>
            <a:lvl6pPr marL="25146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6pPr>
            <a:lvl7pPr marL="29718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7pPr>
            <a:lvl8pPr marL="34290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8pPr>
            <a:lvl9pPr marL="38862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9pPr>
          </a:lstStyle>
          <a:p>
            <a:pPr eaLnBrk="1" hangingPunct="1">
              <a:spcBef>
                <a:spcPct val="0"/>
              </a:spcBef>
              <a:buClrTx/>
              <a:buSzTx/>
              <a:buFontTx/>
              <a:buNone/>
            </a:pPr>
            <a:r>
              <a:rPr lang="en-US" altLang="en-US" sz="1800" b="1"/>
              <a:t>Wordpress</a:t>
            </a:r>
          </a:p>
          <a:p>
            <a:pPr eaLnBrk="1" hangingPunct="1">
              <a:spcBef>
                <a:spcPct val="0"/>
              </a:spcBef>
              <a:buClrTx/>
              <a:buSzTx/>
              <a:buFontTx/>
              <a:buNone/>
            </a:pPr>
            <a:endParaRPr lang="en-US" altLang="en-US" sz="1800" b="1"/>
          </a:p>
          <a:p>
            <a:pPr eaLnBrk="1" hangingPunct="1">
              <a:spcBef>
                <a:spcPct val="0"/>
              </a:spcBef>
              <a:buClrTx/>
              <a:buSzTx/>
              <a:buFontTx/>
              <a:buNone/>
            </a:pPr>
            <a:r>
              <a:rPr lang="en-US" altLang="en-US" sz="1800" b="1"/>
              <a:t>Drupal</a:t>
            </a:r>
          </a:p>
          <a:p>
            <a:pPr eaLnBrk="1" hangingPunct="1">
              <a:spcBef>
                <a:spcPct val="0"/>
              </a:spcBef>
              <a:buClrTx/>
              <a:buSzTx/>
              <a:buFontTx/>
              <a:buNone/>
            </a:pPr>
            <a:endParaRPr lang="en-US" altLang="en-US" sz="1800" b="1"/>
          </a:p>
          <a:p>
            <a:pPr eaLnBrk="1" hangingPunct="1">
              <a:spcBef>
                <a:spcPct val="0"/>
              </a:spcBef>
              <a:buClrTx/>
              <a:buSzTx/>
              <a:buFontTx/>
              <a:buNone/>
            </a:pPr>
            <a:r>
              <a:rPr lang="en-US" altLang="en-US" sz="1800" b="1"/>
              <a:t>Joomla</a:t>
            </a:r>
          </a:p>
          <a:p>
            <a:pPr eaLnBrk="1" hangingPunct="1">
              <a:spcBef>
                <a:spcPct val="0"/>
              </a:spcBef>
              <a:buClrTx/>
              <a:buSzTx/>
              <a:buFontTx/>
              <a:buNone/>
            </a:pPr>
            <a:endParaRPr lang="en-US" altLang="en-US" sz="1800" b="1"/>
          </a:p>
          <a:p>
            <a:pPr eaLnBrk="1" hangingPunct="1">
              <a:spcBef>
                <a:spcPct val="0"/>
              </a:spcBef>
              <a:buClrTx/>
              <a:buSzTx/>
              <a:buFontTx/>
              <a:buNone/>
            </a:pPr>
            <a:r>
              <a:rPr lang="en-US" altLang="en-US" sz="1800" b="1"/>
              <a:t>Bootstrap </a:t>
            </a:r>
          </a:p>
          <a:p>
            <a:pPr eaLnBrk="1" hangingPunct="1">
              <a:spcBef>
                <a:spcPct val="0"/>
              </a:spcBef>
              <a:buClrTx/>
              <a:buSzTx/>
              <a:buFontTx/>
              <a:buNone/>
            </a:pPr>
            <a:endParaRPr lang="el-GR" altLang="en-US" sz="1800" b="1"/>
          </a:p>
        </p:txBody>
      </p:sp>
      <p:pic>
        <p:nvPicPr>
          <p:cNvPr id="43012" name="Picture 4">
            <a:extLst>
              <a:ext uri="{FF2B5EF4-FFF2-40B4-BE49-F238E27FC236}">
                <a16:creationId xmlns="" xmlns:a16="http://schemas.microsoft.com/office/drawing/2014/main" id="{90CC5989-BEBB-2B4C-A073-9B10EA8D970F}"/>
              </a:ext>
            </a:extLst>
          </p:cNvPr>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4188586" y="1606549"/>
            <a:ext cx="5434255" cy="283884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 name="Slide Number Placeholder 4"/>
          <p:cNvSpPr>
            <a:spLocks noGrp="1"/>
          </p:cNvSpPr>
          <p:nvPr>
            <p:ph type="sldNum" sz="quarter" idx="12"/>
          </p:nvPr>
        </p:nvSpPr>
        <p:spPr/>
        <p:txBody>
          <a:bodyPr/>
          <a:lstStyle/>
          <a:p>
            <a:fld id="{8B95C939-2FA7-DA46-BEC7-5018676AC871}"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a:extLst>
              <a:ext uri="{FF2B5EF4-FFF2-40B4-BE49-F238E27FC236}">
                <a16:creationId xmlns="" xmlns:a16="http://schemas.microsoft.com/office/drawing/2014/main" id="{98615919-6156-CA44-AF56-CF80171BB205}"/>
              </a:ext>
            </a:extLst>
          </p:cNvPr>
          <p:cNvSpPr>
            <a:spLocks noGrp="1" noChangeArrowheads="1"/>
          </p:cNvSpPr>
          <p:nvPr>
            <p:ph type="title"/>
          </p:nvPr>
        </p:nvSpPr>
        <p:spPr>
          <a:xfrm>
            <a:off x="646113" y="808038"/>
            <a:ext cx="9404350" cy="711200"/>
          </a:xfrm>
        </p:spPr>
        <p:txBody>
          <a:bodyPr>
            <a:normAutofit fontScale="90000"/>
          </a:bodyPr>
          <a:lstStyle/>
          <a:p>
            <a:pPr eaLnBrk="1" hangingPunct="1"/>
            <a:r>
              <a:rPr lang="el-GR" altLang="en-US" b="1" dirty="0" err="1"/>
              <a:t>Παράμετροι</a:t>
            </a:r>
            <a:r>
              <a:rPr lang="el-GR" altLang="en-US" b="1" dirty="0"/>
              <a:t> </a:t>
            </a:r>
            <a:r>
              <a:rPr lang="el-GR" altLang="en-US" b="1" dirty="0" err="1"/>
              <a:t>επιλογής</a:t>
            </a:r>
            <a:r>
              <a:rPr lang="el-GR" altLang="en-US" b="1" dirty="0"/>
              <a:t> </a:t>
            </a:r>
            <a:r>
              <a:rPr lang="el-GR" altLang="en-US" b="1" dirty="0" err="1"/>
              <a:t>αρχιτεκτονικής</a:t>
            </a:r>
            <a:r>
              <a:rPr lang="el-GR" altLang="en-US" b="1" dirty="0"/>
              <a:t> </a:t>
            </a:r>
            <a:r>
              <a:rPr lang="el-GR" altLang="en-US" b="1" dirty="0" err="1"/>
              <a:t>πληροφοριακού</a:t>
            </a:r>
            <a:r>
              <a:rPr lang="el-GR" altLang="en-US" b="1" dirty="0"/>
              <a:t> </a:t>
            </a:r>
            <a:r>
              <a:rPr lang="el-GR" altLang="en-US" b="1" dirty="0" err="1"/>
              <a:t>συστήματος</a:t>
            </a:r>
            <a:r>
              <a:rPr lang="el-GR" altLang="en-US" b="1" dirty="0"/>
              <a:t> </a:t>
            </a:r>
            <a:endParaRPr lang="el-GR" altLang="en-US" dirty="0"/>
          </a:p>
        </p:txBody>
      </p:sp>
      <p:sp>
        <p:nvSpPr>
          <p:cNvPr id="45058" name="TextBox 3">
            <a:extLst>
              <a:ext uri="{FF2B5EF4-FFF2-40B4-BE49-F238E27FC236}">
                <a16:creationId xmlns="" xmlns:a16="http://schemas.microsoft.com/office/drawing/2014/main" id="{5D507995-504F-DD43-8D7C-7FDCB3DCCF3C}"/>
              </a:ext>
            </a:extLst>
          </p:cNvPr>
          <p:cNvSpPr txBox="1">
            <a:spLocks noChangeArrowheads="1"/>
          </p:cNvSpPr>
          <p:nvPr/>
        </p:nvSpPr>
        <p:spPr bwMode="auto">
          <a:xfrm>
            <a:off x="646113" y="1828800"/>
            <a:ext cx="11299825" cy="3600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ts val="1000"/>
              </a:spcBef>
              <a:buClr>
                <a:srgbClr val="8AD0D6"/>
              </a:buClr>
              <a:buSzPct val="80000"/>
              <a:buFont typeface="Wingdings 3" pitchFamily="2" charset="2"/>
              <a:buChar char=""/>
              <a:defRPr sz="2000">
                <a:solidFill>
                  <a:schemeClr val="tx1"/>
                </a:solidFill>
                <a:latin typeface="Century Gothic" panose="020B0502020202020204" pitchFamily="34" charset="0"/>
              </a:defRPr>
            </a:lvl1pPr>
            <a:lvl2pPr marL="742950" indent="-285750">
              <a:spcBef>
                <a:spcPts val="1000"/>
              </a:spcBef>
              <a:buClr>
                <a:srgbClr val="8AD0D6"/>
              </a:buClr>
              <a:buSzPct val="80000"/>
              <a:buFont typeface="Wingdings 3" pitchFamily="2" charset="2"/>
              <a:buChar char=""/>
              <a:defRPr>
                <a:solidFill>
                  <a:schemeClr val="tx1"/>
                </a:solidFill>
                <a:latin typeface="Century Gothic" panose="020B0502020202020204" pitchFamily="34" charset="0"/>
              </a:defRPr>
            </a:lvl2pPr>
            <a:lvl3pPr marL="1143000" indent="-228600">
              <a:spcBef>
                <a:spcPts val="1000"/>
              </a:spcBef>
              <a:buClr>
                <a:srgbClr val="8AD0D6"/>
              </a:buClr>
              <a:buSzPct val="80000"/>
              <a:buFont typeface="Wingdings 3" pitchFamily="2" charset="2"/>
              <a:buChar char=""/>
              <a:defRPr sz="1600">
                <a:solidFill>
                  <a:schemeClr val="tx1"/>
                </a:solidFill>
                <a:latin typeface="Century Gothic" panose="020B0502020202020204" pitchFamily="34" charset="0"/>
              </a:defRPr>
            </a:lvl3pPr>
            <a:lvl4pPr marL="1600200" indent="-228600">
              <a:spcBef>
                <a:spcPts val="1000"/>
              </a:spcBef>
              <a:buClr>
                <a:srgbClr val="8AD0D6"/>
              </a:buClr>
              <a:buSzPct val="80000"/>
              <a:buFont typeface="Wingdings 3" pitchFamily="2" charset="2"/>
              <a:buChar char=""/>
              <a:defRPr sz="1400">
                <a:solidFill>
                  <a:schemeClr val="tx1"/>
                </a:solidFill>
                <a:latin typeface="Century Gothic" panose="020B0502020202020204" pitchFamily="34" charset="0"/>
              </a:defRPr>
            </a:lvl4pPr>
            <a:lvl5pPr marL="2057400" indent="-228600">
              <a:spcBef>
                <a:spcPts val="1000"/>
              </a:spcBef>
              <a:buClr>
                <a:srgbClr val="8AD0D6"/>
              </a:buClr>
              <a:buSzPct val="80000"/>
              <a:buFont typeface="Wingdings 3" pitchFamily="2" charset="2"/>
              <a:buChar char=""/>
              <a:defRPr sz="1400">
                <a:solidFill>
                  <a:schemeClr val="tx1"/>
                </a:solidFill>
                <a:latin typeface="Century Gothic" panose="020B0502020202020204" pitchFamily="34" charset="0"/>
              </a:defRPr>
            </a:lvl5pPr>
            <a:lvl6pPr marL="25146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6pPr>
            <a:lvl7pPr marL="29718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7pPr>
            <a:lvl8pPr marL="34290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8pPr>
            <a:lvl9pPr marL="38862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9pPr>
          </a:lstStyle>
          <a:p>
            <a:pPr eaLnBrk="1" hangingPunct="1">
              <a:spcBef>
                <a:spcPct val="0"/>
              </a:spcBef>
              <a:buClrTx/>
              <a:buSzTx/>
              <a:buFontTx/>
              <a:buNone/>
            </a:pPr>
            <a:endParaRPr lang="en-US" altLang="en-US" sz="1800" b="1" dirty="0"/>
          </a:p>
          <a:p>
            <a:pPr eaLnBrk="1" hangingPunct="1">
              <a:spcBef>
                <a:spcPct val="0"/>
              </a:spcBef>
              <a:buClrTx/>
              <a:buSzTx/>
              <a:buFont typeface="Arial" pitchFamily="34" charset="0"/>
              <a:buChar char="•"/>
            </a:pPr>
            <a:r>
              <a:rPr lang="el-GR" altLang="en-US" sz="2400" dirty="0" smtClean="0"/>
              <a:t> Μέγεθος και γεωγραφική κάλυψη της επιχείρησης</a:t>
            </a:r>
            <a:endParaRPr lang="en-US" altLang="en-US" sz="2400" dirty="0"/>
          </a:p>
          <a:p>
            <a:pPr eaLnBrk="1" hangingPunct="1">
              <a:spcBef>
                <a:spcPct val="0"/>
              </a:spcBef>
              <a:buClrTx/>
              <a:buSzTx/>
              <a:buFont typeface="Arial" pitchFamily="34" charset="0"/>
              <a:buChar char="•"/>
            </a:pPr>
            <a:endParaRPr lang="en-US" altLang="en-US" sz="2400" dirty="0"/>
          </a:p>
          <a:p>
            <a:pPr eaLnBrk="1" hangingPunct="1">
              <a:spcBef>
                <a:spcPct val="0"/>
              </a:spcBef>
              <a:buClrTx/>
              <a:buSzTx/>
              <a:buFont typeface="Arial" pitchFamily="34" charset="0"/>
              <a:buChar char="•"/>
            </a:pPr>
            <a:r>
              <a:rPr lang="el-GR" altLang="en-US" sz="2400" dirty="0" smtClean="0"/>
              <a:t> Επιχειρησιακές λειτουργίες</a:t>
            </a:r>
            <a:endParaRPr lang="el-GR" altLang="en-US" sz="2400" dirty="0"/>
          </a:p>
          <a:p>
            <a:pPr eaLnBrk="1" hangingPunct="1">
              <a:spcBef>
                <a:spcPct val="0"/>
              </a:spcBef>
              <a:buClrTx/>
              <a:buSzTx/>
              <a:buFont typeface="Arial" pitchFamily="34" charset="0"/>
              <a:buChar char="•"/>
            </a:pPr>
            <a:endParaRPr lang="en-US" altLang="en-US" sz="2400" dirty="0"/>
          </a:p>
          <a:p>
            <a:pPr eaLnBrk="1" hangingPunct="1">
              <a:spcBef>
                <a:spcPct val="0"/>
              </a:spcBef>
              <a:buClrTx/>
              <a:buSzTx/>
              <a:buFont typeface="Arial" pitchFamily="34" charset="0"/>
              <a:buChar char="•"/>
            </a:pPr>
            <a:r>
              <a:rPr lang="el-GR" altLang="en-US" sz="2400" dirty="0" smtClean="0"/>
              <a:t> Χρήστες συστήματος</a:t>
            </a:r>
            <a:endParaRPr lang="el-GR" altLang="en-US" sz="2400" dirty="0"/>
          </a:p>
          <a:p>
            <a:pPr eaLnBrk="1" hangingPunct="1">
              <a:spcBef>
                <a:spcPct val="0"/>
              </a:spcBef>
              <a:buClrTx/>
              <a:buSzTx/>
              <a:buFont typeface="Arial" pitchFamily="34" charset="0"/>
              <a:buChar char="•"/>
            </a:pPr>
            <a:endParaRPr lang="en-US" altLang="en-US" sz="2400" dirty="0"/>
          </a:p>
          <a:p>
            <a:pPr eaLnBrk="1" hangingPunct="1">
              <a:spcBef>
                <a:spcPct val="0"/>
              </a:spcBef>
              <a:buClrTx/>
              <a:buSzTx/>
              <a:buFont typeface="Arial" pitchFamily="34" charset="0"/>
              <a:buChar char="•"/>
            </a:pPr>
            <a:r>
              <a:rPr lang="el-GR" altLang="en-US" sz="2400" dirty="0" smtClean="0"/>
              <a:t> Όγκος και είδος δεδομένων</a:t>
            </a:r>
            <a:endParaRPr lang="el-GR" altLang="en-US" sz="2400" dirty="0"/>
          </a:p>
          <a:p>
            <a:pPr eaLnBrk="1" hangingPunct="1">
              <a:spcBef>
                <a:spcPct val="0"/>
              </a:spcBef>
              <a:buClrTx/>
              <a:buSzTx/>
              <a:buFont typeface="Arial" pitchFamily="34" charset="0"/>
              <a:buChar char="•"/>
            </a:pPr>
            <a:endParaRPr lang="el-GR" altLang="en-US" sz="2400" dirty="0"/>
          </a:p>
          <a:p>
            <a:pPr eaLnBrk="1" hangingPunct="1">
              <a:spcBef>
                <a:spcPct val="0"/>
              </a:spcBef>
              <a:buClrTx/>
              <a:buSzTx/>
              <a:buFontTx/>
              <a:buNone/>
            </a:pPr>
            <a:endParaRPr lang="el-GR" altLang="en-US" sz="1800" b="1" dirty="0"/>
          </a:p>
        </p:txBody>
      </p:sp>
      <p:sp>
        <p:nvSpPr>
          <p:cNvPr id="5" name="Slide Number Placeholder 4"/>
          <p:cNvSpPr>
            <a:spLocks noGrp="1"/>
          </p:cNvSpPr>
          <p:nvPr>
            <p:ph type="sldNum" sz="quarter" idx="12"/>
          </p:nvPr>
        </p:nvSpPr>
        <p:spPr/>
        <p:txBody>
          <a:bodyPr/>
          <a:lstStyle/>
          <a:p>
            <a:fld id="{8B95C939-2FA7-DA46-BEC7-5018676AC871}"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a:extLst>
              <a:ext uri="{FF2B5EF4-FFF2-40B4-BE49-F238E27FC236}">
                <a16:creationId xmlns="" xmlns:a16="http://schemas.microsoft.com/office/drawing/2014/main" id="{5ECEC97A-B031-084A-8086-47CD8D29B243}"/>
              </a:ext>
            </a:extLst>
          </p:cNvPr>
          <p:cNvSpPr>
            <a:spLocks noGrp="1" noChangeArrowheads="1"/>
          </p:cNvSpPr>
          <p:nvPr>
            <p:ph type="title"/>
          </p:nvPr>
        </p:nvSpPr>
        <p:spPr>
          <a:xfrm>
            <a:off x="646113" y="452438"/>
            <a:ext cx="9404350" cy="711200"/>
          </a:xfrm>
        </p:spPr>
        <p:txBody>
          <a:bodyPr>
            <a:normAutofit fontScale="90000"/>
          </a:bodyPr>
          <a:lstStyle/>
          <a:p>
            <a:pPr eaLnBrk="1" hangingPunct="1"/>
            <a:r>
              <a:rPr lang="el-GR" altLang="en-US" b="1"/>
              <a:t>Απαιτήσεις ασφάλειας </a:t>
            </a:r>
            <a:endParaRPr lang="el-GR" altLang="en-US"/>
          </a:p>
        </p:txBody>
      </p:sp>
      <p:sp>
        <p:nvSpPr>
          <p:cNvPr id="47106" name="TextBox 3">
            <a:extLst>
              <a:ext uri="{FF2B5EF4-FFF2-40B4-BE49-F238E27FC236}">
                <a16:creationId xmlns="" xmlns:a16="http://schemas.microsoft.com/office/drawing/2014/main" id="{01306D99-23A9-0D4F-AA4F-C254AFD2410B}"/>
              </a:ext>
            </a:extLst>
          </p:cNvPr>
          <p:cNvSpPr txBox="1">
            <a:spLocks noChangeArrowheads="1"/>
          </p:cNvSpPr>
          <p:nvPr/>
        </p:nvSpPr>
        <p:spPr bwMode="auto">
          <a:xfrm>
            <a:off x="584200" y="2011680"/>
            <a:ext cx="11299825" cy="30464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ts val="1000"/>
              </a:spcBef>
              <a:buClr>
                <a:srgbClr val="8AD0D6"/>
              </a:buClr>
              <a:buSzPct val="80000"/>
              <a:buFont typeface="Wingdings 3" pitchFamily="2" charset="2"/>
              <a:buChar char=""/>
              <a:defRPr sz="2000">
                <a:solidFill>
                  <a:schemeClr val="tx1"/>
                </a:solidFill>
                <a:latin typeface="Century Gothic" panose="020B0502020202020204" pitchFamily="34" charset="0"/>
              </a:defRPr>
            </a:lvl1pPr>
            <a:lvl2pPr>
              <a:spcBef>
                <a:spcPts val="1000"/>
              </a:spcBef>
              <a:buClr>
                <a:srgbClr val="8AD0D6"/>
              </a:buClr>
              <a:buSzPct val="80000"/>
              <a:buFont typeface="Wingdings 3" pitchFamily="2" charset="2"/>
              <a:buChar char=""/>
              <a:defRPr>
                <a:solidFill>
                  <a:schemeClr val="tx1"/>
                </a:solidFill>
                <a:latin typeface="Century Gothic" panose="020B0502020202020204" pitchFamily="34" charset="0"/>
              </a:defRPr>
            </a:lvl2pPr>
            <a:lvl3pPr marL="1143000" indent="-228600">
              <a:spcBef>
                <a:spcPts val="1000"/>
              </a:spcBef>
              <a:buClr>
                <a:srgbClr val="8AD0D6"/>
              </a:buClr>
              <a:buSzPct val="80000"/>
              <a:buFont typeface="Wingdings 3" pitchFamily="2" charset="2"/>
              <a:buChar char=""/>
              <a:defRPr sz="1600">
                <a:solidFill>
                  <a:schemeClr val="tx1"/>
                </a:solidFill>
                <a:latin typeface="Century Gothic" panose="020B0502020202020204" pitchFamily="34" charset="0"/>
              </a:defRPr>
            </a:lvl3pPr>
            <a:lvl4pPr marL="1600200" indent="-228600">
              <a:spcBef>
                <a:spcPts val="1000"/>
              </a:spcBef>
              <a:buClr>
                <a:srgbClr val="8AD0D6"/>
              </a:buClr>
              <a:buSzPct val="80000"/>
              <a:buFont typeface="Wingdings 3" pitchFamily="2" charset="2"/>
              <a:buChar char=""/>
              <a:defRPr sz="1400">
                <a:solidFill>
                  <a:schemeClr val="tx1"/>
                </a:solidFill>
                <a:latin typeface="Century Gothic" panose="020B0502020202020204" pitchFamily="34" charset="0"/>
              </a:defRPr>
            </a:lvl4pPr>
            <a:lvl5pPr marL="2057400" indent="-228600">
              <a:spcBef>
                <a:spcPts val="1000"/>
              </a:spcBef>
              <a:buClr>
                <a:srgbClr val="8AD0D6"/>
              </a:buClr>
              <a:buSzPct val="80000"/>
              <a:buFont typeface="Wingdings 3" pitchFamily="2" charset="2"/>
              <a:buChar char=""/>
              <a:defRPr sz="1400">
                <a:solidFill>
                  <a:schemeClr val="tx1"/>
                </a:solidFill>
                <a:latin typeface="Century Gothic" panose="020B0502020202020204" pitchFamily="34" charset="0"/>
              </a:defRPr>
            </a:lvl5pPr>
            <a:lvl6pPr marL="25146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6pPr>
            <a:lvl7pPr marL="29718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7pPr>
            <a:lvl8pPr marL="34290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8pPr>
            <a:lvl9pPr marL="38862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9pPr>
          </a:lstStyle>
          <a:p>
            <a:pPr eaLnBrk="1" hangingPunct="1">
              <a:spcBef>
                <a:spcPct val="0"/>
              </a:spcBef>
              <a:buClrTx/>
              <a:buSzTx/>
              <a:buFontTx/>
              <a:buNone/>
            </a:pPr>
            <a:r>
              <a:rPr lang="el-GR" altLang="en-US" sz="2400" dirty="0"/>
              <a:t>Οι </a:t>
            </a:r>
            <a:r>
              <a:rPr lang="el-GR" altLang="en-US" sz="2400" dirty="0" smtClean="0"/>
              <a:t>σημαντικότεροι κίνδυνοι από </a:t>
            </a:r>
            <a:r>
              <a:rPr lang="el-GR" altLang="en-US" sz="2400" dirty="0"/>
              <a:t>τους </a:t>
            </a:r>
            <a:r>
              <a:rPr lang="el-GR" altLang="en-US" sz="2400" dirty="0" smtClean="0"/>
              <a:t>οποίους πρέπει </a:t>
            </a:r>
            <a:r>
              <a:rPr lang="el-GR" altLang="en-US" sz="2400" dirty="0"/>
              <a:t>να </a:t>
            </a:r>
            <a:r>
              <a:rPr lang="el-GR" altLang="en-US" sz="2400" dirty="0" smtClean="0"/>
              <a:t>διασφαλίζεται ένα πληροφοριακό σύστημα είναι </a:t>
            </a:r>
            <a:r>
              <a:rPr lang="el-GR" altLang="en-US" sz="2400" dirty="0"/>
              <a:t>οι </a:t>
            </a:r>
            <a:r>
              <a:rPr lang="el-GR" altLang="en-US" sz="2400" dirty="0" smtClean="0"/>
              <a:t>ακόλουθοι </a:t>
            </a:r>
            <a:r>
              <a:rPr lang="el-GR" altLang="en-US" sz="2400" dirty="0"/>
              <a:t>(</a:t>
            </a:r>
            <a:r>
              <a:rPr lang="en-US" altLang="en-US" sz="2400" dirty="0"/>
              <a:t>Rainer, 2012): </a:t>
            </a:r>
            <a:endParaRPr lang="el-GR" altLang="en-US" sz="2400" dirty="0"/>
          </a:p>
          <a:p>
            <a:pPr eaLnBrk="1" hangingPunct="1">
              <a:spcBef>
                <a:spcPct val="0"/>
              </a:spcBef>
              <a:buClrTx/>
              <a:buSzTx/>
              <a:buFontTx/>
              <a:buNone/>
            </a:pPr>
            <a:endParaRPr lang="en-US" altLang="en-US" sz="2400" dirty="0"/>
          </a:p>
          <a:p>
            <a:pPr lvl="1">
              <a:spcBef>
                <a:spcPct val="0"/>
              </a:spcBef>
              <a:buClrTx/>
              <a:buSzTx/>
              <a:buFont typeface="Arial" pitchFamily="34" charset="0"/>
              <a:buChar char="•"/>
            </a:pPr>
            <a:r>
              <a:rPr lang="el-GR" altLang="en-US" sz="2400" dirty="0" smtClean="0"/>
              <a:t> </a:t>
            </a:r>
            <a:r>
              <a:rPr lang="el-GR" altLang="en-US" sz="2400" dirty="0" smtClean="0"/>
              <a:t>Ιοί </a:t>
            </a:r>
            <a:r>
              <a:rPr lang="el-GR" altLang="en-US" sz="2400" dirty="0"/>
              <a:t>(</a:t>
            </a:r>
            <a:r>
              <a:rPr lang="en-US" altLang="en-US" sz="2400" dirty="0"/>
              <a:t>viruses, worms, trojans), </a:t>
            </a:r>
          </a:p>
          <a:p>
            <a:pPr lvl="1">
              <a:spcBef>
                <a:spcPct val="0"/>
              </a:spcBef>
              <a:buClrTx/>
              <a:buSzTx/>
              <a:buFont typeface="Arial" pitchFamily="34" charset="0"/>
              <a:buChar char="•"/>
            </a:pPr>
            <a:r>
              <a:rPr lang="el-GR" altLang="en-US" sz="2400" dirty="0" smtClean="0"/>
              <a:t> </a:t>
            </a:r>
            <a:r>
              <a:rPr lang="el-GR" altLang="en-US" sz="2400" dirty="0" smtClean="0"/>
              <a:t>Επιθέσεις από υπαλλήλους, </a:t>
            </a:r>
            <a:endParaRPr lang="el-GR" altLang="en-US" sz="2400" dirty="0"/>
          </a:p>
          <a:p>
            <a:pPr lvl="1">
              <a:spcBef>
                <a:spcPct val="0"/>
              </a:spcBef>
              <a:buClrTx/>
              <a:buSzTx/>
              <a:buFont typeface="Arial" pitchFamily="34" charset="0"/>
              <a:buChar char="•"/>
            </a:pPr>
            <a:r>
              <a:rPr lang="el-GR" altLang="en-US" sz="2400" dirty="0" smtClean="0"/>
              <a:t> </a:t>
            </a:r>
            <a:r>
              <a:rPr lang="el-GR" altLang="en-US" sz="2400" dirty="0" smtClean="0"/>
              <a:t>Καταστροφή σημαντικών δεδομένων λ</a:t>
            </a:r>
            <a:r>
              <a:rPr lang="el-GR" altLang="en-US" sz="2400" dirty="0" smtClean="0"/>
              <a:t>ό</a:t>
            </a:r>
            <a:r>
              <a:rPr lang="el-GR" altLang="en-US" sz="2400" dirty="0" smtClean="0"/>
              <a:t>γω αμελείας </a:t>
            </a:r>
            <a:r>
              <a:rPr lang="el-GR" altLang="en-US" sz="2400" dirty="0"/>
              <a:t>των </a:t>
            </a:r>
            <a:r>
              <a:rPr lang="el-GR" altLang="en-US" sz="2400" dirty="0" smtClean="0"/>
              <a:t>υπάλληλων, </a:t>
            </a:r>
            <a:endParaRPr lang="el-GR" altLang="en-US" sz="2400" dirty="0"/>
          </a:p>
          <a:p>
            <a:pPr lvl="1">
              <a:spcBef>
                <a:spcPct val="0"/>
              </a:spcBef>
              <a:buClrTx/>
              <a:buSzTx/>
              <a:buFont typeface="Arial" pitchFamily="34" charset="0"/>
              <a:buChar char="•"/>
            </a:pPr>
            <a:r>
              <a:rPr lang="el-GR" altLang="en-US" sz="2400" dirty="0" smtClean="0"/>
              <a:t> </a:t>
            </a:r>
            <a:r>
              <a:rPr lang="el-GR" altLang="en-US" sz="2400" dirty="0" smtClean="0"/>
              <a:t>Εξωτερικές επιθέσεις </a:t>
            </a:r>
            <a:r>
              <a:rPr lang="el-GR" altLang="en-US" sz="2400" dirty="0"/>
              <a:t>στο </a:t>
            </a:r>
            <a:r>
              <a:rPr lang="el-GR" altLang="en-US" sz="2400" dirty="0" smtClean="0"/>
              <a:t>σύστημα </a:t>
            </a:r>
            <a:r>
              <a:rPr lang="el-GR" altLang="en-US" sz="2400" dirty="0"/>
              <a:t>(</a:t>
            </a:r>
            <a:r>
              <a:rPr lang="en-US" altLang="en-US" sz="2400" dirty="0"/>
              <a:t>hacking), </a:t>
            </a:r>
          </a:p>
          <a:p>
            <a:pPr lvl="1">
              <a:spcBef>
                <a:spcPct val="0"/>
              </a:spcBef>
              <a:buClrTx/>
              <a:buSzTx/>
              <a:buFont typeface="Arial" pitchFamily="34" charset="0"/>
              <a:buChar char="•"/>
            </a:pPr>
            <a:r>
              <a:rPr lang="el-GR" altLang="en-US" sz="2400" dirty="0" smtClean="0"/>
              <a:t> </a:t>
            </a:r>
            <a:r>
              <a:rPr lang="el-GR" altLang="en-US" sz="2400" dirty="0" smtClean="0"/>
              <a:t>Επιθέσεις </a:t>
            </a:r>
            <a:r>
              <a:rPr lang="el-GR" altLang="en-US" sz="2400" dirty="0"/>
              <a:t>που </a:t>
            </a:r>
            <a:r>
              <a:rPr lang="el-GR" altLang="en-US" sz="2400" dirty="0" smtClean="0"/>
              <a:t>εμποδίζουν </a:t>
            </a:r>
            <a:r>
              <a:rPr lang="el-GR" altLang="en-US" sz="2400" dirty="0"/>
              <a:t>την </a:t>
            </a:r>
            <a:r>
              <a:rPr lang="el-GR" altLang="en-US" sz="2400" dirty="0" smtClean="0"/>
              <a:t>παροχή υπηρεσιών </a:t>
            </a:r>
            <a:endParaRPr lang="el-GR" altLang="en-US" sz="2400" dirty="0"/>
          </a:p>
        </p:txBody>
      </p:sp>
      <p:sp>
        <p:nvSpPr>
          <p:cNvPr id="5" name="Slide Number Placeholder 4"/>
          <p:cNvSpPr>
            <a:spLocks noGrp="1"/>
          </p:cNvSpPr>
          <p:nvPr>
            <p:ph type="sldNum" sz="quarter" idx="12"/>
          </p:nvPr>
        </p:nvSpPr>
        <p:spPr/>
        <p:txBody>
          <a:bodyPr/>
          <a:lstStyle/>
          <a:p>
            <a:fld id="{8B95C939-2FA7-DA46-BEC7-5018676AC871}" type="slidenum">
              <a:rPr lang="en-US" smtClean="0"/>
              <a:pPr/>
              <a:t>27</a:t>
            </a:fld>
            <a:endParaRPr lang="en-US"/>
          </a:p>
        </p:txBody>
      </p:sp>
    </p:spTree>
  </p:cSld>
  <p:clrMapOvr>
    <a:masterClrMapping/>
  </p:clrMapOvr>
  <p:timing>
    <p:tnLst>
      <p:par>
        <p:cTn id="1" dur="indefinite" restart="never" nodeType="tmRoot">
          <p:childTnLst>
            <p:par>
              <p:cTn id="2"/>
            </p:par>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a:extLst>
              <a:ext uri="{FF2B5EF4-FFF2-40B4-BE49-F238E27FC236}">
                <a16:creationId xmlns="" xmlns:a16="http://schemas.microsoft.com/office/drawing/2014/main" id="{7D58E2EB-A691-864D-AFC5-D246E374F6C6}"/>
              </a:ext>
            </a:extLst>
          </p:cNvPr>
          <p:cNvSpPr>
            <a:spLocks noGrp="1" noChangeArrowheads="1"/>
          </p:cNvSpPr>
          <p:nvPr>
            <p:ph type="title"/>
          </p:nvPr>
        </p:nvSpPr>
        <p:spPr>
          <a:xfrm>
            <a:off x="646113" y="452438"/>
            <a:ext cx="9404350" cy="711200"/>
          </a:xfrm>
        </p:spPr>
        <p:txBody>
          <a:bodyPr>
            <a:normAutofit fontScale="90000"/>
          </a:bodyPr>
          <a:lstStyle/>
          <a:p>
            <a:pPr eaLnBrk="1" hangingPunct="1"/>
            <a:r>
              <a:rPr lang="el-GR" altLang="en-US" b="1"/>
              <a:t>Λοιπές Απαιτήσεις</a:t>
            </a:r>
            <a:endParaRPr lang="el-GR" altLang="en-US"/>
          </a:p>
        </p:txBody>
      </p:sp>
      <p:sp>
        <p:nvSpPr>
          <p:cNvPr id="49154" name="TextBox 3">
            <a:extLst>
              <a:ext uri="{FF2B5EF4-FFF2-40B4-BE49-F238E27FC236}">
                <a16:creationId xmlns="" xmlns:a16="http://schemas.microsoft.com/office/drawing/2014/main" id="{0F7990AD-0948-2047-850E-600ADE7C2E06}"/>
              </a:ext>
            </a:extLst>
          </p:cNvPr>
          <p:cNvSpPr txBox="1">
            <a:spLocks noChangeArrowheads="1"/>
          </p:cNvSpPr>
          <p:nvPr/>
        </p:nvSpPr>
        <p:spPr bwMode="auto">
          <a:xfrm>
            <a:off x="646113" y="2584450"/>
            <a:ext cx="11299825" cy="230832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ts val="1000"/>
              </a:spcBef>
              <a:buClr>
                <a:srgbClr val="8AD0D6"/>
              </a:buClr>
              <a:buSzPct val="80000"/>
              <a:buFont typeface="Wingdings 3" pitchFamily="2" charset="2"/>
              <a:buChar char=""/>
              <a:defRPr sz="2000">
                <a:solidFill>
                  <a:schemeClr val="tx1"/>
                </a:solidFill>
                <a:latin typeface="Century Gothic" panose="020B0502020202020204" pitchFamily="34" charset="0"/>
              </a:defRPr>
            </a:lvl1pPr>
            <a:lvl2pPr marL="742950" indent="-285750">
              <a:spcBef>
                <a:spcPts val="1000"/>
              </a:spcBef>
              <a:buClr>
                <a:srgbClr val="8AD0D6"/>
              </a:buClr>
              <a:buSzPct val="80000"/>
              <a:buFont typeface="Wingdings 3" pitchFamily="2" charset="2"/>
              <a:buChar char=""/>
              <a:defRPr>
                <a:solidFill>
                  <a:schemeClr val="tx1"/>
                </a:solidFill>
                <a:latin typeface="Century Gothic" panose="020B0502020202020204" pitchFamily="34" charset="0"/>
              </a:defRPr>
            </a:lvl2pPr>
            <a:lvl3pPr marL="1143000" indent="-228600">
              <a:spcBef>
                <a:spcPts val="1000"/>
              </a:spcBef>
              <a:buClr>
                <a:srgbClr val="8AD0D6"/>
              </a:buClr>
              <a:buSzPct val="80000"/>
              <a:buFont typeface="Wingdings 3" pitchFamily="2" charset="2"/>
              <a:buChar char=""/>
              <a:defRPr sz="1600">
                <a:solidFill>
                  <a:schemeClr val="tx1"/>
                </a:solidFill>
                <a:latin typeface="Century Gothic" panose="020B0502020202020204" pitchFamily="34" charset="0"/>
              </a:defRPr>
            </a:lvl3pPr>
            <a:lvl4pPr marL="1600200" indent="-228600">
              <a:spcBef>
                <a:spcPts val="1000"/>
              </a:spcBef>
              <a:buClr>
                <a:srgbClr val="8AD0D6"/>
              </a:buClr>
              <a:buSzPct val="80000"/>
              <a:buFont typeface="Wingdings 3" pitchFamily="2" charset="2"/>
              <a:buChar char=""/>
              <a:defRPr sz="1400">
                <a:solidFill>
                  <a:schemeClr val="tx1"/>
                </a:solidFill>
                <a:latin typeface="Century Gothic" panose="020B0502020202020204" pitchFamily="34" charset="0"/>
              </a:defRPr>
            </a:lvl4pPr>
            <a:lvl5pPr marL="2057400" indent="-228600">
              <a:spcBef>
                <a:spcPts val="1000"/>
              </a:spcBef>
              <a:buClr>
                <a:srgbClr val="8AD0D6"/>
              </a:buClr>
              <a:buSzPct val="80000"/>
              <a:buFont typeface="Wingdings 3" pitchFamily="2" charset="2"/>
              <a:buChar char=""/>
              <a:defRPr sz="1400">
                <a:solidFill>
                  <a:schemeClr val="tx1"/>
                </a:solidFill>
                <a:latin typeface="Century Gothic" panose="020B0502020202020204" pitchFamily="34" charset="0"/>
              </a:defRPr>
            </a:lvl5pPr>
            <a:lvl6pPr marL="25146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6pPr>
            <a:lvl7pPr marL="29718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7pPr>
            <a:lvl8pPr marL="34290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8pPr>
            <a:lvl9pPr marL="38862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9pPr>
          </a:lstStyle>
          <a:p>
            <a:pPr eaLnBrk="1" hangingPunct="1">
              <a:spcBef>
                <a:spcPct val="0"/>
              </a:spcBef>
              <a:buClrTx/>
              <a:buSzTx/>
              <a:buFont typeface="Arial" pitchFamily="34" charset="0"/>
              <a:buChar char="•"/>
            </a:pPr>
            <a:r>
              <a:rPr lang="el-GR" altLang="en-US" sz="2400" dirty="0" smtClean="0"/>
              <a:t> Απαιτήσεις απόδοσης </a:t>
            </a:r>
            <a:endParaRPr lang="el-GR" altLang="en-US" sz="2400" dirty="0"/>
          </a:p>
          <a:p>
            <a:pPr eaLnBrk="1" hangingPunct="1">
              <a:spcBef>
                <a:spcPct val="0"/>
              </a:spcBef>
              <a:buClrTx/>
              <a:buSzTx/>
              <a:buFont typeface="Arial" pitchFamily="34" charset="0"/>
              <a:buChar char="•"/>
            </a:pPr>
            <a:endParaRPr lang="el-GR" altLang="en-US" sz="2400" dirty="0"/>
          </a:p>
          <a:p>
            <a:pPr eaLnBrk="1" hangingPunct="1">
              <a:spcBef>
                <a:spcPct val="0"/>
              </a:spcBef>
              <a:buClrTx/>
              <a:buSzTx/>
              <a:buFont typeface="Arial" pitchFamily="34" charset="0"/>
              <a:buChar char="•"/>
            </a:pPr>
            <a:r>
              <a:rPr lang="el-GR" altLang="en-US" sz="2400" dirty="0" smtClean="0"/>
              <a:t> Απαιτήσεις ευχρηστίας </a:t>
            </a:r>
          </a:p>
          <a:p>
            <a:pPr eaLnBrk="1" hangingPunct="1">
              <a:spcBef>
                <a:spcPct val="0"/>
              </a:spcBef>
              <a:buClrTx/>
              <a:buSzTx/>
              <a:buFont typeface="Arial" pitchFamily="34" charset="0"/>
              <a:buChar char="•"/>
            </a:pPr>
            <a:endParaRPr lang="el-GR" altLang="en-US" sz="2400" dirty="0" smtClean="0"/>
          </a:p>
          <a:p>
            <a:pPr eaLnBrk="1" hangingPunct="1">
              <a:spcBef>
                <a:spcPct val="0"/>
              </a:spcBef>
              <a:buClrTx/>
              <a:buSzTx/>
              <a:buFont typeface="Arial" pitchFamily="34" charset="0"/>
              <a:buChar char="•"/>
            </a:pPr>
            <a:r>
              <a:rPr lang="el-GR" altLang="en-US" sz="2400" dirty="0" smtClean="0"/>
              <a:t> Απαιτήσεις προσβασιμότητας </a:t>
            </a:r>
            <a:endParaRPr lang="el-GR" altLang="en-US" sz="2400" dirty="0"/>
          </a:p>
          <a:p>
            <a:pPr eaLnBrk="1" hangingPunct="1">
              <a:spcBef>
                <a:spcPct val="0"/>
              </a:spcBef>
              <a:buClrTx/>
              <a:buSzTx/>
              <a:buFont typeface="Arial" pitchFamily="34" charset="0"/>
              <a:buChar char="•"/>
            </a:pPr>
            <a:endParaRPr lang="el-GR" altLang="en-US" sz="2400" dirty="0"/>
          </a:p>
        </p:txBody>
      </p:sp>
      <p:sp>
        <p:nvSpPr>
          <p:cNvPr id="6" name="Slide Number Placeholder 5"/>
          <p:cNvSpPr>
            <a:spLocks noGrp="1"/>
          </p:cNvSpPr>
          <p:nvPr>
            <p:ph type="sldNum" sz="quarter" idx="12"/>
          </p:nvPr>
        </p:nvSpPr>
        <p:spPr/>
        <p:txBody>
          <a:bodyPr/>
          <a:lstStyle/>
          <a:p>
            <a:fld id="{8B95C939-2FA7-DA46-BEC7-5018676AC871}" type="slidenum">
              <a:rPr lang="en-US" smtClean="0"/>
              <a:pPr/>
              <a:t>28</a:t>
            </a:fld>
            <a:endParaRPr lang="en-US"/>
          </a:p>
        </p:txBody>
      </p:sp>
    </p:spTree>
  </p:cSld>
  <p:clrMapOvr>
    <a:masterClrMapping/>
  </p:clrMapOvr>
  <p:timing>
    <p:tnLst>
      <p:par>
        <p:cTn id="1" dur="indefinite" restart="never" nodeType="tmRoot">
          <p:childTnLst>
            <p:par>
              <p:cTn id="2"/>
            </p:par>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Box 3">
            <a:extLst>
              <a:ext uri="{FF2B5EF4-FFF2-40B4-BE49-F238E27FC236}">
                <a16:creationId xmlns="" xmlns:a16="http://schemas.microsoft.com/office/drawing/2014/main" id="{1DE2A4FC-7620-7C4B-AEC3-7E2C88E2E41D}"/>
              </a:ext>
            </a:extLst>
          </p:cNvPr>
          <p:cNvSpPr txBox="1">
            <a:spLocks noChangeArrowheads="1"/>
          </p:cNvSpPr>
          <p:nvPr/>
        </p:nvSpPr>
        <p:spPr bwMode="auto">
          <a:xfrm>
            <a:off x="646113" y="2584450"/>
            <a:ext cx="11299825" cy="10779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ts val="1000"/>
              </a:spcBef>
              <a:buClr>
                <a:srgbClr val="8AD0D6"/>
              </a:buClr>
              <a:buSzPct val="80000"/>
              <a:buFont typeface="Wingdings 3" pitchFamily="2" charset="2"/>
              <a:buChar char=""/>
              <a:defRPr sz="2000">
                <a:solidFill>
                  <a:schemeClr val="tx1"/>
                </a:solidFill>
                <a:latin typeface="Century Gothic" panose="020B0502020202020204" pitchFamily="34" charset="0"/>
              </a:defRPr>
            </a:lvl1pPr>
            <a:lvl2pPr marL="742950" indent="-285750">
              <a:spcBef>
                <a:spcPts val="1000"/>
              </a:spcBef>
              <a:buClr>
                <a:srgbClr val="8AD0D6"/>
              </a:buClr>
              <a:buSzPct val="80000"/>
              <a:buFont typeface="Wingdings 3" pitchFamily="2" charset="2"/>
              <a:buChar char=""/>
              <a:defRPr>
                <a:solidFill>
                  <a:schemeClr val="tx1"/>
                </a:solidFill>
                <a:latin typeface="Century Gothic" panose="020B0502020202020204" pitchFamily="34" charset="0"/>
              </a:defRPr>
            </a:lvl2pPr>
            <a:lvl3pPr marL="1143000" indent="-228600">
              <a:spcBef>
                <a:spcPts val="1000"/>
              </a:spcBef>
              <a:buClr>
                <a:srgbClr val="8AD0D6"/>
              </a:buClr>
              <a:buSzPct val="80000"/>
              <a:buFont typeface="Wingdings 3" pitchFamily="2" charset="2"/>
              <a:buChar char=""/>
              <a:defRPr sz="1600">
                <a:solidFill>
                  <a:schemeClr val="tx1"/>
                </a:solidFill>
                <a:latin typeface="Century Gothic" panose="020B0502020202020204" pitchFamily="34" charset="0"/>
              </a:defRPr>
            </a:lvl3pPr>
            <a:lvl4pPr marL="1600200" indent="-228600">
              <a:spcBef>
                <a:spcPts val="1000"/>
              </a:spcBef>
              <a:buClr>
                <a:srgbClr val="8AD0D6"/>
              </a:buClr>
              <a:buSzPct val="80000"/>
              <a:buFont typeface="Wingdings 3" pitchFamily="2" charset="2"/>
              <a:buChar char=""/>
              <a:defRPr sz="1400">
                <a:solidFill>
                  <a:schemeClr val="tx1"/>
                </a:solidFill>
                <a:latin typeface="Century Gothic" panose="020B0502020202020204" pitchFamily="34" charset="0"/>
              </a:defRPr>
            </a:lvl4pPr>
            <a:lvl5pPr marL="2057400" indent="-228600">
              <a:spcBef>
                <a:spcPts val="1000"/>
              </a:spcBef>
              <a:buClr>
                <a:srgbClr val="8AD0D6"/>
              </a:buClr>
              <a:buSzPct val="80000"/>
              <a:buFont typeface="Wingdings 3" pitchFamily="2" charset="2"/>
              <a:buChar char=""/>
              <a:defRPr sz="1400">
                <a:solidFill>
                  <a:schemeClr val="tx1"/>
                </a:solidFill>
                <a:latin typeface="Century Gothic" panose="020B0502020202020204" pitchFamily="34" charset="0"/>
              </a:defRPr>
            </a:lvl5pPr>
            <a:lvl6pPr marL="25146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6pPr>
            <a:lvl7pPr marL="29718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7pPr>
            <a:lvl8pPr marL="34290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8pPr>
            <a:lvl9pPr marL="38862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9pPr>
          </a:lstStyle>
          <a:p>
            <a:pPr eaLnBrk="1" hangingPunct="1">
              <a:spcBef>
                <a:spcPct val="0"/>
              </a:spcBef>
              <a:buClrTx/>
              <a:buSzTx/>
              <a:buFontTx/>
              <a:buNone/>
            </a:pPr>
            <a:r>
              <a:rPr lang="el-GR" altLang="en-US" sz="3200" b="1"/>
              <a:t>Ευχαριστώ για την παρακολούθηση </a:t>
            </a:r>
            <a:endParaRPr lang="el-GR" altLang="en-US" sz="3200"/>
          </a:p>
          <a:p>
            <a:pPr eaLnBrk="1" hangingPunct="1">
              <a:spcBef>
                <a:spcPct val="0"/>
              </a:spcBef>
              <a:buClrTx/>
              <a:buSzTx/>
              <a:buFontTx/>
              <a:buNone/>
            </a:pPr>
            <a:endParaRPr lang="el-GR" altLang="en-US" sz="3200" dirty="0"/>
          </a:p>
        </p:txBody>
      </p:sp>
      <p:sp>
        <p:nvSpPr>
          <p:cNvPr id="4" name="Slide Number Placeholder 3"/>
          <p:cNvSpPr>
            <a:spLocks noGrp="1"/>
          </p:cNvSpPr>
          <p:nvPr>
            <p:ph type="sldNum" sz="quarter" idx="12"/>
          </p:nvPr>
        </p:nvSpPr>
        <p:spPr/>
        <p:txBody>
          <a:bodyPr/>
          <a:lstStyle/>
          <a:p>
            <a:fld id="{8B95C939-2FA7-DA46-BEC7-5018676AC871}" type="slidenum">
              <a:rPr lang="en-US" smtClean="0"/>
              <a:pPr/>
              <a:t>29</a:t>
            </a:fld>
            <a:endParaRPr lang="en-US"/>
          </a:p>
        </p:txBody>
      </p:sp>
    </p:spTree>
  </p:cSld>
  <p:clrMapOvr>
    <a:masterClrMapping/>
  </p:clrMapOvr>
  <p:timing>
    <p:tnLst>
      <p:par>
        <p:cTn id="1" dur="indefinite" restart="never" nodeType="tmRoot">
          <p:childTnLst>
            <p:par>
              <p:cTn id="2"/>
            </p:par>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a:extLst>
              <a:ext uri="{FF2B5EF4-FFF2-40B4-BE49-F238E27FC236}">
                <a16:creationId xmlns="" xmlns:a16="http://schemas.microsoft.com/office/drawing/2014/main" id="{32FE9329-52C2-634F-B5F5-D6678DBEDA17}"/>
              </a:ext>
            </a:extLst>
          </p:cNvPr>
          <p:cNvSpPr>
            <a:spLocks noGrp="1" noChangeArrowheads="1"/>
          </p:cNvSpPr>
          <p:nvPr>
            <p:ph type="title"/>
          </p:nvPr>
        </p:nvSpPr>
        <p:spPr>
          <a:xfrm>
            <a:off x="646113" y="452438"/>
            <a:ext cx="9404350" cy="711200"/>
          </a:xfrm>
        </p:spPr>
        <p:txBody>
          <a:bodyPr>
            <a:normAutofit fontScale="90000"/>
          </a:bodyPr>
          <a:lstStyle/>
          <a:p>
            <a:pPr eaLnBrk="1" hangingPunct="1"/>
            <a:r>
              <a:rPr lang="el-GR" altLang="en-US" b="1" dirty="0"/>
              <a:t>Πληροφοριακό Σύστημα</a:t>
            </a:r>
            <a:endParaRPr lang="el-GR" altLang="en-US" dirty="0"/>
          </a:p>
        </p:txBody>
      </p:sp>
      <p:sp>
        <p:nvSpPr>
          <p:cNvPr id="24578" name="TextBox 3">
            <a:extLst>
              <a:ext uri="{FF2B5EF4-FFF2-40B4-BE49-F238E27FC236}">
                <a16:creationId xmlns="" xmlns:a16="http://schemas.microsoft.com/office/drawing/2014/main" id="{45F03E02-BBE9-CB44-B74F-F211306EEBF1}"/>
              </a:ext>
            </a:extLst>
          </p:cNvPr>
          <p:cNvSpPr txBox="1">
            <a:spLocks noChangeArrowheads="1"/>
          </p:cNvSpPr>
          <p:nvPr/>
        </p:nvSpPr>
        <p:spPr bwMode="auto">
          <a:xfrm>
            <a:off x="646113" y="1484313"/>
            <a:ext cx="11299825" cy="230832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ts val="1000"/>
              </a:spcBef>
              <a:buClr>
                <a:srgbClr val="8AD0D6"/>
              </a:buClr>
              <a:buSzPct val="80000"/>
              <a:buFont typeface="Wingdings 3" pitchFamily="2" charset="2"/>
              <a:buChar char=""/>
              <a:defRPr sz="2000">
                <a:solidFill>
                  <a:schemeClr val="tx1"/>
                </a:solidFill>
                <a:latin typeface="Century Gothic" panose="020B0502020202020204" pitchFamily="34" charset="0"/>
              </a:defRPr>
            </a:lvl1pPr>
            <a:lvl2pPr marL="742950" indent="-285750">
              <a:spcBef>
                <a:spcPts val="1000"/>
              </a:spcBef>
              <a:buClr>
                <a:srgbClr val="8AD0D6"/>
              </a:buClr>
              <a:buSzPct val="80000"/>
              <a:buFont typeface="Wingdings 3" pitchFamily="2" charset="2"/>
              <a:buChar char=""/>
              <a:defRPr>
                <a:solidFill>
                  <a:schemeClr val="tx1"/>
                </a:solidFill>
                <a:latin typeface="Century Gothic" panose="020B0502020202020204" pitchFamily="34" charset="0"/>
              </a:defRPr>
            </a:lvl2pPr>
            <a:lvl3pPr marL="1143000" indent="-228600">
              <a:spcBef>
                <a:spcPts val="1000"/>
              </a:spcBef>
              <a:buClr>
                <a:srgbClr val="8AD0D6"/>
              </a:buClr>
              <a:buSzPct val="80000"/>
              <a:buFont typeface="Wingdings 3" pitchFamily="2" charset="2"/>
              <a:buChar char=""/>
              <a:defRPr sz="1600">
                <a:solidFill>
                  <a:schemeClr val="tx1"/>
                </a:solidFill>
                <a:latin typeface="Century Gothic" panose="020B0502020202020204" pitchFamily="34" charset="0"/>
              </a:defRPr>
            </a:lvl3pPr>
            <a:lvl4pPr marL="1600200" indent="-228600">
              <a:spcBef>
                <a:spcPts val="1000"/>
              </a:spcBef>
              <a:buClr>
                <a:srgbClr val="8AD0D6"/>
              </a:buClr>
              <a:buSzPct val="80000"/>
              <a:buFont typeface="Wingdings 3" pitchFamily="2" charset="2"/>
              <a:buChar char=""/>
              <a:defRPr sz="1400">
                <a:solidFill>
                  <a:schemeClr val="tx1"/>
                </a:solidFill>
                <a:latin typeface="Century Gothic" panose="020B0502020202020204" pitchFamily="34" charset="0"/>
              </a:defRPr>
            </a:lvl4pPr>
            <a:lvl5pPr marL="2057400" indent="-228600">
              <a:spcBef>
                <a:spcPts val="1000"/>
              </a:spcBef>
              <a:buClr>
                <a:srgbClr val="8AD0D6"/>
              </a:buClr>
              <a:buSzPct val="80000"/>
              <a:buFont typeface="Wingdings 3" pitchFamily="2" charset="2"/>
              <a:buChar char=""/>
              <a:defRPr sz="1400">
                <a:solidFill>
                  <a:schemeClr val="tx1"/>
                </a:solidFill>
                <a:latin typeface="Century Gothic" panose="020B0502020202020204" pitchFamily="34" charset="0"/>
              </a:defRPr>
            </a:lvl5pPr>
            <a:lvl6pPr marL="25146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6pPr>
            <a:lvl7pPr marL="29718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7pPr>
            <a:lvl8pPr marL="34290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8pPr>
            <a:lvl9pPr marL="38862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9pPr>
          </a:lstStyle>
          <a:p>
            <a:pPr>
              <a:spcBef>
                <a:spcPct val="0"/>
              </a:spcBef>
              <a:buClrTx/>
              <a:buSzTx/>
              <a:buNone/>
            </a:pPr>
            <a:r>
              <a:rPr lang="el-GR" altLang="en-US" sz="2400" dirty="0" smtClean="0"/>
              <a:t>Πληροφοριακό σύστημα: ένα σύνολο από διασυνδεδεμένες συσκευές, εφαρμογές και πόρους</a:t>
            </a:r>
            <a:endParaRPr lang="el-GR" altLang="en-US" sz="2400" dirty="0"/>
          </a:p>
          <a:p>
            <a:pPr eaLnBrk="1" hangingPunct="1">
              <a:spcBef>
                <a:spcPct val="0"/>
              </a:spcBef>
              <a:buClrTx/>
              <a:buSzTx/>
              <a:buFontTx/>
              <a:buNone/>
            </a:pPr>
            <a:endParaRPr lang="el-GR" altLang="en-US" sz="2400" dirty="0"/>
          </a:p>
          <a:p>
            <a:pPr>
              <a:spcBef>
                <a:spcPct val="0"/>
              </a:spcBef>
              <a:buClrTx/>
              <a:buSzTx/>
              <a:buNone/>
            </a:pPr>
            <a:r>
              <a:rPr lang="el-GR" altLang="en-US" sz="2400" dirty="0" smtClean="0"/>
              <a:t>Αρχιτεκτονική </a:t>
            </a:r>
            <a:r>
              <a:rPr lang="el-GR" altLang="en-US" sz="2400" dirty="0"/>
              <a:t>πληροφοριακού </a:t>
            </a:r>
            <a:r>
              <a:rPr lang="el-GR" altLang="en-US" sz="2400" dirty="0" smtClean="0"/>
              <a:t>συστήματος: ένα μοντέλο που ορίζει τη δομή, τη συμπεριφορά και τις όψεις ενός πληροφοριακού συστήματος (</a:t>
            </a:r>
            <a:r>
              <a:rPr lang="en-US" altLang="en-US" sz="2400" dirty="0" err="1" smtClean="0"/>
              <a:t>Jaakkola</a:t>
            </a:r>
            <a:r>
              <a:rPr lang="en-US" altLang="en-US" sz="2400" dirty="0" smtClean="0"/>
              <a:t>,</a:t>
            </a:r>
            <a:r>
              <a:rPr lang="el-GR" altLang="en-US" sz="2400" dirty="0" smtClean="0"/>
              <a:t> 2010)</a:t>
            </a:r>
            <a:endParaRPr lang="el-GR" altLang="en-US" sz="2400" dirty="0"/>
          </a:p>
        </p:txBody>
      </p:sp>
      <p:pic>
        <p:nvPicPr>
          <p:cNvPr id="24580" name="Picture 6">
            <a:extLst>
              <a:ext uri="{FF2B5EF4-FFF2-40B4-BE49-F238E27FC236}">
                <a16:creationId xmlns="" xmlns:a16="http://schemas.microsoft.com/office/drawing/2014/main" id="{DEF4E51A-DC42-DE44-A5D6-6E522CF721E8}"/>
              </a:ext>
            </a:extLst>
          </p:cNvPr>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3679371" y="3792636"/>
            <a:ext cx="5851979" cy="285204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fld id="{8B95C939-2FA7-DA46-BEC7-5018676AC871}"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smtClean="0"/>
              <a:t>Ορισμός</a:t>
            </a:r>
            <a:endParaRPr lang="en-US" dirty="0"/>
          </a:p>
        </p:txBody>
      </p:sp>
      <p:sp>
        <p:nvSpPr>
          <p:cNvPr id="4" name="Content Placeholder 3"/>
          <p:cNvSpPr>
            <a:spLocks noGrp="1"/>
          </p:cNvSpPr>
          <p:nvPr>
            <p:ph sz="quarter" idx="1"/>
          </p:nvPr>
        </p:nvSpPr>
        <p:spPr/>
        <p:txBody>
          <a:bodyPr>
            <a:normAutofit fontScale="85000" lnSpcReduction="10000"/>
          </a:bodyPr>
          <a:lstStyle/>
          <a:p>
            <a:r>
              <a:rPr lang="el-GR" dirty="0" smtClean="0"/>
              <a:t>«Η αρχιτεκτονική ενός πληροφοριακού συστήματος εμπεριέχει το σύνολο των σημαντικών αποφάσεων σχετικά με την οργάνωση του συστήματος που περιλαμβάνουν την επιλογή των δομικών στοιχείων του και των διασυνδέσεών του, τη συμπεριφορά του, όπως ορίζεται στη συνεργασία μεταξύ των συστατικών του, τη σύνθεση αυτών των διαρθρωτικών συστατικών και των στοιχείων συμπεριφοράς σε μεγαλύτερα υποσυστήματα, και ένα αρχιτεκτονικό στυλ που καθοδηγεί αυτή την οργάνωση. </a:t>
            </a:r>
          </a:p>
          <a:p>
            <a:r>
              <a:rPr lang="el-GR" dirty="0" smtClean="0"/>
              <a:t>Επίσης, η αρχιτεκτονική ενός πληροφοριακού συστήματος εμπεριέχει αποφάσεις σχετικά με τη λειτουργικότητα (</a:t>
            </a:r>
            <a:r>
              <a:rPr lang="el-GR" dirty="0" err="1" smtClean="0"/>
              <a:t>functionality</a:t>
            </a:r>
            <a:r>
              <a:rPr lang="el-GR" dirty="0" smtClean="0"/>
              <a:t>), τη χρηστικότητα (</a:t>
            </a:r>
            <a:r>
              <a:rPr lang="el-GR" dirty="0" err="1" smtClean="0"/>
              <a:t>usability</a:t>
            </a:r>
            <a:r>
              <a:rPr lang="el-GR" dirty="0" smtClean="0"/>
              <a:t>), την ανθεκτικότητα (</a:t>
            </a:r>
            <a:r>
              <a:rPr lang="el-GR" dirty="0" err="1" smtClean="0"/>
              <a:t>resilience</a:t>
            </a:r>
            <a:r>
              <a:rPr lang="el-GR" dirty="0" smtClean="0"/>
              <a:t>), τις επιδόσεις (</a:t>
            </a:r>
            <a:r>
              <a:rPr lang="el-GR" dirty="0" err="1" smtClean="0"/>
              <a:t>performance</a:t>
            </a:r>
            <a:r>
              <a:rPr lang="el-GR" dirty="0" smtClean="0"/>
              <a:t>), την επαναχρησιμοποίηση (</a:t>
            </a:r>
            <a:r>
              <a:rPr lang="el-GR" dirty="0" err="1" smtClean="0"/>
              <a:t>reuse</a:t>
            </a:r>
            <a:r>
              <a:rPr lang="el-GR" dirty="0" smtClean="0"/>
              <a:t>), τον εύληπτο χαρακτήρα (</a:t>
            </a:r>
            <a:r>
              <a:rPr lang="el-GR" dirty="0" err="1" smtClean="0"/>
              <a:t>comprehensibility</a:t>
            </a:r>
            <a:r>
              <a:rPr lang="el-GR" dirty="0" smtClean="0"/>
              <a:t>), τους οικονομικούς και τους τεχνολογικούς περιορισμούς (</a:t>
            </a:r>
            <a:r>
              <a:rPr lang="el-GR" dirty="0" err="1" smtClean="0"/>
              <a:t>economic</a:t>
            </a:r>
            <a:r>
              <a:rPr lang="el-GR" dirty="0" smtClean="0"/>
              <a:t> </a:t>
            </a:r>
            <a:r>
              <a:rPr lang="el-GR" dirty="0" err="1" smtClean="0"/>
              <a:t>and</a:t>
            </a:r>
            <a:r>
              <a:rPr lang="el-GR" dirty="0" smtClean="0"/>
              <a:t> </a:t>
            </a:r>
            <a:r>
              <a:rPr lang="el-GR" dirty="0" err="1" smtClean="0"/>
              <a:t>technology</a:t>
            </a:r>
            <a:r>
              <a:rPr lang="el-GR" dirty="0" smtClean="0"/>
              <a:t> </a:t>
            </a:r>
            <a:r>
              <a:rPr lang="el-GR" dirty="0" err="1" smtClean="0"/>
              <a:t>constraints</a:t>
            </a:r>
            <a:r>
              <a:rPr lang="el-GR" dirty="0" smtClean="0"/>
              <a:t>), αλλά και την αισθητική του συστήματος (</a:t>
            </a:r>
            <a:r>
              <a:rPr lang="el-GR" dirty="0" err="1" smtClean="0"/>
              <a:t>aesthetics</a:t>
            </a:r>
            <a:r>
              <a:rPr lang="el-GR" dirty="0" smtClean="0"/>
              <a:t>)». </a:t>
            </a:r>
          </a:p>
          <a:p>
            <a:pPr>
              <a:buNone/>
            </a:pPr>
            <a:r>
              <a:rPr lang="el-GR" dirty="0" smtClean="0"/>
              <a:t>(</a:t>
            </a:r>
            <a:r>
              <a:rPr lang="en-US" dirty="0" err="1" smtClean="0"/>
              <a:t>Kruchten</a:t>
            </a:r>
            <a:r>
              <a:rPr lang="en-US" dirty="0" smtClean="0"/>
              <a:t> et al.</a:t>
            </a:r>
            <a:r>
              <a:rPr lang="el-GR" dirty="0" smtClean="0"/>
              <a:t>, </a:t>
            </a:r>
            <a:r>
              <a:rPr lang="en-US" dirty="0" smtClean="0"/>
              <a:t>2004)</a:t>
            </a:r>
            <a:endParaRPr lang="en-US" dirty="0"/>
          </a:p>
        </p:txBody>
      </p:sp>
      <p:sp>
        <p:nvSpPr>
          <p:cNvPr id="5" name="Slide Number Placeholder 4"/>
          <p:cNvSpPr>
            <a:spLocks noGrp="1"/>
          </p:cNvSpPr>
          <p:nvPr>
            <p:ph type="sldNum" sz="quarter" idx="12"/>
          </p:nvPr>
        </p:nvSpPr>
        <p:spPr/>
        <p:txBody>
          <a:bodyPr/>
          <a:lstStyle/>
          <a:p>
            <a:fld id="{8B95C939-2FA7-DA46-BEC7-5018676AC871}"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a:extLst>
              <a:ext uri="{FF2B5EF4-FFF2-40B4-BE49-F238E27FC236}">
                <a16:creationId xmlns="" xmlns:a16="http://schemas.microsoft.com/office/drawing/2014/main" id="{CA291149-D4A7-6C43-BA2B-5E9E319ED974}"/>
              </a:ext>
            </a:extLst>
          </p:cNvPr>
          <p:cNvSpPr>
            <a:spLocks noGrp="1" noChangeArrowheads="1"/>
          </p:cNvSpPr>
          <p:nvPr>
            <p:ph type="title"/>
          </p:nvPr>
        </p:nvSpPr>
        <p:spPr>
          <a:xfrm>
            <a:off x="584200" y="452438"/>
            <a:ext cx="9404350" cy="711200"/>
          </a:xfrm>
        </p:spPr>
        <p:txBody>
          <a:bodyPr>
            <a:normAutofit fontScale="90000"/>
          </a:bodyPr>
          <a:lstStyle/>
          <a:p>
            <a:pPr eaLnBrk="1" hangingPunct="1"/>
            <a:r>
              <a:rPr lang="el-GR" altLang="en-US" b="1" dirty="0"/>
              <a:t>Στόχος Αρχιτεκτονικής ΠΣ</a:t>
            </a:r>
            <a:endParaRPr lang="el-GR" altLang="en-US" dirty="0"/>
          </a:p>
        </p:txBody>
      </p:sp>
      <p:sp>
        <p:nvSpPr>
          <p:cNvPr id="26626" name="TextBox 3">
            <a:extLst>
              <a:ext uri="{FF2B5EF4-FFF2-40B4-BE49-F238E27FC236}">
                <a16:creationId xmlns="" xmlns:a16="http://schemas.microsoft.com/office/drawing/2014/main" id="{65805057-F42F-D64E-968D-73CCF5F2FC72}"/>
              </a:ext>
            </a:extLst>
          </p:cNvPr>
          <p:cNvSpPr txBox="1">
            <a:spLocks noChangeArrowheads="1"/>
          </p:cNvSpPr>
          <p:nvPr/>
        </p:nvSpPr>
        <p:spPr bwMode="auto">
          <a:xfrm>
            <a:off x="584200" y="1484313"/>
            <a:ext cx="11045144" cy="45243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ts val="1000"/>
              </a:spcBef>
              <a:buClr>
                <a:srgbClr val="8AD0D6"/>
              </a:buClr>
              <a:buSzPct val="80000"/>
              <a:buFont typeface="Wingdings 3" pitchFamily="2" charset="2"/>
              <a:buChar char=""/>
              <a:defRPr sz="2000">
                <a:solidFill>
                  <a:schemeClr val="tx1"/>
                </a:solidFill>
                <a:latin typeface="Century Gothic" panose="020B0502020202020204" pitchFamily="34" charset="0"/>
              </a:defRPr>
            </a:lvl1pPr>
            <a:lvl2pPr marL="742950" indent="-285750">
              <a:spcBef>
                <a:spcPts val="1000"/>
              </a:spcBef>
              <a:buClr>
                <a:srgbClr val="8AD0D6"/>
              </a:buClr>
              <a:buSzPct val="80000"/>
              <a:buFont typeface="Wingdings 3" pitchFamily="2" charset="2"/>
              <a:buChar char=""/>
              <a:defRPr>
                <a:solidFill>
                  <a:schemeClr val="tx1"/>
                </a:solidFill>
                <a:latin typeface="Century Gothic" panose="020B0502020202020204" pitchFamily="34" charset="0"/>
              </a:defRPr>
            </a:lvl2pPr>
            <a:lvl3pPr marL="1143000" indent="-228600">
              <a:spcBef>
                <a:spcPts val="1000"/>
              </a:spcBef>
              <a:buClr>
                <a:srgbClr val="8AD0D6"/>
              </a:buClr>
              <a:buSzPct val="80000"/>
              <a:buFont typeface="Wingdings 3" pitchFamily="2" charset="2"/>
              <a:buChar char=""/>
              <a:defRPr sz="1600">
                <a:solidFill>
                  <a:schemeClr val="tx1"/>
                </a:solidFill>
                <a:latin typeface="Century Gothic" panose="020B0502020202020204" pitchFamily="34" charset="0"/>
              </a:defRPr>
            </a:lvl3pPr>
            <a:lvl4pPr marL="1600200" indent="-228600">
              <a:spcBef>
                <a:spcPts val="1000"/>
              </a:spcBef>
              <a:buClr>
                <a:srgbClr val="8AD0D6"/>
              </a:buClr>
              <a:buSzPct val="80000"/>
              <a:buFont typeface="Wingdings 3" pitchFamily="2" charset="2"/>
              <a:buChar char=""/>
              <a:defRPr sz="1400">
                <a:solidFill>
                  <a:schemeClr val="tx1"/>
                </a:solidFill>
                <a:latin typeface="Century Gothic" panose="020B0502020202020204" pitchFamily="34" charset="0"/>
              </a:defRPr>
            </a:lvl4pPr>
            <a:lvl5pPr marL="2057400" indent="-228600">
              <a:spcBef>
                <a:spcPts val="1000"/>
              </a:spcBef>
              <a:buClr>
                <a:srgbClr val="8AD0D6"/>
              </a:buClr>
              <a:buSzPct val="80000"/>
              <a:buFont typeface="Wingdings 3" pitchFamily="2" charset="2"/>
              <a:buChar char=""/>
              <a:defRPr sz="1400">
                <a:solidFill>
                  <a:schemeClr val="tx1"/>
                </a:solidFill>
                <a:latin typeface="Century Gothic" panose="020B0502020202020204" pitchFamily="34" charset="0"/>
              </a:defRPr>
            </a:lvl5pPr>
            <a:lvl6pPr marL="25146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6pPr>
            <a:lvl7pPr marL="29718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7pPr>
            <a:lvl8pPr marL="34290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8pPr>
            <a:lvl9pPr marL="38862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9pPr>
          </a:lstStyle>
          <a:p>
            <a:pPr>
              <a:spcBef>
                <a:spcPct val="0"/>
              </a:spcBef>
              <a:buClrTx/>
              <a:buSzTx/>
              <a:buFont typeface="Arial" pitchFamily="34" charset="0"/>
              <a:buChar char="•"/>
            </a:pPr>
            <a:r>
              <a:rPr lang="el-GR" altLang="en-US" sz="2400" dirty="0" smtClean="0"/>
              <a:t> Να προσδιοριστούν </a:t>
            </a:r>
            <a:r>
              <a:rPr lang="el-GR" altLang="en-US" sz="2400" dirty="0"/>
              <a:t>οι </a:t>
            </a:r>
            <a:r>
              <a:rPr lang="el-GR" altLang="en-US" sz="2400" dirty="0" smtClean="0"/>
              <a:t>απαιτήσεις που επηρεάζουν τη δομή </a:t>
            </a:r>
            <a:r>
              <a:rPr lang="el-GR" altLang="en-US" sz="2400" dirty="0"/>
              <a:t>της </a:t>
            </a:r>
            <a:r>
              <a:rPr lang="el-GR" altLang="en-US" sz="2400" dirty="0" smtClean="0"/>
              <a:t>τεχνικής λύσης </a:t>
            </a:r>
          </a:p>
          <a:p>
            <a:pPr>
              <a:spcBef>
                <a:spcPct val="0"/>
              </a:spcBef>
              <a:buClrTx/>
              <a:buSzTx/>
              <a:buFont typeface="Arial" pitchFamily="34" charset="0"/>
              <a:buChar char="•"/>
            </a:pPr>
            <a:endParaRPr lang="el-GR" altLang="en-US" sz="2400" dirty="0" smtClean="0"/>
          </a:p>
          <a:p>
            <a:pPr>
              <a:spcBef>
                <a:spcPct val="0"/>
              </a:spcBef>
              <a:buClrTx/>
              <a:buSzTx/>
              <a:buNone/>
            </a:pPr>
            <a:r>
              <a:rPr lang="el-GR" altLang="en-US" sz="2400" dirty="0" smtClean="0"/>
              <a:t>Μια αρχιτεκτονική  είναι </a:t>
            </a:r>
            <a:r>
              <a:rPr lang="el-GR" altLang="en-US" sz="2400" b="1" dirty="0" smtClean="0"/>
              <a:t>«καλή» </a:t>
            </a:r>
            <a:r>
              <a:rPr lang="el-GR" altLang="en-US" sz="2400" dirty="0" smtClean="0"/>
              <a:t>όταν:</a:t>
            </a:r>
            <a:endParaRPr lang="el-GR" altLang="en-US" sz="2400" dirty="0"/>
          </a:p>
          <a:p>
            <a:pPr>
              <a:spcBef>
                <a:spcPct val="0"/>
              </a:spcBef>
              <a:buClrTx/>
              <a:buSzTx/>
              <a:buFont typeface="Arial" pitchFamily="34" charset="0"/>
              <a:buChar char="•"/>
            </a:pPr>
            <a:endParaRPr lang="el-GR" altLang="en-US" sz="2400" dirty="0"/>
          </a:p>
          <a:p>
            <a:pPr>
              <a:spcBef>
                <a:spcPct val="0"/>
              </a:spcBef>
              <a:buClrTx/>
              <a:buSzTx/>
              <a:buFont typeface="Arial" pitchFamily="34" charset="0"/>
              <a:buChar char="•"/>
            </a:pPr>
            <a:r>
              <a:rPr lang="el-GR" altLang="en-US" sz="2400" dirty="0" smtClean="0"/>
              <a:t>  Μειώνει τους επιχειρηματικούς κινδύνους δημιουργίας του ΠΣ </a:t>
            </a:r>
          </a:p>
          <a:p>
            <a:pPr>
              <a:spcBef>
                <a:spcPct val="0"/>
              </a:spcBef>
              <a:buClrTx/>
              <a:buSzTx/>
              <a:buFont typeface="Arial" pitchFamily="34" charset="0"/>
              <a:buChar char="•"/>
            </a:pPr>
            <a:endParaRPr lang="el-GR" altLang="en-US" sz="2400" dirty="0" smtClean="0"/>
          </a:p>
          <a:p>
            <a:pPr>
              <a:spcBef>
                <a:spcPct val="0"/>
              </a:spcBef>
              <a:buClrTx/>
              <a:buSzTx/>
              <a:buFont typeface="Arial" pitchFamily="34" charset="0"/>
              <a:buChar char="•"/>
            </a:pPr>
            <a:r>
              <a:rPr lang="el-GR" altLang="en-US" sz="2400" dirty="0" smtClean="0"/>
              <a:t>  Υποστηρίζει τη διαχείριση των αλλαγών κατά τη διάρκεια ζωής του ΠΣ</a:t>
            </a:r>
          </a:p>
          <a:p>
            <a:pPr>
              <a:spcBef>
                <a:spcPct val="0"/>
              </a:spcBef>
              <a:buClrTx/>
              <a:buSzTx/>
              <a:buFont typeface="Arial" pitchFamily="34" charset="0"/>
              <a:buChar char="•"/>
            </a:pPr>
            <a:endParaRPr lang="el-GR" altLang="en-US" sz="2400" dirty="0" smtClean="0"/>
          </a:p>
          <a:p>
            <a:pPr>
              <a:spcBef>
                <a:spcPct val="0"/>
              </a:spcBef>
              <a:buClrTx/>
              <a:buSzTx/>
              <a:buFont typeface="Arial" pitchFamily="34" charset="0"/>
              <a:buChar char="•"/>
            </a:pPr>
            <a:r>
              <a:rPr lang="el-GR" altLang="en-US" sz="2400" dirty="0" smtClean="0"/>
              <a:t>  Δίνει δομή στο πληροφοριακό σύστημα</a:t>
            </a:r>
            <a:endParaRPr lang="en-US" altLang="en-US" sz="2400" dirty="0" smtClean="0"/>
          </a:p>
          <a:p>
            <a:pPr>
              <a:spcBef>
                <a:spcPct val="0"/>
              </a:spcBef>
              <a:buClrTx/>
              <a:buSzTx/>
              <a:buFont typeface="Arial" pitchFamily="34" charset="0"/>
              <a:buChar char="•"/>
            </a:pPr>
            <a:endParaRPr lang="en-US" altLang="en-US" sz="2400" dirty="0" smtClean="0"/>
          </a:p>
          <a:p>
            <a:pPr>
              <a:spcBef>
                <a:spcPct val="0"/>
              </a:spcBef>
              <a:buClrTx/>
              <a:buSzTx/>
              <a:buNone/>
            </a:pPr>
            <a:r>
              <a:rPr lang="en-US" altLang="en-US" sz="2400" dirty="0" smtClean="0"/>
              <a:t>(Shaw, 1996)</a:t>
            </a:r>
            <a:endParaRPr lang="el-GR" altLang="en-US" sz="2400" dirty="0"/>
          </a:p>
        </p:txBody>
      </p:sp>
      <p:sp>
        <p:nvSpPr>
          <p:cNvPr id="5" name="Slide Number Placeholder 4"/>
          <p:cNvSpPr>
            <a:spLocks noGrp="1"/>
          </p:cNvSpPr>
          <p:nvPr>
            <p:ph type="sldNum" sz="quarter" idx="12"/>
          </p:nvPr>
        </p:nvSpPr>
        <p:spPr/>
        <p:txBody>
          <a:bodyPr/>
          <a:lstStyle/>
          <a:p>
            <a:fld id="{8B95C939-2FA7-DA46-BEC7-5018676AC871}"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 xmlns:a16="http://schemas.microsoft.com/office/drawing/2014/main" id="{639341D5-34FF-BB4B-8727-07F08E9EF44C}"/>
              </a:ext>
            </a:extLst>
          </p:cNvPr>
          <p:cNvSpPr>
            <a:spLocks noGrp="1" noChangeArrowheads="1"/>
          </p:cNvSpPr>
          <p:nvPr>
            <p:ph type="title"/>
          </p:nvPr>
        </p:nvSpPr>
        <p:spPr>
          <a:xfrm>
            <a:off x="646113" y="452438"/>
            <a:ext cx="9404350" cy="711200"/>
          </a:xfrm>
        </p:spPr>
        <p:txBody>
          <a:bodyPr>
            <a:normAutofit fontScale="90000"/>
          </a:bodyPr>
          <a:lstStyle/>
          <a:p>
            <a:pPr eaLnBrk="1" hangingPunct="1"/>
            <a:r>
              <a:rPr lang="el-GR" altLang="en-US" b="1" dirty="0" smtClean="0"/>
              <a:t>Απαιτήσεις </a:t>
            </a:r>
            <a:r>
              <a:rPr lang="el-GR" altLang="en-US" b="1" dirty="0"/>
              <a:t>Αρχιτεκτονικής  ΠΣ</a:t>
            </a:r>
            <a:endParaRPr lang="el-GR" altLang="en-US" dirty="0"/>
          </a:p>
        </p:txBody>
      </p:sp>
      <p:sp>
        <p:nvSpPr>
          <p:cNvPr id="28674" name="TextBox 3">
            <a:extLst>
              <a:ext uri="{FF2B5EF4-FFF2-40B4-BE49-F238E27FC236}">
                <a16:creationId xmlns="" xmlns:a16="http://schemas.microsoft.com/office/drawing/2014/main" id="{943055CE-B59D-7A46-AE18-3B00082625F0}"/>
              </a:ext>
            </a:extLst>
          </p:cNvPr>
          <p:cNvSpPr txBox="1">
            <a:spLocks noChangeArrowheads="1"/>
          </p:cNvSpPr>
          <p:nvPr/>
        </p:nvSpPr>
        <p:spPr bwMode="auto">
          <a:xfrm>
            <a:off x="584200" y="1484313"/>
            <a:ext cx="11361739" cy="440633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ts val="1000"/>
              </a:spcBef>
              <a:buClr>
                <a:srgbClr val="8AD0D6"/>
              </a:buClr>
              <a:buSzPct val="80000"/>
              <a:buFont typeface="Wingdings 3" pitchFamily="2" charset="2"/>
              <a:buChar char=""/>
              <a:defRPr sz="2000">
                <a:solidFill>
                  <a:schemeClr val="tx1"/>
                </a:solidFill>
                <a:latin typeface="Century Gothic" panose="020B0502020202020204" pitchFamily="34" charset="0"/>
              </a:defRPr>
            </a:lvl1pPr>
            <a:lvl2pPr marL="742950" indent="-285750">
              <a:spcBef>
                <a:spcPts val="1000"/>
              </a:spcBef>
              <a:buClr>
                <a:srgbClr val="8AD0D6"/>
              </a:buClr>
              <a:buSzPct val="80000"/>
              <a:buFont typeface="Wingdings 3" pitchFamily="2" charset="2"/>
              <a:buChar char=""/>
              <a:defRPr>
                <a:solidFill>
                  <a:schemeClr val="tx1"/>
                </a:solidFill>
                <a:latin typeface="Century Gothic" panose="020B0502020202020204" pitchFamily="34" charset="0"/>
              </a:defRPr>
            </a:lvl2pPr>
            <a:lvl3pPr marL="1143000" indent="-228600">
              <a:spcBef>
                <a:spcPts val="1000"/>
              </a:spcBef>
              <a:buClr>
                <a:srgbClr val="8AD0D6"/>
              </a:buClr>
              <a:buSzPct val="80000"/>
              <a:buFont typeface="Wingdings 3" pitchFamily="2" charset="2"/>
              <a:buChar char=""/>
              <a:defRPr sz="1600">
                <a:solidFill>
                  <a:schemeClr val="tx1"/>
                </a:solidFill>
                <a:latin typeface="Century Gothic" panose="020B0502020202020204" pitchFamily="34" charset="0"/>
              </a:defRPr>
            </a:lvl3pPr>
            <a:lvl4pPr marL="1600200" indent="-228600">
              <a:spcBef>
                <a:spcPts val="1000"/>
              </a:spcBef>
              <a:buClr>
                <a:srgbClr val="8AD0D6"/>
              </a:buClr>
              <a:buSzPct val="80000"/>
              <a:buFont typeface="Wingdings 3" pitchFamily="2" charset="2"/>
              <a:buChar char=""/>
              <a:defRPr sz="1400">
                <a:solidFill>
                  <a:schemeClr val="tx1"/>
                </a:solidFill>
                <a:latin typeface="Century Gothic" panose="020B0502020202020204" pitchFamily="34" charset="0"/>
              </a:defRPr>
            </a:lvl4pPr>
            <a:lvl5pPr marL="2057400" indent="-228600">
              <a:spcBef>
                <a:spcPts val="1000"/>
              </a:spcBef>
              <a:buClr>
                <a:srgbClr val="8AD0D6"/>
              </a:buClr>
              <a:buSzPct val="80000"/>
              <a:buFont typeface="Wingdings 3" pitchFamily="2" charset="2"/>
              <a:buChar char=""/>
              <a:defRPr sz="1400">
                <a:solidFill>
                  <a:schemeClr val="tx1"/>
                </a:solidFill>
                <a:latin typeface="Century Gothic" panose="020B0502020202020204" pitchFamily="34" charset="0"/>
              </a:defRPr>
            </a:lvl5pPr>
            <a:lvl6pPr marL="25146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6pPr>
            <a:lvl7pPr marL="29718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7pPr>
            <a:lvl8pPr marL="34290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8pPr>
            <a:lvl9pPr marL="38862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9pPr>
          </a:lstStyle>
          <a:p>
            <a:pPr>
              <a:spcBef>
                <a:spcPct val="0"/>
              </a:spcBef>
              <a:buClrTx/>
              <a:buSzTx/>
              <a:buNone/>
            </a:pPr>
            <a:r>
              <a:rPr lang="el-GR" sz="2200" dirty="0" smtClean="0"/>
              <a:t>Η αρχιτεκτονική ενός πληροφοριακού συστήματος λαμβάνει υπόψη τις ακόλουθες απαιτήσεις (</a:t>
            </a:r>
            <a:r>
              <a:rPr lang="el-GR" sz="2200" dirty="0" err="1" smtClean="0"/>
              <a:t>Meier</a:t>
            </a:r>
            <a:r>
              <a:rPr lang="el-GR" sz="2200" dirty="0" smtClean="0"/>
              <a:t> </a:t>
            </a:r>
            <a:r>
              <a:rPr lang="el-GR" sz="2200" dirty="0" err="1" smtClean="0"/>
              <a:t>et</a:t>
            </a:r>
            <a:r>
              <a:rPr lang="el-GR" sz="2200" dirty="0" smtClean="0"/>
              <a:t> </a:t>
            </a:r>
            <a:r>
              <a:rPr lang="el-GR" sz="2200" dirty="0" err="1" smtClean="0"/>
              <a:t>al</a:t>
            </a:r>
            <a:r>
              <a:rPr lang="el-GR" sz="2200" dirty="0" smtClean="0"/>
              <a:t>., 2009): </a:t>
            </a:r>
            <a:endParaRPr lang="en-US" sz="2200" dirty="0" smtClean="0"/>
          </a:p>
          <a:p>
            <a:r>
              <a:rPr lang="en-US" sz="2200" dirty="0" smtClean="0"/>
              <a:t> </a:t>
            </a:r>
            <a:r>
              <a:rPr lang="el-GR" sz="2200" dirty="0" smtClean="0"/>
              <a:t>Τις επιχειρησιακές διεργασίες που θα υποστηρίξει το ΠΣ</a:t>
            </a:r>
          </a:p>
          <a:p>
            <a:r>
              <a:rPr lang="en-US" sz="2200" dirty="0" smtClean="0"/>
              <a:t> </a:t>
            </a:r>
            <a:r>
              <a:rPr lang="el-GR" sz="2200" dirty="0" smtClean="0"/>
              <a:t>Τις υπάρχουσες υποδομές Τεχνολογιών Πληροφορικής και Τηλεπικοινωνιών</a:t>
            </a:r>
          </a:p>
          <a:p>
            <a:r>
              <a:rPr lang="el-GR" sz="2200" dirty="0" smtClean="0"/>
              <a:t> Τις ανάγκες που θα δημιουργήσει το πληροφοριακό σύστημα</a:t>
            </a:r>
          </a:p>
          <a:p>
            <a:r>
              <a:rPr lang="en-US" sz="2200" dirty="0" smtClean="0"/>
              <a:t> </a:t>
            </a:r>
            <a:r>
              <a:rPr lang="el-GR" sz="2200" dirty="0" smtClean="0"/>
              <a:t>Τα εμπλεκόμενα μέρη στη διαμόρφωση της αρχιτεκτονικής και τους χρήστες του συστήματος</a:t>
            </a:r>
          </a:p>
          <a:p>
            <a:r>
              <a:rPr lang="el-GR" sz="2200" dirty="0" smtClean="0"/>
              <a:t>Την εμβέλεια της επιχείρησης</a:t>
            </a:r>
          </a:p>
          <a:p>
            <a:r>
              <a:rPr lang="el-GR" sz="2200" dirty="0" smtClean="0"/>
              <a:t>Τα δεδομένα που παράγονται και τηρούνται  στην επιχείρηση</a:t>
            </a:r>
          </a:p>
          <a:p>
            <a:endParaRPr lang="el-GR" sz="2400" dirty="0" smtClean="0"/>
          </a:p>
        </p:txBody>
      </p:sp>
      <p:sp>
        <p:nvSpPr>
          <p:cNvPr id="7" name="Slide Number Placeholder 6"/>
          <p:cNvSpPr>
            <a:spLocks noGrp="1"/>
          </p:cNvSpPr>
          <p:nvPr>
            <p:ph type="sldNum" sz="quarter" idx="12"/>
          </p:nvPr>
        </p:nvSpPr>
        <p:spPr/>
        <p:txBody>
          <a:bodyPr/>
          <a:lstStyle/>
          <a:p>
            <a:fld id="{8B95C939-2FA7-DA46-BEC7-5018676AC871}"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altLang="en-US" sz="3600" b="1" dirty="0" smtClean="0"/>
              <a:t>Παραδοσιακές εφαρμογές</a:t>
            </a:r>
            <a:endParaRPr lang="en-US" altLang="en-US" sz="3600" b="1" dirty="0" smtClean="0"/>
          </a:p>
        </p:txBody>
      </p:sp>
      <p:sp>
        <p:nvSpPr>
          <p:cNvPr id="3" name="Slide Number Placeholder 2"/>
          <p:cNvSpPr>
            <a:spLocks noGrp="1"/>
          </p:cNvSpPr>
          <p:nvPr>
            <p:ph type="sldNum" sz="quarter" idx="12"/>
          </p:nvPr>
        </p:nvSpPr>
        <p:spPr/>
        <p:txBody>
          <a:bodyPr/>
          <a:lstStyle/>
          <a:p>
            <a:fld id="{8B95C939-2FA7-DA46-BEC7-5018676AC871}" type="slidenum">
              <a:rPr lang="en-US" smtClean="0"/>
              <a:pPr/>
              <a:t>7</a:t>
            </a:fld>
            <a:endParaRPr lang="en-US"/>
          </a:p>
        </p:txBody>
      </p:sp>
      <p:sp>
        <p:nvSpPr>
          <p:cNvPr id="4" name="Content Placeholder 3"/>
          <p:cNvSpPr>
            <a:spLocks noGrp="1"/>
          </p:cNvSpPr>
          <p:nvPr>
            <p:ph sz="quarter" idx="1"/>
          </p:nvPr>
        </p:nvSpPr>
        <p:spPr>
          <a:xfrm>
            <a:off x="1219199" y="1447800"/>
            <a:ext cx="10689771" cy="4572000"/>
          </a:xfrm>
        </p:spPr>
        <p:txBody>
          <a:bodyPr>
            <a:normAutofit fontScale="92500" lnSpcReduction="10000"/>
          </a:bodyPr>
          <a:lstStyle/>
          <a:p>
            <a:pPr>
              <a:buNone/>
            </a:pPr>
            <a:r>
              <a:rPr lang="en-US" dirty="0" smtClean="0"/>
              <a:t>“</a:t>
            </a:r>
            <a:r>
              <a:rPr lang="en-US" dirty="0" smtClean="0">
                <a:latin typeface="Century Gothic" panose="020B0502020202020204" pitchFamily="34" charset="0"/>
              </a:rPr>
              <a:t>Stand alone” </a:t>
            </a:r>
            <a:r>
              <a:rPr lang="el-GR" dirty="0" smtClean="0">
                <a:latin typeface="Century Gothic" panose="020B0502020202020204" pitchFamily="34" charset="0"/>
              </a:rPr>
              <a:t>: εγκατεστημένες τοπικά σε Η/Υ   (αρχιτεκτονική 1-</a:t>
            </a:r>
            <a:r>
              <a:rPr lang="en-US" dirty="0" smtClean="0">
                <a:latin typeface="Century Gothic" panose="020B0502020202020204" pitchFamily="34" charset="0"/>
              </a:rPr>
              <a:t>tier)</a:t>
            </a:r>
          </a:p>
          <a:p>
            <a:r>
              <a:rPr lang="el-GR" dirty="0" smtClean="0">
                <a:latin typeface="Century Gothic" panose="020B0502020202020204" pitchFamily="34" charset="0"/>
              </a:rPr>
              <a:t>Μονολιθικά σχεδιασμένες</a:t>
            </a:r>
          </a:p>
          <a:p>
            <a:r>
              <a:rPr lang="el-GR" dirty="0" smtClean="0">
                <a:latin typeface="Century Gothic" panose="020B0502020202020204" pitchFamily="34" charset="0"/>
              </a:rPr>
              <a:t>Σταθερές </a:t>
            </a:r>
            <a:r>
              <a:rPr lang="el-GR" dirty="0" err="1" smtClean="0">
                <a:latin typeface="Century Gothic" panose="020B0502020202020204" pitchFamily="34" charset="0"/>
              </a:rPr>
              <a:t>διεπαφές</a:t>
            </a:r>
            <a:r>
              <a:rPr lang="el-GR" dirty="0" smtClean="0">
                <a:latin typeface="Century Gothic" panose="020B0502020202020204" pitchFamily="34" charset="0"/>
              </a:rPr>
              <a:t> χρήστη</a:t>
            </a:r>
          </a:p>
          <a:p>
            <a:r>
              <a:rPr lang="el-GR" dirty="0" smtClean="0">
                <a:latin typeface="Century Gothic" panose="020B0502020202020204" pitchFamily="34" charset="0"/>
              </a:rPr>
              <a:t>Εσωτερικές δηλώσεις σταθερών και μεταβλητών</a:t>
            </a:r>
          </a:p>
          <a:p>
            <a:r>
              <a:rPr lang="el-GR" dirty="0" smtClean="0">
                <a:latin typeface="Century Gothic" panose="020B0502020202020204" pitchFamily="34" charset="0"/>
              </a:rPr>
              <a:t>Εσωτερικές δηλώσεις επιχειρησιακών κανόνων</a:t>
            </a:r>
          </a:p>
          <a:p>
            <a:r>
              <a:rPr lang="el-GR" dirty="0" smtClean="0">
                <a:latin typeface="Century Gothic" panose="020B0502020202020204" pitchFamily="34" charset="0"/>
              </a:rPr>
              <a:t>Εσωτερική αποθήκευση στοιχείων </a:t>
            </a:r>
            <a:r>
              <a:rPr lang="el-GR" dirty="0" err="1" smtClean="0">
                <a:latin typeface="Century Gothic" panose="020B0502020202020204" pitchFamily="34" charset="0"/>
              </a:rPr>
              <a:t>αυθεντικοποίησης</a:t>
            </a:r>
            <a:r>
              <a:rPr lang="el-GR" dirty="0" smtClean="0">
                <a:latin typeface="Century Gothic" panose="020B0502020202020204" pitchFamily="34" charset="0"/>
              </a:rPr>
              <a:t> χρηστών</a:t>
            </a:r>
          </a:p>
          <a:p>
            <a:endParaRPr lang="el-GR" dirty="0" smtClean="0"/>
          </a:p>
          <a:p>
            <a:pPr>
              <a:buNone/>
            </a:pPr>
            <a:r>
              <a:rPr lang="el-GR" dirty="0" smtClean="0">
                <a:latin typeface="Century Gothic" panose="020B0502020202020204" pitchFamily="34" charset="0"/>
              </a:rPr>
              <a:t>Κάθε νέο ΠΣ πρέπει:</a:t>
            </a:r>
          </a:p>
          <a:p>
            <a:pPr marL="274320" lvl="1" indent="-274320">
              <a:spcBef>
                <a:spcPts val="580"/>
              </a:spcBef>
              <a:buClr>
                <a:schemeClr val="accent1"/>
              </a:buClr>
            </a:pPr>
            <a:r>
              <a:rPr lang="el-GR" sz="2600" dirty="0" smtClean="0">
                <a:latin typeface="Century Gothic" panose="020B0502020202020204" pitchFamily="34" charset="0"/>
              </a:rPr>
              <a:t>είτε να  να </a:t>
            </a:r>
            <a:r>
              <a:rPr lang="el-GR" sz="2600" dirty="0" err="1" smtClean="0">
                <a:latin typeface="Century Gothic" panose="020B0502020202020204" pitchFamily="34" charset="0"/>
              </a:rPr>
              <a:t>διαλειτουργεί</a:t>
            </a:r>
            <a:r>
              <a:rPr lang="el-GR" sz="2600" dirty="0" smtClean="0">
                <a:latin typeface="Century Gothic" panose="020B0502020202020204" pitchFamily="34" charset="0"/>
              </a:rPr>
              <a:t> με τις παραδοσιακές εφαρμογές,  </a:t>
            </a:r>
          </a:p>
          <a:p>
            <a:pPr marL="274320" lvl="1" indent="-274320">
              <a:spcBef>
                <a:spcPts val="580"/>
              </a:spcBef>
              <a:buClr>
                <a:schemeClr val="accent1"/>
              </a:buClr>
            </a:pPr>
            <a:r>
              <a:rPr lang="el-GR" sz="2600" dirty="0" smtClean="0">
                <a:latin typeface="Century Gothic" panose="020B0502020202020204" pitchFamily="34" charset="0"/>
              </a:rPr>
              <a:t>είτε να διαθέτει νέες εφαρμογές (στις οποίες πρέπει να μεταφερθούν τα δεδομένα από τις παλιές)</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a:extLst>
              <a:ext uri="{FF2B5EF4-FFF2-40B4-BE49-F238E27FC236}">
                <a16:creationId xmlns="" xmlns:a16="http://schemas.microsoft.com/office/drawing/2014/main" id="{5F7992AC-3D29-B549-8C35-16D3747B68DF}"/>
              </a:ext>
            </a:extLst>
          </p:cNvPr>
          <p:cNvSpPr>
            <a:spLocks noGrp="1" noChangeArrowheads="1"/>
          </p:cNvSpPr>
          <p:nvPr>
            <p:ph type="title"/>
          </p:nvPr>
        </p:nvSpPr>
        <p:spPr>
          <a:xfrm>
            <a:off x="646113" y="452438"/>
            <a:ext cx="10856076" cy="711200"/>
          </a:xfrm>
        </p:spPr>
        <p:txBody>
          <a:bodyPr>
            <a:normAutofit fontScale="90000"/>
          </a:bodyPr>
          <a:lstStyle/>
          <a:p>
            <a:pPr eaLnBrk="1" hangingPunct="1"/>
            <a:r>
              <a:rPr lang="el-GR" altLang="en-US" b="1" dirty="0" smtClean="0"/>
              <a:t>Αρχιτεκτονική </a:t>
            </a:r>
            <a:r>
              <a:rPr lang="el-GR" altLang="en-US" b="1" dirty="0"/>
              <a:t>πελάτη </a:t>
            </a:r>
            <a:r>
              <a:rPr lang="el-GR" altLang="en-US" b="1" dirty="0" smtClean="0"/>
              <a:t>- εξυπηρετητή</a:t>
            </a:r>
            <a:endParaRPr lang="el-GR" altLang="en-US" dirty="0"/>
          </a:p>
        </p:txBody>
      </p:sp>
      <p:sp>
        <p:nvSpPr>
          <p:cNvPr id="30722" name="TextBox 3">
            <a:extLst>
              <a:ext uri="{FF2B5EF4-FFF2-40B4-BE49-F238E27FC236}">
                <a16:creationId xmlns="" xmlns:a16="http://schemas.microsoft.com/office/drawing/2014/main" id="{E3B1C52F-2CDD-A741-AA57-31C1082816D5}"/>
              </a:ext>
            </a:extLst>
          </p:cNvPr>
          <p:cNvSpPr txBox="1">
            <a:spLocks noChangeArrowheads="1"/>
          </p:cNvSpPr>
          <p:nvPr/>
        </p:nvSpPr>
        <p:spPr bwMode="auto">
          <a:xfrm>
            <a:off x="646113" y="1484313"/>
            <a:ext cx="11299825" cy="4991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ts val="1000"/>
              </a:spcBef>
              <a:buClr>
                <a:srgbClr val="8AD0D6"/>
              </a:buClr>
              <a:buSzPct val="80000"/>
              <a:buFont typeface="Wingdings 3" pitchFamily="2" charset="2"/>
              <a:buChar char=""/>
              <a:defRPr sz="2000">
                <a:solidFill>
                  <a:schemeClr val="tx1"/>
                </a:solidFill>
                <a:latin typeface="Century Gothic" panose="020B0502020202020204" pitchFamily="34" charset="0"/>
              </a:defRPr>
            </a:lvl1pPr>
            <a:lvl2pPr marL="742950" indent="-285750">
              <a:spcBef>
                <a:spcPts val="1000"/>
              </a:spcBef>
              <a:buClr>
                <a:srgbClr val="8AD0D6"/>
              </a:buClr>
              <a:buSzPct val="80000"/>
              <a:buFont typeface="Wingdings 3" pitchFamily="2" charset="2"/>
              <a:buChar char=""/>
              <a:defRPr>
                <a:solidFill>
                  <a:schemeClr val="tx1"/>
                </a:solidFill>
                <a:latin typeface="Century Gothic" panose="020B0502020202020204" pitchFamily="34" charset="0"/>
              </a:defRPr>
            </a:lvl2pPr>
            <a:lvl3pPr marL="1143000" indent="-228600">
              <a:spcBef>
                <a:spcPts val="1000"/>
              </a:spcBef>
              <a:buClr>
                <a:srgbClr val="8AD0D6"/>
              </a:buClr>
              <a:buSzPct val="80000"/>
              <a:buFont typeface="Wingdings 3" pitchFamily="2" charset="2"/>
              <a:buChar char=""/>
              <a:defRPr sz="1600">
                <a:solidFill>
                  <a:schemeClr val="tx1"/>
                </a:solidFill>
                <a:latin typeface="Century Gothic" panose="020B0502020202020204" pitchFamily="34" charset="0"/>
              </a:defRPr>
            </a:lvl3pPr>
            <a:lvl4pPr marL="1600200" indent="-228600">
              <a:spcBef>
                <a:spcPts val="1000"/>
              </a:spcBef>
              <a:buClr>
                <a:srgbClr val="8AD0D6"/>
              </a:buClr>
              <a:buSzPct val="80000"/>
              <a:buFont typeface="Wingdings 3" pitchFamily="2" charset="2"/>
              <a:buChar char=""/>
              <a:defRPr sz="1400">
                <a:solidFill>
                  <a:schemeClr val="tx1"/>
                </a:solidFill>
                <a:latin typeface="Century Gothic" panose="020B0502020202020204" pitchFamily="34" charset="0"/>
              </a:defRPr>
            </a:lvl4pPr>
            <a:lvl5pPr marL="2057400" indent="-228600">
              <a:spcBef>
                <a:spcPts val="1000"/>
              </a:spcBef>
              <a:buClr>
                <a:srgbClr val="8AD0D6"/>
              </a:buClr>
              <a:buSzPct val="80000"/>
              <a:buFont typeface="Wingdings 3" pitchFamily="2" charset="2"/>
              <a:buChar char=""/>
              <a:defRPr sz="1400">
                <a:solidFill>
                  <a:schemeClr val="tx1"/>
                </a:solidFill>
                <a:latin typeface="Century Gothic" panose="020B0502020202020204" pitchFamily="34" charset="0"/>
              </a:defRPr>
            </a:lvl5pPr>
            <a:lvl6pPr marL="25146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6pPr>
            <a:lvl7pPr marL="29718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7pPr>
            <a:lvl8pPr marL="34290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8pPr>
            <a:lvl9pPr marL="38862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9pPr>
          </a:lstStyle>
          <a:p>
            <a:pPr>
              <a:spcBef>
                <a:spcPct val="0"/>
              </a:spcBef>
              <a:buClrTx/>
              <a:buSzTx/>
              <a:buNone/>
            </a:pPr>
            <a:r>
              <a:rPr lang="el-GR" sz="2400" dirty="0" smtClean="0"/>
              <a:t>Δύο βασικές οντότητες  (αρχιτεκτονική 2-</a:t>
            </a:r>
            <a:r>
              <a:rPr lang="en-US" sz="2400" dirty="0" smtClean="0"/>
              <a:t>tier)</a:t>
            </a:r>
            <a:endParaRPr lang="el-GR" altLang="en-US" sz="2400" dirty="0"/>
          </a:p>
          <a:p>
            <a:r>
              <a:rPr lang="en-US" sz="2400" dirty="0" smtClean="0"/>
              <a:t>T</a:t>
            </a:r>
            <a:r>
              <a:rPr lang="el-GR" sz="2400" dirty="0" smtClean="0"/>
              <a:t>ου </a:t>
            </a:r>
            <a:r>
              <a:rPr lang="el-GR" sz="2400" b="1" dirty="0" smtClean="0">
                <a:solidFill>
                  <a:srgbClr val="0070C0"/>
                </a:solidFill>
              </a:rPr>
              <a:t>πελάτη </a:t>
            </a:r>
            <a:r>
              <a:rPr lang="el-GR" sz="2400" dirty="0" smtClean="0"/>
              <a:t>(</a:t>
            </a:r>
            <a:r>
              <a:rPr lang="en-US" sz="2400" dirty="0" smtClean="0"/>
              <a:t>client)</a:t>
            </a:r>
          </a:p>
          <a:p>
            <a:r>
              <a:rPr lang="en-US" sz="2400" dirty="0" smtClean="0"/>
              <a:t>T</a:t>
            </a:r>
            <a:r>
              <a:rPr lang="el-GR" sz="2400" dirty="0" smtClean="0"/>
              <a:t>ου </a:t>
            </a:r>
            <a:r>
              <a:rPr lang="el-GR" sz="2400" b="1" dirty="0" smtClean="0">
                <a:solidFill>
                  <a:srgbClr val="0070C0"/>
                </a:solidFill>
              </a:rPr>
              <a:t>εξυπηρετητή</a:t>
            </a:r>
            <a:r>
              <a:rPr lang="el-GR" sz="2400" dirty="0" smtClean="0"/>
              <a:t> (</a:t>
            </a:r>
            <a:r>
              <a:rPr lang="en-US" sz="2400" dirty="0" smtClean="0"/>
              <a:t>server)</a:t>
            </a:r>
            <a:endParaRPr lang="el-GR" sz="2400" dirty="0" smtClean="0"/>
          </a:p>
          <a:p>
            <a:endParaRPr lang="el-GR" sz="900" dirty="0" smtClean="0"/>
          </a:p>
          <a:p>
            <a:pPr>
              <a:buNone/>
            </a:pPr>
            <a:r>
              <a:rPr lang="el-GR" sz="2400" dirty="0" smtClean="0"/>
              <a:t>Μειονεκτήματα:</a:t>
            </a:r>
          </a:p>
          <a:p>
            <a:pPr>
              <a:buNone/>
            </a:pPr>
            <a:r>
              <a:rPr lang="el-GR" sz="2400" dirty="0" smtClean="0"/>
              <a:t>- Υψηλό κόστος συντήρησης</a:t>
            </a:r>
            <a:r>
              <a:rPr lang="en-US" sz="2400" dirty="0" smtClean="0"/>
              <a:t> </a:t>
            </a:r>
            <a:r>
              <a:rPr lang="el-GR" sz="2400" dirty="0" smtClean="0"/>
              <a:t>και αναβάθμισης</a:t>
            </a:r>
          </a:p>
          <a:p>
            <a:pPr>
              <a:buFontTx/>
              <a:buChar char="-"/>
            </a:pPr>
            <a:r>
              <a:rPr lang="el-GR" sz="2400" dirty="0" smtClean="0"/>
              <a:t>Δυσκολίας κεντρικής διαχείρισης πολλαπλών εφαρμογών</a:t>
            </a:r>
            <a:endParaRPr lang="en-US" sz="2400" dirty="0" smtClean="0"/>
          </a:p>
          <a:p>
            <a:pPr>
              <a:buFontTx/>
              <a:buChar char="-"/>
            </a:pPr>
            <a:endParaRPr lang="en-US" sz="1000" dirty="0" smtClean="0"/>
          </a:p>
          <a:p>
            <a:pPr>
              <a:buFontTx/>
              <a:buChar char="-"/>
            </a:pPr>
            <a:r>
              <a:rPr lang="el-GR" sz="2400" dirty="0" smtClean="0"/>
              <a:t>Παράδειγμα:  ΑΤΜ τράπεζας</a:t>
            </a:r>
          </a:p>
          <a:p>
            <a:pPr>
              <a:buFontTx/>
              <a:buChar char="-"/>
            </a:pPr>
            <a:r>
              <a:rPr lang="en-US" sz="2400" dirty="0" smtClean="0"/>
              <a:t>ATM </a:t>
            </a:r>
            <a:r>
              <a:rPr lang="el-GR" sz="2400" dirty="0" smtClean="0"/>
              <a:t>μηχανή:  πελάτης</a:t>
            </a:r>
          </a:p>
          <a:p>
            <a:pPr>
              <a:buFontTx/>
              <a:buChar char="-"/>
            </a:pPr>
            <a:r>
              <a:rPr lang="el-GR" sz="2400" dirty="0" smtClean="0"/>
              <a:t>Εξυπηρετητής βάσεων δεδομένων  πελατών τράπεζας:  εξυπηρετητής</a:t>
            </a:r>
            <a:endParaRPr lang="en-US" sz="2400" dirty="0" smtClean="0"/>
          </a:p>
        </p:txBody>
      </p:sp>
      <p:pic>
        <p:nvPicPr>
          <p:cNvPr id="30724" name="Picture 4">
            <a:extLst>
              <a:ext uri="{FF2B5EF4-FFF2-40B4-BE49-F238E27FC236}">
                <a16:creationId xmlns="" xmlns:a16="http://schemas.microsoft.com/office/drawing/2014/main" id="{C4E44B49-5843-EC4D-8022-E1F3DDF2C36C}"/>
              </a:ext>
            </a:extLst>
          </p:cNvPr>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7586162" y="1163638"/>
            <a:ext cx="3575050" cy="2620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 name="Slide Number Placeholder 6"/>
          <p:cNvSpPr>
            <a:spLocks noGrp="1"/>
          </p:cNvSpPr>
          <p:nvPr>
            <p:ph type="sldNum" sz="quarter" idx="12"/>
          </p:nvPr>
        </p:nvSpPr>
        <p:spPr/>
        <p:txBody>
          <a:bodyPr/>
          <a:lstStyle/>
          <a:p>
            <a:fld id="{8B95C939-2FA7-DA46-BEC7-5018676AC871}"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a:extLst>
              <a:ext uri="{FF2B5EF4-FFF2-40B4-BE49-F238E27FC236}">
                <a16:creationId xmlns="" xmlns:a16="http://schemas.microsoft.com/office/drawing/2014/main" id="{CD117A7D-6213-2F4A-ACED-1B1B2BD464B5}"/>
              </a:ext>
            </a:extLst>
          </p:cNvPr>
          <p:cNvSpPr>
            <a:spLocks noGrp="1" noChangeArrowheads="1"/>
          </p:cNvSpPr>
          <p:nvPr>
            <p:ph type="title"/>
          </p:nvPr>
        </p:nvSpPr>
        <p:spPr>
          <a:xfrm>
            <a:off x="646113" y="452438"/>
            <a:ext cx="9404350" cy="711200"/>
          </a:xfrm>
        </p:spPr>
        <p:txBody>
          <a:bodyPr>
            <a:normAutofit fontScale="90000"/>
          </a:bodyPr>
          <a:lstStyle/>
          <a:p>
            <a:pPr eaLnBrk="1" hangingPunct="1"/>
            <a:r>
              <a:rPr lang="el-GR" altLang="en-US" b="1" dirty="0" smtClean="0"/>
              <a:t>Αρχιτεκτονική </a:t>
            </a:r>
            <a:r>
              <a:rPr lang="en-US" altLang="en-US" b="1" dirty="0" smtClean="0"/>
              <a:t>thin client</a:t>
            </a:r>
            <a:endParaRPr lang="el-GR" altLang="en-US" dirty="0"/>
          </a:p>
        </p:txBody>
      </p:sp>
      <p:sp>
        <p:nvSpPr>
          <p:cNvPr id="32770" name="Title 1">
            <a:extLst>
              <a:ext uri="{FF2B5EF4-FFF2-40B4-BE49-F238E27FC236}">
                <a16:creationId xmlns="" xmlns:a16="http://schemas.microsoft.com/office/drawing/2014/main" id="{6A5DF449-6F1B-924F-AE84-69DDE7A90402}"/>
              </a:ext>
            </a:extLst>
          </p:cNvPr>
          <p:cNvSpPr txBox="1">
            <a:spLocks noChangeArrowheads="1"/>
          </p:cNvSpPr>
          <p:nvPr/>
        </p:nvSpPr>
        <p:spPr bwMode="auto">
          <a:xfrm>
            <a:off x="646113" y="1220788"/>
            <a:ext cx="9404350" cy="5322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ts val="1000"/>
              </a:spcBef>
              <a:buClr>
                <a:srgbClr val="8AD0D6"/>
              </a:buClr>
              <a:buSzPct val="80000"/>
              <a:buFont typeface="Wingdings 3" pitchFamily="2" charset="2"/>
              <a:buChar char=""/>
              <a:defRPr sz="2000">
                <a:solidFill>
                  <a:schemeClr val="tx1"/>
                </a:solidFill>
                <a:latin typeface="Century Gothic" panose="020B0502020202020204" pitchFamily="34" charset="0"/>
              </a:defRPr>
            </a:lvl1pPr>
            <a:lvl2pPr marL="742950" indent="-285750">
              <a:spcBef>
                <a:spcPts val="1000"/>
              </a:spcBef>
              <a:buClr>
                <a:srgbClr val="8AD0D6"/>
              </a:buClr>
              <a:buSzPct val="80000"/>
              <a:buFont typeface="Wingdings 3" pitchFamily="2" charset="2"/>
              <a:buChar char=""/>
              <a:defRPr>
                <a:solidFill>
                  <a:schemeClr val="tx1"/>
                </a:solidFill>
                <a:latin typeface="Century Gothic" panose="020B0502020202020204" pitchFamily="34" charset="0"/>
              </a:defRPr>
            </a:lvl2pPr>
            <a:lvl3pPr marL="1143000" indent="-228600">
              <a:spcBef>
                <a:spcPts val="1000"/>
              </a:spcBef>
              <a:buClr>
                <a:srgbClr val="8AD0D6"/>
              </a:buClr>
              <a:buSzPct val="80000"/>
              <a:buFont typeface="Wingdings 3" pitchFamily="2" charset="2"/>
              <a:buChar char=""/>
              <a:defRPr sz="1600">
                <a:solidFill>
                  <a:schemeClr val="tx1"/>
                </a:solidFill>
                <a:latin typeface="Century Gothic" panose="020B0502020202020204" pitchFamily="34" charset="0"/>
              </a:defRPr>
            </a:lvl3pPr>
            <a:lvl4pPr marL="1600200" indent="-228600">
              <a:spcBef>
                <a:spcPts val="1000"/>
              </a:spcBef>
              <a:buClr>
                <a:srgbClr val="8AD0D6"/>
              </a:buClr>
              <a:buSzPct val="80000"/>
              <a:buFont typeface="Wingdings 3" pitchFamily="2" charset="2"/>
              <a:buChar char=""/>
              <a:defRPr sz="1400">
                <a:solidFill>
                  <a:schemeClr val="tx1"/>
                </a:solidFill>
                <a:latin typeface="Century Gothic" panose="020B0502020202020204" pitchFamily="34" charset="0"/>
              </a:defRPr>
            </a:lvl4pPr>
            <a:lvl5pPr marL="2057400" indent="-228600">
              <a:spcBef>
                <a:spcPts val="1000"/>
              </a:spcBef>
              <a:buClr>
                <a:srgbClr val="8AD0D6"/>
              </a:buClr>
              <a:buSzPct val="80000"/>
              <a:buFont typeface="Wingdings 3" pitchFamily="2" charset="2"/>
              <a:buChar char=""/>
              <a:defRPr sz="1400">
                <a:solidFill>
                  <a:schemeClr val="tx1"/>
                </a:solidFill>
                <a:latin typeface="Century Gothic" panose="020B0502020202020204" pitchFamily="34" charset="0"/>
              </a:defRPr>
            </a:lvl5pPr>
            <a:lvl6pPr marL="25146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6pPr>
            <a:lvl7pPr marL="29718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7pPr>
            <a:lvl8pPr marL="34290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8pPr>
            <a:lvl9pPr marL="38862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9pPr>
          </a:lstStyle>
          <a:p>
            <a:pPr eaLnBrk="1" hangingPunct="1">
              <a:spcBef>
                <a:spcPct val="0"/>
              </a:spcBef>
              <a:buClrTx/>
              <a:buSzTx/>
              <a:buFontTx/>
              <a:buNone/>
            </a:pPr>
            <a:r>
              <a:rPr lang="el-GR" altLang="en-US" sz="2400">
                <a:solidFill>
                  <a:schemeClr val="tx2"/>
                </a:solidFill>
              </a:rPr>
              <a:t> </a:t>
            </a:r>
            <a:endParaRPr lang="en-US" altLang="en-US" sz="2400">
              <a:solidFill>
                <a:schemeClr val="tx2"/>
              </a:solidFill>
            </a:endParaRPr>
          </a:p>
        </p:txBody>
      </p:sp>
      <p:sp>
        <p:nvSpPr>
          <p:cNvPr id="32771" name="TextBox 3">
            <a:extLst>
              <a:ext uri="{FF2B5EF4-FFF2-40B4-BE49-F238E27FC236}">
                <a16:creationId xmlns="" xmlns:a16="http://schemas.microsoft.com/office/drawing/2014/main" id="{FD4EF7BB-62B0-8942-95DC-DAB9301252E3}"/>
              </a:ext>
            </a:extLst>
          </p:cNvPr>
          <p:cNvSpPr txBox="1">
            <a:spLocks noChangeArrowheads="1"/>
          </p:cNvSpPr>
          <p:nvPr/>
        </p:nvSpPr>
        <p:spPr bwMode="auto">
          <a:xfrm>
            <a:off x="584200" y="1163638"/>
            <a:ext cx="11299825" cy="728404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ts val="1000"/>
              </a:spcBef>
              <a:buClr>
                <a:srgbClr val="8AD0D6"/>
              </a:buClr>
              <a:buSzPct val="80000"/>
              <a:buFont typeface="Wingdings 3" pitchFamily="2" charset="2"/>
              <a:buChar char=""/>
              <a:defRPr sz="2000">
                <a:solidFill>
                  <a:schemeClr val="tx1"/>
                </a:solidFill>
                <a:latin typeface="Century Gothic" panose="020B0502020202020204" pitchFamily="34" charset="0"/>
              </a:defRPr>
            </a:lvl1pPr>
            <a:lvl2pPr marL="742950" indent="-285750">
              <a:spcBef>
                <a:spcPts val="1000"/>
              </a:spcBef>
              <a:buClr>
                <a:srgbClr val="8AD0D6"/>
              </a:buClr>
              <a:buSzPct val="80000"/>
              <a:buFont typeface="Wingdings 3" pitchFamily="2" charset="2"/>
              <a:buChar char=""/>
              <a:defRPr>
                <a:solidFill>
                  <a:schemeClr val="tx1"/>
                </a:solidFill>
                <a:latin typeface="Century Gothic" panose="020B0502020202020204" pitchFamily="34" charset="0"/>
              </a:defRPr>
            </a:lvl2pPr>
            <a:lvl3pPr marL="1143000" indent="-228600">
              <a:spcBef>
                <a:spcPts val="1000"/>
              </a:spcBef>
              <a:buClr>
                <a:srgbClr val="8AD0D6"/>
              </a:buClr>
              <a:buSzPct val="80000"/>
              <a:buFont typeface="Wingdings 3" pitchFamily="2" charset="2"/>
              <a:buChar char=""/>
              <a:defRPr sz="1600">
                <a:solidFill>
                  <a:schemeClr val="tx1"/>
                </a:solidFill>
                <a:latin typeface="Century Gothic" panose="020B0502020202020204" pitchFamily="34" charset="0"/>
              </a:defRPr>
            </a:lvl3pPr>
            <a:lvl4pPr marL="1600200" indent="-228600">
              <a:spcBef>
                <a:spcPts val="1000"/>
              </a:spcBef>
              <a:buClr>
                <a:srgbClr val="8AD0D6"/>
              </a:buClr>
              <a:buSzPct val="80000"/>
              <a:buFont typeface="Wingdings 3" pitchFamily="2" charset="2"/>
              <a:buChar char=""/>
              <a:defRPr sz="1400">
                <a:solidFill>
                  <a:schemeClr val="tx1"/>
                </a:solidFill>
                <a:latin typeface="Century Gothic" panose="020B0502020202020204" pitchFamily="34" charset="0"/>
              </a:defRPr>
            </a:lvl4pPr>
            <a:lvl5pPr marL="2057400" indent="-228600">
              <a:spcBef>
                <a:spcPts val="1000"/>
              </a:spcBef>
              <a:buClr>
                <a:srgbClr val="8AD0D6"/>
              </a:buClr>
              <a:buSzPct val="80000"/>
              <a:buFont typeface="Wingdings 3" pitchFamily="2" charset="2"/>
              <a:buChar char=""/>
              <a:defRPr sz="1400">
                <a:solidFill>
                  <a:schemeClr val="tx1"/>
                </a:solidFill>
                <a:latin typeface="Century Gothic" panose="020B0502020202020204" pitchFamily="34" charset="0"/>
              </a:defRPr>
            </a:lvl5pPr>
            <a:lvl6pPr marL="25146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6pPr>
            <a:lvl7pPr marL="29718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7pPr>
            <a:lvl8pPr marL="34290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8pPr>
            <a:lvl9pPr marL="38862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9pPr>
          </a:lstStyle>
          <a:p>
            <a:r>
              <a:rPr lang="el-GR" sz="2400" dirty="0" smtClean="0"/>
              <a:t>Χρησιμοποιούν την εφαρμογή </a:t>
            </a:r>
            <a:r>
              <a:rPr lang="el-GR" sz="2400" dirty="0" err="1" smtClean="0"/>
              <a:t>φυλλομετρητή</a:t>
            </a:r>
            <a:r>
              <a:rPr lang="el-GR" sz="2400" dirty="0" smtClean="0"/>
              <a:t> (</a:t>
            </a:r>
            <a:r>
              <a:rPr lang="el-GR" sz="2400" dirty="0" err="1" smtClean="0"/>
              <a:t>browser</a:t>
            </a:r>
            <a:r>
              <a:rPr lang="el-GR" sz="2400" dirty="0" smtClean="0"/>
              <a:t>) για να εκτελεστούν</a:t>
            </a:r>
          </a:p>
          <a:p>
            <a:r>
              <a:rPr lang="el-GR" sz="2400" dirty="0" smtClean="0"/>
              <a:t> Εκτελούνται ανεξάρτητα από το είδος της συσκευής και του λειτουργικού συστήματος</a:t>
            </a:r>
          </a:p>
          <a:p>
            <a:r>
              <a:rPr lang="el-GR" sz="2400" dirty="0" smtClean="0"/>
              <a:t> Οι εργασίες της εφαρμογής πραγματοποιούνται στον εξυπηρετητή</a:t>
            </a:r>
          </a:p>
          <a:p>
            <a:endParaRPr lang="el-GR" sz="2400" dirty="0" smtClean="0"/>
          </a:p>
          <a:p>
            <a:pPr>
              <a:buNone/>
            </a:pPr>
            <a:r>
              <a:rPr lang="el-GR" sz="2400" dirty="0" smtClean="0"/>
              <a:t>Μειονεκτήματα:</a:t>
            </a:r>
          </a:p>
          <a:p>
            <a:r>
              <a:rPr lang="el-GR" sz="2400" dirty="0" smtClean="0"/>
              <a:t>Σημαντικός φόρτος δικτύου (διαρκείς ροές μεταξύ </a:t>
            </a:r>
            <a:r>
              <a:rPr lang="el-GR" sz="2400" dirty="0" err="1" smtClean="0"/>
              <a:t>φυλλομετρητή</a:t>
            </a:r>
            <a:r>
              <a:rPr lang="el-GR" sz="2400" dirty="0" smtClean="0"/>
              <a:t> και εξυπηρετητή)</a:t>
            </a:r>
          </a:p>
          <a:p>
            <a:r>
              <a:rPr lang="el-GR" sz="2400" dirty="0" smtClean="0"/>
              <a:t>Η απόκριση της εφαρμογής εξαρτάται από το </a:t>
            </a:r>
            <a:r>
              <a:rPr lang="el-GR" sz="2400" dirty="0" err="1" smtClean="0"/>
              <a:t>φυλλομετρητή</a:t>
            </a:r>
            <a:endParaRPr lang="el-GR" sz="2400" dirty="0" smtClean="0"/>
          </a:p>
          <a:p>
            <a:r>
              <a:rPr lang="el-GR" sz="2400" dirty="0" smtClean="0"/>
              <a:t>Οι υπολογιστικοί πόροι των εξυπηρετητών ιστού μπορούν να εξαντληθούν  όταν υπάρχουν πολλά αιτήματα χρηστών</a:t>
            </a:r>
          </a:p>
          <a:p>
            <a:endParaRPr lang="el-GR" sz="2400" dirty="0" smtClean="0"/>
          </a:p>
          <a:p>
            <a:endParaRPr lang="el-GR" sz="2400" dirty="0" smtClean="0"/>
          </a:p>
          <a:p>
            <a:endParaRPr lang="el-GR" altLang="en-US" sz="2400" b="1" dirty="0"/>
          </a:p>
          <a:p>
            <a:pPr eaLnBrk="1" hangingPunct="1">
              <a:spcBef>
                <a:spcPct val="0"/>
              </a:spcBef>
              <a:buClrTx/>
              <a:buSzTx/>
              <a:buFontTx/>
              <a:buNone/>
            </a:pPr>
            <a:endParaRPr lang="el-GR" altLang="en-US" sz="2400" b="1" dirty="0"/>
          </a:p>
          <a:p>
            <a:pPr eaLnBrk="1" hangingPunct="1">
              <a:spcBef>
                <a:spcPct val="0"/>
              </a:spcBef>
              <a:buClrTx/>
              <a:buSzTx/>
              <a:buFontTx/>
              <a:buNone/>
            </a:pPr>
            <a:endParaRPr lang="en-US" altLang="en-US" sz="2400" dirty="0"/>
          </a:p>
        </p:txBody>
      </p:sp>
      <p:sp>
        <p:nvSpPr>
          <p:cNvPr id="8" name="Slide Number Placeholder 7"/>
          <p:cNvSpPr>
            <a:spLocks noGrp="1"/>
          </p:cNvSpPr>
          <p:nvPr>
            <p:ph type="sldNum" sz="quarter" idx="12"/>
          </p:nvPr>
        </p:nvSpPr>
        <p:spPr/>
        <p:txBody>
          <a:bodyPr/>
          <a:lstStyle/>
          <a:p>
            <a:fld id="{8B95C939-2FA7-DA46-BEC7-5018676AC871}"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1182</TotalTime>
  <Words>1650</Words>
  <Application>Microsoft Macintosh PowerPoint</Application>
  <PresentationFormat>Custom</PresentationFormat>
  <Paragraphs>246</Paragraphs>
  <Slides>29</Slides>
  <Notes>17</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Equity</vt:lpstr>
      <vt:lpstr>LOG601 - ΣΥΣΤΗΜΑΤΑ ΔΙΑΧΕΙΡΙΣΗΣ ΕΠΙΧΕΙΡΗΣΙΑΚΩΝ ΠΟΡΩΝ</vt:lpstr>
      <vt:lpstr> Ενότητα 2:  H Αρχιτεκτονική των Πληροφοριακών Συστημάτων Επιχειρήσεων </vt:lpstr>
      <vt:lpstr>Πληροφοριακό Σύστημα</vt:lpstr>
      <vt:lpstr>Ορισμός</vt:lpstr>
      <vt:lpstr>Στόχος Αρχιτεκτονικής ΠΣ</vt:lpstr>
      <vt:lpstr>Απαιτήσεις Αρχιτεκτονικής  ΠΣ</vt:lpstr>
      <vt:lpstr>Παραδοσιακές εφαρμογές</vt:lpstr>
      <vt:lpstr>Αρχιτεκτονική πελάτη - εξυπηρετητή</vt:lpstr>
      <vt:lpstr>Αρχιτεκτονική thin client</vt:lpstr>
      <vt:lpstr>Αρχιτεκτονική προσανατολισμένη σε υπηρεσίες (SOA)</vt:lpstr>
      <vt:lpstr>Αρχιτεκτονική προσανατολισμένη σε υπηρεσίες (SOA)</vt:lpstr>
      <vt:lpstr>Πολυεπίπεδη Αρχιτεκτονική (n-tier)</vt:lpstr>
      <vt:lpstr>Slide 13</vt:lpstr>
      <vt:lpstr>Αρχιτεκτονική Εικονοποίησης </vt:lpstr>
      <vt:lpstr>Αρχιτεκτονική εικονικών μηχανών</vt:lpstr>
      <vt:lpstr>Αρχιτεκτονική Υπολογιστικού νέφους</vt:lpstr>
      <vt:lpstr>Αλληλεπίδραση με το Υπολογιστικό νέφος</vt:lpstr>
      <vt:lpstr>SaaS –PaaS – IaaS</vt:lpstr>
      <vt:lpstr>Οι προκλήσεις της χρήσης SaaS</vt:lpstr>
      <vt:lpstr>Η πληροφοριακή υποδομή της επιχείρησης </vt:lpstr>
      <vt:lpstr>Υποσυστήματα διαχείρισης ταυτότητας χρηστών  (identity management) </vt:lpstr>
      <vt:lpstr>Slide 22</vt:lpstr>
      <vt:lpstr>Υποσυστήματα διαχείρισης ταυτότητας χρηστών (identity management) </vt:lpstr>
      <vt:lpstr>Υποσύστημα διαχείρισης ροής εργασιών  (workflow management) </vt:lpstr>
      <vt:lpstr>Υποσύστημα διαχείρισης δικτυακής πύλης (portal)</vt:lpstr>
      <vt:lpstr>Παράμετροι επιλογής αρχιτεκτονικής πληροφοριακού συστήματος </vt:lpstr>
      <vt:lpstr>Απαιτήσεις ασφάλειας </vt:lpstr>
      <vt:lpstr>Λοιπές Απαιτήσεις</vt:lpstr>
      <vt:lpstr>Slide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ERP 02</dc:title>
  <dc:creator>Microsoft Office User</dc:creator>
  <cp:lastModifiedBy>User</cp:lastModifiedBy>
  <cp:revision>65</cp:revision>
  <dcterms:created xsi:type="dcterms:W3CDTF">2020-03-03T10:19:12Z</dcterms:created>
  <dcterms:modified xsi:type="dcterms:W3CDTF">2021-03-02T17:39:12Z</dcterms:modified>
</cp:coreProperties>
</file>