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99" r:id="rId1"/>
  </p:sldMasterIdLst>
  <p:notesMasterIdLst>
    <p:notesMasterId r:id="rId62"/>
  </p:notesMasterIdLst>
  <p:sldIdLst>
    <p:sldId id="257" r:id="rId2"/>
    <p:sldId id="256" r:id="rId3"/>
    <p:sldId id="258" r:id="rId4"/>
    <p:sldId id="259" r:id="rId5"/>
    <p:sldId id="260" r:id="rId6"/>
    <p:sldId id="274" r:id="rId7"/>
    <p:sldId id="264" r:id="rId8"/>
    <p:sldId id="261" r:id="rId9"/>
    <p:sldId id="265" r:id="rId10"/>
    <p:sldId id="266" r:id="rId11"/>
    <p:sldId id="283" r:id="rId12"/>
    <p:sldId id="284" r:id="rId13"/>
    <p:sldId id="267" r:id="rId14"/>
    <p:sldId id="285" r:id="rId15"/>
    <p:sldId id="268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281" r:id="rId60"/>
    <p:sldId id="282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8"/>
    <p:restoredTop sz="94639"/>
  </p:normalViewPr>
  <p:slideViewPr>
    <p:cSldViewPr snapToGrid="0" snapToObjects="1">
      <p:cViewPr varScale="1">
        <p:scale>
          <a:sx n="147" d="100"/>
          <a:sy n="14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B42-47D3-B993-FE4A1D06FF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B42-47D3-B993-FE4A1D06FF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B42-47D3-B993-FE4A1D06FF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B42-47D3-B993-FE4A1D06FF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B42-47D3-B993-FE4A1D06FF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42-47D3-B993-FE4A1D06FF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B42-47D3-B993-FE4A1D06FF5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EB42-47D3-B993-FE4A1D06FF5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B42-47D3-B993-FE4A1D06FF5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EB42-47D3-B993-FE4A1D06FF5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B42-47D3-B993-FE4A1D06FF5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EB42-47D3-B993-FE4A1D06FF5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B42-47D3-B993-FE4A1D06FF5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EB42-47D3-B993-FE4A1D06FF5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B42-47D3-B993-FE4A1D06FF5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B42-47D3-B993-FE4A1D06FF5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EB42-47D3-B993-FE4A1D06FF5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B42-47D3-B993-FE4A1D06FF5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Φύλλο1!$A$2:$A$10</c:f>
              <c:strCache>
                <c:ptCount val="9"/>
                <c:pt idx="0">
                  <c:v>Τρόφιμα και ποτά</c:v>
                </c:pt>
                <c:pt idx="1">
                  <c:v>Στέγη </c:v>
                </c:pt>
                <c:pt idx="2">
                  <c:v>Ένδυση </c:v>
                </c:pt>
                <c:pt idx="3">
                  <c:v>Μεταφορές </c:v>
                </c:pt>
                <c:pt idx="4">
                  <c:v>Ιατρική περίθαλψη  </c:v>
                </c:pt>
                <c:pt idx="5">
                  <c:v>Αναψυχή </c:v>
                </c:pt>
                <c:pt idx="6">
                  <c:v>Εκπαίδευση </c:v>
                </c:pt>
                <c:pt idx="7">
                  <c:v>Επικοινωνία </c:v>
                </c:pt>
                <c:pt idx="8">
                  <c:v>Λοιπά αγαθά και υπηρεσίες  </c:v>
                </c:pt>
              </c:strCache>
            </c:strRef>
          </c:cat>
          <c:val>
            <c:numRef>
              <c:f>Φύλλο1!$B$2:$B$10</c:f>
              <c:numCache>
                <c:formatCode>0.00%</c:formatCode>
                <c:ptCount val="9"/>
                <c:pt idx="0">
                  <c:v>0.41899999999999998</c:v>
                </c:pt>
                <c:pt idx="1">
                  <c:v>0.151</c:v>
                </c:pt>
                <c:pt idx="2">
                  <c:v>3.4000000000000002E-2</c:v>
                </c:pt>
                <c:pt idx="3">
                  <c:v>3.6999999999999998E-2</c:v>
                </c:pt>
                <c:pt idx="4">
                  <c:v>3.3000000000000002E-2</c:v>
                </c:pt>
                <c:pt idx="5">
                  <c:v>5.7000000000000002E-2</c:v>
                </c:pt>
                <c:pt idx="6">
                  <c:v>7.6999999999999999E-2</c:v>
                </c:pt>
                <c:pt idx="7">
                  <c:v>0.157</c:v>
                </c:pt>
                <c:pt idx="8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2-47D3-B993-FE4A1D06FF5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82C52-3BF9-1D4E-AD48-8461EE3EBAD6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EC38-0C2D-AF43-8BFD-C215FD072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99D0D42-186E-BC42-B7E2-A08CD1964CA4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E073-96E7-524E-8A85-0E20D1958282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4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27AE-D6AA-D340-9426-CEE3F9142D3D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DF06-BC33-B54B-9884-65D16EEA6E20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8BE8-8990-7240-9689-4A0C01F27034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1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15F3-8E50-534A-AB7B-5C437D68CFA7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0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21C2-A967-8C49-BBEC-90FE553DB855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7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3B73-A38A-B144-A6A7-D63497BCC4AE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5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1DB-19D2-F440-8A27-04DB1ECE9DA2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8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1FF4-6E37-1645-9D0D-6ED7B12D5C76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40E7-1A55-C643-90F9-59FD30EDF52A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2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A89-8379-084A-90FC-2C0D758BDFF0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32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572-4F26-F948-A30E-210796AA7A94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67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1D9-3A54-454B-BBA4-A365BCB8E432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6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8B2-56D0-AD40-9565-4AFEF2B85AD0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E7D-6C78-D94B-A935-CCDE581248E8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67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D393-888C-1C4B-A04A-F42B32B4697D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4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CCA361A-3AC5-C94F-8B05-30608CE930CA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  <p:sldLayoutId id="214748421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3081-5631-AC42-852C-FBB735C4BE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l-GR" sz="3200" dirty="0"/>
              <a:t>ΚΕΦΑΛΑΙΟ </a:t>
            </a:r>
            <a:r>
              <a:rPr lang="en-US" sz="3200" dirty="0"/>
              <a:t>2</a:t>
            </a:r>
            <a:br>
              <a:rPr lang="en-US" dirty="0"/>
            </a:br>
            <a:r>
              <a:rPr lang="el-GR" dirty="0"/>
              <a:t>Τα στατιστικά δεδομένα</a:t>
            </a:r>
            <a:br>
              <a:rPr lang="en-US" dirty="0"/>
            </a:br>
            <a:r>
              <a:rPr lang="el-GR" dirty="0"/>
              <a:t>της Μακροοικονομικής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A7AD8-EB2D-4646-BDF0-2CA5D06E10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ΜΑΚΡΟΟΙΚΟΝΟΜΙΚΗ </a:t>
            </a:r>
            <a:r>
              <a:rPr lang="en-US" dirty="0"/>
              <a:t> - N</a:t>
            </a:r>
            <a:r>
              <a:rPr lang="el-GR" dirty="0"/>
              <a:t>. </a:t>
            </a:r>
            <a:r>
              <a:rPr lang="en-US" dirty="0"/>
              <a:t>Gregory Mankiw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32D6D-E0B4-F447-A6F2-5B808A74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6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D469-5CC4-FE46-81CF-471AA2AC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Κατανάλωση στις ΗΠΑ, 2016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252872-315F-C345-82C0-AE9F29B75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440231"/>
              </p:ext>
            </p:extLst>
          </p:nvPr>
        </p:nvGraphicFramePr>
        <p:xfrm>
          <a:off x="1155700" y="2603500"/>
          <a:ext cx="919684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0750">
                  <a:extLst>
                    <a:ext uri="{9D8B030D-6E8A-4147-A177-3AD203B41FA5}">
                      <a16:colId xmlns:a16="http://schemas.microsoft.com/office/drawing/2014/main" val="224664399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695935962"/>
                    </a:ext>
                  </a:extLst>
                </a:gridCol>
                <a:gridCol w="1951490">
                  <a:extLst>
                    <a:ext uri="{9D8B030D-6E8A-4147-A177-3AD203B41FA5}">
                      <a16:colId xmlns:a16="http://schemas.microsoft.com/office/drawing/2014/main" val="3503794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Σύνολο (δισεκατομμύρια δολάρια)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Κατά κεφαλήν (δολάρια)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83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Ακαθάριστο εγχώριο προϊόν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  <a:r>
                        <a:rPr lang="el-GR" dirty="0"/>
                        <a:t>.</a:t>
                      </a:r>
                      <a:r>
                        <a:rPr lang="en-US" dirty="0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</a:t>
                      </a:r>
                      <a:r>
                        <a:rPr lang="el-GR" dirty="0"/>
                        <a:t>.</a:t>
                      </a:r>
                      <a:r>
                        <a:rPr lang="en-US" dirty="0"/>
                        <a:t>638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1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Κατανάλωση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r>
                        <a:rPr lang="el-GR" dirty="0"/>
                        <a:t>.</a:t>
                      </a:r>
                      <a:r>
                        <a:rPr lang="en-US" dirty="0"/>
                        <a:t>821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  <a:r>
                        <a:rPr lang="el-GR" dirty="0"/>
                        <a:t>.</a:t>
                      </a:r>
                      <a:r>
                        <a:rPr lang="en-US" dirty="0"/>
                        <a:t>677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13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Μη διαρκή αγαθά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l-GR" dirty="0"/>
                        <a:t>.</a:t>
                      </a:r>
                      <a:r>
                        <a:rPr lang="en-US" dirty="0"/>
                        <a:t>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el-GR" dirty="0"/>
                        <a:t>.</a:t>
                      </a:r>
                      <a:r>
                        <a:rPr lang="en-US" dirty="0"/>
                        <a:t>388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162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Διαρκή αγαθά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l-GR" dirty="0"/>
                        <a:t>.</a:t>
                      </a:r>
                      <a:r>
                        <a:rPr lang="en-US" dirty="0"/>
                        <a:t>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l-GR" dirty="0"/>
                        <a:t>.</a:t>
                      </a:r>
                      <a:r>
                        <a:rPr lang="en-US" dirty="0"/>
                        <a:t>367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1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Υπηρεσίες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</a:t>
                      </a:r>
                      <a:r>
                        <a:rPr lang="el-GR" b="0" dirty="0"/>
                        <a:t>.</a:t>
                      </a:r>
                      <a:r>
                        <a:rPr lang="en-US" b="0" dirty="0"/>
                        <a:t>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26</a:t>
                      </a:r>
                      <a:r>
                        <a:rPr lang="el-GR" b="0" dirty="0"/>
                        <a:t>.</a:t>
                      </a:r>
                      <a:r>
                        <a:rPr lang="en-US" b="0" dirty="0"/>
                        <a:t>922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8813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EE576-FF85-6349-9BFC-BC2C4BAF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9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C31B-1EC7-F34F-9B1F-5AE25A40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Επενδύσεις</a:t>
            </a:r>
            <a:r>
              <a:rPr lang="en-US" dirty="0"/>
              <a:t>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6546B-C9F7-1B49-8AD6-CD297EA38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Δαπάνες για κεφάλαιο, δηλαδή, για υλικά περιουσιακά στοιχεία που θα χρησιμοποιηθούν μελλοντικά στην παραγωγή</a:t>
            </a:r>
            <a:endParaRPr lang="en-US" sz="1600" dirty="0"/>
          </a:p>
          <a:p>
            <a:pPr lvl="0"/>
            <a:r>
              <a:rPr lang="el-GR" dirty="0"/>
              <a:t>Περιλαμβάνουν</a:t>
            </a:r>
            <a:r>
              <a:rPr lang="en-US" dirty="0"/>
              <a:t>: </a:t>
            </a:r>
            <a:endParaRPr lang="en-US" sz="1400" dirty="0"/>
          </a:p>
          <a:p>
            <a:pPr lvl="1"/>
            <a:r>
              <a:rPr lang="el-GR" b="1" dirty="0"/>
              <a:t>Πάγιες επιχειρηματικές επενδύσεις</a:t>
            </a:r>
            <a:r>
              <a:rPr lang="el-GR" dirty="0"/>
              <a:t>—Δαπάνες για εργοστάσια και εξοπλισμό </a:t>
            </a:r>
            <a:endParaRPr lang="en-US" dirty="0"/>
          </a:p>
          <a:p>
            <a:pPr lvl="1"/>
            <a:r>
              <a:rPr lang="el-GR" b="1" dirty="0"/>
              <a:t>Πάγιες επενδύσεις σε κατοικίες</a:t>
            </a:r>
            <a:r>
              <a:rPr lang="el-GR" dirty="0"/>
              <a:t>—Δαπάνες από καταναλωτές και ιδιοκτήτες ακινήτων για νέες κατοικίες </a:t>
            </a:r>
            <a:endParaRPr lang="en-US" dirty="0"/>
          </a:p>
          <a:p>
            <a:pPr lvl="1"/>
            <a:r>
              <a:rPr lang="el-GR" b="1" dirty="0"/>
              <a:t>Επενδύσεις σε αποθέματα</a:t>
            </a:r>
            <a:r>
              <a:rPr lang="el-GR" dirty="0"/>
              <a:t>—Η μεταβολή της αξίας των αποθεμάτων όλων των επιχειρήσεων 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E2EDC-6AC0-C54C-8A8E-923A8455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8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D469-5CC4-FE46-81CF-471AA2AC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Επένδυση στις ΗΠΑ, 2016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252872-315F-C345-82C0-AE9F29B75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129413"/>
              </p:ext>
            </p:extLst>
          </p:nvPr>
        </p:nvGraphicFramePr>
        <p:xfrm>
          <a:off x="1155700" y="2603500"/>
          <a:ext cx="919684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0750">
                  <a:extLst>
                    <a:ext uri="{9D8B030D-6E8A-4147-A177-3AD203B41FA5}">
                      <a16:colId xmlns:a16="http://schemas.microsoft.com/office/drawing/2014/main" val="224664399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695935962"/>
                    </a:ext>
                  </a:extLst>
                </a:gridCol>
                <a:gridCol w="1951490">
                  <a:extLst>
                    <a:ext uri="{9D8B030D-6E8A-4147-A177-3AD203B41FA5}">
                      <a16:colId xmlns:a16="http://schemas.microsoft.com/office/drawing/2014/main" val="3503794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Σύνολο (δισεκατομμύρια δολάρια)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Κατά κεφαλήν (δολάρια)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83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Ακαθάριστο εγχώριο προϊόν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  <a:r>
                        <a:rPr lang="el-GR" dirty="0"/>
                        <a:t>.</a:t>
                      </a:r>
                      <a:r>
                        <a:rPr lang="en-US" dirty="0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57.638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1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Επενδύσεις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3.057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9.461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13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Πάγιες επενδύσεις εκτός κατοικιών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2.316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7.168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162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Πάγιες επενδύσεις σε κατοικίες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706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2.185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1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Επενδύσεις σε αποθέματα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/>
                        <a:t>35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/>
                        <a:t>109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8813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EE576-FF85-6349-9BFC-BC2C4BAF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2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7C75-D4A1-A147-A358-7ACA0D8D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Δημόσιες δαπάνες (</a:t>
            </a:r>
            <a:r>
              <a:rPr lang="en-US" dirty="0"/>
              <a:t>G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5B955-75BA-9B45-AAAA-CD919EA6B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δημόσιες δαπάνες </a:t>
            </a:r>
            <a:r>
              <a:rPr lang="el-GR" b="1" dirty="0"/>
              <a:t>(</a:t>
            </a:r>
            <a:r>
              <a:rPr lang="en-US" b="1" i="1" dirty="0"/>
              <a:t>G</a:t>
            </a:r>
            <a:r>
              <a:rPr lang="el-GR" b="1" dirty="0"/>
              <a:t>) </a:t>
            </a:r>
            <a:r>
              <a:rPr lang="el-GR" dirty="0"/>
              <a:t>περιλαμβάνουν όλες τις δημόσιες δαπάνες για αγαθά και υπηρεσίες. </a:t>
            </a:r>
            <a:endParaRPr lang="en-US" dirty="0"/>
          </a:p>
          <a:p>
            <a:r>
              <a:rPr lang="el-GR" dirty="0"/>
              <a:t> Οι δημόσιες δαπάνες </a:t>
            </a:r>
            <a:r>
              <a:rPr lang="el-GR" b="1" dirty="0"/>
              <a:t>(</a:t>
            </a:r>
            <a:r>
              <a:rPr lang="en-US" b="1" i="1" dirty="0"/>
              <a:t>G</a:t>
            </a:r>
            <a:r>
              <a:rPr lang="el-GR" b="1" dirty="0"/>
              <a:t>)</a:t>
            </a:r>
            <a:r>
              <a:rPr lang="el-GR" dirty="0"/>
              <a:t> δεν περιλαμβάνουν τις μεταβιβαστικές πληρωμές (π.χ., επιδόματα ανεργίας), επειδή δεν αντιπροσωπεύουν δαπάνη για την αγορά αγαθών και υπηρεσιών.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4BCA-2E31-AD44-9194-8795B3F3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0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D469-5CC4-FE46-81CF-471AA2AC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Δημόσια Δαπάνη στις ΗΠΑ, 2016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252872-315F-C345-82C0-AE9F29B75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473763"/>
              </p:ext>
            </p:extLst>
          </p:nvPr>
        </p:nvGraphicFramePr>
        <p:xfrm>
          <a:off x="1154954" y="2603500"/>
          <a:ext cx="9197586" cy="3939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134">
                  <a:extLst>
                    <a:ext uri="{9D8B030D-6E8A-4147-A177-3AD203B41FA5}">
                      <a16:colId xmlns:a16="http://schemas.microsoft.com/office/drawing/2014/main" val="2246643990"/>
                    </a:ext>
                  </a:extLst>
                </a:gridCol>
                <a:gridCol w="2514804">
                  <a:extLst>
                    <a:ext uri="{9D8B030D-6E8A-4147-A177-3AD203B41FA5}">
                      <a16:colId xmlns:a16="http://schemas.microsoft.com/office/drawing/2014/main" val="695935962"/>
                    </a:ext>
                  </a:extLst>
                </a:gridCol>
                <a:gridCol w="1951648">
                  <a:extLst>
                    <a:ext uri="{9D8B030D-6E8A-4147-A177-3AD203B41FA5}">
                      <a16:colId xmlns:a16="http://schemas.microsoft.com/office/drawing/2014/main" val="3503794581"/>
                    </a:ext>
                  </a:extLst>
                </a:gridCol>
              </a:tblGrid>
              <a:tr h="10142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Σύνολο (δισεκατομμύρια δολάρια)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Κατά κεφαλήν (δολάρια)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836338"/>
                  </a:ext>
                </a:extLst>
              </a:tr>
              <a:tr h="4113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Ακαθάριστο εγχώριο προϊόν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  <a:r>
                        <a:rPr lang="el-GR" dirty="0"/>
                        <a:t>.</a:t>
                      </a:r>
                      <a:r>
                        <a:rPr lang="en-US" dirty="0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57.638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14563"/>
                  </a:ext>
                </a:extLst>
              </a:tr>
              <a:tr h="4113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Δημόσιες δαπάνες για αγαθά και υπηρεσίες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3.268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10.113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135078"/>
                  </a:ext>
                </a:extLst>
              </a:tr>
              <a:tr h="411317"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Ομοσπονδιακές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1.231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3.811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162136"/>
                  </a:ext>
                </a:extLst>
              </a:tr>
              <a:tr h="411317"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Αμυντικές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729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2.266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16496"/>
                  </a:ext>
                </a:extLst>
              </a:tr>
              <a:tr h="411317"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Μη-αμυντικές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/>
                        <a:t>503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/>
                        <a:t>1555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881326"/>
                  </a:ext>
                </a:extLst>
              </a:tr>
              <a:tr h="411317"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Πολιτειακής διοίκησης και τοπικής αυτοδιοίκησης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/>
                        <a:t>2.036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/>
                        <a:t>6.302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17198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EE576-FF85-6349-9BFC-BC2C4BAF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4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1C80-FD63-EA45-AA4C-65226E9FE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Καθαρές εξαγωγές (NX)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833B8-3CD8-DD47-9BDF-E818CA9D9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dirty="0"/>
              <a:t>NX = εξαγωγές – εισαγωγές</a:t>
            </a:r>
          </a:p>
          <a:p>
            <a:pPr lvl="2"/>
            <a:r>
              <a:rPr lang="el-GR" b="1" dirty="0"/>
              <a:t>Εξαγωγές</a:t>
            </a:r>
            <a:r>
              <a:rPr lang="el-GR" dirty="0"/>
              <a:t>: η αξία των αγαθών και υπηρεσιών που πωλούνται σε άλλες χώρες</a:t>
            </a:r>
          </a:p>
          <a:p>
            <a:pPr lvl="2"/>
            <a:r>
              <a:rPr lang="el-GR" b="1" dirty="0"/>
              <a:t>Εισαγωγές</a:t>
            </a:r>
            <a:r>
              <a:rPr lang="el-GR" dirty="0"/>
              <a:t>: η αξία των αγαθών και υπηρεσιών που αγοράζονται από άλλες χώρες </a:t>
            </a:r>
          </a:p>
          <a:p>
            <a:pPr lvl="1"/>
            <a:r>
              <a:rPr lang="el-GR" dirty="0"/>
              <a:t>Επομένως, οι καθαρές εξαγωγές (NX) είναι ίσες με την καθαρή δαπάνη από το εξωτερικό για δικά μας αγαθά και υπηρεσίες.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90874-671B-2746-8E98-45E55F68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08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D469-5CC4-FE46-81CF-471AA2AC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Καθαρές Εξαγωγές στις ΗΠΑ, 2016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252872-315F-C345-82C0-AE9F29B75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118933"/>
              </p:ext>
            </p:extLst>
          </p:nvPr>
        </p:nvGraphicFramePr>
        <p:xfrm>
          <a:off x="1277655" y="2603500"/>
          <a:ext cx="9074885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795">
                  <a:extLst>
                    <a:ext uri="{9D8B030D-6E8A-4147-A177-3AD203B41FA5}">
                      <a16:colId xmlns:a16="http://schemas.microsoft.com/office/drawing/2014/main" val="224664399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695935962"/>
                    </a:ext>
                  </a:extLst>
                </a:gridCol>
                <a:gridCol w="1951490">
                  <a:extLst>
                    <a:ext uri="{9D8B030D-6E8A-4147-A177-3AD203B41FA5}">
                      <a16:colId xmlns:a16="http://schemas.microsoft.com/office/drawing/2014/main" val="3503794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Σύνολο (δισεκατομμύρια δολάρια)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Κατά κεφαλήν (δολάρια)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83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Ακαθάριστο εγχώριο προϊόν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  <a:r>
                        <a:rPr lang="el-GR" dirty="0"/>
                        <a:t>.</a:t>
                      </a:r>
                      <a:r>
                        <a:rPr lang="en-US" dirty="0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57.638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1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Καθαρές Εξαγωγές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-521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-1.613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13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Εξαγωγές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2.215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6.854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162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Εισαγωγές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2.736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8.467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1649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EE576-FF85-6349-9BFC-BC2C4BAF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4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5C5AEF-F6E6-4144-ABB4-6667D33B4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Ένας γρίφος δαπάνης-προϊόντος;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FE3AAF-F885-4743-88BB-C4EE6CDA7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Υποθέστε ότι μια επιχείρηση:</a:t>
            </a:r>
          </a:p>
          <a:p>
            <a:pPr lvl="1"/>
            <a:r>
              <a:rPr lang="el-GR" dirty="0"/>
              <a:t>παράγει τελικά αγαθά αξίας 10 εκατομμυρίων δολαρίων </a:t>
            </a:r>
          </a:p>
          <a:p>
            <a:pPr lvl="1"/>
            <a:r>
              <a:rPr lang="el-GR" dirty="0" err="1"/>
              <a:t>πωλεί</a:t>
            </a:r>
            <a:r>
              <a:rPr lang="el-GR" dirty="0"/>
              <a:t> τελικά αγαθά αξίας μόνον 9 εκατομμυρίων δολαρίων </a:t>
            </a:r>
          </a:p>
          <a:p>
            <a:r>
              <a:rPr lang="el-GR" dirty="0"/>
              <a:t>Το γεγονός αυτό παραβιάζει την ταυτότητα: δαπάνη = προϊόν;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567A884-919F-4AAD-BAD8-089D374E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1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10B07F-DC58-435D-A109-99DCB6AE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ισχύει η ταυτότητα: προϊόν = δαπάνη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78B3D7-CBC1-49C4-B978-C79E4DAD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προϊόν που δεν καθίσταται δυνατόν να πωληθεί προστίθεται στα αποθέματα και υπολογίζεται ως «επένδυση σε αποθέματα»… ανεξαρτήτως του εάν η αύξηση των αποθεμάτων ήταν ηθελημένη ή όχι. </a:t>
            </a:r>
          </a:p>
          <a:p>
            <a:r>
              <a:rPr lang="el-GR" dirty="0"/>
              <a:t>Στην πραγματικότητα, υποθέτουμε ότι οι ίδιες οι επιχειρήσεις αγοράζουν το απούλητο προϊόν τους.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A866B4A-B924-41D6-99F9-9D279067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91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A4BA76-530A-4387-B6C0-BDB7B3C9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Αποθέματα έναντι ροών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0BA993-A2BB-4CF0-8E6D-2F2A19434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Απόθεμα είναι μια ποσότητα που μετριέται σε μια δεδομένη χρονική στιγμή.</a:t>
            </a:r>
          </a:p>
          <a:p>
            <a:pPr lvl="1"/>
            <a:r>
              <a:rPr lang="el-GR" dirty="0"/>
              <a:t>Παράδειγμα: «Η αξία του μετοχικού κεφαλαίου των ΗΠΑ ανερχόταν στα 10 τρισεκατομμύρια δολάρια την 1η Ιανουαρίου του 2016».</a:t>
            </a:r>
          </a:p>
          <a:p>
            <a:endParaRPr lang="el-GR" dirty="0"/>
          </a:p>
          <a:p>
            <a:r>
              <a:rPr lang="el-GR" dirty="0"/>
              <a:t>Ροή είναι μια ποσότητα που μετριέται ανά μονάδα χρόνου.</a:t>
            </a:r>
          </a:p>
          <a:p>
            <a:pPr lvl="1"/>
            <a:r>
              <a:rPr lang="el-GR" dirty="0"/>
              <a:t>Παράδειγμα: «Οι επενδύσεις των ΗΠΑ ανήλθαν στα 2 τρισεκατομμύρια δολάρια στη διάρκεια του 2016».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9584014-1E2B-432A-8EA9-219CA63D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7F59EC-5D44-3C4C-91FB-550BBE99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 παρόν κεφάλαιο θα μάθουμε: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4816E-4F74-3F4C-B343-8BBFC86F6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... την έννοια και τον τρόπο μέτρησης των σημαντικότερων μακροοικονομικών στατιστικών δεδομένων για: </a:t>
            </a:r>
          </a:p>
          <a:p>
            <a:pPr lvl="1"/>
            <a:r>
              <a:rPr lang="el-GR" dirty="0"/>
              <a:t>το ακαθάριστο εγχώριο προϊόν (GDP)</a:t>
            </a:r>
          </a:p>
          <a:p>
            <a:pPr lvl="1"/>
            <a:r>
              <a:rPr lang="el-GR" dirty="0"/>
              <a:t>τον δείκτη τιμών καταναλωτή (</a:t>
            </a:r>
            <a:r>
              <a:rPr lang="en-US" dirty="0"/>
              <a:t>CPI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το ποσοστό ανεργίας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933D8-6145-C147-9C9A-C992B2F8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06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1E651A-D71A-4240-963B-ED2C450D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Αποθέματα έναντι ροών: παραδείγματα </a:t>
            </a:r>
            <a:endParaRPr lang="el-GR" dirty="0"/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680F105C-9E9A-4448-A96A-6C915C0A5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610217"/>
              </p:ext>
            </p:extLst>
          </p:nvPr>
        </p:nvGraphicFramePr>
        <p:xfrm>
          <a:off x="1155700" y="2603500"/>
          <a:ext cx="8761414" cy="2294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0707">
                  <a:extLst>
                    <a:ext uri="{9D8B030D-6E8A-4147-A177-3AD203B41FA5}">
                      <a16:colId xmlns:a16="http://schemas.microsoft.com/office/drawing/2014/main" val="139853954"/>
                    </a:ext>
                  </a:extLst>
                </a:gridCol>
                <a:gridCol w="4380707">
                  <a:extLst>
                    <a:ext uri="{9D8B030D-6E8A-4147-A177-3AD203B41FA5}">
                      <a16:colId xmlns:a16="http://schemas.microsoft.com/office/drawing/2014/main" val="2726462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Απόθεμα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Ροή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158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Ο  πλούτος ενός ατόμου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Η ετήσια αποταμίευση ενός ατόμου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391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Ο αριθμός των ατόμων που έχουν πτυχίο πανεπιστημίου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Ο αριθμός των ατόμων που αποφοίτησαν από πανεπιστημιακή σχολή το τρέχον έτος.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441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Το δημόσιο χρέος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Το δημοσιονομικό έλλειμμα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721460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361946-FEBA-4CA8-8956-A4741920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25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6BB5A3-D9F8-4779-BE92-2D6B36F8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Επένδυση έναντι κεφαλαίου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B4EC3F-BB95-4391-B0DC-317DD05AA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Σημείωση: Επένδυση είναι η δαπάνη για νέο κεφάλαιο </a:t>
            </a:r>
          </a:p>
          <a:p>
            <a:pPr marL="0" indent="0">
              <a:buNone/>
            </a:pPr>
            <a:r>
              <a:rPr lang="el-GR" dirty="0"/>
              <a:t>Παράδειγμα (υποθέτοντας ότι δεν γίνεται απόσβεση):  </a:t>
            </a:r>
          </a:p>
          <a:p>
            <a:endParaRPr lang="el-GR" dirty="0"/>
          </a:p>
          <a:p>
            <a:r>
              <a:rPr lang="el-GR" dirty="0"/>
              <a:t>1/1/2018: </a:t>
            </a:r>
          </a:p>
          <a:p>
            <a:pPr lvl="1"/>
            <a:r>
              <a:rPr lang="el-GR" dirty="0"/>
              <a:t>Η οικονομία έχει κεφάλαιο αξίας 10 τρισεκατομμυρίων δολαρίων </a:t>
            </a:r>
          </a:p>
          <a:p>
            <a:r>
              <a:rPr lang="el-GR" dirty="0"/>
              <a:t>Στη διάρκεια του 2018: </a:t>
            </a:r>
          </a:p>
          <a:p>
            <a:pPr lvl="1"/>
            <a:r>
              <a:rPr lang="el-GR" dirty="0"/>
              <a:t>επένδυση = 2 τρισεκατομμύρια δολάρια </a:t>
            </a:r>
          </a:p>
          <a:p>
            <a:r>
              <a:rPr lang="el-GR" dirty="0"/>
              <a:t>1/1/2018: </a:t>
            </a:r>
          </a:p>
          <a:p>
            <a:pPr lvl="1"/>
            <a:r>
              <a:rPr lang="el-GR" dirty="0"/>
              <a:t>Η οικονομία έχει κεφάλαιο αξίας 12 τρισεκατομμυρίων δολαρίων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30DE976-D913-40D9-ACB1-848F8D46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4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3E446B-DEE0-4C80-8427-10DCCC47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Απόθεμα ή ροή;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9C5200-D1E0-42F4-8A48-7F3201876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υπόλοιπο στο λογαριασμό της πιστωτικής σας κάρτας </a:t>
            </a:r>
          </a:p>
          <a:p>
            <a:r>
              <a:rPr lang="el-GR" dirty="0"/>
              <a:t>Ο χρόνος που διαθέτετε για μελέτη </a:t>
            </a:r>
          </a:p>
          <a:p>
            <a:r>
              <a:rPr lang="el-GR" dirty="0"/>
              <a:t>Το μέγεθος της συλλογής σας με αρχεία μουσικής MP3 </a:t>
            </a:r>
          </a:p>
          <a:p>
            <a:r>
              <a:rPr lang="el-GR" dirty="0"/>
              <a:t>Ο ρυθμός πληθωρισμού </a:t>
            </a:r>
          </a:p>
          <a:p>
            <a:r>
              <a:rPr lang="el-GR" dirty="0"/>
              <a:t>Το ποσοστό ανεργίας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E8FBC4C-6D1F-4431-AB9B-94F44141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54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402627-0329-4E4B-9B95-6E7FC22A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Μια σημαντική και ευρεία έννοια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3C0B27-5C14-4B92-BFAA-FF4069238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Έχουμε δει ότι το ΑΕΠ μετρά: </a:t>
            </a:r>
          </a:p>
          <a:p>
            <a:pPr lvl="1"/>
            <a:r>
              <a:rPr lang="el-GR" dirty="0"/>
              <a:t>το συνολικό εισόδημα </a:t>
            </a:r>
          </a:p>
          <a:p>
            <a:pPr lvl="1"/>
            <a:r>
              <a:rPr lang="el-GR" dirty="0"/>
              <a:t>το συνολικό προϊόν </a:t>
            </a:r>
          </a:p>
          <a:p>
            <a:pPr lvl="1"/>
            <a:r>
              <a:rPr lang="el-GR" dirty="0"/>
              <a:t>τη συνολική δαπάνη </a:t>
            </a:r>
          </a:p>
          <a:p>
            <a:pPr lvl="1"/>
            <a:r>
              <a:rPr lang="el-GR" dirty="0"/>
              <a:t>το άθροισμα της προστιθέμενης αξίας σε όλα τα στάδια της παραγωγής τελικών αγαθών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197CA88-A82E-466F-A9D1-A60A9284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89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390A0F-AD1B-4251-99D4-A735EB95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ΑΕΘΠ έναντι ΑΕΠ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3CD87B-962A-4ADC-84C2-009E2FECA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Ακαθάριστο εθνικό προϊόν (ΑΕΘΠ): </a:t>
            </a:r>
          </a:p>
          <a:p>
            <a:pPr lvl="1"/>
            <a:r>
              <a:rPr lang="el-GR" dirty="0"/>
              <a:t>Το συνολικό εισόδημα που κερδίζουν οι συντελεστές παραγωγής μιας χώρας, ανεξαρτήτως του πού είναι εγκατεστημένοι. </a:t>
            </a:r>
          </a:p>
          <a:p>
            <a:endParaRPr lang="el-GR" dirty="0"/>
          </a:p>
          <a:p>
            <a:r>
              <a:rPr lang="el-GR" dirty="0"/>
              <a:t>Ακαθάριστο εγχώριο προϊόν (ΑΕΠ):</a:t>
            </a:r>
          </a:p>
          <a:p>
            <a:pPr lvl="1"/>
            <a:r>
              <a:rPr lang="el-GR" dirty="0"/>
              <a:t>Το συνολικό εισόδημα που κερδίζουν οι συντελεστές παραγωγής που είναι εγκατεστημένοι στη χώρα, ανεξαρτήτως εθνικότητας. </a:t>
            </a:r>
          </a:p>
          <a:p>
            <a:endParaRPr lang="el-GR" dirty="0"/>
          </a:p>
          <a:p>
            <a:r>
              <a:rPr lang="el-GR" dirty="0"/>
              <a:t>ΑΕΘΠ – ΑΕΠ = πληρωμές παραγωγικών συντελεστών από το εξωτερικό μείον πληρωμές παραγωγικών συντελεστών στο εξωτερικό </a:t>
            </a:r>
          </a:p>
          <a:p>
            <a:endParaRPr lang="el-GR" dirty="0"/>
          </a:p>
          <a:p>
            <a:r>
              <a:rPr lang="el-GR" dirty="0"/>
              <a:t>Παραδείγματα πληρωμών σε συντελεστές της παραγωγής: μισθοί, κέρδη, ενοίκια, τόκοι και μερίσματα σε περιουσιακά στοιχεία.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7E43035-8CD2-489B-8AB9-A1650722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28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543922-256C-4B33-B196-3A26B041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ΤΩΡΑ ΠΡΟΣΠΑΘΗΣΕ </a:t>
            </a:r>
            <a:br>
              <a:rPr lang="el-GR"/>
            </a:br>
            <a:r>
              <a:rPr lang="el-GR"/>
              <a:t>Θέμα συζήτησης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827605-E6F2-4021-8EFA-82084103D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 χώρα σας, ποιο θα θέλατε να είναι μεγαλύτερο: το ΑΕΠ ή το ΑΕΘΠ;</a:t>
            </a:r>
            <a:br>
              <a:rPr lang="el-GR" dirty="0"/>
            </a:br>
            <a:r>
              <a:rPr lang="el-GR" dirty="0"/>
              <a:t>Γιατί;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4DB4977-0B33-4AB7-998F-D33458BE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31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A59849-D845-49DE-972F-91DF12EB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ΑΕΠ έναντι ΑΕΘΠ σε επιλεγμένες χώρες </a:t>
            </a: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E622B876-B048-4B60-BB31-60B4A7B48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570099"/>
              </p:ext>
            </p:extLst>
          </p:nvPr>
        </p:nvGraphicFramePr>
        <p:xfrm>
          <a:off x="478076" y="2277649"/>
          <a:ext cx="11235848" cy="37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962">
                  <a:extLst>
                    <a:ext uri="{9D8B030D-6E8A-4147-A177-3AD203B41FA5}">
                      <a16:colId xmlns:a16="http://schemas.microsoft.com/office/drawing/2014/main" val="3496411462"/>
                    </a:ext>
                  </a:extLst>
                </a:gridCol>
                <a:gridCol w="2808962">
                  <a:extLst>
                    <a:ext uri="{9D8B030D-6E8A-4147-A177-3AD203B41FA5}">
                      <a16:colId xmlns:a16="http://schemas.microsoft.com/office/drawing/2014/main" val="2469858456"/>
                    </a:ext>
                  </a:extLst>
                </a:gridCol>
                <a:gridCol w="2808962">
                  <a:extLst>
                    <a:ext uri="{9D8B030D-6E8A-4147-A177-3AD203B41FA5}">
                      <a16:colId xmlns:a16="http://schemas.microsoft.com/office/drawing/2014/main" val="1502987503"/>
                    </a:ext>
                  </a:extLst>
                </a:gridCol>
                <a:gridCol w="2808962">
                  <a:extLst>
                    <a:ext uri="{9D8B030D-6E8A-4147-A177-3AD203B41FA5}">
                      <a16:colId xmlns:a16="http://schemas.microsoft.com/office/drawing/2014/main" val="3116406413"/>
                    </a:ext>
                  </a:extLst>
                </a:gridCol>
              </a:tblGrid>
              <a:tr h="372232">
                <a:tc>
                  <a:txBody>
                    <a:bodyPr/>
                    <a:lstStyle/>
                    <a:p>
                      <a:r>
                        <a:rPr lang="el-G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Χώρα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ΑΕΠ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ΑΕΘΠ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ΑΕΘΠ-ΑΕΠ (% του ΑΕΠ)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58000"/>
                  </a:ext>
                </a:extLst>
              </a:tr>
              <a:tr h="372232">
                <a:tc>
                  <a:txBody>
                    <a:bodyPr/>
                    <a:lstStyle/>
                    <a:p>
                      <a:r>
                        <a:rPr lang="el-GR" dirty="0"/>
                        <a:t>Μπαγκλαντές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127.672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116.335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183224"/>
                  </a:ext>
                </a:extLst>
              </a:tr>
              <a:tr h="372232">
                <a:tc>
                  <a:txBody>
                    <a:bodyPr/>
                    <a:lstStyle/>
                    <a:p>
                      <a:r>
                        <a:rPr lang="el-GR" dirty="0"/>
                        <a:t>Ιαπωνία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6.150.132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5.961.066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359837"/>
                  </a:ext>
                </a:extLst>
              </a:tr>
              <a:tr h="372232">
                <a:tc>
                  <a:txBody>
                    <a:bodyPr/>
                    <a:lstStyle/>
                    <a:p>
                      <a:r>
                        <a:rPr lang="el-GR" dirty="0"/>
                        <a:t>Κίνα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8.184.963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8.227.103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19653"/>
                  </a:ext>
                </a:extLst>
              </a:tr>
              <a:tr h="372232">
                <a:tc>
                  <a:txBody>
                    <a:bodyPr/>
                    <a:lstStyle/>
                    <a:p>
                      <a:r>
                        <a:rPr lang="el-GR" dirty="0"/>
                        <a:t>Ηνωμένες Πολιτείες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16.514.500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16.244.600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9025"/>
                  </a:ext>
                </a:extLst>
              </a:tr>
              <a:tr h="372232">
                <a:tc>
                  <a:txBody>
                    <a:bodyPr/>
                    <a:lstStyle/>
                    <a:p>
                      <a:r>
                        <a:rPr lang="el-GR" dirty="0"/>
                        <a:t>Ινδία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1.837.279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18.585.740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611773"/>
                  </a:ext>
                </a:extLst>
              </a:tr>
              <a:tr h="372232">
                <a:tc>
                  <a:txBody>
                    <a:bodyPr/>
                    <a:lstStyle/>
                    <a:p>
                      <a:r>
                        <a:rPr lang="el-GR" dirty="0"/>
                        <a:t>Καναδάς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1.821.424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1.779.635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818882"/>
                  </a:ext>
                </a:extLst>
              </a:tr>
              <a:tr h="372232">
                <a:tc>
                  <a:txBody>
                    <a:bodyPr/>
                    <a:lstStyle/>
                    <a:p>
                      <a:r>
                        <a:rPr lang="el-GR" dirty="0"/>
                        <a:t>Ελλάδα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250.167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248.939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885039"/>
                  </a:ext>
                </a:extLst>
              </a:tr>
              <a:tr h="372232">
                <a:tc>
                  <a:txBody>
                    <a:bodyPr/>
                    <a:lstStyle/>
                    <a:p>
                      <a:r>
                        <a:rPr lang="el-GR" dirty="0"/>
                        <a:t>Ιράκ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216.453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215.838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076404"/>
                  </a:ext>
                </a:extLst>
              </a:tr>
              <a:tr h="372232">
                <a:tc>
                  <a:txBody>
                    <a:bodyPr/>
                    <a:lstStyle/>
                    <a:p>
                      <a:r>
                        <a:rPr lang="el-GR" dirty="0"/>
                        <a:t>Ιρλανδία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171.996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210.636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-18,3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357435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70D8C5E-A60A-4F9E-BCB2-B5F50924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4F73B-B240-4834-9AF7-FFE4629FE019}"/>
              </a:ext>
            </a:extLst>
          </p:cNvPr>
          <p:cNvSpPr txBox="1"/>
          <p:nvPr/>
        </p:nvSpPr>
        <p:spPr>
          <a:xfrm>
            <a:off x="864296" y="6275540"/>
            <a:ext cx="1032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Το ΑΕΠ και το ΑΕΘΠ εκφράζονται σε εκατομμύρια σημερινά δολάρια ΗΠΑ.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0991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91A6FA-A53E-472D-A71F-279BAF1D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Πραγματικό έναντι ονομαστικού ΑΕΠ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855556-3310-4496-AF6C-6AFBECA9F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ΑΕΠ είναι η αξία όλων των τελικών αγαθών και υπηρεσιών που έχουν παραχθεί. </a:t>
            </a:r>
          </a:p>
          <a:p>
            <a:r>
              <a:rPr lang="el-GR" dirty="0"/>
              <a:t>Το ονομαστικό ΑΕΠ μετρά τις αξίες αυτές χρησιμοποιώντας τις τρέχουσες τιμές.  </a:t>
            </a:r>
          </a:p>
          <a:p>
            <a:r>
              <a:rPr lang="el-GR" dirty="0"/>
              <a:t>Το πραγματικό ΑΕΠ μετρά τις αξίες αυτές χρησιμοποιώντας τις τιμές ενός έτους βάσης.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06D035E-87D0-4902-A11A-6A601D18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98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1B370D-CC22-449D-8EA4-06BC898A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ΠΡΟΣΠΑΘΗΣΕ </a:t>
            </a:r>
            <a:br>
              <a:rPr lang="el-GR" dirty="0"/>
            </a:br>
            <a:r>
              <a:rPr lang="el-GR" dirty="0"/>
              <a:t>Πραγματικό και ονομαστικό ΑΕΠ </a:t>
            </a: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C8F658FE-A03A-471B-89C4-697A44F35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416804"/>
              </p:ext>
            </p:extLst>
          </p:nvPr>
        </p:nvGraphicFramePr>
        <p:xfrm>
          <a:off x="713985" y="2603499"/>
          <a:ext cx="10476753" cy="167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679">
                  <a:extLst>
                    <a:ext uri="{9D8B030D-6E8A-4147-A177-3AD203B41FA5}">
                      <a16:colId xmlns:a16="http://schemas.microsoft.com/office/drawing/2014/main" val="2739007370"/>
                    </a:ext>
                  </a:extLst>
                </a:gridCol>
                <a:gridCol w="1496679">
                  <a:extLst>
                    <a:ext uri="{9D8B030D-6E8A-4147-A177-3AD203B41FA5}">
                      <a16:colId xmlns:a16="http://schemas.microsoft.com/office/drawing/2014/main" val="3026482694"/>
                    </a:ext>
                  </a:extLst>
                </a:gridCol>
                <a:gridCol w="1496679">
                  <a:extLst>
                    <a:ext uri="{9D8B030D-6E8A-4147-A177-3AD203B41FA5}">
                      <a16:colId xmlns:a16="http://schemas.microsoft.com/office/drawing/2014/main" val="2834860776"/>
                    </a:ext>
                  </a:extLst>
                </a:gridCol>
                <a:gridCol w="1496679">
                  <a:extLst>
                    <a:ext uri="{9D8B030D-6E8A-4147-A177-3AD203B41FA5}">
                      <a16:colId xmlns:a16="http://schemas.microsoft.com/office/drawing/2014/main" val="2413167556"/>
                    </a:ext>
                  </a:extLst>
                </a:gridCol>
                <a:gridCol w="1496679">
                  <a:extLst>
                    <a:ext uri="{9D8B030D-6E8A-4147-A177-3AD203B41FA5}">
                      <a16:colId xmlns:a16="http://schemas.microsoft.com/office/drawing/2014/main" val="3319028686"/>
                    </a:ext>
                  </a:extLst>
                </a:gridCol>
                <a:gridCol w="1496679">
                  <a:extLst>
                    <a:ext uri="{9D8B030D-6E8A-4147-A177-3AD203B41FA5}">
                      <a16:colId xmlns:a16="http://schemas.microsoft.com/office/drawing/2014/main" val="429627243"/>
                    </a:ext>
                  </a:extLst>
                </a:gridCol>
                <a:gridCol w="1496679">
                  <a:extLst>
                    <a:ext uri="{9D8B030D-6E8A-4147-A177-3AD203B41FA5}">
                      <a16:colId xmlns:a16="http://schemas.microsoft.com/office/drawing/2014/main" val="1218291596"/>
                    </a:ext>
                  </a:extLst>
                </a:gridCol>
              </a:tblGrid>
              <a:tr h="51838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2015</a:t>
                      </a:r>
                      <a:r>
                        <a:rPr lang="en-US" dirty="0"/>
                        <a:t>:</a:t>
                      </a:r>
                      <a:r>
                        <a:rPr lang="el-GR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P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2015: </a:t>
                      </a:r>
                    </a:p>
                    <a:p>
                      <a:pPr algn="ctr"/>
                      <a:r>
                        <a:rPr lang="en-US" dirty="0"/>
                        <a:t>Q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2016:</a:t>
                      </a:r>
                    </a:p>
                    <a:p>
                      <a:pPr algn="ctr"/>
                      <a:r>
                        <a:rPr lang="en-US" dirty="0"/>
                        <a:t>P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2016:</a:t>
                      </a:r>
                    </a:p>
                    <a:p>
                      <a:pPr algn="ctr"/>
                      <a:r>
                        <a:rPr lang="en-US" dirty="0"/>
                        <a:t>Q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2017:</a:t>
                      </a:r>
                    </a:p>
                    <a:p>
                      <a:pPr algn="ctr"/>
                      <a:r>
                        <a:rPr lang="en-US" dirty="0"/>
                        <a:t>P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2017:</a:t>
                      </a:r>
                    </a:p>
                    <a:p>
                      <a:pPr algn="ctr"/>
                      <a:r>
                        <a:rPr lang="en-US" dirty="0"/>
                        <a:t>Q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92339"/>
                  </a:ext>
                </a:extLst>
              </a:tr>
              <a:tr h="518380">
                <a:tc>
                  <a:txBody>
                    <a:bodyPr/>
                    <a:lstStyle/>
                    <a:p>
                      <a:r>
                        <a:rPr lang="el-GR" dirty="0"/>
                        <a:t>Αγαθό 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1.050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648753"/>
                  </a:ext>
                </a:extLst>
              </a:tr>
              <a:tr h="518380">
                <a:tc>
                  <a:txBody>
                    <a:bodyPr/>
                    <a:lstStyle/>
                    <a:p>
                      <a:r>
                        <a:rPr lang="el-GR" dirty="0"/>
                        <a:t>Αγαθό 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574485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9834C19-54BE-4F79-BECB-AEF317FB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8FFAD-CC98-4291-AA15-723E06C3EF5D}"/>
              </a:ext>
            </a:extLst>
          </p:cNvPr>
          <p:cNvSpPr txBox="1"/>
          <p:nvPr/>
        </p:nvSpPr>
        <p:spPr>
          <a:xfrm>
            <a:off x="713985" y="4885151"/>
            <a:ext cx="1047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Υπολογίστε το ονομαστικό ΑΕΠ κάθε έτους.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Υπολογίστε το πραγματικό ΑΕΠ κάθε έτους, χρησιμοποιώντας το 2015 ως έτος βάσης. </a:t>
            </a:r>
          </a:p>
        </p:txBody>
      </p:sp>
    </p:spTree>
    <p:extLst>
      <p:ext uri="{BB962C8B-B14F-4D97-AF65-F5344CB8AC3E}">
        <p14:creationId xmlns:p14="http://schemas.microsoft.com/office/powerpoint/2010/main" val="320182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C861C8-E49F-4EE9-82D3-2CBBA524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ΠΡΟΣΠΑΘΗΣΕ </a:t>
            </a:r>
            <a:br>
              <a:rPr lang="el-GR" dirty="0"/>
            </a:br>
            <a:r>
              <a:rPr lang="el-GR" dirty="0"/>
              <a:t>Πραγματικό και ονομαστικό ΑΕΠ, απαντήσεις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908748-A3C8-4BE0-8E29-873B7180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688" y="2603500"/>
            <a:ext cx="8761413" cy="34163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Ονομαστικό ΑΕΠ: Πολλαπλασιάζουμε τις τιμές (P) επί τις ποσότητες (Q) του ίδιου έτους </a:t>
            </a:r>
          </a:p>
          <a:p>
            <a:pPr lvl="1"/>
            <a:r>
              <a:rPr lang="en-US" dirty="0"/>
              <a:t>2015: 46.200 $ = 30 $ x 900 + 100 $ x 192</a:t>
            </a:r>
            <a:endParaRPr lang="el-GR" dirty="0"/>
          </a:p>
          <a:p>
            <a:pPr lvl="1"/>
            <a:r>
              <a:rPr lang="en-US" dirty="0"/>
              <a:t>2016: 51.400</a:t>
            </a:r>
            <a:r>
              <a:rPr lang="el-GR" dirty="0"/>
              <a:t> </a:t>
            </a:r>
            <a:r>
              <a:rPr lang="en-US" dirty="0"/>
              <a:t>$</a:t>
            </a:r>
            <a:endParaRPr lang="el-GR" dirty="0"/>
          </a:p>
          <a:p>
            <a:pPr lvl="1"/>
            <a:r>
              <a:rPr lang="en-US" dirty="0"/>
              <a:t>2017: 58.300</a:t>
            </a:r>
            <a:r>
              <a:rPr lang="el-GR" dirty="0"/>
              <a:t> </a:t>
            </a:r>
            <a:r>
              <a:rPr lang="en-US" dirty="0"/>
              <a:t>$</a:t>
            </a:r>
            <a:endParaRPr lang="el-GR" dirty="0"/>
          </a:p>
          <a:p>
            <a:r>
              <a:rPr lang="el-GR" dirty="0"/>
              <a:t>Πραγματικό ΑΕΠ: Πολλαπλασιάζουμε τις ποσότητες (Q) κάθε έτους επί τις τιμές (P) του 2010</a:t>
            </a:r>
            <a:endParaRPr lang="en-US" dirty="0"/>
          </a:p>
          <a:p>
            <a:pPr lvl="1"/>
            <a:r>
              <a:rPr lang="en-US" dirty="0"/>
              <a:t>2015: 46.200</a:t>
            </a:r>
            <a:r>
              <a:rPr lang="el-GR" dirty="0"/>
              <a:t> </a:t>
            </a:r>
            <a:r>
              <a:rPr lang="en-US" dirty="0"/>
              <a:t>$</a:t>
            </a:r>
          </a:p>
          <a:p>
            <a:pPr lvl="1"/>
            <a:r>
              <a:rPr lang="en-US" dirty="0"/>
              <a:t>2016: 50.000</a:t>
            </a:r>
            <a:r>
              <a:rPr lang="el-GR" dirty="0"/>
              <a:t> </a:t>
            </a:r>
            <a:r>
              <a:rPr lang="en-US" dirty="0"/>
              <a:t>$</a:t>
            </a:r>
          </a:p>
          <a:p>
            <a:pPr lvl="1"/>
            <a:r>
              <a:rPr lang="en-US" dirty="0"/>
              <a:t>2017: 52.000 $ = 30 $ x 1050 + 100</a:t>
            </a:r>
            <a:r>
              <a:rPr lang="el-GR" dirty="0"/>
              <a:t> </a:t>
            </a:r>
            <a:r>
              <a:rPr lang="en-US" dirty="0"/>
              <a:t>$ x 205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CA45EFB-BD65-434C-96A6-9BA6A120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7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354-BE1E-B044-8F53-690A6F9D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Ακαθάριστο εγχώριο προϊόν: Δαπάνη και εισόδημα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A5C9-EFDD-454E-AA4A-9ED7E6EC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Δύο ορισμοί:</a:t>
            </a:r>
            <a:endParaRPr lang="el-GR" sz="1600" dirty="0"/>
          </a:p>
          <a:p>
            <a:pPr lvl="1"/>
            <a:r>
              <a:rPr lang="el-GR" dirty="0"/>
              <a:t>Συνολική δαπάνη για τελικά αγαθά και υπηρεσίες που παράγονται στην εγχώρια οικονομία.</a:t>
            </a:r>
          </a:p>
          <a:p>
            <a:pPr lvl="1"/>
            <a:r>
              <a:rPr lang="el-GR" dirty="0"/>
              <a:t>Συνολικό εισόδημα που κερδίζουν οι συντελεστές της παραγωγής οι οποίοι είναι εγκατεστημένοι στην εγχώρια οικονομία. </a:t>
            </a:r>
            <a:endParaRPr lang="en-US" sz="1600" dirty="0"/>
          </a:p>
          <a:p>
            <a:pPr lvl="0"/>
            <a:r>
              <a:rPr lang="el-GR" b="1" i="1" dirty="0"/>
              <a:t>Η δαπάνη είναι ίση με το εισόδημα, επειδή το δολάριο που δαπανά ο αγοραστής γίνεται εισόδημα του αγοραστή. </a:t>
            </a:r>
            <a:endParaRPr lang="en-US" sz="1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32A64-CB23-D648-91A2-C5DC102F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03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8A8E43-AC3A-4C46-95A7-BD6FEC0C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Μεταβολές ονομαστικού και πραγματικού ΑΕΠ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17E19D-E30B-4C96-ADEB-F7854659E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μεταβολές του ονομαστικού ΑΕΠ μπορεί να οφείλονται σε:</a:t>
            </a:r>
            <a:endParaRPr lang="en-US" dirty="0"/>
          </a:p>
          <a:p>
            <a:pPr lvl="1"/>
            <a:r>
              <a:rPr lang="el-GR" dirty="0"/>
              <a:t>μεταβολές στις τιμές </a:t>
            </a:r>
            <a:endParaRPr lang="en-US" dirty="0"/>
          </a:p>
          <a:p>
            <a:pPr lvl="1"/>
            <a:r>
              <a:rPr lang="el-GR" dirty="0"/>
              <a:t>μεταβολές στις παραγόμενες ποσότητες προϊόντος </a:t>
            </a:r>
          </a:p>
          <a:p>
            <a:endParaRPr lang="el-GR" dirty="0"/>
          </a:p>
          <a:p>
            <a:r>
              <a:rPr lang="el-GR" dirty="0"/>
              <a:t>Οι μεταβολές του πραγματικού ΑΕΠ μπορεί να οφείλονται μόνο σε μεταβολές στις ποσότητες, επειδή το πραγματικό ΑΕΠ καταρτίζεται με τη χρησιμοποίηση σταθερών τιμών ενός έτους βάσης.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9C98FA6-5A05-41CD-B05A-34D5A42D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88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50BC1F-1058-4301-80FB-9F70DF2E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Αποπληθωριστής</a:t>
            </a:r>
            <a:r>
              <a:rPr lang="el-GR" dirty="0"/>
              <a:t> ΑΕΠ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ECB7FF-2219-433B-81F6-E98FAFABD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● Ρυθμός πληθωρισμού: η εκατοστιαία άνοδος του γενικού επιπέδου τιμών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● Ένα μέτρο του επιπέδου τιμών: ο </a:t>
            </a:r>
            <a:r>
              <a:rPr lang="el-GR" dirty="0" err="1"/>
              <a:t>αποπληθωριστής</a:t>
            </a:r>
            <a:r>
              <a:rPr lang="el-GR" dirty="0"/>
              <a:t> ΑΕΠ 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Ορισμός: 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          Ονομαστικό ΑΕΠ    </a:t>
            </a:r>
          </a:p>
          <a:p>
            <a:pPr marL="0" indent="0">
              <a:buNone/>
            </a:pPr>
            <a:r>
              <a:rPr lang="el-GR" dirty="0"/>
              <a:t>           </a:t>
            </a:r>
            <a:r>
              <a:rPr lang="el-GR" dirty="0" err="1"/>
              <a:t>Αποπληθωριστής</a:t>
            </a:r>
            <a:r>
              <a:rPr lang="el-GR" dirty="0"/>
              <a:t> ΑΕΠ </a:t>
            </a:r>
            <a:r>
              <a:rPr lang="en-US" dirty="0"/>
              <a:t>=</a:t>
            </a:r>
            <a:r>
              <a:rPr lang="el-GR" dirty="0"/>
              <a:t> 100 </a:t>
            </a:r>
            <a:r>
              <a:rPr lang="en-US" dirty="0"/>
              <a:t>x </a:t>
            </a:r>
            <a:r>
              <a:rPr lang="el-GR" dirty="0"/>
              <a:t> -------------------------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           Πραγματικό ΑΕΠ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3212C76-121E-482E-A9EF-A5F5661F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51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A71992-32E2-4BBB-83CB-EC938452A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679572"/>
            <a:ext cx="8761413" cy="1131401"/>
          </a:xfrm>
        </p:spPr>
        <p:txBody>
          <a:bodyPr/>
          <a:lstStyle/>
          <a:p>
            <a:r>
              <a:rPr lang="el-GR" dirty="0"/>
              <a:t>ΤΩΡΑ ΠΡΟΣΠΑΘΗΣΕ </a:t>
            </a:r>
            <a:br>
              <a:rPr lang="el-GR" dirty="0"/>
            </a:br>
            <a:r>
              <a:rPr lang="el-GR" dirty="0" err="1"/>
              <a:t>Αποπληθωριστής</a:t>
            </a:r>
            <a:r>
              <a:rPr lang="el-GR" dirty="0"/>
              <a:t> ΑΕΠ και ρυθμός πληθωρισμού</a:t>
            </a: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60C13B89-487B-4CFB-AE2B-07B4194B7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99414"/>
              </p:ext>
            </p:extLst>
          </p:nvPr>
        </p:nvGraphicFramePr>
        <p:xfrm>
          <a:off x="1155699" y="2603500"/>
          <a:ext cx="1019156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78">
                  <a:extLst>
                    <a:ext uri="{9D8B030D-6E8A-4147-A177-3AD203B41FA5}">
                      <a16:colId xmlns:a16="http://schemas.microsoft.com/office/drawing/2014/main" val="3600136571"/>
                    </a:ext>
                  </a:extLst>
                </a:gridCol>
                <a:gridCol w="2203269">
                  <a:extLst>
                    <a:ext uri="{9D8B030D-6E8A-4147-A177-3AD203B41FA5}">
                      <a16:colId xmlns:a16="http://schemas.microsoft.com/office/drawing/2014/main" val="2237287611"/>
                    </a:ext>
                  </a:extLst>
                </a:gridCol>
                <a:gridCol w="2855395">
                  <a:extLst>
                    <a:ext uri="{9D8B030D-6E8A-4147-A177-3AD203B41FA5}">
                      <a16:colId xmlns:a16="http://schemas.microsoft.com/office/drawing/2014/main" val="2926968361"/>
                    </a:ext>
                  </a:extLst>
                </a:gridCol>
                <a:gridCol w="2178159">
                  <a:extLst>
                    <a:ext uri="{9D8B030D-6E8A-4147-A177-3AD203B41FA5}">
                      <a16:colId xmlns:a16="http://schemas.microsoft.com/office/drawing/2014/main" val="1985718469"/>
                    </a:ext>
                  </a:extLst>
                </a:gridCol>
                <a:gridCol w="1898468">
                  <a:extLst>
                    <a:ext uri="{9D8B030D-6E8A-4147-A177-3AD203B41FA5}">
                      <a16:colId xmlns:a16="http://schemas.microsoft.com/office/drawing/2014/main" val="3894904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Ονομαστικό ΑΕΠ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Πραγματικό ΑΕΠ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/>
                        <a:t>Αποπληθωριστής</a:t>
                      </a:r>
                      <a:r>
                        <a:rPr lang="el-GR" dirty="0"/>
                        <a:t> ΑΕΠ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Ρυθμός πληθωρισμού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74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46.200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46.200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36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51.400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749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58.300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261726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BFEDE8-5537-434D-860E-1ABAD7A2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2BB51-D237-4DC1-9B47-B6FCC6EF8823}"/>
              </a:ext>
            </a:extLst>
          </p:cNvPr>
          <p:cNvSpPr txBox="1"/>
          <p:nvPr/>
        </p:nvSpPr>
        <p:spPr>
          <a:xfrm>
            <a:off x="1154953" y="4809995"/>
            <a:ext cx="91975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●  Χρησιμοποιήστε τις απαντήσεις που δώσατε πιο πάνω για να υπολογίστε τον </a:t>
            </a:r>
            <a:r>
              <a:rPr lang="el-GR" dirty="0" err="1"/>
              <a:t>αποπληθωριστή</a:t>
            </a:r>
            <a:r>
              <a:rPr lang="el-GR" dirty="0"/>
              <a:t> ΑΕΠ κάθε έτους. </a:t>
            </a:r>
          </a:p>
          <a:p>
            <a:endParaRPr lang="el-GR" dirty="0"/>
          </a:p>
          <a:p>
            <a:r>
              <a:rPr lang="el-GR" dirty="0"/>
              <a:t>●  Χρησιμοποιήστε τον </a:t>
            </a:r>
            <a:r>
              <a:rPr lang="el-GR" dirty="0" err="1"/>
              <a:t>αποπληθωριστή</a:t>
            </a:r>
            <a:r>
              <a:rPr lang="el-GR" dirty="0"/>
              <a:t> ΑΕΠ για να υπολογίσετε τον ρυθμό πληθωρισμού από το 2015 στο 2016 και από το 2016 στο 2017.</a:t>
            </a:r>
          </a:p>
        </p:txBody>
      </p:sp>
    </p:spTree>
    <p:extLst>
      <p:ext uri="{BB962C8B-B14F-4D97-AF65-F5344CB8AC3E}">
        <p14:creationId xmlns:p14="http://schemas.microsoft.com/office/powerpoint/2010/main" val="795039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127381-261B-4DA7-861C-319DC049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ΠΡΟΣΠΑΘΗΣΕ </a:t>
            </a:r>
            <a:br>
              <a:rPr lang="el-GR" dirty="0"/>
            </a:br>
            <a:r>
              <a:rPr lang="el-GR" dirty="0" err="1"/>
              <a:t>Αποπληθωριστής</a:t>
            </a:r>
            <a:r>
              <a:rPr lang="el-GR" dirty="0"/>
              <a:t> ΑΕΠ και ρυθμός πληθωρισμού, απαντήσεις </a:t>
            </a: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70612542-13C4-4188-A27D-24E2416E4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755182"/>
              </p:ext>
            </p:extLst>
          </p:nvPr>
        </p:nvGraphicFramePr>
        <p:xfrm>
          <a:off x="513567" y="2603500"/>
          <a:ext cx="1112311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623">
                  <a:extLst>
                    <a:ext uri="{9D8B030D-6E8A-4147-A177-3AD203B41FA5}">
                      <a16:colId xmlns:a16="http://schemas.microsoft.com/office/drawing/2014/main" val="4061493213"/>
                    </a:ext>
                  </a:extLst>
                </a:gridCol>
                <a:gridCol w="2224623">
                  <a:extLst>
                    <a:ext uri="{9D8B030D-6E8A-4147-A177-3AD203B41FA5}">
                      <a16:colId xmlns:a16="http://schemas.microsoft.com/office/drawing/2014/main" val="2762813403"/>
                    </a:ext>
                  </a:extLst>
                </a:gridCol>
                <a:gridCol w="2224623">
                  <a:extLst>
                    <a:ext uri="{9D8B030D-6E8A-4147-A177-3AD203B41FA5}">
                      <a16:colId xmlns:a16="http://schemas.microsoft.com/office/drawing/2014/main" val="956441446"/>
                    </a:ext>
                  </a:extLst>
                </a:gridCol>
                <a:gridCol w="2224623">
                  <a:extLst>
                    <a:ext uri="{9D8B030D-6E8A-4147-A177-3AD203B41FA5}">
                      <a16:colId xmlns:a16="http://schemas.microsoft.com/office/drawing/2014/main" val="1218869160"/>
                    </a:ext>
                  </a:extLst>
                </a:gridCol>
                <a:gridCol w="2224623">
                  <a:extLst>
                    <a:ext uri="{9D8B030D-6E8A-4147-A177-3AD203B41FA5}">
                      <a16:colId xmlns:a16="http://schemas.microsoft.com/office/drawing/2014/main" val="1047238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Ονομαστικό ΑΕΠ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Πραγματικό ΑΕΠ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/>
                        <a:t>Αποπληθωριστής</a:t>
                      </a:r>
                      <a:r>
                        <a:rPr lang="el-GR" dirty="0"/>
                        <a:t> ΑΕΠ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Ρυθμός πληθωρισμού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913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46.200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46.200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663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51.400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8%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662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58.300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0%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096805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E736531-D40D-45ED-9675-BFFCA3C3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A22771-82EA-431B-9248-CE152C805222}"/>
              </a:ext>
            </a:extLst>
          </p:cNvPr>
          <p:cNvSpPr txBox="1"/>
          <p:nvPr/>
        </p:nvSpPr>
        <p:spPr>
          <a:xfrm>
            <a:off x="776613" y="4922728"/>
            <a:ext cx="11010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n-US" dirty="0"/>
              <a:t>                                                     </a:t>
            </a:r>
            <a:r>
              <a:rPr lang="el-GR" dirty="0"/>
              <a:t>(</a:t>
            </a:r>
            <a:r>
              <a:rPr lang="el-GR" dirty="0" err="1"/>
              <a:t>αποπληθωριστής</a:t>
            </a:r>
            <a:r>
              <a:rPr lang="el-GR" dirty="0"/>
              <a:t> ΑΕΠ 2016 - </a:t>
            </a:r>
            <a:r>
              <a:rPr lang="el-GR" dirty="0" err="1"/>
              <a:t>αποπληθωριστής</a:t>
            </a:r>
            <a:r>
              <a:rPr lang="el-GR" dirty="0"/>
              <a:t> ΑΕΠ 2015)</a:t>
            </a:r>
          </a:p>
          <a:p>
            <a:r>
              <a:rPr lang="el-GR" dirty="0"/>
              <a:t>Ρυθμός πληθωρισμού 2016 </a:t>
            </a:r>
            <a:r>
              <a:rPr lang="en-US" dirty="0"/>
              <a:t>= </a:t>
            </a:r>
            <a:r>
              <a:rPr lang="el-GR" dirty="0"/>
              <a:t> </a:t>
            </a:r>
            <a:r>
              <a:rPr lang="en-US" dirty="0"/>
              <a:t>-</a:t>
            </a:r>
            <a:r>
              <a:rPr lang="el-GR" dirty="0"/>
              <a:t>-------------------------------------------------------------------------</a:t>
            </a:r>
            <a:r>
              <a:rPr lang="en-US" dirty="0"/>
              <a:t>-------------  x   </a:t>
            </a:r>
            <a:r>
              <a:rPr lang="el-GR" dirty="0"/>
              <a:t>100</a:t>
            </a:r>
          </a:p>
          <a:p>
            <a:r>
              <a:rPr lang="el-GR" dirty="0"/>
              <a:t>                                                    </a:t>
            </a:r>
            <a:r>
              <a:rPr lang="en-US" dirty="0"/>
              <a:t>     </a:t>
            </a:r>
            <a:r>
              <a:rPr lang="el-GR" dirty="0"/>
              <a:t>                  </a:t>
            </a:r>
            <a:r>
              <a:rPr lang="el-GR" dirty="0" err="1"/>
              <a:t>αποπληθωριστής</a:t>
            </a:r>
            <a:r>
              <a:rPr lang="el-GR" dirty="0"/>
              <a:t> ΑΕΠ 2015 </a:t>
            </a:r>
          </a:p>
        </p:txBody>
      </p:sp>
    </p:spTree>
    <p:extLst>
      <p:ext uri="{BB962C8B-B14F-4D97-AF65-F5344CB8AC3E}">
        <p14:creationId xmlns:p14="http://schemas.microsoft.com/office/powerpoint/2010/main" val="2225436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8C6645-35B1-4B55-B2AF-FA19E789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Κατανόηση του </a:t>
            </a:r>
            <a:r>
              <a:rPr lang="el-GR" dirty="0" err="1"/>
              <a:t>αποπληθωριστή</a:t>
            </a:r>
            <a:r>
              <a:rPr lang="el-GR" dirty="0"/>
              <a:t> ΑΕΠ, Μέρος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FEDBA5-F56C-4ECE-923E-B2C8016BC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67211"/>
            <a:ext cx="8761413" cy="3752589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>
                <a:latin typeface="Century Gothic" panose="020B0502020202020204" pitchFamily="34" charset="0"/>
              </a:rPr>
              <a:t>Παράδειγμα με τρία αγαθά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το αγαθό </a:t>
            </a:r>
            <a:r>
              <a:rPr lang="en-US" b="1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el-G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1, 2, 3  </a:t>
            </a:r>
            <a:endParaRPr lang="el-GR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0560" lvl="1">
              <a:lnSpc>
                <a:spcPct val="150000"/>
              </a:lnSpc>
            </a:pPr>
            <a:r>
              <a:rPr lang="en-US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1" i="1" baseline="-25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τιμή αγοράς του αγαθού </a:t>
            </a:r>
            <a:r>
              <a:rPr lang="en-US" b="1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τον μήνα </a:t>
            </a:r>
            <a:r>
              <a:rPr lang="en-US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0560" lvl="1">
              <a:lnSpc>
                <a:spcPct val="150000"/>
              </a:lnSpc>
            </a:pPr>
            <a:r>
              <a:rPr lang="en-US" b="1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b="1" i="1" baseline="-25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ποσότητα του αγαθού </a:t>
            </a:r>
            <a:r>
              <a:rPr lang="en-US" b="1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παράγεται τον μήνα </a:t>
            </a:r>
            <a:r>
              <a:rPr lang="en-US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0560" lvl="1">
              <a:lnSpc>
                <a:spcPct val="150000"/>
              </a:lnSpc>
            </a:pPr>
            <a:r>
              <a:rPr lang="en-US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NGDP</a:t>
            </a:r>
            <a:r>
              <a:rPr lang="en-US" b="1" i="1" baseline="-25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el-G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ονομαστικό ΑΕΠ τον μήνα </a:t>
            </a:r>
            <a:r>
              <a:rPr lang="en-US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l-GR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0560" lvl="1">
              <a:lnSpc>
                <a:spcPct val="150000"/>
              </a:lnSpc>
            </a:pPr>
            <a:r>
              <a:rPr lang="en-US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RGDP</a:t>
            </a:r>
            <a:r>
              <a:rPr lang="en-US" b="1" i="1" baseline="-25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πραγματικό ΑΕΠ τον μήνα </a:t>
            </a:r>
            <a:r>
              <a:rPr lang="en-US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l-GR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Century Gothic" panose="020B0502020202020204" pitchFamily="34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FF7F5D3-4AF0-4EAB-9E9D-08158EF8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80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3E6D09-ABE8-4377-8272-D261B098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Κατανόηση του </a:t>
            </a:r>
            <a:r>
              <a:rPr lang="el-GR" dirty="0" err="1"/>
              <a:t>αποπληθωριστή</a:t>
            </a:r>
            <a:r>
              <a:rPr lang="el-GR" dirty="0"/>
              <a:t> ΑΕΠ,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B1C3BE6-3EEE-4628-BEA9-7A35D9515E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17315"/>
                <a:ext cx="9604904" cy="407095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 i="1" dirty="0"/>
                          <m:t>Αποπληθωριστής</m:t>
                        </m:r>
                        <m:r>
                          <m:rPr>
                            <m:nor/>
                          </m:rPr>
                          <a:rPr lang="en-US" sz="2400" i="1" dirty="0"/>
                          <m:t> </m:t>
                        </m:r>
                        <m:r>
                          <m:rPr>
                            <m:nor/>
                          </m:rPr>
                          <a:rPr lang="el-GR" sz="2400" i="1" dirty="0"/>
                          <m:t>ΑΕΠ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i="1" dirty="0"/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𝑁𝐺𝐷𝑃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𝑅𝐺𝐷𝑃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𝑅𝐺𝐷𝑃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𝑅𝐺𝐷𝑃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𝑅𝐺𝐷𝑃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𝑅𝐺𝐷𝑃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cs typeface="Times New Roman" panose="02020603050405020304" pitchFamily="18" charset="0"/>
                  </a:rPr>
                  <a:t>Ο </a:t>
                </a:r>
                <a:r>
                  <a:rPr lang="el-GR" dirty="0" err="1">
                    <a:cs typeface="Times New Roman" panose="02020603050405020304" pitchFamily="18" charset="0"/>
                  </a:rPr>
                  <a:t>αποπληθωριστής</a:t>
                </a:r>
                <a:r>
                  <a:rPr lang="el-GR" dirty="0">
                    <a:cs typeface="Times New Roman" panose="02020603050405020304" pitchFamily="18" charset="0"/>
                  </a:rPr>
                  <a:t> ΑΕΠ είναι ο σταθμισμένος μέσος όρος των τιμών. </a:t>
                </a:r>
              </a:p>
              <a:p>
                <a:r>
                  <a:rPr lang="el-GR" dirty="0">
                    <a:cs typeface="Times New Roman" panose="02020603050405020304" pitchFamily="18" charset="0"/>
                  </a:rPr>
                  <a:t>Το βάρος που αποδίδεται σε κάθε τιμή αντανακλά τη σχετική σπουδαιότητα του αγαθού στο ΑΕΠ. Σημειώστε ότι τα βάρη μεταβάλλονται με τον χρόνο. </a:t>
                </a:r>
              </a:p>
              <a:p>
                <a:pPr marL="0" indent="0">
                  <a:buNone/>
                </a:pPr>
                <a:endParaRPr 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B1C3BE6-3EEE-4628-BEA9-7A35D9515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17315"/>
                <a:ext cx="9604904" cy="4070959"/>
              </a:xfrm>
              <a:blipFill>
                <a:blip r:embed="rId2"/>
                <a:stretch>
                  <a:fillRect l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400193B-D42E-40CC-984F-C070F929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21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CC3E67-82CD-4255-8204-752162E8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Δύο χρήσιμα πράγματα που πρέπει να γνωρίζουμε για τις ποσοστιαίες μεταβολές, </a:t>
            </a:r>
            <a:r>
              <a:rPr lang="en-US" sz="3200" dirty="0"/>
              <a:t>M</a:t>
            </a:r>
            <a:r>
              <a:rPr lang="el-GR" sz="3200" dirty="0" err="1"/>
              <a:t>έρος</a:t>
            </a:r>
            <a:r>
              <a:rPr lang="el-GR" sz="3200" dirty="0"/>
              <a:t>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724099-F743-465B-BC92-7009C0211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17315"/>
            <a:ext cx="10306361" cy="4346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cs typeface="Times New Roman" panose="02020603050405020304" pitchFamily="18" charset="0"/>
              </a:rPr>
              <a:t>1. Για κάθε μεταβλητή </a:t>
            </a:r>
            <a:r>
              <a:rPr lang="el-GR" sz="2400" b="1" dirty="0">
                <a:cs typeface="Times New Roman" panose="02020603050405020304" pitchFamily="18" charset="0"/>
              </a:rPr>
              <a:t>Χ</a:t>
            </a:r>
            <a:r>
              <a:rPr lang="el-GR" sz="2400" dirty="0">
                <a:cs typeface="Times New Roman" panose="02020603050405020304" pitchFamily="18" charset="0"/>
              </a:rPr>
              <a:t> και </a:t>
            </a:r>
            <a:r>
              <a:rPr lang="el-GR" sz="2400" b="1" dirty="0">
                <a:cs typeface="Times New Roman" panose="02020603050405020304" pitchFamily="18" charset="0"/>
              </a:rPr>
              <a:t>Υ</a:t>
            </a:r>
            <a:r>
              <a:rPr lang="el-GR" sz="2400" dirty="0">
                <a:cs typeface="Times New Roman" panose="02020603050405020304" pitchFamily="18" charset="0"/>
              </a:rPr>
              <a:t>, 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l-GR" sz="2000" dirty="0">
                <a:cs typeface="Times New Roman" panose="02020603050405020304" pitchFamily="18" charset="0"/>
              </a:rPr>
              <a:t>εκατοστιαία μεταβολή στο (</a:t>
            </a:r>
            <a:r>
              <a:rPr lang="el-GR" sz="2400" b="1" dirty="0">
                <a:cs typeface="Times New Roman" panose="02020603050405020304" pitchFamily="18" charset="0"/>
              </a:rPr>
              <a:t>Χ</a:t>
            </a:r>
            <a:r>
              <a:rPr lang="el-GR" sz="2000" dirty="0"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x</a:t>
            </a:r>
            <a:r>
              <a:rPr lang="el-GR" sz="1800" dirty="0">
                <a:cs typeface="Times New Roman" panose="02020603050405020304" pitchFamily="18" charset="0"/>
              </a:rPr>
              <a:t> </a:t>
            </a:r>
            <a:r>
              <a:rPr lang="el-GR" sz="2400" b="1" dirty="0">
                <a:cs typeface="Times New Roman" panose="02020603050405020304" pitchFamily="18" charset="0"/>
              </a:rPr>
              <a:t>Υ</a:t>
            </a:r>
            <a:r>
              <a:rPr lang="el-GR" sz="2000" dirty="0">
                <a:cs typeface="Times New Roman" panose="02020603050405020304" pitchFamily="18" charset="0"/>
              </a:rPr>
              <a:t>)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l-GR" sz="1800" dirty="0">
                <a:cs typeface="Times New Roman" panose="02020603050405020304" pitchFamily="18" charset="0"/>
              </a:rPr>
              <a:t>≈ εκατοστιαία μεταβολή στο </a:t>
            </a:r>
            <a:r>
              <a:rPr lang="el-GR" sz="2000" b="1" dirty="0">
                <a:cs typeface="Times New Roman" panose="02020603050405020304" pitchFamily="18" charset="0"/>
              </a:rPr>
              <a:t>Χ</a:t>
            </a:r>
            <a:r>
              <a:rPr lang="en-US" sz="2000" b="1" dirty="0"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+</a:t>
            </a:r>
            <a:r>
              <a:rPr lang="el-GR" sz="1800" dirty="0">
                <a:cs typeface="Times New Roman" panose="02020603050405020304" pitchFamily="18" charset="0"/>
              </a:rPr>
              <a:t> εκατοστιαία μεταβολή στο </a:t>
            </a:r>
            <a:r>
              <a:rPr lang="el-GR" sz="2000" b="1" dirty="0">
                <a:cs typeface="Times New Roman" panose="02020603050405020304" pitchFamily="18" charset="0"/>
              </a:rPr>
              <a:t>Υ</a:t>
            </a:r>
            <a:endParaRPr lang="en-US" sz="2000" b="1" dirty="0"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l-GR" sz="2000" b="1" dirty="0">
              <a:cs typeface="Times New Roman" panose="02020603050405020304" pitchFamily="18" charset="0"/>
            </a:endParaRPr>
          </a:p>
          <a:p>
            <a:endParaRPr lang="en-US" sz="2400" dirty="0">
              <a:cs typeface="Times New Roman" panose="02020603050405020304" pitchFamily="18" charset="0"/>
            </a:endParaRPr>
          </a:p>
          <a:p>
            <a:r>
              <a:rPr lang="el-GR" sz="2400" dirty="0">
                <a:cs typeface="Times New Roman" panose="02020603050405020304" pitchFamily="18" charset="0"/>
              </a:rPr>
              <a:t>Παράδειγμα: Αν το ωρομίσθιό σας αυξάνεται 5% και εσείς εργάζεστε 7% περισσότερες ώρες, τότε το εισόδημά σας από μισθούς θα αυξηθεί περίπου κατά 12%.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BA2BE24-599D-45D3-A022-E1E798AA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70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E0DA61-AA71-429F-BA85-0BCC971A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Δύο χρήσιμα πράγματα που πρέπει να γνωρίζουμε για τις ποσοστιαίες μεταβολές, </a:t>
            </a:r>
            <a:r>
              <a:rPr lang="en-US" sz="3200" dirty="0"/>
              <a:t>M</a:t>
            </a:r>
            <a:r>
              <a:rPr lang="el-GR" sz="3200" dirty="0" err="1"/>
              <a:t>έρος</a:t>
            </a:r>
            <a:r>
              <a:rPr lang="el-GR" sz="3200" dirty="0"/>
              <a:t>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A94E6D-3736-4B8F-B61F-8441DED35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29841"/>
            <a:ext cx="9705112" cy="4058433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>
                <a:cs typeface="Times New Roman" panose="02020603050405020304" pitchFamily="18" charset="0"/>
              </a:rPr>
              <a:t>2. εκατοστιαία μεταβολή στο (</a:t>
            </a:r>
            <a:r>
              <a:rPr lang="el-GR" sz="2400" b="1" dirty="0">
                <a:cs typeface="Times New Roman" panose="02020603050405020304" pitchFamily="18" charset="0"/>
              </a:rPr>
              <a:t>Χ</a:t>
            </a:r>
            <a:r>
              <a:rPr lang="el-GR" sz="2400" dirty="0">
                <a:cs typeface="Times New Roman" panose="02020603050405020304" pitchFamily="18" charset="0"/>
              </a:rPr>
              <a:t>/</a:t>
            </a:r>
            <a:r>
              <a:rPr lang="el-GR" sz="2400" b="1" dirty="0">
                <a:cs typeface="Times New Roman" panose="02020603050405020304" pitchFamily="18" charset="0"/>
              </a:rPr>
              <a:t>Υ</a:t>
            </a:r>
            <a:r>
              <a:rPr lang="el-GR" sz="2400" dirty="0">
                <a:cs typeface="Times New Roman" panose="02020603050405020304" pitchFamily="18" charset="0"/>
              </a:rPr>
              <a:t>)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	</a:t>
            </a:r>
            <a:r>
              <a:rPr lang="el-GR" sz="2400" dirty="0">
                <a:cs typeface="Times New Roman" panose="02020603050405020304" pitchFamily="18" charset="0"/>
              </a:rPr>
              <a:t>≈ εκατοστιαία μεταβολή στο </a:t>
            </a:r>
            <a:r>
              <a:rPr lang="el-GR" sz="2400" b="1" dirty="0">
                <a:cs typeface="Times New Roman" panose="02020603050405020304" pitchFamily="18" charset="0"/>
              </a:rPr>
              <a:t>Χ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+</a:t>
            </a:r>
            <a:r>
              <a:rPr lang="el-GR" sz="2400" dirty="0">
                <a:cs typeface="Times New Roman" panose="02020603050405020304" pitchFamily="18" charset="0"/>
              </a:rPr>
              <a:t> εκατοστιαία μεταβολή στο </a:t>
            </a:r>
            <a:r>
              <a:rPr lang="el-GR" sz="2400" b="1" dirty="0">
                <a:cs typeface="Times New Roman" panose="02020603050405020304" pitchFamily="18" charset="0"/>
              </a:rPr>
              <a:t>Υ</a:t>
            </a:r>
          </a:p>
          <a:p>
            <a:endParaRPr lang="el-GR" sz="2400" dirty="0">
              <a:cs typeface="Times New Roman" panose="02020603050405020304" pitchFamily="18" charset="0"/>
            </a:endParaRPr>
          </a:p>
          <a:p>
            <a:endParaRPr lang="el-GR" sz="2400" dirty="0">
              <a:cs typeface="Times New Roman" panose="02020603050405020304" pitchFamily="18" charset="0"/>
            </a:endParaRPr>
          </a:p>
          <a:p>
            <a:r>
              <a:rPr lang="el-GR" sz="2400" dirty="0">
                <a:cs typeface="Times New Roman" panose="02020603050405020304" pitchFamily="18" charset="0"/>
              </a:rPr>
              <a:t>Παράδειγμα: </a:t>
            </a:r>
            <a:r>
              <a:rPr lang="el-GR" sz="2400" dirty="0" err="1">
                <a:cs typeface="Times New Roman" panose="02020603050405020304" pitchFamily="18" charset="0"/>
              </a:rPr>
              <a:t>Αποπληθωριστής</a:t>
            </a:r>
            <a:r>
              <a:rPr lang="el-GR" sz="2400" dirty="0">
                <a:cs typeface="Times New Roman" panose="02020603050405020304" pitchFamily="18" charset="0"/>
              </a:rPr>
              <a:t> ΑΕΠ </a:t>
            </a:r>
            <a:r>
              <a:rPr lang="en-US" sz="2400" dirty="0">
                <a:cs typeface="Times New Roman" panose="02020603050405020304" pitchFamily="18" charset="0"/>
              </a:rPr>
              <a:t>=</a:t>
            </a:r>
            <a:r>
              <a:rPr lang="el-GR" sz="2400" dirty="0">
                <a:cs typeface="Times New Roman" panose="02020603050405020304" pitchFamily="18" charset="0"/>
              </a:rPr>
              <a:t> 100 </a:t>
            </a:r>
            <a:r>
              <a:rPr lang="en-US" sz="2400" dirty="0">
                <a:cs typeface="Times New Roman" panose="02020603050405020304" pitchFamily="18" charset="0"/>
              </a:rPr>
              <a:t>×</a:t>
            </a:r>
            <a:r>
              <a:rPr lang="el-GR" sz="2400" dirty="0">
                <a:cs typeface="Times New Roman" panose="02020603050405020304" pitchFamily="18" charset="0"/>
              </a:rPr>
              <a:t> NGDP / RGDP</a:t>
            </a:r>
          </a:p>
          <a:p>
            <a:r>
              <a:rPr lang="el-GR" sz="2400" dirty="0">
                <a:cs typeface="Times New Roman" panose="02020603050405020304" pitchFamily="18" charset="0"/>
              </a:rPr>
              <a:t>Αν το NGDP αυξηθεί κατά 9%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l-GR" sz="2400" dirty="0">
                <a:cs typeface="Times New Roman" panose="02020603050405020304" pitchFamily="18" charset="0"/>
              </a:rPr>
              <a:t>και το </a:t>
            </a:r>
            <a:r>
              <a:rPr lang="en-US" sz="2400" dirty="0">
                <a:cs typeface="Times New Roman" panose="02020603050405020304" pitchFamily="18" charset="0"/>
              </a:rPr>
              <a:t>RGDP </a:t>
            </a:r>
            <a:r>
              <a:rPr lang="el-GR" sz="2400" dirty="0">
                <a:cs typeface="Times New Roman" panose="02020603050405020304" pitchFamily="18" charset="0"/>
              </a:rPr>
              <a:t>αυξηθεί 4%, τότε ο ρυθμός πληθωρισμού θα είναι περίπου 5%.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5A0461B-3D7D-4B67-8799-C4B5DBBC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17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FF5C88-4E2C-45A5-86C7-55F8BE8A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Αλυσωτά σταθμισμένο πραγματικό ΑΕΠ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730DF7-DB28-4D57-AA82-373EF327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317315"/>
            <a:ext cx="9391961" cy="4058433"/>
          </a:xfrm>
        </p:spPr>
        <p:txBody>
          <a:bodyPr>
            <a:normAutofit/>
          </a:bodyPr>
          <a:lstStyle/>
          <a:p>
            <a:r>
              <a:rPr lang="el-GR" dirty="0"/>
              <a:t>Με την πάροδο του χρόνου, οι σχετικές τιμές μεταβάλλονται, και έτσι το έτος βάσης θα πρέπει να </a:t>
            </a:r>
            <a:r>
              <a:rPr lang="el-GR" dirty="0" err="1"/>
              <a:t>επικαιροποιείται</a:t>
            </a:r>
            <a:r>
              <a:rPr lang="el-GR" dirty="0"/>
              <a:t> περιοδικά. </a:t>
            </a:r>
          </a:p>
          <a:p>
            <a:endParaRPr lang="el-GR" dirty="0"/>
          </a:p>
          <a:p>
            <a:r>
              <a:rPr lang="el-GR" dirty="0"/>
              <a:t>Ουσιαστικά, </a:t>
            </a:r>
            <a:r>
              <a:rPr lang="el-GR" b="1" dirty="0"/>
              <a:t>το αλυσωτά σταθμισμένο πραγματικό ΑΕΠ </a:t>
            </a:r>
            <a:r>
              <a:rPr lang="el-GR" dirty="0" err="1"/>
              <a:t>επικαιροποιεί</a:t>
            </a:r>
            <a:r>
              <a:rPr lang="el-GR" dirty="0"/>
              <a:t> το έτος βάσης κάθε χρόνο, και γι’ αυτό είναι ακριβέστερο από το ΑΕΠ σταθερών τιμών.  </a:t>
            </a:r>
          </a:p>
          <a:p>
            <a:endParaRPr lang="el-GR" dirty="0"/>
          </a:p>
          <a:p>
            <a:r>
              <a:rPr lang="el-GR" dirty="0"/>
              <a:t>Το πανεπιστημιακό εγχειρίδιό σας χρησιμοποιεί συνήθως το πραγματικό ΑΕΠ σταθερών τιμών, επειδή: </a:t>
            </a:r>
          </a:p>
          <a:p>
            <a:pPr lvl="1"/>
            <a:r>
              <a:rPr lang="el-GR" dirty="0"/>
              <a:t>τα δύο μέτρα συσχετίζονται στενά </a:t>
            </a:r>
          </a:p>
          <a:p>
            <a:pPr lvl="1"/>
            <a:r>
              <a:rPr lang="el-GR" dirty="0"/>
              <a:t>το πραγματικό ΑΕΠ σταθερών τιμών υπολογίζεται ευκολότερα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7C6FAEE-EB2E-4807-A902-BF5114FD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05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9642DE-4A47-463E-9BDE-D4B2E67A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δείκτης τιμών καταναλωτή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0C35CB-0892-45B2-8FA8-81603799A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92263"/>
            <a:ext cx="9617430" cy="4146115"/>
          </a:xfrm>
        </p:spPr>
        <p:txBody>
          <a:bodyPr/>
          <a:lstStyle/>
          <a:p>
            <a:r>
              <a:rPr lang="el-GR" dirty="0"/>
              <a:t>Ένα μέτρο του γενικού επιπέδου τιμών </a:t>
            </a:r>
          </a:p>
          <a:p>
            <a:r>
              <a:rPr lang="el-GR" dirty="0"/>
              <a:t>Δημοσιεύεται από το Γραφείο Στατιστικής της Εργασίας (</a:t>
            </a:r>
            <a:r>
              <a:rPr lang="el-GR" dirty="0" err="1"/>
              <a:t>Bureau</a:t>
            </a:r>
            <a:r>
              <a:rPr lang="el-GR" dirty="0"/>
              <a:t> of </a:t>
            </a:r>
            <a:r>
              <a:rPr lang="el-GR" dirty="0" err="1"/>
              <a:t>Labor</a:t>
            </a:r>
            <a:r>
              <a:rPr lang="el-GR" dirty="0"/>
              <a:t> </a:t>
            </a:r>
            <a:r>
              <a:rPr lang="el-GR" dirty="0" err="1"/>
              <a:t>Statistics</a:t>
            </a:r>
            <a:r>
              <a:rPr lang="el-GR" dirty="0"/>
              <a:t> ή BLS)</a:t>
            </a:r>
          </a:p>
          <a:p>
            <a:r>
              <a:rPr lang="el-GR" dirty="0"/>
              <a:t>Χρησιμοποιεί: </a:t>
            </a:r>
          </a:p>
          <a:p>
            <a:pPr lvl="1"/>
            <a:r>
              <a:rPr lang="el-GR" dirty="0"/>
              <a:t>την παρακολούθηση των μεταβολών στο κόστος ζωής του τυπικού νοικοκυριού </a:t>
            </a:r>
          </a:p>
          <a:p>
            <a:pPr lvl="1"/>
            <a:r>
              <a:rPr lang="el-GR" dirty="0"/>
              <a:t>προσαρμόζει πολλές συμβάσεις που περιλαμβάνουν ρήτρες για το κόστος ζωής (τις αποκαλούμενες </a:t>
            </a:r>
            <a:r>
              <a:rPr lang="el-GR" dirty="0" err="1"/>
              <a:t>COLAs</a:t>
            </a:r>
            <a:r>
              <a:rPr lang="el-GR" dirty="0"/>
              <a:t>, από τα αρχικά: </a:t>
            </a:r>
            <a:r>
              <a:rPr lang="el-GR" dirty="0" err="1"/>
              <a:t>Cost</a:t>
            </a:r>
            <a:r>
              <a:rPr lang="el-GR" dirty="0"/>
              <a:t>-Of-</a:t>
            </a:r>
            <a:r>
              <a:rPr lang="el-GR" dirty="0" err="1"/>
              <a:t>Living</a:t>
            </a:r>
            <a:r>
              <a:rPr lang="el-GR" dirty="0"/>
              <a:t> </a:t>
            </a:r>
            <a:r>
              <a:rPr lang="el-GR" dirty="0" err="1"/>
              <a:t>Allowances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επιτρέπει τη σύγκριση χρηματικών ποσών μεταξύ διαφορετικών ετών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095BB50-FE35-45F3-B2FB-8C23BA58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0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1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B44E0-441F-D444-B8EB-D552CF94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Η κυκλική ροή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49FB2-753D-5C47-B200-A8884A4B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28EC70-2D96-734A-9532-1B067845D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0211" y="1113063"/>
            <a:ext cx="5290010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764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D1993F-69DC-43EE-84B6-B5FA7F6C7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το BLS καταρτίζει τον CPI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B350D7-8CF0-48B1-A9B2-CCB245FD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3" y="2292263"/>
            <a:ext cx="10664645" cy="4196219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l-GR" dirty="0"/>
              <a:t>Το Γραφείο Στατιστικής της Εργασίας (BLS) διενεργεί έρευνα στους καταναλωτές για να διαπιστώσει ποια είναι η σύνθεση του «καλαθιού» αγαθών του τυπικού καταναλωτή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l-GR" dirty="0"/>
              <a:t>Κάθε μήνα, συγκεντρώνει στοιχεία για τις τιμές όλων των προϊόντων του «καλαθιού» και υπολογίζει το κόστος τους 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l-GR" dirty="0"/>
              <a:t>Ο δείκτης τιμών καταναλωτή (CPI) κάθε μήνα είναι ίσος με  </a:t>
            </a:r>
          </a:p>
          <a:p>
            <a:pPr marL="0" indent="0">
              <a:buNone/>
            </a:pPr>
            <a:r>
              <a:rPr lang="el-GR" dirty="0"/>
              <a:t>          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/>
              <a:t>                 </a:t>
            </a:r>
            <a:r>
              <a:rPr lang="el-GR" dirty="0"/>
              <a:t>                                 </a:t>
            </a:r>
            <a:r>
              <a:rPr lang="en-US" dirty="0"/>
              <a:t>  </a:t>
            </a:r>
            <a:r>
              <a:rPr lang="el-GR" dirty="0"/>
              <a:t>Κόστος καλαθιού τρέχοντος μήνα </a:t>
            </a:r>
          </a:p>
          <a:p>
            <a:pPr marL="0" indent="0">
              <a:buNone/>
            </a:pPr>
            <a:r>
              <a:rPr lang="el-GR" dirty="0"/>
              <a:t>                 </a:t>
            </a:r>
            <a:r>
              <a:rPr lang="en-US" dirty="0"/>
              <a:t>           CPI = </a:t>
            </a:r>
            <a:r>
              <a:rPr lang="el-GR" dirty="0"/>
              <a:t> 100 </a:t>
            </a:r>
            <a:r>
              <a:rPr lang="en-US" dirty="0"/>
              <a:t>x</a:t>
            </a:r>
            <a:r>
              <a:rPr lang="el-GR" dirty="0"/>
              <a:t> </a:t>
            </a:r>
            <a:r>
              <a:rPr lang="en-US" dirty="0"/>
              <a:t> -------</a:t>
            </a:r>
            <a:r>
              <a:rPr lang="el-GR" dirty="0"/>
              <a:t>-----------------------------------------------</a:t>
            </a:r>
          </a:p>
          <a:p>
            <a:pPr marL="0" indent="0">
              <a:buNone/>
            </a:pPr>
            <a:r>
              <a:rPr lang="el-GR" dirty="0"/>
              <a:t>                                   </a:t>
            </a:r>
            <a:r>
              <a:rPr lang="en-US" dirty="0"/>
              <a:t>                 </a:t>
            </a:r>
            <a:r>
              <a:rPr lang="el-GR" dirty="0"/>
              <a:t>Κόστος καλαθιού έτους βάσης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33F85E7-CA9D-4D98-A28E-45E0A0A3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00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F2DA76-564B-4F61-AA2E-26AB80DC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Υπολογίστε τον CPI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8914A8-425A-4CD0-8EAA-C7A7E347B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2" y="2279737"/>
            <a:ext cx="11285950" cy="4371583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Καλάθι: 20 πίτσες, 10 CD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10817C6-585A-4ADB-97A0-7052C790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884A50C7-B13D-403E-B813-3824F33FF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831982"/>
              </p:ext>
            </p:extLst>
          </p:nvPr>
        </p:nvGraphicFramePr>
        <p:xfrm>
          <a:off x="375781" y="3429000"/>
          <a:ext cx="3469710" cy="3134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637">
                  <a:extLst>
                    <a:ext uri="{9D8B030D-6E8A-4147-A177-3AD203B41FA5}">
                      <a16:colId xmlns:a16="http://schemas.microsoft.com/office/drawing/2014/main" val="3291992902"/>
                    </a:ext>
                  </a:extLst>
                </a:gridCol>
                <a:gridCol w="1159761">
                  <a:extLst>
                    <a:ext uri="{9D8B030D-6E8A-4147-A177-3AD203B41FA5}">
                      <a16:colId xmlns:a16="http://schemas.microsoft.com/office/drawing/2014/main" val="21612059"/>
                    </a:ext>
                  </a:extLst>
                </a:gridCol>
                <a:gridCol w="1335312">
                  <a:extLst>
                    <a:ext uri="{9D8B030D-6E8A-4147-A177-3AD203B41FA5}">
                      <a16:colId xmlns:a16="http://schemas.microsoft.com/office/drawing/2014/main" val="2732940929"/>
                    </a:ext>
                  </a:extLst>
                </a:gridCol>
              </a:tblGrid>
              <a:tr h="48041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Πίτσα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CDs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886046"/>
                  </a:ext>
                </a:extLst>
              </a:tr>
              <a:tr h="663555"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54564"/>
                  </a:ext>
                </a:extLst>
              </a:tr>
              <a:tr h="663555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75039"/>
                  </a:ext>
                </a:extLst>
              </a:tr>
              <a:tr h="663555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736072"/>
                  </a:ext>
                </a:extLst>
              </a:tr>
              <a:tr h="663555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1678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CCCB6C-A983-420E-9999-EF8BCA753E5A}"/>
              </a:ext>
            </a:extLst>
          </p:cNvPr>
          <p:cNvSpPr txBox="1"/>
          <p:nvPr/>
        </p:nvSpPr>
        <p:spPr>
          <a:xfrm>
            <a:off x="5361140" y="2680570"/>
            <a:ext cx="5937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Για κάθε χρόνο υπολογίστε: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 κόστος του καλαθιού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Τον CPI (χρησιμοποιώντας το 2015 ως έτος βάσης)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Τον ρυθμό του πληθωρισμού από το προηγούμενο έτος </a:t>
            </a:r>
          </a:p>
        </p:txBody>
      </p:sp>
    </p:spTree>
    <p:extLst>
      <p:ext uri="{BB962C8B-B14F-4D97-AF65-F5344CB8AC3E}">
        <p14:creationId xmlns:p14="http://schemas.microsoft.com/office/powerpoint/2010/main" val="2309859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456B60-0353-4097-996C-E972EE2B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Υπολογίστε τον CPI, απαντήσεις </a:t>
            </a: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18364885-99BC-4D07-87AC-2113AB6A8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279809"/>
              </p:ext>
            </p:extLst>
          </p:nvPr>
        </p:nvGraphicFramePr>
        <p:xfrm>
          <a:off x="1188356" y="2617940"/>
          <a:ext cx="8761413" cy="362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260">
                  <a:extLst>
                    <a:ext uri="{9D8B030D-6E8A-4147-A177-3AD203B41FA5}">
                      <a16:colId xmlns:a16="http://schemas.microsoft.com/office/drawing/2014/main" val="3902824479"/>
                    </a:ext>
                  </a:extLst>
                </a:gridCol>
                <a:gridCol w="2179529">
                  <a:extLst>
                    <a:ext uri="{9D8B030D-6E8A-4147-A177-3AD203B41FA5}">
                      <a16:colId xmlns:a16="http://schemas.microsoft.com/office/drawing/2014/main" val="252967959"/>
                    </a:ext>
                  </a:extLst>
                </a:gridCol>
                <a:gridCol w="2864632">
                  <a:extLst>
                    <a:ext uri="{9D8B030D-6E8A-4147-A177-3AD203B41FA5}">
                      <a16:colId xmlns:a16="http://schemas.microsoft.com/office/drawing/2014/main" val="3230961429"/>
                    </a:ext>
                  </a:extLst>
                </a:gridCol>
                <a:gridCol w="1961992">
                  <a:extLst>
                    <a:ext uri="{9D8B030D-6E8A-4147-A177-3AD203B41FA5}">
                      <a16:colId xmlns:a16="http://schemas.microsoft.com/office/drawing/2014/main" val="1868770773"/>
                    </a:ext>
                  </a:extLst>
                </a:gridCol>
              </a:tblGrid>
              <a:tr h="68266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Κόστος καλαθιού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CPI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Ρυθμός πληθωρισμού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979365"/>
                  </a:ext>
                </a:extLst>
              </a:tr>
              <a:tr h="670147"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350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$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93729"/>
                  </a:ext>
                </a:extLst>
              </a:tr>
              <a:tr h="756260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7%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453818"/>
                  </a:ext>
                </a:extLst>
              </a:tr>
              <a:tr h="75626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1%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9327"/>
                  </a:ext>
                </a:extLst>
              </a:tr>
              <a:tr h="756260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117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5%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934898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419E69B-2A82-453D-8520-6BFD72E2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85F47A8F-A378-4E7C-9A45-FAB8E8EBB5E4}"/>
              </a:ext>
            </a:extLst>
          </p:cNvPr>
          <p:cNvCxnSpPr>
            <a:cxnSpLocks/>
          </p:cNvCxnSpPr>
          <p:nvPr/>
        </p:nvCxnSpPr>
        <p:spPr>
          <a:xfrm>
            <a:off x="5887233" y="3532339"/>
            <a:ext cx="1841326" cy="78914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258AD0A0-21FA-48B0-8519-3EFC703B97C0}"/>
              </a:ext>
            </a:extLst>
          </p:cNvPr>
          <p:cNvCxnSpPr/>
          <p:nvPr/>
        </p:nvCxnSpPr>
        <p:spPr>
          <a:xfrm>
            <a:off x="6096000" y="4321479"/>
            <a:ext cx="1632559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439F7D39-2D84-4A92-B7E0-1AF9F8CABCCF}"/>
              </a:ext>
            </a:extLst>
          </p:cNvPr>
          <p:cNvCxnSpPr/>
          <p:nvPr/>
        </p:nvCxnSpPr>
        <p:spPr>
          <a:xfrm>
            <a:off x="5974915" y="5110619"/>
            <a:ext cx="17536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6F9BC080-B4BF-489D-8245-C0CCC45A21CD}"/>
              </a:ext>
            </a:extLst>
          </p:cNvPr>
          <p:cNvCxnSpPr>
            <a:cxnSpLocks/>
          </p:cNvCxnSpPr>
          <p:nvPr/>
        </p:nvCxnSpPr>
        <p:spPr>
          <a:xfrm>
            <a:off x="5887233" y="4321479"/>
            <a:ext cx="1841326" cy="7891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5128F1D2-4A89-43D4-AF06-7A7D74410748}"/>
              </a:ext>
            </a:extLst>
          </p:cNvPr>
          <p:cNvCxnSpPr>
            <a:cxnSpLocks/>
          </p:cNvCxnSpPr>
          <p:nvPr/>
        </p:nvCxnSpPr>
        <p:spPr>
          <a:xfrm flipH="1">
            <a:off x="5887233" y="5787025"/>
            <a:ext cx="184132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id="{096C33E7-B9FE-4D09-A2F8-417AB1DD4713}"/>
              </a:ext>
            </a:extLst>
          </p:cNvPr>
          <p:cNvCxnSpPr>
            <a:cxnSpLocks/>
          </p:cNvCxnSpPr>
          <p:nvPr/>
        </p:nvCxnSpPr>
        <p:spPr>
          <a:xfrm>
            <a:off x="5887233" y="5210827"/>
            <a:ext cx="1841326" cy="57619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200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366F86-825B-48C7-B58B-78E6563B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σύνθεση του καλαθιού του CPI </a:t>
            </a:r>
          </a:p>
        </p:txBody>
      </p:sp>
      <p:graphicFrame>
        <p:nvGraphicFramePr>
          <p:cNvPr id="7" name="Θέση περιεχομένου 6">
            <a:extLst>
              <a:ext uri="{FF2B5EF4-FFF2-40B4-BE49-F238E27FC236}">
                <a16:creationId xmlns:a16="http://schemas.microsoft.com/office/drawing/2014/main" id="{F6BD59C8-C63A-4102-A7A8-E999B4333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281739"/>
              </p:ext>
            </p:extLst>
          </p:nvPr>
        </p:nvGraphicFramePr>
        <p:xfrm>
          <a:off x="1155700" y="2392472"/>
          <a:ext cx="8761413" cy="377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B8414F0-5875-41C3-AF69-0FF2104F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49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A13030-2A89-4247-978D-7F9FDF6F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Κατανόηση του CPI, Μέρος 1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037FFB-FD0C-4095-A4E4-B2A58000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92256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Παράδειγμα με τρία αγαθά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Για το αγαθό i </a:t>
            </a:r>
            <a:r>
              <a:rPr lang="en-US" dirty="0"/>
              <a:t>=</a:t>
            </a:r>
            <a:r>
              <a:rPr lang="el-GR" dirty="0"/>
              <a:t> 1, 2, 3  </a:t>
            </a:r>
          </a:p>
          <a:p>
            <a:pPr marL="0" indent="0">
              <a:buNone/>
            </a:pPr>
            <a:r>
              <a:rPr lang="el-GR" sz="2800" dirty="0" err="1"/>
              <a:t>C</a:t>
            </a:r>
            <a:r>
              <a:rPr lang="el-GR" sz="1400" dirty="0" err="1"/>
              <a:t>i</a:t>
            </a:r>
            <a:r>
              <a:rPr lang="el-GR" dirty="0"/>
              <a:t> </a:t>
            </a:r>
            <a:r>
              <a:rPr lang="en-US" dirty="0"/>
              <a:t>=</a:t>
            </a:r>
            <a:r>
              <a:rPr lang="el-GR" dirty="0"/>
              <a:t> ποσότητα του αγαθού i στο καλάθι PCI </a:t>
            </a:r>
          </a:p>
          <a:p>
            <a:pPr marL="0" indent="0">
              <a:buNone/>
            </a:pPr>
            <a:r>
              <a:rPr lang="el-GR" sz="3200" dirty="0" err="1"/>
              <a:t>P</a:t>
            </a:r>
            <a:r>
              <a:rPr lang="el-GR" sz="1400" dirty="0" err="1"/>
              <a:t>it</a:t>
            </a:r>
            <a:r>
              <a:rPr lang="el-GR" dirty="0"/>
              <a:t> </a:t>
            </a:r>
            <a:r>
              <a:rPr lang="en-US" dirty="0"/>
              <a:t>=</a:t>
            </a:r>
            <a:r>
              <a:rPr lang="el-GR" dirty="0"/>
              <a:t> τιμή του αγαθού i τον μήνα t </a:t>
            </a:r>
          </a:p>
          <a:p>
            <a:pPr marL="0" indent="0">
              <a:buNone/>
            </a:pPr>
            <a:r>
              <a:rPr lang="el-GR" sz="3200" dirty="0" err="1"/>
              <a:t>E</a:t>
            </a:r>
            <a:r>
              <a:rPr lang="el-GR" sz="1600" dirty="0" err="1"/>
              <a:t>t</a:t>
            </a:r>
            <a:r>
              <a:rPr lang="el-GR" dirty="0"/>
              <a:t> </a:t>
            </a:r>
            <a:r>
              <a:rPr lang="en-US" dirty="0"/>
              <a:t>=</a:t>
            </a:r>
            <a:r>
              <a:rPr lang="el-GR" dirty="0"/>
              <a:t> κόστος του καλαθιού CPI τον μήνα t </a:t>
            </a:r>
          </a:p>
          <a:p>
            <a:pPr marL="0" indent="0">
              <a:buNone/>
            </a:pPr>
            <a:r>
              <a:rPr lang="el-GR" sz="3200" dirty="0" err="1"/>
              <a:t>E</a:t>
            </a:r>
            <a:r>
              <a:rPr lang="el-GR" sz="1600" dirty="0" err="1"/>
              <a:t>b</a:t>
            </a:r>
            <a:r>
              <a:rPr lang="el-GR" dirty="0"/>
              <a:t> </a:t>
            </a:r>
            <a:r>
              <a:rPr lang="en-US" dirty="0"/>
              <a:t>=</a:t>
            </a:r>
            <a:r>
              <a:rPr lang="el-GR" dirty="0"/>
              <a:t> κόστος του καλαθιού την περίοδο βάσης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171E93D-106C-4D89-91FC-A725DD91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65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4A0D2F-69B7-4B59-B9BA-018E5E11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Κατανόηση του CPI, Μέρος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128CBEC-8498-4A50-A39D-CF49A34271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9140" y="2442575"/>
                <a:ext cx="10401599" cy="4208746"/>
              </a:xfrm>
            </p:spPr>
            <p:txBody>
              <a:bodyPr>
                <a:noAutofit/>
              </a:bodyPr>
              <a:lstStyle/>
              <a:p>
                <a:endParaRPr lang="en-US" sz="2400" dirty="0"/>
              </a:p>
              <a:p>
                <a:r>
                  <a:rPr lang="en-US" sz="2400" dirty="0"/>
                  <a:t>CPI </a:t>
                </a:r>
                <a:r>
                  <a:rPr lang="el-GR" sz="2400" dirty="0"/>
                  <a:t>τον μήνα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l-GR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l-GR" sz="2400" dirty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l-GR" sz="2400" dirty="0"/>
                  <a:t>Ο CPI είναι ο σταθμισμένος μέσος όρος των τιμών. </a:t>
                </a:r>
              </a:p>
              <a:p>
                <a:r>
                  <a:rPr lang="el-GR" sz="2400" dirty="0"/>
                  <a:t>Το βάρος που αποδίδεται σε κάθε τιμή αντανακλά τη σχετική σπουδαιότητα του αγαθού στο καλάθι του CPI </a:t>
                </a:r>
              </a:p>
              <a:p>
                <a:r>
                  <a:rPr lang="el-GR" sz="2400" dirty="0"/>
                  <a:t>Σημειώστε ότι τα βάρη παραμένουν σταθερά στη διαδρομή του χρόνου 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128CBEC-8498-4A50-A39D-CF49A34271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9140" y="2442575"/>
                <a:ext cx="10401599" cy="4208746"/>
              </a:xfrm>
              <a:blipFill>
                <a:blip r:embed="rId2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11D649E-B5E1-4FD6-B10E-96B373E4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71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09BF82-8957-46F3-B371-B10E80F2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ο CPI μπορεί να υπερεκτιμά τον πληθωρισμό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FAD6E2-E8E9-49F2-87C7-82FA651AA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17315"/>
            <a:ext cx="9692586" cy="4258849"/>
          </a:xfrm>
        </p:spPr>
        <p:txBody>
          <a:bodyPr>
            <a:normAutofit lnSpcReduction="10000"/>
          </a:bodyPr>
          <a:lstStyle/>
          <a:p>
            <a:r>
              <a:rPr lang="el-GR" dirty="0"/>
              <a:t> Μεροληψία υποκατάστασης:</a:t>
            </a:r>
          </a:p>
          <a:p>
            <a:pPr lvl="1"/>
            <a:r>
              <a:rPr lang="el-GR" dirty="0"/>
              <a:t>Ο CPI χρησιμοποιεί σταθερά βάρη, και έτσι δεν μπορεί να αντανακλά την ικανότητα των καταναλωτών να υποκαθιστούν αγαθά που η τιμή τους αυξήθηκε με αγαθά που η τιμή τους μειώθηκε. </a:t>
            </a:r>
          </a:p>
          <a:p>
            <a:endParaRPr lang="el-GR" dirty="0"/>
          </a:p>
          <a:p>
            <a:r>
              <a:rPr lang="el-GR" dirty="0"/>
              <a:t>Εισαγωγή νέων αγαθών στην αγορά:</a:t>
            </a:r>
          </a:p>
          <a:p>
            <a:pPr lvl="1"/>
            <a:r>
              <a:rPr lang="el-GR" dirty="0"/>
              <a:t>Η εισαγωγή νέων αγαθών ωφελεί τους καταναλωτές, επειδή, πραγματικά, αυξάνει την πραγματική αξία των χρημάτων τους. Ωστόσο, ο CPI δεν μειώνεται, δεδομένου ότι χρησιμοποιεί σταθερά βάρη. </a:t>
            </a:r>
          </a:p>
          <a:p>
            <a:endParaRPr lang="el-GR" dirty="0"/>
          </a:p>
          <a:p>
            <a:r>
              <a:rPr lang="el-GR" dirty="0"/>
              <a:t> Μη μετρούμενες ποιοτικές μεταβολές:</a:t>
            </a:r>
          </a:p>
          <a:p>
            <a:pPr lvl="1"/>
            <a:r>
              <a:rPr lang="el-GR" dirty="0"/>
              <a:t>Οι ποιοτικές βελτιώσεις αυξάνουν την αξία των χρημάτων, αλλά συχνά δεν μετρούνται πλήρως.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80DED83-4F43-477A-BDD8-C52BE90D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14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9C3B9C-3296-4852-9F7A-7EF5F15B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μέγεθος της μεροληψίας του CPI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7D96AA-55E8-4DCB-B93F-2EE5B089E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070" y="2530258"/>
            <a:ext cx="9369469" cy="3883068"/>
          </a:xfrm>
        </p:spPr>
        <p:txBody>
          <a:bodyPr/>
          <a:lstStyle/>
          <a:p>
            <a:r>
              <a:rPr lang="el-GR" dirty="0"/>
              <a:t>Το 1995, μια ομάδα εμπειρογνωμόνων, που συγκροτήθηκε με απόφαση της Γερουσίας. υπολόγισε ότι ο CPI υπερεκτιμά τον πληθωρισμό κατά 1,1%  το έτος. </a:t>
            </a:r>
          </a:p>
          <a:p>
            <a:r>
              <a:rPr lang="el-GR" dirty="0"/>
              <a:t>Το Γραφείο Στατιστικής της Εργασίας κάνει έκτοτε προσαρμογές για να μειώσει τη μεροληψία. </a:t>
            </a:r>
          </a:p>
          <a:p>
            <a:r>
              <a:rPr lang="el-GR" dirty="0"/>
              <a:t>Τώρα, η μεροληψία του CPI είναι πιθανότατα κάτω από 1%.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D0C7377-2F5F-4B3E-B557-33DACF0D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2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141182-59C3-4DB1-8651-3846CDA8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Ερωτήσεις για συζήτηση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A743D1-D969-41C6-AEA3-E4D9CB117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30049"/>
            <a:ext cx="9291753" cy="4045907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l-GR" dirty="0"/>
              <a:t>Αν η γιαγιά σας λαμβάνει κάποιες παροχές κοινωνικής πρόνοιας, πώς επηρεάζεται η γιαγιά σου από τη μεροληψία του δείκτη τιμών καταναλωτή;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l-GR" dirty="0"/>
              <a:t>Πού βρίσκει το κράτος τα χρήματα ώστε να καλύψει τις ρήτρες για το κόστος ζωής (</a:t>
            </a:r>
            <a:r>
              <a:rPr lang="el-GR" dirty="0" err="1"/>
              <a:t>COLAs</a:t>
            </a:r>
            <a:r>
              <a:rPr lang="el-GR" dirty="0"/>
              <a:t>) για τους δικαιούχους των παροχών κοινωνικής πρόνοιας; 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l-GR" dirty="0"/>
              <a:t>Αν πληρώνετε φόρους εισοδήματος και εισφορές κοινωνικής ασφάλισης, πώς σας επηρεάζει η μεροληψία του δείκτη τιμών καταναλωτή (CPI);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l-GR" dirty="0"/>
              <a:t>Μήπως δίνει το κράτος στη γιαγιά σου πολλά για την κάλυψη της ανόδου του κόστους ζωής (</a:t>
            </a:r>
            <a:r>
              <a:rPr lang="el-GR" dirty="0" err="1"/>
              <a:t>COLAs</a:t>
            </a:r>
            <a:r>
              <a:rPr lang="el-GR" dirty="0"/>
              <a:t>); 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l-GR" dirty="0"/>
              <a:t>Πώς το «καλάθι» της γιαγιάς σου διαφέρει από τον δείκτη τιμών καταναλωτή (CPI); Επηρεάζει αυτό την απάντησή σας στην ερώτηση 4;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7B67F06-0F80-4FC4-9F8F-C68F9C32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508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09C660-5C87-49FA-8137-841ECB72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Δείκτης τιμών καταναλωτή (CPI) έναντι </a:t>
            </a:r>
            <a:r>
              <a:rPr lang="el-GR" dirty="0" err="1"/>
              <a:t>αποπληθωριστή</a:t>
            </a:r>
            <a:r>
              <a:rPr lang="el-GR" dirty="0"/>
              <a:t> ΑΕΠ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0D88DF-F603-41AF-974D-1A159593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4893"/>
            <a:ext cx="8761413" cy="3995803"/>
          </a:xfrm>
        </p:spPr>
        <p:txBody>
          <a:bodyPr/>
          <a:lstStyle/>
          <a:p>
            <a:r>
              <a:rPr lang="el-GR" dirty="0"/>
              <a:t>Τιμές κεφαλαιουχικών αγαθών: </a:t>
            </a:r>
          </a:p>
          <a:p>
            <a:pPr lvl="1"/>
            <a:r>
              <a:rPr lang="el-GR" dirty="0"/>
              <a:t>Περιλαμβάνονται στον </a:t>
            </a:r>
            <a:r>
              <a:rPr lang="el-GR" dirty="0" err="1"/>
              <a:t>αποπληθωριστή</a:t>
            </a:r>
            <a:r>
              <a:rPr lang="el-GR" dirty="0"/>
              <a:t> ΑΕΠ (εάν παράγονται στην εγχώρια οικονομία) </a:t>
            </a:r>
          </a:p>
          <a:p>
            <a:pPr lvl="1"/>
            <a:r>
              <a:rPr lang="el-GR" dirty="0"/>
              <a:t>Αποκλείονται από τον CPI</a:t>
            </a:r>
          </a:p>
          <a:p>
            <a:r>
              <a:rPr lang="el-GR" dirty="0"/>
              <a:t>Τιμές εισαγόμενων καταναλωτικών αγαθών: </a:t>
            </a:r>
          </a:p>
          <a:p>
            <a:pPr lvl="1"/>
            <a:r>
              <a:rPr lang="el-GR" dirty="0"/>
              <a:t>Περιλαμβάνονται στον CPI</a:t>
            </a:r>
          </a:p>
          <a:p>
            <a:pPr lvl="1"/>
            <a:r>
              <a:rPr lang="el-GR" dirty="0"/>
              <a:t>Αποκλείονται από τον </a:t>
            </a:r>
            <a:r>
              <a:rPr lang="el-GR" dirty="0" err="1"/>
              <a:t>αποπληθωριστή</a:t>
            </a:r>
            <a:r>
              <a:rPr lang="el-GR" dirty="0"/>
              <a:t> ΑΕΠ</a:t>
            </a:r>
          </a:p>
          <a:p>
            <a:r>
              <a:rPr lang="el-GR" dirty="0"/>
              <a:t>Το καλάθι των αγαθών: </a:t>
            </a:r>
          </a:p>
          <a:p>
            <a:pPr lvl="1"/>
            <a:r>
              <a:rPr lang="el-GR" dirty="0"/>
              <a:t>CPI: σταθερό </a:t>
            </a:r>
          </a:p>
          <a:p>
            <a:pPr lvl="1"/>
            <a:r>
              <a:rPr lang="el-GR" dirty="0" err="1"/>
              <a:t>Αποπληθωριστής</a:t>
            </a:r>
            <a:r>
              <a:rPr lang="el-GR" dirty="0"/>
              <a:t> ΑΕΠ: μεταβάλλεται κάθε χρόνο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CFAD661-A871-4B6F-B815-9A631624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E4BFA4-73C9-4C45-B0E5-E3F293D5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Προστιθέμενη αξία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265F9FF-7E1E-7047-99BA-682B48E9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3BB00-2D8B-6B46-B2CD-9DAEED9FE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Προστιθέμενη αξία</a:t>
            </a:r>
            <a:r>
              <a:rPr lang="el-GR" dirty="0"/>
              <a:t> είναι η αξία του προϊόντος μείον την αξία των ενδιάμεσων αγαθών που χρησιμοποιούνται στην παραγωγή αυτού του προϊόντος.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02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622EC7-08AF-43BF-AF5C-5CEC31CF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Αποπληθωριστής</a:t>
            </a:r>
            <a:r>
              <a:rPr lang="el-GR" dirty="0"/>
              <a:t> </a:t>
            </a:r>
            <a:r>
              <a:rPr lang="en-US" dirty="0"/>
              <a:t>PCE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ED0CA4-0E68-458E-AFDA-DEAE50931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άλλο μέτρο του γενικού επιπέδου τιμών: ο </a:t>
            </a:r>
            <a:r>
              <a:rPr lang="el-GR" dirty="0" err="1"/>
              <a:t>αποπληθωριστής</a:t>
            </a:r>
            <a:r>
              <a:rPr lang="el-GR" dirty="0"/>
              <a:t> της  προσωπικής καταναλωτικής δαπάνης (PCE), δηλαδή ο λόγος της ονομαστικής προς την πραγματική δαπάνη</a:t>
            </a:r>
          </a:p>
          <a:p>
            <a:r>
              <a:rPr lang="el-GR" dirty="0"/>
              <a:t>Ποιες οι ομοιότητες του PCE με τον CPI:</a:t>
            </a:r>
          </a:p>
          <a:p>
            <a:pPr lvl="1"/>
            <a:r>
              <a:rPr lang="el-GR" dirty="0"/>
              <a:t>περιλαμβάνει μόνο την καταναλωτική δαπάνη </a:t>
            </a:r>
          </a:p>
          <a:p>
            <a:pPr lvl="1"/>
            <a:r>
              <a:rPr lang="el-GR" dirty="0"/>
              <a:t>περιλαμβάνει τα εισαγόμενα καταναλωτικά αγαθά </a:t>
            </a:r>
          </a:p>
          <a:p>
            <a:r>
              <a:rPr lang="el-GR" dirty="0"/>
              <a:t> Ποιες οι </a:t>
            </a:r>
            <a:r>
              <a:rPr lang="el-GR" dirty="0" err="1"/>
              <a:t>ομοιότηες</a:t>
            </a:r>
            <a:r>
              <a:rPr lang="el-GR" dirty="0"/>
              <a:t> του PCE με τον </a:t>
            </a:r>
            <a:r>
              <a:rPr lang="el-GR" dirty="0" err="1"/>
              <a:t>αποπληθωριστή</a:t>
            </a:r>
            <a:r>
              <a:rPr lang="el-GR" dirty="0"/>
              <a:t> ΑΕΠ:</a:t>
            </a:r>
          </a:p>
          <a:p>
            <a:pPr lvl="1"/>
            <a:r>
              <a:rPr lang="el-GR" dirty="0"/>
              <a:t>το «καλάθι» μεταβάλλεται με τον χρόνο  </a:t>
            </a:r>
          </a:p>
          <a:p>
            <a:r>
              <a:rPr lang="el-GR" dirty="0"/>
              <a:t> Η Ομοσπονδιακή Τράπεζα των ΗΠΑ προτιμά τον PCE.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DF97149-F9D9-4450-92E6-78814BED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94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3613426-75CB-47BF-AD40-90998F4BC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Αποπληθωριστής GDP, CPI και αποπληθωριστής PCE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DA0519E-3663-4039-9931-E18C5BC8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51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349924-9467-A343-94E1-E095600FB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478081"/>
            <a:ext cx="6470907" cy="38987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5791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7E576F-65FA-49CD-8F97-EFAD0F58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του πληθυσμού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60A938-B397-4A75-B158-E72B9A75B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79945"/>
            <a:ext cx="10035785" cy="4208745"/>
          </a:xfrm>
        </p:spPr>
        <p:txBody>
          <a:bodyPr>
            <a:normAutofit/>
          </a:bodyPr>
          <a:lstStyle/>
          <a:p>
            <a:r>
              <a:rPr lang="el-GR" b="1" dirty="0"/>
              <a:t>Απασχολούμενος </a:t>
            </a:r>
          </a:p>
          <a:p>
            <a:pPr lvl="1"/>
            <a:r>
              <a:rPr lang="el-GR" dirty="0"/>
              <a:t>εργάζεται με αμοιβή σε κάποια δουλειά </a:t>
            </a:r>
          </a:p>
          <a:p>
            <a:r>
              <a:rPr lang="el-GR" b="1" dirty="0"/>
              <a:t> Άνεργος </a:t>
            </a:r>
          </a:p>
          <a:p>
            <a:pPr lvl="1"/>
            <a:r>
              <a:rPr lang="el-GR" dirty="0"/>
              <a:t>δεν εργάζεται, αλλά ψάχνει ενεργά να βρει δουλειά  </a:t>
            </a:r>
          </a:p>
          <a:p>
            <a:r>
              <a:rPr lang="el-GR" b="1" dirty="0"/>
              <a:t>  Εργατικό δυναμικό</a:t>
            </a:r>
          </a:p>
          <a:p>
            <a:pPr lvl="1"/>
            <a:r>
              <a:rPr lang="el-GR" dirty="0"/>
              <a:t>το μέγεθος της εργασίας που είναι διαθέσιμη για την παραγωγή αγαθών και υπηρεσιών· το άθροισμα των απασχολουμένων και των ανέργων</a:t>
            </a:r>
          </a:p>
          <a:p>
            <a:r>
              <a:rPr lang="el-GR" b="1" dirty="0"/>
              <a:t>  Μη ενταγμένος στο εργατικό δυναμικό</a:t>
            </a:r>
          </a:p>
          <a:p>
            <a:pPr lvl="1"/>
            <a:r>
              <a:rPr lang="el-GR" dirty="0"/>
              <a:t>Ο μη απασχολούμενος, που δεν ψάχνει να βρει δουλειά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EAA8B26-91F9-4AF4-B3DF-39EF9BE3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05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60D68-926F-400D-81CE-54769E15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Δύο σημαντικές έννοιες του εργατικού δυναμικού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E4E941-C898-4179-9358-8F50B53A2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 </a:t>
            </a:r>
            <a:endParaRPr lang="el-GR" dirty="0"/>
          </a:p>
          <a:p>
            <a:r>
              <a:rPr lang="el-GR" b="1" dirty="0"/>
              <a:t> Ποσοστό ανεργίας</a:t>
            </a:r>
          </a:p>
          <a:p>
            <a:pPr lvl="1"/>
            <a:r>
              <a:rPr lang="el-GR" dirty="0"/>
              <a:t>το ποσοστό του εργατικού δυναμικού που είναι άνεργο  </a:t>
            </a:r>
          </a:p>
          <a:p>
            <a:r>
              <a:rPr lang="el-GR" b="1" dirty="0"/>
              <a:t> Ποσοστό συμμετοχής στο εργατικό δυναμικό </a:t>
            </a:r>
          </a:p>
          <a:p>
            <a:pPr lvl="1"/>
            <a:r>
              <a:rPr lang="el-GR" dirty="0"/>
              <a:t>το ποσοστό των ενηλίκων που «συμμετέχουν» στο εργατικό δυναμικό – δηλαδή, το σύνολο εκείνων που εργάζονται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AFDAC09-2A82-4280-83AC-9F7AAAB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33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6682B6-E384-4DDE-B75A-560FAA310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ΤΩΡΑ ΠΡΟΣΠΑΘΗΣΤΕ </a:t>
            </a:r>
            <a:br>
              <a:rPr lang="el-GR" sz="2800" dirty="0"/>
            </a:br>
            <a:r>
              <a:rPr lang="el-GR" sz="2800" dirty="0"/>
              <a:t>Υπολογισμός στατιστικών δεδομένων της εργασίας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23C22D-A09C-43B6-8D7A-3AC720EA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17523"/>
            <a:ext cx="8761413" cy="4108537"/>
          </a:xfrm>
        </p:spPr>
        <p:txBody>
          <a:bodyPr>
            <a:normAutofit/>
          </a:bodyPr>
          <a:lstStyle/>
          <a:p>
            <a:r>
              <a:rPr lang="el-GR" b="1" dirty="0"/>
              <a:t>Πληθυσμός ενηλίκων στις ΗΠΑ ανά ομάδα, Ιούνιος 2017</a:t>
            </a:r>
          </a:p>
          <a:p>
            <a:pPr lvl="1"/>
            <a:r>
              <a:rPr lang="el-GR" dirty="0"/>
              <a:t>Αριθμός απασχολουμένων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153,2 εκατομμύρια </a:t>
            </a:r>
          </a:p>
          <a:p>
            <a:pPr lvl="1"/>
            <a:r>
              <a:rPr lang="el-GR" dirty="0"/>
              <a:t>Αριθμός ανέργων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7,0 εκατομμύρια </a:t>
            </a:r>
          </a:p>
          <a:p>
            <a:pPr lvl="1"/>
            <a:r>
              <a:rPr lang="el-GR" dirty="0"/>
              <a:t>Πληθυσμός ενηλίκων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255,0 εκατομμύρια  </a:t>
            </a:r>
          </a:p>
          <a:p>
            <a:r>
              <a:rPr lang="el-GR" dirty="0"/>
              <a:t>Υπολογίστε</a:t>
            </a:r>
          </a:p>
          <a:p>
            <a:pPr lvl="1"/>
            <a:r>
              <a:rPr lang="el-GR" dirty="0"/>
              <a:t>το εργατικό δυναμικό </a:t>
            </a:r>
          </a:p>
          <a:p>
            <a:pPr lvl="1"/>
            <a:r>
              <a:rPr lang="el-GR" dirty="0"/>
              <a:t>το ποσοστό ανεργίας  </a:t>
            </a:r>
          </a:p>
          <a:p>
            <a:pPr lvl="1"/>
            <a:r>
              <a:rPr lang="el-GR" dirty="0"/>
              <a:t>το ποσοστό συμμετοχής στο εργατικό δυναμικό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157B047-AE56-4C5A-ADE0-B0972B14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259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74FA47-5DD4-489F-8464-189AA05D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Υπολογισμός στατιστικών δεδομένων της εργασίας, απαντήσεις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858D20-812B-4549-B8E8-3522B2E93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Δεδομένα: Απασχολούμενοι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153,2, Άνεργοι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7,0, Πληθυσμός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255,0 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r>
              <a:rPr lang="el-GR" dirty="0"/>
              <a:t>Εργατικό δυναμικό: </a:t>
            </a:r>
          </a:p>
          <a:p>
            <a:r>
              <a:rPr lang="el-GR" dirty="0"/>
              <a:t>Εργατικό δυναμικό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Απασχολούμενοι </a:t>
            </a:r>
            <a:r>
              <a:rPr lang="el-GR" dirty="0">
                <a:sym typeface="Symbol" panose="05050102010706020507" pitchFamily="18" charset="2"/>
              </a:rPr>
              <a:t></a:t>
            </a:r>
            <a:r>
              <a:rPr lang="el-GR" dirty="0"/>
              <a:t> Άνεργοι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153,2 + 7,0 = </a:t>
            </a:r>
            <a:r>
              <a:rPr lang="el-GR" u="sng" dirty="0">
                <a:solidFill>
                  <a:srgbClr val="FF0000"/>
                </a:solidFill>
              </a:rPr>
              <a:t>160,2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r>
              <a:rPr lang="el-GR" dirty="0"/>
              <a:t>Ποσοστό ανεργίας</a:t>
            </a:r>
          </a:p>
          <a:p>
            <a:r>
              <a:rPr lang="el-GR" dirty="0"/>
              <a:t>Άνεργοι / Εργατικό δυναμικό </a:t>
            </a:r>
            <a:r>
              <a:rPr lang="el-GR" dirty="0">
                <a:sym typeface="Symbol" panose="05050102010706020507" pitchFamily="18" charset="2"/>
              </a:rPr>
              <a:t></a:t>
            </a:r>
            <a:r>
              <a:rPr lang="el-GR" dirty="0"/>
              <a:t> 100%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(7,0/160,2) ×100% = </a:t>
            </a:r>
            <a:r>
              <a:rPr lang="el-GR" u="sng" dirty="0">
                <a:solidFill>
                  <a:srgbClr val="FF0000"/>
                </a:solidFill>
              </a:rPr>
              <a:t>4,4%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r>
              <a:rPr lang="el-GR" dirty="0"/>
              <a:t>Ποσοστό συμμετοχής στο εργατικό δυναμικό: </a:t>
            </a:r>
          </a:p>
          <a:p>
            <a:r>
              <a:rPr lang="el-GR" dirty="0"/>
              <a:t>Εργατικό δυναμικό / πληθυσμό </a:t>
            </a:r>
            <a:r>
              <a:rPr lang="el-GR" dirty="0">
                <a:sym typeface="Symbol" panose="05050102010706020507" pitchFamily="18" charset="2"/>
              </a:rPr>
              <a:t></a:t>
            </a:r>
            <a:r>
              <a:rPr lang="el-GR" dirty="0"/>
              <a:t> 100%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(160,2/255,0) ×100%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l-GR" u="sng" dirty="0">
                <a:solidFill>
                  <a:srgbClr val="FF0000"/>
                </a:solidFill>
              </a:rPr>
              <a:t>62,8%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EDFC670-43B0-49F4-A410-2CFDA3A1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015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4BEE46-70B4-4B76-988E-2CE1481B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Υπολογισμός ποσοστιαίων μεταβολών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1F7851-0F49-42C0-ACED-9071DF7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04997"/>
            <a:ext cx="8761413" cy="3983277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Υποθέστε ότι</a:t>
            </a:r>
          </a:p>
          <a:p>
            <a:pPr lvl="1"/>
            <a:r>
              <a:rPr lang="el-GR" dirty="0"/>
              <a:t>ο πληθυσμός αυξάνεται κατά 1% </a:t>
            </a:r>
          </a:p>
          <a:p>
            <a:pPr lvl="1"/>
            <a:r>
              <a:rPr lang="el-GR" dirty="0"/>
              <a:t>το εργατικό δυναμικό αυξάνεται κατά 3%  </a:t>
            </a:r>
          </a:p>
          <a:p>
            <a:pPr lvl="1"/>
            <a:r>
              <a:rPr lang="el-GR" dirty="0"/>
              <a:t>ο αριθμός των ανέργων αυξάνεται κατά 2% 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Υπολογίστε τις ποσοστιαίες μεταβολές στο ποσοστό συμμετοχής στο εργατικό δυναμικό και στο ποσοστό ανεργίας.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1404D3A-4E27-4222-AE52-33A0FC46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005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F65A9E-EC1D-4CB2-BE44-78407A35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ΤΩΡΑ ΠΡΟΣΠΑΘΗΣΤΕ </a:t>
            </a:r>
            <a:br>
              <a:rPr lang="el-GR" sz="2800" dirty="0"/>
            </a:br>
            <a:r>
              <a:rPr lang="el-GR" sz="2800" dirty="0"/>
              <a:t>Υπολογισμός ποσοστιαίων μεταβολών, απαντήσεις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C4D224-55B0-4A57-897E-8F3EB1443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67627"/>
            <a:ext cx="9504695" cy="4094644"/>
          </a:xfrm>
        </p:spPr>
        <p:txBody>
          <a:bodyPr>
            <a:normAutofit/>
          </a:bodyPr>
          <a:lstStyle/>
          <a:p>
            <a:r>
              <a:rPr lang="el-GR" dirty="0"/>
              <a:t>Ποσοστό συμμετοχής στο εργατικό δυναμικό = Εργατικό δυναμικό / Πληθυσμός</a:t>
            </a:r>
          </a:p>
          <a:p>
            <a:pPr lvl="1"/>
            <a:r>
              <a:rPr lang="el-GR" dirty="0"/>
              <a:t>Το εργατικό δυναμικό αυξάνεται κατά 3%, ο πληθυσμός αυξάνεται κατά 1%, επομένως, το ποσοστό συμμετοχής στο εργατικό δυναμικό αυξάνεται κατά 3% – 1% = 2%.</a:t>
            </a:r>
          </a:p>
          <a:p>
            <a:r>
              <a:rPr lang="el-GR" dirty="0"/>
              <a:t>Ποσοστό ανεργίας = Άνεργοι / εργατικό δυναμικό </a:t>
            </a:r>
          </a:p>
          <a:p>
            <a:pPr lvl="1"/>
            <a:r>
              <a:rPr lang="el-GR" dirty="0"/>
              <a:t>Η ανεργία αυξάνεται κατά 2%, το εργατικό δυναμικό αυξάνεται κατά 3%, επομένως το ποσοστό ανεργίας αυξάνεται κατά 2% – 3% = – 1%</a:t>
            </a:r>
          </a:p>
          <a:p>
            <a:r>
              <a:rPr lang="el-GR" dirty="0"/>
              <a:t>Σημείωση: Οι μεταβολές του ποσοστού συμμετοχής στο εργατικό δυναμικό  και του ποσοστού ανεργίας παρουσιάζονται ως ποσοστά των αρχικών τους τιμών, όχι ως εκατοστιαίες μονάδες: </a:t>
            </a:r>
          </a:p>
          <a:p>
            <a:pPr lvl="1"/>
            <a:r>
              <a:rPr lang="el-GR" dirty="0"/>
              <a:t>Παράδειγμα: Αν η αρχική τιμή του ποσοστού συμμετοχής στο εργατικό δυναμικό είναι 60,0%, μια αύξηση κατά 2% θα το αυξήσει στο 61,2%, επειδή το 2% του 60 είναι 1,2.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F1A4A2B-7092-4391-823F-417680B4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726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D4949B-170A-4D8C-938D-F880A145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έρευνα των επιχειρήσεων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BD1C9A-7D1C-470B-AB05-758012BC0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Το Γραφείο Στατιστικής της Εργασίας δίνει ένα δεύτερο μέτρο απασχόλησης με τις έρευνες που διεξάγει στις επιχειρήσεις, θέτοντάς τους το ερώτημα πόσους εργαζομένους έχουν στο μισθολόγιό τους. </a:t>
            </a:r>
          </a:p>
          <a:p>
            <a:r>
              <a:rPr lang="el-GR" dirty="0"/>
              <a:t>Κανένα μέτρο δεν είναι τέλειο, και περιστασιακά αποκλίνουν λόγω: </a:t>
            </a:r>
          </a:p>
          <a:p>
            <a:pPr lvl="1"/>
            <a:r>
              <a:rPr lang="el-GR" dirty="0"/>
              <a:t>της αντιμετώπισης των αυτοαπασχολουμένων </a:t>
            </a:r>
          </a:p>
          <a:p>
            <a:pPr lvl="1"/>
            <a:r>
              <a:rPr lang="el-GR" dirty="0"/>
              <a:t>των νέων επιχειρήσεων που δεν υπολογίζονται στις έρευνες επιχειρήσεων </a:t>
            </a:r>
          </a:p>
          <a:p>
            <a:pPr lvl="1"/>
            <a:r>
              <a:rPr lang="el-GR" dirty="0"/>
              <a:t>τεχνικών ζητημάτων που αφορούν τη συναγωγή συμπερασμάτων από τα δεδομένα μιας δειγματοληψίας 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D9ABD93-71EA-4827-BA3D-379472B3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258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750EF4C-990E-4D92-A821-6F742977C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E1B593-017D-4CAA-9E64-92F5EF85F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2770E66-D79F-4ACD-BC33-0E7F0AA14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56AA266-8E32-41F2-9919-33D431005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F4A4880-A86F-4398-AFEB-CC4A694A2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1390FC-32F5-4255-B81D-CF5B0962D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578884-2B62-4724-BFB5-9D1C15EC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946BFE-691A-42A2-BB69-AC4A8BF45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9A446F7-DA1A-4333-A02F-32835A2DF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66E302E-B50B-46D6-9540-94BCF70B3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DA34A87-5D28-4516-B280-4F078A392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02B72A2-60A1-41E3-AD56-D2EE44156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D7DC3E-FD79-5A4E-9287-170123AA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ΠΕΡΙΛΗΨΗ ΚΕΦΑΛΑΙΟΥ </a:t>
            </a:r>
            <a:r>
              <a:rPr lang="en-US" sz="2400" dirty="0">
                <a:solidFill>
                  <a:schemeClr val="tx1"/>
                </a:solidFill>
              </a:rPr>
              <a:t>ΜΕΡΟΣ 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8D46A-2974-6E49-AB6D-69B2FF2EA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8424" y="1059025"/>
            <a:ext cx="5302189" cy="4739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Μακροοικονομική είναι η μελέτη της οικονομίας ως συνόλου, συμπεριλαμβανομένων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της αύξησης των εισοδημάτων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των μεταβολών του γενικού επιπέδου τιμών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του ποσοστού ανεργίας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Οι </a:t>
            </a:r>
            <a:r>
              <a:rPr lang="el-GR" dirty="0" err="1">
                <a:solidFill>
                  <a:schemeClr val="tx1"/>
                </a:solidFill>
              </a:rPr>
              <a:t>μακροοικονομολόγοι</a:t>
            </a:r>
            <a:r>
              <a:rPr lang="el-GR" dirty="0">
                <a:solidFill>
                  <a:schemeClr val="tx1"/>
                </a:solidFill>
              </a:rPr>
              <a:t> προσπαθούν να εξηγήσουν την οικονομία και να σχεδιάσουν μέτρα οικονομικής πολιτικής για τη βελτίωση των επιδόσεων της οικονομίας.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3376F-D58B-5E42-96BD-A444BBFA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38" y="610622"/>
            <a:ext cx="685802" cy="766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000" dirty="0">
                <a:solidFill>
                  <a:srgbClr val="FFFFFF"/>
                </a:solidFill>
              </a:rPr>
              <a:t>59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54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7080-D22C-E448-BD23-5B2F8B67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n-US" dirty="0"/>
            </a:br>
            <a:r>
              <a:rPr lang="el-GR" dirty="0"/>
              <a:t>Βρείτε την προστιθέμενη αξία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B621-8266-2744-B966-34C8E9163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Ένας αγρότης παράγει ένα </a:t>
            </a:r>
            <a:r>
              <a:rPr lang="el-GR" dirty="0" err="1"/>
              <a:t>μπούσελ</a:t>
            </a:r>
            <a:r>
              <a:rPr lang="el-GR" dirty="0"/>
              <a:t> σιτάρι και το </a:t>
            </a:r>
            <a:r>
              <a:rPr lang="el-GR" dirty="0" err="1"/>
              <a:t>πωλεί</a:t>
            </a:r>
            <a:r>
              <a:rPr lang="el-GR" dirty="0"/>
              <a:t> σε έναν μυλωνά έναντι 1,00 δολαρίου. </a:t>
            </a:r>
            <a:endParaRPr lang="en-US" dirty="0"/>
          </a:p>
          <a:p>
            <a:r>
              <a:rPr lang="el-GR" dirty="0"/>
              <a:t>Ο μυλωνάς μετατρέπει το σιτάρι σε αλεύρι και το </a:t>
            </a:r>
            <a:r>
              <a:rPr lang="el-GR" dirty="0" err="1"/>
              <a:t>πωλεί</a:t>
            </a:r>
            <a:r>
              <a:rPr lang="el-GR" dirty="0"/>
              <a:t> σε έναν αρτοποιό έναντι 3,00 δολαρίων. </a:t>
            </a:r>
            <a:endParaRPr lang="en-US" dirty="0"/>
          </a:p>
          <a:p>
            <a:r>
              <a:rPr lang="el-GR" dirty="0"/>
              <a:t>Ο αρτοποιός χρησιμοποιεί το αλεύρι και παρασκευάζει ψωμί, που το </a:t>
            </a:r>
            <a:r>
              <a:rPr lang="el-GR" dirty="0" err="1"/>
              <a:t>πωλεί</a:t>
            </a:r>
            <a:r>
              <a:rPr lang="el-GR" dirty="0"/>
              <a:t> σε έναν πολιτικό μηχανικό έναντι 6,00 δολαρίων. </a:t>
            </a:r>
            <a:endParaRPr lang="en-US" dirty="0"/>
          </a:p>
          <a:p>
            <a:r>
              <a:rPr lang="el-GR" dirty="0"/>
              <a:t>Ο πολιτικός μηχανικός τρώει το ψωμί. </a:t>
            </a:r>
            <a:endParaRPr lang="en-US" dirty="0"/>
          </a:p>
          <a:p>
            <a:endParaRPr lang="en-US" dirty="0"/>
          </a:p>
          <a:p>
            <a:r>
              <a:rPr lang="el-GR" b="1" i="1" dirty="0"/>
              <a:t>Υπολογίστε την προστιθέμενη αξία σε κάθε στάδιο παραγωγής και το ΑΕΠ.</a:t>
            </a:r>
          </a:p>
          <a:p>
            <a:pPr marL="457200" lvl="1" indent="0">
              <a:buNone/>
            </a:pPr>
            <a:r>
              <a:rPr lang="en-US" sz="1200" i="1" dirty="0"/>
              <a:t>(</a:t>
            </a:r>
            <a:r>
              <a:rPr lang="el-GR" sz="1200" i="1" dirty="0"/>
              <a:t>υποτίθεται ότι η οικονομία παράγει μόνον ψωμί).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0E955-6DB6-3041-8D79-7A81B195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738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750EF4C-990E-4D92-A821-6F742977C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E1B593-017D-4CAA-9E64-92F5EF85F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2770E66-D79F-4ACD-BC33-0E7F0AA14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56AA266-8E32-41F2-9919-33D431005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F4A4880-A86F-4398-AFEB-CC4A694A2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1390FC-32F5-4255-B81D-CF5B0962D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578884-2B62-4724-BFB5-9D1C15EC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946BFE-691A-42A2-BB69-AC4A8BF45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9A446F7-DA1A-4333-A02F-32835A2DF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66E302E-B50B-46D6-9540-94BCF70B3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DA34A87-5D28-4516-B280-4F078A392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02B72A2-60A1-41E3-AD56-D2EE44156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6B1B8C-51D1-3244-9D58-65F0AE5A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ΠΕΡΙΛΗΨΗ ΚΕΦΑΛΑΙΟΥ </a:t>
            </a:r>
            <a:r>
              <a:rPr lang="en-US" sz="2000" dirty="0">
                <a:solidFill>
                  <a:schemeClr val="tx1"/>
                </a:solidFill>
              </a:rPr>
              <a:t>ΜΕΡΟΣ 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8CBA3-EFF3-C247-A0C1-FA944BE8D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8424" y="1059025"/>
            <a:ext cx="5302189" cy="4739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Οι οικονομολόγοι χρησιμοποιούν διαφορετικά υποδείγματα για να εξετάσουν διαφορετικά θέματα.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Τα υποδείγματα με εύκαμπτες τιμές περιγράφουν την οικονομία στη μακροχρόνια περίοδο.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>
                <a:solidFill>
                  <a:schemeClr val="tx1"/>
                </a:solidFill>
              </a:rPr>
              <a:t>Τα </a:t>
            </a:r>
            <a:r>
              <a:rPr lang="el-GR" dirty="0">
                <a:solidFill>
                  <a:schemeClr val="tx1"/>
                </a:solidFill>
              </a:rPr>
              <a:t>υποδείγματα με άκαμπτες τιμές περιγράφουν την οικονομία στη βραχυχρόνια περίοδο.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Μακροοικονομικά γεγονότα και μακροοικονομικές επιδόσεις προκύπτουν από πολλές μικροοικονομικές συναλλαγές, και γι’ αυτό οι </a:t>
            </a:r>
            <a:r>
              <a:rPr lang="el-GR" dirty="0" err="1">
                <a:solidFill>
                  <a:schemeClr val="tx1"/>
                </a:solidFill>
              </a:rPr>
              <a:t>μακροοικονομολόγοι</a:t>
            </a:r>
            <a:r>
              <a:rPr lang="el-GR" dirty="0">
                <a:solidFill>
                  <a:schemeClr val="tx1"/>
                </a:solidFill>
              </a:rPr>
              <a:t> χρησιμοποιούν πολλά από τα εργαλεία της μικροοικονομικής.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78892-E1E4-4F43-A5DE-9C59D7B5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38" y="610622"/>
            <a:ext cx="685802" cy="766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000" dirty="0">
                <a:solidFill>
                  <a:srgbClr val="FFFFFF"/>
                </a:solidFill>
              </a:rPr>
              <a:t>60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0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4042-C3A7-F24C-B777-64016B36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l-GR" dirty="0"/>
              <a:t>Τελικά αγαθά, προστιθέμενη αξία, και ΑΕΠ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EDA38-4CC5-5C4B-8DE6-DC372E339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416300"/>
          </a:xfrm>
        </p:spPr>
        <p:txBody>
          <a:bodyPr/>
          <a:lstStyle/>
          <a:p>
            <a:r>
              <a:rPr lang="el-GR" dirty="0"/>
              <a:t>ΑΕΠ </a:t>
            </a:r>
            <a:r>
              <a:rPr lang="en-US" dirty="0">
                <a:sym typeface="Symbol" pitchFamily="2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αξία των παραγόμενων τελικών αγαθών</a:t>
            </a:r>
          </a:p>
          <a:p>
            <a:pPr marL="0" indent="0">
              <a:buNone/>
            </a:pPr>
            <a:r>
              <a:rPr lang="el-GR" dirty="0">
                <a:sym typeface="Symbol" pitchFamily="2" charset="2"/>
              </a:rPr>
              <a:t>	      </a:t>
            </a:r>
            <a:r>
              <a:rPr lang="en-US" dirty="0">
                <a:sym typeface="Symbol" pitchFamily="2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άθροισμα της προστιθέμενης αξίας σε όλα τα στάδια παραγωγής </a:t>
            </a:r>
            <a:endParaRPr lang="en-US" dirty="0"/>
          </a:p>
          <a:p>
            <a:r>
              <a:rPr lang="el-GR" dirty="0"/>
              <a:t>Η αξία των τελικών αγαθών περιλαμβάνει ήδη την αξία των ενδιάμεσων αγαθών και, επομένως, ο συνυπολογισμός τόσο των ενδιάμεσων όσο και των τελικών αγαθών στο ΑΕΠ θα συνιστούσε διπλό υπολογισμό.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6FA3C-5761-1844-A17D-92E881BA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E4BFA4-73C9-4C45-B0E5-E3F293D5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Τα συστατικά της δαπάνης του ΑΕΠ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238AFD-B236-D746-A5B7-F79316F8F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416300"/>
          </a:xfrm>
        </p:spPr>
        <p:txBody>
          <a:bodyPr/>
          <a:lstStyle/>
          <a:p>
            <a:pPr lvl="0"/>
            <a:r>
              <a:rPr lang="el-GR" dirty="0"/>
              <a:t>κατανάλωση, </a:t>
            </a:r>
            <a:r>
              <a:rPr lang="el-GR" b="1" i="1" dirty="0"/>
              <a:t>C</a:t>
            </a:r>
            <a:endParaRPr lang="en-US" dirty="0"/>
          </a:p>
          <a:p>
            <a:pPr lvl="0"/>
            <a:r>
              <a:rPr lang="el-GR" dirty="0"/>
              <a:t> επένδυση, </a:t>
            </a:r>
            <a:r>
              <a:rPr lang="el-GR" b="1" i="1" dirty="0"/>
              <a:t>I</a:t>
            </a:r>
            <a:endParaRPr lang="en-US" dirty="0"/>
          </a:p>
          <a:p>
            <a:pPr lvl="0"/>
            <a:r>
              <a:rPr lang="el-GR" dirty="0"/>
              <a:t> δημόσιες δαπάνες</a:t>
            </a:r>
            <a:r>
              <a:rPr lang="en-US" dirty="0"/>
              <a:t>, </a:t>
            </a:r>
            <a:r>
              <a:rPr lang="en-US" b="1" i="1" dirty="0"/>
              <a:t>G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l-GR" dirty="0"/>
              <a:t>καθαρές εξαγωγές, </a:t>
            </a:r>
            <a:r>
              <a:rPr lang="el-GR" b="1" i="1" dirty="0"/>
              <a:t>NX</a:t>
            </a:r>
            <a:endParaRPr lang="en-US" dirty="0"/>
          </a:p>
          <a:p>
            <a:endParaRPr lang="el-GR" dirty="0"/>
          </a:p>
          <a:p>
            <a:r>
              <a:rPr lang="el-GR" dirty="0"/>
              <a:t>Μια σημαντική ταυτότητα:</a:t>
            </a:r>
            <a:r>
              <a:rPr lang="en-US" sz="2800" dirty="0"/>
              <a:t> Y= C + I + G +NX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E1813-6D18-FA44-ACBC-6AE3A8E9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7FB2F2D5-139E-434A-8A2C-E6457E7C96DF}"/>
              </a:ext>
            </a:extLst>
          </p:cNvPr>
          <p:cNvSpPr/>
          <p:nvPr/>
        </p:nvSpPr>
        <p:spPr>
          <a:xfrm>
            <a:off x="7237023" y="3536950"/>
            <a:ext cx="2334467" cy="51435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Συνολική δαπάνη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Line Callout 1 24">
            <a:extLst>
              <a:ext uri="{FF2B5EF4-FFF2-40B4-BE49-F238E27FC236}">
                <a16:creationId xmlns:a16="http://schemas.microsoft.com/office/drawing/2014/main" id="{FE9163E3-C474-414F-8923-FB480341F60C}"/>
              </a:ext>
            </a:extLst>
          </p:cNvPr>
          <p:cNvSpPr/>
          <p:nvPr/>
        </p:nvSpPr>
        <p:spPr>
          <a:xfrm>
            <a:off x="5588356" y="5499100"/>
            <a:ext cx="3983134" cy="520700"/>
          </a:xfrm>
          <a:prstGeom prst="borderCallout1">
            <a:avLst>
              <a:gd name="adj1" fmla="val 18750"/>
              <a:gd name="adj2" fmla="val -8333"/>
              <a:gd name="adj3" fmla="val -55233"/>
              <a:gd name="adj4" fmla="val -25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Αξία συνολικού προϊόντος ή ΑΕΠ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5FBE956-ADCB-374B-B669-2A6C1B90C8D9}"/>
              </a:ext>
            </a:extLst>
          </p:cNvPr>
          <p:cNvSpPr/>
          <p:nvPr/>
        </p:nvSpPr>
        <p:spPr>
          <a:xfrm rot="16200000">
            <a:off x="6028337" y="3363314"/>
            <a:ext cx="266700" cy="215067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2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4042-C3A7-F24C-B777-64016B36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Κατανάλωση </a:t>
            </a:r>
            <a:r>
              <a:rPr lang="en-US" dirty="0"/>
              <a:t>(C)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EDA38-4CC5-5C4B-8DE6-DC372E33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/>
              <a:t>Ορισμός</a:t>
            </a:r>
            <a:r>
              <a:rPr lang="el-GR" dirty="0"/>
              <a:t>: Η αξία όλων των αγαθών και υπηρεσιών που αγοράζονται από τα νοικοκυριά, μεταξύ των οποίων συμπεριλαμβάνονται:</a:t>
            </a:r>
            <a:endParaRPr lang="en-US" sz="1600" dirty="0"/>
          </a:p>
          <a:p>
            <a:pPr lvl="1"/>
            <a:r>
              <a:rPr lang="el-GR" b="1" i="1" dirty="0"/>
              <a:t> Διαρκή αγαθά </a:t>
            </a:r>
            <a:endParaRPr lang="en-US" sz="1400" dirty="0"/>
          </a:p>
          <a:p>
            <a:pPr lvl="2"/>
            <a:r>
              <a:rPr lang="el-GR" dirty="0"/>
              <a:t>τα αγαθά που διαρκούν για μακρά χρονική περίοδο. </a:t>
            </a:r>
            <a:endParaRPr lang="en-US" sz="1200" dirty="0"/>
          </a:p>
          <a:p>
            <a:pPr lvl="2"/>
            <a:r>
              <a:rPr lang="el-GR" dirty="0"/>
              <a:t>Παραδείγματα: αυτοκίνητα, οικιακές συσκευές</a:t>
            </a:r>
            <a:endParaRPr lang="en-US" sz="1200" dirty="0"/>
          </a:p>
          <a:p>
            <a:pPr lvl="1"/>
            <a:r>
              <a:rPr lang="el-GR" b="1" i="1" dirty="0"/>
              <a:t> Μη διαρκή αγαθά </a:t>
            </a:r>
            <a:endParaRPr lang="en-US" sz="1400" dirty="0"/>
          </a:p>
          <a:p>
            <a:pPr lvl="2"/>
            <a:r>
              <a:rPr lang="el-GR" dirty="0"/>
              <a:t>τα αγαθά που διαρκούν για μικρή χρονική περίοδο. </a:t>
            </a:r>
            <a:endParaRPr lang="en-US" sz="1200" dirty="0"/>
          </a:p>
          <a:p>
            <a:pPr lvl="2"/>
            <a:r>
              <a:rPr lang="el-GR" dirty="0"/>
              <a:t>Παραδείγματα</a:t>
            </a:r>
            <a:r>
              <a:rPr lang="en-US" dirty="0"/>
              <a:t>: </a:t>
            </a:r>
            <a:r>
              <a:rPr lang="el-GR" dirty="0"/>
              <a:t>τρόφιμα, ρούχα</a:t>
            </a:r>
            <a:endParaRPr lang="en-US" sz="1200" dirty="0"/>
          </a:p>
          <a:p>
            <a:pPr lvl="1"/>
            <a:r>
              <a:rPr lang="en-US" b="1" i="1" dirty="0"/>
              <a:t> </a:t>
            </a:r>
            <a:r>
              <a:rPr lang="el-GR" b="1" i="1" dirty="0"/>
              <a:t>Υπηρεσίες  </a:t>
            </a:r>
            <a:endParaRPr lang="en-US" sz="1400" dirty="0"/>
          </a:p>
          <a:p>
            <a:pPr lvl="2"/>
            <a:r>
              <a:rPr lang="el-GR" dirty="0"/>
              <a:t>τα άυλα προϊόντα τα οποία αγοράζουν οι καταναλωτές. </a:t>
            </a:r>
            <a:endParaRPr lang="en-US" sz="1200" dirty="0"/>
          </a:p>
          <a:p>
            <a:pPr lvl="2"/>
            <a:r>
              <a:rPr lang="el-GR" dirty="0"/>
              <a:t>Παραδείγματα: στεγνό καθάρισμα ρούχων, αεροπορικά ταξίδια 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70CE5-E59A-FA4F-A2C5-3A2F5382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26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{591DDD3E-659A-8E43-BA66-548E771B5E4B}tf10001076</Template>
  <TotalTime>535</TotalTime>
  <Words>3194</Words>
  <Application>Microsoft Macintosh PowerPoint</Application>
  <PresentationFormat>Widescreen</PresentationFormat>
  <Paragraphs>612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Cambria Math</vt:lpstr>
      <vt:lpstr>Century Gothic</vt:lpstr>
      <vt:lpstr>Symbol</vt:lpstr>
      <vt:lpstr>Times New Roman</vt:lpstr>
      <vt:lpstr>Wingdings 3</vt:lpstr>
      <vt:lpstr>Ion Boardroom</vt:lpstr>
      <vt:lpstr> ΚΕΦΑΛΑΙΟ 2 Τα στατιστικά δεδομένα της Μακροοικονομικής </vt:lpstr>
      <vt:lpstr>Στο παρόν κεφάλαιο θα μάθουμε:</vt:lpstr>
      <vt:lpstr>Ακαθάριστο εγχώριο προϊόν: Δαπάνη και εισόδημα </vt:lpstr>
      <vt:lpstr>Η κυκλική ροή  </vt:lpstr>
      <vt:lpstr>Προστιθέμενη αξία</vt:lpstr>
      <vt:lpstr>ΤΩΡΑ ΠΡΟΣΠΑΘΗΣΤΕ  Βρείτε την προστιθέμενη αξία </vt:lpstr>
      <vt:lpstr>Τελικά αγαθά, προστιθέμενη αξία, και ΑΕΠ </vt:lpstr>
      <vt:lpstr>Τα συστατικά της δαπάνης του ΑΕΠ </vt:lpstr>
      <vt:lpstr>Κατανάλωση (C)</vt:lpstr>
      <vt:lpstr>Κατανάλωση στις ΗΠΑ, 2016</vt:lpstr>
      <vt:lpstr>Επενδύσεις (I)</vt:lpstr>
      <vt:lpstr>Επένδυση στις ΗΠΑ, 2016</vt:lpstr>
      <vt:lpstr>Δημόσιες δαπάνες (G)</vt:lpstr>
      <vt:lpstr>Δημόσια Δαπάνη στις ΗΠΑ, 2016</vt:lpstr>
      <vt:lpstr>Καθαρές εξαγωγές (NX)</vt:lpstr>
      <vt:lpstr>Καθαρές Εξαγωγές στις ΗΠΑ, 2016</vt:lpstr>
      <vt:lpstr>ΤΩΡΑ ΠΡΟΣΠΑΘΗΣΤΕ  Ένας γρίφος δαπάνης-προϊόντος; </vt:lpstr>
      <vt:lpstr>Γιατί ισχύει η ταυτότητα: προϊόν = δαπάνη</vt:lpstr>
      <vt:lpstr>Αποθέματα έναντι ροών </vt:lpstr>
      <vt:lpstr>Αποθέματα έναντι ροών: παραδείγματα </vt:lpstr>
      <vt:lpstr>Επένδυση έναντι κεφαλαίου </vt:lpstr>
      <vt:lpstr>ΤΩΡΑ ΠΡΟΣΠΑΘΗΣΤΕ  Απόθεμα ή ροή; </vt:lpstr>
      <vt:lpstr>Μια σημαντική και ευρεία έννοια </vt:lpstr>
      <vt:lpstr>ΑΕΘΠ έναντι ΑΕΠ </vt:lpstr>
      <vt:lpstr>ΤΩΡΑ ΠΡΟΣΠΑΘΗΣΕ  Θέμα συζήτησης </vt:lpstr>
      <vt:lpstr>ΑΕΠ έναντι ΑΕΘΠ σε επιλεγμένες χώρες </vt:lpstr>
      <vt:lpstr>Πραγματικό έναντι ονομαστικού ΑΕΠ </vt:lpstr>
      <vt:lpstr>ΤΩΡΑ ΠΡΟΣΠΑΘΗΣΕ  Πραγματικό και ονομαστικό ΑΕΠ </vt:lpstr>
      <vt:lpstr>ΤΩΡΑ ΠΡΟΣΠΑΘΗΣΕ  Πραγματικό και ονομαστικό ΑΕΠ, απαντήσεις </vt:lpstr>
      <vt:lpstr>Μεταβολές ονομαστικού και πραγματικού ΑΕΠ</vt:lpstr>
      <vt:lpstr>Αποπληθωριστής ΑΕΠ</vt:lpstr>
      <vt:lpstr>ΤΩΡΑ ΠΡΟΣΠΑΘΗΣΕ  Αποπληθωριστής ΑΕΠ και ρυθμός πληθωρισμού</vt:lpstr>
      <vt:lpstr>ΤΩΡΑ ΠΡΟΣΠΑΘΗΣΕ  Αποπληθωριστής ΑΕΠ και ρυθμός πληθωρισμού, απαντήσεις </vt:lpstr>
      <vt:lpstr>Κατανόηση του αποπληθωριστή ΑΕΠ, Μέρος 1</vt:lpstr>
      <vt:lpstr>Κατανόηση του αποπληθωριστή ΑΕΠ, Mέρος 2</vt:lpstr>
      <vt:lpstr>Δύο χρήσιμα πράγματα που πρέπει να γνωρίζουμε για τις ποσοστιαίες μεταβολές, Mέρος 1</vt:lpstr>
      <vt:lpstr>Δύο χρήσιμα πράγματα που πρέπει να γνωρίζουμε για τις ποσοστιαίες μεταβολές, Mέρος 2</vt:lpstr>
      <vt:lpstr>Αλυσωτά σταθμισμένο πραγματικό ΑΕΠ</vt:lpstr>
      <vt:lpstr>Ο δείκτης τιμών καταναλωτή </vt:lpstr>
      <vt:lpstr>Πώς το BLS καταρτίζει τον CPI </vt:lpstr>
      <vt:lpstr>ΤΩΡΑ ΠΡΟΣΠΑΘΗΣΤΕ  Υπολογίστε τον CPI</vt:lpstr>
      <vt:lpstr>ΤΩΡΑ ΠΡΟΣΠΑΘΗΣΤΕ  Υπολογίστε τον CPI, απαντήσεις </vt:lpstr>
      <vt:lpstr>Η σύνθεση του καλαθιού του CPI </vt:lpstr>
      <vt:lpstr>Κατανόηση του CPI, Μέρος 1 </vt:lpstr>
      <vt:lpstr>Κατανόηση του CPI, Μέρος 2 </vt:lpstr>
      <vt:lpstr>Γιατί ο CPI μπορεί να υπερεκτιμά τον πληθωρισμό</vt:lpstr>
      <vt:lpstr>Το μέγεθος της μεροληψίας του CPI </vt:lpstr>
      <vt:lpstr>ΤΩΡΑ ΠΡΟΣΠΑΘΗΣΤΕ  Ερωτήσεις για συζήτηση </vt:lpstr>
      <vt:lpstr>Δείκτης τιμών καταναλωτή (CPI) έναντι αποπληθωριστή ΑΕΠ</vt:lpstr>
      <vt:lpstr>Αποπληθωριστής PCE</vt:lpstr>
      <vt:lpstr>Αποπληθωριστής GDP, CPI και αποπληθωριστής PCE</vt:lpstr>
      <vt:lpstr>Κατηγορίες του πληθυσμού</vt:lpstr>
      <vt:lpstr>Δύο σημαντικές έννοιες του εργατικού δυναμικού </vt:lpstr>
      <vt:lpstr>ΤΩΡΑ ΠΡΟΣΠΑΘΗΣΤΕ  Υπολογισμός στατιστικών δεδομένων της εργασίας </vt:lpstr>
      <vt:lpstr>ΤΩΡΑ ΠΡΟΣΠΑΘΗΣΤΕ  Υπολογισμός στατιστικών δεδομένων της εργασίας, απαντήσεις </vt:lpstr>
      <vt:lpstr>ΤΩΡΑ ΠΡΟΣΠΑΘΗΣΤΕ  Υπολογισμός ποσοστιαίων μεταβολών </vt:lpstr>
      <vt:lpstr>ΤΩΡΑ ΠΡΟΣΠΑΘΗΣΤΕ  Υπολογισμός ποσοστιαίων μεταβολών, απαντήσεις </vt:lpstr>
      <vt:lpstr>Η έρευνα των επιχειρήσεων </vt:lpstr>
      <vt:lpstr>ΠΕΡΙΛΗΨΗ ΚΕΦΑΛΑΙΟΥ ΜΕΡΟΣ 1</vt:lpstr>
      <vt:lpstr>ΠΕΡΙΛΗΨΗ ΚΕΦΑΛΑΙΟΥ ΜΕΡΟΣ 2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1 Η επιστήμη της Μακροοικονομικής</dc:title>
  <dc:creator>Danae Dardanou</dc:creator>
  <cp:lastModifiedBy>Danae Dardanou</cp:lastModifiedBy>
  <cp:revision>47</cp:revision>
  <dcterms:created xsi:type="dcterms:W3CDTF">2019-09-06T07:23:08Z</dcterms:created>
  <dcterms:modified xsi:type="dcterms:W3CDTF">2019-09-23T11:10:38Z</dcterms:modified>
</cp:coreProperties>
</file>