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9"/>
  </p:notesMasterIdLst>
  <p:sldIdLst>
    <p:sldId id="373" r:id="rId2"/>
    <p:sldId id="530" r:id="rId3"/>
    <p:sldId id="651" r:id="rId4"/>
    <p:sldId id="652" r:id="rId5"/>
    <p:sldId id="635" r:id="rId6"/>
    <p:sldId id="565" r:id="rId7"/>
    <p:sldId id="375" r:id="rId8"/>
    <p:sldId id="563" r:id="rId9"/>
    <p:sldId id="647" r:id="rId10"/>
    <p:sldId id="564" r:id="rId11"/>
    <p:sldId id="648" r:id="rId12"/>
    <p:sldId id="654" r:id="rId13"/>
    <p:sldId id="653" r:id="rId14"/>
    <p:sldId id="656" r:id="rId15"/>
    <p:sldId id="655" r:id="rId16"/>
    <p:sldId id="657" r:id="rId17"/>
    <p:sldId id="661" r:id="rId18"/>
    <p:sldId id="663" r:id="rId19"/>
    <p:sldId id="658" r:id="rId20"/>
    <p:sldId id="659" r:id="rId21"/>
    <p:sldId id="660" r:id="rId22"/>
    <p:sldId id="650" r:id="rId23"/>
    <p:sldId id="527" r:id="rId24"/>
    <p:sldId id="528" r:id="rId25"/>
    <p:sldId id="529" r:id="rId26"/>
    <p:sldId id="643" r:id="rId27"/>
    <p:sldId id="644" r:id="rId28"/>
    <p:sldId id="595" r:id="rId29"/>
    <p:sldId id="569" r:id="rId30"/>
    <p:sldId id="570" r:id="rId31"/>
    <p:sldId id="572" r:id="rId32"/>
    <p:sldId id="573" r:id="rId33"/>
    <p:sldId id="574" r:id="rId34"/>
    <p:sldId id="575" r:id="rId35"/>
    <p:sldId id="576" r:id="rId36"/>
    <p:sldId id="489" r:id="rId37"/>
    <p:sldId id="51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jitsu" initials="F" lastIdx="1" clrIdx="0">
    <p:extLst>
      <p:ext uri="{19B8F6BF-5375-455C-9EA6-DF929625EA0E}">
        <p15:presenceInfo xmlns:p15="http://schemas.microsoft.com/office/powerpoint/2012/main" userId="Fujits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89529" autoAdjust="0"/>
  </p:normalViewPr>
  <p:slideViewPr>
    <p:cSldViewPr snapToGrid="0">
      <p:cViewPr>
        <p:scale>
          <a:sx n="67" d="100"/>
          <a:sy n="67" d="100"/>
        </p:scale>
        <p:origin x="667" y="37"/>
      </p:cViewPr>
      <p:guideLst/>
    </p:cSldViewPr>
  </p:slideViewPr>
  <p:notesTextViewPr>
    <p:cViewPr>
      <p:scale>
        <a:sx n="1" d="1"/>
        <a:sy n="1" d="1"/>
      </p:scale>
      <p:origin x="0" y="0"/>
    </p:cViewPr>
  </p:notesTextViewPr>
  <p:sorterViewPr>
    <p:cViewPr>
      <p:scale>
        <a:sx n="40" d="100"/>
        <a:sy n="40" d="100"/>
      </p:scale>
      <p:origin x="0" y="-21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0F1BA-0FFD-4852-9F95-EB4B38325878}" type="datetimeFigureOut">
              <a:rPr lang="el-GR" smtClean="0"/>
              <a:t>14/10/2024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95DB0-9DDC-40E3-9D04-61F07591E06E}" type="slidenum">
              <a:rPr lang="el-GR" smtClean="0"/>
              <a:t>‹#›</a:t>
            </a:fld>
            <a:endParaRPr lang="el-GR"/>
          </a:p>
        </p:txBody>
      </p:sp>
    </p:spTree>
    <p:extLst>
      <p:ext uri="{BB962C8B-B14F-4D97-AF65-F5344CB8AC3E}">
        <p14:creationId xmlns:p14="http://schemas.microsoft.com/office/powerpoint/2010/main" val="1693319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D6295DB0-9DDC-40E3-9D04-61F07591E06E}" type="slidenum">
              <a:rPr lang="el-GR" smtClean="0"/>
              <a:t>17</a:t>
            </a:fld>
            <a:endParaRPr lang="el-GR"/>
          </a:p>
        </p:txBody>
      </p:sp>
    </p:spTree>
    <p:extLst>
      <p:ext uri="{BB962C8B-B14F-4D97-AF65-F5344CB8AC3E}">
        <p14:creationId xmlns:p14="http://schemas.microsoft.com/office/powerpoint/2010/main" val="116945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6295DB0-9DDC-40E3-9D04-61F07591E06E}" type="slidenum">
              <a:rPr lang="el-GR" smtClean="0"/>
              <a:t>23</a:t>
            </a:fld>
            <a:endParaRPr lang="el-GR"/>
          </a:p>
        </p:txBody>
      </p:sp>
    </p:spTree>
    <p:extLst>
      <p:ext uri="{BB962C8B-B14F-4D97-AF65-F5344CB8AC3E}">
        <p14:creationId xmlns:p14="http://schemas.microsoft.com/office/powerpoint/2010/main" val="197788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6295DB0-9DDC-40E3-9D04-61F07591E06E}" type="slidenum">
              <a:rPr lang="el-GR" smtClean="0"/>
              <a:t>27</a:t>
            </a:fld>
            <a:endParaRPr lang="el-GR"/>
          </a:p>
        </p:txBody>
      </p:sp>
    </p:spTree>
    <p:extLst>
      <p:ext uri="{BB962C8B-B14F-4D97-AF65-F5344CB8AC3E}">
        <p14:creationId xmlns:p14="http://schemas.microsoft.com/office/powerpoint/2010/main" val="349448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BE6DADF-0F96-46A3-9870-E9A0D5E6B5C6}" type="datetimeFigureOut">
              <a:rPr lang="el-GR" smtClean="0"/>
              <a:t>14/10/2024</a:t>
            </a:fld>
            <a:endParaRPr lang="el-G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l-G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5CE300E-3A46-477E-AA67-B298B01E18AB}" type="slidenum">
              <a:rPr lang="el-GR" smtClean="0"/>
              <a:t>‹#›</a:t>
            </a:fld>
            <a:endParaRPr lang="el-GR"/>
          </a:p>
        </p:txBody>
      </p:sp>
      <p:cxnSp>
        <p:nvCxnSpPr>
          <p:cNvPr id="8" name="Straight Connector 7"/>
          <p:cNvCxnSpPr/>
          <p:nvPr/>
        </p:nvCxnSpPr>
        <p:spPr>
          <a:xfrm>
            <a:off x="1978660" y="4361872"/>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741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E6DADF-0F96-46A3-9870-E9A0D5E6B5C6}" type="datetimeFigureOut">
              <a:rPr lang="el-GR" smtClean="0"/>
              <a:t>14/10/2024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30317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E6DADF-0F96-46A3-9870-E9A0D5E6B5C6}" type="datetimeFigureOut">
              <a:rPr lang="el-GR" smtClean="0"/>
              <a:t>14/10/2024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3962809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l-GR"/>
          </a:p>
        </p:txBody>
      </p:sp>
    </p:spTree>
    <p:extLst>
      <p:ext uri="{BB962C8B-B14F-4D97-AF65-F5344CB8AC3E}">
        <p14:creationId xmlns:p14="http://schemas.microsoft.com/office/powerpoint/2010/main" val="3671719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lvl1pPr>
              <a:defRPr>
                <a:solidFill>
                  <a:srgbClr val="FFFF0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BE6DADF-0F96-46A3-9870-E9A0D5E6B5C6}" type="datetimeFigureOut">
              <a:rPr lang="el-GR" smtClean="0"/>
              <a:t>14/10/2024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208045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E6DADF-0F96-46A3-9870-E9A0D5E6B5C6}" type="datetimeFigureOut">
              <a:rPr lang="el-GR" smtClean="0"/>
              <a:t>14/10/2024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E300E-3A46-477E-AA67-B298B01E18AB}" type="slidenum">
              <a:rPr lang="el-GR" smtClean="0"/>
              <a:t>‹#›</a:t>
            </a:fld>
            <a:endParaRPr lang="el-G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06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E6DADF-0F96-46A3-9870-E9A0D5E6B5C6}" type="datetimeFigureOut">
              <a:rPr lang="el-GR" smtClean="0"/>
              <a:t>14/10/2024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3560474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E6DADF-0F96-46A3-9870-E9A0D5E6B5C6}" type="datetimeFigureOut">
              <a:rPr lang="el-GR" smtClean="0"/>
              <a:t>14/10/2024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94379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E6DADF-0F96-46A3-9870-E9A0D5E6B5C6}" type="datetimeFigureOut">
              <a:rPr lang="el-GR" smtClean="0"/>
              <a:t>14/10/2024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24251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E6DADF-0F96-46A3-9870-E9A0D5E6B5C6}" type="datetimeFigureOut">
              <a:rPr lang="el-GR" smtClean="0"/>
              <a:t>14/10/2024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150880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BE6DADF-0F96-46A3-9870-E9A0D5E6B5C6}" type="datetimeFigureOut">
              <a:rPr lang="el-GR" smtClean="0"/>
              <a:t>14/10/2024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3841638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BE6DADF-0F96-46A3-9870-E9A0D5E6B5C6}" type="datetimeFigureOut">
              <a:rPr lang="el-GR" smtClean="0"/>
              <a:t>14/10/2024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37726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BE6DADF-0F96-46A3-9870-E9A0D5E6B5C6}" type="datetimeFigureOut">
              <a:rPr lang="el-GR" smtClean="0"/>
              <a:t>14/10/2024</a:t>
            </a:fld>
            <a:endParaRPr lang="el-G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l-G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5CE300E-3A46-477E-AA67-B298B01E18AB}" type="slidenum">
              <a:rPr lang="el-GR" smtClean="0"/>
              <a:t>‹#›</a:t>
            </a:fld>
            <a:endParaRPr lang="el-GR"/>
          </a:p>
        </p:txBody>
      </p:sp>
    </p:spTree>
    <p:extLst>
      <p:ext uri="{BB962C8B-B14F-4D97-AF65-F5344CB8AC3E}">
        <p14:creationId xmlns:p14="http://schemas.microsoft.com/office/powerpoint/2010/main" val="42198230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8"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eitfood.eu/blog/targeted-nutrition-innovation-to-reduce-dietary-inequaliti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verdify.co.uk/"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food.ec.europa.eu/horizontal-topics/farm-fork-strategy_en" TargetMode="External"/><Relationship Id="rId7" Type="http://schemas.openxmlformats.org/officeDocument/2006/relationships/hyperlink" Target="https://health.gov/our-work/nutrition-physical-activity/food-medicin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usda.gov/climate-solutions/climate-smart-commodities" TargetMode="External"/><Relationship Id="rId5" Type="http://schemas.openxmlformats.org/officeDocument/2006/relationships/hyperlink" Target="https://www.epa.gov/circulareconomy/draft-national-strategy-reducing-food-loss-and-waste-and-recycling-organics" TargetMode="External"/><Relationship Id="rId4" Type="http://schemas.openxmlformats.org/officeDocument/2006/relationships/hyperlink" Target="https://data.consilium.europa.eu/doc/document/ST-15436-2023-INIT/en/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fda.gov/about-fda/fda-organization/fdas-proposal-unified-human-foods-program-and-new-model-office-regulatory-affairs" TargetMode="External"/><Relationship Id="rId2" Type="http://schemas.openxmlformats.org/officeDocument/2006/relationships/hyperlink" Target="https://www.epa.gov/system/files/documents/2023-10/final-virtual-pfas-explainer-508.pdf" TargetMode="External"/><Relationship Id="rId1" Type="http://schemas.openxmlformats.org/officeDocument/2006/relationships/slideLayout" Target="../slideLayouts/slideLayout2.xml"/><Relationship Id="rId5" Type="http://schemas.openxmlformats.org/officeDocument/2006/relationships/hyperlink" Target="https://www.foodnavigator-usa.com/Article/2023/11/30/Video-IFT-prepares-food-beverage-professionals-for-the-future-of-AI-with-educational-courses" TargetMode="External"/><Relationship Id="rId4" Type="http://schemas.openxmlformats.org/officeDocument/2006/relationships/hyperlink" Target="https://www.fao.org/fao-who-codexalimentarius/committees/cac/cac46/e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png"/><Relationship Id="rId9"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who.int/emergencies/ten-threats-to-global-health-in-2019"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euro.who.int/__data/assets/pdf_file/0007/350278/Fact-sheet-SDG-NCD-FINAL-25-10-17.pdf" TargetMode="External"/><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eitfood.eu/news/post/eit-food-discovered-the-trends-and-innovations-driving-the-future-of-food-healt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eitfood.eu/news/post/eit-food-discovered-the-trends-and-innovations-driving-the-future-of-food-health"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c.europa.eu/commission/presscorner/detail/en/ip_22_6899" TargetMode="External"/><Relationship Id="rId2" Type="http://schemas.openxmlformats.org/officeDocument/2006/relationships/hyperlink" Target="https://foodsystemspavilion.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749" y="720801"/>
            <a:ext cx="11108206" cy="3352800"/>
          </a:xfrm>
        </p:spPr>
        <p:txBody>
          <a:bodyPr>
            <a:noAutofit/>
          </a:bodyPr>
          <a:lstStyle/>
          <a:p>
            <a:pPr>
              <a:lnSpc>
                <a:spcPts val="5800"/>
              </a:lnSpc>
            </a:pPr>
            <a:r>
              <a:rPr lang="el-GR" sz="4800" b="1" dirty="0">
                <a:solidFill>
                  <a:srgbClr val="FFFF00"/>
                </a:solidFill>
              </a:rPr>
              <a:t>ΛΕΙΤΟΥΡΓΙΚΑ ΤΡΟΦΙΜΑ ΚΑΙ ΔΙΑΤΡΟΦΗ</a:t>
            </a:r>
            <a:br>
              <a:rPr lang="en-US" sz="4800" dirty="0">
                <a:solidFill>
                  <a:srgbClr val="FFFF00"/>
                </a:solidFill>
              </a:rPr>
            </a:br>
            <a:br>
              <a:rPr lang="en-US" sz="4800" dirty="0">
                <a:solidFill>
                  <a:srgbClr val="FFFF00"/>
                </a:solidFill>
              </a:rPr>
            </a:br>
            <a:r>
              <a:rPr lang="en-US" sz="4800" dirty="0">
                <a:solidFill>
                  <a:srgbClr val="FFFF00"/>
                </a:solidFill>
              </a:rPr>
              <a:t>KAINOTOMIA</a:t>
            </a:r>
            <a:br>
              <a:rPr lang="el-GR" sz="4800" b="1" dirty="0">
                <a:solidFill>
                  <a:srgbClr val="FFFF00"/>
                </a:solidFill>
              </a:rPr>
            </a:br>
            <a:endParaRPr lang="el-GR" sz="4400" dirty="0">
              <a:solidFill>
                <a:srgbClr val="FFFF00"/>
              </a:solidFill>
            </a:endParaRPr>
          </a:p>
        </p:txBody>
      </p:sp>
      <p:sp>
        <p:nvSpPr>
          <p:cNvPr id="3" name="Subtitle 2"/>
          <p:cNvSpPr>
            <a:spLocks noGrp="1"/>
          </p:cNvSpPr>
          <p:nvPr>
            <p:ph type="subTitle" idx="1"/>
          </p:nvPr>
        </p:nvSpPr>
        <p:spPr>
          <a:xfrm>
            <a:off x="667512" y="4775200"/>
            <a:ext cx="10177469" cy="1487948"/>
          </a:xfrm>
        </p:spPr>
        <p:txBody>
          <a:bodyPr>
            <a:normAutofit/>
          </a:bodyPr>
          <a:lstStyle/>
          <a:p>
            <a:r>
              <a:rPr lang="el-GR" dirty="0"/>
              <a:t>Μαίρη </a:t>
            </a:r>
            <a:r>
              <a:rPr lang="el-GR" dirty="0" err="1"/>
              <a:t>Καψοκεφάλου</a:t>
            </a:r>
            <a:endParaRPr lang="el-GR" dirty="0"/>
          </a:p>
          <a:p>
            <a:r>
              <a:rPr lang="el-GR" dirty="0"/>
              <a:t>Καθηγήτρια στη Διατροφή του Ανθρώπου</a:t>
            </a:r>
          </a:p>
          <a:p>
            <a:r>
              <a:rPr lang="el-GR" dirty="0"/>
              <a:t>Γεωπονικό Πανεπιστήμιο Αθηνών </a:t>
            </a:r>
          </a:p>
        </p:txBody>
      </p:sp>
    </p:spTree>
    <p:extLst>
      <p:ext uri="{BB962C8B-B14F-4D97-AF65-F5344CB8AC3E}">
        <p14:creationId xmlns:p14="http://schemas.microsoft.com/office/powerpoint/2010/main" val="1225516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55575" y="254063"/>
            <a:ext cx="11773666" cy="6388475"/>
          </a:xfrm>
          <a:prstGeom prst="rect">
            <a:avLst/>
          </a:prstGeom>
        </p:spPr>
      </p:pic>
      <p:sp>
        <p:nvSpPr>
          <p:cNvPr id="3" name="AutoShape 2" descr="data:image/svg+xml,%3Csvg%20xmlns=%27http://www.w3.org/2000/svg%27%20width=%271200%27%20height=%27675%27%20style=%27background:%23CCC%27%20/%3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3332789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51" y="273269"/>
            <a:ext cx="11676993" cy="1692691"/>
          </a:xfrm>
        </p:spPr>
        <p:txBody>
          <a:bodyPr>
            <a:normAutofit fontScale="90000"/>
          </a:bodyPr>
          <a:lstStyle/>
          <a:p>
            <a:r>
              <a:rPr lang="en-US" b="1" dirty="0"/>
              <a:t>3. Targeted nutrition solutions will become more </a:t>
            </a:r>
            <a:r>
              <a:rPr lang="en-US" b="1" dirty="0" err="1"/>
              <a:t>localised</a:t>
            </a:r>
            <a:br>
              <a:rPr lang="en-US" b="1" dirty="0"/>
            </a:br>
            <a:endParaRPr lang="el-GR" dirty="0"/>
          </a:p>
        </p:txBody>
      </p:sp>
      <p:sp>
        <p:nvSpPr>
          <p:cNvPr id="3" name="Content Placeholder 2"/>
          <p:cNvSpPr>
            <a:spLocks noGrp="1"/>
          </p:cNvSpPr>
          <p:nvPr>
            <p:ph idx="1"/>
          </p:nvPr>
        </p:nvSpPr>
        <p:spPr>
          <a:xfrm>
            <a:off x="712076" y="2519855"/>
            <a:ext cx="11112062" cy="4038600"/>
          </a:xfrm>
        </p:spPr>
        <p:txBody>
          <a:bodyPr>
            <a:normAutofit lnSpcReduction="10000"/>
          </a:bodyPr>
          <a:lstStyle/>
          <a:p>
            <a:pPr marL="45720" indent="0">
              <a:buNone/>
            </a:pPr>
            <a:r>
              <a:rPr lang="en-US" sz="2800" dirty="0"/>
              <a:t>“As part of a </a:t>
            </a:r>
            <a:r>
              <a:rPr lang="en-US" sz="2800" dirty="0">
                <a:hlinkClick r:id="rId2"/>
              </a:rPr>
              <a:t>targeted nutrition</a:t>
            </a:r>
            <a:r>
              <a:rPr lang="en-US" sz="2800" dirty="0"/>
              <a:t> diet, which must consider factors such as food affordability and accessibility, different lifestyles and cultural traditions, investment in </a:t>
            </a:r>
            <a:r>
              <a:rPr lang="en-US" sz="2800" dirty="0" err="1"/>
              <a:t>personalisation</a:t>
            </a:r>
            <a:r>
              <a:rPr lang="en-US" sz="2800" dirty="0"/>
              <a:t> is likely to continue increasing. With consumers predicted to look for more formulations that will improve both their physical and mental health in 2023, this aims to empower consumers to make more informed decisions about their diets based on tangible insights and data.”</a:t>
            </a:r>
          </a:p>
          <a:p>
            <a:pPr marL="45720" indent="0">
              <a:buNone/>
            </a:pPr>
            <a:endParaRPr lang="en-US" sz="2800" dirty="0"/>
          </a:p>
          <a:p>
            <a:r>
              <a:rPr lang="en-US" dirty="0"/>
              <a:t>Targeted nutrition: innovation to reduce dietary inequalities </a:t>
            </a:r>
          </a:p>
          <a:p>
            <a:pPr marL="45720" indent="0">
              <a:buNone/>
            </a:pPr>
            <a:r>
              <a:rPr lang="en-US" dirty="0"/>
              <a:t>(</a:t>
            </a:r>
            <a:r>
              <a:rPr lang="en-US" sz="1800" dirty="0">
                <a:solidFill>
                  <a:schemeClr val="tx1"/>
                </a:solidFill>
              </a:rPr>
              <a:t>https://www.eitfood.eu/blog/targeted-nutrition-innovation-to-reduce-dietary-inequalities)</a:t>
            </a:r>
          </a:p>
          <a:p>
            <a:pPr marL="45720" indent="0">
              <a:buNone/>
            </a:pPr>
            <a:endParaRPr lang="en-US" sz="2800" dirty="0"/>
          </a:p>
        </p:txBody>
      </p:sp>
    </p:spTree>
    <p:extLst>
      <p:ext uri="{BB962C8B-B14F-4D97-AF65-F5344CB8AC3E}">
        <p14:creationId xmlns:p14="http://schemas.microsoft.com/office/powerpoint/2010/main" val="2133653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52" y="388883"/>
            <a:ext cx="11540358" cy="1356360"/>
          </a:xfrm>
        </p:spPr>
        <p:txBody>
          <a:bodyPr/>
          <a:lstStyle/>
          <a:p>
            <a:r>
              <a:rPr lang="en-US" dirty="0"/>
              <a:t>Top 5 European food trends in 2024</a:t>
            </a:r>
            <a:br>
              <a:rPr lang="en-US" dirty="0"/>
            </a:br>
            <a:endParaRPr lang="el-GR" dirty="0"/>
          </a:p>
        </p:txBody>
      </p:sp>
      <p:sp>
        <p:nvSpPr>
          <p:cNvPr id="3" name="Content Placeholder 2"/>
          <p:cNvSpPr>
            <a:spLocks noGrp="1"/>
          </p:cNvSpPr>
          <p:nvPr>
            <p:ph idx="1"/>
          </p:nvPr>
        </p:nvSpPr>
        <p:spPr>
          <a:xfrm>
            <a:off x="357352" y="2057400"/>
            <a:ext cx="11540358" cy="4038600"/>
          </a:xfrm>
        </p:spPr>
        <p:txBody>
          <a:bodyPr>
            <a:normAutofit/>
          </a:bodyPr>
          <a:lstStyle/>
          <a:p>
            <a:pPr marL="45720" indent="0">
              <a:buNone/>
            </a:pPr>
            <a:r>
              <a:rPr lang="en-US" b="0" i="0" dirty="0">
                <a:solidFill>
                  <a:srgbClr val="333333"/>
                </a:solidFill>
                <a:effectLst/>
                <a:latin typeface="Titillium Web" panose="00000500000000000000" pitchFamily="2" charset="0"/>
              </a:rPr>
              <a:t>As we step into 2024, the food system is at a crucial juncture, navigating a complex web of global challenges and developments that have reshaped the landscape in 2023. From the repercussions of conflict and war to the outcomes of climate commitments at COP28, the world is facing a transformative period that demands innovative solutions.</a:t>
            </a:r>
          </a:p>
          <a:p>
            <a:pPr marL="45720" indent="0">
              <a:buNone/>
            </a:pPr>
            <a:endParaRPr lang="en-US" dirty="0">
              <a:solidFill>
                <a:srgbClr val="333333"/>
              </a:solidFill>
              <a:latin typeface="Titillium Web" panose="00000500000000000000" pitchFamily="2" charset="0"/>
            </a:endParaRPr>
          </a:p>
          <a:p>
            <a:pPr marL="45720" indent="0">
              <a:buNone/>
            </a:pPr>
            <a:r>
              <a:rPr lang="en-US" b="0" i="0" dirty="0">
                <a:solidFill>
                  <a:srgbClr val="333333"/>
                </a:solidFill>
                <a:effectLst/>
                <a:latin typeface="Titillium Web" panose="00000500000000000000" pitchFamily="2" charset="0"/>
              </a:rPr>
              <a:t>We have consolidated insights from across the EIT Food community to highlight five key 2024 food trends that are shaping the future of the food system, examining how innovators are responding to challenges and how agrifood businesses and </a:t>
            </a:r>
            <a:r>
              <a:rPr lang="en-US" b="0" i="0" dirty="0" err="1">
                <a:solidFill>
                  <a:srgbClr val="333333"/>
                </a:solidFill>
                <a:effectLst/>
                <a:latin typeface="Titillium Web" panose="00000500000000000000" pitchFamily="2" charset="0"/>
              </a:rPr>
              <a:t>organisations</a:t>
            </a:r>
            <a:r>
              <a:rPr lang="en-US" b="0" i="0" dirty="0">
                <a:solidFill>
                  <a:srgbClr val="333333"/>
                </a:solidFill>
                <a:effectLst/>
                <a:latin typeface="Titillium Web" panose="00000500000000000000" pitchFamily="2" charset="0"/>
              </a:rPr>
              <a:t> across the world are embracing opportunities for positive change.</a:t>
            </a:r>
            <a:endParaRPr lang="el-GR" dirty="0"/>
          </a:p>
        </p:txBody>
      </p:sp>
      <p:sp>
        <p:nvSpPr>
          <p:cNvPr id="4" name="Rectangle 3"/>
          <p:cNvSpPr/>
          <p:nvPr/>
        </p:nvSpPr>
        <p:spPr>
          <a:xfrm>
            <a:off x="5559972" y="5634335"/>
            <a:ext cx="6096000" cy="646331"/>
          </a:xfrm>
          <a:prstGeom prst="rect">
            <a:avLst/>
          </a:prstGeom>
        </p:spPr>
        <p:txBody>
          <a:bodyPr>
            <a:spAutoFit/>
          </a:bodyPr>
          <a:lstStyle/>
          <a:p>
            <a:r>
              <a:rPr lang="ca-ES" dirty="0"/>
              <a:t>https://www.eitfood.eu/blog/top-5-food-trends-in-2024?token=HoH7ASzWsbBuCUGCZaT5hMOTiiUeoUQL</a:t>
            </a:r>
            <a:endParaRPr lang="el-GR" dirty="0"/>
          </a:p>
        </p:txBody>
      </p:sp>
    </p:spTree>
    <p:extLst>
      <p:ext uri="{BB962C8B-B14F-4D97-AF65-F5344CB8AC3E}">
        <p14:creationId xmlns:p14="http://schemas.microsoft.com/office/powerpoint/2010/main" val="1795039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3B1F9B7-903E-20C8-79C4-91F1D8C2968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 name="Picture 2">
            <a:extLst>
              <a:ext uri="{FF2B5EF4-FFF2-40B4-BE49-F238E27FC236}">
                <a16:creationId xmlns:a16="http://schemas.microsoft.com/office/drawing/2014/main" id="{D747684F-3B95-E562-93C2-0BE529C56834}"/>
              </a:ext>
            </a:extLst>
          </p:cNvPr>
          <p:cNvPicPr>
            <a:picLocks noChangeAspect="1"/>
          </p:cNvPicPr>
          <p:nvPr/>
        </p:nvPicPr>
        <p:blipFill>
          <a:blip r:embed="rId2"/>
          <a:stretch>
            <a:fillRect/>
          </a:stretch>
        </p:blipFill>
        <p:spPr>
          <a:xfrm>
            <a:off x="291546" y="326033"/>
            <a:ext cx="11542645" cy="6205933"/>
          </a:xfrm>
          <a:prstGeom prst="rect">
            <a:avLst/>
          </a:prstGeom>
        </p:spPr>
      </p:pic>
      <p:sp>
        <p:nvSpPr>
          <p:cNvPr id="5" name="TextBox 4">
            <a:extLst>
              <a:ext uri="{FF2B5EF4-FFF2-40B4-BE49-F238E27FC236}">
                <a16:creationId xmlns:a16="http://schemas.microsoft.com/office/drawing/2014/main" id="{50720031-BA0B-3528-98D0-B2063EDB0705}"/>
              </a:ext>
            </a:extLst>
          </p:cNvPr>
          <p:cNvSpPr txBox="1"/>
          <p:nvPr/>
        </p:nvSpPr>
        <p:spPr>
          <a:xfrm>
            <a:off x="621746" y="5810935"/>
            <a:ext cx="4445554" cy="461665"/>
          </a:xfrm>
          <a:prstGeom prst="rect">
            <a:avLst/>
          </a:prstGeom>
          <a:noFill/>
        </p:spPr>
        <p:txBody>
          <a:bodyPr wrap="square">
            <a:spAutoFit/>
          </a:bodyPr>
          <a:lstStyle/>
          <a:p>
            <a:r>
              <a:rPr lang="el-GR" sz="1200" dirty="0">
                <a:solidFill>
                  <a:srgbClr val="FFFF00"/>
                </a:solidFill>
              </a:rPr>
              <a:t>https://www.eitfood.eu/blog/top-5-food-trends-in-2024?token=HoH7ASzWsbBuCUGCZaT5hMOTiiUeoUQL</a:t>
            </a:r>
          </a:p>
        </p:txBody>
      </p:sp>
    </p:spTree>
    <p:extLst>
      <p:ext uri="{BB962C8B-B14F-4D97-AF65-F5344CB8AC3E}">
        <p14:creationId xmlns:p14="http://schemas.microsoft.com/office/powerpoint/2010/main" val="1665080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B6F1C-9508-3C22-49BD-601519B67F41}"/>
              </a:ext>
            </a:extLst>
          </p:cNvPr>
          <p:cNvSpPr txBox="1"/>
          <p:nvPr/>
        </p:nvSpPr>
        <p:spPr>
          <a:xfrm>
            <a:off x="4578349" y="925195"/>
            <a:ext cx="7211943" cy="4247317"/>
          </a:xfrm>
          <a:prstGeom prst="rect">
            <a:avLst/>
          </a:prstGeom>
          <a:noFill/>
        </p:spPr>
        <p:txBody>
          <a:bodyPr wrap="square">
            <a:spAutoFit/>
          </a:bodyPr>
          <a:lstStyle/>
          <a:p>
            <a:pPr algn="l"/>
            <a:r>
              <a:rPr lang="en-US" dirty="0">
                <a:solidFill>
                  <a:srgbClr val="333333"/>
                </a:solidFill>
                <a:latin typeface="Titillium Web" panose="00000500000000000000" pitchFamily="2" charset="0"/>
              </a:rPr>
              <a:t>C</a:t>
            </a:r>
            <a:r>
              <a:rPr lang="en-US" b="0" i="0" dirty="0">
                <a:solidFill>
                  <a:srgbClr val="333333"/>
                </a:solidFill>
                <a:effectLst/>
                <a:latin typeface="Titillium Web" panose="00000500000000000000" pitchFamily="2" charset="0"/>
              </a:rPr>
              <a:t>onvenience remains a significant influence in this demand, amplified further by growing cost-of-living concerns.</a:t>
            </a:r>
          </a:p>
          <a:p>
            <a:pPr algn="l"/>
            <a:r>
              <a:rPr lang="en-US" b="0" i="0" dirty="0">
                <a:solidFill>
                  <a:srgbClr val="333333"/>
                </a:solidFill>
                <a:effectLst/>
                <a:latin typeface="Titillium Web" panose="00000500000000000000" pitchFamily="2" charset="0"/>
              </a:rPr>
              <a:t>While consumers are seeking </a:t>
            </a:r>
            <a:r>
              <a:rPr lang="en-US" b="0" i="0" dirty="0" err="1">
                <a:solidFill>
                  <a:srgbClr val="333333"/>
                </a:solidFill>
                <a:effectLst/>
                <a:latin typeface="Titillium Web" panose="00000500000000000000" pitchFamily="2" charset="0"/>
              </a:rPr>
              <a:t>personalised</a:t>
            </a:r>
            <a:r>
              <a:rPr lang="en-US" b="0" i="0" dirty="0">
                <a:solidFill>
                  <a:srgbClr val="333333"/>
                </a:solidFill>
                <a:effectLst/>
                <a:latin typeface="Titillium Web" panose="00000500000000000000" pitchFamily="2" charset="0"/>
              </a:rPr>
              <a:t>, affordable and healthy meals, they are also becoming more intrigued by global cuisine and will be seeking new solutions in 2024 that provide easy-to-prepare but </a:t>
            </a:r>
            <a:r>
              <a:rPr lang="en-US" b="0" i="0" dirty="0" err="1">
                <a:solidFill>
                  <a:srgbClr val="333333"/>
                </a:solidFill>
                <a:effectLst/>
                <a:latin typeface="Titillium Web" panose="00000500000000000000" pitchFamily="2" charset="0"/>
              </a:rPr>
              <a:t>flavoursome</a:t>
            </a:r>
            <a:r>
              <a:rPr lang="en-US" b="0" i="0" dirty="0">
                <a:solidFill>
                  <a:srgbClr val="333333"/>
                </a:solidFill>
                <a:effectLst/>
                <a:latin typeface="Titillium Web" panose="00000500000000000000" pitchFamily="2" charset="0"/>
              </a:rPr>
              <a:t> food combinations </a:t>
            </a:r>
          </a:p>
          <a:p>
            <a:pPr algn="l"/>
            <a:endParaRPr lang="en-US" dirty="0">
              <a:solidFill>
                <a:srgbClr val="333333"/>
              </a:solidFill>
              <a:latin typeface="Titillium Web" panose="00000500000000000000" pitchFamily="2" charset="0"/>
            </a:endParaRPr>
          </a:p>
          <a:p>
            <a:pPr algn="l"/>
            <a:r>
              <a:rPr lang="en-US" b="0" i="0" dirty="0">
                <a:solidFill>
                  <a:srgbClr val="333333"/>
                </a:solidFill>
                <a:effectLst/>
                <a:latin typeface="Titillium Web" panose="00000500000000000000" pitchFamily="2" charset="0"/>
              </a:rPr>
              <a:t>Coupled with the European Commission’s push for protein diversification research and innovation as part of Horizon Europe funding (5), 2024 will likely see an increase in meat-alternative food innovation that combines </a:t>
            </a:r>
            <a:r>
              <a:rPr lang="en-US" b="0" i="0" dirty="0" err="1">
                <a:solidFill>
                  <a:srgbClr val="333333"/>
                </a:solidFill>
                <a:effectLst/>
                <a:latin typeface="Titillium Web" panose="00000500000000000000" pitchFamily="2" charset="0"/>
              </a:rPr>
              <a:t>personalisation</a:t>
            </a:r>
            <a:r>
              <a:rPr lang="en-US" b="0" i="0" dirty="0">
                <a:solidFill>
                  <a:srgbClr val="333333"/>
                </a:solidFill>
                <a:effectLst/>
                <a:latin typeface="Titillium Web" panose="00000500000000000000" pitchFamily="2" charset="0"/>
              </a:rPr>
              <a:t>, convenience, and </a:t>
            </a:r>
            <a:r>
              <a:rPr lang="en-US" b="0" i="0" dirty="0" err="1">
                <a:solidFill>
                  <a:srgbClr val="333333"/>
                </a:solidFill>
                <a:effectLst/>
                <a:latin typeface="Titillium Web" panose="00000500000000000000" pitchFamily="2" charset="0"/>
              </a:rPr>
              <a:t>flavour</a:t>
            </a:r>
            <a:r>
              <a:rPr lang="en-US" b="0" i="0" dirty="0">
                <a:solidFill>
                  <a:srgbClr val="333333"/>
                </a:solidFill>
                <a:effectLst/>
                <a:latin typeface="Titillium Web" panose="00000500000000000000" pitchFamily="2" charset="0"/>
              </a:rPr>
              <a:t>. Innovators in this space will also benefit from more publicly available data around factors such as pre-approved substances, ingredients and production processes (6).</a:t>
            </a:r>
          </a:p>
          <a:p>
            <a:pPr algn="l"/>
            <a:endParaRPr lang="en-US" dirty="0">
              <a:solidFill>
                <a:srgbClr val="333333"/>
              </a:solidFill>
              <a:latin typeface="Titillium Web" panose="00000500000000000000" pitchFamily="2" charset="0"/>
            </a:endParaRPr>
          </a:p>
          <a:p>
            <a:pPr algn="l"/>
            <a:endParaRPr lang="en-US" b="0" i="0" dirty="0">
              <a:solidFill>
                <a:srgbClr val="333333"/>
              </a:solidFill>
              <a:effectLst/>
              <a:latin typeface="Titillium Web" panose="00000500000000000000" pitchFamily="2" charset="0"/>
            </a:endParaRPr>
          </a:p>
        </p:txBody>
      </p:sp>
      <p:pic>
        <p:nvPicPr>
          <p:cNvPr id="4" name="Picture 3">
            <a:extLst>
              <a:ext uri="{FF2B5EF4-FFF2-40B4-BE49-F238E27FC236}">
                <a16:creationId xmlns:a16="http://schemas.microsoft.com/office/drawing/2014/main" id="{4723EC49-84B5-52AC-1537-B4871BDBF0E2}"/>
              </a:ext>
            </a:extLst>
          </p:cNvPr>
          <p:cNvPicPr>
            <a:picLocks noChangeAspect="1"/>
          </p:cNvPicPr>
          <p:nvPr/>
        </p:nvPicPr>
        <p:blipFill>
          <a:blip r:embed="rId2"/>
          <a:stretch>
            <a:fillRect/>
          </a:stretch>
        </p:blipFill>
        <p:spPr>
          <a:xfrm>
            <a:off x="496957" y="698540"/>
            <a:ext cx="3578088" cy="2011319"/>
          </a:xfrm>
          <a:prstGeom prst="rect">
            <a:avLst/>
          </a:prstGeom>
        </p:spPr>
      </p:pic>
      <p:sp>
        <p:nvSpPr>
          <p:cNvPr id="7" name="TextBox 6">
            <a:extLst>
              <a:ext uri="{FF2B5EF4-FFF2-40B4-BE49-F238E27FC236}">
                <a16:creationId xmlns:a16="http://schemas.microsoft.com/office/drawing/2014/main" id="{52BC8255-8052-4C3D-F2CA-309CA7B9C12B}"/>
              </a:ext>
            </a:extLst>
          </p:cNvPr>
          <p:cNvSpPr txBox="1"/>
          <p:nvPr/>
        </p:nvSpPr>
        <p:spPr>
          <a:xfrm>
            <a:off x="977900" y="5609639"/>
            <a:ext cx="6096000" cy="646331"/>
          </a:xfrm>
          <a:prstGeom prst="rect">
            <a:avLst/>
          </a:prstGeom>
          <a:noFill/>
        </p:spPr>
        <p:txBody>
          <a:bodyPr wrap="square">
            <a:spAutoFit/>
          </a:bodyPr>
          <a:lstStyle/>
          <a:p>
            <a:r>
              <a:rPr lang="el-GR" dirty="0"/>
              <a:t>https://www.eitfood.eu/blog/top-5-food-trends-in-2024?token=HoH7ASzWsbBuCUGCZaT5hMOTiiUeoUQL</a:t>
            </a:r>
          </a:p>
        </p:txBody>
      </p:sp>
    </p:spTree>
    <p:extLst>
      <p:ext uri="{BB962C8B-B14F-4D97-AF65-F5344CB8AC3E}">
        <p14:creationId xmlns:p14="http://schemas.microsoft.com/office/powerpoint/2010/main" val="1560178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B6F1C-9508-3C22-49BD-601519B67F41}"/>
              </a:ext>
            </a:extLst>
          </p:cNvPr>
          <p:cNvSpPr txBox="1"/>
          <p:nvPr/>
        </p:nvSpPr>
        <p:spPr>
          <a:xfrm>
            <a:off x="4780031" y="863199"/>
            <a:ext cx="6673851" cy="3693319"/>
          </a:xfrm>
          <a:prstGeom prst="rect">
            <a:avLst/>
          </a:prstGeom>
          <a:noFill/>
        </p:spPr>
        <p:txBody>
          <a:bodyPr wrap="square">
            <a:spAutoFit/>
          </a:bodyPr>
          <a:lstStyle/>
          <a:p>
            <a:pPr algn="l"/>
            <a:endParaRPr lang="en-US" dirty="0">
              <a:solidFill>
                <a:srgbClr val="333333"/>
              </a:solidFill>
              <a:latin typeface="Titillium Web" panose="00000500000000000000" pitchFamily="2" charset="0"/>
            </a:endParaRPr>
          </a:p>
          <a:p>
            <a:pPr algn="l"/>
            <a:r>
              <a:rPr lang="en-US" b="0" i="0" dirty="0">
                <a:solidFill>
                  <a:srgbClr val="333333"/>
                </a:solidFill>
                <a:effectLst/>
                <a:latin typeface="Titillium Web" panose="00000500000000000000" pitchFamily="2" charset="0"/>
              </a:rPr>
              <a:t>Demand for data has also identified that this demand for data extends to the environmental impact of food. Research from the coalition found that 67% of European consumers would value a food label that provided information about the farm to fork sustainability of their food products (7). </a:t>
            </a:r>
          </a:p>
          <a:p>
            <a:pPr algn="l"/>
            <a:endParaRPr lang="en-US" dirty="0">
              <a:solidFill>
                <a:srgbClr val="333333"/>
              </a:solidFill>
              <a:latin typeface="Titillium Web" panose="00000500000000000000" pitchFamily="2" charset="0"/>
            </a:endParaRPr>
          </a:p>
          <a:p>
            <a:pPr algn="l"/>
            <a:r>
              <a:rPr lang="en-US" b="0" i="0" dirty="0">
                <a:solidFill>
                  <a:srgbClr val="333333"/>
                </a:solidFill>
                <a:effectLst/>
                <a:latin typeface="Titillium Web" panose="00000500000000000000" pitchFamily="2" charset="0"/>
              </a:rPr>
              <a:t>Research also revealed that recyclability of packaging, animal welfare, and pollution plus the use of chemicals and </a:t>
            </a:r>
            <a:r>
              <a:rPr lang="en-US" b="0" i="0" dirty="0" err="1">
                <a:solidFill>
                  <a:srgbClr val="333333"/>
                </a:solidFill>
                <a:effectLst/>
                <a:latin typeface="Titillium Web" panose="00000500000000000000" pitchFamily="2" charset="0"/>
              </a:rPr>
              <a:t>fertilisers</a:t>
            </a:r>
            <a:r>
              <a:rPr lang="en-US" b="0" i="0" dirty="0">
                <a:solidFill>
                  <a:srgbClr val="333333"/>
                </a:solidFill>
                <a:effectLst/>
                <a:latin typeface="Titillium Web" panose="00000500000000000000" pitchFamily="2" charset="0"/>
              </a:rPr>
              <a:t> were the areas that consumers most wanted to see covered by an eco-label, with 90%, 89% and 88% of consumers saying they would like to see these respective elements (7).</a:t>
            </a:r>
          </a:p>
          <a:p>
            <a:pPr algn="l"/>
            <a:endParaRPr lang="en-US" b="0" i="0" dirty="0">
              <a:solidFill>
                <a:srgbClr val="333333"/>
              </a:solidFill>
              <a:effectLst/>
              <a:latin typeface="Titillium Web" panose="00000500000000000000" pitchFamily="2" charset="0"/>
            </a:endParaRPr>
          </a:p>
        </p:txBody>
      </p:sp>
      <p:pic>
        <p:nvPicPr>
          <p:cNvPr id="4" name="Picture 3">
            <a:extLst>
              <a:ext uri="{FF2B5EF4-FFF2-40B4-BE49-F238E27FC236}">
                <a16:creationId xmlns:a16="http://schemas.microsoft.com/office/drawing/2014/main" id="{4723EC49-84B5-52AC-1537-B4871BDBF0E2}"/>
              </a:ext>
            </a:extLst>
          </p:cNvPr>
          <p:cNvPicPr>
            <a:picLocks noChangeAspect="1"/>
          </p:cNvPicPr>
          <p:nvPr/>
        </p:nvPicPr>
        <p:blipFill>
          <a:blip r:embed="rId2"/>
          <a:stretch>
            <a:fillRect/>
          </a:stretch>
        </p:blipFill>
        <p:spPr>
          <a:xfrm>
            <a:off x="452507" y="1231940"/>
            <a:ext cx="3578088" cy="2011319"/>
          </a:xfrm>
          <a:prstGeom prst="rect">
            <a:avLst/>
          </a:prstGeom>
        </p:spPr>
      </p:pic>
      <p:sp>
        <p:nvSpPr>
          <p:cNvPr id="6" name="TextBox 5">
            <a:extLst>
              <a:ext uri="{FF2B5EF4-FFF2-40B4-BE49-F238E27FC236}">
                <a16:creationId xmlns:a16="http://schemas.microsoft.com/office/drawing/2014/main" id="{73B10AF9-9030-402B-10BB-40C10452FB7B}"/>
              </a:ext>
            </a:extLst>
          </p:cNvPr>
          <p:cNvSpPr txBox="1"/>
          <p:nvPr/>
        </p:nvSpPr>
        <p:spPr>
          <a:xfrm>
            <a:off x="673100" y="5626060"/>
            <a:ext cx="6096000" cy="646331"/>
          </a:xfrm>
          <a:prstGeom prst="rect">
            <a:avLst/>
          </a:prstGeom>
          <a:noFill/>
        </p:spPr>
        <p:txBody>
          <a:bodyPr wrap="square">
            <a:spAutoFit/>
          </a:bodyPr>
          <a:lstStyle/>
          <a:p>
            <a:r>
              <a:rPr lang="el-GR" dirty="0"/>
              <a:t>https://www.eitfood.eu/blog/top-5-food-trends-in-2024?token=HoH7ASzWsbBuCUGCZaT5hMOTiiUeoUQL</a:t>
            </a:r>
          </a:p>
        </p:txBody>
      </p:sp>
    </p:spTree>
    <p:extLst>
      <p:ext uri="{BB962C8B-B14F-4D97-AF65-F5344CB8AC3E}">
        <p14:creationId xmlns:p14="http://schemas.microsoft.com/office/powerpoint/2010/main" val="125701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5919FE-33C2-DDC6-A0A9-ACEE5ADD53DF}"/>
              </a:ext>
            </a:extLst>
          </p:cNvPr>
          <p:cNvPicPr>
            <a:picLocks noChangeAspect="1"/>
          </p:cNvPicPr>
          <p:nvPr/>
        </p:nvPicPr>
        <p:blipFill>
          <a:blip r:embed="rId2"/>
          <a:stretch>
            <a:fillRect/>
          </a:stretch>
        </p:blipFill>
        <p:spPr>
          <a:xfrm>
            <a:off x="344556" y="446257"/>
            <a:ext cx="4887766" cy="2747517"/>
          </a:xfrm>
          <a:prstGeom prst="rect">
            <a:avLst/>
          </a:prstGeom>
        </p:spPr>
      </p:pic>
      <p:sp>
        <p:nvSpPr>
          <p:cNvPr id="5" name="TextBox 4">
            <a:extLst>
              <a:ext uri="{FF2B5EF4-FFF2-40B4-BE49-F238E27FC236}">
                <a16:creationId xmlns:a16="http://schemas.microsoft.com/office/drawing/2014/main" id="{4455C520-7834-6D88-1E3A-5360FCB48EF3}"/>
              </a:ext>
            </a:extLst>
          </p:cNvPr>
          <p:cNvSpPr txBox="1"/>
          <p:nvPr/>
        </p:nvSpPr>
        <p:spPr>
          <a:xfrm>
            <a:off x="5600700" y="561350"/>
            <a:ext cx="6096000" cy="5078313"/>
          </a:xfrm>
          <a:prstGeom prst="rect">
            <a:avLst/>
          </a:prstGeom>
          <a:noFill/>
        </p:spPr>
        <p:txBody>
          <a:bodyPr wrap="square">
            <a:spAutoFit/>
          </a:bodyPr>
          <a:lstStyle/>
          <a:p>
            <a:pPr algn="l"/>
            <a:r>
              <a:rPr lang="en-US" b="0" i="0" dirty="0">
                <a:solidFill>
                  <a:srgbClr val="333333"/>
                </a:solidFill>
                <a:effectLst/>
                <a:latin typeface="Titillium Web" panose="00000500000000000000" pitchFamily="2" charset="0"/>
              </a:rPr>
              <a:t>How AI will impact the food system?</a:t>
            </a:r>
          </a:p>
          <a:p>
            <a:pPr algn="l"/>
            <a:endParaRPr lang="en-US" b="0" i="0" dirty="0">
              <a:solidFill>
                <a:srgbClr val="333333"/>
              </a:solidFill>
              <a:effectLst/>
              <a:latin typeface="Titillium Web" panose="00000500000000000000" pitchFamily="2" charset="0"/>
            </a:endParaRPr>
          </a:p>
          <a:p>
            <a:pPr algn="l"/>
            <a:r>
              <a:rPr lang="en-US" b="0" i="0" dirty="0">
                <a:solidFill>
                  <a:srgbClr val="333333"/>
                </a:solidFill>
                <a:effectLst/>
                <a:latin typeface="Titillium Web" panose="00000500000000000000" pitchFamily="2" charset="0"/>
              </a:rPr>
              <a:t>As we transition to a more sustainable food system, it is predicted that AI has the potential to unlock insights that could help mitigate 5% to 10% of global greenhouse gas (GHG) emissions by 2030 through scaling proven applications and bolstering climate-related adaptation and resilience initiatives (8).</a:t>
            </a:r>
          </a:p>
          <a:p>
            <a:pPr algn="l"/>
            <a:endParaRPr lang="en-US" b="0" i="0" dirty="0">
              <a:solidFill>
                <a:srgbClr val="333333"/>
              </a:solidFill>
              <a:effectLst/>
              <a:latin typeface="Titillium Web" panose="00000500000000000000" pitchFamily="2" charset="0"/>
            </a:endParaRPr>
          </a:p>
          <a:p>
            <a:pPr algn="l"/>
            <a:r>
              <a:rPr lang="en-US" b="0" i="0" dirty="0">
                <a:solidFill>
                  <a:srgbClr val="333333"/>
                </a:solidFill>
                <a:effectLst/>
                <a:latin typeface="Titillium Web" panose="00000500000000000000" pitchFamily="2" charset="0"/>
              </a:rPr>
              <a:t>Applications such as food waste reduction, </a:t>
            </a:r>
            <a:r>
              <a:rPr lang="en-US" b="0" i="0" dirty="0" err="1">
                <a:solidFill>
                  <a:srgbClr val="333333"/>
                </a:solidFill>
                <a:effectLst/>
                <a:latin typeface="Titillium Web" panose="00000500000000000000" pitchFamily="2" charset="0"/>
              </a:rPr>
              <a:t>personalised</a:t>
            </a:r>
            <a:r>
              <a:rPr lang="en-US" b="0" i="0" dirty="0">
                <a:solidFill>
                  <a:srgbClr val="333333"/>
                </a:solidFill>
                <a:effectLst/>
                <a:latin typeface="Titillium Web" panose="00000500000000000000" pitchFamily="2" charset="0"/>
              </a:rPr>
              <a:t> nutrition, farming monitoring, supply chain traceability, and smart packaging and labelling. </a:t>
            </a:r>
          </a:p>
          <a:p>
            <a:pPr algn="l"/>
            <a:endParaRPr lang="en-US" dirty="0">
              <a:solidFill>
                <a:srgbClr val="333333"/>
              </a:solidFill>
              <a:latin typeface="Titillium Web" panose="00000500000000000000" pitchFamily="2" charset="0"/>
            </a:endParaRPr>
          </a:p>
          <a:p>
            <a:pPr algn="l"/>
            <a:r>
              <a:rPr lang="en-US" b="0" i="0" dirty="0">
                <a:solidFill>
                  <a:srgbClr val="333333"/>
                </a:solidFill>
                <a:effectLst/>
                <a:latin typeface="Titillium Web" panose="00000500000000000000" pitchFamily="2" charset="0"/>
              </a:rPr>
              <a:t>Example: Netherlands-based startup </a:t>
            </a:r>
            <a:r>
              <a:rPr lang="en-US" b="0" i="0" dirty="0" err="1">
                <a:solidFill>
                  <a:srgbClr val="333333"/>
                </a:solidFill>
                <a:effectLst/>
                <a:latin typeface="Titillium Web" panose="00000500000000000000" pitchFamily="2" charset="0"/>
                <a:hlinkClick r:id="rId3"/>
              </a:rPr>
              <a:t>Verdify</a:t>
            </a:r>
            <a:r>
              <a:rPr lang="en-US" b="0" i="0" dirty="0">
                <a:solidFill>
                  <a:srgbClr val="333333"/>
                </a:solidFill>
                <a:effectLst/>
                <a:latin typeface="Titillium Web" panose="00000500000000000000" pitchFamily="2" charset="0"/>
                <a:hlinkClick r:id="rId3"/>
              </a:rPr>
              <a:t>,</a:t>
            </a:r>
            <a:r>
              <a:rPr lang="en-US" b="0" i="0" dirty="0">
                <a:solidFill>
                  <a:srgbClr val="333333"/>
                </a:solidFill>
                <a:effectLst/>
                <a:latin typeface="Titillium Web" panose="00000500000000000000" pitchFamily="2" charset="0"/>
              </a:rPr>
              <a:t> for example, is using an AI technology to link consumers with specific recipes, adapted to dietary needs and tastes. Recipes are </a:t>
            </a:r>
            <a:r>
              <a:rPr lang="en-US" b="0" i="0" dirty="0" err="1">
                <a:solidFill>
                  <a:srgbClr val="333333"/>
                </a:solidFill>
                <a:effectLst/>
                <a:latin typeface="Titillium Web" panose="00000500000000000000" pitchFamily="2" charset="0"/>
              </a:rPr>
              <a:t>personalised</a:t>
            </a:r>
            <a:r>
              <a:rPr lang="en-US" b="0" i="0" dirty="0">
                <a:solidFill>
                  <a:srgbClr val="333333"/>
                </a:solidFill>
                <a:effectLst/>
                <a:latin typeface="Titillium Web" panose="00000500000000000000" pitchFamily="2" charset="0"/>
              </a:rPr>
              <a:t> to a user’s preferences regarding </a:t>
            </a:r>
            <a:r>
              <a:rPr lang="en-US" b="0" i="0" dirty="0" err="1">
                <a:solidFill>
                  <a:srgbClr val="333333"/>
                </a:solidFill>
                <a:effectLst/>
                <a:latin typeface="Titillium Web" panose="00000500000000000000" pitchFamily="2" charset="0"/>
              </a:rPr>
              <a:t>flavour</a:t>
            </a:r>
            <a:r>
              <a:rPr lang="en-US" b="0" i="0" dirty="0">
                <a:solidFill>
                  <a:srgbClr val="333333"/>
                </a:solidFill>
                <a:effectLst/>
                <a:latin typeface="Titillium Web" panose="00000500000000000000" pitchFamily="2" charset="0"/>
              </a:rPr>
              <a:t> and texture. </a:t>
            </a:r>
          </a:p>
        </p:txBody>
      </p:sp>
      <p:sp>
        <p:nvSpPr>
          <p:cNvPr id="7" name="TextBox 6">
            <a:extLst>
              <a:ext uri="{FF2B5EF4-FFF2-40B4-BE49-F238E27FC236}">
                <a16:creationId xmlns:a16="http://schemas.microsoft.com/office/drawing/2014/main" id="{09B3C27E-2169-F50C-74E6-3E0DFE5D0F2E}"/>
              </a:ext>
            </a:extLst>
          </p:cNvPr>
          <p:cNvSpPr txBox="1"/>
          <p:nvPr/>
        </p:nvSpPr>
        <p:spPr>
          <a:xfrm>
            <a:off x="527050" y="5912535"/>
            <a:ext cx="6096000" cy="646331"/>
          </a:xfrm>
          <a:prstGeom prst="rect">
            <a:avLst/>
          </a:prstGeom>
          <a:noFill/>
        </p:spPr>
        <p:txBody>
          <a:bodyPr wrap="square">
            <a:spAutoFit/>
          </a:bodyPr>
          <a:lstStyle/>
          <a:p>
            <a:r>
              <a:rPr lang="el-GR" dirty="0"/>
              <a:t>https://www.eitfood.eu/blog/top-5-food-trends-in-2024?token=HoH7ASzWsbBuCUGCZaT5hMOTiiUeoUQL</a:t>
            </a:r>
          </a:p>
        </p:txBody>
      </p:sp>
    </p:spTree>
    <p:extLst>
      <p:ext uri="{BB962C8B-B14F-4D97-AF65-F5344CB8AC3E}">
        <p14:creationId xmlns:p14="http://schemas.microsoft.com/office/powerpoint/2010/main" val="3432401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B788-A51A-22E5-FEB0-EE2C24A251E1}"/>
              </a:ext>
            </a:extLst>
          </p:cNvPr>
          <p:cNvSpPr>
            <a:spLocks noGrp="1"/>
          </p:cNvSpPr>
          <p:nvPr>
            <p:ph type="title"/>
          </p:nvPr>
        </p:nvSpPr>
        <p:spPr/>
        <p:txBody>
          <a:bodyPr>
            <a:normAutofit/>
          </a:bodyPr>
          <a:lstStyle/>
          <a:p>
            <a:r>
              <a:rPr lang="en-US" b="1" i="0" dirty="0">
                <a:effectLst/>
                <a:latin typeface="Open Sans" panose="020B0606030504020204" pitchFamily="34" charset="0"/>
              </a:rPr>
              <a:t>IFT's Science and Policy Team Identifies Four Trends for 2024</a:t>
            </a:r>
            <a:endParaRPr lang="el-GR" dirty="0"/>
          </a:p>
        </p:txBody>
      </p:sp>
      <p:sp>
        <p:nvSpPr>
          <p:cNvPr id="3" name="Content Placeholder 2">
            <a:extLst>
              <a:ext uri="{FF2B5EF4-FFF2-40B4-BE49-F238E27FC236}">
                <a16:creationId xmlns:a16="http://schemas.microsoft.com/office/drawing/2014/main" id="{E94987E1-FD48-DA2D-22A6-1D8734B3ECAE}"/>
              </a:ext>
            </a:extLst>
          </p:cNvPr>
          <p:cNvSpPr>
            <a:spLocks noGrp="1"/>
          </p:cNvSpPr>
          <p:nvPr>
            <p:ph idx="1"/>
          </p:nvPr>
        </p:nvSpPr>
        <p:spPr>
          <a:xfrm>
            <a:off x="565150" y="2209800"/>
            <a:ext cx="10895221" cy="4038600"/>
          </a:xfrm>
        </p:spPr>
        <p:txBody>
          <a:bodyPr>
            <a:normAutofit fontScale="70000" lnSpcReduction="20000"/>
          </a:bodyPr>
          <a:lstStyle/>
          <a:p>
            <a:pPr algn="l">
              <a:lnSpc>
                <a:spcPct val="120000"/>
              </a:lnSpc>
            </a:pPr>
            <a:r>
              <a:rPr lang="en-US" b="1" i="0" dirty="0">
                <a:solidFill>
                  <a:srgbClr val="4A4A4A"/>
                </a:solidFill>
                <a:effectLst/>
                <a:latin typeface="Open Sans" panose="020B0606030504020204" pitchFamily="34" charset="0"/>
              </a:rPr>
              <a:t>Food systems approaches</a:t>
            </a:r>
            <a:r>
              <a:rPr lang="en-US" b="0" i="0" dirty="0">
                <a:solidFill>
                  <a:srgbClr val="4A4A4A"/>
                </a:solidFill>
                <a:effectLst/>
                <a:latin typeface="Open Sans" panose="020B0606030504020204" pitchFamily="34" charset="0"/>
              </a:rPr>
              <a:t>: </a:t>
            </a:r>
            <a:r>
              <a:rPr lang="en-US" b="1" i="0" u="none" strike="noStrike" dirty="0">
                <a:solidFill>
                  <a:srgbClr val="5987C6"/>
                </a:solidFill>
                <a:effectLst/>
                <a:latin typeface="Open Sans" panose="020B0606030504020204" pitchFamily="34" charset="0"/>
                <a:hlinkClick r:id="rId3"/>
              </a:rPr>
              <a:t>Farm to Fork strategy </a:t>
            </a:r>
            <a:r>
              <a:rPr lang="en-US" b="0" i="0" dirty="0">
                <a:solidFill>
                  <a:srgbClr val="4A4A4A"/>
                </a:solidFill>
                <a:effectLst/>
                <a:latin typeface="Open Sans" panose="020B0606030504020204" pitchFamily="34" charset="0"/>
              </a:rPr>
              <a:t>continues to shape the global dialogue on the future of food with its recognition that each component of the food ecosystem is interconnected. From </a:t>
            </a:r>
            <a:r>
              <a:rPr lang="en-US" b="1" i="0" u="none" strike="noStrike" dirty="0">
                <a:solidFill>
                  <a:srgbClr val="5987C6"/>
                </a:solidFill>
                <a:effectLst/>
                <a:latin typeface="Open Sans" panose="020B0606030504020204" pitchFamily="34" charset="0"/>
                <a:hlinkClick r:id="rId4"/>
              </a:rPr>
              <a:t>COP28</a:t>
            </a:r>
            <a:r>
              <a:rPr lang="en-US" b="0" i="0" dirty="0">
                <a:solidFill>
                  <a:srgbClr val="4A4A4A"/>
                </a:solidFill>
                <a:effectLst/>
                <a:latin typeface="Open Sans" panose="020B0606030504020204" pitchFamily="34" charset="0"/>
              </a:rPr>
              <a:t> and the Food and Agriculture Organization’s (FAO) World Food Forum to the U.S. Farm Bill and the National Strategy on Hunger, Nutrition and Health, proposed policies, commitments, and investments in food systems approaches will seek to improve food and nutrition security, enhance sustainability, and ensure resiliency. Investing in food science and technology will be key in meeting these goals. We expect to see a continued focus on food loss and waste reduction, as evidenced by the USDA, FDA, and EPA’s recently released </a:t>
            </a:r>
            <a:r>
              <a:rPr lang="en-US" b="1" i="0" u="none" strike="noStrike" dirty="0">
                <a:solidFill>
                  <a:srgbClr val="5987C6"/>
                </a:solidFill>
                <a:effectLst/>
                <a:latin typeface="Open Sans" panose="020B0606030504020204" pitchFamily="34" charset="0"/>
                <a:hlinkClick r:id="rId5"/>
              </a:rPr>
              <a:t>draft strategy</a:t>
            </a:r>
            <a:r>
              <a:rPr lang="en-US" b="0" i="0" dirty="0">
                <a:solidFill>
                  <a:srgbClr val="4A4A4A"/>
                </a:solidFill>
                <a:effectLst/>
                <a:latin typeface="Open Sans" panose="020B0606030504020204" pitchFamily="34" charset="0"/>
              </a:rPr>
              <a:t>. Additionally, outcomes from the </a:t>
            </a:r>
            <a:r>
              <a:rPr lang="en-US" b="1" i="0" u="none" strike="noStrike" dirty="0">
                <a:solidFill>
                  <a:srgbClr val="5987C6"/>
                </a:solidFill>
                <a:effectLst/>
                <a:latin typeface="Open Sans" panose="020B0606030504020204" pitchFamily="34" charset="0"/>
                <a:hlinkClick r:id="rId6"/>
              </a:rPr>
              <a:t>USDA’s Climate Smart Agriculture</a:t>
            </a:r>
            <a:r>
              <a:rPr lang="en-US" b="0" i="0" dirty="0">
                <a:solidFill>
                  <a:srgbClr val="4A4A4A"/>
                </a:solidFill>
                <a:effectLst/>
                <a:latin typeface="Open Sans" panose="020B0606030504020204" pitchFamily="34" charset="0"/>
              </a:rPr>
              <a:t> investments will begin showing visible progress.  </a:t>
            </a:r>
          </a:p>
          <a:p>
            <a:pPr algn="l">
              <a:lnSpc>
                <a:spcPct val="120000"/>
              </a:lnSpc>
            </a:pPr>
            <a:r>
              <a:rPr lang="en-US" b="1" i="0" dirty="0">
                <a:solidFill>
                  <a:srgbClr val="4A4A4A"/>
                </a:solidFill>
                <a:effectLst/>
                <a:latin typeface="Open Sans" panose="020B0606030504020204" pitchFamily="34" charset="0"/>
              </a:rPr>
              <a:t>Food as </a:t>
            </a:r>
            <a:r>
              <a:rPr lang="en-US" sz="2300" b="1" i="0" dirty="0">
                <a:solidFill>
                  <a:srgbClr val="4A4A4A"/>
                </a:solidFill>
                <a:effectLst/>
                <a:latin typeface="Calibri" panose="020F0502020204030204" pitchFamily="34" charset="0"/>
                <a:ea typeface="Calibri" panose="020F0502020204030204" pitchFamily="34" charset="0"/>
                <a:cs typeface="Calibri" panose="020F0502020204030204" pitchFamily="34" charset="0"/>
              </a:rPr>
              <a:t>Medicine</a:t>
            </a:r>
            <a:r>
              <a:rPr lang="en-US" b="0" i="0" dirty="0">
                <a:solidFill>
                  <a:srgbClr val="4A4A4A"/>
                </a:solidFill>
                <a:effectLst/>
                <a:latin typeface="Open Sans" panose="020B0606030504020204" pitchFamily="34" charset="0"/>
              </a:rPr>
              <a:t>: The </a:t>
            </a:r>
            <a:r>
              <a:rPr lang="en-US" b="1" i="0" u="none" strike="noStrike" dirty="0">
                <a:solidFill>
                  <a:srgbClr val="5987C6"/>
                </a:solidFill>
                <a:effectLst/>
                <a:latin typeface="Open Sans" panose="020B0606030504020204" pitchFamily="34" charset="0"/>
                <a:hlinkClick r:id="rId7"/>
              </a:rPr>
              <a:t>Food as Medicine</a:t>
            </a:r>
            <a:r>
              <a:rPr lang="en-US" b="0" i="0" dirty="0">
                <a:solidFill>
                  <a:srgbClr val="4A4A4A"/>
                </a:solidFill>
                <a:effectLst/>
                <a:latin typeface="Open Sans" panose="020B0606030504020204" pitchFamily="34" charset="0"/>
              </a:rPr>
              <a:t> movement—which gained steam in the wake of last year’s historic White House Conference on Hunger, Nutrition, and Health—highlights the fact that the critical intersection of food and health is quickly moving beyond theory and into application, uniting medical practitioners, advocates, manufacturers, retailers, farmers, and government. Efforts to redefine medical professional nutrition education and establish health insurance connections and pilot programs for produce prescriptions and medically tailored meals have gained momentum and are positioned to become policies in the year ahead.  </a:t>
            </a:r>
          </a:p>
          <a:p>
            <a:pPr>
              <a:lnSpc>
                <a:spcPct val="120000"/>
              </a:lnSpc>
            </a:pPr>
            <a:endParaRPr lang="el-GR" dirty="0"/>
          </a:p>
        </p:txBody>
      </p:sp>
      <p:sp>
        <p:nvSpPr>
          <p:cNvPr id="5" name="TextBox 4">
            <a:extLst>
              <a:ext uri="{FF2B5EF4-FFF2-40B4-BE49-F238E27FC236}">
                <a16:creationId xmlns:a16="http://schemas.microsoft.com/office/drawing/2014/main" id="{292D2E38-4282-63A3-875C-C4FA0E5A5B89}"/>
              </a:ext>
            </a:extLst>
          </p:cNvPr>
          <p:cNvSpPr txBox="1"/>
          <p:nvPr/>
        </p:nvSpPr>
        <p:spPr>
          <a:xfrm>
            <a:off x="5708650" y="5845909"/>
            <a:ext cx="6096000" cy="523220"/>
          </a:xfrm>
          <a:prstGeom prst="rect">
            <a:avLst/>
          </a:prstGeom>
          <a:noFill/>
        </p:spPr>
        <p:txBody>
          <a:bodyPr wrap="square">
            <a:spAutoFit/>
          </a:bodyPr>
          <a:lstStyle/>
          <a:p>
            <a:r>
              <a:rPr lang="el-GR" sz="1400" dirty="0"/>
              <a:t>https://www.ift.org/news-and-publications/blog/2023/</a:t>
            </a:r>
            <a:r>
              <a:rPr lang="el-GR" sz="1400" dirty="0">
                <a:latin typeface="Calibri" panose="020F0502020204030204" pitchFamily="34" charset="0"/>
                <a:ea typeface="Calibri" panose="020F0502020204030204" pitchFamily="34" charset="0"/>
                <a:cs typeface="Calibri" panose="020F0502020204030204" pitchFamily="34" charset="0"/>
              </a:rPr>
              <a:t>ifts-science-and-policy-team-identifies-four-trends-for-2024</a:t>
            </a:r>
          </a:p>
        </p:txBody>
      </p:sp>
    </p:spTree>
    <p:extLst>
      <p:ext uri="{BB962C8B-B14F-4D97-AF65-F5344CB8AC3E}">
        <p14:creationId xmlns:p14="http://schemas.microsoft.com/office/powerpoint/2010/main" val="1461565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B788-A51A-22E5-FEB0-EE2C24A251E1}"/>
              </a:ext>
            </a:extLst>
          </p:cNvPr>
          <p:cNvSpPr>
            <a:spLocks noGrp="1"/>
          </p:cNvSpPr>
          <p:nvPr>
            <p:ph type="title"/>
          </p:nvPr>
        </p:nvSpPr>
        <p:spPr/>
        <p:txBody>
          <a:bodyPr>
            <a:normAutofit/>
          </a:bodyPr>
          <a:lstStyle/>
          <a:p>
            <a:r>
              <a:rPr lang="en-US" b="1" i="0" dirty="0">
                <a:effectLst/>
                <a:latin typeface="Open Sans" panose="020B0606030504020204" pitchFamily="34" charset="0"/>
              </a:rPr>
              <a:t>IFT's Science and Policy Team Identifies Four Trends for 2024</a:t>
            </a:r>
            <a:endParaRPr lang="el-GR" dirty="0"/>
          </a:p>
        </p:txBody>
      </p:sp>
      <p:sp>
        <p:nvSpPr>
          <p:cNvPr id="4" name="Content Placeholder 3">
            <a:extLst>
              <a:ext uri="{FF2B5EF4-FFF2-40B4-BE49-F238E27FC236}">
                <a16:creationId xmlns:a16="http://schemas.microsoft.com/office/drawing/2014/main" id="{A40F7445-E62A-D3BB-140E-BE8346DA7AB8}"/>
              </a:ext>
            </a:extLst>
          </p:cNvPr>
          <p:cNvSpPr txBox="1">
            <a:spLocks noGrp="1"/>
          </p:cNvSpPr>
          <p:nvPr>
            <p:ph idx="1"/>
          </p:nvPr>
        </p:nvSpPr>
        <p:spPr>
          <a:xfrm>
            <a:off x="920750" y="2057400"/>
            <a:ext cx="10094913" cy="4285276"/>
          </a:xfrm>
          <a:prstGeom prst="rect">
            <a:avLst/>
          </a:prstGeom>
          <a:noFill/>
        </p:spPr>
        <p:txBody>
          <a:bodyPr wrap="square">
            <a:spAutoFit/>
          </a:bodyPr>
          <a:lstStyle/>
          <a:p>
            <a:pPr algn="l">
              <a:lnSpc>
                <a:spcPct val="100000"/>
              </a:lnSpc>
            </a:pPr>
            <a:r>
              <a:rPr lang="en-US" sz="1600" b="1" i="0" dirty="0">
                <a:solidFill>
                  <a:srgbClr val="4A4A4A"/>
                </a:solidFill>
                <a:effectLst/>
                <a:latin typeface="Open Sans" panose="020B0606030504020204" pitchFamily="34" charset="0"/>
              </a:rPr>
              <a:t>Food safety</a:t>
            </a:r>
            <a:r>
              <a:rPr lang="en-US" sz="1600" b="0" i="0" dirty="0">
                <a:solidFill>
                  <a:srgbClr val="4A4A4A"/>
                </a:solidFill>
                <a:effectLst/>
                <a:latin typeface="Open Sans" panose="020B0606030504020204" pitchFamily="34" charset="0"/>
              </a:rPr>
              <a:t>: Ongoing, visible food safety concerns—for example, outbreaks, contaminants, and the widespread presence of manufactured chemicals known as </a:t>
            </a:r>
            <a:r>
              <a:rPr lang="en-US" sz="1600" b="1" i="0" u="none" strike="noStrike" dirty="0">
                <a:solidFill>
                  <a:srgbClr val="5987C6"/>
                </a:solidFill>
                <a:effectLst/>
                <a:latin typeface="Open Sans" panose="020B0606030504020204" pitchFamily="34" charset="0"/>
                <a:hlinkClick r:id="rId2"/>
              </a:rPr>
              <a:t>per- and polyfluoroalkyl substances (PFAS)</a:t>
            </a:r>
            <a:r>
              <a:rPr lang="en-US" sz="1600" b="0" i="0" dirty="0">
                <a:solidFill>
                  <a:srgbClr val="4A4A4A"/>
                </a:solidFill>
                <a:effectLst/>
                <a:latin typeface="Open Sans" panose="020B0606030504020204" pitchFamily="34" charset="0"/>
              </a:rPr>
              <a:t>—coupled with localized responses like California Assembly Bill 418 (prohibiting the use of certain food chemical additives) demonstrate the need for transformative food safety strategies and systems. This need is underscored by efforts such as the </a:t>
            </a:r>
            <a:r>
              <a:rPr lang="en-US" sz="1600" b="1" i="0" u="none" strike="noStrike" dirty="0">
                <a:solidFill>
                  <a:srgbClr val="5987C6"/>
                </a:solidFill>
                <a:effectLst/>
                <a:latin typeface="Open Sans" panose="020B0606030504020204" pitchFamily="34" charset="0"/>
                <a:hlinkClick r:id="rId3"/>
              </a:rPr>
              <a:t>FDA’s Proposal for a Unified Human Foods Program</a:t>
            </a:r>
            <a:r>
              <a:rPr lang="en-US" sz="1600" b="0" i="0" dirty="0">
                <a:solidFill>
                  <a:srgbClr val="4A4A4A"/>
                </a:solidFill>
                <a:effectLst/>
                <a:latin typeface="Open Sans" panose="020B0606030504020204" pitchFamily="34" charset="0"/>
              </a:rPr>
              <a:t>, which recognizes that the rapidly evolving global food supply requires changes that position the agency to respond more quickly and efficiently. Global conversations around risk analysis and assessment will be essential to ensuring harmonized standards as seen in the recent </a:t>
            </a:r>
            <a:r>
              <a:rPr lang="en-US" sz="1600" b="1" i="0" u="none" strike="noStrike" dirty="0">
                <a:solidFill>
                  <a:srgbClr val="5987C6"/>
                </a:solidFill>
                <a:effectLst/>
                <a:latin typeface="Open Sans" panose="020B0606030504020204" pitchFamily="34" charset="0"/>
                <a:hlinkClick r:id="rId4"/>
              </a:rPr>
              <a:t>Codex CAC 46</a:t>
            </a:r>
            <a:r>
              <a:rPr lang="en-US" sz="1600" b="0" i="0" dirty="0">
                <a:solidFill>
                  <a:srgbClr val="4A4A4A"/>
                </a:solidFill>
                <a:effectLst/>
                <a:latin typeface="Open Sans" panose="020B0606030504020204" pitchFamily="34" charset="0"/>
              </a:rPr>
              <a:t> discussions. Embracing a new science-based, technology-enabled food safety system will be required to realize a sustainably safe food supply focused on prevention. </a:t>
            </a:r>
          </a:p>
          <a:p>
            <a:pPr algn="l"/>
            <a:r>
              <a:rPr lang="en-US" sz="1600" b="1" i="0" dirty="0">
                <a:solidFill>
                  <a:srgbClr val="4A4A4A"/>
                </a:solidFill>
                <a:effectLst/>
                <a:latin typeface="Open Sans" panose="020B0606030504020204" pitchFamily="34" charset="0"/>
              </a:rPr>
              <a:t>Artificial intelligence</a:t>
            </a:r>
            <a:r>
              <a:rPr lang="en-US" sz="1600" b="0" i="0" dirty="0">
                <a:solidFill>
                  <a:srgbClr val="4A4A4A"/>
                </a:solidFill>
                <a:effectLst/>
                <a:latin typeface="Open Sans" panose="020B0606030504020204" pitchFamily="34" charset="0"/>
              </a:rPr>
              <a:t>: With its ability to process vast amounts of data, AI will bring forward transformative opportunities in the coming year. As processing and analysis advancements with AI continue and the open access of science expands, new ways of working will be established, requiring new evaluations of ethics and privacy. The need to create frameworks will be essential, and collaborations across policy makers, technology platforms, and end users will be a key focus. AI will have </a:t>
            </a:r>
            <a:r>
              <a:rPr lang="en-US" sz="1600" b="1" i="0" u="none" strike="noStrike" dirty="0">
                <a:solidFill>
                  <a:srgbClr val="5987C6"/>
                </a:solidFill>
                <a:effectLst/>
                <a:latin typeface="Open Sans" panose="020B0606030504020204" pitchFamily="34" charset="0"/>
                <a:hlinkClick r:id="rId5"/>
              </a:rPr>
              <a:t>an impact on food systems</a:t>
            </a:r>
            <a:r>
              <a:rPr lang="en-US" sz="1600" b="0" i="0" dirty="0">
                <a:solidFill>
                  <a:srgbClr val="4A4A4A"/>
                </a:solidFill>
                <a:effectLst/>
                <a:latin typeface="Open Sans" panose="020B0606030504020204" pitchFamily="34" charset="0"/>
              </a:rPr>
              <a:t> that the science of food community should prepare for and embrace. </a:t>
            </a:r>
          </a:p>
        </p:txBody>
      </p:sp>
      <p:sp>
        <p:nvSpPr>
          <p:cNvPr id="6" name="TextBox 5">
            <a:extLst>
              <a:ext uri="{FF2B5EF4-FFF2-40B4-BE49-F238E27FC236}">
                <a16:creationId xmlns:a16="http://schemas.microsoft.com/office/drawing/2014/main" id="{B611BA2D-5E1B-E028-A339-3E6D361E2F97}"/>
              </a:ext>
            </a:extLst>
          </p:cNvPr>
          <p:cNvSpPr txBox="1"/>
          <p:nvPr/>
        </p:nvSpPr>
        <p:spPr>
          <a:xfrm>
            <a:off x="5784850" y="6019510"/>
            <a:ext cx="6096000" cy="461665"/>
          </a:xfrm>
          <a:prstGeom prst="rect">
            <a:avLst/>
          </a:prstGeom>
          <a:noFill/>
        </p:spPr>
        <p:txBody>
          <a:bodyPr wrap="square">
            <a:spAutoFit/>
          </a:bodyPr>
          <a:lstStyle/>
          <a:p>
            <a:r>
              <a:rPr lang="el-GR" sz="1200"/>
              <a:t>https://www.ift.org/news-and-publications/blog/2023/ifts-science-and-policy-team-identifies-four-trends-for-2024</a:t>
            </a:r>
          </a:p>
        </p:txBody>
      </p:sp>
    </p:spTree>
    <p:extLst>
      <p:ext uri="{BB962C8B-B14F-4D97-AF65-F5344CB8AC3E}">
        <p14:creationId xmlns:p14="http://schemas.microsoft.com/office/powerpoint/2010/main" val="3535658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5F6C-90A4-0BAF-2CE2-7B2D55211B30}"/>
              </a:ext>
            </a:extLst>
          </p:cNvPr>
          <p:cNvSpPr>
            <a:spLocks noGrp="1"/>
          </p:cNvSpPr>
          <p:nvPr>
            <p:ph type="title"/>
          </p:nvPr>
        </p:nvSpPr>
        <p:spPr/>
        <p:txBody>
          <a:bodyPr>
            <a:normAutofit/>
          </a:bodyPr>
          <a:lstStyle/>
          <a:p>
            <a:pPr fontAlgn="base"/>
            <a:r>
              <a:rPr lang="en-US" b="1" i="0" dirty="0">
                <a:effectLst/>
                <a:latin typeface="Calibri" panose="020F0502020204030204" pitchFamily="34" charset="0"/>
                <a:ea typeface="Calibri" panose="020F0502020204030204" pitchFamily="34" charset="0"/>
                <a:cs typeface="Calibri" panose="020F0502020204030204" pitchFamily="34" charset="0"/>
              </a:rPr>
              <a:t>Top 10 Functional Food Trends: Reinventing Wellness</a:t>
            </a:r>
            <a:endParaRPr lang="el-GR"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DABE92A-B5B9-38C7-5753-757A48987FA0}"/>
              </a:ext>
            </a:extLst>
          </p:cNvPr>
          <p:cNvSpPr>
            <a:spLocks noGrp="1"/>
          </p:cNvSpPr>
          <p:nvPr>
            <p:ph idx="1"/>
          </p:nvPr>
        </p:nvSpPr>
        <p:spPr/>
        <p:txBody>
          <a:bodyPr/>
          <a:lstStyle/>
          <a:p>
            <a:pPr marL="45720" indent="0" algn="l">
              <a:buNone/>
            </a:pPr>
            <a:r>
              <a:rPr lang="en-US"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Key Takeaways</a:t>
            </a:r>
          </a:p>
          <a:p>
            <a:pPr algn="l">
              <a:buFont typeface="Arial" panose="020B0604020202020204" pitchFamily="34" charset="0"/>
              <a:buChar char="•"/>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a growing share of the population faces health challenges, interest in products that deliver functional benefits is growing.</a:t>
            </a:r>
          </a:p>
          <a:p>
            <a:pPr algn="l">
              <a:buFont typeface="Arial" panose="020B0604020202020204" pitchFamily="34" charset="0"/>
              <a:buChar char="•"/>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Consumer buy-in to the food-as-medicine concept has the potential to bolster functional food sales.</a:t>
            </a:r>
          </a:p>
          <a:p>
            <a:pPr algn="l">
              <a:buFont typeface="Arial" panose="020B0604020202020204" pitchFamily="34" charset="0"/>
              <a:buChar char="•"/>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Products that deliver a fun experience, boast whole food and/or regeneratively grown ingredients, and support healthy aging are among the functional food market opportunities.</a:t>
            </a:r>
          </a:p>
          <a:p>
            <a:endParaRPr lang="el-GR"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A156332-4886-007E-92F5-7F679EFE88F8}"/>
              </a:ext>
            </a:extLst>
          </p:cNvPr>
          <p:cNvSpPr txBox="1"/>
          <p:nvPr/>
        </p:nvSpPr>
        <p:spPr>
          <a:xfrm>
            <a:off x="5187950" y="5264110"/>
            <a:ext cx="6096000" cy="738664"/>
          </a:xfrm>
          <a:prstGeom prst="rect">
            <a:avLst/>
          </a:prstGeom>
          <a:noFill/>
        </p:spPr>
        <p:txBody>
          <a:bodyPr wrap="square">
            <a:spAutoFit/>
          </a:bodyPr>
          <a:lstStyle/>
          <a:p>
            <a:r>
              <a:rPr lang="el-GR" sz="1400" dirty="0"/>
              <a:t>https://www.ift.org/news-and-publications/food-technology-magazine/issues/2024/april/features/top-10-functional-food-trends-reinventing--wellness</a:t>
            </a:r>
          </a:p>
        </p:txBody>
      </p:sp>
    </p:spTree>
    <p:extLst>
      <p:ext uri="{BB962C8B-B14F-4D97-AF65-F5344CB8AC3E}">
        <p14:creationId xmlns:p14="http://schemas.microsoft.com/office/powerpoint/2010/main" val="81142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307" y="1016259"/>
            <a:ext cx="9966960" cy="2926080"/>
          </a:xfrm>
        </p:spPr>
        <p:txBody>
          <a:bodyPr/>
          <a:lstStyle/>
          <a:p>
            <a:r>
              <a:rPr lang="el-GR" sz="5400" b="1" dirty="0" err="1"/>
              <a:t>Καινοτομια</a:t>
            </a:r>
            <a:r>
              <a:rPr lang="el-GR" sz="5400" b="1" dirty="0"/>
              <a:t> στα </a:t>
            </a:r>
            <a:r>
              <a:rPr lang="el-GR" sz="5400" b="1" dirty="0" err="1"/>
              <a:t>τροφιμα</a:t>
            </a:r>
            <a:endParaRPr lang="el-GR" b="1" dirty="0"/>
          </a:p>
        </p:txBody>
      </p:sp>
      <p:pic>
        <p:nvPicPr>
          <p:cNvPr id="7" name="Picture 6"/>
          <p:cNvPicPr>
            <a:picLocks noChangeAspect="1"/>
          </p:cNvPicPr>
          <p:nvPr/>
        </p:nvPicPr>
        <p:blipFill>
          <a:blip r:embed="rId2"/>
          <a:stretch>
            <a:fillRect/>
          </a:stretch>
        </p:blipFill>
        <p:spPr>
          <a:xfrm>
            <a:off x="8000799" y="307106"/>
            <a:ext cx="3886401" cy="2593750"/>
          </a:xfrm>
          <a:prstGeom prst="rect">
            <a:avLst/>
          </a:prstGeom>
        </p:spPr>
      </p:pic>
      <p:sp>
        <p:nvSpPr>
          <p:cNvPr id="8" name="TextBox 7"/>
          <p:cNvSpPr txBox="1"/>
          <p:nvPr/>
        </p:nvSpPr>
        <p:spPr>
          <a:xfrm>
            <a:off x="1135117" y="4282032"/>
            <a:ext cx="10258097" cy="1384995"/>
          </a:xfrm>
          <a:prstGeom prst="rect">
            <a:avLst/>
          </a:prstGeom>
          <a:noFill/>
        </p:spPr>
        <p:txBody>
          <a:bodyPr wrap="square" rtlCol="0">
            <a:spAutoFit/>
          </a:bodyPr>
          <a:lstStyle/>
          <a:p>
            <a:r>
              <a:rPr lang="el-GR" sz="2800" dirty="0">
                <a:solidFill>
                  <a:srgbClr val="00518E"/>
                </a:solidFill>
              </a:rPr>
              <a:t>Πως αντιλαμβανόμαστε τις ευκαιρίες καινοτομίας στα τρόφιμα;</a:t>
            </a:r>
          </a:p>
          <a:p>
            <a:r>
              <a:rPr lang="el-GR" sz="2800" dirty="0">
                <a:solidFill>
                  <a:srgbClr val="00518E"/>
                </a:solidFill>
              </a:rPr>
              <a:t>Πως αποτυπώνεται η σημασία των διατροφικών χαρακτηριστικών των τροφίμων στις νέες τάσεις της Βιομηχανίας Τροφίμων </a:t>
            </a:r>
            <a:r>
              <a:rPr lang="el-GR" sz="2800">
                <a:solidFill>
                  <a:srgbClr val="00518E"/>
                </a:solidFill>
              </a:rPr>
              <a:t>το 2024</a:t>
            </a:r>
            <a:endParaRPr lang="el-GR" sz="2800" dirty="0">
              <a:solidFill>
                <a:srgbClr val="00518E"/>
              </a:solidFill>
            </a:endParaRPr>
          </a:p>
        </p:txBody>
      </p:sp>
    </p:spTree>
    <p:extLst>
      <p:ext uri="{BB962C8B-B14F-4D97-AF65-F5344CB8AC3E}">
        <p14:creationId xmlns:p14="http://schemas.microsoft.com/office/powerpoint/2010/main" val="4089097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88C52-7AFF-88D0-8F54-195C098480CB}"/>
              </a:ext>
            </a:extLst>
          </p:cNvPr>
          <p:cNvSpPr txBox="1"/>
          <p:nvPr/>
        </p:nvSpPr>
        <p:spPr>
          <a:xfrm>
            <a:off x="527050" y="485686"/>
            <a:ext cx="11226800" cy="923330"/>
          </a:xfrm>
          <a:prstGeom prst="rect">
            <a:avLst/>
          </a:prstGeom>
          <a:noFill/>
        </p:spPr>
        <p:txBody>
          <a:bodyPr wrap="square">
            <a:spAutoFit/>
          </a:bodyPr>
          <a:lstStyle/>
          <a:p>
            <a:pPr algn="l"/>
            <a:r>
              <a:rPr lang="en-US" b="1" i="0" dirty="0">
                <a:solidFill>
                  <a:srgbClr val="000000"/>
                </a:solidFill>
                <a:effectLst/>
                <a:latin typeface="Montserrat Black" panose="00000A00000000000000" pitchFamily="2" charset="0"/>
              </a:rPr>
              <a:t>1. Moving Targets</a:t>
            </a:r>
            <a:endParaRPr lang="en-US" b="1" i="0" dirty="0">
              <a:solidFill>
                <a:srgbClr val="262D3C"/>
              </a:solidFill>
              <a:effectLst/>
              <a:latin typeface="EB Garamond" panose="00000500000000000000" pitchFamily="2" charset="0"/>
            </a:endParaRPr>
          </a:p>
          <a:p>
            <a:pPr algn="l"/>
            <a:r>
              <a:rPr lang="en-US" b="0" i="0" dirty="0">
                <a:solidFill>
                  <a:srgbClr val="4A4A4A"/>
                </a:solidFill>
                <a:effectLst/>
                <a:latin typeface="EB Garamond" panose="00000500000000000000" pitchFamily="2" charset="0"/>
              </a:rPr>
              <a:t>Products designed to enhance everyday performance were among the best-selling foods, beverages, and dietary supplements last year, according to SPINS and </a:t>
            </a:r>
            <a:r>
              <a:rPr lang="en-US" b="0" i="0" dirty="0" err="1">
                <a:solidFill>
                  <a:srgbClr val="4A4A4A"/>
                </a:solidFill>
                <a:effectLst/>
                <a:latin typeface="EB Garamond" panose="00000500000000000000" pitchFamily="2" charset="0"/>
              </a:rPr>
              <a:t>Circana</a:t>
            </a:r>
            <a:r>
              <a:rPr lang="en-US" b="0" i="0" dirty="0">
                <a:solidFill>
                  <a:srgbClr val="4A4A4A"/>
                </a:solidFill>
                <a:effectLst/>
                <a:latin typeface="EB Garamond" panose="00000500000000000000" pitchFamily="2" charset="0"/>
              </a:rPr>
              <a:t>.</a:t>
            </a:r>
          </a:p>
        </p:txBody>
      </p:sp>
      <p:sp>
        <p:nvSpPr>
          <p:cNvPr id="5" name="TextBox 4">
            <a:extLst>
              <a:ext uri="{FF2B5EF4-FFF2-40B4-BE49-F238E27FC236}">
                <a16:creationId xmlns:a16="http://schemas.microsoft.com/office/drawing/2014/main" id="{ECACA7E9-D4CA-1E10-868D-61A928B9CA91}"/>
              </a:ext>
            </a:extLst>
          </p:cNvPr>
          <p:cNvSpPr txBox="1"/>
          <p:nvPr/>
        </p:nvSpPr>
        <p:spPr>
          <a:xfrm>
            <a:off x="527050" y="1463586"/>
            <a:ext cx="11360150" cy="923330"/>
          </a:xfrm>
          <a:prstGeom prst="rect">
            <a:avLst/>
          </a:prstGeom>
          <a:noFill/>
        </p:spPr>
        <p:txBody>
          <a:bodyPr wrap="square">
            <a:spAutoFit/>
          </a:bodyPr>
          <a:lstStyle/>
          <a:p>
            <a:pPr algn="l"/>
            <a:r>
              <a:rPr lang="en-US" b="1" i="0" dirty="0">
                <a:solidFill>
                  <a:srgbClr val="000000"/>
                </a:solidFill>
                <a:effectLst/>
                <a:latin typeface="Montserrat Black" panose="00000A00000000000000" pitchFamily="2" charset="0"/>
              </a:rPr>
              <a:t>2. Proactive Potions</a:t>
            </a:r>
            <a:endParaRPr lang="en-US" b="1" i="0" dirty="0">
              <a:solidFill>
                <a:srgbClr val="262D3C"/>
              </a:solidFill>
              <a:effectLst/>
              <a:latin typeface="EB Garamond" panose="00000500000000000000" pitchFamily="2" charset="0"/>
            </a:endParaRPr>
          </a:p>
          <a:p>
            <a:pPr algn="l"/>
            <a:r>
              <a:rPr lang="en-US" b="0" i="0" dirty="0">
                <a:solidFill>
                  <a:srgbClr val="4A4A4A"/>
                </a:solidFill>
                <a:effectLst/>
                <a:latin typeface="EB Garamond" panose="00000500000000000000" pitchFamily="2" charset="0"/>
              </a:rPr>
              <a:t>Taste is the top motivation/need state for six in 10 drink occasions, according to the Hartman Group, with hydration chosen by 56%, nutrition 52%, “an experience” 50%, and energy 46%. </a:t>
            </a:r>
          </a:p>
        </p:txBody>
      </p:sp>
      <p:sp>
        <p:nvSpPr>
          <p:cNvPr id="7" name="TextBox 6">
            <a:extLst>
              <a:ext uri="{FF2B5EF4-FFF2-40B4-BE49-F238E27FC236}">
                <a16:creationId xmlns:a16="http://schemas.microsoft.com/office/drawing/2014/main" id="{F3E2F3D3-E0E5-9723-64E5-CF324EADABBF}"/>
              </a:ext>
            </a:extLst>
          </p:cNvPr>
          <p:cNvSpPr txBox="1"/>
          <p:nvPr/>
        </p:nvSpPr>
        <p:spPr>
          <a:xfrm>
            <a:off x="476250" y="2386916"/>
            <a:ext cx="11360150" cy="1200329"/>
          </a:xfrm>
          <a:prstGeom prst="rect">
            <a:avLst/>
          </a:prstGeom>
          <a:noFill/>
        </p:spPr>
        <p:txBody>
          <a:bodyPr wrap="square">
            <a:spAutoFit/>
          </a:bodyPr>
          <a:lstStyle/>
          <a:p>
            <a:pPr algn="l"/>
            <a:r>
              <a:rPr lang="en-US" b="1" i="0" dirty="0">
                <a:solidFill>
                  <a:srgbClr val="000000"/>
                </a:solidFill>
                <a:effectLst/>
                <a:latin typeface="Montserrat Black" panose="00000A00000000000000" pitchFamily="2" charset="0"/>
              </a:rPr>
              <a:t>3. Re-Conditioning</a:t>
            </a:r>
            <a:endParaRPr lang="en-US" b="1" i="0" dirty="0">
              <a:solidFill>
                <a:srgbClr val="262D3C"/>
              </a:solidFill>
              <a:effectLst/>
              <a:latin typeface="EB Garamond" panose="00000500000000000000" pitchFamily="2" charset="0"/>
            </a:endParaRPr>
          </a:p>
          <a:p>
            <a:pPr algn="l"/>
            <a:r>
              <a:rPr lang="en-US" b="0" i="0" dirty="0">
                <a:solidFill>
                  <a:srgbClr val="4A4A4A"/>
                </a:solidFill>
                <a:effectLst/>
                <a:latin typeface="EB Garamond" panose="00000500000000000000" pitchFamily="2" charset="0"/>
              </a:rPr>
              <a:t>Although heart health; diabetes support; muscle, digestive, and bone health; and cholesterol support remained the top food-as-medicine claims on U.S. foods and beverages last year, according to NIQ, a new generation of physiology-based claims is emerging to help prevent and treat these conditions.</a:t>
            </a:r>
          </a:p>
        </p:txBody>
      </p:sp>
      <p:sp>
        <p:nvSpPr>
          <p:cNvPr id="9" name="TextBox 8">
            <a:extLst>
              <a:ext uri="{FF2B5EF4-FFF2-40B4-BE49-F238E27FC236}">
                <a16:creationId xmlns:a16="http://schemas.microsoft.com/office/drawing/2014/main" id="{BD85B621-28B4-2812-D406-A08D8FFFBE9C}"/>
              </a:ext>
            </a:extLst>
          </p:cNvPr>
          <p:cNvSpPr txBox="1"/>
          <p:nvPr/>
        </p:nvSpPr>
        <p:spPr>
          <a:xfrm>
            <a:off x="527050" y="3646100"/>
            <a:ext cx="11309350" cy="923330"/>
          </a:xfrm>
          <a:prstGeom prst="rect">
            <a:avLst/>
          </a:prstGeom>
          <a:noFill/>
        </p:spPr>
        <p:txBody>
          <a:bodyPr wrap="square">
            <a:spAutoFit/>
          </a:bodyPr>
          <a:lstStyle/>
          <a:p>
            <a:pPr algn="l"/>
            <a:r>
              <a:rPr lang="en-US" b="1" i="0" dirty="0">
                <a:solidFill>
                  <a:srgbClr val="000000"/>
                </a:solidFill>
                <a:effectLst/>
                <a:latin typeface="Montserrat Black" panose="00000A00000000000000" pitchFamily="2" charset="0"/>
              </a:rPr>
              <a:t>4. Sensitivity Training</a:t>
            </a:r>
            <a:endParaRPr lang="en-US" b="1" i="0" dirty="0">
              <a:solidFill>
                <a:srgbClr val="262D3C"/>
              </a:solidFill>
              <a:effectLst/>
              <a:latin typeface="EB Garamond" panose="00000500000000000000" pitchFamily="2" charset="0"/>
            </a:endParaRPr>
          </a:p>
          <a:p>
            <a:pPr algn="l"/>
            <a:r>
              <a:rPr lang="en-US" b="0" i="0" dirty="0">
                <a:solidFill>
                  <a:srgbClr val="4A4A4A"/>
                </a:solidFill>
                <a:effectLst/>
                <a:latin typeface="EB Garamond" panose="00000500000000000000" pitchFamily="2" charset="0"/>
              </a:rPr>
              <a:t>With just over one-quarter (28%) of adults trying to manage/treat a real or perceived food allergy/sensitivity last year, according to Hartman’s wellness study, allergen-free formulations are increasingly in demand.</a:t>
            </a:r>
          </a:p>
        </p:txBody>
      </p:sp>
      <p:sp>
        <p:nvSpPr>
          <p:cNvPr id="11" name="TextBox 10">
            <a:extLst>
              <a:ext uri="{FF2B5EF4-FFF2-40B4-BE49-F238E27FC236}">
                <a16:creationId xmlns:a16="http://schemas.microsoft.com/office/drawing/2014/main" id="{31730485-0F6A-DDC2-F6BA-225A3863043A}"/>
              </a:ext>
            </a:extLst>
          </p:cNvPr>
          <p:cNvSpPr txBox="1"/>
          <p:nvPr/>
        </p:nvSpPr>
        <p:spPr>
          <a:xfrm>
            <a:off x="476250" y="4799737"/>
            <a:ext cx="11309350" cy="1200329"/>
          </a:xfrm>
          <a:prstGeom prst="rect">
            <a:avLst/>
          </a:prstGeom>
          <a:noFill/>
        </p:spPr>
        <p:txBody>
          <a:bodyPr wrap="square">
            <a:spAutoFit/>
          </a:bodyPr>
          <a:lstStyle/>
          <a:p>
            <a:pPr algn="l"/>
            <a:r>
              <a:rPr lang="en-US" b="1" i="0" dirty="0">
                <a:solidFill>
                  <a:srgbClr val="000000"/>
                </a:solidFill>
                <a:effectLst/>
                <a:latin typeface="Montserrat Black" panose="00000A00000000000000" pitchFamily="2" charset="0"/>
              </a:rPr>
              <a:t>5. Supporting Self-Esteem</a:t>
            </a:r>
            <a:endParaRPr lang="en-US" b="1" i="0" dirty="0">
              <a:solidFill>
                <a:srgbClr val="262D3C"/>
              </a:solidFill>
              <a:effectLst/>
              <a:latin typeface="EB Garamond" panose="00000500000000000000" pitchFamily="2" charset="0"/>
            </a:endParaRPr>
          </a:p>
          <a:p>
            <a:pPr algn="l"/>
            <a:r>
              <a:rPr lang="en-US" b="0" i="0" dirty="0">
                <a:solidFill>
                  <a:srgbClr val="4A4A4A"/>
                </a:solidFill>
                <a:effectLst/>
                <a:latin typeface="EB Garamond" panose="00000500000000000000" pitchFamily="2" charset="0"/>
              </a:rPr>
              <a:t>Six in 10 U.S. consumers say that feeling good about themselves is now the most important factor defining wellness, a total that’s up by 7% since 2021, per Hartman Group research. Supporting self-esteem can include maintaining mental/emotional well-being, managing weight, and contributing to one’s appearance.</a:t>
            </a:r>
          </a:p>
        </p:txBody>
      </p:sp>
      <p:sp>
        <p:nvSpPr>
          <p:cNvPr id="12" name="TextBox 11">
            <a:extLst>
              <a:ext uri="{FF2B5EF4-FFF2-40B4-BE49-F238E27FC236}">
                <a16:creationId xmlns:a16="http://schemas.microsoft.com/office/drawing/2014/main" id="{7DBE4AC5-56BB-F7EC-263F-F294F595BF64}"/>
              </a:ext>
            </a:extLst>
          </p:cNvPr>
          <p:cNvSpPr txBox="1"/>
          <p:nvPr/>
        </p:nvSpPr>
        <p:spPr>
          <a:xfrm>
            <a:off x="1866900" y="6220429"/>
            <a:ext cx="9950450" cy="276999"/>
          </a:xfrm>
          <a:prstGeom prst="rect">
            <a:avLst/>
          </a:prstGeom>
          <a:noFill/>
        </p:spPr>
        <p:txBody>
          <a:bodyPr wrap="square">
            <a:spAutoFit/>
          </a:bodyPr>
          <a:lstStyle/>
          <a:p>
            <a:r>
              <a:rPr lang="el-GR" sz="1200" dirty="0"/>
              <a:t>https://www.ift.org/news-and-publications/food-technology-magazine/issues/2024/april/features/top-10-functional-food-trends-reinventing--wellness</a:t>
            </a:r>
          </a:p>
        </p:txBody>
      </p:sp>
    </p:spTree>
    <p:extLst>
      <p:ext uri="{BB962C8B-B14F-4D97-AF65-F5344CB8AC3E}">
        <p14:creationId xmlns:p14="http://schemas.microsoft.com/office/powerpoint/2010/main" val="2675003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046155-5048-C3BC-1FCF-4597DE273F44}"/>
              </a:ext>
            </a:extLst>
          </p:cNvPr>
          <p:cNvSpPr txBox="1"/>
          <p:nvPr/>
        </p:nvSpPr>
        <p:spPr>
          <a:xfrm>
            <a:off x="577850" y="406738"/>
            <a:ext cx="11341100" cy="1200329"/>
          </a:xfrm>
          <a:prstGeom prst="rect">
            <a:avLst/>
          </a:prstGeom>
          <a:noFill/>
        </p:spPr>
        <p:txBody>
          <a:bodyPr wrap="square">
            <a:spAutoFit/>
          </a:bodyPr>
          <a:lstStyle/>
          <a:p>
            <a:pPr algn="l"/>
            <a:r>
              <a:rPr lang="en-US" b="1" i="0" dirty="0">
                <a:solidFill>
                  <a:srgbClr val="000000"/>
                </a:solidFill>
                <a:effectLst/>
                <a:latin typeface="Montserrat Black" panose="00000A00000000000000" pitchFamily="2" charset="0"/>
              </a:rPr>
              <a:t>6. Healthy Adventures</a:t>
            </a:r>
            <a:endParaRPr lang="en-US" b="1" i="0" dirty="0">
              <a:solidFill>
                <a:srgbClr val="262D3C"/>
              </a:solidFill>
              <a:effectLst/>
              <a:latin typeface="EB Garamond" panose="00000500000000000000" pitchFamily="2" charset="0"/>
            </a:endParaRPr>
          </a:p>
          <a:p>
            <a:pPr algn="l"/>
            <a:r>
              <a:rPr lang="en-US" b="0" i="0" dirty="0">
                <a:solidFill>
                  <a:srgbClr val="4A4A4A"/>
                </a:solidFill>
                <a:effectLst/>
                <a:latin typeface="EB Garamond" panose="00000500000000000000" pitchFamily="2" charset="0"/>
              </a:rPr>
              <a:t>Having a unique and fun food experience is now among the most influential factors in consumers’ food decisions, according to FMI, and functional foods are no exception. One-quarter of functional food marketers surveyed for </a:t>
            </a:r>
            <a:r>
              <a:rPr lang="en-US" b="0" i="1" dirty="0">
                <a:solidFill>
                  <a:srgbClr val="4A4A4A"/>
                </a:solidFill>
                <a:effectLst/>
                <a:latin typeface="EB Garamond" panose="00000500000000000000" pitchFamily="2" charset="0"/>
              </a:rPr>
              <a:t>Nutrition Business Journal</a:t>
            </a:r>
            <a:r>
              <a:rPr lang="en-US" b="0" i="0" dirty="0">
                <a:solidFill>
                  <a:srgbClr val="4A4A4A"/>
                </a:solidFill>
                <a:effectLst/>
                <a:latin typeface="EB Garamond" panose="00000500000000000000" pitchFamily="2" charset="0"/>
              </a:rPr>
              <a:t>’s innovation report said they’re focused on differentiating with more exciting flavors in 2024.</a:t>
            </a:r>
          </a:p>
        </p:txBody>
      </p:sp>
      <p:sp>
        <p:nvSpPr>
          <p:cNvPr id="5" name="TextBox 4">
            <a:extLst>
              <a:ext uri="{FF2B5EF4-FFF2-40B4-BE49-F238E27FC236}">
                <a16:creationId xmlns:a16="http://schemas.microsoft.com/office/drawing/2014/main" id="{BB643D3B-3694-5554-E809-87E8724C909D}"/>
              </a:ext>
            </a:extLst>
          </p:cNvPr>
          <p:cNvSpPr txBox="1"/>
          <p:nvPr/>
        </p:nvSpPr>
        <p:spPr>
          <a:xfrm>
            <a:off x="577850" y="1704539"/>
            <a:ext cx="11182350" cy="1477328"/>
          </a:xfrm>
          <a:prstGeom prst="rect">
            <a:avLst/>
          </a:prstGeom>
          <a:noFill/>
        </p:spPr>
        <p:txBody>
          <a:bodyPr wrap="square">
            <a:spAutoFit/>
          </a:bodyPr>
          <a:lstStyle/>
          <a:p>
            <a:pPr algn="l"/>
            <a:r>
              <a:rPr lang="en-US" b="1" i="0" dirty="0">
                <a:solidFill>
                  <a:srgbClr val="000000"/>
                </a:solidFill>
                <a:effectLst/>
                <a:latin typeface="Montserrat Black" panose="00000A00000000000000" pitchFamily="2" charset="0"/>
              </a:rPr>
              <a:t>7. Whole Food Remedies</a:t>
            </a:r>
            <a:endParaRPr lang="en-US" b="1" i="0" dirty="0">
              <a:solidFill>
                <a:srgbClr val="262D3C"/>
              </a:solidFill>
              <a:effectLst/>
              <a:latin typeface="EB Garamond" panose="00000500000000000000" pitchFamily="2" charset="0"/>
            </a:endParaRPr>
          </a:p>
          <a:p>
            <a:pPr algn="l"/>
            <a:r>
              <a:rPr lang="en-US" b="0" i="0" dirty="0">
                <a:solidFill>
                  <a:srgbClr val="4A4A4A"/>
                </a:solidFill>
                <a:effectLst/>
                <a:latin typeface="EB Garamond" panose="00000500000000000000" pitchFamily="2" charset="0"/>
              </a:rPr>
              <a:t>Consumers are increasingly choosing supplements and food-based solutions for everyday health issues.</a:t>
            </a:r>
          </a:p>
          <a:p>
            <a:pPr algn="l"/>
            <a:r>
              <a:rPr lang="en-US" b="0" i="0" dirty="0">
                <a:solidFill>
                  <a:srgbClr val="4A4A4A"/>
                </a:solidFill>
                <a:effectLst/>
                <a:latin typeface="EB Garamond" panose="00000500000000000000" pitchFamily="2" charset="0"/>
              </a:rPr>
              <a:t>Cinnamon, psyllium/other fibers, turmeric, wheat/barley grass, beet root, and ginger were among the food supplements that experienced high growth for the year ended Oct. 8, 2023, per SPINS. One-third of adults surveyed by </a:t>
            </a:r>
            <a:r>
              <a:rPr lang="en-US" b="0" i="0" dirty="0" err="1">
                <a:solidFill>
                  <a:srgbClr val="4A4A4A"/>
                </a:solidFill>
                <a:effectLst/>
                <a:latin typeface="EB Garamond" panose="00000500000000000000" pitchFamily="2" charset="0"/>
              </a:rPr>
              <a:t>HealthFocus</a:t>
            </a:r>
            <a:r>
              <a:rPr lang="en-US" b="0" i="0" dirty="0">
                <a:solidFill>
                  <a:srgbClr val="4A4A4A"/>
                </a:solidFill>
                <a:effectLst/>
                <a:latin typeface="EB Garamond" panose="00000500000000000000" pitchFamily="2" charset="0"/>
              </a:rPr>
              <a:t> said they take a supplement made from real whole foods at least once a week; half of those aged 18–29 do so.</a:t>
            </a:r>
          </a:p>
        </p:txBody>
      </p:sp>
      <p:sp>
        <p:nvSpPr>
          <p:cNvPr id="7" name="TextBox 6">
            <a:extLst>
              <a:ext uri="{FF2B5EF4-FFF2-40B4-BE49-F238E27FC236}">
                <a16:creationId xmlns:a16="http://schemas.microsoft.com/office/drawing/2014/main" id="{9BE12B67-0429-7065-8EFF-FD4173893DA4}"/>
              </a:ext>
            </a:extLst>
          </p:cNvPr>
          <p:cNvSpPr txBox="1"/>
          <p:nvPr/>
        </p:nvSpPr>
        <p:spPr>
          <a:xfrm>
            <a:off x="577850" y="3136037"/>
            <a:ext cx="11093450" cy="1200329"/>
          </a:xfrm>
          <a:prstGeom prst="rect">
            <a:avLst/>
          </a:prstGeom>
          <a:noFill/>
        </p:spPr>
        <p:txBody>
          <a:bodyPr wrap="square">
            <a:spAutoFit/>
          </a:bodyPr>
          <a:lstStyle/>
          <a:p>
            <a:pPr algn="l"/>
            <a:r>
              <a:rPr lang="en-US" b="1" i="0" dirty="0">
                <a:solidFill>
                  <a:srgbClr val="000000"/>
                </a:solidFill>
                <a:effectLst/>
                <a:latin typeface="Montserrat Black" panose="00000A00000000000000" pitchFamily="2" charset="0"/>
              </a:rPr>
              <a:t>8. Hassle-Free Health</a:t>
            </a:r>
            <a:endParaRPr lang="en-US" b="1" i="0" dirty="0">
              <a:solidFill>
                <a:srgbClr val="262D3C"/>
              </a:solidFill>
              <a:effectLst/>
              <a:latin typeface="EB Garamond" panose="00000500000000000000" pitchFamily="2" charset="0"/>
            </a:endParaRPr>
          </a:p>
          <a:p>
            <a:pPr algn="l"/>
            <a:r>
              <a:rPr lang="en-US" b="0" i="0" dirty="0">
                <a:solidFill>
                  <a:srgbClr val="4A4A4A"/>
                </a:solidFill>
                <a:effectLst/>
                <a:latin typeface="EB Garamond" panose="00000500000000000000" pitchFamily="2" charset="0"/>
              </a:rPr>
              <a:t>Just over half of consumers say convenience is important in their better-for-you choices, and that includes fortified foods, per </a:t>
            </a:r>
            <a:r>
              <a:rPr lang="en-US" b="0" i="1" dirty="0">
                <a:solidFill>
                  <a:srgbClr val="4A4A4A"/>
                </a:solidFill>
                <a:effectLst/>
                <a:latin typeface="EB Garamond" panose="00000500000000000000" pitchFamily="2" charset="0"/>
              </a:rPr>
              <a:t>Nutrition Business Journal</a:t>
            </a:r>
            <a:r>
              <a:rPr lang="en-US" b="0" i="0" dirty="0">
                <a:solidFill>
                  <a:srgbClr val="4A4A4A"/>
                </a:solidFill>
                <a:effectLst/>
                <a:latin typeface="EB Garamond" panose="00000500000000000000" pitchFamily="2" charset="0"/>
              </a:rPr>
              <a:t>. Seven in 10 are looking for—and willing to pay more for— foods and drinks with added vitamins and minerals, per Hartman’s wellness report.</a:t>
            </a:r>
          </a:p>
        </p:txBody>
      </p:sp>
      <p:sp>
        <p:nvSpPr>
          <p:cNvPr id="9" name="TextBox 8">
            <a:extLst>
              <a:ext uri="{FF2B5EF4-FFF2-40B4-BE49-F238E27FC236}">
                <a16:creationId xmlns:a16="http://schemas.microsoft.com/office/drawing/2014/main" id="{A74A01EF-21A6-D9B1-26EB-8140628BDF8C}"/>
              </a:ext>
            </a:extLst>
          </p:cNvPr>
          <p:cNvSpPr txBox="1"/>
          <p:nvPr/>
        </p:nvSpPr>
        <p:spPr>
          <a:xfrm>
            <a:off x="577850" y="4336366"/>
            <a:ext cx="10801350" cy="1200329"/>
          </a:xfrm>
          <a:prstGeom prst="rect">
            <a:avLst/>
          </a:prstGeom>
          <a:noFill/>
        </p:spPr>
        <p:txBody>
          <a:bodyPr wrap="square">
            <a:spAutoFit/>
          </a:bodyPr>
          <a:lstStyle/>
          <a:p>
            <a:pPr algn="l"/>
            <a:r>
              <a:rPr lang="en-US" b="1" i="0" dirty="0">
                <a:solidFill>
                  <a:srgbClr val="000000"/>
                </a:solidFill>
                <a:effectLst/>
                <a:latin typeface="Montserrat Black" panose="00000A00000000000000" pitchFamily="2" charset="0"/>
              </a:rPr>
              <a:t>9. Health Insurance</a:t>
            </a:r>
            <a:endParaRPr lang="en-US" b="1" i="0" dirty="0">
              <a:solidFill>
                <a:srgbClr val="262D3C"/>
              </a:solidFill>
              <a:effectLst/>
              <a:latin typeface="EB Garamond" panose="00000500000000000000" pitchFamily="2" charset="0"/>
            </a:endParaRPr>
          </a:p>
          <a:p>
            <a:pPr algn="l"/>
            <a:r>
              <a:rPr lang="en-US" b="0" i="0" dirty="0">
                <a:solidFill>
                  <a:srgbClr val="4A4A4A"/>
                </a:solidFill>
                <a:effectLst/>
                <a:latin typeface="EB Garamond" panose="00000500000000000000" pitchFamily="2" charset="0"/>
              </a:rPr>
              <a:t>Six in 10 North American consumers say they’re prioritizing their daily activities with an eye for healthier aging as long-term concerns shift from simply living longer to having a greater number of healthy active days, according to FMCG Gurus.</a:t>
            </a:r>
          </a:p>
        </p:txBody>
      </p:sp>
      <p:sp>
        <p:nvSpPr>
          <p:cNvPr id="11" name="TextBox 10">
            <a:extLst>
              <a:ext uri="{FF2B5EF4-FFF2-40B4-BE49-F238E27FC236}">
                <a16:creationId xmlns:a16="http://schemas.microsoft.com/office/drawing/2014/main" id="{66CD3545-06B9-DD82-1259-7146E6B2E784}"/>
              </a:ext>
            </a:extLst>
          </p:cNvPr>
          <p:cNvSpPr txBox="1"/>
          <p:nvPr/>
        </p:nvSpPr>
        <p:spPr>
          <a:xfrm>
            <a:off x="508000" y="5490865"/>
            <a:ext cx="10915650" cy="646331"/>
          </a:xfrm>
          <a:prstGeom prst="rect">
            <a:avLst/>
          </a:prstGeom>
          <a:noFill/>
        </p:spPr>
        <p:txBody>
          <a:bodyPr wrap="square">
            <a:spAutoFit/>
          </a:bodyPr>
          <a:lstStyle/>
          <a:p>
            <a:pPr algn="l"/>
            <a:r>
              <a:rPr lang="en-US" b="1" i="0" dirty="0">
                <a:solidFill>
                  <a:srgbClr val="000000"/>
                </a:solidFill>
                <a:effectLst/>
                <a:latin typeface="Montserrat Black" panose="00000A00000000000000" pitchFamily="2" charset="0"/>
              </a:rPr>
              <a:t>10. Conscious Decisions</a:t>
            </a:r>
            <a:endParaRPr lang="en-US" b="1" i="0" dirty="0">
              <a:solidFill>
                <a:srgbClr val="262D3C"/>
              </a:solidFill>
              <a:effectLst/>
              <a:latin typeface="EB Garamond" panose="00000500000000000000" pitchFamily="2" charset="0"/>
            </a:endParaRPr>
          </a:p>
          <a:p>
            <a:pPr algn="l"/>
            <a:r>
              <a:rPr lang="en-US" b="0" i="0" dirty="0">
                <a:solidFill>
                  <a:srgbClr val="4A4A4A"/>
                </a:solidFill>
                <a:effectLst/>
                <a:latin typeface="EB Garamond" panose="00000500000000000000" pitchFamily="2" charset="0"/>
              </a:rPr>
              <a:t>Consumers are buying products with purpose-driven market positioning, but not consistently.</a:t>
            </a:r>
          </a:p>
        </p:txBody>
      </p:sp>
      <p:sp>
        <p:nvSpPr>
          <p:cNvPr id="13" name="TextBox 12">
            <a:extLst>
              <a:ext uri="{FF2B5EF4-FFF2-40B4-BE49-F238E27FC236}">
                <a16:creationId xmlns:a16="http://schemas.microsoft.com/office/drawing/2014/main" id="{FF5F9034-6D7D-D3FE-CEF9-92AB15541810}"/>
              </a:ext>
            </a:extLst>
          </p:cNvPr>
          <p:cNvSpPr txBox="1"/>
          <p:nvPr/>
        </p:nvSpPr>
        <p:spPr>
          <a:xfrm>
            <a:off x="1866900" y="6220429"/>
            <a:ext cx="9950450" cy="276999"/>
          </a:xfrm>
          <a:prstGeom prst="rect">
            <a:avLst/>
          </a:prstGeom>
          <a:noFill/>
        </p:spPr>
        <p:txBody>
          <a:bodyPr wrap="square">
            <a:spAutoFit/>
          </a:bodyPr>
          <a:lstStyle/>
          <a:p>
            <a:r>
              <a:rPr lang="el-GR" sz="1200" dirty="0"/>
              <a:t>https://www.ift.org/news-and-publications/food-technology-magazine/issues/2024/april/features/top-10-functional-food-trends-reinventing--wellness</a:t>
            </a:r>
          </a:p>
        </p:txBody>
      </p:sp>
    </p:spTree>
    <p:extLst>
      <p:ext uri="{BB962C8B-B14F-4D97-AF65-F5344CB8AC3E}">
        <p14:creationId xmlns:p14="http://schemas.microsoft.com/office/powerpoint/2010/main" val="3195055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496" y="362334"/>
            <a:ext cx="11204027" cy="1356360"/>
          </a:xfrm>
        </p:spPr>
        <p:txBody>
          <a:bodyPr/>
          <a:lstStyle/>
          <a:p>
            <a:r>
              <a:rPr lang="en-US" dirty="0"/>
              <a:t>IFT Top Trends 2023</a:t>
            </a:r>
            <a:endParaRPr lang="el-GR" dirty="0"/>
          </a:p>
        </p:txBody>
      </p:sp>
      <p:sp>
        <p:nvSpPr>
          <p:cNvPr id="4" name="Rectangle 3"/>
          <p:cNvSpPr/>
          <p:nvPr/>
        </p:nvSpPr>
        <p:spPr>
          <a:xfrm>
            <a:off x="802727" y="2061359"/>
            <a:ext cx="4452445" cy="3416320"/>
          </a:xfrm>
          <a:prstGeom prst="rect">
            <a:avLst/>
          </a:prstGeom>
        </p:spPr>
        <p:txBody>
          <a:bodyPr wrap="square">
            <a:spAutoFit/>
          </a:bodyPr>
          <a:lstStyle/>
          <a:p>
            <a:pPr marL="342900" indent="-342900">
              <a:buFont typeface="Arial" panose="020B0604020202020204" pitchFamily="34" charset="0"/>
              <a:buChar char="•"/>
            </a:pPr>
            <a:r>
              <a:rPr lang="en-US" dirty="0"/>
              <a:t>Resizing the Restaurant/Retail Gap</a:t>
            </a:r>
          </a:p>
          <a:p>
            <a:pPr marL="342900" indent="-342900">
              <a:buFont typeface="Arial" panose="020B0604020202020204" pitchFamily="34" charset="0"/>
              <a:buChar char="•"/>
            </a:pPr>
            <a:r>
              <a:rPr lang="en-US" dirty="0"/>
              <a:t>Morphing Meal Patterns</a:t>
            </a:r>
          </a:p>
          <a:p>
            <a:pPr marL="342900" indent="-342900">
              <a:buFont typeface="Arial" panose="020B0604020202020204" pitchFamily="34" charset="0"/>
              <a:buChar char="•"/>
            </a:pPr>
            <a:r>
              <a:rPr lang="en-US" dirty="0"/>
              <a:t>Sustainable Superstars</a:t>
            </a:r>
          </a:p>
          <a:p>
            <a:pPr marL="342900" indent="-342900">
              <a:buFont typeface="Arial" panose="020B0604020202020204" pitchFamily="34" charset="0"/>
              <a:buChar char="•"/>
            </a:pPr>
            <a:r>
              <a:rPr lang="en-US" dirty="0"/>
              <a:t>Everyday Self-Care</a:t>
            </a:r>
          </a:p>
          <a:p>
            <a:pPr marL="342900" indent="-342900">
              <a:buFont typeface="Arial" panose="020B0604020202020204" pitchFamily="34" charset="0"/>
              <a:buChar char="•"/>
            </a:pPr>
            <a:r>
              <a:rPr lang="en-US" dirty="0"/>
              <a:t>Gourmet Convenience</a:t>
            </a:r>
          </a:p>
          <a:p>
            <a:pPr marL="342900" indent="-342900">
              <a:buFont typeface="Arial" panose="020B0604020202020204" pitchFamily="34" charset="0"/>
              <a:buChar char="•"/>
            </a:pPr>
            <a:r>
              <a:rPr lang="en-US" dirty="0"/>
              <a:t>Wraps &amp; Rolls</a:t>
            </a:r>
          </a:p>
          <a:p>
            <a:pPr marL="342900" indent="-342900">
              <a:buFont typeface="Arial" panose="020B0604020202020204" pitchFamily="34" charset="0"/>
              <a:buChar char="•"/>
            </a:pPr>
            <a:r>
              <a:rPr lang="en-US" dirty="0"/>
              <a:t>Urgent Care</a:t>
            </a:r>
          </a:p>
          <a:p>
            <a:pPr marL="342900" indent="-342900">
              <a:buFont typeface="Arial" panose="020B0604020202020204" pitchFamily="34" charset="0"/>
              <a:buChar char="•"/>
            </a:pPr>
            <a:r>
              <a:rPr lang="en-US" dirty="0"/>
              <a:t>Technical Difficulty</a:t>
            </a:r>
          </a:p>
          <a:p>
            <a:pPr marL="342900" indent="-342900">
              <a:buFont typeface="Arial" panose="020B0604020202020204" pitchFamily="34" charset="0"/>
              <a:buChar char="•"/>
            </a:pPr>
            <a:r>
              <a:rPr lang="en-US" dirty="0"/>
              <a:t>Event Makers</a:t>
            </a:r>
          </a:p>
          <a:p>
            <a:pPr marL="342900" indent="-342900">
              <a:buFont typeface="Arial" panose="020B0604020202020204" pitchFamily="34" charset="0"/>
              <a:buChar char="•"/>
            </a:pPr>
            <a:r>
              <a:rPr lang="en-US" dirty="0"/>
              <a:t>The Parent Trap</a:t>
            </a:r>
          </a:p>
          <a:p>
            <a:pPr marL="342900" indent="-342900">
              <a:buFont typeface="Arial" panose="020B0604020202020204" pitchFamily="34" charset="0"/>
              <a:buChar char="•"/>
            </a:pPr>
            <a:r>
              <a:rPr lang="en-US" dirty="0"/>
              <a:t>Omnivore Podcast</a:t>
            </a:r>
          </a:p>
          <a:p>
            <a:pPr marL="342900" indent="-342900">
              <a:buFont typeface="Arial" panose="020B0604020202020204" pitchFamily="34" charset="0"/>
              <a:buChar char="•"/>
            </a:pPr>
            <a:r>
              <a:rPr lang="en-US" dirty="0"/>
              <a:t>References</a:t>
            </a:r>
            <a:endParaRPr lang="el-GR" dirty="0"/>
          </a:p>
        </p:txBody>
      </p:sp>
      <p:sp>
        <p:nvSpPr>
          <p:cNvPr id="5" name="Content Placeholder 4"/>
          <p:cNvSpPr>
            <a:spLocks noGrp="1"/>
          </p:cNvSpPr>
          <p:nvPr>
            <p:ph idx="1"/>
          </p:nvPr>
        </p:nvSpPr>
        <p:spPr>
          <a:xfrm>
            <a:off x="5623034" y="1836682"/>
            <a:ext cx="5843752" cy="4287328"/>
          </a:xfrm>
          <a:prstGeom prst="rect">
            <a:avLst/>
          </a:prstGeom>
        </p:spPr>
        <p:txBody>
          <a:bodyPr wrap="square">
            <a:spAutoFit/>
          </a:bodyPr>
          <a:lstStyle/>
          <a:p>
            <a:r>
              <a:rPr lang="en-US" sz="2400" dirty="0"/>
              <a:t>The inflationary economic climate is disrupting the food and beverage marketplace.</a:t>
            </a:r>
          </a:p>
          <a:p>
            <a:r>
              <a:rPr lang="en-US" sz="2400" dirty="0"/>
              <a:t>Focusing on products that simplify at-home meal preparation and home entertaining are keys to success.</a:t>
            </a:r>
          </a:p>
          <a:p>
            <a:r>
              <a:rPr lang="en-US" sz="2400" dirty="0"/>
              <a:t>Consumers, particularly millennials and members of Gen Z, seek sustainably produced products.</a:t>
            </a:r>
          </a:p>
          <a:p>
            <a:r>
              <a:rPr lang="en-US" sz="2400" dirty="0"/>
              <a:t>Gourmet products that deliver on indulgence will be well received.</a:t>
            </a:r>
          </a:p>
        </p:txBody>
      </p:sp>
      <p:sp>
        <p:nvSpPr>
          <p:cNvPr id="6" name="Rectangle 5"/>
          <p:cNvSpPr/>
          <p:nvPr/>
        </p:nvSpPr>
        <p:spPr>
          <a:xfrm>
            <a:off x="335017" y="5923414"/>
            <a:ext cx="6096000" cy="646331"/>
          </a:xfrm>
          <a:prstGeom prst="rect">
            <a:avLst/>
          </a:prstGeom>
        </p:spPr>
        <p:txBody>
          <a:bodyPr>
            <a:spAutoFit/>
          </a:bodyPr>
          <a:lstStyle/>
          <a:p>
            <a:r>
              <a:rPr lang="el-GR" dirty="0"/>
              <a:t>https://www.ift.org/news-and-publications/by-topic/food-business-trends/2023-trends</a:t>
            </a:r>
          </a:p>
        </p:txBody>
      </p:sp>
    </p:spTree>
    <p:extLst>
      <p:ext uri="{BB962C8B-B14F-4D97-AF65-F5344CB8AC3E}">
        <p14:creationId xmlns:p14="http://schemas.microsoft.com/office/powerpoint/2010/main" val="1399920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03201" y="132842"/>
            <a:ext cx="11792154" cy="1099052"/>
          </a:xfrm>
        </p:spPr>
        <p:txBody>
          <a:bodyPr>
            <a:normAutofit fontScale="90000"/>
          </a:bodyPr>
          <a:lstStyle/>
          <a:p>
            <a:r>
              <a:rPr lang="en-US" altLang="el-GR" dirty="0"/>
              <a:t>Trends (2021):  immunity boosting &amp; low carb diets</a:t>
            </a:r>
            <a:endParaRPr lang="el-GR" altLang="el-GR" dirty="0"/>
          </a:p>
        </p:txBody>
      </p:sp>
      <p:sp>
        <p:nvSpPr>
          <p:cNvPr id="4" name="Rectangle 3"/>
          <p:cNvSpPr/>
          <p:nvPr/>
        </p:nvSpPr>
        <p:spPr>
          <a:xfrm>
            <a:off x="314631" y="5995793"/>
            <a:ext cx="11375924" cy="646331"/>
          </a:xfrm>
          <a:prstGeom prst="rect">
            <a:avLst/>
          </a:prstGeom>
        </p:spPr>
        <p:txBody>
          <a:bodyPr wrap="square">
            <a:spAutoFit/>
          </a:bodyPr>
          <a:lstStyle/>
          <a:p>
            <a:r>
              <a:rPr lang="el-GR" dirty="0">
                <a:solidFill>
                  <a:srgbClr val="FFC000"/>
                </a:solidFill>
              </a:rPr>
              <a:t>https://www.ift.org/news-and-publications/food-technology-magazine/issues/2021/april/features/top-10-food-trends-of-2021#:~:text=Fermented%20foods%20top%20the%20list,and%20salmon%20are%20also%20trending.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884" y="1245857"/>
            <a:ext cx="2959510" cy="359978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242" y="1431105"/>
            <a:ext cx="2795598" cy="456468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3394" y="1431477"/>
            <a:ext cx="3215148" cy="4335428"/>
          </a:xfrm>
          <a:prstGeom prst="rect">
            <a:avLst/>
          </a:prstGeom>
        </p:spPr>
      </p:pic>
      <p:sp>
        <p:nvSpPr>
          <p:cNvPr id="3" name="Rectangle 2"/>
          <p:cNvSpPr/>
          <p:nvPr/>
        </p:nvSpPr>
        <p:spPr>
          <a:xfrm>
            <a:off x="355607" y="1982176"/>
            <a:ext cx="2855448" cy="1631216"/>
          </a:xfrm>
          <a:prstGeom prst="rect">
            <a:avLst/>
          </a:prstGeom>
        </p:spPr>
        <p:txBody>
          <a:bodyPr wrap="square">
            <a:spAutoFit/>
          </a:bodyPr>
          <a:lstStyle/>
          <a:p>
            <a:r>
              <a:rPr lang="en-US" sz="2000" dirty="0" err="1"/>
              <a:t>Datassential</a:t>
            </a:r>
            <a:r>
              <a:rPr lang="en-US" sz="2000" dirty="0"/>
              <a:t> notes that three-quarters of U.S. adults say they are looking for new food and beverage ideas in 2021.</a:t>
            </a:r>
          </a:p>
        </p:txBody>
      </p:sp>
    </p:spTree>
    <p:extLst>
      <p:ext uri="{BB962C8B-B14F-4D97-AF65-F5344CB8AC3E}">
        <p14:creationId xmlns:p14="http://schemas.microsoft.com/office/powerpoint/2010/main" val="2183948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366" y="2241756"/>
            <a:ext cx="3070267" cy="4269588"/>
          </a:xfrm>
          <a:prstGeom prst="rect">
            <a:avLst/>
          </a:prstGeom>
        </p:spPr>
      </p:pic>
      <p:sp>
        <p:nvSpPr>
          <p:cNvPr id="2" name="Title 1"/>
          <p:cNvSpPr>
            <a:spLocks noGrp="1"/>
          </p:cNvSpPr>
          <p:nvPr>
            <p:ph type="title"/>
          </p:nvPr>
        </p:nvSpPr>
        <p:spPr>
          <a:xfrm>
            <a:off x="174267" y="179348"/>
            <a:ext cx="11877367" cy="1013122"/>
          </a:xfrm>
        </p:spPr>
        <p:txBody>
          <a:bodyPr>
            <a:normAutofit fontScale="90000"/>
          </a:bodyPr>
          <a:lstStyle/>
          <a:p>
            <a:r>
              <a:rPr lang="en-US" dirty="0"/>
              <a:t>Trends </a:t>
            </a:r>
            <a:r>
              <a:rPr lang="en-US" altLang="el-GR" dirty="0"/>
              <a:t>(2021)</a:t>
            </a:r>
            <a:r>
              <a:rPr lang="en-US" dirty="0"/>
              <a:t>: upcycled foods &amp; plant-based products</a:t>
            </a:r>
            <a:endParaRPr lang="el-G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16" y="1510632"/>
            <a:ext cx="3118529" cy="41759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424" y="1399429"/>
            <a:ext cx="2346576" cy="37398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2580" y="3743065"/>
            <a:ext cx="2517131" cy="27924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1710" y="1524000"/>
            <a:ext cx="3201521" cy="2566219"/>
          </a:xfrm>
          <a:prstGeom prst="rect">
            <a:avLst/>
          </a:prstGeom>
        </p:spPr>
      </p:pic>
    </p:spTree>
    <p:extLst>
      <p:ext uri="{BB962C8B-B14F-4D97-AF65-F5344CB8AC3E}">
        <p14:creationId xmlns:p14="http://schemas.microsoft.com/office/powerpoint/2010/main" val="751710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09" y="284736"/>
            <a:ext cx="11877367" cy="1013122"/>
          </a:xfrm>
        </p:spPr>
        <p:txBody>
          <a:bodyPr/>
          <a:lstStyle/>
          <a:p>
            <a:r>
              <a:rPr lang="en-US" dirty="0"/>
              <a:t>Trends </a:t>
            </a:r>
            <a:r>
              <a:rPr lang="en-US" altLang="el-GR" dirty="0"/>
              <a:t>(2021)</a:t>
            </a:r>
            <a:r>
              <a:rPr lang="en-US" dirty="0"/>
              <a:t>: at home treats &amp; special occasions</a:t>
            </a:r>
            <a:endParaRPr lang="el-GR"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012" y="1858296"/>
            <a:ext cx="2564529" cy="374261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817" y="1724947"/>
            <a:ext cx="3175694" cy="4252452"/>
          </a:xfrm>
          <a:prstGeom prst="rect">
            <a:avLst/>
          </a:prstGeom>
        </p:spPr>
      </p:pic>
    </p:spTree>
    <p:extLst>
      <p:ext uri="{BB962C8B-B14F-4D97-AF65-F5344CB8AC3E}">
        <p14:creationId xmlns:p14="http://schemas.microsoft.com/office/powerpoint/2010/main" val="3472873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03201" y="132842"/>
            <a:ext cx="11792154" cy="1099052"/>
          </a:xfrm>
        </p:spPr>
        <p:txBody>
          <a:bodyPr>
            <a:normAutofit/>
          </a:bodyPr>
          <a:lstStyle/>
          <a:p>
            <a:r>
              <a:rPr lang="en-US" altLang="el-GR" dirty="0"/>
              <a:t>Top 10 trends</a:t>
            </a:r>
            <a:r>
              <a:rPr lang="el-GR" altLang="el-GR" dirty="0"/>
              <a:t> (</a:t>
            </a:r>
            <a:r>
              <a:rPr lang="en-US" altLang="el-GR" dirty="0"/>
              <a:t>Food industry)</a:t>
            </a:r>
            <a:endParaRPr lang="el-GR" altLang="el-GR" dirty="0"/>
          </a:p>
        </p:txBody>
      </p:sp>
      <p:pic>
        <p:nvPicPr>
          <p:cNvPr id="6" name="Picture 5"/>
          <p:cNvPicPr>
            <a:picLocks noChangeAspect="1"/>
          </p:cNvPicPr>
          <p:nvPr/>
        </p:nvPicPr>
        <p:blipFill>
          <a:blip r:embed="rId2"/>
          <a:stretch>
            <a:fillRect/>
          </a:stretch>
        </p:blipFill>
        <p:spPr>
          <a:xfrm>
            <a:off x="9587988" y="160023"/>
            <a:ext cx="2407367" cy="782089"/>
          </a:xfrm>
          <a:prstGeom prst="rect">
            <a:avLst/>
          </a:prstGeom>
        </p:spPr>
      </p:pic>
      <p:pic>
        <p:nvPicPr>
          <p:cNvPr id="3" name="Picture 2"/>
          <p:cNvPicPr>
            <a:picLocks noChangeAspect="1"/>
          </p:cNvPicPr>
          <p:nvPr/>
        </p:nvPicPr>
        <p:blipFill>
          <a:blip r:embed="rId3"/>
          <a:stretch>
            <a:fillRect/>
          </a:stretch>
        </p:blipFill>
        <p:spPr>
          <a:xfrm>
            <a:off x="7388771" y="111419"/>
            <a:ext cx="1989009" cy="1120475"/>
          </a:xfrm>
          <a:prstGeom prst="rect">
            <a:avLst/>
          </a:prstGeom>
        </p:spPr>
      </p:pic>
      <p:sp>
        <p:nvSpPr>
          <p:cNvPr id="5" name="Content Placeholder 4"/>
          <p:cNvSpPr>
            <a:spLocks noGrp="1"/>
          </p:cNvSpPr>
          <p:nvPr>
            <p:ph idx="1"/>
          </p:nvPr>
        </p:nvSpPr>
        <p:spPr>
          <a:xfrm>
            <a:off x="203201" y="1915539"/>
            <a:ext cx="9872871" cy="4038600"/>
          </a:xfrm>
        </p:spPr>
        <p:txBody>
          <a:bodyPr>
            <a:normAutofit fontScale="92500" lnSpcReduction="10000"/>
          </a:bodyPr>
          <a:lstStyle/>
          <a:p>
            <a:r>
              <a:rPr lang="en-US" b="1" dirty="0"/>
              <a:t>Alt-Meat Consolidation</a:t>
            </a:r>
            <a:endParaRPr lang="el-GR" b="1" dirty="0"/>
          </a:p>
          <a:p>
            <a:r>
              <a:rPr lang="en-US" b="1" dirty="0"/>
              <a:t>Discriminating Consumers Will Get Choosier</a:t>
            </a:r>
            <a:endParaRPr lang="el-GR" b="1" dirty="0"/>
          </a:p>
          <a:p>
            <a:r>
              <a:rPr lang="en-US" b="1" dirty="0"/>
              <a:t>Upcycling on the Upswing</a:t>
            </a:r>
            <a:endParaRPr lang="el-GR" b="1" dirty="0"/>
          </a:p>
          <a:p>
            <a:r>
              <a:rPr lang="en-US" b="1" dirty="0"/>
              <a:t>More Milk Alternatives</a:t>
            </a:r>
            <a:endParaRPr lang="el-GR" b="1" dirty="0"/>
          </a:p>
          <a:p>
            <a:r>
              <a:rPr lang="en-US" b="1" dirty="0"/>
              <a:t>Smarter Era for Food Processing</a:t>
            </a:r>
            <a:endParaRPr lang="el-GR" b="1" dirty="0"/>
          </a:p>
          <a:p>
            <a:r>
              <a:rPr lang="en-US" b="1" dirty="0"/>
              <a:t>All is Calm</a:t>
            </a:r>
            <a:endParaRPr lang="el-GR" b="1" dirty="0"/>
          </a:p>
          <a:p>
            <a:r>
              <a:rPr lang="en-US" b="1" dirty="0"/>
              <a:t>Relaxed Food Safety in Cottage Foods</a:t>
            </a:r>
            <a:endParaRPr lang="el-GR" b="1" dirty="0"/>
          </a:p>
          <a:p>
            <a:r>
              <a:rPr lang="en-US" b="1" dirty="0"/>
              <a:t>New Insights Into Diet and Cancer</a:t>
            </a:r>
            <a:endParaRPr lang="el-GR" b="1" dirty="0"/>
          </a:p>
          <a:p>
            <a:r>
              <a:rPr lang="en-US" b="1" dirty="0"/>
              <a:t>A Stall on the Path to the ‘New Normal’</a:t>
            </a:r>
            <a:br>
              <a:rPr lang="en-US" b="1" dirty="0"/>
            </a:br>
            <a:endParaRPr lang="el-GR" dirty="0"/>
          </a:p>
        </p:txBody>
      </p:sp>
      <p:sp>
        <p:nvSpPr>
          <p:cNvPr id="7" name="Rectangle 6"/>
          <p:cNvSpPr/>
          <p:nvPr/>
        </p:nvSpPr>
        <p:spPr>
          <a:xfrm>
            <a:off x="515006" y="5954139"/>
            <a:ext cx="10047891" cy="369332"/>
          </a:xfrm>
          <a:prstGeom prst="rect">
            <a:avLst/>
          </a:prstGeom>
        </p:spPr>
        <p:txBody>
          <a:bodyPr wrap="square">
            <a:spAutoFit/>
          </a:bodyPr>
          <a:lstStyle/>
          <a:p>
            <a:r>
              <a:rPr lang="el-GR" dirty="0">
                <a:solidFill>
                  <a:srgbClr val="FFC000"/>
                </a:solidFill>
              </a:rPr>
              <a:t>https://www.ift.org/news-and-publications/digital-exclusives/10-food-trend-predictions-for-2022</a:t>
            </a:r>
          </a:p>
        </p:txBody>
      </p:sp>
      <p:pic>
        <p:nvPicPr>
          <p:cNvPr id="9" name="Picture 8"/>
          <p:cNvPicPr>
            <a:picLocks noChangeAspect="1"/>
          </p:cNvPicPr>
          <p:nvPr/>
        </p:nvPicPr>
        <p:blipFill>
          <a:blip r:embed="rId4"/>
          <a:stretch>
            <a:fillRect/>
          </a:stretch>
        </p:blipFill>
        <p:spPr>
          <a:xfrm>
            <a:off x="8236315" y="2407427"/>
            <a:ext cx="1656473" cy="1656473"/>
          </a:xfrm>
          <a:prstGeom prst="rect">
            <a:avLst/>
          </a:prstGeom>
        </p:spPr>
      </p:pic>
      <p:pic>
        <p:nvPicPr>
          <p:cNvPr id="10" name="Picture 9"/>
          <p:cNvPicPr>
            <a:picLocks noChangeAspect="1"/>
          </p:cNvPicPr>
          <p:nvPr/>
        </p:nvPicPr>
        <p:blipFill>
          <a:blip r:embed="rId5"/>
          <a:stretch>
            <a:fillRect/>
          </a:stretch>
        </p:blipFill>
        <p:spPr>
          <a:xfrm>
            <a:off x="9587988" y="4063900"/>
            <a:ext cx="1503743" cy="1503743"/>
          </a:xfrm>
          <a:prstGeom prst="rect">
            <a:avLst/>
          </a:prstGeom>
        </p:spPr>
      </p:pic>
      <p:pic>
        <p:nvPicPr>
          <p:cNvPr id="11" name="Picture 10"/>
          <p:cNvPicPr>
            <a:picLocks noChangeAspect="1"/>
          </p:cNvPicPr>
          <p:nvPr/>
        </p:nvPicPr>
        <p:blipFill>
          <a:blip r:embed="rId6"/>
          <a:stretch>
            <a:fillRect/>
          </a:stretch>
        </p:blipFill>
        <p:spPr>
          <a:xfrm>
            <a:off x="6739884" y="3416923"/>
            <a:ext cx="1313147" cy="2343968"/>
          </a:xfrm>
          <a:prstGeom prst="rect">
            <a:avLst/>
          </a:prstGeom>
        </p:spPr>
      </p:pic>
    </p:spTree>
    <p:extLst>
      <p:ext uri="{BB962C8B-B14F-4D97-AF65-F5344CB8AC3E}">
        <p14:creationId xmlns:p14="http://schemas.microsoft.com/office/powerpoint/2010/main" val="2046369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l="-179" t="-8215" r="179" b="8215"/>
          <a:stretch/>
        </p:blipFill>
        <p:spPr>
          <a:xfrm>
            <a:off x="6397345" y="3163614"/>
            <a:ext cx="5458416" cy="3268717"/>
          </a:xfrm>
          <a:prstGeom prst="rect">
            <a:avLst/>
          </a:prstGeom>
        </p:spPr>
      </p:pic>
      <p:pic>
        <p:nvPicPr>
          <p:cNvPr id="2" name="Picture 1"/>
          <p:cNvPicPr>
            <a:picLocks noChangeAspect="1"/>
          </p:cNvPicPr>
          <p:nvPr/>
        </p:nvPicPr>
        <p:blipFill>
          <a:blip r:embed="rId4"/>
          <a:stretch>
            <a:fillRect/>
          </a:stretch>
        </p:blipFill>
        <p:spPr>
          <a:xfrm>
            <a:off x="3744070" y="638017"/>
            <a:ext cx="1983413" cy="3070335"/>
          </a:xfrm>
          <a:prstGeom prst="rect">
            <a:avLst/>
          </a:prstGeom>
        </p:spPr>
      </p:pic>
      <p:pic>
        <p:nvPicPr>
          <p:cNvPr id="12" name="Picture 11"/>
          <p:cNvPicPr>
            <a:picLocks noChangeAspect="1"/>
          </p:cNvPicPr>
          <p:nvPr/>
        </p:nvPicPr>
        <p:blipFill rotWithShape="1">
          <a:blip r:embed="rId5" cstate="hqprint">
            <a:extLst>
              <a:ext uri="{28A0092B-C50C-407E-A947-70E740481C1C}">
                <a14:useLocalDpi xmlns:a14="http://schemas.microsoft.com/office/drawing/2010/main" val="0"/>
              </a:ext>
            </a:extLst>
          </a:blip>
          <a:srcRect l="1644" t="2434" r="2510" b="21194"/>
          <a:stretch/>
        </p:blipFill>
        <p:spPr>
          <a:xfrm>
            <a:off x="7168054" y="525517"/>
            <a:ext cx="4414345" cy="2638097"/>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9179" t="48698" r="28111" b="8354"/>
          <a:stretch/>
        </p:blipFill>
        <p:spPr>
          <a:xfrm>
            <a:off x="5747038" y="525516"/>
            <a:ext cx="2636360" cy="2596055"/>
          </a:xfrm>
          <a:prstGeom prst="rect">
            <a:avLst/>
          </a:prstGeom>
        </p:spPr>
      </p:pic>
      <p:pic>
        <p:nvPicPr>
          <p:cNvPr id="14" name="Picture 1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509416" y="1024099"/>
            <a:ext cx="5060731" cy="3795548"/>
          </a:xfrm>
          <a:prstGeom prst="rect">
            <a:avLst/>
          </a:prstGeom>
        </p:spPr>
      </p:pic>
      <p:pic>
        <p:nvPicPr>
          <p:cNvPr id="7" name="Picture 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427922" y="4572068"/>
            <a:ext cx="2347124" cy="1760343"/>
          </a:xfrm>
          <a:prstGeom prst="rect">
            <a:avLst/>
          </a:prstGeom>
        </p:spPr>
      </p:pic>
      <p:pic>
        <p:nvPicPr>
          <p:cNvPr id="15" name="Picture 1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68641" y="3810000"/>
            <a:ext cx="3496440" cy="2622330"/>
          </a:xfrm>
          <a:prstGeom prst="rect">
            <a:avLst/>
          </a:prstGeom>
        </p:spPr>
      </p:pic>
    </p:spTree>
    <p:extLst>
      <p:ext uri="{BB962C8B-B14F-4D97-AF65-F5344CB8AC3E}">
        <p14:creationId xmlns:p14="http://schemas.microsoft.com/office/powerpoint/2010/main" val="1413253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955" y="1228440"/>
            <a:ext cx="9966960" cy="2926080"/>
          </a:xfrm>
        </p:spPr>
        <p:txBody>
          <a:bodyPr/>
          <a:lstStyle/>
          <a:p>
            <a:r>
              <a:rPr lang="el-GR" sz="5400" b="1" dirty="0"/>
              <a:t>ΤΑ ΜΕΓΑΛΑ ΠΡΟΒΛΗΜΑΤΑ ΔΗΜΟΣΙΑΣ ΥΓΕΙΑΣ </a:t>
            </a:r>
            <a:br>
              <a:rPr lang="en-US" sz="5400" b="1" dirty="0"/>
            </a:br>
            <a:r>
              <a:rPr lang="el-GR" sz="5400" b="1" dirty="0"/>
              <a:t>ΠΟΥ ΣΧΕΤΙΖΟΝΤΑΙ ΜΕ ΤΗ ΔΙΑΤΡΟΦΗ</a:t>
            </a:r>
          </a:p>
        </p:txBody>
      </p:sp>
      <p:sp>
        <p:nvSpPr>
          <p:cNvPr id="3" name="Text Placeholder 2"/>
          <p:cNvSpPr>
            <a:spLocks noGrp="1"/>
          </p:cNvSpPr>
          <p:nvPr>
            <p:ph type="body" idx="1"/>
          </p:nvPr>
        </p:nvSpPr>
        <p:spPr/>
        <p:txBody>
          <a:bodyPr>
            <a:normAutofit/>
          </a:bodyPr>
          <a:lstStyle/>
          <a:p>
            <a:r>
              <a:rPr lang="el-GR" sz="2800" dirty="0"/>
              <a:t>Πως αυτά οδηγούν την καινοτομία στα τρόφιμα;</a:t>
            </a:r>
          </a:p>
        </p:txBody>
      </p:sp>
    </p:spTree>
    <p:extLst>
      <p:ext uri="{BB962C8B-B14F-4D97-AF65-F5344CB8AC3E}">
        <p14:creationId xmlns:p14="http://schemas.microsoft.com/office/powerpoint/2010/main" val="1913572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srcRect l="6494" r="6494"/>
          <a:stretch>
            <a:fillRect/>
          </a:stretch>
        </p:blipFill>
        <p:spPr>
          <a:xfrm>
            <a:off x="5462410" y="804376"/>
            <a:ext cx="6099048" cy="4800600"/>
          </a:xfrm>
          <a:prstGeom prst="rect">
            <a:avLst/>
          </a:prstGeom>
        </p:spPr>
      </p:pic>
      <p:sp>
        <p:nvSpPr>
          <p:cNvPr id="4" name="Text Placeholder 3"/>
          <p:cNvSpPr>
            <a:spLocks noGrp="1"/>
          </p:cNvSpPr>
          <p:nvPr>
            <p:ph type="body" sz="half" idx="2"/>
          </p:nvPr>
        </p:nvSpPr>
        <p:spPr>
          <a:xfrm>
            <a:off x="770849" y="1247058"/>
            <a:ext cx="3938803" cy="1007535"/>
          </a:xfrm>
        </p:spPr>
        <p:txBody>
          <a:bodyPr>
            <a:noAutofit/>
          </a:bodyPr>
          <a:lstStyle/>
          <a:p>
            <a:r>
              <a:rPr lang="el-GR" sz="4400" b="1" dirty="0"/>
              <a:t>ΤΑ ΜΕΓΑΛΑ ΠΡΟΒΛΗΜΑΤΑ ΥΓΕΙΑΣ</a:t>
            </a:r>
            <a:r>
              <a:rPr lang="en-US" sz="4400" b="1" dirty="0"/>
              <a:t> </a:t>
            </a:r>
          </a:p>
          <a:p>
            <a:r>
              <a:rPr lang="el-GR" sz="4400" b="1" dirty="0"/>
              <a:t>στο κόσμο</a:t>
            </a:r>
          </a:p>
          <a:p>
            <a:br>
              <a:rPr lang="en-US" sz="4400" b="1" dirty="0"/>
            </a:br>
            <a:endParaRPr lang="el-GR" sz="4400" b="1" dirty="0"/>
          </a:p>
        </p:txBody>
      </p:sp>
      <p:pic>
        <p:nvPicPr>
          <p:cNvPr id="6" name="Picture 5"/>
          <p:cNvPicPr>
            <a:picLocks noChangeAspect="1"/>
          </p:cNvPicPr>
          <p:nvPr/>
        </p:nvPicPr>
        <p:blipFill>
          <a:blip r:embed="rId3"/>
          <a:stretch>
            <a:fillRect/>
          </a:stretch>
        </p:blipFill>
        <p:spPr>
          <a:xfrm>
            <a:off x="1022554" y="4798142"/>
            <a:ext cx="3183297" cy="1187516"/>
          </a:xfrm>
          <a:prstGeom prst="rect">
            <a:avLst/>
          </a:prstGeom>
        </p:spPr>
      </p:pic>
    </p:spTree>
    <p:extLst>
      <p:ext uri="{BB962C8B-B14F-4D97-AF65-F5344CB8AC3E}">
        <p14:creationId xmlns:p14="http://schemas.microsoft.com/office/powerpoint/2010/main" val="1746295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FF488-6BEF-EB0F-06D3-E3D1B156E997}"/>
              </a:ext>
            </a:extLst>
          </p:cNvPr>
          <p:cNvSpPr>
            <a:spLocks noGrp="1"/>
          </p:cNvSpPr>
          <p:nvPr>
            <p:ph type="title"/>
          </p:nvPr>
        </p:nvSpPr>
        <p:spPr/>
        <p:txBody>
          <a:bodyPr/>
          <a:lstStyle/>
          <a:p>
            <a:r>
              <a:rPr lang="en-US" dirty="0"/>
              <a:t>Top 10 Functional Food Trends: Reinventing Wellness</a:t>
            </a:r>
            <a:endParaRPr lang="el-GR" dirty="0"/>
          </a:p>
        </p:txBody>
      </p:sp>
      <p:sp>
        <p:nvSpPr>
          <p:cNvPr id="3" name="Content Placeholder 2">
            <a:extLst>
              <a:ext uri="{FF2B5EF4-FFF2-40B4-BE49-F238E27FC236}">
                <a16:creationId xmlns:a16="http://schemas.microsoft.com/office/drawing/2014/main" id="{98135745-E745-C178-0A63-DDD7AA47767C}"/>
              </a:ext>
            </a:extLst>
          </p:cNvPr>
          <p:cNvSpPr>
            <a:spLocks noGrp="1"/>
          </p:cNvSpPr>
          <p:nvPr>
            <p:ph idx="1"/>
          </p:nvPr>
        </p:nvSpPr>
        <p:spPr/>
        <p:txBody>
          <a:bodyPr>
            <a:normAutofit fontScale="55000" lnSpcReduction="20000"/>
          </a:bodyPr>
          <a:lstStyle/>
          <a:p>
            <a:pPr marL="45720" indent="0">
              <a:buNone/>
            </a:pPr>
            <a:endParaRPr lang="ca-ES" dirty="0"/>
          </a:p>
          <a:p>
            <a:pPr marL="45720" indent="0">
              <a:buNone/>
            </a:pPr>
            <a:endParaRPr lang="ca-ES" dirty="0"/>
          </a:p>
          <a:p>
            <a:pPr marL="45720" indent="0">
              <a:buNone/>
            </a:pPr>
            <a:endParaRPr lang="ca-ES" dirty="0"/>
          </a:p>
          <a:p>
            <a:pPr marL="45720" indent="0">
              <a:buNone/>
            </a:pPr>
            <a:r>
              <a:rPr lang="en-US" sz="3000" b="1" i="0" dirty="0">
                <a:solidFill>
                  <a:srgbClr val="606060"/>
                </a:solidFill>
                <a:effectLst/>
                <a:latin typeface="Calibri" panose="020F0502020204030204" pitchFamily="34" charset="0"/>
                <a:ea typeface="Calibri" panose="020F0502020204030204" pitchFamily="34" charset="0"/>
                <a:cs typeface="Calibri" panose="020F0502020204030204" pitchFamily="34" charset="0"/>
              </a:rPr>
              <a:t>Consumer health challenges, mounting interest in food as medicine, </a:t>
            </a:r>
          </a:p>
          <a:p>
            <a:pPr marL="45720" indent="0">
              <a:buNone/>
            </a:pPr>
            <a:r>
              <a:rPr lang="en-US" sz="3000" b="1" dirty="0">
                <a:solidFill>
                  <a:srgbClr val="606060"/>
                </a:solidFill>
                <a:latin typeface="Calibri" panose="020F0502020204030204" pitchFamily="34" charset="0"/>
                <a:ea typeface="Calibri" panose="020F0502020204030204" pitchFamily="34" charset="0"/>
                <a:cs typeface="Calibri" panose="020F0502020204030204" pitchFamily="34" charset="0"/>
              </a:rPr>
              <a:t>	</a:t>
            </a:r>
            <a:r>
              <a:rPr lang="en-US" sz="3000" b="1" i="0" dirty="0">
                <a:solidFill>
                  <a:srgbClr val="606060"/>
                </a:solidFill>
                <a:effectLst/>
                <a:latin typeface="Calibri" panose="020F0502020204030204" pitchFamily="34" charset="0"/>
                <a:ea typeface="Calibri" panose="020F0502020204030204" pitchFamily="34" charset="0"/>
                <a:cs typeface="Calibri" panose="020F0502020204030204" pitchFamily="34" charset="0"/>
              </a:rPr>
              <a:t>and the blurring line between foods and supplements </a:t>
            </a:r>
          </a:p>
          <a:p>
            <a:pPr marL="45720" indent="0">
              <a:buNone/>
            </a:pPr>
            <a:r>
              <a:rPr lang="en-US" sz="3000" b="1" i="0" dirty="0">
                <a:solidFill>
                  <a:srgbClr val="606060"/>
                </a:solidFill>
                <a:effectLst/>
                <a:latin typeface="Calibri" panose="020F0502020204030204" pitchFamily="34" charset="0"/>
                <a:ea typeface="Calibri" panose="020F0502020204030204" pitchFamily="34" charset="0"/>
                <a:cs typeface="Calibri" panose="020F0502020204030204" pitchFamily="34" charset="0"/>
              </a:rPr>
              <a:t>	will spawn functional food and beverage opportunities.</a:t>
            </a:r>
          </a:p>
          <a:p>
            <a:pPr marL="45720" indent="0">
              <a:buNone/>
            </a:pPr>
            <a:endParaRPr lang="en-US" sz="3000" b="1" i="0" dirty="0">
              <a:solidFill>
                <a:srgbClr val="606060"/>
              </a:solidFill>
              <a:effectLst/>
              <a:latin typeface="Calibri" panose="020F0502020204030204" pitchFamily="34" charset="0"/>
              <a:ea typeface="Calibri" panose="020F0502020204030204" pitchFamily="34" charset="0"/>
              <a:cs typeface="Calibri" panose="020F0502020204030204" pitchFamily="34" charset="0"/>
            </a:endParaRPr>
          </a:p>
          <a:p>
            <a:pPr marL="45720" indent="0">
              <a:buNone/>
            </a:pPr>
            <a:r>
              <a:rPr lang="en-US" sz="3100" b="1" dirty="0">
                <a:solidFill>
                  <a:srgbClr val="606060"/>
                </a:solidFill>
                <a:latin typeface="Calibri" panose="020F0502020204030204" pitchFamily="34" charset="0"/>
                <a:ea typeface="Calibri" panose="020F0502020204030204" pitchFamily="34" charset="0"/>
                <a:cs typeface="Calibri" panose="020F0502020204030204" pitchFamily="34" charset="0"/>
              </a:rPr>
              <a:t>Consumers are seeking foods with functional benefits that support everyday active lifestyles.</a:t>
            </a:r>
          </a:p>
          <a:p>
            <a:pPr marL="45720" indent="0">
              <a:buNone/>
            </a:pPr>
            <a:endParaRPr lang="ca-ES" sz="3000" b="1" dirty="0">
              <a:latin typeface="Calibri" panose="020F0502020204030204" pitchFamily="34" charset="0"/>
              <a:ea typeface="Calibri" panose="020F0502020204030204" pitchFamily="34" charset="0"/>
              <a:cs typeface="Calibri" panose="020F0502020204030204" pitchFamily="34" charset="0"/>
            </a:endParaRPr>
          </a:p>
          <a:p>
            <a:pPr marL="45720" indent="0">
              <a:buNone/>
            </a:pPr>
            <a:endParaRPr lang="ca-ES" dirty="0"/>
          </a:p>
          <a:p>
            <a:pPr marL="45720" indent="0">
              <a:buNone/>
            </a:pPr>
            <a:endParaRPr lang="ca-ES" dirty="0"/>
          </a:p>
          <a:p>
            <a:pPr marL="45720" indent="0">
              <a:buNone/>
            </a:pPr>
            <a:r>
              <a:rPr lang="ca-ES" dirty="0"/>
              <a:t>https://www.ift.org/news-and-publications/food-technology-magazine/issues/2024/april/features/top-10-functional-food-trends-reinventing--wellness</a:t>
            </a:r>
            <a:endParaRPr lang="el-GR" dirty="0"/>
          </a:p>
        </p:txBody>
      </p:sp>
    </p:spTree>
    <p:extLst>
      <p:ext uri="{BB962C8B-B14F-4D97-AF65-F5344CB8AC3E}">
        <p14:creationId xmlns:p14="http://schemas.microsoft.com/office/powerpoint/2010/main" val="2632807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2576"/>
            <a:ext cx="11083636" cy="1188720"/>
          </a:xfrm>
        </p:spPr>
        <p:txBody>
          <a:bodyPr>
            <a:normAutofit/>
          </a:bodyPr>
          <a:lstStyle/>
          <a:p>
            <a:r>
              <a:rPr lang="en-US" b="1" dirty="0"/>
              <a:t>Ten threats to global health (WHO)</a:t>
            </a:r>
            <a:endParaRPr lang="el-GR" dirty="0"/>
          </a:p>
        </p:txBody>
      </p:sp>
      <p:sp>
        <p:nvSpPr>
          <p:cNvPr id="4" name="TextBox 3"/>
          <p:cNvSpPr txBox="1"/>
          <p:nvPr/>
        </p:nvSpPr>
        <p:spPr>
          <a:xfrm>
            <a:off x="461490" y="5965721"/>
            <a:ext cx="9863007" cy="646331"/>
          </a:xfrm>
          <a:prstGeom prst="rect">
            <a:avLst/>
          </a:prstGeom>
          <a:solidFill>
            <a:srgbClr val="F8F8F8"/>
          </a:solidFill>
        </p:spPr>
        <p:txBody>
          <a:bodyPr wrap="square" rtlCol="0">
            <a:spAutoFit/>
          </a:bodyPr>
          <a:lstStyle/>
          <a:p>
            <a:r>
              <a:rPr lang="en-US" dirty="0">
                <a:solidFill>
                  <a:srgbClr val="FFC000"/>
                </a:solidFill>
                <a:hlinkClick r:id="rId2"/>
              </a:rPr>
              <a:t>https://www.who.int/emergencies/ten-threats-to-global-health-in-2019</a:t>
            </a:r>
            <a:endParaRPr lang="en-US" dirty="0">
              <a:solidFill>
                <a:srgbClr val="FFC000"/>
              </a:solidFill>
            </a:endParaRPr>
          </a:p>
          <a:p>
            <a:r>
              <a:rPr lang="en-US" dirty="0">
                <a:solidFill>
                  <a:srgbClr val="FFC000"/>
                </a:solidFill>
              </a:rPr>
              <a:t>https://www.who.int/news-room/spotlight/10-global-health-issues-to-track-in-2021</a:t>
            </a:r>
            <a:endParaRPr lang="el-GR" dirty="0">
              <a:solidFill>
                <a:srgbClr val="FFC000"/>
              </a:solidFill>
            </a:endParaRPr>
          </a:p>
        </p:txBody>
      </p:sp>
      <p:pic>
        <p:nvPicPr>
          <p:cNvPr id="5" name="Picture 4"/>
          <p:cNvPicPr>
            <a:picLocks noChangeAspect="1"/>
          </p:cNvPicPr>
          <p:nvPr/>
        </p:nvPicPr>
        <p:blipFill>
          <a:blip r:embed="rId3"/>
          <a:stretch>
            <a:fillRect/>
          </a:stretch>
        </p:blipFill>
        <p:spPr>
          <a:xfrm>
            <a:off x="4537664" y="1887101"/>
            <a:ext cx="3531580" cy="3948878"/>
          </a:xfrm>
          <a:prstGeom prst="rect">
            <a:avLst/>
          </a:prstGeom>
        </p:spPr>
      </p:pic>
      <p:pic>
        <p:nvPicPr>
          <p:cNvPr id="7" name="Content Placeholder 6"/>
          <p:cNvPicPr>
            <a:picLocks noGrp="1" noChangeAspect="1"/>
          </p:cNvPicPr>
          <p:nvPr>
            <p:ph idx="1"/>
          </p:nvPr>
        </p:nvPicPr>
        <p:blipFill>
          <a:blip r:embed="rId4"/>
          <a:stretch>
            <a:fillRect/>
          </a:stretch>
        </p:blipFill>
        <p:spPr>
          <a:xfrm>
            <a:off x="394543" y="1887101"/>
            <a:ext cx="3915818" cy="4078620"/>
          </a:xfrm>
          <a:prstGeom prst="rect">
            <a:avLst/>
          </a:prstGeom>
        </p:spPr>
      </p:pic>
      <p:sp>
        <p:nvSpPr>
          <p:cNvPr id="3" name="Rectangle 2"/>
          <p:cNvSpPr/>
          <p:nvPr/>
        </p:nvSpPr>
        <p:spPr>
          <a:xfrm>
            <a:off x="8296547" y="2356750"/>
            <a:ext cx="3618271" cy="3139321"/>
          </a:xfrm>
          <a:prstGeom prst="rect">
            <a:avLst/>
          </a:prstGeom>
        </p:spPr>
        <p:txBody>
          <a:bodyPr wrap="square">
            <a:spAutoFit/>
          </a:bodyPr>
          <a:lstStyle/>
          <a:p>
            <a:r>
              <a:rPr lang="en-US" dirty="0"/>
              <a:t>In 2021, countries around the world will need to continue battle COVID-19 (albeit with the knowledge that effective tools are evolving). They will need to move swiftly to repair and reinforce their health systems so they can deliver these tools, and to address the key societal and environmental issues that result in some sections of the population suffering so much more than others. </a:t>
            </a:r>
            <a:endParaRPr lang="el-GR" dirty="0"/>
          </a:p>
        </p:txBody>
      </p:sp>
      <p:sp>
        <p:nvSpPr>
          <p:cNvPr id="6" name="Oval 5"/>
          <p:cNvSpPr/>
          <p:nvPr/>
        </p:nvSpPr>
        <p:spPr>
          <a:xfrm>
            <a:off x="394543" y="2812026"/>
            <a:ext cx="2437147" cy="344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19073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03689" y="1037670"/>
            <a:ext cx="3991897" cy="4893647"/>
          </a:xfrm>
          <a:prstGeom prst="rect">
            <a:avLst/>
          </a:prstGeom>
        </p:spPr>
        <p:txBody>
          <a:bodyPr wrap="square">
            <a:spAutoFit/>
          </a:bodyPr>
          <a:lstStyle/>
          <a:p>
            <a:r>
              <a:rPr lang="en-US" sz="2400" dirty="0"/>
              <a:t>They are associated with a cluster of common risk factors, such as </a:t>
            </a:r>
            <a:r>
              <a:rPr lang="en-US" sz="2400" dirty="0">
                <a:solidFill>
                  <a:srgbClr val="FF0000"/>
                </a:solidFill>
              </a:rPr>
              <a:t>tobacco and alcohol use, unhealthy diets, physical inactivity, hypertension, obesity and environmental factors. </a:t>
            </a:r>
            <a:r>
              <a:rPr lang="en-US" sz="2400" dirty="0"/>
              <a:t>It has been estimated that at least 80% of all heart disease, stroke and diabetes and 40% of cancer could be prevented by tackling these major risk factors.</a:t>
            </a:r>
          </a:p>
        </p:txBody>
      </p:sp>
      <p:pic>
        <p:nvPicPr>
          <p:cNvPr id="4" name="Picture 3"/>
          <p:cNvPicPr>
            <a:picLocks noChangeAspect="1"/>
          </p:cNvPicPr>
          <p:nvPr/>
        </p:nvPicPr>
        <p:blipFill>
          <a:blip r:embed="rId2"/>
          <a:stretch>
            <a:fillRect/>
          </a:stretch>
        </p:blipFill>
        <p:spPr>
          <a:xfrm>
            <a:off x="698058" y="588207"/>
            <a:ext cx="5461005" cy="5461005"/>
          </a:xfrm>
          <a:prstGeom prst="rect">
            <a:avLst/>
          </a:prstGeom>
        </p:spPr>
      </p:pic>
    </p:spTree>
    <p:extLst>
      <p:ext uri="{BB962C8B-B14F-4D97-AF65-F5344CB8AC3E}">
        <p14:creationId xmlns:p14="http://schemas.microsoft.com/office/powerpoint/2010/main" val="3670549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1425" y="326990"/>
            <a:ext cx="8750816" cy="5941730"/>
          </a:xfrm>
          <a:prstGeom prst="rect">
            <a:avLst/>
          </a:prstGeom>
        </p:spPr>
      </p:pic>
    </p:spTree>
    <p:extLst>
      <p:ext uri="{BB962C8B-B14F-4D97-AF65-F5344CB8AC3E}">
        <p14:creationId xmlns:p14="http://schemas.microsoft.com/office/powerpoint/2010/main" val="1483039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6000" y="493711"/>
            <a:ext cx="9882530" cy="5531471"/>
          </a:xfrm>
          <a:prstGeom prst="rect">
            <a:avLst/>
          </a:prstGeom>
        </p:spPr>
      </p:pic>
      <p:sp>
        <p:nvSpPr>
          <p:cNvPr id="5" name="TextBox 4"/>
          <p:cNvSpPr txBox="1"/>
          <p:nvPr/>
        </p:nvSpPr>
        <p:spPr>
          <a:xfrm>
            <a:off x="2103120" y="5445760"/>
            <a:ext cx="2915920" cy="369332"/>
          </a:xfrm>
          <a:prstGeom prst="rect">
            <a:avLst/>
          </a:prstGeom>
          <a:solidFill>
            <a:schemeClr val="bg1"/>
          </a:solidFill>
        </p:spPr>
        <p:txBody>
          <a:bodyPr wrap="square" rtlCol="0">
            <a:spAutoFit/>
          </a:bodyPr>
          <a:lstStyle/>
          <a:p>
            <a:r>
              <a:rPr lang="en-US" dirty="0"/>
              <a:t>The Lancet, Sept 2019</a:t>
            </a:r>
            <a:endParaRPr lang="el-GR" dirty="0"/>
          </a:p>
        </p:txBody>
      </p:sp>
    </p:spTree>
    <p:extLst>
      <p:ext uri="{BB962C8B-B14F-4D97-AF65-F5344CB8AC3E}">
        <p14:creationId xmlns:p14="http://schemas.microsoft.com/office/powerpoint/2010/main" val="436292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2294" y="376900"/>
            <a:ext cx="6464053" cy="6019435"/>
          </a:xfrm>
          <a:prstGeom prst="rect">
            <a:avLst/>
          </a:prstGeom>
        </p:spPr>
      </p:pic>
      <p:sp>
        <p:nvSpPr>
          <p:cNvPr id="3" name="Rectangle 2"/>
          <p:cNvSpPr/>
          <p:nvPr/>
        </p:nvSpPr>
        <p:spPr>
          <a:xfrm rot="10800000" flipV="1">
            <a:off x="442452" y="6211669"/>
            <a:ext cx="11749548" cy="369332"/>
          </a:xfrm>
          <a:prstGeom prst="rect">
            <a:avLst/>
          </a:prstGeom>
        </p:spPr>
        <p:txBody>
          <a:bodyPr wrap="square">
            <a:spAutoFit/>
          </a:bodyPr>
          <a:lstStyle/>
          <a:p>
            <a:r>
              <a:rPr lang="en-US" dirty="0">
                <a:hlinkClick r:id="rId3"/>
              </a:rPr>
              <a:t>http://www.euro.who.int/__data/assets/pdf_file/0007/350278/Fact-sheet-SDG-NCD-FINAL-25-10-17.pdf</a:t>
            </a:r>
            <a:endParaRPr lang="el-GR" dirty="0"/>
          </a:p>
        </p:txBody>
      </p:sp>
    </p:spTree>
    <p:extLst>
      <p:ext uri="{BB962C8B-B14F-4D97-AF65-F5344CB8AC3E}">
        <p14:creationId xmlns:p14="http://schemas.microsoft.com/office/powerpoint/2010/main" val="2362719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324" y="297486"/>
            <a:ext cx="10630196" cy="951211"/>
          </a:xfrm>
        </p:spPr>
        <p:txBody>
          <a:bodyPr>
            <a:normAutofit/>
          </a:bodyPr>
          <a:lstStyle/>
          <a:p>
            <a:r>
              <a:rPr lang="en-US" dirty="0"/>
              <a:t>Overweight and Obesity in Europe</a:t>
            </a:r>
            <a:endParaRPr lang="el-GR" dirty="0"/>
          </a:p>
        </p:txBody>
      </p:sp>
      <p:pic>
        <p:nvPicPr>
          <p:cNvPr id="4" name="Content Placeholder 3"/>
          <p:cNvPicPr>
            <a:picLocks noGrp="1" noChangeAspect="1"/>
          </p:cNvPicPr>
          <p:nvPr>
            <p:ph idx="1"/>
          </p:nvPr>
        </p:nvPicPr>
        <p:blipFill>
          <a:blip r:embed="rId2"/>
          <a:stretch>
            <a:fillRect/>
          </a:stretch>
        </p:blipFill>
        <p:spPr>
          <a:xfrm>
            <a:off x="9128316" y="297486"/>
            <a:ext cx="2877549" cy="1403029"/>
          </a:xfrm>
          <a:prstGeom prst="rect">
            <a:avLst/>
          </a:prstGeom>
        </p:spPr>
      </p:pic>
      <p:pic>
        <p:nvPicPr>
          <p:cNvPr id="5" name="Picture 4"/>
          <p:cNvPicPr>
            <a:picLocks noChangeAspect="1"/>
          </p:cNvPicPr>
          <p:nvPr/>
        </p:nvPicPr>
        <p:blipFill>
          <a:blip r:embed="rId3"/>
          <a:stretch>
            <a:fillRect/>
          </a:stretch>
        </p:blipFill>
        <p:spPr>
          <a:xfrm>
            <a:off x="388324" y="2607288"/>
            <a:ext cx="5692436" cy="3171979"/>
          </a:xfrm>
          <a:prstGeom prst="rect">
            <a:avLst/>
          </a:prstGeom>
        </p:spPr>
      </p:pic>
      <p:pic>
        <p:nvPicPr>
          <p:cNvPr id="6" name="Picture 5"/>
          <p:cNvPicPr>
            <a:picLocks noChangeAspect="1"/>
          </p:cNvPicPr>
          <p:nvPr/>
        </p:nvPicPr>
        <p:blipFill>
          <a:blip r:embed="rId4"/>
          <a:stretch>
            <a:fillRect/>
          </a:stretch>
        </p:blipFill>
        <p:spPr>
          <a:xfrm>
            <a:off x="5957300" y="2563170"/>
            <a:ext cx="5733255" cy="3304246"/>
          </a:xfrm>
          <a:prstGeom prst="rect">
            <a:avLst/>
          </a:prstGeom>
        </p:spPr>
      </p:pic>
    </p:spTree>
    <p:extLst>
      <p:ext uri="{BB962C8B-B14F-4D97-AF65-F5344CB8AC3E}">
        <p14:creationId xmlns:p14="http://schemas.microsoft.com/office/powerpoint/2010/main" val="1874247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55" y="406400"/>
            <a:ext cx="11392965" cy="1540388"/>
          </a:xfrm>
        </p:spPr>
        <p:txBody>
          <a:bodyPr>
            <a:noAutofit/>
          </a:bodyPr>
          <a:lstStyle/>
          <a:p>
            <a:r>
              <a:rPr lang="en-US" sz="3200" dirty="0"/>
              <a:t>EIT FOOD</a:t>
            </a:r>
            <a:r>
              <a:rPr lang="el-GR" sz="3200" dirty="0"/>
              <a:t>: </a:t>
            </a:r>
            <a:r>
              <a:rPr lang="en-US" sz="3200" dirty="0"/>
              <a:t>Food Innovation Initiative </a:t>
            </a:r>
            <a:br>
              <a:rPr lang="en-US" sz="3200" dirty="0"/>
            </a:br>
            <a:r>
              <a:rPr lang="en-US" sz="3200" dirty="0"/>
              <a:t>Working to make the food system more </a:t>
            </a:r>
            <a:br>
              <a:rPr lang="en-US" sz="3200" dirty="0"/>
            </a:br>
            <a:r>
              <a:rPr lang="en-US" sz="3200" dirty="0"/>
              <a:t>sustainable, healthy and trusted </a:t>
            </a:r>
            <a:endParaRPr lang="el-GR" sz="3200" dirty="0"/>
          </a:p>
        </p:txBody>
      </p:sp>
      <p:sp>
        <p:nvSpPr>
          <p:cNvPr id="3" name="Content Placeholder 2"/>
          <p:cNvSpPr>
            <a:spLocks noGrp="1"/>
          </p:cNvSpPr>
          <p:nvPr>
            <p:ph idx="1"/>
          </p:nvPr>
        </p:nvSpPr>
        <p:spPr>
          <a:xfrm>
            <a:off x="412956" y="2062480"/>
            <a:ext cx="9414120" cy="4539615"/>
          </a:xfrm>
        </p:spPr>
        <p:txBody>
          <a:bodyPr>
            <a:normAutofit/>
          </a:bodyPr>
          <a:lstStyle/>
          <a:p>
            <a:pPr marL="45720" indent="0">
              <a:lnSpc>
                <a:spcPct val="60000"/>
              </a:lnSpc>
              <a:buNone/>
            </a:pPr>
            <a:r>
              <a:rPr lang="en-US" b="1" dirty="0"/>
              <a:t>“…‘food innovation’ – can you tell us what that means to you?</a:t>
            </a:r>
            <a:endParaRPr lang="en-US" dirty="0"/>
          </a:p>
          <a:p>
            <a:pPr marL="45720" indent="0">
              <a:lnSpc>
                <a:spcPts val="2400"/>
              </a:lnSpc>
              <a:buNone/>
            </a:pPr>
            <a:r>
              <a:rPr lang="en-US" dirty="0"/>
              <a:t>For me this is about introducing originality and novelty into the way we do things in the food sector, so that we can adapt to changing consumer </a:t>
            </a:r>
            <a:r>
              <a:rPr lang="en-US" dirty="0" err="1"/>
              <a:t>behaviour</a:t>
            </a:r>
            <a:r>
              <a:rPr lang="en-US" dirty="0"/>
              <a:t>.</a:t>
            </a:r>
          </a:p>
          <a:p>
            <a:pPr marL="45720" indent="0">
              <a:lnSpc>
                <a:spcPct val="60000"/>
              </a:lnSpc>
              <a:buNone/>
            </a:pPr>
            <a:endParaRPr lang="en-US" b="1" dirty="0"/>
          </a:p>
          <a:p>
            <a:pPr marL="45720" indent="0">
              <a:lnSpc>
                <a:spcPct val="60000"/>
              </a:lnSpc>
              <a:buNone/>
            </a:pPr>
            <a:r>
              <a:rPr lang="en-US" b="1" dirty="0"/>
              <a:t>What trends are you seeing that are helping to transform food and health?</a:t>
            </a:r>
            <a:endParaRPr lang="en-US" dirty="0"/>
          </a:p>
          <a:p>
            <a:pPr marL="45720" indent="0">
              <a:lnSpc>
                <a:spcPct val="60000"/>
              </a:lnSpc>
              <a:buNone/>
            </a:pPr>
            <a:r>
              <a:rPr lang="en-US" dirty="0">
                <a:solidFill>
                  <a:srgbClr val="FF0000"/>
                </a:solidFill>
              </a:rPr>
              <a:t>Healthy ageing</a:t>
            </a:r>
            <a:r>
              <a:rPr lang="en-US" dirty="0"/>
              <a:t>, …what we eat as we grow older... </a:t>
            </a:r>
          </a:p>
          <a:p>
            <a:pPr marL="45720" indent="0">
              <a:lnSpc>
                <a:spcPct val="60000"/>
              </a:lnSpc>
              <a:buNone/>
            </a:pPr>
            <a:r>
              <a:rPr lang="en-US" dirty="0">
                <a:solidFill>
                  <a:srgbClr val="FF0000"/>
                </a:solidFill>
              </a:rPr>
              <a:t>Sustainability</a:t>
            </a:r>
            <a:r>
              <a:rPr lang="en-US" dirty="0"/>
              <a:t> ….more information about food production, transparency and animal welfare. </a:t>
            </a:r>
          </a:p>
          <a:p>
            <a:pPr marL="45720" indent="0">
              <a:lnSpc>
                <a:spcPct val="60000"/>
              </a:lnSpc>
              <a:buNone/>
            </a:pPr>
            <a:r>
              <a:rPr lang="en-US" dirty="0"/>
              <a:t>….</a:t>
            </a:r>
            <a:r>
              <a:rPr lang="en-US" dirty="0">
                <a:solidFill>
                  <a:srgbClr val="FF0000"/>
                </a:solidFill>
              </a:rPr>
              <a:t>healthy convenience foods</a:t>
            </a:r>
            <a:r>
              <a:rPr lang="en-US" dirty="0"/>
              <a:t>, where consumers are demanding more convenient ‘grab-and-go’ foods that are also good for them. </a:t>
            </a:r>
          </a:p>
          <a:p>
            <a:pPr marL="45720" indent="0">
              <a:lnSpc>
                <a:spcPct val="60000"/>
              </a:lnSpc>
              <a:buNone/>
            </a:pPr>
            <a:r>
              <a:rPr lang="en-US" dirty="0"/>
              <a:t>….</a:t>
            </a:r>
            <a:r>
              <a:rPr lang="en-US" dirty="0">
                <a:solidFill>
                  <a:srgbClr val="FF0000"/>
                </a:solidFill>
              </a:rPr>
              <a:t>food and health </a:t>
            </a:r>
            <a:r>
              <a:rPr lang="en-US" dirty="0" err="1">
                <a:solidFill>
                  <a:srgbClr val="FF0000"/>
                </a:solidFill>
              </a:rPr>
              <a:t>personalisation</a:t>
            </a:r>
            <a:r>
              <a:rPr lang="en-US" dirty="0"/>
              <a:t>, as more and more consumers expect foods ‘their way’ that are tailored to their needs.”</a:t>
            </a:r>
          </a:p>
        </p:txBody>
      </p:sp>
      <p:pic>
        <p:nvPicPr>
          <p:cNvPr id="4" name="Picture 3"/>
          <p:cNvPicPr>
            <a:picLocks noChangeAspect="1"/>
          </p:cNvPicPr>
          <p:nvPr/>
        </p:nvPicPr>
        <p:blipFill>
          <a:blip r:embed="rId2"/>
          <a:stretch>
            <a:fillRect/>
          </a:stretch>
        </p:blipFill>
        <p:spPr>
          <a:xfrm>
            <a:off x="9827076" y="2856807"/>
            <a:ext cx="1759114" cy="2141913"/>
          </a:xfrm>
          <a:prstGeom prst="rect">
            <a:avLst/>
          </a:prstGeom>
        </p:spPr>
      </p:pic>
      <p:pic>
        <p:nvPicPr>
          <p:cNvPr id="5" name="Picture 4"/>
          <p:cNvPicPr>
            <a:picLocks noChangeAspect="1"/>
          </p:cNvPicPr>
          <p:nvPr/>
        </p:nvPicPr>
        <p:blipFill>
          <a:blip r:embed="rId3"/>
          <a:stretch>
            <a:fillRect/>
          </a:stretch>
        </p:blipFill>
        <p:spPr>
          <a:xfrm>
            <a:off x="9754927" y="685043"/>
            <a:ext cx="1872326" cy="930275"/>
          </a:xfrm>
          <a:prstGeom prst="rect">
            <a:avLst/>
          </a:prstGeom>
        </p:spPr>
      </p:pic>
      <p:sp>
        <p:nvSpPr>
          <p:cNvPr id="6" name="Rectangle 5"/>
          <p:cNvSpPr/>
          <p:nvPr/>
        </p:nvSpPr>
        <p:spPr>
          <a:xfrm>
            <a:off x="9827076" y="5069840"/>
            <a:ext cx="2069066" cy="523220"/>
          </a:xfrm>
          <a:prstGeom prst="rect">
            <a:avLst/>
          </a:prstGeom>
        </p:spPr>
        <p:txBody>
          <a:bodyPr wrap="square">
            <a:spAutoFit/>
          </a:bodyPr>
          <a:lstStyle/>
          <a:p>
            <a:r>
              <a:rPr lang="it-IT" sz="1400" i="1" dirty="0">
                <a:solidFill>
                  <a:srgbClr val="303030"/>
                </a:solidFill>
                <a:latin typeface="Titillium Web"/>
              </a:rPr>
              <a:t>Innovation Programme, Lorena Savani</a:t>
            </a:r>
            <a:endParaRPr lang="el-GR" sz="1400" dirty="0"/>
          </a:p>
        </p:txBody>
      </p:sp>
      <p:sp>
        <p:nvSpPr>
          <p:cNvPr id="7" name="Rectangle 6"/>
          <p:cNvSpPr/>
          <p:nvPr/>
        </p:nvSpPr>
        <p:spPr>
          <a:xfrm>
            <a:off x="282862" y="6232763"/>
            <a:ext cx="11653150" cy="369332"/>
          </a:xfrm>
          <a:prstGeom prst="rect">
            <a:avLst/>
          </a:prstGeom>
        </p:spPr>
        <p:txBody>
          <a:bodyPr wrap="square">
            <a:spAutoFit/>
          </a:bodyPr>
          <a:lstStyle/>
          <a:p>
            <a:r>
              <a:rPr lang="en-US" dirty="0">
                <a:hlinkClick r:id="rId4"/>
              </a:rPr>
              <a:t>https://www.eitfood.eu/news/post/eit-food-discovered-the-trends-and-innovations-driving-the-future-of-food-health</a:t>
            </a:r>
            <a:endParaRPr lang="el-GR" dirty="0"/>
          </a:p>
        </p:txBody>
      </p:sp>
    </p:spTree>
    <p:extLst>
      <p:ext uri="{BB962C8B-B14F-4D97-AF65-F5344CB8AC3E}">
        <p14:creationId xmlns:p14="http://schemas.microsoft.com/office/powerpoint/2010/main" val="2298248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 name="Picture 2"/>
          <p:cNvPicPr>
            <a:picLocks noChangeAspect="1"/>
          </p:cNvPicPr>
          <p:nvPr/>
        </p:nvPicPr>
        <p:blipFill>
          <a:blip r:embed="rId2"/>
          <a:stretch>
            <a:fillRect/>
          </a:stretch>
        </p:blipFill>
        <p:spPr>
          <a:xfrm>
            <a:off x="421025" y="692097"/>
            <a:ext cx="11560159" cy="3787436"/>
          </a:xfrm>
          <a:prstGeom prst="rect">
            <a:avLst/>
          </a:prstGeom>
        </p:spPr>
      </p:pic>
      <p:pic>
        <p:nvPicPr>
          <p:cNvPr id="4" name="Picture 3"/>
          <p:cNvPicPr>
            <a:picLocks noChangeAspect="1"/>
          </p:cNvPicPr>
          <p:nvPr/>
        </p:nvPicPr>
        <p:blipFill>
          <a:blip r:embed="rId3"/>
          <a:stretch>
            <a:fillRect/>
          </a:stretch>
        </p:blipFill>
        <p:spPr>
          <a:xfrm>
            <a:off x="421025" y="3607995"/>
            <a:ext cx="3224162" cy="2145533"/>
          </a:xfrm>
          <a:prstGeom prst="rect">
            <a:avLst/>
          </a:prstGeom>
        </p:spPr>
      </p:pic>
    </p:spTree>
    <p:extLst>
      <p:ext uri="{BB962C8B-B14F-4D97-AF65-F5344CB8AC3E}">
        <p14:creationId xmlns:p14="http://schemas.microsoft.com/office/powerpoint/2010/main" val="4222963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1575-ED35-255B-EAC6-4A6DA4F258C1}"/>
              </a:ext>
            </a:extLst>
          </p:cNvPr>
          <p:cNvSpPr>
            <a:spLocks noGrp="1"/>
          </p:cNvSpPr>
          <p:nvPr>
            <p:ph type="title"/>
          </p:nvPr>
        </p:nvSpPr>
        <p:spPr/>
        <p:txBody>
          <a:bodyPr/>
          <a:lstStyle/>
          <a:p>
            <a:r>
              <a:rPr lang="ca-ES" dirty="0"/>
              <a:t>Key Takeaways</a:t>
            </a:r>
            <a:br>
              <a:rPr lang="ca-ES" dirty="0"/>
            </a:br>
            <a:endParaRPr lang="el-GR" dirty="0"/>
          </a:p>
        </p:txBody>
      </p:sp>
      <p:sp>
        <p:nvSpPr>
          <p:cNvPr id="3" name="Content Placeholder 2">
            <a:extLst>
              <a:ext uri="{FF2B5EF4-FFF2-40B4-BE49-F238E27FC236}">
                <a16:creationId xmlns:a16="http://schemas.microsoft.com/office/drawing/2014/main" id="{6AC3FC72-7028-DF66-9412-A3922F13E1DB}"/>
              </a:ext>
            </a:extLst>
          </p:cNvPr>
          <p:cNvSpPr>
            <a:spLocks noGrp="1"/>
          </p:cNvSpPr>
          <p:nvPr>
            <p:ph idx="1"/>
          </p:nvPr>
        </p:nvSpPr>
        <p:spPr>
          <a:xfrm>
            <a:off x="1143000" y="2070100"/>
            <a:ext cx="9872871" cy="4038600"/>
          </a:xfrm>
        </p:spPr>
        <p:txBody>
          <a:bodyPr>
            <a:normAutofit fontScale="92500"/>
          </a:bodyPr>
          <a:lstStyle/>
          <a:p>
            <a:pPr algn="l">
              <a:buFont typeface="Arial" panose="020B0604020202020204" pitchFamily="34" charset="0"/>
              <a:buChar char="•"/>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a growing share of the population faces health challenges, interest in products that deliver functional benefits is growing.</a:t>
            </a:r>
          </a:p>
          <a:p>
            <a:pPr algn="l">
              <a:buFont typeface="Arial" panose="020B0604020202020204" pitchFamily="34" charset="0"/>
              <a:buChar char="•"/>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Consumer buy-in to the food-as-medicine concept has the potential to bolster functional food sales.</a:t>
            </a:r>
          </a:p>
          <a:p>
            <a:pPr algn="l">
              <a:buFont typeface="Arial" panose="020B0604020202020204" pitchFamily="34" charset="0"/>
              <a:buChar char="•"/>
            </a:pPr>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Products that deliver a fun experience, boast whole food and/or regeneratively grown ingredients, and support healthy aging are among the functional food market opportunities.</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r>
              <a:rPr lang="ca-ES" dirty="0">
                <a:latin typeface="Calibri" panose="020F0502020204030204" pitchFamily="34" charset="0"/>
                <a:ea typeface="Calibri" panose="020F0502020204030204" pitchFamily="34" charset="0"/>
                <a:cs typeface="Calibri" panose="020F0502020204030204" pitchFamily="34" charset="0"/>
              </a:rPr>
              <a:t>https://www.ift.org/news-and-publications/food-technology-magazine/issues/2024/april/features/top-10-functional-food-trends-reinventing--wellness</a:t>
            </a:r>
            <a:endParaRPr lang="el-GR" dirty="0">
              <a:latin typeface="Calibri" panose="020F0502020204030204" pitchFamily="34" charset="0"/>
              <a:ea typeface="Calibri" panose="020F0502020204030204" pitchFamily="34" charset="0"/>
              <a:cs typeface="Calibri" panose="020F0502020204030204" pitchFamily="34" charset="0"/>
            </a:endParaRPr>
          </a:p>
          <a:p>
            <a:endParaRPr lang="el-G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4137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90" y="629266"/>
            <a:ext cx="10943304" cy="1143000"/>
          </a:xfrm>
        </p:spPr>
        <p:txBody>
          <a:bodyPr>
            <a:noAutofit/>
          </a:bodyPr>
          <a:lstStyle/>
          <a:p>
            <a:pPr algn="ctr"/>
            <a:r>
              <a:rPr lang="en-US" sz="3200" dirty="0"/>
              <a:t>Product Innovations to Boost the Global Functional Foods and Beverages Market Through 2021, Reports </a:t>
            </a:r>
            <a:r>
              <a:rPr lang="en-US" sz="3200" dirty="0" err="1"/>
              <a:t>Technavio</a:t>
            </a:r>
            <a:endParaRPr lang="en-US" sz="3200" dirty="0"/>
          </a:p>
        </p:txBody>
      </p:sp>
      <p:pic>
        <p:nvPicPr>
          <p:cNvPr id="5" name="Picture 4"/>
          <p:cNvPicPr>
            <a:picLocks noChangeAspect="1"/>
          </p:cNvPicPr>
          <p:nvPr/>
        </p:nvPicPr>
        <p:blipFill>
          <a:blip r:embed="rId2"/>
          <a:stretch>
            <a:fillRect/>
          </a:stretch>
        </p:blipFill>
        <p:spPr>
          <a:xfrm>
            <a:off x="1040524" y="1845838"/>
            <a:ext cx="4677103" cy="4677103"/>
          </a:xfrm>
          <a:prstGeom prst="rect">
            <a:avLst/>
          </a:prstGeom>
        </p:spPr>
      </p:pic>
      <p:sp>
        <p:nvSpPr>
          <p:cNvPr id="6" name="Rectangle 5"/>
          <p:cNvSpPr/>
          <p:nvPr/>
        </p:nvSpPr>
        <p:spPr>
          <a:xfrm>
            <a:off x="7344695" y="2723505"/>
            <a:ext cx="3942736" cy="1477328"/>
          </a:xfrm>
          <a:prstGeom prst="rect">
            <a:avLst/>
          </a:prstGeom>
        </p:spPr>
        <p:txBody>
          <a:bodyPr wrap="square">
            <a:spAutoFit/>
          </a:bodyPr>
          <a:lstStyle/>
          <a:p>
            <a:pPr>
              <a:buFont typeface="Arial" panose="020B0604020202020204" pitchFamily="34" charset="0"/>
              <a:buChar char="•"/>
            </a:pPr>
            <a:r>
              <a:rPr lang="en-US" dirty="0">
                <a:solidFill>
                  <a:srgbClr val="444444"/>
                </a:solidFill>
                <a:latin typeface="Helvetica Neue"/>
              </a:rPr>
              <a:t>Product innovations</a:t>
            </a:r>
          </a:p>
          <a:p>
            <a:pPr>
              <a:buFont typeface="Arial" panose="020B0604020202020204" pitchFamily="34" charset="0"/>
              <a:buChar char="•"/>
            </a:pPr>
            <a:r>
              <a:rPr lang="en-US" dirty="0">
                <a:solidFill>
                  <a:srgbClr val="444444"/>
                </a:solidFill>
                <a:latin typeface="Helvetica Neue"/>
              </a:rPr>
              <a:t>Health benefits associated with functional foods and beverages</a:t>
            </a:r>
          </a:p>
          <a:p>
            <a:pPr>
              <a:buFont typeface="Arial" panose="020B0604020202020204" pitchFamily="34" charset="0"/>
              <a:buChar char="•"/>
            </a:pPr>
            <a:r>
              <a:rPr lang="en-US" dirty="0">
                <a:solidFill>
                  <a:srgbClr val="444444"/>
                </a:solidFill>
                <a:latin typeface="Helvetica Neue"/>
              </a:rPr>
              <a:t>Emergence of non-traditional fitness</a:t>
            </a:r>
            <a:r>
              <a:rPr lang="en-US" i="1" dirty="0">
                <a:solidFill>
                  <a:srgbClr val="444444"/>
                </a:solidFill>
                <a:latin typeface="Helvetica Neue"/>
              </a:rPr>
              <a:t> </a:t>
            </a:r>
            <a:r>
              <a:rPr lang="en-US" dirty="0">
                <a:solidFill>
                  <a:srgbClr val="444444"/>
                </a:solidFill>
                <a:latin typeface="Helvetica Neue"/>
              </a:rPr>
              <a:t>activities</a:t>
            </a:r>
            <a:endParaRPr lang="en-US" b="0" i="0" dirty="0">
              <a:solidFill>
                <a:srgbClr val="444444"/>
              </a:solidFill>
              <a:effectLst/>
              <a:latin typeface="Helvetica Neue"/>
            </a:endParaRPr>
          </a:p>
        </p:txBody>
      </p:sp>
    </p:spTree>
    <p:extLst>
      <p:ext uri="{BB962C8B-B14F-4D97-AF65-F5344CB8AC3E}">
        <p14:creationId xmlns:p14="http://schemas.microsoft.com/office/powerpoint/2010/main" val="4175585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899" y="1343677"/>
            <a:ext cx="5130032" cy="4708981"/>
          </a:xfrm>
          <a:prstGeom prst="rect">
            <a:avLst/>
          </a:prstGeom>
          <a:solidFill>
            <a:srgbClr val="00518E"/>
          </a:solidFill>
        </p:spPr>
        <p:txBody>
          <a:bodyPr wrap="square">
            <a:spAutoFit/>
          </a:bodyPr>
          <a:lstStyle/>
          <a:p>
            <a:pPr>
              <a:lnSpc>
                <a:spcPct val="150000"/>
              </a:lnSpc>
            </a:pPr>
            <a:r>
              <a:rPr lang="en-US" sz="2000" b="1" dirty="0">
                <a:solidFill>
                  <a:srgbClr val="FFFF00"/>
                </a:solidFill>
              </a:rPr>
              <a:t>FOOD PRODUCT INNOVATION</a:t>
            </a:r>
          </a:p>
          <a:p>
            <a:pPr>
              <a:lnSpc>
                <a:spcPct val="150000"/>
              </a:lnSpc>
            </a:pPr>
            <a:r>
              <a:rPr lang="en-US" sz="2000" dirty="0">
                <a:solidFill>
                  <a:schemeClr val="bg1"/>
                </a:solidFill>
              </a:rPr>
              <a:t>You may classify the degree of newness of a product:</a:t>
            </a:r>
          </a:p>
          <a:p>
            <a:pPr>
              <a:lnSpc>
                <a:spcPct val="150000"/>
              </a:lnSpc>
            </a:pPr>
            <a:r>
              <a:rPr lang="en-US" sz="2000" dirty="0">
                <a:solidFill>
                  <a:schemeClr val="bg1"/>
                </a:solidFill>
              </a:rPr>
              <a:t>• creative products; </a:t>
            </a:r>
          </a:p>
          <a:p>
            <a:pPr>
              <a:lnSpc>
                <a:spcPct val="150000"/>
              </a:lnSpc>
            </a:pPr>
            <a:r>
              <a:rPr lang="en-US" sz="2000" dirty="0">
                <a:solidFill>
                  <a:schemeClr val="bg1"/>
                </a:solidFill>
              </a:rPr>
              <a:t>• innovative products; </a:t>
            </a:r>
          </a:p>
          <a:p>
            <a:pPr>
              <a:lnSpc>
                <a:spcPct val="150000"/>
              </a:lnSpc>
            </a:pPr>
            <a:r>
              <a:rPr lang="en-US" sz="2000" dirty="0">
                <a:solidFill>
                  <a:schemeClr val="bg1"/>
                </a:solidFill>
              </a:rPr>
              <a:t>• new packaging of existing products; </a:t>
            </a:r>
          </a:p>
          <a:p>
            <a:pPr>
              <a:lnSpc>
                <a:spcPct val="150000"/>
              </a:lnSpc>
            </a:pPr>
            <a:r>
              <a:rPr lang="en-US" sz="2000" dirty="0">
                <a:solidFill>
                  <a:schemeClr val="bg1"/>
                </a:solidFill>
              </a:rPr>
              <a:t>• reformulation of existing products; </a:t>
            </a:r>
          </a:p>
          <a:p>
            <a:pPr>
              <a:lnSpc>
                <a:spcPct val="150000"/>
              </a:lnSpc>
            </a:pPr>
            <a:r>
              <a:rPr lang="en-US" sz="2000" dirty="0">
                <a:solidFill>
                  <a:schemeClr val="bg1"/>
                </a:solidFill>
              </a:rPr>
              <a:t>• new forms of existing products; </a:t>
            </a:r>
          </a:p>
          <a:p>
            <a:pPr>
              <a:lnSpc>
                <a:spcPct val="150000"/>
              </a:lnSpc>
            </a:pPr>
            <a:r>
              <a:rPr lang="en-US" sz="2000" dirty="0">
                <a:solidFill>
                  <a:schemeClr val="bg1"/>
                </a:solidFill>
              </a:rPr>
              <a:t>• repositioned existing products; </a:t>
            </a:r>
          </a:p>
          <a:p>
            <a:pPr>
              <a:lnSpc>
                <a:spcPct val="150000"/>
              </a:lnSpc>
            </a:pPr>
            <a:r>
              <a:rPr lang="en-US" sz="2000" dirty="0">
                <a:solidFill>
                  <a:schemeClr val="bg1"/>
                </a:solidFill>
              </a:rPr>
              <a:t>• line extensions. </a:t>
            </a:r>
            <a:endParaRPr lang="el-GR" sz="2000" dirty="0">
              <a:solidFill>
                <a:schemeClr val="bg1"/>
              </a:solidFill>
            </a:endParaRPr>
          </a:p>
        </p:txBody>
      </p:sp>
      <p:sp>
        <p:nvSpPr>
          <p:cNvPr id="13" name="Rectangle 12"/>
          <p:cNvSpPr/>
          <p:nvPr/>
        </p:nvSpPr>
        <p:spPr>
          <a:xfrm>
            <a:off x="547441" y="6264512"/>
            <a:ext cx="3901709" cy="369332"/>
          </a:xfrm>
          <a:prstGeom prst="rect">
            <a:avLst/>
          </a:prstGeom>
        </p:spPr>
        <p:txBody>
          <a:bodyPr wrap="none">
            <a:spAutoFit/>
          </a:bodyPr>
          <a:lstStyle/>
          <a:p>
            <a:r>
              <a:rPr lang="el-GR" dirty="0">
                <a:solidFill>
                  <a:srgbClr val="FFC000"/>
                </a:solidFill>
              </a:rPr>
              <a:t>http://www.fao.org/3/j7193e/j7193e.pdf</a:t>
            </a:r>
          </a:p>
        </p:txBody>
      </p:sp>
      <p:sp>
        <p:nvSpPr>
          <p:cNvPr id="14" name="Rectangle 13"/>
          <p:cNvSpPr/>
          <p:nvPr/>
        </p:nvSpPr>
        <p:spPr>
          <a:xfrm>
            <a:off x="6485785" y="2060027"/>
            <a:ext cx="4938959" cy="3276282"/>
          </a:xfrm>
          <a:prstGeom prst="rect">
            <a:avLst/>
          </a:prstGeom>
          <a:solidFill>
            <a:srgbClr val="00518E"/>
          </a:solidFill>
        </p:spPr>
        <p:txBody>
          <a:bodyPr wrap="square">
            <a:spAutoFit/>
          </a:bodyPr>
          <a:lstStyle/>
          <a:p>
            <a:pPr>
              <a:lnSpc>
                <a:spcPct val="150000"/>
              </a:lnSpc>
            </a:pPr>
            <a:r>
              <a:rPr lang="el-GR" sz="2000" dirty="0">
                <a:solidFill>
                  <a:schemeClr val="bg1"/>
                </a:solidFill>
              </a:rPr>
              <a:t>Η Καινοτομία ορίζεται ως «η εφαρμοσμένη χρήση της γνώσης με σκοπό την παραγωγή ή/και παροχή νέων ή ουσιαστικά βελτιωμένων προϊόντων, διαδικασιών ή/και υπηρεσιών που βρίσκουν άμεσης παραγωγικής, χρηστικής ή/και εμπορικής εφαρμογής».</a:t>
            </a:r>
          </a:p>
        </p:txBody>
      </p:sp>
      <p:sp>
        <p:nvSpPr>
          <p:cNvPr id="15" name="Rectangle 14"/>
          <p:cNvSpPr/>
          <p:nvPr/>
        </p:nvSpPr>
        <p:spPr>
          <a:xfrm>
            <a:off x="231228" y="245875"/>
            <a:ext cx="11834648" cy="978729"/>
          </a:xfrm>
          <a:prstGeom prst="rect">
            <a:avLst/>
          </a:prstGeom>
          <a:solidFill>
            <a:schemeClr val="accent1"/>
          </a:solidFill>
        </p:spPr>
        <p:txBody>
          <a:bodyPr vert="horz" lIns="91440" tIns="45720" rIns="91440" bIns="45720" rtlCol="0" anchor="ctr">
            <a:noAutofit/>
          </a:bodyPr>
          <a:lstStyle/>
          <a:p>
            <a:pPr defTabSz="914400">
              <a:lnSpc>
                <a:spcPct val="90000"/>
              </a:lnSpc>
              <a:spcBef>
                <a:spcPct val="0"/>
              </a:spcBef>
            </a:pPr>
            <a:r>
              <a:rPr lang="en-US" sz="2800" dirty="0">
                <a:solidFill>
                  <a:srgbClr val="FFFF00"/>
                </a:solidFill>
                <a:latin typeface="+mj-lt"/>
                <a:ea typeface="+mj-ea"/>
                <a:cs typeface="+mj-cs"/>
              </a:rPr>
              <a:t>“The innovation process transforms the food system”</a:t>
            </a:r>
            <a:endParaRPr lang="el-GR" sz="2800" dirty="0">
              <a:solidFill>
                <a:srgbClr val="FFFF00"/>
              </a:solidFill>
              <a:latin typeface="+mj-lt"/>
              <a:ea typeface="+mj-ea"/>
              <a:cs typeface="+mj-cs"/>
            </a:endParaRPr>
          </a:p>
          <a:p>
            <a:pPr defTabSz="914400">
              <a:lnSpc>
                <a:spcPct val="90000"/>
              </a:lnSpc>
              <a:spcBef>
                <a:spcPct val="0"/>
              </a:spcBef>
            </a:pPr>
            <a:endParaRPr lang="el-GR" sz="3200" dirty="0">
              <a:solidFill>
                <a:srgbClr val="FFFF00"/>
              </a:solidFill>
              <a:latin typeface="+mj-lt"/>
              <a:ea typeface="+mj-ea"/>
              <a:cs typeface="+mj-cs"/>
            </a:endParaRPr>
          </a:p>
        </p:txBody>
      </p:sp>
      <p:sp>
        <p:nvSpPr>
          <p:cNvPr id="17" name="Rectangle 16"/>
          <p:cNvSpPr/>
          <p:nvPr/>
        </p:nvSpPr>
        <p:spPr>
          <a:xfrm>
            <a:off x="6485785" y="5593212"/>
            <a:ext cx="2665153" cy="369332"/>
          </a:xfrm>
          <a:prstGeom prst="rect">
            <a:avLst/>
          </a:prstGeom>
        </p:spPr>
        <p:txBody>
          <a:bodyPr wrap="none">
            <a:spAutoFit/>
          </a:bodyPr>
          <a:lstStyle/>
          <a:p>
            <a:r>
              <a:rPr lang="el-GR" dirty="0">
                <a:solidFill>
                  <a:srgbClr val="FFC000"/>
                </a:solidFill>
              </a:rPr>
              <a:t>Ορισμός ΕΣΠΑ 2014-2020</a:t>
            </a:r>
          </a:p>
        </p:txBody>
      </p:sp>
      <p:pic>
        <p:nvPicPr>
          <p:cNvPr id="18" name="Picture 17"/>
          <p:cNvPicPr>
            <a:picLocks noChangeAspect="1"/>
          </p:cNvPicPr>
          <p:nvPr/>
        </p:nvPicPr>
        <p:blipFill>
          <a:blip r:embed="rId2"/>
          <a:stretch>
            <a:fillRect/>
          </a:stretch>
        </p:blipFill>
        <p:spPr>
          <a:xfrm>
            <a:off x="3026979" y="5503234"/>
            <a:ext cx="2490952" cy="826049"/>
          </a:xfrm>
          <a:prstGeom prst="rect">
            <a:avLst/>
          </a:prstGeom>
        </p:spPr>
      </p:pic>
    </p:spTree>
    <p:extLst>
      <p:ext uri="{BB962C8B-B14F-4D97-AF65-F5344CB8AC3E}">
        <p14:creationId xmlns:p14="http://schemas.microsoft.com/office/powerpoint/2010/main" val="3059731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288" y="226374"/>
            <a:ext cx="11852609" cy="1540388"/>
          </a:xfrm>
        </p:spPr>
        <p:txBody>
          <a:bodyPr>
            <a:noAutofit/>
          </a:bodyPr>
          <a:lstStyle/>
          <a:p>
            <a:r>
              <a:rPr lang="en-US" sz="3200" dirty="0"/>
              <a:t>EIT FOOD</a:t>
            </a:r>
            <a:r>
              <a:rPr lang="el-GR" sz="3200" dirty="0"/>
              <a:t>: </a:t>
            </a:r>
            <a:r>
              <a:rPr lang="en-US" sz="3200" dirty="0"/>
              <a:t>Food Innovation Initiative </a:t>
            </a:r>
            <a:br>
              <a:rPr lang="en-US" sz="3200" dirty="0"/>
            </a:br>
            <a:r>
              <a:rPr lang="en-US" sz="3200" dirty="0"/>
              <a:t>Working to make the food system more </a:t>
            </a:r>
            <a:br>
              <a:rPr lang="en-US" sz="3200" dirty="0"/>
            </a:br>
            <a:r>
              <a:rPr lang="en-US" sz="3200" dirty="0"/>
              <a:t>sustainable, healthy and trusted </a:t>
            </a:r>
            <a:endParaRPr lang="el-GR" sz="3200" dirty="0"/>
          </a:p>
        </p:txBody>
      </p:sp>
      <p:sp>
        <p:nvSpPr>
          <p:cNvPr id="3" name="Content Placeholder 2"/>
          <p:cNvSpPr>
            <a:spLocks noGrp="1"/>
          </p:cNvSpPr>
          <p:nvPr>
            <p:ph idx="1"/>
          </p:nvPr>
        </p:nvSpPr>
        <p:spPr>
          <a:xfrm>
            <a:off x="412956" y="2062480"/>
            <a:ext cx="9414120" cy="4539615"/>
          </a:xfrm>
        </p:spPr>
        <p:txBody>
          <a:bodyPr>
            <a:normAutofit/>
          </a:bodyPr>
          <a:lstStyle/>
          <a:p>
            <a:pPr marL="45720" indent="0">
              <a:lnSpc>
                <a:spcPct val="60000"/>
              </a:lnSpc>
              <a:buNone/>
            </a:pPr>
            <a:r>
              <a:rPr lang="en-US" b="1" dirty="0"/>
              <a:t>“…‘food innovation’ – can you tell us what that means to you?</a:t>
            </a:r>
            <a:endParaRPr lang="en-US" dirty="0"/>
          </a:p>
          <a:p>
            <a:pPr marL="45720" indent="0">
              <a:lnSpc>
                <a:spcPts val="2400"/>
              </a:lnSpc>
              <a:buNone/>
            </a:pPr>
            <a:r>
              <a:rPr lang="en-US" dirty="0"/>
              <a:t>For me this is about introducing originality and novelty into the way we do things in the food sector, so that we can adapt to changing consumer </a:t>
            </a:r>
            <a:r>
              <a:rPr lang="en-US" dirty="0" err="1"/>
              <a:t>behaviour</a:t>
            </a:r>
            <a:r>
              <a:rPr lang="en-US" dirty="0"/>
              <a:t>.</a:t>
            </a:r>
          </a:p>
          <a:p>
            <a:pPr marL="45720" indent="0">
              <a:lnSpc>
                <a:spcPct val="60000"/>
              </a:lnSpc>
              <a:buNone/>
            </a:pPr>
            <a:endParaRPr lang="en-US" b="1" dirty="0"/>
          </a:p>
          <a:p>
            <a:pPr marL="45720" indent="0">
              <a:lnSpc>
                <a:spcPct val="60000"/>
              </a:lnSpc>
              <a:buNone/>
            </a:pPr>
            <a:r>
              <a:rPr lang="en-US" b="1" dirty="0"/>
              <a:t>What trends are you seeing that are helping to transform food and health?</a:t>
            </a:r>
            <a:endParaRPr lang="en-US" dirty="0"/>
          </a:p>
          <a:p>
            <a:pPr marL="45720" indent="0">
              <a:lnSpc>
                <a:spcPct val="60000"/>
              </a:lnSpc>
              <a:buNone/>
            </a:pPr>
            <a:r>
              <a:rPr lang="en-US" dirty="0">
                <a:solidFill>
                  <a:srgbClr val="FF0000"/>
                </a:solidFill>
              </a:rPr>
              <a:t>Healthy ageing</a:t>
            </a:r>
            <a:r>
              <a:rPr lang="en-US" dirty="0"/>
              <a:t>, …what we eat as we grow older... </a:t>
            </a:r>
          </a:p>
          <a:p>
            <a:pPr marL="45720" indent="0">
              <a:lnSpc>
                <a:spcPct val="60000"/>
              </a:lnSpc>
              <a:buNone/>
            </a:pPr>
            <a:r>
              <a:rPr lang="en-US" dirty="0">
                <a:solidFill>
                  <a:srgbClr val="FF0000"/>
                </a:solidFill>
              </a:rPr>
              <a:t>Sustainability</a:t>
            </a:r>
            <a:r>
              <a:rPr lang="en-US" dirty="0"/>
              <a:t> ….more information about food production, transparency and animal welfare. </a:t>
            </a:r>
          </a:p>
          <a:p>
            <a:pPr marL="45720" indent="0">
              <a:lnSpc>
                <a:spcPct val="60000"/>
              </a:lnSpc>
              <a:buNone/>
            </a:pPr>
            <a:r>
              <a:rPr lang="en-US" dirty="0"/>
              <a:t>….</a:t>
            </a:r>
            <a:r>
              <a:rPr lang="en-US" dirty="0">
                <a:solidFill>
                  <a:srgbClr val="FF0000"/>
                </a:solidFill>
              </a:rPr>
              <a:t>healthy convenience foods</a:t>
            </a:r>
            <a:r>
              <a:rPr lang="en-US" dirty="0"/>
              <a:t>, where consumers are demanding more convenient ‘grab-and-go’ foods that are also good for them. </a:t>
            </a:r>
          </a:p>
          <a:p>
            <a:pPr marL="45720" indent="0">
              <a:lnSpc>
                <a:spcPct val="60000"/>
              </a:lnSpc>
              <a:buNone/>
            </a:pPr>
            <a:r>
              <a:rPr lang="en-US" dirty="0"/>
              <a:t>….</a:t>
            </a:r>
            <a:r>
              <a:rPr lang="en-US" dirty="0">
                <a:solidFill>
                  <a:srgbClr val="FF0000"/>
                </a:solidFill>
              </a:rPr>
              <a:t>food and health </a:t>
            </a:r>
            <a:r>
              <a:rPr lang="en-US" dirty="0" err="1">
                <a:solidFill>
                  <a:srgbClr val="FF0000"/>
                </a:solidFill>
              </a:rPr>
              <a:t>personalisation</a:t>
            </a:r>
            <a:r>
              <a:rPr lang="en-US" dirty="0"/>
              <a:t>, as more and more consumers expect foods ‘their way’ that are tailored to their needs.”</a:t>
            </a:r>
          </a:p>
        </p:txBody>
      </p:sp>
      <p:pic>
        <p:nvPicPr>
          <p:cNvPr id="4" name="Picture 3"/>
          <p:cNvPicPr>
            <a:picLocks noChangeAspect="1"/>
          </p:cNvPicPr>
          <p:nvPr/>
        </p:nvPicPr>
        <p:blipFill>
          <a:blip r:embed="rId2"/>
          <a:stretch>
            <a:fillRect/>
          </a:stretch>
        </p:blipFill>
        <p:spPr>
          <a:xfrm>
            <a:off x="9827076" y="2856807"/>
            <a:ext cx="1759114" cy="2141913"/>
          </a:xfrm>
          <a:prstGeom prst="rect">
            <a:avLst/>
          </a:prstGeom>
        </p:spPr>
      </p:pic>
      <p:pic>
        <p:nvPicPr>
          <p:cNvPr id="5" name="Picture 4"/>
          <p:cNvPicPr>
            <a:picLocks noChangeAspect="1"/>
          </p:cNvPicPr>
          <p:nvPr/>
        </p:nvPicPr>
        <p:blipFill>
          <a:blip r:embed="rId3"/>
          <a:stretch>
            <a:fillRect/>
          </a:stretch>
        </p:blipFill>
        <p:spPr>
          <a:xfrm>
            <a:off x="9925446" y="406910"/>
            <a:ext cx="1872326" cy="930275"/>
          </a:xfrm>
          <a:prstGeom prst="rect">
            <a:avLst/>
          </a:prstGeom>
        </p:spPr>
      </p:pic>
      <p:sp>
        <p:nvSpPr>
          <p:cNvPr id="6" name="Rectangle 5"/>
          <p:cNvSpPr/>
          <p:nvPr/>
        </p:nvSpPr>
        <p:spPr>
          <a:xfrm>
            <a:off x="9827076" y="5069840"/>
            <a:ext cx="2069066" cy="523220"/>
          </a:xfrm>
          <a:prstGeom prst="rect">
            <a:avLst/>
          </a:prstGeom>
        </p:spPr>
        <p:txBody>
          <a:bodyPr wrap="square">
            <a:spAutoFit/>
          </a:bodyPr>
          <a:lstStyle/>
          <a:p>
            <a:r>
              <a:rPr lang="it-IT" sz="1400" i="1" dirty="0">
                <a:solidFill>
                  <a:srgbClr val="303030"/>
                </a:solidFill>
                <a:latin typeface="Titillium Web"/>
              </a:rPr>
              <a:t>Innovation Programme, Lorena Savani</a:t>
            </a:r>
            <a:endParaRPr lang="el-GR" sz="1400" dirty="0"/>
          </a:p>
        </p:txBody>
      </p:sp>
      <p:sp>
        <p:nvSpPr>
          <p:cNvPr id="7" name="Rectangle 6"/>
          <p:cNvSpPr/>
          <p:nvPr/>
        </p:nvSpPr>
        <p:spPr>
          <a:xfrm>
            <a:off x="282862" y="6232763"/>
            <a:ext cx="11653150" cy="369332"/>
          </a:xfrm>
          <a:prstGeom prst="rect">
            <a:avLst/>
          </a:prstGeom>
        </p:spPr>
        <p:txBody>
          <a:bodyPr wrap="square">
            <a:spAutoFit/>
          </a:bodyPr>
          <a:lstStyle/>
          <a:p>
            <a:r>
              <a:rPr lang="en-US" dirty="0">
                <a:hlinkClick r:id="rId4"/>
              </a:rPr>
              <a:t>https://www.eitfood.eu/news/post/eit-food-discovered-the-trends-and-innovations-driving-the-future-of-food-health</a:t>
            </a:r>
            <a:endParaRPr lang="el-GR" dirty="0"/>
          </a:p>
        </p:txBody>
      </p:sp>
    </p:spTree>
    <p:extLst>
      <p:ext uri="{BB962C8B-B14F-4D97-AF65-F5344CB8AC3E}">
        <p14:creationId xmlns:p14="http://schemas.microsoft.com/office/powerpoint/2010/main" val="2534226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77" y="157655"/>
            <a:ext cx="11871364" cy="1629103"/>
          </a:xfrm>
        </p:spPr>
        <p:txBody>
          <a:bodyPr>
            <a:noAutofit/>
          </a:bodyPr>
          <a:lstStyle/>
          <a:p>
            <a:r>
              <a:rPr lang="en-US" sz="3200" dirty="0"/>
              <a:t>EIT FOOD</a:t>
            </a:r>
            <a:r>
              <a:rPr lang="el-GR" sz="3200" dirty="0"/>
              <a:t>: </a:t>
            </a:r>
            <a:r>
              <a:rPr lang="en-US" sz="3200" dirty="0"/>
              <a:t>Innovation</a:t>
            </a:r>
            <a:br>
              <a:rPr lang="en-US" sz="3200" dirty="0"/>
            </a:br>
            <a:r>
              <a:rPr lang="en-US" sz="3200" dirty="0"/>
              <a:t>We are fostering collaboration across the entire food system to develop innovative technologies, products and services.</a:t>
            </a:r>
            <a:endParaRPr lang="el-GR" sz="3200" dirty="0"/>
          </a:p>
        </p:txBody>
      </p:sp>
      <p:pic>
        <p:nvPicPr>
          <p:cNvPr id="5" name="Picture 4"/>
          <p:cNvPicPr>
            <a:picLocks noChangeAspect="1"/>
          </p:cNvPicPr>
          <p:nvPr/>
        </p:nvPicPr>
        <p:blipFill>
          <a:blip r:embed="rId2"/>
          <a:stretch>
            <a:fillRect/>
          </a:stretch>
        </p:blipFill>
        <p:spPr>
          <a:xfrm>
            <a:off x="10559688" y="20891"/>
            <a:ext cx="1490353" cy="740490"/>
          </a:xfrm>
          <a:prstGeom prst="rect">
            <a:avLst/>
          </a:prstGeom>
        </p:spPr>
      </p:pic>
      <p:sp>
        <p:nvSpPr>
          <p:cNvPr id="7" name="Rectangle 6"/>
          <p:cNvSpPr/>
          <p:nvPr/>
        </p:nvSpPr>
        <p:spPr>
          <a:xfrm>
            <a:off x="282862" y="6232763"/>
            <a:ext cx="11653150" cy="369332"/>
          </a:xfrm>
          <a:prstGeom prst="rect">
            <a:avLst/>
          </a:prstGeom>
        </p:spPr>
        <p:txBody>
          <a:bodyPr wrap="square">
            <a:spAutoFit/>
          </a:bodyPr>
          <a:lstStyle/>
          <a:p>
            <a:r>
              <a:rPr lang="en-US" dirty="0">
                <a:solidFill>
                  <a:srgbClr val="FFC000"/>
                </a:solidFill>
              </a:rPr>
              <a:t>https://www.eitfood.eu/innovation</a:t>
            </a:r>
            <a:endParaRPr lang="el-GR" dirty="0">
              <a:solidFill>
                <a:srgbClr val="FFC000"/>
              </a:solidFill>
            </a:endParaRPr>
          </a:p>
        </p:txBody>
      </p:sp>
      <p:sp>
        <p:nvSpPr>
          <p:cNvPr id="8" name="Content Placeholder 7"/>
          <p:cNvSpPr>
            <a:spLocks noGrp="1"/>
          </p:cNvSpPr>
          <p:nvPr>
            <p:ph idx="1"/>
          </p:nvPr>
        </p:nvSpPr>
        <p:spPr>
          <a:xfrm>
            <a:off x="178677" y="2307560"/>
            <a:ext cx="11757335" cy="3788439"/>
          </a:xfrm>
        </p:spPr>
        <p:txBody>
          <a:bodyPr>
            <a:normAutofit/>
          </a:bodyPr>
          <a:lstStyle/>
          <a:p>
            <a:pPr marL="45720" indent="0">
              <a:buNone/>
            </a:pPr>
            <a:r>
              <a:rPr lang="en-US" sz="2400" dirty="0"/>
              <a:t>We are committed to </a:t>
            </a:r>
          </a:p>
          <a:p>
            <a:pPr lvl="1">
              <a:buFont typeface="Wingdings" panose="05000000000000000000" pitchFamily="2" charset="2"/>
              <a:buChar char="§"/>
            </a:pPr>
            <a:r>
              <a:rPr lang="en-US" sz="2400" dirty="0"/>
              <a:t>overcoming low consumer trust, </a:t>
            </a:r>
          </a:p>
          <a:p>
            <a:pPr lvl="1">
              <a:buFont typeface="Wingdings" panose="05000000000000000000" pitchFamily="2" charset="2"/>
              <a:buChar char="§"/>
            </a:pPr>
            <a:r>
              <a:rPr lang="en-US" sz="2400" dirty="0"/>
              <a:t>creating consumer-valued food for healthier nutrition, </a:t>
            </a:r>
          </a:p>
          <a:p>
            <a:pPr lvl="1">
              <a:buFont typeface="Wingdings" panose="05000000000000000000" pitchFamily="2" charset="2"/>
              <a:buChar char="§"/>
            </a:pPr>
            <a:r>
              <a:rPr lang="en-US" sz="2400" dirty="0"/>
              <a:t>building a consumer-centric connected food system and </a:t>
            </a:r>
          </a:p>
          <a:p>
            <a:pPr lvl="1">
              <a:buFont typeface="Wingdings" panose="05000000000000000000" pitchFamily="2" charset="2"/>
              <a:buChar char="§"/>
            </a:pPr>
            <a:r>
              <a:rPr lang="en-US" sz="2400" dirty="0"/>
              <a:t>enhancing sustainability through promoting a circular </a:t>
            </a:r>
            <a:r>
              <a:rPr lang="en-US" sz="2400" dirty="0" err="1"/>
              <a:t>Bioeconomy</a:t>
            </a:r>
            <a:r>
              <a:rPr lang="en-US" sz="2400" dirty="0"/>
              <a:t>.  </a:t>
            </a:r>
          </a:p>
          <a:p>
            <a:pPr marL="45720" indent="0">
              <a:buNone/>
            </a:pPr>
            <a:endParaRPr lang="en-US" dirty="0"/>
          </a:p>
          <a:p>
            <a:pPr marL="45720" indent="0" algn="ctr">
              <a:buNone/>
            </a:pPr>
            <a:r>
              <a:rPr lang="en-US" sz="3200" b="1" dirty="0">
                <a:solidFill>
                  <a:srgbClr val="FF0000"/>
                </a:solidFill>
              </a:rPr>
              <a:t>“The needs and concerns of consumers are</a:t>
            </a:r>
          </a:p>
          <a:p>
            <a:pPr marL="45720" indent="0" algn="ctr">
              <a:buNone/>
            </a:pPr>
            <a:r>
              <a:rPr lang="en-US" sz="3200" b="1" dirty="0">
                <a:solidFill>
                  <a:srgbClr val="FF0000"/>
                </a:solidFill>
              </a:rPr>
              <a:t>at the heart of the food value chain”</a:t>
            </a:r>
            <a:endParaRPr lang="el-GR" sz="3200" b="1" dirty="0">
              <a:solidFill>
                <a:srgbClr val="FF0000"/>
              </a:solidFill>
            </a:endParaRPr>
          </a:p>
        </p:txBody>
      </p:sp>
      <p:sp>
        <p:nvSpPr>
          <p:cNvPr id="9" name="Rectangle 8"/>
          <p:cNvSpPr/>
          <p:nvPr/>
        </p:nvSpPr>
        <p:spPr>
          <a:xfrm rot="21012392">
            <a:off x="8860671" y="2170796"/>
            <a:ext cx="2855448" cy="1569660"/>
          </a:xfrm>
          <a:prstGeom prst="rect">
            <a:avLst/>
          </a:prstGeom>
          <a:solidFill>
            <a:srgbClr val="00518E"/>
          </a:solidFill>
        </p:spPr>
        <p:txBody>
          <a:bodyPr wrap="square">
            <a:spAutoFit/>
          </a:bodyPr>
          <a:lstStyle/>
          <a:p>
            <a:r>
              <a:rPr lang="el-GR" sz="2400" dirty="0">
                <a:solidFill>
                  <a:srgbClr val="FFFF00"/>
                </a:solidFill>
              </a:rPr>
              <a:t>«75% </a:t>
            </a:r>
            <a:r>
              <a:rPr lang="en-US" sz="2400" dirty="0">
                <a:solidFill>
                  <a:srgbClr val="FFFF00"/>
                </a:solidFill>
              </a:rPr>
              <a:t>of U.S. adults are looking for new food and beverage ideas in 2021.</a:t>
            </a:r>
            <a:r>
              <a:rPr lang="el-GR" sz="2400" dirty="0">
                <a:solidFill>
                  <a:srgbClr val="FFFF00"/>
                </a:solidFill>
              </a:rPr>
              <a:t>»</a:t>
            </a:r>
            <a:endParaRPr lang="en-US" sz="2400" dirty="0">
              <a:solidFill>
                <a:srgbClr val="FFFF00"/>
              </a:solidFill>
            </a:endParaRPr>
          </a:p>
        </p:txBody>
      </p:sp>
    </p:spTree>
    <p:extLst>
      <p:ext uri="{BB962C8B-B14F-4D97-AF65-F5344CB8AC3E}">
        <p14:creationId xmlns:p14="http://schemas.microsoft.com/office/powerpoint/2010/main" val="4231879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52" y="388883"/>
            <a:ext cx="11540358" cy="1356360"/>
          </a:xfrm>
        </p:spPr>
        <p:txBody>
          <a:bodyPr/>
          <a:lstStyle/>
          <a:p>
            <a:r>
              <a:rPr lang="en-US"/>
              <a:t>Top 5 European food trends in 2023</a:t>
            </a:r>
            <a:br>
              <a:rPr lang="en-US"/>
            </a:br>
            <a:endParaRPr lang="el-GR" dirty="0"/>
          </a:p>
        </p:txBody>
      </p:sp>
      <p:sp>
        <p:nvSpPr>
          <p:cNvPr id="3" name="Content Placeholder 2"/>
          <p:cNvSpPr>
            <a:spLocks noGrp="1"/>
          </p:cNvSpPr>
          <p:nvPr>
            <p:ph idx="1"/>
          </p:nvPr>
        </p:nvSpPr>
        <p:spPr>
          <a:xfrm>
            <a:off x="357352" y="2057400"/>
            <a:ext cx="11540358" cy="4038600"/>
          </a:xfrm>
        </p:spPr>
        <p:txBody>
          <a:bodyPr>
            <a:normAutofit/>
          </a:bodyPr>
          <a:lstStyle/>
          <a:p>
            <a:pPr marL="45720" indent="0">
              <a:buNone/>
            </a:pPr>
            <a:r>
              <a:rPr lang="en-US" dirty="0"/>
              <a:t>As we look ahead to another year, we have combined insights from EIT Food - the world’s largest and most dynamic food innovation community - to collate the top 5 European food trends in 2023.</a:t>
            </a:r>
          </a:p>
          <a:p>
            <a:pPr marL="45720" indent="0">
              <a:buNone/>
            </a:pPr>
            <a:endParaRPr lang="en-US" dirty="0"/>
          </a:p>
          <a:p>
            <a:pPr marL="45720" indent="0">
              <a:buNone/>
            </a:pPr>
            <a:r>
              <a:rPr lang="en-US" dirty="0"/>
              <a:t>The food system saw drastic changes in 2022. Confronted with challenges such as the Russian war against Ukraine impacting food security and the increasing impacts of climate change affecting harvests across the continent, the European </a:t>
            </a:r>
            <a:r>
              <a:rPr lang="en-US" dirty="0" err="1"/>
              <a:t>agrifood</a:t>
            </a:r>
            <a:r>
              <a:rPr lang="en-US" dirty="0"/>
              <a:t> sector was forced to adapt and evolve in 2022. However, the food system also saw great progress, with COP27 hosting the first ever </a:t>
            </a:r>
            <a:r>
              <a:rPr lang="en-US" dirty="0">
                <a:hlinkClick r:id="rId2"/>
              </a:rPr>
              <a:t>Food Systems Pavilion</a:t>
            </a:r>
            <a:r>
              <a:rPr lang="en-US" dirty="0"/>
              <a:t> and landmark initiatives such as the </a:t>
            </a:r>
            <a:r>
              <a:rPr lang="en-US" dirty="0">
                <a:hlinkClick r:id="rId3"/>
              </a:rPr>
              <a:t>EU’s algae approach</a:t>
            </a:r>
            <a:r>
              <a:rPr lang="en-US" dirty="0"/>
              <a:t> paving the way for more sustainable diets. But how will these developments influence European food trends in 2023 and what will be the key barriers to change?</a:t>
            </a:r>
            <a:endParaRPr lang="el-GR" dirty="0"/>
          </a:p>
        </p:txBody>
      </p:sp>
      <p:sp>
        <p:nvSpPr>
          <p:cNvPr id="4" name="Rectangle 3"/>
          <p:cNvSpPr/>
          <p:nvPr/>
        </p:nvSpPr>
        <p:spPr>
          <a:xfrm>
            <a:off x="5559972" y="5634335"/>
            <a:ext cx="6096000" cy="923330"/>
          </a:xfrm>
          <a:prstGeom prst="rect">
            <a:avLst/>
          </a:prstGeom>
        </p:spPr>
        <p:txBody>
          <a:bodyPr>
            <a:spAutoFit/>
          </a:bodyPr>
          <a:lstStyle/>
          <a:p>
            <a:r>
              <a:rPr lang="el-GR" dirty="0"/>
              <a:t>https://www.eitfood.eu/blog/top-5-european-food-trends-in-2023#:~:text=2023%20will%20see%20the%20development,alternatives%20continuing%20to%20disrupt%20markets.</a:t>
            </a:r>
          </a:p>
        </p:txBody>
      </p:sp>
    </p:spTree>
    <p:extLst>
      <p:ext uri="{BB962C8B-B14F-4D97-AF65-F5344CB8AC3E}">
        <p14:creationId xmlns:p14="http://schemas.microsoft.com/office/powerpoint/2010/main" val="194601475"/>
      </p:ext>
    </p:extLst>
  </p:cSld>
  <p:clrMapOvr>
    <a:masterClrMapping/>
  </p:clrMapOvr>
</p:sld>
</file>

<file path=ppt/theme/theme1.xml><?xml version="1.0" encoding="utf-8"?>
<a:theme xmlns:a="http://schemas.openxmlformats.org/drawingml/2006/main" name="Basis">
  <a:themeElements>
    <a:clrScheme name="Custom 5">
      <a:dk1>
        <a:srgbClr val="000000"/>
      </a:dk1>
      <a:lt1>
        <a:sysClr val="window" lastClr="FFFFFF"/>
      </a:lt1>
      <a:dk2>
        <a:srgbClr val="5E5E5E"/>
      </a:dk2>
      <a:lt2>
        <a:srgbClr val="DDDDDD"/>
      </a:lt2>
      <a:accent1>
        <a:srgbClr val="005EA4"/>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7345</TotalTime>
  <Words>3318</Words>
  <Application>Microsoft Office PowerPoint</Application>
  <PresentationFormat>Widescreen</PresentationFormat>
  <Paragraphs>198</Paragraphs>
  <Slides>37</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Corbel</vt:lpstr>
      <vt:lpstr>EB Garamond</vt:lpstr>
      <vt:lpstr>Helvetica Neue</vt:lpstr>
      <vt:lpstr>Montserrat Black</vt:lpstr>
      <vt:lpstr>Open Sans</vt:lpstr>
      <vt:lpstr>Titillium Web</vt:lpstr>
      <vt:lpstr>Wingdings</vt:lpstr>
      <vt:lpstr>Basis</vt:lpstr>
      <vt:lpstr>ΛΕΙΤΟΥΡΓΙΚΑ ΤΡΟΦΙΜΑ ΚΑΙ ΔΙΑΤΡΟΦΗ  KAINOTOMIA </vt:lpstr>
      <vt:lpstr>Καινοτομια στα τροφιμα</vt:lpstr>
      <vt:lpstr>Top 10 Functional Food Trends: Reinventing Wellness</vt:lpstr>
      <vt:lpstr>Key Takeaways </vt:lpstr>
      <vt:lpstr>Product Innovations to Boost the Global Functional Foods and Beverages Market Through 2021, Reports Technavio</vt:lpstr>
      <vt:lpstr>PowerPoint Presentation</vt:lpstr>
      <vt:lpstr>EIT FOOD: Food Innovation Initiative  Working to make the food system more  sustainable, healthy and trusted </vt:lpstr>
      <vt:lpstr>EIT FOOD: Innovation We are fostering collaboration across the entire food system to develop innovative technologies, products and services.</vt:lpstr>
      <vt:lpstr>Top 5 European food trends in 2023 </vt:lpstr>
      <vt:lpstr>PowerPoint Presentation</vt:lpstr>
      <vt:lpstr>3. Targeted nutrition solutions will become more localised </vt:lpstr>
      <vt:lpstr>Top 5 European food trends in 2024 </vt:lpstr>
      <vt:lpstr>PowerPoint Presentation</vt:lpstr>
      <vt:lpstr>PowerPoint Presentation</vt:lpstr>
      <vt:lpstr>PowerPoint Presentation</vt:lpstr>
      <vt:lpstr>PowerPoint Presentation</vt:lpstr>
      <vt:lpstr>IFT's Science and Policy Team Identifies Four Trends for 2024</vt:lpstr>
      <vt:lpstr>IFT's Science and Policy Team Identifies Four Trends for 2024</vt:lpstr>
      <vt:lpstr>Top 10 Functional Food Trends: Reinventing Wellness</vt:lpstr>
      <vt:lpstr>PowerPoint Presentation</vt:lpstr>
      <vt:lpstr>PowerPoint Presentation</vt:lpstr>
      <vt:lpstr>IFT Top Trends 2023</vt:lpstr>
      <vt:lpstr>Trends (2021):  immunity boosting &amp; low carb diets</vt:lpstr>
      <vt:lpstr>Trends (2021): upcycled foods &amp; plant-based products</vt:lpstr>
      <vt:lpstr>Trends (2021): at home treats &amp; special occasions</vt:lpstr>
      <vt:lpstr>Top 10 trends (Food industry)</vt:lpstr>
      <vt:lpstr>PowerPoint Presentation</vt:lpstr>
      <vt:lpstr>ΤΑ ΜΕΓΑΛΑ ΠΡΟΒΛΗΜΑΤΑ ΔΗΜΟΣΙΑΣ ΥΓΕΙΑΣ  ΠΟΥ ΣΧΕΤΙΖΟΝΤΑΙ ΜΕ ΤΗ ΔΙΑΤΡΟΦΗ</vt:lpstr>
      <vt:lpstr>PowerPoint Presentation</vt:lpstr>
      <vt:lpstr>Ten threats to global health (WHO)</vt:lpstr>
      <vt:lpstr>PowerPoint Presentation</vt:lpstr>
      <vt:lpstr>PowerPoint Presentation</vt:lpstr>
      <vt:lpstr>PowerPoint Presentation</vt:lpstr>
      <vt:lpstr>PowerPoint Presentation</vt:lpstr>
      <vt:lpstr>Overweight and Obesity in Europe</vt:lpstr>
      <vt:lpstr>EIT FOOD: Food Innovation Initiative  Working to make the food system more  sustainable, healthy and trusted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ΕΚΤΙΜΗΣΗ ΤΗΣ ΣΥΝΕΙΣΦΟΡΑΣ ΤΟΥ ΠΡΟΓΡΑΜΜΑΤΟΣ ΣΤΗΡΙΞΗΣ ΔΙΑΤΡΟΦΗΣ ΕΥΑΛΩΤΩΝ ΠΛΗΘΥΣΜΙΑΚΩΝ ΟΜΑΔΩΝ: ΤΑ ΠΡΟΓΡΑΜΜΑΤΑ "ΤΑΜΕΙΟ ΕΥΡΩΠΑΪΚΗΣ ΒΟΗΘΕΙΑΣ ΓΙΑ ΤΟΥΣ ΑΠΟΡΟΥΣ (TEBA/FEAD)"»</dc:title>
  <dc:creator>Fujitsu</dc:creator>
  <cp:lastModifiedBy>Maria Kapsokefalou</cp:lastModifiedBy>
  <cp:revision>343</cp:revision>
  <dcterms:created xsi:type="dcterms:W3CDTF">2018-10-28T10:24:20Z</dcterms:created>
  <dcterms:modified xsi:type="dcterms:W3CDTF">2024-10-14T09:18:32Z</dcterms:modified>
</cp:coreProperties>
</file>