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11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57" r:id="rId14"/>
    <p:sldId id="340" r:id="rId15"/>
    <p:sldId id="341" r:id="rId16"/>
    <p:sldId id="345" r:id="rId17"/>
    <p:sldId id="343" r:id="rId18"/>
    <p:sldId id="344" r:id="rId19"/>
    <p:sldId id="348" r:id="rId20"/>
    <p:sldId id="354" r:id="rId21"/>
    <p:sldId id="355" r:id="rId22"/>
    <p:sldId id="356" r:id="rId23"/>
    <p:sldId id="314" r:id="rId24"/>
    <p:sldId id="358" r:id="rId25"/>
    <p:sldId id="359" r:id="rId26"/>
    <p:sldId id="360" r:id="rId27"/>
    <p:sldId id="373" r:id="rId28"/>
    <p:sldId id="374" r:id="rId29"/>
    <p:sldId id="362" r:id="rId30"/>
    <p:sldId id="363" r:id="rId31"/>
    <p:sldId id="364" r:id="rId32"/>
    <p:sldId id="365" r:id="rId33"/>
    <p:sldId id="366" r:id="rId34"/>
    <p:sldId id="367" r:id="rId35"/>
    <p:sldId id="422" r:id="rId36"/>
    <p:sldId id="368" r:id="rId37"/>
    <p:sldId id="424" r:id="rId38"/>
    <p:sldId id="369" r:id="rId39"/>
    <p:sldId id="370" r:id="rId40"/>
    <p:sldId id="437" r:id="rId41"/>
    <p:sldId id="371" r:id="rId42"/>
    <p:sldId id="372" r:id="rId43"/>
    <p:sldId id="375" r:id="rId44"/>
    <p:sldId id="376" r:id="rId45"/>
    <p:sldId id="377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90" r:id="rId54"/>
    <p:sldId id="391" r:id="rId55"/>
    <p:sldId id="388" r:id="rId56"/>
    <p:sldId id="392" r:id="rId57"/>
    <p:sldId id="393" r:id="rId58"/>
    <p:sldId id="394" r:id="rId59"/>
    <p:sldId id="395" r:id="rId60"/>
    <p:sldId id="396" r:id="rId61"/>
    <p:sldId id="397" r:id="rId62"/>
    <p:sldId id="438" r:id="rId63"/>
    <p:sldId id="398" r:id="rId64"/>
    <p:sldId id="425" r:id="rId65"/>
    <p:sldId id="399" r:id="rId66"/>
    <p:sldId id="400" r:id="rId67"/>
    <p:sldId id="401" r:id="rId68"/>
    <p:sldId id="408" r:id="rId69"/>
    <p:sldId id="409" r:id="rId70"/>
    <p:sldId id="427" r:id="rId71"/>
    <p:sldId id="410" r:id="rId72"/>
    <p:sldId id="426" r:id="rId73"/>
    <p:sldId id="411" r:id="rId74"/>
    <p:sldId id="412" r:id="rId75"/>
    <p:sldId id="413" r:id="rId76"/>
    <p:sldId id="414" r:id="rId77"/>
    <p:sldId id="428" r:id="rId78"/>
    <p:sldId id="415" r:id="rId79"/>
    <p:sldId id="407" r:id="rId80"/>
    <p:sldId id="429" r:id="rId81"/>
    <p:sldId id="416" r:id="rId82"/>
    <p:sldId id="418" r:id="rId83"/>
    <p:sldId id="419" r:id="rId84"/>
    <p:sldId id="420" r:id="rId85"/>
    <p:sldId id="421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FC3AB-8053-47EE-A126-F3AC1B0762F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B0CBB9-20AE-4B47-8B97-D154924EFEFF}">
      <dgm:prSet/>
      <dgm:spPr/>
      <dgm:t>
        <a:bodyPr/>
        <a:lstStyle/>
        <a:p>
          <a:r>
            <a:rPr lang="en-US" dirty="0"/>
            <a:t>N</a:t>
          </a:r>
          <a:r>
            <a:rPr lang="el-GR" dirty="0" err="1"/>
            <a:t>εογνά</a:t>
          </a:r>
          <a:r>
            <a:rPr lang="el-GR" dirty="0"/>
            <a:t>: το γάλα οδηγείται μέσω της οισοφαγικής αύλακας στο</a:t>
          </a:r>
          <a:r>
            <a:rPr lang="en-US" dirty="0"/>
            <a:t> </a:t>
          </a:r>
          <a:r>
            <a:rPr lang="el-GR" dirty="0"/>
            <a:t>ήνυστρο</a:t>
          </a:r>
          <a:endParaRPr lang="en-US" dirty="0"/>
        </a:p>
      </dgm:t>
    </dgm:pt>
    <dgm:pt modelId="{722CB805-6E29-46E0-8788-E8D582925609}" type="parTrans" cxnId="{E8A69E25-88F1-4F56-B0DA-1D187DCB6B70}">
      <dgm:prSet/>
      <dgm:spPr/>
      <dgm:t>
        <a:bodyPr/>
        <a:lstStyle/>
        <a:p>
          <a:endParaRPr lang="en-US"/>
        </a:p>
      </dgm:t>
    </dgm:pt>
    <dgm:pt modelId="{059A896B-5AE2-40F3-AF59-FB642F65413A}" type="sibTrans" cxnId="{E8A69E25-88F1-4F56-B0DA-1D187DCB6B70}">
      <dgm:prSet/>
      <dgm:spPr/>
      <dgm:t>
        <a:bodyPr/>
        <a:lstStyle/>
        <a:p>
          <a:endParaRPr lang="en-US"/>
        </a:p>
      </dgm:t>
    </dgm:pt>
    <dgm:pt modelId="{B9A39C49-3D2F-47EB-BB34-232678A8974B}">
      <dgm:prSet/>
      <dgm:spPr/>
      <dgm:t>
        <a:bodyPr/>
        <a:lstStyle/>
        <a:p>
          <a:r>
            <a:rPr lang="el-GR"/>
            <a:t>Ήνυστρο: παραγωγή βλέννας, πεψίνης </a:t>
          </a:r>
          <a:r>
            <a:rPr lang="en-US"/>
            <a:t>HCl</a:t>
          </a:r>
          <a:r>
            <a:rPr lang="el-GR"/>
            <a:t> οξέος</a:t>
          </a:r>
          <a:endParaRPr lang="en-US"/>
        </a:p>
      </dgm:t>
    </dgm:pt>
    <dgm:pt modelId="{77496F43-0CCD-4D7C-BF0A-B3A9FCC82AA4}" type="parTrans" cxnId="{035469F0-F7A7-4119-B802-D582E73A31E3}">
      <dgm:prSet/>
      <dgm:spPr/>
      <dgm:t>
        <a:bodyPr/>
        <a:lstStyle/>
        <a:p>
          <a:endParaRPr lang="en-US"/>
        </a:p>
      </dgm:t>
    </dgm:pt>
    <dgm:pt modelId="{385ED4D0-4B8F-4B3A-B323-D7DF08ECDEF6}" type="sibTrans" cxnId="{035469F0-F7A7-4119-B802-D582E73A31E3}">
      <dgm:prSet/>
      <dgm:spPr/>
      <dgm:t>
        <a:bodyPr/>
        <a:lstStyle/>
        <a:p>
          <a:endParaRPr lang="en-US"/>
        </a:p>
      </dgm:t>
    </dgm:pt>
    <dgm:pt modelId="{1E8F6E8A-2E72-4231-99AF-953999121671}">
      <dgm:prSet/>
      <dgm:spPr/>
      <dgm:t>
        <a:bodyPr/>
        <a:lstStyle/>
        <a:p>
          <a:r>
            <a:rPr lang="el-GR"/>
            <a:t>Μεγ. κοιλία – κεκρύφαλος: ολοκλήρωση ανάπτυξης σε ηλικία 8 περίπου εβδομάδων</a:t>
          </a:r>
          <a:endParaRPr lang="en-US"/>
        </a:p>
      </dgm:t>
    </dgm:pt>
    <dgm:pt modelId="{F616CCD0-1AAE-4E8A-9468-475A6886BC27}" type="parTrans" cxnId="{C5C3F03A-CCFB-4A9F-81CE-7E9087AED72D}">
      <dgm:prSet/>
      <dgm:spPr/>
      <dgm:t>
        <a:bodyPr/>
        <a:lstStyle/>
        <a:p>
          <a:endParaRPr lang="en-US"/>
        </a:p>
      </dgm:t>
    </dgm:pt>
    <dgm:pt modelId="{396311BD-92CA-453B-9EAD-D32E1915987B}" type="sibTrans" cxnId="{C5C3F03A-CCFB-4A9F-81CE-7E9087AED72D}">
      <dgm:prSet/>
      <dgm:spPr/>
      <dgm:t>
        <a:bodyPr/>
        <a:lstStyle/>
        <a:p>
          <a:endParaRPr lang="en-US"/>
        </a:p>
      </dgm:t>
    </dgm:pt>
    <dgm:pt modelId="{0FC3FA8A-24BB-4D35-B744-5B863E82CBDE}">
      <dgm:prSet/>
      <dgm:spPr/>
      <dgm:t>
        <a:bodyPr/>
        <a:lstStyle/>
        <a:p>
          <a:r>
            <a:rPr lang="el-GR"/>
            <a:t>Στερεά τροφή: επιταχύνει την ανατομο-φυσιολογική εξέλιξη</a:t>
          </a:r>
          <a:endParaRPr lang="en-US"/>
        </a:p>
      </dgm:t>
    </dgm:pt>
    <dgm:pt modelId="{DC8BF27C-3E5D-499B-9A74-E630ECF90D47}" type="parTrans" cxnId="{E2700E27-8F30-4D18-A882-5A219ED324D2}">
      <dgm:prSet/>
      <dgm:spPr/>
      <dgm:t>
        <a:bodyPr/>
        <a:lstStyle/>
        <a:p>
          <a:endParaRPr lang="en-US"/>
        </a:p>
      </dgm:t>
    </dgm:pt>
    <dgm:pt modelId="{31608D97-EB49-499D-919C-D0F57AE0C95C}" type="sibTrans" cxnId="{E2700E27-8F30-4D18-A882-5A219ED324D2}">
      <dgm:prSet/>
      <dgm:spPr/>
      <dgm:t>
        <a:bodyPr/>
        <a:lstStyle/>
        <a:p>
          <a:endParaRPr lang="en-US"/>
        </a:p>
      </dgm:t>
    </dgm:pt>
    <dgm:pt modelId="{8F1396C4-03A9-43BC-85B9-DC820004DD8A}">
      <dgm:prSet/>
      <dgm:spPr/>
      <dgm:t>
        <a:bodyPr/>
        <a:lstStyle/>
        <a:p>
          <a:r>
            <a:rPr lang="el-GR"/>
            <a:t>Υγρά διατροφή: την επιβραδύνει</a:t>
          </a:r>
          <a:endParaRPr lang="en-US"/>
        </a:p>
      </dgm:t>
    </dgm:pt>
    <dgm:pt modelId="{A93DD39A-E72E-4D36-B177-1AA76705A3CD}" type="parTrans" cxnId="{045A8C93-9A58-407B-9708-627762E6109F}">
      <dgm:prSet/>
      <dgm:spPr/>
      <dgm:t>
        <a:bodyPr/>
        <a:lstStyle/>
        <a:p>
          <a:endParaRPr lang="en-US"/>
        </a:p>
      </dgm:t>
    </dgm:pt>
    <dgm:pt modelId="{6C0D1D74-6CDA-4E47-92E6-D82C7B35816E}" type="sibTrans" cxnId="{045A8C93-9A58-407B-9708-627762E6109F}">
      <dgm:prSet/>
      <dgm:spPr/>
      <dgm:t>
        <a:bodyPr/>
        <a:lstStyle/>
        <a:p>
          <a:endParaRPr lang="en-US"/>
        </a:p>
      </dgm:t>
    </dgm:pt>
    <dgm:pt modelId="{91139586-6061-4312-AF22-E7CBC4BB2426}" type="pres">
      <dgm:prSet presAssocID="{569FC3AB-8053-47EE-A126-F3AC1B0762F2}" presName="outerComposite" presStyleCnt="0">
        <dgm:presLayoutVars>
          <dgm:chMax val="5"/>
          <dgm:dir/>
          <dgm:resizeHandles val="exact"/>
        </dgm:presLayoutVars>
      </dgm:prSet>
      <dgm:spPr/>
    </dgm:pt>
    <dgm:pt modelId="{1576B793-7639-4E36-8C4D-EA31D8452701}" type="pres">
      <dgm:prSet presAssocID="{569FC3AB-8053-47EE-A126-F3AC1B0762F2}" presName="dummyMaxCanvas" presStyleCnt="0">
        <dgm:presLayoutVars/>
      </dgm:prSet>
      <dgm:spPr/>
    </dgm:pt>
    <dgm:pt modelId="{BAAD6979-E8BA-4B72-A39C-575311F05A97}" type="pres">
      <dgm:prSet presAssocID="{569FC3AB-8053-47EE-A126-F3AC1B0762F2}" presName="FiveNodes_1" presStyleLbl="node1" presStyleIdx="0" presStyleCnt="5">
        <dgm:presLayoutVars>
          <dgm:bulletEnabled val="1"/>
        </dgm:presLayoutVars>
      </dgm:prSet>
      <dgm:spPr/>
    </dgm:pt>
    <dgm:pt modelId="{F6BAD51B-4A67-462F-8E55-6D2F3123FB25}" type="pres">
      <dgm:prSet presAssocID="{569FC3AB-8053-47EE-A126-F3AC1B0762F2}" presName="FiveNodes_2" presStyleLbl="node1" presStyleIdx="1" presStyleCnt="5">
        <dgm:presLayoutVars>
          <dgm:bulletEnabled val="1"/>
        </dgm:presLayoutVars>
      </dgm:prSet>
      <dgm:spPr/>
    </dgm:pt>
    <dgm:pt modelId="{406C3082-1038-4FD3-A781-8B7C75DAB040}" type="pres">
      <dgm:prSet presAssocID="{569FC3AB-8053-47EE-A126-F3AC1B0762F2}" presName="FiveNodes_3" presStyleLbl="node1" presStyleIdx="2" presStyleCnt="5">
        <dgm:presLayoutVars>
          <dgm:bulletEnabled val="1"/>
        </dgm:presLayoutVars>
      </dgm:prSet>
      <dgm:spPr/>
    </dgm:pt>
    <dgm:pt modelId="{1E14FB9A-3BDD-4A86-92B9-E8F70D07E2F9}" type="pres">
      <dgm:prSet presAssocID="{569FC3AB-8053-47EE-A126-F3AC1B0762F2}" presName="FiveNodes_4" presStyleLbl="node1" presStyleIdx="3" presStyleCnt="5">
        <dgm:presLayoutVars>
          <dgm:bulletEnabled val="1"/>
        </dgm:presLayoutVars>
      </dgm:prSet>
      <dgm:spPr/>
    </dgm:pt>
    <dgm:pt modelId="{76D0FE89-EEAF-4262-93C0-0ED1D008EA01}" type="pres">
      <dgm:prSet presAssocID="{569FC3AB-8053-47EE-A126-F3AC1B0762F2}" presName="FiveNodes_5" presStyleLbl="node1" presStyleIdx="4" presStyleCnt="5">
        <dgm:presLayoutVars>
          <dgm:bulletEnabled val="1"/>
        </dgm:presLayoutVars>
      </dgm:prSet>
      <dgm:spPr/>
    </dgm:pt>
    <dgm:pt modelId="{3341B335-4037-4601-A43D-8819D2228546}" type="pres">
      <dgm:prSet presAssocID="{569FC3AB-8053-47EE-A126-F3AC1B0762F2}" presName="FiveConn_1-2" presStyleLbl="fgAccFollowNode1" presStyleIdx="0" presStyleCnt="4">
        <dgm:presLayoutVars>
          <dgm:bulletEnabled val="1"/>
        </dgm:presLayoutVars>
      </dgm:prSet>
      <dgm:spPr/>
    </dgm:pt>
    <dgm:pt modelId="{27C5B479-24FD-4847-B16B-6BE54442C723}" type="pres">
      <dgm:prSet presAssocID="{569FC3AB-8053-47EE-A126-F3AC1B0762F2}" presName="FiveConn_2-3" presStyleLbl="fgAccFollowNode1" presStyleIdx="1" presStyleCnt="4">
        <dgm:presLayoutVars>
          <dgm:bulletEnabled val="1"/>
        </dgm:presLayoutVars>
      </dgm:prSet>
      <dgm:spPr/>
    </dgm:pt>
    <dgm:pt modelId="{31DEDE68-1E23-4B7E-B13F-824887D000E9}" type="pres">
      <dgm:prSet presAssocID="{569FC3AB-8053-47EE-A126-F3AC1B0762F2}" presName="FiveConn_3-4" presStyleLbl="fgAccFollowNode1" presStyleIdx="2" presStyleCnt="4">
        <dgm:presLayoutVars>
          <dgm:bulletEnabled val="1"/>
        </dgm:presLayoutVars>
      </dgm:prSet>
      <dgm:spPr/>
    </dgm:pt>
    <dgm:pt modelId="{2CBA233A-4E63-4F4B-B2E9-F5D2AFFBA972}" type="pres">
      <dgm:prSet presAssocID="{569FC3AB-8053-47EE-A126-F3AC1B0762F2}" presName="FiveConn_4-5" presStyleLbl="fgAccFollowNode1" presStyleIdx="3" presStyleCnt="4">
        <dgm:presLayoutVars>
          <dgm:bulletEnabled val="1"/>
        </dgm:presLayoutVars>
      </dgm:prSet>
      <dgm:spPr/>
    </dgm:pt>
    <dgm:pt modelId="{2651114E-F941-4043-92A1-D6ADB625116D}" type="pres">
      <dgm:prSet presAssocID="{569FC3AB-8053-47EE-A126-F3AC1B0762F2}" presName="FiveNodes_1_text" presStyleLbl="node1" presStyleIdx="4" presStyleCnt="5">
        <dgm:presLayoutVars>
          <dgm:bulletEnabled val="1"/>
        </dgm:presLayoutVars>
      </dgm:prSet>
      <dgm:spPr/>
    </dgm:pt>
    <dgm:pt modelId="{2AEC6F2A-9343-4BBC-BC7D-8F3EB152D2EE}" type="pres">
      <dgm:prSet presAssocID="{569FC3AB-8053-47EE-A126-F3AC1B0762F2}" presName="FiveNodes_2_text" presStyleLbl="node1" presStyleIdx="4" presStyleCnt="5">
        <dgm:presLayoutVars>
          <dgm:bulletEnabled val="1"/>
        </dgm:presLayoutVars>
      </dgm:prSet>
      <dgm:spPr/>
    </dgm:pt>
    <dgm:pt modelId="{519FA137-5ECC-4296-AABD-2DCA5BFF67B5}" type="pres">
      <dgm:prSet presAssocID="{569FC3AB-8053-47EE-A126-F3AC1B0762F2}" presName="FiveNodes_3_text" presStyleLbl="node1" presStyleIdx="4" presStyleCnt="5">
        <dgm:presLayoutVars>
          <dgm:bulletEnabled val="1"/>
        </dgm:presLayoutVars>
      </dgm:prSet>
      <dgm:spPr/>
    </dgm:pt>
    <dgm:pt modelId="{724163B4-A764-4AB8-AFC7-B2C587EE5EA6}" type="pres">
      <dgm:prSet presAssocID="{569FC3AB-8053-47EE-A126-F3AC1B0762F2}" presName="FiveNodes_4_text" presStyleLbl="node1" presStyleIdx="4" presStyleCnt="5">
        <dgm:presLayoutVars>
          <dgm:bulletEnabled val="1"/>
        </dgm:presLayoutVars>
      </dgm:prSet>
      <dgm:spPr/>
    </dgm:pt>
    <dgm:pt modelId="{81AF4BE4-674B-4123-AC18-E94E86D7A35E}" type="pres">
      <dgm:prSet presAssocID="{569FC3AB-8053-47EE-A126-F3AC1B0762F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8A69E25-88F1-4F56-B0DA-1D187DCB6B70}" srcId="{569FC3AB-8053-47EE-A126-F3AC1B0762F2}" destId="{90B0CBB9-20AE-4B47-8B97-D154924EFEFF}" srcOrd="0" destOrd="0" parTransId="{722CB805-6E29-46E0-8788-E8D582925609}" sibTransId="{059A896B-5AE2-40F3-AF59-FB642F65413A}"/>
    <dgm:cxn modelId="{3B79FF25-02A2-424D-BEE4-7FAC3127A17B}" type="presOf" srcId="{8F1396C4-03A9-43BC-85B9-DC820004DD8A}" destId="{81AF4BE4-674B-4123-AC18-E94E86D7A35E}" srcOrd="1" destOrd="0" presId="urn:microsoft.com/office/officeart/2005/8/layout/vProcess5"/>
    <dgm:cxn modelId="{E2700E27-8F30-4D18-A882-5A219ED324D2}" srcId="{569FC3AB-8053-47EE-A126-F3AC1B0762F2}" destId="{0FC3FA8A-24BB-4D35-B744-5B863E82CBDE}" srcOrd="3" destOrd="0" parTransId="{DC8BF27C-3E5D-499B-9A74-E630ECF90D47}" sibTransId="{31608D97-EB49-499D-919C-D0F57AE0C95C}"/>
    <dgm:cxn modelId="{80E07F2B-32A2-4F23-B0CC-8A4CF15E98E6}" type="presOf" srcId="{1E8F6E8A-2E72-4231-99AF-953999121671}" destId="{519FA137-5ECC-4296-AABD-2DCA5BFF67B5}" srcOrd="1" destOrd="0" presId="urn:microsoft.com/office/officeart/2005/8/layout/vProcess5"/>
    <dgm:cxn modelId="{C5C3F03A-CCFB-4A9F-81CE-7E9087AED72D}" srcId="{569FC3AB-8053-47EE-A126-F3AC1B0762F2}" destId="{1E8F6E8A-2E72-4231-99AF-953999121671}" srcOrd="2" destOrd="0" parTransId="{F616CCD0-1AAE-4E8A-9468-475A6886BC27}" sibTransId="{396311BD-92CA-453B-9EAD-D32E1915987B}"/>
    <dgm:cxn modelId="{5FD0065B-7971-4B41-B90B-5C6E99BD7793}" type="presOf" srcId="{569FC3AB-8053-47EE-A126-F3AC1B0762F2}" destId="{91139586-6061-4312-AF22-E7CBC4BB2426}" srcOrd="0" destOrd="0" presId="urn:microsoft.com/office/officeart/2005/8/layout/vProcess5"/>
    <dgm:cxn modelId="{71C22A60-45FB-4D3A-BEC5-78D6B800E856}" type="presOf" srcId="{8F1396C4-03A9-43BC-85B9-DC820004DD8A}" destId="{76D0FE89-EEAF-4262-93C0-0ED1D008EA01}" srcOrd="0" destOrd="0" presId="urn:microsoft.com/office/officeart/2005/8/layout/vProcess5"/>
    <dgm:cxn modelId="{D4570448-0C0C-413B-A08E-45C45445EDEA}" type="presOf" srcId="{90B0CBB9-20AE-4B47-8B97-D154924EFEFF}" destId="{BAAD6979-E8BA-4B72-A39C-575311F05A97}" srcOrd="0" destOrd="0" presId="urn:microsoft.com/office/officeart/2005/8/layout/vProcess5"/>
    <dgm:cxn modelId="{B9F47D73-0D6A-4D81-83A8-1797373E0F16}" type="presOf" srcId="{0FC3FA8A-24BB-4D35-B744-5B863E82CBDE}" destId="{724163B4-A764-4AB8-AFC7-B2C587EE5EA6}" srcOrd="1" destOrd="0" presId="urn:microsoft.com/office/officeart/2005/8/layout/vProcess5"/>
    <dgm:cxn modelId="{A4F78274-54D1-491E-8A64-BDC451BE1463}" type="presOf" srcId="{90B0CBB9-20AE-4B47-8B97-D154924EFEFF}" destId="{2651114E-F941-4043-92A1-D6ADB625116D}" srcOrd="1" destOrd="0" presId="urn:microsoft.com/office/officeart/2005/8/layout/vProcess5"/>
    <dgm:cxn modelId="{56391959-34FE-446A-950A-145972885BC5}" type="presOf" srcId="{B9A39C49-3D2F-47EB-BB34-232678A8974B}" destId="{F6BAD51B-4A67-462F-8E55-6D2F3123FB25}" srcOrd="0" destOrd="0" presId="urn:microsoft.com/office/officeart/2005/8/layout/vProcess5"/>
    <dgm:cxn modelId="{F5924280-1287-4138-AD48-A5926372E94E}" type="presOf" srcId="{0FC3FA8A-24BB-4D35-B744-5B863E82CBDE}" destId="{1E14FB9A-3BDD-4A86-92B9-E8F70D07E2F9}" srcOrd="0" destOrd="0" presId="urn:microsoft.com/office/officeart/2005/8/layout/vProcess5"/>
    <dgm:cxn modelId="{7BA9A28C-B06A-41B3-986C-E8900CC84EB1}" type="presOf" srcId="{B9A39C49-3D2F-47EB-BB34-232678A8974B}" destId="{2AEC6F2A-9343-4BBC-BC7D-8F3EB152D2EE}" srcOrd="1" destOrd="0" presId="urn:microsoft.com/office/officeart/2005/8/layout/vProcess5"/>
    <dgm:cxn modelId="{045A8C93-9A58-407B-9708-627762E6109F}" srcId="{569FC3AB-8053-47EE-A126-F3AC1B0762F2}" destId="{8F1396C4-03A9-43BC-85B9-DC820004DD8A}" srcOrd="4" destOrd="0" parTransId="{A93DD39A-E72E-4D36-B177-1AA76705A3CD}" sibTransId="{6C0D1D74-6CDA-4E47-92E6-D82C7B35816E}"/>
    <dgm:cxn modelId="{176E4E97-3DD6-4ADB-860D-F4E710E204A9}" type="presOf" srcId="{31608D97-EB49-499D-919C-D0F57AE0C95C}" destId="{2CBA233A-4E63-4F4B-B2E9-F5D2AFFBA972}" srcOrd="0" destOrd="0" presId="urn:microsoft.com/office/officeart/2005/8/layout/vProcess5"/>
    <dgm:cxn modelId="{EE4D69A8-A5BA-47B2-8425-1EA08C9A0F96}" type="presOf" srcId="{396311BD-92CA-453B-9EAD-D32E1915987B}" destId="{31DEDE68-1E23-4B7E-B13F-824887D000E9}" srcOrd="0" destOrd="0" presId="urn:microsoft.com/office/officeart/2005/8/layout/vProcess5"/>
    <dgm:cxn modelId="{7C61CDAB-8D4E-4FBB-AEF4-9BE008F743DA}" type="presOf" srcId="{1E8F6E8A-2E72-4231-99AF-953999121671}" destId="{406C3082-1038-4FD3-A781-8B7C75DAB040}" srcOrd="0" destOrd="0" presId="urn:microsoft.com/office/officeart/2005/8/layout/vProcess5"/>
    <dgm:cxn modelId="{D79C50C6-77BA-4788-ABC8-BF172EB71ACD}" type="presOf" srcId="{385ED4D0-4B8F-4B3A-B323-D7DF08ECDEF6}" destId="{27C5B479-24FD-4847-B16B-6BE54442C723}" srcOrd="0" destOrd="0" presId="urn:microsoft.com/office/officeart/2005/8/layout/vProcess5"/>
    <dgm:cxn modelId="{AA1EB1EF-A7A7-4596-9C40-710A20E3C12A}" type="presOf" srcId="{059A896B-5AE2-40F3-AF59-FB642F65413A}" destId="{3341B335-4037-4601-A43D-8819D2228546}" srcOrd="0" destOrd="0" presId="urn:microsoft.com/office/officeart/2005/8/layout/vProcess5"/>
    <dgm:cxn modelId="{035469F0-F7A7-4119-B802-D582E73A31E3}" srcId="{569FC3AB-8053-47EE-A126-F3AC1B0762F2}" destId="{B9A39C49-3D2F-47EB-BB34-232678A8974B}" srcOrd="1" destOrd="0" parTransId="{77496F43-0CCD-4D7C-BF0A-B3A9FCC82AA4}" sibTransId="{385ED4D0-4B8F-4B3A-B323-D7DF08ECDEF6}"/>
    <dgm:cxn modelId="{0D5C4140-6C0E-4EDC-96E2-C543B220AA51}" type="presParOf" srcId="{91139586-6061-4312-AF22-E7CBC4BB2426}" destId="{1576B793-7639-4E36-8C4D-EA31D8452701}" srcOrd="0" destOrd="0" presId="urn:microsoft.com/office/officeart/2005/8/layout/vProcess5"/>
    <dgm:cxn modelId="{DF6A92CB-8C25-47D0-BC20-8387AEC7AA70}" type="presParOf" srcId="{91139586-6061-4312-AF22-E7CBC4BB2426}" destId="{BAAD6979-E8BA-4B72-A39C-575311F05A97}" srcOrd="1" destOrd="0" presId="urn:microsoft.com/office/officeart/2005/8/layout/vProcess5"/>
    <dgm:cxn modelId="{BBB1AC71-D28F-4296-BB78-BA9C21CC6392}" type="presParOf" srcId="{91139586-6061-4312-AF22-E7CBC4BB2426}" destId="{F6BAD51B-4A67-462F-8E55-6D2F3123FB25}" srcOrd="2" destOrd="0" presId="urn:microsoft.com/office/officeart/2005/8/layout/vProcess5"/>
    <dgm:cxn modelId="{49D6DBCF-BDC8-4AB8-8D3B-BEBB8843BB64}" type="presParOf" srcId="{91139586-6061-4312-AF22-E7CBC4BB2426}" destId="{406C3082-1038-4FD3-A781-8B7C75DAB040}" srcOrd="3" destOrd="0" presId="urn:microsoft.com/office/officeart/2005/8/layout/vProcess5"/>
    <dgm:cxn modelId="{D242396F-BDDE-4BFF-BBA3-5D99D1EFC7E8}" type="presParOf" srcId="{91139586-6061-4312-AF22-E7CBC4BB2426}" destId="{1E14FB9A-3BDD-4A86-92B9-E8F70D07E2F9}" srcOrd="4" destOrd="0" presId="urn:microsoft.com/office/officeart/2005/8/layout/vProcess5"/>
    <dgm:cxn modelId="{817AD154-CBCB-4093-9978-1A90D3162265}" type="presParOf" srcId="{91139586-6061-4312-AF22-E7CBC4BB2426}" destId="{76D0FE89-EEAF-4262-93C0-0ED1D008EA01}" srcOrd="5" destOrd="0" presId="urn:microsoft.com/office/officeart/2005/8/layout/vProcess5"/>
    <dgm:cxn modelId="{F9F3F3C8-BAA5-4AD4-860B-8631B8B39D6F}" type="presParOf" srcId="{91139586-6061-4312-AF22-E7CBC4BB2426}" destId="{3341B335-4037-4601-A43D-8819D2228546}" srcOrd="6" destOrd="0" presId="urn:microsoft.com/office/officeart/2005/8/layout/vProcess5"/>
    <dgm:cxn modelId="{CCDF3E98-80B5-4AAB-8925-F1B94AE98335}" type="presParOf" srcId="{91139586-6061-4312-AF22-E7CBC4BB2426}" destId="{27C5B479-24FD-4847-B16B-6BE54442C723}" srcOrd="7" destOrd="0" presId="urn:microsoft.com/office/officeart/2005/8/layout/vProcess5"/>
    <dgm:cxn modelId="{39243B5F-1972-4629-A8B0-6B405DA391E7}" type="presParOf" srcId="{91139586-6061-4312-AF22-E7CBC4BB2426}" destId="{31DEDE68-1E23-4B7E-B13F-824887D000E9}" srcOrd="8" destOrd="0" presId="urn:microsoft.com/office/officeart/2005/8/layout/vProcess5"/>
    <dgm:cxn modelId="{FD149326-5465-4356-89EE-70AEEF80098D}" type="presParOf" srcId="{91139586-6061-4312-AF22-E7CBC4BB2426}" destId="{2CBA233A-4E63-4F4B-B2E9-F5D2AFFBA972}" srcOrd="9" destOrd="0" presId="urn:microsoft.com/office/officeart/2005/8/layout/vProcess5"/>
    <dgm:cxn modelId="{A73EEF8D-5136-4A75-9424-F0A0FB0D3BEB}" type="presParOf" srcId="{91139586-6061-4312-AF22-E7CBC4BB2426}" destId="{2651114E-F941-4043-92A1-D6ADB625116D}" srcOrd="10" destOrd="0" presId="urn:microsoft.com/office/officeart/2005/8/layout/vProcess5"/>
    <dgm:cxn modelId="{7581D5BC-DD6D-4460-B821-E4C882740B77}" type="presParOf" srcId="{91139586-6061-4312-AF22-E7CBC4BB2426}" destId="{2AEC6F2A-9343-4BBC-BC7D-8F3EB152D2EE}" srcOrd="11" destOrd="0" presId="urn:microsoft.com/office/officeart/2005/8/layout/vProcess5"/>
    <dgm:cxn modelId="{1FB5C254-EAEC-429B-B474-23C29CCF6F20}" type="presParOf" srcId="{91139586-6061-4312-AF22-E7CBC4BB2426}" destId="{519FA137-5ECC-4296-AABD-2DCA5BFF67B5}" srcOrd="12" destOrd="0" presId="urn:microsoft.com/office/officeart/2005/8/layout/vProcess5"/>
    <dgm:cxn modelId="{5A93B805-490A-4AB7-ABC0-FDC8706DD0AF}" type="presParOf" srcId="{91139586-6061-4312-AF22-E7CBC4BB2426}" destId="{724163B4-A764-4AB8-AFC7-B2C587EE5EA6}" srcOrd="13" destOrd="0" presId="urn:microsoft.com/office/officeart/2005/8/layout/vProcess5"/>
    <dgm:cxn modelId="{D0E6A051-4F62-49C2-AC68-348B781F3B50}" type="presParOf" srcId="{91139586-6061-4312-AF22-E7CBC4BB2426}" destId="{81AF4BE4-674B-4123-AC18-E94E86D7A3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C0BE4-CFC2-4BAC-835C-AA2EE3DB848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248FB6-89A0-4DFC-9E82-926972432688}">
      <dgm:prSet/>
      <dgm:spPr/>
      <dgm:t>
        <a:bodyPr/>
        <a:lstStyle/>
        <a:p>
          <a:r>
            <a:rPr lang="el-GR" dirty="0"/>
            <a:t>Ο φυσικός θηλασμός γίνεται υπό συνθήκες απόλυτης ηρεμίας.</a:t>
          </a:r>
          <a:endParaRPr lang="en-US" dirty="0"/>
        </a:p>
      </dgm:t>
    </dgm:pt>
    <dgm:pt modelId="{22F25BF4-2F3F-4847-B86F-8B488D0883ED}" type="parTrans" cxnId="{17B43D14-E503-419A-85B3-66F34F9F7603}">
      <dgm:prSet/>
      <dgm:spPr/>
      <dgm:t>
        <a:bodyPr/>
        <a:lstStyle/>
        <a:p>
          <a:endParaRPr lang="en-US"/>
        </a:p>
      </dgm:t>
    </dgm:pt>
    <dgm:pt modelId="{D2D57DCA-282D-418C-BDDE-B545409B87CA}" type="sibTrans" cxnId="{17B43D14-E503-419A-85B3-66F34F9F7603}">
      <dgm:prSet/>
      <dgm:spPr/>
      <dgm:t>
        <a:bodyPr/>
        <a:lstStyle/>
        <a:p>
          <a:endParaRPr lang="en-US"/>
        </a:p>
      </dgm:t>
    </dgm:pt>
    <dgm:pt modelId="{985275C4-1B07-4BE1-81AD-B1E0C00849E4}">
      <dgm:prSet/>
      <dgm:spPr/>
      <dgm:t>
        <a:bodyPr/>
        <a:lstStyle/>
        <a:p>
          <a:r>
            <a:rPr lang="el-GR"/>
            <a:t>Διαφορετικά παρατηρείται:</a:t>
          </a:r>
          <a:endParaRPr lang="en-US"/>
        </a:p>
      </dgm:t>
    </dgm:pt>
    <dgm:pt modelId="{E5116569-5C9A-44E0-9D83-C6470B7B96E0}" type="parTrans" cxnId="{ED27A19D-040E-4C2E-A3FE-165792D5BA8C}">
      <dgm:prSet/>
      <dgm:spPr/>
      <dgm:t>
        <a:bodyPr/>
        <a:lstStyle/>
        <a:p>
          <a:endParaRPr lang="en-US"/>
        </a:p>
      </dgm:t>
    </dgm:pt>
    <dgm:pt modelId="{787CB363-E441-4DB4-B3F7-8A2B136ABD5E}" type="sibTrans" cxnId="{ED27A19D-040E-4C2E-A3FE-165792D5BA8C}">
      <dgm:prSet/>
      <dgm:spPr/>
      <dgm:t>
        <a:bodyPr/>
        <a:lstStyle/>
        <a:p>
          <a:endParaRPr lang="en-US"/>
        </a:p>
      </dgm:t>
    </dgm:pt>
    <dgm:pt modelId="{A2CE2B1F-4CA8-4FB3-8F64-AE9B5FF194F6}">
      <dgm:prSet/>
      <dgm:spPr/>
      <dgm:t>
        <a:bodyPr/>
        <a:lstStyle/>
        <a:p>
          <a:r>
            <a:rPr lang="el-GR"/>
            <a:t>αυξημένη έκλυση αδρεναλίνης που παρεμποδίζει την</a:t>
          </a:r>
          <a:endParaRPr lang="en-US"/>
        </a:p>
      </dgm:t>
    </dgm:pt>
    <dgm:pt modelId="{8D30B29E-440E-442A-8CD0-95BB99A75B82}" type="parTrans" cxnId="{B851E666-CD57-47E3-865C-77B56C07361A}">
      <dgm:prSet/>
      <dgm:spPr/>
      <dgm:t>
        <a:bodyPr/>
        <a:lstStyle/>
        <a:p>
          <a:endParaRPr lang="en-US"/>
        </a:p>
      </dgm:t>
    </dgm:pt>
    <dgm:pt modelId="{3DBF20C7-1198-4FA3-8CAF-4BAE8FE59F36}" type="sibTrans" cxnId="{B851E666-CD57-47E3-865C-77B56C07361A}">
      <dgm:prSet/>
      <dgm:spPr/>
      <dgm:t>
        <a:bodyPr/>
        <a:lstStyle/>
        <a:p>
          <a:endParaRPr lang="en-US"/>
        </a:p>
      </dgm:t>
    </dgm:pt>
    <dgm:pt modelId="{D208E9F4-5D93-453F-9A9C-1EDADEA3810D}">
      <dgm:prSet/>
      <dgm:spPr/>
      <dgm:t>
        <a:bodyPr/>
        <a:lstStyle/>
        <a:p>
          <a:r>
            <a:rPr lang="el-GR"/>
            <a:t>έκλυση της ωκυτοκίνης και τη μεταφορά της στο μαστό και</a:t>
          </a:r>
          <a:endParaRPr lang="en-US"/>
        </a:p>
      </dgm:t>
    </dgm:pt>
    <dgm:pt modelId="{283B6E66-419E-4834-92F7-B308CB3FF10E}" type="parTrans" cxnId="{F04FDD65-BDF2-42E0-830D-A7021315AF19}">
      <dgm:prSet/>
      <dgm:spPr/>
      <dgm:t>
        <a:bodyPr/>
        <a:lstStyle/>
        <a:p>
          <a:endParaRPr lang="en-US"/>
        </a:p>
      </dgm:t>
    </dgm:pt>
    <dgm:pt modelId="{19B9A2F5-E874-49E3-8D2B-FD27BFD266E8}" type="sibTrans" cxnId="{F04FDD65-BDF2-42E0-830D-A7021315AF19}">
      <dgm:prSet/>
      <dgm:spPr/>
      <dgm:t>
        <a:bodyPr/>
        <a:lstStyle/>
        <a:p>
          <a:endParaRPr lang="en-US"/>
        </a:p>
      </dgm:t>
    </dgm:pt>
    <dgm:pt modelId="{4C364460-8EDC-464B-961F-0BFAF509A6D3}">
      <dgm:prSet/>
      <dgm:spPr/>
      <dgm:t>
        <a:bodyPr/>
        <a:lstStyle/>
        <a:p>
          <a:r>
            <a:rPr lang="el-GR"/>
            <a:t>ελαττώνει την ευαισθησία των μυοεπιθηλιακών κυττάρων</a:t>
          </a:r>
          <a:endParaRPr lang="en-US"/>
        </a:p>
      </dgm:t>
    </dgm:pt>
    <dgm:pt modelId="{24D1F0E3-B171-4742-8BEA-64ACE7907CCF}" type="parTrans" cxnId="{EADC84E8-1115-4B00-AA3A-D38FD3024424}">
      <dgm:prSet/>
      <dgm:spPr/>
      <dgm:t>
        <a:bodyPr/>
        <a:lstStyle/>
        <a:p>
          <a:endParaRPr lang="en-US"/>
        </a:p>
      </dgm:t>
    </dgm:pt>
    <dgm:pt modelId="{CEEDB720-708E-4AB8-83FD-D51637B7B54F}" type="sibTrans" cxnId="{EADC84E8-1115-4B00-AA3A-D38FD3024424}">
      <dgm:prSet/>
      <dgm:spPr/>
      <dgm:t>
        <a:bodyPr/>
        <a:lstStyle/>
        <a:p>
          <a:endParaRPr lang="en-US"/>
        </a:p>
      </dgm:t>
    </dgm:pt>
    <dgm:pt modelId="{B1E5A8A1-31CA-40A8-A05A-378CF466990D}">
      <dgm:prSet/>
      <dgm:spPr/>
      <dgm:t>
        <a:bodyPr/>
        <a:lstStyle/>
        <a:p>
          <a:r>
            <a:rPr lang="el-GR"/>
            <a:t>του μαστού στην ωκυτοκίνη με αποτέλεσμα τη μείωση της</a:t>
          </a:r>
          <a:endParaRPr lang="en-US"/>
        </a:p>
      </dgm:t>
    </dgm:pt>
    <dgm:pt modelId="{C03178AE-495E-471A-B433-9C7D9C973739}" type="parTrans" cxnId="{3FECFA39-8550-4105-B456-DB4383AD51E1}">
      <dgm:prSet/>
      <dgm:spPr/>
      <dgm:t>
        <a:bodyPr/>
        <a:lstStyle/>
        <a:p>
          <a:endParaRPr lang="en-US"/>
        </a:p>
      </dgm:t>
    </dgm:pt>
    <dgm:pt modelId="{1E10C21B-0C2E-462C-9751-031032989C68}" type="sibTrans" cxnId="{3FECFA39-8550-4105-B456-DB4383AD51E1}">
      <dgm:prSet/>
      <dgm:spPr/>
      <dgm:t>
        <a:bodyPr/>
        <a:lstStyle/>
        <a:p>
          <a:endParaRPr lang="en-US"/>
        </a:p>
      </dgm:t>
    </dgm:pt>
    <dgm:pt modelId="{688823CF-F267-4980-B33D-3CCB29A91CA6}">
      <dgm:prSet/>
      <dgm:spPr/>
      <dgm:t>
        <a:bodyPr/>
        <a:lstStyle/>
        <a:p>
          <a:r>
            <a:rPr lang="el-GR"/>
            <a:t>παραγωγής γάλακτος.</a:t>
          </a:r>
          <a:endParaRPr lang="en-US"/>
        </a:p>
      </dgm:t>
    </dgm:pt>
    <dgm:pt modelId="{FB881557-5B15-4268-80D3-0E4EC95F69B8}" type="parTrans" cxnId="{75F59A81-DC13-4655-9E61-2DAE521C939A}">
      <dgm:prSet/>
      <dgm:spPr/>
      <dgm:t>
        <a:bodyPr/>
        <a:lstStyle/>
        <a:p>
          <a:endParaRPr lang="en-US"/>
        </a:p>
      </dgm:t>
    </dgm:pt>
    <dgm:pt modelId="{D96BE801-813F-47B1-9493-DC819739816C}" type="sibTrans" cxnId="{75F59A81-DC13-4655-9E61-2DAE521C939A}">
      <dgm:prSet/>
      <dgm:spPr/>
      <dgm:t>
        <a:bodyPr/>
        <a:lstStyle/>
        <a:p>
          <a:endParaRPr lang="en-US"/>
        </a:p>
      </dgm:t>
    </dgm:pt>
    <dgm:pt modelId="{006FEA5B-0023-4E9C-A781-B2979E65D601}" type="pres">
      <dgm:prSet presAssocID="{7D6C0BE4-CFC2-4BAC-835C-AA2EE3DB848F}" presName="Name0" presStyleCnt="0">
        <dgm:presLayoutVars>
          <dgm:dir/>
          <dgm:resizeHandles val="exact"/>
        </dgm:presLayoutVars>
      </dgm:prSet>
      <dgm:spPr/>
    </dgm:pt>
    <dgm:pt modelId="{DABD172B-455E-4662-A6CF-FC5CCCD46DF7}" type="pres">
      <dgm:prSet presAssocID="{D2248FB6-89A0-4DFC-9E82-926972432688}" presName="node" presStyleLbl="node1" presStyleIdx="0" presStyleCnt="7">
        <dgm:presLayoutVars>
          <dgm:bulletEnabled val="1"/>
        </dgm:presLayoutVars>
      </dgm:prSet>
      <dgm:spPr/>
    </dgm:pt>
    <dgm:pt modelId="{A709757B-7091-42AD-8CC5-A5032330D957}" type="pres">
      <dgm:prSet presAssocID="{D2D57DCA-282D-418C-BDDE-B545409B87CA}" presName="sibTrans" presStyleLbl="sibTrans1D1" presStyleIdx="0" presStyleCnt="6"/>
      <dgm:spPr/>
    </dgm:pt>
    <dgm:pt modelId="{BED86DC2-2E94-484A-BE01-8D623C495DFB}" type="pres">
      <dgm:prSet presAssocID="{D2D57DCA-282D-418C-BDDE-B545409B87CA}" presName="connectorText" presStyleLbl="sibTrans1D1" presStyleIdx="0" presStyleCnt="6"/>
      <dgm:spPr/>
    </dgm:pt>
    <dgm:pt modelId="{2D7B18E2-5E60-4240-8276-33E9B0849F15}" type="pres">
      <dgm:prSet presAssocID="{985275C4-1B07-4BE1-81AD-B1E0C00849E4}" presName="node" presStyleLbl="node1" presStyleIdx="1" presStyleCnt="7">
        <dgm:presLayoutVars>
          <dgm:bulletEnabled val="1"/>
        </dgm:presLayoutVars>
      </dgm:prSet>
      <dgm:spPr/>
    </dgm:pt>
    <dgm:pt modelId="{BBB15ED2-F2EF-4CDF-9DB1-88DC5CB71A0D}" type="pres">
      <dgm:prSet presAssocID="{787CB363-E441-4DB4-B3F7-8A2B136ABD5E}" presName="sibTrans" presStyleLbl="sibTrans1D1" presStyleIdx="1" presStyleCnt="6"/>
      <dgm:spPr/>
    </dgm:pt>
    <dgm:pt modelId="{027B8944-165E-4EC0-A04A-4D9DCC987907}" type="pres">
      <dgm:prSet presAssocID="{787CB363-E441-4DB4-B3F7-8A2B136ABD5E}" presName="connectorText" presStyleLbl="sibTrans1D1" presStyleIdx="1" presStyleCnt="6"/>
      <dgm:spPr/>
    </dgm:pt>
    <dgm:pt modelId="{14D742C0-3DAC-4471-8107-81A8E5D9397C}" type="pres">
      <dgm:prSet presAssocID="{A2CE2B1F-4CA8-4FB3-8F64-AE9B5FF194F6}" presName="node" presStyleLbl="node1" presStyleIdx="2" presStyleCnt="7">
        <dgm:presLayoutVars>
          <dgm:bulletEnabled val="1"/>
        </dgm:presLayoutVars>
      </dgm:prSet>
      <dgm:spPr/>
    </dgm:pt>
    <dgm:pt modelId="{BE4D007A-5D26-4F0B-A2B7-FCB8AF696C5B}" type="pres">
      <dgm:prSet presAssocID="{3DBF20C7-1198-4FA3-8CAF-4BAE8FE59F36}" presName="sibTrans" presStyleLbl="sibTrans1D1" presStyleIdx="2" presStyleCnt="6"/>
      <dgm:spPr/>
    </dgm:pt>
    <dgm:pt modelId="{68239D71-1FAB-47FE-BB27-C89B47841E03}" type="pres">
      <dgm:prSet presAssocID="{3DBF20C7-1198-4FA3-8CAF-4BAE8FE59F36}" presName="connectorText" presStyleLbl="sibTrans1D1" presStyleIdx="2" presStyleCnt="6"/>
      <dgm:spPr/>
    </dgm:pt>
    <dgm:pt modelId="{5A652A58-C25A-4906-8428-30219235E7FE}" type="pres">
      <dgm:prSet presAssocID="{D208E9F4-5D93-453F-9A9C-1EDADEA3810D}" presName="node" presStyleLbl="node1" presStyleIdx="3" presStyleCnt="7">
        <dgm:presLayoutVars>
          <dgm:bulletEnabled val="1"/>
        </dgm:presLayoutVars>
      </dgm:prSet>
      <dgm:spPr/>
    </dgm:pt>
    <dgm:pt modelId="{1A45DC5F-8B5B-4AB3-8F85-EB0FF5508137}" type="pres">
      <dgm:prSet presAssocID="{19B9A2F5-E874-49E3-8D2B-FD27BFD266E8}" presName="sibTrans" presStyleLbl="sibTrans1D1" presStyleIdx="3" presStyleCnt="6"/>
      <dgm:spPr/>
    </dgm:pt>
    <dgm:pt modelId="{CB4B19E2-8A7D-4AAF-B906-5881018DC7CB}" type="pres">
      <dgm:prSet presAssocID="{19B9A2F5-E874-49E3-8D2B-FD27BFD266E8}" presName="connectorText" presStyleLbl="sibTrans1D1" presStyleIdx="3" presStyleCnt="6"/>
      <dgm:spPr/>
    </dgm:pt>
    <dgm:pt modelId="{38D757F8-74E7-486E-BB5B-46E96700454D}" type="pres">
      <dgm:prSet presAssocID="{4C364460-8EDC-464B-961F-0BFAF509A6D3}" presName="node" presStyleLbl="node1" presStyleIdx="4" presStyleCnt="7">
        <dgm:presLayoutVars>
          <dgm:bulletEnabled val="1"/>
        </dgm:presLayoutVars>
      </dgm:prSet>
      <dgm:spPr/>
    </dgm:pt>
    <dgm:pt modelId="{9299BC3C-B0FA-4999-B6DF-FAAF44FCEE0B}" type="pres">
      <dgm:prSet presAssocID="{CEEDB720-708E-4AB8-83FD-D51637B7B54F}" presName="sibTrans" presStyleLbl="sibTrans1D1" presStyleIdx="4" presStyleCnt="6"/>
      <dgm:spPr/>
    </dgm:pt>
    <dgm:pt modelId="{E67D665D-4D17-4C8B-81E1-6D8C36FB47BC}" type="pres">
      <dgm:prSet presAssocID="{CEEDB720-708E-4AB8-83FD-D51637B7B54F}" presName="connectorText" presStyleLbl="sibTrans1D1" presStyleIdx="4" presStyleCnt="6"/>
      <dgm:spPr/>
    </dgm:pt>
    <dgm:pt modelId="{B6B8978F-0A37-44AA-8E7B-676473243167}" type="pres">
      <dgm:prSet presAssocID="{B1E5A8A1-31CA-40A8-A05A-378CF466990D}" presName="node" presStyleLbl="node1" presStyleIdx="5" presStyleCnt="7">
        <dgm:presLayoutVars>
          <dgm:bulletEnabled val="1"/>
        </dgm:presLayoutVars>
      </dgm:prSet>
      <dgm:spPr/>
    </dgm:pt>
    <dgm:pt modelId="{5EBCD55A-B491-4A34-9FAA-5110DD46320C}" type="pres">
      <dgm:prSet presAssocID="{1E10C21B-0C2E-462C-9751-031032989C68}" presName="sibTrans" presStyleLbl="sibTrans1D1" presStyleIdx="5" presStyleCnt="6"/>
      <dgm:spPr/>
    </dgm:pt>
    <dgm:pt modelId="{9BDA3825-E4E4-4B9F-9453-3B6695AC2FA7}" type="pres">
      <dgm:prSet presAssocID="{1E10C21B-0C2E-462C-9751-031032989C68}" presName="connectorText" presStyleLbl="sibTrans1D1" presStyleIdx="5" presStyleCnt="6"/>
      <dgm:spPr/>
    </dgm:pt>
    <dgm:pt modelId="{44D396D1-7A34-41DF-965F-4EE8C75E8F35}" type="pres">
      <dgm:prSet presAssocID="{688823CF-F267-4980-B33D-3CCB29A91CA6}" presName="node" presStyleLbl="node1" presStyleIdx="6" presStyleCnt="7">
        <dgm:presLayoutVars>
          <dgm:bulletEnabled val="1"/>
        </dgm:presLayoutVars>
      </dgm:prSet>
      <dgm:spPr/>
    </dgm:pt>
  </dgm:ptLst>
  <dgm:cxnLst>
    <dgm:cxn modelId="{756B0906-1BC1-42A8-823A-037C5B222039}" type="presOf" srcId="{CEEDB720-708E-4AB8-83FD-D51637B7B54F}" destId="{E67D665D-4D17-4C8B-81E1-6D8C36FB47BC}" srcOrd="1" destOrd="0" presId="urn:microsoft.com/office/officeart/2016/7/layout/RepeatingBendingProcessNew"/>
    <dgm:cxn modelId="{9A3C030E-272C-4548-8124-389854678510}" type="presOf" srcId="{4C364460-8EDC-464B-961F-0BFAF509A6D3}" destId="{38D757F8-74E7-486E-BB5B-46E96700454D}" srcOrd="0" destOrd="0" presId="urn:microsoft.com/office/officeart/2016/7/layout/RepeatingBendingProcessNew"/>
    <dgm:cxn modelId="{17B43D14-E503-419A-85B3-66F34F9F7603}" srcId="{7D6C0BE4-CFC2-4BAC-835C-AA2EE3DB848F}" destId="{D2248FB6-89A0-4DFC-9E82-926972432688}" srcOrd="0" destOrd="0" parTransId="{22F25BF4-2F3F-4847-B86F-8B488D0883ED}" sibTransId="{D2D57DCA-282D-418C-BDDE-B545409B87CA}"/>
    <dgm:cxn modelId="{1B7CF515-7349-46B3-9ACF-B3F8B461E809}" type="presOf" srcId="{D2D57DCA-282D-418C-BDDE-B545409B87CA}" destId="{BED86DC2-2E94-484A-BE01-8D623C495DFB}" srcOrd="1" destOrd="0" presId="urn:microsoft.com/office/officeart/2016/7/layout/RepeatingBendingProcessNew"/>
    <dgm:cxn modelId="{E1FF0523-0563-4F67-90FF-E30DB9BAD043}" type="presOf" srcId="{1E10C21B-0C2E-462C-9751-031032989C68}" destId="{5EBCD55A-B491-4A34-9FAA-5110DD46320C}" srcOrd="0" destOrd="0" presId="urn:microsoft.com/office/officeart/2016/7/layout/RepeatingBendingProcessNew"/>
    <dgm:cxn modelId="{B77CA126-6D74-4CE5-BB3D-1D1749467D3D}" type="presOf" srcId="{CEEDB720-708E-4AB8-83FD-D51637B7B54F}" destId="{9299BC3C-B0FA-4999-B6DF-FAAF44FCEE0B}" srcOrd="0" destOrd="0" presId="urn:microsoft.com/office/officeart/2016/7/layout/RepeatingBendingProcessNew"/>
    <dgm:cxn modelId="{83F9CF28-66ED-4483-A9B7-B305A372157C}" type="presOf" srcId="{3DBF20C7-1198-4FA3-8CAF-4BAE8FE59F36}" destId="{68239D71-1FAB-47FE-BB27-C89B47841E03}" srcOrd="1" destOrd="0" presId="urn:microsoft.com/office/officeart/2016/7/layout/RepeatingBendingProcessNew"/>
    <dgm:cxn modelId="{3FECFA39-8550-4105-B456-DB4383AD51E1}" srcId="{7D6C0BE4-CFC2-4BAC-835C-AA2EE3DB848F}" destId="{B1E5A8A1-31CA-40A8-A05A-378CF466990D}" srcOrd="5" destOrd="0" parTransId="{C03178AE-495E-471A-B433-9C7D9C973739}" sibTransId="{1E10C21B-0C2E-462C-9751-031032989C68}"/>
    <dgm:cxn modelId="{ECEFA83C-6A64-4472-BA44-F3911E979838}" type="presOf" srcId="{B1E5A8A1-31CA-40A8-A05A-378CF466990D}" destId="{B6B8978F-0A37-44AA-8E7B-676473243167}" srcOrd="0" destOrd="0" presId="urn:microsoft.com/office/officeart/2016/7/layout/RepeatingBendingProcessNew"/>
    <dgm:cxn modelId="{7F18C33C-F056-468C-BA44-527789F83C09}" type="presOf" srcId="{D2248FB6-89A0-4DFC-9E82-926972432688}" destId="{DABD172B-455E-4662-A6CF-FC5CCCD46DF7}" srcOrd="0" destOrd="0" presId="urn:microsoft.com/office/officeart/2016/7/layout/RepeatingBendingProcessNew"/>
    <dgm:cxn modelId="{D89C8A40-1091-4749-AFCF-4210A008C8A9}" type="presOf" srcId="{787CB363-E441-4DB4-B3F7-8A2B136ABD5E}" destId="{BBB15ED2-F2EF-4CDF-9DB1-88DC5CB71A0D}" srcOrd="0" destOrd="0" presId="urn:microsoft.com/office/officeart/2016/7/layout/RepeatingBendingProcessNew"/>
    <dgm:cxn modelId="{048A625E-791B-4049-9B41-1D51FF52D021}" type="presOf" srcId="{D208E9F4-5D93-453F-9A9C-1EDADEA3810D}" destId="{5A652A58-C25A-4906-8428-30219235E7FE}" srcOrd="0" destOrd="0" presId="urn:microsoft.com/office/officeart/2016/7/layout/RepeatingBendingProcessNew"/>
    <dgm:cxn modelId="{82599B62-27B6-44F8-A9DF-878EB1C4A7E8}" type="presOf" srcId="{19B9A2F5-E874-49E3-8D2B-FD27BFD266E8}" destId="{1A45DC5F-8B5B-4AB3-8F85-EB0FF5508137}" srcOrd="0" destOrd="0" presId="urn:microsoft.com/office/officeart/2016/7/layout/RepeatingBendingProcessNew"/>
    <dgm:cxn modelId="{F04FDD65-BDF2-42E0-830D-A7021315AF19}" srcId="{7D6C0BE4-CFC2-4BAC-835C-AA2EE3DB848F}" destId="{D208E9F4-5D93-453F-9A9C-1EDADEA3810D}" srcOrd="3" destOrd="0" parTransId="{283B6E66-419E-4834-92F7-B308CB3FF10E}" sibTransId="{19B9A2F5-E874-49E3-8D2B-FD27BFD266E8}"/>
    <dgm:cxn modelId="{B851E666-CD57-47E3-865C-77B56C07361A}" srcId="{7D6C0BE4-CFC2-4BAC-835C-AA2EE3DB848F}" destId="{A2CE2B1F-4CA8-4FB3-8F64-AE9B5FF194F6}" srcOrd="2" destOrd="0" parTransId="{8D30B29E-440E-442A-8CD0-95BB99A75B82}" sibTransId="{3DBF20C7-1198-4FA3-8CAF-4BAE8FE59F36}"/>
    <dgm:cxn modelId="{F7F92569-8A76-45D8-BDA4-56383DA57422}" type="presOf" srcId="{19B9A2F5-E874-49E3-8D2B-FD27BFD266E8}" destId="{CB4B19E2-8A7D-4AAF-B906-5881018DC7CB}" srcOrd="1" destOrd="0" presId="urn:microsoft.com/office/officeart/2016/7/layout/RepeatingBendingProcessNew"/>
    <dgm:cxn modelId="{75F59A81-DC13-4655-9E61-2DAE521C939A}" srcId="{7D6C0BE4-CFC2-4BAC-835C-AA2EE3DB848F}" destId="{688823CF-F267-4980-B33D-3CCB29A91CA6}" srcOrd="6" destOrd="0" parTransId="{FB881557-5B15-4268-80D3-0E4EC95F69B8}" sibTransId="{D96BE801-813F-47B1-9493-DC819739816C}"/>
    <dgm:cxn modelId="{6BB60D8A-ACD5-4793-BAD0-2793DAE80283}" type="presOf" srcId="{985275C4-1B07-4BE1-81AD-B1E0C00849E4}" destId="{2D7B18E2-5E60-4240-8276-33E9B0849F15}" srcOrd="0" destOrd="0" presId="urn:microsoft.com/office/officeart/2016/7/layout/RepeatingBendingProcessNew"/>
    <dgm:cxn modelId="{ED27A19D-040E-4C2E-A3FE-165792D5BA8C}" srcId="{7D6C0BE4-CFC2-4BAC-835C-AA2EE3DB848F}" destId="{985275C4-1B07-4BE1-81AD-B1E0C00849E4}" srcOrd="1" destOrd="0" parTransId="{E5116569-5C9A-44E0-9D83-C6470B7B96E0}" sibTransId="{787CB363-E441-4DB4-B3F7-8A2B136ABD5E}"/>
    <dgm:cxn modelId="{B5DE72B7-94DB-4FD1-89BD-2F35B99F4859}" type="presOf" srcId="{D2D57DCA-282D-418C-BDDE-B545409B87CA}" destId="{A709757B-7091-42AD-8CC5-A5032330D957}" srcOrd="0" destOrd="0" presId="urn:microsoft.com/office/officeart/2016/7/layout/RepeatingBendingProcessNew"/>
    <dgm:cxn modelId="{B1DE77C0-D8C7-457E-8DA7-739F26C1A3B3}" type="presOf" srcId="{3DBF20C7-1198-4FA3-8CAF-4BAE8FE59F36}" destId="{BE4D007A-5D26-4F0B-A2B7-FCB8AF696C5B}" srcOrd="0" destOrd="0" presId="urn:microsoft.com/office/officeart/2016/7/layout/RepeatingBendingProcessNew"/>
    <dgm:cxn modelId="{026E57C5-1C81-402F-B593-979EF82250E3}" type="presOf" srcId="{787CB363-E441-4DB4-B3F7-8A2B136ABD5E}" destId="{027B8944-165E-4EC0-A04A-4D9DCC987907}" srcOrd="1" destOrd="0" presId="urn:microsoft.com/office/officeart/2016/7/layout/RepeatingBendingProcessNew"/>
    <dgm:cxn modelId="{64B37DD2-D6DF-429B-AA7A-A4DBD079A667}" type="presOf" srcId="{1E10C21B-0C2E-462C-9751-031032989C68}" destId="{9BDA3825-E4E4-4B9F-9453-3B6695AC2FA7}" srcOrd="1" destOrd="0" presId="urn:microsoft.com/office/officeart/2016/7/layout/RepeatingBendingProcessNew"/>
    <dgm:cxn modelId="{1776D4DE-C75A-4423-BE1F-972041B00345}" type="presOf" srcId="{688823CF-F267-4980-B33D-3CCB29A91CA6}" destId="{44D396D1-7A34-41DF-965F-4EE8C75E8F35}" srcOrd="0" destOrd="0" presId="urn:microsoft.com/office/officeart/2016/7/layout/RepeatingBendingProcessNew"/>
    <dgm:cxn modelId="{475E3CE5-B51D-445F-8A96-59ADC979C95C}" type="presOf" srcId="{A2CE2B1F-4CA8-4FB3-8F64-AE9B5FF194F6}" destId="{14D742C0-3DAC-4471-8107-81A8E5D9397C}" srcOrd="0" destOrd="0" presId="urn:microsoft.com/office/officeart/2016/7/layout/RepeatingBendingProcessNew"/>
    <dgm:cxn modelId="{EADC84E8-1115-4B00-AA3A-D38FD3024424}" srcId="{7D6C0BE4-CFC2-4BAC-835C-AA2EE3DB848F}" destId="{4C364460-8EDC-464B-961F-0BFAF509A6D3}" srcOrd="4" destOrd="0" parTransId="{24D1F0E3-B171-4742-8BEA-64ACE7907CCF}" sibTransId="{CEEDB720-708E-4AB8-83FD-D51637B7B54F}"/>
    <dgm:cxn modelId="{9ADF8DF1-35F8-4582-9B00-098B81EA2A28}" type="presOf" srcId="{7D6C0BE4-CFC2-4BAC-835C-AA2EE3DB848F}" destId="{006FEA5B-0023-4E9C-A781-B2979E65D601}" srcOrd="0" destOrd="0" presId="urn:microsoft.com/office/officeart/2016/7/layout/RepeatingBendingProcessNew"/>
    <dgm:cxn modelId="{834D838E-5BE6-4C0C-B0C3-35C33A7637A9}" type="presParOf" srcId="{006FEA5B-0023-4E9C-A781-B2979E65D601}" destId="{DABD172B-455E-4662-A6CF-FC5CCCD46DF7}" srcOrd="0" destOrd="0" presId="urn:microsoft.com/office/officeart/2016/7/layout/RepeatingBendingProcessNew"/>
    <dgm:cxn modelId="{61742D09-49D8-45A2-97E8-D47E2291D227}" type="presParOf" srcId="{006FEA5B-0023-4E9C-A781-B2979E65D601}" destId="{A709757B-7091-42AD-8CC5-A5032330D957}" srcOrd="1" destOrd="0" presId="urn:microsoft.com/office/officeart/2016/7/layout/RepeatingBendingProcessNew"/>
    <dgm:cxn modelId="{68A8FC1C-7A63-4608-B84A-9F07A9860465}" type="presParOf" srcId="{A709757B-7091-42AD-8CC5-A5032330D957}" destId="{BED86DC2-2E94-484A-BE01-8D623C495DFB}" srcOrd="0" destOrd="0" presId="urn:microsoft.com/office/officeart/2016/7/layout/RepeatingBendingProcessNew"/>
    <dgm:cxn modelId="{CDC21435-B60A-4BFF-88C2-7F5B46A935B9}" type="presParOf" srcId="{006FEA5B-0023-4E9C-A781-B2979E65D601}" destId="{2D7B18E2-5E60-4240-8276-33E9B0849F15}" srcOrd="2" destOrd="0" presId="urn:microsoft.com/office/officeart/2016/7/layout/RepeatingBendingProcessNew"/>
    <dgm:cxn modelId="{9C5B92A2-E760-4D51-97DF-471DBD2BD024}" type="presParOf" srcId="{006FEA5B-0023-4E9C-A781-B2979E65D601}" destId="{BBB15ED2-F2EF-4CDF-9DB1-88DC5CB71A0D}" srcOrd="3" destOrd="0" presId="urn:microsoft.com/office/officeart/2016/7/layout/RepeatingBendingProcessNew"/>
    <dgm:cxn modelId="{E91658D3-E35B-4C54-96AA-5781E6B909C7}" type="presParOf" srcId="{BBB15ED2-F2EF-4CDF-9DB1-88DC5CB71A0D}" destId="{027B8944-165E-4EC0-A04A-4D9DCC987907}" srcOrd="0" destOrd="0" presId="urn:microsoft.com/office/officeart/2016/7/layout/RepeatingBendingProcessNew"/>
    <dgm:cxn modelId="{410C3E51-E054-4C3D-A796-D87ECD68FB9E}" type="presParOf" srcId="{006FEA5B-0023-4E9C-A781-B2979E65D601}" destId="{14D742C0-3DAC-4471-8107-81A8E5D9397C}" srcOrd="4" destOrd="0" presId="urn:microsoft.com/office/officeart/2016/7/layout/RepeatingBendingProcessNew"/>
    <dgm:cxn modelId="{0E0EE17C-CABE-4261-B82E-F164715CC620}" type="presParOf" srcId="{006FEA5B-0023-4E9C-A781-B2979E65D601}" destId="{BE4D007A-5D26-4F0B-A2B7-FCB8AF696C5B}" srcOrd="5" destOrd="0" presId="urn:microsoft.com/office/officeart/2016/7/layout/RepeatingBendingProcessNew"/>
    <dgm:cxn modelId="{BB8889BB-CFB9-4065-9AD1-91B5D472718E}" type="presParOf" srcId="{BE4D007A-5D26-4F0B-A2B7-FCB8AF696C5B}" destId="{68239D71-1FAB-47FE-BB27-C89B47841E03}" srcOrd="0" destOrd="0" presId="urn:microsoft.com/office/officeart/2016/7/layout/RepeatingBendingProcessNew"/>
    <dgm:cxn modelId="{B8A39A0D-EA7B-4027-9BF4-4B60E2A410B7}" type="presParOf" srcId="{006FEA5B-0023-4E9C-A781-B2979E65D601}" destId="{5A652A58-C25A-4906-8428-30219235E7FE}" srcOrd="6" destOrd="0" presId="urn:microsoft.com/office/officeart/2016/7/layout/RepeatingBendingProcessNew"/>
    <dgm:cxn modelId="{ED5687E2-C91A-4688-ACFC-6E526B6479A3}" type="presParOf" srcId="{006FEA5B-0023-4E9C-A781-B2979E65D601}" destId="{1A45DC5F-8B5B-4AB3-8F85-EB0FF5508137}" srcOrd="7" destOrd="0" presId="urn:microsoft.com/office/officeart/2016/7/layout/RepeatingBendingProcessNew"/>
    <dgm:cxn modelId="{74AA5619-30F5-46FE-9325-47EB2F1A7797}" type="presParOf" srcId="{1A45DC5F-8B5B-4AB3-8F85-EB0FF5508137}" destId="{CB4B19E2-8A7D-4AAF-B906-5881018DC7CB}" srcOrd="0" destOrd="0" presId="urn:microsoft.com/office/officeart/2016/7/layout/RepeatingBendingProcessNew"/>
    <dgm:cxn modelId="{3078E039-EDB0-4A06-95A1-263940B727E7}" type="presParOf" srcId="{006FEA5B-0023-4E9C-A781-B2979E65D601}" destId="{38D757F8-74E7-486E-BB5B-46E96700454D}" srcOrd="8" destOrd="0" presId="urn:microsoft.com/office/officeart/2016/7/layout/RepeatingBendingProcessNew"/>
    <dgm:cxn modelId="{535EDC92-D1AF-417F-BE00-C3E7AE6FC886}" type="presParOf" srcId="{006FEA5B-0023-4E9C-A781-B2979E65D601}" destId="{9299BC3C-B0FA-4999-B6DF-FAAF44FCEE0B}" srcOrd="9" destOrd="0" presId="urn:microsoft.com/office/officeart/2016/7/layout/RepeatingBendingProcessNew"/>
    <dgm:cxn modelId="{A0919FBD-57CB-43D9-9998-83197033ABDC}" type="presParOf" srcId="{9299BC3C-B0FA-4999-B6DF-FAAF44FCEE0B}" destId="{E67D665D-4D17-4C8B-81E1-6D8C36FB47BC}" srcOrd="0" destOrd="0" presId="urn:microsoft.com/office/officeart/2016/7/layout/RepeatingBendingProcessNew"/>
    <dgm:cxn modelId="{EE1CB8A5-8699-4664-958D-7AE22A219C5F}" type="presParOf" srcId="{006FEA5B-0023-4E9C-A781-B2979E65D601}" destId="{B6B8978F-0A37-44AA-8E7B-676473243167}" srcOrd="10" destOrd="0" presId="urn:microsoft.com/office/officeart/2016/7/layout/RepeatingBendingProcessNew"/>
    <dgm:cxn modelId="{39F2FECD-3DC7-40B7-B7B3-84D2CA7D331D}" type="presParOf" srcId="{006FEA5B-0023-4E9C-A781-B2979E65D601}" destId="{5EBCD55A-B491-4A34-9FAA-5110DD46320C}" srcOrd="11" destOrd="0" presId="urn:microsoft.com/office/officeart/2016/7/layout/RepeatingBendingProcessNew"/>
    <dgm:cxn modelId="{2B6589ED-D43C-462B-93EE-258C0CB62F5C}" type="presParOf" srcId="{5EBCD55A-B491-4A34-9FAA-5110DD46320C}" destId="{9BDA3825-E4E4-4B9F-9453-3B6695AC2FA7}" srcOrd="0" destOrd="0" presId="urn:microsoft.com/office/officeart/2016/7/layout/RepeatingBendingProcessNew"/>
    <dgm:cxn modelId="{EBB11902-9A69-4DAD-B405-3A0A4C5CFA0E}" type="presParOf" srcId="{006FEA5B-0023-4E9C-A781-B2979E65D601}" destId="{44D396D1-7A34-41DF-965F-4EE8C75E8F35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FCB32-739A-41E6-8B30-F3AFFA06428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759F17-97E8-46F4-89CA-9C84343586D2}">
      <dgm:prSet/>
      <dgm:spPr/>
      <dgm:t>
        <a:bodyPr/>
        <a:lstStyle/>
        <a:p>
          <a:r>
            <a:rPr lang="el-GR"/>
            <a:t>Κατανάλωση στερεάς τροφής: 0,75-1,0% ΣΒ</a:t>
          </a:r>
          <a:endParaRPr lang="en-US"/>
        </a:p>
      </dgm:t>
    </dgm:pt>
    <dgm:pt modelId="{80BCAF9F-C01B-4E30-8278-F1DC3DF72A48}" type="parTrans" cxnId="{22AF0C0E-B441-443F-9048-73C8CCA07ADE}">
      <dgm:prSet/>
      <dgm:spPr/>
      <dgm:t>
        <a:bodyPr/>
        <a:lstStyle/>
        <a:p>
          <a:endParaRPr lang="en-US"/>
        </a:p>
      </dgm:t>
    </dgm:pt>
    <dgm:pt modelId="{6A921986-443E-4BFE-B325-1E8666DF6572}" type="sibTrans" cxnId="{22AF0C0E-B441-443F-9048-73C8CCA07ADE}">
      <dgm:prSet/>
      <dgm:spPr/>
      <dgm:t>
        <a:bodyPr/>
        <a:lstStyle/>
        <a:p>
          <a:endParaRPr lang="en-US"/>
        </a:p>
      </dgm:t>
    </dgm:pt>
    <dgm:pt modelId="{58D29C38-3A5A-4310-A546-CACC94482C8A}">
      <dgm:prSet/>
      <dgm:spPr/>
      <dgm:t>
        <a:bodyPr/>
        <a:lstStyle/>
        <a:p>
          <a:r>
            <a:rPr lang="el-GR" dirty="0"/>
            <a:t>μοσχάρια: 0,50-0,75 </a:t>
          </a:r>
          <a:r>
            <a:rPr lang="en-US" dirty="0"/>
            <a:t>kg/</a:t>
          </a:r>
          <a:r>
            <a:rPr lang="el-GR" dirty="0"/>
            <a:t>ημέρα</a:t>
          </a:r>
          <a:endParaRPr lang="en-US" dirty="0"/>
        </a:p>
      </dgm:t>
    </dgm:pt>
    <dgm:pt modelId="{DA7D4BF2-A22B-4820-9DBB-9D5735514C6C}" type="parTrans" cxnId="{85294DCE-CA6C-4CE5-AB98-61156CC88BF7}">
      <dgm:prSet/>
      <dgm:spPr/>
      <dgm:t>
        <a:bodyPr/>
        <a:lstStyle/>
        <a:p>
          <a:endParaRPr lang="en-US"/>
        </a:p>
      </dgm:t>
    </dgm:pt>
    <dgm:pt modelId="{3C67044C-41C8-4FD7-A3EA-4EB6F8ADBC8B}" type="sibTrans" cxnId="{85294DCE-CA6C-4CE5-AB98-61156CC88BF7}">
      <dgm:prSet/>
      <dgm:spPr/>
      <dgm:t>
        <a:bodyPr/>
        <a:lstStyle/>
        <a:p>
          <a:endParaRPr lang="en-US"/>
        </a:p>
      </dgm:t>
    </dgm:pt>
    <dgm:pt modelId="{FC7EF985-9A04-4156-9797-8E0C5F70A00F}">
      <dgm:prSet/>
      <dgm:spPr/>
      <dgm:t>
        <a:bodyPr/>
        <a:lstStyle/>
        <a:p>
          <a:r>
            <a:rPr lang="el-GR"/>
            <a:t>αμνοερίφια: 0,25-0,30 </a:t>
          </a:r>
          <a:r>
            <a:rPr lang="en-US"/>
            <a:t>kg/</a:t>
          </a:r>
          <a:r>
            <a:rPr lang="el-GR"/>
            <a:t>ημέρα</a:t>
          </a:r>
          <a:endParaRPr lang="en-US"/>
        </a:p>
      </dgm:t>
    </dgm:pt>
    <dgm:pt modelId="{DB65A93E-8F55-486B-9B3A-A97B63727B24}" type="parTrans" cxnId="{D87E67A0-6EF3-427C-80D7-26B07DF0BE74}">
      <dgm:prSet/>
      <dgm:spPr/>
      <dgm:t>
        <a:bodyPr/>
        <a:lstStyle/>
        <a:p>
          <a:endParaRPr lang="en-US"/>
        </a:p>
      </dgm:t>
    </dgm:pt>
    <dgm:pt modelId="{2F759B52-B753-4CF2-9686-050324151F64}" type="sibTrans" cxnId="{D87E67A0-6EF3-427C-80D7-26B07DF0BE74}">
      <dgm:prSet/>
      <dgm:spPr/>
      <dgm:t>
        <a:bodyPr/>
        <a:lstStyle/>
        <a:p>
          <a:endParaRPr lang="en-US"/>
        </a:p>
      </dgm:t>
    </dgm:pt>
    <dgm:pt modelId="{DABCB062-7A4E-4966-A660-2427BD0B8F06}">
      <dgm:prSet/>
      <dgm:spPr/>
      <dgm:t>
        <a:bodyPr/>
        <a:lstStyle/>
        <a:p>
          <a:r>
            <a:rPr lang="el-GR"/>
            <a:t>Στερεά τροφή: </a:t>
          </a:r>
          <a:endParaRPr lang="en-US"/>
        </a:p>
      </dgm:t>
    </dgm:pt>
    <dgm:pt modelId="{79955BD0-1277-41D7-8D43-3A59E0C51D04}" type="parTrans" cxnId="{E258A303-1F43-437E-A3DB-954F75DB4DD2}">
      <dgm:prSet/>
      <dgm:spPr/>
      <dgm:t>
        <a:bodyPr/>
        <a:lstStyle/>
        <a:p>
          <a:endParaRPr lang="en-US"/>
        </a:p>
      </dgm:t>
    </dgm:pt>
    <dgm:pt modelId="{EB87B2CB-DD6F-48A6-83AA-93E2ADD2B781}" type="sibTrans" cxnId="{E258A303-1F43-437E-A3DB-954F75DB4DD2}">
      <dgm:prSet/>
      <dgm:spPr/>
      <dgm:t>
        <a:bodyPr/>
        <a:lstStyle/>
        <a:p>
          <a:endParaRPr lang="en-US"/>
        </a:p>
      </dgm:t>
    </dgm:pt>
    <dgm:pt modelId="{28278912-F514-4312-90FA-4E0AF449F378}">
      <dgm:prSet/>
      <dgm:spPr/>
      <dgm:t>
        <a:bodyPr/>
        <a:lstStyle/>
        <a:p>
          <a:r>
            <a:rPr lang="el-GR" dirty="0"/>
            <a:t>εναρκτήριο μείγμα σανός-χόρτο καλής ποιότητας (συγκομιδή σε σχετικά νεαρό βλαστικό στάδιο)</a:t>
          </a:r>
          <a:endParaRPr lang="en-US" dirty="0"/>
        </a:p>
      </dgm:t>
    </dgm:pt>
    <dgm:pt modelId="{3AFA6CB9-FA50-4503-9C17-5D867F4A29A3}" type="parTrans" cxnId="{CB423BC7-3827-4082-8290-2DF2EDA4AA5A}">
      <dgm:prSet/>
      <dgm:spPr/>
      <dgm:t>
        <a:bodyPr/>
        <a:lstStyle/>
        <a:p>
          <a:endParaRPr lang="en-US"/>
        </a:p>
      </dgm:t>
    </dgm:pt>
    <dgm:pt modelId="{A31EDF3C-DEA0-4BC9-AD06-26E432322E00}" type="sibTrans" cxnId="{CB423BC7-3827-4082-8290-2DF2EDA4AA5A}">
      <dgm:prSet/>
      <dgm:spPr/>
      <dgm:t>
        <a:bodyPr/>
        <a:lstStyle/>
        <a:p>
          <a:endParaRPr lang="en-US"/>
        </a:p>
      </dgm:t>
    </dgm:pt>
    <dgm:pt modelId="{BD62BC03-D86E-41C7-AB2A-6E9BB847C862}" type="pres">
      <dgm:prSet presAssocID="{07CFCB32-739A-41E6-8B30-F3AFFA064281}" presName="Name0" presStyleCnt="0">
        <dgm:presLayoutVars>
          <dgm:dir/>
          <dgm:animLvl val="lvl"/>
          <dgm:resizeHandles val="exact"/>
        </dgm:presLayoutVars>
      </dgm:prSet>
      <dgm:spPr/>
    </dgm:pt>
    <dgm:pt modelId="{8B48566A-7D30-402E-82E1-6F589F928681}" type="pres">
      <dgm:prSet presAssocID="{F5759F17-97E8-46F4-89CA-9C84343586D2}" presName="linNode" presStyleCnt="0"/>
      <dgm:spPr/>
    </dgm:pt>
    <dgm:pt modelId="{4F64EE0A-D9C5-4A58-BFD6-5141D87CB6CA}" type="pres">
      <dgm:prSet presAssocID="{F5759F17-97E8-46F4-89CA-9C84343586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3D56248-852A-4402-8A67-A877CC191AE8}" type="pres">
      <dgm:prSet presAssocID="{F5759F17-97E8-46F4-89CA-9C84343586D2}" presName="descendantText" presStyleLbl="alignAccFollowNode1" presStyleIdx="0" presStyleCnt="2">
        <dgm:presLayoutVars>
          <dgm:bulletEnabled val="1"/>
        </dgm:presLayoutVars>
      </dgm:prSet>
      <dgm:spPr/>
    </dgm:pt>
    <dgm:pt modelId="{6CE47C40-4BC2-4063-ABA2-F62383863C81}" type="pres">
      <dgm:prSet presAssocID="{6A921986-443E-4BFE-B325-1E8666DF6572}" presName="sp" presStyleCnt="0"/>
      <dgm:spPr/>
    </dgm:pt>
    <dgm:pt modelId="{CCACB7ED-2A2D-435B-B486-CB730484C8A4}" type="pres">
      <dgm:prSet presAssocID="{DABCB062-7A4E-4966-A660-2427BD0B8F06}" presName="linNode" presStyleCnt="0"/>
      <dgm:spPr/>
    </dgm:pt>
    <dgm:pt modelId="{C236F9BF-0C54-4F68-AF3D-CE2CB6CEB75F}" type="pres">
      <dgm:prSet presAssocID="{DABCB062-7A4E-4966-A660-2427BD0B8F0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2FA9B9C-6240-45B7-89F3-42B644FFF81F}" type="pres">
      <dgm:prSet presAssocID="{DABCB062-7A4E-4966-A660-2427BD0B8F0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10603-83D7-46DE-8D6A-A8C2C13965AF}" type="presOf" srcId="{28278912-F514-4312-90FA-4E0AF449F378}" destId="{E2FA9B9C-6240-45B7-89F3-42B644FFF81F}" srcOrd="0" destOrd="0" presId="urn:microsoft.com/office/officeart/2005/8/layout/vList5"/>
    <dgm:cxn modelId="{E258A303-1F43-437E-A3DB-954F75DB4DD2}" srcId="{07CFCB32-739A-41E6-8B30-F3AFFA064281}" destId="{DABCB062-7A4E-4966-A660-2427BD0B8F06}" srcOrd="1" destOrd="0" parTransId="{79955BD0-1277-41D7-8D43-3A59E0C51D04}" sibTransId="{EB87B2CB-DD6F-48A6-83AA-93E2ADD2B781}"/>
    <dgm:cxn modelId="{22AF0C0E-B441-443F-9048-73C8CCA07ADE}" srcId="{07CFCB32-739A-41E6-8B30-F3AFFA064281}" destId="{F5759F17-97E8-46F4-89CA-9C84343586D2}" srcOrd="0" destOrd="0" parTransId="{80BCAF9F-C01B-4E30-8278-F1DC3DF72A48}" sibTransId="{6A921986-443E-4BFE-B325-1E8666DF6572}"/>
    <dgm:cxn modelId="{0A4F3727-3715-44BA-BC33-59F1CA7BFA88}" type="presOf" srcId="{F5759F17-97E8-46F4-89CA-9C84343586D2}" destId="{4F64EE0A-D9C5-4A58-BFD6-5141D87CB6CA}" srcOrd="0" destOrd="0" presId="urn:microsoft.com/office/officeart/2005/8/layout/vList5"/>
    <dgm:cxn modelId="{E419DE5E-5840-4D0D-A3F3-B997AC79EFD0}" type="presOf" srcId="{58D29C38-3A5A-4310-A546-CACC94482C8A}" destId="{B3D56248-852A-4402-8A67-A877CC191AE8}" srcOrd="0" destOrd="0" presId="urn:microsoft.com/office/officeart/2005/8/layout/vList5"/>
    <dgm:cxn modelId="{D87E67A0-6EF3-427C-80D7-26B07DF0BE74}" srcId="{F5759F17-97E8-46F4-89CA-9C84343586D2}" destId="{FC7EF985-9A04-4156-9797-8E0C5F70A00F}" srcOrd="1" destOrd="0" parTransId="{DB65A93E-8F55-486B-9B3A-A97B63727B24}" sibTransId="{2F759B52-B753-4CF2-9686-050324151F64}"/>
    <dgm:cxn modelId="{7470E5B6-FB0C-4B6F-8BD6-E725CE4FABDA}" type="presOf" srcId="{FC7EF985-9A04-4156-9797-8E0C5F70A00F}" destId="{B3D56248-852A-4402-8A67-A877CC191AE8}" srcOrd="0" destOrd="1" presId="urn:microsoft.com/office/officeart/2005/8/layout/vList5"/>
    <dgm:cxn modelId="{CB423BC7-3827-4082-8290-2DF2EDA4AA5A}" srcId="{DABCB062-7A4E-4966-A660-2427BD0B8F06}" destId="{28278912-F514-4312-90FA-4E0AF449F378}" srcOrd="0" destOrd="0" parTransId="{3AFA6CB9-FA50-4503-9C17-5D867F4A29A3}" sibTransId="{A31EDF3C-DEA0-4BC9-AD06-26E432322E00}"/>
    <dgm:cxn modelId="{85294DCE-CA6C-4CE5-AB98-61156CC88BF7}" srcId="{F5759F17-97E8-46F4-89CA-9C84343586D2}" destId="{58D29C38-3A5A-4310-A546-CACC94482C8A}" srcOrd="0" destOrd="0" parTransId="{DA7D4BF2-A22B-4820-9DBB-9D5735514C6C}" sibTransId="{3C67044C-41C8-4FD7-A3EA-4EB6F8ADBC8B}"/>
    <dgm:cxn modelId="{B19A31EA-29F9-41BC-8730-6F1DA6D7DCD8}" type="presOf" srcId="{07CFCB32-739A-41E6-8B30-F3AFFA064281}" destId="{BD62BC03-D86E-41C7-AB2A-6E9BB847C862}" srcOrd="0" destOrd="0" presId="urn:microsoft.com/office/officeart/2005/8/layout/vList5"/>
    <dgm:cxn modelId="{FD6E73F1-B65B-421B-A9ED-62F78BE3EB9E}" type="presOf" srcId="{DABCB062-7A4E-4966-A660-2427BD0B8F06}" destId="{C236F9BF-0C54-4F68-AF3D-CE2CB6CEB75F}" srcOrd="0" destOrd="0" presId="urn:microsoft.com/office/officeart/2005/8/layout/vList5"/>
    <dgm:cxn modelId="{B77E96A7-551F-402E-ADD4-F6FB9F5BDF4D}" type="presParOf" srcId="{BD62BC03-D86E-41C7-AB2A-6E9BB847C862}" destId="{8B48566A-7D30-402E-82E1-6F589F928681}" srcOrd="0" destOrd="0" presId="urn:microsoft.com/office/officeart/2005/8/layout/vList5"/>
    <dgm:cxn modelId="{A3374995-D74B-43D6-A05C-325C104D0C69}" type="presParOf" srcId="{8B48566A-7D30-402E-82E1-6F589F928681}" destId="{4F64EE0A-D9C5-4A58-BFD6-5141D87CB6CA}" srcOrd="0" destOrd="0" presId="urn:microsoft.com/office/officeart/2005/8/layout/vList5"/>
    <dgm:cxn modelId="{910A0285-194B-458F-914D-685B2D86AD9A}" type="presParOf" srcId="{8B48566A-7D30-402E-82E1-6F589F928681}" destId="{B3D56248-852A-4402-8A67-A877CC191AE8}" srcOrd="1" destOrd="0" presId="urn:microsoft.com/office/officeart/2005/8/layout/vList5"/>
    <dgm:cxn modelId="{E508ADE8-4005-4B3D-8F76-05BD984FC423}" type="presParOf" srcId="{BD62BC03-D86E-41C7-AB2A-6E9BB847C862}" destId="{6CE47C40-4BC2-4063-ABA2-F62383863C81}" srcOrd="1" destOrd="0" presId="urn:microsoft.com/office/officeart/2005/8/layout/vList5"/>
    <dgm:cxn modelId="{1D3C6CEC-31A1-4826-A7C8-793FDFFA2676}" type="presParOf" srcId="{BD62BC03-D86E-41C7-AB2A-6E9BB847C862}" destId="{CCACB7ED-2A2D-435B-B486-CB730484C8A4}" srcOrd="2" destOrd="0" presId="urn:microsoft.com/office/officeart/2005/8/layout/vList5"/>
    <dgm:cxn modelId="{E117A222-1921-44E2-A6DD-ED2FC3F2E66F}" type="presParOf" srcId="{CCACB7ED-2A2D-435B-B486-CB730484C8A4}" destId="{C236F9BF-0C54-4F68-AF3D-CE2CB6CEB75F}" srcOrd="0" destOrd="0" presId="urn:microsoft.com/office/officeart/2005/8/layout/vList5"/>
    <dgm:cxn modelId="{DF986608-2B3F-4C0E-90E6-39505A9AE6BB}" type="presParOf" srcId="{CCACB7ED-2A2D-435B-B486-CB730484C8A4}" destId="{E2FA9B9C-6240-45B7-89F3-42B644FFF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4C49D-74C4-45E3-9FA8-4A1597B1B56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436A3B-DEC3-497C-9FC7-969495947786}">
      <dgm:prSet/>
      <dgm:spPr/>
      <dgm:t>
        <a:bodyPr/>
        <a:lstStyle/>
        <a:p>
          <a:r>
            <a:rPr lang="el-GR" dirty="0"/>
            <a:t>Συντηρητική διατροφή (BCS = σταθερό)</a:t>
          </a:r>
          <a:endParaRPr lang="en-US" dirty="0"/>
        </a:p>
      </dgm:t>
    </dgm:pt>
    <dgm:pt modelId="{643EB9AE-CAAF-467E-BA6F-8F1A4B87F51E}" type="parTrans" cxnId="{A2A9FEBB-BBDA-4A28-A3C8-E6309E81791C}">
      <dgm:prSet/>
      <dgm:spPr/>
      <dgm:t>
        <a:bodyPr/>
        <a:lstStyle/>
        <a:p>
          <a:endParaRPr lang="en-US"/>
        </a:p>
      </dgm:t>
    </dgm:pt>
    <dgm:pt modelId="{21FA78D5-EFC2-48DF-9285-AA9BF160BE19}" type="sibTrans" cxnId="{A2A9FEBB-BBDA-4A28-A3C8-E6309E81791C}">
      <dgm:prSet/>
      <dgm:spPr/>
      <dgm:t>
        <a:bodyPr/>
        <a:lstStyle/>
        <a:p>
          <a:endParaRPr lang="en-US"/>
        </a:p>
      </dgm:t>
    </dgm:pt>
    <dgm:pt modelId="{166ADEF5-21F2-4659-9C81-2957955F3397}">
      <dgm:prSet/>
      <dgm:spPr/>
      <dgm:t>
        <a:bodyPr/>
        <a:lstStyle/>
        <a:p>
          <a:r>
            <a:rPr lang="el-GR" dirty="0"/>
            <a:t>Μόνο αν δεν αποκατασταθεί η σωματική κατάσταση των αγελάδων μέχρι το τέλος της γαλακτικής περιόδου, συνίσταται η βελτίωση της.</a:t>
          </a:r>
          <a:endParaRPr lang="en-US" dirty="0"/>
        </a:p>
      </dgm:t>
    </dgm:pt>
    <dgm:pt modelId="{2DC0E2DF-C6C7-4233-B210-604F5B4A93BE}" type="parTrans" cxnId="{66AC3791-50A6-4BAB-B76C-8275531B6FA6}">
      <dgm:prSet/>
      <dgm:spPr/>
      <dgm:t>
        <a:bodyPr/>
        <a:lstStyle/>
        <a:p>
          <a:endParaRPr lang="en-US"/>
        </a:p>
      </dgm:t>
    </dgm:pt>
    <dgm:pt modelId="{43C6DB5A-D580-4288-803F-41096DC938CB}" type="sibTrans" cxnId="{66AC3791-50A6-4BAB-B76C-8275531B6FA6}">
      <dgm:prSet/>
      <dgm:spPr/>
      <dgm:t>
        <a:bodyPr/>
        <a:lstStyle/>
        <a:p>
          <a:endParaRPr lang="en-US"/>
        </a:p>
      </dgm:t>
    </dgm:pt>
    <dgm:pt modelId="{C8D2F220-7DB9-4B10-B6AD-24CCF93B6874}">
      <dgm:prSet/>
      <dgm:spPr/>
      <dgm:t>
        <a:bodyPr/>
        <a:lstStyle/>
        <a:p>
          <a:r>
            <a:rPr lang="el-GR"/>
            <a:t>Αντενδείκνυται η εναπόθεση λίπους κατά την ΞΠ γιατί θα εκκριθεί λεπτίνη και θα μειωθεί η όρεξη και η κατανάλωση τροφής κατά την α΄ φάση της ΓΠ (γαλακτικής περιόδου), γεγονός που θα οδηγήσει σε αρνητικό ισοζύγιο Ενέργειας. </a:t>
          </a:r>
          <a:endParaRPr lang="en-US"/>
        </a:p>
      </dgm:t>
    </dgm:pt>
    <dgm:pt modelId="{1D09715B-6461-4E24-86F9-3B15D0D2BF14}" type="parTrans" cxnId="{2574749A-B814-44FA-9A63-8107854E635E}">
      <dgm:prSet/>
      <dgm:spPr/>
      <dgm:t>
        <a:bodyPr/>
        <a:lstStyle/>
        <a:p>
          <a:endParaRPr lang="en-US"/>
        </a:p>
      </dgm:t>
    </dgm:pt>
    <dgm:pt modelId="{AA728793-4914-4927-9B32-15E12D0FC8ED}" type="sibTrans" cxnId="{2574749A-B814-44FA-9A63-8107854E635E}">
      <dgm:prSet/>
      <dgm:spPr/>
      <dgm:t>
        <a:bodyPr/>
        <a:lstStyle/>
        <a:p>
          <a:endParaRPr lang="en-US"/>
        </a:p>
      </dgm:t>
    </dgm:pt>
    <dgm:pt modelId="{DF63ED3D-5C2C-4650-B502-5F7183FC07D1}" type="pres">
      <dgm:prSet presAssocID="{6024C49D-74C4-45E3-9FA8-4A1597B1B563}" presName="linear" presStyleCnt="0">
        <dgm:presLayoutVars>
          <dgm:animLvl val="lvl"/>
          <dgm:resizeHandles val="exact"/>
        </dgm:presLayoutVars>
      </dgm:prSet>
      <dgm:spPr/>
    </dgm:pt>
    <dgm:pt modelId="{C53DB6D8-AD7F-4748-8EAD-C74084EF45D4}" type="pres">
      <dgm:prSet presAssocID="{28436A3B-DEC3-497C-9FC7-9694959477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3B7276-74FB-4F32-A7B2-BD53C02BCF23}" type="pres">
      <dgm:prSet presAssocID="{21FA78D5-EFC2-48DF-9285-AA9BF160BE19}" presName="spacer" presStyleCnt="0"/>
      <dgm:spPr/>
    </dgm:pt>
    <dgm:pt modelId="{31A9EB36-5E9C-4517-9D9B-C32874928EA7}" type="pres">
      <dgm:prSet presAssocID="{166ADEF5-21F2-4659-9C81-2957955F33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06B8D1-A5AA-47ED-A364-C877750F96EC}" type="pres">
      <dgm:prSet presAssocID="{43C6DB5A-D580-4288-803F-41096DC938CB}" presName="spacer" presStyleCnt="0"/>
      <dgm:spPr/>
    </dgm:pt>
    <dgm:pt modelId="{220F21C2-A4D8-4913-A0D2-C038804CFF82}" type="pres">
      <dgm:prSet presAssocID="{C8D2F220-7DB9-4B10-B6AD-24CCF93B68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D6F609-3FCE-4D46-B0E2-CD954F1AFC8E}" type="presOf" srcId="{C8D2F220-7DB9-4B10-B6AD-24CCF93B6874}" destId="{220F21C2-A4D8-4913-A0D2-C038804CFF82}" srcOrd="0" destOrd="0" presId="urn:microsoft.com/office/officeart/2005/8/layout/vList2"/>
    <dgm:cxn modelId="{709CF81B-FE1B-4DD4-97B9-11F02D18376A}" type="presOf" srcId="{28436A3B-DEC3-497C-9FC7-969495947786}" destId="{C53DB6D8-AD7F-4748-8EAD-C74084EF45D4}" srcOrd="0" destOrd="0" presId="urn:microsoft.com/office/officeart/2005/8/layout/vList2"/>
    <dgm:cxn modelId="{EDF7DA32-5479-49D8-828D-8719039B9DDE}" type="presOf" srcId="{166ADEF5-21F2-4659-9C81-2957955F3397}" destId="{31A9EB36-5E9C-4517-9D9B-C32874928EA7}" srcOrd="0" destOrd="0" presId="urn:microsoft.com/office/officeart/2005/8/layout/vList2"/>
    <dgm:cxn modelId="{21A32B81-1106-4352-9F8F-9874E4965D39}" type="presOf" srcId="{6024C49D-74C4-45E3-9FA8-4A1597B1B563}" destId="{DF63ED3D-5C2C-4650-B502-5F7183FC07D1}" srcOrd="0" destOrd="0" presId="urn:microsoft.com/office/officeart/2005/8/layout/vList2"/>
    <dgm:cxn modelId="{66AC3791-50A6-4BAB-B76C-8275531B6FA6}" srcId="{6024C49D-74C4-45E3-9FA8-4A1597B1B563}" destId="{166ADEF5-21F2-4659-9C81-2957955F3397}" srcOrd="1" destOrd="0" parTransId="{2DC0E2DF-C6C7-4233-B210-604F5B4A93BE}" sibTransId="{43C6DB5A-D580-4288-803F-41096DC938CB}"/>
    <dgm:cxn modelId="{2574749A-B814-44FA-9A63-8107854E635E}" srcId="{6024C49D-74C4-45E3-9FA8-4A1597B1B563}" destId="{C8D2F220-7DB9-4B10-B6AD-24CCF93B6874}" srcOrd="2" destOrd="0" parTransId="{1D09715B-6461-4E24-86F9-3B15D0D2BF14}" sibTransId="{AA728793-4914-4927-9B32-15E12D0FC8ED}"/>
    <dgm:cxn modelId="{A2A9FEBB-BBDA-4A28-A3C8-E6309E81791C}" srcId="{6024C49D-74C4-45E3-9FA8-4A1597B1B563}" destId="{28436A3B-DEC3-497C-9FC7-969495947786}" srcOrd="0" destOrd="0" parTransId="{643EB9AE-CAAF-467E-BA6F-8F1A4B87F51E}" sibTransId="{21FA78D5-EFC2-48DF-9285-AA9BF160BE19}"/>
    <dgm:cxn modelId="{2679445A-C174-432E-A32E-993F98BECA49}" type="presParOf" srcId="{DF63ED3D-5C2C-4650-B502-5F7183FC07D1}" destId="{C53DB6D8-AD7F-4748-8EAD-C74084EF45D4}" srcOrd="0" destOrd="0" presId="urn:microsoft.com/office/officeart/2005/8/layout/vList2"/>
    <dgm:cxn modelId="{E31ADD0D-8090-486D-97A9-3B6085D9D1D3}" type="presParOf" srcId="{DF63ED3D-5C2C-4650-B502-5F7183FC07D1}" destId="{BB3B7276-74FB-4F32-A7B2-BD53C02BCF23}" srcOrd="1" destOrd="0" presId="urn:microsoft.com/office/officeart/2005/8/layout/vList2"/>
    <dgm:cxn modelId="{471ACF86-A087-403D-88F2-6CD120240C2A}" type="presParOf" srcId="{DF63ED3D-5C2C-4650-B502-5F7183FC07D1}" destId="{31A9EB36-5E9C-4517-9D9B-C32874928EA7}" srcOrd="2" destOrd="0" presId="urn:microsoft.com/office/officeart/2005/8/layout/vList2"/>
    <dgm:cxn modelId="{7255C6F1-44CD-4895-92CF-6900B0EB4F14}" type="presParOf" srcId="{DF63ED3D-5C2C-4650-B502-5F7183FC07D1}" destId="{3806B8D1-A5AA-47ED-A364-C877750F96EC}" srcOrd="3" destOrd="0" presId="urn:microsoft.com/office/officeart/2005/8/layout/vList2"/>
    <dgm:cxn modelId="{D28F611A-0712-43FD-AD63-B9A3C406BC0A}" type="presParOf" srcId="{DF63ED3D-5C2C-4650-B502-5F7183FC07D1}" destId="{220F21C2-A4D8-4913-A0D2-C038804CFF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6979-E8BA-4B72-A39C-575311F05A97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</a:t>
          </a:r>
          <a:r>
            <a:rPr lang="el-GR" sz="2000" kern="1200" dirty="0" err="1"/>
            <a:t>εογνά</a:t>
          </a:r>
          <a:r>
            <a:rPr lang="el-GR" sz="2000" kern="1200" dirty="0"/>
            <a:t>: το γάλα οδηγείται μέσω της οισοφαγικής αύλακας στο</a:t>
          </a:r>
          <a:r>
            <a:rPr lang="en-US" sz="2000" kern="1200" dirty="0"/>
            <a:t> </a:t>
          </a:r>
          <a:r>
            <a:rPr lang="el-GR" sz="2000" kern="1200" dirty="0"/>
            <a:t>ήνυστρο</a:t>
          </a:r>
          <a:endParaRPr lang="en-US" sz="2000" kern="1200" dirty="0"/>
        </a:p>
      </dsp:txBody>
      <dsp:txXfrm>
        <a:off x="21581" y="21581"/>
        <a:ext cx="6524659" cy="693664"/>
      </dsp:txXfrm>
    </dsp:sp>
    <dsp:sp modelId="{F6BAD51B-4A67-462F-8E55-6D2F3123FB25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Ήνυστρο: παραγωγή βλέννας, πεψίνης </a:t>
          </a:r>
          <a:r>
            <a:rPr lang="en-US" sz="2000" kern="1200"/>
            <a:t>HCl</a:t>
          </a:r>
          <a:r>
            <a:rPr lang="el-GR" sz="2000" kern="1200"/>
            <a:t> οξέος</a:t>
          </a:r>
          <a:endParaRPr lang="en-US" sz="2000" kern="1200"/>
        </a:p>
      </dsp:txBody>
      <dsp:txXfrm>
        <a:off x="574623" y="860744"/>
        <a:ext cx="6330820" cy="693664"/>
      </dsp:txXfrm>
    </dsp:sp>
    <dsp:sp modelId="{406C3082-1038-4FD3-A781-8B7C75DAB040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Μεγ. κοιλία – κεκρύφαλος: ολοκλήρωση ανάπτυξης σε ηλικία 8 περίπου εβδομάδων</a:t>
          </a:r>
          <a:endParaRPr lang="en-US" sz="2000" kern="1200"/>
        </a:p>
      </dsp:txBody>
      <dsp:txXfrm>
        <a:off x="1127666" y="1699908"/>
        <a:ext cx="6330820" cy="693664"/>
      </dsp:txXfrm>
    </dsp:sp>
    <dsp:sp modelId="{1E14FB9A-3BDD-4A86-92B9-E8F70D07E2F9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Στερεά τροφή: επιταχύνει την ανατομο-φυσιολογική εξέλιξη</a:t>
          </a:r>
          <a:endParaRPr lang="en-US" sz="2000" kern="1200"/>
        </a:p>
      </dsp:txBody>
      <dsp:txXfrm>
        <a:off x="1680708" y="2539072"/>
        <a:ext cx="6330820" cy="693664"/>
      </dsp:txXfrm>
    </dsp:sp>
    <dsp:sp modelId="{76D0FE89-EEAF-4262-93C0-0ED1D008EA01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Υγρά διατροφή: την επιβραδύνει</a:t>
          </a:r>
          <a:endParaRPr lang="en-US" sz="2000" kern="1200"/>
        </a:p>
      </dsp:txBody>
      <dsp:txXfrm>
        <a:off x="2233751" y="3378236"/>
        <a:ext cx="6330820" cy="693664"/>
      </dsp:txXfrm>
    </dsp:sp>
    <dsp:sp modelId="{3341B335-4037-4601-A43D-8819D2228546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27C5B479-24FD-4847-B16B-6BE54442C723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31DEDE68-1E23-4B7E-B13F-824887D000E9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2CBA233A-4E63-4F4B-B2E9-F5D2AFFBA972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3913" y="3051690"/>
        <a:ext cx="263415" cy="36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9757B-7091-42AD-8CC5-A5032330D957}">
      <dsp:nvSpPr>
        <dsp:cNvPr id="0" name=""/>
        <dsp:cNvSpPr/>
      </dsp:nvSpPr>
      <dsp:spPr>
        <a:xfrm>
          <a:off x="2994230" y="576909"/>
          <a:ext cx="4465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57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588" y="620244"/>
        <a:ext cx="23858" cy="4771"/>
      </dsp:txXfrm>
    </dsp:sp>
    <dsp:sp modelId="{DABD172B-455E-4662-A6CF-FC5CCCD46DF7}">
      <dsp:nvSpPr>
        <dsp:cNvPr id="0" name=""/>
        <dsp:cNvSpPr/>
      </dsp:nvSpPr>
      <dsp:spPr>
        <a:xfrm>
          <a:off x="921357" y="228"/>
          <a:ext cx="2074672" cy="12448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Ο φυσικός θηλασμός γίνεται υπό συνθήκες απόλυτης ηρεμίας.</a:t>
          </a:r>
          <a:endParaRPr lang="en-US" sz="1700" kern="1200" dirty="0"/>
        </a:p>
      </dsp:txBody>
      <dsp:txXfrm>
        <a:off x="921357" y="228"/>
        <a:ext cx="2074672" cy="1244803"/>
      </dsp:txXfrm>
    </dsp:sp>
    <dsp:sp modelId="{BBB15ED2-F2EF-4CDF-9DB1-88DC5CB71A0D}">
      <dsp:nvSpPr>
        <dsp:cNvPr id="0" name=""/>
        <dsp:cNvSpPr/>
      </dsp:nvSpPr>
      <dsp:spPr>
        <a:xfrm>
          <a:off x="5546077" y="576909"/>
          <a:ext cx="4465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574" y="45720"/>
              </a:lnTo>
            </a:path>
          </a:pathLst>
        </a:custGeom>
        <a:noFill/>
        <a:ln w="1270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7435" y="620244"/>
        <a:ext cx="23858" cy="4771"/>
      </dsp:txXfrm>
    </dsp:sp>
    <dsp:sp modelId="{2D7B18E2-5E60-4240-8276-33E9B0849F15}">
      <dsp:nvSpPr>
        <dsp:cNvPr id="0" name=""/>
        <dsp:cNvSpPr/>
      </dsp:nvSpPr>
      <dsp:spPr>
        <a:xfrm>
          <a:off x="3473205" y="228"/>
          <a:ext cx="2074672" cy="1244803"/>
        </a:xfrm>
        <a:prstGeom prst="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Διαφορετικά παρατηρείται:</a:t>
          </a:r>
          <a:endParaRPr lang="en-US" sz="1700" kern="1200"/>
        </a:p>
      </dsp:txBody>
      <dsp:txXfrm>
        <a:off x="3473205" y="228"/>
        <a:ext cx="2074672" cy="1244803"/>
      </dsp:txXfrm>
    </dsp:sp>
    <dsp:sp modelId="{BE4D007A-5D26-4F0B-A2B7-FCB8AF696C5B}">
      <dsp:nvSpPr>
        <dsp:cNvPr id="0" name=""/>
        <dsp:cNvSpPr/>
      </dsp:nvSpPr>
      <dsp:spPr>
        <a:xfrm>
          <a:off x="1958693" y="1243231"/>
          <a:ext cx="5103695" cy="446574"/>
        </a:xfrm>
        <a:custGeom>
          <a:avLst/>
          <a:gdLst/>
          <a:ahLst/>
          <a:cxnLst/>
          <a:rect l="0" t="0" r="0" b="0"/>
          <a:pathLst>
            <a:path>
              <a:moveTo>
                <a:pt x="5103695" y="0"/>
              </a:moveTo>
              <a:lnTo>
                <a:pt x="5103695" y="240387"/>
              </a:lnTo>
              <a:lnTo>
                <a:pt x="0" y="240387"/>
              </a:lnTo>
              <a:lnTo>
                <a:pt x="0" y="446574"/>
              </a:lnTo>
            </a:path>
          </a:pathLst>
        </a:custGeom>
        <a:noFill/>
        <a:ln w="1270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2392" y="1464133"/>
        <a:ext cx="256297" cy="4771"/>
      </dsp:txXfrm>
    </dsp:sp>
    <dsp:sp modelId="{14D742C0-3DAC-4471-8107-81A8E5D9397C}">
      <dsp:nvSpPr>
        <dsp:cNvPr id="0" name=""/>
        <dsp:cNvSpPr/>
      </dsp:nvSpPr>
      <dsp:spPr>
        <a:xfrm>
          <a:off x="6025052" y="228"/>
          <a:ext cx="2074672" cy="1244803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αυξημένη έκλυση αδρεναλίνης που παρεμποδίζει την</a:t>
          </a:r>
          <a:endParaRPr lang="en-US" sz="1700" kern="1200"/>
        </a:p>
      </dsp:txBody>
      <dsp:txXfrm>
        <a:off x="6025052" y="228"/>
        <a:ext cx="2074672" cy="1244803"/>
      </dsp:txXfrm>
    </dsp:sp>
    <dsp:sp modelId="{1A45DC5F-8B5B-4AB3-8F85-EB0FF5508137}">
      <dsp:nvSpPr>
        <dsp:cNvPr id="0" name=""/>
        <dsp:cNvSpPr/>
      </dsp:nvSpPr>
      <dsp:spPr>
        <a:xfrm>
          <a:off x="2994230" y="2298888"/>
          <a:ext cx="4465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574" y="45720"/>
              </a:lnTo>
            </a:path>
          </a:pathLst>
        </a:custGeom>
        <a:noFill/>
        <a:ln w="1270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588" y="2342222"/>
        <a:ext cx="23858" cy="4771"/>
      </dsp:txXfrm>
    </dsp:sp>
    <dsp:sp modelId="{5A652A58-C25A-4906-8428-30219235E7FE}">
      <dsp:nvSpPr>
        <dsp:cNvPr id="0" name=""/>
        <dsp:cNvSpPr/>
      </dsp:nvSpPr>
      <dsp:spPr>
        <a:xfrm>
          <a:off x="921357" y="1722206"/>
          <a:ext cx="2074672" cy="1244803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έκλυση της ωκυτοκίνης και τη μεταφορά της στο μαστό και</a:t>
          </a:r>
          <a:endParaRPr lang="en-US" sz="1700" kern="1200"/>
        </a:p>
      </dsp:txBody>
      <dsp:txXfrm>
        <a:off x="921357" y="1722206"/>
        <a:ext cx="2074672" cy="1244803"/>
      </dsp:txXfrm>
    </dsp:sp>
    <dsp:sp modelId="{9299BC3C-B0FA-4999-B6DF-FAAF44FCEE0B}">
      <dsp:nvSpPr>
        <dsp:cNvPr id="0" name=""/>
        <dsp:cNvSpPr/>
      </dsp:nvSpPr>
      <dsp:spPr>
        <a:xfrm>
          <a:off x="5546077" y="2298888"/>
          <a:ext cx="4465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574" y="45720"/>
              </a:lnTo>
            </a:path>
          </a:pathLst>
        </a:custGeom>
        <a:noFill/>
        <a:ln w="1270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7435" y="2342222"/>
        <a:ext cx="23858" cy="4771"/>
      </dsp:txXfrm>
    </dsp:sp>
    <dsp:sp modelId="{38D757F8-74E7-486E-BB5B-46E96700454D}">
      <dsp:nvSpPr>
        <dsp:cNvPr id="0" name=""/>
        <dsp:cNvSpPr/>
      </dsp:nvSpPr>
      <dsp:spPr>
        <a:xfrm>
          <a:off x="3473205" y="1722206"/>
          <a:ext cx="2074672" cy="1244803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ελαττώνει την ευαισθησία των μυοεπιθηλιακών κυττάρων</a:t>
          </a:r>
          <a:endParaRPr lang="en-US" sz="1700" kern="1200"/>
        </a:p>
      </dsp:txBody>
      <dsp:txXfrm>
        <a:off x="3473205" y="1722206"/>
        <a:ext cx="2074672" cy="1244803"/>
      </dsp:txXfrm>
    </dsp:sp>
    <dsp:sp modelId="{5EBCD55A-B491-4A34-9FAA-5110DD46320C}">
      <dsp:nvSpPr>
        <dsp:cNvPr id="0" name=""/>
        <dsp:cNvSpPr/>
      </dsp:nvSpPr>
      <dsp:spPr>
        <a:xfrm>
          <a:off x="1958693" y="2965210"/>
          <a:ext cx="5103695" cy="446574"/>
        </a:xfrm>
        <a:custGeom>
          <a:avLst/>
          <a:gdLst/>
          <a:ahLst/>
          <a:cxnLst/>
          <a:rect l="0" t="0" r="0" b="0"/>
          <a:pathLst>
            <a:path>
              <a:moveTo>
                <a:pt x="5103695" y="0"/>
              </a:moveTo>
              <a:lnTo>
                <a:pt x="5103695" y="240387"/>
              </a:lnTo>
              <a:lnTo>
                <a:pt x="0" y="240387"/>
              </a:lnTo>
              <a:lnTo>
                <a:pt x="0" y="446574"/>
              </a:lnTo>
            </a:path>
          </a:pathLst>
        </a:cu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2392" y="3186111"/>
        <a:ext cx="256297" cy="4771"/>
      </dsp:txXfrm>
    </dsp:sp>
    <dsp:sp modelId="{B6B8978F-0A37-44AA-8E7B-676473243167}">
      <dsp:nvSpPr>
        <dsp:cNvPr id="0" name=""/>
        <dsp:cNvSpPr/>
      </dsp:nvSpPr>
      <dsp:spPr>
        <a:xfrm>
          <a:off x="6025052" y="1722206"/>
          <a:ext cx="2074672" cy="1244803"/>
        </a:xfrm>
        <a:prstGeom prst="rect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του μαστού στην ωκυτοκίνη με αποτέλεσμα τη μείωση της</a:t>
          </a:r>
          <a:endParaRPr lang="en-US" sz="1700" kern="1200"/>
        </a:p>
      </dsp:txBody>
      <dsp:txXfrm>
        <a:off x="6025052" y="1722206"/>
        <a:ext cx="2074672" cy="1244803"/>
      </dsp:txXfrm>
    </dsp:sp>
    <dsp:sp modelId="{44D396D1-7A34-41DF-965F-4EE8C75E8F35}">
      <dsp:nvSpPr>
        <dsp:cNvPr id="0" name=""/>
        <dsp:cNvSpPr/>
      </dsp:nvSpPr>
      <dsp:spPr>
        <a:xfrm>
          <a:off x="921357" y="3444185"/>
          <a:ext cx="2074672" cy="1244803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61" tIns="106711" rIns="101661" bIns="10671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παραγωγής γάλακτος.</a:t>
          </a:r>
          <a:endParaRPr lang="en-US" sz="1700" kern="1200"/>
        </a:p>
      </dsp:txBody>
      <dsp:txXfrm>
        <a:off x="921357" y="3444185"/>
        <a:ext cx="2074672" cy="1244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6248-852A-4402-8A67-A877CC191AE8}">
      <dsp:nvSpPr>
        <dsp:cNvPr id="0" name=""/>
        <dsp:cNvSpPr/>
      </dsp:nvSpPr>
      <dsp:spPr>
        <a:xfrm rot="5400000">
          <a:off x="5741621" y="-2079366"/>
          <a:ext cx="1597417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μοσχάρια: 0,50-0,75 </a:t>
          </a:r>
          <a:r>
            <a:rPr lang="en-US" sz="3000" kern="1200" dirty="0"/>
            <a:t>kg/</a:t>
          </a:r>
          <a:r>
            <a:rPr lang="el-GR" sz="3000" kern="1200" dirty="0"/>
            <a:t>ημέρα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/>
            <a:t>αμνοερίφια: 0,25-0,30 </a:t>
          </a:r>
          <a:r>
            <a:rPr lang="en-US" sz="3000" kern="1200"/>
            <a:t>kg/</a:t>
          </a:r>
          <a:r>
            <a:rPr lang="el-GR" sz="3000" kern="1200"/>
            <a:t>ημέρα</a:t>
          </a:r>
          <a:endParaRPr lang="en-US" sz="3000" kern="1200"/>
        </a:p>
      </dsp:txBody>
      <dsp:txXfrm rot="-5400000">
        <a:off x="3462528" y="277706"/>
        <a:ext cx="6077626" cy="1441459"/>
      </dsp:txXfrm>
    </dsp:sp>
    <dsp:sp modelId="{4F64EE0A-D9C5-4A58-BFD6-5141D87CB6CA}">
      <dsp:nvSpPr>
        <dsp:cNvPr id="0" name=""/>
        <dsp:cNvSpPr/>
      </dsp:nvSpPr>
      <dsp:spPr>
        <a:xfrm>
          <a:off x="0" y="49"/>
          <a:ext cx="3462527" cy="1996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Κατανάλωση στερεάς τροφής: 0,75-1,0% ΣΒ</a:t>
          </a:r>
          <a:endParaRPr lang="en-US" sz="3100" kern="1200"/>
        </a:p>
      </dsp:txBody>
      <dsp:txXfrm>
        <a:off x="97474" y="97523"/>
        <a:ext cx="3267579" cy="1801823"/>
      </dsp:txXfrm>
    </dsp:sp>
    <dsp:sp modelId="{E2FA9B9C-6240-45B7-89F3-42B644FFF81F}">
      <dsp:nvSpPr>
        <dsp:cNvPr id="0" name=""/>
        <dsp:cNvSpPr/>
      </dsp:nvSpPr>
      <dsp:spPr>
        <a:xfrm rot="5400000">
          <a:off x="5741621" y="17243"/>
          <a:ext cx="1597417" cy="61556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εναρκτήριο μείγμα σανός-χόρτο καλής ποιότητας (συγκομιδή σε σχετικά νεαρό βλαστικό στάδιο)</a:t>
          </a:r>
          <a:endParaRPr lang="en-US" sz="3000" kern="1200" dirty="0"/>
        </a:p>
      </dsp:txBody>
      <dsp:txXfrm rot="-5400000">
        <a:off x="3462528" y="2374316"/>
        <a:ext cx="6077626" cy="1441459"/>
      </dsp:txXfrm>
    </dsp:sp>
    <dsp:sp modelId="{C236F9BF-0C54-4F68-AF3D-CE2CB6CEB75F}">
      <dsp:nvSpPr>
        <dsp:cNvPr id="0" name=""/>
        <dsp:cNvSpPr/>
      </dsp:nvSpPr>
      <dsp:spPr>
        <a:xfrm>
          <a:off x="0" y="2096660"/>
          <a:ext cx="3462527" cy="1996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Στερεά τροφή: </a:t>
          </a:r>
          <a:endParaRPr lang="en-US" sz="3100" kern="1200"/>
        </a:p>
      </dsp:txBody>
      <dsp:txXfrm>
        <a:off x="97474" y="2194134"/>
        <a:ext cx="3267579" cy="1801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B6D8-AD7F-4748-8EAD-C74084EF45D4}">
      <dsp:nvSpPr>
        <dsp:cNvPr id="0" name=""/>
        <dsp:cNvSpPr/>
      </dsp:nvSpPr>
      <dsp:spPr>
        <a:xfrm>
          <a:off x="0" y="90500"/>
          <a:ext cx="6628804" cy="15630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Συντηρητική διατροφή (BCS = σταθερό)</a:t>
          </a:r>
          <a:endParaRPr lang="en-US" sz="1900" kern="1200" dirty="0"/>
        </a:p>
      </dsp:txBody>
      <dsp:txXfrm>
        <a:off x="76302" y="166802"/>
        <a:ext cx="6476200" cy="1410442"/>
      </dsp:txXfrm>
    </dsp:sp>
    <dsp:sp modelId="{31A9EB36-5E9C-4517-9D9B-C32874928EA7}">
      <dsp:nvSpPr>
        <dsp:cNvPr id="0" name=""/>
        <dsp:cNvSpPr/>
      </dsp:nvSpPr>
      <dsp:spPr>
        <a:xfrm>
          <a:off x="0" y="1708267"/>
          <a:ext cx="6628804" cy="15630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Μόνο αν δεν αποκατασταθεί η σωματική κατάσταση των αγελάδων μέχρι το τέλος της γαλακτικής περιόδου, συνίσταται η βελτίωση της.</a:t>
          </a:r>
          <a:endParaRPr lang="en-US" sz="1900" kern="1200" dirty="0"/>
        </a:p>
      </dsp:txBody>
      <dsp:txXfrm>
        <a:off x="76302" y="1784569"/>
        <a:ext cx="6476200" cy="1410442"/>
      </dsp:txXfrm>
    </dsp:sp>
    <dsp:sp modelId="{220F21C2-A4D8-4913-A0D2-C038804CFF82}">
      <dsp:nvSpPr>
        <dsp:cNvPr id="0" name=""/>
        <dsp:cNvSpPr/>
      </dsp:nvSpPr>
      <dsp:spPr>
        <a:xfrm>
          <a:off x="0" y="3326033"/>
          <a:ext cx="6628804" cy="15630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Αντενδείκνυται η εναπόθεση λίπους κατά την ΞΠ γιατί θα εκκριθεί λεπτίνη και θα μειωθεί η όρεξη και η κατανάλωση τροφής κατά την α΄ φάση της ΓΠ (γαλακτικής περιόδου), γεγονός που θα οδηγήσει σε αρνητικό ισοζύγιο Ενέργειας. </a:t>
          </a:r>
          <a:endParaRPr lang="en-US" sz="1900" kern="1200"/>
        </a:p>
      </dsp:txBody>
      <dsp:txXfrm>
        <a:off x="76302" y="3402335"/>
        <a:ext cx="6476200" cy="1410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1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8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50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5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6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22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6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9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10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9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3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2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94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7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s://youtu.be/gsuO8hfTP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youtu.be/xlwf13hhbR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94135E0-6585-4203-A18D-83DA724A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41" y="1532276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Διατροφή Μηρυκαστικών Ζώων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07EB7D2-A51D-4DEF-8154-5B1DCFC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541" y="2063055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/>
              <a:t>Ι</a:t>
            </a:r>
            <a:r>
              <a:rPr lang="en-US" altLang="el-GR" sz="2400" b="1" dirty="0"/>
              <a:t>II</a:t>
            </a:r>
            <a:r>
              <a:rPr lang="el-GR" altLang="el-GR" sz="2400" b="1" dirty="0"/>
              <a:t>. Διατροφή βοοειδών</a:t>
            </a:r>
            <a:endParaRPr lang="el-GR" altLang="el-GR" sz="16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A3EF1B-4F56-A74A-03BF-798845D84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" y="3887217"/>
            <a:ext cx="3930356" cy="2314543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BE915A1-79EB-25D5-23E6-09DCB9DDC9FA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830353" y="4744429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l-GR" sz="2400" b="1" dirty="0"/>
              <a:t>T</a:t>
            </a:r>
            <a:r>
              <a:rPr lang="el-GR" altLang="el-GR" sz="2400" b="1" dirty="0" err="1"/>
              <a:t>μήμα</a:t>
            </a:r>
            <a:r>
              <a:rPr lang="el-GR" altLang="el-GR" sz="2400" b="1" dirty="0"/>
              <a:t> Επιστήμης Ζωικής Παραγωγής</a:t>
            </a:r>
            <a:endParaRPr lang="el-GR" altLang="el-GR" sz="1600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0C5F6B0-3487-9CA6-8330-D645DFC8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327" y="5855685"/>
            <a:ext cx="5826125" cy="6921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Διδάσκοντες: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Ελένη </a:t>
            </a:r>
            <a:r>
              <a:rPr lang="el-GR" altLang="el-GR" sz="1350" b="1" dirty="0" err="1"/>
              <a:t>Τσιπλάκου</a:t>
            </a:r>
            <a:r>
              <a:rPr lang="el-GR" altLang="el-GR" sz="1350" b="1" dirty="0"/>
              <a:t>, Αναπληρώτρια Καθηγήτρια</a:t>
            </a:r>
            <a:br>
              <a:rPr lang="el-GR" altLang="el-GR" sz="1350" b="1" dirty="0"/>
            </a:br>
            <a:r>
              <a:rPr lang="el-GR" altLang="el-GR" sz="1350" b="1" dirty="0"/>
              <a:t>Αλέξανδρος Μαυρομμάτης, Επίκουρος Καθηγητής</a:t>
            </a:r>
          </a:p>
        </p:txBody>
      </p:sp>
    </p:spTree>
    <p:extLst>
      <p:ext uri="{BB962C8B-B14F-4D97-AF65-F5344CB8AC3E}">
        <p14:creationId xmlns:p14="http://schemas.microsoft.com/office/powerpoint/2010/main" val="81374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550465-EB22-4514-8EB8-3A629645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710119"/>
            <a:ext cx="6443494" cy="5215827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Μοσχάρια: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1</a:t>
            </a:r>
            <a:r>
              <a:rPr lang="el-GR" altLang="el-GR" sz="2400" baseline="30000" dirty="0">
                <a:latin typeface="Arial" pitchFamily="34" charset="0"/>
                <a:cs typeface="Arial" pitchFamily="34" charset="0"/>
              </a:rPr>
              <a:t>η 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εβδομάδα</a:t>
            </a:r>
            <a:r>
              <a:rPr lang="en-US" alt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- αρχικά με πρωτόγαλα και στη συνέχεια με ρόφημα φυσικού ή τεχνητού γάλακτος.</a:t>
            </a:r>
          </a:p>
          <a:p>
            <a:pPr lvl="4" fontAlgn="auto">
              <a:spcAft>
                <a:spcPts val="0"/>
              </a:spcAft>
              <a:defRPr/>
            </a:pPr>
            <a:endParaRPr lang="el-GR" altLang="el-GR" sz="16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Φυσικός θηλασμός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κρεοπαραγωγικές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φυλές ή μικτών αποδόσεων (γάλα και κρέας)</a:t>
            </a:r>
          </a:p>
          <a:p>
            <a:pPr lvl="2" fontAlgn="auto">
              <a:spcAft>
                <a:spcPts val="0"/>
              </a:spcAft>
              <a:defRPr/>
            </a:pPr>
            <a:endParaRPr lang="el-GR" altLang="el-GR" sz="1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b="1" dirty="0">
                <a:latin typeface="Arial" pitchFamily="34" charset="0"/>
                <a:cs typeface="Arial" pitchFamily="34" charset="0"/>
              </a:rPr>
              <a:t>Διάρκεια θηλασμού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2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1800" dirty="0">
                <a:latin typeface="Arial" pitchFamily="34" charset="0"/>
                <a:cs typeface="Arial" pitchFamily="34" charset="0"/>
              </a:rPr>
              <a:t>εποχή γέννησης</a:t>
            </a:r>
          </a:p>
          <a:p>
            <a:pPr marL="800100" lvl="2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1800" dirty="0">
                <a:latin typeface="Arial" pitchFamily="34" charset="0"/>
                <a:cs typeface="Arial" pitchFamily="34" charset="0"/>
              </a:rPr>
              <a:t>κλιματολογικές συνθήκες</a:t>
            </a:r>
          </a:p>
          <a:p>
            <a:pPr marL="800100" lvl="2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1800" dirty="0">
                <a:latin typeface="Arial" pitchFamily="34" charset="0"/>
                <a:cs typeface="Arial" pitchFamily="34" charset="0"/>
              </a:rPr>
              <a:t>διαθέσιμη βοσκήσιμη ύλη 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1775D7-5861-4B8D-B736-4A24CE4E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Διατροφή νεογνών 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6764DE0-43CB-4CF1-911D-F2F4F5E64E68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A9979A-4C50-447D-AABE-767D905E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02" y="-729574"/>
            <a:ext cx="6764910" cy="6099242"/>
          </a:xfrm>
        </p:spPr>
        <p:txBody>
          <a:bodyPr anchor="ctr">
            <a:normAutofit/>
          </a:bodyPr>
          <a:lstStyle/>
          <a:p>
            <a:pPr lvl="4">
              <a:buFont typeface="Wingdings" panose="05000000000000000000" pitchFamily="2" charset="2"/>
              <a:buChar char="Ø"/>
            </a:pPr>
            <a:endParaRPr lang="el-GR" alt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Τεχνητός θηλασμός: οικονομικά </a:t>
            </a:r>
            <a:r>
              <a:rPr lang="el-GR" altLang="el-G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συμφερότερος</a:t>
            </a:r>
            <a:endParaRPr lang="el-GR" altLang="el-G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l-GR" alt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Πρωτόγαλα: χορηγείται πάντα για 2-3 ημέρες  αμέσως μετά</a:t>
            </a:r>
            <a:r>
              <a:rPr lang="en-US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τον τοκετό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l-GR" alt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Πρωτόγαλα: μείγμα κανονικού γάλακτος με ειδικής σύστασης</a:t>
            </a:r>
            <a:r>
              <a:rPr lang="en-US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έκκριμα του μαστού πλούσιο σε πρωτεΐνες (γ-</a:t>
            </a:r>
            <a:r>
              <a:rPr lang="el-GR" altLang="el-G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σφαιρίνες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), ανόργανα στοιχεία και λιποδιαλυτές βιταμίνες</a:t>
            </a: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40E309-0641-4E1A-8D11-D5F0FA6F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Πρωτόγαλα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001648A-9F76-4782-9328-493C2C65934E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Εικόνα 16">
            <a:hlinkClick r:id="rId2"/>
            <a:extLst>
              <a:ext uri="{FF2B5EF4-FFF2-40B4-BE49-F238E27FC236}">
                <a16:creationId xmlns:a16="http://schemas.microsoft.com/office/drawing/2014/main" id="{0549B169-7A86-4848-A929-AA7B22275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8" y="4894995"/>
            <a:ext cx="2679065" cy="1526540"/>
          </a:xfrm>
          <a:prstGeom prst="rect">
            <a:avLst/>
          </a:prstGeom>
        </p:spPr>
      </p:pic>
      <p:pic>
        <p:nvPicPr>
          <p:cNvPr id="19" name="Εικόνα 18" descr="Εικόνα που περιέχει κείμενο&#10;&#10;Περιγραφή που δημιουργήθηκε αυτόματα">
            <a:hlinkClick r:id="rId4"/>
            <a:extLst>
              <a:ext uri="{FF2B5EF4-FFF2-40B4-BE49-F238E27FC236}">
                <a16:creationId xmlns:a16="http://schemas.microsoft.com/office/drawing/2014/main" id="{B9C3FCCD-C308-4BA8-9E4F-CC3427B34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51" y="4841980"/>
            <a:ext cx="2653030" cy="1525905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1FCA91C7-9B5C-4F0B-892D-A7F6C4BF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92" y="4325520"/>
            <a:ext cx="620395" cy="4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A408032B-90C0-4C62-8C7B-8BE90D148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88" y="4282658"/>
            <a:ext cx="746125" cy="5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FA6482E-703C-47CE-A406-F2CFE81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Πρωτόγαλα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145A3A-76AB-4BB6-A603-FFA505C1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81" y="673205"/>
            <a:ext cx="6525142" cy="550312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πρωτόγαλα δρα καθαρτικά λόγω </a:t>
            </a:r>
            <a:r>
              <a:rPr lang="el-GR" altLang="el-GR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ανοργ</a:t>
            </a: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αλάτων και επιταχύνει την αποβολή του </a:t>
            </a:r>
            <a:r>
              <a:rPr lang="el-GR" altLang="el-GR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μυκωνίου</a:t>
            </a: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altLang="el-GR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βλεννο-κυρώδης</a:t>
            </a: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επικάλυψη του πεπτικού σωλήνα κατά την εμβρυική ζωή).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Προσδίδει ανοσία στα νεογνά λόγω γ-</a:t>
            </a:r>
            <a:r>
              <a:rPr lang="el-GR" altLang="el-GR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σφαιρινών</a:t>
            </a: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απολύτως απαραίτητη η χορήγησή του το ταχύτερο δυνατόν από τη γέννηση των νεογνών.</a:t>
            </a:r>
          </a:p>
          <a:p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45DBDA0-98EC-4EAB-B97E-5D397D43F480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0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CF4CA6-97AA-49F4-AEB7-BE0CCE1F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l-GR" dirty="0"/>
              <a:t>Πρωτόγαλα</a:t>
            </a:r>
            <a:r>
              <a:rPr lang="en-US" dirty="0"/>
              <a:t>- </a:t>
            </a:r>
            <a:r>
              <a:rPr lang="el-GR" dirty="0"/>
              <a:t>Ανοσοποιητικό σύστημα</a:t>
            </a:r>
          </a:p>
        </p:txBody>
      </p:sp>
      <p:pic>
        <p:nvPicPr>
          <p:cNvPr id="2050" name="Picture 2" descr="Creating the best start for calves - Dairy Global">
            <a:extLst>
              <a:ext uri="{FF2B5EF4-FFF2-40B4-BE49-F238E27FC236}">
                <a16:creationId xmlns:a16="http://schemas.microsoft.com/office/drawing/2014/main" id="{1F5F433B-344C-4696-9953-A295FBAC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" y="731552"/>
            <a:ext cx="7012798" cy="61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89DE2A-FD52-43AC-91AA-8AD80721313A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90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19B82E-BBD0-455F-91EC-C011AAF9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9" y="87548"/>
            <a:ext cx="7058069" cy="642998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>
                <a:latin typeface="Arial" panose="020B0604020202020204" pitchFamily="34" charset="0"/>
                <a:cs typeface="Arial" panose="020B0604020202020204" pitchFamily="34" charset="0"/>
              </a:rPr>
              <a:t>Η περιεκτικότητα του </a:t>
            </a:r>
            <a:r>
              <a:rPr lang="el-GR" altLang="el-GR" sz="2800" err="1">
                <a:latin typeface="Arial" panose="020B0604020202020204" pitchFamily="34" charset="0"/>
                <a:cs typeface="Arial" panose="020B0604020202020204" pitchFamily="34" charset="0"/>
              </a:rPr>
              <a:t>πρωτογάλακτος</a:t>
            </a:r>
            <a:r>
              <a:rPr lang="el-GR" altLang="el-GR" sz="2800">
                <a:latin typeface="Arial" panose="020B0604020202020204" pitchFamily="34" charset="0"/>
                <a:cs typeface="Arial" panose="020B0604020202020204" pitchFamily="34" charset="0"/>
              </a:rPr>
              <a:t> σε γ-</a:t>
            </a:r>
            <a:r>
              <a:rPr lang="el-GR" altLang="el-GR" sz="2800" err="1">
                <a:latin typeface="Arial" panose="020B0604020202020204" pitchFamily="34" charset="0"/>
                <a:cs typeface="Arial" panose="020B0604020202020204" pitchFamily="34" charset="0"/>
              </a:rPr>
              <a:t>σφαιρίνες</a:t>
            </a:r>
            <a:r>
              <a:rPr lang="el-GR" altLang="el-GR" sz="2800">
                <a:latin typeface="Arial" panose="020B0604020202020204" pitchFamily="34" charset="0"/>
                <a:cs typeface="Arial" panose="020B0604020202020204" pitchFamily="34" charset="0"/>
              </a:rPr>
              <a:t> είναι: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l-G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l-GR" sz="2400">
                <a:latin typeface="Arial" panose="020B0604020202020204" pitchFamily="34" charset="0"/>
                <a:cs typeface="Arial" panose="020B0604020202020204" pitchFamily="34" charset="0"/>
              </a:rPr>
              <a:t> ανάλογη της ηλικίας,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altLang="el-G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l-GR" sz="2400">
                <a:latin typeface="Arial" panose="020B0604020202020204" pitchFamily="34" charset="0"/>
                <a:cs typeface="Arial" panose="020B0604020202020204" pitchFamily="34" charset="0"/>
              </a:rPr>
              <a:t> αντιστρόφως ανάλογη της ποσότητάς του παραγόμενου </a:t>
            </a:r>
            <a:r>
              <a:rPr lang="el-GR" altLang="el-GR" sz="2400" err="1">
                <a:latin typeface="Arial" panose="020B0604020202020204" pitchFamily="34" charset="0"/>
                <a:cs typeface="Arial" panose="020B0604020202020204" pitchFamily="34" charset="0"/>
              </a:rPr>
              <a:t>πρωτογάλακτος</a:t>
            </a:r>
            <a:r>
              <a:rPr lang="el-GR" altLang="el-GR" sz="2400">
                <a:latin typeface="Arial" panose="020B0604020202020204" pitchFamily="34" charset="0"/>
                <a:cs typeface="Arial" panose="020B0604020202020204" pitchFamily="34" charset="0"/>
              </a:rPr>
              <a:t> και του χρόνου εκτέλεσης της πρώτης </a:t>
            </a:r>
            <a:r>
              <a:rPr lang="el-GR" altLang="el-GR" sz="2400" err="1">
                <a:latin typeface="Arial" panose="020B0604020202020204" pitchFamily="34" charset="0"/>
                <a:cs typeface="Arial" panose="020B0604020202020204" pitchFamily="34" charset="0"/>
              </a:rPr>
              <a:t>άμελξης</a:t>
            </a:r>
            <a:r>
              <a:rPr lang="el-GR" altLang="el-GR" sz="2400">
                <a:latin typeface="Arial" panose="020B0604020202020204" pitchFamily="34" charset="0"/>
                <a:cs typeface="Arial" panose="020B0604020202020204" pitchFamily="34" charset="0"/>
              </a:rPr>
              <a:t> αυτού.</a:t>
            </a:r>
          </a:p>
          <a:p>
            <a:endParaRPr lang="el-GR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0F4BC2-89FD-43E2-9E0A-DA9BF5F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Πρωτόγαλα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9C4D0E1-AFBC-4FEF-A1B8-583B6590EDA7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31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31C683-437D-4C60-8720-AE7568B8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79"/>
            <a:ext cx="8596668" cy="1320800"/>
          </a:xfrm>
        </p:spPr>
        <p:txBody>
          <a:bodyPr/>
          <a:lstStyle/>
          <a:p>
            <a:r>
              <a:rPr lang="el-GR" dirty="0"/>
              <a:t>Πρωτόγαλα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DC0459-8700-46D4-9F89-05FE36A9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1848255"/>
            <a:ext cx="8768164" cy="4193107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έγκαιρη έναρξη του πρώτου θηλασμού (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πρωτογάλακτος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) και η εξασφάλιση επαρκούς ποσότητας είναι επιβεβλημένη διότι: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η απορρόφηση αυτούσιων γ-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σφαιρινών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από το έντερο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είναι δυνατή αμέσως μετά τη γέννηση του ζώου και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βαίνει μειούμενη μέχρι που μηδενίζεται μετά από 12-36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ώρες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A4FC259-FB94-4BE0-AD4F-AE13CB2E024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86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44C30E-7BFD-4603-9136-F3BF43FB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Πρωτόγαλα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120524-5562-46F9-9373-596545BE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741251"/>
            <a:ext cx="8933534" cy="4737856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Char char="ü"/>
            </a:pPr>
            <a:r>
              <a:rPr lang="el-GR" altLang="el-GR" sz="2000" dirty="0"/>
              <a:t> 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στάθμη των γ-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σφαιρινών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στο αίμα του νεογνού είναι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αντιστρόφως ανάλογη του χρόνου λήψης του πρώτου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γεύματος και ανάλογη της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προσληφθείσας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ποσότητας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πρωτογάλακτος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Char char="ü"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Μετά την πάροδο 2-4 ημερών, ανάλογα με το είδος του ζώου και το ύψος παραγωγής του, το </a:t>
            </a:r>
            <a:r>
              <a:rPr lang="el-GR" alt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πρωτόγαλα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αντικαθίσταται από το </a:t>
            </a:r>
            <a:r>
              <a:rPr lang="el-GR" alt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κανονικό γάλα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(ενδιάμεσα παράγεται το </a:t>
            </a:r>
            <a:r>
              <a:rPr lang="el-GR" alt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μεταβατικό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20D8D0E-A535-406E-9ED8-E14481EA4BC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2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76DAC80-62F5-4AA0-845D-26351859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l-GR" dirty="0"/>
              <a:t>Φυσικός Θηλασμός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CEAB9D-BB20-42C6-9182-9659CE85CC1C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51EB1B9F-CDCC-47EB-99FA-71B5FF662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95937"/>
              </p:ext>
            </p:extLst>
          </p:nvPr>
        </p:nvGraphicFramePr>
        <p:xfrm>
          <a:off x="99895" y="1668591"/>
          <a:ext cx="9021083" cy="468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37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5766706B-C0D4-422E-9657-84634E4B7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9195" b="-2"/>
          <a:stretch/>
        </p:blipFill>
        <p:spPr bwMode="auto"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67CA947-B96F-4A4A-BA41-2E1B708C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l-GR" dirty="0"/>
              <a:t>Τεχνητός θηλασμός </a:t>
            </a:r>
          </a:p>
        </p:txBody>
      </p:sp>
      <p:pic>
        <p:nvPicPr>
          <p:cNvPr id="10242" name="Picture 2" descr="What&amp;#39;s In Your Livestock Shed? Purpose-built calf housing - Farmers Weekly">
            <a:extLst>
              <a:ext uri="{FF2B5EF4-FFF2-40B4-BE49-F238E27FC236}">
                <a16:creationId xmlns:a16="http://schemas.microsoft.com/office/drawing/2014/main" id="{DB494C9C-A6A0-4BF8-9893-8302E01C3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 r="1" b="2420"/>
          <a:stretch/>
        </p:blipFill>
        <p:spPr bwMode="auto"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47" name="Straight Connector 74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C80A39-D5AF-41CE-9B3C-471FA0ED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358" y="2069833"/>
            <a:ext cx="7173498" cy="5302060"/>
          </a:xfrm>
        </p:spPr>
        <p:txBody>
          <a:bodyPr>
            <a:normAutofit/>
          </a:bodyPr>
          <a:lstStyle/>
          <a:p>
            <a:pPr marL="261938" indent="-261938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 κάδους: πόση</a:t>
            </a:r>
          </a:p>
          <a:p>
            <a:pPr marL="261938" indent="-261938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 θήλαστρα: θηλασμός (μεγαλύτερη επένδυση,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εκμηχανισμός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διαδικασίας, καλύτερες συνθήκες υγιεινής)</a:t>
            </a:r>
          </a:p>
          <a:p>
            <a:pPr marL="261938" indent="-261938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Κατά μερίδες: σε 2-3 γεύματα σε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προκαθοριμένη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ποσότητα</a:t>
            </a:r>
          </a:p>
          <a:p>
            <a:pPr marL="261938" indent="-261938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Κατά βούληση: σε 24ωρη βάση με προβλήματα πέψης (εκδήλωση διαρροιών)</a:t>
            </a:r>
          </a:p>
          <a:p>
            <a:endParaRPr lang="el-GR" sz="24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EE8C900-5CA4-4939-B72C-009E45CE9DF7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85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E7D373D-87AE-44B4-97A3-A2235AC7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2" y="107004"/>
            <a:ext cx="10197494" cy="1099457"/>
          </a:xfrm>
        </p:spPr>
        <p:txBody>
          <a:bodyPr>
            <a:normAutofit/>
          </a:bodyPr>
          <a:lstStyle/>
          <a:p>
            <a:r>
              <a:rPr lang="el-GR" dirty="0"/>
              <a:t>Απογαλακτισμός: ηλικία 4-6 εβδομάδων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D561329-D37E-47FE-8DE7-00C6D14D4652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4E5A3399-65AD-44E2-8601-755E143AC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3283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03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CE8247-6178-46EF-93D6-79F263CE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399195"/>
            <a:ext cx="6723591" cy="638134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Κατά τη γέννηση το ήνυστρο αποτελεί το 70% των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προστομάχων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μεγάλη κοιλία αποτελεί το 10-38% του πεπτικού συστήματος (στα ενήλικα το 64-80%).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ανάπτυξη της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μεγ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κοιλίας εξαρτάται από την: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κατανάλωση ΞΟ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βακτηρίων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ανάπτυξη του τοιχώματος  και των λαχνών από τα ΠΛΟ (πέψη υδατανθράκων).</a:t>
            </a:r>
          </a:p>
          <a:p>
            <a:endParaRPr lang="el-GR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7E914E9-F329-46C5-B38C-3BA1893A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26" y="13438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sz="3100">
                <a:solidFill>
                  <a:schemeClr val="bg1"/>
                </a:solidFill>
              </a:rPr>
              <a:t>Διατροφή αναπτυσσόμενων μοσχαριών 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9EB6D1A0-E6A1-4F7D-A26A-64ACB3252CF1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80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4FE92F-C62C-475C-9EB4-BAA8AE0A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37" y="292396"/>
            <a:ext cx="7377749" cy="685799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000"/>
              <a:t>Παρατίθεται μετά την 3η εβδομάδα της ηλικίας τους</a:t>
            </a:r>
          </a:p>
          <a:p>
            <a:pPr>
              <a:lnSpc>
                <a:spcPct val="90000"/>
              </a:lnSpc>
            </a:pPr>
            <a:endParaRPr lang="el-GR" sz="2000"/>
          </a:p>
          <a:p>
            <a:pPr marL="0" indent="0">
              <a:lnSpc>
                <a:spcPct val="90000"/>
              </a:lnSpc>
              <a:buNone/>
            </a:pPr>
            <a:r>
              <a:rPr lang="el-GR" sz="2000"/>
              <a:t>Πρώτες ύλες:</a:t>
            </a:r>
          </a:p>
          <a:p>
            <a:pPr>
              <a:lnSpc>
                <a:spcPct val="90000"/>
              </a:lnSpc>
            </a:pPr>
            <a:r>
              <a:rPr lang="el-GR" sz="2000"/>
              <a:t>δημητριακοί καρποί (40-60%) και υποπροϊόντα αυτών  </a:t>
            </a:r>
          </a:p>
          <a:p>
            <a:pPr>
              <a:lnSpc>
                <a:spcPct val="90000"/>
              </a:lnSpc>
            </a:pPr>
            <a:r>
              <a:rPr lang="el-GR" sz="2000"/>
              <a:t>σπέρματα ψυχανθών</a:t>
            </a:r>
          </a:p>
          <a:p>
            <a:pPr>
              <a:lnSpc>
                <a:spcPct val="90000"/>
              </a:lnSpc>
            </a:pPr>
            <a:r>
              <a:rPr lang="el-GR" sz="2000"/>
              <a:t>άλευρα </a:t>
            </a:r>
            <a:r>
              <a:rPr lang="el-GR" sz="2000" err="1"/>
              <a:t>σπορελαιουργίας</a:t>
            </a:r>
            <a:r>
              <a:rPr lang="el-GR" sz="2000"/>
              <a:t> (30-40%)</a:t>
            </a:r>
          </a:p>
          <a:p>
            <a:pPr>
              <a:lnSpc>
                <a:spcPct val="90000"/>
              </a:lnSpc>
            </a:pPr>
            <a:r>
              <a:rPr lang="el-GR" sz="2000"/>
              <a:t>υποπροϊόντα βιομηχανιών (</a:t>
            </a:r>
            <a:r>
              <a:rPr lang="el-GR" sz="2000" err="1"/>
              <a:t>γλουτένη</a:t>
            </a:r>
            <a:r>
              <a:rPr lang="el-GR" sz="2000"/>
              <a:t> </a:t>
            </a:r>
            <a:r>
              <a:rPr lang="el-GR" sz="2000" err="1"/>
              <a:t>κ.α</a:t>
            </a:r>
            <a:r>
              <a:rPr lang="el-GR" sz="2000"/>
              <a:t>)</a:t>
            </a:r>
          </a:p>
          <a:p>
            <a:pPr>
              <a:lnSpc>
                <a:spcPct val="90000"/>
              </a:lnSpc>
            </a:pPr>
            <a:endParaRPr lang="el-GR" sz="2000"/>
          </a:p>
          <a:p>
            <a:pPr marL="0" indent="0">
              <a:lnSpc>
                <a:spcPct val="90000"/>
              </a:lnSpc>
              <a:buNone/>
            </a:pPr>
            <a:r>
              <a:rPr lang="el-GR" sz="2000"/>
              <a:t>Άλεση: αδρή (όχι λεπτή)</a:t>
            </a:r>
          </a:p>
          <a:p>
            <a:pPr>
              <a:lnSpc>
                <a:spcPct val="90000"/>
              </a:lnSpc>
            </a:pPr>
            <a:endParaRPr lang="el-GR" sz="2000"/>
          </a:p>
          <a:p>
            <a:pPr marL="0" indent="0">
              <a:lnSpc>
                <a:spcPct val="90000"/>
              </a:lnSpc>
              <a:buNone/>
            </a:pPr>
            <a:r>
              <a:rPr lang="el-GR" sz="2000"/>
              <a:t>Χορήγηση: σε μορφή συμπήκτων (</a:t>
            </a:r>
            <a:r>
              <a:rPr lang="el-GR" sz="2000" err="1"/>
              <a:t>pellets</a:t>
            </a:r>
            <a:r>
              <a:rPr lang="el-GR" sz="2000"/>
              <a:t>)</a:t>
            </a:r>
          </a:p>
          <a:p>
            <a:pPr>
              <a:lnSpc>
                <a:spcPct val="90000"/>
              </a:lnSpc>
            </a:pPr>
            <a:endParaRPr lang="el-GR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05E686-3FE6-4CBF-9EDF-BE89AA57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Εναρκτήριο μείγμα θηλασμού 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2C01F41-FF56-41AF-A9CF-3A19FDCDA62D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5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6CED1D-8E1F-4B84-AF92-7EC0A45F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l-GR" sz="3300" dirty="0"/>
              <a:t>Ο δρόμος του απογαλακτισμού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568EDC-4108-439F-A0BB-A34D9A8F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637563" cy="5710622"/>
          </a:xfrm>
        </p:spPr>
        <p:txBody>
          <a:bodyPr anchor="ctr"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Στόχος του εναρκτήριου μείγματος είναι η προσαρμογή των αναπτυσσόμενων θηλαζόντων μηρυκαστικών και του πεπτικού τους συστήματος από την υγρή (ρόφημα) στην στερεά τροφή.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Χαρακτηριστικά μείγματος: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 Πρωτεΐνη: 18-20%</a:t>
            </a: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sz="2000" dirty="0">
                <a:latin typeface="Arial" pitchFamily="34" charset="0"/>
                <a:cs typeface="Arial" pitchFamily="34" charset="0"/>
              </a:rPr>
              <a:t>NDF&lt;</a:t>
            </a:r>
            <a:r>
              <a:rPr lang="el-GR" alt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sz="2000" dirty="0">
                <a:latin typeface="Arial" pitchFamily="34" charset="0"/>
                <a:cs typeface="Arial" pitchFamily="34" charset="0"/>
              </a:rPr>
              <a:t>15% </a:t>
            </a:r>
            <a:r>
              <a:rPr lang="el-GR" altLang="el-GR" sz="2000" dirty="0">
                <a:latin typeface="Arial" pitchFamily="34" charset="0"/>
                <a:cs typeface="Arial" pitchFamily="34" charset="0"/>
              </a:rPr>
              <a:t>ή </a:t>
            </a:r>
            <a:r>
              <a:rPr lang="en-US" altLang="el-GR" sz="2000" dirty="0">
                <a:latin typeface="Arial" pitchFamily="34" charset="0"/>
                <a:cs typeface="Arial" pitchFamily="34" charset="0"/>
              </a:rPr>
              <a:t>ADF</a:t>
            </a:r>
            <a:r>
              <a:rPr lang="el-GR" alt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sz="2000" dirty="0">
                <a:latin typeface="Arial" pitchFamily="34" charset="0"/>
                <a:cs typeface="Arial" pitchFamily="34" charset="0"/>
              </a:rPr>
              <a:t>&lt;6%</a:t>
            </a: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 Λίπος &gt;3%</a:t>
            </a:r>
            <a:endParaRPr lang="en-US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 Ταυτόχρονη παράθεση καθαρού νερού καθημερινά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805A632-6A10-4C1E-AF27-5F2792163B2C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14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A6FA6-D209-4850-9BBC-C33D541E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2" y="855763"/>
            <a:ext cx="6707760" cy="513800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/>
              <a:t>Μέχρι ηλικίας 6 μηνών: ΧΖ+ΣΖ σύμφωνα με τις ανάγκες (φυλή, φύλο, ΣΒ, ρυθμό ανάπτυξης, αναπαραγωγή, πάχυνση)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/>
              <a:t>Ζώα εκτροφής (αντικατάστασης): βραδύτερη ανάπτυξη </a:t>
            </a:r>
            <a:r>
              <a:rPr lang="el-GR" altLang="el-GR" sz="2800" dirty="0" err="1"/>
              <a:t>μυικού</a:t>
            </a:r>
            <a:r>
              <a:rPr lang="el-GR" altLang="el-GR" sz="2800" dirty="0"/>
              <a:t> συστήματος, ισχυρή ανάπτυξη σκελετού, μικρότερος ρυθμός αύξησης ΣΒ.</a:t>
            </a:r>
          </a:p>
          <a:p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EA171B-AD21-43BE-8495-2BD45C0A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Διατροφή μετά τον απογαλακτισμό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6ED8E00-27C5-40FF-8F8E-1BEB74ACB79B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E9F19A3-DE00-4BB2-863E-DC11C3EB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7" y="277190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3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CB268-24F7-45A0-B186-E1AC481B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428017"/>
            <a:ext cx="7596760" cy="67071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Συντηρητική διατροφή μετά την ηλικία των 6 μηνών.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Αν η μέση ημερήσια αύξηση ΣΒ &lt; 400 </a:t>
            </a:r>
            <a:r>
              <a:rPr lang="en-US" altLang="el-GR" sz="2000" dirty="0"/>
              <a:t>g</a:t>
            </a:r>
            <a:r>
              <a:rPr lang="el-GR" altLang="el-GR" sz="2000" dirty="0"/>
              <a:t> , τότε καθίσταται δυσμενής η εξέλιξη της παραγωγικής ζωής.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 Αν είναι &gt; 800 </a:t>
            </a:r>
            <a:r>
              <a:rPr lang="en-US" altLang="el-GR" sz="2000" dirty="0"/>
              <a:t>g</a:t>
            </a:r>
            <a:r>
              <a:rPr lang="el-GR" altLang="el-GR" sz="2000" dirty="0"/>
              <a:t>/ημέρα οδηγούμαστε σε 	μειωμένο ποσοστό γονιμότητας, μειωμένη γαλακτοπαραγωγή, μειωμένη μακροβιότητα (παραγωγική ζωή).</a:t>
            </a:r>
          </a:p>
          <a:p>
            <a:endParaRPr lang="el-G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18A93C2-41A8-4DEA-A85C-EAD452AD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Διατροφή μοσχίδων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59FE83-6701-45A9-8F16-31712DF1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7" y="277190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9A9A53F-48A5-42F5-A26E-3C78DF9AF10F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96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510C37-F21E-4FE0-867C-E367DAE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sz="3100">
                <a:solidFill>
                  <a:schemeClr val="tx1">
                    <a:lumMod val="85000"/>
                    <a:lumOff val="15000"/>
                  </a:schemeClr>
                </a:solidFill>
              </a:rPr>
              <a:t>Διατροφή των αγελάδων γαλακτοπαραγωγής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9D8337-8C22-45AF-8B6E-21D7AC9B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Η διατροφή των αγελάδων γαλακτοπαραγωγής καλύπτει δύο συνεχόμενα φυσιολογικά στάδια:</a:t>
            </a:r>
          </a:p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</a:rPr>
              <a:t>         - την ξηρά περίοδο και</a:t>
            </a:r>
          </a:p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</a:rPr>
              <a:t>        - την γαλακτική περίοδο </a:t>
            </a:r>
          </a:p>
          <a:p>
            <a:endParaRPr lang="el-GR" dirty="0">
              <a:solidFill>
                <a:srgbClr val="FFFFFF"/>
              </a:solidFill>
            </a:endParaRPr>
          </a:p>
          <a:p>
            <a:r>
              <a:rPr lang="el-GR" dirty="0">
                <a:solidFill>
                  <a:srgbClr val="FFFFFF"/>
                </a:solidFill>
              </a:rPr>
              <a:t>Οι δύο αυτές φάσεις συνδέονται στενά μεταξύ τους διότι η ορθή διατροφή των αγελάδων κατά την ξηρά περίοδο αποτελεί προϋπόθεση της υψηλής γαλακτοπαραγωγής και αποτρέπει την εκδήλωση μεταβολικών νόσων κατά την περιγεννητική περίοδο. 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4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C853D3A-CF51-45CE-ABB6-2660AF72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l-GR" dirty="0"/>
              <a:t>Διατροφή κατά την Ξηρά περίοδο (ΞΠ)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4B8678-13DC-4FA9-B29E-F98A0157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575881"/>
            <a:ext cx="8825269" cy="4465481"/>
          </a:xfrm>
        </p:spPr>
        <p:txBody>
          <a:bodyPr>
            <a:normAutofit fontScale="92500"/>
          </a:bodyPr>
          <a:lstStyle/>
          <a:p>
            <a:r>
              <a:rPr lang="el-GR" sz="2400" dirty="0"/>
              <a:t> Ξηρά Περίοδος: διακοπή της γαλακτοπαραγωγής για διάστημα 6 με 8 εβδομάδες.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 Παρεμβάλλεται μεταξύ γαλακτικής περιόδου και τοκετού.</a:t>
            </a:r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endParaRPr lang="el-GR" sz="2400" dirty="0"/>
          </a:p>
          <a:p>
            <a:r>
              <a:rPr lang="el-GR" sz="2400" dirty="0"/>
              <a:t>Περίοδος «ανάπαυσης» για την ανάπλαση (αναγέννηση) του μαστικού αδένα και την βελτίωση της σωματικής κατάστασης μετά την ολοκλήρωση της γαλακτικής περιόδου.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89954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C39D3-6B41-40A1-A8B5-B557B532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Διατροφή κατά την Ξηρά περίοδο (ΞΠ)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32A053-D4E1-417A-A5EB-EEACB2B4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προοδευτική μείωση της γαλακτοπαραγωγής κατά την εξέλιξη της γαλακτικής περιόδου οφείλεται στη μείωση της δραστηριότητας και του αριθμού των εκκριτικών κυττάρων του μαστού (στο 50% των αρχικών αναγκών).</a:t>
            </a:r>
          </a:p>
          <a:p>
            <a:endParaRPr lang="el-GR" sz="2400" dirty="0"/>
          </a:p>
          <a:p>
            <a:r>
              <a:rPr lang="el-GR" sz="2400" dirty="0"/>
              <a:t>Ανανέωση των κυττάρων αυτών κατά την ξηρά περίοδο. </a:t>
            </a:r>
          </a:p>
          <a:p>
            <a:endParaRPr lang="el-GR" sz="2400" dirty="0"/>
          </a:p>
          <a:p>
            <a:r>
              <a:rPr lang="el-GR" sz="2400" dirty="0"/>
              <a:t>Αύξηση της εμμονής της γαλακτοπαραγωγής.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041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398C275-4ABB-4269-9381-C074E752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dirty="0"/>
              <a:t>Διατροφή κατά την Ξηρά περίοδο (ΞΠ)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2FCF0A-EC96-4351-A37F-568BA490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Απαιτούμενος χρόνος για :</a:t>
            </a:r>
          </a:p>
          <a:p>
            <a:endParaRPr lang="el-GR" sz="2400" dirty="0"/>
          </a:p>
          <a:p>
            <a:r>
              <a:rPr lang="el-GR" sz="2400" dirty="0"/>
              <a:t> ανάπτυξη μαστού: περίπου 30 ημέρες</a:t>
            </a:r>
          </a:p>
          <a:p>
            <a:endParaRPr lang="el-GR" sz="2400" dirty="0"/>
          </a:p>
          <a:p>
            <a:r>
              <a:rPr lang="el-GR" sz="2400" dirty="0"/>
              <a:t> παραγωγή </a:t>
            </a:r>
            <a:r>
              <a:rPr lang="el-GR" sz="2400" dirty="0" err="1"/>
              <a:t>πρωτογάλακτος</a:t>
            </a:r>
            <a:r>
              <a:rPr lang="el-GR" sz="2400" dirty="0"/>
              <a:t> : 15-20 ημέρες</a:t>
            </a:r>
          </a:p>
          <a:p>
            <a:pPr marL="0" indent="0">
              <a:buNone/>
            </a:pPr>
            <a:r>
              <a:rPr lang="el-GR" sz="2400" dirty="0"/>
              <a:t>  </a:t>
            </a:r>
          </a:p>
          <a:p>
            <a:r>
              <a:rPr lang="el-GR" sz="2400" dirty="0"/>
              <a:t>ελάχιστη διάρκεια ΞΠ: 45-50 ημέρες </a:t>
            </a:r>
          </a:p>
          <a:p>
            <a:endParaRPr lang="el-GR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83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460B88-9A79-46C0-BB3B-4D0BF4BB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Διατροφή κατά την Ξηρά περίοδο (ΞΠ)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FB777D-D641-4CC6-B2D1-550C644F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</a:rPr>
              <a:t>Δεν συνιστάται διάρκεια  ΞΠ &gt; 60 ημερών γιατί πιθανόν να υπάρξει εναπόθεση σωματικού λίπους που μπορεί να προκαλέσει: </a:t>
            </a:r>
          </a:p>
          <a:p>
            <a:endParaRPr lang="el-GR" sz="2400" dirty="0">
              <a:solidFill>
                <a:srgbClr val="FFFFFF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l-GR" sz="2400" dirty="0">
                <a:solidFill>
                  <a:srgbClr val="FFFFFF"/>
                </a:solidFill>
              </a:rPr>
              <a:t>δυστοκίες                          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l-GR" sz="2400" dirty="0" err="1">
                <a:solidFill>
                  <a:srgbClr val="FFFFFF"/>
                </a:solidFill>
              </a:rPr>
              <a:t>κετοναιμία</a:t>
            </a:r>
            <a:endParaRPr lang="el-GR" sz="2400" dirty="0">
              <a:solidFill>
                <a:srgbClr val="FFFFFF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l-GR" sz="2400" dirty="0">
                <a:solidFill>
                  <a:srgbClr val="FFFFFF"/>
                </a:solidFill>
              </a:rPr>
              <a:t>κατακράτηση πλακούντα    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l-GR" sz="2400" dirty="0" err="1">
                <a:solidFill>
                  <a:srgbClr val="FFFFFF"/>
                </a:solidFill>
              </a:rPr>
              <a:t>υπασβεστιαιμία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l-GR" sz="2400" dirty="0">
                <a:solidFill>
                  <a:srgbClr val="FFFFFF"/>
                </a:solidFill>
              </a:rPr>
              <a:t>μειωμένη κατανάλωση τροφής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67961F-BA39-4360-95E6-4FF1C33C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8" y="623095"/>
            <a:ext cx="9838266" cy="1320800"/>
          </a:xfrm>
        </p:spPr>
        <p:txBody>
          <a:bodyPr>
            <a:normAutofit/>
          </a:bodyPr>
          <a:lstStyle/>
          <a:p>
            <a:r>
              <a:rPr lang="el-GR" dirty="0"/>
              <a:t>Διατροφή κατά τη περιγεννητική περίοδο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D76566-B644-48B0-B354-1E12932A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l-GR" sz="2000" dirty="0"/>
              <a:t>Συντήρησης </a:t>
            </a:r>
          </a:p>
          <a:p>
            <a:r>
              <a:rPr lang="el-GR" sz="2000" dirty="0"/>
              <a:t>Κυοφορίας (ανάπτυξης μήτρας, υγρών αυτής, εμβρύου, μαστού)</a:t>
            </a:r>
          </a:p>
          <a:p>
            <a:r>
              <a:rPr lang="el-GR" sz="2000" dirty="0" err="1"/>
              <a:t>Μοσχίδων</a:t>
            </a:r>
            <a:r>
              <a:rPr lang="el-GR" sz="2000" dirty="0"/>
              <a:t>: συντήρησης + κυοφορίας + ανάπτυξης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ιστοί του εμβρύου αντιστοιχούν :</a:t>
            </a:r>
          </a:p>
          <a:p>
            <a:r>
              <a:rPr lang="el-GR" sz="2000" dirty="0"/>
              <a:t>Στο 45% της ΞΟ της μήτρας την 190η ημέρα</a:t>
            </a:r>
          </a:p>
          <a:p>
            <a:r>
              <a:rPr lang="el-GR" sz="2000" dirty="0"/>
              <a:t>Στο 80% της ΞΟ της μήτρας την 270η ημέρα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15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F6D484-65C0-46FE-91D0-BF1D4565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l-GR" dirty="0"/>
              <a:t>Διατροφή αναπτυσσόμενων μοσχαριών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F2E874D-A9A6-49B7-947C-FBAC9D9ED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00227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E942560C-736F-47F1-A3C7-1183135DED06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36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45AC4B-7D83-407E-9982-47F9D8A5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1" y="483140"/>
            <a:ext cx="9390794" cy="1320800"/>
          </a:xfrm>
        </p:spPr>
        <p:txBody>
          <a:bodyPr/>
          <a:lstStyle/>
          <a:p>
            <a:r>
              <a:rPr lang="el-GR" dirty="0"/>
              <a:t>Διατροφή κατά τη περιγεννητική περίοδο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201A10-FE9B-4D40-B636-CFFF5393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" y="1568911"/>
            <a:ext cx="8993731" cy="480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Στις βελτιωμένες φυλές αγελάδων και αιγών η κυοφορία συμπίπτει με την γαλακτοπαραγωγή 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Ανάγκες κυοφορίας: σημαντικές το τελευταίο δίμηνο </a:t>
            </a:r>
          </a:p>
          <a:p>
            <a:pPr marL="0" indent="0">
              <a:buNone/>
            </a:pPr>
            <a:r>
              <a:rPr lang="el-GR" sz="2000" dirty="0"/>
              <a:t>-μέση ημερήσια αύξηση εμβρύου: </a:t>
            </a:r>
          </a:p>
          <a:p>
            <a:r>
              <a:rPr lang="el-GR" sz="2000" dirty="0"/>
              <a:t>      	7ος μήνας κυοφορίας: 150 </a:t>
            </a:r>
            <a:r>
              <a:rPr lang="en-US" sz="2000" dirty="0"/>
              <a:t>g</a:t>
            </a:r>
            <a:r>
              <a:rPr lang="el-GR" sz="2000" dirty="0"/>
              <a:t>/ημέρα</a:t>
            </a:r>
          </a:p>
          <a:p>
            <a:r>
              <a:rPr lang="el-GR" sz="2000" dirty="0"/>
              <a:t>     	8ος μήνας κυοφορίας: 300 </a:t>
            </a:r>
            <a:r>
              <a:rPr lang="en-US" sz="2000" dirty="0"/>
              <a:t>g</a:t>
            </a:r>
            <a:r>
              <a:rPr lang="el-GR" sz="2000" dirty="0"/>
              <a:t>/ημέρα </a:t>
            </a:r>
          </a:p>
          <a:p>
            <a:r>
              <a:rPr lang="el-GR" sz="2000" dirty="0"/>
              <a:t>      	9ος μήνας κυοφορίας: 600-700 </a:t>
            </a:r>
            <a:r>
              <a:rPr lang="en-US" sz="2000" dirty="0"/>
              <a:t>g</a:t>
            </a:r>
            <a:r>
              <a:rPr lang="el-GR" sz="2000" dirty="0"/>
              <a:t>/ημέρα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Το βάρος μήτρας</a:t>
            </a:r>
            <a:r>
              <a:rPr lang="en-US" sz="2000" dirty="0"/>
              <a:t> </a:t>
            </a:r>
            <a:r>
              <a:rPr lang="el-GR" sz="2000" dirty="0"/>
              <a:t>+</a:t>
            </a:r>
            <a:r>
              <a:rPr lang="en-US" sz="2000" dirty="0"/>
              <a:t> </a:t>
            </a:r>
            <a:r>
              <a:rPr lang="el-GR" sz="2000" dirty="0"/>
              <a:t>πλακούντα</a:t>
            </a:r>
            <a:r>
              <a:rPr lang="en-US" sz="2000" dirty="0"/>
              <a:t> </a:t>
            </a:r>
            <a:r>
              <a:rPr lang="el-GR" sz="2000" dirty="0"/>
              <a:t>+</a:t>
            </a:r>
            <a:r>
              <a:rPr lang="en-US" sz="2000" dirty="0"/>
              <a:t> </a:t>
            </a:r>
            <a:r>
              <a:rPr lang="el-GR" sz="2000" dirty="0"/>
              <a:t>υγρών: τριπλασιάζεται </a:t>
            </a:r>
          </a:p>
          <a:p>
            <a:pPr marL="0" indent="0">
              <a:buNone/>
            </a:pPr>
            <a:r>
              <a:rPr lang="el-GR" sz="2000" dirty="0"/>
              <a:t>Ανάπλαση μαστού και απώλεια σωματικής ύλης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6303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D5993-2B91-4218-B42E-03241DDC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83" y="308042"/>
            <a:ext cx="8596668" cy="1320800"/>
          </a:xfrm>
        </p:spPr>
        <p:txBody>
          <a:bodyPr/>
          <a:lstStyle/>
          <a:p>
            <a:r>
              <a:rPr lang="el-GR" dirty="0"/>
              <a:t>ΞΠ περίοδος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560340-6A5E-44E0-931D-EFA5EC49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507787"/>
            <a:ext cx="8855713" cy="453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ΞΠ περίοδος χωρίζεται σε δύο φάσεις: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α΄: διάρκειας 5 εβδομάδων-αμέσως μετά την</a:t>
            </a:r>
          </a:p>
          <a:p>
            <a:pPr marL="0" indent="0">
              <a:buNone/>
            </a:pPr>
            <a:r>
              <a:rPr lang="el-GR" sz="2400" dirty="0"/>
              <a:t>διακοπή της γαλακτοπαραγωγής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β΄: διάρκειας 3 εβδομάδων (συνέχεια της α΄)</a:t>
            </a:r>
          </a:p>
          <a:p>
            <a:pPr marL="0" indent="0">
              <a:buNone/>
            </a:pPr>
            <a:r>
              <a:rPr lang="el-GR" sz="2400" dirty="0"/>
              <a:t>ονομάζεται μεταβατική</a:t>
            </a:r>
            <a:r>
              <a:rPr lang="en-US" sz="2400" dirty="0"/>
              <a:t> </a:t>
            </a:r>
            <a:r>
              <a:rPr lang="el-GR" sz="2400" dirty="0"/>
              <a:t>περίοδος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l-GR" sz="2400" dirty="0" err="1"/>
              <a:t>transition</a:t>
            </a:r>
            <a:r>
              <a:rPr lang="el-GR" sz="2400" dirty="0"/>
              <a:t> </a:t>
            </a:r>
            <a:r>
              <a:rPr lang="el-GR" sz="2400" dirty="0" err="1"/>
              <a:t>period</a:t>
            </a:r>
            <a:r>
              <a:rPr lang="el-GR" sz="2400" dirty="0"/>
              <a:t>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3948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6C48D8-63F3-47CD-B51C-72429BA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555953" y="308113"/>
            <a:ext cx="8596668" cy="1320800"/>
          </a:xfrm>
        </p:spPr>
        <p:txBody>
          <a:bodyPr/>
          <a:lstStyle/>
          <a:p>
            <a:r>
              <a:rPr lang="el-GR" dirty="0"/>
              <a:t>Περιγεννητική περίοδος</a:t>
            </a:r>
          </a:p>
        </p:txBody>
      </p:sp>
      <p:pic>
        <p:nvPicPr>
          <p:cNvPr id="5122" name="Picture 2" descr="Myth #2: The Best Way to Combat High Blood NEFA is to Inhibit Fat  Mobilization - Animal Nutrition &amp;amp; Health">
            <a:extLst>
              <a:ext uri="{FF2B5EF4-FFF2-40B4-BE49-F238E27FC236}">
                <a16:creationId xmlns:a16="http://schemas.microsoft.com/office/drawing/2014/main" id="{AE81A7AA-A84C-455C-8DDE-4F0CC729D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5339" r="8504" b="16574"/>
          <a:stretch/>
        </p:blipFill>
        <p:spPr bwMode="auto">
          <a:xfrm>
            <a:off x="6433696" y="0"/>
            <a:ext cx="5758304" cy="33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C679AF-EBD9-4644-9A26-347EAA1D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47" y="210316"/>
            <a:ext cx="6229385" cy="643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/>
              <a:t>Κατά την β΄ φάση επέρχονται ορμονικές αλλαγές:</a:t>
            </a:r>
          </a:p>
          <a:p>
            <a:endParaRPr lang="el-GR" sz="2400" dirty="0"/>
          </a:p>
          <a:p>
            <a:r>
              <a:rPr lang="el-GR" sz="2400" dirty="0"/>
              <a:t>ταχεία μείωση της συγκέντρωσης της ινσουλίνης και της προγεστερόνης,</a:t>
            </a:r>
          </a:p>
          <a:p>
            <a:endParaRPr lang="el-GR" sz="2400" dirty="0"/>
          </a:p>
          <a:p>
            <a:r>
              <a:rPr lang="el-GR" sz="2400" dirty="0"/>
              <a:t>προοδευτική αύξηση της </a:t>
            </a:r>
            <a:r>
              <a:rPr lang="el-GR" sz="2400" b="1" dirty="0"/>
              <a:t>αυξητικής ορμόνης </a:t>
            </a:r>
            <a:r>
              <a:rPr lang="el-GR" sz="2400" dirty="0"/>
              <a:t>(συμβάλλει στην ταχεία αύξηση του εμβρύου κατά το τελευταίο μήνα της κυοφορίας),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FF0000"/>
                </a:solidFill>
              </a:rPr>
              <a:t>NEFA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FF0000"/>
                </a:solidFill>
              </a:rPr>
              <a:t>BHBA</a:t>
            </a:r>
            <a:r>
              <a:rPr lang="el-GR" sz="2400" dirty="0"/>
              <a:t> στο πλάσμα υπερδιπλασιάζονται ενώ αυξάνονται δραματικά 2-3 ημέρες προ του τοκετού και μέχρις ότου ολοκληρωθεί ο τοκετός.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2791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3B4EEF-CCE0-4E1F-BA4C-3B101D27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992221"/>
            <a:ext cx="8875168" cy="5049141"/>
          </a:xfrm>
        </p:spPr>
        <p:txBody>
          <a:bodyPr>
            <a:normAutofit/>
          </a:bodyPr>
          <a:lstStyle/>
          <a:p>
            <a:r>
              <a:rPr lang="el-GR" sz="2400" dirty="0"/>
              <a:t>Οι συγκεντρώσεις των ΝEFA μειώνονται μετά τον τοκετό, αλλά παραμένουν υψηλότερες σε σύγκριση με αυτές προ του τοκετού.</a:t>
            </a:r>
          </a:p>
          <a:p>
            <a:endParaRPr lang="el-GR" sz="2400" dirty="0"/>
          </a:p>
          <a:p>
            <a:r>
              <a:rPr lang="el-GR" sz="2400" dirty="0"/>
              <a:t>Η γλυκόζη παραμένει σταθερή ή αυξάνεται ελαφρά κατά τη μεταβατική περίοδο, αυξάνεται δραματικά κατά τον τοκετό και στη συνέχεια μειώνεται.</a:t>
            </a:r>
          </a:p>
          <a:p>
            <a:endParaRPr lang="el-GR" sz="2400" dirty="0"/>
          </a:p>
          <a:p>
            <a:r>
              <a:rPr lang="el-GR" sz="2400" u="sng" dirty="0">
                <a:solidFill>
                  <a:srgbClr val="FF0000"/>
                </a:solidFill>
              </a:rPr>
              <a:t>Η συγκέντρωση του </a:t>
            </a:r>
            <a:r>
              <a:rPr lang="el-GR" sz="2400" u="sng" dirty="0" err="1">
                <a:solidFill>
                  <a:srgbClr val="FF0000"/>
                </a:solidFill>
              </a:rPr>
              <a:t>Ca</a:t>
            </a:r>
            <a:r>
              <a:rPr lang="el-GR" sz="2400" u="sng" dirty="0">
                <a:solidFill>
                  <a:srgbClr val="FF0000"/>
                </a:solidFill>
              </a:rPr>
              <a:t> </a:t>
            </a:r>
            <a:r>
              <a:rPr lang="el-GR" sz="2400" u="sng" dirty="0"/>
              <a:t>στο αίμα μειώνεται λόγω σύνθεσης του </a:t>
            </a:r>
            <a:r>
              <a:rPr lang="el-GR" sz="2400" u="sng" dirty="0" err="1"/>
              <a:t>πρωτογάλακτος</a:t>
            </a:r>
            <a:r>
              <a:rPr lang="el-GR" sz="2400" u="sng" dirty="0"/>
              <a:t> </a:t>
            </a:r>
            <a:r>
              <a:rPr lang="el-GR" sz="2400" dirty="0"/>
              <a:t>και επανέρχεται στο κανονικό αρκετές ημέρες μετά τον τοκετό.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2851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B9973E-6632-4D14-A546-B9E0993F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80" y="395165"/>
            <a:ext cx="6519310" cy="564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Κατά τη μεταβατική περίοδο παρατηρείται </a:t>
            </a:r>
            <a:r>
              <a:rPr lang="el-GR" sz="2400" dirty="0" err="1"/>
              <a:t>ανοσοκαταστολή</a:t>
            </a:r>
            <a:r>
              <a:rPr lang="el-GR" sz="2400" dirty="0"/>
              <a:t>  (</a:t>
            </a:r>
            <a:r>
              <a:rPr lang="el-GR" sz="2400" dirty="0" err="1"/>
              <a:t>immunosuppression</a:t>
            </a:r>
            <a:r>
              <a:rPr lang="el-GR" sz="2400" dirty="0"/>
              <a:t>) η οποία αποδίδεται:</a:t>
            </a:r>
          </a:p>
          <a:p>
            <a:endParaRPr lang="el-GR" sz="2400" dirty="0"/>
          </a:p>
          <a:p>
            <a:r>
              <a:rPr lang="el-GR" sz="2400" dirty="0"/>
              <a:t>στα αυξημένα επίπεδα των </a:t>
            </a:r>
            <a:r>
              <a:rPr lang="el-GR" sz="2400" b="1" dirty="0"/>
              <a:t>οιστρογόνων</a:t>
            </a:r>
            <a:r>
              <a:rPr lang="en-US" sz="2400" dirty="0"/>
              <a:t> </a:t>
            </a:r>
            <a:r>
              <a:rPr lang="el-GR" sz="2400" dirty="0"/>
              <a:t>(από τον πλακούντα) και της </a:t>
            </a:r>
            <a:r>
              <a:rPr lang="el-GR" sz="2400" b="1" dirty="0" err="1"/>
              <a:t>κορτιζόλης</a:t>
            </a:r>
            <a:r>
              <a:rPr lang="en-US" sz="2400" dirty="0"/>
              <a:t> </a:t>
            </a:r>
            <a:r>
              <a:rPr lang="el-GR" sz="2400" dirty="0"/>
              <a:t>(από το έμβρυο),</a:t>
            </a:r>
          </a:p>
          <a:p>
            <a:endParaRPr lang="el-GR" sz="2400" dirty="0"/>
          </a:p>
          <a:p>
            <a:endParaRPr lang="el-GR" sz="2400" dirty="0"/>
          </a:p>
        </p:txBody>
      </p:sp>
      <p:pic>
        <p:nvPicPr>
          <p:cNvPr id="1026" name="Picture 2" descr="The role of glucocorticoids and progestins in inflammatory, autoimmune, and  infectious disease - Tait - 2008 - Journal of Leukocyte Biology - Wiley  Online Library">
            <a:extLst>
              <a:ext uri="{FF2B5EF4-FFF2-40B4-BE49-F238E27FC236}">
                <a16:creationId xmlns:a16="http://schemas.microsoft.com/office/drawing/2014/main" id="{C6AAB06E-19D3-4585-A739-817EADBC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89" y="0"/>
            <a:ext cx="5293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72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98EB1153-F37F-47D2-BEF6-3139886BD2C2}"/>
              </a:ext>
            </a:extLst>
          </p:cNvPr>
          <p:cNvSpPr txBox="1">
            <a:spLocks/>
          </p:cNvSpPr>
          <p:nvPr/>
        </p:nvSpPr>
        <p:spPr>
          <a:xfrm>
            <a:off x="281726" y="146591"/>
            <a:ext cx="5193244" cy="564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sz="2400" dirty="0"/>
              <a:t>Κατά τη μεταβατική περίοδο παρατηρείται </a:t>
            </a:r>
            <a:r>
              <a:rPr lang="el-GR" sz="2400" dirty="0" err="1"/>
              <a:t>ανοσοκαταστολή</a:t>
            </a:r>
            <a:r>
              <a:rPr lang="el-GR" sz="2400" dirty="0"/>
              <a:t>  (</a:t>
            </a:r>
            <a:r>
              <a:rPr lang="el-GR" sz="2400" dirty="0" err="1"/>
              <a:t>immunosuppression</a:t>
            </a:r>
            <a:r>
              <a:rPr lang="el-GR" sz="2400" dirty="0"/>
              <a:t>) η οποία αποδίδεται:</a:t>
            </a:r>
          </a:p>
          <a:p>
            <a:r>
              <a:rPr lang="el-GR" sz="2400" dirty="0"/>
              <a:t>στην αυξημένη παραγωγή </a:t>
            </a:r>
            <a:r>
              <a:rPr lang="el-GR" sz="2400" b="1" dirty="0">
                <a:solidFill>
                  <a:srgbClr val="FF0000"/>
                </a:solidFill>
              </a:rPr>
              <a:t>ΝΕFA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FF0000"/>
                </a:solidFill>
              </a:rPr>
              <a:t>ΒΗΒ</a:t>
            </a:r>
            <a:r>
              <a:rPr lang="el-GR" sz="2400" dirty="0"/>
              <a:t> λόγω αρνητικού ενεργειακού </a:t>
            </a:r>
            <a:r>
              <a:rPr lang="el-GR" sz="2400" dirty="0" err="1"/>
              <a:t>ισοζύγιου</a:t>
            </a:r>
            <a:r>
              <a:rPr lang="el-GR" sz="2400" dirty="0"/>
              <a:t>,</a:t>
            </a:r>
          </a:p>
          <a:p>
            <a:endParaRPr lang="el-GR" sz="2400" dirty="0"/>
          </a:p>
          <a:p>
            <a:r>
              <a:rPr lang="el-GR" sz="2400" dirty="0"/>
              <a:t>στην αυξημένη παραγωγή </a:t>
            </a:r>
            <a:r>
              <a:rPr lang="el-GR" sz="2400" b="1" dirty="0">
                <a:solidFill>
                  <a:srgbClr val="FF0000"/>
                </a:solidFill>
              </a:rPr>
              <a:t>ελευθέρων ριζών οξυγόνου </a:t>
            </a:r>
            <a:r>
              <a:rPr lang="en-US" sz="2400" b="1" dirty="0">
                <a:solidFill>
                  <a:srgbClr val="FF0000"/>
                </a:solidFill>
              </a:rPr>
              <a:t>(ROS) </a:t>
            </a:r>
            <a:r>
              <a:rPr lang="el-GR" sz="2400" dirty="0"/>
              <a:t>λόγου αυξημένης έντασης μεταβολισμού.</a:t>
            </a:r>
          </a:p>
          <a:p>
            <a:endParaRPr lang="el-GR" sz="2400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7977C0B-F01C-40AA-BA11-8466078E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699" y="888856"/>
            <a:ext cx="6717030" cy="436245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DD51110-08F5-4F58-B6DF-DFE5F3037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0" y="5100903"/>
            <a:ext cx="6711759" cy="1820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33AF08-5E44-431B-8044-6E8B9363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96" y="315442"/>
            <a:ext cx="8875168" cy="6254034"/>
          </a:xfrm>
        </p:spPr>
        <p:txBody>
          <a:bodyPr>
            <a:normAutofit/>
          </a:bodyPr>
          <a:lstStyle/>
          <a:p>
            <a:r>
              <a:rPr lang="el-GR" sz="2400" dirty="0"/>
              <a:t>Για την αντιμετώπιση της κατάστασης αυτής συνιστάται η ενίσχυση του σιτηρεσίου των αγελάδων με </a:t>
            </a:r>
            <a:r>
              <a:rPr lang="el-GR" sz="2400" b="1" u="sng" dirty="0"/>
              <a:t>αντιοξειδωτικές ουσίες</a:t>
            </a:r>
            <a:r>
              <a:rPr lang="el-GR" sz="2400" dirty="0"/>
              <a:t> (</a:t>
            </a:r>
            <a:r>
              <a:rPr lang="el-GR" sz="2400" dirty="0" err="1"/>
              <a:t>βιτ</a:t>
            </a:r>
            <a:r>
              <a:rPr lang="el-GR" sz="2400" dirty="0"/>
              <a:t>. Α και Ε, </a:t>
            </a:r>
            <a:r>
              <a:rPr lang="el-GR" sz="2400" dirty="0" err="1"/>
              <a:t>Se</a:t>
            </a:r>
            <a:r>
              <a:rPr lang="el-GR" sz="2400" dirty="0"/>
              <a:t>, </a:t>
            </a:r>
            <a:r>
              <a:rPr lang="el-GR" sz="2400" dirty="0" err="1"/>
              <a:t>βιτ</a:t>
            </a:r>
            <a:r>
              <a:rPr lang="el-GR" sz="2400" dirty="0"/>
              <a:t>. Β, </a:t>
            </a:r>
            <a:r>
              <a:rPr lang="el-GR" sz="2400" dirty="0" err="1"/>
              <a:t>πολυφαινόλες</a:t>
            </a:r>
            <a:r>
              <a:rPr lang="el-GR" sz="2400" dirty="0"/>
              <a:t>, καροτινοειδή, </a:t>
            </a:r>
            <a:r>
              <a:rPr lang="el-GR" sz="2400" dirty="0" err="1"/>
              <a:t>χολίνη</a:t>
            </a:r>
            <a:r>
              <a:rPr lang="el-GR" sz="2400" dirty="0"/>
              <a:t> για μείωση του οξειδωτικού </a:t>
            </a:r>
            <a:r>
              <a:rPr lang="el-GR" sz="2400" dirty="0" err="1"/>
              <a:t>stress</a:t>
            </a:r>
            <a:r>
              <a:rPr lang="el-GR" sz="2400" dirty="0"/>
              <a:t> και ενίσχυση του ανοσοποιητικού συστήματος).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dirty="0" err="1"/>
              <a:t>υπασβεστιαιμία</a:t>
            </a:r>
            <a:r>
              <a:rPr lang="el-GR" sz="2400" dirty="0"/>
              <a:t> συμβάλει στη μειωμένη λειτουργία του ανοσοποιητικού συστήματος.</a:t>
            </a:r>
          </a:p>
          <a:p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C1E173-7DEB-484A-B0E2-C9FEADB6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5" y="2188344"/>
            <a:ext cx="7353393" cy="2694373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9A3D71B9-78E5-4417-8CD5-DDB612596638}"/>
              </a:ext>
            </a:extLst>
          </p:cNvPr>
          <p:cNvCxnSpPr>
            <a:cxnSpLocks/>
          </p:cNvCxnSpPr>
          <p:nvPr/>
        </p:nvCxnSpPr>
        <p:spPr>
          <a:xfrm>
            <a:off x="785722" y="4403325"/>
            <a:ext cx="213503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D11705F-2B98-4E23-856B-4EFEB7A9C074}"/>
              </a:ext>
            </a:extLst>
          </p:cNvPr>
          <p:cNvCxnSpPr>
            <a:cxnSpLocks/>
          </p:cNvCxnSpPr>
          <p:nvPr/>
        </p:nvCxnSpPr>
        <p:spPr>
          <a:xfrm>
            <a:off x="5028484" y="4413683"/>
            <a:ext cx="213503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93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67FD4C-F565-4AF9-9F72-D95E1E3D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Μεταβατική περίοδος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8734D8-3F28-459A-A81A-6484FDE2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μεταβατική περίοδος απαιτεί την εφαρμογή «έξυπνων» διατροφικών στρατηγικών και την ενσωμάτωση πρόσθετων ζωοτροφών (</a:t>
            </a:r>
            <a:r>
              <a:rPr lang="el-GR" dirty="0" err="1"/>
              <a:t>βιοενεργών</a:t>
            </a:r>
            <a:r>
              <a:rPr lang="el-GR" dirty="0"/>
              <a:t> ενώσεων).</a:t>
            </a:r>
          </a:p>
          <a:p>
            <a:r>
              <a:rPr lang="el-GR" dirty="0"/>
              <a:t>Μια απλή κάλυψη των αναγκών δεν επαρκεί για τα </a:t>
            </a:r>
            <a:r>
              <a:rPr lang="el-GR" dirty="0" err="1"/>
              <a:t>υψιπαραγωγικά</a:t>
            </a:r>
            <a:r>
              <a:rPr lang="el-GR" dirty="0"/>
              <a:t> ζώα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081132-E493-4436-A8A9-DB118096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25" y="3550744"/>
            <a:ext cx="7958324" cy="28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6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69EAD2-7CF2-4F4F-95C0-B81ACDA9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l-GR" sz="4400"/>
              <a:t>α΄ φάση ΞΠ </a:t>
            </a:r>
            <a:br>
              <a:rPr lang="el-GR" sz="4400"/>
            </a:br>
            <a:endParaRPr lang="el-GR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14CB17D-8C42-4CCE-BEED-1A34E4576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5218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564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FBA2F9-7C8E-482D-A3B8-64EEA478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α΄ φάση ΞΠ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D9E52B-4B34-4C98-9D55-EE962F97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 lnSpcReduction="10000"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Αγελάδες με υψηλό BCS παρουσιάζουν προβλήματα υγείας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</a:t>
            </a:r>
            <a:r>
              <a:rPr lang="el-GR" sz="2800" dirty="0" err="1">
                <a:solidFill>
                  <a:srgbClr val="FFFFFF"/>
                </a:solidFill>
              </a:rPr>
              <a:t>μητρίτιδες</a:t>
            </a:r>
            <a:endParaRPr lang="el-GR" sz="2800" dirty="0">
              <a:solidFill>
                <a:srgbClr val="FFFFFF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</a:t>
            </a:r>
            <a:r>
              <a:rPr lang="el-GR" sz="2800" dirty="0" err="1">
                <a:solidFill>
                  <a:srgbClr val="FFFFFF"/>
                </a:solidFill>
              </a:rPr>
              <a:t>κετοναιμία</a:t>
            </a:r>
            <a:r>
              <a:rPr lang="el-GR" sz="2800" dirty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</a:t>
            </a:r>
            <a:r>
              <a:rPr lang="el-GR" sz="2800" dirty="0" err="1">
                <a:solidFill>
                  <a:srgbClr val="FFFFFF"/>
                </a:solidFill>
              </a:rPr>
              <a:t>υπασβεστιαιμία</a:t>
            </a:r>
            <a:endParaRPr lang="el-GR" sz="2800" dirty="0">
              <a:solidFill>
                <a:srgbClr val="FFFFFF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κατακράτηση πλακούντα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κύστες ωοθηκών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απουσία οίστρου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l-GR" sz="2800" dirty="0">
                <a:solidFill>
                  <a:srgbClr val="FFFFFF"/>
                </a:solidFill>
              </a:rPr>
              <a:t>  χωλότητες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369CAA-43E2-47BB-8AD7-2607B7C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sz="3100" dirty="0"/>
              <a:t>Διατροφή αναπτυσσόμενων μοσχαριών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45C455-A467-41D3-A603-F2B93D26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303" y="752439"/>
            <a:ext cx="6572836" cy="5353122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Κατανάλωση στερεάς τροφής: από ηλικία 10-15 ημερών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Στερεά τροφή υψηλής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πεπτικότητας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οδηγεί στη παραγωγή ΠΛΟ, άρα στην επιτάχυνση της ανάπτυξης των λαχνών και στην απορρόφηση  των τελικών προϊόντων πέψης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Απογαλακτισμός: ηλικία 4-5 εβδομάδων εφόσον καταναλώνουν στερεά τροφή ημερησίως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: 0,25</a:t>
            </a:r>
            <a:r>
              <a:rPr lang="en-US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 kg/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αμνοερίφιο,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/μοσχάρι</a:t>
            </a:r>
          </a:p>
          <a:p>
            <a:endParaRPr lang="el-GR" sz="24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1071A11C-59A1-49CA-8AAF-50D69AFE27E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193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8215B-96C8-4441-9824-097906E6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40" y="4445540"/>
            <a:ext cx="5998877" cy="13208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Learn To Score Body Conditioning (BCS) For Dairy Cows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sz="2700" dirty="0"/>
              <a:t>https://www.youtube.com/watch?v=wASXNn_CTCU</a:t>
            </a:r>
            <a:endParaRPr lang="el-GR" dirty="0"/>
          </a:p>
        </p:txBody>
      </p:sp>
      <p:pic>
        <p:nvPicPr>
          <p:cNvPr id="1026" name="Picture 2" descr="Cattle body condition scoring chart (QDAF 2019) | Download Scientific  Diagram">
            <a:extLst>
              <a:ext uri="{FF2B5EF4-FFF2-40B4-BE49-F238E27FC236}">
                <a16:creationId xmlns:a16="http://schemas.microsoft.com/office/drawing/2014/main" id="{B6DB6BBE-985F-4353-8BCA-A1FAD695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568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toLution - BCS - Body Condition Score">
            <a:extLst>
              <a:ext uri="{FF2B5EF4-FFF2-40B4-BE49-F238E27FC236}">
                <a16:creationId xmlns:a16="http://schemas.microsoft.com/office/drawing/2014/main" id="{869362B7-E997-43A5-B712-F1FD8A17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59" y="-91873"/>
            <a:ext cx="7259065" cy="47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81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C4554-137A-4AD4-8FD3-31F0BB82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ΞΠ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C989C3-42B0-42FF-9EBC-128EC12F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Καταναλισκόμενη ποσότητα ΞΟ=1,7-2,0% του ΣΒ, συνολικά 10-20 </a:t>
            </a:r>
            <a:r>
              <a:rPr lang="el-GR" sz="2400" dirty="0" err="1"/>
              <a:t>kg</a:t>
            </a:r>
            <a:r>
              <a:rPr lang="el-GR" sz="2400" dirty="0"/>
              <a:t> ΞΟ/ημέρα εκ των οποίων τα 3-6 </a:t>
            </a:r>
            <a:r>
              <a:rPr lang="el-GR" sz="2400" dirty="0" err="1"/>
              <a:t>kg</a:t>
            </a:r>
            <a:r>
              <a:rPr lang="el-GR" sz="2400" dirty="0"/>
              <a:t> είναι από ΣΖ.</a:t>
            </a:r>
          </a:p>
          <a:p>
            <a:endParaRPr lang="el-GR" sz="2400" dirty="0"/>
          </a:p>
          <a:p>
            <a:r>
              <a:rPr lang="el-GR" sz="2400" dirty="0"/>
              <a:t>Αν οι αγελάδες είναι παχιές τους χορηγείται σιτηρέσιο με χαμηλότερη ενεργειακή πυκνότητα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>
                <a:sym typeface="Wingdings" panose="05000000000000000000" pitchFamily="2" charset="2"/>
              </a:rPr>
              <a:t>ώστε να διατηρηθεί ο μηχανικός κορεσμός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347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16ACC-7078-4735-852E-A10822B2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φάση ΞΠ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D4851B-D9E9-4813-BBCB-A96B18DF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247"/>
            <a:ext cx="8596668" cy="4941651"/>
          </a:xfrm>
        </p:spPr>
        <p:txBody>
          <a:bodyPr>
            <a:normAutofit/>
          </a:bodyPr>
          <a:lstStyle/>
          <a:p>
            <a:r>
              <a:rPr lang="el-GR" sz="2400" dirty="0"/>
              <a:t>Καταναλισκόμενη ποσότητα ΞΟ=1,3% ΣΒ (-30%), αρνητικό ισοζύγιο ενέργειας (NEFA, BHBA).</a:t>
            </a:r>
          </a:p>
          <a:p>
            <a:endParaRPr lang="el-GR" sz="2400" dirty="0"/>
          </a:p>
          <a:p>
            <a:r>
              <a:rPr lang="el-GR" sz="2400" dirty="0"/>
              <a:t>Προσπάθεια μείωσης του αρνητικού ενεργειακού ισοζυγίου με αύξηση του αμύλου στο σιτηρέσιο (</a:t>
            </a:r>
            <a:r>
              <a:rPr lang="el-GR" sz="2400" b="1" dirty="0"/>
              <a:t>βελτίωση ενεργειακού ισοζυγίου- προσαρμογή στο σιτηρέσιο της ΓΠ</a:t>
            </a:r>
            <a:r>
              <a:rPr lang="el-GR" sz="2400" dirty="0"/>
              <a:t>).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 err="1"/>
              <a:t>min</a:t>
            </a:r>
            <a:r>
              <a:rPr lang="el-GR" sz="2400" dirty="0"/>
              <a:t> ΞΟ ΧΖ=1%ΣΒ με τεμαχισμένες ΧΖ(&gt;5 εκατ.</a:t>
            </a:r>
            <a:r>
              <a:rPr lang="en-US" sz="2400" dirty="0"/>
              <a:t> </a:t>
            </a:r>
            <a:r>
              <a:rPr lang="el-GR" sz="2400" dirty="0"/>
              <a:t>υφή) για να μην εκδηλωθεί μετατόπιση ηνύστρου.</a:t>
            </a:r>
          </a:p>
          <a:p>
            <a:endParaRPr lang="el-GR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34807808-7AAB-46FD-9663-79FBED6D8F63}"/>
              </a:ext>
            </a:extLst>
          </p:cNvPr>
          <p:cNvSpPr/>
          <p:nvPr/>
        </p:nvSpPr>
        <p:spPr>
          <a:xfrm rot="5400000">
            <a:off x="5214026" y="4212077"/>
            <a:ext cx="408561" cy="37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C0EBB-0373-4892-BB5B-EFFAB3A4A673}"/>
              </a:ext>
            </a:extLst>
          </p:cNvPr>
          <p:cNvSpPr txBox="1"/>
          <p:nvPr/>
        </p:nvSpPr>
        <p:spPr>
          <a:xfrm>
            <a:off x="3015574" y="4742935"/>
            <a:ext cx="54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Οδεύουμε προς τη ΓΠ </a:t>
            </a:r>
            <a:r>
              <a:rPr lang="el-GR" b="1" dirty="0">
                <a:highlight>
                  <a:srgbClr val="FFFF00"/>
                </a:highlight>
                <a:sym typeface="Wingdings" panose="05000000000000000000" pitchFamily="2" charset="2"/>
              </a:rPr>
              <a:t> μεταβατική περίοδος</a:t>
            </a:r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404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97A7E-3415-4B0C-9508-51A8E10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Ξηρά περίοδος (γενικά)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61CEC8-0B8A-4883-8079-709A981A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Σε ειδικές περιπτώσεις όπως:</a:t>
            </a:r>
          </a:p>
          <a:p>
            <a:pPr marL="0" indent="0">
              <a:buNone/>
            </a:pPr>
            <a:r>
              <a:rPr lang="el-GR" sz="2400" dirty="0"/>
              <a:t>- θερμικό </a:t>
            </a:r>
            <a:r>
              <a:rPr lang="el-GR" sz="2400" dirty="0" err="1"/>
              <a:t>stress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- διδύμων τοκετών </a:t>
            </a:r>
          </a:p>
          <a:p>
            <a:pPr marL="0" indent="0">
              <a:buNone/>
            </a:pPr>
            <a:r>
              <a:rPr lang="el-GR" sz="2400" dirty="0"/>
              <a:t>- πρώτης κυοφορίας (δηλ. </a:t>
            </a:r>
            <a:r>
              <a:rPr lang="el-GR" sz="2400" dirty="0" err="1"/>
              <a:t>μοσχίδων</a:t>
            </a:r>
            <a:r>
              <a:rPr lang="el-GR" sz="2400" dirty="0"/>
              <a:t>)</a:t>
            </a:r>
          </a:p>
          <a:p>
            <a:pPr marL="0" indent="0">
              <a:buNone/>
            </a:pPr>
            <a:r>
              <a:rPr lang="el-GR" sz="2400" dirty="0"/>
              <a:t>- αυξημένη περιεκτικότητα σιτηρεσίου σε NDF, λίπος ή μη </a:t>
            </a:r>
            <a:r>
              <a:rPr lang="el-GR" sz="2400" dirty="0" err="1"/>
              <a:t>ζυμούμενη</a:t>
            </a:r>
            <a:r>
              <a:rPr lang="el-GR" sz="2400" dirty="0"/>
              <a:t> πρωτεΐνη,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Παρατηρείται επιπλέον μειωμένη κατανάλωση τροφής με συνέπεια να αυξάνεται ο καταβολισμός του σωματικούς λίπους, οπότε απαιτείται διόρθωση του σιτηρεσίου.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316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F0E99B-AE29-4126-AF3A-798D37F7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1215957"/>
            <a:ext cx="8670887" cy="4825405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Αν υπάρχουν συνήθη περιστατικά </a:t>
            </a:r>
            <a:r>
              <a:rPr lang="el-GR" sz="2400" dirty="0" err="1"/>
              <a:t>υπασβεστιαιμίας</a:t>
            </a:r>
            <a:r>
              <a:rPr lang="el-GR" sz="2400" dirty="0"/>
              <a:t> χορηγείται </a:t>
            </a:r>
            <a:r>
              <a:rPr lang="el-GR" sz="2400" dirty="0" err="1"/>
              <a:t>Ca</a:t>
            </a:r>
            <a:r>
              <a:rPr lang="el-GR" sz="2400" dirty="0"/>
              <a:t> = 60-80 g/ημέρα/ζώο (0,5-0,7% ΞΟ) και P = 30-40 g/ημέρα/ζώο (0,30-0,35% ΞΟ).</a:t>
            </a:r>
          </a:p>
          <a:p>
            <a:endParaRPr lang="el-GR" sz="2400" dirty="0"/>
          </a:p>
          <a:p>
            <a:r>
              <a:rPr lang="el-GR" sz="2400" dirty="0"/>
              <a:t>Βιταμίνες Α,D,E σε συνδυασμό με </a:t>
            </a:r>
            <a:r>
              <a:rPr lang="el-GR" sz="2400" dirty="0" err="1"/>
              <a:t>Se</a:t>
            </a:r>
            <a:r>
              <a:rPr lang="el-GR" sz="2400" dirty="0"/>
              <a:t> για μείωση του κινδύνου εκδήλωσης κατακράτησης του πλακούντα, μητρίτιδας και </a:t>
            </a:r>
            <a:r>
              <a:rPr lang="el-GR" sz="2400" dirty="0" err="1"/>
              <a:t>κύστεων</a:t>
            </a:r>
            <a:r>
              <a:rPr lang="el-GR" sz="2400" dirty="0"/>
              <a:t> ωοθηκών κατά την μετά τον τοκετό περίοδο που είναι υπεύθυνες για την μείωση γονιμότητας των αγελάδων </a:t>
            </a:r>
          </a:p>
          <a:p>
            <a:endParaRPr lang="el-GR" sz="2400" dirty="0"/>
          </a:p>
          <a:p>
            <a:r>
              <a:rPr lang="el-GR" sz="2400" dirty="0" err="1"/>
              <a:t>Βιτ</a:t>
            </a:r>
            <a:r>
              <a:rPr lang="el-GR" sz="2400" dirty="0"/>
              <a:t>. Ε και </a:t>
            </a:r>
            <a:r>
              <a:rPr lang="el-GR" sz="2400" dirty="0" err="1"/>
              <a:t>Se</a:t>
            </a:r>
            <a:r>
              <a:rPr lang="el-GR" sz="2400" dirty="0"/>
              <a:t>: προφύλαξη από το οξειδωτικό </a:t>
            </a:r>
            <a:r>
              <a:rPr lang="el-GR" sz="2400" dirty="0" err="1"/>
              <a:t>stress</a:t>
            </a:r>
            <a:r>
              <a:rPr lang="el-GR" sz="2400" dirty="0"/>
              <a:t> κατά την περιγεννητική περίοδο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079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AED5E5-8ABF-456B-9633-EDCFEAAB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22" y="306941"/>
            <a:ext cx="8758436" cy="5068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Επίσης, συνιστάται, η προληπτική χορήγηση:</a:t>
            </a:r>
          </a:p>
          <a:p>
            <a:endParaRPr lang="el-GR" sz="2400" dirty="0"/>
          </a:p>
          <a:p>
            <a:r>
              <a:rPr lang="el-GR" sz="2400" dirty="0" err="1"/>
              <a:t>προπυλενικής</a:t>
            </a:r>
            <a:r>
              <a:rPr lang="el-GR" sz="2400" dirty="0"/>
              <a:t> </a:t>
            </a:r>
            <a:r>
              <a:rPr lang="el-GR" sz="2400" dirty="0" err="1"/>
              <a:t>γλυκόλης</a:t>
            </a:r>
            <a:r>
              <a:rPr lang="el-GR" sz="2400" dirty="0"/>
              <a:t> (ή </a:t>
            </a:r>
            <a:r>
              <a:rPr lang="el-GR" sz="2400" dirty="0" err="1"/>
              <a:t>προπιονικού</a:t>
            </a:r>
            <a:r>
              <a:rPr lang="el-GR" sz="2400" dirty="0"/>
              <a:t> </a:t>
            </a:r>
            <a:r>
              <a:rPr lang="el-GR" sz="2400" dirty="0" err="1"/>
              <a:t>Νa</a:t>
            </a:r>
            <a:r>
              <a:rPr lang="el-GR" sz="2400" dirty="0"/>
              <a:t>),</a:t>
            </a:r>
          </a:p>
          <a:p>
            <a:endParaRPr lang="el-GR" sz="2400" dirty="0"/>
          </a:p>
          <a:p>
            <a:r>
              <a:rPr lang="el-GR" sz="2400" dirty="0" err="1"/>
              <a:t>νιασίνης</a:t>
            </a:r>
            <a:r>
              <a:rPr lang="el-GR" sz="2400" dirty="0"/>
              <a:t> (τροποποιεί το μεταβολισμό της γλυκόζης),</a:t>
            </a:r>
          </a:p>
          <a:p>
            <a:endParaRPr lang="el-GR" sz="2400" dirty="0"/>
          </a:p>
          <a:p>
            <a:r>
              <a:rPr lang="el-GR" sz="2400" dirty="0"/>
              <a:t>προστατευμένων αμινοξέων (μεθειονίνης και </a:t>
            </a:r>
            <a:r>
              <a:rPr lang="el-GR" sz="2400" dirty="0" err="1"/>
              <a:t>λυσίνης</a:t>
            </a:r>
            <a:r>
              <a:rPr lang="el-GR" sz="2400" dirty="0"/>
              <a:t>) κατά την β΄ φάση της ΞΠ για να επιβραδυνθεί ο καταβολισμός λίπους.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55377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9431CA-07D7-49DE-827E-BEE4D6C0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899" y="3296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Διατροφή αγελάδων κατά τη γαλακτική περίοδο 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C47294-8023-4B51-A360-5C1D58E4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" y="1980018"/>
            <a:ext cx="8132432" cy="4877982"/>
          </a:xfrm>
          <a:prstGeom prst="rect">
            <a:avLst/>
          </a:prstGeom>
        </p:spPr>
      </p:pic>
      <p:pic>
        <p:nvPicPr>
          <p:cNvPr id="2050" name="Picture 2" descr="How the Dairy Industry Has Unnaturally Altered the Life of Cows - One Green  Planet">
            <a:extLst>
              <a:ext uri="{FF2B5EF4-FFF2-40B4-BE49-F238E27FC236}">
                <a16:creationId xmlns:a16="http://schemas.microsoft.com/office/drawing/2014/main" id="{F387285A-EA29-4174-8D50-132794CA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66" y="-1"/>
            <a:ext cx="4056434" cy="27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66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C4194D-33DD-4EF4-9C7E-AD11F031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Διατροφή αγελάδων κατά τη γαλακτική περίοδο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B2C348-588E-4B72-9361-C7FB77F2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1225685"/>
            <a:ext cx="8991900" cy="481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Γαλακτική περίοδος: διάρκειας 305 ημέρες (τοκετός – ΞΠ)</a:t>
            </a:r>
          </a:p>
          <a:p>
            <a:endParaRPr lang="el-GR" sz="2400" dirty="0"/>
          </a:p>
          <a:p>
            <a:r>
              <a:rPr lang="el-GR" sz="2400" dirty="0"/>
              <a:t>α΄ φάση: 0-70η  ημέρα από τον τοκετό-ανερχόμενη</a:t>
            </a:r>
          </a:p>
          <a:p>
            <a:endParaRPr lang="el-GR" sz="2400" dirty="0"/>
          </a:p>
          <a:p>
            <a:r>
              <a:rPr lang="el-GR" sz="2400" dirty="0"/>
              <a:t>β΄ φάση: 70-140η  ημέρα από τον τοκετό-σταθερή </a:t>
            </a:r>
          </a:p>
          <a:p>
            <a:endParaRPr lang="el-GR" sz="2400" dirty="0"/>
          </a:p>
          <a:p>
            <a:r>
              <a:rPr lang="el-GR" sz="2400" dirty="0"/>
              <a:t>γ΄ φάση: 140-305η  ημέρα από τον τοκετό –φθίνουσα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Αντιπροσωπεύει την εξέλιξη των αναγκών του μοσχαριού </a:t>
            </a:r>
          </a:p>
        </p:txBody>
      </p:sp>
    </p:spTree>
    <p:extLst>
      <p:ext uri="{BB962C8B-B14F-4D97-AF65-F5344CB8AC3E}">
        <p14:creationId xmlns:p14="http://schemas.microsoft.com/office/powerpoint/2010/main" val="767622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Winter Vaccination | Zoetis IE">
            <a:extLst>
              <a:ext uri="{FF2B5EF4-FFF2-40B4-BE49-F238E27FC236}">
                <a16:creationId xmlns:a16="http://schemas.microsoft.com/office/drawing/2014/main" id="{E714A83A-1473-4777-96D8-3FD48EF0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2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75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97AA0-32AD-4896-BC8B-0653DF82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ΓΠ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7533C3-E9C1-4BAA-A6D5-8EB06F25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1468877"/>
            <a:ext cx="9143999" cy="4572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Χαρακτηρίζεται από την προσπάθεια του οργανισμού:</a:t>
            </a:r>
          </a:p>
          <a:p>
            <a:endParaRPr lang="el-GR" sz="2400" dirty="0"/>
          </a:p>
          <a:p>
            <a:r>
              <a:rPr lang="el-GR" sz="2400" dirty="0"/>
              <a:t>να ανακάμψει από την προηγούμενη κυοφορία και τον τοκετό,</a:t>
            </a:r>
          </a:p>
          <a:p>
            <a:endParaRPr lang="el-GR" sz="2400" dirty="0"/>
          </a:p>
          <a:p>
            <a:r>
              <a:rPr lang="el-GR" sz="2400" dirty="0"/>
              <a:t>να προετοιμαστεί για την επόμενη κυοφορία</a:t>
            </a:r>
            <a:r>
              <a:rPr lang="en-US" sz="2400" dirty="0"/>
              <a:t> (70 </a:t>
            </a:r>
            <a:r>
              <a:rPr lang="el-GR" sz="2400" dirty="0"/>
              <a:t>περίπου ημέρες επόμενη Τ.Σ.), </a:t>
            </a:r>
          </a:p>
          <a:p>
            <a:endParaRPr lang="el-GR" sz="2400" dirty="0"/>
          </a:p>
          <a:p>
            <a:r>
              <a:rPr lang="el-GR" sz="2400" dirty="0"/>
              <a:t>να ανταποκριθεί στην συνεχώς αυξανόμενη γαλακτοπαραγωγή,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25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9EB785-A932-4FCC-B2B0-ADF19F0F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σίελος: παγκρεατική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εστεράση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λιπάση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) – υδρόλυση λίπους γάλακτος οδηγεί στην παραγωγή βουτυρικού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οξέως</a:t>
            </a: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άριστο 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δράσης 4,5-6,0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δράση του μηδενίζεται στην ηλικία των 3 μηνών εφόσον πίνουν γάλα ή νωρίτερα αν καταναλώνουν στερεά τροφή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203CD2-7848-40B5-AA31-FC6F6742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Ένζυμα νεογνών </a:t>
            </a:r>
          </a:p>
        </p:txBody>
      </p:sp>
    </p:spTree>
    <p:extLst>
      <p:ext uri="{BB962C8B-B14F-4D97-AF65-F5344CB8AC3E}">
        <p14:creationId xmlns:p14="http://schemas.microsoft.com/office/powerpoint/2010/main" val="3530888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B47AD5-B338-4625-8928-20D47B9B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ΓΠ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ED651-C388-482D-B388-98B01768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63168" cy="4629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Χαρακτηρίζεται από:</a:t>
            </a:r>
          </a:p>
          <a:p>
            <a:r>
              <a:rPr lang="el-GR" sz="2400" dirty="0"/>
              <a:t>μειωμένη κατανάλωση τροφής (διαθέσιμος χώρος-όρεξη),</a:t>
            </a:r>
          </a:p>
          <a:p>
            <a:endParaRPr lang="el-GR" sz="2400" dirty="0"/>
          </a:p>
          <a:p>
            <a:r>
              <a:rPr lang="el-GR" sz="2400" dirty="0"/>
              <a:t>ανεπαρκής πρόσληψη ενέργειας ( &lt; των αναγκών),</a:t>
            </a:r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r>
              <a:rPr lang="el-GR" sz="2400" dirty="0"/>
              <a:t>αρνητικό ενεργειακό ισοζύγιο,</a:t>
            </a:r>
          </a:p>
          <a:p>
            <a:endParaRPr lang="el-GR" sz="2400" dirty="0"/>
          </a:p>
          <a:p>
            <a:r>
              <a:rPr lang="el-GR" sz="2400" dirty="0"/>
              <a:t>απώλεια σωματικού βάρους(ΣΒ)-μείωση ΒCS.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04271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52818E-6D34-4B71-890E-272AB39B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ΓΠ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1D6A3-EB0A-4D88-9A43-DC27223A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023"/>
            <a:ext cx="9322700" cy="4901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Η μείωση της κατανάλωσης τροφής κατά την περιγεννητική περίοδο οφείλεται κυρίως στο ότι:</a:t>
            </a:r>
          </a:p>
          <a:p>
            <a:r>
              <a:rPr lang="el-GR" sz="2400" dirty="0"/>
              <a:t>        α. ο διαθέσιμος χώρος στην κοιλιακή κοιλότητα για τους </a:t>
            </a:r>
            <a:r>
              <a:rPr lang="el-GR" sz="2400" dirty="0" err="1"/>
              <a:t>προστομάχους</a:t>
            </a:r>
            <a:r>
              <a:rPr lang="el-GR" sz="2400" dirty="0"/>
              <a:t> είναι περιορισμένος λόγω αύξησης της μήτρας και</a:t>
            </a:r>
          </a:p>
          <a:p>
            <a:endParaRPr lang="el-GR" sz="2400" dirty="0"/>
          </a:p>
          <a:p>
            <a:r>
              <a:rPr lang="el-GR" sz="2400" dirty="0"/>
              <a:t>         β. η όρεξη του ζώου είναι μειωμένη λόγω του </a:t>
            </a:r>
            <a:r>
              <a:rPr lang="el-GR" sz="2400" dirty="0" err="1"/>
              <a:t>stress</a:t>
            </a:r>
            <a:r>
              <a:rPr lang="el-GR" sz="2400" dirty="0"/>
              <a:t> του τοκετού, τουλάχιστον κατά τις 2 πρώτες εβδομάδες μετά τον τοκετό.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     Χορήγηση ΧΖ κατά τη ΞΠ ώστε να </a:t>
            </a:r>
            <a:r>
              <a:rPr lang="el-GR" sz="2400" b="1" dirty="0"/>
              <a:t>μην</a:t>
            </a:r>
            <a:r>
              <a:rPr lang="el-GR" sz="2400" dirty="0"/>
              <a:t> μειώνεται ο όγκος της μεγάλης κοιλίας</a:t>
            </a:r>
          </a:p>
          <a:p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344C27-4B68-432A-9AAC-BF7C403E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76" y="5362776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94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02944-7A6A-42CD-9A5C-8D73E9E3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ΓΠ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2F85E-561F-4A45-99E9-621C6765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473693"/>
            <a:ext cx="7164280" cy="4603179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/>
              <a:t>Σε αγελάδες με κανονική σωματική κατάσταση η όρεξη αποκαθίσταται προοδευτικά με παράλληλη αύξηση του όγκου των </a:t>
            </a:r>
            <a:r>
              <a:rPr lang="el-GR" sz="2000" dirty="0" err="1"/>
              <a:t>προστομάχων</a:t>
            </a:r>
            <a:r>
              <a:rPr lang="el-GR" sz="2000" dirty="0"/>
              <a:t>. </a:t>
            </a:r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Σε διαφορετικές περιπτώσεις παρεμβαίνει η </a:t>
            </a:r>
            <a:r>
              <a:rPr lang="el-GR" sz="2000" dirty="0" err="1"/>
              <a:t>λεπτίνη</a:t>
            </a:r>
            <a:r>
              <a:rPr lang="el-GR" sz="2000" dirty="0"/>
              <a:t> (εναπόθεση λίπους κατά την ΞΠ).</a:t>
            </a:r>
          </a:p>
          <a:p>
            <a:endParaRPr lang="el-GR" sz="2000" dirty="0"/>
          </a:p>
          <a:p>
            <a:r>
              <a:rPr lang="el-GR" sz="2000" dirty="0"/>
              <a:t>Στην αλληλεπίδραση διατροφής, σωματικής  κατάστασης και αναπαραγωγικής λειτουργίας εμπλέκεται και η </a:t>
            </a:r>
            <a:r>
              <a:rPr lang="el-GR" sz="2000" dirty="0" err="1"/>
              <a:t>λεπτίνη</a:t>
            </a:r>
            <a:r>
              <a:rPr lang="el-GR" sz="2000" dirty="0"/>
              <a:t>, που εκκρίνεται από τον λευκό λιπώδη ιστό, η οποία πέραν του κύριου ρόλου της να ρυθμίζει την κατανάλωση της τροφής, παρεμβαίνει στη ρύθμιση της μεταφοράς και χρησιμοποίησης των θρεπτικών συστατικών της τροφής </a:t>
            </a:r>
            <a:r>
              <a:rPr lang="el-GR" sz="2000" dirty="0" err="1"/>
              <a:t>αλληλεπιδρώντας</a:t>
            </a:r>
            <a:r>
              <a:rPr lang="el-GR" sz="2000" dirty="0"/>
              <a:t> με μία σειρά ορμονών.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 descr="LEPTIN: A PIECE OF THE OBESITY PIE | SCQ">
            <a:extLst>
              <a:ext uri="{FF2B5EF4-FFF2-40B4-BE49-F238E27FC236}">
                <a16:creationId xmlns:a16="http://schemas.microsoft.com/office/drawing/2014/main" id="{367B7FBF-6319-47E9-9D8A-3E88227A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1" y="0"/>
            <a:ext cx="5041459" cy="29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30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CE5538-06E2-4C7E-AAB7-ECB2884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0" y="156238"/>
            <a:ext cx="8596668" cy="1320800"/>
          </a:xfrm>
        </p:spPr>
        <p:txBody>
          <a:bodyPr/>
          <a:lstStyle/>
          <a:p>
            <a:r>
              <a:rPr lang="el-GR" dirty="0"/>
              <a:t>α΄ φάση ΓΠ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7E6638-BFA0-4139-B6C2-E5CC6695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546698"/>
            <a:ext cx="8968902" cy="5155063"/>
          </a:xfrm>
        </p:spPr>
        <p:txBody>
          <a:bodyPr/>
          <a:lstStyle/>
          <a:p>
            <a:r>
              <a:rPr lang="el-GR" sz="2400" dirty="0"/>
              <a:t>Η διαχείριση των σωματικών αποθεμάτων της αγελάδας κατά την α΄ φάση της γαλακτικής περιόδου επηρεάζει την γαλακτοπαραγωγή-την υγεία- την αναπαραγωγική λειτουργία των αγελάδων (δράση </a:t>
            </a:r>
            <a:r>
              <a:rPr lang="el-GR" sz="2400" dirty="0" err="1"/>
              <a:t>λεπτίνης</a:t>
            </a:r>
            <a:r>
              <a:rPr lang="el-GR" sz="2400" dirty="0"/>
              <a:t>).</a:t>
            </a:r>
          </a:p>
          <a:p>
            <a:endParaRPr lang="el-GR" sz="2400" dirty="0"/>
          </a:p>
          <a:p>
            <a:r>
              <a:rPr lang="el-GR" sz="2400" dirty="0" err="1"/>
              <a:t>Max</a:t>
            </a:r>
            <a:r>
              <a:rPr lang="el-GR" sz="2400" dirty="0"/>
              <a:t> γαλακτοπαραγωγής: 6η-8η εβδομάδα από τον τοκετό</a:t>
            </a:r>
          </a:p>
          <a:p>
            <a:endParaRPr lang="el-GR" sz="2400" dirty="0"/>
          </a:p>
          <a:p>
            <a:r>
              <a:rPr lang="el-GR" sz="2400" dirty="0" err="1"/>
              <a:t>Max</a:t>
            </a:r>
            <a:r>
              <a:rPr lang="el-GR" sz="2400" dirty="0"/>
              <a:t> κατανάλωσης ΞΟ: 8η – 10η εβδομάδα    »      »    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859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002F8-2EC8-4178-924F-A5A97ACB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α΄ φάση ΓΠ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CA36C7-0351-41D5-B505-723A3D57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5337"/>
            <a:ext cx="8816802" cy="4446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Λιποπεριεκτικότητα – </a:t>
            </a:r>
            <a:r>
              <a:rPr lang="el-GR" sz="2400" dirty="0" err="1"/>
              <a:t>πρωτεϊνοπεριεκτικότητα</a:t>
            </a:r>
            <a:r>
              <a:rPr lang="el-GR" sz="2400" dirty="0"/>
              <a:t> μειώνεται λόγω</a:t>
            </a:r>
          </a:p>
          <a:p>
            <a:endParaRPr lang="el-GR" sz="2400" dirty="0"/>
          </a:p>
          <a:p>
            <a:r>
              <a:rPr lang="el-GR" sz="2400" dirty="0"/>
              <a:t> - (αρνητικού) Ενεργειακού ισοζυγίου </a:t>
            </a:r>
          </a:p>
          <a:p>
            <a:r>
              <a:rPr lang="el-GR" sz="2400" dirty="0"/>
              <a:t>αυξημένης ποσότητας γάλακτος 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Μειωμένη λειτουργία ανοσοποιητικού λόγω αρνητικού ενεργειακού ισοζυγίου (εκδήλωση </a:t>
            </a:r>
            <a:r>
              <a:rPr lang="el-GR" sz="2400" dirty="0" err="1"/>
              <a:t>μαστίτιδων</a:t>
            </a:r>
            <a:r>
              <a:rPr lang="el-GR" sz="2400" dirty="0"/>
              <a:t>, φλεγμονών της μήτρας, μεταβολικών νόσων, προβλημάτων οίστρου, </a:t>
            </a:r>
            <a:r>
              <a:rPr lang="el-GR" sz="2400" dirty="0" err="1"/>
              <a:t>ωοθυλακιορρηξίας</a:t>
            </a:r>
            <a:r>
              <a:rPr lang="el-GR" sz="2400" dirty="0"/>
              <a:t>)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19981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9DE8FC-7D62-4305-B4F3-88F40AC8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Αρνητικό ενεργειακό ισοζύγιο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448F24-8042-4F94-B317-98F2C641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045"/>
            <a:ext cx="8596668" cy="423031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Από το μέγεθος και τη διάρκεια του Αρνητικού Ενεργειακού ισοζυγίου εξαρτάται:</a:t>
            </a:r>
          </a:p>
          <a:p>
            <a:r>
              <a:rPr lang="el-GR" dirty="0"/>
              <a:t>η εκδήλωση μεταβολικών νόσων και προβλημάτων υγείας,</a:t>
            </a:r>
          </a:p>
          <a:p>
            <a:r>
              <a:rPr lang="el-GR" dirty="0"/>
              <a:t>η αποτελεσματικότητα της διατροφής, </a:t>
            </a:r>
          </a:p>
          <a:p>
            <a:r>
              <a:rPr lang="el-GR" dirty="0"/>
              <a:t>η αναπαραγωγική λειτουργία των αγελάδων </a:t>
            </a:r>
          </a:p>
          <a:p>
            <a:endParaRPr lang="el-GR" dirty="0"/>
          </a:p>
          <a:p>
            <a:r>
              <a:rPr lang="el-GR" dirty="0"/>
              <a:t>Καταβολισμός σωματικής ύλης (λίπος + </a:t>
            </a:r>
            <a:r>
              <a:rPr lang="el-GR" dirty="0" err="1"/>
              <a:t>πρωτεϊνη</a:t>
            </a:r>
            <a:r>
              <a:rPr lang="el-GR" dirty="0"/>
              <a:t>):15-17 </a:t>
            </a:r>
            <a:r>
              <a:rPr lang="el-GR" dirty="0" err="1"/>
              <a:t>kg</a:t>
            </a:r>
            <a:r>
              <a:rPr lang="el-GR" dirty="0"/>
              <a:t> τις πρώτες εβδομάδες της ΓΠ</a:t>
            </a:r>
          </a:p>
          <a:p>
            <a:endParaRPr lang="el-GR" dirty="0"/>
          </a:p>
          <a:p>
            <a:r>
              <a:rPr lang="el-GR" dirty="0"/>
              <a:t>1kg καταβολιασθείσας ύλης καλύπτει ανάγκες  7 </a:t>
            </a:r>
            <a:r>
              <a:rPr lang="el-GR" dirty="0" err="1"/>
              <a:t>kg</a:t>
            </a:r>
            <a:r>
              <a:rPr lang="el-GR" dirty="0"/>
              <a:t> γάλακτος </a:t>
            </a:r>
          </a:p>
          <a:p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11BF309-D12D-47D8-AA41-3BAA5F8028B8}"/>
              </a:ext>
            </a:extLst>
          </p:cNvPr>
          <p:cNvSpPr/>
          <p:nvPr/>
        </p:nvSpPr>
        <p:spPr>
          <a:xfrm>
            <a:off x="399495" y="2201662"/>
            <a:ext cx="7173157" cy="1320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96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F1D4F-845C-4A0D-884A-21F95C9A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Αρνητικό ενεργειακό ισοζύγιο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11E8DD-8BEB-4E81-B879-2AE4E6CA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Καταβάλλεται κάθε προσπάθεια μείωσης του (-) Ενεργειακού Ισοζυγίου με:</a:t>
            </a:r>
          </a:p>
          <a:p>
            <a:endParaRPr lang="el-GR" sz="2400" dirty="0"/>
          </a:p>
          <a:p>
            <a:r>
              <a:rPr lang="el-GR" sz="2400" dirty="0"/>
              <a:t>αύξηση καταναλισκόμενης ποσότητας τροφής,</a:t>
            </a:r>
          </a:p>
          <a:p>
            <a:r>
              <a:rPr lang="el-GR" sz="2400" dirty="0"/>
              <a:t>μείωση των αναγκών των αγελάδων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  <a:r>
              <a:rPr lang="en-US" sz="2400" dirty="0"/>
              <a:t>)</a:t>
            </a:r>
            <a:r>
              <a:rPr lang="el-GR" sz="2400" dirty="0"/>
              <a:t>,</a:t>
            </a:r>
          </a:p>
          <a:p>
            <a:r>
              <a:rPr lang="el-GR" sz="2400" dirty="0"/>
              <a:t>αύξηση της ενεργειακής πυκνότητας του σιτηρεσίου</a:t>
            </a:r>
          </a:p>
          <a:p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DAE4549-0A75-40A3-AC1D-B0D7D94F037D}"/>
              </a:ext>
            </a:extLst>
          </p:cNvPr>
          <p:cNvSpPr/>
          <p:nvPr/>
        </p:nvSpPr>
        <p:spPr>
          <a:xfrm>
            <a:off x="559293" y="3508899"/>
            <a:ext cx="7901126" cy="14986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51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337FB-205E-47BC-978B-9380273A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Αρνητικό ενεργειακό ισοζύγιο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3A56C8-E36A-418E-BA6C-F4A34DC2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4" y="1634248"/>
            <a:ext cx="9533108" cy="4484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Η αύξηση της ενεργειακής πυκνότητας του σιτηρεσίου επιτυγχάνεται με: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1. τροποποίηση του λόγου ΧΖ:ΣΖ υπέρ των συμπυκνωμένων ζωοτροφών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χρησιμοποίηση ΧΖ που έχουν συγκομιστεί σε νεαρότερο βλαστικό στάδιο ή έχουν υποστεί βελτίωση της θρεπτικής αξίας 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3. προσθήκη προστατευμένου λίπους ή ελαιούχων σπερμάτων (μέχρι 7% οι ολικές λιπαρές ουσίες του σιτηρεσίου)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12329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D1BE80-1A47-465A-8E58-4DB9B3C2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φάση γαλακτοπαραγωγής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D7A385-DA3B-4C13-9A65-3F5869A6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10549" cy="3880773"/>
          </a:xfrm>
        </p:spPr>
        <p:txBody>
          <a:bodyPr/>
          <a:lstStyle/>
          <a:p>
            <a:r>
              <a:rPr lang="el-GR" sz="2400" dirty="0"/>
              <a:t>Η κατανάλωση της ΞΟ φθάνει στο </a:t>
            </a:r>
            <a:r>
              <a:rPr lang="el-GR" sz="2400" dirty="0" err="1"/>
              <a:t>max</a:t>
            </a:r>
            <a:r>
              <a:rPr lang="el-GR" sz="2400" dirty="0"/>
              <a:t> </a:t>
            </a:r>
          </a:p>
          <a:p>
            <a:r>
              <a:rPr lang="el-GR" sz="2400" dirty="0"/>
              <a:t>Οι αγελάδες κυοφορούν </a:t>
            </a:r>
          </a:p>
          <a:p>
            <a:r>
              <a:rPr lang="el-GR" sz="2400" dirty="0"/>
              <a:t>Οι ανάγκες τους (Σ + Γαλακτοπαραγωγή)</a:t>
            </a:r>
            <a:r>
              <a:rPr lang="en-US" sz="2400" dirty="0"/>
              <a:t> </a:t>
            </a:r>
            <a:r>
              <a:rPr lang="el-GR" sz="2400" dirty="0"/>
              <a:t>υπερκαλύπτονται </a:t>
            </a:r>
          </a:p>
          <a:p>
            <a:pPr marL="0" indent="0">
              <a:buNone/>
            </a:pPr>
            <a:r>
              <a:rPr lang="el-GR" sz="2400" dirty="0"/>
              <a:t>Η γαλακτοπαραγωγή αρχίζει σταδιακά να μειώνεται </a:t>
            </a:r>
          </a:p>
          <a:p>
            <a:r>
              <a:rPr lang="el-GR" sz="2400" dirty="0"/>
              <a:t>         -κατά 6% στις πρωτόγεννες</a:t>
            </a:r>
          </a:p>
          <a:p>
            <a:r>
              <a:rPr lang="el-GR" sz="2400" dirty="0"/>
              <a:t>         -κατά 3% για τις ενήλικες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5654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A9939-3BC6-486B-BD0A-2EBF5062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φάση γαλακτοπαραγωγής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FF2AD2-FBF8-4F9C-A846-FA07ED95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αναλογία ΧΖ:ΣΖ διευρύνεται:</a:t>
            </a:r>
          </a:p>
          <a:p>
            <a:r>
              <a:rPr lang="el-GR" sz="2400" dirty="0"/>
              <a:t>         - ΞΟ ΣΖ ≤2% του ΣΒ</a:t>
            </a:r>
          </a:p>
          <a:p>
            <a:r>
              <a:rPr lang="el-GR" sz="2400" dirty="0"/>
              <a:t>         - ΞΟ ΣΖ &gt;2% του ΣΒ (στην περίπτωση που οι ΧΖ είναι οικονομικότερες των ΣΖ)</a:t>
            </a:r>
          </a:p>
          <a:p>
            <a:r>
              <a:rPr lang="el-GR" sz="2400" dirty="0"/>
              <a:t>Ν-</a:t>
            </a:r>
            <a:r>
              <a:rPr lang="el-GR" sz="2400" dirty="0" err="1"/>
              <a:t>χες</a:t>
            </a:r>
            <a:r>
              <a:rPr lang="el-GR" sz="2400" dirty="0"/>
              <a:t> ουσίες 14-16% με Ζ=65-70%</a:t>
            </a:r>
          </a:p>
          <a:p>
            <a:r>
              <a:rPr lang="el-GR" sz="2400" dirty="0"/>
              <a:t>Επιτρέπεται η χρήση ΜΠΦΝ (π.χ. ουρία) ενώ δεν επιτρέπεται κατά την α΄ φάση της ΓΠ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83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A463A4-0A0A-4A7E-BBAB-42DE7243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206231"/>
            <a:ext cx="8884896" cy="4835132"/>
          </a:xfrm>
        </p:spPr>
        <p:txBody>
          <a:bodyPr>
            <a:normAutofit/>
          </a:bodyPr>
          <a:lstStyle/>
          <a:p>
            <a:pPr algn="just" fontAlgn="ctr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γάλα οδηγείται στο ήνυστρο και δημιουργείται το τυρόπηγμα (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καζεΐνες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λίπος). Εκεί γίνεται προοδευτική και πλήρης πέψη του πήγματος και παραγωγή ορού, 85% αυτού περνά στο 12δάκτυλο σε 6 ώρες από την πόση του γάλακτος</a:t>
            </a:r>
          </a:p>
          <a:p>
            <a:pPr algn="just" fontAlgn="ctr">
              <a:buFont typeface="Wingdings" panose="05000000000000000000" pitchFamily="2" charset="2"/>
              <a:buChar char="Ø"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καζεΐνες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(82-83% της αληθούς πρωτεΐνης) παραμένουν στο ήνυστρο και διασπώνται με τη δράση της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ρεννίνης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χυμοσίνης</a:t>
            </a: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Ø"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αλβουμίνες-γλοβουλίνες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διασπώνται στο λεπτό έντερο από την παγκρεατική τρυψίνη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16286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0EBFE-7C07-4D54-B46B-7382E7A4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φάση γαλακτοπαραγωγής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D367EF-C0BB-442B-BF97-3EFF42841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/>
              <a:t>Η χρησιμοποίηση της ενέργειας κατά την β΄ φάση είναι αποτελεσματικότερη σε σχέση με αυτή της ΞΠ.</a:t>
            </a:r>
          </a:p>
          <a:p>
            <a:endParaRPr lang="el-GR" sz="2400" dirty="0"/>
          </a:p>
          <a:p>
            <a:r>
              <a:rPr lang="el-GR" sz="2400" dirty="0"/>
              <a:t>Είναι προτιμότερο να εναποτεθεί λίπος κατά την β΄ φάση της ΓΠ το οποίο θα χρησιμοποιηθεί κατά την επόμενη ΓΠ παρά κατά την ΞΠ. </a:t>
            </a:r>
          </a:p>
          <a:p>
            <a:endParaRPr lang="el-GR" sz="2400" dirty="0"/>
          </a:p>
          <a:p>
            <a:r>
              <a:rPr lang="el-GR" sz="2400" dirty="0"/>
              <a:t>Εναπόθεση λίπους κατά την ΞΠ μπορεί να προκαλέσει έκκριση </a:t>
            </a:r>
            <a:r>
              <a:rPr lang="el-GR" sz="2400" dirty="0" err="1"/>
              <a:t>λεπτίνης</a:t>
            </a:r>
            <a:r>
              <a:rPr lang="el-GR" sz="2400" dirty="0"/>
              <a:t> κατά την α΄ φάση της ΓΠ και μείωση της κατανάλωσης τροφής(- ενεργ. ισοζύγιο).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569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FF650E-6133-452E-B735-DB835935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γ΄ φάση γαλακτοπαραγωγής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5E1EE-1343-47A4-B60D-680D9F82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07788"/>
            <a:ext cx="9030811" cy="4669762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/>
              <a:t>Συνεχής μείωση της γαλακτοπαραγωγής</a:t>
            </a:r>
          </a:p>
          <a:p>
            <a:endParaRPr lang="el-GR" sz="2000" dirty="0"/>
          </a:p>
          <a:p>
            <a:r>
              <a:rPr lang="el-GR" sz="2000" dirty="0"/>
              <a:t>Συμμετοχή ΧΖ:60% της ΞΟ</a:t>
            </a:r>
          </a:p>
          <a:p>
            <a:endParaRPr lang="el-GR" sz="2000" dirty="0"/>
          </a:p>
          <a:p>
            <a:r>
              <a:rPr lang="el-GR" sz="2000" dirty="0"/>
              <a:t>Ν-</a:t>
            </a:r>
            <a:r>
              <a:rPr lang="el-GR" sz="2000" dirty="0" err="1"/>
              <a:t>χες</a:t>
            </a:r>
            <a:r>
              <a:rPr lang="el-GR" sz="2000" dirty="0"/>
              <a:t> ουσίες:12-14%, Ζ=70-75% </a:t>
            </a:r>
          </a:p>
          <a:p>
            <a:endParaRPr lang="el-GR" sz="2000" dirty="0"/>
          </a:p>
          <a:p>
            <a:r>
              <a:rPr lang="el-GR" sz="2000" dirty="0"/>
              <a:t>Χρησιμοποίηση ΜΠΦΝ (max15 g/100 Kg ΣΒ)</a:t>
            </a:r>
          </a:p>
          <a:p>
            <a:endParaRPr lang="el-GR" sz="2000" dirty="0"/>
          </a:p>
          <a:p>
            <a:r>
              <a:rPr lang="el-GR" sz="2000" dirty="0"/>
              <a:t>ΒCS=3,25-3,75</a:t>
            </a:r>
          </a:p>
          <a:p>
            <a:endParaRPr lang="el-GR" sz="2000" dirty="0"/>
          </a:p>
          <a:p>
            <a:r>
              <a:rPr lang="el-GR" sz="2000" dirty="0"/>
              <a:t>Διατροφή σύμφωνα με τις πραγματικές ανάγκες και την επιδιωκόμενη σωματική κατάσταση (BCS)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542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928F5D-6BAA-4470-BAC2-92D8174E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20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Μεταβολικά νοσήματα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46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1F28E-565E-4B01-B94B-3FCB583B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8" y="0"/>
            <a:ext cx="8596668" cy="1320800"/>
          </a:xfrm>
        </p:spPr>
        <p:txBody>
          <a:bodyPr/>
          <a:lstStyle/>
          <a:p>
            <a:r>
              <a:rPr lang="el-GR" dirty="0" err="1"/>
              <a:t>Γαλακτοξαιμία</a:t>
            </a:r>
            <a:r>
              <a:rPr lang="el-GR" dirty="0"/>
              <a:t> (</a:t>
            </a:r>
            <a:r>
              <a:rPr lang="en-US" dirty="0"/>
              <a:t>acidosis)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582E30-E5CE-4EA1-BED4-B35E5FAF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781550"/>
            <a:ext cx="8768164" cy="4514119"/>
          </a:xfrm>
        </p:spPr>
        <p:txBody>
          <a:bodyPr>
            <a:normAutofit/>
          </a:bodyPr>
          <a:lstStyle/>
          <a:p>
            <a:r>
              <a:rPr lang="el-GR" sz="2000" dirty="0"/>
              <a:t>Μορφή οξέωσης λόγω αυξημένης συγκέντρωσης γαλακτικού οξέος στη μεγάλη κοιλία και το αίμα.</a:t>
            </a:r>
          </a:p>
          <a:p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ΓΠ (α΄ φάση): σιτηρέσιο με πολλές ΣΖ συνεπάγεται με αυξημένη παραγωγή ΠΛΟ συνεπώς με χαμηλό </a:t>
            </a:r>
            <a:r>
              <a:rPr lang="el-GR" sz="2000" dirty="0" err="1"/>
              <a:t>pΗ</a:t>
            </a:r>
            <a:r>
              <a:rPr lang="el-GR" sz="2000" dirty="0"/>
              <a:t> (&lt;5,4) και άρα επικράτηση των </a:t>
            </a:r>
            <a:r>
              <a:rPr lang="el-GR" sz="2000" dirty="0" err="1"/>
              <a:t>γαλακτοβακίλλων</a:t>
            </a:r>
            <a:r>
              <a:rPr lang="el-GR" sz="2000" dirty="0"/>
              <a:t> με αποτέλεσμα την παραγωγή γαλακτικού οξέος, </a:t>
            </a:r>
            <a:r>
              <a:rPr lang="el-GR" sz="2000" dirty="0" err="1"/>
              <a:t>ενδοτοξινών</a:t>
            </a:r>
            <a:r>
              <a:rPr lang="el-GR" sz="2000" dirty="0"/>
              <a:t> και </a:t>
            </a:r>
            <a:r>
              <a:rPr lang="el-GR" sz="2000" dirty="0" err="1"/>
              <a:t>ισταμίνης</a:t>
            </a:r>
            <a:r>
              <a:rPr lang="el-GR" sz="2000" dirty="0"/>
              <a:t> τα οποία εκκρίνονται στο αίμα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       Ναι σε αύξηση του ενεργειακού περιεχομένου κατά την α΄ φάση  της ΓΠ μέσου αμύλου και λιπαρών ουσιών αλλά προσοχή στο </a:t>
            </a:r>
            <a:r>
              <a:rPr lang="el-GR" sz="2000" dirty="0" err="1"/>
              <a:t>pΗ</a:t>
            </a:r>
            <a:r>
              <a:rPr lang="el-GR" sz="2000" dirty="0"/>
              <a:t> της μεγάλης κοιλίας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A8AA4A-3C24-4BA1-910A-0B3873F5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9" y="3871201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B23C1DD9-940B-4535-86DE-9C525ECF431F}"/>
              </a:ext>
            </a:extLst>
          </p:cNvPr>
          <p:cNvSpPr/>
          <p:nvPr/>
        </p:nvSpPr>
        <p:spPr>
          <a:xfrm>
            <a:off x="7276289" y="4863830"/>
            <a:ext cx="252920" cy="5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3603E-61E0-4F8E-8A7C-F9BC87B729EC}"/>
              </a:ext>
            </a:extLst>
          </p:cNvPr>
          <p:cNvSpPr txBox="1"/>
          <p:nvPr/>
        </p:nvSpPr>
        <p:spPr>
          <a:xfrm>
            <a:off x="6760723" y="5506014"/>
            <a:ext cx="168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pH &gt; 5,8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94DAA-6E1C-4898-9322-4F47813DD323}"/>
              </a:ext>
            </a:extLst>
          </p:cNvPr>
          <p:cNvSpPr txBox="1"/>
          <p:nvPr/>
        </p:nvSpPr>
        <p:spPr>
          <a:xfrm>
            <a:off x="917219" y="5506013"/>
            <a:ext cx="327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NDF: </a:t>
            </a:r>
            <a:r>
              <a:rPr lang="el-GR" sz="2400" b="1" dirty="0"/>
              <a:t>άμυλο</a:t>
            </a:r>
            <a:r>
              <a:rPr lang="en-US" sz="2400" b="1" dirty="0"/>
              <a:t> &gt; </a:t>
            </a:r>
            <a:r>
              <a:rPr lang="el-GR" sz="2400" b="1" dirty="0"/>
              <a:t>1,2:1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1CF82BDD-F791-45AA-98A5-542C5E4AC262}"/>
              </a:ext>
            </a:extLst>
          </p:cNvPr>
          <p:cNvSpPr/>
          <p:nvPr/>
        </p:nvSpPr>
        <p:spPr>
          <a:xfrm>
            <a:off x="1958498" y="4863830"/>
            <a:ext cx="252920" cy="5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126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AE5092-A005-4D73-92EB-DCBDE5F4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8" name="Picture 4" descr="Review: Enhancing gastrointestinal health in dairy cows | animal |  Cambridge Core">
            <a:extLst>
              <a:ext uri="{FF2B5EF4-FFF2-40B4-BE49-F238E27FC236}">
                <a16:creationId xmlns:a16="http://schemas.microsoft.com/office/drawing/2014/main" id="{05FDEA81-D404-4558-A877-9C46BF3B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4" y="0"/>
            <a:ext cx="7522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917E243-F72B-4292-B2E6-35E0AD79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5102" cy="32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8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16423B-F219-4AC4-B452-352AC1FD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814965-8418-4973-BDAC-B3C0B497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5065"/>
            <a:ext cx="9025959" cy="4436298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r>
              <a:rPr lang="el-GR" sz="2400" dirty="0"/>
              <a:t>μείωση χρόνου μηρυκασμού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>
                <a:sym typeface="Wingdings" panose="05000000000000000000" pitchFamily="2" charset="2"/>
              </a:rPr>
              <a:t>μείωση σιέλου και ρύθμιση</a:t>
            </a:r>
            <a:r>
              <a:rPr lang="el-GR" sz="2400" dirty="0"/>
              <a:t> </a:t>
            </a:r>
            <a:r>
              <a:rPr lang="el-GR" sz="2400" dirty="0" err="1"/>
              <a:t>pΗ</a:t>
            </a:r>
            <a:r>
              <a:rPr lang="el-GR" sz="2400" dirty="0">
                <a:sym typeface="Wingdings" panose="05000000000000000000" pitchFamily="2" charset="2"/>
              </a:rPr>
              <a:t> </a:t>
            </a:r>
            <a:endParaRPr lang="el-GR" sz="2400" dirty="0"/>
          </a:p>
          <a:p>
            <a:r>
              <a:rPr lang="el-GR" sz="2400" dirty="0"/>
              <a:t>μειωμένη κινητικότητα </a:t>
            </a:r>
            <a:r>
              <a:rPr lang="el-GR" sz="2400" dirty="0" err="1"/>
              <a:t>μεγ</a:t>
            </a:r>
            <a:r>
              <a:rPr lang="el-GR" sz="2400" dirty="0"/>
              <a:t>. κοιλίας</a:t>
            </a:r>
          </a:p>
          <a:p>
            <a:r>
              <a:rPr lang="el-GR" sz="2400" dirty="0"/>
              <a:t>αύξηση αριθμού </a:t>
            </a:r>
            <a:r>
              <a:rPr lang="el-GR" sz="2400" dirty="0" err="1"/>
              <a:t>κολοβακτηρίων</a:t>
            </a:r>
            <a:r>
              <a:rPr lang="el-GR" sz="2400" dirty="0"/>
              <a:t> και </a:t>
            </a:r>
            <a:r>
              <a:rPr lang="el-GR" sz="2400" dirty="0" err="1"/>
              <a:t>κλωστριδίων</a:t>
            </a:r>
            <a:r>
              <a:rPr lang="el-GR" sz="2400" dirty="0"/>
              <a:t> (</a:t>
            </a:r>
            <a:r>
              <a:rPr lang="en-US" sz="2400" dirty="0"/>
              <a:t>LPS-TLR-inflammation)</a:t>
            </a:r>
            <a:endParaRPr lang="el-GR" sz="2400" dirty="0"/>
          </a:p>
          <a:p>
            <a:r>
              <a:rPr lang="el-GR" sz="2400" dirty="0"/>
              <a:t>μείωση σκληρότητας χηλών</a:t>
            </a:r>
            <a:r>
              <a:rPr lang="en-US" sz="2400" dirty="0"/>
              <a:t> (lameness)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/>
              <a:t>αύξηση περιστατικών χωλότητας</a:t>
            </a:r>
          </a:p>
          <a:p>
            <a:r>
              <a:rPr lang="el-GR" sz="2400" dirty="0"/>
              <a:t>καταστροφή βλεννογόνου </a:t>
            </a:r>
            <a:r>
              <a:rPr lang="el-GR" sz="2400" dirty="0" err="1"/>
              <a:t>μεγ</a:t>
            </a:r>
            <a:r>
              <a:rPr lang="el-GR" sz="2400" dirty="0"/>
              <a:t>. κοιλίας-αποκόλληση</a:t>
            </a:r>
          </a:p>
          <a:p>
            <a:r>
              <a:rPr lang="el-GR" sz="2400" dirty="0"/>
              <a:t>ατονία, νωθρότητα, μυϊκός τρόμος</a:t>
            </a:r>
          </a:p>
          <a:p>
            <a:r>
              <a:rPr lang="el-GR" sz="2400" dirty="0"/>
              <a:t>μειωμένη όρεξη, διακοπή μηρυκασμού, έντονη όξινη οσμή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751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328189-106C-4C7A-8A9E-BB0FFD91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DD2C83-A515-46DA-A93D-96B4B2B28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Όταν εκδηλώνεται ανορεξία, νωθρότητα και διακοπή μηρυκασμού διερευνάται το ισόρροπο του σιτηρεσίου</a:t>
            </a:r>
            <a:r>
              <a:rPr lang="en-US" sz="2400" dirty="0"/>
              <a:t> (</a:t>
            </a:r>
            <a:r>
              <a:rPr lang="el-GR" sz="2400" b="1" dirty="0">
                <a:solidFill>
                  <a:srgbClr val="FF0000"/>
                </a:solidFill>
              </a:rPr>
              <a:t>άμυλο:</a:t>
            </a:r>
            <a:r>
              <a:rPr lang="en-US" sz="2400" b="1" dirty="0">
                <a:solidFill>
                  <a:srgbClr val="FF0000"/>
                </a:solidFill>
              </a:rPr>
              <a:t>NDF</a:t>
            </a:r>
            <a:r>
              <a:rPr lang="en-US" sz="2400" dirty="0"/>
              <a:t>)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Επιβεβαίωση με προσδιορισμό του γαλακτικού οξέος στο αίμα (&gt;2,5 </a:t>
            </a:r>
            <a:r>
              <a:rPr lang="el-GR" sz="2400" dirty="0" err="1"/>
              <a:t>mg</a:t>
            </a:r>
            <a:r>
              <a:rPr lang="el-GR" sz="2400" dirty="0"/>
              <a:t>/</a:t>
            </a:r>
            <a:r>
              <a:rPr lang="el-GR" sz="2400" dirty="0" err="1"/>
              <a:t>ml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r>
              <a:rPr lang="el-GR" sz="2400" dirty="0"/>
              <a:t>Χαμηλή λιποπεριεκτικότητα γάλακτος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6247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77000E-67B9-4188-B653-85B077BD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– Πρόληψη: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156A2D-EF9D-41B4-84EB-19D99625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50326" cy="3880773"/>
          </a:xfrm>
        </p:spPr>
        <p:txBody>
          <a:bodyPr>
            <a:normAutofit/>
          </a:bodyPr>
          <a:lstStyle/>
          <a:p>
            <a:r>
              <a:rPr lang="el-GR" sz="2400" dirty="0"/>
              <a:t>αποφυγή απότομης αλλαγής του σιτηρεσίου ΞΠ	</a:t>
            </a:r>
            <a:r>
              <a:rPr lang="en-US" sz="2400" dirty="0"/>
              <a:t> </a:t>
            </a:r>
            <a:r>
              <a:rPr lang="el-GR" sz="2400" dirty="0"/>
              <a:t>σε ΓΠ</a:t>
            </a:r>
          </a:p>
          <a:p>
            <a:r>
              <a:rPr lang="el-GR" sz="2400" dirty="0"/>
              <a:t>χορήγηση ΣΖ σε περισσότερα γεύματα (όταν είναι δυνατό)</a:t>
            </a:r>
          </a:p>
          <a:p>
            <a:r>
              <a:rPr lang="el-GR" sz="2400" dirty="0"/>
              <a:t>αποφυγή λεπτής άλεσης </a:t>
            </a:r>
            <a:r>
              <a:rPr lang="el-GR" sz="2400" b="1" dirty="0"/>
              <a:t>ΣΖ</a:t>
            </a:r>
            <a:r>
              <a:rPr lang="el-GR" sz="2400" dirty="0"/>
              <a:t> (υφή σιτηρεσίου!)</a:t>
            </a:r>
          </a:p>
          <a:p>
            <a:r>
              <a:rPr lang="el-GR" sz="2400" dirty="0"/>
              <a:t>πρόσδοση υφής στις </a:t>
            </a:r>
            <a:r>
              <a:rPr lang="el-GR" sz="2400" b="1" dirty="0"/>
              <a:t>ΣΖ</a:t>
            </a:r>
            <a:r>
              <a:rPr lang="el-GR" sz="2400" dirty="0"/>
              <a:t> (σύμπηκτα)</a:t>
            </a:r>
          </a:p>
          <a:p>
            <a:r>
              <a:rPr lang="el-GR" sz="2400" dirty="0"/>
              <a:t>ενίσχυση του σιτηρεσίου σε </a:t>
            </a:r>
            <a:r>
              <a:rPr lang="el-GR" sz="2400" dirty="0" err="1"/>
              <a:t>βιτ</a:t>
            </a:r>
            <a:r>
              <a:rPr lang="el-GR" sz="2400" dirty="0"/>
              <a:t>. Β</a:t>
            </a:r>
          </a:p>
          <a:p>
            <a:r>
              <a:rPr lang="el-GR" sz="2400" dirty="0"/>
              <a:t>χορήγηση επαρκούς ποσότητας ΧΖ</a:t>
            </a:r>
          </a:p>
          <a:p>
            <a:r>
              <a:rPr lang="el-GR" sz="2400" dirty="0"/>
              <a:t>προσθήκη </a:t>
            </a:r>
            <a:r>
              <a:rPr lang="el-GR" sz="2400" dirty="0">
                <a:solidFill>
                  <a:srgbClr val="FF0000"/>
                </a:solidFill>
              </a:rPr>
              <a:t>2% CaCO3 ή 1,5% NaHCO3 + KHCO3 (~200g NaHCO3/ημέρα/ζώο)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ρύθμιση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pH</a:t>
            </a:r>
            <a:endParaRPr lang="el-GR" sz="2400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260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BE6DA-C62B-4845-8BC8-EFFC3B0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err="1"/>
              <a:t>Υπασβεστιαιμία</a:t>
            </a:r>
            <a:r>
              <a:rPr lang="el-GR" dirty="0"/>
              <a:t> (</a:t>
            </a:r>
            <a:r>
              <a:rPr lang="en-US" dirty="0" err="1"/>
              <a:t>hypocalcaemia</a:t>
            </a:r>
            <a:r>
              <a:rPr lang="en-US" dirty="0"/>
              <a:t>, milk fever, </a:t>
            </a:r>
            <a:r>
              <a:rPr lang="el-GR" dirty="0"/>
              <a:t>επιλόχειος πάρεση)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8DF996-01AF-4909-8544-1373E1E5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Οφείλεται στον ανεπαρκή εφοδιασμό του μυϊκού συστήματος σε </a:t>
            </a:r>
            <a:r>
              <a:rPr lang="el-GR" sz="2000" b="1" dirty="0" err="1"/>
              <a:t>Ca</a:t>
            </a:r>
            <a:r>
              <a:rPr lang="el-GR" sz="2000" dirty="0"/>
              <a:t>.</a:t>
            </a:r>
          </a:p>
          <a:p>
            <a:endParaRPr lang="el-GR" sz="2000" dirty="0"/>
          </a:p>
          <a:p>
            <a:r>
              <a:rPr lang="el-GR" sz="2000" dirty="0"/>
              <a:t>Πτώση συγκέντρωσης του </a:t>
            </a:r>
            <a:r>
              <a:rPr lang="el-GR" sz="2000" dirty="0" err="1"/>
              <a:t>Ca</a:t>
            </a:r>
            <a:r>
              <a:rPr lang="el-GR" sz="2000" dirty="0"/>
              <a:t> στο αίμα (&lt;5 </a:t>
            </a:r>
            <a:r>
              <a:rPr lang="el-GR" sz="2000" dirty="0" err="1"/>
              <a:t>mg</a:t>
            </a:r>
            <a:r>
              <a:rPr lang="el-GR" sz="2000" dirty="0"/>
              <a:t> /100ml, φυσιολογική 10-12 </a:t>
            </a:r>
            <a:r>
              <a:rPr lang="el-GR" sz="2000" dirty="0" err="1"/>
              <a:t>mg</a:t>
            </a:r>
            <a:r>
              <a:rPr lang="el-GR" sz="2000" dirty="0"/>
              <a:t> /100 </a:t>
            </a:r>
            <a:r>
              <a:rPr lang="el-GR" sz="2000" dirty="0" err="1"/>
              <a:t>ml</a:t>
            </a:r>
            <a:r>
              <a:rPr lang="el-GR" sz="2000" dirty="0"/>
              <a:t>) με κανονική αυτήν του </a:t>
            </a:r>
            <a:r>
              <a:rPr lang="el-GR" sz="2000" dirty="0" err="1"/>
              <a:t>Mg</a:t>
            </a:r>
            <a:r>
              <a:rPr lang="el-GR" sz="2000" dirty="0"/>
              <a:t>.</a:t>
            </a:r>
          </a:p>
          <a:p>
            <a:endParaRPr lang="el-GR" sz="2000" dirty="0"/>
          </a:p>
          <a:p>
            <a:r>
              <a:rPr lang="el-GR" sz="2000" dirty="0"/>
              <a:t>Εκδηλώνεται κατά τον τοκετό ή αμέσως μετά.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187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749B9D-387E-4895-9AF7-8794453F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3" y="914401"/>
            <a:ext cx="9215683" cy="5126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dirty="0"/>
              <a:t>Αιτιολογία:</a:t>
            </a:r>
          </a:p>
          <a:p>
            <a:r>
              <a:rPr lang="el-GR" sz="2600" dirty="0"/>
              <a:t>ανεπαρκής ή υπερβολική χορήγηση </a:t>
            </a:r>
            <a:r>
              <a:rPr lang="el-GR" sz="2600" b="1" dirty="0" err="1"/>
              <a:t>Ca</a:t>
            </a:r>
            <a:r>
              <a:rPr lang="el-GR" sz="2600" dirty="0"/>
              <a:t> κατά την ΞΠ</a:t>
            </a:r>
          </a:p>
          <a:p>
            <a:r>
              <a:rPr lang="el-GR" sz="2600" dirty="0"/>
              <a:t>μειωμένη κατανάλωση τροφής οδηγεί σε μειωμένη πρόσληψη </a:t>
            </a:r>
            <a:r>
              <a:rPr lang="el-GR" sz="2600" b="1" dirty="0" err="1">
                <a:solidFill>
                  <a:schemeClr val="tx1"/>
                </a:solidFill>
              </a:rPr>
              <a:t>Ca</a:t>
            </a:r>
            <a:endParaRPr lang="el-GR" sz="2600" b="1" dirty="0">
              <a:solidFill>
                <a:schemeClr val="tx1"/>
              </a:solidFill>
            </a:endParaRPr>
          </a:p>
          <a:p>
            <a:endParaRPr lang="el-GR" sz="2600" dirty="0"/>
          </a:p>
          <a:p>
            <a:endParaRPr lang="el-GR" sz="2600" dirty="0"/>
          </a:p>
          <a:p>
            <a:pPr marL="0" indent="0">
              <a:buNone/>
            </a:pPr>
            <a:r>
              <a:rPr lang="el-GR" sz="2600" dirty="0" err="1"/>
              <a:t>Προδιαθέτοντες</a:t>
            </a:r>
            <a:r>
              <a:rPr lang="el-GR" sz="2600" dirty="0"/>
              <a:t> παράγοντες:</a:t>
            </a:r>
          </a:p>
          <a:p>
            <a:r>
              <a:rPr lang="el-GR" sz="2600" dirty="0"/>
              <a:t>παχυσαρκία (</a:t>
            </a:r>
            <a:r>
              <a:rPr lang="el-GR" sz="2600" dirty="0" err="1"/>
              <a:t>λεπτίνη</a:t>
            </a:r>
            <a:r>
              <a:rPr lang="el-GR" sz="2600" dirty="0"/>
              <a:t>, κατανάλωση τροφής)</a:t>
            </a:r>
          </a:p>
          <a:p>
            <a:r>
              <a:rPr lang="el-GR" sz="2600" dirty="0"/>
              <a:t>μη κάλυψη αναγκών σε </a:t>
            </a:r>
            <a:r>
              <a:rPr lang="el-GR" sz="2600" b="1" dirty="0" err="1"/>
              <a:t>βιτ</a:t>
            </a:r>
            <a:r>
              <a:rPr lang="el-GR" sz="2600" b="1" dirty="0"/>
              <a:t>. D </a:t>
            </a:r>
            <a:r>
              <a:rPr lang="el-GR" sz="2600" b="1" dirty="0">
                <a:sym typeface="Wingdings" panose="05000000000000000000" pitchFamily="2" charset="2"/>
              </a:rPr>
              <a:t> ρύθμιση διαθεσιμότητας </a:t>
            </a:r>
            <a:r>
              <a:rPr lang="el-GR" sz="2600" b="1" dirty="0" err="1"/>
              <a:t>Ca</a:t>
            </a:r>
            <a:endParaRPr lang="el-GR" sz="2600" b="1" dirty="0"/>
          </a:p>
          <a:p>
            <a:r>
              <a:rPr lang="el-GR" sz="2600" dirty="0"/>
              <a:t>μη ορθή σχέση </a:t>
            </a:r>
            <a:r>
              <a:rPr lang="el-GR" sz="2600" dirty="0" err="1"/>
              <a:t>Ca:P</a:t>
            </a:r>
            <a:endParaRPr lang="el-GR" sz="2600" dirty="0"/>
          </a:p>
          <a:p>
            <a:r>
              <a:rPr lang="el-GR" sz="2600" dirty="0"/>
              <a:t>σιτηρέσιο πλούσιο σε </a:t>
            </a:r>
            <a:r>
              <a:rPr lang="el-GR" sz="2600" dirty="0" err="1"/>
              <a:t>Νχες</a:t>
            </a:r>
            <a:r>
              <a:rPr lang="el-GR" sz="2600" dirty="0"/>
              <a:t> ουσίες</a:t>
            </a:r>
          </a:p>
          <a:p>
            <a:endParaRPr lang="el-GR" dirty="0"/>
          </a:p>
        </p:txBody>
      </p:sp>
      <p:sp>
        <p:nvSpPr>
          <p:cNvPr id="2" name="Βέλος: Με γωνία 1">
            <a:extLst>
              <a:ext uri="{FF2B5EF4-FFF2-40B4-BE49-F238E27FC236}">
                <a16:creationId xmlns:a16="http://schemas.microsoft.com/office/drawing/2014/main" id="{21B39626-81BE-480C-8174-8BCA6B66F21D}"/>
              </a:ext>
            </a:extLst>
          </p:cNvPr>
          <p:cNvSpPr/>
          <p:nvPr/>
        </p:nvSpPr>
        <p:spPr>
          <a:xfrm rot="5400000">
            <a:off x="8291744" y="1320071"/>
            <a:ext cx="1482570" cy="1731145"/>
          </a:xfrm>
          <a:prstGeom prst="bentArrow">
            <a:avLst>
              <a:gd name="adj1" fmla="val 15551"/>
              <a:gd name="adj2" fmla="val 19882"/>
              <a:gd name="adj3" fmla="val 39961"/>
              <a:gd name="adj4" fmla="val 38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EFEF7-6BFF-4B3D-A5B2-A2AE5249DAA6}"/>
              </a:ext>
            </a:extLst>
          </p:cNvPr>
          <p:cNvSpPr txBox="1"/>
          <p:nvPr/>
        </p:nvSpPr>
        <p:spPr>
          <a:xfrm>
            <a:off x="8043169" y="2991775"/>
            <a:ext cx="255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Προσοχή στην ποσότητα της μηδικής στη ΞΠ.</a:t>
            </a:r>
            <a:br>
              <a:rPr lang="el-GR" b="1" dirty="0">
                <a:solidFill>
                  <a:srgbClr val="7030A0"/>
                </a:solidFill>
              </a:rPr>
            </a:br>
            <a:r>
              <a:rPr lang="el-GR" b="1" dirty="0">
                <a:solidFill>
                  <a:srgbClr val="7030A0"/>
                </a:solidFill>
              </a:rPr>
              <a:t>Μηδική – αυξημένο </a:t>
            </a:r>
            <a:r>
              <a:rPr lang="el-GR" sz="1800" b="1" dirty="0" err="1">
                <a:solidFill>
                  <a:srgbClr val="7030A0"/>
                </a:solidFill>
              </a:rPr>
              <a:t>Ca</a:t>
            </a:r>
            <a:r>
              <a:rPr lang="el-GR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41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9CF962-866F-4013-9E2C-F6FD73A5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7" y="1646732"/>
            <a:ext cx="9410249" cy="4601668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με την πάροδο της ηλικίας μειώνεται η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ρεννίνη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και αυξάνεται η πεψίνη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ατελής σχηματισμός τυροπήγματος στο ήνυστρο οδηγεί σε ταχεία ροή του υγρού περιεχομένου στο λεπτό έντερο και εκδήλωση διάρροιας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λακτόζη: πέψη στο λεπτό έντερο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περιορισμένη δυνατότητα πέψης άλλων υδατανθράκων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72171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CFCBE-386B-4B99-A21D-9264F18F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8" y="156238"/>
            <a:ext cx="8596668" cy="1320800"/>
          </a:xfrm>
        </p:spPr>
        <p:txBody>
          <a:bodyPr/>
          <a:lstStyle/>
          <a:p>
            <a:r>
              <a:rPr lang="el-GR" dirty="0"/>
              <a:t>Ρύθμιση του ασβεστίου</a:t>
            </a:r>
          </a:p>
        </p:txBody>
      </p:sp>
      <p:pic>
        <p:nvPicPr>
          <p:cNvPr id="8194" name="Picture 2" descr="Milk Fever in Cows | Hypocalcemia | biomin.net">
            <a:extLst>
              <a:ext uri="{FF2B5EF4-FFF2-40B4-BE49-F238E27FC236}">
                <a16:creationId xmlns:a16="http://schemas.microsoft.com/office/drawing/2014/main" id="{3134FB72-734A-4A31-8BBA-16766912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4" y="1285890"/>
            <a:ext cx="5947339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05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458896-E898-4C67-B2C8-5D3B5F07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3C36AB-533E-4F12-84E8-BA07B0CD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624519"/>
            <a:ext cx="8884896" cy="4416843"/>
          </a:xfrm>
        </p:spPr>
        <p:txBody>
          <a:bodyPr>
            <a:normAutofit/>
          </a:bodyPr>
          <a:lstStyle/>
          <a:p>
            <a:r>
              <a:rPr lang="el-GR" dirty="0"/>
              <a:t>πτώση της αγελάδας με στερνική κατάκλιση με τον τράχηλο σε κάμψη να ακουμπάει στη μία πλευρά του σώματος</a:t>
            </a:r>
          </a:p>
          <a:p>
            <a:endParaRPr lang="el-GR" dirty="0"/>
          </a:p>
          <a:p>
            <a:r>
              <a:rPr lang="el-GR" dirty="0"/>
              <a:t>απώλεια όρεξης</a:t>
            </a:r>
          </a:p>
          <a:p>
            <a:endParaRPr lang="el-GR" dirty="0"/>
          </a:p>
          <a:p>
            <a:r>
              <a:rPr lang="el-GR" dirty="0"/>
              <a:t>αδράνεια του πεπτικού συστήματος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πτώση της συγκέντρωσης του </a:t>
            </a:r>
            <a:r>
              <a:rPr lang="el-GR" dirty="0" err="1"/>
              <a:t>Ca</a:t>
            </a:r>
            <a:r>
              <a:rPr lang="el-GR" dirty="0"/>
              <a:t> στο αίμα (&lt;5 </a:t>
            </a:r>
            <a:r>
              <a:rPr lang="el-GR" dirty="0" err="1"/>
              <a:t>mg</a:t>
            </a:r>
            <a:r>
              <a:rPr lang="el-GR" dirty="0"/>
              <a:t>/100ml)</a:t>
            </a:r>
          </a:p>
          <a:p>
            <a:endParaRPr lang="el-GR" dirty="0"/>
          </a:p>
          <a:p>
            <a:r>
              <a:rPr lang="el-GR" dirty="0"/>
              <a:t>δυστοκία, πρόπτωση μήτρας, μητρίτιδα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0190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1354C-F484-4F2B-9A0E-CFA8110C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Συμπτώματα:</a:t>
            </a:r>
            <a:br>
              <a:rPr lang="el-GR"/>
            </a:br>
            <a:endParaRPr lang="el-GR" dirty="0"/>
          </a:p>
        </p:txBody>
      </p:sp>
      <p:pic>
        <p:nvPicPr>
          <p:cNvPr id="7172" name="Picture 4" descr="Copy of Milk Fever by Kalah Mundy">
            <a:extLst>
              <a:ext uri="{FF2B5EF4-FFF2-40B4-BE49-F238E27FC236}">
                <a16:creationId xmlns:a16="http://schemas.microsoft.com/office/drawing/2014/main" id="{AB59B143-5D24-46D5-A5E0-93574ACE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7" y="1568632"/>
            <a:ext cx="7052490" cy="52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w Sit GIF - Cow Sit - Discover &amp;amp; Share GIFs">
            <a:extLst>
              <a:ext uri="{FF2B5EF4-FFF2-40B4-BE49-F238E27FC236}">
                <a16:creationId xmlns:a16="http://schemas.microsoft.com/office/drawing/2014/main" id="{DEF8E176-7E03-4984-8921-D45CAC4BA0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5" y="928420"/>
            <a:ext cx="4890195" cy="26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6 Cow Bull Sitting Lying Down Stock Photos, Pictures &amp;amp; Royalty-Free Images  - iStock">
            <a:extLst>
              <a:ext uri="{FF2B5EF4-FFF2-40B4-BE49-F238E27FC236}">
                <a16:creationId xmlns:a16="http://schemas.microsoft.com/office/drawing/2014/main" id="{76BF6577-7A54-49EC-94AC-9866DFA5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6" y="3619009"/>
            <a:ext cx="4886845" cy="3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89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D734E-20E3-40EE-AB01-60CF7365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726585-AD6F-42BB-97FE-58E1BB44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ρΗ</a:t>
            </a:r>
            <a:r>
              <a:rPr lang="el-GR" alt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ούρων &gt; 8 αποτελεί  ένδειξη </a:t>
            </a:r>
            <a:r>
              <a:rPr lang="el-GR" alt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αλκάλωσης</a:t>
            </a:r>
            <a:r>
              <a:rPr lang="el-GR" alt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ασβεστιαιμία</a:t>
            </a:r>
            <a:endParaRPr lang="el-GR" alt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κατά τον τοκετό	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mg/100ml</a:t>
            </a: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υπασβεστιαιμία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6,5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e-IL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װ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buFontTx/>
              <a:buNone/>
            </a:pP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μέτρια	                 5,5	- </a:t>
            </a:r>
            <a:r>
              <a:rPr lang="he-IL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װ</a:t>
            </a: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buFontTx/>
              <a:buNone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			οξεία		            4,5	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e-IL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װ</a:t>
            </a:r>
            <a:r>
              <a:rPr lang="en-US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he-IL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608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B7632-25FD-4F3B-99FE-A3A94BF2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924AA5-DD35-4FB2-9686-39A3B647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Ενέσιμο σκεύασμα ενδοφλεβίως (~500 g </a:t>
            </a:r>
            <a:r>
              <a:rPr lang="el-GR" dirty="0" err="1"/>
              <a:t>βορογλυκονικό</a:t>
            </a:r>
            <a:r>
              <a:rPr lang="el-GR" dirty="0"/>
              <a:t> </a:t>
            </a:r>
            <a:r>
              <a:rPr lang="el-GR" dirty="0" err="1"/>
              <a:t>Ca</a:t>
            </a:r>
            <a:r>
              <a:rPr lang="el-GR" dirty="0"/>
              <a:t>) με </a:t>
            </a:r>
            <a:r>
              <a:rPr lang="el-GR" dirty="0" err="1"/>
              <a:t>καρδιοτόνωση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μοσχίδες</a:t>
            </a:r>
            <a:r>
              <a:rPr lang="el-GR" dirty="0"/>
              <a:t> δεν εκδηλώνουν </a:t>
            </a:r>
            <a:r>
              <a:rPr lang="el-GR" dirty="0" err="1"/>
              <a:t>υπασβεστιαιμία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Πρόληψη:</a:t>
            </a:r>
          </a:p>
          <a:p>
            <a:r>
              <a:rPr lang="el-GR" dirty="0"/>
              <a:t> εξασφάλιση ορθής σχέσης </a:t>
            </a:r>
            <a:r>
              <a:rPr lang="el-GR" dirty="0" err="1"/>
              <a:t>Ca:P</a:t>
            </a:r>
            <a:endParaRPr lang="el-GR" dirty="0"/>
          </a:p>
          <a:p>
            <a:endParaRPr lang="el-GR" dirty="0"/>
          </a:p>
          <a:p>
            <a:r>
              <a:rPr lang="el-GR" dirty="0"/>
              <a:t> χορήγηση 60-80 g </a:t>
            </a:r>
            <a:r>
              <a:rPr lang="el-GR" dirty="0" err="1"/>
              <a:t>Ca</a:t>
            </a:r>
            <a:r>
              <a:rPr lang="el-GR" dirty="0"/>
              <a:t> στον τοκετό και επανάληψη  μετά 12 ώρες (75 g CaCO3)</a:t>
            </a:r>
          </a:p>
          <a:p>
            <a:endParaRPr lang="el-GR" dirty="0"/>
          </a:p>
          <a:p>
            <a:r>
              <a:rPr lang="el-GR" dirty="0"/>
              <a:t> αποφυγή χορήγησης υψηλών ποσοτήτων Ρ (30-35 g/ημέρα)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675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C44DF3-2687-4991-89EF-212067FB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322963"/>
            <a:ext cx="9118359" cy="6041362"/>
          </a:xfrm>
        </p:spPr>
        <p:txBody>
          <a:bodyPr>
            <a:normAutofit/>
          </a:bodyPr>
          <a:lstStyle/>
          <a:p>
            <a:r>
              <a:rPr lang="el-GR" sz="2400" dirty="0"/>
              <a:t>Αν η </a:t>
            </a:r>
            <a:r>
              <a:rPr lang="el-GR" sz="2400" dirty="0" err="1"/>
              <a:t>υπασβεστιαιμία</a:t>
            </a:r>
            <a:r>
              <a:rPr lang="el-GR" sz="2400" dirty="0"/>
              <a:t> είναι συχνή στην εκτροφή, τις 3 τελευταίες εβδομάδες της ΞΠ χορηγούνται 20-25 g </a:t>
            </a:r>
            <a:r>
              <a:rPr lang="el-GR" sz="2400" dirty="0" err="1"/>
              <a:t>Ca</a:t>
            </a:r>
            <a:r>
              <a:rPr lang="el-GR" sz="2400" dirty="0"/>
              <a:t>/ημέρα για να ενεργοποιηθούν οι παραθυρεοειδείς αδένες </a:t>
            </a:r>
            <a:r>
              <a:rPr lang="el-GR" sz="2400" b="1" dirty="0">
                <a:solidFill>
                  <a:srgbClr val="7030A0"/>
                </a:solidFill>
              </a:rPr>
              <a:t>ΌΧΙ όμως ΝΩΡΙΤΕΡΑ</a:t>
            </a:r>
          </a:p>
          <a:p>
            <a:endParaRPr lang="el-GR" sz="2400" dirty="0"/>
          </a:p>
          <a:p>
            <a:r>
              <a:rPr lang="el-GR" sz="2400" dirty="0"/>
              <a:t>Ορθή σχέση </a:t>
            </a:r>
            <a:r>
              <a:rPr lang="el-GR" sz="2400" dirty="0" err="1"/>
              <a:t>κατιόντων:ανιόντα</a:t>
            </a:r>
            <a:r>
              <a:rPr lang="el-GR" sz="2400" dirty="0"/>
              <a:t> [(</a:t>
            </a:r>
            <a:r>
              <a:rPr lang="el-GR" sz="2400" dirty="0" err="1"/>
              <a:t>K,Na,Ca,Mg</a:t>
            </a:r>
            <a:r>
              <a:rPr lang="el-GR" sz="2400" dirty="0"/>
              <a:t>):(</a:t>
            </a:r>
            <a:r>
              <a:rPr lang="el-GR" sz="2400" dirty="0" err="1"/>
              <a:t>Cl,S,P</a:t>
            </a:r>
            <a:r>
              <a:rPr lang="el-GR" sz="2400" dirty="0"/>
              <a:t>)]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7030A0"/>
                </a:solidFill>
              </a:rPr>
              <a:t>DCAD</a:t>
            </a:r>
            <a:endParaRPr lang="el-GR" sz="2400" b="1" dirty="0">
              <a:solidFill>
                <a:srgbClr val="7030A0"/>
              </a:solidFill>
            </a:endParaRPr>
          </a:p>
          <a:p>
            <a:endParaRPr lang="el-GR" sz="2400" dirty="0"/>
          </a:p>
          <a:p>
            <a:r>
              <a:rPr lang="el-GR" sz="2400" dirty="0" err="1"/>
              <a:t>Ενδομυική</a:t>
            </a:r>
            <a:r>
              <a:rPr lang="el-GR" sz="2400" dirty="0"/>
              <a:t> χορήγηση </a:t>
            </a:r>
            <a:r>
              <a:rPr lang="el-GR" sz="2400" dirty="0" err="1"/>
              <a:t>βιτ</a:t>
            </a:r>
            <a:r>
              <a:rPr lang="el-GR" sz="2400" dirty="0"/>
              <a:t>. D3 2-8 ημέρες πριν τον τοκετό (10-20 εκατ. </a:t>
            </a:r>
            <a:r>
              <a:rPr lang="en-US" sz="2400" dirty="0"/>
              <a:t>Units</a:t>
            </a:r>
            <a:r>
              <a:rPr lang="el-GR" sz="2400" dirty="0"/>
              <a:t>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739706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0A6EC7-118B-4BAC-BBEE-2DBBEED9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Κετοναιμία</a:t>
            </a:r>
            <a:r>
              <a:rPr lang="el-GR" dirty="0"/>
              <a:t> (</a:t>
            </a:r>
            <a:r>
              <a:rPr lang="en-US" dirty="0"/>
              <a:t>ketosis)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45C623-9690-4C51-AA49-F86C4D450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υψηλή συγκέντρωση </a:t>
            </a:r>
            <a:r>
              <a:rPr lang="el-GR" dirty="0" err="1"/>
              <a:t>κετονοσωμάτων</a:t>
            </a:r>
            <a:r>
              <a:rPr lang="el-GR" dirty="0"/>
              <a:t> στο αίμα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030A0"/>
                </a:solidFill>
              </a:rPr>
              <a:t>BHBA</a:t>
            </a:r>
            <a:endParaRPr lang="el-GR" b="1" dirty="0">
              <a:solidFill>
                <a:srgbClr val="7030A0"/>
              </a:solidFill>
            </a:endParaRPr>
          </a:p>
          <a:p>
            <a:endParaRPr lang="el-GR" dirty="0"/>
          </a:p>
          <a:p>
            <a:r>
              <a:rPr lang="el-GR" dirty="0"/>
              <a:t>εκδηλώνεται κατά την α΄ φάση της ΓΠ υπό συνθήκες Αρνητικού Ενεργ. ισοζυγίου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Αιτιολογία:</a:t>
            </a:r>
          </a:p>
          <a:p>
            <a:r>
              <a:rPr lang="el-GR" dirty="0"/>
              <a:t>Περί τον τοκετό μειώνεται η όρεξη του ζώου με αποτέλεσμα η παραγωγή </a:t>
            </a:r>
            <a:r>
              <a:rPr lang="el-GR" dirty="0" err="1"/>
              <a:t>προπιονικού</a:t>
            </a:r>
            <a:r>
              <a:rPr lang="el-GR" dirty="0"/>
              <a:t> </a:t>
            </a:r>
            <a:r>
              <a:rPr lang="el-GR" dirty="0" err="1"/>
              <a:t>οξέως</a:t>
            </a:r>
            <a:r>
              <a:rPr lang="el-GR" dirty="0"/>
              <a:t> να είναι χαμηλή και συνεπώς το Ενεργ. ισοζύγιο αρνητικό</a:t>
            </a:r>
          </a:p>
          <a:p>
            <a:r>
              <a:rPr lang="el-GR" dirty="0"/>
              <a:t>Αυτό με τη σειρά του συμβάλει στον καταβολισμό του σωματικού λίπους, συνεπώς στην  παραγωγή NEFA (&gt;100 </a:t>
            </a:r>
            <a:r>
              <a:rPr lang="el-GR" dirty="0" err="1"/>
              <a:t>μeq</a:t>
            </a:r>
            <a:r>
              <a:rPr lang="el-GR" dirty="0"/>
              <a:t>/l) στο ήπαρ, με αποτέλεσμα την 	   ατελή τους οξείδωση και τον σχηματισμό </a:t>
            </a:r>
            <a:r>
              <a:rPr lang="el-GR" dirty="0" err="1"/>
              <a:t>κετονοσωμάτων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9417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DBAD65-0CA5-4423-9F3A-000B9F39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7" y="23151"/>
            <a:ext cx="8596668" cy="1320800"/>
          </a:xfrm>
        </p:spPr>
        <p:txBody>
          <a:bodyPr/>
          <a:lstStyle/>
          <a:p>
            <a:r>
              <a:rPr lang="el-GR" dirty="0" err="1"/>
              <a:t>Κετοναιμία</a:t>
            </a:r>
            <a:r>
              <a:rPr lang="el-GR" dirty="0"/>
              <a:t> (</a:t>
            </a:r>
            <a:r>
              <a:rPr lang="en-US" dirty="0"/>
              <a:t>ketosis)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6C57A0-25F3-421E-B5BB-5E140DFA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60" y="1734461"/>
            <a:ext cx="8596668" cy="3880773"/>
          </a:xfrm>
        </p:spPr>
        <p:txBody>
          <a:bodyPr/>
          <a:lstStyle/>
          <a:p>
            <a:r>
              <a:rPr lang="el-GR" dirty="0"/>
              <a:t>Οξειδωτικό στρες</a:t>
            </a:r>
          </a:p>
          <a:p>
            <a:r>
              <a:rPr lang="el-GR" dirty="0"/>
              <a:t>Προφλεγμονώδη απόκριση</a:t>
            </a:r>
            <a:endParaRPr lang="en-US" dirty="0"/>
          </a:p>
          <a:p>
            <a:r>
              <a:rPr lang="el-GR" dirty="0"/>
              <a:t>Πτώση παραγωγικών ιδιοτήτων</a:t>
            </a:r>
          </a:p>
          <a:p>
            <a:r>
              <a:rPr lang="el-GR" dirty="0" err="1"/>
              <a:t>Υπογονιμότητα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42" name="Picture 2" descr="Ketosis in dairy cows and the role of choline - Orffa">
            <a:extLst>
              <a:ext uri="{FF2B5EF4-FFF2-40B4-BE49-F238E27FC236}">
                <a16:creationId xmlns:a16="http://schemas.microsoft.com/office/drawing/2014/main" id="{E0748235-8FB5-42D7-9FCA-F919090C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91" y="1053103"/>
            <a:ext cx="7815309" cy="58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871199B1-F458-41B3-8D90-1E100D23F4E6}"/>
              </a:ext>
            </a:extLst>
          </p:cNvPr>
          <p:cNvSpPr/>
          <p:nvPr/>
        </p:nvSpPr>
        <p:spPr>
          <a:xfrm>
            <a:off x="1935332" y="3429000"/>
            <a:ext cx="488272" cy="929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035E5-633A-4680-AA72-9C64ECFC7AEF}"/>
              </a:ext>
            </a:extLst>
          </p:cNvPr>
          <p:cNvSpPr txBox="1"/>
          <p:nvPr/>
        </p:nvSpPr>
        <p:spPr>
          <a:xfrm>
            <a:off x="1544715" y="4568470"/>
            <a:ext cx="221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ΘΑΝΑΤΟΣ</a:t>
            </a:r>
          </a:p>
        </p:txBody>
      </p:sp>
    </p:spTree>
    <p:extLst>
      <p:ext uri="{BB962C8B-B14F-4D97-AF65-F5344CB8AC3E}">
        <p14:creationId xmlns:p14="http://schemas.microsoft.com/office/powerpoint/2010/main" val="36516358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EDD9D-5176-4815-B7E8-3372912F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60" y="1507787"/>
            <a:ext cx="8690342" cy="4533575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Απώλεια βάρους μέχρι και 50 </a:t>
            </a:r>
            <a:r>
              <a:rPr lang="el-GR" sz="2400" dirty="0" err="1"/>
              <a:t>kg</a:t>
            </a:r>
            <a:r>
              <a:rPr lang="el-GR" sz="2400" dirty="0"/>
              <a:t> σε μία εβδομάδα</a:t>
            </a:r>
          </a:p>
          <a:p>
            <a:endParaRPr lang="el-GR" sz="2400" dirty="0"/>
          </a:p>
          <a:p>
            <a:r>
              <a:rPr lang="el-GR" sz="2400" dirty="0" err="1"/>
              <a:t>Κετοναιμία</a:t>
            </a:r>
            <a:r>
              <a:rPr lang="el-GR" sz="2400" dirty="0"/>
              <a:t> προκαλείται και από σιτηρέσιο πλούσιο σε NDF, σε σάκχαρα, σε λίπος, σε Ν-</a:t>
            </a:r>
            <a:r>
              <a:rPr lang="el-GR" sz="2400" dirty="0" err="1"/>
              <a:t>χες</a:t>
            </a:r>
            <a:r>
              <a:rPr lang="el-GR" sz="2400" dirty="0"/>
              <a:t> ουσίες και από </a:t>
            </a:r>
            <a:r>
              <a:rPr lang="el-GR" sz="2400" dirty="0" err="1"/>
              <a:t>ενσίρωμα</a:t>
            </a:r>
            <a:r>
              <a:rPr lang="el-GR" sz="2400" dirty="0"/>
              <a:t> πλούσιο σε βουτυρικό οξύ (μειωμένη παραγωγή </a:t>
            </a:r>
            <a:r>
              <a:rPr lang="el-GR" sz="2400" dirty="0" err="1"/>
              <a:t>προπιονικού</a:t>
            </a:r>
            <a:r>
              <a:rPr lang="el-GR" sz="2400" dirty="0"/>
              <a:t> οξέος)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Συμπτώματα:</a:t>
            </a:r>
          </a:p>
          <a:p>
            <a:r>
              <a:rPr lang="el-GR" sz="2400" dirty="0"/>
              <a:t>	Κατάκλιση του ζώου, αδυναμία, ανορεξία, </a:t>
            </a:r>
            <a:r>
              <a:rPr lang="el-GR" sz="2400" dirty="0" err="1"/>
              <a:t>απίσχνανση</a:t>
            </a:r>
            <a:r>
              <a:rPr lang="el-GR" sz="2400" dirty="0"/>
              <a:t>, μειωμένη γαλακτοπαραγωγή, έντονη οσμή εκπνοής, υψηλή συγκέντρωση </a:t>
            </a:r>
            <a:r>
              <a:rPr lang="el-GR" sz="2400" dirty="0" err="1"/>
              <a:t>κετονοσωμάτων</a:t>
            </a:r>
            <a:r>
              <a:rPr lang="el-GR" sz="2400" dirty="0"/>
              <a:t> (&gt;5000 </a:t>
            </a:r>
            <a:r>
              <a:rPr lang="el-GR" sz="2400" dirty="0" err="1"/>
              <a:t>μmol</a:t>
            </a:r>
            <a:r>
              <a:rPr lang="el-GR" sz="2400" dirty="0"/>
              <a:t>/l)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519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ED4B95-6E23-483C-9BBF-62A425CE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35413"/>
            <a:ext cx="8855713" cy="480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Διάγνωση:</a:t>
            </a:r>
          </a:p>
          <a:p>
            <a:r>
              <a:rPr lang="el-GR" sz="2400" dirty="0"/>
              <a:t>	Προσδιορισμός </a:t>
            </a:r>
            <a:r>
              <a:rPr lang="el-GR" sz="2400" dirty="0" err="1"/>
              <a:t>κετονοσωμάτων</a:t>
            </a:r>
            <a:r>
              <a:rPr lang="el-GR" sz="2400" dirty="0"/>
              <a:t> στο γάλα (&gt;5 </a:t>
            </a:r>
            <a:r>
              <a:rPr lang="el-GR" sz="2400" dirty="0" err="1"/>
              <a:t>mg</a:t>
            </a:r>
            <a:r>
              <a:rPr lang="el-GR" sz="2400" dirty="0"/>
              <a:t>/100ml) και τα ούρα</a:t>
            </a:r>
          </a:p>
          <a:p>
            <a:endParaRPr lang="el-GR" sz="2400" dirty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Θεραπεία:</a:t>
            </a:r>
          </a:p>
          <a:p>
            <a:r>
              <a:rPr lang="el-GR" sz="2400" dirty="0"/>
              <a:t>	Χορήγηση </a:t>
            </a:r>
            <a:r>
              <a:rPr lang="el-GR" sz="2400" dirty="0" err="1"/>
              <a:t>προπυλενικής</a:t>
            </a:r>
            <a:r>
              <a:rPr lang="el-GR" sz="2400" dirty="0"/>
              <a:t> </a:t>
            </a:r>
            <a:r>
              <a:rPr lang="el-GR" sz="2400" dirty="0" err="1"/>
              <a:t>γλυκόλης</a:t>
            </a:r>
            <a:r>
              <a:rPr lang="el-GR" sz="2400" dirty="0"/>
              <a:t> (250-350 </a:t>
            </a:r>
            <a:r>
              <a:rPr lang="el-GR" sz="2400" dirty="0" err="1"/>
              <a:t>ml</a:t>
            </a:r>
            <a:r>
              <a:rPr lang="el-GR" sz="2400" dirty="0"/>
              <a:t>/ημέρα/αγελάδα) ή </a:t>
            </a:r>
            <a:r>
              <a:rPr lang="el-GR" sz="2400" dirty="0" err="1"/>
              <a:t>προπιονικού</a:t>
            </a:r>
            <a:r>
              <a:rPr lang="el-GR" sz="2400" dirty="0"/>
              <a:t> νατρίου για 2-3 ημέρες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6580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6CBE25-71E1-4411-85DE-2C49BEE3E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0587"/>
            <a:ext cx="8596668" cy="49907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πέψη αμύλου προοδευτικά από την 4</a:t>
            </a:r>
            <a:r>
              <a:rPr lang="el-GR" altLang="el-GR" sz="2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εβδομάδα της ηλικίας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σιτηρέσια με άμυλο προκαλούν διάρροια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πέψη αμύλου μετά από βρασμό ή ζελατινοποίηση και προσθήκη του ενζύμου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αμυλο-γλυκοζιδάση</a:t>
            </a: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alt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Στα τεχνητά γάλατα προστίθενται ζελατινοποιημένο άμυλο και το ένζυμο </a:t>
            </a:r>
            <a:r>
              <a:rPr lang="el-GR" alt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αμυλο-γλυκοζιδάση</a:t>
            </a:r>
            <a:endParaRPr lang="el-GR" alt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E9BBB4F-AC0A-481F-9024-D7D9074B5DDB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618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884B3C-F24B-4192-8021-6E86234B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και </a:t>
            </a:r>
            <a:r>
              <a:rPr lang="el-GR" dirty="0" err="1"/>
              <a:t>Υποκλινική</a:t>
            </a:r>
            <a:r>
              <a:rPr lang="el-GR" dirty="0"/>
              <a:t> </a:t>
            </a:r>
            <a:r>
              <a:rPr lang="el-GR" dirty="0" err="1"/>
              <a:t>κέτωση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24482F-3B6D-46D9-A89A-EC0E09E8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8" y="2000791"/>
            <a:ext cx="8596668" cy="3880773"/>
          </a:xfrm>
        </p:spPr>
        <p:txBody>
          <a:bodyPr/>
          <a:lstStyle/>
          <a:p>
            <a:r>
              <a:rPr lang="en-US" sz="2400" dirty="0"/>
              <a:t>BHBA levels &gt;</a:t>
            </a:r>
            <a:r>
              <a:rPr lang="el-GR" sz="2400" dirty="0"/>
              <a:t> </a:t>
            </a:r>
            <a:r>
              <a:rPr lang="en-US" sz="2400" dirty="0"/>
              <a:t>1.0 to 1.4  mmol/L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 err="1"/>
              <a:t>Υποκλινική</a:t>
            </a:r>
            <a:endParaRPr lang="en-US" sz="2400" dirty="0"/>
          </a:p>
          <a:p>
            <a:r>
              <a:rPr lang="en-US" sz="2400" dirty="0"/>
              <a:t>BHBA levels &gt;</a:t>
            </a:r>
            <a:r>
              <a:rPr lang="el-GR" sz="2400" dirty="0"/>
              <a:t> </a:t>
            </a:r>
            <a:r>
              <a:rPr lang="en-US" sz="2400" dirty="0"/>
              <a:t>1.4  mmol/L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/>
              <a:t>Κλινική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9218" name="Picture 2" descr="Cow Side Device for Sub-Clinical Ketosis - Farmworx">
            <a:extLst>
              <a:ext uri="{FF2B5EF4-FFF2-40B4-BE49-F238E27FC236}">
                <a16:creationId xmlns:a16="http://schemas.microsoft.com/office/drawing/2014/main" id="{FE1EDB1C-F75E-4DAD-9108-75CF4900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9375"/>
            <a:ext cx="6096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5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33BFD2-3530-46BE-81AF-15B501AB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C7DD0E-C16D-4587-982A-3B5D602C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7" y="1624519"/>
            <a:ext cx="8933534" cy="4494665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sz="2000" dirty="0"/>
              <a:t>Ορθή διατροφή - αποφυγή </a:t>
            </a:r>
            <a:r>
              <a:rPr lang="el-GR" sz="2000" dirty="0" err="1"/>
              <a:t>υπερπάχυνσης</a:t>
            </a:r>
            <a:r>
              <a:rPr lang="el-GR" sz="2000" dirty="0"/>
              <a:t> (</a:t>
            </a:r>
            <a:r>
              <a:rPr lang="el-GR" sz="2000" dirty="0" err="1"/>
              <a:t>λεπτίνη</a:t>
            </a:r>
            <a:r>
              <a:rPr lang="el-GR" sz="2000" dirty="0"/>
              <a:t>) - μειωμένη κατανάλωση τροφής</a:t>
            </a:r>
            <a:r>
              <a:rPr lang="en-US" sz="2000" dirty="0"/>
              <a:t> </a:t>
            </a:r>
            <a:r>
              <a:rPr lang="el-GR" sz="2000" dirty="0"/>
              <a:t>κατά τη ΓΠ</a:t>
            </a:r>
          </a:p>
          <a:p>
            <a:r>
              <a:rPr lang="el-GR" sz="2000" dirty="0"/>
              <a:t>Χορήγηση </a:t>
            </a:r>
            <a:r>
              <a:rPr lang="el-GR" sz="2000" dirty="0" err="1"/>
              <a:t>προπιονικού</a:t>
            </a:r>
            <a:r>
              <a:rPr lang="el-GR" sz="2000" dirty="0"/>
              <a:t> νατρίου (100-200 g /ημέρα/αγελάδα) για 2 εβδομάδες πριν και 4-6 εβδομάδες μετά τον τοκετό</a:t>
            </a:r>
          </a:p>
          <a:p>
            <a:r>
              <a:rPr lang="el-GR" sz="2000" dirty="0"/>
              <a:t>Επιπλέον χορήγηση 12 g </a:t>
            </a:r>
            <a:r>
              <a:rPr lang="el-GR" sz="2000" dirty="0" err="1"/>
              <a:t>νιασίνης</a:t>
            </a:r>
            <a:r>
              <a:rPr lang="el-GR" sz="2000" dirty="0"/>
              <a:t>/ημέρα για 1-2 εβδομάδες και </a:t>
            </a:r>
            <a:r>
              <a:rPr lang="el-GR" sz="2000" dirty="0" err="1"/>
              <a:t>βιτ</a:t>
            </a:r>
            <a:r>
              <a:rPr lang="el-GR" sz="2000" dirty="0"/>
              <a:t>. Β</a:t>
            </a:r>
          </a:p>
          <a:p>
            <a:r>
              <a:rPr lang="el-GR" sz="2000" dirty="0"/>
              <a:t>Χορήγηση 15 g προστατευμένης </a:t>
            </a:r>
            <a:r>
              <a:rPr lang="el-GR" sz="2000" dirty="0" err="1"/>
              <a:t>χολίνης</a:t>
            </a:r>
            <a:r>
              <a:rPr lang="el-GR" sz="2000" dirty="0"/>
              <a:t>/ημέρα/αγελάδα 2 εβδομάδες προ του τοκετού έως 9 εβδομάδες μετά</a:t>
            </a:r>
          </a:p>
          <a:p>
            <a:r>
              <a:rPr lang="el-GR" sz="2000" dirty="0"/>
              <a:t>Χορήγηση 30 g </a:t>
            </a:r>
            <a:r>
              <a:rPr lang="el-GR" sz="2000" dirty="0" err="1"/>
              <a:t>υδροξυανάλογο</a:t>
            </a:r>
            <a:r>
              <a:rPr lang="el-GR" sz="2000" dirty="0"/>
              <a:t> μεθειονίνης/ημέρα/ζώο κατά το α΄ στάδιο της ΓΠ</a:t>
            </a:r>
          </a:p>
          <a:p>
            <a:r>
              <a:rPr lang="el-GR" sz="2000" dirty="0"/>
              <a:t>Αποφυγή συνδρόμου παχυσαρκίας (BCS ≥4)</a:t>
            </a:r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85128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DEED1-288D-4AC4-8D3A-82E3C34B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Μετατόπιση ηνύστρου (</a:t>
            </a:r>
            <a:r>
              <a:rPr lang="en-US" dirty="0"/>
              <a:t>abomasum replacement)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60ABEA-A3ED-4621-9102-10BAF188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r>
              <a:rPr lang="el-GR" sz="2400" dirty="0"/>
              <a:t> Συνήθως στα αριστερά της </a:t>
            </a:r>
            <a:r>
              <a:rPr lang="el-GR" sz="2400" dirty="0" err="1"/>
              <a:t>μεγ</a:t>
            </a:r>
            <a:r>
              <a:rPr lang="el-GR" sz="2400" dirty="0"/>
              <a:t>. κοιλίας και σπανιότερα προς τα εμπρός και μεταξύ κεκρύφαλου και διαφράγματος.</a:t>
            </a:r>
          </a:p>
          <a:p>
            <a:endParaRPr lang="el-GR" sz="2400" dirty="0"/>
          </a:p>
          <a:p>
            <a:r>
              <a:rPr lang="el-GR" sz="2400" dirty="0"/>
              <a:t> Σε αγελάδες υψηλών αποδόσεων λίγο μετά τον τοκετό (τις 2 πρώτες εβδομάδες).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7916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3BD219-EB6E-4AB3-B232-4B329F40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894945"/>
            <a:ext cx="8797347" cy="5146417"/>
          </a:xfrm>
        </p:spPr>
        <p:txBody>
          <a:bodyPr>
            <a:normAutofit/>
          </a:bodyPr>
          <a:lstStyle/>
          <a:p>
            <a:r>
              <a:rPr lang="el-GR" sz="2400" dirty="0"/>
              <a:t>Το ήνυστρο μετακινείται εύκολα από τη θέση του. </a:t>
            </a:r>
          </a:p>
          <a:p>
            <a:endParaRPr lang="el-GR" sz="2400" dirty="0"/>
          </a:p>
          <a:p>
            <a:r>
              <a:rPr lang="el-GR" sz="2400" dirty="0"/>
              <a:t>Κατά την κυοφορία η μήτρα περνάει κάτω από τη </a:t>
            </a:r>
            <a:r>
              <a:rPr lang="el-GR" sz="2400" dirty="0" err="1"/>
              <a:t>μεγ</a:t>
            </a:r>
            <a:r>
              <a:rPr lang="el-GR" sz="2400" dirty="0"/>
              <a:t>. κοιλία και ίσως ωθεί το ήνυστρο προς τα εμπρός και αριστερά.</a:t>
            </a:r>
          </a:p>
          <a:p>
            <a:endParaRPr lang="el-GR" sz="2400" dirty="0"/>
          </a:p>
          <a:p>
            <a:r>
              <a:rPr lang="el-GR" sz="2400" dirty="0"/>
              <a:t>Μετά τον τοκετό παύει η κοιλιακή διάταση και το ήνυστρο μπορεί να παγιδευτεί στην έκτοπη αυτή θέση οπότε υφίστανται διάταση με αέρια και άπεπτο περιεχόμενο.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88172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EC2549-9441-416A-8B0C-0703689D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933855"/>
            <a:ext cx="8845985" cy="510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/>
              <a:t>Προδιαθέτοντες</a:t>
            </a:r>
            <a:r>
              <a:rPr lang="el-GR" sz="2400" dirty="0"/>
              <a:t> παράγοντες:</a:t>
            </a:r>
          </a:p>
          <a:p>
            <a:endParaRPr lang="el-GR" sz="2400" dirty="0"/>
          </a:p>
          <a:p>
            <a:r>
              <a:rPr lang="el-GR" sz="2400" dirty="0"/>
              <a:t>η ατονία του πεπτικού συστήματος</a:t>
            </a:r>
          </a:p>
          <a:p>
            <a:endParaRPr lang="el-GR" sz="2400" dirty="0"/>
          </a:p>
          <a:p>
            <a:r>
              <a:rPr lang="el-GR" sz="2400" dirty="0"/>
              <a:t>οι αλλαγές του σιτηρεσίου</a:t>
            </a:r>
          </a:p>
          <a:p>
            <a:endParaRPr lang="el-GR" sz="2400" dirty="0"/>
          </a:p>
          <a:p>
            <a:r>
              <a:rPr lang="el-GR" sz="2400" dirty="0"/>
              <a:t>η βίαιη ενεργητικότητα του ζώου</a:t>
            </a:r>
          </a:p>
          <a:p>
            <a:endParaRPr lang="el-GR" sz="2400" dirty="0"/>
          </a:p>
          <a:p>
            <a:r>
              <a:rPr lang="el-GR" sz="2400" dirty="0"/>
              <a:t>η διατροφή του ζώου με νωπές ΣΖ και ΧΖ πολύ τεμαχισμένες ιδιαίτερα κατά την ΞΠ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196759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B54014-3915-4A3C-B6F9-58EC81B2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8D51DC-8B4C-4EE3-9CEE-8E71CAE96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692613"/>
            <a:ext cx="8729253" cy="43487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ακρόαση μεταλλικού ήχου στο τρίτο μεσοπλεύριο διάστημα από το τέλος της αριστερής πλευρικής χώρας και στο μέσο τριτημόριο του κοιλιακού τοιχώματος</a:t>
            </a:r>
          </a:p>
          <a:p>
            <a:endParaRPr lang="el-GR" sz="2400" dirty="0"/>
          </a:p>
          <a:p>
            <a:r>
              <a:rPr lang="el-GR" sz="2400" dirty="0" err="1"/>
              <a:t>pΗ</a:t>
            </a:r>
            <a:r>
              <a:rPr lang="el-GR" sz="2400" dirty="0"/>
              <a:t> &lt;4 (δείγμα με παρακέντηση)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6730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C7FF1A-F88E-4D59-9FA6-B85BD1DE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16" y="287532"/>
            <a:ext cx="7596760" cy="6556442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Τις 4 πρώτες εβδομάδες της ζωής τους τα νεογνά μπορούν να </a:t>
            </a:r>
            <a:r>
              <a:rPr lang="el-GR" altLang="el-GR" sz="2400" dirty="0" err="1">
                <a:latin typeface="Arial" pitchFamily="34" charset="0"/>
                <a:cs typeface="Arial" pitchFamily="34" charset="0"/>
              </a:rPr>
              <a:t>πέψουν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 ικανοποιητικά:</a:t>
            </a:r>
            <a:endParaRPr lang="en-US" altLang="el-GR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τις πρωτεΐνες και το λίπος του γάλακτος</a:t>
            </a: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τα λίπη φυτικής και ζωικής προέλευσης</a:t>
            </a: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altLang="el-GR" sz="2000" dirty="0">
                <a:latin typeface="Arial" pitchFamily="34" charset="0"/>
                <a:cs typeface="Arial" pitchFamily="34" charset="0"/>
              </a:rPr>
              <a:t>από τους υδατάνθρακες ,τη γλυκόζη και τη λακτόζη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>
                <a:latin typeface="Arial" pitchFamily="34" charset="0"/>
                <a:cs typeface="Arial" pitchFamily="34" charset="0"/>
              </a:rPr>
              <a:t>Αν οι πρωτεΐνες του τεχν. γάλακτος δεν είναι &gt;20% από γάλα,</a:t>
            </a:r>
            <a:r>
              <a:rPr lang="en-US" alt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>
                <a:latin typeface="Arial" pitchFamily="34" charset="0"/>
                <a:cs typeface="Arial" pitchFamily="34" charset="0"/>
              </a:rPr>
              <a:t>σημειώνεται 	μείωση του ρυθμού ανάπτυξης.</a:t>
            </a:r>
          </a:p>
          <a:p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EF79E446-BE20-4EDD-A48B-1C78BFE4965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900636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1861</TotalTime>
  <Words>4060</Words>
  <Application>Microsoft Office PowerPoint</Application>
  <PresentationFormat>Ευρεία οθόνη</PresentationFormat>
  <Paragraphs>554</Paragraphs>
  <Slides>85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85</vt:i4>
      </vt:variant>
    </vt:vector>
  </HeadingPairs>
  <TitlesOfParts>
    <vt:vector size="91" baseType="lpstr">
      <vt:lpstr>Arial</vt:lpstr>
      <vt:lpstr>Roboto</vt:lpstr>
      <vt:lpstr>Trebuchet MS</vt:lpstr>
      <vt:lpstr>Wingdings</vt:lpstr>
      <vt:lpstr>Wingdings 3</vt:lpstr>
      <vt:lpstr>Όψη</vt:lpstr>
      <vt:lpstr>Tμήμα Επιστήμης Ζωικής Παραγωγής</vt:lpstr>
      <vt:lpstr>Διατροφή αναπτυσσόμενων μοσχαριών </vt:lpstr>
      <vt:lpstr>Διατροφή αναπτυσσόμενων μοσχαριών </vt:lpstr>
      <vt:lpstr>Διατροφή αναπτυσσόμενων μοσχαριών </vt:lpstr>
      <vt:lpstr>Ένζυμα νεογνών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Διατροφή νεογνών </vt:lpstr>
      <vt:lpstr>Πρωτόγαλα</vt:lpstr>
      <vt:lpstr>Πρωτόγαλα </vt:lpstr>
      <vt:lpstr>Πρωτόγαλα- Ανοσοποιητικό σύστημα</vt:lpstr>
      <vt:lpstr>Πρωτόγαλα</vt:lpstr>
      <vt:lpstr>Πρωτόγαλα</vt:lpstr>
      <vt:lpstr>Πρωτόγαλα</vt:lpstr>
      <vt:lpstr>Φυσικός Θηλασμός</vt:lpstr>
      <vt:lpstr>Τεχνητός θηλασμός </vt:lpstr>
      <vt:lpstr>Απογαλακτισμός: ηλικία 4-6 εβδομάδων</vt:lpstr>
      <vt:lpstr>Εναρκτήριο μείγμα θηλασμού </vt:lpstr>
      <vt:lpstr>Ο δρόμος του απογαλακτισμού</vt:lpstr>
      <vt:lpstr>Διατροφή μετά τον απογαλακτισμό</vt:lpstr>
      <vt:lpstr>Διατροφή μοσχίδων </vt:lpstr>
      <vt:lpstr>Διατροφή των αγελάδων γαλακτοπαραγωγής </vt:lpstr>
      <vt:lpstr>Διατροφή κατά την Ξηρά περίοδο (ΞΠ)  </vt:lpstr>
      <vt:lpstr>Διατροφή κατά την Ξηρά περίοδο (ΞΠ)</vt:lpstr>
      <vt:lpstr>Διατροφή κατά την Ξηρά περίοδο (ΞΠ)</vt:lpstr>
      <vt:lpstr>Διατροφή κατά την Ξηρά περίοδο (ΞΠ)</vt:lpstr>
      <vt:lpstr>Διατροφή κατά τη περιγεννητική περίοδο</vt:lpstr>
      <vt:lpstr>Διατροφή κατά τη περιγεννητική περίοδο</vt:lpstr>
      <vt:lpstr>ΞΠ περίοδος</vt:lpstr>
      <vt:lpstr>Περιγεννητική περίοδος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Μεταβατική περίοδος </vt:lpstr>
      <vt:lpstr>α΄ φάση ΞΠ  </vt:lpstr>
      <vt:lpstr>α΄ φάση ΞΠ</vt:lpstr>
      <vt:lpstr>Learn To Score Body Conditioning (BCS) For Dairy Cows https://www.youtube.com/watch?v=wASXNn_CTCU</vt:lpstr>
      <vt:lpstr>α΄ φάση ΞΠ</vt:lpstr>
      <vt:lpstr>β΄ φάση ΞΠ</vt:lpstr>
      <vt:lpstr>Ξηρά περίοδος (γενικά)</vt:lpstr>
      <vt:lpstr>Παρουσίαση του PowerPoint</vt:lpstr>
      <vt:lpstr>Παρουσίαση του PowerPoint</vt:lpstr>
      <vt:lpstr>Διατροφή αγελάδων κατά τη γαλακτική περίοδο  </vt:lpstr>
      <vt:lpstr>Διατροφή αγελάδων κατά τη γαλακτική περίοδο  </vt:lpstr>
      <vt:lpstr>Παρουσίαση του PowerPoint</vt:lpstr>
      <vt:lpstr>α΄ φάση ΓΠ  </vt:lpstr>
      <vt:lpstr>α΄ φάση ΓΠ</vt:lpstr>
      <vt:lpstr>α΄ φάση ΓΠ</vt:lpstr>
      <vt:lpstr>α΄ φάση ΓΠ</vt:lpstr>
      <vt:lpstr>α΄ φάση ΓΠ</vt:lpstr>
      <vt:lpstr>α΄ φάση ΓΠ</vt:lpstr>
      <vt:lpstr>Αρνητικό ενεργειακό ισοζύγιο</vt:lpstr>
      <vt:lpstr>Αρνητικό ενεργειακό ισοζύγιο</vt:lpstr>
      <vt:lpstr>Αρνητικό ενεργειακό ισοζύγιο</vt:lpstr>
      <vt:lpstr>β΄ φάση γαλακτοπαραγωγής </vt:lpstr>
      <vt:lpstr>β΄ φάση γαλακτοπαραγωγής </vt:lpstr>
      <vt:lpstr>β΄ φάση γαλακτοπαραγωγής </vt:lpstr>
      <vt:lpstr>γ΄ φάση γαλακτοπαραγωγής</vt:lpstr>
      <vt:lpstr>Μεταβολικά νοσήματα</vt:lpstr>
      <vt:lpstr>Γαλακτοξαιμία (acidosis) </vt:lpstr>
      <vt:lpstr>Παρουσίαση του PowerPoint</vt:lpstr>
      <vt:lpstr>Συμπτώματα: </vt:lpstr>
      <vt:lpstr>Διάγνωση: </vt:lpstr>
      <vt:lpstr>Θεραπεία – Πρόληψη: </vt:lpstr>
      <vt:lpstr> Υπασβεστιαιμία (hypocalcaemia, milk fever, επιλόχειος πάρεση) </vt:lpstr>
      <vt:lpstr>Παρουσίαση του PowerPoint</vt:lpstr>
      <vt:lpstr>Ρύθμιση του ασβεστίου</vt:lpstr>
      <vt:lpstr>Συμπτώματα: </vt:lpstr>
      <vt:lpstr>Συμπτώματα: </vt:lpstr>
      <vt:lpstr>Διάγνωση: </vt:lpstr>
      <vt:lpstr>Θεραπεία: </vt:lpstr>
      <vt:lpstr>Παρουσίαση του PowerPoint</vt:lpstr>
      <vt:lpstr>Κετοναιμία (ketosis) </vt:lpstr>
      <vt:lpstr>Κετοναιμία (ketosis) </vt:lpstr>
      <vt:lpstr>Παρουσίαση του PowerPoint</vt:lpstr>
      <vt:lpstr>Παρουσίαση του PowerPoint</vt:lpstr>
      <vt:lpstr>Κλινική και Υποκλινική κέτωση</vt:lpstr>
      <vt:lpstr>Πρόληψη: </vt:lpstr>
      <vt:lpstr>Μετατόπιση ηνύστρου (abomasum replacement) </vt:lpstr>
      <vt:lpstr>Παρουσίαση του PowerPoint</vt:lpstr>
      <vt:lpstr>Παρουσίαση του PowerPoint</vt:lpstr>
      <vt:lpstr>Συμπτώματα: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Tμήμα Κτηνιατρικής Πανεπιστημίου Θεσσαλίας Διδάσκων: Δρ. Αλέξανδρος Μαυρομμάτης</dc:title>
  <dc:creator>Αλέξανδρος Μαυρομμάτης</dc:creator>
  <cp:lastModifiedBy>Alexandros Mavrommatis</cp:lastModifiedBy>
  <cp:revision>25</cp:revision>
  <dcterms:created xsi:type="dcterms:W3CDTF">2021-11-15T09:44:39Z</dcterms:created>
  <dcterms:modified xsi:type="dcterms:W3CDTF">2023-05-23T13:49:25Z</dcterms:modified>
</cp:coreProperties>
</file>