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  <p:sldId id="307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08" r:id="rId31"/>
    <p:sldId id="309" r:id="rId32"/>
    <p:sldId id="31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1AFFB-B8EC-4ECB-8B4D-5454EE3795F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D95BE5-E25A-4720-97FB-02FD947D2EF3}">
      <dgm:prSet/>
      <dgm:spPr/>
      <dgm:t>
        <a:bodyPr/>
        <a:lstStyle/>
        <a:p>
          <a:r>
            <a:rPr lang="el-GR"/>
            <a:t>Ανά ημέρα    πχ. MJ ΚΕΓ/ζώο/ημέρα</a:t>
          </a:r>
          <a:endParaRPr lang="en-US"/>
        </a:p>
      </dgm:t>
    </dgm:pt>
    <dgm:pt modelId="{63D685E7-3B13-4DA1-BAB6-BA501CE86D49}" type="parTrans" cxnId="{113B74B7-774D-40A0-A2CC-C65143C6D6B7}">
      <dgm:prSet/>
      <dgm:spPr/>
      <dgm:t>
        <a:bodyPr/>
        <a:lstStyle/>
        <a:p>
          <a:endParaRPr lang="en-US"/>
        </a:p>
      </dgm:t>
    </dgm:pt>
    <dgm:pt modelId="{B4F47299-6892-418C-B19A-60C048480C20}" type="sibTrans" cxnId="{113B74B7-774D-40A0-A2CC-C65143C6D6B7}">
      <dgm:prSet/>
      <dgm:spPr/>
      <dgm:t>
        <a:bodyPr/>
        <a:lstStyle/>
        <a:p>
          <a:endParaRPr lang="en-US"/>
        </a:p>
      </dgm:t>
    </dgm:pt>
    <dgm:pt modelId="{337BB767-4B1D-4E70-A359-5F83E328A314}">
      <dgm:prSet/>
      <dgm:spPr/>
      <dgm:t>
        <a:bodyPr/>
        <a:lstStyle/>
        <a:p>
          <a:r>
            <a:rPr lang="en-US" dirty="0"/>
            <a:t>                    </a:t>
          </a:r>
          <a:r>
            <a:rPr lang="el-GR" dirty="0"/>
            <a:t>g OAO/ζώο/ημέρα</a:t>
          </a:r>
          <a:endParaRPr lang="en-US" dirty="0"/>
        </a:p>
      </dgm:t>
    </dgm:pt>
    <dgm:pt modelId="{7D8580BB-D523-4A4B-91FE-0E1AA744E518}" type="parTrans" cxnId="{1828F91D-F280-4A22-8CA9-6C687A8BB749}">
      <dgm:prSet/>
      <dgm:spPr/>
      <dgm:t>
        <a:bodyPr/>
        <a:lstStyle/>
        <a:p>
          <a:endParaRPr lang="en-US"/>
        </a:p>
      </dgm:t>
    </dgm:pt>
    <dgm:pt modelId="{1BB25848-89A3-4B0C-91A5-B1E0E43BE292}" type="sibTrans" cxnId="{1828F91D-F280-4A22-8CA9-6C687A8BB749}">
      <dgm:prSet/>
      <dgm:spPr/>
      <dgm:t>
        <a:bodyPr/>
        <a:lstStyle/>
        <a:p>
          <a:endParaRPr lang="en-US"/>
        </a:p>
      </dgm:t>
    </dgm:pt>
    <dgm:pt modelId="{E4A66FF6-8890-4098-B716-C7B5108C1312}">
      <dgm:prSet/>
      <dgm:spPr/>
      <dgm:t>
        <a:bodyPr/>
        <a:lstStyle/>
        <a:p>
          <a:r>
            <a:rPr lang="el-GR"/>
            <a:t>Ανά kg Ξηρής Ουσίας (ΞΟ)</a:t>
          </a:r>
          <a:endParaRPr lang="en-US"/>
        </a:p>
      </dgm:t>
    </dgm:pt>
    <dgm:pt modelId="{D2B12F13-43DA-47C9-A4BA-5C18F10B499D}" type="parTrans" cxnId="{A7405030-033F-4D73-8BF9-32E8E9E2F3F9}">
      <dgm:prSet/>
      <dgm:spPr/>
      <dgm:t>
        <a:bodyPr/>
        <a:lstStyle/>
        <a:p>
          <a:endParaRPr lang="en-US"/>
        </a:p>
      </dgm:t>
    </dgm:pt>
    <dgm:pt modelId="{20331CA8-F8C4-4092-A54D-000F1F9376D3}" type="sibTrans" cxnId="{A7405030-033F-4D73-8BF9-32E8E9E2F3F9}">
      <dgm:prSet/>
      <dgm:spPr/>
      <dgm:t>
        <a:bodyPr/>
        <a:lstStyle/>
        <a:p>
          <a:endParaRPr lang="en-US"/>
        </a:p>
      </dgm:t>
    </dgm:pt>
    <dgm:pt modelId="{5D0E037E-20CA-4643-9208-F8E37DEACB77}">
      <dgm:prSet/>
      <dgm:spPr/>
      <dgm:t>
        <a:bodyPr/>
        <a:lstStyle/>
        <a:p>
          <a:r>
            <a:rPr lang="el-GR"/>
            <a:t>% του σιτηρεσίου ή της ΞΟ ή του ΣΒ</a:t>
          </a:r>
          <a:endParaRPr lang="en-US"/>
        </a:p>
      </dgm:t>
    </dgm:pt>
    <dgm:pt modelId="{6CDDFCDB-F501-40D7-B9D4-CA295A0B2F73}" type="parTrans" cxnId="{9195C21E-C128-4EA7-BB1B-2D2991173DBB}">
      <dgm:prSet/>
      <dgm:spPr/>
      <dgm:t>
        <a:bodyPr/>
        <a:lstStyle/>
        <a:p>
          <a:endParaRPr lang="en-US"/>
        </a:p>
      </dgm:t>
    </dgm:pt>
    <dgm:pt modelId="{FB0E0099-8734-4259-B60C-E7F34986B9B5}" type="sibTrans" cxnId="{9195C21E-C128-4EA7-BB1B-2D2991173DBB}">
      <dgm:prSet/>
      <dgm:spPr/>
      <dgm:t>
        <a:bodyPr/>
        <a:lstStyle/>
        <a:p>
          <a:endParaRPr lang="en-US"/>
        </a:p>
      </dgm:t>
    </dgm:pt>
    <dgm:pt modelId="{09704A36-ADC6-4D09-9FDE-3709E43261CD}">
      <dgm:prSet/>
      <dgm:spPr/>
      <dgm:t>
        <a:bodyPr/>
        <a:lstStyle/>
        <a:p>
          <a:r>
            <a:rPr lang="el-GR"/>
            <a:t>πχ. min ΞΟΧΖ = 1% ΣΒ</a:t>
          </a:r>
          <a:endParaRPr lang="en-US"/>
        </a:p>
      </dgm:t>
    </dgm:pt>
    <dgm:pt modelId="{CC17E242-8CD3-4B42-94CE-1F58E67E53E4}" type="parTrans" cxnId="{5DCE51ED-B503-4C60-895F-07996297CAB5}">
      <dgm:prSet/>
      <dgm:spPr/>
      <dgm:t>
        <a:bodyPr/>
        <a:lstStyle/>
        <a:p>
          <a:endParaRPr lang="en-US"/>
        </a:p>
      </dgm:t>
    </dgm:pt>
    <dgm:pt modelId="{9915CD29-C030-495D-BEA9-AE40403F516C}" type="sibTrans" cxnId="{5DCE51ED-B503-4C60-895F-07996297CAB5}">
      <dgm:prSet/>
      <dgm:spPr/>
      <dgm:t>
        <a:bodyPr/>
        <a:lstStyle/>
        <a:p>
          <a:endParaRPr lang="en-US"/>
        </a:p>
      </dgm:t>
    </dgm:pt>
    <dgm:pt modelId="{DF42A8E1-FA28-454C-B9E2-8DF86500EFAA}" type="pres">
      <dgm:prSet presAssocID="{DA71AFFB-B8EC-4ECB-8B4D-5454EE3795FC}" presName="linear" presStyleCnt="0">
        <dgm:presLayoutVars>
          <dgm:animLvl val="lvl"/>
          <dgm:resizeHandles val="exact"/>
        </dgm:presLayoutVars>
      </dgm:prSet>
      <dgm:spPr/>
    </dgm:pt>
    <dgm:pt modelId="{EED96122-20BA-43BF-A85E-B373BEF10441}" type="pres">
      <dgm:prSet presAssocID="{41D95BE5-E25A-4720-97FB-02FD947D2EF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E8EE3EB-C270-4AFB-9BE0-D886C20F71E0}" type="pres">
      <dgm:prSet presAssocID="{B4F47299-6892-418C-B19A-60C048480C20}" presName="spacer" presStyleCnt="0"/>
      <dgm:spPr/>
    </dgm:pt>
    <dgm:pt modelId="{C695E218-D249-43F7-97F8-C565F27472E5}" type="pres">
      <dgm:prSet presAssocID="{337BB767-4B1D-4E70-A359-5F83E328A31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52297D-6FCE-4679-A121-F8FA27796CA6}" type="pres">
      <dgm:prSet presAssocID="{1BB25848-89A3-4B0C-91A5-B1E0E43BE292}" presName="spacer" presStyleCnt="0"/>
      <dgm:spPr/>
    </dgm:pt>
    <dgm:pt modelId="{8E6CF361-4055-44A6-A4DE-95DFD5239257}" type="pres">
      <dgm:prSet presAssocID="{E4A66FF6-8890-4098-B716-C7B5108C13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81140E7-B74F-4FFF-B4A0-FED60E5874A2}" type="pres">
      <dgm:prSet presAssocID="{20331CA8-F8C4-4092-A54D-000F1F9376D3}" presName="spacer" presStyleCnt="0"/>
      <dgm:spPr/>
    </dgm:pt>
    <dgm:pt modelId="{28FF9C5C-5D62-4DFA-82B4-577579EB7059}" type="pres">
      <dgm:prSet presAssocID="{5D0E037E-20CA-4643-9208-F8E37DEACB7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0C95B9-2AC3-4D72-A874-680C9D0CEA54}" type="pres">
      <dgm:prSet presAssocID="{FB0E0099-8734-4259-B60C-E7F34986B9B5}" presName="spacer" presStyleCnt="0"/>
      <dgm:spPr/>
    </dgm:pt>
    <dgm:pt modelId="{61AF78A6-260E-4E8E-A57F-CBAD13C0B4F1}" type="pres">
      <dgm:prSet presAssocID="{09704A36-ADC6-4D09-9FDE-3709E43261C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828F91D-F280-4A22-8CA9-6C687A8BB749}" srcId="{DA71AFFB-B8EC-4ECB-8B4D-5454EE3795FC}" destId="{337BB767-4B1D-4E70-A359-5F83E328A314}" srcOrd="1" destOrd="0" parTransId="{7D8580BB-D523-4A4B-91FE-0E1AA744E518}" sibTransId="{1BB25848-89A3-4B0C-91A5-B1E0E43BE292}"/>
    <dgm:cxn modelId="{9195C21E-C128-4EA7-BB1B-2D2991173DBB}" srcId="{DA71AFFB-B8EC-4ECB-8B4D-5454EE3795FC}" destId="{5D0E037E-20CA-4643-9208-F8E37DEACB77}" srcOrd="3" destOrd="0" parTransId="{6CDDFCDB-F501-40D7-B9D4-CA295A0B2F73}" sibTransId="{FB0E0099-8734-4259-B60C-E7F34986B9B5}"/>
    <dgm:cxn modelId="{A7405030-033F-4D73-8BF9-32E8E9E2F3F9}" srcId="{DA71AFFB-B8EC-4ECB-8B4D-5454EE3795FC}" destId="{E4A66FF6-8890-4098-B716-C7B5108C1312}" srcOrd="2" destOrd="0" parTransId="{D2B12F13-43DA-47C9-A4BA-5C18F10B499D}" sibTransId="{20331CA8-F8C4-4092-A54D-000F1F9376D3}"/>
    <dgm:cxn modelId="{AE880933-E111-4343-98AE-A69A826E98E1}" type="presOf" srcId="{337BB767-4B1D-4E70-A359-5F83E328A314}" destId="{C695E218-D249-43F7-97F8-C565F27472E5}" srcOrd="0" destOrd="0" presId="urn:microsoft.com/office/officeart/2005/8/layout/vList2"/>
    <dgm:cxn modelId="{BEC2D287-6847-4ADE-B787-4EFCFEF550B5}" type="presOf" srcId="{E4A66FF6-8890-4098-B716-C7B5108C1312}" destId="{8E6CF361-4055-44A6-A4DE-95DFD5239257}" srcOrd="0" destOrd="0" presId="urn:microsoft.com/office/officeart/2005/8/layout/vList2"/>
    <dgm:cxn modelId="{DA33D98E-215D-4A63-997C-48EF64FCCD36}" type="presOf" srcId="{41D95BE5-E25A-4720-97FB-02FD947D2EF3}" destId="{EED96122-20BA-43BF-A85E-B373BEF10441}" srcOrd="0" destOrd="0" presId="urn:microsoft.com/office/officeart/2005/8/layout/vList2"/>
    <dgm:cxn modelId="{204938A2-42F4-4CE2-9DC5-C8E995237CF3}" type="presOf" srcId="{5D0E037E-20CA-4643-9208-F8E37DEACB77}" destId="{28FF9C5C-5D62-4DFA-82B4-577579EB7059}" srcOrd="0" destOrd="0" presId="urn:microsoft.com/office/officeart/2005/8/layout/vList2"/>
    <dgm:cxn modelId="{113B74B7-774D-40A0-A2CC-C65143C6D6B7}" srcId="{DA71AFFB-B8EC-4ECB-8B4D-5454EE3795FC}" destId="{41D95BE5-E25A-4720-97FB-02FD947D2EF3}" srcOrd="0" destOrd="0" parTransId="{63D685E7-3B13-4DA1-BAB6-BA501CE86D49}" sibTransId="{B4F47299-6892-418C-B19A-60C048480C20}"/>
    <dgm:cxn modelId="{629200DC-87B0-40C8-9346-CD9C55D5D089}" type="presOf" srcId="{09704A36-ADC6-4D09-9FDE-3709E43261CD}" destId="{61AF78A6-260E-4E8E-A57F-CBAD13C0B4F1}" srcOrd="0" destOrd="0" presId="urn:microsoft.com/office/officeart/2005/8/layout/vList2"/>
    <dgm:cxn modelId="{D557C6E6-E2F2-424A-BA3E-508D61A500AB}" type="presOf" srcId="{DA71AFFB-B8EC-4ECB-8B4D-5454EE3795FC}" destId="{DF42A8E1-FA28-454C-B9E2-8DF86500EFAA}" srcOrd="0" destOrd="0" presId="urn:microsoft.com/office/officeart/2005/8/layout/vList2"/>
    <dgm:cxn modelId="{5DCE51ED-B503-4C60-895F-07996297CAB5}" srcId="{DA71AFFB-B8EC-4ECB-8B4D-5454EE3795FC}" destId="{09704A36-ADC6-4D09-9FDE-3709E43261CD}" srcOrd="4" destOrd="0" parTransId="{CC17E242-8CD3-4B42-94CE-1F58E67E53E4}" sibTransId="{9915CD29-C030-495D-BEA9-AE40403F516C}"/>
    <dgm:cxn modelId="{F3297C72-BC93-4494-A5D1-3B4D539AE145}" type="presParOf" srcId="{DF42A8E1-FA28-454C-B9E2-8DF86500EFAA}" destId="{EED96122-20BA-43BF-A85E-B373BEF10441}" srcOrd="0" destOrd="0" presId="urn:microsoft.com/office/officeart/2005/8/layout/vList2"/>
    <dgm:cxn modelId="{5A3E595F-A9A6-460B-8852-195123BD8D26}" type="presParOf" srcId="{DF42A8E1-FA28-454C-B9E2-8DF86500EFAA}" destId="{DE8EE3EB-C270-4AFB-9BE0-D886C20F71E0}" srcOrd="1" destOrd="0" presId="urn:microsoft.com/office/officeart/2005/8/layout/vList2"/>
    <dgm:cxn modelId="{DF9F9B5E-704F-4384-8A1F-91541372B66B}" type="presParOf" srcId="{DF42A8E1-FA28-454C-B9E2-8DF86500EFAA}" destId="{C695E218-D249-43F7-97F8-C565F27472E5}" srcOrd="2" destOrd="0" presId="urn:microsoft.com/office/officeart/2005/8/layout/vList2"/>
    <dgm:cxn modelId="{15FFF179-721D-4EA3-969F-9CC42AC26B6B}" type="presParOf" srcId="{DF42A8E1-FA28-454C-B9E2-8DF86500EFAA}" destId="{5052297D-6FCE-4679-A121-F8FA27796CA6}" srcOrd="3" destOrd="0" presId="urn:microsoft.com/office/officeart/2005/8/layout/vList2"/>
    <dgm:cxn modelId="{E1D85424-ECEC-49DE-9ABC-D483C5E656AA}" type="presParOf" srcId="{DF42A8E1-FA28-454C-B9E2-8DF86500EFAA}" destId="{8E6CF361-4055-44A6-A4DE-95DFD5239257}" srcOrd="4" destOrd="0" presId="urn:microsoft.com/office/officeart/2005/8/layout/vList2"/>
    <dgm:cxn modelId="{E5041191-20F8-442B-BBDC-8863EE809FFD}" type="presParOf" srcId="{DF42A8E1-FA28-454C-B9E2-8DF86500EFAA}" destId="{981140E7-B74F-4FFF-B4A0-FED60E5874A2}" srcOrd="5" destOrd="0" presId="urn:microsoft.com/office/officeart/2005/8/layout/vList2"/>
    <dgm:cxn modelId="{B2F3767F-822B-4804-9394-F9A8A3F193CD}" type="presParOf" srcId="{DF42A8E1-FA28-454C-B9E2-8DF86500EFAA}" destId="{28FF9C5C-5D62-4DFA-82B4-577579EB7059}" srcOrd="6" destOrd="0" presId="urn:microsoft.com/office/officeart/2005/8/layout/vList2"/>
    <dgm:cxn modelId="{C3CCF87C-E77D-48BB-AEBC-DFAA99702FF4}" type="presParOf" srcId="{DF42A8E1-FA28-454C-B9E2-8DF86500EFAA}" destId="{A30C95B9-2AC3-4D72-A874-680C9D0CEA54}" srcOrd="7" destOrd="0" presId="urn:microsoft.com/office/officeart/2005/8/layout/vList2"/>
    <dgm:cxn modelId="{1AB86EDF-EBAB-4D5C-8EC4-79D57B1C17B6}" type="presParOf" srcId="{DF42A8E1-FA28-454C-B9E2-8DF86500EFAA}" destId="{61AF78A6-260E-4E8E-A57F-CBAD13C0B4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52BF2-2CE6-48C7-8045-BF165DD71A3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5D4B3C-ADFD-4A4A-83F6-20615F5B35AE}">
      <dgm:prSet/>
      <dgm:spPr/>
      <dgm:t>
        <a:bodyPr/>
        <a:lstStyle/>
        <a:p>
          <a:r>
            <a:rPr lang="el-GR"/>
            <a:t>Σκοπός του σιτηρεσίου είναι:</a:t>
          </a:r>
          <a:endParaRPr lang="en-US"/>
        </a:p>
      </dgm:t>
    </dgm:pt>
    <dgm:pt modelId="{D464F010-AD41-4DCE-BF31-BCD6723D0759}" type="parTrans" cxnId="{8B525889-6F66-4591-BBAA-5D23BB2ACFE0}">
      <dgm:prSet/>
      <dgm:spPr/>
      <dgm:t>
        <a:bodyPr/>
        <a:lstStyle/>
        <a:p>
          <a:endParaRPr lang="en-US"/>
        </a:p>
      </dgm:t>
    </dgm:pt>
    <dgm:pt modelId="{66F49FDA-58D2-4464-88C2-6968DEC67F0C}" type="sibTrans" cxnId="{8B525889-6F66-4591-BBAA-5D23BB2ACFE0}">
      <dgm:prSet/>
      <dgm:spPr/>
      <dgm:t>
        <a:bodyPr/>
        <a:lstStyle/>
        <a:p>
          <a:endParaRPr lang="en-US"/>
        </a:p>
      </dgm:t>
    </dgm:pt>
    <dgm:pt modelId="{2B523340-0F3C-475C-AE51-4C84E81D3348}">
      <dgm:prSet/>
      <dgm:spPr/>
      <dgm:t>
        <a:bodyPr/>
        <a:lstStyle/>
        <a:p>
          <a:r>
            <a:rPr lang="en-US" dirty="0"/>
            <a:t>1)  </a:t>
          </a:r>
          <a:r>
            <a:rPr lang="el-GR" dirty="0"/>
            <a:t>να εφοδιάζει το ζώο με τα απαραίτητα ΘΣ</a:t>
          </a:r>
          <a:endParaRPr lang="en-US" dirty="0"/>
        </a:p>
      </dgm:t>
    </dgm:pt>
    <dgm:pt modelId="{2E6D0461-8D67-445F-A1F3-CA071501C90D}" type="parTrans" cxnId="{F2739D9A-7D24-409D-94E6-3142D075F232}">
      <dgm:prSet/>
      <dgm:spPr/>
      <dgm:t>
        <a:bodyPr/>
        <a:lstStyle/>
        <a:p>
          <a:endParaRPr lang="en-US"/>
        </a:p>
      </dgm:t>
    </dgm:pt>
    <dgm:pt modelId="{B045A498-1FE0-42CA-A04F-6BA76D225FCA}" type="sibTrans" cxnId="{F2739D9A-7D24-409D-94E6-3142D075F232}">
      <dgm:prSet/>
      <dgm:spPr/>
      <dgm:t>
        <a:bodyPr/>
        <a:lstStyle/>
        <a:p>
          <a:endParaRPr lang="en-US"/>
        </a:p>
      </dgm:t>
    </dgm:pt>
    <dgm:pt modelId="{7AD4CDD2-4409-4048-BA84-7A8EF56EC2B5}">
      <dgm:prSet/>
      <dgm:spPr/>
      <dgm:t>
        <a:bodyPr/>
        <a:lstStyle/>
        <a:p>
          <a:r>
            <a:rPr lang="en-US" dirty="0"/>
            <a:t>2) </a:t>
          </a:r>
          <a:r>
            <a:rPr lang="el-GR" dirty="0"/>
            <a:t>να συμβάλλει στην έκπτυξη του παραγωγικού δυναμικού του ζώου (</a:t>
          </a:r>
          <a:r>
            <a:rPr lang="en-US" dirty="0"/>
            <a:t>max</a:t>
          </a:r>
          <a:r>
            <a:rPr lang="zh-TW" dirty="0"/>
            <a:t> </a:t>
          </a:r>
          <a:r>
            <a:rPr lang="el-GR" dirty="0"/>
            <a:t>δυνατό)</a:t>
          </a:r>
          <a:endParaRPr lang="en-US" dirty="0"/>
        </a:p>
      </dgm:t>
    </dgm:pt>
    <dgm:pt modelId="{775B75D5-5315-41C4-82D7-773BED4EDC0E}" type="parTrans" cxnId="{6FB744C3-E83A-4465-81CA-105D931ACD13}">
      <dgm:prSet/>
      <dgm:spPr/>
      <dgm:t>
        <a:bodyPr/>
        <a:lstStyle/>
        <a:p>
          <a:endParaRPr lang="en-US"/>
        </a:p>
      </dgm:t>
    </dgm:pt>
    <dgm:pt modelId="{B4905798-10E2-40EC-9E6E-59020187F246}" type="sibTrans" cxnId="{6FB744C3-E83A-4465-81CA-105D931ACD13}">
      <dgm:prSet/>
      <dgm:spPr/>
      <dgm:t>
        <a:bodyPr/>
        <a:lstStyle/>
        <a:p>
          <a:endParaRPr lang="en-US"/>
        </a:p>
      </dgm:t>
    </dgm:pt>
    <dgm:pt modelId="{89552B7B-33BD-4D44-9C42-9E18C7932202}">
      <dgm:prSet/>
      <dgm:spPr/>
      <dgm:t>
        <a:bodyPr/>
        <a:lstStyle/>
        <a:p>
          <a:r>
            <a:rPr lang="en-US" dirty="0"/>
            <a:t>3) </a:t>
          </a:r>
          <a:r>
            <a:rPr lang="el-GR" dirty="0"/>
            <a:t>να εξασφαλίζει την υγεία και ευζωία του ζώου</a:t>
          </a:r>
          <a:endParaRPr lang="en-US" dirty="0"/>
        </a:p>
      </dgm:t>
    </dgm:pt>
    <dgm:pt modelId="{DB418BEA-C28D-4E07-8FC3-021A840257D7}" type="parTrans" cxnId="{C611180B-78C2-4350-88CA-B98CBB330E6D}">
      <dgm:prSet/>
      <dgm:spPr/>
      <dgm:t>
        <a:bodyPr/>
        <a:lstStyle/>
        <a:p>
          <a:endParaRPr lang="en-US"/>
        </a:p>
      </dgm:t>
    </dgm:pt>
    <dgm:pt modelId="{5A1526AC-0DB4-48D7-9E60-E64BED1C8548}" type="sibTrans" cxnId="{C611180B-78C2-4350-88CA-B98CBB330E6D}">
      <dgm:prSet/>
      <dgm:spPr/>
      <dgm:t>
        <a:bodyPr/>
        <a:lstStyle/>
        <a:p>
          <a:endParaRPr lang="en-US"/>
        </a:p>
      </dgm:t>
    </dgm:pt>
    <dgm:pt modelId="{FE5CDE95-F8C2-4D75-8616-6EFBE8A1E4D1}">
      <dgm:prSet/>
      <dgm:spPr/>
      <dgm:t>
        <a:bodyPr/>
        <a:lstStyle/>
        <a:p>
          <a:r>
            <a:rPr lang="en-US" dirty="0"/>
            <a:t>4) </a:t>
          </a:r>
          <a:r>
            <a:rPr lang="el-GR" dirty="0"/>
            <a:t>να βελτιώνει (ή να μην υποβιβάζει) την ποιότητα των παραγόμενων κτηνοτροφικών προϊόντων</a:t>
          </a:r>
          <a:endParaRPr lang="en-US" dirty="0"/>
        </a:p>
      </dgm:t>
    </dgm:pt>
    <dgm:pt modelId="{92046AA6-10DD-416F-A792-398CA26A28DD}" type="parTrans" cxnId="{665F544D-AB6E-4179-83EC-E1F4563FC467}">
      <dgm:prSet/>
      <dgm:spPr/>
      <dgm:t>
        <a:bodyPr/>
        <a:lstStyle/>
        <a:p>
          <a:endParaRPr lang="en-US"/>
        </a:p>
      </dgm:t>
    </dgm:pt>
    <dgm:pt modelId="{F480CD71-9688-4C18-9EC9-8086258ACE7C}" type="sibTrans" cxnId="{665F544D-AB6E-4179-83EC-E1F4563FC467}">
      <dgm:prSet/>
      <dgm:spPr/>
      <dgm:t>
        <a:bodyPr/>
        <a:lstStyle/>
        <a:p>
          <a:endParaRPr lang="en-US"/>
        </a:p>
      </dgm:t>
    </dgm:pt>
    <dgm:pt modelId="{E0BA630B-DCDB-44EA-BDD5-2857F7DD4603}">
      <dgm:prSet/>
      <dgm:spPr/>
      <dgm:t>
        <a:bodyPr/>
        <a:lstStyle/>
        <a:p>
          <a:r>
            <a:rPr lang="en-US" dirty="0"/>
            <a:t>5) </a:t>
          </a:r>
          <a:r>
            <a:rPr lang="el-GR" dirty="0"/>
            <a:t>να μην επιβαρύνει το περιβάλλον (</a:t>
          </a:r>
          <a:r>
            <a:rPr lang="en-US" dirty="0"/>
            <a:t>min)</a:t>
          </a:r>
        </a:p>
      </dgm:t>
    </dgm:pt>
    <dgm:pt modelId="{CA2340B0-2F1D-4986-87FE-5C632D7F762E}" type="parTrans" cxnId="{A6546ED2-F96B-4C9C-9A87-022618EAD22A}">
      <dgm:prSet/>
      <dgm:spPr/>
      <dgm:t>
        <a:bodyPr/>
        <a:lstStyle/>
        <a:p>
          <a:endParaRPr lang="en-US"/>
        </a:p>
      </dgm:t>
    </dgm:pt>
    <dgm:pt modelId="{9056458A-0775-4F36-9358-2BBBAD153F66}" type="sibTrans" cxnId="{A6546ED2-F96B-4C9C-9A87-022618EAD22A}">
      <dgm:prSet/>
      <dgm:spPr/>
      <dgm:t>
        <a:bodyPr/>
        <a:lstStyle/>
        <a:p>
          <a:endParaRPr lang="en-US"/>
        </a:p>
      </dgm:t>
    </dgm:pt>
    <dgm:pt modelId="{7A3A87C5-51FF-42D3-9D46-221F91CC82FD}" type="pres">
      <dgm:prSet presAssocID="{A1252BF2-2CE6-48C7-8045-BF165DD71A31}" presName="linear" presStyleCnt="0">
        <dgm:presLayoutVars>
          <dgm:animLvl val="lvl"/>
          <dgm:resizeHandles val="exact"/>
        </dgm:presLayoutVars>
      </dgm:prSet>
      <dgm:spPr/>
    </dgm:pt>
    <dgm:pt modelId="{25024C91-8BF5-4763-A796-F30A2924F9DA}" type="pres">
      <dgm:prSet presAssocID="{F75D4B3C-ADFD-4A4A-83F6-20615F5B35A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CDDE2E3-DCB0-48E9-9B8C-F67146540A5F}" type="pres">
      <dgm:prSet presAssocID="{66F49FDA-58D2-4464-88C2-6968DEC67F0C}" presName="spacer" presStyleCnt="0"/>
      <dgm:spPr/>
    </dgm:pt>
    <dgm:pt modelId="{E1C84729-CC24-46F5-9731-26FDE9D72847}" type="pres">
      <dgm:prSet presAssocID="{2B523340-0F3C-475C-AE51-4C84E81D334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022DA60-BC6C-46D3-B758-C333227F5FD9}" type="pres">
      <dgm:prSet presAssocID="{B045A498-1FE0-42CA-A04F-6BA76D225FCA}" presName="spacer" presStyleCnt="0"/>
      <dgm:spPr/>
    </dgm:pt>
    <dgm:pt modelId="{B31B5078-3EF9-4015-9F10-D71D3ADD30A9}" type="pres">
      <dgm:prSet presAssocID="{7AD4CDD2-4409-4048-BA84-7A8EF56EC2B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83F74E4-BF1C-4C90-B536-207A326627AD}" type="pres">
      <dgm:prSet presAssocID="{B4905798-10E2-40EC-9E6E-59020187F246}" presName="spacer" presStyleCnt="0"/>
      <dgm:spPr/>
    </dgm:pt>
    <dgm:pt modelId="{745F8710-9F19-4D3C-9306-15CD01B80985}" type="pres">
      <dgm:prSet presAssocID="{89552B7B-33BD-4D44-9C42-9E18C793220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B5C17D5-B569-4420-BF56-796471B92299}" type="pres">
      <dgm:prSet presAssocID="{5A1526AC-0DB4-48D7-9E60-E64BED1C8548}" presName="spacer" presStyleCnt="0"/>
      <dgm:spPr/>
    </dgm:pt>
    <dgm:pt modelId="{915CF06C-CA8D-4185-9187-A1F2B8B561CC}" type="pres">
      <dgm:prSet presAssocID="{FE5CDE95-F8C2-4D75-8616-6EFBE8A1E4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B9BC926-A84F-4438-BE9F-2B4049F8062F}" type="pres">
      <dgm:prSet presAssocID="{F480CD71-9688-4C18-9EC9-8086258ACE7C}" presName="spacer" presStyleCnt="0"/>
      <dgm:spPr/>
    </dgm:pt>
    <dgm:pt modelId="{78601422-DE00-4737-8BF3-254248ED433E}" type="pres">
      <dgm:prSet presAssocID="{E0BA630B-DCDB-44EA-BDD5-2857F7DD460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611180B-78C2-4350-88CA-B98CBB330E6D}" srcId="{A1252BF2-2CE6-48C7-8045-BF165DD71A31}" destId="{89552B7B-33BD-4D44-9C42-9E18C7932202}" srcOrd="3" destOrd="0" parTransId="{DB418BEA-C28D-4E07-8FC3-021A840257D7}" sibTransId="{5A1526AC-0DB4-48D7-9E60-E64BED1C8548}"/>
    <dgm:cxn modelId="{BBBBB642-59EC-4220-9D7B-09037543FF1C}" type="presOf" srcId="{F75D4B3C-ADFD-4A4A-83F6-20615F5B35AE}" destId="{25024C91-8BF5-4763-A796-F30A2924F9DA}" srcOrd="0" destOrd="0" presId="urn:microsoft.com/office/officeart/2005/8/layout/vList2"/>
    <dgm:cxn modelId="{8E00FE63-E07B-4C62-A5B1-BAFF2C8CD259}" type="presOf" srcId="{89552B7B-33BD-4D44-9C42-9E18C7932202}" destId="{745F8710-9F19-4D3C-9306-15CD01B80985}" srcOrd="0" destOrd="0" presId="urn:microsoft.com/office/officeart/2005/8/layout/vList2"/>
    <dgm:cxn modelId="{AE1E534B-7F9F-48AF-8B86-507B9492DE6C}" type="presOf" srcId="{A1252BF2-2CE6-48C7-8045-BF165DD71A31}" destId="{7A3A87C5-51FF-42D3-9D46-221F91CC82FD}" srcOrd="0" destOrd="0" presId="urn:microsoft.com/office/officeart/2005/8/layout/vList2"/>
    <dgm:cxn modelId="{DAFFF06B-C21F-4415-9616-969A26595072}" type="presOf" srcId="{E0BA630B-DCDB-44EA-BDD5-2857F7DD4603}" destId="{78601422-DE00-4737-8BF3-254248ED433E}" srcOrd="0" destOrd="0" presId="urn:microsoft.com/office/officeart/2005/8/layout/vList2"/>
    <dgm:cxn modelId="{665F544D-AB6E-4179-83EC-E1F4563FC467}" srcId="{A1252BF2-2CE6-48C7-8045-BF165DD71A31}" destId="{FE5CDE95-F8C2-4D75-8616-6EFBE8A1E4D1}" srcOrd="4" destOrd="0" parTransId="{92046AA6-10DD-416F-A792-398CA26A28DD}" sibTransId="{F480CD71-9688-4C18-9EC9-8086258ACE7C}"/>
    <dgm:cxn modelId="{B21FD34E-8E24-475C-BFBB-B7C98C32BC75}" type="presOf" srcId="{FE5CDE95-F8C2-4D75-8616-6EFBE8A1E4D1}" destId="{915CF06C-CA8D-4185-9187-A1F2B8B561CC}" srcOrd="0" destOrd="0" presId="urn:microsoft.com/office/officeart/2005/8/layout/vList2"/>
    <dgm:cxn modelId="{E8358283-FBCA-427E-8C83-28A17AFB1421}" type="presOf" srcId="{2B523340-0F3C-475C-AE51-4C84E81D3348}" destId="{E1C84729-CC24-46F5-9731-26FDE9D72847}" srcOrd="0" destOrd="0" presId="urn:microsoft.com/office/officeart/2005/8/layout/vList2"/>
    <dgm:cxn modelId="{8B525889-6F66-4591-BBAA-5D23BB2ACFE0}" srcId="{A1252BF2-2CE6-48C7-8045-BF165DD71A31}" destId="{F75D4B3C-ADFD-4A4A-83F6-20615F5B35AE}" srcOrd="0" destOrd="0" parTransId="{D464F010-AD41-4DCE-BF31-BCD6723D0759}" sibTransId="{66F49FDA-58D2-4464-88C2-6968DEC67F0C}"/>
    <dgm:cxn modelId="{F2739D9A-7D24-409D-94E6-3142D075F232}" srcId="{A1252BF2-2CE6-48C7-8045-BF165DD71A31}" destId="{2B523340-0F3C-475C-AE51-4C84E81D3348}" srcOrd="1" destOrd="0" parTransId="{2E6D0461-8D67-445F-A1F3-CA071501C90D}" sibTransId="{B045A498-1FE0-42CA-A04F-6BA76D225FCA}"/>
    <dgm:cxn modelId="{E43226BE-7B23-4BB5-AE41-FC6153FC99C5}" type="presOf" srcId="{7AD4CDD2-4409-4048-BA84-7A8EF56EC2B5}" destId="{B31B5078-3EF9-4015-9F10-D71D3ADD30A9}" srcOrd="0" destOrd="0" presId="urn:microsoft.com/office/officeart/2005/8/layout/vList2"/>
    <dgm:cxn modelId="{6FB744C3-E83A-4465-81CA-105D931ACD13}" srcId="{A1252BF2-2CE6-48C7-8045-BF165DD71A31}" destId="{7AD4CDD2-4409-4048-BA84-7A8EF56EC2B5}" srcOrd="2" destOrd="0" parTransId="{775B75D5-5315-41C4-82D7-773BED4EDC0E}" sibTransId="{B4905798-10E2-40EC-9E6E-59020187F246}"/>
    <dgm:cxn modelId="{A6546ED2-F96B-4C9C-9A87-022618EAD22A}" srcId="{A1252BF2-2CE6-48C7-8045-BF165DD71A31}" destId="{E0BA630B-DCDB-44EA-BDD5-2857F7DD4603}" srcOrd="5" destOrd="0" parTransId="{CA2340B0-2F1D-4986-87FE-5C632D7F762E}" sibTransId="{9056458A-0775-4F36-9358-2BBBAD153F66}"/>
    <dgm:cxn modelId="{836C5E66-7127-4C6F-9946-371D95AE9979}" type="presParOf" srcId="{7A3A87C5-51FF-42D3-9D46-221F91CC82FD}" destId="{25024C91-8BF5-4763-A796-F30A2924F9DA}" srcOrd="0" destOrd="0" presId="urn:microsoft.com/office/officeart/2005/8/layout/vList2"/>
    <dgm:cxn modelId="{01A8F116-A18B-44B9-99A6-FC8BC9277145}" type="presParOf" srcId="{7A3A87C5-51FF-42D3-9D46-221F91CC82FD}" destId="{9CDDE2E3-DCB0-48E9-9B8C-F67146540A5F}" srcOrd="1" destOrd="0" presId="urn:microsoft.com/office/officeart/2005/8/layout/vList2"/>
    <dgm:cxn modelId="{899E20F6-225A-482C-B138-27241F842E46}" type="presParOf" srcId="{7A3A87C5-51FF-42D3-9D46-221F91CC82FD}" destId="{E1C84729-CC24-46F5-9731-26FDE9D72847}" srcOrd="2" destOrd="0" presId="urn:microsoft.com/office/officeart/2005/8/layout/vList2"/>
    <dgm:cxn modelId="{DD97993C-57C8-4B88-A794-E3E194944322}" type="presParOf" srcId="{7A3A87C5-51FF-42D3-9D46-221F91CC82FD}" destId="{3022DA60-BC6C-46D3-B758-C333227F5FD9}" srcOrd="3" destOrd="0" presId="urn:microsoft.com/office/officeart/2005/8/layout/vList2"/>
    <dgm:cxn modelId="{7FD7D394-CE69-446A-8C89-BABD5494F39C}" type="presParOf" srcId="{7A3A87C5-51FF-42D3-9D46-221F91CC82FD}" destId="{B31B5078-3EF9-4015-9F10-D71D3ADD30A9}" srcOrd="4" destOrd="0" presId="urn:microsoft.com/office/officeart/2005/8/layout/vList2"/>
    <dgm:cxn modelId="{3E69265F-9410-4B2F-AF98-CE4D6E73E851}" type="presParOf" srcId="{7A3A87C5-51FF-42D3-9D46-221F91CC82FD}" destId="{883F74E4-BF1C-4C90-B536-207A326627AD}" srcOrd="5" destOrd="0" presId="urn:microsoft.com/office/officeart/2005/8/layout/vList2"/>
    <dgm:cxn modelId="{1CED39DD-C076-44BF-AE17-54FBD524565D}" type="presParOf" srcId="{7A3A87C5-51FF-42D3-9D46-221F91CC82FD}" destId="{745F8710-9F19-4D3C-9306-15CD01B80985}" srcOrd="6" destOrd="0" presId="urn:microsoft.com/office/officeart/2005/8/layout/vList2"/>
    <dgm:cxn modelId="{FC91F68E-A5BF-4C4F-B05B-61A65A0BA18A}" type="presParOf" srcId="{7A3A87C5-51FF-42D3-9D46-221F91CC82FD}" destId="{1B5C17D5-B569-4420-BF56-796471B92299}" srcOrd="7" destOrd="0" presId="urn:microsoft.com/office/officeart/2005/8/layout/vList2"/>
    <dgm:cxn modelId="{40D39FFF-E53F-4D3F-B528-9DC0CA1D619B}" type="presParOf" srcId="{7A3A87C5-51FF-42D3-9D46-221F91CC82FD}" destId="{915CF06C-CA8D-4185-9187-A1F2B8B561CC}" srcOrd="8" destOrd="0" presId="urn:microsoft.com/office/officeart/2005/8/layout/vList2"/>
    <dgm:cxn modelId="{9A97BCFB-13A1-44C2-9B69-C51A60A8F460}" type="presParOf" srcId="{7A3A87C5-51FF-42D3-9D46-221F91CC82FD}" destId="{7B9BC926-A84F-4438-BE9F-2B4049F8062F}" srcOrd="9" destOrd="0" presId="urn:microsoft.com/office/officeart/2005/8/layout/vList2"/>
    <dgm:cxn modelId="{A56B37C7-FA57-46A7-8F42-667239BB61BA}" type="presParOf" srcId="{7A3A87C5-51FF-42D3-9D46-221F91CC82FD}" destId="{78601422-DE00-4737-8BF3-254248ED433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96122-20BA-43BF-A85E-B373BEF10441}">
      <dsp:nvSpPr>
        <dsp:cNvPr id="0" name=""/>
        <dsp:cNvSpPr/>
      </dsp:nvSpPr>
      <dsp:spPr>
        <a:xfrm>
          <a:off x="0" y="5619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Ανά ημέρα    πχ. MJ ΚΕΓ/ζώο/ημέρα</a:t>
          </a:r>
          <a:endParaRPr lang="en-US" sz="3000" kern="1200"/>
        </a:p>
      </dsp:txBody>
      <dsp:txXfrm>
        <a:off x="34269" y="596259"/>
        <a:ext cx="6560266" cy="633462"/>
      </dsp:txXfrm>
    </dsp:sp>
    <dsp:sp modelId="{C695E218-D249-43F7-97F8-C565F27472E5}">
      <dsp:nvSpPr>
        <dsp:cNvPr id="0" name=""/>
        <dsp:cNvSpPr/>
      </dsp:nvSpPr>
      <dsp:spPr>
        <a:xfrm>
          <a:off x="0" y="13503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                   </a:t>
          </a:r>
          <a:r>
            <a:rPr lang="el-GR" sz="3000" kern="1200" dirty="0"/>
            <a:t>g OAO/ζώο/ημέρα</a:t>
          </a:r>
          <a:endParaRPr lang="en-US" sz="3000" kern="1200" dirty="0"/>
        </a:p>
      </dsp:txBody>
      <dsp:txXfrm>
        <a:off x="34269" y="1384659"/>
        <a:ext cx="6560266" cy="633462"/>
      </dsp:txXfrm>
    </dsp:sp>
    <dsp:sp modelId="{8E6CF361-4055-44A6-A4DE-95DFD5239257}">
      <dsp:nvSpPr>
        <dsp:cNvPr id="0" name=""/>
        <dsp:cNvSpPr/>
      </dsp:nvSpPr>
      <dsp:spPr>
        <a:xfrm>
          <a:off x="0" y="21387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Ανά kg Ξηρής Ουσίας (ΞΟ)</a:t>
          </a:r>
          <a:endParaRPr lang="en-US" sz="3000" kern="1200"/>
        </a:p>
      </dsp:txBody>
      <dsp:txXfrm>
        <a:off x="34269" y="2173059"/>
        <a:ext cx="6560266" cy="633462"/>
      </dsp:txXfrm>
    </dsp:sp>
    <dsp:sp modelId="{28FF9C5C-5D62-4DFA-82B4-577579EB7059}">
      <dsp:nvSpPr>
        <dsp:cNvPr id="0" name=""/>
        <dsp:cNvSpPr/>
      </dsp:nvSpPr>
      <dsp:spPr>
        <a:xfrm>
          <a:off x="0" y="29271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% του σιτηρεσίου ή της ΞΟ ή του ΣΒ</a:t>
          </a:r>
          <a:endParaRPr lang="en-US" sz="3000" kern="1200"/>
        </a:p>
      </dsp:txBody>
      <dsp:txXfrm>
        <a:off x="34269" y="2961459"/>
        <a:ext cx="6560266" cy="633462"/>
      </dsp:txXfrm>
    </dsp:sp>
    <dsp:sp modelId="{61AF78A6-260E-4E8E-A57F-CBAD13C0B4F1}">
      <dsp:nvSpPr>
        <dsp:cNvPr id="0" name=""/>
        <dsp:cNvSpPr/>
      </dsp:nvSpPr>
      <dsp:spPr>
        <a:xfrm>
          <a:off x="0" y="3715590"/>
          <a:ext cx="6628804" cy="7020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πχ. min ΞΟΧΖ = 1% ΣΒ</a:t>
          </a:r>
          <a:endParaRPr lang="en-US" sz="3000" kern="1200"/>
        </a:p>
      </dsp:txBody>
      <dsp:txXfrm>
        <a:off x="34269" y="3749859"/>
        <a:ext cx="6560266" cy="63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24C91-8BF5-4763-A796-F30A2924F9DA}">
      <dsp:nvSpPr>
        <dsp:cNvPr id="0" name=""/>
        <dsp:cNvSpPr/>
      </dsp:nvSpPr>
      <dsp:spPr>
        <a:xfrm>
          <a:off x="0" y="642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/>
            <a:t>Σκοπός του σιτηρεσίου είναι:</a:t>
          </a:r>
          <a:endParaRPr lang="en-US" sz="2000" kern="1200"/>
        </a:p>
      </dsp:txBody>
      <dsp:txXfrm>
        <a:off x="37125" y="101415"/>
        <a:ext cx="6554554" cy="686250"/>
      </dsp:txXfrm>
    </dsp:sp>
    <dsp:sp modelId="{E1C84729-CC24-46F5-9731-26FDE9D72847}">
      <dsp:nvSpPr>
        <dsp:cNvPr id="0" name=""/>
        <dsp:cNvSpPr/>
      </dsp:nvSpPr>
      <dsp:spPr>
        <a:xfrm>
          <a:off x="0" y="8823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1)  </a:t>
          </a:r>
          <a:r>
            <a:rPr lang="el-GR" sz="2000" kern="1200" dirty="0"/>
            <a:t>να εφοδιάζει το ζώο με τα απαραίτητα ΘΣ</a:t>
          </a:r>
          <a:endParaRPr lang="en-US" sz="2000" kern="1200" dirty="0"/>
        </a:p>
      </dsp:txBody>
      <dsp:txXfrm>
        <a:off x="37125" y="919515"/>
        <a:ext cx="6554554" cy="686250"/>
      </dsp:txXfrm>
    </dsp:sp>
    <dsp:sp modelId="{B31B5078-3EF9-4015-9F10-D71D3ADD30A9}">
      <dsp:nvSpPr>
        <dsp:cNvPr id="0" name=""/>
        <dsp:cNvSpPr/>
      </dsp:nvSpPr>
      <dsp:spPr>
        <a:xfrm>
          <a:off x="0" y="17004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2) </a:t>
          </a:r>
          <a:r>
            <a:rPr lang="el-GR" sz="2000" kern="1200" dirty="0"/>
            <a:t>να συμβάλλει στην έκπτυξη του παραγωγικού δυναμικού του ζώου (</a:t>
          </a:r>
          <a:r>
            <a:rPr lang="en-US" sz="2000" kern="1200" dirty="0"/>
            <a:t>max</a:t>
          </a:r>
          <a:r>
            <a:rPr lang="zh-TW" sz="2000" kern="1200" dirty="0"/>
            <a:t> </a:t>
          </a:r>
          <a:r>
            <a:rPr lang="el-GR" sz="2000" kern="1200" dirty="0"/>
            <a:t>δυνατό)</a:t>
          </a:r>
          <a:endParaRPr lang="en-US" sz="2000" kern="1200" dirty="0"/>
        </a:p>
      </dsp:txBody>
      <dsp:txXfrm>
        <a:off x="37125" y="1737615"/>
        <a:ext cx="6554554" cy="686250"/>
      </dsp:txXfrm>
    </dsp:sp>
    <dsp:sp modelId="{745F8710-9F19-4D3C-9306-15CD01B80985}">
      <dsp:nvSpPr>
        <dsp:cNvPr id="0" name=""/>
        <dsp:cNvSpPr/>
      </dsp:nvSpPr>
      <dsp:spPr>
        <a:xfrm>
          <a:off x="0" y="25185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3) </a:t>
          </a:r>
          <a:r>
            <a:rPr lang="el-GR" sz="2000" kern="1200" dirty="0"/>
            <a:t>να εξασφαλίζει την υγεία και ευζωία του ζώου</a:t>
          </a:r>
          <a:endParaRPr lang="en-US" sz="2000" kern="1200" dirty="0"/>
        </a:p>
      </dsp:txBody>
      <dsp:txXfrm>
        <a:off x="37125" y="2555715"/>
        <a:ext cx="6554554" cy="686250"/>
      </dsp:txXfrm>
    </dsp:sp>
    <dsp:sp modelId="{915CF06C-CA8D-4185-9187-A1F2B8B561CC}">
      <dsp:nvSpPr>
        <dsp:cNvPr id="0" name=""/>
        <dsp:cNvSpPr/>
      </dsp:nvSpPr>
      <dsp:spPr>
        <a:xfrm>
          <a:off x="0" y="33366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4) </a:t>
          </a:r>
          <a:r>
            <a:rPr lang="el-GR" sz="2000" kern="1200" dirty="0"/>
            <a:t>να βελτιώνει (ή να μην υποβιβάζει) την ποιότητα των παραγόμενων κτηνοτροφικών προϊόντων</a:t>
          </a:r>
          <a:endParaRPr lang="en-US" sz="2000" kern="1200" dirty="0"/>
        </a:p>
      </dsp:txBody>
      <dsp:txXfrm>
        <a:off x="37125" y="3373815"/>
        <a:ext cx="6554554" cy="686250"/>
      </dsp:txXfrm>
    </dsp:sp>
    <dsp:sp modelId="{78601422-DE00-4737-8BF3-254248ED433E}">
      <dsp:nvSpPr>
        <dsp:cNvPr id="0" name=""/>
        <dsp:cNvSpPr/>
      </dsp:nvSpPr>
      <dsp:spPr>
        <a:xfrm>
          <a:off x="0" y="4154790"/>
          <a:ext cx="6628804" cy="7605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5) </a:t>
          </a:r>
          <a:r>
            <a:rPr lang="el-GR" sz="2000" kern="1200" dirty="0"/>
            <a:t>να μην επιβαρύνει το περιβάλλον (</a:t>
          </a:r>
          <a:r>
            <a:rPr lang="en-US" sz="2000" kern="1200" dirty="0"/>
            <a:t>min)</a:t>
          </a:r>
        </a:p>
      </dsp:txBody>
      <dsp:txXfrm>
        <a:off x="37125" y="4191915"/>
        <a:ext cx="6554554" cy="68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31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8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508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52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265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22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9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769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29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10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5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898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03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24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794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154FC-E68E-497A-B2E2-E5E6A5F5906D}" type="datetimeFigureOut">
              <a:rPr lang="el-GR" smtClean="0"/>
              <a:t>23/5/2023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87ED24-2825-4D09-8DC2-459F637281B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79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s://cals.cornell.edu/animal-science/outreach-extension/publications-resources-software/cornell-net-carbohydrate-and-protein-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animalnutrition.org/nrc_reports" TargetMode="External"/><Relationship Id="rId4" Type="http://schemas.openxmlformats.org/officeDocument/2006/relationships/hyperlink" Target="https://nutritionmodels.com/srn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494135E0-6585-4203-A18D-83DA724AC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667" y="158830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Διατροφή Μηρυκαστικών Ζώων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07EB7D2-A51D-4DEF-8154-5B1DCFC0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067" y="2057532"/>
            <a:ext cx="776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altLang="el-GR" sz="2400" b="1" dirty="0"/>
              <a:t>Ι</a:t>
            </a:r>
            <a:r>
              <a:rPr lang="en-US" altLang="el-GR" sz="2400" b="1" dirty="0"/>
              <a:t>I</a:t>
            </a:r>
            <a:r>
              <a:rPr lang="el-GR" altLang="el-GR" sz="2400" b="1" dirty="0"/>
              <a:t>. Εφαρμοσμένη Διατροφή Μηρυκαστικών</a:t>
            </a:r>
            <a:endParaRPr lang="el-GR" altLang="el-GR" sz="1600" b="1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C57963-C79C-750E-6126-5CCA1C44D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" y="3887217"/>
            <a:ext cx="3930356" cy="2314543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7BDCA23-F51E-17B3-12E2-FCBFED68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353" y="4744429"/>
            <a:ext cx="776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l-GR" sz="2400" b="1"/>
              <a:t>T</a:t>
            </a:r>
            <a:r>
              <a:rPr lang="el-GR" altLang="el-GR" sz="2400" b="1"/>
              <a:t>μήμα Επιστήμης Ζωικής Παραγωγής</a:t>
            </a:r>
            <a:endParaRPr lang="el-GR" altLang="el-GR" sz="1600" b="1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E24E753-353B-925B-ADB9-716A69E42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327" y="5855685"/>
            <a:ext cx="5826125" cy="6921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b">
            <a:spAutoFit/>
          </a:bodyPr>
          <a:lstStyle>
            <a:lvl1pPr algn="r" defTabSz="457200" rtl="0" eaLnBrk="1" latinLnBrk="0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03300"/>
              </a:buClr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006666"/>
              </a:buClr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l-GR" altLang="el-GR" sz="1350" b="1" dirty="0"/>
              <a:t>Διδάσκοντες: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l-GR" altLang="el-GR" sz="1350" b="1" dirty="0"/>
              <a:t>Ελένη </a:t>
            </a:r>
            <a:r>
              <a:rPr lang="el-GR" altLang="el-GR" sz="1350" b="1" dirty="0" err="1"/>
              <a:t>Τσιπλάκου</a:t>
            </a:r>
            <a:r>
              <a:rPr lang="el-GR" altLang="el-GR" sz="1350" b="1" dirty="0"/>
              <a:t>, Αναπληρώτρια Καθηγήτρια</a:t>
            </a:r>
            <a:br>
              <a:rPr lang="el-GR" altLang="el-GR" sz="1350" b="1" dirty="0"/>
            </a:br>
            <a:r>
              <a:rPr lang="el-GR" altLang="el-GR" sz="1350" b="1" dirty="0"/>
              <a:t>Αλέξανδρος Μαυρομμάτης, Επίκουρος Καθηγητής</a:t>
            </a:r>
          </a:p>
        </p:txBody>
      </p:sp>
    </p:spTree>
    <p:extLst>
      <p:ext uri="{BB962C8B-B14F-4D97-AF65-F5344CB8AC3E}">
        <p14:creationId xmlns:p14="http://schemas.microsoft.com/office/powerpoint/2010/main" val="341056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17C3EF-D471-49EF-A016-613961B9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4" y="230909"/>
            <a:ext cx="8596668" cy="1320800"/>
          </a:xfrm>
        </p:spPr>
        <p:txBody>
          <a:bodyPr/>
          <a:lstStyle/>
          <a:p>
            <a:r>
              <a:rPr lang="el-GR" dirty="0" err="1"/>
              <a:t>Κορεστική</a:t>
            </a:r>
            <a:r>
              <a:rPr lang="el-GR" dirty="0"/>
              <a:t> ικανότητα σιτηρεσίου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19E987-B53F-4566-8CE3-F43C7F51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4" y="1551709"/>
            <a:ext cx="8945528" cy="44896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dirty="0" err="1"/>
              <a:t>Κορεστική</a:t>
            </a:r>
            <a:r>
              <a:rPr lang="el-GR" sz="2400" dirty="0"/>
              <a:t> ικανότητα σιτηρεσίου:</a:t>
            </a:r>
          </a:p>
          <a:p>
            <a:pPr marL="0" indent="0">
              <a:buNone/>
            </a:pPr>
            <a:r>
              <a:rPr lang="el-GR" sz="2400" dirty="0"/>
              <a:t>     </a:t>
            </a:r>
          </a:p>
          <a:p>
            <a:r>
              <a:rPr lang="el-GR" sz="2400" dirty="0"/>
              <a:t>Ικανοποίηση μηχανικού κορεσμού (πλήρωση στομάχου-εντέρου)</a:t>
            </a:r>
            <a:endParaRPr lang="en-US" sz="2400" dirty="0"/>
          </a:p>
          <a:p>
            <a:pPr marL="0" indent="0">
              <a:buNone/>
            </a:pPr>
            <a:r>
              <a:rPr lang="el-GR" sz="2400" dirty="0"/>
              <a:t>Εξαρτάται από: </a:t>
            </a:r>
          </a:p>
          <a:p>
            <a:r>
              <a:rPr lang="el-GR" sz="2400" dirty="0"/>
              <a:t>Χωρητικότητα πεπτικού συστήματος</a:t>
            </a:r>
          </a:p>
          <a:p>
            <a:r>
              <a:rPr lang="el-GR" sz="2400" dirty="0"/>
              <a:t> Ποσότητα καταναλωθείσας τροφής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Η χωρητικότητα του πεπτικού συστήματος εξαρτάται από το είδος, την ηλικία, το ΣΒ και την προηγούμενη διαιτητική αγωγή του ζώου</a:t>
            </a:r>
            <a:endParaRPr lang="el-GR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5C35868-C013-4EF6-BCB0-8F6A8D0D8284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50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98BBE-1F06-4F6A-BF56-128D82AB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l-GR" dirty="0"/>
              <a:t>Η ποσότητα της καταναλισκόμενης ποσότητας τροφής εξαρτάται από: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660400-3ACB-42D9-84A2-E0300ABED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917576"/>
            <a:ext cx="10244265" cy="478418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200" dirty="0">
                <a:solidFill>
                  <a:srgbClr val="000000"/>
                </a:solidFill>
              </a:rPr>
              <a:t>την περιεκτικότητα του σιτηρεσίου σε ΞΟ (αύξηση ΞΟ</a:t>
            </a:r>
            <a:r>
              <a:rPr lang="en-US" altLang="el-GR" sz="2200" dirty="0">
                <a:solidFill>
                  <a:srgbClr val="000000"/>
                </a:solidFill>
              </a:rPr>
              <a:t> </a:t>
            </a:r>
            <a:r>
              <a:rPr lang="el-GR" altLang="el-GR" sz="2200" dirty="0">
                <a:solidFill>
                  <a:srgbClr val="000000"/>
                </a:solidFill>
              </a:rPr>
              <a:t>συνεπάγεται μείωση της ποσότητας τροφής)</a:t>
            </a:r>
            <a:endParaRPr lang="en-US" altLang="el-GR" sz="22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200" dirty="0">
                <a:solidFill>
                  <a:srgbClr val="000000"/>
                </a:solidFill>
              </a:rPr>
              <a:t>τον όγκο του σιτηρεσίου (συνάρτηση του είδους των ζωοτροφών)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l-GR" altLang="el-GR" sz="2200" dirty="0">
                <a:solidFill>
                  <a:srgbClr val="000000"/>
                </a:solidFill>
              </a:rPr>
              <a:t>	-  μόνο ΧΖ: </a:t>
            </a:r>
            <a:r>
              <a:rPr lang="en-US" altLang="el-GR" sz="2200" dirty="0">
                <a:solidFill>
                  <a:srgbClr val="000000"/>
                </a:solidFill>
              </a:rPr>
              <a:t>max </a:t>
            </a:r>
            <a:r>
              <a:rPr lang="el-GR" altLang="el-GR" sz="2200" dirty="0">
                <a:solidFill>
                  <a:srgbClr val="000000"/>
                </a:solidFill>
              </a:rPr>
              <a:t>ΞΟ: </a:t>
            </a:r>
            <a:r>
              <a:rPr lang="el-GR" altLang="el-GR" sz="2200" u="sng" dirty="0">
                <a:solidFill>
                  <a:srgbClr val="000000"/>
                </a:solidFill>
              </a:rPr>
              <a:t>2% του ΣΒ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l-GR" altLang="el-GR" sz="2200" dirty="0">
                <a:solidFill>
                  <a:srgbClr val="000000"/>
                </a:solidFill>
              </a:rPr>
              <a:t>      -  ΧΖ και ΣΖ: </a:t>
            </a:r>
            <a:r>
              <a:rPr lang="en-US" altLang="el-GR" sz="2200" dirty="0">
                <a:solidFill>
                  <a:srgbClr val="000000"/>
                </a:solidFill>
              </a:rPr>
              <a:t>max </a:t>
            </a:r>
            <a:r>
              <a:rPr lang="el-GR" altLang="el-GR" sz="2200" dirty="0">
                <a:solidFill>
                  <a:srgbClr val="000000"/>
                </a:solidFill>
              </a:rPr>
              <a:t>ΞΟ: </a:t>
            </a:r>
            <a:r>
              <a:rPr lang="el-GR" altLang="el-GR" sz="2200" u="sng" dirty="0">
                <a:solidFill>
                  <a:srgbClr val="000000"/>
                </a:solidFill>
              </a:rPr>
              <a:t>3-4% ΣΒ</a:t>
            </a:r>
            <a:endParaRPr lang="en-US" altLang="el-GR" sz="2200" u="sng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200" dirty="0">
                <a:solidFill>
                  <a:srgbClr val="000000"/>
                </a:solidFill>
              </a:rPr>
              <a:t>την ελκυστικότητα (ανάλογη)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200" dirty="0"/>
              <a:t>την ενεργειακή πυκνότητα (αντιστρόφως ανάλογη)</a:t>
            </a:r>
            <a:endParaRPr lang="en-US" altLang="el-GR" sz="2200" dirty="0"/>
          </a:p>
          <a:p>
            <a:pPr marL="0" indent="0">
              <a:spcBef>
                <a:spcPct val="20000"/>
              </a:spcBef>
              <a:buClr>
                <a:srgbClr val="006666"/>
              </a:buClr>
              <a:buNone/>
            </a:pPr>
            <a:endParaRPr lang="el-GR" altLang="el-GR" sz="22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2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200" dirty="0"/>
              <a:t>Επιδιώκεται:</a:t>
            </a:r>
            <a:endParaRPr lang="en-US" altLang="el-GR" sz="22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200" dirty="0"/>
              <a:t>	- Υψηλή: α΄ φάση γαλακτικής περιόδου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200" dirty="0"/>
              <a:t>          	     νεαρά αναπτυσσόμενα ζώα</a:t>
            </a:r>
            <a:endParaRPr lang="en-US" altLang="el-GR" sz="22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200" dirty="0"/>
              <a:t>   - Χαμηλή: αναπτυσσόμενα αναπαραγωγής</a:t>
            </a:r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4EF3B36-E2C1-4B29-B1A9-8F168BF923B4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32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787DD0-0E3D-4B5F-A692-2ECA7D06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891"/>
            <a:ext cx="8596668" cy="1320800"/>
          </a:xfrm>
        </p:spPr>
        <p:txBody>
          <a:bodyPr/>
          <a:lstStyle/>
          <a:p>
            <a:r>
              <a:rPr lang="el-GR" dirty="0" err="1"/>
              <a:t>Καταλληλότητα</a:t>
            </a:r>
            <a:r>
              <a:rPr lang="el-GR" dirty="0"/>
              <a:t> των ζωοτροφών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236698-A3E5-4E86-A262-068E2086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553592"/>
            <a:ext cx="8830119" cy="4887265"/>
          </a:xfrm>
        </p:spPr>
        <p:txBody>
          <a:bodyPr>
            <a:normAutofit/>
          </a:bodyPr>
          <a:lstStyle/>
          <a:p>
            <a:pPr marL="0" indent="0" defTabSz="1809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/>
              <a:t>Η </a:t>
            </a:r>
            <a:r>
              <a:rPr lang="el-GR" altLang="el-GR" sz="2400" dirty="0" err="1"/>
              <a:t>καταλληλότητα</a:t>
            </a:r>
            <a:r>
              <a:rPr lang="el-GR" altLang="el-GR" sz="2400" dirty="0"/>
              <a:t> μιας ζωοτροφής εξαρτάται από:</a:t>
            </a:r>
          </a:p>
          <a:p>
            <a:pPr marL="0" indent="0" defTabSz="1809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/>
              <a:t>- τον τύπο πέψης του ζώου</a:t>
            </a:r>
          </a:p>
          <a:p>
            <a:pPr marL="0" indent="0" defTabSz="1809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/>
              <a:t>- την ηλικία</a:t>
            </a:r>
          </a:p>
          <a:p>
            <a:pPr marL="0" indent="0" defTabSz="1809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/>
              <a:t>- το ύψος της παραγωγής</a:t>
            </a:r>
          </a:p>
          <a:p>
            <a:pPr marL="0" indent="0" defTabSz="1809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/>
              <a:t>- την ενεργειακή πυκνότητα</a:t>
            </a:r>
          </a:p>
          <a:p>
            <a:pPr marL="0" indent="0" defTabSz="1809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/>
              <a:t>- τη χημική σύσταση</a:t>
            </a:r>
          </a:p>
          <a:p>
            <a:pPr marL="0" indent="0" defTabSz="180975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l-GR" altLang="el-GR" sz="2400" dirty="0"/>
              <a:t>την περιεκτικότητα σε </a:t>
            </a:r>
            <a:r>
              <a:rPr lang="el-GR" altLang="el-GR" sz="2400" dirty="0" err="1"/>
              <a:t>αντιδιαιτητικούς</a:t>
            </a:r>
            <a:r>
              <a:rPr lang="el-GR" altLang="el-GR" sz="2400" dirty="0"/>
              <a:t> παράγοντες</a:t>
            </a:r>
          </a:p>
          <a:p>
            <a:endParaRPr lang="el-GR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A0E47AF-EFDA-4364-9D5E-9AB8CE1D5463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40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88A08F-4EA7-4EB3-B495-C0F767B0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l-GR" dirty="0"/>
              <a:t>Η συμμετοχή μιας ζωοτροφής σε ένα σιτηρέσιο εξαρτάται: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A8AD08-81DA-4133-9579-E9A963EFF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752247"/>
            <a:ext cx="9034305" cy="456432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 από τις προδιαγραφές του σιτηρεσίου</a:t>
            </a:r>
            <a:endParaRPr lang="en-US" altLang="el-G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 τα γενικά του χαρακτηριστικά</a:t>
            </a:r>
            <a:endParaRPr lang="en-US" altLang="el-G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 την περιεκτικότητα της ζωοτροφής σε ΘΑ</a:t>
            </a:r>
            <a:endParaRPr lang="en-US" altLang="el-G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4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 την περιεκτικότητα των υπόλοιπων ζωοτροφών σε ΘΣ με τις οποίες θα συνδυαστεί</a:t>
            </a:r>
          </a:p>
          <a:p>
            <a:endParaRPr lang="el-GR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E26D80A-F238-4B93-89D1-C933D5494F9A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86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7B7D1E-AC95-44D7-9DF9-11BF1731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6" y="156238"/>
            <a:ext cx="8596668" cy="1320800"/>
          </a:xfrm>
        </p:spPr>
        <p:txBody>
          <a:bodyPr/>
          <a:lstStyle/>
          <a:p>
            <a:r>
              <a:rPr lang="el-GR" dirty="0" err="1"/>
              <a:t>Αντιδιαιτητικοί</a:t>
            </a:r>
            <a:r>
              <a:rPr lang="el-GR" dirty="0"/>
              <a:t> παράγοντες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8092B5-28D8-467F-BF9E-D63BC96E7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660125"/>
            <a:ext cx="8821241" cy="4381238"/>
          </a:xfrm>
        </p:spPr>
        <p:txBody>
          <a:bodyPr>
            <a:normAutofit/>
          </a:bodyPr>
          <a:lstStyle/>
          <a:p>
            <a:r>
              <a:rPr lang="el-GR" altLang="el-GR" sz="2400" dirty="0">
                <a:solidFill>
                  <a:srgbClr val="000000"/>
                </a:solidFill>
              </a:rPr>
              <a:t>Αν η ζωοτροφή περιέχει </a:t>
            </a:r>
            <a:r>
              <a:rPr lang="en-US" altLang="el-GR" sz="2400" dirty="0">
                <a:solidFill>
                  <a:srgbClr val="000000"/>
                </a:solidFill>
              </a:rPr>
              <a:t>x</a:t>
            </a:r>
            <a:r>
              <a:rPr lang="el-GR" altLang="el-GR" sz="2400" dirty="0">
                <a:solidFill>
                  <a:srgbClr val="000000"/>
                </a:solidFill>
              </a:rPr>
              <a:t> </a:t>
            </a:r>
            <a:r>
              <a:rPr lang="en-US" altLang="el-GR" sz="2400" dirty="0">
                <a:solidFill>
                  <a:srgbClr val="000000"/>
                </a:solidFill>
              </a:rPr>
              <a:t>mg/kg </a:t>
            </a:r>
            <a:r>
              <a:rPr lang="el-GR" altLang="el-GR" sz="2400" dirty="0">
                <a:solidFill>
                  <a:srgbClr val="000000"/>
                </a:solidFill>
              </a:rPr>
              <a:t>ΞΟ έναν </a:t>
            </a:r>
            <a:r>
              <a:rPr lang="el-GR" altLang="el-GR" sz="2400" dirty="0" err="1">
                <a:solidFill>
                  <a:srgbClr val="000000"/>
                </a:solidFill>
              </a:rPr>
              <a:t>αντιδιαιτητικό</a:t>
            </a:r>
            <a:r>
              <a:rPr lang="el-GR" altLang="el-GR" sz="2400" dirty="0">
                <a:solidFill>
                  <a:srgbClr val="000000"/>
                </a:solidFill>
              </a:rPr>
              <a:t> παράγοντα, τότε η συμμετοχή της θα εξαρτηθεί από τη μέγιστη ανεκτή ποσότητα του τοξικού αυτού παράγοντα από το προς διατροφή ζώο πέραν της οποίας επηρεάζεται η υγεία και η παραγωγικότητά του.</a:t>
            </a:r>
          </a:p>
          <a:p>
            <a:r>
              <a:rPr lang="el-GR" altLang="el-GR" sz="2400" dirty="0">
                <a:solidFill>
                  <a:srgbClr val="000000"/>
                </a:solidFill>
              </a:rPr>
              <a:t>Συμπερασματικά, η </a:t>
            </a:r>
            <a:r>
              <a:rPr lang="el-GR" altLang="el-GR" sz="2400" dirty="0" err="1">
                <a:solidFill>
                  <a:srgbClr val="000000"/>
                </a:solidFill>
              </a:rPr>
              <a:t>καταλληλότητα</a:t>
            </a:r>
            <a:r>
              <a:rPr lang="el-GR" altLang="el-GR" sz="2400" dirty="0">
                <a:solidFill>
                  <a:srgbClr val="000000"/>
                </a:solidFill>
              </a:rPr>
              <a:t> μιας ζωοτροφής είναι έννοια ελαστική, δηλαδή μια ζωοτροφή μπορεί να είναι κατάλληλη για ένα είδος ή κατηγορία ζώου, αλλά ακατάλληλη για ένα συγκεκριμένο σιτηρέσιο για συγκεκριμένους λόγους.</a:t>
            </a:r>
            <a:endParaRPr lang="el-GR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6C97274-8B82-4245-919F-9B9F9B2F748D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48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AA6533-5782-4794-8245-7F660DD7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53" y="221673"/>
            <a:ext cx="8596668" cy="1320800"/>
          </a:xfrm>
        </p:spPr>
        <p:txBody>
          <a:bodyPr/>
          <a:lstStyle/>
          <a:p>
            <a:r>
              <a:rPr lang="el-GR" dirty="0"/>
              <a:t>Ελκυστικότητα του σιτηρεσίου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4DF2F3-7C05-4848-B501-34B32727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737782"/>
            <a:ext cx="8936651" cy="4498889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200" dirty="0"/>
              <a:t>Καθορίζεται από ένα σύνολο ιδιοτήτων που το καθιστούν επιθυμητό και ευχάριστο</a:t>
            </a:r>
            <a:endParaRPr lang="en-US" altLang="el-GR" sz="22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2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200" dirty="0"/>
              <a:t> γευστικότητα (γεύση, θερμοκρασία)</a:t>
            </a:r>
            <a:endParaRPr lang="en-US" altLang="el-GR" sz="22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2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200" dirty="0"/>
              <a:t> </a:t>
            </a:r>
            <a:r>
              <a:rPr lang="el-GR" altLang="el-GR" sz="2200" dirty="0" err="1"/>
              <a:t>ένδοση</a:t>
            </a:r>
            <a:r>
              <a:rPr lang="el-GR" altLang="el-GR" sz="2200" dirty="0"/>
              <a:t> στη μάσηση (υφή, μέγεθος, σκληρότητα)</a:t>
            </a:r>
            <a:endParaRPr lang="en-US" altLang="el-GR" sz="22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altLang="el-GR" sz="22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200" dirty="0"/>
              <a:t> ορεκτικότητα (οσμή, σχήμα, χρώμα)</a:t>
            </a:r>
            <a:endParaRPr lang="en-US" altLang="el-GR" sz="2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l-GR" altLang="el-GR" sz="22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200" dirty="0"/>
              <a:t>Μηρυκαστικά: γεύση-άρωμα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932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2BC52E-59FB-4C27-AC06-6B9EFCC9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7" y="387658"/>
            <a:ext cx="8596668" cy="1320800"/>
          </a:xfrm>
        </p:spPr>
        <p:txBody>
          <a:bodyPr/>
          <a:lstStyle/>
          <a:p>
            <a:r>
              <a:rPr lang="el-GR" dirty="0"/>
              <a:t>Ελκυστικότητα του σιτηρεσίου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FCFCA8-C215-438F-ACBB-06A44D36C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979721"/>
            <a:ext cx="8750219" cy="406164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dirty="0"/>
              <a:t>χλωρά νομή&gt; χόρτα&gt; </a:t>
            </a:r>
            <a:r>
              <a:rPr lang="el-GR" altLang="el-GR" sz="2400" dirty="0" err="1"/>
              <a:t>ενσίρωμα</a:t>
            </a:r>
            <a:r>
              <a:rPr lang="el-GR" altLang="el-GR" sz="2400" dirty="0"/>
              <a:t>&gt; άχυρο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sz="2400" dirty="0"/>
              <a:t>     χλόη ψυχανθών&gt; χαμηλών σιτηρών&gt; υψηλών σιτηρών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l-GR" altLang="el-GR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dirty="0"/>
              <a:t>αγελάδες: χλόη μεγαλύτερου ύψους (γλώσσα)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dirty="0"/>
              <a:t>αίγες: ξυλώδη- θαμνώδη βλάστηση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dirty="0"/>
              <a:t>πρόβατα: ποώδη βλάστηση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984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20598D-B215-46A9-AE49-5B1E9352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4" y="156238"/>
            <a:ext cx="9573416" cy="1320800"/>
          </a:xfrm>
        </p:spPr>
        <p:txBody>
          <a:bodyPr/>
          <a:lstStyle/>
          <a:p>
            <a:r>
              <a:rPr lang="el-GR" dirty="0"/>
              <a:t>Διασφάλιση υγείας και παραγωγικότητας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F95782-14DE-4FFB-82EB-501159EDE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908698"/>
            <a:ext cx="8910018" cy="4683079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/>
              <a:t>Η έκπτυξη της παραγωγικότητας προϋποθέτει: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διασφάλιση της υγείας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χορήγηση ισόρροπου σιτηρεσίου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l-GR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400" dirty="0"/>
              <a:t>Παράγοντες που βλάπτουν την υγεία του ζώου: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υγιεινή κατάσταση ζωοτροφών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παρουσία τοξικών παραγόντων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400" dirty="0"/>
              <a:t>παρουσία ουσιών που επηρεάζουν την ορμονική κατάσταση του ζώου</a:t>
            </a:r>
          </a:p>
          <a:p>
            <a:endParaRPr lang="el-G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755F03-2CD5-4CDA-863F-0335F6ED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60" y="3577259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4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FAAC03-0E7C-40BC-96D8-DFB4E6EA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8" y="156238"/>
            <a:ext cx="8596668" cy="1320800"/>
          </a:xfrm>
        </p:spPr>
        <p:txBody>
          <a:bodyPr/>
          <a:lstStyle/>
          <a:p>
            <a:r>
              <a:rPr lang="el-GR" dirty="0"/>
              <a:t>Τοξικές ουσίες ζωοτροφών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66D2CA-9513-4EDF-8B3B-D6B918AF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477039"/>
            <a:ext cx="8918895" cy="4564324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000" dirty="0">
                <a:solidFill>
                  <a:srgbClr val="000000"/>
                </a:solidFill>
              </a:rPr>
              <a:t>Υπολείμματα φυτοφαρμάκων, εντομοκτόνων, κτηνιατρικών φαρμάκων</a:t>
            </a:r>
            <a:endParaRPr lang="en-US" altLang="el-GR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0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000" dirty="0">
                <a:solidFill>
                  <a:srgbClr val="000000"/>
                </a:solidFill>
              </a:rPr>
              <a:t>Ανεπιθύμητες (τοξικές) ουσίες: μελαμίνη, διοξίνες,</a:t>
            </a:r>
            <a:r>
              <a:rPr lang="en-US" altLang="el-GR" sz="2000" dirty="0">
                <a:solidFill>
                  <a:srgbClr val="000000"/>
                </a:solidFill>
              </a:rPr>
              <a:t> Prions, PCBs</a:t>
            </a:r>
            <a:r>
              <a:rPr lang="el-GR" altLang="el-GR" sz="2000" dirty="0">
                <a:solidFill>
                  <a:srgbClr val="000000"/>
                </a:solidFill>
              </a:rPr>
              <a:t> κ.α.</a:t>
            </a:r>
            <a:endParaRPr lang="en-US" altLang="el-GR" sz="20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0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000" dirty="0">
                <a:solidFill>
                  <a:srgbClr val="000000"/>
                </a:solidFill>
              </a:rPr>
              <a:t>Παθογόνοι </a:t>
            </a:r>
            <a:r>
              <a:rPr lang="el-GR" altLang="el-GR" sz="2000" dirty="0" err="1">
                <a:solidFill>
                  <a:srgbClr val="000000"/>
                </a:solidFill>
              </a:rPr>
              <a:t>μικροοργανισμοι</a:t>
            </a:r>
            <a:r>
              <a:rPr lang="el-GR" altLang="el-GR" sz="2000" dirty="0">
                <a:solidFill>
                  <a:srgbClr val="000000"/>
                </a:solidFill>
              </a:rPr>
              <a:t>: </a:t>
            </a:r>
            <a:r>
              <a:rPr lang="el-GR" altLang="el-GR" sz="2000" dirty="0" err="1">
                <a:solidFill>
                  <a:srgbClr val="000000"/>
                </a:solidFill>
              </a:rPr>
              <a:t>σαλμονέλλες</a:t>
            </a:r>
            <a:r>
              <a:rPr lang="el-GR" altLang="el-GR" sz="2000" dirty="0">
                <a:solidFill>
                  <a:srgbClr val="000000"/>
                </a:solidFill>
              </a:rPr>
              <a:t>, </a:t>
            </a:r>
            <a:r>
              <a:rPr lang="el-GR" altLang="el-GR" sz="2000" dirty="0" err="1">
                <a:solidFill>
                  <a:srgbClr val="000000"/>
                </a:solidFill>
              </a:rPr>
              <a:t>κλωστρίδια</a:t>
            </a:r>
            <a:endParaRPr lang="el-GR" altLang="el-GR" sz="20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0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000" dirty="0" err="1">
                <a:solidFill>
                  <a:srgbClr val="000000"/>
                </a:solidFill>
              </a:rPr>
              <a:t>Σαλμονέλλες</a:t>
            </a:r>
            <a:r>
              <a:rPr lang="el-GR" altLang="el-GR" sz="2000" dirty="0">
                <a:solidFill>
                  <a:srgbClr val="000000"/>
                </a:solidFill>
              </a:rPr>
              <a:t>: στις ζωικής προέλευσης ζωοτροφές προκαλούν σηψαιμία ή χρόνιες φλεγμονές</a:t>
            </a:r>
          </a:p>
          <a:p>
            <a:pPr algn="just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000" dirty="0" err="1">
                <a:solidFill>
                  <a:srgbClr val="000000"/>
                </a:solidFill>
              </a:rPr>
              <a:t>Κλωστρίδια</a:t>
            </a:r>
            <a:r>
              <a:rPr lang="el-GR" altLang="el-GR" sz="2000" dirty="0">
                <a:solidFill>
                  <a:srgbClr val="000000"/>
                </a:solidFill>
              </a:rPr>
              <a:t>: ζωοτροφές που έχουν επιμολυνθεί με κόπρο ή πτώματα ζώων. Προκαλούν τη νόσο αλλαντίαση (δυσκολία κατάποσης, αδυναμία, παράλυση, θάνατος)</a:t>
            </a:r>
            <a:endParaRPr lang="en-US" altLang="el-GR" sz="2000" dirty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000" dirty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n-US" altLang="el-GR" sz="2000" i="1" dirty="0">
                <a:solidFill>
                  <a:srgbClr val="000000"/>
                </a:solidFill>
              </a:rPr>
              <a:t>Escherichia coli, Brucella, </a:t>
            </a:r>
            <a:r>
              <a:rPr lang="en-US" altLang="el-GR" sz="2000" i="1" dirty="0" err="1">
                <a:solidFill>
                  <a:srgbClr val="000000"/>
                </a:solidFill>
              </a:rPr>
              <a:t>Echimococcus</a:t>
            </a:r>
            <a:r>
              <a:rPr lang="en-US" altLang="el-GR" sz="2000" i="1" dirty="0">
                <a:solidFill>
                  <a:srgbClr val="000000"/>
                </a:solidFill>
              </a:rPr>
              <a:t>, Toxoplasma, Trichinella, </a:t>
            </a:r>
            <a:r>
              <a:rPr lang="en-US" altLang="el-GR" sz="2000" i="1" dirty="0" err="1">
                <a:solidFill>
                  <a:srgbClr val="000000"/>
                </a:solidFill>
              </a:rPr>
              <a:t>Cisticercus</a:t>
            </a:r>
            <a:r>
              <a:rPr lang="en-US" altLang="el-GR" sz="2000" dirty="0">
                <a:solidFill>
                  <a:srgbClr val="000000"/>
                </a:solidFill>
              </a:rPr>
              <a:t> </a:t>
            </a:r>
            <a:r>
              <a:rPr lang="el-GR" altLang="el-GR" sz="2000" dirty="0">
                <a:solidFill>
                  <a:srgbClr val="000000"/>
                </a:solidFill>
              </a:rPr>
              <a:t>κ.α.</a:t>
            </a:r>
          </a:p>
          <a:p>
            <a:endParaRPr lang="el-GR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26B6BD6-5C12-4959-8B98-A8AA8F098908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963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D5ACD-F463-43B4-8994-501BB614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0" y="156238"/>
            <a:ext cx="8596668" cy="1320800"/>
          </a:xfrm>
        </p:spPr>
        <p:txBody>
          <a:bodyPr/>
          <a:lstStyle/>
          <a:p>
            <a:r>
              <a:rPr lang="el-GR" dirty="0"/>
              <a:t>Τοξικές ουσίες ζωοτροφών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797175-3FB1-497D-AE9F-EDAC49AC4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400" dirty="0">
                <a:solidFill>
                  <a:srgbClr val="000000"/>
                </a:solidFill>
              </a:rPr>
              <a:t> Έντομα – </a:t>
            </a:r>
            <a:r>
              <a:rPr lang="el-GR" altLang="el-GR" sz="2400" dirty="0" err="1">
                <a:solidFill>
                  <a:srgbClr val="000000"/>
                </a:solidFill>
              </a:rPr>
              <a:t>ακάρεα</a:t>
            </a:r>
            <a:r>
              <a:rPr lang="el-GR" altLang="el-GR" sz="2400" dirty="0">
                <a:solidFill>
                  <a:srgbClr val="000000"/>
                </a:solidFill>
              </a:rPr>
              <a:t> (λεπιδόπτερα, </a:t>
            </a:r>
            <a:r>
              <a:rPr lang="el-GR" altLang="el-GR" sz="2400" dirty="0" err="1">
                <a:solidFill>
                  <a:srgbClr val="000000"/>
                </a:solidFill>
              </a:rPr>
              <a:t>αφίδες</a:t>
            </a:r>
            <a:r>
              <a:rPr lang="el-GR" altLang="el-GR" sz="2400" dirty="0">
                <a:solidFill>
                  <a:srgbClr val="000000"/>
                </a:solidFill>
              </a:rPr>
              <a:t>)</a:t>
            </a:r>
            <a:endParaRPr lang="en-US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400" dirty="0">
                <a:solidFill>
                  <a:srgbClr val="000000"/>
                </a:solidFill>
              </a:rPr>
              <a:t>Τοξικές ουσίες ζωοτροφών</a:t>
            </a:r>
            <a:endParaRPr lang="en-US" altLang="el-GR" sz="2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400" dirty="0">
                <a:solidFill>
                  <a:srgbClr val="000000"/>
                </a:solidFill>
              </a:rPr>
              <a:t> Αλκαλοειδή</a:t>
            </a:r>
          </a:p>
          <a:p>
            <a:pPr marL="0" indent="0">
              <a:spcBef>
                <a:spcPct val="20000"/>
              </a:spcBef>
              <a:buClr>
                <a:srgbClr val="006666"/>
              </a:buClr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  - λούπινα (</a:t>
            </a:r>
            <a:r>
              <a:rPr lang="en-US" altLang="el-GR" sz="2400" dirty="0">
                <a:solidFill>
                  <a:srgbClr val="000000"/>
                </a:solidFill>
              </a:rPr>
              <a:t>d-</a:t>
            </a:r>
            <a:r>
              <a:rPr lang="el-GR" altLang="el-GR" sz="2400" dirty="0" err="1">
                <a:solidFill>
                  <a:srgbClr val="000000"/>
                </a:solidFill>
              </a:rPr>
              <a:t>λουπαΐνη</a:t>
            </a:r>
            <a:r>
              <a:rPr lang="el-GR" altLang="el-GR" sz="2400" dirty="0">
                <a:solidFill>
                  <a:srgbClr val="000000"/>
                </a:solidFill>
              </a:rPr>
              <a:t>)</a:t>
            </a:r>
          </a:p>
          <a:p>
            <a:pPr marL="0" indent="0">
              <a:spcBef>
                <a:spcPct val="20000"/>
              </a:spcBef>
              <a:buClr>
                <a:srgbClr val="006666"/>
              </a:buClr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  - γεώμηλα (σολανίνη)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  - βρίζα (</a:t>
            </a:r>
            <a:r>
              <a:rPr lang="el-GR" altLang="el-GR" sz="2400" dirty="0" err="1">
                <a:solidFill>
                  <a:srgbClr val="000000"/>
                </a:solidFill>
              </a:rPr>
              <a:t>εργοταμίνη</a:t>
            </a:r>
            <a:r>
              <a:rPr lang="el-GR" altLang="el-GR" sz="2400" dirty="0">
                <a:solidFill>
                  <a:srgbClr val="000000"/>
                </a:solidFill>
              </a:rPr>
              <a:t>, </a:t>
            </a:r>
            <a:r>
              <a:rPr lang="el-GR" altLang="el-GR" sz="2400" dirty="0" err="1">
                <a:solidFill>
                  <a:srgbClr val="000000"/>
                </a:solidFill>
              </a:rPr>
              <a:t>εργομητρίνη</a:t>
            </a:r>
            <a:r>
              <a:rPr lang="el-GR" altLang="el-GR" sz="240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  - σόγια (</a:t>
            </a:r>
            <a:r>
              <a:rPr lang="en-US" altLang="el-GR" sz="2400" dirty="0">
                <a:solidFill>
                  <a:srgbClr val="000000"/>
                </a:solidFill>
              </a:rPr>
              <a:t>Datura Stramonium, </a:t>
            </a:r>
            <a:r>
              <a:rPr lang="el-GR" altLang="el-GR" sz="2400" dirty="0" err="1">
                <a:solidFill>
                  <a:srgbClr val="000000"/>
                </a:solidFill>
              </a:rPr>
              <a:t>σκιαμίνη</a:t>
            </a:r>
            <a:r>
              <a:rPr lang="el-GR" altLang="el-GR" sz="2400" dirty="0">
                <a:solidFill>
                  <a:srgbClr val="000000"/>
                </a:solidFill>
              </a:rPr>
              <a:t>, </a:t>
            </a:r>
            <a:r>
              <a:rPr lang="el-GR" altLang="el-GR" sz="2400" dirty="0" err="1">
                <a:solidFill>
                  <a:srgbClr val="000000"/>
                </a:solidFill>
              </a:rPr>
              <a:t>σκοπολαμίνη</a:t>
            </a:r>
            <a:r>
              <a:rPr lang="el-GR" altLang="el-GR" sz="2400" dirty="0">
                <a:solidFill>
                  <a:srgbClr val="000000"/>
                </a:solidFill>
              </a:rPr>
              <a:t>)</a:t>
            </a:r>
          </a:p>
          <a:p>
            <a:endParaRPr lang="el-GR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249BE9D-4654-43DB-A104-990FE447D3D4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87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id="{9FADBDB2-C615-4377-BAFF-9F05EC98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l-GR" dirty="0"/>
              <a:t>Εφαρμοσμένη Διατροφή Μηρυκαστικών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730D88-6676-436C-B4A5-EC3A90B73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l-GR" b="1"/>
              <a:t>Σιτηρέσιο: </a:t>
            </a:r>
            <a:r>
              <a:rPr lang="el-GR" dirty="0"/>
              <a:t>Το σύνολο των ζωοτροφών που χορηγούνται σε ένα ζώο για να καλυφθούν οι ανάγκες του σε ενέργεια και ύλη για ένα 24ωρο.</a:t>
            </a:r>
          </a:p>
          <a:p>
            <a:r>
              <a:rPr lang="el-GR" b="1"/>
              <a:t>Αποτελείται: </a:t>
            </a:r>
            <a:r>
              <a:rPr lang="el-GR" dirty="0"/>
              <a:t>από μια ή περισσότερες ζωοτροφές, ομοειδείς ή μη, κατάλληλα συνδυαζόμενες ώστε η περιεκτικότητά του σε Ενέργεια και κάθε Θρεπτικό Συστατικό (ΘΣ) να είναι ίση με τις ημερήσιες ανάγκες του προς διατροφή ζώου.</a:t>
            </a:r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44F0CA7-A3A2-4182-A4BF-114722FC6300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86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948EB7-C2B8-4F45-BAD9-260E5CB2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56238"/>
            <a:ext cx="8596668" cy="1320800"/>
          </a:xfrm>
        </p:spPr>
        <p:txBody>
          <a:bodyPr/>
          <a:lstStyle/>
          <a:p>
            <a:r>
              <a:rPr lang="el-GR" dirty="0"/>
              <a:t>Τοξικές ουσίες ζωοτροφών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58FA1D-7E1B-40E2-8BC3-7EB02F2D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buFont typeface="Wingdings" pitchFamily="2" charset="2"/>
              <a:buChar char="Ø"/>
              <a:defRPr/>
            </a:pPr>
            <a:r>
              <a:rPr lang="el-GR" altLang="el-GR" sz="2800" dirty="0">
                <a:solidFill>
                  <a:srgbClr val="000000"/>
                </a:solidFill>
                <a:latin typeface="Arial" charset="0"/>
                <a:cs typeface="+mn-cs"/>
              </a:rPr>
              <a:t>Γλυκοζίτες (κυανογόνοι- σαπωνίνες)</a:t>
            </a:r>
          </a:p>
          <a:p>
            <a:pPr marL="1000125" lvl="2" indent="-182563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FontTx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latin typeface="Arial" charset="0"/>
                <a:cs typeface="+mn-cs"/>
              </a:rPr>
              <a:t>σόργο (</a:t>
            </a:r>
            <a:r>
              <a:rPr lang="el-GR" altLang="el-GR" sz="2400" dirty="0" err="1">
                <a:solidFill>
                  <a:srgbClr val="000000"/>
                </a:solidFill>
                <a:latin typeface="Arial" charset="0"/>
                <a:cs typeface="+mn-cs"/>
              </a:rPr>
              <a:t>ντουρίνη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  <a:cs typeface="+mn-cs"/>
              </a:rPr>
              <a:t>)</a:t>
            </a:r>
          </a:p>
          <a:p>
            <a:pPr marL="1000125" lvl="2" indent="-182563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FontTx/>
              <a:buChar char="•"/>
              <a:defRPr/>
            </a:pPr>
            <a:r>
              <a:rPr lang="en-US" altLang="el-GR" sz="2400" dirty="0">
                <a:solidFill>
                  <a:srgbClr val="000000"/>
                </a:solidFill>
                <a:latin typeface="Arial" charset="0"/>
                <a:cs typeface="+mn-cs"/>
              </a:rPr>
              <a:t>Trifolium repens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el-GR" altLang="el-GR" sz="2400" dirty="0" err="1">
                <a:solidFill>
                  <a:srgbClr val="000000"/>
                </a:solidFill>
                <a:latin typeface="Arial" charset="0"/>
                <a:cs typeface="+mn-cs"/>
              </a:rPr>
              <a:t>λιναμαρίνη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  <a:cs typeface="+mn-cs"/>
              </a:rPr>
              <a:t>, </a:t>
            </a:r>
            <a:r>
              <a:rPr lang="el-GR" altLang="el-GR" sz="2400" dirty="0" err="1">
                <a:solidFill>
                  <a:srgbClr val="000000"/>
                </a:solidFill>
                <a:latin typeface="Arial" charset="0"/>
                <a:cs typeface="+mn-cs"/>
              </a:rPr>
              <a:t>λουτουστραλίνη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  <a:cs typeface="+mn-cs"/>
              </a:rPr>
              <a:t>)</a:t>
            </a:r>
          </a:p>
          <a:p>
            <a:pPr marL="1000125" lvl="2" indent="-182563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3300"/>
              </a:buClr>
              <a:buFontTx/>
              <a:buChar char="•"/>
              <a:defRPr/>
            </a:pPr>
            <a:r>
              <a:rPr lang="el-GR" altLang="el-GR" sz="2400" dirty="0">
                <a:solidFill>
                  <a:srgbClr val="000000"/>
                </a:solidFill>
                <a:latin typeface="Arial" charset="0"/>
                <a:cs typeface="+mn-cs"/>
              </a:rPr>
              <a:t>λινάρι (</a:t>
            </a:r>
            <a:r>
              <a:rPr lang="el-GR" altLang="el-GR" sz="2400" dirty="0" err="1">
                <a:solidFill>
                  <a:srgbClr val="000000"/>
                </a:solidFill>
                <a:latin typeface="Arial" charset="0"/>
                <a:cs typeface="+mn-cs"/>
              </a:rPr>
              <a:t>λιναμαρίνη</a:t>
            </a:r>
            <a:r>
              <a:rPr lang="el-GR" altLang="el-GR" sz="2400" dirty="0">
                <a:solidFill>
                  <a:srgbClr val="000000"/>
                </a:solidFill>
                <a:latin typeface="Arial" charset="0"/>
                <a:cs typeface="+mn-cs"/>
              </a:rPr>
              <a:t>)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defRPr/>
            </a:pPr>
            <a:endParaRPr lang="el-GR" altLang="el-GR" sz="28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defRPr/>
            </a:pPr>
            <a:r>
              <a:rPr lang="el-GR" altLang="el-GR" sz="2800" dirty="0">
                <a:solidFill>
                  <a:srgbClr val="000000"/>
                </a:solidFill>
                <a:latin typeface="Arial" charset="0"/>
                <a:cs typeface="+mn-cs"/>
              </a:rPr>
              <a:t>Κυανογόνοι γλυκοζίτες: ελευθερώνουν </a:t>
            </a:r>
            <a:r>
              <a:rPr lang="en-US" altLang="el-GR" sz="2800" dirty="0">
                <a:solidFill>
                  <a:srgbClr val="000000"/>
                </a:solidFill>
                <a:latin typeface="Arial" charset="0"/>
                <a:cs typeface="+mn-cs"/>
              </a:rPr>
              <a:t>HCN</a:t>
            </a:r>
            <a:r>
              <a:rPr lang="el-GR" altLang="el-GR" sz="2800" dirty="0">
                <a:solidFill>
                  <a:srgbClr val="000000"/>
                </a:solidFill>
                <a:latin typeface="Arial" charset="0"/>
                <a:cs typeface="+mn-cs"/>
              </a:rPr>
              <a:t> (θάνατος)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defRPr/>
            </a:pPr>
            <a:r>
              <a:rPr lang="en-US" altLang="el-GR" sz="2800" dirty="0">
                <a:solidFill>
                  <a:srgbClr val="000000"/>
                </a:solidFill>
                <a:latin typeface="Arial" charset="0"/>
                <a:cs typeface="+mn-cs"/>
              </a:rPr>
              <a:t>min </a:t>
            </a:r>
            <a:r>
              <a:rPr lang="el-GR" altLang="el-GR" sz="2800" dirty="0">
                <a:solidFill>
                  <a:srgbClr val="000000"/>
                </a:solidFill>
                <a:latin typeface="Arial" charset="0"/>
                <a:cs typeface="+mn-cs"/>
              </a:rPr>
              <a:t>τοξική δόση: </a:t>
            </a:r>
            <a:r>
              <a:rPr lang="el-GR" altLang="el-GR" sz="2800" u="sng" dirty="0">
                <a:solidFill>
                  <a:srgbClr val="000000"/>
                </a:solidFill>
                <a:latin typeface="Arial" charset="0"/>
                <a:cs typeface="+mn-cs"/>
              </a:rPr>
              <a:t>2</a:t>
            </a:r>
            <a:r>
              <a:rPr lang="en-US" altLang="el-GR" sz="2800" u="sng" dirty="0">
                <a:solidFill>
                  <a:srgbClr val="000000"/>
                </a:solidFill>
                <a:latin typeface="Arial" charset="0"/>
                <a:cs typeface="+mn-cs"/>
              </a:rPr>
              <a:t>mg HCN/kg </a:t>
            </a:r>
            <a:r>
              <a:rPr lang="el-GR" altLang="el-GR" sz="2800" u="sng" dirty="0">
                <a:solidFill>
                  <a:srgbClr val="000000"/>
                </a:solidFill>
                <a:latin typeface="Arial" charset="0"/>
                <a:cs typeface="+mn-cs"/>
              </a:rPr>
              <a:t>ΣΒ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defRPr/>
            </a:pPr>
            <a:r>
              <a:rPr lang="el-GR" altLang="el-GR" sz="2800" dirty="0">
                <a:solidFill>
                  <a:srgbClr val="000000"/>
                </a:solidFill>
                <a:latin typeface="Arial" charset="0"/>
                <a:cs typeface="+mn-cs"/>
              </a:rPr>
              <a:t>ζωοτροφές: επικίνδυνες όταν έχουν &gt;200</a:t>
            </a:r>
            <a:r>
              <a:rPr lang="en-US" altLang="el-GR" sz="2800" dirty="0">
                <a:solidFill>
                  <a:srgbClr val="000000"/>
                </a:solidFill>
                <a:latin typeface="Arial" charset="0"/>
                <a:cs typeface="+mn-cs"/>
              </a:rPr>
              <a:t>mg HCN/kg</a:t>
            </a:r>
            <a:endParaRPr lang="el-GR" altLang="el-GR" sz="28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DC6DA8F-B9BB-4377-8E49-FEF426A7E326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190F8F-9501-41D3-989F-C076D1EF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267923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54CCDF-C781-4AA4-8DC3-75099F71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l-GR" dirty="0"/>
              <a:t>Τοξικές ουσίες ζωοτροφών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7150B0-83CF-43A3-8793-BD60E50D8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571349"/>
            <a:ext cx="8856752" cy="4470014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 err="1"/>
              <a:t>Ταννίνες</a:t>
            </a:r>
            <a:r>
              <a:rPr lang="el-GR" altLang="el-GR" sz="2000" dirty="0"/>
              <a:t>: </a:t>
            </a:r>
            <a:r>
              <a:rPr lang="el-GR" altLang="el-GR" sz="2000" dirty="0" err="1"/>
              <a:t>πολυφαινολικές</a:t>
            </a:r>
            <a:r>
              <a:rPr lang="el-GR" altLang="el-GR" sz="2000" dirty="0"/>
              <a:t> ενώσεις</a:t>
            </a:r>
          </a:p>
          <a:p>
            <a:pPr marL="827088" lvl="1" eaLnBrk="1" hangingPunct="1"/>
            <a:r>
              <a:rPr lang="el-GR" altLang="el-GR" sz="2000" dirty="0"/>
              <a:t>δασικοί καρποί (ξυλοκέρατα, </a:t>
            </a:r>
            <a:r>
              <a:rPr lang="el-GR" altLang="el-GR" sz="2000" dirty="0" err="1"/>
              <a:t>δρυοβάλανοι</a:t>
            </a:r>
            <a:r>
              <a:rPr lang="el-GR" altLang="el-GR" sz="2000" dirty="0"/>
              <a:t>, κάστανα)</a:t>
            </a:r>
          </a:p>
          <a:p>
            <a:pPr marL="827088" lvl="1" eaLnBrk="1" hangingPunct="1"/>
            <a:r>
              <a:rPr lang="el-GR" altLang="el-GR" sz="2000" dirty="0"/>
              <a:t>καρπός σόργου</a:t>
            </a:r>
          </a:p>
          <a:p>
            <a:pPr marL="827088" lvl="1" eaLnBrk="1" hangingPunct="1"/>
            <a:r>
              <a:rPr lang="el-GR" altLang="el-GR" sz="2000" dirty="0"/>
              <a:t>σπέρματα αραχίδας, ελαιοκράμβης</a:t>
            </a:r>
          </a:p>
          <a:p>
            <a:pPr marL="827088" lvl="1" eaLnBrk="1" hangingPunct="1"/>
            <a:r>
              <a:rPr lang="el-GR" altLang="el-GR" sz="2000" dirty="0"/>
              <a:t>στέμφυλα </a:t>
            </a:r>
            <a:r>
              <a:rPr lang="el-GR" altLang="el-GR" sz="2000" dirty="0" err="1"/>
              <a:t>οινοποιΐας</a:t>
            </a:r>
            <a:endParaRPr lang="el-GR" altLang="el-GR" sz="2000" dirty="0"/>
          </a:p>
          <a:p>
            <a:pPr marL="827088" lvl="1" eaLnBrk="1" hangingPunct="1"/>
            <a:r>
              <a:rPr lang="el-GR" altLang="el-GR" sz="2000" dirty="0" err="1"/>
              <a:t>ελαιόφυλλα</a:t>
            </a:r>
            <a:r>
              <a:rPr lang="el-GR" altLang="el-GR" sz="2000" dirty="0"/>
              <a:t>, </a:t>
            </a:r>
            <a:r>
              <a:rPr lang="el-GR" altLang="el-GR" sz="2000" dirty="0" err="1"/>
              <a:t>σχίνος</a:t>
            </a:r>
            <a:r>
              <a:rPr lang="el-GR" altLang="el-GR" sz="2000" dirty="0"/>
              <a:t>, πρίνος</a:t>
            </a:r>
            <a:endParaRPr lang="en-US" altLang="el-GR" sz="2000" dirty="0"/>
          </a:p>
          <a:p>
            <a:pPr marL="827088" lvl="1" eaLnBrk="1" hangingPunct="1"/>
            <a:endParaRPr lang="el-GR" altLang="el-GR" sz="20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l-GR" altLang="el-GR" sz="2000" dirty="0"/>
              <a:t>Προκαλούν μείωση απορρόφησης πρωτεϊνών</a:t>
            </a:r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AB3335C-4223-4B14-87ED-1C937F6C05F6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601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EFD916-4033-41BB-90DA-E0EACDEF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062"/>
            <a:ext cx="8596668" cy="1320800"/>
          </a:xfrm>
        </p:spPr>
        <p:txBody>
          <a:bodyPr/>
          <a:lstStyle/>
          <a:p>
            <a:r>
              <a:rPr lang="el-GR" dirty="0"/>
              <a:t>Τοξικές ουσίες ζωοτροφών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BF16FE-ABD6-40FA-A4EE-39D68732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606859"/>
            <a:ext cx="8847874" cy="443450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dirty="0"/>
              <a:t>Οξαλικό οξύ:</a:t>
            </a:r>
          </a:p>
          <a:p>
            <a:pPr lvl="1" eaLnBrk="1" hangingPunct="1"/>
            <a:r>
              <a:rPr lang="el-GR" altLang="el-GR" sz="2000" dirty="0"/>
              <a:t>φύλλα τεύτλων και σακχαρότευτλων</a:t>
            </a:r>
          </a:p>
          <a:p>
            <a:pPr lvl="1" eaLnBrk="1" hangingPunct="1"/>
            <a:r>
              <a:rPr lang="el-GR" altLang="el-GR" sz="2000" dirty="0"/>
              <a:t>χλόη και χόρτο μηδικής</a:t>
            </a:r>
          </a:p>
          <a:p>
            <a:pPr lvl="1" eaLnBrk="1" hangingPunct="1"/>
            <a:r>
              <a:rPr lang="el-GR" altLang="el-GR" sz="2000" dirty="0"/>
              <a:t>σπέρματα σόγιας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l-GR" sz="2400" dirty="0"/>
              <a:t>   </a:t>
            </a:r>
            <a:r>
              <a:rPr lang="el-GR" altLang="el-GR" sz="2400" dirty="0"/>
              <a:t>Προκαλεί </a:t>
            </a:r>
            <a:r>
              <a:rPr lang="el-GR" altLang="el-GR" sz="2400" dirty="0" err="1"/>
              <a:t>υπασβεστιαιμία</a:t>
            </a:r>
            <a:r>
              <a:rPr lang="el-GR" altLang="el-GR" sz="2400" dirty="0"/>
              <a:t> και ουρολιθίαση</a:t>
            </a:r>
          </a:p>
          <a:p>
            <a:pPr eaLnBrk="1" hangingPunct="1"/>
            <a:endParaRPr lang="el-GR" altLang="el-GR" sz="24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dirty="0" err="1"/>
              <a:t>Γκοσυπόλη</a:t>
            </a:r>
            <a:r>
              <a:rPr lang="el-GR" altLang="el-GR" sz="2400" dirty="0"/>
              <a:t>:</a:t>
            </a:r>
          </a:p>
          <a:p>
            <a:pPr lvl="1" eaLnBrk="1" hangingPunct="1"/>
            <a:r>
              <a:rPr lang="el-GR" altLang="el-GR" sz="2000" dirty="0"/>
              <a:t>προϊόντα βαμβακόσπορου- </a:t>
            </a:r>
            <a:r>
              <a:rPr lang="el-GR" altLang="el-GR" sz="2000" dirty="0" err="1"/>
              <a:t>λαθύρου</a:t>
            </a:r>
            <a:r>
              <a:rPr lang="el-GR" altLang="el-GR" sz="2000" dirty="0"/>
              <a:t> </a:t>
            </a:r>
          </a:p>
          <a:p>
            <a:endParaRPr lang="el-GR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112DEDD-B844-4F4E-884D-7DAC33E81ECC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66F4BF-6B65-45F9-B690-6CEFE90F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09" y="4773761"/>
            <a:ext cx="625391" cy="5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9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8" name="Picture 4" descr="Using Grape Pomace as a Additive to Rosé Wines to Improve Wine Quality and  Stability - The Academic Wino">
            <a:extLst>
              <a:ext uri="{FF2B5EF4-FFF2-40B4-BE49-F238E27FC236}">
                <a16:creationId xmlns:a16="http://schemas.microsoft.com/office/drawing/2014/main" id="{22ED3DC3-1C0F-491E-BA34-4DCF19DF8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22056"/>
          <a:stretch/>
        </p:blipFill>
        <p:spPr bwMode="auto"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 tips to manage the risk of dry silage - Farmers Weekly">
            <a:extLst>
              <a:ext uri="{FF2B5EF4-FFF2-40B4-BE49-F238E27FC236}">
                <a16:creationId xmlns:a16="http://schemas.microsoft.com/office/drawing/2014/main" id="{88E1FA0A-7E71-41DC-9922-51E66E64B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r="15373"/>
          <a:stretch/>
        </p:blipFill>
        <p:spPr bwMode="auto">
          <a:xfrm>
            <a:off x="9317" y="-18618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76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198A7F7-3972-4CE1-BB67-AF908E4F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05" y="2485182"/>
            <a:ext cx="4193810" cy="88098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Ζωοτροφές</a:t>
            </a:r>
            <a:r>
              <a:rPr lang="en-US" sz="2800" dirty="0"/>
              <a:t> – </a:t>
            </a:r>
            <a:r>
              <a:rPr lang="en-US" sz="2800" dirty="0" err="1"/>
              <a:t>Ενσιρώμ</a:t>
            </a:r>
            <a:r>
              <a:rPr lang="en-US" sz="2800" dirty="0"/>
              <a:t>ατα – Υποπροϊόντα αγροβιομηχανικών διεργασιών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62B8C-A6A1-41F6-B3F2-F5844656421D}"/>
              </a:ext>
            </a:extLst>
          </p:cNvPr>
          <p:cNvSpPr txBox="1"/>
          <p:nvPr/>
        </p:nvSpPr>
        <p:spPr>
          <a:xfrm>
            <a:off x="404697" y="4166106"/>
            <a:ext cx="4620544" cy="1873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Δι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αδικασία ενσίρωσης: https://www.youtube.com/watch?v=vpv7AZn6FlA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7B966DE-800E-4388-9B8A-4C4AE5E1EBFD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47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63882A-124A-4F2A-87DF-4A6948A2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/>
          <a:lstStyle/>
          <a:p>
            <a:r>
              <a:rPr lang="el-GR" dirty="0"/>
              <a:t>Κυριότερες ζωοτροφές μηρυκαστικών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2AF822-6ABF-456E-A612-0CFDA316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06" y="1218480"/>
            <a:ext cx="8307262" cy="3880773"/>
          </a:xfrm>
        </p:spPr>
        <p:txBody>
          <a:bodyPr/>
          <a:lstStyle/>
          <a:p>
            <a:r>
              <a:rPr lang="el-GR" dirty="0"/>
              <a:t>Χονδροειδής Ζωοτροφές (ΧΖ)</a:t>
            </a:r>
          </a:p>
          <a:p>
            <a:endParaRPr lang="el-GR" dirty="0"/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D6E56C45-89B5-449A-BEE3-7727E971C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02007"/>
              </p:ext>
            </p:extLst>
          </p:nvPr>
        </p:nvGraphicFramePr>
        <p:xfrm>
          <a:off x="427952" y="1689460"/>
          <a:ext cx="2989950" cy="215470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989950">
                  <a:extLst>
                    <a:ext uri="{9D8B030D-6E8A-4147-A177-3AD203B41FA5}">
                      <a16:colId xmlns:a16="http://schemas.microsoft.com/office/drawing/2014/main" val="1105676429"/>
                    </a:ext>
                  </a:extLst>
                </a:gridCol>
              </a:tblGrid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ΦΥΛΛΩΔΗΣ ΧΛΩΡΑ ΝΟΜΗ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53396116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φύλλα σακχαρότευτλων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8206581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φύλλα αραβοσίτου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6352597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χλόη φυσικής βοσκής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2757209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χλόη τεχνητής βοσκής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5810698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χλόη βρόμης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7634761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χλόη κριθής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1642543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χλόη μηδικής έναρξη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60048002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χλόη μηδικής μέσο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1015538"/>
                  </a:ext>
                </a:extLst>
              </a:tr>
              <a:tr h="20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χλόη σόργου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0292241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F046FECC-6D75-4D1A-B1B3-0F6815E68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03094"/>
              </p:ext>
            </p:extLst>
          </p:nvPr>
        </p:nvGraphicFramePr>
        <p:xfrm>
          <a:off x="427951" y="4175194"/>
          <a:ext cx="2989951" cy="169913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989951">
                  <a:extLst>
                    <a:ext uri="{9D8B030D-6E8A-4147-A177-3AD203B41FA5}">
                      <a16:colId xmlns:a16="http://schemas.microsoft.com/office/drawing/2014/main" val="1242125846"/>
                    </a:ext>
                  </a:extLst>
                </a:gridCol>
              </a:tblGrid>
              <a:tr h="25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ΕΝΣΙΡΩΜΑΤΑ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5780941"/>
                  </a:ext>
                </a:extLst>
              </a:tr>
              <a:tr h="25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φύλλα σακχαρότευτλων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3208669"/>
                  </a:ext>
                </a:extLst>
              </a:tr>
              <a:tr h="25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χλόη αραβοσίτου καρποί σχεδόν ώριμοι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3401908"/>
                  </a:ext>
                </a:extLst>
              </a:tr>
              <a:tr h="25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χλόη βικοβρώμης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7276046"/>
                  </a:ext>
                </a:extLst>
              </a:tr>
              <a:tr h="25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χλόη βοσκής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9005662"/>
                  </a:ext>
                </a:extLst>
              </a:tr>
              <a:tr h="25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χλόη μηδικής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1200929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F88A146B-C6B1-4935-9D44-B44B27EF5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75192"/>
              </p:ext>
            </p:extLst>
          </p:nvPr>
        </p:nvGraphicFramePr>
        <p:xfrm>
          <a:off x="3699092" y="1689461"/>
          <a:ext cx="3092324" cy="172561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092324">
                  <a:extLst>
                    <a:ext uri="{9D8B030D-6E8A-4147-A177-3AD203B41FA5}">
                      <a16:colId xmlns:a16="http://schemas.microsoft.com/office/drawing/2014/main" val="3930612490"/>
                    </a:ext>
                  </a:extLst>
                </a:gridCol>
              </a:tblGrid>
              <a:tr h="20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ΧΟΡΤΑ ΣΑΝΟΙ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2639760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βίκου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6857728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βρώμης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9986281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λειμώνων 1 κοπή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2803659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λειμώνων 2 κοπή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8077220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μηδική έναρξη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784506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μηδική μέσο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1108002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σόργου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711708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D8541FE5-1614-447D-93EC-80999FCD7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26265"/>
              </p:ext>
            </p:extLst>
          </p:nvPr>
        </p:nvGraphicFramePr>
        <p:xfrm>
          <a:off x="3699091" y="3780184"/>
          <a:ext cx="3092325" cy="159968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092325">
                  <a:extLst>
                    <a:ext uri="{9D8B030D-6E8A-4147-A177-3AD203B41FA5}">
                      <a16:colId xmlns:a16="http://schemas.microsoft.com/office/drawing/2014/main" val="2491453678"/>
                    </a:ext>
                  </a:extLst>
                </a:gridCol>
              </a:tblGrid>
              <a:tr h="22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ΑΧΥΡΑ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1037244"/>
                  </a:ext>
                </a:extLst>
              </a:tr>
              <a:tr h="22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αραβόσιτου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0272795"/>
                  </a:ext>
                </a:extLst>
              </a:tr>
              <a:tr h="22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βίκου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9108881"/>
                  </a:ext>
                </a:extLst>
              </a:tr>
              <a:tr h="22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βρώμης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0858482"/>
                  </a:ext>
                </a:extLst>
              </a:tr>
              <a:tr h="22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κουκιών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6870041"/>
                  </a:ext>
                </a:extLst>
              </a:tr>
              <a:tr h="22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κριθής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937435"/>
                  </a:ext>
                </a:extLst>
              </a:tr>
              <a:tr h="228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σίτου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0640063"/>
                  </a:ext>
                </a:extLst>
              </a:tr>
            </a:tbl>
          </a:graphicData>
        </a:graphic>
      </p:graphicFrame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0370B72-3BD7-4995-9477-73151E91865F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201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63882A-124A-4F2A-87DF-4A6948A2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/>
          <a:lstStyle/>
          <a:p>
            <a:r>
              <a:rPr lang="el-GR" dirty="0"/>
              <a:t>Κυριότερες ζωοτροφές μηρυκαστικών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62FC2EE-BB3E-45D3-90AE-E2DB06CDC5BE}"/>
              </a:ext>
            </a:extLst>
          </p:cNvPr>
          <p:cNvSpPr txBox="1">
            <a:spLocks/>
          </p:cNvSpPr>
          <p:nvPr/>
        </p:nvSpPr>
        <p:spPr>
          <a:xfrm>
            <a:off x="340205" y="1488613"/>
            <a:ext cx="911783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Συμπυκνωμένες Ζωοτροφές (ΣΖ)</a:t>
            </a:r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6751DD72-D9D0-4907-AF4D-09B989FCC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20019"/>
              </p:ext>
            </p:extLst>
          </p:nvPr>
        </p:nvGraphicFramePr>
        <p:xfrm>
          <a:off x="595674" y="2203810"/>
          <a:ext cx="2794000" cy="235903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13574072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ΚΑΡΠΟΙ ΣΠΕΡΜΑΤΑ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737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αραβόσιτου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0847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βάμβακος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9038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βρώμης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9077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κουκιών κτηνοτροφικών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8593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κριθής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6847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λινού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6643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σίτου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8768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σόγιας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0725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σόργου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6405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σίκαλης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7385928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C3369605-49A3-42C3-830A-9470493B2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47831"/>
              </p:ext>
            </p:extLst>
          </p:nvPr>
        </p:nvGraphicFramePr>
        <p:xfrm>
          <a:off x="4022365" y="4624847"/>
          <a:ext cx="2794000" cy="105791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40426826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ΥΟΠΡΟΙΟΝΤΑ ΑΛΕΥΡΟΠΟΙΙΑΣ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85706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έμβρυα αραβόσιτου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797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κτηνοτροφικό άλευρο σίτου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86003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πίτυρα σίτου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0599444"/>
                  </a:ext>
                </a:extLst>
              </a:tr>
              <a:tr h="123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νιφάδες </a:t>
                      </a:r>
                      <a:r>
                        <a:rPr lang="el-GR" sz="1400" dirty="0" err="1">
                          <a:effectLst/>
                        </a:rPr>
                        <a:t>βρώμης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3615746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0C734394-C8B7-49C8-B345-1F07F2FAB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93107"/>
              </p:ext>
            </p:extLst>
          </p:nvPr>
        </p:nvGraphicFramePr>
        <p:xfrm>
          <a:off x="595674" y="4841700"/>
          <a:ext cx="2794000" cy="84105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30402144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dirty="0">
                          <a:effectLst/>
                        </a:rPr>
                        <a:t>ΥΠΟΠΡΟΙΟΝΤΑ ΑΜΥΛΟΠΟΙΙΑΣ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5406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γλουτένη αραβόσιτου 60%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8512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γλουτένη αραβόσιτου 45%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462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κτηνοτροφική </a:t>
                      </a:r>
                      <a:r>
                        <a:rPr lang="el-GR" sz="1400" dirty="0" err="1">
                          <a:effectLst/>
                        </a:rPr>
                        <a:t>γλουτένη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9634677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1CABFA1D-42B4-4CE9-AB31-DCA8BC43A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48040"/>
              </p:ext>
            </p:extLst>
          </p:nvPr>
        </p:nvGraphicFramePr>
        <p:xfrm>
          <a:off x="4022365" y="2203810"/>
          <a:ext cx="2794000" cy="214217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8103676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>
                          <a:effectLst/>
                        </a:rPr>
                        <a:t>ΥΠΟΠΡΟΙΟΝΤΑ ΣΠΟΡΕΛΑΙΟΥΡΓΙΑΣ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9867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βαμβακάλευρο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4582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βαμβακοπλακούς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3114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ηλιάλευρο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1392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ηλιοπλακούς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8524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λινάλευρο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8463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λινοπλακούς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9311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σησαμάλευρο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74905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>
                          <a:effectLst/>
                        </a:rPr>
                        <a:t>σογιάλευρο 44%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6730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dirty="0">
                          <a:effectLst/>
                        </a:rPr>
                        <a:t>σογιάλευρο 50%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2951702"/>
                  </a:ext>
                </a:extLst>
              </a:tr>
            </a:tbl>
          </a:graphicData>
        </a:graphic>
      </p:graphicFrame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6216CA1-F60E-478F-8881-762F81E71C64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597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8DF0A3-4062-4794-9AE5-431AD7F0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51"/>
            <a:ext cx="8596668" cy="1320800"/>
          </a:xfrm>
        </p:spPr>
        <p:txBody>
          <a:bodyPr/>
          <a:lstStyle/>
          <a:p>
            <a:r>
              <a:rPr lang="el-GR" dirty="0"/>
              <a:t>Ανάλυση ζωοτροφών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0405F-ACF9-4821-8E23-BB6837EEDAD2}"/>
              </a:ext>
            </a:extLst>
          </p:cNvPr>
          <p:cNvSpPr txBox="1"/>
          <p:nvPr/>
        </p:nvSpPr>
        <p:spPr>
          <a:xfrm>
            <a:off x="4394200" y="4786211"/>
            <a:ext cx="471978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Δείτε το Α</a:t>
            </a:r>
            <a:r>
              <a:rPr lang="en-US" dirty="0"/>
              <a:t>NKOM 2000:</a:t>
            </a:r>
            <a:r>
              <a:rPr lang="el-GR" dirty="0"/>
              <a:t> </a:t>
            </a:r>
            <a:r>
              <a:rPr lang="en-GB" dirty="0"/>
              <a:t>https://www.youtube.com/watch?v=aRoqWE6X9Aw</a:t>
            </a:r>
            <a:endParaRPr lang="el-GR" dirty="0"/>
          </a:p>
        </p:txBody>
      </p:sp>
      <p:pic>
        <p:nvPicPr>
          <p:cNvPr id="5124" name="Picture 4" descr="Kjeldahl analysis for nitrogen and protein: C. Gerhardt Analytical Systems">
            <a:extLst>
              <a:ext uri="{FF2B5EF4-FFF2-40B4-BE49-F238E27FC236}">
                <a16:creationId xmlns:a16="http://schemas.microsoft.com/office/drawing/2014/main" id="{18F5C120-BB88-410E-9E16-2D5D5E97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4" y="2262331"/>
            <a:ext cx="388337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B4DD4-4982-4E54-B09E-3EF8AB2F9E99}"/>
              </a:ext>
            </a:extLst>
          </p:cNvPr>
          <p:cNvSpPr txBox="1"/>
          <p:nvPr/>
        </p:nvSpPr>
        <p:spPr>
          <a:xfrm>
            <a:off x="392035" y="1599685"/>
            <a:ext cx="38146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Ανάλυση Ν-</a:t>
            </a:r>
            <a:r>
              <a:rPr lang="el-GR" b="1" dirty="0" err="1"/>
              <a:t>ουχων</a:t>
            </a:r>
            <a:r>
              <a:rPr lang="el-GR" b="1" dirty="0"/>
              <a:t> ουσιών (Πρωτεΐνη)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9EFD7-075D-4091-9806-D27F23314155}"/>
              </a:ext>
            </a:extLst>
          </p:cNvPr>
          <p:cNvSpPr txBox="1"/>
          <p:nvPr/>
        </p:nvSpPr>
        <p:spPr>
          <a:xfrm>
            <a:off x="219942" y="4463046"/>
            <a:ext cx="3986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Δείτε τη </a:t>
            </a:r>
            <a:r>
              <a:rPr lang="en-GB" dirty="0" err="1"/>
              <a:t>Kjeldahl</a:t>
            </a:r>
            <a:r>
              <a:rPr lang="en-GB" dirty="0"/>
              <a:t> 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GB" dirty="0"/>
              <a:t>https://www.youtube.com/watch?v=TWaPfYqAt4c</a:t>
            </a:r>
            <a:endParaRPr lang="el-GR" dirty="0"/>
          </a:p>
        </p:txBody>
      </p:sp>
      <p:pic>
        <p:nvPicPr>
          <p:cNvPr id="5126" name="Picture 6" descr="ANKOM 2000 Automated Fiber Analyzer Animation - YouTube">
            <a:extLst>
              <a:ext uri="{FF2B5EF4-FFF2-40B4-BE49-F238E27FC236}">
                <a16:creationId xmlns:a16="http://schemas.microsoft.com/office/drawing/2014/main" id="{5772FA55-E2A8-40CF-9D09-8F5D57B7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26" y="2101561"/>
            <a:ext cx="4719782" cy="26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645B23-E424-49F1-AF75-83EF8D62E598}"/>
              </a:ext>
            </a:extLst>
          </p:cNvPr>
          <p:cNvSpPr txBox="1"/>
          <p:nvPr/>
        </p:nvSpPr>
        <p:spPr>
          <a:xfrm>
            <a:off x="4554426" y="1599685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Ανάλυση ινωδών ουσιών (</a:t>
            </a:r>
            <a:r>
              <a:rPr lang="en-US" b="1" dirty="0"/>
              <a:t>NDF-ADF</a:t>
            </a:r>
            <a:r>
              <a:rPr lang="el-GR" b="1" dirty="0"/>
              <a:t>)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F9EF0B9-9FB8-4F8C-B9E2-3A8C1DB9688B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275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8DF0A3-4062-4794-9AE5-431AD7F0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51"/>
            <a:ext cx="8596668" cy="1320800"/>
          </a:xfrm>
        </p:spPr>
        <p:txBody>
          <a:bodyPr/>
          <a:lstStyle/>
          <a:p>
            <a:r>
              <a:rPr lang="el-GR" dirty="0"/>
              <a:t>Ανάλυση ζωοτροφών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0405F-ACF9-4821-8E23-BB6837EEDAD2}"/>
              </a:ext>
            </a:extLst>
          </p:cNvPr>
          <p:cNvSpPr txBox="1"/>
          <p:nvPr/>
        </p:nvSpPr>
        <p:spPr>
          <a:xfrm>
            <a:off x="6934202" y="5074227"/>
            <a:ext cx="26265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Δείτε το </a:t>
            </a:r>
            <a:r>
              <a:rPr lang="en-US" dirty="0"/>
              <a:t>NIRS:</a:t>
            </a:r>
            <a:r>
              <a:rPr lang="el-GR" dirty="0"/>
              <a:t> </a:t>
            </a:r>
            <a:r>
              <a:rPr lang="en-GB" dirty="0"/>
              <a:t>https://www.youtube.com/watch?v=vh-kmJPTgPY</a:t>
            </a:r>
            <a:endParaRPr lang="el-GR" dirty="0"/>
          </a:p>
        </p:txBody>
      </p:sp>
      <p:pic>
        <p:nvPicPr>
          <p:cNvPr id="5122" name="Picture 2" descr="NIRS™ DS2500 F Feed Analyser | Near infrared (NIR) | Scanco Analytical  Instruments">
            <a:extLst>
              <a:ext uri="{FF2B5EF4-FFF2-40B4-BE49-F238E27FC236}">
                <a16:creationId xmlns:a16="http://schemas.microsoft.com/office/drawing/2014/main" id="{7FD00FAF-CA57-43D1-B0A4-DBB5F4E9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2" y="2447637"/>
            <a:ext cx="2626590" cy="26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AF3B9-FC08-4C76-A68B-BC47D506B4D1}"/>
              </a:ext>
            </a:extLst>
          </p:cNvPr>
          <p:cNvSpPr txBox="1"/>
          <p:nvPr/>
        </p:nvSpPr>
        <p:spPr>
          <a:xfrm>
            <a:off x="6934202" y="1801306"/>
            <a:ext cx="26265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Ολιστική ανάλυση ζωοτροφών</a:t>
            </a:r>
          </a:p>
        </p:txBody>
      </p:sp>
      <p:pic>
        <p:nvPicPr>
          <p:cNvPr id="6148" name="Picture 4" descr="SOXTHERM - Only Scientific">
            <a:extLst>
              <a:ext uri="{FF2B5EF4-FFF2-40B4-BE49-F238E27FC236}">
                <a16:creationId xmlns:a16="http://schemas.microsoft.com/office/drawing/2014/main" id="{9CCF61F7-1190-4A86-9C25-51758313A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40" y="1486501"/>
            <a:ext cx="4628785" cy="46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9EFD7-075D-4091-9806-D27F23314155}"/>
              </a:ext>
            </a:extLst>
          </p:cNvPr>
          <p:cNvSpPr txBox="1"/>
          <p:nvPr/>
        </p:nvSpPr>
        <p:spPr>
          <a:xfrm>
            <a:off x="1762414" y="5934670"/>
            <a:ext cx="3986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Δείτε τη </a:t>
            </a:r>
            <a:r>
              <a:rPr lang="en-GB" dirty="0"/>
              <a:t>Soxhlet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GB" dirty="0"/>
              <a:t>https://www.youtube.com/watch?v=NNqTDYN7jUg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B4DD4-4982-4E54-B09E-3EF8AB2F9E99}"/>
              </a:ext>
            </a:extLst>
          </p:cNvPr>
          <p:cNvSpPr txBox="1"/>
          <p:nvPr/>
        </p:nvSpPr>
        <p:spPr>
          <a:xfrm>
            <a:off x="1934507" y="1801306"/>
            <a:ext cx="381461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Ανάλυση λιπαρών ουσιών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endParaRPr lang="el-GR" b="1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4EDA56A-B88A-4753-B739-780EEF7CB055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9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8D077F9-4D3C-4754-B667-33923F14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312" cy="1320800"/>
          </a:xfrm>
        </p:spPr>
        <p:txBody>
          <a:bodyPr/>
          <a:lstStyle/>
          <a:p>
            <a:r>
              <a:rPr lang="el-GR" dirty="0"/>
              <a:t>Ανάλυση ζωοτροφών</a:t>
            </a:r>
          </a:p>
        </p:txBody>
      </p:sp>
      <p:pic>
        <p:nvPicPr>
          <p:cNvPr id="7172" name="Picture 4" descr="Daisy Incubator - ANKOM Technology">
            <a:extLst>
              <a:ext uri="{FF2B5EF4-FFF2-40B4-BE49-F238E27FC236}">
                <a16:creationId xmlns:a16="http://schemas.microsoft.com/office/drawing/2014/main" id="{4C794292-A8D4-4E39-831F-F400C889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37" y="2108200"/>
            <a:ext cx="2768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DF949B-0A4B-4CC5-8FB4-CB15F1A9B9D2}"/>
              </a:ext>
            </a:extLst>
          </p:cNvPr>
          <p:cNvSpPr txBox="1"/>
          <p:nvPr/>
        </p:nvSpPr>
        <p:spPr>
          <a:xfrm>
            <a:off x="436419" y="5740706"/>
            <a:ext cx="3986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Δείτε τη συσκευή </a:t>
            </a:r>
            <a:r>
              <a:rPr lang="en-US" dirty="0"/>
              <a:t>ANNKOM DAISY:</a:t>
            </a:r>
            <a:r>
              <a:rPr lang="el-GR" dirty="0"/>
              <a:t> </a:t>
            </a:r>
            <a:r>
              <a:rPr lang="en-GB" dirty="0"/>
              <a:t>https://www.youtube.com/watch?v=AAT63sytI0w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3EFE-00B9-422A-9260-E20AA06173E5}"/>
              </a:ext>
            </a:extLst>
          </p:cNvPr>
          <p:cNvSpPr txBox="1"/>
          <p:nvPr/>
        </p:nvSpPr>
        <p:spPr>
          <a:xfrm>
            <a:off x="436419" y="1452449"/>
            <a:ext cx="3986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 vitro </a:t>
            </a:r>
            <a:r>
              <a:rPr lang="el-GR" b="1" dirty="0"/>
              <a:t>πέψη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6E9FD-DBE6-4291-A958-5374271D1DB9}"/>
              </a:ext>
            </a:extLst>
          </p:cNvPr>
          <p:cNvSpPr txBox="1"/>
          <p:nvPr/>
        </p:nvSpPr>
        <p:spPr>
          <a:xfrm>
            <a:off x="5775518" y="1293061"/>
            <a:ext cx="39867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Προσομοίωση μεγάλης κοιλίας</a:t>
            </a:r>
            <a:r>
              <a:rPr lang="el-GR" dirty="0"/>
              <a:t> μέθοδος </a:t>
            </a:r>
            <a:r>
              <a:rPr lang="en-US" dirty="0"/>
              <a:t>dual flow</a:t>
            </a:r>
            <a:endParaRPr lang="el-GR" b="1" dirty="0"/>
          </a:p>
        </p:txBody>
      </p:sp>
      <p:pic>
        <p:nvPicPr>
          <p:cNvPr id="7174" name="Picture 6" descr="Dual-flow continuous culture system right view.... | Download Scientific  Diagram">
            <a:extLst>
              <a:ext uri="{FF2B5EF4-FFF2-40B4-BE49-F238E27FC236}">
                <a16:creationId xmlns:a16="http://schemas.microsoft.com/office/drawing/2014/main" id="{1B3A47D4-C007-4F18-9B1E-AFA831D5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66" y="1939392"/>
            <a:ext cx="4934816" cy="381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A25B045-26A6-49DF-A2A7-D90503D38D28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0087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F2FEDF-53E2-419A-83AF-4E4678CC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l-GR" dirty="0"/>
              <a:t>Εργαλεία κατάρτισης σιτηρεσίων</a:t>
            </a:r>
          </a:p>
        </p:txBody>
      </p:sp>
      <p:pic>
        <p:nvPicPr>
          <p:cNvPr id="8194" name="Picture 2" descr="Cornell University - Wikipedia">
            <a:hlinkClick r:id="rId2"/>
            <a:extLst>
              <a:ext uri="{FF2B5EF4-FFF2-40B4-BE49-F238E27FC236}">
                <a16:creationId xmlns:a16="http://schemas.microsoft.com/office/drawing/2014/main" id="{E9563EBE-DCC3-4C42-8C49-587015FE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96" y="82043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FBA86-107E-4203-BBB3-FCA6DC0880AA}"/>
              </a:ext>
            </a:extLst>
          </p:cNvPr>
          <p:cNvSpPr txBox="1"/>
          <p:nvPr/>
        </p:nvSpPr>
        <p:spPr>
          <a:xfrm>
            <a:off x="191865" y="2743386"/>
            <a:ext cx="3165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effectLst/>
                <a:latin typeface="Work Sans" panose="020B0604020202020204" pitchFamily="2" charset="0"/>
              </a:rPr>
              <a:t>Cornell Net Carbohydrate and Protein System (CNCPS)</a:t>
            </a:r>
            <a:br>
              <a:rPr lang="el-GR" b="1" i="0" dirty="0">
                <a:effectLst/>
                <a:latin typeface="Work Sans" panose="020B0604020202020204" pitchFamily="2" charset="0"/>
              </a:rPr>
            </a:br>
            <a:r>
              <a:rPr lang="en-GB" b="1" i="0" dirty="0">
                <a:effectLst/>
                <a:latin typeface="Work Sans" panose="020B0604020202020204" pitchFamily="2" charset="0"/>
              </a:rPr>
              <a:t>(version 6.5.5)</a:t>
            </a:r>
            <a:endParaRPr lang="en-US" b="1" i="0" dirty="0">
              <a:effectLst/>
              <a:latin typeface="Work Sans" panose="020B0604020202020204" pitchFamily="2" charset="0"/>
            </a:endParaRPr>
          </a:p>
          <a:p>
            <a:pPr algn="ctr"/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2D5BD-0C79-4BC4-87DE-122D3EAC60FF}"/>
              </a:ext>
            </a:extLst>
          </p:cNvPr>
          <p:cNvSpPr txBox="1"/>
          <p:nvPr/>
        </p:nvSpPr>
        <p:spPr>
          <a:xfrm>
            <a:off x="4178823" y="295999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effectLst/>
                <a:latin typeface="Work Sans" panose="020B0604020202020204" pitchFamily="2" charset="0"/>
              </a:rPr>
              <a:t>Small Ruminant Nutrition System (SRNS)</a:t>
            </a:r>
            <a:endParaRPr lang="el-GR" dirty="0"/>
          </a:p>
        </p:txBody>
      </p:sp>
      <p:pic>
        <p:nvPicPr>
          <p:cNvPr id="8" name="Picture 2" descr="Cornell University - Wikipedia">
            <a:hlinkClick r:id="rId4"/>
            <a:extLst>
              <a:ext uri="{FF2B5EF4-FFF2-40B4-BE49-F238E27FC236}">
                <a16:creationId xmlns:a16="http://schemas.microsoft.com/office/drawing/2014/main" id="{561D3A0D-A8E5-462D-82BC-0F7A6299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23" y="8805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utrient Requirement Models | National Animal Nutrition Program">
            <a:hlinkClick r:id="rId5"/>
            <a:extLst>
              <a:ext uri="{FF2B5EF4-FFF2-40B4-BE49-F238E27FC236}">
                <a16:creationId xmlns:a16="http://schemas.microsoft.com/office/drawing/2014/main" id="{E221F0AE-20B5-441F-9FCC-29FD64BA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96" y="4713229"/>
            <a:ext cx="34099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D43D03-D63F-4405-8667-831A67F30E05}"/>
              </a:ext>
            </a:extLst>
          </p:cNvPr>
          <p:cNvSpPr txBox="1"/>
          <p:nvPr/>
        </p:nvSpPr>
        <p:spPr>
          <a:xfrm>
            <a:off x="2404286" y="548735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effectLst/>
                <a:latin typeface="Work Sans" panose="020B0604020202020204" pitchFamily="2" charset="0"/>
              </a:rPr>
              <a:t>National Research Council (NRC)</a:t>
            </a:r>
            <a:endParaRPr lang="el-GR" dirty="0"/>
          </a:p>
        </p:txBody>
      </p:sp>
      <p:pic>
        <p:nvPicPr>
          <p:cNvPr id="8198" name="Picture 6" descr="NDS Professional - CNCPS v6.5 to v6.55 Part 2 - YouTube">
            <a:extLst>
              <a:ext uri="{FF2B5EF4-FFF2-40B4-BE49-F238E27FC236}">
                <a16:creationId xmlns:a16="http://schemas.microsoft.com/office/drawing/2014/main" id="{63445E4C-9B7B-46BA-8127-B72D9B2B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21" y="1653309"/>
            <a:ext cx="5591079" cy="31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431EB-B512-42FD-9B60-BB9E28EEDEF7}"/>
              </a:ext>
            </a:extLst>
          </p:cNvPr>
          <p:cNvSpPr txBox="1"/>
          <p:nvPr/>
        </p:nvSpPr>
        <p:spPr>
          <a:xfrm>
            <a:off x="6611749" y="4887187"/>
            <a:ext cx="328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/>
              <a:t>Κατάρτιση σιτηρεσίων με το </a:t>
            </a:r>
            <a:r>
              <a:rPr lang="en-US" u="sng" dirty="0"/>
              <a:t>NDS: </a:t>
            </a:r>
            <a:r>
              <a:rPr lang="en-GB" dirty="0"/>
              <a:t>https://www.youtube.com/watch?v=SiNLb1vqgZE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3C2B780-C514-4C40-94FC-3DA6DDE37884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17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0E161C7-6918-408A-AAAC-43956E73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l-GR" sz="4400"/>
              <a:t>Μονάδες έκφρασης των αναγκών</a:t>
            </a:r>
            <a:br>
              <a:rPr lang="el-GR" sz="4400"/>
            </a:br>
            <a:endParaRPr lang="el-GR" sz="4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48EB442-268A-4981-A506-30B1D1F2039D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Θέση περιεχομένου 2">
            <a:extLst>
              <a:ext uri="{FF2B5EF4-FFF2-40B4-BE49-F238E27FC236}">
                <a16:creationId xmlns:a16="http://schemas.microsoft.com/office/drawing/2014/main" id="{8E9E27F6-13A3-4EA6-A7A8-C40180A8A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09693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280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FA5FCA-669F-4424-A6D2-0A3B5BB2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0" y="156238"/>
            <a:ext cx="8596668" cy="1320800"/>
          </a:xfrm>
        </p:spPr>
        <p:txBody>
          <a:bodyPr/>
          <a:lstStyle/>
          <a:p>
            <a:r>
              <a:rPr lang="el-GR" dirty="0"/>
              <a:t>Τεχνική της διατροφής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B56A46-0F0F-4702-89F8-038C93A8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477039"/>
            <a:ext cx="8936651" cy="4564324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100" dirty="0"/>
              <a:t>Σύνολο μέτρων κατά την παρασκευή και χορήγηση του σιτηρεσίου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l-GR" sz="2100" dirty="0"/>
              <a:t> </a:t>
            </a:r>
            <a:r>
              <a:rPr lang="el-GR" altLang="el-GR" sz="2100" dirty="0"/>
              <a:t>περιορισμός σπατάλης θρεπτικών συστατικών με: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100" dirty="0"/>
              <a:t>		- διασφάλιση του ισόρροπου του σιτηρεσίου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100" dirty="0"/>
              <a:t>		- προσαρμογή των ζωοτροφών στον τύπο πέψης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100" dirty="0"/>
              <a:t>		- βελτίωση της ποιότητας των </a:t>
            </a:r>
            <a:r>
              <a:rPr lang="el-GR" altLang="el-GR" sz="2100" dirty="0" err="1"/>
              <a:t>κτην</a:t>
            </a:r>
            <a:r>
              <a:rPr lang="el-GR" altLang="el-GR" sz="2100" dirty="0"/>
              <a:t>. προϊόντων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2100" dirty="0"/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2100" dirty="0"/>
              <a:t>Η ενδεικνυόμενη τεχνική καθορίζεται από: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100" dirty="0"/>
              <a:t>το είδος, την κατηγορία, την παραγωγική κατεύθυνση και παραγωγικό στάδιο των ζώων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100" dirty="0"/>
              <a:t>το είδος και τη φύση των ζωοτροφών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2100" dirty="0"/>
              <a:t>τις </a:t>
            </a:r>
            <a:r>
              <a:rPr lang="el-GR" altLang="el-GR" sz="2100" dirty="0" err="1"/>
              <a:t>γεωργοοικονομικές</a:t>
            </a:r>
            <a:r>
              <a:rPr lang="el-GR" altLang="el-GR" sz="2100" dirty="0"/>
              <a:t> συνθήκες της εκμετάλλευσης </a:t>
            </a:r>
            <a:endParaRPr lang="en-US" altLang="el-GR" sz="2100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FC2F054-7AD0-49FC-9DE7-7FFD5FB6A6EE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88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80F52E3-7E6A-4814-AC12-99AA3C5C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Τεχνική της διατροφής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80E648-A871-40D9-B7DC-429194CA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>
                <a:solidFill>
                  <a:srgbClr val="FFFFFF"/>
                </a:solidFill>
              </a:rPr>
              <a:t>Προετοιμασία σιτηρεσίου: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>
                <a:solidFill>
                  <a:srgbClr val="FFFFFF"/>
                </a:solidFill>
              </a:rPr>
              <a:t>ανάμιξη ζωοτροφών → ομοιογενές μίγμα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>
                <a:solidFill>
                  <a:srgbClr val="FFFFFF"/>
                </a:solidFill>
              </a:rPr>
              <a:t>Η ομοιογένεια επηρεάζεται από: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>
                <a:solidFill>
                  <a:srgbClr val="FFFFFF"/>
                </a:solidFill>
              </a:rPr>
              <a:t>ακρίβεια ζύγισης (</a:t>
            </a:r>
            <a:r>
              <a:rPr lang="en-US" altLang="el-GR">
                <a:solidFill>
                  <a:srgbClr val="FFFFFF"/>
                </a:solidFill>
              </a:rPr>
              <a:t>±</a:t>
            </a:r>
            <a:r>
              <a:rPr lang="el-GR" altLang="el-GR">
                <a:solidFill>
                  <a:srgbClr val="FFFFFF"/>
                </a:solidFill>
              </a:rPr>
              <a:t> 1</a:t>
            </a:r>
            <a:r>
              <a:rPr lang="en-US" altLang="el-GR">
                <a:solidFill>
                  <a:srgbClr val="FFFFFF"/>
                </a:solidFill>
              </a:rPr>
              <a:t>‰</a:t>
            </a:r>
            <a:r>
              <a:rPr lang="el-GR" altLang="el-GR">
                <a:solidFill>
                  <a:srgbClr val="FFFFFF"/>
                </a:solidFill>
              </a:rPr>
              <a:t>)</a:t>
            </a:r>
            <a:endParaRPr lang="en-US" altLang="el-GR">
              <a:solidFill>
                <a:srgbClr val="FFFFFF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>
                <a:solidFill>
                  <a:srgbClr val="FFFFFF"/>
                </a:solidFill>
              </a:rPr>
              <a:t> επιμέλεια και χρόνο ανάμιξης (3-10 </a:t>
            </a:r>
            <a:r>
              <a:rPr lang="en-US" altLang="el-GR">
                <a:solidFill>
                  <a:srgbClr val="FFFFFF"/>
                </a:solidFill>
              </a:rPr>
              <a:t>min</a:t>
            </a:r>
            <a:r>
              <a:rPr lang="el-GR" altLang="el-GR">
                <a:solidFill>
                  <a:srgbClr val="FFFFFF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>
                <a:solidFill>
                  <a:srgbClr val="FFFFFF"/>
                </a:solidFill>
              </a:rPr>
              <a:t>φυσικά χαρακτηριστικά των ζωοτροφών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>
                <a:solidFill>
                  <a:srgbClr val="FFFFFF"/>
                </a:solidFill>
              </a:rPr>
              <a:t>		- σχήμα τεμαχιδίων (</a:t>
            </a:r>
            <a:r>
              <a:rPr lang="en-US" altLang="el-GR">
                <a:solidFill>
                  <a:srgbClr val="FFFFFF"/>
                </a:solidFill>
              </a:rPr>
              <a:t>○</a:t>
            </a:r>
            <a:r>
              <a:rPr lang="el-GR" altLang="el-GR">
                <a:solidFill>
                  <a:srgbClr val="FFFFFF"/>
                </a:solidFill>
              </a:rPr>
              <a:t> ή </a:t>
            </a:r>
            <a:r>
              <a:rPr lang="en-US" altLang="el-GR">
                <a:solidFill>
                  <a:srgbClr val="FFFFFF"/>
                </a:solidFill>
              </a:rPr>
              <a:t>◊</a:t>
            </a:r>
            <a:r>
              <a:rPr lang="el-GR" altLang="el-GR">
                <a:solidFill>
                  <a:srgbClr val="FFFFFF"/>
                </a:solidFill>
              </a:rPr>
              <a:t>)</a:t>
            </a:r>
            <a:endParaRPr lang="en-US" altLang="el-GR">
              <a:solidFill>
                <a:srgbClr val="FFFF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>
                <a:solidFill>
                  <a:srgbClr val="FFFFFF"/>
                </a:solidFill>
              </a:rPr>
              <a:t>		- ειδικό βάρος (ΧΖ&lt;ΣΖ)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>
                <a:solidFill>
                  <a:srgbClr val="FFFFFF"/>
                </a:solidFill>
              </a:rPr>
              <a:t>		- υγροσκοπικότητα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>
                <a:solidFill>
                  <a:srgbClr val="FFFFFF"/>
                </a:solidFill>
              </a:rPr>
              <a:t>		- μέγεθος σωματιδίων (ισομεγέθη συστατικά)</a:t>
            </a:r>
          </a:p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9C64B61-AF33-47B2-AE03-75D5B26F5894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085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3EAAC2-0063-4946-9584-44BF9B8E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l-GR" dirty="0"/>
              <a:t>Τεχνική της διατροφής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226457-9937-45BA-B3BB-0D19B87FD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082767"/>
            <a:ext cx="4566735" cy="444449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Σύμπηξη (</a:t>
            </a:r>
            <a:r>
              <a:rPr lang="en-US" altLang="el-GR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pellets)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1600" dirty="0"/>
              <a:t>αύξηση κατανάλωσης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1600" dirty="0"/>
              <a:t>περιορισμός απωλειών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1600" dirty="0"/>
              <a:t>διαφύλαξη ομοιογένειας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1600" dirty="0"/>
              <a:t>μείωση όγκου σιτηρεσίου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1600" dirty="0"/>
              <a:t>κάλυψη ανεπιθύμητων ζωοτροφών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altLang="el-GR" sz="1600" dirty="0"/>
              <a:t>διευκόλυνση συμβιωτικών φαινομένων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1600" dirty="0"/>
              <a:t>Σύμπηξη ισορροπιστή ανόργανων στοιχείων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altLang="el-GR" sz="1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1600" u="sng" dirty="0"/>
              <a:t>Προσθήκη </a:t>
            </a:r>
            <a:r>
              <a:rPr lang="el-GR" altLang="el-GR" sz="1600" u="sng" dirty="0" err="1"/>
              <a:t>μελάσσας</a:t>
            </a:r>
            <a:r>
              <a:rPr lang="el-GR" altLang="el-GR" sz="1600" u="sng" dirty="0"/>
              <a:t> – λίπους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1600" dirty="0"/>
              <a:t>	- αύξηση ελκυστικότητας (</a:t>
            </a:r>
            <a:r>
              <a:rPr lang="el-GR" altLang="el-GR" sz="1600" dirty="0" err="1"/>
              <a:t>μελάσσα</a:t>
            </a:r>
            <a:r>
              <a:rPr lang="el-GR" altLang="el-GR" sz="1600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altLang="el-GR" sz="1600" dirty="0"/>
              <a:t>	- αύξηση ενεργειακής πυκνότητας (λίπη – έλαια)</a:t>
            </a:r>
            <a:endParaRPr lang="en-US" altLang="el-GR" sz="1600" dirty="0"/>
          </a:p>
          <a:p>
            <a:pPr>
              <a:lnSpc>
                <a:spcPct val="90000"/>
              </a:lnSpc>
            </a:pPr>
            <a:endParaRPr lang="el-GR" sz="1600" dirty="0"/>
          </a:p>
        </p:txBody>
      </p:sp>
      <p:pic>
        <p:nvPicPr>
          <p:cNvPr id="1026" name="Picture 2" descr="2,893 Feed Pellet Stock Photos, Pictures &amp;amp; Royalty-Free Images - iStock">
            <a:extLst>
              <a:ext uri="{FF2B5EF4-FFF2-40B4-BE49-F238E27FC236}">
                <a16:creationId xmlns:a16="http://schemas.microsoft.com/office/drawing/2014/main" id="{35E2F491-9BCE-48A5-849E-E4A7F8429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6" r="20763" b="-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AFE7A78-04F8-4B28-AD98-BA3A8D7AF862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944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49261CA-5DC7-4EB8-89D9-E5A224CC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l-GR" sz="4400"/>
              <a:t>Ιδιότητες σιτηρεσίου</a:t>
            </a:r>
            <a:br>
              <a:rPr lang="el-GR" sz="4400"/>
            </a:br>
            <a:endParaRPr lang="el-GR" sz="440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8F22C05-1BCA-4462-A8F7-8DF9B8050665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8" name="Θέση περιεχομένου 2">
            <a:extLst>
              <a:ext uri="{FF2B5EF4-FFF2-40B4-BE49-F238E27FC236}">
                <a16:creationId xmlns:a16="http://schemas.microsoft.com/office/drawing/2014/main" id="{C5E0A166-C47C-4263-AF86-F2535BEA4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735065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29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3087FE9-3AD6-42CB-ADA6-385457DB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l-GR"/>
              <a:t>Ιδιότητες σιτηρεσίου</a:t>
            </a:r>
            <a:br>
              <a:rPr lang="el-GR"/>
            </a:br>
            <a:endParaRPr lang="el-GR" dirty="0"/>
          </a:p>
        </p:txBody>
      </p:sp>
      <p:sp>
        <p:nvSpPr>
          <p:cNvPr id="32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05000D-468B-4FB6-A293-F3D7EB23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l-GR" altLang="el-GR" b="1" dirty="0"/>
              <a:t>ΚΑΝΟΝΙΚΟ</a:t>
            </a:r>
            <a:r>
              <a:rPr lang="el-GR" altLang="el-GR" dirty="0"/>
              <a:t>: όταν πληροί τις 5 παραπάνω προϋποθέσεις</a:t>
            </a:r>
            <a:endParaRPr lang="en-US" altLang="el-GR" dirty="0"/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endParaRPr lang="el-GR" altLang="el-GR" dirty="0"/>
          </a:p>
          <a:p>
            <a:pPr marL="0" indent="0">
              <a:spcBef>
                <a:spcPct val="20000"/>
              </a:spcBef>
              <a:buClr>
                <a:srgbClr val="006666"/>
              </a:buClr>
              <a:buNone/>
            </a:pPr>
            <a:r>
              <a:rPr lang="el-GR" altLang="el-GR" b="1" dirty="0"/>
              <a:t>ΙΣΟΡΡΟΠΟ</a:t>
            </a:r>
            <a:r>
              <a:rPr lang="el-GR" altLang="el-GR" dirty="0"/>
              <a:t>: όταν καλύπτει επακριβώς τις ανάγκες του ζώου σε Ενέργεια και ΘΣ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34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79908A2-B5FF-48B1-BB47-E0AD490E8D4E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304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id="{F94A1C2D-E8F1-4C74-8968-B55F2E3B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K</a:t>
            </a:r>
            <a:r>
              <a:rPr lang="el-GR" dirty="0" err="1"/>
              <a:t>ατάρτιση</a:t>
            </a:r>
            <a:r>
              <a:rPr lang="el-GR" dirty="0"/>
              <a:t> σιτηρεσίου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3475D4-86EB-45D8-8D70-290CA1EC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1176561"/>
            <a:ext cx="5229005" cy="5224724"/>
          </a:xfr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l-GR" altLang="el-GR" sz="2400" dirty="0"/>
              <a:t>Η κατάρτιση ενός ισόρροπου σιτηρεσίου απαιτεί γνώση:</a:t>
            </a:r>
            <a:endParaRPr lang="en-US" altLang="el-GR" sz="2400" dirty="0"/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endParaRPr lang="el-GR" altLang="el-GR" sz="2400" dirty="0"/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400" dirty="0"/>
              <a:t>των αναγκών του προς διατροφή ζώου</a:t>
            </a:r>
            <a:endParaRPr lang="en-US" altLang="el-GR" sz="2400" dirty="0"/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400" dirty="0"/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400" dirty="0"/>
              <a:t>της σύστασης των προς χρησιμοποίηση ζωοτροφών</a:t>
            </a:r>
            <a:endParaRPr lang="en-US" altLang="el-GR" sz="2400" dirty="0"/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l-GR" altLang="el-GR" sz="2400" dirty="0"/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400" dirty="0"/>
              <a:t>πιθανών ιδιαιτεροτήτων (ζώων-ζωοτροφών)</a:t>
            </a:r>
          </a:p>
          <a:p>
            <a:endParaRPr lang="el-GR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A73BA6A-9FB9-454D-8F9D-9389E5247E10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6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8A60D4-60B5-4A16-B5F2-2EED0DC0A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θα διαπιστώσουμε αν καλύπτονται ισόρροπα οι ανάγκες των ζώων;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9FCF50-1E7A-41E6-845E-9537C108E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Κριτήρια:</a:t>
            </a:r>
            <a:r>
              <a:rPr lang="en-US" altLang="el-GR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400" dirty="0">
                <a:solidFill>
                  <a:srgbClr val="000000"/>
                </a:solidFill>
              </a:rPr>
              <a:t>μεταβολή του σωματικού βάρους (ΣΒ) ή της σωματικής (θρεπτικής) κατάστασης (</a:t>
            </a:r>
            <a:r>
              <a:rPr lang="en-US" altLang="el-GR" sz="2400" dirty="0">
                <a:solidFill>
                  <a:srgbClr val="000000"/>
                </a:solidFill>
              </a:rPr>
              <a:t>body condition score-BCS)</a:t>
            </a: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endParaRPr lang="en-US" altLang="el-GR" sz="2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Ø"/>
            </a:pPr>
            <a:r>
              <a:rPr lang="el-GR" altLang="el-GR" sz="2400" dirty="0">
                <a:solidFill>
                  <a:srgbClr val="000000"/>
                </a:solidFill>
              </a:rPr>
              <a:t>μεταβολή της ποσότητας ή της χημικής σύστασης του κτηνοτροφικού προϊόντος</a:t>
            </a:r>
            <a:endParaRPr lang="en-US" altLang="el-GR" sz="2400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50E5D05-F1BF-4D45-9B35-24D06F755393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16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F33528-4E3B-42E2-AE28-2DD6A48A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0"/>
            <a:ext cx="9144693" cy="1320800"/>
          </a:xfrm>
        </p:spPr>
        <p:txBody>
          <a:bodyPr>
            <a:normAutofit fontScale="90000"/>
          </a:bodyPr>
          <a:lstStyle/>
          <a:p>
            <a:r>
              <a:rPr lang="el-GR"/>
              <a:t>Αντιδράσεις μηρυκαστικών ζώων από τη χορήγηση μη ισόρροπου σιτηρεσίου από πλευράς ενέργειας και αζωτούχων ουσιών </a:t>
            </a:r>
            <a:br>
              <a:rPr lang="el-GR"/>
            </a:br>
            <a:endParaRPr lang="el-GR" dirty="0"/>
          </a:p>
        </p:txBody>
      </p:sp>
      <p:graphicFrame>
        <p:nvGraphicFramePr>
          <p:cNvPr id="4" name="Group 137">
            <a:extLst>
              <a:ext uri="{FF2B5EF4-FFF2-40B4-BE49-F238E27FC236}">
                <a16:creationId xmlns:a16="http://schemas.microsoft.com/office/drawing/2014/main" id="{95C33D19-AAF8-492D-91C6-CDF018039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41508"/>
              </p:ext>
            </p:extLst>
          </p:nvPr>
        </p:nvGraphicFramePr>
        <p:xfrm>
          <a:off x="662260" y="1951760"/>
          <a:ext cx="8281988" cy="4248151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13">
                <a:tc rowSpan="2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Κατηγορία ζώων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Ενέργεια σιτηρεσίου*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Αζωτούχες ουσίες**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Πλεονασματική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Ελλειμματική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Ανεπαρκής ποσότητα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4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Συντηρούμενα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Αύξηση σωματικού βάρους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Εναπόθεση σωματικού λίπους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Μείωση σωματικού βάρους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Απίσχναση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Μείωση του σωματικού βάρους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6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Αναπτυσσόμενα</a:t>
                      </a:r>
                      <a:endParaRPr kumimoji="0" lang="el-GR" altLang="el-G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Αύξηση ρυθμού ανάπτυξης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Εναπόθεση σωματικού λίπους (πάχυνση)</a:t>
                      </a:r>
                      <a:endParaRPr kumimoji="0" lang="el-GR" altLang="el-G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Μείωση ρυθμού ανάπτυξης</a:t>
                      </a:r>
                      <a:endParaRPr kumimoji="0" lang="el-GR" altLang="el-G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Μείωση ρυθμού εναπόθεσης σάρκας. Αύξηση εναπόθεσης σωματικού λίπους.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66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Γαλακτοπαραγωγά</a:t>
                      </a:r>
                      <a:endParaRPr kumimoji="0" lang="el-GR" altLang="el-G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Ελαφρά αύξηση περιεκτικότητας του γάλακτος σε λίπος και αζωτούχες ουσίες. Εναπόθεση σωματικού λίπους αν η γαλακτοπαραγωγή είναι χαμηλή. Διαταραχή λειτουργίας ωοθηκών</a:t>
                      </a:r>
                      <a:endParaRPr kumimoji="0" lang="el-GR" altLang="el-G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Μείωση της γαλακτοπαραγωγής και της περιεκτικότητας του γάλακτος σε λίπος και αζωτούχες ουσίες.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Απίσχναση του ζώου αν η γαλακτοπαραγωγή είναι υψηλή (ά φάση)</a:t>
                      </a:r>
                      <a:endParaRPr kumimoji="0" lang="el-GR" altLang="el-G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Μείωση της γαλακτοπαραγωγής και της περιεκτικότητας του γάλακτος σε λίπος και αζωτούχες ουσίες. Απίσχναση του ζώου αν η γαλακτοπαραγωγή είναι υψηλή (ά φάση)</a:t>
                      </a:r>
                      <a:endParaRPr kumimoji="0" lang="el-GR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0D8C97C-96F6-42E7-B131-083952D3AF55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04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CB49C2-482A-4EE6-9F1F-3F8DB5D5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06" y="440924"/>
            <a:ext cx="8596668" cy="1654206"/>
          </a:xfrm>
        </p:spPr>
        <p:txBody>
          <a:bodyPr>
            <a:normAutofit fontScale="90000"/>
          </a:bodyPr>
          <a:lstStyle/>
          <a:p>
            <a:r>
              <a:rPr lang="el-GR" dirty="0"/>
              <a:t>Στα μηρυκαστικά ζώα για τις Ν-</a:t>
            </a:r>
            <a:r>
              <a:rPr lang="el-GR" dirty="0" err="1"/>
              <a:t>χες</a:t>
            </a:r>
            <a:r>
              <a:rPr lang="el-GR" dirty="0"/>
              <a:t> ουσίες λαμβάνεται υπόψη και η </a:t>
            </a:r>
            <a:r>
              <a:rPr lang="el-GR" dirty="0" err="1"/>
              <a:t>Ζυμωτικότητα</a:t>
            </a:r>
            <a:r>
              <a:rPr lang="el-GR" dirty="0"/>
              <a:t> (Ζ) αυτών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138CEB-D3C4-44E5-BAB4-C8AECAA1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06" y="2687062"/>
            <a:ext cx="8596668" cy="3880773"/>
          </a:xfrm>
        </p:spPr>
        <p:txBody>
          <a:bodyPr/>
          <a:lstStyle/>
          <a:p>
            <a:r>
              <a:rPr lang="el-GR" sz="2400" b="1" dirty="0">
                <a:solidFill>
                  <a:srgbClr val="00B050"/>
                </a:solidFill>
              </a:rPr>
              <a:t>υψηλή Ζ</a:t>
            </a:r>
            <a:r>
              <a:rPr lang="el-GR" sz="2400" dirty="0"/>
              <a:t>: οδηγεί σε απότομη παραγωγή ΝΗ3 στους </a:t>
            </a:r>
            <a:r>
              <a:rPr lang="el-GR" sz="2400" dirty="0" err="1"/>
              <a:t>προστομάχους</a:t>
            </a:r>
            <a:r>
              <a:rPr lang="el-GR" sz="2400" dirty="0"/>
              <a:t> – πιθανή τοξικότητα</a:t>
            </a:r>
          </a:p>
          <a:p>
            <a:endParaRPr lang="el-GR" sz="2400" dirty="0"/>
          </a:p>
          <a:p>
            <a:r>
              <a:rPr lang="el-GR" sz="2400" b="1" dirty="0">
                <a:solidFill>
                  <a:srgbClr val="00B050"/>
                </a:solidFill>
              </a:rPr>
              <a:t>χαμηλή Ζ</a:t>
            </a:r>
            <a:r>
              <a:rPr lang="el-GR" sz="2400" dirty="0"/>
              <a:t>:  οδηγεί σε πιθανή ανεπαρκής θρέψη μικροοργανισμών – μειωμένη παραγωγή μικροβιακής πρωτεΐνης</a:t>
            </a:r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481DDB1-CD81-4687-AFA3-24660308102C}"/>
              </a:ext>
            </a:extLst>
          </p:cNvPr>
          <p:cNvSpPr/>
          <p:nvPr/>
        </p:nvSpPr>
        <p:spPr>
          <a:xfrm>
            <a:off x="11488366" y="107004"/>
            <a:ext cx="525294" cy="3599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11457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1106</TotalTime>
  <Words>1673</Words>
  <Application>Microsoft Office PowerPoint</Application>
  <PresentationFormat>Ευρεία οθόνη</PresentationFormat>
  <Paragraphs>304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41" baseType="lpstr">
      <vt:lpstr>Arial</vt:lpstr>
      <vt:lpstr>Calibri</vt:lpstr>
      <vt:lpstr>Garamond</vt:lpstr>
      <vt:lpstr>Times New Roman</vt:lpstr>
      <vt:lpstr>Trebuchet MS</vt:lpstr>
      <vt:lpstr>Wingdings</vt:lpstr>
      <vt:lpstr>Wingdings 3</vt:lpstr>
      <vt:lpstr>Work Sans</vt:lpstr>
      <vt:lpstr>Όψη</vt:lpstr>
      <vt:lpstr>Παρουσίαση του PowerPoint</vt:lpstr>
      <vt:lpstr>Εφαρμοσμένη Διατροφή Μηρυκαστικών</vt:lpstr>
      <vt:lpstr>Μονάδες έκφρασης των αναγκών </vt:lpstr>
      <vt:lpstr>Ιδιότητες σιτηρεσίου </vt:lpstr>
      <vt:lpstr>Ιδιότητες σιτηρεσίου </vt:lpstr>
      <vt:lpstr>Kατάρτιση σιτηρεσίου </vt:lpstr>
      <vt:lpstr>Πως θα διαπιστώσουμε αν καλύπτονται ισόρροπα οι ανάγκες των ζώων;</vt:lpstr>
      <vt:lpstr>Αντιδράσεις μηρυκαστικών ζώων από τη χορήγηση μη ισόρροπου σιτηρεσίου από πλευράς ενέργειας και αζωτούχων ουσιών  </vt:lpstr>
      <vt:lpstr>Στα μηρυκαστικά ζώα για τις Ν-χες ουσίες λαμβάνεται υπόψη και η Ζυμωτικότητα (Ζ) αυτών </vt:lpstr>
      <vt:lpstr>Κορεστική ικανότητα σιτηρεσίου </vt:lpstr>
      <vt:lpstr>Η ποσότητα της καταναλισκόμενης ποσότητας τροφής εξαρτάται από: </vt:lpstr>
      <vt:lpstr>Καταλληλότητα των ζωοτροφών </vt:lpstr>
      <vt:lpstr>Η συμμετοχή μιας ζωοτροφής σε ένα σιτηρέσιο εξαρτάται: </vt:lpstr>
      <vt:lpstr>Αντιδιαιτητικοί παράγοντες</vt:lpstr>
      <vt:lpstr>Ελκυστικότητα του σιτηρεσίου</vt:lpstr>
      <vt:lpstr>Ελκυστικότητα του σιτηρεσίου</vt:lpstr>
      <vt:lpstr>Διασφάλιση υγείας και παραγωγικότητας</vt:lpstr>
      <vt:lpstr>Τοξικές ουσίες ζωοτροφών  </vt:lpstr>
      <vt:lpstr>Τοξικές ουσίες ζωοτροφών</vt:lpstr>
      <vt:lpstr>Τοξικές ουσίες ζωοτροφών</vt:lpstr>
      <vt:lpstr>Τοξικές ουσίες ζωοτροφών</vt:lpstr>
      <vt:lpstr>Τοξικές ουσίες ζωοτροφών</vt:lpstr>
      <vt:lpstr>Ζωοτροφές – Ενσιρώματα – Υποπροϊόντα αγροβιομηχανικών διεργασιών</vt:lpstr>
      <vt:lpstr>Κυριότερες ζωοτροφές μηρυκαστικών</vt:lpstr>
      <vt:lpstr>Κυριότερες ζωοτροφές μηρυκαστικών</vt:lpstr>
      <vt:lpstr>Ανάλυση ζωοτροφών</vt:lpstr>
      <vt:lpstr>Ανάλυση ζωοτροφών</vt:lpstr>
      <vt:lpstr>Ανάλυση ζωοτροφών</vt:lpstr>
      <vt:lpstr>Εργαλεία κατάρτισης σιτηρεσίων</vt:lpstr>
      <vt:lpstr>Τεχνική της διατροφής </vt:lpstr>
      <vt:lpstr>Τεχνική της διατροφής</vt:lpstr>
      <vt:lpstr>Τεχνική της διατροφής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Tμήμα Κτηνιατρικής Πανεπιστημίου Θεσσαλίας Διδάσκων: Δρ. Αλέξανδρος Μαυρομμάτης</dc:title>
  <dc:creator>Αλέξανδρος Μαυρομμάτης</dc:creator>
  <cp:lastModifiedBy>Alexandros Mavrommatis</cp:lastModifiedBy>
  <cp:revision>18</cp:revision>
  <dcterms:created xsi:type="dcterms:W3CDTF">2021-11-15T09:44:39Z</dcterms:created>
  <dcterms:modified xsi:type="dcterms:W3CDTF">2023-05-23T13:51:36Z</dcterms:modified>
</cp:coreProperties>
</file>