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69AF645-516F-44F7-B0A3-03FA3EBD1D5F}"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69AF645-516F-44F7-B0A3-03FA3EBD1D5F}"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69AF645-516F-44F7-B0A3-03FA3EBD1D5F}"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69AF645-516F-44F7-B0A3-03FA3EBD1D5F}"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AF645-516F-44F7-B0A3-03FA3EBD1D5F}" type="datetimeFigureOut">
              <a:rPr lang="el-GR" smtClean="0"/>
              <a:pPr/>
              <a:t>23/2/2016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69AF645-516F-44F7-B0A3-03FA3EBD1D5F}"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69AF645-516F-44F7-B0A3-03FA3EBD1D5F}" type="datetimeFigureOut">
              <a:rPr lang="el-GR" smtClean="0"/>
              <a:pPr/>
              <a:t>23/2/2016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69AF645-516F-44F7-B0A3-03FA3EBD1D5F}" type="datetimeFigureOut">
              <a:rPr lang="el-GR" smtClean="0"/>
              <a:pPr/>
              <a:t>23/2/2016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AF645-516F-44F7-B0A3-03FA3EBD1D5F}" type="datetimeFigureOut">
              <a:rPr lang="el-GR" smtClean="0"/>
              <a:pPr/>
              <a:t>23/2/2016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AF645-516F-44F7-B0A3-03FA3EBD1D5F}"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AF645-516F-44F7-B0A3-03FA3EBD1D5F}" type="datetimeFigureOut">
              <a:rPr lang="el-GR" smtClean="0"/>
              <a:pPr/>
              <a:t>23/2/2016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C768CF-A074-404F-9CAB-F1D2CD6465E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AF645-516F-44F7-B0A3-03FA3EBD1D5F}" type="datetimeFigureOut">
              <a:rPr lang="el-GR" smtClean="0"/>
              <a:pPr/>
              <a:t>23/2/2016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68CF-A074-404F-9CAB-F1D2CD6465E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Κόστος παραγωγής και Οικονομικά Αποτελέσματα Γεωργικής Δραστηριότητας</a:t>
            </a:r>
            <a:endParaRPr lang="el-GR" dirty="0"/>
          </a:p>
        </p:txBody>
      </p:sp>
      <p:sp>
        <p:nvSpPr>
          <p:cNvPr id="3" name="Subtitle 2"/>
          <p:cNvSpPr>
            <a:spLocks noGrp="1"/>
          </p:cNvSpPr>
          <p:nvPr>
            <p:ph type="subTitle" idx="1"/>
          </p:nvPr>
        </p:nvSpPr>
        <p:spPr>
          <a:xfrm>
            <a:off x="1371600" y="4725144"/>
            <a:ext cx="6400800" cy="913656"/>
          </a:xfrm>
        </p:spPr>
        <p:txBody>
          <a:bodyPr/>
          <a:lstStyle/>
          <a:p>
            <a:r>
              <a:rPr lang="el-GR" dirty="0" smtClean="0"/>
              <a:t>Κώστας </a:t>
            </a:r>
            <a:r>
              <a:rPr lang="el-GR" dirty="0" err="1" smtClean="0"/>
              <a:t>Τσιμπούκας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67544" y="112692"/>
            <a:ext cx="784887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Μέρος της ακαθάριστης προσόδου προϊόντος  αποτελεί η </a:t>
            </a:r>
            <a:r>
              <a:rPr kumimoji="0" lang="el-GR" b="1" i="0" u="sng" strike="noStrike" cap="none" normalizeH="0" baseline="0" dirty="0" smtClean="0">
                <a:ln>
                  <a:noFill/>
                </a:ln>
                <a:solidFill>
                  <a:schemeClr val="tx1"/>
                </a:solidFill>
                <a:effectLst/>
                <a:ea typeface="Times New Roman" pitchFamily="18" charset="0"/>
              </a:rPr>
              <a:t>ακαθάριστη αξία παραγωγής προϊόντος</a:t>
            </a:r>
            <a:r>
              <a:rPr kumimoji="0" lang="el-GR" b="0" i="0" u="none" strike="noStrike" cap="none" normalizeH="0" baseline="0" dirty="0" smtClean="0">
                <a:ln>
                  <a:noFill/>
                </a:ln>
                <a:solidFill>
                  <a:schemeClr val="tx1"/>
                </a:solidFill>
                <a:effectLst/>
                <a:ea typeface="Times New Roman" pitchFamily="18" charset="0"/>
              </a:rPr>
              <a:t>, στην οποία περιλαμβάνονται όλα τα παραπάνω συστατικά στοιχεία της ακαθάριστης προσόδου προϊόντος εξαιρουμένων των αποζημιώσεων και επιδοτήσεων.</a:t>
            </a:r>
          </a:p>
          <a:p>
            <a:pPr marL="0" marR="0" lvl="0" indent="22860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l-GR" b="0" strike="noStrike" cap="none" normalizeH="0" baseline="0" dirty="0" smtClean="0">
                <a:ln>
                  <a:noFill/>
                </a:ln>
                <a:solidFill>
                  <a:schemeClr val="tx1"/>
                </a:solidFill>
                <a:effectLst/>
                <a:ea typeface="Times New Roman" pitchFamily="18" charset="0"/>
              </a:rPr>
              <a:t>Το</a:t>
            </a:r>
            <a:r>
              <a:rPr kumimoji="0" lang="el-GR" b="0" i="1" u="sng" strike="noStrike" cap="none" normalizeH="0" baseline="0" dirty="0" smtClean="0">
                <a:ln>
                  <a:noFill/>
                </a:ln>
                <a:solidFill>
                  <a:schemeClr val="tx1"/>
                </a:solidFill>
                <a:effectLst/>
                <a:ea typeface="Times New Roman" pitchFamily="18" charset="0"/>
              </a:rPr>
              <a:t> </a:t>
            </a:r>
            <a:r>
              <a:rPr kumimoji="0" lang="el-GR" b="1" i="1" u="sng" strike="noStrike" cap="none" normalizeH="0" baseline="0" dirty="0" smtClean="0">
                <a:ln>
                  <a:noFill/>
                </a:ln>
                <a:solidFill>
                  <a:schemeClr val="tx1"/>
                </a:solidFill>
                <a:effectLst/>
                <a:ea typeface="Times New Roman" pitchFamily="18" charset="0"/>
              </a:rPr>
              <a:t>κέρδος προϊόντος</a:t>
            </a:r>
            <a:r>
              <a:rPr kumimoji="0" lang="el-GR" b="1"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ή το </a:t>
            </a:r>
            <a:r>
              <a:rPr kumimoji="0" lang="el-GR" b="1" i="1" u="sng" strike="noStrike" cap="none" normalizeH="0" baseline="0" dirty="0" smtClean="0">
                <a:ln>
                  <a:noFill/>
                </a:ln>
                <a:solidFill>
                  <a:schemeClr val="tx1"/>
                </a:solidFill>
                <a:effectLst/>
                <a:ea typeface="Times New Roman" pitchFamily="18" charset="0"/>
              </a:rPr>
              <a:t>επιχειρηματικό κέρδος προϊόντος</a:t>
            </a:r>
            <a:r>
              <a:rPr kumimoji="0" lang="el-GR" b="0" i="0" u="none" strike="noStrike" cap="none" normalizeH="0" baseline="0" dirty="0" smtClean="0">
                <a:ln>
                  <a:noFill/>
                </a:ln>
                <a:solidFill>
                  <a:schemeClr val="tx1"/>
                </a:solidFill>
                <a:effectLst/>
                <a:ea typeface="Times New Roman" pitchFamily="18" charset="0"/>
              </a:rPr>
              <a:t>, προκύπτει εάν από την ακαθάριστη πρόσοδο προϊόντος, αφαιρέσουμε το σύνολο των παραγωγικών δαπανών του προϊόντο</a:t>
            </a:r>
            <a:r>
              <a:rPr lang="el-GR" dirty="0">
                <a:ea typeface="Times New Roman" pitchFamily="18" charset="0"/>
              </a:rPr>
              <a:t>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539552" y="2690336"/>
            <a:ext cx="7560840" cy="923330"/>
          </a:xfrm>
          <a:prstGeom prst="rect">
            <a:avLst/>
          </a:prstGeom>
        </p:spPr>
        <p:txBody>
          <a:bodyPr wrap="square">
            <a:spAutoFit/>
          </a:bodyPr>
          <a:lstStyle/>
          <a:p>
            <a:pPr algn="just"/>
            <a:r>
              <a:rPr lang="el-GR" dirty="0"/>
              <a:t>Σε περίπτωση που η διαφορά της ακαθάριστης προσόδου από τις συνολικές παραγωγικές δαπάνες του προϊόντος είναι αρνητικός αριθμός (</a:t>
            </a:r>
            <a:r>
              <a:rPr lang="el-GR" dirty="0" err="1"/>
              <a:t>Ακ.Πρ.&lt;ΠΔ</a:t>
            </a:r>
            <a:r>
              <a:rPr lang="el-GR" dirty="0"/>
              <a:t>)  χαρακτηρίζεται ως </a:t>
            </a:r>
            <a:r>
              <a:rPr lang="el-GR" b="1" i="1" u="sng" dirty="0"/>
              <a:t>ζημία προϊόντος</a:t>
            </a:r>
            <a:endParaRPr lang="el-GR" b="1" i="1" dirty="0"/>
          </a:p>
        </p:txBody>
      </p:sp>
      <p:sp>
        <p:nvSpPr>
          <p:cNvPr id="4" name="Rectangle 3"/>
          <p:cNvSpPr/>
          <p:nvPr/>
        </p:nvSpPr>
        <p:spPr>
          <a:xfrm>
            <a:off x="467544" y="3861048"/>
            <a:ext cx="7776864" cy="1477328"/>
          </a:xfrm>
          <a:prstGeom prst="rect">
            <a:avLst/>
          </a:prstGeom>
        </p:spPr>
        <p:txBody>
          <a:bodyPr wrap="square">
            <a:spAutoFit/>
          </a:bodyPr>
          <a:lstStyle/>
          <a:p>
            <a:pPr algn="just"/>
            <a:r>
              <a:rPr lang="el-GR" dirty="0"/>
              <a:t>Το κέρδος, δηλαδή, είναι η αμοιβή του ιδιοκτήτη της επιχείρησης για τις επιτυχείς αποφάσεις που λαμβάνει, όσον αφορά την οργάνωση και  διαχείριση της επιχείρησης, για την παραγωγή του συγκεκριμένου προϊόντος, σε συνθήκες αβεβαιότητας, καθώς και για τον κίνδυνο, που αναλαμβάνει, να χάσει μέρος του κεφαλαίου του, λόγω της επιχειρηματικής δραστηριοποίησής του.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9"/>
            <a:ext cx="8280920" cy="923330"/>
          </a:xfrm>
          <a:prstGeom prst="rect">
            <a:avLst/>
          </a:prstGeom>
        </p:spPr>
        <p:txBody>
          <a:bodyPr wrap="square">
            <a:spAutoFit/>
          </a:bodyPr>
          <a:lstStyle/>
          <a:p>
            <a:r>
              <a:rPr lang="el-GR" dirty="0" smtClean="0"/>
              <a:t>Το </a:t>
            </a:r>
            <a:r>
              <a:rPr lang="el-GR" b="1" i="1" u="sng" dirty="0"/>
              <a:t>ακαθάριστο κέρδος προϊόντος</a:t>
            </a:r>
            <a:r>
              <a:rPr lang="el-GR" b="1" i="1" dirty="0"/>
              <a:t> </a:t>
            </a:r>
            <a:r>
              <a:rPr lang="el-GR" dirty="0"/>
              <a:t>ή πρόσοδος προϊόντος πάνω από τις μεταβλητές δαπάνες ή </a:t>
            </a:r>
            <a:r>
              <a:rPr lang="el-GR" b="1" i="1" u="sng" dirty="0"/>
              <a:t>μικτό κέρδος προϊόντος</a:t>
            </a:r>
            <a:r>
              <a:rPr lang="el-GR" dirty="0"/>
              <a:t>, υπολογίζεται αφαιρώντας τις μεταβλητές μόνο δαπάνες του προϊόντος </a:t>
            </a:r>
            <a:r>
              <a:rPr lang="el-GR" dirty="0" smtClean="0"/>
              <a:t>από </a:t>
            </a:r>
            <a:r>
              <a:rPr lang="el-GR" dirty="0"/>
              <a:t>την ακαθάριστη πρόσοδο προϊόντος</a:t>
            </a:r>
          </a:p>
        </p:txBody>
      </p:sp>
      <p:sp>
        <p:nvSpPr>
          <p:cNvPr id="3" name="Rectangle 2"/>
          <p:cNvSpPr/>
          <p:nvPr/>
        </p:nvSpPr>
        <p:spPr>
          <a:xfrm>
            <a:off x="539552" y="1412776"/>
            <a:ext cx="8208912" cy="1200329"/>
          </a:xfrm>
          <a:prstGeom prst="rect">
            <a:avLst/>
          </a:prstGeom>
        </p:spPr>
        <p:txBody>
          <a:bodyPr wrap="square">
            <a:spAutoFit/>
          </a:bodyPr>
          <a:lstStyle/>
          <a:p>
            <a:pPr algn="just"/>
            <a:r>
              <a:rPr lang="el-GR" b="1" i="1" u="sng" dirty="0" smtClean="0"/>
              <a:t>Ακαθάριστη </a:t>
            </a:r>
            <a:r>
              <a:rPr lang="el-GR" b="1" i="1" u="sng" dirty="0"/>
              <a:t>πρόσοδος επιχείρησης</a:t>
            </a:r>
            <a:r>
              <a:rPr lang="el-GR" b="1" dirty="0"/>
              <a:t> </a:t>
            </a:r>
            <a:r>
              <a:rPr lang="el-GR" dirty="0"/>
              <a:t>ονομάζεται η συνολική αξία όλων των </a:t>
            </a:r>
            <a:r>
              <a:rPr lang="el-GR" b="1" u="sng" dirty="0"/>
              <a:t>τελικών προϊόντων</a:t>
            </a:r>
            <a:r>
              <a:rPr lang="el-GR" dirty="0"/>
              <a:t> που παράγονται σε μία γεωργική εκμετάλλευση στη διάρκεια ορισμένης χρονικής  περιόδου (ημερολογιακό ή γεωργικό έτος), συμπεριλαμβανόμενων και οποιωνδήποτε αποζημιώσεων και επιδοτήσεων της παραγωγής</a:t>
            </a:r>
          </a:p>
        </p:txBody>
      </p:sp>
      <p:sp>
        <p:nvSpPr>
          <p:cNvPr id="4" name="Rectangle 3"/>
          <p:cNvSpPr/>
          <p:nvPr/>
        </p:nvSpPr>
        <p:spPr>
          <a:xfrm>
            <a:off x="611560" y="2690336"/>
            <a:ext cx="8064896" cy="923330"/>
          </a:xfrm>
          <a:prstGeom prst="rect">
            <a:avLst/>
          </a:prstGeom>
        </p:spPr>
        <p:txBody>
          <a:bodyPr wrap="square">
            <a:spAutoFit/>
          </a:bodyPr>
          <a:lstStyle/>
          <a:p>
            <a:pPr algn="just"/>
            <a:r>
              <a:rPr lang="el-GR" b="1" u="sng" dirty="0"/>
              <a:t>Τελικά προϊόντα</a:t>
            </a:r>
            <a:r>
              <a:rPr lang="el-GR" b="1" dirty="0"/>
              <a:t> </a:t>
            </a:r>
            <a:r>
              <a:rPr lang="el-GR" dirty="0"/>
              <a:t>ονομάζονται τα γεωργικά προϊόντα που διατίθενται εκτός των κλάδων της γεωργικής εκμετάλλευσης και  παράγονται από τους λεγόμενους &lt;&lt;τελικούς ή κύριους&gt;&gt; κλάδους παραγωγής</a:t>
            </a:r>
          </a:p>
        </p:txBody>
      </p:sp>
      <p:sp>
        <p:nvSpPr>
          <p:cNvPr id="5" name="Rectangle 4"/>
          <p:cNvSpPr/>
          <p:nvPr/>
        </p:nvSpPr>
        <p:spPr>
          <a:xfrm>
            <a:off x="683568" y="3789040"/>
            <a:ext cx="7992888" cy="1477328"/>
          </a:xfrm>
          <a:prstGeom prst="rect">
            <a:avLst/>
          </a:prstGeom>
        </p:spPr>
        <p:txBody>
          <a:bodyPr wrap="square">
            <a:spAutoFit/>
          </a:bodyPr>
          <a:lstStyle/>
          <a:p>
            <a:pPr algn="just"/>
            <a:r>
              <a:rPr lang="el-GR" b="1" u="sng" dirty="0" smtClean="0"/>
              <a:t>Ενδιάμεσα προϊόντα</a:t>
            </a:r>
            <a:r>
              <a:rPr lang="el-GR" b="1" dirty="0"/>
              <a:t> </a:t>
            </a:r>
            <a:r>
              <a:rPr lang="el-GR" dirty="0" smtClean="0"/>
              <a:t>ονομάζονται τα προϊόντα που παράγονται </a:t>
            </a:r>
            <a:r>
              <a:rPr lang="el-GR" dirty="0"/>
              <a:t>από τους &lt;&lt;ενδιάμεσους ή βοηθητικούς &gt;&gt; κλάδους παραγωγής και χρησιμοποιούνται από τους τελικούς κλάδους ως συντελεστές </a:t>
            </a:r>
            <a:r>
              <a:rPr lang="el-GR" dirty="0" smtClean="0"/>
              <a:t>παραγωγής (π.χ. παραγωγή ζωοτροφών  που παράγονται από τους ενδιάμεσους κλάδους παραγωγής και οι οποίες καταναλώνονται από τα πρόβατα της επιχείρησης (τελικός κλάδος παραγωγής)</a:t>
            </a:r>
            <a:endParaRPr lang="el-GR" dirty="0"/>
          </a:p>
        </p:txBody>
      </p:sp>
      <p:sp>
        <p:nvSpPr>
          <p:cNvPr id="6" name="Rectangle 5"/>
          <p:cNvSpPr/>
          <p:nvPr/>
        </p:nvSpPr>
        <p:spPr>
          <a:xfrm>
            <a:off x="755576" y="5373216"/>
            <a:ext cx="7920880" cy="646331"/>
          </a:xfrm>
          <a:prstGeom prst="rect">
            <a:avLst/>
          </a:prstGeom>
        </p:spPr>
        <p:txBody>
          <a:bodyPr wrap="square">
            <a:spAutoFit/>
          </a:bodyPr>
          <a:lstStyle/>
          <a:p>
            <a:pPr algn="just"/>
            <a:r>
              <a:rPr lang="el-GR" dirty="0"/>
              <a:t>Από την ακαθάριστη πρόσοδο της επιχείρησης </a:t>
            </a:r>
            <a:r>
              <a:rPr lang="el-GR" u="sng" dirty="0"/>
              <a:t>αποκλείεται </a:t>
            </a:r>
            <a:r>
              <a:rPr lang="el-GR" dirty="0"/>
              <a:t>η αξία των ενδιάμεσων </a:t>
            </a:r>
            <a:r>
              <a:rPr lang="el-GR" dirty="0" smtClean="0"/>
              <a:t>προϊόντων (για αποφυγή διπλού υπολογισμού)</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367905"/>
            <a:ext cx="856895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Σε περίπτωση λεπτομερούς λογιστικής παρακολούθησης της γεωργικής επιχείρησης, η ακαθάριστη πρόσοδος αυτής σε μία λογιστική περίοδο, είναι αναλυτικά το άθροισμα:</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α) Των εισπράξεων από την διάθεση των προϊόντων της (πάσης φύσεως) σε τρίτους, από επιδοτήσεις και αποζημιώσεις.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β) Της αξίας των καταναλωθέντων προϊόντων από τον παραγωγό και την οικογένειά του.</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γ) Της αξίας των προϊόντων που χορηγήθηκαν έναντι αμοιβής, λόγω χρησιμοποίησης συντελεστών παραγωγής ιδιοκτησίας τρίτων.</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δ) Της αύξησης, λόγω παραγωγικής δραστηριότητας, της αξίας των προϊόντων που παραμένουν στις αποθήκες της γεωργικής επιχείρησης (αποθέματα) και της αξίας των </a:t>
            </a:r>
            <a:r>
              <a:rPr kumimoji="0" lang="el-GR" b="0" i="0" u="none" strike="noStrike" cap="none" normalizeH="0" baseline="0" dirty="0" err="1" smtClean="0">
                <a:ln>
                  <a:noFill/>
                </a:ln>
                <a:solidFill>
                  <a:schemeClr val="tx1"/>
                </a:solidFill>
                <a:effectLst/>
                <a:ea typeface="Times New Roman" pitchFamily="18" charset="0"/>
              </a:rPr>
              <a:t>παχυνόμενων</a:t>
            </a:r>
            <a:r>
              <a:rPr kumimoji="0" lang="el-GR" b="0" i="0" u="none" strike="noStrike" cap="none" normalizeH="0" baseline="0" dirty="0" smtClean="0">
                <a:ln>
                  <a:noFill/>
                </a:ln>
                <a:solidFill>
                  <a:schemeClr val="tx1"/>
                </a:solidFill>
                <a:effectLst/>
                <a:ea typeface="Times New Roman" pitchFamily="18" charset="0"/>
              </a:rPr>
              <a:t> ζώων και των αναπτυσσόμενων δενδρυλλίων. Η αύξηση αυτή υπολογίζεται με την σύγκριση της αξίας των κατά τις απογραφές έναρξης, (</a:t>
            </a:r>
            <a:r>
              <a:rPr kumimoji="0" lang="el-GR" b="0" i="0" u="none" strike="noStrike" cap="none" normalizeH="0" baseline="0" dirty="0" err="1" smtClean="0">
                <a:ln>
                  <a:noFill/>
                </a:ln>
                <a:solidFill>
                  <a:schemeClr val="tx1"/>
                </a:solidFill>
                <a:effectLst/>
                <a:ea typeface="Times New Roman" pitchFamily="18" charset="0"/>
              </a:rPr>
              <a:t>Αε</a:t>
            </a:r>
            <a:r>
              <a:rPr kumimoji="0" lang="el-GR" b="0" i="0" u="none" strike="noStrike" cap="none" normalizeH="0" baseline="0" dirty="0" smtClean="0">
                <a:ln>
                  <a:noFill/>
                </a:ln>
                <a:solidFill>
                  <a:schemeClr val="tx1"/>
                </a:solidFill>
                <a:effectLst/>
                <a:ea typeface="Times New Roman" pitchFamily="18" charset="0"/>
              </a:rPr>
              <a:t>) και λήξης (Αλ) της λογιστικής περιόδου.</a:t>
            </a:r>
            <a:endParaRPr kumimoji="0" lang="el-GR" sz="1800" b="0" i="0" u="none" strike="noStrike" cap="none" normalizeH="0" baseline="0" dirty="0" smtClean="0">
              <a:ln>
                <a:noFill/>
              </a:ln>
              <a:solidFill>
                <a:schemeClr val="tx1"/>
              </a:solidFill>
              <a:effectLst/>
              <a:latin typeface="Arial" pitchFamily="34" charset="0"/>
            </a:endParaRPr>
          </a:p>
        </p:txBody>
      </p:sp>
      <p:sp>
        <p:nvSpPr>
          <p:cNvPr id="3074" name="Rectangle 2"/>
          <p:cNvSpPr>
            <a:spLocks noChangeArrowheads="1"/>
          </p:cNvSpPr>
          <p:nvPr/>
        </p:nvSpPr>
        <p:spPr bwMode="auto">
          <a:xfrm>
            <a:off x="323528" y="4141919"/>
            <a:ext cx="835292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trike="noStrike" cap="none" normalizeH="0" baseline="0" dirty="0" smtClean="0">
                <a:ln>
                  <a:noFill/>
                </a:ln>
                <a:solidFill>
                  <a:schemeClr val="tx1"/>
                </a:solidFill>
                <a:effectLst/>
                <a:ea typeface="Times New Roman" pitchFamily="18" charset="0"/>
              </a:rPr>
              <a:t>Το </a:t>
            </a:r>
            <a:r>
              <a:rPr kumimoji="0" lang="el-GR" b="1" i="1" u="sng" strike="noStrike" cap="none" normalizeH="0" baseline="0" dirty="0" smtClean="0">
                <a:ln>
                  <a:noFill/>
                </a:ln>
                <a:solidFill>
                  <a:schemeClr val="tx1"/>
                </a:solidFill>
                <a:effectLst/>
                <a:ea typeface="Times New Roman" pitchFamily="18" charset="0"/>
              </a:rPr>
              <a:t>Κέρδος επιχείρησης</a:t>
            </a:r>
            <a:r>
              <a:rPr kumimoji="0" lang="el-GR" b="1" i="0"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ή το </a:t>
            </a:r>
            <a:r>
              <a:rPr kumimoji="0" lang="el-GR" b="1" i="1" u="sng" strike="noStrike" cap="none" normalizeH="0" baseline="0" dirty="0" smtClean="0">
                <a:ln>
                  <a:noFill/>
                </a:ln>
                <a:solidFill>
                  <a:schemeClr val="tx1"/>
                </a:solidFill>
                <a:effectLst/>
                <a:ea typeface="Times New Roman" pitchFamily="18" charset="0"/>
              </a:rPr>
              <a:t>επιχειρηματικό κέρδος επιχείρησης</a:t>
            </a:r>
            <a:r>
              <a:rPr kumimoji="0" lang="el-GR" b="0" i="0" u="none" strike="noStrike" cap="none" normalizeH="0" baseline="0" dirty="0" smtClean="0">
                <a:ln>
                  <a:noFill/>
                </a:ln>
                <a:solidFill>
                  <a:schemeClr val="tx1"/>
                </a:solidFill>
                <a:effectLst/>
                <a:ea typeface="Times New Roman" pitchFamily="18" charset="0"/>
              </a:rPr>
              <a:t> υπολογίζεται με την αφαίρεση του συνόλου των παραγωγικών δαπανών της γεωργικής επιχείρησης από την ακαθάριστη πρόσοδο της επιχείρησης.</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Στο σύνολο των παραγωγικών δαπανών δεν περιλαμβάνεται όπως και στην περίπτωση της ακαθάριστης προσόδου της εκμετάλλευσης, η αξία των ενδιάμεσων προϊόντων της εκμετάλλευσης  (προς αποφυγή διπλού υπολογισμού δαπανών)</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568952" cy="1200329"/>
          </a:xfrm>
          <a:prstGeom prst="rect">
            <a:avLst/>
          </a:prstGeom>
        </p:spPr>
        <p:txBody>
          <a:bodyPr wrap="square">
            <a:spAutoFit/>
          </a:bodyPr>
          <a:lstStyle/>
          <a:p>
            <a:pPr algn="just"/>
            <a:r>
              <a:rPr lang="el-GR" dirty="0"/>
              <a:t>Το</a:t>
            </a:r>
            <a:r>
              <a:rPr lang="el-GR" b="1" dirty="0"/>
              <a:t> </a:t>
            </a:r>
            <a:r>
              <a:rPr lang="el-GR" b="1" i="1" u="sng" dirty="0"/>
              <a:t>ακαθάριστο κέρδος επιχείρησης </a:t>
            </a:r>
            <a:r>
              <a:rPr lang="el-GR" dirty="0"/>
              <a:t>ή η πρόσοδος επιχείρησης πάνω από τις μεταβλητές δαπάνες ή το </a:t>
            </a:r>
            <a:r>
              <a:rPr lang="el-GR" b="1" i="1" u="sng" dirty="0"/>
              <a:t>μικτό κέρδος επιχείρησης</a:t>
            </a:r>
            <a:r>
              <a:rPr lang="el-GR" dirty="0"/>
              <a:t>, προσδιορίζεται αφαιρώντας από την ακαθάριστη πρόσοδο επιχείρησης το σύνολο των μεταβλητών δαπανών της γεωργικής επιχείρησης.</a:t>
            </a:r>
          </a:p>
        </p:txBody>
      </p:sp>
      <p:sp>
        <p:nvSpPr>
          <p:cNvPr id="3" name="Rectangle 2"/>
          <p:cNvSpPr/>
          <p:nvPr/>
        </p:nvSpPr>
        <p:spPr>
          <a:xfrm>
            <a:off x="323528" y="1997839"/>
            <a:ext cx="8424936" cy="1477328"/>
          </a:xfrm>
          <a:prstGeom prst="rect">
            <a:avLst/>
          </a:prstGeom>
        </p:spPr>
        <p:txBody>
          <a:bodyPr wrap="square">
            <a:spAutoFit/>
          </a:bodyPr>
          <a:lstStyle/>
          <a:p>
            <a:pPr algn="just"/>
            <a:r>
              <a:rPr lang="el-GR" dirty="0" smtClean="0"/>
              <a:t>Η  </a:t>
            </a:r>
            <a:r>
              <a:rPr lang="el-GR" dirty="0"/>
              <a:t>μεγιστοποίηση </a:t>
            </a:r>
            <a:r>
              <a:rPr lang="el-GR" dirty="0" smtClean="0"/>
              <a:t>του ακαθαρίστου κέρδους , </a:t>
            </a:r>
            <a:r>
              <a:rPr lang="el-GR" dirty="0"/>
              <a:t>μέσω της αναδιάρθρωσης των κλάδων παραγωγής της επιχείρησης  (δηλαδή λόγω μεταβολής του είδους και του μεγέθους των χρησιμοποιούμενων κλάδων παραγωγής), συνεπάγεται και μεγιστοποίηση του επιχειρηματικού κέρδους της επιχείρησης. Αυτό προκύπτει από το γεγονός ότι οι σταθερές δαπάνες δεν μεταβάλλονται στη διάρκεια μιας παραγωγικής περιόδου</a:t>
            </a:r>
          </a:p>
        </p:txBody>
      </p:sp>
      <p:sp>
        <p:nvSpPr>
          <p:cNvPr id="4" name="Rectangle 3"/>
          <p:cNvSpPr/>
          <p:nvPr/>
        </p:nvSpPr>
        <p:spPr>
          <a:xfrm>
            <a:off x="395536" y="3789040"/>
            <a:ext cx="8280920" cy="2031325"/>
          </a:xfrm>
          <a:prstGeom prst="rect">
            <a:avLst/>
          </a:prstGeom>
        </p:spPr>
        <p:txBody>
          <a:bodyPr wrap="square">
            <a:spAutoFit/>
          </a:bodyPr>
          <a:lstStyle/>
          <a:p>
            <a:r>
              <a:rPr lang="el-GR" b="1" i="1" u="sng" dirty="0"/>
              <a:t>Καθαρή πρόσοδος </a:t>
            </a:r>
            <a:r>
              <a:rPr lang="el-GR" dirty="0"/>
              <a:t>ή </a:t>
            </a:r>
            <a:r>
              <a:rPr lang="el-GR" b="1" i="1" u="sng" dirty="0"/>
              <a:t>πρόσοδος κεφαλαίου </a:t>
            </a:r>
            <a:r>
              <a:rPr lang="el-GR" dirty="0"/>
              <a:t>είτε ενός προϊόντος είτε μιας γεωργικής επιχείρησης, σε μία παραγωγική περίοδο είναι το υπόλοιπο εάν από την αντίστοιχη ακαθάριστη πρόσοδο (του προϊόντος ή της γεωργικής επιχείρησης) αφαιρέσουμε όλες τις πραγματοποιούμενες παραγωγικές δαπάνες (του προϊόντος ή της γεωργικής επιχείρησης),  μη συμπεριλαμβανομένων των τόκων των χρησιμοποιούμενων κεφαλαίων (ιδιόκτητων και ξένων) και του ενοικίου του εδάφους (ιδιόκτητου και ενοικιαζόμενου)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81051"/>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Η </a:t>
            </a:r>
            <a:r>
              <a:rPr kumimoji="0" lang="el-GR" b="1" i="1" u="sng" strike="noStrike" cap="none" normalizeH="0" baseline="0" dirty="0" smtClean="0">
                <a:ln>
                  <a:noFill/>
                </a:ln>
                <a:solidFill>
                  <a:schemeClr val="tx1"/>
                </a:solidFill>
                <a:effectLst/>
                <a:ea typeface="Times New Roman" pitchFamily="18" charset="0"/>
              </a:rPr>
              <a:t>αποδοτικότητα κεφαλαίου </a:t>
            </a:r>
            <a:r>
              <a:rPr kumimoji="0" lang="el-GR" b="0" i="0" u="none" strike="noStrike" cap="none" normalizeH="0" baseline="0" dirty="0" smtClean="0">
                <a:ln>
                  <a:noFill/>
                </a:ln>
                <a:solidFill>
                  <a:schemeClr val="tx1"/>
                </a:solidFill>
                <a:effectLst/>
                <a:ea typeface="Times New Roman" pitchFamily="18" charset="0"/>
              </a:rPr>
              <a:t>μετράται εκφράζοντας τη καθαρή πρόσοδο ως ποσοστό επί τοις % του μέσου όρου της αξίας του χρησιμοποιούμενου (επενδυμένου) κεφαλαίου, μεταξύ των απογραφών στην έναρξη και λήξη της παραγωγικής περιόδου (ημερολογιακό-</a:t>
            </a:r>
            <a:r>
              <a:rPr kumimoji="0" lang="el-GR" b="0" i="0" u="none" strike="noStrike" cap="none" normalizeH="0" baseline="0" dirty="0" err="1" smtClean="0">
                <a:ln>
                  <a:noFill/>
                </a:ln>
                <a:solidFill>
                  <a:schemeClr val="tx1"/>
                </a:solidFill>
                <a:effectLst/>
                <a:ea typeface="Times New Roman" pitchFamily="18" charset="0"/>
              </a:rPr>
              <a:t>οικονομικό</a:t>
            </a:r>
            <a:r>
              <a:rPr kumimoji="0" lang="el-GR" b="0" i="0" u="none" strike="noStrike" cap="none" normalizeH="0" baseline="0" dirty="0" smtClean="0">
                <a:ln>
                  <a:noFill/>
                </a:ln>
                <a:solidFill>
                  <a:schemeClr val="tx1"/>
                </a:solidFill>
                <a:effectLst/>
                <a:ea typeface="Times New Roman" pitchFamily="18" charset="0"/>
              </a:rPr>
              <a:t> ή γεωργικό έτος). Στην αξία του κεφαλαίου υπολογίζεται και η αξία του εδάφους (ιδιόκτητου και ενοικιαζόμενου). </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1720840"/>
            <a:ext cx="8280920" cy="1754326"/>
          </a:xfrm>
          <a:prstGeom prst="rect">
            <a:avLst/>
          </a:prstGeom>
        </p:spPr>
        <p:txBody>
          <a:bodyPr wrap="square">
            <a:spAutoFit/>
          </a:bodyPr>
          <a:lstStyle/>
          <a:p>
            <a:pPr algn="just"/>
            <a:r>
              <a:rPr lang="en-US" dirty="0"/>
              <a:t>Η </a:t>
            </a:r>
            <a:r>
              <a:rPr lang="en-US" dirty="0" err="1"/>
              <a:t>μέτρηση</a:t>
            </a:r>
            <a:r>
              <a:rPr lang="en-US" dirty="0"/>
              <a:t> </a:t>
            </a:r>
            <a:r>
              <a:rPr lang="en-US" dirty="0" err="1"/>
              <a:t>της</a:t>
            </a:r>
            <a:r>
              <a:rPr lang="en-US" dirty="0"/>
              <a:t> </a:t>
            </a:r>
            <a:r>
              <a:rPr lang="en-US" dirty="0" err="1"/>
              <a:t>αποδοτικότητας</a:t>
            </a:r>
            <a:r>
              <a:rPr lang="en-US" dirty="0"/>
              <a:t> </a:t>
            </a:r>
            <a:r>
              <a:rPr lang="en-US" dirty="0" err="1"/>
              <a:t>του</a:t>
            </a:r>
            <a:r>
              <a:rPr lang="en-US" dirty="0"/>
              <a:t> </a:t>
            </a:r>
            <a:r>
              <a:rPr lang="en-US" dirty="0" err="1"/>
              <a:t>επενδυμένου</a:t>
            </a:r>
            <a:r>
              <a:rPr lang="en-US" dirty="0"/>
              <a:t> </a:t>
            </a:r>
            <a:r>
              <a:rPr lang="en-US" dirty="0" err="1"/>
              <a:t>κεφαλαίου</a:t>
            </a:r>
            <a:r>
              <a:rPr lang="en-US" dirty="0"/>
              <a:t> </a:t>
            </a:r>
            <a:r>
              <a:rPr lang="en-US" dirty="0" err="1"/>
              <a:t>σε</a:t>
            </a:r>
            <a:r>
              <a:rPr lang="en-US" dirty="0"/>
              <a:t> </a:t>
            </a:r>
            <a:r>
              <a:rPr lang="en-US" dirty="0" err="1"/>
              <a:t>μια</a:t>
            </a:r>
            <a:r>
              <a:rPr lang="en-US" dirty="0"/>
              <a:t> </a:t>
            </a:r>
            <a:r>
              <a:rPr lang="en-US" dirty="0" err="1"/>
              <a:t>γεωργική</a:t>
            </a:r>
            <a:r>
              <a:rPr lang="en-US" dirty="0"/>
              <a:t> </a:t>
            </a:r>
            <a:r>
              <a:rPr lang="en-US" dirty="0" err="1"/>
              <a:t>επιχείρηση</a:t>
            </a:r>
            <a:r>
              <a:rPr lang="en-US" dirty="0"/>
              <a:t> ή </a:t>
            </a:r>
            <a:r>
              <a:rPr lang="en-US" dirty="0" err="1"/>
              <a:t>σε</a:t>
            </a:r>
            <a:r>
              <a:rPr lang="en-US" dirty="0"/>
              <a:t> </a:t>
            </a:r>
            <a:r>
              <a:rPr lang="en-US" dirty="0" err="1"/>
              <a:t>ένα</a:t>
            </a:r>
            <a:r>
              <a:rPr lang="en-US" dirty="0"/>
              <a:t> </a:t>
            </a:r>
            <a:r>
              <a:rPr lang="en-US" dirty="0" err="1"/>
              <a:t>κλάδο</a:t>
            </a:r>
            <a:r>
              <a:rPr lang="en-US" dirty="0"/>
              <a:t> </a:t>
            </a:r>
            <a:r>
              <a:rPr lang="en-US" dirty="0" err="1"/>
              <a:t>της</a:t>
            </a:r>
            <a:r>
              <a:rPr lang="en-US" dirty="0"/>
              <a:t>, </a:t>
            </a:r>
            <a:r>
              <a:rPr lang="en-US" dirty="0" err="1"/>
              <a:t>έχει</a:t>
            </a:r>
            <a:r>
              <a:rPr lang="en-US" dirty="0"/>
              <a:t> </a:t>
            </a:r>
            <a:r>
              <a:rPr lang="en-US" dirty="0" err="1"/>
              <a:t>ιδιαίτερη</a:t>
            </a:r>
            <a:r>
              <a:rPr lang="en-US" dirty="0"/>
              <a:t> </a:t>
            </a:r>
            <a:r>
              <a:rPr lang="en-US" dirty="0" err="1"/>
              <a:t>σημασία</a:t>
            </a:r>
            <a:r>
              <a:rPr lang="en-US" dirty="0"/>
              <a:t> </a:t>
            </a:r>
            <a:r>
              <a:rPr lang="en-US" dirty="0" err="1"/>
              <a:t>ως</a:t>
            </a:r>
            <a:r>
              <a:rPr lang="en-US" dirty="0"/>
              <a:t> </a:t>
            </a:r>
            <a:r>
              <a:rPr lang="en-US" dirty="0" err="1"/>
              <a:t>μέτρο</a:t>
            </a:r>
            <a:r>
              <a:rPr lang="en-US" dirty="0"/>
              <a:t> </a:t>
            </a:r>
            <a:r>
              <a:rPr lang="en-US" dirty="0" err="1"/>
              <a:t>σύγκρισης</a:t>
            </a:r>
            <a:r>
              <a:rPr lang="en-US" dirty="0"/>
              <a:t> </a:t>
            </a:r>
            <a:r>
              <a:rPr lang="en-US" dirty="0" err="1"/>
              <a:t>της</a:t>
            </a:r>
            <a:r>
              <a:rPr lang="en-US" dirty="0"/>
              <a:t> </a:t>
            </a:r>
            <a:r>
              <a:rPr lang="en-US" dirty="0" err="1"/>
              <a:t>αποδοτικότητας</a:t>
            </a:r>
            <a:r>
              <a:rPr lang="en-US" dirty="0"/>
              <a:t> </a:t>
            </a:r>
            <a:r>
              <a:rPr lang="en-US" dirty="0" err="1"/>
              <a:t>του</a:t>
            </a:r>
            <a:r>
              <a:rPr lang="en-US" dirty="0"/>
              <a:t> </a:t>
            </a:r>
            <a:r>
              <a:rPr lang="en-US" dirty="0" err="1"/>
              <a:t>συνολικού</a:t>
            </a:r>
            <a:r>
              <a:rPr lang="en-US" dirty="0"/>
              <a:t> </a:t>
            </a:r>
            <a:r>
              <a:rPr lang="en-US" dirty="0" err="1"/>
              <a:t>κεφαλαίου</a:t>
            </a:r>
            <a:r>
              <a:rPr lang="en-US" dirty="0"/>
              <a:t> </a:t>
            </a:r>
            <a:r>
              <a:rPr lang="en-US" dirty="0" err="1"/>
              <a:t>που</a:t>
            </a:r>
            <a:r>
              <a:rPr lang="en-US" dirty="0"/>
              <a:t> </a:t>
            </a:r>
            <a:r>
              <a:rPr lang="en-US" dirty="0" err="1"/>
              <a:t>επενδύεται</a:t>
            </a:r>
            <a:r>
              <a:rPr lang="en-US" dirty="0"/>
              <a:t> </a:t>
            </a:r>
            <a:r>
              <a:rPr lang="en-US" dirty="0" err="1"/>
              <a:t>στην</a:t>
            </a:r>
            <a:r>
              <a:rPr lang="en-US" dirty="0"/>
              <a:t> </a:t>
            </a:r>
            <a:r>
              <a:rPr lang="en-US" dirty="0" err="1"/>
              <a:t>επιχείρηση</a:t>
            </a:r>
            <a:r>
              <a:rPr lang="en-US" dirty="0"/>
              <a:t> (ή </a:t>
            </a:r>
            <a:r>
              <a:rPr lang="en-US" dirty="0" err="1"/>
              <a:t>του</a:t>
            </a:r>
            <a:r>
              <a:rPr lang="en-US" dirty="0"/>
              <a:t> </a:t>
            </a:r>
            <a:r>
              <a:rPr lang="en-US" dirty="0" err="1"/>
              <a:t>κεφαλαίου</a:t>
            </a:r>
            <a:r>
              <a:rPr lang="en-US" dirty="0"/>
              <a:t> </a:t>
            </a:r>
            <a:r>
              <a:rPr lang="en-US" dirty="0" err="1"/>
              <a:t>που</a:t>
            </a:r>
            <a:r>
              <a:rPr lang="en-US" dirty="0"/>
              <a:t> </a:t>
            </a:r>
            <a:r>
              <a:rPr lang="en-US" dirty="0" err="1"/>
              <a:t>επενδύεται</a:t>
            </a:r>
            <a:r>
              <a:rPr lang="en-US" dirty="0"/>
              <a:t> </a:t>
            </a:r>
            <a:r>
              <a:rPr lang="en-US" dirty="0" err="1"/>
              <a:t>σε</a:t>
            </a:r>
            <a:r>
              <a:rPr lang="en-US" dirty="0"/>
              <a:t> </a:t>
            </a:r>
            <a:r>
              <a:rPr lang="en-US" dirty="0" err="1"/>
              <a:t>έναν</a:t>
            </a:r>
            <a:r>
              <a:rPr lang="en-US" dirty="0"/>
              <a:t> </a:t>
            </a:r>
            <a:r>
              <a:rPr lang="en-US" dirty="0" err="1"/>
              <a:t>κλάδο</a:t>
            </a:r>
            <a:r>
              <a:rPr lang="en-US" dirty="0"/>
              <a:t>), </a:t>
            </a:r>
            <a:r>
              <a:rPr lang="en-US" dirty="0" err="1"/>
              <a:t>σε</a:t>
            </a:r>
            <a:r>
              <a:rPr lang="en-US" dirty="0"/>
              <a:t> </a:t>
            </a:r>
            <a:r>
              <a:rPr lang="en-US" dirty="0" err="1"/>
              <a:t>σχέση</a:t>
            </a:r>
            <a:r>
              <a:rPr lang="en-US" dirty="0"/>
              <a:t> </a:t>
            </a:r>
            <a:r>
              <a:rPr lang="en-US" dirty="0" err="1"/>
              <a:t>με</a:t>
            </a:r>
            <a:r>
              <a:rPr lang="en-US" dirty="0"/>
              <a:t> </a:t>
            </a:r>
            <a:r>
              <a:rPr lang="en-US" dirty="0" err="1"/>
              <a:t>άλλες</a:t>
            </a:r>
            <a:r>
              <a:rPr lang="en-US" dirty="0"/>
              <a:t> </a:t>
            </a:r>
            <a:r>
              <a:rPr lang="en-US" dirty="0" err="1"/>
              <a:t>ομοειδείς</a:t>
            </a:r>
            <a:r>
              <a:rPr lang="en-US" dirty="0"/>
              <a:t> </a:t>
            </a:r>
            <a:r>
              <a:rPr lang="en-US" dirty="0" err="1"/>
              <a:t>επιχειρήσεις</a:t>
            </a:r>
            <a:r>
              <a:rPr lang="en-US" dirty="0"/>
              <a:t> (ή </a:t>
            </a:r>
            <a:r>
              <a:rPr lang="en-US" dirty="0" err="1"/>
              <a:t>κλάδους</a:t>
            </a:r>
            <a:r>
              <a:rPr lang="en-US" dirty="0"/>
              <a:t> </a:t>
            </a:r>
            <a:r>
              <a:rPr lang="en-US" dirty="0" err="1"/>
              <a:t>παραγωγής</a:t>
            </a:r>
            <a:r>
              <a:rPr lang="en-US" dirty="0"/>
              <a:t>), </a:t>
            </a:r>
            <a:r>
              <a:rPr lang="en-US" dirty="0" err="1"/>
              <a:t>καθώς</a:t>
            </a:r>
            <a:r>
              <a:rPr lang="en-US" dirty="0"/>
              <a:t> </a:t>
            </a:r>
            <a:r>
              <a:rPr lang="en-US" dirty="0" err="1"/>
              <a:t>και</a:t>
            </a:r>
            <a:r>
              <a:rPr lang="en-US" dirty="0"/>
              <a:t> </a:t>
            </a:r>
            <a:r>
              <a:rPr lang="en-US" dirty="0" err="1"/>
              <a:t>ως</a:t>
            </a:r>
            <a:r>
              <a:rPr lang="en-US" dirty="0"/>
              <a:t> </a:t>
            </a:r>
            <a:r>
              <a:rPr lang="en-US" dirty="0" err="1"/>
              <a:t>επιτυγχανόμενο</a:t>
            </a:r>
            <a:r>
              <a:rPr lang="en-US" dirty="0"/>
              <a:t> </a:t>
            </a:r>
            <a:r>
              <a:rPr lang="en-US" dirty="0" err="1"/>
              <a:t>επιτόκιο</a:t>
            </a:r>
            <a:r>
              <a:rPr lang="en-US" dirty="0"/>
              <a:t>, </a:t>
            </a:r>
            <a:r>
              <a:rPr lang="en-US" dirty="0" err="1"/>
              <a:t>σε</a:t>
            </a:r>
            <a:r>
              <a:rPr lang="en-US" dirty="0"/>
              <a:t> </a:t>
            </a:r>
            <a:r>
              <a:rPr lang="en-US" dirty="0" err="1"/>
              <a:t>σχέση</a:t>
            </a:r>
            <a:r>
              <a:rPr lang="en-US" dirty="0"/>
              <a:t> </a:t>
            </a:r>
            <a:r>
              <a:rPr lang="en-US" dirty="0" err="1"/>
              <a:t>με</a:t>
            </a:r>
            <a:r>
              <a:rPr lang="en-US" dirty="0"/>
              <a:t> </a:t>
            </a:r>
            <a:r>
              <a:rPr lang="en-US" dirty="0" err="1"/>
              <a:t>το</a:t>
            </a:r>
            <a:r>
              <a:rPr lang="en-US" dirty="0"/>
              <a:t> </a:t>
            </a:r>
            <a:r>
              <a:rPr lang="en-US" dirty="0" err="1"/>
              <a:t>αντίστοιχο</a:t>
            </a:r>
            <a:r>
              <a:rPr lang="en-US" dirty="0"/>
              <a:t> </a:t>
            </a:r>
            <a:r>
              <a:rPr lang="en-US" dirty="0" err="1"/>
              <a:t>που</a:t>
            </a:r>
            <a:r>
              <a:rPr lang="en-US" dirty="0"/>
              <a:t> </a:t>
            </a:r>
            <a:r>
              <a:rPr lang="en-US" dirty="0" err="1"/>
              <a:t>καταβάλλεται</a:t>
            </a:r>
            <a:r>
              <a:rPr lang="en-US" dirty="0"/>
              <a:t> </a:t>
            </a:r>
            <a:r>
              <a:rPr lang="en-US" dirty="0" err="1"/>
              <a:t>από</a:t>
            </a:r>
            <a:r>
              <a:rPr lang="en-US" dirty="0"/>
              <a:t> </a:t>
            </a:r>
            <a:r>
              <a:rPr lang="en-US" dirty="0" err="1"/>
              <a:t>τις</a:t>
            </a:r>
            <a:r>
              <a:rPr lang="en-US" dirty="0"/>
              <a:t> </a:t>
            </a:r>
            <a:r>
              <a:rPr lang="en-US" dirty="0" err="1"/>
              <a:t>εμπορικές</a:t>
            </a:r>
            <a:r>
              <a:rPr lang="en-US" dirty="0"/>
              <a:t> </a:t>
            </a:r>
            <a:r>
              <a:rPr lang="en-US" dirty="0" err="1"/>
              <a:t>τράπεζες</a:t>
            </a:r>
            <a:r>
              <a:rPr lang="en-US" dirty="0"/>
              <a:t> (</a:t>
            </a:r>
            <a:r>
              <a:rPr lang="en-US" dirty="0" err="1"/>
              <a:t>επιτόκιο</a:t>
            </a:r>
            <a:r>
              <a:rPr lang="en-US" dirty="0"/>
              <a:t> </a:t>
            </a:r>
            <a:r>
              <a:rPr lang="en-US" dirty="0" err="1"/>
              <a:t>καταθέσεων</a:t>
            </a:r>
            <a:r>
              <a:rPr lang="en-US" dirty="0"/>
              <a:t>)</a:t>
            </a:r>
            <a:endParaRPr lang="el-GR" dirty="0"/>
          </a:p>
        </p:txBody>
      </p:sp>
      <p:sp>
        <p:nvSpPr>
          <p:cNvPr id="32770" name="Rectangle 2"/>
          <p:cNvSpPr>
            <a:spLocks noChangeArrowheads="1"/>
          </p:cNvSpPr>
          <p:nvPr/>
        </p:nvSpPr>
        <p:spPr bwMode="auto">
          <a:xfrm>
            <a:off x="395536" y="3537411"/>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Η </a:t>
            </a:r>
            <a:r>
              <a:rPr kumimoji="0" lang="el-GR" b="1" i="1" u="sng" strike="noStrike" cap="none" normalizeH="0" baseline="0" dirty="0" smtClean="0">
                <a:ln>
                  <a:noFill/>
                </a:ln>
                <a:solidFill>
                  <a:schemeClr val="tx1"/>
                </a:solidFill>
                <a:effectLst/>
                <a:ea typeface="Times New Roman" pitchFamily="18" charset="0"/>
              </a:rPr>
              <a:t>πρόσοδος καθαρής περιουσίας </a:t>
            </a:r>
            <a:r>
              <a:rPr kumimoji="0" lang="el-GR" b="0" i="0" u="none" strike="noStrike" cap="none" normalizeH="0" baseline="0" dirty="0" smtClean="0">
                <a:ln>
                  <a:noFill/>
                </a:ln>
                <a:solidFill>
                  <a:schemeClr val="tx1"/>
                </a:solidFill>
                <a:effectLst/>
                <a:ea typeface="Times New Roman" pitchFamily="18" charset="0"/>
              </a:rPr>
              <a:t>ή η </a:t>
            </a:r>
            <a:r>
              <a:rPr kumimoji="0" lang="el-GR" b="1" i="1" u="sng" strike="noStrike" cap="none" normalizeH="0" baseline="0" dirty="0" smtClean="0">
                <a:ln>
                  <a:noFill/>
                </a:ln>
                <a:solidFill>
                  <a:schemeClr val="tx1"/>
                </a:solidFill>
                <a:effectLst/>
                <a:ea typeface="Times New Roman" pitchFamily="18" charset="0"/>
              </a:rPr>
              <a:t>καθαρή πρόσοδος του ιδίου κεφαλαίου </a:t>
            </a:r>
            <a:r>
              <a:rPr kumimoji="0" lang="el-GR" b="0" i="0" u="none" strike="noStrike" cap="none" normalizeH="0" baseline="0" dirty="0" smtClean="0">
                <a:ln>
                  <a:noFill/>
                </a:ln>
                <a:solidFill>
                  <a:schemeClr val="tx1"/>
                </a:solidFill>
                <a:effectLst/>
                <a:ea typeface="Times New Roman" pitchFamily="18" charset="0"/>
              </a:rPr>
              <a:t>της γεωργικής επιχείρησης (ή αντίστοιχα ενός κλάδου παραγωγής ή ενός προϊόντος) υπολογίζεται αφαιρώντας από την καθαρή πρόσοδο τους καταβαλλόμενους τόκους (και το καταβαλλόμενο ενοίκιο του εδάφους), δηλαδή τους τόκους του επί πιστώσει ή ξένου κεφαλαίου </a:t>
            </a:r>
            <a:endParaRPr kumimoji="0" lang="el-GR" b="0" i="0" u="none" strike="noStrike" cap="none" normalizeH="0" baseline="0" dirty="0" smtClean="0">
              <a:ln>
                <a:noFill/>
              </a:ln>
              <a:solidFill>
                <a:schemeClr val="tx1"/>
              </a:solidFill>
              <a:effectLst/>
            </a:endParaRPr>
          </a:p>
        </p:txBody>
      </p:sp>
      <p:sp>
        <p:nvSpPr>
          <p:cNvPr id="5" name="Rectangle 4"/>
          <p:cNvSpPr/>
          <p:nvPr/>
        </p:nvSpPr>
        <p:spPr>
          <a:xfrm>
            <a:off x="467544" y="5085184"/>
            <a:ext cx="8352928" cy="923330"/>
          </a:xfrm>
          <a:prstGeom prst="rect">
            <a:avLst/>
          </a:prstGeom>
        </p:spPr>
        <p:txBody>
          <a:bodyPr wrap="square">
            <a:spAutoFit/>
          </a:bodyPr>
          <a:lstStyle/>
          <a:p>
            <a:r>
              <a:rPr lang="en-US" dirty="0" err="1"/>
              <a:t>Ως</a:t>
            </a:r>
            <a:r>
              <a:rPr lang="en-US" dirty="0"/>
              <a:t> </a:t>
            </a:r>
            <a:r>
              <a:rPr lang="en-US" dirty="0" err="1"/>
              <a:t>πρόσοδος</a:t>
            </a:r>
            <a:r>
              <a:rPr lang="en-US" dirty="0"/>
              <a:t> </a:t>
            </a:r>
            <a:r>
              <a:rPr lang="en-US" dirty="0" err="1"/>
              <a:t>καθαρής</a:t>
            </a:r>
            <a:r>
              <a:rPr lang="en-US" dirty="0"/>
              <a:t> </a:t>
            </a:r>
            <a:r>
              <a:rPr lang="en-US" dirty="0" err="1"/>
              <a:t>περιουσίας</a:t>
            </a:r>
            <a:r>
              <a:rPr lang="en-US" dirty="0"/>
              <a:t> </a:t>
            </a:r>
            <a:r>
              <a:rPr lang="en-US" dirty="0" err="1"/>
              <a:t>θωρείται</a:t>
            </a:r>
            <a:r>
              <a:rPr lang="en-US" dirty="0"/>
              <a:t> η </a:t>
            </a:r>
            <a:r>
              <a:rPr lang="en-US" dirty="0" err="1"/>
              <a:t>πρόσοδος</a:t>
            </a:r>
            <a:r>
              <a:rPr lang="en-US" dirty="0"/>
              <a:t> </a:t>
            </a:r>
            <a:r>
              <a:rPr lang="en-US" dirty="0" err="1"/>
              <a:t>που</a:t>
            </a:r>
            <a:r>
              <a:rPr lang="en-US" dirty="0"/>
              <a:t> </a:t>
            </a:r>
            <a:r>
              <a:rPr lang="en-US" dirty="0" err="1"/>
              <a:t>αντιστοιχεί</a:t>
            </a:r>
            <a:r>
              <a:rPr lang="en-US" dirty="0"/>
              <a:t> </a:t>
            </a:r>
            <a:r>
              <a:rPr lang="en-US" dirty="0" err="1"/>
              <a:t>στο</a:t>
            </a:r>
            <a:r>
              <a:rPr lang="en-US" dirty="0"/>
              <a:t> </a:t>
            </a:r>
            <a:r>
              <a:rPr lang="en-US" dirty="0" err="1"/>
              <a:t>χρησιμοποιούμενο</a:t>
            </a:r>
            <a:r>
              <a:rPr lang="en-US" dirty="0"/>
              <a:t> </a:t>
            </a:r>
            <a:r>
              <a:rPr lang="en-US" dirty="0" err="1"/>
              <a:t>κεφάλαιο</a:t>
            </a:r>
            <a:r>
              <a:rPr lang="en-US" dirty="0"/>
              <a:t> (</a:t>
            </a:r>
            <a:r>
              <a:rPr lang="en-US" dirty="0" err="1"/>
              <a:t>στο</a:t>
            </a:r>
            <a:r>
              <a:rPr lang="en-US" dirty="0"/>
              <a:t> </a:t>
            </a:r>
            <a:r>
              <a:rPr lang="en-US" dirty="0" err="1"/>
              <a:t>οποίο</a:t>
            </a:r>
            <a:r>
              <a:rPr lang="en-US" dirty="0"/>
              <a:t> </a:t>
            </a:r>
            <a:r>
              <a:rPr lang="en-US" dirty="0" err="1"/>
              <a:t>περιλαμβάνεται</a:t>
            </a:r>
            <a:r>
              <a:rPr lang="en-US" dirty="0"/>
              <a:t> </a:t>
            </a:r>
            <a:r>
              <a:rPr lang="en-US" dirty="0" err="1"/>
              <a:t>και</a:t>
            </a:r>
            <a:r>
              <a:rPr lang="en-US" dirty="0"/>
              <a:t> </a:t>
            </a:r>
            <a:r>
              <a:rPr lang="en-US" dirty="0" err="1"/>
              <a:t>το</a:t>
            </a:r>
            <a:r>
              <a:rPr lang="en-US" dirty="0"/>
              <a:t> </a:t>
            </a:r>
            <a:r>
              <a:rPr lang="en-US" dirty="0" err="1"/>
              <a:t>έδαφος</a:t>
            </a:r>
            <a:r>
              <a:rPr lang="en-US" dirty="0"/>
              <a:t>), </a:t>
            </a:r>
            <a:r>
              <a:rPr lang="en-US" dirty="0" err="1"/>
              <a:t>που</a:t>
            </a:r>
            <a:r>
              <a:rPr lang="en-US" dirty="0"/>
              <a:t> </a:t>
            </a:r>
            <a:r>
              <a:rPr lang="en-US" dirty="0" err="1"/>
              <a:t>ανήκει</a:t>
            </a:r>
            <a:r>
              <a:rPr lang="en-US" dirty="0"/>
              <a:t> </a:t>
            </a:r>
            <a:r>
              <a:rPr lang="en-US" dirty="0" err="1"/>
              <a:t>στον</a:t>
            </a:r>
            <a:r>
              <a:rPr lang="en-US" dirty="0"/>
              <a:t> </a:t>
            </a:r>
            <a:r>
              <a:rPr lang="en-US" dirty="0" err="1"/>
              <a:t>αρχηγό</a:t>
            </a:r>
            <a:r>
              <a:rPr lang="en-US" dirty="0"/>
              <a:t> </a:t>
            </a:r>
            <a:r>
              <a:rPr lang="en-US" dirty="0" err="1"/>
              <a:t>της</a:t>
            </a:r>
            <a:r>
              <a:rPr lang="en-US" dirty="0"/>
              <a:t> </a:t>
            </a:r>
            <a:r>
              <a:rPr lang="en-US" dirty="0" err="1"/>
              <a:t>γεωργικής</a:t>
            </a:r>
            <a:r>
              <a:rPr lang="en-US" dirty="0"/>
              <a:t> </a:t>
            </a:r>
            <a:r>
              <a:rPr lang="en-US" dirty="0" err="1"/>
              <a:t>επιχείρησης</a:t>
            </a:r>
            <a:r>
              <a:rPr lang="en-US" dirty="0"/>
              <a:t> </a:t>
            </a:r>
            <a:r>
              <a:rPr lang="en-US" dirty="0" err="1"/>
              <a:t>και</a:t>
            </a:r>
            <a:r>
              <a:rPr lang="en-US" dirty="0"/>
              <a:t> </a:t>
            </a:r>
            <a:r>
              <a:rPr lang="en-US" dirty="0" err="1"/>
              <a:t>τα</a:t>
            </a:r>
            <a:r>
              <a:rPr lang="en-US" dirty="0"/>
              <a:t> </a:t>
            </a:r>
            <a:r>
              <a:rPr lang="en-US" dirty="0" err="1"/>
              <a:t>μέλη</a:t>
            </a:r>
            <a:r>
              <a:rPr lang="en-US" dirty="0"/>
              <a:t> </a:t>
            </a:r>
            <a:r>
              <a:rPr lang="en-US" dirty="0" err="1"/>
              <a:t>της</a:t>
            </a:r>
            <a:r>
              <a:rPr lang="en-US" dirty="0"/>
              <a:t> </a:t>
            </a:r>
            <a:r>
              <a:rPr lang="en-US" dirty="0" err="1"/>
              <a:t>οικογένειάς</a:t>
            </a:r>
            <a:r>
              <a:rPr lang="en-US" dirty="0"/>
              <a:t> </a:t>
            </a:r>
            <a:r>
              <a:rPr lang="en-US" dirty="0" err="1"/>
              <a:t>του</a:t>
            </a:r>
            <a:r>
              <a:rPr lang="en-US" dirty="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064896" cy="923330"/>
          </a:xfrm>
          <a:prstGeom prst="rect">
            <a:avLst/>
          </a:prstGeom>
        </p:spPr>
        <p:txBody>
          <a:bodyPr wrap="square">
            <a:spAutoFit/>
          </a:bodyPr>
          <a:lstStyle/>
          <a:p>
            <a:pPr algn="just"/>
            <a:r>
              <a:rPr lang="el-GR" dirty="0" smtClean="0"/>
              <a:t>Η </a:t>
            </a:r>
            <a:r>
              <a:rPr lang="el-GR" b="1" i="1" u="sng" dirty="0" smtClean="0"/>
              <a:t>αποδοτικότητα ιδίου κεφαλαίου </a:t>
            </a:r>
            <a:r>
              <a:rPr lang="el-GR" dirty="0" smtClean="0"/>
              <a:t>γεωργικής επιχείρησης (ή αντίστοιχα κλάδου παραγωγής ή προϊόντος) υπολογίζεται με την έκφραση της προσόδου της καθαρής περιουσίας ως ποσοστό επί τοις % του μέσου επενδυμένου ιδίου κεφαλαίου </a:t>
            </a:r>
            <a:endParaRPr lang="el-GR" dirty="0"/>
          </a:p>
        </p:txBody>
      </p:sp>
      <p:sp>
        <p:nvSpPr>
          <p:cNvPr id="31745" name="Rectangle 1"/>
          <p:cNvSpPr>
            <a:spLocks noChangeArrowheads="1"/>
          </p:cNvSpPr>
          <p:nvPr/>
        </p:nvSpPr>
        <p:spPr bwMode="auto">
          <a:xfrm>
            <a:off x="467544" y="1317458"/>
            <a:ext cx="799288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Η μέτρηση της αποδοτικότητας του ιδίου κεφαλαίου έχει ιδιαίτερη σημασία ως μέτρο σύγκρισης της αποδοτικότητας του ιδιόκτητου κεφαλαίου, που επενδύεται στην επιχείρηση, σε σχέση με το επιτόκιο καταθέσεων που καταβάλλεται από τις εμπορικές τράπεζες. Η σύγκριση αυτή είναι ιδιαίτερα  σημαντική για τον ιδιοκτήτη της επιχείρησης, αφού δείχνει κατά πόσο είναι συμφέρον γι’ αυτόν να τοποθετεί τα κεφάλαιά του στην επιχείρηση ή εναλλακτικά να τα καταθέτει σε τράπεζα</a:t>
            </a:r>
            <a:endParaRPr kumimoji="0" lang="el-GR" b="0" i="0" u="none" strike="noStrike" cap="none" normalizeH="0" baseline="0" dirty="0" smtClean="0">
              <a:ln>
                <a:noFill/>
              </a:ln>
              <a:solidFill>
                <a:schemeClr val="tx1"/>
              </a:solidFill>
              <a:effectLst/>
            </a:endParaRPr>
          </a:p>
        </p:txBody>
      </p:sp>
      <p:sp>
        <p:nvSpPr>
          <p:cNvPr id="4" name="Rectangle 3"/>
          <p:cNvSpPr/>
          <p:nvPr/>
        </p:nvSpPr>
        <p:spPr>
          <a:xfrm>
            <a:off x="539552" y="3356992"/>
            <a:ext cx="7920880" cy="1477328"/>
          </a:xfrm>
          <a:prstGeom prst="rect">
            <a:avLst/>
          </a:prstGeom>
        </p:spPr>
        <p:txBody>
          <a:bodyPr wrap="square">
            <a:spAutoFit/>
          </a:bodyPr>
          <a:lstStyle/>
          <a:p>
            <a:r>
              <a:rPr lang="el-GR" dirty="0" smtClean="0"/>
              <a:t>Η </a:t>
            </a:r>
            <a:r>
              <a:rPr lang="el-GR" b="1" i="1" u="sng" dirty="0" smtClean="0"/>
              <a:t>έγγειος πρόσοδος </a:t>
            </a:r>
            <a:r>
              <a:rPr lang="el-GR" dirty="0" smtClean="0"/>
              <a:t>αντιστοιχεί στην πρόσοδο του παραγωγικού συντελεστή έδαφος (ιδιόκτητου και ξένου), που χρησιμοποιείται από την γεωργική επιχείρηση (ή αντίστοιχα από ένα κλάδο παραγωγής ή ένα προϊόν). Υπολογίζεται αφαιρώντας από τη καθαρή πρόσοδο όλους τους τόκους των χρησιμοποιηθέντων κεφαλαίων, εκτός από το ενοίκιο εδάφους.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88640"/>
            <a:ext cx="7560840" cy="1754326"/>
          </a:xfrm>
          <a:prstGeom prst="rect">
            <a:avLst/>
          </a:prstGeom>
        </p:spPr>
        <p:txBody>
          <a:bodyPr wrap="square">
            <a:spAutoFit/>
          </a:bodyPr>
          <a:lstStyle/>
          <a:p>
            <a:pPr algn="just"/>
            <a:r>
              <a:rPr lang="el-GR" dirty="0" smtClean="0"/>
              <a:t>Η</a:t>
            </a:r>
            <a:r>
              <a:rPr lang="el-GR" b="1" dirty="0" smtClean="0"/>
              <a:t> </a:t>
            </a:r>
            <a:r>
              <a:rPr lang="el-GR" b="1" i="1" u="sng" dirty="0" smtClean="0"/>
              <a:t>πρόσοδος εργασίας </a:t>
            </a:r>
            <a:r>
              <a:rPr lang="el-GR" dirty="0" smtClean="0"/>
              <a:t>αντιπροσωπεύει την αμοιβή του παραγωγικού συντελεστή εργασία για την συμμετοχή της στην παραγωγική δραστηριότητα μιας γεωργικής επιχείρησης ή ενός κλάδου της (ή ενός προϊόντος). Η πρόσοδος εργασίας υπολογίζεται αν αφαιρεθούν από την ακαθάριστη πρόσοδο όλες οι παραγωγικές δαπάνες, εκτός από τις συνολικές δαπάνες ανθρώπινης εργασίας (οικογενειακής και ξένης). </a:t>
            </a:r>
            <a:endParaRPr lang="el-GR" dirty="0"/>
          </a:p>
        </p:txBody>
      </p:sp>
      <p:sp>
        <p:nvSpPr>
          <p:cNvPr id="30721" name="Rectangle 1"/>
          <p:cNvSpPr>
            <a:spLocks noChangeArrowheads="1"/>
          </p:cNvSpPr>
          <p:nvPr/>
        </p:nvSpPr>
        <p:spPr bwMode="auto">
          <a:xfrm>
            <a:off x="827584" y="1691768"/>
            <a:ext cx="756084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Το </a:t>
            </a:r>
            <a:r>
              <a:rPr kumimoji="0" lang="el-GR" b="1" i="1" u="sng" strike="noStrike" cap="none" normalizeH="0" baseline="0" dirty="0" smtClean="0">
                <a:ln>
                  <a:noFill/>
                </a:ln>
                <a:solidFill>
                  <a:schemeClr val="tx1"/>
                </a:solidFill>
                <a:effectLst/>
                <a:ea typeface="Times New Roman" pitchFamily="18" charset="0"/>
              </a:rPr>
              <a:t>γεωργικό οικογενειακό εισόδημα </a:t>
            </a:r>
            <a:r>
              <a:rPr kumimoji="0" lang="el-GR" b="0" i="0" u="none" strike="noStrike" cap="none" normalizeH="0" baseline="0" dirty="0" smtClean="0">
                <a:ln>
                  <a:noFill/>
                </a:ln>
                <a:solidFill>
                  <a:schemeClr val="tx1"/>
                </a:solidFill>
                <a:effectLst/>
                <a:ea typeface="Times New Roman" pitchFamily="18" charset="0"/>
              </a:rPr>
              <a:t>αντιπροσωπεύει την συνολική καθαρή αμοιβή όλων των συντελεστών της παραγωγής που έχουν χρησιμοποιηθεί στην παραγωγική διαδικασία και ανήκουν στον παραγωγό και στην οικογένειά του, όπως είναι η οικογενειακή εργασία, τα κεφάλαια που ανήκουν στον παραγωγό και την οικογένεια του (περιλαμβανομένου και του εδάφους), καθώς και το τυχόν κέρδος.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Επειδή το οικογενειακό γεωργικό εισόδημα μετρά την αμοιβή των συντελεστών παραγωγής που ανήκουν στον παραγωγό και την οικογένειά του, το οικονομικό αυτό αποτέλεσμα υπολογίζεται συνήθως στις γεωργικές εκμεταλλεύσεις οικογενειακής μορφής, ενώ χρησιμοποιείται σπάνια στις γεωργικές επιχειρήσεις (επιχειρηματικής μορφής γεωργικές εκμεταλλεύσεις).  </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208912" cy="923330"/>
          </a:xfrm>
          <a:prstGeom prst="rect">
            <a:avLst/>
          </a:prstGeom>
        </p:spPr>
        <p:txBody>
          <a:bodyPr wrap="square">
            <a:spAutoFit/>
          </a:bodyPr>
          <a:lstStyle/>
          <a:p>
            <a:pPr algn="just"/>
            <a:r>
              <a:rPr lang="el-GR" dirty="0" smtClean="0"/>
              <a:t>Το </a:t>
            </a:r>
            <a:r>
              <a:rPr lang="el-GR" b="1" i="1" u="sng" dirty="0" smtClean="0"/>
              <a:t>γεωργικό οικογενειακό εισόδημα</a:t>
            </a:r>
            <a:r>
              <a:rPr lang="el-GR" dirty="0" smtClean="0"/>
              <a:t> είναι </a:t>
            </a:r>
            <a:r>
              <a:rPr lang="el-GR" b="1" dirty="0" smtClean="0"/>
              <a:t>το υπόλοιπο της αφαίρεσης </a:t>
            </a:r>
            <a:r>
              <a:rPr lang="el-GR" dirty="0" smtClean="0"/>
              <a:t>του συνόλου των </a:t>
            </a:r>
            <a:r>
              <a:rPr lang="el-GR" b="1" dirty="0" smtClean="0"/>
              <a:t>εμφανών δαπανών</a:t>
            </a:r>
            <a:r>
              <a:rPr lang="el-GR" dirty="0" smtClean="0"/>
              <a:t> </a:t>
            </a:r>
            <a:r>
              <a:rPr lang="el-GR" b="1" dirty="0" smtClean="0"/>
              <a:t>(</a:t>
            </a:r>
            <a:r>
              <a:rPr lang="el-GR" dirty="0" smtClean="0"/>
              <a:t>καταβαλλόμενων δαπανών + αποσβέσεων + </a:t>
            </a:r>
            <a:r>
              <a:rPr lang="el-GR" dirty="0" err="1" smtClean="0"/>
              <a:t>αυτασφαλίστρων</a:t>
            </a:r>
            <a:r>
              <a:rPr lang="el-GR" dirty="0" smtClean="0"/>
              <a:t>) </a:t>
            </a:r>
            <a:r>
              <a:rPr lang="el-GR" b="1" dirty="0" smtClean="0"/>
              <a:t>από την ακαθάριστη πρόσοδο</a:t>
            </a:r>
            <a:endParaRPr lang="el-GR" b="1" dirty="0"/>
          </a:p>
        </p:txBody>
      </p:sp>
      <p:sp>
        <p:nvSpPr>
          <p:cNvPr id="3" name="Rectangle 2"/>
          <p:cNvSpPr/>
          <p:nvPr/>
        </p:nvSpPr>
        <p:spPr>
          <a:xfrm>
            <a:off x="611560" y="1700807"/>
            <a:ext cx="7920880" cy="3139321"/>
          </a:xfrm>
          <a:prstGeom prst="rect">
            <a:avLst/>
          </a:prstGeom>
        </p:spPr>
        <p:txBody>
          <a:bodyPr wrap="square">
            <a:spAutoFit/>
          </a:bodyPr>
          <a:lstStyle/>
          <a:p>
            <a:r>
              <a:rPr lang="en-US" dirty="0" err="1" smtClean="0"/>
              <a:t>Το</a:t>
            </a:r>
            <a:r>
              <a:rPr lang="en-US" dirty="0" smtClean="0"/>
              <a:t> </a:t>
            </a:r>
            <a:r>
              <a:rPr lang="en-US" dirty="0" err="1" smtClean="0"/>
              <a:t>γεωργικό</a:t>
            </a:r>
            <a:r>
              <a:rPr lang="en-US" dirty="0" smtClean="0"/>
              <a:t> </a:t>
            </a:r>
            <a:r>
              <a:rPr lang="en-US" dirty="0" err="1" smtClean="0"/>
              <a:t>οικογενειακό</a:t>
            </a:r>
            <a:r>
              <a:rPr lang="en-US" dirty="0" smtClean="0"/>
              <a:t> </a:t>
            </a:r>
            <a:r>
              <a:rPr lang="en-US" dirty="0" err="1" smtClean="0"/>
              <a:t>εισόδημα</a:t>
            </a:r>
            <a:r>
              <a:rPr lang="en-US" dirty="0" smtClean="0"/>
              <a:t> </a:t>
            </a:r>
            <a:r>
              <a:rPr lang="en-US" dirty="0" err="1" smtClean="0"/>
              <a:t>είναι</a:t>
            </a:r>
            <a:r>
              <a:rPr lang="en-US" dirty="0" smtClean="0"/>
              <a:t> η </a:t>
            </a:r>
            <a:r>
              <a:rPr lang="en-US" dirty="0" err="1" smtClean="0"/>
              <a:t>διαφορά</a:t>
            </a:r>
            <a:r>
              <a:rPr lang="en-US" dirty="0" smtClean="0"/>
              <a:t> </a:t>
            </a:r>
            <a:r>
              <a:rPr lang="en-US" dirty="0" err="1" smtClean="0"/>
              <a:t>εκείνη</a:t>
            </a:r>
            <a:r>
              <a:rPr lang="en-US" dirty="0" smtClean="0"/>
              <a:t> </a:t>
            </a:r>
            <a:r>
              <a:rPr lang="en-US" dirty="0" err="1" smtClean="0"/>
              <a:t>των</a:t>
            </a:r>
            <a:r>
              <a:rPr lang="en-US" dirty="0" smtClean="0"/>
              <a:t> </a:t>
            </a:r>
            <a:r>
              <a:rPr lang="en-US" dirty="0" err="1" smtClean="0"/>
              <a:t>δαπανών</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ακαθάριστη</a:t>
            </a:r>
            <a:r>
              <a:rPr lang="en-US" dirty="0" smtClean="0"/>
              <a:t> </a:t>
            </a:r>
            <a:r>
              <a:rPr lang="en-US" dirty="0" err="1" smtClean="0"/>
              <a:t>πρόσοδο</a:t>
            </a:r>
            <a:r>
              <a:rPr lang="en-US" dirty="0" smtClean="0"/>
              <a:t>, </a:t>
            </a:r>
            <a:r>
              <a:rPr lang="en-US" dirty="0" err="1" smtClean="0"/>
              <a:t>που</a:t>
            </a:r>
            <a:r>
              <a:rPr lang="en-US" dirty="0" smtClean="0"/>
              <a:t> </a:t>
            </a:r>
            <a:r>
              <a:rPr lang="en-US" dirty="0" err="1" smtClean="0"/>
              <a:t>μπορεί</a:t>
            </a:r>
            <a:r>
              <a:rPr lang="en-US" dirty="0" smtClean="0"/>
              <a:t> </a:t>
            </a:r>
            <a:r>
              <a:rPr lang="en-US" dirty="0" err="1" smtClean="0"/>
              <a:t>να</a:t>
            </a:r>
            <a:r>
              <a:rPr lang="en-US" dirty="0" smtClean="0"/>
              <a:t> </a:t>
            </a:r>
            <a:r>
              <a:rPr lang="en-US" dirty="0" err="1" smtClean="0"/>
              <a:t>διατεθεί</a:t>
            </a:r>
            <a:r>
              <a:rPr lang="en-US" dirty="0" smtClean="0"/>
              <a:t> </a:t>
            </a:r>
            <a:r>
              <a:rPr lang="en-US" dirty="0" err="1" smtClean="0"/>
              <a:t>από</a:t>
            </a:r>
            <a:r>
              <a:rPr lang="en-US" dirty="0" smtClean="0"/>
              <a:t> </a:t>
            </a:r>
            <a:r>
              <a:rPr lang="en-US" dirty="0" err="1" smtClean="0"/>
              <a:t>το</a:t>
            </a:r>
            <a:r>
              <a:rPr lang="en-US" dirty="0" smtClean="0"/>
              <a:t> </a:t>
            </a:r>
            <a:r>
              <a:rPr lang="en-US" dirty="0" err="1" smtClean="0"/>
              <a:t>γεωργό</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οικογένειά</a:t>
            </a:r>
            <a:r>
              <a:rPr lang="en-US" dirty="0" smtClean="0"/>
              <a:t> </a:t>
            </a:r>
            <a:r>
              <a:rPr lang="en-US" dirty="0" err="1" smtClean="0"/>
              <a:t>του</a:t>
            </a:r>
            <a:r>
              <a:rPr lang="en-US" dirty="0" smtClean="0"/>
              <a:t> </a:t>
            </a:r>
            <a:r>
              <a:rPr lang="en-US" dirty="0" err="1" smtClean="0"/>
              <a:t>κατά</a:t>
            </a:r>
            <a:r>
              <a:rPr lang="en-US" dirty="0" smtClean="0"/>
              <a:t> </a:t>
            </a:r>
            <a:r>
              <a:rPr lang="en-US" dirty="0" err="1" smtClean="0"/>
              <a:t>τη</a:t>
            </a:r>
            <a:r>
              <a:rPr lang="en-US" dirty="0" smtClean="0"/>
              <a:t> </a:t>
            </a:r>
            <a:r>
              <a:rPr lang="en-US" dirty="0" err="1" smtClean="0"/>
              <a:t>βούλησή</a:t>
            </a:r>
            <a:r>
              <a:rPr lang="en-US" dirty="0" smtClean="0"/>
              <a:t> </a:t>
            </a:r>
            <a:r>
              <a:rPr lang="en-US" dirty="0" err="1" smtClean="0"/>
              <a:t>τους</a:t>
            </a:r>
            <a:r>
              <a:rPr lang="en-US" dirty="0" smtClean="0"/>
              <a:t> (</a:t>
            </a:r>
            <a:r>
              <a:rPr lang="en-US" dirty="0" err="1" smtClean="0"/>
              <a:t>για</a:t>
            </a:r>
            <a:r>
              <a:rPr lang="en-US" dirty="0" smtClean="0"/>
              <a:t> </a:t>
            </a:r>
            <a:r>
              <a:rPr lang="en-US" dirty="0" err="1" smtClean="0"/>
              <a:t>τη</a:t>
            </a:r>
            <a:r>
              <a:rPr lang="en-US" dirty="0" smtClean="0"/>
              <a:t> </a:t>
            </a:r>
            <a:r>
              <a:rPr lang="en-US" dirty="0" err="1" smtClean="0"/>
              <a:t>διαβίωση</a:t>
            </a:r>
            <a:r>
              <a:rPr lang="en-US" dirty="0" smtClean="0"/>
              <a:t> </a:t>
            </a:r>
            <a:r>
              <a:rPr lang="en-US" dirty="0" err="1" smtClean="0"/>
              <a:t>της</a:t>
            </a:r>
            <a:r>
              <a:rPr lang="en-US" dirty="0" smtClean="0"/>
              <a:t> </a:t>
            </a:r>
            <a:r>
              <a:rPr lang="en-US" dirty="0" err="1" smtClean="0"/>
              <a:t>οικογένειας</a:t>
            </a:r>
            <a:r>
              <a:rPr lang="en-US" dirty="0" smtClean="0"/>
              <a:t> </a:t>
            </a:r>
            <a:r>
              <a:rPr lang="en-US" dirty="0" err="1" smtClean="0"/>
              <a:t>κλπ</a:t>
            </a:r>
            <a:r>
              <a:rPr lang="en-US" dirty="0" smtClean="0"/>
              <a:t>.), </a:t>
            </a:r>
            <a:r>
              <a:rPr lang="en-US" dirty="0" err="1" smtClean="0"/>
              <a:t>χωρίς</a:t>
            </a:r>
            <a:r>
              <a:rPr lang="en-US" dirty="0" smtClean="0"/>
              <a:t> </a:t>
            </a:r>
            <a:r>
              <a:rPr lang="en-US" dirty="0" err="1" smtClean="0"/>
              <a:t>να</a:t>
            </a:r>
            <a:r>
              <a:rPr lang="en-US" dirty="0" smtClean="0"/>
              <a:t> </a:t>
            </a:r>
            <a:r>
              <a:rPr lang="en-US" dirty="0" err="1" smtClean="0"/>
              <a:t>μειώνεται</a:t>
            </a:r>
            <a:r>
              <a:rPr lang="en-US" dirty="0" smtClean="0"/>
              <a:t> η </a:t>
            </a:r>
            <a:r>
              <a:rPr lang="en-US" dirty="0" err="1" smtClean="0"/>
              <a:t>αξία</a:t>
            </a:r>
            <a:r>
              <a:rPr lang="en-US" dirty="0" smtClean="0"/>
              <a:t> </a:t>
            </a:r>
            <a:r>
              <a:rPr lang="en-US" dirty="0" err="1" smtClean="0"/>
              <a:t>των</a:t>
            </a:r>
            <a:r>
              <a:rPr lang="en-US" dirty="0" smtClean="0"/>
              <a:t> </a:t>
            </a:r>
            <a:r>
              <a:rPr lang="en-US" dirty="0" err="1" smtClean="0"/>
              <a:t>ιδίων</a:t>
            </a:r>
            <a:r>
              <a:rPr lang="en-US" dirty="0" smtClean="0"/>
              <a:t> </a:t>
            </a:r>
            <a:r>
              <a:rPr lang="en-US" dirty="0" err="1" smtClean="0"/>
              <a:t>κεφαλαίων</a:t>
            </a:r>
            <a:r>
              <a:rPr lang="en-US" dirty="0" smtClean="0"/>
              <a:t>, </a:t>
            </a:r>
            <a:r>
              <a:rPr lang="en-US" dirty="0" err="1" smtClean="0"/>
              <a:t>δηλαδή</a:t>
            </a:r>
            <a:r>
              <a:rPr lang="en-US" dirty="0" smtClean="0"/>
              <a:t> </a:t>
            </a:r>
            <a:r>
              <a:rPr lang="en-US" dirty="0" err="1" smtClean="0"/>
              <a:t>χωρίς</a:t>
            </a:r>
            <a:r>
              <a:rPr lang="en-US" dirty="0" smtClean="0"/>
              <a:t> </a:t>
            </a:r>
            <a:r>
              <a:rPr lang="en-US" dirty="0" err="1" smtClean="0"/>
              <a:t>να</a:t>
            </a:r>
            <a:r>
              <a:rPr lang="en-US" dirty="0" smtClean="0"/>
              <a:t> </a:t>
            </a:r>
            <a:r>
              <a:rPr lang="en-US" dirty="0" err="1" smtClean="0"/>
              <a:t>μειώνεται</a:t>
            </a:r>
            <a:r>
              <a:rPr lang="en-US" dirty="0" smtClean="0"/>
              <a:t> </a:t>
            </a:r>
            <a:r>
              <a:rPr lang="en-US" dirty="0" err="1" smtClean="0"/>
              <a:t>το</a:t>
            </a:r>
            <a:r>
              <a:rPr lang="en-US" dirty="0" smtClean="0"/>
              <a:t> </a:t>
            </a:r>
            <a:r>
              <a:rPr lang="en-US" dirty="0" err="1" smtClean="0"/>
              <a:t>επίπεδο</a:t>
            </a:r>
            <a:r>
              <a:rPr lang="en-US" dirty="0" smtClean="0"/>
              <a:t> </a:t>
            </a:r>
            <a:r>
              <a:rPr lang="en-US" dirty="0" err="1" smtClean="0"/>
              <a:t>των</a:t>
            </a:r>
            <a:r>
              <a:rPr lang="en-US" dirty="0" smtClean="0"/>
              <a:t> </a:t>
            </a:r>
            <a:r>
              <a:rPr lang="en-US" dirty="0" err="1" smtClean="0"/>
              <a:t>παραγωγικών</a:t>
            </a:r>
            <a:r>
              <a:rPr lang="en-US" dirty="0" smtClean="0"/>
              <a:t> </a:t>
            </a:r>
            <a:r>
              <a:rPr lang="en-US" dirty="0" err="1" smtClean="0"/>
              <a:t>δυνατοτήτων</a:t>
            </a:r>
            <a:r>
              <a:rPr lang="en-US" dirty="0" smtClean="0"/>
              <a:t> </a:t>
            </a:r>
            <a:r>
              <a:rPr lang="en-US" dirty="0" err="1" smtClean="0"/>
              <a:t>της</a:t>
            </a:r>
            <a:r>
              <a:rPr lang="en-US" dirty="0" smtClean="0"/>
              <a:t> </a:t>
            </a:r>
            <a:r>
              <a:rPr lang="en-US" dirty="0" err="1" smtClean="0"/>
              <a:t>εκμετάλλευσης</a:t>
            </a:r>
            <a:r>
              <a:rPr lang="en-US" dirty="0" smtClean="0"/>
              <a:t>. </a:t>
            </a:r>
            <a:endParaRPr lang="el-GR" dirty="0" smtClean="0"/>
          </a:p>
          <a:p>
            <a:endParaRPr lang="el-GR" dirty="0" smtClean="0"/>
          </a:p>
          <a:p>
            <a:r>
              <a:rPr lang="en-US" dirty="0" err="1" smtClean="0"/>
              <a:t>Για</a:t>
            </a:r>
            <a:r>
              <a:rPr lang="en-US" dirty="0" smtClean="0"/>
              <a:t> </a:t>
            </a:r>
            <a:r>
              <a:rPr lang="en-US" dirty="0" err="1" smtClean="0"/>
              <a:t>το</a:t>
            </a:r>
            <a:r>
              <a:rPr lang="en-US" dirty="0" smtClean="0"/>
              <a:t> </a:t>
            </a:r>
            <a:r>
              <a:rPr lang="en-US" dirty="0" err="1" smtClean="0"/>
              <a:t>σκοπό</a:t>
            </a:r>
            <a:r>
              <a:rPr lang="en-US" dirty="0" smtClean="0"/>
              <a:t> </a:t>
            </a:r>
            <a:r>
              <a:rPr lang="en-US" dirty="0" err="1" smtClean="0"/>
              <a:t>αυτό</a:t>
            </a:r>
            <a:r>
              <a:rPr lang="en-US" dirty="0" smtClean="0"/>
              <a:t>, </a:t>
            </a:r>
            <a:r>
              <a:rPr lang="en-US" dirty="0" err="1" smtClean="0"/>
              <a:t>οι</a:t>
            </a:r>
            <a:r>
              <a:rPr lang="en-US" dirty="0" smtClean="0"/>
              <a:t> </a:t>
            </a:r>
            <a:r>
              <a:rPr lang="en-US" dirty="0" err="1" smtClean="0"/>
              <a:t>αποσβέσεις</a:t>
            </a:r>
            <a:r>
              <a:rPr lang="en-US" dirty="0" smtClean="0"/>
              <a:t> </a:t>
            </a:r>
            <a:r>
              <a:rPr lang="en-US" dirty="0" err="1" smtClean="0"/>
              <a:t>αποτελούν</a:t>
            </a:r>
            <a:r>
              <a:rPr lang="en-US" dirty="0" smtClean="0"/>
              <a:t> </a:t>
            </a:r>
            <a:r>
              <a:rPr lang="en-US" dirty="0" err="1" smtClean="0"/>
              <a:t>αφαιρετικό</a:t>
            </a:r>
            <a:r>
              <a:rPr lang="en-US" dirty="0" smtClean="0"/>
              <a:t> </a:t>
            </a:r>
            <a:r>
              <a:rPr lang="en-US" dirty="0" err="1" smtClean="0"/>
              <a:t>στοιχείο</a:t>
            </a:r>
            <a:r>
              <a:rPr lang="en-US" dirty="0" smtClean="0"/>
              <a:t> </a:t>
            </a:r>
            <a:r>
              <a:rPr lang="en-US" dirty="0" err="1" smtClean="0"/>
              <a:t>στον</a:t>
            </a:r>
            <a:r>
              <a:rPr lang="en-US" dirty="0" smtClean="0"/>
              <a:t> </a:t>
            </a:r>
            <a:r>
              <a:rPr lang="en-US" dirty="0" err="1" smtClean="0"/>
              <a:t>υπολογισμό</a:t>
            </a:r>
            <a:r>
              <a:rPr lang="en-US" dirty="0" smtClean="0"/>
              <a:t> </a:t>
            </a:r>
            <a:r>
              <a:rPr lang="en-US" dirty="0" err="1" smtClean="0"/>
              <a:t>του</a:t>
            </a:r>
            <a:r>
              <a:rPr lang="en-US" dirty="0" smtClean="0"/>
              <a:t> </a:t>
            </a:r>
            <a:r>
              <a:rPr lang="en-US" dirty="0" err="1" smtClean="0"/>
              <a:t>γεωργικού</a:t>
            </a:r>
            <a:r>
              <a:rPr lang="en-US" dirty="0" smtClean="0"/>
              <a:t> </a:t>
            </a:r>
            <a:r>
              <a:rPr lang="en-US" dirty="0" err="1" smtClean="0"/>
              <a:t>οικογενειακό</a:t>
            </a:r>
            <a:r>
              <a:rPr lang="en-US" dirty="0" smtClean="0"/>
              <a:t> </a:t>
            </a:r>
            <a:r>
              <a:rPr lang="en-US" dirty="0" err="1" smtClean="0"/>
              <a:t>εισοδήματος</a:t>
            </a:r>
            <a:r>
              <a:rPr lang="en-US" dirty="0" smtClean="0"/>
              <a:t>, </a:t>
            </a:r>
            <a:r>
              <a:rPr lang="en-US" dirty="0" err="1" smtClean="0"/>
              <a:t>ώστε</a:t>
            </a:r>
            <a:r>
              <a:rPr lang="en-US" dirty="0" smtClean="0"/>
              <a:t> </a:t>
            </a:r>
            <a:r>
              <a:rPr lang="en-US" dirty="0" err="1" smtClean="0"/>
              <a:t>να</a:t>
            </a:r>
            <a:r>
              <a:rPr lang="en-US" dirty="0" smtClean="0"/>
              <a:t> </a:t>
            </a:r>
            <a:r>
              <a:rPr lang="en-US" dirty="0" err="1" smtClean="0"/>
              <a:t>είναι</a:t>
            </a:r>
            <a:r>
              <a:rPr lang="en-US" dirty="0" smtClean="0"/>
              <a:t> </a:t>
            </a:r>
            <a:r>
              <a:rPr lang="en-US" dirty="0" err="1" smtClean="0"/>
              <a:t>δυνατή</a:t>
            </a:r>
            <a:r>
              <a:rPr lang="en-US" dirty="0" smtClean="0"/>
              <a:t> η </a:t>
            </a:r>
            <a:r>
              <a:rPr lang="en-US" dirty="0" err="1" smtClean="0"/>
              <a:t>κάλυψη</a:t>
            </a:r>
            <a:r>
              <a:rPr lang="en-US" dirty="0" smtClean="0"/>
              <a:t> </a:t>
            </a:r>
            <a:r>
              <a:rPr lang="en-US" dirty="0" err="1" smtClean="0"/>
              <a:t>της</a:t>
            </a:r>
            <a:r>
              <a:rPr lang="en-US" dirty="0" smtClean="0"/>
              <a:t> </a:t>
            </a:r>
            <a:r>
              <a:rPr lang="en-US" dirty="0" err="1" smtClean="0"/>
              <a:t>φθοράς</a:t>
            </a:r>
            <a:r>
              <a:rPr lang="en-US" dirty="0" smtClean="0"/>
              <a:t> </a:t>
            </a:r>
            <a:r>
              <a:rPr lang="en-US" dirty="0" err="1" smtClean="0"/>
              <a:t>των</a:t>
            </a:r>
            <a:r>
              <a:rPr lang="en-US" dirty="0" smtClean="0"/>
              <a:t> </a:t>
            </a:r>
            <a:r>
              <a:rPr lang="en-US" dirty="0" err="1" smtClean="0"/>
              <a:t>χρησιμοποιούμενων</a:t>
            </a:r>
            <a:r>
              <a:rPr lang="en-US" dirty="0" smtClean="0"/>
              <a:t> </a:t>
            </a:r>
            <a:r>
              <a:rPr lang="en-US" dirty="0" err="1" smtClean="0"/>
              <a:t>μόνιμων</a:t>
            </a:r>
            <a:r>
              <a:rPr lang="en-US" dirty="0" smtClean="0"/>
              <a:t> </a:t>
            </a:r>
            <a:r>
              <a:rPr lang="en-US" dirty="0" err="1" smtClean="0"/>
              <a:t>και</a:t>
            </a:r>
            <a:r>
              <a:rPr lang="en-US" dirty="0" smtClean="0"/>
              <a:t> </a:t>
            </a:r>
            <a:r>
              <a:rPr lang="en-US" dirty="0" err="1" smtClean="0"/>
              <a:t>ημιμόνιμων</a:t>
            </a:r>
            <a:r>
              <a:rPr lang="en-US" dirty="0" smtClean="0"/>
              <a:t> </a:t>
            </a:r>
            <a:r>
              <a:rPr lang="en-US" dirty="0" err="1" smtClean="0"/>
              <a:t>κεφαλαίων</a:t>
            </a:r>
            <a:r>
              <a:rPr lang="en-US" dirty="0" smtClean="0"/>
              <a:t> (</a:t>
            </a:r>
            <a:r>
              <a:rPr lang="en-US" dirty="0" err="1" smtClean="0"/>
              <a:t>μηχανημάτων</a:t>
            </a:r>
            <a:r>
              <a:rPr lang="en-US" dirty="0" smtClean="0"/>
              <a:t>, </a:t>
            </a:r>
            <a:r>
              <a:rPr lang="en-US" dirty="0" err="1" smtClean="0"/>
              <a:t>κτισμάτων</a:t>
            </a:r>
            <a:r>
              <a:rPr lang="en-US" dirty="0" smtClean="0"/>
              <a:t> </a:t>
            </a:r>
            <a:r>
              <a:rPr lang="en-US" dirty="0" err="1" smtClean="0"/>
              <a:t>κλπ</a:t>
            </a:r>
            <a:r>
              <a:rPr lang="en-US" dirty="0" smtClean="0"/>
              <a:t>.), </a:t>
            </a:r>
            <a:r>
              <a:rPr lang="en-US" dirty="0" err="1" smtClean="0"/>
              <a:t>που</a:t>
            </a:r>
            <a:r>
              <a:rPr lang="en-US" dirty="0" smtClean="0"/>
              <a:t> </a:t>
            </a:r>
            <a:r>
              <a:rPr lang="en-US" dirty="0" err="1" smtClean="0"/>
              <a:t>προέρχεται</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παραγωγική</a:t>
            </a:r>
            <a:r>
              <a:rPr lang="en-US" dirty="0" smtClean="0"/>
              <a:t> </a:t>
            </a:r>
            <a:r>
              <a:rPr lang="en-US" dirty="0" err="1" smtClean="0"/>
              <a:t>δραστηριότητα</a:t>
            </a:r>
            <a:r>
              <a:rPr lang="en-US" dirty="0" smtClean="0"/>
              <a:t> </a:t>
            </a:r>
            <a:r>
              <a:rPr lang="en-US" dirty="0" err="1" smtClean="0"/>
              <a:t>της</a:t>
            </a:r>
            <a:r>
              <a:rPr lang="en-US" dirty="0" smtClean="0"/>
              <a:t> </a:t>
            </a:r>
            <a:r>
              <a:rPr lang="en-US" dirty="0" err="1" smtClean="0"/>
              <a:t>εκμετάλλευσης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11560" y="96184"/>
            <a:ext cx="792088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1" u="sng" strike="noStrike" cap="none" normalizeH="0" baseline="0" dirty="0" smtClean="0">
                <a:ln>
                  <a:noFill/>
                </a:ln>
                <a:solidFill>
                  <a:schemeClr val="tx1"/>
                </a:solidFill>
                <a:effectLst/>
                <a:ea typeface="Times New Roman" pitchFamily="18" charset="0"/>
              </a:rPr>
              <a:t>Γεωργικό εισόδημα επιχείρησης ή Καθαρή προστιθέμενη αξία επιχείρησης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Πρόκειται για την συνολική καθαρή αμοιβή όλων των συντελεστών παραγωγής (ιδιόκτητων και ξένων), που έχουν χρησιμοποιηθεί στην παραγωγική διαδικασία, σε μια γεωργική επιχείρηση ή σε ένα κλάδο παραγωγής (ή ένα προϊόν).</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539552" y="1916832"/>
            <a:ext cx="7992888" cy="1200329"/>
          </a:xfrm>
          <a:prstGeom prst="rect">
            <a:avLst/>
          </a:prstGeom>
        </p:spPr>
        <p:txBody>
          <a:bodyPr wrap="square">
            <a:spAutoFit/>
          </a:bodyPr>
          <a:lstStyle/>
          <a:p>
            <a:r>
              <a:rPr lang="el-GR" dirty="0" smtClean="0"/>
              <a:t>Τ</a:t>
            </a:r>
            <a:r>
              <a:rPr lang="en-US" dirty="0" smtClean="0"/>
              <a:t>ο </a:t>
            </a:r>
            <a:r>
              <a:rPr lang="el-GR" dirty="0" smtClean="0"/>
              <a:t>Γ</a:t>
            </a:r>
            <a:r>
              <a:rPr lang="en-US" dirty="0" err="1" smtClean="0"/>
              <a:t>εωργικό</a:t>
            </a:r>
            <a:r>
              <a:rPr lang="en-US" dirty="0" smtClean="0"/>
              <a:t> </a:t>
            </a:r>
            <a:r>
              <a:rPr lang="el-GR" dirty="0" err="1" smtClean="0"/>
              <a:t>Ε</a:t>
            </a:r>
            <a:r>
              <a:rPr lang="en-US" dirty="0" err="1" smtClean="0"/>
              <a:t>ισόδημα</a:t>
            </a:r>
            <a:r>
              <a:rPr lang="en-US" dirty="0" smtClean="0"/>
              <a:t> </a:t>
            </a:r>
            <a:r>
              <a:rPr lang="el-GR" dirty="0" smtClean="0"/>
              <a:t> Επιχείρησης ή η Καθαρή Προστιθέμενη Αξία επιχείρησης </a:t>
            </a:r>
            <a:r>
              <a:rPr lang="en-US" dirty="0" err="1" smtClean="0"/>
              <a:t>περιλαμβάνει</a:t>
            </a:r>
            <a:r>
              <a:rPr lang="en-US" dirty="0" smtClean="0"/>
              <a:t> </a:t>
            </a:r>
            <a:r>
              <a:rPr lang="en-US" dirty="0" err="1" smtClean="0"/>
              <a:t>το</a:t>
            </a:r>
            <a:r>
              <a:rPr lang="en-US" dirty="0" smtClean="0"/>
              <a:t> </a:t>
            </a:r>
            <a:r>
              <a:rPr lang="en-US" dirty="0" err="1" smtClean="0"/>
              <a:t>ενοίκιο</a:t>
            </a:r>
            <a:r>
              <a:rPr lang="en-US" dirty="0" smtClean="0"/>
              <a:t> (</a:t>
            </a:r>
            <a:r>
              <a:rPr lang="en-US" dirty="0" err="1" smtClean="0"/>
              <a:t>καταβαλλόμενο</a:t>
            </a:r>
            <a:r>
              <a:rPr lang="en-US" dirty="0" smtClean="0"/>
              <a:t> </a:t>
            </a:r>
            <a:r>
              <a:rPr lang="en-US" dirty="0" err="1" smtClean="0"/>
              <a:t>και</a:t>
            </a:r>
            <a:r>
              <a:rPr lang="en-US" dirty="0" smtClean="0"/>
              <a:t> </a:t>
            </a:r>
            <a:r>
              <a:rPr lang="en-US" dirty="0" err="1" smtClean="0"/>
              <a:t>τεκμαρτό</a:t>
            </a:r>
            <a:r>
              <a:rPr lang="en-US" dirty="0" smtClean="0"/>
              <a:t>) </a:t>
            </a:r>
            <a:r>
              <a:rPr lang="en-US" dirty="0" err="1" smtClean="0"/>
              <a:t>του</a:t>
            </a:r>
            <a:r>
              <a:rPr lang="en-US" dirty="0" smtClean="0"/>
              <a:t> </a:t>
            </a:r>
            <a:r>
              <a:rPr lang="en-US" dirty="0" err="1" smtClean="0"/>
              <a:t>εδάφους</a:t>
            </a:r>
            <a:r>
              <a:rPr lang="en-US" dirty="0" smtClean="0"/>
              <a:t>, </a:t>
            </a:r>
            <a:r>
              <a:rPr lang="en-US" dirty="0" err="1" smtClean="0"/>
              <a:t>τους</a:t>
            </a:r>
            <a:r>
              <a:rPr lang="en-US" dirty="0" smtClean="0"/>
              <a:t> </a:t>
            </a:r>
            <a:r>
              <a:rPr lang="en-US" dirty="0" err="1" smtClean="0"/>
              <a:t>τόκους</a:t>
            </a:r>
            <a:r>
              <a:rPr lang="en-US" dirty="0" smtClean="0"/>
              <a:t> </a:t>
            </a:r>
            <a:r>
              <a:rPr lang="en-US" dirty="0" err="1" smtClean="0"/>
              <a:t>του</a:t>
            </a:r>
            <a:r>
              <a:rPr lang="en-US" dirty="0" smtClean="0"/>
              <a:t> </a:t>
            </a:r>
            <a:r>
              <a:rPr lang="en-US" dirty="0" err="1" smtClean="0"/>
              <a:t>ιδίου</a:t>
            </a:r>
            <a:r>
              <a:rPr lang="en-US" dirty="0" smtClean="0"/>
              <a:t> </a:t>
            </a:r>
            <a:r>
              <a:rPr lang="en-US" dirty="0" err="1" smtClean="0"/>
              <a:t>και</a:t>
            </a:r>
            <a:r>
              <a:rPr lang="en-US" dirty="0" smtClean="0"/>
              <a:t> </a:t>
            </a:r>
            <a:r>
              <a:rPr lang="en-US" dirty="0" err="1" smtClean="0"/>
              <a:t>ξένου</a:t>
            </a:r>
            <a:r>
              <a:rPr lang="en-US" dirty="0" smtClean="0"/>
              <a:t> </a:t>
            </a:r>
            <a:r>
              <a:rPr lang="en-US" dirty="0" err="1" smtClean="0"/>
              <a:t>κεφαλαίου</a:t>
            </a:r>
            <a:r>
              <a:rPr lang="en-US" dirty="0" smtClean="0"/>
              <a:t>, </a:t>
            </a:r>
            <a:r>
              <a:rPr lang="en-US" dirty="0" err="1" smtClean="0"/>
              <a:t>την</a:t>
            </a:r>
            <a:r>
              <a:rPr lang="en-US" dirty="0" smtClean="0"/>
              <a:t> </a:t>
            </a:r>
            <a:r>
              <a:rPr lang="en-US" dirty="0" err="1" smtClean="0"/>
              <a:t>αμοιβή</a:t>
            </a:r>
            <a:r>
              <a:rPr lang="en-US" dirty="0" smtClean="0"/>
              <a:t> </a:t>
            </a:r>
            <a:r>
              <a:rPr lang="en-US" dirty="0" err="1" smtClean="0"/>
              <a:t>της</a:t>
            </a:r>
            <a:r>
              <a:rPr lang="en-US" dirty="0" smtClean="0"/>
              <a:t> </a:t>
            </a:r>
            <a:r>
              <a:rPr lang="en-US" dirty="0" err="1" smtClean="0"/>
              <a:t>εργασίας</a:t>
            </a:r>
            <a:r>
              <a:rPr lang="en-US" dirty="0" smtClean="0"/>
              <a:t> (</a:t>
            </a:r>
            <a:r>
              <a:rPr lang="en-US" dirty="0" err="1" smtClean="0"/>
              <a:t>οικογενειακής</a:t>
            </a:r>
            <a:r>
              <a:rPr lang="en-US" dirty="0" smtClean="0"/>
              <a:t> </a:t>
            </a:r>
            <a:r>
              <a:rPr lang="en-US" dirty="0" err="1" smtClean="0"/>
              <a:t>και</a:t>
            </a:r>
            <a:r>
              <a:rPr lang="en-US" dirty="0" smtClean="0"/>
              <a:t> </a:t>
            </a:r>
            <a:r>
              <a:rPr lang="en-US" dirty="0" err="1" smtClean="0"/>
              <a:t>ξένης</a:t>
            </a:r>
            <a:r>
              <a:rPr lang="en-US" dirty="0" smtClean="0"/>
              <a:t>) </a:t>
            </a:r>
            <a:r>
              <a:rPr lang="en-US" dirty="0" err="1" smtClean="0"/>
              <a:t>και</a:t>
            </a:r>
            <a:r>
              <a:rPr lang="en-US" dirty="0" smtClean="0"/>
              <a:t> </a:t>
            </a:r>
            <a:r>
              <a:rPr lang="en-US" dirty="0" err="1" smtClean="0"/>
              <a:t>το</a:t>
            </a:r>
            <a:r>
              <a:rPr lang="en-US" dirty="0" smtClean="0"/>
              <a:t> </a:t>
            </a:r>
            <a:r>
              <a:rPr lang="en-US" dirty="0" err="1" smtClean="0"/>
              <a:t>καθαρό</a:t>
            </a:r>
            <a:r>
              <a:rPr lang="en-US" dirty="0" smtClean="0"/>
              <a:t> </a:t>
            </a:r>
            <a:r>
              <a:rPr lang="en-US" dirty="0" err="1" smtClean="0"/>
              <a:t>κέρδος</a:t>
            </a:r>
            <a:r>
              <a:rPr lang="en-US" dirty="0" smtClean="0"/>
              <a:t> </a:t>
            </a:r>
            <a:endParaRPr lang="el-GR" dirty="0"/>
          </a:p>
        </p:txBody>
      </p:sp>
      <p:sp>
        <p:nvSpPr>
          <p:cNvPr id="4" name="Rectangle 3"/>
          <p:cNvSpPr/>
          <p:nvPr/>
        </p:nvSpPr>
        <p:spPr>
          <a:xfrm>
            <a:off x="683568" y="3573016"/>
            <a:ext cx="7848872" cy="923330"/>
          </a:xfrm>
          <a:prstGeom prst="rect">
            <a:avLst/>
          </a:prstGeom>
        </p:spPr>
        <p:txBody>
          <a:bodyPr wrap="square">
            <a:spAutoFit/>
          </a:bodyPr>
          <a:lstStyle/>
          <a:p>
            <a:r>
              <a:rPr lang="el-GR" dirty="0" smtClean="0"/>
              <a:t>Το </a:t>
            </a:r>
            <a:r>
              <a:rPr lang="en-US" dirty="0" err="1" smtClean="0"/>
              <a:t>γεωργικό</a:t>
            </a:r>
            <a:r>
              <a:rPr lang="en-US" dirty="0" smtClean="0"/>
              <a:t> </a:t>
            </a:r>
            <a:r>
              <a:rPr lang="en-US" dirty="0" err="1" smtClean="0"/>
              <a:t>εισόδημα</a:t>
            </a:r>
            <a:r>
              <a:rPr lang="en-US" dirty="0" smtClean="0"/>
              <a:t> </a:t>
            </a:r>
            <a:r>
              <a:rPr lang="el-GR" dirty="0" smtClean="0"/>
              <a:t>επιχείρησης </a:t>
            </a:r>
            <a:r>
              <a:rPr lang="en-US" dirty="0" err="1" smtClean="0"/>
              <a:t>συμπίπτει</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έννοια</a:t>
            </a:r>
            <a:r>
              <a:rPr lang="en-US" dirty="0" smtClean="0"/>
              <a:t> </a:t>
            </a:r>
            <a:r>
              <a:rPr lang="en-US" dirty="0" err="1" smtClean="0"/>
              <a:t>του</a:t>
            </a:r>
            <a:r>
              <a:rPr lang="en-US" dirty="0" smtClean="0"/>
              <a:t> </a:t>
            </a:r>
            <a:r>
              <a:rPr lang="en-US" dirty="0" err="1" smtClean="0"/>
              <a:t>γεωργικού</a:t>
            </a:r>
            <a:r>
              <a:rPr lang="en-US" dirty="0" smtClean="0"/>
              <a:t> </a:t>
            </a:r>
            <a:r>
              <a:rPr lang="en-US" dirty="0" err="1" smtClean="0"/>
              <a:t>οικογενειακού</a:t>
            </a:r>
            <a:r>
              <a:rPr lang="en-US" dirty="0" smtClean="0"/>
              <a:t> </a:t>
            </a:r>
            <a:r>
              <a:rPr lang="en-US" dirty="0" err="1" smtClean="0"/>
              <a:t>εισοδήματος</a:t>
            </a:r>
            <a:r>
              <a:rPr lang="en-US" dirty="0" smtClean="0"/>
              <a:t> </a:t>
            </a:r>
            <a:r>
              <a:rPr lang="en-US" dirty="0" err="1" smtClean="0"/>
              <a:t>στην</a:t>
            </a:r>
            <a:r>
              <a:rPr lang="en-US" dirty="0" smtClean="0"/>
              <a:t> </a:t>
            </a:r>
            <a:r>
              <a:rPr lang="en-US" dirty="0" err="1" smtClean="0"/>
              <a:t>περίπτωση</a:t>
            </a:r>
            <a:r>
              <a:rPr lang="en-US" dirty="0" smtClean="0"/>
              <a:t> </a:t>
            </a:r>
            <a:r>
              <a:rPr lang="en-US" dirty="0" err="1" smtClean="0"/>
              <a:t>μόνο</a:t>
            </a:r>
            <a:r>
              <a:rPr lang="en-US" dirty="0" smtClean="0"/>
              <a:t> </a:t>
            </a:r>
            <a:r>
              <a:rPr lang="en-US" dirty="0" err="1" smtClean="0"/>
              <a:t>που</a:t>
            </a:r>
            <a:r>
              <a:rPr lang="en-US" dirty="0" smtClean="0"/>
              <a:t> </a:t>
            </a:r>
            <a:r>
              <a:rPr lang="en-US" dirty="0" err="1" smtClean="0"/>
              <a:t>το</a:t>
            </a:r>
            <a:r>
              <a:rPr lang="en-US" dirty="0" smtClean="0"/>
              <a:t> </a:t>
            </a:r>
            <a:r>
              <a:rPr lang="en-US" dirty="0" err="1" smtClean="0"/>
              <a:t>σύνολο</a:t>
            </a:r>
            <a:r>
              <a:rPr lang="en-US" dirty="0" smtClean="0"/>
              <a:t> </a:t>
            </a:r>
            <a:r>
              <a:rPr lang="en-US" dirty="0" err="1" smtClean="0"/>
              <a:t>των</a:t>
            </a:r>
            <a:r>
              <a:rPr lang="en-US" dirty="0" smtClean="0"/>
              <a:t> </a:t>
            </a:r>
            <a:r>
              <a:rPr lang="en-US" dirty="0" err="1" smtClean="0"/>
              <a:t>συντελεστών</a:t>
            </a:r>
            <a:r>
              <a:rPr lang="en-US" dirty="0" smtClean="0"/>
              <a:t> </a:t>
            </a:r>
            <a:r>
              <a:rPr lang="en-US" dirty="0" err="1" smtClean="0"/>
              <a:t>παραγωγής</a:t>
            </a:r>
            <a:r>
              <a:rPr lang="en-US" dirty="0" smtClean="0"/>
              <a:t> </a:t>
            </a:r>
            <a:r>
              <a:rPr lang="en-US" dirty="0" err="1" smtClean="0"/>
              <a:t>ανήκει</a:t>
            </a:r>
            <a:r>
              <a:rPr lang="en-US" dirty="0" smtClean="0"/>
              <a:t> </a:t>
            </a:r>
            <a:r>
              <a:rPr lang="en-US" dirty="0" err="1" smtClean="0"/>
              <a:t>στο</a:t>
            </a:r>
            <a:r>
              <a:rPr lang="en-US" dirty="0" smtClean="0"/>
              <a:t> </a:t>
            </a:r>
            <a:r>
              <a:rPr lang="en-US" dirty="0" err="1" smtClean="0"/>
              <a:t>γεωργό</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οικογένειά</a:t>
            </a:r>
            <a:r>
              <a:rPr lang="en-US" dirty="0" smtClean="0"/>
              <a:t> </a:t>
            </a:r>
            <a:r>
              <a:rPr lang="en-US" dirty="0" err="1" smtClean="0"/>
              <a:t>του</a:t>
            </a:r>
            <a:endParaRPr lang="el-GR" dirty="0"/>
          </a:p>
        </p:txBody>
      </p:sp>
      <p:sp>
        <p:nvSpPr>
          <p:cNvPr id="28674" name="Rectangle 2"/>
          <p:cNvSpPr>
            <a:spLocks noChangeArrowheads="1"/>
          </p:cNvSpPr>
          <p:nvPr/>
        </p:nvSpPr>
        <p:spPr bwMode="auto">
          <a:xfrm>
            <a:off x="683568" y="4667099"/>
            <a:ext cx="763284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sng" strike="noStrike" cap="none" normalizeH="0" baseline="0" dirty="0" smtClean="0">
                <a:ln>
                  <a:noFill/>
                </a:ln>
                <a:solidFill>
                  <a:schemeClr val="tx1"/>
                </a:solidFill>
                <a:effectLst/>
                <a:ea typeface="Times New Roman" pitchFamily="18" charset="0"/>
              </a:rPr>
              <a:t>Εισόδημα εργασίας παραγωγού</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Εάν από το γεωργικό οικογενειακό εισόδημα αφαιρεθούν οι τόκοι των ιδίων κεφαλαίων (περιλαμβανομένου και του τεκμαρτού ενοικίου του ιδιόκτητου εδάφους) τότε υπολογίζεται το εισόδημα εργασίας παραγωγού</a:t>
            </a:r>
            <a:r>
              <a:rPr kumimoji="0" lang="el-GR" b="0" i="0" u="none" strike="noStrike" cap="none" normalizeH="0" baseline="0" dirty="0" smtClean="0">
                <a:ln>
                  <a:noFill/>
                </a:ln>
                <a:solidFill>
                  <a:schemeClr val="tx1"/>
                </a:solidFill>
                <a:effectLs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9512" y="713602"/>
            <a:ext cx="8784976"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ea typeface="Times New Roman" pitchFamily="18" charset="0"/>
              </a:rPr>
              <a:t>ΚΟΣΤΟΣ ΠΑΡΑΓΩΓΗΣ</a:t>
            </a:r>
            <a:endParaRPr lang="el-GR" dirty="0"/>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Times New Roman" pitchFamily="18" charset="0"/>
              </a:rPr>
              <a:t>Κόστος προϊόντος καλούμε κατά κανόνα, το σύνολο των παραγωγικών δαπανών (ΠΔ) που αναλογεί σε μια μονάδα ποσότητας (Q) ενός προϊόντος,</a:t>
            </a:r>
            <a:r>
              <a:rPr kumimoji="0" lang="el-GR" sz="1600" b="0" i="0" u="none" strike="noStrike" cap="none" normalizeH="0" dirty="0" smtClean="0">
                <a:ln>
                  <a:noFill/>
                </a:ln>
                <a:solidFill>
                  <a:schemeClr val="tx1"/>
                </a:solidFill>
                <a:effectLst/>
                <a:ea typeface="Times New Roman" pitchFamily="18" charset="0"/>
              </a:rPr>
              <a:t> δηλαδή είναι </a:t>
            </a:r>
            <a:r>
              <a:rPr kumimoji="0" lang="el-GR" sz="1600" b="0" i="0" u="none" strike="noStrike" cap="none" normalizeH="0" baseline="0" dirty="0" smtClean="0">
                <a:ln>
                  <a:noFill/>
                </a:ln>
                <a:solidFill>
                  <a:schemeClr val="tx1"/>
                </a:solidFill>
                <a:effectLst/>
                <a:ea typeface="Times New Roman" pitchFamily="18" charset="0"/>
              </a:rPr>
              <a:t>το πηλίκο των παραγωγικών δαπανών στο σύνολό τους που πραγματοποιούνται για τη παραγωγή ενός προϊόντος προς τη συνολική ποσότητα που παράγεται από το προϊόν αυτό.</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rPr>
              <a:t>Κόστος προϊόντος  </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sym typeface="Symbol" pitchFamily="18" charset="2"/>
              </a:rPr>
              <a:t></a:t>
            </a:r>
            <a:r>
              <a:rPr kumimoji="0" lang="el-GR" sz="1200" b="0" i="0" u="none" strike="noStrike" cap="none" normalizeH="0" baseline="0" dirty="0" smtClean="0">
                <a:ln>
                  <a:noFill/>
                </a:ln>
                <a:solidFill>
                  <a:srgbClr val="808080"/>
                </a:solidFill>
                <a:effectLst/>
                <a:latin typeface="Arial" pitchFamily="34" charset="0"/>
                <a:ea typeface="Times New Roman" pitchFamily="18" charset="0"/>
              </a:rPr>
              <a:t>   </a:t>
            </a:r>
            <a:endParaRPr kumimoji="0" lang="el-GR" sz="1200" b="0" i="0" u="none" strike="noStrike" cap="none" normalizeH="0" baseline="0" dirty="0" smtClean="0">
              <a:ln>
                <a:noFill/>
              </a:ln>
              <a:solidFill>
                <a:schemeClr val="tx1"/>
              </a:solidFill>
              <a:effectLst/>
              <a:latin typeface="Times New Roman" pitchFamily="18" charset="0"/>
              <a:ea typeface="Times New Roman" pitchFamily="18" charset="0"/>
              <a:sym typeface="Symbol" pitchFamily="18" charset="2"/>
            </a:endParaRPr>
          </a:p>
        </p:txBody>
      </p:sp>
      <p:graphicFrame>
        <p:nvGraphicFramePr>
          <p:cNvPr id="13313" name="Object 1"/>
          <p:cNvGraphicFramePr>
            <a:graphicFrameLocks noChangeAspect="1"/>
          </p:cNvGraphicFramePr>
          <p:nvPr/>
        </p:nvGraphicFramePr>
        <p:xfrm>
          <a:off x="2267744" y="2636912"/>
          <a:ext cx="3057525" cy="419100"/>
        </p:xfrm>
        <a:graphic>
          <a:graphicData uri="http://schemas.openxmlformats.org/presentationml/2006/ole">
            <p:oleObj spid="_x0000_s13313" name="Εξίσωση" r:id="rId3" imgW="3060700" imgH="419100" progId="Equation.3">
              <p:embed/>
            </p:oleObj>
          </a:graphicData>
        </a:graphic>
      </p:graphicFrame>
      <p:sp>
        <p:nvSpPr>
          <p:cNvPr id="13315"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Arial" pitchFamily="34" charset="0"/>
                <a:ea typeface="Times New Roman" pitchFamily="18" charset="0"/>
              </a:rPr>
              <a:t> , ή</a:t>
            </a:r>
            <a:endParaRPr kumimoji="0" lang="el-GR" sz="900" b="0" i="0" u="none" strike="noStrike" cap="none" normalizeH="0" baseline="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smtClean="0">
              <a:ln>
                <a:noFill/>
              </a:ln>
              <a:solidFill>
                <a:schemeClr val="tx1"/>
              </a:solidFill>
              <a:effectLst/>
              <a:latin typeface="Arial" pitchFamily="34" charset="0"/>
            </a:endParaRPr>
          </a:p>
        </p:txBody>
      </p:sp>
      <p:sp>
        <p:nvSpPr>
          <p:cNvPr id="5" name="Rectangle 4"/>
          <p:cNvSpPr/>
          <p:nvPr/>
        </p:nvSpPr>
        <p:spPr>
          <a:xfrm>
            <a:off x="539552" y="3428999"/>
            <a:ext cx="8208912" cy="584775"/>
          </a:xfrm>
          <a:prstGeom prst="rect">
            <a:avLst/>
          </a:prstGeom>
        </p:spPr>
        <p:txBody>
          <a:bodyPr wrap="square">
            <a:spAutoFit/>
          </a:bodyPr>
          <a:lstStyle/>
          <a:p>
            <a:r>
              <a:rPr lang="el-GR" sz="1600" dirty="0"/>
              <a:t>Οι παραγωγικές δαπάνες, οι οποίες συνθέτουν το κόστος παραγωγής, ονομάζονται και στοιχεία κόστους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128792" cy="369332"/>
          </a:xfrm>
          <a:prstGeom prst="rect">
            <a:avLst/>
          </a:prstGeom>
        </p:spPr>
        <p:txBody>
          <a:bodyPr wrap="square">
            <a:spAutoFit/>
          </a:bodyPr>
          <a:lstStyle/>
          <a:p>
            <a:pPr algn="ctr"/>
            <a:r>
              <a:rPr lang="el-GR" b="1" dirty="0"/>
              <a:t>Είδη Κόστους</a:t>
            </a:r>
          </a:p>
        </p:txBody>
      </p:sp>
      <p:sp>
        <p:nvSpPr>
          <p:cNvPr id="3" name="Rectangle 2"/>
          <p:cNvSpPr/>
          <p:nvPr/>
        </p:nvSpPr>
        <p:spPr>
          <a:xfrm>
            <a:off x="2623389" y="1196752"/>
            <a:ext cx="3897221" cy="369332"/>
          </a:xfrm>
          <a:prstGeom prst="rect">
            <a:avLst/>
          </a:prstGeom>
        </p:spPr>
        <p:txBody>
          <a:bodyPr wrap="square">
            <a:spAutoFit/>
          </a:bodyPr>
          <a:lstStyle/>
          <a:p>
            <a:pPr algn="ctr"/>
            <a:r>
              <a:rPr lang="el-GR" i="1" u="sng" dirty="0"/>
              <a:t>Εναλλακτικό κόστος ή κόστος ευκαιρίας</a:t>
            </a:r>
            <a:endParaRPr lang="el-GR" dirty="0"/>
          </a:p>
        </p:txBody>
      </p:sp>
      <p:sp>
        <p:nvSpPr>
          <p:cNvPr id="4" name="Rectangle 3"/>
          <p:cNvSpPr/>
          <p:nvPr/>
        </p:nvSpPr>
        <p:spPr>
          <a:xfrm>
            <a:off x="3275856" y="1772816"/>
            <a:ext cx="2352119" cy="369332"/>
          </a:xfrm>
          <a:prstGeom prst="rect">
            <a:avLst/>
          </a:prstGeom>
        </p:spPr>
        <p:txBody>
          <a:bodyPr wrap="none">
            <a:spAutoFit/>
          </a:bodyPr>
          <a:lstStyle/>
          <a:p>
            <a:pPr algn="ctr"/>
            <a:r>
              <a:rPr lang="el-GR" i="1" u="sng" dirty="0"/>
              <a:t>Μέσο σταθμικό κόστος</a:t>
            </a:r>
            <a:endParaRPr lang="el-GR" dirty="0"/>
          </a:p>
        </p:txBody>
      </p:sp>
      <p:sp>
        <p:nvSpPr>
          <p:cNvPr id="5" name="Rectangle 4"/>
          <p:cNvSpPr/>
          <p:nvPr/>
        </p:nvSpPr>
        <p:spPr>
          <a:xfrm>
            <a:off x="2699792" y="2420888"/>
            <a:ext cx="3816423" cy="369332"/>
          </a:xfrm>
          <a:prstGeom prst="rect">
            <a:avLst/>
          </a:prstGeom>
        </p:spPr>
        <p:txBody>
          <a:bodyPr wrap="square">
            <a:spAutoFit/>
          </a:bodyPr>
          <a:lstStyle/>
          <a:p>
            <a:pPr algn="ctr"/>
            <a:r>
              <a:rPr lang="el-GR" u="sng" dirty="0"/>
              <a:t>Απολογιστικό </a:t>
            </a:r>
            <a:r>
              <a:rPr lang="el-GR" u="sng" dirty="0" smtClean="0"/>
              <a:t>ή πραγματικό κόστος</a:t>
            </a:r>
            <a:r>
              <a:rPr lang="el-GR" b="1" dirty="0" smtClean="0"/>
              <a:t> </a:t>
            </a:r>
            <a:endParaRPr lang="el-GR" dirty="0"/>
          </a:p>
        </p:txBody>
      </p:sp>
      <p:sp>
        <p:nvSpPr>
          <p:cNvPr id="6" name="Rectangle 5"/>
          <p:cNvSpPr/>
          <p:nvPr/>
        </p:nvSpPr>
        <p:spPr>
          <a:xfrm>
            <a:off x="2483768" y="3068960"/>
            <a:ext cx="4176464" cy="369332"/>
          </a:xfrm>
          <a:prstGeom prst="rect">
            <a:avLst/>
          </a:prstGeom>
        </p:spPr>
        <p:txBody>
          <a:bodyPr wrap="square">
            <a:spAutoFit/>
          </a:bodyPr>
          <a:lstStyle/>
          <a:p>
            <a:pPr algn="ctr"/>
            <a:r>
              <a:rPr lang="el-GR" i="1" u="sng" dirty="0"/>
              <a:t>Προϋπολογιστικό</a:t>
            </a:r>
            <a:r>
              <a:rPr lang="el-GR" u="sng" dirty="0"/>
              <a:t> Κόστος</a:t>
            </a:r>
            <a:r>
              <a:rPr lang="el-GR" dirty="0"/>
              <a:t> </a:t>
            </a:r>
          </a:p>
        </p:txBody>
      </p:sp>
      <p:sp>
        <p:nvSpPr>
          <p:cNvPr id="7" name="Rectangle 6"/>
          <p:cNvSpPr/>
          <p:nvPr/>
        </p:nvSpPr>
        <p:spPr>
          <a:xfrm>
            <a:off x="3661975" y="3789040"/>
            <a:ext cx="1820050" cy="369332"/>
          </a:xfrm>
          <a:prstGeom prst="rect">
            <a:avLst/>
          </a:prstGeom>
        </p:spPr>
        <p:txBody>
          <a:bodyPr wrap="square">
            <a:spAutoFit/>
          </a:bodyPr>
          <a:lstStyle/>
          <a:p>
            <a:r>
              <a:rPr lang="el-GR" i="1" u="sng" dirty="0"/>
              <a:t>Κανονικό</a:t>
            </a:r>
            <a:r>
              <a:rPr lang="el-GR" u="sng" dirty="0"/>
              <a:t> Κόστος</a:t>
            </a:r>
            <a:r>
              <a:rPr lang="el-GR"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95536" y="302121"/>
            <a:ext cx="8424936"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lang="el-GR" b="1" dirty="0" smtClean="0">
                <a:ea typeface="Times New Roman" pitchFamily="18" charset="0"/>
              </a:rPr>
              <a:t>ΜΕΘΟΔΟΙ </a:t>
            </a:r>
            <a:r>
              <a:rPr kumimoji="0" lang="el-GR" b="1" i="0" u="none" strike="noStrike" cap="none" normalizeH="0" baseline="0" dirty="0" smtClean="0">
                <a:ln>
                  <a:noFill/>
                </a:ln>
                <a:solidFill>
                  <a:schemeClr val="tx1"/>
                </a:solidFill>
                <a:effectLst/>
                <a:ea typeface="Times New Roman" pitchFamily="18" charset="0"/>
              </a:rPr>
              <a:t>ΚΑΤΑΝΟΜΗΣ</a:t>
            </a:r>
            <a:r>
              <a:rPr kumimoji="0" lang="el-GR" b="1" i="0" u="none" strike="noStrike" cap="none" normalizeH="0" dirty="0" smtClean="0">
                <a:ln>
                  <a:noFill/>
                </a:ln>
                <a:solidFill>
                  <a:schemeClr val="tx1"/>
                </a:solidFill>
                <a:effectLst/>
                <a:ea typeface="Times New Roman" pitchFamily="18" charset="0"/>
              </a:rPr>
              <a:t> ΚΟΙΝΩΝ ή ΕΜΜΕΣΩΝ </a:t>
            </a:r>
            <a:r>
              <a:rPr lang="el-GR" b="1" dirty="0" smtClean="0">
                <a:ea typeface="Times New Roman" pitchFamily="18" charset="0"/>
              </a:rPr>
              <a:t>ΔΑΠΑΝΩΝ ΚΑΤΑ ΤΟΝ ΥΠΟΛΟΓΙΣΜΟ ΤΟΥ ΚΟΣΤΟΥΣ ΠΑΡΑΓΩΓΗΣ</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l-GR" sz="1200" dirty="0">
              <a:latin typeface="Arial" pitchFamily="34" charset="0"/>
              <a:ea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1.  </a:t>
            </a:r>
            <a:r>
              <a:rPr lang="el-GR" dirty="0">
                <a:ea typeface="Times New Roman" pitchFamily="18" charset="0"/>
              </a:rPr>
              <a:t>Μ</a:t>
            </a:r>
            <a:r>
              <a:rPr kumimoji="0" lang="el-GR" b="0" i="0" u="none" strike="noStrike" cap="none" normalizeH="0" baseline="0" dirty="0" smtClean="0">
                <a:ln>
                  <a:noFill/>
                </a:ln>
                <a:solidFill>
                  <a:schemeClr val="tx1"/>
                </a:solidFill>
                <a:effectLst/>
                <a:ea typeface="Times New Roman" pitchFamily="18" charset="0"/>
              </a:rPr>
              <a:t>ε βάση το ποσοστό του καταλαμβανομένου χώρου κατά προϊόν (αποθήκες και γενικότερα κτίσματα), </a:t>
            </a:r>
          </a:p>
          <a:p>
            <a:pPr marL="0" marR="0" lvl="0" indent="457200" algn="just" defTabSz="914400" rtl="0" eaLnBrk="1" fontAlgn="base" latinLnBrk="0" hangingPunct="1">
              <a:lnSpc>
                <a:spcPct val="150000"/>
              </a:lnSpc>
              <a:spcBef>
                <a:spcPct val="0"/>
              </a:spcBef>
              <a:spcAft>
                <a:spcPct val="0"/>
              </a:spcAft>
              <a:buClrTx/>
              <a:buSzTx/>
              <a:buFontTx/>
              <a:buNone/>
              <a:tabLst/>
            </a:pPr>
            <a:endParaRPr lang="el-GR" dirty="0" smtClean="0">
              <a:ea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r>
              <a:rPr lang="el-GR" dirty="0" smtClean="0">
                <a:ea typeface="Times New Roman" pitchFamily="18" charset="0"/>
              </a:rPr>
              <a:t>2.</a:t>
            </a:r>
            <a:r>
              <a:rPr lang="el-GR" dirty="0">
                <a:ea typeface="Times New Roman" pitchFamily="18" charset="0"/>
              </a:rPr>
              <a:t> </a:t>
            </a:r>
            <a:r>
              <a:rPr lang="el-GR" dirty="0" smtClean="0">
                <a:ea typeface="Times New Roman" pitchFamily="18" charset="0"/>
              </a:rPr>
              <a:t>Μ</a:t>
            </a:r>
            <a:r>
              <a:rPr kumimoji="0" lang="el-GR" b="0" i="0" u="none" strike="noStrike" cap="none" normalizeH="0" baseline="0" dirty="0" smtClean="0">
                <a:ln>
                  <a:noFill/>
                </a:ln>
                <a:solidFill>
                  <a:schemeClr val="tx1"/>
                </a:solidFill>
                <a:effectLst/>
                <a:ea typeface="Times New Roman" pitchFamily="18" charset="0"/>
              </a:rPr>
              <a:t>ε βάση το ποσοστό του χρόνου της ετήσιας απασχόλησής του συντελεστή παραγωγής κατά προϊόν (μηχανήματα),</a:t>
            </a:r>
          </a:p>
          <a:p>
            <a:pPr marL="0" marR="0" lvl="0" indent="457200" algn="just" defTabSz="914400" rtl="0" eaLnBrk="1" fontAlgn="base" latinLnBrk="0" hangingPunct="1">
              <a:lnSpc>
                <a:spcPct val="150000"/>
              </a:lnSpc>
              <a:spcBef>
                <a:spcPct val="0"/>
              </a:spcBef>
              <a:spcAft>
                <a:spcPct val="0"/>
              </a:spcAft>
              <a:buClrTx/>
              <a:buSzTx/>
              <a:buFontTx/>
              <a:buNone/>
              <a:tabLst/>
            </a:pPr>
            <a:endParaRPr lang="el-GR" dirty="0" smtClean="0">
              <a:ea typeface="Times New Roman" pitchFamily="18" charset="0"/>
            </a:endParaRPr>
          </a:p>
          <a:p>
            <a:pPr marL="0" marR="0" lvl="0" indent="457200" algn="just" defTabSz="914400" rtl="0" eaLnBrk="1" fontAlgn="base" latinLnBrk="0" hangingPunct="1">
              <a:lnSpc>
                <a:spcPct val="150000"/>
              </a:lnSpc>
              <a:spcBef>
                <a:spcPct val="0"/>
              </a:spcBef>
              <a:spcAft>
                <a:spcPct val="0"/>
              </a:spcAft>
              <a:buClrTx/>
              <a:buSzTx/>
              <a:buFontTx/>
              <a:buNone/>
              <a:tabLst/>
            </a:pPr>
            <a:r>
              <a:rPr lang="el-GR" dirty="0" smtClean="0">
                <a:ea typeface="Times New Roman" pitchFamily="18" charset="0"/>
              </a:rPr>
              <a:t>3. Με</a:t>
            </a:r>
            <a:r>
              <a:rPr kumimoji="0" lang="el-GR" b="0" i="0" u="none" strike="noStrike" cap="none" normalizeH="0" baseline="0" dirty="0" smtClean="0">
                <a:ln>
                  <a:noFill/>
                </a:ln>
                <a:solidFill>
                  <a:schemeClr val="tx1"/>
                </a:solidFill>
                <a:effectLst/>
                <a:ea typeface="Times New Roman" pitchFamily="18" charset="0"/>
              </a:rPr>
              <a:t> βάση την συμμετοχή της αξίας του κάθε προϊόντος στην συνολική Ακαθάριστη Πρόσοδο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7560840" cy="3139321"/>
          </a:xfrm>
          <a:prstGeom prst="rect">
            <a:avLst/>
          </a:prstGeom>
        </p:spPr>
        <p:txBody>
          <a:bodyPr wrap="square">
            <a:spAutoFit/>
          </a:bodyPr>
          <a:lstStyle/>
          <a:p>
            <a:pPr algn="ctr"/>
            <a:r>
              <a:rPr lang="el-GR" b="1" dirty="0" smtClean="0"/>
              <a:t>ΚΛΑΔΟΙ ΠΑΡΑΓΩΓΗΣ ΜΕ ΣΥΝΔΕΔΕΜΕΝΑ ΠΡΟΪΟΝΤΑ</a:t>
            </a:r>
          </a:p>
          <a:p>
            <a:endParaRPr lang="el-GR" dirty="0" smtClean="0"/>
          </a:p>
          <a:p>
            <a:pPr algn="just">
              <a:lnSpc>
                <a:spcPct val="150000"/>
              </a:lnSpc>
            </a:pPr>
            <a:r>
              <a:rPr lang="el-GR" dirty="0" smtClean="0"/>
              <a:t>Οι συγκεκριμένοι κλάδοι  παραγωγής </a:t>
            </a:r>
            <a:r>
              <a:rPr lang="el-GR" dirty="0"/>
              <a:t>με </a:t>
            </a:r>
            <a:r>
              <a:rPr lang="el-GR" b="1" i="1" u="sng" dirty="0"/>
              <a:t>συνδεδεμένα </a:t>
            </a:r>
            <a:r>
              <a:rPr lang="el-GR" b="1" i="1" u="sng" dirty="0" smtClean="0"/>
              <a:t>προϊόντα (</a:t>
            </a:r>
            <a:r>
              <a:rPr lang="en-US" b="1" i="1" u="sng" dirty="0" smtClean="0"/>
              <a:t>joint products)</a:t>
            </a:r>
            <a:r>
              <a:rPr lang="el-GR" dirty="0" smtClean="0"/>
              <a:t>, είναι κλάδοι παραγωγής που κατά την ίδια παραγωγική διαδικασία</a:t>
            </a:r>
            <a:r>
              <a:rPr lang="en-US" dirty="0" smtClean="0"/>
              <a:t>, </a:t>
            </a:r>
            <a:r>
              <a:rPr lang="el-GR" dirty="0" smtClean="0"/>
              <a:t>με την χρήση κοινών συντελεστών παραγωγής,  παράγουν περισσότερα </a:t>
            </a:r>
            <a:r>
              <a:rPr lang="el-GR" dirty="0"/>
              <a:t>το ενός προϊόντα (π.χ. κλάδος αγελάδες γαλακτοπαραγωγής με προϊόντα το γάλα, το κρέας και την </a:t>
            </a:r>
            <a:r>
              <a:rPr lang="el-GR" dirty="0" smtClean="0"/>
              <a:t>κόπρο ή κλάδος ελαιοπαραγωγής με προϊόντα επιτραπέζιες ελιές και λάδι).</a:t>
            </a:r>
            <a:endParaRPr lang="el-GR" dirty="0"/>
          </a:p>
        </p:txBody>
      </p:sp>
      <p:sp>
        <p:nvSpPr>
          <p:cNvPr id="10241" name="Rectangle 1"/>
          <p:cNvSpPr>
            <a:spLocks noChangeArrowheads="1"/>
          </p:cNvSpPr>
          <p:nvPr/>
        </p:nvSpPr>
        <p:spPr bwMode="auto">
          <a:xfrm>
            <a:off x="755576" y="3589694"/>
            <a:ext cx="7632848" cy="30008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Τα συνδεδεμένα προϊόντα διακρίνονται σε:</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Κύρια προϊόντα</a:t>
            </a:r>
            <a:r>
              <a:rPr kumimoji="0" lang="el-GR" b="0" i="0" u="none" strike="noStrike" cap="none" normalizeH="0" baseline="0" dirty="0" smtClean="0">
                <a:ln>
                  <a:noFill/>
                </a:ln>
                <a:solidFill>
                  <a:schemeClr val="tx1"/>
                </a:solidFill>
                <a:effectLst/>
                <a:ea typeface="Calibri" pitchFamily="34" charset="0"/>
                <a:cs typeface="Times New Roman" pitchFamily="18" charset="0"/>
              </a:rPr>
              <a:t>,  δηλαδή το κάθε ένα από αυτά αντιπροσωπεύει ένα σημαντικό ποσοστό της συνολικής αξίας παραγωγής του κλάδου (πάνω από 10%)</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Δευτερεύοντα προϊόντα (ή υποπροϊόντα)</a:t>
            </a:r>
            <a:r>
              <a:rPr kumimoji="0" lang="el-GR" b="0" i="0" u="none" strike="noStrike" cap="none" normalizeH="0" baseline="0" dirty="0" smtClean="0">
                <a:ln>
                  <a:noFill/>
                </a:ln>
                <a:solidFill>
                  <a:schemeClr val="tx1"/>
                </a:solidFill>
                <a:effectLst/>
                <a:ea typeface="Calibri" pitchFamily="34" charset="0"/>
                <a:cs typeface="Times New Roman" pitchFamily="18" charset="0"/>
              </a:rPr>
              <a:t>, όπου το κάθε ένα από αυτά αντιπροσωπεύει μικρό μέρος της αξίας της συνολικής παραγωγής του κλάδου ( μικρότερο του  10%)</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51520" y="303066"/>
            <a:ext cx="8568952"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ΚΑΤΑΝΟΜΗ ΚΟΙΝΩΝ ΔΑΠΑΝΩΝ ΣΕ ΣΥΝΔΕΔΕΜΕΝΑ ΠΡΟΪΟΝΤΑ ΜΕ ΣΚΟΠΟ ΤΟΝ ΥΠΟΛΟΓΙΣΜΟ ΚΟΣΤΟΥΣ ΠΡΟΪΟΝΤΟΣ</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Εάν τα παραγόμενα προϊόντα του κλάδου είναι όλα </a:t>
            </a:r>
            <a:r>
              <a:rPr kumimoji="0" lang="el-GR" sz="1600" b="0"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κύρια προϊόντα</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τότε η κατανομή των συνολικών παραγωγικών δαπανών του κλάδου γίνεται με βάση το ποσοστό με το οποίο συμμετέχει κάθε προϊόν στη συνολική αξία παραγωγής του κλάδου. </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rPr>
              <a:t>Όμως, εάν το ένα από τα συνδεδεμένα προϊόντα είναι </a:t>
            </a:r>
            <a:r>
              <a:rPr kumimoji="0" lang="el-GR" sz="1600" b="0" i="1" u="sng" strike="noStrike" cap="none" normalizeH="0" baseline="0" dirty="0" smtClean="0">
                <a:ln>
                  <a:noFill/>
                </a:ln>
                <a:solidFill>
                  <a:schemeClr val="tx1"/>
                </a:solidFill>
                <a:effectLst/>
                <a:latin typeface="Calibri" pitchFamily="34" charset="0"/>
                <a:ea typeface="Times New Roman" pitchFamily="18" charset="0"/>
              </a:rPr>
              <a:t>δευτερεύον προϊόν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rPr>
              <a:t> (ή </a:t>
            </a:r>
            <a:r>
              <a:rPr kumimoji="0" lang="el-GR" sz="1600" b="0" i="1" u="sng" strike="noStrike" cap="none" normalizeH="0" baseline="0" dirty="0" smtClean="0">
                <a:ln>
                  <a:noFill/>
                </a:ln>
                <a:solidFill>
                  <a:schemeClr val="tx1"/>
                </a:solidFill>
                <a:effectLst/>
                <a:latin typeface="Calibri" pitchFamily="34" charset="0"/>
                <a:ea typeface="Times New Roman" pitchFamily="18" charset="0"/>
              </a:rPr>
              <a:t>υποπροϊόν</a:t>
            </a:r>
            <a:r>
              <a:rPr kumimoji="0" lang="el-GR" sz="1600" b="0" i="0" u="none" strike="noStrike" cap="none" normalizeH="0" baseline="0" dirty="0" smtClean="0">
                <a:ln>
                  <a:noFill/>
                </a:ln>
                <a:solidFill>
                  <a:schemeClr val="tx1"/>
                </a:solidFill>
                <a:effectLst/>
                <a:latin typeface="Calibri" pitchFamily="34" charset="0"/>
                <a:ea typeface="Times New Roman" pitchFamily="18" charset="0"/>
              </a:rPr>
              <a:t>),  τότε για να εκτιμήσουμε το κόστος του κυρίου προϊόντος (ή των κυρίων προϊόντων), αφαιρούμε από το σύνολο των παραγωγικών δαπανών του κλάδου την αξία του δευτερεύοντος ή των δευτερευόντων προϊόντων. Δηλαδή </a:t>
            </a:r>
            <a:r>
              <a:rPr kumimoji="0" lang="el-GR" sz="1600" b="0" i="1" u="sng" strike="noStrike" cap="none" normalizeH="0" baseline="0" dirty="0" smtClean="0">
                <a:ln>
                  <a:noFill/>
                </a:ln>
                <a:solidFill>
                  <a:schemeClr val="tx1"/>
                </a:solidFill>
                <a:effectLst/>
                <a:latin typeface="Calibri" pitchFamily="34" charset="0"/>
                <a:ea typeface="Times New Roman" pitchFamily="18" charset="0"/>
              </a:rPr>
              <a:t>τα δευτερεύοντα προϊόντα, ως υποπροϊόντα των κυρίων προϊόντων είναι στοιχειώδους οικονομικής σημασίας και γι’ αυτό θεωρείται ότι οι δαπάνες παραγωγής εξισώνονται με την αξία τους.</a:t>
            </a: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l-GR" sz="9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Το υπόλοιπο των παραγωγικών δαπανών χρησιμοποιείται για τον υπολογισμό του κόστους παραγωγής του κυρίου προϊόντος, διαιρούμενο με το ύψος της παραγωγής του. Εφόσον υπάρχουν περισσότερα του ενός κύρια προϊόντα, τότε η κατανομή του υπολοίπου γίνεται σ’ αυτά αναλογικά, με βάση το ποσοστό που αντιπροσωπεύει η αξία του καθενός στην συνολική αξία των κυρίων προϊόντων του κλάδου.  </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60649"/>
            <a:ext cx="8064896" cy="369332"/>
          </a:xfrm>
          <a:prstGeom prst="rect">
            <a:avLst/>
          </a:prstGeom>
        </p:spPr>
        <p:txBody>
          <a:bodyPr wrap="square">
            <a:spAutoFit/>
          </a:bodyPr>
          <a:lstStyle/>
          <a:p>
            <a:pPr algn="ctr"/>
            <a:r>
              <a:rPr lang="el-GR" b="1" dirty="0"/>
              <a:t>ΟΙΚΟΝΟΜΙΚΑ ΑΠΟΤΕΛΕΣΜΑΤΑ ΓΕΩΡΓΙΚΗΣ ΔΡΑΣΤΗΡΙΟΤΗΤΑΣ</a:t>
            </a:r>
          </a:p>
        </p:txBody>
      </p:sp>
      <p:sp>
        <p:nvSpPr>
          <p:cNvPr id="8193" name="Rectangle 1"/>
          <p:cNvSpPr>
            <a:spLocks noChangeArrowheads="1"/>
          </p:cNvSpPr>
          <p:nvPr/>
        </p:nvSpPr>
        <p:spPr bwMode="auto">
          <a:xfrm>
            <a:off x="467544" y="897317"/>
            <a:ext cx="79208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Οικονομικά αποτελέσματα γεωργικής δραστηριότητας, ονομάζουμε τα αποτελέσματα που προκύπτουν από την παραγωγική λειτουργία των γεωργικών επιχειρήσεων (παραγωγή - διάθεση προϊόντων) σε ορισμένη χρονική περίοδο και τα οποία εκφράζονται κατά κανόνα σε χρήμα.</a:t>
            </a:r>
            <a:endParaRPr kumimoji="0" lang="el-GR" b="0" i="0" u="none" strike="noStrike" cap="none" normalizeH="0" baseline="0" dirty="0" smtClean="0">
              <a:ln>
                <a:noFill/>
              </a:ln>
              <a:solidFill>
                <a:schemeClr val="tx1"/>
              </a:solidFill>
              <a:effectLst/>
            </a:endParaRPr>
          </a:p>
        </p:txBody>
      </p:sp>
      <p:sp>
        <p:nvSpPr>
          <p:cNvPr id="8194" name="Rectangle 2"/>
          <p:cNvSpPr>
            <a:spLocks noChangeArrowheads="1"/>
          </p:cNvSpPr>
          <p:nvPr/>
        </p:nvSpPr>
        <p:spPr bwMode="auto">
          <a:xfrm>
            <a:off x="395536" y="2140458"/>
            <a:ext cx="799288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b="0" i="0" u="none" strike="noStrike" cap="none" normalizeH="0" baseline="0" dirty="0" smtClean="0">
                <a:ln>
                  <a:noFill/>
                </a:ln>
                <a:solidFill>
                  <a:schemeClr val="tx1"/>
                </a:solidFill>
                <a:effectLst/>
                <a:ea typeface="Times New Roman" pitchFamily="18" charset="0"/>
              </a:rPr>
              <a:t>Ο όρος </a:t>
            </a:r>
            <a:r>
              <a:rPr kumimoji="0" lang="el-GR" b="1" i="0" u="sng" strike="noStrike" cap="none" normalizeH="0" baseline="0" dirty="0" smtClean="0">
                <a:ln>
                  <a:noFill/>
                </a:ln>
                <a:solidFill>
                  <a:schemeClr val="tx1"/>
                </a:solidFill>
                <a:effectLst/>
                <a:ea typeface="Times New Roman" pitchFamily="18" charset="0"/>
              </a:rPr>
              <a:t>πρόσοδος</a:t>
            </a:r>
            <a:r>
              <a:rPr kumimoji="0" lang="el-GR" b="0" i="0" strike="noStrike" cap="none" normalizeH="0" baseline="0" dirty="0" smtClean="0">
                <a:ln>
                  <a:noFill/>
                </a:ln>
                <a:solidFill>
                  <a:schemeClr val="tx1"/>
                </a:solidFill>
                <a:effectLst/>
                <a:ea typeface="Times New Roman" pitchFamily="18" charset="0"/>
              </a:rPr>
              <a:t> χρησιμοποιείται </a:t>
            </a:r>
            <a:r>
              <a:rPr kumimoji="0" lang="el-GR" b="0" i="0" u="none" strike="noStrike" cap="none" normalizeH="0" baseline="0" dirty="0" smtClean="0">
                <a:ln>
                  <a:noFill/>
                </a:ln>
                <a:solidFill>
                  <a:schemeClr val="tx1"/>
                </a:solidFill>
                <a:effectLst/>
                <a:ea typeface="Times New Roman" pitchFamily="18" charset="0"/>
              </a:rPr>
              <a:t>όταν γίνεται </a:t>
            </a:r>
            <a:r>
              <a:rPr kumimoji="0" lang="el-GR" b="0" i="0" u="sng" strike="noStrike" cap="none" normalizeH="0" baseline="0" dirty="0" smtClean="0">
                <a:ln>
                  <a:noFill/>
                </a:ln>
                <a:solidFill>
                  <a:schemeClr val="tx1"/>
                </a:solidFill>
                <a:effectLst/>
                <a:ea typeface="Times New Roman" pitchFamily="18" charset="0"/>
              </a:rPr>
              <a:t>απρόσωπη αναφορά στις γεωργικές επιχειρήσεις</a:t>
            </a:r>
            <a:r>
              <a:rPr kumimoji="0" lang="el-GR" b="0" i="0" u="none" strike="noStrike" cap="none" normalizeH="0" baseline="0" dirty="0" smtClean="0">
                <a:ln>
                  <a:noFill/>
                </a:ln>
                <a:solidFill>
                  <a:schemeClr val="tx1"/>
                </a:solidFill>
                <a:effectLst/>
                <a:ea typeface="Times New Roman" pitchFamily="18" charset="0"/>
              </a:rPr>
              <a:t>, θεωρούμενες ως οικονομικές μονάδες, καθώς επίσης και στους χρησιμοποιούμενους κλάδους παραγωγής ή παραγωγικές δραστηριότητες των εκμεταλλεύσεων (σιτοκαλλιέργεια, αγελαδοτροφία κλπ). </a:t>
            </a:r>
            <a:r>
              <a:rPr lang="el-GR" dirty="0"/>
              <a:t>Με την έννοια της προσόδου, ως αμοιβή συντελεστών παραγωγής, συνδέεται η έννοια του </a:t>
            </a:r>
            <a:r>
              <a:rPr lang="el-GR" b="1" u="sng" dirty="0"/>
              <a:t>κέρδους</a:t>
            </a:r>
            <a:r>
              <a:rPr lang="el-GR" dirty="0"/>
              <a:t>  ή του επιχειρηματικού κέρδους σε μία επιχείρηση</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Ο όρος </a:t>
            </a:r>
            <a:r>
              <a:rPr kumimoji="0" lang="el-GR" b="1" i="0" u="sng" strike="noStrike" cap="none" normalizeH="0" baseline="0" dirty="0" smtClean="0">
                <a:ln>
                  <a:noFill/>
                </a:ln>
                <a:solidFill>
                  <a:schemeClr val="tx1"/>
                </a:solidFill>
                <a:effectLst/>
                <a:ea typeface="Times New Roman" pitchFamily="18" charset="0"/>
              </a:rPr>
              <a:t>εισόδημ</a:t>
            </a:r>
            <a:r>
              <a:rPr kumimoji="0" lang="el-GR" b="0" i="0" u="sng" strike="noStrike" cap="none" normalizeH="0" baseline="0" dirty="0" smtClean="0">
                <a:ln>
                  <a:noFill/>
                </a:ln>
                <a:solidFill>
                  <a:schemeClr val="tx1"/>
                </a:solidFill>
                <a:effectLst/>
                <a:ea typeface="Times New Roman" pitchFamily="18" charset="0"/>
              </a:rPr>
              <a:t>α</a:t>
            </a:r>
            <a:r>
              <a:rPr kumimoji="0" lang="el-GR" b="0" i="0" u="none" strike="noStrike" cap="none" normalizeH="0" baseline="0" dirty="0" smtClean="0">
                <a:ln>
                  <a:noFill/>
                </a:ln>
                <a:solidFill>
                  <a:schemeClr val="tx1"/>
                </a:solidFill>
                <a:effectLst/>
                <a:ea typeface="Times New Roman" pitchFamily="18" charset="0"/>
              </a:rPr>
              <a:t> χρησιμοποιείται όταν γίνεται </a:t>
            </a:r>
            <a:r>
              <a:rPr kumimoji="0" lang="el-GR" b="0" i="0" u="sng" strike="noStrike" cap="none" normalizeH="0" baseline="0" dirty="0" smtClean="0">
                <a:ln>
                  <a:noFill/>
                </a:ln>
                <a:solidFill>
                  <a:schemeClr val="tx1"/>
                </a:solidFill>
                <a:effectLst/>
                <a:ea typeface="Times New Roman" pitchFamily="18" charset="0"/>
              </a:rPr>
              <a:t>αναφορά στον άνθρωπο παραγωγό</a:t>
            </a:r>
            <a:r>
              <a:rPr kumimoji="0" lang="el-GR" b="0" i="0" u="none" strike="noStrike" cap="none" normalizeH="0" baseline="0" dirty="0" smtClean="0">
                <a:ln>
                  <a:noFill/>
                </a:ln>
                <a:solidFill>
                  <a:schemeClr val="tx1"/>
                </a:solidFill>
                <a:effectLst/>
                <a:ea typeface="Times New Roman" pitchFamily="18" charset="0"/>
              </a:rPr>
              <a:t>, δηλαδή το φυσικό πρόσωπο, τον αρχηγό και κάτοχο συνήθως του συνόλου ή μέρους των συντελεστών παραγωγής της επιχείρησης (ή γεωργικής εκμετάλλευσης).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rPr>
              <a:t>Ο όρος </a:t>
            </a:r>
            <a:r>
              <a:rPr kumimoji="0" lang="el-GR" b="1" i="0" u="sng" strike="noStrike" cap="none" normalizeH="0" baseline="0" dirty="0" smtClean="0">
                <a:ln>
                  <a:noFill/>
                </a:ln>
                <a:solidFill>
                  <a:schemeClr val="tx1"/>
                </a:solidFill>
                <a:effectLst/>
                <a:ea typeface="Times New Roman" pitchFamily="18" charset="0"/>
              </a:rPr>
              <a:t>έσοδα</a:t>
            </a:r>
            <a:r>
              <a:rPr kumimoji="0" lang="el-GR" b="0" i="0" u="none" strike="noStrike" cap="none" normalizeH="0" baseline="0" dirty="0" smtClean="0">
                <a:ln>
                  <a:noFill/>
                </a:ln>
                <a:solidFill>
                  <a:schemeClr val="tx1"/>
                </a:solidFill>
                <a:effectLst/>
                <a:ea typeface="Times New Roman" pitchFamily="18" charset="0"/>
              </a:rPr>
              <a:t> χρησιμοποιείται κατά κανόνα, όταν γίνεται αναφορά σε </a:t>
            </a:r>
            <a:r>
              <a:rPr kumimoji="0" lang="el-GR" b="0" i="0" u="sng" strike="noStrike" cap="none" normalizeH="0" baseline="0" dirty="0" smtClean="0">
                <a:ln>
                  <a:noFill/>
                </a:ln>
                <a:solidFill>
                  <a:schemeClr val="tx1"/>
                </a:solidFill>
                <a:effectLst/>
                <a:ea typeface="Times New Roman" pitchFamily="18" charset="0"/>
              </a:rPr>
              <a:t>εισπράξεις από πωλήσεις</a:t>
            </a:r>
            <a:r>
              <a:rPr kumimoji="0" lang="el-GR" b="0" i="0" u="none" strike="noStrike" cap="none" normalizeH="0" baseline="0" dirty="0" smtClean="0">
                <a:ln>
                  <a:noFill/>
                </a:ln>
                <a:solidFill>
                  <a:schemeClr val="tx1"/>
                </a:solidFill>
                <a:effectLst/>
                <a:ea typeface="Times New Roman" pitchFamily="18" charset="0"/>
              </a:rPr>
              <a:t> προϊόντων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51520" y="104230"/>
            <a:ext cx="849694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ea typeface="Times New Roman" pitchFamily="18" charset="0"/>
              </a:rPr>
              <a:t>ΠΡΟΣΟΔΟΣ</a:t>
            </a:r>
            <a:r>
              <a:rPr kumimoji="0" lang="el-GR" b="1" i="1" u="none" strike="noStrike" cap="none" normalizeH="0" dirty="0" smtClean="0">
                <a:ln>
                  <a:noFill/>
                </a:ln>
                <a:solidFill>
                  <a:schemeClr val="tx1"/>
                </a:solidFill>
                <a:effectLst/>
                <a:ea typeface="Times New Roman" pitchFamily="18" charset="0"/>
              </a:rPr>
              <a:t> </a:t>
            </a:r>
            <a:r>
              <a:rPr kumimoji="0" lang="el-GR" b="1" i="1" u="none" strike="noStrike" cap="none" normalizeH="0" baseline="0" dirty="0" smtClean="0">
                <a:ln>
                  <a:noFill/>
                </a:ln>
                <a:solidFill>
                  <a:schemeClr val="tx1"/>
                </a:solidFill>
                <a:effectLst/>
                <a:ea typeface="Times New Roman" pitchFamily="18" charset="0"/>
              </a:rPr>
              <a:t> – ΚΕΡΔΟΣ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1" i="1"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dirty="0" smtClean="0">
                <a:ea typeface="Times New Roman" pitchFamily="18" charset="0"/>
              </a:rPr>
              <a:t>Ο</a:t>
            </a:r>
            <a:r>
              <a:rPr kumimoji="0" lang="el-GR"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όρος πρόσοδος αφορά την αξία, εκφραζόμενη σε χρήμα, ενός ή και όλων των παραγόμενων προϊόντων από μία γεωργική επιχείρηση σε μία συγκεκριμένη παραγωγική περίοδο. Συνήθως σε ένα ημερολογιακό έτος ή σε ένα γεωργικό έτος (Σεπτέμβριος – Αύγουστος).</a:t>
            </a:r>
            <a:endParaRPr kumimoji="0" lang="el-GR" b="0" i="0" u="none" strike="noStrike" cap="none" normalizeH="0" baseline="0" dirty="0" smtClean="0">
              <a:ln>
                <a:noFill/>
              </a:ln>
              <a:solidFill>
                <a:schemeClr val="tx1"/>
              </a:solidFill>
              <a:effectLst/>
            </a:endParaRPr>
          </a:p>
        </p:txBody>
      </p:sp>
      <p:sp>
        <p:nvSpPr>
          <p:cNvPr id="7170" name="Rectangle 2"/>
          <p:cNvSpPr>
            <a:spLocks noChangeArrowheads="1"/>
          </p:cNvSpPr>
          <p:nvPr/>
        </p:nvSpPr>
        <p:spPr bwMode="auto">
          <a:xfrm>
            <a:off x="395536" y="1833421"/>
            <a:ext cx="806489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b="0" i="1" u="sng" strike="noStrike" cap="none" normalizeH="0" baseline="0" dirty="0" smtClean="0">
                <a:ln>
                  <a:noFill/>
                </a:ln>
                <a:solidFill>
                  <a:schemeClr val="tx1"/>
                </a:solidFill>
                <a:effectLst/>
                <a:ea typeface="Times New Roman" pitchFamily="18" charset="0"/>
              </a:rPr>
              <a:t>Ακαθάριστη πρόσοδος προϊόντος</a:t>
            </a:r>
            <a:r>
              <a:rPr kumimoji="0" lang="el-GR" b="0" i="1" u="none" strike="noStrike" cap="none" normalizeH="0" baseline="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 ονομάζεται η αξία ολόκληρου του προϊόντος που έχει παραχθεί από τη γεωργική εκμετάλλευση σε μία συγκεκριμένη παραγωγική περίοδο (ημερολογιακό ή γεωργικό έτος), συμπεριλαμβανομένων και των πιθανών επιδοτήσεων και αποζημιώσεων των προϊόντων:</a:t>
            </a:r>
            <a:endParaRPr kumimoji="0" lang="el-GR" b="0" i="0" u="none" strike="noStrike" cap="none" normalizeH="0" baseline="0" dirty="0" smtClean="0">
              <a:ln>
                <a:noFill/>
              </a:ln>
              <a:solidFill>
                <a:schemeClr val="tx1"/>
              </a:solidFill>
              <a:effectLst/>
            </a:endParaRPr>
          </a:p>
        </p:txBody>
      </p:sp>
      <p:sp>
        <p:nvSpPr>
          <p:cNvPr id="4" name="Rectangle 3"/>
          <p:cNvSpPr/>
          <p:nvPr/>
        </p:nvSpPr>
        <p:spPr>
          <a:xfrm>
            <a:off x="395536" y="3140968"/>
            <a:ext cx="8064896" cy="923330"/>
          </a:xfrm>
          <a:prstGeom prst="rect">
            <a:avLst/>
          </a:prstGeom>
        </p:spPr>
        <p:txBody>
          <a:bodyPr wrap="square">
            <a:spAutoFit/>
          </a:bodyPr>
          <a:lstStyle/>
          <a:p>
            <a:pPr algn="just"/>
            <a:r>
              <a:rPr lang="el-GR" dirty="0"/>
              <a:t>Εάν η συνολική ποσότητα του προϊόντος διατίθεται στην αγορά, τότε η </a:t>
            </a:r>
            <a:r>
              <a:rPr lang="el-GR" u="sng" dirty="0"/>
              <a:t>ακαθάριστος πρόσοδος συμπίπτει πλήρως με τα έσοδα </a:t>
            </a:r>
            <a:r>
              <a:rPr lang="el-GR" dirty="0"/>
              <a:t>της γεωργικής εκμετάλλευσης από το προϊόν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51520" y="26121"/>
            <a:ext cx="864096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lang="el-GR" dirty="0">
                <a:ea typeface="Times New Roman" pitchFamily="18" charset="0"/>
              </a:rPr>
              <a:t>Η</a:t>
            </a:r>
            <a:r>
              <a:rPr kumimoji="0" lang="el-GR" b="0" i="0" u="none" strike="noStrike" cap="none" normalizeH="0" baseline="0" dirty="0" smtClean="0">
                <a:ln>
                  <a:noFill/>
                </a:ln>
                <a:solidFill>
                  <a:schemeClr val="tx1"/>
                </a:solidFill>
                <a:effectLst/>
                <a:ea typeface="Times New Roman" pitchFamily="18" charset="0"/>
              </a:rPr>
              <a:t> </a:t>
            </a:r>
            <a:r>
              <a:rPr kumimoji="0" lang="el-GR" b="0" i="1" u="sng" strike="noStrike" cap="none" normalizeH="0" baseline="0" dirty="0" smtClean="0">
                <a:ln>
                  <a:noFill/>
                </a:ln>
                <a:solidFill>
                  <a:schemeClr val="tx1"/>
                </a:solidFill>
                <a:effectLst/>
                <a:ea typeface="Times New Roman" pitchFamily="18" charset="0"/>
              </a:rPr>
              <a:t>Ακαθάριστη Πρόσοδος ενός προϊόντος, περιλαμβάνει</a:t>
            </a:r>
            <a:r>
              <a:rPr kumimoji="0" lang="el-GR" b="0" i="0" u="none" strike="noStrike" cap="none" normalizeH="0" baseline="0" dirty="0" smtClean="0">
                <a:ln>
                  <a:noFill/>
                </a:ln>
                <a:solidFill>
                  <a:schemeClr val="tx1"/>
                </a:solidFill>
                <a:effectLst/>
                <a:ea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Τις συνολικές εισπράξεις από τη πώληση του προϊόντος στην αγορά</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Την αγοραία αξία των προϊόντων που πωλήθηκαν με πίστωση ή διατέθηκαν για εξόφληση χρεών ή δόθηκαν αντί χρημάτων για αμοιβές εργασίας, υπηρεσιών τρίτων και γενικότερα λόγω χρησιμοποίησης συντελεστών παραγωγής ιδιοκτησίας τρίτων. </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Την αξία των προϊόντων σε τιμές της αγοράς, που καταναλώθηκαν από τον παραγωγό και την οικογένειά του παραγωγού (</a:t>
            </a:r>
            <a:r>
              <a:rPr kumimoji="0" lang="el-GR" sz="1600" b="0" i="0" u="sng" strike="noStrike" cap="none" normalizeH="0" baseline="0" dirty="0" smtClean="0">
                <a:ln>
                  <a:noFill/>
                </a:ln>
                <a:solidFill>
                  <a:schemeClr val="tx1"/>
                </a:solidFill>
                <a:effectLst/>
                <a:ea typeface="Times New Roman" pitchFamily="18" charset="0"/>
              </a:rPr>
              <a:t>αυτοκατανάλωση</a:t>
            </a:r>
            <a:r>
              <a:rPr kumimoji="0" lang="el-GR" sz="1600" b="0" i="0" u="none" strike="noStrike" cap="none" normalizeH="0" baseline="0" dirty="0" smtClean="0">
                <a:ln>
                  <a:noFill/>
                </a:ln>
                <a:solidFill>
                  <a:schemeClr val="tx1"/>
                </a:solidFill>
                <a:effectLst/>
                <a:ea typeface="Times New Roman" pitchFamily="18" charset="0"/>
              </a:rPr>
              <a:t>)</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Την αξία των προϊόντων σε τιμές της αγοράς, που χρησιμοποιήθηκαν ως συντελεστές παραγωγής σε  άλλους κλάδους, ή παραγωγικές δραστηριότητες της ίδιας της γεωργικής επιχείρησης π.χ. </a:t>
            </a:r>
            <a:r>
              <a:rPr kumimoji="0" lang="el-GR" sz="1600" b="0" i="0" u="none" strike="noStrike" cap="none" normalizeH="0" baseline="0" dirty="0" err="1" smtClean="0">
                <a:ln>
                  <a:noFill/>
                </a:ln>
                <a:solidFill>
                  <a:schemeClr val="tx1"/>
                </a:solidFill>
                <a:effectLst/>
                <a:ea typeface="Times New Roman" pitchFamily="18" charset="0"/>
              </a:rPr>
              <a:t>ιδιοπαραγόμενες</a:t>
            </a:r>
            <a:r>
              <a:rPr kumimoji="0" lang="el-GR" sz="1600" b="0" i="0" u="none" strike="noStrike" cap="none" normalizeH="0" baseline="0" dirty="0" smtClean="0">
                <a:ln>
                  <a:noFill/>
                </a:ln>
                <a:solidFill>
                  <a:schemeClr val="tx1"/>
                </a:solidFill>
                <a:effectLst/>
                <a:ea typeface="Times New Roman" pitchFamily="18" charset="0"/>
              </a:rPr>
              <a:t> ζωοτροφές, σπόροι (</a:t>
            </a:r>
            <a:r>
              <a:rPr kumimoji="0" lang="el-GR" sz="1600" b="0" i="0" u="sng" strike="noStrike" cap="none" normalizeH="0" baseline="0" dirty="0" err="1" smtClean="0">
                <a:ln>
                  <a:noFill/>
                </a:ln>
                <a:solidFill>
                  <a:schemeClr val="tx1"/>
                </a:solidFill>
                <a:effectLst/>
                <a:ea typeface="Times New Roman" pitchFamily="18" charset="0"/>
              </a:rPr>
              <a:t>ιδιοκατανάλωση</a:t>
            </a:r>
            <a:r>
              <a:rPr kumimoji="0" lang="el-GR" sz="1600" b="0" i="0" u="none" strike="noStrike" cap="none" normalizeH="0" baseline="0" dirty="0" smtClean="0">
                <a:ln>
                  <a:noFill/>
                </a:ln>
                <a:solidFill>
                  <a:schemeClr val="tx1"/>
                </a:solidFill>
                <a:effectLst/>
                <a:ea typeface="Times New Roman" pitchFamily="18" charset="0"/>
              </a:rPr>
              <a:t>).</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Την αξία των αποθεμάτων σε τιμές της αγοράς, δηλαδή των απούλητων προϊόντων που παραμένουν στις αποθήκες της γεωργικής επιχείρησης.</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ndParaRPr>
          </a:p>
          <a:p>
            <a:pPr marL="0" marR="0" lvl="0" indent="0" algn="l" defTabSz="914400" rtl="0" eaLnBrk="0" fontAlgn="base" latinLnBrk="0" hangingPunct="0">
              <a:spcBef>
                <a:spcPct val="0"/>
              </a:spcBef>
              <a:spcAft>
                <a:spcPct val="0"/>
              </a:spcAft>
              <a:buClrTx/>
              <a:buSzTx/>
              <a:buFontTx/>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Την ενδεχόμενη αύξηση των κεφαλαίων της γεωργικής επιχείρησης (όπως είναι  τα </a:t>
            </a:r>
            <a:r>
              <a:rPr kumimoji="0" lang="el-GR" sz="1600" b="0" i="0" u="none" strike="noStrike" cap="none" normalizeH="0" baseline="0" dirty="0" err="1" smtClean="0">
                <a:ln>
                  <a:noFill/>
                </a:ln>
                <a:solidFill>
                  <a:schemeClr val="tx1"/>
                </a:solidFill>
                <a:effectLst/>
                <a:ea typeface="Times New Roman" pitchFamily="18" charset="0"/>
              </a:rPr>
              <a:t>παχυνόμενα</a:t>
            </a:r>
            <a:r>
              <a:rPr kumimoji="0" lang="el-GR" sz="1600" b="0" i="0" u="none" strike="noStrike" cap="none" normalizeH="0" baseline="0" dirty="0" smtClean="0">
                <a:ln>
                  <a:noFill/>
                </a:ln>
                <a:solidFill>
                  <a:schemeClr val="tx1"/>
                </a:solidFill>
                <a:effectLst/>
                <a:ea typeface="Times New Roman" pitchFamily="18" charset="0"/>
              </a:rPr>
              <a:t> ζώα, τα αναπτυσσόμενα δενδρύλλια), που είναι αποκλειστικό αποτέλεσμα της παραγωγικής δραστηριότητας της εκμετάλλευσης και όχι λόγω αγορών. </a:t>
            </a:r>
          </a:p>
          <a:p>
            <a:pPr marL="0" marR="0" lvl="0" indent="0" algn="l" defTabSz="914400" rtl="0" eaLnBrk="0" fontAlgn="base" latinLnBrk="0" hangingPunct="0">
              <a:spcBef>
                <a:spcPct val="0"/>
              </a:spcBef>
              <a:spcAft>
                <a:spcPct val="0"/>
              </a:spcAft>
              <a:buClrTx/>
              <a:buSzTx/>
              <a:buFontTx/>
              <a:buChar char="•"/>
              <a:tabLst>
                <a:tab pos="228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spcBef>
                <a:spcPct val="0"/>
              </a:spcBef>
              <a:spcAft>
                <a:spcPct val="0"/>
              </a:spcAft>
              <a:buClrTx/>
              <a:buSzTx/>
              <a:buFont typeface="Arial" pitchFamily="34" charset="0"/>
              <a:buChar char="•"/>
              <a:tabLst>
                <a:tab pos="228600" algn="l"/>
              </a:tabLst>
            </a:pPr>
            <a:r>
              <a:rPr kumimoji="0" lang="el-GR" sz="1600" b="0" i="0" u="none" strike="noStrike" cap="none" normalizeH="0" baseline="0" dirty="0" smtClean="0">
                <a:ln>
                  <a:noFill/>
                </a:ln>
                <a:solidFill>
                  <a:schemeClr val="tx1"/>
                </a:solidFill>
                <a:effectLst/>
                <a:ea typeface="Times New Roman" pitchFamily="18" charset="0"/>
              </a:rPr>
              <a:t>Τις αποζημιώσεις των ασφαλιστικών οργανισμών για τυχόν μείωση της παραγωγής από θεομηνία που συνέβη (π.χ. χαλάζι, παγετός), καθώς και τις τυχόν επιδοτήσεις που αφορούν άμεσα το προϊόν ή το κλάδο παραγωγής, ενώ εξαιρούνται οι επιδοτήσεις που αφορούν τους χρησιμοποιούμενους συντελεστές παραγωγής, όπως οι επιδοτήσεις των σχεδίων βελτίωσης γεωργικών εκμεταλλεύσεων</a:t>
            </a:r>
            <a:r>
              <a:rPr kumimoji="0" lang="el-GR" sz="1600" b="0" i="0" u="none" strike="noStrike" cap="none" normalizeH="0" baseline="0" dirty="0" smtClean="0">
                <a:ln>
                  <a:noFill/>
                </a:ln>
                <a:solidFill>
                  <a:schemeClr val="tx1"/>
                </a:solidFill>
                <a:effectLst/>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2427</Words>
  <Application>Microsoft Office PowerPoint</Application>
  <PresentationFormat>On-screen Show (4:3)</PresentationFormat>
  <Paragraphs>108</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Εξίσωση</vt:lpstr>
      <vt:lpstr>Κόστος παραγωγής και Οικονομικά Αποτελέσματα Γεωργικής Δραστηριότητας</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kostasT</cp:lastModifiedBy>
  <cp:revision>45</cp:revision>
  <dcterms:created xsi:type="dcterms:W3CDTF">2015-02-25T15:49:34Z</dcterms:created>
  <dcterms:modified xsi:type="dcterms:W3CDTF">2016-02-23T17:21:27Z</dcterms:modified>
</cp:coreProperties>
</file>