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3" r:id="rId7"/>
    <p:sldId id="264" r:id="rId8"/>
    <p:sldId id="265" r:id="rId9"/>
    <p:sldId id="266" r:id="rId10"/>
    <p:sldId id="268" r:id="rId11"/>
    <p:sldId id="276" r:id="rId12"/>
    <p:sldId id="269" r:id="rId13"/>
    <p:sldId id="277" r:id="rId14"/>
    <p:sldId id="267" r:id="rId15"/>
    <p:sldId id="261" r:id="rId16"/>
    <p:sldId id="262" r:id="rId17"/>
    <p:sldId id="270" r:id="rId18"/>
    <p:sldId id="271" r:id="rId19"/>
    <p:sldId id="272" r:id="rId20"/>
    <p:sldId id="273" r:id="rId21"/>
    <p:sldId id="274" r:id="rId22"/>
    <p:sldId id="275"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39D0C5-8158-4EAC-A8B0-7996060C5BB8}" type="datetimeFigureOut">
              <a:rPr lang="en-US" smtClean="0"/>
              <a:pPr/>
              <a:t>4/15/2018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9E64A6-DEF1-418E-9B37-1EADFEA34C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E9E64A6-DEF1-418E-9B37-1EADFEA34CAE}"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E9E64A6-DEF1-418E-9B37-1EADFEA34CA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65C155-8CF7-4F05-8E39-550E7B7CF536}" type="datetimeFigureOut">
              <a:rPr lang="en-US" smtClean="0"/>
              <a:pPr/>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65C155-8CF7-4F05-8E39-550E7B7CF536}" type="datetimeFigureOut">
              <a:rPr lang="en-US" smtClean="0"/>
              <a:pPr/>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65C155-8CF7-4F05-8E39-550E7B7CF536}" type="datetimeFigureOut">
              <a:rPr lang="en-US" smtClean="0"/>
              <a:pPr/>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65C155-8CF7-4F05-8E39-550E7B7CF536}" type="datetimeFigureOut">
              <a:rPr lang="en-US" smtClean="0"/>
              <a:pPr/>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65C155-8CF7-4F05-8E39-550E7B7CF536}" type="datetimeFigureOut">
              <a:rPr lang="en-US" smtClean="0"/>
              <a:pPr/>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65C155-8CF7-4F05-8E39-550E7B7CF536}" type="datetimeFigureOut">
              <a:rPr lang="en-US" smtClean="0"/>
              <a:pPr/>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65C155-8CF7-4F05-8E39-550E7B7CF536}" type="datetimeFigureOut">
              <a:rPr lang="en-US" smtClean="0"/>
              <a:pPr/>
              <a:t>4/15/2018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65C155-8CF7-4F05-8E39-550E7B7CF536}" type="datetimeFigureOut">
              <a:rPr lang="en-US" smtClean="0"/>
              <a:pPr/>
              <a:t>4/15/2018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65C155-8CF7-4F05-8E39-550E7B7CF536}" type="datetimeFigureOut">
              <a:rPr lang="en-US" smtClean="0"/>
              <a:pPr/>
              <a:t>4/15/2018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65C155-8CF7-4F05-8E39-550E7B7CF536}" type="datetimeFigureOut">
              <a:rPr lang="en-US" smtClean="0"/>
              <a:pPr/>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65C155-8CF7-4F05-8E39-550E7B7CF536}" type="datetimeFigureOut">
              <a:rPr lang="en-US" smtClean="0"/>
              <a:pPr/>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7A4FE1-0155-4A66-87CA-73E2B29798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65C155-8CF7-4F05-8E39-550E7B7CF536}" type="datetimeFigureOut">
              <a:rPr lang="en-US" smtClean="0"/>
              <a:pPr/>
              <a:t>4/15/2018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A4FE1-0155-4A66-87CA-73E2B29798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Οικονομικά αποτελέσματα </a:t>
            </a:r>
            <a:endParaRPr lang="en-US" dirty="0"/>
          </a:p>
        </p:txBody>
      </p:sp>
      <p:sp>
        <p:nvSpPr>
          <p:cNvPr id="3" name="Subtitle 2"/>
          <p:cNvSpPr>
            <a:spLocks noGrp="1"/>
          </p:cNvSpPr>
          <p:nvPr>
            <p:ph type="subTitle" idx="1"/>
          </p:nvPr>
        </p:nvSpPr>
        <p:spPr/>
        <p:txBody>
          <a:bodyPr/>
          <a:lstStyle/>
          <a:p>
            <a:r>
              <a:rPr lang="el-GR" dirty="0" smtClean="0"/>
              <a:t>Κώστας Τσιμπούκας</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285720" y="285728"/>
            <a:ext cx="864399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Εάν γίνει η </a:t>
            </a:r>
            <a:r>
              <a:rPr kumimoji="0" lang="el-GR" altLang="zh-CN"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υπόθεση</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ότι το μέγεθος </a:t>
            </a:r>
            <a:r>
              <a:rPr kumimoji="0" lang="el-GR" altLang="zh-CN"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Αε  είναι αξία ποσότητας προϊόντος </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που βρίσκεται στην αποθήκη </a:t>
            </a:r>
            <a:r>
              <a:rPr kumimoji="0" lang="el-GR" altLang="zh-CN"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ως αποτέλεσμα προηγούμενης παραγωγικής περιόδου</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που σημαίνει ότι η </a:t>
            </a:r>
            <a:r>
              <a:rPr kumimoji="0" lang="el-GR" altLang="zh-CN"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σχετική αξία δεν πρέπει να θεωρηθεί ως ακαθάριστη πρόσοδος της τρέχουσας περιόδου</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τότε αν η αξία του Αλ είναι μικρότερη εκείνης του Αε, το μέγεθος (Αλ - Αε) θα έχει αρνητική τιμή, η οποία είναι απαραίτητο να συνυπολογιστεί με τα άλλα μεγέθη που συναποτελούν την αξία της Ακ. Πρ., οπότε θα προκύψει η Ακ. Πρ. μόνο ως ποσότητα που έχει </a:t>
            </a:r>
            <a:r>
              <a:rPr kumimoji="0" lang="el-GR" altLang="zh-CN"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παραχθεί κατά την τρέχουσα παραγωγική περίοδο</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l-GR" altLang="zh-CN" i="0" u="none" strike="noStrike" cap="none" normalizeH="0" baseline="0" dirty="0" smtClean="0">
              <a:ln>
                <a:noFill/>
              </a:ln>
              <a:solidFill>
                <a:schemeClr val="tx1"/>
              </a:solidFill>
              <a:effectLst/>
              <a:latin typeface="Calibri" pitchFamily="34" charset="0"/>
              <a:cs typeface="Arial" pitchFamily="34" charset="0"/>
            </a:endParaRPr>
          </a:p>
        </p:txBody>
      </p:sp>
      <p:sp>
        <p:nvSpPr>
          <p:cNvPr id="5124" name="Rectangle 4"/>
          <p:cNvSpPr>
            <a:spLocks noChangeArrowheads="1"/>
          </p:cNvSpPr>
          <p:nvPr/>
        </p:nvSpPr>
        <p:spPr bwMode="auto">
          <a:xfrm>
            <a:off x="214282" y="2333685"/>
            <a:ext cx="857256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49275" algn="l"/>
                <a:tab pos="731838" algn="l"/>
              </a:tabLst>
            </a:pPr>
            <a:r>
              <a:rPr kumimoji="0" lang="el-GR" altLang="zh-CN" b="1" i="0" u="none" strike="noStrike" cap="none" normalizeH="0" baseline="0" dirty="0" smtClean="0">
                <a:ln>
                  <a:noFill/>
                </a:ln>
                <a:solidFill>
                  <a:schemeClr val="tx1"/>
                </a:solidFill>
                <a:effectLst/>
                <a:ea typeface="Times New Roman" pitchFamily="18" charset="0"/>
                <a:cs typeface="Times New Roman" pitchFamily="18" charset="0"/>
              </a:rPr>
              <a:t>Παράδειγμα</a:t>
            </a:r>
            <a:endParaRPr kumimoji="0" lang="en-US" altLang="zh-CN"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9275" algn="l"/>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Εστω ότι κατά την Αε βρέθηκε ποσότητα ( που ήταν αποτέλεσμα της προηγούμενης παραγωγικής περιόδου) αξίας 100 €, η οποία στη συνέχεια πωλήθηκε εξ ολοκλήρου. Επίσης κατά την τρέχουσα παραγωγική περίοδο έχει</a:t>
            </a:r>
            <a:r>
              <a:rPr kumimoji="0" lang="el-GR" altLang="zh-CN" i="0" u="none" strike="noStrike" cap="none" normalizeH="0" dirty="0" smtClean="0">
                <a:ln>
                  <a:noFill/>
                </a:ln>
                <a:solidFill>
                  <a:schemeClr val="tx1"/>
                </a:solidFill>
                <a:effectLst/>
                <a:ea typeface="Times New Roman" pitchFamily="18" charset="0"/>
                <a:cs typeface="Times New Roman" pitchFamily="18" charset="0"/>
              </a:rPr>
              <a:t>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παραχθεί προϊόν αξίας 100 € και στο τέλος του έτους παραμένει στην αποθήκη (Αλ) ποσότητα αξίας 25 € .</a:t>
            </a:r>
          </a:p>
          <a:p>
            <a:pPr marL="0" marR="0" lvl="0" indent="0" algn="l" defTabSz="914400" rtl="0" eaLnBrk="0" fontAlgn="base" latinLnBrk="0" hangingPunct="0">
              <a:lnSpc>
                <a:spcPct val="100000"/>
              </a:lnSpc>
              <a:spcBef>
                <a:spcPct val="0"/>
              </a:spcBef>
              <a:spcAft>
                <a:spcPct val="0"/>
              </a:spcAft>
              <a:buClrTx/>
              <a:buSzTx/>
              <a:buFontTx/>
              <a:buNone/>
              <a:tabLst>
                <a:tab pos="549275" algn="l"/>
                <a:tab pos="731838" algn="l"/>
              </a:tabLst>
            </a:pPr>
            <a:endParaRPr kumimoji="0" lang="en-US" altLang="zh-CN"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9275" algn="l"/>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Σύμφωνα με τον ορισμό, η αξία της Ακ. Πρ. του προϊόντος δίνεται, σ' αυτή την περίπτωση, από την αξία μόνο του προϊόντος που έχει παραχθεί κατά το τρέχον έτος, μέρος της οποίας έχει διατεθεί. 'Ετσι χρησιμοποιώντας τη σχέση</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9275" algn="l"/>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Ακ. Πρ. = εισπράξεις + </a:t>
            </a:r>
            <a:r>
              <a:rPr lang="el-GR" altLang="zh-CN" dirty="0" smtClean="0">
                <a:ea typeface="Times New Roman" pitchFamily="18" charset="0"/>
                <a:cs typeface="Times New Roman" pitchFamily="18" charset="0"/>
              </a:rPr>
              <a:t>αυτο</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κατανάλωση + (Αλ - Αε)  προκύπτει: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9275" algn="l"/>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εισπράξεις = 100 + 75 = 175                                                                                                                                                                                                                                                                                αυτοκατανάλωση    =     0                                                                                                                                                                                                                                                                  ( Αλ - Αε) = (25-100)  = -75 ή τελικά</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9275" algn="l"/>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175 + 0 - 75 = 100  €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9275" algn="l"/>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όσο ακριβώς είναι και η αξία του προϊόντος που έχει παραχθεί κατά την τρέχουσα παραγωγική περίοδο. Δηλαδή Ακ. Πρ. = 100 €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9275" algn="l"/>
                <a:tab pos="731838" algn="l"/>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357166"/>
            <a:ext cx="871543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39763" algn="l"/>
                <a:tab pos="3840163" algn="l"/>
              </a:tabLst>
            </a:pPr>
            <a:r>
              <a:rPr lang="el-GR" altLang="zh-CN" dirty="0" smtClean="0">
                <a:ea typeface="Times New Roman" pitchFamily="18" charset="0"/>
                <a:cs typeface="Times New Roman" pitchFamily="18" charset="0"/>
              </a:rPr>
              <a:t>Σ</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τη διαφορά (Αλ - Αε) περιλαμβάνεται και η αξία κατά την οποία αυξάνει το φυτικό ή/και ζωϊκό κεφάλαιο της εκμετάλλευσης από παραγωγική δραστηριότητα της εκμετάλλευσης, στη διάρκεια του ίδιου έτους. </a:t>
            </a:r>
          </a:p>
          <a:p>
            <a:pPr marL="0" marR="0" lvl="0" indent="0" algn="just" defTabSz="914400" rtl="0" eaLnBrk="1" fontAlgn="base" latinLnBrk="0" hangingPunct="1">
              <a:lnSpc>
                <a:spcPct val="100000"/>
              </a:lnSpc>
              <a:spcBef>
                <a:spcPct val="0"/>
              </a:spcBef>
              <a:spcAft>
                <a:spcPct val="0"/>
              </a:spcAft>
              <a:buClrTx/>
              <a:buSzTx/>
              <a:buFontTx/>
              <a:buNone/>
              <a:tabLst>
                <a:tab pos="639763" algn="l"/>
                <a:tab pos="3840163" algn="l"/>
              </a:tabLst>
            </a:pPr>
            <a:endParaRPr lang="el-GR" altLang="zh-CN" dirty="0" smtClean="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639763" algn="l"/>
                <a:tab pos="3840163" algn="l"/>
              </a:tabLst>
            </a:pPr>
            <a:r>
              <a:rPr kumimoji="0" lang="el-GR" altLang="zh-CN" b="1" i="0" u="none" strike="noStrike" cap="none" normalizeH="0" baseline="0" dirty="0" smtClean="0">
                <a:ln>
                  <a:noFill/>
                </a:ln>
                <a:solidFill>
                  <a:schemeClr val="tx1"/>
                </a:solidFill>
                <a:effectLst/>
                <a:ea typeface="Times New Roman" pitchFamily="18" charset="0"/>
                <a:cs typeface="Times New Roman" pitchFamily="18" charset="0"/>
              </a:rPr>
              <a:t>Δεν περιλαμβάνεται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μια τέτοια </a:t>
            </a:r>
            <a:r>
              <a:rPr kumimoji="0" lang="el-GR" altLang="zh-CN" b="1" i="0" u="none" strike="noStrike" cap="none" normalizeH="0" baseline="0" dirty="0" smtClean="0">
                <a:ln>
                  <a:noFill/>
                </a:ln>
                <a:solidFill>
                  <a:schemeClr val="tx1"/>
                </a:solidFill>
                <a:effectLst/>
                <a:ea typeface="Times New Roman" pitchFamily="18" charset="0"/>
                <a:cs typeface="Times New Roman" pitchFamily="18" charset="0"/>
              </a:rPr>
              <a:t>αύξηση</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που προέρχεται </a:t>
            </a:r>
            <a:r>
              <a:rPr kumimoji="0" lang="el-GR" altLang="zh-CN" b="1" i="0" u="none" strike="noStrike" cap="none" normalizeH="0" baseline="0" dirty="0" smtClean="0">
                <a:ln>
                  <a:noFill/>
                </a:ln>
                <a:solidFill>
                  <a:schemeClr val="tx1"/>
                </a:solidFill>
                <a:effectLst/>
                <a:ea typeface="Times New Roman" pitchFamily="18" charset="0"/>
                <a:cs typeface="Times New Roman" pitchFamily="18" charset="0"/>
              </a:rPr>
              <a:t>από αγορά φυτικού ή ζωϊκού κεφαλαίου</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Δηλαδή δεν λαμβάνεται υπόψη η αξία απόκτησης, όπως αυτή προσδιορίζεται με βάση τις αντίστοιχες μεθόδους της εκτιμητικής, οποιουδήποτε φυτικού ή ζωϊκού κεφαλαίου  κατά τη διάρκεια του οικονομικού έτους, το οποίο παραμένει ως στοιχείο απογραφής κατά την απογραφή στη λήξη του ιδίου οικονομικού έτους.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39763" algn="l"/>
                <a:tab pos="3840163" algn="l"/>
              </a:tabLst>
            </a:pPr>
            <a:endParaRPr kumimoji="0" lang="el-GR" altLang="zh-CN"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639763" algn="l"/>
                <a:tab pos="3840163" algn="l"/>
              </a:tabLst>
            </a:pP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Παράδειγμα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Εστω ότι την 15/6  ενός οικονομικού έτους αγοράστηκαν </a:t>
            </a:r>
            <a:r>
              <a:rPr lang="el-GR" altLang="zh-CN" dirty="0" smtClean="0">
                <a:ea typeface="Times New Roman" pitchFamily="18" charset="0"/>
                <a:cs typeface="Times New Roman" pitchFamily="18" charset="0"/>
              </a:rPr>
              <a:t>μοσχίδες</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με τιμή 3.000 €/κεφαλή, που θα διατηρηθούν στην εκμετάλλευση, στη συνέχεια, ως αγελάδες γαλακτοπαραγωγής. Κατά την απογραφή στη λήξη του ιδίου οικονομικού έτους η αξία κάθε μιας από τις αγελάδες αυτές εκτιμάται σε 3.700 € Στην περίπτωση αυτή η διαφορά (Αλ-Αε) δεν θα είναι (3.700-0)=3.700, αλλά (3.700-3.000)=700. </a:t>
            </a:r>
            <a:endParaRPr kumimoji="0" lang="el-GR" altLang="zh-CN"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14282" y="428604"/>
            <a:ext cx="871543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tabLst>
                <a:tab pos="11890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Εκτός από τα μεγέθη των εισπράξεων (απο την διάθεση των προϊόντων, τις επιδοτήσεις και τις αποζημιώσεις), </a:t>
            </a:r>
            <a:r>
              <a:rPr lang="el-GR" altLang="zh-CN" dirty="0" smtClean="0">
                <a:ea typeface="Times New Roman" pitchFamily="18" charset="0"/>
                <a:cs typeface="Times New Roman" pitchFamily="18" charset="0"/>
              </a:rPr>
              <a:t>αυτο</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κατανάλωσης, </a:t>
            </a:r>
            <a:r>
              <a:rPr kumimoji="0" lang="el-GR" altLang="zh-CN" i="0" u="none" strike="noStrike" cap="none" normalizeH="0" baseline="0" dirty="0" smtClean="0">
                <a:ln>
                  <a:noFill/>
                </a:ln>
                <a:solidFill>
                  <a:schemeClr val="tx1"/>
                </a:solidFill>
                <a:effectLst/>
                <a:latin typeface="Calibri" pitchFamily="34" charset="0"/>
                <a:ea typeface="DFKai-SB" pitchFamily="65" charset="-120"/>
                <a:cs typeface="Times New Roman"/>
              </a:rPr>
              <a:t>της</a:t>
            </a:r>
            <a:r>
              <a:rPr kumimoji="0" lang="el-GR" altLang="zh-CN" i="0" u="none" strike="noStrike" cap="none" normalizeH="0" dirty="0" smtClean="0">
                <a:ln>
                  <a:noFill/>
                </a:ln>
                <a:solidFill>
                  <a:schemeClr val="tx1"/>
                </a:solidFill>
                <a:effectLst/>
                <a:latin typeface="Calibri" pitchFamily="34" charset="0"/>
                <a:ea typeface="DFKai-SB" pitchFamily="65" charset="-120"/>
                <a:cs typeface="Times New Roman"/>
              </a:rPr>
              <a:t> α</a:t>
            </a:r>
            <a:r>
              <a:rPr lang="el-GR" dirty="0" smtClean="0">
                <a:latin typeface="Calibri" pitchFamily="34" charset="0"/>
                <a:ea typeface="DFKai-SB" pitchFamily="65" charset="-120"/>
                <a:cs typeface="Times New Roman"/>
              </a:rPr>
              <a:t>ξίας των ποσοτήτων χορηγούμενων σε τρίτους σαν αμοιβή χρησιμοποιηθέντων συντελεστών παραγωγής</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και (Αλ -Αε), η Ακ. Πρ. προϊόντος περιλαμβάνει και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τους φόρους και τα τέλη επί της παραγωγής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που επιβαρύνουν το παραγόμενο προϊόν (ως αρνητικά στοιχεία). </a:t>
            </a:r>
          </a:p>
          <a:p>
            <a:pPr lvl="0" algn="just" fontAlgn="base">
              <a:spcBef>
                <a:spcPct val="0"/>
              </a:spcBef>
              <a:spcAft>
                <a:spcPct val="0"/>
              </a:spcAft>
              <a:tabLst>
                <a:tab pos="11890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Ετσι η τελική σχέση προσδιορισμού της Ακ. Πρ. είναι:</a:t>
            </a:r>
            <a:endParaRPr kumimoji="0" lang="en-US" altLang="zh-CN" i="0" u="none"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11890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Ακ. Πρ. = εισπράξεις + </a:t>
            </a:r>
            <a:r>
              <a:rPr lang="el-GR" altLang="zh-CN" dirty="0" smtClean="0">
                <a:ea typeface="Times New Roman" pitchFamily="18" charset="0"/>
                <a:cs typeface="Times New Roman" pitchFamily="18" charset="0"/>
              </a:rPr>
              <a:t>αυτο</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κατανάλωση + </a:t>
            </a:r>
            <a:r>
              <a:rPr lang="el-GR" dirty="0" smtClean="0">
                <a:latin typeface="Calibri" pitchFamily="34" charset="0"/>
                <a:ea typeface="DFKai-SB" pitchFamily="65" charset="-120"/>
                <a:cs typeface="Times New Roman"/>
              </a:rPr>
              <a:t>(Αξία ποσοτήτων χορηγούμενων σε τρίτους σαν αμοιβή χρησιμοποιηθέντων συντελεστών παραγωγής)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(Αλ -Αε) - (φόροι παραγωγής + +τέλη παραγωγής)</a:t>
            </a:r>
            <a:r>
              <a:rPr lang="en-US" altLang="zh-CN" b="1" dirty="0" smtClean="0">
                <a:ea typeface="Times New Roman" pitchFamily="18" charset="0"/>
                <a:cs typeface="Times New Roman" pitchFamily="18" charset="0"/>
              </a:rPr>
              <a:t>*</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1890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1189038" algn="l"/>
              </a:tabLst>
            </a:pPr>
            <a:endParaRPr kumimoji="0" lang="en-US" altLang="zh-CN"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1890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Συγκρίνοντας την ακαθάριστη αξία παραγωγής προϊόντος και την ακαθάριστη πρόσοδο προϊόντος, προκύπτει ότι</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1890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Ακ. Πρ. = ακαθάριστη αξία παραγωγής + (επιδοτήσεις + αποζημιώσεις)</a:t>
            </a:r>
            <a:endParaRPr kumimoji="0" lang="en-US" altLang="zh-CN" i="0"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189038" algn="l"/>
              </a:tabLst>
            </a:pPr>
            <a:endParaRPr lang="en-US" altLang="zh-CN" dirty="0" smtClean="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428604"/>
            <a:ext cx="8501122" cy="4801314"/>
          </a:xfrm>
          <a:prstGeom prst="rect">
            <a:avLst/>
          </a:prstGeom>
        </p:spPr>
        <p:txBody>
          <a:bodyPr wrap="square">
            <a:spAutoFit/>
          </a:bodyPr>
          <a:lstStyle/>
          <a:p>
            <a:pPr lvl="0" algn="just" eaLnBrk="0" fontAlgn="base" hangingPunct="0">
              <a:spcBef>
                <a:spcPct val="0"/>
              </a:spcBef>
              <a:spcAft>
                <a:spcPct val="0"/>
              </a:spcAft>
              <a:tabLst>
                <a:tab pos="1189038" algn="l"/>
              </a:tabLst>
            </a:pPr>
            <a:r>
              <a:rPr lang="en-US" altLang="zh-CN" dirty="0" smtClean="0">
                <a:cs typeface="Times New Roman" pitchFamily="18" charset="0"/>
              </a:rPr>
              <a:t>(</a:t>
            </a:r>
            <a:r>
              <a:rPr lang="en-US" altLang="zh-CN" b="1" dirty="0" smtClean="0">
                <a:cs typeface="Times New Roman" pitchFamily="18" charset="0"/>
              </a:rPr>
              <a:t>*</a:t>
            </a:r>
            <a:r>
              <a:rPr lang="en-US" altLang="zh-CN" dirty="0" smtClean="0">
                <a:cs typeface="Times New Roman" pitchFamily="18" charset="0"/>
              </a:rPr>
              <a:t>) </a:t>
            </a:r>
            <a:r>
              <a:rPr lang="el-GR" altLang="zh-CN" i="1" dirty="0" smtClean="0">
                <a:cs typeface="Times New Roman" pitchFamily="18" charset="0"/>
              </a:rPr>
              <a:t>Στην περίπτωση που η γεωργική εκμετάλλευση </a:t>
            </a:r>
            <a:r>
              <a:rPr lang="el-GR" i="1" dirty="0" smtClean="0">
                <a:ea typeface="Calibri" pitchFamily="34" charset="0"/>
                <a:cs typeface="Times New Roman" pitchFamily="18" charset="0"/>
              </a:rPr>
              <a:t>υπάγεται στο κανονικό καθεστώς ΦΠΑ (δηλαδή τηρεί βιβλία και υποβάλει ανά τρίμηνο περιοδική δήλωση ΦΠΑ),  η επιχείρηση εκπίπτει απο το χρεωστικό της υπόλοιπο ΦΠΑ,</a:t>
            </a:r>
            <a:r>
              <a:rPr lang="en-US" i="1" dirty="0" smtClean="0">
                <a:solidFill>
                  <a:srgbClr val="1E1E1E"/>
                </a:solidFill>
                <a:ea typeface="Calibri" pitchFamily="34" charset="0"/>
                <a:cs typeface="Arial" pitchFamily="34" charset="0"/>
              </a:rPr>
              <a:t> </a:t>
            </a:r>
            <a:r>
              <a:rPr lang="el-GR" i="1" dirty="0" smtClean="0">
                <a:solidFill>
                  <a:srgbClr val="1E1E1E"/>
                </a:solidFill>
                <a:ea typeface="Calibri" pitchFamily="34" charset="0"/>
                <a:cs typeface="Arial" pitchFamily="34" charset="0"/>
              </a:rPr>
              <a:t> το ποσό του φόρου που κατέβαλε σε άλλους υποκείμενους στον φόρο επί των αγορών στις οποίες προέβη για τους σκοπούς της επαγγελματικής της δραστηριότητας στο προηγούμενο στάδιο, (ο μηχανισμός αυτός επιτρέπει να εξασφαλιστεί η ουδετερότητα του φόρου ανεξαρτήτως του αριθμού των πράξεων). </a:t>
            </a:r>
          </a:p>
          <a:p>
            <a:pPr lvl="0" algn="just" eaLnBrk="0" fontAlgn="base" hangingPunct="0">
              <a:spcBef>
                <a:spcPct val="0"/>
              </a:spcBef>
              <a:spcAft>
                <a:spcPct val="0"/>
              </a:spcAft>
              <a:tabLst>
                <a:tab pos="1189038" algn="l"/>
              </a:tabLst>
            </a:pPr>
            <a:r>
              <a:rPr lang="el-GR" i="1" dirty="0" smtClean="0">
                <a:solidFill>
                  <a:srgbClr val="1E1E1E"/>
                </a:solidFill>
                <a:ea typeface="Calibri" pitchFamily="34" charset="0"/>
                <a:cs typeface="Arial" pitchFamily="34" charset="0"/>
              </a:rPr>
              <a:t>Στην περίπτωση αυτή μπορούν να γινουν οι υπολογισμοί οικονομικών αποτελεσμάτων είτε λαμβάνοντας υπόψη της αγορές και πωλήσεις με ΦΠΑ είτε χωρίς ΦΠΑ, λόγω της ουδετερότητας του φόρου που προαναφέρθηκε.</a:t>
            </a:r>
          </a:p>
          <a:p>
            <a:pPr lvl="0" algn="just" eaLnBrk="0" fontAlgn="base" hangingPunct="0">
              <a:spcBef>
                <a:spcPct val="0"/>
              </a:spcBef>
              <a:spcAft>
                <a:spcPct val="0"/>
              </a:spcAft>
              <a:tabLst>
                <a:tab pos="1189038" algn="l"/>
              </a:tabLst>
            </a:pPr>
            <a:endParaRPr lang="el-GR" i="1" dirty="0" smtClean="0">
              <a:solidFill>
                <a:srgbClr val="1E1E1E"/>
              </a:solidFill>
              <a:ea typeface="Calibri" pitchFamily="34" charset="0"/>
              <a:cs typeface="Arial" pitchFamily="34" charset="0"/>
            </a:endParaRPr>
          </a:p>
          <a:p>
            <a:pPr lvl="0" algn="just" eaLnBrk="0" fontAlgn="base" hangingPunct="0">
              <a:spcBef>
                <a:spcPct val="0"/>
              </a:spcBef>
              <a:spcAft>
                <a:spcPct val="0"/>
              </a:spcAft>
              <a:tabLst>
                <a:tab pos="1189038" algn="l"/>
              </a:tabLst>
            </a:pPr>
            <a:r>
              <a:rPr lang="el-GR" i="1" dirty="0" smtClean="0">
                <a:solidFill>
                  <a:srgbClr val="1E1E1E"/>
                </a:solidFill>
                <a:ea typeface="Calibri" pitchFamily="34" charset="0"/>
                <a:cs typeface="Arial" pitchFamily="34" charset="0"/>
              </a:rPr>
              <a:t>Αντίθετα εάν η γεωργική εκμετάλλευση υπάγεται στο ειδικό καθεστώς των αγροτών (μη υποχρέωση τήρησης βιβλιών και υποβολής περιοδικού ΦΠΑ), τότε στην περίπτωση που θα υπολογίζονται οι αγορές και οι πωλήσεις με ΦΠΑ, θα πρέπει να αθροισθεί και η επιστροφή ΦΠΑ, εφόσον αυτή διανέμεται στους γεωργούς.</a:t>
            </a:r>
          </a:p>
          <a:p>
            <a:pPr lvl="0" algn="just" eaLnBrk="0" fontAlgn="base" hangingPunct="0">
              <a:spcBef>
                <a:spcPct val="0"/>
              </a:spcBef>
              <a:spcAft>
                <a:spcPct val="0"/>
              </a:spcAft>
              <a:tabLst>
                <a:tab pos="1189038" algn="l"/>
              </a:tabLst>
            </a:pPr>
            <a:endParaRPr lang="el-GR" altLang="zh-CN" i="1" dirty="0" smtClean="0">
              <a:solidFill>
                <a:srgbClr val="1E1E1E"/>
              </a:solidFill>
              <a:cs typeface="Arial" pitchFamily="34" charset="0"/>
            </a:endParaRPr>
          </a:p>
          <a:p>
            <a:pPr lvl="0" algn="just" eaLnBrk="0" fontAlgn="base" hangingPunct="0">
              <a:spcBef>
                <a:spcPct val="0"/>
              </a:spcBef>
              <a:spcAft>
                <a:spcPct val="0"/>
              </a:spcAft>
              <a:tabLst>
                <a:tab pos="1189038" algn="l"/>
              </a:tabLst>
            </a:pPr>
            <a:endParaRPr lang="el-GR" altLang="zh-CN" i="1" dirty="0" smtClean="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14282" y="214290"/>
            <a:ext cx="871543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Το κέρδος προϊόντος</a:t>
            </a:r>
            <a:r>
              <a:rPr kumimoji="0" lang="el-GR" b="0" i="0" u="none" strike="noStrike" cap="none" normalizeH="0" baseline="0" dirty="0" smtClean="0">
                <a:ln>
                  <a:noFill/>
                </a:ln>
                <a:solidFill>
                  <a:schemeClr val="tx1"/>
                </a:solidFill>
                <a:effectLst/>
                <a:ea typeface="Times New Roman" pitchFamily="18" charset="0"/>
                <a:cs typeface="Arial" pitchFamily="34" charset="0"/>
              </a:rPr>
              <a:t> ή το επιχειρηματικό κέρδος προϊόντος, προκύπτει εάν από την ακαθάριστη πρόσοδο προϊόντος, αφαιρέσουμε το σύνολο των παραγωγικών δαπανών του προϊόντος:</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6" name="Table 5"/>
          <p:cNvGraphicFramePr>
            <a:graphicFrameLocks noGrp="1"/>
          </p:cNvGraphicFramePr>
          <p:nvPr/>
        </p:nvGraphicFramePr>
        <p:xfrm>
          <a:off x="642910" y="1285860"/>
          <a:ext cx="8143932" cy="822960"/>
        </p:xfrm>
        <a:graphic>
          <a:graphicData uri="http://schemas.openxmlformats.org/drawingml/2006/table">
            <a:tbl>
              <a:tblPr/>
              <a:tblGrid>
                <a:gridCol w="8143932"/>
              </a:tblGrid>
              <a:tr h="785818">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Κέρδος προϊόντος = (Ακαθάριστη πρόσοδος προϊόντος) - (Σύνολο παραγωγικών δαπανών προϊόντος)</a:t>
                      </a:r>
                      <a:endParaRPr lang="en-US" sz="1800" dirty="0">
                        <a:solidFill>
                          <a:srgbClr val="000000"/>
                        </a:solidFill>
                        <a:latin typeface="Calibri" pitchFamily="34" charset="0"/>
                        <a:ea typeface="Times New Roman"/>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075" name="Rectangle 3"/>
          <p:cNvSpPr>
            <a:spLocks noChangeArrowheads="1"/>
          </p:cNvSpPr>
          <p:nvPr/>
        </p:nvSpPr>
        <p:spPr bwMode="auto">
          <a:xfrm>
            <a:off x="214282" y="2285992"/>
            <a:ext cx="778674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ή</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8" name="Table 7"/>
          <p:cNvGraphicFramePr>
            <a:graphicFrameLocks noGrp="1"/>
          </p:cNvGraphicFramePr>
          <p:nvPr/>
        </p:nvGraphicFramePr>
        <p:xfrm>
          <a:off x="500034" y="2786058"/>
          <a:ext cx="3071834" cy="411480"/>
        </p:xfrm>
        <a:graphic>
          <a:graphicData uri="http://schemas.openxmlformats.org/drawingml/2006/table">
            <a:tbl>
              <a:tblPr/>
              <a:tblGrid>
                <a:gridCol w="3071834"/>
              </a:tblGrid>
              <a:tr h="0">
                <a:tc>
                  <a:txBody>
                    <a:bodyPr/>
                    <a:lstStyle/>
                    <a:p>
                      <a:pPr marL="0" marR="0" algn="just">
                        <a:lnSpc>
                          <a:spcPct val="150000"/>
                        </a:lnSpc>
                        <a:spcBef>
                          <a:spcPts val="0"/>
                        </a:spcBef>
                        <a:spcAft>
                          <a:spcPts val="0"/>
                        </a:spcAft>
                      </a:pPr>
                      <a:r>
                        <a:rPr lang="el-GR" sz="1800" dirty="0">
                          <a:latin typeface="Calibri" pitchFamily="34" charset="0"/>
                          <a:ea typeface="Times New Roman"/>
                          <a:cs typeface="Times New Roman"/>
                        </a:rPr>
                        <a:t>Κέρδος = (Ακ.Πρ.) -  (Π.Δ) </a:t>
                      </a:r>
                      <a:endParaRPr lang="en-US" sz="180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6" name="Rectangle 4"/>
          <p:cNvSpPr>
            <a:spLocks noChangeArrowheads="1"/>
          </p:cNvSpPr>
          <p:nvPr/>
        </p:nvSpPr>
        <p:spPr bwMode="auto">
          <a:xfrm>
            <a:off x="357158" y="3571876"/>
            <a:ext cx="857256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Σε περίπτωση που η διαφορά της ακαθάριστης προσόδου από τις συνολικές παραγωγικές δαπάνες του προϊόντος είναι αρνητικός αριθμός (Ακ.Πρ.&lt;ΠΔ)  χαρακτηρίζεται ως </a:t>
            </a:r>
            <a:r>
              <a:rPr kumimoji="0" lang="el-GR" b="0" i="0" u="sng" strike="noStrike" cap="none" normalizeH="0" baseline="0" dirty="0" smtClean="0">
                <a:ln>
                  <a:noFill/>
                </a:ln>
                <a:solidFill>
                  <a:schemeClr val="tx1"/>
                </a:solidFill>
                <a:effectLst/>
                <a:ea typeface="Times New Roman" pitchFamily="18" charset="0"/>
                <a:cs typeface="Arial" pitchFamily="34" charset="0"/>
              </a:rPr>
              <a:t>ζημία προϊόντος</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282" y="214290"/>
            <a:ext cx="864399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Το ακαθάριστο κέρδος προϊόντος</a:t>
            </a:r>
            <a:r>
              <a:rPr kumimoji="0" lang="el-GR" b="0" i="0" u="none" strike="noStrike" cap="none" normalizeH="0" baseline="0" dirty="0" smtClean="0">
                <a:ln>
                  <a:noFill/>
                </a:ln>
                <a:solidFill>
                  <a:schemeClr val="tx1"/>
                </a:solidFill>
                <a:effectLst/>
                <a:ea typeface="Times New Roman" pitchFamily="18" charset="0"/>
                <a:cs typeface="Arial" pitchFamily="34" charset="0"/>
              </a:rPr>
              <a:t> ή πρόσοδος προϊόντος πάνω από τις μεταβλητές δαπάνες ή μικτό κέρδος προϊόντος, υπολογίζεται αφαιρώντας τις μεταβλητές μόνο δαπάνες του προϊόντος (δηλαδή το μεταβλητό κόστος Μτ</a:t>
            </a:r>
            <a:r>
              <a:rPr kumimoji="0" lang="en-US" b="0" i="0" u="none" strike="noStrike" cap="none" normalizeH="0" baseline="0" dirty="0" smtClean="0">
                <a:ln>
                  <a:noFill/>
                </a:ln>
                <a:solidFill>
                  <a:schemeClr val="tx1"/>
                </a:solidFill>
                <a:effectLst/>
                <a:ea typeface="Times New Roman" pitchFamily="18" charset="0"/>
                <a:cs typeface="Arial" pitchFamily="34" charset="0"/>
              </a:rPr>
              <a:t>C</a:t>
            </a:r>
            <a:r>
              <a:rPr kumimoji="0" lang="el-GR" b="0" i="0" u="none" strike="noStrike" cap="none" normalizeH="0" baseline="0" dirty="0" smtClean="0">
                <a:ln>
                  <a:noFill/>
                </a:ln>
                <a:solidFill>
                  <a:schemeClr val="tx1"/>
                </a:solidFill>
                <a:effectLst/>
                <a:ea typeface="Times New Roman" pitchFamily="18" charset="0"/>
                <a:cs typeface="Arial" pitchFamily="34" charset="0"/>
              </a:rPr>
              <a:t>) από την ακαθάριστη πρόσοδο προϊόντος.</a:t>
            </a: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Συνεπώς,</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285720" y="2143116"/>
          <a:ext cx="8358246" cy="822960"/>
        </p:xfrm>
        <a:graphic>
          <a:graphicData uri="http://schemas.openxmlformats.org/drawingml/2006/table">
            <a:tbl>
              <a:tblPr/>
              <a:tblGrid>
                <a:gridCol w="8358246"/>
              </a:tblGrid>
              <a:tr h="534498">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Ακαθάριστο κέρδος προϊόντος = Ακαθάριστη πρόσοδος προϊόντος -  Μεταβλητές δαπάνες προϊόντος </a:t>
                      </a:r>
                      <a:endParaRPr lang="en-US" sz="1800" dirty="0">
                        <a:solidFill>
                          <a:srgbClr val="000000"/>
                        </a:solidFill>
                        <a:latin typeface="Calibri" pitchFamily="34" charset="0"/>
                        <a:ea typeface="Times New Roman"/>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Rectangle 3"/>
          <p:cNvSpPr>
            <a:spLocks noChangeArrowheads="1"/>
          </p:cNvSpPr>
          <p:nvPr/>
        </p:nvSpPr>
        <p:spPr bwMode="auto">
          <a:xfrm>
            <a:off x="357158" y="3143248"/>
            <a:ext cx="778674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ή</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5" name="Table 4"/>
          <p:cNvGraphicFramePr>
            <a:graphicFrameLocks noGrp="1"/>
          </p:cNvGraphicFramePr>
          <p:nvPr/>
        </p:nvGraphicFramePr>
        <p:xfrm>
          <a:off x="214282" y="3571876"/>
          <a:ext cx="8429684" cy="411480"/>
        </p:xfrm>
        <a:graphic>
          <a:graphicData uri="http://schemas.openxmlformats.org/drawingml/2006/table">
            <a:tbl>
              <a:tblPr/>
              <a:tblGrid>
                <a:gridCol w="8429684"/>
              </a:tblGrid>
              <a:tr h="267249">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Ακαθάριστο κέρδος προϊόντος = Σταθερές δαπάνες προϊόντος + Κέρδος προϊόντος </a:t>
                      </a:r>
                      <a:endParaRPr lang="en-US" sz="1800" dirty="0">
                        <a:solidFill>
                          <a:srgbClr val="000000"/>
                        </a:solidFill>
                        <a:latin typeface="Calibri" pitchFamily="34" charset="0"/>
                        <a:ea typeface="Times New Roman"/>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50" name="Rectangle 2"/>
          <p:cNvSpPr>
            <a:spLocks noChangeArrowheads="1"/>
          </p:cNvSpPr>
          <p:nvPr/>
        </p:nvSpPr>
        <p:spPr bwMode="auto">
          <a:xfrm>
            <a:off x="214282" y="4429132"/>
            <a:ext cx="8358246"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Ακαθάριστο Κέρδος Προϊόντος αντιστοιχεί στις σταθερές δαπάνες ή το σταθερό κόστος (ΣτC) ενός προϊόντος και στο τυχόν κέρδος. </a:t>
            </a:r>
          </a:p>
          <a:p>
            <a:pPr marL="0" marR="0" lvl="0" indent="457200" algn="just" defTabSz="914400" rtl="0" eaLnBrk="1" fontAlgn="base" latinLnBrk="0" hangingPunct="1">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Αποτελεί δηλαδή </a:t>
            </a:r>
            <a:r>
              <a:rPr kumimoji="0" lang="el-GR" b="1" i="0" u="none" strike="noStrike" cap="none" normalizeH="0" baseline="0" dirty="0" smtClean="0">
                <a:ln>
                  <a:noFill/>
                </a:ln>
                <a:solidFill>
                  <a:schemeClr val="tx1"/>
                </a:solidFill>
                <a:effectLst/>
                <a:ea typeface="Times New Roman" pitchFamily="18" charset="0"/>
                <a:cs typeface="Arial" pitchFamily="34" charset="0"/>
              </a:rPr>
              <a:t>την πρόσοδο των σταθερών συντελεστών </a:t>
            </a:r>
            <a:r>
              <a:rPr kumimoji="0" lang="el-GR" b="0" i="0" u="none" strike="noStrike" cap="none" normalizeH="0" baseline="0" dirty="0" smtClean="0">
                <a:ln>
                  <a:noFill/>
                </a:ln>
                <a:solidFill>
                  <a:schemeClr val="tx1"/>
                </a:solidFill>
                <a:effectLst/>
                <a:ea typeface="Times New Roman" pitchFamily="18" charset="0"/>
                <a:cs typeface="Arial" pitchFamily="34" charset="0"/>
              </a:rPr>
              <a:t>παραγωγής του προϊόντος.</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214290"/>
            <a:ext cx="857256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Ακαθάριστη πρόσοδος εκμετάλλευσης</a:t>
            </a:r>
            <a:r>
              <a:rPr kumimoji="0" lang="el-GR" b="0" i="0" u="none" strike="noStrike" cap="none" normalizeH="0" baseline="0" dirty="0" smtClean="0">
                <a:ln>
                  <a:noFill/>
                </a:ln>
                <a:solidFill>
                  <a:schemeClr val="tx1"/>
                </a:solidFill>
                <a:effectLst/>
                <a:ea typeface="Times New Roman" pitchFamily="18" charset="0"/>
                <a:cs typeface="Arial" pitchFamily="34" charset="0"/>
              </a:rPr>
              <a:t> ονομάζεται η συνολική αξία όλων των τελικών προϊόντων που παράγονται σε μία γεωργική εκμετάλλευση στη διάρκεια ορισμένης χρονικής  περιόδου (ημερολογιακό ή γεωργικό έτος), συμπεριλαμβανόμενων και οποιωνδήποτε αποζημιώσεων και επιδοτήσεων της παραγωγής. </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solidFill>
                  <a:schemeClr val="tx1"/>
                </a:solidFill>
                <a:effectLst/>
                <a:ea typeface="Times New Roman" pitchFamily="18" charset="0"/>
                <a:cs typeface="Arial" pitchFamily="34" charset="0"/>
              </a:rPr>
              <a:t>Τελικά προϊόντα</a:t>
            </a:r>
            <a:r>
              <a:rPr kumimoji="0" lang="el-GR" b="0" i="0" u="none" strike="noStrike" cap="none" normalizeH="0" baseline="0" dirty="0" smtClean="0">
                <a:ln>
                  <a:noFill/>
                </a:ln>
                <a:solidFill>
                  <a:schemeClr val="tx1"/>
                </a:solidFill>
                <a:effectLst/>
                <a:ea typeface="Times New Roman" pitchFamily="18" charset="0"/>
                <a:cs typeface="Arial" pitchFamily="34" charset="0"/>
              </a:rPr>
              <a:t> ονομάζονται τα γεωργικά προϊόντα που διατίθενται εκτός των κλάδων της γεωργικής εκμετάλλευσης και  παράγονται από τους λεγόμενους &lt;&lt;τελικούς ή κύριους&gt;&gt; κλάδους παραγωγής. </a:t>
            </a:r>
          </a:p>
          <a:p>
            <a:pPr marL="0" marR="0" lvl="0" indent="457200" algn="just" defTabSz="914400" rtl="0" eaLnBrk="0" fontAlgn="base" latinLnBrk="0" hangingPunct="0">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Από την ακαθάριστη πρόσοδο της εκμετάλλευσης αποκλείεται η αξία των </a:t>
            </a:r>
            <a:r>
              <a:rPr kumimoji="0" lang="el-GR" b="0" i="0" u="sng" strike="noStrike" cap="none" normalizeH="0" baseline="0" dirty="0" smtClean="0">
                <a:ln>
                  <a:noFill/>
                </a:ln>
                <a:solidFill>
                  <a:schemeClr val="tx1"/>
                </a:solidFill>
                <a:effectLst/>
                <a:ea typeface="Times New Roman" pitchFamily="18" charset="0"/>
                <a:cs typeface="Arial" pitchFamily="34" charset="0"/>
              </a:rPr>
              <a:t>ενδιάμεσων προϊόντων</a:t>
            </a:r>
            <a:r>
              <a:rPr kumimoji="0" lang="el-GR" b="0" i="0" u="none" strike="noStrike" cap="none" normalizeH="0" baseline="0" dirty="0" smtClean="0">
                <a:ln>
                  <a:noFill/>
                </a:ln>
                <a:solidFill>
                  <a:schemeClr val="tx1"/>
                </a:solidFill>
                <a:effectLst/>
                <a:ea typeface="Times New Roman" pitchFamily="18" charset="0"/>
                <a:cs typeface="Arial" pitchFamily="34" charset="0"/>
              </a:rPr>
              <a:t>, τα οποία παράγονται από τους &lt;&lt;ενδιάμεσους ή βοηθητικούς &gt;&gt; κλάδους παραγωγής και χρησιμοποιούνται από τους τελικούς κλάδους ως συντελεστές παραγωγής. </a:t>
            </a:r>
          </a:p>
          <a:p>
            <a:pPr marL="0" marR="0" lvl="0" indent="457200" algn="just" defTabSz="914400" rtl="0" eaLnBrk="0" fontAlgn="base" latinLnBrk="0" hangingPunct="0">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Για παράδειγμα, σε γεωργική εκμετάλλευση ο κλάδος παραγωγής «καλλιέργεια αραβοσίτου» παράγει το προϊόν καρπός αραβοσίτου, ο οποίος χρησιμοποιείται ως ζωοτροφή στον κλάδο αγελάδες γαλακτοπαραγωγής. Η καλλιέργεια αραβοσίτου είναι ενδιάμεσος κλάδος παραγωγής, το προϊόν του οποίου χρησιμοποιείται ως συντελεστής παραγωγής (ζωοτροφές) στον κλάδο των αγελάδων παραγωγής για να παραχθούν τα τελικά προϊόντα γάλα και κρέας, τα οποία διατίθενται είτε στην αγορά για πώληση είτε για αυτοκατανάλωση. </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85720" y="214290"/>
            <a:ext cx="8643998"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noFill/>
                </a:ln>
                <a:solidFill>
                  <a:schemeClr val="tx1"/>
                </a:solidFill>
                <a:effectLst/>
                <a:ea typeface="Calibri" pitchFamily="34" charset="0"/>
                <a:cs typeface="Times New Roman" pitchFamily="18" charset="0"/>
              </a:rPr>
              <a:t>Αριθμητικό παράδειγμα:</a:t>
            </a:r>
            <a:endParaRPr kumimoji="0" lang="en-US" b="1" i="0" u="sng"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Γεωργική εκμετάλλευση</a:t>
            </a:r>
            <a:r>
              <a:rPr kumimoji="0" lang="en-US" b="0" i="0" u="none" strike="noStrike" cap="none" normalizeH="0" baseline="0" dirty="0" smtClean="0">
                <a:ln>
                  <a:noFill/>
                </a:ln>
                <a:solidFill>
                  <a:schemeClr val="tx1"/>
                </a:solidFill>
                <a:effectLst/>
                <a:ea typeface="Calibri" pitchFamily="34" charset="0"/>
                <a:cs typeface="Times New Roman" pitchFamily="18" charset="0"/>
              </a:rPr>
              <a:t>,</a:t>
            </a:r>
            <a:r>
              <a:rPr kumimoji="0" lang="el-GR" b="0" i="0" u="none" strike="noStrike" cap="none" normalizeH="0" baseline="0" dirty="0" smtClean="0">
                <a:ln>
                  <a:noFill/>
                </a:ln>
                <a:solidFill>
                  <a:schemeClr val="tx1"/>
                </a:solidFill>
                <a:effectLst/>
                <a:ea typeface="Calibri" pitchFamily="34" charset="0"/>
                <a:cs typeface="Times New Roman" pitchFamily="18" charset="0"/>
              </a:rPr>
              <a:t> το προηγούμενο οικονομικό έτος διέθεται τρείς κλαδους παραγωγής. 1. Την καλλιέργεια  βαμβακιού, 2. την καλλιέργεια κριθαριού για την διατροφή των μοσχων της της εκμετάλλευσης και 3. την πάχυνση μόσχων. Εξ'αυτών οι δυο κλαδοι είναι τελικοί, "βαμβάκι" και "πάχυνση μόσχων" (αφού παράγουν τελικά προϊόντα που πωλούνται στην αγορά, δηλαδή βαμβάκι και κρέας μόσχων), ενώ ο κλάδος του "κριθαριού" θεωρείται ενδιάμεσος κλάδος, αφου το προϊον του (σπόρος κριθαριού) χρησιμοποιήται σαν συντελεστής παραγωγής (ζωοτροφή)</a:t>
            </a:r>
            <a:r>
              <a:rPr kumimoji="0" lang="en-US" b="0" i="0" u="none" strike="noStrike" cap="none" normalizeH="0" baseline="0" dirty="0" smtClean="0">
                <a:ln>
                  <a:noFill/>
                </a:ln>
                <a:solidFill>
                  <a:schemeClr val="tx1"/>
                </a:solidFill>
                <a:effectLst/>
                <a:ea typeface="Calibri" pitchFamily="34" charset="0"/>
                <a:cs typeface="Times New Roman" pitchFamily="18" charset="0"/>
              </a:rPr>
              <a:t> </a:t>
            </a:r>
            <a:r>
              <a:rPr kumimoji="0" lang="el-GR" b="0" i="0" u="none" strike="noStrike" cap="none" normalizeH="0" baseline="0" dirty="0" smtClean="0">
                <a:ln>
                  <a:noFill/>
                </a:ln>
                <a:solidFill>
                  <a:schemeClr val="tx1"/>
                </a:solidFill>
                <a:effectLst/>
                <a:ea typeface="Calibri" pitchFamily="34" charset="0"/>
                <a:cs typeface="Times New Roman" pitchFamily="18" charset="0"/>
              </a:rPr>
              <a:t>του τελικού κλάδου "πάχυνση μόσχων".</a:t>
            </a:r>
            <a:endParaRPr kumimoji="0" lang="en-US"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Όσον αφορά τον κλαδου του βαμβακιού, καλλιεργήθηκαν 50 στρέμματα, που έδωσαν παραγωγή 350 κιλά/στρεμμα. Το προϊόν πωλήθηκε προς 0,5 ευρώ/κιλό ενώ η επιχείρηση εισέπραξε συνολική ενίσχυση (βασική, πρασίνισμα και  συνεδεδεμένη) ύψους  60 ευρώ/στρέμμα.</a:t>
            </a:r>
            <a:endParaRPr kumimoji="0" lang="en-US"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Το κριθάρι καλλιεργήθηκε για 100 στρέμματα και είχε απόδοση 400 κιλά/στρέμμα. Ολη η παραγωγή καταναλώνεται απο τον κλάδο "πάχυνση μόσχων", ενώ εάν η ζωοτροφή πωλούνταν στο εμπόριο, η τιμή πώλησής της θα ήταν 0,20 ευρώ/κιλό. Ακόμη η γεωργική εκμετάλλευση εισέπραξε συνολική ενίσχυση (βασική ενισχυση και πρασίνισμα) ύψους 40 ευρώ/στρέμμα.</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14282" y="214290"/>
            <a:ext cx="871543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Η εκμετάλλευση το προηγούμενο οικονομικό έτος εξέθρεψε 30 μόσχους, τους οποίους αγόρασε 15 ημερών, με στόχο η πάχυνση τους να διαρκέσει 16 μήνες. Στο προηγούμενο οικονομικό έτος η τιμή αγοράς των μόσχων (ηλικίας 15 ημερών) ήταν 150 ευρώ/ζώο, ενώ στη λήξη του οικονομικού έτους είχαν φτάσει στα 350 κιλά ζών βάρος. Τα ζώα αυτά θα εξακολουθήσουν την παχυνσή τους για 4 ακόμη μήνες, και στη συνέχεια θα πωληθούν ως κρέας στην αγορά. Στη λήξη του οικονομικού έτος, τα ζώα εάν πωλούνταν, η τιμή πώλησης θα ήταν 1,8 ευρώ/κιλό ζώντος βάρους.</a:t>
            </a:r>
            <a:endParaRPr kumimoji="0" lang="en-US"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Να σημειωθεί ότι, η γεωργική εκμετάλλευση υπάγεται στο κανονικό καθεστώς ΦΠΑ (δηλαδή τηρεί βιβλία και υποβάλει ανά τρίμηνο περιοδική δήλωση ΦΠΑ). Στους</a:t>
            </a:r>
            <a:r>
              <a:rPr kumimoji="0" lang="el-GR" b="0" i="0" u="none" strike="noStrike" cap="none" normalizeH="0" dirty="0" smtClean="0">
                <a:ln>
                  <a:noFill/>
                </a:ln>
                <a:solidFill>
                  <a:schemeClr val="tx1"/>
                </a:solidFill>
                <a:effectLst/>
                <a:ea typeface="Calibri" pitchFamily="34" charset="0"/>
                <a:cs typeface="Times New Roman" pitchFamily="18" charset="0"/>
              </a:rPr>
              <a:t> υπολογισμούς , λόγω της ουδετερότητας του φόρου δεν θα ληφθούν υποψη η εισπραξη ή η επιστροφή ΦΠΑ.</a:t>
            </a:r>
            <a:endParaRPr kumimoji="0" lang="en-US" b="0" i="0" u="none" strike="noStrike" cap="none" normalizeH="0" baseline="0" dirty="0" smtClean="0">
              <a:ln>
                <a:noFill/>
              </a:ln>
              <a:solidFill>
                <a:srgbClr val="1E1E1E"/>
              </a:solidFill>
              <a:effectLst/>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Να υπολογισθεί η ακαθάριστη αξία παραγωγής και η ακαθάριστη προσοδος καθε προϊοντος και στο σύνολο της γεωργικής εκμετάλλευσης.</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4286248" y="142852"/>
            <a:ext cx="68025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ΛΥΣΗ</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214282" y="624295"/>
          <a:ext cx="8715436" cy="6166801"/>
        </p:xfrm>
        <a:graphic>
          <a:graphicData uri="http://schemas.openxmlformats.org/drawingml/2006/table">
            <a:tbl>
              <a:tblPr/>
              <a:tblGrid>
                <a:gridCol w="1857388"/>
                <a:gridCol w="1364253"/>
                <a:gridCol w="2136209"/>
                <a:gridCol w="1888810"/>
                <a:gridCol w="1468776"/>
              </a:tblGrid>
              <a:tr h="1049951">
                <a:tc>
                  <a:txBody>
                    <a:bodyPr/>
                    <a:lstStyle/>
                    <a:p>
                      <a:pPr marL="0" marR="0" algn="just">
                        <a:lnSpc>
                          <a:spcPct val="115000"/>
                        </a:lnSpc>
                        <a:spcBef>
                          <a:spcPts val="0"/>
                        </a:spcBef>
                        <a:spcAft>
                          <a:spcPts val="0"/>
                        </a:spcAft>
                      </a:pPr>
                      <a:endParaRPr lang="el-GR"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b="1" dirty="0">
                          <a:latin typeface="Calibri"/>
                          <a:ea typeface="Calibri"/>
                          <a:cs typeface="Times New Roman"/>
                        </a:rPr>
                        <a:t>Βαμβάκι</a:t>
                      </a:r>
                      <a:endParaRPr lang="en-US" sz="1600" b="1"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b="1" dirty="0">
                          <a:latin typeface="Calibri"/>
                          <a:ea typeface="Calibri"/>
                          <a:cs typeface="Times New Roman"/>
                        </a:rPr>
                        <a:t>Κριθάρι</a:t>
                      </a:r>
                      <a:endParaRPr lang="en-US" sz="1600" b="1"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b="1" dirty="0">
                          <a:latin typeface="Calibri"/>
                          <a:ea typeface="Calibri"/>
                          <a:cs typeface="Times New Roman"/>
                        </a:rPr>
                        <a:t>Πάχυνση μόσχων</a:t>
                      </a:r>
                      <a:endParaRPr lang="en-US" sz="1600" b="1"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b="1" dirty="0">
                          <a:latin typeface="Calibri"/>
                          <a:ea typeface="Calibri"/>
                          <a:cs typeface="Times New Roman"/>
                        </a:rPr>
                        <a:t>Σύνολο Γεωργικής Εκμετάλλευσης</a:t>
                      </a:r>
                      <a:endParaRPr lang="en-US" sz="1600" b="1"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112">
                <a:tc>
                  <a:txBody>
                    <a:bodyPr/>
                    <a:lstStyle/>
                    <a:p>
                      <a:pPr marL="0" marR="0" algn="just">
                        <a:lnSpc>
                          <a:spcPct val="115000"/>
                        </a:lnSpc>
                        <a:spcBef>
                          <a:spcPts val="0"/>
                        </a:spcBef>
                        <a:spcAft>
                          <a:spcPts val="0"/>
                        </a:spcAft>
                      </a:pPr>
                      <a:r>
                        <a:rPr lang="el-GR" sz="1600">
                          <a:latin typeface="Calibri"/>
                          <a:ea typeface="Calibri"/>
                          <a:cs typeface="Times New Roman"/>
                        </a:rPr>
                        <a:t>1. Εισπράξεις απο πωλήσεις</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50 στρεμματα * 350 κιλά/στρέμμα * 0,5 ευρώ/κιλό = 8.750 ευρώ</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dirty="0">
                          <a:latin typeface="Calibri"/>
                          <a:ea typeface="Calibri"/>
                          <a:cs typeface="Times New Roman"/>
                        </a:rPr>
                        <a:t>100 στρέμματα*400 κιλά/στρέμμα* 0,2 ευρώ/κιλό = 8.000 ευρώ (</a:t>
                      </a:r>
                      <a:r>
                        <a:rPr lang="el-GR" sz="1600" b="1" dirty="0">
                          <a:latin typeface="Calibri"/>
                          <a:ea typeface="Calibri"/>
                          <a:cs typeface="Times New Roman"/>
                        </a:rPr>
                        <a:t>υπολογιζόμενη</a:t>
                      </a:r>
                      <a:r>
                        <a:rPr lang="el-GR" sz="1600" dirty="0">
                          <a:latin typeface="Calibri"/>
                          <a:ea typeface="Calibri"/>
                          <a:cs typeface="Times New Roman"/>
                        </a:rPr>
                        <a:t>/</a:t>
                      </a:r>
                      <a:r>
                        <a:rPr lang="el-GR" sz="1600" b="1" dirty="0">
                          <a:latin typeface="Calibri"/>
                          <a:ea typeface="Calibri"/>
                          <a:cs typeface="Times New Roman"/>
                        </a:rPr>
                        <a:t>τεκμαρτή είσπραξη</a:t>
                      </a:r>
                      <a:r>
                        <a:rPr lang="el-GR" sz="1600" dirty="0">
                          <a:latin typeface="Calibri"/>
                          <a:ea typeface="Calibri"/>
                          <a:cs typeface="Times New Roman"/>
                        </a:rPr>
                        <a:t>)</a:t>
                      </a:r>
                      <a:endParaRPr lang="en-US"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l-GR"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8.750 €</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853">
                <a:tc>
                  <a:txBody>
                    <a:bodyPr/>
                    <a:lstStyle/>
                    <a:p>
                      <a:pPr marL="0" marR="0" algn="just">
                        <a:lnSpc>
                          <a:spcPct val="115000"/>
                        </a:lnSpc>
                        <a:spcBef>
                          <a:spcPts val="0"/>
                        </a:spcBef>
                        <a:spcAft>
                          <a:spcPts val="0"/>
                        </a:spcAft>
                      </a:pPr>
                      <a:r>
                        <a:rPr lang="el-GR" sz="1600" dirty="0">
                          <a:latin typeface="Calibri"/>
                          <a:ea typeface="Calibri"/>
                          <a:cs typeface="Times New Roman"/>
                        </a:rPr>
                        <a:t>2. </a:t>
                      </a:r>
                      <a:r>
                        <a:rPr lang="el-GR" sz="1600" dirty="0" smtClean="0">
                          <a:latin typeface="Calibri"/>
                          <a:ea typeface="Calibri"/>
                          <a:cs typeface="Times New Roman"/>
                        </a:rPr>
                        <a:t>Αυτοκατανάλωση</a:t>
                      </a:r>
                      <a:endParaRPr lang="en-US"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a:latin typeface="Calibri"/>
                          <a:ea typeface="Calibri"/>
                          <a:cs typeface="Times New Roman"/>
                        </a:rPr>
                        <a:t>0</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a:latin typeface="Calibri"/>
                          <a:ea typeface="Calibri"/>
                          <a:cs typeface="Times New Roman"/>
                        </a:rPr>
                        <a:t>0</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2402">
                <a:tc>
                  <a:txBody>
                    <a:bodyPr/>
                    <a:lstStyle/>
                    <a:p>
                      <a:pPr marL="0" marR="0" algn="just">
                        <a:lnSpc>
                          <a:spcPct val="115000"/>
                        </a:lnSpc>
                        <a:spcBef>
                          <a:spcPts val="0"/>
                        </a:spcBef>
                        <a:spcAft>
                          <a:spcPts val="0"/>
                        </a:spcAft>
                      </a:pPr>
                      <a:r>
                        <a:rPr lang="el-GR" sz="1600">
                          <a:latin typeface="Calibri"/>
                          <a:ea typeface="Calibri"/>
                          <a:cs typeface="Times New Roman"/>
                        </a:rPr>
                        <a:t>3. Αξία ποσοτήτων χορηγούμενων σε τρίτους σαν αμοιβή χρησιμοποιηθέντων συντελεστών παραγωγής</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a:latin typeface="Calibri"/>
                          <a:ea typeface="Calibri"/>
                          <a:cs typeface="Times New Roman"/>
                        </a:rPr>
                        <a:t>0</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1536">
                <a:tc>
                  <a:txBody>
                    <a:bodyPr/>
                    <a:lstStyle/>
                    <a:p>
                      <a:pPr marL="0" marR="0" algn="just">
                        <a:lnSpc>
                          <a:spcPct val="115000"/>
                        </a:lnSpc>
                        <a:spcBef>
                          <a:spcPts val="0"/>
                        </a:spcBef>
                        <a:spcAft>
                          <a:spcPts val="0"/>
                        </a:spcAft>
                      </a:pPr>
                      <a:r>
                        <a:rPr lang="el-GR" sz="1600">
                          <a:latin typeface="Calibri"/>
                          <a:ea typeface="Calibri"/>
                          <a:cs typeface="Times New Roman"/>
                        </a:rPr>
                        <a:t>4. (Αλ)-(Αε)</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l-GR"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endParaRPr lang="el-GR"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30 μόσχοι * ((350 κιλά*1,8 €/κιλό)-(150 ευρώ/ζώο))=14.400</a:t>
                      </a:r>
                      <a:endParaRPr lang="en-US" sz="16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dirty="0">
                          <a:latin typeface="Calibri"/>
                          <a:ea typeface="Calibri"/>
                          <a:cs typeface="Times New Roman"/>
                        </a:rPr>
                        <a:t>14.400 €</a:t>
                      </a:r>
                      <a:endParaRPr lang="en-US" sz="16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14282" y="214290"/>
            <a:ext cx="8715436" cy="4070284"/>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2563" algn="l"/>
              </a:tabLst>
            </a:pPr>
            <a:r>
              <a:rPr kumimoji="0" lang="el-GR" altLang="zh-CN" b="1" i="0" u="none" strike="noStrike" cap="none" normalizeH="0" baseline="0" dirty="0" smtClean="0">
                <a:ln>
                  <a:noFill/>
                </a:ln>
                <a:solidFill>
                  <a:schemeClr val="tx1"/>
                </a:solidFill>
                <a:effectLst/>
                <a:cs typeface="Times New Roman" pitchFamily="18" charset="0"/>
              </a:rPr>
              <a:t>Οικονομικά αποτελέσματα</a:t>
            </a:r>
            <a:endParaRPr kumimoji="0" lang="en-US" altLang="zh-CN" b="1" i="0" u="none" strike="noStrike" cap="none" normalizeH="0" baseline="0" dirty="0" smtClean="0">
              <a:ln>
                <a:noFill/>
              </a:ln>
              <a:solidFill>
                <a:schemeClr val="tx1"/>
              </a:solidFill>
              <a:effectLst/>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182563" algn="l"/>
              </a:tabLst>
            </a:pPr>
            <a:endParaRPr kumimoji="0" lang="el-GR" altLang="zh-CN" i="0" u="none" strike="noStrike" cap="none" normalizeH="0" baseline="0" dirty="0" smtClean="0">
              <a:ln>
                <a:noFill/>
              </a:ln>
              <a:solidFill>
                <a:schemeClr val="tx1"/>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Οικονομικό αποτέλεσμα είναι </a:t>
            </a:r>
            <a:r>
              <a:rPr kumimoji="0" lang="el-GR" altLang="zh-CN" b="1" i="0" u="none" strike="noStrike" cap="none" normalizeH="0" baseline="0" dirty="0" smtClean="0">
                <a:ln>
                  <a:noFill/>
                </a:ln>
                <a:solidFill>
                  <a:schemeClr val="tx1"/>
                </a:solidFill>
                <a:effectLst/>
                <a:ea typeface="Times New Roman" pitchFamily="18" charset="0"/>
                <a:cs typeface="Times New Roman" pitchFamily="18" charset="0"/>
              </a:rPr>
              <a:t>το  αποτέλεσμα που εκφράζεται σε χρηματικές μονάδες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και που προκύπτει από το συγκεκριμένο συνδυασμό των συντελεστών παραγωγής και αφορά ορισμένη παραγωγική δραστηριότητα,  μίας γεωργικής εκμετάλλευσης. Το συγκεκριμένο αυτό αποτέλεσμα συνδέεται με σαφώς προσδιορισμένο χρονικό διάστημα που είναι το οικονομικό έτοs.</a:t>
            </a:r>
            <a:endParaRPr kumimoji="0" lang="en-US" altLang="zh-CN"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Lst>
            </a:pP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Διάφορεs μορφέs οικονομικού αποτελέσματοs που ενδιαφέρουν τη γεωργική εκμετάλλευση είναι συνήθωs το κέρδος,</a:t>
            </a:r>
            <a:r>
              <a:rPr kumimoji="0" lang="en-US" altLang="zh-CN"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το ακαθάριστο κέρδοs, το γεωργικό οικογενειακό εισόδημα, το εισόδημα εργασίαs του παραγωγού ,κ.α.</a:t>
            </a:r>
            <a:endParaRPr kumimoji="0" lang="en-US" altLang="zh-CN"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Lst>
            </a:pP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2563"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Για τον προσδιορισμό και μέτρηση του αντίστοιχου οικονομικού αποτελέσματος προϋποτίθεται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ότι, έχει ολοκληρωθεί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η αντίστοιχη παραγωγική διαδικασία.</a:t>
            </a:r>
            <a:endParaRPr kumimoji="0" lang="el-GR" altLang="zh-CN" i="0" u="none" strike="noStrike" cap="none" normalizeH="0" baseline="0" dirty="0" smtClean="0">
              <a:ln>
                <a:noFill/>
              </a:ln>
              <a:solidFill>
                <a:schemeClr val="tx1"/>
              </a:solidFill>
              <a:effectLst/>
              <a:cs typeface="Arial" pitchFamily="34" charset="0"/>
            </a:endParaRPr>
          </a:p>
        </p:txBody>
      </p:sp>
      <p:sp>
        <p:nvSpPr>
          <p:cNvPr id="6146" name="Rectangle 2"/>
          <p:cNvSpPr>
            <a:spLocks noChangeArrowheads="1"/>
          </p:cNvSpPr>
          <p:nvPr/>
        </p:nvSpPr>
        <p:spPr bwMode="auto">
          <a:xfrm>
            <a:off x="214282" y="4357694"/>
            <a:ext cx="8786874" cy="1577294"/>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Lst>
            </a:pPr>
            <a:r>
              <a:rPr kumimoji="0" lang="el-GR" altLang="zh-CN" i="1" u="sng" strike="noStrike" cap="none" normalizeH="0" baseline="0" dirty="0" smtClean="0">
                <a:ln>
                  <a:noFill/>
                </a:ln>
                <a:solidFill>
                  <a:schemeClr val="tx1"/>
                </a:solidFill>
                <a:effectLst/>
                <a:cs typeface="Times New Roman" pitchFamily="18" charset="0"/>
              </a:rPr>
              <a:t>Πρόσοδοι</a:t>
            </a: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Από τιs πλέον βασικές παραγωγικές δαπάνες,</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Το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ενοίκιο του εδάφουs</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αποτελεί την αμοιβή χρήσεωs του συντελεστή έδαφοs.</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Η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αμοιβή εργασίαs</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αποτελεί την αμοιβή χρήσεως του συντελεστή εργασία, και</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Οι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τόκοι</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αποτελούν την αμοιβή χρήσεωs του κεφαλαίου.</a:t>
            </a:r>
            <a:endParaRPr kumimoji="0" lang="el-GR" altLang="zh-CN"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85719" y="571480"/>
          <a:ext cx="8715437" cy="5929354"/>
        </p:xfrm>
        <a:graphic>
          <a:graphicData uri="http://schemas.openxmlformats.org/drawingml/2006/table">
            <a:tbl>
              <a:tblPr/>
              <a:tblGrid>
                <a:gridCol w="1738504"/>
                <a:gridCol w="1501273"/>
                <a:gridCol w="2260413"/>
                <a:gridCol w="1697324"/>
                <a:gridCol w="1517923"/>
              </a:tblGrid>
              <a:tr h="1185871">
                <a:tc>
                  <a:txBody>
                    <a:bodyPr/>
                    <a:lstStyle/>
                    <a:p>
                      <a:pPr marL="0" marR="0" algn="just">
                        <a:lnSpc>
                          <a:spcPct val="115000"/>
                        </a:lnSpc>
                        <a:spcBef>
                          <a:spcPts val="0"/>
                        </a:spcBef>
                        <a:spcAft>
                          <a:spcPts val="0"/>
                        </a:spcAft>
                      </a:pP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b="1" dirty="0">
                          <a:latin typeface="Calibri"/>
                          <a:ea typeface="Calibri"/>
                          <a:cs typeface="Times New Roman"/>
                        </a:rPr>
                        <a:t>Βαμβάκι</a:t>
                      </a:r>
                      <a:endParaRPr lang="en-US"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b="1" dirty="0">
                          <a:latin typeface="Calibri"/>
                          <a:ea typeface="Calibri"/>
                          <a:cs typeface="Times New Roman"/>
                        </a:rPr>
                        <a:t>Κριθάρι</a:t>
                      </a:r>
                      <a:endParaRPr lang="en-US"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b="1" dirty="0">
                          <a:latin typeface="Calibri"/>
                          <a:ea typeface="Calibri"/>
                          <a:cs typeface="Times New Roman"/>
                        </a:rPr>
                        <a:t>Πάχυνση μόσχων</a:t>
                      </a:r>
                      <a:endParaRPr lang="en-US"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b="1" dirty="0">
                          <a:latin typeface="Calibri"/>
                          <a:ea typeface="Calibri"/>
                          <a:cs typeface="Times New Roman"/>
                        </a:rPr>
                        <a:t>Σύνολο Γεωργικής Εκμετάλλευσης</a:t>
                      </a:r>
                      <a:endParaRPr lang="en-US"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9403">
                <a:tc>
                  <a:txBody>
                    <a:bodyPr/>
                    <a:lstStyle/>
                    <a:p>
                      <a:pPr marL="0" marR="0" algn="just">
                        <a:lnSpc>
                          <a:spcPct val="115000"/>
                        </a:lnSpc>
                        <a:spcBef>
                          <a:spcPts val="0"/>
                        </a:spcBef>
                        <a:spcAft>
                          <a:spcPts val="0"/>
                        </a:spcAft>
                      </a:pPr>
                      <a:r>
                        <a:rPr lang="el-GR" sz="1600" dirty="0">
                          <a:latin typeface="Calibri"/>
                          <a:ea typeface="Calibri"/>
                          <a:cs typeface="Times New Roman"/>
                        </a:rPr>
                        <a:t>5. Φοροι παραγωγής και τέλη παραγωγής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9403">
                <a:tc>
                  <a:txBody>
                    <a:bodyPr/>
                    <a:lstStyle/>
                    <a:p>
                      <a:pPr marL="0" marR="0" algn="just">
                        <a:lnSpc>
                          <a:spcPct val="115000"/>
                        </a:lnSpc>
                        <a:spcBef>
                          <a:spcPts val="0"/>
                        </a:spcBef>
                        <a:spcAft>
                          <a:spcPts val="0"/>
                        </a:spcAft>
                      </a:pPr>
                      <a:r>
                        <a:rPr lang="el-GR" sz="1600">
                          <a:latin typeface="Calibri"/>
                          <a:ea typeface="Calibri"/>
                          <a:cs typeface="Times New Roman"/>
                        </a:rPr>
                        <a:t>6. Ακαθάριστη Αξία Παραγωγής (6=1+2+3+4-5)</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8.750 €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8.000 €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14.400 €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b="1" dirty="0">
                          <a:latin typeface="Calibri"/>
                          <a:ea typeface="Calibri"/>
                          <a:cs typeface="Times New Roman"/>
                        </a:rPr>
                        <a:t>23.150 €</a:t>
                      </a:r>
                      <a:r>
                        <a:rPr lang="el-GR" sz="1600" dirty="0">
                          <a:latin typeface="Calibri"/>
                          <a:ea typeface="Calibri"/>
                          <a:cs typeface="Times New Roman"/>
                        </a:rPr>
                        <a:t> (δηλ. 8.750 + 14.400)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5871">
                <a:tc>
                  <a:txBody>
                    <a:bodyPr/>
                    <a:lstStyle/>
                    <a:p>
                      <a:pPr marL="0" marR="0" algn="just">
                        <a:lnSpc>
                          <a:spcPct val="115000"/>
                        </a:lnSpc>
                        <a:spcBef>
                          <a:spcPts val="0"/>
                        </a:spcBef>
                        <a:spcAft>
                          <a:spcPts val="0"/>
                        </a:spcAft>
                      </a:pPr>
                      <a:r>
                        <a:rPr lang="el-GR" sz="1600">
                          <a:latin typeface="Calibri"/>
                          <a:ea typeface="Calibri"/>
                          <a:cs typeface="Times New Roman"/>
                        </a:rPr>
                        <a:t>7. Εισπράξεις απο ενισχύσεις και αποζημιώσεις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 50 στρέμματα *60 ευρώ/στρέμμα= 3.000 €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100 στρέμματα*40 ευρώ/στρεμμα =4.000 €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7.000 €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2935">
                <a:tc>
                  <a:txBody>
                    <a:bodyPr/>
                    <a:lstStyle/>
                    <a:p>
                      <a:pPr marL="0" marR="0" algn="just">
                        <a:lnSpc>
                          <a:spcPct val="115000"/>
                        </a:lnSpc>
                        <a:spcBef>
                          <a:spcPts val="0"/>
                        </a:spcBef>
                        <a:spcAft>
                          <a:spcPts val="0"/>
                        </a:spcAft>
                      </a:pPr>
                      <a:r>
                        <a:rPr lang="el-GR" sz="1600">
                          <a:latin typeface="Calibri"/>
                          <a:ea typeface="Calibri"/>
                          <a:cs typeface="Times New Roman"/>
                        </a:rPr>
                        <a:t>8. Ακαθάριστη Πρόσοδος (8=6+7)</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11.750 €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12.000 €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14.400 €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1600">
                          <a:latin typeface="Calibri"/>
                          <a:ea typeface="Calibri"/>
                          <a:cs typeface="Times New Roman"/>
                        </a:rPr>
                        <a:t>30.150 €</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5871">
                <a:tc>
                  <a:txBody>
                    <a:bodyPr/>
                    <a:lstStyle/>
                    <a:p>
                      <a:pPr marL="0" marR="0" algn="just">
                        <a:lnSpc>
                          <a:spcPct val="115000"/>
                        </a:lnSpc>
                        <a:spcBef>
                          <a:spcPts val="0"/>
                        </a:spcBef>
                        <a:spcAft>
                          <a:spcPts val="0"/>
                        </a:spcAft>
                      </a:pPr>
                      <a:r>
                        <a:rPr lang="el-GR" sz="1600">
                          <a:latin typeface="Calibri"/>
                          <a:ea typeface="Calibri"/>
                          <a:cs typeface="Times New Roman"/>
                        </a:rPr>
                        <a:t>% Επιδοτήσεις και αποζημιώσεις / Ακαθάριστη Πρόσοδο</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25,5%</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457200" algn="ctr">
                        <a:lnSpc>
                          <a:spcPct val="115000"/>
                        </a:lnSpc>
                        <a:spcBef>
                          <a:spcPts val="0"/>
                        </a:spcBef>
                        <a:spcAft>
                          <a:spcPts val="0"/>
                        </a:spcAft>
                      </a:pPr>
                      <a:r>
                        <a:rPr lang="el-GR" sz="1600">
                          <a:latin typeface="Calibri"/>
                          <a:ea typeface="Calibri"/>
                          <a:cs typeface="Times New Roman"/>
                        </a:rPr>
                        <a:t>33,3%</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600" dirty="0">
                          <a:latin typeface="Calibri"/>
                          <a:ea typeface="Calibri"/>
                          <a:cs typeface="Times New Roman"/>
                        </a:rPr>
                        <a:t>23,2%</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7" name="Rectangle 1"/>
          <p:cNvSpPr>
            <a:spLocks noChangeArrowheads="1"/>
          </p:cNvSpPr>
          <p:nvPr/>
        </p:nvSpPr>
        <p:spPr bwMode="auto">
          <a:xfrm>
            <a:off x="0" y="0"/>
            <a:ext cx="1966692"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συνέχεια του πινακα</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282" y="214290"/>
            <a:ext cx="871543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Στον κλάδο του "κριθαριού" (ενδιάμεσος κλάδος), στις εισπράξεις απο πωλήσεις</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η υπολογιζόμενη/τεκμαρτή είσπραξη </a:t>
            </a:r>
            <a:r>
              <a:rPr lang="el-GR" dirty="0" smtClean="0">
                <a:latin typeface="Calibri" pitchFamily="34" charset="0"/>
                <a:ea typeface="Calibri" pitchFamily="34" charset="0"/>
                <a:cs typeface="Times New Roman" pitchFamily="18" charset="0"/>
              </a:rPr>
              <a:t>μετράται</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σε 8.000 €, αλλά στο σύνολο της Γεωργικής Εκμετάλλευσης δεν αθροίζεται γιατι στην ουσία η ζωοτροφή μετασχηματίζεται σε κρέας μόσχου (τελικό προϊόν), που η αξία του παρουσιαζέται στον κλάδο "παχυνση μόσχων«. </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smtClean="0">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Με τη μέθοδο αυτή αποφεύγεται</a:t>
            </a:r>
            <a:r>
              <a:rPr kumimoji="0" lang="el-GR"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ο </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διπλοϋπολογισμός της αξίας του κριθαριού.</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14282" y="285728"/>
            <a:ext cx="871543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Κέρδος εκμετάλλευσης</a:t>
            </a:r>
            <a:r>
              <a:rPr kumimoji="0" lang="el-GR" b="0" i="1" u="sng" strike="noStrike" cap="none" normalizeH="0" dirty="0" smtClean="0">
                <a:ln>
                  <a:noFill/>
                </a:ln>
                <a:solidFill>
                  <a:schemeClr val="tx1"/>
                </a:solidFill>
                <a:effectLst/>
                <a:ea typeface="Times New Roman" pitchFamily="18" charset="0"/>
                <a:cs typeface="Arial" pitchFamily="34" charset="0"/>
              </a:rPr>
              <a:t> ή </a:t>
            </a:r>
            <a:r>
              <a:rPr kumimoji="0" lang="el-GR" b="0" i="1" u="sng" strike="noStrike" cap="none" normalizeH="0" baseline="0" dirty="0" smtClean="0">
                <a:ln>
                  <a:noFill/>
                </a:ln>
                <a:solidFill>
                  <a:schemeClr val="tx1"/>
                </a:solidFill>
                <a:effectLst/>
                <a:ea typeface="Times New Roman" pitchFamily="18" charset="0"/>
                <a:cs typeface="Arial" pitchFamily="34" charset="0"/>
              </a:rPr>
              <a:t>επιχείρησης</a:t>
            </a:r>
            <a:r>
              <a:rPr kumimoji="0" lang="el-GR" b="0" i="0" u="none" strike="noStrike" cap="none" normalizeH="0" baseline="0" dirty="0" smtClean="0">
                <a:ln>
                  <a:noFill/>
                </a:ln>
                <a:solidFill>
                  <a:schemeClr val="tx1"/>
                </a:solidFill>
                <a:effectLst/>
                <a:ea typeface="Times New Roman" pitchFamily="18" charset="0"/>
                <a:cs typeface="Arial" pitchFamily="34" charset="0"/>
              </a:rPr>
              <a:t> ή επιχειρηματικό κέρδος εκμετάλλευσης ή επιχείρησης, υπολογίζεται με την αφαίρεση του συνόλου των παραγωγικών δαπανών της γεωργικής εκμετάλλευσης</a:t>
            </a:r>
            <a:r>
              <a:rPr kumimoji="0" lang="el-GR" b="0" i="0" u="none" strike="noStrike" cap="none" normalizeH="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από την ακαθάριστη πρόσοδο της εκμετάλλευσης.</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Στο σύνολο των παραγωγικών δαπανών </a:t>
            </a:r>
            <a:r>
              <a:rPr kumimoji="0" lang="el-GR" b="1" i="0" u="none" strike="noStrike" cap="none" normalizeH="0" baseline="0" dirty="0" smtClean="0">
                <a:ln>
                  <a:noFill/>
                </a:ln>
                <a:solidFill>
                  <a:schemeClr val="tx1"/>
                </a:solidFill>
                <a:effectLst/>
                <a:ea typeface="Times New Roman" pitchFamily="18" charset="0"/>
                <a:cs typeface="Arial" pitchFamily="34" charset="0"/>
              </a:rPr>
              <a:t>δεν περιλαμβάνεται </a:t>
            </a:r>
            <a:r>
              <a:rPr kumimoji="0" lang="el-GR" b="0" i="0" u="none" strike="noStrike" cap="none" normalizeH="0" baseline="0" dirty="0" smtClean="0">
                <a:ln>
                  <a:noFill/>
                </a:ln>
                <a:solidFill>
                  <a:schemeClr val="tx1"/>
                </a:solidFill>
                <a:effectLst/>
                <a:ea typeface="Times New Roman" pitchFamily="18" charset="0"/>
                <a:cs typeface="Arial" pitchFamily="34" charset="0"/>
              </a:rPr>
              <a:t>όπως και στην περίπτωση της ακαθάριστης προσόδου της εκμετάλλευσης, </a:t>
            </a:r>
            <a:r>
              <a:rPr kumimoji="0" lang="el-GR" b="1" i="0" u="none" strike="noStrike" cap="none" normalizeH="0" baseline="0" dirty="0" smtClean="0">
                <a:ln>
                  <a:noFill/>
                </a:ln>
                <a:solidFill>
                  <a:schemeClr val="tx1"/>
                </a:solidFill>
                <a:effectLst/>
                <a:ea typeface="Times New Roman" pitchFamily="18" charset="0"/>
                <a:cs typeface="Arial" pitchFamily="34" charset="0"/>
              </a:rPr>
              <a:t>η αξία των ενδιάμεσων προϊόντων της εκμετάλλευσης </a:t>
            </a:r>
            <a:r>
              <a:rPr kumimoji="0" lang="el-GR" b="0" i="0" u="none" strike="noStrike" cap="none" normalizeH="0" baseline="0" dirty="0" smtClean="0">
                <a:ln>
                  <a:noFill/>
                </a:ln>
                <a:solidFill>
                  <a:schemeClr val="tx1"/>
                </a:solidFill>
                <a:effectLst/>
                <a:ea typeface="Times New Roman" pitchFamily="18" charset="0"/>
                <a:cs typeface="Arial" pitchFamily="34" charset="0"/>
              </a:rPr>
              <a:t>(καρποί, σανοί, κόπρος κλπ), δηλαδή ιδιοπαραγόμενα προϊόντα στη γεωργική εκμετάλλευση τα οποία χρησιμοποιούνται ως συντελεστές παραγωγής σε άλλο κλάδο της. Επειδή στο σύνολο των παραγωγικών δαπανών περιλαμβάνονται και οι δαπάνες για την παραγωγή των ενδιάμεσων προϊόντων, αποφεύγεται έτσι ο διπλός υπολογισμός αυτών είτε ως δαπανών είτε ως προσόδων. </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κέρδος μπορεί να είναι και αρνητικός αριθμός, δηλαδή το σύνολο των παραγωγικών δαπανών της επιχείρησης να είναι μεγαλύτερο της ακαθάριστης προσόδου της γεωργικής επιχείρησης, οπότε το αποτέλεσμα χαρακτηρίζεται σαν ζημιά της επιχείρησης.</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142852"/>
            <a:ext cx="850112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noFill/>
                </a:ln>
                <a:solidFill>
                  <a:schemeClr val="tx1"/>
                </a:solidFill>
                <a:effectLst/>
                <a:ea typeface="Times New Roman" pitchFamily="18" charset="0"/>
                <a:cs typeface="Arial" pitchFamily="34" charset="0"/>
              </a:rPr>
              <a:t>Παράδειγμα</a:t>
            </a: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Συνεχίζοντας το παράδειγμα που παρουσιάσθηκε στην Ακαθάριστη Πρόσοδο εκμετάλλευσης, εξετάζουμε τις δαπάνες παραγωγής εκμετάλλευσης που αποτελείται απο 3 κλάδους παραγωγής, δύο (2) τελικούς κλάδους (βαμβάκι και πάχυνση μόσχων) και ένα (1) ενδιάμεσο κλάδο, δηλαδή κριθάρι που η παραγωγή του </a:t>
            </a:r>
            <a:r>
              <a:rPr kumimoji="0" lang="el-GR" b="0" i="0" u="none" strike="noStrike" cap="none" normalizeH="0" baseline="0" smtClean="0">
                <a:ln>
                  <a:noFill/>
                </a:ln>
                <a:solidFill>
                  <a:schemeClr val="tx1"/>
                </a:solidFill>
                <a:effectLst/>
                <a:ea typeface="Times New Roman" pitchFamily="18" charset="0"/>
                <a:cs typeface="Arial" pitchFamily="34" charset="0"/>
              </a:rPr>
              <a:t>δεν πωλείται </a:t>
            </a:r>
            <a:r>
              <a:rPr kumimoji="0" lang="el-GR" b="0" i="0" u="none" strike="noStrike" cap="none" normalizeH="0" baseline="0" dirty="0" smtClean="0">
                <a:ln>
                  <a:noFill/>
                </a:ln>
                <a:solidFill>
                  <a:schemeClr val="tx1"/>
                </a:solidFill>
                <a:effectLst/>
                <a:ea typeface="Times New Roman" pitchFamily="18" charset="0"/>
                <a:cs typeface="Arial" pitchFamily="34" charset="0"/>
              </a:rPr>
              <a:t>αλλά χρησιμοποιείται σαν συντελεστής παραγωγής (ζωοτροφή) απο τον τελικό κλάδο "παχυνση μόσχων".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Όπως φαίνεται στον πίνακα που ακολουθεί, υπολογίζονται οι δαπάνες παραγωγής κατά κλάδο παραγωγής (ξεχωριστά για το "βαμβάκι", το "κριθάρι" και την "πάχυνση μόσχων") και στην συνέχεια οι υπολογισμοί για το "Σύνολο της γεωργικής εκμετάλλευσης" πραγματοποιούνται με την οριζόντια άθροιση των αντιστοιχων στοιχείων κόστους των κλάδων παραγωγής.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Έτσι, η δαπάνη του "ενοικίου ιδιόκτητου εδάφους", στο "Σύνολο της Γεωργικής Εκμετάλλευσης" (δηλ. το δ1) υπολογιζεται απο το άθροισμα των αντιστοιχων στοιχείων κόστους των κλάδων παραγωγής (α1+β1+γ1).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ιδια διαδικασία εφαρμοζέται και για τις υπόλοιπες κατηγορίες δαπανών, με εξαίρεση την κατηγορία "11. Αναλώσιμα υλικά" και "15. Τόκοι κυκλ. κεφαλαίου". </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85720" y="215612"/>
          <a:ext cx="8643999" cy="6639189"/>
        </p:xfrm>
        <a:graphic>
          <a:graphicData uri="http://schemas.openxmlformats.org/drawingml/2006/table">
            <a:tbl>
              <a:tblPr/>
              <a:tblGrid>
                <a:gridCol w="2368863"/>
                <a:gridCol w="1647222"/>
                <a:gridCol w="1490346"/>
                <a:gridCol w="1490346"/>
                <a:gridCol w="1647222"/>
              </a:tblGrid>
              <a:tr h="465335">
                <a:tc>
                  <a:txBody>
                    <a:bodyPr/>
                    <a:lstStyle/>
                    <a:p>
                      <a:pPr marL="0" marR="0" algn="l">
                        <a:lnSpc>
                          <a:spcPct val="115000"/>
                        </a:lnSpc>
                        <a:spcBef>
                          <a:spcPts val="600"/>
                        </a:spcBef>
                      </a:pPr>
                      <a:r>
                        <a:rPr lang="el-GR" sz="1100" b="1" dirty="0">
                          <a:latin typeface="Calibri" pitchFamily="34" charset="0"/>
                          <a:ea typeface="Times New Roman"/>
                        </a:rPr>
                        <a:t>Συντελεστές </a:t>
                      </a:r>
                      <a:endParaRPr lang="en-US" sz="1100" b="1" dirty="0">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l">
                        <a:lnSpc>
                          <a:spcPct val="115000"/>
                        </a:lnSpc>
                        <a:spcBef>
                          <a:spcPts val="600"/>
                        </a:spcBef>
                      </a:pPr>
                      <a:r>
                        <a:rPr lang="el-GR" sz="1100" b="1">
                          <a:latin typeface="Calibri" pitchFamily="34" charset="0"/>
                          <a:ea typeface="Times New Roman"/>
                        </a:rPr>
                        <a:t>Παραγωγικές δαπάνες κλάδου βαμβακιού (α)</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l">
                        <a:lnSpc>
                          <a:spcPct val="115000"/>
                        </a:lnSpc>
                        <a:spcBef>
                          <a:spcPts val="600"/>
                        </a:spcBef>
                      </a:pPr>
                      <a:r>
                        <a:rPr lang="el-GR" sz="1100" b="1">
                          <a:latin typeface="Calibri" pitchFamily="34" charset="0"/>
                          <a:ea typeface="Times New Roman"/>
                        </a:rPr>
                        <a:t>Παραγωγικές δαπάνες κλάδου κριθαριού  (β)</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l">
                        <a:lnSpc>
                          <a:spcPct val="115000"/>
                        </a:lnSpc>
                        <a:spcBef>
                          <a:spcPts val="600"/>
                        </a:spcBef>
                      </a:pPr>
                      <a:r>
                        <a:rPr lang="el-GR" sz="1100" b="1">
                          <a:latin typeface="Calibri" pitchFamily="34" charset="0"/>
                          <a:ea typeface="Times New Roman"/>
                        </a:rPr>
                        <a:t>Παραγωγικές Δαπάνες παχυνσης μόσχων (γ)</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l">
                        <a:lnSpc>
                          <a:spcPct val="115000"/>
                        </a:lnSpc>
                        <a:spcBef>
                          <a:spcPts val="600"/>
                        </a:spcBef>
                      </a:pPr>
                      <a:r>
                        <a:rPr lang="el-GR" sz="1100" b="1">
                          <a:latin typeface="Calibri" pitchFamily="34" charset="0"/>
                          <a:ea typeface="Times New Roman"/>
                        </a:rPr>
                        <a:t>Συνολο Γεωργικής Εκμετάλλευσης</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166982">
                <a:tc>
                  <a:txBody>
                    <a:bodyPr/>
                    <a:lstStyle/>
                    <a:p>
                      <a:pPr marL="0" marR="0" algn="l">
                        <a:lnSpc>
                          <a:spcPct val="115000"/>
                        </a:lnSpc>
                        <a:spcBef>
                          <a:spcPts val="600"/>
                        </a:spcBef>
                      </a:pPr>
                      <a:r>
                        <a:rPr lang="el-GR" sz="1100" b="1">
                          <a:latin typeface="Calibri" pitchFamily="34" charset="0"/>
                          <a:ea typeface="Times New Roman"/>
                        </a:rPr>
                        <a:t>1. Ενοίκιο ιδιόκτητου εδάφους</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α1</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β1</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γ1</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δ1=α1+β1+γ1</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982">
                <a:tc>
                  <a:txBody>
                    <a:bodyPr/>
                    <a:lstStyle/>
                    <a:p>
                      <a:pPr marL="0" marR="0" algn="l">
                        <a:lnSpc>
                          <a:spcPct val="115000"/>
                        </a:lnSpc>
                        <a:spcBef>
                          <a:spcPts val="600"/>
                        </a:spcBef>
                      </a:pPr>
                      <a:r>
                        <a:rPr lang="el-GR" sz="1100" b="1">
                          <a:latin typeface="Calibri" pitchFamily="34" charset="0"/>
                          <a:ea typeface="Times New Roman"/>
                        </a:rPr>
                        <a:t>2. Ενοίκιο ξένου εδάφους</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α2</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β2</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γ2</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δ2=α2+β2+γ2</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964">
                <a:tc>
                  <a:txBody>
                    <a:bodyPr/>
                    <a:lstStyle/>
                    <a:p>
                      <a:pPr marL="0" marR="0" algn="l">
                        <a:lnSpc>
                          <a:spcPct val="115000"/>
                        </a:lnSpc>
                        <a:spcBef>
                          <a:spcPts val="0"/>
                        </a:spcBef>
                        <a:spcAft>
                          <a:spcPts val="0"/>
                        </a:spcAft>
                      </a:pPr>
                      <a:r>
                        <a:rPr lang="el-GR" sz="1100" b="1">
                          <a:latin typeface="Calibri" pitchFamily="34" charset="0"/>
                          <a:ea typeface="Times New Roman"/>
                        </a:rPr>
                        <a:t>3.Αμοιβή  οικογενειακής εργασίας</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α3</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β3</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γ3</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δ3=α3+β3+γ3</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982">
                <a:tc>
                  <a:txBody>
                    <a:bodyPr/>
                    <a:lstStyle/>
                    <a:p>
                      <a:pPr marL="0" marR="0" algn="l">
                        <a:lnSpc>
                          <a:spcPct val="115000"/>
                        </a:lnSpc>
                        <a:spcBef>
                          <a:spcPts val="0"/>
                        </a:spcBef>
                        <a:spcAft>
                          <a:spcPts val="0"/>
                        </a:spcAft>
                      </a:pPr>
                      <a:r>
                        <a:rPr lang="el-GR" sz="1100" b="1">
                          <a:latin typeface="Calibri" pitchFamily="34" charset="0"/>
                          <a:ea typeface="Times New Roman"/>
                        </a:rPr>
                        <a:t>4.Αμοιβή  ξένης εργασίας</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α4</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β4</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γ4</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δ4=α4+β4+γ4</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982">
                <a:tc>
                  <a:txBody>
                    <a:bodyPr/>
                    <a:lstStyle/>
                    <a:p>
                      <a:pPr marL="0" marR="0" algn="l">
                        <a:lnSpc>
                          <a:spcPct val="115000"/>
                        </a:lnSpc>
                        <a:spcBef>
                          <a:spcPts val="0"/>
                        </a:spcBef>
                        <a:spcAft>
                          <a:spcPts val="0"/>
                        </a:spcAft>
                      </a:pPr>
                      <a:r>
                        <a:rPr lang="el-GR" sz="1100" b="1">
                          <a:latin typeface="Calibri" pitchFamily="34" charset="0"/>
                          <a:ea typeface="Times New Roman"/>
                        </a:rPr>
                        <a:t>5. Τόκοι αμοιβής εργασίας </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α5</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β5</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γ5</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δ5=α5+β5+γ5</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982">
                <a:tc>
                  <a:txBody>
                    <a:bodyPr/>
                    <a:lstStyle/>
                    <a:p>
                      <a:pPr marL="0" marR="0" algn="l">
                        <a:lnSpc>
                          <a:spcPct val="115000"/>
                        </a:lnSpc>
                        <a:spcBef>
                          <a:spcPts val="600"/>
                        </a:spcBef>
                      </a:pPr>
                      <a:r>
                        <a:rPr lang="el-GR" sz="1100" b="1">
                          <a:latin typeface="Calibri" pitchFamily="34" charset="0"/>
                          <a:ea typeface="Times New Roman"/>
                        </a:rPr>
                        <a:t>6. Αποσβέσεις</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α6</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β6</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γ6</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δ6=α6+β6+γ6</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335">
                <a:tc>
                  <a:txBody>
                    <a:bodyPr/>
                    <a:lstStyle/>
                    <a:p>
                      <a:pPr marL="0" marR="0" algn="l">
                        <a:lnSpc>
                          <a:spcPct val="115000"/>
                        </a:lnSpc>
                        <a:spcBef>
                          <a:spcPts val="600"/>
                        </a:spcBef>
                      </a:pPr>
                      <a:r>
                        <a:rPr lang="el-GR" sz="1100" b="1">
                          <a:latin typeface="Calibri" pitchFamily="34" charset="0"/>
                          <a:ea typeface="Times New Roman"/>
                        </a:rPr>
                        <a:t>7. Τόκοι παγίου κεφαλαίου [Μ.Ε.Κ.(εκτός εδάφους) * 7,5%]</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α7</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β7</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γ7</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δ7=α7+β7+γ7</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223">
                <a:tc>
                  <a:txBody>
                    <a:bodyPr/>
                    <a:lstStyle/>
                    <a:p>
                      <a:pPr marL="0" marR="0" algn="l">
                        <a:lnSpc>
                          <a:spcPct val="115000"/>
                        </a:lnSpc>
                        <a:spcBef>
                          <a:spcPts val="600"/>
                        </a:spcBef>
                      </a:pPr>
                      <a:r>
                        <a:rPr lang="el-GR" sz="1100" b="1">
                          <a:latin typeface="Calibri" pitchFamily="34" charset="0"/>
                          <a:ea typeface="Times New Roman"/>
                        </a:rPr>
                        <a:t>8. Συντήρηση  [Μ.Ε.Κ.(εκτός εδάφους)  * 3%]</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α8</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8β</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γ8</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δ8=α8+β8+γ8</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223">
                <a:tc>
                  <a:txBody>
                    <a:bodyPr/>
                    <a:lstStyle/>
                    <a:p>
                      <a:pPr marL="0" marR="0" algn="l">
                        <a:lnSpc>
                          <a:spcPct val="115000"/>
                        </a:lnSpc>
                        <a:spcBef>
                          <a:spcPts val="600"/>
                        </a:spcBef>
                      </a:pPr>
                      <a:r>
                        <a:rPr lang="el-GR" sz="1100" b="1">
                          <a:latin typeface="Calibri" pitchFamily="34" charset="0"/>
                          <a:ea typeface="Times New Roman"/>
                        </a:rPr>
                        <a:t>9. Ασφάλιστρα [Μ.Ε.Κ. (εκτός εδάφους) * 0,83%]</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α9</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β9</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γ9</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δ9=α9+β9+γ9</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335">
                <a:tc>
                  <a:txBody>
                    <a:bodyPr/>
                    <a:lstStyle/>
                    <a:p>
                      <a:pPr marL="0" marR="0" algn="l">
                        <a:lnSpc>
                          <a:spcPct val="115000"/>
                        </a:lnSpc>
                        <a:spcBef>
                          <a:spcPts val="600"/>
                        </a:spcBef>
                      </a:pPr>
                      <a:r>
                        <a:rPr lang="el-GR" sz="1100" b="1">
                          <a:latin typeface="Calibri" pitchFamily="34" charset="0"/>
                          <a:ea typeface="Times New Roman"/>
                        </a:rPr>
                        <a:t>10.Τόκοι συντήρησης &amp; ασφαλίστρων(7,5% για 6 μήνες)</a:t>
                      </a:r>
                      <a:endParaRPr lang="en-US" sz="1100" b="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α10</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β10</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γ10</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δ10=α10+β10+γ10</a:t>
                      </a:r>
                      <a:endParaRPr lang="en-US" sz="1100" b="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978">
                <a:tc>
                  <a:txBody>
                    <a:bodyPr/>
                    <a:lstStyle/>
                    <a:p>
                      <a:pPr marL="0" marR="0" algn="l">
                        <a:lnSpc>
                          <a:spcPct val="115000"/>
                        </a:lnSpc>
                        <a:spcBef>
                          <a:spcPts val="600"/>
                        </a:spcBef>
                      </a:pPr>
                      <a:r>
                        <a:rPr lang="el-GR" sz="1100" b="1">
                          <a:latin typeface="Calibri" pitchFamily="34" charset="0"/>
                          <a:ea typeface="Times New Roman"/>
                        </a:rPr>
                        <a:t>11. Αναλώσιμα υλικά</a:t>
                      </a:r>
                      <a:endParaRPr lang="en-US" sz="1100" b="1">
                        <a:latin typeface="Calibri" pitchFamily="34" charset="0"/>
                        <a:ea typeface="Times New Roman"/>
                      </a:endParaRPr>
                    </a:p>
                  </a:txBody>
                  <a:tcPr marL="44297" marR="44297"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α11</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β11</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1">
                          <a:latin typeface="Calibri" pitchFamily="34" charset="0"/>
                          <a:ea typeface="Times New Roman"/>
                        </a:rPr>
                        <a:t>(γ111=100 στρ.*400 κιλά/στρ.*0,22 υπολογιζόμενη/τεκμαρτη τιμή αγοράς κριθαριού)(*) +γ112(δαπανη  αγοραζόμενων ζωοοτροφών)</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1">
                          <a:latin typeface="Calibri" pitchFamily="34" charset="0"/>
                          <a:ea typeface="Times New Roman"/>
                        </a:rPr>
                        <a:t>δ11=α11+β11+γ112</a:t>
                      </a:r>
                      <a:endParaRPr lang="en-US" sz="1100" b="1">
                        <a:latin typeface="Calibri" pitchFamily="34" charset="0"/>
                        <a:ea typeface="Times New Roman"/>
                      </a:endParaRPr>
                    </a:p>
                    <a:p>
                      <a:pPr marL="0" marR="0" algn="ctr">
                        <a:lnSpc>
                          <a:spcPct val="115000"/>
                        </a:lnSpc>
                        <a:spcBef>
                          <a:spcPts val="600"/>
                        </a:spcBef>
                        <a:spcAft>
                          <a:spcPts val="600"/>
                        </a:spcAft>
                      </a:pPr>
                      <a:r>
                        <a:rPr lang="el-GR" sz="1100" b="1">
                          <a:latin typeface="Calibri" pitchFamily="34" charset="0"/>
                          <a:ea typeface="Times New Roman"/>
                        </a:rPr>
                        <a:t>(**)</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982">
                <a:tc>
                  <a:txBody>
                    <a:bodyPr/>
                    <a:lstStyle/>
                    <a:p>
                      <a:pPr marL="0" marR="0" algn="l">
                        <a:lnSpc>
                          <a:spcPct val="115000"/>
                        </a:lnSpc>
                        <a:spcBef>
                          <a:spcPts val="600"/>
                        </a:spcBef>
                      </a:pPr>
                      <a:r>
                        <a:rPr lang="el-GR" sz="1100" b="1">
                          <a:latin typeface="Calibri" pitchFamily="34" charset="0"/>
                          <a:ea typeface="Times New Roman"/>
                        </a:rPr>
                        <a:t>12. Ε.Λ.Γ.Α. </a:t>
                      </a:r>
                      <a:endParaRPr lang="en-US" sz="1100" b="1">
                        <a:latin typeface="Calibri" pitchFamily="34" charset="0"/>
                        <a:ea typeface="Times New Roman"/>
                      </a:endParaRPr>
                    </a:p>
                  </a:txBody>
                  <a:tcPr marL="44297" marR="44297"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α12</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β12</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γ12</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δ12=α12+β12+γ12</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982">
                <a:tc>
                  <a:txBody>
                    <a:bodyPr/>
                    <a:lstStyle/>
                    <a:p>
                      <a:pPr marL="0" marR="0" algn="l">
                        <a:lnSpc>
                          <a:spcPct val="115000"/>
                        </a:lnSpc>
                        <a:spcBef>
                          <a:spcPts val="600"/>
                        </a:spcBef>
                      </a:pPr>
                      <a:r>
                        <a:rPr lang="el-GR" sz="1100" b="1">
                          <a:latin typeface="Calibri" pitchFamily="34" charset="0"/>
                          <a:ea typeface="Times New Roman"/>
                        </a:rPr>
                        <a:t>13. Υπηρεσίες τρίτων</a:t>
                      </a:r>
                      <a:endParaRPr lang="en-US" sz="1100" b="1">
                        <a:latin typeface="Calibri" pitchFamily="34" charset="0"/>
                        <a:ea typeface="Times New Roman"/>
                      </a:endParaRPr>
                    </a:p>
                  </a:txBody>
                  <a:tcPr marL="44297" marR="44297"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α13</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β13</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γ13</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δ13=α13+β13+γ13</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982">
                <a:tc>
                  <a:txBody>
                    <a:bodyPr/>
                    <a:lstStyle/>
                    <a:p>
                      <a:pPr marL="0" marR="0" algn="l">
                        <a:lnSpc>
                          <a:spcPct val="115000"/>
                        </a:lnSpc>
                        <a:spcBef>
                          <a:spcPts val="600"/>
                        </a:spcBef>
                      </a:pPr>
                      <a:r>
                        <a:rPr lang="el-GR" sz="1100" b="1">
                          <a:latin typeface="Calibri" pitchFamily="34" charset="0"/>
                          <a:ea typeface="Times New Roman"/>
                        </a:rPr>
                        <a:t>14. Γενικές  δαπάνες</a:t>
                      </a:r>
                      <a:endParaRPr lang="en-US" sz="1100" b="1">
                        <a:latin typeface="Calibri" pitchFamily="34" charset="0"/>
                        <a:ea typeface="Times New Roman"/>
                      </a:endParaRPr>
                    </a:p>
                  </a:txBody>
                  <a:tcPr marL="44297" marR="44297"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α14</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β14</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γ14</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δ14=α14+β14+γ14</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964">
                <a:tc>
                  <a:txBody>
                    <a:bodyPr/>
                    <a:lstStyle/>
                    <a:p>
                      <a:pPr marL="0" marR="0" algn="l">
                        <a:lnSpc>
                          <a:spcPct val="115000"/>
                        </a:lnSpc>
                        <a:spcBef>
                          <a:spcPts val="600"/>
                        </a:spcBef>
                      </a:pPr>
                      <a:r>
                        <a:rPr lang="el-GR" sz="1100" b="1">
                          <a:latin typeface="Calibri" pitchFamily="34" charset="0"/>
                          <a:ea typeface="Times New Roman"/>
                        </a:rPr>
                        <a:t>15. Τόκοι  κυκλ. κεφαλαίου (6,5% για 6 μήνες)</a:t>
                      </a:r>
                      <a:endParaRPr lang="en-US" sz="1100" b="1">
                        <a:latin typeface="Calibri" pitchFamily="34" charset="0"/>
                        <a:ea typeface="Times New Roman"/>
                      </a:endParaRPr>
                    </a:p>
                  </a:txBody>
                  <a:tcPr marL="44297" marR="44297"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α15</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β15</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a:latin typeface="Calibri" pitchFamily="34" charset="0"/>
                          <a:ea typeface="Times New Roman"/>
                        </a:rPr>
                        <a:t>γ15</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1">
                          <a:latin typeface="Calibri" pitchFamily="34" charset="0"/>
                          <a:ea typeface="Times New Roman"/>
                        </a:rPr>
                        <a:t>δ15=(δ11+δ12+δ13+δ14)*6,5%*6/12</a:t>
                      </a:r>
                      <a:endParaRPr lang="en-US" sz="1100" b="1">
                        <a:latin typeface="Calibri" pitchFamily="34" charset="0"/>
                        <a:ea typeface="Times New Roman"/>
                      </a:endParaRPr>
                    </a:p>
                  </a:txBody>
                  <a:tcPr marL="44297" marR="44297"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7928">
                <a:tc>
                  <a:txBody>
                    <a:bodyPr/>
                    <a:lstStyle/>
                    <a:p>
                      <a:pPr marL="0" marR="0" algn="ctr">
                        <a:lnSpc>
                          <a:spcPct val="115000"/>
                        </a:lnSpc>
                        <a:spcBef>
                          <a:spcPts val="600"/>
                        </a:spcBef>
                        <a:spcAft>
                          <a:spcPts val="600"/>
                        </a:spcAft>
                      </a:pPr>
                      <a:r>
                        <a:rPr lang="el-GR" sz="1100" b="1" i="1">
                          <a:latin typeface="Calibri" pitchFamily="34" charset="0"/>
                          <a:ea typeface="Times New Roman"/>
                        </a:rPr>
                        <a:t>Γενικό Σύνολο</a:t>
                      </a:r>
                      <a:endParaRPr lang="en-US" sz="1100" b="1" i="1">
                        <a:latin typeface="Calibri" pitchFamily="34" charset="0"/>
                        <a:ea typeface="Times New Roman"/>
                      </a:endParaRPr>
                    </a:p>
                  </a:txBody>
                  <a:tcPr marL="44297" marR="4429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i="1">
                          <a:latin typeface="Calibri" pitchFamily="34" charset="0"/>
                          <a:ea typeface="Times New Roman"/>
                        </a:rPr>
                        <a:t>α1+α2+α3+α4+α5+α6+α7+α8+α9+α10+α11+α12+α13+α14+α15</a:t>
                      </a:r>
                      <a:endParaRPr lang="en-US" sz="1100" b="1" i="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i="1">
                          <a:latin typeface="Calibri" pitchFamily="34" charset="0"/>
                          <a:ea typeface="Times New Roman"/>
                        </a:rPr>
                        <a:t>β1+β2+β3+β4+β5+β6+β7+β8+β9+β10+β11+β12+β13+β14+β15</a:t>
                      </a:r>
                      <a:endParaRPr lang="en-US" sz="1100" b="1" i="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0" i="1">
                          <a:latin typeface="Calibri" pitchFamily="34" charset="0"/>
                          <a:ea typeface="Times New Roman"/>
                        </a:rPr>
                        <a:t>γ1+γ2+γ3+γ4+γ5+γ6+γ7+γ8+γ9+γ10+γ111+γ112+γ12+γ13+γ14+γ15</a:t>
                      </a:r>
                      <a:endParaRPr lang="en-US" sz="1100" b="1" i="1">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l-GR" sz="1100" b="1" i="1" dirty="0">
                          <a:latin typeface="Calibri" pitchFamily="34" charset="0"/>
                          <a:ea typeface="Times New Roman"/>
                        </a:rPr>
                        <a:t>δ1+δ2+δ3+δ4+δ5+δ6+δ7+δ8+δ9+δ10+δ11+δ12+δ13+δ14+δ15</a:t>
                      </a:r>
                      <a:endParaRPr lang="en-US" sz="1100" b="1" i="1" dirty="0">
                        <a:latin typeface="Calibri" pitchFamily="34" charset="0"/>
                        <a:ea typeface="Times New Roman"/>
                      </a:endParaRPr>
                    </a:p>
                  </a:txBody>
                  <a:tcPr marL="44297" marR="4429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30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282" y="428604"/>
            <a:ext cx="878687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Ειδικότερα στον κλάδο "πάχυνση μόσχων" και στην κατηγορία δαπανών "11. Αναλώσιμα υλικά" (*), κατά τους υπολογισμούς περιλαμβάνεται αφενός η αξία του ιδιοπαραγόμενου κριθαριού (γ111), σαν να αγοραζόταν (θεωριτικά) απο το εμπόριο, αλλά και η αξία των υπολοίπων χρησιμοποιούμενων ζωοτροφών που αγοράζονται πράγματι απο την αγορά (γ112). </a:t>
            </a:r>
            <a:endParaRPr kumimoji="0" lang="en-US"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Ειδικότερα για τον υπολογισμό του γ111 (αξία ιδιοπαραγόμενου κριθαριού) η καλλιεργούμενη έκταση κριθαριού είανι ίση με 100 στρέμματα, η μέση παραγωγή 400 κιλά/ στρέμμα και η υπολογιζόμενη/τεκμαρτή τιμή «</a:t>
            </a:r>
            <a:r>
              <a:rPr kumimoji="0" lang="el-GR" b="0" i="1" u="none" strike="noStrike" cap="none" normalizeH="0" baseline="0" dirty="0" smtClean="0">
                <a:ln>
                  <a:noFill/>
                </a:ln>
                <a:solidFill>
                  <a:schemeClr val="tx1"/>
                </a:solidFill>
                <a:effectLst/>
                <a:ea typeface="Times New Roman" pitchFamily="18" charset="0"/>
                <a:cs typeface="Arial" pitchFamily="34" charset="0"/>
              </a:rPr>
              <a:t>αγοράς</a:t>
            </a:r>
            <a:r>
              <a:rPr kumimoji="0" lang="el-GR" b="0" i="0" u="none" strike="noStrike" cap="none" normalizeH="0" baseline="0" dirty="0" smtClean="0">
                <a:ln>
                  <a:noFill/>
                </a:ln>
                <a:solidFill>
                  <a:schemeClr val="tx1"/>
                </a:solidFill>
                <a:effectLst/>
                <a:ea typeface="Times New Roman" pitchFamily="18" charset="0"/>
                <a:cs typeface="Arial" pitchFamily="34" charset="0"/>
              </a:rPr>
              <a:t>» 0,22 €/κιλό.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Όμως κατά τον υπολογισμό της κατηγορίας "11. Αναλώσιμα υλικά" για το  "Σύνολο της Γεωργικής Εκμετάλλευσης" (**) αθροίζονται οριζόντια τα αντίστοιχα στοιχεία κόστους των τριών κλάδων παραγωγής </a:t>
            </a:r>
            <a:r>
              <a:rPr kumimoji="0" lang="el-GR" b="0" i="0" u="sng" strike="noStrike" cap="none" normalizeH="0" baseline="0" dirty="0" smtClean="0">
                <a:ln>
                  <a:noFill/>
                </a:ln>
                <a:solidFill>
                  <a:schemeClr val="tx1"/>
                </a:solidFill>
                <a:effectLst/>
                <a:ea typeface="Times New Roman" pitchFamily="18" charset="0"/>
                <a:cs typeface="Arial" pitchFamily="34" charset="0"/>
              </a:rPr>
              <a:t>με εξαίρεση του γ111 της αξίας του ιδιοπαραγόμενου κριθαριού </a:t>
            </a:r>
            <a:r>
              <a:rPr kumimoji="0" lang="el-GR" b="0" i="0" u="none" strike="noStrike" cap="none" normalizeH="0" baseline="0" dirty="0" smtClean="0">
                <a:ln>
                  <a:noFill/>
                </a:ln>
                <a:solidFill>
                  <a:schemeClr val="tx1"/>
                </a:solidFill>
                <a:effectLst/>
                <a:ea typeface="Times New Roman" pitchFamily="18" charset="0"/>
                <a:cs typeface="Arial" pitchFamily="34" charset="0"/>
              </a:rPr>
              <a:t>(δηλ. δ11=α11+β11+γ112).  Η εξαίρεση αυτή οφείλεται στο γεγονός ότι ήδη κατά τον υπολογισμό των παραγωγικών δαπανών για το  "Σύνολο της Γεωργικής Εκμετάλλευσης" έχουν υπολογισθεί οι δαπάνες παραγωγής του κριθαριού, αθροιζόμενες στα επιμέρους στοιχεία κόστους. Εάν ξαναπροστεθεί η αξια του ιδοπαραγομενου κριθαριού, τότε στο "Σύνολο της Γεωργικής Εκμετάλλευσης" </a:t>
            </a:r>
            <a:r>
              <a:rPr kumimoji="0" lang="el-GR" b="0" i="0" u="sng" strike="noStrike" cap="none" normalizeH="0" baseline="0" dirty="0" smtClean="0">
                <a:ln>
                  <a:noFill/>
                </a:ln>
                <a:solidFill>
                  <a:schemeClr val="tx1"/>
                </a:solidFill>
                <a:effectLst/>
                <a:ea typeface="Times New Roman" pitchFamily="18" charset="0"/>
                <a:cs typeface="Arial" pitchFamily="34" charset="0"/>
              </a:rPr>
              <a:t>θα πραγματοποιηθεί διπλοϋπολογισμός </a:t>
            </a:r>
            <a:r>
              <a:rPr kumimoji="0" lang="el-GR" b="0" i="0" u="none" strike="noStrike" cap="none" normalizeH="0" baseline="0" dirty="0" smtClean="0">
                <a:ln>
                  <a:noFill/>
                </a:ln>
                <a:solidFill>
                  <a:schemeClr val="tx1"/>
                </a:solidFill>
                <a:effectLst/>
                <a:ea typeface="Times New Roman" pitchFamily="18" charset="0"/>
                <a:cs typeface="Arial" pitchFamily="34" charset="0"/>
              </a:rPr>
              <a:t>του κριθαριού ως ζωοτροφής , αφενός ως δαπάνες παραγωγής και αφετέρου για την ίδια ποσότητα κριθαριού ως “</a:t>
            </a:r>
            <a:r>
              <a:rPr lang="el-GR" i="1" dirty="0" smtClean="0">
                <a:ea typeface="Times New Roman" pitchFamily="18" charset="0"/>
                <a:cs typeface="Arial" pitchFamily="34" charset="0"/>
              </a:rPr>
              <a:t>θεωριτικά </a:t>
            </a:r>
            <a:r>
              <a:rPr kumimoji="0" lang="el-GR" b="0" i="1" u="none" strike="noStrike" cap="none" normalizeH="0" baseline="0" dirty="0" smtClean="0">
                <a:ln>
                  <a:noFill/>
                </a:ln>
                <a:solidFill>
                  <a:schemeClr val="tx1"/>
                </a:solidFill>
                <a:effectLst/>
                <a:ea typeface="Times New Roman" pitchFamily="18" charset="0"/>
                <a:cs typeface="Arial" pitchFamily="34" charset="0"/>
              </a:rPr>
              <a:t>αγοραζόμενου</a:t>
            </a:r>
            <a:r>
              <a:rPr kumimoji="0" lang="el-GR" b="0" i="0" u="none" strike="noStrike" cap="none" normalizeH="0" baseline="0" dirty="0" smtClean="0">
                <a:ln>
                  <a:noFill/>
                </a:ln>
                <a:solidFill>
                  <a:schemeClr val="tx1"/>
                </a:solidFill>
                <a:effectLst/>
                <a:ea typeface="Times New Roman" pitchFamily="18" charset="0"/>
                <a:cs typeface="Arial" pitchFamily="34" charset="0"/>
              </a:rPr>
              <a:t>" , δηλαδή θα προκαλούνταν </a:t>
            </a:r>
            <a:r>
              <a:rPr kumimoji="0" lang="el-GR" b="1" i="0" u="none" strike="noStrike" cap="none" normalizeH="0" baseline="0" dirty="0" smtClean="0">
                <a:ln>
                  <a:noFill/>
                </a:ln>
                <a:solidFill>
                  <a:schemeClr val="tx1"/>
                </a:solidFill>
                <a:effectLst/>
                <a:ea typeface="Times New Roman" pitchFamily="18" charset="0"/>
                <a:cs typeface="Arial" pitchFamily="34" charset="0"/>
              </a:rPr>
              <a:t>λάθος υπολογισμός</a:t>
            </a:r>
            <a:r>
              <a:rPr kumimoji="0" lang="el-GR" i="0" u="none" strike="noStrike" cap="none" normalizeH="0" baseline="0" dirty="0" smtClean="0">
                <a:ln>
                  <a:noFill/>
                </a:ln>
                <a:solidFill>
                  <a:schemeClr val="tx1"/>
                </a:solidFill>
                <a:effectLst/>
                <a:ea typeface="Times New Roman" pitchFamily="18" charset="0"/>
                <a:cs typeface="Arial" pitchFamily="34" charset="0"/>
              </a:rPr>
              <a:t>.</a:t>
            </a:r>
            <a:endParaRPr kumimoji="0" lang="el-GR"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688" y="214290"/>
            <a:ext cx="871546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Όσον αφορά την κατηγορία δαπανών "15. Τόκοι κυκλ. κεφαλαίου" και για το  "Σύνολο της Γεωργικής Εκμετάλλευσης", ο υπολογισμός του δ15 γίνεται ως αθροισμα των επι μέρους δαπανών Αναλωσιμα υλικα (δ11), ΕΛΓΑ (δ12), Υπηρεσίες τρίτων (δ13) και Γενικές δαπάνες (δ14) που πολλαπλασιάζεται με το επιτοκιο βραχυπρόθεσμων χορηγήσεων επι 6 μηνες τον χρόνο (6/12). </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Δεν πρέπει να γίνει η οριζοντια αθροιση α15+β15+γ15 (πρόκειται για </a:t>
            </a:r>
            <a:r>
              <a:rPr kumimoji="0" lang="el-GR" b="0" i="0" u="sng" strike="noStrike" cap="none" normalizeH="0" baseline="0" dirty="0" smtClean="0">
                <a:ln>
                  <a:noFill/>
                </a:ln>
                <a:solidFill>
                  <a:schemeClr val="tx1"/>
                </a:solidFill>
                <a:effectLst/>
                <a:ea typeface="Times New Roman" pitchFamily="18" charset="0"/>
                <a:cs typeface="Arial" pitchFamily="34" charset="0"/>
              </a:rPr>
              <a:t>λανθασμένο υπολογισμό</a:t>
            </a:r>
            <a:r>
              <a:rPr kumimoji="0" lang="el-GR" b="0" i="0" u="none" strike="noStrike" cap="none" normalizeH="0" baseline="0" dirty="0" smtClean="0">
                <a:ln>
                  <a:noFill/>
                </a:ln>
                <a:solidFill>
                  <a:schemeClr val="tx1"/>
                </a:solidFill>
                <a:effectLst/>
                <a:ea typeface="Times New Roman" pitchFamily="18" charset="0"/>
                <a:cs typeface="Arial" pitchFamily="34" charset="0"/>
              </a:rPr>
              <a:t>), γιατί στο γ15 περιλαμβάνεται και ο τόκος επί της αξίας του "</a:t>
            </a:r>
            <a:r>
              <a:rPr kumimoji="0" lang="el-GR" b="0" i="1" u="none" strike="noStrike" cap="none" normalizeH="0" baseline="0" dirty="0" smtClean="0">
                <a:ln>
                  <a:noFill/>
                </a:ln>
                <a:solidFill>
                  <a:schemeClr val="tx1"/>
                </a:solidFill>
                <a:effectLst/>
                <a:ea typeface="Times New Roman" pitchFamily="18" charset="0"/>
                <a:cs typeface="Arial" pitchFamily="34" charset="0"/>
              </a:rPr>
              <a:t>θεωριτικά αγοραζόμενου</a:t>
            </a:r>
            <a:r>
              <a:rPr kumimoji="0" lang="el-GR" b="0" i="0" u="none" strike="noStrike" cap="none" normalizeH="0" baseline="0" dirty="0" smtClean="0">
                <a:ln>
                  <a:noFill/>
                </a:ln>
                <a:solidFill>
                  <a:schemeClr val="tx1"/>
                </a:solidFill>
                <a:effectLst/>
                <a:ea typeface="Times New Roman" pitchFamily="18" charset="0"/>
                <a:cs typeface="Arial" pitchFamily="34" charset="0"/>
              </a:rPr>
              <a:t>" κριθαριού (γ111), που δεν υπολογίζεται στο "Σύνολο της Γεωργικής Εκμετάλλευσης".</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14282" y="214290"/>
            <a:ext cx="878687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Times New Roman" pitchFamily="18" charset="0"/>
                <a:cs typeface="Arial" pitchFamily="34" charset="0"/>
              </a:rPr>
              <a:t>Το</a:t>
            </a:r>
            <a:r>
              <a:rPr kumimoji="0" lang="el-GR" sz="1600" b="1" i="0" u="none" strike="noStrike" cap="none" normalizeH="0" baseline="0" dirty="0" smtClean="0">
                <a:ln>
                  <a:noFill/>
                </a:ln>
                <a:solidFill>
                  <a:schemeClr val="tx1"/>
                </a:solidFill>
                <a:effectLst/>
                <a:ea typeface="Times New Roman" pitchFamily="18" charset="0"/>
                <a:cs typeface="Arial" pitchFamily="34" charset="0"/>
              </a:rPr>
              <a:t> </a:t>
            </a:r>
            <a:r>
              <a:rPr kumimoji="0" lang="el-GR" sz="1600" b="0" i="1" u="sng" strike="noStrike" cap="none" normalizeH="0" baseline="0" dirty="0" smtClean="0">
                <a:ln>
                  <a:noFill/>
                </a:ln>
                <a:solidFill>
                  <a:schemeClr val="tx1"/>
                </a:solidFill>
                <a:effectLst/>
                <a:ea typeface="Times New Roman" pitchFamily="18" charset="0"/>
                <a:cs typeface="Arial" pitchFamily="34" charset="0"/>
              </a:rPr>
              <a:t>ακαθάριστο κέρδος </a:t>
            </a:r>
            <a:r>
              <a:rPr lang="el-GR" sz="1600" i="1" u="sng" dirty="0" smtClean="0">
                <a:ea typeface="Times New Roman" pitchFamily="18" charset="0"/>
                <a:cs typeface="Arial" pitchFamily="34" charset="0"/>
              </a:rPr>
              <a:t>εκμετάλλευσης ή ε</a:t>
            </a:r>
            <a:r>
              <a:rPr kumimoji="0" lang="el-GR" sz="1600" b="0" i="1" u="sng" strike="noStrike" cap="none" normalizeH="0" baseline="0" dirty="0" smtClean="0">
                <a:ln>
                  <a:noFill/>
                </a:ln>
                <a:solidFill>
                  <a:schemeClr val="tx1"/>
                </a:solidFill>
                <a:effectLst/>
                <a:ea typeface="Times New Roman" pitchFamily="18" charset="0"/>
                <a:cs typeface="Arial" pitchFamily="34" charset="0"/>
              </a:rPr>
              <a:t>πιχείρησης</a:t>
            </a:r>
            <a:r>
              <a:rPr kumimoji="0" lang="el-GR" sz="1600" b="0" i="0" u="none" strike="noStrike" cap="none" normalizeH="0" baseline="0" dirty="0" smtClean="0">
                <a:ln>
                  <a:noFill/>
                </a:ln>
                <a:solidFill>
                  <a:schemeClr val="tx1"/>
                </a:solidFill>
                <a:effectLst/>
                <a:ea typeface="Times New Roman" pitchFamily="18" charset="0"/>
                <a:cs typeface="Arial" pitchFamily="34" charset="0"/>
              </a:rPr>
              <a:t> ή η πρόσοδος εκμετάλλευσης/επιχείρησης πάνω από τις μεταβλητές δαπάνες ή </a:t>
            </a:r>
            <a:r>
              <a:rPr kumimoji="0" lang="el-GR" sz="1600" b="0" i="0" u="sng" strike="noStrike" cap="none" normalizeH="0" baseline="0" dirty="0" smtClean="0">
                <a:ln>
                  <a:noFill/>
                </a:ln>
                <a:solidFill>
                  <a:schemeClr val="tx1"/>
                </a:solidFill>
                <a:effectLst/>
                <a:ea typeface="Times New Roman" pitchFamily="18" charset="0"/>
                <a:cs typeface="Arial" pitchFamily="34" charset="0"/>
              </a:rPr>
              <a:t>το μικτό κέρδος</a:t>
            </a:r>
            <a:r>
              <a:rPr kumimoji="0" lang="el-GR" sz="1600" b="0" i="0" strike="noStrike" cap="none" normalizeH="0" baseline="0" dirty="0" smtClean="0">
                <a:ln>
                  <a:noFill/>
                </a:ln>
                <a:solidFill>
                  <a:schemeClr val="tx1"/>
                </a:solidFill>
                <a:effectLst/>
                <a:ea typeface="Times New Roman" pitchFamily="18" charset="0"/>
                <a:cs typeface="Arial" pitchFamily="34" charset="0"/>
              </a:rPr>
              <a:t> εκμετάλλευσης/</a:t>
            </a:r>
            <a:r>
              <a:rPr kumimoji="0" lang="el-GR" sz="1600" b="0" i="0" u="none" strike="noStrike" cap="none" normalizeH="0" baseline="0" dirty="0" smtClean="0">
                <a:ln>
                  <a:noFill/>
                </a:ln>
                <a:solidFill>
                  <a:schemeClr val="tx1"/>
                </a:solidFill>
                <a:effectLst/>
                <a:ea typeface="Times New Roman" pitchFamily="18" charset="0"/>
                <a:cs typeface="Arial" pitchFamily="34" charset="0"/>
              </a:rPr>
              <a:t>επιχείρησης, προσδιορίζεται αφαιρώντας από την ακαθάριστη πρόσοδο επιχείρησης το σύνολο των μεταβλητών δαπανών της γεωργικής εκμρτάλλευσης/επιχείρησης. Το ακαθάριστο κέρδος επιχείρησης αντιστοιχεί στις σταθερές δαπάνες της γεωργικής επιχείρησης και αποτελεί την πρόσοδο των σταθερών συντελεστών αυτής. </a:t>
            </a:r>
            <a:endParaRPr kumimoji="0" lang="en-US" sz="16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ea typeface="Times New Roman" pitchFamily="18" charset="0"/>
                <a:cs typeface="Arial" pitchFamily="34" charset="0"/>
              </a:rPr>
              <a:t>Άρα,</a:t>
            </a:r>
            <a:endParaRPr kumimoji="0" lang="el-GR" sz="1600" b="0" i="0" u="none" strike="noStrike" cap="none" normalizeH="0" baseline="0" dirty="0" smtClean="0">
              <a:ln>
                <a:noFill/>
              </a:ln>
              <a:solidFill>
                <a:schemeClr val="tx1"/>
              </a:solidFill>
              <a:effectLst/>
              <a:cs typeface="Arial" pitchFamily="34" charset="0"/>
            </a:endParaRPr>
          </a:p>
        </p:txBody>
      </p:sp>
      <p:graphicFrame>
        <p:nvGraphicFramePr>
          <p:cNvPr id="6" name="Table 5"/>
          <p:cNvGraphicFramePr>
            <a:graphicFrameLocks noGrp="1"/>
          </p:cNvGraphicFramePr>
          <p:nvPr/>
        </p:nvGraphicFramePr>
        <p:xfrm>
          <a:off x="285720" y="1928802"/>
          <a:ext cx="8643998" cy="822960"/>
        </p:xfrm>
        <a:graphic>
          <a:graphicData uri="http://schemas.openxmlformats.org/drawingml/2006/table">
            <a:tbl>
              <a:tblPr/>
              <a:tblGrid>
                <a:gridCol w="8643998"/>
              </a:tblGrid>
              <a:tr h="500066">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Ακαθάριστο κέρδος </a:t>
                      </a:r>
                      <a:r>
                        <a:rPr lang="el-GR" sz="1800" dirty="0" smtClean="0">
                          <a:solidFill>
                            <a:srgbClr val="000000"/>
                          </a:solidFill>
                          <a:latin typeface="Calibri" pitchFamily="34" charset="0"/>
                          <a:ea typeface="Times New Roman"/>
                          <a:cs typeface="Times New Roman"/>
                        </a:rPr>
                        <a:t>εκμετάλλευσης/επιχείρησης </a:t>
                      </a:r>
                      <a:r>
                        <a:rPr lang="el-GR" sz="1800" dirty="0">
                          <a:solidFill>
                            <a:srgbClr val="000000"/>
                          </a:solidFill>
                          <a:latin typeface="Calibri" pitchFamily="34" charset="0"/>
                          <a:ea typeface="Times New Roman"/>
                          <a:cs typeface="Times New Roman"/>
                        </a:rPr>
                        <a:t>= Ακαθάριστη πρόσοδος </a:t>
                      </a:r>
                      <a:r>
                        <a:rPr lang="el-GR" sz="1800" dirty="0" smtClean="0">
                          <a:solidFill>
                            <a:srgbClr val="000000"/>
                          </a:solidFill>
                          <a:latin typeface="Calibri" pitchFamily="34" charset="0"/>
                          <a:ea typeface="Times New Roman"/>
                          <a:cs typeface="Times New Roman"/>
                        </a:rPr>
                        <a:t>εκμετάλλευσης/επιχείρησης </a:t>
                      </a:r>
                      <a:r>
                        <a:rPr lang="el-GR" sz="1800" dirty="0">
                          <a:solidFill>
                            <a:srgbClr val="000000"/>
                          </a:solidFill>
                          <a:latin typeface="Calibri" pitchFamily="34" charset="0"/>
                          <a:ea typeface="Times New Roman"/>
                          <a:cs typeface="Times New Roman"/>
                        </a:rPr>
                        <a:t>-  Μεταβλητές δαπάνες </a:t>
                      </a:r>
                      <a:r>
                        <a:rPr lang="el-GR" sz="1800" dirty="0" smtClean="0">
                          <a:solidFill>
                            <a:srgbClr val="000000"/>
                          </a:solidFill>
                          <a:latin typeface="Calibri" pitchFamily="34" charset="0"/>
                          <a:ea typeface="Times New Roman"/>
                          <a:cs typeface="Times New Roman"/>
                        </a:rPr>
                        <a:t>εκμετάλλευσης/επιχείρησης   </a:t>
                      </a:r>
                      <a:endParaRPr lang="en-US" sz="1800" dirty="0">
                        <a:solidFill>
                          <a:srgbClr val="000000"/>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6147" name="Rectangle 3"/>
          <p:cNvSpPr>
            <a:spLocks noChangeArrowheads="1"/>
          </p:cNvSpPr>
          <p:nvPr/>
        </p:nvSpPr>
        <p:spPr bwMode="auto">
          <a:xfrm>
            <a:off x="285720" y="2857496"/>
            <a:ext cx="885828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ή</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8" name="Table 7"/>
          <p:cNvGraphicFramePr>
            <a:graphicFrameLocks noGrp="1"/>
          </p:cNvGraphicFramePr>
          <p:nvPr/>
        </p:nvGraphicFramePr>
        <p:xfrm>
          <a:off x="428596" y="3291840"/>
          <a:ext cx="8501122" cy="822960"/>
        </p:xfrm>
        <a:graphic>
          <a:graphicData uri="http://schemas.openxmlformats.org/drawingml/2006/table">
            <a:tbl>
              <a:tblPr/>
              <a:tblGrid>
                <a:gridCol w="8501122"/>
              </a:tblGrid>
              <a:tr h="0">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Ακαθάριστο κέρδος </a:t>
                      </a:r>
                      <a:r>
                        <a:rPr lang="el-GR" sz="1800" dirty="0" smtClean="0">
                          <a:solidFill>
                            <a:srgbClr val="000000"/>
                          </a:solidFill>
                          <a:latin typeface="Calibri" pitchFamily="34" charset="0"/>
                          <a:ea typeface="Times New Roman"/>
                          <a:cs typeface="Times New Roman"/>
                        </a:rPr>
                        <a:t>εκμετάλλευσης/επιχείρησης </a:t>
                      </a:r>
                      <a:r>
                        <a:rPr lang="el-GR" sz="1800" dirty="0">
                          <a:solidFill>
                            <a:srgbClr val="000000"/>
                          </a:solidFill>
                          <a:latin typeface="Calibri" pitchFamily="34" charset="0"/>
                          <a:ea typeface="Times New Roman"/>
                          <a:cs typeface="Times New Roman"/>
                        </a:rPr>
                        <a:t>= Σταθερές δαπάνες </a:t>
                      </a:r>
                      <a:r>
                        <a:rPr lang="el-GR" sz="1800" dirty="0" smtClean="0">
                          <a:solidFill>
                            <a:srgbClr val="000000"/>
                          </a:solidFill>
                          <a:latin typeface="Calibri" pitchFamily="34" charset="0"/>
                          <a:ea typeface="Times New Roman"/>
                          <a:cs typeface="Times New Roman"/>
                        </a:rPr>
                        <a:t>εκμετάλλευσης/επιχείρησης </a:t>
                      </a:r>
                      <a:r>
                        <a:rPr lang="el-GR" sz="1800" dirty="0">
                          <a:solidFill>
                            <a:srgbClr val="000000"/>
                          </a:solidFill>
                          <a:latin typeface="Calibri" pitchFamily="34" charset="0"/>
                          <a:ea typeface="Times New Roman"/>
                          <a:cs typeface="Times New Roman"/>
                        </a:rPr>
                        <a:t>+ Κέρδος </a:t>
                      </a:r>
                      <a:r>
                        <a:rPr lang="el-GR" sz="1800" dirty="0" smtClean="0">
                          <a:solidFill>
                            <a:srgbClr val="000000"/>
                          </a:solidFill>
                          <a:latin typeface="Calibri" pitchFamily="34" charset="0"/>
                          <a:ea typeface="Times New Roman"/>
                          <a:cs typeface="Times New Roman"/>
                        </a:rPr>
                        <a:t>εκμετάλλευσης/επιχείρησης    </a:t>
                      </a:r>
                      <a:endParaRPr lang="en-US" sz="1800" dirty="0">
                        <a:solidFill>
                          <a:srgbClr val="000000"/>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42844" y="285728"/>
            <a:ext cx="8715436" cy="39703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Με βάση τον τελευταίο τύπο υπολογισμού του ακαθάριστου κέρδους προκύπτει ότι η μεγιστοποίηση του, μέσω της αναδιάρθρωσης των κλάδων παραγωγής της εκμετάλλευσης/επιχείρησης  (δηλαδή λόγω μεταβολής του είδους και του μεγέθους των χρησιμοποιούμενων κλάδων παραγωγής), συνεπάγεται και μεγιστοποίηση του επιχειρηματικού (καθαρού) κέρδους. </a:t>
            </a:r>
          </a:p>
          <a:p>
            <a:pPr marL="0" marR="0" lvl="0" indent="457200" algn="l" defTabSz="914400" rtl="0" eaLnBrk="1" fontAlgn="base" latinLnBrk="0" hangingPunct="1">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Αυτό προκύπτει από το γεγονός ότι οι σταθερές δαπάνες δεν μεταβάλλονται στη διάρκεια μιας παραγωγικής περιόδου. </a:t>
            </a:r>
          </a:p>
          <a:p>
            <a:pPr marL="0" marR="0" lvl="0" indent="457200" algn="l" defTabSz="914400" rtl="0" eaLnBrk="1" fontAlgn="base" latinLnBrk="0" hangingPunct="1">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μελέτη της αναδιάρθρωσης των κλάδων παραγωγής, με σκοπό τη μεγιστοποίηση του ακαθαρίστου κέρδους, πραγματοποιείται με τη χρήση διαφόρων μεθόδων βελτιστοποίησης (μέθοδος γραμμικού προγραμματισμού), που στηρίζονται στον καλύτερο συνδυασμό των συντελεστών παραγωγής.</a:t>
            </a: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142852"/>
            <a:ext cx="871543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Καθαρή πρόσοδος</a:t>
            </a:r>
            <a:r>
              <a:rPr kumimoji="0" lang="el-GR" b="0" i="0" u="none" strike="noStrike" cap="none" normalizeH="0" baseline="0" dirty="0" smtClean="0">
                <a:ln>
                  <a:noFill/>
                </a:ln>
                <a:solidFill>
                  <a:schemeClr val="tx1"/>
                </a:solidFill>
                <a:effectLst/>
                <a:ea typeface="Times New Roman" pitchFamily="18" charset="0"/>
                <a:cs typeface="Arial" pitchFamily="34" charset="0"/>
              </a:rPr>
              <a:t> ή πρόσοδος κεφαλαίου είτε ενός προϊόντος είτε μιας γεωργικής εκμετάλλευσης/επιχείρησης, σε μία παραγωγική περίοδο είναι το υπόλοιπο εάν από την αντίστοιχη ακαθάριστη πρόσοδο (του προϊόντος ή της γεωργικής εκμετάλλευσης/επιχείρησης) αφαιρέσουμε όλες τις πραγματοποιούμενες παραγωγικές δαπάνες (του προϊόντος ή της γεωργικής επιχείρησης),  μη συμπεριλαμβανομένων των τόκων των χρησιμοποιούμενων κεφαλαίων (ιδιόκτητων και ξένων) και του ενοικίου του εδάφους (ιδιόκτητου και ενοικιαζόμενου) .</a:t>
            </a:r>
            <a:endParaRPr kumimoji="0" lang="el-GR" b="0"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357158" y="2357430"/>
            <a:ext cx="8501122" cy="923330"/>
          </a:xfrm>
          <a:prstGeom prst="rect">
            <a:avLst/>
          </a:prstGeom>
        </p:spPr>
        <p:txBody>
          <a:bodyPr wrap="square">
            <a:spAutoFit/>
          </a:bodyPr>
          <a:lstStyle/>
          <a:p>
            <a:r>
              <a:rPr lang="en-US" dirty="0" err="1" smtClean="0"/>
              <a:t>Καθαρή</a:t>
            </a:r>
            <a:r>
              <a:rPr lang="en-US" dirty="0" smtClean="0"/>
              <a:t> </a:t>
            </a:r>
            <a:r>
              <a:rPr lang="en-US" dirty="0" err="1" smtClean="0"/>
              <a:t>πρόσοδος</a:t>
            </a:r>
            <a:r>
              <a:rPr lang="en-US" dirty="0" smtClean="0"/>
              <a:t> </a:t>
            </a:r>
            <a:r>
              <a:rPr lang="en-US" dirty="0" err="1" smtClean="0"/>
              <a:t>θωρείται</a:t>
            </a:r>
            <a:r>
              <a:rPr lang="en-US" dirty="0" smtClean="0"/>
              <a:t> η </a:t>
            </a:r>
            <a:r>
              <a:rPr lang="en-US" dirty="0" err="1" smtClean="0"/>
              <a:t>πρόσοδος</a:t>
            </a:r>
            <a:r>
              <a:rPr lang="en-US" dirty="0" smtClean="0"/>
              <a:t> </a:t>
            </a:r>
            <a:r>
              <a:rPr lang="en-US" dirty="0" err="1" smtClean="0"/>
              <a:t>που</a:t>
            </a:r>
            <a:r>
              <a:rPr lang="en-US" dirty="0" smtClean="0"/>
              <a:t> </a:t>
            </a:r>
            <a:r>
              <a:rPr lang="en-US" dirty="0" err="1" smtClean="0"/>
              <a:t>αντιστοιχεί</a:t>
            </a:r>
            <a:r>
              <a:rPr lang="en-US" dirty="0" smtClean="0"/>
              <a:t> </a:t>
            </a:r>
            <a:r>
              <a:rPr lang="en-US" dirty="0" err="1" smtClean="0"/>
              <a:t>στο</a:t>
            </a:r>
            <a:r>
              <a:rPr lang="en-US" dirty="0" smtClean="0"/>
              <a:t> </a:t>
            </a:r>
            <a:r>
              <a:rPr lang="en-US" dirty="0" err="1" smtClean="0"/>
              <a:t>χρησιμοποιούμενο</a:t>
            </a:r>
            <a:r>
              <a:rPr lang="en-US" dirty="0" smtClean="0"/>
              <a:t> </a:t>
            </a:r>
            <a:r>
              <a:rPr lang="en-US" dirty="0" err="1" smtClean="0"/>
              <a:t>συντελεστή</a:t>
            </a:r>
            <a:r>
              <a:rPr lang="en-US" dirty="0" smtClean="0"/>
              <a:t> </a:t>
            </a:r>
            <a:r>
              <a:rPr lang="en-US" dirty="0" err="1" smtClean="0"/>
              <a:t>κεφάλαιο</a:t>
            </a:r>
            <a:r>
              <a:rPr lang="en-US" dirty="0" smtClean="0"/>
              <a:t>, </a:t>
            </a:r>
            <a:r>
              <a:rPr lang="en-US" dirty="0" err="1" smtClean="0"/>
              <a:t>με</a:t>
            </a:r>
            <a:r>
              <a:rPr lang="en-US" dirty="0" smtClean="0"/>
              <a:t> </a:t>
            </a:r>
            <a:r>
              <a:rPr lang="en-US" dirty="0" err="1" smtClean="0"/>
              <a:t>τη</a:t>
            </a:r>
            <a:r>
              <a:rPr lang="en-US" dirty="0" smtClean="0"/>
              <a:t> </a:t>
            </a:r>
            <a:r>
              <a:rPr lang="en-US" dirty="0" err="1" smtClean="0"/>
              <a:t>γενικότερη</a:t>
            </a:r>
            <a:r>
              <a:rPr lang="en-US" dirty="0" smtClean="0"/>
              <a:t> </a:t>
            </a:r>
            <a:r>
              <a:rPr lang="en-US" dirty="0" err="1" smtClean="0"/>
              <a:t>έννοια</a:t>
            </a:r>
            <a:r>
              <a:rPr lang="en-US" dirty="0" smtClean="0"/>
              <a:t> </a:t>
            </a:r>
            <a:r>
              <a:rPr lang="en-US" dirty="0" err="1" smtClean="0"/>
              <a:t>του</a:t>
            </a:r>
            <a:r>
              <a:rPr lang="en-US" dirty="0" smtClean="0"/>
              <a:t> </a:t>
            </a:r>
            <a:r>
              <a:rPr lang="en-US" dirty="0" err="1" smtClean="0"/>
              <a:t>όρου</a:t>
            </a:r>
            <a:r>
              <a:rPr lang="en-US" dirty="0" smtClean="0"/>
              <a:t> (</a:t>
            </a:r>
            <a:r>
              <a:rPr lang="en-US" dirty="0" err="1" smtClean="0"/>
              <a:t>δηλαδή</a:t>
            </a:r>
            <a:r>
              <a:rPr lang="en-US" dirty="0" smtClean="0"/>
              <a:t> </a:t>
            </a:r>
            <a:r>
              <a:rPr lang="en-US" dirty="0" err="1" smtClean="0"/>
              <a:t>περιλαμβανομένου</a:t>
            </a:r>
            <a:r>
              <a:rPr lang="en-US" dirty="0" smtClean="0"/>
              <a:t> </a:t>
            </a:r>
            <a:r>
              <a:rPr lang="en-US" dirty="0" err="1" smtClean="0"/>
              <a:t>και</a:t>
            </a:r>
            <a:r>
              <a:rPr lang="en-US" dirty="0" smtClean="0"/>
              <a:t> </a:t>
            </a:r>
            <a:r>
              <a:rPr lang="en-US" dirty="0" err="1" smtClean="0"/>
              <a:t>του</a:t>
            </a:r>
            <a:r>
              <a:rPr lang="en-US" dirty="0" smtClean="0"/>
              <a:t> </a:t>
            </a:r>
            <a:r>
              <a:rPr lang="en-US" dirty="0" err="1" smtClean="0"/>
              <a:t>εδάφους</a:t>
            </a:r>
            <a:r>
              <a:rPr lang="en-US" dirty="0" smtClean="0"/>
              <a:t> </a:t>
            </a:r>
            <a:r>
              <a:rPr lang="en-US" dirty="0" err="1" smtClean="0"/>
              <a:t>στην</a:t>
            </a:r>
            <a:r>
              <a:rPr lang="en-US" dirty="0" smtClean="0"/>
              <a:t> </a:t>
            </a:r>
            <a:r>
              <a:rPr lang="en-US" dirty="0" err="1" smtClean="0"/>
              <a:t>έννοια</a:t>
            </a:r>
            <a:r>
              <a:rPr lang="en-US" dirty="0" smtClean="0"/>
              <a:t> </a:t>
            </a:r>
            <a:r>
              <a:rPr lang="en-US" dirty="0" err="1" smtClean="0"/>
              <a:t>του</a:t>
            </a:r>
            <a:r>
              <a:rPr lang="en-US" dirty="0" smtClean="0"/>
              <a:t> </a:t>
            </a:r>
            <a:r>
              <a:rPr lang="en-US" dirty="0" err="1" smtClean="0"/>
              <a:t>κεφαλαίου</a:t>
            </a:r>
            <a:r>
              <a:rPr lang="en-US" dirty="0" smtClean="0"/>
              <a:t>).</a:t>
            </a:r>
            <a:endParaRPr lang="en-US" dirty="0"/>
          </a:p>
        </p:txBody>
      </p:sp>
      <p:graphicFrame>
        <p:nvGraphicFramePr>
          <p:cNvPr id="4" name="Table 3"/>
          <p:cNvGraphicFramePr>
            <a:graphicFrameLocks noGrp="1"/>
          </p:cNvGraphicFramePr>
          <p:nvPr/>
        </p:nvGraphicFramePr>
        <p:xfrm>
          <a:off x="500034" y="3500438"/>
          <a:ext cx="8358246" cy="822960"/>
        </p:xfrm>
        <a:graphic>
          <a:graphicData uri="http://schemas.openxmlformats.org/drawingml/2006/table">
            <a:tbl>
              <a:tblPr/>
              <a:tblGrid>
                <a:gridCol w="8358246"/>
              </a:tblGrid>
              <a:tr h="267249">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Καθαρή Πρόσοδος  =  Ακαθάριστη πρόσοδος – (Παραγωγικές δαπάνες – τόκοι – ενοίκιο) </a:t>
                      </a:r>
                      <a:endParaRPr lang="en-US" sz="1800" dirty="0">
                        <a:solidFill>
                          <a:srgbClr val="000000"/>
                        </a:solidFill>
                        <a:latin typeface="Calibri" pitchFamily="34" charset="0"/>
                        <a:ea typeface="Times New Roman"/>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500034" y="4857760"/>
          <a:ext cx="5715040" cy="411480"/>
        </p:xfrm>
        <a:graphic>
          <a:graphicData uri="http://schemas.openxmlformats.org/drawingml/2006/table">
            <a:tbl>
              <a:tblPr/>
              <a:tblGrid>
                <a:gridCol w="5715040"/>
              </a:tblGrid>
              <a:tr h="125728">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Καθαρή Πρόσοδος =   Τόκοι + ενοίκιο εδάφους + κέρδος</a:t>
                      </a:r>
                      <a:endParaRPr lang="en-US" sz="1800" dirty="0">
                        <a:solidFill>
                          <a:srgbClr val="000000"/>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428596" y="4429132"/>
            <a:ext cx="4011701" cy="369332"/>
          </a:xfrm>
          <a:prstGeom prst="rect">
            <a:avLst/>
          </a:prstGeom>
        </p:spPr>
        <p:txBody>
          <a:bodyPr wrap="square">
            <a:spAutoFit/>
          </a:bodyPr>
          <a:lstStyle/>
          <a:p>
            <a:r>
              <a:rPr lang="el-GR" dirty="0" smtClean="0"/>
              <a:t>ή</a:t>
            </a:r>
            <a:endParaRPr lang="en-US" dirty="0"/>
          </a:p>
        </p:txBody>
      </p:sp>
      <p:sp>
        <p:nvSpPr>
          <p:cNvPr id="4099" name="Rectangle 3"/>
          <p:cNvSpPr>
            <a:spLocks noChangeArrowheads="1"/>
          </p:cNvSpPr>
          <p:nvPr/>
        </p:nvSpPr>
        <p:spPr bwMode="auto">
          <a:xfrm>
            <a:off x="285720" y="5572140"/>
            <a:ext cx="864399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Συνεπώς, η καθαρή πρόσοδος αντιστοιχεί στους τόκους όλων των κεφαλαίων, περιλαμβανομένου και του ενοικίου εδάφους (καταβαλλομένου και τεκμαρτού) και στο τυχόν καθαρό ή επιχειρηματικό κέρδος.</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14282" y="214290"/>
            <a:ext cx="8715436"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736725"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Η χρησιμοποίηση αυτών των συντελεστών παραγωγήs (έδαφοs, εργασία, κεφάλαιο) κατά πρώτο λόγο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επιδιώκεται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από τον παραγωγό να οδηγήσει την εκμετάλλευση σε κάποιο θετικό (καθαρό) οικονομικό αποτέλεσμα δηλ.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σε κέρδοs</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Επιδιώκεται δηλ. ο παραγωγόs να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παράγει γεωργικά προϊόντα των οποίων η χρηματική αξία θα αποτελείται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(όταν τα προϊόντα διατεθούν/πωληθούν) από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τιs δαπάνεs των συντελεστών που χρησιμοποιήθηκαν συν κάποιο κέρδοs</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Αυτή </a:t>
            </a:r>
            <a:r>
              <a:rPr kumimoji="0" lang="en-US" altLang="zh-CN" i="0" u="none" strike="noStrike" cap="none" normalizeH="0" baseline="0" dirty="0" smtClean="0">
                <a:ln>
                  <a:noFill/>
                </a:ln>
                <a:solidFill>
                  <a:schemeClr val="tx1"/>
                </a:solidFill>
                <a:effectLst/>
                <a:ea typeface="Times New Roman" pitchFamily="18" charset="0"/>
                <a:cs typeface="Times New Roman" pitchFamily="18" charset="0"/>
              </a:rPr>
              <a:t>n</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χρηματική αξία λέγεται πρόσοδοs (η έσοδο).</a:t>
            </a:r>
            <a:endParaRPr kumimoji="0" lang="en-US" altLang="zh-CN"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1736725" algn="l"/>
              </a:tabLst>
            </a:pP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736725"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-Οταν αυτή η πρόσοδοs αναφέρεται στο σύνολο των δαπανών όλων των   συντελεστών παραγωγήs που χρησιμοποιήθηκαν για την παραγωγή ενόs  προϊόντοs τότε λέγεται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Ακαθάριστη πρόσοδοs προϊόντοs</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και είναι ίση με</a:t>
            </a:r>
            <a:r>
              <a:rPr kumimoji="0" lang="en-US" altLang="zh-CN"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κέρδοs + κόστοs παραγωγής  </a:t>
            </a:r>
            <a:r>
              <a:rPr kumimoji="0" lang="en-US" altLang="zh-CN" i="0" u="none" strike="noStrike" cap="none" normalizeH="0" baseline="0" dirty="0" smtClean="0">
                <a:ln>
                  <a:noFill/>
                </a:ln>
                <a:solidFill>
                  <a:schemeClr val="tx1"/>
                </a:solidFill>
                <a:effectLst/>
                <a:ea typeface="Times New Roman" pitchFamily="18" charset="0"/>
                <a:cs typeface="Times New Roman" pitchFamily="18" charset="0"/>
              </a:rPr>
              <a:t>(</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δαπάνες</a:t>
            </a:r>
            <a:r>
              <a:rPr kumimoji="0" lang="el-GR" altLang="zh-CN" i="0" u="none" strike="noStrike" cap="none" normalizeH="0" dirty="0" smtClean="0">
                <a:ln>
                  <a:noFill/>
                </a:ln>
                <a:solidFill>
                  <a:schemeClr val="tx1"/>
                </a:solidFill>
                <a:effectLst/>
                <a:ea typeface="Times New Roman" pitchFamily="18" charset="0"/>
                <a:cs typeface="Times New Roman" pitchFamily="18" charset="0"/>
              </a:rPr>
              <a:t> παραγωγής)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προϊόντοs</a:t>
            </a:r>
            <a:endParaRPr kumimoji="0" lang="el-GR" altLang="zh-CN"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285720" y="3571876"/>
            <a:ext cx="8572560" cy="646331"/>
          </a:xfrm>
          <a:prstGeom prst="rect">
            <a:avLst/>
          </a:prstGeom>
        </p:spPr>
        <p:txBody>
          <a:bodyPr wrap="square">
            <a:spAutoFit/>
          </a:bodyPr>
          <a:lstStyle/>
          <a:p>
            <a:r>
              <a:rPr lang="el-GR" dirty="0"/>
              <a:t>Η πρόσοδοs αυτή αναφέρεται στη χρήσn όλων των συντελεστών </a:t>
            </a:r>
            <a:r>
              <a:rPr lang="el-GR" dirty="0" smtClean="0"/>
              <a:t>παραγωγήs</a:t>
            </a:r>
            <a:r>
              <a:rPr lang="en-US" dirty="0" smtClean="0"/>
              <a:t> </a:t>
            </a:r>
            <a:r>
              <a:rPr lang="el-GR" dirty="0" smtClean="0"/>
              <a:t>και περιλαμβάνει επομένωs, </a:t>
            </a:r>
            <a:r>
              <a:rPr lang="el-GR" dirty="0"/>
              <a:t>τιs αμοιβές όλων των συντελεστών παραγωγής</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357126" y="285728"/>
            <a:ext cx="857259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Αποδοτικότητα κεφαλαίου</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Επειδή η καθαρή πρόσοδος επιχείρησης αντιστοιχεί στο σύνολο του επενδυμένου κεφαλαίου της γεωργικής επιχείρησης με οποιαδήποτε μορφή (στο οποίο περιλαμβάνεται και η αξία του εδάφους), ο συνδυασμός των παραπάνω μεγεθών επιτρέπει τον υπολογισμό της αποδοτικότητας του κεφαλαίου. Η αποδοτικότητα κεφαλαίου μετράται εκφράζοντας τη καθαρή πρόσοδο ως ποσοστό επί τοις % του μέσου όρου της αξίας του χρησιμοποιούμενου (επενδυμένου) κεφαλαίου, μεταξύ των απογραφών στην έναρξη και λήξη της παραγωγικής περιόδου (ημερολογιακό-οικονομικό ή γεωργικό έτος). Στην αξία του κεφαλαίου υπολογίζεται και η αξία του εδάφους (ιδιόκτητου και ενοικιαζόμενου). </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8" name="Table 7"/>
          <p:cNvGraphicFramePr>
            <a:graphicFrameLocks noGrp="1"/>
          </p:cNvGraphicFramePr>
          <p:nvPr/>
        </p:nvGraphicFramePr>
        <p:xfrm>
          <a:off x="428596" y="3214686"/>
          <a:ext cx="8429684" cy="642942"/>
        </p:xfrm>
        <a:graphic>
          <a:graphicData uri="http://schemas.openxmlformats.org/drawingml/2006/table">
            <a:tbl>
              <a:tblPr/>
              <a:tblGrid>
                <a:gridCol w="8429684"/>
              </a:tblGrid>
              <a:tr h="642942">
                <a:tc>
                  <a:txBody>
                    <a:bodyPr/>
                    <a:lstStyle/>
                    <a:p>
                      <a:pPr marL="0" marR="0" algn="just">
                        <a:lnSpc>
                          <a:spcPct val="150000"/>
                        </a:lnSpc>
                        <a:spcBef>
                          <a:spcPts val="0"/>
                        </a:spcBef>
                        <a:spcAft>
                          <a:spcPts val="0"/>
                        </a:spcAft>
                      </a:pPr>
                      <a:endParaRPr lang="el-GR" sz="1200" dirty="0" smtClean="0">
                        <a:latin typeface="Calibri" pitchFamily="34" charset="0"/>
                        <a:ea typeface="Times New Roman"/>
                        <a:cs typeface="Times New Roman"/>
                      </a:endParaRPr>
                    </a:p>
                    <a:p>
                      <a:pPr marL="0" marR="0" algn="just">
                        <a:lnSpc>
                          <a:spcPct val="150000"/>
                        </a:lnSpc>
                        <a:spcBef>
                          <a:spcPts val="0"/>
                        </a:spcBef>
                        <a:spcAft>
                          <a:spcPts val="0"/>
                        </a:spcAft>
                      </a:pPr>
                      <a:r>
                        <a:rPr lang="el-GR" sz="1200" dirty="0" smtClean="0">
                          <a:latin typeface="Calibri" pitchFamily="34" charset="0"/>
                          <a:ea typeface="Times New Roman"/>
                          <a:cs typeface="Times New Roman"/>
                        </a:rPr>
                        <a:t>Αποδοτικότητα </a:t>
                      </a:r>
                      <a:r>
                        <a:rPr lang="el-GR" sz="1200" dirty="0">
                          <a:latin typeface="Calibri" pitchFamily="34" charset="0"/>
                          <a:ea typeface="Times New Roman"/>
                          <a:cs typeface="Times New Roman"/>
                        </a:rPr>
                        <a:t>Κεφαλαίου </a:t>
                      </a:r>
                      <a:r>
                        <a:rPr lang="en-US" sz="1200" dirty="0" smtClean="0">
                          <a:latin typeface="Calibri" pitchFamily="34" charset="0"/>
                          <a:ea typeface="Times New Roman"/>
                          <a:cs typeface="Times New Roman"/>
                          <a:sym typeface="Symbol"/>
                        </a:rPr>
                        <a:t></a:t>
                      </a:r>
                      <a:r>
                        <a:rPr lang="el-GR" sz="1200" dirty="0" smtClean="0">
                          <a:latin typeface="Calibri" pitchFamily="34" charset="0"/>
                          <a:ea typeface="Times New Roman"/>
                          <a:cs typeface="Times New Roman"/>
                          <a:sym typeface="Symbol"/>
                        </a:rPr>
                        <a:t>                                    </a:t>
                      </a:r>
                      <a:r>
                        <a:rPr lang="en-US" sz="1200" dirty="0" smtClean="0">
                          <a:latin typeface="Calibri" pitchFamily="34" charset="0"/>
                          <a:ea typeface="Times New Roman"/>
                          <a:cs typeface="Times New Roman"/>
                        </a:rPr>
                        <a:t>  </a:t>
                      </a:r>
                      <a:r>
                        <a:rPr lang="el-GR" sz="1200" dirty="0" smtClean="0">
                          <a:latin typeface="Calibri" pitchFamily="34" charset="0"/>
                          <a:ea typeface="Times New Roman"/>
                          <a:cs typeface="Times New Roman"/>
                        </a:rPr>
                        <a:t>                       </a:t>
                      </a:r>
                      <a:r>
                        <a:rPr lang="en-US" sz="1200" dirty="0" smtClean="0">
                          <a:latin typeface="Calibri" pitchFamily="34" charset="0"/>
                          <a:ea typeface="Times New Roman"/>
                          <a:cs typeface="Times New Roman"/>
                          <a:sym typeface="Symbol"/>
                        </a:rPr>
                        <a:t></a:t>
                      </a:r>
                      <a:r>
                        <a:rPr lang="el-GR" sz="1200" dirty="0" smtClean="0">
                          <a:latin typeface="Calibri" pitchFamily="34" charset="0"/>
                          <a:ea typeface="Times New Roman"/>
                          <a:cs typeface="Times New Roman"/>
                        </a:rPr>
                        <a:t> </a:t>
                      </a:r>
                      <a:r>
                        <a:rPr lang="el-GR" sz="1200" dirty="0">
                          <a:latin typeface="Calibri" pitchFamily="34" charset="0"/>
                          <a:ea typeface="Times New Roman"/>
                          <a:cs typeface="Times New Roman"/>
                        </a:rPr>
                        <a:t>100</a:t>
                      </a:r>
                      <a:endParaRPr lang="en-US" sz="120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077" name="Object 5"/>
          <p:cNvGraphicFramePr>
            <a:graphicFrameLocks noChangeAspect="1"/>
          </p:cNvGraphicFramePr>
          <p:nvPr/>
        </p:nvGraphicFramePr>
        <p:xfrm>
          <a:off x="2428860" y="3429000"/>
          <a:ext cx="1933575" cy="419100"/>
        </p:xfrm>
        <a:graphic>
          <a:graphicData uri="http://schemas.openxmlformats.org/presentationml/2006/ole">
            <p:oleObj spid="_x0000_s3077" name="Equation" r:id="rId3" imgW="1930400" imgH="419100" progId="Equation.3">
              <p:embed/>
            </p:oleObj>
          </a:graphicData>
        </a:graphic>
      </p:graphicFrame>
      <p:sp>
        <p:nvSpPr>
          <p:cNvPr id="3078" name="Rectangle 6"/>
          <p:cNvSpPr>
            <a:spLocks noChangeArrowheads="1"/>
          </p:cNvSpPr>
          <p:nvPr/>
        </p:nvSpPr>
        <p:spPr bwMode="auto">
          <a:xfrm>
            <a:off x="357158" y="4071942"/>
            <a:ext cx="850112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Αντίστοιχα υπολογίζεται η αποδοτικότητα κεφαλαίου μίας παραγωγικής δραστηριότητας ή ενός προϊόντος.</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μέτρηση της αποδοτικότητας του επενδυμένου κεφαλαίου σε μια γεωργική επιχείρηση ή σε ένα κλάδο της, έχει ιδιαίτερη σημασία ως μέτρο σύγκρισης της αποδοτικότητας του συνολικού κεφαλαίου που επενδύεται στην επιχείρηση (ή του κεφαλαίου που επενδύεται σε έναν κλάδο), σε σχέση με άλλες ομοειδείς επιχειρήσεις (ή κλάδους παραγωγής), καθώς και ως επιτυγχανόμενο επιτόκιο, σε σχέση με το αντίστοιχο που καταβάλλεται από τις εμπορικές τράπεζες (επιτόκιο καταθέσεων).</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42844" y="214290"/>
            <a:ext cx="878687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Πρόσοδος καθαρής περιουσίας</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πρόσοδος καθαρής περιουσίας ή η καθαρή πρόσοδος του ιδίου κεφαλαίου της γεωργικής επιχείρησης (ή αντίστοιχα ενός κλάδου παραγωγής ή ενός προϊόντος) υπολογίζεται αφαιρώντας από την καθαρή πρόσοδο τους καταβαλλόμενους τόκους (και το καταβαλλόμενο ενοίκιο του εδάφους), δηλαδή τους τόκους του επί πιστώσει ή ξένου κεφαλαίου :</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285720" y="2214554"/>
          <a:ext cx="8643998" cy="822960"/>
        </p:xfrm>
        <a:graphic>
          <a:graphicData uri="http://schemas.openxmlformats.org/drawingml/2006/table">
            <a:tbl>
              <a:tblPr/>
              <a:tblGrid>
                <a:gridCol w="8643998"/>
              </a:tblGrid>
              <a:tr h="534498">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Πρόσοδος καθαρής περιουσίας  =  Τόκοι ιδίου κεφαλαίου + τεκμαρτό ενοίκιο ιδιόκτητου εδάφους + Κέρδος</a:t>
                      </a:r>
                      <a:endParaRPr lang="en-US" sz="1800" dirty="0">
                        <a:solidFill>
                          <a:srgbClr val="000000"/>
                        </a:solidFill>
                        <a:latin typeface="Calibri" pitchFamily="34" charset="0"/>
                        <a:ea typeface="Times New Roman"/>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50" name="Rectangle 2"/>
          <p:cNvSpPr>
            <a:spLocks noChangeArrowheads="1"/>
          </p:cNvSpPr>
          <p:nvPr/>
        </p:nvSpPr>
        <p:spPr bwMode="auto">
          <a:xfrm>
            <a:off x="142844" y="3286124"/>
            <a:ext cx="30809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ή</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5" name="Table 4"/>
          <p:cNvGraphicFramePr>
            <a:graphicFrameLocks noGrp="1"/>
          </p:cNvGraphicFramePr>
          <p:nvPr/>
        </p:nvGraphicFramePr>
        <p:xfrm>
          <a:off x="357158" y="3857628"/>
          <a:ext cx="8501122" cy="822960"/>
        </p:xfrm>
        <a:graphic>
          <a:graphicData uri="http://schemas.openxmlformats.org/drawingml/2006/table">
            <a:tbl>
              <a:tblPr/>
              <a:tblGrid>
                <a:gridCol w="8501122"/>
              </a:tblGrid>
              <a:tr h="45720">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Πρόσοδος καθαρής περιουσίας = (Ακαθάριστη πρόσοδος) – (Παραγωγικές δαπάνες – τόκοι ιδίου κεφαλαίου – τεκμαρτό ενοίκιο ιδιόκτητου εδάφους) </a:t>
                      </a:r>
                      <a:endParaRPr lang="en-US" sz="1800" dirty="0">
                        <a:solidFill>
                          <a:srgbClr val="000000"/>
                        </a:solidFill>
                        <a:latin typeface="Calibri" pitchFamily="34" charset="0"/>
                        <a:ea typeface="Times New Roman"/>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14282" y="5000636"/>
            <a:ext cx="8715436" cy="1477328"/>
          </a:xfrm>
          <a:prstGeom prst="rect">
            <a:avLst/>
          </a:prstGeom>
        </p:spPr>
        <p:txBody>
          <a:bodyPr wrap="square">
            <a:spAutoFit/>
          </a:bodyPr>
          <a:lstStyle/>
          <a:p>
            <a:r>
              <a:rPr lang="el-GR" dirty="0" smtClean="0"/>
              <a:t>Αποτελεί την  πρόσοδο του ιδιόκτητου κεφαλαίου μιας επιχείρησης (όταν αναφερόμαστε στο σύνολο του ιδίου κεφαλαίου της γεωργικής επιχείρησης) ή την πρόσοδο του ιδιόκτητου κεφαλαίου προϊόντος (όταν αναφερόμαστε στο ίδιο κεφάλαιο της γεωργικής επιχείρησης που χρησιμοποιήθηκε για την παραγωγή του συγκεκριμένου προϊόντος ή του κλάδου παραγωγής).</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688" y="142852"/>
            <a:ext cx="850115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Αποδοτικότητα Ιδίου Κεφαλαίου</a:t>
            </a: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αποδοτικότητα ιδίου κεφαλαίου γεωργικής επιχείρησης (ή αντίστοιχα κλάδου παραγωγής ή προϊόντος) υπολογίζεται με την έκφραση της προσόδου της καθαρής περιουσίας ως ποσοστό επί τοις % του μέσου επενδυμένου ιδίου κεφαλαίου :</a:t>
            </a:r>
            <a:endParaRPr kumimoji="0" lang="en-US"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285720" y="1500174"/>
          <a:ext cx="5715040" cy="822960"/>
        </p:xfrm>
        <a:graphic>
          <a:graphicData uri="http://schemas.openxmlformats.org/drawingml/2006/table">
            <a:tbl>
              <a:tblPr/>
              <a:tblGrid>
                <a:gridCol w="5715040"/>
              </a:tblGrid>
              <a:tr h="714379">
                <a:tc>
                  <a:txBody>
                    <a:bodyPr/>
                    <a:lstStyle/>
                    <a:p>
                      <a:pPr marL="0" marR="0">
                        <a:lnSpc>
                          <a:spcPct val="150000"/>
                        </a:lnSpc>
                        <a:spcBef>
                          <a:spcPts val="0"/>
                        </a:spcBef>
                        <a:spcAft>
                          <a:spcPts val="0"/>
                        </a:spcAft>
                      </a:pPr>
                      <a:endParaRPr lang="el-GR" sz="1200" dirty="0" smtClean="0">
                        <a:latin typeface="Times New Roman"/>
                        <a:ea typeface="Times New Roman"/>
                        <a:cs typeface="Times New Roman"/>
                      </a:endParaRPr>
                    </a:p>
                    <a:p>
                      <a:pPr marL="0" marR="0">
                        <a:lnSpc>
                          <a:spcPct val="150000"/>
                        </a:lnSpc>
                        <a:spcBef>
                          <a:spcPts val="0"/>
                        </a:spcBef>
                        <a:spcAft>
                          <a:spcPts val="0"/>
                        </a:spcAft>
                      </a:pPr>
                      <a:r>
                        <a:rPr lang="el-GR" sz="1200" dirty="0" smtClean="0">
                          <a:latin typeface="Times New Roman"/>
                          <a:ea typeface="Times New Roman"/>
                          <a:cs typeface="Times New Roman"/>
                        </a:rPr>
                        <a:t>Αποδοτικότητα </a:t>
                      </a:r>
                      <a:r>
                        <a:rPr lang="el-GR" sz="1200" dirty="0">
                          <a:latin typeface="Times New Roman"/>
                          <a:ea typeface="Times New Roman"/>
                          <a:cs typeface="Times New Roman"/>
                        </a:rPr>
                        <a:t>ιδίου κεφαλαίου </a:t>
                      </a:r>
                      <a:r>
                        <a:rPr lang="en-US" sz="1200" dirty="0">
                          <a:latin typeface="Times New Roman"/>
                          <a:ea typeface="Times New Roman"/>
                          <a:cs typeface="Times New Roman"/>
                          <a:sym typeface="Symbol"/>
                        </a:rPr>
                        <a:t></a:t>
                      </a:r>
                      <a:r>
                        <a:rPr lang="en-US" sz="1200" dirty="0">
                          <a:latin typeface="Times New Roman"/>
                          <a:ea typeface="Times New Roman"/>
                          <a:cs typeface="Times New Roman"/>
                        </a:rPr>
                        <a:t>  </a:t>
                      </a:r>
                      <a:r>
                        <a:rPr lang="el-GR" sz="1200" dirty="0" smtClean="0">
                          <a:latin typeface="Times New Roman"/>
                          <a:ea typeface="Times New Roman"/>
                          <a:cs typeface="Times New Roman"/>
                        </a:rPr>
                        <a:t>                                                               </a:t>
                      </a:r>
                      <a:r>
                        <a:rPr lang="en-US" sz="1200" dirty="0" smtClean="0">
                          <a:latin typeface="Times New Roman"/>
                          <a:ea typeface="Times New Roman"/>
                          <a:cs typeface="Times New Roman"/>
                          <a:sym typeface="Symbol"/>
                        </a:rPr>
                        <a:t></a:t>
                      </a:r>
                      <a:r>
                        <a:rPr lang="el-GR" sz="1200" dirty="0" smtClean="0">
                          <a:latin typeface="Times New Roman"/>
                          <a:ea typeface="Times New Roman"/>
                          <a:cs typeface="Times New Roman"/>
                        </a:rPr>
                        <a:t> 100</a:t>
                      </a:r>
                    </a:p>
                    <a:p>
                      <a:pPr marL="0" marR="0">
                        <a:lnSpc>
                          <a:spcPct val="150000"/>
                        </a:lnSpc>
                        <a:spcBef>
                          <a:spcPts val="0"/>
                        </a:spcBef>
                        <a:spcAft>
                          <a:spcPts val="0"/>
                        </a:spcAft>
                      </a:pPr>
                      <a:endParaRPr lang="en-U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26" name="Object 2"/>
          <p:cNvGraphicFramePr>
            <a:graphicFrameLocks noChangeAspect="1"/>
          </p:cNvGraphicFramePr>
          <p:nvPr/>
        </p:nvGraphicFramePr>
        <p:xfrm>
          <a:off x="2643174" y="1714488"/>
          <a:ext cx="2247900" cy="419100"/>
        </p:xfrm>
        <a:graphic>
          <a:graphicData uri="http://schemas.openxmlformats.org/presentationml/2006/ole">
            <p:oleObj spid="_x0000_s1026" name="Equation" r:id="rId3" imgW="2247900" imgH="419100" progId="Equation.3">
              <p:embed/>
            </p:oleObj>
          </a:graphicData>
        </a:graphic>
      </p:graphicFrame>
      <p:sp>
        <p:nvSpPr>
          <p:cNvPr id="1027" name="Rectangle 3"/>
          <p:cNvSpPr>
            <a:spLocks noChangeArrowheads="1"/>
          </p:cNvSpPr>
          <p:nvPr/>
        </p:nvSpPr>
        <p:spPr bwMode="auto">
          <a:xfrm>
            <a:off x="285720" y="2714620"/>
            <a:ext cx="864399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μέτρηση της αποδοτικότητας του ιδίου κεφαλαίου έχει ιδιαίτερη σημασία ως μέτρο σύγκρισης της αποδοτικότητας του ιδιόκτητου κεφαλαίου, που επενδύεται στην επιχείρηση, σε σχέση με το επιτόκιο καταθέσεων που καταβάλλεται από τις εμπορικές τράπεζες. </a:t>
            </a:r>
          </a:p>
          <a:p>
            <a:pPr marL="0" marR="0" lvl="0" indent="457200" algn="just" defTabSz="914400" rtl="0" eaLnBrk="1" fontAlgn="base" latinLnBrk="0" hangingPunct="1">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σύγκριση αυτή είναι ιδιαίτερα  σημαντική για τον ιδιοκτήτη της επιχείρησης, αφού δείχνει κατά πόσο είναι συμφέρον γι’ αυτόν να τοποθετεί τα κεφάλαιά του στην επιχείρηση ή εναλλακτικά να τα καταθέτει σε τράπεζα.</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214282" y="285728"/>
            <a:ext cx="8786874"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a:t>
            </a:r>
            <a:r>
              <a:rPr kumimoji="0" lang="el-GR" b="0" i="1" u="sng" strike="noStrike" cap="none" normalizeH="0" baseline="0" dirty="0" smtClean="0">
                <a:ln>
                  <a:noFill/>
                </a:ln>
                <a:solidFill>
                  <a:schemeClr val="tx1"/>
                </a:solidFill>
                <a:effectLst/>
                <a:ea typeface="Times New Roman" pitchFamily="18" charset="0"/>
                <a:cs typeface="Arial" pitchFamily="34" charset="0"/>
              </a:rPr>
              <a:t>έγγειος πρόσοδος</a:t>
            </a:r>
            <a:r>
              <a:rPr kumimoji="0" lang="el-GR" b="0" i="0" u="none" strike="noStrike" cap="none" normalizeH="0" baseline="0" dirty="0" smtClean="0">
                <a:ln>
                  <a:noFill/>
                </a:ln>
                <a:solidFill>
                  <a:schemeClr val="tx1"/>
                </a:solidFill>
                <a:effectLst/>
                <a:ea typeface="Times New Roman" pitchFamily="18" charset="0"/>
                <a:cs typeface="Arial" pitchFamily="34" charset="0"/>
              </a:rPr>
              <a:t> αντιστοιχεί στην πρόσοδο του παραγωγικού συντελεστή έδαφος (ιδιόκτητο και ξένο), που χρησιμοποιείται από την γεωργική επιχείρηση (ή αντίστοιχα από ένα κλάδο παραγωγής ή ένα προϊόν).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Υπολογίζεται αφαιρώντας από τη καθαρή πρόσοδο όλους τους τόκους των χρησιμοποιηθέντων κεφαλαίων, εκτός από το ενοίκιο εδάφους. </a:t>
            </a:r>
          </a:p>
          <a:p>
            <a:pPr indent="457200" algn="just" fontAlgn="base">
              <a:spcBef>
                <a:spcPct val="0"/>
              </a:spcBef>
              <a:spcAft>
                <a:spcPct val="0"/>
              </a:spcAft>
            </a:pPr>
            <a:endParaRPr lang="el-GR" dirty="0" smtClean="0"/>
          </a:p>
          <a:p>
            <a:pPr indent="457200" algn="just" fontAlgn="base">
              <a:spcBef>
                <a:spcPct val="0"/>
              </a:spcBef>
              <a:spcAft>
                <a:spcPct val="0"/>
              </a:spcAft>
            </a:pPr>
            <a:r>
              <a:rPr lang="el-GR" dirty="0" smtClean="0"/>
              <a:t>Έγγειος πρόσοδος = (Καθαρή Πρόσοδος) – (Τόκοι εκτός του ενοικίου εδάφους)   </a:t>
            </a:r>
            <a:endParaRPr lang="el-GR" dirty="0" smtClean="0">
              <a:ea typeface="Times New Roman" pitchFamily="18"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Ισοδύναμα, μπορεί να υπολογισθεί περιλαμβάνοντας τη δαπάνη χρησιμοποίησης του εδάφους (ενοίκιο καταβαλλόμενο και τεκμαρτό) και το αντίστοιχο κέρδος:</a:t>
            </a:r>
          </a:p>
          <a:p>
            <a:pPr marL="0" marR="0" lvl="0" indent="457200" algn="just" defTabSz="914400" rtl="0" eaLnBrk="1" fontAlgn="base" latinLnBrk="0" hangingPunct="1">
              <a:lnSpc>
                <a:spcPct val="100000"/>
              </a:lnSpc>
              <a:spcBef>
                <a:spcPct val="0"/>
              </a:spcBef>
              <a:spcAft>
                <a:spcPct val="0"/>
              </a:spcAft>
              <a:buClrTx/>
              <a:buSzTx/>
              <a:buFontTx/>
              <a:buNone/>
              <a:tabLst/>
            </a:pPr>
            <a:endParaRPr lang="el-GR" dirty="0" smtClean="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714348" y="3291840"/>
          <a:ext cx="7786742" cy="411480"/>
        </p:xfrm>
        <a:graphic>
          <a:graphicData uri="http://schemas.openxmlformats.org/drawingml/2006/table">
            <a:tbl>
              <a:tblPr/>
              <a:tblGrid>
                <a:gridCol w="7786742"/>
              </a:tblGrid>
              <a:tr h="0">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Έγγειος πρόσοδος = Κέρδος + ενοίκιο εδάφους (καταβαλλόμενο και τεκμαρτό)      </a:t>
                      </a:r>
                      <a:endParaRPr lang="en-US" sz="1800" dirty="0">
                        <a:solidFill>
                          <a:srgbClr val="000000"/>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2226" name="Rectangle 2"/>
          <p:cNvSpPr>
            <a:spLocks noChangeArrowheads="1"/>
          </p:cNvSpPr>
          <p:nvPr/>
        </p:nvSpPr>
        <p:spPr bwMode="auto">
          <a:xfrm>
            <a:off x="285720" y="3929066"/>
            <a:ext cx="864399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Να σημειωθεί ότι η έγγειος πρόσοδος χρησιμοποιείται συχνά ως βάση προσδιορισμού του ενοικίου ενός εδάφους, όταν δεν υπάρχουν πραγματικά στοιχεία για τα καταβληθέντα ενοίκια ή για την εκτίμηση της αξίας του εφαρμόζοντας τη μέθοδο της κεφαλαιοποίησης της προσόδου. Στην περίπτωση αυτή χρησιμοποιούνται ο πρώτος τύπος για τον προσδιορισμό της έγγειας προσόδου.</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142844" y="142852"/>
            <a:ext cx="8858312"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a:t>
            </a:r>
            <a:r>
              <a:rPr kumimoji="0" lang="el-GR" b="1" i="0" u="none" strike="noStrike" cap="none" normalizeH="0" baseline="0" dirty="0" smtClean="0">
                <a:ln>
                  <a:noFill/>
                </a:ln>
                <a:solidFill>
                  <a:schemeClr val="tx1"/>
                </a:solidFill>
                <a:effectLst/>
                <a:ea typeface="Times New Roman" pitchFamily="18" charset="0"/>
                <a:cs typeface="Arial" pitchFamily="34" charset="0"/>
              </a:rPr>
              <a:t> </a:t>
            </a:r>
            <a:r>
              <a:rPr kumimoji="0" lang="el-GR" b="0" i="1" u="sng" strike="noStrike" cap="none" normalizeH="0" baseline="0" dirty="0" smtClean="0">
                <a:ln>
                  <a:noFill/>
                </a:ln>
                <a:solidFill>
                  <a:schemeClr val="tx1"/>
                </a:solidFill>
                <a:effectLst/>
                <a:ea typeface="Times New Roman" pitchFamily="18" charset="0"/>
                <a:cs typeface="Arial" pitchFamily="34" charset="0"/>
              </a:rPr>
              <a:t>πρόσοδος εργασίας</a:t>
            </a:r>
            <a:r>
              <a:rPr kumimoji="0" lang="el-GR" b="0" i="0" u="none" strike="noStrike" cap="none" normalizeH="0" baseline="0" dirty="0" smtClean="0">
                <a:ln>
                  <a:noFill/>
                </a:ln>
                <a:solidFill>
                  <a:schemeClr val="tx1"/>
                </a:solidFill>
                <a:effectLst/>
                <a:ea typeface="Times New Roman" pitchFamily="18" charset="0"/>
                <a:cs typeface="Arial" pitchFamily="34" charset="0"/>
              </a:rPr>
              <a:t> αντιπροσωπεύει την αμοιβή του παραγωγικού συντελεστή εργασία για την συμμετοχή της στην παραγωγική δραστηριότητα μιας γεωργικής επιχείρησης ή ενός κλάδου της (ή ενός προϊόντος). Η πρόσοδος εργασίας υπολογίζεται αν αφαιρεθούν από την ακαθάριστη πρόσοδο όλες οι παραγωγικές δαπάνες, εκτός από τις συνολικές δαπάνες ανθρώπινης εργασίας (οικογενειακής και ξένης).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algn="just" fontAlgn="base">
              <a:spcBef>
                <a:spcPct val="0"/>
              </a:spcBef>
              <a:spcAft>
                <a:spcPct val="0"/>
              </a:spcAft>
            </a:pPr>
            <a:r>
              <a:rPr lang="el-GR" dirty="0" smtClean="0"/>
              <a:t>Πρόσοδος εργασίας = (Ακαθάριστη πρόσοδος) -  (Παραγωγικές δαπάνες - δαπάνες εργασίας) </a:t>
            </a:r>
            <a:endParaRPr lang="en-US" dirty="0" smtClean="0"/>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Ισοδύναμα, η πρόσοδος εργασίας υπολογίζεται περιλαμβάνοντας τις συνολικές δαπάνες εργασίας (καταβαλλόμενες και τεκμαρτές) και το κέρδος :</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smtClean="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285720" y="3500438"/>
          <a:ext cx="8215370" cy="411480"/>
        </p:xfrm>
        <a:graphic>
          <a:graphicData uri="http://schemas.openxmlformats.org/drawingml/2006/table">
            <a:tbl>
              <a:tblPr/>
              <a:tblGrid>
                <a:gridCol w="8215370"/>
              </a:tblGrid>
              <a:tr h="0">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Πρόσοδος εργασίας = Κέρδος + δαπάνες εργασίας </a:t>
                      </a:r>
                      <a:endParaRPr lang="en-US" sz="1800" dirty="0">
                        <a:solidFill>
                          <a:srgbClr val="000000"/>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142844" y="4286256"/>
            <a:ext cx="8786874" cy="2031325"/>
          </a:xfrm>
          <a:prstGeom prst="rect">
            <a:avLst/>
          </a:prstGeom>
        </p:spPr>
        <p:txBody>
          <a:bodyPr wrap="square">
            <a:spAutoFit/>
          </a:bodyPr>
          <a:lstStyle/>
          <a:p>
            <a:r>
              <a:rPr lang="el-GR" dirty="0" smtClean="0"/>
              <a:t>Η πρόσοδος εργασίας χρησιμοποιείται συχνά και ως μέτρο σύγκρισης της επιτυγχανόμενης αμοιβής εργασίας σε ένα κλάδο παραγωγής ή μία γεωργική επιχείρηση σε σχέση με άλλους κλάδους ή με άλλες γεωργικές επιχειρήσεις ή με την αμοιβή της εργασίας σε άλλες παραγωγικές δραστηριότητες της εθνικής οικονομίας (βιομηχανία, εμπόριο κλπ.). </a:t>
            </a:r>
          </a:p>
          <a:p>
            <a:endParaRPr lang="el-GR" dirty="0" smtClean="0"/>
          </a:p>
          <a:p>
            <a:r>
              <a:rPr lang="el-GR" dirty="0" smtClean="0"/>
              <a:t>Το οικονομικό αυτό αποτέλεσμα εκφράζεται και ανά μονάδα ανθρώπινης εργασίας (Μ.Α.Ε.) ή σε ημερήσια βάση.</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14282" y="214290"/>
            <a:ext cx="8715436"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Γεωργικό οικογενειακό εισόδημα ή Γεωργικό εισόδημα παραγωγού</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γεωργικό οικογενειακό εισόδημα αντιπροσωπεύει την συνολική καθαρή αμοιβή όλων των συντελεστών της παραγωγής που έχουν χρησιμοποιηθεί στην παραγωγική διαδικασία και ανήκουν στον παραγωγό και στην οικογένειά του, όπως είναι η οικογενειακή εργασία, τα κεφάλαια που ανήκουν στον παραγωγό και την οικογένεια του (περιλαμβανομένου και του εδάφους), καθώς και το τυχόν κέρδος. </a:t>
            </a:r>
          </a:p>
          <a:p>
            <a:pPr marL="0" marR="0" lvl="0" indent="457200" algn="just" defTabSz="914400" rtl="0" eaLnBrk="0" fontAlgn="base" latinLnBrk="0" hangingPunct="0">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Επειδή το οικογενειακό γεωργικό εισόδημα μετρά την αμοιβή των συντελεστών παραγωγής που ανήκουν στον παραγωγό και την οικογένειά του, το οικονομικό αυτό αποτέλεσμα υπολογίζεται συνήθως στις γεωργικές εκμεταλλεύσεις οικογενειακής μορφής, ενώ χρησιμοποιείται σπάνια στις γεωργικές επιχειρήσεις (επιχειρηματικής μορφής γεωργικές εκμεταλλεύσεις).  </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γεωργικό οικογενειακό εισόδημα είναι το υπόλοιπο της αφαίρεσης του συνόλου των εμφανών δαπανών (καταβαλλόμενων δαπανών + αποσβέσεων + αυτασφαλίστρων) από την ακαθάριστη πρόσοδο:</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357158" y="5214950"/>
          <a:ext cx="8501122" cy="411480"/>
        </p:xfrm>
        <a:graphic>
          <a:graphicData uri="http://schemas.openxmlformats.org/drawingml/2006/table">
            <a:tbl>
              <a:tblPr/>
              <a:tblGrid>
                <a:gridCol w="8501122"/>
              </a:tblGrid>
              <a:tr h="0">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Γεωργικό οικογενειακό εισόδημα =  Ακαθάριστη πρόσοδος – Εμφανείς δαπάνες</a:t>
                      </a:r>
                      <a:endParaRPr lang="en-US" sz="1800" dirty="0">
                        <a:solidFill>
                          <a:srgbClr val="000000"/>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642918"/>
            <a:ext cx="308098" cy="369332"/>
          </a:xfrm>
          <a:prstGeom prst="rect">
            <a:avLst/>
          </a:prstGeom>
        </p:spPr>
        <p:txBody>
          <a:bodyPr wrap="none">
            <a:spAutoFit/>
          </a:bodyPr>
          <a:lstStyle/>
          <a:p>
            <a:r>
              <a:rPr lang="el-GR" dirty="0" smtClean="0"/>
              <a:t>ή</a:t>
            </a:r>
            <a:endParaRPr lang="en-US" dirty="0"/>
          </a:p>
        </p:txBody>
      </p:sp>
      <p:graphicFrame>
        <p:nvGraphicFramePr>
          <p:cNvPr id="3" name="Table 2"/>
          <p:cNvGraphicFramePr>
            <a:graphicFrameLocks noGrp="1"/>
          </p:cNvGraphicFramePr>
          <p:nvPr/>
        </p:nvGraphicFramePr>
        <p:xfrm>
          <a:off x="357158" y="1142984"/>
          <a:ext cx="8501122" cy="822960"/>
        </p:xfrm>
        <a:graphic>
          <a:graphicData uri="http://schemas.openxmlformats.org/drawingml/2006/table">
            <a:tbl>
              <a:tblPr/>
              <a:tblGrid>
                <a:gridCol w="8501122"/>
              </a:tblGrid>
              <a:tr h="534498">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Γεωργικό οικογενειακό εισόδημα = Κέρδος + Αμοιβή οικογενειακής εργασίας + Τόκοι ιδίων κεφαλαίων + τεκμαρτό ενοίκιο (ιδιόκτητου εδάφους)</a:t>
                      </a:r>
                      <a:endParaRPr lang="en-US" sz="1800" dirty="0">
                        <a:solidFill>
                          <a:srgbClr val="000000"/>
                        </a:solidFill>
                        <a:latin typeface="Calibri" pitchFamily="34" charset="0"/>
                        <a:ea typeface="Times New Roman"/>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9153" name="Rectangle 1"/>
          <p:cNvSpPr>
            <a:spLocks noChangeArrowheads="1"/>
          </p:cNvSpPr>
          <p:nvPr/>
        </p:nvSpPr>
        <p:spPr bwMode="auto">
          <a:xfrm>
            <a:off x="214282" y="2285992"/>
            <a:ext cx="8786874"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γεωργικό οικογενειακό εισόδημα υπολογίζεται αντίστοιχα στο σύνολο της εκμετάλλευσης ή σε ένα κλάδο παραγωγής (ή σε ένα προϊόν).</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γεωργικό οικογενειακό εισόδημα είναι η διαφορά εκείνη των δαπανών από την ακαθάριστη πρόσοδο, που μπορεί να διατεθεί από το γεωργό και την οικογένειά του κατά τη βούλησή τους (για τη διαβίωση της οικογένειας κλπ.), </a:t>
            </a:r>
            <a:r>
              <a:rPr kumimoji="0" lang="el-GR" b="1" i="0" u="none" strike="noStrike" cap="none" normalizeH="0" baseline="0" dirty="0" smtClean="0">
                <a:ln>
                  <a:noFill/>
                </a:ln>
                <a:solidFill>
                  <a:schemeClr val="tx1"/>
                </a:solidFill>
                <a:effectLst/>
                <a:ea typeface="Times New Roman" pitchFamily="18" charset="0"/>
                <a:cs typeface="Arial" pitchFamily="34" charset="0"/>
              </a:rPr>
              <a:t>χωρίς να μειώνεται η αξία των ιδίων κεφαλαίων</a:t>
            </a:r>
            <a:r>
              <a:rPr kumimoji="0" lang="el-GR" b="0" i="0" u="none" strike="noStrike" cap="none" normalizeH="0" baseline="0" dirty="0" smtClean="0">
                <a:ln>
                  <a:noFill/>
                </a:ln>
                <a:solidFill>
                  <a:schemeClr val="tx1"/>
                </a:solidFill>
                <a:effectLst/>
                <a:ea typeface="Times New Roman" pitchFamily="18" charset="0"/>
                <a:cs typeface="Arial" pitchFamily="34" charset="0"/>
              </a:rPr>
              <a:t>, δηλαδή χωρίς να μειώνεται το επίπεδο των παραγωγικών δυνατοτήτων της εκμετάλλευσης.</a:t>
            </a:r>
          </a:p>
          <a:p>
            <a:pPr marL="0" marR="0" lvl="0" indent="457200" algn="just" defTabSz="914400" rtl="0" eaLnBrk="0" fontAlgn="base" latinLnBrk="0" hangingPunct="0">
              <a:lnSpc>
                <a:spcPct val="100000"/>
              </a:lnSpc>
              <a:spcBef>
                <a:spcPct val="0"/>
              </a:spcBef>
              <a:spcAft>
                <a:spcPct val="0"/>
              </a:spcAft>
              <a:buClrTx/>
              <a:buSzTx/>
              <a:buFontTx/>
              <a:buNone/>
              <a:tabLst/>
            </a:pPr>
            <a:endParaRPr lang="el-GR" dirty="0" smtClean="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Για το σκοπό αυτό, οι αποσβέσεις αποτελούν αφαιρετικό στοιχείο στον υπολογισμό του γεωργικού οικογενειακό εισοδήματος, ώστε να είναι δυνατή η κάλυψη της φθοράς των χρησιμοποιούμενων μόνιμων και ημιμόνιμων κεφαλαίων (μηχανημάτων, κτισμάτων κλπ.), που προέρχεται από την παραγωγική δραστηριότητα της εκμετάλλευσης.  </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142844" y="214290"/>
            <a:ext cx="885831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Γεωργικό εισόδημα επιχείρησης ή Καθαρή προστιθέμενη αξία επιχείρησης</a:t>
            </a:r>
            <a:r>
              <a:rPr kumimoji="0" lang="el-GR" b="1" i="0" u="none" strike="noStrike" cap="none" normalizeH="0" baseline="0" dirty="0" smtClean="0">
                <a:ln>
                  <a:noFill/>
                </a:ln>
                <a:solidFill>
                  <a:schemeClr val="tx1"/>
                </a:solidFill>
                <a:effectLst/>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Πρόκειται για την συνολική καθαρή αμοιβή όλων των συντελεστών παραγωγής (ιδιόκτητων και ξένων), που έχουν χρησιμοποιηθεί στην παραγωγική διαδικασία, σε μια γεωργική επιχείρηση ή σε ένα κλάδο παραγωγής (ή ένα προϊόν).</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γεωργικό εισόδημα είναι το άθροισμα της καθαρής προσόδου και της αξίας της χρησιμοποιούμενης εργασίας, οι οποίες αφορούν ανάλογα μία γεωργική επιχείρηση ή ένα κλάδο παραγωγής (ή ένα προϊόν). Δηλαδή το γεωργικό εισόδημα περιλαμβάνει το ενοίκιο (καταβαλλόμενο και τεκμαρτό) του εδάφους, τους τόκους του ιδίου και ξένου κεφαλαίου, την αμοιβή της εργασίας (οικογενειακής και ξένης) και το καθαρό κέρδος :</a:t>
            </a:r>
            <a:endParaRPr kumimoji="0" lang="el-GR"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214282" y="3291840"/>
          <a:ext cx="8643998" cy="411480"/>
        </p:xfrm>
        <a:graphic>
          <a:graphicData uri="http://schemas.openxmlformats.org/drawingml/2006/table">
            <a:tbl>
              <a:tblPr/>
              <a:tblGrid>
                <a:gridCol w="8643998"/>
              </a:tblGrid>
              <a:tr h="0">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Γεωργικό Εισόδημα = Κέρδος + τόκοι + ενοίκιο εδάφους + αμοιβή εργασίας</a:t>
                      </a:r>
                      <a:endParaRPr lang="en-US" sz="1800" dirty="0">
                        <a:solidFill>
                          <a:srgbClr val="000000"/>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214282" y="4286256"/>
            <a:ext cx="8643998" cy="923330"/>
          </a:xfrm>
          <a:prstGeom prst="rect">
            <a:avLst/>
          </a:prstGeom>
        </p:spPr>
        <p:txBody>
          <a:bodyPr wrap="square">
            <a:spAutoFit/>
          </a:bodyPr>
          <a:lstStyle/>
          <a:p>
            <a:r>
              <a:rPr lang="el-GR" dirty="0" smtClean="0"/>
              <a:t>Όπως είναι φανερό το γεωργικό εισόδημα συμπίπτει με την έννοια του γεωργικού οικογενειακού εισοδήματος στην περίπτωση μόνο που το σύνολο των συντελεστών παραγωγής ανήκει στο γεωργό και την οικογένειά του.</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214282" y="142852"/>
            <a:ext cx="878687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Εισόδημα εργασίας παραγωγού</a:t>
            </a:r>
            <a:endParaRPr kumimoji="0" lang="en-US"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Εάν από το γεωργικό οικογενειακό εισόδημα αφαιρεθούν οι τόκοι των ιδίων κεφαλαίων (περιλαμβανομένου και του τεκμαρτού ενοικίου του ιδιόκτητου εδάφους) τότε υπολογίζεται το εισόδημα εργασίας παραγωγού.</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Το εισόδημα εργασίας παραγωγού περιλαμβάνει επομένως την αμοιβή της οικογενειακής εργασίας και </a:t>
            </a:r>
            <a:r>
              <a:rPr kumimoji="0" lang="el-GR" b="0" i="0" u="none" strike="noStrike" cap="none" normalizeH="0" baseline="0" smtClean="0">
                <a:ln>
                  <a:noFill/>
                </a:ln>
                <a:solidFill>
                  <a:schemeClr val="tx1"/>
                </a:solidFill>
                <a:effectLst/>
                <a:ea typeface="Times New Roman" pitchFamily="18" charset="0"/>
                <a:cs typeface="Arial" pitchFamily="34" charset="0"/>
              </a:rPr>
              <a:t>το κέρδος</a:t>
            </a:r>
            <a:r>
              <a:rPr kumimoji="0" lang="el-GR" b="0" i="0" u="none" strike="noStrike" cap="none" normalizeH="0" baseline="0" smtClean="0">
                <a:ln>
                  <a:noFill/>
                </a:ln>
                <a:solidFill>
                  <a:schemeClr val="tx1"/>
                </a:solidFill>
                <a:effectLst/>
                <a:cs typeface="Arial" pitchFamily="34" charset="0"/>
              </a:rPr>
              <a:t>, δηλαδή την πρόσοδο της οικογενειακής εργασίας.</a:t>
            </a:r>
            <a:endParaRPr kumimoji="0" lang="en-US"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285720" y="2714620"/>
          <a:ext cx="8001056" cy="411480"/>
        </p:xfrm>
        <a:graphic>
          <a:graphicData uri="http://schemas.openxmlformats.org/drawingml/2006/table">
            <a:tbl>
              <a:tblPr/>
              <a:tblGrid>
                <a:gridCol w="8001056"/>
              </a:tblGrid>
              <a:tr h="0">
                <a:tc>
                  <a:txBody>
                    <a:bodyPr/>
                    <a:lstStyle/>
                    <a:p>
                      <a:pPr marL="0" marR="0" algn="just">
                        <a:lnSpc>
                          <a:spcPct val="150000"/>
                        </a:lnSpc>
                        <a:spcBef>
                          <a:spcPts val="0"/>
                        </a:spcBef>
                        <a:spcAft>
                          <a:spcPts val="0"/>
                        </a:spcAft>
                      </a:pPr>
                      <a:r>
                        <a:rPr lang="el-GR" sz="1800" dirty="0">
                          <a:solidFill>
                            <a:srgbClr val="000000"/>
                          </a:solidFill>
                          <a:latin typeface="Calibri" pitchFamily="34" charset="0"/>
                          <a:ea typeface="Times New Roman"/>
                          <a:cs typeface="Times New Roman"/>
                        </a:rPr>
                        <a:t>Εισόδημα εργασίας παραγωγού = Αμοιβή οικογενειακής εργασίας + Κέρδος</a:t>
                      </a:r>
                      <a:endParaRPr lang="en-US" sz="1800" dirty="0">
                        <a:solidFill>
                          <a:srgbClr val="000000"/>
                        </a:solidFill>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42844" y="0"/>
            <a:ext cx="8858312"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-Οταν η πρόσοδος συνδέεται μόνο με τη χρήση του κεφαλαίου λέγεται Καθαρή  Πρόσοδος (ή Πρόσοδοs Κεφαλαίου) και είναι ίση με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κέρδοs + τόκοs κεφαλαίου</a:t>
            </a: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-Οταν η πρόσοδοs συνδέεται με το έδαφοs λέγεται Εγγειος Πρόσοδος και είναι ίση   με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κέρδοs + ενοίκιο εδάφουs</a:t>
            </a: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-Οταν η πρόσοδοs αυτή συνδέεται με την εργασία λέγεται Πρόσοδος Εργασίαs ( ή εισόδημα εργασίας) και   είναι ίση με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κέρδοs + αμοιβή εργασίαs     </a:t>
            </a: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Η θεωρητικά ορθή έκφραση κάθε μιας από τις παραπάνω προσόδους είναι:   </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0"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(κέρδος ή ζημιά) + …………………..</a:t>
            </a:r>
            <a:endParaRPr kumimoji="0" lang="el-GR" altLang="zh-CN"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42844" y="285728"/>
            <a:ext cx="878687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tabLst>
                <a:tab pos="639763"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Με τον όρο πρόσοδος, έσοδο, εισόδημα, εννοούμε το οικονομικό αποτέλεσμα, που προκύπτει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απο την συστηματική παραγωγική χρήση ή ανάλωση συντελεστών παραγωγής για συγκεκριμένο χρονικό διάστημα</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Αυτό το οικονομικό αποτέλεσμα </a:t>
            </a:r>
            <a:r>
              <a:rPr kumimoji="0" lang="el-GR" altLang="zh-CN" i="0" u="sng" strike="noStrike" cap="none" normalizeH="0" baseline="0" dirty="0" smtClean="0">
                <a:ln>
                  <a:noFill/>
                </a:ln>
                <a:solidFill>
                  <a:schemeClr val="tx1"/>
                </a:solidFill>
                <a:effectLst/>
                <a:ea typeface="Times New Roman" pitchFamily="18" charset="0"/>
                <a:cs typeface="Times New Roman" pitchFamily="18" charset="0"/>
              </a:rPr>
              <a:t>εκφράζεται σε χρηματικές μονάδες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και όπως αναφέρθηκε παραπάνω περιλαμβάνεται στη χρηματική αξία των προϊόντων που διατίθενται και εξειδικεύεται ονομαστικά, ανάλογα με τον παραγωγικό συντελεστή με τον οποίο συνδέεται.</a:t>
            </a:r>
          </a:p>
          <a:p>
            <a:pPr marL="0" marR="0" lvl="0" indent="0" algn="just" defTabSz="914400" rtl="0" eaLnBrk="1" fontAlgn="base" latinLnBrk="0" hangingPunct="1">
              <a:lnSpc>
                <a:spcPct val="100000"/>
              </a:lnSpc>
              <a:spcBef>
                <a:spcPct val="0"/>
              </a:spcBef>
              <a:spcAft>
                <a:spcPct val="0"/>
              </a:spcAft>
              <a:buClrTx/>
              <a:buSzTx/>
              <a:buFontTx/>
              <a:buNone/>
              <a:tabLst>
                <a:tab pos="639763" algn="l"/>
              </a:tabLst>
            </a:pP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39763"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Ο όρος πρόσοδος αναφέρεται  συνήθως  στη γεωργική εκμετάλλευση. Ο όρος έσοδο  στο προϊόν ή σε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εισπρ</a:t>
            </a:r>
            <a:r>
              <a:rPr lang="el-GR" altLang="zh-CN" dirty="0" smtClean="0">
                <a:ea typeface="Times New Roman" pitchFamily="18" charset="0"/>
                <a:cs typeface="Times New Roman" pitchFamily="18" charset="0"/>
              </a:rPr>
              <a:t>ά</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ξεις</a:t>
            </a:r>
            <a:r>
              <a:rPr kumimoji="0" lang="el-GR" altLang="zh-CN" i="0" u="none" strike="noStrike" cap="none" normalizeH="0" dirty="0" smtClean="0">
                <a:ln>
                  <a:noFill/>
                </a:ln>
                <a:solidFill>
                  <a:schemeClr val="tx1"/>
                </a:solidFill>
                <a:effectLst/>
                <a:ea typeface="Times New Roman" pitchFamily="18" charset="0"/>
                <a:cs typeface="Times New Roman" pitchFamily="18" charset="0"/>
              </a:rPr>
              <a:t> </a:t>
            </a:r>
            <a:r>
              <a:rPr kumimoji="0" lang="el-GR" altLang="zh-CN" i="0" u="none" strike="noStrike" cap="none" normalizeH="0" dirty="0" smtClean="0">
                <a:ln>
                  <a:noFill/>
                </a:ln>
                <a:solidFill>
                  <a:schemeClr val="tx1"/>
                </a:solidFill>
                <a:effectLst/>
                <a:ea typeface="Times New Roman" pitchFamily="18" charset="0"/>
                <a:cs typeface="Times New Roman" pitchFamily="18" charset="0"/>
              </a:rPr>
              <a:t>απο τη </a:t>
            </a:r>
            <a:r>
              <a:rPr kumimoji="0" lang="el-GR" altLang="zh-CN" i="0" u="none" strike="noStrike" cap="none" normalizeH="0" dirty="0" smtClean="0">
                <a:ln>
                  <a:noFill/>
                </a:ln>
                <a:solidFill>
                  <a:schemeClr val="tx1"/>
                </a:solidFill>
                <a:effectLst/>
                <a:ea typeface="Times New Roman" pitchFamily="18" charset="0"/>
                <a:cs typeface="Times New Roman" pitchFamily="18" charset="0"/>
              </a:rPr>
              <a:t>διάθεση </a:t>
            </a:r>
            <a:r>
              <a:rPr kumimoji="0" lang="el-GR" altLang="zh-CN" i="0" u="none" strike="noStrike" cap="none" normalizeH="0" dirty="0" smtClean="0">
                <a:ln>
                  <a:noFill/>
                </a:ln>
                <a:solidFill>
                  <a:schemeClr val="tx1"/>
                </a:solidFill>
                <a:effectLst/>
                <a:ea typeface="Times New Roman" pitchFamily="18" charset="0"/>
                <a:cs typeface="Times New Roman" pitchFamily="18" charset="0"/>
              </a:rPr>
              <a:t>του προϊόντος</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 και ο όρος εισόδημα στον παραγωγό. Μπορεί όμως οποιοσδήποτε όρος να αναφέρεται είτε στην εκμετάλλευση ,είτε στο προϊόν, είτε στον παραγωγό. </a:t>
            </a:r>
            <a:endParaRPr kumimoji="0" lang="el-GR" altLang="zh-CN" i="0" u="none" strike="noStrike" cap="none" normalizeH="0" baseline="0" dirty="0" smtClean="0">
              <a:ln>
                <a:noFill/>
              </a:ln>
              <a:solidFill>
                <a:schemeClr val="tx1"/>
              </a:solidFill>
              <a:effectLst/>
              <a:cs typeface="Arial" pitchFamily="34" charset="0"/>
            </a:endParaRPr>
          </a:p>
        </p:txBody>
      </p:sp>
      <p:sp>
        <p:nvSpPr>
          <p:cNvPr id="8193" name="Rectangle 1"/>
          <p:cNvSpPr>
            <a:spLocks noChangeArrowheads="1"/>
          </p:cNvSpPr>
          <p:nvPr/>
        </p:nvSpPr>
        <p:spPr bwMode="auto">
          <a:xfrm>
            <a:off x="285720" y="3786190"/>
            <a:ext cx="871543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1047750" algn="l"/>
              </a:tabLst>
            </a:pPr>
            <a:r>
              <a:rPr kumimoji="0" lang="el-GR" b="0" i="1" u="sng" strike="noStrike" cap="none" normalizeH="0" baseline="0" dirty="0" smtClean="0">
                <a:ln>
                  <a:noFill/>
                </a:ln>
                <a:solidFill>
                  <a:schemeClr val="tx1"/>
                </a:solidFill>
                <a:effectLst/>
                <a:ea typeface="Times New Roman" pitchFamily="18" charset="0"/>
                <a:cs typeface="Arial" pitchFamily="34" charset="0"/>
              </a:rPr>
              <a:t>Ακαθάριστη πρόσοδος προϊόντος</a:t>
            </a:r>
            <a:r>
              <a:rPr lang="en-US" i="1" u="sng" dirty="0" smtClean="0">
                <a:ea typeface="Times New Roman" pitchFamily="18" charset="0"/>
                <a:cs typeface="Arial" pitchFamily="34" charset="0"/>
              </a:rPr>
              <a:t> (</a:t>
            </a:r>
            <a:r>
              <a:rPr lang="el-GR" i="1" u="sng" dirty="0" smtClean="0">
                <a:ea typeface="Times New Roman" pitchFamily="18" charset="0"/>
                <a:cs typeface="Arial" pitchFamily="34" charset="0"/>
              </a:rPr>
              <a:t>ή κλάδου παραγωγής)</a:t>
            </a:r>
            <a:r>
              <a:rPr kumimoji="0" lang="el-GR" b="0" i="0" u="sng"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ονομάζεται η αξία ολόκληρου του προϊόντος που έχει παραχθεί από τον κλάδο παραγωγής</a:t>
            </a:r>
            <a:r>
              <a:rPr kumimoji="0" lang="el-GR" b="0" i="0" u="none" strike="noStrike" cap="none" normalizeH="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γεωργικής εκμετάλλευσης σε μία συγκεκριμένη παραγωγική περίοδο (ημερολογιακό ή γεωργικό έτος), συμπεριλαμβανομένων και των πιθανών επιδοτήσεων και αποζημιώσεων των προϊόντων:</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047750" algn="l"/>
              </a:tabLst>
            </a:pPr>
            <a:r>
              <a:rPr kumimoji="0" lang="en-US" b="0" i="0" u="none" strike="noStrike" cap="none" normalizeH="0" baseline="0" dirty="0" smtClean="0">
                <a:ln>
                  <a:noFill/>
                </a:ln>
                <a:solidFill>
                  <a:schemeClr val="tx1"/>
                </a:solidFill>
                <a:effectLst/>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047750"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Ακαθάριστη πρόσοδος προϊόντος = </a:t>
            </a:r>
            <a:r>
              <a:rPr kumimoji="0" lang="en-US" b="0" i="0" u="none" strike="noStrike" cap="none" normalizeH="0" baseline="0" dirty="0" smtClean="0">
                <a:ln>
                  <a:noFill/>
                </a:ln>
                <a:solidFill>
                  <a:schemeClr val="tx1"/>
                </a:solidFill>
                <a:effectLst/>
                <a:ea typeface="Times New Roman" pitchFamily="18" charset="0"/>
                <a:cs typeface="Arial" pitchFamily="34" charset="0"/>
              </a:rPr>
              <a:t>P</a:t>
            </a:r>
            <a:r>
              <a:rPr kumimoji="0" lang="el-GR" b="0" i="0" u="none" strike="noStrike" cap="none" normalizeH="0" baseline="0" dirty="0" smtClean="0">
                <a:ln>
                  <a:noFill/>
                </a:ln>
                <a:solidFill>
                  <a:schemeClr val="tx1"/>
                </a:solidFill>
                <a:effectLst/>
                <a:ea typeface="Times New Roman" pitchFamily="18" charset="0"/>
                <a:cs typeface="Arial" pitchFamily="34" charset="0"/>
              </a:rPr>
              <a:t> * </a:t>
            </a:r>
            <a:r>
              <a:rPr kumimoji="0" lang="en-US" b="0" i="0" u="none" strike="noStrike" cap="none" normalizeH="0" baseline="0" dirty="0" smtClean="0">
                <a:ln>
                  <a:noFill/>
                </a:ln>
                <a:solidFill>
                  <a:schemeClr val="tx1"/>
                </a:solidFill>
                <a:effectLst/>
                <a:ea typeface="Times New Roman" pitchFamily="18" charset="0"/>
                <a:cs typeface="Arial" pitchFamily="34" charset="0"/>
              </a:rPr>
              <a:t>Q</a:t>
            </a:r>
            <a:endParaRPr kumimoji="0" lang="en-US"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047750"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όπου </a:t>
            </a:r>
            <a:r>
              <a:rPr kumimoji="0" lang="en-US" b="0" i="0" u="none" strike="noStrike" cap="none" normalizeH="0" baseline="0" dirty="0" smtClean="0">
                <a:ln>
                  <a:noFill/>
                </a:ln>
                <a:solidFill>
                  <a:schemeClr val="tx1"/>
                </a:solidFill>
                <a:effectLst/>
                <a:ea typeface="Times New Roman" pitchFamily="18" charset="0"/>
                <a:cs typeface="Arial" pitchFamily="34" charset="0"/>
              </a:rPr>
              <a:t>P</a:t>
            </a:r>
            <a:r>
              <a:rPr kumimoji="0" lang="el-GR" b="0" i="0" u="none" strike="noStrike" cap="none" normalizeH="0" baseline="0" dirty="0" smtClean="0">
                <a:ln>
                  <a:noFill/>
                </a:ln>
                <a:solidFill>
                  <a:schemeClr val="tx1"/>
                </a:solidFill>
                <a:effectLst/>
                <a:ea typeface="Times New Roman" pitchFamily="18" charset="0"/>
                <a:cs typeface="Arial" pitchFamily="34" charset="0"/>
              </a:rPr>
              <a:t> είναι η τιμή του προϊόντος και </a:t>
            </a:r>
            <a:r>
              <a:rPr kumimoji="0" lang="en-US" b="0" i="0" u="none" strike="noStrike" cap="none" normalizeH="0" baseline="0" dirty="0" smtClean="0">
                <a:ln>
                  <a:noFill/>
                </a:ln>
                <a:solidFill>
                  <a:schemeClr val="tx1"/>
                </a:solidFill>
                <a:effectLst/>
                <a:ea typeface="Times New Roman" pitchFamily="18" charset="0"/>
                <a:cs typeface="Arial" pitchFamily="34" charset="0"/>
              </a:rPr>
              <a:t>Q</a:t>
            </a:r>
            <a:r>
              <a:rPr kumimoji="0" lang="el-GR" b="0" i="0" u="none" strike="noStrike" cap="none" normalizeH="0" baseline="0" dirty="0" smtClean="0">
                <a:ln>
                  <a:noFill/>
                </a:ln>
                <a:solidFill>
                  <a:schemeClr val="tx1"/>
                </a:solidFill>
                <a:effectLst/>
                <a:ea typeface="Times New Roman" pitchFamily="18" charset="0"/>
                <a:cs typeface="Arial" pitchFamily="34" charset="0"/>
              </a:rPr>
              <a:t> η ποσότητα προϊόντος που έχει παραχθεί. </a:t>
            </a:r>
            <a:endParaRPr kumimoji="0" lang="el-GR"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85720" y="214290"/>
            <a:ext cx="864399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Αναλυτικά η Ακαθάριστη Πρόσοδος ενός προϊόντος, περιλαμβάνει:</a:t>
            </a: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Τις συνολικές εισπράξεις από τη πώληση του προϊόντος στην αγορά</a:t>
            </a: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Την αξία των προϊόντων </a:t>
            </a:r>
            <a:r>
              <a:rPr kumimoji="0" lang="en-US" b="0" i="0" u="none" strike="noStrike" cap="none" normalizeH="0" baseline="0" dirty="0" smtClean="0">
                <a:ln>
                  <a:noFill/>
                </a:ln>
                <a:solidFill>
                  <a:schemeClr val="tx1"/>
                </a:solidFill>
                <a:effectLst/>
                <a:ea typeface="Times New Roman" pitchFamily="18" charset="0"/>
                <a:cs typeface="Arial" pitchFamily="34" charset="0"/>
              </a:rPr>
              <a:t>(</a:t>
            </a:r>
            <a:r>
              <a:rPr kumimoji="0" lang="el-GR" b="0" i="0" u="none" strike="noStrike" cap="none" normalizeH="0" baseline="0" dirty="0" smtClean="0">
                <a:ln>
                  <a:noFill/>
                </a:ln>
                <a:solidFill>
                  <a:schemeClr val="tx1"/>
                </a:solidFill>
                <a:effectLst/>
                <a:ea typeface="Times New Roman" pitchFamily="18" charset="0"/>
                <a:cs typeface="Arial" pitchFamily="34" charset="0"/>
              </a:rPr>
              <a:t>σε</a:t>
            </a:r>
            <a:r>
              <a:rPr kumimoji="0" lang="el-GR" b="0" i="0" u="none" strike="noStrike" cap="none" normalizeH="0" dirty="0" smtClean="0">
                <a:ln>
                  <a:noFill/>
                </a:ln>
                <a:solidFill>
                  <a:schemeClr val="tx1"/>
                </a:solidFill>
                <a:effectLst/>
                <a:ea typeface="Times New Roman" pitchFamily="18" charset="0"/>
                <a:cs typeface="Arial" pitchFamily="34" charset="0"/>
              </a:rPr>
              <a:t> τιμές της αγοράς) </a:t>
            </a:r>
            <a:r>
              <a:rPr kumimoji="0" lang="el-GR" b="0" i="0" u="none" strike="noStrike" cap="none" normalizeH="0" baseline="0" dirty="0" smtClean="0">
                <a:ln>
                  <a:noFill/>
                </a:ln>
                <a:solidFill>
                  <a:schemeClr val="tx1"/>
                </a:solidFill>
                <a:effectLst/>
                <a:ea typeface="Times New Roman" pitchFamily="18" charset="0"/>
                <a:cs typeface="Arial" pitchFamily="34" charset="0"/>
              </a:rPr>
              <a:t>που πωλήθηκαν με πίστωση ή διατέθηκαν για εξόφληση χρεών ή δόθηκαν αντί χρημάτων για αμοιβές εργασίας, υπηρεσιών τρίτων και γενικότερα λόγω χρησιμοποίησης συντελεστών παραγωγής ιδιοκτησίας τρίτων. </a:t>
            </a: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Την αξία των προϊόντων σε τιμές της αγοράς, που καταναλώθηκαν από τον παραγωγό και την οικογένειά του παραγωγού (</a:t>
            </a:r>
            <a:r>
              <a:rPr kumimoji="0" lang="el-GR" b="0" i="0" u="sng" strike="noStrike" cap="none" normalizeH="0" baseline="0" dirty="0" smtClean="0">
                <a:ln>
                  <a:noFill/>
                </a:ln>
                <a:solidFill>
                  <a:schemeClr val="tx1"/>
                </a:solidFill>
                <a:effectLst/>
                <a:ea typeface="Times New Roman" pitchFamily="18" charset="0"/>
                <a:cs typeface="Arial" pitchFamily="34" charset="0"/>
              </a:rPr>
              <a:t>αυτοκατανάλωση</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Την αξία των προϊόντων σε τιμές της αγοράς, που χρησιμοποιήθηκαν ως συντελεστές παραγωγής σε  άλλους κλάδους, ή παραγωγικές δραστηριότητες της ίδιας της γεωργικής επιχείρησης π.χ. ιδιοπαραγόμενες ζωοτροφές, σπόροι (</a:t>
            </a:r>
            <a:r>
              <a:rPr kumimoji="0" lang="el-GR" b="0" i="0" u="sng" strike="noStrike" cap="none" normalizeH="0" baseline="0" dirty="0" smtClean="0">
                <a:ln>
                  <a:noFill/>
                </a:ln>
                <a:solidFill>
                  <a:schemeClr val="tx1"/>
                </a:solidFill>
                <a:effectLst/>
                <a:ea typeface="Times New Roman" pitchFamily="18" charset="0"/>
                <a:cs typeface="Arial" pitchFamily="34" charset="0"/>
              </a:rPr>
              <a:t>ιδιοκατανάλωση</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Την αξία των αποθεμάτων σε τιμές της αγοράς, δηλαδή των απούλητων προϊόντων που παραμένουν στις αποθήκες της γεωργικής επιχείρησης.</a:t>
            </a: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en-US"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572560" cy="2585323"/>
          </a:xfrm>
          <a:prstGeom prst="rect">
            <a:avLst/>
          </a:prstGeom>
        </p:spPr>
        <p:txBody>
          <a:bodyPr wrap="square">
            <a:spAutoFit/>
          </a:bodyPr>
          <a:lstStyle/>
          <a:p>
            <a:pPr lvl="0" algn="just" eaLnBrk="0" fontAlgn="base" hangingPunct="0">
              <a:spcBef>
                <a:spcPct val="0"/>
              </a:spcBef>
              <a:spcAft>
                <a:spcPct val="0"/>
              </a:spcAft>
              <a:buFontTx/>
              <a:buChar char="•"/>
              <a:tabLst>
                <a:tab pos="228600" algn="l"/>
              </a:tabLst>
            </a:pPr>
            <a:r>
              <a:rPr lang="el-GR" dirty="0" smtClean="0">
                <a:ea typeface="Times New Roman" pitchFamily="18" charset="0"/>
                <a:cs typeface="Arial" pitchFamily="34" charset="0"/>
              </a:rPr>
              <a:t>Την ενδεχόμενη αύξηση των κεφαλαίων της γεωργικής εκμετάλλευσης (όπως είναι  τα παχυνόμενα ζώα, τα αναπτυσσόμενα δενδρύλλια), που είναι αποκλειστικό αποτέλεσμα της παραγωγικής δραστηριότητας της εκμετάλλευσης και όχι λόγω αγορών. </a:t>
            </a:r>
          </a:p>
          <a:p>
            <a:pPr lvl="0" algn="just" eaLnBrk="0" fontAlgn="base" hangingPunct="0">
              <a:spcBef>
                <a:spcPct val="0"/>
              </a:spcBef>
              <a:spcAft>
                <a:spcPct val="0"/>
              </a:spcAft>
              <a:buFontTx/>
              <a:buChar char="•"/>
              <a:tabLst>
                <a:tab pos="228600" algn="l"/>
              </a:tabLst>
            </a:pPr>
            <a:endParaRPr lang="en-US" dirty="0" smtClean="0">
              <a:cs typeface="Arial" pitchFamily="34" charset="0"/>
            </a:endParaRPr>
          </a:p>
          <a:p>
            <a:pPr lvl="0" algn="just" eaLnBrk="0" fontAlgn="base" hangingPunct="0">
              <a:spcBef>
                <a:spcPct val="0"/>
              </a:spcBef>
              <a:spcAft>
                <a:spcPct val="0"/>
              </a:spcAft>
              <a:buFontTx/>
              <a:buChar char="•"/>
              <a:tabLst>
                <a:tab pos="228600" algn="l"/>
              </a:tabLst>
            </a:pPr>
            <a:r>
              <a:rPr lang="el-GR" dirty="0" smtClean="0">
                <a:ea typeface="Times New Roman" pitchFamily="18" charset="0"/>
                <a:cs typeface="Arial" pitchFamily="34" charset="0"/>
              </a:rPr>
              <a:t>Τις αποζημιώσεις των ασφαλιστικών οργανισμών για τυχόν μείωση της παραγωγής από θεομηνία που συνέβη (π.χ. χαλάζι, παγετός), καθώς και τις τυχόν επιδοτήσεις που αφορούν άμεσα το προϊόν ή το κλάδο παραγωγής, ενώ </a:t>
            </a:r>
            <a:r>
              <a:rPr lang="el-GR" u="sng" dirty="0" smtClean="0">
                <a:ea typeface="Times New Roman" pitchFamily="18" charset="0"/>
                <a:cs typeface="Arial" pitchFamily="34" charset="0"/>
              </a:rPr>
              <a:t>εξαιρούνται </a:t>
            </a:r>
            <a:r>
              <a:rPr lang="el-GR" dirty="0" smtClean="0">
                <a:ea typeface="Times New Roman" pitchFamily="18" charset="0"/>
                <a:cs typeface="Arial" pitchFamily="34" charset="0"/>
              </a:rPr>
              <a:t>οι επιδοτήσεις που αφορούν τους χρησιμοποιούμενους </a:t>
            </a:r>
            <a:r>
              <a:rPr lang="el-GR" u="sng" dirty="0" smtClean="0">
                <a:ea typeface="Times New Roman" pitchFamily="18" charset="0"/>
                <a:cs typeface="Arial" pitchFamily="34" charset="0"/>
              </a:rPr>
              <a:t>συντελεστές παραγωγής</a:t>
            </a:r>
            <a:r>
              <a:rPr lang="el-GR" dirty="0" smtClean="0">
                <a:ea typeface="Times New Roman" pitchFamily="18" charset="0"/>
                <a:cs typeface="Arial" pitchFamily="34" charset="0"/>
              </a:rPr>
              <a:t>, όπως οι επιδοτήσεις για επενδύσεις των γεωργικών εκμεταλλεύσεων (σχέδια βελτίωσης)</a:t>
            </a:r>
            <a:endParaRPr lang="el-GR" dirty="0" smtClean="0">
              <a:cs typeface="Arial" pitchFamily="34" charset="0"/>
            </a:endParaRPr>
          </a:p>
        </p:txBody>
      </p:sp>
      <p:sp>
        <p:nvSpPr>
          <p:cNvPr id="6145" name="Rectangle 1"/>
          <p:cNvSpPr>
            <a:spLocks noChangeArrowheads="1"/>
          </p:cNvSpPr>
          <p:nvPr/>
        </p:nvSpPr>
        <p:spPr bwMode="auto">
          <a:xfrm>
            <a:off x="357158" y="3643314"/>
            <a:ext cx="850112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Μέρος της ακαθάριστης προσόδου προϊόντος  αποτελεί η </a:t>
            </a:r>
            <a:r>
              <a:rPr kumimoji="0" lang="el-GR" b="0" i="0" u="sng" strike="noStrike" cap="none" normalizeH="0" baseline="0" dirty="0" smtClean="0">
                <a:ln>
                  <a:noFill/>
                </a:ln>
                <a:solidFill>
                  <a:schemeClr val="tx1"/>
                </a:solidFill>
                <a:effectLst/>
                <a:ea typeface="Times New Roman" pitchFamily="18" charset="0"/>
                <a:cs typeface="Arial" pitchFamily="34" charset="0"/>
              </a:rPr>
              <a:t>ακαθάριστη αξία παραγωγής προϊόντος (ή κλάδου</a:t>
            </a:r>
            <a:r>
              <a:rPr kumimoji="0" lang="el-GR" b="0" i="0" u="sng" strike="noStrike" cap="none" normalizeH="0" dirty="0" smtClean="0">
                <a:ln>
                  <a:noFill/>
                </a:ln>
                <a:solidFill>
                  <a:schemeClr val="tx1"/>
                </a:solidFill>
                <a:effectLst/>
                <a:ea typeface="Times New Roman" pitchFamily="18" charset="0"/>
                <a:cs typeface="Arial" pitchFamily="34" charset="0"/>
              </a:rPr>
              <a:t> παραγωγής)</a:t>
            </a:r>
            <a:r>
              <a:rPr kumimoji="0" lang="el-GR" b="0" i="0" u="none" strike="noStrike" cap="none" normalizeH="0" baseline="0" dirty="0" smtClean="0">
                <a:ln>
                  <a:noFill/>
                </a:ln>
                <a:solidFill>
                  <a:schemeClr val="tx1"/>
                </a:solidFill>
                <a:effectLst/>
                <a:ea typeface="Times New Roman" pitchFamily="18" charset="0"/>
                <a:cs typeface="Arial" pitchFamily="34" charset="0"/>
              </a:rPr>
              <a:t>, στην οποία περιλαμβάνονται όλα τα παραπάνω συστατικά στοιχεία της ακαθάριστης προσόδου προϊόντος εξαιρουμένων των αποζημιώσεων και επιδοτήσεων.</a:t>
            </a:r>
            <a:endParaRPr kumimoji="0" lang="en-US" b="0" i="0" u="none" strike="noStrike" cap="none" normalizeH="0" baseline="0" dirty="0" smtClean="0">
              <a:ln>
                <a:noFill/>
              </a:ln>
              <a:solidFill>
                <a:schemeClr val="tx1"/>
              </a:solidFill>
              <a:effectLst/>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57158" y="5072073"/>
          <a:ext cx="8429684" cy="1234440"/>
        </p:xfrm>
        <a:graphic>
          <a:graphicData uri="http://schemas.openxmlformats.org/drawingml/2006/table">
            <a:tbl>
              <a:tblPr/>
              <a:tblGrid>
                <a:gridCol w="8429684"/>
              </a:tblGrid>
              <a:tr h="620391">
                <a:tc>
                  <a:txBody>
                    <a:bodyPr/>
                    <a:lstStyle/>
                    <a:p>
                      <a:pPr marL="0" marR="0" indent="0" algn="just">
                        <a:lnSpc>
                          <a:spcPct val="150000"/>
                        </a:lnSpc>
                        <a:spcBef>
                          <a:spcPts val="0"/>
                        </a:spcBef>
                        <a:spcAft>
                          <a:spcPts val="0"/>
                        </a:spcAft>
                      </a:pPr>
                      <a:r>
                        <a:rPr lang="el-GR" sz="1200" dirty="0">
                          <a:latin typeface="Times New Roman"/>
                          <a:ea typeface="Times New Roman"/>
                          <a:cs typeface="Times New Roman"/>
                        </a:rPr>
                        <a:t> </a:t>
                      </a:r>
                      <a:r>
                        <a:rPr lang="el-GR" sz="1800" dirty="0">
                          <a:latin typeface="Calibri" pitchFamily="34" charset="0"/>
                          <a:ea typeface="DFKai-SB" pitchFamily="65" charset="-120"/>
                          <a:cs typeface="Times New Roman"/>
                        </a:rPr>
                        <a:t>Ακαθάριστη πρόσοδος </a:t>
                      </a:r>
                      <a:r>
                        <a:rPr lang="el-GR" sz="1800" dirty="0" smtClean="0">
                          <a:latin typeface="Calibri" pitchFamily="34" charset="0"/>
                          <a:ea typeface="DFKai-SB" pitchFamily="65" charset="-120"/>
                          <a:cs typeface="Times New Roman"/>
                        </a:rPr>
                        <a:t>προϊόντος </a:t>
                      </a:r>
                      <a:r>
                        <a:rPr lang="el-GR" sz="1800" dirty="0">
                          <a:latin typeface="Calibri" pitchFamily="34" charset="0"/>
                          <a:ea typeface="DFKai-SB" pitchFamily="65" charset="-120"/>
                          <a:cs typeface="Times New Roman"/>
                        </a:rPr>
                        <a:t>= </a:t>
                      </a:r>
                      <a:endParaRPr lang="en-US" sz="1800" dirty="0" smtClean="0">
                        <a:latin typeface="Calibri" pitchFamily="34" charset="0"/>
                        <a:ea typeface="DFKai-SB" pitchFamily="65" charset="-120"/>
                        <a:cs typeface="Times New Roman"/>
                      </a:endParaRPr>
                    </a:p>
                    <a:p>
                      <a:pPr marL="0" marR="0" indent="0" algn="just">
                        <a:lnSpc>
                          <a:spcPct val="150000"/>
                        </a:lnSpc>
                        <a:spcBef>
                          <a:spcPts val="0"/>
                        </a:spcBef>
                        <a:spcAft>
                          <a:spcPts val="0"/>
                        </a:spcAft>
                      </a:pPr>
                      <a:r>
                        <a:rPr lang="el-GR" sz="1800" dirty="0" smtClean="0">
                          <a:latin typeface="Calibri" pitchFamily="34" charset="0"/>
                          <a:ea typeface="DFKai-SB" pitchFamily="65" charset="-120"/>
                          <a:cs typeface="Times New Roman"/>
                        </a:rPr>
                        <a:t>Εισπράξεις </a:t>
                      </a:r>
                      <a:r>
                        <a:rPr lang="el-GR" sz="1800" dirty="0">
                          <a:latin typeface="Calibri" pitchFamily="34" charset="0"/>
                          <a:ea typeface="DFKai-SB" pitchFamily="65" charset="-120"/>
                          <a:cs typeface="Times New Roman"/>
                        </a:rPr>
                        <a:t>+ </a:t>
                      </a:r>
                      <a:r>
                        <a:rPr lang="el-GR" sz="1800" dirty="0" smtClean="0">
                          <a:latin typeface="Calibri" pitchFamily="34" charset="0"/>
                          <a:ea typeface="DFKai-SB" pitchFamily="65" charset="-120"/>
                          <a:cs typeface="Times New Roman"/>
                        </a:rPr>
                        <a:t>Αυτοκατανάλωση </a:t>
                      </a:r>
                      <a:r>
                        <a:rPr lang="el-GR" sz="1800" dirty="0">
                          <a:latin typeface="Calibri" pitchFamily="34" charset="0"/>
                          <a:ea typeface="DFKai-SB" pitchFamily="65" charset="-120"/>
                          <a:cs typeface="Times New Roman"/>
                        </a:rPr>
                        <a:t>+ (Αξία ποσοτήτων </a:t>
                      </a:r>
                      <a:r>
                        <a:rPr lang="el-GR" sz="1800" dirty="0" smtClean="0">
                          <a:latin typeface="Calibri" pitchFamily="34" charset="0"/>
                          <a:ea typeface="DFKai-SB" pitchFamily="65" charset="-120"/>
                          <a:cs typeface="Times New Roman"/>
                        </a:rPr>
                        <a:t>χορηγούμενων </a:t>
                      </a:r>
                      <a:r>
                        <a:rPr lang="el-GR" sz="1800" dirty="0">
                          <a:latin typeface="Calibri" pitchFamily="34" charset="0"/>
                          <a:ea typeface="DFKai-SB" pitchFamily="65" charset="-120"/>
                          <a:cs typeface="Times New Roman"/>
                        </a:rPr>
                        <a:t>σε τρίτους σαν αμοιβή χρησιμοποιηθέντων συντελεστών παραγωγής) + { (Αλ) -  (Αε) } </a:t>
                      </a:r>
                      <a:endParaRPr lang="en-US" sz="1800" dirty="0">
                        <a:latin typeface="Calibri" pitchFamily="34" charset="0"/>
                        <a:ea typeface="DFKai-SB" pitchFamily="65" charset="-120"/>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 name="Rectangle 1"/>
          <p:cNvSpPr>
            <a:spLocks noChangeArrowheads="1"/>
          </p:cNvSpPr>
          <p:nvPr/>
        </p:nvSpPr>
        <p:spPr bwMode="auto">
          <a:xfrm>
            <a:off x="285720" y="214290"/>
            <a:ext cx="8643998"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tab pos="4352925"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Σε περίπτωση λεπτομερούς λογιστικής παρακολούθησης της γεωργικής εκμετάλλευσης, η ακαθάριστη πρόσοδος </a:t>
            </a:r>
            <a:r>
              <a:rPr lang="el-GR" dirty="0" smtClean="0">
                <a:ea typeface="Times New Roman" pitchFamily="18" charset="0"/>
                <a:cs typeface="Arial" pitchFamily="34" charset="0"/>
              </a:rPr>
              <a:t>προϊόντος </a:t>
            </a:r>
            <a:r>
              <a:rPr kumimoji="0" lang="el-GR" b="0" i="0" u="none" strike="noStrike" cap="none" normalizeH="0" baseline="0" dirty="0" smtClean="0">
                <a:ln>
                  <a:noFill/>
                </a:ln>
                <a:solidFill>
                  <a:schemeClr val="tx1"/>
                </a:solidFill>
                <a:effectLst/>
                <a:ea typeface="Times New Roman" pitchFamily="18" charset="0"/>
                <a:cs typeface="Arial" pitchFamily="34" charset="0"/>
              </a:rPr>
              <a:t> σε μία λογιστική περίοδο, είναι αναλυτικά το άθροισμα:</a:t>
            </a:r>
            <a:endParaRPr kumimoji="0" lang="en-US"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tab pos="4352925" algn="l"/>
              </a:tabLst>
            </a:pP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4352925"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 Των εισπράξεων </a:t>
            </a:r>
            <a:r>
              <a:rPr kumimoji="0" lang="el-GR" b="1" i="0" u="none" strike="noStrike" cap="none" normalizeH="0" baseline="0" dirty="0" smtClean="0">
                <a:ln>
                  <a:noFill/>
                </a:ln>
                <a:solidFill>
                  <a:schemeClr val="tx1"/>
                </a:solidFill>
                <a:effectLst/>
                <a:ea typeface="Times New Roman" pitchFamily="18" charset="0"/>
                <a:cs typeface="Arial" pitchFamily="34" charset="0"/>
              </a:rPr>
              <a:t>από την διάθεση του</a:t>
            </a:r>
            <a:r>
              <a:rPr kumimoji="0" lang="el-GR" b="1" i="0" u="none" strike="noStrike" cap="none" normalizeH="0" dirty="0" smtClean="0">
                <a:ln>
                  <a:noFill/>
                </a:ln>
                <a:solidFill>
                  <a:schemeClr val="tx1"/>
                </a:solidFill>
                <a:effectLst/>
                <a:ea typeface="Times New Roman" pitchFamily="18" charset="0"/>
                <a:cs typeface="Arial" pitchFamily="34" charset="0"/>
              </a:rPr>
              <a:t> προϊόντος</a:t>
            </a:r>
            <a:r>
              <a:rPr kumimoji="0" lang="el-GR" b="0" i="0" u="none" strike="noStrike" cap="none" normalizeH="0" baseline="0" dirty="0" smtClean="0">
                <a:ln>
                  <a:noFill/>
                </a:ln>
                <a:solidFill>
                  <a:schemeClr val="tx1"/>
                </a:solidFill>
                <a:effectLst/>
                <a:ea typeface="Times New Roman" pitchFamily="18" charset="0"/>
                <a:cs typeface="Arial" pitchFamily="34" charset="0"/>
              </a:rPr>
              <a:t> σε τρίτους, </a:t>
            </a:r>
            <a:r>
              <a:rPr kumimoji="0" lang="el-GR" b="1" i="0" u="none" strike="noStrike" cap="none" normalizeH="0" baseline="0" dirty="0" smtClean="0">
                <a:ln>
                  <a:noFill/>
                </a:ln>
                <a:solidFill>
                  <a:schemeClr val="tx1"/>
                </a:solidFill>
                <a:effectLst/>
                <a:ea typeface="Times New Roman" pitchFamily="18" charset="0"/>
                <a:cs typeface="Arial" pitchFamily="34" charset="0"/>
              </a:rPr>
              <a:t>από επιδοτήσεις και αποζημιώσεις</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4352925"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β) Της αξίας του καταναλωθέντως προϊόντος από τον παραγωγό και την οικογένειά του.</a:t>
            </a: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4352925"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γ) Της αξίας του προϊόντος που χορηγήθηκαν έναντι αμοιβής, λόγω χρησιμοποίησης συντελεστών παραγωγής ιδιοκτησίας τρίτων.</a:t>
            </a: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4352925"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δ) Της αύξησης, </a:t>
            </a:r>
            <a:r>
              <a:rPr kumimoji="0" lang="el-GR" b="1" i="0" u="none" strike="noStrike" cap="none" normalizeH="0" baseline="0" dirty="0" smtClean="0">
                <a:ln>
                  <a:noFill/>
                </a:ln>
                <a:solidFill>
                  <a:schemeClr val="tx1"/>
                </a:solidFill>
                <a:effectLst/>
                <a:ea typeface="Times New Roman" pitchFamily="18" charset="0"/>
                <a:cs typeface="Arial" pitchFamily="34" charset="0"/>
              </a:rPr>
              <a:t>λόγω παραγωγικής δραστηριότητας</a:t>
            </a:r>
            <a:r>
              <a:rPr kumimoji="0" lang="el-GR" b="0" i="0" u="none" strike="noStrike" cap="none" normalizeH="0" baseline="0" dirty="0" smtClean="0">
                <a:ln>
                  <a:noFill/>
                </a:ln>
                <a:solidFill>
                  <a:schemeClr val="tx1"/>
                </a:solidFill>
                <a:effectLst/>
                <a:ea typeface="Times New Roman" pitchFamily="18" charset="0"/>
                <a:cs typeface="Arial" pitchFamily="34" charset="0"/>
              </a:rPr>
              <a:t>, της αξίας του προϊόντος που παραμένει στις αποθήκες της γεωργικής επιχείρησης (αποθέματα). Κατ’αντιστοιχία</a:t>
            </a:r>
            <a:r>
              <a:rPr kumimoji="0" lang="el-GR" b="0" i="0" u="none" strike="noStrike" cap="none" normalizeH="0" dirty="0" smtClean="0">
                <a:ln>
                  <a:noFill/>
                </a:ln>
                <a:solidFill>
                  <a:schemeClr val="tx1"/>
                </a:solidFill>
                <a:effectLst/>
                <a:ea typeface="Times New Roman" pitchFamily="18" charset="0"/>
                <a:cs typeface="Arial" pitchFamily="34" charset="0"/>
              </a:rPr>
              <a:t> περιλαμβάνεται η αύξηση της αξίας </a:t>
            </a:r>
            <a:r>
              <a:rPr kumimoji="0" lang="el-GR" b="0" i="0" u="none" strike="noStrike" cap="none" normalizeH="0" baseline="0" dirty="0" smtClean="0">
                <a:ln>
                  <a:noFill/>
                </a:ln>
                <a:solidFill>
                  <a:schemeClr val="tx1"/>
                </a:solidFill>
                <a:effectLst/>
                <a:ea typeface="Times New Roman" pitchFamily="18" charset="0"/>
                <a:cs typeface="Arial" pitchFamily="34" charset="0"/>
              </a:rPr>
              <a:t>των παχυνόμενων ζώων και των αναπτυσσόμενων δενδρυλλίων. Η αύξηση αυτή υπολογίζεται με την σύγκριση της αξίας των κατά τις απογραφές έναρξης, (Αε) και λήξης (Αλ) της λογιστικής περιόδου.</a:t>
            </a:r>
            <a:endParaRPr kumimoji="0" lang="en-US"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4352925" algn="l"/>
              </a:tabLst>
            </a:pPr>
            <a:endParaRPr kumimoji="0" lang="en-US"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4352925" algn="l"/>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Συνεπώς,</a:t>
            </a:r>
            <a:endParaRPr kumimoji="0" lang="en-US"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14282" y="214290"/>
            <a:ext cx="871543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Αντιστοιχεί επίσης και στη διαφορά της χρηματικής αξίας της ποσότητας που εμφανίζεται ως (Αλ.- Αε).  όπου, ως γνωστόν, Αλ είναι η χρηματική αξία ποσότητας προϊόντος που καταγράφεται στη λήξη του οικονομικού (παραγωγικού ) έτους και Αε είναι η χρηματική αξία ποσότητας προϊόντος που καταγράφεται κατά την απογραφή στην έναρξη του ίδιου οικονομικού ( παραγωγικού) έτους.</a:t>
            </a:r>
          </a:p>
          <a:p>
            <a:pPr marL="0" marR="0" lvl="0" indent="0" algn="just" defTabSz="914400" rtl="0" eaLnBrk="1" fontAlgn="base" latinLnBrk="0" hangingPunct="1">
              <a:lnSpc>
                <a:spcPct val="100000"/>
              </a:lnSpc>
              <a:spcBef>
                <a:spcPct val="0"/>
              </a:spcBef>
              <a:spcAft>
                <a:spcPct val="0"/>
              </a:spcAft>
              <a:buClrTx/>
              <a:buSzTx/>
              <a:buFontTx/>
              <a:buNone/>
              <a:tabLst>
                <a:tab pos="731838" algn="l"/>
              </a:tabLst>
            </a:pP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Οπως γίνεται αντιληπτό η διαφορά (Αλ -</a:t>
            </a:r>
            <a:r>
              <a:rPr kumimoji="0" lang="en-US" altLang="zh-CN"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Αε) ως αριθμητική διαφορά πρέπει, όπως και αυτή η ίδια η αξία της Ακ. Πρ., να αναφέρεται σε ένα συγκεκριμένο παραγωγικό έτος.</a:t>
            </a:r>
            <a:endParaRPr kumimoji="0" lang="en-US" altLang="zh-CN"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endParaRPr kumimoji="0" lang="el-GR" altLang="zh-CN"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ea typeface="Times New Roman" pitchFamily="18" charset="0"/>
                <a:cs typeface="Times New Roman" pitchFamily="18" charset="0"/>
              </a:rPr>
              <a:t>Πρέπει δηλ. και η ποσότητα που καταγράφεται ως Αλ και η ποσότητα που καταγράφεται ως Αε </a:t>
            </a:r>
            <a:r>
              <a:rPr kumimoji="0" lang="el-GR" altLang="zh-CN" b="1" i="0" u="none" strike="noStrike" cap="none" normalizeH="0" baseline="0" dirty="0" smtClean="0">
                <a:ln>
                  <a:noFill/>
                </a:ln>
                <a:solidFill>
                  <a:schemeClr val="tx1"/>
                </a:solidFill>
                <a:effectLst/>
                <a:ea typeface="Times New Roman" pitchFamily="18" charset="0"/>
                <a:cs typeface="Times New Roman" pitchFamily="18" charset="0"/>
              </a:rPr>
              <a:t>να </a:t>
            </a:r>
            <a:r>
              <a:rPr kumimoji="0" lang="el-GR" altLang="zh-CN" b="1" i="0" u="sng" strike="noStrike" cap="none" normalizeH="0" baseline="0" dirty="0" smtClean="0">
                <a:ln>
                  <a:noFill/>
                </a:ln>
                <a:solidFill>
                  <a:schemeClr val="tx1"/>
                </a:solidFill>
                <a:effectLst/>
                <a:ea typeface="Times New Roman" pitchFamily="18" charset="0"/>
                <a:cs typeface="Times New Roman" pitchFamily="18" charset="0"/>
              </a:rPr>
              <a:t>είναι αποτέλεσμα παραγωγικής δραστηριότητας</a:t>
            </a:r>
            <a:r>
              <a:rPr kumimoji="0" lang="el-GR" altLang="zh-CN" b="1" i="0"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b="1" i="0" u="none" strike="noStrike" cap="none" normalizeH="0" baseline="0" dirty="0" smtClean="0">
                <a:ln>
                  <a:noFill/>
                </a:ln>
                <a:solidFill>
                  <a:schemeClr val="tx1"/>
                </a:solidFill>
                <a:effectLst/>
                <a:ea typeface="Times New Roman" pitchFamily="18" charset="0"/>
                <a:cs typeface="Times New Roman" pitchFamily="18" charset="0"/>
              </a:rPr>
              <a:t>ενός και του αυτού παραγωγικού έτους. </a:t>
            </a:r>
            <a:endParaRPr kumimoji="0" lang="el-GR" altLang="zh-CN" b="1" i="0" u="none" strike="noStrike" cap="none" normalizeH="0" baseline="0" dirty="0" smtClean="0">
              <a:ln>
                <a:noFill/>
              </a:ln>
              <a:solidFill>
                <a:schemeClr val="tx1"/>
              </a:solidFill>
              <a:effectLst/>
              <a:cs typeface="Arial" pitchFamily="34" charset="0"/>
            </a:endParaRPr>
          </a:p>
        </p:txBody>
      </p:sp>
      <p:sp>
        <p:nvSpPr>
          <p:cNvPr id="6146" name="Rectangle 2"/>
          <p:cNvSpPr>
            <a:spLocks noChangeArrowheads="1"/>
          </p:cNvSpPr>
          <p:nvPr/>
        </p:nvSpPr>
        <p:spPr bwMode="auto">
          <a:xfrm>
            <a:off x="214282" y="3714752"/>
            <a:ext cx="864399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Στην πράξη </a:t>
            </a:r>
            <a:r>
              <a:rPr kumimoji="0" lang="el-GR" altLang="zh-CN"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είναι δύσκολο να </a:t>
            </a:r>
            <a:r>
              <a:rPr kumimoji="0" lang="el-GR" altLang="zh-CN"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υπάρξει,</a:t>
            </a:r>
            <a:r>
              <a:rPr kumimoji="0" lang="el-GR" altLang="zh-CN" i="0"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κατά </a:t>
            </a:r>
            <a:r>
              <a:rPr kumimoji="0" lang="el-GR" altLang="zh-CN"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την πρώτη ημέρα της απογραφής στην έναρξη </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(στην πραγματικότητα την πρώτη ημέρα του παραγωγικού έτους που να συμπίπτει πρακτικά με το οικονομικό</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ποσότητα προϊόντος που να ανήκει στην τρέχουσα παραγωγική περίοδο. Επομένως μπορεί να γίνει δεκτό ότι το μέγεθος Αε θα είναι σ' αυτές τις περιπτώσεις μηδέν. </a:t>
            </a:r>
          </a:p>
          <a:p>
            <a:pPr marL="0" marR="0" lvl="0" indent="0" algn="just" defTabSz="914400" rtl="0" eaLnBrk="1" fontAlgn="base" latinLnBrk="0" hangingPunct="1">
              <a:lnSpc>
                <a:spcPct val="100000"/>
              </a:lnSpc>
              <a:spcBef>
                <a:spcPct val="0"/>
              </a:spcBef>
              <a:spcAft>
                <a:spcPct val="0"/>
              </a:spcAft>
              <a:buClrTx/>
              <a:buSzTx/>
              <a:buFontTx/>
              <a:buNone/>
              <a:tabLst>
                <a:tab pos="731838" algn="l"/>
              </a:tabLst>
            </a:pPr>
            <a:endParaRPr lang="el-GR" altLang="zh-CN" dirty="0" smtClean="0">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731838" algn="l"/>
              </a:tabLst>
            </a:pPr>
            <a:r>
              <a:rPr kumimoji="0" lang="el-GR" altLang="zh-CN"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Το μέγεθος Αλ δείχνει την αξία του προϊόντος που παραμένει στο τέλος του έτους αδιάθετο (στην αποθήκη της γεωργικής εκμετάλλευσης) και έχει παραχθεί στο οικονομικό  (παραγωγικό) έτος που τελειώνει. </a:t>
            </a:r>
            <a:r>
              <a:rPr kumimoji="0" lang="el-GR" altLang="zh-CN"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Προκύπτει επομένως ότι το συνολικό μέγεθος (Αλ - Αε) θα είναι μηδέν ή θετικό.</a:t>
            </a:r>
            <a:endParaRPr kumimoji="0" lang="el-GR" altLang="zh-CN" b="1"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2741</TotalTime>
  <Words>5316</Words>
  <Application>Microsoft Office PowerPoint</Application>
  <PresentationFormat>On-screen Show (4:3)</PresentationFormat>
  <Paragraphs>367</Paragraphs>
  <Slides>38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Office Theme</vt:lpstr>
      <vt:lpstr>Equation</vt:lpstr>
      <vt:lpstr>Οικονομικά αποτελέσματα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Οικονομικά αποτελέσμτα</dc:title>
  <dc:creator>kostasT</dc:creator>
  <cp:lastModifiedBy>Windows User</cp:lastModifiedBy>
  <cp:revision>206</cp:revision>
  <dcterms:created xsi:type="dcterms:W3CDTF">2017-03-20T17:34:27Z</dcterms:created>
  <dcterms:modified xsi:type="dcterms:W3CDTF">2018-04-15T18:03:27Z</dcterms:modified>
</cp:coreProperties>
</file>