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48" r:id="rId1"/>
  </p:sldMasterIdLst>
  <p:notesMasterIdLst>
    <p:notesMasterId r:id="rId42"/>
  </p:notesMasterIdLst>
  <p:sldIdLst>
    <p:sldId id="256" r:id="rId2"/>
    <p:sldId id="258" r:id="rId3"/>
    <p:sldId id="260" r:id="rId4"/>
    <p:sldId id="263" r:id="rId5"/>
    <p:sldId id="265" r:id="rId6"/>
    <p:sldId id="266" r:id="rId7"/>
    <p:sldId id="267" r:id="rId8"/>
    <p:sldId id="278" r:id="rId9"/>
    <p:sldId id="279" r:id="rId10"/>
    <p:sldId id="280" r:id="rId11"/>
    <p:sldId id="281" r:id="rId12"/>
    <p:sldId id="268" r:id="rId13"/>
    <p:sldId id="277" r:id="rId14"/>
    <p:sldId id="269" r:id="rId15"/>
    <p:sldId id="283" r:id="rId16"/>
    <p:sldId id="284" r:id="rId17"/>
    <p:sldId id="285" r:id="rId18"/>
    <p:sldId id="286" r:id="rId19"/>
    <p:sldId id="270" r:id="rId20"/>
    <p:sldId id="290" r:id="rId21"/>
    <p:sldId id="291" r:id="rId22"/>
    <p:sldId id="292" r:id="rId23"/>
    <p:sldId id="293" r:id="rId24"/>
    <p:sldId id="294" r:id="rId25"/>
    <p:sldId id="298" r:id="rId26"/>
    <p:sldId id="300" r:id="rId27"/>
    <p:sldId id="301" r:id="rId28"/>
    <p:sldId id="302" r:id="rId29"/>
    <p:sldId id="303" r:id="rId30"/>
    <p:sldId id="295" r:id="rId31"/>
    <p:sldId id="296" r:id="rId32"/>
    <p:sldId id="271" r:id="rId33"/>
    <p:sldId id="304" r:id="rId34"/>
    <p:sldId id="287" r:id="rId35"/>
    <p:sldId id="288" r:id="rId36"/>
    <p:sldId id="305" r:id="rId37"/>
    <p:sldId id="307" r:id="rId38"/>
    <p:sldId id="308" r:id="rId39"/>
    <p:sldId id="306" r:id="rId40"/>
    <p:sldId id="289"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34E7B6-55F0-46D2-9F3E-73393B00979F}" type="datetimeFigureOut">
              <a:rPr lang="en-US" smtClean="0"/>
              <a:pPr/>
              <a:t>10/18/2018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080098-F511-4A72-A94F-A9FF3C22FA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F1E452-047D-4323-8B33-13B9FD785352}" type="datetimeFigureOut">
              <a:rPr lang="el-GR" smtClean="0"/>
              <a:pPr/>
              <a:t>18/10/2018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8C6DFCD-2035-4BFC-A9DB-F3D2EFDD3B4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1E452-047D-4323-8B33-13B9FD785352}" type="datetimeFigureOut">
              <a:rPr lang="el-GR" smtClean="0"/>
              <a:pPr/>
              <a:t>18/10/2018</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C6DFCD-2035-4BFC-A9DB-F3D2EFDD3B4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Συντελεστές Παραγωγής-Παραγωγικές Δαπάνες</a:t>
            </a:r>
            <a:endParaRPr lang="el-GR" dirty="0"/>
          </a:p>
        </p:txBody>
      </p:sp>
      <p:sp>
        <p:nvSpPr>
          <p:cNvPr id="3" name="Subtitle 2"/>
          <p:cNvSpPr>
            <a:spLocks noGrp="1"/>
          </p:cNvSpPr>
          <p:nvPr>
            <p:ph type="subTitle" idx="1"/>
          </p:nvPr>
        </p:nvSpPr>
        <p:spPr/>
        <p:txBody>
          <a:bodyPr/>
          <a:lstStyle/>
          <a:p>
            <a:r>
              <a:rPr lang="el-GR" dirty="0" smtClean="0"/>
              <a:t>Κώστας Τσιμπούκας</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142844" y="214290"/>
            <a:ext cx="8786874"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657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Με την παραπάνω έννοια δε νοείται ΜΕΚ για κυκλοφοριακό κεφάλαιο, τόσο διότι το κυκλοφοριακό κεφάλαιο  είναι συνδεδεμένο με την έννοια της ανάλωσης  και επομένως δε θεμελιώνεται θεωρητικά η έννοια της απόσβεσης που προϋποθέτει χρήση μεγαλύτερη του ενός οικονομικού έτους, αλλά και διότι το χρονικό διάστημα υπολογισμού της ανάλωσης είναι συνήθως μικρότερο από το ένα οικονομικό έτος.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ΜΕΚ για κυκλοφοριακό κεφάλαιο θα μπορούσε εννοιολογικά να ταυτισθεί με δυνατότητα καταγραφής της περιουσιακής κατάστασης (απογραφή) κάθε φορά που αποκτάται κυκλοφοριακό κεφάλαιο (επομένως πολλές φορές εντός του οικονομικού έτους) και δυνατότητα επίσης καταγραφής της περιουσιακής κατάστασης(απογραφή) κάθε φορά που αναλώνεται αυτό το κυκλοφοριακό κεφάλαιο. ΄Ετσι θα προέκυπτε μια διαδοχική σειρά κυκλοφοριακού κεφαλαίου το άθροισμα της οποίας θα αντιστοιχούσε (εννοιολογικά) ως αξία ,στο μέσο επενδυμένο κυκλοφοριακό κεφάλαιο.</a:t>
            </a: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Και βέβαια η αριθμητική αντίληψη του ΜΕΚ του κυκλοφοριακού κεφαλαίου (σε ετήσια βάση)  θα δινόταν, σε συνάρτηση με τα μεγέθη Αλ και Αε, ως (Αε - Αλ)/2.</a:t>
            </a:r>
            <a:endParaRPr kumimoji="0" lang="en-US" altLang="zh-CN" sz="2000" i="0" u="none" strike="noStrike" cap="none" normalizeH="0" baseline="0" dirty="0" smtClean="0">
              <a:ln>
                <a:noFill/>
              </a:ln>
              <a:solidFill>
                <a:schemeClr val="tx1"/>
              </a:solidFill>
              <a:effectLst/>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sym typeface="Symbol" pitchFamily="18" charset="2"/>
              </a:rPr>
              <a:t>     Το μέγεθος αυτό στη συνέχεια θα μπορούσε να χρησιμοποιηθεί για τον προσδιορισμό του αντίστοιχου τόκου πολλαπλασιαζόμενο με το  ετήσιο επιτόκιο βραχυπρόθεσμου δανεισμού.</a:t>
            </a:r>
          </a:p>
          <a:p>
            <a:pPr marL="0" marR="0" lvl="0" indent="0" algn="l" defTabSz="914400" rtl="0" eaLnBrk="0" fontAlgn="base" latinLnBrk="0" hangingPunct="0">
              <a:lnSpc>
                <a:spcPct val="100000"/>
              </a:lnSpc>
              <a:spcBef>
                <a:spcPct val="0"/>
              </a:spcBef>
              <a:spcAft>
                <a:spcPct val="0"/>
              </a:spcAft>
              <a:buClrTx/>
              <a:buSzTx/>
              <a:buFontTx/>
              <a:buNone/>
              <a:tabLst>
                <a:tab pos="3657600" algn="l"/>
              </a:tabLst>
            </a:pPr>
            <a:endParaRPr kumimoji="0" lang="en-US" altLang="zh-CN" sz="2000" i="0" u="none" strike="noStrike" cap="none" normalizeH="0" baseline="0" dirty="0" smtClean="0">
              <a:ln>
                <a:noFill/>
              </a:ln>
              <a:solidFill>
                <a:schemeClr val="tx1"/>
              </a:solidFill>
              <a:effectLst/>
              <a:cs typeface="Arial" pitchFamily="34" charset="0"/>
              <a:sym typeface="Symbol" pitchFamily="18"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85728"/>
            <a:ext cx="8215370" cy="6247864"/>
          </a:xfrm>
          <a:prstGeom prst="rect">
            <a:avLst/>
          </a:prstGeom>
        </p:spPr>
        <p:txBody>
          <a:bodyPr wrap="square">
            <a:spAutoFit/>
          </a:bodyPr>
          <a:lstStyle/>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 Στην πράξη το μέγεθος που προσδιορίζεται ως ΜΕΚ κυκλοφοριακού κεφαλαίου,</a:t>
            </a:r>
            <a:r>
              <a:rPr lang="en-US" altLang="zh-CN" sz="2000" dirty="0" smtClean="0">
                <a:ea typeface="Times New Roman" pitchFamily="18" charset="0"/>
                <a:cs typeface="Times New Roman" pitchFamily="18" charset="0"/>
                <a:sym typeface="Symbol" pitchFamily="18" charset="2"/>
              </a:rPr>
              <a:t> </a:t>
            </a:r>
            <a:r>
              <a:rPr lang="el-GR" altLang="zh-CN" sz="2000" dirty="0" smtClean="0">
                <a:ea typeface="Times New Roman" pitchFamily="18" charset="0"/>
                <a:cs typeface="Times New Roman" pitchFamily="18" charset="0"/>
                <a:sym typeface="Symbol" pitchFamily="18" charset="2"/>
              </a:rPr>
              <a:t>είναι το σύνολο για ένα οικονομικό έτος των δαπανών κυκλοφοριακού κεφαλαίου που δίνεται από τους αντίστοιχους λογαριασμούς δαπανών, το οποίο θα διαιρεθεί με τον αριθμό 2</a:t>
            </a:r>
            <a:r>
              <a:rPr lang="en-US" altLang="zh-CN" sz="2000" dirty="0" smtClean="0">
                <a:ea typeface="Times New Roman" pitchFamily="18" charset="0"/>
                <a:cs typeface="Times New Roman" pitchFamily="18" charset="0"/>
                <a:sym typeface="Symbol" pitchFamily="18" charset="2"/>
              </a:rPr>
              <a:t>. </a:t>
            </a:r>
          </a:p>
          <a:p>
            <a:pPr lvl="0" eaLnBrk="0" fontAlgn="base" hangingPunct="0">
              <a:spcBef>
                <a:spcPct val="0"/>
              </a:spcBef>
              <a:spcAft>
                <a:spcPct val="0"/>
              </a:spcAft>
              <a:tabLst>
                <a:tab pos="3657600" algn="l"/>
              </a:tabLst>
            </a:pPr>
            <a:endParaRPr lang="en-US" altLang="zh-CN" sz="2000" dirty="0" smtClean="0">
              <a:ea typeface="Times New Roman" pitchFamily="18" charset="0"/>
              <a:cs typeface="Times New Roman" pitchFamily="18"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Δηλαδή</a:t>
            </a:r>
            <a:r>
              <a:rPr lang="en-US" altLang="zh-CN" sz="2000" dirty="0" smtClean="0">
                <a:ea typeface="Times New Roman" pitchFamily="18" charset="0"/>
                <a:cs typeface="Times New Roman" pitchFamily="18" charset="0"/>
                <a:sym typeface="Symbol" pitchFamily="18" charset="2"/>
              </a:rPr>
              <a:t>: </a:t>
            </a:r>
            <a:endParaRPr lang="en-US" altLang="zh-CN" sz="2000" dirty="0" smtClean="0">
              <a:cs typeface="Arial" pitchFamily="34"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                                               Σύνολο ετήσιων δαπανών κυκλοφ. κεφαλαίου</a:t>
            </a:r>
            <a:endParaRPr lang="en-US" altLang="zh-CN" sz="2000" dirty="0" smtClean="0">
              <a:cs typeface="Arial" pitchFamily="34"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ΜΕΚ κυκλοφορ. κεφαλ.=--------------------------------------------------------------------</a:t>
            </a:r>
            <a:endParaRPr lang="en-US" altLang="zh-CN" sz="2000" dirty="0" smtClean="0">
              <a:cs typeface="Arial" pitchFamily="34"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                                                                                   2</a:t>
            </a:r>
            <a:endParaRPr lang="en-US" altLang="zh-CN" sz="2000" dirty="0" smtClean="0">
              <a:cs typeface="Arial" pitchFamily="34"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με την προϋπόθεση ότι δεν υπάρχει κατά το τέλος της χρήσης κυκλοφοριακό κεφάλαιο (δηλ. Αλ=0). </a:t>
            </a:r>
            <a:endParaRPr lang="en-US" altLang="zh-CN" sz="2000" dirty="0" smtClean="0">
              <a:ea typeface="Times New Roman" pitchFamily="18" charset="0"/>
              <a:cs typeface="Times New Roman" pitchFamily="18" charset="0"/>
              <a:sym typeface="Symbol" pitchFamily="18" charset="2"/>
            </a:endParaRPr>
          </a:p>
          <a:p>
            <a:pPr lvl="0" eaLnBrk="0" fontAlgn="base" hangingPunct="0">
              <a:spcBef>
                <a:spcPct val="0"/>
              </a:spcBef>
              <a:spcAft>
                <a:spcPct val="0"/>
              </a:spcAft>
              <a:tabLst>
                <a:tab pos="3657600" algn="l"/>
              </a:tabLst>
            </a:pPr>
            <a:endParaRPr lang="en-US" altLang="zh-CN" sz="2000" dirty="0" smtClean="0">
              <a:ea typeface="Times New Roman" pitchFamily="18" charset="0"/>
              <a:cs typeface="Times New Roman" pitchFamily="18" charset="0"/>
              <a:sym typeface="Symbol" pitchFamily="18" charset="2"/>
            </a:endParaRPr>
          </a:p>
          <a:p>
            <a:pPr lvl="0" eaLnBrk="0" fontAlgn="base" hangingPunct="0">
              <a:spcBef>
                <a:spcPct val="0"/>
              </a:spcBef>
              <a:spcAft>
                <a:spcPct val="0"/>
              </a:spcAft>
              <a:tabLst>
                <a:tab pos="3657600" algn="l"/>
              </a:tabLst>
            </a:pPr>
            <a:r>
              <a:rPr lang="el-GR" altLang="zh-CN" sz="2000" dirty="0" smtClean="0">
                <a:ea typeface="Times New Roman" pitchFamily="18" charset="0"/>
                <a:cs typeface="Times New Roman" pitchFamily="18" charset="0"/>
                <a:sym typeface="Symbol" pitchFamily="18" charset="2"/>
              </a:rPr>
              <a:t>Πρέπει  να τονιστεί ότι για τον αριθμητικό υπολογισμό του Μ.Ε.Κ. κυκλοφοριακού κεφαλαίου δεν χρησιμοποιείται η σχέση   (Αε+Αλ)/2 αλλά η σχέση  (Αε-Αλ)/2, διότι η αφαιρετική αυτή σχέση δείχνει  την έννοια της ανάλωσης του κυκλοφοριακού κεφαλαίου. Η ανάλωση αυτή είναι εκείνη που έχει πραγματοποιηθεί μεταξύ των χρονικών στιγμών που αντιστοιχούν στην απογραφή έναρξης(Αε) και σε εκείνη της απογραφής λήξης(Αλ). Η Αε και Αλ εννοούνται εδώ όπως ακριβώς εξειδικεύτηκαν  για το κυκλοφοριακό κεφάλαιο.</a:t>
            </a:r>
            <a:endParaRPr lang="en-US" altLang="zh-CN" sz="2000" dirty="0" smtClean="0">
              <a:cs typeface="Arial" pitchFamily="34" charset="0"/>
              <a:sym typeface="Symbol" pitchFamily="18" charset="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2"/>
            <a:ext cx="8424936" cy="5909310"/>
          </a:xfrm>
          <a:prstGeom prst="rect">
            <a:avLst/>
          </a:prstGeom>
        </p:spPr>
        <p:txBody>
          <a:bodyPr wrap="square">
            <a:spAutoFit/>
          </a:bodyPr>
          <a:lstStyle/>
          <a:p>
            <a:r>
              <a:rPr lang="el-GR" dirty="0"/>
              <a:t>Οι διάφοροι μέθοδοι εκτίμησης των κεφαλαιουχικών αγαθών της γεωργικής επιχείρησης  αναφέρονται συνοπτικά</a:t>
            </a:r>
            <a:r>
              <a:rPr lang="el-GR" dirty="0" smtClean="0"/>
              <a:t>:</a:t>
            </a:r>
          </a:p>
          <a:p>
            <a:endParaRPr lang="el-GR" dirty="0"/>
          </a:p>
          <a:p>
            <a:pPr lvl="0"/>
            <a:r>
              <a:rPr lang="el-GR" i="1" u="sng" dirty="0"/>
              <a:t>Εκτίμηση με βάση την τρέχουσα τιμή αγοράς ή πώλησης του αγα</a:t>
            </a:r>
            <a:r>
              <a:rPr lang="el-GR" i="1" dirty="0"/>
              <a:t>θού </a:t>
            </a:r>
            <a:r>
              <a:rPr lang="el-GR" dirty="0"/>
              <a:t>(γεωργικά προϊόντα και εφόδια, γεωργικά εδάφη, ζώα, δενδρύλλια, γεωργικά μηχανήματα, κλπ</a:t>
            </a:r>
          </a:p>
          <a:p>
            <a:pPr lvl="0"/>
            <a:endParaRPr lang="el-GR" i="1" dirty="0" smtClean="0"/>
          </a:p>
          <a:p>
            <a:pPr lvl="0"/>
            <a:r>
              <a:rPr lang="el-GR" i="1" u="sng" dirty="0" smtClean="0"/>
              <a:t>Εκτίμηση </a:t>
            </a:r>
            <a:r>
              <a:rPr lang="el-GR" i="1" u="sng" dirty="0"/>
              <a:t>με βάση το κόστος κατασκευής ή ανακατασκευής ή αντικατάστασης του αγαθού</a:t>
            </a:r>
            <a:r>
              <a:rPr lang="el-GR" dirty="0"/>
              <a:t> (κτίσματα, γεωργικές κατασκευές και έγγειες βελτιώσεις, προμήθειες και προϊόντα που παράγονται στην εκμετάλλευση -εάν δεν μπορεί να χρησιμοποιηθεί η μέθοδος της τρέχουσας τιμής αγοράς ή πώλησης-, προκαταβολές καλλιεργειών).</a:t>
            </a:r>
          </a:p>
          <a:p>
            <a:pPr lvl="0"/>
            <a:endParaRPr lang="el-GR" i="1" dirty="0" smtClean="0"/>
          </a:p>
          <a:p>
            <a:pPr lvl="0"/>
            <a:r>
              <a:rPr lang="el-GR" i="1" u="sng" dirty="0" smtClean="0"/>
              <a:t>Εκτίμηση </a:t>
            </a:r>
            <a:r>
              <a:rPr lang="el-GR" i="1" u="sng" dirty="0"/>
              <a:t>με βάση την κεφαλαιοποίηση των αναμενόμενων προσόδων </a:t>
            </a:r>
            <a:r>
              <a:rPr lang="el-GR" dirty="0"/>
              <a:t>(γεωργικά εδάφη και ζώα -εάν δεν μπορεί να χρησιμοποιηθεί η μέθοδος της τρέχουσας τιμής αγοράς ή πώλησης-,  έγγειες βελτιώσεις, μόνιμες φυτείες</a:t>
            </a:r>
            <a:r>
              <a:rPr lang="el-GR" dirty="0" smtClean="0"/>
              <a:t>).</a:t>
            </a:r>
          </a:p>
          <a:p>
            <a:pPr lvl="0"/>
            <a:endParaRPr lang="el-GR" dirty="0"/>
          </a:p>
          <a:p>
            <a:r>
              <a:rPr lang="el-GR" dirty="0"/>
              <a:t>Η μέθοδος αυτή βασίζεται στην κεφαλαιοποίηση των μελλοντικών προσόδων (ενοικίων, ωφελημάτων κλπ.) που αναμένεται να αποφέρει το εκτιμώμενο κεφαλαιουχικό αγαθό.</a:t>
            </a:r>
          </a:p>
          <a:p>
            <a:r>
              <a:rPr lang="el-GR" i="1" dirty="0"/>
              <a:t>Κεφαλαιοποίηση</a:t>
            </a:r>
            <a:r>
              <a:rPr lang="el-GR" dirty="0"/>
              <a:t> είναι η τεχνική εκείνη που ανάγει (μετατρέπει) την αναμενόμενη ετήσια πρόσοδο που αποφέρει ένα κεφαλαιουχικό αγαθό υπό κανονικές συνθήκες, στην αντίστοιχη συνολική αξία του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51520" y="422623"/>
            <a:ext cx="864096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Δηλαδή η εκτίμηση της αξίας ενός κεφαλαιουχικού αγαθού  πραγματοποιείται με τη χρήση των υπολογιζόμενων μελλοντικών προσόδων του. Συνεπώς η μέθοδος της κεφαλαιοποίησης εφαρμόζεται στην εκτίμηση κεφαλαιουχικών αγαθών της γεωργικής εκμετάλλευσης, των οποίων είναι δυνατός ο υπολογισμός της προσδοκώμενης ωφέλειας (προσόδου), με αρκετή ακρίβεια. </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Ο τύπος της κεφαλαιοποίησης είναι : K</a:t>
            </a:r>
            <a:r>
              <a:rPr kumimoji="0" lang="el-GR" b="0" i="0" u="none" strike="noStrike" cap="none" normalizeH="0" baseline="-30000" dirty="0" smtClean="0">
                <a:ln>
                  <a:noFill/>
                </a:ln>
                <a:solidFill>
                  <a:schemeClr val="tx1"/>
                </a:solidFill>
                <a:effectLst/>
                <a:ea typeface="Calibri" pitchFamily="34" charset="0"/>
                <a:cs typeface="Times New Roman" pitchFamily="18" charset="0"/>
              </a:rPr>
              <a:t>0</a:t>
            </a:r>
            <a:r>
              <a:rPr kumimoji="0" lang="el-GR" b="0" i="0" u="none" strike="noStrike" cap="none" normalizeH="0" baseline="0" dirty="0" smtClean="0">
                <a:ln>
                  <a:noFill/>
                </a:ln>
                <a:solidFill>
                  <a:schemeClr val="tx1"/>
                </a:solidFill>
                <a:effectLst/>
                <a:ea typeface="Calibri" pitchFamily="34" charset="0"/>
                <a:cs typeface="Times New Roman" pitchFamily="18" charset="0"/>
              </a:rPr>
              <a:t> = </a:t>
            </a:r>
            <a:endParaRPr kumimoji="0" lang="el-GR" b="0" i="0" u="none" strike="noStrike" cap="none" normalizeH="0" baseline="0" dirty="0" smtClean="0">
              <a:ln>
                <a:noFill/>
              </a:ln>
              <a:solidFill>
                <a:schemeClr val="tx1"/>
              </a:solidFill>
              <a:effectLst/>
            </a:endParaRPr>
          </a:p>
        </p:txBody>
      </p:sp>
      <p:sp>
        <p:nvSpPr>
          <p:cNvPr id="1027" name="Rectangle 3"/>
          <p:cNvSpPr>
            <a:spLocks noChangeArrowheads="1"/>
          </p:cNvSpPr>
          <p:nvPr/>
        </p:nvSpPr>
        <p:spPr bwMode="auto">
          <a:xfrm>
            <a:off x="323528" y="2412659"/>
            <a:ext cx="849694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όπου: K</a:t>
            </a:r>
            <a:r>
              <a:rPr kumimoji="0" lang="el-GR" sz="1600" b="0" i="1"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0</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είναι  η σημερινή εκτιμώμενη αξία του κεφαλαιουχικού αγαθού</a:t>
            </a:r>
            <a:endParaRPr kumimoji="0" lang="el-GR" sz="16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α </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είναι η υπολογιζόμενη ετήσια πρόσοδος του κεφαλαιουχικού αγαθού</a:t>
            </a:r>
            <a:endParaRPr kumimoji="0" lang="el-GR" sz="16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ε</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είναι το επικρατούν επιτόκιο εκφραζόμενο ως δεκαδικός αριθμός (π.χ. εάν το χρησιμοποιούμενο επιτόκιο είναι 5%, τότε το </a:t>
            </a:r>
            <a:r>
              <a:rPr kumimoji="0" lang="el-GR" sz="16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ε </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0,05) </a:t>
            </a:r>
            <a:endParaRPr kumimoji="0" lang="el-GR" sz="1600" b="0" i="1" u="none" strike="noStrike" cap="none" normalizeH="0" baseline="0" dirty="0" smtClean="0">
              <a:ln>
                <a:noFill/>
              </a:ln>
              <a:solidFill>
                <a:schemeClr val="tx1"/>
              </a:solidFill>
              <a:effectLst/>
              <a:latin typeface="Arial" pitchFamily="34" charset="0"/>
            </a:endParaRPr>
          </a:p>
        </p:txBody>
      </p:sp>
      <p:graphicFrame>
        <p:nvGraphicFramePr>
          <p:cNvPr id="1028" name="Object 4"/>
          <p:cNvGraphicFramePr>
            <a:graphicFrameLocks noChangeAspect="1"/>
          </p:cNvGraphicFramePr>
          <p:nvPr/>
        </p:nvGraphicFramePr>
        <p:xfrm>
          <a:off x="4283968" y="1628800"/>
          <a:ext cx="288032" cy="660029"/>
        </p:xfrm>
        <a:graphic>
          <a:graphicData uri="http://schemas.openxmlformats.org/presentationml/2006/ole">
            <p:oleObj spid="_x0000_s1028" name="Equation" r:id="rId3" imgW="164957" imgH="393359" progId="Equation.3">
              <p:embed/>
            </p:oleObj>
          </a:graphicData>
        </a:graphic>
      </p:graphicFrame>
      <p:sp>
        <p:nvSpPr>
          <p:cNvPr id="1034" name="Rectangle 10"/>
          <p:cNvSpPr>
            <a:spLocks noChangeArrowheads="1"/>
          </p:cNvSpPr>
          <p:nvPr/>
        </p:nvSpPr>
        <p:spPr bwMode="auto">
          <a:xfrm>
            <a:off x="251520" y="3590236"/>
            <a:ext cx="856895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Παραλλαγή της μεθόδου αυτής είναι και η μέθοδος της </a:t>
            </a:r>
            <a:r>
              <a:rPr kumimoji="0" lang="el-GR" b="0" i="0" u="sng" strike="noStrike" cap="none" normalizeH="0" baseline="0" dirty="0" smtClean="0">
                <a:ln>
                  <a:noFill/>
                </a:ln>
                <a:solidFill>
                  <a:schemeClr val="tx1"/>
                </a:solidFill>
                <a:effectLst/>
                <a:ea typeface="Calibri" pitchFamily="34" charset="0"/>
                <a:cs typeface="Times New Roman" pitchFamily="18" charset="0"/>
              </a:rPr>
              <a:t>προεξόφλησης</a:t>
            </a:r>
            <a:r>
              <a:rPr kumimoji="0" lang="el-GR" b="0" i="0" u="none" strike="noStrike" cap="none" normalizeH="0" baseline="0" dirty="0" smtClean="0">
                <a:ln>
                  <a:noFill/>
                </a:ln>
                <a:solidFill>
                  <a:schemeClr val="tx1"/>
                </a:solidFill>
                <a:effectLst/>
                <a:ea typeface="Calibri" pitchFamily="34" charset="0"/>
                <a:cs typeface="Times New Roman" pitchFamily="18" charset="0"/>
              </a:rPr>
              <a:t> των εσόδων (προσόδων) από ένα περιουσιακό στοιχείο. Η μέθοδος αυτή στηρίζεται στην αρχή ότι η αξία ενός κεφαλαιουχικού αγαθού είναι ίση με το σύνολο των μελλοντικών εσόδων από το αγαθό αυτό, τα οποία προεξοφλούνται (δηλαδή υπολογίζεται η τωρινή-παρούσα αξία του αγαθού), με ορισμένο επιτόκιο κατά το χρόνο εκτίμησης.</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Ειδικότερα  η σημερινή αξία  (Κ</a:t>
            </a:r>
            <a:r>
              <a:rPr kumimoji="0" lang="el-GR" b="0" i="0" u="none" strike="noStrike" cap="none" normalizeH="0" baseline="-30000" dirty="0" smtClean="0">
                <a:ln>
                  <a:noFill/>
                </a:ln>
                <a:solidFill>
                  <a:schemeClr val="tx1"/>
                </a:solidFill>
                <a:effectLst/>
                <a:ea typeface="Calibri" pitchFamily="34" charset="0"/>
                <a:cs typeface="Times New Roman" pitchFamily="18" charset="0"/>
              </a:rPr>
              <a:t>0</a:t>
            </a:r>
            <a:r>
              <a:rPr kumimoji="0" lang="el-GR" b="0" i="0" u="none" strike="noStrike" cap="none" normalizeH="0" baseline="0" dirty="0" smtClean="0">
                <a:ln>
                  <a:noFill/>
                </a:ln>
                <a:solidFill>
                  <a:schemeClr val="tx1"/>
                </a:solidFill>
                <a:effectLst/>
                <a:ea typeface="Calibri" pitchFamily="34" charset="0"/>
                <a:cs typeface="Times New Roman" pitchFamily="18" charset="0"/>
              </a:rPr>
              <a:t>) ενός κεφαλαίου που ανατοκίζεται για (ν) έτη και με επιτόκιο (ε), υπολογίζεται από τον τύπο:</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K</a:t>
            </a:r>
            <a:r>
              <a:rPr kumimoji="0" lang="el-GR" b="0" i="0" u="none" strike="noStrike" cap="none" normalizeH="0" baseline="-30000" dirty="0" smtClean="0">
                <a:ln>
                  <a:noFill/>
                </a:ln>
                <a:solidFill>
                  <a:schemeClr val="tx1"/>
                </a:solidFill>
                <a:effectLst/>
                <a:ea typeface="Calibri" pitchFamily="34" charset="0"/>
                <a:cs typeface="Times New Roman" pitchFamily="18" charset="0"/>
              </a:rPr>
              <a:t>0</a:t>
            </a:r>
            <a:r>
              <a:rPr kumimoji="0" lang="el-GR" b="0" i="0" u="none" strike="noStrike" cap="none" normalizeH="0" baseline="0" dirty="0" smtClean="0">
                <a:ln>
                  <a:noFill/>
                </a:ln>
                <a:solidFill>
                  <a:schemeClr val="tx1"/>
                </a:solidFill>
                <a:effectLst/>
                <a:ea typeface="Calibri" pitchFamily="34" charset="0"/>
                <a:cs typeface="Times New Roman" pitchFamily="18" charset="0"/>
              </a:rPr>
              <a:t> = </a:t>
            </a:r>
            <a:endParaRPr kumimoji="0" lang="el-GR" b="0" i="0" u="none" strike="noStrike" cap="none" normalizeH="0" baseline="0" dirty="0" smtClean="0">
              <a:ln>
                <a:noFill/>
              </a:ln>
              <a:solidFill>
                <a:schemeClr val="tx1"/>
              </a:solidFill>
              <a:effectLst/>
            </a:endParaRPr>
          </a:p>
        </p:txBody>
      </p:sp>
      <p:graphicFrame>
        <p:nvGraphicFramePr>
          <p:cNvPr id="1033" name="Object 9"/>
          <p:cNvGraphicFramePr>
            <a:graphicFrameLocks noChangeAspect="1"/>
          </p:cNvGraphicFramePr>
          <p:nvPr/>
        </p:nvGraphicFramePr>
        <p:xfrm>
          <a:off x="827584" y="5517232"/>
          <a:ext cx="790575" cy="447675"/>
        </p:xfrm>
        <a:graphic>
          <a:graphicData uri="http://schemas.openxmlformats.org/presentationml/2006/ole">
            <p:oleObj spid="_x0000_s1033" name="Equation" r:id="rId4" imgW="787058" imgH="444307" progId="Equation.3">
              <p:embed/>
            </p:oleObj>
          </a:graphicData>
        </a:graphic>
      </p:graphicFrame>
      <p:sp>
        <p:nvSpPr>
          <p:cNvPr id="1035" name="Rectangle 11"/>
          <p:cNvSpPr>
            <a:spLocks noChangeArrowheads="1"/>
          </p:cNvSpPr>
          <p:nvPr/>
        </p:nvSpPr>
        <p:spPr bwMode="auto">
          <a:xfrm>
            <a:off x="179512" y="6038635"/>
            <a:ext cx="91440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όπου που </a:t>
            </a:r>
            <a:r>
              <a:rPr kumimoji="0" lang="el-GR" sz="16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Π</a:t>
            </a:r>
            <a:r>
              <a:rPr kumimoji="0" lang="el-GR" sz="1600" b="0" i="1" u="none" strike="noStrike" cap="none" normalizeH="0" baseline="-30000" dirty="0" err="1" smtClean="0">
                <a:ln>
                  <a:noFill/>
                </a:ln>
                <a:solidFill>
                  <a:schemeClr val="tx1"/>
                </a:solidFill>
                <a:effectLst/>
                <a:latin typeface="Calibri" pitchFamily="34" charset="0"/>
                <a:ea typeface="Calibri" pitchFamily="34" charset="0"/>
                <a:cs typeface="Times New Roman" pitchFamily="18" charset="0"/>
              </a:rPr>
              <a:t>ν</a:t>
            </a:r>
            <a:r>
              <a:rPr kumimoji="0" lang="el-GR" sz="16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είναι η μελλοντική αξία των κεφαλαίων ύστερα από (ν) έτη. </a:t>
            </a:r>
            <a:endParaRPr kumimoji="0" lang="el-GR" sz="1600" b="0" i="1"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51520" y="62698"/>
            <a:ext cx="8712968" cy="80329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i="0" strike="noStrike" cap="none" normalizeH="0" baseline="0" dirty="0" smtClean="0">
                <a:ln>
                  <a:noFill/>
                </a:ln>
                <a:solidFill>
                  <a:schemeClr val="tx1"/>
                </a:solidFill>
                <a:effectLst/>
                <a:ea typeface="Calibri" pitchFamily="34" charset="0"/>
                <a:cs typeface="Times New Roman" pitchFamily="18" charset="0"/>
              </a:rPr>
              <a:t>ΒΑΣΙΚΕΣ ΠΑΡΑΓΩΓΙΚΕΣ ΔΑΠΑΝΕΣ</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000" b="0" i="0"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pPr>
            <a:r>
              <a:rPr kumimoji="0" lang="el-GR" b="1" i="0" u="sng" strike="noStrike" cap="none" normalizeH="0" baseline="0" dirty="0" smtClean="0">
                <a:ln>
                  <a:noFill/>
                </a:ln>
                <a:solidFill>
                  <a:schemeClr val="tx1"/>
                </a:solidFill>
                <a:effectLst/>
                <a:ea typeface="Calibri" pitchFamily="34" charset="0"/>
                <a:cs typeface="Times New Roman" pitchFamily="18" charset="0"/>
              </a:rPr>
              <a:t>ΕΝΟΙΚΙΟ ΕΔΑΦΟΥΣ</a:t>
            </a:r>
            <a:endParaRPr kumimoji="0" lang="en-US" b="1" i="0" u="sng" strike="noStrike" cap="none" normalizeH="0" baseline="0" dirty="0" smtClean="0">
              <a:ln>
                <a:noFill/>
              </a:ln>
              <a:solidFill>
                <a:schemeClr val="tx1"/>
              </a:solidFill>
              <a:effectLst/>
              <a:ea typeface="Calibri" pitchFamily="34" charset="0"/>
              <a:cs typeface="Times New Roman" pitchFamily="18" charset="0"/>
            </a:endParaRPr>
          </a:p>
          <a:p>
            <a:r>
              <a:rPr lang="el-GR" sz="2000" dirty="0" smtClean="0"/>
              <a:t>Είναι η αμοιβή χρησιμοποίησηs του εδάφουs για γεωργική παραγωγική δραστηριότητα, είτε αυτό είναι ιδιόκτητο είτε ενοικιαζόμενο. Στην περίπτωση του ιδιόκτητου εδάφουs το υπολογιζόμενο ενοίκιο λέγεται τεκμαρτό και στην περίπτωση του ενοικιαζόμενου λέγεται πραγματικό.	</a:t>
            </a:r>
            <a:endParaRPr lang="en-US" sz="2000" dirty="0" smtClean="0"/>
          </a:p>
          <a:p>
            <a:r>
              <a:rPr lang="el-GR" sz="2000" dirty="0" smtClean="0"/>
              <a:t>     </a:t>
            </a:r>
            <a:endParaRPr lang="en-US" sz="2000" dirty="0" smtClean="0"/>
          </a:p>
          <a:p>
            <a:r>
              <a:rPr lang="el-GR" sz="2000" dirty="0" smtClean="0"/>
              <a:t>Το πραγματικό ενοίκιο  είναι αυτό που πληρώνεται σε τρίτουs . Το τεκμαρτό δεν πληρώνεται, μόνο υπολογίζεται και ως τέτοιο παραμένει στα έσοδα τηs εκμετάλλευσηs και μάλιστα, αποτελεί ένα μέροs του γεωργικού εισοδήματοs του παραγωγού. </a:t>
            </a:r>
            <a:endParaRPr lang="en-US" sz="2000" dirty="0" smtClean="0"/>
          </a:p>
          <a:p>
            <a:endParaRPr lang="en-US" sz="2000" dirty="0" smtClean="0"/>
          </a:p>
          <a:p>
            <a:r>
              <a:rPr lang="el-GR" sz="2000" dirty="0" smtClean="0"/>
              <a:t>     Σχετική με την έννοια του ενοικίου είναι και εκείνη του τόκου εδάφουs. </a:t>
            </a:r>
            <a:r>
              <a:rPr lang="en-US" sz="2000" dirty="0" smtClean="0"/>
              <a:t>H </a:t>
            </a:r>
            <a:r>
              <a:rPr lang="el-GR" sz="2000" dirty="0" smtClean="0"/>
              <a:t>έννοια του τόκου του εδάφουs χρησιμοποιείται συνήθωs όταν το έδαφοs δεν αναφέρεται σε γεωργική  χρήση, αλλά θεωρείται απλώs ως χρηματικό κεφάλαιο. Για τον προσδιορισμό όμωs του τόκου του εδάφουs το χρησιμοποιούμενο επιτόκιο  θα πρέπει να είναι μικρό, λόγω των γνωστών ιδιοτήτων του εδάφουs. Το επιτόκιο αυτό δεν ξεπερνά το 4% και αντιστοιχεί συνήθωs στο επιτόκιο των πιο σταθερών και ισχυρών διεθνώs οικονομιών.</a:t>
            </a:r>
            <a:endParaRPr kumimoji="0" lang="en-US" sz="2000" b="1"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pPr>
            <a:endParaRPr lang="en-US" sz="2000" b="1" dirty="0" smtClean="0"/>
          </a:p>
          <a:p>
            <a:pPr marL="0" marR="0" lvl="0" indent="0" algn="just" defTabSz="914400" rtl="0" eaLnBrk="0" fontAlgn="base" latinLnBrk="0" hangingPunct="0">
              <a:lnSpc>
                <a:spcPct val="100000"/>
              </a:lnSpc>
              <a:spcBef>
                <a:spcPct val="0"/>
              </a:spcBef>
              <a:spcAft>
                <a:spcPct val="0"/>
              </a:spcAft>
              <a:buClrTx/>
              <a:buSzTx/>
              <a:tabLst/>
            </a:pPr>
            <a:endParaRPr kumimoji="0" lang="en-US" sz="2000" b="1"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pPr>
            <a:endParaRPr lang="en-US" b="1" dirty="0" smtClean="0"/>
          </a:p>
          <a:p>
            <a:pPr marL="0" marR="0" lvl="0" indent="0" algn="just" defTabSz="914400" rtl="0" eaLnBrk="0" fontAlgn="base" latinLnBrk="0" hangingPunct="0">
              <a:lnSpc>
                <a:spcPct val="100000"/>
              </a:lnSpc>
              <a:spcBef>
                <a:spcPct val="0"/>
              </a:spcBef>
              <a:spcAft>
                <a:spcPct val="0"/>
              </a:spcAft>
              <a:buClrTx/>
              <a:buSzTx/>
              <a:tabLst/>
            </a:pPr>
            <a:endParaRPr kumimoji="0" lang="en-US" b="1"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tabLst/>
            </a:pPr>
            <a:endParaRPr lang="en-US" b="1"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4924425"/>
          </a:xfrm>
          <a:prstGeom prst="rect">
            <a:avLst/>
          </a:prstGeom>
        </p:spPr>
        <p:txBody>
          <a:bodyPr wrap="square">
            <a:spAutoFit/>
          </a:bodyPr>
          <a:lstStyle/>
          <a:p>
            <a:pPr lvl="0" algn="just" eaLnBrk="0" fontAlgn="base" hangingPunct="0">
              <a:spcBef>
                <a:spcPct val="0"/>
              </a:spcBef>
              <a:spcAft>
                <a:spcPct val="0"/>
              </a:spcAft>
            </a:pPr>
            <a:r>
              <a:rPr lang="el-GR" b="1" u="sng" dirty="0" smtClean="0">
                <a:ea typeface="Calibri" pitchFamily="34" charset="0"/>
                <a:cs typeface="Times New Roman" pitchFamily="18" charset="0"/>
              </a:rPr>
              <a:t>ΑΞΙΑ Ή ΑΜΟΙΒΗ ΕΡΓΑΣΙΑΣ</a:t>
            </a:r>
            <a:endParaRPr lang="en-US" b="1" u="sng" dirty="0" smtClean="0">
              <a:ea typeface="Calibri" pitchFamily="34" charset="0"/>
              <a:cs typeface="Times New Roman" pitchFamily="18" charset="0"/>
            </a:endParaRPr>
          </a:p>
          <a:p>
            <a:pPr lvl="0" algn="just" eaLnBrk="0" fontAlgn="base" hangingPunct="0">
              <a:spcBef>
                <a:spcPct val="0"/>
              </a:spcBef>
              <a:spcAft>
                <a:spcPct val="0"/>
              </a:spcAft>
              <a:buFontTx/>
              <a:buChar char="•"/>
            </a:pPr>
            <a:endParaRPr lang="el-GR" b="1" u="sng" dirty="0" smtClean="0">
              <a:ea typeface="Calibri" pitchFamily="34" charset="0"/>
              <a:cs typeface="Times New Roman" pitchFamily="18" charset="0"/>
            </a:endParaRPr>
          </a:p>
          <a:p>
            <a:r>
              <a:rPr lang="el-GR" b="1" dirty="0" smtClean="0"/>
              <a:t> </a:t>
            </a:r>
            <a:r>
              <a:rPr lang="el-GR" sz="2000" dirty="0" smtClean="0"/>
              <a:t>Η αμοιβή τηs εργασίαs μπορεί να είναι πραγματική, αυτή δηλ. που καταβάλλεται (πληρώνεται) σε τρίτουs ή τεκμαρτή. Τεκμαρτή λέγεται αυτή  η οποία υπολογίζεται (με βάση την πραγματική) για τον παραγωγό και τα μέλη της οικογένειας του.</a:t>
            </a:r>
            <a:endParaRPr lang="en-US" sz="2000" dirty="0" smtClean="0"/>
          </a:p>
          <a:p>
            <a:r>
              <a:rPr lang="el-GR" sz="2000" dirty="0" smtClean="0"/>
              <a:t>Μπορεί να πληρώνεται σε χρήμα ή /και σε είδοs, και πρέπει να περιλαμβάνει, ωs προs το ύψοs τηs όχι μόνο ό,τι δίνεται από τον εργοδότη στα χέρια του εργαζόμενου αλλά και το σύνολο των υπολοίπων κοινωνικών παροχών (ή κοινωνικών εισφορών) (π.χ. ποσά εισφορών σε ασφαλιστικά ταμεία, επιδόματα αδείαs κ.λ.π.).</a:t>
            </a:r>
            <a:endParaRPr lang="en-US" sz="2000" dirty="0" smtClean="0"/>
          </a:p>
          <a:p>
            <a:r>
              <a:rPr lang="el-GR" sz="2000" dirty="0" smtClean="0"/>
              <a:t>     Η μονάδα υπολογισμού τηs αμοιβήs εργασίαs μπορεί να είναι το ωρομίσθιο, το ημερομίσθιο, ο μηνιαίοs μισθόs. Επίσηs μπορεί να χρησιμοποιείται  κατά αποκοπή ποσό  δηλ. συνολική αμοιβή συγκεκριμένη για την εκτέλεση συγκεκριμένης εργασίας.</a:t>
            </a:r>
            <a:endParaRPr lang="en-US" sz="2000" dirty="0" smtClean="0"/>
          </a:p>
          <a:p>
            <a:pPr lvl="0" algn="just" eaLnBrk="0" fontAlgn="base" hangingPunct="0">
              <a:spcBef>
                <a:spcPct val="0"/>
              </a:spcBef>
              <a:spcAft>
                <a:spcPct val="0"/>
              </a:spcAft>
            </a:pPr>
            <a:endParaRPr lang="el-GR" b="1" u="sng" dirty="0" smtClean="0">
              <a:ea typeface="Calibri" pitchFamily="34"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214282" y="1"/>
            <a:ext cx="8715436" cy="74481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7200" fontAlgn="base">
              <a:spcBef>
                <a:spcPct val="0"/>
              </a:spcBef>
              <a:spcAft>
                <a:spcPct val="0"/>
              </a:spcAft>
            </a:pPr>
            <a:r>
              <a:rPr lang="el-GR" sz="2000" b="1" u="sng" dirty="0" smtClean="0">
                <a:ea typeface="Calibri" pitchFamily="34" charset="0"/>
                <a:cs typeface="Times New Roman" pitchFamily="18" charset="0"/>
              </a:rPr>
              <a:t>ΔΑΠΑΝΗ ΕΡΓΟΥ ΜΗΧΑΝΗΜΑΤΩΝ </a:t>
            </a:r>
            <a:r>
              <a:rPr kumimoji="0" lang="el-GR" sz="2000" b="1" i="0" u="sng" strike="noStrike" cap="none" normalizeH="0" baseline="0" dirty="0" smtClean="0">
                <a:ln>
                  <a:noFill/>
                </a:ln>
                <a:solidFill>
                  <a:schemeClr val="tx1"/>
                </a:solidFill>
                <a:effectLst/>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Η δαπάνη αυτή αποτελεί την αμοιβή του έργου, το οποίο παρέχεται από τα γεωργικά μηχανήματα (ελκυστήρες, σπαρτικές, θεριζοαλωνιστικές κλπ) που ανήκουν ή στην γεωργική επιχείρηση ή σε κάποιον τρίτο που αναλαμβάνει την εκτέλεση διαφόρων έργων στην εκμετάλλευση με αμοιβή.</a:t>
            </a:r>
            <a:endParaRPr kumimoji="0" lang="en-US" sz="20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Στην περίπτωση που ο ιδιοκτήτης των μηχανημάτων είναι η γεωργική επιχείρηση και τα μηχανήματα χρησιμοποιούνται μόνο στη γεωργική επιχείρηση, υπολογίζεται συνήθως ολόκληρο το ύψος της δαπάνης χρησιμοποίησης αυτών κατά μηχάνημα για  ένα έτος  και κατόπιν το σύνολο της δαπάνης αυτής επιμερίζεται (κατανέμεται) στα διάφορα παραγόμενα γεωργικά προϊόντα. Ο επιμερισμός αυτός γίνεται κυρίως με βάση τις ώρες απασχόλησης των μηχανημάτων αυτών στις καλλιεργητικές φροντίδες του κάθε παραγόμενου προϊόντος. Ως παράδειγμα στα παραπάνω θα μπορούσε να αναφερθεί   η κατανομή του συνόλου των ετήσιων δαπανών λειτουργίας γεωργικού ελκυστήρα σε τρία παραγόμενα προϊόντα της επιχείρηση. Το σύνολο των ετήσιων δαπανών του γεωργικού ελκυστήρα υπολογίζεται από το άθροισμα των δαπανών για τα καύσιμα, τα λιπαντικά, την απόσβεση, τη συντήρηση, τα ασφάλιστρα, τους τόκους στις παραπάνω δαπάνες και του τόκου επί της αξίας του ελκυστήρα. Η κατανομή του συνόλου των δαπανών χρησιμοποίησης του ελκυστήρα στα προϊόντα πραγματοποιείται με βάση το ποσοστό της ετήσιας απασχόλησης του μηχανήματος για τη παραγωγή του καθενός από τα τρία γεωργικά προϊόντα.</a:t>
            </a:r>
            <a:endParaRPr kumimoji="0" lang="en-US" sz="20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14291"/>
            <a:ext cx="8501122" cy="2554545"/>
          </a:xfrm>
          <a:prstGeom prst="rect">
            <a:avLst/>
          </a:prstGeom>
        </p:spPr>
        <p:txBody>
          <a:bodyPr wrap="square">
            <a:spAutoFit/>
          </a:bodyPr>
          <a:lstStyle/>
          <a:p>
            <a:pPr lvl="0" indent="457200" algn="just" eaLnBrk="0" fontAlgn="base" hangingPunct="0">
              <a:spcBef>
                <a:spcPct val="0"/>
              </a:spcBef>
              <a:spcAft>
                <a:spcPct val="0"/>
              </a:spcAft>
            </a:pPr>
            <a:r>
              <a:rPr lang="el-GR" sz="2000" dirty="0" smtClean="0">
                <a:ea typeface="Times New Roman" pitchFamily="18" charset="0"/>
                <a:cs typeface="Arial" pitchFamily="34" charset="0"/>
              </a:rPr>
              <a:t>Στην περίπτωση ενοικίασης της εργασίας μηχανημάτων από μία γεωργική επιχείρηση, η σχετική δαπάνη περιλαμβάνει συνήθως και την αμοιβή του οδηγού αυτών. Η αμοιβή υπολογίζεται ανά ώρα απασχόλησης ή ανά μονάδα εκτελούμενου έργου (π.χ. ανά στρέμμα ή ανά κιλό συγκομιζόμενου προϊόντος) και καταβάλλεται ή σε χρήμα ή σε είδος (π.χ. η αμοιβή του έργου ενοικιαζόμενης θεριζοαλωνιστικής μηχανής καταβάλλεται ως ποσοστό της συγκομιζόμενης ποσότητας σιταριού). Η τιμή ενοικίασης διαμορφώνεται ελεύθερα στην αγορά κατά περιοχή.</a:t>
            </a:r>
            <a:endParaRPr lang="en-US" sz="2000" dirty="0" smtClean="0">
              <a:cs typeface="Arial" pitchFamily="34" charset="0"/>
            </a:endParaRPr>
          </a:p>
        </p:txBody>
      </p:sp>
      <p:sp>
        <p:nvSpPr>
          <p:cNvPr id="37889" name="Rectangle 1"/>
          <p:cNvSpPr>
            <a:spLocks noChangeArrowheads="1"/>
          </p:cNvSpPr>
          <p:nvPr/>
        </p:nvSpPr>
        <p:spPr bwMode="auto">
          <a:xfrm>
            <a:off x="214282" y="2714621"/>
            <a:ext cx="8715436" cy="3631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buFontTx/>
              <a:buChar char="•"/>
            </a:pPr>
            <a:endParaRPr lang="el-GR" sz="1200" b="1" dirty="0" smtClean="0"/>
          </a:p>
          <a:p>
            <a:pPr lvl="0" algn="just" eaLnBrk="0" fontAlgn="base" hangingPunct="0">
              <a:spcBef>
                <a:spcPct val="0"/>
              </a:spcBef>
              <a:spcAft>
                <a:spcPct val="0"/>
              </a:spcAft>
            </a:pPr>
            <a:r>
              <a:rPr lang="el-GR" sz="2000" b="1" u="sng" dirty="0" smtClean="0">
                <a:ea typeface="Calibri" pitchFamily="34" charset="0"/>
                <a:cs typeface="Times New Roman" pitchFamily="18" charset="0"/>
              </a:rPr>
              <a:t>ΑΞΙΑ ΑΝΑΛΙΣΚΟΜΕΝΩΝ ΥΛΙΚΩΝ ΚΑΙ ΥΠΗΡΕΣΙΩΝ</a:t>
            </a:r>
            <a:r>
              <a:rPr lang="el-GR" sz="2000" b="1" dirty="0" smtClean="0">
                <a:ea typeface="Calibri" pitchFamily="34" charset="0"/>
                <a:cs typeface="Times New Roman" pitchFamily="18" charset="0"/>
              </a:rPr>
              <a:t>.</a:t>
            </a:r>
            <a:endParaRPr lang="el-GR" sz="2000" b="1" dirty="0" smtClean="0"/>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Πρόκειται περί ενός μεγάλου αριθμού σημαντικών δαπανών που αφορούν είδη που ονομάζονται κυκλοφοριακό κεφάλαιο, δηλαδή αναλώσιμα υλικά (λιπάσματα, σπόροι, φυτοφάρμακα, ζωοτροφές, καύσιμα κλπ) ή πληρωμές σε τρίτους για προσφερόμενες υπηρεσίες, όπως τα μεταφορικά, οι αμοιβές παροχής συμβουλών και οδηγιών εκ μέρους ιδιωτών γεωτεχνικών, τα αρδευτικά δικαιώματα (αρδευτικά τέλη), τέλη βοσκής ζώων σε κοινοτικούς βοσκότοπους, οι δαπάνες ηλεκτρισμού, οι τηλεφωνικές, αλληλογραφίας και λοιπές δαπάνες που εμπίπτουν στα λεγόμενα γενικά έξοδα της γεωργικής εκμετάλλευσης.</a:t>
            </a:r>
            <a:endParaRPr kumimoji="0" lang="en-US" sz="2000" b="0" i="0" u="none" strike="noStrike" cap="none" normalizeH="0" baseline="0" dirty="0" smtClean="0">
              <a:ln>
                <a:noFill/>
              </a:ln>
              <a:solidFill>
                <a:schemeClr val="tx1"/>
              </a:solidFill>
              <a:effectLst/>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5"/>
            <a:ext cx="8643998" cy="4678204"/>
          </a:xfrm>
          <a:prstGeom prst="rect">
            <a:avLst/>
          </a:prstGeom>
        </p:spPr>
        <p:txBody>
          <a:bodyPr wrap="square">
            <a:spAutoFit/>
          </a:bodyPr>
          <a:lstStyle/>
          <a:p>
            <a:pPr lvl="0" indent="457200" algn="just" eaLnBrk="0" fontAlgn="base" hangingPunct="0">
              <a:spcBef>
                <a:spcPct val="0"/>
              </a:spcBef>
              <a:spcAft>
                <a:spcPct val="0"/>
              </a:spcAft>
            </a:pPr>
            <a:r>
              <a:rPr lang="el-GR" sz="2000" dirty="0" smtClean="0">
                <a:ea typeface="Times New Roman" pitchFamily="18" charset="0"/>
                <a:cs typeface="Arial" pitchFamily="34" charset="0"/>
              </a:rPr>
              <a:t>Η φορολογία εισοδήματος αποτελεί μείωση του εισοδήματος του παραγωγού, δηλαδή θεωρείται προσωπικό ή οικογενειακό έξοδο του παραγωγού και δεν αφορά τη λειτουργία της γεωργικής επιχείρηση, οπότε δεν περιλαμβάνεται στις παραγωγικές δαπάνες.</a:t>
            </a:r>
            <a:endParaRPr lang="en-US" sz="2000" dirty="0" smtClean="0">
              <a:cs typeface="Arial" pitchFamily="34" charset="0"/>
            </a:endParaRPr>
          </a:p>
          <a:p>
            <a:pPr lvl="0" indent="457200" algn="just" eaLnBrk="0" fontAlgn="base" hangingPunct="0">
              <a:spcBef>
                <a:spcPct val="0"/>
              </a:spcBef>
              <a:spcAft>
                <a:spcPct val="0"/>
              </a:spcAft>
            </a:pPr>
            <a:r>
              <a:rPr lang="el-GR" sz="2000" dirty="0" smtClean="0">
                <a:ea typeface="Times New Roman" pitchFamily="18" charset="0"/>
                <a:cs typeface="Arial" pitchFamily="34" charset="0"/>
              </a:rPr>
              <a:t>Επίσης δεν περιλαμβάνονται τυχόν δαπάνες έναντι αντιπαροχής ειδικών προσωπικών υπηρεσιών για ορισμένους παραγωγούς (πχ. δαπάνες ιδιωτικών ασφαλιστικών συμβολαίων  ιατρικής μέριμνας ή σύνταξης κλπ).</a:t>
            </a:r>
            <a:endParaRPr lang="en-US" sz="2000" dirty="0" smtClean="0">
              <a:cs typeface="Arial" pitchFamily="34" charset="0"/>
            </a:endParaRPr>
          </a:p>
          <a:p>
            <a:pPr lvl="0" indent="457200" algn="just" eaLnBrk="0" fontAlgn="base" hangingPunct="0">
              <a:spcBef>
                <a:spcPct val="0"/>
              </a:spcBef>
              <a:spcAft>
                <a:spcPct val="0"/>
              </a:spcAft>
            </a:pPr>
            <a:r>
              <a:rPr lang="el-GR" sz="2000" dirty="0" smtClean="0">
                <a:ea typeface="Times New Roman" pitchFamily="18" charset="0"/>
                <a:cs typeface="Arial" pitchFamily="34" charset="0"/>
              </a:rPr>
              <a:t>Ειδικά όμως για τις υποχρεωτικές εισφορές που σχετίζονται με την κοινωνική ασφάλιση των γεωργών (υγειονομική περίθαλψη-συντάξεις) και καταβάλλονται στον Οργανισμό Γεωργικών Ασφαλίσεων (Ο.Γ.Α.), αυτές περιλαμβάνονται στις παραγωγικές δαπάνες, κυρίως λόγω της γενικής εφαρμογής του μέτρου για κάθε γεωργική επιχείρηση, σαν πρόσθετη επιβάρυνση των προϊόντων από την εργασία των παραγωγών.</a:t>
            </a:r>
            <a:endParaRPr lang="en-US" sz="2000" dirty="0" smtClean="0">
              <a:ea typeface="Times New Roman" pitchFamily="18" charset="0"/>
              <a:cs typeface="Arial" pitchFamily="34" charset="0"/>
            </a:endParaRPr>
          </a:p>
          <a:p>
            <a:pPr lvl="0" indent="457200" algn="just" eaLnBrk="0" fontAlgn="base" hangingPunct="0">
              <a:spcBef>
                <a:spcPct val="0"/>
              </a:spcBef>
              <a:spcAft>
                <a:spcPct val="0"/>
              </a:spcAft>
            </a:pPr>
            <a:r>
              <a:rPr lang="el-GR" sz="2000" dirty="0" smtClean="0">
                <a:cs typeface="Arial" pitchFamily="34" charset="0"/>
              </a:rPr>
              <a:t>Επίσης ο </a:t>
            </a:r>
            <a:r>
              <a:rPr lang="el-GR" sz="2000" dirty="0" smtClean="0"/>
              <a:t>ο Φ.Π.Α.  περιλαμβάνεται στις παραγωγικές δαπάνες, εφ' όσον ο παραγωγόs δεν εντάσσεται σε κάποιο σύστημα επιστροφήs του Φ.Π.Α.</a:t>
            </a:r>
            <a:endParaRPr lang="en-US" sz="2000" dirty="0" smtClean="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23528" y="33447"/>
            <a:ext cx="8496944" cy="41703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tabLst/>
            </a:pPr>
            <a:r>
              <a:rPr kumimoji="0" lang="el-GR" sz="2000" b="1" i="0" u="sng" strike="noStrike" cap="none" normalizeH="0" baseline="0" dirty="0" smtClean="0">
                <a:ln>
                  <a:noFill/>
                </a:ln>
                <a:solidFill>
                  <a:schemeClr val="tx1"/>
                </a:solidFill>
                <a:effectLst/>
                <a:ea typeface="Calibri" pitchFamily="34" charset="0"/>
                <a:cs typeface="Times New Roman" pitchFamily="18" charset="0"/>
              </a:rPr>
              <a:t>ΑΠΟΣΒΕΣΗ ΚΕΦΑΛΑΙΩΝ</a:t>
            </a:r>
            <a:endParaRPr kumimoji="0" lang="el-GR" sz="20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Οι συντελεστές παραγωγής που υπάγονται στο </a:t>
            </a:r>
            <a:r>
              <a:rPr kumimoji="0" lang="el-GR" b="1" i="0" u="none" strike="noStrike" cap="none" normalizeH="0" baseline="0" dirty="0" smtClean="0">
                <a:ln>
                  <a:noFill/>
                </a:ln>
                <a:solidFill>
                  <a:schemeClr val="tx1"/>
                </a:solidFill>
                <a:effectLst/>
                <a:ea typeface="Calibri" pitchFamily="34" charset="0"/>
                <a:cs typeface="Times New Roman" pitchFamily="18" charset="0"/>
              </a:rPr>
              <a:t>μόνιμο και </a:t>
            </a:r>
            <a:r>
              <a:rPr kumimoji="0" lang="el-GR" b="1" i="0" u="none" strike="noStrike" cap="none" normalizeH="0" baseline="0" dirty="0" err="1" smtClean="0">
                <a:ln>
                  <a:noFill/>
                </a:ln>
                <a:solidFill>
                  <a:schemeClr val="tx1"/>
                </a:solidFill>
                <a:effectLst/>
                <a:ea typeface="Calibri" pitchFamily="34" charset="0"/>
                <a:cs typeface="Times New Roman" pitchFamily="18" charset="0"/>
              </a:rPr>
              <a:t>ημιμόνιμο</a:t>
            </a:r>
            <a:r>
              <a:rPr kumimoji="0" lang="el-GR" b="1" i="0" u="none" strike="noStrike" cap="none" normalizeH="0" baseline="0" dirty="0" smtClean="0">
                <a:ln>
                  <a:noFill/>
                </a:ln>
                <a:solidFill>
                  <a:schemeClr val="tx1"/>
                </a:solidFill>
                <a:effectLst/>
                <a:ea typeface="Calibri" pitchFamily="34" charset="0"/>
                <a:cs typeface="Times New Roman" pitchFamily="18" charset="0"/>
              </a:rPr>
              <a:t> κεφάλαιο </a:t>
            </a:r>
            <a:r>
              <a:rPr kumimoji="0" lang="el-GR" b="0" i="0" u="none" strike="noStrike" cap="none" normalizeH="0" baseline="0" dirty="0" smtClean="0">
                <a:ln>
                  <a:noFill/>
                </a:ln>
                <a:solidFill>
                  <a:schemeClr val="tx1"/>
                </a:solidFill>
                <a:effectLst/>
                <a:ea typeface="Calibri" pitchFamily="34" charset="0"/>
                <a:cs typeface="Times New Roman" pitchFamily="18" charset="0"/>
              </a:rPr>
              <a:t>(δηλαδή στο σταθερό κεφάλαιο) της γεωργικής επιχείρησης φθείρονται σταδιακά, αφού η διάρκεια ζωής τους οπωσδήποτε ξεπερνά το έτος. Στα παραπάνω, </a:t>
            </a:r>
            <a:r>
              <a:rPr kumimoji="0" lang="el-GR" b="1" i="0" u="none" strike="noStrike" cap="none" normalizeH="0" baseline="0" dirty="0" smtClean="0">
                <a:ln>
                  <a:noFill/>
                </a:ln>
                <a:solidFill>
                  <a:schemeClr val="tx1"/>
                </a:solidFill>
                <a:effectLst/>
                <a:ea typeface="Calibri" pitchFamily="34" charset="0"/>
                <a:cs typeface="Times New Roman" pitchFamily="18" charset="0"/>
              </a:rPr>
              <a:t>εξαίρεση αποτελεί το έδαφος </a:t>
            </a:r>
            <a:r>
              <a:rPr kumimoji="0" lang="el-GR" b="0" i="0" u="none" strike="noStrike" cap="none" normalizeH="0" baseline="0" dirty="0" smtClean="0">
                <a:ln>
                  <a:noFill/>
                </a:ln>
                <a:solidFill>
                  <a:schemeClr val="tx1"/>
                </a:solidFill>
                <a:effectLst/>
                <a:ea typeface="Calibri" pitchFamily="34" charset="0"/>
                <a:cs typeface="Times New Roman" pitchFamily="18" charset="0"/>
              </a:rPr>
              <a:t>το οποίο δεν φθείρεται. Η σταδιακή φθορά των μονίμων και </a:t>
            </a:r>
            <a:r>
              <a:rPr kumimoji="0" lang="el-GR" b="0" i="0" u="none" strike="noStrike" cap="none" normalizeH="0" baseline="0" dirty="0" err="1" smtClean="0">
                <a:ln>
                  <a:noFill/>
                </a:ln>
                <a:solidFill>
                  <a:schemeClr val="tx1"/>
                </a:solidFill>
                <a:effectLst/>
                <a:ea typeface="Calibri" pitchFamily="34" charset="0"/>
                <a:cs typeface="Times New Roman" pitchFamily="18" charset="0"/>
              </a:rPr>
              <a:t>ημιμονίμων</a:t>
            </a:r>
            <a:r>
              <a:rPr kumimoji="0" lang="el-GR" b="0" i="0" u="none" strike="noStrike" cap="none" normalizeH="0" baseline="0" dirty="0" smtClean="0">
                <a:ln>
                  <a:noFill/>
                </a:ln>
                <a:solidFill>
                  <a:schemeClr val="tx1"/>
                </a:solidFill>
                <a:effectLst/>
                <a:ea typeface="Calibri" pitchFamily="34" charset="0"/>
                <a:cs typeface="Times New Roman" pitchFamily="18" charset="0"/>
              </a:rPr>
              <a:t> κεφαλαίων της γεωργικής επιχείρησης προκαλεί και προοδευτική μείωση της αξίας τους. Η μείωση αυτή, όπως είναι λογικό, επιβαρύνει τα γεωργικά προϊόντα, τα οποία παράγονται με τη χρήση αυτών των κεφαλαίων</a:t>
            </a:r>
            <a:r>
              <a:rPr kumimoji="0" lang="en-US" b="0" i="0" u="none" strike="noStrike" cap="none" normalizeH="0" baseline="0" dirty="0" smtClean="0">
                <a:ln>
                  <a:noFill/>
                </a:ln>
                <a:solidFill>
                  <a:schemeClr val="tx1"/>
                </a:solidFill>
                <a:effectLst/>
                <a:ea typeface="Calibri" pitchFamily="34" charset="0"/>
                <a:cs typeface="Times New Roman" pitchFamily="18" charset="0"/>
              </a:rPr>
              <a:t> (</a:t>
            </a:r>
            <a:r>
              <a:rPr kumimoji="0" lang="el-GR" b="0" i="0" u="none" strike="noStrike" cap="none" normalizeH="0" baseline="0" dirty="0" smtClean="0">
                <a:ln>
                  <a:noFill/>
                </a:ln>
                <a:solidFill>
                  <a:schemeClr val="tx1"/>
                </a:solidFill>
                <a:effectLst/>
                <a:ea typeface="Calibri" pitchFamily="34" charset="0"/>
                <a:cs typeface="Times New Roman" pitchFamily="18" charset="0"/>
              </a:rPr>
              <a:t>δηλαδή</a:t>
            </a:r>
            <a:r>
              <a:rPr kumimoji="0" lang="el-GR" b="0" i="0" u="none" strike="noStrike" cap="none" normalizeH="0" dirty="0" smtClean="0">
                <a:ln>
                  <a:noFill/>
                </a:ln>
                <a:solidFill>
                  <a:schemeClr val="tx1"/>
                </a:solidFill>
                <a:effectLst/>
                <a:ea typeface="Calibri" pitchFamily="34" charset="0"/>
                <a:cs typeface="Times New Roman" pitchFamily="18" charset="0"/>
              </a:rPr>
              <a:t> υπολογίζεται ως παραγωγική δαπάνη)</a:t>
            </a:r>
            <a:r>
              <a:rPr kumimoji="0" lang="el-GR" b="0" i="0" u="none" strike="noStrike" cap="none" normalizeH="0" baseline="0" dirty="0" smtClean="0">
                <a:ln>
                  <a:noFill/>
                </a:ln>
                <a:solidFill>
                  <a:schemeClr val="tx1"/>
                </a:solidFill>
                <a:effectLst/>
                <a:ea typeface="Calibri" pitchFamily="34" charset="0"/>
                <a:cs typeface="Times New Roman" pitchFamily="18" charset="0"/>
              </a:rPr>
              <a:t>.</a:t>
            </a:r>
          </a:p>
          <a:p>
            <a:pPr indent="457200" algn="just" eaLnBrk="0" fontAlgn="base" hangingPunct="0">
              <a:spcBef>
                <a:spcPct val="0"/>
              </a:spcBef>
              <a:spcAft>
                <a:spcPct val="0"/>
              </a:spcAft>
            </a:pPr>
            <a:r>
              <a:rPr lang="el-GR" b="1" dirty="0" smtClean="0"/>
              <a:t>Η παραγωγική δαπάνη της απόσβεσης ορίζεται ως χρηματικό ποσό ίσο με την εκτιμώμενη ετήσια μείωση της αξίας των κεφαλαίων</a:t>
            </a:r>
            <a:r>
              <a:rPr lang="el-GR" dirty="0" smtClean="0"/>
              <a:t>. </a:t>
            </a:r>
          </a:p>
          <a:p>
            <a:pPr marL="0" marR="0" lvl="0" indent="457200" algn="just" defTabSz="914400" rtl="0" eaLnBrk="0" fontAlgn="base" latinLnBrk="0" hangingPunct="0">
              <a:lnSpc>
                <a:spcPct val="100000"/>
              </a:lnSpc>
              <a:spcBef>
                <a:spcPct val="0"/>
              </a:spcBef>
              <a:spcAft>
                <a:spcPct val="0"/>
              </a:spcAft>
              <a:buClrTx/>
              <a:buSzTx/>
              <a:buFontTx/>
              <a:buNone/>
              <a:tabLst/>
            </a:pPr>
            <a:endParaRPr lang="el-GR" dirty="0" smtClean="0">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b="0" i="1" u="none" strike="noStrike" cap="none" normalizeH="0" baseline="0" dirty="0" smtClean="0">
              <a:ln>
                <a:noFill/>
              </a:ln>
              <a:solidFill>
                <a:schemeClr val="tx1"/>
              </a:solidFill>
              <a:effectLst/>
            </a:endParaRPr>
          </a:p>
        </p:txBody>
      </p:sp>
      <p:sp>
        <p:nvSpPr>
          <p:cNvPr id="35841" name="Rectangle 1"/>
          <p:cNvSpPr>
            <a:spLocks noChangeArrowheads="1"/>
          </p:cNvSpPr>
          <p:nvPr/>
        </p:nvSpPr>
        <p:spPr bwMode="auto">
          <a:xfrm>
            <a:off x="285720" y="3380125"/>
            <a:ext cx="864399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Η φθορά των κεφαλαιουχικών αγαθών μπορεί να οφείλεται στις παρακάτω αιτίες:</a:t>
            </a:r>
            <a:endParaRPr kumimoji="0" lang="en-US"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rPr>
              <a:t>Στον χρόνο</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δηλαδή λόγω της επίδρασης των στοιχείων της φύσης. Η </a:t>
            </a:r>
            <a:r>
              <a:rPr kumimoji="0" lang="el-GR" sz="2000" b="0" i="0" u="sng" strike="noStrike" cap="none" normalizeH="0" baseline="0" dirty="0" smtClean="0">
                <a:ln>
                  <a:noFill/>
                </a:ln>
                <a:solidFill>
                  <a:schemeClr val="tx1"/>
                </a:solidFill>
                <a:effectLst/>
                <a:ea typeface="Times New Roman" pitchFamily="18" charset="0"/>
                <a:cs typeface="Arial" pitchFamily="34" charset="0"/>
              </a:rPr>
              <a:t>χρονική φθορά</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παρατηρείται σε κεφάλαια της επιχείρησης, όπως τα κτίσματα, τα ζώα, οι φυτείες και δευτερευόντως τα γεωργικά μηχανήματα (όταν αυτά χρησιμοποιούνται κάτω των φυσιολογικών ορίων λειτουργίας που προβλέπουν οι προδιαγραφές του κατασκευαστή).</a:t>
            </a:r>
            <a:endParaRPr kumimoji="0" lang="en-US" sz="2000"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rPr>
              <a:t>Στην εντατική λειτουργία</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των συντελεστών παραγωγής, κυρίως των ημιμονίμων κεφαλαίων, δηλαδή μηχανημάτων, εργαλείων κλπ. Η </a:t>
            </a:r>
            <a:r>
              <a:rPr kumimoji="0" lang="el-GR" sz="2000" b="0" i="0" u="sng" strike="noStrike" cap="none" normalizeH="0" baseline="0" dirty="0" smtClean="0">
                <a:ln>
                  <a:noFill/>
                </a:ln>
                <a:solidFill>
                  <a:schemeClr val="tx1"/>
                </a:solidFill>
                <a:effectLst/>
                <a:ea typeface="Times New Roman" pitchFamily="18" charset="0"/>
                <a:cs typeface="Arial" pitchFamily="34" charset="0"/>
              </a:rPr>
              <a:t>λειτουργική φθορά</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προκύπτει όταν οι συντελεστές αυτοί χρησιμοποιούνται περισσότερο από ότι προβλέπουν οι προδιαγραφές του κατασκευαστή.</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0729"/>
            <a:ext cx="7772400" cy="1872207"/>
          </a:xfrm>
        </p:spPr>
        <p:txBody>
          <a:bodyPr/>
          <a:lstStyle/>
          <a:p>
            <a:r>
              <a:rPr lang="el-GR" dirty="0" smtClean="0"/>
              <a:t>Συντελεστές γεωργικής παραγωγής</a:t>
            </a:r>
            <a:endParaRPr lang="el-GR" dirty="0"/>
          </a:p>
        </p:txBody>
      </p:sp>
      <p:sp>
        <p:nvSpPr>
          <p:cNvPr id="3" name="Subtitle 2"/>
          <p:cNvSpPr>
            <a:spLocks noGrp="1"/>
          </p:cNvSpPr>
          <p:nvPr>
            <p:ph type="subTitle" idx="1"/>
          </p:nvPr>
        </p:nvSpPr>
        <p:spPr>
          <a:xfrm>
            <a:off x="1371600" y="2996952"/>
            <a:ext cx="6400800" cy="3312368"/>
          </a:xfrm>
        </p:spPr>
        <p:txBody>
          <a:bodyPr/>
          <a:lstStyle/>
          <a:p>
            <a:pPr marL="514350" indent="-514350">
              <a:buAutoNum type="arabicPeriod"/>
            </a:pPr>
            <a:r>
              <a:rPr lang="el-GR" b="1" dirty="0" smtClean="0"/>
              <a:t>Έδαφος</a:t>
            </a:r>
          </a:p>
          <a:p>
            <a:pPr marL="514350" indent="-514350">
              <a:buAutoNum type="arabicPeriod"/>
            </a:pPr>
            <a:endParaRPr lang="el-GR" b="1" dirty="0" smtClean="0"/>
          </a:p>
          <a:p>
            <a:pPr marL="514350" indent="-514350">
              <a:buAutoNum type="arabicPeriod"/>
            </a:pPr>
            <a:r>
              <a:rPr lang="el-GR" b="1" dirty="0" smtClean="0"/>
              <a:t>Εργασία</a:t>
            </a:r>
          </a:p>
          <a:p>
            <a:pPr marL="514350" indent="-514350">
              <a:buAutoNum type="arabicPeriod"/>
            </a:pPr>
            <a:endParaRPr lang="el-GR" b="1" dirty="0" smtClean="0"/>
          </a:p>
          <a:p>
            <a:pPr marL="514350" indent="-514350">
              <a:buAutoNum type="arabicPeriod"/>
            </a:pPr>
            <a:r>
              <a:rPr lang="el-GR" b="1" dirty="0" smtClean="0"/>
              <a:t>Κεφάλαιο</a:t>
            </a:r>
            <a:endParaRPr lang="el-GR" b="1" dirty="0"/>
          </a:p>
          <a:p>
            <a:pPr marL="514350" indent="-514350">
              <a:buAutoNum type="arabicPeriod"/>
            </a:pP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285720" y="2149019"/>
            <a:ext cx="8643998"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 pos="1006475" algn="l"/>
              </a:tabLst>
            </a:pP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Η μείωση της αξίας κατά το ποσό της απόσβεση δεν σημαίνει βέβαια ότι η αξία του περιουσιακού στοιχείου μειώνεται, για την αντίστοιχη χρονική περίοδο, όσο ακριβώς υπολογίζεται με βάση τη χρησιμοποιούμενη μέθοδο απόσβεσης. Σημαίνει ό,τι λογιστικά, κατανέμεται και επιρρίπτεται η αρχική αξία (απόκτησης) του περιουσιακού στοιχείου στις παραγωγικές δαπάνες των χρονικών ( ή παραγωγικών) περιόδων κατά τις οποίες το περιουσιακό στοιχείο παρέχει τη χρήση του ( τις υπηρεσίες του) στη συγκεκριμένη παραγωγική διαδικασία. Και φυσικά συμπεριλαμβάνεται στο κόστος παραγωγής του αντίστοιχου προϊόντος.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100647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Η απόσβεση θεωρείται παραγωγική δαπάνη γιατί το περιουσιακό στοιχείο χρησιμοποιείται στη συγκεκριμένη παραγωγική διαδικασία  και επομένως η απώλεια (μείωση) της αξίας του πρέπει να επιβαρύνει τη συγκεκριμένη παραγωγική διαδικασία. Θα μπορούσε,</a:t>
            </a: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ως γνωστόν, η αξία του μέρους του περιουσιακού στοιχείου, που αντιπροσωπεύεται από την απόσβεση, να χρησιμοποιηθεί (επενδυθεί) σε κάποια άλλη παραγωγική  δραστηριότητα</a:t>
            </a: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a:t>
            </a:r>
            <a:endParaRPr kumimoji="0" lang="el-GR" altLang="zh-CN" sz="200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285720" y="0"/>
            <a:ext cx="8429684" cy="2246769"/>
          </a:xfrm>
          <a:prstGeom prst="rect">
            <a:avLst/>
          </a:prstGeom>
        </p:spPr>
        <p:txBody>
          <a:bodyPr wrap="square">
            <a:spAutoFit/>
          </a:bodyPr>
          <a:lstStyle/>
          <a:p>
            <a:pPr lvl="0" algn="just" eaLnBrk="0" fontAlgn="base" hangingPunct="0">
              <a:spcBef>
                <a:spcPct val="0"/>
              </a:spcBef>
              <a:spcAft>
                <a:spcPct val="0"/>
              </a:spcAft>
              <a:buFontTx/>
              <a:buChar char="•"/>
              <a:tabLst>
                <a:tab pos="228600" algn="l"/>
              </a:tabLst>
            </a:pPr>
            <a:r>
              <a:rPr lang="el-GR" sz="2000" b="1" dirty="0" smtClean="0">
                <a:ea typeface="Times New Roman" pitchFamily="18" charset="0"/>
                <a:cs typeface="Arial" pitchFamily="34" charset="0"/>
              </a:rPr>
              <a:t>Στην τεχνολογική παλαίωση</a:t>
            </a:r>
            <a:r>
              <a:rPr lang="el-GR" sz="2000" dirty="0" smtClean="0">
                <a:ea typeface="Times New Roman" pitchFamily="18" charset="0"/>
                <a:cs typeface="Arial" pitchFamily="34" charset="0"/>
              </a:rPr>
              <a:t> ή στην αλλαγή ζήτησης των χρησιμοποιούμενων συντελεστών παραγωγής, λόγω της προόδου της τεχνολογίας ή των οικονομικών και κοινωνικών μεταβολών. Η </a:t>
            </a:r>
            <a:r>
              <a:rPr lang="el-GR" sz="2000" u="sng" dirty="0" smtClean="0">
                <a:ea typeface="Times New Roman" pitchFamily="18" charset="0"/>
                <a:cs typeface="Arial" pitchFamily="34" charset="0"/>
              </a:rPr>
              <a:t>οικονομική απαξίωση</a:t>
            </a:r>
            <a:r>
              <a:rPr lang="el-GR" sz="2000" dirty="0" smtClean="0">
                <a:ea typeface="Times New Roman" pitchFamily="18" charset="0"/>
                <a:cs typeface="Arial" pitchFamily="34" charset="0"/>
              </a:rPr>
              <a:t> των κεφαλαίων αφορά αφενός μεν μηχανήματα και εργαλεία, τα οποία απαξιώνονται με την είσοδο στην αγορά πλέον σύγχρονων μοντέλων που είναι πιο αποτελεσματικά στην εκτέλεση γεωργικών εργασιών, και αφετέρου φυτείες ορισμένων ποικιλιών, η ζήτηση των οποίων περιορίζεται υπέρ άλλων. </a:t>
            </a:r>
            <a:endParaRPr lang="el-GR" sz="2000" dirty="0" smtClean="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214282" y="214290"/>
            <a:ext cx="864399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Η δαπάνη της απόσβεσης επιτρέπει τη σταδιακή αντικατάσταση των κεφαλαίων της γεωργικής επιχείρησης, τα οποία λόγω της χρησιμοποίησης τους στη παραγωγή γεωργικών προϊόντων, υφίστανται αργή κατανάλωση (φθορά). </a:t>
            </a:r>
            <a:endParaRPr lang="en-US" sz="2000" dirty="0" smtClean="0">
              <a:ea typeface="Times New Roman" pitchFamily="18"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Στόχος λοιπόν της απόσβεσης είναι η διαχρονική διατήρηση του εξοπλισμού της επιχείρησης σε σταθερά επίπεδα, ώστε να συνεχίζεται ομαλά η λειτουργία της επιχείρησης. Δηλαδή, η απόσβεση αντιπροσωπεύει την αποταμίευση της γεωργικής επιχείρησης που προορίζεται για την ανακατασκευή,  αναπαραγωγή και γενικότερα αντικατάσταση των συντελεστών παραγωγής, όταν αυτοί -με τη λήξη της παραγωγικής ζωής τους- δεν μπορούν να χρησιμοποιηθούν για τη παραγωγή γεωργικών προϊόντων.  </a:t>
            </a:r>
            <a:endParaRPr kumimoji="0" lang="el-GR" sz="2000" b="0"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285720" y="3500438"/>
            <a:ext cx="8501122" cy="3170099"/>
          </a:xfrm>
          <a:prstGeom prst="rect">
            <a:avLst/>
          </a:prstGeom>
        </p:spPr>
        <p:txBody>
          <a:bodyPr wrap="square">
            <a:spAutoFit/>
          </a:bodyPr>
          <a:lstStyle/>
          <a:p>
            <a:pPr algn="just"/>
            <a:r>
              <a:rPr lang="el-GR" sz="2000" dirty="0" smtClean="0"/>
              <a:t>Η δαπάνη της απόσβεσης αναφέρεται σε κεφάλαια των οποίων η αξία μειώνεται. Στην περίπτωση ζώων ή φυτών στην πρώτη φάση ανάπτυξής τους, δεν παρατηρούμε φθορά αλλά αντίθετα η αξία τους αυξάνει, οπότε κατά τη χρονική περίοδο της ανάπτυξης δεν εννοείται υπολογισμός της δαπάνης απόσβεσης.</a:t>
            </a:r>
            <a:endParaRPr lang="en-US" sz="2000" dirty="0" smtClean="0"/>
          </a:p>
          <a:p>
            <a:pPr algn="just"/>
            <a:r>
              <a:rPr lang="el-GR" sz="2000" dirty="0" smtClean="0"/>
              <a:t>Προκειμένου για κοπάδι ή για αγέλη παραγωγικών ζώων που παραμένουν σταθερά, όσον αφορά τον αριθμό των ζώων και την ηλικιακή της σύνθεση, ως απόσβεση μπορεί να θεωρηθεί ετησίως η αξία του συνόλου των νεοεισερχομένων ζώων στο κοπάδι (μόσχοι, αμνάδες κλπ), αφαιρώντας την αξία εξερχόμενων ζώων (υπερήλικες αγελάδες, προβατίνες κλπ).</a:t>
            </a:r>
            <a:endParaRPr 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42852"/>
            <a:ext cx="8572560" cy="1908215"/>
          </a:xfrm>
          <a:prstGeom prst="rect">
            <a:avLst/>
          </a:prstGeom>
        </p:spPr>
        <p:txBody>
          <a:bodyPr wrap="square">
            <a:spAutoFit/>
          </a:bodyPr>
          <a:lstStyle/>
          <a:p>
            <a:pPr lvl="0" indent="457200" algn="just" eaLnBrk="0" fontAlgn="base" hangingPunct="0">
              <a:spcBef>
                <a:spcPct val="0"/>
              </a:spcBef>
              <a:spcAft>
                <a:spcPct val="0"/>
              </a:spcAft>
            </a:pPr>
            <a:r>
              <a:rPr lang="el-GR" sz="2000" dirty="0" smtClean="0">
                <a:ea typeface="Calibri" pitchFamily="34" charset="0"/>
                <a:cs typeface="Times New Roman" pitchFamily="18" charset="0"/>
              </a:rPr>
              <a:t>Για την εκτίμηση του ύψους της δαπάνης της απόσβεσης κεφαλαίων μιας γεωργικής επιχείρησης είναι δυνατόν να χρησιμοποιηθούν αρκετές μέθοδοι</a:t>
            </a:r>
            <a:r>
              <a:rPr lang="en-US" sz="2000" dirty="0" smtClean="0">
                <a:ea typeface="Calibri" pitchFamily="34" charset="0"/>
                <a:cs typeface="Times New Roman" pitchFamily="18" charset="0"/>
              </a:rPr>
              <a:t>.</a:t>
            </a:r>
          </a:p>
          <a:p>
            <a:pPr lvl="0" indent="457200" algn="just" eaLnBrk="0" fontAlgn="base" hangingPunct="0">
              <a:spcBef>
                <a:spcPct val="0"/>
              </a:spcBef>
              <a:spcAft>
                <a:spcPct val="0"/>
              </a:spcAft>
            </a:pPr>
            <a:r>
              <a:rPr lang="el-GR" sz="2000" dirty="0" smtClean="0">
                <a:ea typeface="Calibri" pitchFamily="34" charset="0"/>
                <a:cs typeface="Times New Roman" pitchFamily="18" charset="0"/>
              </a:rPr>
              <a:t> Οι κυριότερες είναι :</a:t>
            </a:r>
            <a:endParaRPr lang="en-US" sz="2000" dirty="0" smtClean="0">
              <a:ea typeface="Calibri" pitchFamily="34" charset="0"/>
              <a:cs typeface="Times New Roman" pitchFamily="18" charset="0"/>
            </a:endParaRPr>
          </a:p>
          <a:p>
            <a:pPr lvl="0" indent="457200" algn="just" eaLnBrk="0" fontAlgn="base" hangingPunct="0">
              <a:spcBef>
                <a:spcPct val="0"/>
              </a:spcBef>
              <a:spcAft>
                <a:spcPct val="0"/>
              </a:spcAft>
            </a:pPr>
            <a:endParaRPr lang="el-GR" sz="2000" dirty="0" smtClean="0"/>
          </a:p>
          <a:p>
            <a:pPr lvl="0" indent="457200" algn="just" eaLnBrk="0" fontAlgn="base" hangingPunct="0">
              <a:spcBef>
                <a:spcPct val="0"/>
              </a:spcBef>
              <a:spcAft>
                <a:spcPct val="0"/>
              </a:spcAft>
            </a:pPr>
            <a:r>
              <a:rPr lang="el-GR" sz="2000" b="1" i="1" dirty="0" smtClean="0">
                <a:ea typeface="Calibri" pitchFamily="34" charset="0"/>
                <a:cs typeface="Times New Roman" pitchFamily="18" charset="0"/>
              </a:rPr>
              <a:t>α) της σταθερής (ή ευθύγραμμης) απόσβεσης</a:t>
            </a:r>
            <a:endParaRPr lang="en-US" sz="2000" b="1" i="1" dirty="0" smtClean="0">
              <a:ea typeface="Calibri" pitchFamily="34" charset="0"/>
              <a:cs typeface="Times New Roman" pitchFamily="18" charset="0"/>
            </a:endParaRPr>
          </a:p>
          <a:p>
            <a:pPr lvl="0" indent="457200" algn="just" eaLnBrk="0" fontAlgn="base" hangingPunct="0">
              <a:spcBef>
                <a:spcPct val="0"/>
              </a:spcBef>
              <a:spcAft>
                <a:spcPct val="0"/>
              </a:spcAft>
            </a:pPr>
            <a:endParaRPr lang="el-GR" i="1" dirty="0" smtClean="0"/>
          </a:p>
        </p:txBody>
      </p:sp>
      <p:sp>
        <p:nvSpPr>
          <p:cNvPr id="43010" name="Rectangle 2"/>
          <p:cNvSpPr>
            <a:spLocks noChangeArrowheads="1"/>
          </p:cNvSpPr>
          <p:nvPr/>
        </p:nvSpPr>
        <p:spPr bwMode="auto">
          <a:xfrm>
            <a:off x="285720" y="1785926"/>
            <a:ext cx="8715436"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Με βάση τη μέθοδο της </a:t>
            </a:r>
            <a:r>
              <a:rPr kumimoji="0" lang="el-GR" sz="2000" b="0" i="0" u="sng" strike="noStrike" cap="none" normalizeH="0" baseline="0" dirty="0" smtClean="0">
                <a:ln>
                  <a:noFill/>
                </a:ln>
                <a:solidFill>
                  <a:schemeClr val="tx1"/>
                </a:solidFill>
                <a:effectLst/>
                <a:ea typeface="Times New Roman" pitchFamily="18" charset="0"/>
                <a:cs typeface="Arial" pitchFamily="34" charset="0"/>
              </a:rPr>
              <a:t>σταθερής (ή ευθύγραμμης) απόσβεσης</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η υπολογιζόμενη απόσβεση που αντιστοιχεί σε κάθε έτος είναι η ίδια και παραμένει σταθερή σε όλη τη διάρκεια της παραγωγικής ζωής του συντελεστή παραγωγής.</a:t>
            </a:r>
            <a:endParaRPr kumimoji="0" lang="en-US"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Το ύψος της απόσβεσης ενός κεφαλαίου με την μέθοδο της σταθερής ή ευθύγραμμης απόσβεσης υπολογίζεται από τον</a:t>
            </a: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 τύπο:</a:t>
            </a: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n-US" sz="2000" dirty="0" smtClean="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lang="en-US" sz="1200" dirty="0" smtClean="0">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graphicFrame>
        <p:nvGraphicFramePr>
          <p:cNvPr id="43009" name="Object 1"/>
          <p:cNvGraphicFramePr>
            <a:graphicFrameLocks noChangeAspect="1"/>
          </p:cNvGraphicFramePr>
          <p:nvPr/>
        </p:nvGraphicFramePr>
        <p:xfrm>
          <a:off x="2285984" y="4000504"/>
          <a:ext cx="757825" cy="722578"/>
        </p:xfrm>
        <a:graphic>
          <a:graphicData uri="http://schemas.openxmlformats.org/presentationml/2006/ole">
            <p:oleObj spid="_x0000_s43009" name="Equation" r:id="rId3" imgW="406048" imgH="393359" progId="Equation.3">
              <p:embed/>
            </p:oleObj>
          </a:graphicData>
        </a:graphic>
      </p:graphicFrame>
      <p:sp>
        <p:nvSpPr>
          <p:cNvPr id="43011" name="Rectangle 3"/>
          <p:cNvSpPr>
            <a:spLocks noChangeArrowheads="1"/>
          </p:cNvSpPr>
          <p:nvPr/>
        </p:nvSpPr>
        <p:spPr bwMode="auto">
          <a:xfrm>
            <a:off x="214282" y="4734342"/>
            <a:ext cx="8643998"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5"/>
          <p:cNvSpPr/>
          <p:nvPr/>
        </p:nvSpPr>
        <p:spPr>
          <a:xfrm>
            <a:off x="428596" y="4143380"/>
            <a:ext cx="2032608" cy="400110"/>
          </a:xfrm>
          <a:prstGeom prst="rect">
            <a:avLst/>
          </a:prstGeom>
        </p:spPr>
        <p:txBody>
          <a:bodyPr wrap="none">
            <a:spAutoFit/>
          </a:bodyPr>
          <a:lstStyle/>
          <a:p>
            <a:pPr lvl="0" indent="457200" algn="just" eaLnBrk="0" fontAlgn="base" hangingPunct="0">
              <a:spcBef>
                <a:spcPct val="0"/>
              </a:spcBef>
              <a:spcAft>
                <a:spcPct val="0"/>
              </a:spcAft>
            </a:pPr>
            <a:r>
              <a:rPr lang="el-GR" sz="2000" dirty="0" smtClean="0">
                <a:ea typeface="Times New Roman" pitchFamily="18" charset="0"/>
                <a:cs typeface="Arial" pitchFamily="34" charset="0"/>
              </a:rPr>
              <a:t>Απόσβεση =  </a:t>
            </a:r>
            <a:endParaRPr lang="el-GR" sz="2000" dirty="0" smtClean="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14291"/>
            <a:ext cx="8715436" cy="3477875"/>
          </a:xfrm>
          <a:prstGeom prst="rect">
            <a:avLst/>
          </a:prstGeom>
        </p:spPr>
        <p:txBody>
          <a:bodyPr wrap="square">
            <a:spAutoFit/>
          </a:bodyPr>
          <a:lstStyle/>
          <a:p>
            <a:pPr lvl="0" algn="just" eaLnBrk="0" fontAlgn="base" hangingPunct="0">
              <a:spcBef>
                <a:spcPct val="0"/>
              </a:spcBef>
              <a:spcAft>
                <a:spcPct val="0"/>
              </a:spcAft>
            </a:pPr>
            <a:r>
              <a:rPr lang="el-GR" sz="2000" dirty="0" smtClean="0">
                <a:ea typeface="Times New Roman" pitchFamily="18" charset="0"/>
                <a:cs typeface="Arial" pitchFamily="34" charset="0"/>
              </a:rPr>
              <a:t>Όπου,</a:t>
            </a:r>
            <a:endParaRPr lang="en-US" sz="2000" b="1" dirty="0" smtClean="0">
              <a:ea typeface="Times New Roman" pitchFamily="18" charset="0"/>
              <a:cs typeface="Arial" pitchFamily="34" charset="0"/>
            </a:endParaRPr>
          </a:p>
          <a:p>
            <a:pPr lvl="0" algn="just" eaLnBrk="0" fontAlgn="base" hangingPunct="0">
              <a:spcBef>
                <a:spcPct val="0"/>
              </a:spcBef>
              <a:spcAft>
                <a:spcPct val="0"/>
              </a:spcAft>
            </a:pPr>
            <a:r>
              <a:rPr lang="el-GR" sz="2000" b="1" dirty="0" smtClean="0">
                <a:ea typeface="Times New Roman" pitchFamily="18" charset="0"/>
                <a:cs typeface="Arial" pitchFamily="34" charset="0"/>
              </a:rPr>
              <a:t>Α</a:t>
            </a:r>
            <a:r>
              <a:rPr lang="el-GR" sz="2000" dirty="0" smtClean="0">
                <a:ea typeface="Times New Roman" pitchFamily="18" charset="0"/>
                <a:cs typeface="Arial" pitchFamily="34" charset="0"/>
              </a:rPr>
              <a:t>= η αρχική αξία του κεφαλαίου κατά το χρόνο έναρξης της απόσβεσης</a:t>
            </a:r>
            <a:endParaRPr lang="en-US" sz="2000" dirty="0" smtClean="0">
              <a:cs typeface="Arial" pitchFamily="34" charset="0"/>
            </a:endParaRPr>
          </a:p>
          <a:p>
            <a:pPr lvl="0" algn="just" eaLnBrk="0" fontAlgn="base" hangingPunct="0">
              <a:spcBef>
                <a:spcPct val="0"/>
              </a:spcBef>
              <a:spcAft>
                <a:spcPct val="0"/>
              </a:spcAft>
            </a:pPr>
            <a:r>
              <a:rPr lang="el-GR" sz="2000" b="1" dirty="0" smtClean="0">
                <a:ea typeface="Times New Roman" pitchFamily="18" charset="0"/>
                <a:cs typeface="Arial" pitchFamily="34" charset="0"/>
              </a:rPr>
              <a:t>Υ</a:t>
            </a:r>
            <a:r>
              <a:rPr lang="el-GR" sz="2000" dirty="0" smtClean="0">
                <a:ea typeface="Times New Roman" pitchFamily="18" charset="0"/>
                <a:cs typeface="Arial" pitchFamily="34" charset="0"/>
              </a:rPr>
              <a:t>= η υπολειμματική αξία του κεφαλαίου, δηλαδή η αξία που του απομένει στο τέλος της ωφέλιμης ζωής του.</a:t>
            </a:r>
            <a:endParaRPr lang="en-US" sz="2000" dirty="0" smtClean="0">
              <a:cs typeface="Arial" pitchFamily="34" charset="0"/>
            </a:endParaRPr>
          </a:p>
          <a:p>
            <a:pPr lvl="0" algn="just" eaLnBrk="0" fontAlgn="base" hangingPunct="0">
              <a:spcBef>
                <a:spcPct val="0"/>
              </a:spcBef>
              <a:spcAft>
                <a:spcPct val="0"/>
              </a:spcAft>
            </a:pPr>
            <a:r>
              <a:rPr lang="en-US" sz="2000" b="1" dirty="0" smtClean="0">
                <a:ea typeface="Times New Roman" pitchFamily="18" charset="0"/>
                <a:cs typeface="Arial" pitchFamily="34" charset="0"/>
                <a:sym typeface="Symbol" pitchFamily="18" charset="2"/>
              </a:rPr>
              <a:t></a:t>
            </a:r>
            <a:r>
              <a:rPr lang="el-GR" sz="2000" dirty="0" smtClean="0">
                <a:ea typeface="Times New Roman" pitchFamily="18" charset="0"/>
                <a:cs typeface="Arial" pitchFamily="34" charset="0"/>
              </a:rPr>
              <a:t>= Ο αριθμός των ετών της παραγωγικής ζωής του κεφαλαίου, η Διάρκεια Παραγωγικής Ζωής (Δ.Π.Ζ.), δηλαδή της χρονικής περιόδου που ο συντελεστής παραγωγής μπορεί να αξιοποιηθεί, να χρησιμοποιηθεί ή να συμβάλει στην παραγωγή γεωργικών προϊόντων. Χρησιμοποιούνται ειδικοί πίνακες που προσδιορίζουν τη διάρκεια της παραγωγικής ζωής κεφαλαίων, τους οποίους έχει εκδώσει το Υπουργείο Αγροτικής Ανάπτυξης και Τροφίμων και είναι διαθέσιμοι σε κάθε Νομαρχιακή Διεύθυνση Αγροτικής Ανάπτυξης.</a:t>
            </a:r>
            <a:endParaRPr lang="el-GR" sz="2000" b="1" dirty="0" smtClean="0">
              <a:ea typeface="Times New Roman" pitchFamily="18" charset="0"/>
              <a:cs typeface="Arial" pitchFamily="34" charset="0"/>
              <a:sym typeface="Symbol" pitchFamily="18" charset="2"/>
            </a:endParaRPr>
          </a:p>
        </p:txBody>
      </p:sp>
      <p:sp>
        <p:nvSpPr>
          <p:cNvPr id="45057" name="Rectangle 1"/>
          <p:cNvSpPr>
            <a:spLocks noChangeArrowheads="1"/>
          </p:cNvSpPr>
          <p:nvPr/>
        </p:nvSpPr>
        <p:spPr bwMode="auto">
          <a:xfrm>
            <a:off x="357126" y="3714752"/>
            <a:ext cx="8572592" cy="33547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Ως βάση υπολογισμού της αρχικής αξίας του κεφαλαίου κατά το χρόνο έναρξης της απόσβεσης λαμβάνεται:</a:t>
            </a:r>
            <a:endParaRPr kumimoji="0" lang="en-US" sz="2000" b="0" i="0" u="none" strike="noStrike" cap="none" normalizeH="0" baseline="0" dirty="0" smtClean="0">
              <a:ln>
                <a:noFill/>
              </a:ln>
              <a:solidFill>
                <a:schemeClr val="tx1"/>
              </a:solidFill>
              <a:effectLst/>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Είτε το κόστος αρχικής απόκτησης ή παραγωγής την εποχή που αποκτήθηκε ή παρήχθη, όταν επικρατεί σταθερότητα στην ισοτιμία του νομίσματος και χαμηλό ποσοστό πληθωρισμού. </a:t>
            </a:r>
            <a:endParaRPr kumimoji="0" lang="en-US" sz="2000" b="0" i="0" u="none" strike="noStrike" cap="none" normalizeH="0" baseline="0" dirty="0" smtClean="0">
              <a:ln>
                <a:noFill/>
              </a:ln>
              <a:solidFill>
                <a:schemeClr val="tx1"/>
              </a:solidFill>
              <a:effectLst/>
              <a:ea typeface="Times New Roman" pitchFamily="18" charset="0"/>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Char char="•"/>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Είτε το κόστος για αντικατάσταση (ή ανακατασκευή), δηλαδή η τρέχουσα τιμή πώλησης ή αγοράς, όταν επικρατεί νομισματική αστάθεια  και υψηλό ποσοστό πληθωρισμού, διότι τότε οι τιμές των κεφαλαίων στην αγορά μεταβάλλονται διαχρονικά και απαιτείται μεγαλύτερο ποσό για την αντικατάσταση του κεφαλαίου.</a:t>
            </a:r>
            <a:endParaRPr kumimoji="0" lang="en-US" sz="2000" b="0" i="0" u="none" strike="noStrike" cap="none" normalizeH="0" baseline="0" dirty="0" smtClean="0">
              <a:ln>
                <a:noFill/>
              </a:ln>
              <a:solidFill>
                <a:schemeClr val="tx1"/>
              </a:solidFill>
              <a:effectLst/>
              <a:cs typeface="Arial" pitchFamily="34" charset="0"/>
            </a:endParaRPr>
          </a:p>
          <a:p>
            <a:pPr marL="0" marR="0" lvl="0" indent="2286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214282" y="214290"/>
            <a:ext cx="8643998"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l-GR" altLang="zh-CN"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Κυρίως αυτή η μέθοδος χρησιμοποιείται στη γεωργική  πράξη λόγω τηs απλότηταs τηs, παρά το ότι τα περισσότερα είδη κεφαλαίων δεν χαρακτηρίζονται στην πραγματικότητα, κατά τη διάρκεια τηs ζωήs τουs, από ίση ετήσια μείωση τηs αξίας τους.</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Εάν η αποσβεστέα αξία θεωρηθεί ίση με 100 τότε η ετήσια απόσβεση μπορεί να προκύψει και ωs συντελεστήs απόσβεσηs %.  ΄Ετσι αν η Δ.Π.Ζ. είναι π.χ.20 έτη τότε ο αντίστοιχος συντελεστής απόσβεσης, για τον υπολογισμό της ετήσιας απόσβεσης, θα είναι 100/20=5%. Και αν η αποσβεστέα αξία είναι π.χ. 1.000.000 € τότε η χρηματική αξία της ετήσιας απόσβεσης θα είναι  1.000.000 Χ (5%) = 50.000 €</a:t>
            </a:r>
            <a:endParaRPr kumimoji="0" lang="el-GR" altLang="zh-CN" sz="2000" i="0" u="none" strike="noStrike" cap="none" normalizeH="0" baseline="0" dirty="0" smtClean="0">
              <a:ln>
                <a:noFill/>
              </a:ln>
              <a:solidFill>
                <a:schemeClr val="tx1"/>
              </a:solidFill>
              <a:effectLst/>
              <a:cs typeface="Arial" pitchFamily="34" charset="0"/>
            </a:endParaRPr>
          </a:p>
        </p:txBody>
      </p:sp>
      <p:sp>
        <p:nvSpPr>
          <p:cNvPr id="48130" name="Rectangle 2"/>
          <p:cNvSpPr>
            <a:spLocks noChangeArrowheads="1"/>
          </p:cNvSpPr>
          <p:nvPr/>
        </p:nvSpPr>
        <p:spPr bwMode="auto">
          <a:xfrm>
            <a:off x="285720" y="3380125"/>
            <a:ext cx="857256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 pos="9144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Σε ορισμένεs περιπτώσειs η χρονική διάρκεια υπολογισμού της ετήσιαs απόσβεσης είναι δυνατό να είναι μικρότερη του 12μηνου ημερολογιακού έτους, όπως π.χ. στην περίπτωση απόκτησης του περιουσιακού στοιχείου σε κάποια χρονική στιγμή κατά την διάρκεια του οικονομικού έτους. Η αντίστοιχη απόσβεση που υπολογίζεται σε αυτή την περίπτωση, θα αναφέρεται στο συγκεκριμένο χρονικό διάστημα που βέβαια είναι μικρότερο του ενός έτους και επομένως θα είναι ένα μέρος της ετήσιας απόσβεσης.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9144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Η μονάδα αναφοράς τηs ετήσιαs απόσβεσηs μπορεί να είναι η μονάδα ποσότηταs παραγωγή (π.χ. απόσβεση/κιλό), ή η  μονάδα εδαφικήs έκταση (π.χ. απόσβεση/στρέμμα),  ή η μονάδα χρονικήs διάρκειαs λειτουργίας (π.χ. απόσβεση/ώρα λειτουργίας), κλπ.</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214282" y="0"/>
            <a:ext cx="8715436"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22325" algn="l"/>
              </a:tabLst>
            </a:pPr>
            <a:r>
              <a:rPr kumimoji="0" lang="el-GR" altLang="zh-CN" sz="2000" b="1" i="1" u="none" strike="noStrike" cap="none" normalizeH="0" baseline="0" dirty="0" smtClean="0">
                <a:ln>
                  <a:noFill/>
                </a:ln>
                <a:solidFill>
                  <a:srgbClr val="000000"/>
                </a:solidFill>
                <a:effectLst/>
                <a:ea typeface="Times New Roman" pitchFamily="18" charset="0"/>
                <a:cs typeface="Times New Roman" pitchFamily="18" charset="0"/>
              </a:rPr>
              <a:t>Η απόσβεση ως παραγωγική δαπάνη όταν αποκτώνται περιουσιακά στοιχεία με ξένα κεφάλαια </a:t>
            </a:r>
            <a:endParaRPr kumimoji="0" lang="en-US" altLang="zh-CN" sz="20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  Ι. Δυνατότητες υπολογισμού της ετήσιας απόσβεσης για μόνιμα και ημιμόνιμα περιουσιακά στοιχεία τα οποία ανήκουν στη γεωργική  εκμετάλλευση και τα οποία αποκτήθηκαν με ξένα κεφάλαια (χρηματοδότηση από τρίτους).</a:t>
            </a:r>
            <a:endParaRPr kumimoji="0" lang="en-US" altLang="zh-CN" sz="2000" i="0" u="sng"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1) Αποκτήθηκαν συνολικά με ξένα κεφάλαια και η εξόφληση της αξίας των         κεφαλαίων αυτών  γίνεται σε χρονικό διάστημα διαφορετικό  (μικρότερο ή μεγαλύτερο) της Διάρκειας Παραγωγικής Ζωής (Δ.Π.Ζ.) τους. </a:t>
            </a:r>
            <a:endParaRPr kumimoji="0" lang="el-GR" altLang="zh-CN" sz="200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Arial" pitchFamily="34" charset="0"/>
              </a:rPr>
              <a:t>     Στην περίπτωση αυτή και εφόσον δεν υπάρχουν άλλα πληροφοριακά στοιχεία, η ετήσια απόσβεση (όπως και οι τόκοι επί του Μ.Ε.Κ. ) προσδιορίζεται κατά τα γνωστά και δε λαμβάνεται υπόψη το τοκοχρεολύσιο το οποίο καταβάλλεται. Δε χρησιμοποιείται δηλ. το τοκοχρεολύσιο ως στοιχείο δαπάνης ( απόσβεση και τόκοι) για τον προσδιορισμό του κόστους παραγωγής του προϊόντος</a:t>
            </a:r>
            <a:r>
              <a:rPr kumimoji="0" lang="en-US" altLang="zh-CN" sz="2000" i="0" u="none" strike="noStrike" cap="none" normalizeH="0" baseline="0" dirty="0" smtClean="0">
                <a:ln>
                  <a:noFill/>
                </a:ln>
                <a:solidFill>
                  <a:schemeClr val="tx1"/>
                </a:solidFill>
                <a:effectLst/>
                <a:cs typeface="Arial" pitchFamily="34" charset="0"/>
              </a:rPr>
              <a:t> </a:t>
            </a:r>
          </a:p>
        </p:txBody>
      </p:sp>
      <p:sp>
        <p:nvSpPr>
          <p:cNvPr id="51202" name="Rectangle 2"/>
          <p:cNvSpPr>
            <a:spLocks noChangeArrowheads="1"/>
          </p:cNvSpPr>
          <p:nvPr/>
        </p:nvSpPr>
        <p:spPr bwMode="auto">
          <a:xfrm>
            <a:off x="214282" y="4000504"/>
            <a:ext cx="871543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2) Αποκτήθηκαν συνολικά με ξένα κεφάλαια και η εξόφληση της αξίας των         κεφαλαίων αυτών (χρόνος αποπληρωμής δανείου) γίνεται σε χρονικό         διάστημα όσο και η Δ.Π.Ζ. τους.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Στην περίπτωση αυτή και εφόσον δεν υπάρχουν στοιχεία για τον υπολογισμό των γεωργοοικονομικών μεγεθών της ετήσιας απόσβεσης, μπορεί το χρεολύσιο(με την προϋπόθεση ότι είναι διαχρονικά σταθερό ή μειούμενο) που καταβάλλεται να θεωρηθεί ότι αντιστοιχεί στην ετήσια απόσβεση και να χρησιμοποιηθεί το ποσό του ετήσιου χρεολυσίου ως ετήσια απόσβεση και του ετήσιου τόκου  ως αντίστοιχου τόκου επί του Μ.Ε.Κ.</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214282" y="285728"/>
            <a:ext cx="871543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3) Αποκτήθηκαν κατά ένα μέρος με ξένα κεφάλαια και κατά το υπόλοιπο με          ίδια κεφάλαια.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Στην περίπτωση αυτή, εφαρμόζεται αναλογικά ότι παραπάνω. Εξετάζεται δηλ. αν ο χρόνος αποπληρωμής των ξένων κεφαλαίων είναι ίσος με τη Δ.Π.Ζ. του αποκτηθέντος περιουσιακού στοιχείου και ανάλογα είτε χρησιμοποιούνται τα στοιχεία του τοκοχρεολυσίου ως ποσό απόσβεσης + τόκος Μ.Ε.Κ., είτε δε χρησιμοποιούνται. Τα στοιχεία αυτά βέβαια αφορούν μόνο κατά το μέρος της αξίας των περιουσιακών στοιχείων που αποκτήθηκαν  με δάνειο. Κατά το υπόλοιπο μέρος που αφορά το ίδιο κεφάλαιο η απόσβεση και ο τόκος Μ.Ε.Κ. υπολογίζεται κατά τα γνωστά.</a:t>
            </a:r>
            <a:endParaRPr kumimoji="0" lang="en-US" altLang="zh-CN" sz="2000" i="0" u="none" strike="noStrike" cap="none" normalizeH="0" baseline="0" dirty="0" smtClean="0">
              <a:ln>
                <a:noFill/>
              </a:ln>
              <a:solidFill>
                <a:schemeClr val="tx1"/>
              </a:solidFill>
              <a:effectLst/>
              <a:cs typeface="Arial" pitchFamily="34" charset="0"/>
            </a:endParaRPr>
          </a:p>
          <a:p>
            <a:pPr lvl="0" algn="just" eaLnBrk="0" fontAlgn="base" hangingPunct="0">
              <a:spcBef>
                <a:spcPct val="0"/>
              </a:spcBef>
              <a:spcAft>
                <a:spcPct val="0"/>
              </a:spcAft>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Βέβαια εφόσον μπορούν να υπολογιστούν τα γεωργοοικονομικά μεγέθη της ετήσιας απόσβεσης για το σύνολο της αξίας του περιουσιακού στοιχείου, τότε υπολογίζεται η ετήσια απόσβεση ενιαία και συνολικά για όλη την αποσβεστέα αξία.</a:t>
            </a:r>
            <a:r>
              <a:rPr lang="el-GR" sz="2000" b="1" dirty="0" smtClean="0"/>
              <a:t>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142844" y="0"/>
            <a:ext cx="8858312"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ΙΙ. Υπολογισμός της ετήσιας απόσβεσης όταν η αξία του περιουσιακού στοιχείου προσδιορίζεται με βάση την τιμή αντικατάστασης.</a:t>
            </a:r>
            <a:endParaRPr kumimoji="0" lang="en-US" altLang="zh-CN" sz="2000" i="0" u="sng"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Συνήθως ως τιμή αντικατάστασης ορίζεται  το σύνολο των δαπανών στις οποίες πρέπει να υποβληθεί η γεωργική εκμετάλλευση για την αντικατάσταση ενός περιουσιακού στοιχείου πού έχει αποκτηθεί στο παρελθόν, στη λειτουργική κατάσταση χρήσεως στην οποία βρίσκεται τη χρονική στιγμή της εκτίμησης. Στην πράξη μπορεί να είναι γνωστή η τιμή αντικατάστασης του συγκεκριμένου περιουσιακού στοιχείου ως "καινούργιου", ή η τιμή αντικατάστασης του συγκεκριμένου περιουσιακού στοιχείου ως "χρησιμοποιημένου" (μεταχειρισμένου), και βέβαια αυτές οι τιμές να αναφέρονται στο χρόνο της εκτίμησης.</a:t>
            </a:r>
            <a:endParaRPr kumimoji="0" lang="el-GR" altLang="zh-CN" sz="2000" i="0" u="none" strike="noStrike" cap="none" normalizeH="0" baseline="0" dirty="0" smtClean="0">
              <a:ln>
                <a:noFill/>
              </a:ln>
              <a:solidFill>
                <a:schemeClr val="tx1"/>
              </a:solidFill>
              <a:effectLst/>
              <a:cs typeface="Arial" pitchFamily="34" charset="0"/>
            </a:endParaRPr>
          </a:p>
        </p:txBody>
      </p:sp>
      <p:sp>
        <p:nvSpPr>
          <p:cNvPr id="52226" name="Rectangle 2"/>
          <p:cNvSpPr>
            <a:spLocks noChangeArrowheads="1"/>
          </p:cNvSpPr>
          <p:nvPr/>
        </p:nvSpPr>
        <p:spPr bwMode="auto">
          <a:xfrm>
            <a:off x="214282" y="3429000"/>
            <a:ext cx="871543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 Χρησιμοποίηση της τιμής αντικατάστασης ως "καινούργιου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Εάν  ένα συγκεκριμένο περιουσιακό στοιχείο έχει αποκτηθεί στο παρελθόν “ως καινούργιο” ( π.χ. την 1/1/ 1985), είναι γνωστή η Δ.Π.Ζ. (π.χ. 20 έτη) και είναι γνωστή η τιμή αντικατάστασης ως "καινούργιου" (π.χ. 1.600.000 €) κατά το χρόνο της εκτίμησης (π.χ. την 1/1/1990), τότε για τον προσδιορισμό της ετήσιας απόσβεσης χρησιμοποιούνται αυτά τα στοιχεία, στη μέθοδο της σταθερής απόσβεσης κατά τα γνωστά. Θα είναι δηλ.</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1.600.000-20.000</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ετήσια απόσβεση = ------------------------      (υποτίθεται υπολειμματική αξία: 20.000)</a:t>
            </a: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r>
              <a:rPr lang="el-GR" altLang="zh-CN" sz="2000" dirty="0" smtClean="0">
                <a:ea typeface="Times New Roman" pitchFamily="18" charset="0"/>
                <a:cs typeface="Times New Roman" pitchFamily="18" charset="0"/>
              </a:rPr>
              <a:t>                                                     20</a:t>
            </a: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 pos="5211763" algn="l"/>
              </a:tabLst>
            </a:pP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142844" y="0"/>
            <a:ext cx="878687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β) Χρησιμοποίηση της τιμής αντικατάστασης ως "μεταχειρισμένου"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b="1" i="1" u="none" strike="noStrike" cap="none" normalizeH="0" baseline="0" dirty="0" smtClean="0">
                <a:ln>
                  <a:noFill/>
                </a:ln>
                <a:solidFill>
                  <a:schemeClr val="tx1"/>
                </a:solidFill>
                <a:effectLst/>
                <a:ea typeface="Times New Roman" pitchFamily="18" charset="0"/>
                <a:cs typeface="Times New Roman" pitchFamily="18" charset="0"/>
              </a:rPr>
              <a:t>    </a:t>
            </a:r>
            <a:r>
              <a:rPr kumimoji="0" lang="en-US" altLang="zh-CN" sz="2000" b="1" i="1" u="none" strike="noStrike" cap="none" normalizeH="0" baseline="0" dirty="0" err="1" smtClean="0">
                <a:ln>
                  <a:noFill/>
                </a:ln>
                <a:solidFill>
                  <a:schemeClr val="tx1"/>
                </a:solidFill>
                <a:effectLst/>
                <a:ea typeface="Times New Roman" pitchFamily="18" charset="0"/>
                <a:cs typeface="Times New Roman" pitchFamily="18" charset="0"/>
              </a:rPr>
              <a:t>i</a:t>
            </a:r>
            <a:r>
              <a:rPr kumimoji="0" lang="el-GR" altLang="zh-CN" sz="2000" b="1" i="1" u="none" strike="noStrike" cap="none" normalizeH="0" baseline="0" dirty="0" smtClean="0">
                <a:ln>
                  <a:noFill/>
                </a:ln>
                <a:solidFill>
                  <a:schemeClr val="tx1"/>
                </a:solidFill>
                <a:effectLst/>
                <a:ea typeface="Times New Roman" pitchFamily="18" charset="0"/>
                <a:cs typeface="Times New Roman" pitchFamily="18" charset="0"/>
              </a:rPr>
              <a:t>. </a:t>
            </a:r>
            <a:endParaRPr kumimoji="0" lang="en-US" altLang="zh-CN" sz="2000" b="1" i="1"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Εάν ένα περιουσιακό στοιχείο, έχει αποκτηθεί στο παρελθόν “ως καινούργιο” (π.χ. 1/1/1985), είναι γνωστή η Δ.Π.Ζ. (π.χ. 20 έτη), και είναι γνωστή η τιμή αντικατάστασης ως "μεταχειρισμένου" (π.χ. 1.000.000 €) κατά το χρόνο της εκτίμησης (π.χ. 1/1/ 1991),- δηλ. η τιμή του στην κατάσταση χρήσης του κατά το χρόνο της εκτίμησης- τότε για τον προσδιορισμό της ετήσιας απόσβεσης χρησιμοποιώντας τη μέθοδο της σταθερής απόσβεσης, λαμβάνεται υπόψη η τιμή αντικατάστασης του μεταχειρισμένου και ως Δ.Π.Ζ. θεωρείται η διαφορά της Δ.Π.Ζ. του έτους απόκτησης (20 έτη) και των ετών που έχουν παρέλθει από την απόκτηση(1/1/1985) του περιουσιακού στοιχείου μέχρι τη χρονική στιγμή της εκτίμησης (1/1/ 1991).</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Θα είναι δηλ.:</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1.000.000-20.000          980.000</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ετήσια απόσβεση=        -------------------------   =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(20 - 6)                        14</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οι 20.000 είναι η υπολ. αξία)</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822325"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Σημειώνεται ότι το ύψος της ετήσιας απόσβεσης ισχύει μόνο γιά το συγκεκριμένο χρόνο της εκτίμησης ( και με τις ίδιες προϋποθέσεις ισχύει και για τα επόμενα έτη της παραγωγικής ζωής του περιουσιακού στοιχείου).</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214282" y="214290"/>
            <a:ext cx="871543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000" b="1" i="1" u="none" strike="noStrike" cap="none" normalizeH="0" baseline="0" dirty="0" smtClean="0">
                <a:ln>
                  <a:noFill/>
                </a:ln>
                <a:solidFill>
                  <a:schemeClr val="tx1"/>
                </a:solidFill>
                <a:effectLst/>
                <a:ea typeface="Times New Roman" pitchFamily="18" charset="0"/>
                <a:cs typeface="Times New Roman" pitchFamily="18" charset="0"/>
              </a:rPr>
              <a:t>ii</a:t>
            </a:r>
            <a:r>
              <a:rPr kumimoji="0" lang="el-GR" altLang="zh-CN" sz="2000" b="1" i="1" u="none" strike="noStrike" cap="none" normalizeH="0" baseline="0" dirty="0" smtClean="0">
                <a:ln>
                  <a:noFill/>
                </a:ln>
                <a:solidFill>
                  <a:schemeClr val="tx1"/>
                </a:solidFill>
                <a:effectLst/>
                <a:ea typeface="Times New Roman" pitchFamily="18" charset="0"/>
                <a:cs typeface="Times New Roman" pitchFamily="18" charset="0"/>
              </a:rPr>
              <a:t>.</a:t>
            </a:r>
            <a:endParaRPr kumimoji="0" lang="en-US" altLang="zh-CN" sz="2000" b="1" i="1"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Εάν βέβαια είναι γνωστή η τιμή αντικατάστασης ως μεταχειρισμένου (π.χ. την 1/1/98  είναι 1.000.000) και η αντίστοιχη Δ.Π.Ζ. για  την ίδια χρονική στιγμή (1/1/98)  είναι 10 έτη,τότε η ετήσια απόσβεση βρίσκεται κατά τα γνωστά, δηλ.</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1.000.000</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ετήσια απόσβεση=--------------- =100.000 (υπολ.αξία μηδέν).</a:t>
            </a:r>
            <a:endParaRPr kumimoji="0" lang="el-GR" altLang="zh-CN" sz="2000" i="1"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zh-CN" sz="2000" i="1" u="none" strike="noStrike" cap="none" normalizeH="0" baseline="0" dirty="0" smtClean="0">
                <a:ln>
                  <a:noFill/>
                </a:ln>
                <a:solidFill>
                  <a:schemeClr val="tx1"/>
                </a:solidFill>
                <a:effectLst/>
                <a:ea typeface="Times New Roman" pitchFamily="18" charset="0"/>
                <a:cs typeface="Arial" pitchFamily="34" charset="0"/>
              </a:rPr>
              <a:t>                                                         </a:t>
            </a:r>
            <a:r>
              <a:rPr kumimoji="0" lang="el-GR" altLang="zh-CN" sz="2000" i="0" u="none" strike="noStrike" cap="none" normalizeH="0" baseline="0" dirty="0" smtClean="0">
                <a:ln>
                  <a:noFill/>
                </a:ln>
                <a:solidFill>
                  <a:schemeClr val="tx1"/>
                </a:solidFill>
                <a:effectLst/>
                <a:ea typeface="Times New Roman" pitchFamily="18" charset="0"/>
                <a:cs typeface="Arial" pitchFamily="34" charset="0"/>
              </a:rPr>
              <a:t>10 </a:t>
            </a:r>
            <a:r>
              <a:rPr kumimoji="0" lang="el-GR" altLang="zh-CN" sz="2000" i="0" u="sng" strike="noStrike" cap="none" normalizeH="0" baseline="0" dirty="0" smtClean="0">
                <a:ln>
                  <a:noFill/>
                </a:ln>
                <a:solidFill>
                  <a:schemeClr val="tx1"/>
                </a:solidFill>
                <a:effectLst/>
                <a:ea typeface="Times New Roman" pitchFamily="18" charset="0"/>
                <a:cs typeface="Arial" pitchFamily="34" charset="0"/>
              </a:rPr>
              <a:t>                                          </a:t>
            </a:r>
            <a:r>
              <a:rPr kumimoji="0" lang="en-US" altLang="zh-CN" sz="2000" i="0" u="none" strike="noStrike" cap="none" normalizeH="0" baseline="0" dirty="0" smtClean="0">
                <a:ln>
                  <a:noFill/>
                </a:ln>
                <a:solidFill>
                  <a:schemeClr val="tx1"/>
                </a:solidFill>
                <a:effectLst/>
                <a:cs typeface="Arial"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851340"/>
            <a:ext cx="864096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2" algn="ctr" fontAlgn="base">
              <a:spcBef>
                <a:spcPct val="0"/>
              </a:spcBef>
              <a:spcAft>
                <a:spcPct val="0"/>
              </a:spcAft>
            </a:pPr>
            <a:r>
              <a:rPr kumimoji="0" lang="el-GR" sz="2000" b="1" i="0" u="none" strike="noStrike" cap="none" normalizeH="0" baseline="0" dirty="0" smtClean="0">
                <a:ln>
                  <a:noFill/>
                </a:ln>
                <a:solidFill>
                  <a:schemeClr val="tx1"/>
                </a:solidFill>
                <a:effectLst/>
                <a:ea typeface="Calibri" pitchFamily="34" charset="0"/>
                <a:cs typeface="Times New Roman" pitchFamily="18" charset="0"/>
              </a:rPr>
              <a:t>ΕΔΑΦΟΣ</a:t>
            </a: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Σαν γενικές χαρακτηριστικές ιδιότητες του εδάφους με τις οποίες ασχολείται η αγροτική οικονομία είναι:</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α) Το αμετακίνητο γεωγραφικά.</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β) Το άφθαρτο.</a:t>
            </a: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γ) Το </a:t>
            </a:r>
            <a:r>
              <a:rPr kumimoji="0" lang="el-GR" b="0" i="0" u="none" strike="noStrike" cap="none" normalizeH="0" baseline="0" dirty="0" err="1" smtClean="0">
                <a:ln>
                  <a:noFill/>
                </a:ln>
                <a:solidFill>
                  <a:schemeClr val="tx1"/>
                </a:solidFill>
                <a:effectLst/>
                <a:ea typeface="Calibri" pitchFamily="34" charset="0"/>
                <a:cs typeface="Times New Roman" pitchFamily="18" charset="0"/>
              </a:rPr>
              <a:t>ανεπαύξητο</a:t>
            </a:r>
            <a:r>
              <a:rPr kumimoji="0" lang="el-GR" b="0" i="0" u="none" strike="noStrike" cap="none" normalizeH="0" baseline="0" dirty="0" smtClean="0">
                <a:ln>
                  <a:noFill/>
                </a:ln>
                <a:solidFill>
                  <a:schemeClr val="tx1"/>
                </a:solidFill>
                <a:effectLst/>
                <a:ea typeface="Calibri" pitchFamily="34" charset="0"/>
                <a:cs typeface="Times New Roman" pitchFamily="18" charset="0"/>
              </a:rPr>
              <a:t>.</a:t>
            </a:r>
            <a:endParaRPr kumimoji="0" lang="el-GR" b="0" i="0" u="none" strike="noStrike" cap="none" normalizeH="0" baseline="0" dirty="0" smtClean="0">
              <a:ln>
                <a:noFill/>
              </a:ln>
              <a:solidFill>
                <a:schemeClr val="tx1"/>
              </a:solidFill>
              <a:effectLs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14290"/>
            <a:ext cx="8786874" cy="400110"/>
          </a:xfrm>
          <a:prstGeom prst="rect">
            <a:avLst/>
          </a:prstGeom>
        </p:spPr>
        <p:txBody>
          <a:bodyPr wrap="square">
            <a:spAutoFit/>
          </a:bodyPr>
          <a:lstStyle/>
          <a:p>
            <a:pPr lvl="0" indent="457200" algn="just" eaLnBrk="0" fontAlgn="base" hangingPunct="0">
              <a:spcBef>
                <a:spcPct val="0"/>
              </a:spcBef>
              <a:spcAft>
                <a:spcPct val="0"/>
              </a:spcAft>
            </a:pPr>
            <a:r>
              <a:rPr lang="el-GR" sz="2000" b="1" i="1" dirty="0" smtClean="0">
                <a:ea typeface="Calibri" pitchFamily="34" charset="0"/>
                <a:cs typeface="Times New Roman" pitchFamily="18" charset="0"/>
              </a:rPr>
              <a:t>β) της μεταβλητής (ή ανάλογα με τη χρήση) απόσβεσης </a:t>
            </a:r>
            <a:endParaRPr lang="en-US" sz="2000" b="1" i="1" dirty="0" smtClean="0">
              <a:ea typeface="Calibri" pitchFamily="34" charset="0"/>
              <a:cs typeface="Times New Roman" pitchFamily="18" charset="0"/>
            </a:endParaRPr>
          </a:p>
        </p:txBody>
      </p:sp>
      <p:sp>
        <p:nvSpPr>
          <p:cNvPr id="3" name="Rectangle 2"/>
          <p:cNvSpPr/>
          <p:nvPr/>
        </p:nvSpPr>
        <p:spPr>
          <a:xfrm>
            <a:off x="285720" y="642918"/>
            <a:ext cx="8643998" cy="2246769"/>
          </a:xfrm>
          <a:prstGeom prst="rect">
            <a:avLst/>
          </a:prstGeom>
        </p:spPr>
        <p:txBody>
          <a:bodyPr wrap="square">
            <a:spAutoFit/>
          </a:bodyPr>
          <a:lstStyle/>
          <a:p>
            <a:r>
              <a:rPr lang="el-GR" sz="2000" dirty="0" smtClean="0"/>
              <a:t>Η μέθοδος της  </a:t>
            </a:r>
            <a:r>
              <a:rPr lang="el-GR" sz="2000" u="sng" dirty="0" smtClean="0"/>
              <a:t>μεταβλητής (ή ανάλογα με τη χρήση) απόσβεσης</a:t>
            </a:r>
            <a:r>
              <a:rPr lang="el-GR" sz="2000" dirty="0" smtClean="0"/>
              <a:t> εφαρμόζεται κυρίως σε γεωργικά μηχανήματα . Στην περίπτωση αυτή η εκτίμηση της απόσβεσης γίνεται με βάση το ετήσιο παρεχόμενο έργο του μηχανήματος (σε ώρες, χιλιόμετρα, κλπ.), σε σχέση με το συνολικό έργο που μπορεί να παραχθεί στην διάρκεια της παραγωγικής του ζωής, όπως προβλέπει ο κατασκευαστής του.</a:t>
            </a:r>
            <a:endParaRPr lang="en-US" sz="2000" dirty="0" smtClean="0"/>
          </a:p>
          <a:p>
            <a:r>
              <a:rPr lang="el-GR" sz="2000" dirty="0" smtClean="0"/>
              <a:t>Σε πρώτη φάση υπολογίζεται η απόσβεση στην μονάδα έργου (ανά ώρα, χιλιόμετρο, κλπ.):  </a:t>
            </a:r>
            <a:endParaRPr lang="en-US" sz="2000" dirty="0"/>
          </a:p>
        </p:txBody>
      </p:sp>
      <p:sp>
        <p:nvSpPr>
          <p:cNvPr id="47109" name="Rectangle 5"/>
          <p:cNvSpPr>
            <a:spLocks noChangeArrowheads="1"/>
          </p:cNvSpPr>
          <p:nvPr/>
        </p:nvSpPr>
        <p:spPr bwMode="auto">
          <a:xfrm>
            <a:off x="0" y="2928934"/>
            <a:ext cx="1859483"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 Απόσβεση =  </a:t>
            </a:r>
            <a:endParaRPr kumimoji="0" lang="el-GR" sz="2000" b="0" i="0" u="none" strike="noStrike" cap="none" normalizeH="0" baseline="0" dirty="0" smtClean="0">
              <a:ln>
                <a:noFill/>
              </a:ln>
              <a:solidFill>
                <a:schemeClr val="tx1"/>
              </a:solidFill>
              <a:effectLst/>
              <a:cs typeface="Arial" pitchFamily="34" charset="0"/>
            </a:endParaRPr>
          </a:p>
        </p:txBody>
      </p:sp>
      <p:graphicFrame>
        <p:nvGraphicFramePr>
          <p:cNvPr id="47108" name="Object 4"/>
          <p:cNvGraphicFramePr>
            <a:graphicFrameLocks noChangeAspect="1"/>
          </p:cNvGraphicFramePr>
          <p:nvPr/>
        </p:nvGraphicFramePr>
        <p:xfrm>
          <a:off x="1738988" y="2777860"/>
          <a:ext cx="832748" cy="794016"/>
        </p:xfrm>
        <a:graphic>
          <a:graphicData uri="http://schemas.openxmlformats.org/presentationml/2006/ole">
            <p:oleObj spid="_x0000_s47108" name="Equation" r:id="rId3" imgW="406048" imgH="393359" progId="Equation.3">
              <p:embed/>
            </p:oleObj>
          </a:graphicData>
        </a:graphic>
      </p:graphicFrame>
      <p:sp>
        <p:nvSpPr>
          <p:cNvPr id="47110" name="Rectangle 6"/>
          <p:cNvSpPr>
            <a:spLocks noChangeArrowheads="1"/>
          </p:cNvSpPr>
          <p:nvPr/>
        </p:nvSpPr>
        <p:spPr bwMode="auto">
          <a:xfrm>
            <a:off x="0" y="8477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47111" name="Rectangle 7"/>
          <p:cNvSpPr>
            <a:spLocks noChangeArrowheads="1"/>
          </p:cNvSpPr>
          <p:nvPr/>
        </p:nvSpPr>
        <p:spPr bwMode="auto">
          <a:xfrm>
            <a:off x="285720" y="3380125"/>
            <a:ext cx="8715436"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Times New Roman" pitchFamily="18" charset="0"/>
                <a:cs typeface="Arial" pitchFamily="34" charset="0"/>
              </a:rPr>
              <a:t>Όπου,</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rPr>
              <a:t>Α</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η αρχική αξία του κεφαλαίου κατά το χρόνο έναρξης της απόσβεσης</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rPr>
              <a:t>Υ</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η υπολειμματική αξία του κεφαλαίου, δηλαδή η αξία που του απομένει στο τέλος της ωφέλιμης ζωής του.</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a:t>
            </a:r>
            <a:r>
              <a:rPr kumimoji="0" lang="el-GR" sz="2000" b="0" i="0" u="none" strike="noStrike" cap="none" normalizeH="0" baseline="0" dirty="0" smtClean="0">
                <a:ln>
                  <a:noFill/>
                </a:ln>
                <a:solidFill>
                  <a:schemeClr val="tx1"/>
                </a:solidFill>
                <a:effectLst/>
                <a:ea typeface="Times New Roman" pitchFamily="18" charset="0"/>
                <a:cs typeface="Arial" pitchFamily="34" charset="0"/>
              </a:rPr>
              <a:t>= Το προβλεπόμενο συνολικό έργο του μηχανήματος στην διάρκεια της παραγωγικής του ζωής (σε ώρες, χιλιόμετρα, κλπ.).</a:t>
            </a:r>
            <a:endParaRPr kumimoji="0" lang="en-US" sz="2000" b="1" i="0" u="none" strike="noStrike" cap="none" normalizeH="0" baseline="0" dirty="0" smtClean="0">
              <a:ln>
                <a:noFill/>
              </a:ln>
              <a:solidFill>
                <a:schemeClr val="tx1"/>
              </a:solidFill>
              <a:effectLst/>
              <a:ea typeface="Times New Roman" pitchFamily="18" charset="0"/>
              <a:cs typeface="Arial" pitchFamily="34"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Κατόπιν</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εκτιμάται</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η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απόσβεση</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σε</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ετήσια</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βάση</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ως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το</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γινόμενο</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της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υπολογιζόμενης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απόσβεσης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στην</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μονάδα</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έργου</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επί</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το</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ετήσιο</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έργο</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του</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σε</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ώρες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χιλιόμετρα</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κλπ</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Η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μέθοδος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αυτή</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χρησιμοποιείται</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συνήθως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στις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περιπτώσεις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εντατικής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λειτουργίας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του</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μηχανήματος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στην</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διάρκεια</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ενός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έτους</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δηλαδή</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όταν</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η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υπολογιζόμενη</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απόσβεση</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προκύπτει</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από</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l-GR"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την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λειτουργική</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r>
              <a:rPr kumimoji="0" lang="en-US" sz="2000" i="0" u="none" strike="noStrike" cap="none" normalizeH="0" baseline="0" dirty="0" err="1" smtClean="0">
                <a:ln>
                  <a:noFill/>
                </a:ln>
                <a:solidFill>
                  <a:schemeClr val="tx1"/>
                </a:solidFill>
                <a:effectLst/>
                <a:ea typeface="Times New Roman" pitchFamily="18" charset="0"/>
                <a:cs typeface="Arial" pitchFamily="34" charset="0"/>
                <a:sym typeface="Symbol" pitchFamily="18" charset="2"/>
              </a:rPr>
              <a:t>φθορά</a:t>
            </a:r>
            <a:r>
              <a:rPr kumimoji="0" lang="en-US" sz="2000" i="0" u="none" strike="noStrike" cap="none" normalizeH="0" baseline="0" dirty="0" smtClean="0">
                <a:ln>
                  <a:noFill/>
                </a:ln>
                <a:solidFill>
                  <a:schemeClr val="tx1"/>
                </a:solidFill>
                <a:effectLst/>
                <a:ea typeface="Times New Roman" pitchFamily="18" charset="0"/>
                <a:cs typeface="Arial" pitchFamily="34" charset="0"/>
                <a:sym typeface="Symbol" pitchFamily="18" charset="2"/>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0"/>
            <a:ext cx="8786874" cy="707886"/>
          </a:xfrm>
          <a:prstGeom prst="rect">
            <a:avLst/>
          </a:prstGeom>
        </p:spPr>
        <p:txBody>
          <a:bodyPr wrap="square">
            <a:spAutoFit/>
          </a:bodyPr>
          <a:lstStyle/>
          <a:p>
            <a:pPr lvl="0" indent="457200" algn="just" eaLnBrk="0" fontAlgn="base" hangingPunct="0">
              <a:spcBef>
                <a:spcPct val="0"/>
              </a:spcBef>
              <a:spcAft>
                <a:spcPct val="0"/>
              </a:spcAft>
            </a:pPr>
            <a:endParaRPr lang="el-GR" sz="2000" i="1" dirty="0" smtClean="0"/>
          </a:p>
          <a:p>
            <a:pPr lvl="0" indent="457200" algn="just" eaLnBrk="0" fontAlgn="base" hangingPunct="0">
              <a:spcBef>
                <a:spcPct val="0"/>
              </a:spcBef>
              <a:spcAft>
                <a:spcPct val="0"/>
              </a:spcAft>
            </a:pPr>
            <a:r>
              <a:rPr lang="el-GR" sz="2000" b="1" i="1" dirty="0" smtClean="0">
                <a:ea typeface="Calibri" pitchFamily="34" charset="0"/>
                <a:cs typeface="Times New Roman" pitchFamily="18" charset="0"/>
              </a:rPr>
              <a:t>γ) της φθίνουσας (συναρτήσει του αθροίσματος των ετών) απόσβεσης</a:t>
            </a:r>
            <a:endParaRPr lang="en-US" sz="2000" b="1" dirty="0"/>
          </a:p>
        </p:txBody>
      </p:sp>
      <p:sp>
        <p:nvSpPr>
          <p:cNvPr id="3" name="Rectangle 2"/>
          <p:cNvSpPr/>
          <p:nvPr/>
        </p:nvSpPr>
        <p:spPr>
          <a:xfrm>
            <a:off x="214282" y="714356"/>
            <a:ext cx="8715436" cy="2862322"/>
          </a:xfrm>
          <a:prstGeom prst="rect">
            <a:avLst/>
          </a:prstGeom>
        </p:spPr>
        <p:txBody>
          <a:bodyPr wrap="square">
            <a:spAutoFit/>
          </a:bodyPr>
          <a:lstStyle/>
          <a:p>
            <a:pPr algn="just"/>
            <a:r>
              <a:rPr lang="en-US" sz="2000" dirty="0" smtClean="0"/>
              <a:t>Η </a:t>
            </a:r>
            <a:r>
              <a:rPr lang="en-US" sz="2000" dirty="0" err="1" smtClean="0"/>
              <a:t>μέθοδος</a:t>
            </a:r>
            <a:r>
              <a:rPr lang="en-US" sz="2000" dirty="0" smtClean="0"/>
              <a:t> </a:t>
            </a:r>
            <a:r>
              <a:rPr lang="en-US" sz="2000" dirty="0" err="1" smtClean="0"/>
              <a:t>χρησιμοποιεί</a:t>
            </a:r>
            <a:r>
              <a:rPr lang="en-US" sz="2000" dirty="0" smtClean="0"/>
              <a:t> </a:t>
            </a:r>
            <a:r>
              <a:rPr lang="en-US" sz="2000" dirty="0" err="1" smtClean="0"/>
              <a:t>φθίνοντα</a:t>
            </a:r>
            <a:r>
              <a:rPr lang="en-US" sz="2000" dirty="0" smtClean="0"/>
              <a:t> </a:t>
            </a:r>
            <a:r>
              <a:rPr lang="en-US" sz="2000" dirty="0" err="1" smtClean="0"/>
              <a:t>κατά</a:t>
            </a:r>
            <a:r>
              <a:rPr lang="en-US" sz="2000" dirty="0" smtClean="0"/>
              <a:t> </a:t>
            </a:r>
            <a:r>
              <a:rPr lang="en-US" sz="2000" dirty="0" err="1" smtClean="0"/>
              <a:t>έτος</a:t>
            </a:r>
            <a:r>
              <a:rPr lang="en-US" sz="2000" dirty="0" smtClean="0"/>
              <a:t> </a:t>
            </a:r>
            <a:r>
              <a:rPr lang="en-US" sz="2000" dirty="0" err="1" smtClean="0"/>
              <a:t>συντελεστή</a:t>
            </a:r>
            <a:r>
              <a:rPr lang="en-US" sz="2000" dirty="0" smtClean="0"/>
              <a:t> ο </a:t>
            </a:r>
            <a:r>
              <a:rPr lang="en-US" sz="2000" dirty="0" err="1" smtClean="0"/>
              <a:t>οποίος</a:t>
            </a:r>
            <a:r>
              <a:rPr lang="en-US" sz="2000" dirty="0" smtClean="0"/>
              <a:t> </a:t>
            </a:r>
            <a:r>
              <a:rPr lang="en-US" sz="2000" dirty="0" err="1" smtClean="0"/>
              <a:t>εφαρμόζεται</a:t>
            </a:r>
            <a:r>
              <a:rPr lang="en-US" sz="2000" dirty="0" smtClean="0"/>
              <a:t> </a:t>
            </a:r>
            <a:r>
              <a:rPr lang="en-US" sz="2000" dirty="0" err="1" smtClean="0"/>
              <a:t>στην</a:t>
            </a:r>
            <a:r>
              <a:rPr lang="en-US" sz="2000" dirty="0" smtClean="0"/>
              <a:t> </a:t>
            </a:r>
            <a:r>
              <a:rPr lang="en-US" sz="2000" dirty="0" err="1" smtClean="0"/>
              <a:t>συνολική</a:t>
            </a:r>
            <a:r>
              <a:rPr lang="en-US" sz="2000" dirty="0" smtClean="0"/>
              <a:t> </a:t>
            </a:r>
            <a:r>
              <a:rPr lang="en-US" sz="2000" dirty="0" err="1" smtClean="0"/>
              <a:t>αποσβεστέα</a:t>
            </a:r>
            <a:r>
              <a:rPr lang="en-US" sz="2000" dirty="0" smtClean="0"/>
              <a:t> </a:t>
            </a:r>
            <a:r>
              <a:rPr lang="en-US" sz="2000" dirty="0" err="1" smtClean="0"/>
              <a:t>αξία</a:t>
            </a:r>
            <a:r>
              <a:rPr lang="en-US" sz="2000" dirty="0" smtClean="0"/>
              <a:t> (</a:t>
            </a:r>
            <a:r>
              <a:rPr lang="en-US" sz="2000" dirty="0" err="1" smtClean="0"/>
              <a:t>την</a:t>
            </a:r>
            <a:r>
              <a:rPr lang="en-US" sz="2000" dirty="0" smtClean="0"/>
              <a:t> </a:t>
            </a:r>
            <a:r>
              <a:rPr lang="en-US" sz="2000" dirty="0" err="1" smtClean="0"/>
              <a:t>διαφορά</a:t>
            </a:r>
            <a:r>
              <a:rPr lang="en-US" sz="2000" dirty="0" smtClean="0"/>
              <a:t> </a:t>
            </a:r>
            <a:r>
              <a:rPr lang="en-US" sz="2000" dirty="0" err="1" smtClean="0"/>
              <a:t>της</a:t>
            </a:r>
            <a:r>
              <a:rPr lang="en-US" sz="2000" dirty="0" smtClean="0"/>
              <a:t> </a:t>
            </a:r>
            <a:r>
              <a:rPr lang="en-US" sz="2000" dirty="0" err="1" smtClean="0"/>
              <a:t>υπολειμματικής</a:t>
            </a:r>
            <a:r>
              <a:rPr lang="en-US" sz="2000" dirty="0" smtClean="0"/>
              <a:t> </a:t>
            </a:r>
            <a:r>
              <a:rPr lang="en-US" sz="2000" dirty="0" err="1" smtClean="0"/>
              <a:t>αξίας</a:t>
            </a:r>
            <a:r>
              <a:rPr lang="en-US" sz="2000" dirty="0" smtClean="0"/>
              <a:t> </a:t>
            </a:r>
            <a:r>
              <a:rPr lang="en-US" sz="2000" dirty="0" err="1" smtClean="0"/>
              <a:t>από</a:t>
            </a:r>
            <a:r>
              <a:rPr lang="en-US" sz="2000" dirty="0" smtClean="0"/>
              <a:t> </a:t>
            </a:r>
            <a:r>
              <a:rPr lang="en-US" sz="2000" dirty="0" err="1" smtClean="0"/>
              <a:t>την</a:t>
            </a:r>
            <a:r>
              <a:rPr lang="en-US" sz="2000" dirty="0" smtClean="0"/>
              <a:t> </a:t>
            </a:r>
            <a:r>
              <a:rPr lang="en-US" sz="2000" dirty="0" err="1" smtClean="0"/>
              <a:t>αρχική</a:t>
            </a:r>
            <a:r>
              <a:rPr lang="en-US" sz="2000" dirty="0" smtClean="0"/>
              <a:t> </a:t>
            </a:r>
            <a:r>
              <a:rPr lang="en-US" sz="2000" dirty="0" err="1" smtClean="0"/>
              <a:t>αξία</a:t>
            </a:r>
            <a:r>
              <a:rPr lang="en-US" sz="2000" dirty="0" smtClean="0"/>
              <a:t>) </a:t>
            </a:r>
            <a:r>
              <a:rPr lang="en-US" sz="2000" dirty="0" err="1" smtClean="0"/>
              <a:t>του</a:t>
            </a:r>
            <a:r>
              <a:rPr lang="en-US" sz="2000" dirty="0" smtClean="0"/>
              <a:t> </a:t>
            </a:r>
            <a:r>
              <a:rPr lang="en-US" sz="2000" dirty="0" err="1" smtClean="0"/>
              <a:t>κεφαλαιουχικού</a:t>
            </a:r>
            <a:r>
              <a:rPr lang="en-US" sz="2000" dirty="0" smtClean="0"/>
              <a:t> </a:t>
            </a:r>
            <a:r>
              <a:rPr lang="en-US" sz="2000" dirty="0" err="1" smtClean="0"/>
              <a:t>αγαθού</a:t>
            </a:r>
            <a:r>
              <a:rPr lang="en-US" sz="2000" dirty="0" smtClean="0"/>
              <a:t> </a:t>
            </a:r>
            <a:r>
              <a:rPr lang="en-US" sz="2000" dirty="0" err="1" smtClean="0"/>
              <a:t>και</a:t>
            </a:r>
            <a:r>
              <a:rPr lang="en-US" sz="2000" dirty="0" smtClean="0"/>
              <a:t> </a:t>
            </a:r>
            <a:r>
              <a:rPr lang="en-US" sz="2000" dirty="0" err="1" smtClean="0"/>
              <a:t>δίνει</a:t>
            </a:r>
            <a:r>
              <a:rPr lang="en-US" sz="2000" dirty="0" smtClean="0"/>
              <a:t> </a:t>
            </a:r>
            <a:r>
              <a:rPr lang="en-US" sz="2000" dirty="0" err="1" smtClean="0"/>
              <a:t>φθίνουσα</a:t>
            </a:r>
            <a:r>
              <a:rPr lang="en-US" sz="2000" dirty="0" smtClean="0"/>
              <a:t> </a:t>
            </a:r>
            <a:r>
              <a:rPr lang="en-US" sz="2000" dirty="0" err="1" smtClean="0"/>
              <a:t>κατ’έτος</a:t>
            </a:r>
            <a:r>
              <a:rPr lang="en-US" sz="2000" dirty="0" smtClean="0"/>
              <a:t> </a:t>
            </a:r>
            <a:r>
              <a:rPr lang="en-US" sz="2000" dirty="0" err="1" smtClean="0"/>
              <a:t>απόσβεση</a:t>
            </a:r>
            <a:r>
              <a:rPr lang="en-US" sz="2000" dirty="0" smtClean="0"/>
              <a:t>. Ο </a:t>
            </a:r>
            <a:r>
              <a:rPr lang="en-US" sz="2000" dirty="0" err="1" smtClean="0"/>
              <a:t>φθίνων</a:t>
            </a:r>
            <a:r>
              <a:rPr lang="en-US" sz="2000" dirty="0" smtClean="0"/>
              <a:t> </a:t>
            </a:r>
            <a:r>
              <a:rPr lang="en-US" sz="2000" dirty="0" err="1" smtClean="0"/>
              <a:t>συντελεστής</a:t>
            </a:r>
            <a:r>
              <a:rPr lang="en-US" sz="2000" dirty="0" smtClean="0"/>
              <a:t> </a:t>
            </a:r>
            <a:r>
              <a:rPr lang="en-US" sz="2000" dirty="0" err="1" smtClean="0"/>
              <a:t>απόσβεσης</a:t>
            </a:r>
            <a:r>
              <a:rPr lang="en-US" sz="2000" dirty="0" smtClean="0"/>
              <a:t> </a:t>
            </a:r>
            <a:r>
              <a:rPr lang="en-US" sz="2000" dirty="0" err="1" smtClean="0"/>
              <a:t>προκύπτει</a:t>
            </a:r>
            <a:r>
              <a:rPr lang="en-US" sz="2000" dirty="0" smtClean="0"/>
              <a:t> </a:t>
            </a:r>
            <a:r>
              <a:rPr lang="en-US" sz="2000" dirty="0" err="1" smtClean="0"/>
              <a:t>αθροίζοντας</a:t>
            </a:r>
            <a:r>
              <a:rPr lang="en-US" sz="2000" dirty="0" smtClean="0"/>
              <a:t> </a:t>
            </a:r>
            <a:r>
              <a:rPr lang="en-US" sz="2000" dirty="0" err="1" smtClean="0"/>
              <a:t>κατ’αρχήν</a:t>
            </a:r>
            <a:r>
              <a:rPr lang="en-US" sz="2000" dirty="0" smtClean="0"/>
              <a:t>, </a:t>
            </a:r>
            <a:r>
              <a:rPr lang="en-US" sz="2000" dirty="0" err="1" smtClean="0"/>
              <a:t>τους</a:t>
            </a:r>
            <a:r>
              <a:rPr lang="en-US" sz="2000" dirty="0" smtClean="0"/>
              <a:t> </a:t>
            </a:r>
            <a:r>
              <a:rPr lang="en-US" sz="2000" dirty="0" err="1" smtClean="0"/>
              <a:t>αριθμούς</a:t>
            </a:r>
            <a:r>
              <a:rPr lang="en-US" sz="2000" dirty="0" smtClean="0"/>
              <a:t> </a:t>
            </a:r>
            <a:r>
              <a:rPr lang="en-US" sz="2000" dirty="0" err="1" smtClean="0"/>
              <a:t>όλων</a:t>
            </a:r>
            <a:r>
              <a:rPr lang="en-US" sz="2000" dirty="0" smtClean="0"/>
              <a:t> </a:t>
            </a:r>
            <a:r>
              <a:rPr lang="en-US" sz="2000" dirty="0" err="1" smtClean="0"/>
              <a:t>κατά</a:t>
            </a:r>
            <a:r>
              <a:rPr lang="en-US" sz="2000" dirty="0" smtClean="0"/>
              <a:t> </a:t>
            </a:r>
            <a:r>
              <a:rPr lang="en-US" sz="2000" dirty="0" err="1" smtClean="0"/>
              <a:t>σειρά</a:t>
            </a:r>
            <a:r>
              <a:rPr lang="en-US" sz="2000" dirty="0" smtClean="0"/>
              <a:t> </a:t>
            </a:r>
            <a:r>
              <a:rPr lang="en-US" sz="2000" dirty="0" err="1" smtClean="0"/>
              <a:t>των</a:t>
            </a:r>
            <a:r>
              <a:rPr lang="en-US" sz="2000" dirty="0" smtClean="0"/>
              <a:t> </a:t>
            </a:r>
            <a:r>
              <a:rPr lang="en-US" sz="2000" dirty="0" err="1" smtClean="0"/>
              <a:t>ετών</a:t>
            </a:r>
            <a:r>
              <a:rPr lang="en-US" sz="2000" dirty="0" smtClean="0"/>
              <a:t> </a:t>
            </a:r>
            <a:r>
              <a:rPr lang="en-US" sz="2000" dirty="0" err="1" smtClean="0"/>
              <a:t>παραγωγικής</a:t>
            </a:r>
            <a:r>
              <a:rPr lang="en-US" sz="2000" dirty="0" smtClean="0"/>
              <a:t> </a:t>
            </a:r>
            <a:r>
              <a:rPr lang="en-US" sz="2000" dirty="0" err="1" smtClean="0"/>
              <a:t>ζωής</a:t>
            </a:r>
            <a:r>
              <a:rPr lang="en-US" sz="2000" dirty="0" smtClean="0"/>
              <a:t> </a:t>
            </a:r>
            <a:r>
              <a:rPr lang="en-US" sz="2000" dirty="0" err="1" smtClean="0"/>
              <a:t>του</a:t>
            </a:r>
            <a:r>
              <a:rPr lang="en-US" sz="2000" dirty="0" smtClean="0"/>
              <a:t> </a:t>
            </a:r>
            <a:r>
              <a:rPr lang="en-US" sz="2000" dirty="0" err="1" smtClean="0"/>
              <a:t>κεφαλαιουχικού</a:t>
            </a:r>
            <a:r>
              <a:rPr lang="en-US" sz="2000" dirty="0" smtClean="0"/>
              <a:t> </a:t>
            </a:r>
            <a:r>
              <a:rPr lang="en-US" sz="2000" dirty="0" err="1" smtClean="0"/>
              <a:t>αγαθού</a:t>
            </a:r>
            <a:r>
              <a:rPr lang="en-US" sz="2000" dirty="0" smtClean="0"/>
              <a:t>. </a:t>
            </a:r>
            <a:r>
              <a:rPr lang="en-US" sz="2000" dirty="0" err="1" smtClean="0"/>
              <a:t>Κατόπιν</a:t>
            </a:r>
            <a:r>
              <a:rPr lang="en-US" sz="2000" dirty="0" smtClean="0"/>
              <a:t> ο </a:t>
            </a:r>
            <a:r>
              <a:rPr lang="en-US" sz="2000" dirty="0" err="1" smtClean="0"/>
              <a:t>συντελεστής</a:t>
            </a:r>
            <a:r>
              <a:rPr lang="en-US" sz="2000" dirty="0" smtClean="0"/>
              <a:t> </a:t>
            </a:r>
            <a:r>
              <a:rPr lang="en-US" sz="2000" dirty="0" err="1" smtClean="0"/>
              <a:t>απόσβεσης</a:t>
            </a:r>
            <a:r>
              <a:rPr lang="en-US" sz="2000" dirty="0" smtClean="0"/>
              <a:t> </a:t>
            </a:r>
            <a:r>
              <a:rPr lang="en-US" sz="2000" dirty="0" err="1" smtClean="0"/>
              <a:t>υπολογίζεται</a:t>
            </a:r>
            <a:r>
              <a:rPr lang="en-US" sz="2000" dirty="0" smtClean="0"/>
              <a:t>, </a:t>
            </a:r>
            <a:r>
              <a:rPr lang="en-US" sz="2000" dirty="0" err="1" smtClean="0"/>
              <a:t>για</a:t>
            </a:r>
            <a:r>
              <a:rPr lang="en-US" sz="2000" dirty="0" smtClean="0"/>
              <a:t> </a:t>
            </a:r>
            <a:r>
              <a:rPr lang="en-US" sz="2000" dirty="0" err="1" smtClean="0"/>
              <a:t>κάθε</a:t>
            </a:r>
            <a:r>
              <a:rPr lang="en-US" sz="2000" dirty="0" smtClean="0"/>
              <a:t> </a:t>
            </a:r>
            <a:r>
              <a:rPr lang="en-US" sz="2000" dirty="0" err="1" smtClean="0"/>
              <a:t>έτος</a:t>
            </a:r>
            <a:r>
              <a:rPr lang="en-US" sz="2000" dirty="0" smtClean="0"/>
              <a:t> </a:t>
            </a:r>
            <a:r>
              <a:rPr lang="en-US" sz="2000" dirty="0" err="1" smtClean="0"/>
              <a:t>ξεχωριστά</a:t>
            </a:r>
            <a:r>
              <a:rPr lang="en-US" sz="2000" dirty="0" smtClean="0"/>
              <a:t>, </a:t>
            </a:r>
            <a:r>
              <a:rPr lang="en-US" sz="2000" dirty="0" err="1" smtClean="0"/>
              <a:t>ως</a:t>
            </a:r>
            <a:r>
              <a:rPr lang="en-US" sz="2000" dirty="0" smtClean="0"/>
              <a:t> </a:t>
            </a:r>
            <a:r>
              <a:rPr lang="en-US" sz="2000" dirty="0" err="1" smtClean="0"/>
              <a:t>κλάσμα</a:t>
            </a:r>
            <a:r>
              <a:rPr lang="en-US" sz="2000" dirty="0" smtClean="0"/>
              <a:t>  </a:t>
            </a:r>
            <a:r>
              <a:rPr lang="en-US" sz="2000" dirty="0" err="1" smtClean="0"/>
              <a:t>στο</a:t>
            </a:r>
            <a:r>
              <a:rPr lang="en-US" sz="2000" dirty="0" smtClean="0"/>
              <a:t> </a:t>
            </a:r>
            <a:r>
              <a:rPr lang="en-US" sz="2000" dirty="0" err="1" smtClean="0"/>
              <a:t>οποίο</a:t>
            </a:r>
            <a:r>
              <a:rPr lang="en-US" sz="2000" dirty="0" smtClean="0"/>
              <a:t> ο </a:t>
            </a:r>
            <a:r>
              <a:rPr lang="en-US" sz="2000" dirty="0" err="1" smtClean="0"/>
              <a:t>αριθμητής</a:t>
            </a:r>
            <a:r>
              <a:rPr lang="en-US" sz="2000" dirty="0" smtClean="0"/>
              <a:t> </a:t>
            </a:r>
            <a:r>
              <a:rPr lang="en-US" sz="2000" dirty="0" err="1" smtClean="0"/>
              <a:t>είναι</a:t>
            </a:r>
            <a:r>
              <a:rPr lang="en-US" sz="2000" dirty="0" smtClean="0"/>
              <a:t> ο </a:t>
            </a:r>
            <a:r>
              <a:rPr lang="en-US" sz="2000" dirty="0" err="1" smtClean="0"/>
              <a:t>αριθμός</a:t>
            </a:r>
            <a:r>
              <a:rPr lang="en-US" sz="2000" dirty="0" smtClean="0"/>
              <a:t> </a:t>
            </a:r>
            <a:r>
              <a:rPr lang="en-US" sz="2000" dirty="0" err="1" smtClean="0"/>
              <a:t>του</a:t>
            </a:r>
            <a:r>
              <a:rPr lang="en-US" sz="2000" dirty="0" smtClean="0"/>
              <a:t> </a:t>
            </a:r>
            <a:r>
              <a:rPr lang="en-US" sz="2000" dirty="0" err="1" smtClean="0"/>
              <a:t>αντιστοίχου</a:t>
            </a:r>
            <a:r>
              <a:rPr lang="en-US" sz="2000" dirty="0" smtClean="0"/>
              <a:t> </a:t>
            </a:r>
            <a:r>
              <a:rPr lang="en-US" sz="2000" dirty="0" err="1" smtClean="0"/>
              <a:t>έτους</a:t>
            </a:r>
            <a:r>
              <a:rPr lang="en-US" sz="2000" dirty="0" smtClean="0"/>
              <a:t> (</a:t>
            </a:r>
            <a:r>
              <a:rPr lang="en-US" sz="2000" dirty="0" err="1" smtClean="0"/>
              <a:t>και</a:t>
            </a:r>
            <a:r>
              <a:rPr lang="en-US" sz="2000" dirty="0" smtClean="0"/>
              <a:t> </a:t>
            </a:r>
            <a:r>
              <a:rPr lang="en-US" sz="2000" dirty="0" err="1" smtClean="0"/>
              <a:t>δείχνει</a:t>
            </a:r>
            <a:r>
              <a:rPr lang="en-US" sz="2000" dirty="0" smtClean="0"/>
              <a:t> </a:t>
            </a:r>
            <a:r>
              <a:rPr lang="en-US" sz="2000" dirty="0" err="1" smtClean="0"/>
              <a:t>τα</a:t>
            </a:r>
            <a:r>
              <a:rPr lang="en-US" sz="2000" dirty="0" smtClean="0"/>
              <a:t> </a:t>
            </a:r>
            <a:r>
              <a:rPr lang="en-US" sz="2000" dirty="0" err="1" smtClean="0"/>
              <a:t>έτη</a:t>
            </a:r>
            <a:r>
              <a:rPr lang="en-US" sz="2000" dirty="0" smtClean="0"/>
              <a:t> </a:t>
            </a:r>
            <a:r>
              <a:rPr lang="en-US" sz="2000" dirty="0" err="1" smtClean="0"/>
              <a:t>παραγωγικής</a:t>
            </a:r>
            <a:r>
              <a:rPr lang="en-US" sz="2000" dirty="0" smtClean="0"/>
              <a:t> </a:t>
            </a:r>
            <a:r>
              <a:rPr lang="en-US" sz="2000" dirty="0" err="1" smtClean="0"/>
              <a:t>ζωής</a:t>
            </a:r>
            <a:r>
              <a:rPr lang="en-US" sz="2000" dirty="0" smtClean="0"/>
              <a:t> </a:t>
            </a:r>
            <a:r>
              <a:rPr lang="en-US" sz="2000" dirty="0" err="1" smtClean="0"/>
              <a:t>του</a:t>
            </a:r>
            <a:r>
              <a:rPr lang="en-US" sz="2000" dirty="0" smtClean="0"/>
              <a:t> </a:t>
            </a:r>
            <a:r>
              <a:rPr lang="en-US" sz="2000" dirty="0" err="1" smtClean="0"/>
              <a:t>αγαθού</a:t>
            </a:r>
            <a:r>
              <a:rPr lang="en-US" sz="2000" dirty="0" smtClean="0"/>
              <a:t> </a:t>
            </a:r>
            <a:r>
              <a:rPr lang="en-US" sz="2000" dirty="0" err="1" smtClean="0"/>
              <a:t>που</a:t>
            </a:r>
            <a:r>
              <a:rPr lang="en-US" sz="2000" dirty="0" smtClean="0"/>
              <a:t> </a:t>
            </a:r>
            <a:r>
              <a:rPr lang="en-US" sz="2000" dirty="0" err="1" smtClean="0"/>
              <a:t>απομένουν</a:t>
            </a:r>
            <a:r>
              <a:rPr lang="en-US" sz="2000" dirty="0" smtClean="0"/>
              <a:t>) </a:t>
            </a:r>
            <a:r>
              <a:rPr lang="en-US" sz="2000" dirty="0" err="1" smtClean="0"/>
              <a:t>και</a:t>
            </a:r>
            <a:r>
              <a:rPr lang="en-US" sz="2000" dirty="0" smtClean="0"/>
              <a:t> </a:t>
            </a:r>
            <a:r>
              <a:rPr lang="en-US" sz="2000" dirty="0" err="1" smtClean="0"/>
              <a:t>παρονομαστής</a:t>
            </a:r>
            <a:r>
              <a:rPr lang="en-US" sz="2000" dirty="0" smtClean="0"/>
              <a:t> </a:t>
            </a:r>
            <a:r>
              <a:rPr lang="en-US" sz="2000" dirty="0" err="1" smtClean="0"/>
              <a:t>το</a:t>
            </a:r>
            <a:r>
              <a:rPr lang="en-US" sz="2000" dirty="0" smtClean="0"/>
              <a:t> </a:t>
            </a:r>
            <a:r>
              <a:rPr lang="en-US" sz="2000" dirty="0" err="1" smtClean="0"/>
              <a:t>προηγουμένως</a:t>
            </a:r>
            <a:r>
              <a:rPr lang="en-US" sz="2000" dirty="0" smtClean="0"/>
              <a:t> </a:t>
            </a:r>
            <a:r>
              <a:rPr lang="en-US" sz="2000" dirty="0" err="1" smtClean="0"/>
              <a:t>υπολογιζόμενο</a:t>
            </a:r>
            <a:r>
              <a:rPr lang="en-US" sz="2000" dirty="0" smtClean="0"/>
              <a:t> </a:t>
            </a:r>
            <a:r>
              <a:rPr lang="en-US" sz="2000" dirty="0" err="1" smtClean="0"/>
              <a:t>άθροισμα</a:t>
            </a:r>
            <a:r>
              <a:rPr lang="en-US" sz="2000" dirty="0" smtClean="0"/>
              <a:t>. </a:t>
            </a:r>
            <a:endParaRPr lang="en-US" sz="2000" dirty="0"/>
          </a:p>
        </p:txBody>
      </p:sp>
      <p:sp>
        <p:nvSpPr>
          <p:cNvPr id="4" name="Rectangle 3"/>
          <p:cNvSpPr/>
          <p:nvPr/>
        </p:nvSpPr>
        <p:spPr>
          <a:xfrm>
            <a:off x="214282" y="3687901"/>
            <a:ext cx="8715436" cy="3170099"/>
          </a:xfrm>
          <a:prstGeom prst="rect">
            <a:avLst/>
          </a:prstGeom>
        </p:spPr>
        <p:txBody>
          <a:bodyPr wrap="square">
            <a:spAutoFit/>
          </a:bodyPr>
          <a:lstStyle/>
          <a:p>
            <a:r>
              <a:rPr lang="en-US" sz="2000" dirty="0" err="1" smtClean="0"/>
              <a:t>Αν</a:t>
            </a:r>
            <a:r>
              <a:rPr lang="en-US" sz="2000" dirty="0" smtClean="0"/>
              <a:t> </a:t>
            </a:r>
            <a:r>
              <a:rPr lang="en-US" sz="2000" dirty="0" err="1" smtClean="0"/>
              <a:t>σε</a:t>
            </a:r>
            <a:r>
              <a:rPr lang="en-US" sz="2000" dirty="0" smtClean="0"/>
              <a:t> </a:t>
            </a:r>
            <a:r>
              <a:rPr lang="en-US" sz="2000" dirty="0" err="1" smtClean="0"/>
              <a:t>ένα</a:t>
            </a:r>
            <a:r>
              <a:rPr lang="en-US" sz="2000" dirty="0" smtClean="0"/>
              <a:t> </a:t>
            </a:r>
            <a:r>
              <a:rPr lang="en-US" sz="2000" dirty="0" err="1" smtClean="0"/>
              <a:t>κεφαλαιουχικό</a:t>
            </a:r>
            <a:r>
              <a:rPr lang="en-US" sz="2000" dirty="0" smtClean="0"/>
              <a:t> </a:t>
            </a:r>
            <a:r>
              <a:rPr lang="en-US" sz="2000" dirty="0" err="1" smtClean="0"/>
              <a:t>αγαθό</a:t>
            </a:r>
            <a:r>
              <a:rPr lang="en-US" sz="2000" dirty="0" smtClean="0"/>
              <a:t> η </a:t>
            </a:r>
            <a:r>
              <a:rPr lang="en-US" sz="2000" dirty="0" err="1" smtClean="0"/>
              <a:t>αποσβεστέα</a:t>
            </a:r>
            <a:r>
              <a:rPr lang="en-US" sz="2000" dirty="0" smtClean="0"/>
              <a:t> </a:t>
            </a:r>
            <a:r>
              <a:rPr lang="en-US" sz="2000" dirty="0" err="1" smtClean="0"/>
              <a:t>αξία</a:t>
            </a:r>
            <a:r>
              <a:rPr lang="en-US" sz="2000" dirty="0" smtClean="0"/>
              <a:t> </a:t>
            </a:r>
            <a:r>
              <a:rPr lang="en-US" sz="2000" dirty="0" err="1" smtClean="0"/>
              <a:t>του</a:t>
            </a:r>
            <a:r>
              <a:rPr lang="en-US" sz="2000" dirty="0" smtClean="0"/>
              <a:t> </a:t>
            </a:r>
            <a:r>
              <a:rPr lang="en-US" sz="2000" dirty="0" err="1" smtClean="0"/>
              <a:t>είναι</a:t>
            </a:r>
            <a:r>
              <a:rPr lang="en-US" sz="2000" dirty="0" smtClean="0"/>
              <a:t> Κ </a:t>
            </a:r>
            <a:r>
              <a:rPr lang="en-US" sz="2000" dirty="0" err="1" smtClean="0"/>
              <a:t>και</a:t>
            </a:r>
            <a:r>
              <a:rPr lang="en-US" sz="2000" dirty="0" smtClean="0"/>
              <a:t> η </a:t>
            </a:r>
            <a:r>
              <a:rPr lang="en-US" sz="2000" dirty="0" err="1" smtClean="0"/>
              <a:t>παραγωγική</a:t>
            </a:r>
            <a:r>
              <a:rPr lang="en-US" sz="2000" dirty="0" smtClean="0"/>
              <a:t> </a:t>
            </a:r>
            <a:r>
              <a:rPr lang="en-US" sz="2000" dirty="0" err="1" smtClean="0"/>
              <a:t>ζωή</a:t>
            </a:r>
            <a:r>
              <a:rPr lang="en-US" sz="2000" dirty="0" smtClean="0"/>
              <a:t> </a:t>
            </a:r>
            <a:r>
              <a:rPr lang="en-US" sz="2000" dirty="0" err="1" smtClean="0"/>
              <a:t>του</a:t>
            </a:r>
            <a:r>
              <a:rPr lang="en-US" sz="2000" dirty="0" smtClean="0"/>
              <a:t> </a:t>
            </a:r>
            <a:r>
              <a:rPr lang="en-US" sz="2000" dirty="0" err="1" smtClean="0"/>
              <a:t>είναι</a:t>
            </a:r>
            <a:r>
              <a:rPr lang="en-US" sz="2000" dirty="0" smtClean="0"/>
              <a:t> </a:t>
            </a:r>
            <a:r>
              <a:rPr lang="en-US" sz="2000" dirty="0" err="1" smtClean="0"/>
              <a:t>π.χ</a:t>
            </a:r>
            <a:r>
              <a:rPr lang="en-US" sz="2000" dirty="0" smtClean="0"/>
              <a:t>. 5 </a:t>
            </a:r>
            <a:r>
              <a:rPr lang="en-US" sz="2000" dirty="0" err="1" smtClean="0"/>
              <a:t>χρόνια</a:t>
            </a:r>
            <a:r>
              <a:rPr lang="en-US" sz="2000" dirty="0" smtClean="0"/>
              <a:t>, </a:t>
            </a:r>
            <a:r>
              <a:rPr lang="en-US" sz="2000" dirty="0" err="1" smtClean="0"/>
              <a:t>τότε</a:t>
            </a:r>
            <a:r>
              <a:rPr lang="en-US" sz="2000" dirty="0" smtClean="0"/>
              <a:t> </a:t>
            </a:r>
            <a:r>
              <a:rPr lang="en-US" sz="2000" dirty="0" err="1" smtClean="0"/>
              <a:t>το</a:t>
            </a:r>
            <a:r>
              <a:rPr lang="en-US" sz="2000" dirty="0" smtClean="0"/>
              <a:t> </a:t>
            </a:r>
            <a:r>
              <a:rPr lang="en-US" sz="2000" dirty="0" err="1" smtClean="0"/>
              <a:t>άθροισμα</a:t>
            </a:r>
            <a:r>
              <a:rPr lang="en-US" sz="2000" dirty="0" smtClean="0"/>
              <a:t> 5+4+3+2+1=15 </a:t>
            </a:r>
            <a:r>
              <a:rPr lang="en-US" sz="2000" dirty="0" err="1" smtClean="0"/>
              <a:t>είναι</a:t>
            </a:r>
            <a:r>
              <a:rPr lang="en-US" sz="2000" dirty="0" smtClean="0"/>
              <a:t> ο </a:t>
            </a:r>
            <a:r>
              <a:rPr lang="en-US" sz="2000" dirty="0" err="1" smtClean="0"/>
              <a:t>παρονομαστής</a:t>
            </a:r>
            <a:r>
              <a:rPr lang="en-US" sz="2000" dirty="0" smtClean="0"/>
              <a:t> </a:t>
            </a:r>
            <a:r>
              <a:rPr lang="en-US" sz="2000" dirty="0" err="1" smtClean="0"/>
              <a:t>του</a:t>
            </a:r>
            <a:r>
              <a:rPr lang="en-US" sz="2000" dirty="0" smtClean="0"/>
              <a:t> </a:t>
            </a:r>
            <a:r>
              <a:rPr lang="en-US" sz="2000" dirty="0" err="1" smtClean="0"/>
              <a:t>κλάσματος</a:t>
            </a:r>
            <a:r>
              <a:rPr lang="en-US" sz="2000" dirty="0" smtClean="0"/>
              <a:t> </a:t>
            </a:r>
            <a:r>
              <a:rPr lang="en-US" sz="2000" dirty="0" err="1" smtClean="0"/>
              <a:t>υπολογισμού</a:t>
            </a:r>
            <a:r>
              <a:rPr lang="en-US" sz="2000" dirty="0" smtClean="0"/>
              <a:t> </a:t>
            </a:r>
            <a:r>
              <a:rPr lang="en-US" sz="2000" dirty="0" err="1" smtClean="0"/>
              <a:t>του</a:t>
            </a:r>
            <a:r>
              <a:rPr lang="en-US" sz="2000" dirty="0" smtClean="0"/>
              <a:t> </a:t>
            </a:r>
            <a:r>
              <a:rPr lang="en-US" sz="2000" dirty="0" err="1" smtClean="0"/>
              <a:t>συντελεστή</a:t>
            </a:r>
            <a:r>
              <a:rPr lang="en-US" sz="2000" dirty="0" smtClean="0"/>
              <a:t> </a:t>
            </a:r>
            <a:r>
              <a:rPr lang="en-US" sz="2000" dirty="0" err="1" smtClean="0"/>
              <a:t>απόσβεσης</a:t>
            </a:r>
            <a:r>
              <a:rPr lang="en-US" sz="2000" dirty="0" smtClean="0"/>
              <a:t>. </a:t>
            </a:r>
            <a:r>
              <a:rPr lang="en-US" sz="2000" dirty="0" err="1" smtClean="0"/>
              <a:t>Τότε</a:t>
            </a:r>
            <a:r>
              <a:rPr lang="en-US" sz="2000" dirty="0" smtClean="0"/>
              <a:t> ο </a:t>
            </a:r>
            <a:r>
              <a:rPr lang="en-US" sz="2000" dirty="0" err="1" smtClean="0"/>
              <a:t>συντελεστής</a:t>
            </a:r>
            <a:r>
              <a:rPr lang="en-US" sz="2000" dirty="0" smtClean="0"/>
              <a:t> </a:t>
            </a:r>
            <a:r>
              <a:rPr lang="en-US" sz="2000" dirty="0" err="1" smtClean="0"/>
              <a:t>απόσβεσης</a:t>
            </a:r>
            <a:r>
              <a:rPr lang="en-US" sz="2000" dirty="0" smtClean="0"/>
              <a:t> </a:t>
            </a:r>
            <a:r>
              <a:rPr lang="en-US" sz="2000" dirty="0" err="1" smtClean="0"/>
              <a:t>στο</a:t>
            </a:r>
            <a:r>
              <a:rPr lang="en-US" sz="2000" dirty="0" smtClean="0"/>
              <a:t> 1</a:t>
            </a:r>
            <a:r>
              <a:rPr lang="en-US" sz="2000" baseline="30000" dirty="0" smtClean="0"/>
              <a:t>ο</a:t>
            </a:r>
            <a:r>
              <a:rPr lang="en-US" sz="2000" dirty="0" smtClean="0"/>
              <a:t> </a:t>
            </a:r>
            <a:r>
              <a:rPr lang="en-US" sz="2000" dirty="0" err="1" smtClean="0"/>
              <a:t>έτος</a:t>
            </a:r>
            <a:r>
              <a:rPr lang="en-US" sz="2000" dirty="0" smtClean="0"/>
              <a:t> </a:t>
            </a:r>
            <a:r>
              <a:rPr lang="en-US" sz="2000" dirty="0" err="1" smtClean="0"/>
              <a:t>παραγωγικής</a:t>
            </a:r>
            <a:r>
              <a:rPr lang="en-US" sz="2000" dirty="0" smtClean="0"/>
              <a:t> </a:t>
            </a:r>
            <a:r>
              <a:rPr lang="en-US" sz="2000" dirty="0" err="1" smtClean="0"/>
              <a:t>ζωής</a:t>
            </a:r>
            <a:r>
              <a:rPr lang="en-US" sz="2000" dirty="0" smtClean="0"/>
              <a:t> </a:t>
            </a:r>
            <a:r>
              <a:rPr lang="en-US" sz="2000" dirty="0" err="1" smtClean="0"/>
              <a:t>του</a:t>
            </a:r>
            <a:r>
              <a:rPr lang="en-US" sz="2000" dirty="0" smtClean="0"/>
              <a:t> </a:t>
            </a:r>
            <a:r>
              <a:rPr lang="en-US" sz="2000" dirty="0" err="1" smtClean="0"/>
              <a:t>αγαθού</a:t>
            </a:r>
            <a:r>
              <a:rPr lang="en-US" sz="2000" dirty="0" smtClean="0"/>
              <a:t> </a:t>
            </a:r>
            <a:r>
              <a:rPr lang="en-US" sz="2000" dirty="0" err="1" smtClean="0"/>
              <a:t>είναι</a:t>
            </a:r>
            <a:r>
              <a:rPr lang="en-US" sz="2000" dirty="0" smtClean="0"/>
              <a:t> 5/15, </a:t>
            </a:r>
            <a:r>
              <a:rPr lang="en-US" sz="2000" dirty="0" err="1" smtClean="0"/>
              <a:t>στο</a:t>
            </a:r>
            <a:r>
              <a:rPr lang="en-US" sz="2000" dirty="0" smtClean="0"/>
              <a:t> 2</a:t>
            </a:r>
            <a:r>
              <a:rPr lang="en-US" sz="2000" baseline="30000" dirty="0" smtClean="0"/>
              <a:t>ο</a:t>
            </a:r>
            <a:r>
              <a:rPr lang="en-US" sz="2000" dirty="0" smtClean="0"/>
              <a:t> </a:t>
            </a:r>
            <a:r>
              <a:rPr lang="en-US" sz="2000" dirty="0" err="1" smtClean="0"/>
              <a:t>έτος</a:t>
            </a:r>
            <a:r>
              <a:rPr lang="en-US" sz="2000" dirty="0" smtClean="0"/>
              <a:t> </a:t>
            </a:r>
            <a:r>
              <a:rPr lang="en-US" sz="2000" dirty="0" err="1" smtClean="0"/>
              <a:t>είναι</a:t>
            </a:r>
            <a:r>
              <a:rPr lang="en-US" sz="2000" dirty="0" smtClean="0"/>
              <a:t> 4/15, </a:t>
            </a:r>
            <a:r>
              <a:rPr lang="en-US" sz="2000" dirty="0" err="1" smtClean="0"/>
              <a:t>στο</a:t>
            </a:r>
            <a:r>
              <a:rPr lang="en-US" sz="2000" dirty="0" smtClean="0"/>
              <a:t> 3</a:t>
            </a:r>
            <a:r>
              <a:rPr lang="en-US" sz="2000" baseline="30000" dirty="0" smtClean="0"/>
              <a:t>ο</a:t>
            </a:r>
            <a:r>
              <a:rPr lang="en-US" sz="2000" dirty="0" smtClean="0"/>
              <a:t> </a:t>
            </a:r>
            <a:r>
              <a:rPr lang="en-US" sz="2000" dirty="0" err="1" smtClean="0"/>
              <a:t>έτος</a:t>
            </a:r>
            <a:r>
              <a:rPr lang="en-US" sz="2000" dirty="0" smtClean="0"/>
              <a:t> </a:t>
            </a:r>
            <a:r>
              <a:rPr lang="en-US" sz="2000" dirty="0" err="1" smtClean="0"/>
              <a:t>είναι</a:t>
            </a:r>
            <a:r>
              <a:rPr lang="en-US" sz="2000" dirty="0" smtClean="0"/>
              <a:t> 3/15, </a:t>
            </a:r>
            <a:r>
              <a:rPr lang="en-US" sz="2000" dirty="0" err="1" smtClean="0"/>
              <a:t>για</a:t>
            </a:r>
            <a:r>
              <a:rPr lang="en-US" sz="2000" dirty="0" smtClean="0"/>
              <a:t> </a:t>
            </a:r>
            <a:r>
              <a:rPr lang="en-US" sz="2000" dirty="0" err="1" smtClean="0"/>
              <a:t>το</a:t>
            </a:r>
            <a:r>
              <a:rPr lang="en-US" sz="2000" dirty="0" smtClean="0"/>
              <a:t> 4</a:t>
            </a:r>
            <a:r>
              <a:rPr lang="en-US" sz="2000" baseline="30000" dirty="0" smtClean="0"/>
              <a:t>ο</a:t>
            </a:r>
            <a:r>
              <a:rPr lang="en-US" sz="2000" dirty="0" smtClean="0"/>
              <a:t> </a:t>
            </a:r>
            <a:r>
              <a:rPr lang="en-US" sz="2000" dirty="0" err="1" smtClean="0"/>
              <a:t>έτος</a:t>
            </a:r>
            <a:r>
              <a:rPr lang="en-US" sz="2000" dirty="0" smtClean="0"/>
              <a:t> </a:t>
            </a:r>
            <a:r>
              <a:rPr lang="en-US" sz="2000" dirty="0" err="1" smtClean="0"/>
              <a:t>είναι</a:t>
            </a:r>
            <a:r>
              <a:rPr lang="en-US" sz="2000" dirty="0" smtClean="0"/>
              <a:t> 2/15 </a:t>
            </a:r>
            <a:r>
              <a:rPr lang="en-US" sz="2000" dirty="0" err="1" smtClean="0"/>
              <a:t>και</a:t>
            </a:r>
            <a:r>
              <a:rPr lang="en-US" sz="2000" dirty="0" smtClean="0"/>
              <a:t> </a:t>
            </a:r>
            <a:r>
              <a:rPr lang="en-US" sz="2000" dirty="0" err="1" smtClean="0"/>
              <a:t>στο</a:t>
            </a:r>
            <a:r>
              <a:rPr lang="en-US" sz="2000" dirty="0" smtClean="0"/>
              <a:t> 5</a:t>
            </a:r>
            <a:r>
              <a:rPr lang="en-US" sz="2000" baseline="30000" dirty="0" smtClean="0"/>
              <a:t>ο</a:t>
            </a:r>
            <a:r>
              <a:rPr lang="en-US" sz="2000" dirty="0" smtClean="0"/>
              <a:t> </a:t>
            </a:r>
            <a:r>
              <a:rPr lang="en-US" sz="2000" dirty="0" err="1" smtClean="0"/>
              <a:t>έτος</a:t>
            </a:r>
            <a:r>
              <a:rPr lang="en-US" sz="2000" dirty="0" smtClean="0"/>
              <a:t> 1/15. Η </a:t>
            </a:r>
            <a:r>
              <a:rPr lang="en-US" sz="2000" dirty="0" err="1" smtClean="0"/>
              <a:t>δαπάνη</a:t>
            </a:r>
            <a:r>
              <a:rPr lang="en-US" sz="2000" dirty="0" smtClean="0"/>
              <a:t> </a:t>
            </a:r>
            <a:r>
              <a:rPr lang="en-US" sz="2000" dirty="0" err="1" smtClean="0"/>
              <a:t>της</a:t>
            </a:r>
            <a:r>
              <a:rPr lang="en-US" sz="2000" dirty="0" smtClean="0"/>
              <a:t> </a:t>
            </a:r>
            <a:r>
              <a:rPr lang="en-US" sz="2000" dirty="0" err="1" smtClean="0"/>
              <a:t>απόσβεσης</a:t>
            </a:r>
            <a:r>
              <a:rPr lang="en-US" sz="2000" dirty="0" smtClean="0"/>
              <a:t> </a:t>
            </a:r>
            <a:r>
              <a:rPr lang="en-US" sz="2000" dirty="0" err="1" smtClean="0"/>
              <a:t>για</a:t>
            </a:r>
            <a:r>
              <a:rPr lang="en-US" sz="2000" dirty="0" smtClean="0"/>
              <a:t> </a:t>
            </a:r>
            <a:r>
              <a:rPr lang="en-US" sz="2000" dirty="0" err="1" smtClean="0"/>
              <a:t>κάθε</a:t>
            </a:r>
            <a:r>
              <a:rPr lang="en-US" sz="2000" dirty="0" smtClean="0"/>
              <a:t> </a:t>
            </a:r>
            <a:r>
              <a:rPr lang="en-US" sz="2000" dirty="0" err="1" smtClean="0"/>
              <a:t>έτος</a:t>
            </a:r>
            <a:r>
              <a:rPr lang="en-US" sz="2000" dirty="0" smtClean="0"/>
              <a:t> </a:t>
            </a:r>
            <a:r>
              <a:rPr lang="en-US" sz="2000" dirty="0" err="1" smtClean="0"/>
              <a:t>παραγωγικής</a:t>
            </a:r>
            <a:r>
              <a:rPr lang="en-US" sz="2000" dirty="0" smtClean="0"/>
              <a:t> </a:t>
            </a:r>
            <a:r>
              <a:rPr lang="en-US" sz="2000" dirty="0" err="1" smtClean="0"/>
              <a:t>ζωής</a:t>
            </a:r>
            <a:r>
              <a:rPr lang="en-US" sz="2000" dirty="0" smtClean="0"/>
              <a:t> </a:t>
            </a:r>
            <a:r>
              <a:rPr lang="en-US" sz="2000" dirty="0" err="1" smtClean="0"/>
              <a:t>του</a:t>
            </a:r>
            <a:r>
              <a:rPr lang="en-US" sz="2000" dirty="0" smtClean="0"/>
              <a:t> </a:t>
            </a:r>
            <a:r>
              <a:rPr lang="en-US" sz="2000" dirty="0" err="1" smtClean="0"/>
              <a:t>αγαθού</a:t>
            </a:r>
            <a:r>
              <a:rPr lang="en-US" sz="2000" dirty="0" smtClean="0"/>
              <a:t>, </a:t>
            </a:r>
            <a:r>
              <a:rPr lang="en-US" sz="2000" dirty="0" err="1" smtClean="0"/>
              <a:t>υπολογίζεται</a:t>
            </a:r>
            <a:r>
              <a:rPr lang="en-US" sz="2000" dirty="0" smtClean="0"/>
              <a:t> </a:t>
            </a:r>
            <a:r>
              <a:rPr lang="en-US" sz="2000" dirty="0" err="1" smtClean="0"/>
              <a:t>σαν</a:t>
            </a:r>
            <a:r>
              <a:rPr lang="en-US" sz="2000" dirty="0" smtClean="0"/>
              <a:t> </a:t>
            </a:r>
            <a:r>
              <a:rPr lang="en-US" sz="2000" dirty="0" err="1" smtClean="0"/>
              <a:t>το</a:t>
            </a:r>
            <a:r>
              <a:rPr lang="en-US" sz="2000" dirty="0" smtClean="0"/>
              <a:t> </a:t>
            </a:r>
            <a:r>
              <a:rPr lang="en-US" sz="2000" dirty="0" err="1" smtClean="0"/>
              <a:t>γινόμενο</a:t>
            </a:r>
            <a:r>
              <a:rPr lang="en-US" sz="2000" dirty="0" smtClean="0"/>
              <a:t> </a:t>
            </a:r>
            <a:r>
              <a:rPr lang="en-US" sz="2000" dirty="0" err="1" smtClean="0"/>
              <a:t>του</a:t>
            </a:r>
            <a:r>
              <a:rPr lang="en-US" sz="2000" dirty="0" smtClean="0"/>
              <a:t> </a:t>
            </a:r>
            <a:r>
              <a:rPr lang="en-US" sz="2000" dirty="0" err="1" smtClean="0"/>
              <a:t>αντίστοιχου</a:t>
            </a:r>
            <a:r>
              <a:rPr lang="en-US" sz="2000" dirty="0" smtClean="0"/>
              <a:t> </a:t>
            </a:r>
            <a:r>
              <a:rPr lang="en-US" sz="2000" dirty="0" err="1" smtClean="0"/>
              <a:t>συντελεστή</a:t>
            </a:r>
            <a:r>
              <a:rPr lang="en-US" sz="2000" dirty="0" smtClean="0"/>
              <a:t> </a:t>
            </a:r>
            <a:r>
              <a:rPr lang="en-US" sz="2000" dirty="0" err="1" smtClean="0"/>
              <a:t>απόσβεσης</a:t>
            </a:r>
            <a:r>
              <a:rPr lang="en-US" sz="2000" dirty="0" smtClean="0"/>
              <a:t> </a:t>
            </a:r>
            <a:r>
              <a:rPr lang="en-US" sz="2000" dirty="0" err="1" smtClean="0"/>
              <a:t>και</a:t>
            </a:r>
            <a:r>
              <a:rPr lang="en-US" sz="2000" dirty="0" smtClean="0"/>
              <a:t> </a:t>
            </a:r>
            <a:r>
              <a:rPr lang="en-US" sz="2000" dirty="0" err="1" smtClean="0"/>
              <a:t>της</a:t>
            </a:r>
            <a:r>
              <a:rPr lang="en-US" sz="2000" dirty="0" smtClean="0"/>
              <a:t> </a:t>
            </a:r>
            <a:r>
              <a:rPr lang="en-US" sz="2000" dirty="0" err="1" smtClean="0"/>
              <a:t>αποσβεστέας</a:t>
            </a:r>
            <a:r>
              <a:rPr lang="en-US" sz="2000" dirty="0" smtClean="0"/>
              <a:t> </a:t>
            </a:r>
            <a:r>
              <a:rPr lang="en-US" sz="2000" dirty="0" err="1" smtClean="0"/>
              <a:t>του</a:t>
            </a:r>
            <a:r>
              <a:rPr lang="en-US" sz="2000" dirty="0" smtClean="0"/>
              <a:t> </a:t>
            </a:r>
            <a:r>
              <a:rPr lang="en-US" sz="2000" dirty="0" err="1" smtClean="0"/>
              <a:t>αξίας</a:t>
            </a:r>
            <a:r>
              <a:rPr lang="en-US" sz="2000" dirty="0" smtClean="0"/>
              <a:t> Κ.  Η </a:t>
            </a:r>
            <a:r>
              <a:rPr lang="en-US" sz="2000" dirty="0" err="1" smtClean="0"/>
              <a:t>μέθοδος</a:t>
            </a:r>
            <a:r>
              <a:rPr lang="en-US" sz="2000" dirty="0" smtClean="0"/>
              <a:t> </a:t>
            </a:r>
            <a:r>
              <a:rPr lang="en-US" sz="2000" dirty="0" err="1" smtClean="0"/>
              <a:t>αυτή</a:t>
            </a:r>
            <a:r>
              <a:rPr lang="en-US" sz="2000" dirty="0" smtClean="0"/>
              <a:t> </a:t>
            </a:r>
            <a:r>
              <a:rPr lang="en-US" sz="2000" dirty="0" err="1" smtClean="0"/>
              <a:t>χρησιμοποιείται</a:t>
            </a:r>
            <a:r>
              <a:rPr lang="en-US" sz="2000" dirty="0" smtClean="0"/>
              <a:t> </a:t>
            </a:r>
            <a:r>
              <a:rPr lang="en-US" sz="2000" dirty="0" err="1" smtClean="0"/>
              <a:t>για</a:t>
            </a:r>
            <a:r>
              <a:rPr lang="en-US" sz="2000" dirty="0" smtClean="0"/>
              <a:t> </a:t>
            </a:r>
            <a:r>
              <a:rPr lang="en-US" sz="2000" dirty="0" err="1" smtClean="0"/>
              <a:t>κεφαλαιουχικά</a:t>
            </a:r>
            <a:r>
              <a:rPr lang="en-US" sz="2000" dirty="0" smtClean="0"/>
              <a:t> </a:t>
            </a:r>
            <a:r>
              <a:rPr lang="en-US" sz="2000" dirty="0" err="1" smtClean="0"/>
              <a:t>αγαθά</a:t>
            </a:r>
            <a:r>
              <a:rPr lang="en-US" sz="2000" dirty="0" smtClean="0"/>
              <a:t> </a:t>
            </a:r>
            <a:r>
              <a:rPr lang="en-US" sz="2000" dirty="0" err="1" smtClean="0"/>
              <a:t>που</a:t>
            </a:r>
            <a:r>
              <a:rPr lang="en-US" sz="2000" dirty="0" smtClean="0"/>
              <a:t> </a:t>
            </a:r>
            <a:r>
              <a:rPr lang="en-US" sz="2000" dirty="0" err="1" smtClean="0"/>
              <a:t>χάνουν</a:t>
            </a:r>
            <a:r>
              <a:rPr lang="en-US" sz="2000" dirty="0" smtClean="0"/>
              <a:t> </a:t>
            </a:r>
            <a:r>
              <a:rPr lang="en-US" sz="2000" dirty="0" err="1" smtClean="0"/>
              <a:t>το</a:t>
            </a:r>
            <a:r>
              <a:rPr lang="en-US" sz="2000" dirty="0" smtClean="0"/>
              <a:t> </a:t>
            </a:r>
            <a:r>
              <a:rPr lang="en-US" sz="2000" dirty="0" err="1" smtClean="0"/>
              <a:t>μεγαλύτερο</a:t>
            </a:r>
            <a:r>
              <a:rPr lang="en-US" sz="2000" dirty="0" smtClean="0"/>
              <a:t> </a:t>
            </a:r>
            <a:r>
              <a:rPr lang="en-US" sz="2000" dirty="0" err="1" smtClean="0"/>
              <a:t>μέρος</a:t>
            </a:r>
            <a:r>
              <a:rPr lang="en-US" sz="2000" dirty="0" smtClean="0"/>
              <a:t> </a:t>
            </a:r>
            <a:r>
              <a:rPr lang="en-US" sz="2000" dirty="0" err="1" smtClean="0"/>
              <a:t>της</a:t>
            </a:r>
            <a:r>
              <a:rPr lang="en-US" sz="2000" dirty="0" smtClean="0"/>
              <a:t> </a:t>
            </a:r>
            <a:r>
              <a:rPr lang="en-US" sz="2000" dirty="0" err="1" smtClean="0"/>
              <a:t>αξίας</a:t>
            </a:r>
            <a:r>
              <a:rPr lang="en-US" sz="2000" dirty="0" smtClean="0"/>
              <a:t> </a:t>
            </a:r>
            <a:r>
              <a:rPr lang="en-US" sz="2000" dirty="0" err="1" smtClean="0"/>
              <a:t>τους</a:t>
            </a:r>
            <a:r>
              <a:rPr lang="en-US" sz="2000" dirty="0" smtClean="0"/>
              <a:t> </a:t>
            </a:r>
            <a:r>
              <a:rPr lang="en-US" sz="2000" dirty="0" err="1" smtClean="0"/>
              <a:t>κατά</a:t>
            </a:r>
            <a:r>
              <a:rPr lang="en-US" sz="2000" dirty="0" smtClean="0"/>
              <a:t> </a:t>
            </a:r>
            <a:r>
              <a:rPr lang="en-US" sz="2000" dirty="0" err="1" smtClean="0"/>
              <a:t>τα</a:t>
            </a:r>
            <a:r>
              <a:rPr lang="en-US" sz="2000" dirty="0" smtClean="0"/>
              <a:t> </a:t>
            </a:r>
            <a:r>
              <a:rPr lang="en-US" sz="2000" dirty="0" err="1" smtClean="0"/>
              <a:t>πρώτα</a:t>
            </a:r>
            <a:r>
              <a:rPr lang="en-US" sz="2000" dirty="0" smtClean="0"/>
              <a:t> </a:t>
            </a:r>
            <a:r>
              <a:rPr lang="en-US" sz="2000" dirty="0" err="1" smtClean="0"/>
              <a:t>έτη</a:t>
            </a:r>
            <a:r>
              <a:rPr lang="en-US" sz="2000" dirty="0" smtClean="0"/>
              <a:t> </a:t>
            </a:r>
            <a:r>
              <a:rPr lang="en-US" sz="2000" dirty="0" err="1" smtClean="0"/>
              <a:t>της</a:t>
            </a:r>
            <a:r>
              <a:rPr lang="en-US" sz="2000" dirty="0" smtClean="0"/>
              <a:t> </a:t>
            </a:r>
            <a:r>
              <a:rPr lang="en-US" sz="2000" dirty="0" err="1" smtClean="0"/>
              <a:t>παραγωγικής</a:t>
            </a:r>
            <a:r>
              <a:rPr lang="en-US" sz="2000" dirty="0" smtClean="0"/>
              <a:t> </a:t>
            </a:r>
            <a:r>
              <a:rPr lang="en-US" sz="2000" dirty="0" err="1" smtClean="0"/>
              <a:t>τους</a:t>
            </a:r>
            <a:r>
              <a:rPr lang="en-US" sz="2000" dirty="0" smtClean="0"/>
              <a:t> </a:t>
            </a:r>
            <a:r>
              <a:rPr lang="en-US" sz="2000" dirty="0" err="1" smtClean="0"/>
              <a:t>ζωής</a:t>
            </a:r>
            <a:r>
              <a:rPr lang="en-US" sz="2000" dirty="0" smtClean="0"/>
              <a:t>. </a:t>
            </a: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285720" y="357166"/>
            <a:ext cx="857256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el-GR" sz="2000" b="1" i="0" u="sng" strike="noStrike" cap="none" normalizeH="0" baseline="0" dirty="0" smtClean="0">
                <a:ln>
                  <a:noFill/>
                </a:ln>
                <a:solidFill>
                  <a:schemeClr val="tx1"/>
                </a:solidFill>
                <a:effectLst/>
                <a:ea typeface="Calibri" pitchFamily="34" charset="0"/>
                <a:cs typeface="Times New Roman" pitchFamily="18" charset="0"/>
              </a:rPr>
              <a:t>ΑΣΦΑΛΙΣΤΡΑ</a:t>
            </a:r>
          </a:p>
          <a:p>
            <a:pPr marL="0" marR="0" lvl="0" indent="0" algn="just" defTabSz="914400" rtl="0" eaLnBrk="0" fontAlgn="base" latinLnBrk="0" hangingPunct="0">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endParaRPr>
          </a:p>
          <a:p>
            <a:pPr algn="just"/>
            <a:r>
              <a:rPr lang="el-GR" sz="2000" b="1" dirty="0" smtClean="0"/>
              <a:t>	</a:t>
            </a:r>
            <a:r>
              <a:rPr lang="el-GR" sz="2000" dirty="0" smtClean="0"/>
              <a:t>Είναι γνωστή η ανασφάλεια και η αβεβαιότητα έκβασηs τηs γεωργικήs</a:t>
            </a:r>
            <a:endParaRPr lang="en-US" sz="2000" dirty="0" smtClean="0"/>
          </a:p>
          <a:p>
            <a:pPr algn="just"/>
            <a:r>
              <a:rPr lang="el-GR" sz="2000" dirty="0" smtClean="0"/>
              <a:t>παραγωγήs, αλλά και η πιθανότητα καταστροφήs από διάφορεs φυσικές και μη αιτίεs των ίδιων των περιουσιακών στοιχείων των γεωργικών εκμεταλλεύσεων. </a:t>
            </a:r>
          </a:p>
          <a:p>
            <a:pPr algn="just"/>
            <a:endParaRPr lang="el-GR" sz="2000" dirty="0" smtClean="0"/>
          </a:p>
          <a:p>
            <a:pPr algn="just"/>
            <a:r>
              <a:rPr lang="el-GR" sz="2000" dirty="0" smtClean="0"/>
              <a:t>	Αυτό σημαίνει ότι είναι δυνατό η γεωργική εκμετάλλευση να στερηθεί σε κάποιο χρονικό σημείο τηs παραγωγικής τηs δραστηριότητας, τόσο τους συντελεστέs παραγωγήs (πλην εδάφους) όσο και τα προϊόντα τηs που πρόκειται να αποκτήσει στο σύνολό τους ή και κατά κάποιο μέρος τους. Στην περίπτωση αυτή η εκμετάλλευση δηλ. θα χάσει το επενδυμένο τηs κεφάλαιο (στην πραγματικότητα θα χάσει το σύνολο τηs χρηματικής αξίαs  των κεφαλαίων τηs).</a:t>
            </a:r>
            <a:endParaRPr lang="en-US" sz="2000" dirty="0" smtClean="0"/>
          </a:p>
          <a:p>
            <a:pPr algn="just"/>
            <a:r>
              <a:rPr lang="el-GR" sz="2000" dirty="0" smtClean="0"/>
              <a:t>      </a:t>
            </a:r>
          </a:p>
          <a:p>
            <a:pPr algn="just"/>
            <a:r>
              <a:rPr lang="el-GR" sz="2000" dirty="0" smtClean="0"/>
              <a:t>	Για να αντιμετωπίσει αυτόν τον ενδεχόμενο κίνδυνο η γεωργική εκμετάλλευση ασφαλίζει τα διάφορα περιουσιακά τηs στοιχεία σε ανάλογους φορείς (ασφαλιστικές εταιρείες), έτσι ώστε αν και όταν συμβεί η καταστροφή να μπορεί να ξανααποκτήσει η εκμετάλλευση τα κεφάλαιά τηs με τιs αποζημιώσεις που θα πάρει από τουs ασφαλιστικούς φορείs. </a:t>
            </a:r>
            <a:endParaRPr lang="en-US" sz="2000" dirty="0" smtClean="0"/>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n-US"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lang="en-US" dirty="0" smtClean="0"/>
          </a:p>
          <a:p>
            <a:pPr marL="0" marR="0" lvl="0" indent="0" algn="just" defTabSz="914400" rtl="0" eaLnBrk="0" fontAlgn="base" latinLnBrk="0" hangingPunct="0">
              <a:lnSpc>
                <a:spcPct val="100000"/>
              </a:lnSpc>
              <a:spcBef>
                <a:spcPct val="0"/>
              </a:spcBef>
              <a:spcAft>
                <a:spcPct val="0"/>
              </a:spcAft>
              <a:buClrTx/>
              <a:buSzTx/>
              <a:buFont typeface="Arial" pitchFamily="34" charset="0"/>
              <a:buChar char="•"/>
              <a:tabLst/>
            </a:pPr>
            <a:endParaRPr kumimoji="0" lang="el-GR"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35846"/>
            <a:ext cx="8715436" cy="4093428"/>
          </a:xfrm>
          <a:prstGeom prst="rect">
            <a:avLst/>
          </a:prstGeom>
        </p:spPr>
        <p:txBody>
          <a:bodyPr wrap="square">
            <a:spAutoFit/>
          </a:bodyPr>
          <a:lstStyle/>
          <a:p>
            <a:pPr algn="just"/>
            <a:r>
              <a:rPr lang="el-GR" sz="2000" dirty="0" smtClean="0"/>
              <a:t> Στουs φορείs αυτούs πληρώνει </a:t>
            </a:r>
            <a:r>
              <a:rPr lang="en-US" sz="2000" dirty="0" smtClean="0"/>
              <a:t>o </a:t>
            </a:r>
            <a:r>
              <a:rPr lang="el-GR" sz="2000" dirty="0" smtClean="0"/>
              <a:t>παραγωγόs  συνήθως ένα μικρό ποσοστό τηs αξίας του περιουσιακού στοιχείου. Το  ποσοστό αυτό εξαρτάται από το είδος του περιουσιακού στοιχείου και τη μαθηματική πιθανότητα του να συμβεί ο κίνδυνοs καταστροφήs για τον οποίο ασφαλίζεται το περιουσιακό στοιχείο. </a:t>
            </a:r>
          </a:p>
          <a:p>
            <a:pPr algn="just"/>
            <a:endParaRPr lang="el-GR" sz="2000" dirty="0" smtClean="0"/>
          </a:p>
          <a:p>
            <a:pPr algn="just"/>
            <a:r>
              <a:rPr lang="el-GR" sz="2000" dirty="0" smtClean="0"/>
              <a:t>Το ποσοστό αυτό το οποίο λέγεται </a:t>
            </a:r>
            <a:r>
              <a:rPr lang="el-GR" sz="2000" b="1" dirty="0" smtClean="0"/>
              <a:t>ασφάλιστρο</a:t>
            </a:r>
            <a:r>
              <a:rPr lang="el-GR" sz="2000" dirty="0" smtClean="0"/>
              <a:t> περιλαμβάνεται στο κόστοs παραγωγής των προϊόντων τα οποία παράγονται με τα αντίστοιχα περιουσιακά στοιχεία.  Αρκετοί μάλιστα επιστήμονες υποστηρίζουν ότι ακόμη και αν δεν πληρώνεται ασφάλιστρο για κάποιο περιουσιακό στοιχείο, θα πρέπει να υπολογίζεται ωs </a:t>
            </a:r>
            <a:r>
              <a:rPr lang="el-GR" sz="2000" b="1" dirty="0" smtClean="0"/>
              <a:t>αυτασφάλιστρο</a:t>
            </a:r>
            <a:r>
              <a:rPr lang="el-GR" sz="2000" dirty="0" smtClean="0"/>
              <a:t> ένα ποσό ανάλογο με τα ασφάλιστρα  που πληρώνονται για τα άλλα περιουσιακά στοιχεία, η ένα ποσό ίσο με τα ασφάλιστρα που πληρώνουν άλλεs γεωργικέs εκμεταλλεύσεις για παρόμοια περιουσιακά στοιχεία. </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14282" y="0"/>
            <a:ext cx="864399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fontAlgn="base">
              <a:spcBef>
                <a:spcPct val="0"/>
              </a:spcBef>
              <a:spcAft>
                <a:spcPct val="0"/>
              </a:spcAft>
            </a:pPr>
            <a:r>
              <a:rPr lang="el-GR" sz="2000" b="1" u="sng" dirty="0" smtClean="0">
                <a:ea typeface="Calibri" pitchFamily="34" charset="0"/>
                <a:cs typeface="Times New Roman" pitchFamily="18" charset="0"/>
              </a:rPr>
              <a:t>ΣΥΝΤΗΡΗΣΗ ΚΕΦΑΛΑΙΩΝ – ΕΠΙΣΚΕΥΕΣ</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Συντήρηση</a:t>
            </a:r>
            <a:r>
              <a:rPr kumimoji="0" lang="el-GR" altLang="zh-CN" sz="2000" i="0" u="none" strike="noStrike" cap="none" normalizeH="0" dirty="0" smtClean="0">
                <a:ln>
                  <a:noFill/>
                </a:ln>
                <a:solidFill>
                  <a:schemeClr val="tx1"/>
                </a:solidFill>
                <a:effectLst/>
                <a:ea typeface="Times New Roman" pitchFamily="18" charset="0"/>
                <a:cs typeface="Times New Roman" pitchFamily="18" charset="0"/>
              </a:rPr>
              <a:t> ε</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ίναι η δαπάνη η οποία πραγματοποιείται για να διατηρηθεί το περιουσιακό στοιχείο στη λειτουργική κατάσταση ώστε να μπορεί να χρησιμοποιηθεί, όπως προβλεπει ο κατασκευστήs και για τα αντίστοιχα έτη της προβλεπόμενης (εκτιμώμενης) διάρκειας ζωής.</a:t>
            </a:r>
            <a:endParaRPr kumimoji="0" lang="el-GR" altLang="zh-CN" sz="2000" i="0" u="none" strike="noStrike" cap="none" normalizeH="0" baseline="0" dirty="0" smtClean="0">
              <a:ln>
                <a:noFill/>
              </a:ln>
              <a:solidFill>
                <a:schemeClr val="tx1"/>
              </a:solidFill>
              <a:effectLst/>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Arial" pitchFamily="34" charset="0"/>
              </a:rPr>
              <a:t>     Υπολογίζεται είτε ως ποσοστό επί του ΜΕΚ, είτε ως άθροισμα,</a:t>
            </a:r>
            <a:r>
              <a:rPr kumimoji="0" lang="en-US" altLang="zh-CN" sz="2000" i="0" u="none" strike="noStrike" cap="none" normalizeH="0" baseline="0" dirty="0" smtClean="0">
                <a:ln>
                  <a:noFill/>
                </a:ln>
                <a:solidFill>
                  <a:schemeClr val="tx1"/>
                </a:solidFill>
                <a:effectLst/>
                <a:ea typeface="Times New Roman" pitchFamily="18" charset="0"/>
                <a:cs typeface="Arial" pitchFamily="34" charset="0"/>
              </a:rPr>
              <a:t> </a:t>
            </a:r>
            <a:r>
              <a:rPr kumimoji="0" lang="el-GR" altLang="zh-CN" sz="2000" i="0" u="none" strike="noStrike" cap="none" normalizeH="0" baseline="0" dirty="0" smtClean="0">
                <a:ln>
                  <a:noFill/>
                </a:ln>
                <a:solidFill>
                  <a:schemeClr val="tx1"/>
                </a:solidFill>
                <a:effectLst/>
                <a:ea typeface="Times New Roman" pitchFamily="18" charset="0"/>
                <a:cs typeface="Arial" pitchFamily="34" charset="0"/>
              </a:rPr>
              <a:t>συνήθως, των δαπανών εργασίας, υλικών και τόκων αυτών, που πραγματοποιούνται για τη συντήρησή του, σε όλα τα μόνιμα και ημιμόνιμα περιουσιακά στοιχεία τα οποία χρησιμοποιούνται σε κάποια παραγωγική διαδικασία (π.χ. περιοδική συντήρηση ελκυστήρα μετά από ορισμένο αριθμό ωρών λειτουργίαs, ή χιλιομέτρων). </a:t>
            </a:r>
            <a:endParaRPr kumimoji="0" lang="el-GR" altLang="zh-CN" sz="2000" i="0" u="none" strike="noStrike" cap="none" normalizeH="0" baseline="0" dirty="0" smtClean="0">
              <a:ln>
                <a:noFill/>
              </a:ln>
              <a:solidFill>
                <a:schemeClr val="tx1"/>
              </a:solidFill>
              <a:effectLst/>
              <a:cs typeface="Arial" pitchFamily="34" charset="0"/>
            </a:endParaRPr>
          </a:p>
        </p:txBody>
      </p:sp>
      <p:sp>
        <p:nvSpPr>
          <p:cNvPr id="39938" name="Rectangle 2"/>
          <p:cNvSpPr>
            <a:spLocks noChangeArrowheads="1"/>
          </p:cNvSpPr>
          <p:nvPr/>
        </p:nvSpPr>
        <p:spPr bwMode="auto">
          <a:xfrm>
            <a:off x="357158" y="3929066"/>
            <a:ext cx="835824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Η έννοια τηs επισκευής πρέπει να διαφοροποιηθεί από εκείνη τηs συντήρησης.     </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endPar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Ωs επισκευή θεωρείται η δαπάνη που πραγματοποιείται </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για να παραταθεί η διάρκεια παραγωγικήs ζωήs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του περιουσιακού στοιχείου πέρα από εκείνη που προβλέπεται από τον κατασκευαστή ή </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για να αποκατασταθεί ένα περιουσιακό στοιχείο, όταν υποστεί βλάβη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από απρόβλεπτη αιτία, στη δυνατότητα να χρησιμοποιείται για την προβλεπόμενη Διάρκεια</a:t>
            </a:r>
            <a:r>
              <a:rPr kumimoji="0" lang="el-GR" altLang="zh-CN" sz="2000" i="0" u="none" strike="noStrike" cap="none" normalizeH="0" dirty="0" smtClean="0">
                <a:ln>
                  <a:noFill/>
                </a:ln>
                <a:solidFill>
                  <a:schemeClr val="tx1"/>
                </a:solidFill>
                <a:effectLst/>
                <a:ea typeface="Times New Roman" pitchFamily="18" charset="0"/>
                <a:cs typeface="Times New Roman" pitchFamily="18" charset="0"/>
              </a:rPr>
              <a:t> Παραγωγικής Ζωής (Δ</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.Π.Ζ.) .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7"/>
            <a:ext cx="8215370" cy="4093428"/>
          </a:xfrm>
          <a:prstGeom prst="rect">
            <a:avLst/>
          </a:prstGeom>
        </p:spPr>
        <p:txBody>
          <a:bodyPr wrap="square">
            <a:spAutoFit/>
          </a:bodyPr>
          <a:lstStyle/>
          <a:p>
            <a:pPr lvl="0" algn="just" fontAlgn="base">
              <a:spcBef>
                <a:spcPct val="0"/>
              </a:spcBef>
              <a:spcAft>
                <a:spcPct val="0"/>
              </a:spcAft>
              <a:tabLst>
                <a:tab pos="731838" algn="l"/>
                <a:tab pos="822325" algn="l"/>
                <a:tab pos="1646238" algn="l"/>
                <a:tab pos="2286000" algn="l"/>
                <a:tab pos="2651125" algn="l"/>
                <a:tab pos="5121275" algn="l"/>
                <a:tab pos="5211763" algn="l"/>
              </a:tabLst>
            </a:pPr>
            <a:r>
              <a:rPr lang="el-GR" altLang="zh-CN" sz="2000" dirty="0" smtClean="0">
                <a:ea typeface="Times New Roman" pitchFamily="18" charset="0"/>
                <a:cs typeface="Times New Roman" pitchFamily="18" charset="0"/>
              </a:rPr>
              <a:t>Ως αντίστοιχο παραδειγμα μπορεί να αναφερθεί βλάβη από ατύχημα σε έναν ελκυστήρα που βρίσκεται στο 2ο έτος της παραγωγικής του ζωής και η αποκατάστασής της  με συνολική δαπάνη επισκευής 10.000 €.  Στην περίπτωση αυτή η δαπάνη τηs επισκευήs ενσωματώνεται στην αξία που είχε προσδιοριστεί για το περιουσιακό στοιχείο (πριν τη χρονική στιγμή τηs επισκευήs) και έτσι αυξάνεται η αξία αυτή. Στη συνέχεια </a:t>
            </a:r>
            <a:r>
              <a:rPr lang="en-US" altLang="zh-CN" sz="2000" dirty="0" smtClean="0">
                <a:ea typeface="Times New Roman" pitchFamily="18" charset="0"/>
                <a:cs typeface="Times New Roman" pitchFamily="18" charset="0"/>
              </a:rPr>
              <a:t>n</a:t>
            </a:r>
            <a:r>
              <a:rPr lang="el-GR" altLang="zh-CN" sz="2000" dirty="0" smtClean="0">
                <a:ea typeface="Times New Roman" pitchFamily="18" charset="0"/>
                <a:cs typeface="Times New Roman" pitchFamily="18" charset="0"/>
              </a:rPr>
              <a:t> αυξημένη αυτή αξία αποσβένεται για τα υπόλοιπα έτη παραγωγική ζωήs. Τέτοια δαπάνη επισκευής είναι π.χ. η δαπάνη για ρεκτιφιέ τηs μηχανήs ενόs ελκυστήρα. </a:t>
            </a:r>
            <a:endParaRPr lang="en-US" altLang="zh-CN" sz="2000" dirty="0" smtClean="0">
              <a:cs typeface="Arial" pitchFamily="34" charset="0"/>
            </a:endParaRPr>
          </a:p>
          <a:p>
            <a:pPr lvl="0" algn="just" eaLnBrk="0" fontAlgn="base" hangingPunct="0">
              <a:spcBef>
                <a:spcPct val="0"/>
              </a:spcBef>
              <a:spcAft>
                <a:spcPct val="0"/>
              </a:spcAft>
              <a:tabLst>
                <a:tab pos="731838" algn="l"/>
                <a:tab pos="822325" algn="l"/>
                <a:tab pos="1646238" algn="l"/>
                <a:tab pos="2286000" algn="l"/>
                <a:tab pos="2651125" algn="l"/>
                <a:tab pos="5121275" algn="l"/>
                <a:tab pos="5211763" algn="l"/>
              </a:tabLst>
            </a:pPr>
            <a:r>
              <a:rPr lang="el-GR" altLang="zh-CN" sz="2000" dirty="0" smtClean="0">
                <a:ea typeface="Times New Roman" pitchFamily="18" charset="0"/>
                <a:cs typeface="Times New Roman" pitchFamily="18" charset="0"/>
              </a:rPr>
              <a:t>     </a:t>
            </a:r>
          </a:p>
          <a:p>
            <a:pPr lvl="0" algn="just" eaLnBrk="0" fontAlgn="base" hangingPunct="0">
              <a:spcBef>
                <a:spcPct val="0"/>
              </a:spcBef>
              <a:spcAft>
                <a:spcPct val="0"/>
              </a:spcAft>
              <a:tabLst>
                <a:tab pos="731838" algn="l"/>
                <a:tab pos="822325" algn="l"/>
                <a:tab pos="1646238" algn="l"/>
                <a:tab pos="2286000" algn="l"/>
                <a:tab pos="2651125" algn="l"/>
                <a:tab pos="5121275" algn="l"/>
                <a:tab pos="5211763" algn="l"/>
              </a:tabLst>
            </a:pPr>
            <a:r>
              <a:rPr lang="el-GR" altLang="zh-CN" sz="2000" dirty="0" smtClean="0">
                <a:ea typeface="Times New Roman" pitchFamily="18" charset="0"/>
                <a:cs typeface="Times New Roman" pitchFamily="18" charset="0"/>
              </a:rPr>
              <a:t>Δεν πρέπει να γίνεται σύγχυση τηs δαπάνηs επισκευήs όπωs ορίζεται εδώ με τη δαπάνη 'μικροεπισκευή</a:t>
            </a:r>
            <a:r>
              <a:rPr lang="en-US" altLang="zh-CN" sz="2000" dirty="0" smtClean="0">
                <a:ea typeface="Times New Roman" pitchFamily="18" charset="0"/>
                <a:cs typeface="Times New Roman" pitchFamily="18" charset="0"/>
              </a:rPr>
              <a:t>s</a:t>
            </a:r>
            <a:r>
              <a:rPr lang="el-GR" altLang="zh-CN" sz="2000" dirty="0" smtClean="0">
                <a:ea typeface="Times New Roman" pitchFamily="18" charset="0"/>
                <a:cs typeface="Times New Roman" pitchFamily="18" charset="0"/>
              </a:rPr>
              <a:t>' (π.χ. σκάσιμο του ελαστικού ενόs ελκυστήρα και συγκόλλησή του) που είναι δαπάνη που δεν έχει καμία επίπτωση ούτε στην αξία, ούτε στη διάρκεια ζωήs του ελκυστήρα.</a:t>
            </a:r>
            <a:endParaRPr lang="en-U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ChangeArrowheads="1"/>
          </p:cNvSpPr>
          <p:nvPr/>
        </p:nvSpPr>
        <p:spPr bwMode="auto">
          <a:xfrm>
            <a:off x="214282" y="285728"/>
            <a:ext cx="8715436"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sng" strike="noStrike" cap="none" normalizeH="0" baseline="0" dirty="0" smtClean="0">
                <a:ln>
                  <a:noFill/>
                </a:ln>
                <a:solidFill>
                  <a:schemeClr val="tx1"/>
                </a:solidFill>
                <a:effectLst/>
                <a:ea typeface="Times New Roman" pitchFamily="18" charset="0"/>
                <a:cs typeface="Times New Roman" pitchFamily="18" charset="0"/>
              </a:rPr>
              <a:t>Παράδειγμα προσδιορισμού αξίας περιουσιακού στοιχείου σε περίπτωση επισκευής του</a:t>
            </a:r>
          </a:p>
          <a:p>
            <a:pPr marL="0" marR="0" lvl="0" indent="0" algn="just" defTabSz="914400" rtl="0" eaLnBrk="1" fontAlgn="base" latinLnBrk="0" hangingPunct="1">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Γεωργική εκμετάλλευση απέκτησε την 10/3/2000 γεωργικό ελκυστήρα αξίας 15.000 €, και Δ.Π.Ζ. 12 έτη.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Κάθε έτος συντηρείται με καταβαλλόμενη δαπάνη 3% επί της αξία του και ασφαλίζεται με δαπάνη 1%.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Υπολογίζεται ως υπολειμματική αξία το 10% της αρχικής του αξίας. </a:t>
            </a: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endParaRPr lang="el-GR" altLang="zh-CN" sz="2000" dirty="0" smtClean="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731838" algn="l"/>
                <a:tab pos="822325" algn="l"/>
                <a:tab pos="1646238" algn="l"/>
                <a:tab pos="2286000" algn="l"/>
                <a:tab pos="2651125" algn="l"/>
                <a:tab pos="5121275" algn="l"/>
                <a:tab pos="5211763"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Στις 10/6/2004, λόγω κακής χρήσης του ο ιδιοκτήτης υποχρεώθηκε να τον επισκευάσει για να τον διατηρήσει (παραγωγικά) για τα υπόλοιπα χρόνια της Δ.Π.Ζ. του. Και πλήρωσε για επισκευή συνολικά 2.000 €. Ζητείται η αξία του ελκυστήρα την 31/12/2005. </a:t>
            </a:r>
            <a:endParaRPr kumimoji="0" lang="el-GR"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57158" y="1071546"/>
          <a:ext cx="8501124" cy="4644397"/>
        </p:xfrm>
        <a:graphic>
          <a:graphicData uri="http://schemas.openxmlformats.org/drawingml/2006/table">
            <a:tbl>
              <a:tblPr/>
              <a:tblGrid>
                <a:gridCol w="1538998"/>
                <a:gridCol w="889041"/>
                <a:gridCol w="869812"/>
                <a:gridCol w="879426"/>
                <a:gridCol w="1685567"/>
                <a:gridCol w="1172568"/>
                <a:gridCol w="1465712"/>
              </a:tblGrid>
              <a:tr h="421018">
                <a:tc gridSpan="7">
                  <a:txBody>
                    <a:bodyPr/>
                    <a:lstStyle/>
                    <a:p>
                      <a:pPr marL="0" marR="0" algn="just">
                        <a:lnSpc>
                          <a:spcPct val="150000"/>
                        </a:lnSpc>
                        <a:spcBef>
                          <a:spcPts val="0"/>
                        </a:spcBef>
                        <a:spcAft>
                          <a:spcPts val="0"/>
                        </a:spcAft>
                      </a:pP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21018">
                <a:tc gridSpan="7">
                  <a:txBody>
                    <a:bodyPr/>
                    <a:lstStyle/>
                    <a:p>
                      <a:pPr marL="0" marR="0" algn="just">
                        <a:lnSpc>
                          <a:spcPct val="150000"/>
                        </a:lnSpc>
                        <a:spcBef>
                          <a:spcPts val="0"/>
                        </a:spcBef>
                        <a:spcAft>
                          <a:spcPts val="0"/>
                        </a:spcAft>
                      </a:pPr>
                      <a:endParaRPr lang="en-US" sz="2000" b="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78147">
                <a:tc>
                  <a:txBody>
                    <a:bodyPr/>
                    <a:lstStyle/>
                    <a:p>
                      <a:pPr marL="0" marR="0" algn="just">
                        <a:lnSpc>
                          <a:spcPct val="150000"/>
                        </a:lnSpc>
                        <a:spcBef>
                          <a:spcPts val="0"/>
                        </a:spcBef>
                        <a:spcAft>
                          <a:spcPts val="0"/>
                        </a:spcAft>
                      </a:pPr>
                      <a:r>
                        <a:rPr lang="el-GR" sz="2000" b="1" dirty="0">
                          <a:latin typeface="+mn-lt"/>
                          <a:ea typeface="Times New Roman"/>
                          <a:cs typeface="Times New Roman"/>
                        </a:rPr>
                        <a:t>Είδος</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a:latin typeface="+mn-lt"/>
                          <a:ea typeface="Times New Roman"/>
                          <a:cs typeface="Times New Roman"/>
                        </a:rPr>
                        <a:t>Αα</a:t>
                      </a:r>
                      <a:endParaRPr lang="en-US" sz="2000" b="1">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a:latin typeface="+mn-lt"/>
                          <a:ea typeface="Times New Roman"/>
                          <a:cs typeface="Times New Roman"/>
                        </a:rPr>
                        <a:t>Δ.Π.Ζ.</a:t>
                      </a:r>
                      <a:endParaRPr lang="en-US" sz="2000" b="1">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mn-lt"/>
                          <a:ea typeface="Times New Roman"/>
                          <a:cs typeface="Times New Roman"/>
                        </a:rPr>
                        <a:t>Υα</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mn-lt"/>
                          <a:ea typeface="Times New Roman"/>
                          <a:cs typeface="Times New Roman"/>
                        </a:rPr>
                        <a:t>Ετήσια απόσβεση</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mn-lt"/>
                          <a:ea typeface="Times New Roman"/>
                          <a:cs typeface="Times New Roman"/>
                        </a:rPr>
                        <a:t>Έτη που πέρασαν μέχρι 9/6/04</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mn-lt"/>
                          <a:ea typeface="Times New Roman"/>
                          <a:cs typeface="Times New Roman"/>
                        </a:rPr>
                        <a:t>Αξία την 9/6/04</a:t>
                      </a:r>
                      <a:endParaRPr lang="en-US" sz="2000" b="1"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850">
                <a:tc>
                  <a:txBody>
                    <a:bodyPr/>
                    <a:lstStyle/>
                    <a:p>
                      <a:pPr marL="0" marR="0" algn="just">
                        <a:lnSpc>
                          <a:spcPct val="150000"/>
                        </a:lnSpc>
                        <a:spcBef>
                          <a:spcPts val="0"/>
                        </a:spcBef>
                        <a:spcAft>
                          <a:spcPts val="0"/>
                        </a:spcAft>
                      </a:pPr>
                      <a:r>
                        <a:rPr lang="el-GR" sz="2000" b="0">
                          <a:latin typeface="+mn-lt"/>
                          <a:ea typeface="Times New Roman"/>
                          <a:cs typeface="Times New Roman"/>
                        </a:rPr>
                        <a:t>Ελκυστήρας</a:t>
                      </a:r>
                      <a:endParaRPr lang="en-US" sz="2000" b="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smtClean="0">
                          <a:latin typeface="+mn-lt"/>
                          <a:ea typeface="Times New Roman"/>
                          <a:cs typeface="Times New Roman"/>
                        </a:rPr>
                        <a:t>15.000</a:t>
                      </a: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a:latin typeface="+mn-lt"/>
                          <a:ea typeface="Times New Roman"/>
                          <a:cs typeface="Times New Roman"/>
                        </a:rPr>
                        <a:t>12  </a:t>
                      </a:r>
                      <a:endParaRPr lang="en-US" sz="2000" b="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a:latin typeface="+mn-lt"/>
                          <a:ea typeface="Times New Roman"/>
                          <a:cs typeface="Times New Roman"/>
                        </a:rPr>
                        <a:t>1500</a:t>
                      </a: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a:latin typeface="+mn-lt"/>
                          <a:ea typeface="Times New Roman"/>
                          <a:cs typeface="Times New Roman"/>
                        </a:rPr>
                        <a:t>(15000-1500</a:t>
                      </a:r>
                      <a:r>
                        <a:rPr lang="el-GR" sz="2000" b="0" dirty="0" smtClean="0">
                          <a:latin typeface="+mn-lt"/>
                          <a:ea typeface="Times New Roman"/>
                          <a:cs typeface="Times New Roman"/>
                        </a:rPr>
                        <a:t>)/ 12 = 1125  </a:t>
                      </a: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smtClean="0">
                          <a:latin typeface="+mn-lt"/>
                          <a:ea typeface="Times New Roman"/>
                          <a:cs typeface="Times New Roman"/>
                        </a:rPr>
                        <a:t>4έτη</a:t>
                      </a:r>
                      <a:r>
                        <a:rPr lang="el-GR" sz="2000" b="0" baseline="0" dirty="0" smtClean="0">
                          <a:latin typeface="+mn-lt"/>
                          <a:ea typeface="Times New Roman"/>
                          <a:cs typeface="Times New Roman"/>
                        </a:rPr>
                        <a:t> και </a:t>
                      </a:r>
                      <a:r>
                        <a:rPr lang="el-GR" sz="2000" b="0" dirty="0" smtClean="0">
                          <a:latin typeface="+mn-lt"/>
                          <a:ea typeface="Times New Roman"/>
                          <a:cs typeface="Times New Roman"/>
                        </a:rPr>
                        <a:t>3 </a:t>
                      </a:r>
                      <a:r>
                        <a:rPr lang="el-GR" sz="2000" b="0" dirty="0">
                          <a:latin typeface="+mn-lt"/>
                          <a:ea typeface="Times New Roman"/>
                          <a:cs typeface="Times New Roman"/>
                        </a:rPr>
                        <a:t>μήνες </a:t>
                      </a:r>
                      <a:r>
                        <a:rPr lang="el-GR" sz="2000" b="0" dirty="0" smtClean="0">
                          <a:latin typeface="+mn-lt"/>
                          <a:ea typeface="Times New Roman"/>
                          <a:cs typeface="Times New Roman"/>
                        </a:rPr>
                        <a:t>= 4,25 </a:t>
                      </a: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a:latin typeface="+mn-lt"/>
                          <a:ea typeface="Times New Roman"/>
                          <a:cs typeface="Times New Roman"/>
                        </a:rPr>
                        <a:t>15000-(1125*4,25</a:t>
                      </a:r>
                      <a:r>
                        <a:rPr lang="el-GR" sz="2000" b="0" dirty="0" smtClean="0">
                          <a:latin typeface="+mn-lt"/>
                          <a:ea typeface="Times New Roman"/>
                          <a:cs typeface="Times New Roman"/>
                        </a:rPr>
                        <a:t>)= 10218,75</a:t>
                      </a:r>
                      <a:endParaRPr lang="en-US" sz="2000" b="0" dirty="0">
                        <a:latin typeface="+mn-lt"/>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7345" name="Rectangle 1"/>
          <p:cNvSpPr>
            <a:spLocks noChangeArrowheads="1"/>
          </p:cNvSpPr>
          <p:nvPr/>
        </p:nvSpPr>
        <p:spPr bwMode="auto">
          <a:xfrm>
            <a:off x="214282" y="214290"/>
            <a:ext cx="8715436"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altLang="zh-CN" sz="2000" b="1" i="0" u="sng" strike="noStrike" cap="none" normalizeH="0" baseline="0" dirty="0" smtClean="0">
                <a:ln>
                  <a:noFill/>
                </a:ln>
                <a:solidFill>
                  <a:schemeClr val="tx1"/>
                </a:solidFill>
                <a:effectLst/>
                <a:ea typeface="Times New Roman" pitchFamily="18" charset="0"/>
                <a:cs typeface="Times New Roman" pitchFamily="18" charset="0"/>
              </a:rPr>
              <a:t>Απάντηση</a:t>
            </a:r>
            <a:endParaRPr kumimoji="0" lang="en-US" altLang="zh-CN"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1. </a:t>
            </a:r>
            <a:r>
              <a:rPr kumimoji="0" lang="el-GR" altLang="zh-CN" sz="2000" b="1" i="0" u="sng" strike="noStrike" cap="none" normalizeH="0" baseline="0" dirty="0" smtClean="0">
                <a:ln>
                  <a:noFill/>
                </a:ln>
                <a:solidFill>
                  <a:schemeClr val="tx1"/>
                </a:solidFill>
                <a:effectLst/>
                <a:ea typeface="Times New Roman" pitchFamily="18" charset="0"/>
                <a:cs typeface="Times New Roman" pitchFamily="18" charset="0"/>
              </a:rPr>
              <a:t>Αξία του ελκυστήρα την 9/6/2004.</a:t>
            </a:r>
            <a:endParaRPr kumimoji="0" lang="en-US" altLang="zh-CN" sz="2000" b="0" i="0" u="sng"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142844" y="214290"/>
            <a:ext cx="871543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2. </a:t>
            </a:r>
            <a:r>
              <a:rPr kumimoji="0" lang="el-GR" altLang="zh-CN" sz="2000" b="1" i="0" u="sng" strike="noStrike" cap="none" normalizeH="0" baseline="0" dirty="0" smtClean="0">
                <a:ln>
                  <a:noFill/>
                </a:ln>
                <a:solidFill>
                  <a:schemeClr val="tx1"/>
                </a:solidFill>
                <a:effectLst/>
                <a:ea typeface="Times New Roman" pitchFamily="18" charset="0"/>
                <a:cs typeface="Times New Roman" pitchFamily="18" charset="0"/>
              </a:rPr>
              <a:t>Αξία την 10/6/04</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10.218,75</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   2.000,00 (Αξία επισκευής)</a:t>
            </a:r>
          </a:p>
          <a:p>
            <a:pPr marL="0" marR="0" lvl="0" indent="0" algn="just" defTabSz="914400" rtl="0" eaLnBrk="0" fontAlgn="base" latinLnBrk="0" hangingPunct="0">
              <a:lnSpc>
                <a:spcPct val="100000"/>
              </a:lnSpc>
              <a:spcBef>
                <a:spcPct val="0"/>
              </a:spcBef>
              <a:spcAft>
                <a:spcPct val="0"/>
              </a:spcAft>
              <a:buClrTx/>
              <a:buSzTx/>
              <a:buFontTx/>
              <a:buNone/>
              <a:tabLst/>
            </a:pPr>
            <a:r>
              <a:rPr lang="el-GR" altLang="zh-CN" sz="2000" dirty="0" smtClean="0">
                <a:cs typeface="Times New Roman" pitchFamily="18" charset="0"/>
              </a:rPr>
              <a:t>                                                                 __________</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συνολική αξία την 10/6/04</a:t>
            </a:r>
            <a:r>
              <a:rPr kumimoji="0" lang="en-US" altLang="zh-CN" sz="2000" b="1"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     12.218,75</a:t>
            </a:r>
            <a:endParaRPr kumimoji="0" lang="el-GR" altLang="zh-CN" sz="2000" b="0" i="0" u="none" strike="noStrike" cap="none" normalizeH="0" baseline="0" dirty="0" smtClean="0">
              <a:ln>
                <a:noFill/>
              </a:ln>
              <a:solidFill>
                <a:schemeClr val="tx1"/>
              </a:solidFill>
              <a:effectLst/>
              <a:cs typeface="Arial" pitchFamily="34" charset="0"/>
            </a:endParaRPr>
          </a:p>
        </p:txBody>
      </p:sp>
      <p:graphicFrame>
        <p:nvGraphicFramePr>
          <p:cNvPr id="3" name="Table 2"/>
          <p:cNvGraphicFramePr>
            <a:graphicFrameLocks noGrp="1"/>
          </p:cNvGraphicFramePr>
          <p:nvPr/>
        </p:nvGraphicFramePr>
        <p:xfrm>
          <a:off x="142844" y="2571744"/>
          <a:ext cx="8786875" cy="3657600"/>
        </p:xfrm>
        <a:graphic>
          <a:graphicData uri="http://schemas.openxmlformats.org/drawingml/2006/table">
            <a:tbl>
              <a:tblPr/>
              <a:tblGrid>
                <a:gridCol w="1507111"/>
                <a:gridCol w="1248093"/>
                <a:gridCol w="968046"/>
                <a:gridCol w="819116"/>
                <a:gridCol w="1304358"/>
                <a:gridCol w="1227454"/>
                <a:gridCol w="1712697"/>
              </a:tblGrid>
              <a:tr h="1758615">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Είδος</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smtClean="0">
                          <a:latin typeface="Calibri" pitchFamily="34" charset="0"/>
                          <a:ea typeface="Times New Roman"/>
                          <a:cs typeface="Times New Roman"/>
                        </a:rPr>
                        <a:t>Αα</a:t>
                      </a:r>
                      <a:endParaRPr lang="en-US" sz="2000" b="1" dirty="0" smtClean="0">
                        <a:latin typeface="Calibri" pitchFamily="34" charset="0"/>
                        <a:ea typeface="Times New Roman"/>
                        <a:cs typeface="Times New Roman"/>
                      </a:endParaRPr>
                    </a:p>
                    <a:p>
                      <a:pPr marL="0" marR="0" algn="just">
                        <a:lnSpc>
                          <a:spcPct val="150000"/>
                        </a:lnSpc>
                        <a:spcBef>
                          <a:spcPts val="0"/>
                        </a:spcBef>
                        <a:spcAft>
                          <a:spcPts val="0"/>
                        </a:spcAft>
                      </a:pPr>
                      <a:r>
                        <a:rPr lang="el-GR" sz="2000" b="1" dirty="0" smtClean="0">
                          <a:latin typeface="Calibri" pitchFamily="34" charset="0"/>
                          <a:ea typeface="Times New Roman"/>
                          <a:cs typeface="Times New Roman"/>
                        </a:rPr>
                        <a:t>(</a:t>
                      </a:r>
                      <a:r>
                        <a:rPr lang="el-GR" sz="2000" b="1" dirty="0">
                          <a:latin typeface="Calibri" pitchFamily="34" charset="0"/>
                          <a:ea typeface="Times New Roman"/>
                          <a:cs typeface="Times New Roman"/>
                        </a:rPr>
                        <a:t>10/6/04)</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Δ.Π.Ζ.</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Υα</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Ετήσια απόσβεση</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Έτη που πέρασαν μέχρι 31/12/05</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Αξία την 31/12/05</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3284">
                <a:tc>
                  <a:txBody>
                    <a:bodyPr/>
                    <a:lstStyle/>
                    <a:p>
                      <a:pPr marL="0" marR="0" algn="just">
                        <a:lnSpc>
                          <a:spcPct val="150000"/>
                        </a:lnSpc>
                        <a:spcBef>
                          <a:spcPts val="0"/>
                        </a:spcBef>
                        <a:spcAft>
                          <a:spcPts val="0"/>
                        </a:spcAft>
                      </a:pPr>
                      <a:r>
                        <a:rPr lang="el-GR" sz="2000" b="0">
                          <a:latin typeface="Calibri" pitchFamily="34" charset="0"/>
                          <a:ea typeface="Times New Roman"/>
                          <a:cs typeface="Times New Roman"/>
                        </a:rPr>
                        <a:t>Ελκυστήρας</a:t>
                      </a:r>
                      <a:endParaRPr lang="en-US" sz="2000" b="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a:latin typeface="Calibri" pitchFamily="34" charset="0"/>
                          <a:ea typeface="Times New Roman"/>
                          <a:cs typeface="Times New Roman"/>
                        </a:rPr>
                        <a:t>12218,75</a:t>
                      </a:r>
                      <a:endParaRPr lang="en-US" sz="2000" b="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1" dirty="0">
                          <a:latin typeface="Calibri" pitchFamily="34" charset="0"/>
                          <a:ea typeface="Times New Roman"/>
                          <a:cs typeface="Times New Roman"/>
                        </a:rPr>
                        <a:t>12-4,25 =7,75</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a:latin typeface="Calibri" pitchFamily="34" charset="0"/>
                          <a:ea typeface="Times New Roman"/>
                          <a:cs typeface="Times New Roman"/>
                        </a:rPr>
                        <a:t>1500</a:t>
                      </a:r>
                      <a:endParaRPr lang="en-US" sz="2000" b="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a:latin typeface="Calibri" pitchFamily="34" charset="0"/>
                          <a:ea typeface="Times New Roman"/>
                          <a:cs typeface="Times New Roman"/>
                        </a:rPr>
                        <a:t>(12218,75-1500</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7,75=</a:t>
                      </a:r>
                      <a:r>
                        <a:rPr lang="en-US" sz="2000" b="0" dirty="0" smtClean="0">
                          <a:latin typeface="Calibri" pitchFamily="34" charset="0"/>
                          <a:ea typeface="Times New Roman"/>
                          <a:cs typeface="Times New Roman"/>
                        </a:rPr>
                        <a:t> </a:t>
                      </a:r>
                      <a:r>
                        <a:rPr lang="el-GR" sz="2000" b="1" dirty="0" smtClean="0">
                          <a:latin typeface="Calibri" pitchFamily="34" charset="0"/>
                          <a:ea typeface="Times New Roman"/>
                          <a:cs typeface="Times New Roman"/>
                        </a:rPr>
                        <a:t>1381,1</a:t>
                      </a:r>
                      <a:endParaRPr lang="en-US" sz="2000" b="1"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smtClean="0">
                          <a:latin typeface="Calibri" pitchFamily="34" charset="0"/>
                          <a:ea typeface="Times New Roman"/>
                          <a:cs typeface="Times New Roman"/>
                        </a:rPr>
                        <a:t>1</a:t>
                      </a:r>
                      <a:r>
                        <a:rPr lang="en-US" sz="2000" b="0" baseline="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έτος,</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6 </a:t>
                      </a:r>
                      <a:r>
                        <a:rPr lang="el-GR" sz="2000" b="0" dirty="0">
                          <a:latin typeface="Calibri" pitchFamily="34" charset="0"/>
                          <a:ea typeface="Times New Roman"/>
                          <a:cs typeface="Times New Roman"/>
                        </a:rPr>
                        <a:t>μην</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21 </a:t>
                      </a:r>
                      <a:r>
                        <a:rPr lang="el-GR" sz="2000" b="0" dirty="0">
                          <a:latin typeface="Calibri" pitchFamily="34" charset="0"/>
                          <a:ea typeface="Times New Roman"/>
                          <a:cs typeface="Times New Roman"/>
                        </a:rPr>
                        <a:t>ημέρ. </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1,559</a:t>
                      </a:r>
                      <a:endParaRPr lang="en-US" sz="2000" b="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l-GR" sz="2000" b="0" dirty="0">
                          <a:latin typeface="Calibri" pitchFamily="34" charset="0"/>
                          <a:ea typeface="Times New Roman"/>
                          <a:cs typeface="Times New Roman"/>
                        </a:rPr>
                        <a:t>12218,75-(1381,1*1,559</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a:t>
                      </a:r>
                      <a:r>
                        <a:rPr lang="en-US" sz="2000" b="0" dirty="0" smtClean="0">
                          <a:latin typeface="Calibri" pitchFamily="34" charset="0"/>
                          <a:ea typeface="Times New Roman"/>
                          <a:cs typeface="Times New Roman"/>
                        </a:rPr>
                        <a:t> </a:t>
                      </a:r>
                      <a:r>
                        <a:rPr lang="el-GR" sz="2000" b="0" dirty="0" smtClean="0">
                          <a:latin typeface="Calibri" pitchFamily="34" charset="0"/>
                          <a:ea typeface="Times New Roman"/>
                          <a:cs typeface="Times New Roman"/>
                        </a:rPr>
                        <a:t>10065,6</a:t>
                      </a:r>
                      <a:endParaRPr lang="en-US" sz="2000" b="0" dirty="0">
                        <a:latin typeface="Calibri" pitchFamily="34" charset="0"/>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42" name="Rectangle 2"/>
          <p:cNvSpPr>
            <a:spLocks noChangeArrowheads="1"/>
          </p:cNvSpPr>
          <p:nvPr/>
        </p:nvSpPr>
        <p:spPr bwMode="auto">
          <a:xfrm>
            <a:off x="214282" y="1785926"/>
            <a:ext cx="864399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zh-CN" sz="2000" b="1" i="0" u="none" strike="noStrike" cap="none" normalizeH="0" baseline="0" dirty="0" smtClean="0">
                <a:ln>
                  <a:noFill/>
                </a:ln>
                <a:solidFill>
                  <a:schemeClr val="tx1"/>
                </a:solidFill>
                <a:effectLst/>
                <a:ea typeface="Times New Roman" pitchFamily="18" charset="0"/>
                <a:cs typeface="Times New Roman" pitchFamily="18" charset="0"/>
              </a:rPr>
              <a:t>3. </a:t>
            </a:r>
            <a:r>
              <a:rPr kumimoji="0" lang="el-GR" altLang="zh-CN" sz="2000" b="1" i="0" u="sng" strike="noStrike" cap="none" normalizeH="0" baseline="0" dirty="0" smtClean="0">
                <a:ln>
                  <a:noFill/>
                </a:ln>
                <a:solidFill>
                  <a:schemeClr val="tx1"/>
                </a:solidFill>
                <a:effectLst/>
                <a:ea typeface="Times New Roman" pitchFamily="18" charset="0"/>
                <a:cs typeface="Times New Roman" pitchFamily="18" charset="0"/>
              </a:rPr>
              <a:t>Αξία την 31/12 05 για τον ελκυστήρα</a:t>
            </a:r>
            <a:endParaRPr kumimoji="0" lang="en-US" altLang="zh-CN" sz="2000" b="0" i="0" u="sng"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zh-CN"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l-GR" altLang="zh-C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57158" y="6286520"/>
            <a:ext cx="3861185" cy="400110"/>
          </a:xfrm>
          <a:prstGeom prst="rect">
            <a:avLst/>
          </a:prstGeom>
        </p:spPr>
        <p:txBody>
          <a:bodyPr wrap="none">
            <a:spAutoFit/>
          </a:bodyPr>
          <a:lstStyle/>
          <a:p>
            <a:pPr lvl="0" algn="just" eaLnBrk="0" fontAlgn="base" hangingPunct="0">
              <a:spcBef>
                <a:spcPct val="0"/>
              </a:spcBef>
              <a:spcAft>
                <a:spcPct val="0"/>
              </a:spcAft>
            </a:pPr>
            <a:r>
              <a:rPr lang="el-GR" altLang="zh-CN" sz="2000" b="1" dirty="0" smtClean="0">
                <a:ea typeface="Times New Roman" pitchFamily="18" charset="0"/>
                <a:cs typeface="Times New Roman" pitchFamily="18" charset="0"/>
              </a:rPr>
              <a:t>Άρα αξία την 31/12/05 10.065,6 €.</a:t>
            </a:r>
            <a:endParaRPr lang="en-US" altLang="zh-CN" sz="2000" dirty="0" smtClean="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85728"/>
            <a:ext cx="2211118" cy="400110"/>
          </a:xfrm>
          <a:prstGeom prst="rect">
            <a:avLst/>
          </a:prstGeom>
        </p:spPr>
        <p:txBody>
          <a:bodyPr wrap="none">
            <a:spAutoFit/>
          </a:bodyPr>
          <a:lstStyle/>
          <a:p>
            <a:pPr lvl="0" algn="just" eaLnBrk="0" fontAlgn="base" hangingPunct="0">
              <a:spcBef>
                <a:spcPct val="0"/>
              </a:spcBef>
              <a:spcAft>
                <a:spcPct val="0"/>
              </a:spcAft>
            </a:pPr>
            <a:r>
              <a:rPr lang="el-GR" sz="2000" b="1" u="sng" dirty="0" smtClean="0">
                <a:ea typeface="Calibri" pitchFamily="34" charset="0"/>
                <a:cs typeface="Times New Roman" pitchFamily="18" charset="0"/>
              </a:rPr>
              <a:t>ΤΟΚΟΙ ΚΕΦΑΛΑΙΟΥ</a:t>
            </a:r>
          </a:p>
        </p:txBody>
      </p:sp>
      <p:sp>
        <p:nvSpPr>
          <p:cNvPr id="4" name="Rectangle 3"/>
          <p:cNvSpPr/>
          <p:nvPr/>
        </p:nvSpPr>
        <p:spPr>
          <a:xfrm>
            <a:off x="214282" y="785794"/>
            <a:ext cx="8643998" cy="1631216"/>
          </a:xfrm>
          <a:prstGeom prst="rect">
            <a:avLst/>
          </a:prstGeom>
        </p:spPr>
        <p:txBody>
          <a:bodyPr wrap="square">
            <a:spAutoFit/>
          </a:bodyPr>
          <a:lstStyle/>
          <a:p>
            <a:pPr lvl="0" algn="just" fontAlgn="base">
              <a:spcBef>
                <a:spcPct val="0"/>
              </a:spcBef>
              <a:spcAft>
                <a:spcPct val="0"/>
              </a:spcAft>
            </a:pPr>
            <a:r>
              <a:rPr lang="el-GR" sz="2000" dirty="0" smtClean="0">
                <a:ea typeface="Times New Roman" pitchFamily="18" charset="0"/>
                <a:cs typeface="Arial" pitchFamily="34" charset="0"/>
              </a:rPr>
              <a:t>Η δαπάνη αυτή αντιπροσωπεύει την αμοιβή όλων των μορφών κεφαλαίων (μονίμων, ημιμονίμων και κυκλοφοριακών), που χρησιμοποιούνται στη γεωργική επιχείρηση. Στη δαπάνη αυτή δεν περιλαμβάνεται το κεφάλαιο που αντιπροσωπεύει το έδαφος, για το οποίο, όπως προαναφέρθηκε, υπολογίζεται σαν αμοιβή το ενοίκιο.</a:t>
            </a:r>
            <a:endParaRPr lang="el-GR" sz="2000" dirty="0" smtClean="0">
              <a:cs typeface="Arial" pitchFamily="34" charset="0"/>
            </a:endParaRPr>
          </a:p>
        </p:txBody>
      </p:sp>
      <p:sp>
        <p:nvSpPr>
          <p:cNvPr id="5" name="Rectangle 4"/>
          <p:cNvSpPr/>
          <p:nvPr/>
        </p:nvSpPr>
        <p:spPr>
          <a:xfrm>
            <a:off x="285720" y="2643182"/>
            <a:ext cx="8501122" cy="2554545"/>
          </a:xfrm>
          <a:prstGeom prst="rect">
            <a:avLst/>
          </a:prstGeom>
        </p:spPr>
        <p:txBody>
          <a:bodyPr wrap="square">
            <a:spAutoFit/>
          </a:bodyPr>
          <a:lstStyle/>
          <a:p>
            <a:pPr lvl="0" indent="457200" algn="just" fontAlgn="base">
              <a:spcBef>
                <a:spcPct val="0"/>
              </a:spcBef>
              <a:spcAft>
                <a:spcPct val="0"/>
              </a:spcAft>
            </a:pPr>
            <a:r>
              <a:rPr lang="el-GR" sz="2000" dirty="0" smtClean="0">
                <a:ea typeface="Times New Roman" pitchFamily="18" charset="0"/>
                <a:cs typeface="Arial" pitchFamily="34" charset="0"/>
              </a:rPr>
              <a:t>Για τον υπολογισμό του τόκου, χρειάζεται να προσδιοριστεί το αντίστοιχο επιτόκιο καθώς και η χρηματική αξία του κεφαλαίου πάνω στην οποία θα υπολογιστεί ο τόκος και βέβαια ο χρόνος τοκοφορίας.</a:t>
            </a:r>
          </a:p>
          <a:p>
            <a:pPr lvl="0" indent="457200" algn="just" fontAlgn="base">
              <a:spcBef>
                <a:spcPct val="0"/>
              </a:spcBef>
              <a:spcAft>
                <a:spcPct val="0"/>
              </a:spcAft>
            </a:pPr>
            <a:endParaRPr lang="el-GR" sz="2000" dirty="0" smtClean="0">
              <a:ea typeface="Times New Roman" pitchFamily="18" charset="0"/>
              <a:cs typeface="Arial" pitchFamily="34" charset="0"/>
            </a:endParaRPr>
          </a:p>
          <a:p>
            <a:pPr lvl="0" indent="457200" algn="just" eaLnBrk="0" fontAlgn="base" hangingPunct="0">
              <a:spcBef>
                <a:spcPct val="0"/>
              </a:spcBef>
              <a:spcAft>
                <a:spcPct val="0"/>
              </a:spcAft>
            </a:pPr>
            <a:r>
              <a:rPr lang="el-GR" sz="2000" dirty="0" smtClean="0">
                <a:ea typeface="Times New Roman" pitchFamily="18" charset="0"/>
                <a:cs typeface="Arial" pitchFamily="34" charset="0"/>
              </a:rPr>
              <a:t>Τα επιτόκια υπολογισμού των τόκων των κεφαλαίων της γεωργικής επιχείρησης διαφοροποιούνται ανάλογα με τη χρονική διάρκεια της χρησιμοποίησης και από το βαθμό ασφάλειας τους. Τα επιτόκια αυτά κυμαίνονται στα επίπεδα των τρεχόντων κάθε φορά επιτοκίων της χώρας </a:t>
            </a:r>
            <a:endParaRPr lang="el-GR" sz="2000" dirty="0" smtClean="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251520" y="296083"/>
            <a:ext cx="864096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ctr" fontAlgn="base">
              <a:lnSpc>
                <a:spcPct val="150000"/>
              </a:lnSpc>
              <a:spcBef>
                <a:spcPct val="0"/>
              </a:spcBef>
              <a:spcAft>
                <a:spcPct val="0"/>
              </a:spcAft>
            </a:pPr>
            <a:r>
              <a:rPr lang="el-GR" sz="2000" b="1" cap="all" dirty="0" err="1" smtClean="0"/>
              <a:t>ΕργασΙα</a:t>
            </a:r>
            <a:endParaRPr lang="el-GR" sz="2000" dirty="0" smtClean="0"/>
          </a:p>
          <a:p>
            <a:pPr marL="0" marR="0" lvl="0" indent="457200" algn="just" defTabSz="914400" rtl="0" eaLnBrk="1" fontAlgn="base" latinLnBrk="0" hangingPunct="1">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Η χρησιμοποίηση της εργασίας στη γεωργία χαρακτηρίζεται από την </a:t>
            </a:r>
            <a:r>
              <a:rPr kumimoji="0" lang="el-GR" b="0" i="1" u="sng" strike="noStrike" cap="none" normalizeH="0" baseline="0" dirty="0" smtClean="0">
                <a:ln>
                  <a:noFill/>
                </a:ln>
                <a:solidFill>
                  <a:schemeClr val="tx1"/>
                </a:solidFill>
                <a:effectLst/>
                <a:ea typeface="Calibri" pitchFamily="34" charset="0"/>
                <a:cs typeface="Times New Roman" pitchFamily="18" charset="0"/>
              </a:rPr>
              <a:t>άνιση και εποχιακή</a:t>
            </a:r>
            <a:r>
              <a:rPr kumimoji="0" lang="el-GR" b="0" i="0" u="none" strike="noStrike" cap="none" normalizeH="0" baseline="0" dirty="0" smtClean="0">
                <a:ln>
                  <a:noFill/>
                </a:ln>
                <a:solidFill>
                  <a:schemeClr val="tx1"/>
                </a:solidFill>
                <a:effectLst/>
                <a:ea typeface="Calibri" pitchFamily="34" charset="0"/>
                <a:cs typeface="Times New Roman" pitchFamily="18" charset="0"/>
              </a:rPr>
              <a:t> </a:t>
            </a:r>
            <a:r>
              <a:rPr kumimoji="0" lang="el-GR" b="0" i="1" u="sng" strike="noStrike" cap="none" normalizeH="0" baseline="0" dirty="0" smtClean="0">
                <a:ln>
                  <a:noFill/>
                </a:ln>
                <a:solidFill>
                  <a:schemeClr val="tx1"/>
                </a:solidFill>
                <a:effectLst/>
                <a:ea typeface="Calibri" pitchFamily="34" charset="0"/>
                <a:cs typeface="Times New Roman" pitchFamily="18" charset="0"/>
              </a:rPr>
              <a:t>κατανομή</a:t>
            </a:r>
            <a:r>
              <a:rPr kumimoji="0" lang="el-GR" b="0" i="0" u="none" strike="noStrike" cap="none" normalizeH="0" baseline="0" dirty="0" smtClean="0">
                <a:ln>
                  <a:noFill/>
                </a:ln>
                <a:solidFill>
                  <a:schemeClr val="tx1"/>
                </a:solidFill>
                <a:effectLst/>
                <a:ea typeface="Calibri" pitchFamily="34" charset="0"/>
                <a:cs typeface="Times New Roman" pitchFamily="18" charset="0"/>
              </a:rPr>
              <a:t> των απαιτούμενων ωρών εργασίας. Το φαινόμενο αυτό παρουσιάζεται ιδιαίτερα στις φυτικές καλλιέργειες και λιγότερο στην κτηνοτροφία και είναι αποτέλεσμα του βιολογικού χαρακτήρα της γεωργικής παραγωγής, της φθαρτότητας πολλών γεωργικών προϊόντων και της εξάρτησης πολλών γεωργικών εργασιών από τους κλιματολογικούς παράγοντες.</a:t>
            </a:r>
            <a:endParaRPr kumimoji="0" lang="el-GR"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Η εργασία υπολογίζεται σε </a:t>
            </a:r>
            <a:r>
              <a:rPr kumimoji="0" lang="el-GR" b="0" i="0" u="none" strike="noStrike" cap="none" normalizeH="0" baseline="0" dirty="0" err="1" smtClean="0">
                <a:ln>
                  <a:noFill/>
                </a:ln>
                <a:solidFill>
                  <a:schemeClr val="tx1"/>
                </a:solidFill>
                <a:effectLst/>
                <a:ea typeface="Calibri" pitchFamily="34" charset="0"/>
                <a:cs typeface="Times New Roman" pitchFamily="18" charset="0"/>
              </a:rPr>
              <a:t>ανθρωποημέρες</a:t>
            </a:r>
            <a:r>
              <a:rPr kumimoji="0" lang="el-GR" b="0" i="0" u="none" strike="noStrike" cap="none" normalizeH="0" baseline="0" dirty="0" smtClean="0">
                <a:ln>
                  <a:noFill/>
                </a:ln>
                <a:solidFill>
                  <a:schemeClr val="tx1"/>
                </a:solidFill>
                <a:effectLst/>
                <a:ea typeface="Calibri" pitchFamily="34" charset="0"/>
                <a:cs typeface="Times New Roman" pitchFamily="18" charset="0"/>
              </a:rPr>
              <a:t> ή ανθρωποώρες ενός κανονικού ενήλικα ανθρώπου που απαιτούνται συνολικά για όλες τις καλλιεργητικές εργασίες σε μια γεωργικής επιχείρηση στη διάρκεια ενός έτους. Ο δείκτης εκφράζεται σε Ετήσιες Μονάδες Εργασίες (Ε.Μ.Ε.) ή Μονάδες Ανθρώπινης Εργασίας.  Μία (1) Ε.Μ.Ε. ή Μ.Α.Ε. αφορά την εργασία  ενός ικανού για εργασία ανθρώπου, ηλικίας 18-64 ετών που δουλεύει 280 ημερομίσθια ετησίως ή 2.240 ώρες.  </a:t>
            </a:r>
            <a:endParaRPr kumimoji="0" lang="el-GR" b="0" i="0" u="none" strike="noStrike" cap="none" normalizeH="0" baseline="0" dirty="0" smtClean="0">
              <a:ln>
                <a:noFill/>
              </a:ln>
              <a:solidFill>
                <a:schemeClr val="tx1"/>
              </a:solidFill>
              <a:effectLst/>
            </a:endParaRPr>
          </a:p>
        </p:txBody>
      </p:sp>
      <p:sp>
        <p:nvSpPr>
          <p:cNvPr id="3" name="Rectangle 2"/>
          <p:cNvSpPr/>
          <p:nvPr/>
        </p:nvSpPr>
        <p:spPr>
          <a:xfrm>
            <a:off x="323528" y="5733256"/>
            <a:ext cx="8424936" cy="923330"/>
          </a:xfrm>
          <a:prstGeom prst="rect">
            <a:avLst/>
          </a:prstGeom>
        </p:spPr>
        <p:txBody>
          <a:bodyPr wrap="square">
            <a:spAutoFit/>
          </a:bodyPr>
          <a:lstStyle/>
          <a:p>
            <a:pPr algn="just">
              <a:lnSpc>
                <a:spcPct val="150000"/>
              </a:lnSpc>
            </a:pPr>
            <a:r>
              <a:rPr lang="el-GR" dirty="0"/>
              <a:t>Σημαντικός δείκτης είναι το </a:t>
            </a:r>
            <a:r>
              <a:rPr lang="el-GR" i="1" u="sng" dirty="0"/>
              <a:t>ισοζύγιο εργασίας της γεωργικής επιχείρησης</a:t>
            </a:r>
            <a:r>
              <a:rPr lang="el-GR" dirty="0"/>
              <a:t> ή ο </a:t>
            </a:r>
            <a:r>
              <a:rPr lang="el-GR" i="1" u="sng" dirty="0"/>
              <a:t>βαθμός απασχόλησης</a:t>
            </a:r>
            <a:r>
              <a:rPr lang="el-GR" dirty="0"/>
              <a:t> του υπάρχοντος εργατικού δυναμικού μιας γεωργικής επιχείρησης.</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571480"/>
            <a:ext cx="8429684" cy="1631216"/>
          </a:xfrm>
          <a:prstGeom prst="rect">
            <a:avLst/>
          </a:prstGeom>
        </p:spPr>
        <p:txBody>
          <a:bodyPr wrap="square">
            <a:spAutoFit/>
          </a:bodyPr>
          <a:lstStyle/>
          <a:p>
            <a:pPr algn="just"/>
            <a:r>
              <a:rPr lang="el-GR" sz="2000" dirty="0" smtClean="0"/>
              <a:t>Το ύψος της αξίας των μονίμων και ημιμονίμων κεφαλαίων (δηλαδή των κεφαλαίων που υφίστανται βραδεία φθορά) υπολογίζεται ως το ημιάθροισμα της αξίας κατά την αρχή του χρόνου και της αξίας κατά το τέλος του (το ΜΕΚ των μονίμων και ημιμονίμων κεφαλαίων πλην εδάφους). Ο τόκος των μονίμων και ημιμονίμων κεφαλαίων υπολογίζεται σε ετήσια βάση. </a:t>
            </a:r>
            <a:endParaRPr lang="en-US" sz="2000" dirty="0"/>
          </a:p>
        </p:txBody>
      </p:sp>
      <p:sp>
        <p:nvSpPr>
          <p:cNvPr id="4" name="Rectangle 3"/>
          <p:cNvSpPr/>
          <p:nvPr/>
        </p:nvSpPr>
        <p:spPr>
          <a:xfrm>
            <a:off x="357158" y="3000372"/>
            <a:ext cx="8358246" cy="2862322"/>
          </a:xfrm>
          <a:prstGeom prst="rect">
            <a:avLst/>
          </a:prstGeom>
        </p:spPr>
        <p:txBody>
          <a:bodyPr wrap="square">
            <a:spAutoFit/>
          </a:bodyPr>
          <a:lstStyle/>
          <a:p>
            <a:pPr algn="just"/>
            <a:r>
              <a:rPr lang="el-GR" sz="2000" dirty="0" smtClean="0"/>
              <a:t>Στην περίπτωση του κυκλοφοριακού κεφαλαίου ο τόκος υπολογίζεται με βάση την αξία απόκτησης των επιμέρους στοιχείων. Όμως, επειδή ο χρόνος χρησιμοποίησης του είναι μικρότερος του έτους, ο τόκος υπολογίζεται για τη χρονική περίοδο από την ημέρα απόκτησης του συντελεστή παραγωγής μέχρι την ημέρα παραγωγής ή διάθεσης του προϊόντος. Στην πράξη, και για διευκόλυνση των υπολογισμών, λαμβάνεται το σύνολο της αξίας των χρησιμοποιούμενων κυκλοφοριακών κεφαλαίων κατά τη παραγωγική περίοδο και επί αυτού υπολογίζεται τόκος για περίοδο 6 μηνών ετησίως (6/12 ή 1/2), σαν να γίνονται όλες οι δαπάνες στο μέσο του έτους.</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79512" y="81984"/>
            <a:ext cx="8784976"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50000"/>
              </a:lnSpc>
              <a:spcBef>
                <a:spcPct val="0"/>
              </a:spcBef>
              <a:spcAft>
                <a:spcPct val="0"/>
              </a:spcAft>
              <a:buClrTx/>
              <a:buSzTx/>
              <a:tabLst/>
            </a:pPr>
            <a:r>
              <a:rPr kumimoji="0" lang="el-GR" sz="2000" b="1" i="0" u="none" strike="noStrike" cap="none" normalizeH="0" baseline="0" dirty="0" smtClean="0">
                <a:ln>
                  <a:noFill/>
                </a:ln>
                <a:solidFill>
                  <a:schemeClr val="tx1"/>
                </a:solidFill>
                <a:effectLst/>
                <a:ea typeface="Calibri" pitchFamily="34" charset="0"/>
                <a:cs typeface="Times New Roman" pitchFamily="18" charset="0"/>
              </a:rPr>
              <a:t>ΚΕΦΑΛΑΙΟ</a:t>
            </a:r>
            <a:endParaRPr kumimoji="0" lang="el-GR" sz="2000"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Κεφάλαιο ή κεφαλαιουχικά αγαθά εννοούμε συντελεστές παραγωγής μη ανθρώπινους και μη φυσικούς, δηλαδή άλλους εκτός του εδάφους και της εργασίας. Οι συντελεστές αυτοί παραγωγής </a:t>
            </a:r>
            <a:r>
              <a:rPr kumimoji="0" lang="el-GR" b="0" i="0" u="sng" strike="noStrike" cap="none" normalizeH="0" baseline="0" dirty="0" smtClean="0">
                <a:ln>
                  <a:noFill/>
                </a:ln>
                <a:solidFill>
                  <a:schemeClr val="tx1"/>
                </a:solidFill>
                <a:effectLst/>
                <a:ea typeface="Calibri" pitchFamily="34" charset="0"/>
                <a:cs typeface="Times New Roman" pitchFamily="18" charset="0"/>
              </a:rPr>
              <a:t>είναι αποτέλεσμα προηγούμενης παραγωγικής δραστηριότητας του ανθρώπου </a:t>
            </a:r>
            <a:r>
              <a:rPr kumimoji="0" lang="el-GR" b="0" i="0" u="none" strike="noStrike" cap="none" normalizeH="0" baseline="0" dirty="0" smtClean="0">
                <a:ln>
                  <a:noFill/>
                </a:ln>
                <a:solidFill>
                  <a:schemeClr val="tx1"/>
                </a:solidFill>
                <a:effectLst/>
                <a:ea typeface="Calibri" pitchFamily="34" charset="0"/>
                <a:cs typeface="Times New Roman" pitchFamily="18" charset="0"/>
              </a:rPr>
              <a:t>χρησιμοποιώντας εργασία, φυσικούς πόρους και άλλα κεφαλαιουχικά αγαθά.</a:t>
            </a:r>
          </a:p>
          <a:p>
            <a:pPr marL="0" marR="0" lvl="0" indent="457200" algn="l" defTabSz="914400" rtl="0" eaLnBrk="0" fontAlgn="base" latinLnBrk="0" hangingPunct="0">
              <a:lnSpc>
                <a:spcPct val="15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Βασικό χαρακτηριστικό των κεφαλαιουχικών αγαθών είναι ότι αυτοί οι συντελεστές παραγωγής είναι </a:t>
            </a:r>
            <a:r>
              <a:rPr kumimoji="0" lang="el-GR" b="1" i="0" u="none" strike="noStrike" cap="none" normalizeH="0" baseline="0" dirty="0" smtClean="0">
                <a:ln>
                  <a:noFill/>
                </a:ln>
                <a:solidFill>
                  <a:schemeClr val="tx1"/>
                </a:solidFill>
                <a:effectLst/>
                <a:ea typeface="Calibri" pitchFamily="34" charset="0"/>
                <a:cs typeface="Times New Roman" pitchFamily="18" charset="0"/>
              </a:rPr>
              <a:t>φθαρτοί</a:t>
            </a:r>
            <a:r>
              <a:rPr kumimoji="0" lang="el-GR" b="0" i="0" u="none" strike="noStrike" cap="none" normalizeH="0" baseline="0" dirty="0" smtClean="0">
                <a:ln>
                  <a:noFill/>
                </a:ln>
                <a:solidFill>
                  <a:schemeClr val="tx1"/>
                </a:solidFill>
                <a:effectLst/>
                <a:ea typeface="Calibri" pitchFamily="34" charset="0"/>
                <a:cs typeface="Times New Roman" pitchFamily="18" charset="0"/>
              </a:rPr>
              <a:t>, έχουν δηλαδή περιορισμένη διάρκεια χρήσεως στην παραγωγική διαδικασία. Ορισμένοι </a:t>
            </a:r>
            <a:r>
              <a:rPr kumimoji="0" lang="el-GR" b="0" i="0" u="none" strike="noStrike" cap="none" normalizeH="0" baseline="0" dirty="0" err="1" smtClean="0">
                <a:ln>
                  <a:noFill/>
                </a:ln>
                <a:solidFill>
                  <a:schemeClr val="tx1"/>
                </a:solidFill>
                <a:effectLst/>
                <a:ea typeface="Calibri" pitchFamily="34" charset="0"/>
                <a:cs typeface="Times New Roman" pitchFamily="18" charset="0"/>
              </a:rPr>
              <a:t>απ’αυτούς</a:t>
            </a:r>
            <a:r>
              <a:rPr kumimoji="0" lang="el-GR" b="0" i="0" u="none" strike="noStrike" cap="none" normalizeH="0" baseline="0" dirty="0" smtClean="0">
                <a:ln>
                  <a:noFill/>
                </a:ln>
                <a:solidFill>
                  <a:schemeClr val="tx1"/>
                </a:solidFill>
                <a:effectLst/>
                <a:ea typeface="Calibri" pitchFamily="34" charset="0"/>
                <a:cs typeface="Times New Roman" pitchFamily="18" charset="0"/>
              </a:rPr>
              <a:t> μπορούν να χρησιμοποιηθούν </a:t>
            </a:r>
            <a:r>
              <a:rPr kumimoji="0" lang="el-GR" b="1" i="0" u="none" strike="noStrike" cap="none" normalizeH="0" baseline="0" dirty="0" smtClean="0">
                <a:ln>
                  <a:noFill/>
                </a:ln>
                <a:solidFill>
                  <a:schemeClr val="tx1"/>
                </a:solidFill>
                <a:effectLst/>
                <a:ea typeface="Calibri" pitchFamily="34" charset="0"/>
                <a:cs typeface="Times New Roman" pitchFamily="18" charset="0"/>
              </a:rPr>
              <a:t>μόνο μία φορά </a:t>
            </a:r>
            <a:r>
              <a:rPr kumimoji="0" lang="el-GR" b="0" i="0" u="none" strike="noStrike" cap="none" normalizeH="0" baseline="0" dirty="0" smtClean="0">
                <a:ln>
                  <a:noFill/>
                </a:ln>
                <a:solidFill>
                  <a:schemeClr val="tx1"/>
                </a:solidFill>
                <a:effectLst/>
                <a:ea typeface="Calibri" pitchFamily="34" charset="0"/>
                <a:cs typeface="Times New Roman" pitchFamily="18" charset="0"/>
              </a:rPr>
              <a:t>(σπόροι, λιπάσματα κλπ ), ενώ άλλα </a:t>
            </a:r>
            <a:r>
              <a:rPr kumimoji="0" lang="el-GR" b="1" i="0" u="none" strike="noStrike" cap="none" normalizeH="0" baseline="0" dirty="0" smtClean="0">
                <a:ln>
                  <a:noFill/>
                </a:ln>
                <a:solidFill>
                  <a:schemeClr val="tx1"/>
                </a:solidFill>
                <a:effectLst/>
                <a:ea typeface="Calibri" pitchFamily="34" charset="0"/>
                <a:cs typeface="Times New Roman" pitchFamily="18" charset="0"/>
              </a:rPr>
              <a:t>καταναλώνονται σταδιακά</a:t>
            </a:r>
            <a:r>
              <a:rPr kumimoji="0" lang="el-GR" b="0" i="0" u="none" strike="noStrike" cap="none" normalizeH="0" baseline="0" dirty="0" smtClean="0">
                <a:ln>
                  <a:noFill/>
                </a:ln>
                <a:solidFill>
                  <a:schemeClr val="tx1"/>
                </a:solidFill>
                <a:effectLst/>
                <a:ea typeface="Calibri" pitchFamily="34" charset="0"/>
                <a:cs typeface="Times New Roman" pitchFamily="18" charset="0"/>
              </a:rPr>
              <a:t>, στην διάρκεια πολλών χρήσεων (κτίσματα, ζώα κλπ ), οπότε αντικαθίστανται. </a:t>
            </a:r>
          </a:p>
          <a:p>
            <a:pPr marL="0" marR="0" lvl="0" indent="457200" algn="l" defTabSz="914400" rtl="0" eaLnBrk="0" fontAlgn="base" latinLnBrk="0" hangingPunct="0">
              <a:lnSpc>
                <a:spcPct val="15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endParaRPr>
          </a:p>
          <a:p>
            <a:pPr marL="0" marR="0" lvl="0" indent="457200" algn="l" defTabSz="914400" rtl="0" eaLnBrk="0" fontAlgn="base" latinLnBrk="0" hangingPunct="0">
              <a:lnSpc>
                <a:spcPct val="15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ea typeface="Calibri" pitchFamily="34" charset="0"/>
                <a:cs typeface="Times New Roman" pitchFamily="18" charset="0"/>
              </a:rPr>
              <a:t>Για τα κεφαλαιουχικά αγαθά που καταναλώνονται σταδιακά (σε μεγαλύτερο χρονικό διάστημα από μία ετήσια χρήση) επιβλήθηκε η πρόβλεψη της δαπάνης </a:t>
            </a:r>
            <a:r>
              <a:rPr kumimoji="0" lang="el-GR" b="0" i="0" u="sng" strike="noStrike" cap="none" normalizeH="0" baseline="0" dirty="0" smtClean="0">
                <a:ln>
                  <a:noFill/>
                </a:ln>
                <a:solidFill>
                  <a:schemeClr val="tx1"/>
                </a:solidFill>
                <a:effectLst/>
                <a:ea typeface="Calibri" pitchFamily="34" charset="0"/>
                <a:cs typeface="Times New Roman" pitchFamily="18" charset="0"/>
              </a:rPr>
              <a:t>απόσβεσής</a:t>
            </a:r>
            <a:r>
              <a:rPr kumimoji="0" lang="el-GR" b="0" i="0" u="none" strike="noStrike" cap="none" normalizeH="0" baseline="0" dirty="0" smtClean="0">
                <a:ln>
                  <a:noFill/>
                </a:ln>
                <a:solidFill>
                  <a:schemeClr val="tx1"/>
                </a:solidFill>
                <a:effectLst/>
                <a:ea typeface="Calibri" pitchFamily="34" charset="0"/>
                <a:cs typeface="Times New Roman" pitchFamily="18" charset="0"/>
              </a:rPr>
              <a:t> τους</a:t>
            </a:r>
            <a:endParaRPr kumimoji="0" lang="el-GR" b="0" i="0" u="none" strike="noStrike" cap="none" normalizeH="0" baseline="0" dirty="0" smtClean="0">
              <a:ln>
                <a:noFill/>
              </a:ln>
              <a:solidFill>
                <a:schemeClr val="tx1"/>
              </a:solidFill>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79512" y="0"/>
            <a:ext cx="8784976" cy="61653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700" b="1" i="1" u="none" strike="noStrike" cap="none" normalizeH="0" baseline="0" dirty="0" smtClean="0">
                <a:ln>
                  <a:noFill/>
                </a:ln>
                <a:solidFill>
                  <a:schemeClr val="tx1"/>
                </a:solidFill>
                <a:effectLst/>
                <a:ea typeface="Calibri" pitchFamily="34" charset="0"/>
                <a:cs typeface="Times New Roman" pitchFamily="18" charset="0"/>
              </a:rPr>
              <a:t>Διάκριση -Ταξινόμηση Κεφαλαίου</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000" b="1"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Calibri" pitchFamily="34" charset="0"/>
                <a:cs typeface="Times New Roman" pitchFamily="18" charset="0"/>
              </a:rPr>
              <a:t>Η διάρκεια ζωής των διάφορων κεφαλαιουχικών αγαθών και η προσάρτησή τους ή όχι στο έδαφος χρησιμοποιείται για την διάκρισή τους στις παρακάτω τρεις κατηγορίες: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Calibri" pitchFamily="34" charset="0"/>
                <a:cs typeface="Times New Roman" pitchFamily="18" charset="0"/>
              </a:rPr>
              <a:t>-</a:t>
            </a:r>
            <a:r>
              <a:rPr kumimoji="0" lang="el-GR" sz="2000" b="0" i="1" u="sng" strike="noStrike" cap="none" normalizeH="0" baseline="0" dirty="0" smtClean="0">
                <a:ln>
                  <a:noFill/>
                </a:ln>
                <a:solidFill>
                  <a:schemeClr val="tx1"/>
                </a:solidFill>
                <a:effectLst/>
                <a:ea typeface="Calibri" pitchFamily="34" charset="0"/>
                <a:cs typeface="Times New Roman" pitchFamily="18" charset="0"/>
              </a:rPr>
              <a:t>Στο κυκλοφοριακό ή αναλώσιμο</a:t>
            </a:r>
            <a:r>
              <a:rPr kumimoji="0" lang="el-GR" sz="2000" b="0" i="0" u="none" strike="noStrike" cap="none" normalizeH="0" baseline="0" dirty="0" smtClean="0">
                <a:ln>
                  <a:noFill/>
                </a:ln>
                <a:solidFill>
                  <a:schemeClr val="tx1"/>
                </a:solidFill>
                <a:effectLst/>
                <a:ea typeface="Calibri" pitchFamily="34" charset="0"/>
                <a:cs typeface="Times New Roman" pitchFamily="18" charset="0"/>
              </a:rPr>
              <a:t> κεφάλαιο</a:t>
            </a: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Calibri" pitchFamily="34" charset="0"/>
                <a:cs typeface="Times New Roman" pitchFamily="18" charset="0"/>
              </a:rPr>
              <a:t>Στην κατηγορία αυτή εντάσσονται τα μέσα παραγωγής η διάρκεια χρήσεως των οποίων είναι </a:t>
            </a:r>
            <a:r>
              <a:rPr kumimoji="0" lang="el-GR" sz="2000" b="0" i="0" u="sng" strike="noStrike" cap="none" normalizeH="0" baseline="0" dirty="0" smtClean="0">
                <a:ln>
                  <a:noFill/>
                </a:ln>
                <a:solidFill>
                  <a:schemeClr val="tx1"/>
                </a:solidFill>
                <a:effectLst/>
                <a:ea typeface="Calibri" pitchFamily="34" charset="0"/>
                <a:cs typeface="Times New Roman" pitchFamily="18" charset="0"/>
              </a:rPr>
              <a:t>πολύ μικρή</a:t>
            </a:r>
            <a:r>
              <a:rPr kumimoji="0" lang="el-GR" sz="2000" b="0" i="0" u="none" strike="noStrike" cap="none" normalizeH="0" baseline="0" dirty="0" smtClean="0">
                <a:ln>
                  <a:noFill/>
                </a:ln>
                <a:solidFill>
                  <a:schemeClr val="tx1"/>
                </a:solidFill>
                <a:effectLst/>
                <a:ea typeface="Calibri" pitchFamily="34" charset="0"/>
                <a:cs typeface="Times New Roman" pitchFamily="18" charset="0"/>
              </a:rPr>
              <a:t> (είναι κυρίως μιας χρήσεως) και γενικότερα καταναλώνονται εντός  μίας μόνον οικονομικής χρήσης των γεωργικών επιχειρήσεων, δηλαδή σε ένα έτος.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1" u="sng" strike="noStrike" cap="none" normalizeH="0" baseline="0" dirty="0" smtClean="0">
                <a:ln>
                  <a:noFill/>
                </a:ln>
                <a:solidFill>
                  <a:schemeClr val="tx1"/>
                </a:solidFill>
                <a:effectLst/>
                <a:ea typeface="Calibri" pitchFamily="34" charset="0"/>
                <a:cs typeface="Times New Roman" pitchFamily="18" charset="0"/>
              </a:rPr>
              <a:t>-Στο </a:t>
            </a:r>
            <a:r>
              <a:rPr kumimoji="0" lang="el-GR" sz="2000" b="0" i="1" u="sng" strike="noStrike" cap="none" normalizeH="0" baseline="0" dirty="0" err="1" smtClean="0">
                <a:ln>
                  <a:noFill/>
                </a:ln>
                <a:solidFill>
                  <a:schemeClr val="tx1"/>
                </a:solidFill>
                <a:effectLst/>
                <a:ea typeface="Calibri" pitchFamily="34" charset="0"/>
                <a:cs typeface="Times New Roman" pitchFamily="18" charset="0"/>
              </a:rPr>
              <a:t>ημιμόνιμο</a:t>
            </a:r>
            <a:r>
              <a:rPr kumimoji="0" lang="el-GR" sz="2000" b="0" i="1" u="sng" strike="noStrike" cap="none" normalizeH="0" baseline="0" dirty="0" smtClean="0">
                <a:ln>
                  <a:noFill/>
                </a:ln>
                <a:solidFill>
                  <a:schemeClr val="tx1"/>
                </a:solidFill>
                <a:effectLst/>
                <a:ea typeface="Calibri" pitchFamily="34" charset="0"/>
                <a:cs typeface="Times New Roman" pitchFamily="18" charset="0"/>
              </a:rPr>
              <a:t> ή </a:t>
            </a:r>
            <a:r>
              <a:rPr kumimoji="0" lang="el-GR" sz="2000" b="0" i="1" u="sng" strike="noStrike" cap="none" normalizeH="0" baseline="0" dirty="0" err="1" smtClean="0">
                <a:ln>
                  <a:noFill/>
                </a:ln>
                <a:solidFill>
                  <a:schemeClr val="tx1"/>
                </a:solidFill>
                <a:effectLst/>
                <a:ea typeface="Calibri" pitchFamily="34" charset="0"/>
                <a:cs typeface="Times New Roman" pitchFamily="18" charset="0"/>
              </a:rPr>
              <a:t>ημιπάγιο</a:t>
            </a:r>
            <a:r>
              <a:rPr kumimoji="0" lang="el-GR" sz="2000" b="0" i="1" u="sng" strike="noStrike" cap="none" normalizeH="0" baseline="0" dirty="0" smtClean="0">
                <a:ln>
                  <a:noFill/>
                </a:ln>
                <a:solidFill>
                  <a:schemeClr val="tx1"/>
                </a:solidFill>
                <a:effectLst/>
                <a:ea typeface="Calibri" pitchFamily="34" charset="0"/>
                <a:cs typeface="Times New Roman" pitchFamily="18" charset="0"/>
              </a:rPr>
              <a:t> κεφάλαιο</a:t>
            </a: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Calibri" pitchFamily="34" charset="0"/>
                <a:cs typeface="Times New Roman" pitchFamily="18" charset="0"/>
              </a:rPr>
              <a:t>Αναφέρεται στα κεφαλαιουχικά αγαθά που έχουν </a:t>
            </a:r>
            <a:r>
              <a:rPr kumimoji="0" lang="el-GR" sz="2000" b="0" i="0" u="sng" strike="noStrike" cap="none" normalizeH="0" baseline="0" dirty="0" smtClean="0">
                <a:ln>
                  <a:noFill/>
                </a:ln>
                <a:solidFill>
                  <a:schemeClr val="tx1"/>
                </a:solidFill>
                <a:effectLst/>
                <a:ea typeface="Calibri" pitchFamily="34" charset="0"/>
                <a:cs typeface="Times New Roman" pitchFamily="18" charset="0"/>
              </a:rPr>
              <a:t>μέση διάρκεια</a:t>
            </a:r>
            <a:r>
              <a:rPr kumimoji="0" lang="el-GR" sz="2000" b="0" i="0" u="none" strike="noStrike" cap="none" normalizeH="0" baseline="0" dirty="0" smtClean="0">
                <a:ln>
                  <a:noFill/>
                </a:ln>
                <a:solidFill>
                  <a:schemeClr val="tx1"/>
                </a:solidFill>
                <a:effectLst/>
                <a:ea typeface="Calibri" pitchFamily="34" charset="0"/>
                <a:cs typeface="Times New Roman" pitchFamily="18" charset="0"/>
              </a:rPr>
              <a:t> χρήσεως (οπωσδήποτε μεγαλύτερη του ενός έτους) και δεν είναι προσαρτημένα στο έδαφος.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1" u="sng" strike="noStrike" cap="none" normalizeH="0" baseline="0" dirty="0" smtClean="0">
                <a:ln>
                  <a:noFill/>
                </a:ln>
                <a:solidFill>
                  <a:schemeClr val="tx1"/>
                </a:solidFill>
                <a:effectLst/>
                <a:ea typeface="Calibri" pitchFamily="34" charset="0"/>
                <a:cs typeface="Times New Roman" pitchFamily="18" charset="0"/>
              </a:rPr>
              <a:t>-Στο μόνιμο ή πάγιο ή κτηματικό κεφάλαιο</a:t>
            </a:r>
            <a:endParaRPr kumimoji="0" lang="el-GR" sz="20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ea typeface="Calibri" pitchFamily="34" charset="0"/>
                <a:cs typeface="Times New Roman" pitchFamily="18" charset="0"/>
              </a:rPr>
              <a:t>Στην κατηγορία αυτή εντάσσονται τα μέσα παραγωγής που έχουν </a:t>
            </a:r>
            <a:r>
              <a:rPr kumimoji="0" lang="el-GR" sz="2000" b="0" i="0" u="sng" strike="noStrike" cap="none" normalizeH="0" baseline="0" dirty="0" smtClean="0">
                <a:ln>
                  <a:noFill/>
                </a:ln>
                <a:solidFill>
                  <a:schemeClr val="tx1"/>
                </a:solidFill>
                <a:effectLst/>
                <a:ea typeface="Calibri" pitchFamily="34" charset="0"/>
                <a:cs typeface="Times New Roman" pitchFamily="18" charset="0"/>
              </a:rPr>
              <a:t>μεγάλη διάρκεια</a:t>
            </a:r>
            <a:r>
              <a:rPr kumimoji="0" lang="el-GR" sz="2000" b="0" i="0" u="none" strike="noStrike" cap="none" normalizeH="0" baseline="0" dirty="0" smtClean="0">
                <a:ln>
                  <a:noFill/>
                </a:ln>
                <a:solidFill>
                  <a:schemeClr val="tx1"/>
                </a:solidFill>
                <a:effectLst/>
                <a:ea typeface="Calibri" pitchFamily="34" charset="0"/>
                <a:cs typeface="Times New Roman" pitchFamily="18" charset="0"/>
              </a:rPr>
              <a:t> χρήσεως και  </a:t>
            </a:r>
            <a:r>
              <a:rPr kumimoji="0" lang="el-GR" sz="2000" b="0" i="0" u="sng" strike="noStrike" cap="none" normalizeH="0" baseline="0" dirty="0" smtClean="0">
                <a:ln>
                  <a:noFill/>
                </a:ln>
                <a:solidFill>
                  <a:schemeClr val="tx1"/>
                </a:solidFill>
                <a:effectLst/>
                <a:ea typeface="Calibri" pitchFamily="34" charset="0"/>
                <a:cs typeface="Times New Roman" pitchFamily="18" charset="0"/>
              </a:rPr>
              <a:t>είναι προσαρτημένα στο έδαφος</a:t>
            </a:r>
            <a:r>
              <a:rPr kumimoji="0" lang="el-GR" sz="2000" b="0" i="0" u="none" strike="noStrike" cap="none" normalizeH="0" baseline="0" dirty="0" smtClean="0">
                <a:ln>
                  <a:noFill/>
                </a:ln>
                <a:solidFill>
                  <a:schemeClr val="tx1"/>
                </a:solidFill>
                <a:effectLst/>
                <a:ea typeface="Calibri" pitchFamily="34" charset="0"/>
                <a:cs typeface="Times New Roman" pitchFamily="18" charset="0"/>
              </a:rPr>
              <a:t>.</a:t>
            </a:r>
            <a:endParaRPr kumimoji="0" lang="el-GR" sz="2000" b="0" i="0" u="none" strike="noStrike" cap="none" normalizeH="0" baseline="0" dirty="0" smtClean="0">
              <a:ln>
                <a:noFill/>
              </a:ln>
              <a:solidFill>
                <a:schemeClr val="tx1"/>
              </a:solidFill>
              <a:effectLst/>
            </a:endParaRPr>
          </a:p>
        </p:txBody>
      </p:sp>
      <p:sp>
        <p:nvSpPr>
          <p:cNvPr id="3" name="Rectangle 2"/>
          <p:cNvSpPr/>
          <p:nvPr/>
        </p:nvSpPr>
        <p:spPr>
          <a:xfrm>
            <a:off x="251520" y="6165304"/>
            <a:ext cx="8568952" cy="646331"/>
          </a:xfrm>
          <a:prstGeom prst="rect">
            <a:avLst/>
          </a:prstGeom>
        </p:spPr>
        <p:txBody>
          <a:bodyPr wrap="square">
            <a:spAutoFit/>
          </a:bodyPr>
          <a:lstStyle/>
          <a:p>
            <a:r>
              <a:rPr lang="el-GR" dirty="0"/>
              <a:t>Στην τελευταία κατηγορία κατατάσσουμε το έδαφος, ως κεφάλαιο με απεριόριστη διάρκεια χρήσεως.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1520" y="156492"/>
            <a:ext cx="8568952"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Αναλυτικότερα σε κάθε βασική κατηγορία κεφαλαίου περιλαμβάνονται :</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1" u="none" strike="noStrike" cap="none" normalizeH="0" baseline="0" dirty="0" smtClean="0">
                <a:ln>
                  <a:noFill/>
                </a:ln>
                <a:solidFill>
                  <a:schemeClr val="tx1"/>
                </a:solidFill>
                <a:effectLst/>
                <a:ea typeface="Calibri" pitchFamily="34" charset="0"/>
                <a:cs typeface="Times New Roman" pitchFamily="18" charset="0"/>
              </a:rPr>
              <a:t>1.    </a:t>
            </a:r>
            <a:r>
              <a:rPr kumimoji="0" lang="el-GR" sz="1500" b="1" i="1" u="none" strike="noStrike" cap="none" normalizeH="0" baseline="0" dirty="0" smtClean="0">
                <a:ln>
                  <a:noFill/>
                </a:ln>
                <a:solidFill>
                  <a:schemeClr val="tx1"/>
                </a:solidFill>
                <a:effectLst/>
                <a:ea typeface="Calibri" pitchFamily="34" charset="0"/>
                <a:cs typeface="Times New Roman" pitchFamily="18" charset="0"/>
              </a:rPr>
              <a:t>Μόνιμο ή πάγιο ή κτηματικό κεφάλαιο</a:t>
            </a:r>
            <a:endParaRPr kumimoji="0" lang="el-GR" sz="1500" b="1"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-Το έδαφος</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-Οι έγγειες βελτιώσεις (που υπόκεινται σε απόσβεση)</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-Τα κτίσματα (αποθήκες, σταύλοι κλπ)</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-Οι πολυετείς φυτείες (δενδρώνες, αμπελώνες, πολυετείς θάμνοι κλπ).</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1" u="none" strike="noStrike" cap="none" normalizeH="0" baseline="0" dirty="0" smtClean="0">
                <a:ln>
                  <a:noFill/>
                </a:ln>
                <a:solidFill>
                  <a:schemeClr val="tx1"/>
                </a:solidFill>
                <a:effectLst/>
                <a:ea typeface="Calibri" pitchFamily="34" charset="0"/>
                <a:cs typeface="Times New Roman" pitchFamily="18" charset="0"/>
              </a:rPr>
              <a:t>2.   </a:t>
            </a:r>
            <a:r>
              <a:rPr kumimoji="0" lang="el-GR" sz="1500" b="1" i="1" u="none" strike="noStrike" cap="none" normalizeH="0" baseline="0" dirty="0" smtClean="0">
                <a:ln>
                  <a:noFill/>
                </a:ln>
                <a:solidFill>
                  <a:schemeClr val="tx1"/>
                </a:solidFill>
                <a:effectLst/>
                <a:ea typeface="Calibri" pitchFamily="34" charset="0"/>
                <a:cs typeface="Times New Roman" pitchFamily="18" charset="0"/>
              </a:rPr>
              <a:t>Ημιμόνιμο ή ημιπάγιο κεφάλαιο</a:t>
            </a:r>
            <a:endParaRPr kumimoji="0" lang="el-GR" sz="1500" b="1"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-Το ζωϊκό κεφάλαιο, δηλαδή τα ζώα παραγωγής και εργασίας (αγελάδες, πρόβατα, χοίροι,   άλογα κλπ)</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-Ο γεωργικός εξοπλισμός, δηλαδή μηχανήματα και εργαλεία (ελκυστήρες, αντλητικά και ψεκαστικά μηχανήματα, κλαδευτήρια κ.α.)</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-Σκεύη και υλικά διαρκείας (κιβώτια, πλαστικά καλύμματα θερμοκηπίων πολλών χρήσεων, ξυλεία, έπιπλα γραφείου κλπ).</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1" u="none" strike="noStrike" cap="none" normalizeH="0" baseline="0" dirty="0" smtClean="0">
                <a:ln>
                  <a:noFill/>
                </a:ln>
                <a:solidFill>
                  <a:schemeClr val="tx1"/>
                </a:solidFill>
                <a:effectLst/>
                <a:ea typeface="Calibri" pitchFamily="34" charset="0"/>
                <a:cs typeface="Times New Roman" pitchFamily="18" charset="0"/>
              </a:rPr>
              <a:t>3</a:t>
            </a:r>
            <a:r>
              <a:rPr kumimoji="0" lang="el-GR" sz="1500" b="1" i="1" u="none" strike="noStrike" cap="none" normalizeH="0" baseline="0" dirty="0" smtClean="0">
                <a:ln>
                  <a:noFill/>
                </a:ln>
                <a:solidFill>
                  <a:schemeClr val="tx1"/>
                </a:solidFill>
                <a:effectLst/>
                <a:ea typeface="Calibri" pitchFamily="34" charset="0"/>
                <a:cs typeface="Times New Roman" pitchFamily="18" charset="0"/>
              </a:rPr>
              <a:t>.    Κυκλοφοριακό ή αναλώσιμο κεφάλαιο</a:t>
            </a:r>
            <a:endParaRPr kumimoji="0" lang="el-GR" sz="1500" b="1"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-Εφόδια, αποθέματα, υλικά (σπόροι, λιπάσματα, φάρμακα, ζωοτροφές, υλικά συσκευασίας κλπ)</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-Τα παχυνόμενα ζώα (μόσχοι, χοιρίδια, αρνιά κλπ)</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-Την ηρτημένη εσοδεία, δηλαδή προϊόντα που δεν έχουν ωριμάσει και δεν συγκομίσθηκαν ακόμη από τα φυτά  μονοετών ή πολυετών καλλιεργειών (προς το τέλος της παραγωγικής περιόδου).</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-Τις προκαταβολές καλλιεργειών, που αφορούν στις περιπτώσεις απογραφής,  συντελεστές παραγωγής (λιπάσματα, φάρμακα κλπ) που ήδη χρησιμοποιήθηκαν πριν την ημέρα απογραφής των περιουσιακών στοιχείων της γεωργικής επιχείρησης, για την παραγωγή προϊόντων που θα πραγματοποιηθεί μετά την ημέρα απογραφής (στην αρχή της παραγωγικής περιόδου). </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-Τα μετρητά που βρίσκονται στο ταμείο της επιχείρησης, τις καταθέσεις, τις απαιτήσεις έναντι τρίτων (γραμμάτια, επιταγές κλπ)</a:t>
            </a:r>
            <a:endParaRPr kumimoji="0" lang="el-GR" sz="1500" b="0" i="0" u="none" strike="noStrike" cap="none" normalizeH="0" baseline="0" dirty="0" smtClean="0">
              <a:ln>
                <a:noFill/>
              </a:ln>
              <a:solidFill>
                <a:schemeClr val="tx1"/>
              </a:solidFill>
              <a:effectLst/>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500" b="0" i="0" u="none" strike="noStrike" cap="none" normalizeH="0" baseline="0" dirty="0" smtClean="0">
                <a:ln>
                  <a:noFill/>
                </a:ln>
                <a:solidFill>
                  <a:schemeClr val="tx1"/>
                </a:solidFill>
                <a:effectLst/>
                <a:ea typeface="Calibri" pitchFamily="34" charset="0"/>
                <a:cs typeface="Times New Roman" pitchFamily="18" charset="0"/>
              </a:rPr>
              <a:t>-Τα αδιάθετα προϊόντα της γεωργικής επιχείρησης</a:t>
            </a:r>
            <a:endParaRPr kumimoji="0" lang="el-GR" sz="1500" b="0" i="0" u="none" strike="noStrike" cap="none" normalizeH="0" baseline="0" dirty="0" smtClean="0">
              <a:ln>
                <a:noFill/>
              </a:ln>
              <a:solidFill>
                <a:schemeClr val="tx1"/>
              </a:solidFill>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214282" y="285728"/>
            <a:ext cx="8715436"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2000" dirty="0" smtClean="0">
                <a:ea typeface="Times New Roman" pitchFamily="18" charset="0"/>
                <a:cs typeface="Times New Roman" pitchFamily="18" charset="0"/>
              </a:rPr>
              <a:t>T</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ο μόνιμο και ημιμόνιμο κεφάλαιο όταν χρησιμοποιείται συνήθως φθείρεται ενώ το κυκλοφοριακό όταν χρησιμοποιείται αναλώνεται. </a:t>
            </a:r>
            <a:endParaRPr lang="en-US" altLang="zh-CN" sz="2000" dirty="0" smtClean="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2000" dirty="0" smtClean="0">
                <a:ea typeface="Times New Roman" pitchFamily="18" charset="0"/>
                <a:cs typeface="Times New Roman" pitchFamily="18" charset="0"/>
              </a:rPr>
              <a:t>T</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ο μόνιμο και ημιμόνιμο κεφάλαιο επιβαρύνεται με τις δαπάνες της απόσβεσης</a:t>
            </a: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πλήν</a:t>
            </a:r>
            <a:r>
              <a:rPr kumimoji="0" lang="el-GR" altLang="zh-CN" sz="2000" i="0" u="none" strike="noStrike" cap="none" normalizeH="0" dirty="0" smtClean="0">
                <a:ln>
                  <a:noFill/>
                </a:ln>
                <a:solidFill>
                  <a:schemeClr val="tx1"/>
                </a:solidFill>
                <a:effectLst/>
                <a:ea typeface="Times New Roman" pitchFamily="18" charset="0"/>
                <a:cs typeface="Times New Roman" pitchFamily="18" charset="0"/>
              </a:rPr>
              <a:t> εδάφους)</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της συντήρησης, των ασφαλίστρων και του τόκου, ενώ για το κυκλοφοριακό οι δαπάνες είναι η αναλισκόμενη αξία του και ο τόκος που αντιστοιχεί σ’αυτό (και όταν απαιτούνται τα ασφάλιστρα). </a:t>
            </a:r>
            <a:endParaRPr lang="el-GR" altLang="zh-CN" sz="2000" dirty="0" smtClean="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Ο τόκος για το μόνιμο και ημιμόνιμο κεφάλαιο υπολογίζεται στη μέση επενδυμένη αξία του κατά τη διάρκεια του οικονομικού έτους. </a:t>
            </a:r>
            <a:endParaRPr kumimoji="0" lang="el-GR" altLang="zh-CN" sz="2000" i="0" u="none" strike="noStrike" cap="none" normalizeH="0" baseline="0" dirty="0" smtClean="0">
              <a:ln>
                <a:noFill/>
              </a:ln>
              <a:solidFill>
                <a:schemeClr val="tx1"/>
              </a:solidFill>
              <a:effectLst/>
              <a:cs typeface="Arial" pitchFamily="34" charset="0"/>
            </a:endParaRPr>
          </a:p>
        </p:txBody>
      </p:sp>
      <p:sp>
        <p:nvSpPr>
          <p:cNvPr id="29698" name="Rectangle 2"/>
          <p:cNvSpPr>
            <a:spLocks noChangeArrowheads="1"/>
          </p:cNvSpPr>
          <p:nvPr/>
        </p:nvSpPr>
        <p:spPr bwMode="auto">
          <a:xfrm>
            <a:off x="214282" y="3000372"/>
            <a:ext cx="8715436"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3600" algn="l"/>
              </a:tabLst>
            </a:pPr>
            <a:r>
              <a:rPr kumimoji="0" lang="el-GR" altLang="zh-CN" sz="2000" i="1" u="sng" strike="noStrike" cap="none" normalizeH="0" baseline="0" dirty="0" smtClean="0">
                <a:ln>
                  <a:noFill/>
                </a:ln>
                <a:solidFill>
                  <a:schemeClr val="tx1"/>
                </a:solidFill>
                <a:effectLst/>
                <a:ea typeface="Times New Roman" pitchFamily="18" charset="0"/>
                <a:cs typeface="Times New Roman" pitchFamily="18" charset="0"/>
              </a:rPr>
              <a:t>Μέσο επενδυμένο κεφάλαιο  (Μ.Ε.Κ.)</a:t>
            </a:r>
            <a:endParaRPr kumimoji="0" lang="en-US" altLang="zh-CN" sz="2000" i="1"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3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5943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Είναι η αξία σε ευρώ των διάφορων κατηγοριών κεφαλαίων, ή επί μέρους περιουσιακών στοιχείων που αποτελούν αυτές τις κατηγορίες,  η οποία προσδιορίζεται για κάθε οικονομικό έτος και η οποία έχει επενδυθεί στη  γεωργική εκμετάλλευση για να επιτύχει αυτή τους σκοπούς της. Αριθμητικά δίνεται από τη σχέση:</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3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Αξία απογραφής στην έναρξη(Αε) +Αξία απογραφής στη λήξη(Αλ)</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3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Μ.Ε.Κ. =-------------------------------------------------------------------------------------------</a:t>
            </a:r>
            <a:endParaRPr kumimoji="0" lang="en-US" altLang="zh-CN" sz="200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3600" algn="l"/>
              </a:tabLst>
            </a:pP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kumimoji="0" lang="en-US" altLang="zh-CN" sz="2000" i="0" u="none" strike="noStrike" cap="none" normalizeH="0" baseline="0" dirty="0" smtClean="0">
                <a:ln>
                  <a:noFill/>
                </a:ln>
                <a:solidFill>
                  <a:schemeClr val="tx1"/>
                </a:solidFill>
                <a:effectLst/>
                <a:ea typeface="Times New Roman" pitchFamily="18" charset="0"/>
                <a:cs typeface="Times New Roman" pitchFamily="18" charset="0"/>
              </a:rPr>
              <a:t>                        </a:t>
            </a:r>
            <a:r>
              <a:rPr kumimoji="0" lang="el-GR" altLang="zh-CN" sz="2000" i="0" u="none" strike="noStrike" cap="none" normalizeH="0" baseline="0" dirty="0" smtClean="0">
                <a:ln>
                  <a:noFill/>
                </a:ln>
                <a:solidFill>
                  <a:schemeClr val="tx1"/>
                </a:solidFill>
                <a:effectLst/>
                <a:ea typeface="Times New Roman" pitchFamily="18" charset="0"/>
                <a:cs typeface="Times New Roman" pitchFamily="18" charset="0"/>
              </a:rPr>
              <a:t>2</a:t>
            </a:r>
            <a:endParaRPr kumimoji="0" lang="en-US" altLang="zh-CN" sz="200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357166"/>
            <a:ext cx="8572560" cy="3477875"/>
          </a:xfrm>
          <a:prstGeom prst="rect">
            <a:avLst/>
          </a:prstGeom>
        </p:spPr>
        <p:txBody>
          <a:bodyPr wrap="square">
            <a:spAutoFit/>
          </a:bodyPr>
          <a:lstStyle/>
          <a:p>
            <a:pPr lvl="0" algn="just" eaLnBrk="0" fontAlgn="base" hangingPunct="0">
              <a:spcBef>
                <a:spcPct val="0"/>
              </a:spcBef>
              <a:spcAft>
                <a:spcPct val="0"/>
              </a:spcAft>
              <a:tabLst>
                <a:tab pos="5943600" algn="l"/>
              </a:tabLst>
            </a:pPr>
            <a:r>
              <a:rPr lang="el-GR" altLang="zh-CN" sz="2000" dirty="0" smtClean="0">
                <a:ea typeface="Times New Roman" pitchFamily="18" charset="0"/>
                <a:cs typeface="Times New Roman" pitchFamily="18" charset="0"/>
              </a:rPr>
              <a:t>Εννοείται ότι είναι δυνατός ο προσδιορισμός ΜΕΚ και για κάθε περιουσιακό στοιχείο ξεχωριστά.       </a:t>
            </a:r>
          </a:p>
          <a:p>
            <a:pPr lvl="0" algn="just" eaLnBrk="0" fontAlgn="base" hangingPunct="0">
              <a:spcBef>
                <a:spcPct val="0"/>
              </a:spcBef>
              <a:spcAft>
                <a:spcPct val="0"/>
              </a:spcAft>
              <a:tabLst>
                <a:tab pos="5943600" algn="l"/>
              </a:tabLst>
            </a:pPr>
            <a:r>
              <a:rPr lang="el-GR" altLang="zh-CN" sz="2000" dirty="0" smtClean="0">
                <a:ea typeface="Times New Roman" pitchFamily="18" charset="0"/>
                <a:cs typeface="Times New Roman" pitchFamily="18" charset="0"/>
              </a:rPr>
              <a:t>                                              </a:t>
            </a:r>
            <a:endParaRPr lang="en-US" altLang="zh-CN" sz="2000" dirty="0" smtClean="0">
              <a:cs typeface="Arial" pitchFamily="34" charset="0"/>
            </a:endParaRPr>
          </a:p>
          <a:p>
            <a:pPr lvl="0" algn="just" eaLnBrk="0" fontAlgn="base" hangingPunct="0">
              <a:spcBef>
                <a:spcPct val="0"/>
              </a:spcBef>
              <a:spcAft>
                <a:spcPct val="0"/>
              </a:spcAft>
              <a:tabLst>
                <a:tab pos="5943600" algn="l"/>
              </a:tabLst>
            </a:pPr>
            <a:r>
              <a:rPr lang="el-GR" altLang="zh-CN" sz="2000" dirty="0" smtClean="0">
                <a:ea typeface="Times New Roman" pitchFamily="18" charset="0"/>
                <a:cs typeface="Times New Roman" pitchFamily="18" charset="0"/>
              </a:rPr>
              <a:t>     Σκοπός του προσδιορισμού του ΜΕΚ είναι να ευρεθεί για τα  διάφορα μόνιμα και ημιμόνιμα περιουσιακά στοιχεία η  αξία κατά την οποία αυτά χρησιμοποιήθηκαν κατά τη διάρκεια ενός οικονομικού έτους η οποία θα αποτελέσει τη βάση υπολογισμού των διάφορων επιβαρύνσεων (τόκοι, ασφάλιστρα, συντήρηση ) αυτών των συγκεκριμένων περιουσιακών  στοιχείων. </a:t>
            </a:r>
          </a:p>
          <a:p>
            <a:pPr lvl="0" algn="just" eaLnBrk="0" fontAlgn="base" hangingPunct="0">
              <a:spcBef>
                <a:spcPct val="0"/>
              </a:spcBef>
              <a:spcAft>
                <a:spcPct val="0"/>
              </a:spcAft>
              <a:tabLst>
                <a:tab pos="5943600" algn="l"/>
              </a:tabLst>
            </a:pPr>
            <a:endParaRPr lang="el-GR" altLang="zh-CN" sz="2000" dirty="0" smtClean="0">
              <a:ea typeface="Times New Roman" pitchFamily="18" charset="0"/>
              <a:cs typeface="Times New Roman" pitchFamily="18" charset="0"/>
            </a:endParaRPr>
          </a:p>
          <a:p>
            <a:pPr lvl="0" algn="just" eaLnBrk="0" fontAlgn="base" hangingPunct="0">
              <a:spcBef>
                <a:spcPct val="0"/>
              </a:spcBef>
              <a:spcAft>
                <a:spcPct val="0"/>
              </a:spcAft>
              <a:tabLst>
                <a:tab pos="5943600" algn="l"/>
              </a:tabLst>
            </a:pPr>
            <a:r>
              <a:rPr lang="el-GR" altLang="zh-CN" sz="2000" dirty="0" smtClean="0">
                <a:ea typeface="Times New Roman" pitchFamily="18" charset="0"/>
                <a:cs typeface="Times New Roman" pitchFamily="18" charset="0"/>
              </a:rPr>
              <a:t>Οι επιβαρύνσεις αυτές θα καταλογιστούν κατά τον υπολογισμό του κόστους παραγωγής των παραγόμενων προϊόντων.</a:t>
            </a:r>
            <a:endParaRPr lang="el-GR" altLang="zh-CN" sz="2000" dirty="0" smtClean="0">
              <a:cs typeface="Arial" pitchFamily="34" charset="0"/>
            </a:endParaRPr>
          </a:p>
        </p:txBody>
      </p:sp>
      <p:sp>
        <p:nvSpPr>
          <p:cNvPr id="3" name="Rectangle 2"/>
          <p:cNvSpPr/>
          <p:nvPr/>
        </p:nvSpPr>
        <p:spPr>
          <a:xfrm>
            <a:off x="357158" y="4071942"/>
            <a:ext cx="8429684" cy="1323439"/>
          </a:xfrm>
          <a:prstGeom prst="rect">
            <a:avLst/>
          </a:prstGeom>
        </p:spPr>
        <p:txBody>
          <a:bodyPr wrap="square">
            <a:spAutoFit/>
          </a:bodyPr>
          <a:lstStyle/>
          <a:p>
            <a:r>
              <a:rPr lang="el-GR" b="1" dirty="0" smtClean="0"/>
              <a:t> </a:t>
            </a:r>
            <a:r>
              <a:rPr lang="el-GR" sz="2000" dirty="0" smtClean="0"/>
              <a:t>Η έννοια του ΜΕΚ συνδέεται κυρίως με τα μόνιμα και ημιμόνιμα κεφάλαια και χαρακτηρίζεται από τη χρονική διάρκεια του οικονομικού έτους, που είναι ίση με 12 μήνες, καθώς και από τον προσδιορισμό της ετήσιας απόσβεσης πάλι στη βάση του οικονομικού έτους 12μηνης διάρκειας. </a:t>
            </a: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1004</TotalTime>
  <Words>5734</Words>
  <Application>Microsoft Office PowerPoint</Application>
  <PresentationFormat>On-screen Show (4:3)</PresentationFormat>
  <Paragraphs>294</Paragraphs>
  <Slides>40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Office Theme</vt:lpstr>
      <vt:lpstr>Equation</vt:lpstr>
      <vt:lpstr>Συντελεστές Παραγωγής-Παραγωγικές Δαπάνες</vt:lpstr>
      <vt:lpstr>Συντελεστές γεωργικής παραγωγής</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Windows User</cp:lastModifiedBy>
  <cp:revision>137</cp:revision>
  <dcterms:created xsi:type="dcterms:W3CDTF">2015-02-19T20:47:46Z</dcterms:created>
  <dcterms:modified xsi:type="dcterms:W3CDTF">2018-10-18T18:25:49Z</dcterms:modified>
</cp:coreProperties>
</file>