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98" r:id="rId3"/>
    <p:sldId id="287" r:id="rId4"/>
    <p:sldId id="317" r:id="rId5"/>
    <p:sldId id="300" r:id="rId6"/>
    <p:sldId id="318" r:id="rId7"/>
    <p:sldId id="319" r:id="rId8"/>
    <p:sldId id="290" r:id="rId9"/>
    <p:sldId id="304" r:id="rId10"/>
    <p:sldId id="323" r:id="rId11"/>
    <p:sldId id="262" r:id="rId12"/>
    <p:sldId id="311" r:id="rId13"/>
    <p:sldId id="263" r:id="rId14"/>
    <p:sldId id="266" r:id="rId15"/>
    <p:sldId id="327" r:id="rId16"/>
    <p:sldId id="331" r:id="rId17"/>
    <p:sldId id="291" r:id="rId18"/>
    <p:sldId id="275" r:id="rId19"/>
    <p:sldId id="276" r:id="rId20"/>
    <p:sldId id="332" r:id="rId21"/>
    <p:sldId id="333" r:id="rId22"/>
    <p:sldId id="334" r:id="rId23"/>
    <p:sldId id="335" r:id="rId24"/>
    <p:sldId id="336" r:id="rId25"/>
    <p:sldId id="339" r:id="rId26"/>
    <p:sldId id="340" r:id="rId27"/>
    <p:sldId id="341" r:id="rId28"/>
    <p:sldId id="270" r:id="rId29"/>
    <p:sldId id="273" r:id="rId30"/>
    <p:sldId id="274" r:id="rId31"/>
    <p:sldId id="321" r:id="rId32"/>
    <p:sldId id="278" r:id="rId33"/>
    <p:sldId id="279" r:id="rId34"/>
    <p:sldId id="280" r:id="rId35"/>
    <p:sldId id="281" r:id="rId36"/>
    <p:sldId id="283" r:id="rId37"/>
    <p:sldId id="322" r:id="rId38"/>
    <p:sldId id="282" r:id="rId39"/>
    <p:sldId id="320" r:id="rId40"/>
    <p:sldId id="325" r:id="rId41"/>
    <p:sldId id="330" r:id="rId42"/>
    <p:sldId id="326" r:id="rId43"/>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FDC3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78" autoAdjust="0"/>
    <p:restoredTop sz="94660"/>
  </p:normalViewPr>
  <p:slideViewPr>
    <p:cSldViewPr>
      <p:cViewPr varScale="1">
        <p:scale>
          <a:sx n="89" d="100"/>
          <a:sy n="89" d="100"/>
        </p:scale>
        <p:origin x="180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34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B103ED-CDFA-4F88-B457-1F353907A093}"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89E5F940-4E67-489B-B57A-36F21B64B3FB}">
      <dgm:prSet phldrT="[Text]"/>
      <dgm:spPr>
        <a:solidFill>
          <a:schemeClr val="accent1">
            <a:lumMod val="50000"/>
          </a:schemeClr>
        </a:solidFill>
      </dgm:spPr>
      <dgm:t>
        <a:bodyPr/>
        <a:lstStyle/>
        <a:p>
          <a:r>
            <a:rPr lang="en-US" dirty="0">
              <a:latin typeface="Calibri" panose="020F0502020204030204" pitchFamily="34" charset="0"/>
              <a:cs typeface="Calibri" panose="020F0502020204030204" pitchFamily="34" charset="0"/>
            </a:rPr>
            <a:t>○</a:t>
          </a:r>
          <a:endParaRPr lang="en-US" dirty="0"/>
        </a:p>
      </dgm:t>
    </dgm:pt>
    <dgm:pt modelId="{56C3E37B-5B9B-43C1-9887-BC9546DAE0D9}" type="parTrans" cxnId="{A6A2FFD9-76BF-42AB-B871-A0B72EB3B863}">
      <dgm:prSet/>
      <dgm:spPr/>
      <dgm:t>
        <a:bodyPr/>
        <a:lstStyle/>
        <a:p>
          <a:endParaRPr lang="en-US"/>
        </a:p>
      </dgm:t>
    </dgm:pt>
    <dgm:pt modelId="{23AD7AA0-974A-46D4-9684-3BEC9714F84C}" type="sibTrans" cxnId="{A6A2FFD9-76BF-42AB-B871-A0B72EB3B863}">
      <dgm:prSet/>
      <dgm:spPr/>
      <dgm:t>
        <a:bodyPr/>
        <a:lstStyle/>
        <a:p>
          <a:endParaRPr lang="en-US"/>
        </a:p>
      </dgm:t>
    </dgm:pt>
    <dgm:pt modelId="{3317ED34-2CEB-4763-9774-0AB77AB2BEBC}">
      <dgm:prSet phldrT="[Text]" custT="1"/>
      <dgm:spPr/>
      <dgm:t>
        <a:bodyPr/>
        <a:lstStyle/>
        <a:p>
          <a:r>
            <a:rPr lang="el-GR" altLang="el-GR" sz="2400" dirty="0">
              <a:latin typeface="Calibri" panose="020F0502020204030204" pitchFamily="34" charset="0"/>
              <a:cs typeface="Calibri" panose="020F0502020204030204" pitchFamily="34" charset="0"/>
            </a:rPr>
            <a:t>ελεγχόμενες συνθήκες :</a:t>
          </a:r>
        </a:p>
        <a:p>
          <a:r>
            <a:rPr lang="el-GR" altLang="el-GR" sz="2400" dirty="0">
              <a:latin typeface="Calibri" panose="020F0502020204030204" pitchFamily="34" charset="0"/>
              <a:cs typeface="Calibri" panose="020F0502020204030204" pitchFamily="34" charset="0"/>
            </a:rPr>
            <a:t>↓</a:t>
          </a:r>
          <a:r>
            <a:rPr lang="el-GR" altLang="el-GR" sz="2400" dirty="0" err="1">
              <a:latin typeface="Calibri" panose="020F0502020204030204" pitchFamily="34" charset="0"/>
              <a:cs typeface="Calibri" panose="020F0502020204030204" pitchFamily="34" charset="0"/>
            </a:rPr>
            <a:t>περιβαλλο-ντική</a:t>
          </a:r>
          <a:r>
            <a:rPr lang="el-GR" altLang="el-GR" sz="2400" dirty="0">
              <a:latin typeface="Calibri" panose="020F0502020204030204" pitchFamily="34" charset="0"/>
              <a:cs typeface="Calibri" panose="020F0502020204030204" pitchFamily="34" charset="0"/>
            </a:rPr>
            <a:t> διακύμανση</a:t>
          </a:r>
        </a:p>
        <a:p>
          <a:r>
            <a:rPr lang="el-GR" altLang="el-GR" sz="2400" dirty="0">
              <a:latin typeface="Calibri" panose="020F0502020204030204" pitchFamily="34" charset="0"/>
              <a:cs typeface="Calibri" panose="020F0502020204030204" pitchFamily="34" charset="0"/>
            </a:rPr>
            <a:t>↑ </a:t>
          </a:r>
          <a:r>
            <a:rPr lang="en-US" altLang="el-GR" sz="2400" dirty="0">
              <a:latin typeface="Calibri" panose="020F0502020204030204" pitchFamily="34" charset="0"/>
              <a:cs typeface="Calibri" panose="020F0502020204030204" pitchFamily="34" charset="0"/>
            </a:rPr>
            <a:t>h</a:t>
          </a:r>
          <a:r>
            <a:rPr lang="en-US" altLang="el-GR" sz="2400" baseline="30000" dirty="0">
              <a:latin typeface="Calibri" panose="020F0502020204030204" pitchFamily="34" charset="0"/>
              <a:cs typeface="Calibri" panose="020F0502020204030204" pitchFamily="34" charset="0"/>
            </a:rPr>
            <a:t>2</a:t>
          </a:r>
          <a:endParaRPr lang="el-GR" altLang="el-GR" sz="2400" baseline="30000" dirty="0">
            <a:latin typeface="Calibri" panose="020F0502020204030204" pitchFamily="34" charset="0"/>
            <a:cs typeface="Calibri" panose="020F0502020204030204" pitchFamily="34" charset="0"/>
          </a:endParaRPr>
        </a:p>
        <a:p>
          <a:r>
            <a:rPr lang="el-GR" altLang="el-GR" sz="2400" dirty="0">
              <a:latin typeface="Calibri" panose="020F0502020204030204" pitchFamily="34" charset="0"/>
              <a:cs typeface="Calibri" panose="020F0502020204030204" pitchFamily="34" charset="0"/>
            </a:rPr>
            <a:t>↑</a:t>
          </a:r>
          <a:r>
            <a:rPr lang="en-US" altLang="el-GR" sz="2400" dirty="0">
              <a:latin typeface="Calibri" panose="020F0502020204030204" pitchFamily="34" charset="0"/>
              <a:cs typeface="Calibri" panose="020F0502020204030204" pitchFamily="34" charset="0"/>
            </a:rPr>
            <a:t> </a:t>
          </a:r>
          <a:r>
            <a:rPr lang="en-US" altLang="el-GR" sz="2400" dirty="0" err="1">
              <a:latin typeface="Calibri" panose="020F0502020204030204" pitchFamily="34" charset="0"/>
              <a:cs typeface="Calibri" panose="020F0502020204030204" pitchFamily="34" charset="0"/>
            </a:rPr>
            <a:t>r</a:t>
          </a:r>
          <a:r>
            <a:rPr lang="en-US" altLang="el-GR" sz="2400" baseline="-25000" dirty="0" err="1">
              <a:latin typeface="Calibri" panose="020F0502020204030204" pitchFamily="34" charset="0"/>
              <a:cs typeface="Calibri" panose="020F0502020204030204" pitchFamily="34" charset="0"/>
            </a:rPr>
            <a:t>AI</a:t>
          </a:r>
          <a:endParaRPr lang="en-US" sz="2400" baseline="-25000" dirty="0"/>
        </a:p>
      </dgm:t>
    </dgm:pt>
    <dgm:pt modelId="{32B94654-3B04-4208-A352-BFCE25A4D2A2}" type="parTrans" cxnId="{E3463596-A10B-480B-9281-F8D43CFE9532}">
      <dgm:prSet/>
      <dgm:spPr/>
      <dgm:t>
        <a:bodyPr/>
        <a:lstStyle/>
        <a:p>
          <a:endParaRPr lang="en-US"/>
        </a:p>
      </dgm:t>
    </dgm:pt>
    <dgm:pt modelId="{DE95B68B-D235-43D0-AC10-E2F5ABB66C9F}" type="sibTrans" cxnId="{E3463596-A10B-480B-9281-F8D43CFE9532}">
      <dgm:prSet/>
      <dgm:spPr/>
      <dgm:t>
        <a:bodyPr/>
        <a:lstStyle/>
        <a:p>
          <a:endParaRPr lang="en-US"/>
        </a:p>
      </dgm:t>
    </dgm:pt>
    <dgm:pt modelId="{11F129E1-C49B-4673-99D3-EC0B8DD86937}">
      <dgm:prSet phldrT="[Text]"/>
      <dgm:spPr>
        <a:solidFill>
          <a:schemeClr val="accent1">
            <a:lumMod val="50000"/>
          </a:schemeClr>
        </a:solidFill>
      </dgm:spPr>
      <dgm:t>
        <a:bodyPr/>
        <a:lstStyle/>
        <a:p>
          <a:r>
            <a:rPr lang="en-US" dirty="0">
              <a:latin typeface="Calibri" panose="020F0502020204030204" pitchFamily="34" charset="0"/>
              <a:cs typeface="Calibri" panose="020F0502020204030204" pitchFamily="34" charset="0"/>
            </a:rPr>
            <a:t>○</a:t>
          </a:r>
          <a:endParaRPr lang="en-US" dirty="0"/>
        </a:p>
      </dgm:t>
    </dgm:pt>
    <dgm:pt modelId="{E5F50C67-4714-4241-822F-2AB423F1F735}" type="parTrans" cxnId="{88C81F6D-3B48-4734-A5E0-BF298E0C1FF6}">
      <dgm:prSet/>
      <dgm:spPr/>
      <dgm:t>
        <a:bodyPr/>
        <a:lstStyle/>
        <a:p>
          <a:endParaRPr lang="en-US"/>
        </a:p>
      </dgm:t>
    </dgm:pt>
    <dgm:pt modelId="{5773F5FC-151B-46A1-B365-67F3892EF8BA}" type="sibTrans" cxnId="{88C81F6D-3B48-4734-A5E0-BF298E0C1FF6}">
      <dgm:prSet/>
      <dgm:spPr/>
      <dgm:t>
        <a:bodyPr/>
        <a:lstStyle/>
        <a:p>
          <a:endParaRPr lang="en-US"/>
        </a:p>
      </dgm:t>
    </dgm:pt>
    <dgm:pt modelId="{3DE36216-31D0-49E2-8194-D0E69177F069}">
      <dgm:prSet phldrT="[Text]"/>
      <dgm:spPr/>
      <dgm:t>
        <a:bodyPr/>
        <a:lstStyle/>
        <a:p>
          <a:r>
            <a:rPr lang="el-GR" dirty="0"/>
            <a:t>Μεγάλο κόστος</a:t>
          </a:r>
          <a:endParaRPr lang="en-US" dirty="0"/>
        </a:p>
        <a:p>
          <a:r>
            <a:rPr lang="el-GR" dirty="0"/>
            <a:t>Ελέγχονται κυρίως τα αρσενικά</a:t>
          </a:r>
          <a:endParaRPr lang="en-US" dirty="0"/>
        </a:p>
      </dgm:t>
    </dgm:pt>
    <dgm:pt modelId="{33B9B603-7EA2-4BDD-801D-C9FA511A9B64}" type="parTrans" cxnId="{25E824B5-1E70-491B-AF6D-268830183133}">
      <dgm:prSet/>
      <dgm:spPr/>
      <dgm:t>
        <a:bodyPr/>
        <a:lstStyle/>
        <a:p>
          <a:endParaRPr lang="en-US"/>
        </a:p>
      </dgm:t>
    </dgm:pt>
    <dgm:pt modelId="{B62DA4CA-B7FF-45AE-A27E-FBEA96335E6B}" type="sibTrans" cxnId="{25E824B5-1E70-491B-AF6D-268830183133}">
      <dgm:prSet/>
      <dgm:spPr/>
      <dgm:t>
        <a:bodyPr/>
        <a:lstStyle/>
        <a:p>
          <a:endParaRPr lang="en-US"/>
        </a:p>
      </dgm:t>
    </dgm:pt>
    <dgm:pt modelId="{5C62C405-92F7-437E-8850-9E3D93FD8626}">
      <dgm:prSet phldrT="[Text]"/>
      <dgm:spPr>
        <a:solidFill>
          <a:schemeClr val="accent1">
            <a:lumMod val="50000"/>
          </a:schemeClr>
        </a:solidFill>
      </dgm:spPr>
      <dgm:t>
        <a:bodyPr/>
        <a:lstStyle/>
        <a:p>
          <a:r>
            <a:rPr lang="el-GR" dirty="0"/>
            <a:t> ελεγχόμενες ιδιότητες</a:t>
          </a:r>
          <a:endParaRPr lang="en-US" dirty="0"/>
        </a:p>
      </dgm:t>
    </dgm:pt>
    <dgm:pt modelId="{74A28782-2D07-48B5-90E3-606A4EFD8765}" type="parTrans" cxnId="{21969BFB-73FA-49D0-B3BE-4DE3F28F001F}">
      <dgm:prSet/>
      <dgm:spPr/>
      <dgm:t>
        <a:bodyPr/>
        <a:lstStyle/>
        <a:p>
          <a:endParaRPr lang="en-US"/>
        </a:p>
      </dgm:t>
    </dgm:pt>
    <dgm:pt modelId="{FCBB3BD2-866F-4A74-9E53-ED74F5E462FD}" type="sibTrans" cxnId="{21969BFB-73FA-49D0-B3BE-4DE3F28F001F}">
      <dgm:prSet/>
      <dgm:spPr/>
      <dgm:t>
        <a:bodyPr/>
        <a:lstStyle/>
        <a:p>
          <a:endParaRPr lang="en-US"/>
        </a:p>
      </dgm:t>
    </dgm:pt>
    <dgm:pt modelId="{34C5D860-01E2-4900-92BB-4960B796B8EA}">
      <dgm:prSet phldrT="[Text]"/>
      <dgm:spPr/>
      <dgm:t>
        <a:bodyPr/>
        <a:lstStyle/>
        <a:p>
          <a:r>
            <a:rPr lang="el-GR" dirty="0"/>
            <a:t>Ικανότητα πάχυνσης</a:t>
          </a:r>
        </a:p>
        <a:p>
          <a:r>
            <a:rPr lang="el-GR" dirty="0"/>
            <a:t>Ποιότητα </a:t>
          </a:r>
          <a:r>
            <a:rPr lang="el-GR" dirty="0" err="1"/>
            <a:t>σφάγιου</a:t>
          </a:r>
          <a:endParaRPr lang="en-US" dirty="0"/>
        </a:p>
      </dgm:t>
    </dgm:pt>
    <dgm:pt modelId="{0C6441D6-6B88-4965-912C-32D3C1EF3B35}" type="parTrans" cxnId="{5006317B-61B1-45B6-8DBD-819F6D776905}">
      <dgm:prSet/>
      <dgm:spPr/>
      <dgm:t>
        <a:bodyPr/>
        <a:lstStyle/>
        <a:p>
          <a:endParaRPr lang="en-US"/>
        </a:p>
      </dgm:t>
    </dgm:pt>
    <dgm:pt modelId="{548406B7-A9F3-4C8C-836B-DA184CFC57BD}" type="sibTrans" cxnId="{5006317B-61B1-45B6-8DBD-819F6D776905}">
      <dgm:prSet/>
      <dgm:spPr/>
      <dgm:t>
        <a:bodyPr/>
        <a:lstStyle/>
        <a:p>
          <a:endParaRPr lang="en-US"/>
        </a:p>
      </dgm:t>
    </dgm:pt>
    <dgm:pt modelId="{57F26A1D-F888-485B-BA93-655A31ED31BA}" type="pres">
      <dgm:prSet presAssocID="{A8B103ED-CDFA-4F88-B457-1F353907A093}" presName="Name0" presStyleCnt="0">
        <dgm:presLayoutVars>
          <dgm:dir/>
          <dgm:animLvl val="lvl"/>
          <dgm:resizeHandles val="exact"/>
        </dgm:presLayoutVars>
      </dgm:prSet>
      <dgm:spPr/>
    </dgm:pt>
    <dgm:pt modelId="{DC9C4EB1-6D6A-438A-93F3-8CFFCE416ADE}" type="pres">
      <dgm:prSet presAssocID="{89E5F940-4E67-489B-B57A-36F21B64B3FB}" presName="compositeNode" presStyleCnt="0">
        <dgm:presLayoutVars>
          <dgm:bulletEnabled val="1"/>
        </dgm:presLayoutVars>
      </dgm:prSet>
      <dgm:spPr/>
    </dgm:pt>
    <dgm:pt modelId="{921744DA-B79C-45A9-A447-48A07106DABE}" type="pres">
      <dgm:prSet presAssocID="{89E5F940-4E67-489B-B57A-36F21B64B3FB}" presName="bgRect" presStyleLbl="node1" presStyleIdx="0" presStyleCnt="3"/>
      <dgm:spPr/>
    </dgm:pt>
    <dgm:pt modelId="{67714C21-8C93-47BD-8CEA-87BFA519A674}" type="pres">
      <dgm:prSet presAssocID="{89E5F940-4E67-489B-B57A-36F21B64B3FB}" presName="parentNode" presStyleLbl="node1" presStyleIdx="0" presStyleCnt="3">
        <dgm:presLayoutVars>
          <dgm:chMax val="0"/>
          <dgm:bulletEnabled val="1"/>
        </dgm:presLayoutVars>
      </dgm:prSet>
      <dgm:spPr/>
    </dgm:pt>
    <dgm:pt modelId="{DEABB20F-0436-41BC-941A-D4086F88FE9B}" type="pres">
      <dgm:prSet presAssocID="{89E5F940-4E67-489B-B57A-36F21B64B3FB}" presName="childNode" presStyleLbl="node1" presStyleIdx="0" presStyleCnt="3">
        <dgm:presLayoutVars>
          <dgm:bulletEnabled val="1"/>
        </dgm:presLayoutVars>
      </dgm:prSet>
      <dgm:spPr/>
    </dgm:pt>
    <dgm:pt modelId="{531E2226-5BBE-418C-9581-4E82032695AB}" type="pres">
      <dgm:prSet presAssocID="{23AD7AA0-974A-46D4-9684-3BEC9714F84C}" presName="hSp" presStyleCnt="0"/>
      <dgm:spPr/>
    </dgm:pt>
    <dgm:pt modelId="{FA1A10B9-C0CC-4F2D-860D-6FAD18E09880}" type="pres">
      <dgm:prSet presAssocID="{23AD7AA0-974A-46D4-9684-3BEC9714F84C}" presName="vProcSp" presStyleCnt="0"/>
      <dgm:spPr/>
    </dgm:pt>
    <dgm:pt modelId="{12F5F62A-6C26-4F1F-9D89-85D501DB5BC3}" type="pres">
      <dgm:prSet presAssocID="{23AD7AA0-974A-46D4-9684-3BEC9714F84C}" presName="vSp1" presStyleCnt="0"/>
      <dgm:spPr/>
    </dgm:pt>
    <dgm:pt modelId="{8A182375-433C-4869-9DA7-B1B77198AF7A}" type="pres">
      <dgm:prSet presAssocID="{23AD7AA0-974A-46D4-9684-3BEC9714F84C}" presName="simulatedConn" presStyleLbl="solidFgAcc1" presStyleIdx="0" presStyleCnt="2"/>
      <dgm:spPr/>
    </dgm:pt>
    <dgm:pt modelId="{F8D1BD85-94CA-45D9-B594-6C9EA419CDB5}" type="pres">
      <dgm:prSet presAssocID="{23AD7AA0-974A-46D4-9684-3BEC9714F84C}" presName="vSp2" presStyleCnt="0"/>
      <dgm:spPr/>
    </dgm:pt>
    <dgm:pt modelId="{5629CB6E-5D45-4115-8A7C-208CF2692C60}" type="pres">
      <dgm:prSet presAssocID="{23AD7AA0-974A-46D4-9684-3BEC9714F84C}" presName="sibTrans" presStyleCnt="0"/>
      <dgm:spPr/>
    </dgm:pt>
    <dgm:pt modelId="{0C2055C0-0F9D-477E-B925-743713E96A32}" type="pres">
      <dgm:prSet presAssocID="{11F129E1-C49B-4673-99D3-EC0B8DD86937}" presName="compositeNode" presStyleCnt="0">
        <dgm:presLayoutVars>
          <dgm:bulletEnabled val="1"/>
        </dgm:presLayoutVars>
      </dgm:prSet>
      <dgm:spPr/>
    </dgm:pt>
    <dgm:pt modelId="{EA0D598D-5070-45C2-8CA6-F4B664CFC4FB}" type="pres">
      <dgm:prSet presAssocID="{11F129E1-C49B-4673-99D3-EC0B8DD86937}" presName="bgRect" presStyleLbl="node1" presStyleIdx="1" presStyleCnt="3"/>
      <dgm:spPr/>
    </dgm:pt>
    <dgm:pt modelId="{B540D5E4-014B-443F-9AF2-A0A66647D9FE}" type="pres">
      <dgm:prSet presAssocID="{11F129E1-C49B-4673-99D3-EC0B8DD86937}" presName="parentNode" presStyleLbl="node1" presStyleIdx="1" presStyleCnt="3">
        <dgm:presLayoutVars>
          <dgm:chMax val="0"/>
          <dgm:bulletEnabled val="1"/>
        </dgm:presLayoutVars>
      </dgm:prSet>
      <dgm:spPr/>
    </dgm:pt>
    <dgm:pt modelId="{DCC3DE0A-CF1A-48E8-8BAC-2ADE2535D8B2}" type="pres">
      <dgm:prSet presAssocID="{11F129E1-C49B-4673-99D3-EC0B8DD86937}" presName="childNode" presStyleLbl="node1" presStyleIdx="1" presStyleCnt="3">
        <dgm:presLayoutVars>
          <dgm:bulletEnabled val="1"/>
        </dgm:presLayoutVars>
      </dgm:prSet>
      <dgm:spPr/>
    </dgm:pt>
    <dgm:pt modelId="{A03EB1BC-65AC-41D7-91EE-A96DB52F42C1}" type="pres">
      <dgm:prSet presAssocID="{5773F5FC-151B-46A1-B365-67F3892EF8BA}" presName="hSp" presStyleCnt="0"/>
      <dgm:spPr/>
    </dgm:pt>
    <dgm:pt modelId="{4F9014D3-F9D6-40A1-9401-A66F59D178B6}" type="pres">
      <dgm:prSet presAssocID="{5773F5FC-151B-46A1-B365-67F3892EF8BA}" presName="vProcSp" presStyleCnt="0"/>
      <dgm:spPr/>
    </dgm:pt>
    <dgm:pt modelId="{BE7E142D-FD4A-415F-A9E1-51B9D1F63110}" type="pres">
      <dgm:prSet presAssocID="{5773F5FC-151B-46A1-B365-67F3892EF8BA}" presName="vSp1" presStyleCnt="0"/>
      <dgm:spPr/>
    </dgm:pt>
    <dgm:pt modelId="{41A1523F-06A7-4BA8-8280-EBBAB1A1B1C4}" type="pres">
      <dgm:prSet presAssocID="{5773F5FC-151B-46A1-B365-67F3892EF8BA}" presName="simulatedConn" presStyleLbl="solidFgAcc1" presStyleIdx="1" presStyleCnt="2"/>
      <dgm:spPr/>
    </dgm:pt>
    <dgm:pt modelId="{98B86411-C02F-4140-939E-0E376163163E}" type="pres">
      <dgm:prSet presAssocID="{5773F5FC-151B-46A1-B365-67F3892EF8BA}" presName="vSp2" presStyleCnt="0"/>
      <dgm:spPr/>
    </dgm:pt>
    <dgm:pt modelId="{BAB2C0BB-4015-4535-AA9E-2906FFBC2BA4}" type="pres">
      <dgm:prSet presAssocID="{5773F5FC-151B-46A1-B365-67F3892EF8BA}" presName="sibTrans" presStyleCnt="0"/>
      <dgm:spPr/>
    </dgm:pt>
    <dgm:pt modelId="{3BCE55ED-B6FA-4B64-964D-109055DFD73E}" type="pres">
      <dgm:prSet presAssocID="{5C62C405-92F7-437E-8850-9E3D93FD8626}" presName="compositeNode" presStyleCnt="0">
        <dgm:presLayoutVars>
          <dgm:bulletEnabled val="1"/>
        </dgm:presLayoutVars>
      </dgm:prSet>
      <dgm:spPr/>
    </dgm:pt>
    <dgm:pt modelId="{C536F5E8-F0C8-4EC2-89FA-A0C7E48FC517}" type="pres">
      <dgm:prSet presAssocID="{5C62C405-92F7-437E-8850-9E3D93FD8626}" presName="bgRect" presStyleLbl="node1" presStyleIdx="2" presStyleCnt="3"/>
      <dgm:spPr/>
    </dgm:pt>
    <dgm:pt modelId="{8B445092-CD18-4B96-9D2B-B7EE7395D3DA}" type="pres">
      <dgm:prSet presAssocID="{5C62C405-92F7-437E-8850-9E3D93FD8626}" presName="parentNode" presStyleLbl="node1" presStyleIdx="2" presStyleCnt="3">
        <dgm:presLayoutVars>
          <dgm:chMax val="0"/>
          <dgm:bulletEnabled val="1"/>
        </dgm:presLayoutVars>
      </dgm:prSet>
      <dgm:spPr/>
    </dgm:pt>
    <dgm:pt modelId="{6AED6094-EDCF-4866-B517-AE74C71D4CAB}" type="pres">
      <dgm:prSet presAssocID="{5C62C405-92F7-437E-8850-9E3D93FD8626}" presName="childNode" presStyleLbl="node1" presStyleIdx="2" presStyleCnt="3">
        <dgm:presLayoutVars>
          <dgm:bulletEnabled val="1"/>
        </dgm:presLayoutVars>
      </dgm:prSet>
      <dgm:spPr/>
    </dgm:pt>
  </dgm:ptLst>
  <dgm:cxnLst>
    <dgm:cxn modelId="{88C81F6D-3B48-4734-A5E0-BF298E0C1FF6}" srcId="{A8B103ED-CDFA-4F88-B457-1F353907A093}" destId="{11F129E1-C49B-4673-99D3-EC0B8DD86937}" srcOrd="1" destOrd="0" parTransId="{E5F50C67-4714-4241-822F-2AB423F1F735}" sibTransId="{5773F5FC-151B-46A1-B365-67F3892EF8BA}"/>
    <dgm:cxn modelId="{BE1DFA76-4FA6-4620-BE82-BC6C6B2F66B1}" type="presOf" srcId="{A8B103ED-CDFA-4F88-B457-1F353907A093}" destId="{57F26A1D-F888-485B-BA93-655A31ED31BA}" srcOrd="0" destOrd="0" presId="urn:microsoft.com/office/officeart/2005/8/layout/hProcess7"/>
    <dgm:cxn modelId="{5006317B-61B1-45B6-8DBD-819F6D776905}" srcId="{5C62C405-92F7-437E-8850-9E3D93FD8626}" destId="{34C5D860-01E2-4900-92BB-4960B796B8EA}" srcOrd="0" destOrd="0" parTransId="{0C6441D6-6B88-4965-912C-32D3C1EF3B35}" sibTransId="{548406B7-A9F3-4C8C-836B-DA184CFC57BD}"/>
    <dgm:cxn modelId="{E3463596-A10B-480B-9281-F8D43CFE9532}" srcId="{89E5F940-4E67-489B-B57A-36F21B64B3FB}" destId="{3317ED34-2CEB-4763-9774-0AB77AB2BEBC}" srcOrd="0" destOrd="0" parTransId="{32B94654-3B04-4208-A352-BFCE25A4D2A2}" sibTransId="{DE95B68B-D235-43D0-AC10-E2F5ABB66C9F}"/>
    <dgm:cxn modelId="{A003F298-3A21-42D5-8045-77DB84DF2689}" type="presOf" srcId="{5C62C405-92F7-437E-8850-9E3D93FD8626}" destId="{C536F5E8-F0C8-4EC2-89FA-A0C7E48FC517}" srcOrd="0" destOrd="0" presId="urn:microsoft.com/office/officeart/2005/8/layout/hProcess7"/>
    <dgm:cxn modelId="{AEE7DD9F-A3C7-4C80-B158-A318ED074ED7}" type="presOf" srcId="{5C62C405-92F7-437E-8850-9E3D93FD8626}" destId="{8B445092-CD18-4B96-9D2B-B7EE7395D3DA}" srcOrd="1" destOrd="0" presId="urn:microsoft.com/office/officeart/2005/8/layout/hProcess7"/>
    <dgm:cxn modelId="{5E8684A3-3B91-487E-8C74-4E4D1BA8920C}" type="presOf" srcId="{34C5D860-01E2-4900-92BB-4960B796B8EA}" destId="{6AED6094-EDCF-4866-B517-AE74C71D4CAB}" srcOrd="0" destOrd="0" presId="urn:microsoft.com/office/officeart/2005/8/layout/hProcess7"/>
    <dgm:cxn modelId="{5EEC04AC-779E-4323-956A-F9979B3004C8}" type="presOf" srcId="{3317ED34-2CEB-4763-9774-0AB77AB2BEBC}" destId="{DEABB20F-0436-41BC-941A-D4086F88FE9B}" srcOrd="0" destOrd="0" presId="urn:microsoft.com/office/officeart/2005/8/layout/hProcess7"/>
    <dgm:cxn modelId="{5B1E62AD-F518-4737-8450-0BCE1C60F50A}" type="presOf" srcId="{11F129E1-C49B-4673-99D3-EC0B8DD86937}" destId="{EA0D598D-5070-45C2-8CA6-F4B664CFC4FB}" srcOrd="0" destOrd="0" presId="urn:microsoft.com/office/officeart/2005/8/layout/hProcess7"/>
    <dgm:cxn modelId="{4998B0B2-CC02-4828-A0B5-60FFAC80E9B7}" type="presOf" srcId="{3DE36216-31D0-49E2-8194-D0E69177F069}" destId="{DCC3DE0A-CF1A-48E8-8BAC-2ADE2535D8B2}" srcOrd="0" destOrd="0" presId="urn:microsoft.com/office/officeart/2005/8/layout/hProcess7"/>
    <dgm:cxn modelId="{25E824B5-1E70-491B-AF6D-268830183133}" srcId="{11F129E1-C49B-4673-99D3-EC0B8DD86937}" destId="{3DE36216-31D0-49E2-8194-D0E69177F069}" srcOrd="0" destOrd="0" parTransId="{33B9B603-7EA2-4BDD-801D-C9FA511A9B64}" sibTransId="{B62DA4CA-B7FF-45AE-A27E-FBEA96335E6B}"/>
    <dgm:cxn modelId="{8C88E2D0-7AB3-48C8-BA89-86B8FFF67557}" type="presOf" srcId="{89E5F940-4E67-489B-B57A-36F21B64B3FB}" destId="{921744DA-B79C-45A9-A447-48A07106DABE}" srcOrd="0" destOrd="0" presId="urn:microsoft.com/office/officeart/2005/8/layout/hProcess7"/>
    <dgm:cxn modelId="{A6A2FFD9-76BF-42AB-B871-A0B72EB3B863}" srcId="{A8B103ED-CDFA-4F88-B457-1F353907A093}" destId="{89E5F940-4E67-489B-B57A-36F21B64B3FB}" srcOrd="0" destOrd="0" parTransId="{56C3E37B-5B9B-43C1-9887-BC9546DAE0D9}" sibTransId="{23AD7AA0-974A-46D4-9684-3BEC9714F84C}"/>
    <dgm:cxn modelId="{EDDD5BF0-397E-4B13-A6E9-2C2CB1238C0E}" type="presOf" srcId="{11F129E1-C49B-4673-99D3-EC0B8DD86937}" destId="{B540D5E4-014B-443F-9AF2-A0A66647D9FE}" srcOrd="1" destOrd="0" presId="urn:microsoft.com/office/officeart/2005/8/layout/hProcess7"/>
    <dgm:cxn modelId="{3E22BFF4-6741-4327-8739-CDE2689F91CB}" type="presOf" srcId="{89E5F940-4E67-489B-B57A-36F21B64B3FB}" destId="{67714C21-8C93-47BD-8CEA-87BFA519A674}" srcOrd="1" destOrd="0" presId="urn:microsoft.com/office/officeart/2005/8/layout/hProcess7"/>
    <dgm:cxn modelId="{21969BFB-73FA-49D0-B3BE-4DE3F28F001F}" srcId="{A8B103ED-CDFA-4F88-B457-1F353907A093}" destId="{5C62C405-92F7-437E-8850-9E3D93FD8626}" srcOrd="2" destOrd="0" parTransId="{74A28782-2D07-48B5-90E3-606A4EFD8765}" sibTransId="{FCBB3BD2-866F-4A74-9E53-ED74F5E462FD}"/>
    <dgm:cxn modelId="{78E68267-3DBA-4C0B-9568-A11D418034C8}" type="presParOf" srcId="{57F26A1D-F888-485B-BA93-655A31ED31BA}" destId="{DC9C4EB1-6D6A-438A-93F3-8CFFCE416ADE}" srcOrd="0" destOrd="0" presId="urn:microsoft.com/office/officeart/2005/8/layout/hProcess7"/>
    <dgm:cxn modelId="{D66177A9-F5B0-4FC0-9C80-F7F1AD247054}" type="presParOf" srcId="{DC9C4EB1-6D6A-438A-93F3-8CFFCE416ADE}" destId="{921744DA-B79C-45A9-A447-48A07106DABE}" srcOrd="0" destOrd="0" presId="urn:microsoft.com/office/officeart/2005/8/layout/hProcess7"/>
    <dgm:cxn modelId="{46D7DF9E-F2D8-4ED9-B591-1521D1AA9216}" type="presParOf" srcId="{DC9C4EB1-6D6A-438A-93F3-8CFFCE416ADE}" destId="{67714C21-8C93-47BD-8CEA-87BFA519A674}" srcOrd="1" destOrd="0" presId="urn:microsoft.com/office/officeart/2005/8/layout/hProcess7"/>
    <dgm:cxn modelId="{F64BC5AD-4BDD-46BE-AA6E-30B677F7FA9F}" type="presParOf" srcId="{DC9C4EB1-6D6A-438A-93F3-8CFFCE416ADE}" destId="{DEABB20F-0436-41BC-941A-D4086F88FE9B}" srcOrd="2" destOrd="0" presId="urn:microsoft.com/office/officeart/2005/8/layout/hProcess7"/>
    <dgm:cxn modelId="{748C8123-483D-4C53-A4D6-E6A19D14FE56}" type="presParOf" srcId="{57F26A1D-F888-485B-BA93-655A31ED31BA}" destId="{531E2226-5BBE-418C-9581-4E82032695AB}" srcOrd="1" destOrd="0" presId="urn:microsoft.com/office/officeart/2005/8/layout/hProcess7"/>
    <dgm:cxn modelId="{23B50D12-D775-4AF1-BED0-A20E121D9FA9}" type="presParOf" srcId="{57F26A1D-F888-485B-BA93-655A31ED31BA}" destId="{FA1A10B9-C0CC-4F2D-860D-6FAD18E09880}" srcOrd="2" destOrd="0" presId="urn:microsoft.com/office/officeart/2005/8/layout/hProcess7"/>
    <dgm:cxn modelId="{B8324B07-2AD9-4044-AAD6-213DD86B8069}" type="presParOf" srcId="{FA1A10B9-C0CC-4F2D-860D-6FAD18E09880}" destId="{12F5F62A-6C26-4F1F-9D89-85D501DB5BC3}" srcOrd="0" destOrd="0" presId="urn:microsoft.com/office/officeart/2005/8/layout/hProcess7"/>
    <dgm:cxn modelId="{4BFBBB12-6F07-4053-95B2-1D20694D66EC}" type="presParOf" srcId="{FA1A10B9-C0CC-4F2D-860D-6FAD18E09880}" destId="{8A182375-433C-4869-9DA7-B1B77198AF7A}" srcOrd="1" destOrd="0" presId="urn:microsoft.com/office/officeart/2005/8/layout/hProcess7"/>
    <dgm:cxn modelId="{157A13A2-83AF-4C35-B215-C7E0C8E780EB}" type="presParOf" srcId="{FA1A10B9-C0CC-4F2D-860D-6FAD18E09880}" destId="{F8D1BD85-94CA-45D9-B594-6C9EA419CDB5}" srcOrd="2" destOrd="0" presId="urn:microsoft.com/office/officeart/2005/8/layout/hProcess7"/>
    <dgm:cxn modelId="{FB655CF1-7DA5-48C2-A7A3-DF64A3F94E3E}" type="presParOf" srcId="{57F26A1D-F888-485B-BA93-655A31ED31BA}" destId="{5629CB6E-5D45-4115-8A7C-208CF2692C60}" srcOrd="3" destOrd="0" presId="urn:microsoft.com/office/officeart/2005/8/layout/hProcess7"/>
    <dgm:cxn modelId="{A5202518-6239-4EB8-B984-DBFF846373EB}" type="presParOf" srcId="{57F26A1D-F888-485B-BA93-655A31ED31BA}" destId="{0C2055C0-0F9D-477E-B925-743713E96A32}" srcOrd="4" destOrd="0" presId="urn:microsoft.com/office/officeart/2005/8/layout/hProcess7"/>
    <dgm:cxn modelId="{BA0D342C-0E95-46B7-97F4-37B40AEA6F08}" type="presParOf" srcId="{0C2055C0-0F9D-477E-B925-743713E96A32}" destId="{EA0D598D-5070-45C2-8CA6-F4B664CFC4FB}" srcOrd="0" destOrd="0" presId="urn:microsoft.com/office/officeart/2005/8/layout/hProcess7"/>
    <dgm:cxn modelId="{89BF3929-BA45-4F52-8346-DDD37699D595}" type="presParOf" srcId="{0C2055C0-0F9D-477E-B925-743713E96A32}" destId="{B540D5E4-014B-443F-9AF2-A0A66647D9FE}" srcOrd="1" destOrd="0" presId="urn:microsoft.com/office/officeart/2005/8/layout/hProcess7"/>
    <dgm:cxn modelId="{43807248-C78C-4320-A370-ADC9FCB6FC6E}" type="presParOf" srcId="{0C2055C0-0F9D-477E-B925-743713E96A32}" destId="{DCC3DE0A-CF1A-48E8-8BAC-2ADE2535D8B2}" srcOrd="2" destOrd="0" presId="urn:microsoft.com/office/officeart/2005/8/layout/hProcess7"/>
    <dgm:cxn modelId="{27EF8685-1DC6-46BF-A745-8A62DE01EAA0}" type="presParOf" srcId="{57F26A1D-F888-485B-BA93-655A31ED31BA}" destId="{A03EB1BC-65AC-41D7-91EE-A96DB52F42C1}" srcOrd="5" destOrd="0" presId="urn:microsoft.com/office/officeart/2005/8/layout/hProcess7"/>
    <dgm:cxn modelId="{9D9E1DCB-0F63-4A4B-8157-572A8C37959E}" type="presParOf" srcId="{57F26A1D-F888-485B-BA93-655A31ED31BA}" destId="{4F9014D3-F9D6-40A1-9401-A66F59D178B6}" srcOrd="6" destOrd="0" presId="urn:microsoft.com/office/officeart/2005/8/layout/hProcess7"/>
    <dgm:cxn modelId="{E7DBFBF7-62D3-4081-BB5A-E02C4456D814}" type="presParOf" srcId="{4F9014D3-F9D6-40A1-9401-A66F59D178B6}" destId="{BE7E142D-FD4A-415F-A9E1-51B9D1F63110}" srcOrd="0" destOrd="0" presId="urn:microsoft.com/office/officeart/2005/8/layout/hProcess7"/>
    <dgm:cxn modelId="{2317DE46-D2A9-473D-8A32-1C3090E64FA8}" type="presParOf" srcId="{4F9014D3-F9D6-40A1-9401-A66F59D178B6}" destId="{41A1523F-06A7-4BA8-8280-EBBAB1A1B1C4}" srcOrd="1" destOrd="0" presId="urn:microsoft.com/office/officeart/2005/8/layout/hProcess7"/>
    <dgm:cxn modelId="{6E904A33-CB8F-4A14-8565-B8793F80444C}" type="presParOf" srcId="{4F9014D3-F9D6-40A1-9401-A66F59D178B6}" destId="{98B86411-C02F-4140-939E-0E376163163E}" srcOrd="2" destOrd="0" presId="urn:microsoft.com/office/officeart/2005/8/layout/hProcess7"/>
    <dgm:cxn modelId="{6A20104E-5FB6-4F57-8825-379255D9BCD7}" type="presParOf" srcId="{57F26A1D-F888-485B-BA93-655A31ED31BA}" destId="{BAB2C0BB-4015-4535-AA9E-2906FFBC2BA4}" srcOrd="7" destOrd="0" presId="urn:microsoft.com/office/officeart/2005/8/layout/hProcess7"/>
    <dgm:cxn modelId="{3390A97E-1A99-40B4-827B-00CE5D5204A9}" type="presParOf" srcId="{57F26A1D-F888-485B-BA93-655A31ED31BA}" destId="{3BCE55ED-B6FA-4B64-964D-109055DFD73E}" srcOrd="8" destOrd="0" presId="urn:microsoft.com/office/officeart/2005/8/layout/hProcess7"/>
    <dgm:cxn modelId="{D6D31E5B-D9E7-494B-8E6D-1A4C133666C5}" type="presParOf" srcId="{3BCE55ED-B6FA-4B64-964D-109055DFD73E}" destId="{C536F5E8-F0C8-4EC2-89FA-A0C7E48FC517}" srcOrd="0" destOrd="0" presId="urn:microsoft.com/office/officeart/2005/8/layout/hProcess7"/>
    <dgm:cxn modelId="{CE34D96E-C6DD-43EC-9E9A-1B1961808969}" type="presParOf" srcId="{3BCE55ED-B6FA-4B64-964D-109055DFD73E}" destId="{8B445092-CD18-4B96-9D2B-B7EE7395D3DA}" srcOrd="1" destOrd="0" presId="urn:microsoft.com/office/officeart/2005/8/layout/hProcess7"/>
    <dgm:cxn modelId="{C577D688-C021-4F2F-917E-98110447236F}" type="presParOf" srcId="{3BCE55ED-B6FA-4B64-964D-109055DFD73E}" destId="{6AED6094-EDCF-4866-B517-AE74C71D4CAB}"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A93162-DB31-4EB8-9F82-46592006B124}"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AB8B0572-623C-4F1E-AEA8-76A05A2C2EC0}">
      <dgm:prSet phldrT="[Text]" custT="1"/>
      <dgm:spPr>
        <a:solidFill>
          <a:schemeClr val="accent1">
            <a:lumMod val="50000"/>
          </a:schemeClr>
        </a:solidFill>
      </dgm:spPr>
      <dgm:t>
        <a:bodyPr/>
        <a:lstStyle/>
        <a:p>
          <a:r>
            <a:rPr lang="el-GR" altLang="el-GR" sz="2400" b="1" dirty="0">
              <a:latin typeface="Calibri" panose="020F0502020204030204" pitchFamily="34" charset="0"/>
              <a:cs typeface="Calibri" panose="020F0502020204030204" pitchFamily="34" charset="0"/>
            </a:rPr>
            <a:t>συλλογή στοιχείων για τις αποδόσεις πολύ περισσότερων ζώων </a:t>
          </a:r>
          <a:endParaRPr lang="en-US" sz="2400" b="1" dirty="0"/>
        </a:p>
      </dgm:t>
    </dgm:pt>
    <dgm:pt modelId="{17BBD60D-A3A1-4818-94D7-FB3F199851C6}" type="parTrans" cxnId="{9486D80C-648D-4ADF-8013-68E83C7529EA}">
      <dgm:prSet/>
      <dgm:spPr/>
      <dgm:t>
        <a:bodyPr/>
        <a:lstStyle/>
        <a:p>
          <a:endParaRPr lang="en-US"/>
        </a:p>
      </dgm:t>
    </dgm:pt>
    <dgm:pt modelId="{DE8FD384-1383-4ABA-92B0-832A535EB009}" type="sibTrans" cxnId="{9486D80C-648D-4ADF-8013-68E83C7529EA}">
      <dgm:prSet/>
      <dgm:spPr/>
      <dgm:t>
        <a:bodyPr/>
        <a:lstStyle/>
        <a:p>
          <a:endParaRPr lang="en-US"/>
        </a:p>
      </dgm:t>
    </dgm:pt>
    <dgm:pt modelId="{083986D7-871D-41CC-86DF-D5DFDCF358BC}">
      <dgm:prSet phldrT="[Text]" custT="1"/>
      <dgm:spPr>
        <a:solidFill>
          <a:schemeClr val="accent1">
            <a:lumMod val="50000"/>
          </a:schemeClr>
        </a:solidFill>
      </dgm:spPr>
      <dgm:t>
        <a:bodyPr/>
        <a:lstStyle/>
        <a:p>
          <a:r>
            <a:rPr lang="el-GR" altLang="el-GR" sz="2800" b="1" dirty="0">
              <a:latin typeface="Calibri" panose="020F0502020204030204" pitchFamily="34" charset="0"/>
              <a:cs typeface="Calibri" panose="020F0502020204030204" pitchFamily="34" charset="0"/>
            </a:rPr>
            <a:t>μικρότερο κόστος</a:t>
          </a:r>
          <a:endParaRPr lang="en-US" sz="2800" b="1" dirty="0"/>
        </a:p>
      </dgm:t>
    </dgm:pt>
    <dgm:pt modelId="{7891D4A2-B4CB-48F1-99D9-55E32C76F89F}" type="parTrans" cxnId="{44F3A238-04D1-4D93-9562-0DE5D756ACFE}">
      <dgm:prSet/>
      <dgm:spPr/>
      <dgm:t>
        <a:bodyPr/>
        <a:lstStyle/>
        <a:p>
          <a:endParaRPr lang="en-US"/>
        </a:p>
      </dgm:t>
    </dgm:pt>
    <dgm:pt modelId="{BE7353DB-2071-48B4-99A1-B1A3DAD4C374}" type="sibTrans" cxnId="{44F3A238-04D1-4D93-9562-0DE5D756ACFE}">
      <dgm:prSet/>
      <dgm:spPr/>
      <dgm:t>
        <a:bodyPr/>
        <a:lstStyle/>
        <a:p>
          <a:endParaRPr lang="en-US"/>
        </a:p>
      </dgm:t>
    </dgm:pt>
    <dgm:pt modelId="{ED48F95D-E91E-4745-BD83-17DDEC9950DA}">
      <dgm:prSet phldrT="[Text]" custT="1"/>
      <dgm:spPr>
        <a:solidFill>
          <a:schemeClr val="accent1">
            <a:lumMod val="50000"/>
          </a:schemeClr>
        </a:solidFill>
      </dgm:spPr>
      <dgm:t>
        <a:bodyPr/>
        <a:lstStyle/>
        <a:p>
          <a:pPr algn="ctr"/>
          <a:r>
            <a:rPr lang="el-GR" altLang="el-GR" sz="2000" b="1" dirty="0">
              <a:latin typeface="Calibri" panose="020F0502020204030204" pitchFamily="34" charset="0"/>
              <a:cs typeface="Calibri" panose="020F0502020204030204" pitchFamily="34" charset="0"/>
            </a:rPr>
            <a:t>οι συνθήκες διαβίωσης και παραγωγής των ζώων διαφέρουν σε μεγάλο βαθμό από εκτροφή σε εκτροφή</a:t>
          </a:r>
          <a:endParaRPr lang="en-US" sz="2000" b="1" dirty="0"/>
        </a:p>
      </dgm:t>
    </dgm:pt>
    <dgm:pt modelId="{3E62C51E-180D-4507-A325-D6A5F539B677}" type="parTrans" cxnId="{29945A05-47B8-4112-BDB1-99EB6DCD1FAC}">
      <dgm:prSet/>
      <dgm:spPr/>
      <dgm:t>
        <a:bodyPr/>
        <a:lstStyle/>
        <a:p>
          <a:endParaRPr lang="en-US"/>
        </a:p>
      </dgm:t>
    </dgm:pt>
    <dgm:pt modelId="{E666DF17-12AC-4645-8020-271D0560B27F}" type="sibTrans" cxnId="{29945A05-47B8-4112-BDB1-99EB6DCD1FAC}">
      <dgm:prSet/>
      <dgm:spPr/>
      <dgm:t>
        <a:bodyPr/>
        <a:lstStyle/>
        <a:p>
          <a:endParaRPr lang="en-US"/>
        </a:p>
      </dgm:t>
    </dgm:pt>
    <dgm:pt modelId="{1A394E1F-BF38-4465-9334-C64BCE1B61B5}">
      <dgm:prSet phldrT="[Text]" custT="1"/>
      <dgm:spPr>
        <a:solidFill>
          <a:schemeClr val="accent1">
            <a:lumMod val="50000"/>
          </a:schemeClr>
        </a:solidFill>
      </dgm:spPr>
      <dgm:t>
        <a:bodyPr/>
        <a:lstStyle/>
        <a:p>
          <a:r>
            <a:rPr lang="el-GR" altLang="el-GR" sz="2800" b="1" dirty="0">
              <a:latin typeface="Calibri" panose="020F0502020204030204" pitchFamily="34" charset="0"/>
              <a:cs typeface="Calibri" panose="020F0502020204030204" pitchFamily="34" charset="0"/>
            </a:rPr>
            <a:t>στο φυσικό περιβάλλον εκτροφής των ζώων</a:t>
          </a:r>
          <a:endParaRPr lang="en-US" sz="2800" b="1" dirty="0"/>
        </a:p>
      </dgm:t>
    </dgm:pt>
    <dgm:pt modelId="{D73F959F-9153-4341-895A-9F52D56EA54F}" type="parTrans" cxnId="{1FF584BB-F2F1-4BA6-A898-C167E279C2B7}">
      <dgm:prSet/>
      <dgm:spPr/>
      <dgm:t>
        <a:bodyPr/>
        <a:lstStyle/>
        <a:p>
          <a:endParaRPr lang="en-US"/>
        </a:p>
      </dgm:t>
    </dgm:pt>
    <dgm:pt modelId="{38562A45-6DAE-461F-98AF-953CC3AF73B9}" type="sibTrans" cxnId="{1FF584BB-F2F1-4BA6-A898-C167E279C2B7}">
      <dgm:prSet/>
      <dgm:spPr/>
      <dgm:t>
        <a:bodyPr/>
        <a:lstStyle/>
        <a:p>
          <a:endParaRPr lang="en-US"/>
        </a:p>
      </dgm:t>
    </dgm:pt>
    <dgm:pt modelId="{47A25D25-EEC5-4814-AC16-3E859E29F674}" type="pres">
      <dgm:prSet presAssocID="{D1A93162-DB31-4EB8-9F82-46592006B124}" presName="Name0" presStyleCnt="0">
        <dgm:presLayoutVars>
          <dgm:chMax val="7"/>
          <dgm:chPref val="7"/>
          <dgm:dir/>
        </dgm:presLayoutVars>
      </dgm:prSet>
      <dgm:spPr/>
    </dgm:pt>
    <dgm:pt modelId="{115EED20-DB6C-4E94-AF1D-B14EB1FE4795}" type="pres">
      <dgm:prSet presAssocID="{D1A93162-DB31-4EB8-9F82-46592006B124}" presName="Name1" presStyleCnt="0"/>
      <dgm:spPr/>
    </dgm:pt>
    <dgm:pt modelId="{CB3B40FE-A5ED-47E6-8DD1-E0FA7641D63C}" type="pres">
      <dgm:prSet presAssocID="{D1A93162-DB31-4EB8-9F82-46592006B124}" presName="cycle" presStyleCnt="0"/>
      <dgm:spPr/>
    </dgm:pt>
    <dgm:pt modelId="{628B3E7C-361F-486C-A1B4-17A5A2A9B891}" type="pres">
      <dgm:prSet presAssocID="{D1A93162-DB31-4EB8-9F82-46592006B124}" presName="srcNode" presStyleLbl="node1" presStyleIdx="0" presStyleCnt="4"/>
      <dgm:spPr/>
    </dgm:pt>
    <dgm:pt modelId="{0837F0D5-D155-4BFE-B3C7-BA4898EB381B}" type="pres">
      <dgm:prSet presAssocID="{D1A93162-DB31-4EB8-9F82-46592006B124}" presName="conn" presStyleLbl="parChTrans1D2" presStyleIdx="0" presStyleCnt="1"/>
      <dgm:spPr/>
    </dgm:pt>
    <dgm:pt modelId="{3EF86C4E-79FF-4299-AD2B-08B529F78561}" type="pres">
      <dgm:prSet presAssocID="{D1A93162-DB31-4EB8-9F82-46592006B124}" presName="extraNode" presStyleLbl="node1" presStyleIdx="0" presStyleCnt="4"/>
      <dgm:spPr/>
    </dgm:pt>
    <dgm:pt modelId="{B4F1EF11-4922-4572-B586-5FE1D38A2A2D}" type="pres">
      <dgm:prSet presAssocID="{D1A93162-DB31-4EB8-9F82-46592006B124}" presName="dstNode" presStyleLbl="node1" presStyleIdx="0" presStyleCnt="4"/>
      <dgm:spPr/>
    </dgm:pt>
    <dgm:pt modelId="{18A28F75-50E0-4263-8B9D-EFBD9410BCE4}" type="pres">
      <dgm:prSet presAssocID="{AB8B0572-623C-4F1E-AEA8-76A05A2C2EC0}" presName="text_1" presStyleLbl="node1" presStyleIdx="0" presStyleCnt="4">
        <dgm:presLayoutVars>
          <dgm:bulletEnabled val="1"/>
        </dgm:presLayoutVars>
      </dgm:prSet>
      <dgm:spPr/>
    </dgm:pt>
    <dgm:pt modelId="{965AD33D-D3D3-4BA8-8C9B-F39E0C19C2B4}" type="pres">
      <dgm:prSet presAssocID="{AB8B0572-623C-4F1E-AEA8-76A05A2C2EC0}" presName="accent_1" presStyleCnt="0"/>
      <dgm:spPr/>
    </dgm:pt>
    <dgm:pt modelId="{906D05BF-7DB9-4557-BBA2-146E2E077B9E}" type="pres">
      <dgm:prSet presAssocID="{AB8B0572-623C-4F1E-AEA8-76A05A2C2EC0}" presName="accentRepeatNode" presStyleLbl="solidFgAcc1" presStyleIdx="0" presStyleCnt="4"/>
      <dgm:spPr/>
    </dgm:pt>
    <dgm:pt modelId="{C3E51503-D939-46FF-A572-ECED56A9D853}" type="pres">
      <dgm:prSet presAssocID="{083986D7-871D-41CC-86DF-D5DFDCF358BC}" presName="text_2" presStyleLbl="node1" presStyleIdx="1" presStyleCnt="4">
        <dgm:presLayoutVars>
          <dgm:bulletEnabled val="1"/>
        </dgm:presLayoutVars>
      </dgm:prSet>
      <dgm:spPr/>
    </dgm:pt>
    <dgm:pt modelId="{273793B2-5524-4AC7-A9FA-5E67432285E3}" type="pres">
      <dgm:prSet presAssocID="{083986D7-871D-41CC-86DF-D5DFDCF358BC}" presName="accent_2" presStyleCnt="0"/>
      <dgm:spPr/>
    </dgm:pt>
    <dgm:pt modelId="{55748048-5941-47EE-91E9-6515F31CAD24}" type="pres">
      <dgm:prSet presAssocID="{083986D7-871D-41CC-86DF-D5DFDCF358BC}" presName="accentRepeatNode" presStyleLbl="solidFgAcc1" presStyleIdx="1" presStyleCnt="4"/>
      <dgm:spPr/>
    </dgm:pt>
    <dgm:pt modelId="{EBB0AF28-2077-44E0-85B8-A966E4C55E83}" type="pres">
      <dgm:prSet presAssocID="{1A394E1F-BF38-4465-9334-C64BCE1B61B5}" presName="text_3" presStyleLbl="node1" presStyleIdx="2" presStyleCnt="4" custLinFactNeighborX="-859" custLinFactNeighborY="-3276">
        <dgm:presLayoutVars>
          <dgm:bulletEnabled val="1"/>
        </dgm:presLayoutVars>
      </dgm:prSet>
      <dgm:spPr/>
    </dgm:pt>
    <dgm:pt modelId="{E4D53A95-0D57-40D4-96A7-EFD2A3F2983B}" type="pres">
      <dgm:prSet presAssocID="{1A394E1F-BF38-4465-9334-C64BCE1B61B5}" presName="accent_3" presStyleCnt="0"/>
      <dgm:spPr/>
    </dgm:pt>
    <dgm:pt modelId="{099BE93C-1524-4341-B385-AA2E659A3BEE}" type="pres">
      <dgm:prSet presAssocID="{1A394E1F-BF38-4465-9334-C64BCE1B61B5}" presName="accentRepeatNode" presStyleLbl="solidFgAcc1" presStyleIdx="2" presStyleCnt="4"/>
      <dgm:spPr/>
    </dgm:pt>
    <dgm:pt modelId="{D56C2455-DB80-4AC9-A372-E2F95186C496}" type="pres">
      <dgm:prSet presAssocID="{ED48F95D-E91E-4745-BD83-17DDEC9950DA}" presName="text_4" presStyleLbl="node1" presStyleIdx="3" presStyleCnt="4">
        <dgm:presLayoutVars>
          <dgm:bulletEnabled val="1"/>
        </dgm:presLayoutVars>
      </dgm:prSet>
      <dgm:spPr/>
    </dgm:pt>
    <dgm:pt modelId="{F8AEB30B-0AA3-4C1A-9F41-4A90455F7D04}" type="pres">
      <dgm:prSet presAssocID="{ED48F95D-E91E-4745-BD83-17DDEC9950DA}" presName="accent_4" presStyleCnt="0"/>
      <dgm:spPr/>
    </dgm:pt>
    <dgm:pt modelId="{1ED37D08-84F3-4B59-BD70-C47AA98A2059}" type="pres">
      <dgm:prSet presAssocID="{ED48F95D-E91E-4745-BD83-17DDEC9950DA}" presName="accentRepeatNode" presStyleLbl="solidFgAcc1" presStyleIdx="3" presStyleCnt="4"/>
      <dgm:spPr/>
    </dgm:pt>
  </dgm:ptLst>
  <dgm:cxnLst>
    <dgm:cxn modelId="{29945A05-47B8-4112-BDB1-99EB6DCD1FAC}" srcId="{D1A93162-DB31-4EB8-9F82-46592006B124}" destId="{ED48F95D-E91E-4745-BD83-17DDEC9950DA}" srcOrd="3" destOrd="0" parTransId="{3E62C51E-180D-4507-A325-D6A5F539B677}" sibTransId="{E666DF17-12AC-4645-8020-271D0560B27F}"/>
    <dgm:cxn modelId="{9486D80C-648D-4ADF-8013-68E83C7529EA}" srcId="{D1A93162-DB31-4EB8-9F82-46592006B124}" destId="{AB8B0572-623C-4F1E-AEA8-76A05A2C2EC0}" srcOrd="0" destOrd="0" parTransId="{17BBD60D-A3A1-4818-94D7-FB3F199851C6}" sibTransId="{DE8FD384-1383-4ABA-92B0-832A535EB009}"/>
    <dgm:cxn modelId="{44F3A238-04D1-4D93-9562-0DE5D756ACFE}" srcId="{D1A93162-DB31-4EB8-9F82-46592006B124}" destId="{083986D7-871D-41CC-86DF-D5DFDCF358BC}" srcOrd="1" destOrd="0" parTransId="{7891D4A2-B4CB-48F1-99D9-55E32C76F89F}" sibTransId="{BE7353DB-2071-48B4-99A1-B1A3DAD4C374}"/>
    <dgm:cxn modelId="{B8BED058-EE44-46AC-962E-CA5D19E5687F}" type="presOf" srcId="{DE8FD384-1383-4ABA-92B0-832A535EB009}" destId="{0837F0D5-D155-4BFE-B3C7-BA4898EB381B}" srcOrd="0" destOrd="0" presId="urn:microsoft.com/office/officeart/2008/layout/VerticalCurvedList"/>
    <dgm:cxn modelId="{053CC17C-4D14-46C8-BCA2-F1215D1BABAE}" type="presOf" srcId="{083986D7-871D-41CC-86DF-D5DFDCF358BC}" destId="{C3E51503-D939-46FF-A572-ECED56A9D853}" srcOrd="0" destOrd="0" presId="urn:microsoft.com/office/officeart/2008/layout/VerticalCurvedList"/>
    <dgm:cxn modelId="{1FF584BB-F2F1-4BA6-A898-C167E279C2B7}" srcId="{D1A93162-DB31-4EB8-9F82-46592006B124}" destId="{1A394E1F-BF38-4465-9334-C64BCE1B61B5}" srcOrd="2" destOrd="0" parTransId="{D73F959F-9153-4341-895A-9F52D56EA54F}" sibTransId="{38562A45-6DAE-461F-98AF-953CC3AF73B9}"/>
    <dgm:cxn modelId="{1A4381BE-2F74-4494-9038-461D7E99D8CB}" type="presOf" srcId="{1A394E1F-BF38-4465-9334-C64BCE1B61B5}" destId="{EBB0AF28-2077-44E0-85B8-A966E4C55E83}" srcOrd="0" destOrd="0" presId="urn:microsoft.com/office/officeart/2008/layout/VerticalCurvedList"/>
    <dgm:cxn modelId="{1BBFD8C6-274B-457D-8E1F-30F117C6E55C}" type="presOf" srcId="{AB8B0572-623C-4F1E-AEA8-76A05A2C2EC0}" destId="{18A28F75-50E0-4263-8B9D-EFBD9410BCE4}" srcOrd="0" destOrd="0" presId="urn:microsoft.com/office/officeart/2008/layout/VerticalCurvedList"/>
    <dgm:cxn modelId="{C60FAACF-4891-45AB-BA55-B6839134F0D1}" type="presOf" srcId="{ED48F95D-E91E-4745-BD83-17DDEC9950DA}" destId="{D56C2455-DB80-4AC9-A372-E2F95186C496}" srcOrd="0" destOrd="0" presId="urn:microsoft.com/office/officeart/2008/layout/VerticalCurvedList"/>
    <dgm:cxn modelId="{DE17DBE9-05B3-4CE3-8881-EEDC5963DD98}" type="presOf" srcId="{D1A93162-DB31-4EB8-9F82-46592006B124}" destId="{47A25D25-EEC5-4814-AC16-3E859E29F674}" srcOrd="0" destOrd="0" presId="urn:microsoft.com/office/officeart/2008/layout/VerticalCurvedList"/>
    <dgm:cxn modelId="{9A30EA8D-1872-4C65-A94D-D93C5972065D}" type="presParOf" srcId="{47A25D25-EEC5-4814-AC16-3E859E29F674}" destId="{115EED20-DB6C-4E94-AF1D-B14EB1FE4795}" srcOrd="0" destOrd="0" presId="urn:microsoft.com/office/officeart/2008/layout/VerticalCurvedList"/>
    <dgm:cxn modelId="{F9289FBA-DF5A-4C70-B3F3-A52845038686}" type="presParOf" srcId="{115EED20-DB6C-4E94-AF1D-B14EB1FE4795}" destId="{CB3B40FE-A5ED-47E6-8DD1-E0FA7641D63C}" srcOrd="0" destOrd="0" presId="urn:microsoft.com/office/officeart/2008/layout/VerticalCurvedList"/>
    <dgm:cxn modelId="{5172F2CD-C15C-4BB3-8D69-51B78ACD4C17}" type="presParOf" srcId="{CB3B40FE-A5ED-47E6-8DD1-E0FA7641D63C}" destId="{628B3E7C-361F-486C-A1B4-17A5A2A9B891}" srcOrd="0" destOrd="0" presId="urn:microsoft.com/office/officeart/2008/layout/VerticalCurvedList"/>
    <dgm:cxn modelId="{2DCDF8C6-12C7-487F-8DDD-8BEACD1A2089}" type="presParOf" srcId="{CB3B40FE-A5ED-47E6-8DD1-E0FA7641D63C}" destId="{0837F0D5-D155-4BFE-B3C7-BA4898EB381B}" srcOrd="1" destOrd="0" presId="urn:microsoft.com/office/officeart/2008/layout/VerticalCurvedList"/>
    <dgm:cxn modelId="{381BDC34-428C-4A4C-860F-FCE44E6A3CB0}" type="presParOf" srcId="{CB3B40FE-A5ED-47E6-8DD1-E0FA7641D63C}" destId="{3EF86C4E-79FF-4299-AD2B-08B529F78561}" srcOrd="2" destOrd="0" presId="urn:microsoft.com/office/officeart/2008/layout/VerticalCurvedList"/>
    <dgm:cxn modelId="{C46C4A20-88A7-498D-B04B-57516D360EB3}" type="presParOf" srcId="{CB3B40FE-A5ED-47E6-8DD1-E0FA7641D63C}" destId="{B4F1EF11-4922-4572-B586-5FE1D38A2A2D}" srcOrd="3" destOrd="0" presId="urn:microsoft.com/office/officeart/2008/layout/VerticalCurvedList"/>
    <dgm:cxn modelId="{24500CDE-A417-4844-99F2-524B19D6ABE6}" type="presParOf" srcId="{115EED20-DB6C-4E94-AF1D-B14EB1FE4795}" destId="{18A28F75-50E0-4263-8B9D-EFBD9410BCE4}" srcOrd="1" destOrd="0" presId="urn:microsoft.com/office/officeart/2008/layout/VerticalCurvedList"/>
    <dgm:cxn modelId="{BDA4F1E9-1225-4937-AFC7-89B552F19C79}" type="presParOf" srcId="{115EED20-DB6C-4E94-AF1D-B14EB1FE4795}" destId="{965AD33D-D3D3-4BA8-8C9B-F39E0C19C2B4}" srcOrd="2" destOrd="0" presId="urn:microsoft.com/office/officeart/2008/layout/VerticalCurvedList"/>
    <dgm:cxn modelId="{1D71E688-E5EB-4AE3-94EC-7BAC0A3CDD68}" type="presParOf" srcId="{965AD33D-D3D3-4BA8-8C9B-F39E0C19C2B4}" destId="{906D05BF-7DB9-4557-BBA2-146E2E077B9E}" srcOrd="0" destOrd="0" presId="urn:microsoft.com/office/officeart/2008/layout/VerticalCurvedList"/>
    <dgm:cxn modelId="{DCD9638B-1A57-449B-B4F1-025AE4C778A0}" type="presParOf" srcId="{115EED20-DB6C-4E94-AF1D-B14EB1FE4795}" destId="{C3E51503-D939-46FF-A572-ECED56A9D853}" srcOrd="3" destOrd="0" presId="urn:microsoft.com/office/officeart/2008/layout/VerticalCurvedList"/>
    <dgm:cxn modelId="{27BB3143-CFBD-4758-8831-1B5AC4407211}" type="presParOf" srcId="{115EED20-DB6C-4E94-AF1D-B14EB1FE4795}" destId="{273793B2-5524-4AC7-A9FA-5E67432285E3}" srcOrd="4" destOrd="0" presId="urn:microsoft.com/office/officeart/2008/layout/VerticalCurvedList"/>
    <dgm:cxn modelId="{518E14D8-7E01-41D4-A70D-AB6B7E689B51}" type="presParOf" srcId="{273793B2-5524-4AC7-A9FA-5E67432285E3}" destId="{55748048-5941-47EE-91E9-6515F31CAD24}" srcOrd="0" destOrd="0" presId="urn:microsoft.com/office/officeart/2008/layout/VerticalCurvedList"/>
    <dgm:cxn modelId="{41F72809-B67B-4C4F-8135-A93DF4872B06}" type="presParOf" srcId="{115EED20-DB6C-4E94-AF1D-B14EB1FE4795}" destId="{EBB0AF28-2077-44E0-85B8-A966E4C55E83}" srcOrd="5" destOrd="0" presId="urn:microsoft.com/office/officeart/2008/layout/VerticalCurvedList"/>
    <dgm:cxn modelId="{D482FB42-4F36-4410-8730-B12E277F0ECA}" type="presParOf" srcId="{115EED20-DB6C-4E94-AF1D-B14EB1FE4795}" destId="{E4D53A95-0D57-40D4-96A7-EFD2A3F2983B}" srcOrd="6" destOrd="0" presId="urn:microsoft.com/office/officeart/2008/layout/VerticalCurvedList"/>
    <dgm:cxn modelId="{875ADF51-4046-4773-85E2-214BF76957A6}" type="presParOf" srcId="{E4D53A95-0D57-40D4-96A7-EFD2A3F2983B}" destId="{099BE93C-1524-4341-B385-AA2E659A3BEE}" srcOrd="0" destOrd="0" presId="urn:microsoft.com/office/officeart/2008/layout/VerticalCurvedList"/>
    <dgm:cxn modelId="{FF47C7B5-CAA6-4249-A719-F8EB0B8CBA54}" type="presParOf" srcId="{115EED20-DB6C-4E94-AF1D-B14EB1FE4795}" destId="{D56C2455-DB80-4AC9-A372-E2F95186C496}" srcOrd="7" destOrd="0" presId="urn:microsoft.com/office/officeart/2008/layout/VerticalCurvedList"/>
    <dgm:cxn modelId="{F03D7D33-D98E-40F1-9F27-45492A224D60}" type="presParOf" srcId="{115EED20-DB6C-4E94-AF1D-B14EB1FE4795}" destId="{F8AEB30B-0AA3-4C1A-9F41-4A90455F7D04}" srcOrd="8" destOrd="0" presId="urn:microsoft.com/office/officeart/2008/layout/VerticalCurvedList"/>
    <dgm:cxn modelId="{A5932C14-34B4-40BB-8BBD-72CC3BEE491E}" type="presParOf" srcId="{F8AEB30B-0AA3-4C1A-9F41-4A90455F7D04}" destId="{1ED37D08-84F3-4B59-BD70-C47AA98A205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02324D-C729-4BF8-A7A8-0E13286FE63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00FDEA8-54AA-47D0-9A30-EF49ED9B262D}">
      <dgm:prSet phldrT="[Text]" custT="1"/>
      <dgm:spPr>
        <a:solidFill>
          <a:schemeClr val="accent1">
            <a:lumMod val="50000"/>
          </a:schemeClr>
        </a:solidFill>
      </dgm:spPr>
      <dgm:t>
        <a:bodyPr/>
        <a:lstStyle/>
        <a:p>
          <a:r>
            <a:rPr lang="el-GR" altLang="el-GR" sz="2400" dirty="0">
              <a:latin typeface="Calibri" panose="020F0502020204030204" pitchFamily="34" charset="0"/>
              <a:cs typeface="Calibri" panose="020F0502020204030204" pitchFamily="34" charset="0"/>
            </a:rPr>
            <a:t>γαλακτοπαραγωγή (αγελάδων, προβατίνων και αιγών)</a:t>
          </a:r>
          <a:endParaRPr lang="en-US" sz="2400" dirty="0"/>
        </a:p>
      </dgm:t>
    </dgm:pt>
    <dgm:pt modelId="{A5362E4C-40E5-426D-978F-C1710E3BD8C9}" type="parTrans" cxnId="{A36D4009-1D76-4F51-9F19-BCF36247B003}">
      <dgm:prSet/>
      <dgm:spPr/>
      <dgm:t>
        <a:bodyPr/>
        <a:lstStyle/>
        <a:p>
          <a:endParaRPr lang="en-US"/>
        </a:p>
      </dgm:t>
    </dgm:pt>
    <dgm:pt modelId="{B60D94E1-A1C2-43A9-BFDC-86A544D1E4ED}" type="sibTrans" cxnId="{A36D4009-1D76-4F51-9F19-BCF36247B003}">
      <dgm:prSet/>
      <dgm:spPr/>
      <dgm:t>
        <a:bodyPr/>
        <a:lstStyle/>
        <a:p>
          <a:endParaRPr lang="en-US"/>
        </a:p>
      </dgm:t>
    </dgm:pt>
    <dgm:pt modelId="{3314D637-B355-4914-B995-10A879090390}">
      <dgm:prSet phldrT="[Text]" custT="1"/>
      <dgm:spPr>
        <a:solidFill>
          <a:schemeClr val="accent1">
            <a:lumMod val="50000"/>
          </a:schemeClr>
        </a:solidFill>
      </dgm:spPr>
      <dgm:t>
        <a:bodyPr/>
        <a:lstStyle/>
        <a:p>
          <a:r>
            <a:rPr lang="el-GR" altLang="el-GR" sz="2400" dirty="0">
              <a:latin typeface="Calibri" panose="020F0502020204030204" pitchFamily="34" charset="0"/>
              <a:cs typeface="Calibri" panose="020F0502020204030204" pitchFamily="34" charset="0"/>
            </a:rPr>
            <a:t>γονιμότητα των θηλυκών</a:t>
          </a:r>
          <a:r>
            <a:rPr lang="el-GR" altLang="el-GR" sz="2000" dirty="0">
              <a:latin typeface="Calibri" panose="020F0502020204030204" pitchFamily="34" charset="0"/>
              <a:cs typeface="Calibri" panose="020F0502020204030204" pitchFamily="34" charset="0"/>
            </a:rPr>
            <a:t> στα είδη των αγροτικών ζώων</a:t>
          </a:r>
          <a:endParaRPr lang="en-US" sz="2000" dirty="0"/>
        </a:p>
      </dgm:t>
    </dgm:pt>
    <dgm:pt modelId="{EA090B4D-622E-4A3B-B632-06C16B1DF882}" type="parTrans" cxnId="{FDB7FE64-14E1-4203-B545-0ACEA7664297}">
      <dgm:prSet/>
      <dgm:spPr/>
      <dgm:t>
        <a:bodyPr/>
        <a:lstStyle/>
        <a:p>
          <a:endParaRPr lang="en-US"/>
        </a:p>
      </dgm:t>
    </dgm:pt>
    <dgm:pt modelId="{1C68A461-88CA-42C1-A81B-A85EF6E6CCB3}" type="sibTrans" cxnId="{FDB7FE64-14E1-4203-B545-0ACEA7664297}">
      <dgm:prSet/>
      <dgm:spPr/>
      <dgm:t>
        <a:bodyPr/>
        <a:lstStyle/>
        <a:p>
          <a:endParaRPr lang="en-US"/>
        </a:p>
      </dgm:t>
    </dgm:pt>
    <dgm:pt modelId="{AE683C25-09F6-4BC8-BADF-FC084A3B28AC}">
      <dgm:prSet phldrT="[Text]" custT="1"/>
      <dgm:spPr>
        <a:solidFill>
          <a:schemeClr val="accent1">
            <a:lumMod val="50000"/>
          </a:schemeClr>
        </a:solidFill>
      </dgm:spPr>
      <dgm:t>
        <a:bodyPr/>
        <a:lstStyle/>
        <a:p>
          <a:r>
            <a:rPr lang="el-GR" altLang="el-GR" sz="2000" dirty="0">
              <a:latin typeface="Calibri" panose="020F0502020204030204" pitchFamily="34" charset="0"/>
              <a:cs typeface="Calibri" panose="020F0502020204030204" pitchFamily="34" charset="0"/>
            </a:rPr>
            <a:t>μετρήσεις του ραχιαίου υποδόριου λίπους με τη βοήθεια υπερήχων (αντλούνται έμμεσες πληροφορίες για την παχυντική και </a:t>
          </a:r>
          <a:r>
            <a:rPr lang="el-GR" altLang="el-GR" sz="2000" dirty="0" err="1">
              <a:latin typeface="Calibri" panose="020F0502020204030204" pitchFamily="34" charset="0"/>
              <a:cs typeface="Calibri" panose="020F0502020204030204" pitchFamily="34" charset="0"/>
            </a:rPr>
            <a:t>κρεοπαραγωγική</a:t>
          </a:r>
          <a:r>
            <a:rPr lang="el-GR" altLang="el-GR" sz="2000" dirty="0">
              <a:latin typeface="Calibri" panose="020F0502020204030204" pitchFamily="34" charset="0"/>
              <a:cs typeface="Calibri" panose="020F0502020204030204" pitchFamily="34" charset="0"/>
            </a:rPr>
            <a:t> ικανότητα των </a:t>
          </a:r>
          <a:r>
            <a:rPr lang="el-GR" altLang="el-GR" sz="2000" dirty="0" err="1">
              <a:latin typeface="Calibri" panose="020F0502020204030204" pitchFamily="34" charset="0"/>
              <a:cs typeface="Calibri" panose="020F0502020204030204" pitchFamily="34" charset="0"/>
            </a:rPr>
            <a:t>κρεοπαραγωγών</a:t>
          </a:r>
          <a:r>
            <a:rPr lang="el-GR" altLang="el-GR" sz="2000" dirty="0">
              <a:latin typeface="Calibri" panose="020F0502020204030204" pitchFamily="34" charset="0"/>
              <a:cs typeface="Calibri" panose="020F0502020204030204" pitchFamily="34" charset="0"/>
            </a:rPr>
            <a:t> ζώων)</a:t>
          </a:r>
          <a:endParaRPr lang="en-US" sz="2000" dirty="0"/>
        </a:p>
      </dgm:t>
    </dgm:pt>
    <dgm:pt modelId="{B6FDC852-C542-4E03-ABEE-4939356B373D}" type="parTrans" cxnId="{B3D48D9E-F812-48AB-AFBB-A57C76CCDCEF}">
      <dgm:prSet/>
      <dgm:spPr/>
      <dgm:t>
        <a:bodyPr/>
        <a:lstStyle/>
        <a:p>
          <a:endParaRPr lang="en-US"/>
        </a:p>
      </dgm:t>
    </dgm:pt>
    <dgm:pt modelId="{F52C5923-1C37-4C71-AA36-ABF58F4B441D}" type="sibTrans" cxnId="{B3D48D9E-F812-48AB-AFBB-A57C76CCDCEF}">
      <dgm:prSet/>
      <dgm:spPr/>
      <dgm:t>
        <a:bodyPr/>
        <a:lstStyle/>
        <a:p>
          <a:endParaRPr lang="en-US"/>
        </a:p>
      </dgm:t>
    </dgm:pt>
    <dgm:pt modelId="{1D27AED5-3275-459E-94FB-CB97AAF42DBF}">
      <dgm:prSet custT="1"/>
      <dgm:spPr>
        <a:solidFill>
          <a:schemeClr val="accent1">
            <a:lumMod val="50000"/>
          </a:schemeClr>
        </a:solidFill>
      </dgm:spPr>
      <dgm:t>
        <a:bodyPr/>
        <a:lstStyle/>
        <a:p>
          <a:r>
            <a:rPr lang="el-GR" altLang="el-GR" sz="2400" dirty="0">
              <a:latin typeface="Calibri" panose="020F0502020204030204" pitchFamily="34" charset="0"/>
              <a:cs typeface="Calibri" panose="020F0502020204030204" pitchFamily="34" charset="0"/>
            </a:rPr>
            <a:t>Προσδιορισμός σωματικού βάρους</a:t>
          </a:r>
        </a:p>
      </dgm:t>
    </dgm:pt>
    <dgm:pt modelId="{F97D771F-DF0C-4E5A-B72A-7B133FC1FEC2}" type="parTrans" cxnId="{DE359DDB-EE06-4342-AD4F-E220CB098A67}">
      <dgm:prSet/>
      <dgm:spPr/>
      <dgm:t>
        <a:bodyPr/>
        <a:lstStyle/>
        <a:p>
          <a:endParaRPr lang="en-US"/>
        </a:p>
      </dgm:t>
    </dgm:pt>
    <dgm:pt modelId="{9C819D49-9C5C-4F26-B389-C13D04FE0C06}" type="sibTrans" cxnId="{DE359DDB-EE06-4342-AD4F-E220CB098A67}">
      <dgm:prSet/>
      <dgm:spPr/>
      <dgm:t>
        <a:bodyPr/>
        <a:lstStyle/>
        <a:p>
          <a:endParaRPr lang="en-US"/>
        </a:p>
      </dgm:t>
    </dgm:pt>
    <dgm:pt modelId="{005F5FCB-7702-4583-BD1E-CDC013F45F85}" type="pres">
      <dgm:prSet presAssocID="{4502324D-C729-4BF8-A7A8-0E13286FE638}" presName="linear" presStyleCnt="0">
        <dgm:presLayoutVars>
          <dgm:dir/>
          <dgm:animLvl val="lvl"/>
          <dgm:resizeHandles val="exact"/>
        </dgm:presLayoutVars>
      </dgm:prSet>
      <dgm:spPr/>
    </dgm:pt>
    <dgm:pt modelId="{AA475EC4-43BD-4F13-A30E-623D3E7FC684}" type="pres">
      <dgm:prSet presAssocID="{700FDEA8-54AA-47D0-9A30-EF49ED9B262D}" presName="parentLin" presStyleCnt="0"/>
      <dgm:spPr/>
    </dgm:pt>
    <dgm:pt modelId="{C0FB02F5-771E-4C59-8DAC-D1A6CE4A67D7}" type="pres">
      <dgm:prSet presAssocID="{700FDEA8-54AA-47D0-9A30-EF49ED9B262D}" presName="parentLeftMargin" presStyleLbl="node1" presStyleIdx="0" presStyleCnt="4"/>
      <dgm:spPr/>
    </dgm:pt>
    <dgm:pt modelId="{4C889F1B-9F70-41B6-B91F-D726CA361707}" type="pres">
      <dgm:prSet presAssocID="{700FDEA8-54AA-47D0-9A30-EF49ED9B262D}" presName="parentText" presStyleLbl="node1" presStyleIdx="0" presStyleCnt="4" custScaleX="142857">
        <dgm:presLayoutVars>
          <dgm:chMax val="0"/>
          <dgm:bulletEnabled val="1"/>
        </dgm:presLayoutVars>
      </dgm:prSet>
      <dgm:spPr/>
    </dgm:pt>
    <dgm:pt modelId="{0A4E5142-0CF8-4F41-AB8A-080A67287E08}" type="pres">
      <dgm:prSet presAssocID="{700FDEA8-54AA-47D0-9A30-EF49ED9B262D}" presName="negativeSpace" presStyleCnt="0"/>
      <dgm:spPr/>
    </dgm:pt>
    <dgm:pt modelId="{4CDF3188-54F9-4B33-8C31-AF2EF15D6BE4}" type="pres">
      <dgm:prSet presAssocID="{700FDEA8-54AA-47D0-9A30-EF49ED9B262D}" presName="childText" presStyleLbl="conFgAcc1" presStyleIdx="0" presStyleCnt="4">
        <dgm:presLayoutVars>
          <dgm:bulletEnabled val="1"/>
        </dgm:presLayoutVars>
      </dgm:prSet>
      <dgm:spPr/>
    </dgm:pt>
    <dgm:pt modelId="{6FEA8526-F956-4167-A4A4-A821DE268109}" type="pres">
      <dgm:prSet presAssocID="{B60D94E1-A1C2-43A9-BFDC-86A544D1E4ED}" presName="spaceBetweenRectangles" presStyleCnt="0"/>
      <dgm:spPr/>
    </dgm:pt>
    <dgm:pt modelId="{97220530-1877-4735-8535-0A5F89F7B4D4}" type="pres">
      <dgm:prSet presAssocID="{3314D637-B355-4914-B995-10A879090390}" presName="parentLin" presStyleCnt="0"/>
      <dgm:spPr/>
    </dgm:pt>
    <dgm:pt modelId="{0BFC9C03-C328-4D9C-B2F1-F02EB43C6CAF}" type="pres">
      <dgm:prSet presAssocID="{3314D637-B355-4914-B995-10A879090390}" presName="parentLeftMargin" presStyleLbl="node1" presStyleIdx="0" presStyleCnt="4"/>
      <dgm:spPr/>
    </dgm:pt>
    <dgm:pt modelId="{716358CE-E163-44EE-8500-BC295BAB251C}" type="pres">
      <dgm:prSet presAssocID="{3314D637-B355-4914-B995-10A879090390}" presName="parentText" presStyleLbl="node1" presStyleIdx="1" presStyleCnt="4" custScaleX="142236" custLinFactNeighborX="52174" custLinFactNeighborY="3784">
        <dgm:presLayoutVars>
          <dgm:chMax val="0"/>
          <dgm:bulletEnabled val="1"/>
        </dgm:presLayoutVars>
      </dgm:prSet>
      <dgm:spPr/>
    </dgm:pt>
    <dgm:pt modelId="{8768A2FB-8A6B-4EF1-B1EE-952A16E55A7C}" type="pres">
      <dgm:prSet presAssocID="{3314D637-B355-4914-B995-10A879090390}" presName="negativeSpace" presStyleCnt="0"/>
      <dgm:spPr/>
    </dgm:pt>
    <dgm:pt modelId="{E09466A6-E166-4E2E-90A2-EE6D64DC7E6D}" type="pres">
      <dgm:prSet presAssocID="{3314D637-B355-4914-B995-10A879090390}" presName="childText" presStyleLbl="conFgAcc1" presStyleIdx="1" presStyleCnt="4">
        <dgm:presLayoutVars>
          <dgm:bulletEnabled val="1"/>
        </dgm:presLayoutVars>
      </dgm:prSet>
      <dgm:spPr/>
    </dgm:pt>
    <dgm:pt modelId="{7C3483B4-3378-4C6D-BBCC-4D7AE697D253}" type="pres">
      <dgm:prSet presAssocID="{1C68A461-88CA-42C1-A81B-A85EF6E6CCB3}" presName="spaceBetweenRectangles" presStyleCnt="0"/>
      <dgm:spPr/>
    </dgm:pt>
    <dgm:pt modelId="{39C8D0CD-DCAC-4853-8568-99F2AE5F6A78}" type="pres">
      <dgm:prSet presAssocID="{1D27AED5-3275-459E-94FB-CB97AAF42DBF}" presName="parentLin" presStyleCnt="0"/>
      <dgm:spPr/>
    </dgm:pt>
    <dgm:pt modelId="{180D8D45-7BAC-4851-A56F-404B158BC50A}" type="pres">
      <dgm:prSet presAssocID="{1D27AED5-3275-459E-94FB-CB97AAF42DBF}" presName="parentLeftMargin" presStyleLbl="node1" presStyleIdx="1" presStyleCnt="4"/>
      <dgm:spPr/>
    </dgm:pt>
    <dgm:pt modelId="{4DA430A9-555C-4D5B-B912-272A6F1198D8}" type="pres">
      <dgm:prSet presAssocID="{1D27AED5-3275-459E-94FB-CB97AAF42DBF}" presName="parentText" presStyleLbl="node1" presStyleIdx="2" presStyleCnt="4" custScaleX="142857">
        <dgm:presLayoutVars>
          <dgm:chMax val="0"/>
          <dgm:bulletEnabled val="1"/>
        </dgm:presLayoutVars>
      </dgm:prSet>
      <dgm:spPr/>
    </dgm:pt>
    <dgm:pt modelId="{86456ABD-5E29-4A9F-9D8C-2D53B9B5BA78}" type="pres">
      <dgm:prSet presAssocID="{1D27AED5-3275-459E-94FB-CB97AAF42DBF}" presName="negativeSpace" presStyleCnt="0"/>
      <dgm:spPr/>
    </dgm:pt>
    <dgm:pt modelId="{23CA0427-E6B4-4C90-B3C6-9A80F11333BD}" type="pres">
      <dgm:prSet presAssocID="{1D27AED5-3275-459E-94FB-CB97AAF42DBF}" presName="childText" presStyleLbl="conFgAcc1" presStyleIdx="2" presStyleCnt="4">
        <dgm:presLayoutVars>
          <dgm:bulletEnabled val="1"/>
        </dgm:presLayoutVars>
      </dgm:prSet>
      <dgm:spPr/>
    </dgm:pt>
    <dgm:pt modelId="{AF574374-9C7B-4639-A55D-99E4B147FA5B}" type="pres">
      <dgm:prSet presAssocID="{9C819D49-9C5C-4F26-B389-C13D04FE0C06}" presName="spaceBetweenRectangles" presStyleCnt="0"/>
      <dgm:spPr/>
    </dgm:pt>
    <dgm:pt modelId="{D8BF7CFC-AA7D-4BE3-A087-841672E391F6}" type="pres">
      <dgm:prSet presAssocID="{AE683C25-09F6-4BC8-BADF-FC084A3B28AC}" presName="parentLin" presStyleCnt="0"/>
      <dgm:spPr/>
    </dgm:pt>
    <dgm:pt modelId="{E7B759AF-BDB0-4E48-96EF-EEE4811AA8A2}" type="pres">
      <dgm:prSet presAssocID="{AE683C25-09F6-4BC8-BADF-FC084A3B28AC}" presName="parentLeftMargin" presStyleLbl="node1" presStyleIdx="2" presStyleCnt="4"/>
      <dgm:spPr/>
    </dgm:pt>
    <dgm:pt modelId="{212C0FEB-0E6A-4248-96ED-52667562486F}" type="pres">
      <dgm:prSet presAssocID="{AE683C25-09F6-4BC8-BADF-FC084A3B28AC}" presName="parentText" presStyleLbl="node1" presStyleIdx="3" presStyleCnt="4" custScaleX="142857" custScaleY="210728">
        <dgm:presLayoutVars>
          <dgm:chMax val="0"/>
          <dgm:bulletEnabled val="1"/>
        </dgm:presLayoutVars>
      </dgm:prSet>
      <dgm:spPr/>
    </dgm:pt>
    <dgm:pt modelId="{A33A1A11-10E7-421B-B0FC-80F3484B7ED1}" type="pres">
      <dgm:prSet presAssocID="{AE683C25-09F6-4BC8-BADF-FC084A3B28AC}" presName="negativeSpace" presStyleCnt="0"/>
      <dgm:spPr/>
    </dgm:pt>
    <dgm:pt modelId="{D7D1D54A-86D7-4A6F-BD16-4350EE593467}" type="pres">
      <dgm:prSet presAssocID="{AE683C25-09F6-4BC8-BADF-FC084A3B28AC}" presName="childText" presStyleLbl="conFgAcc1" presStyleIdx="3" presStyleCnt="4" custLinFactNeighborX="2174" custLinFactNeighborY="5958">
        <dgm:presLayoutVars>
          <dgm:bulletEnabled val="1"/>
        </dgm:presLayoutVars>
      </dgm:prSet>
      <dgm:spPr/>
    </dgm:pt>
  </dgm:ptLst>
  <dgm:cxnLst>
    <dgm:cxn modelId="{A36D4009-1D76-4F51-9F19-BCF36247B003}" srcId="{4502324D-C729-4BF8-A7A8-0E13286FE638}" destId="{700FDEA8-54AA-47D0-9A30-EF49ED9B262D}" srcOrd="0" destOrd="0" parTransId="{A5362E4C-40E5-426D-978F-C1710E3BD8C9}" sibTransId="{B60D94E1-A1C2-43A9-BFDC-86A544D1E4ED}"/>
    <dgm:cxn modelId="{3A1A8A1E-F195-400F-B51A-F6A55821B23A}" type="presOf" srcId="{AE683C25-09F6-4BC8-BADF-FC084A3B28AC}" destId="{E7B759AF-BDB0-4E48-96EF-EEE4811AA8A2}" srcOrd="0" destOrd="0" presId="urn:microsoft.com/office/officeart/2005/8/layout/list1"/>
    <dgm:cxn modelId="{E2F8EC28-D51C-49AE-BB9A-2B27B3BCA901}" type="presOf" srcId="{4502324D-C729-4BF8-A7A8-0E13286FE638}" destId="{005F5FCB-7702-4583-BD1E-CDC013F45F85}" srcOrd="0" destOrd="0" presId="urn:microsoft.com/office/officeart/2005/8/layout/list1"/>
    <dgm:cxn modelId="{B2B0683F-0537-443B-9B1A-7E001EC107B9}" type="presOf" srcId="{700FDEA8-54AA-47D0-9A30-EF49ED9B262D}" destId="{4C889F1B-9F70-41B6-B91F-D726CA361707}" srcOrd="1" destOrd="0" presId="urn:microsoft.com/office/officeart/2005/8/layout/list1"/>
    <dgm:cxn modelId="{33222A5B-EFB4-420D-B8AD-2B9F6F5E41C5}" type="presOf" srcId="{1D27AED5-3275-459E-94FB-CB97AAF42DBF}" destId="{4DA430A9-555C-4D5B-B912-272A6F1198D8}" srcOrd="1" destOrd="0" presId="urn:microsoft.com/office/officeart/2005/8/layout/list1"/>
    <dgm:cxn modelId="{FDB7FE64-14E1-4203-B545-0ACEA7664297}" srcId="{4502324D-C729-4BF8-A7A8-0E13286FE638}" destId="{3314D637-B355-4914-B995-10A879090390}" srcOrd="1" destOrd="0" parTransId="{EA090B4D-622E-4A3B-B632-06C16B1DF882}" sibTransId="{1C68A461-88CA-42C1-A81B-A85EF6E6CCB3}"/>
    <dgm:cxn modelId="{DC8B7168-495B-4A5E-BC1F-4D3EB9B8886E}" type="presOf" srcId="{1D27AED5-3275-459E-94FB-CB97AAF42DBF}" destId="{180D8D45-7BAC-4851-A56F-404B158BC50A}" srcOrd="0" destOrd="0" presId="urn:microsoft.com/office/officeart/2005/8/layout/list1"/>
    <dgm:cxn modelId="{C276BE7D-1D66-4520-8CAA-9C14E1B1E3EE}" type="presOf" srcId="{3314D637-B355-4914-B995-10A879090390}" destId="{716358CE-E163-44EE-8500-BC295BAB251C}" srcOrd="1" destOrd="0" presId="urn:microsoft.com/office/officeart/2005/8/layout/list1"/>
    <dgm:cxn modelId="{7188AA83-DD74-4BDA-BDB5-03D8AA0B30A9}" type="presOf" srcId="{700FDEA8-54AA-47D0-9A30-EF49ED9B262D}" destId="{C0FB02F5-771E-4C59-8DAC-D1A6CE4A67D7}" srcOrd="0" destOrd="0" presId="urn:microsoft.com/office/officeart/2005/8/layout/list1"/>
    <dgm:cxn modelId="{B3D48D9E-F812-48AB-AFBB-A57C76CCDCEF}" srcId="{4502324D-C729-4BF8-A7A8-0E13286FE638}" destId="{AE683C25-09F6-4BC8-BADF-FC084A3B28AC}" srcOrd="3" destOrd="0" parTransId="{B6FDC852-C542-4E03-ABEE-4939356B373D}" sibTransId="{F52C5923-1C37-4C71-AA36-ABF58F4B441D}"/>
    <dgm:cxn modelId="{B1090AB6-195F-4207-AA71-8184AFBD2380}" type="presOf" srcId="{3314D637-B355-4914-B995-10A879090390}" destId="{0BFC9C03-C328-4D9C-B2F1-F02EB43C6CAF}" srcOrd="0" destOrd="0" presId="urn:microsoft.com/office/officeart/2005/8/layout/list1"/>
    <dgm:cxn modelId="{DE359DDB-EE06-4342-AD4F-E220CB098A67}" srcId="{4502324D-C729-4BF8-A7A8-0E13286FE638}" destId="{1D27AED5-3275-459E-94FB-CB97AAF42DBF}" srcOrd="2" destOrd="0" parTransId="{F97D771F-DF0C-4E5A-B72A-7B133FC1FEC2}" sibTransId="{9C819D49-9C5C-4F26-B389-C13D04FE0C06}"/>
    <dgm:cxn modelId="{9737F8E2-1140-48C2-AD16-ADCFC13DD25F}" type="presOf" srcId="{AE683C25-09F6-4BC8-BADF-FC084A3B28AC}" destId="{212C0FEB-0E6A-4248-96ED-52667562486F}" srcOrd="1" destOrd="0" presId="urn:microsoft.com/office/officeart/2005/8/layout/list1"/>
    <dgm:cxn modelId="{C9EE993C-A90A-4D3F-9D53-873A37F35044}" type="presParOf" srcId="{005F5FCB-7702-4583-BD1E-CDC013F45F85}" destId="{AA475EC4-43BD-4F13-A30E-623D3E7FC684}" srcOrd="0" destOrd="0" presId="urn:microsoft.com/office/officeart/2005/8/layout/list1"/>
    <dgm:cxn modelId="{E4956DAC-CF76-4360-9399-42D83431E2C2}" type="presParOf" srcId="{AA475EC4-43BD-4F13-A30E-623D3E7FC684}" destId="{C0FB02F5-771E-4C59-8DAC-D1A6CE4A67D7}" srcOrd="0" destOrd="0" presId="urn:microsoft.com/office/officeart/2005/8/layout/list1"/>
    <dgm:cxn modelId="{510FCFBE-9B0E-4C44-A3B2-2733F8149CA7}" type="presParOf" srcId="{AA475EC4-43BD-4F13-A30E-623D3E7FC684}" destId="{4C889F1B-9F70-41B6-B91F-D726CA361707}" srcOrd="1" destOrd="0" presId="urn:microsoft.com/office/officeart/2005/8/layout/list1"/>
    <dgm:cxn modelId="{0C136C92-735E-432A-9768-243FBE74B713}" type="presParOf" srcId="{005F5FCB-7702-4583-BD1E-CDC013F45F85}" destId="{0A4E5142-0CF8-4F41-AB8A-080A67287E08}" srcOrd="1" destOrd="0" presId="urn:microsoft.com/office/officeart/2005/8/layout/list1"/>
    <dgm:cxn modelId="{C52DB40B-8F86-400D-8EBD-9E97980551C0}" type="presParOf" srcId="{005F5FCB-7702-4583-BD1E-CDC013F45F85}" destId="{4CDF3188-54F9-4B33-8C31-AF2EF15D6BE4}" srcOrd="2" destOrd="0" presId="urn:microsoft.com/office/officeart/2005/8/layout/list1"/>
    <dgm:cxn modelId="{E8B74E70-DCA2-4804-A892-C0164A757609}" type="presParOf" srcId="{005F5FCB-7702-4583-BD1E-CDC013F45F85}" destId="{6FEA8526-F956-4167-A4A4-A821DE268109}" srcOrd="3" destOrd="0" presId="urn:microsoft.com/office/officeart/2005/8/layout/list1"/>
    <dgm:cxn modelId="{423068C0-BAD6-451D-A6CD-4134C77CF970}" type="presParOf" srcId="{005F5FCB-7702-4583-BD1E-CDC013F45F85}" destId="{97220530-1877-4735-8535-0A5F89F7B4D4}" srcOrd="4" destOrd="0" presId="urn:microsoft.com/office/officeart/2005/8/layout/list1"/>
    <dgm:cxn modelId="{951F5795-6566-43BE-80F7-74D1A80D43B4}" type="presParOf" srcId="{97220530-1877-4735-8535-0A5F89F7B4D4}" destId="{0BFC9C03-C328-4D9C-B2F1-F02EB43C6CAF}" srcOrd="0" destOrd="0" presId="urn:microsoft.com/office/officeart/2005/8/layout/list1"/>
    <dgm:cxn modelId="{5DA01988-F4D0-4109-A951-6034EA31316A}" type="presParOf" srcId="{97220530-1877-4735-8535-0A5F89F7B4D4}" destId="{716358CE-E163-44EE-8500-BC295BAB251C}" srcOrd="1" destOrd="0" presId="urn:microsoft.com/office/officeart/2005/8/layout/list1"/>
    <dgm:cxn modelId="{1E75BC85-6B61-4C5E-AA9A-38E782860186}" type="presParOf" srcId="{005F5FCB-7702-4583-BD1E-CDC013F45F85}" destId="{8768A2FB-8A6B-4EF1-B1EE-952A16E55A7C}" srcOrd="5" destOrd="0" presId="urn:microsoft.com/office/officeart/2005/8/layout/list1"/>
    <dgm:cxn modelId="{0C7D2D9F-FD76-4923-B744-E4C59965E791}" type="presParOf" srcId="{005F5FCB-7702-4583-BD1E-CDC013F45F85}" destId="{E09466A6-E166-4E2E-90A2-EE6D64DC7E6D}" srcOrd="6" destOrd="0" presId="urn:microsoft.com/office/officeart/2005/8/layout/list1"/>
    <dgm:cxn modelId="{6889BC29-B910-4D0E-BE23-914D09960A0E}" type="presParOf" srcId="{005F5FCB-7702-4583-BD1E-CDC013F45F85}" destId="{7C3483B4-3378-4C6D-BBCC-4D7AE697D253}" srcOrd="7" destOrd="0" presId="urn:microsoft.com/office/officeart/2005/8/layout/list1"/>
    <dgm:cxn modelId="{1D0BA9B6-5319-428B-9740-AFD193F730EF}" type="presParOf" srcId="{005F5FCB-7702-4583-BD1E-CDC013F45F85}" destId="{39C8D0CD-DCAC-4853-8568-99F2AE5F6A78}" srcOrd="8" destOrd="0" presId="urn:microsoft.com/office/officeart/2005/8/layout/list1"/>
    <dgm:cxn modelId="{B47388C7-3FE7-4660-8F38-0E4DFB239422}" type="presParOf" srcId="{39C8D0CD-DCAC-4853-8568-99F2AE5F6A78}" destId="{180D8D45-7BAC-4851-A56F-404B158BC50A}" srcOrd="0" destOrd="0" presId="urn:microsoft.com/office/officeart/2005/8/layout/list1"/>
    <dgm:cxn modelId="{45F2F286-60BD-4804-AA17-52500A129C6C}" type="presParOf" srcId="{39C8D0CD-DCAC-4853-8568-99F2AE5F6A78}" destId="{4DA430A9-555C-4D5B-B912-272A6F1198D8}" srcOrd="1" destOrd="0" presId="urn:microsoft.com/office/officeart/2005/8/layout/list1"/>
    <dgm:cxn modelId="{A931121E-3827-4113-87DB-373A7A46FF99}" type="presParOf" srcId="{005F5FCB-7702-4583-BD1E-CDC013F45F85}" destId="{86456ABD-5E29-4A9F-9D8C-2D53B9B5BA78}" srcOrd="9" destOrd="0" presId="urn:microsoft.com/office/officeart/2005/8/layout/list1"/>
    <dgm:cxn modelId="{70C25DAE-8969-406D-B804-E400EE67684F}" type="presParOf" srcId="{005F5FCB-7702-4583-BD1E-CDC013F45F85}" destId="{23CA0427-E6B4-4C90-B3C6-9A80F11333BD}" srcOrd="10" destOrd="0" presId="urn:microsoft.com/office/officeart/2005/8/layout/list1"/>
    <dgm:cxn modelId="{59CAB253-3533-4F2A-9FB1-F9102860B1D3}" type="presParOf" srcId="{005F5FCB-7702-4583-BD1E-CDC013F45F85}" destId="{AF574374-9C7B-4639-A55D-99E4B147FA5B}" srcOrd="11" destOrd="0" presId="urn:microsoft.com/office/officeart/2005/8/layout/list1"/>
    <dgm:cxn modelId="{3CA326DF-3A1C-4A51-9BC5-1C6642CEB91D}" type="presParOf" srcId="{005F5FCB-7702-4583-BD1E-CDC013F45F85}" destId="{D8BF7CFC-AA7D-4BE3-A087-841672E391F6}" srcOrd="12" destOrd="0" presId="urn:microsoft.com/office/officeart/2005/8/layout/list1"/>
    <dgm:cxn modelId="{7D1F7DE7-1F61-4FE4-8523-DA4305332FB8}" type="presParOf" srcId="{D8BF7CFC-AA7D-4BE3-A087-841672E391F6}" destId="{E7B759AF-BDB0-4E48-96EF-EEE4811AA8A2}" srcOrd="0" destOrd="0" presId="urn:microsoft.com/office/officeart/2005/8/layout/list1"/>
    <dgm:cxn modelId="{86195DA9-3491-4E2F-82D8-F135196C0428}" type="presParOf" srcId="{D8BF7CFC-AA7D-4BE3-A087-841672E391F6}" destId="{212C0FEB-0E6A-4248-96ED-52667562486F}" srcOrd="1" destOrd="0" presId="urn:microsoft.com/office/officeart/2005/8/layout/list1"/>
    <dgm:cxn modelId="{22DB45DF-5862-43CC-AD5E-E50FF486200D}" type="presParOf" srcId="{005F5FCB-7702-4583-BD1E-CDC013F45F85}" destId="{A33A1A11-10E7-421B-B0FC-80F3484B7ED1}" srcOrd="13" destOrd="0" presId="urn:microsoft.com/office/officeart/2005/8/layout/list1"/>
    <dgm:cxn modelId="{D2B1B652-5F1E-4C8F-BD72-5A764482F957}" type="presParOf" srcId="{005F5FCB-7702-4583-BD1E-CDC013F45F85}" destId="{D7D1D54A-86D7-4A6F-BD16-4350EE593467}"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C32CA6-32F1-4F33-A468-00D2EE839D38}" type="doc">
      <dgm:prSet loTypeId="urn:microsoft.com/office/officeart/2005/8/layout/pyramid2" loCatId="list" qsTypeId="urn:microsoft.com/office/officeart/2005/8/quickstyle/simple1" qsCatId="simple" csTypeId="urn:microsoft.com/office/officeart/2005/8/colors/accent1_2" csCatId="accent1" phldr="1"/>
      <dgm:spPr/>
    </dgm:pt>
    <dgm:pt modelId="{7E213FF3-BC1D-4659-AEFA-E45107D3FE21}">
      <dgm:prSet phldrT="[Text]" custT="1"/>
      <dgm:spPr/>
      <dgm:t>
        <a:bodyPr/>
        <a:lstStyle/>
        <a:p>
          <a:r>
            <a:rPr lang="el-GR" altLang="el-GR" sz="2400" dirty="0">
              <a:latin typeface="Calibri" panose="020F0502020204030204" pitchFamily="34" charset="0"/>
              <a:cs typeface="Calibri" panose="020F0502020204030204" pitchFamily="34" charset="0"/>
            </a:rPr>
            <a:t>1. Απομακρύνουμε την επίδραση των συστηματικών παραγόντων </a:t>
          </a:r>
          <a:endParaRPr lang="en-US" sz="2400" dirty="0"/>
        </a:p>
      </dgm:t>
    </dgm:pt>
    <dgm:pt modelId="{6AAAD688-5A0F-4D5E-B859-CFBC55632FD0}" type="parTrans" cxnId="{7A724935-29BE-41F3-B864-89002DB7AEAB}">
      <dgm:prSet/>
      <dgm:spPr/>
      <dgm:t>
        <a:bodyPr/>
        <a:lstStyle/>
        <a:p>
          <a:endParaRPr lang="en-US"/>
        </a:p>
      </dgm:t>
    </dgm:pt>
    <dgm:pt modelId="{06FAF4E7-6F5E-4E84-91B1-D3747136CA59}" type="sibTrans" cxnId="{7A724935-29BE-41F3-B864-89002DB7AEAB}">
      <dgm:prSet/>
      <dgm:spPr/>
      <dgm:t>
        <a:bodyPr/>
        <a:lstStyle/>
        <a:p>
          <a:endParaRPr lang="en-US"/>
        </a:p>
      </dgm:t>
    </dgm:pt>
    <dgm:pt modelId="{E3BE1DD7-FCE0-4FEE-B519-6F66B269D5A6}">
      <dgm:prSet phldrT="[Text]" custT="1"/>
      <dgm:spPr/>
      <dgm:t>
        <a:bodyPr/>
        <a:lstStyle/>
        <a:p>
          <a:r>
            <a:rPr lang="el-GR" altLang="el-GR" sz="2400" dirty="0">
              <a:latin typeface="Calibri" panose="020F0502020204030204" pitchFamily="34" charset="0"/>
              <a:cs typeface="Calibri" panose="020F0502020204030204" pitchFamily="34" charset="0"/>
            </a:rPr>
            <a:t>2. Αναχθούν οι αποδόσεις σε συγκρίσιμη </a:t>
          </a:r>
          <a:r>
            <a:rPr lang="el-GR" altLang="el-GR" sz="2400" dirty="0" err="1">
              <a:latin typeface="Calibri" panose="020F0502020204030204" pitchFamily="34" charset="0"/>
              <a:cs typeface="Calibri" panose="020F0502020204030204" pitchFamily="34" charset="0"/>
            </a:rPr>
            <a:t>φαινοτυπική</a:t>
          </a:r>
          <a:r>
            <a:rPr lang="el-GR" altLang="el-GR" sz="2400" dirty="0">
              <a:latin typeface="Calibri" panose="020F0502020204030204" pitchFamily="34" charset="0"/>
              <a:cs typeface="Calibri" panose="020F0502020204030204" pitchFamily="34" charset="0"/>
            </a:rPr>
            <a:t> βάση</a:t>
          </a:r>
          <a:endParaRPr lang="en-US" sz="2400" dirty="0"/>
        </a:p>
      </dgm:t>
    </dgm:pt>
    <dgm:pt modelId="{68FA50CC-AFF8-4110-B372-54B5BEE18D86}" type="parTrans" cxnId="{B81E3986-EFFC-424F-9A84-5A587A6A1574}">
      <dgm:prSet/>
      <dgm:spPr/>
      <dgm:t>
        <a:bodyPr/>
        <a:lstStyle/>
        <a:p>
          <a:endParaRPr lang="en-US"/>
        </a:p>
      </dgm:t>
    </dgm:pt>
    <dgm:pt modelId="{0EE83D62-F832-44C7-87AB-A26D911E7F94}" type="sibTrans" cxnId="{B81E3986-EFFC-424F-9A84-5A587A6A1574}">
      <dgm:prSet/>
      <dgm:spPr/>
      <dgm:t>
        <a:bodyPr/>
        <a:lstStyle/>
        <a:p>
          <a:endParaRPr lang="en-US"/>
        </a:p>
      </dgm:t>
    </dgm:pt>
    <dgm:pt modelId="{F74927E0-0B30-4F67-9292-EA32876A4153}">
      <dgm:prSet phldrT="[Text]" custT="1"/>
      <dgm:spPr/>
      <dgm:t>
        <a:bodyPr/>
        <a:lstStyle/>
        <a:p>
          <a:r>
            <a:rPr lang="el-GR" altLang="el-GR" sz="2400" dirty="0">
              <a:latin typeface="Calibri" panose="020F0502020204030204" pitchFamily="34" charset="0"/>
              <a:cs typeface="Calibri" panose="020F0502020204030204" pitchFamily="34" charset="0"/>
            </a:rPr>
            <a:t>3. Να κατατάξουμε αμερόληπτα</a:t>
          </a:r>
          <a:r>
            <a:rPr lang="en-US" altLang="el-GR" sz="2400" dirty="0">
              <a:latin typeface="Calibri" panose="020F0502020204030204" pitchFamily="34" charset="0"/>
              <a:cs typeface="Calibri" panose="020F0502020204030204" pitchFamily="34" charset="0"/>
            </a:rPr>
            <a:t> </a:t>
          </a:r>
          <a:r>
            <a:rPr lang="el-GR" altLang="el-GR" sz="2400" dirty="0">
              <a:latin typeface="Calibri" panose="020F0502020204030204" pitchFamily="34" charset="0"/>
              <a:cs typeface="Calibri" panose="020F0502020204030204" pitchFamily="34" charset="0"/>
            </a:rPr>
            <a:t>τα ζώα μιας ομάδας</a:t>
          </a:r>
          <a:endParaRPr lang="en-US" sz="2400" dirty="0"/>
        </a:p>
      </dgm:t>
    </dgm:pt>
    <dgm:pt modelId="{04A93BDB-D728-43C4-A535-F0027F81F1F7}" type="parTrans" cxnId="{CF17DA57-468F-4425-9DC7-607600F592A5}">
      <dgm:prSet/>
      <dgm:spPr/>
      <dgm:t>
        <a:bodyPr/>
        <a:lstStyle/>
        <a:p>
          <a:endParaRPr lang="en-US"/>
        </a:p>
      </dgm:t>
    </dgm:pt>
    <dgm:pt modelId="{438F13C6-A4C7-44D1-B75A-602EC3CF6206}" type="sibTrans" cxnId="{CF17DA57-468F-4425-9DC7-607600F592A5}">
      <dgm:prSet/>
      <dgm:spPr/>
      <dgm:t>
        <a:bodyPr/>
        <a:lstStyle/>
        <a:p>
          <a:endParaRPr lang="en-US"/>
        </a:p>
      </dgm:t>
    </dgm:pt>
    <dgm:pt modelId="{5804256D-7BEB-4ED0-A704-669A3AFEC0E4}" type="pres">
      <dgm:prSet presAssocID="{73C32CA6-32F1-4F33-A468-00D2EE839D38}" presName="compositeShape" presStyleCnt="0">
        <dgm:presLayoutVars>
          <dgm:dir/>
          <dgm:resizeHandles/>
        </dgm:presLayoutVars>
      </dgm:prSet>
      <dgm:spPr/>
    </dgm:pt>
    <dgm:pt modelId="{4DFECE2B-B548-42B1-B8FD-A89C0BCEB873}" type="pres">
      <dgm:prSet presAssocID="{73C32CA6-32F1-4F33-A468-00D2EE839D38}" presName="pyramid" presStyleLbl="node1" presStyleIdx="0" presStyleCnt="1"/>
      <dgm:spPr/>
    </dgm:pt>
    <dgm:pt modelId="{34F223CC-D0C5-4F5B-9801-48DB6B6EB974}" type="pres">
      <dgm:prSet presAssocID="{73C32CA6-32F1-4F33-A468-00D2EE839D38}" presName="theList" presStyleCnt="0"/>
      <dgm:spPr/>
    </dgm:pt>
    <dgm:pt modelId="{C47AAA8E-6525-4D8B-90EC-53008A675997}" type="pres">
      <dgm:prSet presAssocID="{7E213FF3-BC1D-4659-AEFA-E45107D3FE21}" presName="aNode" presStyleLbl="fgAcc1" presStyleIdx="0" presStyleCnt="3">
        <dgm:presLayoutVars>
          <dgm:bulletEnabled val="1"/>
        </dgm:presLayoutVars>
      </dgm:prSet>
      <dgm:spPr/>
    </dgm:pt>
    <dgm:pt modelId="{49EEEC76-64DC-48B1-AE97-508F4814D4A1}" type="pres">
      <dgm:prSet presAssocID="{7E213FF3-BC1D-4659-AEFA-E45107D3FE21}" presName="aSpace" presStyleCnt="0"/>
      <dgm:spPr/>
    </dgm:pt>
    <dgm:pt modelId="{55F2279F-63A5-473E-A940-6338CFEADAB6}" type="pres">
      <dgm:prSet presAssocID="{E3BE1DD7-FCE0-4FEE-B519-6F66B269D5A6}" presName="aNode" presStyleLbl="fgAcc1" presStyleIdx="1" presStyleCnt="3">
        <dgm:presLayoutVars>
          <dgm:bulletEnabled val="1"/>
        </dgm:presLayoutVars>
      </dgm:prSet>
      <dgm:spPr/>
    </dgm:pt>
    <dgm:pt modelId="{B5AEA047-F4F5-4902-AE63-33FFD4C2AFF7}" type="pres">
      <dgm:prSet presAssocID="{E3BE1DD7-FCE0-4FEE-B519-6F66B269D5A6}" presName="aSpace" presStyleCnt="0"/>
      <dgm:spPr/>
    </dgm:pt>
    <dgm:pt modelId="{1A9D9F78-757B-4C43-B193-CA2660C31F6B}" type="pres">
      <dgm:prSet presAssocID="{F74927E0-0B30-4F67-9292-EA32876A4153}" presName="aNode" presStyleLbl="fgAcc1" presStyleIdx="2" presStyleCnt="3">
        <dgm:presLayoutVars>
          <dgm:bulletEnabled val="1"/>
        </dgm:presLayoutVars>
      </dgm:prSet>
      <dgm:spPr/>
    </dgm:pt>
    <dgm:pt modelId="{13002B5A-44B0-4A7F-81FF-94D7C376DD1C}" type="pres">
      <dgm:prSet presAssocID="{F74927E0-0B30-4F67-9292-EA32876A4153}" presName="aSpace" presStyleCnt="0"/>
      <dgm:spPr/>
    </dgm:pt>
  </dgm:ptLst>
  <dgm:cxnLst>
    <dgm:cxn modelId="{8A96AB1F-02A7-400F-B738-74EFC1BB2D94}" type="presOf" srcId="{F74927E0-0B30-4F67-9292-EA32876A4153}" destId="{1A9D9F78-757B-4C43-B193-CA2660C31F6B}" srcOrd="0" destOrd="0" presId="urn:microsoft.com/office/officeart/2005/8/layout/pyramid2"/>
    <dgm:cxn modelId="{AC3A6320-5EBD-42AD-AF73-D3066DE1868D}" type="presOf" srcId="{73C32CA6-32F1-4F33-A468-00D2EE839D38}" destId="{5804256D-7BEB-4ED0-A704-669A3AFEC0E4}" srcOrd="0" destOrd="0" presId="urn:microsoft.com/office/officeart/2005/8/layout/pyramid2"/>
    <dgm:cxn modelId="{7A724935-29BE-41F3-B864-89002DB7AEAB}" srcId="{73C32CA6-32F1-4F33-A468-00D2EE839D38}" destId="{7E213FF3-BC1D-4659-AEFA-E45107D3FE21}" srcOrd="0" destOrd="0" parTransId="{6AAAD688-5A0F-4D5E-B859-CFBC55632FD0}" sibTransId="{06FAF4E7-6F5E-4E84-91B1-D3747136CA59}"/>
    <dgm:cxn modelId="{CF17DA57-468F-4425-9DC7-607600F592A5}" srcId="{73C32CA6-32F1-4F33-A468-00D2EE839D38}" destId="{F74927E0-0B30-4F67-9292-EA32876A4153}" srcOrd="2" destOrd="0" parTransId="{04A93BDB-D728-43C4-A535-F0027F81F1F7}" sibTransId="{438F13C6-A4C7-44D1-B75A-602EC3CF6206}"/>
    <dgm:cxn modelId="{1DA01083-086E-494C-B54C-B9F1D5233104}" type="presOf" srcId="{7E213FF3-BC1D-4659-AEFA-E45107D3FE21}" destId="{C47AAA8E-6525-4D8B-90EC-53008A675997}" srcOrd="0" destOrd="0" presId="urn:microsoft.com/office/officeart/2005/8/layout/pyramid2"/>
    <dgm:cxn modelId="{B81E3986-EFFC-424F-9A84-5A587A6A1574}" srcId="{73C32CA6-32F1-4F33-A468-00D2EE839D38}" destId="{E3BE1DD7-FCE0-4FEE-B519-6F66B269D5A6}" srcOrd="1" destOrd="0" parTransId="{68FA50CC-AFF8-4110-B372-54B5BEE18D86}" sibTransId="{0EE83D62-F832-44C7-87AB-A26D911E7F94}"/>
    <dgm:cxn modelId="{CE6FF3F9-A435-4421-8673-2F32EDF251E6}" type="presOf" srcId="{E3BE1DD7-FCE0-4FEE-B519-6F66B269D5A6}" destId="{55F2279F-63A5-473E-A940-6338CFEADAB6}" srcOrd="0" destOrd="0" presId="urn:microsoft.com/office/officeart/2005/8/layout/pyramid2"/>
    <dgm:cxn modelId="{FF3DBD45-568F-4B8F-A875-09498FBF07D2}" type="presParOf" srcId="{5804256D-7BEB-4ED0-A704-669A3AFEC0E4}" destId="{4DFECE2B-B548-42B1-B8FD-A89C0BCEB873}" srcOrd="0" destOrd="0" presId="urn:microsoft.com/office/officeart/2005/8/layout/pyramid2"/>
    <dgm:cxn modelId="{0BC43765-364D-4223-B3B2-B4CEB846C5A1}" type="presParOf" srcId="{5804256D-7BEB-4ED0-A704-669A3AFEC0E4}" destId="{34F223CC-D0C5-4F5B-9801-48DB6B6EB974}" srcOrd="1" destOrd="0" presId="urn:microsoft.com/office/officeart/2005/8/layout/pyramid2"/>
    <dgm:cxn modelId="{3DBD8368-F374-4030-B045-B297AC644713}" type="presParOf" srcId="{34F223CC-D0C5-4F5B-9801-48DB6B6EB974}" destId="{C47AAA8E-6525-4D8B-90EC-53008A675997}" srcOrd="0" destOrd="0" presId="urn:microsoft.com/office/officeart/2005/8/layout/pyramid2"/>
    <dgm:cxn modelId="{06370CE9-905E-4249-A559-BF62A4B4C5DD}" type="presParOf" srcId="{34F223CC-D0C5-4F5B-9801-48DB6B6EB974}" destId="{49EEEC76-64DC-48B1-AE97-508F4814D4A1}" srcOrd="1" destOrd="0" presId="urn:microsoft.com/office/officeart/2005/8/layout/pyramid2"/>
    <dgm:cxn modelId="{5EAEAFC1-4B3D-4593-BF1A-496D441CD459}" type="presParOf" srcId="{34F223CC-D0C5-4F5B-9801-48DB6B6EB974}" destId="{55F2279F-63A5-473E-A940-6338CFEADAB6}" srcOrd="2" destOrd="0" presId="urn:microsoft.com/office/officeart/2005/8/layout/pyramid2"/>
    <dgm:cxn modelId="{B2A06584-069E-49E5-BA6B-CFE14F2F2D27}" type="presParOf" srcId="{34F223CC-D0C5-4F5B-9801-48DB6B6EB974}" destId="{B5AEA047-F4F5-4902-AE63-33FFD4C2AFF7}" srcOrd="3" destOrd="0" presId="urn:microsoft.com/office/officeart/2005/8/layout/pyramid2"/>
    <dgm:cxn modelId="{D5949CFD-38B9-4BF8-BAD8-5AAB4304EC6A}" type="presParOf" srcId="{34F223CC-D0C5-4F5B-9801-48DB6B6EB974}" destId="{1A9D9F78-757B-4C43-B193-CA2660C31F6B}" srcOrd="4" destOrd="0" presId="urn:microsoft.com/office/officeart/2005/8/layout/pyramid2"/>
    <dgm:cxn modelId="{45A481BD-E9D7-4FE5-874C-B62F85BE04FD}" type="presParOf" srcId="{34F223CC-D0C5-4F5B-9801-48DB6B6EB974}" destId="{13002B5A-44B0-4A7F-81FF-94D7C376DD1C}"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1744DA-B79C-45A9-A447-48A07106DABE}">
      <dsp:nvSpPr>
        <dsp:cNvPr id="0" name=""/>
        <dsp:cNvSpPr/>
      </dsp:nvSpPr>
      <dsp:spPr>
        <a:xfrm>
          <a:off x="547" y="1034521"/>
          <a:ext cx="2356250" cy="2827500"/>
        </a:xfrm>
        <a:prstGeom prst="roundRect">
          <a:avLst>
            <a:gd name="adj" fmla="val 5000"/>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en-US" sz="1800" kern="1200" dirty="0">
              <a:latin typeface="Calibri" panose="020F0502020204030204" pitchFamily="34" charset="0"/>
              <a:cs typeface="Calibri" panose="020F0502020204030204" pitchFamily="34" charset="0"/>
            </a:rPr>
            <a:t>○</a:t>
          </a:r>
          <a:endParaRPr lang="en-US" sz="1800" kern="1200" dirty="0"/>
        </a:p>
      </dsp:txBody>
      <dsp:txXfrm rot="16200000">
        <a:off x="-923102" y="1958171"/>
        <a:ext cx="2318550" cy="471250"/>
      </dsp:txXfrm>
    </dsp:sp>
    <dsp:sp modelId="{DEABB20F-0436-41BC-941A-D4086F88FE9B}">
      <dsp:nvSpPr>
        <dsp:cNvPr id="0" name=""/>
        <dsp:cNvSpPr/>
      </dsp:nvSpPr>
      <dsp:spPr>
        <a:xfrm>
          <a:off x="471797" y="1034521"/>
          <a:ext cx="1755406" cy="282750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None/>
          </a:pPr>
          <a:r>
            <a:rPr lang="el-GR" altLang="el-GR" sz="2400" kern="1200" dirty="0">
              <a:latin typeface="Calibri" panose="020F0502020204030204" pitchFamily="34" charset="0"/>
              <a:cs typeface="Calibri" panose="020F0502020204030204" pitchFamily="34" charset="0"/>
            </a:rPr>
            <a:t>ελεγχόμενες συνθήκες :</a:t>
          </a:r>
        </a:p>
        <a:p>
          <a:pPr marL="0" lvl="0" indent="0" algn="l" defTabSz="1066800">
            <a:lnSpc>
              <a:spcPct val="90000"/>
            </a:lnSpc>
            <a:spcBef>
              <a:spcPct val="0"/>
            </a:spcBef>
            <a:spcAft>
              <a:spcPct val="35000"/>
            </a:spcAft>
            <a:buNone/>
          </a:pPr>
          <a:r>
            <a:rPr lang="el-GR" altLang="el-GR" sz="2400" kern="1200" dirty="0">
              <a:latin typeface="Calibri" panose="020F0502020204030204" pitchFamily="34" charset="0"/>
              <a:cs typeface="Calibri" panose="020F0502020204030204" pitchFamily="34" charset="0"/>
            </a:rPr>
            <a:t>↓</a:t>
          </a:r>
          <a:r>
            <a:rPr lang="el-GR" altLang="el-GR" sz="2400" kern="1200" dirty="0" err="1">
              <a:latin typeface="Calibri" panose="020F0502020204030204" pitchFamily="34" charset="0"/>
              <a:cs typeface="Calibri" panose="020F0502020204030204" pitchFamily="34" charset="0"/>
            </a:rPr>
            <a:t>περιβαλλο-ντική</a:t>
          </a:r>
          <a:r>
            <a:rPr lang="el-GR" altLang="el-GR" sz="2400" kern="1200" dirty="0">
              <a:latin typeface="Calibri" panose="020F0502020204030204" pitchFamily="34" charset="0"/>
              <a:cs typeface="Calibri" panose="020F0502020204030204" pitchFamily="34" charset="0"/>
            </a:rPr>
            <a:t> διακύμανση</a:t>
          </a:r>
        </a:p>
        <a:p>
          <a:pPr marL="0" lvl="0" indent="0" algn="l" defTabSz="1066800">
            <a:lnSpc>
              <a:spcPct val="90000"/>
            </a:lnSpc>
            <a:spcBef>
              <a:spcPct val="0"/>
            </a:spcBef>
            <a:spcAft>
              <a:spcPct val="35000"/>
            </a:spcAft>
            <a:buNone/>
          </a:pPr>
          <a:r>
            <a:rPr lang="el-GR" altLang="el-GR" sz="2400" kern="1200" dirty="0">
              <a:latin typeface="Calibri" panose="020F0502020204030204" pitchFamily="34" charset="0"/>
              <a:cs typeface="Calibri" panose="020F0502020204030204" pitchFamily="34" charset="0"/>
            </a:rPr>
            <a:t>↑ </a:t>
          </a:r>
          <a:r>
            <a:rPr lang="en-US" altLang="el-GR" sz="2400" kern="1200" dirty="0">
              <a:latin typeface="Calibri" panose="020F0502020204030204" pitchFamily="34" charset="0"/>
              <a:cs typeface="Calibri" panose="020F0502020204030204" pitchFamily="34" charset="0"/>
            </a:rPr>
            <a:t>h</a:t>
          </a:r>
          <a:r>
            <a:rPr lang="en-US" altLang="el-GR" sz="2400" kern="1200" baseline="30000" dirty="0">
              <a:latin typeface="Calibri" panose="020F0502020204030204" pitchFamily="34" charset="0"/>
              <a:cs typeface="Calibri" panose="020F0502020204030204" pitchFamily="34" charset="0"/>
            </a:rPr>
            <a:t>2</a:t>
          </a:r>
          <a:endParaRPr lang="el-GR" altLang="el-GR" sz="2400" kern="1200" baseline="30000" dirty="0">
            <a:latin typeface="Calibri" panose="020F0502020204030204" pitchFamily="34" charset="0"/>
            <a:cs typeface="Calibri" panose="020F0502020204030204" pitchFamily="34" charset="0"/>
          </a:endParaRPr>
        </a:p>
        <a:p>
          <a:pPr marL="0" lvl="0" indent="0" algn="l" defTabSz="1066800">
            <a:lnSpc>
              <a:spcPct val="90000"/>
            </a:lnSpc>
            <a:spcBef>
              <a:spcPct val="0"/>
            </a:spcBef>
            <a:spcAft>
              <a:spcPct val="35000"/>
            </a:spcAft>
            <a:buNone/>
          </a:pPr>
          <a:r>
            <a:rPr lang="el-GR" altLang="el-GR" sz="2400" kern="1200" dirty="0">
              <a:latin typeface="Calibri" panose="020F0502020204030204" pitchFamily="34" charset="0"/>
              <a:cs typeface="Calibri" panose="020F0502020204030204" pitchFamily="34" charset="0"/>
            </a:rPr>
            <a:t>↑</a:t>
          </a:r>
          <a:r>
            <a:rPr lang="en-US" altLang="el-GR" sz="2400" kern="1200" dirty="0">
              <a:latin typeface="Calibri" panose="020F0502020204030204" pitchFamily="34" charset="0"/>
              <a:cs typeface="Calibri" panose="020F0502020204030204" pitchFamily="34" charset="0"/>
            </a:rPr>
            <a:t> </a:t>
          </a:r>
          <a:r>
            <a:rPr lang="en-US" altLang="el-GR" sz="2400" kern="1200" dirty="0" err="1">
              <a:latin typeface="Calibri" panose="020F0502020204030204" pitchFamily="34" charset="0"/>
              <a:cs typeface="Calibri" panose="020F0502020204030204" pitchFamily="34" charset="0"/>
            </a:rPr>
            <a:t>r</a:t>
          </a:r>
          <a:r>
            <a:rPr lang="en-US" altLang="el-GR" sz="2400" kern="1200" baseline="-25000" dirty="0" err="1">
              <a:latin typeface="Calibri" panose="020F0502020204030204" pitchFamily="34" charset="0"/>
              <a:cs typeface="Calibri" panose="020F0502020204030204" pitchFamily="34" charset="0"/>
            </a:rPr>
            <a:t>AI</a:t>
          </a:r>
          <a:endParaRPr lang="en-US" sz="2400" kern="1200" baseline="-25000" dirty="0"/>
        </a:p>
      </dsp:txBody>
      <dsp:txXfrm>
        <a:off x="471797" y="1034521"/>
        <a:ext cx="1755406" cy="2827500"/>
      </dsp:txXfrm>
    </dsp:sp>
    <dsp:sp modelId="{EA0D598D-5070-45C2-8CA6-F4B664CFC4FB}">
      <dsp:nvSpPr>
        <dsp:cNvPr id="0" name=""/>
        <dsp:cNvSpPr/>
      </dsp:nvSpPr>
      <dsp:spPr>
        <a:xfrm>
          <a:off x="2439266" y="1034521"/>
          <a:ext cx="2356250" cy="2827500"/>
        </a:xfrm>
        <a:prstGeom prst="roundRect">
          <a:avLst>
            <a:gd name="adj" fmla="val 5000"/>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en-US" sz="1800" kern="1200" dirty="0">
              <a:latin typeface="Calibri" panose="020F0502020204030204" pitchFamily="34" charset="0"/>
              <a:cs typeface="Calibri" panose="020F0502020204030204" pitchFamily="34" charset="0"/>
            </a:rPr>
            <a:t>○</a:t>
          </a:r>
          <a:endParaRPr lang="en-US" sz="1800" kern="1200" dirty="0"/>
        </a:p>
      </dsp:txBody>
      <dsp:txXfrm rot="16200000">
        <a:off x="1515616" y="1958171"/>
        <a:ext cx="2318550" cy="471250"/>
      </dsp:txXfrm>
    </dsp:sp>
    <dsp:sp modelId="{8A182375-433C-4869-9DA7-B1B77198AF7A}">
      <dsp:nvSpPr>
        <dsp:cNvPr id="0" name=""/>
        <dsp:cNvSpPr/>
      </dsp:nvSpPr>
      <dsp:spPr>
        <a:xfrm rot="5400000">
          <a:off x="2243391" y="3280454"/>
          <a:ext cx="415311" cy="353437"/>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CC3DE0A-CF1A-48E8-8BAC-2ADE2535D8B2}">
      <dsp:nvSpPr>
        <dsp:cNvPr id="0" name=""/>
        <dsp:cNvSpPr/>
      </dsp:nvSpPr>
      <dsp:spPr>
        <a:xfrm>
          <a:off x="2910516" y="1034521"/>
          <a:ext cx="1755406" cy="282750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marL="0" lvl="0" indent="0" algn="l" defTabSz="1244600">
            <a:lnSpc>
              <a:spcPct val="90000"/>
            </a:lnSpc>
            <a:spcBef>
              <a:spcPct val="0"/>
            </a:spcBef>
            <a:spcAft>
              <a:spcPct val="35000"/>
            </a:spcAft>
            <a:buNone/>
          </a:pPr>
          <a:r>
            <a:rPr lang="el-GR" sz="2800" kern="1200" dirty="0"/>
            <a:t>Μεγάλο κόστος</a:t>
          </a:r>
          <a:endParaRPr lang="en-US" sz="2800" kern="1200" dirty="0"/>
        </a:p>
        <a:p>
          <a:pPr marL="0" lvl="0" indent="0" algn="l" defTabSz="1244600">
            <a:lnSpc>
              <a:spcPct val="90000"/>
            </a:lnSpc>
            <a:spcBef>
              <a:spcPct val="0"/>
            </a:spcBef>
            <a:spcAft>
              <a:spcPct val="35000"/>
            </a:spcAft>
            <a:buNone/>
          </a:pPr>
          <a:r>
            <a:rPr lang="el-GR" sz="2800" kern="1200" dirty="0"/>
            <a:t>Ελέγχονται κυρίως τα αρσενικά</a:t>
          </a:r>
          <a:endParaRPr lang="en-US" sz="2800" kern="1200" dirty="0"/>
        </a:p>
      </dsp:txBody>
      <dsp:txXfrm>
        <a:off x="2910516" y="1034521"/>
        <a:ext cx="1755406" cy="2827500"/>
      </dsp:txXfrm>
    </dsp:sp>
    <dsp:sp modelId="{C536F5E8-F0C8-4EC2-89FA-A0C7E48FC517}">
      <dsp:nvSpPr>
        <dsp:cNvPr id="0" name=""/>
        <dsp:cNvSpPr/>
      </dsp:nvSpPr>
      <dsp:spPr>
        <a:xfrm>
          <a:off x="4877985" y="1034521"/>
          <a:ext cx="2356250" cy="2827500"/>
        </a:xfrm>
        <a:prstGeom prst="roundRect">
          <a:avLst>
            <a:gd name="adj" fmla="val 5000"/>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r" defTabSz="800100">
            <a:lnSpc>
              <a:spcPct val="90000"/>
            </a:lnSpc>
            <a:spcBef>
              <a:spcPct val="0"/>
            </a:spcBef>
            <a:spcAft>
              <a:spcPct val="35000"/>
            </a:spcAft>
            <a:buNone/>
          </a:pPr>
          <a:r>
            <a:rPr lang="el-GR" sz="1800" kern="1200" dirty="0"/>
            <a:t> ελεγχόμενες ιδιότητες</a:t>
          </a:r>
          <a:endParaRPr lang="en-US" sz="1800" kern="1200" dirty="0"/>
        </a:p>
      </dsp:txBody>
      <dsp:txXfrm rot="16200000">
        <a:off x="3954335" y="1958171"/>
        <a:ext cx="2318550" cy="471250"/>
      </dsp:txXfrm>
    </dsp:sp>
    <dsp:sp modelId="{41A1523F-06A7-4BA8-8280-EBBAB1A1B1C4}">
      <dsp:nvSpPr>
        <dsp:cNvPr id="0" name=""/>
        <dsp:cNvSpPr/>
      </dsp:nvSpPr>
      <dsp:spPr>
        <a:xfrm rot="5400000">
          <a:off x="4682110" y="3280454"/>
          <a:ext cx="415311" cy="353437"/>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ED6094-EDCF-4866-B517-AE74C71D4CAB}">
      <dsp:nvSpPr>
        <dsp:cNvPr id="0" name=""/>
        <dsp:cNvSpPr/>
      </dsp:nvSpPr>
      <dsp:spPr>
        <a:xfrm>
          <a:off x="5349235" y="1034521"/>
          <a:ext cx="1755406" cy="282750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marL="0" lvl="0" indent="0" algn="l" defTabSz="1244600">
            <a:lnSpc>
              <a:spcPct val="90000"/>
            </a:lnSpc>
            <a:spcBef>
              <a:spcPct val="0"/>
            </a:spcBef>
            <a:spcAft>
              <a:spcPct val="35000"/>
            </a:spcAft>
            <a:buNone/>
          </a:pPr>
          <a:r>
            <a:rPr lang="el-GR" sz="2800" kern="1200" dirty="0"/>
            <a:t>Ικανότητα πάχυνσης</a:t>
          </a:r>
        </a:p>
        <a:p>
          <a:pPr marL="0" lvl="0" indent="0" algn="l" defTabSz="1244600">
            <a:lnSpc>
              <a:spcPct val="90000"/>
            </a:lnSpc>
            <a:spcBef>
              <a:spcPct val="0"/>
            </a:spcBef>
            <a:spcAft>
              <a:spcPct val="35000"/>
            </a:spcAft>
            <a:buNone/>
          </a:pPr>
          <a:r>
            <a:rPr lang="el-GR" sz="2800" kern="1200" dirty="0"/>
            <a:t>Ποιότητα </a:t>
          </a:r>
          <a:r>
            <a:rPr lang="el-GR" sz="2800" kern="1200" dirty="0" err="1"/>
            <a:t>σφάγιου</a:t>
          </a:r>
          <a:endParaRPr lang="en-US" sz="2800" kern="1200" dirty="0"/>
        </a:p>
      </dsp:txBody>
      <dsp:txXfrm>
        <a:off x="5349235" y="1034521"/>
        <a:ext cx="1755406" cy="2827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7F0D5-D155-4BFE-B3C7-BA4898EB381B}">
      <dsp:nvSpPr>
        <dsp:cNvPr id="0" name=""/>
        <dsp:cNvSpPr/>
      </dsp:nvSpPr>
      <dsp:spPr>
        <a:xfrm>
          <a:off x="-5065298" y="-776006"/>
          <a:ext cx="6032285" cy="6032285"/>
        </a:xfrm>
        <a:prstGeom prst="blockArc">
          <a:avLst>
            <a:gd name="adj1" fmla="val 18900000"/>
            <a:gd name="adj2" fmla="val 2700000"/>
            <a:gd name="adj3" fmla="val 358"/>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A28F75-50E0-4263-8B9D-EFBD9410BCE4}">
      <dsp:nvSpPr>
        <dsp:cNvPr id="0" name=""/>
        <dsp:cNvSpPr/>
      </dsp:nvSpPr>
      <dsp:spPr>
        <a:xfrm>
          <a:off x="506337" y="344443"/>
          <a:ext cx="8488123" cy="689245"/>
        </a:xfrm>
        <a:prstGeom prst="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7088" tIns="60960" rIns="60960" bIns="60960" numCol="1" spcCol="1270" anchor="ctr" anchorCtr="0">
          <a:noAutofit/>
        </a:bodyPr>
        <a:lstStyle/>
        <a:p>
          <a:pPr marL="0" lvl="0" indent="0" algn="l" defTabSz="1066800">
            <a:lnSpc>
              <a:spcPct val="90000"/>
            </a:lnSpc>
            <a:spcBef>
              <a:spcPct val="0"/>
            </a:spcBef>
            <a:spcAft>
              <a:spcPct val="35000"/>
            </a:spcAft>
            <a:buNone/>
          </a:pPr>
          <a:r>
            <a:rPr lang="el-GR" altLang="el-GR" sz="2400" b="1" kern="1200" dirty="0">
              <a:latin typeface="Calibri" panose="020F0502020204030204" pitchFamily="34" charset="0"/>
              <a:cs typeface="Calibri" panose="020F0502020204030204" pitchFamily="34" charset="0"/>
            </a:rPr>
            <a:t>συλλογή στοιχείων για τις αποδόσεις πολύ περισσότερων ζώων </a:t>
          </a:r>
          <a:endParaRPr lang="en-US" sz="2400" b="1" kern="1200" dirty="0"/>
        </a:p>
      </dsp:txBody>
      <dsp:txXfrm>
        <a:off x="506337" y="344443"/>
        <a:ext cx="8488123" cy="689245"/>
      </dsp:txXfrm>
    </dsp:sp>
    <dsp:sp modelId="{906D05BF-7DB9-4557-BBA2-146E2E077B9E}">
      <dsp:nvSpPr>
        <dsp:cNvPr id="0" name=""/>
        <dsp:cNvSpPr/>
      </dsp:nvSpPr>
      <dsp:spPr>
        <a:xfrm>
          <a:off x="75559" y="258287"/>
          <a:ext cx="861556" cy="86155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3E51503-D939-46FF-A572-ECED56A9D853}">
      <dsp:nvSpPr>
        <dsp:cNvPr id="0" name=""/>
        <dsp:cNvSpPr/>
      </dsp:nvSpPr>
      <dsp:spPr>
        <a:xfrm>
          <a:off x="901497" y="1378490"/>
          <a:ext cx="8092963" cy="689245"/>
        </a:xfrm>
        <a:prstGeom prst="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7088" tIns="71120" rIns="71120" bIns="71120" numCol="1" spcCol="1270" anchor="ctr" anchorCtr="0">
          <a:noAutofit/>
        </a:bodyPr>
        <a:lstStyle/>
        <a:p>
          <a:pPr marL="0" lvl="0" indent="0" algn="l" defTabSz="1244600">
            <a:lnSpc>
              <a:spcPct val="90000"/>
            </a:lnSpc>
            <a:spcBef>
              <a:spcPct val="0"/>
            </a:spcBef>
            <a:spcAft>
              <a:spcPct val="35000"/>
            </a:spcAft>
            <a:buNone/>
          </a:pPr>
          <a:r>
            <a:rPr lang="el-GR" altLang="el-GR" sz="2800" b="1" kern="1200" dirty="0">
              <a:latin typeface="Calibri" panose="020F0502020204030204" pitchFamily="34" charset="0"/>
              <a:cs typeface="Calibri" panose="020F0502020204030204" pitchFamily="34" charset="0"/>
            </a:rPr>
            <a:t>μικρότερο κόστος</a:t>
          </a:r>
          <a:endParaRPr lang="en-US" sz="2800" b="1" kern="1200" dirty="0"/>
        </a:p>
      </dsp:txBody>
      <dsp:txXfrm>
        <a:off x="901497" y="1378490"/>
        <a:ext cx="8092963" cy="689245"/>
      </dsp:txXfrm>
    </dsp:sp>
    <dsp:sp modelId="{55748048-5941-47EE-91E9-6515F31CAD24}">
      <dsp:nvSpPr>
        <dsp:cNvPr id="0" name=""/>
        <dsp:cNvSpPr/>
      </dsp:nvSpPr>
      <dsp:spPr>
        <a:xfrm>
          <a:off x="470719" y="1292334"/>
          <a:ext cx="861556" cy="86155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BB0AF28-2077-44E0-85B8-A966E4C55E83}">
      <dsp:nvSpPr>
        <dsp:cNvPr id="0" name=""/>
        <dsp:cNvSpPr/>
      </dsp:nvSpPr>
      <dsp:spPr>
        <a:xfrm>
          <a:off x="831978" y="2389957"/>
          <a:ext cx="8092963" cy="689245"/>
        </a:xfrm>
        <a:prstGeom prst="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7088" tIns="71120" rIns="71120" bIns="71120" numCol="1" spcCol="1270" anchor="ctr" anchorCtr="0">
          <a:noAutofit/>
        </a:bodyPr>
        <a:lstStyle/>
        <a:p>
          <a:pPr marL="0" lvl="0" indent="0" algn="l" defTabSz="1244600">
            <a:lnSpc>
              <a:spcPct val="90000"/>
            </a:lnSpc>
            <a:spcBef>
              <a:spcPct val="0"/>
            </a:spcBef>
            <a:spcAft>
              <a:spcPct val="35000"/>
            </a:spcAft>
            <a:buNone/>
          </a:pPr>
          <a:r>
            <a:rPr lang="el-GR" altLang="el-GR" sz="2800" b="1" kern="1200" dirty="0">
              <a:latin typeface="Calibri" panose="020F0502020204030204" pitchFamily="34" charset="0"/>
              <a:cs typeface="Calibri" panose="020F0502020204030204" pitchFamily="34" charset="0"/>
            </a:rPr>
            <a:t>στο φυσικό περιβάλλον εκτροφής των ζώων</a:t>
          </a:r>
          <a:endParaRPr lang="en-US" sz="2800" b="1" kern="1200" dirty="0"/>
        </a:p>
      </dsp:txBody>
      <dsp:txXfrm>
        <a:off x="831978" y="2389957"/>
        <a:ext cx="8092963" cy="689245"/>
      </dsp:txXfrm>
    </dsp:sp>
    <dsp:sp modelId="{099BE93C-1524-4341-B385-AA2E659A3BEE}">
      <dsp:nvSpPr>
        <dsp:cNvPr id="0" name=""/>
        <dsp:cNvSpPr/>
      </dsp:nvSpPr>
      <dsp:spPr>
        <a:xfrm>
          <a:off x="470719" y="2326381"/>
          <a:ext cx="861556" cy="86155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6C2455-DB80-4AC9-A372-E2F95186C496}">
      <dsp:nvSpPr>
        <dsp:cNvPr id="0" name=""/>
        <dsp:cNvSpPr/>
      </dsp:nvSpPr>
      <dsp:spPr>
        <a:xfrm>
          <a:off x="506337" y="3446583"/>
          <a:ext cx="8488123" cy="689245"/>
        </a:xfrm>
        <a:prstGeom prst="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7088" tIns="50800" rIns="50800" bIns="50800" numCol="1" spcCol="1270" anchor="ctr" anchorCtr="0">
          <a:noAutofit/>
        </a:bodyPr>
        <a:lstStyle/>
        <a:p>
          <a:pPr marL="0" lvl="0" indent="0" algn="ctr" defTabSz="889000">
            <a:lnSpc>
              <a:spcPct val="90000"/>
            </a:lnSpc>
            <a:spcBef>
              <a:spcPct val="0"/>
            </a:spcBef>
            <a:spcAft>
              <a:spcPct val="35000"/>
            </a:spcAft>
            <a:buNone/>
          </a:pPr>
          <a:r>
            <a:rPr lang="el-GR" altLang="el-GR" sz="2000" b="1" kern="1200" dirty="0">
              <a:latin typeface="Calibri" panose="020F0502020204030204" pitchFamily="34" charset="0"/>
              <a:cs typeface="Calibri" panose="020F0502020204030204" pitchFamily="34" charset="0"/>
            </a:rPr>
            <a:t>οι συνθήκες διαβίωσης και παραγωγής των ζώων διαφέρουν σε μεγάλο βαθμό από εκτροφή σε εκτροφή</a:t>
          </a:r>
          <a:endParaRPr lang="en-US" sz="2000" b="1" kern="1200" dirty="0"/>
        </a:p>
      </dsp:txBody>
      <dsp:txXfrm>
        <a:off x="506337" y="3446583"/>
        <a:ext cx="8488123" cy="689245"/>
      </dsp:txXfrm>
    </dsp:sp>
    <dsp:sp modelId="{1ED37D08-84F3-4B59-BD70-C47AA98A2059}">
      <dsp:nvSpPr>
        <dsp:cNvPr id="0" name=""/>
        <dsp:cNvSpPr/>
      </dsp:nvSpPr>
      <dsp:spPr>
        <a:xfrm>
          <a:off x="75559" y="3360428"/>
          <a:ext cx="861556" cy="86155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F3188-54F9-4B33-8C31-AF2EF15D6BE4}">
      <dsp:nvSpPr>
        <dsp:cNvPr id="0" name=""/>
        <dsp:cNvSpPr/>
      </dsp:nvSpPr>
      <dsp:spPr>
        <a:xfrm>
          <a:off x="0" y="332980"/>
          <a:ext cx="6624736"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889F1B-9F70-41B6-B91F-D726CA361707}">
      <dsp:nvSpPr>
        <dsp:cNvPr id="0" name=""/>
        <dsp:cNvSpPr/>
      </dsp:nvSpPr>
      <dsp:spPr>
        <a:xfrm>
          <a:off x="315386" y="8260"/>
          <a:ext cx="6307725" cy="649440"/>
        </a:xfrm>
        <a:prstGeom prst="round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79" tIns="0" rIns="175279" bIns="0" numCol="1" spcCol="1270" anchor="ctr" anchorCtr="0">
          <a:noAutofit/>
        </a:bodyPr>
        <a:lstStyle/>
        <a:p>
          <a:pPr marL="0" lvl="0" indent="0" algn="l" defTabSz="1066800">
            <a:lnSpc>
              <a:spcPct val="90000"/>
            </a:lnSpc>
            <a:spcBef>
              <a:spcPct val="0"/>
            </a:spcBef>
            <a:spcAft>
              <a:spcPct val="35000"/>
            </a:spcAft>
            <a:buNone/>
          </a:pPr>
          <a:r>
            <a:rPr lang="el-GR" altLang="el-GR" sz="2400" kern="1200" dirty="0">
              <a:latin typeface="Calibri" panose="020F0502020204030204" pitchFamily="34" charset="0"/>
              <a:cs typeface="Calibri" panose="020F0502020204030204" pitchFamily="34" charset="0"/>
            </a:rPr>
            <a:t>γαλακτοπαραγωγή (αγελάδων, προβατίνων και αιγών)</a:t>
          </a:r>
          <a:endParaRPr lang="en-US" sz="2400" kern="1200" dirty="0"/>
        </a:p>
      </dsp:txBody>
      <dsp:txXfrm>
        <a:off x="347089" y="39963"/>
        <a:ext cx="6244319" cy="586034"/>
      </dsp:txXfrm>
    </dsp:sp>
    <dsp:sp modelId="{E09466A6-E166-4E2E-90A2-EE6D64DC7E6D}">
      <dsp:nvSpPr>
        <dsp:cNvPr id="0" name=""/>
        <dsp:cNvSpPr/>
      </dsp:nvSpPr>
      <dsp:spPr>
        <a:xfrm>
          <a:off x="0" y="1330900"/>
          <a:ext cx="6624736"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6358CE-E163-44EE-8500-BC295BAB251C}">
      <dsp:nvSpPr>
        <dsp:cNvPr id="0" name=""/>
        <dsp:cNvSpPr/>
      </dsp:nvSpPr>
      <dsp:spPr>
        <a:xfrm>
          <a:off x="318664" y="1030754"/>
          <a:ext cx="6306071" cy="649440"/>
        </a:xfrm>
        <a:prstGeom prst="round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79" tIns="0" rIns="175279" bIns="0" numCol="1" spcCol="1270" anchor="ctr" anchorCtr="0">
          <a:noAutofit/>
        </a:bodyPr>
        <a:lstStyle/>
        <a:p>
          <a:pPr marL="0" lvl="0" indent="0" algn="l" defTabSz="1066800">
            <a:lnSpc>
              <a:spcPct val="90000"/>
            </a:lnSpc>
            <a:spcBef>
              <a:spcPct val="0"/>
            </a:spcBef>
            <a:spcAft>
              <a:spcPct val="35000"/>
            </a:spcAft>
            <a:buNone/>
          </a:pPr>
          <a:r>
            <a:rPr lang="el-GR" altLang="el-GR" sz="2400" kern="1200" dirty="0">
              <a:latin typeface="Calibri" panose="020F0502020204030204" pitchFamily="34" charset="0"/>
              <a:cs typeface="Calibri" panose="020F0502020204030204" pitchFamily="34" charset="0"/>
            </a:rPr>
            <a:t>γονιμότητα των θηλυκών</a:t>
          </a:r>
          <a:r>
            <a:rPr lang="el-GR" altLang="el-GR" sz="2000" kern="1200" dirty="0">
              <a:latin typeface="Calibri" panose="020F0502020204030204" pitchFamily="34" charset="0"/>
              <a:cs typeface="Calibri" panose="020F0502020204030204" pitchFamily="34" charset="0"/>
            </a:rPr>
            <a:t> στα είδη των αγροτικών ζώων</a:t>
          </a:r>
          <a:endParaRPr lang="en-US" sz="2000" kern="1200" dirty="0"/>
        </a:p>
      </dsp:txBody>
      <dsp:txXfrm>
        <a:off x="350367" y="1062457"/>
        <a:ext cx="6242665" cy="586034"/>
      </dsp:txXfrm>
    </dsp:sp>
    <dsp:sp modelId="{23CA0427-E6B4-4C90-B3C6-9A80F11333BD}">
      <dsp:nvSpPr>
        <dsp:cNvPr id="0" name=""/>
        <dsp:cNvSpPr/>
      </dsp:nvSpPr>
      <dsp:spPr>
        <a:xfrm>
          <a:off x="0" y="2328820"/>
          <a:ext cx="6624736"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A430A9-555C-4D5B-B912-272A6F1198D8}">
      <dsp:nvSpPr>
        <dsp:cNvPr id="0" name=""/>
        <dsp:cNvSpPr/>
      </dsp:nvSpPr>
      <dsp:spPr>
        <a:xfrm>
          <a:off x="315386" y="2004100"/>
          <a:ext cx="6307725" cy="649440"/>
        </a:xfrm>
        <a:prstGeom prst="round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79" tIns="0" rIns="175279" bIns="0" numCol="1" spcCol="1270" anchor="ctr" anchorCtr="0">
          <a:noAutofit/>
        </a:bodyPr>
        <a:lstStyle/>
        <a:p>
          <a:pPr marL="0" lvl="0" indent="0" algn="l" defTabSz="1066800">
            <a:lnSpc>
              <a:spcPct val="90000"/>
            </a:lnSpc>
            <a:spcBef>
              <a:spcPct val="0"/>
            </a:spcBef>
            <a:spcAft>
              <a:spcPct val="35000"/>
            </a:spcAft>
            <a:buNone/>
          </a:pPr>
          <a:r>
            <a:rPr lang="el-GR" altLang="el-GR" sz="2400" kern="1200" dirty="0">
              <a:latin typeface="Calibri" panose="020F0502020204030204" pitchFamily="34" charset="0"/>
              <a:cs typeface="Calibri" panose="020F0502020204030204" pitchFamily="34" charset="0"/>
            </a:rPr>
            <a:t>Προσδιορισμός σωματικού βάρους</a:t>
          </a:r>
        </a:p>
      </dsp:txBody>
      <dsp:txXfrm>
        <a:off x="347089" y="2035803"/>
        <a:ext cx="6244319" cy="586034"/>
      </dsp:txXfrm>
    </dsp:sp>
    <dsp:sp modelId="{D7D1D54A-86D7-4A6F-BD16-4350EE593467}">
      <dsp:nvSpPr>
        <dsp:cNvPr id="0" name=""/>
        <dsp:cNvSpPr/>
      </dsp:nvSpPr>
      <dsp:spPr>
        <a:xfrm>
          <a:off x="0" y="4054112"/>
          <a:ext cx="6624736"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12C0FEB-0E6A-4248-96ED-52667562486F}">
      <dsp:nvSpPr>
        <dsp:cNvPr id="0" name=""/>
        <dsp:cNvSpPr/>
      </dsp:nvSpPr>
      <dsp:spPr>
        <a:xfrm>
          <a:off x="315386" y="3002020"/>
          <a:ext cx="6307725" cy="1368551"/>
        </a:xfrm>
        <a:prstGeom prst="roundRect">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79" tIns="0" rIns="175279" bIns="0" numCol="1" spcCol="1270" anchor="ctr" anchorCtr="0">
          <a:noAutofit/>
        </a:bodyPr>
        <a:lstStyle/>
        <a:p>
          <a:pPr marL="0" lvl="0" indent="0" algn="l" defTabSz="889000">
            <a:lnSpc>
              <a:spcPct val="90000"/>
            </a:lnSpc>
            <a:spcBef>
              <a:spcPct val="0"/>
            </a:spcBef>
            <a:spcAft>
              <a:spcPct val="35000"/>
            </a:spcAft>
            <a:buNone/>
          </a:pPr>
          <a:r>
            <a:rPr lang="el-GR" altLang="el-GR" sz="2000" kern="1200" dirty="0">
              <a:latin typeface="Calibri" panose="020F0502020204030204" pitchFamily="34" charset="0"/>
              <a:cs typeface="Calibri" panose="020F0502020204030204" pitchFamily="34" charset="0"/>
            </a:rPr>
            <a:t>μετρήσεις του ραχιαίου υποδόριου λίπους με τη βοήθεια υπερήχων (αντλούνται έμμεσες πληροφορίες για την παχυντική και </a:t>
          </a:r>
          <a:r>
            <a:rPr lang="el-GR" altLang="el-GR" sz="2000" kern="1200" dirty="0" err="1">
              <a:latin typeface="Calibri" panose="020F0502020204030204" pitchFamily="34" charset="0"/>
              <a:cs typeface="Calibri" panose="020F0502020204030204" pitchFamily="34" charset="0"/>
            </a:rPr>
            <a:t>κρεοπαραγωγική</a:t>
          </a:r>
          <a:r>
            <a:rPr lang="el-GR" altLang="el-GR" sz="2000" kern="1200" dirty="0">
              <a:latin typeface="Calibri" panose="020F0502020204030204" pitchFamily="34" charset="0"/>
              <a:cs typeface="Calibri" panose="020F0502020204030204" pitchFamily="34" charset="0"/>
            </a:rPr>
            <a:t> ικανότητα των </a:t>
          </a:r>
          <a:r>
            <a:rPr lang="el-GR" altLang="el-GR" sz="2000" kern="1200" dirty="0" err="1">
              <a:latin typeface="Calibri" panose="020F0502020204030204" pitchFamily="34" charset="0"/>
              <a:cs typeface="Calibri" panose="020F0502020204030204" pitchFamily="34" charset="0"/>
            </a:rPr>
            <a:t>κρεοπαραγωγών</a:t>
          </a:r>
          <a:r>
            <a:rPr lang="el-GR" altLang="el-GR" sz="2000" kern="1200" dirty="0">
              <a:latin typeface="Calibri" panose="020F0502020204030204" pitchFamily="34" charset="0"/>
              <a:cs typeface="Calibri" panose="020F0502020204030204" pitchFamily="34" charset="0"/>
            </a:rPr>
            <a:t> ζώων)</a:t>
          </a:r>
          <a:endParaRPr lang="en-US" sz="2000" kern="1200" dirty="0"/>
        </a:p>
      </dsp:txBody>
      <dsp:txXfrm>
        <a:off x="382193" y="3068827"/>
        <a:ext cx="6174111" cy="12349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ECE2B-B548-42B1-B8FD-A89C0BCEB873}">
      <dsp:nvSpPr>
        <dsp:cNvPr id="0" name=""/>
        <dsp:cNvSpPr/>
      </dsp:nvSpPr>
      <dsp:spPr>
        <a:xfrm>
          <a:off x="1336743" y="0"/>
          <a:ext cx="5251722" cy="525172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7AAA8E-6525-4D8B-90EC-53008A675997}">
      <dsp:nvSpPr>
        <dsp:cNvPr id="0" name=""/>
        <dsp:cNvSpPr/>
      </dsp:nvSpPr>
      <dsp:spPr>
        <a:xfrm>
          <a:off x="3962604" y="527992"/>
          <a:ext cx="3413619" cy="1243181"/>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altLang="el-GR" sz="2400" kern="1200" dirty="0">
              <a:latin typeface="Calibri" panose="020F0502020204030204" pitchFamily="34" charset="0"/>
              <a:cs typeface="Calibri" panose="020F0502020204030204" pitchFamily="34" charset="0"/>
            </a:rPr>
            <a:t>1. Απομακρύνουμε την επίδραση των συστηματικών παραγόντων </a:t>
          </a:r>
          <a:endParaRPr lang="en-US" sz="2400" kern="1200" dirty="0"/>
        </a:p>
      </dsp:txBody>
      <dsp:txXfrm>
        <a:off x="4023291" y="588679"/>
        <a:ext cx="3292245" cy="1121807"/>
      </dsp:txXfrm>
    </dsp:sp>
    <dsp:sp modelId="{55F2279F-63A5-473E-A940-6338CFEADAB6}">
      <dsp:nvSpPr>
        <dsp:cNvPr id="0" name=""/>
        <dsp:cNvSpPr/>
      </dsp:nvSpPr>
      <dsp:spPr>
        <a:xfrm>
          <a:off x="3962604" y="1926571"/>
          <a:ext cx="3413619" cy="1243181"/>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altLang="el-GR" sz="2400" kern="1200" dirty="0">
              <a:latin typeface="Calibri" panose="020F0502020204030204" pitchFamily="34" charset="0"/>
              <a:cs typeface="Calibri" panose="020F0502020204030204" pitchFamily="34" charset="0"/>
            </a:rPr>
            <a:t>2. Αναχθούν οι αποδόσεις σε συγκρίσιμη </a:t>
          </a:r>
          <a:r>
            <a:rPr lang="el-GR" altLang="el-GR" sz="2400" kern="1200" dirty="0" err="1">
              <a:latin typeface="Calibri" panose="020F0502020204030204" pitchFamily="34" charset="0"/>
              <a:cs typeface="Calibri" panose="020F0502020204030204" pitchFamily="34" charset="0"/>
            </a:rPr>
            <a:t>φαινοτυπική</a:t>
          </a:r>
          <a:r>
            <a:rPr lang="el-GR" altLang="el-GR" sz="2400" kern="1200" dirty="0">
              <a:latin typeface="Calibri" panose="020F0502020204030204" pitchFamily="34" charset="0"/>
              <a:cs typeface="Calibri" panose="020F0502020204030204" pitchFamily="34" charset="0"/>
            </a:rPr>
            <a:t> βάση</a:t>
          </a:r>
          <a:endParaRPr lang="en-US" sz="2400" kern="1200" dirty="0"/>
        </a:p>
      </dsp:txBody>
      <dsp:txXfrm>
        <a:off x="4023291" y="1987258"/>
        <a:ext cx="3292245" cy="1121807"/>
      </dsp:txXfrm>
    </dsp:sp>
    <dsp:sp modelId="{1A9D9F78-757B-4C43-B193-CA2660C31F6B}">
      <dsp:nvSpPr>
        <dsp:cNvPr id="0" name=""/>
        <dsp:cNvSpPr/>
      </dsp:nvSpPr>
      <dsp:spPr>
        <a:xfrm>
          <a:off x="3962604" y="3325150"/>
          <a:ext cx="3413619" cy="1243181"/>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altLang="el-GR" sz="2400" kern="1200" dirty="0">
              <a:latin typeface="Calibri" panose="020F0502020204030204" pitchFamily="34" charset="0"/>
              <a:cs typeface="Calibri" panose="020F0502020204030204" pitchFamily="34" charset="0"/>
            </a:rPr>
            <a:t>3. Να κατατάξουμε αμερόληπτα</a:t>
          </a:r>
          <a:r>
            <a:rPr lang="en-US" altLang="el-GR" sz="2400" kern="1200" dirty="0">
              <a:latin typeface="Calibri" panose="020F0502020204030204" pitchFamily="34" charset="0"/>
              <a:cs typeface="Calibri" panose="020F0502020204030204" pitchFamily="34" charset="0"/>
            </a:rPr>
            <a:t> </a:t>
          </a:r>
          <a:r>
            <a:rPr lang="el-GR" altLang="el-GR" sz="2400" kern="1200" dirty="0">
              <a:latin typeface="Calibri" panose="020F0502020204030204" pitchFamily="34" charset="0"/>
              <a:cs typeface="Calibri" panose="020F0502020204030204" pitchFamily="34" charset="0"/>
            </a:rPr>
            <a:t>τα ζώα μιας ομάδας</a:t>
          </a:r>
          <a:endParaRPr lang="en-US" sz="2400" kern="1200" dirty="0"/>
        </a:p>
      </dsp:txBody>
      <dsp:txXfrm>
        <a:off x="4023291" y="3385837"/>
        <a:ext cx="3292245" cy="112180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C03A34-E9AE-43F7-9CA7-02C15AD6FFE1}" type="datetimeFigureOut">
              <a:rPr lang="el-GR" smtClean="0"/>
              <a:t>7/10/2024</a:t>
            </a:fld>
            <a:endParaRPr lang="el-G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4C6E6A-8823-42FD-95D9-54D3F521056A}" type="slidenum">
              <a:rPr lang="el-GR" smtClean="0"/>
              <a:t>‹#›</a:t>
            </a:fld>
            <a:endParaRPr lang="el-GR"/>
          </a:p>
        </p:txBody>
      </p:sp>
    </p:spTree>
    <p:extLst>
      <p:ext uri="{BB962C8B-B14F-4D97-AF65-F5344CB8AC3E}">
        <p14:creationId xmlns:p14="http://schemas.microsoft.com/office/powerpoint/2010/main" val="697597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6"/>
          <p:cNvSpPr>
            <a:spLocks noGrp="1" noChangeArrowheads="1"/>
          </p:cNvSpPr>
          <p:nvPr>
            <p:ph type="sldNum" sz="quarter" idx="12"/>
          </p:nvPr>
        </p:nvSpPr>
        <p:spPr>
          <a:ln/>
        </p:spPr>
        <p:txBody>
          <a:bodyPr/>
          <a:lstStyle>
            <a:lvl1pPr>
              <a:defRPr/>
            </a:lvl1pPr>
          </a:lstStyle>
          <a:p>
            <a:pPr>
              <a:defRPr/>
            </a:pPr>
            <a:fld id="{F62E4504-BD6B-44CA-AF60-4261616AAA72}" type="slidenum">
              <a:rPr lang="el-GR" altLang="en-US"/>
              <a:pPr>
                <a:defRPr/>
              </a:pPr>
              <a:t>‹#›</a:t>
            </a:fld>
            <a:endParaRPr lang="el-GR" altLang="en-US"/>
          </a:p>
        </p:txBody>
      </p:sp>
    </p:spTree>
    <p:extLst>
      <p:ext uri="{BB962C8B-B14F-4D97-AF65-F5344CB8AC3E}">
        <p14:creationId xmlns:p14="http://schemas.microsoft.com/office/powerpoint/2010/main" val="3271463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6"/>
          <p:cNvSpPr>
            <a:spLocks noGrp="1" noChangeArrowheads="1"/>
          </p:cNvSpPr>
          <p:nvPr>
            <p:ph type="sldNum" sz="quarter" idx="12"/>
          </p:nvPr>
        </p:nvSpPr>
        <p:spPr>
          <a:ln/>
        </p:spPr>
        <p:txBody>
          <a:bodyPr/>
          <a:lstStyle>
            <a:lvl1pPr>
              <a:defRPr/>
            </a:lvl1pPr>
          </a:lstStyle>
          <a:p>
            <a:pPr>
              <a:defRPr/>
            </a:pPr>
            <a:fld id="{B4A3BFCE-5FE4-4BD5-96B2-35A675D66A47}" type="slidenum">
              <a:rPr lang="el-GR" altLang="en-US"/>
              <a:pPr>
                <a:defRPr/>
              </a:pPr>
              <a:t>‹#›</a:t>
            </a:fld>
            <a:endParaRPr lang="el-GR" altLang="en-US"/>
          </a:p>
        </p:txBody>
      </p:sp>
    </p:spTree>
    <p:extLst>
      <p:ext uri="{BB962C8B-B14F-4D97-AF65-F5344CB8AC3E}">
        <p14:creationId xmlns:p14="http://schemas.microsoft.com/office/powerpoint/2010/main" val="2968363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6"/>
          <p:cNvSpPr>
            <a:spLocks noGrp="1" noChangeArrowheads="1"/>
          </p:cNvSpPr>
          <p:nvPr>
            <p:ph type="sldNum" sz="quarter" idx="12"/>
          </p:nvPr>
        </p:nvSpPr>
        <p:spPr>
          <a:ln/>
        </p:spPr>
        <p:txBody>
          <a:bodyPr/>
          <a:lstStyle>
            <a:lvl1pPr>
              <a:defRPr/>
            </a:lvl1pPr>
          </a:lstStyle>
          <a:p>
            <a:pPr>
              <a:defRPr/>
            </a:pPr>
            <a:fld id="{06F261D0-A786-4831-86AF-C72AEC33DC5C}" type="slidenum">
              <a:rPr lang="el-GR" altLang="en-US"/>
              <a:pPr>
                <a:defRPr/>
              </a:pPr>
              <a:t>‹#›</a:t>
            </a:fld>
            <a:endParaRPr lang="el-GR" altLang="en-US"/>
          </a:p>
        </p:txBody>
      </p:sp>
    </p:spTree>
    <p:extLst>
      <p:ext uri="{BB962C8B-B14F-4D97-AF65-F5344CB8AC3E}">
        <p14:creationId xmlns:p14="http://schemas.microsoft.com/office/powerpoint/2010/main" val="728023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8" name="Rectangle 6"/>
          <p:cNvSpPr>
            <a:spLocks noGrp="1" noChangeArrowheads="1"/>
          </p:cNvSpPr>
          <p:nvPr>
            <p:ph type="sldNum" sz="quarter" idx="12"/>
          </p:nvPr>
        </p:nvSpPr>
        <p:spPr>
          <a:ln/>
        </p:spPr>
        <p:txBody>
          <a:bodyPr/>
          <a:lstStyle>
            <a:lvl1pPr>
              <a:defRPr/>
            </a:lvl1pPr>
          </a:lstStyle>
          <a:p>
            <a:pPr>
              <a:defRPr/>
            </a:pPr>
            <a:fld id="{B8CE0508-B083-4480-8A71-D6BFB47C3F3D}" type="slidenum">
              <a:rPr lang="el-GR" altLang="en-US"/>
              <a:pPr>
                <a:defRPr/>
              </a:pPr>
              <a:t>‹#›</a:t>
            </a:fld>
            <a:endParaRPr lang="el-GR" altLang="en-US"/>
          </a:p>
        </p:txBody>
      </p:sp>
    </p:spTree>
    <p:extLst>
      <p:ext uri="{BB962C8B-B14F-4D97-AF65-F5344CB8AC3E}">
        <p14:creationId xmlns:p14="http://schemas.microsoft.com/office/powerpoint/2010/main" val="2776782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67E2A5-A2B9-4780-800B-AFAEEC8B0C97}" type="slidenum">
              <a:rPr lang="el-GR" altLang="en-US"/>
              <a:pPr>
                <a:defRPr/>
              </a:pPr>
              <a:t>‹#›</a:t>
            </a:fld>
            <a:endParaRPr lang="el-GR" altLang="en-US"/>
          </a:p>
        </p:txBody>
      </p:sp>
    </p:spTree>
    <p:extLst>
      <p:ext uri="{BB962C8B-B14F-4D97-AF65-F5344CB8AC3E}">
        <p14:creationId xmlns:p14="http://schemas.microsoft.com/office/powerpoint/2010/main" val="2620940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6"/>
          <p:cNvSpPr>
            <a:spLocks noGrp="1" noChangeArrowheads="1"/>
          </p:cNvSpPr>
          <p:nvPr>
            <p:ph type="sldNum" sz="quarter" idx="12"/>
          </p:nvPr>
        </p:nvSpPr>
        <p:spPr>
          <a:ln/>
        </p:spPr>
        <p:txBody>
          <a:bodyPr/>
          <a:lstStyle>
            <a:lvl1pPr>
              <a:defRPr/>
            </a:lvl1pPr>
          </a:lstStyle>
          <a:p>
            <a:pPr>
              <a:defRPr/>
            </a:pPr>
            <a:fld id="{FC182542-9116-499D-A291-C8C21099F2D2}" type="slidenum">
              <a:rPr lang="el-GR" altLang="en-US"/>
              <a:pPr>
                <a:defRPr/>
              </a:pPr>
              <a:t>‹#›</a:t>
            </a:fld>
            <a:endParaRPr lang="el-GR" altLang="en-US"/>
          </a:p>
        </p:txBody>
      </p:sp>
    </p:spTree>
    <p:extLst>
      <p:ext uri="{BB962C8B-B14F-4D97-AF65-F5344CB8AC3E}">
        <p14:creationId xmlns:p14="http://schemas.microsoft.com/office/powerpoint/2010/main" val="48880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6"/>
          <p:cNvSpPr>
            <a:spLocks noGrp="1" noChangeArrowheads="1"/>
          </p:cNvSpPr>
          <p:nvPr>
            <p:ph type="sldNum" sz="quarter" idx="12"/>
          </p:nvPr>
        </p:nvSpPr>
        <p:spPr>
          <a:ln/>
        </p:spPr>
        <p:txBody>
          <a:bodyPr/>
          <a:lstStyle>
            <a:lvl1pPr>
              <a:defRPr/>
            </a:lvl1pPr>
          </a:lstStyle>
          <a:p>
            <a:pPr>
              <a:defRPr/>
            </a:pPr>
            <a:fld id="{A68BF5C6-4B11-423E-8E5A-9BEDFA842174}" type="slidenum">
              <a:rPr lang="el-GR" altLang="en-US"/>
              <a:pPr>
                <a:defRPr/>
              </a:pPr>
              <a:t>‹#›</a:t>
            </a:fld>
            <a:endParaRPr lang="el-GR" altLang="en-US"/>
          </a:p>
        </p:txBody>
      </p:sp>
    </p:spTree>
    <p:extLst>
      <p:ext uri="{BB962C8B-B14F-4D97-AF65-F5344CB8AC3E}">
        <p14:creationId xmlns:p14="http://schemas.microsoft.com/office/powerpoint/2010/main" val="609603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6"/>
          <p:cNvSpPr>
            <a:spLocks noGrp="1" noChangeArrowheads="1"/>
          </p:cNvSpPr>
          <p:nvPr>
            <p:ph type="sldNum" sz="quarter" idx="12"/>
          </p:nvPr>
        </p:nvSpPr>
        <p:spPr>
          <a:ln/>
        </p:spPr>
        <p:txBody>
          <a:bodyPr/>
          <a:lstStyle>
            <a:lvl1pPr>
              <a:defRPr/>
            </a:lvl1pPr>
          </a:lstStyle>
          <a:p>
            <a:pPr>
              <a:defRPr/>
            </a:pPr>
            <a:fld id="{E4F96FA9-302D-4534-A27D-847C6D193663}" type="slidenum">
              <a:rPr lang="el-GR" altLang="en-US"/>
              <a:pPr>
                <a:defRPr/>
              </a:pPr>
              <a:t>‹#›</a:t>
            </a:fld>
            <a:endParaRPr lang="el-GR" altLang="en-US"/>
          </a:p>
        </p:txBody>
      </p:sp>
    </p:spTree>
    <p:extLst>
      <p:ext uri="{BB962C8B-B14F-4D97-AF65-F5344CB8AC3E}">
        <p14:creationId xmlns:p14="http://schemas.microsoft.com/office/powerpoint/2010/main" val="3072918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6"/>
          <p:cNvSpPr>
            <a:spLocks noGrp="1" noChangeArrowheads="1"/>
          </p:cNvSpPr>
          <p:nvPr>
            <p:ph type="sldNum" sz="quarter" idx="12"/>
          </p:nvPr>
        </p:nvSpPr>
        <p:spPr>
          <a:ln/>
        </p:spPr>
        <p:txBody>
          <a:bodyPr/>
          <a:lstStyle>
            <a:lvl1pPr>
              <a:defRPr/>
            </a:lvl1pPr>
          </a:lstStyle>
          <a:p>
            <a:pPr>
              <a:defRPr/>
            </a:pPr>
            <a:fld id="{91F6559B-466B-466A-A930-E7F18AC2D8B4}" type="slidenum">
              <a:rPr lang="el-GR" altLang="en-US"/>
              <a:pPr>
                <a:defRPr/>
              </a:pPr>
              <a:t>‹#›</a:t>
            </a:fld>
            <a:endParaRPr lang="el-GR" altLang="en-US"/>
          </a:p>
        </p:txBody>
      </p:sp>
    </p:spTree>
    <p:extLst>
      <p:ext uri="{BB962C8B-B14F-4D97-AF65-F5344CB8AC3E}">
        <p14:creationId xmlns:p14="http://schemas.microsoft.com/office/powerpoint/2010/main" val="3929297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9" name="Rectangle 6"/>
          <p:cNvSpPr>
            <a:spLocks noGrp="1" noChangeArrowheads="1"/>
          </p:cNvSpPr>
          <p:nvPr>
            <p:ph type="sldNum" sz="quarter" idx="12"/>
          </p:nvPr>
        </p:nvSpPr>
        <p:spPr>
          <a:ln/>
        </p:spPr>
        <p:txBody>
          <a:bodyPr/>
          <a:lstStyle>
            <a:lvl1pPr>
              <a:defRPr/>
            </a:lvl1pPr>
          </a:lstStyle>
          <a:p>
            <a:pPr>
              <a:defRPr/>
            </a:pPr>
            <a:fld id="{5B236F4B-62DD-4005-84D1-B604FA3E2F2F}" type="slidenum">
              <a:rPr lang="el-GR" altLang="en-US"/>
              <a:pPr>
                <a:defRPr/>
              </a:pPr>
              <a:t>‹#›</a:t>
            </a:fld>
            <a:endParaRPr lang="el-GR" altLang="en-US"/>
          </a:p>
        </p:txBody>
      </p:sp>
    </p:spTree>
    <p:extLst>
      <p:ext uri="{BB962C8B-B14F-4D97-AF65-F5344CB8AC3E}">
        <p14:creationId xmlns:p14="http://schemas.microsoft.com/office/powerpoint/2010/main" val="4202360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5" name="Rectangle 6"/>
          <p:cNvSpPr>
            <a:spLocks noGrp="1" noChangeArrowheads="1"/>
          </p:cNvSpPr>
          <p:nvPr>
            <p:ph type="sldNum" sz="quarter" idx="12"/>
          </p:nvPr>
        </p:nvSpPr>
        <p:spPr>
          <a:ln/>
        </p:spPr>
        <p:txBody>
          <a:bodyPr/>
          <a:lstStyle>
            <a:lvl1pPr>
              <a:defRPr/>
            </a:lvl1pPr>
          </a:lstStyle>
          <a:p>
            <a:pPr>
              <a:defRPr/>
            </a:pPr>
            <a:fld id="{095EF900-070C-497F-835E-4B0713C0FC65}" type="slidenum">
              <a:rPr lang="el-GR" altLang="en-US"/>
              <a:pPr>
                <a:defRPr/>
              </a:pPr>
              <a:t>‹#›</a:t>
            </a:fld>
            <a:endParaRPr lang="el-GR" altLang="en-US"/>
          </a:p>
        </p:txBody>
      </p:sp>
    </p:spTree>
    <p:extLst>
      <p:ext uri="{BB962C8B-B14F-4D97-AF65-F5344CB8AC3E}">
        <p14:creationId xmlns:p14="http://schemas.microsoft.com/office/powerpoint/2010/main" val="372992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4" name="Rectangle 6"/>
          <p:cNvSpPr>
            <a:spLocks noGrp="1" noChangeArrowheads="1"/>
          </p:cNvSpPr>
          <p:nvPr>
            <p:ph type="sldNum" sz="quarter" idx="12"/>
          </p:nvPr>
        </p:nvSpPr>
        <p:spPr>
          <a:ln/>
        </p:spPr>
        <p:txBody>
          <a:bodyPr/>
          <a:lstStyle>
            <a:lvl1pPr>
              <a:defRPr/>
            </a:lvl1pPr>
          </a:lstStyle>
          <a:p>
            <a:pPr>
              <a:defRPr/>
            </a:pPr>
            <a:fld id="{D5F586EE-FC62-4EDC-8BB5-1E5C65ABB583}" type="slidenum">
              <a:rPr lang="el-GR" altLang="en-US"/>
              <a:pPr>
                <a:defRPr/>
              </a:pPr>
              <a:t>‹#›</a:t>
            </a:fld>
            <a:endParaRPr lang="el-GR" altLang="en-US"/>
          </a:p>
        </p:txBody>
      </p:sp>
    </p:spTree>
    <p:extLst>
      <p:ext uri="{BB962C8B-B14F-4D97-AF65-F5344CB8AC3E}">
        <p14:creationId xmlns:p14="http://schemas.microsoft.com/office/powerpoint/2010/main" val="246269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6"/>
          <p:cNvSpPr>
            <a:spLocks noGrp="1" noChangeArrowheads="1"/>
          </p:cNvSpPr>
          <p:nvPr>
            <p:ph type="sldNum" sz="quarter" idx="12"/>
          </p:nvPr>
        </p:nvSpPr>
        <p:spPr>
          <a:ln/>
        </p:spPr>
        <p:txBody>
          <a:bodyPr/>
          <a:lstStyle>
            <a:lvl1pPr>
              <a:defRPr/>
            </a:lvl1pPr>
          </a:lstStyle>
          <a:p>
            <a:pPr>
              <a:defRPr/>
            </a:pPr>
            <a:fld id="{1CC44BF4-FAED-4C17-90A7-8425732DE06C}" type="slidenum">
              <a:rPr lang="el-GR" altLang="en-US"/>
              <a:pPr>
                <a:defRPr/>
              </a:pPr>
              <a:t>‹#›</a:t>
            </a:fld>
            <a:endParaRPr lang="el-GR" altLang="en-US"/>
          </a:p>
        </p:txBody>
      </p:sp>
    </p:spTree>
    <p:extLst>
      <p:ext uri="{BB962C8B-B14F-4D97-AF65-F5344CB8AC3E}">
        <p14:creationId xmlns:p14="http://schemas.microsoft.com/office/powerpoint/2010/main" val="3958305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6"/>
          <p:cNvSpPr>
            <a:spLocks noGrp="1" noChangeArrowheads="1"/>
          </p:cNvSpPr>
          <p:nvPr>
            <p:ph type="sldNum" sz="quarter" idx="12"/>
          </p:nvPr>
        </p:nvSpPr>
        <p:spPr>
          <a:ln/>
        </p:spPr>
        <p:txBody>
          <a:bodyPr/>
          <a:lstStyle>
            <a:lvl1pPr>
              <a:defRPr/>
            </a:lvl1pPr>
          </a:lstStyle>
          <a:p>
            <a:pPr>
              <a:defRPr/>
            </a:pPr>
            <a:fld id="{7AFF38D3-5656-4DCA-9DD1-170F341024A8}" type="slidenum">
              <a:rPr lang="el-GR" altLang="en-US"/>
              <a:pPr>
                <a:defRPr/>
              </a:pPr>
              <a:t>‹#›</a:t>
            </a:fld>
            <a:endParaRPr lang="el-GR" altLang="en-US"/>
          </a:p>
        </p:txBody>
      </p:sp>
    </p:spTree>
    <p:extLst>
      <p:ext uri="{BB962C8B-B14F-4D97-AF65-F5344CB8AC3E}">
        <p14:creationId xmlns:p14="http://schemas.microsoft.com/office/powerpoint/2010/main" val="4096142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a:t>Click to edit Master text styles</a:t>
            </a:r>
          </a:p>
          <a:p>
            <a:pPr lvl="1"/>
            <a:r>
              <a:rPr lang="el-GR" altLang="en-US"/>
              <a:t>Second level</a:t>
            </a:r>
          </a:p>
          <a:p>
            <a:pPr lvl="2"/>
            <a:r>
              <a:rPr lang="el-GR" altLang="en-US"/>
              <a:t>Third level</a:t>
            </a:r>
          </a:p>
          <a:p>
            <a:pPr lvl="3"/>
            <a:r>
              <a:rPr lang="el-GR" altLang="en-US"/>
              <a:t>Fourth level</a:t>
            </a:r>
          </a:p>
          <a:p>
            <a:pPr lvl="4"/>
            <a:r>
              <a:rPr lang="el-GR"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l-GR"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l-GR"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B815E9A-424F-4597-BCE6-E85D2F9B2C67}"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4.xml"/><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digitalcommons.unl.edu/cgi/viewcontent.cgi?article=1250&amp;context=animalscifacpub" TargetMode="External"/><Relationship Id="rId2" Type="http://schemas.openxmlformats.org/officeDocument/2006/relationships/hyperlink" Target="https://www.animalgenome.org/cgi-bin/CorrDB/index#Sheep"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96401" y="836712"/>
            <a:ext cx="7700962" cy="2736850"/>
          </a:xfrm>
        </p:spPr>
        <p:txBody>
          <a:bodyPr anchor="ctr"/>
          <a:lstStyle/>
          <a:p>
            <a:pPr eaLnBrk="1" hangingPunct="1"/>
            <a:r>
              <a:rPr lang="el-GR" altLang="en-US" sz="4000" b="1" dirty="0">
                <a:latin typeface="Calibri" panose="020F0502020204030204" pitchFamily="34" charset="0"/>
                <a:cs typeface="Calibri" panose="020F0502020204030204" pitchFamily="34" charset="0"/>
              </a:rPr>
              <a:t>Από τις </a:t>
            </a:r>
            <a:r>
              <a:rPr lang="el-GR" altLang="en-US" sz="4000" b="1" dirty="0" err="1">
                <a:latin typeface="Calibri" panose="020F0502020204030204" pitchFamily="34" charset="0"/>
                <a:cs typeface="Calibri" panose="020F0502020204030204" pitchFamily="34" charset="0"/>
              </a:rPr>
              <a:t>φαινοτυπικές</a:t>
            </a:r>
            <a:r>
              <a:rPr lang="el-GR" altLang="en-US" sz="4000" b="1" dirty="0">
                <a:latin typeface="Calibri" panose="020F0502020204030204" pitchFamily="34" charset="0"/>
                <a:cs typeface="Calibri" panose="020F0502020204030204" pitchFamily="34" charset="0"/>
              </a:rPr>
              <a:t> αποδόσεις….</a:t>
            </a:r>
            <a:br>
              <a:rPr lang="el-GR" altLang="en-US" sz="4000" b="1" dirty="0">
                <a:latin typeface="Calibri" panose="020F0502020204030204" pitchFamily="34" charset="0"/>
                <a:cs typeface="Calibri" panose="020F0502020204030204" pitchFamily="34" charset="0"/>
              </a:rPr>
            </a:br>
            <a:r>
              <a:rPr lang="el-GR" altLang="en-US" sz="4000" b="1" dirty="0">
                <a:latin typeface="Calibri" panose="020F0502020204030204" pitchFamily="34" charset="0"/>
                <a:cs typeface="Calibri" panose="020F0502020204030204" pitchFamily="34" charset="0"/>
              </a:rPr>
              <a:t>Στις </a:t>
            </a:r>
            <a:r>
              <a:rPr lang="el-GR" altLang="en-US" sz="4000" b="1" dirty="0" err="1">
                <a:latin typeface="Calibri" panose="020F0502020204030204" pitchFamily="34" charset="0"/>
                <a:cs typeface="Calibri" panose="020F0502020204030204" pitchFamily="34" charset="0"/>
              </a:rPr>
              <a:t>κληροδοτικές</a:t>
            </a:r>
            <a:r>
              <a:rPr lang="el-GR" altLang="en-US" sz="4000" b="1" dirty="0">
                <a:latin typeface="Calibri" panose="020F0502020204030204" pitchFamily="34" charset="0"/>
                <a:cs typeface="Calibri" panose="020F0502020204030204" pitchFamily="34" charset="0"/>
              </a:rPr>
              <a:t> τιμές</a:t>
            </a:r>
          </a:p>
        </p:txBody>
      </p:sp>
      <p:sp>
        <p:nvSpPr>
          <p:cNvPr id="2051" name="Rectangle 3"/>
          <p:cNvSpPr>
            <a:spLocks noGrp="1" noChangeArrowheads="1"/>
          </p:cNvSpPr>
          <p:nvPr>
            <p:ph type="subTitle" idx="1"/>
          </p:nvPr>
        </p:nvSpPr>
        <p:spPr>
          <a:xfrm>
            <a:off x="551144" y="3212976"/>
            <a:ext cx="7991475" cy="1752600"/>
          </a:xfrm>
        </p:spPr>
        <p:txBody>
          <a:bodyPr/>
          <a:lstStyle/>
          <a:p>
            <a:pPr eaLnBrk="1" hangingPunct="1"/>
            <a:r>
              <a:rPr lang="el-GR" altLang="en-US" sz="2800" b="1" dirty="0">
                <a:latin typeface="Calibri" panose="020F0502020204030204" pitchFamily="34" charset="0"/>
                <a:cs typeface="Calibri" panose="020F0502020204030204" pitchFamily="34" charset="0"/>
              </a:rPr>
              <a:t>Διόρθωση των </a:t>
            </a:r>
            <a:r>
              <a:rPr lang="el-GR" altLang="en-US" sz="2800" b="1" dirty="0" err="1">
                <a:latin typeface="Calibri" panose="020F0502020204030204" pitchFamily="34" charset="0"/>
                <a:cs typeface="Calibri" panose="020F0502020204030204" pitchFamily="34" charset="0"/>
              </a:rPr>
              <a:t>φαινοτυπικών</a:t>
            </a:r>
            <a:r>
              <a:rPr lang="el-GR" altLang="en-US" sz="2800" b="1" dirty="0">
                <a:latin typeface="Calibri" panose="020F0502020204030204" pitchFamily="34" charset="0"/>
                <a:cs typeface="Calibri" panose="020F0502020204030204" pitchFamily="34" charset="0"/>
              </a:rPr>
              <a:t> αποδόσεων από</a:t>
            </a:r>
            <a:r>
              <a:rPr lang="en-US" altLang="en-US" sz="2800" b="1" dirty="0">
                <a:latin typeface="Calibri" panose="020F0502020204030204" pitchFamily="34" charset="0"/>
                <a:cs typeface="Calibri" panose="020F0502020204030204" pitchFamily="34" charset="0"/>
              </a:rPr>
              <a:t> </a:t>
            </a:r>
            <a:r>
              <a:rPr lang="el-GR" altLang="en-US" sz="2800" b="1" dirty="0">
                <a:latin typeface="Calibri" panose="020F0502020204030204" pitchFamily="34" charset="0"/>
                <a:cs typeface="Calibri" panose="020F0502020204030204" pitchFamily="34" charset="0"/>
              </a:rPr>
              <a:t>συστηματικές επιδράσεις των περιβαλλοντικών παραγόντων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641909" y="206796"/>
            <a:ext cx="4773216" cy="1728366"/>
          </a:xfrm>
        </p:spPr>
        <p:txBody>
          <a:bodyPr/>
          <a:lstStyle/>
          <a:p>
            <a:pPr algn="r" eaLnBrk="1" hangingPunct="1"/>
            <a:r>
              <a:rPr lang="el-GR" altLang="en-US" sz="2800" dirty="0">
                <a:solidFill>
                  <a:schemeClr val="accent5">
                    <a:lumMod val="25000"/>
                  </a:schemeClr>
                </a:solidFill>
                <a:latin typeface="Calibri" panose="020F0502020204030204" pitchFamily="34" charset="0"/>
                <a:cs typeface="Calibri" panose="020F0502020204030204" pitchFamily="34" charset="0"/>
              </a:rPr>
              <a:t>Διόρθωση των αποδόσεων από συστηματικές περιβαλλοντικές επιδράσεις με την </a:t>
            </a:r>
            <a:r>
              <a:rPr lang="el-GR" altLang="en-US" sz="3200" dirty="0">
                <a:solidFill>
                  <a:srgbClr val="FF0000"/>
                </a:solidFill>
                <a:latin typeface="Calibri" panose="020F0502020204030204" pitchFamily="34" charset="0"/>
                <a:cs typeface="Calibri" panose="020F0502020204030204" pitchFamily="34" charset="0"/>
              </a:rPr>
              <a:t>τεχνική των ελαχίστων τετραγώνων</a:t>
            </a:r>
            <a:endParaRPr lang="el-GR" altLang="en-US" sz="2800" dirty="0">
              <a:solidFill>
                <a:srgbClr val="FF0000"/>
              </a:solidFill>
              <a:latin typeface="Calibri" panose="020F0502020204030204" pitchFamily="34" charset="0"/>
              <a:cs typeface="Calibri" panose="020F0502020204030204" pitchFamily="34" charset="0"/>
            </a:endParaRPr>
          </a:p>
        </p:txBody>
      </p:sp>
      <p:pic>
        <p:nvPicPr>
          <p:cNvPr id="12290" name="Picture 2" descr="Alpines have a few downsides that you should also know ab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2924944"/>
            <a:ext cx="4968552" cy="3312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0481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641909" y="206796"/>
            <a:ext cx="4773216" cy="1728366"/>
          </a:xfrm>
        </p:spPr>
        <p:txBody>
          <a:bodyPr/>
          <a:lstStyle/>
          <a:p>
            <a:pPr algn="r" eaLnBrk="1" hangingPunct="1"/>
            <a:r>
              <a:rPr lang="el-GR" altLang="en-US" sz="2800" dirty="0">
                <a:solidFill>
                  <a:schemeClr val="accent5">
                    <a:lumMod val="25000"/>
                  </a:schemeClr>
                </a:solidFill>
                <a:latin typeface="Calibri" panose="020F0502020204030204" pitchFamily="34" charset="0"/>
                <a:cs typeface="Calibri" panose="020F0502020204030204" pitchFamily="34" charset="0"/>
              </a:rPr>
              <a:t>Διόρθωση των αποδόσεων από συστηματικές περιβαλλοντικές επιδράσεις με την </a:t>
            </a:r>
            <a:r>
              <a:rPr lang="el-GR" altLang="en-US" sz="3200" dirty="0">
                <a:solidFill>
                  <a:srgbClr val="FF0000"/>
                </a:solidFill>
                <a:latin typeface="Calibri" panose="020F0502020204030204" pitchFamily="34" charset="0"/>
                <a:cs typeface="Calibri" panose="020F0502020204030204" pitchFamily="34" charset="0"/>
              </a:rPr>
              <a:t>τεχνική των ελαχίστων τετραγώνων</a:t>
            </a:r>
            <a:endParaRPr lang="el-GR" altLang="en-US" sz="2800" dirty="0">
              <a:solidFill>
                <a:srgbClr val="FF0000"/>
              </a:solidFill>
              <a:latin typeface="Calibri" panose="020F0502020204030204" pitchFamily="34" charset="0"/>
              <a:cs typeface="Calibri" panose="020F0502020204030204" pitchFamily="34" charset="0"/>
            </a:endParaRPr>
          </a:p>
        </p:txBody>
      </p:sp>
      <p:sp>
        <p:nvSpPr>
          <p:cNvPr id="16387" name="Rectangle 3"/>
          <p:cNvSpPr>
            <a:spLocks noGrp="1" noChangeArrowheads="1"/>
          </p:cNvSpPr>
          <p:nvPr>
            <p:ph type="body" idx="1"/>
          </p:nvPr>
        </p:nvSpPr>
        <p:spPr>
          <a:xfrm>
            <a:off x="0" y="2205038"/>
            <a:ext cx="8748713" cy="5472112"/>
          </a:xfrm>
        </p:spPr>
        <p:txBody>
          <a:bodyPr/>
          <a:lstStyle/>
          <a:p>
            <a:pPr eaLnBrk="1" hangingPunct="1">
              <a:lnSpc>
                <a:spcPct val="120000"/>
              </a:lnSpc>
              <a:spcBef>
                <a:spcPct val="5000"/>
              </a:spcBef>
              <a:buFontTx/>
              <a:buNone/>
            </a:pPr>
            <a:r>
              <a:rPr lang="el-GR" altLang="en-US" dirty="0">
                <a:latin typeface="Calibri" panose="020F0502020204030204" pitchFamily="34" charset="0"/>
                <a:cs typeface="Calibri" panose="020F0502020204030204" pitchFamily="34" charset="0"/>
              </a:rPr>
              <a:t>Άσκηση 1.1.1: </a:t>
            </a:r>
            <a:r>
              <a:rPr lang="el-GR" altLang="en-US" sz="2400" dirty="0">
                <a:latin typeface="Calibri" panose="020F0502020204030204" pitchFamily="34" charset="0"/>
                <a:cs typeface="Calibri" panose="020F0502020204030204" pitchFamily="34" charset="0"/>
              </a:rPr>
              <a:t>Σε  αίγες </a:t>
            </a:r>
            <a:r>
              <a:rPr lang="en-US" altLang="en-US" sz="2400" b="1" dirty="0">
                <a:solidFill>
                  <a:schemeClr val="hlink"/>
                </a:solidFill>
                <a:latin typeface="Calibri" panose="020F0502020204030204" pitchFamily="34" charset="0"/>
                <a:cs typeface="Calibri" panose="020F0502020204030204" pitchFamily="34" charset="0"/>
              </a:rPr>
              <a:t>Alpine</a:t>
            </a:r>
            <a:r>
              <a:rPr lang="el-GR" altLang="en-US" sz="2400" dirty="0">
                <a:solidFill>
                  <a:schemeClr val="hlink"/>
                </a:solidFill>
                <a:latin typeface="Calibri" panose="020F0502020204030204" pitchFamily="34" charset="0"/>
                <a:cs typeface="Calibri" panose="020F0502020204030204" pitchFamily="34" charset="0"/>
              </a:rPr>
              <a:t> </a:t>
            </a:r>
            <a:r>
              <a:rPr lang="el-GR" altLang="en-US" sz="2400" dirty="0">
                <a:latin typeface="Calibri" panose="020F0502020204030204" pitchFamily="34" charset="0"/>
                <a:cs typeface="Calibri" panose="020F0502020204030204" pitchFamily="34" charset="0"/>
              </a:rPr>
              <a:t>στη Λομβαρδία η μέση γαλακτοπαραγωγή (Γ) βρέθηκε ίση με </a:t>
            </a:r>
            <a:r>
              <a:rPr lang="el-GR" altLang="en-US" sz="2800" b="1" dirty="0">
                <a:solidFill>
                  <a:srgbClr val="FF0000"/>
                </a:solidFill>
                <a:latin typeface="Calibri" panose="020F0502020204030204" pitchFamily="34" charset="0"/>
                <a:cs typeface="Calibri" panose="020F0502020204030204" pitchFamily="34" charset="0"/>
              </a:rPr>
              <a:t>567 </a:t>
            </a:r>
            <a:r>
              <a:rPr lang="el-GR" altLang="en-US" sz="2800" b="1" dirty="0">
                <a:solidFill>
                  <a:srgbClr val="FF0000"/>
                </a:solidFill>
                <a:latin typeface="Calibri" panose="020F0502020204030204" pitchFamily="34" charset="0"/>
                <a:cs typeface="Calibri" panose="020F0502020204030204" pitchFamily="34" charset="0"/>
                <a:sym typeface="Symbol" panose="05050102010706020507" pitchFamily="18" charset="2"/>
              </a:rPr>
              <a:t></a:t>
            </a:r>
            <a:r>
              <a:rPr lang="el-GR" altLang="en-US" sz="2800" b="1" dirty="0">
                <a:solidFill>
                  <a:srgbClr val="FF0000"/>
                </a:solidFill>
                <a:latin typeface="Calibri" panose="020F0502020204030204" pitchFamily="34" charset="0"/>
                <a:cs typeface="Calibri" panose="020F0502020204030204" pitchFamily="34" charset="0"/>
              </a:rPr>
              <a:t> 6 </a:t>
            </a:r>
            <a:r>
              <a:rPr lang="en-US" altLang="en-US" sz="2800" b="1" dirty="0">
                <a:solidFill>
                  <a:srgbClr val="FF0000"/>
                </a:solidFill>
                <a:latin typeface="Calibri" panose="020F0502020204030204" pitchFamily="34" charset="0"/>
                <a:cs typeface="Calibri" panose="020F0502020204030204" pitchFamily="34" charset="0"/>
              </a:rPr>
              <a:t>kg</a:t>
            </a:r>
            <a:r>
              <a:rPr lang="el-GR" altLang="en-US" sz="2800" b="1" dirty="0">
                <a:solidFill>
                  <a:srgbClr val="FF0000"/>
                </a:solidFill>
                <a:latin typeface="Calibri" panose="020F0502020204030204" pitchFamily="34" charset="0"/>
                <a:cs typeface="Calibri" panose="020F0502020204030204" pitchFamily="34" charset="0"/>
              </a:rPr>
              <a:t> </a:t>
            </a:r>
            <a:r>
              <a:rPr lang="el-GR" altLang="en-US" sz="2400" dirty="0">
                <a:latin typeface="Calibri" panose="020F0502020204030204" pitchFamily="34" charset="0"/>
                <a:cs typeface="Calibri" panose="020F0502020204030204" pitchFamily="34" charset="0"/>
              </a:rPr>
              <a:t>και το μέσο μέγεθος της </a:t>
            </a:r>
            <a:r>
              <a:rPr lang="el-GR" altLang="en-US" sz="2400" dirty="0" err="1">
                <a:latin typeface="Calibri" panose="020F0502020204030204" pitchFamily="34" charset="0"/>
                <a:cs typeface="Calibri" panose="020F0502020204030204" pitchFamily="34" charset="0"/>
              </a:rPr>
              <a:t>τοκετοομάδας</a:t>
            </a:r>
            <a:r>
              <a:rPr lang="el-GR" altLang="en-US" sz="2400" dirty="0">
                <a:latin typeface="Calibri" panose="020F0502020204030204" pitchFamily="34" charset="0"/>
                <a:cs typeface="Calibri" panose="020F0502020204030204" pitchFamily="34" charset="0"/>
              </a:rPr>
              <a:t> στη γέννηση (ΜΤΓ) βρέθηκε και </a:t>
            </a:r>
            <a:r>
              <a:rPr lang="el-GR" altLang="en-US" sz="2800" b="1" dirty="0">
                <a:solidFill>
                  <a:srgbClr val="FF0000"/>
                </a:solidFill>
                <a:latin typeface="Calibri" panose="020F0502020204030204" pitchFamily="34" charset="0"/>
                <a:cs typeface="Calibri" panose="020F0502020204030204" pitchFamily="34" charset="0"/>
              </a:rPr>
              <a:t>1,6 </a:t>
            </a:r>
            <a:r>
              <a:rPr lang="el-GR" altLang="en-US" sz="2800" b="1" dirty="0">
                <a:solidFill>
                  <a:srgbClr val="FF0000"/>
                </a:solidFill>
                <a:latin typeface="Calibri" panose="020F0502020204030204" pitchFamily="34" charset="0"/>
                <a:cs typeface="Calibri" panose="020F0502020204030204" pitchFamily="34" charset="0"/>
                <a:sym typeface="Symbol" panose="05050102010706020507" pitchFamily="18" charset="2"/>
              </a:rPr>
              <a:t></a:t>
            </a:r>
            <a:r>
              <a:rPr lang="el-GR" altLang="en-US" sz="2800" b="1" dirty="0">
                <a:solidFill>
                  <a:srgbClr val="FF0000"/>
                </a:solidFill>
                <a:latin typeface="Calibri" panose="020F0502020204030204" pitchFamily="34" charset="0"/>
                <a:cs typeface="Calibri" panose="020F0502020204030204" pitchFamily="34" charset="0"/>
              </a:rPr>
              <a:t> 0,1</a:t>
            </a:r>
            <a:r>
              <a:rPr lang="el-GR" altLang="en-US" sz="2400" dirty="0">
                <a:latin typeface="Calibri" panose="020F0502020204030204" pitchFamily="34" charset="0"/>
                <a:cs typeface="Calibri" panose="020F0502020204030204" pitchFamily="34" charset="0"/>
              </a:rPr>
              <a:t> ερίφια, αντίστοιχα. </a:t>
            </a:r>
          </a:p>
          <a:p>
            <a:pPr eaLnBrk="1" hangingPunct="1">
              <a:lnSpc>
                <a:spcPct val="120000"/>
              </a:lnSpc>
              <a:spcBef>
                <a:spcPct val="5000"/>
              </a:spcBef>
              <a:buFontTx/>
              <a:buNone/>
            </a:pPr>
            <a:r>
              <a:rPr lang="el-GR" altLang="en-US" sz="2400" dirty="0">
                <a:latin typeface="Calibri" panose="020F0502020204030204" pitchFamily="34" charset="0"/>
                <a:cs typeface="Calibri" panose="020F0502020204030204" pitchFamily="34" charset="0"/>
              </a:rPr>
              <a:t>Ο </a:t>
            </a:r>
            <a:r>
              <a:rPr lang="el-GR" altLang="en-US" sz="2400" b="1" dirty="0">
                <a:latin typeface="Calibri" panose="020F0502020204030204" pitchFamily="34" charset="0"/>
                <a:cs typeface="Calibri" panose="020F0502020204030204" pitchFamily="34" charset="0"/>
              </a:rPr>
              <a:t>αριθμός της γαλακτικής περιόδου</a:t>
            </a:r>
            <a:r>
              <a:rPr lang="el-GR" altLang="en-US" sz="2400" dirty="0">
                <a:latin typeface="Calibri" panose="020F0502020204030204" pitchFamily="34" charset="0"/>
                <a:cs typeface="Calibri" panose="020F0502020204030204" pitchFamily="34" charset="0"/>
              </a:rPr>
              <a:t> επηρεάζει τις δύο παραπάνω ιδιότητες. </a:t>
            </a:r>
          </a:p>
          <a:p>
            <a:pPr eaLnBrk="1" hangingPunct="1">
              <a:lnSpc>
                <a:spcPct val="120000"/>
              </a:lnSpc>
              <a:spcBef>
                <a:spcPct val="5000"/>
              </a:spcBef>
              <a:buFontTx/>
              <a:buNone/>
            </a:pPr>
            <a:r>
              <a:rPr lang="el-GR" altLang="en-US" sz="2400" dirty="0">
                <a:latin typeface="Calibri" panose="020F0502020204030204" pitchFamily="34" charset="0"/>
                <a:cs typeface="Calibri" panose="020F0502020204030204" pitchFamily="34" charset="0"/>
              </a:rPr>
              <a:t>Τα αποτελέσματα της επίδρασης αυτής παρουσιάζονται ως αποκλίσεις (εκτιμήσεις ελαχίστων τετραγώνων) από το μέσο όρο του πληθυσμού ανά ιδιότητα στον πίνακα που ακολουθεί</a:t>
            </a:r>
            <a:r>
              <a:rPr lang="el-GR" altLang="en-US" dirty="0">
                <a:latin typeface="Calibri" panose="020F0502020204030204" pitchFamily="34" charset="0"/>
                <a:cs typeface="Calibri" panose="020F0502020204030204" pitchFamily="34" charset="0"/>
              </a:rPr>
              <a:t>:</a:t>
            </a:r>
          </a:p>
        </p:txBody>
      </p:sp>
      <p:pic>
        <p:nvPicPr>
          <p:cNvPr id="12290" name="Picture 2" descr="Alpines have a few downsides that you should also know abou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87324"/>
            <a:ext cx="3168352" cy="211223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Calibri" panose="020F0502020204030204" pitchFamily="34" charset="0"/>
                <a:cs typeface="Calibri" panose="020F0502020204030204" pitchFamily="34" charset="0"/>
              </a:rPr>
              <a:t>Αίγες </a:t>
            </a:r>
            <a:r>
              <a:rPr lang="en-US" dirty="0">
                <a:latin typeface="Calibri" panose="020F0502020204030204" pitchFamily="34" charset="0"/>
                <a:cs typeface="Calibri" panose="020F0502020204030204" pitchFamily="34" charset="0"/>
              </a:rPr>
              <a:t>Alpine</a:t>
            </a:r>
            <a:endParaRPr lang="el-GR"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endParaRPr lang="el-GR"/>
          </a:p>
        </p:txBody>
      </p:sp>
      <p:pic>
        <p:nvPicPr>
          <p:cNvPr id="11266" name="Picture 2" descr="Alpines have a few downsides that you should also know abo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360" y="1234480"/>
            <a:ext cx="8435280" cy="5623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299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179388" y="274638"/>
            <a:ext cx="8785225" cy="1143000"/>
          </a:xfrm>
        </p:spPr>
        <p:txBody>
          <a:bodyPr/>
          <a:lstStyle/>
          <a:p>
            <a:pPr eaLnBrk="1" hangingPunct="1"/>
            <a:r>
              <a:rPr lang="el-GR" altLang="en-US" sz="2400" dirty="0">
                <a:latin typeface="Calibri" panose="020F0502020204030204" pitchFamily="34" charset="0"/>
                <a:cs typeface="Calibri" panose="020F0502020204030204" pitchFamily="34" charset="0"/>
              </a:rPr>
              <a:t>Πίνακας: </a:t>
            </a:r>
            <a:r>
              <a:rPr lang="en-US" altLang="en-US" sz="2400" dirty="0">
                <a:latin typeface="Calibri" panose="020F0502020204030204" pitchFamily="34" charset="0"/>
                <a:cs typeface="Calibri" panose="020F0502020204030204" pitchFamily="34" charset="0"/>
              </a:rPr>
              <a:t>E</a:t>
            </a:r>
            <a:r>
              <a:rPr lang="el-GR" altLang="en-US" sz="2400" dirty="0" err="1">
                <a:latin typeface="Calibri" panose="020F0502020204030204" pitchFamily="34" charset="0"/>
                <a:cs typeface="Calibri" panose="020F0502020204030204" pitchFamily="34" charset="0"/>
              </a:rPr>
              <a:t>πίδραση</a:t>
            </a:r>
            <a:r>
              <a:rPr lang="el-GR" altLang="en-US" sz="2400" dirty="0">
                <a:latin typeface="Calibri" panose="020F0502020204030204" pitchFamily="34" charset="0"/>
                <a:cs typeface="Calibri" panose="020F0502020204030204" pitchFamily="34" charset="0"/>
              </a:rPr>
              <a:t> του αριθμού της γαλακτικής περιόδου (ΓΠ) </a:t>
            </a:r>
            <a:r>
              <a:rPr lang="en-GB" altLang="en-US" sz="2400" dirty="0" err="1">
                <a:latin typeface="Calibri" panose="020F0502020204030204" pitchFamily="34" charset="0"/>
                <a:cs typeface="Calibri" panose="020F0502020204030204" pitchFamily="34" charset="0"/>
              </a:rPr>
              <a:t>ως</a:t>
            </a:r>
            <a:r>
              <a:rPr lang="en-GB" altLang="en-US" sz="2400" dirty="0">
                <a:latin typeface="Calibri" panose="020F0502020204030204" pitchFamily="34" charset="0"/>
                <a:cs typeface="Calibri" panose="020F0502020204030204" pitchFamily="34" charset="0"/>
              </a:rPr>
              <a:t> απ</a:t>
            </a:r>
            <a:r>
              <a:rPr lang="el-GR" altLang="en-US" sz="2400" dirty="0" err="1">
                <a:latin typeface="Calibri" panose="020F0502020204030204" pitchFamily="34" charset="0"/>
                <a:cs typeface="Calibri" panose="020F0502020204030204" pitchFamily="34" charset="0"/>
              </a:rPr>
              <a:t>όκλιση</a:t>
            </a:r>
            <a:r>
              <a:rPr lang="en-GB" altLang="en-US" sz="2400" dirty="0">
                <a:latin typeface="Calibri" panose="020F0502020204030204" pitchFamily="34" charset="0"/>
                <a:cs typeface="Calibri" panose="020F0502020204030204" pitchFamily="34" charset="0"/>
              </a:rPr>
              <a:t> από</a:t>
            </a:r>
            <a:r>
              <a:rPr lang="el-GR" altLang="en-US" sz="2400" dirty="0">
                <a:latin typeface="Calibri" panose="020F0502020204030204" pitchFamily="34" charset="0"/>
                <a:cs typeface="Calibri" panose="020F0502020204030204" pitchFamily="34" charset="0"/>
              </a:rPr>
              <a:t> </a:t>
            </a:r>
            <a:r>
              <a:rPr lang="en-GB" altLang="en-US" sz="2400" dirty="0" err="1">
                <a:latin typeface="Calibri" panose="020F0502020204030204" pitchFamily="34" charset="0"/>
                <a:cs typeface="Calibri" panose="020F0502020204030204" pitchFamily="34" charset="0"/>
              </a:rPr>
              <a:t>το</a:t>
            </a:r>
            <a:r>
              <a:rPr lang="en-GB" altLang="en-US" sz="2400" dirty="0">
                <a:latin typeface="Calibri" panose="020F0502020204030204" pitchFamily="34" charset="0"/>
                <a:cs typeface="Calibri" panose="020F0502020204030204" pitchFamily="34" charset="0"/>
              </a:rPr>
              <a:t> </a:t>
            </a:r>
            <a:r>
              <a:rPr lang="en-GB" altLang="en-US" sz="2400" dirty="0" err="1">
                <a:latin typeface="Calibri" panose="020F0502020204030204" pitchFamily="34" charset="0"/>
                <a:cs typeface="Calibri" panose="020F0502020204030204" pitchFamily="34" charset="0"/>
              </a:rPr>
              <a:t>μέσο</a:t>
            </a:r>
            <a:r>
              <a:rPr lang="en-GB" altLang="en-US" sz="2400" dirty="0">
                <a:latin typeface="Calibri" panose="020F0502020204030204" pitchFamily="34" charset="0"/>
                <a:cs typeface="Calibri" panose="020F0502020204030204" pitchFamily="34" charset="0"/>
              </a:rPr>
              <a:t> </a:t>
            </a:r>
            <a:r>
              <a:rPr lang="en-GB" altLang="en-US" sz="2400" dirty="0" err="1">
                <a:latin typeface="Calibri" panose="020F0502020204030204" pitchFamily="34" charset="0"/>
                <a:cs typeface="Calibri" panose="020F0502020204030204" pitchFamily="34" charset="0"/>
              </a:rPr>
              <a:t>όρο</a:t>
            </a:r>
            <a:r>
              <a:rPr lang="en-GB" altLang="en-US" sz="2400" dirty="0">
                <a:latin typeface="Calibri" panose="020F0502020204030204" pitchFamily="34" charset="0"/>
                <a:cs typeface="Calibri" panose="020F0502020204030204" pitchFamily="34" charset="0"/>
              </a:rPr>
              <a:t> </a:t>
            </a:r>
            <a:r>
              <a:rPr lang="en-GB" altLang="en-US" sz="2400" dirty="0" err="1">
                <a:latin typeface="Calibri" panose="020F0502020204030204" pitchFamily="34" charset="0"/>
                <a:cs typeface="Calibri" panose="020F0502020204030204" pitchFamily="34" charset="0"/>
              </a:rPr>
              <a:t>του</a:t>
            </a:r>
            <a:r>
              <a:rPr lang="en-GB" altLang="en-US" sz="2400" dirty="0">
                <a:latin typeface="Calibri" panose="020F0502020204030204" pitchFamily="34" charset="0"/>
                <a:cs typeface="Calibri" panose="020F0502020204030204" pitchFamily="34" charset="0"/>
              </a:rPr>
              <a:t> π</a:t>
            </a:r>
            <a:r>
              <a:rPr lang="en-GB" altLang="en-US" sz="2400" dirty="0" err="1">
                <a:latin typeface="Calibri" panose="020F0502020204030204" pitchFamily="34" charset="0"/>
                <a:cs typeface="Calibri" panose="020F0502020204030204" pitchFamily="34" charset="0"/>
              </a:rPr>
              <a:t>ληθυσμού</a:t>
            </a:r>
            <a:r>
              <a:rPr lang="en-GB" altLang="en-US" sz="2400" dirty="0">
                <a:latin typeface="Calibri" panose="020F0502020204030204" pitchFamily="34" charset="0"/>
                <a:cs typeface="Calibri" panose="020F0502020204030204" pitchFamily="34" charset="0"/>
              </a:rPr>
              <a:t> α</a:t>
            </a:r>
            <a:r>
              <a:rPr lang="en-GB" altLang="en-US" sz="2400" dirty="0" err="1">
                <a:latin typeface="Calibri" panose="020F0502020204030204" pitchFamily="34" charset="0"/>
                <a:cs typeface="Calibri" panose="020F0502020204030204" pitchFamily="34" charset="0"/>
              </a:rPr>
              <a:t>νά</a:t>
            </a:r>
            <a:r>
              <a:rPr lang="en-GB" altLang="en-US" sz="2400" dirty="0">
                <a:latin typeface="Calibri" panose="020F0502020204030204" pitchFamily="34" charset="0"/>
                <a:cs typeface="Calibri" panose="020F0502020204030204" pitchFamily="34" charset="0"/>
              </a:rPr>
              <a:t> </a:t>
            </a:r>
            <a:r>
              <a:rPr lang="en-GB" altLang="en-US" sz="2400" dirty="0" err="1">
                <a:latin typeface="Calibri" panose="020F0502020204030204" pitchFamily="34" charset="0"/>
                <a:cs typeface="Calibri" panose="020F0502020204030204" pitchFamily="34" charset="0"/>
              </a:rPr>
              <a:t>ιδιότητ</a:t>
            </a:r>
            <a:r>
              <a:rPr lang="en-GB" altLang="en-US" sz="2400" dirty="0">
                <a:latin typeface="Calibri" panose="020F0502020204030204" pitchFamily="34" charset="0"/>
                <a:cs typeface="Calibri" panose="020F0502020204030204" pitchFamily="34" charset="0"/>
              </a:rPr>
              <a:t>α</a:t>
            </a:r>
            <a:r>
              <a:rPr lang="el-GR" altLang="en-US" sz="4000" dirty="0">
                <a:latin typeface="Calibri" panose="020F0502020204030204" pitchFamily="34" charset="0"/>
                <a:cs typeface="Calibri" panose="020F0502020204030204" pitchFamily="34" charset="0"/>
              </a:rPr>
              <a:t> </a:t>
            </a:r>
          </a:p>
        </p:txBody>
      </p:sp>
      <p:graphicFrame>
        <p:nvGraphicFramePr>
          <p:cNvPr id="11305" name="Group 41"/>
          <p:cNvGraphicFramePr>
            <a:graphicFrameLocks noGrp="1"/>
          </p:cNvGraphicFramePr>
          <p:nvPr>
            <p:ph idx="1"/>
            <p:extLst>
              <p:ext uri="{D42A27DB-BD31-4B8C-83A1-F6EECF244321}">
                <p14:modId xmlns:p14="http://schemas.microsoft.com/office/powerpoint/2010/main" val="2997593115"/>
              </p:ext>
            </p:extLst>
          </p:nvPr>
        </p:nvGraphicFramePr>
        <p:xfrm>
          <a:off x="1151731" y="1417638"/>
          <a:ext cx="6840537" cy="3565628"/>
        </p:xfrm>
        <a:graphic>
          <a:graphicData uri="http://schemas.openxmlformats.org/drawingml/2006/table">
            <a:tbl>
              <a:tblPr/>
              <a:tblGrid>
                <a:gridCol w="1728787">
                  <a:extLst>
                    <a:ext uri="{9D8B030D-6E8A-4147-A177-3AD203B41FA5}">
                      <a16:colId xmlns:a16="http://schemas.microsoft.com/office/drawing/2014/main" val="20000"/>
                    </a:ext>
                  </a:extLst>
                </a:gridCol>
                <a:gridCol w="3023344">
                  <a:extLst>
                    <a:ext uri="{9D8B030D-6E8A-4147-A177-3AD203B41FA5}">
                      <a16:colId xmlns:a16="http://schemas.microsoft.com/office/drawing/2014/main" val="20001"/>
                    </a:ext>
                  </a:extLst>
                </a:gridCol>
                <a:gridCol w="2088406">
                  <a:extLst>
                    <a:ext uri="{9D8B030D-6E8A-4147-A177-3AD203B41FA5}">
                      <a16:colId xmlns:a16="http://schemas.microsoft.com/office/drawing/2014/main" val="20002"/>
                    </a:ext>
                  </a:extLst>
                </a:gridCol>
              </a:tblGrid>
              <a:tr h="8228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Επίδραση Αριθμού ΓΠ</a:t>
                      </a:r>
                      <a:endPar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Γαλακτοπαραγωγή </a:t>
                      </a:r>
                      <a:r>
                        <a:rPr kumimoji="0" lang="en-US"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(kg)</a:t>
                      </a:r>
                      <a:endPar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a:ln>
                            <a:noFill/>
                          </a:ln>
                          <a:solidFill>
                            <a:schemeClr val="tx1"/>
                          </a:solidFill>
                          <a:effectLst/>
                          <a:latin typeface="Calibri" panose="020F0502020204030204" pitchFamily="34" charset="0"/>
                          <a:cs typeface="Calibri" panose="020F0502020204030204" pitchFamily="34" charset="0"/>
                        </a:rPr>
                        <a:t>ΜΤΓ (ερίφια)</a:t>
                      </a:r>
                      <a:endParaRPr kumimoji="0" lang="el-GR"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1η</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-139</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rPr>
                        <a:t>-0,32</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2η</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-10</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rPr>
                        <a:t>-0,04</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3η</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+33</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rPr>
                        <a:t>0,10</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4η</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+35</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rPr>
                        <a:t>0,14</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5η</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+57</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rPr>
                        <a:t>0,09</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7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≥6η</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+24</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0,04</a:t>
                      </a:r>
                    </a:p>
                  </a:txBody>
                  <a:tcPr marT="45682" marB="456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7445" name="Text Box 147"/>
          <p:cNvSpPr txBox="1">
            <a:spLocks noChangeArrowheads="1"/>
          </p:cNvSpPr>
          <p:nvPr/>
        </p:nvSpPr>
        <p:spPr bwMode="auto">
          <a:xfrm>
            <a:off x="1979712" y="5000422"/>
            <a:ext cx="5472608" cy="1569660"/>
          </a:xfrm>
          <a:prstGeom prst="rect">
            <a:avLst/>
          </a:prstGeom>
          <a:noFill/>
          <a:ln w="9525">
            <a:noFill/>
            <a:miter lim="800000"/>
            <a:headEnd/>
            <a:tailEnd/>
          </a:ln>
          <a:effectLst>
            <a:glow rad="101600">
              <a:schemeClr val="accent4">
                <a:satMod val="175000"/>
                <a:alpha val="40000"/>
              </a:schemeClr>
            </a:glow>
          </a:effectLst>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2400" dirty="0">
                <a:solidFill>
                  <a:schemeClr val="tx2"/>
                </a:solidFill>
                <a:latin typeface="Calibri" panose="020F0502020204030204" pitchFamily="34" charset="0"/>
                <a:ea typeface="+mj-ea"/>
                <a:cs typeface="Calibri" panose="020F0502020204030204" pitchFamily="34" charset="0"/>
              </a:rPr>
              <a:t>Να βρεθεί</a:t>
            </a:r>
            <a:r>
              <a:rPr lang="en-US" altLang="en-US" sz="2400" dirty="0">
                <a:solidFill>
                  <a:schemeClr val="tx2"/>
                </a:solidFill>
                <a:latin typeface="Calibri" panose="020F0502020204030204" pitchFamily="34" charset="0"/>
                <a:ea typeface="+mj-ea"/>
                <a:cs typeface="Calibri" panose="020F0502020204030204" pitchFamily="34" charset="0"/>
              </a:rPr>
              <a:t> </a:t>
            </a:r>
            <a:r>
              <a:rPr lang="el-GR" altLang="en-US" sz="2400" dirty="0">
                <a:solidFill>
                  <a:schemeClr val="tx2"/>
                </a:solidFill>
                <a:latin typeface="Calibri" panose="020F0502020204030204" pitchFamily="34" charset="0"/>
                <a:ea typeface="+mj-ea"/>
                <a:cs typeface="Calibri" panose="020F0502020204030204" pitchFamily="34" charset="0"/>
              </a:rPr>
              <a:t>α) η μέση Γαλακτοπαραγωγή και το μέσο Μέγεθος </a:t>
            </a:r>
            <a:r>
              <a:rPr lang="el-GR" altLang="en-US" sz="2400" dirty="0" err="1">
                <a:solidFill>
                  <a:schemeClr val="tx2"/>
                </a:solidFill>
                <a:latin typeface="Calibri" panose="020F0502020204030204" pitchFamily="34" charset="0"/>
                <a:ea typeface="+mj-ea"/>
                <a:cs typeface="Calibri" panose="020F0502020204030204" pitchFamily="34" charset="0"/>
              </a:rPr>
              <a:t>Τοκετοομάδων</a:t>
            </a:r>
            <a:r>
              <a:rPr lang="el-GR" altLang="en-US" sz="2400" dirty="0">
                <a:solidFill>
                  <a:schemeClr val="tx2"/>
                </a:solidFill>
                <a:latin typeface="Calibri" panose="020F0502020204030204" pitchFamily="34" charset="0"/>
                <a:ea typeface="+mj-ea"/>
                <a:cs typeface="Calibri" panose="020F0502020204030204" pitchFamily="34" charset="0"/>
              </a:rPr>
              <a:t> στη Γέννηση στις αίγες που βρίσκονται στη 2</a:t>
            </a:r>
            <a:r>
              <a:rPr lang="el-GR" altLang="en-US" sz="2400" baseline="30000" dirty="0">
                <a:solidFill>
                  <a:schemeClr val="tx2"/>
                </a:solidFill>
                <a:latin typeface="Calibri" panose="020F0502020204030204" pitchFamily="34" charset="0"/>
                <a:ea typeface="+mj-ea"/>
                <a:cs typeface="Calibri" panose="020F0502020204030204" pitchFamily="34" charset="0"/>
              </a:rPr>
              <a:t>η</a:t>
            </a:r>
            <a:r>
              <a:rPr lang="el-GR" altLang="en-US" sz="2400" dirty="0">
                <a:solidFill>
                  <a:schemeClr val="tx2"/>
                </a:solidFill>
                <a:latin typeface="Calibri" panose="020F0502020204030204" pitchFamily="34" charset="0"/>
                <a:ea typeface="+mj-ea"/>
                <a:cs typeface="Calibri" panose="020F0502020204030204" pitchFamily="34" charset="0"/>
              </a:rPr>
              <a:t>  και 5η γαλακτική περίοδο, αντίστοιχα.</a:t>
            </a:r>
          </a:p>
        </p:txBody>
      </p:sp>
      <p:sp>
        <p:nvSpPr>
          <p:cNvPr id="2" name="Teardrop 1"/>
          <p:cNvSpPr/>
          <p:nvPr/>
        </p:nvSpPr>
        <p:spPr>
          <a:xfrm>
            <a:off x="-28485" y="5701229"/>
            <a:ext cx="1926873" cy="108012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TextBox 2"/>
          <p:cNvSpPr txBox="1"/>
          <p:nvPr/>
        </p:nvSpPr>
        <p:spPr>
          <a:xfrm>
            <a:off x="80918" y="5999031"/>
            <a:ext cx="1944340" cy="400110"/>
          </a:xfrm>
          <a:prstGeom prst="rect">
            <a:avLst/>
          </a:prstGeom>
          <a:noFill/>
        </p:spPr>
        <p:txBody>
          <a:bodyPr wrap="square" rtlCol="0">
            <a:spAutoFit/>
          </a:bodyPr>
          <a:lstStyle/>
          <a:p>
            <a:r>
              <a:rPr lang="el-GR" altLang="en-US" sz="2000" b="1" dirty="0" err="1">
                <a:latin typeface="Calibri" panose="020F0502020204030204" pitchFamily="34" charset="0"/>
                <a:cs typeface="Calibri" panose="020F0502020204030204" pitchFamily="34" charset="0"/>
              </a:rPr>
              <a:t>μ</a:t>
            </a:r>
            <a:r>
              <a:rPr lang="el-GR" altLang="en-US" sz="2000" b="1" baseline="-25000" dirty="0" err="1">
                <a:latin typeface="Calibri" panose="020F0502020204030204" pitchFamily="34" charset="0"/>
                <a:cs typeface="Calibri" panose="020F0502020204030204" pitchFamily="34" charset="0"/>
              </a:rPr>
              <a:t>Γ</a:t>
            </a:r>
            <a:r>
              <a:rPr lang="el-GR" altLang="en-US" sz="2000" b="1" dirty="0">
                <a:latin typeface="Calibri" panose="020F0502020204030204" pitchFamily="34" charset="0"/>
                <a:cs typeface="Calibri" panose="020F0502020204030204" pitchFamily="34" charset="0"/>
              </a:rPr>
              <a:t>=567 </a:t>
            </a:r>
            <a:r>
              <a:rPr lang="el-GR" altLang="en-US" sz="2000" b="1" dirty="0">
                <a:latin typeface="Calibri" panose="020F0502020204030204" pitchFamily="34" charset="0"/>
                <a:cs typeface="Calibri" panose="020F0502020204030204" pitchFamily="34" charset="0"/>
                <a:sym typeface="Symbol" panose="05050102010706020507" pitchFamily="18" charset="2"/>
              </a:rPr>
              <a:t></a:t>
            </a:r>
            <a:r>
              <a:rPr lang="el-GR" altLang="en-US" sz="2000" b="1" dirty="0">
                <a:latin typeface="Calibri" panose="020F0502020204030204" pitchFamily="34" charset="0"/>
                <a:cs typeface="Calibri" panose="020F0502020204030204" pitchFamily="34" charset="0"/>
              </a:rPr>
              <a:t> 6 </a:t>
            </a:r>
            <a:r>
              <a:rPr lang="en-US" altLang="en-US" sz="2000" b="1" dirty="0">
                <a:latin typeface="Calibri" panose="020F0502020204030204" pitchFamily="34" charset="0"/>
                <a:cs typeface="Calibri" panose="020F0502020204030204" pitchFamily="34" charset="0"/>
              </a:rPr>
              <a:t>kg</a:t>
            </a:r>
            <a:endParaRPr lang="el-GR" sz="2000" b="1" dirty="0"/>
          </a:p>
        </p:txBody>
      </p:sp>
      <p:sp>
        <p:nvSpPr>
          <p:cNvPr id="9" name="Teardrop 8"/>
          <p:cNvSpPr/>
          <p:nvPr/>
        </p:nvSpPr>
        <p:spPr>
          <a:xfrm flipH="1">
            <a:off x="7402151" y="5308155"/>
            <a:ext cx="1795462" cy="1323525"/>
          </a:xfrm>
          <a:prstGeom prst="teardrop">
            <a:avLst>
              <a:gd name="adj" fmla="val 10491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TextBox 3"/>
          <p:cNvSpPr txBox="1"/>
          <p:nvPr/>
        </p:nvSpPr>
        <p:spPr>
          <a:xfrm>
            <a:off x="7517985" y="5646751"/>
            <a:ext cx="1891249" cy="646331"/>
          </a:xfrm>
          <a:prstGeom prst="rect">
            <a:avLst/>
          </a:prstGeom>
          <a:noFill/>
        </p:spPr>
        <p:txBody>
          <a:bodyPr wrap="square" rtlCol="0">
            <a:spAutoFit/>
          </a:bodyPr>
          <a:lstStyle/>
          <a:p>
            <a:r>
              <a:rPr lang="el-GR" altLang="en-US" b="1" dirty="0" err="1">
                <a:latin typeface="Calibri" panose="020F0502020204030204" pitchFamily="34" charset="0"/>
                <a:cs typeface="Calibri" panose="020F0502020204030204" pitchFamily="34" charset="0"/>
              </a:rPr>
              <a:t>μ</a:t>
            </a:r>
            <a:r>
              <a:rPr lang="el-GR" altLang="en-US" b="1" baseline="-25000" dirty="0" err="1">
                <a:latin typeface="Calibri" panose="020F0502020204030204" pitchFamily="34" charset="0"/>
                <a:cs typeface="Calibri" panose="020F0502020204030204" pitchFamily="34" charset="0"/>
              </a:rPr>
              <a:t>ΜΤΓ</a:t>
            </a:r>
            <a:r>
              <a:rPr lang="el-GR" altLang="en-US" b="1" dirty="0">
                <a:latin typeface="Calibri" panose="020F0502020204030204" pitchFamily="34" charset="0"/>
                <a:cs typeface="Calibri" panose="020F0502020204030204" pitchFamily="34" charset="0"/>
              </a:rPr>
              <a:t>=1,6 </a:t>
            </a:r>
            <a:r>
              <a:rPr lang="el-GR" altLang="en-US" b="1" dirty="0">
                <a:latin typeface="Calibri" panose="020F0502020204030204" pitchFamily="34" charset="0"/>
                <a:cs typeface="Calibri" panose="020F0502020204030204" pitchFamily="34" charset="0"/>
                <a:sym typeface="Symbol" panose="05050102010706020507" pitchFamily="18" charset="2"/>
              </a:rPr>
              <a:t></a:t>
            </a:r>
            <a:r>
              <a:rPr lang="el-GR" altLang="en-US" b="1" dirty="0">
                <a:latin typeface="Calibri" panose="020F0502020204030204" pitchFamily="34" charset="0"/>
                <a:cs typeface="Calibri" panose="020F0502020204030204" pitchFamily="34" charset="0"/>
              </a:rPr>
              <a:t> 0,1 ερίφια</a:t>
            </a:r>
            <a:endParaRPr lang="el-GR"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0" y="274638"/>
            <a:ext cx="9144000" cy="1143000"/>
          </a:xfrm>
        </p:spPr>
        <p:txBody>
          <a:bodyPr/>
          <a:lstStyle/>
          <a:p>
            <a:pPr eaLnBrk="1" hangingPunct="1"/>
            <a:r>
              <a:rPr lang="el-GR" altLang="en-US" sz="2400" dirty="0">
                <a:solidFill>
                  <a:schemeClr val="tx1"/>
                </a:solidFill>
                <a:latin typeface="Calibri" panose="020F0502020204030204" pitchFamily="34" charset="0"/>
                <a:cs typeface="Calibri" panose="020F0502020204030204" pitchFamily="34" charset="0"/>
              </a:rPr>
              <a:t>Μέση Γαλακτοπαραγωγή της </a:t>
            </a:r>
            <a:r>
              <a:rPr lang="en-US" altLang="en-US" sz="2400" dirty="0">
                <a:solidFill>
                  <a:schemeClr val="tx1"/>
                </a:solidFill>
                <a:latin typeface="Calibri" panose="020F0502020204030204" pitchFamily="34" charset="0"/>
                <a:cs typeface="Calibri" panose="020F0502020204030204" pitchFamily="34" charset="0"/>
              </a:rPr>
              <a:t>X</a:t>
            </a:r>
            <a:r>
              <a:rPr lang="el-GR" altLang="en-US" sz="2400" dirty="0">
                <a:solidFill>
                  <a:schemeClr val="tx1"/>
                </a:solidFill>
                <a:latin typeface="Calibri" panose="020F0502020204030204" pitchFamily="34" charset="0"/>
                <a:cs typeface="Calibri" panose="020F0502020204030204" pitchFamily="34" charset="0"/>
              </a:rPr>
              <a:t> γαλακτικής περιόδου = μέσος όρος + επίδραση της Χ γαλακτικής περιόδου</a:t>
            </a:r>
          </a:p>
        </p:txBody>
      </p:sp>
      <p:graphicFrame>
        <p:nvGraphicFramePr>
          <p:cNvPr id="17492" name="Group 84"/>
          <p:cNvGraphicFramePr>
            <a:graphicFrameLocks noGrp="1"/>
          </p:cNvGraphicFramePr>
          <p:nvPr>
            <p:ph idx="1"/>
            <p:extLst>
              <p:ext uri="{D42A27DB-BD31-4B8C-83A1-F6EECF244321}">
                <p14:modId xmlns:p14="http://schemas.microsoft.com/office/powerpoint/2010/main" val="3242155765"/>
              </p:ext>
            </p:extLst>
          </p:nvPr>
        </p:nvGraphicFramePr>
        <p:xfrm>
          <a:off x="457200" y="1600200"/>
          <a:ext cx="8229600" cy="2370138"/>
        </p:xfrm>
        <a:graphic>
          <a:graphicData uri="http://schemas.openxmlformats.org/drawingml/2006/table">
            <a:tbl>
              <a:tblPr/>
              <a:tblGrid>
                <a:gridCol w="2962672">
                  <a:extLst>
                    <a:ext uri="{9D8B030D-6E8A-4147-A177-3AD203B41FA5}">
                      <a16:colId xmlns:a16="http://schemas.microsoft.com/office/drawing/2014/main" val="20000"/>
                    </a:ext>
                  </a:extLst>
                </a:gridCol>
                <a:gridCol w="2736304">
                  <a:extLst>
                    <a:ext uri="{9D8B030D-6E8A-4147-A177-3AD203B41FA5}">
                      <a16:colId xmlns:a16="http://schemas.microsoft.com/office/drawing/2014/main" val="20001"/>
                    </a:ext>
                  </a:extLst>
                </a:gridCol>
                <a:gridCol w="2530624">
                  <a:extLst>
                    <a:ext uri="{9D8B030D-6E8A-4147-A177-3AD203B41FA5}">
                      <a16:colId xmlns:a16="http://schemas.microsoft.com/office/drawing/2014/main" val="20002"/>
                    </a:ext>
                  </a:extLst>
                </a:gridCol>
              </a:tblGrid>
              <a:tr h="118888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Αριθμός γαλακτικής</a:t>
                      </a:r>
                      <a:endPar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περιόδου</a:t>
                      </a:r>
                      <a:endPar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Μέση Γαλακτοπαραγωγή </a:t>
                      </a:r>
                      <a:r>
                        <a:rPr kumimoji="0" lang="en-US"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(kg)</a:t>
                      </a:r>
                      <a:endPar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Μέσο ΜΤΓ (ερίφια)</a:t>
                      </a:r>
                      <a:endPar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062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2η</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rgbClr val="FF0000"/>
                          </a:solidFill>
                          <a:effectLst/>
                          <a:latin typeface="Calibri" panose="020F0502020204030204" pitchFamily="34" charset="0"/>
                          <a:cs typeface="Calibri" panose="020F0502020204030204" pitchFamily="34" charset="0"/>
                        </a:rPr>
                        <a:t>567+(</a:t>
                      </a: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-10)=</a:t>
                      </a:r>
                      <a:r>
                        <a:rPr kumimoji="0" lang="el-GR" altLang="en-US" sz="2400" b="0"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557</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rgbClr val="FF0000"/>
                          </a:solidFill>
                          <a:effectLst/>
                          <a:latin typeface="Calibri" panose="020F0502020204030204" pitchFamily="34" charset="0"/>
                          <a:cs typeface="Calibri" panose="020F0502020204030204" pitchFamily="34" charset="0"/>
                        </a:rPr>
                        <a:t>1,6+(</a:t>
                      </a: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-0,04)=</a:t>
                      </a:r>
                      <a:r>
                        <a:rPr kumimoji="0" lang="el-GR" altLang="en-US" sz="2400" b="0"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1,56</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062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5η</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rgbClr val="FF0000"/>
                          </a:solidFill>
                          <a:effectLst/>
                          <a:latin typeface="Calibri" panose="020F0502020204030204" pitchFamily="34" charset="0"/>
                          <a:cs typeface="Calibri" panose="020F0502020204030204" pitchFamily="34" charset="0"/>
                        </a:rPr>
                        <a:t>567</a:t>
                      </a: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+(+57)=</a:t>
                      </a:r>
                      <a:r>
                        <a:rPr kumimoji="0" lang="el-GR" altLang="en-US" sz="2400" b="0"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624</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rgbClr val="FF0000"/>
                          </a:solidFill>
                          <a:effectLst/>
                          <a:latin typeface="Calibri" panose="020F0502020204030204" pitchFamily="34" charset="0"/>
                          <a:cs typeface="Calibri" panose="020F0502020204030204" pitchFamily="34" charset="0"/>
                        </a:rPr>
                        <a:t>1,6</a:t>
                      </a: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+(+0,09)=</a:t>
                      </a:r>
                      <a:r>
                        <a:rPr kumimoji="0" lang="el-GR" altLang="en-US" sz="2400" b="0"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1,69</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13314" name="Picture 2" descr="Alpine goats are one of the most popular dairy breeds bred and raised successfully all over the worl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4581128"/>
            <a:ext cx="3048273" cy="203218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07950" y="0"/>
            <a:ext cx="8516938" cy="765175"/>
          </a:xfrm>
        </p:spPr>
        <p:txBody>
          <a:bodyPr/>
          <a:lstStyle/>
          <a:p>
            <a:pPr algn="l" eaLnBrk="1" hangingPunct="1"/>
            <a:r>
              <a:rPr lang="el-GR" altLang="en-US" sz="2400">
                <a:latin typeface="Calibri" panose="020F0502020204030204" pitchFamily="34" charset="0"/>
                <a:cs typeface="Calibri" panose="020F0502020204030204" pitchFamily="34" charset="0"/>
              </a:rPr>
              <a:t>β) να επιλεγούν οι δύο καλύτερες αίγες για τη Γ και το ΜΤΓ από τα  ακόλουθα ζώα:</a:t>
            </a:r>
          </a:p>
        </p:txBody>
      </p:sp>
      <p:graphicFrame>
        <p:nvGraphicFramePr>
          <p:cNvPr id="13406" name="Group 94"/>
          <p:cNvGraphicFramePr>
            <a:graphicFrameLocks noGrp="1"/>
          </p:cNvGraphicFramePr>
          <p:nvPr>
            <p:ph sz="half" idx="1"/>
          </p:nvPr>
        </p:nvGraphicFramePr>
        <p:xfrm>
          <a:off x="0" y="1341438"/>
          <a:ext cx="9144001" cy="5114001"/>
        </p:xfrm>
        <a:graphic>
          <a:graphicData uri="http://schemas.openxmlformats.org/drawingml/2006/table">
            <a:tbl>
              <a:tblPr/>
              <a:tblGrid>
                <a:gridCol w="467544">
                  <a:extLst>
                    <a:ext uri="{9D8B030D-6E8A-4147-A177-3AD203B41FA5}">
                      <a16:colId xmlns:a16="http://schemas.microsoft.com/office/drawing/2014/main" val="20000"/>
                    </a:ext>
                  </a:extLst>
                </a:gridCol>
                <a:gridCol w="504056">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3456384">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3275857">
                  <a:extLst>
                    <a:ext uri="{9D8B030D-6E8A-4147-A177-3AD203B41FA5}">
                      <a16:colId xmlns:a16="http://schemas.microsoft.com/office/drawing/2014/main" val="20005"/>
                    </a:ext>
                  </a:extLst>
                </a:gridCol>
              </a:tblGrid>
              <a:tr h="8819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1400" b="1" i="0" u="none" strike="noStrike" cap="none" normalizeH="0" baseline="0" dirty="0" err="1">
                          <a:ln>
                            <a:noFill/>
                          </a:ln>
                          <a:solidFill>
                            <a:srgbClr val="39392A"/>
                          </a:solidFill>
                          <a:effectLst/>
                          <a:latin typeface="Calibri" panose="020F0502020204030204" pitchFamily="34" charset="0"/>
                          <a:cs typeface="Calibri" panose="020F0502020204030204" pitchFamily="34" charset="0"/>
                        </a:rPr>
                        <a:t>Νο</a:t>
                      </a:r>
                      <a:r>
                        <a:rPr kumimoji="0" lang="el-GR" altLang="en-US" sz="1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 </a:t>
                      </a:r>
                      <a:r>
                        <a:rPr kumimoji="0" lang="el-GR" altLang="en-US" sz="1400" b="1" i="0" u="none" strike="noStrike" cap="none" normalizeH="0" baseline="0" dirty="0" err="1">
                          <a:ln>
                            <a:noFill/>
                          </a:ln>
                          <a:solidFill>
                            <a:srgbClr val="39392A"/>
                          </a:solidFill>
                          <a:effectLst/>
                          <a:latin typeface="Calibri" panose="020F0502020204030204" pitchFamily="34" charset="0"/>
                          <a:cs typeface="Calibri" panose="020F0502020204030204" pitchFamily="34" charset="0"/>
                        </a:rPr>
                        <a:t>Αί-γας</a:t>
                      </a:r>
                      <a:endParaRPr kumimoji="0" lang="el-GR"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1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Α. Γ. Π.</a:t>
                      </a:r>
                      <a:endParaRPr kumimoji="0" lang="el-GR"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Γ </a:t>
                      </a:r>
                      <a:r>
                        <a:rPr kumimoji="0" lang="el-GR"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a:t>
                      </a:r>
                      <a:r>
                        <a:rPr kumimoji="0" lang="en-US"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kg)</a:t>
                      </a: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Διόρθωση</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err="1">
                          <a:ln>
                            <a:noFill/>
                          </a:ln>
                          <a:solidFill>
                            <a:srgbClr val="39392A"/>
                          </a:solidFill>
                          <a:effectLst/>
                          <a:latin typeface="Calibri" panose="020F0502020204030204" pitchFamily="34" charset="0"/>
                          <a:cs typeface="Calibri" panose="020F0502020204030204" pitchFamily="34" charset="0"/>
                        </a:rPr>
                        <a:t>Γ</a:t>
                      </a:r>
                      <a:r>
                        <a:rPr kumimoji="0" lang="el-GR" altLang="en-US" sz="2400" b="1" i="0" u="none" strike="noStrike" cap="none" normalizeH="0" baseline="-25000" dirty="0" err="1">
                          <a:ln>
                            <a:noFill/>
                          </a:ln>
                          <a:solidFill>
                            <a:srgbClr val="39392A"/>
                          </a:solidFill>
                          <a:effectLst/>
                          <a:latin typeface="Calibri" panose="020F0502020204030204" pitchFamily="34" charset="0"/>
                          <a:cs typeface="Calibri" panose="020F0502020204030204" pitchFamily="34" charset="0"/>
                        </a:rPr>
                        <a:t>δ</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 =Γ-(</a:t>
                      </a:r>
                      <a:r>
                        <a:rPr kumimoji="0" lang="el-GR" altLang="en-US" sz="2400" b="1" i="0" u="none" strike="noStrike" cap="none" normalizeH="0" baseline="0" dirty="0" err="1">
                          <a:ln>
                            <a:noFill/>
                          </a:ln>
                          <a:solidFill>
                            <a:srgbClr val="39392A"/>
                          </a:solidFill>
                          <a:effectLst/>
                          <a:latin typeface="Calibri" panose="020F0502020204030204" pitchFamily="34" charset="0"/>
                          <a:cs typeface="Calibri" panose="020F0502020204030204" pitchFamily="34" charset="0"/>
                        </a:rPr>
                        <a:t>μ</a:t>
                      </a:r>
                      <a:r>
                        <a:rPr kumimoji="0" lang="el-GR" altLang="en-US" sz="2400" b="1" i="0" u="none" strike="noStrike" cap="none" normalizeH="0" baseline="-25000" dirty="0" err="1">
                          <a:ln>
                            <a:noFill/>
                          </a:ln>
                          <a:solidFill>
                            <a:srgbClr val="39392A"/>
                          </a:solidFill>
                          <a:effectLst/>
                          <a:latin typeface="Calibri" panose="020F0502020204030204" pitchFamily="34" charset="0"/>
                          <a:cs typeface="Calibri" panose="020F0502020204030204" pitchFamily="34" charset="0"/>
                        </a:rPr>
                        <a:t>Γ</a:t>
                      </a:r>
                      <a:r>
                        <a:rPr kumimoji="0" lang="en-US"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ΑΓΠ</a:t>
                      </a:r>
                      <a:r>
                        <a:rPr kumimoji="0" lang="el-GR" altLang="en-US" sz="2400" b="1" i="0" u="none" strike="noStrike" cap="none" normalizeH="0" baseline="-25000" dirty="0">
                          <a:ln>
                            <a:noFill/>
                          </a:ln>
                          <a:solidFill>
                            <a:srgbClr val="39392A"/>
                          </a:solidFill>
                          <a:effectLst/>
                          <a:latin typeface="Calibri" panose="020F0502020204030204" pitchFamily="34" charset="0"/>
                          <a:cs typeface="Calibri" panose="020F0502020204030204" pitchFamily="34" charset="0"/>
                        </a:rPr>
                        <a:t>Γ</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 </a:t>
                      </a:r>
                      <a:r>
                        <a:rPr kumimoji="0" lang="el-GR"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a:t>
                      </a:r>
                      <a:r>
                        <a:rPr kumimoji="0" lang="en-US"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kg)</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 </a:t>
                      </a:r>
                      <a:endParaRPr kumimoji="0" lang="en-US"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ΜΤΓ </a:t>
                      </a:r>
                      <a:r>
                        <a:rPr kumimoji="0" lang="el-GR" altLang="en-US" sz="1800" b="1" i="0" u="none" strike="noStrike" cap="none" normalizeH="0" baseline="0" dirty="0" err="1">
                          <a:ln>
                            <a:noFill/>
                          </a:ln>
                          <a:solidFill>
                            <a:srgbClr val="39392A"/>
                          </a:solidFill>
                          <a:effectLst/>
                          <a:latin typeface="Calibri" panose="020F0502020204030204" pitchFamily="34" charset="0"/>
                          <a:cs typeface="Calibri" panose="020F0502020204030204" pitchFamily="34" charset="0"/>
                        </a:rPr>
                        <a:t>ερί</a:t>
                      </a:r>
                      <a:r>
                        <a:rPr kumimoji="0" lang="en-US"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a:t>
                      </a:r>
                      <a:r>
                        <a:rPr kumimoji="0" lang="el-GR" altLang="en-US" sz="1800" b="1" i="0" u="none" strike="noStrike" cap="none" normalizeH="0" baseline="0" dirty="0" err="1">
                          <a:ln>
                            <a:noFill/>
                          </a:ln>
                          <a:solidFill>
                            <a:srgbClr val="39392A"/>
                          </a:solidFill>
                          <a:effectLst/>
                          <a:latin typeface="Calibri" panose="020F0502020204030204" pitchFamily="34" charset="0"/>
                          <a:cs typeface="Calibri" panose="020F0502020204030204" pitchFamily="34" charset="0"/>
                        </a:rPr>
                        <a:t>φια</a:t>
                      </a:r>
                      <a:endParaRPr kumimoji="0" lang="el-GR"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err="1">
                          <a:ln>
                            <a:noFill/>
                          </a:ln>
                          <a:solidFill>
                            <a:srgbClr val="39392A"/>
                          </a:solidFill>
                          <a:effectLst/>
                          <a:latin typeface="Calibri" panose="020F0502020204030204" pitchFamily="34" charset="0"/>
                          <a:cs typeface="Calibri" panose="020F0502020204030204" pitchFamily="34" charset="0"/>
                        </a:rPr>
                        <a:t>ΜΤΓ</a:t>
                      </a:r>
                      <a:r>
                        <a:rPr kumimoji="0" lang="el-GR" altLang="en-US" sz="2400" b="1" i="0" u="none" strike="noStrike" cap="none" normalizeH="0" baseline="-25000" dirty="0" err="1">
                          <a:ln>
                            <a:noFill/>
                          </a:ln>
                          <a:solidFill>
                            <a:srgbClr val="39392A"/>
                          </a:solidFill>
                          <a:effectLst/>
                          <a:latin typeface="Calibri" panose="020F0502020204030204" pitchFamily="34" charset="0"/>
                          <a:cs typeface="Calibri" panose="020F0502020204030204" pitchFamily="34" charset="0"/>
                        </a:rPr>
                        <a:t>δ</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 ΜΤΓ-(</a:t>
                      </a:r>
                      <a:r>
                        <a:rPr kumimoji="0" lang="el-GR" altLang="en-US" sz="2400" b="1" i="0" u="none" strike="noStrike" cap="none" normalizeH="0" baseline="0" dirty="0" err="1">
                          <a:ln>
                            <a:noFill/>
                          </a:ln>
                          <a:solidFill>
                            <a:srgbClr val="39392A"/>
                          </a:solidFill>
                          <a:effectLst/>
                          <a:latin typeface="Calibri" panose="020F0502020204030204" pitchFamily="34" charset="0"/>
                          <a:cs typeface="Calibri" panose="020F0502020204030204" pitchFamily="34" charset="0"/>
                        </a:rPr>
                        <a:t>μ</a:t>
                      </a:r>
                      <a:r>
                        <a:rPr kumimoji="0" lang="el-GR" altLang="en-US" sz="2400" b="1" i="0" u="none" strike="noStrike" cap="none" normalizeH="0" baseline="-25000" dirty="0" err="1">
                          <a:ln>
                            <a:noFill/>
                          </a:ln>
                          <a:solidFill>
                            <a:srgbClr val="39392A"/>
                          </a:solidFill>
                          <a:effectLst/>
                          <a:latin typeface="Calibri" panose="020F0502020204030204" pitchFamily="34" charset="0"/>
                          <a:cs typeface="Calibri" panose="020F0502020204030204" pitchFamily="34" charset="0"/>
                        </a:rPr>
                        <a:t>ΜΤΓ</a:t>
                      </a:r>
                      <a:r>
                        <a:rPr kumimoji="0" lang="en-US"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ΑΓΠ</a:t>
                      </a:r>
                      <a:r>
                        <a:rPr kumimoji="0" lang="el-GR" altLang="en-US" sz="2400" b="1" i="0" u="none" strike="noStrike" cap="none" normalizeH="0" baseline="-25000" dirty="0">
                          <a:ln>
                            <a:noFill/>
                          </a:ln>
                          <a:solidFill>
                            <a:srgbClr val="39392A"/>
                          </a:solidFill>
                          <a:effectLst/>
                          <a:latin typeface="Calibri" panose="020F0502020204030204" pitchFamily="34" charset="0"/>
                          <a:cs typeface="Calibri" panose="020F0502020204030204" pitchFamily="34" charset="0"/>
                        </a:rPr>
                        <a:t>ΜΤΓ</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a:t>
                      </a:r>
                      <a:r>
                        <a:rPr kumimoji="0" lang="en-US"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 </a:t>
                      </a:r>
                      <a:r>
                        <a:rPr kumimoji="0" lang="el-GR"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ερίφια</a:t>
                      </a:r>
                      <a:endParaRPr kumimoji="0" lang="el-GR"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740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1</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1</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550</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a:ln>
                          <a:noFill/>
                        </a:ln>
                        <a:solidFill>
                          <a:srgbClr val="0000FF"/>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3</a:t>
                      </a: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rgbClr val="0000FF"/>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2</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2</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550</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rgbClr val="0000FF"/>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3</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3</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600</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904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4</a:t>
                      </a: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3</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1" u="none" strike="noStrike" cap="none" normalizeH="0" baseline="0">
                          <a:ln>
                            <a:noFill/>
                          </a:ln>
                          <a:solidFill>
                            <a:srgbClr val="39392A"/>
                          </a:solidFill>
                          <a:effectLst/>
                          <a:latin typeface="Calibri" panose="020F0502020204030204" pitchFamily="34" charset="0"/>
                          <a:cs typeface="Calibri" panose="020F0502020204030204" pitchFamily="34" charset="0"/>
                        </a:rPr>
                        <a:t>650</a:t>
                      </a:r>
                      <a:endParaRPr kumimoji="0" lang="el-GR" altLang="en-US" sz="2000" b="0" i="1"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5</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4</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500</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6</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4</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550</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904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7</a:t>
                      </a: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5</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1" u="none" strike="noStrike" cap="none" normalizeH="0" baseline="0">
                          <a:ln>
                            <a:noFill/>
                          </a:ln>
                          <a:solidFill>
                            <a:srgbClr val="39392A"/>
                          </a:solidFill>
                          <a:effectLst/>
                          <a:latin typeface="Calibri" panose="020F0502020204030204" pitchFamily="34" charset="0"/>
                          <a:cs typeface="Calibri" panose="020F0502020204030204" pitchFamily="34" charset="0"/>
                        </a:rPr>
                        <a:t>650</a:t>
                      </a:r>
                      <a:endParaRPr kumimoji="0" lang="el-GR" altLang="en-US" sz="2000" b="0" i="1"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a:t>
                      </a: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7</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1" u="none" strike="noStrike" cap="none" normalizeH="0" baseline="0">
                          <a:ln>
                            <a:noFill/>
                          </a:ln>
                          <a:solidFill>
                            <a:srgbClr val="39392A"/>
                          </a:solidFill>
                          <a:effectLst/>
                          <a:latin typeface="Calibri" panose="020F0502020204030204" pitchFamily="34" charset="0"/>
                          <a:cs typeface="Calibri" panose="020F0502020204030204" pitchFamily="34" charset="0"/>
                        </a:rPr>
                        <a:t>650</a:t>
                      </a:r>
                      <a:endParaRPr kumimoji="0" lang="el-GR" altLang="en-US" sz="2000" b="0" i="1"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a:ln>
                          <a:noFill/>
                        </a:ln>
                        <a:solidFill>
                          <a:srgbClr val="0000FF"/>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1</a:t>
                      </a: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3162" name="Group 634"/>
          <p:cNvGraphicFramePr>
            <a:graphicFrameLocks noGrp="1"/>
          </p:cNvGraphicFramePr>
          <p:nvPr>
            <p:ph sz="quarter" idx="2"/>
          </p:nvPr>
        </p:nvGraphicFramePr>
        <p:xfrm>
          <a:off x="1905019" y="2263775"/>
          <a:ext cx="3384376" cy="4230688"/>
        </p:xfrm>
        <a:graphic>
          <a:graphicData uri="http://schemas.openxmlformats.org/drawingml/2006/table">
            <a:tbl>
              <a:tblPr/>
              <a:tblGrid>
                <a:gridCol w="3384376">
                  <a:extLst>
                    <a:ext uri="{9D8B030D-6E8A-4147-A177-3AD203B41FA5}">
                      <a16:colId xmlns:a16="http://schemas.microsoft.com/office/drawing/2014/main" val="20000"/>
                    </a:ext>
                  </a:extLst>
                </a:gridCol>
              </a:tblGrid>
              <a:tr h="701145">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l-GR" altLang="en-US" sz="2000" b="1" i="0" u="none" strike="noStrike" cap="none" normalizeH="0" baseline="0" dirty="0">
                          <a:ln>
                            <a:noFill/>
                          </a:ln>
                          <a:solidFill>
                            <a:srgbClr val="39392A"/>
                          </a:solidFill>
                          <a:effectLst/>
                          <a:latin typeface="+mn-lt"/>
                          <a:cs typeface="Times New Roman" pitchFamily="18" charset="0"/>
                        </a:rPr>
                        <a:t>550-(</a:t>
                      </a:r>
                      <a:r>
                        <a:rPr kumimoji="0" lang="el-GR" altLang="en-US" sz="2000" b="1" i="0" u="none" strike="noStrike" cap="none" normalizeH="0" baseline="0" dirty="0">
                          <a:ln>
                            <a:noFill/>
                          </a:ln>
                          <a:solidFill>
                            <a:srgbClr val="00B050"/>
                          </a:solidFill>
                          <a:effectLst/>
                          <a:latin typeface="+mn-lt"/>
                          <a:cs typeface="Times New Roman" pitchFamily="18" charset="0"/>
                        </a:rPr>
                        <a:t>567</a:t>
                      </a:r>
                      <a:r>
                        <a:rPr kumimoji="0" lang="el-GR" altLang="en-US" sz="2000" b="1" i="0" u="none" strike="noStrike" cap="none" normalizeH="0" baseline="0" dirty="0">
                          <a:ln>
                            <a:noFill/>
                          </a:ln>
                          <a:solidFill>
                            <a:srgbClr val="39392A"/>
                          </a:solidFill>
                          <a:effectLst/>
                          <a:latin typeface="+mn-lt"/>
                          <a:cs typeface="Times New Roman" pitchFamily="18" charset="0"/>
                        </a:rPr>
                        <a:t>-139)=550-428=</a:t>
                      </a:r>
                      <a:r>
                        <a:rPr kumimoji="0" lang="el-GR" altLang="en-US" sz="2000" b="1" i="0" u="none" strike="noStrike" cap="none" normalizeH="0" baseline="0" dirty="0">
                          <a:ln>
                            <a:noFill/>
                          </a:ln>
                          <a:solidFill>
                            <a:srgbClr val="0000FF"/>
                          </a:solidFill>
                          <a:effectLst/>
                          <a:latin typeface="+mn-lt"/>
                          <a:cs typeface="Times New Roman" pitchFamily="18" charset="0"/>
                        </a:rPr>
                        <a:t>122</a:t>
                      </a: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503313">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1" i="0" u="none" strike="noStrike" cap="none" normalizeH="0" baseline="0" dirty="0">
                          <a:ln>
                            <a:noFill/>
                          </a:ln>
                          <a:solidFill>
                            <a:srgbClr val="39392A"/>
                          </a:solidFill>
                          <a:effectLst/>
                          <a:latin typeface="+mn-lt"/>
                          <a:cs typeface="Times New Roman" pitchFamily="18" charset="0"/>
                        </a:rPr>
                        <a:t>550-(</a:t>
                      </a:r>
                      <a:r>
                        <a:rPr kumimoji="0" lang="el-GR" altLang="en-US" sz="2000" b="1" i="0" u="none" strike="noStrike" cap="none" normalizeH="0" baseline="0" dirty="0">
                          <a:ln>
                            <a:noFill/>
                          </a:ln>
                          <a:solidFill>
                            <a:srgbClr val="00B050"/>
                          </a:solidFill>
                          <a:effectLst/>
                          <a:latin typeface="+mn-lt"/>
                          <a:cs typeface="Times New Roman" pitchFamily="18" charset="0"/>
                        </a:rPr>
                        <a:t>567</a:t>
                      </a:r>
                      <a:r>
                        <a:rPr kumimoji="0" lang="el-GR" altLang="en-US" sz="2000" b="1" i="0" u="none" strike="noStrike" cap="none" normalizeH="0" baseline="0" dirty="0">
                          <a:ln>
                            <a:noFill/>
                          </a:ln>
                          <a:solidFill>
                            <a:srgbClr val="39392A"/>
                          </a:solidFill>
                          <a:effectLst/>
                          <a:latin typeface="+mn-lt"/>
                          <a:cs typeface="Times New Roman" pitchFamily="18" charset="0"/>
                        </a:rPr>
                        <a:t>-10)=</a:t>
                      </a:r>
                      <a:r>
                        <a:rPr kumimoji="0" lang="el-GR" altLang="en-US" sz="2000" b="1" i="0" u="none" strike="noStrike" cap="none" normalizeH="0" baseline="0" dirty="0">
                          <a:ln>
                            <a:noFill/>
                          </a:ln>
                          <a:solidFill>
                            <a:srgbClr val="FF0000"/>
                          </a:solidFill>
                          <a:effectLst/>
                          <a:latin typeface="+mn-lt"/>
                          <a:cs typeface="Times New Roman" pitchFamily="18" charset="0"/>
                        </a:rPr>
                        <a:t>-7</a:t>
                      </a:r>
                      <a:endParaRPr kumimoji="0" lang="el-GR" altLang="en-US" sz="2000" b="1" i="0" u="none" strike="noStrike" cap="none" normalizeH="0" baseline="0" dirty="0">
                        <a:ln>
                          <a:noFill/>
                        </a:ln>
                        <a:solidFill>
                          <a:srgbClr val="FF0000"/>
                        </a:solidFill>
                        <a:effectLst/>
                        <a:latin typeface="+mn-lt"/>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504901">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1" i="0" u="none" strike="noStrike" cap="none" normalizeH="0" baseline="0" dirty="0">
                          <a:ln>
                            <a:noFill/>
                          </a:ln>
                          <a:solidFill>
                            <a:srgbClr val="39392A"/>
                          </a:solidFill>
                          <a:effectLst/>
                          <a:latin typeface="+mn-lt"/>
                          <a:cs typeface="Times New Roman" pitchFamily="18" charset="0"/>
                        </a:rPr>
                        <a:t>600-</a:t>
                      </a:r>
                      <a:r>
                        <a:rPr kumimoji="0" lang="en-US" altLang="en-US" sz="2000" b="1" i="0" u="none" strike="noStrike" cap="none" normalizeH="0" baseline="0" dirty="0">
                          <a:ln>
                            <a:noFill/>
                          </a:ln>
                          <a:solidFill>
                            <a:srgbClr val="39392A"/>
                          </a:solidFill>
                          <a:effectLst/>
                          <a:latin typeface="+mn-lt"/>
                          <a:cs typeface="Times New Roman" pitchFamily="18" charset="0"/>
                        </a:rPr>
                        <a:t>(</a:t>
                      </a:r>
                      <a:r>
                        <a:rPr kumimoji="0" lang="en-US" altLang="en-US" sz="2000" b="1" i="0" u="none" strike="noStrike" cap="none" normalizeH="0" baseline="0" dirty="0">
                          <a:ln>
                            <a:noFill/>
                          </a:ln>
                          <a:solidFill>
                            <a:srgbClr val="00B050"/>
                          </a:solidFill>
                          <a:effectLst/>
                          <a:latin typeface="+mn-lt"/>
                          <a:cs typeface="Times New Roman" pitchFamily="18" charset="0"/>
                        </a:rPr>
                        <a:t>567</a:t>
                      </a:r>
                      <a:r>
                        <a:rPr kumimoji="0" lang="en-US" altLang="en-US" sz="2000" b="1" i="0" u="none" strike="noStrike" cap="none" normalizeH="0" baseline="0" dirty="0">
                          <a:ln>
                            <a:noFill/>
                          </a:ln>
                          <a:solidFill>
                            <a:srgbClr val="39392A"/>
                          </a:solidFill>
                          <a:effectLst/>
                          <a:latin typeface="+mn-lt"/>
                          <a:cs typeface="Times New Roman" pitchFamily="18" charset="0"/>
                        </a:rPr>
                        <a:t>+33)</a:t>
                      </a:r>
                      <a:r>
                        <a:rPr kumimoji="0" lang="el-GR" altLang="en-US" sz="2000" b="1" i="0" u="none" strike="noStrike" cap="none" normalizeH="0" baseline="0" dirty="0">
                          <a:ln>
                            <a:noFill/>
                          </a:ln>
                          <a:solidFill>
                            <a:srgbClr val="39392A"/>
                          </a:solidFill>
                          <a:effectLst/>
                          <a:latin typeface="+mn-lt"/>
                          <a:cs typeface="Times New Roman" pitchFamily="18" charset="0"/>
                        </a:rPr>
                        <a:t>=</a:t>
                      </a:r>
                      <a:r>
                        <a:rPr kumimoji="0" lang="el-GR" altLang="en-US" sz="2000" b="1" i="0" u="none" strike="noStrike" cap="none" normalizeH="0" baseline="0" dirty="0">
                          <a:ln>
                            <a:noFill/>
                          </a:ln>
                          <a:solidFill>
                            <a:srgbClr val="FF0000"/>
                          </a:solidFill>
                          <a:effectLst/>
                          <a:latin typeface="+mn-lt"/>
                          <a:cs typeface="Times New Roman" pitchFamily="18" charset="0"/>
                        </a:rPr>
                        <a:t>0</a:t>
                      </a:r>
                      <a:endParaRPr kumimoji="0" lang="el-GR" altLang="en-US" sz="2000" b="1" i="0" u="none" strike="noStrike" cap="none" normalizeH="0" baseline="0" dirty="0">
                        <a:ln>
                          <a:noFill/>
                        </a:ln>
                        <a:solidFill>
                          <a:srgbClr val="FF0000"/>
                        </a:solidFill>
                        <a:effectLst/>
                        <a:latin typeface="+mn-lt"/>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04901">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1" i="0" u="none" strike="noStrike" cap="none" normalizeH="0" baseline="0" dirty="0">
                          <a:ln>
                            <a:noFill/>
                          </a:ln>
                          <a:solidFill>
                            <a:srgbClr val="39392A"/>
                          </a:solidFill>
                          <a:effectLst/>
                          <a:latin typeface="+mn-lt"/>
                          <a:cs typeface="Times New Roman" pitchFamily="18" charset="0"/>
                        </a:rPr>
                        <a:t>650-(</a:t>
                      </a:r>
                      <a:r>
                        <a:rPr kumimoji="0" lang="el-GR" altLang="en-US" sz="2000" b="1" i="0" u="none" strike="noStrike" cap="none" normalizeH="0" baseline="0" dirty="0">
                          <a:ln>
                            <a:noFill/>
                          </a:ln>
                          <a:solidFill>
                            <a:srgbClr val="00B050"/>
                          </a:solidFill>
                          <a:effectLst/>
                          <a:latin typeface="+mn-lt"/>
                          <a:cs typeface="Times New Roman" pitchFamily="18" charset="0"/>
                        </a:rPr>
                        <a:t>567</a:t>
                      </a:r>
                      <a:r>
                        <a:rPr kumimoji="0" lang="el-GR" altLang="en-US" sz="2000" b="1" i="0" u="none" strike="noStrike" cap="none" normalizeH="0" baseline="0" dirty="0">
                          <a:ln>
                            <a:noFill/>
                          </a:ln>
                          <a:solidFill>
                            <a:srgbClr val="39392A"/>
                          </a:solidFill>
                          <a:effectLst/>
                          <a:latin typeface="+mn-lt"/>
                          <a:cs typeface="Times New Roman" pitchFamily="18" charset="0"/>
                        </a:rPr>
                        <a:t>+33)=</a:t>
                      </a:r>
                      <a:r>
                        <a:rPr kumimoji="0" lang="el-GR" altLang="en-US" sz="2000" b="1" i="0" u="none" strike="noStrike" cap="none" normalizeH="0" baseline="0" dirty="0">
                          <a:ln>
                            <a:noFill/>
                          </a:ln>
                          <a:solidFill>
                            <a:srgbClr val="FF0000"/>
                          </a:solidFill>
                          <a:effectLst/>
                          <a:latin typeface="+mn-lt"/>
                          <a:cs typeface="Times New Roman" pitchFamily="18" charset="0"/>
                        </a:rPr>
                        <a:t>50</a:t>
                      </a:r>
                      <a:endParaRPr kumimoji="0" lang="el-GR" altLang="en-US" sz="2000" b="1" i="0" u="none" strike="noStrike" cap="none" normalizeH="0" baseline="0" dirty="0">
                        <a:ln>
                          <a:noFill/>
                        </a:ln>
                        <a:solidFill>
                          <a:srgbClr val="FF0000"/>
                        </a:solidFill>
                        <a:effectLst/>
                        <a:latin typeface="+mn-lt"/>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03313">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1" i="0" u="none" strike="noStrike" cap="none" normalizeH="0" baseline="0" dirty="0">
                          <a:ln>
                            <a:noFill/>
                          </a:ln>
                          <a:solidFill>
                            <a:srgbClr val="39392A"/>
                          </a:solidFill>
                          <a:effectLst/>
                          <a:latin typeface="+mn-lt"/>
                          <a:cs typeface="Times New Roman" pitchFamily="18" charset="0"/>
                        </a:rPr>
                        <a:t>500-(</a:t>
                      </a:r>
                      <a:r>
                        <a:rPr kumimoji="0" lang="el-GR" altLang="en-US" sz="2000" b="1" i="0" u="none" strike="noStrike" cap="none" normalizeH="0" baseline="0" dirty="0">
                          <a:ln>
                            <a:noFill/>
                          </a:ln>
                          <a:solidFill>
                            <a:srgbClr val="00B050"/>
                          </a:solidFill>
                          <a:effectLst/>
                          <a:latin typeface="+mn-lt"/>
                          <a:cs typeface="Times New Roman" pitchFamily="18" charset="0"/>
                        </a:rPr>
                        <a:t>567</a:t>
                      </a:r>
                      <a:r>
                        <a:rPr kumimoji="0" lang="el-GR" altLang="en-US" sz="2000" b="1" i="0" u="none" strike="noStrike" cap="none" normalizeH="0" baseline="0" dirty="0">
                          <a:ln>
                            <a:noFill/>
                          </a:ln>
                          <a:solidFill>
                            <a:srgbClr val="39392A"/>
                          </a:solidFill>
                          <a:effectLst/>
                          <a:latin typeface="+mn-lt"/>
                          <a:cs typeface="Times New Roman" pitchFamily="18" charset="0"/>
                        </a:rPr>
                        <a:t>+35)</a:t>
                      </a:r>
                      <a:r>
                        <a:rPr kumimoji="0" lang="el-GR" altLang="en-US" sz="2000" b="1" i="0" u="none" strike="noStrike" cap="none" normalizeH="0" baseline="0" dirty="0">
                          <a:ln>
                            <a:noFill/>
                          </a:ln>
                          <a:solidFill>
                            <a:schemeClr val="tx1"/>
                          </a:solidFill>
                          <a:effectLst/>
                          <a:latin typeface="+mn-lt"/>
                          <a:cs typeface="Times New Roman" pitchFamily="18" charset="0"/>
                        </a:rPr>
                        <a:t>=</a:t>
                      </a:r>
                      <a:r>
                        <a:rPr kumimoji="0" lang="el-GR" altLang="en-US" sz="2000" b="1" i="0" u="none" strike="noStrike" cap="none" normalizeH="0" baseline="0" dirty="0">
                          <a:ln>
                            <a:noFill/>
                          </a:ln>
                          <a:solidFill>
                            <a:srgbClr val="FF0000"/>
                          </a:solidFill>
                          <a:effectLst/>
                          <a:latin typeface="+mn-lt"/>
                          <a:cs typeface="Times New Roman" pitchFamily="18" charset="0"/>
                        </a:rPr>
                        <a:t>-102</a:t>
                      </a:r>
                      <a:endParaRPr kumimoji="0" lang="el-GR" altLang="en-US" sz="2000" b="1" i="0" u="none" strike="noStrike" cap="none" normalizeH="0" baseline="0" dirty="0">
                        <a:ln>
                          <a:noFill/>
                        </a:ln>
                        <a:solidFill>
                          <a:srgbClr val="FF0000"/>
                        </a:solidFill>
                        <a:effectLst/>
                        <a:latin typeface="+mn-lt"/>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504901">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1" i="0" u="none" strike="noStrike" cap="none" normalizeH="0" baseline="0" dirty="0">
                          <a:ln>
                            <a:noFill/>
                          </a:ln>
                          <a:solidFill>
                            <a:srgbClr val="39392A"/>
                          </a:solidFill>
                          <a:effectLst/>
                          <a:latin typeface="+mn-lt"/>
                          <a:cs typeface="Times New Roman" pitchFamily="18" charset="0"/>
                        </a:rPr>
                        <a:t>550-(</a:t>
                      </a:r>
                      <a:r>
                        <a:rPr kumimoji="0" lang="el-GR" altLang="en-US" sz="2000" b="1" i="0" u="none" strike="noStrike" cap="none" normalizeH="0" baseline="0" dirty="0">
                          <a:ln>
                            <a:noFill/>
                          </a:ln>
                          <a:solidFill>
                            <a:srgbClr val="00B050"/>
                          </a:solidFill>
                          <a:effectLst/>
                          <a:latin typeface="+mn-lt"/>
                          <a:cs typeface="Times New Roman" pitchFamily="18" charset="0"/>
                        </a:rPr>
                        <a:t>567</a:t>
                      </a:r>
                      <a:r>
                        <a:rPr kumimoji="0" lang="el-GR" altLang="en-US" sz="2000" b="1" i="0" u="none" strike="noStrike" cap="none" normalizeH="0" baseline="0" dirty="0">
                          <a:ln>
                            <a:noFill/>
                          </a:ln>
                          <a:solidFill>
                            <a:srgbClr val="39392A"/>
                          </a:solidFill>
                          <a:effectLst/>
                          <a:latin typeface="+mn-lt"/>
                          <a:cs typeface="Times New Roman" pitchFamily="18" charset="0"/>
                        </a:rPr>
                        <a:t>+35)=</a:t>
                      </a:r>
                      <a:r>
                        <a:rPr kumimoji="0" lang="el-GR" altLang="en-US" sz="2000" b="1" i="0" u="none" strike="noStrike" cap="none" normalizeH="0" baseline="0" dirty="0">
                          <a:ln>
                            <a:noFill/>
                          </a:ln>
                          <a:solidFill>
                            <a:srgbClr val="FF0000"/>
                          </a:solidFill>
                          <a:effectLst/>
                          <a:latin typeface="+mn-lt"/>
                          <a:cs typeface="Times New Roman" pitchFamily="18" charset="0"/>
                        </a:rPr>
                        <a:t>-52</a:t>
                      </a:r>
                      <a:endParaRPr kumimoji="0" lang="el-GR" altLang="en-US" sz="2000" b="1" i="0" u="none" strike="noStrike" cap="none" normalizeH="0" baseline="0" dirty="0">
                        <a:ln>
                          <a:noFill/>
                        </a:ln>
                        <a:solidFill>
                          <a:srgbClr val="FF0000"/>
                        </a:solidFill>
                        <a:effectLst/>
                        <a:latin typeface="+mn-lt"/>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503313">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1" i="0" u="none" strike="noStrike" cap="none" normalizeH="0" baseline="0" dirty="0">
                          <a:ln>
                            <a:noFill/>
                          </a:ln>
                          <a:solidFill>
                            <a:srgbClr val="39392A"/>
                          </a:solidFill>
                          <a:effectLst/>
                          <a:latin typeface="+mn-lt"/>
                          <a:cs typeface="Times New Roman" pitchFamily="18" charset="0"/>
                        </a:rPr>
                        <a:t>650-(</a:t>
                      </a:r>
                      <a:r>
                        <a:rPr kumimoji="0" lang="el-GR" altLang="en-US" sz="2000" b="1" i="0" u="none" strike="noStrike" cap="none" normalizeH="0" baseline="0" dirty="0">
                          <a:ln>
                            <a:noFill/>
                          </a:ln>
                          <a:solidFill>
                            <a:srgbClr val="00B050"/>
                          </a:solidFill>
                          <a:effectLst/>
                          <a:latin typeface="+mn-lt"/>
                          <a:cs typeface="Times New Roman" pitchFamily="18" charset="0"/>
                        </a:rPr>
                        <a:t>567</a:t>
                      </a:r>
                      <a:r>
                        <a:rPr kumimoji="0" lang="el-GR" altLang="en-US" sz="2000" b="1" i="0" u="none" strike="noStrike" cap="none" normalizeH="0" baseline="0" dirty="0">
                          <a:ln>
                            <a:noFill/>
                          </a:ln>
                          <a:solidFill>
                            <a:srgbClr val="39392A"/>
                          </a:solidFill>
                          <a:effectLst/>
                          <a:latin typeface="+mn-lt"/>
                          <a:cs typeface="Times New Roman" pitchFamily="18" charset="0"/>
                        </a:rPr>
                        <a:t>+57)=</a:t>
                      </a:r>
                      <a:r>
                        <a:rPr kumimoji="0" lang="el-GR" altLang="en-US" sz="2000" b="1" i="0" u="none" strike="noStrike" cap="none" normalizeH="0" baseline="0" dirty="0">
                          <a:ln>
                            <a:noFill/>
                          </a:ln>
                          <a:solidFill>
                            <a:srgbClr val="FF0000"/>
                          </a:solidFill>
                          <a:effectLst/>
                          <a:latin typeface="+mn-lt"/>
                          <a:cs typeface="Times New Roman" pitchFamily="18" charset="0"/>
                        </a:rPr>
                        <a:t>26</a:t>
                      </a:r>
                      <a:endParaRPr kumimoji="0" lang="el-GR" altLang="en-US" sz="2000" b="1" i="0" u="none" strike="noStrike" cap="none" normalizeH="0" baseline="0" dirty="0">
                        <a:ln>
                          <a:noFill/>
                        </a:ln>
                        <a:solidFill>
                          <a:srgbClr val="FF0000"/>
                        </a:solidFill>
                        <a:effectLst/>
                        <a:latin typeface="+mn-lt"/>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504901">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1" i="0" u="none" strike="noStrike" cap="none" normalizeH="0" baseline="0" dirty="0">
                          <a:ln>
                            <a:noFill/>
                          </a:ln>
                          <a:solidFill>
                            <a:srgbClr val="39392A"/>
                          </a:solidFill>
                          <a:effectLst/>
                          <a:latin typeface="+mn-lt"/>
                          <a:cs typeface="Times New Roman" pitchFamily="18" charset="0"/>
                        </a:rPr>
                        <a:t>650-(</a:t>
                      </a:r>
                      <a:r>
                        <a:rPr kumimoji="0" lang="el-GR" altLang="en-US" sz="2000" b="1" i="0" u="none" strike="noStrike" cap="none" normalizeH="0" baseline="0" dirty="0">
                          <a:ln>
                            <a:noFill/>
                          </a:ln>
                          <a:solidFill>
                            <a:srgbClr val="00B050"/>
                          </a:solidFill>
                          <a:effectLst/>
                          <a:latin typeface="+mn-lt"/>
                          <a:cs typeface="Times New Roman" pitchFamily="18" charset="0"/>
                        </a:rPr>
                        <a:t>567</a:t>
                      </a:r>
                      <a:r>
                        <a:rPr kumimoji="0" lang="el-GR" altLang="en-US" sz="2000" b="1" i="0" u="none" strike="noStrike" cap="none" normalizeH="0" baseline="0" dirty="0">
                          <a:ln>
                            <a:noFill/>
                          </a:ln>
                          <a:solidFill>
                            <a:srgbClr val="39392A"/>
                          </a:solidFill>
                          <a:effectLst/>
                          <a:latin typeface="+mn-lt"/>
                          <a:cs typeface="Times New Roman" pitchFamily="18" charset="0"/>
                        </a:rPr>
                        <a:t>+24)=</a:t>
                      </a:r>
                      <a:r>
                        <a:rPr kumimoji="0" lang="el-GR" altLang="en-US" sz="2000" b="1" i="0" u="none" strike="noStrike" cap="none" normalizeH="0" baseline="0" dirty="0">
                          <a:ln>
                            <a:noFill/>
                          </a:ln>
                          <a:solidFill>
                            <a:srgbClr val="0000FF"/>
                          </a:solidFill>
                          <a:effectLst/>
                          <a:latin typeface="+mn-lt"/>
                          <a:cs typeface="Times New Roman" pitchFamily="18" charset="0"/>
                        </a:rPr>
                        <a:t>59</a:t>
                      </a:r>
                      <a:endParaRPr kumimoji="0" lang="el-GR" altLang="en-US" sz="2000" b="1" i="0" u="none" strike="noStrike" cap="none" normalizeH="0" baseline="0" dirty="0">
                        <a:ln>
                          <a:noFill/>
                        </a:ln>
                        <a:solidFill>
                          <a:srgbClr val="0000FF"/>
                        </a:solidFill>
                        <a:effectLst/>
                        <a:latin typeface="+mn-lt"/>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bl>
          </a:graphicData>
        </a:graphic>
      </p:graphicFrame>
      <p:graphicFrame>
        <p:nvGraphicFramePr>
          <p:cNvPr id="23163" name="Group 635"/>
          <p:cNvGraphicFramePr>
            <a:graphicFrameLocks noGrp="1"/>
          </p:cNvGraphicFramePr>
          <p:nvPr>
            <p:ph sz="quarter" idx="3"/>
          </p:nvPr>
        </p:nvGraphicFramePr>
        <p:xfrm>
          <a:off x="5832736" y="2370047"/>
          <a:ext cx="3419783" cy="3992563"/>
        </p:xfrm>
        <a:graphic>
          <a:graphicData uri="http://schemas.openxmlformats.org/drawingml/2006/table">
            <a:tbl>
              <a:tblPr/>
              <a:tblGrid>
                <a:gridCol w="3419783">
                  <a:extLst>
                    <a:ext uri="{9D8B030D-6E8A-4147-A177-3AD203B41FA5}">
                      <a16:colId xmlns:a16="http://schemas.microsoft.com/office/drawing/2014/main" val="20000"/>
                    </a:ext>
                  </a:extLst>
                </a:gridCol>
              </a:tblGrid>
              <a:tr h="60006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3</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l-GR" altLang="en-US" sz="2000" b="1" i="0" u="none" strike="noStrike" cap="none" normalizeH="0" baseline="0" dirty="0">
                          <a:ln>
                            <a:noFill/>
                          </a:ln>
                          <a:solidFill>
                            <a:srgbClr val="00B050"/>
                          </a:solidFill>
                          <a:effectLst/>
                          <a:latin typeface="+mn-lt"/>
                        </a:rPr>
                        <a:t>1,6</a:t>
                      </a:r>
                      <a:r>
                        <a:rPr kumimoji="0" lang="el-GR" altLang="en-US" sz="2000" b="1" i="0" u="none" strike="noStrike" cap="none" normalizeH="0" baseline="0" dirty="0">
                          <a:ln>
                            <a:noFill/>
                          </a:ln>
                          <a:solidFill>
                            <a:schemeClr val="tx1"/>
                          </a:solidFill>
                          <a:effectLst/>
                          <a:latin typeface="+mn-lt"/>
                        </a:rPr>
                        <a:t>-0,32) =</a:t>
                      </a:r>
                      <a:r>
                        <a:rPr kumimoji="0" lang="en-US" altLang="en-US" sz="2000" b="1" i="0" u="none" strike="noStrike" cap="none" normalizeH="0" baseline="0" dirty="0">
                          <a:ln>
                            <a:noFill/>
                          </a:ln>
                          <a:solidFill>
                            <a:schemeClr val="tx1"/>
                          </a:solidFill>
                          <a:effectLst/>
                          <a:latin typeface="+mn-lt"/>
                        </a:rPr>
                        <a:t> </a:t>
                      </a:r>
                      <a:r>
                        <a:rPr kumimoji="0" lang="en-US" altLang="en-US" sz="2000" b="1" i="0" u="none" strike="noStrike" cap="none" normalizeH="0" baseline="0" dirty="0">
                          <a:ln>
                            <a:noFill/>
                          </a:ln>
                          <a:solidFill>
                            <a:srgbClr val="0000FF"/>
                          </a:solidFill>
                          <a:effectLst/>
                          <a:latin typeface="+mn-lt"/>
                        </a:rPr>
                        <a:t>1</a:t>
                      </a:r>
                      <a:r>
                        <a:rPr kumimoji="0" lang="el-GR" altLang="en-US" sz="2000" b="1" i="0" u="none" strike="noStrike" cap="none" normalizeH="0" baseline="0" dirty="0">
                          <a:ln>
                            <a:noFill/>
                          </a:ln>
                          <a:solidFill>
                            <a:srgbClr val="0000FF"/>
                          </a:solidFill>
                          <a:effectLst/>
                          <a:latin typeface="+mn-lt"/>
                        </a:rPr>
                        <a:t>,72</a:t>
                      </a:r>
                      <a:endParaRPr kumimoji="0" lang="en-US" altLang="en-US" sz="2000" b="1" i="0" u="none" strike="noStrike" cap="none" normalizeH="0" baseline="0" dirty="0">
                        <a:ln>
                          <a:noFill/>
                        </a:ln>
                        <a:solidFill>
                          <a:srgbClr val="0000FF"/>
                        </a:solidFill>
                        <a:effectLst/>
                        <a:latin typeface="+mn-lt"/>
                      </a:endParaRPr>
                    </a:p>
                  </a:txBody>
                  <a:tcPr marT="45694" marB="45694"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n-US" altLang="en-US" sz="2000" b="1" i="0" u="none" strike="noStrike" cap="none" normalizeH="0" baseline="0" dirty="0">
                          <a:ln>
                            <a:noFill/>
                          </a:ln>
                          <a:solidFill>
                            <a:srgbClr val="00B050"/>
                          </a:solidFill>
                          <a:effectLst/>
                          <a:latin typeface="+mn-lt"/>
                          <a:cs typeface="Times New Roman" panose="02020603050405020304" pitchFamily="18" charset="0"/>
                        </a:rPr>
                        <a:t>1,6</a:t>
                      </a: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-0,04)=2-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1,56</a:t>
                      </a: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l-GR" altLang="en-US" sz="2000" b="1" i="0" u="none" strike="noStrike" cap="none" normalizeH="0" baseline="0" dirty="0">
                          <a:ln>
                            <a:noFill/>
                          </a:ln>
                          <a:solidFill>
                            <a:srgbClr val="0000FF"/>
                          </a:solidFill>
                          <a:effectLst/>
                          <a:latin typeface="+mn-lt"/>
                          <a:cs typeface="Times New Roman" panose="02020603050405020304" pitchFamily="18" charset="0"/>
                        </a:rPr>
                        <a:t>0,44</a:t>
                      </a:r>
                      <a:endParaRPr kumimoji="0" lang="en-US" altLang="en-US" sz="2000" b="1" i="0" u="none" strike="noStrike" cap="none" normalizeH="0" baseline="0" dirty="0">
                        <a:ln>
                          <a:noFill/>
                        </a:ln>
                        <a:solidFill>
                          <a:srgbClr val="0000FF"/>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l-GR" altLang="en-US" sz="2000" b="1" i="0" u="none" strike="noStrike" cap="none" normalizeH="0" baseline="0" dirty="0">
                          <a:ln>
                            <a:noFill/>
                          </a:ln>
                          <a:solidFill>
                            <a:srgbClr val="00B050"/>
                          </a:solidFill>
                          <a:effectLst/>
                          <a:latin typeface="+mn-lt"/>
                          <a:cs typeface="Times New Roman" panose="02020603050405020304" pitchFamily="18" charset="0"/>
                        </a:rPr>
                        <a:t>1,6</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+0,10)=2-1,7</a:t>
                      </a: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 </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 </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0,3</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l-GR" altLang="en-US" sz="2000" b="1" i="0" u="none" strike="noStrike" cap="none" normalizeH="0" baseline="0" dirty="0">
                          <a:ln>
                            <a:noFill/>
                          </a:ln>
                          <a:solidFill>
                            <a:srgbClr val="00B050"/>
                          </a:solidFill>
                          <a:effectLst/>
                          <a:latin typeface="+mn-lt"/>
                          <a:cs typeface="Times New Roman" panose="02020603050405020304" pitchFamily="18" charset="0"/>
                        </a:rPr>
                        <a:t>1,6</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+0,10)=2-1,7</a:t>
                      </a: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 </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 </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0,3</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l-GR" altLang="en-US" sz="2000" b="1" i="0" u="none" strike="noStrike" cap="none" normalizeH="0" baseline="0" dirty="0">
                          <a:ln>
                            <a:noFill/>
                          </a:ln>
                          <a:solidFill>
                            <a:srgbClr val="00B050"/>
                          </a:solidFill>
                          <a:effectLst/>
                          <a:latin typeface="+mn-lt"/>
                          <a:cs typeface="Times New Roman" panose="02020603050405020304" pitchFamily="18" charset="0"/>
                        </a:rPr>
                        <a:t>1,6</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+0,14)=2-1,74=0,26</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l-GR" altLang="en-US" sz="2000" b="1" i="0" u="none" strike="noStrike" cap="none" normalizeH="0" baseline="0" dirty="0">
                          <a:ln>
                            <a:noFill/>
                          </a:ln>
                          <a:solidFill>
                            <a:srgbClr val="00B050"/>
                          </a:solidFill>
                          <a:effectLst/>
                          <a:latin typeface="+mn-lt"/>
                          <a:cs typeface="Times New Roman" panose="02020603050405020304" pitchFamily="18" charset="0"/>
                        </a:rPr>
                        <a:t>1,6</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+0,14)=2-1,74=0,26</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l-GR" altLang="en-US" sz="2000" b="1" i="0" u="none" strike="noStrike" cap="none" normalizeH="0" baseline="0" dirty="0">
                          <a:ln>
                            <a:noFill/>
                          </a:ln>
                          <a:solidFill>
                            <a:srgbClr val="00B050"/>
                          </a:solidFill>
                          <a:effectLst/>
                          <a:latin typeface="+mn-lt"/>
                          <a:cs typeface="Times New Roman" panose="02020603050405020304" pitchFamily="18" charset="0"/>
                        </a:rPr>
                        <a:t>1,6</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+0,09)=2-1,69=0,31</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1</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l-GR" altLang="en-US" sz="2000" b="1" i="0" u="none" strike="noStrike" cap="none" normalizeH="0" baseline="0" dirty="0">
                          <a:ln>
                            <a:noFill/>
                          </a:ln>
                          <a:solidFill>
                            <a:srgbClr val="00B050"/>
                          </a:solidFill>
                          <a:effectLst/>
                          <a:latin typeface="+mn-lt"/>
                          <a:cs typeface="Times New Roman" panose="02020603050405020304" pitchFamily="18" charset="0"/>
                        </a:rPr>
                        <a:t>1,6</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+0,04)=1-1,64=-0,64</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9549" name="TextBox 1"/>
          <p:cNvSpPr txBox="1">
            <a:spLocks noChangeArrowheads="1"/>
          </p:cNvSpPr>
          <p:nvPr/>
        </p:nvSpPr>
        <p:spPr bwMode="auto">
          <a:xfrm>
            <a:off x="2432050" y="423863"/>
            <a:ext cx="6461125" cy="922337"/>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l-GR" altLang="el-GR" sz="1800" b="1" dirty="0">
                <a:latin typeface="Calibri" panose="020F0502020204030204" pitchFamily="34" charset="0"/>
                <a:cs typeface="Calibri" panose="020F0502020204030204" pitchFamily="34" charset="0"/>
              </a:rPr>
              <a:t>Συγκρίνω την απόδοση της αίγας με τις αίγες της ίδιας ηλικίας. Βρίσκω την απόκλιση της απόδοσης της αίγας από τον μέσο όρο της αντίστοιχης ηλικίας</a:t>
            </a:r>
          </a:p>
        </p:txBody>
      </p:sp>
      <p:sp>
        <p:nvSpPr>
          <p:cNvPr id="2" name="Oval 1"/>
          <p:cNvSpPr/>
          <p:nvPr/>
        </p:nvSpPr>
        <p:spPr>
          <a:xfrm>
            <a:off x="1013687" y="3933056"/>
            <a:ext cx="619661" cy="512139"/>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Oval 7"/>
          <p:cNvSpPr/>
          <p:nvPr/>
        </p:nvSpPr>
        <p:spPr>
          <a:xfrm>
            <a:off x="982331" y="5973451"/>
            <a:ext cx="650944" cy="481988"/>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Oval 8"/>
          <p:cNvSpPr/>
          <p:nvPr/>
        </p:nvSpPr>
        <p:spPr>
          <a:xfrm>
            <a:off x="1009532" y="5397387"/>
            <a:ext cx="596542" cy="537040"/>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Oval 9"/>
          <p:cNvSpPr/>
          <p:nvPr/>
        </p:nvSpPr>
        <p:spPr>
          <a:xfrm>
            <a:off x="2441315" y="2551586"/>
            <a:ext cx="619661" cy="512139"/>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Oval 10"/>
          <p:cNvSpPr/>
          <p:nvPr/>
        </p:nvSpPr>
        <p:spPr>
          <a:xfrm>
            <a:off x="4056588" y="5958375"/>
            <a:ext cx="619661" cy="512139"/>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Oval 11"/>
          <p:cNvSpPr/>
          <p:nvPr/>
        </p:nvSpPr>
        <p:spPr>
          <a:xfrm>
            <a:off x="8004174" y="2281054"/>
            <a:ext cx="619661" cy="512139"/>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Oval 12"/>
          <p:cNvSpPr/>
          <p:nvPr/>
        </p:nvSpPr>
        <p:spPr>
          <a:xfrm>
            <a:off x="8377287" y="2882186"/>
            <a:ext cx="619661" cy="512139"/>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3162"/>
                                        </p:tgtEl>
                                        <p:attrNameLst>
                                          <p:attrName>style.visibility</p:attrName>
                                        </p:attrNameLst>
                                      </p:cBhvr>
                                      <p:to>
                                        <p:strVal val="visible"/>
                                      </p:to>
                                    </p:set>
                                    <p:animEffect transition="in" filter="box(in)">
                                      <p:cBhvr>
                                        <p:cTn id="7" dur="500"/>
                                        <p:tgtEl>
                                          <p:spTgt spid="231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3163"/>
                                        </p:tgtEl>
                                        <p:attrNameLst>
                                          <p:attrName>style.visibility</p:attrName>
                                        </p:attrNameLst>
                                      </p:cBhvr>
                                      <p:to>
                                        <p:strVal val="visible"/>
                                      </p:to>
                                    </p:set>
                                    <p:animEffect transition="in" filter="box(in)">
                                      <p:cBhvr>
                                        <p:cTn id="12" dur="500"/>
                                        <p:tgtEl>
                                          <p:spTgt spid="23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07950" y="0"/>
            <a:ext cx="8516938" cy="765175"/>
          </a:xfrm>
        </p:spPr>
        <p:txBody>
          <a:bodyPr/>
          <a:lstStyle/>
          <a:p>
            <a:pPr algn="l" eaLnBrk="1" hangingPunct="1"/>
            <a:r>
              <a:rPr lang="el-GR" altLang="en-US" sz="2400">
                <a:latin typeface="Calibri" panose="020F0502020204030204" pitchFamily="34" charset="0"/>
                <a:cs typeface="Calibri" panose="020F0502020204030204" pitchFamily="34" charset="0"/>
              </a:rPr>
              <a:t>β) να επιλεγούν οι δύο καλύτερες αίγες για τη Γ και το ΜΤΓ από τα  ακόλουθα ζώα:</a:t>
            </a:r>
          </a:p>
        </p:txBody>
      </p:sp>
      <p:graphicFrame>
        <p:nvGraphicFramePr>
          <p:cNvPr id="13406" name="Group 94"/>
          <p:cNvGraphicFramePr>
            <a:graphicFrameLocks noGrp="1"/>
          </p:cNvGraphicFramePr>
          <p:nvPr>
            <p:ph sz="half" idx="1"/>
          </p:nvPr>
        </p:nvGraphicFramePr>
        <p:xfrm>
          <a:off x="0" y="1341438"/>
          <a:ext cx="9144001" cy="5114001"/>
        </p:xfrm>
        <a:graphic>
          <a:graphicData uri="http://schemas.openxmlformats.org/drawingml/2006/table">
            <a:tbl>
              <a:tblPr/>
              <a:tblGrid>
                <a:gridCol w="709335">
                  <a:extLst>
                    <a:ext uri="{9D8B030D-6E8A-4147-A177-3AD203B41FA5}">
                      <a16:colId xmlns:a16="http://schemas.microsoft.com/office/drawing/2014/main" val="20000"/>
                    </a:ext>
                  </a:extLst>
                </a:gridCol>
                <a:gridCol w="671482">
                  <a:extLst>
                    <a:ext uri="{9D8B030D-6E8A-4147-A177-3AD203B41FA5}">
                      <a16:colId xmlns:a16="http://schemas.microsoft.com/office/drawing/2014/main" val="20001"/>
                    </a:ext>
                  </a:extLst>
                </a:gridCol>
                <a:gridCol w="598895">
                  <a:extLst>
                    <a:ext uri="{9D8B030D-6E8A-4147-A177-3AD203B41FA5}">
                      <a16:colId xmlns:a16="http://schemas.microsoft.com/office/drawing/2014/main" val="20002"/>
                    </a:ext>
                  </a:extLst>
                </a:gridCol>
                <a:gridCol w="3024336">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3347865">
                  <a:extLst>
                    <a:ext uri="{9D8B030D-6E8A-4147-A177-3AD203B41FA5}">
                      <a16:colId xmlns:a16="http://schemas.microsoft.com/office/drawing/2014/main" val="20005"/>
                    </a:ext>
                  </a:extLst>
                </a:gridCol>
              </a:tblGrid>
              <a:tr h="8819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1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Αρ. Αίγας</a:t>
                      </a:r>
                      <a:endParaRPr kumimoji="0" lang="el-GR"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1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Α. Γ. Π.</a:t>
                      </a:r>
                      <a:endParaRPr kumimoji="0" lang="el-GR"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Γ </a:t>
                      </a:r>
                      <a:r>
                        <a:rPr kumimoji="0" lang="el-GR"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a:t>
                      </a:r>
                      <a:r>
                        <a:rPr kumimoji="0" lang="en-US"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kg)</a:t>
                      </a: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Διόρθωση</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Γ’ =Γ-(</a:t>
                      </a:r>
                      <a:r>
                        <a:rPr kumimoji="0" lang="el-GR" altLang="en-US" sz="2400" b="1" i="0" u="none" strike="noStrike" cap="none" normalizeH="0" baseline="0" dirty="0" err="1">
                          <a:ln>
                            <a:noFill/>
                          </a:ln>
                          <a:solidFill>
                            <a:srgbClr val="39392A"/>
                          </a:solidFill>
                          <a:effectLst/>
                          <a:latin typeface="Calibri" panose="020F0502020204030204" pitchFamily="34" charset="0"/>
                          <a:cs typeface="Calibri" panose="020F0502020204030204" pitchFamily="34" charset="0"/>
                        </a:rPr>
                        <a:t>μ</a:t>
                      </a:r>
                      <a:r>
                        <a:rPr kumimoji="0" lang="el-GR" altLang="en-US" sz="2400" b="1" i="0" u="none" strike="noStrike" cap="none" normalizeH="0" baseline="-25000" dirty="0" err="1">
                          <a:ln>
                            <a:noFill/>
                          </a:ln>
                          <a:solidFill>
                            <a:srgbClr val="39392A"/>
                          </a:solidFill>
                          <a:effectLst/>
                          <a:latin typeface="Calibri" panose="020F0502020204030204" pitchFamily="34" charset="0"/>
                          <a:cs typeface="Calibri" panose="020F0502020204030204" pitchFamily="34" charset="0"/>
                        </a:rPr>
                        <a:t>Γ</a:t>
                      </a:r>
                      <a:r>
                        <a:rPr kumimoji="0" lang="en-US"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ΑΓΠ</a:t>
                      </a:r>
                      <a:r>
                        <a:rPr kumimoji="0" lang="el-GR" altLang="en-US" sz="2400" b="1" i="0" u="none" strike="noStrike" cap="none" normalizeH="0" baseline="-25000" dirty="0">
                          <a:ln>
                            <a:noFill/>
                          </a:ln>
                          <a:solidFill>
                            <a:srgbClr val="39392A"/>
                          </a:solidFill>
                          <a:effectLst/>
                          <a:latin typeface="Calibri" panose="020F0502020204030204" pitchFamily="34" charset="0"/>
                          <a:cs typeface="Calibri" panose="020F0502020204030204" pitchFamily="34" charset="0"/>
                        </a:rPr>
                        <a:t>Γ</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 </a:t>
                      </a:r>
                      <a:r>
                        <a:rPr kumimoji="0" lang="el-GR"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a:t>
                      </a:r>
                      <a:r>
                        <a:rPr kumimoji="0" lang="en-US"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kg)</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 </a:t>
                      </a:r>
                      <a:endParaRPr kumimoji="0" lang="en-US"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ΜΤΓ ερίφια</a:t>
                      </a: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ΜΤΓ’= ΜΤΓ-(</a:t>
                      </a:r>
                      <a:r>
                        <a:rPr kumimoji="0" lang="el-GR" altLang="en-US" sz="2400" b="1" i="0" u="none" strike="noStrike" cap="none" normalizeH="0" baseline="0" dirty="0" err="1">
                          <a:ln>
                            <a:noFill/>
                          </a:ln>
                          <a:solidFill>
                            <a:srgbClr val="39392A"/>
                          </a:solidFill>
                          <a:effectLst/>
                          <a:latin typeface="Calibri" panose="020F0502020204030204" pitchFamily="34" charset="0"/>
                          <a:cs typeface="Calibri" panose="020F0502020204030204" pitchFamily="34" charset="0"/>
                        </a:rPr>
                        <a:t>μ</a:t>
                      </a:r>
                      <a:r>
                        <a:rPr kumimoji="0" lang="el-GR" altLang="en-US" sz="2400" b="1" i="0" u="none" strike="noStrike" cap="none" normalizeH="0" baseline="-25000" dirty="0" err="1">
                          <a:ln>
                            <a:noFill/>
                          </a:ln>
                          <a:solidFill>
                            <a:srgbClr val="39392A"/>
                          </a:solidFill>
                          <a:effectLst/>
                          <a:latin typeface="Calibri" panose="020F0502020204030204" pitchFamily="34" charset="0"/>
                          <a:cs typeface="Calibri" panose="020F0502020204030204" pitchFamily="34" charset="0"/>
                        </a:rPr>
                        <a:t>ΜΤΓ</a:t>
                      </a:r>
                      <a:r>
                        <a:rPr kumimoji="0" lang="en-US"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ΑΓΠ</a:t>
                      </a:r>
                      <a:r>
                        <a:rPr kumimoji="0" lang="el-GR" altLang="en-US" sz="2400" b="1" i="0" u="none" strike="noStrike" cap="none" normalizeH="0" baseline="-25000" dirty="0">
                          <a:ln>
                            <a:noFill/>
                          </a:ln>
                          <a:solidFill>
                            <a:srgbClr val="39392A"/>
                          </a:solidFill>
                          <a:effectLst/>
                          <a:latin typeface="Calibri" panose="020F0502020204030204" pitchFamily="34" charset="0"/>
                          <a:cs typeface="Calibri" panose="020F0502020204030204" pitchFamily="34" charset="0"/>
                        </a:rPr>
                        <a:t>ΜΤΓ</a:t>
                      </a:r>
                      <a:r>
                        <a:rPr kumimoji="0" lang="el-GR"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a:t>
                      </a:r>
                      <a:r>
                        <a:rPr kumimoji="0" lang="en-US" altLang="en-US" sz="24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 </a:t>
                      </a:r>
                      <a:r>
                        <a:rPr kumimoji="0" lang="el-GR" altLang="en-US" sz="1800" b="1"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ερίφια</a:t>
                      </a:r>
                      <a:endParaRPr kumimoji="0" lang="el-GR"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740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1</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1</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550</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a:ln>
                          <a:noFill/>
                        </a:ln>
                        <a:solidFill>
                          <a:srgbClr val="0000FF"/>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3</a:t>
                      </a: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rgbClr val="0000FF"/>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2</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2</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550</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rgbClr val="0000FF"/>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3</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3</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600</a:t>
                      </a:r>
                      <a:endParaRPr kumimoji="0" lang="el-GR"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904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rPr>
                        <a:t>4</a:t>
                      </a: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3</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1" u="none" strike="noStrike" cap="none" normalizeH="0" baseline="0">
                          <a:ln>
                            <a:noFill/>
                          </a:ln>
                          <a:solidFill>
                            <a:srgbClr val="39392A"/>
                          </a:solidFill>
                          <a:effectLst/>
                          <a:latin typeface="Calibri" panose="020F0502020204030204" pitchFamily="34" charset="0"/>
                          <a:cs typeface="Calibri" panose="020F0502020204030204" pitchFamily="34" charset="0"/>
                        </a:rPr>
                        <a:t>650</a:t>
                      </a:r>
                      <a:endParaRPr kumimoji="0" lang="el-GR" altLang="en-US" sz="2000" b="0" i="1"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5</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4</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500</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6</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4</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550</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904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rPr>
                        <a:t>7</a:t>
                      </a: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5</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1" u="none" strike="noStrike" cap="none" normalizeH="0" baseline="0">
                          <a:ln>
                            <a:noFill/>
                          </a:ln>
                          <a:solidFill>
                            <a:srgbClr val="39392A"/>
                          </a:solidFill>
                          <a:effectLst/>
                          <a:latin typeface="Calibri" panose="020F0502020204030204" pitchFamily="34" charset="0"/>
                          <a:cs typeface="Calibri" panose="020F0502020204030204" pitchFamily="34" charset="0"/>
                        </a:rPr>
                        <a:t>650</a:t>
                      </a:r>
                      <a:endParaRPr kumimoji="0" lang="el-GR" altLang="en-US" sz="2000" b="0" i="1"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a:ln>
                          <a:noFill/>
                        </a:ln>
                        <a:solidFill>
                          <a:srgbClr val="FF0000"/>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2</a:t>
                      </a: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dirty="0">
                          <a:ln>
                            <a:noFill/>
                          </a:ln>
                          <a:solidFill>
                            <a:srgbClr val="FF0000"/>
                          </a:solidFill>
                          <a:effectLst/>
                          <a:latin typeface="Calibri" panose="020F0502020204030204" pitchFamily="34" charset="0"/>
                          <a:cs typeface="Calibri" panose="020F0502020204030204" pitchFamily="34" charset="0"/>
                        </a:rPr>
                        <a:t>8</a:t>
                      </a: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0" u="none" strike="noStrike" cap="none" normalizeH="0" baseline="0">
                          <a:ln>
                            <a:noFill/>
                          </a:ln>
                          <a:solidFill>
                            <a:srgbClr val="39392A"/>
                          </a:solidFill>
                          <a:effectLst/>
                          <a:latin typeface="Calibri" panose="020F0502020204030204" pitchFamily="34" charset="0"/>
                          <a:cs typeface="Calibri" panose="020F0502020204030204" pitchFamily="34" charset="0"/>
                        </a:rPr>
                        <a:t>7</a:t>
                      </a:r>
                      <a:endParaRPr kumimoji="0" lang="el-GR" altLang="en-US" sz="20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000" b="0" i="1" u="none" strike="noStrike" cap="none" normalizeH="0" baseline="0">
                          <a:ln>
                            <a:noFill/>
                          </a:ln>
                          <a:solidFill>
                            <a:srgbClr val="39392A"/>
                          </a:solidFill>
                          <a:effectLst/>
                          <a:latin typeface="Calibri" panose="020F0502020204030204" pitchFamily="34" charset="0"/>
                          <a:cs typeface="Calibri" panose="020F0502020204030204" pitchFamily="34" charset="0"/>
                        </a:rPr>
                        <a:t>650</a:t>
                      </a:r>
                      <a:endParaRPr kumimoji="0" lang="el-GR" altLang="en-US" sz="2000" b="0" i="1"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a:ln>
                          <a:noFill/>
                        </a:ln>
                        <a:solidFill>
                          <a:srgbClr val="0000FF"/>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39392A"/>
                          </a:solidFill>
                          <a:effectLst/>
                          <a:latin typeface="Calibri" panose="020F0502020204030204" pitchFamily="34" charset="0"/>
                          <a:cs typeface="Calibri" panose="020F0502020204030204" pitchFamily="34" charset="0"/>
                        </a:rPr>
                        <a:t>1</a:t>
                      </a: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3162" name="Group 634"/>
          <p:cNvGraphicFramePr>
            <a:graphicFrameLocks noGrp="1"/>
          </p:cNvGraphicFramePr>
          <p:nvPr>
            <p:ph sz="quarter" idx="2"/>
          </p:nvPr>
        </p:nvGraphicFramePr>
        <p:xfrm>
          <a:off x="1979712" y="2227506"/>
          <a:ext cx="3097213" cy="4230688"/>
        </p:xfrm>
        <a:graphic>
          <a:graphicData uri="http://schemas.openxmlformats.org/drawingml/2006/table">
            <a:tbl>
              <a:tblPr/>
              <a:tblGrid>
                <a:gridCol w="3097213">
                  <a:extLst>
                    <a:ext uri="{9D8B030D-6E8A-4147-A177-3AD203B41FA5}">
                      <a16:colId xmlns:a16="http://schemas.microsoft.com/office/drawing/2014/main" val="20000"/>
                    </a:ext>
                  </a:extLst>
                </a:gridCol>
              </a:tblGrid>
              <a:tr h="701145">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Trebuchet MS" pitchFamily="34" charset="0"/>
                          <a:cs typeface="Times New Roman" pitchFamily="18" charset="0"/>
                        </a:rPr>
                        <a:t>550-(-139)= 550</a:t>
                      </a:r>
                      <a:r>
                        <a:rPr kumimoji="0" lang="en-US" altLang="en-US" sz="2000" b="0" i="0" u="none" strike="noStrike" cap="none" normalizeH="0" baseline="0" dirty="0">
                          <a:ln>
                            <a:noFill/>
                          </a:ln>
                          <a:solidFill>
                            <a:srgbClr val="39392A"/>
                          </a:solidFill>
                          <a:effectLst/>
                          <a:latin typeface="Trebuchet MS" pitchFamily="34" charset="0"/>
                          <a:cs typeface="Times New Roman" pitchFamily="18" charset="0"/>
                        </a:rPr>
                        <a:t>+139</a:t>
                      </a:r>
                      <a:r>
                        <a:rPr kumimoji="0" lang="el-GR" altLang="en-US" sz="2000" b="0" i="0" u="none" strike="noStrike" cap="none" normalizeH="0" baseline="0" dirty="0">
                          <a:ln>
                            <a:noFill/>
                          </a:ln>
                          <a:solidFill>
                            <a:srgbClr val="39392A"/>
                          </a:solidFill>
                          <a:effectLst/>
                          <a:latin typeface="Trebuchet MS" pitchFamily="34" charset="0"/>
                          <a:cs typeface="Times New Roman" pitchFamily="18" charset="0"/>
                        </a:rPr>
                        <a:t>=</a:t>
                      </a:r>
                      <a:r>
                        <a:rPr kumimoji="0" lang="el-GR" altLang="en-US" sz="2000" b="0" i="0" u="none" strike="noStrike" cap="none" normalizeH="0" baseline="0" dirty="0">
                          <a:ln>
                            <a:noFill/>
                          </a:ln>
                          <a:solidFill>
                            <a:srgbClr val="0000FF"/>
                          </a:solidFill>
                          <a:effectLst/>
                          <a:latin typeface="Trebuchet MS" pitchFamily="34" charset="0"/>
                          <a:cs typeface="Times New Roman" pitchFamily="18" charset="0"/>
                        </a:rPr>
                        <a:t>689</a:t>
                      </a: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503313">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Trebuchet MS" pitchFamily="34" charset="0"/>
                          <a:cs typeface="Times New Roman" pitchFamily="18" charset="0"/>
                        </a:rPr>
                        <a:t>550-(-10)=</a:t>
                      </a:r>
                      <a:r>
                        <a:rPr kumimoji="0" lang="el-GR" altLang="en-US" sz="2000" b="0" i="0" u="none" strike="noStrike" cap="none" normalizeH="0" baseline="0" dirty="0">
                          <a:ln>
                            <a:noFill/>
                          </a:ln>
                          <a:solidFill>
                            <a:srgbClr val="FF0000"/>
                          </a:solidFill>
                          <a:effectLst/>
                          <a:latin typeface="Trebuchet MS" pitchFamily="34" charset="0"/>
                          <a:cs typeface="Times New Roman" pitchFamily="18" charset="0"/>
                        </a:rPr>
                        <a:t>560</a:t>
                      </a:r>
                      <a:endParaRPr kumimoji="0" lang="el-GR" altLang="en-US" sz="2000" b="0" i="0" u="none" strike="noStrike" cap="none" normalizeH="0" baseline="0" dirty="0">
                        <a:ln>
                          <a:noFill/>
                        </a:ln>
                        <a:solidFill>
                          <a:srgbClr val="FF0000"/>
                        </a:solidFill>
                        <a:effectLst/>
                        <a:latin typeface="Arial" charset="0"/>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504901">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Trebuchet MS" pitchFamily="34" charset="0"/>
                          <a:cs typeface="Times New Roman" pitchFamily="18" charset="0"/>
                        </a:rPr>
                        <a:t>600-</a:t>
                      </a:r>
                      <a:r>
                        <a:rPr kumimoji="0" lang="en-US" altLang="en-US" sz="2000" b="0" i="0" u="none" strike="noStrike" cap="none" normalizeH="0" baseline="0" dirty="0">
                          <a:ln>
                            <a:noFill/>
                          </a:ln>
                          <a:solidFill>
                            <a:srgbClr val="39392A"/>
                          </a:solidFill>
                          <a:effectLst/>
                          <a:latin typeface="Trebuchet MS" pitchFamily="34" charset="0"/>
                          <a:cs typeface="Times New Roman" pitchFamily="18" charset="0"/>
                        </a:rPr>
                        <a:t>(+33)</a:t>
                      </a:r>
                      <a:r>
                        <a:rPr kumimoji="0" lang="el-GR" altLang="en-US" sz="2000" b="0" i="0" u="none" strike="noStrike" cap="none" normalizeH="0" baseline="0" dirty="0">
                          <a:ln>
                            <a:noFill/>
                          </a:ln>
                          <a:solidFill>
                            <a:srgbClr val="39392A"/>
                          </a:solidFill>
                          <a:effectLst/>
                          <a:latin typeface="Trebuchet MS" pitchFamily="34" charset="0"/>
                          <a:cs typeface="Times New Roman" pitchFamily="18" charset="0"/>
                        </a:rPr>
                        <a:t>=</a:t>
                      </a:r>
                      <a:r>
                        <a:rPr kumimoji="0" lang="el-GR" altLang="en-US" sz="2000" b="0" i="0" u="none" strike="noStrike" cap="none" normalizeH="0" baseline="0" dirty="0">
                          <a:ln>
                            <a:noFill/>
                          </a:ln>
                          <a:solidFill>
                            <a:srgbClr val="FF0000"/>
                          </a:solidFill>
                          <a:effectLst/>
                          <a:latin typeface="Trebuchet MS" pitchFamily="34" charset="0"/>
                          <a:cs typeface="Times New Roman" pitchFamily="18" charset="0"/>
                        </a:rPr>
                        <a:t>567</a:t>
                      </a:r>
                      <a:endParaRPr kumimoji="0" lang="el-GR" altLang="en-US" sz="2000" b="0" i="0" u="none" strike="noStrike" cap="none" normalizeH="0" baseline="0" dirty="0">
                        <a:ln>
                          <a:noFill/>
                        </a:ln>
                        <a:solidFill>
                          <a:srgbClr val="FF0000"/>
                        </a:solidFill>
                        <a:effectLst/>
                        <a:latin typeface="Arial" charset="0"/>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04901">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Trebuchet MS" pitchFamily="34" charset="0"/>
                          <a:cs typeface="Times New Roman" pitchFamily="18" charset="0"/>
                        </a:rPr>
                        <a:t>650-(+33)=</a:t>
                      </a:r>
                      <a:r>
                        <a:rPr kumimoji="0" lang="el-GR" altLang="en-US" sz="2000" b="0" i="0" u="none" strike="noStrike" cap="none" normalizeH="0" baseline="0" dirty="0">
                          <a:ln>
                            <a:noFill/>
                          </a:ln>
                          <a:solidFill>
                            <a:srgbClr val="FF0000"/>
                          </a:solidFill>
                          <a:effectLst/>
                          <a:latin typeface="Trebuchet MS" pitchFamily="34" charset="0"/>
                          <a:cs typeface="Times New Roman" pitchFamily="18" charset="0"/>
                        </a:rPr>
                        <a:t>617</a:t>
                      </a:r>
                      <a:endParaRPr kumimoji="0" lang="el-GR" altLang="en-US" sz="2000" b="0" i="0" u="none" strike="noStrike" cap="none" normalizeH="0" baseline="0" dirty="0">
                        <a:ln>
                          <a:noFill/>
                        </a:ln>
                        <a:solidFill>
                          <a:srgbClr val="FF0000"/>
                        </a:solidFill>
                        <a:effectLst/>
                        <a:latin typeface="Arial" charset="0"/>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03313">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Trebuchet MS" pitchFamily="34" charset="0"/>
                          <a:cs typeface="Times New Roman" pitchFamily="18" charset="0"/>
                        </a:rPr>
                        <a:t>500-(+35)</a:t>
                      </a:r>
                      <a:r>
                        <a:rPr kumimoji="0" lang="el-GR" altLang="en-US" sz="2000" b="0" i="0" u="none" strike="noStrike" cap="none" normalizeH="0" baseline="0" dirty="0">
                          <a:ln>
                            <a:noFill/>
                          </a:ln>
                          <a:solidFill>
                            <a:schemeClr val="tx1"/>
                          </a:solidFill>
                          <a:effectLst/>
                          <a:latin typeface="Trebuchet MS" pitchFamily="34" charset="0"/>
                          <a:cs typeface="Times New Roman" pitchFamily="18" charset="0"/>
                        </a:rPr>
                        <a:t>=</a:t>
                      </a:r>
                      <a:r>
                        <a:rPr kumimoji="0" lang="el-GR" altLang="en-US" sz="2000" b="0" i="0" u="none" strike="noStrike" cap="none" normalizeH="0" baseline="0" dirty="0">
                          <a:ln>
                            <a:noFill/>
                          </a:ln>
                          <a:solidFill>
                            <a:srgbClr val="FF0000"/>
                          </a:solidFill>
                          <a:effectLst/>
                          <a:latin typeface="Trebuchet MS" pitchFamily="34" charset="0"/>
                          <a:cs typeface="Times New Roman" pitchFamily="18" charset="0"/>
                        </a:rPr>
                        <a:t>465</a:t>
                      </a:r>
                      <a:endParaRPr kumimoji="0" lang="el-GR" altLang="en-US" sz="2000" b="0" i="0" u="none" strike="noStrike" cap="none" normalizeH="0" baseline="0" dirty="0">
                        <a:ln>
                          <a:noFill/>
                        </a:ln>
                        <a:solidFill>
                          <a:srgbClr val="FF0000"/>
                        </a:solidFill>
                        <a:effectLst/>
                        <a:latin typeface="Arial" charset="0"/>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504901">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Trebuchet MS" pitchFamily="34" charset="0"/>
                          <a:cs typeface="Times New Roman" pitchFamily="18" charset="0"/>
                        </a:rPr>
                        <a:t>550-(+35)=</a:t>
                      </a:r>
                      <a:r>
                        <a:rPr kumimoji="0" lang="el-GR" altLang="en-US" sz="2000" b="0" i="0" u="none" strike="noStrike" cap="none" normalizeH="0" baseline="0" dirty="0">
                          <a:ln>
                            <a:noFill/>
                          </a:ln>
                          <a:solidFill>
                            <a:srgbClr val="FF0000"/>
                          </a:solidFill>
                          <a:effectLst/>
                          <a:latin typeface="Trebuchet MS" pitchFamily="34" charset="0"/>
                          <a:cs typeface="Times New Roman" pitchFamily="18" charset="0"/>
                        </a:rPr>
                        <a:t>515</a:t>
                      </a:r>
                      <a:endParaRPr kumimoji="0" lang="el-GR" altLang="en-US" sz="2000" b="0" i="0" u="none" strike="noStrike" cap="none" normalizeH="0" baseline="0" dirty="0">
                        <a:ln>
                          <a:noFill/>
                        </a:ln>
                        <a:solidFill>
                          <a:srgbClr val="FF0000"/>
                        </a:solidFill>
                        <a:effectLst/>
                        <a:latin typeface="Arial" charset="0"/>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503313">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Trebuchet MS" pitchFamily="34" charset="0"/>
                          <a:cs typeface="Times New Roman" pitchFamily="18" charset="0"/>
                        </a:rPr>
                        <a:t>650-(+57)=</a:t>
                      </a:r>
                      <a:r>
                        <a:rPr kumimoji="0" lang="el-GR" altLang="en-US" sz="2000" b="0" i="0" u="none" strike="noStrike" cap="none" normalizeH="0" baseline="0" dirty="0">
                          <a:ln>
                            <a:noFill/>
                          </a:ln>
                          <a:solidFill>
                            <a:srgbClr val="FF0000"/>
                          </a:solidFill>
                          <a:effectLst/>
                          <a:latin typeface="Trebuchet MS" pitchFamily="34" charset="0"/>
                          <a:cs typeface="Times New Roman" pitchFamily="18" charset="0"/>
                        </a:rPr>
                        <a:t>593</a:t>
                      </a:r>
                      <a:endParaRPr kumimoji="0" lang="el-GR" altLang="en-US" sz="2000" b="0" i="0" u="none" strike="noStrike" cap="none" normalizeH="0" baseline="0" dirty="0">
                        <a:ln>
                          <a:noFill/>
                        </a:ln>
                        <a:solidFill>
                          <a:srgbClr val="FF0000"/>
                        </a:solidFill>
                        <a:effectLst/>
                        <a:latin typeface="Arial" charset="0"/>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504901">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l-GR" altLang="en-US" sz="2000" b="0" i="0" u="none" strike="noStrike" cap="none" normalizeH="0" baseline="0" dirty="0">
                          <a:ln>
                            <a:noFill/>
                          </a:ln>
                          <a:solidFill>
                            <a:srgbClr val="39392A"/>
                          </a:solidFill>
                          <a:effectLst/>
                          <a:latin typeface="Trebuchet MS" pitchFamily="34" charset="0"/>
                          <a:cs typeface="Times New Roman" pitchFamily="18" charset="0"/>
                        </a:rPr>
                        <a:t>650-(+24)=</a:t>
                      </a:r>
                      <a:r>
                        <a:rPr kumimoji="0" lang="el-GR" altLang="en-US" sz="2000" b="0" i="0" u="none" strike="noStrike" cap="none" normalizeH="0" baseline="0" dirty="0">
                          <a:ln>
                            <a:noFill/>
                          </a:ln>
                          <a:solidFill>
                            <a:srgbClr val="0000FF"/>
                          </a:solidFill>
                          <a:effectLst/>
                          <a:latin typeface="Trebuchet MS" pitchFamily="34" charset="0"/>
                          <a:cs typeface="Times New Roman" pitchFamily="18" charset="0"/>
                        </a:rPr>
                        <a:t>626</a:t>
                      </a:r>
                      <a:endParaRPr kumimoji="0" lang="el-GR" altLang="en-US" sz="2000" b="0" i="0" u="none" strike="noStrike" cap="none" normalizeH="0" baseline="0" dirty="0">
                        <a:ln>
                          <a:noFill/>
                        </a:ln>
                        <a:solidFill>
                          <a:srgbClr val="0000FF"/>
                        </a:solidFill>
                        <a:effectLst/>
                        <a:latin typeface="Arial" charset="0"/>
                      </a:endParaRPr>
                    </a:p>
                  </a:txBody>
                  <a:tcPr marT="45727" marB="45727"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9549" name="TextBox 1"/>
          <p:cNvSpPr txBox="1">
            <a:spLocks noChangeArrowheads="1"/>
          </p:cNvSpPr>
          <p:nvPr/>
        </p:nvSpPr>
        <p:spPr bwMode="auto">
          <a:xfrm>
            <a:off x="2432050" y="423863"/>
            <a:ext cx="6461125" cy="922337"/>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l-GR" altLang="el-GR" sz="1800" b="1" dirty="0">
                <a:latin typeface="Calibri" panose="020F0502020204030204" pitchFamily="34" charset="0"/>
                <a:cs typeface="Calibri" panose="020F0502020204030204" pitchFamily="34" charset="0"/>
              </a:rPr>
              <a:t>Συγκρίνω την απόδοση της αίγας με τις αίγες της ίδιας ηλικίας. Βρίσκω την απόκλιση της απόδοσης της αίγας από τον μέσο όρο της αντίστοιχης ηλικίας</a:t>
            </a:r>
          </a:p>
        </p:txBody>
      </p:sp>
      <p:graphicFrame>
        <p:nvGraphicFramePr>
          <p:cNvPr id="8" name="Group 635"/>
          <p:cNvGraphicFramePr>
            <a:graphicFrameLocks/>
          </p:cNvGraphicFramePr>
          <p:nvPr/>
        </p:nvGraphicFramePr>
        <p:xfrm>
          <a:off x="5724217" y="2462876"/>
          <a:ext cx="3419783" cy="3992563"/>
        </p:xfrm>
        <a:graphic>
          <a:graphicData uri="http://schemas.openxmlformats.org/drawingml/2006/table">
            <a:tbl>
              <a:tblPr/>
              <a:tblGrid>
                <a:gridCol w="3419783">
                  <a:extLst>
                    <a:ext uri="{9D8B030D-6E8A-4147-A177-3AD203B41FA5}">
                      <a16:colId xmlns:a16="http://schemas.microsoft.com/office/drawing/2014/main" val="20000"/>
                    </a:ext>
                  </a:extLst>
                </a:gridCol>
              </a:tblGrid>
              <a:tr h="60006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3</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l-GR" altLang="en-US" sz="2000" b="1" i="0" u="none" strike="noStrike" cap="none" normalizeH="0" baseline="0" dirty="0">
                          <a:ln>
                            <a:noFill/>
                          </a:ln>
                          <a:solidFill>
                            <a:schemeClr val="tx1"/>
                          </a:solidFill>
                          <a:effectLst/>
                          <a:latin typeface="+mn-lt"/>
                        </a:rPr>
                        <a:t>-0,32) =</a:t>
                      </a:r>
                      <a:r>
                        <a:rPr kumimoji="0" lang="en-US" altLang="en-US" sz="2000" b="1" i="0" u="none" strike="noStrike" cap="none" normalizeH="0" baseline="0" dirty="0">
                          <a:ln>
                            <a:noFill/>
                          </a:ln>
                          <a:solidFill>
                            <a:schemeClr val="tx1"/>
                          </a:solidFill>
                          <a:effectLst/>
                          <a:latin typeface="+mn-lt"/>
                        </a:rPr>
                        <a:t> </a:t>
                      </a:r>
                      <a:r>
                        <a:rPr kumimoji="0" lang="el-GR" altLang="en-US" sz="2000" b="1" i="0" u="none" strike="noStrike" cap="none" normalizeH="0" baseline="0" dirty="0">
                          <a:ln>
                            <a:noFill/>
                          </a:ln>
                          <a:solidFill>
                            <a:srgbClr val="0000FF"/>
                          </a:solidFill>
                          <a:effectLst/>
                          <a:latin typeface="+mn-lt"/>
                        </a:rPr>
                        <a:t>3,32</a:t>
                      </a:r>
                      <a:endParaRPr kumimoji="0" lang="en-US" altLang="en-US" sz="2000" b="1" i="0" u="none" strike="noStrike" cap="none" normalizeH="0" baseline="0" dirty="0">
                        <a:ln>
                          <a:noFill/>
                        </a:ln>
                        <a:solidFill>
                          <a:srgbClr val="0000FF"/>
                        </a:solidFill>
                        <a:effectLst/>
                        <a:latin typeface="+mn-lt"/>
                      </a:endParaRPr>
                    </a:p>
                  </a:txBody>
                  <a:tcPr marT="45694" marB="45694"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a:t>
                      </a: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(-0,04)=</a:t>
                      </a:r>
                      <a:r>
                        <a:rPr kumimoji="0" lang="el-GR" altLang="en-US" sz="2000" b="1" i="0" u="none" strike="noStrike" cap="none" normalizeH="0" baseline="0" dirty="0">
                          <a:ln>
                            <a:noFill/>
                          </a:ln>
                          <a:solidFill>
                            <a:srgbClr val="0000FF"/>
                          </a:solidFill>
                          <a:effectLst/>
                          <a:latin typeface="+mn-lt"/>
                          <a:cs typeface="Times New Roman" panose="02020603050405020304" pitchFamily="18" charset="0"/>
                        </a:rPr>
                        <a:t>2,04</a:t>
                      </a:r>
                      <a:endParaRPr kumimoji="0" lang="en-US" altLang="en-US" sz="2000" b="1" i="0" u="none" strike="noStrike" cap="none" normalizeH="0" baseline="0" dirty="0">
                        <a:ln>
                          <a:noFill/>
                        </a:ln>
                        <a:solidFill>
                          <a:srgbClr val="0000FF"/>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-(+0,10)=1,90</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-(+0,10)=1,90</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-(+0,14)=1,86</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-(+0,14)=1,86</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2</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-(+0,09)=1,91</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846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39392A"/>
                          </a:solidFill>
                          <a:effectLst/>
                          <a:latin typeface="+mn-lt"/>
                          <a:cs typeface="Times New Roman" panose="02020603050405020304" pitchFamily="18" charset="0"/>
                        </a:rPr>
                        <a:t>1</a:t>
                      </a:r>
                      <a:r>
                        <a:rPr kumimoji="0" lang="el-GR" altLang="en-US" sz="2000" b="1" i="0" u="none" strike="noStrike" cap="none" normalizeH="0" baseline="0" dirty="0">
                          <a:ln>
                            <a:noFill/>
                          </a:ln>
                          <a:solidFill>
                            <a:srgbClr val="39392A"/>
                          </a:solidFill>
                          <a:effectLst/>
                          <a:latin typeface="+mn-lt"/>
                          <a:cs typeface="Times New Roman" panose="02020603050405020304" pitchFamily="18" charset="0"/>
                        </a:rPr>
                        <a:t>-(+0,04)=0,96</a:t>
                      </a:r>
                      <a:endParaRPr kumimoji="0" lang="en-US" altLang="en-US" sz="2000" b="1" i="0" u="none" strike="noStrike" cap="none" normalizeH="0" baseline="0" dirty="0">
                        <a:ln>
                          <a:noFill/>
                        </a:ln>
                        <a:solidFill>
                          <a:schemeClr val="tx1"/>
                        </a:solidFill>
                        <a:effectLst/>
                        <a:latin typeface="+mn-lt"/>
                      </a:endParaRPr>
                    </a:p>
                  </a:txBody>
                  <a:tcPr marT="45694" marB="45694"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 name="Oval 8"/>
          <p:cNvSpPr/>
          <p:nvPr/>
        </p:nvSpPr>
        <p:spPr>
          <a:xfrm>
            <a:off x="4436768" y="2206806"/>
            <a:ext cx="619661" cy="512139"/>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Oval 9"/>
          <p:cNvSpPr/>
          <p:nvPr/>
        </p:nvSpPr>
        <p:spPr>
          <a:xfrm>
            <a:off x="3817107" y="5927747"/>
            <a:ext cx="619661" cy="512139"/>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Oval 10"/>
          <p:cNvSpPr/>
          <p:nvPr/>
        </p:nvSpPr>
        <p:spPr>
          <a:xfrm>
            <a:off x="7740352" y="2440477"/>
            <a:ext cx="619661" cy="512139"/>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Oval 11"/>
          <p:cNvSpPr/>
          <p:nvPr/>
        </p:nvSpPr>
        <p:spPr>
          <a:xfrm>
            <a:off x="7668344" y="2999763"/>
            <a:ext cx="619661" cy="512139"/>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5138005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3162"/>
                                        </p:tgtEl>
                                        <p:attrNameLst>
                                          <p:attrName>style.visibility</p:attrName>
                                        </p:attrNameLst>
                                      </p:cBhvr>
                                      <p:to>
                                        <p:strVal val="visible"/>
                                      </p:to>
                                    </p:set>
                                    <p:animEffect transition="in" filter="box(in)">
                                      <p:cBhvr>
                                        <p:cTn id="7" dur="500"/>
                                        <p:tgtEl>
                                          <p:spTgt spid="2316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endParaRPr lang="en-US" altLang="el-GR"/>
          </a:p>
        </p:txBody>
      </p:sp>
      <p:sp>
        <p:nvSpPr>
          <p:cNvPr id="20483" name="Rectangle 3"/>
          <p:cNvSpPr>
            <a:spLocks noGrp="1" noChangeArrowheads="1"/>
          </p:cNvSpPr>
          <p:nvPr>
            <p:ph type="body" idx="1"/>
          </p:nvPr>
        </p:nvSpPr>
        <p:spPr>
          <a:xfrm>
            <a:off x="4283968" y="1916832"/>
            <a:ext cx="3682752" cy="4525963"/>
          </a:xfrm>
        </p:spPr>
        <p:txBody>
          <a:bodyPr/>
          <a:lstStyle/>
          <a:p>
            <a:pPr marL="0" indent="0">
              <a:buNone/>
            </a:pPr>
            <a:r>
              <a:rPr lang="el-GR" altLang="el-GR" dirty="0">
                <a:latin typeface="Calibri" panose="020F0502020204030204" pitchFamily="34" charset="0"/>
                <a:cs typeface="Calibri" panose="020F0502020204030204" pitchFamily="34" charset="0"/>
              </a:rPr>
              <a:t>γ) να εκτιμηθεί το μέσο παραγωγικό επίπεδο σε κάθε γαλακτική περίοδο και να παρουσιαστούν τα αποτελέσματα σε γράφημα</a:t>
            </a:r>
          </a:p>
        </p:txBody>
      </p:sp>
      <p:pic>
        <p:nvPicPr>
          <p:cNvPr id="4" name="Picture 2" descr="Alpine goats are one of the most popular dairy breeds bred and raised successfully all over the wor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2119031"/>
            <a:ext cx="2616225" cy="1744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9"/>
          <p:cNvSpPr>
            <a:spLocks noGrp="1" noChangeArrowheads="1"/>
          </p:cNvSpPr>
          <p:nvPr>
            <p:ph type="title"/>
          </p:nvPr>
        </p:nvSpPr>
        <p:spPr/>
        <p:txBody>
          <a:bodyPr/>
          <a:lstStyle/>
          <a:p>
            <a:pPr eaLnBrk="1" hangingPunct="1"/>
            <a:r>
              <a:rPr lang="el-GR" altLang="en-US" sz="4000">
                <a:latin typeface="Calibri" panose="020F0502020204030204" pitchFamily="34" charset="0"/>
                <a:cs typeface="Calibri" panose="020F0502020204030204" pitchFamily="34" charset="0"/>
              </a:rPr>
              <a:t>Μέσο παραγωγικό επίπεδο σε κάθε γαλακτική περίοδο</a:t>
            </a:r>
          </a:p>
        </p:txBody>
      </p:sp>
      <p:graphicFrame>
        <p:nvGraphicFramePr>
          <p:cNvPr id="49157" name="Group 5"/>
          <p:cNvGraphicFramePr>
            <a:graphicFrameLocks noGrp="1"/>
          </p:cNvGraphicFramePr>
          <p:nvPr>
            <p:ph idx="1"/>
            <p:extLst>
              <p:ext uri="{D42A27DB-BD31-4B8C-83A1-F6EECF244321}">
                <p14:modId xmlns:p14="http://schemas.microsoft.com/office/powerpoint/2010/main" val="3798648900"/>
              </p:ext>
            </p:extLst>
          </p:nvPr>
        </p:nvGraphicFramePr>
        <p:xfrm>
          <a:off x="457200" y="1600200"/>
          <a:ext cx="8229600" cy="4525963"/>
        </p:xfrm>
        <a:graphic>
          <a:graphicData uri="http://schemas.openxmlformats.org/drawingml/2006/table">
            <a:tbl>
              <a:tblPr/>
              <a:tblGrid>
                <a:gridCol w="1473200">
                  <a:extLst>
                    <a:ext uri="{9D8B030D-6E8A-4147-A177-3AD203B41FA5}">
                      <a16:colId xmlns:a16="http://schemas.microsoft.com/office/drawing/2014/main" val="20000"/>
                    </a:ext>
                  </a:extLst>
                </a:gridCol>
                <a:gridCol w="3463925">
                  <a:extLst>
                    <a:ext uri="{9D8B030D-6E8A-4147-A177-3AD203B41FA5}">
                      <a16:colId xmlns:a16="http://schemas.microsoft.com/office/drawing/2014/main" val="20001"/>
                    </a:ext>
                  </a:extLst>
                </a:gridCol>
                <a:gridCol w="3292475">
                  <a:extLst>
                    <a:ext uri="{9D8B030D-6E8A-4147-A177-3AD203B41FA5}">
                      <a16:colId xmlns:a16="http://schemas.microsoft.com/office/drawing/2014/main" val="20002"/>
                    </a:ext>
                  </a:extLst>
                </a:gridCol>
              </a:tblGrid>
              <a:tr h="9255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ΑΓΠ</a:t>
                      </a:r>
                      <a:endPar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Γαλ</a:t>
                      </a: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r>
                        <a:rPr kumimoji="0" lang="el-GR" altLang="en-US" sz="24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γή</a:t>
                      </a: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(kg)</a:t>
                      </a:r>
                      <a:endPar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a:ln>
                            <a:noFill/>
                          </a:ln>
                          <a:solidFill>
                            <a:schemeClr val="tx1"/>
                          </a:solidFill>
                          <a:effectLst/>
                          <a:latin typeface="Calibri" panose="020F0502020204030204" pitchFamily="34" charset="0"/>
                          <a:cs typeface="Calibri" panose="020F0502020204030204" pitchFamily="34" charset="0"/>
                        </a:rPr>
                        <a:t>ΜΤΓ (ερίφια)</a:t>
                      </a:r>
                      <a:endParaRPr kumimoji="0" lang="el-GR"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0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1η</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567-139=428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1,6-0,32=1,28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0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2η</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567-10=557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1,6-0,04=1,56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0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3η</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567+33=600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1,6+0,10=1,7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00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4η</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567+35=602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1,6+0,14=1,74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00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5η</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567+57=624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1,6+0,09=1,69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00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≥6η</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567+24=591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1,6+0,04=1,64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59999"/>
            <a:ext cx="5795903" cy="3129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645024"/>
            <a:ext cx="5750856" cy="3096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8" name="Picture 2" descr="Alpine goats are one of the most popular dairy breeds bred and raised successfully all over the worl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4437112"/>
            <a:ext cx="2616225" cy="1744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 Τίτλος"/>
          <p:cNvSpPr>
            <a:spLocks noGrp="1"/>
          </p:cNvSpPr>
          <p:nvPr>
            <p:ph type="title"/>
          </p:nvPr>
        </p:nvSpPr>
        <p:spPr>
          <a:xfrm>
            <a:off x="468313" y="5948363"/>
            <a:ext cx="8229600" cy="739775"/>
          </a:xfrm>
        </p:spPr>
        <p:txBody>
          <a:bodyPr/>
          <a:lstStyle/>
          <a:p>
            <a:r>
              <a:rPr lang="el-GR" altLang="el-GR" sz="2800" dirty="0">
                <a:latin typeface="Calibri" panose="020F0502020204030204" pitchFamily="34" charset="0"/>
                <a:cs typeface="Calibri" panose="020F0502020204030204" pitchFamily="34" charset="0"/>
              </a:rPr>
              <a:t>Διαδικασία εκτίμησης των </a:t>
            </a:r>
            <a:r>
              <a:rPr lang="el-GR" altLang="el-GR" sz="2800" dirty="0" err="1">
                <a:latin typeface="Calibri" panose="020F0502020204030204" pitchFamily="34" charset="0"/>
                <a:cs typeface="Calibri" panose="020F0502020204030204" pitchFamily="34" charset="0"/>
              </a:rPr>
              <a:t>κληροδοτικών</a:t>
            </a:r>
            <a:r>
              <a:rPr lang="el-GR" altLang="el-GR" sz="2800" dirty="0">
                <a:latin typeface="Calibri" panose="020F0502020204030204" pitchFamily="34" charset="0"/>
                <a:cs typeface="Calibri" panose="020F0502020204030204" pitchFamily="34" charset="0"/>
              </a:rPr>
              <a:t> τιμών</a:t>
            </a:r>
            <a:endParaRPr lang="en-US" altLang="el-GR" dirty="0">
              <a:latin typeface="Calibri" panose="020F0502020204030204" pitchFamily="34" charset="0"/>
              <a:cs typeface="Calibri" panose="020F0502020204030204" pitchFamily="34" charset="0"/>
            </a:endParaRPr>
          </a:p>
        </p:txBody>
      </p:sp>
      <p:pic>
        <p:nvPicPr>
          <p:cNvPr id="3075" name="Εικόνα 30" descr="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211138"/>
            <a:ext cx="4298950" cy="573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260648"/>
            <a:ext cx="8686800" cy="936104"/>
          </a:xfrm>
        </p:spPr>
        <p:txBody>
          <a:bodyPr/>
          <a:lstStyle/>
          <a:p>
            <a:r>
              <a:rPr lang="el-GR" sz="4000" dirty="0"/>
              <a:t>Διόρθωση ως προς το φύλο του ζώου</a:t>
            </a:r>
          </a:p>
        </p:txBody>
      </p:sp>
      <p:sp>
        <p:nvSpPr>
          <p:cNvPr id="5" name="Content Placeholder 4"/>
          <p:cNvSpPr>
            <a:spLocks noGrp="1"/>
          </p:cNvSpPr>
          <p:nvPr>
            <p:ph idx="1"/>
          </p:nvPr>
        </p:nvSpPr>
        <p:spPr>
          <a:xfrm>
            <a:off x="323528" y="1628800"/>
            <a:ext cx="8686800" cy="4421088"/>
          </a:xfrm>
        </p:spPr>
        <p:txBody>
          <a:bodyPr/>
          <a:lstStyle/>
          <a:p>
            <a:r>
              <a:rPr lang="en-US" sz="2800" dirty="0"/>
              <a:t>To</a:t>
            </a:r>
            <a:r>
              <a:rPr lang="el-GR" sz="2800" dirty="0"/>
              <a:t> μέσο βάρος στη γέννηση των θηλυκών αρνιών σε μια φυλή </a:t>
            </a:r>
            <a:r>
              <a:rPr lang="el-GR" sz="2800" dirty="0" err="1"/>
              <a:t>κρεοπαραγωγών</a:t>
            </a:r>
            <a:r>
              <a:rPr lang="el-GR" sz="2800" dirty="0"/>
              <a:t> προβάτων είναι ίσο με 3,6 </a:t>
            </a:r>
            <a:r>
              <a:rPr lang="en-US" sz="2800" dirty="0"/>
              <a:t>kg</a:t>
            </a:r>
            <a:r>
              <a:rPr lang="el-GR" sz="2800" dirty="0"/>
              <a:t>. </a:t>
            </a:r>
          </a:p>
          <a:p>
            <a:r>
              <a:rPr lang="el-GR" sz="2800" dirty="0"/>
              <a:t>Στα αρσενικά αρνιά το μέσο βάρος στη γέννηση είναι 4,1 </a:t>
            </a:r>
            <a:r>
              <a:rPr lang="en-US" sz="2800" dirty="0"/>
              <a:t>kg</a:t>
            </a:r>
            <a:r>
              <a:rPr lang="el-GR" sz="2800" dirty="0"/>
              <a:t>. </a:t>
            </a:r>
            <a:endParaRPr lang="en-US" sz="2800" dirty="0"/>
          </a:p>
          <a:p>
            <a:r>
              <a:rPr lang="el-GR" sz="2800" dirty="0"/>
              <a:t>Να γίνει διόρθωση του βάρους γέννησης των θηλυκών αρνιών, αν θέλω τη συγκεκριμένη ιδιότητα να την εκφράζω με βάση το βάρος γέννησης στα αρσενικά αρνιά. </a:t>
            </a:r>
          </a:p>
          <a:p>
            <a:endParaRPr lang="el-GR" dirty="0"/>
          </a:p>
        </p:txBody>
      </p:sp>
    </p:spTree>
    <p:extLst>
      <p:ext uri="{BB962C8B-B14F-4D97-AF65-F5344CB8AC3E}">
        <p14:creationId xmlns:p14="http://schemas.microsoft.com/office/powerpoint/2010/main" val="2587067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611561" y="1417638"/>
          <a:ext cx="7890048" cy="4846320"/>
        </p:xfrm>
        <a:graphic>
          <a:graphicData uri="http://schemas.openxmlformats.org/drawingml/2006/table">
            <a:tbl>
              <a:tblPr firstRow="1" bandRow="1">
                <a:tableStyleId>{5C22544A-7EE6-4342-B048-85BDC9FD1C3A}</a:tableStyleId>
              </a:tblPr>
              <a:tblGrid>
                <a:gridCol w="2432257">
                  <a:extLst>
                    <a:ext uri="{9D8B030D-6E8A-4147-A177-3AD203B41FA5}">
                      <a16:colId xmlns:a16="http://schemas.microsoft.com/office/drawing/2014/main" val="3865780127"/>
                    </a:ext>
                  </a:extLst>
                </a:gridCol>
                <a:gridCol w="2510583">
                  <a:extLst>
                    <a:ext uri="{9D8B030D-6E8A-4147-A177-3AD203B41FA5}">
                      <a16:colId xmlns:a16="http://schemas.microsoft.com/office/drawing/2014/main" val="3897369097"/>
                    </a:ext>
                  </a:extLst>
                </a:gridCol>
                <a:gridCol w="2947208">
                  <a:extLst>
                    <a:ext uri="{9D8B030D-6E8A-4147-A177-3AD203B41FA5}">
                      <a16:colId xmlns:a16="http://schemas.microsoft.com/office/drawing/2014/main" val="387674334"/>
                    </a:ext>
                  </a:extLst>
                </a:gridCol>
              </a:tblGrid>
              <a:tr h="370840">
                <a:tc>
                  <a:txBody>
                    <a:bodyPr/>
                    <a:lstStyle/>
                    <a:p>
                      <a:r>
                        <a:rPr lang="el-GR" sz="2400" b="1" dirty="0"/>
                        <a:t>Κωδικός ζώου (φύλο</a:t>
                      </a:r>
                    </a:p>
                  </a:txBody>
                  <a:tcPr>
                    <a:solidFill>
                      <a:schemeClr val="accent2"/>
                    </a:solidFill>
                  </a:tcPr>
                </a:tc>
                <a:tc>
                  <a:txBody>
                    <a:bodyPr/>
                    <a:lstStyle/>
                    <a:p>
                      <a:r>
                        <a:rPr lang="el-GR" sz="2400" b="1" dirty="0"/>
                        <a:t>Βάρος</a:t>
                      </a:r>
                      <a:r>
                        <a:rPr lang="el-GR" sz="2400" b="1" baseline="0" dirty="0"/>
                        <a:t> γέννησης</a:t>
                      </a:r>
                      <a:endParaRPr lang="el-GR" sz="2400" b="1" dirty="0"/>
                    </a:p>
                  </a:txBody>
                  <a:tcP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t>Βάρος γέννησης διορθωμένες τιμές</a:t>
                      </a:r>
                    </a:p>
                    <a:p>
                      <a:endParaRPr lang="el-GR" sz="2400" b="1" dirty="0"/>
                    </a:p>
                  </a:txBody>
                  <a:tcPr>
                    <a:solidFill>
                      <a:schemeClr val="accent2"/>
                    </a:solidFill>
                  </a:tcPr>
                </a:tc>
                <a:extLst>
                  <a:ext uri="{0D108BD9-81ED-4DB2-BD59-A6C34878D82A}">
                    <a16:rowId xmlns:a16="http://schemas.microsoft.com/office/drawing/2014/main" val="2738708710"/>
                  </a:ext>
                </a:extLst>
              </a:tr>
              <a:tr h="370840">
                <a:tc>
                  <a:txBody>
                    <a:bodyPr/>
                    <a:lstStyle/>
                    <a:p>
                      <a:r>
                        <a:rPr lang="el-GR" sz="2400" b="1" dirty="0">
                          <a:solidFill>
                            <a:schemeClr val="accent2">
                              <a:lumMod val="75000"/>
                            </a:schemeClr>
                          </a:solidFill>
                        </a:rPr>
                        <a:t>1 (</a:t>
                      </a:r>
                      <a:r>
                        <a:rPr lang="el-GR" sz="2400" b="1" dirty="0" err="1">
                          <a:solidFill>
                            <a:schemeClr val="accent2">
                              <a:lumMod val="75000"/>
                            </a:schemeClr>
                          </a:solidFill>
                        </a:rPr>
                        <a:t>αρσ</a:t>
                      </a:r>
                      <a:r>
                        <a:rPr lang="el-GR" sz="2400" b="1" dirty="0">
                          <a:solidFill>
                            <a:schemeClr val="accent2">
                              <a:lumMod val="75000"/>
                            </a:schemeClr>
                          </a:solidFill>
                        </a:rPr>
                        <a:t>)</a:t>
                      </a:r>
                    </a:p>
                  </a:txBody>
                  <a:tcPr/>
                </a:tc>
                <a:tc>
                  <a:txBody>
                    <a:bodyPr/>
                    <a:lstStyle/>
                    <a:p>
                      <a:r>
                        <a:rPr lang="el-GR" sz="2400" b="1" dirty="0">
                          <a:solidFill>
                            <a:schemeClr val="accent2">
                              <a:lumMod val="75000"/>
                            </a:schemeClr>
                          </a:solidFill>
                        </a:rPr>
                        <a:t>4,5</a:t>
                      </a:r>
                    </a:p>
                  </a:txBody>
                  <a:tcPr/>
                </a:tc>
                <a:tc>
                  <a:txBody>
                    <a:bodyPr/>
                    <a:lstStyle/>
                    <a:p>
                      <a:r>
                        <a:rPr lang="el-GR" sz="2400" b="1" dirty="0">
                          <a:solidFill>
                            <a:schemeClr val="accent2">
                              <a:lumMod val="75000"/>
                            </a:schemeClr>
                          </a:solidFill>
                        </a:rPr>
                        <a:t>4,5</a:t>
                      </a:r>
                    </a:p>
                  </a:txBody>
                  <a:tcPr/>
                </a:tc>
                <a:extLst>
                  <a:ext uri="{0D108BD9-81ED-4DB2-BD59-A6C34878D82A}">
                    <a16:rowId xmlns:a16="http://schemas.microsoft.com/office/drawing/2014/main" val="201348463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solidFill>
                            <a:srgbClr val="C00000"/>
                          </a:solidFill>
                        </a:rPr>
                        <a:t>2 (</a:t>
                      </a:r>
                      <a:r>
                        <a:rPr lang="el-GR" sz="2400" b="1" dirty="0" err="1">
                          <a:solidFill>
                            <a:srgbClr val="C00000"/>
                          </a:solidFill>
                        </a:rPr>
                        <a:t>θηλ</a:t>
                      </a:r>
                      <a:r>
                        <a:rPr lang="el-GR" sz="2400" b="1" dirty="0">
                          <a:solidFill>
                            <a:srgbClr val="C00000"/>
                          </a:solidFill>
                        </a:rPr>
                        <a:t>)</a:t>
                      </a:r>
                    </a:p>
                  </a:txBody>
                  <a:tcPr/>
                </a:tc>
                <a:tc>
                  <a:txBody>
                    <a:bodyPr/>
                    <a:lstStyle/>
                    <a:p>
                      <a:r>
                        <a:rPr lang="el-GR" sz="2400" b="1" dirty="0">
                          <a:solidFill>
                            <a:srgbClr val="C00000"/>
                          </a:solidFill>
                        </a:rPr>
                        <a:t>3,7</a:t>
                      </a:r>
                    </a:p>
                  </a:txBody>
                  <a:tcPr/>
                </a:tc>
                <a:tc>
                  <a:txBody>
                    <a:bodyPr/>
                    <a:lstStyle/>
                    <a:p>
                      <a:r>
                        <a:rPr lang="el-GR" sz="2400" b="1" dirty="0">
                          <a:solidFill>
                            <a:srgbClr val="C00000"/>
                          </a:solidFill>
                        </a:rPr>
                        <a:t>3,7-(-0,5)=4,2</a:t>
                      </a:r>
                    </a:p>
                  </a:txBody>
                  <a:tcPr/>
                </a:tc>
                <a:extLst>
                  <a:ext uri="{0D108BD9-81ED-4DB2-BD59-A6C34878D82A}">
                    <a16:rowId xmlns:a16="http://schemas.microsoft.com/office/drawing/2014/main" val="611547298"/>
                  </a:ext>
                </a:extLst>
              </a:tr>
              <a:tr h="370840">
                <a:tc>
                  <a:txBody>
                    <a:bodyPr/>
                    <a:lstStyle/>
                    <a:p>
                      <a:r>
                        <a:rPr lang="el-GR" sz="2400" b="1" dirty="0">
                          <a:solidFill>
                            <a:srgbClr val="C00000"/>
                          </a:solidFill>
                        </a:rPr>
                        <a:t>3 (</a:t>
                      </a:r>
                      <a:r>
                        <a:rPr lang="el-GR" sz="2400" b="1" dirty="0" err="1">
                          <a:solidFill>
                            <a:srgbClr val="C00000"/>
                          </a:solidFill>
                        </a:rPr>
                        <a:t>θηλ</a:t>
                      </a:r>
                      <a:r>
                        <a:rPr lang="el-GR" sz="2400" b="1" dirty="0">
                          <a:solidFill>
                            <a:srgbClr val="C00000"/>
                          </a:solidFill>
                        </a:rPr>
                        <a:t>)</a:t>
                      </a:r>
                    </a:p>
                  </a:txBody>
                  <a:tcPr/>
                </a:tc>
                <a:tc>
                  <a:txBody>
                    <a:bodyPr/>
                    <a:lstStyle/>
                    <a:p>
                      <a:r>
                        <a:rPr lang="el-GR" sz="2400" b="1" dirty="0">
                          <a:solidFill>
                            <a:srgbClr val="C00000"/>
                          </a:solidFill>
                        </a:rPr>
                        <a:t>3,4</a:t>
                      </a:r>
                    </a:p>
                  </a:txBody>
                  <a:tcPr/>
                </a:tc>
                <a:tc>
                  <a:txBody>
                    <a:bodyPr/>
                    <a:lstStyle/>
                    <a:p>
                      <a:r>
                        <a:rPr lang="el-GR" sz="2400" b="1" dirty="0">
                          <a:solidFill>
                            <a:srgbClr val="C00000"/>
                          </a:solidFill>
                        </a:rPr>
                        <a:t>3,4-(-0,5)=3,9</a:t>
                      </a:r>
                    </a:p>
                  </a:txBody>
                  <a:tcPr/>
                </a:tc>
                <a:extLst>
                  <a:ext uri="{0D108BD9-81ED-4DB2-BD59-A6C34878D82A}">
                    <a16:rowId xmlns:a16="http://schemas.microsoft.com/office/drawing/2014/main" val="94076982"/>
                  </a:ext>
                </a:extLst>
              </a:tr>
              <a:tr h="370840">
                <a:tc>
                  <a:txBody>
                    <a:bodyPr/>
                    <a:lstStyle/>
                    <a:p>
                      <a:r>
                        <a:rPr lang="el-GR" sz="2400" b="1" dirty="0">
                          <a:solidFill>
                            <a:schemeClr val="accent2">
                              <a:lumMod val="75000"/>
                            </a:schemeClr>
                          </a:solidFill>
                        </a:rPr>
                        <a:t>4 (</a:t>
                      </a:r>
                      <a:r>
                        <a:rPr lang="el-GR" sz="2400" b="1" dirty="0" err="1">
                          <a:solidFill>
                            <a:schemeClr val="accent2">
                              <a:lumMod val="75000"/>
                            </a:schemeClr>
                          </a:solidFill>
                        </a:rPr>
                        <a:t>αρσ</a:t>
                      </a:r>
                      <a:r>
                        <a:rPr lang="el-GR" sz="2400" b="1" dirty="0">
                          <a:solidFill>
                            <a:schemeClr val="accent2">
                              <a:lumMod val="75000"/>
                            </a:schemeClr>
                          </a:solidFill>
                        </a:rPr>
                        <a:t>)</a:t>
                      </a:r>
                    </a:p>
                  </a:txBody>
                  <a:tcPr/>
                </a:tc>
                <a:tc>
                  <a:txBody>
                    <a:bodyPr/>
                    <a:lstStyle/>
                    <a:p>
                      <a:r>
                        <a:rPr lang="el-GR" sz="2400" b="1" dirty="0">
                          <a:solidFill>
                            <a:schemeClr val="accent2">
                              <a:lumMod val="75000"/>
                            </a:schemeClr>
                          </a:solidFill>
                        </a:rPr>
                        <a:t>4,4</a:t>
                      </a:r>
                    </a:p>
                  </a:txBody>
                  <a:tcPr/>
                </a:tc>
                <a:tc>
                  <a:txBody>
                    <a:bodyPr/>
                    <a:lstStyle/>
                    <a:p>
                      <a:r>
                        <a:rPr lang="el-GR" sz="2400" b="1" dirty="0">
                          <a:solidFill>
                            <a:schemeClr val="accent2">
                              <a:lumMod val="75000"/>
                            </a:schemeClr>
                          </a:solidFill>
                        </a:rPr>
                        <a:t>4,4</a:t>
                      </a:r>
                    </a:p>
                  </a:txBody>
                  <a:tcPr/>
                </a:tc>
                <a:extLst>
                  <a:ext uri="{0D108BD9-81ED-4DB2-BD59-A6C34878D82A}">
                    <a16:rowId xmlns:a16="http://schemas.microsoft.com/office/drawing/2014/main" val="2788849396"/>
                  </a:ext>
                </a:extLst>
              </a:tr>
              <a:tr h="370840">
                <a:tc>
                  <a:txBody>
                    <a:bodyPr/>
                    <a:lstStyle/>
                    <a:p>
                      <a:r>
                        <a:rPr lang="el-GR" sz="2400" b="1" dirty="0">
                          <a:solidFill>
                            <a:srgbClr val="C00000"/>
                          </a:solidFill>
                        </a:rPr>
                        <a:t>5 (</a:t>
                      </a:r>
                      <a:r>
                        <a:rPr lang="el-GR" sz="2400" b="1" dirty="0" err="1">
                          <a:solidFill>
                            <a:srgbClr val="C00000"/>
                          </a:solidFill>
                        </a:rPr>
                        <a:t>θηλ</a:t>
                      </a:r>
                      <a:r>
                        <a:rPr lang="el-GR" sz="2400" b="1" dirty="0">
                          <a:solidFill>
                            <a:srgbClr val="C00000"/>
                          </a:solidFill>
                        </a:rPr>
                        <a:t>)</a:t>
                      </a:r>
                    </a:p>
                  </a:txBody>
                  <a:tcPr/>
                </a:tc>
                <a:tc>
                  <a:txBody>
                    <a:bodyPr/>
                    <a:lstStyle/>
                    <a:p>
                      <a:r>
                        <a:rPr lang="el-GR" sz="2400" b="1" dirty="0">
                          <a:solidFill>
                            <a:srgbClr val="C00000"/>
                          </a:solidFill>
                        </a:rPr>
                        <a:t>3,9</a:t>
                      </a:r>
                    </a:p>
                  </a:txBody>
                  <a:tcPr/>
                </a:tc>
                <a:tc>
                  <a:txBody>
                    <a:bodyPr/>
                    <a:lstStyle/>
                    <a:p>
                      <a:r>
                        <a:rPr lang="el-GR" sz="2400" b="1" dirty="0">
                          <a:solidFill>
                            <a:srgbClr val="C00000"/>
                          </a:solidFill>
                        </a:rPr>
                        <a:t>3,9-(-0,5)=4,4</a:t>
                      </a:r>
                    </a:p>
                  </a:txBody>
                  <a:tcPr/>
                </a:tc>
                <a:extLst>
                  <a:ext uri="{0D108BD9-81ED-4DB2-BD59-A6C34878D82A}">
                    <a16:rowId xmlns:a16="http://schemas.microsoft.com/office/drawing/2014/main" val="3797352222"/>
                  </a:ext>
                </a:extLst>
              </a:tr>
              <a:tr h="370840">
                <a:tc>
                  <a:txBody>
                    <a:bodyPr/>
                    <a:lstStyle/>
                    <a:p>
                      <a:r>
                        <a:rPr lang="el-GR" sz="2400" b="1" dirty="0">
                          <a:solidFill>
                            <a:schemeClr val="accent2">
                              <a:lumMod val="75000"/>
                            </a:schemeClr>
                          </a:solidFill>
                        </a:rPr>
                        <a:t>6 (</a:t>
                      </a:r>
                      <a:r>
                        <a:rPr lang="el-GR" sz="2400" b="1" dirty="0" err="1">
                          <a:solidFill>
                            <a:schemeClr val="accent2">
                              <a:lumMod val="75000"/>
                            </a:schemeClr>
                          </a:solidFill>
                        </a:rPr>
                        <a:t>αρσ</a:t>
                      </a:r>
                      <a:r>
                        <a:rPr lang="el-GR" sz="2400" b="1" dirty="0">
                          <a:solidFill>
                            <a:schemeClr val="accent2">
                              <a:lumMod val="75000"/>
                            </a:schemeClr>
                          </a:solidFill>
                        </a:rPr>
                        <a:t>)</a:t>
                      </a:r>
                    </a:p>
                  </a:txBody>
                  <a:tcPr/>
                </a:tc>
                <a:tc>
                  <a:txBody>
                    <a:bodyPr/>
                    <a:lstStyle/>
                    <a:p>
                      <a:r>
                        <a:rPr lang="el-GR" sz="2400" b="1" dirty="0">
                          <a:solidFill>
                            <a:schemeClr val="accent2">
                              <a:lumMod val="75000"/>
                            </a:schemeClr>
                          </a:solidFill>
                        </a:rPr>
                        <a:t>4,2</a:t>
                      </a:r>
                    </a:p>
                  </a:txBody>
                  <a:tcPr/>
                </a:tc>
                <a:tc>
                  <a:txBody>
                    <a:bodyPr/>
                    <a:lstStyle/>
                    <a:p>
                      <a:r>
                        <a:rPr lang="el-GR" sz="2400" b="1" dirty="0">
                          <a:solidFill>
                            <a:schemeClr val="accent2">
                              <a:lumMod val="75000"/>
                            </a:schemeClr>
                          </a:solidFill>
                        </a:rPr>
                        <a:t>4,2</a:t>
                      </a:r>
                    </a:p>
                  </a:txBody>
                  <a:tcPr/>
                </a:tc>
                <a:extLst>
                  <a:ext uri="{0D108BD9-81ED-4DB2-BD59-A6C34878D82A}">
                    <a16:rowId xmlns:a16="http://schemas.microsoft.com/office/drawing/2014/main" val="1306773351"/>
                  </a:ext>
                </a:extLst>
              </a:tr>
              <a:tr h="185420">
                <a:tc>
                  <a:txBody>
                    <a:bodyPr/>
                    <a:lstStyle/>
                    <a:p>
                      <a:r>
                        <a:rPr lang="el-GR" sz="2400" b="1" dirty="0">
                          <a:solidFill>
                            <a:srgbClr val="C00000"/>
                          </a:solidFill>
                        </a:rPr>
                        <a:t>7 (</a:t>
                      </a:r>
                      <a:r>
                        <a:rPr lang="el-GR" sz="2400" b="1" dirty="0" err="1">
                          <a:solidFill>
                            <a:srgbClr val="C00000"/>
                          </a:solidFill>
                        </a:rPr>
                        <a:t>θηλ</a:t>
                      </a:r>
                      <a:r>
                        <a:rPr lang="el-GR" sz="2400" b="1" dirty="0">
                          <a:solidFill>
                            <a:srgbClr val="C00000"/>
                          </a:solidFill>
                        </a:rPr>
                        <a:t>)</a:t>
                      </a:r>
                    </a:p>
                  </a:txBody>
                  <a:tcPr/>
                </a:tc>
                <a:tc>
                  <a:txBody>
                    <a:bodyPr/>
                    <a:lstStyle/>
                    <a:p>
                      <a:r>
                        <a:rPr lang="el-GR" sz="2400" b="1" dirty="0">
                          <a:solidFill>
                            <a:srgbClr val="C00000"/>
                          </a:solidFill>
                        </a:rPr>
                        <a:t>4,5</a:t>
                      </a:r>
                    </a:p>
                  </a:txBody>
                  <a:tcPr/>
                </a:tc>
                <a:tc>
                  <a:txBody>
                    <a:bodyPr/>
                    <a:lstStyle/>
                    <a:p>
                      <a:r>
                        <a:rPr lang="el-GR" sz="2400" b="1" dirty="0">
                          <a:solidFill>
                            <a:srgbClr val="C00000"/>
                          </a:solidFill>
                        </a:rPr>
                        <a:t>4-(-0,5)=4,5</a:t>
                      </a:r>
                    </a:p>
                  </a:txBody>
                  <a:tcPr/>
                </a:tc>
                <a:extLst>
                  <a:ext uri="{0D108BD9-81ED-4DB2-BD59-A6C34878D82A}">
                    <a16:rowId xmlns:a16="http://schemas.microsoft.com/office/drawing/2014/main" val="1355139942"/>
                  </a:ext>
                </a:extLst>
              </a:tr>
              <a:tr h="185420">
                <a:tc>
                  <a:txBody>
                    <a:bodyPr/>
                    <a:lstStyle/>
                    <a:p>
                      <a:r>
                        <a:rPr lang="el-GR" sz="2400" b="1" dirty="0">
                          <a:solidFill>
                            <a:schemeClr val="accent2">
                              <a:lumMod val="75000"/>
                            </a:schemeClr>
                          </a:solidFill>
                        </a:rPr>
                        <a:t>8 (</a:t>
                      </a:r>
                      <a:r>
                        <a:rPr lang="el-GR" sz="2400" b="1" dirty="0" err="1">
                          <a:solidFill>
                            <a:schemeClr val="accent2">
                              <a:lumMod val="75000"/>
                            </a:schemeClr>
                          </a:solidFill>
                        </a:rPr>
                        <a:t>αρσ</a:t>
                      </a:r>
                      <a:r>
                        <a:rPr lang="el-GR" sz="2400" b="1" dirty="0">
                          <a:solidFill>
                            <a:schemeClr val="accent2">
                              <a:lumMod val="75000"/>
                            </a:schemeClr>
                          </a:solidFill>
                        </a:rPr>
                        <a:t>)</a:t>
                      </a:r>
                    </a:p>
                  </a:txBody>
                  <a:tcPr/>
                </a:tc>
                <a:tc>
                  <a:txBody>
                    <a:bodyPr/>
                    <a:lstStyle/>
                    <a:p>
                      <a:r>
                        <a:rPr lang="el-GR" sz="2400" b="1" dirty="0">
                          <a:solidFill>
                            <a:schemeClr val="accent2">
                              <a:lumMod val="75000"/>
                            </a:schemeClr>
                          </a:solidFill>
                        </a:rPr>
                        <a:t>4,3</a:t>
                      </a:r>
                    </a:p>
                  </a:txBody>
                  <a:tcPr/>
                </a:tc>
                <a:tc>
                  <a:txBody>
                    <a:bodyPr/>
                    <a:lstStyle/>
                    <a:p>
                      <a:r>
                        <a:rPr lang="el-GR" sz="2400" b="1" dirty="0">
                          <a:solidFill>
                            <a:schemeClr val="accent2">
                              <a:lumMod val="75000"/>
                            </a:schemeClr>
                          </a:solidFill>
                        </a:rPr>
                        <a:t>4,3</a:t>
                      </a:r>
                    </a:p>
                  </a:txBody>
                  <a:tcPr/>
                </a:tc>
                <a:extLst>
                  <a:ext uri="{0D108BD9-81ED-4DB2-BD59-A6C34878D82A}">
                    <a16:rowId xmlns:a16="http://schemas.microsoft.com/office/drawing/2014/main" val="1445487505"/>
                  </a:ext>
                </a:extLst>
              </a:tr>
            </a:tbl>
          </a:graphicData>
        </a:graphic>
      </p:graphicFrame>
      <p:sp>
        <p:nvSpPr>
          <p:cNvPr id="8" name="TextBox 7"/>
          <p:cNvSpPr txBox="1"/>
          <p:nvPr/>
        </p:nvSpPr>
        <p:spPr>
          <a:xfrm>
            <a:off x="488133" y="260648"/>
            <a:ext cx="8136903" cy="830997"/>
          </a:xfrm>
          <a:prstGeom prst="rect">
            <a:avLst/>
          </a:prstGeom>
          <a:noFill/>
        </p:spPr>
        <p:txBody>
          <a:bodyPr wrap="square" rtlCol="0">
            <a:spAutoFit/>
          </a:bodyPr>
          <a:lstStyle/>
          <a:p>
            <a:r>
              <a:rPr lang="el-GR" sz="2400" dirty="0"/>
              <a:t>Τα θηλυκά αρνιά έχουν κατά </a:t>
            </a:r>
            <a:r>
              <a:rPr lang="el-GR" sz="2400" dirty="0" err="1"/>
              <a:t>μ.ο</a:t>
            </a:r>
            <a:r>
              <a:rPr lang="en-US" sz="2400" dirty="0"/>
              <a:t> </a:t>
            </a:r>
            <a:r>
              <a:rPr lang="el-GR" sz="2400" dirty="0"/>
              <a:t>διαφορά</a:t>
            </a:r>
            <a:r>
              <a:rPr lang="en-US" sz="2400" dirty="0"/>
              <a:t> </a:t>
            </a:r>
            <a:r>
              <a:rPr lang="el-GR" sz="2400" dirty="0"/>
              <a:t>από τα αρσενικά ως προς το βάρος γέννησης ίση με 3,6-4,1 = - 0,5 </a:t>
            </a:r>
            <a:r>
              <a:rPr lang="en-US" sz="2400" dirty="0"/>
              <a:t>kg</a:t>
            </a:r>
            <a:endParaRPr lang="el-GR" sz="2400" dirty="0"/>
          </a:p>
        </p:txBody>
      </p:sp>
      <p:sp>
        <p:nvSpPr>
          <p:cNvPr id="2" name="Oval 1"/>
          <p:cNvSpPr/>
          <p:nvPr/>
        </p:nvSpPr>
        <p:spPr>
          <a:xfrm>
            <a:off x="6660232" y="534562"/>
            <a:ext cx="1080120" cy="72008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rgbClr val="FF0000"/>
              </a:solidFill>
            </a:endParaRPr>
          </a:p>
        </p:txBody>
      </p:sp>
    </p:spTree>
    <p:extLst>
      <p:ext uri="{BB962C8B-B14F-4D97-AF65-F5344CB8AC3E}">
        <p14:creationId xmlns:p14="http://schemas.microsoft.com/office/powerpoint/2010/main" val="40079256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sz="2800" dirty="0"/>
              <a:t>Παράδειγμα από την </a:t>
            </a:r>
            <a:r>
              <a:rPr lang="el-GR" sz="2800" dirty="0" err="1"/>
              <a:t>κρεοπαραγωγό</a:t>
            </a:r>
            <a:r>
              <a:rPr lang="el-GR" sz="2800" dirty="0"/>
              <a:t> </a:t>
            </a:r>
            <a:r>
              <a:rPr lang="el-GR" sz="2800" dirty="0" err="1"/>
              <a:t>βοοτροφία</a:t>
            </a:r>
            <a:endParaRPr lang="el-GR" sz="2800" dirty="0"/>
          </a:p>
        </p:txBody>
      </p:sp>
      <p:sp>
        <p:nvSpPr>
          <p:cNvPr id="5" name="Content Placeholder 4"/>
          <p:cNvSpPr>
            <a:spLocks noGrp="1"/>
          </p:cNvSpPr>
          <p:nvPr>
            <p:ph idx="1"/>
          </p:nvPr>
        </p:nvSpPr>
        <p:spPr/>
        <p:txBody>
          <a:bodyPr/>
          <a:lstStyle/>
          <a:p>
            <a:r>
              <a:rPr lang="el-GR" sz="2800" dirty="0"/>
              <a:t>Η ηλικία της αγελάδας επηρεάζει το βάρος απογαλακτισμού (ΒΑ) των μόσχων που γεννάει όπως σημειώνεται στον παρακάτω πίνακα :</a:t>
            </a:r>
          </a:p>
          <a:p>
            <a:endParaRPr lang="el-GR" dirty="0"/>
          </a:p>
        </p:txBody>
      </p:sp>
      <p:graphicFrame>
        <p:nvGraphicFramePr>
          <p:cNvPr id="6" name="Table 5"/>
          <p:cNvGraphicFramePr>
            <a:graphicFrameLocks noGrp="1"/>
          </p:cNvGraphicFramePr>
          <p:nvPr/>
        </p:nvGraphicFramePr>
        <p:xfrm>
          <a:off x="899592" y="3213518"/>
          <a:ext cx="7920880" cy="2786573"/>
        </p:xfrm>
        <a:graphic>
          <a:graphicData uri="http://schemas.openxmlformats.org/drawingml/2006/table">
            <a:tbl>
              <a:tblPr firstRow="1" firstCol="1" bandRow="1" bandCol="1">
                <a:tableStyleId>{5C22544A-7EE6-4342-B048-85BDC9FD1C3A}</a:tableStyleId>
              </a:tblPr>
              <a:tblGrid>
                <a:gridCol w="4545506">
                  <a:extLst>
                    <a:ext uri="{9D8B030D-6E8A-4147-A177-3AD203B41FA5}">
                      <a16:colId xmlns:a16="http://schemas.microsoft.com/office/drawing/2014/main" val="3302164551"/>
                    </a:ext>
                  </a:extLst>
                </a:gridCol>
                <a:gridCol w="3375374">
                  <a:extLst>
                    <a:ext uri="{9D8B030D-6E8A-4147-A177-3AD203B41FA5}">
                      <a16:colId xmlns:a16="http://schemas.microsoft.com/office/drawing/2014/main" val="558776015"/>
                    </a:ext>
                  </a:extLst>
                </a:gridCol>
              </a:tblGrid>
              <a:tr h="0">
                <a:tc>
                  <a:txBody>
                    <a:bodyPr/>
                    <a:lstStyle/>
                    <a:p>
                      <a:pPr algn="just">
                        <a:lnSpc>
                          <a:spcPct val="115000"/>
                        </a:lnSpc>
                        <a:spcAft>
                          <a:spcPts val="0"/>
                        </a:spcAft>
                      </a:pPr>
                      <a:r>
                        <a:rPr lang="el-GR" sz="2800" dirty="0">
                          <a:effectLst/>
                        </a:rPr>
                        <a:t>Ηλικία αγελάδας σε έτη</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solidFill>
                  </a:tcPr>
                </a:tc>
                <a:tc>
                  <a:txBody>
                    <a:bodyPr/>
                    <a:lstStyle/>
                    <a:p>
                      <a:pPr algn="just">
                        <a:lnSpc>
                          <a:spcPct val="115000"/>
                        </a:lnSpc>
                        <a:spcAft>
                          <a:spcPts val="0"/>
                        </a:spcAft>
                      </a:pPr>
                      <a:r>
                        <a:rPr lang="el-GR" sz="2800" dirty="0">
                          <a:effectLst/>
                        </a:rPr>
                        <a:t>Επίδραση στο ΒΑ (</a:t>
                      </a:r>
                      <a:r>
                        <a:rPr lang="en-US" sz="2800" dirty="0">
                          <a:effectLst/>
                        </a:rPr>
                        <a:t>kg</a:t>
                      </a:r>
                      <a:r>
                        <a:rPr lang="el-GR" sz="2800" dirty="0">
                          <a:effectLst/>
                        </a:rPr>
                        <a:t>)</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822321547"/>
                  </a:ext>
                </a:extLst>
              </a:tr>
              <a:tr h="0">
                <a:tc>
                  <a:txBody>
                    <a:bodyPr/>
                    <a:lstStyle/>
                    <a:p>
                      <a:pPr algn="just">
                        <a:lnSpc>
                          <a:spcPct val="115000"/>
                        </a:lnSpc>
                        <a:spcAft>
                          <a:spcPts val="0"/>
                        </a:spcAft>
                      </a:pPr>
                      <a:r>
                        <a:rPr lang="el-GR" sz="2800" dirty="0">
                          <a:solidFill>
                            <a:schemeClr val="accent4"/>
                          </a:solidFill>
                          <a:effectLst/>
                        </a:rPr>
                        <a:t>2</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l-GR" sz="2800" dirty="0">
                          <a:effectLst/>
                        </a:rPr>
                        <a:t>-</a:t>
                      </a:r>
                      <a:r>
                        <a:rPr lang="el-GR" sz="2800" baseline="0" dirty="0">
                          <a:effectLst/>
                        </a:rPr>
                        <a:t> </a:t>
                      </a:r>
                      <a:r>
                        <a:rPr lang="el-GR" sz="2800" dirty="0">
                          <a:effectLst/>
                        </a:rPr>
                        <a:t>27</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6307915"/>
                  </a:ext>
                </a:extLst>
              </a:tr>
              <a:tr h="0">
                <a:tc>
                  <a:txBody>
                    <a:bodyPr/>
                    <a:lstStyle/>
                    <a:p>
                      <a:pPr algn="just">
                        <a:lnSpc>
                          <a:spcPct val="115000"/>
                        </a:lnSpc>
                        <a:spcAft>
                          <a:spcPts val="0"/>
                        </a:spcAft>
                      </a:pPr>
                      <a:r>
                        <a:rPr lang="el-GR" sz="2800" dirty="0">
                          <a:solidFill>
                            <a:schemeClr val="accent4"/>
                          </a:solidFill>
                          <a:effectLst/>
                        </a:rPr>
                        <a:t>3</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l-GR" sz="2800" dirty="0">
                          <a:effectLst/>
                        </a:rPr>
                        <a:t>-</a:t>
                      </a:r>
                      <a:r>
                        <a:rPr lang="el-GR" sz="2800" baseline="0" dirty="0">
                          <a:effectLst/>
                        </a:rPr>
                        <a:t> </a:t>
                      </a:r>
                      <a:r>
                        <a:rPr lang="el-GR" sz="2800" dirty="0">
                          <a:effectLst/>
                        </a:rPr>
                        <a:t>18</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55570651"/>
                  </a:ext>
                </a:extLst>
              </a:tr>
              <a:tr h="0">
                <a:tc>
                  <a:txBody>
                    <a:bodyPr/>
                    <a:lstStyle/>
                    <a:p>
                      <a:pPr algn="just">
                        <a:lnSpc>
                          <a:spcPct val="115000"/>
                        </a:lnSpc>
                        <a:spcAft>
                          <a:spcPts val="0"/>
                        </a:spcAft>
                      </a:pPr>
                      <a:r>
                        <a:rPr lang="el-GR" sz="2800" dirty="0">
                          <a:solidFill>
                            <a:schemeClr val="accent4"/>
                          </a:solidFill>
                          <a:effectLst/>
                        </a:rPr>
                        <a:t>4</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l-GR" sz="2800" baseline="0" dirty="0">
                          <a:effectLst/>
                        </a:rPr>
                        <a:t>- </a:t>
                      </a:r>
                      <a:r>
                        <a:rPr lang="el-GR" sz="2800" dirty="0">
                          <a:effectLst/>
                        </a:rPr>
                        <a:t>9</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82395684"/>
                  </a:ext>
                </a:extLst>
              </a:tr>
              <a:tr h="0">
                <a:tc>
                  <a:txBody>
                    <a:bodyPr/>
                    <a:lstStyle/>
                    <a:p>
                      <a:pPr algn="just">
                        <a:lnSpc>
                          <a:spcPct val="115000"/>
                        </a:lnSpc>
                        <a:spcAft>
                          <a:spcPts val="0"/>
                        </a:spcAft>
                      </a:pPr>
                      <a:r>
                        <a:rPr lang="el-GR" sz="2800" dirty="0">
                          <a:solidFill>
                            <a:schemeClr val="accent4"/>
                          </a:solidFill>
                          <a:effectLst/>
                        </a:rPr>
                        <a:t>5+</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l-GR" sz="2800" dirty="0">
                          <a:effectLst/>
                        </a:rPr>
                        <a:t>0</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04220371"/>
                  </a:ext>
                </a:extLst>
              </a:tr>
            </a:tbl>
          </a:graphicData>
        </a:graphic>
      </p:graphicFrame>
    </p:spTree>
    <p:extLst>
      <p:ext uri="{BB962C8B-B14F-4D97-AF65-F5344CB8AC3E}">
        <p14:creationId xmlns:p14="http://schemas.microsoft.com/office/powerpoint/2010/main" val="14699089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274638"/>
            <a:ext cx="8507288" cy="706090"/>
          </a:xfrm>
        </p:spPr>
        <p:txBody>
          <a:bodyPr/>
          <a:lstStyle/>
          <a:p>
            <a:r>
              <a:rPr lang="el-GR" sz="2800" dirty="0"/>
              <a:t>Παράδειγμα από την </a:t>
            </a:r>
            <a:r>
              <a:rPr lang="el-GR" sz="2800" dirty="0" err="1"/>
              <a:t>κρεοπαραγωγό</a:t>
            </a:r>
            <a:r>
              <a:rPr lang="el-GR" sz="2800" dirty="0"/>
              <a:t> </a:t>
            </a:r>
            <a:r>
              <a:rPr lang="el-GR" sz="2800" dirty="0" err="1"/>
              <a:t>βοοτροφία</a:t>
            </a:r>
            <a:endParaRPr lang="el-GR" sz="2800" dirty="0"/>
          </a:p>
        </p:txBody>
      </p:sp>
      <p:graphicFrame>
        <p:nvGraphicFramePr>
          <p:cNvPr id="6" name="Content Placeholder 5"/>
          <p:cNvGraphicFramePr>
            <a:graphicFrameLocks noGrp="1"/>
          </p:cNvGraphicFramePr>
          <p:nvPr>
            <p:ph idx="1"/>
          </p:nvPr>
        </p:nvGraphicFramePr>
        <p:xfrm>
          <a:off x="323528" y="1196752"/>
          <a:ext cx="8363272" cy="5205984"/>
        </p:xfrm>
        <a:graphic>
          <a:graphicData uri="http://schemas.openxmlformats.org/drawingml/2006/table">
            <a:tbl>
              <a:tblPr firstRow="1" firstCol="1" bandRow="1" bandCol="1">
                <a:tableStyleId>{5C22544A-7EE6-4342-B048-85BDC9FD1C3A}</a:tableStyleId>
              </a:tblPr>
              <a:tblGrid>
                <a:gridCol w="1512168">
                  <a:extLst>
                    <a:ext uri="{9D8B030D-6E8A-4147-A177-3AD203B41FA5}">
                      <a16:colId xmlns:a16="http://schemas.microsoft.com/office/drawing/2014/main" val="1238648528"/>
                    </a:ext>
                  </a:extLst>
                </a:gridCol>
                <a:gridCol w="3240360">
                  <a:extLst>
                    <a:ext uri="{9D8B030D-6E8A-4147-A177-3AD203B41FA5}">
                      <a16:colId xmlns:a16="http://schemas.microsoft.com/office/drawing/2014/main" val="507033966"/>
                    </a:ext>
                  </a:extLst>
                </a:gridCol>
                <a:gridCol w="3610744">
                  <a:extLst>
                    <a:ext uri="{9D8B030D-6E8A-4147-A177-3AD203B41FA5}">
                      <a16:colId xmlns:a16="http://schemas.microsoft.com/office/drawing/2014/main" val="447942094"/>
                    </a:ext>
                  </a:extLst>
                </a:gridCol>
              </a:tblGrid>
              <a:tr h="0">
                <a:tc>
                  <a:txBody>
                    <a:bodyPr/>
                    <a:lstStyle/>
                    <a:p>
                      <a:pPr algn="just">
                        <a:lnSpc>
                          <a:spcPct val="100000"/>
                        </a:lnSpc>
                        <a:spcAft>
                          <a:spcPts val="0"/>
                        </a:spcAft>
                      </a:pPr>
                      <a:r>
                        <a:rPr lang="el-GR" sz="2800" dirty="0">
                          <a:effectLst/>
                        </a:rPr>
                        <a:t>μόσχος</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solidFill>
                  </a:tcPr>
                </a:tc>
                <a:tc>
                  <a:txBody>
                    <a:bodyPr/>
                    <a:lstStyle/>
                    <a:p>
                      <a:pPr algn="just">
                        <a:lnSpc>
                          <a:spcPct val="100000"/>
                        </a:lnSpc>
                        <a:spcAft>
                          <a:spcPts val="0"/>
                        </a:spcAft>
                      </a:pPr>
                      <a:r>
                        <a:rPr lang="el-GR" sz="2800" dirty="0">
                          <a:effectLst/>
                        </a:rPr>
                        <a:t>Ηλικία αγελάδας σε έτη</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solidFill>
                  </a:tcPr>
                </a:tc>
                <a:tc>
                  <a:txBody>
                    <a:bodyPr/>
                    <a:lstStyle/>
                    <a:p>
                      <a:pPr algn="l">
                        <a:lnSpc>
                          <a:spcPct val="100000"/>
                        </a:lnSpc>
                        <a:spcAft>
                          <a:spcPts val="0"/>
                        </a:spcAft>
                      </a:pPr>
                      <a:r>
                        <a:rPr lang="el-GR" sz="2800" dirty="0">
                          <a:effectLst/>
                        </a:rPr>
                        <a:t>Βάρος </a:t>
                      </a:r>
                      <a:r>
                        <a:rPr lang="el-GR" sz="2800" dirty="0" err="1">
                          <a:effectLst/>
                        </a:rPr>
                        <a:t>απογαλακτι-σμού</a:t>
                      </a:r>
                      <a:r>
                        <a:rPr lang="el-GR" sz="2800" baseline="0" dirty="0">
                          <a:effectLst/>
                        </a:rPr>
                        <a:t> </a:t>
                      </a:r>
                      <a:r>
                        <a:rPr lang="el-GR" sz="2800" dirty="0">
                          <a:effectLst/>
                        </a:rPr>
                        <a:t>χωρίς διόρθωση (</a:t>
                      </a:r>
                      <a:r>
                        <a:rPr lang="en-US" sz="2800" dirty="0">
                          <a:effectLst/>
                        </a:rPr>
                        <a:t>kg</a:t>
                      </a:r>
                      <a:r>
                        <a:rPr lang="el-GR" sz="2800" dirty="0">
                          <a:effectLst/>
                        </a:rPr>
                        <a:t>)</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2542762400"/>
                  </a:ext>
                </a:extLst>
              </a:tr>
              <a:tr h="0">
                <a:tc>
                  <a:txBody>
                    <a:bodyPr/>
                    <a:lstStyle/>
                    <a:p>
                      <a:pPr>
                        <a:lnSpc>
                          <a:spcPct val="115000"/>
                        </a:lnSpc>
                        <a:spcAft>
                          <a:spcPts val="0"/>
                        </a:spcAft>
                      </a:pPr>
                      <a:r>
                        <a:rPr lang="el-GR" sz="2800" dirty="0">
                          <a:solidFill>
                            <a:schemeClr val="accent4"/>
                          </a:solidFill>
                          <a:effectLst/>
                        </a:rPr>
                        <a:t>1</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dirty="0">
                          <a:effectLst/>
                        </a:rPr>
                        <a:t>2</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dirty="0">
                          <a:effectLst/>
                        </a:rPr>
                        <a:t>200</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21648183"/>
                  </a:ext>
                </a:extLst>
              </a:tr>
              <a:tr h="0">
                <a:tc>
                  <a:txBody>
                    <a:bodyPr/>
                    <a:lstStyle/>
                    <a:p>
                      <a:pPr>
                        <a:lnSpc>
                          <a:spcPct val="115000"/>
                        </a:lnSpc>
                        <a:spcAft>
                          <a:spcPts val="0"/>
                        </a:spcAft>
                      </a:pPr>
                      <a:r>
                        <a:rPr lang="el-GR" sz="2800" dirty="0">
                          <a:solidFill>
                            <a:schemeClr val="accent4"/>
                          </a:solidFill>
                          <a:effectLst/>
                        </a:rPr>
                        <a:t>2</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dirty="0">
                          <a:effectLst/>
                        </a:rPr>
                        <a:t>2</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a:effectLst/>
                        </a:rPr>
                        <a:t>213</a:t>
                      </a:r>
                      <a:endParaRPr lang="el-GR" sz="3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70892303"/>
                  </a:ext>
                </a:extLst>
              </a:tr>
              <a:tr h="0">
                <a:tc>
                  <a:txBody>
                    <a:bodyPr/>
                    <a:lstStyle/>
                    <a:p>
                      <a:pPr>
                        <a:lnSpc>
                          <a:spcPct val="115000"/>
                        </a:lnSpc>
                        <a:spcAft>
                          <a:spcPts val="0"/>
                        </a:spcAft>
                      </a:pPr>
                      <a:r>
                        <a:rPr lang="el-GR" sz="2800" dirty="0">
                          <a:solidFill>
                            <a:schemeClr val="accent4"/>
                          </a:solidFill>
                          <a:effectLst/>
                        </a:rPr>
                        <a:t>3</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dirty="0">
                          <a:effectLst/>
                        </a:rPr>
                        <a:t>3</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a:effectLst/>
                        </a:rPr>
                        <a:t>240</a:t>
                      </a:r>
                      <a:endParaRPr lang="el-GR" sz="3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4679726"/>
                  </a:ext>
                </a:extLst>
              </a:tr>
              <a:tr h="0">
                <a:tc>
                  <a:txBody>
                    <a:bodyPr/>
                    <a:lstStyle/>
                    <a:p>
                      <a:pPr>
                        <a:lnSpc>
                          <a:spcPct val="115000"/>
                        </a:lnSpc>
                        <a:spcAft>
                          <a:spcPts val="0"/>
                        </a:spcAft>
                      </a:pPr>
                      <a:r>
                        <a:rPr lang="el-GR" sz="2800" dirty="0">
                          <a:solidFill>
                            <a:schemeClr val="accent4"/>
                          </a:solidFill>
                          <a:effectLst/>
                        </a:rPr>
                        <a:t>4</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dirty="0">
                          <a:effectLst/>
                        </a:rPr>
                        <a:t>4</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a:effectLst/>
                        </a:rPr>
                        <a:t>286</a:t>
                      </a:r>
                      <a:endParaRPr lang="el-GR" sz="3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70889964"/>
                  </a:ext>
                </a:extLst>
              </a:tr>
              <a:tr h="0">
                <a:tc>
                  <a:txBody>
                    <a:bodyPr/>
                    <a:lstStyle/>
                    <a:p>
                      <a:pPr>
                        <a:lnSpc>
                          <a:spcPct val="115000"/>
                        </a:lnSpc>
                        <a:spcAft>
                          <a:spcPts val="0"/>
                        </a:spcAft>
                      </a:pPr>
                      <a:r>
                        <a:rPr lang="el-GR" sz="2800" dirty="0">
                          <a:solidFill>
                            <a:schemeClr val="accent4"/>
                          </a:solidFill>
                          <a:effectLst/>
                        </a:rPr>
                        <a:t>5</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dirty="0">
                          <a:effectLst/>
                        </a:rPr>
                        <a:t>5</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a:effectLst/>
                        </a:rPr>
                        <a:t>236</a:t>
                      </a:r>
                      <a:endParaRPr lang="el-GR" sz="3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34045193"/>
                  </a:ext>
                </a:extLst>
              </a:tr>
              <a:tr h="0">
                <a:tc>
                  <a:txBody>
                    <a:bodyPr/>
                    <a:lstStyle/>
                    <a:p>
                      <a:pPr>
                        <a:lnSpc>
                          <a:spcPct val="115000"/>
                        </a:lnSpc>
                        <a:spcAft>
                          <a:spcPts val="0"/>
                        </a:spcAft>
                      </a:pPr>
                      <a:r>
                        <a:rPr lang="el-GR" sz="2800" dirty="0">
                          <a:solidFill>
                            <a:schemeClr val="accent4"/>
                          </a:solidFill>
                          <a:effectLst/>
                        </a:rPr>
                        <a:t>6</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dirty="0">
                          <a:effectLst/>
                        </a:rPr>
                        <a:t>7</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a:effectLst/>
                        </a:rPr>
                        <a:t>254</a:t>
                      </a:r>
                      <a:endParaRPr lang="el-GR" sz="3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672967"/>
                  </a:ext>
                </a:extLst>
              </a:tr>
              <a:tr h="0">
                <a:tc>
                  <a:txBody>
                    <a:bodyPr/>
                    <a:lstStyle/>
                    <a:p>
                      <a:pPr>
                        <a:lnSpc>
                          <a:spcPct val="115000"/>
                        </a:lnSpc>
                        <a:spcAft>
                          <a:spcPts val="0"/>
                        </a:spcAft>
                      </a:pPr>
                      <a:r>
                        <a:rPr lang="el-GR" sz="2800" dirty="0">
                          <a:solidFill>
                            <a:schemeClr val="accent4"/>
                          </a:solidFill>
                          <a:effectLst/>
                        </a:rPr>
                        <a:t>7</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dirty="0">
                          <a:effectLst/>
                        </a:rPr>
                        <a:t>9</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a:effectLst/>
                        </a:rPr>
                        <a:t>260</a:t>
                      </a:r>
                      <a:endParaRPr lang="el-GR" sz="3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43126065"/>
                  </a:ext>
                </a:extLst>
              </a:tr>
              <a:tr h="0">
                <a:tc>
                  <a:txBody>
                    <a:bodyPr/>
                    <a:lstStyle/>
                    <a:p>
                      <a:pPr>
                        <a:lnSpc>
                          <a:spcPct val="115000"/>
                        </a:lnSpc>
                        <a:spcAft>
                          <a:spcPts val="0"/>
                        </a:spcAft>
                      </a:pPr>
                      <a:r>
                        <a:rPr lang="el-GR" sz="2800" dirty="0">
                          <a:solidFill>
                            <a:schemeClr val="accent4"/>
                          </a:solidFill>
                          <a:effectLst/>
                        </a:rPr>
                        <a:t>8</a:t>
                      </a:r>
                      <a:endParaRPr lang="el-GR" sz="3600" dirty="0">
                        <a:solidFill>
                          <a:schemeClr val="accent4"/>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dirty="0">
                          <a:effectLst/>
                        </a:rPr>
                        <a:t>10</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en-US" sz="2800" dirty="0">
                          <a:effectLst/>
                        </a:rPr>
                        <a:t>209</a:t>
                      </a:r>
                      <a:endParaRPr lang="el-GR" sz="3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59981719"/>
                  </a:ext>
                </a:extLst>
              </a:tr>
            </a:tbl>
          </a:graphicData>
        </a:graphic>
      </p:graphicFrame>
    </p:spTree>
    <p:extLst>
      <p:ext uri="{BB962C8B-B14F-4D97-AF65-F5344CB8AC3E}">
        <p14:creationId xmlns:p14="http://schemas.microsoft.com/office/powerpoint/2010/main" val="3603881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sz="2800" dirty="0"/>
              <a:t>Παράδειγμα από την </a:t>
            </a:r>
            <a:r>
              <a:rPr lang="el-GR" sz="2800" dirty="0" err="1"/>
              <a:t>κρεοπαραγωγό</a:t>
            </a:r>
            <a:r>
              <a:rPr lang="el-GR" sz="2800" dirty="0"/>
              <a:t> </a:t>
            </a:r>
            <a:r>
              <a:rPr lang="el-GR" sz="2800" dirty="0" err="1"/>
              <a:t>βοοτροφία</a:t>
            </a:r>
            <a:endParaRPr lang="el-GR" sz="2800" dirty="0"/>
          </a:p>
        </p:txBody>
      </p:sp>
      <p:sp>
        <p:nvSpPr>
          <p:cNvPr id="5" name="Content Placeholder 4"/>
          <p:cNvSpPr>
            <a:spLocks noGrp="1"/>
          </p:cNvSpPr>
          <p:nvPr>
            <p:ph idx="1"/>
          </p:nvPr>
        </p:nvSpPr>
        <p:spPr/>
        <p:txBody>
          <a:bodyPr/>
          <a:lstStyle/>
          <a:p>
            <a:pPr>
              <a:spcBef>
                <a:spcPts val="0"/>
              </a:spcBef>
            </a:pPr>
            <a:r>
              <a:rPr lang="el-GR" sz="2000" dirty="0"/>
              <a:t>Δίνεται η προσθετική τυπική απόκλιση του βάρους στον απογαλακτισμό (ΒΑ) ίση με </a:t>
            </a:r>
            <a:r>
              <a:rPr lang="el-GR" sz="2000" dirty="0" err="1"/>
              <a:t>σ</a:t>
            </a:r>
            <a:r>
              <a:rPr lang="el-GR" sz="2000" baseline="-25000" dirty="0" err="1"/>
              <a:t>Α</a:t>
            </a:r>
            <a:r>
              <a:rPr lang="el-GR" sz="2000" baseline="-25000" dirty="0"/>
              <a:t>(ΒΑ)</a:t>
            </a:r>
            <a:r>
              <a:rPr lang="el-GR" sz="2000" dirty="0"/>
              <a:t>=13,5 κιλά. </a:t>
            </a:r>
          </a:p>
          <a:p>
            <a:pPr>
              <a:spcBef>
                <a:spcPts val="0"/>
              </a:spcBef>
            </a:pPr>
            <a:endParaRPr lang="el-GR" sz="2000" dirty="0"/>
          </a:p>
          <a:p>
            <a:pPr marL="0" indent="0">
              <a:spcBef>
                <a:spcPts val="0"/>
              </a:spcBef>
              <a:buNone/>
            </a:pPr>
            <a:r>
              <a:rPr lang="el-GR" sz="2000" dirty="0"/>
              <a:t>Α) </a:t>
            </a:r>
            <a:r>
              <a:rPr lang="en-US" sz="2000" dirty="0"/>
              <a:t>M</a:t>
            </a:r>
            <a:r>
              <a:rPr lang="el-GR" sz="2000" dirty="0"/>
              <a:t>ε βάση τις μη διορθωμένες τιμές στον πίνακα να υπολογίσετε την </a:t>
            </a:r>
            <a:r>
              <a:rPr lang="el-GR" sz="2000" dirty="0" err="1"/>
              <a:t>φαινοτυπική</a:t>
            </a:r>
            <a:r>
              <a:rPr lang="el-GR" sz="2000" dirty="0"/>
              <a:t> απόκλιση </a:t>
            </a:r>
            <a:r>
              <a:rPr lang="el-GR" sz="2000" dirty="0" err="1"/>
              <a:t>σ</a:t>
            </a:r>
            <a:r>
              <a:rPr lang="el-GR" sz="2000" baseline="-25000" dirty="0" err="1"/>
              <a:t>Ρ</a:t>
            </a:r>
            <a:r>
              <a:rPr lang="el-GR" sz="2000" baseline="-25000" dirty="0"/>
              <a:t>(ΒΑ)</a:t>
            </a:r>
            <a:r>
              <a:rPr lang="el-GR" sz="2000" dirty="0"/>
              <a:t> και το συντελεστή κληρονομικότητας </a:t>
            </a:r>
            <a:r>
              <a:rPr lang="en-US" sz="2000" dirty="0"/>
              <a:t>h</a:t>
            </a:r>
            <a:r>
              <a:rPr lang="el-GR" sz="2000" baseline="30000" dirty="0"/>
              <a:t>2</a:t>
            </a:r>
            <a:r>
              <a:rPr lang="el-GR" sz="2000" baseline="-25000" dirty="0"/>
              <a:t>(</a:t>
            </a:r>
            <a:r>
              <a:rPr lang="en-US" sz="2000" baseline="-25000" dirty="0"/>
              <a:t>BA</a:t>
            </a:r>
            <a:r>
              <a:rPr lang="el-GR" sz="2000" baseline="-25000" dirty="0"/>
              <a:t>) </a:t>
            </a:r>
            <a:r>
              <a:rPr lang="el-GR" sz="2000" dirty="0"/>
              <a:t>για την ιδιότητα ΒΑ.</a:t>
            </a:r>
          </a:p>
          <a:p>
            <a:pPr marL="0" indent="0">
              <a:spcBef>
                <a:spcPts val="0"/>
              </a:spcBef>
              <a:buNone/>
            </a:pPr>
            <a:r>
              <a:rPr lang="el-GR" sz="2000" dirty="0"/>
              <a:t>Β) Να διορθώσετε τις τιμές για το ΒΑ λαμβάνοντας υπόψη τις επιδράσεις της ηλικίας της αγελάδας να υπολογίσετε εκ νέου με βάση τις διορθωμένες τιμές την </a:t>
            </a:r>
            <a:r>
              <a:rPr lang="el-GR" sz="2000" dirty="0" err="1"/>
              <a:t>φαινοτυπική</a:t>
            </a:r>
            <a:r>
              <a:rPr lang="el-GR" sz="2000" dirty="0"/>
              <a:t> απόκλιση </a:t>
            </a:r>
            <a:r>
              <a:rPr lang="el-GR" sz="2000" dirty="0" err="1"/>
              <a:t>σ</a:t>
            </a:r>
            <a:r>
              <a:rPr lang="el-GR" sz="2000" baseline="-25000" dirty="0" err="1"/>
              <a:t>Ρ</a:t>
            </a:r>
            <a:r>
              <a:rPr lang="el-GR" sz="2000" baseline="-25000" dirty="0"/>
              <a:t>(ΒΑ)</a:t>
            </a:r>
            <a:r>
              <a:rPr lang="el-GR" sz="2000" dirty="0"/>
              <a:t> και το συντελεστή κληρονομικότητας </a:t>
            </a:r>
            <a:r>
              <a:rPr lang="en-US" sz="2000" dirty="0"/>
              <a:t>h</a:t>
            </a:r>
            <a:r>
              <a:rPr lang="el-GR" sz="2000" baseline="30000" dirty="0"/>
              <a:t>2</a:t>
            </a:r>
            <a:r>
              <a:rPr lang="el-GR" sz="2000" baseline="-25000" dirty="0"/>
              <a:t>(</a:t>
            </a:r>
            <a:r>
              <a:rPr lang="en-US" sz="2000" baseline="-25000" dirty="0"/>
              <a:t>BA</a:t>
            </a:r>
            <a:r>
              <a:rPr lang="el-GR" sz="2000" baseline="-25000" dirty="0"/>
              <a:t>) </a:t>
            </a:r>
            <a:r>
              <a:rPr lang="el-GR" sz="2000" dirty="0"/>
              <a:t>για την ιδιότητα ΒΑ.</a:t>
            </a:r>
          </a:p>
          <a:p>
            <a:pPr marL="0" indent="0">
              <a:spcBef>
                <a:spcPts val="0"/>
              </a:spcBef>
              <a:buNone/>
            </a:pPr>
            <a:r>
              <a:rPr lang="el-GR" sz="2000" dirty="0"/>
              <a:t>Γ) Σχολιάστε τις τιμές που βρήκατε για την </a:t>
            </a:r>
            <a:r>
              <a:rPr lang="el-GR" sz="2000" dirty="0" err="1"/>
              <a:t>φαινοτυπική</a:t>
            </a:r>
            <a:r>
              <a:rPr lang="el-GR" sz="2000" dirty="0"/>
              <a:t> απόκλιση </a:t>
            </a:r>
            <a:r>
              <a:rPr lang="el-GR" sz="2000" dirty="0" err="1"/>
              <a:t>σ</a:t>
            </a:r>
            <a:r>
              <a:rPr lang="el-GR" sz="2000" baseline="-25000" dirty="0" err="1"/>
              <a:t>Ρ</a:t>
            </a:r>
            <a:r>
              <a:rPr lang="el-GR" sz="2000" baseline="-25000" dirty="0"/>
              <a:t>(ΒΑ)</a:t>
            </a:r>
            <a:r>
              <a:rPr lang="el-GR" sz="2000" dirty="0"/>
              <a:t> και το συντελεστή κληρονομικότητας </a:t>
            </a:r>
            <a:r>
              <a:rPr lang="en-US" sz="2000" dirty="0"/>
              <a:t>h</a:t>
            </a:r>
            <a:r>
              <a:rPr lang="el-GR" sz="2000" baseline="30000" dirty="0"/>
              <a:t>2</a:t>
            </a:r>
            <a:r>
              <a:rPr lang="el-GR" sz="2000" baseline="-25000" dirty="0"/>
              <a:t>(</a:t>
            </a:r>
            <a:r>
              <a:rPr lang="en-US" sz="2000" baseline="-25000" dirty="0"/>
              <a:t>BA</a:t>
            </a:r>
            <a:r>
              <a:rPr lang="el-GR" sz="2000" baseline="-25000" dirty="0"/>
              <a:t>) </a:t>
            </a:r>
            <a:r>
              <a:rPr lang="el-GR" sz="2000" dirty="0"/>
              <a:t>για την ιδιότητα ΒΑ στις δύο περιπτώσεις (χωρίς διόρθωση και με διόρθωση).</a:t>
            </a:r>
          </a:p>
          <a:p>
            <a:pPr marL="0" indent="0">
              <a:spcBef>
                <a:spcPts val="0"/>
              </a:spcBef>
              <a:buNone/>
            </a:pPr>
            <a:endParaRPr lang="el-GR" dirty="0"/>
          </a:p>
        </p:txBody>
      </p:sp>
    </p:spTree>
    <p:extLst>
      <p:ext uri="{BB962C8B-B14F-4D97-AF65-F5344CB8AC3E}">
        <p14:creationId xmlns:p14="http://schemas.microsoft.com/office/powerpoint/2010/main" val="763582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45"/>
          <p:cNvSpPr>
            <a:spLocks noGrp="1" noChangeArrowheads="1"/>
          </p:cNvSpPr>
          <p:nvPr>
            <p:ph type="title"/>
          </p:nvPr>
        </p:nvSpPr>
        <p:spPr>
          <a:xfrm>
            <a:off x="285750" y="142875"/>
            <a:ext cx="8229600" cy="500063"/>
          </a:xfrm>
        </p:spPr>
        <p:txBody>
          <a:bodyPr/>
          <a:lstStyle/>
          <a:p>
            <a:pPr eaLnBrk="1" hangingPunct="1"/>
            <a:r>
              <a:rPr lang="el-GR" altLang="en-US" sz="3200" b="1" dirty="0">
                <a:solidFill>
                  <a:schemeClr val="accent5">
                    <a:lumMod val="25000"/>
                  </a:schemeClr>
                </a:solidFill>
                <a:latin typeface="Calibri" panose="020F0502020204030204" pitchFamily="34" charset="0"/>
                <a:cs typeface="Calibri" panose="020F0502020204030204" pitchFamily="34" charset="0"/>
              </a:rPr>
              <a:t>Διόρθωση με </a:t>
            </a:r>
            <a:r>
              <a:rPr lang="el-GR" altLang="en-US" sz="3200" b="1" dirty="0">
                <a:solidFill>
                  <a:srgbClr val="FF0000"/>
                </a:solidFill>
                <a:latin typeface="Calibri" panose="020F0502020204030204" pitchFamily="34" charset="0"/>
                <a:cs typeface="Calibri" panose="020F0502020204030204" pitchFamily="34" charset="0"/>
              </a:rPr>
              <a:t>συγκριτικούς μέσους </a:t>
            </a:r>
            <a:r>
              <a:rPr lang="el-GR" altLang="en-US" sz="3200" b="1" dirty="0">
                <a:solidFill>
                  <a:schemeClr val="accent5">
                    <a:lumMod val="25000"/>
                  </a:schemeClr>
                </a:solidFill>
                <a:latin typeface="Calibri" panose="020F0502020204030204" pitchFamily="34" charset="0"/>
                <a:cs typeface="Calibri" panose="020F0502020204030204" pitchFamily="34" charset="0"/>
              </a:rPr>
              <a:t>όρους</a:t>
            </a:r>
          </a:p>
        </p:txBody>
      </p:sp>
      <p:sp>
        <p:nvSpPr>
          <p:cNvPr id="24579" name="Rectangle 3"/>
          <p:cNvSpPr>
            <a:spLocks noGrp="1" noChangeArrowheads="1"/>
          </p:cNvSpPr>
          <p:nvPr>
            <p:ph type="body" sz="half" idx="1"/>
          </p:nvPr>
        </p:nvSpPr>
        <p:spPr>
          <a:xfrm>
            <a:off x="0" y="738188"/>
            <a:ext cx="9131300" cy="5929312"/>
          </a:xfrm>
        </p:spPr>
        <p:txBody>
          <a:bodyPr/>
          <a:lstStyle/>
          <a:p>
            <a:r>
              <a:rPr lang="el-GR" altLang="el-GR" sz="2800" dirty="0">
                <a:latin typeface="Calibri" panose="020F0502020204030204" pitchFamily="34" charset="0"/>
                <a:cs typeface="Calibri" panose="020F0502020204030204" pitchFamily="34" charset="0"/>
              </a:rPr>
              <a:t>Βασίζεται στην απλή σύγκριση</a:t>
            </a:r>
          </a:p>
          <a:p>
            <a:r>
              <a:rPr lang="el-GR" altLang="el-GR" sz="2800" dirty="0">
                <a:latin typeface="Calibri" panose="020F0502020204030204" pitchFamily="34" charset="0"/>
                <a:cs typeface="Calibri" panose="020F0502020204030204" pitchFamily="34" charset="0"/>
              </a:rPr>
              <a:t>Υπολογίζονται οι αποκλίσεις των αποδόσεων των κρινόμενων ζώων από τη μέση </a:t>
            </a:r>
            <a:r>
              <a:rPr lang="el-GR" altLang="el-GR" sz="2800" dirty="0" err="1">
                <a:latin typeface="Calibri" panose="020F0502020204030204" pitchFamily="34" charset="0"/>
                <a:cs typeface="Calibri" panose="020F0502020204030204" pitchFamily="34" charset="0"/>
              </a:rPr>
              <a:t>φαινοτυπική</a:t>
            </a:r>
            <a:r>
              <a:rPr lang="el-GR" altLang="el-GR" sz="2800" dirty="0">
                <a:latin typeface="Calibri" panose="020F0502020204030204" pitchFamily="34" charset="0"/>
                <a:cs typeface="Calibri" panose="020F0502020204030204" pitchFamily="34" charset="0"/>
              </a:rPr>
              <a:t> τιμή της ομάδας που ανήκουν, η οποία έχει δεχτεί την επίδραση του ίδιου συστηματικού παράγοντα. </a:t>
            </a:r>
          </a:p>
          <a:p>
            <a:endParaRPr lang="el-GR" altLang="el-GR" sz="2800" dirty="0">
              <a:latin typeface="Calibri" panose="020F0502020204030204" pitchFamily="34" charset="0"/>
              <a:cs typeface="Calibri" panose="020F0502020204030204" pitchFamily="34" charset="0"/>
            </a:endParaRPr>
          </a:p>
          <a:p>
            <a:r>
              <a:rPr lang="el-GR" altLang="el-GR" sz="2800" dirty="0">
                <a:latin typeface="Calibri" panose="020F0502020204030204" pitchFamily="34" charset="0"/>
                <a:cs typeface="Calibri" panose="020F0502020204030204" pitchFamily="34" charset="0"/>
              </a:rPr>
              <a:t>Οι «συγκριτικοί μέσοι όροι»,         , αποτελούνται από το μέσο όρο του πληθυσμού</a:t>
            </a:r>
            <a:r>
              <a:rPr lang="en-US" altLang="el-GR" sz="2800" dirty="0">
                <a:latin typeface="Calibri" panose="020F0502020204030204" pitchFamily="34" charset="0"/>
                <a:cs typeface="Calibri" panose="020F0502020204030204" pitchFamily="34" charset="0"/>
              </a:rPr>
              <a:t> </a:t>
            </a:r>
            <a:r>
              <a:rPr lang="el-GR" altLang="el-GR" sz="2800" dirty="0">
                <a:latin typeface="Calibri" panose="020F0502020204030204" pitchFamily="34" charset="0"/>
                <a:cs typeface="Calibri" panose="020F0502020204030204" pitchFamily="34" charset="0"/>
              </a:rPr>
              <a:t>μ και από τις συστηματικές επιδράσεις του περιβάλλοντος,         , δηλαδή :</a:t>
            </a:r>
            <a:endParaRPr lang="en-US" altLang="el-GR" sz="2800" dirty="0">
              <a:latin typeface="Calibri" panose="020F0502020204030204" pitchFamily="34" charset="0"/>
              <a:cs typeface="Calibri" panose="020F0502020204030204" pitchFamily="34" charset="0"/>
            </a:endParaRPr>
          </a:p>
          <a:p>
            <a:pPr>
              <a:buFontTx/>
              <a:buNone/>
            </a:pPr>
            <a:endParaRPr lang="en-US" altLang="el-GR" sz="2800" dirty="0">
              <a:latin typeface="Calibri" panose="020F0502020204030204" pitchFamily="34" charset="0"/>
              <a:cs typeface="Calibri" panose="020F0502020204030204" pitchFamily="34" charset="0"/>
            </a:endParaRPr>
          </a:p>
          <a:p>
            <a:endParaRPr lang="en-US" altLang="el-GR" sz="2000" dirty="0"/>
          </a:p>
          <a:p>
            <a:pPr eaLnBrk="1" hangingPunct="1">
              <a:buFontTx/>
              <a:buNone/>
            </a:pPr>
            <a:endParaRPr lang="el-GR" altLang="en-US" sz="2000" dirty="0"/>
          </a:p>
        </p:txBody>
      </p:sp>
      <p:pic>
        <p:nvPicPr>
          <p:cNvPr id="24580" name="Picture 6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0964" y="3468432"/>
            <a:ext cx="598025" cy="65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4365104"/>
            <a:ext cx="609882" cy="527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6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5463230"/>
            <a:ext cx="2880467" cy="770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4933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45"/>
          <p:cNvSpPr>
            <a:spLocks noGrp="1" noChangeArrowheads="1"/>
          </p:cNvSpPr>
          <p:nvPr>
            <p:ph type="title"/>
          </p:nvPr>
        </p:nvSpPr>
        <p:spPr>
          <a:xfrm>
            <a:off x="285750" y="142875"/>
            <a:ext cx="8229600" cy="500063"/>
          </a:xfrm>
        </p:spPr>
        <p:txBody>
          <a:bodyPr/>
          <a:lstStyle/>
          <a:p>
            <a:pPr eaLnBrk="1" hangingPunct="1"/>
            <a:r>
              <a:rPr lang="el-GR" altLang="en-US" sz="3200" b="1" dirty="0">
                <a:solidFill>
                  <a:schemeClr val="accent5">
                    <a:lumMod val="25000"/>
                  </a:schemeClr>
                </a:solidFill>
                <a:latin typeface="Calibri" panose="020F0502020204030204" pitchFamily="34" charset="0"/>
                <a:cs typeface="Calibri" panose="020F0502020204030204" pitchFamily="34" charset="0"/>
              </a:rPr>
              <a:t>Διόρθωση με </a:t>
            </a:r>
            <a:r>
              <a:rPr lang="el-GR" altLang="en-US" sz="3200" b="1" dirty="0">
                <a:solidFill>
                  <a:srgbClr val="FF0000"/>
                </a:solidFill>
                <a:latin typeface="Calibri" panose="020F0502020204030204" pitchFamily="34" charset="0"/>
                <a:cs typeface="Calibri" panose="020F0502020204030204" pitchFamily="34" charset="0"/>
              </a:rPr>
              <a:t>συγκριτικούς μέσους </a:t>
            </a:r>
            <a:r>
              <a:rPr lang="el-GR" altLang="en-US" sz="3200" b="1" dirty="0">
                <a:solidFill>
                  <a:schemeClr val="accent5">
                    <a:lumMod val="25000"/>
                  </a:schemeClr>
                </a:solidFill>
                <a:latin typeface="Calibri" panose="020F0502020204030204" pitchFamily="34" charset="0"/>
                <a:cs typeface="Calibri" panose="020F0502020204030204" pitchFamily="34" charset="0"/>
              </a:rPr>
              <a:t>όρους</a:t>
            </a:r>
          </a:p>
        </p:txBody>
      </p:sp>
      <p:sp>
        <p:nvSpPr>
          <p:cNvPr id="24579" name="Rectangle 3"/>
          <p:cNvSpPr>
            <a:spLocks noGrp="1" noChangeArrowheads="1"/>
          </p:cNvSpPr>
          <p:nvPr>
            <p:ph type="body" sz="half" idx="1"/>
          </p:nvPr>
        </p:nvSpPr>
        <p:spPr>
          <a:xfrm>
            <a:off x="0" y="738188"/>
            <a:ext cx="9131300" cy="5929312"/>
          </a:xfrm>
        </p:spPr>
        <p:txBody>
          <a:bodyPr/>
          <a:lstStyle/>
          <a:p>
            <a:r>
              <a:rPr lang="el-GR" altLang="el-GR" sz="2400" dirty="0">
                <a:latin typeface="Calibri" panose="020F0502020204030204" pitchFamily="34" charset="0"/>
                <a:cs typeface="Calibri" panose="020F0502020204030204" pitchFamily="34" charset="0"/>
              </a:rPr>
              <a:t>ισχύει:</a:t>
            </a:r>
            <a:endParaRPr lang="en-US" altLang="el-GR" sz="2400" dirty="0">
              <a:latin typeface="Calibri" panose="020F0502020204030204" pitchFamily="34" charset="0"/>
              <a:cs typeface="Calibri" panose="020F0502020204030204" pitchFamily="34" charset="0"/>
            </a:endParaRPr>
          </a:p>
          <a:p>
            <a:pPr>
              <a:buFontTx/>
              <a:buNone/>
            </a:pPr>
            <a:endParaRPr lang="en-US" altLang="el-GR" sz="2400" dirty="0">
              <a:latin typeface="Calibri" panose="020F0502020204030204" pitchFamily="34" charset="0"/>
              <a:cs typeface="Calibri" panose="020F0502020204030204" pitchFamily="34" charset="0"/>
            </a:endParaRPr>
          </a:p>
          <a:p>
            <a:r>
              <a:rPr lang="el-GR" altLang="el-GR" sz="2400" dirty="0">
                <a:latin typeface="Calibri" panose="020F0502020204030204" pitchFamily="34" charset="0"/>
                <a:cs typeface="Calibri" panose="020F0502020204030204" pitchFamily="34" charset="0"/>
              </a:rPr>
              <a:t>Η </a:t>
            </a:r>
            <a:r>
              <a:rPr lang="el-GR" altLang="el-GR" sz="2400" b="1" dirty="0">
                <a:solidFill>
                  <a:srgbClr val="FF0000"/>
                </a:solidFill>
                <a:latin typeface="Calibri" panose="020F0502020204030204" pitchFamily="34" charset="0"/>
                <a:cs typeface="Calibri" panose="020F0502020204030204" pitchFamily="34" charset="0"/>
              </a:rPr>
              <a:t>απόκλιση</a:t>
            </a:r>
            <a:r>
              <a:rPr lang="el-GR" altLang="el-GR" sz="2400" dirty="0">
                <a:latin typeface="Calibri" panose="020F0502020204030204" pitchFamily="34" charset="0"/>
                <a:cs typeface="Calibri" panose="020F0502020204030204" pitchFamily="34" charset="0"/>
              </a:rPr>
              <a:t> της </a:t>
            </a:r>
            <a:r>
              <a:rPr lang="el-GR" altLang="el-GR" sz="2400" dirty="0" err="1">
                <a:latin typeface="Calibri" panose="020F0502020204030204" pitchFamily="34" charset="0"/>
                <a:cs typeface="Calibri" panose="020F0502020204030204" pitchFamily="34" charset="0"/>
              </a:rPr>
              <a:t>φαινοτυπικής</a:t>
            </a:r>
            <a:r>
              <a:rPr lang="el-GR" altLang="el-GR" sz="2400" dirty="0">
                <a:latin typeface="Calibri" panose="020F0502020204030204" pitchFamily="34" charset="0"/>
                <a:cs typeface="Calibri" panose="020F0502020204030204" pitchFamily="34" charset="0"/>
              </a:rPr>
              <a:t> τιμής, </a:t>
            </a:r>
            <a:r>
              <a:rPr lang="en-US" altLang="el-GR" sz="2400" dirty="0">
                <a:latin typeface="Calibri" panose="020F0502020204030204" pitchFamily="34" charset="0"/>
                <a:cs typeface="Calibri" panose="020F0502020204030204" pitchFamily="34" charset="0"/>
              </a:rPr>
              <a:t>P</a:t>
            </a:r>
            <a:r>
              <a:rPr lang="el-GR" altLang="el-GR" sz="2400" dirty="0">
                <a:latin typeface="Calibri" panose="020F0502020204030204" pitchFamily="34" charset="0"/>
                <a:cs typeface="Calibri" panose="020F0502020204030204" pitchFamily="34" charset="0"/>
              </a:rPr>
              <a:t>, ενός ατόμου από το συγκριτικό του μέσο όρο είναι :</a:t>
            </a:r>
            <a:endParaRPr lang="en-US" altLang="el-GR" sz="2400" dirty="0">
              <a:latin typeface="Calibri" panose="020F0502020204030204" pitchFamily="34" charset="0"/>
              <a:cs typeface="Calibri" panose="020F0502020204030204" pitchFamily="34" charset="0"/>
            </a:endParaRPr>
          </a:p>
          <a:p>
            <a:endParaRPr lang="el-GR" altLang="el-GR" sz="2400" dirty="0">
              <a:latin typeface="Calibri" panose="020F0502020204030204" pitchFamily="34" charset="0"/>
              <a:cs typeface="Calibri" panose="020F0502020204030204" pitchFamily="34" charset="0"/>
            </a:endParaRPr>
          </a:p>
          <a:p>
            <a:endParaRPr lang="el-GR" altLang="el-GR" sz="2000" dirty="0">
              <a:latin typeface="Calibri" panose="020F0502020204030204" pitchFamily="34" charset="0"/>
              <a:cs typeface="Calibri" panose="020F0502020204030204" pitchFamily="34" charset="0"/>
            </a:endParaRPr>
          </a:p>
          <a:p>
            <a:endParaRPr lang="el-GR" altLang="el-GR" sz="2400" dirty="0">
              <a:latin typeface="Calibri" panose="020F0502020204030204" pitchFamily="34" charset="0"/>
              <a:cs typeface="Calibri" panose="020F0502020204030204" pitchFamily="34" charset="0"/>
            </a:endParaRPr>
          </a:p>
          <a:p>
            <a:r>
              <a:rPr lang="el-GR" altLang="el-GR" sz="2400" dirty="0">
                <a:latin typeface="Calibri" panose="020F0502020204030204" pitchFamily="34" charset="0"/>
                <a:cs typeface="Calibri" panose="020F0502020204030204" pitchFamily="34" charset="0"/>
              </a:rPr>
              <a:t>Η </a:t>
            </a:r>
            <a:r>
              <a:rPr lang="el-GR" altLang="el-GR" sz="2400" b="1" dirty="0">
                <a:solidFill>
                  <a:srgbClr val="FF0000"/>
                </a:solidFill>
                <a:latin typeface="Calibri" panose="020F0502020204030204" pitchFamily="34" charset="0"/>
                <a:cs typeface="Calibri" panose="020F0502020204030204" pitchFamily="34" charset="0"/>
              </a:rPr>
              <a:t>διορθωμένη τιμή (Ρ’) </a:t>
            </a:r>
            <a:r>
              <a:rPr lang="el-GR" altLang="el-GR" sz="2400" dirty="0">
                <a:latin typeface="Calibri" panose="020F0502020204030204" pitchFamily="34" charset="0"/>
                <a:cs typeface="Calibri" panose="020F0502020204030204" pitchFamily="34" charset="0"/>
              </a:rPr>
              <a:t>περιέχει μόνο τις γενετικές επιδράσεις </a:t>
            </a:r>
            <a:r>
              <a:rPr lang="el-GR" altLang="el-GR" sz="2400" b="1" dirty="0">
                <a:solidFill>
                  <a:srgbClr val="FF0000"/>
                </a:solidFill>
                <a:latin typeface="Calibri" panose="020F0502020204030204" pitchFamily="34" charset="0"/>
                <a:cs typeface="Calibri" panose="020F0502020204030204" pitchFamily="34" charset="0"/>
              </a:rPr>
              <a:t>(</a:t>
            </a:r>
            <a:r>
              <a:rPr lang="en-US" altLang="el-GR" sz="2400" b="1" dirty="0">
                <a:solidFill>
                  <a:srgbClr val="FF0000"/>
                </a:solidFill>
                <a:latin typeface="Calibri" panose="020F0502020204030204" pitchFamily="34" charset="0"/>
                <a:cs typeface="Calibri" panose="020F0502020204030204" pitchFamily="34" charset="0"/>
              </a:rPr>
              <a:t>G) </a:t>
            </a:r>
            <a:r>
              <a:rPr lang="el-GR" altLang="el-GR" sz="2400" dirty="0">
                <a:latin typeface="Calibri" panose="020F0502020204030204" pitchFamily="34" charset="0"/>
                <a:cs typeface="Calibri" panose="020F0502020204030204" pitchFamily="34" charset="0"/>
              </a:rPr>
              <a:t>και την επίδραση των τυχαίων παραγόντων του περιβάλλοντος</a:t>
            </a:r>
            <a:r>
              <a:rPr lang="en-US" altLang="el-GR" sz="2400" dirty="0">
                <a:latin typeface="Calibri" panose="020F0502020204030204" pitchFamily="34" charset="0"/>
                <a:cs typeface="Calibri" panose="020F0502020204030204" pitchFamily="34" charset="0"/>
              </a:rPr>
              <a:t> </a:t>
            </a:r>
            <a:r>
              <a:rPr lang="en-US" altLang="el-GR" sz="2400" b="1" dirty="0">
                <a:solidFill>
                  <a:srgbClr val="FF0000"/>
                </a:solidFill>
                <a:latin typeface="Calibri" panose="020F0502020204030204" pitchFamily="34" charset="0"/>
                <a:cs typeface="Calibri" panose="020F0502020204030204" pitchFamily="34" charset="0"/>
              </a:rPr>
              <a:t>(U</a:t>
            </a:r>
            <a:r>
              <a:rPr lang="el-GR" altLang="el-GR" sz="2400" b="1" dirty="0">
                <a:solidFill>
                  <a:srgbClr val="FF0000"/>
                </a:solidFill>
                <a:latin typeface="Calibri" panose="020F0502020204030204" pitchFamily="34" charset="0"/>
                <a:cs typeface="Calibri" panose="020F0502020204030204" pitchFamily="34" charset="0"/>
              </a:rPr>
              <a:t>τ)</a:t>
            </a:r>
          </a:p>
          <a:p>
            <a:r>
              <a:rPr lang="el-GR" altLang="el-GR" sz="2400" dirty="0">
                <a:latin typeface="Calibri" panose="020F0502020204030204" pitchFamily="34" charset="0"/>
                <a:cs typeface="Calibri" panose="020F0502020204030204" pitchFamily="34" charset="0"/>
              </a:rPr>
              <a:t>Για ακριβή αποτελέσματα, οι διαφορές μεταξύ των εκτροφών πρέπει να είναι καθαρά περιβαλλοντικής φύσεως και ο πληθυσμός μεγάλος, ώστε οι συγκριτικοί μέσοι όροι να υπολογίζονται με μικρό σφάλμα.</a:t>
            </a:r>
            <a:endParaRPr lang="en-US" altLang="el-GR" sz="2400" dirty="0">
              <a:latin typeface="Calibri" panose="020F0502020204030204" pitchFamily="34" charset="0"/>
              <a:cs typeface="Calibri" panose="020F0502020204030204" pitchFamily="34" charset="0"/>
            </a:endParaRPr>
          </a:p>
          <a:p>
            <a:endParaRPr lang="en-US" altLang="el-GR" sz="2000" dirty="0"/>
          </a:p>
          <a:p>
            <a:pPr eaLnBrk="1" hangingPunct="1">
              <a:buFontTx/>
              <a:buNone/>
            </a:pPr>
            <a:endParaRPr lang="el-GR" altLang="en-US" sz="2000" dirty="0"/>
          </a:p>
        </p:txBody>
      </p:sp>
      <p:pic>
        <p:nvPicPr>
          <p:cNvPr id="24582" name="Picture 6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876841"/>
            <a:ext cx="2403745" cy="642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3" name="Picture 6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2573862"/>
            <a:ext cx="6278563"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4" name="Picture 6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50163" y="2491684"/>
            <a:ext cx="1500187"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val 1"/>
          <p:cNvSpPr/>
          <p:nvPr/>
        </p:nvSpPr>
        <p:spPr>
          <a:xfrm>
            <a:off x="7507011" y="2357574"/>
            <a:ext cx="1243339" cy="85089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Oval 9"/>
          <p:cNvSpPr/>
          <p:nvPr/>
        </p:nvSpPr>
        <p:spPr>
          <a:xfrm>
            <a:off x="611560" y="2573862"/>
            <a:ext cx="1440160" cy="5588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4" name="Straight Arrow Connector 3">
            <a:extLst>
              <a:ext uri="{FF2B5EF4-FFF2-40B4-BE49-F238E27FC236}">
                <a16:creationId xmlns:a16="http://schemas.microsoft.com/office/drawing/2014/main" id="{9BC3E741-8CD7-B4CC-4EB4-AC4ED7E6CBF8}"/>
              </a:ext>
            </a:extLst>
          </p:cNvPr>
          <p:cNvCxnSpPr/>
          <p:nvPr/>
        </p:nvCxnSpPr>
        <p:spPr>
          <a:xfrm flipV="1">
            <a:off x="1323738" y="3138712"/>
            <a:ext cx="0" cy="58057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45"/>
          <p:cNvSpPr>
            <a:spLocks noGrp="1" noChangeArrowheads="1"/>
          </p:cNvSpPr>
          <p:nvPr>
            <p:ph type="title"/>
          </p:nvPr>
        </p:nvSpPr>
        <p:spPr>
          <a:xfrm>
            <a:off x="493713" y="125413"/>
            <a:ext cx="8229600" cy="1143000"/>
          </a:xfrm>
        </p:spPr>
        <p:txBody>
          <a:bodyPr/>
          <a:lstStyle/>
          <a:p>
            <a:pPr eaLnBrk="1" hangingPunct="1"/>
            <a:r>
              <a:rPr lang="el-GR" altLang="en-US" sz="3200" b="1" dirty="0">
                <a:solidFill>
                  <a:schemeClr val="tx1"/>
                </a:solidFill>
                <a:latin typeface="Calibri" panose="020F0502020204030204" pitchFamily="34" charset="0"/>
                <a:cs typeface="Calibri" panose="020F0502020204030204" pitchFamily="34" charset="0"/>
              </a:rPr>
              <a:t>Διόρθωση με συγκριτικούς μέσους όρους</a:t>
            </a:r>
          </a:p>
        </p:txBody>
      </p:sp>
      <p:sp>
        <p:nvSpPr>
          <p:cNvPr id="25603" name="Rectangle 3"/>
          <p:cNvSpPr>
            <a:spLocks noGrp="1" noChangeArrowheads="1"/>
          </p:cNvSpPr>
          <p:nvPr>
            <p:ph type="body" sz="half" idx="1"/>
          </p:nvPr>
        </p:nvSpPr>
        <p:spPr>
          <a:xfrm>
            <a:off x="323850" y="1079500"/>
            <a:ext cx="8569325" cy="4857750"/>
          </a:xfrm>
        </p:spPr>
        <p:txBody>
          <a:bodyPr/>
          <a:lstStyle/>
          <a:p>
            <a:pPr eaLnBrk="1" hangingPunct="1">
              <a:buFontTx/>
              <a:buNone/>
            </a:pPr>
            <a:r>
              <a:rPr lang="el-GR" altLang="en-US" sz="2400" dirty="0">
                <a:latin typeface="Calibri" panose="020F0502020204030204" pitchFamily="34" charset="0"/>
                <a:cs typeface="Calibri" panose="020F0502020204030204" pitchFamily="34" charset="0"/>
              </a:rPr>
              <a:t>Άσκηση 1.2.1: Στον πίνακα δίνονται τα στοιχεία του ρυθμού ημερήσιας αύξησης ζώντος βάρους (ΗΑΖΒ) 10 κάπρων που εκτρέφονται σε 3 </a:t>
            </a:r>
            <a:r>
              <a:rPr lang="el-GR" altLang="en-US" sz="2400" dirty="0" err="1">
                <a:latin typeface="Calibri" panose="020F0502020204030204" pitchFamily="34" charset="0"/>
                <a:cs typeface="Calibri" panose="020F0502020204030204" pitchFamily="34" charset="0"/>
              </a:rPr>
              <a:t>χοιροτροφικές</a:t>
            </a:r>
            <a:r>
              <a:rPr lang="el-GR" altLang="en-US" sz="2400" dirty="0">
                <a:latin typeface="Calibri" panose="020F0502020204030204" pitchFamily="34" charset="0"/>
                <a:cs typeface="Calibri" panose="020F0502020204030204" pitchFamily="34" charset="0"/>
              </a:rPr>
              <a:t> εκμεταλλεύσεις (Α, Β και Γ). </a:t>
            </a:r>
            <a:r>
              <a:rPr lang="en-US" altLang="en-US" sz="2400" dirty="0">
                <a:latin typeface="Calibri" panose="020F0502020204030204" pitchFamily="34" charset="0"/>
                <a:cs typeface="Calibri" panose="020F0502020204030204" pitchFamily="34" charset="0"/>
              </a:rPr>
              <a:t>N</a:t>
            </a:r>
            <a:r>
              <a:rPr lang="el-GR" altLang="en-US" sz="2400" dirty="0">
                <a:latin typeface="Calibri" panose="020F0502020204030204" pitchFamily="34" charset="0"/>
                <a:cs typeface="Calibri" panose="020F0502020204030204" pitchFamily="34" charset="0"/>
              </a:rPr>
              <a:t>α επιλεγούν οι 3 καλύτεροι κάπροι.</a:t>
            </a:r>
          </a:p>
        </p:txBody>
      </p:sp>
      <p:graphicFrame>
        <p:nvGraphicFramePr>
          <p:cNvPr id="17465" name="Group 57"/>
          <p:cNvGraphicFramePr>
            <a:graphicFrameLocks noGrp="1"/>
          </p:cNvGraphicFramePr>
          <p:nvPr>
            <p:ph sz="half" idx="2"/>
          </p:nvPr>
        </p:nvGraphicFramePr>
        <p:xfrm>
          <a:off x="971550" y="2708275"/>
          <a:ext cx="7400926" cy="3446488"/>
        </p:xfrm>
        <a:graphic>
          <a:graphicData uri="http://schemas.openxmlformats.org/drawingml/2006/table">
            <a:tbl>
              <a:tblPr/>
              <a:tblGrid>
                <a:gridCol w="1185535">
                  <a:extLst>
                    <a:ext uri="{9D8B030D-6E8A-4147-A177-3AD203B41FA5}">
                      <a16:colId xmlns:a16="http://schemas.microsoft.com/office/drawing/2014/main" val="20000"/>
                    </a:ext>
                  </a:extLst>
                </a:gridCol>
                <a:gridCol w="1280862">
                  <a:extLst>
                    <a:ext uri="{9D8B030D-6E8A-4147-A177-3AD203B41FA5}">
                      <a16:colId xmlns:a16="http://schemas.microsoft.com/office/drawing/2014/main" val="20001"/>
                    </a:ext>
                  </a:extLst>
                </a:gridCol>
                <a:gridCol w="1185535">
                  <a:extLst>
                    <a:ext uri="{9D8B030D-6E8A-4147-A177-3AD203B41FA5}">
                      <a16:colId xmlns:a16="http://schemas.microsoft.com/office/drawing/2014/main" val="20002"/>
                    </a:ext>
                  </a:extLst>
                </a:gridCol>
                <a:gridCol w="1282596">
                  <a:extLst>
                    <a:ext uri="{9D8B030D-6E8A-4147-A177-3AD203B41FA5}">
                      <a16:colId xmlns:a16="http://schemas.microsoft.com/office/drawing/2014/main" val="20003"/>
                    </a:ext>
                  </a:extLst>
                </a:gridCol>
                <a:gridCol w="1183802">
                  <a:extLst>
                    <a:ext uri="{9D8B030D-6E8A-4147-A177-3AD203B41FA5}">
                      <a16:colId xmlns:a16="http://schemas.microsoft.com/office/drawing/2014/main" val="20004"/>
                    </a:ext>
                  </a:extLst>
                </a:gridCol>
                <a:gridCol w="1282596">
                  <a:extLst>
                    <a:ext uri="{9D8B030D-6E8A-4147-A177-3AD203B41FA5}">
                      <a16:colId xmlns:a16="http://schemas.microsoft.com/office/drawing/2014/main" val="20005"/>
                    </a:ext>
                  </a:extLst>
                </a:gridCol>
              </a:tblGrid>
              <a:tr h="457208">
                <a:tc gridSpan="6">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chemeClr val="tx1"/>
                          </a:solidFill>
                          <a:effectLst/>
                          <a:latin typeface="Calibri" panose="020F0502020204030204" pitchFamily="34" charset="0"/>
                          <a:ea typeface="Times New Roman" pitchFamily="18" charset="0"/>
                          <a:cs typeface="Calibri" panose="020F0502020204030204" pitchFamily="34" charset="0"/>
                        </a:rPr>
                        <a:t>Εκτροφή</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57208">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Α</a:t>
                      </a:r>
                    </a:p>
                  </a:txBody>
                  <a:tcPr marT="45726" marB="45726"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Β</a:t>
                      </a:r>
                    </a:p>
                  </a:txBody>
                  <a:tcPr marT="45726" marB="4572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Γ</a:t>
                      </a:r>
                    </a:p>
                  </a:txBody>
                  <a:tcPr marT="45726" marB="45726"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45720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chemeClr val="tx1"/>
                          </a:solidFill>
                          <a:effectLst/>
                          <a:latin typeface="Calibri" panose="020F0502020204030204" pitchFamily="34" charset="0"/>
                          <a:ea typeface="Times New Roman" pitchFamily="18" charset="0"/>
                          <a:cs typeface="Calibri" panose="020F0502020204030204" pitchFamily="34" charset="0"/>
                        </a:rPr>
                        <a:t>Κά</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προς</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ΗΑ</a:t>
                      </a:r>
                      <a:r>
                        <a:rPr kumimoji="0" lang="el-GR"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Ζ</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Β (g)</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chemeClr val="tx1"/>
                          </a:solidFill>
                          <a:effectLst/>
                          <a:latin typeface="Calibri" panose="020F0502020204030204" pitchFamily="34" charset="0"/>
                          <a:ea typeface="Times New Roman" pitchFamily="18" charset="0"/>
                          <a:cs typeface="Calibri" panose="020F0502020204030204" pitchFamily="34" charset="0"/>
                        </a:rPr>
                        <a:t>Kά</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προς</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ΗΑ</a:t>
                      </a:r>
                      <a:r>
                        <a:rPr kumimoji="0" lang="el-GR"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Ζ</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Β (g)</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Κάπρος</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ΗΑ</a:t>
                      </a:r>
                      <a:r>
                        <a:rPr kumimoji="0" lang="el-GR"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Ζ</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Β (g)</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A</a:t>
                      </a:r>
                      <a:r>
                        <a:rPr kumimoji="0" lang="en-US" altLang="en-US" sz="2400" b="0" i="0" u="none" strike="noStrike" cap="none" normalizeH="0" baseline="-30000" dirty="0">
                          <a:ln>
                            <a:noFill/>
                          </a:ln>
                          <a:solidFill>
                            <a:schemeClr val="tx1"/>
                          </a:solidFill>
                          <a:effectLst/>
                          <a:latin typeface="Calibri" panose="020F0502020204030204" pitchFamily="34" charset="0"/>
                          <a:ea typeface="Times New Roman" pitchFamily="18" charset="0"/>
                          <a:cs typeface="Calibri" panose="020F0502020204030204" pitchFamily="34" charset="0"/>
                        </a:rPr>
                        <a:t>1</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850</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B</a:t>
                      </a:r>
                      <a:r>
                        <a:rPr kumimoji="0" lang="en-US" altLang="en-US" sz="2400" b="0" i="0" u="none" strike="noStrike" cap="none" normalizeH="0" baseline="-30000" dirty="0">
                          <a:ln>
                            <a:noFill/>
                          </a:ln>
                          <a:solidFill>
                            <a:schemeClr val="tx1"/>
                          </a:solidFill>
                          <a:effectLst/>
                          <a:latin typeface="Calibri" panose="020F0502020204030204" pitchFamily="34" charset="0"/>
                          <a:ea typeface="Times New Roman" pitchFamily="18" charset="0"/>
                          <a:cs typeface="Calibri" panose="020F0502020204030204" pitchFamily="34" charset="0"/>
                        </a:rPr>
                        <a:t>1</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840</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Γ</a:t>
                      </a:r>
                      <a:r>
                        <a:rPr kumimoji="0" lang="en-US" altLang="en-US" sz="2400" b="0" i="0" u="none" strike="noStrike" cap="none" normalizeH="0" baseline="-30000">
                          <a:ln>
                            <a:noFill/>
                          </a:ln>
                          <a:solidFill>
                            <a:schemeClr val="tx1"/>
                          </a:solidFill>
                          <a:effectLst/>
                          <a:latin typeface="Calibri" panose="020F0502020204030204" pitchFamily="34" charset="0"/>
                          <a:ea typeface="Times New Roman" pitchFamily="18" charset="0"/>
                          <a:cs typeface="Calibri" panose="020F0502020204030204" pitchFamily="34" charset="0"/>
                        </a:rPr>
                        <a:t>1</a:t>
                      </a:r>
                      <a:endPar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915</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A</a:t>
                      </a:r>
                      <a:r>
                        <a:rPr kumimoji="0" lang="en-US" altLang="en-US" sz="2400" b="0" i="0" u="none" strike="noStrike" cap="none" normalizeH="0" baseline="-30000" dirty="0">
                          <a:ln>
                            <a:noFill/>
                          </a:ln>
                          <a:solidFill>
                            <a:schemeClr val="tx1"/>
                          </a:solidFill>
                          <a:effectLst/>
                          <a:latin typeface="Calibri" panose="020F0502020204030204" pitchFamily="34" charset="0"/>
                          <a:ea typeface="Times New Roman" pitchFamily="18" charset="0"/>
                          <a:cs typeface="Calibri" panose="020F0502020204030204" pitchFamily="34" charset="0"/>
                        </a:rPr>
                        <a:t>2</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801</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B</a:t>
                      </a:r>
                      <a:r>
                        <a:rPr kumimoji="0" lang="en-US" altLang="en-US" sz="2400" b="0" i="0" u="none" strike="noStrike" cap="none" normalizeH="0" baseline="-30000">
                          <a:ln>
                            <a:noFill/>
                          </a:ln>
                          <a:solidFill>
                            <a:schemeClr val="tx1"/>
                          </a:solidFill>
                          <a:effectLst/>
                          <a:latin typeface="Calibri" panose="020F0502020204030204" pitchFamily="34" charset="0"/>
                          <a:ea typeface="Times New Roman" pitchFamily="18" charset="0"/>
                          <a:cs typeface="Calibri" panose="020F0502020204030204" pitchFamily="34" charset="0"/>
                        </a:rPr>
                        <a:t>2</a:t>
                      </a:r>
                      <a:endPar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790</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Γ</a:t>
                      </a:r>
                      <a:r>
                        <a:rPr kumimoji="0" lang="en-US" altLang="en-US" sz="2400" b="0" i="0" u="none" strike="noStrike" cap="none" normalizeH="0" baseline="-30000">
                          <a:ln>
                            <a:noFill/>
                          </a:ln>
                          <a:solidFill>
                            <a:schemeClr val="tx1"/>
                          </a:solidFill>
                          <a:effectLst/>
                          <a:latin typeface="Calibri" panose="020F0502020204030204" pitchFamily="34" charset="0"/>
                          <a:ea typeface="Times New Roman" pitchFamily="18" charset="0"/>
                          <a:cs typeface="Calibri" panose="020F0502020204030204" pitchFamily="34" charset="0"/>
                        </a:rPr>
                        <a:t>2</a:t>
                      </a:r>
                      <a:endPar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975</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20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A</a:t>
                      </a:r>
                      <a:r>
                        <a:rPr kumimoji="0" lang="en-US" altLang="en-US" sz="2400" b="0" i="0" u="none" strike="noStrike" cap="none" normalizeH="0" baseline="-30000" dirty="0">
                          <a:ln>
                            <a:noFill/>
                          </a:ln>
                          <a:solidFill>
                            <a:schemeClr val="tx1"/>
                          </a:solidFill>
                          <a:effectLst/>
                          <a:latin typeface="Calibri" panose="020F0502020204030204" pitchFamily="34" charset="0"/>
                          <a:ea typeface="Times New Roman" pitchFamily="18" charset="0"/>
                          <a:cs typeface="Calibri" panose="020F0502020204030204" pitchFamily="34" charset="0"/>
                        </a:rPr>
                        <a:t>3</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899</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B</a:t>
                      </a:r>
                      <a:r>
                        <a:rPr kumimoji="0" lang="en-US" altLang="en-US" sz="2400" b="0" i="0" u="none" strike="noStrike" cap="none" normalizeH="0" baseline="-30000">
                          <a:ln>
                            <a:noFill/>
                          </a:ln>
                          <a:solidFill>
                            <a:schemeClr val="tx1"/>
                          </a:solidFill>
                          <a:effectLst/>
                          <a:latin typeface="Calibri" panose="020F0502020204030204" pitchFamily="34" charset="0"/>
                          <a:ea typeface="Times New Roman" pitchFamily="18" charset="0"/>
                          <a:cs typeface="Calibri" panose="020F0502020204030204" pitchFamily="34" charset="0"/>
                        </a:rPr>
                        <a:t>3</a:t>
                      </a:r>
                      <a:endPar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660</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Γ</a:t>
                      </a:r>
                      <a:r>
                        <a:rPr kumimoji="0" lang="en-US" altLang="en-US" sz="2400" b="0" i="0" u="none" strike="noStrike" cap="none" normalizeH="0" baseline="-30000" dirty="0">
                          <a:ln>
                            <a:noFill/>
                          </a:ln>
                          <a:solidFill>
                            <a:schemeClr val="tx1"/>
                          </a:solidFill>
                          <a:effectLst/>
                          <a:latin typeface="Calibri" panose="020F0502020204030204" pitchFamily="34" charset="0"/>
                          <a:ea typeface="Times New Roman" pitchFamily="18" charset="0"/>
                          <a:cs typeface="Calibri" panose="020F0502020204030204" pitchFamily="34" charset="0"/>
                        </a:rPr>
                        <a:t>3</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945</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03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B</a:t>
                      </a:r>
                      <a:r>
                        <a:rPr kumimoji="0" lang="en-US" altLang="en-US" sz="2400" b="0" i="0" u="none" strike="noStrike" cap="none" normalizeH="0" baseline="-30000" dirty="0">
                          <a:ln>
                            <a:noFill/>
                          </a:ln>
                          <a:solidFill>
                            <a:schemeClr val="tx1"/>
                          </a:solidFill>
                          <a:effectLst/>
                          <a:latin typeface="Calibri" panose="020F0502020204030204" pitchFamily="34" charset="0"/>
                          <a:ea typeface="Times New Roman" pitchFamily="18" charset="0"/>
                          <a:cs typeface="Calibri" panose="020F0502020204030204" pitchFamily="34" charset="0"/>
                        </a:rPr>
                        <a:t>4</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710</a:t>
                      </a: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l-GR" altLang="en-US" sz="3600" b="1" dirty="0">
                <a:solidFill>
                  <a:schemeClr val="accent5">
                    <a:lumMod val="25000"/>
                  </a:schemeClr>
                </a:solidFill>
                <a:latin typeface="Calibri" panose="020F0502020204030204" pitchFamily="34" charset="0"/>
                <a:cs typeface="Calibri" panose="020F0502020204030204" pitchFamily="34" charset="0"/>
              </a:rPr>
              <a:t>Διόρθωση με συγκριτικούς μέσους όρους</a:t>
            </a:r>
          </a:p>
        </p:txBody>
      </p:sp>
      <p:sp>
        <p:nvSpPr>
          <p:cNvPr id="27651" name="Rectangle 3"/>
          <p:cNvSpPr>
            <a:spLocks noGrp="1" noChangeArrowheads="1"/>
          </p:cNvSpPr>
          <p:nvPr>
            <p:ph type="body" idx="1"/>
          </p:nvPr>
        </p:nvSpPr>
        <p:spPr>
          <a:xfrm>
            <a:off x="457200" y="1600200"/>
            <a:ext cx="8686800" cy="4525963"/>
          </a:xfrm>
        </p:spPr>
        <p:txBody>
          <a:bodyPr/>
          <a:lstStyle/>
          <a:p>
            <a:pPr marL="0" indent="0" eaLnBrk="1" hangingPunct="1">
              <a:buFontTx/>
              <a:buNone/>
              <a:defRPr/>
            </a:pPr>
            <a:r>
              <a:rPr lang="el-GR" altLang="en-US" b="1" dirty="0">
                <a:latin typeface="Calibri" panose="020F0502020204030204" pitchFamily="34" charset="0"/>
                <a:cs typeface="Calibri" panose="020F0502020204030204" pitchFamily="34" charset="0"/>
              </a:rPr>
              <a:t>Λύση: Θα γίνει διόρθωση ως προς την επίδραση της εκτροφής.</a:t>
            </a:r>
          </a:p>
          <a:p>
            <a:pPr eaLnBrk="1" hangingPunct="1">
              <a:defRPr/>
            </a:pPr>
            <a:r>
              <a:rPr lang="el-GR" altLang="en-US" dirty="0">
                <a:latin typeface="Calibri" panose="020F0502020204030204" pitchFamily="34" charset="0"/>
                <a:cs typeface="Calibri" panose="020F0502020204030204" pitchFamily="34" charset="0"/>
              </a:rPr>
              <a:t>Η νέα εκτίμηση για το ρυθμό ανάπτυξης (</a:t>
            </a:r>
            <a:r>
              <a:rPr lang="en-US" altLang="en-US" dirty="0">
                <a:latin typeface="Calibri" panose="020F0502020204030204" pitchFamily="34" charset="0"/>
                <a:cs typeface="Calibri" panose="020F0502020204030204" pitchFamily="34" charset="0"/>
              </a:rPr>
              <a:t>y’)</a:t>
            </a:r>
            <a:r>
              <a:rPr lang="el-GR" altLang="en-US" dirty="0">
                <a:latin typeface="Calibri" panose="020F0502020204030204" pitchFamily="34" charset="0"/>
                <a:cs typeface="Calibri" panose="020F0502020204030204" pitchFamily="34" charset="0"/>
              </a:rPr>
              <a:t> υπολογίζεται από τη διαφορά της απόδοσης </a:t>
            </a:r>
            <a:r>
              <a:rPr lang="en-US" altLang="en-US" dirty="0">
                <a:latin typeface="Calibri" panose="020F0502020204030204" pitchFamily="34" charset="0"/>
                <a:cs typeface="Calibri" panose="020F0502020204030204" pitchFamily="34" charset="0"/>
              </a:rPr>
              <a:t>(y)</a:t>
            </a:r>
            <a:r>
              <a:rPr lang="el-GR" altLang="en-US" dirty="0">
                <a:latin typeface="Calibri" panose="020F0502020204030204" pitchFamily="34" charset="0"/>
                <a:cs typeface="Calibri" panose="020F0502020204030204" pitchFamily="34" charset="0"/>
              </a:rPr>
              <a:t> κάθε κάπρου από την απόκλιση </a:t>
            </a:r>
            <a:r>
              <a:rPr lang="en-US" altLang="en-US" dirty="0">
                <a:latin typeface="Calibri" panose="020F0502020204030204" pitchFamily="34" charset="0"/>
                <a:cs typeface="Calibri" panose="020F0502020204030204" pitchFamily="34" charset="0"/>
              </a:rPr>
              <a:t>d </a:t>
            </a:r>
            <a:r>
              <a:rPr lang="el-GR" altLang="en-US" dirty="0">
                <a:latin typeface="Calibri" panose="020F0502020204030204" pitchFamily="34" charset="0"/>
                <a:cs typeface="Calibri" panose="020F0502020204030204" pitchFamily="34" charset="0"/>
              </a:rPr>
              <a:t>του </a:t>
            </a:r>
            <a:r>
              <a:rPr lang="el-GR" altLang="en-US" dirty="0" err="1">
                <a:latin typeface="Calibri" panose="020F0502020204030204" pitchFamily="34" charset="0"/>
                <a:cs typeface="Calibri" panose="020F0502020204030204" pitchFamily="34" charset="0"/>
              </a:rPr>
              <a:t>μ.ο</a:t>
            </a:r>
            <a:r>
              <a:rPr lang="el-GR" altLang="en-US" dirty="0">
                <a:latin typeface="Calibri" panose="020F0502020204030204" pitchFamily="34" charset="0"/>
                <a:cs typeface="Calibri" panose="020F0502020204030204" pitchFamily="34" charset="0"/>
              </a:rPr>
              <a:t>. της εκάστοτε εκτροφής από το γενικό μέσο όρο.</a:t>
            </a:r>
          </a:p>
          <a:p>
            <a:pPr eaLnBrk="1" hangingPunct="1">
              <a:defRPr/>
            </a:pPr>
            <a:r>
              <a:rPr lang="el-GR" altLang="en-US" dirty="0">
                <a:latin typeface="Calibri" panose="020F0502020204030204" pitchFamily="34" charset="0"/>
                <a:cs typeface="Calibri" panose="020F0502020204030204" pitchFamily="34" charset="0"/>
              </a:rPr>
              <a:t>Δηλαδή  </a:t>
            </a:r>
            <a:r>
              <a:rPr lang="en-US" altLang="en-US" b="1" dirty="0">
                <a:latin typeface="Calibri" panose="020F0502020204030204" pitchFamily="34" charset="0"/>
                <a:cs typeface="Calibri" panose="020F0502020204030204" pitchFamily="34" charset="0"/>
              </a:rPr>
              <a:t>y</a:t>
            </a:r>
            <a:r>
              <a:rPr lang="el-GR" altLang="en-US" b="1" dirty="0">
                <a:latin typeface="Calibri" panose="020F0502020204030204" pitchFamily="34" charset="0"/>
                <a:cs typeface="Calibri" panose="020F0502020204030204" pitchFamily="34" charset="0"/>
              </a:rPr>
              <a:t>’ </a:t>
            </a:r>
            <a:r>
              <a:rPr lang="el-GR" altLang="en-US" dirty="0">
                <a:latin typeface="Calibri" panose="020F0502020204030204" pitchFamily="34" charset="0"/>
                <a:cs typeface="Calibri" panose="020F0502020204030204" pitchFamily="34" charset="0"/>
              </a:rPr>
              <a:t>= </a:t>
            </a:r>
            <a:r>
              <a:rPr lang="en-US" altLang="en-US" dirty="0">
                <a:latin typeface="Calibri" panose="020F0502020204030204" pitchFamily="34" charset="0"/>
                <a:cs typeface="Calibri" panose="020F0502020204030204" pitchFamily="34" charset="0"/>
              </a:rPr>
              <a:t>y </a:t>
            </a:r>
            <a:r>
              <a:rPr lang="el-GR" altLang="en-US" dirty="0">
                <a:latin typeface="Calibri" panose="020F0502020204030204" pitchFamily="34" charset="0"/>
                <a:cs typeface="Calibri" panose="020F0502020204030204" pitchFamily="34" charset="0"/>
              </a:rPr>
              <a:t>– </a:t>
            </a:r>
            <a:r>
              <a:rPr lang="en-US" altLang="en-US" dirty="0">
                <a:latin typeface="Calibri" panose="020F0502020204030204" pitchFamily="34" charset="0"/>
                <a:cs typeface="Calibri" panose="020F0502020204030204" pitchFamily="34" charset="0"/>
              </a:rPr>
              <a:t>d</a:t>
            </a:r>
            <a:r>
              <a:rPr lang="el-GR" altLang="en-US" dirty="0">
                <a:latin typeface="Calibri" panose="020F0502020204030204" pitchFamily="34" charset="0"/>
                <a:cs typeface="Calibri" panose="020F0502020204030204" pitchFamily="34" charset="0"/>
              </a:rPr>
              <a:t> = </a:t>
            </a:r>
            <a:r>
              <a:rPr lang="en-US" altLang="en-US" dirty="0">
                <a:latin typeface="Calibri" panose="020F0502020204030204" pitchFamily="34" charset="0"/>
                <a:cs typeface="Calibri" panose="020F0502020204030204" pitchFamily="34" charset="0"/>
              </a:rPr>
              <a:t>y </a:t>
            </a:r>
            <a:r>
              <a:rPr lang="el-GR" altLang="en-US" dirty="0">
                <a:latin typeface="Calibri" panose="020F0502020204030204" pitchFamily="34" charset="0"/>
                <a:cs typeface="Calibri" panose="020F0502020204030204" pitchFamily="34" charset="0"/>
              </a:rPr>
              <a:t>- (</a:t>
            </a:r>
            <a:r>
              <a:rPr lang="el-GR" altLang="en-US" dirty="0" err="1">
                <a:latin typeface="Calibri" panose="020F0502020204030204" pitchFamily="34" charset="0"/>
                <a:cs typeface="Calibri" panose="020F0502020204030204" pitchFamily="34" charset="0"/>
              </a:rPr>
              <a:t>μ</a:t>
            </a:r>
            <a:r>
              <a:rPr lang="el-GR" altLang="en-US" baseline="-25000" dirty="0" err="1">
                <a:latin typeface="Calibri" panose="020F0502020204030204" pitchFamily="34" charset="0"/>
                <a:cs typeface="Calibri" panose="020F0502020204030204" pitchFamily="34" charset="0"/>
              </a:rPr>
              <a:t>Εκτρ</a:t>
            </a:r>
            <a:r>
              <a:rPr lang="el-GR" altLang="en-US" dirty="0" err="1">
                <a:latin typeface="Calibri" panose="020F0502020204030204" pitchFamily="34" charset="0"/>
                <a:cs typeface="Calibri" panose="020F0502020204030204" pitchFamily="34" charset="0"/>
              </a:rPr>
              <a:t>-μ</a:t>
            </a:r>
            <a:r>
              <a:rPr lang="el-GR" altLang="en-US" baseline="-25000" dirty="0" err="1">
                <a:latin typeface="Calibri" panose="020F0502020204030204" pitchFamily="34" charset="0"/>
                <a:cs typeface="Calibri" panose="020F0502020204030204" pitchFamily="34" charset="0"/>
              </a:rPr>
              <a:t>Σ</a:t>
            </a:r>
            <a:r>
              <a:rPr lang="el-GR" altLang="en-US" dirty="0">
                <a:latin typeface="Calibri" panose="020F0502020204030204" pitchFamily="34" charset="0"/>
                <a:cs typeface="Calibri" panose="020F0502020204030204" pitchFamily="34" charset="0"/>
              </a:rPr>
              <a:t>)</a:t>
            </a:r>
          </a:p>
          <a:p>
            <a:pPr eaLnBrk="1" hangingPunct="1">
              <a:buFontTx/>
              <a:buNone/>
              <a:defRPr/>
            </a:pPr>
            <a:r>
              <a:rPr lang="el-GR" altLang="en-US" dirty="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348" name="Group 316"/>
          <p:cNvGraphicFramePr>
            <a:graphicFrameLocks noGrp="1"/>
          </p:cNvGraphicFramePr>
          <p:nvPr>
            <p:extLst>
              <p:ext uri="{D42A27DB-BD31-4B8C-83A1-F6EECF244321}">
                <p14:modId xmlns:p14="http://schemas.microsoft.com/office/powerpoint/2010/main" val="1486321854"/>
              </p:ext>
            </p:extLst>
          </p:nvPr>
        </p:nvGraphicFramePr>
        <p:xfrm>
          <a:off x="171450" y="116632"/>
          <a:ext cx="8534400" cy="3902076"/>
        </p:xfrm>
        <a:graphic>
          <a:graphicData uri="http://schemas.openxmlformats.org/drawingml/2006/table">
            <a:tbl>
              <a:tblPr/>
              <a:tblGrid>
                <a:gridCol w="1357316">
                  <a:extLst>
                    <a:ext uri="{9D8B030D-6E8A-4147-A177-3AD203B41FA5}">
                      <a16:colId xmlns:a16="http://schemas.microsoft.com/office/drawing/2014/main" val="20000"/>
                    </a:ext>
                  </a:extLst>
                </a:gridCol>
                <a:gridCol w="1392255">
                  <a:extLst>
                    <a:ext uri="{9D8B030D-6E8A-4147-A177-3AD203B41FA5}">
                      <a16:colId xmlns:a16="http://schemas.microsoft.com/office/drawing/2014/main" val="20001"/>
                    </a:ext>
                  </a:extLst>
                </a:gridCol>
                <a:gridCol w="1422395">
                  <a:extLst>
                    <a:ext uri="{9D8B030D-6E8A-4147-A177-3AD203B41FA5}">
                      <a16:colId xmlns:a16="http://schemas.microsoft.com/office/drawing/2014/main" val="20002"/>
                    </a:ext>
                  </a:extLst>
                </a:gridCol>
                <a:gridCol w="1543044">
                  <a:extLst>
                    <a:ext uri="{9D8B030D-6E8A-4147-A177-3AD203B41FA5}">
                      <a16:colId xmlns:a16="http://schemas.microsoft.com/office/drawing/2014/main" val="20003"/>
                    </a:ext>
                  </a:extLst>
                </a:gridCol>
                <a:gridCol w="1423983">
                  <a:extLst>
                    <a:ext uri="{9D8B030D-6E8A-4147-A177-3AD203B41FA5}">
                      <a16:colId xmlns:a16="http://schemas.microsoft.com/office/drawing/2014/main" val="20004"/>
                    </a:ext>
                  </a:extLst>
                </a:gridCol>
                <a:gridCol w="1395407">
                  <a:extLst>
                    <a:ext uri="{9D8B030D-6E8A-4147-A177-3AD203B41FA5}">
                      <a16:colId xmlns:a16="http://schemas.microsoft.com/office/drawing/2014/main" val="20005"/>
                    </a:ext>
                  </a:extLst>
                </a:gridCol>
              </a:tblGrid>
              <a:tr h="457247">
                <a:tc gridSpan="6">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57283">
                <a:tc gridSpan="2">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Εκτροφή</a:t>
                      </a:r>
                      <a:r>
                        <a:rPr kumimoji="0" lang="el-GR"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Α</a:t>
                      </a:r>
                    </a:p>
                  </a:txBody>
                  <a:tcPr marT="45710" marB="45710"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Εκτροφή</a:t>
                      </a:r>
                      <a:r>
                        <a:rPr kumimoji="0" lang="el-GR"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Β</a:t>
                      </a:r>
                    </a:p>
                  </a:txBody>
                  <a:tcPr marT="45710" marB="4571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Εκτροφή</a:t>
                      </a:r>
                      <a:r>
                        <a:rPr kumimoji="0" lang="el-GR"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Γ</a:t>
                      </a:r>
                    </a:p>
                  </a:txBody>
                  <a:tcPr marT="45710" marB="45710"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45728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Κάπρος</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ΗΑ</a:t>
                      </a:r>
                      <a:r>
                        <a:rPr kumimoji="0" lang="el-GR"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Ζ</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Β (g)</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Kάπρος</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ΗΑ</a:t>
                      </a:r>
                      <a:r>
                        <a:rPr kumimoji="0" lang="el-GR"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Ζ</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Β (g)</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Κάπρος</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ΗΑ</a:t>
                      </a:r>
                      <a:r>
                        <a:rPr kumimoji="0" lang="el-GR"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Ζ</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Β (g)</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8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a:t>
                      </a:r>
                      <a:r>
                        <a:rPr kumimoji="0" lang="en-US" altLang="en-US" sz="2400" b="0" i="0" u="none" strike="noStrike" cap="none" normalizeH="0" baseline="-3000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850</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a:t>
                      </a:r>
                      <a:r>
                        <a:rPr kumimoji="0" lang="en-US" altLang="en-US" sz="2400" b="0"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a:t>
                      </a:r>
                      <a:endPar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840</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Γ</a:t>
                      </a:r>
                      <a:r>
                        <a:rPr kumimoji="0" lang="en-US" altLang="en-US" sz="2400" b="0"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a:t>
                      </a:r>
                      <a:endPar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915</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8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a:t>
                      </a:r>
                      <a:r>
                        <a:rPr kumimoji="0" lang="en-US" altLang="en-US" sz="2400" b="0" i="0" u="none" strike="noStrike" cap="none" normalizeH="0" baseline="-3000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801</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a:t>
                      </a:r>
                      <a:r>
                        <a:rPr kumimoji="0" lang="en-US" altLang="en-US" sz="2400" b="0"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a:t>
                      </a:r>
                      <a:endPar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790</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Γ</a:t>
                      </a:r>
                      <a:r>
                        <a:rPr kumimoji="0" lang="en-US" altLang="en-US" sz="2400" b="0"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a:t>
                      </a:r>
                      <a:endPar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975</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28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a:t>
                      </a:r>
                      <a:r>
                        <a:rPr kumimoji="0" lang="en-US" altLang="en-US" sz="2400" b="0" i="0" u="none" strike="noStrike" cap="none" normalizeH="0" baseline="-3000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a:t>
                      </a:r>
                      <a:endPar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899</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a:t>
                      </a:r>
                      <a:r>
                        <a:rPr kumimoji="0" lang="en-US" altLang="en-US" sz="2400" b="0"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a:t>
                      </a:r>
                      <a:endPar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660</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Γ</a:t>
                      </a:r>
                      <a:r>
                        <a:rPr kumimoji="0" lang="en-US" altLang="en-US" sz="2400" b="0"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a:t>
                      </a:r>
                      <a:endPar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945</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728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a:t>
                      </a:r>
                      <a:r>
                        <a:rPr kumimoji="0" lang="en-US" altLang="en-US" sz="2400" b="0"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a:t>
                      </a:r>
                      <a:endPar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710</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0113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Μέσος εκτροφής</a:t>
                      </a:r>
                      <a:endParaRPr kumimoji="0" lang="en-US"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24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μΑ</a:t>
                      </a: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=850</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rPr>
                        <a:t>μΒ=750</a:t>
                      </a:r>
                      <a:endParaRPr kumimoji="0" lang="en-US"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24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μΓ</a:t>
                      </a: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=945</a:t>
                      </a:r>
                    </a:p>
                  </a:txBody>
                  <a:tcPr marT="45710" marB="4571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7709" name="Text Box 301"/>
          <p:cNvSpPr txBox="1">
            <a:spLocks noChangeArrowheads="1"/>
          </p:cNvSpPr>
          <p:nvPr/>
        </p:nvSpPr>
        <p:spPr bwMode="auto">
          <a:xfrm>
            <a:off x="156820" y="4018708"/>
            <a:ext cx="882015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2000" b="1" dirty="0">
                <a:latin typeface="Calibri" panose="020F0502020204030204" pitchFamily="34" charset="0"/>
                <a:cs typeface="Calibri" panose="020F0502020204030204" pitchFamily="34" charset="0"/>
              </a:rPr>
              <a:t>Υπολογίζω το σταθμισμένο μέσο όρο για το σύνολο όλων των παρατηρήσεων </a:t>
            </a:r>
            <a:r>
              <a:rPr lang="el-GR" altLang="en-US" sz="2000" b="1" dirty="0" err="1">
                <a:latin typeface="Calibri" panose="020F0502020204030204" pitchFamily="34" charset="0"/>
                <a:cs typeface="Calibri" panose="020F0502020204030204" pitchFamily="34" charset="0"/>
              </a:rPr>
              <a:t>μ.ο</a:t>
            </a:r>
            <a:r>
              <a:rPr lang="el-GR" altLang="en-US" sz="2000" b="1" dirty="0">
                <a:latin typeface="Calibri" panose="020F0502020204030204" pitchFamily="34" charset="0"/>
                <a:cs typeface="Calibri" panose="020F0502020204030204" pitchFamily="34" charset="0"/>
              </a:rPr>
              <a:t>.=(850)0,3+(750)0,4+(945)0,3=838 </a:t>
            </a:r>
            <a:r>
              <a:rPr lang="en-US" altLang="en-US" sz="2000" b="1" dirty="0">
                <a:latin typeface="Calibri" panose="020F0502020204030204" pitchFamily="34" charset="0"/>
                <a:cs typeface="Calibri" panose="020F0502020204030204" pitchFamily="34" charset="0"/>
              </a:rPr>
              <a:t>g</a:t>
            </a:r>
            <a:r>
              <a:rPr lang="el-GR" altLang="en-US" sz="2000" b="1" dirty="0">
                <a:latin typeface="Calibri" panose="020F0502020204030204" pitchFamily="34" charset="0"/>
                <a:cs typeface="Calibri" panose="020F0502020204030204" pitchFamily="34" charset="0"/>
              </a:rPr>
              <a:t>.</a:t>
            </a:r>
          </a:p>
          <a:p>
            <a:pPr eaLnBrk="1" hangingPunct="1">
              <a:spcBef>
                <a:spcPct val="0"/>
              </a:spcBef>
              <a:buFontTx/>
              <a:buNone/>
            </a:pPr>
            <a:r>
              <a:rPr lang="el-GR" altLang="en-US" sz="2000" b="1" dirty="0">
                <a:latin typeface="Calibri" panose="020F0502020204030204" pitchFamily="34" charset="0"/>
                <a:cs typeface="Calibri" panose="020F0502020204030204" pitchFamily="34" charset="0"/>
              </a:rPr>
              <a:t>Η απόκλιση της κάθε εκτροφής από το γενικό μέσο εκφράζει την </a:t>
            </a:r>
            <a:r>
              <a:rPr lang="el-GR" altLang="en-US" sz="2000" b="1" u="sng" dirty="0">
                <a:solidFill>
                  <a:srgbClr val="FF0000"/>
                </a:solidFill>
                <a:latin typeface="Calibri" panose="020F0502020204030204" pitchFamily="34" charset="0"/>
                <a:cs typeface="Calibri" panose="020F0502020204030204" pitchFamily="34" charset="0"/>
              </a:rPr>
              <a:t>επίδραση</a:t>
            </a:r>
            <a:r>
              <a:rPr lang="el-GR" altLang="en-US" sz="2000" b="1" dirty="0">
                <a:latin typeface="Calibri" panose="020F0502020204030204" pitchFamily="34" charset="0"/>
                <a:cs typeface="Calibri" panose="020F0502020204030204" pitchFamily="34" charset="0"/>
              </a:rPr>
              <a:t> της εκτροφής: </a:t>
            </a:r>
            <a:r>
              <a:rPr lang="en-US" altLang="en-US" b="1" dirty="0">
                <a:solidFill>
                  <a:srgbClr val="FF0000"/>
                </a:solidFill>
                <a:latin typeface="Calibri" panose="020F0502020204030204" pitchFamily="34" charset="0"/>
                <a:cs typeface="Calibri" panose="020F0502020204030204" pitchFamily="34" charset="0"/>
              </a:rPr>
              <a:t>d</a:t>
            </a:r>
            <a:r>
              <a:rPr lang="el-GR" altLang="en-US" b="1" dirty="0">
                <a:solidFill>
                  <a:srgbClr val="FF0000"/>
                </a:solidFill>
                <a:latin typeface="Calibri" panose="020F0502020204030204" pitchFamily="34" charset="0"/>
                <a:cs typeface="Calibri" panose="020F0502020204030204" pitchFamily="34" charset="0"/>
              </a:rPr>
              <a:t> = </a:t>
            </a:r>
            <a:r>
              <a:rPr lang="el-GR" altLang="en-US" b="1" dirty="0" err="1">
                <a:solidFill>
                  <a:srgbClr val="FF0000"/>
                </a:solidFill>
                <a:latin typeface="Calibri" panose="020F0502020204030204" pitchFamily="34" charset="0"/>
                <a:cs typeface="Calibri" panose="020F0502020204030204" pitchFamily="34" charset="0"/>
              </a:rPr>
              <a:t>μ</a:t>
            </a:r>
            <a:r>
              <a:rPr lang="el-GR" altLang="en-US" b="1" baseline="-25000" dirty="0" err="1">
                <a:solidFill>
                  <a:srgbClr val="FF0000"/>
                </a:solidFill>
                <a:latin typeface="Calibri" panose="020F0502020204030204" pitchFamily="34" charset="0"/>
                <a:cs typeface="Calibri" panose="020F0502020204030204" pitchFamily="34" charset="0"/>
              </a:rPr>
              <a:t>Εκτρ</a:t>
            </a:r>
            <a:r>
              <a:rPr lang="el-GR" altLang="en-US" b="1" dirty="0" err="1">
                <a:solidFill>
                  <a:srgbClr val="FF0000"/>
                </a:solidFill>
                <a:latin typeface="Calibri" panose="020F0502020204030204" pitchFamily="34" charset="0"/>
                <a:cs typeface="Calibri" panose="020F0502020204030204" pitchFamily="34" charset="0"/>
              </a:rPr>
              <a:t>-μ</a:t>
            </a:r>
            <a:r>
              <a:rPr lang="el-GR" altLang="en-US" b="1" baseline="-25000" dirty="0" err="1">
                <a:solidFill>
                  <a:srgbClr val="FF0000"/>
                </a:solidFill>
                <a:latin typeface="Calibri" panose="020F0502020204030204" pitchFamily="34" charset="0"/>
                <a:cs typeface="Calibri" panose="020F0502020204030204" pitchFamily="34" charset="0"/>
              </a:rPr>
              <a:t>Σ</a:t>
            </a:r>
            <a:endParaRPr lang="el-GR" altLang="en-US" sz="2400" b="1" dirty="0">
              <a:solidFill>
                <a:srgbClr val="FF0000"/>
              </a:solidFill>
              <a:latin typeface="Calibri" panose="020F0502020204030204" pitchFamily="34" charset="0"/>
              <a:cs typeface="Calibri" panose="020F0502020204030204" pitchFamily="34" charset="0"/>
            </a:endParaRPr>
          </a:p>
          <a:p>
            <a:pPr eaLnBrk="1" hangingPunct="1">
              <a:spcBef>
                <a:spcPct val="0"/>
              </a:spcBef>
              <a:buFontTx/>
              <a:buNone/>
            </a:pPr>
            <a:endParaRPr lang="en-US" altLang="en-US" sz="2000" b="1" dirty="0">
              <a:latin typeface="Calibri" panose="020F0502020204030204" pitchFamily="34" charset="0"/>
              <a:cs typeface="Calibri" panose="020F0502020204030204" pitchFamily="34" charset="0"/>
            </a:endParaRPr>
          </a:p>
          <a:p>
            <a:pPr eaLnBrk="1" hangingPunct="1">
              <a:spcBef>
                <a:spcPct val="0"/>
              </a:spcBef>
              <a:buFontTx/>
              <a:buNone/>
            </a:pPr>
            <a:r>
              <a:rPr lang="el-GR" altLang="en-US" sz="2400" dirty="0">
                <a:latin typeface="Calibri" panose="020F0502020204030204" pitchFamily="34" charset="0"/>
                <a:cs typeface="Calibri" panose="020F0502020204030204" pitchFamily="34" charset="0"/>
              </a:rPr>
              <a:t>Επίδραση της εκτροφής Α </a:t>
            </a:r>
            <a:r>
              <a:rPr lang="el-GR" altLang="en-US" sz="2400" b="1" dirty="0">
                <a:latin typeface="Calibri" panose="020F0502020204030204" pitchFamily="34" charset="0"/>
                <a:cs typeface="Calibri" panose="020F0502020204030204" pitchFamily="34" charset="0"/>
              </a:rPr>
              <a:t>: </a:t>
            </a:r>
            <a:r>
              <a:rPr lang="en-US" altLang="en-US" sz="2400" b="1" dirty="0" err="1">
                <a:solidFill>
                  <a:srgbClr val="FF0000"/>
                </a:solidFill>
                <a:latin typeface="Calibri" panose="020F0502020204030204" pitchFamily="34" charset="0"/>
                <a:cs typeface="Calibri" panose="020F0502020204030204" pitchFamily="34" charset="0"/>
              </a:rPr>
              <a:t>dA</a:t>
            </a:r>
            <a:r>
              <a:rPr lang="el-GR" altLang="en-US" sz="2400" b="1" dirty="0">
                <a:latin typeface="Calibri" panose="020F0502020204030204" pitchFamily="34" charset="0"/>
                <a:cs typeface="Calibri" panose="020F0502020204030204" pitchFamily="34" charset="0"/>
              </a:rPr>
              <a:t> =</a:t>
            </a:r>
            <a:r>
              <a:rPr lang="el-GR" altLang="en-US" sz="2400" b="1" dirty="0" err="1">
                <a:latin typeface="Calibri" panose="020F0502020204030204" pitchFamily="34" charset="0"/>
                <a:cs typeface="Calibri" panose="020F0502020204030204" pitchFamily="34" charset="0"/>
              </a:rPr>
              <a:t>μΑ-μΣ</a:t>
            </a:r>
            <a:r>
              <a:rPr lang="el-GR" altLang="en-US" sz="2400" b="1" dirty="0">
                <a:latin typeface="Calibri" panose="020F0502020204030204" pitchFamily="34" charset="0"/>
                <a:cs typeface="Calibri" panose="020F0502020204030204" pitchFamily="34" charset="0"/>
              </a:rPr>
              <a:t> = 850</a:t>
            </a:r>
            <a:r>
              <a:rPr lang="en-US" altLang="en-US" sz="2400" b="1" dirty="0">
                <a:latin typeface="Calibri" panose="020F0502020204030204" pitchFamily="34" charset="0"/>
                <a:cs typeface="Calibri" panose="020F0502020204030204" pitchFamily="34" charset="0"/>
              </a:rPr>
              <a:t> </a:t>
            </a:r>
            <a:r>
              <a:rPr lang="el-GR" altLang="en-US" sz="2400" b="1" dirty="0">
                <a:latin typeface="Calibri" panose="020F0502020204030204" pitchFamily="34" charset="0"/>
                <a:cs typeface="Calibri" panose="020F0502020204030204" pitchFamily="34" charset="0"/>
              </a:rPr>
              <a:t>-</a:t>
            </a:r>
            <a:r>
              <a:rPr lang="en-US" altLang="en-US" sz="2400" b="1" dirty="0">
                <a:latin typeface="Calibri" panose="020F0502020204030204" pitchFamily="34" charset="0"/>
                <a:cs typeface="Calibri" panose="020F0502020204030204" pitchFamily="34" charset="0"/>
              </a:rPr>
              <a:t> </a:t>
            </a:r>
            <a:r>
              <a:rPr lang="el-GR" altLang="en-US" sz="2400" b="1" dirty="0">
                <a:latin typeface="Calibri" panose="020F0502020204030204" pitchFamily="34" charset="0"/>
                <a:cs typeface="Calibri" panose="020F0502020204030204" pitchFamily="34" charset="0"/>
              </a:rPr>
              <a:t>838 =</a:t>
            </a:r>
            <a:r>
              <a:rPr lang="en-US" altLang="en-US" sz="2400" b="1" dirty="0">
                <a:latin typeface="Calibri" panose="020F0502020204030204" pitchFamily="34" charset="0"/>
                <a:cs typeface="Calibri" panose="020F0502020204030204" pitchFamily="34" charset="0"/>
              </a:rPr>
              <a:t> </a:t>
            </a:r>
            <a:r>
              <a:rPr lang="el-GR" altLang="en-US" sz="2400" b="1" dirty="0">
                <a:latin typeface="Calibri" panose="020F0502020204030204" pitchFamily="34" charset="0"/>
                <a:cs typeface="Calibri" panose="020F0502020204030204" pitchFamily="34" charset="0"/>
              </a:rPr>
              <a:t>+12 </a:t>
            </a:r>
            <a:r>
              <a:rPr lang="en-US" altLang="en-US" sz="2400" b="1" dirty="0">
                <a:latin typeface="Calibri" panose="020F0502020204030204" pitchFamily="34" charset="0"/>
                <a:cs typeface="Calibri" panose="020F0502020204030204" pitchFamily="34" charset="0"/>
              </a:rPr>
              <a:t>g</a:t>
            </a:r>
          </a:p>
          <a:p>
            <a:pPr eaLnBrk="1" hangingPunct="1">
              <a:spcBef>
                <a:spcPct val="0"/>
              </a:spcBef>
              <a:buFontTx/>
              <a:buNone/>
            </a:pPr>
            <a:r>
              <a:rPr lang="el-GR" altLang="en-US" sz="2400" dirty="0">
                <a:latin typeface="Calibri" panose="020F0502020204030204" pitchFamily="34" charset="0"/>
                <a:cs typeface="Calibri" panose="020F0502020204030204" pitchFamily="34" charset="0"/>
              </a:rPr>
              <a:t>Επίδραση της εκτροφής Β </a:t>
            </a:r>
            <a:r>
              <a:rPr lang="el-GR" altLang="en-US" sz="2400" b="1" dirty="0">
                <a:latin typeface="Calibri" panose="020F0502020204030204" pitchFamily="34" charset="0"/>
                <a:cs typeface="Calibri" panose="020F0502020204030204" pitchFamily="34" charset="0"/>
              </a:rPr>
              <a:t>: </a:t>
            </a:r>
            <a:r>
              <a:rPr lang="en-US" altLang="en-US" sz="2400" b="1" dirty="0">
                <a:latin typeface="Calibri" panose="020F0502020204030204" pitchFamily="34" charset="0"/>
                <a:cs typeface="Calibri" panose="020F0502020204030204" pitchFamily="34" charset="0"/>
              </a:rPr>
              <a:t>dB</a:t>
            </a:r>
            <a:r>
              <a:rPr lang="el-GR" altLang="en-US" sz="2400" b="1" dirty="0">
                <a:latin typeface="Calibri" panose="020F0502020204030204" pitchFamily="34" charset="0"/>
                <a:cs typeface="Calibri" panose="020F0502020204030204" pitchFamily="34" charset="0"/>
              </a:rPr>
              <a:t> =</a:t>
            </a:r>
            <a:r>
              <a:rPr lang="el-GR" altLang="en-US" sz="2400" b="1" dirty="0" err="1">
                <a:latin typeface="Calibri" panose="020F0502020204030204" pitchFamily="34" charset="0"/>
                <a:cs typeface="Calibri" panose="020F0502020204030204" pitchFamily="34" charset="0"/>
              </a:rPr>
              <a:t>μΒ-μΣ</a:t>
            </a:r>
            <a:r>
              <a:rPr lang="el-GR" altLang="en-US" sz="2400" b="1" dirty="0">
                <a:latin typeface="Calibri" panose="020F0502020204030204" pitchFamily="34" charset="0"/>
                <a:cs typeface="Calibri" panose="020F0502020204030204" pitchFamily="34" charset="0"/>
              </a:rPr>
              <a:t>= 750</a:t>
            </a:r>
            <a:r>
              <a:rPr lang="en-US" altLang="en-US" sz="2400" b="1" dirty="0">
                <a:latin typeface="Calibri" panose="020F0502020204030204" pitchFamily="34" charset="0"/>
                <a:cs typeface="Calibri" panose="020F0502020204030204" pitchFamily="34" charset="0"/>
              </a:rPr>
              <a:t> </a:t>
            </a:r>
            <a:r>
              <a:rPr lang="el-GR" altLang="en-US" sz="2400" b="1" dirty="0">
                <a:latin typeface="Calibri" panose="020F0502020204030204" pitchFamily="34" charset="0"/>
                <a:cs typeface="Calibri" panose="020F0502020204030204" pitchFamily="34" charset="0"/>
              </a:rPr>
              <a:t>-</a:t>
            </a:r>
            <a:r>
              <a:rPr lang="en-US" altLang="en-US" sz="2400" b="1" dirty="0">
                <a:latin typeface="Calibri" panose="020F0502020204030204" pitchFamily="34" charset="0"/>
                <a:cs typeface="Calibri" panose="020F0502020204030204" pitchFamily="34" charset="0"/>
              </a:rPr>
              <a:t> </a:t>
            </a:r>
            <a:r>
              <a:rPr lang="el-GR" altLang="en-US" sz="2400" b="1" dirty="0">
                <a:latin typeface="Calibri" panose="020F0502020204030204" pitchFamily="34" charset="0"/>
                <a:cs typeface="Calibri" panose="020F0502020204030204" pitchFamily="34" charset="0"/>
              </a:rPr>
              <a:t>838= -</a:t>
            </a:r>
            <a:r>
              <a:rPr lang="en-US" altLang="en-US" sz="2400" b="1" dirty="0">
                <a:latin typeface="Calibri" panose="020F0502020204030204" pitchFamily="34" charset="0"/>
                <a:cs typeface="Calibri" panose="020F0502020204030204" pitchFamily="34" charset="0"/>
              </a:rPr>
              <a:t> </a:t>
            </a:r>
            <a:r>
              <a:rPr lang="el-GR" altLang="en-US" sz="2400" b="1" dirty="0">
                <a:latin typeface="Calibri" panose="020F0502020204030204" pitchFamily="34" charset="0"/>
                <a:cs typeface="Calibri" panose="020F0502020204030204" pitchFamily="34" charset="0"/>
              </a:rPr>
              <a:t>88 </a:t>
            </a:r>
            <a:r>
              <a:rPr lang="en-US" altLang="en-US" sz="2400" b="1" dirty="0">
                <a:latin typeface="Calibri" panose="020F0502020204030204" pitchFamily="34" charset="0"/>
                <a:cs typeface="Calibri" panose="020F0502020204030204" pitchFamily="34" charset="0"/>
              </a:rPr>
              <a:t>g</a:t>
            </a:r>
            <a:r>
              <a:rPr lang="el-GR" altLang="en-US" sz="2400" b="1" dirty="0">
                <a:latin typeface="Calibri" panose="020F0502020204030204" pitchFamily="34" charset="0"/>
                <a:cs typeface="Calibri" panose="020F0502020204030204" pitchFamily="34" charset="0"/>
              </a:rPr>
              <a:t> </a:t>
            </a:r>
            <a:endParaRPr lang="en-US" altLang="en-US" sz="2400" b="1" dirty="0">
              <a:latin typeface="Calibri" panose="020F0502020204030204" pitchFamily="34" charset="0"/>
              <a:cs typeface="Calibri" panose="020F0502020204030204" pitchFamily="34" charset="0"/>
            </a:endParaRPr>
          </a:p>
          <a:p>
            <a:pPr eaLnBrk="1" hangingPunct="1">
              <a:spcBef>
                <a:spcPct val="0"/>
              </a:spcBef>
              <a:buFontTx/>
              <a:buNone/>
            </a:pPr>
            <a:r>
              <a:rPr lang="el-GR" altLang="en-US" sz="2400" dirty="0">
                <a:latin typeface="Calibri" panose="020F0502020204030204" pitchFamily="34" charset="0"/>
                <a:cs typeface="Calibri" panose="020F0502020204030204" pitchFamily="34" charset="0"/>
              </a:rPr>
              <a:t>Επίδραση της εκτροφής Γ </a:t>
            </a:r>
            <a:r>
              <a:rPr lang="el-GR" altLang="en-US" sz="2400" b="1" dirty="0">
                <a:latin typeface="Calibri" panose="020F0502020204030204" pitchFamily="34" charset="0"/>
                <a:cs typeface="Calibri" panose="020F0502020204030204" pitchFamily="34" charset="0"/>
              </a:rPr>
              <a:t>:</a:t>
            </a:r>
            <a:r>
              <a:rPr lang="el-GR" altLang="en-US" sz="2400" dirty="0">
                <a:latin typeface="Calibri" panose="020F0502020204030204" pitchFamily="34" charset="0"/>
                <a:cs typeface="Calibri" panose="020F0502020204030204" pitchFamily="34" charset="0"/>
              </a:rPr>
              <a:t> </a:t>
            </a:r>
            <a:r>
              <a:rPr lang="en-US" altLang="en-US" sz="2400" b="1" dirty="0">
                <a:latin typeface="Calibri" panose="020F0502020204030204" pitchFamily="34" charset="0"/>
                <a:cs typeface="Calibri" panose="020F0502020204030204" pitchFamily="34" charset="0"/>
              </a:rPr>
              <a:t>d</a:t>
            </a:r>
            <a:r>
              <a:rPr lang="el-GR" altLang="en-US" sz="2400" b="1" dirty="0">
                <a:latin typeface="Calibri" panose="020F0502020204030204" pitchFamily="34" charset="0"/>
                <a:cs typeface="Calibri" panose="020F0502020204030204" pitchFamily="34" charset="0"/>
              </a:rPr>
              <a:t>Γ =</a:t>
            </a:r>
            <a:r>
              <a:rPr lang="el-GR" altLang="en-US" sz="2400" b="1" dirty="0" err="1">
                <a:latin typeface="Calibri" panose="020F0502020204030204" pitchFamily="34" charset="0"/>
                <a:cs typeface="Calibri" panose="020F0502020204030204" pitchFamily="34" charset="0"/>
              </a:rPr>
              <a:t>μΓ-μΣ</a:t>
            </a:r>
            <a:r>
              <a:rPr lang="el-GR" altLang="en-US" sz="2400" b="1" dirty="0">
                <a:latin typeface="Calibri" panose="020F0502020204030204" pitchFamily="34" charset="0"/>
                <a:cs typeface="Calibri" panose="020F0502020204030204" pitchFamily="34" charset="0"/>
              </a:rPr>
              <a:t>= 945</a:t>
            </a:r>
            <a:r>
              <a:rPr lang="en-US" altLang="en-US" sz="2400" b="1" dirty="0">
                <a:latin typeface="Calibri" panose="020F0502020204030204" pitchFamily="34" charset="0"/>
                <a:cs typeface="Calibri" panose="020F0502020204030204" pitchFamily="34" charset="0"/>
              </a:rPr>
              <a:t> </a:t>
            </a:r>
            <a:r>
              <a:rPr lang="el-GR" altLang="en-US" sz="2400" b="1" dirty="0">
                <a:latin typeface="Calibri" panose="020F0502020204030204" pitchFamily="34" charset="0"/>
                <a:cs typeface="Calibri" panose="020F0502020204030204" pitchFamily="34" charset="0"/>
              </a:rPr>
              <a:t>-</a:t>
            </a:r>
            <a:r>
              <a:rPr lang="en-US" altLang="en-US" sz="2400" b="1" dirty="0">
                <a:latin typeface="Calibri" panose="020F0502020204030204" pitchFamily="34" charset="0"/>
                <a:cs typeface="Calibri" panose="020F0502020204030204" pitchFamily="34" charset="0"/>
              </a:rPr>
              <a:t> </a:t>
            </a:r>
            <a:r>
              <a:rPr lang="el-GR" altLang="en-US" sz="2400" b="1" dirty="0">
                <a:latin typeface="Calibri" panose="020F0502020204030204" pitchFamily="34" charset="0"/>
                <a:cs typeface="Calibri" panose="020F0502020204030204" pitchFamily="34" charset="0"/>
              </a:rPr>
              <a:t>838 = +107 </a:t>
            </a:r>
            <a:r>
              <a:rPr lang="en-US" altLang="en-US" sz="2400" b="1" dirty="0">
                <a:latin typeface="Calibri" panose="020F0502020204030204" pitchFamily="34" charset="0"/>
                <a:cs typeface="Calibri" panose="020F0502020204030204" pitchFamily="34" charset="0"/>
              </a:rPr>
              <a:t>g</a:t>
            </a:r>
            <a:endParaRPr lang="el-GR" altLang="en-US" sz="2400" b="1" dirty="0">
              <a:latin typeface="Calibri" panose="020F0502020204030204" pitchFamily="34" charset="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noChangeArrowheads="1"/>
          </p:cNvSpPr>
          <p:nvPr>
            <p:ph type="title"/>
          </p:nvPr>
        </p:nvSpPr>
        <p:spPr>
          <a:xfrm>
            <a:off x="179388" y="188640"/>
            <a:ext cx="8507412" cy="1714202"/>
          </a:xfrm>
        </p:spPr>
        <p:txBody>
          <a:bodyPr/>
          <a:lstStyle/>
          <a:p>
            <a:pPr eaLnBrk="1" hangingPunct="1"/>
            <a:r>
              <a:rPr lang="el-GR" altLang="en-US" sz="4800" dirty="0">
                <a:latin typeface="Calibri" panose="020F0502020204030204" pitchFamily="34" charset="0"/>
                <a:cs typeface="Calibri" panose="020F0502020204030204" pitchFamily="34" charset="0"/>
              </a:rPr>
              <a:t>Έλεγχος των </a:t>
            </a:r>
            <a:r>
              <a:rPr lang="el-GR" altLang="en-US" sz="4800" dirty="0" err="1">
                <a:latin typeface="Calibri" panose="020F0502020204030204" pitchFamily="34" charset="0"/>
                <a:cs typeface="Calibri" panose="020F0502020204030204" pitchFamily="34" charset="0"/>
              </a:rPr>
              <a:t>φαινοτυπικών</a:t>
            </a:r>
            <a:r>
              <a:rPr lang="el-GR" altLang="en-US" sz="4800" dirty="0">
                <a:latin typeface="Calibri" panose="020F0502020204030204" pitchFamily="34" charset="0"/>
                <a:cs typeface="Calibri" panose="020F0502020204030204" pitchFamily="34" charset="0"/>
              </a:rPr>
              <a:t> αποδόσεων</a:t>
            </a:r>
            <a:endParaRPr lang="en-US" altLang="en-US" sz="4800" dirty="0">
              <a:latin typeface="Calibri" panose="020F0502020204030204" pitchFamily="34" charset="0"/>
              <a:cs typeface="Calibri" panose="020F0502020204030204" pitchFamily="34" charset="0"/>
            </a:endParaRPr>
          </a:p>
        </p:txBody>
      </p:sp>
      <p:sp>
        <p:nvSpPr>
          <p:cNvPr id="9219" name="Content Placeholder 2"/>
          <p:cNvSpPr>
            <a:spLocks noGrp="1" noChangeArrowheads="1"/>
          </p:cNvSpPr>
          <p:nvPr>
            <p:ph idx="1"/>
          </p:nvPr>
        </p:nvSpPr>
        <p:spPr>
          <a:xfrm>
            <a:off x="179388" y="2239963"/>
            <a:ext cx="8229600" cy="4525962"/>
          </a:xfrm>
        </p:spPr>
        <p:txBody>
          <a:bodyPr/>
          <a:lstStyle/>
          <a:p>
            <a:pPr eaLnBrk="1" hangingPunct="1"/>
            <a:r>
              <a:rPr lang="el-GR" altLang="en-US" sz="4400" dirty="0">
                <a:latin typeface="Calibri" panose="020F0502020204030204" pitchFamily="34" charset="0"/>
                <a:cs typeface="Calibri" panose="020F0502020204030204" pitchFamily="34" charset="0"/>
              </a:rPr>
              <a:t>Η συστηματική συλλογή στοιχείων</a:t>
            </a:r>
          </a:p>
          <a:p>
            <a:pPr lvl="1" eaLnBrk="1" hangingPunct="1"/>
            <a:r>
              <a:rPr lang="el-GR" altLang="en-US" sz="2000" dirty="0">
                <a:latin typeface="Calibri" panose="020F0502020204030204" pitchFamily="34" charset="0"/>
                <a:cs typeface="Calibri" panose="020F0502020204030204" pitchFamily="34" charset="0"/>
              </a:rPr>
              <a:t>Σε κεντρικούς σταθμούς ή στις εκτροφές</a:t>
            </a:r>
          </a:p>
          <a:p>
            <a:pPr eaLnBrk="1" hangingPunct="1"/>
            <a:r>
              <a:rPr lang="el-GR" altLang="en-US" sz="2400" dirty="0" err="1">
                <a:latin typeface="Calibri" panose="020F0502020204030204" pitchFamily="34" charset="0"/>
                <a:cs typeface="Calibri" panose="020F0502020204030204" pitchFamily="34" charset="0"/>
              </a:rPr>
              <a:t>Φαινοτυπικές</a:t>
            </a:r>
            <a:r>
              <a:rPr lang="el-GR" altLang="en-US" sz="2400" dirty="0">
                <a:latin typeface="Calibri" panose="020F0502020204030204" pitchFamily="34" charset="0"/>
                <a:cs typeface="Calibri" panose="020F0502020204030204" pitchFamily="34" charset="0"/>
              </a:rPr>
              <a:t> αποδόσεις </a:t>
            </a:r>
          </a:p>
          <a:p>
            <a:pPr lvl="1" eaLnBrk="1" hangingPunct="1"/>
            <a:r>
              <a:rPr lang="el-GR" altLang="en-US" sz="2000" dirty="0">
                <a:latin typeface="Calibri" panose="020F0502020204030204" pitchFamily="34" charset="0"/>
                <a:cs typeface="Calibri" panose="020F0502020204030204" pitchFamily="34" charset="0"/>
              </a:rPr>
              <a:t>Ατομικές &amp; συγγενών</a:t>
            </a:r>
          </a:p>
          <a:p>
            <a:pPr eaLnBrk="1" hangingPunct="1"/>
            <a:r>
              <a:rPr lang="el-GR" altLang="en-US" sz="2400" dirty="0">
                <a:latin typeface="Calibri" panose="020F0502020204030204" pitchFamily="34" charset="0"/>
                <a:cs typeface="Calibri" panose="020F0502020204030204" pitchFamily="34" charset="0"/>
              </a:rPr>
              <a:t>Γενεαλογικά στοιχεία</a:t>
            </a:r>
          </a:p>
          <a:p>
            <a:pPr eaLnBrk="1" hangingPunct="1"/>
            <a:r>
              <a:rPr lang="el-GR" altLang="en-US" sz="2400" dirty="0" err="1">
                <a:latin typeface="Calibri" panose="020F0502020204030204" pitchFamily="34" charset="0"/>
                <a:cs typeface="Calibri" panose="020F0502020204030204" pitchFamily="34" charset="0"/>
              </a:rPr>
              <a:t>Φαινοτυπικές</a:t>
            </a:r>
            <a:r>
              <a:rPr lang="el-GR" altLang="en-US" sz="2400" dirty="0">
                <a:latin typeface="Calibri" panose="020F0502020204030204" pitchFamily="34" charset="0"/>
                <a:cs typeface="Calibri" panose="020F0502020204030204" pitchFamily="34" charset="0"/>
              </a:rPr>
              <a:t> – γενετικές παράμετροι</a:t>
            </a:r>
          </a:p>
          <a:p>
            <a:pPr eaLnBrk="1" hangingPunct="1"/>
            <a:r>
              <a:rPr lang="el-GR" altLang="en-US" sz="2400" dirty="0">
                <a:latin typeface="Calibri" panose="020F0502020204030204" pitchFamily="34" charset="0"/>
                <a:cs typeface="Calibri" panose="020F0502020204030204" pitchFamily="34" charset="0"/>
              </a:rPr>
              <a:t>Συντελεστές οικονομικότητας των ιδιοτήτων</a:t>
            </a:r>
            <a:endParaRPr lang="en-US" altLang="en-US" sz="2400" dirty="0">
              <a:latin typeface="Calibri" panose="020F0502020204030204" pitchFamily="34" charset="0"/>
              <a:cs typeface="Calibri" panose="020F0502020204030204" pitchFamily="34" charset="0"/>
            </a:endParaRPr>
          </a:p>
        </p:txBody>
      </p:sp>
      <p:pic>
        <p:nvPicPr>
          <p:cNvPr id="9220" name="Εικόνα 30" descr="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1773238"/>
            <a:ext cx="2695575"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99"/>
          <p:cNvSpPr>
            <a:spLocks noGrp="1" noChangeArrowheads="1"/>
          </p:cNvSpPr>
          <p:nvPr>
            <p:ph type="title"/>
          </p:nvPr>
        </p:nvSpPr>
        <p:spPr>
          <a:xfrm>
            <a:off x="457200" y="116632"/>
            <a:ext cx="8229600" cy="633412"/>
          </a:xfrm>
        </p:spPr>
        <p:txBody>
          <a:bodyPr/>
          <a:lstStyle/>
          <a:p>
            <a:pPr eaLnBrk="1" hangingPunct="1"/>
            <a:r>
              <a:rPr lang="el-GR" altLang="en-US" sz="2800" b="1" dirty="0">
                <a:solidFill>
                  <a:schemeClr val="accent5">
                    <a:lumMod val="25000"/>
                  </a:schemeClr>
                </a:solidFill>
                <a:latin typeface="Calibri" panose="020F0502020204030204" pitchFamily="34" charset="0"/>
                <a:cs typeface="Calibri" panose="020F0502020204030204" pitchFamily="34" charset="0"/>
              </a:rPr>
              <a:t>Διόρθωση με συγκριτικούς μέσους όρους</a:t>
            </a:r>
          </a:p>
        </p:txBody>
      </p:sp>
      <p:graphicFrame>
        <p:nvGraphicFramePr>
          <p:cNvPr id="47416" name="Group 312"/>
          <p:cNvGraphicFramePr>
            <a:graphicFrameLocks noGrp="1"/>
          </p:cNvGraphicFramePr>
          <p:nvPr>
            <p:ph idx="1"/>
            <p:extLst>
              <p:ext uri="{D42A27DB-BD31-4B8C-83A1-F6EECF244321}">
                <p14:modId xmlns:p14="http://schemas.microsoft.com/office/powerpoint/2010/main" val="335692489"/>
              </p:ext>
            </p:extLst>
          </p:nvPr>
        </p:nvGraphicFramePr>
        <p:xfrm>
          <a:off x="0" y="927100"/>
          <a:ext cx="9144000" cy="2476502"/>
        </p:xfrm>
        <a:graphic>
          <a:graphicData uri="http://schemas.openxmlformats.org/drawingml/2006/table">
            <a:tbl>
              <a:tblPr/>
              <a:tblGrid>
                <a:gridCol w="971550">
                  <a:extLst>
                    <a:ext uri="{9D8B030D-6E8A-4147-A177-3AD203B41FA5}">
                      <a16:colId xmlns:a16="http://schemas.microsoft.com/office/drawing/2014/main" val="20000"/>
                    </a:ext>
                  </a:extLst>
                </a:gridCol>
                <a:gridCol w="1008063">
                  <a:extLst>
                    <a:ext uri="{9D8B030D-6E8A-4147-A177-3AD203B41FA5}">
                      <a16:colId xmlns:a16="http://schemas.microsoft.com/office/drawing/2014/main" val="20001"/>
                    </a:ext>
                  </a:extLst>
                </a:gridCol>
                <a:gridCol w="928687">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270000">
                  <a:extLst>
                    <a:ext uri="{9D8B030D-6E8A-4147-A177-3AD203B41FA5}">
                      <a16:colId xmlns:a16="http://schemas.microsoft.com/office/drawing/2014/main" val="20004"/>
                    </a:ext>
                  </a:extLst>
                </a:gridCol>
                <a:gridCol w="901700">
                  <a:extLst>
                    <a:ext uri="{9D8B030D-6E8A-4147-A177-3AD203B41FA5}">
                      <a16:colId xmlns:a16="http://schemas.microsoft.com/office/drawing/2014/main" val="20005"/>
                    </a:ext>
                  </a:extLst>
                </a:gridCol>
                <a:gridCol w="1028700">
                  <a:extLst>
                    <a:ext uri="{9D8B030D-6E8A-4147-A177-3AD203B41FA5}">
                      <a16:colId xmlns:a16="http://schemas.microsoft.com/office/drawing/2014/main" val="20006"/>
                    </a:ext>
                  </a:extLst>
                </a:gridCol>
                <a:gridCol w="1189038">
                  <a:extLst>
                    <a:ext uri="{9D8B030D-6E8A-4147-A177-3AD203B41FA5}">
                      <a16:colId xmlns:a16="http://schemas.microsoft.com/office/drawing/2014/main" val="20007"/>
                    </a:ext>
                  </a:extLst>
                </a:gridCol>
                <a:gridCol w="830262">
                  <a:extLst>
                    <a:ext uri="{9D8B030D-6E8A-4147-A177-3AD203B41FA5}">
                      <a16:colId xmlns:a16="http://schemas.microsoft.com/office/drawing/2014/main" val="20008"/>
                    </a:ext>
                  </a:extLst>
                </a:gridCol>
              </a:tblGrid>
              <a:tr h="64006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6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Κάπρος</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ΗΑΖΒ (g)</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Y’</a:t>
                      </a:r>
                      <a:endPar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6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Kάπρος</a:t>
                      </a:r>
                      <a:endParaRPr kumimoji="0" lang="el-GR" altLang="en-US" sz="16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ΗΑΖΒ (g)</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Y’</a:t>
                      </a:r>
                      <a:endPar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6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Κάπρος</a:t>
                      </a:r>
                      <a:endPar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ΗΑΖΒ (g)</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46038" algn="l"/>
                        </a:tabLst>
                        <a:defRPr sz="2800">
                          <a:solidFill>
                            <a:schemeClr val="tx1"/>
                          </a:solidFill>
                          <a:latin typeface="Arial" panose="020B0604020202020204" pitchFamily="34" charset="0"/>
                        </a:defRPr>
                      </a:lvl1pPr>
                      <a:lvl2pPr marL="742950" indent="-285750">
                        <a:spcBef>
                          <a:spcPct val="20000"/>
                        </a:spcBef>
                        <a:tabLst>
                          <a:tab pos="46038" algn="l"/>
                        </a:tabLst>
                        <a:defRPr sz="2400">
                          <a:solidFill>
                            <a:schemeClr val="tx1"/>
                          </a:solidFill>
                          <a:latin typeface="Arial" panose="020B0604020202020204" pitchFamily="34" charset="0"/>
                        </a:defRPr>
                      </a:lvl2pPr>
                      <a:lvl3pPr marL="1143000" indent="-228600">
                        <a:spcBef>
                          <a:spcPct val="20000"/>
                        </a:spcBef>
                        <a:tabLst>
                          <a:tab pos="46038" algn="l"/>
                        </a:tabLst>
                        <a:defRPr sz="2000">
                          <a:solidFill>
                            <a:schemeClr val="tx1"/>
                          </a:solidFill>
                          <a:latin typeface="Arial" panose="020B0604020202020204" pitchFamily="34" charset="0"/>
                        </a:defRPr>
                      </a:lvl3pPr>
                      <a:lvl4pPr marL="1600200" indent="-228600">
                        <a:spcBef>
                          <a:spcPct val="20000"/>
                        </a:spcBef>
                        <a:tabLst>
                          <a:tab pos="46038" algn="l"/>
                        </a:tabLst>
                        <a:defRPr>
                          <a:solidFill>
                            <a:schemeClr val="tx1"/>
                          </a:solidFill>
                          <a:latin typeface="Arial" panose="020B0604020202020204" pitchFamily="34" charset="0"/>
                        </a:defRPr>
                      </a:lvl4pPr>
                      <a:lvl5pPr marL="2057400" indent="-228600">
                        <a:spcBef>
                          <a:spcPct val="20000"/>
                        </a:spcBef>
                        <a:tabLst>
                          <a:tab pos="46038" algn="l"/>
                        </a:tabLst>
                        <a:defRPr>
                          <a:solidFill>
                            <a:schemeClr val="tx1"/>
                          </a:solidFill>
                          <a:latin typeface="Arial" panose="020B0604020202020204" pitchFamily="34" charset="0"/>
                        </a:defRPr>
                      </a:lvl5pPr>
                      <a:lvl6pPr marL="2514600" indent="-228600" fontAlgn="base">
                        <a:spcBef>
                          <a:spcPct val="20000"/>
                        </a:spcBef>
                        <a:spcAft>
                          <a:spcPct val="0"/>
                        </a:spcAft>
                        <a:tabLst>
                          <a:tab pos="46038" algn="l"/>
                        </a:tabLst>
                        <a:defRPr>
                          <a:solidFill>
                            <a:schemeClr val="tx1"/>
                          </a:solidFill>
                          <a:latin typeface="Arial" panose="020B0604020202020204" pitchFamily="34" charset="0"/>
                        </a:defRPr>
                      </a:lvl6pPr>
                      <a:lvl7pPr marL="2971800" indent="-228600" fontAlgn="base">
                        <a:spcBef>
                          <a:spcPct val="20000"/>
                        </a:spcBef>
                        <a:spcAft>
                          <a:spcPct val="0"/>
                        </a:spcAft>
                        <a:tabLst>
                          <a:tab pos="46038" algn="l"/>
                        </a:tabLst>
                        <a:defRPr>
                          <a:solidFill>
                            <a:schemeClr val="tx1"/>
                          </a:solidFill>
                          <a:latin typeface="Arial" panose="020B0604020202020204" pitchFamily="34" charset="0"/>
                        </a:defRPr>
                      </a:lvl7pPr>
                      <a:lvl8pPr marL="3429000" indent="-228600" fontAlgn="base">
                        <a:spcBef>
                          <a:spcPct val="20000"/>
                        </a:spcBef>
                        <a:spcAft>
                          <a:spcPct val="0"/>
                        </a:spcAft>
                        <a:tabLst>
                          <a:tab pos="46038" algn="l"/>
                        </a:tabLst>
                        <a:defRPr>
                          <a:solidFill>
                            <a:schemeClr val="tx1"/>
                          </a:solidFill>
                          <a:latin typeface="Arial" panose="020B0604020202020204" pitchFamily="34" charset="0"/>
                        </a:defRPr>
                      </a:lvl8pPr>
                      <a:lvl9pPr marL="3886200" indent="-228600" fontAlgn="base">
                        <a:spcBef>
                          <a:spcPct val="20000"/>
                        </a:spcBef>
                        <a:spcAft>
                          <a:spcPct val="0"/>
                        </a:spcAft>
                        <a:tabLst>
                          <a:tab pos="46038"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46038" algn="l"/>
                        </a:tabLst>
                      </a:pPr>
                      <a:r>
                        <a:rPr kumimoji="0" lang="en-US"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Y’</a:t>
                      </a:r>
                      <a:endPar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1887">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a:t>
                      </a:r>
                      <a:r>
                        <a:rPr kumimoji="0" lang="en-US" altLang="en-US" sz="1800" b="1"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a:t>
                      </a:r>
                      <a:endParaRPr kumimoji="0" lang="en-US"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850</a:t>
                      </a: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-12</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838</a:t>
                      </a:r>
                      <a:endPar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a:t>
                      </a:r>
                      <a:r>
                        <a:rPr kumimoji="0" lang="en-US" altLang="en-US" sz="1800" b="1" i="0" u="none" strike="noStrike" cap="none" normalizeH="0" baseline="-3000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a:t>
                      </a:r>
                      <a:endPar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840</a:t>
                      </a: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-(-88)</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1" u="none" strike="noStrike" cap="none" normalizeH="0" baseline="0" dirty="0">
                          <a:ln>
                            <a:noFill/>
                          </a:ln>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928</a:t>
                      </a:r>
                      <a:endParaRPr kumimoji="0" lang="el-GR" altLang="en-US" sz="1800" b="1"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Γ</a:t>
                      </a:r>
                      <a:r>
                        <a:rPr kumimoji="0" lang="el-GR" altLang="en-US" sz="1800" b="1"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a:t>
                      </a:r>
                      <a:endParaRPr kumimoji="0" lang="el-GR"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915</a:t>
                      </a: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-107</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a:t>
                      </a:r>
                      <a:r>
                        <a:rPr kumimoji="0" lang="el-GR"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08</a:t>
                      </a:r>
                      <a:endPar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0299">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a:t>
                      </a:r>
                      <a:r>
                        <a:rPr kumimoji="0" lang="en-US" altLang="en-US" sz="1800" b="1"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a:t>
                      </a:r>
                      <a:endParaRPr kumimoji="0" lang="en-US"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801</a:t>
                      </a: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-12</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789</a:t>
                      </a:r>
                      <a:endPar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a:t>
                      </a:r>
                      <a:r>
                        <a:rPr kumimoji="0" lang="en-US" altLang="en-US" sz="1800" b="1"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a:t>
                      </a:r>
                      <a:endParaRPr kumimoji="0" lang="en-US"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790</a:t>
                      </a: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-(-88)</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1" u="none" strike="noStrike" cap="none" normalizeH="0" baseline="0" dirty="0">
                          <a:ln>
                            <a:noFill/>
                          </a:ln>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878</a:t>
                      </a:r>
                      <a:endParaRPr kumimoji="0" lang="el-GR" altLang="en-US" sz="1800" b="1"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Γ</a:t>
                      </a:r>
                      <a:r>
                        <a:rPr kumimoji="0" lang="el-GR" altLang="en-US" sz="1800" b="1"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a:t>
                      </a:r>
                      <a:endParaRPr kumimoji="0" lang="el-GR"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975</a:t>
                      </a: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-107</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a:t>
                      </a:r>
                      <a:r>
                        <a:rPr kumimoji="0" lang="el-GR"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6</a:t>
                      </a:r>
                      <a:r>
                        <a:rPr kumimoji="0" lang="en-US"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a:t>
                      </a:r>
                      <a:endPar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1887">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a:t>
                      </a:r>
                      <a:r>
                        <a:rPr kumimoji="0" lang="en-US" altLang="en-US" sz="1800" b="1"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a:t>
                      </a:r>
                      <a:endParaRPr kumimoji="0" lang="en-US"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899</a:t>
                      </a: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-12</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1" u="none" strike="noStrike" cap="none" normalizeH="0" baseline="0" dirty="0">
                          <a:ln>
                            <a:noFill/>
                          </a:ln>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887</a:t>
                      </a:r>
                      <a:endParaRPr kumimoji="0" lang="el-GR" altLang="en-US" sz="1800" b="1" i="0" u="none" strike="noStrike" cap="none" normalizeH="0" baseline="0" dirty="0">
                        <a:ln>
                          <a:noFill/>
                        </a:ln>
                        <a:solidFill>
                          <a:srgbClr val="FF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a:t>
                      </a:r>
                      <a:r>
                        <a:rPr kumimoji="0" lang="en-US" altLang="en-US" sz="1800" b="1"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a:t>
                      </a:r>
                      <a:endParaRPr kumimoji="0" lang="en-US"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660</a:t>
                      </a: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-(-88)</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748</a:t>
                      </a:r>
                      <a:endPar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Γ</a:t>
                      </a:r>
                      <a:r>
                        <a:rPr kumimoji="0" lang="el-GR" altLang="en-US" sz="1800" b="1" i="0" u="none" strike="noStrike" cap="none" normalizeH="0" baseline="-3000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a:t>
                      </a:r>
                      <a:endParaRPr kumimoji="0" lang="el-GR"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945-107</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a:t>
                      </a:r>
                      <a:r>
                        <a:rPr kumimoji="0" lang="el-GR"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a:t>
                      </a:r>
                      <a:r>
                        <a:rPr kumimoji="0" lang="en-US"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a:t>
                      </a:r>
                      <a:endPar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236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a:t>
                      </a:r>
                      <a:r>
                        <a:rPr kumimoji="0" lang="el-GR" altLang="en-US" sz="1800" b="1" i="0" u="none" strike="noStrike" cap="none" normalizeH="0" baseline="-3000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a:t>
                      </a:r>
                      <a:endPar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710</a:t>
                      </a:r>
                      <a:r>
                        <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a:t>
                      </a:r>
                      <a:r>
                        <a:rPr kumimoji="0" lang="en-US"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a:t>
                      </a:r>
                      <a:endPar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79</a:t>
                      </a:r>
                      <a:r>
                        <a:rPr kumimoji="0" lang="en-US" altLang="en-US" sz="18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a:t>
                      </a:r>
                      <a:endPar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l-GR" altLang="en-US" sz="1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8737" name="Text Box 311"/>
          <p:cNvSpPr txBox="1">
            <a:spLocks noChangeArrowheads="1"/>
          </p:cNvSpPr>
          <p:nvPr/>
        </p:nvSpPr>
        <p:spPr bwMode="auto">
          <a:xfrm>
            <a:off x="791580" y="3861048"/>
            <a:ext cx="789522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2400" b="1" dirty="0">
                <a:latin typeface="Calibri" panose="020F0502020204030204" pitchFamily="34" charset="0"/>
                <a:cs typeface="Calibri" panose="020F0502020204030204" pitchFamily="34" charset="0"/>
              </a:rPr>
              <a:t>Επίδραση της εκτροφής      </a:t>
            </a:r>
            <a:r>
              <a:rPr lang="en-US" altLang="en-US" sz="2400" b="1" dirty="0" err="1">
                <a:latin typeface="Calibri" panose="020F0502020204030204" pitchFamily="34" charset="0"/>
                <a:cs typeface="Calibri" panose="020F0502020204030204" pitchFamily="34" charset="0"/>
              </a:rPr>
              <a:t>dA</a:t>
            </a:r>
            <a:r>
              <a:rPr lang="el-GR" altLang="en-US" sz="2400" b="1" dirty="0">
                <a:latin typeface="Calibri" panose="020F0502020204030204" pitchFamily="34" charset="0"/>
                <a:cs typeface="Calibri" panose="020F0502020204030204" pitchFamily="34" charset="0"/>
              </a:rPr>
              <a:t> =</a:t>
            </a:r>
            <a:r>
              <a:rPr lang="en-US" altLang="en-US" sz="2400" b="1" dirty="0">
                <a:latin typeface="Calibri" panose="020F0502020204030204" pitchFamily="34" charset="0"/>
                <a:cs typeface="Calibri" panose="020F0502020204030204" pitchFamily="34" charset="0"/>
              </a:rPr>
              <a:t> </a:t>
            </a:r>
            <a:r>
              <a:rPr lang="el-GR" altLang="en-US" sz="2400" b="1" dirty="0">
                <a:latin typeface="Calibri" panose="020F0502020204030204" pitchFamily="34" charset="0"/>
                <a:cs typeface="Calibri" panose="020F0502020204030204" pitchFamily="34" charset="0"/>
              </a:rPr>
              <a:t>12 </a:t>
            </a:r>
            <a:r>
              <a:rPr lang="en-US" altLang="en-US" sz="2400" b="1" dirty="0">
                <a:latin typeface="Calibri" panose="020F0502020204030204" pitchFamily="34" charset="0"/>
                <a:cs typeface="Calibri" panose="020F0502020204030204" pitchFamily="34" charset="0"/>
              </a:rPr>
              <a:t>g</a:t>
            </a:r>
            <a:r>
              <a:rPr lang="el-GR" altLang="en-US" sz="2400" b="1" dirty="0">
                <a:latin typeface="Calibri" panose="020F0502020204030204" pitchFamily="34" charset="0"/>
                <a:cs typeface="Calibri" panose="020F0502020204030204" pitchFamily="34" charset="0"/>
              </a:rPr>
              <a:t> </a:t>
            </a:r>
            <a:endParaRPr lang="en-US" altLang="en-US" sz="2400" b="1" dirty="0">
              <a:latin typeface="Calibri" panose="020F0502020204030204" pitchFamily="34" charset="0"/>
              <a:cs typeface="Calibri" panose="020F0502020204030204" pitchFamily="34" charset="0"/>
            </a:endParaRPr>
          </a:p>
          <a:p>
            <a:pPr eaLnBrk="1" hangingPunct="1">
              <a:spcBef>
                <a:spcPct val="0"/>
              </a:spcBef>
              <a:buFontTx/>
              <a:buNone/>
            </a:pPr>
            <a:r>
              <a:rPr lang="el-GR" altLang="en-US" sz="2400" b="1" dirty="0">
                <a:latin typeface="Calibri" panose="020F0502020204030204" pitchFamily="34" charset="0"/>
                <a:cs typeface="Calibri" panose="020F0502020204030204" pitchFamily="34" charset="0"/>
              </a:rPr>
              <a:t>                                                  </a:t>
            </a:r>
            <a:r>
              <a:rPr lang="en-US" altLang="en-US" sz="2400" b="1" dirty="0">
                <a:latin typeface="Calibri" panose="020F0502020204030204" pitchFamily="34" charset="0"/>
                <a:cs typeface="Calibri" panose="020F0502020204030204" pitchFamily="34" charset="0"/>
              </a:rPr>
              <a:t>dB</a:t>
            </a:r>
            <a:r>
              <a:rPr lang="el-GR" altLang="en-US" sz="2400" b="1" dirty="0">
                <a:latin typeface="Calibri" panose="020F0502020204030204" pitchFamily="34" charset="0"/>
                <a:cs typeface="Calibri" panose="020F0502020204030204" pitchFamily="34" charset="0"/>
              </a:rPr>
              <a:t> = -</a:t>
            </a:r>
            <a:r>
              <a:rPr lang="en-US" altLang="en-US" sz="2400" b="1" dirty="0">
                <a:latin typeface="Calibri" panose="020F0502020204030204" pitchFamily="34" charset="0"/>
                <a:cs typeface="Calibri" panose="020F0502020204030204" pitchFamily="34" charset="0"/>
              </a:rPr>
              <a:t> </a:t>
            </a:r>
            <a:r>
              <a:rPr lang="el-GR" altLang="en-US" sz="2400" b="1" dirty="0">
                <a:latin typeface="Calibri" panose="020F0502020204030204" pitchFamily="34" charset="0"/>
                <a:cs typeface="Calibri" panose="020F0502020204030204" pitchFamily="34" charset="0"/>
              </a:rPr>
              <a:t>88 </a:t>
            </a:r>
            <a:r>
              <a:rPr lang="en-US" altLang="en-US" sz="2400" b="1" dirty="0">
                <a:latin typeface="Calibri" panose="020F0502020204030204" pitchFamily="34" charset="0"/>
                <a:cs typeface="Calibri" panose="020F0502020204030204" pitchFamily="34" charset="0"/>
              </a:rPr>
              <a:t>g</a:t>
            </a:r>
            <a:r>
              <a:rPr lang="el-GR" altLang="en-US" sz="2400" b="1" dirty="0">
                <a:latin typeface="Calibri" panose="020F0502020204030204" pitchFamily="34" charset="0"/>
                <a:cs typeface="Calibri" panose="020F0502020204030204" pitchFamily="34" charset="0"/>
              </a:rPr>
              <a:t>  </a:t>
            </a:r>
            <a:endParaRPr lang="en-US" altLang="en-US" sz="2400" b="1" dirty="0">
              <a:latin typeface="Calibri" panose="020F0502020204030204" pitchFamily="34" charset="0"/>
              <a:cs typeface="Calibri" panose="020F0502020204030204" pitchFamily="34" charset="0"/>
            </a:endParaRPr>
          </a:p>
          <a:p>
            <a:pPr eaLnBrk="1" hangingPunct="1">
              <a:spcBef>
                <a:spcPct val="0"/>
              </a:spcBef>
              <a:buFontTx/>
              <a:buNone/>
            </a:pPr>
            <a:r>
              <a:rPr lang="el-GR" altLang="en-US" sz="2400" b="1" dirty="0">
                <a:latin typeface="Calibri" panose="020F0502020204030204" pitchFamily="34" charset="0"/>
                <a:cs typeface="Calibri" panose="020F0502020204030204" pitchFamily="34" charset="0"/>
              </a:rPr>
              <a:t>                                                  </a:t>
            </a:r>
            <a:r>
              <a:rPr lang="en-US" altLang="en-US" sz="2400" b="1" dirty="0">
                <a:latin typeface="Calibri" panose="020F0502020204030204" pitchFamily="34" charset="0"/>
                <a:cs typeface="Calibri" panose="020F0502020204030204" pitchFamily="34" charset="0"/>
              </a:rPr>
              <a:t>d</a:t>
            </a:r>
            <a:r>
              <a:rPr lang="el-GR" altLang="en-US" sz="2400" b="1" dirty="0">
                <a:latin typeface="Calibri" panose="020F0502020204030204" pitchFamily="34" charset="0"/>
                <a:cs typeface="Calibri" panose="020F0502020204030204" pitchFamily="34" charset="0"/>
              </a:rPr>
              <a:t>Γ = 107 </a:t>
            </a:r>
            <a:r>
              <a:rPr lang="en-US" altLang="en-US" sz="2400" b="1" dirty="0">
                <a:latin typeface="Calibri" panose="020F0502020204030204" pitchFamily="34" charset="0"/>
                <a:cs typeface="Calibri" panose="020F0502020204030204" pitchFamily="34" charset="0"/>
              </a:rPr>
              <a:t>g</a:t>
            </a:r>
            <a:endParaRPr lang="el-GR" altLang="en-US" sz="2400" b="1" dirty="0">
              <a:latin typeface="Calibri" panose="020F0502020204030204" pitchFamily="34" charset="0"/>
              <a:cs typeface="Calibri" panose="020F0502020204030204" pitchFamily="34" charset="0"/>
            </a:endParaRPr>
          </a:p>
          <a:p>
            <a:pPr eaLnBrk="1" hangingPunct="1">
              <a:spcBef>
                <a:spcPct val="0"/>
              </a:spcBef>
              <a:buFontTx/>
              <a:buNone/>
            </a:pPr>
            <a:r>
              <a:rPr lang="el-GR" altLang="en-US" sz="2400" b="1" dirty="0">
                <a:latin typeface="Calibri" panose="020F0502020204030204" pitchFamily="34" charset="0"/>
                <a:cs typeface="Calibri" panose="020F0502020204030204" pitchFamily="34" charset="0"/>
              </a:rPr>
              <a:t>Εάν δεν γίνει διόρθωση επιλέγονται όλοι οι κάπροι της εκτροφής Γ.</a:t>
            </a:r>
          </a:p>
          <a:p>
            <a:pPr eaLnBrk="1" hangingPunct="1">
              <a:spcBef>
                <a:spcPct val="0"/>
              </a:spcBef>
              <a:buFontTx/>
              <a:buNone/>
            </a:pPr>
            <a:r>
              <a:rPr lang="el-GR" altLang="en-US" sz="2400" b="1" dirty="0">
                <a:latin typeface="Calibri" panose="020F0502020204030204" pitchFamily="34" charset="0"/>
                <a:cs typeface="Calibri" panose="020F0502020204030204" pitchFamily="34" charset="0"/>
              </a:rPr>
              <a:t>Με τη διόρθωση επιλέγονται οι: Β1, </a:t>
            </a:r>
            <a:r>
              <a:rPr lang="en-US" altLang="en-US" sz="2400" b="1" dirty="0">
                <a:latin typeface="Calibri" panose="020F0502020204030204" pitchFamily="34" charset="0"/>
                <a:cs typeface="Calibri" panose="020F0502020204030204" pitchFamily="34" charset="0"/>
              </a:rPr>
              <a:t>A</a:t>
            </a:r>
            <a:r>
              <a:rPr lang="el-GR" altLang="en-US" sz="2400" b="1" dirty="0">
                <a:latin typeface="Calibri" panose="020F0502020204030204" pitchFamily="34" charset="0"/>
                <a:cs typeface="Calibri" panose="020F0502020204030204" pitchFamily="34" charset="0"/>
              </a:rPr>
              <a:t>3, και </a:t>
            </a:r>
            <a:r>
              <a:rPr lang="en-US" altLang="en-US" sz="2400" b="1" dirty="0">
                <a:latin typeface="Calibri" panose="020F0502020204030204" pitchFamily="34" charset="0"/>
                <a:cs typeface="Calibri" panose="020F0502020204030204" pitchFamily="34" charset="0"/>
              </a:rPr>
              <a:t>B</a:t>
            </a:r>
            <a:r>
              <a:rPr lang="el-GR" altLang="en-US" sz="2400" b="1" dirty="0">
                <a:latin typeface="Calibri" panose="020F0502020204030204" pitchFamily="34" charset="0"/>
                <a:cs typeface="Calibri" panose="020F0502020204030204" pitchFamily="34" charset="0"/>
              </a:rPr>
              <a:t>2 (!!!). </a:t>
            </a:r>
          </a:p>
          <a:p>
            <a:pPr eaLnBrk="1" hangingPunct="1">
              <a:spcBef>
                <a:spcPct val="0"/>
              </a:spcBef>
              <a:buFontTx/>
              <a:buNone/>
            </a:pPr>
            <a:endParaRPr lang="el-GR" altLang="en-US" sz="2400" b="1" dirty="0">
              <a:latin typeface="Calibri" panose="020F0502020204030204" pitchFamily="34" charset="0"/>
              <a:cs typeface="Calibri" panose="020F050202020403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dirty="0">
                <a:latin typeface="Calibri" panose="020F0502020204030204" pitchFamily="34" charset="0"/>
                <a:cs typeface="Calibri" panose="020F0502020204030204" pitchFamily="34" charset="0"/>
              </a:rPr>
              <a:t>Διόρθωση με συγκριτικούς μέσους όρους</a:t>
            </a:r>
          </a:p>
        </p:txBody>
      </p:sp>
      <p:sp>
        <p:nvSpPr>
          <p:cNvPr id="4" name="Rectangle 3"/>
          <p:cNvSpPr/>
          <p:nvPr/>
        </p:nvSpPr>
        <p:spPr>
          <a:xfrm>
            <a:off x="446254" y="2060848"/>
            <a:ext cx="8214084" cy="4154984"/>
          </a:xfrm>
          <a:prstGeom prst="rect">
            <a:avLst/>
          </a:prstGeom>
        </p:spPr>
        <p:txBody>
          <a:bodyPr wrap="square">
            <a:spAutoFit/>
          </a:bodyPr>
          <a:lstStyle/>
          <a:p>
            <a:pPr algn="just">
              <a:spcAft>
                <a:spcPts val="0"/>
              </a:spcAft>
            </a:pPr>
            <a:r>
              <a:rPr lang="el-GR" sz="2400" dirty="0">
                <a:latin typeface="Calibri" panose="020F0502020204030204" pitchFamily="34" charset="0"/>
                <a:ea typeface="Times New Roman" panose="02020603050405020304" pitchFamily="18" charset="0"/>
                <a:cs typeface="Calibri" panose="020F0502020204030204" pitchFamily="34" charset="0"/>
              </a:rPr>
              <a:t>Στη συγκεκριμένη άσκηση έχει γίνει η παραδοχή ότι οι διαφορές μεταξύ των ζώων οφείλονται αμιγώς σε περιβαλλοντικές επιδράσεις. </a:t>
            </a:r>
          </a:p>
          <a:p>
            <a:pPr algn="just">
              <a:spcAft>
                <a:spcPts val="0"/>
              </a:spcAft>
            </a:pPr>
            <a:r>
              <a:rPr lang="el-GR" sz="2400" dirty="0">
                <a:latin typeface="Calibri" panose="020F0502020204030204" pitchFamily="34" charset="0"/>
                <a:ea typeface="Times New Roman" panose="02020603050405020304" pitchFamily="18" charset="0"/>
                <a:cs typeface="Calibri" panose="020F0502020204030204" pitchFamily="34" charset="0"/>
              </a:rPr>
              <a:t>Στην περίπτωση που δεν συμβαίνει αυτό και υπάρχουν γενετικές διαφορές μεταξύ των εκτροφών, δηλαδή αν υπάρχει διαφορετικό γενετικό υλικό, τότε οι κάπροι μπορούν να συγκριθούν μόνο εάν υπάρχουν γενετικές συνδέσεις μεταξύ των εκτροφών. </a:t>
            </a:r>
          </a:p>
          <a:p>
            <a:pPr algn="just">
              <a:spcAft>
                <a:spcPts val="0"/>
              </a:spcAft>
            </a:pPr>
            <a:r>
              <a:rPr lang="el-GR" sz="2400" dirty="0">
                <a:latin typeface="Calibri" panose="020F0502020204030204" pitchFamily="34" charset="0"/>
                <a:ea typeface="Times New Roman" panose="02020603050405020304" pitchFamily="18" charset="0"/>
                <a:cs typeface="Calibri" panose="020F0502020204030204" pitchFamily="34" charset="0"/>
              </a:rPr>
              <a:t>Πρακτικά θα πρέπει να υπάρχουν απόγονοι τουλάχιστον ενός κάπρου και στις 3 εκτροφές, οι οποίοι θα χρησιμοποιηθούν ως κάπροι αναφοράς.</a:t>
            </a:r>
            <a:endParaRPr lang="el-GR" sz="20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1133582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611188" y="1196975"/>
            <a:ext cx="7700962" cy="4176713"/>
          </a:xfrm>
        </p:spPr>
        <p:txBody>
          <a:bodyPr anchor="ctr"/>
          <a:lstStyle/>
          <a:p>
            <a:pPr eaLnBrk="1" hangingPunct="1"/>
            <a:r>
              <a:rPr lang="el-GR" altLang="en-US" sz="3600" b="1" dirty="0">
                <a:solidFill>
                  <a:schemeClr val="accent5">
                    <a:lumMod val="25000"/>
                  </a:schemeClr>
                </a:solidFill>
                <a:latin typeface="Calibri" panose="020F0502020204030204" pitchFamily="34" charset="0"/>
                <a:cs typeface="Calibri" panose="020F0502020204030204" pitchFamily="34" charset="0"/>
              </a:rPr>
              <a:t>Διόρθωση των αποδόσεων από τις</a:t>
            </a:r>
            <a:r>
              <a:rPr lang="en-US" altLang="en-US" sz="3600" b="1" dirty="0">
                <a:solidFill>
                  <a:schemeClr val="accent5">
                    <a:lumMod val="25000"/>
                  </a:schemeClr>
                </a:solidFill>
                <a:latin typeface="Calibri" panose="020F0502020204030204" pitchFamily="34" charset="0"/>
                <a:cs typeface="Calibri" panose="020F0502020204030204" pitchFamily="34" charset="0"/>
              </a:rPr>
              <a:t> </a:t>
            </a:r>
            <a:r>
              <a:rPr lang="el-GR" altLang="en-US" sz="3600" b="1" dirty="0">
                <a:solidFill>
                  <a:schemeClr val="accent5">
                    <a:lumMod val="25000"/>
                  </a:schemeClr>
                </a:solidFill>
                <a:latin typeface="Calibri" panose="020F0502020204030204" pitchFamily="34" charset="0"/>
                <a:cs typeface="Calibri" panose="020F0502020204030204" pitchFamily="34" charset="0"/>
              </a:rPr>
              <a:t>συστηματικές περιβαλλοντικές επιδράσεις</a:t>
            </a:r>
            <a:r>
              <a:rPr lang="en-GB" altLang="en-US" sz="3600" b="1" dirty="0">
                <a:solidFill>
                  <a:schemeClr val="accent5">
                    <a:lumMod val="25000"/>
                  </a:schemeClr>
                </a:solidFill>
                <a:latin typeface="Calibri" panose="020F0502020204030204" pitchFamily="34" charset="0"/>
                <a:cs typeface="Calibri" panose="020F0502020204030204" pitchFamily="34" charset="0"/>
              </a:rPr>
              <a:t> </a:t>
            </a:r>
            <a:r>
              <a:rPr lang="el-GR" altLang="en-US" sz="3600" b="1" dirty="0">
                <a:solidFill>
                  <a:schemeClr val="accent5">
                    <a:lumMod val="25000"/>
                  </a:schemeClr>
                </a:solidFill>
                <a:latin typeface="Calibri" panose="020F0502020204030204" pitchFamily="34" charset="0"/>
                <a:cs typeface="Calibri" panose="020F0502020204030204" pitchFamily="34" charset="0"/>
              </a:rPr>
              <a:t>με </a:t>
            </a:r>
            <a:r>
              <a:rPr lang="el-GR" altLang="en-US" sz="3600" b="1" dirty="0">
                <a:solidFill>
                  <a:srgbClr val="FF0000"/>
                </a:solidFill>
                <a:latin typeface="Calibri" panose="020F0502020204030204" pitchFamily="34" charset="0"/>
                <a:cs typeface="Calibri" panose="020F0502020204030204" pitchFamily="34" charset="0"/>
              </a:rPr>
              <a:t>συντελεστές παλινδρόμησης</a:t>
            </a:r>
            <a:r>
              <a:rPr lang="el-GR" altLang="en-US" sz="3600" b="1" dirty="0">
                <a:solidFill>
                  <a:schemeClr val="accent5">
                    <a:lumMod val="25000"/>
                  </a:schemeClr>
                </a:solidFill>
                <a:latin typeface="Calibri" panose="020F0502020204030204" pitchFamily="34" charset="0"/>
                <a:cs typeface="Calibri" panose="020F0502020204030204" pitchFamily="34" charset="0"/>
              </a:rPr>
              <a:t> (σελ. </a:t>
            </a:r>
            <a:r>
              <a:rPr lang="en-US" altLang="en-US" sz="3600" b="1" dirty="0">
                <a:solidFill>
                  <a:schemeClr val="accent5">
                    <a:lumMod val="25000"/>
                  </a:schemeClr>
                </a:solidFill>
                <a:latin typeface="Calibri" panose="020F0502020204030204" pitchFamily="34" charset="0"/>
                <a:cs typeface="Calibri" panose="020F0502020204030204" pitchFamily="34" charset="0"/>
              </a:rPr>
              <a:t>3</a:t>
            </a:r>
            <a:r>
              <a:rPr lang="el-GR" altLang="en-US" sz="3600" b="1" dirty="0">
                <a:solidFill>
                  <a:schemeClr val="accent5">
                    <a:lumMod val="25000"/>
                  </a:schemeClr>
                </a:solidFill>
                <a:latin typeface="Calibri" panose="020F0502020204030204" pitchFamily="34" charset="0"/>
                <a:cs typeface="Calibri" panose="020F0502020204030204" pitchFamily="34" charset="0"/>
              </a:rPr>
              <a:t>36 – 3</a:t>
            </a:r>
            <a:r>
              <a:rPr lang="en-US" altLang="en-US" sz="3600" b="1" dirty="0">
                <a:solidFill>
                  <a:schemeClr val="accent5">
                    <a:lumMod val="25000"/>
                  </a:schemeClr>
                </a:solidFill>
                <a:latin typeface="Calibri" panose="020F0502020204030204" pitchFamily="34" charset="0"/>
                <a:cs typeface="Calibri" panose="020F0502020204030204" pitchFamily="34" charset="0"/>
              </a:rPr>
              <a:t>3</a:t>
            </a:r>
            <a:r>
              <a:rPr lang="el-GR" altLang="en-US" sz="3600" b="1" dirty="0">
                <a:solidFill>
                  <a:schemeClr val="accent5">
                    <a:lumMod val="25000"/>
                  </a:schemeClr>
                </a:solidFill>
                <a:latin typeface="Calibri" panose="020F0502020204030204" pitchFamily="34" charset="0"/>
                <a:cs typeface="Calibri" panose="020F0502020204030204" pitchFamily="34" charset="0"/>
              </a:rPr>
              <a:t>8</a:t>
            </a:r>
            <a:r>
              <a:rPr lang="el-GR" altLang="en-US" sz="4400" b="1" dirty="0">
                <a:solidFill>
                  <a:schemeClr val="accent5">
                    <a:lumMod val="25000"/>
                  </a:schemeClr>
                </a:solidFill>
                <a:latin typeface="Calibri" panose="020F0502020204030204" pitchFamily="34" charset="0"/>
                <a:cs typeface="Calibri" panose="020F0502020204030204" pitchFamily="34" charset="0"/>
              </a:rPr>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l-GR" altLang="en-US" sz="4000" b="1" dirty="0">
                <a:solidFill>
                  <a:schemeClr val="accent5">
                    <a:lumMod val="25000"/>
                  </a:schemeClr>
                </a:solidFill>
                <a:latin typeface="Calibri" panose="020F0502020204030204" pitchFamily="34" charset="0"/>
                <a:cs typeface="Calibri" panose="020F0502020204030204" pitchFamily="34" charset="0"/>
              </a:rPr>
              <a:t>Διόρθωση των αποδόσεων με </a:t>
            </a:r>
            <a:r>
              <a:rPr lang="el-GR" altLang="en-US" sz="4000" b="1" dirty="0">
                <a:solidFill>
                  <a:srgbClr val="FF0000"/>
                </a:solidFill>
                <a:latin typeface="Calibri" panose="020F0502020204030204" pitchFamily="34" charset="0"/>
                <a:cs typeface="Calibri" panose="020F0502020204030204" pitchFamily="34" charset="0"/>
              </a:rPr>
              <a:t>συντελεστές παλινδρόμησης</a:t>
            </a:r>
            <a:endParaRPr lang="en-US" altLang="en-US" sz="4000" dirty="0">
              <a:solidFill>
                <a:srgbClr val="FF0000"/>
              </a:solidFill>
            </a:endParaRPr>
          </a:p>
        </p:txBody>
      </p:sp>
      <p:sp>
        <p:nvSpPr>
          <p:cNvPr id="30723" name="Rectangle 3"/>
          <p:cNvSpPr>
            <a:spLocks noGrp="1" noChangeArrowheads="1"/>
          </p:cNvSpPr>
          <p:nvPr>
            <p:ph type="body" idx="1"/>
          </p:nvPr>
        </p:nvSpPr>
        <p:spPr>
          <a:xfrm>
            <a:off x="457200" y="2060848"/>
            <a:ext cx="8229600" cy="4525963"/>
          </a:xfrm>
        </p:spPr>
        <p:txBody>
          <a:bodyPr/>
          <a:lstStyle/>
          <a:p>
            <a:pPr eaLnBrk="1" hangingPunct="1">
              <a:buFontTx/>
              <a:buNone/>
            </a:pPr>
            <a:r>
              <a:rPr lang="el-GR" altLang="en-US" dirty="0">
                <a:latin typeface="Calibri" panose="020F0502020204030204" pitchFamily="34" charset="0"/>
                <a:cs typeface="Calibri" panose="020F0502020204030204" pitchFamily="34" charset="0"/>
              </a:rPr>
              <a:t>Σε έναν πληθυσμό χοίρων ο συντελεστής παλινδρόμησης </a:t>
            </a:r>
            <a:r>
              <a:rPr lang="en-US" altLang="en-US" dirty="0">
                <a:latin typeface="Calibri" panose="020F0502020204030204" pitchFamily="34" charset="0"/>
                <a:cs typeface="Calibri" panose="020F0502020204030204" pitchFamily="34" charset="0"/>
              </a:rPr>
              <a:t>b </a:t>
            </a:r>
            <a:r>
              <a:rPr lang="el-GR" altLang="en-US" dirty="0">
                <a:latin typeface="Calibri" panose="020F0502020204030204" pitchFamily="34" charset="0"/>
                <a:cs typeface="Calibri" panose="020F0502020204030204" pitchFamily="34" charset="0"/>
              </a:rPr>
              <a:t>του λόγου ΠΡΥΛ:ΒΡΕΜ ως προς το σωματικό βάρος (ΣΒ) εκτιμήθηκε σε 0,0025</a:t>
            </a:r>
            <a:r>
              <a:rPr lang="en-US" altLang="en-US" dirty="0">
                <a:latin typeface="Calibri" panose="020F0502020204030204" pitchFamily="34" charset="0"/>
                <a:cs typeface="Calibri" panose="020F0502020204030204" pitchFamily="34" charset="0"/>
              </a:rPr>
              <a:t> </a:t>
            </a:r>
            <a:r>
              <a:rPr lang="el-GR" altLang="en-US" dirty="0">
                <a:latin typeface="Calibri" panose="020F0502020204030204" pitchFamily="34" charset="0"/>
                <a:cs typeface="Calibri" panose="020F0502020204030204" pitchFamily="34" charset="0"/>
              </a:rPr>
              <a:t>/</a:t>
            </a:r>
            <a:r>
              <a:rPr lang="en-US" altLang="en-US" dirty="0">
                <a:latin typeface="Calibri" panose="020F0502020204030204" pitchFamily="34" charset="0"/>
                <a:cs typeface="Calibri" panose="020F0502020204030204" pitchFamily="34" charset="0"/>
              </a:rPr>
              <a:t> kg</a:t>
            </a:r>
            <a:r>
              <a:rPr lang="el-GR" altLang="en-US" dirty="0">
                <a:latin typeface="Calibri" panose="020F0502020204030204" pitchFamily="34" charset="0"/>
                <a:cs typeface="Calibri" panose="020F0502020204030204" pitchFamily="34" charset="0"/>
              </a:rPr>
              <a:t>. </a:t>
            </a:r>
            <a:endParaRPr lang="en-US" altLang="en-US" dirty="0">
              <a:latin typeface="Calibri" panose="020F0502020204030204" pitchFamily="34" charset="0"/>
              <a:cs typeface="Calibri" panose="020F0502020204030204" pitchFamily="34" charset="0"/>
            </a:endParaRPr>
          </a:p>
          <a:p>
            <a:pPr eaLnBrk="1" hangingPunct="1">
              <a:buFontTx/>
              <a:buNone/>
            </a:pPr>
            <a:r>
              <a:rPr lang="el-GR" altLang="en-US" dirty="0">
                <a:latin typeface="Calibri" panose="020F0502020204030204" pitchFamily="34" charset="0"/>
                <a:cs typeface="Calibri" panose="020F0502020204030204" pitchFamily="34" charset="0"/>
              </a:rPr>
              <a:t>Με βάση τα ακόλουθα στοιχεία να επιλεγούν οι 2 καλύτεροι κάπροι για το λόγο ΠΡΥΛ:ΒΡΕΜ.</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l-GR" altLang="en-US" sz="2800" dirty="0">
                <a:latin typeface="Calibri" panose="020F0502020204030204" pitchFamily="34" charset="0"/>
                <a:cs typeface="Calibri" panose="020F0502020204030204" pitchFamily="34" charset="0"/>
              </a:rPr>
              <a:t>ΠΡΥΛ: Πάχος Ραχιαίου Υποδόριου Λίπους</a:t>
            </a:r>
            <a:br>
              <a:rPr lang="el-GR" altLang="en-US" sz="2800" dirty="0">
                <a:latin typeface="Calibri" panose="020F0502020204030204" pitchFamily="34" charset="0"/>
                <a:cs typeface="Calibri" panose="020F0502020204030204" pitchFamily="34" charset="0"/>
              </a:rPr>
            </a:br>
            <a:r>
              <a:rPr lang="el-GR" altLang="en-US" sz="2800" dirty="0">
                <a:latin typeface="Calibri" panose="020F0502020204030204" pitchFamily="34" charset="0"/>
                <a:cs typeface="Calibri" panose="020F0502020204030204" pitchFamily="34" charset="0"/>
              </a:rPr>
              <a:t>ΒΡΕΜ: Βάθος Ραχιαίου Επιμήκους Μυός</a:t>
            </a:r>
          </a:p>
        </p:txBody>
      </p:sp>
      <p:pic>
        <p:nvPicPr>
          <p:cNvPr id="327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628775"/>
            <a:ext cx="5419725"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Line 4"/>
          <p:cNvSpPr>
            <a:spLocks noChangeShapeType="1"/>
          </p:cNvSpPr>
          <p:nvPr/>
        </p:nvSpPr>
        <p:spPr bwMode="auto">
          <a:xfrm>
            <a:off x="5030788" y="2857500"/>
            <a:ext cx="46037" cy="1649413"/>
          </a:xfrm>
          <a:prstGeom prst="line">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2773" name="Line 5"/>
          <p:cNvSpPr>
            <a:spLocks noChangeShapeType="1"/>
          </p:cNvSpPr>
          <p:nvPr/>
        </p:nvSpPr>
        <p:spPr bwMode="auto">
          <a:xfrm>
            <a:off x="5076825" y="2276475"/>
            <a:ext cx="0" cy="504825"/>
          </a:xfrm>
          <a:prstGeom prst="line">
            <a:avLst/>
          </a:prstGeom>
          <a:noFill/>
          <a:ln w="190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2774" name="Text Box 6"/>
          <p:cNvSpPr txBox="1">
            <a:spLocks noChangeArrowheads="1"/>
          </p:cNvSpPr>
          <p:nvPr/>
        </p:nvSpPr>
        <p:spPr bwMode="auto">
          <a:xfrm>
            <a:off x="3779838" y="2492375"/>
            <a:ext cx="1046162"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2000" b="1"/>
              <a:t>ΠΡΥΛ</a:t>
            </a:r>
            <a:endParaRPr lang="el-GR" altLang="en-US" sz="2000"/>
          </a:p>
        </p:txBody>
      </p:sp>
      <p:sp>
        <p:nvSpPr>
          <p:cNvPr id="32775" name="Text Box 7"/>
          <p:cNvSpPr txBox="1">
            <a:spLocks noChangeArrowheads="1"/>
          </p:cNvSpPr>
          <p:nvPr/>
        </p:nvSpPr>
        <p:spPr bwMode="auto">
          <a:xfrm>
            <a:off x="5148263" y="3644900"/>
            <a:ext cx="1303337"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2000" b="1"/>
              <a:t>ΒΡΕΜ</a:t>
            </a:r>
            <a:endParaRPr lang="el-GR" altLang="en-US" sz="2000"/>
          </a:p>
        </p:txBody>
      </p:sp>
      <p:sp>
        <p:nvSpPr>
          <p:cNvPr id="8" name="TextBox 7"/>
          <p:cNvSpPr txBox="1"/>
          <p:nvPr/>
        </p:nvSpPr>
        <p:spPr>
          <a:xfrm>
            <a:off x="6451600" y="4846638"/>
            <a:ext cx="2447925" cy="1754187"/>
          </a:xfrm>
          <a:prstGeom prst="rect">
            <a:avLst/>
          </a:prstGeom>
          <a:solidFill>
            <a:schemeClr val="accent3">
              <a:lumMod val="95000"/>
            </a:schemeClr>
          </a:solidFill>
        </p:spPr>
        <p:txBody>
          <a:bodyPr>
            <a:spAutoFit/>
          </a:bodyPr>
          <a:lstStyle/>
          <a:p>
            <a:pPr>
              <a:defRPr/>
            </a:pPr>
            <a:r>
              <a:rPr lang="el-GR" dirty="0">
                <a:latin typeface="Calibri" panose="020F0502020204030204" pitchFamily="34" charset="0"/>
                <a:cs typeface="Calibri" panose="020F0502020204030204" pitchFamily="34" charset="0"/>
              </a:rPr>
              <a:t>Σχόλιο: Όσο πιο μικρές τιμές παίρνει ο λόγος τόσο πιο μικρή διάσταση παίρνει το ΠΡΥΛ σε σχέση με το ΒΡΕΜ </a:t>
            </a:r>
          </a:p>
        </p:txBody>
      </p:sp>
      <p:sp>
        <p:nvSpPr>
          <p:cNvPr id="2" name="TextBox 1"/>
          <p:cNvSpPr txBox="1"/>
          <p:nvPr/>
        </p:nvSpPr>
        <p:spPr>
          <a:xfrm>
            <a:off x="255118" y="3999582"/>
            <a:ext cx="1594520" cy="369332"/>
          </a:xfrm>
          <a:prstGeom prst="rect">
            <a:avLst/>
          </a:prstGeom>
          <a:noFill/>
        </p:spPr>
        <p:txBody>
          <a:bodyPr wrap="square" rtlCol="0">
            <a:spAutoFit/>
          </a:bodyPr>
          <a:lstStyle/>
          <a:p>
            <a:r>
              <a:rPr lang="en-US" b="1" dirty="0"/>
              <a:t>b=0,0025</a:t>
            </a:r>
            <a:endParaRPr lang="el-GR"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b="1" dirty="0">
                <a:solidFill>
                  <a:schemeClr val="accent5">
                    <a:lumMod val="25000"/>
                  </a:schemeClr>
                </a:solidFill>
                <a:latin typeface="Calibri" panose="020F0502020204030204" pitchFamily="34" charset="0"/>
                <a:cs typeface="Calibri" panose="020F0502020204030204" pitchFamily="34" charset="0"/>
              </a:rPr>
              <a:t>Διόρθωση των αποδόσεων με συντελεστές παλινδρόμησης</a:t>
            </a:r>
            <a:endParaRPr lang="el-GR" dirty="0"/>
          </a:p>
        </p:txBody>
      </p:sp>
      <p:sp>
        <p:nvSpPr>
          <p:cNvPr id="33794" name="Rectangle 2"/>
          <p:cNvSpPr>
            <a:spLocks noGrp="1" noChangeArrowheads="1"/>
          </p:cNvSpPr>
          <p:nvPr>
            <p:ph idx="1"/>
          </p:nvPr>
        </p:nvSpPr>
        <p:spPr/>
        <p:txBody>
          <a:bodyPr/>
          <a:lstStyle/>
          <a:p>
            <a:pPr eaLnBrk="1" hangingPunct="1">
              <a:lnSpc>
                <a:spcPct val="90000"/>
              </a:lnSpc>
              <a:buFontTx/>
              <a:buNone/>
            </a:pPr>
            <a:r>
              <a:rPr lang="el-GR" altLang="en-US" sz="2800" b="1" dirty="0">
                <a:latin typeface="Calibri" panose="020F0502020204030204" pitchFamily="34" charset="0"/>
                <a:cs typeface="Calibri" panose="020F0502020204030204" pitchFamily="34" charset="0"/>
              </a:rPr>
              <a:t>Κάπρος	ΠΡΥΛ:ΒΡΕΜ	     ΣΒ (</a:t>
            </a:r>
            <a:r>
              <a:rPr lang="en-US" altLang="en-US" sz="2800" b="1" dirty="0">
                <a:latin typeface="Calibri" panose="020F0502020204030204" pitchFamily="34" charset="0"/>
                <a:cs typeface="Calibri" panose="020F0502020204030204" pitchFamily="34" charset="0"/>
              </a:rPr>
              <a:t>kg</a:t>
            </a:r>
            <a:r>
              <a:rPr lang="el-GR" altLang="en-US" sz="2800" b="1" dirty="0">
                <a:latin typeface="Calibri" panose="020F0502020204030204" pitchFamily="34" charset="0"/>
                <a:cs typeface="Calibri" panose="020F0502020204030204" pitchFamily="34" charset="0"/>
              </a:rPr>
              <a:t>)</a:t>
            </a:r>
            <a:endParaRPr lang="en-US" altLang="en-US" sz="2800" dirty="0">
              <a:latin typeface="Calibri" panose="020F0502020204030204" pitchFamily="34" charset="0"/>
              <a:cs typeface="Calibri" panose="020F0502020204030204" pitchFamily="34" charset="0"/>
            </a:endParaRPr>
          </a:p>
          <a:p>
            <a:pPr eaLnBrk="1" hangingPunct="1">
              <a:lnSpc>
                <a:spcPct val="90000"/>
              </a:lnSpc>
              <a:buFontTx/>
              <a:buNone/>
            </a:pPr>
            <a:r>
              <a:rPr lang="en-US" altLang="en-US" sz="2800" dirty="0">
                <a:latin typeface="Calibri" panose="020F0502020204030204" pitchFamily="34" charset="0"/>
                <a:cs typeface="Calibri" panose="020F0502020204030204" pitchFamily="34" charset="0"/>
              </a:rPr>
              <a:t>1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0,205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65</a:t>
            </a:r>
          </a:p>
          <a:p>
            <a:pPr eaLnBrk="1" hangingPunct="1">
              <a:lnSpc>
                <a:spcPct val="90000"/>
              </a:lnSpc>
              <a:buFontTx/>
              <a:buNone/>
            </a:pPr>
            <a:r>
              <a:rPr lang="en-US" altLang="en-US" sz="2800" dirty="0">
                <a:latin typeface="Calibri" panose="020F0502020204030204" pitchFamily="34" charset="0"/>
                <a:cs typeface="Calibri" panose="020F0502020204030204" pitchFamily="34" charset="0"/>
              </a:rPr>
              <a:t>2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0,218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70</a:t>
            </a:r>
          </a:p>
          <a:p>
            <a:pPr eaLnBrk="1" hangingPunct="1">
              <a:lnSpc>
                <a:spcPct val="90000"/>
              </a:lnSpc>
              <a:buFontTx/>
              <a:buNone/>
            </a:pPr>
            <a:r>
              <a:rPr lang="en-US" altLang="en-US" sz="2800" dirty="0">
                <a:latin typeface="Calibri" panose="020F0502020204030204" pitchFamily="34" charset="0"/>
                <a:cs typeface="Calibri" panose="020F0502020204030204" pitchFamily="34" charset="0"/>
              </a:rPr>
              <a:t>3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0,230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70</a:t>
            </a:r>
          </a:p>
          <a:p>
            <a:pPr eaLnBrk="1" hangingPunct="1">
              <a:lnSpc>
                <a:spcPct val="90000"/>
              </a:lnSpc>
              <a:buFontTx/>
              <a:buNone/>
            </a:pPr>
            <a:r>
              <a:rPr lang="en-US" altLang="en-US" sz="2800" dirty="0">
                <a:latin typeface="Calibri" panose="020F0502020204030204" pitchFamily="34" charset="0"/>
                <a:cs typeface="Calibri" panose="020F0502020204030204" pitchFamily="34" charset="0"/>
              </a:rPr>
              <a:t>4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0,243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80	</a:t>
            </a:r>
          </a:p>
          <a:p>
            <a:pPr eaLnBrk="1" hangingPunct="1">
              <a:lnSpc>
                <a:spcPct val="90000"/>
              </a:lnSpc>
              <a:buFontTx/>
              <a:buNone/>
            </a:pPr>
            <a:r>
              <a:rPr lang="en-US" altLang="en-US" sz="2800" dirty="0">
                <a:latin typeface="Calibri" panose="020F0502020204030204" pitchFamily="34" charset="0"/>
                <a:cs typeface="Calibri" panose="020F0502020204030204" pitchFamily="34" charset="0"/>
              </a:rPr>
              <a:t>5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0,255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80</a:t>
            </a:r>
          </a:p>
          <a:p>
            <a:pPr eaLnBrk="1" hangingPunct="1">
              <a:lnSpc>
                <a:spcPct val="90000"/>
              </a:lnSpc>
              <a:buFontTx/>
              <a:buNone/>
            </a:pPr>
            <a:r>
              <a:rPr lang="en-US" altLang="en-US" sz="2800" dirty="0">
                <a:latin typeface="Calibri" panose="020F0502020204030204" pitchFamily="34" charset="0"/>
                <a:cs typeface="Calibri" panose="020F0502020204030204" pitchFamily="34" charset="0"/>
              </a:rPr>
              <a:t>6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0,268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90</a:t>
            </a:r>
          </a:p>
          <a:p>
            <a:pPr eaLnBrk="1" hangingPunct="1">
              <a:lnSpc>
                <a:spcPct val="90000"/>
              </a:lnSpc>
              <a:buFontTx/>
              <a:buNone/>
            </a:pPr>
            <a:r>
              <a:rPr lang="en-US" altLang="en-US" sz="2800" dirty="0">
                <a:latin typeface="Calibri" panose="020F0502020204030204" pitchFamily="34" charset="0"/>
                <a:cs typeface="Calibri" panose="020F0502020204030204" pitchFamily="34" charset="0"/>
              </a:rPr>
              <a:t>7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0,230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75</a:t>
            </a:r>
          </a:p>
          <a:p>
            <a:pPr eaLnBrk="1" hangingPunct="1">
              <a:lnSpc>
                <a:spcPct val="90000"/>
              </a:lnSpc>
              <a:buFontTx/>
              <a:buNone/>
            </a:pPr>
            <a:r>
              <a:rPr lang="en-US" altLang="en-US" sz="2800" dirty="0">
                <a:latin typeface="Calibri" panose="020F0502020204030204" pitchFamily="34" charset="0"/>
                <a:cs typeface="Calibri" panose="020F0502020204030204" pitchFamily="34" charset="0"/>
              </a:rPr>
              <a:t>8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0,290		</a:t>
            </a:r>
            <a:r>
              <a:rPr lang="el-GR" altLang="en-US" sz="2800"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94</a:t>
            </a:r>
            <a:endParaRPr lang="el-GR" altLang="en-US" sz="2800" dirty="0">
              <a:latin typeface="Calibri" panose="020F0502020204030204" pitchFamily="34" charset="0"/>
              <a:cs typeface="Calibri" panose="020F0502020204030204" pitchFamily="34" charset="0"/>
            </a:endParaRPr>
          </a:p>
        </p:txBody>
      </p:sp>
      <p:sp>
        <p:nvSpPr>
          <p:cNvPr id="33795" name="TextBox 1"/>
          <p:cNvSpPr txBox="1">
            <a:spLocks noChangeArrowheads="1"/>
          </p:cNvSpPr>
          <p:nvPr/>
        </p:nvSpPr>
        <p:spPr bwMode="auto">
          <a:xfrm>
            <a:off x="6516216" y="1844824"/>
            <a:ext cx="244951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l-GR" altLang="el-GR" sz="2400" dirty="0">
                <a:latin typeface="Calibri" panose="020F0502020204030204" pitchFamily="34" charset="0"/>
                <a:cs typeface="Calibri" panose="020F0502020204030204" pitchFamily="34" charset="0"/>
              </a:rPr>
              <a:t>Σχόλιο: Όσο πιο μικρές τιμές παίρνει ο λόγος τόσο πιο μικρή διάσταση παίρνει το ΠΡΥΛ σε σχέση με το ΒΡΕΜ. Αυτό είναι επιθυμητό. Θέλουμε λιγότερο λίπος και περισσότερο μυ, κρέας</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265071"/>
            <a:ext cx="6911975" cy="566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TextBox 1"/>
          <p:cNvSpPr txBox="1">
            <a:spLocks noChangeArrowheads="1"/>
          </p:cNvSpPr>
          <p:nvPr/>
        </p:nvSpPr>
        <p:spPr bwMode="auto">
          <a:xfrm>
            <a:off x="4880794" y="1628800"/>
            <a:ext cx="38163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l-GR" altLang="el-GR" sz="1800" dirty="0">
                <a:latin typeface="Calibri" panose="020F0502020204030204" pitchFamily="34" charset="0"/>
                <a:cs typeface="Calibri" panose="020F0502020204030204" pitchFamily="34" charset="0"/>
              </a:rPr>
              <a:t>Η ευθεία παλινδρόμησης του λόγου προς το σωματικό βάρος</a:t>
            </a:r>
          </a:p>
        </p:txBody>
      </p:sp>
      <p:sp>
        <p:nvSpPr>
          <p:cNvPr id="4" name="Title 3"/>
          <p:cNvSpPr>
            <a:spLocks noGrp="1"/>
          </p:cNvSpPr>
          <p:nvPr>
            <p:ph type="title"/>
          </p:nvPr>
        </p:nvSpPr>
        <p:spPr>
          <a:xfrm>
            <a:off x="467544" y="116632"/>
            <a:ext cx="8229600" cy="1143000"/>
          </a:xfrm>
        </p:spPr>
        <p:txBody>
          <a:bodyPr/>
          <a:lstStyle/>
          <a:p>
            <a:r>
              <a:rPr lang="el-GR" altLang="en-US" sz="3600" b="1" dirty="0">
                <a:solidFill>
                  <a:schemeClr val="accent5">
                    <a:lumMod val="25000"/>
                  </a:schemeClr>
                </a:solidFill>
                <a:latin typeface="Calibri" panose="020F0502020204030204" pitchFamily="34" charset="0"/>
                <a:cs typeface="Calibri" panose="020F0502020204030204" pitchFamily="34" charset="0"/>
              </a:rPr>
              <a:t>Διόρθωση των αποδόσεων με συντελεστές παλινδρόμησης</a:t>
            </a:r>
            <a:endParaRPr lang="el-GR" sz="3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l-GR"/>
          </a:p>
        </p:txBody>
      </p:sp>
      <p:sp>
        <p:nvSpPr>
          <p:cNvPr id="4" name="Content Placeholder 3"/>
          <p:cNvSpPr>
            <a:spLocks noGrp="1"/>
          </p:cNvSpPr>
          <p:nvPr>
            <p:ph idx="1"/>
          </p:nvPr>
        </p:nvSpPr>
        <p:spPr/>
        <p:txBody>
          <a:bodyPr/>
          <a:lstStyle/>
          <a:p>
            <a:r>
              <a:rPr lang="el-GR" dirty="0">
                <a:latin typeface="Calibri" panose="020F0502020204030204" pitchFamily="34" charset="0"/>
                <a:cs typeface="Calibri" panose="020F0502020204030204" pitchFamily="34" charset="0"/>
              </a:rPr>
              <a:t>Εάν προβούμε σε επιλογή χωρίς διόρθωση για τη </a:t>
            </a:r>
            <a:r>
              <a:rPr lang="el-GR" dirty="0" err="1">
                <a:latin typeface="Calibri" panose="020F0502020204030204" pitchFamily="34" charset="0"/>
                <a:cs typeface="Calibri" panose="020F0502020204030204" pitchFamily="34" charset="0"/>
              </a:rPr>
              <a:t>συμμεταβολή</a:t>
            </a:r>
            <a:r>
              <a:rPr lang="el-GR" dirty="0">
                <a:latin typeface="Calibri" panose="020F0502020204030204" pitchFamily="34" charset="0"/>
                <a:cs typeface="Calibri" panose="020F0502020204030204" pitchFamily="34" charset="0"/>
              </a:rPr>
              <a:t> (παλινδρόμηση) του λόγου «ΠΡΥΛ : ΒΡΕΜ» ως προς το Σωματικό Βάρος και επειδή προφανώς θέλουμε ο λόγος ΠΡΥΛ/ΒΡΕΜ → </a:t>
            </a:r>
            <a:r>
              <a:rPr lang="en-US" dirty="0">
                <a:latin typeface="Calibri" panose="020F0502020204030204" pitchFamily="34" charset="0"/>
                <a:cs typeface="Calibri" panose="020F0502020204030204" pitchFamily="34" charset="0"/>
              </a:rPr>
              <a:t>min</a:t>
            </a:r>
            <a:r>
              <a:rPr lang="el-GR" dirty="0">
                <a:latin typeface="Calibri" panose="020F0502020204030204" pitchFamily="34" charset="0"/>
                <a:cs typeface="Calibri" panose="020F0502020204030204" pitchFamily="34" charset="0"/>
              </a:rPr>
              <a:t>, τότε θα επιλέξουμε τους κάπρους </a:t>
            </a:r>
            <a:r>
              <a:rPr lang="el-GR" b="1" dirty="0">
                <a:latin typeface="Calibri" panose="020F0502020204030204" pitchFamily="34" charset="0"/>
                <a:cs typeface="Calibri" panose="020F0502020204030204" pitchFamily="34" charset="0"/>
              </a:rPr>
              <a:t>1 </a:t>
            </a:r>
            <a:r>
              <a:rPr lang="el-GR" dirty="0">
                <a:latin typeface="Calibri" panose="020F0502020204030204" pitchFamily="34" charset="0"/>
                <a:cs typeface="Calibri" panose="020F0502020204030204" pitchFamily="34" charset="0"/>
              </a:rPr>
              <a:t>και</a:t>
            </a:r>
            <a:r>
              <a:rPr lang="el-GR" b="1" dirty="0">
                <a:latin typeface="Calibri" panose="020F0502020204030204" pitchFamily="34" charset="0"/>
                <a:cs typeface="Calibri" panose="020F0502020204030204" pitchFamily="34" charset="0"/>
              </a:rPr>
              <a:t> 2</a:t>
            </a:r>
            <a:r>
              <a:rPr lang="el-GR" dirty="0">
                <a:latin typeface="Calibri" panose="020F0502020204030204" pitchFamily="34" charset="0"/>
                <a:cs typeface="Calibri" panose="020F0502020204030204" pitchFamily="34" charset="0"/>
              </a:rPr>
              <a:t>.</a:t>
            </a:r>
          </a:p>
          <a:p>
            <a:endParaRPr lang="el-GR" dirty="0"/>
          </a:p>
        </p:txBody>
      </p:sp>
    </p:spTree>
    <p:extLst>
      <p:ext uri="{BB962C8B-B14F-4D97-AF65-F5344CB8AC3E}">
        <p14:creationId xmlns:p14="http://schemas.microsoft.com/office/powerpoint/2010/main" val="21685490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65" name="Group 65"/>
          <p:cNvGraphicFramePr>
            <a:graphicFrameLocks noGrp="1"/>
          </p:cNvGraphicFramePr>
          <p:nvPr>
            <p:ph idx="1"/>
            <p:extLst>
              <p:ext uri="{D42A27DB-BD31-4B8C-83A1-F6EECF244321}">
                <p14:modId xmlns:p14="http://schemas.microsoft.com/office/powerpoint/2010/main" val="1064400891"/>
              </p:ext>
            </p:extLst>
          </p:nvPr>
        </p:nvGraphicFramePr>
        <p:xfrm>
          <a:off x="395288" y="765175"/>
          <a:ext cx="8507412" cy="5303020"/>
        </p:xfrm>
        <a:graphic>
          <a:graphicData uri="http://schemas.openxmlformats.org/drawingml/2006/table">
            <a:tbl>
              <a:tblPr/>
              <a:tblGrid>
                <a:gridCol w="1296987">
                  <a:extLst>
                    <a:ext uri="{9D8B030D-6E8A-4147-A177-3AD203B41FA5}">
                      <a16:colId xmlns:a16="http://schemas.microsoft.com/office/drawing/2014/main" val="20000"/>
                    </a:ext>
                  </a:extLst>
                </a:gridCol>
                <a:gridCol w="935038">
                  <a:extLst>
                    <a:ext uri="{9D8B030D-6E8A-4147-A177-3AD203B41FA5}">
                      <a16:colId xmlns:a16="http://schemas.microsoft.com/office/drawing/2014/main" val="20001"/>
                    </a:ext>
                  </a:extLst>
                </a:gridCol>
                <a:gridCol w="1944687">
                  <a:extLst>
                    <a:ext uri="{9D8B030D-6E8A-4147-A177-3AD203B41FA5}">
                      <a16:colId xmlns:a16="http://schemas.microsoft.com/office/drawing/2014/main" val="20002"/>
                    </a:ext>
                  </a:extLst>
                </a:gridCol>
                <a:gridCol w="4330700">
                  <a:extLst>
                    <a:ext uri="{9D8B030D-6E8A-4147-A177-3AD203B41FA5}">
                      <a16:colId xmlns:a16="http://schemas.microsoft.com/office/drawing/2014/main" val="20003"/>
                    </a:ext>
                  </a:extLst>
                </a:gridCol>
              </a:tblGrid>
              <a:tr h="5665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dirty="0">
                        <a:ln>
                          <a:noFill/>
                        </a:ln>
                        <a:solidFill>
                          <a:schemeClr val="tx1"/>
                        </a:solidFill>
                        <a:effectLst/>
                        <a:latin typeface="Arial" charset="0"/>
                      </a:endParaRP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a:ln>
                          <a:noFill/>
                        </a:ln>
                        <a:solidFill>
                          <a:schemeClr val="tx1"/>
                        </a:solidFill>
                        <a:effectLst/>
                        <a:latin typeface="Arial" charset="0"/>
                      </a:endParaRP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Μέσος όρος μ</a:t>
                      </a:r>
                      <a:r>
                        <a:rPr kumimoji="0" lang="en-GB"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=78 kg</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b=0,0025/kg</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2290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GB" altLang="en-US" sz="2000" b="1" i="0" u="none" strike="noStrike" cap="none" normalizeH="0" baseline="0" dirty="0" err="1">
                          <a:ln>
                            <a:noFill/>
                          </a:ln>
                          <a:solidFill>
                            <a:schemeClr val="tx1"/>
                          </a:solidFill>
                          <a:effectLst/>
                          <a:latin typeface="Calibri" panose="020F0502020204030204" pitchFamily="34" charset="0"/>
                          <a:ea typeface="Times New Roman" pitchFamily="18" charset="0"/>
                          <a:cs typeface="Calibri" panose="020F0502020204030204" pitchFamily="34" charset="0"/>
                        </a:rPr>
                        <a:t>Κάπρος</a:t>
                      </a:r>
                      <a:endParaRPr kumimoji="0" lang="en-GB"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r>
                        <a:rPr kumimoji="0" lang="en-GB" altLang="en-US" sz="1800" b="1"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Σ</a:t>
                      </a:r>
                      <a:r>
                        <a:rPr kumimoji="0" lang="el-GR"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Β</a:t>
                      </a:r>
                      <a:r>
                        <a:rPr kumimoji="0" lang="el-GR"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k)</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a:ln>
                            <a:noFill/>
                          </a:ln>
                          <a:solidFill>
                            <a:schemeClr val="tx1"/>
                          </a:solidFill>
                          <a:effectLst/>
                          <a:latin typeface="Calibri" panose="020F0502020204030204" pitchFamily="34" charset="0"/>
                          <a:cs typeface="Calibri" panose="020F0502020204030204" pitchFamily="34" charset="0"/>
                        </a:rPr>
                        <a:t>                          Λόγος</a:t>
                      </a:r>
                      <a:endParaRPr kumimoji="0" lang="en-GB"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GB" altLang="en-US" sz="2400" b="1"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Λ΄=</a:t>
                      </a: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GB"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Λ</a:t>
                      </a: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GB"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GB"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 </a:t>
                      </a:r>
                      <a:r>
                        <a:rPr kumimoji="0" lang="en-US"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x </a:t>
                      </a:r>
                      <a:r>
                        <a:rPr kumimoji="0" lang="en-GB"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r>
                        <a:rPr kumimoji="0" lang="el-GR"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Σ</a:t>
                      </a:r>
                      <a:r>
                        <a:rPr kumimoji="0" lang="en-GB" alt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B-μ)</a:t>
                      </a:r>
                      <a:endParaRPr kumimoji="0" lang="en-GB"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14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1</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65</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a:ln>
                            <a:noFill/>
                          </a:ln>
                          <a:solidFill>
                            <a:srgbClr val="FF0000"/>
                          </a:solidFill>
                          <a:effectLst/>
                          <a:latin typeface="Calibri" panose="020F0502020204030204" pitchFamily="34" charset="0"/>
                          <a:ea typeface="Times New Roman" pitchFamily="18" charset="0"/>
                          <a:cs typeface="Calibri" panose="020F0502020204030204" pitchFamily="34" charset="0"/>
                        </a:rPr>
                        <a:t>0,205</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0,205-0,0025 </a:t>
                      </a:r>
                      <a: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Χ</a:t>
                      </a: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(65-78)=</a:t>
                      </a:r>
                      <a:r>
                        <a:rPr kumimoji="0" lang="en-GB" altLang="en-US" sz="2400" b="1" i="0" u="none" strike="noStrike" cap="none" normalizeH="0" baseline="0" dirty="0">
                          <a:ln>
                            <a:noFill/>
                          </a:ln>
                          <a:solidFill>
                            <a:srgbClr val="0000FF"/>
                          </a:solidFill>
                          <a:effectLst/>
                          <a:latin typeface="Calibri" panose="020F0502020204030204" pitchFamily="34" charset="0"/>
                          <a:ea typeface="Times New Roman" pitchFamily="18" charset="0"/>
                          <a:cs typeface="Calibri" panose="020F0502020204030204" pitchFamily="34" charset="0"/>
                        </a:rPr>
                        <a:t>0,2375</a:t>
                      </a:r>
                      <a:endParaRPr kumimoji="0" lang="en-GB" altLang="en-US" sz="2400" b="0" i="0" u="none" strike="noStrike" cap="none" normalizeH="0" baseline="0" dirty="0">
                        <a:ln>
                          <a:noFill/>
                        </a:ln>
                        <a:solidFill>
                          <a:srgbClr val="0000FF"/>
                        </a:solidFill>
                        <a:effectLst/>
                        <a:latin typeface="Calibri" panose="020F0502020204030204" pitchFamily="34" charset="0"/>
                        <a:ea typeface="Times New Roman" pitchFamily="18" charset="0"/>
                        <a:cs typeface="Calibri" panose="020F0502020204030204" pitchFamily="34" charset="0"/>
                      </a:endParaRP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14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2</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70</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a:ln>
                            <a:noFill/>
                          </a:ln>
                          <a:solidFill>
                            <a:srgbClr val="FF0000"/>
                          </a:solidFill>
                          <a:effectLst/>
                          <a:latin typeface="Calibri" panose="020F0502020204030204" pitchFamily="34" charset="0"/>
                          <a:ea typeface="Times New Roman" pitchFamily="18" charset="0"/>
                          <a:cs typeface="Calibri" panose="020F0502020204030204" pitchFamily="34" charset="0"/>
                        </a:rPr>
                        <a:t>0,218</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0,218-0,0025Χ(70-78)=</a:t>
                      </a:r>
                      <a:r>
                        <a:rPr kumimoji="0" lang="en-GB"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0,238</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14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3</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70</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0,230</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rPr>
                        <a:t>0,230-0,0025 Χ (70-78)</a:t>
                      </a:r>
                      <a:r>
                        <a:rPr kumimoji="0" lang="en-US"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rPr>
                        <a:t>=</a:t>
                      </a:r>
                      <a:r>
                        <a:rPr kumimoji="0" lang="el-GR" altLang="en-US" sz="24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0,250</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14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4</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80</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0,243</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0,238</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714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5</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80</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0,255</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0,250</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714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6</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90</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0,268</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0,238</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714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7</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75</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0,230</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FF"/>
                          </a:solidFill>
                          <a:effectLst/>
                          <a:latin typeface="Calibri" panose="020F0502020204030204" pitchFamily="34" charset="0"/>
                          <a:ea typeface="Times New Roman" pitchFamily="18" charset="0"/>
                          <a:cs typeface="Calibri" panose="020F0502020204030204" pitchFamily="34" charset="0"/>
                        </a:rPr>
                        <a:t>0,2375</a:t>
                      </a:r>
                      <a:endParaRPr kumimoji="0" lang="en-GB" altLang="en-US" sz="2400" b="0" i="0" u="none" strike="noStrike" cap="none" normalizeH="0" baseline="0" dirty="0">
                        <a:ln>
                          <a:noFill/>
                        </a:ln>
                        <a:solidFill>
                          <a:srgbClr val="0000FF"/>
                        </a:solidFill>
                        <a:effectLst/>
                        <a:latin typeface="Calibri" panose="020F0502020204030204" pitchFamily="34" charset="0"/>
                        <a:ea typeface="Times New Roman" pitchFamily="18" charset="0"/>
                        <a:cs typeface="Calibri" panose="020F0502020204030204" pitchFamily="34" charset="0"/>
                      </a:endParaRP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5714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8</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94</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a:ln>
                            <a:noFill/>
                          </a:ln>
                          <a:solidFill>
                            <a:schemeClr val="tx1"/>
                          </a:solidFill>
                          <a:effectLst/>
                          <a:latin typeface="Calibri" panose="020F0502020204030204" pitchFamily="34" charset="0"/>
                          <a:ea typeface="Times New Roman" pitchFamily="18" charset="0"/>
                          <a:cs typeface="Calibri" panose="020F0502020204030204" pitchFamily="34" charset="0"/>
                        </a:rPr>
                        <a:t>0,290</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Calibri" panose="020F0502020204030204" pitchFamily="34" charset="0"/>
                          <a:ea typeface="Times New Roman" pitchFamily="18" charset="0"/>
                          <a:cs typeface="Calibri" panose="020F0502020204030204" pitchFamily="34" charset="0"/>
                        </a:rPr>
                        <a:t>0,250</a:t>
                      </a:r>
                    </a:p>
                  </a:txBody>
                  <a:tcPr marT="45695" marB="4569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34875" name="TextBox 1"/>
          <p:cNvSpPr txBox="1">
            <a:spLocks noChangeArrowheads="1"/>
          </p:cNvSpPr>
          <p:nvPr/>
        </p:nvSpPr>
        <p:spPr bwMode="auto">
          <a:xfrm>
            <a:off x="683146" y="6153463"/>
            <a:ext cx="3816846" cy="6463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l-GR" altLang="el-GR" sz="1800" dirty="0">
                <a:latin typeface="Calibri" panose="020F0502020204030204" pitchFamily="34" charset="0"/>
                <a:cs typeface="Calibri" panose="020F0502020204030204" pitchFamily="34" charset="0"/>
              </a:rPr>
              <a:t>Χωρίς διόρθωση και επιλέγονται οι κάπροι 1 και 2</a:t>
            </a:r>
          </a:p>
        </p:txBody>
      </p:sp>
      <p:cxnSp>
        <p:nvCxnSpPr>
          <p:cNvPr id="4" name="Straight Arrow Connector 3"/>
          <p:cNvCxnSpPr/>
          <p:nvPr/>
        </p:nvCxnSpPr>
        <p:spPr>
          <a:xfrm>
            <a:off x="2911475" y="2636912"/>
            <a:ext cx="503237"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902672" y="3140968"/>
            <a:ext cx="50323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9909" y="6312092"/>
            <a:ext cx="503237"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8502650" y="1988840"/>
            <a:ext cx="144462" cy="360362"/>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8841509" y="5373216"/>
            <a:ext cx="352425" cy="358775"/>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005786" y="6278802"/>
            <a:ext cx="431800" cy="1587"/>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34882" name="TextBox 18"/>
          <p:cNvSpPr txBox="1">
            <a:spLocks noChangeArrowheads="1"/>
          </p:cNvSpPr>
          <p:nvPr/>
        </p:nvSpPr>
        <p:spPr bwMode="auto">
          <a:xfrm>
            <a:off x="5419555" y="6153463"/>
            <a:ext cx="3227557" cy="64633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l-GR" altLang="el-GR" sz="1800" dirty="0">
                <a:latin typeface="Calibri" panose="020F0502020204030204" pitchFamily="34" charset="0"/>
                <a:cs typeface="Calibri" panose="020F0502020204030204" pitchFamily="34" charset="0"/>
              </a:rPr>
              <a:t>με διόρθωση επιλέγονται οι κάπροι 1 και 7</a:t>
            </a:r>
          </a:p>
        </p:txBody>
      </p:sp>
      <p:sp>
        <p:nvSpPr>
          <p:cNvPr id="2" name="TextBox 1"/>
          <p:cNvSpPr txBox="1"/>
          <p:nvPr/>
        </p:nvSpPr>
        <p:spPr>
          <a:xfrm>
            <a:off x="1331640" y="181561"/>
            <a:ext cx="6144887" cy="461665"/>
          </a:xfrm>
          <a:prstGeom prst="rect">
            <a:avLst/>
          </a:prstGeom>
          <a:noFill/>
        </p:spPr>
        <p:txBody>
          <a:bodyPr wrap="none" rtlCol="0">
            <a:spAutoFit/>
          </a:bodyPr>
          <a:lstStyle/>
          <a:p>
            <a:r>
              <a:rPr lang="el-GR" sz="2400" b="1" dirty="0">
                <a:solidFill>
                  <a:schemeClr val="accent5">
                    <a:lumMod val="25000"/>
                  </a:schemeClr>
                </a:solidFill>
                <a:latin typeface="Calibri" panose="020F0502020204030204" pitchFamily="34" charset="0"/>
                <a:cs typeface="Calibri" panose="020F0502020204030204" pitchFamily="34" charset="0"/>
              </a:rPr>
              <a:t>Η διορθωμένη τιμή του λόγου Λ’ = Λ-</a:t>
            </a:r>
            <a:r>
              <a:rPr lang="en-US" sz="2400" b="1" dirty="0">
                <a:solidFill>
                  <a:schemeClr val="accent5">
                    <a:lumMod val="25000"/>
                  </a:schemeClr>
                </a:solidFill>
                <a:latin typeface="Calibri" panose="020F0502020204030204" pitchFamily="34" charset="0"/>
                <a:cs typeface="Calibri" panose="020F0502020204030204" pitchFamily="34" charset="0"/>
              </a:rPr>
              <a:t>b x (</a:t>
            </a:r>
            <a:r>
              <a:rPr lang="el-GR" sz="2400" b="1" dirty="0">
                <a:solidFill>
                  <a:schemeClr val="accent5">
                    <a:lumMod val="25000"/>
                  </a:schemeClr>
                </a:solidFill>
                <a:latin typeface="Calibri" panose="020F0502020204030204" pitchFamily="34" charset="0"/>
                <a:cs typeface="Calibri" panose="020F0502020204030204" pitchFamily="34" charset="0"/>
              </a:rPr>
              <a:t>ΣΒ-μ)</a:t>
            </a:r>
          </a:p>
        </p:txBody>
      </p:sp>
      <p:sp>
        <p:nvSpPr>
          <p:cNvPr id="3" name="TextBox 2"/>
          <p:cNvSpPr txBox="1"/>
          <p:nvPr/>
        </p:nvSpPr>
        <p:spPr>
          <a:xfrm>
            <a:off x="5940152" y="4834607"/>
            <a:ext cx="1942726" cy="1077218"/>
          </a:xfrm>
          <a:prstGeom prst="rect">
            <a:avLst/>
          </a:prstGeom>
          <a:solidFill>
            <a:schemeClr val="bg1">
              <a:lumMod val="85000"/>
            </a:schemeClr>
          </a:solidFill>
        </p:spPr>
        <p:txBody>
          <a:bodyPr wrap="square" rtlCol="0">
            <a:spAutoFit/>
          </a:bodyPr>
          <a:lstStyle/>
          <a:p>
            <a:r>
              <a:rPr lang="el-GR" sz="1600" dirty="0">
                <a:latin typeface="Calibri" panose="020F0502020204030204" pitchFamily="34" charset="0"/>
                <a:cs typeface="Calibri" panose="020F0502020204030204" pitchFamily="34" charset="0"/>
              </a:rPr>
              <a:t>Παρατηρείστε ότι ο κάπρος 7 δεν θα επιλεγόταν χωρίς τη διόρθωση!</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Calibri" panose="020F0502020204030204" pitchFamily="34" charset="0"/>
                <a:cs typeface="Calibri" panose="020F0502020204030204" pitchFamily="34" charset="0"/>
              </a:rPr>
              <a:t>Σύνοψη</a:t>
            </a:r>
          </a:p>
        </p:txBody>
      </p:sp>
      <p:sp>
        <p:nvSpPr>
          <p:cNvPr id="3" name="Content Placeholder 2"/>
          <p:cNvSpPr>
            <a:spLocks noGrp="1"/>
          </p:cNvSpPr>
          <p:nvPr>
            <p:ph idx="1"/>
          </p:nvPr>
        </p:nvSpPr>
        <p:spPr/>
        <p:txBody>
          <a:bodyPr/>
          <a:lstStyle/>
          <a:p>
            <a:r>
              <a:rPr lang="el-GR" dirty="0">
                <a:latin typeface="Calibri" panose="020F0502020204030204" pitchFamily="34" charset="0"/>
                <a:cs typeface="Calibri" panose="020F0502020204030204" pitchFamily="34" charset="0"/>
              </a:rPr>
              <a:t>Διόρθωση των αποδόσεων</a:t>
            </a:r>
          </a:p>
          <a:p>
            <a:pPr lvl="1"/>
            <a:r>
              <a:rPr lang="el-GR" dirty="0">
                <a:latin typeface="Calibri" panose="020F0502020204030204" pitchFamily="34" charset="0"/>
                <a:cs typeface="Calibri" panose="020F0502020204030204" pitchFamily="34" charset="0"/>
              </a:rPr>
              <a:t>Με την τεχνική των ελαχίστων τετραγώνων</a:t>
            </a:r>
          </a:p>
          <a:p>
            <a:pPr lvl="1"/>
            <a:r>
              <a:rPr lang="el-GR" dirty="0">
                <a:latin typeface="Calibri" panose="020F0502020204030204" pitchFamily="34" charset="0"/>
                <a:cs typeface="Calibri" panose="020F0502020204030204" pitchFamily="34" charset="0"/>
              </a:rPr>
              <a:t>Με συγκριτικούς μέσους όρους</a:t>
            </a:r>
          </a:p>
          <a:p>
            <a:pPr lvl="1"/>
            <a:r>
              <a:rPr lang="el-GR" dirty="0">
                <a:latin typeface="Calibri" panose="020F0502020204030204" pitchFamily="34" charset="0"/>
                <a:cs typeface="Calibri" panose="020F0502020204030204" pitchFamily="34" charset="0"/>
              </a:rPr>
              <a:t>Με συντελεστή παλινδρόμησης</a:t>
            </a:r>
          </a:p>
        </p:txBody>
      </p:sp>
    </p:spTree>
    <p:extLst>
      <p:ext uri="{BB962C8B-B14F-4D97-AF65-F5344CB8AC3E}">
        <p14:creationId xmlns:p14="http://schemas.microsoft.com/office/powerpoint/2010/main" val="2295065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a:xfrm>
            <a:off x="250825" y="130870"/>
            <a:ext cx="8621713" cy="692150"/>
          </a:xfrm>
        </p:spPr>
        <p:txBody>
          <a:bodyPr/>
          <a:lstStyle/>
          <a:p>
            <a:r>
              <a:rPr lang="el-GR" altLang="el-GR" sz="3200" b="1" dirty="0">
                <a:solidFill>
                  <a:schemeClr val="accent5">
                    <a:lumMod val="25000"/>
                  </a:schemeClr>
                </a:solidFill>
                <a:latin typeface="Calibri" panose="020F0502020204030204" pitchFamily="34" charset="0"/>
                <a:cs typeface="Calibri" panose="020F0502020204030204" pitchFamily="34" charset="0"/>
              </a:rPr>
              <a:t>Έλεγχος Αποδόσεων σε Κεντρικούς Σταθμούς</a:t>
            </a:r>
            <a:endParaRPr lang="en-US" altLang="el-GR" sz="3200" b="1" dirty="0">
              <a:solidFill>
                <a:schemeClr val="accent5">
                  <a:lumMod val="25000"/>
                </a:schemeClr>
              </a:solidFill>
              <a:latin typeface="Calibri" panose="020F0502020204030204" pitchFamily="34" charset="0"/>
              <a:cs typeface="Calibri" panose="020F0502020204030204" pitchFamily="34" charset="0"/>
            </a:endParaRPr>
          </a:p>
        </p:txBody>
      </p:sp>
      <p:graphicFrame>
        <p:nvGraphicFramePr>
          <p:cNvPr id="2" name="Diagram 1"/>
          <p:cNvGraphicFramePr/>
          <p:nvPr>
            <p:extLst>
              <p:ext uri="{D42A27DB-BD31-4B8C-83A1-F6EECF244321}">
                <p14:modId xmlns:p14="http://schemas.microsoft.com/office/powerpoint/2010/main" val="1820750902"/>
              </p:ext>
            </p:extLst>
          </p:nvPr>
        </p:nvGraphicFramePr>
        <p:xfrm>
          <a:off x="1513680" y="1484784"/>
          <a:ext cx="7234783"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Elbow Connector 4"/>
          <p:cNvCxnSpPr/>
          <p:nvPr/>
        </p:nvCxnSpPr>
        <p:spPr>
          <a:xfrm rot="16200000" flipH="1">
            <a:off x="2303748" y="5553236"/>
            <a:ext cx="792088" cy="576064"/>
          </a:xfrm>
          <a:prstGeom prst="bentConnector3">
            <a:avLst/>
          </a:prstGeom>
          <a:ln w="28575">
            <a:solidFill>
              <a:schemeClr val="accent1">
                <a:lumMod val="2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555776" y="6275085"/>
            <a:ext cx="5832648" cy="369332"/>
          </a:xfrm>
          <a:prstGeom prst="rect">
            <a:avLst/>
          </a:prstGeom>
          <a:noFill/>
          <a:ln>
            <a:solidFill>
              <a:schemeClr val="accent1">
                <a:lumMod val="50000"/>
              </a:schemeClr>
            </a:solidFill>
          </a:ln>
        </p:spPr>
        <p:txBody>
          <a:bodyPr wrap="square" rtlCol="0">
            <a:spAutoFit/>
          </a:bodyPr>
          <a:lstStyle/>
          <a:p>
            <a:r>
              <a:rPr lang="el-GR" dirty="0">
                <a:latin typeface="Calibri" panose="020F0502020204030204" pitchFamily="34" charset="0"/>
                <a:cs typeface="Calibri" panose="020F0502020204030204" pitchFamily="34" charset="0"/>
              </a:rPr>
              <a:t>Ακρίβεια με την οποία εκτιμάται η </a:t>
            </a:r>
            <a:r>
              <a:rPr lang="el-GR" dirty="0" err="1">
                <a:latin typeface="Calibri" panose="020F0502020204030204" pitchFamily="34" charset="0"/>
                <a:cs typeface="Calibri" panose="020F0502020204030204" pitchFamily="34" charset="0"/>
              </a:rPr>
              <a:t>κληροδοτική</a:t>
            </a:r>
            <a:r>
              <a:rPr lang="el-GR" dirty="0">
                <a:latin typeface="Calibri" panose="020F0502020204030204" pitchFamily="34" charset="0"/>
                <a:cs typeface="Calibri" panose="020F0502020204030204" pitchFamily="34" charset="0"/>
              </a:rPr>
              <a:t> τιμή</a:t>
            </a:r>
          </a:p>
        </p:txBody>
      </p:sp>
    </p:spTree>
    <p:extLst>
      <p:ext uri="{BB962C8B-B14F-4D97-AF65-F5344CB8AC3E}">
        <p14:creationId xmlns:p14="http://schemas.microsoft.com/office/powerpoint/2010/main" val="11559857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Ερωτήσεις κατανόησης</a:t>
            </a:r>
          </a:p>
        </p:txBody>
      </p:sp>
      <p:sp>
        <p:nvSpPr>
          <p:cNvPr id="3" name="Content Placeholder 2"/>
          <p:cNvSpPr>
            <a:spLocks noGrp="1"/>
          </p:cNvSpPr>
          <p:nvPr>
            <p:ph idx="1"/>
          </p:nvPr>
        </p:nvSpPr>
        <p:spPr/>
        <p:txBody>
          <a:bodyPr/>
          <a:lstStyle/>
          <a:p>
            <a:r>
              <a:rPr lang="el-GR" sz="2400" dirty="0"/>
              <a:t>Εξηγείστε για ποιο λόγο χρειάζεται να γίνει διόρθωση των </a:t>
            </a:r>
            <a:r>
              <a:rPr lang="el-GR" sz="2400" dirty="0" err="1"/>
              <a:t>φαινοτυπικών</a:t>
            </a:r>
            <a:r>
              <a:rPr lang="el-GR" sz="2400" dirty="0"/>
              <a:t> τιμών στις αποδόσεις των ζώων όπως συλλέγονται κατά τον έλεγχο των αποδόσεων</a:t>
            </a:r>
          </a:p>
          <a:p>
            <a:r>
              <a:rPr lang="el-GR" sz="2400" dirty="0"/>
              <a:t>Ποια είναι τα πλεονεκτήματα όταν ο έλεγχος των αποδόσεων γίνεται στις εκτροφές ;</a:t>
            </a:r>
          </a:p>
          <a:p>
            <a:r>
              <a:rPr lang="el-GR" sz="2400" dirty="0"/>
              <a:t>Ποια είναι τα πλεονεκτήματα όταν ο έλεγχος των αποδόσεων γίνεται στους κεντρικούς σταθμούς ελέγχου;</a:t>
            </a:r>
          </a:p>
          <a:p>
            <a:endParaRPr lang="el-GR" dirty="0"/>
          </a:p>
        </p:txBody>
      </p:sp>
    </p:spTree>
    <p:extLst>
      <p:ext uri="{BB962C8B-B14F-4D97-AF65-F5344CB8AC3E}">
        <p14:creationId xmlns:p14="http://schemas.microsoft.com/office/powerpoint/2010/main" val="24386675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r>
              <a:rPr lang="el-GR" dirty="0"/>
              <a:t>Συσχετίσεις ιδιοτήτων </a:t>
            </a:r>
            <a:r>
              <a:rPr lang="en-US" dirty="0">
                <a:hlinkClick r:id="rId2"/>
              </a:rPr>
              <a:t>https://www.animalgenome.org/cgi-bin/CorrDB/index#Sheep</a:t>
            </a:r>
            <a:endParaRPr lang="en-US" dirty="0"/>
          </a:p>
          <a:p>
            <a:r>
              <a:rPr lang="el-GR" dirty="0"/>
              <a:t>Διόρθωση του βάρους γέννησης/ βάρους απογαλακτισμού </a:t>
            </a:r>
            <a:r>
              <a:rPr lang="en-US" dirty="0">
                <a:hlinkClick r:id="rId3"/>
              </a:rPr>
              <a:t>https://digitalcommons.unl.edu/cgi/viewcontent.cgi?article=1250&amp;context=animalscifacpub</a:t>
            </a:r>
            <a:r>
              <a:rPr lang="el-GR" dirty="0"/>
              <a:t> </a:t>
            </a:r>
            <a:endParaRPr lang="en-US" dirty="0"/>
          </a:p>
          <a:p>
            <a:endParaRPr lang="el-GR" dirty="0"/>
          </a:p>
        </p:txBody>
      </p:sp>
    </p:spTree>
    <p:extLst>
      <p:ext uri="{BB962C8B-B14F-4D97-AF65-F5344CB8AC3E}">
        <p14:creationId xmlns:p14="http://schemas.microsoft.com/office/powerpoint/2010/main" val="8969381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Προτεινόμενη βιβλιογραφία</a:t>
            </a:r>
          </a:p>
        </p:txBody>
      </p:sp>
      <p:sp>
        <p:nvSpPr>
          <p:cNvPr id="3" name="Content Placeholder 2"/>
          <p:cNvSpPr>
            <a:spLocks noGrp="1"/>
          </p:cNvSpPr>
          <p:nvPr>
            <p:ph idx="1"/>
          </p:nvPr>
        </p:nvSpPr>
        <p:spPr/>
        <p:txBody>
          <a:bodyPr/>
          <a:lstStyle/>
          <a:p>
            <a:r>
              <a:rPr lang="el-GR" altLang="el-GR" dirty="0">
                <a:latin typeface="Book Antiqua" panose="02040602050305030304" pitchFamily="18" charset="0"/>
              </a:rPr>
              <a:t>Ρογδάκης </a:t>
            </a:r>
            <a:r>
              <a:rPr lang="el-GR" altLang="el-GR" dirty="0" err="1">
                <a:latin typeface="Book Antiqua" panose="02040602050305030304" pitchFamily="18" charset="0"/>
              </a:rPr>
              <a:t>Εμμ</a:t>
            </a:r>
            <a:r>
              <a:rPr lang="el-GR" altLang="el-GR" dirty="0">
                <a:latin typeface="Book Antiqua" panose="02040602050305030304" pitchFamily="18" charset="0"/>
              </a:rPr>
              <a:t>. (2008): Γενετική Βελτίωση Αγροτικών Ζώων, εκδόσεις </a:t>
            </a:r>
            <a:r>
              <a:rPr lang="el-GR" altLang="el-GR" dirty="0" err="1">
                <a:latin typeface="Book Antiqua" panose="02040602050305030304" pitchFamily="18" charset="0"/>
              </a:rPr>
              <a:t>Αθ</a:t>
            </a:r>
            <a:r>
              <a:rPr lang="el-GR" altLang="el-GR" dirty="0">
                <a:latin typeface="Book Antiqua" panose="02040602050305030304" pitchFamily="18" charset="0"/>
              </a:rPr>
              <a:t>. Σταμούλης, Κεφάλαιο 6, σελ</a:t>
            </a:r>
            <a:r>
              <a:rPr lang="el-GR" altLang="el-GR">
                <a:latin typeface="Book Antiqua" panose="02040602050305030304" pitchFamily="18" charset="0"/>
              </a:rPr>
              <a:t>:.330-339</a:t>
            </a:r>
            <a:endParaRPr lang="el-GR" altLang="el-GR" dirty="0">
              <a:latin typeface="Book Antiqua" panose="02040602050305030304" pitchFamily="18" charset="0"/>
            </a:endParaRPr>
          </a:p>
          <a:p>
            <a:endParaRPr lang="el-GR" dirty="0"/>
          </a:p>
        </p:txBody>
      </p:sp>
    </p:spTree>
    <p:extLst>
      <p:ext uri="{BB962C8B-B14F-4D97-AF65-F5344CB8AC3E}">
        <p14:creationId xmlns:p14="http://schemas.microsoft.com/office/powerpoint/2010/main" val="4003038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a:xfrm>
            <a:off x="446088" y="115888"/>
            <a:ext cx="8229600" cy="419100"/>
          </a:xfrm>
        </p:spPr>
        <p:txBody>
          <a:bodyPr/>
          <a:lstStyle/>
          <a:p>
            <a:r>
              <a:rPr lang="el-GR" altLang="el-GR" sz="3600" b="1" dirty="0">
                <a:solidFill>
                  <a:schemeClr val="accent5">
                    <a:lumMod val="25000"/>
                  </a:schemeClr>
                </a:solidFill>
                <a:latin typeface="Calibri" panose="020F0502020204030204" pitchFamily="34" charset="0"/>
                <a:cs typeface="Calibri" panose="020F0502020204030204" pitchFamily="34" charset="0"/>
              </a:rPr>
              <a:t>Έλεγχος αποδόσεων στις εκτροφές </a:t>
            </a:r>
            <a:endParaRPr lang="en-US" altLang="el-GR" sz="3600" b="1" dirty="0">
              <a:solidFill>
                <a:schemeClr val="accent5">
                  <a:lumMod val="25000"/>
                </a:schemeClr>
              </a:solidFill>
              <a:latin typeface="Calibri" panose="020F0502020204030204" pitchFamily="34" charset="0"/>
              <a:cs typeface="Calibri" panose="020F0502020204030204" pitchFamily="34" charset="0"/>
            </a:endParaRPr>
          </a:p>
        </p:txBody>
      </p:sp>
      <p:graphicFrame>
        <p:nvGraphicFramePr>
          <p:cNvPr id="2" name="Diagram 1"/>
          <p:cNvGraphicFramePr/>
          <p:nvPr>
            <p:extLst>
              <p:ext uri="{D42A27DB-BD31-4B8C-83A1-F6EECF244321}">
                <p14:modId xmlns:p14="http://schemas.microsoft.com/office/powerpoint/2010/main" val="1162655506"/>
              </p:ext>
            </p:extLst>
          </p:nvPr>
        </p:nvGraphicFramePr>
        <p:xfrm>
          <a:off x="-108520" y="629270"/>
          <a:ext cx="9056222" cy="4480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ounded Rectangle 2"/>
          <p:cNvSpPr/>
          <p:nvPr/>
        </p:nvSpPr>
        <p:spPr>
          <a:xfrm>
            <a:off x="446088" y="5203824"/>
            <a:ext cx="8501614" cy="14655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267" name="2 - Θέση περιεχομένου"/>
          <p:cNvSpPr>
            <a:spLocks noGrp="1"/>
          </p:cNvSpPr>
          <p:nvPr>
            <p:ph idx="1"/>
          </p:nvPr>
        </p:nvSpPr>
        <p:spPr>
          <a:xfrm>
            <a:off x="747800" y="5228748"/>
            <a:ext cx="8199902" cy="1343371"/>
          </a:xfrm>
        </p:spPr>
        <p:txBody>
          <a:bodyPr/>
          <a:lstStyle/>
          <a:p>
            <a:pPr lvl="1">
              <a:buFont typeface="Wingdings" panose="05000000000000000000" pitchFamily="2" charset="2"/>
              <a:buChar char="v"/>
            </a:pPr>
            <a:r>
              <a:rPr lang="el-GR" altLang="el-GR" sz="2400" dirty="0">
                <a:latin typeface="Calibri" panose="020F0502020204030204" pitchFamily="34" charset="0"/>
                <a:cs typeface="Calibri" panose="020F0502020204030204" pitchFamily="34" charset="0"/>
              </a:rPr>
              <a:t>οι αποδόσεις  που πραγματοποιούνται σε διαφορετικές εκτροφές δεν είναι απ’ ευθείας συγκρίσιμες</a:t>
            </a:r>
            <a:r>
              <a:rPr lang="el-GR" altLang="el-GR" sz="2000" dirty="0">
                <a:latin typeface="Calibri" panose="020F0502020204030204" pitchFamily="34" charset="0"/>
                <a:cs typeface="Calibri" panose="020F0502020204030204" pitchFamily="34" charset="0"/>
              </a:rPr>
              <a:t> </a:t>
            </a:r>
          </a:p>
          <a:p>
            <a:pPr lvl="1">
              <a:buFont typeface="Wingdings" panose="05000000000000000000" pitchFamily="2" charset="2"/>
              <a:buChar char="v"/>
            </a:pPr>
            <a:r>
              <a:rPr lang="el-GR" altLang="el-GR" sz="2400" dirty="0">
                <a:latin typeface="Calibri" panose="020F0502020204030204" pitchFamily="34" charset="0"/>
                <a:cs typeface="Calibri" panose="020F0502020204030204" pitchFamily="34" charset="0"/>
              </a:rPr>
              <a:t>η εκτίμηση των </a:t>
            </a:r>
            <a:r>
              <a:rPr lang="el-GR" altLang="el-GR" sz="2400" dirty="0" err="1">
                <a:latin typeface="Calibri" panose="020F0502020204030204" pitchFamily="34" charset="0"/>
                <a:cs typeface="Calibri" panose="020F0502020204030204" pitchFamily="34" charset="0"/>
              </a:rPr>
              <a:t>κληροδοτικών</a:t>
            </a:r>
            <a:r>
              <a:rPr lang="el-GR" altLang="el-GR" sz="2400" dirty="0">
                <a:latin typeface="Calibri" panose="020F0502020204030204" pitchFamily="34" charset="0"/>
                <a:cs typeface="Calibri" panose="020F0502020204030204" pitchFamily="34" charset="0"/>
              </a:rPr>
              <a:t> τιμών είναι δύσκολη</a:t>
            </a:r>
            <a:endParaRPr lang="en-US" altLang="el-GR" sz="2400" dirty="0">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a:xfrm>
            <a:off x="446088" y="115888"/>
            <a:ext cx="8229600" cy="419100"/>
          </a:xfrm>
        </p:spPr>
        <p:txBody>
          <a:bodyPr/>
          <a:lstStyle/>
          <a:p>
            <a:r>
              <a:rPr lang="el-GR" altLang="el-GR" sz="3600" b="1" dirty="0">
                <a:solidFill>
                  <a:schemeClr val="accent5">
                    <a:lumMod val="25000"/>
                  </a:schemeClr>
                </a:solidFill>
                <a:latin typeface="Calibri" panose="020F0502020204030204" pitchFamily="34" charset="0"/>
                <a:cs typeface="Calibri" panose="020F0502020204030204" pitchFamily="34" charset="0"/>
              </a:rPr>
              <a:t>Έλεγχος αποδόσεων στις εκτροφές </a:t>
            </a:r>
            <a:endParaRPr lang="en-US" altLang="el-GR" sz="3600" b="1" dirty="0">
              <a:solidFill>
                <a:schemeClr val="accent5">
                  <a:lumMod val="25000"/>
                </a:schemeClr>
              </a:solidFill>
              <a:latin typeface="Calibri" panose="020F0502020204030204" pitchFamily="34" charset="0"/>
              <a:cs typeface="Calibri" panose="020F0502020204030204" pitchFamily="34" charset="0"/>
            </a:endParaRPr>
          </a:p>
        </p:txBody>
      </p:sp>
      <p:graphicFrame>
        <p:nvGraphicFramePr>
          <p:cNvPr id="6" name="Diagram 5"/>
          <p:cNvGraphicFramePr/>
          <p:nvPr>
            <p:extLst>
              <p:ext uri="{D42A27DB-BD31-4B8C-83A1-F6EECF244321}">
                <p14:modId xmlns:p14="http://schemas.microsoft.com/office/powerpoint/2010/main" val="497578065"/>
              </p:ext>
            </p:extLst>
          </p:nvPr>
        </p:nvGraphicFramePr>
        <p:xfrm>
          <a:off x="1475656" y="1556792"/>
          <a:ext cx="6624736"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2123728" y="775865"/>
            <a:ext cx="5328592" cy="523220"/>
          </a:xfrm>
          <a:prstGeom prst="rect">
            <a:avLst/>
          </a:prstGeom>
          <a:solidFill>
            <a:schemeClr val="accent1"/>
          </a:solidFill>
        </p:spPr>
        <p:txBody>
          <a:bodyPr wrap="square" rtlCol="0">
            <a:spAutoFit/>
          </a:bodyPr>
          <a:lstStyle/>
          <a:p>
            <a:pPr algn="ctr"/>
            <a:r>
              <a:rPr lang="el-GR" sz="2800" b="1" dirty="0">
                <a:latin typeface="Calibri" panose="020F0502020204030204" pitchFamily="34" charset="0"/>
                <a:cs typeface="Calibri" panose="020F0502020204030204" pitchFamily="34" charset="0"/>
              </a:rPr>
              <a:t>Ιδιότητες που ελέγχονται </a:t>
            </a:r>
          </a:p>
        </p:txBody>
      </p:sp>
    </p:spTree>
    <p:extLst>
      <p:ext uri="{BB962C8B-B14F-4D97-AF65-F5344CB8AC3E}">
        <p14:creationId xmlns:p14="http://schemas.microsoft.com/office/powerpoint/2010/main" val="477709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a:xfrm>
            <a:off x="457200" y="11266"/>
            <a:ext cx="8229600" cy="1143000"/>
          </a:xfrm>
        </p:spPr>
        <p:txBody>
          <a:bodyPr/>
          <a:lstStyle/>
          <a:p>
            <a:r>
              <a:rPr lang="el-GR" altLang="el-GR" sz="3200" dirty="0">
                <a:latin typeface="Calibri" panose="020F0502020204030204" pitchFamily="34" charset="0"/>
                <a:cs typeface="Calibri" panose="020F0502020204030204" pitchFamily="34" charset="0"/>
              </a:rPr>
              <a:t>Από τις συνθήκες του περιβάλλοντος εκτροφής - </a:t>
            </a:r>
            <a:br>
              <a:rPr lang="el-GR" altLang="el-GR" sz="3200" dirty="0">
                <a:latin typeface="Calibri" panose="020F0502020204030204" pitchFamily="34" charset="0"/>
                <a:cs typeface="Calibri" panose="020F0502020204030204" pitchFamily="34" charset="0"/>
              </a:rPr>
            </a:br>
            <a:r>
              <a:rPr lang="el-GR" altLang="el-GR" sz="3200" b="1" dirty="0">
                <a:solidFill>
                  <a:schemeClr val="accent5">
                    <a:lumMod val="25000"/>
                  </a:schemeClr>
                </a:solidFill>
                <a:latin typeface="Calibri" panose="020F0502020204030204" pitchFamily="34" charset="0"/>
                <a:cs typeface="Calibri" panose="020F0502020204030204" pitchFamily="34" charset="0"/>
              </a:rPr>
              <a:t>περιβαλλοντικές επιδράσεις </a:t>
            </a:r>
            <a:endParaRPr lang="en-US" altLang="el-GR" sz="3200" b="1" dirty="0">
              <a:solidFill>
                <a:schemeClr val="accent5">
                  <a:lumMod val="25000"/>
                </a:schemeClr>
              </a:solidFill>
              <a:latin typeface="Calibri" panose="020F0502020204030204" pitchFamily="34" charset="0"/>
              <a:cs typeface="Calibri" panose="020F0502020204030204" pitchFamily="34" charset="0"/>
            </a:endParaRPr>
          </a:p>
        </p:txBody>
      </p:sp>
      <p:sp>
        <p:nvSpPr>
          <p:cNvPr id="12291" name="2 - Θέση περιεχομένου"/>
          <p:cNvSpPr>
            <a:spLocks noGrp="1"/>
          </p:cNvSpPr>
          <p:nvPr>
            <p:ph sz="half" idx="1"/>
          </p:nvPr>
        </p:nvSpPr>
        <p:spPr>
          <a:xfrm>
            <a:off x="331912" y="1154266"/>
            <a:ext cx="4038600" cy="5440362"/>
          </a:xfrm>
          <a:solidFill>
            <a:schemeClr val="accent1"/>
          </a:solidFill>
        </p:spPr>
        <p:txBody>
          <a:bodyPr/>
          <a:lstStyle/>
          <a:p>
            <a:r>
              <a:rPr lang="el-GR" altLang="el-GR" sz="2800" b="1" dirty="0">
                <a:solidFill>
                  <a:schemeClr val="accent5">
                    <a:lumMod val="25000"/>
                  </a:schemeClr>
                </a:solidFill>
                <a:latin typeface="Calibri" panose="020F0502020204030204" pitchFamily="34" charset="0"/>
                <a:cs typeface="Calibri" panose="020F0502020204030204" pitchFamily="34" charset="0"/>
              </a:rPr>
              <a:t>Τυχαίες</a:t>
            </a:r>
          </a:p>
          <a:p>
            <a:r>
              <a:rPr lang="el-GR" altLang="el-GR" sz="2000" dirty="0">
                <a:latin typeface="Calibri" panose="020F0502020204030204" pitchFamily="34" charset="0"/>
                <a:cs typeface="Calibri" panose="020F0502020204030204" pitchFamily="34" charset="0"/>
              </a:rPr>
              <a:t>ενεργούν σε κάθε άτομο προς τυχαία κατεύθυνση και με τυχαία ένταση και, κατά συνέπεια, </a:t>
            </a:r>
            <a:r>
              <a:rPr lang="el-GR" altLang="el-GR" sz="2000" b="1" i="1" u="sng" dirty="0">
                <a:latin typeface="Calibri" panose="020F0502020204030204" pitchFamily="34" charset="0"/>
                <a:cs typeface="Calibri" panose="020F0502020204030204" pitchFamily="34" charset="0"/>
              </a:rPr>
              <a:t>δεν είναι ελεγχόμενες</a:t>
            </a:r>
            <a:r>
              <a:rPr lang="el-GR" altLang="el-GR" sz="2000" dirty="0">
                <a:latin typeface="Calibri" panose="020F0502020204030204" pitchFamily="34" charset="0"/>
                <a:cs typeface="Calibri" panose="020F0502020204030204" pitchFamily="34" charset="0"/>
              </a:rPr>
              <a:t>.</a:t>
            </a:r>
            <a:endParaRPr lang="en-US" altLang="el-GR" sz="2000" dirty="0">
              <a:latin typeface="Calibri" panose="020F0502020204030204" pitchFamily="34" charset="0"/>
              <a:cs typeface="Calibri" panose="020F0502020204030204" pitchFamily="34" charset="0"/>
            </a:endParaRPr>
          </a:p>
          <a:p>
            <a:r>
              <a:rPr lang="el-GR" altLang="el-GR" sz="2000" dirty="0">
                <a:latin typeface="Calibri" panose="020F0502020204030204" pitchFamily="34" charset="0"/>
                <a:cs typeface="Calibri" panose="020F0502020204030204" pitchFamily="34" charset="0"/>
              </a:rPr>
              <a:t>προκαλούν διαφορές μεταξύ των αποδόσεων των ζώων (περιβαλλοντικές). </a:t>
            </a:r>
          </a:p>
          <a:p>
            <a:pPr marL="685800" lvl="1"/>
            <a:r>
              <a:rPr lang="el-GR" altLang="el-GR" sz="1800" dirty="0">
                <a:latin typeface="Calibri" panose="020F0502020204030204" pitchFamily="34" charset="0"/>
                <a:cs typeface="Calibri" panose="020F0502020204030204" pitchFamily="34" charset="0"/>
              </a:rPr>
              <a:t>διακυμάνσεις στην κατανάλωση τροφής από ημέρα σε ημέρα, </a:t>
            </a:r>
          </a:p>
          <a:p>
            <a:pPr lvl="1"/>
            <a:r>
              <a:rPr lang="el-GR" altLang="el-GR" sz="1800" dirty="0">
                <a:latin typeface="Calibri" panose="020F0502020204030204" pitchFamily="34" charset="0"/>
                <a:cs typeface="Calibri" panose="020F0502020204030204" pitchFamily="34" charset="0"/>
              </a:rPr>
              <a:t>θέση  που καταλαμβάνει ένα ζώο στο στάβλο </a:t>
            </a:r>
          </a:p>
          <a:p>
            <a:pPr lvl="1"/>
            <a:r>
              <a:rPr lang="el-GR" altLang="el-GR" sz="1800" dirty="0">
                <a:latin typeface="Calibri" panose="020F0502020204030204" pitchFamily="34" charset="0"/>
                <a:cs typeface="Calibri" panose="020F0502020204030204" pitchFamily="34" charset="0"/>
              </a:rPr>
              <a:t>ατομικές και παροδικές ασθένειες</a:t>
            </a:r>
          </a:p>
          <a:p>
            <a:pPr lvl="1"/>
            <a:r>
              <a:rPr lang="el-GR" altLang="el-GR" sz="1800" dirty="0">
                <a:latin typeface="Calibri" panose="020F0502020204030204" pitchFamily="34" charset="0"/>
                <a:cs typeface="Calibri" panose="020F0502020204030204" pitchFamily="34" charset="0"/>
              </a:rPr>
              <a:t>σφάλματα κατάρτισης ατομικών σιτηρεσίων </a:t>
            </a:r>
          </a:p>
          <a:p>
            <a:endParaRPr lang="en-US" altLang="el-GR" sz="3600" dirty="0"/>
          </a:p>
        </p:txBody>
      </p:sp>
      <p:sp>
        <p:nvSpPr>
          <p:cNvPr id="2" name="Content Placeholder 1"/>
          <p:cNvSpPr>
            <a:spLocks noGrp="1"/>
          </p:cNvSpPr>
          <p:nvPr>
            <p:ph sz="half" idx="2"/>
          </p:nvPr>
        </p:nvSpPr>
        <p:spPr>
          <a:xfrm>
            <a:off x="4716016" y="1026919"/>
            <a:ext cx="4316288" cy="5703734"/>
          </a:xfrm>
          <a:solidFill>
            <a:schemeClr val="accent1"/>
          </a:solidFill>
        </p:spPr>
        <p:txBody>
          <a:bodyPr/>
          <a:lstStyle/>
          <a:p>
            <a:r>
              <a:rPr lang="el-GR" sz="2800" b="1" dirty="0">
                <a:solidFill>
                  <a:schemeClr val="accent5">
                    <a:lumMod val="25000"/>
                  </a:schemeClr>
                </a:solidFill>
                <a:latin typeface="Calibri" panose="020F0502020204030204" pitchFamily="34" charset="0"/>
                <a:cs typeface="Calibri" panose="020F0502020204030204" pitchFamily="34" charset="0"/>
              </a:rPr>
              <a:t>Συστηματικές</a:t>
            </a:r>
          </a:p>
          <a:p>
            <a:r>
              <a:rPr lang="el-GR" sz="1800" dirty="0">
                <a:solidFill>
                  <a:schemeClr val="accent5">
                    <a:lumMod val="25000"/>
                  </a:schemeClr>
                </a:solidFill>
                <a:latin typeface="Calibri" panose="020F0502020204030204" pitchFamily="34" charset="0"/>
                <a:cs typeface="Calibri" panose="020F0502020204030204" pitchFamily="34" charset="0"/>
              </a:rPr>
              <a:t>Επηρεάζουν τις αποδόσεις προς την ίδια κατεύθυνση</a:t>
            </a:r>
          </a:p>
          <a:p>
            <a:pPr lvl="1"/>
            <a:r>
              <a:rPr lang="el-GR" altLang="el-GR" sz="1800" dirty="0">
                <a:latin typeface="Calibri" panose="020F0502020204030204" pitchFamily="34" charset="0"/>
                <a:cs typeface="Calibri" panose="020F0502020204030204" pitchFamily="34" charset="0"/>
              </a:rPr>
              <a:t>επίπεδο της εκτροφής (το ειδικό περιβάλλον της εκτροφής) </a:t>
            </a:r>
          </a:p>
          <a:p>
            <a:pPr lvl="1"/>
            <a:r>
              <a:rPr lang="el-GR" altLang="el-GR" sz="1800" dirty="0">
                <a:latin typeface="Calibri" panose="020F0502020204030204" pitchFamily="34" charset="0"/>
                <a:cs typeface="Calibri" panose="020F0502020204030204" pitchFamily="34" charset="0"/>
              </a:rPr>
              <a:t>ηλικία κατά τον πρώτο τοκετό, </a:t>
            </a:r>
          </a:p>
          <a:p>
            <a:pPr lvl="1"/>
            <a:r>
              <a:rPr lang="el-GR" altLang="el-GR" sz="1800" dirty="0">
                <a:latin typeface="Calibri" panose="020F0502020204030204" pitchFamily="34" charset="0"/>
                <a:cs typeface="Calibri" panose="020F0502020204030204" pitchFamily="34" charset="0"/>
              </a:rPr>
              <a:t>διάρκεια της ξηράς περιόδου, </a:t>
            </a:r>
          </a:p>
          <a:p>
            <a:pPr lvl="1"/>
            <a:r>
              <a:rPr lang="el-GR" altLang="el-GR" sz="1800" dirty="0">
                <a:latin typeface="Calibri" panose="020F0502020204030204" pitchFamily="34" charset="0"/>
                <a:cs typeface="Calibri" panose="020F0502020204030204" pitchFamily="34" charset="0"/>
              </a:rPr>
              <a:t>συχνότητα των </a:t>
            </a:r>
            <a:r>
              <a:rPr lang="el-GR" altLang="el-GR" sz="1800" dirty="0" err="1">
                <a:latin typeface="Calibri" panose="020F0502020204030204" pitchFamily="34" charset="0"/>
                <a:cs typeface="Calibri" panose="020F0502020204030204" pitchFamily="34" charset="0"/>
              </a:rPr>
              <a:t>αμέλξεων</a:t>
            </a:r>
            <a:r>
              <a:rPr lang="el-GR" altLang="el-GR" sz="1800" dirty="0">
                <a:latin typeface="Calibri" panose="020F0502020204030204" pitchFamily="34" charset="0"/>
                <a:cs typeface="Calibri" panose="020F0502020204030204" pitchFamily="34" charset="0"/>
              </a:rPr>
              <a:t>, </a:t>
            </a:r>
          </a:p>
          <a:p>
            <a:pPr lvl="1"/>
            <a:r>
              <a:rPr lang="el-GR" altLang="el-GR" sz="1800" dirty="0">
                <a:latin typeface="Calibri" panose="020F0502020204030204" pitchFamily="34" charset="0"/>
                <a:cs typeface="Calibri" panose="020F0502020204030204" pitchFamily="34" charset="0"/>
              </a:rPr>
              <a:t>διάστημα από τον τοκετό έως τη σύλληψη, </a:t>
            </a:r>
          </a:p>
          <a:p>
            <a:pPr lvl="1"/>
            <a:r>
              <a:rPr lang="el-GR" altLang="el-GR" sz="1800" dirty="0">
                <a:latin typeface="Calibri" panose="020F0502020204030204" pitchFamily="34" charset="0"/>
                <a:cs typeface="Calibri" panose="020F0502020204030204" pitchFamily="34" charset="0"/>
              </a:rPr>
              <a:t>αριθμός, ο τύπος και η εποχή τοκετού, </a:t>
            </a:r>
          </a:p>
          <a:p>
            <a:pPr lvl="1"/>
            <a:r>
              <a:rPr lang="el-GR" altLang="el-GR" sz="1800" dirty="0">
                <a:latin typeface="Calibri" panose="020F0502020204030204" pitchFamily="34" charset="0"/>
                <a:cs typeface="Calibri" panose="020F0502020204030204" pitchFamily="34" charset="0"/>
              </a:rPr>
              <a:t>ηλικία, </a:t>
            </a:r>
          </a:p>
          <a:p>
            <a:pPr lvl="1"/>
            <a:r>
              <a:rPr lang="el-GR" altLang="el-GR" sz="1800" dirty="0">
                <a:latin typeface="Calibri" panose="020F0502020204030204" pitchFamily="34" charset="0"/>
                <a:cs typeface="Calibri" panose="020F0502020204030204" pitchFamily="34" charset="0"/>
              </a:rPr>
              <a:t>σωματικό βάρος κ.ά. </a:t>
            </a:r>
          </a:p>
          <a:p>
            <a:pPr lvl="1"/>
            <a:r>
              <a:rPr lang="el-GR" altLang="el-GR" sz="1800" dirty="0">
                <a:latin typeface="Calibri" panose="020F0502020204030204" pitchFamily="34" charset="0"/>
                <a:cs typeface="Calibri" panose="020F0502020204030204" pitchFamily="34" charset="0"/>
              </a:rPr>
              <a:t>Επίπεδο διατροφής (</a:t>
            </a:r>
            <a:r>
              <a:rPr lang="en-US" altLang="el-GR" sz="1800" dirty="0">
                <a:latin typeface="Calibri" panose="020F0502020204030204" pitchFamily="34" charset="0"/>
                <a:cs typeface="Calibri" panose="020F0502020204030204" pitchFamily="34" charset="0"/>
              </a:rPr>
              <a:t>ad </a:t>
            </a:r>
            <a:r>
              <a:rPr lang="en-US" altLang="el-GR" sz="1800" dirty="0" err="1">
                <a:latin typeface="Calibri" panose="020F0502020204030204" pitchFamily="34" charset="0"/>
                <a:cs typeface="Calibri" panose="020F0502020204030204" pitchFamily="34" charset="0"/>
              </a:rPr>
              <a:t>libidum</a:t>
            </a:r>
            <a:r>
              <a:rPr lang="en-US" altLang="el-GR" sz="1800" dirty="0">
                <a:latin typeface="Calibri" panose="020F0502020204030204" pitchFamily="34" charset="0"/>
                <a:cs typeface="Calibri" panose="020F0502020204030204" pitchFamily="34" charset="0"/>
              </a:rPr>
              <a:t> / </a:t>
            </a:r>
            <a:r>
              <a:rPr lang="el-GR" altLang="el-GR" sz="1800" dirty="0">
                <a:latin typeface="Calibri" panose="020F0502020204030204" pitchFamily="34" charset="0"/>
                <a:cs typeface="Calibri" panose="020F0502020204030204" pitchFamily="34" charset="0"/>
              </a:rPr>
              <a:t>περιορισμένη διατροφή)</a:t>
            </a:r>
          </a:p>
        </p:txBody>
      </p:sp>
    </p:spTree>
    <p:extLst>
      <p:ext uri="{BB962C8B-B14F-4D97-AF65-F5344CB8AC3E}">
        <p14:creationId xmlns:p14="http://schemas.microsoft.com/office/powerpoint/2010/main" val="3793051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a:xfrm>
            <a:off x="26043" y="99790"/>
            <a:ext cx="9144000" cy="417513"/>
          </a:xfrm>
        </p:spPr>
        <p:txBody>
          <a:bodyPr/>
          <a:lstStyle/>
          <a:p>
            <a:r>
              <a:rPr lang="el-GR" altLang="el-GR" sz="2400" b="1" dirty="0">
                <a:solidFill>
                  <a:schemeClr val="accent5">
                    <a:lumMod val="25000"/>
                  </a:schemeClr>
                </a:solidFill>
                <a:latin typeface="Calibri" panose="020F0502020204030204" pitchFamily="34" charset="0"/>
                <a:cs typeface="Calibri" panose="020F0502020204030204" pitchFamily="34" charset="0"/>
              </a:rPr>
              <a:t>Παραγωγικές ιδιότητες και συστηματικές περιβαλλοντικές επιδράσεις</a:t>
            </a:r>
          </a:p>
        </p:txBody>
      </p:sp>
      <p:graphicFrame>
        <p:nvGraphicFramePr>
          <p:cNvPr id="42126" name="Group 142"/>
          <p:cNvGraphicFramePr>
            <a:graphicFrameLocks noGrp="1"/>
          </p:cNvGraphicFramePr>
          <p:nvPr>
            <p:ph idx="1"/>
            <p:extLst>
              <p:ext uri="{D42A27DB-BD31-4B8C-83A1-F6EECF244321}">
                <p14:modId xmlns:p14="http://schemas.microsoft.com/office/powerpoint/2010/main" val="1643782015"/>
              </p:ext>
            </p:extLst>
          </p:nvPr>
        </p:nvGraphicFramePr>
        <p:xfrm>
          <a:off x="125412" y="501106"/>
          <a:ext cx="8893175" cy="5663838"/>
        </p:xfrm>
        <a:graphic>
          <a:graphicData uri="http://schemas.openxmlformats.org/drawingml/2006/table">
            <a:tbl>
              <a:tblPr/>
              <a:tblGrid>
                <a:gridCol w="2017713">
                  <a:extLst>
                    <a:ext uri="{9D8B030D-6E8A-4147-A177-3AD203B41FA5}">
                      <a16:colId xmlns:a16="http://schemas.microsoft.com/office/drawing/2014/main" val="20000"/>
                    </a:ext>
                  </a:extLst>
                </a:gridCol>
                <a:gridCol w="3024187">
                  <a:extLst>
                    <a:ext uri="{9D8B030D-6E8A-4147-A177-3AD203B41FA5}">
                      <a16:colId xmlns:a16="http://schemas.microsoft.com/office/drawing/2014/main" val="20001"/>
                    </a:ext>
                  </a:extLst>
                </a:gridCol>
                <a:gridCol w="3851275">
                  <a:extLst>
                    <a:ext uri="{9D8B030D-6E8A-4147-A177-3AD203B41FA5}">
                      <a16:colId xmlns:a16="http://schemas.microsoft.com/office/drawing/2014/main" val="20002"/>
                    </a:ext>
                  </a:extLst>
                </a:gridCol>
              </a:tblGrid>
              <a:tr h="39626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είδος</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a:ln>
                            <a:noFill/>
                          </a:ln>
                          <a:solidFill>
                            <a:schemeClr val="tx1"/>
                          </a:solidFill>
                          <a:effectLst/>
                          <a:latin typeface="Calibri" panose="020F0502020204030204" pitchFamily="34" charset="0"/>
                          <a:cs typeface="Calibri" panose="020F0502020204030204" pitchFamily="34" charset="0"/>
                        </a:rPr>
                        <a:t>ιδιότητα</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Παράγοντας που ασκεί περιβαλλοντική επίδραση</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6648">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Κρεοπαραγωγά</a:t>
                      </a: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βοοειδή</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Βάρος γέννησης μόσχου</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Tx/>
                        <a:buChar char="•"/>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Ηλικία μητέρας</a:t>
                      </a:r>
                    </a:p>
                    <a:p>
                      <a:pPr marL="0" marR="0" lvl="0" indent="0" algn="l" defTabSz="914400" rtl="0" eaLnBrk="0" fontAlgn="base" latinLnBrk="0" hangingPunct="0">
                        <a:lnSpc>
                          <a:spcPct val="100000"/>
                        </a:lnSpc>
                        <a:spcBef>
                          <a:spcPct val="20000"/>
                        </a:spcBef>
                        <a:spcAft>
                          <a:spcPct val="0"/>
                        </a:spcAft>
                        <a:buClrTx/>
                        <a:buSzTx/>
                        <a:buFontTx/>
                        <a:buChar char="•"/>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Φύλο μόσχου</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2048">
                <a:tc v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Βάρος απογαλακτισμού</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ct val="20000"/>
                        </a:spcBef>
                        <a:spcAft>
                          <a:spcPct val="0"/>
                        </a:spcAft>
                        <a:buClrTx/>
                        <a:buSzTx/>
                        <a:buFontTx/>
                        <a:buChar char="•"/>
                        <a:tabLst/>
                      </a:pPr>
                      <a:endPar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5785">
                <a:tc rowSpan="3">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Γαλακτοπαρα-γωγά</a:t>
                      </a: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βοοειδή</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Γαλακτοπαραγωγή</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Διάρκεια γαλακτικής περιόδου </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785">
                <a:tc vMerge="1">
                  <a:txBody>
                    <a:bodyPr/>
                    <a:lstStyle/>
                    <a:p>
                      <a:endParaRPr lang="en-US"/>
                    </a:p>
                  </a:txBody>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Αριθμός </a:t>
                      </a:r>
                      <a:r>
                        <a:rPr kumimoji="0" lang="el-GR" sz="20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αμέλξεων</a:t>
                      </a:r>
                      <a:endPar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5785">
                <a:tc vMerge="1">
                  <a:txBody>
                    <a:bodyPr/>
                    <a:lstStyle/>
                    <a:p>
                      <a:endParaRPr lang="en-US"/>
                    </a:p>
                  </a:txBody>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Ηλικία μητέρας</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5785">
                <a:tc rowSpan="3">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Πρόβατο </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Εριοπαραγωγή</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a:ln>
                            <a:noFill/>
                          </a:ln>
                          <a:solidFill>
                            <a:schemeClr val="tx1"/>
                          </a:solidFill>
                          <a:effectLst/>
                          <a:latin typeface="Calibri" panose="020F0502020204030204" pitchFamily="34" charset="0"/>
                          <a:cs typeface="Calibri" panose="020F0502020204030204" pitchFamily="34" charset="0"/>
                        </a:rPr>
                        <a:t>Ηλικία ζώου</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40123">
                <a:tc vMerge="1">
                  <a:txBody>
                    <a:bodyPr/>
                    <a:lstStyle/>
                    <a:p>
                      <a:endParaRPr lang="en-US"/>
                    </a:p>
                  </a:txBody>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a:ln>
                            <a:noFill/>
                          </a:ln>
                          <a:solidFill>
                            <a:schemeClr val="tx1"/>
                          </a:solidFill>
                          <a:effectLst/>
                          <a:latin typeface="Calibri" panose="020F0502020204030204" pitchFamily="34" charset="0"/>
                          <a:cs typeface="Calibri" panose="020F0502020204030204" pitchFamily="34" charset="0"/>
                        </a:rPr>
                        <a:t>Τύπος τοκετού (μονόδυμος-πολύδυμος)</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5785">
                <a:tc vMerge="1">
                  <a:txBody>
                    <a:bodyPr/>
                    <a:lstStyle/>
                    <a:p>
                      <a:endParaRPr lang="en-US"/>
                    </a:p>
                  </a:txBody>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Φύλο ζώου</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640123">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χοίρος</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Βάρος </a:t>
                      </a:r>
                      <a:r>
                        <a:rPr kumimoji="0" lang="el-GR" sz="20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τοκετοομάδας</a:t>
                      </a: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στις 21 ημέρες</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Αριθμός γεννηθέντων χοιριδίων Ηλικία χοιριδίων</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720774">
                <a:tc v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ΠΡΥΛ Πάχος Ραχιαίου Υποδόριου Λίπους</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Σωματικό βάρος</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r>
              <a:rPr lang="el-GR" altLang="en-US" sz="3200" b="1" dirty="0">
                <a:solidFill>
                  <a:schemeClr val="accent5">
                    <a:lumMod val="25000"/>
                  </a:schemeClr>
                </a:solidFill>
                <a:latin typeface="Calibri" panose="020F0502020204030204" pitchFamily="34" charset="0"/>
                <a:cs typeface="Calibri" panose="020F0502020204030204" pitchFamily="34" charset="0"/>
              </a:rPr>
              <a:t>Διόρθωση των αποδόσεων από συστηματικές περιβαλλοντικές επιδράσεις</a:t>
            </a:r>
            <a:endParaRPr lang="en-US" altLang="el-GR" sz="3200" b="1" dirty="0">
              <a:solidFill>
                <a:schemeClr val="accent5">
                  <a:lumMod val="25000"/>
                </a:schemeClr>
              </a:solidFill>
              <a:latin typeface="Calibri" panose="020F0502020204030204" pitchFamily="34" charset="0"/>
              <a:cs typeface="Calibri" panose="020F0502020204030204" pitchFamily="34" charset="0"/>
            </a:endParaRPr>
          </a:p>
        </p:txBody>
      </p:sp>
      <p:sp>
        <p:nvSpPr>
          <p:cNvPr id="16387" name="2 - Θέση περιεχομένου"/>
          <p:cNvSpPr>
            <a:spLocks noGrp="1"/>
          </p:cNvSpPr>
          <p:nvPr>
            <p:ph idx="1"/>
          </p:nvPr>
        </p:nvSpPr>
        <p:spPr>
          <a:xfrm>
            <a:off x="751709" y="2060275"/>
            <a:ext cx="2925688" cy="975573"/>
          </a:xfrm>
        </p:spPr>
        <p:txBody>
          <a:bodyPr/>
          <a:lstStyle/>
          <a:p>
            <a:pPr marL="0" indent="0">
              <a:buFontTx/>
              <a:buNone/>
              <a:defRPr/>
            </a:pPr>
            <a:r>
              <a:rPr lang="el-GR" altLang="el-GR" sz="2800" dirty="0">
                <a:latin typeface="Calibri" panose="020F0502020204030204" pitchFamily="34" charset="0"/>
                <a:cs typeface="Calibri" panose="020F0502020204030204" pitchFamily="34" charset="0"/>
              </a:rPr>
              <a:t>Ο στόχος είναι να :</a:t>
            </a:r>
          </a:p>
        </p:txBody>
      </p:sp>
      <p:graphicFrame>
        <p:nvGraphicFramePr>
          <p:cNvPr id="2" name="Diagram 1"/>
          <p:cNvGraphicFramePr/>
          <p:nvPr>
            <p:extLst>
              <p:ext uri="{D42A27DB-BD31-4B8C-83A1-F6EECF244321}">
                <p14:modId xmlns:p14="http://schemas.microsoft.com/office/powerpoint/2010/main" val="2805691239"/>
              </p:ext>
            </p:extLst>
          </p:nvPr>
        </p:nvGraphicFramePr>
        <p:xfrm>
          <a:off x="755576" y="1405062"/>
          <a:ext cx="8712968" cy="52517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2053</TotalTime>
  <Words>2788</Words>
  <Application>Microsoft Office PowerPoint</Application>
  <PresentationFormat>On-screen Show (4:3)</PresentationFormat>
  <Paragraphs>565</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Book Antiqua</vt:lpstr>
      <vt:lpstr>Calibri</vt:lpstr>
      <vt:lpstr>Trebuchet MS</vt:lpstr>
      <vt:lpstr>Wingdings</vt:lpstr>
      <vt:lpstr>Default Design</vt:lpstr>
      <vt:lpstr>Από τις φαινοτυπικές αποδόσεις…. Στις κληροδοτικές τιμές</vt:lpstr>
      <vt:lpstr>Διαδικασία εκτίμησης των κληροδοτικών τιμών</vt:lpstr>
      <vt:lpstr>Έλεγχος των φαινοτυπικών αποδόσεων</vt:lpstr>
      <vt:lpstr>Έλεγχος Αποδόσεων σε Κεντρικούς Σταθμούς</vt:lpstr>
      <vt:lpstr>Έλεγχος αποδόσεων στις εκτροφές </vt:lpstr>
      <vt:lpstr>Έλεγχος αποδόσεων στις εκτροφές </vt:lpstr>
      <vt:lpstr>Από τις συνθήκες του περιβάλλοντος εκτροφής -  περιβαλλοντικές επιδράσεις </vt:lpstr>
      <vt:lpstr>Παραγωγικές ιδιότητες και συστηματικές περιβαλλοντικές επιδράσεις</vt:lpstr>
      <vt:lpstr>Διόρθωση των αποδόσεων από συστηματικές περιβαλλοντικές επιδράσεις</vt:lpstr>
      <vt:lpstr>Διόρθωση των αποδόσεων από συστηματικές περιβαλλοντικές επιδράσεις με την τεχνική των ελαχίστων τετραγώνων</vt:lpstr>
      <vt:lpstr>Διόρθωση των αποδόσεων από συστηματικές περιβαλλοντικές επιδράσεις με την τεχνική των ελαχίστων τετραγώνων</vt:lpstr>
      <vt:lpstr>Αίγες Alpine</vt:lpstr>
      <vt:lpstr>Πίνακας: Eπίδραση του αριθμού της γαλακτικής περιόδου (ΓΠ) ως απόκλιση από το μέσο όρο του πληθυσμού ανά ιδιότητα </vt:lpstr>
      <vt:lpstr>Μέση Γαλακτοπαραγωγή της X γαλακτικής περιόδου = μέσος όρος + επίδραση της Χ γαλακτικής περιόδου</vt:lpstr>
      <vt:lpstr>β) να επιλεγούν οι δύο καλύτερες αίγες για τη Γ και το ΜΤΓ από τα  ακόλουθα ζώα:</vt:lpstr>
      <vt:lpstr>β) να επιλεγούν οι δύο καλύτερες αίγες για τη Γ και το ΜΤΓ από τα  ακόλουθα ζώα:</vt:lpstr>
      <vt:lpstr>PowerPoint Presentation</vt:lpstr>
      <vt:lpstr>Μέσο παραγωγικό επίπεδο σε κάθε γαλακτική περίοδο</vt:lpstr>
      <vt:lpstr>PowerPoint Presentation</vt:lpstr>
      <vt:lpstr>Διόρθωση ως προς το φύλο του ζώου</vt:lpstr>
      <vt:lpstr>PowerPoint Presentation</vt:lpstr>
      <vt:lpstr>Παράδειγμα από την κρεοπαραγωγό βοοτροφία</vt:lpstr>
      <vt:lpstr>Παράδειγμα από την κρεοπαραγωγό βοοτροφία</vt:lpstr>
      <vt:lpstr>Παράδειγμα από την κρεοπαραγωγό βοοτροφία</vt:lpstr>
      <vt:lpstr>Διόρθωση με συγκριτικούς μέσους όρους</vt:lpstr>
      <vt:lpstr>Διόρθωση με συγκριτικούς μέσους όρους</vt:lpstr>
      <vt:lpstr>Διόρθωση με συγκριτικούς μέσους όρους</vt:lpstr>
      <vt:lpstr>Διόρθωση με συγκριτικούς μέσους όρους</vt:lpstr>
      <vt:lpstr>PowerPoint Presentation</vt:lpstr>
      <vt:lpstr>Διόρθωση με συγκριτικούς μέσους όρους</vt:lpstr>
      <vt:lpstr>Διόρθωση με συγκριτικούς μέσους όρους</vt:lpstr>
      <vt:lpstr>Διόρθωση των αποδόσεων από τις συστηματικές περιβαλλοντικές επιδράσεις με συντελεστές παλινδρόμησης (σελ. 336 – 338)</vt:lpstr>
      <vt:lpstr>Διόρθωση των αποδόσεων με συντελεστές παλινδρόμησης</vt:lpstr>
      <vt:lpstr>ΠΡΥΛ: Πάχος Ραχιαίου Υποδόριου Λίπους ΒΡΕΜ: Βάθος Ραχιαίου Επιμήκους Μυός</vt:lpstr>
      <vt:lpstr>Διόρθωση των αποδόσεων με συντελεστές παλινδρόμησης</vt:lpstr>
      <vt:lpstr>Διόρθωση των αποδόσεων με συντελεστές παλινδρόμησης</vt:lpstr>
      <vt:lpstr>PowerPoint Presentation</vt:lpstr>
      <vt:lpstr>PowerPoint Presentation</vt:lpstr>
      <vt:lpstr>Σύνοψη</vt:lpstr>
      <vt:lpstr>Ερωτήσεις κατανόησης</vt:lpstr>
      <vt:lpstr>PowerPoint Presentation</vt:lpstr>
      <vt:lpstr>Προτεινόμενη βιβλιογραφία</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Eκτίμηση Κληροδοτικών Τιμών (σελ. 282 – 345 )</dc:title>
  <dc:creator>Παναγιώτα Κουτσούλη</dc:creator>
  <cp:lastModifiedBy>Panagiota Koutsouli</cp:lastModifiedBy>
  <cp:revision>208</cp:revision>
  <dcterms:created xsi:type="dcterms:W3CDTF">2008-03-16T22:45:54Z</dcterms:created>
  <dcterms:modified xsi:type="dcterms:W3CDTF">2024-10-07T05:34:41Z</dcterms:modified>
</cp:coreProperties>
</file>