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5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EBC0F-2649-05B3-B645-C7ECD847B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CB6281-43AC-EF6C-BF72-AB6B9C8759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07CC21-B623-61AF-FD4D-6079FF50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0523-0F23-F039-2AFB-5EF7AC958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DFD690-49BD-9239-A046-F9E4CCB2D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537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912E4-05F2-2AFB-8CD7-34144E04B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6BBA5-983D-3C39-0AAC-569B0C025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FFE26-1E00-668D-1DC7-7DFD089DF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0AC7C-B520-BA22-D65F-374C3F19F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54C9A-C3F6-254C-ABFF-5CF3D5167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835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BE0965-243D-9D29-237F-C53AAABF2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0AF922-9695-407D-2FB3-7FD4636D1A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139E9B-F5C3-30F8-C8D5-AC21C572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3C602-16EF-3463-EDD1-DEDEB6A8FB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35188-3CBE-6E09-47C5-415ED9940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76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98033-F572-DF0E-5D0D-920AE2F63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DC83E-FA83-67BD-9CF4-9D902074D1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013D2-3B59-6EE5-8273-97EC9C674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4CF25-DD4C-9B84-AEB3-8DBBFFDC4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F8381A-8ADC-7077-EDF9-FE6DA3A74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722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DD997-96B4-A1DF-3D42-131EBBAB8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D9640D-3A6E-8752-AC4F-9DD422BF2B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90705-1191-8EBE-9FC5-07F739EB9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C4DAD-5E3A-3244-D417-B891D1F88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4A4F01-806D-05F7-B597-92D0565FF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823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C5FBC-ABC8-E658-0630-89552FE74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4F0ADD-EDB7-4D17-38D4-817615E5CA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F8C079-017C-3C8C-0EA7-C2B0AE4B74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7612BC-9370-2F08-F0CF-194017094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691285-894B-9C02-C916-843610205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2D947E-46B3-995A-E8DD-85780776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081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035F42-ABEB-64FE-4282-9F5B39C662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CF495B-31BF-12A4-EE5F-C3AEF299E7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005D0B-D1B8-B152-B944-9D5D93BED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EB0F34-DDE0-D865-223B-B4FC3AA41B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7B83227-4479-4BEE-5B1A-402AFC2A8E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F4D73D-2DD3-1D7C-9167-F8CA61EAA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EC52192-DCBA-B51B-AAF0-A3A5DAED49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EAAC8-FC7C-8666-46D5-634CF5304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011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46FBE-EEB8-C946-059E-C0AD76A74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04BAEF2-9D95-EFBC-EF7B-B66EBF9F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BE8B8E-C0A6-8F97-9FD7-EB9583968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D2ED3F-17A3-4103-BC9B-E8E4B640D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95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3DBE71-B437-CFB1-0010-025F77EDA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9A8DB4-CFFD-8964-FDAB-FB5CD494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7A866C-D915-D75E-D8F8-BBAA4D4EF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359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21FA0-D834-CB49-422B-A6BB07B5D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53B93-3CD2-A31E-F991-02FC80F7D8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42D101-11F6-88E4-208A-89CE60254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2571C-BEA9-29CF-E046-7AF9DCCC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46214D-4DB1-8D15-06DE-32DBEF455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4A6FE9-E40A-DF9D-BD4E-6569CCB82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157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CC527-4CC6-D1FD-FEBD-F43D5D29A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D4011D-0EBA-A1B6-2AFB-69FAE0AB49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2701F-C06A-61A9-BB83-CF4EE347F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681C2A-32A1-70A8-8790-F0F32B22A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EFC637-A745-6205-23F3-D882932D4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7FE4FF-CA93-18D4-CD6D-16AF3587E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36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E198E3C-7E80-43C7-CC82-FB33F9D68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5C7010-61EB-5B53-8C6B-8E70B2D40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F2CB79-26FA-D49C-BDE8-8704519699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884902A-1638-44BF-B9DC-6A8C6566FA9C}" type="datetimeFigureOut">
              <a:rPr lang="en-US" smtClean="0"/>
              <a:t>12/4/2024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B1DB5-095F-0B59-EDA2-A88A53A3D2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353D70-43D5-32E7-A11D-069AC0DF34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B1355-FAD5-4D1D-8954-600D8E4A14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11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7BB6C-5CB3-CCB7-02C2-380D722AC68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Λύσεις στις ασκήσεις της Α προόδου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E468B1-7D23-9E8E-0442-912CC86CA6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809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1525A2-42E8-6BAB-2E02-5EFC66AA45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3604" y="563112"/>
            <a:ext cx="3947301" cy="6380703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Άσκηση 1. Στον παρακάτω πίνακα περιλαμβάνονται οι αποδόσεις για την ετήσια γαλακτοπαραγωγή κατά την δεύτερη γαλακτική περίοδο 10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προβατινών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φυλής Άρτας από 4 διαφορετικές εκτροφές. Ο μέσος όρος για την ιδιότητα στην εκτροφή Α (Ράχη) είναι 220 λίτρα, στην εκτροφή Β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(Ακροποταμιά)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250 λίτρα, στην εκτροφή Γ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(Πολύδροσο)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240 λίτρα και στην εκτροφή Δ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Νεοχώρι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 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210 λίτρα. Ο Γενικός μέσος όρος στις εκτροφές στην ευρύτερη περιοχή της Άρτας έχει εκτιμηθεί ίσος με 230 λίτρα.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Α) Να εκτιμηθούν οι επιδράσεις των εκτροφών Α-Δ στη γαλακτοπαραγωγή.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Β) Να διορθώσετε τις τιμές γαλακτοπαραγωγής για τις προβατίνες 1-10 βάσει των στοιχείων που δίδονται στον παρακάτω πίνακα. 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Γ) Αν θέλατε να αγοράσετε τρεις προβατίνες για τη δική σας εκτροφή, ποιες θα επιλέγατε και γιατί; </a:t>
            </a:r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B3821E1-9969-BEF7-0D7C-4EDF45EF97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6413785"/>
              </p:ext>
            </p:extLst>
          </p:nvPr>
        </p:nvGraphicFramePr>
        <p:xfrm>
          <a:off x="4475005" y="2096945"/>
          <a:ext cx="7405740" cy="417592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873744">
                  <a:extLst>
                    <a:ext uri="{9D8B030D-6E8A-4147-A177-3AD203B41FA5}">
                      <a16:colId xmlns:a16="http://schemas.microsoft.com/office/drawing/2014/main" val="2647240924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3064590798"/>
                    </a:ext>
                  </a:extLst>
                </a:gridCol>
                <a:gridCol w="1691148">
                  <a:extLst>
                    <a:ext uri="{9D8B030D-6E8A-4147-A177-3AD203B41FA5}">
                      <a16:colId xmlns:a16="http://schemas.microsoft.com/office/drawing/2014/main" val="2689305239"/>
                    </a:ext>
                  </a:extLst>
                </a:gridCol>
                <a:gridCol w="2402448">
                  <a:extLst>
                    <a:ext uri="{9D8B030D-6E8A-4147-A177-3AD203B41FA5}">
                      <a16:colId xmlns:a16="http://schemas.microsoft.com/office/drawing/2014/main" val="2265268898"/>
                    </a:ext>
                  </a:extLst>
                </a:gridCol>
              </a:tblGrid>
              <a:tr h="346191">
                <a:tc>
                  <a:txBody>
                    <a:bodyPr/>
                    <a:lstStyle/>
                    <a:p>
                      <a:pPr marL="0" marR="0" indent="1143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1200" dirty="0">
                          <a:effectLst/>
                        </a:rPr>
                        <a:t>Κωδικός ζώου</a:t>
                      </a:r>
                      <a:endParaRPr lang="en-US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 anchor="ctr"/>
                </a:tc>
                <a:tc>
                  <a:txBody>
                    <a:bodyPr/>
                    <a:lstStyle/>
                    <a:p>
                      <a:pPr marL="0" marR="0" indent="11430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Ποίμνιο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 anchor="ctr"/>
                </a:tc>
                <a:tc>
                  <a:txBody>
                    <a:bodyPr/>
                    <a:lstStyle/>
                    <a:p>
                      <a:pPr marL="0" marR="0" indent="11430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 err="1">
                          <a:effectLst/>
                        </a:rPr>
                        <a:t>Γαλακ</a:t>
                      </a:r>
                      <a:r>
                        <a:rPr lang="el-GR" sz="2000" dirty="0">
                          <a:effectLst/>
                        </a:rPr>
                        <a:t>/</a:t>
                      </a:r>
                      <a:r>
                        <a:rPr lang="el-GR" sz="2000" dirty="0" err="1">
                          <a:effectLst/>
                        </a:rPr>
                        <a:t>γή</a:t>
                      </a:r>
                      <a:r>
                        <a:rPr lang="el-GR" sz="2000" dirty="0">
                          <a:effectLst/>
                        </a:rPr>
                        <a:t> (</a:t>
                      </a:r>
                      <a:r>
                        <a:rPr lang="en-US" sz="2000" dirty="0">
                          <a:effectLst/>
                        </a:rPr>
                        <a:t>kg)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διόρθωση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3049252960"/>
                  </a:ext>
                </a:extLst>
              </a:tr>
              <a:tr h="2351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1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Α (Ράχη)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230</a:t>
                      </a:r>
                      <a:r>
                        <a:rPr lang="en-US" sz="2000" dirty="0">
                          <a:effectLst/>
                        </a:rPr>
                        <a:t>-(</a:t>
                      </a:r>
                      <a:r>
                        <a:rPr lang="el-GR" sz="2000" dirty="0">
                          <a:effectLst/>
                        </a:rPr>
                        <a:t>-10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240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676612353"/>
                  </a:ext>
                </a:extLst>
              </a:tr>
              <a:tr h="2351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Α (Ράχη)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22</a:t>
                      </a: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22</a:t>
                      </a:r>
                      <a:r>
                        <a:rPr lang="en-US" sz="2000" dirty="0">
                          <a:effectLst/>
                        </a:rPr>
                        <a:t>0-(</a:t>
                      </a:r>
                      <a:r>
                        <a:rPr lang="el-GR" sz="2000" dirty="0">
                          <a:effectLst/>
                        </a:rPr>
                        <a:t>-10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=230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19258999"/>
                  </a:ext>
                </a:extLst>
              </a:tr>
              <a:tr h="38087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Β (Ακροποταμιά)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238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238</a:t>
                      </a:r>
                      <a:r>
                        <a:rPr lang="en-US" sz="2000" dirty="0">
                          <a:effectLst/>
                        </a:rPr>
                        <a:t>-(</a:t>
                      </a:r>
                      <a:r>
                        <a:rPr lang="el-GR" sz="2000" dirty="0">
                          <a:effectLst/>
                        </a:rPr>
                        <a:t>20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=218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3838115224"/>
                  </a:ext>
                </a:extLst>
              </a:tr>
              <a:tr h="353961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Β (Ακροποταμιά)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232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232</a:t>
                      </a:r>
                      <a:r>
                        <a:rPr lang="en-US" sz="2000" dirty="0">
                          <a:effectLst/>
                        </a:rPr>
                        <a:t>-(</a:t>
                      </a:r>
                      <a:r>
                        <a:rPr lang="el-GR" sz="2000" dirty="0">
                          <a:effectLst/>
                        </a:rPr>
                        <a:t>20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=212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541900292"/>
                  </a:ext>
                </a:extLst>
              </a:tr>
              <a:tr h="40312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Β (Ακροποταμιά)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265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265</a:t>
                      </a:r>
                      <a:r>
                        <a:rPr lang="en-US" sz="2000" dirty="0">
                          <a:effectLst/>
                        </a:rPr>
                        <a:t>-(</a:t>
                      </a:r>
                      <a:r>
                        <a:rPr lang="el-GR" sz="2000" dirty="0">
                          <a:effectLst/>
                        </a:rPr>
                        <a:t>20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</a:t>
                      </a:r>
                      <a:r>
                        <a:rPr lang="el-GR" sz="20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245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3118645803"/>
                  </a:ext>
                </a:extLst>
              </a:tr>
              <a:tr h="42233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Γ (Πολύδροσο)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215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215</a:t>
                      </a:r>
                      <a:r>
                        <a:rPr lang="en-US" sz="2000" dirty="0">
                          <a:effectLst/>
                        </a:rPr>
                        <a:t>-(</a:t>
                      </a:r>
                      <a:r>
                        <a:rPr lang="el-GR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=205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223278438"/>
                  </a:ext>
                </a:extLst>
              </a:tr>
              <a:tr h="33429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Γ (Πολύδροσο)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210</a:t>
                      </a:r>
                      <a:r>
                        <a:rPr lang="en-US" sz="2000" dirty="0">
                          <a:effectLst/>
                        </a:rPr>
                        <a:t>-(</a:t>
                      </a:r>
                      <a:r>
                        <a:rPr lang="el-GR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=200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4062920873"/>
                  </a:ext>
                </a:extLst>
              </a:tr>
              <a:tr h="38345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Γ (Πολύδροσο)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22</a:t>
                      </a: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22</a:t>
                      </a:r>
                      <a:r>
                        <a:rPr lang="en-US" sz="2000" dirty="0">
                          <a:effectLst/>
                        </a:rPr>
                        <a:t>0-(</a:t>
                      </a:r>
                      <a:r>
                        <a:rPr lang="el-GR" sz="2000" dirty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=210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3214081111"/>
                  </a:ext>
                </a:extLst>
              </a:tr>
              <a:tr h="23514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9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Δ (</a:t>
                      </a:r>
                      <a:r>
                        <a:rPr lang="el-GR" sz="2000" dirty="0" err="1">
                          <a:effectLst/>
                        </a:rPr>
                        <a:t>Νεοχώρι</a:t>
                      </a:r>
                      <a:r>
                        <a:rPr lang="el-GR" sz="2000" dirty="0">
                          <a:effectLst/>
                        </a:rPr>
                        <a:t>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218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218</a:t>
                      </a:r>
                      <a:r>
                        <a:rPr lang="en-US" sz="2000" dirty="0">
                          <a:effectLst/>
                        </a:rPr>
                        <a:t>-(</a:t>
                      </a:r>
                      <a:r>
                        <a:rPr lang="el-GR" sz="2000" dirty="0">
                          <a:effectLst/>
                        </a:rPr>
                        <a:t>-10</a:t>
                      </a:r>
                      <a:r>
                        <a:rPr lang="en-US" sz="2000" dirty="0">
                          <a:effectLst/>
                        </a:rPr>
                        <a:t>)</a:t>
                      </a:r>
                      <a:r>
                        <a:rPr lang="el-GR" sz="2000" dirty="0">
                          <a:effectLst/>
                        </a:rPr>
                        <a:t>=228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extLst>
                  <a:ext uri="{0D108BD9-81ED-4DB2-BD59-A6C34878D82A}">
                    <a16:rowId xmlns:a16="http://schemas.microsoft.com/office/drawing/2014/main" val="3077652894"/>
                  </a:ext>
                </a:extLst>
              </a:tr>
              <a:tr h="176959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1</a:t>
                      </a:r>
                      <a:r>
                        <a:rPr lang="el-GR" sz="200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</a:rPr>
                        <a:t>Δ (</a:t>
                      </a:r>
                      <a:r>
                        <a:rPr lang="el-GR" sz="2000" b="0" dirty="0" err="1">
                          <a:solidFill>
                            <a:schemeClr val="tx1"/>
                          </a:solidFill>
                          <a:effectLst/>
                        </a:rPr>
                        <a:t>Νεοχώρι</a:t>
                      </a: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</a:rPr>
                        <a:t>232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94" marR="55594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232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-(</a:t>
                      </a:r>
                      <a:r>
                        <a:rPr lang="el-GR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-10</a:t>
                      </a:r>
                      <a:r>
                        <a:rPr lang="en-US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l-GR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  <a:r>
                        <a:rPr lang="el-GR" sz="2000" b="1" kern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+mn-ea"/>
                          <a:cs typeface="+mn-cs"/>
                        </a:rPr>
                        <a:t>242</a:t>
                      </a:r>
                      <a:endParaRPr lang="en-US" sz="2000" b="1" kern="120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594" marR="55594" marT="0" marB="0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636058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5EBAFF7F-8ABB-A233-3252-25D3163A37FA}"/>
              </a:ext>
            </a:extLst>
          </p:cNvPr>
          <p:cNvSpPr txBox="1"/>
          <p:nvPr/>
        </p:nvSpPr>
        <p:spPr>
          <a:xfrm>
            <a:off x="5545394" y="67980"/>
            <a:ext cx="5053780" cy="23641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l-GR" sz="1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Επίδραση εκτροφής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Α=220-230=-10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dB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=250-230=20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Γ=2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0-230=</a:t>
            </a: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Δ=210-230=-20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72CF01-6EE7-024D-F1B5-A8A9DE96D6C6}"/>
              </a:ext>
            </a:extLst>
          </p:cNvPr>
          <p:cNvSpPr txBox="1"/>
          <p:nvPr/>
        </p:nvSpPr>
        <p:spPr>
          <a:xfrm>
            <a:off x="698090" y="67980"/>
            <a:ext cx="3116826" cy="3744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Σειρά Α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190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A96A6-7521-DE3E-E985-7BB4D87D2D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4" y="227012"/>
            <a:ext cx="4461386" cy="6403976"/>
          </a:xfrm>
        </p:spPr>
        <p:txBody>
          <a:bodyPr>
            <a:normAutofit fontScale="92500" lnSpcReduction="10000"/>
          </a:bodyPr>
          <a:lstStyle/>
          <a:p>
            <a:pPr marL="0" marR="0" indent="0" algn="just">
              <a:buNone/>
            </a:pP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</a:rPr>
              <a:t>Άσκηση 2</a:t>
            </a:r>
            <a:r>
              <a:rPr lang="el-G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Σε έναν πληθυσμό γαλακτοπαραγωγών αγελάδων η επιλογή βασίζεται στην ατομική απόδοση της κάθε αγελάδας. Ο πληθυσμός έχει μέση γαλακτοπαραγωγή 7000 </a:t>
            </a:r>
            <a:r>
              <a:rPr lang="el-GR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kg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γάλακτος (διορθωμένη ως προς τη </a:t>
            </a:r>
            <a:r>
              <a:rPr lang="el-GR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λιποπεριεκτικότητα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και επιλέγεται ένα ποσοστό  50% των αγελάδων. </a:t>
            </a:r>
          </a:p>
          <a:p>
            <a:pPr marL="0" marR="0" indent="0" algn="just"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</a:t>
            </a:r>
            <a:r>
              <a:rPr lang="el-GR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φαινοτυπική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απόκλιση </a:t>
            </a:r>
            <a:r>
              <a:rPr lang="el-GR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σ</a:t>
            </a:r>
            <a:r>
              <a:rPr lang="el-GR" sz="24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Ρ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είναι ίση με 500 </a:t>
            </a:r>
            <a:r>
              <a:rPr lang="el-GR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kg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και ο συντελεστής κληρονομικότητας h</a:t>
            </a:r>
            <a:r>
              <a:rPr lang="el-GR" sz="2400" baseline="300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=0,25. </a:t>
            </a:r>
          </a:p>
          <a:p>
            <a:pPr marL="0" marR="0" indent="0" algn="just"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Η μέση ηλικία των αγελάδων όταν γεννηθούν τα τέκνα τους που θα τις αντικαταστήσουν είναι 4 έτη. Για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b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=50% το </a:t>
            </a:r>
            <a:r>
              <a:rPr lang="en-US" sz="2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</a:t>
            </a:r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=0,798.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/>
            <a:r>
              <a:rPr lang="el-GR" sz="2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α) Ποια είναι η μέση γαλακτοπαραγωγή των αγελάδων που επιλέγονται; </a:t>
            </a:r>
            <a:endParaRPr lang="el-GR" sz="24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/>
            <a:r>
              <a:rPr lang="el-GR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β) Ποια είναι η ετήσια γενετική πρόοδος που επιτυγχάνεται;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B6F31E-CCF8-A970-1E30-1E7B1A53AA08}"/>
                  </a:ext>
                </a:extLst>
              </p:cNvPr>
              <p:cNvSpPr txBox="1"/>
              <p:nvPr/>
            </p:nvSpPr>
            <p:spPr>
              <a:xfrm>
                <a:off x="4998649" y="362979"/>
                <a:ext cx="7059562" cy="5668924"/>
              </a:xfrm>
              <a:prstGeom prst="rect">
                <a:avLst/>
              </a:prstGeom>
              <a:solidFill>
                <a:schemeClr val="tx2">
                  <a:lumMod val="10000"/>
                  <a:lumOff val="9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l-GR" sz="2400" dirty="0"/>
                  <a:t>Α)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=0,798=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</a:rPr>
                          <m:t>ΔΡ</m:t>
                        </m:r>
                      </m:num>
                      <m:den>
                        <m:sSub>
                          <m:sSub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0" i="1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400" b="0" i="0" smtClean="0">
                                <a:latin typeface="Cambria Math" panose="02040503050406030204" pitchFamily="18" charset="0"/>
                              </a:rPr>
                              <m:t>Ρ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l-GR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l-GR" sz="240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400" b="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</m:acc>
                          </m:e>
                          <m:sub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400" b="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l-GR" sz="2400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l-GR" sz="2400" b="0" i="1" dirty="0" smtClean="0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l-GR" sz="2400" b="0" i="0" dirty="0" smtClean="0">
                                <a:latin typeface="Cambria Math" panose="02040503050406030204" pitchFamily="18" charset="0"/>
                              </a:rPr>
                              <m:t>Ρ</m:t>
                            </m:r>
                          </m:sub>
                        </m:sSub>
                      </m:den>
                    </m:f>
                  </m:oMath>
                </a14:m>
                <a:r>
                  <a:rPr lang="el-GR" sz="2400" dirty="0"/>
                  <a:t> και λύνω ως προς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endParaRPr lang="el-GR" sz="2400" dirty="0"/>
              </a:p>
              <a:p>
                <a:endParaRPr lang="el-GR" sz="2400" dirty="0"/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l-GR" sz="24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sz="2400" dirty="0"/>
                  <a:t>=(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0" i="1" dirty="0" smtClean="0"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400" b="0" i="0" dirty="0" smtClean="0">
                            <a:latin typeface="Cambria Math" panose="02040503050406030204" pitchFamily="18" charset="0"/>
                          </a:rPr>
                          <m:t>Ρ</m:t>
                        </m:r>
                      </m:sub>
                    </m:sSub>
                    <m:r>
                      <a:rPr lang="en-US" sz="24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400" dirty="0"/>
                  <a:t>)+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</m:oMath>
                </a14:m>
                <a:r>
                  <a:rPr lang="en-US" sz="2400" dirty="0"/>
                  <a:t>=(500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0,798)+7000=7399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endParaRPr lang="en-US" sz="2400" dirty="0"/>
              </a:p>
              <a:p>
                <a:r>
                  <a:rPr lang="el-GR" sz="2400" dirty="0"/>
                  <a:t>β</a:t>
                </a:r>
                <a:r>
                  <a:rPr lang="en-US" sz="2400" dirty="0"/>
                  <a:t>) </a:t>
                </a:r>
                <a:r>
                  <a:rPr lang="el-GR" sz="2400" dirty="0"/>
                  <a:t>επειδή η επιλογή βασίζεται στον ατομικό έλεγχο σε μια γενιά επιλογής Δ</a:t>
                </a:r>
                <a:r>
                  <a:rPr lang="en-US" sz="2400" dirty="0"/>
                  <a:t>G=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l-GR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Ρ</m:t>
                        </m:r>
                      </m:sub>
                    </m:sSub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endParaRPr lang="en-US" sz="2400" b="0" dirty="0">
                  <a:ea typeface="Cambria Math" panose="02040503050406030204" pitchFamily="18" charset="0"/>
                </a:endParaRPr>
              </a:p>
              <a:p>
                <a:r>
                  <a:rPr lang="en-US" sz="2400" dirty="0"/>
                  <a:t>0,25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500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0,798=99,75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𝑘𝑔</m:t>
                    </m:r>
                  </m:oMath>
                </a14:m>
                <a:r>
                  <a:rPr lang="el-GR" sz="2400" dirty="0"/>
                  <a:t> 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l-GR" sz="2400" b="0" i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b>
                        <m:r>
                          <a:rPr lang="el-GR" sz="2400" b="0" i="1" smtClean="0">
                            <a:latin typeface="Cambria Math" panose="02040503050406030204" pitchFamily="18" charset="0"/>
                          </a:rPr>
                          <m:t>𝜀𝜏𝜂𝜎𝜄𝛼</m:t>
                        </m:r>
                      </m:sub>
                    </m:sSub>
                  </m:oMath>
                </a14:m>
                <a:r>
                  <a:rPr lang="en-US" sz="2400" dirty="0"/>
                  <a:t> </a:t>
                </a:r>
                <a:r>
                  <a:rPr lang="el-GR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l-GR" sz="2400" b="0" i="0" dirty="0" smtClean="0">
                            <a:latin typeface="Cambria Math" panose="02040503050406030204" pitchFamily="18" charset="0"/>
                          </a:rPr>
                          <m:t>Δ</m:t>
                        </m:r>
                        <m:r>
                          <m:rPr>
                            <m:sty m:val="p"/>
                          </m:rPr>
                          <a:rPr lang="en-US" sz="2400" b="0" i="0" dirty="0" smtClean="0">
                            <a:latin typeface="Cambria Math" panose="02040503050406030204" pitchFamily="18" charset="0"/>
                          </a:rPr>
                          <m:t>G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r>
                  <a:rPr lang="en-US" sz="2400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99,75</m:t>
                        </m:r>
                      </m:num>
                      <m:den>
                        <m:r>
                          <a:rPr lang="en-US" sz="24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400" dirty="0"/>
                  <a:t>=24,94 kg</a:t>
                </a:r>
              </a:p>
              <a:p>
                <a:r>
                  <a:rPr lang="el-GR" sz="2400" dirty="0"/>
                  <a:t>Επειδή η επιλογή γίνεται μόνο στο θηλυκό φύλο θα πρέπει  η τιμή της ετήσιας γενετικής προόδου να διαιρεθεί με 2. </a:t>
                </a:r>
              </a:p>
              <a:p>
                <a:r>
                  <a:rPr lang="el-GR" sz="2400" dirty="0"/>
                  <a:t>Δ</a:t>
                </a:r>
                <a:r>
                  <a:rPr lang="en-US" sz="2400" dirty="0"/>
                  <a:t>G=24,94/2=12,47 kg.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9B6F31E-CCF8-A970-1E30-1E7B1A53AA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8649" y="362979"/>
                <a:ext cx="7059562" cy="5668924"/>
              </a:xfrm>
              <a:prstGeom prst="rect">
                <a:avLst/>
              </a:prstGeom>
              <a:blipFill>
                <a:blip r:embed="rId2"/>
                <a:stretch>
                  <a:fillRect l="-1382" b="-1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34001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3AC83D-9853-2F60-19ED-3DDB55F2E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8265" y="383458"/>
            <a:ext cx="3566652" cy="567551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dirty="0"/>
              <a:t>Άσκηση 3.</a:t>
            </a:r>
          </a:p>
          <a:p>
            <a:pPr marL="0" indent="0"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μέσος όρος των αποδόσεων της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απογονικής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γενιάς (Γενιά 2) σε μια υποθετική ιδιότητα είναι 205 μονάδες. </a:t>
            </a:r>
          </a:p>
          <a:p>
            <a:pPr marL="0" indent="0"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μέσος όρος των καλύτερων μητέρων (Γενιά 1) που επιλέχτηκαν για το σχηματισμό της Γενιάς 2 είναι 240 μονάδες. </a:t>
            </a:r>
          </a:p>
          <a:p>
            <a:pPr marL="0" indent="0"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υπολογίσετε το μέσο όρο της Γενιάς 1 στον οποίον έγινε η επιλογή.</a:t>
            </a:r>
          </a:p>
          <a:p>
            <a:pPr marL="0" indent="0">
              <a:buNone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συντελεστής κληρονομικότητας για την ιδιότητα είναι 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l-GR" sz="24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=0,25.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4885C4-E7BC-D8B4-F031-A114A737ABAE}"/>
                  </a:ext>
                </a:extLst>
              </p:cNvPr>
              <p:cNvSpPr txBox="1"/>
              <p:nvPr/>
            </p:nvSpPr>
            <p:spPr>
              <a:xfrm>
                <a:off x="4365522" y="0"/>
                <a:ext cx="7678993" cy="69226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Μ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=Μ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+Δ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λύνω ως προς Μ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en-US" sz="2800" baseline="-25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2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-Δ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Δ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h</a:t>
                </a:r>
                <a:r>
                  <a:rPr lang="el-GR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</a:t>
                </a:r>
                <a:r>
                  <a:rPr lang="el-GR" sz="28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σ</a:t>
                </a:r>
                <a:r>
                  <a:rPr lang="el-GR" sz="2800" baseline="-250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Ρ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</a:t>
                </a:r>
                <a:r>
                  <a:rPr lang="en-US" sz="2800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</a:t>
                </a:r>
                <a:r>
                  <a:rPr lang="el-G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h</a:t>
                </a:r>
                <a:r>
                  <a:rPr lang="el-GR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ΔΡ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Επειδή επιλέγονται μόνο οι μητέρες Δ</a:t>
                </a:r>
                <a:r>
                  <a:rPr lang="en-US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8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</a:t>
                </a:r>
                <a:r>
                  <a:rPr lang="el-GR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ΔΡ)</a:t>
                </a: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Μ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-(1/2) (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</a:t>
                </a:r>
                <a:r>
                  <a:rPr lang="el-GR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ΔΡ)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2Μ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=2Μ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(h</a:t>
                </a:r>
                <a:r>
                  <a:rPr lang="el-GR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ΔΡ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                        ΔΡ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-h</a:t>
                </a:r>
                <a:r>
                  <a:rPr lang="en-US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-h</a:t>
                </a:r>
                <a:r>
                  <a:rPr lang="en-US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+h</a:t>
                </a:r>
                <a:r>
                  <a:rPr lang="en-US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2Μ</a:t>
                </a:r>
                <a:r>
                  <a:rPr lang="el-GR" sz="2800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8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h</a:t>
                </a:r>
                <a:r>
                  <a:rPr lang="en-US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-h</a:t>
                </a:r>
                <a:r>
                  <a:rPr lang="en-US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endParaRPr lang="el-GR" sz="2800" baseline="-25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(2-h</a:t>
                </a:r>
                <a:r>
                  <a:rPr lang="en-US" sz="28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=2x205 -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0,25x240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1,75M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=410-60</a:t>
                </a:r>
                <a:r>
                  <a:rPr lang="el-GR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8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=350/1,75</a:t>
                </a:r>
                <a:endParaRPr lang="en-US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8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800" b="1" baseline="-25000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800" b="1" dirty="0">
                    <a:effectLst/>
                    <a:highlight>
                      <a:srgbClr val="FFFF00"/>
                    </a:highlight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=200</a:t>
                </a:r>
                <a:endParaRPr lang="en-US" sz="2800" b="1" dirty="0">
                  <a:effectLst/>
                  <a:highlight>
                    <a:srgbClr val="FFFF00"/>
                  </a:highlight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894885C4-E7BC-D8B4-F031-A114A737AB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522" y="0"/>
                <a:ext cx="7678993" cy="6922601"/>
              </a:xfrm>
              <a:prstGeom prst="rect">
                <a:avLst/>
              </a:prstGeom>
              <a:blipFill>
                <a:blip r:embed="rId2"/>
                <a:stretch>
                  <a:fillRect l="-1587" t="-704" b="-14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row: Right 4">
            <a:extLst>
              <a:ext uri="{FF2B5EF4-FFF2-40B4-BE49-F238E27FC236}">
                <a16:creationId xmlns:a16="http://schemas.microsoft.com/office/drawing/2014/main" id="{01BF71CF-F313-990B-F1D2-C39BE64F984D}"/>
              </a:ext>
            </a:extLst>
          </p:cNvPr>
          <p:cNvSpPr/>
          <p:nvPr/>
        </p:nvSpPr>
        <p:spPr>
          <a:xfrm flipV="1">
            <a:off x="8750709" y="757083"/>
            <a:ext cx="491613" cy="2458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317ED852-25DF-4E00-AEC9-D587BA2F0CC8}"/>
              </a:ext>
            </a:extLst>
          </p:cNvPr>
          <p:cNvSpPr/>
          <p:nvPr/>
        </p:nvSpPr>
        <p:spPr>
          <a:xfrm flipV="1">
            <a:off x="6759677" y="5936072"/>
            <a:ext cx="491613" cy="24580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C86E8D7-2851-9F0D-C9BB-64FAE898E183}"/>
              </a:ext>
            </a:extLst>
          </p:cNvPr>
          <p:cNvSpPr/>
          <p:nvPr/>
        </p:nvSpPr>
        <p:spPr>
          <a:xfrm>
            <a:off x="7679184" y="3009530"/>
            <a:ext cx="1882066" cy="603681"/>
          </a:xfrm>
          <a:prstGeom prst="round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20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87645-78AD-B6A3-6583-449F72C9E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793" y="88490"/>
            <a:ext cx="1150375" cy="216310"/>
          </a:xfrm>
        </p:spPr>
        <p:txBody>
          <a:bodyPr>
            <a:noAutofit/>
          </a:bodyPr>
          <a:lstStyle/>
          <a:p>
            <a:r>
              <a:rPr lang="el-GR" sz="2000" dirty="0"/>
              <a:t>Σειρά Β</a:t>
            </a:r>
            <a:endParaRPr lang="en-US" sz="2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DE126-E2F9-7C08-9C61-DA20D95192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3" y="342541"/>
            <a:ext cx="4697360" cy="6172917"/>
          </a:xfrm>
        </p:spPr>
        <p:txBody>
          <a:bodyPr>
            <a:normAutofit fontScale="25000" lnSpcReduction="20000"/>
          </a:bodyPr>
          <a:lstStyle/>
          <a:p>
            <a:pPr marL="0" marR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7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Άσκηση 1 </a:t>
            </a: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Σε μία εκτροφή χοίρων ο μέσος όρος για το ρυθμό ανάπτυξης (ΡΑ) ανέρχεται σε 900 g/ημέρα. Γίνεται επιλογή ως προς την παραπάνω ιδιότητα και επιλέγονται ως γονείς το 8% των καλύτερων κάπρων και το 30% των καλύτερων </a:t>
            </a:r>
            <a:r>
              <a:rPr lang="el-GR" sz="7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χοιρομητέρων</a:t>
            </a: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με βάση τις ατομικές αποδόσεις τους. Ο συντελεστής κληρονομικότητας για το ρυθμό ανάπτυξης είναι 0,35. Η  </a:t>
            </a:r>
            <a:r>
              <a:rPr lang="el-GR" sz="7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φαινοτυπική</a:t>
            </a: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τυπική απόκλιση για την ιδιότητα </a:t>
            </a:r>
            <a:r>
              <a:rPr lang="el-GR" sz="7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σ</a:t>
            </a:r>
            <a:r>
              <a:rPr lang="el-GR" sz="7200" baseline="-250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Ρ</a:t>
            </a: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=97g/ημέρα. Να εκτιμήσετε: 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(α) </a:t>
            </a:r>
            <a:r>
              <a:rPr lang="el-GR" sz="7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τo</a:t>
            </a: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μέσο ρυθμό ανάπτυξης των κάπρων και των </a:t>
            </a:r>
            <a:r>
              <a:rPr lang="el-GR" sz="7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χοιρομητέρων</a:t>
            </a: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που επιλέγονται ως γονείς 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(β) την αναμενόμενη γενετική πρόοδο ανά γενιά και τον αναμενόμενο μέσο ΡΑ μετά από μια γενιά επιλογής 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(γ) τον αναμενόμενο μέσο ΡΑ μετά από ένα έτος επιλογής εάν το μεσοδιάστημα γενεών είναι για τους κάπρους 2 έτη και για τις </a:t>
            </a:r>
            <a:r>
              <a:rPr lang="el-GR" sz="7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χοιρομητέρες</a:t>
            </a: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2,5 έτη.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Aft>
                <a:spcPts val="800"/>
              </a:spcAft>
            </a:pPr>
            <a:r>
              <a:rPr lang="el-GR" sz="7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Δίνονται i=1,858 για b=8% και i=1,159 για b=30%.</a:t>
            </a:r>
            <a:endParaRPr lang="en-US" sz="7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AB3048-F857-9697-AF3D-FE4344432987}"/>
                  </a:ext>
                </a:extLst>
              </p:cNvPr>
              <p:cNvSpPr txBox="1"/>
              <p:nvPr/>
            </p:nvSpPr>
            <p:spPr>
              <a:xfrm>
                <a:off x="5061153" y="304800"/>
                <a:ext cx="6767054" cy="59720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/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Α) Από τον τύπο για την ένταση επιλογής </a:t>
                </a:r>
                <a14:m>
                  <m:oMath xmlns:m="http://schemas.openxmlformats.org/officeDocument/2006/math">
                    <m:r>
                      <a:rPr lang="en-US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𝑖</m:t>
                    </m:r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𝛥𝛲</m:t>
                        </m:r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</m:sub>
                        </m:sSub>
                      </m:den>
                    </m:f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sz="1600" i="1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</m:ctrlPr>
                              </m:sSubPr>
                              <m:e>
                                <m:r>
                                  <a:rPr lang="en-US" sz="1600" i="1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sz="1600" i="1">
                                    <a:solidFill>
                                      <a:schemeClr val="dk1"/>
                                    </a:solidFill>
                                    <a:effectLst/>
                                    <a:latin typeface="Cambria Math" panose="02040503050406030204" pitchFamily="18" charset="0"/>
                                    <a:ea typeface="+mn-ea"/>
                                    <a:cs typeface="+mn-cs"/>
                                  </a:rPr>
                                  <m:t>𝑠</m:t>
                                </m:r>
                              </m:sub>
                            </m:sSub>
                          </m:e>
                        </m:acc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accPr>
                          <m:e>
                            <m: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𝜎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𝑝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 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λύνοντας ως προς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𝑠</m:t>
                            </m:r>
                          </m:sub>
                        </m:sSub>
                      </m:e>
                    </m:acc>
                  </m:oMath>
                </a14:m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 υπολογίζεται ο μέσος ρυθμός ανάπτυξης των κάπρων (κ) που επιλέγονται ως γονείς = 900+(97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x1,858)=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 1080,23 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gr </a:t>
                </a:r>
              </a:p>
              <a:p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Και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 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αντίστοιχα ο μέσος ρυθμός ανάπτυξης των </a:t>
                </a:r>
                <a:r>
                  <a:rPr lang="el-GR" sz="1600" dirty="0" err="1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χοιρομητέρων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 (χ) που επιλέγονται ως γονείς =900+ (97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x1,159)=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1012,42 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gr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.</a:t>
                </a:r>
                <a:endParaRPr lang="en-US" sz="1600" dirty="0">
                  <a:solidFill>
                    <a:schemeClr val="dk1"/>
                  </a:solidFill>
                  <a:effectLst/>
                  <a:ea typeface="+mn-ea"/>
                  <a:cs typeface="+mn-cs"/>
                </a:endParaRPr>
              </a:p>
              <a:p>
                <a:pPr lvl="0"/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Β) 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H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 αναμενόμενη γενετική πρόοδος ανά γεν</a:t>
                </a:r>
                <a:r>
                  <a:rPr lang="el-GR" sz="1600" dirty="0">
                    <a:solidFill>
                      <a:schemeClr val="dk1"/>
                    </a:solidFill>
                  </a:rPr>
                  <a:t>ι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ά είναι: </a:t>
                </a:r>
                <a14:m>
                  <m:oMath xmlns:m="http://schemas.openxmlformats.org/officeDocument/2006/math"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∆</m:t>
                    </m:r>
                    <m:r>
                      <a:rPr lang="en-US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𝐺</m:t>
                    </m:r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  <m:sSup>
                      <m:sSupPr>
                        <m:ctrlP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pPr>
                      <m:e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h</m:t>
                        </m:r>
                      </m:e>
                      <m:sup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sup>
                    </m:sSup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×</m:t>
                    </m:r>
                    <m:f>
                      <m:fPr>
                        <m:ctrlP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𝑖</m:t>
                            </m:r>
                          </m:e>
                          <m:sub>
                            <m:r>
                              <a:rPr lang="el-GR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𝜅</m:t>
                            </m:r>
                          </m:sub>
                        </m:sSub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+</m:t>
                        </m:r>
                        <m:sSub>
                          <m:sSubPr>
                            <m:ctrlPr>
                              <a:rPr lang="en-US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</m:ctrlPr>
                          </m:sSubPr>
                          <m:e>
                            <m:r>
                              <a:rPr lang="el-GR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𝑖</m:t>
                            </m:r>
                          </m:e>
                          <m:sub>
                            <m:r>
                              <a:rPr lang="el-GR" sz="1600" i="1">
                                <a:solidFill>
                                  <a:schemeClr val="dk1"/>
                                </a:solidFill>
                                <a:effectLst/>
                                <a:latin typeface="Cambria Math" panose="02040503050406030204" pitchFamily="18" charset="0"/>
                                <a:ea typeface="+mn-ea"/>
                                <a:cs typeface="+mn-cs"/>
                              </a:rPr>
                              <m:t>𝜒</m:t>
                            </m:r>
                          </m:sub>
                        </m:sSub>
                      </m:num>
                      <m:den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×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𝜎</m:t>
                        </m:r>
                      </m:e>
                      <m:sub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𝛲</m:t>
                        </m:r>
                      </m:sub>
                    </m:sSub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0,35</a:t>
                </a:r>
                <a14:m>
                  <m:oMath xmlns:m="http://schemas.openxmlformats.org/officeDocument/2006/math"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×</m:t>
                    </m:r>
                    <m:f>
                      <m:fPr>
                        <m:ctrlP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fPr>
                      <m:num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1,858+1,159</m:t>
                        </m:r>
                      </m:num>
                      <m:den>
                        <m:r>
                          <a:rPr lang="el-GR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2</m:t>
                        </m:r>
                      </m:den>
                    </m:f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×97=51,21</m:t>
                    </m:r>
                  </m:oMath>
                </a14:m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 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gr </a:t>
                </a:r>
              </a:p>
              <a:p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και 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o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 αναμενόμενος μέσος ΡΑ μετά από μια γενιά επιλογής είναι 900+51,21=951,21 </a:t>
                </a:r>
                <a:r>
                  <a:rPr lang="en-US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gr</a:t>
                </a:r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.</a:t>
                </a:r>
                <a:endParaRPr lang="en-US" sz="1600" dirty="0">
                  <a:solidFill>
                    <a:schemeClr val="dk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Γ) Ο αναμενόμενος μέσος ΡΑ μετά από ένα έτος επιλογής είναι </a:t>
                </a:r>
                <a14:m>
                  <m:oMath xmlns:m="http://schemas.openxmlformats.org/officeDocument/2006/math">
                    <m:r>
                      <a:rPr lang="el-GR" sz="1600" i="1">
                        <a:solidFill>
                          <a:schemeClr val="dk1"/>
                        </a:solidFill>
                        <a:effectLst/>
                        <a:latin typeface="Cambria Math" panose="02040503050406030204" pitchFamily="18" charset="0"/>
                        <a:ea typeface="+mn-ea"/>
                        <a:cs typeface="+mn-cs"/>
                      </a:rPr>
                      <m:t>𝛥</m:t>
                    </m:r>
                    <m:sSub>
                      <m:sSubPr>
                        <m:ctrlP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</m:ctrlPr>
                      </m:sSubPr>
                      <m:e>
                        <m: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𝐺</m:t>
                        </m:r>
                      </m:e>
                      <m:sub>
                        <m: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𝐸</m:t>
                        </m:r>
                        <m:r>
                          <a:rPr lang="en-US" sz="1600" i="1">
                            <a:solidFill>
                              <a:schemeClr val="dk1"/>
                            </a:solidFill>
                            <a:effectLst/>
                            <a:latin typeface="Cambria Math" panose="02040503050406030204" pitchFamily="18" charset="0"/>
                            <a:ea typeface="+mn-ea"/>
                            <a:cs typeface="+mn-cs"/>
                          </a:rPr>
                          <m:t>𝛵𝛨𝛴𝛪𝛢</m:t>
                        </m:r>
                      </m:sub>
                    </m:sSub>
                  </m:oMath>
                </a14:m>
                <a:r>
                  <a:rPr lang="el-GR" sz="1600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+ μέσος όρος πληθυσμού</a:t>
                </a:r>
                <a:endParaRPr lang="en-US" sz="1600" dirty="0">
                  <a:solidFill>
                    <a:schemeClr val="dk1"/>
                  </a:solidFill>
                  <a:effectLst/>
                  <a:ea typeface="+mn-ea"/>
                  <a:cs typeface="+mn-cs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𝛥</m:t>
                          </m:r>
                          <m:r>
                            <a:rPr lang="en-US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𝐺</m:t>
                          </m:r>
                        </m:e>
                        <m:sub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𝛦𝛵𝛨𝛴𝛪𝛢</m:t>
                          </m:r>
                        </m:sub>
                      </m:sSub>
                      <m:r>
                        <a:rPr lang="el-GR" sz="1600" i="1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𝛥</m:t>
                              </m:r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𝜅</m:t>
                              </m:r>
                            </m:sub>
                          </m:sSub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𝛥</m:t>
                              </m:r>
                              <m: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𝐺</m:t>
                              </m:r>
                            </m:e>
                            <m:sub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𝜒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𝛵</m:t>
                              </m:r>
                            </m:e>
                            <m:sub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𝜅</m:t>
                              </m:r>
                            </m:sub>
                          </m:sSub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𝛵</m:t>
                              </m:r>
                            </m:e>
                            <m:sub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𝜒</m:t>
                              </m:r>
                            </m:sub>
                          </m:sSub>
                        </m:den>
                      </m:f>
                      <m:r>
                        <a:rPr lang="el-GR" sz="1600" i="1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𝜅</m:t>
                              </m:r>
                            </m:sub>
                          </m:sSub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𝑝</m:t>
                              </m:r>
                            </m:sub>
                          </m:sSub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)+</m:t>
                          </m:r>
                          <m:sSup>
                            <m:sSup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p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(</m:t>
                              </m:r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𝑖</m:t>
                              </m:r>
                            </m:e>
                            <m:sub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𝜒</m:t>
                              </m:r>
                            </m:sub>
                          </m:sSub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𝜎</m:t>
                              </m:r>
                            </m:e>
                            <m:sub>
                              <m: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𝑝</m:t>
                              </m:r>
                            </m:sub>
                          </m:sSub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)</m:t>
                          </m:r>
                        </m:num>
                        <m:den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𝛵</m:t>
                              </m:r>
                            </m:e>
                            <m:sub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𝜅</m:t>
                              </m:r>
                            </m:sub>
                          </m:sSub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</m:ctrlPr>
                            </m:sSubPr>
                            <m:e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𝛵</m:t>
                              </m:r>
                            </m:e>
                            <m:sub>
                              <m:r>
                                <a:rPr lang="el-GR" sz="1600" i="1">
                                  <a:solidFill>
                                    <a:schemeClr val="dk1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+mn-ea"/>
                                  <a:cs typeface="+mn-cs"/>
                                </a:rPr>
                                <m:t>𝜒</m:t>
                              </m:r>
                            </m:sub>
                          </m:sSub>
                        </m:den>
                      </m:f>
                      <m:r>
                        <a:rPr lang="el-GR" sz="1600" i="1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  <m:f>
                        <m:fPr>
                          <m:ctrlPr>
                            <a:rPr lang="en-US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</m:ctrlPr>
                        </m:fPr>
                        <m:num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63,08+39,35</m:t>
                          </m:r>
                        </m:num>
                        <m:den>
                          <m:r>
                            <a:rPr lang="el-GR" sz="1600" i="1">
                              <a:solidFill>
                                <a:schemeClr val="dk1"/>
                              </a:solidFill>
                              <a:effectLst/>
                              <a:latin typeface="Cambria Math" panose="02040503050406030204" pitchFamily="18" charset="0"/>
                              <a:ea typeface="+mn-ea"/>
                              <a:cs typeface="+mn-cs"/>
                            </a:rPr>
                            <m:t>2+2,5</m:t>
                          </m:r>
                        </m:den>
                      </m:f>
                      <m:r>
                        <a:rPr lang="el-GR" sz="1600" i="1">
                          <a:solidFill>
                            <a:schemeClr val="dk1"/>
                          </a:solidFill>
                          <a:effectLst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=22,76</m:t>
                      </m:r>
                    </m:oMath>
                  </m:oMathPara>
                </a14:m>
                <a:endParaRPr lang="en-US" sz="1600" dirty="0">
                  <a:solidFill>
                    <a:schemeClr val="dk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l-GR" sz="1600" i="1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 </a:t>
                </a:r>
                <a:endParaRPr lang="en-US" sz="1600" dirty="0">
                  <a:solidFill>
                    <a:schemeClr val="dk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l-GR" sz="1600" i="1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Αναμενόμενος ΡΑ μετά από ένα έτος επιλογής είναι ίσος με 900+22,76=922,76 </a:t>
                </a:r>
                <a:r>
                  <a:rPr lang="en-US" sz="1600" i="1" dirty="0">
                    <a:solidFill>
                      <a:schemeClr val="dk1"/>
                    </a:solidFill>
                    <a:effectLst/>
                    <a:ea typeface="+mn-ea"/>
                    <a:cs typeface="+mn-cs"/>
                  </a:rPr>
                  <a:t>gr</a:t>
                </a:r>
                <a:endParaRPr lang="en-US" sz="1600" dirty="0">
                  <a:solidFill>
                    <a:schemeClr val="dk1"/>
                  </a:solidFill>
                  <a:effectLst/>
                  <a:ea typeface="+mn-ea"/>
                  <a:cs typeface="+mn-cs"/>
                </a:endParaRPr>
              </a:p>
              <a:p>
                <a:r>
                  <a:rPr lang="el-GR" sz="1800" dirty="0">
                    <a:solidFill>
                      <a:schemeClr val="dk1"/>
                    </a:solidFill>
                    <a:effectLst/>
                    <a:latin typeface="+mn-lt"/>
                    <a:ea typeface="+mn-ea"/>
                    <a:cs typeface="+mn-cs"/>
                  </a:rPr>
                  <a:t> </a:t>
                </a:r>
                <a:endParaRPr lang="en-US" sz="1800" dirty="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r>
                  <a:rPr lang="el-GR" sz="1800" dirty="0">
                    <a:solidFill>
                      <a:schemeClr val="dk1"/>
                    </a:solidFill>
                    <a:effectLst/>
                    <a:latin typeface="+mn-lt"/>
                    <a:ea typeface="+mn-ea"/>
                    <a:cs typeface="+mn-cs"/>
                  </a:rPr>
                  <a:t> </a:t>
                </a:r>
                <a:endParaRPr lang="en-US" sz="1800" dirty="0">
                  <a:solidFill>
                    <a:schemeClr val="dk1"/>
                  </a:solidFill>
                  <a:effectLst/>
                  <a:latin typeface="+mn-lt"/>
                  <a:ea typeface="+mn-ea"/>
                  <a:cs typeface="+mn-cs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FAB3048-F857-9697-AF3D-FE43444329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153" y="304800"/>
                <a:ext cx="6767054" cy="5972084"/>
              </a:xfrm>
              <a:prstGeom prst="rect">
                <a:avLst/>
              </a:prstGeom>
              <a:blipFill>
                <a:blip r:embed="rId2"/>
                <a:stretch>
                  <a:fillRect l="-450" r="-8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05654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E023C2-8E24-1CC8-9B38-C6D71C65A3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9103" y="222967"/>
            <a:ext cx="2612923" cy="64433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l-GR" sz="23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Άσκηση 2</a:t>
            </a: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Σε μία εκτροφή χοίρων ο μέσος όρος για την ιδιότητα «αριθμός γεννηθέντων χοιριδίων» είναι 13 χοιρίδια. </a:t>
            </a:r>
          </a:p>
          <a:p>
            <a:pPr marL="0" indent="0">
              <a:buNone/>
            </a:pP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Στην ιδιότητα αυτή ο συντελεστής κληρονομικότητας είναι 0,10 και ο συντελεστής </a:t>
            </a:r>
            <a:r>
              <a:rPr lang="el-G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επαναληπτικότητας</a:t>
            </a: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0,15. </a:t>
            </a:r>
          </a:p>
          <a:p>
            <a:pPr marL="0" indent="0">
              <a:buNone/>
            </a:pP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Με βάση τα διαθέσιμα στοιχεία στον πίνακα να εκτιμήσετε το δείκτη επιλογής Ι και την ακρίβεια </a:t>
            </a:r>
            <a:r>
              <a:rPr lang="en-US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rAI</a:t>
            </a: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για τις 2 </a:t>
            </a:r>
            <a:r>
              <a:rPr lang="el-GR" sz="23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χοιρομητέρες</a:t>
            </a: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και να σχολιάσετε τα αποτελέσματα (</a:t>
            </a:r>
            <a:r>
              <a:rPr lang="en-US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lang="el-GR" sz="23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23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=0).</a:t>
            </a:r>
            <a:endParaRPr lang="en-US" sz="23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6D29506-3237-DD8A-B0F8-3483D7B3B1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227440"/>
              </p:ext>
            </p:extLst>
          </p:nvPr>
        </p:nvGraphicFramePr>
        <p:xfrm>
          <a:off x="3275091" y="408960"/>
          <a:ext cx="8376978" cy="192100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56952">
                  <a:extLst>
                    <a:ext uri="{9D8B030D-6E8A-4147-A177-3AD203B41FA5}">
                      <a16:colId xmlns:a16="http://schemas.microsoft.com/office/drawing/2014/main" val="1749852417"/>
                    </a:ext>
                  </a:extLst>
                </a:gridCol>
                <a:gridCol w="2904781">
                  <a:extLst>
                    <a:ext uri="{9D8B030D-6E8A-4147-A177-3AD203B41FA5}">
                      <a16:colId xmlns:a16="http://schemas.microsoft.com/office/drawing/2014/main" val="3819359871"/>
                    </a:ext>
                  </a:extLst>
                </a:gridCol>
                <a:gridCol w="2063443">
                  <a:extLst>
                    <a:ext uri="{9D8B030D-6E8A-4147-A177-3AD203B41FA5}">
                      <a16:colId xmlns:a16="http://schemas.microsoft.com/office/drawing/2014/main" val="3611266310"/>
                    </a:ext>
                  </a:extLst>
                </a:gridCol>
                <a:gridCol w="997626">
                  <a:extLst>
                    <a:ext uri="{9D8B030D-6E8A-4147-A177-3AD203B41FA5}">
                      <a16:colId xmlns:a16="http://schemas.microsoft.com/office/drawing/2014/main" val="84261896"/>
                    </a:ext>
                  </a:extLst>
                </a:gridCol>
                <a:gridCol w="1054176">
                  <a:extLst>
                    <a:ext uri="{9D8B030D-6E8A-4147-A177-3AD203B41FA5}">
                      <a16:colId xmlns:a16="http://schemas.microsoft.com/office/drawing/2014/main" val="38465531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Κωδικός ζώου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Πηγή πληροφορίας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>
                          <a:effectLst/>
                        </a:rPr>
                        <a:t>Φαινοτυπική απόδοση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Ι 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>
                          <a:effectLst/>
                        </a:rPr>
                        <a:t>rAI 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932893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dirty="0">
                          <a:effectLst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</a:rPr>
                        <a:t>Μέσος όρος από 3 ατομικές αποδόσεις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</a:rPr>
                        <a:t>14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0,23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0,48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16056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el-GR" sz="2000" b="0" dirty="0" err="1">
                          <a:solidFill>
                            <a:schemeClr val="tx1"/>
                          </a:solidFill>
                          <a:effectLst/>
                        </a:rPr>
                        <a:t>ποδόσεις</a:t>
                      </a: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</a:rPr>
                        <a:t> από 10 ετεροθαλείς αδερφές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en-US" sz="2000" b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</a:rPr>
                        <a:t>,5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0,1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l-GR" sz="2000" b="0" dirty="0">
                          <a:solidFill>
                            <a:schemeClr val="tx1"/>
                          </a:solidFill>
                          <a:effectLst/>
                          <a:highlight>
                            <a:srgbClr val="FFFF00"/>
                          </a:highlight>
                        </a:rPr>
                        <a:t> 0,22</a:t>
                      </a:r>
                      <a:endParaRPr lang="en-US" sz="1600" b="0" dirty="0">
                        <a:solidFill>
                          <a:schemeClr val="tx1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10000"/>
                        <a:lumOff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2006105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394A4C-35F0-3AED-DB3A-A8366D3623EC}"/>
                  </a:ext>
                </a:extLst>
              </p:cNvPr>
              <p:cNvSpPr txBox="1"/>
              <p:nvPr/>
            </p:nvSpPr>
            <p:spPr>
              <a:xfrm>
                <a:off x="3834581" y="2831690"/>
                <a:ext cx="8052619" cy="30690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l-GR" dirty="0"/>
                  <a:t>Κωδ.1 </a:t>
                </a:r>
              </a:p>
              <a:p>
                <a:r>
                  <a:rPr lang="en-US" dirty="0"/>
                  <a:t>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×0,10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1+(2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×0,15)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0,3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1,3</m:t>
                        </m:r>
                      </m:den>
                    </m:f>
                  </m:oMath>
                </a14:m>
                <a:r>
                  <a:rPr lang="en-US" dirty="0"/>
                  <a:t>=0,23 </a:t>
                </a:r>
                <a:endParaRPr lang="el-GR" dirty="0"/>
              </a:p>
              <a:p>
                <a:r>
                  <a:rPr lang="en-US" dirty="0"/>
                  <a:t>I=bx(14-13)=0,23 </a:t>
                </a:r>
                <a:r>
                  <a:rPr lang="el-GR" dirty="0"/>
                  <a:t>και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rad>
                  </m:oMath>
                </a14:m>
                <a:r>
                  <a:rPr lang="el-GR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l-GR" b="0" i="1" dirty="0" smtClean="0">
                            <a:latin typeface="Cambria Math" panose="02040503050406030204" pitchFamily="18" charset="0"/>
                          </a:rPr>
                          <m:t>0,23</m:t>
                        </m:r>
                      </m:e>
                    </m:rad>
                  </m:oMath>
                </a14:m>
                <a:r>
                  <a:rPr lang="el-GR" dirty="0"/>
                  <a:t>  =0,48</a:t>
                </a:r>
              </a:p>
              <a:p>
                <a:endParaRPr lang="el-GR" dirty="0"/>
              </a:p>
              <a:p>
                <a:r>
                  <a:rPr lang="el-GR" dirty="0"/>
                  <a:t>κωδ.2</a:t>
                </a:r>
              </a:p>
              <a:p>
                <a:r>
                  <a:rPr lang="en-US" dirty="0"/>
                  <a:t>b=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0" i="1" smtClean="0">
                            <a:latin typeface="Cambria Math" panose="02040503050406030204" pitchFamily="18" charset="0"/>
                          </a:rPr>
                          <m:t>𝜑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h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e>
                        </m:d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l-GR" b="0" i="1" dirty="0" smtClean="0">
                            <a:latin typeface="Cambria Math" panose="02040503050406030204" pitchFamily="18" charset="0"/>
                          </a:rPr>
                          <m:t>0,25</m:t>
                        </m:r>
                        <m:r>
                          <a:rPr lang="el-G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b="0" i="1" dirty="0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×0,10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1+(9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×0,025)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0,</m:t>
                        </m:r>
                        <m:r>
                          <a:rPr lang="el-GR" b="0" i="1" dirty="0" smtClean="0">
                            <a:latin typeface="Cambria Math" panose="02040503050406030204" pitchFamily="18" charset="0"/>
                          </a:rPr>
                          <m:t>25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1,225</m:t>
                        </m:r>
                      </m:den>
                    </m:f>
                  </m:oMath>
                </a14:m>
                <a:r>
                  <a:rPr lang="en-US" dirty="0"/>
                  <a:t>=0,20  </a:t>
                </a:r>
                <a:endParaRPr lang="el-GR" dirty="0"/>
              </a:p>
              <a:p>
                <a:r>
                  <a:rPr lang="en-US" dirty="0"/>
                  <a:t>t=0,25xh</a:t>
                </a:r>
                <a:r>
                  <a:rPr lang="en-US" baseline="30000" dirty="0"/>
                  <a:t>2</a:t>
                </a:r>
                <a:r>
                  <a:rPr lang="en-US" dirty="0"/>
                  <a:t>=0,025</a:t>
                </a:r>
              </a:p>
              <a:p>
                <a:r>
                  <a:rPr lang="en-US" dirty="0"/>
                  <a:t> I=bx(13,5-13)=0,20x0,5=0,1 </a:t>
                </a:r>
                <a:r>
                  <a:rPr lang="el-GR" dirty="0"/>
                  <a:t>και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l-GR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𝐴𝐼</m:t>
                        </m:r>
                      </m:sub>
                    </m:sSub>
                  </m:oMath>
                </a14:m>
                <a:r>
                  <a:rPr lang="en-US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𝜑</m:t>
                        </m:r>
                      </m:e>
                    </m:rad>
                  </m:oMath>
                </a14:m>
                <a:r>
                  <a:rPr lang="el-GR" dirty="0"/>
                  <a:t>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l-GR" i="1" dirty="0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0,2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l-GR" b="0" i="1" dirty="0" smtClean="0">
                            <a:latin typeface="Cambria Math" panose="02040503050406030204" pitchFamily="18" charset="0"/>
                          </a:rPr>
                          <m:t>0,25</m:t>
                        </m:r>
                      </m:e>
                    </m:rad>
                  </m:oMath>
                </a14:m>
                <a:r>
                  <a:rPr lang="el-GR" dirty="0"/>
                  <a:t>  =0,22</a:t>
                </a:r>
              </a:p>
              <a:p>
                <a:r>
                  <a:rPr lang="el-GR" dirty="0"/>
                  <a:t> </a:t>
                </a: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394A4C-35F0-3AED-DB3A-A8366D3623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4581" y="2831690"/>
                <a:ext cx="8052619" cy="3069045"/>
              </a:xfrm>
              <a:prstGeom prst="rect">
                <a:avLst/>
              </a:prstGeom>
              <a:blipFill>
                <a:blip r:embed="rId2"/>
                <a:stretch>
                  <a:fillRect l="-606" t="-9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3102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C7DA81-5138-EF0C-DD44-80856EA405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460" y="309244"/>
            <a:ext cx="2926080" cy="51619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l-GR" sz="22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Άσκηση 3. </a:t>
            </a:r>
          </a:p>
          <a:p>
            <a:pPr marL="0" indent="0">
              <a:buNone/>
            </a:pP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μέσος όρος των αποδόσεων της </a:t>
            </a:r>
            <a:r>
              <a:rPr lang="el-GR" sz="22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απογονικής</a:t>
            </a: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γενιάς (Γενιά 2) σε μια υποθετική ιδιότητα είναι 100 μονάδες. </a:t>
            </a:r>
          </a:p>
          <a:p>
            <a:pPr marL="0" indent="0">
              <a:buNone/>
            </a:pP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μέσος όρος των καλύτερων μητέρων (Γενιά 1) που επιλέχτηκαν για το σχηματισμό της Γενιάς 2 είναι 140 μονάδες.</a:t>
            </a:r>
          </a:p>
          <a:p>
            <a:pPr marL="0" indent="0">
              <a:buNone/>
            </a:pP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Να υπολογίσετε το μέσο όρο της Γενιάς 1 στον οποίον έγινε η επιλογή. </a:t>
            </a:r>
          </a:p>
          <a:p>
            <a:pPr marL="0" indent="0">
              <a:buNone/>
            </a:pP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Ο συντελεστής κληρονομικότητας για την ιδιότητα είναι 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l-GR" sz="2200" baseline="30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=0,</a:t>
            </a:r>
            <a:r>
              <a:rPr lang="en-US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40</a:t>
            </a:r>
            <a:r>
              <a:rPr lang="el-GR" sz="22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A58C0C-6B19-6FA4-AA5A-BB28EA0E4BAD}"/>
                  </a:ext>
                </a:extLst>
              </p:cNvPr>
              <p:cNvSpPr txBox="1"/>
              <p:nvPr/>
            </p:nvSpPr>
            <p:spPr>
              <a:xfrm>
                <a:off x="4106442" y="22860"/>
                <a:ext cx="7678993" cy="65053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Μ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=Μ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+Δ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λύνω ως προς Μ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en-US" sz="2400" baseline="-25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2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-Δ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Δ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h</a:t>
                </a:r>
                <a:r>
                  <a:rPr lang="el-GR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</a:t>
                </a:r>
                <a:r>
                  <a:rPr lang="el-GR" sz="24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σ</a:t>
                </a:r>
                <a:r>
                  <a:rPr lang="el-GR" sz="2400" baseline="-25000" dirty="0" err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Ρ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</a:t>
                </a:r>
                <a:r>
                  <a:rPr lang="en-US" sz="2400" dirty="0" err="1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i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</a:t>
                </a:r>
                <a:r>
                  <a:rPr lang="el-G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h</a:t>
                </a:r>
                <a:r>
                  <a:rPr lang="el-GR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ΔΡ</a:t>
                </a: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Επειδή επιλέγονται μόνο οι μητέρες Δ</a:t>
                </a:r>
                <a:r>
                  <a:rPr lang="en-US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G</a:t>
                </a:r>
                <a:r>
                  <a:rPr lang="el-G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fPr>
                      <m:num>
                        <m:r>
                          <a:rPr lang="el-GR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1</m:t>
                        </m:r>
                      </m:num>
                      <m:den>
                        <m:r>
                          <a:rPr lang="el-GR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h</a:t>
                </a:r>
                <a:r>
                  <a:rPr lang="el-GR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 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ΔΡ)</a:t>
                </a: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Μ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-(1/2) 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(h</a:t>
                </a:r>
                <a:r>
                  <a:rPr lang="el-GR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ΔΡ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2Μ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=2Μ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(h</a:t>
                </a:r>
                <a:r>
                  <a:rPr lang="el-GR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ΔΡ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                                ΔΡ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-h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-h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+h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l-G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2Μ</a:t>
                </a:r>
                <a:r>
                  <a:rPr lang="el-GR" sz="2400" baseline="-250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h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-h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s</a:t>
                </a:r>
                <a:endParaRPr lang="el-GR" sz="2400" baseline="-25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(2-h</a:t>
                </a:r>
                <a:r>
                  <a:rPr lang="en-US" sz="2400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)M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=2x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100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-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0,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x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40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1,</a:t>
                </a:r>
                <a:r>
                  <a:rPr lang="el-GR" sz="2400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60 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20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0-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5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        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400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144</a:t>
                </a:r>
                <a:r>
                  <a:rPr lang="en-US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/1,</a:t>
                </a:r>
                <a:r>
                  <a:rPr lang="el-GR" sz="24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60</a:t>
                </a:r>
                <a:endParaRPr lang="en-US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marR="0"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n-US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</a:t>
                </a:r>
                <a:r>
                  <a:rPr lang="en-US" sz="2400" b="1" baseline="-25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1</a:t>
                </a:r>
                <a:r>
                  <a:rPr lang="en-US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=</a:t>
                </a:r>
                <a:r>
                  <a:rPr lang="el-GR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9</a:t>
                </a:r>
                <a:r>
                  <a:rPr lang="en-US" sz="2400" b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0</a:t>
                </a:r>
                <a:endParaRPr lang="en-US" sz="2400" b="1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A8A58C0C-6B19-6FA4-AA5A-BB28EA0E4B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6442" y="22860"/>
                <a:ext cx="7678993" cy="6505371"/>
              </a:xfrm>
              <a:prstGeom prst="rect">
                <a:avLst/>
              </a:prstGeom>
              <a:blipFill>
                <a:blip r:embed="rId2"/>
                <a:stretch>
                  <a:fillRect l="-1271" t="-6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14549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1321</Words>
  <Application>Microsoft Office PowerPoint</Application>
  <PresentationFormat>Widescreen</PresentationFormat>
  <Paragraphs>145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Cambria Math</vt:lpstr>
      <vt:lpstr>Times New Roman</vt:lpstr>
      <vt:lpstr>Office Theme</vt:lpstr>
      <vt:lpstr>Λύσεις στις ασκήσεις της Α προόδου</vt:lpstr>
      <vt:lpstr>PowerPoint Presentation</vt:lpstr>
      <vt:lpstr>PowerPoint Presentation</vt:lpstr>
      <vt:lpstr>PowerPoint Presentation</vt:lpstr>
      <vt:lpstr>Σειρά Β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Λύσεις στις ασκήσεις της Α προόδου</dc:title>
  <dc:creator>Panagiota Koutsouli</dc:creator>
  <cp:lastModifiedBy>Panagiota Koutsouli</cp:lastModifiedBy>
  <cp:revision>16</cp:revision>
  <dcterms:created xsi:type="dcterms:W3CDTF">2024-12-03T20:52:43Z</dcterms:created>
  <dcterms:modified xsi:type="dcterms:W3CDTF">2024-12-04T11:01:52Z</dcterms:modified>
</cp:coreProperties>
</file>