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310" r:id="rId3"/>
    <p:sldId id="311" r:id="rId4"/>
    <p:sldId id="314" r:id="rId5"/>
    <p:sldId id="313" r:id="rId6"/>
    <p:sldId id="312" r:id="rId7"/>
    <p:sldId id="289" r:id="rId8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120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76748-2D5D-4361-B0A7-53A937FF185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52151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513E4-12F0-4F4F-9713-D4A6C292504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6511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8A335-A48D-4F2C-ABE5-85EEB1C32A72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766646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69A51-5C7F-4AEA-A0DF-1961BE0C0C5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674453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F6EDC-C8E3-4A84-99FE-77341D39767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33643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Kλικ για επεξεργασία του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Kλικ για επεξεργασία των στυλ του υποδείγματος</a:t>
            </a:r>
          </a:p>
          <a:p>
            <a:pPr lvl="1"/>
            <a:r>
              <a:rPr lang="en-US"/>
              <a:t>Δεύτερου επιπέδου</a:t>
            </a:r>
          </a:p>
          <a:p>
            <a:pPr lvl="2"/>
            <a:r>
              <a:rPr lang="en-US"/>
              <a:t>Τρίτου επιπέδου</a:t>
            </a:r>
          </a:p>
          <a:p>
            <a:pPr lvl="3"/>
            <a:r>
              <a:rPr lang="en-US"/>
              <a:t>Τέταρτου επιπέδου</a:t>
            </a:r>
          </a:p>
          <a:p>
            <a:pPr lvl="4"/>
            <a:r>
              <a:rPr lang="en-US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Kλικ για επεξεργασία των στυλ του υποδείγματος</a:t>
            </a:r>
          </a:p>
          <a:p>
            <a:pPr lvl="1"/>
            <a:r>
              <a:rPr lang="en-US"/>
              <a:t>Δεύτερου επιπέδου</a:t>
            </a:r>
          </a:p>
          <a:p>
            <a:pPr lvl="2"/>
            <a:r>
              <a:rPr lang="en-US"/>
              <a:t>Τρίτου επιπέδου</a:t>
            </a:r>
          </a:p>
          <a:p>
            <a:pPr lvl="3"/>
            <a:r>
              <a:rPr lang="en-US"/>
              <a:t>Τέταρτου επιπέδου</a:t>
            </a:r>
          </a:p>
          <a:p>
            <a:pPr lvl="4"/>
            <a:r>
              <a:rPr lang="en-US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Kλικ για επεξεργασία των στυλ του υποδείγματος</a:t>
            </a:r>
          </a:p>
          <a:p>
            <a:pPr lvl="1"/>
            <a:r>
              <a:rPr lang="en-US"/>
              <a:t>Δεύτερου επιπέδου</a:t>
            </a:r>
          </a:p>
          <a:p>
            <a:pPr lvl="2"/>
            <a:r>
              <a:rPr lang="en-US"/>
              <a:t>Τρίτου επιπέδου</a:t>
            </a:r>
          </a:p>
          <a:p>
            <a:pPr lvl="3"/>
            <a:r>
              <a:rPr lang="en-US"/>
              <a:t>Τέταρτου επιπέδου</a:t>
            </a:r>
          </a:p>
          <a:p>
            <a:pPr lvl="4"/>
            <a:r>
              <a:rPr lang="en-US"/>
              <a:t>Πέμπτου επιπέδου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0ED74-9A15-4285-9D4E-80EBE075211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4496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1D3BC-3EBC-45FD-AF0E-0BCD7A60066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2831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FD784-8F17-477B-9CF3-15A7D157AC6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6951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6E1E3-4380-4FA0-8265-755A83299EA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02321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16207-2448-4B76-BFE8-CC50163EEA5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1745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426BC5-568F-4160-B692-E2998F1F307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920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79E877-6A47-4644-B966-9BC75BCB8C0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4281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79ECB-A236-4678-BCC8-5509458148C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1477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9FB21-E344-4F34-B277-FC0150DF910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3810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text styles</a:t>
            </a:r>
          </a:p>
          <a:p>
            <a:pPr lvl="1"/>
            <a:r>
              <a:rPr lang="el-GR" altLang="el-GR"/>
              <a:t>Second level</a:t>
            </a:r>
          </a:p>
          <a:p>
            <a:pPr lvl="2"/>
            <a:r>
              <a:rPr lang="el-GR" altLang="el-GR"/>
              <a:t>Third level</a:t>
            </a:r>
          </a:p>
          <a:p>
            <a:pPr lvl="3"/>
            <a:r>
              <a:rPr lang="el-GR" altLang="el-GR"/>
              <a:t>Fourth level</a:t>
            </a:r>
          </a:p>
          <a:p>
            <a:pPr lvl="4"/>
            <a:r>
              <a:rPr lang="el-GR" altLang="el-G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A4760D4-F3FE-4680-BF0D-4311846F139F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Τίτλος 3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2763837"/>
          </a:xfrm>
        </p:spPr>
        <p:txBody>
          <a:bodyPr/>
          <a:lstStyle/>
          <a:p>
            <a:r>
              <a:rPr lang="el-GR" altLang="el-GR" sz="3600">
                <a:latin typeface="Calibri" panose="020F0502020204030204" pitchFamily="34" charset="0"/>
                <a:cs typeface="Calibri" panose="020F0502020204030204" pitchFamily="34" charset="0"/>
              </a:rPr>
              <a:t>Εκτίμηση κληροδοτικών τιμών (ΚΤ)</a:t>
            </a:r>
            <a:r>
              <a:rPr lang="en-US" altLang="el-GR" sz="360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l-GR" sz="360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altLang="el-GR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" name="Υπότιτλος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>
                <a:latin typeface="Calibri" panose="020F0502020204030204" pitchFamily="34" charset="0"/>
                <a:cs typeface="Calibri" panose="020F0502020204030204" pitchFamily="34" charset="0"/>
              </a:rPr>
              <a:t>Εργαστήριο Γενικής &amp; Ειδικής Ζωοτεχνίας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590800"/>
            <a:ext cx="8229600" cy="3508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l-GR" altLang="el-GR" sz="2400" kern="0"/>
              <a:t>Προγονικός, αδελφικός και απογονικός έλεγχος</a:t>
            </a:r>
            <a:endParaRPr lang="el-GR" altLang="el-GR" sz="2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143000" y="1600200"/>
            <a:ext cx="63246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>
                <a:latin typeface="Calibri" panose="020F0502020204030204" pitchFamily="34" charset="0"/>
                <a:cs typeface="Calibri" panose="020F0502020204030204" pitchFamily="34" charset="0"/>
              </a:rPr>
              <a:t>Να εκτιμηθούν οι κληροδοτικές τιμές (ΚΤ) και η ακρίβεια εκτίμησης των ΚΤ</a:t>
            </a:r>
            <a:r>
              <a:rPr lang="en-US" altLang="el-GR" sz="2800">
                <a:latin typeface="Calibri" panose="020F0502020204030204" pitchFamily="34" charset="0"/>
                <a:cs typeface="Calibri" panose="020F0502020204030204" pitchFamily="34" charset="0"/>
              </a:rPr>
              <a:t> (r</a:t>
            </a:r>
            <a:r>
              <a:rPr lang="en-US" altLang="el-GR" sz="1800" b="1">
                <a:latin typeface="Calibri" panose="020F0502020204030204" pitchFamily="34" charset="0"/>
                <a:cs typeface="Calibri" panose="020F0502020204030204" pitchFamily="34" charset="0"/>
              </a:rPr>
              <a:t>AI</a:t>
            </a:r>
            <a:r>
              <a:rPr lang="en-US" altLang="el-GR" sz="280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l-GR" altLang="el-GR" sz="2800">
                <a:latin typeface="Calibri" panose="020F0502020204030204" pitchFamily="34" charset="0"/>
                <a:cs typeface="Calibri" panose="020F0502020204030204" pitchFamily="34" charset="0"/>
              </a:rPr>
              <a:t>για την ιδιότητα μέγεθος τοκετοομάδων στη γέννηση (ΜΤΓ) των κάπρων (Κ) του ακόλουθου πίνακα. Ο μέσος όρος για την ιδιότητα ανέρχεται σε 10 χοιρίδια.</a:t>
            </a:r>
            <a:r>
              <a:rPr lang="en-US" altLang="el-GR" sz="28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altLang="el-GR" sz="2800">
                <a:latin typeface="Calibri" panose="020F0502020204030204" pitchFamily="34" charset="0"/>
                <a:cs typeface="Calibri" panose="020F0502020204030204" pitchFamily="34" charset="0"/>
              </a:rPr>
              <a:t>Δίνονται: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80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altLang="el-GR" sz="2800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l-GR" sz="2800">
                <a:latin typeface="Calibri" panose="020F0502020204030204" pitchFamily="34" charset="0"/>
                <a:cs typeface="Calibri" panose="020F0502020204030204" pitchFamily="34" charset="0"/>
              </a:rPr>
              <a:t>=0,10</a:t>
            </a:r>
            <a:r>
              <a:rPr lang="el-GR" altLang="el-GR" sz="280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l-GR" altLang="el-GR" sz="2000">
                <a:latin typeface="Calibri" panose="020F0502020204030204" pitchFamily="34" charset="0"/>
                <a:cs typeface="Calibri" panose="020F0502020204030204" pitchFamily="34" charset="0"/>
              </a:rPr>
              <a:t>συντελεστής κληρονομικότητας</a:t>
            </a:r>
            <a:r>
              <a:rPr lang="el-GR" altLang="el-GR" sz="28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800">
                <a:latin typeface="Calibri" panose="020F0502020204030204" pitchFamily="34" charset="0"/>
                <a:cs typeface="Calibri" panose="020F0502020204030204" pitchFamily="34" charset="0"/>
              </a:rPr>
              <a:t>r=0,15 </a:t>
            </a:r>
            <a:r>
              <a:rPr lang="el-GR" altLang="el-GR" sz="280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altLang="el-GR" sz="2000">
                <a:latin typeface="Calibri" panose="020F0502020204030204" pitchFamily="34" charset="0"/>
                <a:cs typeface="Calibri" panose="020F0502020204030204" pitchFamily="34" charset="0"/>
              </a:rPr>
              <a:t>συντελεστής επαναληπτικότητας</a:t>
            </a:r>
            <a:r>
              <a:rPr lang="el-GR" altLang="el-GR" sz="28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8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l-GR" sz="2800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l-GR" sz="2800">
                <a:latin typeface="Calibri" panose="020F0502020204030204" pitchFamily="34" charset="0"/>
                <a:cs typeface="Calibri" panose="020F0502020204030204" pitchFamily="34" charset="0"/>
              </a:rPr>
              <a:t>=0,10 (</a:t>
            </a:r>
            <a:r>
              <a:rPr lang="el-GR" altLang="el-GR" sz="2000">
                <a:latin typeface="Calibri" panose="020F0502020204030204" pitchFamily="34" charset="0"/>
                <a:cs typeface="Calibri" panose="020F0502020204030204" pitchFamily="34" charset="0"/>
              </a:rPr>
              <a:t>συντελεστής περιβαλλοντικής συσχέτισης</a:t>
            </a:r>
            <a:r>
              <a:rPr lang="el-GR" altLang="el-GR" sz="18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039813"/>
          <a:ext cx="8382002" cy="580393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3268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ΚΑΠΡΟΙ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Πηγή </a:t>
                      </a:r>
                      <a:r>
                        <a:rPr kumimoji="0" lang="el-G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πληρο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kumimoji="0" lang="el-G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φορίας</a:t>
                      </a: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ΜΤΓ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</a:t>
                      </a:r>
                      <a:endParaRPr kumimoji="0" lang="el-GR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d: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Ρ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-μ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Ι=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xd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kumimoji="0" lang="el-GR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ΑΙ=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φ)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1311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απόδοση γιαγιάς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11,0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1312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απόδοση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ομοθ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αδελφής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11,0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1313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μ.ο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</a:t>
                      </a:r>
                      <a:r>
                        <a:rPr kumimoji="0" lang="el-G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ετεροθ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αδελφών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11,7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3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1314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μ.ο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θυγατέρων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11,4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23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1315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μ.ο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θυγατέρων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11,2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4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72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l-GR" altLang="el-GR">
                <a:latin typeface="Calibri" panose="020F0502020204030204" pitchFamily="34" charset="0"/>
                <a:cs typeface="Calibri" panose="020F0502020204030204" pitchFamily="34" charset="0"/>
              </a:rPr>
              <a:t>πίνακας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350838"/>
          </a:xfrm>
        </p:spPr>
        <p:txBody>
          <a:bodyPr/>
          <a:lstStyle/>
          <a:p>
            <a:endParaRPr lang="el-GR" altLang="el-G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460940"/>
              </p:ext>
            </p:extLst>
          </p:nvPr>
        </p:nvGraphicFramePr>
        <p:xfrm>
          <a:off x="304800" y="1219200"/>
          <a:ext cx="8382002" cy="517550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3268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ΚΑΠΡΟΙ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Πηγή </a:t>
                      </a:r>
                      <a:r>
                        <a:rPr kumimoji="0" lang="el-G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πληρο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kumimoji="0" lang="el-G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φορίας</a:t>
                      </a: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ΜΤΓ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</a:t>
                      </a:r>
                      <a:endParaRPr kumimoji="0" lang="el-GR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d: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Ρ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-μ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Ι=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xd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kumimoji="0" lang="el-GR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ΑΙ=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φ)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1311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απόδοση γιαγιάς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11,0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φ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h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l-GR" sz="1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1312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απόδοση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ομοθ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αδελφής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11,0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φ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h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l-GR" sz="1800" baseline="30000" dirty="0">
                        <a:solidFill>
                          <a:schemeClr val="tx1"/>
                        </a:solidFill>
                      </a:endParaRPr>
                    </a:p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1313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μ.ο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</a:t>
                      </a: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ετεροθ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αδελφών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11,7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3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1314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μ.ο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θυγατέρων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11,4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23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1315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μ.ο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θυγατέρων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11,2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189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6" y="4004469"/>
            <a:ext cx="1517650" cy="5715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190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4857750"/>
            <a:ext cx="1517650" cy="5715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191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175" y="5711031"/>
            <a:ext cx="1517650" cy="5715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071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350838"/>
          </a:xfrm>
        </p:spPr>
        <p:txBody>
          <a:bodyPr/>
          <a:lstStyle/>
          <a:p>
            <a:endParaRPr lang="el-GR" altLang="el-G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42040"/>
              </p:ext>
            </p:extLst>
          </p:nvPr>
        </p:nvGraphicFramePr>
        <p:xfrm>
          <a:off x="311149" y="933435"/>
          <a:ext cx="8382002" cy="580393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3268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ΚΑΠΡΟΙ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Πηγή </a:t>
                      </a:r>
                      <a:r>
                        <a:rPr kumimoji="0" lang="el-G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πληρο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kumimoji="0" lang="el-G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φορίας</a:t>
                      </a: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ΜΤΓ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</a:t>
                      </a:r>
                      <a:endParaRPr kumimoji="0" lang="el-GR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d: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Ρ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-μ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Ι=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xd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kumimoji="0" lang="el-GR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ΑΙ=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φ)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1311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απόδοση γιαγιάς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11,0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φ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h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l-GR" sz="1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1312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απόδοση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ομοθ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αδελφής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11,0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φ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h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l-GR" sz="1800" baseline="30000" dirty="0">
                        <a:solidFill>
                          <a:schemeClr val="tx1"/>
                        </a:solidFill>
                      </a:endParaRPr>
                    </a:p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1313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μ.ο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</a:t>
                      </a: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ετεροθ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αδελφών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11,7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3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1314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μ.ο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θυγατέρων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11,4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23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1315 Κ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μ.ο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θυγατέρων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11,2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4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189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5" y="3835400"/>
            <a:ext cx="1517650" cy="5715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190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725" y="4759295"/>
            <a:ext cx="1517650" cy="5715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191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155" y="5462580"/>
            <a:ext cx="1517650" cy="5715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grpSp>
        <p:nvGrpSpPr>
          <p:cNvPr id="5192" name="Group 4"/>
          <p:cNvGrpSpPr>
            <a:grpSpLocks/>
          </p:cNvGrpSpPr>
          <p:nvPr/>
        </p:nvGrpSpPr>
        <p:grpSpPr bwMode="auto">
          <a:xfrm>
            <a:off x="4174837" y="2784692"/>
            <a:ext cx="1066800" cy="609600"/>
            <a:chOff x="10515600" y="4744543"/>
            <a:chExt cx="1066800" cy="609600"/>
          </a:xfrm>
        </p:grpSpPr>
        <p:sp>
          <p:nvSpPr>
            <p:cNvPr id="5205" name="TextBox 1"/>
            <p:cNvSpPr txBox="1">
              <a:spLocks noChangeArrowheads="1"/>
            </p:cNvSpPr>
            <p:nvPr/>
          </p:nvSpPr>
          <p:spPr bwMode="auto">
            <a:xfrm>
              <a:off x="10515600" y="4864677"/>
              <a:ext cx="1066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l-GR" altLang="el-GR" sz="1800">
                  <a:solidFill>
                    <a:srgbClr val="FF0000"/>
                  </a:solidFill>
                </a:rPr>
                <a:t>φ=0,5</a:t>
              </a:r>
            </a:p>
          </p:txBody>
        </p:sp>
        <p:sp>
          <p:nvSpPr>
            <p:cNvPr id="3" name="Oval 2"/>
            <p:cNvSpPr/>
            <p:nvPr/>
          </p:nvSpPr>
          <p:spPr>
            <a:xfrm>
              <a:off x="10515600" y="4744543"/>
              <a:ext cx="776287" cy="609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5193" name="Group 9"/>
          <p:cNvGrpSpPr>
            <a:grpSpLocks/>
          </p:cNvGrpSpPr>
          <p:nvPr/>
        </p:nvGrpSpPr>
        <p:grpSpPr bwMode="auto">
          <a:xfrm>
            <a:off x="5215731" y="3816753"/>
            <a:ext cx="1092200" cy="609600"/>
            <a:chOff x="10515600" y="4744543"/>
            <a:chExt cx="1092347" cy="609600"/>
          </a:xfrm>
        </p:grpSpPr>
        <p:sp>
          <p:nvSpPr>
            <p:cNvPr id="5203" name="TextBox 10"/>
            <p:cNvSpPr txBox="1">
              <a:spLocks noChangeArrowheads="1"/>
            </p:cNvSpPr>
            <p:nvPr/>
          </p:nvSpPr>
          <p:spPr bwMode="auto">
            <a:xfrm>
              <a:off x="10541147" y="4839276"/>
              <a:ext cx="1066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l-GR" altLang="el-GR" sz="1800">
                  <a:solidFill>
                    <a:srgbClr val="FF0000"/>
                  </a:solidFill>
                </a:rPr>
                <a:t>φ=0,25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0515600" y="4744543"/>
              <a:ext cx="900234" cy="609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5194" name="Group 12"/>
          <p:cNvGrpSpPr>
            <a:grpSpLocks/>
          </p:cNvGrpSpPr>
          <p:nvPr/>
        </p:nvGrpSpPr>
        <p:grpSpPr bwMode="auto">
          <a:xfrm>
            <a:off x="4407045" y="1916451"/>
            <a:ext cx="1092200" cy="609600"/>
            <a:chOff x="10515600" y="4744543"/>
            <a:chExt cx="1092347" cy="609600"/>
          </a:xfrm>
        </p:grpSpPr>
        <p:sp>
          <p:nvSpPr>
            <p:cNvPr id="5201" name="TextBox 13"/>
            <p:cNvSpPr txBox="1">
              <a:spLocks noChangeArrowheads="1"/>
            </p:cNvSpPr>
            <p:nvPr/>
          </p:nvSpPr>
          <p:spPr bwMode="auto">
            <a:xfrm>
              <a:off x="10541147" y="4839276"/>
              <a:ext cx="1066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l-GR" altLang="el-GR" sz="1800">
                  <a:solidFill>
                    <a:srgbClr val="FF0000"/>
                  </a:solidFill>
                </a:rPr>
                <a:t>φ=0,25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0515600" y="4744543"/>
              <a:ext cx="900233" cy="609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5195" name="Group 15"/>
          <p:cNvGrpSpPr>
            <a:grpSpLocks/>
          </p:cNvGrpSpPr>
          <p:nvPr/>
        </p:nvGrpSpPr>
        <p:grpSpPr bwMode="auto">
          <a:xfrm>
            <a:off x="5383719" y="4818006"/>
            <a:ext cx="1066800" cy="609600"/>
            <a:chOff x="10515600" y="4744543"/>
            <a:chExt cx="1066800" cy="609600"/>
          </a:xfrm>
        </p:grpSpPr>
        <p:sp>
          <p:nvSpPr>
            <p:cNvPr id="5199" name="TextBox 16"/>
            <p:cNvSpPr txBox="1">
              <a:spLocks noChangeArrowheads="1"/>
            </p:cNvSpPr>
            <p:nvPr/>
          </p:nvSpPr>
          <p:spPr bwMode="auto">
            <a:xfrm>
              <a:off x="10515600" y="4864677"/>
              <a:ext cx="1066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l-GR" altLang="el-GR" sz="1800">
                  <a:solidFill>
                    <a:srgbClr val="FF0000"/>
                  </a:solidFill>
                </a:rPr>
                <a:t>φ=0,5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10515600" y="4744543"/>
              <a:ext cx="776287" cy="609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5196" name="Group 18"/>
          <p:cNvGrpSpPr>
            <a:grpSpLocks/>
          </p:cNvGrpSpPr>
          <p:nvPr/>
        </p:nvGrpSpPr>
        <p:grpSpPr bwMode="auto">
          <a:xfrm>
            <a:off x="5407278" y="5475328"/>
            <a:ext cx="1066800" cy="609600"/>
            <a:chOff x="10515600" y="4744543"/>
            <a:chExt cx="1066800" cy="609600"/>
          </a:xfrm>
        </p:grpSpPr>
        <p:sp>
          <p:nvSpPr>
            <p:cNvPr id="5197" name="TextBox 19"/>
            <p:cNvSpPr txBox="1">
              <a:spLocks noChangeArrowheads="1"/>
            </p:cNvSpPr>
            <p:nvPr/>
          </p:nvSpPr>
          <p:spPr bwMode="auto">
            <a:xfrm>
              <a:off x="10515600" y="4864677"/>
              <a:ext cx="1066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l-GR" altLang="el-GR" sz="1800">
                  <a:solidFill>
                    <a:srgbClr val="FF0000"/>
                  </a:solidFill>
                </a:rPr>
                <a:t>φ=0,5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10515600" y="4744543"/>
              <a:ext cx="776287" cy="609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90600" y="6252208"/>
                <a:ext cx="46482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0,25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για ετεροθαλή αδέλφια</a:t>
                </a:r>
                <a:endParaRPr lang="el-GR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6252208"/>
                <a:ext cx="4648200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algn="l"/>
            <a:r>
              <a:rPr lang="el-GR" altLang="el-GR" sz="3600" b="1" baseline="30000"/>
              <a:t/>
            </a:r>
            <a:br>
              <a:rPr lang="el-GR" altLang="el-GR" sz="3600" b="1" baseline="30000"/>
            </a:br>
            <a:endParaRPr lang="el-GR" altLang="el-GR" sz="3600" b="1" baseline="30000"/>
          </a:p>
        </p:txBody>
      </p:sp>
      <p:graphicFrame>
        <p:nvGraphicFramePr>
          <p:cNvPr id="53349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780001"/>
              </p:ext>
            </p:extLst>
          </p:nvPr>
        </p:nvGraphicFramePr>
        <p:xfrm>
          <a:off x="76200" y="279120"/>
          <a:ext cx="8991600" cy="6063148"/>
        </p:xfrm>
        <a:graphic>
          <a:graphicData uri="http://schemas.openxmlformats.org/drawingml/2006/table">
            <a:tbl>
              <a:tblPr/>
              <a:tblGrid>
                <a:gridCol w="884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1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38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05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878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ΚΑΠΡΟΙ</a:t>
                      </a: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Πηγή </a:t>
                      </a:r>
                      <a:r>
                        <a:rPr kumimoji="0" lang="el-G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πληρο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kumimoji="0" lang="el-G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φορίας</a:t>
                      </a: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ΜΤΓ</a:t>
                      </a:r>
                    </a:p>
                    <a:p>
                      <a:endParaRPr lang="el-GR" sz="1800" dirty="0"/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</a:t>
                      </a:r>
                      <a:endParaRPr kumimoji="0" lang="el-GR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d: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Ρ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-μ</a:t>
                      </a: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Ι=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xd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kumimoji="0" lang="el-GR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ΑΙ=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bx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φ)</a:t>
                      </a: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8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1311 Κ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απόδοση γιαγιάς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11,0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endParaRPr lang="el-GR" sz="1800" dirty="0"/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xh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0,25xh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,025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0" lang="el-G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0,025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√(0,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025x0,25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0,08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5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1312 Κ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απόδοση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ομοθ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αδελφής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11,0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xh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0,5xh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0,05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0" lang="el-G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0,05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√(0,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05x0,5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0,16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78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1313 Κ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μ.ο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</a:t>
                      </a: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ετεροθ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αδελφών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11,7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kumimoji="0" lang="el-G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</a:t>
                      </a:r>
                      <a:endParaRPr kumimoji="0" lang="el-G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0,102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√(0,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x0,25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0,122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64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1314 Κ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μ.ο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θυγατέρων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11,4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</a:t>
                      </a: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235 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(αν οι θυγατέρες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ετερ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θαλείς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αδερφές)</a:t>
                      </a: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</a:t>
                      </a:r>
                      <a:endParaRPr kumimoji="0" lang="el-G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0,329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√(</a:t>
                      </a: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0,235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x0,5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0,342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43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1315 Κ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μ.ο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θυγατέρων 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939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11,2</a:t>
                      </a:r>
                      <a:endParaRPr kumimoji="0" 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endParaRPr lang="el-GR" sz="1800" dirty="0"/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,167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(αν οι θυγατέρες 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ετεροθαλείς αδερφές)</a:t>
                      </a: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</a:t>
                      </a:r>
                      <a:endParaRPr kumimoji="0" lang="el-G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0,20</a:t>
                      </a:r>
                      <a:endParaRPr kumimoji="0" lang="el-G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</a:t>
                      </a: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0,5)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0,29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2" marR="91442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205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850" y="2853196"/>
            <a:ext cx="1225550" cy="4615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50" y="3896084"/>
            <a:ext cx="1289050" cy="4854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>
                <a:latin typeface="Calibri" panose="020F0502020204030204" pitchFamily="34" charset="0"/>
                <a:cs typeface="Calibri" panose="020F0502020204030204" pitchFamily="34" charset="0"/>
              </a:rPr>
              <a:t>Βιβλιογραφία</a:t>
            </a:r>
          </a:p>
        </p:txBody>
      </p:sp>
      <p:sp>
        <p:nvSpPr>
          <p:cNvPr id="15363" name="Θέση περιεχομένου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>
                <a:latin typeface="Calibri" panose="020F0502020204030204" pitchFamily="34" charset="0"/>
                <a:cs typeface="Calibri" panose="020F0502020204030204" pitchFamily="34" charset="0"/>
              </a:rPr>
              <a:t>Ρογδάκης Εμμ. (2008): Γενετική Βελτίωση Αγροτικών Ζώων, εκδόσεις Αθ. Σταμούλης, Κεφάλαιο 6, σελ 347-375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3169</TotalTime>
  <Words>461</Words>
  <Application>Microsoft Office PowerPoint</Application>
  <PresentationFormat>On-screen Show (4:3)</PresentationFormat>
  <Paragraphs>144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Default Design</vt:lpstr>
      <vt:lpstr>Εκτίμηση κληροδοτικών τιμών (ΚΤ) </vt:lpstr>
      <vt:lpstr>PowerPoint Presentation</vt:lpstr>
      <vt:lpstr>πίνακας</vt:lpstr>
      <vt:lpstr>PowerPoint Presentation</vt:lpstr>
      <vt:lpstr>PowerPoint Presentation</vt:lpstr>
      <vt:lpstr> </vt:lpstr>
      <vt:lpstr>Βιβλιογραφία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Eκτίμηση Κληροδοτικών Τιμών (σελ. 282 – 345 )</dc:title>
  <dc:creator>Παναγιώτα Κουτσούλη;Ariadne</dc:creator>
  <cp:lastModifiedBy>user</cp:lastModifiedBy>
  <cp:revision>172</cp:revision>
  <dcterms:created xsi:type="dcterms:W3CDTF">2008-03-16T22:45:54Z</dcterms:created>
  <dcterms:modified xsi:type="dcterms:W3CDTF">2023-11-13T19:12:40Z</dcterms:modified>
</cp:coreProperties>
</file>