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84" r:id="rId2"/>
    <p:sldId id="285" r:id="rId3"/>
    <p:sldId id="280" r:id="rId4"/>
    <p:sldId id="322" r:id="rId5"/>
    <p:sldId id="306" r:id="rId6"/>
    <p:sldId id="267" r:id="rId7"/>
    <p:sldId id="269" r:id="rId8"/>
    <p:sldId id="257" r:id="rId9"/>
    <p:sldId id="258" r:id="rId10"/>
    <p:sldId id="313" r:id="rId11"/>
    <p:sldId id="288" r:id="rId12"/>
    <p:sldId id="289" r:id="rId13"/>
    <p:sldId id="315" r:id="rId14"/>
    <p:sldId id="281" r:id="rId15"/>
    <p:sldId id="282" r:id="rId16"/>
    <p:sldId id="311" r:id="rId17"/>
    <p:sldId id="309" r:id="rId18"/>
    <p:sldId id="317" r:id="rId19"/>
    <p:sldId id="310" r:id="rId20"/>
    <p:sldId id="312" r:id="rId21"/>
    <p:sldId id="270" r:id="rId22"/>
    <p:sldId id="290" r:id="rId23"/>
    <p:sldId id="291" r:id="rId24"/>
    <p:sldId id="308" r:id="rId25"/>
    <p:sldId id="292" r:id="rId26"/>
    <p:sldId id="293" r:id="rId27"/>
    <p:sldId id="294" r:id="rId28"/>
    <p:sldId id="259" r:id="rId29"/>
    <p:sldId id="273" r:id="rId30"/>
    <p:sldId id="260" r:id="rId31"/>
    <p:sldId id="271" r:id="rId32"/>
    <p:sldId id="262" r:id="rId33"/>
    <p:sldId id="283" r:id="rId34"/>
    <p:sldId id="263" r:id="rId35"/>
    <p:sldId id="303" r:id="rId36"/>
    <p:sldId id="261" r:id="rId37"/>
    <p:sldId id="305" r:id="rId38"/>
    <p:sldId id="264" r:id="rId39"/>
    <p:sldId id="265" r:id="rId40"/>
    <p:sldId id="277" r:id="rId41"/>
    <p:sldId id="323" r:id="rId42"/>
    <p:sldId id="287" r:id="rId43"/>
    <p:sldId id="274" r:id="rId44"/>
    <p:sldId id="275" r:id="rId45"/>
    <p:sldId id="276" r:id="rId46"/>
    <p:sldId id="295" r:id="rId47"/>
    <p:sldId id="296" r:id="rId48"/>
    <p:sldId id="297" r:id="rId49"/>
    <p:sldId id="298" r:id="rId50"/>
    <p:sldId id="314" r:id="rId51"/>
    <p:sldId id="299" r:id="rId52"/>
    <p:sldId id="300" r:id="rId53"/>
    <p:sldId id="301" r:id="rId54"/>
    <p:sldId id="302" r:id="rId55"/>
    <p:sldId id="286" r:id="rId56"/>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0000"/>
    <a:srgbClr val="EAEAEA"/>
    <a:srgbClr val="33CC33"/>
    <a:srgbClr val="CCFFCC"/>
    <a:srgbClr val="9999FF"/>
    <a:srgbClr val="CCFF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autoAdjust="0"/>
    <p:restoredTop sz="94343" autoAdjust="0"/>
  </p:normalViewPr>
  <p:slideViewPr>
    <p:cSldViewPr>
      <p:cViewPr varScale="1">
        <p:scale>
          <a:sx n="94" d="100"/>
          <a:sy n="94" d="100"/>
        </p:scale>
        <p:origin x="20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l-GR"/>
          </a:p>
        </p:txBody>
      </p:sp>
      <p:sp>
        <p:nvSpPr>
          <p:cNvPr id="491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1FF56FB7-9848-49BB-8E8E-02D5865C41D2}" type="datetime1">
              <a:rPr lang="el-GR"/>
              <a:pPr>
                <a:defRPr/>
              </a:pPr>
              <a:t>13/12/2023</a:t>
            </a:fld>
            <a:endParaRPr lang="el-GR"/>
          </a:p>
        </p:txBody>
      </p:sp>
      <p:sp>
        <p:nvSpPr>
          <p:cNvPr id="491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l-GR"/>
          </a:p>
        </p:txBody>
      </p:sp>
      <p:sp>
        <p:nvSpPr>
          <p:cNvPr id="491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6C85D6E-33E8-4D11-BB26-CCE408477C71}" type="slidenum">
              <a:rPr lang="el-GR" altLang="en-US"/>
              <a:pPr>
                <a:defRPr/>
              </a:pPr>
              <a:t>‹#›</a:t>
            </a:fld>
            <a:endParaRPr lang="el-G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l-GR"/>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CEAC01E1-3088-4572-B4BC-6AE1693E335F}" type="datetime1">
              <a:rPr lang="el-GR"/>
              <a:pPr>
                <a:defRPr/>
              </a:pPr>
              <a:t>13/12/2023</a:t>
            </a:fld>
            <a:endParaRPr lang="el-G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l-GR"/>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2B1881-64C9-43C0-8508-A42E1D4ECAB5}"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ChangeArrowheads="1" noTextEdit="1"/>
          </p:cNvSpPr>
          <p:nvPr>
            <p:ph type="sldImg"/>
          </p:nvPr>
        </p:nvSpPr>
        <p:spPr>
          <a:ln/>
        </p:spPr>
      </p:sp>
      <p:sp>
        <p:nvSpPr>
          <p:cNvPr id="266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sz="1600" b="1"/>
          </a:p>
        </p:txBody>
      </p:sp>
      <p:sp>
        <p:nvSpPr>
          <p:cNvPr id="26628"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A1050FD-AA4F-4315-9422-7725C4EBA9ED}" type="slidenum">
              <a:rPr lang="el-GR" altLang="en-US" sz="1200">
                <a:latin typeface="Calibri" panose="020F0502020204030204" pitchFamily="34" charset="0"/>
                <a:cs typeface="Arial" panose="020B0604020202020204" pitchFamily="34" charset="0"/>
              </a:rPr>
              <a:pPr algn="r" eaLnBrk="1" hangingPunct="1"/>
              <a:t>22</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εικόνας διαφάνειας 1"/>
          <p:cNvSpPr>
            <a:spLocks noGrp="1" noRot="1" noChangeAspect="1" noChangeArrowheads="1" noTextEdit="1"/>
          </p:cNvSpPr>
          <p:nvPr>
            <p:ph type="sldImg"/>
          </p:nvPr>
        </p:nvSpPr>
        <p:spPr>
          <a:ln/>
        </p:spPr>
      </p:sp>
      <p:sp>
        <p:nvSpPr>
          <p:cNvPr id="6451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sz="1100" b="1"/>
          </a:p>
        </p:txBody>
      </p:sp>
      <p:sp>
        <p:nvSpPr>
          <p:cNvPr id="64516"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A4B16E-E833-4C7A-9052-DC9A7369CE99}" type="slidenum">
              <a:rPr lang="el-GR" altLang="en-US" sz="1200">
                <a:latin typeface="Calibri" panose="020F0502020204030204" pitchFamily="34" charset="0"/>
                <a:cs typeface="Arial" panose="020B0604020202020204" pitchFamily="34" charset="0"/>
              </a:rPr>
              <a:pPr algn="r" eaLnBrk="1" hangingPunct="1"/>
              <a:t>51</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Θέση εικόνας διαφάνειας 1"/>
          <p:cNvSpPr>
            <a:spLocks noGrp="1" noRot="1" noChangeAspect="1" noChangeArrowheads="1" noTextEdit="1"/>
          </p:cNvSpPr>
          <p:nvPr>
            <p:ph type="sldImg"/>
          </p:nvPr>
        </p:nvSpPr>
        <p:spPr>
          <a:ln/>
        </p:spPr>
      </p:sp>
      <p:sp>
        <p:nvSpPr>
          <p:cNvPr id="6656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a:p>
        </p:txBody>
      </p:sp>
      <p:sp>
        <p:nvSpPr>
          <p:cNvPr id="66564"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8AF281F-EE67-44F2-8E54-495974686E9B}" type="slidenum">
              <a:rPr lang="el-GR" altLang="en-US" sz="1200">
                <a:latin typeface="Calibri" panose="020F0502020204030204" pitchFamily="34" charset="0"/>
                <a:cs typeface="Arial" panose="020B0604020202020204" pitchFamily="34" charset="0"/>
              </a:rPr>
              <a:pPr algn="r" eaLnBrk="1" hangingPunct="1"/>
              <a:t>52</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Θέση εικόνας διαφάνειας 1"/>
          <p:cNvSpPr>
            <a:spLocks noGrp="1" noRot="1" noChangeAspect="1" noChangeArrowheads="1" noTextEdit="1"/>
          </p:cNvSpPr>
          <p:nvPr>
            <p:ph type="sldImg"/>
          </p:nvPr>
        </p:nvSpPr>
        <p:spPr>
          <a:ln/>
        </p:spPr>
      </p:sp>
      <p:sp>
        <p:nvSpPr>
          <p:cNvPr id="6861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8612"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6481CCF-0640-4B82-ABD6-F214A30D46E4}" type="slidenum">
              <a:rPr lang="el-GR" altLang="en-US" sz="1200">
                <a:latin typeface="Calibri" panose="020F0502020204030204" pitchFamily="34" charset="0"/>
                <a:cs typeface="Arial" panose="020B0604020202020204" pitchFamily="34" charset="0"/>
              </a:rPr>
              <a:pPr algn="r" eaLnBrk="1" hangingPunct="1"/>
              <a:t>53</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Θέση εικόνας διαφάνειας 1"/>
          <p:cNvSpPr>
            <a:spLocks noGrp="1" noRot="1" noChangeAspect="1" noChangeArrowheads="1" noTextEdit="1"/>
          </p:cNvSpPr>
          <p:nvPr>
            <p:ph type="sldImg"/>
          </p:nvPr>
        </p:nvSpPr>
        <p:spPr>
          <a:ln/>
        </p:spPr>
      </p:sp>
      <p:sp>
        <p:nvSpPr>
          <p:cNvPr id="7065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70660"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5F33355-049F-405D-AA47-C1F06CB54086}" type="slidenum">
              <a:rPr lang="el-GR" altLang="en-US" sz="1200">
                <a:latin typeface="Calibri" panose="020F0502020204030204" pitchFamily="34" charset="0"/>
                <a:cs typeface="Arial" panose="020B0604020202020204" pitchFamily="34" charset="0"/>
              </a:rPr>
              <a:pPr algn="r" eaLnBrk="1" hangingPunct="1"/>
              <a:t>54</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p:cNvSpPr>
            <a:spLocks noGrp="1" noRot="1" noChangeAspect="1" noChangeArrowheads="1" noTextEdit="1"/>
          </p:cNvSpPr>
          <p:nvPr>
            <p:ph type="sldImg"/>
          </p:nvPr>
        </p:nvSpPr>
        <p:spPr>
          <a:ln/>
        </p:spPr>
      </p:sp>
      <p:sp>
        <p:nvSpPr>
          <p:cNvPr id="2867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b="1"/>
          </a:p>
        </p:txBody>
      </p:sp>
      <p:sp>
        <p:nvSpPr>
          <p:cNvPr id="28676"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B020877-3E3B-435F-A7ED-76E16911EE2B}" type="slidenum">
              <a:rPr lang="el-GR" altLang="en-US" sz="1200">
                <a:latin typeface="Calibri" panose="020F0502020204030204" pitchFamily="34" charset="0"/>
                <a:cs typeface="Arial" panose="020B0604020202020204" pitchFamily="34" charset="0"/>
              </a:rPr>
              <a:pPr algn="r" eaLnBrk="1" hangingPunct="1"/>
              <a:t>23</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p:cNvSpPr>
            <a:spLocks noGrp="1" noRot="1" noChangeAspect="1" noChangeArrowheads="1" noTextEdit="1"/>
          </p:cNvSpPr>
          <p:nvPr>
            <p:ph type="sldImg"/>
          </p:nvPr>
        </p:nvSpPr>
        <p:spPr>
          <a:ln/>
        </p:spPr>
      </p:sp>
      <p:sp>
        <p:nvSpPr>
          <p:cNvPr id="3072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b="1"/>
          </a:p>
        </p:txBody>
      </p:sp>
      <p:sp>
        <p:nvSpPr>
          <p:cNvPr id="30724"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6A0EDE2-47C3-4788-87CD-F87B7FBCC359}" type="slidenum">
              <a:rPr lang="el-GR" altLang="en-US" sz="1200">
                <a:latin typeface="Calibri" panose="020F0502020204030204" pitchFamily="34" charset="0"/>
                <a:cs typeface="Arial" panose="020B0604020202020204" pitchFamily="34" charset="0"/>
              </a:rPr>
              <a:pPr algn="r" eaLnBrk="1" hangingPunct="1"/>
              <a:t>24</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ChangeArrowheads="1" noTextEdit="1"/>
          </p:cNvSpPr>
          <p:nvPr>
            <p:ph type="sldImg"/>
          </p:nvPr>
        </p:nvSpPr>
        <p:spPr>
          <a:ln/>
        </p:spPr>
      </p:sp>
      <p:sp>
        <p:nvSpPr>
          <p:cNvPr id="3277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b="1"/>
          </a:p>
        </p:txBody>
      </p:sp>
      <p:sp>
        <p:nvSpPr>
          <p:cNvPr id="32772"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0F366C0-6B09-4618-A5F4-1B66D7C09150}" type="slidenum">
              <a:rPr lang="el-GR" altLang="en-US" sz="1200">
                <a:latin typeface="Calibri" panose="020F0502020204030204" pitchFamily="34" charset="0"/>
                <a:cs typeface="Arial" panose="020B0604020202020204" pitchFamily="34" charset="0"/>
              </a:rPr>
              <a:pPr algn="r" eaLnBrk="1" hangingPunct="1"/>
              <a:t>25</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ChangeArrowheads="1" noTextEdit="1"/>
          </p:cNvSpPr>
          <p:nvPr>
            <p:ph type="sldImg"/>
          </p:nvPr>
        </p:nvSpPr>
        <p:spPr>
          <a:ln/>
        </p:spPr>
      </p:sp>
      <p:sp>
        <p:nvSpPr>
          <p:cNvPr id="3584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l-GR" altLang="en-US"/>
              <a:t> </a:t>
            </a:r>
          </a:p>
        </p:txBody>
      </p:sp>
      <p:sp>
        <p:nvSpPr>
          <p:cNvPr id="35844"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DD8F16E-F4D7-4A5C-9737-AA66843E090A}" type="slidenum">
              <a:rPr lang="el-GR" altLang="en-US" sz="1200">
                <a:latin typeface="Calibri" panose="020F0502020204030204" pitchFamily="34" charset="0"/>
                <a:cs typeface="Arial" panose="020B0604020202020204" pitchFamily="34" charset="0"/>
              </a:rPr>
              <a:pPr algn="r" eaLnBrk="1" hangingPunct="1"/>
              <a:t>27</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DB9A9C-CFFE-4D4B-818E-C440FCD8EB96}" type="slidenum">
              <a:rPr lang="el-GR" altLang="en-US" smtClean="0"/>
              <a:pPr/>
              <a:t>44</a:t>
            </a:fld>
            <a:endParaRPr lang="el-GR"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p:cNvSpPr>
            <a:spLocks noGrp="1" noRot="1" noChangeAspect="1" noChangeArrowheads="1" noTextEdit="1"/>
          </p:cNvSpPr>
          <p:nvPr>
            <p:ph type="sldImg"/>
          </p:nvPr>
        </p:nvSpPr>
        <p:spPr>
          <a:ln/>
        </p:spPr>
      </p:sp>
      <p:sp>
        <p:nvSpPr>
          <p:cNvPr id="563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6324"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9ED0D1F-D09B-4C6D-818C-C546AF29F093}" type="slidenum">
              <a:rPr lang="el-GR" altLang="en-US" sz="1200">
                <a:latin typeface="Calibri" panose="020F0502020204030204" pitchFamily="34" charset="0"/>
                <a:cs typeface="Arial" panose="020B0604020202020204" pitchFamily="34" charset="0"/>
              </a:rPr>
              <a:pPr algn="r" eaLnBrk="1" hangingPunct="1"/>
              <a:t>46</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ChangeArrowheads="1" noTextEdit="1"/>
          </p:cNvSpPr>
          <p:nvPr>
            <p:ph type="sldImg"/>
          </p:nvPr>
        </p:nvSpPr>
        <p:spPr>
          <a:ln/>
        </p:spPr>
      </p:sp>
      <p:sp>
        <p:nvSpPr>
          <p:cNvPr id="6041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0420"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32F2918-3BD8-4587-905C-749CE8EE5AE5}" type="slidenum">
              <a:rPr lang="el-GR" altLang="en-US" sz="1200">
                <a:latin typeface="Calibri" panose="020F0502020204030204" pitchFamily="34" charset="0"/>
                <a:cs typeface="Arial" panose="020B0604020202020204" pitchFamily="34" charset="0"/>
              </a:rPr>
              <a:pPr algn="r" eaLnBrk="1" hangingPunct="1"/>
              <a:t>49</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εικόνας διαφάνειας 1"/>
          <p:cNvSpPr>
            <a:spLocks noGrp="1" noRot="1" noChangeAspect="1" noChangeArrowheads="1" noTextEdit="1"/>
          </p:cNvSpPr>
          <p:nvPr>
            <p:ph type="sldImg"/>
          </p:nvPr>
        </p:nvSpPr>
        <p:spPr>
          <a:ln/>
        </p:spPr>
      </p:sp>
      <p:sp>
        <p:nvSpPr>
          <p:cNvPr id="6246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sz="1100" b="1"/>
          </a:p>
        </p:txBody>
      </p:sp>
      <p:sp>
        <p:nvSpPr>
          <p:cNvPr id="62468" name="Θέση αριθμού διαφάνειας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B10A305-F9BA-4C8D-98C2-A7F52CF0AAD8}" type="slidenum">
              <a:rPr lang="el-GR" altLang="en-US" sz="1200">
                <a:latin typeface="Calibri" panose="020F0502020204030204" pitchFamily="34" charset="0"/>
                <a:cs typeface="Arial" panose="020B0604020202020204" pitchFamily="34" charset="0"/>
              </a:rPr>
              <a:pPr algn="r" eaLnBrk="1" hangingPunct="1"/>
              <a:t>50</a:t>
            </a:fld>
            <a:endParaRPr lang="el-GR" altLang="en-US" sz="1200">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E3E3651-E91B-40E1-B78A-7AB40650669C}" type="datetime1">
              <a:rPr lang="el-GR"/>
              <a:pPr>
                <a:defRPr/>
              </a:pPr>
              <a:t>13/12/2023</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8933365-8E56-4CFA-879F-14C432EEEE36}" type="slidenum">
              <a:rPr lang="el-GR" altLang="en-US"/>
              <a:pPr>
                <a:defRPr/>
              </a:pPr>
              <a:t>‹#›</a:t>
            </a:fld>
            <a:endParaRPr lang="el-GR" altLang="en-US"/>
          </a:p>
        </p:txBody>
      </p:sp>
    </p:spTree>
    <p:extLst>
      <p:ext uri="{BB962C8B-B14F-4D97-AF65-F5344CB8AC3E}">
        <p14:creationId xmlns:p14="http://schemas.microsoft.com/office/powerpoint/2010/main" val="294157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D157629-B8FC-4840-BF40-2D3A73BE130A}" type="datetime1">
              <a:rPr lang="el-GR"/>
              <a:pPr>
                <a:defRPr/>
              </a:pPr>
              <a:t>13/12/2023</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79267D1-6DAC-4011-97AB-68FFB279D157}" type="slidenum">
              <a:rPr lang="el-GR" altLang="en-US"/>
              <a:pPr>
                <a:defRPr/>
              </a:pPr>
              <a:t>‹#›</a:t>
            </a:fld>
            <a:endParaRPr lang="el-GR" altLang="en-US"/>
          </a:p>
        </p:txBody>
      </p:sp>
    </p:spTree>
    <p:extLst>
      <p:ext uri="{BB962C8B-B14F-4D97-AF65-F5344CB8AC3E}">
        <p14:creationId xmlns:p14="http://schemas.microsoft.com/office/powerpoint/2010/main" val="378931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39200DA-3579-4FF9-945A-9E45CC9572C5}" type="datetime1">
              <a:rPr lang="el-GR"/>
              <a:pPr>
                <a:defRPr/>
              </a:pPr>
              <a:t>13/12/2023</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0A916BB-2BF2-4DE4-B81A-B20690D8FA6B}" type="slidenum">
              <a:rPr lang="el-GR" altLang="en-US"/>
              <a:pPr>
                <a:defRPr/>
              </a:pPr>
              <a:t>‹#›</a:t>
            </a:fld>
            <a:endParaRPr lang="el-GR" altLang="en-US"/>
          </a:p>
        </p:txBody>
      </p:sp>
    </p:spTree>
    <p:extLst>
      <p:ext uri="{BB962C8B-B14F-4D97-AF65-F5344CB8AC3E}">
        <p14:creationId xmlns:p14="http://schemas.microsoft.com/office/powerpoint/2010/main" val="60185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0B854BC9-22AB-416C-9D0C-DD4C33FAC32F}" type="datetime1">
              <a:rPr lang="el-GR"/>
              <a:pPr>
                <a:defRPr/>
              </a:pPr>
              <a:t>13/12/2023</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DBEF11B-FE7C-4708-AFE6-81C845A99823}" type="slidenum">
              <a:rPr lang="el-GR" altLang="en-US"/>
              <a:pPr>
                <a:defRPr/>
              </a:pPr>
              <a:t>‹#›</a:t>
            </a:fld>
            <a:endParaRPr lang="el-GR" altLang="en-US"/>
          </a:p>
        </p:txBody>
      </p:sp>
    </p:spTree>
    <p:extLst>
      <p:ext uri="{BB962C8B-B14F-4D97-AF65-F5344CB8AC3E}">
        <p14:creationId xmlns:p14="http://schemas.microsoft.com/office/powerpoint/2010/main" val="3599855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8181820-0E41-4614-8188-AA2359C77118}" type="datetime1">
              <a:rPr lang="el-GR"/>
              <a:pPr>
                <a:defRPr/>
              </a:pPr>
              <a:t>13/12/2023</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5A01365-7B45-400A-9B1D-86F9AE05B6C8}" type="slidenum">
              <a:rPr lang="el-GR" altLang="en-US"/>
              <a:pPr>
                <a:defRPr/>
              </a:pPr>
              <a:t>‹#›</a:t>
            </a:fld>
            <a:endParaRPr lang="el-GR" altLang="en-US"/>
          </a:p>
        </p:txBody>
      </p:sp>
    </p:spTree>
    <p:extLst>
      <p:ext uri="{BB962C8B-B14F-4D97-AF65-F5344CB8AC3E}">
        <p14:creationId xmlns:p14="http://schemas.microsoft.com/office/powerpoint/2010/main" val="13194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0714792-C3F8-4291-B4F2-315AD7B3DB91}" type="datetime1">
              <a:rPr lang="el-GR"/>
              <a:pPr>
                <a:defRPr/>
              </a:pPr>
              <a:t>13/12/2023</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29D9E94-926B-4670-8554-7727FFE16173}" type="slidenum">
              <a:rPr lang="el-GR" altLang="en-US"/>
              <a:pPr>
                <a:defRPr/>
              </a:pPr>
              <a:t>‹#›</a:t>
            </a:fld>
            <a:endParaRPr lang="el-GR" altLang="en-US"/>
          </a:p>
        </p:txBody>
      </p:sp>
    </p:spTree>
    <p:extLst>
      <p:ext uri="{BB962C8B-B14F-4D97-AF65-F5344CB8AC3E}">
        <p14:creationId xmlns:p14="http://schemas.microsoft.com/office/powerpoint/2010/main" val="11470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A709C1A-A884-49B7-A9E6-CC2B4EDBA16C}" type="datetime1">
              <a:rPr lang="el-GR"/>
              <a:pPr>
                <a:defRPr/>
              </a:pPr>
              <a:t>13/12/2023</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0A7D7A2-AF1F-4CF7-AB43-6FC456461EDE}" type="slidenum">
              <a:rPr lang="el-GR" altLang="en-US"/>
              <a:pPr>
                <a:defRPr/>
              </a:pPr>
              <a:t>‹#›</a:t>
            </a:fld>
            <a:endParaRPr lang="el-GR" altLang="en-US"/>
          </a:p>
        </p:txBody>
      </p:sp>
    </p:spTree>
    <p:extLst>
      <p:ext uri="{BB962C8B-B14F-4D97-AF65-F5344CB8AC3E}">
        <p14:creationId xmlns:p14="http://schemas.microsoft.com/office/powerpoint/2010/main" val="96513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3683415-998A-4415-A85F-8B31DDF10588}" type="datetime1">
              <a:rPr lang="el-GR"/>
              <a:pPr>
                <a:defRPr/>
              </a:pPr>
              <a:t>13/12/2023</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F60F6EC-B137-4041-BAFB-B728285FA06F}" type="slidenum">
              <a:rPr lang="el-GR" altLang="en-US"/>
              <a:pPr>
                <a:defRPr/>
              </a:pPr>
              <a:t>‹#›</a:t>
            </a:fld>
            <a:endParaRPr lang="el-GR" altLang="en-US"/>
          </a:p>
        </p:txBody>
      </p:sp>
    </p:spTree>
    <p:extLst>
      <p:ext uri="{BB962C8B-B14F-4D97-AF65-F5344CB8AC3E}">
        <p14:creationId xmlns:p14="http://schemas.microsoft.com/office/powerpoint/2010/main" val="107266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42A9CD6-4C50-4BB5-8119-3064392D23E9}" type="datetime1">
              <a:rPr lang="el-GR"/>
              <a:pPr>
                <a:defRPr/>
              </a:pPr>
              <a:t>13/12/2023</a:t>
            </a:fld>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8A18D00E-FA45-4F63-86DE-639D6F3C3823}" type="slidenum">
              <a:rPr lang="el-GR" altLang="en-US"/>
              <a:pPr>
                <a:defRPr/>
              </a:pPr>
              <a:t>‹#›</a:t>
            </a:fld>
            <a:endParaRPr lang="el-GR" altLang="en-US"/>
          </a:p>
        </p:txBody>
      </p:sp>
    </p:spTree>
    <p:extLst>
      <p:ext uri="{BB962C8B-B14F-4D97-AF65-F5344CB8AC3E}">
        <p14:creationId xmlns:p14="http://schemas.microsoft.com/office/powerpoint/2010/main" val="292411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87447A2-DB7A-46F9-A5D4-9DA9792BCDFE}" type="datetime1">
              <a:rPr lang="el-GR"/>
              <a:pPr>
                <a:defRPr/>
              </a:pPr>
              <a:t>13/12/2023</a:t>
            </a:fld>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95F25375-7132-4BD8-A04B-C128FC1B75C0}" type="slidenum">
              <a:rPr lang="el-GR" altLang="en-US"/>
              <a:pPr>
                <a:defRPr/>
              </a:pPr>
              <a:t>‹#›</a:t>
            </a:fld>
            <a:endParaRPr lang="el-GR" altLang="en-US"/>
          </a:p>
        </p:txBody>
      </p:sp>
    </p:spTree>
    <p:extLst>
      <p:ext uri="{BB962C8B-B14F-4D97-AF65-F5344CB8AC3E}">
        <p14:creationId xmlns:p14="http://schemas.microsoft.com/office/powerpoint/2010/main" val="201827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CC4396C-238D-4474-9512-BEC74E02849C}" type="datetime1">
              <a:rPr lang="el-GR"/>
              <a:pPr>
                <a:defRPr/>
              </a:pPr>
              <a:t>13/12/2023</a:t>
            </a:fld>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BE964195-C657-402B-893A-AB36E9FEFE05}" type="slidenum">
              <a:rPr lang="el-GR" altLang="en-US"/>
              <a:pPr>
                <a:defRPr/>
              </a:pPr>
              <a:t>‹#›</a:t>
            </a:fld>
            <a:endParaRPr lang="el-GR" altLang="en-US"/>
          </a:p>
        </p:txBody>
      </p:sp>
    </p:spTree>
    <p:extLst>
      <p:ext uri="{BB962C8B-B14F-4D97-AF65-F5344CB8AC3E}">
        <p14:creationId xmlns:p14="http://schemas.microsoft.com/office/powerpoint/2010/main" val="192341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41BF57-984B-4394-AD1B-5F2DAEA9DEC9}" type="datetime1">
              <a:rPr lang="el-GR"/>
              <a:pPr>
                <a:defRPr/>
              </a:pPr>
              <a:t>13/12/2023</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8065010-15AE-43A8-AEC4-ED6E1047193A}" type="slidenum">
              <a:rPr lang="el-GR" altLang="en-US"/>
              <a:pPr>
                <a:defRPr/>
              </a:pPr>
              <a:t>‹#›</a:t>
            </a:fld>
            <a:endParaRPr lang="el-GR" altLang="en-US"/>
          </a:p>
        </p:txBody>
      </p:sp>
    </p:spTree>
    <p:extLst>
      <p:ext uri="{BB962C8B-B14F-4D97-AF65-F5344CB8AC3E}">
        <p14:creationId xmlns:p14="http://schemas.microsoft.com/office/powerpoint/2010/main" val="347446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0920C4-DA1B-415C-9890-6F5121FD70DF}" type="datetime1">
              <a:rPr lang="el-GR"/>
              <a:pPr>
                <a:defRPr/>
              </a:pPr>
              <a:t>13/12/2023</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94A1A9F-FBC2-4CC7-838F-E302C763CDBA}" type="slidenum">
              <a:rPr lang="el-GR" altLang="en-US"/>
              <a:pPr>
                <a:defRPr/>
              </a:pPr>
              <a:t>‹#›</a:t>
            </a:fld>
            <a:endParaRPr lang="el-GR" altLang="en-US"/>
          </a:p>
        </p:txBody>
      </p:sp>
    </p:spTree>
    <p:extLst>
      <p:ext uri="{BB962C8B-B14F-4D97-AF65-F5344CB8AC3E}">
        <p14:creationId xmlns:p14="http://schemas.microsoft.com/office/powerpoint/2010/main" val="363232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Click to edit Master text styles</a:t>
            </a:r>
          </a:p>
          <a:p>
            <a:pPr lvl="1"/>
            <a:r>
              <a:rPr lang="el-GR" altLang="en-US"/>
              <a:t>Second level</a:t>
            </a:r>
          </a:p>
          <a:p>
            <a:pPr lvl="2"/>
            <a:r>
              <a:rPr lang="el-GR" altLang="en-US"/>
              <a:t>Third level</a:t>
            </a:r>
          </a:p>
          <a:p>
            <a:pPr lvl="3"/>
            <a:r>
              <a:rPr lang="el-GR" altLang="en-US"/>
              <a:t>Fourth level</a:t>
            </a:r>
          </a:p>
          <a:p>
            <a:pPr lvl="4"/>
            <a:r>
              <a:rPr lang="el-GR"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9B0E5D08-328B-498C-9B24-AA1F45E80A33}" type="datetime1">
              <a:rPr lang="el-GR"/>
              <a:pPr>
                <a:defRPr/>
              </a:pPr>
              <a:t>13/12/2023</a:t>
            </a:fld>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A8B59CE-948E-4D98-9740-B1482CAA8E49}"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1.bin"/><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2.bin"/><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4.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5.bin"/><Relationship Id="rId1" Type="http://schemas.openxmlformats.org/officeDocument/2006/relationships/slideLayout" Target="../slideLayouts/slideLayout6.xml"/><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1.wmf"/><Relationship Id="rId18" Type="http://schemas.openxmlformats.org/officeDocument/2006/relationships/oleObject" Target="../embeddings/oleObject25.bin"/><Relationship Id="rId3" Type="http://schemas.openxmlformats.org/officeDocument/2006/relationships/image" Target="../media/image16.wmf"/><Relationship Id="rId21" Type="http://schemas.openxmlformats.org/officeDocument/2006/relationships/image" Target="../media/image25.wmf"/><Relationship Id="rId7" Type="http://schemas.openxmlformats.org/officeDocument/2006/relationships/image" Target="../media/image18.wmf"/><Relationship Id="rId12" Type="http://schemas.openxmlformats.org/officeDocument/2006/relationships/oleObject" Target="../embeddings/oleObject22.bin"/><Relationship Id="rId17" Type="http://schemas.openxmlformats.org/officeDocument/2006/relationships/image" Target="../media/image23.wmf"/><Relationship Id="rId2" Type="http://schemas.openxmlformats.org/officeDocument/2006/relationships/oleObject" Target="../embeddings/oleObject17.bin"/><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slideLayout" Target="../slideLayouts/slideLayout6.xml"/><Relationship Id="rId6" Type="http://schemas.openxmlformats.org/officeDocument/2006/relationships/oleObject" Target="../embeddings/oleObject19.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10" Type="http://schemas.openxmlformats.org/officeDocument/2006/relationships/oleObject" Target="../embeddings/oleObject21.bin"/><Relationship Id="rId19" Type="http://schemas.openxmlformats.org/officeDocument/2006/relationships/image" Target="../media/image24.wmf"/><Relationship Id="rId4" Type="http://schemas.openxmlformats.org/officeDocument/2006/relationships/oleObject" Target="../embeddings/oleObject18.bin"/><Relationship Id="rId9" Type="http://schemas.openxmlformats.org/officeDocument/2006/relationships/image" Target="../media/image19.wmf"/><Relationship Id="rId14"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5.wmf"/><Relationship Id="rId7" Type="http://schemas.openxmlformats.org/officeDocument/2006/relationships/oleObject" Target="../embeddings/oleObject29.bin"/><Relationship Id="rId2" Type="http://schemas.openxmlformats.org/officeDocument/2006/relationships/oleObject" Target="../embeddings/oleObject27.bin"/><Relationship Id="rId1" Type="http://schemas.openxmlformats.org/officeDocument/2006/relationships/slideLayout" Target="../slideLayouts/slideLayout6.xml"/><Relationship Id="rId6" Type="http://schemas.openxmlformats.org/officeDocument/2006/relationships/image" Target="../media/image27.wmf"/><Relationship Id="rId5" Type="http://schemas.openxmlformats.org/officeDocument/2006/relationships/oleObject" Target="../embeddings/oleObject28.bin"/><Relationship Id="rId4" Type="http://schemas.openxmlformats.org/officeDocument/2006/relationships/image" Target="../media/image26.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30.bin"/><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3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34.bin"/><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7.bin"/><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8.bin"/><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39.bin"/><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40.bin"/><Relationship Id="rId1" Type="http://schemas.openxmlformats.org/officeDocument/2006/relationships/slideLayout" Target="../slideLayouts/slideLayout6.xml"/><Relationship Id="rId5" Type="http://schemas.openxmlformats.org/officeDocument/2006/relationships/image" Target="../media/image40.wmf"/><Relationship Id="rId4" Type="http://schemas.openxmlformats.org/officeDocument/2006/relationships/oleObject" Target="../embeddings/oleObject4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oleObject" Target="../embeddings/oleObject43.bin"/><Relationship Id="rId4" Type="http://schemas.openxmlformats.org/officeDocument/2006/relationships/image" Target="../media/image4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44.bin"/><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45.bin"/></Relationships>
</file>

<file path=ppt/slides/_rels/slide3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6.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39.bin"/><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wmf"/><Relationship Id="rId18" Type="http://schemas.openxmlformats.org/officeDocument/2006/relationships/oleObject" Target="../embeddings/oleObject9.bin"/><Relationship Id="rId3" Type="http://schemas.openxmlformats.org/officeDocument/2006/relationships/image" Target="../media/image1.wmf"/><Relationship Id="rId7" Type="http://schemas.openxmlformats.org/officeDocument/2006/relationships/image" Target="../media/image3.wmf"/><Relationship Id="rId12" Type="http://schemas.openxmlformats.org/officeDocument/2006/relationships/oleObject" Target="../embeddings/oleObject6.bin"/><Relationship Id="rId17" Type="http://schemas.openxmlformats.org/officeDocument/2006/relationships/image" Target="../media/image8.w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5.bin"/><Relationship Id="rId19" Type="http://schemas.openxmlformats.org/officeDocument/2006/relationships/oleObject" Target="../embeddings/oleObject10.bin"/><Relationship Id="rId4" Type="http://schemas.openxmlformats.org/officeDocument/2006/relationships/oleObject" Target="../embeddings/oleObject2.bin"/><Relationship Id="rId9" Type="http://schemas.openxmlformats.org/officeDocument/2006/relationships/image" Target="../media/image4.wmf"/><Relationship Id="rId14"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C74E02-5393-4B4F-BDBC-AAE75D3390BA}" type="slidenum">
              <a:rPr lang="el-GR" altLang="en-US" sz="1400" smtClean="0"/>
              <a:pPr>
                <a:spcBef>
                  <a:spcPct val="0"/>
                </a:spcBef>
                <a:buFontTx/>
                <a:buNone/>
              </a:pPr>
              <a:t>1</a:t>
            </a:fld>
            <a:endParaRPr lang="el-GR" altLang="en-US" sz="1400"/>
          </a:p>
        </p:txBody>
      </p:sp>
      <p:sp>
        <p:nvSpPr>
          <p:cNvPr id="4099" name="Rectangle 2"/>
          <p:cNvSpPr>
            <a:spLocks noGrp="1" noChangeArrowheads="1"/>
          </p:cNvSpPr>
          <p:nvPr>
            <p:ph type="ctrTitle" idx="4294967295"/>
          </p:nvPr>
        </p:nvSpPr>
        <p:spPr>
          <a:xfrm>
            <a:off x="685800" y="692150"/>
            <a:ext cx="7772400" cy="4206875"/>
          </a:xfrm>
        </p:spPr>
        <p:txBody>
          <a:bodyPr/>
          <a:lstStyle/>
          <a:p>
            <a:pPr eaLnBrk="1" hangingPunct="1"/>
            <a:r>
              <a:rPr lang="el-GR" altLang="en-US" sz="4800" b="1"/>
              <a:t>Συστήματα συζεύξεων</a:t>
            </a:r>
            <a:r>
              <a:rPr lang="el-GR" altLang="en-US" sz="4000" b="1"/>
              <a:t> </a:t>
            </a:r>
            <a:br>
              <a:rPr lang="en-US" altLang="en-US" sz="4000" b="1"/>
            </a:br>
            <a:br>
              <a:rPr lang="el-GR" altLang="en-US" sz="4000"/>
            </a:br>
            <a:r>
              <a:rPr lang="en-US" altLang="en-US" sz="4000"/>
              <a:t>M</a:t>
            </a:r>
            <a:r>
              <a:rPr lang="el-GR" altLang="en-US" sz="4000"/>
              <a:t>εταβολές στο ρυθμό αύξησης της ομομειξίας</a:t>
            </a:r>
            <a:br>
              <a:rPr lang="el-GR" altLang="en-US" sz="4000"/>
            </a:br>
            <a:r>
              <a:rPr lang="el-GR" altLang="en-US" sz="4000"/>
              <a:t>Δραστικό μέγεθος </a:t>
            </a:r>
            <a:br>
              <a:rPr lang="en-US" altLang="en-US" sz="4000"/>
            </a:br>
            <a:r>
              <a:rPr lang="el-GR" altLang="en-US" sz="4000"/>
              <a:t>Ομομεικτική κατάπτωση</a:t>
            </a:r>
          </a:p>
        </p:txBody>
      </p:sp>
      <p:sp>
        <p:nvSpPr>
          <p:cNvPr id="4100" name="Subtitle 2"/>
          <p:cNvSpPr>
            <a:spLocks noGrp="1" noChangeArrowheads="1"/>
          </p:cNvSpPr>
          <p:nvPr>
            <p:ph type="subTitle" idx="4294967295"/>
          </p:nvPr>
        </p:nvSpPr>
        <p:spPr>
          <a:xfrm>
            <a:off x="1476375" y="5137150"/>
            <a:ext cx="6400800" cy="1346200"/>
          </a:xfrm>
        </p:spPr>
        <p:txBody>
          <a:bodyPr/>
          <a:lstStyle/>
          <a:p>
            <a:pPr marL="0" indent="0" algn="ctr" eaLnBrk="1" hangingPunct="1">
              <a:buFontTx/>
              <a:buNone/>
            </a:pPr>
            <a:r>
              <a:rPr lang="en-US" altLang="en-US"/>
              <a:t>E</a:t>
            </a:r>
            <a:r>
              <a:rPr lang="el-GR" altLang="en-US"/>
              <a:t>ργαστήριο Γενικής &amp; Ειδικής Ζωοτεχνίας</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idx="4294967295"/>
          </p:nvPr>
        </p:nvSpPr>
        <p:spPr/>
        <p:txBody>
          <a:bodyPr/>
          <a:lstStyle/>
          <a:p>
            <a:r>
              <a:rPr lang="el-GR" altLang="en-US" sz="3200">
                <a:solidFill>
                  <a:schemeClr val="tx1"/>
                </a:solidFill>
              </a:rPr>
              <a:t>Συντελεστής ομομειξίας πληθυσμού</a:t>
            </a:r>
          </a:p>
        </p:txBody>
      </p:sp>
      <p:sp>
        <p:nvSpPr>
          <p:cNvPr id="13315" name="Rectangle 3"/>
          <p:cNvSpPr>
            <a:spLocks noGrp="1" noChangeArrowheads="1"/>
          </p:cNvSpPr>
          <p:nvPr>
            <p:ph type="body" idx="1"/>
          </p:nvPr>
        </p:nvSpPr>
        <p:spPr>
          <a:xfrm>
            <a:off x="641350" y="1092200"/>
            <a:ext cx="7859713" cy="1257300"/>
          </a:xfrm>
          <a:solidFill>
            <a:srgbClr val="DDDDDD"/>
          </a:solidFill>
          <a:ln>
            <a:solidFill>
              <a:srgbClr val="FF0000"/>
            </a:solidFill>
            <a:miter lim="800000"/>
            <a:headEnd/>
            <a:tailEnd/>
          </a:ln>
        </p:spPr>
        <p:txBody>
          <a:bodyPr/>
          <a:lstStyle/>
          <a:p>
            <a:pPr eaLnBrk="1" hangingPunct="1">
              <a:buFontTx/>
              <a:buNone/>
            </a:pPr>
            <a:r>
              <a:rPr lang="el-GR" altLang="en-US" sz="2800" b="1"/>
              <a:t>Λύση: </a:t>
            </a:r>
          </a:p>
          <a:p>
            <a:pPr eaLnBrk="1" hangingPunct="1">
              <a:buFontTx/>
              <a:buNone/>
            </a:pPr>
            <a:r>
              <a:rPr lang="en-US" altLang="en-US" sz="2000"/>
              <a:t>q</a:t>
            </a:r>
            <a:r>
              <a:rPr lang="el-GR" altLang="en-US" sz="2000"/>
              <a:t> = 0,04 </a:t>
            </a:r>
            <a:r>
              <a:rPr lang="el-GR" altLang="en-US" sz="2000">
                <a:sym typeface="Symbol" panose="05050102010706020507" pitchFamily="18" charset="2"/>
              </a:rPr>
              <a:t></a:t>
            </a:r>
            <a:r>
              <a:rPr lang="el-GR" altLang="en-US" sz="2000"/>
              <a:t> </a:t>
            </a:r>
            <a:r>
              <a:rPr lang="en-US" altLang="en-US" sz="2000"/>
              <a:t>p</a:t>
            </a:r>
            <a:r>
              <a:rPr lang="el-GR" altLang="en-US" sz="2000"/>
              <a:t> = 1 – 0,04 = 0,96</a:t>
            </a:r>
          </a:p>
          <a:p>
            <a:pPr eaLnBrk="1" hangingPunct="1">
              <a:buFontTx/>
              <a:buNone/>
            </a:pPr>
            <a:r>
              <a:rPr lang="el-GR" altLang="en-US" sz="2000">
                <a:solidFill>
                  <a:srgbClr val="006600"/>
                </a:solidFill>
              </a:rPr>
              <a:t>                 Στην αρχή ο</a:t>
            </a:r>
            <a:r>
              <a:rPr lang="el-GR" altLang="en-US" sz="2000" i="1">
                <a:solidFill>
                  <a:srgbClr val="006600"/>
                </a:solidFill>
              </a:rPr>
              <a:t> πληθυσμός ξεκινάει σε παμμειξία</a:t>
            </a:r>
            <a:r>
              <a:rPr lang="en-US" altLang="en-US" sz="2000" i="1">
                <a:solidFill>
                  <a:srgbClr val="006600"/>
                </a:solidFill>
              </a:rPr>
              <a:t> (F=0)</a:t>
            </a:r>
            <a:r>
              <a:rPr lang="el-GR" altLang="en-US" sz="2000" i="1">
                <a:solidFill>
                  <a:srgbClr val="006600"/>
                </a:solidFill>
              </a:rPr>
              <a:t>:</a:t>
            </a:r>
          </a:p>
          <a:p>
            <a:pPr eaLnBrk="1" hangingPunct="1">
              <a:buFontTx/>
              <a:buNone/>
            </a:pPr>
            <a:endParaRPr lang="el-GR" altLang="en-US" sz="2000" i="1">
              <a:solidFill>
                <a:srgbClr val="006600"/>
              </a:solidFill>
            </a:endParaRPr>
          </a:p>
        </p:txBody>
      </p:sp>
      <p:sp>
        <p:nvSpPr>
          <p:cNvPr id="6" name="Rectangle 3"/>
          <p:cNvSpPr txBox="1">
            <a:spLocks noChangeArrowheads="1"/>
          </p:cNvSpPr>
          <p:nvPr/>
        </p:nvSpPr>
        <p:spPr bwMode="auto">
          <a:xfrm>
            <a:off x="147638" y="4213225"/>
            <a:ext cx="7859712" cy="603250"/>
          </a:xfrm>
          <a:prstGeom prst="rect">
            <a:avLst/>
          </a:prstGeom>
          <a:solidFill>
            <a:srgbClr val="DDDDDD"/>
          </a:solidFill>
          <a:ln>
            <a:solidFill>
              <a:srgbClr val="FF0000"/>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l-GR" altLang="en-US" sz="2000" i="1" kern="0" dirty="0">
                <a:solidFill>
                  <a:srgbClr val="FF0000"/>
                </a:solidFill>
              </a:rPr>
              <a:t>Εφόσον γίνονται συγγενικές συζεύξεις – και η </a:t>
            </a:r>
            <a:r>
              <a:rPr lang="el-GR" altLang="en-US" sz="2000" i="1" kern="0" dirty="0" err="1">
                <a:solidFill>
                  <a:srgbClr val="FF0000"/>
                </a:solidFill>
              </a:rPr>
              <a:t>ομομειξία</a:t>
            </a:r>
            <a:r>
              <a:rPr lang="el-GR" altLang="en-US" sz="2000" i="1" kern="0" dirty="0">
                <a:solidFill>
                  <a:srgbClr val="FF0000"/>
                </a:solidFill>
              </a:rPr>
              <a:t> (</a:t>
            </a:r>
            <a:r>
              <a:rPr lang="en-US" altLang="en-US" sz="2000" i="1" kern="0" dirty="0">
                <a:solidFill>
                  <a:srgbClr val="FF0000"/>
                </a:solidFill>
              </a:rPr>
              <a:t>F</a:t>
            </a:r>
            <a:r>
              <a:rPr lang="el-GR" altLang="en-US" sz="2000" i="1" kern="0" dirty="0">
                <a:solidFill>
                  <a:srgbClr val="FF0000"/>
                </a:solidFill>
              </a:rPr>
              <a:t>)</a:t>
            </a:r>
            <a:r>
              <a:rPr lang="en-US" altLang="en-US" sz="2000" i="1" kern="0" dirty="0">
                <a:solidFill>
                  <a:srgbClr val="FF0000"/>
                </a:solidFill>
              </a:rPr>
              <a:t> </a:t>
            </a:r>
            <a:r>
              <a:rPr lang="el-GR" altLang="en-US" sz="2000" i="1" kern="0" dirty="0">
                <a:solidFill>
                  <a:srgbClr val="FF0000"/>
                </a:solidFill>
              </a:rPr>
              <a:t>=</a:t>
            </a:r>
            <a:r>
              <a:rPr lang="en-US" altLang="en-US" sz="2000" i="1" kern="0" dirty="0">
                <a:solidFill>
                  <a:srgbClr val="FF0000"/>
                </a:solidFill>
              </a:rPr>
              <a:t> </a:t>
            </a:r>
            <a:r>
              <a:rPr lang="el-GR" altLang="en-US" sz="2000" i="1" kern="0" dirty="0">
                <a:solidFill>
                  <a:srgbClr val="FF0000"/>
                </a:solidFill>
              </a:rPr>
              <a:t>0,40:</a:t>
            </a:r>
            <a:endParaRPr lang="en-GB" altLang="en-US" sz="2000" i="1" kern="0" dirty="0">
              <a:solidFill>
                <a:srgbClr val="FF0000"/>
              </a:solidFill>
            </a:endParaRPr>
          </a:p>
        </p:txBody>
      </p:sp>
      <p:graphicFrame>
        <p:nvGraphicFramePr>
          <p:cNvPr id="2" name="Table 1"/>
          <p:cNvGraphicFramePr>
            <a:graphicFrameLocks noGrp="1"/>
          </p:cNvGraphicFramePr>
          <p:nvPr/>
        </p:nvGraphicFramePr>
        <p:xfrm>
          <a:off x="539750" y="2628900"/>
          <a:ext cx="8167687" cy="1371600"/>
        </p:xfrm>
        <a:graphic>
          <a:graphicData uri="http://schemas.openxmlformats.org/drawingml/2006/table">
            <a:tbl>
              <a:tblPr firstRow="1" bandRow="1">
                <a:tableStyleId>{5C22544A-7EE6-4342-B048-85BDC9FD1C3A}</a:tableStyleId>
              </a:tblPr>
              <a:tblGrid>
                <a:gridCol w="1407961">
                  <a:extLst>
                    <a:ext uri="{9D8B030D-6E8A-4147-A177-3AD203B41FA5}">
                      <a16:colId xmlns:a16="http://schemas.microsoft.com/office/drawing/2014/main" val="20000"/>
                    </a:ext>
                  </a:extLst>
                </a:gridCol>
                <a:gridCol w="1204564">
                  <a:extLst>
                    <a:ext uri="{9D8B030D-6E8A-4147-A177-3AD203B41FA5}">
                      <a16:colId xmlns:a16="http://schemas.microsoft.com/office/drawing/2014/main" val="20001"/>
                    </a:ext>
                  </a:extLst>
                </a:gridCol>
                <a:gridCol w="2175298">
                  <a:extLst>
                    <a:ext uri="{9D8B030D-6E8A-4147-A177-3AD203B41FA5}">
                      <a16:colId xmlns:a16="http://schemas.microsoft.com/office/drawing/2014/main" val="20002"/>
                    </a:ext>
                  </a:extLst>
                </a:gridCol>
                <a:gridCol w="1689932">
                  <a:extLst>
                    <a:ext uri="{9D8B030D-6E8A-4147-A177-3AD203B41FA5}">
                      <a16:colId xmlns:a16="http://schemas.microsoft.com/office/drawing/2014/main" val="20003"/>
                    </a:ext>
                  </a:extLst>
                </a:gridCol>
                <a:gridCol w="1689932">
                  <a:extLst>
                    <a:ext uri="{9D8B030D-6E8A-4147-A177-3AD203B41FA5}">
                      <a16:colId xmlns:a16="http://schemas.microsoft.com/office/drawing/2014/main" val="20004"/>
                    </a:ext>
                  </a:extLst>
                </a:gridCol>
              </a:tblGrid>
              <a:tr h="370840">
                <a:tc>
                  <a:txBody>
                    <a:bodyPr/>
                    <a:lstStyle/>
                    <a:p>
                      <a:r>
                        <a:rPr lang="en-US" altLang="en-US" sz="2400" kern="0" dirty="0">
                          <a:solidFill>
                            <a:srgbClr val="C00000"/>
                          </a:solidFill>
                        </a:rPr>
                        <a:t>P</a:t>
                      </a:r>
                      <a:r>
                        <a:rPr lang="el-GR" altLang="en-US" sz="2400" kern="0" dirty="0">
                          <a:solidFill>
                            <a:srgbClr val="C00000"/>
                          </a:solidFill>
                        </a:rPr>
                        <a:t> (</a:t>
                      </a:r>
                      <a:r>
                        <a:rPr lang="en-US" altLang="en-US" sz="2400" kern="0" dirty="0">
                          <a:solidFill>
                            <a:srgbClr val="C00000"/>
                          </a:solidFill>
                        </a:rPr>
                        <a:t>SS</a:t>
                      </a:r>
                      <a:r>
                        <a:rPr lang="el-GR" altLang="en-US" sz="2400" kern="0" dirty="0">
                          <a:solidFill>
                            <a:srgbClr val="C00000"/>
                          </a:solidFill>
                        </a:rPr>
                        <a:t>)</a:t>
                      </a:r>
                      <a:endParaRPr lang="el-GR" sz="2400" dirty="0">
                        <a:solidFill>
                          <a:srgbClr val="C00000"/>
                        </a:solidFill>
                      </a:endParaRPr>
                    </a:p>
                  </a:txBody>
                  <a:tcPr marL="91437" marR="91437">
                    <a:solidFill>
                      <a:srgbClr val="EAEAEA"/>
                    </a:solidFill>
                  </a:tcPr>
                </a:tc>
                <a:tc>
                  <a:txBody>
                    <a:bodyPr/>
                    <a:lstStyle/>
                    <a:p>
                      <a:r>
                        <a:rPr lang="en-US" altLang="en-US" sz="2400" kern="0" dirty="0">
                          <a:solidFill>
                            <a:srgbClr val="C00000"/>
                          </a:solidFill>
                        </a:rPr>
                        <a:t>p</a:t>
                      </a:r>
                      <a:r>
                        <a:rPr lang="el-GR" altLang="en-US" sz="2400" kern="0" baseline="30000" dirty="0">
                          <a:solidFill>
                            <a:srgbClr val="C00000"/>
                          </a:solidFill>
                        </a:rPr>
                        <a:t>2</a:t>
                      </a:r>
                      <a:endParaRPr lang="el-GR" sz="2400" dirty="0">
                        <a:solidFill>
                          <a:srgbClr val="C00000"/>
                        </a:solidFill>
                      </a:endParaRPr>
                    </a:p>
                  </a:txBody>
                  <a:tcPr marL="91437" marR="91437">
                    <a:solidFill>
                      <a:srgbClr val="EAEAEA"/>
                    </a:solidFill>
                  </a:tcPr>
                </a:tc>
                <a:tc>
                  <a:txBody>
                    <a:bodyPr/>
                    <a:lstStyle/>
                    <a:p>
                      <a:r>
                        <a:rPr lang="el-GR" altLang="en-US" sz="2400" kern="0" dirty="0">
                          <a:solidFill>
                            <a:srgbClr val="C00000"/>
                          </a:solidFill>
                        </a:rPr>
                        <a:t>(0,96)</a:t>
                      </a:r>
                      <a:r>
                        <a:rPr lang="el-GR" altLang="en-US" sz="2400" kern="0" baseline="30000" dirty="0">
                          <a:solidFill>
                            <a:srgbClr val="C00000"/>
                          </a:solidFill>
                        </a:rPr>
                        <a:t>2</a:t>
                      </a:r>
                      <a:endParaRPr lang="el-GR" sz="2400" dirty="0">
                        <a:solidFill>
                          <a:srgbClr val="C00000"/>
                        </a:solidFill>
                      </a:endParaRPr>
                    </a:p>
                  </a:txBody>
                  <a:tcPr marL="91437" marR="91437">
                    <a:solidFill>
                      <a:srgbClr val="EAEAEA"/>
                    </a:solidFill>
                  </a:tcPr>
                </a:tc>
                <a:tc>
                  <a:txBody>
                    <a:bodyPr/>
                    <a:lstStyle/>
                    <a:p>
                      <a:r>
                        <a:rPr lang="el-GR" altLang="en-US" sz="2400" kern="0" dirty="0">
                          <a:solidFill>
                            <a:srgbClr val="C00000"/>
                          </a:solidFill>
                        </a:rPr>
                        <a:t>0,9216</a:t>
                      </a:r>
                      <a:endParaRPr lang="el-GR" sz="2400" dirty="0">
                        <a:solidFill>
                          <a:srgbClr val="C00000"/>
                        </a:solidFill>
                      </a:endParaRPr>
                    </a:p>
                  </a:txBody>
                  <a:tcPr marL="91437" marR="91437">
                    <a:solidFill>
                      <a:srgbClr val="EAEAEA"/>
                    </a:solidFill>
                  </a:tcPr>
                </a:tc>
                <a:tc>
                  <a:txBody>
                    <a:bodyPr/>
                    <a:lstStyle/>
                    <a:p>
                      <a:r>
                        <a:rPr lang="el-GR" altLang="en-US" sz="2400" i="1" kern="0" dirty="0">
                          <a:solidFill>
                            <a:srgbClr val="C00000"/>
                          </a:solidFill>
                        </a:rPr>
                        <a:t>92,16%</a:t>
                      </a:r>
                      <a:endParaRPr lang="el-GR" sz="2400" dirty="0">
                        <a:solidFill>
                          <a:srgbClr val="C00000"/>
                        </a:solidFill>
                      </a:endParaRPr>
                    </a:p>
                  </a:txBody>
                  <a:tcPr marL="91437" marR="91437">
                    <a:solidFill>
                      <a:srgbClr val="EAEAEA"/>
                    </a:solidFill>
                  </a:tcPr>
                </a:tc>
                <a:extLst>
                  <a:ext uri="{0D108BD9-81ED-4DB2-BD59-A6C34878D82A}">
                    <a16:rowId xmlns:a16="http://schemas.microsoft.com/office/drawing/2014/main" val="10000"/>
                  </a:ext>
                </a:extLst>
              </a:tr>
              <a:tr h="370840">
                <a:tc>
                  <a:txBody>
                    <a:bodyPr/>
                    <a:lstStyle/>
                    <a:p>
                      <a:r>
                        <a:rPr lang="en-US" altLang="en-US" sz="2400" b="1" kern="0" dirty="0">
                          <a:solidFill>
                            <a:srgbClr val="C00000"/>
                          </a:solidFill>
                        </a:rPr>
                        <a:t>H</a:t>
                      </a:r>
                      <a:r>
                        <a:rPr lang="el-GR" altLang="en-US" sz="2400" b="1" kern="0" dirty="0">
                          <a:solidFill>
                            <a:srgbClr val="C00000"/>
                          </a:solidFill>
                        </a:rPr>
                        <a:t> (</a:t>
                      </a:r>
                      <a:r>
                        <a:rPr lang="en-US" altLang="en-US" sz="2400" b="1" kern="0" dirty="0" err="1">
                          <a:solidFill>
                            <a:srgbClr val="C00000"/>
                          </a:solidFill>
                        </a:rPr>
                        <a:t>Ss</a:t>
                      </a:r>
                      <a:r>
                        <a:rPr lang="en-GB" altLang="en-US" sz="2400" b="1" kern="0" dirty="0">
                          <a:solidFill>
                            <a:srgbClr val="C00000"/>
                          </a:solidFill>
                        </a:rPr>
                        <a:t> )</a:t>
                      </a:r>
                      <a:endParaRPr lang="el-GR" sz="2400" b="1" dirty="0">
                        <a:solidFill>
                          <a:srgbClr val="C00000"/>
                        </a:solidFill>
                      </a:endParaRPr>
                    </a:p>
                  </a:txBody>
                  <a:tcPr marL="91437" marR="91437">
                    <a:solidFill>
                      <a:srgbClr val="EAEAEA"/>
                    </a:solidFill>
                  </a:tcPr>
                </a:tc>
                <a:tc>
                  <a:txBody>
                    <a:bodyPr/>
                    <a:lstStyle/>
                    <a:p>
                      <a:r>
                        <a:rPr lang="el-GR" altLang="en-US" sz="2400" b="1" kern="0" dirty="0">
                          <a:solidFill>
                            <a:srgbClr val="C00000"/>
                          </a:solidFill>
                        </a:rPr>
                        <a:t>2</a:t>
                      </a:r>
                      <a:r>
                        <a:rPr lang="en-US" altLang="en-US" sz="2400" b="1" kern="0" dirty="0" err="1">
                          <a:solidFill>
                            <a:srgbClr val="C00000"/>
                          </a:solidFill>
                        </a:rPr>
                        <a:t>pq</a:t>
                      </a:r>
                      <a:r>
                        <a:rPr lang="el-GR" altLang="en-US" sz="2400" b="1" kern="0" dirty="0">
                          <a:solidFill>
                            <a:srgbClr val="C00000"/>
                          </a:solidFill>
                        </a:rPr>
                        <a:t> </a:t>
                      </a:r>
                      <a:endParaRPr lang="el-GR" sz="2400" b="1" dirty="0">
                        <a:solidFill>
                          <a:srgbClr val="C00000"/>
                        </a:solidFill>
                      </a:endParaRPr>
                    </a:p>
                  </a:txBody>
                  <a:tcPr marL="91437" marR="91437">
                    <a:solidFill>
                      <a:srgbClr val="EAEAEA"/>
                    </a:solidFill>
                  </a:tcPr>
                </a:tc>
                <a:tc>
                  <a:txBody>
                    <a:bodyPr/>
                    <a:lstStyle/>
                    <a:p>
                      <a:r>
                        <a:rPr lang="el-GR" altLang="en-US" sz="2400" b="1" kern="0" dirty="0">
                          <a:solidFill>
                            <a:srgbClr val="C00000"/>
                          </a:solidFill>
                        </a:rPr>
                        <a:t>2</a:t>
                      </a:r>
                      <a:r>
                        <a:rPr lang="en-GB" altLang="en-US" sz="2400" b="1" kern="0" dirty="0">
                          <a:solidFill>
                            <a:srgbClr val="C00000"/>
                          </a:solidFill>
                        </a:rPr>
                        <a:t>x</a:t>
                      </a:r>
                      <a:r>
                        <a:rPr lang="el-GR" altLang="en-US" sz="2400" b="1" kern="0" dirty="0">
                          <a:solidFill>
                            <a:srgbClr val="C00000"/>
                          </a:solidFill>
                        </a:rPr>
                        <a:t>0,96</a:t>
                      </a:r>
                      <a:r>
                        <a:rPr lang="en-GB" altLang="en-US" sz="2400" b="1" kern="0" dirty="0">
                          <a:solidFill>
                            <a:srgbClr val="C00000"/>
                          </a:solidFill>
                        </a:rPr>
                        <a:t>x </a:t>
                      </a:r>
                      <a:r>
                        <a:rPr lang="el-GR" altLang="en-US" sz="2400" b="1" kern="0" dirty="0">
                          <a:solidFill>
                            <a:srgbClr val="C00000"/>
                          </a:solidFill>
                        </a:rPr>
                        <a:t>0,04 </a:t>
                      </a:r>
                      <a:endParaRPr lang="el-GR" sz="2400" b="1" dirty="0">
                        <a:solidFill>
                          <a:srgbClr val="C00000"/>
                        </a:solidFill>
                      </a:endParaRPr>
                    </a:p>
                  </a:txBody>
                  <a:tcPr marL="91437" marR="91437">
                    <a:solidFill>
                      <a:srgbClr val="EAEAEA"/>
                    </a:solidFill>
                  </a:tcPr>
                </a:tc>
                <a:tc>
                  <a:txBody>
                    <a:bodyPr/>
                    <a:lstStyle/>
                    <a:p>
                      <a:r>
                        <a:rPr lang="el-GR" altLang="en-US" sz="2400" b="1" kern="0" dirty="0">
                          <a:solidFill>
                            <a:srgbClr val="C00000"/>
                          </a:solidFill>
                        </a:rPr>
                        <a:t>0,0768</a:t>
                      </a:r>
                      <a:endParaRPr lang="el-GR" sz="2400" b="1" dirty="0">
                        <a:solidFill>
                          <a:srgbClr val="C00000"/>
                        </a:solidFill>
                      </a:endParaRPr>
                    </a:p>
                  </a:txBody>
                  <a:tcPr marL="91437" marR="91437">
                    <a:solidFill>
                      <a:srgbClr val="EAEAEA"/>
                    </a:solidFill>
                  </a:tcPr>
                </a:tc>
                <a:tc>
                  <a:txBody>
                    <a:bodyPr/>
                    <a:lstStyle/>
                    <a:p>
                      <a:r>
                        <a:rPr lang="el-GR" altLang="en-US" sz="2400" b="1" i="1" kern="0" dirty="0">
                          <a:solidFill>
                            <a:srgbClr val="C00000"/>
                          </a:solidFill>
                        </a:rPr>
                        <a:t>7,68%</a:t>
                      </a:r>
                      <a:endParaRPr lang="el-GR" sz="2400" b="1" dirty="0">
                        <a:solidFill>
                          <a:srgbClr val="C00000"/>
                        </a:solidFill>
                      </a:endParaRPr>
                    </a:p>
                  </a:txBody>
                  <a:tcPr marL="91437" marR="91437">
                    <a:solidFill>
                      <a:srgbClr val="EAEAEA"/>
                    </a:solidFill>
                  </a:tcPr>
                </a:tc>
                <a:extLst>
                  <a:ext uri="{0D108BD9-81ED-4DB2-BD59-A6C34878D82A}">
                    <a16:rowId xmlns:a16="http://schemas.microsoft.com/office/drawing/2014/main" val="10001"/>
                  </a:ext>
                </a:extLst>
              </a:tr>
              <a:tr h="370840">
                <a:tc>
                  <a:txBody>
                    <a:bodyPr/>
                    <a:lstStyle/>
                    <a:p>
                      <a:r>
                        <a:rPr lang="en-US" altLang="en-US" sz="2400" b="1" kern="0" dirty="0">
                          <a:solidFill>
                            <a:srgbClr val="C00000"/>
                          </a:solidFill>
                        </a:rPr>
                        <a:t>Q</a:t>
                      </a:r>
                      <a:r>
                        <a:rPr lang="el-GR" altLang="en-US" sz="2400" b="1" kern="0" dirty="0">
                          <a:solidFill>
                            <a:srgbClr val="C00000"/>
                          </a:solidFill>
                        </a:rPr>
                        <a:t> (</a:t>
                      </a:r>
                      <a:r>
                        <a:rPr lang="en-US" altLang="en-US" sz="2400" b="1" kern="0" dirty="0" err="1">
                          <a:solidFill>
                            <a:srgbClr val="C00000"/>
                          </a:solidFill>
                        </a:rPr>
                        <a:t>ss</a:t>
                      </a:r>
                      <a:r>
                        <a:rPr lang="el-GR" altLang="en-US" sz="2400" b="1" kern="0" dirty="0">
                          <a:solidFill>
                            <a:srgbClr val="C00000"/>
                          </a:solidFill>
                        </a:rPr>
                        <a:t>)</a:t>
                      </a:r>
                      <a:endParaRPr lang="el-GR" sz="2400" b="1" dirty="0">
                        <a:solidFill>
                          <a:srgbClr val="C00000"/>
                        </a:solidFill>
                      </a:endParaRPr>
                    </a:p>
                  </a:txBody>
                  <a:tcPr marL="91437" marR="91437">
                    <a:solidFill>
                      <a:srgbClr val="EAEAEA"/>
                    </a:solidFill>
                  </a:tcPr>
                </a:tc>
                <a:tc>
                  <a:txBody>
                    <a:bodyPr/>
                    <a:lstStyle/>
                    <a:p>
                      <a:r>
                        <a:rPr lang="en-US" altLang="en-US" sz="2400" b="1" kern="0" dirty="0">
                          <a:solidFill>
                            <a:srgbClr val="C00000"/>
                          </a:solidFill>
                        </a:rPr>
                        <a:t>q</a:t>
                      </a:r>
                      <a:r>
                        <a:rPr lang="el-GR" altLang="en-US" sz="2400" b="1" kern="0" baseline="30000" dirty="0">
                          <a:solidFill>
                            <a:srgbClr val="C00000"/>
                          </a:solidFill>
                        </a:rPr>
                        <a:t>2</a:t>
                      </a:r>
                      <a:endParaRPr lang="el-GR" sz="2400" b="1" dirty="0">
                        <a:solidFill>
                          <a:srgbClr val="C00000"/>
                        </a:solidFill>
                      </a:endParaRPr>
                    </a:p>
                  </a:txBody>
                  <a:tcPr marL="91437" marR="91437">
                    <a:solidFill>
                      <a:srgbClr val="EAEAEA"/>
                    </a:solidFill>
                  </a:tcPr>
                </a:tc>
                <a:tc>
                  <a:txBody>
                    <a:bodyPr/>
                    <a:lstStyle/>
                    <a:p>
                      <a:r>
                        <a:rPr lang="el-GR" altLang="en-US" sz="2400" b="1" kern="0" dirty="0">
                          <a:solidFill>
                            <a:srgbClr val="C00000"/>
                          </a:solidFill>
                        </a:rPr>
                        <a:t>(0,04)</a:t>
                      </a:r>
                      <a:r>
                        <a:rPr lang="el-GR" altLang="en-US" sz="2400" b="1" kern="0" baseline="30000" dirty="0">
                          <a:solidFill>
                            <a:srgbClr val="C00000"/>
                          </a:solidFill>
                        </a:rPr>
                        <a:t>2</a:t>
                      </a:r>
                      <a:r>
                        <a:rPr lang="el-GR" altLang="en-US" sz="2400" b="1" kern="0" dirty="0">
                          <a:solidFill>
                            <a:srgbClr val="C00000"/>
                          </a:solidFill>
                        </a:rPr>
                        <a:t> </a:t>
                      </a:r>
                      <a:endParaRPr lang="el-GR" sz="2400" b="1" dirty="0">
                        <a:solidFill>
                          <a:srgbClr val="C00000"/>
                        </a:solidFill>
                      </a:endParaRPr>
                    </a:p>
                  </a:txBody>
                  <a:tcPr marL="91437" marR="91437">
                    <a:solidFill>
                      <a:srgbClr val="EAEAEA"/>
                    </a:solidFill>
                  </a:tcPr>
                </a:tc>
                <a:tc>
                  <a:txBody>
                    <a:bodyPr/>
                    <a:lstStyle/>
                    <a:p>
                      <a:r>
                        <a:rPr lang="el-GR" altLang="en-US" sz="2400" b="1" kern="0" dirty="0">
                          <a:solidFill>
                            <a:srgbClr val="C00000"/>
                          </a:solidFill>
                        </a:rPr>
                        <a:t>0,0016 </a:t>
                      </a:r>
                      <a:endParaRPr lang="el-GR" sz="2400" b="1" dirty="0">
                        <a:solidFill>
                          <a:srgbClr val="C00000"/>
                        </a:solidFill>
                      </a:endParaRPr>
                    </a:p>
                  </a:txBody>
                  <a:tcPr marL="91437" marR="91437">
                    <a:solidFill>
                      <a:srgbClr val="EAEAEA"/>
                    </a:solidFill>
                  </a:tcPr>
                </a:tc>
                <a:tc>
                  <a:txBody>
                    <a:bodyPr/>
                    <a:lstStyle/>
                    <a:p>
                      <a:r>
                        <a:rPr lang="el-GR" altLang="en-US" sz="2400" b="1" i="1" kern="0" dirty="0">
                          <a:solidFill>
                            <a:srgbClr val="C00000"/>
                          </a:solidFill>
                        </a:rPr>
                        <a:t>0,16%</a:t>
                      </a:r>
                      <a:endParaRPr lang="el-GR" sz="2400" b="1" dirty="0">
                        <a:solidFill>
                          <a:srgbClr val="C00000"/>
                        </a:solidFill>
                      </a:endParaRPr>
                    </a:p>
                  </a:txBody>
                  <a:tcPr marL="91437" marR="91437">
                    <a:solidFill>
                      <a:srgbClr val="EAEAEA"/>
                    </a:solid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nvGraphicFramePr>
        <p:xfrm>
          <a:off x="147638" y="5145088"/>
          <a:ext cx="7313612" cy="1371600"/>
        </p:xfrm>
        <a:graphic>
          <a:graphicData uri="http://schemas.openxmlformats.org/drawingml/2006/table">
            <a:tbl>
              <a:tblPr firstRow="1" bandRow="1">
                <a:tableStyleId>{5C22544A-7EE6-4342-B048-85BDC9FD1C3A}</a:tableStyleId>
              </a:tblPr>
              <a:tblGrid>
                <a:gridCol w="1828403">
                  <a:extLst>
                    <a:ext uri="{9D8B030D-6E8A-4147-A177-3AD203B41FA5}">
                      <a16:colId xmlns:a16="http://schemas.microsoft.com/office/drawing/2014/main" val="20000"/>
                    </a:ext>
                  </a:extLst>
                </a:gridCol>
                <a:gridCol w="1828403">
                  <a:extLst>
                    <a:ext uri="{9D8B030D-6E8A-4147-A177-3AD203B41FA5}">
                      <a16:colId xmlns:a16="http://schemas.microsoft.com/office/drawing/2014/main" val="20001"/>
                    </a:ext>
                  </a:extLst>
                </a:gridCol>
                <a:gridCol w="1828403">
                  <a:extLst>
                    <a:ext uri="{9D8B030D-6E8A-4147-A177-3AD203B41FA5}">
                      <a16:colId xmlns:a16="http://schemas.microsoft.com/office/drawing/2014/main" val="20002"/>
                    </a:ext>
                  </a:extLst>
                </a:gridCol>
                <a:gridCol w="1828403">
                  <a:extLst>
                    <a:ext uri="{9D8B030D-6E8A-4147-A177-3AD203B41FA5}">
                      <a16:colId xmlns:a16="http://schemas.microsoft.com/office/drawing/2014/main" val="20003"/>
                    </a:ext>
                  </a:extLst>
                </a:gridCol>
              </a:tblGrid>
              <a:tr h="214311">
                <a:tc>
                  <a:txBody>
                    <a:bodyPr/>
                    <a:lstStyle/>
                    <a:p>
                      <a:r>
                        <a:rPr lang="en-US" altLang="en-US" sz="2400" b="1" kern="0" dirty="0">
                          <a:solidFill>
                            <a:srgbClr val="C00000"/>
                          </a:solidFill>
                        </a:rPr>
                        <a:t>P</a:t>
                      </a:r>
                      <a:r>
                        <a:rPr lang="el-GR" altLang="en-US" sz="2400" b="1" kern="0" dirty="0">
                          <a:solidFill>
                            <a:srgbClr val="C00000"/>
                          </a:solidFill>
                        </a:rPr>
                        <a:t> (</a:t>
                      </a:r>
                      <a:r>
                        <a:rPr lang="en-US" altLang="en-US" sz="2400" b="1" kern="0" dirty="0">
                          <a:solidFill>
                            <a:srgbClr val="C00000"/>
                          </a:solidFill>
                        </a:rPr>
                        <a:t>SS</a:t>
                      </a:r>
                      <a:r>
                        <a:rPr lang="el-GR" altLang="en-US" sz="2400" b="1" kern="0" dirty="0">
                          <a:solidFill>
                            <a:srgbClr val="C00000"/>
                          </a:solidFill>
                        </a:rPr>
                        <a:t>)</a:t>
                      </a:r>
                      <a:endParaRPr lang="el-GR" sz="2400" b="1" dirty="0">
                        <a:solidFill>
                          <a:srgbClr val="C00000"/>
                        </a:solidFill>
                      </a:endParaRPr>
                    </a:p>
                  </a:txBody>
                  <a:tcPr marL="91432" marR="91432">
                    <a:solidFill>
                      <a:schemeClr val="accent3">
                        <a:lumMod val="95000"/>
                      </a:schemeClr>
                    </a:solidFill>
                  </a:tcPr>
                </a:tc>
                <a:tc>
                  <a:txBody>
                    <a:bodyPr/>
                    <a:lstStyle/>
                    <a:p>
                      <a:r>
                        <a:rPr lang="en-US" altLang="en-US" sz="2400" b="1" kern="0" dirty="0">
                          <a:solidFill>
                            <a:srgbClr val="C00000"/>
                          </a:solidFill>
                        </a:rPr>
                        <a:t>p</a:t>
                      </a:r>
                      <a:r>
                        <a:rPr lang="el-GR" altLang="en-US" sz="2400" b="1" kern="0" baseline="30000" dirty="0">
                          <a:solidFill>
                            <a:srgbClr val="C00000"/>
                          </a:solidFill>
                        </a:rPr>
                        <a:t>2</a:t>
                      </a:r>
                      <a:r>
                        <a:rPr lang="el-GR" altLang="en-US" sz="2400" b="1" kern="0" dirty="0">
                          <a:solidFill>
                            <a:srgbClr val="C00000"/>
                          </a:solidFill>
                        </a:rPr>
                        <a:t>(1-</a:t>
                      </a:r>
                      <a:r>
                        <a:rPr lang="en-US" altLang="en-US" sz="2400" b="1" kern="0" dirty="0">
                          <a:solidFill>
                            <a:srgbClr val="C00000"/>
                          </a:solidFill>
                        </a:rPr>
                        <a:t>F</a:t>
                      </a:r>
                      <a:r>
                        <a:rPr lang="el-GR" altLang="en-US" sz="2400" b="1" kern="0" dirty="0">
                          <a:solidFill>
                            <a:srgbClr val="C00000"/>
                          </a:solidFill>
                        </a:rPr>
                        <a:t>)+</a:t>
                      </a:r>
                      <a:r>
                        <a:rPr lang="en-US" altLang="en-US" sz="2400" b="1" kern="0" dirty="0">
                          <a:solidFill>
                            <a:srgbClr val="C00000"/>
                          </a:solidFill>
                        </a:rPr>
                        <a:t>pF</a:t>
                      </a:r>
                      <a:r>
                        <a:rPr lang="el-GR" altLang="en-US" sz="2400" b="1" kern="0" dirty="0">
                          <a:solidFill>
                            <a:srgbClr val="C00000"/>
                          </a:solidFill>
                        </a:rPr>
                        <a:t> </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0,937</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93,7%</a:t>
                      </a:r>
                      <a:endParaRPr lang="el-GR" sz="2400" b="1" dirty="0">
                        <a:solidFill>
                          <a:srgbClr val="C00000"/>
                        </a:solidFill>
                      </a:endParaRPr>
                    </a:p>
                  </a:txBody>
                  <a:tcPr marL="91432" marR="91432">
                    <a:solidFill>
                      <a:schemeClr val="accent3">
                        <a:lumMod val="95000"/>
                      </a:schemeClr>
                    </a:solidFill>
                  </a:tcPr>
                </a:tc>
                <a:extLst>
                  <a:ext uri="{0D108BD9-81ED-4DB2-BD59-A6C34878D82A}">
                    <a16:rowId xmlns:a16="http://schemas.microsoft.com/office/drawing/2014/main" val="10000"/>
                  </a:ext>
                </a:extLst>
              </a:tr>
              <a:tr h="370840">
                <a:tc>
                  <a:txBody>
                    <a:bodyPr/>
                    <a:lstStyle/>
                    <a:p>
                      <a:r>
                        <a:rPr lang="en-US" altLang="en-US" sz="2400" b="1" kern="0" dirty="0">
                          <a:solidFill>
                            <a:srgbClr val="C00000"/>
                          </a:solidFill>
                        </a:rPr>
                        <a:t>H</a:t>
                      </a:r>
                      <a:r>
                        <a:rPr lang="el-GR" altLang="en-US" sz="2400" b="1" kern="0" dirty="0">
                          <a:solidFill>
                            <a:srgbClr val="C00000"/>
                          </a:solidFill>
                        </a:rPr>
                        <a:t> (</a:t>
                      </a:r>
                      <a:r>
                        <a:rPr lang="en-US" altLang="en-US" sz="2400" b="1" kern="0" dirty="0" err="1">
                          <a:solidFill>
                            <a:srgbClr val="C00000"/>
                          </a:solidFill>
                        </a:rPr>
                        <a:t>Ss</a:t>
                      </a:r>
                      <a:r>
                        <a:rPr lang="el-GR" altLang="en-US" sz="2400" b="1" kern="0" dirty="0">
                          <a:solidFill>
                            <a:srgbClr val="C00000"/>
                          </a:solidFill>
                        </a:rPr>
                        <a:t>)</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2</a:t>
                      </a:r>
                      <a:r>
                        <a:rPr lang="en-US" altLang="en-US" sz="2400" b="1" kern="0" dirty="0" err="1">
                          <a:solidFill>
                            <a:srgbClr val="C00000"/>
                          </a:solidFill>
                        </a:rPr>
                        <a:t>pq</a:t>
                      </a:r>
                      <a:r>
                        <a:rPr lang="el-GR" altLang="en-US" sz="2400" b="1" kern="0" dirty="0">
                          <a:solidFill>
                            <a:srgbClr val="C00000"/>
                          </a:solidFill>
                        </a:rPr>
                        <a:t>(1-</a:t>
                      </a:r>
                      <a:r>
                        <a:rPr lang="en-US" altLang="en-US" sz="2400" b="1" kern="0" dirty="0">
                          <a:solidFill>
                            <a:srgbClr val="C00000"/>
                          </a:solidFill>
                        </a:rPr>
                        <a:t>F</a:t>
                      </a:r>
                      <a:r>
                        <a:rPr lang="el-GR" altLang="en-US" sz="2400" b="1" kern="0" dirty="0">
                          <a:solidFill>
                            <a:srgbClr val="C00000"/>
                          </a:solidFill>
                        </a:rPr>
                        <a:t>) </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0,046</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      4,6%</a:t>
                      </a:r>
                      <a:endParaRPr lang="el-GR" sz="2400" b="1" dirty="0">
                        <a:solidFill>
                          <a:srgbClr val="C00000"/>
                        </a:solidFill>
                      </a:endParaRPr>
                    </a:p>
                  </a:txBody>
                  <a:tcPr marL="91432" marR="91432">
                    <a:solidFill>
                      <a:schemeClr val="accent3">
                        <a:lumMod val="95000"/>
                      </a:schemeClr>
                    </a:solidFill>
                  </a:tcPr>
                </a:tc>
                <a:extLst>
                  <a:ext uri="{0D108BD9-81ED-4DB2-BD59-A6C34878D82A}">
                    <a16:rowId xmlns:a16="http://schemas.microsoft.com/office/drawing/2014/main" val="10001"/>
                  </a:ext>
                </a:extLst>
              </a:tr>
              <a:tr h="370840">
                <a:tc>
                  <a:txBody>
                    <a:bodyPr/>
                    <a:lstStyle/>
                    <a:p>
                      <a:r>
                        <a:rPr lang="en-US" altLang="en-US" sz="2400" b="1" kern="0" dirty="0">
                          <a:solidFill>
                            <a:srgbClr val="C00000"/>
                          </a:solidFill>
                        </a:rPr>
                        <a:t>Q</a:t>
                      </a:r>
                      <a:r>
                        <a:rPr lang="el-GR" altLang="en-US" sz="2400" b="1" kern="0" dirty="0">
                          <a:solidFill>
                            <a:srgbClr val="C00000"/>
                          </a:solidFill>
                        </a:rPr>
                        <a:t> (</a:t>
                      </a:r>
                      <a:r>
                        <a:rPr lang="en-US" altLang="en-US" sz="2400" b="1" kern="0" dirty="0" err="1">
                          <a:solidFill>
                            <a:srgbClr val="C00000"/>
                          </a:solidFill>
                        </a:rPr>
                        <a:t>ss</a:t>
                      </a:r>
                      <a:r>
                        <a:rPr lang="el-GR" altLang="en-US" sz="2400" b="1" kern="0" dirty="0">
                          <a:solidFill>
                            <a:srgbClr val="C00000"/>
                          </a:solidFill>
                        </a:rPr>
                        <a:t>)</a:t>
                      </a:r>
                      <a:r>
                        <a:rPr lang="en-US" altLang="en-US" sz="2400" b="1" kern="0" dirty="0">
                          <a:solidFill>
                            <a:srgbClr val="C00000"/>
                          </a:solidFill>
                        </a:rPr>
                        <a:t> </a:t>
                      </a:r>
                      <a:endParaRPr lang="el-GR" sz="2400" b="1" dirty="0">
                        <a:solidFill>
                          <a:srgbClr val="C00000"/>
                        </a:solidFill>
                      </a:endParaRPr>
                    </a:p>
                  </a:txBody>
                  <a:tcPr marL="91432" marR="91432">
                    <a:solidFill>
                      <a:schemeClr val="accent3">
                        <a:lumMod val="95000"/>
                      </a:schemeClr>
                    </a:solidFill>
                  </a:tcPr>
                </a:tc>
                <a:tc>
                  <a:txBody>
                    <a:bodyPr/>
                    <a:lstStyle/>
                    <a:p>
                      <a:r>
                        <a:rPr lang="en-US" altLang="en-US" sz="2400" b="1" kern="0" dirty="0">
                          <a:solidFill>
                            <a:srgbClr val="C00000"/>
                          </a:solidFill>
                        </a:rPr>
                        <a:t>q</a:t>
                      </a:r>
                      <a:r>
                        <a:rPr lang="el-GR" altLang="en-US" sz="2400" b="1" kern="0" baseline="30000" dirty="0">
                          <a:solidFill>
                            <a:srgbClr val="C00000"/>
                          </a:solidFill>
                        </a:rPr>
                        <a:t>2</a:t>
                      </a:r>
                      <a:r>
                        <a:rPr lang="el-GR" altLang="en-US" sz="2400" b="1" kern="0" dirty="0">
                          <a:solidFill>
                            <a:srgbClr val="C00000"/>
                          </a:solidFill>
                        </a:rPr>
                        <a:t>(1-</a:t>
                      </a:r>
                      <a:r>
                        <a:rPr lang="en-US" altLang="en-US" sz="2400" b="1" kern="0" dirty="0">
                          <a:solidFill>
                            <a:srgbClr val="C00000"/>
                          </a:solidFill>
                        </a:rPr>
                        <a:t>F</a:t>
                      </a:r>
                      <a:r>
                        <a:rPr lang="el-GR" altLang="en-US" sz="2400" b="1" kern="0" dirty="0">
                          <a:solidFill>
                            <a:srgbClr val="C00000"/>
                          </a:solidFill>
                        </a:rPr>
                        <a:t>)+</a:t>
                      </a:r>
                      <a:r>
                        <a:rPr lang="en-US" altLang="en-US" sz="2400" b="1" kern="0" dirty="0" err="1">
                          <a:solidFill>
                            <a:srgbClr val="C00000"/>
                          </a:solidFill>
                        </a:rPr>
                        <a:t>qF</a:t>
                      </a:r>
                      <a:r>
                        <a:rPr lang="en-US" altLang="en-US" sz="2400" b="1" kern="0" dirty="0">
                          <a:solidFill>
                            <a:srgbClr val="C00000"/>
                          </a:solidFill>
                        </a:rPr>
                        <a:t> </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0,0169</a:t>
                      </a:r>
                      <a:endParaRPr lang="el-GR" sz="2400" b="1" dirty="0">
                        <a:solidFill>
                          <a:srgbClr val="C00000"/>
                        </a:solidFill>
                      </a:endParaRPr>
                    </a:p>
                  </a:txBody>
                  <a:tcPr marL="91432" marR="91432">
                    <a:solidFill>
                      <a:schemeClr val="accent3">
                        <a:lumMod val="95000"/>
                      </a:schemeClr>
                    </a:solidFill>
                  </a:tcPr>
                </a:tc>
                <a:tc>
                  <a:txBody>
                    <a:bodyPr/>
                    <a:lstStyle/>
                    <a:p>
                      <a:r>
                        <a:rPr lang="el-GR" altLang="en-US" sz="2400" b="1" kern="0" dirty="0">
                          <a:solidFill>
                            <a:srgbClr val="C00000"/>
                          </a:solidFill>
                        </a:rPr>
                        <a:t>1,69%</a:t>
                      </a:r>
                      <a:endParaRPr lang="el-GR" sz="2400" b="1" dirty="0">
                        <a:solidFill>
                          <a:srgbClr val="C00000"/>
                        </a:solidFill>
                      </a:endParaRPr>
                    </a:p>
                  </a:txBody>
                  <a:tcPr marL="91432" marR="91432">
                    <a:solidFill>
                      <a:schemeClr val="accent3">
                        <a:lumMod val="95000"/>
                      </a:schemeClr>
                    </a:solidFill>
                  </a:tcPr>
                </a:tc>
                <a:extLst>
                  <a:ext uri="{0D108BD9-81ED-4DB2-BD59-A6C34878D82A}">
                    <a16:rowId xmlns:a16="http://schemas.microsoft.com/office/drawing/2014/main" val="10002"/>
                  </a:ext>
                </a:extLst>
              </a:tr>
            </a:tbl>
          </a:graphicData>
        </a:graphic>
      </p:graphicFrame>
      <p:sp>
        <p:nvSpPr>
          <p:cNvPr id="4" name="Oval 3"/>
          <p:cNvSpPr/>
          <p:nvPr/>
        </p:nvSpPr>
        <p:spPr>
          <a:xfrm>
            <a:off x="6076950" y="5588000"/>
            <a:ext cx="1009650" cy="50482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Oval 7"/>
          <p:cNvSpPr/>
          <p:nvPr/>
        </p:nvSpPr>
        <p:spPr>
          <a:xfrm>
            <a:off x="6875463" y="3022600"/>
            <a:ext cx="1831975" cy="50482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TextBox 4"/>
          <p:cNvSpPr txBox="1"/>
          <p:nvPr/>
        </p:nvSpPr>
        <p:spPr>
          <a:xfrm>
            <a:off x="7380288" y="5395913"/>
            <a:ext cx="1763712" cy="923925"/>
          </a:xfrm>
          <a:prstGeom prst="rect">
            <a:avLst/>
          </a:prstGeom>
          <a:solidFill>
            <a:srgbClr val="CCFFCC"/>
          </a:solidFill>
          <a:ln>
            <a:solidFill>
              <a:schemeClr val="accent1">
                <a:lumMod val="10000"/>
              </a:schemeClr>
            </a:solidFill>
          </a:ln>
        </p:spPr>
        <p:txBody>
          <a:bodyPr>
            <a:spAutoFit/>
          </a:bodyPr>
          <a:lstStyle/>
          <a:p>
            <a:pPr algn="ctr">
              <a:defRPr/>
            </a:pPr>
            <a:r>
              <a:rPr lang="el-GR" b="1" dirty="0"/>
              <a:t>Μείωση </a:t>
            </a:r>
            <a:r>
              <a:rPr lang="el-GR" b="1" dirty="0" err="1"/>
              <a:t>ετεροζυγωτών</a:t>
            </a:r>
            <a:r>
              <a:rPr lang="el-GR" b="1" dirty="0"/>
              <a:t> γονοτύπων</a:t>
            </a:r>
          </a:p>
        </p:txBody>
      </p:sp>
      <p:cxnSp>
        <p:nvCxnSpPr>
          <p:cNvPr id="9" name="Straight Arrow Connector 8"/>
          <p:cNvCxnSpPr/>
          <p:nvPr/>
        </p:nvCxnSpPr>
        <p:spPr>
          <a:xfrm flipH="1">
            <a:off x="7086600" y="5764213"/>
            <a:ext cx="2936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1189038" y="1077913"/>
            <a:ext cx="30163" cy="14287"/>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19925" y="3429000"/>
            <a:ext cx="66675" cy="23352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BA3D89-637E-4CFE-AEEF-41C5AFD744DB}" type="slidenum">
              <a:rPr lang="el-GR" altLang="en-US" sz="1400" smtClean="0"/>
              <a:pPr>
                <a:spcBef>
                  <a:spcPct val="0"/>
                </a:spcBef>
                <a:buFontTx/>
                <a:buNone/>
              </a:pPr>
              <a:t>11</a:t>
            </a:fld>
            <a:endParaRPr lang="el-GR" altLang="en-US" sz="1400"/>
          </a:p>
        </p:txBody>
      </p:sp>
      <p:sp>
        <p:nvSpPr>
          <p:cNvPr id="14339" name="Rectangle 5"/>
          <p:cNvSpPr>
            <a:spLocks noGrp="1" noChangeArrowheads="1"/>
          </p:cNvSpPr>
          <p:nvPr>
            <p:ph type="title" idx="4294967295"/>
          </p:nvPr>
        </p:nvSpPr>
        <p:spPr>
          <a:xfrm>
            <a:off x="323850" y="274638"/>
            <a:ext cx="8820150" cy="827087"/>
          </a:xfrm>
          <a:ln>
            <a:solidFill>
              <a:srgbClr val="FF0000"/>
            </a:solidFill>
            <a:miter lim="800000"/>
            <a:headEnd/>
            <a:tailEnd/>
          </a:ln>
        </p:spPr>
        <p:txBody>
          <a:bodyPr/>
          <a:lstStyle/>
          <a:p>
            <a:r>
              <a:rPr lang="el-GR" altLang="en-US" sz="2400">
                <a:solidFill>
                  <a:schemeClr val="tx1"/>
                </a:solidFill>
              </a:rPr>
              <a:t>Οι αρνητικές επιπτώσεις από συγγενικές συζεύξεις σε γονίδια που συνδέονται με συγγενείς ανωμαλίες</a:t>
            </a:r>
          </a:p>
        </p:txBody>
      </p:sp>
      <p:sp>
        <p:nvSpPr>
          <p:cNvPr id="14340" name="Rectangle 3"/>
          <p:cNvSpPr>
            <a:spLocks noGrp="1" noChangeArrowheads="1"/>
          </p:cNvSpPr>
          <p:nvPr>
            <p:ph type="body" idx="4294967295"/>
          </p:nvPr>
        </p:nvSpPr>
        <p:spPr>
          <a:xfrm>
            <a:off x="457200" y="1196975"/>
            <a:ext cx="8686800" cy="5429250"/>
          </a:xfrm>
          <a:solidFill>
            <a:srgbClr val="DDDDDD"/>
          </a:solidFill>
          <a:ln>
            <a:solidFill>
              <a:srgbClr val="FF0000"/>
            </a:solidFill>
            <a:miter lim="800000"/>
            <a:headEnd/>
            <a:tailEnd/>
          </a:ln>
        </p:spPr>
        <p:txBody>
          <a:bodyPr/>
          <a:lstStyle/>
          <a:p>
            <a:pPr eaLnBrk="1" hangingPunct="1">
              <a:buFontTx/>
              <a:buNone/>
            </a:pPr>
            <a:r>
              <a:rPr lang="el-GR" altLang="en-US" sz="2400" dirty="0"/>
              <a:t>Παράδειγμα από τον άνθρωπο: Η συχνότητα ενός υποτελούς γονιδίου που προκαλεί </a:t>
            </a:r>
            <a:r>
              <a:rPr lang="el-GR" altLang="en-US" sz="2400" dirty="0" err="1"/>
              <a:t>φαινυλκετονουρία</a:t>
            </a:r>
            <a:r>
              <a:rPr lang="el-GR" altLang="en-US" sz="2400" dirty="0"/>
              <a:t> στον άνθρωπο είναι 1</a:t>
            </a:r>
            <a:r>
              <a:rPr lang="en-US" altLang="en-US" sz="2400" dirty="0"/>
              <a:t>%</a:t>
            </a:r>
            <a:r>
              <a:rPr lang="el-GR" altLang="en-US" sz="2400" dirty="0"/>
              <a:t> στο γενικό πληθυσμό:</a:t>
            </a:r>
            <a:endParaRPr lang="en-US" altLang="en-US" sz="2400" dirty="0"/>
          </a:p>
          <a:p>
            <a:pPr algn="ctr" eaLnBrk="1" hangingPunct="1">
              <a:buFontTx/>
              <a:buNone/>
            </a:pPr>
            <a:r>
              <a:rPr lang="en-US" altLang="en-US" sz="2400" dirty="0"/>
              <a:t>q</a:t>
            </a:r>
            <a:r>
              <a:rPr lang="el-GR" altLang="en-US" sz="2400" dirty="0"/>
              <a:t> = 0,01 </a:t>
            </a:r>
            <a:r>
              <a:rPr lang="el-GR" altLang="en-US" sz="2400" dirty="0">
                <a:sym typeface="Symbol" panose="05050102010706020507" pitchFamily="18" charset="2"/>
              </a:rPr>
              <a:t></a:t>
            </a:r>
            <a:r>
              <a:rPr lang="el-GR" altLang="en-US" sz="2400" dirty="0"/>
              <a:t> </a:t>
            </a:r>
            <a:r>
              <a:rPr lang="en-US" altLang="en-US" sz="2400" dirty="0"/>
              <a:t>p</a:t>
            </a:r>
            <a:r>
              <a:rPr lang="el-GR" altLang="en-US" sz="2400" dirty="0"/>
              <a:t> = 1 – 0,01 = 0,99</a:t>
            </a:r>
          </a:p>
          <a:p>
            <a:pPr eaLnBrk="1" hangingPunct="1">
              <a:buFontTx/>
              <a:buNone/>
            </a:pPr>
            <a:r>
              <a:rPr lang="el-GR" altLang="en-US" sz="2000" dirty="0">
                <a:solidFill>
                  <a:srgbClr val="006600"/>
                </a:solidFill>
              </a:rPr>
              <a:t>Στον κανονικό πληθυσμό (</a:t>
            </a:r>
            <a:r>
              <a:rPr lang="en-US" altLang="en-US" sz="2000" dirty="0">
                <a:solidFill>
                  <a:srgbClr val="006600"/>
                </a:solidFill>
              </a:rPr>
              <a:t>μ</a:t>
            </a:r>
            <a:r>
              <a:rPr lang="el-GR" altLang="en-US" sz="2000" dirty="0">
                <a:solidFill>
                  <a:srgbClr val="006600"/>
                </a:solidFill>
              </a:rPr>
              <a:t>η συγγενικές συζεύξεις – ισχύει </a:t>
            </a:r>
            <a:r>
              <a:rPr lang="el-GR" altLang="en-US" sz="2000" dirty="0" err="1">
                <a:solidFill>
                  <a:srgbClr val="006600"/>
                </a:solidFill>
              </a:rPr>
              <a:t>παμμειξία</a:t>
            </a:r>
            <a:r>
              <a:rPr lang="el-GR" altLang="en-US" sz="2000" dirty="0">
                <a:solidFill>
                  <a:srgbClr val="006600"/>
                </a:solidFill>
              </a:rPr>
              <a:t>, </a:t>
            </a:r>
            <a:r>
              <a:rPr lang="en-US" altLang="en-US" sz="2000" dirty="0">
                <a:solidFill>
                  <a:srgbClr val="006600"/>
                </a:solidFill>
              </a:rPr>
              <a:t>F=0)</a:t>
            </a:r>
            <a:r>
              <a:rPr lang="el-GR" altLang="en-US" sz="2000" dirty="0">
                <a:solidFill>
                  <a:srgbClr val="006600"/>
                </a:solidFill>
              </a:rPr>
              <a:t> </a:t>
            </a:r>
          </a:p>
          <a:p>
            <a:pPr eaLnBrk="1" hangingPunct="1">
              <a:buFontTx/>
              <a:buNone/>
            </a:pPr>
            <a:r>
              <a:rPr lang="el-GR" altLang="en-US" dirty="0"/>
              <a:t>Οι γονότυποι </a:t>
            </a:r>
            <a:r>
              <a:rPr lang="en-US" altLang="en-US" dirty="0">
                <a:highlight>
                  <a:srgbClr val="FFFF00"/>
                </a:highlight>
              </a:rPr>
              <a:t>ss</a:t>
            </a:r>
            <a:r>
              <a:rPr lang="en-US" altLang="en-US" dirty="0"/>
              <a:t> </a:t>
            </a:r>
            <a:r>
              <a:rPr lang="el-GR" altLang="en-US" dirty="0"/>
              <a:t>έχουν συχνότητα </a:t>
            </a:r>
            <a:endParaRPr lang="en-US" altLang="en-US" dirty="0"/>
          </a:p>
          <a:p>
            <a:pPr eaLnBrk="1" hangingPunct="1">
              <a:buFontTx/>
              <a:buNone/>
            </a:pPr>
            <a:r>
              <a:rPr lang="en-US" altLang="en-US" dirty="0"/>
              <a:t>Q</a:t>
            </a:r>
            <a:r>
              <a:rPr lang="el-GR" altLang="en-US" dirty="0"/>
              <a:t>(</a:t>
            </a:r>
            <a:r>
              <a:rPr lang="en-US" altLang="en-US" dirty="0">
                <a:highlight>
                  <a:srgbClr val="FFFF00"/>
                </a:highlight>
              </a:rPr>
              <a:t>ss</a:t>
            </a:r>
            <a:r>
              <a:rPr lang="el-GR" altLang="en-US" dirty="0"/>
              <a:t>)</a:t>
            </a:r>
            <a:r>
              <a:rPr lang="en-GB" altLang="en-US" dirty="0"/>
              <a:t>=</a:t>
            </a:r>
            <a:r>
              <a:rPr lang="el-GR" altLang="en-US" dirty="0"/>
              <a:t> </a:t>
            </a:r>
            <a:r>
              <a:rPr lang="en-US" altLang="en-US" sz="3600" dirty="0"/>
              <a:t>q</a:t>
            </a:r>
            <a:r>
              <a:rPr lang="el-GR" altLang="en-US" sz="3600" baseline="30000" dirty="0"/>
              <a:t>2</a:t>
            </a:r>
            <a:r>
              <a:rPr lang="el-GR" altLang="en-US" sz="3600" dirty="0"/>
              <a:t> = (0,01)</a:t>
            </a:r>
            <a:r>
              <a:rPr lang="el-GR" altLang="en-US" sz="3600" baseline="30000" dirty="0"/>
              <a:t>2</a:t>
            </a:r>
            <a:r>
              <a:rPr lang="el-GR" altLang="en-US" sz="3600" dirty="0"/>
              <a:t> = 0,0001  ή (0,01%) </a:t>
            </a:r>
          </a:p>
          <a:p>
            <a:pPr eaLnBrk="1" hangingPunct="1">
              <a:buFontTx/>
              <a:buNone/>
            </a:pPr>
            <a:r>
              <a:rPr lang="el-GR" altLang="en-US" sz="3600" dirty="0"/>
              <a:t>              1 άτομο στα 10.000 νοσεί</a:t>
            </a:r>
            <a:endParaRPr lang="en-GB" altLang="en-US" sz="3600" dirty="0"/>
          </a:p>
          <a:p>
            <a:pPr eaLnBrk="1" hangingPunct="1">
              <a:buFontTx/>
              <a:buNone/>
            </a:pPr>
            <a:r>
              <a:rPr lang="el-GR" altLang="en-US" sz="2800" dirty="0">
                <a:solidFill>
                  <a:srgbClr val="FF0000"/>
                </a:solidFill>
              </a:rPr>
              <a:t>Σε συζεύξε</a:t>
            </a:r>
            <a:r>
              <a:rPr lang="en-US" altLang="en-US" sz="2800" dirty="0">
                <a:solidFill>
                  <a:srgbClr val="FF0000"/>
                </a:solidFill>
              </a:rPr>
              <a:t>ι</a:t>
            </a:r>
            <a:r>
              <a:rPr lang="el-GR" altLang="en-US" sz="2800" dirty="0">
                <a:solidFill>
                  <a:srgbClr val="FF0000"/>
                </a:solidFill>
              </a:rPr>
              <a:t>ς α’ εξαδέλφων</a:t>
            </a:r>
            <a:r>
              <a:rPr lang="en-US" altLang="en-US" sz="2800" dirty="0">
                <a:solidFill>
                  <a:srgbClr val="FF0000"/>
                </a:solidFill>
              </a:rPr>
              <a:t> o </a:t>
            </a:r>
            <a:r>
              <a:rPr lang="el-GR" altLang="en-US" sz="2800" dirty="0">
                <a:solidFill>
                  <a:srgbClr val="FF0000"/>
                </a:solidFill>
              </a:rPr>
              <a:t>συντελεστής </a:t>
            </a:r>
            <a:r>
              <a:rPr lang="en-US" altLang="en-US" sz="2800" dirty="0">
                <a:solidFill>
                  <a:srgbClr val="FF0000"/>
                </a:solidFill>
              </a:rPr>
              <a:t>F </a:t>
            </a:r>
            <a:r>
              <a:rPr lang="el-GR" altLang="en-US" sz="2800" dirty="0">
                <a:solidFill>
                  <a:srgbClr val="FF0000"/>
                </a:solidFill>
              </a:rPr>
              <a:t>=</a:t>
            </a:r>
            <a:r>
              <a:rPr lang="en-US" altLang="en-US" sz="2800" dirty="0">
                <a:solidFill>
                  <a:srgbClr val="FF0000"/>
                </a:solidFill>
              </a:rPr>
              <a:t> </a:t>
            </a:r>
            <a:r>
              <a:rPr lang="el-GR" altLang="en-US" sz="2800" dirty="0">
                <a:solidFill>
                  <a:srgbClr val="FF0000"/>
                </a:solidFill>
              </a:rPr>
              <a:t>0,0625:</a:t>
            </a:r>
            <a:endParaRPr lang="en-GB" altLang="en-US" sz="2800" dirty="0">
              <a:solidFill>
                <a:srgbClr val="FF0000"/>
              </a:solidFill>
            </a:endParaRPr>
          </a:p>
          <a:p>
            <a:pPr eaLnBrk="1" hangingPunct="1">
              <a:buFontTx/>
              <a:buNone/>
            </a:pPr>
            <a:r>
              <a:rPr lang="en-US" altLang="en-US" sz="2800" dirty="0"/>
              <a:t>Q</a:t>
            </a:r>
            <a:r>
              <a:rPr lang="el-GR" altLang="en-US" sz="2800" dirty="0"/>
              <a:t>(</a:t>
            </a:r>
            <a:r>
              <a:rPr lang="en-US" altLang="en-US" sz="2800" dirty="0">
                <a:highlight>
                  <a:srgbClr val="FFFF00"/>
                </a:highlight>
              </a:rPr>
              <a:t>ss</a:t>
            </a:r>
            <a:r>
              <a:rPr lang="el-GR" altLang="en-US" sz="2800" dirty="0"/>
              <a:t>)</a:t>
            </a:r>
            <a:r>
              <a:rPr lang="en-US" altLang="en-US" sz="2800" dirty="0"/>
              <a:t> </a:t>
            </a:r>
            <a:r>
              <a:rPr lang="el-GR" altLang="en-US" sz="2800" dirty="0"/>
              <a:t>=</a:t>
            </a:r>
            <a:r>
              <a:rPr lang="en-US" altLang="en-US" sz="2800" dirty="0"/>
              <a:t> q</a:t>
            </a:r>
            <a:r>
              <a:rPr lang="el-GR" altLang="en-US" sz="2800" baseline="30000" dirty="0"/>
              <a:t>2</a:t>
            </a:r>
            <a:r>
              <a:rPr lang="el-GR" altLang="en-US" sz="2800" dirty="0"/>
              <a:t>(1-</a:t>
            </a:r>
            <a:r>
              <a:rPr lang="en-US" altLang="en-US" sz="2800" dirty="0"/>
              <a:t>F</a:t>
            </a:r>
            <a:r>
              <a:rPr lang="el-GR" altLang="en-US" sz="2800" dirty="0"/>
              <a:t>)+</a:t>
            </a:r>
            <a:r>
              <a:rPr lang="en-US" altLang="en-US" sz="2800" dirty="0" err="1"/>
              <a:t>qF</a:t>
            </a:r>
            <a:r>
              <a:rPr lang="en-US" altLang="en-US" sz="2800" dirty="0"/>
              <a:t> </a:t>
            </a:r>
            <a:r>
              <a:rPr lang="el-GR" altLang="en-US" sz="2800" dirty="0"/>
              <a:t>= 0,00071875 =~ 0,00072 </a:t>
            </a:r>
          </a:p>
          <a:p>
            <a:pPr eaLnBrk="1" hangingPunct="1">
              <a:buFontTx/>
              <a:buNone/>
            </a:pPr>
            <a:r>
              <a:rPr lang="el-GR" altLang="en-US" sz="2800" dirty="0"/>
              <a:t>δηλαδή νοσούν          </a:t>
            </a:r>
            <a:r>
              <a:rPr lang="el-GR" altLang="en-US" dirty="0"/>
              <a:t>7 άτομα στα 10.000</a:t>
            </a:r>
            <a:endParaRPr lang="en-GB"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5FC7AB-2C91-4561-9CE3-BEF4206C6624}" type="slidenum">
              <a:rPr lang="el-GR" altLang="en-US" sz="1400" smtClean="0"/>
              <a:pPr>
                <a:spcBef>
                  <a:spcPct val="0"/>
                </a:spcBef>
                <a:buFontTx/>
                <a:buNone/>
              </a:pPr>
              <a:t>12</a:t>
            </a:fld>
            <a:endParaRPr lang="el-GR" altLang="en-US" sz="1400"/>
          </a:p>
        </p:txBody>
      </p:sp>
      <p:sp>
        <p:nvSpPr>
          <p:cNvPr id="15363" name="Rectangle 2"/>
          <p:cNvSpPr>
            <a:spLocks noGrp="1" noChangeArrowheads="1"/>
          </p:cNvSpPr>
          <p:nvPr>
            <p:ph type="title"/>
          </p:nvPr>
        </p:nvSpPr>
        <p:spPr/>
        <p:txBody>
          <a:bodyPr/>
          <a:lstStyle/>
          <a:p>
            <a:r>
              <a:rPr lang="en-US" altLang="en-US" sz="4000" dirty="0"/>
              <a:t>F </a:t>
            </a:r>
            <a:r>
              <a:rPr lang="el-GR" altLang="en-US" sz="4000" dirty="0"/>
              <a:t>και πληθυσμός μικρού μεγέθους</a:t>
            </a:r>
          </a:p>
        </p:txBody>
      </p:sp>
      <p:sp>
        <p:nvSpPr>
          <p:cNvPr id="15364" name="Rectangle 3"/>
          <p:cNvSpPr>
            <a:spLocks noGrp="1" noChangeArrowheads="1"/>
          </p:cNvSpPr>
          <p:nvPr>
            <p:ph type="body" idx="1"/>
          </p:nvPr>
        </p:nvSpPr>
        <p:spPr>
          <a:xfrm>
            <a:off x="611188" y="1844675"/>
            <a:ext cx="8229600" cy="3484563"/>
          </a:xfrm>
        </p:spPr>
        <p:txBody>
          <a:bodyPr/>
          <a:lstStyle/>
          <a:p>
            <a:r>
              <a:rPr lang="el-GR" altLang="en-US" sz="2400" dirty="0"/>
              <a:t>ο συντελεστής </a:t>
            </a:r>
            <a:r>
              <a:rPr lang="el-GR" altLang="en-US" sz="2400" dirty="0" err="1"/>
              <a:t>ομομειξίας</a:t>
            </a:r>
            <a:r>
              <a:rPr lang="el-GR" altLang="en-US" sz="2400" dirty="0"/>
              <a:t> </a:t>
            </a:r>
            <a:r>
              <a:rPr lang="en-US" altLang="en-US" sz="2400" dirty="0"/>
              <a:t>F=</a:t>
            </a:r>
            <a:r>
              <a:rPr lang="el-GR" altLang="en-US" sz="2400" dirty="0"/>
              <a:t>η πιθανότητα σε τυχαίο άτομο</a:t>
            </a:r>
            <a:r>
              <a:rPr lang="en-US" altLang="en-US" sz="2400" dirty="0"/>
              <a:t> </a:t>
            </a:r>
            <a:r>
              <a:rPr lang="el-GR" altLang="en-US" sz="2400" dirty="0"/>
              <a:t>από πληθυσμό με περιορισμένο μέγεθος, τα δύο γονίδια να είναι ταυτόσημα από καταγωγή</a:t>
            </a:r>
          </a:p>
          <a:p>
            <a:r>
              <a:rPr lang="el-GR" altLang="en-US" dirty="0"/>
              <a:t>ή</a:t>
            </a:r>
          </a:p>
          <a:p>
            <a:r>
              <a:rPr lang="el-GR" altLang="en-US" sz="2400" dirty="0"/>
              <a:t>η πιθανότητα δύο τυχαίοι γαμέτες από τη γονιδιακή δεξαμενή να φέρουν στην ίδια γονιδιακή θέση γονίδια ταυτόσημα από καταγωγή</a:t>
            </a:r>
          </a:p>
          <a:p>
            <a:r>
              <a:rPr lang="el-GR" altLang="en-US" sz="2400" dirty="0" err="1"/>
              <a:t>Αυτοζυγωτά</a:t>
            </a:r>
            <a:r>
              <a:rPr lang="el-GR" altLang="en-US" sz="2400" dirty="0"/>
              <a:t> άτομα</a:t>
            </a:r>
            <a:r>
              <a:rPr lang="en-US" altLang="en-US" sz="2400" dirty="0"/>
              <a:t> </a:t>
            </a:r>
            <a:r>
              <a:rPr lang="el-GR" altLang="en-US" sz="2400" dirty="0"/>
              <a:t>με πιθανότητα </a:t>
            </a:r>
            <a:r>
              <a:rPr lang="en-US" altLang="en-US" sz="2400" dirty="0"/>
              <a:t>F</a:t>
            </a:r>
          </a:p>
          <a:p>
            <a:r>
              <a:rPr lang="el-GR" altLang="en-US" sz="2400" dirty="0" err="1"/>
              <a:t>Αλλοζυγωτά</a:t>
            </a:r>
            <a:r>
              <a:rPr lang="el-GR" altLang="en-US" sz="2400" dirty="0"/>
              <a:t> άτομα με πιθανότητα 1-</a:t>
            </a:r>
            <a:r>
              <a:rPr lang="en-US" altLang="en-US" sz="2400" dirty="0"/>
              <a:t>F</a:t>
            </a:r>
            <a:endParaRPr lang="el-GR"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1A485F-20D7-4658-A69D-F998820CAC96}" type="slidenum">
              <a:rPr lang="el-GR" altLang="el-GR" sz="1400" smtClean="0"/>
              <a:pPr>
                <a:spcBef>
                  <a:spcPct val="0"/>
                </a:spcBef>
                <a:buFontTx/>
                <a:buNone/>
              </a:pPr>
              <a:t>13</a:t>
            </a:fld>
            <a:endParaRPr lang="el-GR" altLang="el-GR" sz="1400"/>
          </a:p>
        </p:txBody>
      </p:sp>
      <p:pic>
        <p:nvPicPr>
          <p:cNvPr id="16387" name="Picture 4" descr="8-8"/>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68313" y="701675"/>
            <a:ext cx="6265862" cy="5602288"/>
          </a:xfrm>
          <a:noFill/>
          <a:ln>
            <a:solidFill>
              <a:srgbClr val="FF0000"/>
            </a:solidFill>
            <a:miter lim="800000"/>
            <a:headEnd/>
            <a:tailEnd/>
          </a:ln>
        </p:spPr>
      </p:pic>
      <p:sp>
        <p:nvSpPr>
          <p:cNvPr id="16388" name="Text Box 6"/>
          <p:cNvSpPr txBox="1">
            <a:spLocks noChangeArrowheads="1"/>
          </p:cNvSpPr>
          <p:nvPr/>
        </p:nvSpPr>
        <p:spPr bwMode="auto">
          <a:xfrm>
            <a:off x="250825" y="0"/>
            <a:ext cx="88931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l-GR" sz="2400"/>
              <a:t>Συντελεστής ομομειξίας του </a:t>
            </a:r>
            <a:r>
              <a:rPr lang="el-GR" altLang="el-GR" sz="2400" b="1">
                <a:solidFill>
                  <a:srgbClr val="FF0000"/>
                </a:solidFill>
              </a:rPr>
              <a:t>ιδανικού πληθυσμού</a:t>
            </a:r>
            <a:r>
              <a:rPr lang="el-GR" altLang="el-GR" sz="2400"/>
              <a:t> στη γενεά </a:t>
            </a:r>
            <a:r>
              <a:rPr lang="en-US" altLang="el-GR" sz="2400"/>
              <a:t>t </a:t>
            </a:r>
            <a:endParaRPr lang="el-GR" altLang="el-G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0C42471-C675-4828-A937-0984AC851F40}" type="slidenum">
              <a:rPr lang="el-GR" altLang="en-US" sz="1400" smtClean="0"/>
              <a:pPr>
                <a:spcBef>
                  <a:spcPct val="0"/>
                </a:spcBef>
                <a:buFontTx/>
                <a:buNone/>
              </a:pPr>
              <a:t>14</a:t>
            </a:fld>
            <a:endParaRPr lang="el-GR" altLang="en-US" sz="1400"/>
          </a:p>
        </p:txBody>
      </p:sp>
      <p:sp>
        <p:nvSpPr>
          <p:cNvPr id="17411" name="Rectangle 3"/>
          <p:cNvSpPr>
            <a:spLocks noGrp="1" noChangeArrowheads="1"/>
          </p:cNvSpPr>
          <p:nvPr>
            <p:ph type="body" idx="1"/>
          </p:nvPr>
        </p:nvSpPr>
        <p:spPr>
          <a:xfrm>
            <a:off x="428625" y="404813"/>
            <a:ext cx="8258175" cy="6453187"/>
          </a:xfrm>
          <a:solidFill>
            <a:schemeClr val="bg1"/>
          </a:solidFill>
          <a:ln>
            <a:solidFill>
              <a:srgbClr val="FF0000"/>
            </a:solidFill>
            <a:miter lim="800000"/>
            <a:headEnd/>
            <a:tailEnd/>
          </a:ln>
        </p:spPr>
        <p:txBody>
          <a:bodyPr/>
          <a:lstStyle/>
          <a:p>
            <a:pPr eaLnBrk="1" hangingPunct="1">
              <a:lnSpc>
                <a:spcPct val="80000"/>
              </a:lnSpc>
              <a:buFontTx/>
              <a:buNone/>
            </a:pPr>
            <a:r>
              <a:rPr lang="el-GR" altLang="en-US" sz="2400" dirty="0"/>
              <a:t>η εξίσωση συνδέει την αύξηση του </a:t>
            </a:r>
            <a:r>
              <a:rPr lang="en-US" altLang="en-US" sz="2400" dirty="0"/>
              <a:t>F </a:t>
            </a:r>
            <a:r>
              <a:rPr lang="el-GR" altLang="en-US" sz="2400" dirty="0"/>
              <a:t>με την ποσότητα 1/2Ν:</a:t>
            </a:r>
          </a:p>
          <a:p>
            <a:pPr eaLnBrk="1" hangingPunct="1">
              <a:lnSpc>
                <a:spcPct val="80000"/>
              </a:lnSpc>
            </a:pPr>
            <a:endParaRPr lang="el-GR" altLang="en-US" sz="2000" dirty="0"/>
          </a:p>
          <a:p>
            <a:pPr eaLnBrk="1" hangingPunct="1">
              <a:lnSpc>
                <a:spcPct val="80000"/>
              </a:lnSpc>
            </a:pPr>
            <a:endParaRPr lang="el-GR" altLang="en-US" sz="2000" dirty="0"/>
          </a:p>
          <a:p>
            <a:pPr eaLnBrk="1" hangingPunct="1">
              <a:lnSpc>
                <a:spcPct val="80000"/>
              </a:lnSpc>
            </a:pPr>
            <a:endParaRPr lang="el-GR" altLang="en-US" sz="2000" dirty="0"/>
          </a:p>
          <a:p>
            <a:pPr eaLnBrk="1" hangingPunct="1">
              <a:lnSpc>
                <a:spcPct val="80000"/>
              </a:lnSpc>
            </a:pPr>
            <a:endParaRPr lang="el-GR" altLang="en-US" sz="2000" dirty="0"/>
          </a:p>
          <a:p>
            <a:pPr eaLnBrk="1" hangingPunct="1">
              <a:lnSpc>
                <a:spcPct val="80000"/>
              </a:lnSpc>
            </a:pPr>
            <a:endParaRPr lang="el-GR" altLang="en-US" sz="2000" dirty="0"/>
          </a:p>
          <a:p>
            <a:pPr eaLnBrk="1" hangingPunct="1">
              <a:lnSpc>
                <a:spcPct val="80000"/>
              </a:lnSpc>
              <a:buFontTx/>
              <a:buNone/>
            </a:pPr>
            <a:r>
              <a:rPr lang="el-GR" altLang="en-US" sz="2000" dirty="0"/>
              <a:t>	 </a:t>
            </a:r>
          </a:p>
          <a:p>
            <a:pPr eaLnBrk="1" hangingPunct="1">
              <a:lnSpc>
                <a:spcPct val="80000"/>
              </a:lnSpc>
              <a:buFontTx/>
              <a:buNone/>
            </a:pPr>
            <a:endParaRPr lang="el-GR" altLang="en-US" sz="2000" dirty="0"/>
          </a:p>
          <a:p>
            <a:pPr eaLnBrk="1" hangingPunct="1">
              <a:lnSpc>
                <a:spcPct val="80000"/>
              </a:lnSpc>
              <a:buFontTx/>
              <a:buNone/>
            </a:pPr>
            <a:r>
              <a:rPr lang="el-GR" altLang="en-US" sz="2000" dirty="0"/>
              <a:t>στον ιδανικό πληθυσμό ο </a:t>
            </a:r>
            <a:r>
              <a:rPr lang="el-GR" altLang="en-US" sz="2000" b="1" dirty="0">
                <a:solidFill>
                  <a:srgbClr val="C00000"/>
                </a:solidFill>
              </a:rPr>
              <a:t>ρυθμός αύξησης του συντελεστή </a:t>
            </a:r>
            <a:r>
              <a:rPr lang="el-GR" altLang="en-US" sz="2000" b="1" dirty="0" err="1">
                <a:solidFill>
                  <a:srgbClr val="C00000"/>
                </a:solidFill>
              </a:rPr>
              <a:t>ομομειξίας</a:t>
            </a:r>
            <a:r>
              <a:rPr lang="el-GR" altLang="en-US" sz="2000" b="1" dirty="0">
                <a:solidFill>
                  <a:srgbClr val="C00000"/>
                </a:solidFill>
              </a:rPr>
              <a:t> Δ</a:t>
            </a:r>
            <a:r>
              <a:rPr lang="en-US" altLang="en-US" sz="2000" b="1" dirty="0">
                <a:solidFill>
                  <a:srgbClr val="C00000"/>
                </a:solidFill>
              </a:rPr>
              <a:t>F </a:t>
            </a:r>
            <a:r>
              <a:rPr lang="el-GR" altLang="en-US" sz="2000" dirty="0"/>
              <a:t>: </a:t>
            </a:r>
            <a:endParaRPr lang="en-US" altLang="en-US" sz="2000" dirty="0"/>
          </a:p>
          <a:p>
            <a:pPr lvl="1" eaLnBrk="1" hangingPunct="1">
              <a:lnSpc>
                <a:spcPct val="150000"/>
              </a:lnSpc>
              <a:buFontTx/>
              <a:buNone/>
            </a:pPr>
            <a:r>
              <a:rPr lang="el-GR" altLang="en-US" sz="1800" dirty="0"/>
              <a:t>(α) εκφράζει την αύξηση του συντελεστή </a:t>
            </a:r>
            <a:r>
              <a:rPr lang="el-GR" altLang="en-US" sz="1800" dirty="0" err="1"/>
              <a:t>ομομειξίας</a:t>
            </a:r>
            <a:r>
              <a:rPr lang="el-GR" altLang="en-US" sz="1800" dirty="0"/>
              <a:t> σε μία γενιά, σε σχέση με τη διαφορά του συντελεστή </a:t>
            </a:r>
            <a:r>
              <a:rPr lang="el-GR" altLang="en-US" sz="1800" dirty="0" err="1"/>
              <a:t>ομομειξίας</a:t>
            </a:r>
            <a:r>
              <a:rPr lang="el-GR" altLang="en-US" sz="1800" dirty="0"/>
              <a:t> της προηγούμενης γενιάς από την τελική του τιμή 1,</a:t>
            </a:r>
            <a:endParaRPr lang="en-US" altLang="en-US" sz="1800" dirty="0"/>
          </a:p>
          <a:p>
            <a:pPr lvl="1" eaLnBrk="1" hangingPunct="1">
              <a:lnSpc>
                <a:spcPct val="150000"/>
              </a:lnSpc>
              <a:buFontTx/>
              <a:buNone/>
            </a:pPr>
            <a:r>
              <a:rPr lang="el-GR" altLang="en-US" sz="1800" dirty="0"/>
              <a:t> (β) αντιστοιχεί στην αναλογία των </a:t>
            </a:r>
            <a:r>
              <a:rPr lang="el-GR" altLang="en-US" sz="1800" dirty="0" err="1"/>
              <a:t>ζυγωτών</a:t>
            </a:r>
            <a:r>
              <a:rPr lang="el-GR" altLang="en-US" sz="1800" dirty="0"/>
              <a:t> κάθε γενιάς τα οποία προέρχονται από αυτογονιμοποίηση, </a:t>
            </a:r>
            <a:endParaRPr lang="en-US" altLang="en-US" sz="1800" dirty="0"/>
          </a:p>
          <a:p>
            <a:pPr lvl="1" eaLnBrk="1" hangingPunct="1">
              <a:lnSpc>
                <a:spcPct val="150000"/>
              </a:lnSpc>
              <a:buFontTx/>
              <a:buNone/>
            </a:pPr>
            <a:r>
              <a:rPr lang="el-GR" altLang="en-US" sz="1800" dirty="0"/>
              <a:t>(γ) είναι σταθερός από γενιά σε γενιά και </a:t>
            </a:r>
            <a:endParaRPr lang="en-US" altLang="en-US" sz="1800" dirty="0"/>
          </a:p>
          <a:p>
            <a:pPr lvl="1" eaLnBrk="1" hangingPunct="1">
              <a:lnSpc>
                <a:spcPct val="150000"/>
              </a:lnSpc>
              <a:buFontTx/>
              <a:buNone/>
            </a:pPr>
            <a:r>
              <a:rPr lang="el-GR" altLang="en-US" sz="1800" dirty="0"/>
              <a:t>(δ) είναι τόσο μεγαλύτερος όσο μικρότερο είναι το μέγεθος του πληθυσμού.</a:t>
            </a:r>
          </a:p>
        </p:txBody>
      </p:sp>
      <p:sp>
        <p:nvSpPr>
          <p:cNvPr id="17412" name="Rectangle 5"/>
          <p:cNvSpPr>
            <a:spLocks noChangeArrowheads="1"/>
          </p:cNvSpPr>
          <p:nvPr/>
        </p:nvSpPr>
        <p:spPr bwMode="auto">
          <a:xfrm>
            <a:off x="0" y="3157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13" name="Object 4"/>
          <p:cNvGraphicFramePr>
            <a:graphicFrameLocks noChangeAspect="1"/>
          </p:cNvGraphicFramePr>
          <p:nvPr/>
        </p:nvGraphicFramePr>
        <p:xfrm>
          <a:off x="790575" y="1033463"/>
          <a:ext cx="4176713" cy="1571625"/>
        </p:xfrm>
        <a:graphic>
          <a:graphicData uri="http://schemas.openxmlformats.org/presentationml/2006/ole">
            <mc:AlternateContent xmlns:mc="http://schemas.openxmlformats.org/markup-compatibility/2006">
              <mc:Choice xmlns:v="urn:schemas-microsoft-com:vml" Requires="v">
                <p:oleObj name="Εξίσωση" r:id="rId2" imgW="1409088" imgH="533169" progId="Equation.3">
                  <p:embed/>
                </p:oleObj>
              </mc:Choice>
              <mc:Fallback>
                <p:oleObj name="Εξίσωση" r:id="rId2" imgW="1409088" imgH="533169"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033463"/>
                        <a:ext cx="4176713" cy="1571625"/>
                      </a:xfrm>
                      <a:prstGeom prst="rect">
                        <a:avLst/>
                      </a:prstGeom>
                      <a:solidFill>
                        <a:srgbClr val="EAEAEA"/>
                      </a:solidFill>
                      <a:ln w="9525">
                        <a:solidFill>
                          <a:srgbClr val="FF0000"/>
                        </a:solidFill>
                        <a:miter lim="800000"/>
                        <a:headEnd/>
                        <a:tailEnd/>
                      </a:ln>
                    </p:spPr>
                  </p:pic>
                </p:oleObj>
              </mc:Fallback>
            </mc:AlternateContent>
          </a:graphicData>
        </a:graphic>
      </p:graphicFrame>
      <p:sp>
        <p:nvSpPr>
          <p:cNvPr id="7" name="TextBox 6"/>
          <p:cNvSpPr txBox="1">
            <a:spLocks noRot="1" noChangeAspect="1" noMove="1" noResize="1" noEditPoints="1" noAdjustHandles="1" noChangeArrowheads="1" noChangeShapeType="1" noTextEdit="1"/>
          </p:cNvSpPr>
          <p:nvPr/>
        </p:nvSpPr>
        <p:spPr>
          <a:xfrm>
            <a:off x="5424488" y="1033463"/>
            <a:ext cx="3490912" cy="1616533"/>
          </a:xfrm>
          <a:prstGeom prst="rect">
            <a:avLst/>
          </a:prstGeom>
          <a:blipFill>
            <a:blip r:embed="rId4"/>
            <a:stretch>
              <a:fillRect l="-1571" t="-2264"/>
            </a:stretch>
          </a:blipFill>
        </p:spPr>
        <p:txBody>
          <a:bodyPr/>
          <a:lstStyle/>
          <a:p>
            <a:pPr>
              <a:defRPr/>
            </a:pPr>
            <a:r>
              <a:rPr lang="el-GR">
                <a:no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04669B-7648-4417-9CA5-E1354B4DB2E1}" type="slidenum">
              <a:rPr lang="el-GR" altLang="en-US" sz="1400" smtClean="0"/>
              <a:pPr>
                <a:spcBef>
                  <a:spcPct val="0"/>
                </a:spcBef>
                <a:buFontTx/>
                <a:buNone/>
              </a:pPr>
              <a:t>15</a:t>
            </a:fld>
            <a:endParaRPr lang="el-GR" altLang="en-US" sz="1400"/>
          </a:p>
        </p:txBody>
      </p:sp>
      <p:sp>
        <p:nvSpPr>
          <p:cNvPr id="1843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8436" name="Object 4"/>
          <p:cNvGraphicFramePr>
            <a:graphicFrameLocks noChangeAspect="1"/>
          </p:cNvGraphicFramePr>
          <p:nvPr/>
        </p:nvGraphicFramePr>
        <p:xfrm>
          <a:off x="1431925" y="1628775"/>
          <a:ext cx="3743325" cy="1366838"/>
        </p:xfrm>
        <a:graphic>
          <a:graphicData uri="http://schemas.openxmlformats.org/presentationml/2006/ole">
            <mc:AlternateContent xmlns:mc="http://schemas.openxmlformats.org/markup-compatibility/2006">
              <mc:Choice xmlns:v="urn:schemas-microsoft-com:vml" Requires="v">
                <p:oleObj name="Equation" r:id="rId2" imgW="1079032" imgH="317362" progId="Equation.3">
                  <p:embed/>
                </p:oleObj>
              </mc:Choice>
              <mc:Fallback>
                <p:oleObj name="Equation" r:id="rId2" imgW="1079032" imgH="317362"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628775"/>
                        <a:ext cx="3743325" cy="1366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7" name="Rectangle 7"/>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8438" name="Object 6"/>
          <p:cNvGraphicFramePr>
            <a:graphicFrameLocks noChangeAspect="1"/>
          </p:cNvGraphicFramePr>
          <p:nvPr/>
        </p:nvGraphicFramePr>
        <p:xfrm>
          <a:off x="5175250" y="1557338"/>
          <a:ext cx="3400425" cy="1371600"/>
        </p:xfrm>
        <a:graphic>
          <a:graphicData uri="http://schemas.openxmlformats.org/presentationml/2006/ole">
            <mc:AlternateContent xmlns:mc="http://schemas.openxmlformats.org/markup-compatibility/2006">
              <mc:Choice xmlns:v="urn:schemas-microsoft-com:vml" Requires="v">
                <p:oleObj name="Equation" r:id="rId4" imgW="965200" imgH="393700" progId="Equation.3">
                  <p:embed/>
                </p:oleObj>
              </mc:Choice>
              <mc:Fallback>
                <p:oleObj name="Equation" r:id="rId4" imgW="965200" imgH="3937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0" y="1557338"/>
                        <a:ext cx="3400425"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9" name="Text Box 8"/>
          <p:cNvSpPr txBox="1">
            <a:spLocks noChangeArrowheads="1"/>
          </p:cNvSpPr>
          <p:nvPr/>
        </p:nvSpPr>
        <p:spPr bwMode="auto">
          <a:xfrm>
            <a:off x="971550" y="4149725"/>
            <a:ext cx="7416800" cy="1562100"/>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2400"/>
              <a:t>Ο τύπος επιτρέπει τον υπολογισμό του συντελεστή ομομειξίας </a:t>
            </a:r>
            <a:r>
              <a:rPr lang="en-US" altLang="en-US" sz="2400"/>
              <a:t>(F</a:t>
            </a:r>
            <a:r>
              <a:rPr lang="en-US" altLang="en-US" sz="2400" baseline="-25000"/>
              <a:t>t</a:t>
            </a:r>
            <a:r>
              <a:rPr lang="en-US" altLang="en-US" sz="2400"/>
              <a:t>) </a:t>
            </a:r>
            <a:r>
              <a:rPr lang="el-GR" altLang="en-US" sz="2400"/>
              <a:t>για οποιαδήποτε γενιά χωρίς τη γνώση του συντελεστή ομομειξίας της προηγούμενης γενιάς</a:t>
            </a:r>
            <a:r>
              <a:rPr lang="en-US" altLang="en-US" sz="2400"/>
              <a:t> (F</a:t>
            </a:r>
            <a:r>
              <a:rPr lang="en-US" altLang="en-US" sz="2400" baseline="-25000"/>
              <a:t>t-1</a:t>
            </a:r>
            <a:r>
              <a:rPr lang="en-US" altLang="en-US" sz="2400"/>
              <a:t>)</a:t>
            </a:r>
            <a:r>
              <a:rPr lang="el-GR" altLang="en-US" sz="2400"/>
              <a:t>. </a:t>
            </a:r>
          </a:p>
        </p:txBody>
      </p:sp>
      <p:sp>
        <p:nvSpPr>
          <p:cNvPr id="18440" name="Text Box 9"/>
          <p:cNvSpPr txBox="1">
            <a:spLocks noChangeArrowheads="1"/>
          </p:cNvSpPr>
          <p:nvPr/>
        </p:nvSpPr>
        <p:spPr bwMode="auto">
          <a:xfrm>
            <a:off x="250825" y="260350"/>
            <a:ext cx="8640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b="1"/>
              <a:t>Συντελεστής ομομειξίας στην γενιά </a:t>
            </a:r>
            <a:r>
              <a:rPr lang="en-US" altLang="en-US" b="1"/>
              <a:t>t </a:t>
            </a:r>
            <a:r>
              <a:rPr lang="el-GR" altLang="en-US" b="1"/>
              <a:t>σε σχέση με δραστικό μέγεθος Ν</a:t>
            </a:r>
            <a:r>
              <a:rPr lang="en-US" altLang="en-US" b="1" baseline="-25000"/>
              <a:t>e</a:t>
            </a:r>
            <a:endParaRPr lang="el-GR" altLang="en-US" b="1" baseline="-25000"/>
          </a:p>
        </p:txBody>
      </p:sp>
      <p:sp>
        <p:nvSpPr>
          <p:cNvPr id="2" name="Rounded Rectangle 1"/>
          <p:cNvSpPr/>
          <p:nvPr/>
        </p:nvSpPr>
        <p:spPr>
          <a:xfrm>
            <a:off x="1258888" y="1557338"/>
            <a:ext cx="7632700" cy="1454150"/>
          </a:xfrm>
          <a:prstGeom prst="roundRect">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8331C95-BA16-4AF0-ADAD-BDB7294314F6}" type="slidenum">
              <a:rPr lang="el-GR" altLang="en-US" sz="1400"/>
              <a:pPr algn="r" eaLnBrk="1" hangingPunct="1">
                <a:spcBef>
                  <a:spcPct val="0"/>
                </a:spcBef>
                <a:buFontTx/>
                <a:buNone/>
              </a:pPr>
              <a:t>16</a:t>
            </a:fld>
            <a:endParaRPr lang="el-GR" altLang="en-US" sz="1400"/>
          </a:p>
        </p:txBody>
      </p:sp>
      <p:sp>
        <p:nvSpPr>
          <p:cNvPr id="19459" name="Rectangle 2"/>
          <p:cNvSpPr>
            <a:spLocks noGrp="1" noChangeArrowheads="1"/>
          </p:cNvSpPr>
          <p:nvPr>
            <p:ph type="title" idx="4294967295"/>
          </p:nvPr>
        </p:nvSpPr>
        <p:spPr>
          <a:xfrm>
            <a:off x="457200" y="274638"/>
            <a:ext cx="8229600" cy="850900"/>
          </a:xfrm>
          <a:solidFill>
            <a:schemeClr val="bg1"/>
          </a:solidFill>
        </p:spPr>
        <p:txBody>
          <a:bodyPr/>
          <a:lstStyle/>
          <a:p>
            <a:pPr eaLnBrk="1" hangingPunct="1"/>
            <a:r>
              <a:rPr lang="el-GR" altLang="en-US" sz="3200"/>
              <a:t>Δραστικό μέγεθος πληθυσμού Ν</a:t>
            </a:r>
            <a:r>
              <a:rPr lang="en-US" altLang="en-US" sz="3200" baseline="-25000"/>
              <a:t> e</a:t>
            </a:r>
            <a:r>
              <a:rPr lang="en-US" altLang="en-US" sz="3200"/>
              <a:t> </a:t>
            </a:r>
            <a:br>
              <a:rPr lang="en-US" altLang="en-US" sz="3200"/>
            </a:br>
            <a:r>
              <a:rPr lang="el-GR" altLang="en-US" sz="3200"/>
              <a:t>(</a:t>
            </a:r>
            <a:r>
              <a:rPr lang="en-US" altLang="en-US" sz="3200"/>
              <a:t>effective population size)</a:t>
            </a:r>
            <a:endParaRPr lang="el-GR" altLang="en-US" sz="3200" baseline="-25000"/>
          </a:p>
        </p:txBody>
      </p:sp>
      <p:sp>
        <p:nvSpPr>
          <p:cNvPr id="2053" name="Rectangle 3"/>
          <p:cNvSpPr>
            <a:spLocks noGrp="1" noChangeArrowheads="1"/>
          </p:cNvSpPr>
          <p:nvPr>
            <p:ph type="body" idx="4294967295"/>
          </p:nvPr>
        </p:nvSpPr>
        <p:spPr>
          <a:xfrm>
            <a:off x="323850" y="1303338"/>
            <a:ext cx="8218488" cy="5180012"/>
          </a:xfrm>
          <a:solidFill>
            <a:schemeClr val="accent3">
              <a:lumMod val="95000"/>
            </a:schemeClr>
          </a:solidFill>
          <a:ln>
            <a:solidFill>
              <a:srgbClr val="FF0000"/>
            </a:solidFill>
          </a:ln>
        </p:spPr>
        <p:txBody>
          <a:bodyPr/>
          <a:lstStyle/>
          <a:p>
            <a:pPr algn="r" eaLnBrk="1" hangingPunct="1">
              <a:defRPr/>
            </a:pPr>
            <a:r>
              <a:rPr lang="el-GR" altLang="en-US" sz="2800" dirty="0"/>
              <a:t>Ορισμός: είναι το μέγεθος ενός </a:t>
            </a:r>
            <a:r>
              <a:rPr lang="el-GR" altLang="en-US" sz="2800" b="1" dirty="0"/>
              <a:t>ιδανικού </a:t>
            </a:r>
            <a:r>
              <a:rPr lang="el-GR" altLang="en-US" sz="2800" dirty="0"/>
              <a:t>πληθυσμού στον οποίον ο ρυθμός αύξησης του συντελεστή </a:t>
            </a:r>
            <a:r>
              <a:rPr lang="el-GR" altLang="en-US" sz="2800" dirty="0" err="1"/>
              <a:t>ομομειξίας</a:t>
            </a:r>
            <a:r>
              <a:rPr lang="el-GR" altLang="en-US" sz="2800" dirty="0"/>
              <a:t>, </a:t>
            </a:r>
            <a:r>
              <a:rPr lang="el-GR" altLang="en-US" sz="2800" b="1" dirty="0"/>
              <a:t>Δ</a:t>
            </a:r>
            <a:r>
              <a:rPr lang="en-US" altLang="en-US" sz="2800" b="1" dirty="0"/>
              <a:t>F</a:t>
            </a:r>
            <a:r>
              <a:rPr lang="el-GR" altLang="en-US" sz="2800" dirty="0"/>
              <a:t>, είναι ίσος με το ρυθμό αύξησης του </a:t>
            </a:r>
            <a:r>
              <a:rPr lang="en-US" altLang="en-US" sz="2800" dirty="0"/>
              <a:t>F</a:t>
            </a:r>
            <a:r>
              <a:rPr lang="el-GR" altLang="en-US" sz="2800" dirty="0"/>
              <a:t> στον εξεταζόμενο </a:t>
            </a:r>
            <a:r>
              <a:rPr lang="en-US" altLang="en-US" sz="2800" dirty="0"/>
              <a:t>(</a:t>
            </a:r>
            <a:r>
              <a:rPr lang="el-GR" altLang="en-US" sz="2800" b="1" dirty="0"/>
              <a:t>πραγματικό</a:t>
            </a:r>
            <a:r>
              <a:rPr lang="el-GR" altLang="en-US" sz="2800" dirty="0"/>
              <a:t>) πληθυσμό </a:t>
            </a:r>
            <a:endParaRPr lang="en-US" altLang="en-US" sz="2800" dirty="0"/>
          </a:p>
          <a:p>
            <a:pPr eaLnBrk="1" hangingPunct="1">
              <a:defRPr/>
            </a:pPr>
            <a:r>
              <a:rPr lang="el-GR" altLang="en-US" sz="2800" dirty="0"/>
              <a:t>Παράδειγμα: έστω Δ</a:t>
            </a:r>
            <a:r>
              <a:rPr lang="en-US" altLang="en-US" sz="2800" dirty="0"/>
              <a:t>F=0,01 </a:t>
            </a:r>
            <a:r>
              <a:rPr lang="el-GR" altLang="en-US" sz="2800" dirty="0"/>
              <a:t>ή </a:t>
            </a:r>
            <a:r>
              <a:rPr lang="en-US" altLang="en-US" sz="2800" dirty="0"/>
              <a:t>1%</a:t>
            </a:r>
          </a:p>
          <a:p>
            <a:pPr lvl="1" eaLnBrk="1" hangingPunct="1">
              <a:buFontTx/>
              <a:buNone/>
              <a:defRPr/>
            </a:pPr>
            <a:r>
              <a:rPr lang="el-GR" altLang="en-US" sz="2400" dirty="0"/>
              <a:t>Δ</a:t>
            </a:r>
            <a:r>
              <a:rPr lang="en-US" altLang="en-US" sz="2400" dirty="0"/>
              <a:t>F=1/(2N</a:t>
            </a:r>
            <a:r>
              <a:rPr lang="en-US" altLang="en-US" sz="2400" baseline="-25000" dirty="0"/>
              <a:t>e</a:t>
            </a:r>
            <a:r>
              <a:rPr lang="en-US" altLang="en-US" sz="2400" dirty="0"/>
              <a:t>)  </a:t>
            </a:r>
            <a:r>
              <a:rPr lang="el-GR" altLang="en-US" sz="2400" dirty="0"/>
              <a:t>και                             </a:t>
            </a:r>
          </a:p>
          <a:p>
            <a:pPr lvl="1" eaLnBrk="1" hangingPunct="1">
              <a:buFontTx/>
              <a:buNone/>
              <a:defRPr/>
            </a:pPr>
            <a:endParaRPr lang="en-US" altLang="en-US" dirty="0"/>
          </a:p>
          <a:p>
            <a:pPr lvl="1" eaLnBrk="1" hangingPunct="1">
              <a:buFontTx/>
              <a:buNone/>
              <a:defRPr/>
            </a:pPr>
            <a:r>
              <a:rPr lang="el-GR" altLang="en-US" dirty="0"/>
              <a:t>                                                   άτομα</a:t>
            </a:r>
            <a:endParaRPr lang="el-GR" altLang="en-US" sz="3600" dirty="0"/>
          </a:p>
        </p:txBody>
      </p:sp>
      <p:sp>
        <p:nvSpPr>
          <p:cNvPr id="1946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19462" name="Object 6"/>
          <p:cNvGraphicFramePr>
            <a:graphicFrameLocks noChangeAspect="1"/>
          </p:cNvGraphicFramePr>
          <p:nvPr/>
        </p:nvGraphicFramePr>
        <p:xfrm>
          <a:off x="1763713" y="4754563"/>
          <a:ext cx="4103687" cy="1096962"/>
        </p:xfrm>
        <a:graphic>
          <a:graphicData uri="http://schemas.openxmlformats.org/presentationml/2006/ole">
            <mc:AlternateContent xmlns:mc="http://schemas.openxmlformats.org/markup-compatibility/2006">
              <mc:Choice xmlns:v="urn:schemas-microsoft-com:vml" Requires="v">
                <p:oleObj name="Equation" r:id="rId2" imgW="1587500" imgH="419100" progId="Equation.3">
                  <p:embed/>
                </p:oleObj>
              </mc:Choice>
              <mc:Fallback>
                <p:oleObj name="Equation" r:id="rId2" imgW="1587500" imgH="4191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754563"/>
                        <a:ext cx="4103687" cy="10969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Oval 1"/>
          <p:cNvSpPr/>
          <p:nvPr/>
        </p:nvSpPr>
        <p:spPr>
          <a:xfrm>
            <a:off x="6875463" y="1304925"/>
            <a:ext cx="2017712" cy="512763"/>
          </a:xfrm>
          <a:prstGeom prst="ellipse">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4" name="Straight Arrow Connector 3"/>
          <p:cNvCxnSpPr/>
          <p:nvPr/>
        </p:nvCxnSpPr>
        <p:spPr>
          <a:xfrm>
            <a:off x="8686800" y="1700213"/>
            <a:ext cx="0" cy="2449512"/>
          </a:xfrm>
          <a:prstGeom prst="straightConnector1">
            <a:avLst/>
          </a:prstGeom>
          <a:ln w="57150">
            <a:solidFill>
              <a:srgbClr val="3399FF"/>
            </a:solidFill>
            <a:tailEnd type="triangle"/>
          </a:ln>
        </p:spPr>
        <p:style>
          <a:lnRef idx="1">
            <a:schemeClr val="accent1"/>
          </a:lnRef>
          <a:fillRef idx="0">
            <a:schemeClr val="accent1"/>
          </a:fillRef>
          <a:effectRef idx="0">
            <a:schemeClr val="accent1"/>
          </a:effectRef>
          <a:fontRef idx="minor">
            <a:schemeClr val="tx1"/>
          </a:fontRef>
        </p:style>
      </p:cxnSp>
      <p:sp>
        <p:nvSpPr>
          <p:cNvPr id="19465" name="TextBox 4"/>
          <p:cNvSpPr txBox="1">
            <a:spLocks noChangeArrowheads="1"/>
          </p:cNvSpPr>
          <p:nvPr/>
        </p:nvSpPr>
        <p:spPr bwMode="auto">
          <a:xfrm>
            <a:off x="7092950" y="4149725"/>
            <a:ext cx="1800225" cy="2308225"/>
          </a:xfrm>
          <a:prstGeom prst="rect">
            <a:avLst/>
          </a:prstGeom>
          <a:solidFill>
            <a:srgbClr val="CCFFCC"/>
          </a:solidFill>
          <a:ln w="9525">
            <a:solidFill>
              <a:srgbClr val="3399FF"/>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a:t>Ιδανικός πληθυσμός: μεγάλου μεγέθους, όπου δεν δρουν οι παράγοντες της οργανικής εξέλιξης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title"/>
          </p:nvPr>
        </p:nvSpPr>
        <p:spPr>
          <a:xfrm>
            <a:off x="457200" y="50800"/>
            <a:ext cx="8229600" cy="1079500"/>
          </a:xfrm>
          <a:ln w="19050">
            <a:solidFill>
              <a:srgbClr val="FF0000"/>
            </a:solidFill>
            <a:miter lim="800000"/>
            <a:headEnd/>
            <a:tailEnd/>
          </a:ln>
        </p:spPr>
        <p:txBody>
          <a:bodyPr/>
          <a:lstStyle/>
          <a:p>
            <a:r>
              <a:rPr lang="el-GR" altLang="el-GR" sz="2400"/>
              <a:t>Υπολογισμός του Ν</a:t>
            </a:r>
            <a:r>
              <a:rPr lang="en-US" altLang="el-GR" sz="2400" baseline="-25000"/>
              <a:t>e</a:t>
            </a:r>
            <a:r>
              <a:rPr lang="en-US" altLang="el-GR" sz="2400"/>
              <a:t> </a:t>
            </a:r>
            <a:r>
              <a:rPr lang="el-GR" altLang="el-GR" sz="2400"/>
              <a:t>σε </a:t>
            </a:r>
            <a:r>
              <a:rPr lang="el-GR" altLang="el-GR" sz="2400" b="1" u="sng">
                <a:solidFill>
                  <a:srgbClr val="FF0000"/>
                </a:solidFill>
              </a:rPr>
              <a:t>κλειστό πληθυσμό </a:t>
            </a:r>
            <a:r>
              <a:rPr lang="el-GR" altLang="el-GR" sz="2400"/>
              <a:t>που ξεκινάει με </a:t>
            </a:r>
            <a:r>
              <a:rPr lang="el-GR" altLang="el-GR" sz="2400" b="1">
                <a:solidFill>
                  <a:srgbClr val="FF0000"/>
                </a:solidFill>
              </a:rPr>
              <a:t>Ν</a:t>
            </a:r>
            <a:r>
              <a:rPr lang="el-GR" altLang="el-GR" sz="2400" b="1" baseline="-25000">
                <a:solidFill>
                  <a:srgbClr val="FF0000"/>
                </a:solidFill>
              </a:rPr>
              <a:t>α</a:t>
            </a:r>
            <a:r>
              <a:rPr lang="el-GR" altLang="el-GR" sz="2400"/>
              <a:t> (αρσενικά) και </a:t>
            </a:r>
            <a:r>
              <a:rPr lang="el-GR" altLang="el-GR" sz="2400" b="1">
                <a:solidFill>
                  <a:srgbClr val="FF0000"/>
                </a:solidFill>
              </a:rPr>
              <a:t>Ν</a:t>
            </a:r>
            <a:r>
              <a:rPr lang="el-GR" altLang="el-GR" sz="2400" b="1" baseline="-25000">
                <a:solidFill>
                  <a:srgbClr val="FF0000"/>
                </a:solidFill>
              </a:rPr>
              <a:t>θ</a:t>
            </a:r>
            <a:r>
              <a:rPr lang="el-GR" altLang="el-GR" sz="2400" b="1">
                <a:solidFill>
                  <a:srgbClr val="FF0000"/>
                </a:solidFill>
              </a:rPr>
              <a:t> </a:t>
            </a:r>
            <a:r>
              <a:rPr lang="el-GR" altLang="el-GR" sz="2400"/>
              <a:t>(θηλυκά) άτομα</a:t>
            </a:r>
          </a:p>
        </p:txBody>
      </p:sp>
      <p:sp>
        <p:nvSpPr>
          <p:cNvPr id="20483" name="Rectangle 13"/>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0484" name="Object 12"/>
          <p:cNvGraphicFramePr>
            <a:graphicFrameLocks noChangeAspect="1"/>
          </p:cNvGraphicFramePr>
          <p:nvPr/>
        </p:nvGraphicFramePr>
        <p:xfrm>
          <a:off x="2195513" y="1484313"/>
          <a:ext cx="539750" cy="446087"/>
        </p:xfrm>
        <a:graphic>
          <a:graphicData uri="http://schemas.openxmlformats.org/presentationml/2006/ole">
            <mc:AlternateContent xmlns:mc="http://schemas.openxmlformats.org/markup-compatibility/2006">
              <mc:Choice xmlns:v="urn:schemas-microsoft-com:vml" Requires="v">
                <p:oleObj name="Equation" r:id="rId2" imgW="279400" imgH="228600" progId="Equation.3">
                  <p:embed/>
                </p:oleObj>
              </mc:Choice>
              <mc:Fallback>
                <p:oleObj name="Equation" r:id="rId2" imgW="279400" imgH="228600" progId="Equation.3">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484313"/>
                        <a:ext cx="539750" cy="446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Rectangle 15"/>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0486" name="Object 14"/>
          <p:cNvGraphicFramePr>
            <a:graphicFrameLocks noChangeAspect="1"/>
          </p:cNvGraphicFramePr>
          <p:nvPr/>
        </p:nvGraphicFramePr>
        <p:xfrm>
          <a:off x="3203575" y="1484313"/>
          <a:ext cx="504825" cy="493712"/>
        </p:xfrm>
        <a:graphic>
          <a:graphicData uri="http://schemas.openxmlformats.org/presentationml/2006/ole">
            <mc:AlternateContent xmlns:mc="http://schemas.openxmlformats.org/markup-compatibility/2006">
              <mc:Choice xmlns:v="urn:schemas-microsoft-com:vml" Requires="v">
                <p:oleObj name="Equation" r:id="rId4" imgW="253780" imgH="266469" progId="Equation.3">
                  <p:embed/>
                </p:oleObj>
              </mc:Choice>
              <mc:Fallback>
                <p:oleObj name="Equation" r:id="rId4" imgW="253780" imgH="266469"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484313"/>
                        <a:ext cx="504825" cy="4937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Text Box 16"/>
          <p:cNvSpPr txBox="1">
            <a:spLocks noChangeArrowheads="1"/>
          </p:cNvSpPr>
          <p:nvPr/>
        </p:nvSpPr>
        <p:spPr bwMode="auto">
          <a:xfrm>
            <a:off x="2771775" y="15573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l-GR" sz="1800" b="1"/>
              <a:t>X</a:t>
            </a:r>
            <a:endParaRPr lang="el-GR" altLang="el-GR" sz="1800" b="1"/>
          </a:p>
        </p:txBody>
      </p:sp>
      <p:sp>
        <p:nvSpPr>
          <p:cNvPr id="20488" name="Text Box 17"/>
          <p:cNvSpPr txBox="1">
            <a:spLocks noChangeArrowheads="1"/>
          </p:cNvSpPr>
          <p:nvPr/>
        </p:nvSpPr>
        <p:spPr bwMode="auto">
          <a:xfrm>
            <a:off x="755650" y="2636838"/>
            <a:ext cx="8388350" cy="1939925"/>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2000"/>
              <a:t>Στην 1</a:t>
            </a:r>
            <a:r>
              <a:rPr lang="el-GR" altLang="el-GR" sz="2000" baseline="30000"/>
              <a:t>η</a:t>
            </a:r>
            <a:r>
              <a:rPr lang="el-GR" altLang="el-GR" sz="2000"/>
              <a:t>  γενιά ο συντελεστής ομομειξίας </a:t>
            </a:r>
            <a:r>
              <a:rPr lang="en-US" altLang="el-GR" sz="2000"/>
              <a:t>F</a:t>
            </a:r>
            <a:r>
              <a:rPr lang="el-GR" altLang="el-GR" sz="2000" baseline="-25000"/>
              <a:t>1</a:t>
            </a:r>
            <a:r>
              <a:rPr lang="el-GR" altLang="el-GR" sz="2000"/>
              <a:t>=0 (όλα τα άτομα μη συγγενή μεταξύ τους)</a:t>
            </a:r>
          </a:p>
          <a:p>
            <a:pPr>
              <a:spcBef>
                <a:spcPct val="0"/>
              </a:spcBef>
              <a:buFontTx/>
              <a:buNone/>
            </a:pPr>
            <a:r>
              <a:rPr lang="el-GR" altLang="el-GR" sz="2000"/>
              <a:t>Στη 2</a:t>
            </a:r>
            <a:r>
              <a:rPr lang="el-GR" altLang="el-GR" sz="2000" baseline="30000"/>
              <a:t>η</a:t>
            </a:r>
            <a:r>
              <a:rPr lang="el-GR" altLang="el-GR" sz="2000"/>
              <a:t> γενιά στον πληθυσμό υπάρχουν :</a:t>
            </a:r>
          </a:p>
          <a:p>
            <a:pPr>
              <a:spcBef>
                <a:spcPct val="0"/>
              </a:spcBef>
              <a:buFontTx/>
              <a:buNone/>
            </a:pPr>
            <a:r>
              <a:rPr lang="el-GR" altLang="el-GR" sz="2000"/>
              <a:t>             α) γονείς </a:t>
            </a:r>
            <a:r>
              <a:rPr lang="el-GR" altLang="el-GR" sz="2000">
                <a:solidFill>
                  <a:srgbClr val="0070C0"/>
                </a:solidFill>
              </a:rPr>
              <a:t>μη συγγενείς</a:t>
            </a:r>
          </a:p>
          <a:p>
            <a:pPr>
              <a:spcBef>
                <a:spcPct val="0"/>
              </a:spcBef>
              <a:buFontTx/>
              <a:buNone/>
            </a:pPr>
            <a:r>
              <a:rPr lang="el-GR" altLang="el-GR" sz="2000"/>
              <a:t>                                             β) γονείς που είναι </a:t>
            </a:r>
            <a:r>
              <a:rPr lang="el-GR" altLang="el-GR" sz="2000">
                <a:solidFill>
                  <a:srgbClr val="FF0000"/>
                </a:solidFill>
              </a:rPr>
              <a:t>ετεροθαλείς</a:t>
            </a:r>
            <a:r>
              <a:rPr lang="el-GR" altLang="el-GR" sz="2000"/>
              <a:t> αδελφοί</a:t>
            </a:r>
          </a:p>
          <a:p>
            <a:pPr>
              <a:spcBef>
                <a:spcPct val="0"/>
              </a:spcBef>
              <a:buFontTx/>
              <a:buNone/>
            </a:pPr>
            <a:r>
              <a:rPr lang="el-GR" altLang="el-GR" sz="2000"/>
              <a:t>                                                    γ) γονείς που είναι </a:t>
            </a:r>
            <a:r>
              <a:rPr lang="el-GR" altLang="el-GR" sz="2000">
                <a:solidFill>
                  <a:srgbClr val="00B050"/>
                </a:solidFill>
              </a:rPr>
              <a:t>αμφιθαλείς</a:t>
            </a:r>
            <a:r>
              <a:rPr lang="el-GR" altLang="el-GR" sz="2000"/>
              <a:t> αδελφοί</a:t>
            </a:r>
          </a:p>
        </p:txBody>
      </p:sp>
      <p:sp>
        <p:nvSpPr>
          <p:cNvPr id="20489" name="Text Box 18"/>
          <p:cNvSpPr txBox="1">
            <a:spLocks noChangeArrowheads="1"/>
          </p:cNvSpPr>
          <p:nvPr/>
        </p:nvSpPr>
        <p:spPr bwMode="auto">
          <a:xfrm>
            <a:off x="4956175" y="5026025"/>
            <a:ext cx="31686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a:t>Συντελεστές συγκαταγωγής: </a:t>
            </a:r>
          </a:p>
          <a:p>
            <a:pPr>
              <a:spcBef>
                <a:spcPct val="50000"/>
              </a:spcBef>
              <a:buFontTx/>
              <a:buNone/>
            </a:pPr>
            <a:r>
              <a:rPr lang="el-GR" altLang="el-GR" sz="1800"/>
              <a:t>α) 0  </a:t>
            </a:r>
          </a:p>
          <a:p>
            <a:pPr>
              <a:spcBef>
                <a:spcPct val="50000"/>
              </a:spcBef>
              <a:buFontTx/>
              <a:buNone/>
            </a:pPr>
            <a:r>
              <a:rPr lang="el-GR" altLang="el-GR" sz="1800"/>
              <a:t>           β) 1/8  </a:t>
            </a:r>
          </a:p>
          <a:p>
            <a:pPr>
              <a:spcBef>
                <a:spcPct val="50000"/>
              </a:spcBef>
              <a:buFontTx/>
              <a:buNone/>
            </a:pPr>
            <a:r>
              <a:rPr lang="el-GR" altLang="el-GR" sz="1800"/>
              <a:t>                          γ) 1/4</a:t>
            </a:r>
          </a:p>
        </p:txBody>
      </p:sp>
      <p:sp>
        <p:nvSpPr>
          <p:cNvPr id="20490" name="Rectangle 2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0491" name="Rectangle 23"/>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0492" name="Rectangle 2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0493" name="Rectangle 28"/>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0494" name="Text Box 29"/>
          <p:cNvSpPr txBox="1">
            <a:spLocks noChangeArrowheads="1"/>
          </p:cNvSpPr>
          <p:nvPr/>
        </p:nvSpPr>
        <p:spPr bwMode="auto">
          <a:xfrm>
            <a:off x="1025525" y="5026025"/>
            <a:ext cx="21463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a:t>Συντελεστής συγκαταγωγής γονέων = συντελεστή ομομειξίας ατόμου</a:t>
            </a:r>
          </a:p>
        </p:txBody>
      </p:sp>
      <p:sp>
        <p:nvSpPr>
          <p:cNvPr id="20495" name="TextBox 1"/>
          <p:cNvSpPr txBox="1">
            <a:spLocks noChangeArrowheads="1"/>
          </p:cNvSpPr>
          <p:nvPr/>
        </p:nvSpPr>
        <p:spPr bwMode="auto">
          <a:xfrm>
            <a:off x="979488" y="1560513"/>
            <a:ext cx="143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a:t>Συζεύξεις:</a:t>
            </a:r>
          </a:p>
        </p:txBody>
      </p:sp>
      <p:sp>
        <p:nvSpPr>
          <p:cNvPr id="2" name="Oval 1"/>
          <p:cNvSpPr/>
          <p:nvPr/>
        </p:nvSpPr>
        <p:spPr>
          <a:xfrm>
            <a:off x="5964238" y="5834063"/>
            <a:ext cx="479425" cy="366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4" name="Straight Arrow Connector 3"/>
          <p:cNvCxnSpPr/>
          <p:nvPr/>
        </p:nvCxnSpPr>
        <p:spPr>
          <a:xfrm flipH="1" flipV="1">
            <a:off x="3598863" y="3981450"/>
            <a:ext cx="1730375" cy="152241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289550" y="5438775"/>
            <a:ext cx="323850" cy="366713"/>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5" name="Oval 24"/>
          <p:cNvSpPr/>
          <p:nvPr/>
        </p:nvSpPr>
        <p:spPr>
          <a:xfrm>
            <a:off x="6948488" y="6275388"/>
            <a:ext cx="479425" cy="366712"/>
          </a:xfrm>
          <a:prstGeom prst="ellipse">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27" name="Straight Arrow Connector 26"/>
          <p:cNvCxnSpPr>
            <a:stCxn id="2" idx="7"/>
          </p:cNvCxnSpPr>
          <p:nvPr/>
        </p:nvCxnSpPr>
        <p:spPr>
          <a:xfrm flipH="1" flipV="1">
            <a:off x="6369050" y="4179888"/>
            <a:ext cx="4763" cy="17081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358063" y="4591050"/>
            <a:ext cx="4762" cy="1708150"/>
          </a:xfrm>
          <a:prstGeom prst="straightConnector1">
            <a:avLst/>
          </a:prstGeom>
          <a:ln w="28575">
            <a:solidFill>
              <a:srgbClr val="33CC3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title"/>
          </p:nvPr>
        </p:nvSpPr>
        <p:spPr>
          <a:xfrm>
            <a:off x="457200" y="50800"/>
            <a:ext cx="8229600" cy="1079500"/>
          </a:xfrm>
          <a:ln w="19050">
            <a:solidFill>
              <a:srgbClr val="FF0000"/>
            </a:solidFill>
            <a:miter lim="800000"/>
            <a:headEnd/>
            <a:tailEnd/>
          </a:ln>
        </p:spPr>
        <p:txBody>
          <a:bodyPr/>
          <a:lstStyle/>
          <a:p>
            <a:r>
              <a:rPr lang="el-GR" altLang="el-GR" sz="2400"/>
              <a:t>Υπολογισμός του Ν</a:t>
            </a:r>
            <a:r>
              <a:rPr lang="en-US" altLang="el-GR" sz="2400" baseline="-25000"/>
              <a:t>e</a:t>
            </a:r>
            <a:r>
              <a:rPr lang="en-US" altLang="el-GR" sz="2400"/>
              <a:t> </a:t>
            </a:r>
            <a:r>
              <a:rPr lang="el-GR" altLang="el-GR" sz="2400"/>
              <a:t>σε κλειστό πληθυσμό που ξεκινάει με </a:t>
            </a:r>
            <a:br>
              <a:rPr lang="el-GR" altLang="el-GR" sz="2400"/>
            </a:br>
            <a:r>
              <a:rPr lang="el-GR" altLang="el-GR" sz="2400"/>
              <a:t>Ν</a:t>
            </a:r>
            <a:r>
              <a:rPr lang="el-GR" altLang="el-GR" sz="2400" baseline="-25000"/>
              <a:t>α</a:t>
            </a:r>
            <a:r>
              <a:rPr lang="el-GR" altLang="el-GR" sz="2400"/>
              <a:t> (αρσενικά) και Ν</a:t>
            </a:r>
            <a:r>
              <a:rPr lang="el-GR" altLang="el-GR" sz="2400" baseline="-25000"/>
              <a:t>θ</a:t>
            </a:r>
            <a:r>
              <a:rPr lang="el-GR" altLang="el-GR" sz="2400"/>
              <a:t> (θηλυκά) άτομα</a:t>
            </a:r>
          </a:p>
        </p:txBody>
      </p:sp>
      <p:sp>
        <p:nvSpPr>
          <p:cNvPr id="21507" name="Rectangle 13"/>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1508" name="Object 12"/>
          <p:cNvGraphicFramePr>
            <a:graphicFrameLocks noChangeAspect="1"/>
          </p:cNvGraphicFramePr>
          <p:nvPr/>
        </p:nvGraphicFramePr>
        <p:xfrm>
          <a:off x="2195513" y="1484313"/>
          <a:ext cx="539750" cy="446087"/>
        </p:xfrm>
        <a:graphic>
          <a:graphicData uri="http://schemas.openxmlformats.org/presentationml/2006/ole">
            <mc:AlternateContent xmlns:mc="http://schemas.openxmlformats.org/markup-compatibility/2006">
              <mc:Choice xmlns:v="urn:schemas-microsoft-com:vml" Requires="v">
                <p:oleObj name="Equation" r:id="rId2" imgW="279400" imgH="228600" progId="Equation.3">
                  <p:embed/>
                </p:oleObj>
              </mc:Choice>
              <mc:Fallback>
                <p:oleObj name="Equation" r:id="rId2" imgW="279400" imgH="228600" progId="Equation.3">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484313"/>
                        <a:ext cx="539750" cy="446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9" name="Rectangle 15"/>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1510" name="Object 14"/>
          <p:cNvGraphicFramePr>
            <a:graphicFrameLocks noChangeAspect="1"/>
          </p:cNvGraphicFramePr>
          <p:nvPr/>
        </p:nvGraphicFramePr>
        <p:xfrm>
          <a:off x="3203575" y="1484313"/>
          <a:ext cx="504825" cy="493712"/>
        </p:xfrm>
        <a:graphic>
          <a:graphicData uri="http://schemas.openxmlformats.org/presentationml/2006/ole">
            <mc:AlternateContent xmlns:mc="http://schemas.openxmlformats.org/markup-compatibility/2006">
              <mc:Choice xmlns:v="urn:schemas-microsoft-com:vml" Requires="v">
                <p:oleObj name="Equation" r:id="rId4" imgW="253780" imgH="266469" progId="Equation.3">
                  <p:embed/>
                </p:oleObj>
              </mc:Choice>
              <mc:Fallback>
                <p:oleObj name="Equation" r:id="rId4" imgW="253780" imgH="266469"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484313"/>
                        <a:ext cx="504825" cy="4937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1" name="Text Box 16"/>
          <p:cNvSpPr txBox="1">
            <a:spLocks noChangeArrowheads="1"/>
          </p:cNvSpPr>
          <p:nvPr/>
        </p:nvSpPr>
        <p:spPr bwMode="auto">
          <a:xfrm>
            <a:off x="2771775" y="15573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l-GR" sz="1800" b="1"/>
              <a:t>X</a:t>
            </a:r>
            <a:endParaRPr lang="el-GR" altLang="el-GR" sz="1800" b="1"/>
          </a:p>
        </p:txBody>
      </p:sp>
      <p:sp>
        <p:nvSpPr>
          <p:cNvPr id="21512" name="Rectangle 2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1513" name="Object 20"/>
          <p:cNvGraphicFramePr>
            <a:graphicFrameLocks noChangeAspect="1"/>
          </p:cNvGraphicFramePr>
          <p:nvPr/>
        </p:nvGraphicFramePr>
        <p:xfrm>
          <a:off x="369888" y="2228850"/>
          <a:ext cx="2365375" cy="619125"/>
        </p:xfrm>
        <a:graphic>
          <a:graphicData uri="http://schemas.openxmlformats.org/presentationml/2006/ole">
            <mc:AlternateContent xmlns:mc="http://schemas.openxmlformats.org/markup-compatibility/2006">
              <mc:Choice xmlns:v="urn:schemas-microsoft-com:vml" Requires="v">
                <p:oleObj name="Equation" r:id="rId6" imgW="1637589" imgH="431613" progId="Equation.3">
                  <p:embed/>
                </p:oleObj>
              </mc:Choice>
              <mc:Fallback>
                <p:oleObj name="Equation" r:id="rId6" imgW="1637589" imgH="431613"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888" y="2228850"/>
                        <a:ext cx="2365375" cy="619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4" name="Rectangle 23"/>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1515" name="Object 22"/>
          <p:cNvGraphicFramePr>
            <a:graphicFrameLocks noChangeAspect="1"/>
          </p:cNvGraphicFramePr>
          <p:nvPr/>
        </p:nvGraphicFramePr>
        <p:xfrm>
          <a:off x="369888" y="2967038"/>
          <a:ext cx="2071687" cy="646112"/>
        </p:xfrm>
        <a:graphic>
          <a:graphicData uri="http://schemas.openxmlformats.org/presentationml/2006/ole">
            <mc:AlternateContent xmlns:mc="http://schemas.openxmlformats.org/markup-compatibility/2006">
              <mc:Choice xmlns:v="urn:schemas-microsoft-com:vml" Requires="v">
                <p:oleObj name="Equation" r:id="rId8" imgW="1498600" imgH="469900" progId="Equation.3">
                  <p:embed/>
                </p:oleObj>
              </mc:Choice>
              <mc:Fallback>
                <p:oleObj name="Equation" r:id="rId8" imgW="1498600" imgH="469900" progId="Equation.3">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888" y="2967038"/>
                        <a:ext cx="2071687"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6" name="Rectangle 2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1517" name="Object 25"/>
          <p:cNvGraphicFramePr>
            <a:graphicFrameLocks noChangeAspect="1"/>
          </p:cNvGraphicFramePr>
          <p:nvPr/>
        </p:nvGraphicFramePr>
        <p:xfrm>
          <a:off x="357188" y="3751263"/>
          <a:ext cx="3255962" cy="596900"/>
        </p:xfrm>
        <a:graphic>
          <a:graphicData uri="http://schemas.openxmlformats.org/presentationml/2006/ole">
            <mc:AlternateContent xmlns:mc="http://schemas.openxmlformats.org/markup-compatibility/2006">
              <mc:Choice xmlns:v="urn:schemas-microsoft-com:vml" Requires="v">
                <p:oleObj name="Equation" r:id="rId10" imgW="2336800" imgH="431800" progId="Equation.3">
                  <p:embed/>
                </p:oleObj>
              </mc:Choice>
              <mc:Fallback>
                <p:oleObj name="Equation" r:id="rId10" imgW="2336800" imgH="431800" progId="Equation.3">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188" y="3751263"/>
                        <a:ext cx="3255962"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8" name="Rectangle 28"/>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1519" name="Object 27"/>
          <p:cNvGraphicFramePr>
            <a:graphicFrameLocks noChangeAspect="1"/>
          </p:cNvGraphicFramePr>
          <p:nvPr/>
        </p:nvGraphicFramePr>
        <p:xfrm>
          <a:off x="319088" y="4460875"/>
          <a:ext cx="3327400" cy="676275"/>
        </p:xfrm>
        <a:graphic>
          <a:graphicData uri="http://schemas.openxmlformats.org/presentationml/2006/ole">
            <mc:AlternateContent xmlns:mc="http://schemas.openxmlformats.org/markup-compatibility/2006">
              <mc:Choice xmlns:v="urn:schemas-microsoft-com:vml" Requires="v">
                <p:oleObj name="Equation" r:id="rId12" imgW="2298700" imgH="469900" progId="Equation.3">
                  <p:embed/>
                </p:oleObj>
              </mc:Choice>
              <mc:Fallback>
                <p:oleObj name="Equation" r:id="rId12" imgW="2298700" imgH="469900"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9088" y="4460875"/>
                        <a:ext cx="3327400" cy="676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0" name="Text Box 29"/>
          <p:cNvSpPr txBox="1">
            <a:spLocks noChangeArrowheads="1"/>
          </p:cNvSpPr>
          <p:nvPr/>
        </p:nvSpPr>
        <p:spPr bwMode="auto">
          <a:xfrm>
            <a:off x="5005388" y="1370013"/>
            <a:ext cx="36544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a:t>Συντελεστής συγκαταγωγής γονέων = συντελεστή ομομειξίας ατόμου</a:t>
            </a:r>
          </a:p>
        </p:txBody>
      </p:sp>
      <p:graphicFrame>
        <p:nvGraphicFramePr>
          <p:cNvPr id="21521" name="Object 4"/>
          <p:cNvGraphicFramePr>
            <a:graphicFrameLocks noChangeAspect="1"/>
          </p:cNvGraphicFramePr>
          <p:nvPr/>
        </p:nvGraphicFramePr>
        <p:xfrm>
          <a:off x="3851275" y="2374900"/>
          <a:ext cx="5292725" cy="635000"/>
        </p:xfrm>
        <a:graphic>
          <a:graphicData uri="http://schemas.openxmlformats.org/presentationml/2006/ole">
            <mc:AlternateContent xmlns:mc="http://schemas.openxmlformats.org/markup-compatibility/2006">
              <mc:Choice xmlns:v="urn:schemas-microsoft-com:vml" Requires="v">
                <p:oleObj name="Equation" r:id="rId14" imgW="3619500" imgH="469900" progId="Equation.3">
                  <p:embed/>
                </p:oleObj>
              </mc:Choice>
              <mc:Fallback>
                <p:oleObj name="Equation" r:id="rId14" imgW="3619500" imgH="469900" progId="Equation.3">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51275" y="2374900"/>
                        <a:ext cx="5292725" cy="63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2" name="Object 6"/>
          <p:cNvGraphicFramePr>
            <a:graphicFrameLocks noChangeAspect="1"/>
          </p:cNvGraphicFramePr>
          <p:nvPr/>
        </p:nvGraphicFramePr>
        <p:xfrm>
          <a:off x="3851275" y="3357563"/>
          <a:ext cx="5184775" cy="649287"/>
        </p:xfrm>
        <a:graphic>
          <a:graphicData uri="http://schemas.openxmlformats.org/presentationml/2006/ole">
            <mc:AlternateContent xmlns:mc="http://schemas.openxmlformats.org/markup-compatibility/2006">
              <mc:Choice xmlns:v="urn:schemas-microsoft-com:vml" Requires="v">
                <p:oleObj name="Equation" r:id="rId16" imgW="3619500" imgH="482600" progId="Equation.3">
                  <p:embed/>
                </p:oleObj>
              </mc:Choice>
              <mc:Fallback>
                <p:oleObj name="Equation" r:id="rId16" imgW="3619500" imgH="482600" progId="Equation.3">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51275" y="3357563"/>
                        <a:ext cx="5184775" cy="649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3" name="Object 8"/>
          <p:cNvGraphicFramePr>
            <a:graphicFrameLocks noChangeAspect="1"/>
          </p:cNvGraphicFramePr>
          <p:nvPr/>
        </p:nvGraphicFramePr>
        <p:xfrm>
          <a:off x="4027488" y="4256088"/>
          <a:ext cx="4833937" cy="730250"/>
        </p:xfrm>
        <a:graphic>
          <a:graphicData uri="http://schemas.openxmlformats.org/presentationml/2006/ole">
            <mc:AlternateContent xmlns:mc="http://schemas.openxmlformats.org/markup-compatibility/2006">
              <mc:Choice xmlns:v="urn:schemas-microsoft-com:vml" Requires="v">
                <p:oleObj name="Equation" r:id="rId18" imgW="2806700" imgH="469900" progId="Equation.3">
                  <p:embed/>
                </p:oleObj>
              </mc:Choice>
              <mc:Fallback>
                <p:oleObj name="Equation" r:id="rId18" imgW="2806700" imgH="469900" progId="Equation.3">
                  <p:embed/>
                  <p:pic>
                    <p:nvPicPr>
                      <p:cNvPr id="0"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27488" y="4256088"/>
                        <a:ext cx="4833937"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4" name="Object 10"/>
          <p:cNvGraphicFramePr>
            <a:graphicFrameLocks noChangeAspect="1"/>
          </p:cNvGraphicFramePr>
          <p:nvPr/>
        </p:nvGraphicFramePr>
        <p:xfrm>
          <a:off x="2667000" y="5292725"/>
          <a:ext cx="6048375" cy="879475"/>
        </p:xfrm>
        <a:graphic>
          <a:graphicData uri="http://schemas.openxmlformats.org/presentationml/2006/ole">
            <mc:AlternateContent xmlns:mc="http://schemas.openxmlformats.org/markup-compatibility/2006">
              <mc:Choice xmlns:v="urn:schemas-microsoft-com:vml" Requires="v">
                <p:oleObj name="Equation" r:id="rId20" imgW="3213100" imgH="469900" progId="Equation.3">
                  <p:embed/>
                </p:oleObj>
              </mc:Choice>
              <mc:Fallback>
                <p:oleObj name="Equation" r:id="rId20" imgW="3213100" imgH="46990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67000" y="5292725"/>
                        <a:ext cx="60483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5" name="Text Box 12"/>
          <p:cNvSpPr txBox="1">
            <a:spLocks noChangeArrowheads="1"/>
          </p:cNvSpPr>
          <p:nvPr/>
        </p:nvSpPr>
        <p:spPr bwMode="auto">
          <a:xfrm>
            <a:off x="177800" y="5438775"/>
            <a:ext cx="24542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a:latin typeface="Times New Roman" panose="02020603050405020304" pitchFamily="18" charset="0"/>
                <a:cs typeface="Times New Roman" panose="02020603050405020304" pitchFamily="18" charset="0"/>
              </a:rPr>
              <a:t>Συντελεστής ομομειξίας στη 2</a:t>
            </a:r>
            <a:r>
              <a:rPr lang="el-GR" altLang="el-GR" sz="1800" baseline="30000">
                <a:latin typeface="Times New Roman" panose="02020603050405020304" pitchFamily="18" charset="0"/>
                <a:cs typeface="Times New Roman" panose="02020603050405020304" pitchFamily="18" charset="0"/>
              </a:rPr>
              <a:t>η</a:t>
            </a:r>
            <a:r>
              <a:rPr lang="el-GR" altLang="el-GR" sz="1800">
                <a:latin typeface="Times New Roman" panose="02020603050405020304" pitchFamily="18" charset="0"/>
                <a:cs typeface="Times New Roman" panose="02020603050405020304" pitchFamily="18" charset="0"/>
              </a:rPr>
              <a:t> γενιά</a:t>
            </a:r>
          </a:p>
        </p:txBody>
      </p:sp>
      <p:sp>
        <p:nvSpPr>
          <p:cNvPr id="21526" name="Text Box 13"/>
          <p:cNvSpPr txBox="1">
            <a:spLocks noChangeArrowheads="1"/>
          </p:cNvSpPr>
          <p:nvPr/>
        </p:nvSpPr>
        <p:spPr bwMode="auto">
          <a:xfrm>
            <a:off x="200025" y="6294438"/>
            <a:ext cx="8316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a:t>Αντιστοιχεί στην αύξηση της ομομειξίας από την 1η στη 2</a:t>
            </a:r>
            <a:r>
              <a:rPr lang="el-GR" altLang="el-GR" sz="1800" baseline="30000"/>
              <a:t>η</a:t>
            </a:r>
            <a:r>
              <a:rPr lang="el-GR" altLang="el-GR" sz="1800"/>
              <a:t> γενιά</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0"/>
            <a:ext cx="8229600" cy="633413"/>
          </a:xfrm>
          <a:ln>
            <a:solidFill>
              <a:srgbClr val="FF0000"/>
            </a:solidFill>
            <a:miter lim="800000"/>
            <a:headEnd/>
            <a:tailEnd/>
          </a:ln>
        </p:spPr>
        <p:txBody>
          <a:bodyPr/>
          <a:lstStyle/>
          <a:p>
            <a:r>
              <a:rPr lang="el-GR" altLang="el-GR" sz="2000"/>
              <a:t>Υπολογισμός του Ν</a:t>
            </a:r>
            <a:r>
              <a:rPr lang="en-US" altLang="el-GR" sz="2000" baseline="-25000"/>
              <a:t>e</a:t>
            </a:r>
            <a:r>
              <a:rPr lang="en-US" altLang="el-GR" sz="2000"/>
              <a:t> </a:t>
            </a:r>
            <a:r>
              <a:rPr lang="el-GR" altLang="el-GR" sz="2000"/>
              <a:t>σε κλειστό πληθυσμό που ξεκινάει με </a:t>
            </a:r>
            <a:br>
              <a:rPr lang="el-GR" altLang="el-GR" sz="2000"/>
            </a:br>
            <a:r>
              <a:rPr lang="el-GR" altLang="el-GR" sz="2000"/>
              <a:t>Ν</a:t>
            </a:r>
            <a:r>
              <a:rPr lang="el-GR" altLang="el-GR" sz="2000" baseline="-25000"/>
              <a:t>α</a:t>
            </a:r>
            <a:r>
              <a:rPr lang="el-GR" altLang="el-GR" sz="2000"/>
              <a:t> (αρσενικά) και Ν</a:t>
            </a:r>
            <a:r>
              <a:rPr lang="el-GR" altLang="el-GR" sz="2000" baseline="-25000"/>
              <a:t>θ</a:t>
            </a:r>
            <a:r>
              <a:rPr lang="el-GR" altLang="el-GR" sz="2000"/>
              <a:t> (θηλυκά) άτομα</a:t>
            </a:r>
          </a:p>
        </p:txBody>
      </p:sp>
      <p:sp>
        <p:nvSpPr>
          <p:cNvPr id="22531" name="Rectangle 5"/>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2532" name="Rectangle 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2533" name="Rectangle 9"/>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22534" name="Rectangle 11"/>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2535" name="Object 10"/>
          <p:cNvGraphicFramePr>
            <a:graphicFrameLocks noChangeAspect="1"/>
          </p:cNvGraphicFramePr>
          <p:nvPr>
            <p:extLst>
              <p:ext uri="{D42A27DB-BD31-4B8C-83A1-F6EECF244321}">
                <p14:modId xmlns:p14="http://schemas.microsoft.com/office/powerpoint/2010/main" val="4275549375"/>
              </p:ext>
            </p:extLst>
          </p:nvPr>
        </p:nvGraphicFramePr>
        <p:xfrm>
          <a:off x="2613412" y="1196713"/>
          <a:ext cx="6048375" cy="879475"/>
        </p:xfrm>
        <a:graphic>
          <a:graphicData uri="http://schemas.openxmlformats.org/presentationml/2006/ole">
            <mc:AlternateContent xmlns:mc="http://schemas.openxmlformats.org/markup-compatibility/2006">
              <mc:Choice xmlns:v="urn:schemas-microsoft-com:vml" Requires="v">
                <p:oleObj name="Equation" r:id="rId2" imgW="3213100" imgH="469900" progId="Equation.3">
                  <p:embed/>
                </p:oleObj>
              </mc:Choice>
              <mc:Fallback>
                <p:oleObj name="Equation" r:id="rId2" imgW="3213100" imgH="469900" progId="Equation.3">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412" y="1196713"/>
                        <a:ext cx="6048375" cy="879475"/>
                      </a:xfrm>
                      <a:prstGeom prst="rect">
                        <a:avLst/>
                      </a:prstGeom>
                      <a:solidFill>
                        <a:srgbClr val="FFFFCC"/>
                      </a:solidFill>
                      <a:ln>
                        <a:noFill/>
                      </a:ln>
                    </p:spPr>
                  </p:pic>
                </p:oleObj>
              </mc:Fallback>
            </mc:AlternateContent>
          </a:graphicData>
        </a:graphic>
      </p:graphicFrame>
      <p:sp>
        <p:nvSpPr>
          <p:cNvPr id="22536" name="Text Box 12"/>
          <p:cNvSpPr txBox="1">
            <a:spLocks noChangeArrowheads="1"/>
          </p:cNvSpPr>
          <p:nvPr/>
        </p:nvSpPr>
        <p:spPr bwMode="auto">
          <a:xfrm>
            <a:off x="0" y="1352550"/>
            <a:ext cx="26289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a:latin typeface="Times New Roman" panose="02020603050405020304" pitchFamily="18" charset="0"/>
                <a:cs typeface="Times New Roman" panose="02020603050405020304" pitchFamily="18" charset="0"/>
              </a:rPr>
              <a:t>Συντελεστής ομομειξίας στη 2</a:t>
            </a:r>
            <a:r>
              <a:rPr lang="el-GR" altLang="el-GR" sz="1800" baseline="30000">
                <a:latin typeface="Times New Roman" panose="02020603050405020304" pitchFamily="18" charset="0"/>
                <a:cs typeface="Times New Roman" panose="02020603050405020304" pitchFamily="18" charset="0"/>
              </a:rPr>
              <a:t>η</a:t>
            </a:r>
            <a:r>
              <a:rPr lang="el-GR" altLang="el-GR" sz="1800">
                <a:latin typeface="Times New Roman" panose="02020603050405020304" pitchFamily="18" charset="0"/>
                <a:cs typeface="Times New Roman" panose="02020603050405020304" pitchFamily="18" charset="0"/>
              </a:rPr>
              <a:t> γενιά</a:t>
            </a:r>
          </a:p>
        </p:txBody>
      </p:sp>
      <p:sp>
        <p:nvSpPr>
          <p:cNvPr id="22537" name="Text Box 13"/>
          <p:cNvSpPr txBox="1">
            <a:spLocks noChangeArrowheads="1"/>
          </p:cNvSpPr>
          <p:nvPr/>
        </p:nvSpPr>
        <p:spPr bwMode="auto">
          <a:xfrm>
            <a:off x="488157" y="2323243"/>
            <a:ext cx="8316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l-GR" altLang="el-GR" sz="1800"/>
              <a:t>Αντιστοιχεί στην αύξηση της ομομειξίας από την 1η </a:t>
            </a:r>
            <a:r>
              <a:rPr lang="en-US" altLang="el-GR" sz="1800"/>
              <a:t>(F</a:t>
            </a:r>
            <a:r>
              <a:rPr lang="en-US" altLang="el-GR" sz="1800" baseline="-25000"/>
              <a:t>1</a:t>
            </a:r>
            <a:r>
              <a:rPr lang="en-US" altLang="el-GR" sz="1800"/>
              <a:t>=0) </a:t>
            </a:r>
            <a:r>
              <a:rPr lang="el-GR" altLang="el-GR" sz="1800"/>
              <a:t>στη 2</a:t>
            </a:r>
            <a:r>
              <a:rPr lang="el-GR" altLang="el-GR" sz="1800" baseline="30000"/>
              <a:t>η</a:t>
            </a:r>
            <a:r>
              <a:rPr lang="el-GR" altLang="el-GR" sz="1800"/>
              <a:t> γενιά</a:t>
            </a:r>
            <a:r>
              <a:rPr lang="en-US" altLang="el-GR" sz="1800"/>
              <a:t> (F</a:t>
            </a:r>
            <a:r>
              <a:rPr lang="en-US" altLang="el-GR" sz="1800" baseline="-25000"/>
              <a:t>2</a:t>
            </a:r>
            <a:r>
              <a:rPr lang="en-US" altLang="el-GR" sz="1800"/>
              <a:t>)</a:t>
            </a:r>
            <a:endParaRPr lang="el-GR" altLang="el-GR" sz="1800"/>
          </a:p>
        </p:txBody>
      </p:sp>
      <p:sp>
        <p:nvSpPr>
          <p:cNvPr id="20493" name="Text Box 14"/>
          <p:cNvSpPr txBox="1">
            <a:spLocks noRot="1" noChangeAspect="1" noMove="1" noResize="1" noEditPoints="1" noAdjustHandles="1" noChangeArrowheads="1" noChangeShapeType="1" noTextEdit="1"/>
          </p:cNvSpPr>
          <p:nvPr/>
        </p:nvSpPr>
        <p:spPr bwMode="auto">
          <a:xfrm>
            <a:off x="827584" y="2828925"/>
            <a:ext cx="6337300" cy="661591"/>
          </a:xfrm>
          <a:prstGeom prst="rect">
            <a:avLst/>
          </a:prstGeom>
          <a:blipFill>
            <a:blip r:embed="rId4"/>
            <a:stretch>
              <a:fillRect l="-86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l-GR" sz="2000">
                <a:noFill/>
              </a:rPr>
              <a:t> </a:t>
            </a:r>
          </a:p>
        </p:txBody>
      </p:sp>
      <p:sp>
        <p:nvSpPr>
          <p:cNvPr id="22539" name="Rectangle 16"/>
          <p:cNvSpPr>
            <a:spLocks noChangeArrowheads="1"/>
          </p:cNvSpPr>
          <p:nvPr/>
        </p:nvSpPr>
        <p:spPr bwMode="auto">
          <a:xfrm>
            <a:off x="0" y="30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2540" name="Object 15"/>
          <p:cNvGraphicFramePr>
            <a:graphicFrameLocks noChangeAspect="1"/>
          </p:cNvGraphicFramePr>
          <p:nvPr/>
        </p:nvGraphicFramePr>
        <p:xfrm>
          <a:off x="1335088" y="5084763"/>
          <a:ext cx="3316287" cy="1581150"/>
        </p:xfrm>
        <a:graphic>
          <a:graphicData uri="http://schemas.openxmlformats.org/presentationml/2006/ole">
            <mc:AlternateContent xmlns:mc="http://schemas.openxmlformats.org/markup-compatibility/2006">
              <mc:Choice xmlns:v="urn:schemas-microsoft-com:vml" Requires="v">
                <p:oleObj name="Equation" r:id="rId5" imgW="1422400" imgH="673100" progId="Equation.3">
                  <p:embed/>
                </p:oleObj>
              </mc:Choice>
              <mc:Fallback>
                <p:oleObj name="Equation" r:id="rId5" imgW="1422400" imgH="6731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5088" y="5084763"/>
                        <a:ext cx="33162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1" name="Rectangle 18"/>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graphicFrame>
        <p:nvGraphicFramePr>
          <p:cNvPr id="22542" name="Object 17"/>
          <p:cNvGraphicFramePr>
            <a:graphicFrameLocks noChangeAspect="1"/>
          </p:cNvGraphicFramePr>
          <p:nvPr/>
        </p:nvGraphicFramePr>
        <p:xfrm>
          <a:off x="4646613" y="4791075"/>
          <a:ext cx="2376487" cy="1563688"/>
        </p:xfrm>
        <a:graphic>
          <a:graphicData uri="http://schemas.openxmlformats.org/presentationml/2006/ole">
            <mc:AlternateContent xmlns:mc="http://schemas.openxmlformats.org/markup-compatibility/2006">
              <mc:Choice xmlns:v="urn:schemas-microsoft-com:vml" Requires="v">
                <p:oleObj name="Equation" r:id="rId7" imgW="812447" imgH="533169" progId="Equation.3">
                  <p:embed/>
                </p:oleObj>
              </mc:Choice>
              <mc:Fallback>
                <p:oleObj name="Equation" r:id="rId7" imgW="812447" imgH="533169"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6613" y="4791075"/>
                        <a:ext cx="2376487"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a:spLocks noRot="1" noChangeAspect="1" noMove="1" noResize="1" noEditPoints="1" noAdjustHandles="1" noChangeArrowheads="1" noChangeShapeType="1" noTextEdit="1"/>
          </p:cNvSpPr>
          <p:nvPr/>
        </p:nvSpPr>
        <p:spPr>
          <a:xfrm>
            <a:off x="2267744" y="3887290"/>
            <a:ext cx="2088232" cy="661784"/>
          </a:xfrm>
          <a:prstGeom prst="rect">
            <a:avLst/>
          </a:prstGeom>
          <a:blipFill>
            <a:blip r:embed="rId9"/>
            <a:stretch>
              <a:fillRect t="-4630" b="-9259"/>
            </a:stretch>
          </a:blipFill>
        </p:spPr>
        <p:txBody>
          <a:bodyPr/>
          <a:lstStyle/>
          <a:p>
            <a:pPr>
              <a:defRPr/>
            </a:pPr>
            <a:r>
              <a:rPr lang="el-GR">
                <a:no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A94685-D4D8-4D41-876D-5BCB93460A81}" type="slidenum">
              <a:rPr lang="el-GR" altLang="en-US" sz="1400" smtClean="0"/>
              <a:pPr>
                <a:spcBef>
                  <a:spcPct val="0"/>
                </a:spcBef>
                <a:buFontTx/>
                <a:buNone/>
              </a:pPr>
              <a:t>2</a:t>
            </a:fld>
            <a:endParaRPr lang="el-GR" altLang="en-US" sz="1400"/>
          </a:p>
        </p:txBody>
      </p:sp>
      <p:sp>
        <p:nvSpPr>
          <p:cNvPr id="5123" name="Rectangle 2"/>
          <p:cNvSpPr>
            <a:spLocks noGrp="1" noChangeArrowheads="1"/>
          </p:cNvSpPr>
          <p:nvPr>
            <p:ph type="title" idx="4294967295"/>
          </p:nvPr>
        </p:nvSpPr>
        <p:spPr>
          <a:xfrm>
            <a:off x="457200" y="274638"/>
            <a:ext cx="8229600" cy="1498600"/>
          </a:xfrm>
          <a:solidFill>
            <a:schemeClr val="bg1"/>
          </a:solidFill>
        </p:spPr>
        <p:txBody>
          <a:bodyPr/>
          <a:lstStyle/>
          <a:p>
            <a:pPr eaLnBrk="1" hangingPunct="1"/>
            <a:r>
              <a:rPr lang="el-GR" altLang="en-US" sz="4000"/>
              <a:t>Επιπτώσεις της ομομειξίας στους πληθυσμούς</a:t>
            </a:r>
          </a:p>
        </p:txBody>
      </p:sp>
      <p:sp>
        <p:nvSpPr>
          <p:cNvPr id="5124" name="Rectangle 3"/>
          <p:cNvSpPr>
            <a:spLocks noGrp="1" noChangeArrowheads="1"/>
          </p:cNvSpPr>
          <p:nvPr>
            <p:ph type="body" idx="4294967295"/>
          </p:nvPr>
        </p:nvSpPr>
        <p:spPr>
          <a:xfrm>
            <a:off x="323850" y="1773238"/>
            <a:ext cx="8229600" cy="4248150"/>
          </a:xfrm>
          <a:solidFill>
            <a:schemeClr val="bg1"/>
          </a:solidFill>
          <a:ln>
            <a:solidFill>
              <a:srgbClr val="FF0000"/>
            </a:solidFill>
            <a:miter lim="800000"/>
            <a:headEnd/>
            <a:tailEnd/>
          </a:ln>
        </p:spPr>
        <p:txBody>
          <a:bodyPr/>
          <a:lstStyle/>
          <a:p>
            <a:pPr eaLnBrk="1" hangingPunct="1">
              <a:lnSpc>
                <a:spcPct val="150000"/>
              </a:lnSpc>
            </a:pPr>
            <a:r>
              <a:rPr lang="en-US" altLang="en-US" dirty="0"/>
              <a:t>H </a:t>
            </a:r>
            <a:r>
              <a:rPr lang="el-GR" altLang="en-US" dirty="0"/>
              <a:t>πιο σημαντική επίδραση της </a:t>
            </a:r>
            <a:r>
              <a:rPr lang="el-GR" altLang="en-US" dirty="0" err="1"/>
              <a:t>ομομειξίας</a:t>
            </a:r>
            <a:r>
              <a:rPr lang="el-GR" altLang="en-US" dirty="0"/>
              <a:t> είναι η </a:t>
            </a:r>
            <a:r>
              <a:rPr lang="el-GR" altLang="en-US" dirty="0">
                <a:highlight>
                  <a:srgbClr val="FFFF00"/>
                </a:highlight>
              </a:rPr>
              <a:t>αλλαγή στην κατανομή </a:t>
            </a:r>
            <a:r>
              <a:rPr lang="el-GR" altLang="en-US" dirty="0"/>
              <a:t>των γονοτύπων: </a:t>
            </a:r>
          </a:p>
          <a:p>
            <a:pPr lvl="1" eaLnBrk="1" hangingPunct="1">
              <a:lnSpc>
                <a:spcPct val="150000"/>
              </a:lnSpc>
            </a:pPr>
            <a:r>
              <a:rPr lang="el-GR" altLang="en-US" dirty="0">
                <a:highlight>
                  <a:srgbClr val="FFFF00"/>
                </a:highlight>
              </a:rPr>
              <a:t>Περισσότεροι </a:t>
            </a:r>
            <a:r>
              <a:rPr lang="el-GR" altLang="en-US" dirty="0" err="1">
                <a:highlight>
                  <a:srgbClr val="FFFF00"/>
                </a:highlight>
              </a:rPr>
              <a:t>ομοζυγωτοί</a:t>
            </a:r>
            <a:r>
              <a:rPr lang="el-GR" altLang="en-US" dirty="0">
                <a:highlight>
                  <a:srgbClr val="FFFF00"/>
                </a:highlight>
              </a:rPr>
              <a:t> </a:t>
            </a:r>
            <a:r>
              <a:rPr lang="el-GR" altLang="en-US" dirty="0"/>
              <a:t>γονότυποι και </a:t>
            </a:r>
          </a:p>
          <a:p>
            <a:pPr lvl="1" eaLnBrk="1" hangingPunct="1">
              <a:lnSpc>
                <a:spcPct val="150000"/>
              </a:lnSpc>
            </a:pPr>
            <a:r>
              <a:rPr lang="el-GR" altLang="en-US" dirty="0"/>
              <a:t>Λιγότεροι </a:t>
            </a:r>
            <a:r>
              <a:rPr lang="el-GR" altLang="en-US" dirty="0" err="1"/>
              <a:t>ετεροζυγωτοί</a:t>
            </a:r>
            <a:endParaRPr lang="el-G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457200" y="274638"/>
            <a:ext cx="8229600" cy="706437"/>
          </a:xfrm>
        </p:spPr>
        <p:txBody>
          <a:bodyPr/>
          <a:lstStyle/>
          <a:p>
            <a:pPr algn="l"/>
            <a:r>
              <a:rPr lang="el-GR" altLang="el-GR" sz="4000"/>
              <a:t>Δραστικό μέγεθος</a:t>
            </a:r>
          </a:p>
        </p:txBody>
      </p:sp>
      <p:sp>
        <p:nvSpPr>
          <p:cNvPr id="23555" name="Rectangle 3"/>
          <p:cNvSpPr>
            <a:spLocks noGrp="1" noChangeArrowheads="1"/>
          </p:cNvSpPr>
          <p:nvPr>
            <p:ph type="body" sz="half" idx="1"/>
          </p:nvPr>
        </p:nvSpPr>
        <p:spPr>
          <a:xfrm>
            <a:off x="457200" y="3586163"/>
            <a:ext cx="8291513" cy="3371850"/>
          </a:xfrm>
        </p:spPr>
        <p:txBody>
          <a:bodyPr/>
          <a:lstStyle/>
          <a:p>
            <a:r>
              <a:rPr lang="el-GR" altLang="el-GR" sz="2800" dirty="0"/>
              <a:t>όταν  </a:t>
            </a:r>
            <a:r>
              <a:rPr lang="el-GR" altLang="el-GR" sz="2800" dirty="0" err="1"/>
              <a:t>Ν</a:t>
            </a:r>
            <a:r>
              <a:rPr lang="el-GR" altLang="el-GR" sz="2800" baseline="-25000" dirty="0" err="1"/>
              <a:t>αρσενικών</a:t>
            </a:r>
            <a:r>
              <a:rPr lang="el-GR" altLang="el-GR" sz="2800" dirty="0"/>
              <a:t>=</a:t>
            </a:r>
            <a:r>
              <a:rPr lang="el-GR" altLang="el-GR" sz="2800" dirty="0" err="1"/>
              <a:t>Ν</a:t>
            </a:r>
            <a:r>
              <a:rPr lang="el-GR" altLang="el-GR" sz="2800" baseline="-25000" dirty="0" err="1"/>
              <a:t>θηλυκών</a:t>
            </a:r>
            <a:r>
              <a:rPr lang="el-GR" altLang="el-GR" sz="2800" dirty="0"/>
              <a:t>  τότε ισχύει Ν</a:t>
            </a:r>
            <a:r>
              <a:rPr lang="en-US" altLang="el-GR" sz="2800" baseline="-25000" dirty="0"/>
              <a:t>e</a:t>
            </a:r>
            <a:r>
              <a:rPr lang="el-GR" altLang="el-GR" sz="2800" dirty="0"/>
              <a:t>=</a:t>
            </a:r>
            <a:r>
              <a:rPr lang="el-GR" altLang="el-GR" sz="2800" dirty="0" err="1"/>
              <a:t>Ν</a:t>
            </a:r>
            <a:r>
              <a:rPr lang="el-GR" altLang="el-GR" sz="2800" baseline="-25000" dirty="0" err="1"/>
              <a:t>πληθυσμού</a:t>
            </a:r>
            <a:r>
              <a:rPr lang="el-GR" altLang="el-GR" sz="2800" dirty="0"/>
              <a:t>. </a:t>
            </a:r>
          </a:p>
          <a:p>
            <a:r>
              <a:rPr lang="el-GR" altLang="el-GR" sz="2800" dirty="0"/>
              <a:t>Διαφορετικά είναι πάντοτε </a:t>
            </a:r>
            <a:r>
              <a:rPr lang="en-US" altLang="el-GR" sz="2800" dirty="0"/>
              <a:t>N</a:t>
            </a:r>
            <a:r>
              <a:rPr lang="en-US" altLang="el-GR" sz="2800" baseline="-25000" dirty="0"/>
              <a:t>e</a:t>
            </a:r>
            <a:r>
              <a:rPr lang="el-GR" altLang="el-GR" sz="2800" dirty="0"/>
              <a:t>&lt; του πραγματικού πληθυσμιακού μεγέθους Ν.</a:t>
            </a:r>
          </a:p>
          <a:p>
            <a:r>
              <a:rPr lang="el-GR" altLang="el-GR" sz="2800" dirty="0"/>
              <a:t>Το δραστικό μέγεθος καθορίζεται από το φύλο με το μικρότερο αριθμό ατόμων.</a:t>
            </a:r>
          </a:p>
        </p:txBody>
      </p:sp>
      <p:graphicFrame>
        <p:nvGraphicFramePr>
          <p:cNvPr id="23556" name="Object 4"/>
          <p:cNvGraphicFramePr>
            <a:graphicFrameLocks noGrp="1" noChangeAspect="1"/>
          </p:cNvGraphicFramePr>
          <p:nvPr>
            <p:ph sz="half" idx="2"/>
          </p:nvPr>
        </p:nvGraphicFramePr>
        <p:xfrm>
          <a:off x="4140200" y="1292225"/>
          <a:ext cx="3889375" cy="2044700"/>
        </p:xfrm>
        <a:graphic>
          <a:graphicData uri="http://schemas.openxmlformats.org/presentationml/2006/ole">
            <mc:AlternateContent xmlns:mc="http://schemas.openxmlformats.org/markup-compatibility/2006">
              <mc:Choice xmlns:v="urn:schemas-microsoft-com:vml" Requires="v">
                <p:oleObj name="Equation" r:id="rId2" imgW="990170" imgH="520474" progId="Equation.3">
                  <p:embed/>
                </p:oleObj>
              </mc:Choice>
              <mc:Fallback>
                <p:oleObj name="Equation" r:id="rId2" imgW="990170" imgH="520474"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292225"/>
                        <a:ext cx="38893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818156-62F9-4733-A282-AFB0376C8988}" type="slidenum">
              <a:rPr lang="el-GR" altLang="en-US" sz="1400" smtClean="0"/>
              <a:pPr>
                <a:spcBef>
                  <a:spcPct val="0"/>
                </a:spcBef>
                <a:buFontTx/>
                <a:buNone/>
              </a:pPr>
              <a:t>21</a:t>
            </a:fld>
            <a:endParaRPr lang="el-GR" altLang="en-US" sz="1400"/>
          </a:p>
        </p:txBody>
      </p:sp>
      <p:sp>
        <p:nvSpPr>
          <p:cNvPr id="24579" name="Rectangle 2"/>
          <p:cNvSpPr>
            <a:spLocks noGrp="1" noChangeArrowheads="1"/>
          </p:cNvSpPr>
          <p:nvPr>
            <p:ph type="title"/>
          </p:nvPr>
        </p:nvSpPr>
        <p:spPr>
          <a:xfrm>
            <a:off x="457200" y="274638"/>
            <a:ext cx="8229600" cy="850900"/>
          </a:xfrm>
          <a:solidFill>
            <a:schemeClr val="bg1"/>
          </a:solidFill>
        </p:spPr>
        <p:txBody>
          <a:bodyPr/>
          <a:lstStyle/>
          <a:p>
            <a:pPr eaLnBrk="1" hangingPunct="1"/>
            <a:r>
              <a:rPr lang="el-GR" altLang="en-US" sz="4000"/>
              <a:t>Δραστικό μέγεθος πληθυσμού Ν</a:t>
            </a:r>
            <a:r>
              <a:rPr lang="en-US" altLang="en-US" sz="4000"/>
              <a:t>e</a:t>
            </a:r>
            <a:endParaRPr lang="el-GR" altLang="en-US" sz="4000"/>
          </a:p>
        </p:txBody>
      </p:sp>
      <p:sp>
        <p:nvSpPr>
          <p:cNvPr id="2053" name="Rectangle 3"/>
          <p:cNvSpPr>
            <a:spLocks noGrp="1" noChangeArrowheads="1"/>
          </p:cNvSpPr>
          <p:nvPr>
            <p:ph type="body" idx="1"/>
          </p:nvPr>
        </p:nvSpPr>
        <p:spPr>
          <a:xfrm>
            <a:off x="395288" y="1196975"/>
            <a:ext cx="8218487" cy="5472113"/>
          </a:xfrm>
          <a:solidFill>
            <a:schemeClr val="accent3">
              <a:lumMod val="95000"/>
            </a:schemeClr>
          </a:solidFill>
          <a:ln>
            <a:solidFill>
              <a:srgbClr val="FF0000"/>
            </a:solidFill>
          </a:ln>
        </p:spPr>
        <p:txBody>
          <a:bodyPr/>
          <a:lstStyle/>
          <a:p>
            <a:pPr eaLnBrk="1" hangingPunct="1">
              <a:defRPr/>
            </a:pPr>
            <a:r>
              <a:rPr lang="el-GR" altLang="en-US" dirty="0"/>
              <a:t>Στις εκτροφές ο αριθμός των αρσενικών από τα θηλυκά διαφέρει. </a:t>
            </a:r>
          </a:p>
          <a:p>
            <a:pPr eaLnBrk="1" hangingPunct="1">
              <a:defRPr/>
            </a:pPr>
            <a:r>
              <a:rPr lang="el-GR" altLang="en-US" dirty="0"/>
              <a:t>Έστω ποίμνιο με 100 προβατίνες </a:t>
            </a:r>
            <a:r>
              <a:rPr lang="en-US" altLang="en-US" dirty="0"/>
              <a:t>(</a:t>
            </a:r>
            <a:r>
              <a:rPr lang="en-US" altLang="en-US" b="1" dirty="0"/>
              <a:t>N</a:t>
            </a:r>
            <a:r>
              <a:rPr lang="el-GR" altLang="en-US" b="1" baseline="-25000" dirty="0"/>
              <a:t>θ</a:t>
            </a:r>
            <a:r>
              <a:rPr lang="en-US" altLang="en-US" dirty="0"/>
              <a:t>) </a:t>
            </a:r>
            <a:r>
              <a:rPr lang="el-GR" altLang="en-US" dirty="0"/>
              <a:t>και 5 κριούς</a:t>
            </a:r>
            <a:r>
              <a:rPr lang="en-US" altLang="en-US" dirty="0"/>
              <a:t> (</a:t>
            </a:r>
            <a:r>
              <a:rPr lang="en-US" altLang="en-US" b="1" dirty="0"/>
              <a:t>N</a:t>
            </a:r>
            <a:r>
              <a:rPr lang="el-GR" altLang="en-US" b="1" baseline="-25000" dirty="0"/>
              <a:t>α</a:t>
            </a:r>
            <a:r>
              <a:rPr lang="en-US" altLang="en-US" dirty="0"/>
              <a:t>)</a:t>
            </a:r>
            <a:r>
              <a:rPr lang="el-GR" altLang="en-US" dirty="0"/>
              <a:t>.</a:t>
            </a:r>
          </a:p>
          <a:p>
            <a:pPr eaLnBrk="1" hangingPunct="1">
              <a:defRPr/>
            </a:pPr>
            <a:r>
              <a:rPr lang="el-GR" altLang="en-US" dirty="0"/>
              <a:t>το πληθυσμιακό μέγεθος Ν=105</a:t>
            </a:r>
            <a:r>
              <a:rPr lang="en-US" altLang="en-US" b="1" dirty="0"/>
              <a:t> </a:t>
            </a:r>
            <a:endParaRPr lang="el-GR" altLang="en-US" b="1" dirty="0"/>
          </a:p>
          <a:p>
            <a:pPr eaLnBrk="1" hangingPunct="1">
              <a:defRPr/>
            </a:pPr>
            <a:r>
              <a:rPr lang="el-GR" altLang="en-US" dirty="0"/>
              <a:t>το δραστικό μέγεθος είναι</a:t>
            </a:r>
            <a:r>
              <a:rPr lang="en-US" altLang="en-US" dirty="0"/>
              <a:t>:</a:t>
            </a:r>
          </a:p>
          <a:p>
            <a:pPr eaLnBrk="1" hangingPunct="1">
              <a:defRPr/>
            </a:pPr>
            <a:endParaRPr lang="en-US" altLang="en-US" dirty="0"/>
          </a:p>
          <a:p>
            <a:pPr eaLnBrk="1" hangingPunct="1">
              <a:defRPr/>
            </a:pPr>
            <a:endParaRPr lang="en-US" altLang="en-US" dirty="0"/>
          </a:p>
          <a:p>
            <a:pPr eaLnBrk="1" hangingPunct="1">
              <a:defRPr/>
            </a:pPr>
            <a:r>
              <a:rPr lang="el-GR" altLang="en-US" b="1" dirty="0"/>
              <a:t>Το δραστικό μέγεθος </a:t>
            </a:r>
            <a:r>
              <a:rPr lang="en-US" altLang="en-US" b="1" dirty="0"/>
              <a:t>N</a:t>
            </a:r>
            <a:r>
              <a:rPr lang="en-US" altLang="en-US" b="1" baseline="-25000" dirty="0"/>
              <a:t>e</a:t>
            </a:r>
            <a:r>
              <a:rPr lang="en-US" altLang="en-US" dirty="0"/>
              <a:t>=19</a:t>
            </a:r>
          </a:p>
          <a:p>
            <a:pPr eaLnBrk="1" hangingPunct="1">
              <a:defRPr/>
            </a:pPr>
            <a:endParaRPr lang="el-GR" altLang="en-US" sz="4000" dirty="0"/>
          </a:p>
        </p:txBody>
      </p:sp>
      <p:graphicFrame>
        <p:nvGraphicFramePr>
          <p:cNvPr id="24581" name="Object 6"/>
          <p:cNvGraphicFramePr>
            <a:graphicFrameLocks noChangeAspect="1"/>
          </p:cNvGraphicFramePr>
          <p:nvPr/>
        </p:nvGraphicFramePr>
        <p:xfrm>
          <a:off x="5508625" y="4365625"/>
          <a:ext cx="2913063" cy="1376363"/>
        </p:xfrm>
        <a:graphic>
          <a:graphicData uri="http://schemas.openxmlformats.org/presentationml/2006/ole">
            <mc:AlternateContent xmlns:mc="http://schemas.openxmlformats.org/markup-compatibility/2006">
              <mc:Choice xmlns:v="urn:schemas-microsoft-com:vml" Requires="v">
                <p:oleObj name="Equation" r:id="rId2" imgW="914400" imgH="431800" progId="Equation.3">
                  <p:embed/>
                </p:oleObj>
              </mc:Choice>
              <mc:Fallback>
                <p:oleObj name="Equation" r:id="rId2" imgW="914400" imgH="4318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365625"/>
                        <a:ext cx="2913063" cy="13763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noChangeArrowheads="1"/>
          </p:cNvSpPr>
          <p:nvPr>
            <p:ph type="title" idx="4294967295"/>
          </p:nvPr>
        </p:nvSpPr>
        <p:spPr>
          <a:xfrm>
            <a:off x="149225" y="149225"/>
            <a:ext cx="8229600" cy="1143000"/>
          </a:xfrm>
        </p:spPr>
        <p:txBody>
          <a:bodyPr/>
          <a:lstStyle/>
          <a:p>
            <a:pPr eaLnBrk="1" hangingPunct="1"/>
            <a:r>
              <a:rPr lang="el-GR" altLang="en-US" sz="3200" b="1">
                <a:solidFill>
                  <a:srgbClr val="6D38F2"/>
                </a:solidFill>
              </a:rPr>
              <a:t>Ν</a:t>
            </a:r>
            <a:r>
              <a:rPr lang="en-US" altLang="en-US" sz="3200" b="1" baseline="-25000">
                <a:solidFill>
                  <a:srgbClr val="6D38F2"/>
                </a:solidFill>
              </a:rPr>
              <a:t>e</a:t>
            </a:r>
            <a:r>
              <a:rPr lang="el-GR" altLang="en-US" sz="3200" b="1">
                <a:solidFill>
                  <a:srgbClr val="6D38F2"/>
                </a:solidFill>
              </a:rPr>
              <a:t> πληθυσμού, αναλογία φύλου και </a:t>
            </a:r>
            <a:r>
              <a:rPr lang="el-GR" altLang="en-US" sz="3200" b="1">
                <a:solidFill>
                  <a:srgbClr val="FF0000"/>
                </a:solidFill>
              </a:rPr>
              <a:t>ρυθμός μεταβολής της ομομειξίας </a:t>
            </a:r>
            <a:r>
              <a:rPr lang="en-US" altLang="en-US" sz="3200" b="1">
                <a:solidFill>
                  <a:srgbClr val="FF0000"/>
                </a:solidFill>
              </a:rPr>
              <a:t>F</a:t>
            </a:r>
            <a:r>
              <a:rPr lang="el-GR" altLang="en-US" sz="3200" b="1">
                <a:solidFill>
                  <a:srgbClr val="FF0000"/>
                </a:solidFill>
              </a:rPr>
              <a:t> (Δ</a:t>
            </a:r>
            <a:r>
              <a:rPr lang="en-US" altLang="en-US" sz="3200" b="1">
                <a:solidFill>
                  <a:srgbClr val="FF0000"/>
                </a:solidFill>
              </a:rPr>
              <a:t>F)</a:t>
            </a:r>
            <a:endParaRPr lang="el-GR" altLang="el-GR" sz="3200" b="1"/>
          </a:p>
        </p:txBody>
      </p:sp>
      <p:sp>
        <p:nvSpPr>
          <p:cNvPr id="3" name="TextBox 2"/>
          <p:cNvSpPr txBox="1"/>
          <p:nvPr/>
        </p:nvSpPr>
        <p:spPr>
          <a:xfrm>
            <a:off x="149225" y="1292225"/>
            <a:ext cx="8910638" cy="1200150"/>
          </a:xfrm>
          <a:prstGeom prst="rect">
            <a:avLst/>
          </a:prstGeom>
          <a:solidFill>
            <a:schemeClr val="accent1">
              <a:lumMod val="20000"/>
              <a:lumOff val="80000"/>
              <a:alpha val="52000"/>
            </a:schemeClr>
          </a:solidFill>
          <a:ln>
            <a:solidFill>
              <a:schemeClr val="tx2">
                <a:lumMod val="60000"/>
                <a:lumOff val="40000"/>
              </a:schemeClr>
            </a:solidFill>
          </a:ln>
        </p:spPr>
        <p:txBody>
          <a:bodyPr>
            <a:spAutoFit/>
          </a:bodyPr>
          <a:lstStyle/>
          <a:p>
            <a:pPr algn="just" eaLnBrk="1" hangingPunct="1">
              <a:defRPr/>
            </a:pPr>
            <a:r>
              <a:rPr lang="el-GR" sz="2400" dirty="0">
                <a:latin typeface="Calibri"/>
                <a:cs typeface="Arial" pitchFamily="34" charset="0"/>
              </a:rPr>
              <a:t>όσο μεγαλύτερη η απόκλιση από την αναλογία 50:50</a:t>
            </a:r>
            <a:r>
              <a:rPr lang="en-US" sz="2400" dirty="0">
                <a:latin typeface="Calibri"/>
                <a:cs typeface="Arial" pitchFamily="34" charset="0"/>
              </a:rPr>
              <a:t> </a:t>
            </a:r>
            <a:r>
              <a:rPr lang="el-GR" sz="2400" dirty="0">
                <a:latin typeface="Calibri"/>
                <a:cs typeface="Arial" pitchFamily="34" charset="0"/>
              </a:rPr>
              <a:t>του αριθμού των αρσενικών (Α) από τον αριθμό των θηλυκών (Θ), τόσο περισσότερο το Ν</a:t>
            </a:r>
            <a:r>
              <a:rPr lang="en-US" sz="2400" baseline="-25000" dirty="0">
                <a:latin typeface="Calibri"/>
                <a:cs typeface="Arial" pitchFamily="34" charset="0"/>
              </a:rPr>
              <a:t>e</a:t>
            </a:r>
            <a:r>
              <a:rPr lang="en-US" sz="2400" dirty="0">
                <a:latin typeface="Calibri"/>
                <a:cs typeface="Arial" pitchFamily="34" charset="0"/>
              </a:rPr>
              <a:t> </a:t>
            </a:r>
            <a:r>
              <a:rPr lang="el-GR" sz="2400" dirty="0">
                <a:latin typeface="Calibri"/>
                <a:cs typeface="Arial" pitchFamily="34" charset="0"/>
              </a:rPr>
              <a:t>μικραίνει </a:t>
            </a:r>
          </a:p>
        </p:txBody>
      </p:sp>
      <p:graphicFrame>
        <p:nvGraphicFramePr>
          <p:cNvPr id="5" name="Πίνακας 4"/>
          <p:cNvGraphicFramePr>
            <a:graphicFrameLocks noGrp="1"/>
          </p:cNvGraphicFramePr>
          <p:nvPr/>
        </p:nvGraphicFramePr>
        <p:xfrm>
          <a:off x="227013" y="2708275"/>
          <a:ext cx="6300786" cy="3503611"/>
        </p:xfrm>
        <a:graphic>
          <a:graphicData uri="http://schemas.openxmlformats.org/drawingml/2006/table">
            <a:tbl>
              <a:tblPr/>
              <a:tblGrid>
                <a:gridCol w="996376">
                  <a:extLst>
                    <a:ext uri="{9D8B030D-6E8A-4147-A177-3AD203B41FA5}">
                      <a16:colId xmlns:a16="http://schemas.microsoft.com/office/drawing/2014/main" val="20000"/>
                    </a:ext>
                  </a:extLst>
                </a:gridCol>
                <a:gridCol w="965975">
                  <a:extLst>
                    <a:ext uri="{9D8B030D-6E8A-4147-A177-3AD203B41FA5}">
                      <a16:colId xmlns:a16="http://schemas.microsoft.com/office/drawing/2014/main" val="20001"/>
                    </a:ext>
                  </a:extLst>
                </a:gridCol>
                <a:gridCol w="1159169">
                  <a:extLst>
                    <a:ext uri="{9D8B030D-6E8A-4147-A177-3AD203B41FA5}">
                      <a16:colId xmlns:a16="http://schemas.microsoft.com/office/drawing/2014/main" val="20002"/>
                    </a:ext>
                  </a:extLst>
                </a:gridCol>
                <a:gridCol w="1159169">
                  <a:extLst>
                    <a:ext uri="{9D8B030D-6E8A-4147-A177-3AD203B41FA5}">
                      <a16:colId xmlns:a16="http://schemas.microsoft.com/office/drawing/2014/main" val="20003"/>
                    </a:ext>
                  </a:extLst>
                </a:gridCol>
                <a:gridCol w="2020097">
                  <a:extLst>
                    <a:ext uri="{9D8B030D-6E8A-4147-A177-3AD203B41FA5}">
                      <a16:colId xmlns:a16="http://schemas.microsoft.com/office/drawing/2014/main" val="20004"/>
                    </a:ext>
                  </a:extLst>
                </a:gridCol>
              </a:tblGrid>
              <a:tr h="701166">
                <a:tc gridSpan="5">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Επίδραση της αναλογίας φύλου στο Ν</a:t>
                      </a:r>
                      <a:r>
                        <a:rPr kumimoji="0" lang="en-US" altLang="en-US" sz="2000" b="1" i="0" u="none" strike="noStrike" cap="none" normalizeH="0" baseline="-25000" dirty="0">
                          <a:ln>
                            <a:noFill/>
                          </a:ln>
                          <a:solidFill>
                            <a:schemeClr val="tx1"/>
                          </a:solidFill>
                          <a:effectLst/>
                          <a:latin typeface="Arial" panose="020B0604020202020204" pitchFamily="34" charset="0"/>
                          <a:cs typeface="Arial" panose="020B0604020202020204" pitchFamily="34" charset="0"/>
                        </a:rPr>
                        <a:t>e</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πληθυσμού σταθερού μεγέθους (Ν=100)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04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Θ</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Α</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Ν</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Ν</a:t>
                      </a:r>
                      <a:r>
                        <a:rPr kumimoji="0" lang="en-US"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e</a:t>
                      </a:r>
                      <a:endPar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Δ</a:t>
                      </a:r>
                      <a:r>
                        <a:rPr kumimoji="0" lang="en-US"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F</a:t>
                      </a: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604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50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50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100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0,5</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604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90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36</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1,4</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604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95</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5</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19</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2,6</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604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99</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12,5</a:t>
                      </a:r>
                    </a:p>
                  </a:txBody>
                  <a:tcPr marL="91449" marR="9144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25644" name="TextBox 1"/>
          <p:cNvSpPr txBox="1">
            <a:spLocks noChangeArrowheads="1"/>
          </p:cNvSpPr>
          <p:nvPr/>
        </p:nvSpPr>
        <p:spPr bwMode="auto">
          <a:xfrm>
            <a:off x="6588125" y="2565400"/>
            <a:ext cx="2555875" cy="3970338"/>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n-US" sz="1800"/>
              <a:t>Σε πληθυσμό που βρίσκεται σε πρόγραμμα προστασίας, ο λόγος των Θ/Α πρέπει να καθορίζεται περισσότερο με κριτήριο τη διατήρηση </a:t>
            </a:r>
            <a:r>
              <a:rPr lang="el-GR" altLang="en-US" sz="1800" b="1"/>
              <a:t>σταθερής</a:t>
            </a:r>
            <a:r>
              <a:rPr lang="el-GR" altLang="en-US" sz="1800"/>
              <a:t> της γενετικής δομής του πληθυσμού παρά από την αναπαραγωγική ικανότητα των αρσενικών</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noChangeArrowheads="1"/>
          </p:cNvSpPr>
          <p:nvPr>
            <p:ph type="title" idx="4294967295"/>
          </p:nvPr>
        </p:nvSpPr>
        <p:spPr/>
        <p:txBody>
          <a:bodyPr/>
          <a:lstStyle/>
          <a:p>
            <a:pPr eaLnBrk="1" hangingPunct="1"/>
            <a:r>
              <a:rPr lang="el-GR" altLang="en-US" sz="3600" b="1"/>
              <a:t>Διακύμανση του</a:t>
            </a:r>
            <a:r>
              <a:rPr lang="el-GR" altLang="en-US" sz="3600" b="1">
                <a:solidFill>
                  <a:srgbClr val="6D38F2"/>
                </a:solidFill>
              </a:rPr>
              <a:t> </a:t>
            </a:r>
            <a:r>
              <a:rPr lang="en-US" altLang="en-US" sz="3600" b="1">
                <a:solidFill>
                  <a:srgbClr val="6D38F2"/>
                </a:solidFill>
              </a:rPr>
              <a:t>N</a:t>
            </a:r>
            <a:r>
              <a:rPr lang="en-US" altLang="en-US" sz="3600" b="1" baseline="-25000">
                <a:solidFill>
                  <a:srgbClr val="6D38F2"/>
                </a:solidFill>
              </a:rPr>
              <a:t>e</a:t>
            </a:r>
            <a:r>
              <a:rPr lang="en-US" altLang="en-US" sz="3600" b="1">
                <a:solidFill>
                  <a:srgbClr val="6D38F2"/>
                </a:solidFill>
              </a:rPr>
              <a:t> </a:t>
            </a:r>
            <a:r>
              <a:rPr lang="el-GR" altLang="en-US" sz="3600" b="1"/>
              <a:t>από γενιά σε γενιά</a:t>
            </a:r>
          </a:p>
        </p:txBody>
      </p:sp>
      <p:sp>
        <p:nvSpPr>
          <p:cNvPr id="3" name="2 - Θέση περιεχομένου"/>
          <p:cNvSpPr>
            <a:spLocks noGrp="1"/>
          </p:cNvSpPr>
          <p:nvPr>
            <p:ph idx="4294967295"/>
          </p:nvPr>
        </p:nvSpPr>
        <p:spPr>
          <a:xfrm>
            <a:off x="425450" y="2708275"/>
            <a:ext cx="8280400" cy="4033838"/>
          </a:xfrm>
          <a:solidFill>
            <a:schemeClr val="accent1">
              <a:lumMod val="20000"/>
              <a:lumOff val="80000"/>
              <a:alpha val="37000"/>
            </a:schemeClr>
          </a:solidFill>
          <a:ln>
            <a:solidFill>
              <a:schemeClr val="tx2">
                <a:lumMod val="60000"/>
                <a:lumOff val="40000"/>
              </a:schemeClr>
            </a:solidFill>
          </a:ln>
        </p:spPr>
        <p:txBody>
          <a:bodyPr/>
          <a:lstStyle/>
          <a:p>
            <a:pPr eaLnBrk="1" hangingPunct="1">
              <a:lnSpc>
                <a:spcPct val="150000"/>
              </a:lnSpc>
              <a:defRPr/>
            </a:pPr>
            <a:r>
              <a:rPr lang="el-GR" altLang="en-US" sz="2400" dirty="0"/>
              <a:t>Μεταβολές στο μέγεθος των ποιμνίων (</a:t>
            </a:r>
            <a:r>
              <a:rPr lang="el-GR" altLang="en-US" sz="2000" dirty="0"/>
              <a:t>ασθένειες, κλιματολογικές συνθήκες, έκτακτες οικονομικές ανάγκες του εκτροφέα </a:t>
            </a:r>
            <a:r>
              <a:rPr lang="el-GR" altLang="en-US" sz="2000" dirty="0" err="1"/>
              <a:t>κλπ</a:t>
            </a:r>
            <a:r>
              <a:rPr lang="el-GR" altLang="en-US" sz="2000" dirty="0"/>
              <a:t>…</a:t>
            </a:r>
            <a:r>
              <a:rPr lang="el-GR" altLang="en-US" sz="2400" dirty="0"/>
              <a:t>) αντανακλούν μεταβολές στο δραστικό μέγεθος</a:t>
            </a:r>
          </a:p>
          <a:p>
            <a:pPr eaLnBrk="1" hangingPunct="1">
              <a:lnSpc>
                <a:spcPct val="150000"/>
              </a:lnSpc>
              <a:buFontTx/>
              <a:buNone/>
              <a:defRPr/>
            </a:pPr>
            <a:r>
              <a:rPr lang="el-GR" altLang="en-US" sz="2400" dirty="0">
                <a:cs typeface="Arial" panose="020B0604020202020204" pitchFamily="34" charset="0"/>
              </a:rPr>
              <a:t>       → μ</a:t>
            </a:r>
            <a:r>
              <a:rPr lang="el-GR" altLang="en-US" sz="2400" dirty="0"/>
              <a:t>εταβολές στην αύξηση της </a:t>
            </a:r>
            <a:r>
              <a:rPr lang="el-GR" altLang="en-US" sz="2400" dirty="0" err="1"/>
              <a:t>ομομειξίας</a:t>
            </a:r>
            <a:endParaRPr lang="el-GR" altLang="en-US" sz="2400" dirty="0"/>
          </a:p>
          <a:p>
            <a:pPr eaLnBrk="1" hangingPunct="1">
              <a:lnSpc>
                <a:spcPct val="150000"/>
              </a:lnSpc>
              <a:defRPr/>
            </a:pPr>
            <a:r>
              <a:rPr lang="el-GR" altLang="en-US" sz="2400" dirty="0"/>
              <a:t>Το μέσο δραστικό μέγεθος δίνεται ως ο </a:t>
            </a:r>
            <a:r>
              <a:rPr lang="el-GR" altLang="en-US" sz="2400" b="1" dirty="0"/>
              <a:t>αρμονικός μέσος </a:t>
            </a:r>
            <a:r>
              <a:rPr lang="el-GR" altLang="en-US" sz="2400" dirty="0"/>
              <a:t>των </a:t>
            </a:r>
            <a:r>
              <a:rPr lang="en-US" altLang="en-US" sz="2400" dirty="0"/>
              <a:t>N</a:t>
            </a:r>
            <a:r>
              <a:rPr lang="en-US" altLang="en-US" sz="2400" baseline="-25000" dirty="0"/>
              <a:t>e</a:t>
            </a:r>
            <a:r>
              <a:rPr lang="en-US" altLang="en-US" sz="2400" dirty="0"/>
              <a:t> </a:t>
            </a:r>
            <a:r>
              <a:rPr lang="el-GR" altLang="en-US" sz="2400" dirty="0"/>
              <a:t>στις διάφορες γενιές</a:t>
            </a:r>
          </a:p>
          <a:p>
            <a:pPr eaLnBrk="1" hangingPunct="1">
              <a:defRPr/>
            </a:pPr>
            <a:endParaRPr lang="el-GR" altLang="en-US" dirty="0"/>
          </a:p>
        </p:txBody>
      </p:sp>
      <p:graphicFrame>
        <p:nvGraphicFramePr>
          <p:cNvPr id="2765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Εξίσωση" r:id="rId3" imgW="114151" imgH="215619" progId="Equation.3">
                  <p:embed/>
                </p:oleObj>
              </mc:Choice>
              <mc:Fallback>
                <p:oleObj name="Εξίσωση"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3" name="TextBox 1"/>
          <p:cNvSpPr txBox="1">
            <a:spLocks noChangeArrowheads="1"/>
          </p:cNvSpPr>
          <p:nvPr/>
        </p:nvSpPr>
        <p:spPr bwMode="auto">
          <a:xfrm>
            <a:off x="842963" y="1568450"/>
            <a:ext cx="7343775"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l-GR" altLang="en-US" sz="1800" b="1"/>
              <a:t>Έχει τεκμηριωθεί ότι το δραστικό μέγεθος όταν έχει διακυμάνσεις από γενιά σε γενιά αυτό έχει αρνητική επίδραση στον πληθυσμό ως προς την ομομειξία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noChangeArrowheads="1"/>
          </p:cNvSpPr>
          <p:nvPr>
            <p:ph type="title" idx="4294967295"/>
          </p:nvPr>
        </p:nvSpPr>
        <p:spPr>
          <a:xfrm>
            <a:off x="395288" y="0"/>
            <a:ext cx="8229600" cy="836613"/>
          </a:xfrm>
        </p:spPr>
        <p:txBody>
          <a:bodyPr/>
          <a:lstStyle/>
          <a:p>
            <a:pPr eaLnBrk="1" hangingPunct="1"/>
            <a:r>
              <a:rPr lang="el-GR" altLang="en-US" sz="3600" b="1"/>
              <a:t>Διακύμανση </a:t>
            </a:r>
            <a:r>
              <a:rPr lang="en-US" altLang="en-US" sz="3600" b="1">
                <a:solidFill>
                  <a:srgbClr val="6D38F2"/>
                </a:solidFill>
              </a:rPr>
              <a:t>N</a:t>
            </a:r>
            <a:r>
              <a:rPr lang="en-US" altLang="en-US" sz="3600" b="1" baseline="-25000">
                <a:solidFill>
                  <a:srgbClr val="6D38F2"/>
                </a:solidFill>
              </a:rPr>
              <a:t>e</a:t>
            </a:r>
            <a:r>
              <a:rPr lang="en-US" altLang="en-US" sz="3600" b="1">
                <a:solidFill>
                  <a:srgbClr val="6D38F2"/>
                </a:solidFill>
              </a:rPr>
              <a:t> </a:t>
            </a:r>
            <a:r>
              <a:rPr lang="el-GR" altLang="en-US" sz="3600" b="1"/>
              <a:t>από γενιά σε γενιά</a:t>
            </a:r>
          </a:p>
        </p:txBody>
      </p:sp>
      <p:graphicFrame>
        <p:nvGraphicFramePr>
          <p:cNvPr id="29699"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Εξίσωση" r:id="rId3" imgW="114151" imgH="215619" progId="Equation.3">
                  <p:embed/>
                </p:oleObj>
              </mc:Choice>
              <mc:Fallback>
                <p:oleObj name="Εξίσωση"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Πίνακας 3"/>
          <p:cNvGraphicFramePr>
            <a:graphicFrameLocks noGrp="1"/>
          </p:cNvGraphicFramePr>
          <p:nvPr/>
        </p:nvGraphicFramePr>
        <p:xfrm>
          <a:off x="325438" y="836613"/>
          <a:ext cx="8353425" cy="2286000"/>
        </p:xfrm>
        <a:graphic>
          <a:graphicData uri="http://schemas.openxmlformats.org/drawingml/2006/table">
            <a:tbl>
              <a:tblPr/>
              <a:tblGrid>
                <a:gridCol w="1798290">
                  <a:extLst>
                    <a:ext uri="{9D8B030D-6E8A-4147-A177-3AD203B41FA5}">
                      <a16:colId xmlns:a16="http://schemas.microsoft.com/office/drawing/2014/main" val="20000"/>
                    </a:ext>
                  </a:extLst>
                </a:gridCol>
                <a:gridCol w="1225897">
                  <a:extLst>
                    <a:ext uri="{9D8B030D-6E8A-4147-A177-3AD203B41FA5}">
                      <a16:colId xmlns:a16="http://schemas.microsoft.com/office/drawing/2014/main" val="20001"/>
                    </a:ext>
                  </a:extLst>
                </a:gridCol>
                <a:gridCol w="1296988">
                  <a:extLst>
                    <a:ext uri="{9D8B030D-6E8A-4147-A177-3AD203B41FA5}">
                      <a16:colId xmlns:a16="http://schemas.microsoft.com/office/drawing/2014/main" val="20002"/>
                    </a:ext>
                  </a:extLst>
                </a:gridCol>
                <a:gridCol w="1247775">
                  <a:extLst>
                    <a:ext uri="{9D8B030D-6E8A-4147-A177-3AD203B41FA5}">
                      <a16:colId xmlns:a16="http://schemas.microsoft.com/office/drawing/2014/main" val="20003"/>
                    </a:ext>
                  </a:extLst>
                </a:gridCol>
                <a:gridCol w="1560512">
                  <a:extLst>
                    <a:ext uri="{9D8B030D-6E8A-4147-A177-3AD203B41FA5}">
                      <a16:colId xmlns:a16="http://schemas.microsoft.com/office/drawing/2014/main" val="20004"/>
                    </a:ext>
                  </a:extLst>
                </a:gridCol>
                <a:gridCol w="1223963">
                  <a:extLst>
                    <a:ext uri="{9D8B030D-6E8A-4147-A177-3AD203B41FA5}">
                      <a16:colId xmlns:a16="http://schemas.microsoft.com/office/drawing/2014/main" val="20005"/>
                    </a:ext>
                  </a:extLst>
                </a:gridCol>
              </a:tblGrid>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Γενιές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endPar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Μέσο Ν</a:t>
                      </a:r>
                      <a:r>
                        <a:rPr kumimoji="0" lang="en-US" altLang="en-US" sz="24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e</a:t>
                      </a:r>
                      <a:endParaRPr kumimoji="0" lang="el-GR" altLang="en-US" sz="2400" b="1" i="0" u="none" strike="noStrike" cap="none" normalizeH="0" baseline="-2500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Δ</a:t>
                      </a: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F</a:t>
                      </a: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εκτροφή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0,67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εκτροφή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εκτροφή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graphicFrame>
        <p:nvGraphicFramePr>
          <p:cNvPr id="29742" name="Object 3"/>
          <p:cNvGraphicFramePr>
            <a:graphicFrameLocks noChangeAspect="1"/>
          </p:cNvGraphicFramePr>
          <p:nvPr/>
        </p:nvGraphicFramePr>
        <p:xfrm>
          <a:off x="177800" y="3302000"/>
          <a:ext cx="6380163" cy="1130300"/>
        </p:xfrm>
        <a:graphic>
          <a:graphicData uri="http://schemas.openxmlformats.org/presentationml/2006/ole">
            <mc:AlternateContent xmlns:mc="http://schemas.openxmlformats.org/markup-compatibility/2006">
              <mc:Choice xmlns:v="urn:schemas-microsoft-com:vml" Requires="v">
                <p:oleObj name="Εξίσωση" r:id="rId5" imgW="2755900" imgH="482600" progId="Equation.3">
                  <p:embed/>
                </p:oleObj>
              </mc:Choice>
              <mc:Fallback>
                <p:oleObj name="Εξίσωση" r:id="rId5" imgW="2755900" imgH="482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 y="3302000"/>
                        <a:ext cx="6380163" cy="11303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43" name="7 - TextBox"/>
          <p:cNvSpPr txBox="1">
            <a:spLocks noChangeArrowheads="1"/>
          </p:cNvSpPr>
          <p:nvPr/>
        </p:nvSpPr>
        <p:spPr bwMode="auto">
          <a:xfrm>
            <a:off x="395288" y="5788025"/>
            <a:ext cx="6805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l-GR" altLang="el-GR" sz="2400" b="1"/>
              <a:t>το δραστικό μέγεθος </a:t>
            </a:r>
            <a:r>
              <a:rPr lang="el-GR" altLang="en-US" sz="2400" b="1">
                <a:solidFill>
                  <a:srgbClr val="000000"/>
                </a:solidFill>
                <a:cs typeface="Arial" panose="020B0604020202020204" pitchFamily="34" charset="0"/>
              </a:rPr>
              <a:t>Ν</a:t>
            </a:r>
            <a:r>
              <a:rPr lang="en-US" altLang="en-US" sz="2400" b="1" baseline="-25000">
                <a:solidFill>
                  <a:srgbClr val="000000"/>
                </a:solidFill>
                <a:cs typeface="Arial" panose="020B0604020202020204" pitchFamily="34" charset="0"/>
              </a:rPr>
              <a:t>e</a:t>
            </a:r>
            <a:r>
              <a:rPr lang="el-GR" altLang="el-GR" sz="2400" b="1"/>
              <a:t> είναι ο αρμονικός μέσος όρος του </a:t>
            </a:r>
            <a:r>
              <a:rPr lang="en-US" altLang="el-GR" sz="2400" b="1"/>
              <a:t>N</a:t>
            </a:r>
            <a:r>
              <a:rPr lang="en-US" altLang="el-GR" sz="2400" b="1" baseline="-25000"/>
              <a:t>e</a:t>
            </a:r>
            <a:r>
              <a:rPr lang="el-GR" altLang="el-GR" sz="2400" b="1"/>
              <a:t> στις 3 γενιές </a:t>
            </a:r>
          </a:p>
        </p:txBody>
      </p:sp>
      <p:graphicFrame>
        <p:nvGraphicFramePr>
          <p:cNvPr id="29744" name="Object 4"/>
          <p:cNvGraphicFramePr>
            <a:graphicFrameLocks noChangeAspect="1"/>
          </p:cNvGraphicFramePr>
          <p:nvPr/>
        </p:nvGraphicFramePr>
        <p:xfrm>
          <a:off x="2235200" y="4538663"/>
          <a:ext cx="4895850" cy="1027112"/>
        </p:xfrm>
        <a:graphic>
          <a:graphicData uri="http://schemas.openxmlformats.org/presentationml/2006/ole">
            <mc:AlternateContent xmlns:mc="http://schemas.openxmlformats.org/markup-compatibility/2006">
              <mc:Choice xmlns:v="urn:schemas-microsoft-com:vml" Requires="v">
                <p:oleObj name="Εξίσωση" r:id="rId7" imgW="2451100" imgH="508000" progId="Equation.3">
                  <p:embed/>
                </p:oleObj>
              </mc:Choice>
              <mc:Fallback>
                <p:oleObj name="Εξίσωση" r:id="rId7" imgW="2451100" imgH="5080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5200" y="4538663"/>
                        <a:ext cx="4895850" cy="102711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45" name="9 - TextBox"/>
          <p:cNvSpPr txBox="1">
            <a:spLocks noChangeArrowheads="1"/>
          </p:cNvSpPr>
          <p:nvPr/>
        </p:nvSpPr>
        <p:spPr bwMode="auto">
          <a:xfrm>
            <a:off x="52388" y="4735513"/>
            <a:ext cx="2182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2000" b="1"/>
              <a:t>Στην εκτροφή 1</a:t>
            </a:r>
            <a:endParaRPr lang="en-US" altLang="el-GR" sz="2000" b="1"/>
          </a:p>
        </p:txBody>
      </p:sp>
      <p:sp>
        <p:nvSpPr>
          <p:cNvPr id="29746" name="TextBox 1"/>
          <p:cNvSpPr txBox="1">
            <a:spLocks noChangeArrowheads="1"/>
          </p:cNvSpPr>
          <p:nvPr/>
        </p:nvSpPr>
        <p:spPr bwMode="auto">
          <a:xfrm>
            <a:off x="7210425" y="3298825"/>
            <a:ext cx="174466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n-US" sz="1400" b="1"/>
              <a:t>Το μέσο </a:t>
            </a:r>
            <a:r>
              <a:rPr lang="el-GR" altLang="en-US" sz="1800" b="1"/>
              <a:t>Ν</a:t>
            </a:r>
            <a:r>
              <a:rPr lang="en-US" altLang="en-US" sz="1800" b="1" baseline="-25000"/>
              <a:t>e</a:t>
            </a:r>
            <a:r>
              <a:rPr lang="el-GR" altLang="en-US" sz="1400" b="1"/>
              <a:t> είναι πιο κοντά στο </a:t>
            </a:r>
            <a:r>
              <a:rPr lang="el-GR" altLang="en-US" sz="1800" b="1"/>
              <a:t>Ν</a:t>
            </a:r>
            <a:r>
              <a:rPr lang="en-US" altLang="en-US" sz="1800" b="1" baseline="-25000"/>
              <a:t>e</a:t>
            </a:r>
            <a:r>
              <a:rPr lang="el-GR" altLang="en-US" sz="1800" b="1"/>
              <a:t> </a:t>
            </a:r>
            <a:r>
              <a:rPr lang="el-GR" altLang="en-US" sz="1400" b="1"/>
              <a:t>συστολής του πληθυσμού,</a:t>
            </a:r>
            <a:r>
              <a:rPr lang="en-US" altLang="en-US" sz="1400" b="1"/>
              <a:t> </a:t>
            </a:r>
            <a:r>
              <a:rPr lang="el-GR" altLang="en-US" sz="1400" b="1"/>
              <a:t>όταν  αυτός έχει το μικρότερο </a:t>
            </a:r>
            <a:r>
              <a:rPr lang="el-GR" altLang="en-US" sz="1800" b="1"/>
              <a:t>Ν</a:t>
            </a:r>
            <a:r>
              <a:rPr lang="en-US" altLang="en-US" sz="1800" b="1" baseline="-25000"/>
              <a:t>e</a:t>
            </a:r>
            <a:r>
              <a:rPr lang="el-GR" altLang="en-US" sz="1400" b="1"/>
              <a:t>.</a:t>
            </a:r>
          </a:p>
          <a:p>
            <a:pPr>
              <a:spcBef>
                <a:spcPct val="0"/>
              </a:spcBef>
              <a:buFontTx/>
              <a:buNone/>
            </a:pPr>
            <a:r>
              <a:rPr lang="el-GR" altLang="en-US" sz="1400" b="1"/>
              <a:t>Στην </a:t>
            </a:r>
            <a:r>
              <a:rPr lang="el-GR" altLang="en-US" sz="1400" b="1">
                <a:solidFill>
                  <a:srgbClr val="FF0000"/>
                </a:solidFill>
              </a:rPr>
              <a:t>εκτροφή 3</a:t>
            </a:r>
            <a:r>
              <a:rPr lang="el-GR" altLang="en-US" sz="1400" b="1"/>
              <a:t>, η ομομειξία έχει την ίδια επίδραση όπως θα είχε σε εκτροφή με μέσο δραστικό μέγεθος=</a:t>
            </a:r>
            <a:r>
              <a:rPr lang="en-US" altLang="en-US" sz="1400" b="1"/>
              <a:t> </a:t>
            </a:r>
            <a:r>
              <a:rPr lang="el-GR" altLang="en-US" sz="1400" b="1"/>
              <a:t>25 επί 3 γενεές</a:t>
            </a:r>
          </a:p>
          <a:p>
            <a:pPr>
              <a:spcBef>
                <a:spcPct val="0"/>
              </a:spcBef>
              <a:buFontTx/>
              <a:buNone/>
            </a:pPr>
            <a:endParaRPr lang="el-GR" altLang="el-GR"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noChangeArrowheads="1"/>
          </p:cNvSpPr>
          <p:nvPr>
            <p:ph type="title" idx="4294967295"/>
          </p:nvPr>
        </p:nvSpPr>
        <p:spPr>
          <a:xfrm>
            <a:off x="395288" y="0"/>
            <a:ext cx="8229600" cy="836613"/>
          </a:xfrm>
        </p:spPr>
        <p:txBody>
          <a:bodyPr/>
          <a:lstStyle/>
          <a:p>
            <a:pPr eaLnBrk="1" hangingPunct="1"/>
            <a:r>
              <a:rPr lang="el-GR" altLang="en-US" sz="3600" b="1"/>
              <a:t>Διακύμανση </a:t>
            </a:r>
            <a:r>
              <a:rPr lang="en-US" altLang="en-US" sz="3600" b="1">
                <a:solidFill>
                  <a:srgbClr val="6D38F2"/>
                </a:solidFill>
              </a:rPr>
              <a:t>N</a:t>
            </a:r>
            <a:r>
              <a:rPr lang="en-US" altLang="en-US" sz="3600" b="1" baseline="-25000">
                <a:solidFill>
                  <a:srgbClr val="6D38F2"/>
                </a:solidFill>
              </a:rPr>
              <a:t>e</a:t>
            </a:r>
            <a:r>
              <a:rPr lang="en-US" altLang="en-US" sz="3600" b="1">
                <a:solidFill>
                  <a:srgbClr val="6D38F2"/>
                </a:solidFill>
              </a:rPr>
              <a:t> </a:t>
            </a:r>
            <a:r>
              <a:rPr lang="el-GR" altLang="en-US" sz="3600" b="1"/>
              <a:t>από γενιά σε γενιά</a:t>
            </a:r>
          </a:p>
        </p:txBody>
      </p:sp>
      <p:sp>
        <p:nvSpPr>
          <p:cNvPr id="3" name="2 - Θέση περιεχομένου"/>
          <p:cNvSpPr>
            <a:spLocks noGrp="1"/>
          </p:cNvSpPr>
          <p:nvPr>
            <p:ph idx="4294967295"/>
          </p:nvPr>
        </p:nvSpPr>
        <p:spPr>
          <a:xfrm>
            <a:off x="812800" y="3141663"/>
            <a:ext cx="7729538" cy="2016125"/>
          </a:xfrm>
          <a:solidFill>
            <a:schemeClr val="accent1">
              <a:lumMod val="20000"/>
              <a:lumOff val="80000"/>
              <a:alpha val="37000"/>
            </a:schemeClr>
          </a:solidFill>
          <a:ln>
            <a:solidFill>
              <a:schemeClr val="tx2">
                <a:lumMod val="60000"/>
                <a:lumOff val="40000"/>
              </a:schemeClr>
            </a:solidFill>
          </a:ln>
        </p:spPr>
        <p:txBody>
          <a:bodyPr/>
          <a:lstStyle/>
          <a:p>
            <a:pPr marL="0" indent="0" eaLnBrk="1" hangingPunct="1">
              <a:buFontTx/>
              <a:buNone/>
              <a:defRPr/>
            </a:pPr>
            <a:r>
              <a:rPr lang="el-GR" altLang="en-US" sz="1800" b="1" dirty="0"/>
              <a:t>Ο πληθυσμός περνάει από «στενωπό», μειώνεται το Ν</a:t>
            </a:r>
            <a:r>
              <a:rPr lang="en-US" altLang="en-US" sz="1800" b="1" baseline="-25000" dirty="0"/>
              <a:t>e</a:t>
            </a:r>
            <a:r>
              <a:rPr lang="el-GR" altLang="en-US" sz="1800" b="1" dirty="0"/>
              <a:t>:</a:t>
            </a:r>
          </a:p>
          <a:p>
            <a:pPr marL="0" indent="0" eaLnBrk="1" hangingPunct="1">
              <a:defRPr/>
            </a:pPr>
            <a:r>
              <a:rPr lang="el-GR" altLang="en-US" sz="1800" b="1" dirty="0"/>
              <a:t>ελαττώνεται η προσθετική γενετική διακύμανση </a:t>
            </a:r>
          </a:p>
          <a:p>
            <a:pPr marL="0" indent="0" eaLnBrk="1" hangingPunct="1">
              <a:defRPr/>
            </a:pPr>
            <a:r>
              <a:rPr lang="el-GR" altLang="en-US" sz="1800" b="1" dirty="0"/>
              <a:t>ελαττώνεται η </a:t>
            </a:r>
            <a:r>
              <a:rPr lang="el-GR" altLang="en-US" sz="1800" b="1" dirty="0" err="1"/>
              <a:t>ετεροζυγωτία</a:t>
            </a:r>
            <a:endParaRPr lang="el-GR" altLang="en-US" sz="1800" b="1" dirty="0"/>
          </a:p>
          <a:p>
            <a:pPr marL="0" indent="0" eaLnBrk="1" hangingPunct="1">
              <a:defRPr/>
            </a:pPr>
            <a:r>
              <a:rPr lang="el-GR" altLang="en-US" sz="1800" b="1" dirty="0"/>
              <a:t>αυξάνεται η </a:t>
            </a:r>
            <a:r>
              <a:rPr lang="el-GR" altLang="en-US" sz="1800" b="1" dirty="0" err="1"/>
              <a:t>ομομεικτική</a:t>
            </a:r>
            <a:r>
              <a:rPr lang="el-GR" altLang="en-US" sz="1800" b="1" dirty="0"/>
              <a:t> κατάπτωση. </a:t>
            </a:r>
          </a:p>
          <a:p>
            <a:pPr marL="0" indent="0" eaLnBrk="1" hangingPunct="1">
              <a:buFontTx/>
              <a:buNone/>
              <a:defRPr/>
            </a:pPr>
            <a:r>
              <a:rPr lang="el-GR" altLang="en-US" sz="1800" b="1" dirty="0"/>
              <a:t>η γενετική ποικιλότητα επανακτάται με εισαγωγή γενετικού υλικού από άλλο πληθυσμό</a:t>
            </a:r>
          </a:p>
        </p:txBody>
      </p:sp>
      <p:graphicFrame>
        <p:nvGraphicFramePr>
          <p:cNvPr id="3174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Εξίσωση" r:id="rId3" imgW="114151" imgH="215619" progId="Equation.3">
                  <p:embed/>
                </p:oleObj>
              </mc:Choice>
              <mc:Fallback>
                <p:oleObj name="Εξίσωση"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Πίνακας 3"/>
          <p:cNvGraphicFramePr>
            <a:graphicFrameLocks noGrp="1"/>
          </p:cNvGraphicFramePr>
          <p:nvPr/>
        </p:nvGraphicFramePr>
        <p:xfrm>
          <a:off x="287338" y="688975"/>
          <a:ext cx="8570912" cy="2286000"/>
        </p:xfrm>
        <a:graphic>
          <a:graphicData uri="http://schemas.openxmlformats.org/drawingml/2006/table">
            <a:tbl>
              <a:tblPr/>
              <a:tblGrid>
                <a:gridCol w="1802165">
                  <a:extLst>
                    <a:ext uri="{9D8B030D-6E8A-4147-A177-3AD203B41FA5}">
                      <a16:colId xmlns:a16="http://schemas.microsoft.com/office/drawing/2014/main" val="20000"/>
                    </a:ext>
                  </a:extLst>
                </a:gridCol>
                <a:gridCol w="1439787">
                  <a:extLst>
                    <a:ext uri="{9D8B030D-6E8A-4147-A177-3AD203B41FA5}">
                      <a16:colId xmlns:a16="http://schemas.microsoft.com/office/drawing/2014/main" val="20001"/>
                    </a:ext>
                  </a:extLst>
                </a:gridCol>
                <a:gridCol w="1296920">
                  <a:extLst>
                    <a:ext uri="{9D8B030D-6E8A-4147-A177-3AD203B41FA5}">
                      <a16:colId xmlns:a16="http://schemas.microsoft.com/office/drawing/2014/main" val="20002"/>
                    </a:ext>
                  </a:extLst>
                </a:gridCol>
                <a:gridCol w="1247710">
                  <a:extLst>
                    <a:ext uri="{9D8B030D-6E8A-4147-A177-3AD203B41FA5}">
                      <a16:colId xmlns:a16="http://schemas.microsoft.com/office/drawing/2014/main" val="20003"/>
                    </a:ext>
                  </a:extLst>
                </a:gridCol>
                <a:gridCol w="1560431">
                  <a:extLst>
                    <a:ext uri="{9D8B030D-6E8A-4147-A177-3AD203B41FA5}">
                      <a16:colId xmlns:a16="http://schemas.microsoft.com/office/drawing/2014/main" val="20004"/>
                    </a:ext>
                  </a:extLst>
                </a:gridCol>
                <a:gridCol w="1223899">
                  <a:extLst>
                    <a:ext uri="{9D8B030D-6E8A-4147-A177-3AD203B41FA5}">
                      <a16:colId xmlns:a16="http://schemas.microsoft.com/office/drawing/2014/main" val="20005"/>
                    </a:ext>
                  </a:extLst>
                </a:gridCol>
              </a:tblGrid>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Γενιές</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endPar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Μέσο Ν</a:t>
                      </a:r>
                      <a:r>
                        <a:rPr kumimoji="0" lang="en-US" altLang="en-US" sz="2400" b="1"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e</a:t>
                      </a:r>
                      <a:endParaRPr kumimoji="0" lang="el-GR" altLang="en-US" sz="2400" b="1" i="0" u="none" strike="noStrike" cap="none" normalizeH="0" baseline="-25000" dirty="0">
                        <a:ln>
                          <a:noFill/>
                        </a:ln>
                        <a:solidFill>
                          <a:srgbClr val="000000"/>
                        </a:solidFill>
                        <a:effectLst/>
                        <a:latin typeface="Arial" panose="020B0604020202020204" pitchFamily="34" charset="0"/>
                        <a:cs typeface="Arial" panose="020B0604020202020204" pitchFamily="34" charset="0"/>
                      </a:endParaRP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Δ</a:t>
                      </a: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F</a:t>
                      </a: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εκτροφή 1</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50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100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75</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0,67</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εκτροφή 2</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20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43</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1,2</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εκτροφή 3</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100</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a:ln>
                            <a:noFill/>
                          </a:ln>
                          <a:solidFill>
                            <a:srgbClr val="000000"/>
                          </a:solidFill>
                          <a:effectLst/>
                          <a:latin typeface="Arial" panose="020B0604020202020204" pitchFamily="34" charset="0"/>
                          <a:cs typeface="Arial" panose="020B0604020202020204" pitchFamily="34" charset="0"/>
                        </a:rPr>
                        <a:t>25</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12,5</a:t>
                      </a:r>
                    </a:p>
                  </a:txBody>
                  <a:tcPr marL="91435" marR="914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7" name="2 - Θέση περιεχομένου"/>
          <p:cNvSpPr txBox="1">
            <a:spLocks/>
          </p:cNvSpPr>
          <p:nvPr/>
        </p:nvSpPr>
        <p:spPr bwMode="auto">
          <a:xfrm>
            <a:off x="828675" y="5516563"/>
            <a:ext cx="8029575" cy="1225550"/>
          </a:xfrm>
          <a:prstGeom prst="rect">
            <a:avLst/>
          </a:prstGeom>
          <a:solidFill>
            <a:schemeClr val="accent1">
              <a:lumMod val="20000"/>
              <a:lumOff val="80000"/>
            </a:schemeClr>
          </a:solidFill>
          <a:ln>
            <a:solidFill>
              <a:schemeClr val="tx2">
                <a:lumMod val="60000"/>
                <a:lumOff val="40000"/>
              </a:schemeClr>
            </a:solidFill>
          </a:ln>
        </p:spPr>
        <p:txBody>
          <a:bodyPr/>
          <a:lstStyle/>
          <a:p>
            <a:pPr algn="ctr" eaLnBrk="1" hangingPunct="1">
              <a:spcBef>
                <a:spcPct val="20000"/>
              </a:spcBef>
              <a:defRPr/>
            </a:pPr>
            <a:r>
              <a:rPr lang="el-GR" sz="2400" b="1" dirty="0">
                <a:latin typeface="Arial" charset="0"/>
              </a:rPr>
              <a:t>Το δραστικό μέγεθος </a:t>
            </a:r>
            <a:r>
              <a:rPr lang="en-US" sz="2400" b="1" dirty="0">
                <a:latin typeface="Arial" charset="0"/>
              </a:rPr>
              <a:t>N</a:t>
            </a:r>
            <a:r>
              <a:rPr lang="en-US" sz="2400" b="1" baseline="-25000" dirty="0">
                <a:latin typeface="Arial" charset="0"/>
              </a:rPr>
              <a:t>e</a:t>
            </a:r>
            <a:r>
              <a:rPr lang="el-GR" sz="2400" b="1" dirty="0">
                <a:latin typeface="Arial" charset="0"/>
              </a:rPr>
              <a:t> ενός μικρού πληθυσμού οφείλει να παρουσιάζει την ελάχιστη διακύμανση από γενιά σε γενιά</a:t>
            </a:r>
            <a:endParaRPr lang="el-GR"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noChangeArrowheads="1"/>
          </p:cNvSpPr>
          <p:nvPr>
            <p:ph type="title" idx="4294967295"/>
          </p:nvPr>
        </p:nvSpPr>
        <p:spPr>
          <a:xfrm>
            <a:off x="287338" y="0"/>
            <a:ext cx="8229600" cy="1125538"/>
          </a:xfrm>
        </p:spPr>
        <p:txBody>
          <a:bodyPr/>
          <a:lstStyle/>
          <a:p>
            <a:pPr eaLnBrk="1" hangingPunct="1"/>
            <a:r>
              <a:rPr lang="el-GR" altLang="en-US" sz="3600" b="1">
                <a:solidFill>
                  <a:srgbClr val="6D38F2"/>
                </a:solidFill>
                <a:latin typeface="Calibri" panose="020F0502020204030204" pitchFamily="34" charset="0"/>
                <a:cs typeface="Calibri" panose="020F0502020204030204" pitchFamily="34" charset="0"/>
              </a:rPr>
              <a:t>Ν</a:t>
            </a:r>
            <a:r>
              <a:rPr lang="en-US" altLang="en-US" sz="3600" b="1" baseline="-25000">
                <a:solidFill>
                  <a:srgbClr val="6D38F2"/>
                </a:solidFill>
                <a:latin typeface="Calibri" panose="020F0502020204030204" pitchFamily="34" charset="0"/>
                <a:cs typeface="Calibri" panose="020F0502020204030204" pitchFamily="34" charset="0"/>
              </a:rPr>
              <a:t>e</a:t>
            </a:r>
            <a:r>
              <a:rPr lang="el-GR" altLang="en-US" sz="3600" b="1">
                <a:solidFill>
                  <a:srgbClr val="6D38F2"/>
                </a:solidFill>
                <a:latin typeface="Calibri" panose="020F0502020204030204" pitchFamily="34" charset="0"/>
                <a:cs typeface="Calibri" panose="020F0502020204030204" pitchFamily="34" charset="0"/>
              </a:rPr>
              <a:t> </a:t>
            </a:r>
            <a:r>
              <a:rPr lang="el-GR" altLang="en-US" sz="3600" b="1">
                <a:latin typeface="Calibri" panose="020F0502020204030204" pitchFamily="34" charset="0"/>
                <a:cs typeface="Calibri" panose="020F0502020204030204" pitchFamily="34" charset="0"/>
              </a:rPr>
              <a:t>και μέγεθος οικογενειών</a:t>
            </a:r>
          </a:p>
        </p:txBody>
      </p:sp>
      <p:sp>
        <p:nvSpPr>
          <p:cNvPr id="31747" name="Θέση περιεχομένου 2"/>
          <p:cNvSpPr>
            <a:spLocks noGrp="1" noChangeArrowheads="1"/>
          </p:cNvSpPr>
          <p:nvPr>
            <p:ph idx="4294967295"/>
          </p:nvPr>
        </p:nvSpPr>
        <p:spPr>
          <a:xfrm>
            <a:off x="225425" y="4240213"/>
            <a:ext cx="4375150" cy="2092325"/>
          </a:xfrm>
          <a:ln w="12700">
            <a:solidFill>
              <a:schemeClr val="tx2">
                <a:lumMod val="85000"/>
                <a:lumOff val="15000"/>
              </a:schemeClr>
            </a:solidFill>
          </a:ln>
        </p:spPr>
        <p:txBody>
          <a:bodyPr/>
          <a:lstStyle/>
          <a:p>
            <a:pPr marL="0" indent="0" algn="ctr" eaLnBrk="1" hangingPunct="1">
              <a:buFontTx/>
              <a:buNone/>
              <a:defRPr/>
            </a:pPr>
            <a:r>
              <a:rPr lang="el-GR" altLang="el-GR" sz="2800" dirty="0">
                <a:latin typeface="Calibri" panose="020F0502020204030204" pitchFamily="34" charset="0"/>
              </a:rPr>
              <a:t>Μεγάλη διακύμανση στο μέγεθος των οικογενειών </a:t>
            </a:r>
            <a:r>
              <a:rPr lang="el-GR" altLang="el-GR" sz="2800" dirty="0">
                <a:latin typeface="Calibri" panose="020F0502020204030204" pitchFamily="34" charset="0"/>
                <a:cs typeface="Arial" panose="020B0604020202020204" pitchFamily="34" charset="0"/>
              </a:rPr>
              <a:t>→</a:t>
            </a:r>
          </a:p>
          <a:p>
            <a:pPr marL="0" indent="0" algn="ctr" eaLnBrk="1" hangingPunct="1">
              <a:buFontTx/>
              <a:buNone/>
              <a:defRPr/>
            </a:pPr>
            <a:r>
              <a:rPr lang="el-GR" altLang="el-GR" sz="2800" dirty="0">
                <a:latin typeface="Calibri" panose="020F0502020204030204" pitchFamily="34" charset="0"/>
              </a:rPr>
              <a:t>Ν</a:t>
            </a:r>
            <a:r>
              <a:rPr lang="en-US" altLang="el-GR" sz="2800" baseline="-25000" dirty="0">
                <a:latin typeface="Calibri" panose="020F0502020204030204" pitchFamily="34" charset="0"/>
              </a:rPr>
              <a:t>e</a:t>
            </a:r>
            <a:r>
              <a:rPr lang="el-GR" altLang="el-GR" sz="2800" dirty="0">
                <a:latin typeface="Calibri" panose="020F0502020204030204" pitchFamily="34" charset="0"/>
              </a:rPr>
              <a:t> πολύ μικρότερο σε σχέση με το Ν</a:t>
            </a:r>
            <a:endParaRPr lang="el-GR" altLang="el-GR" dirty="0">
              <a:latin typeface="Calibri" panose="020F0502020204030204" pitchFamily="34" charset="0"/>
            </a:endParaRPr>
          </a:p>
        </p:txBody>
      </p:sp>
      <p:sp>
        <p:nvSpPr>
          <p:cNvPr id="33796" name="Θέση περιεχομένου 2"/>
          <p:cNvSpPr txBox="1">
            <a:spLocks/>
          </p:cNvSpPr>
          <p:nvPr/>
        </p:nvSpPr>
        <p:spPr bwMode="auto">
          <a:xfrm>
            <a:off x="233363" y="1125538"/>
            <a:ext cx="87487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l-GR" altLang="el-GR" sz="2400">
                <a:latin typeface="Calibri" panose="020F0502020204030204" pitchFamily="34" charset="0"/>
                <a:cs typeface="Arial" panose="020B0604020202020204" pitchFamily="34" charset="0"/>
              </a:rPr>
              <a:t>Στα πραγματικά ποίμνια οι γονείς </a:t>
            </a:r>
            <a:r>
              <a:rPr lang="el-GR" altLang="el-GR" sz="2400" b="1">
                <a:latin typeface="Calibri" panose="020F0502020204030204" pitchFamily="34" charset="0"/>
                <a:cs typeface="Arial" panose="020B0604020202020204" pitchFamily="34" charset="0"/>
              </a:rPr>
              <a:t>διαφέρουν</a:t>
            </a:r>
            <a:r>
              <a:rPr lang="el-GR" altLang="el-GR" sz="2400">
                <a:latin typeface="Calibri" panose="020F0502020204030204" pitchFamily="34" charset="0"/>
                <a:cs typeface="Arial" panose="020B0604020202020204" pitchFamily="34" charset="0"/>
              </a:rPr>
              <a:t> στη γονιμότητα και τη βιωσιμότητα </a:t>
            </a:r>
            <a:endParaRPr lang="en-US" altLang="el-GR" sz="2400">
              <a:latin typeface="Calibri" panose="020F0502020204030204" pitchFamily="34" charset="0"/>
              <a:cs typeface="Arial" panose="020B0604020202020204" pitchFamily="34" charset="0"/>
            </a:endParaRPr>
          </a:p>
          <a:p>
            <a:pPr eaLnBrk="1" hangingPunct="1"/>
            <a:r>
              <a:rPr lang="el-GR" altLang="el-GR" sz="2400">
                <a:latin typeface="Calibri" panose="020F0502020204030204" pitchFamily="34" charset="0"/>
                <a:cs typeface="Arial" panose="020B0604020202020204" pitchFamily="34" charset="0"/>
              </a:rPr>
              <a:t>όταν γίνεται </a:t>
            </a:r>
            <a:r>
              <a:rPr lang="el-GR" altLang="el-GR" sz="2400" b="1">
                <a:latin typeface="Calibri" panose="020F0502020204030204" pitchFamily="34" charset="0"/>
                <a:cs typeface="Arial" panose="020B0604020202020204" pitchFamily="34" charset="0"/>
              </a:rPr>
              <a:t>επιλογή</a:t>
            </a:r>
            <a:r>
              <a:rPr lang="el-GR" altLang="el-GR" sz="2400">
                <a:latin typeface="Calibri" panose="020F0502020204030204" pitchFamily="34" charset="0"/>
                <a:cs typeface="Arial" panose="020B0604020202020204" pitchFamily="34" charset="0"/>
              </a:rPr>
              <a:t> ορισμένα άτομα αφήνουν περισσότερους απογόνους </a:t>
            </a:r>
          </a:p>
          <a:p>
            <a:pPr eaLnBrk="1" hangingPunct="1"/>
            <a:r>
              <a:rPr lang="el-GR" altLang="el-GR" sz="2400">
                <a:latin typeface="Calibri" panose="020F0502020204030204" pitchFamily="34" charset="0"/>
                <a:cs typeface="Arial" panose="020B0604020202020204" pitchFamily="34" charset="0"/>
              </a:rPr>
              <a:t>Συνεπώς υπάρχει </a:t>
            </a:r>
            <a:r>
              <a:rPr lang="el-GR" altLang="el-GR" sz="2400" b="1">
                <a:latin typeface="Calibri" panose="020F0502020204030204" pitchFamily="34" charset="0"/>
                <a:cs typeface="Arial" panose="020B0604020202020204" pitchFamily="34" charset="0"/>
              </a:rPr>
              <a:t>διακύμανση</a:t>
            </a:r>
            <a:r>
              <a:rPr lang="el-GR" altLang="el-GR" sz="2400">
                <a:latin typeface="Calibri" panose="020F0502020204030204" pitchFamily="34" charset="0"/>
                <a:cs typeface="Arial" panose="020B0604020202020204" pitchFamily="34" charset="0"/>
              </a:rPr>
              <a:t> στο μέγεθος των οικογενειών</a:t>
            </a:r>
          </a:p>
        </p:txBody>
      </p:sp>
      <p:sp>
        <p:nvSpPr>
          <p:cNvPr id="7" name="Θέση περιεχομένου 2"/>
          <p:cNvSpPr txBox="1">
            <a:spLocks/>
          </p:cNvSpPr>
          <p:nvPr/>
        </p:nvSpPr>
        <p:spPr bwMode="auto">
          <a:xfrm>
            <a:off x="79375" y="3697288"/>
            <a:ext cx="4535488" cy="395287"/>
          </a:xfrm>
          <a:prstGeom prst="rect">
            <a:avLst/>
          </a:prstGeom>
          <a:solidFill>
            <a:schemeClr val="tx2">
              <a:lumMod val="20000"/>
              <a:lumOff val="80000"/>
            </a:schemeClr>
          </a:solidFill>
          <a:ln>
            <a:solidFill>
              <a:schemeClr val="accent1"/>
            </a:solidFill>
          </a:ln>
        </p:spPr>
        <p:txBody>
          <a:bodyPr/>
          <a:lstStyle/>
          <a:p>
            <a:pPr algn="ctr" eaLnBrk="1" hangingPunct="1">
              <a:spcBef>
                <a:spcPct val="20000"/>
              </a:spcBef>
              <a:defRPr/>
            </a:pPr>
            <a:r>
              <a:rPr lang="el-GR" altLang="el-GR" sz="2000" b="1" dirty="0">
                <a:latin typeface="Calibri" panose="020F0502020204030204" pitchFamily="34" charset="0"/>
                <a:cs typeface="Calibri" panose="020F0502020204030204" pitchFamily="34" charset="0"/>
              </a:rPr>
              <a:t>μη σταθερό μέγεθος οικογενειών</a:t>
            </a:r>
          </a:p>
        </p:txBody>
      </p:sp>
      <p:sp>
        <p:nvSpPr>
          <p:cNvPr id="33798" name="Θέση περιεχομένου 2"/>
          <p:cNvSpPr txBox="1">
            <a:spLocks/>
          </p:cNvSpPr>
          <p:nvPr/>
        </p:nvSpPr>
        <p:spPr bwMode="auto">
          <a:xfrm>
            <a:off x="5183188" y="4092575"/>
            <a:ext cx="3819525"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l-GR" altLang="el-GR" sz="2800">
                <a:latin typeface="Calibri" panose="020F0502020204030204" pitchFamily="34" charset="0"/>
                <a:cs typeface="Arial" panose="020B0604020202020204" pitchFamily="34" charset="0"/>
              </a:rPr>
              <a:t>Μηδενική διακύμανση στο  μέγεθος των οικογενειών →</a:t>
            </a:r>
          </a:p>
          <a:p>
            <a:pPr algn="ctr" eaLnBrk="1" hangingPunct="1">
              <a:buFontTx/>
              <a:buNone/>
            </a:pPr>
            <a:r>
              <a:rPr lang="el-GR" altLang="el-GR" sz="2800">
                <a:latin typeface="Calibri" panose="020F0502020204030204" pitchFamily="34" charset="0"/>
                <a:cs typeface="Arial" panose="020B0604020202020204" pitchFamily="34" charset="0"/>
              </a:rPr>
              <a:t>μεγαλύτερο Ν</a:t>
            </a:r>
            <a:r>
              <a:rPr lang="en-US" altLang="el-GR" sz="2800" baseline="-25000">
                <a:latin typeface="Calibri" panose="020F0502020204030204" pitchFamily="34" charset="0"/>
                <a:cs typeface="Arial" panose="020B0604020202020204" pitchFamily="34" charset="0"/>
              </a:rPr>
              <a:t>e</a:t>
            </a:r>
            <a:r>
              <a:rPr lang="el-GR" altLang="el-GR" sz="2800">
                <a:latin typeface="Calibri" panose="020F0502020204030204" pitchFamily="34" charset="0"/>
                <a:cs typeface="Arial" panose="020B0604020202020204" pitchFamily="34" charset="0"/>
              </a:rPr>
              <a:t> και μικρότερη αύξηση της ομομειξίας</a:t>
            </a:r>
            <a:endParaRPr lang="el-GR" altLang="el-GR" sz="3600">
              <a:latin typeface="Calibri" panose="020F0502020204030204" pitchFamily="34" charset="0"/>
              <a:cs typeface="Arial" panose="020B0604020202020204" pitchFamily="34" charset="0"/>
            </a:endParaRPr>
          </a:p>
        </p:txBody>
      </p:sp>
      <p:sp>
        <p:nvSpPr>
          <p:cNvPr id="9" name="TextBox 8"/>
          <p:cNvSpPr txBox="1"/>
          <p:nvPr/>
        </p:nvSpPr>
        <p:spPr>
          <a:xfrm>
            <a:off x="5327650" y="3546475"/>
            <a:ext cx="3529013" cy="400050"/>
          </a:xfrm>
          <a:prstGeom prst="rect">
            <a:avLst/>
          </a:prstGeom>
          <a:solidFill>
            <a:schemeClr val="bg1">
              <a:lumMod val="75000"/>
            </a:schemeClr>
          </a:solidFill>
          <a:ln>
            <a:solidFill>
              <a:schemeClr val="accent1"/>
            </a:solidFill>
          </a:ln>
        </p:spPr>
        <p:txBody>
          <a:bodyPr>
            <a:spAutoFit/>
          </a:bodyPr>
          <a:lstStyle/>
          <a:p>
            <a:pPr algn="ctr" eaLnBrk="1" hangingPunct="1">
              <a:defRPr/>
            </a:pPr>
            <a:r>
              <a:rPr lang="el-GR" sz="2000" b="1" dirty="0">
                <a:latin typeface="Calibri"/>
                <a:cs typeface="Arial" pitchFamily="34" charset="0"/>
              </a:rPr>
              <a:t>σταθερό μέγεθος οικογενειών</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noChangeArrowheads="1"/>
          </p:cNvSpPr>
          <p:nvPr>
            <p:ph type="title" idx="4294967295"/>
          </p:nvPr>
        </p:nvSpPr>
        <p:spPr>
          <a:xfrm>
            <a:off x="457200" y="274638"/>
            <a:ext cx="8229600" cy="922337"/>
          </a:xfrm>
        </p:spPr>
        <p:txBody>
          <a:bodyPr/>
          <a:lstStyle/>
          <a:p>
            <a:pPr eaLnBrk="1" hangingPunct="1"/>
            <a:r>
              <a:rPr lang="el-GR" altLang="en-US" sz="3600" b="1">
                <a:solidFill>
                  <a:srgbClr val="6D38F2"/>
                </a:solidFill>
              </a:rPr>
              <a:t>Δραστικό μέγεθος </a:t>
            </a:r>
            <a:r>
              <a:rPr lang="el-GR" altLang="en-US" sz="3600" b="1"/>
              <a:t>και μέγεθος οικογενειών</a:t>
            </a:r>
          </a:p>
        </p:txBody>
      </p:sp>
      <p:sp>
        <p:nvSpPr>
          <p:cNvPr id="4" name="Θέση περιεχομένου 2"/>
          <p:cNvSpPr txBox="1">
            <a:spLocks/>
          </p:cNvSpPr>
          <p:nvPr/>
        </p:nvSpPr>
        <p:spPr bwMode="auto">
          <a:xfrm>
            <a:off x="201613" y="1773238"/>
            <a:ext cx="8834437" cy="2449512"/>
          </a:xfrm>
          <a:prstGeom prst="rect">
            <a:avLst/>
          </a:prstGeom>
          <a:solidFill>
            <a:schemeClr val="tx2">
              <a:lumMod val="20000"/>
              <a:lumOff val="80000"/>
              <a:alpha val="42000"/>
            </a:schemeClr>
          </a:solidFill>
          <a:ln>
            <a:noFill/>
          </a:ln>
        </p:spPr>
        <p:txBody>
          <a:bodyPr/>
          <a:lstStyle/>
          <a:p>
            <a:pPr eaLnBrk="1" hangingPunct="1">
              <a:spcBef>
                <a:spcPct val="20000"/>
              </a:spcBef>
              <a:defRPr/>
            </a:pPr>
            <a:r>
              <a:rPr lang="el-GR" altLang="el-GR" sz="2800" b="1" dirty="0">
                <a:latin typeface="Calibri" pitchFamily="34" charset="0"/>
                <a:cs typeface="Arial" charset="0"/>
              </a:rPr>
              <a:t>Σταθερό μέγεθος </a:t>
            </a:r>
            <a:r>
              <a:rPr lang="el-GR" altLang="el-GR" sz="2400" dirty="0">
                <a:latin typeface="Calibri" pitchFamily="34" charset="0"/>
                <a:cs typeface="Arial" charset="0"/>
              </a:rPr>
              <a:t>οικογενειών</a:t>
            </a:r>
          </a:p>
          <a:p>
            <a:pPr eaLnBrk="1" hangingPunct="1">
              <a:spcBef>
                <a:spcPct val="20000"/>
              </a:spcBef>
              <a:defRPr/>
            </a:pPr>
            <a:r>
              <a:rPr lang="el-GR" altLang="el-GR" sz="2400" dirty="0">
                <a:latin typeface="Calibri" pitchFamily="34" charset="0"/>
                <a:cs typeface="Arial" charset="0"/>
              </a:rPr>
              <a:t>Όταν τηρούνται γενεαλογικά στοιχεία και διατηρείται </a:t>
            </a:r>
          </a:p>
          <a:p>
            <a:pPr eaLnBrk="1" hangingPunct="1">
              <a:spcBef>
                <a:spcPct val="20000"/>
              </a:spcBef>
              <a:buFontTx/>
              <a:buChar char="•"/>
              <a:defRPr/>
            </a:pPr>
            <a:r>
              <a:rPr lang="el-GR" altLang="el-GR" sz="2400" dirty="0">
                <a:latin typeface="Calibri" pitchFamily="34" charset="0"/>
                <a:cs typeface="Arial" charset="0"/>
              </a:rPr>
              <a:t>από κάθε Πατέρα : 1 αρσενικό τέκνο &amp; αναλογία Μ/Π θηλυκά τέκνα</a:t>
            </a:r>
          </a:p>
          <a:p>
            <a:pPr eaLnBrk="1" hangingPunct="1">
              <a:spcBef>
                <a:spcPct val="20000"/>
              </a:spcBef>
              <a:buFontTx/>
              <a:buChar char="•"/>
              <a:defRPr/>
            </a:pPr>
            <a:r>
              <a:rPr lang="el-GR" altLang="el-GR" sz="2400" dirty="0">
                <a:latin typeface="Calibri" pitchFamily="34" charset="0"/>
                <a:cs typeface="Arial" charset="0"/>
              </a:rPr>
              <a:t>από κάθε Μητέρα : 1 θηλυκό τέκνο &amp; 1 αρσενικό τέκνο με πιθανότητα Π/Μ </a:t>
            </a:r>
          </a:p>
        </p:txBody>
      </p:sp>
      <p:sp>
        <p:nvSpPr>
          <p:cNvPr id="31748" name="TextBox 4"/>
          <p:cNvSpPr txBox="1">
            <a:spLocks noChangeArrowheads="1"/>
          </p:cNvSpPr>
          <p:nvPr/>
        </p:nvSpPr>
        <p:spPr bwMode="auto">
          <a:xfrm>
            <a:off x="323850" y="4581525"/>
            <a:ext cx="8269288" cy="954088"/>
          </a:xfrm>
          <a:prstGeom prst="rect">
            <a:avLst/>
          </a:prstGeom>
          <a:solidFill>
            <a:schemeClr val="accent2">
              <a:lumMod val="20000"/>
              <a:lumOff val="80000"/>
            </a:schemeClr>
          </a:solidFill>
          <a:ln w="9525">
            <a:solidFill>
              <a:schemeClr val="accent1">
                <a:lumMod val="75000"/>
              </a:schemeClr>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l-GR" altLang="en-US" sz="2800" dirty="0">
                <a:latin typeface="Calibri" panose="020F0502020204030204" pitchFamily="34" charset="0"/>
                <a:cs typeface="Arial" panose="020B0604020202020204" pitchFamily="34" charset="0"/>
              </a:rPr>
              <a:t>Σταθερό μέγεθος οικογένειας</a:t>
            </a:r>
            <a:r>
              <a:rPr lang="en-US" altLang="en-US" sz="2800" dirty="0">
                <a:latin typeface="Calibri" panose="020F0502020204030204" pitchFamily="34" charset="0"/>
                <a:cs typeface="Arial" panose="020B0604020202020204" pitchFamily="34" charset="0"/>
              </a:rPr>
              <a:t> </a:t>
            </a:r>
            <a:r>
              <a:rPr lang="el-GR" altLang="en-US" sz="2800" dirty="0">
                <a:latin typeface="Calibri" panose="020F0502020204030204" pitchFamily="34" charset="0"/>
                <a:cs typeface="Arial" panose="020B0604020202020204" pitchFamily="34" charset="0"/>
              </a:rPr>
              <a:t>εξασφαλίζει μεγαλύτερο Ν</a:t>
            </a:r>
            <a:r>
              <a:rPr lang="en-US" altLang="en-US" sz="2800" baseline="-25000" dirty="0">
                <a:latin typeface="Calibri" panose="020F0502020204030204" pitchFamily="34" charset="0"/>
                <a:cs typeface="Arial" panose="020B0604020202020204" pitchFamily="34" charset="0"/>
              </a:rPr>
              <a:t>e</a:t>
            </a:r>
            <a:r>
              <a:rPr lang="el-GR" altLang="en-US" sz="2800" dirty="0">
                <a:latin typeface="Calibri" panose="020F0502020204030204" pitchFamily="34" charset="0"/>
                <a:cs typeface="Arial" panose="020B0604020202020204" pitchFamily="34" charset="0"/>
              </a:rPr>
              <a:t> και μικρότερη αύξηση της </a:t>
            </a:r>
            <a:r>
              <a:rPr lang="el-GR" altLang="en-US" sz="2800" dirty="0" err="1">
                <a:latin typeface="Calibri" panose="020F0502020204030204" pitchFamily="34" charset="0"/>
                <a:cs typeface="Arial" panose="020B0604020202020204" pitchFamily="34" charset="0"/>
              </a:rPr>
              <a:t>ομομειξίας</a:t>
            </a:r>
            <a:r>
              <a:rPr lang="el-GR" altLang="en-US" sz="2800" dirty="0">
                <a:latin typeface="Calibri" panose="020F0502020204030204" pitchFamily="34" charset="0"/>
                <a:cs typeface="Arial" panose="020B0604020202020204" pitchFamily="34" charset="0"/>
              </a:rPr>
              <a:t> </a:t>
            </a:r>
            <a:r>
              <a:rPr lang="en-US" altLang="en-US" sz="2800" dirty="0">
                <a:latin typeface="Calibri" panose="020F0502020204030204" pitchFamily="34" charset="0"/>
                <a:cs typeface="Arial" panose="020B0604020202020204" pitchFamily="34" charset="0"/>
              </a:rPr>
              <a:t>F</a:t>
            </a:r>
            <a:r>
              <a:rPr lang="el-GR" altLang="en-US" sz="2800" dirty="0">
                <a:latin typeface="Calibri" panose="020F0502020204030204" pitchFamily="34" charset="0"/>
                <a:cs typeface="Arial" panose="020B0604020202020204"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47A52B-B96F-49FA-9D3F-1763CA6AF394}" type="slidenum">
              <a:rPr lang="el-GR" altLang="en-US" sz="1400" smtClean="0"/>
              <a:pPr>
                <a:spcBef>
                  <a:spcPct val="0"/>
                </a:spcBef>
                <a:buFontTx/>
                <a:buNone/>
              </a:pPr>
              <a:t>28</a:t>
            </a:fld>
            <a:endParaRPr lang="el-GR" altLang="en-US" sz="1400"/>
          </a:p>
        </p:txBody>
      </p:sp>
      <p:sp>
        <p:nvSpPr>
          <p:cNvPr id="36867" name="Rectangle 2"/>
          <p:cNvSpPr>
            <a:spLocks noGrp="1" noChangeArrowheads="1"/>
          </p:cNvSpPr>
          <p:nvPr>
            <p:ph type="title"/>
          </p:nvPr>
        </p:nvSpPr>
        <p:spPr>
          <a:xfrm>
            <a:off x="457200" y="271463"/>
            <a:ext cx="8229600" cy="709612"/>
          </a:xfrm>
        </p:spPr>
        <p:txBody>
          <a:bodyPr/>
          <a:lstStyle/>
          <a:p>
            <a:pPr eaLnBrk="1" hangingPunct="1"/>
            <a:r>
              <a:rPr lang="el-GR" altLang="en-US" sz="3200" b="1">
                <a:latin typeface="Calibri" panose="020F0502020204030204" pitchFamily="34" charset="0"/>
              </a:rPr>
              <a:t>Συντελεστής ομομειξίας και δραστικό μέγεθος πληθυσμού</a:t>
            </a:r>
            <a:endParaRPr lang="en-GB" altLang="en-US" sz="3200" b="1">
              <a:latin typeface="Calibri" panose="020F0502020204030204" pitchFamily="34" charset="0"/>
            </a:endParaRPr>
          </a:p>
        </p:txBody>
      </p:sp>
      <p:sp>
        <p:nvSpPr>
          <p:cNvPr id="36868" name="Rectangle 3"/>
          <p:cNvSpPr>
            <a:spLocks noGrp="1" noChangeArrowheads="1"/>
          </p:cNvSpPr>
          <p:nvPr>
            <p:ph type="body" idx="1"/>
          </p:nvPr>
        </p:nvSpPr>
        <p:spPr>
          <a:xfrm>
            <a:off x="457200" y="1373188"/>
            <a:ext cx="8229600" cy="4979987"/>
          </a:xfrm>
          <a:solidFill>
            <a:srgbClr val="DDDDDD"/>
          </a:solidFill>
          <a:ln>
            <a:solidFill>
              <a:srgbClr val="FF0000"/>
            </a:solidFill>
            <a:miter lim="800000"/>
            <a:headEnd/>
            <a:tailEnd/>
          </a:ln>
        </p:spPr>
        <p:txBody>
          <a:bodyPr/>
          <a:lstStyle/>
          <a:p>
            <a:pPr eaLnBrk="1" hangingPunct="1">
              <a:buFontTx/>
              <a:buNone/>
            </a:pPr>
            <a:r>
              <a:rPr lang="el-GR" altLang="en-US" sz="2800" b="1">
                <a:latin typeface="Calibri" panose="020F0502020204030204" pitchFamily="34" charset="0"/>
                <a:cs typeface="Calibri" panose="020F0502020204030204" pitchFamily="34" charset="0"/>
              </a:rPr>
              <a:t>Άσκηση 2</a:t>
            </a:r>
            <a:r>
              <a:rPr lang="el-GR" altLang="en-US" sz="2800">
                <a:latin typeface="Calibri" panose="020F0502020204030204" pitchFamily="34" charset="0"/>
                <a:cs typeface="Calibri" panose="020F0502020204030204" pitchFamily="34" charset="0"/>
              </a:rPr>
              <a:t>: Μία εκτροφική σειρά χοίρων αποτελείται από 10 κάπρους και 30 χοιρομητέρες. </a:t>
            </a:r>
            <a:endParaRPr lang="en-GB" altLang="en-US" sz="2800">
              <a:latin typeface="Calibri" panose="020F0502020204030204" pitchFamily="34" charset="0"/>
              <a:cs typeface="Calibri" panose="020F0502020204030204" pitchFamily="34" charset="0"/>
            </a:endParaRPr>
          </a:p>
          <a:p>
            <a:pPr eaLnBrk="1" hangingPunct="1">
              <a:buFontTx/>
              <a:buNone/>
            </a:pPr>
            <a:r>
              <a:rPr lang="el-GR" altLang="en-US" sz="2800">
                <a:latin typeface="Calibri" panose="020F0502020204030204" pitchFamily="34" charset="0"/>
                <a:cs typeface="Calibri" panose="020F0502020204030204" pitchFamily="34" charset="0"/>
              </a:rPr>
              <a:t>Να υπολογιστεί η ανά γενιά αύξηση του συντελεστή ομομειξίας </a:t>
            </a:r>
            <a:r>
              <a:rPr lang="en-US" altLang="en-US" sz="2800">
                <a:latin typeface="Calibri" panose="020F0502020204030204" pitchFamily="34" charset="0"/>
                <a:cs typeface="Calibri" panose="020F0502020204030204" pitchFamily="34" charset="0"/>
              </a:rPr>
              <a:t>F </a:t>
            </a:r>
            <a:r>
              <a:rPr lang="el-GR" altLang="en-US" sz="2800">
                <a:latin typeface="Calibri" panose="020F0502020204030204" pitchFamily="34" charset="0"/>
                <a:cs typeface="Calibri" panose="020F0502020204030204" pitchFamily="34" charset="0"/>
              </a:rPr>
              <a:t>στις περιπτώσεις: </a:t>
            </a:r>
          </a:p>
          <a:p>
            <a:pPr eaLnBrk="1" hangingPunct="1">
              <a:buFontTx/>
              <a:buNone/>
            </a:pPr>
            <a:r>
              <a:rPr lang="el-GR" altLang="en-US" sz="2800">
                <a:latin typeface="Calibri" panose="020F0502020204030204" pitchFamily="34" charset="0"/>
                <a:cs typeface="Calibri" panose="020F0502020204030204" pitchFamily="34" charset="0"/>
              </a:rPr>
              <a:t>α) τα μεγέθη των οικογενειών παραμένουν σταθερά και </a:t>
            </a:r>
          </a:p>
          <a:p>
            <a:pPr eaLnBrk="1" hangingPunct="1">
              <a:buFontTx/>
              <a:buNone/>
            </a:pPr>
            <a:r>
              <a:rPr lang="el-GR" altLang="en-US" sz="2800">
                <a:latin typeface="Calibri" panose="020F0502020204030204" pitchFamily="34" charset="0"/>
                <a:cs typeface="Calibri" panose="020F0502020204030204" pitchFamily="34" charset="0"/>
              </a:rPr>
              <a:t>β) τα μεγέθη των οικογενειών παρουσιάζουν διακυμάνσεις, ποικίλλουν τυχαία. </a:t>
            </a:r>
            <a:endParaRPr lang="en-GB" altLang="en-US" sz="2800">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172B5D-5717-4C36-888E-A1E54F2334C5}" type="slidenum">
              <a:rPr lang="el-GR" altLang="en-US" sz="1400" smtClean="0"/>
              <a:pPr>
                <a:spcBef>
                  <a:spcPct val="0"/>
                </a:spcBef>
                <a:buFontTx/>
                <a:buNone/>
              </a:pPr>
              <a:t>29</a:t>
            </a:fld>
            <a:endParaRPr lang="el-GR" altLang="en-US" sz="1400"/>
          </a:p>
        </p:txBody>
      </p:sp>
      <p:sp>
        <p:nvSpPr>
          <p:cNvPr id="37891" name="Rectangle 3"/>
          <p:cNvSpPr>
            <a:spLocks noGrp="1" noChangeArrowheads="1"/>
          </p:cNvSpPr>
          <p:nvPr>
            <p:ph type="body" idx="1"/>
          </p:nvPr>
        </p:nvSpPr>
        <p:spPr>
          <a:xfrm>
            <a:off x="395288" y="1266825"/>
            <a:ext cx="8229600" cy="5186363"/>
          </a:xfrm>
          <a:solidFill>
            <a:srgbClr val="DDDDDD"/>
          </a:solidFill>
          <a:ln>
            <a:solidFill>
              <a:srgbClr val="FF0000"/>
            </a:solidFill>
            <a:miter lim="800000"/>
            <a:headEnd/>
            <a:tailEnd/>
          </a:ln>
        </p:spPr>
        <p:txBody>
          <a:bodyPr/>
          <a:lstStyle/>
          <a:p>
            <a:pPr eaLnBrk="1" hangingPunct="1"/>
            <a:r>
              <a:rPr lang="el-GR" altLang="en-US" sz="2800">
                <a:latin typeface="Calibri" panose="020F0502020204030204" pitchFamily="34" charset="0"/>
                <a:cs typeface="Calibri" panose="020F0502020204030204" pitchFamily="34" charset="0"/>
              </a:rPr>
              <a:t>Λύση:</a:t>
            </a:r>
          </a:p>
          <a:p>
            <a:pPr eaLnBrk="1" hangingPunct="1"/>
            <a:r>
              <a:rPr lang="el-GR" altLang="en-US" sz="2800">
                <a:latin typeface="Calibri" panose="020F0502020204030204" pitchFamily="34" charset="0"/>
                <a:cs typeface="Calibri" panose="020F0502020204030204" pitchFamily="34" charset="0"/>
              </a:rPr>
              <a:t>Α) Όταν το μέγεθος των οικογενειών διατηρείται σταθερό </a:t>
            </a:r>
          </a:p>
          <a:p>
            <a:pPr lvl="1" eaLnBrk="1" hangingPunct="1"/>
            <a:r>
              <a:rPr lang="el-GR" altLang="en-US" sz="2400">
                <a:latin typeface="Calibri" panose="020F0502020204030204" pitchFamily="34" charset="0"/>
                <a:cs typeface="Calibri" panose="020F0502020204030204" pitchFamily="34" charset="0"/>
              </a:rPr>
              <a:t>από κάθε οικογένεια ετεροθαλών αδελφών διατηρείται ένα ♂ και </a:t>
            </a:r>
            <a:endParaRPr lang="en-US" altLang="en-US" sz="2400">
              <a:latin typeface="Calibri" panose="020F0502020204030204" pitchFamily="34" charset="0"/>
              <a:cs typeface="Calibri" panose="020F0502020204030204" pitchFamily="34" charset="0"/>
            </a:endParaRPr>
          </a:p>
          <a:p>
            <a:pPr lvl="1" eaLnBrk="1" hangingPunct="1"/>
            <a:r>
              <a:rPr lang="el-GR" altLang="en-US" sz="2400">
                <a:latin typeface="Calibri" panose="020F0502020204030204" pitchFamily="34" charset="0"/>
                <a:cs typeface="Calibri" panose="020F0502020204030204" pitchFamily="34" charset="0"/>
              </a:rPr>
              <a:t>από κάθε οικογένεια αμφιθαλών αδελφών ένα ♀ </a:t>
            </a:r>
          </a:p>
          <a:p>
            <a:pPr eaLnBrk="1" hangingPunct="1"/>
            <a:r>
              <a:rPr lang="el-GR" altLang="en-US" sz="2800">
                <a:latin typeface="Calibri" panose="020F0502020204030204" pitchFamily="34" charset="0"/>
                <a:cs typeface="Calibri" panose="020F0502020204030204" pitchFamily="34" charset="0"/>
              </a:rPr>
              <a:t>για το δραστικό μέγεθος Ν</a:t>
            </a:r>
            <a:r>
              <a:rPr lang="en-US" altLang="en-US" sz="2800" baseline="-25000">
                <a:latin typeface="Calibri" panose="020F0502020204030204" pitchFamily="34" charset="0"/>
                <a:cs typeface="Calibri" panose="020F0502020204030204" pitchFamily="34" charset="0"/>
              </a:rPr>
              <a:t>e</a:t>
            </a:r>
            <a:r>
              <a:rPr lang="en-US" altLang="en-US" sz="2800">
                <a:latin typeface="Calibri" panose="020F0502020204030204" pitchFamily="34" charset="0"/>
                <a:cs typeface="Calibri" panose="020F0502020204030204" pitchFamily="34" charset="0"/>
              </a:rPr>
              <a:t> </a:t>
            </a:r>
            <a:r>
              <a:rPr lang="el-GR" altLang="en-US" sz="2800">
                <a:latin typeface="Calibri" panose="020F0502020204030204" pitchFamily="34" charset="0"/>
                <a:cs typeface="Calibri" panose="020F0502020204030204" pitchFamily="34" charset="0"/>
              </a:rPr>
              <a:t>ισχύει ο τύπος: </a:t>
            </a:r>
          </a:p>
          <a:p>
            <a:pPr eaLnBrk="1" hangingPunct="1">
              <a:buFontTx/>
              <a:buNone/>
            </a:pPr>
            <a:r>
              <a:rPr lang="en-US" altLang="en-US" sz="2800">
                <a:latin typeface="Calibri" panose="020F0502020204030204" pitchFamily="34" charset="0"/>
                <a:cs typeface="Calibri" panose="020F0502020204030204" pitchFamily="34" charset="0"/>
              </a:rPr>
              <a:t>          </a:t>
            </a:r>
          </a:p>
          <a:p>
            <a:pPr eaLnBrk="1" hangingPunct="1"/>
            <a:r>
              <a:rPr lang="el-GR" altLang="en-US" sz="2800">
                <a:latin typeface="Calibri" panose="020F0502020204030204" pitchFamily="34" charset="0"/>
                <a:cs typeface="Calibri" panose="020F0502020204030204" pitchFamily="34" charset="0"/>
              </a:rPr>
              <a:t>Ν</a:t>
            </a:r>
            <a:r>
              <a:rPr lang="en-US" altLang="en-US" sz="2800" baseline="-25000">
                <a:latin typeface="Calibri" panose="020F0502020204030204" pitchFamily="34" charset="0"/>
                <a:cs typeface="Calibri" panose="020F0502020204030204" pitchFamily="34" charset="0"/>
              </a:rPr>
              <a:t>e</a:t>
            </a:r>
            <a:r>
              <a:rPr lang="en-US" altLang="en-US" sz="2800">
                <a:latin typeface="Calibri" panose="020F0502020204030204" pitchFamily="34" charset="0"/>
                <a:cs typeface="Calibri" panose="020F0502020204030204" pitchFamily="34" charset="0"/>
              </a:rPr>
              <a:t>=</a:t>
            </a:r>
          </a:p>
          <a:p>
            <a:pPr eaLnBrk="1" hangingPunct="1"/>
            <a:endParaRPr lang="en-US" altLang="en-US" sz="2800">
              <a:latin typeface="Calibri" panose="020F0502020204030204" pitchFamily="34" charset="0"/>
              <a:cs typeface="Calibri" panose="020F0502020204030204" pitchFamily="34" charset="0"/>
            </a:endParaRPr>
          </a:p>
          <a:p>
            <a:pPr eaLnBrk="1" hangingPunct="1"/>
            <a:endParaRPr lang="el-GR" altLang="en-US" sz="2800">
              <a:latin typeface="Calibri" panose="020F0502020204030204" pitchFamily="34" charset="0"/>
              <a:cs typeface="Calibri" panose="020F0502020204030204" pitchFamily="34" charset="0"/>
            </a:endParaRPr>
          </a:p>
        </p:txBody>
      </p:sp>
      <p:sp>
        <p:nvSpPr>
          <p:cNvPr id="37892" name="Rectangle 2"/>
          <p:cNvSpPr>
            <a:spLocks noChangeArrowheads="1"/>
          </p:cNvSpPr>
          <p:nvPr/>
        </p:nvSpPr>
        <p:spPr bwMode="auto">
          <a:xfrm>
            <a:off x="539750" y="333375"/>
            <a:ext cx="8229600" cy="719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2800">
                <a:solidFill>
                  <a:schemeClr val="tx2"/>
                </a:solidFill>
              </a:rPr>
              <a:t>Σχέση </a:t>
            </a:r>
            <a:r>
              <a:rPr lang="en-US" altLang="en-US" sz="2800">
                <a:solidFill>
                  <a:schemeClr val="tx2"/>
                </a:solidFill>
              </a:rPr>
              <a:t>Ne</a:t>
            </a:r>
            <a:r>
              <a:rPr lang="el-GR" altLang="en-US" sz="2800">
                <a:solidFill>
                  <a:schemeClr val="tx2"/>
                </a:solidFill>
              </a:rPr>
              <a:t> με τα μεγέθη Να (αριθμός αρσενικών) και Νθ (αριθμός θηλυκών)</a:t>
            </a:r>
          </a:p>
        </p:txBody>
      </p:sp>
      <p:sp>
        <p:nvSpPr>
          <p:cNvPr id="3" name="TextBox 2"/>
          <p:cNvSpPr txBox="1">
            <a:spLocks noRot="1" noChangeAspect="1" noMove="1" noResize="1" noEditPoints="1" noAdjustHandles="1" noChangeArrowheads="1" noChangeShapeType="1" noTextEdit="1"/>
          </p:cNvSpPr>
          <p:nvPr/>
        </p:nvSpPr>
        <p:spPr>
          <a:xfrm>
            <a:off x="1475656" y="4653136"/>
            <a:ext cx="2736304" cy="1134349"/>
          </a:xfrm>
          <a:prstGeom prst="rect">
            <a:avLst/>
          </a:prstGeom>
          <a:blipFill>
            <a:blip r:embed="rId2"/>
            <a:stretch>
              <a:fillRect/>
            </a:stretch>
          </a:blipFill>
        </p:spPr>
        <p:txBody>
          <a:bodyPr/>
          <a:lstStyle/>
          <a:p>
            <a:pPr>
              <a:defRPr/>
            </a:pPr>
            <a:r>
              <a:rPr lang="el-GR">
                <a:no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E52BE2-922B-4563-97DB-C5A1517566EB}" type="slidenum">
              <a:rPr lang="el-GR" altLang="en-US" sz="1400" smtClean="0"/>
              <a:pPr>
                <a:spcBef>
                  <a:spcPct val="0"/>
                </a:spcBef>
                <a:buFontTx/>
                <a:buNone/>
              </a:pPr>
              <a:t>3</a:t>
            </a:fld>
            <a:endParaRPr lang="el-GR" altLang="en-US" sz="1400"/>
          </a:p>
        </p:txBody>
      </p:sp>
      <p:sp>
        <p:nvSpPr>
          <p:cNvPr id="6147" name="Rectangle 2"/>
          <p:cNvSpPr>
            <a:spLocks noGrp="1" noChangeArrowheads="1"/>
          </p:cNvSpPr>
          <p:nvPr>
            <p:ph type="title"/>
          </p:nvPr>
        </p:nvSpPr>
        <p:spPr>
          <a:xfrm>
            <a:off x="247650" y="131763"/>
            <a:ext cx="8648700" cy="612775"/>
          </a:xfrm>
          <a:solidFill>
            <a:schemeClr val="bg1"/>
          </a:solidFill>
        </p:spPr>
        <p:txBody>
          <a:bodyPr/>
          <a:lstStyle/>
          <a:p>
            <a:pPr eaLnBrk="1" hangingPunct="1"/>
            <a:r>
              <a:rPr lang="el-GR" altLang="en-US" sz="4000"/>
              <a:t>Επιπτώσεις της ομομειξίας</a:t>
            </a:r>
          </a:p>
        </p:txBody>
      </p:sp>
      <p:sp>
        <p:nvSpPr>
          <p:cNvPr id="6148" name="Rectangle 3"/>
          <p:cNvSpPr>
            <a:spLocks noGrp="1" noChangeArrowheads="1"/>
          </p:cNvSpPr>
          <p:nvPr>
            <p:ph type="body" idx="1"/>
          </p:nvPr>
        </p:nvSpPr>
        <p:spPr>
          <a:xfrm>
            <a:off x="468313" y="1023938"/>
            <a:ext cx="8566150" cy="4935537"/>
          </a:xfrm>
          <a:solidFill>
            <a:schemeClr val="bg1"/>
          </a:solidFill>
          <a:ln>
            <a:solidFill>
              <a:srgbClr val="FF0000"/>
            </a:solidFill>
            <a:miter lim="800000"/>
            <a:headEnd/>
            <a:tailEnd/>
          </a:ln>
        </p:spPr>
        <p:txBody>
          <a:bodyPr/>
          <a:lstStyle/>
          <a:p>
            <a:pPr eaLnBrk="1" hangingPunct="1">
              <a:lnSpc>
                <a:spcPct val="200000"/>
              </a:lnSpc>
            </a:pPr>
            <a:r>
              <a:rPr lang="el-GR" altLang="en-US" dirty="0"/>
              <a:t>Η επίπτωση των </a:t>
            </a:r>
            <a:r>
              <a:rPr lang="el-GR" altLang="en-US" dirty="0" err="1"/>
              <a:t>ομομεικτικών</a:t>
            </a:r>
            <a:r>
              <a:rPr lang="el-GR" altLang="en-US" dirty="0"/>
              <a:t> συζεύξεων στη γονοτυπική σύσταση ενός πληθυσμού δίνεται μέσα από το παράδειγμα ενός οργανισμού που </a:t>
            </a:r>
            <a:r>
              <a:rPr lang="el-GR" altLang="en-US" dirty="0" err="1"/>
              <a:t>αυτογονιμοποιείται</a:t>
            </a:r>
            <a:r>
              <a:rPr lang="el-GR" altLang="en-US" dirty="0"/>
              <a:t> (</a:t>
            </a:r>
            <a:r>
              <a:rPr lang="en-US" altLang="en-US" dirty="0"/>
              <a:t>self-fertilizing) </a:t>
            </a:r>
            <a:endParaRPr lang="el-GR"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F607162-2BBF-4B96-BE24-635E613C4F9C}" type="slidenum">
              <a:rPr lang="el-GR" altLang="en-US" sz="1400" smtClean="0"/>
              <a:pPr>
                <a:spcBef>
                  <a:spcPct val="0"/>
                </a:spcBef>
                <a:buFontTx/>
                <a:buNone/>
              </a:pPr>
              <a:t>30</a:t>
            </a:fld>
            <a:endParaRPr lang="el-GR" altLang="en-US" sz="1400"/>
          </a:p>
        </p:txBody>
      </p:sp>
      <p:sp>
        <p:nvSpPr>
          <p:cNvPr id="38915" name="Rectangle 3"/>
          <p:cNvSpPr>
            <a:spLocks noGrp="1" noChangeArrowheads="1"/>
          </p:cNvSpPr>
          <p:nvPr>
            <p:ph type="body" sz="half" idx="1"/>
          </p:nvPr>
        </p:nvSpPr>
        <p:spPr>
          <a:xfrm>
            <a:off x="611188" y="1387475"/>
            <a:ext cx="8220075" cy="4057650"/>
          </a:xfrm>
          <a:solidFill>
            <a:srgbClr val="DDDDDD"/>
          </a:solidFill>
          <a:ln>
            <a:solidFill>
              <a:srgbClr val="FF0000"/>
            </a:solidFill>
            <a:miter lim="800000"/>
            <a:headEnd/>
            <a:tailEnd/>
          </a:ln>
        </p:spPr>
        <p:txBody>
          <a:bodyPr/>
          <a:lstStyle/>
          <a:p>
            <a:pPr eaLnBrk="1" hangingPunct="1">
              <a:buFontTx/>
              <a:buNone/>
            </a:pPr>
            <a:r>
              <a:rPr lang="el-GR" altLang="en-US" sz="2800">
                <a:latin typeface="Calibri" panose="020F0502020204030204" pitchFamily="34" charset="0"/>
                <a:cs typeface="Calibri" panose="020F0502020204030204" pitchFamily="34" charset="0"/>
              </a:rPr>
              <a:t>τα μεγέθη των οικογενειών είναι σταθερά:</a:t>
            </a:r>
          </a:p>
          <a:p>
            <a:pPr eaLnBrk="1" hangingPunct="1">
              <a:buFontTx/>
              <a:buNone/>
            </a:pPr>
            <a:endParaRPr lang="el-GR" altLang="en-US" sz="2800"/>
          </a:p>
        </p:txBody>
      </p:sp>
      <p:graphicFrame>
        <p:nvGraphicFramePr>
          <p:cNvPr id="38916" name="Object 4"/>
          <p:cNvGraphicFramePr>
            <a:graphicFrameLocks noGrp="1" noChangeAspect="1"/>
          </p:cNvGraphicFramePr>
          <p:nvPr>
            <p:ph sz="half" idx="2"/>
          </p:nvPr>
        </p:nvGraphicFramePr>
        <p:xfrm>
          <a:off x="827088" y="2009775"/>
          <a:ext cx="7183437" cy="2889250"/>
        </p:xfrm>
        <a:graphic>
          <a:graphicData uri="http://schemas.openxmlformats.org/presentationml/2006/ole">
            <mc:AlternateContent xmlns:mc="http://schemas.openxmlformats.org/markup-compatibility/2006">
              <mc:Choice xmlns:v="urn:schemas-microsoft-com:vml" Requires="v">
                <p:oleObj name="Εξίσωση" r:id="rId2" imgW="2209800" imgH="889000" progId="Equation.3">
                  <p:embed/>
                </p:oleObj>
              </mc:Choice>
              <mc:Fallback>
                <p:oleObj name="Εξίσωση" r:id="rId2" imgW="2209800" imgH="8890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009775"/>
                        <a:ext cx="7183437" cy="288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D308FF-B053-4415-B4FB-8336582F2E56}" type="slidenum">
              <a:rPr lang="el-GR" altLang="en-US" sz="1400" smtClean="0"/>
              <a:pPr>
                <a:spcBef>
                  <a:spcPct val="0"/>
                </a:spcBef>
                <a:buFontTx/>
                <a:buNone/>
              </a:pPr>
              <a:t>31</a:t>
            </a:fld>
            <a:endParaRPr lang="el-GR" altLang="en-US" sz="1400"/>
          </a:p>
        </p:txBody>
      </p:sp>
      <p:sp>
        <p:nvSpPr>
          <p:cNvPr id="39939" name="Rectangle 2"/>
          <p:cNvSpPr>
            <a:spLocks noGrp="1" noChangeArrowheads="1"/>
          </p:cNvSpPr>
          <p:nvPr>
            <p:ph type="title"/>
          </p:nvPr>
        </p:nvSpPr>
        <p:spPr>
          <a:xfrm>
            <a:off x="457200" y="115888"/>
            <a:ext cx="8229600" cy="1143000"/>
          </a:xfrm>
          <a:solidFill>
            <a:schemeClr val="bg1"/>
          </a:solidFill>
        </p:spPr>
        <p:txBody>
          <a:bodyPr/>
          <a:lstStyle/>
          <a:p>
            <a:pPr eaLnBrk="1" hangingPunct="1"/>
            <a:r>
              <a:rPr lang="el-GR" altLang="en-US" sz="2800">
                <a:latin typeface="Calibri" panose="020F0502020204030204" pitchFamily="34" charset="0"/>
              </a:rPr>
              <a:t>Σχέση </a:t>
            </a:r>
            <a:r>
              <a:rPr lang="en-US" altLang="en-US" sz="2800">
                <a:latin typeface="Calibri" panose="020F0502020204030204" pitchFamily="34" charset="0"/>
              </a:rPr>
              <a:t>N</a:t>
            </a:r>
            <a:r>
              <a:rPr lang="en-US" altLang="en-US" sz="2800" baseline="-25000">
                <a:latin typeface="Calibri" panose="020F0502020204030204" pitchFamily="34" charset="0"/>
              </a:rPr>
              <a:t>e</a:t>
            </a:r>
            <a:r>
              <a:rPr lang="el-GR" altLang="en-US" sz="2800">
                <a:latin typeface="Calibri" panose="020F0502020204030204" pitchFamily="34" charset="0"/>
              </a:rPr>
              <a:t> με τα μεγέθη Ν</a:t>
            </a:r>
            <a:r>
              <a:rPr lang="el-GR" altLang="en-US" sz="2800" baseline="-25000">
                <a:latin typeface="Calibri" panose="020F0502020204030204" pitchFamily="34" charset="0"/>
              </a:rPr>
              <a:t>α</a:t>
            </a:r>
            <a:r>
              <a:rPr lang="el-GR" altLang="en-US" sz="2800">
                <a:latin typeface="Calibri" panose="020F0502020204030204" pitchFamily="34" charset="0"/>
              </a:rPr>
              <a:t> (αριθμός αρσενικών) και Ν</a:t>
            </a:r>
            <a:r>
              <a:rPr lang="el-GR" altLang="en-US" sz="2800" baseline="-25000">
                <a:latin typeface="Calibri" panose="020F0502020204030204" pitchFamily="34" charset="0"/>
              </a:rPr>
              <a:t>θ</a:t>
            </a:r>
            <a:r>
              <a:rPr lang="el-GR" altLang="en-US" sz="2800">
                <a:latin typeface="Calibri" panose="020F0502020204030204" pitchFamily="34" charset="0"/>
              </a:rPr>
              <a:t> (αριθμός θηλυκών)</a:t>
            </a:r>
          </a:p>
        </p:txBody>
      </p:sp>
      <p:sp>
        <p:nvSpPr>
          <p:cNvPr id="34820" name="Rectangle 3"/>
          <p:cNvSpPr>
            <a:spLocks noGrp="1" noChangeArrowheads="1"/>
          </p:cNvSpPr>
          <p:nvPr>
            <p:ph type="body" idx="1"/>
          </p:nvPr>
        </p:nvSpPr>
        <p:spPr>
          <a:xfrm>
            <a:off x="457200" y="1344613"/>
            <a:ext cx="8675688" cy="5376862"/>
          </a:xfrm>
          <a:solidFill>
            <a:srgbClr val="DDDDDD"/>
          </a:solidFill>
          <a:ln>
            <a:solidFill>
              <a:srgbClr val="FF0000"/>
            </a:solidFill>
            <a:miter lim="800000"/>
            <a:headEnd/>
            <a:tailEnd/>
          </a:ln>
        </p:spPr>
        <p:txBody>
          <a:bodyPr/>
          <a:lstStyle/>
          <a:p>
            <a:pPr eaLnBrk="1" hangingPunct="1">
              <a:lnSpc>
                <a:spcPct val="90000"/>
              </a:lnSpc>
              <a:defRPr/>
            </a:pPr>
            <a:endParaRPr lang="el-GR" altLang="en-US" sz="2400" dirty="0"/>
          </a:p>
          <a:p>
            <a:pPr eaLnBrk="1" hangingPunct="1">
              <a:lnSpc>
                <a:spcPct val="85000"/>
              </a:lnSpc>
              <a:spcBef>
                <a:spcPts val="0"/>
              </a:spcBef>
              <a:buFontTx/>
              <a:buNone/>
              <a:defRPr/>
            </a:pPr>
            <a:r>
              <a:rPr lang="el-GR" altLang="en-US" sz="2400" dirty="0">
                <a:latin typeface="Calibri" panose="020F0502020204030204" pitchFamily="34" charset="0"/>
              </a:rPr>
              <a:t>                 </a:t>
            </a:r>
            <a:r>
              <a:rPr lang="el-GR" altLang="en-US" dirty="0">
                <a:latin typeface="Calibri" panose="020F0502020204030204" pitchFamily="34" charset="0"/>
              </a:rPr>
              <a:t>4Ν</a:t>
            </a:r>
            <a:r>
              <a:rPr lang="el-GR" altLang="en-US" baseline="-25000" dirty="0">
                <a:latin typeface="Calibri" panose="020F0502020204030204" pitchFamily="34" charset="0"/>
              </a:rPr>
              <a:t>α</a:t>
            </a:r>
            <a:r>
              <a:rPr lang="el-GR" altLang="en-US" dirty="0">
                <a:latin typeface="Calibri" panose="020F0502020204030204" pitchFamily="34" charset="0"/>
              </a:rPr>
              <a:t> </a:t>
            </a:r>
            <a:r>
              <a:rPr lang="en-US" altLang="en-US" dirty="0">
                <a:latin typeface="Calibri" panose="020F0502020204030204" pitchFamily="34" charset="0"/>
              </a:rPr>
              <a:t>x N</a:t>
            </a:r>
            <a:r>
              <a:rPr lang="el-GR" altLang="en-US" baseline="-25000" dirty="0">
                <a:latin typeface="Calibri" panose="020F0502020204030204" pitchFamily="34" charset="0"/>
              </a:rPr>
              <a:t>θ</a:t>
            </a:r>
          </a:p>
          <a:p>
            <a:pPr eaLnBrk="1" hangingPunct="1">
              <a:lnSpc>
                <a:spcPct val="85000"/>
              </a:lnSpc>
              <a:spcBef>
                <a:spcPts val="0"/>
              </a:spcBef>
              <a:defRPr/>
            </a:pPr>
            <a:r>
              <a:rPr lang="el-GR" altLang="en-US" dirty="0">
                <a:latin typeface="Calibri" panose="020F0502020204030204" pitchFamily="34" charset="0"/>
              </a:rPr>
              <a:t>Ν</a:t>
            </a:r>
            <a:r>
              <a:rPr lang="en-US" altLang="en-US" baseline="-25000" dirty="0">
                <a:latin typeface="Calibri" panose="020F0502020204030204" pitchFamily="34" charset="0"/>
              </a:rPr>
              <a:t>e</a:t>
            </a:r>
            <a:r>
              <a:rPr lang="en-US" altLang="en-US" dirty="0">
                <a:latin typeface="Calibri" panose="020F0502020204030204" pitchFamily="34" charset="0"/>
              </a:rPr>
              <a:t>=</a:t>
            </a:r>
            <a:r>
              <a:rPr lang="el-GR" altLang="en-US" dirty="0">
                <a:latin typeface="Calibri" panose="020F0502020204030204" pitchFamily="34" charset="0"/>
              </a:rPr>
              <a:t> </a:t>
            </a:r>
            <a:r>
              <a:rPr lang="en-US" altLang="en-US" dirty="0">
                <a:latin typeface="Calibri" panose="020F0502020204030204" pitchFamily="34" charset="0"/>
              </a:rPr>
              <a:t>---------------</a:t>
            </a:r>
            <a:r>
              <a:rPr lang="el-GR" altLang="en-US" dirty="0">
                <a:latin typeface="Calibri" panose="020F0502020204030204" pitchFamily="34" charset="0"/>
              </a:rPr>
              <a:t>   </a:t>
            </a:r>
          </a:p>
          <a:p>
            <a:pPr marL="0" indent="0" eaLnBrk="1" hangingPunct="1">
              <a:lnSpc>
                <a:spcPct val="85000"/>
              </a:lnSpc>
              <a:spcBef>
                <a:spcPts val="0"/>
              </a:spcBef>
              <a:buFontTx/>
              <a:buNone/>
              <a:defRPr/>
            </a:pPr>
            <a:r>
              <a:rPr lang="el-GR" altLang="en-US" dirty="0">
                <a:latin typeface="Calibri" panose="020F0502020204030204" pitchFamily="34" charset="0"/>
              </a:rPr>
              <a:t>              </a:t>
            </a:r>
            <a:r>
              <a:rPr lang="en-US" altLang="en-US" dirty="0">
                <a:latin typeface="Calibri" panose="020F0502020204030204" pitchFamily="34" charset="0"/>
              </a:rPr>
              <a:t>N</a:t>
            </a:r>
            <a:r>
              <a:rPr lang="el-GR" altLang="en-US" baseline="-25000" dirty="0">
                <a:latin typeface="Calibri" panose="020F0502020204030204" pitchFamily="34" charset="0"/>
              </a:rPr>
              <a:t>α</a:t>
            </a:r>
            <a:r>
              <a:rPr lang="el-GR" altLang="en-US" dirty="0">
                <a:latin typeface="Calibri" panose="020F0502020204030204" pitchFamily="34" charset="0"/>
              </a:rPr>
              <a:t> +</a:t>
            </a:r>
            <a:r>
              <a:rPr lang="el-GR" altLang="en-US" dirty="0" err="1">
                <a:latin typeface="Calibri" panose="020F0502020204030204" pitchFamily="34" charset="0"/>
              </a:rPr>
              <a:t>Ν</a:t>
            </a:r>
            <a:r>
              <a:rPr lang="el-GR" altLang="en-US" baseline="-25000" dirty="0" err="1">
                <a:latin typeface="Calibri" panose="020F0502020204030204" pitchFamily="34" charset="0"/>
              </a:rPr>
              <a:t>θ</a:t>
            </a:r>
            <a:endParaRPr lang="el-GR" altLang="en-US" baseline="-25000" dirty="0">
              <a:latin typeface="Calibri" panose="020F0502020204030204" pitchFamily="34" charset="0"/>
            </a:endParaRPr>
          </a:p>
          <a:p>
            <a:pPr eaLnBrk="1" hangingPunct="1">
              <a:lnSpc>
                <a:spcPct val="85000"/>
              </a:lnSpc>
              <a:buFontTx/>
              <a:buNone/>
              <a:defRPr/>
            </a:pPr>
            <a:r>
              <a:rPr lang="el-GR" altLang="en-US" dirty="0">
                <a:latin typeface="Calibri" panose="020F0502020204030204" pitchFamily="34" charset="0"/>
              </a:rPr>
              <a:t>                                                </a:t>
            </a:r>
          </a:p>
          <a:p>
            <a:pPr eaLnBrk="1" hangingPunct="1">
              <a:lnSpc>
                <a:spcPct val="85000"/>
              </a:lnSpc>
              <a:defRPr/>
            </a:pPr>
            <a:r>
              <a:rPr lang="el-GR" altLang="en-US" sz="2800" dirty="0">
                <a:latin typeface="Calibri" panose="020F0502020204030204" pitchFamily="34" charset="0"/>
              </a:rPr>
              <a:t>Με την τεχνητή σπερματέγχυση ο αριθμός των αρσενικών </a:t>
            </a:r>
            <a:r>
              <a:rPr lang="en-US" altLang="en-US" sz="2800" dirty="0">
                <a:latin typeface="Calibri" panose="020F0502020204030204" pitchFamily="34" charset="0"/>
              </a:rPr>
              <a:t>N</a:t>
            </a:r>
            <a:r>
              <a:rPr lang="el-GR" altLang="en-US" sz="2800" baseline="-25000" dirty="0">
                <a:latin typeface="Calibri" panose="020F0502020204030204" pitchFamily="34" charset="0"/>
              </a:rPr>
              <a:t>α</a:t>
            </a:r>
            <a:r>
              <a:rPr lang="el-GR" altLang="en-US" sz="2800" dirty="0">
                <a:latin typeface="Calibri" panose="020F0502020204030204" pitchFamily="34" charset="0"/>
              </a:rPr>
              <a:t> είναι κατά πολύ μικρότερος από τον αριθμό των θηλυκών </a:t>
            </a:r>
            <a:r>
              <a:rPr lang="el-GR" altLang="en-US" sz="2800" dirty="0" err="1">
                <a:latin typeface="Calibri" panose="020F0502020204030204" pitchFamily="34" charset="0"/>
              </a:rPr>
              <a:t>Ν</a:t>
            </a:r>
            <a:r>
              <a:rPr lang="el-GR" altLang="en-US" sz="2800" baseline="-25000" dirty="0" err="1">
                <a:latin typeface="Calibri" panose="020F0502020204030204" pitchFamily="34" charset="0"/>
              </a:rPr>
              <a:t>θ</a:t>
            </a:r>
            <a:r>
              <a:rPr lang="el-GR" altLang="en-US" sz="2800" dirty="0">
                <a:latin typeface="Calibri" panose="020F0502020204030204" pitchFamily="34" charset="0"/>
              </a:rPr>
              <a:t>. </a:t>
            </a:r>
          </a:p>
          <a:p>
            <a:pPr eaLnBrk="1" hangingPunct="1">
              <a:lnSpc>
                <a:spcPct val="85000"/>
              </a:lnSpc>
              <a:defRPr/>
            </a:pPr>
            <a:r>
              <a:rPr lang="el-GR" altLang="en-US" sz="2800" dirty="0">
                <a:latin typeface="Calibri" panose="020F0502020204030204" pitchFamily="34" charset="0"/>
              </a:rPr>
              <a:t>Τότε ισχύει κατά προσέγγιση :</a:t>
            </a:r>
            <a:r>
              <a:rPr lang="el-GR" altLang="en-US" sz="2400" dirty="0">
                <a:latin typeface="Calibri" panose="020F0502020204030204" pitchFamily="34" charset="0"/>
              </a:rPr>
              <a:t> </a:t>
            </a:r>
            <a:r>
              <a:rPr lang="en-US" altLang="en-US" sz="4000" dirty="0">
                <a:latin typeface="Calibri" panose="020F0502020204030204" pitchFamily="34" charset="0"/>
              </a:rPr>
              <a:t>N</a:t>
            </a:r>
            <a:r>
              <a:rPr lang="en-US" altLang="en-US" sz="4000" baseline="-25000" dirty="0">
                <a:latin typeface="Calibri" panose="020F0502020204030204" pitchFamily="34" charset="0"/>
              </a:rPr>
              <a:t>e</a:t>
            </a:r>
            <a:r>
              <a:rPr lang="en-US" altLang="en-US" sz="4000" dirty="0">
                <a:latin typeface="Calibri" panose="020F0502020204030204" pitchFamily="34" charset="0"/>
              </a:rPr>
              <a:t> </a:t>
            </a:r>
            <a:r>
              <a:rPr lang="en-US" altLang="en-US" sz="4000" dirty="0">
                <a:latin typeface="Calibri" panose="020F0502020204030204" pitchFamily="34" charset="0"/>
                <a:cs typeface="Arial" panose="020B0604020202020204" pitchFamily="34" charset="0"/>
              </a:rPr>
              <a:t>≈</a:t>
            </a:r>
            <a:r>
              <a:rPr lang="en-US" altLang="en-US" sz="4000" dirty="0">
                <a:latin typeface="Calibri" panose="020F0502020204030204" pitchFamily="34" charset="0"/>
              </a:rPr>
              <a:t> 4 N</a:t>
            </a:r>
            <a:r>
              <a:rPr lang="el-GR" altLang="en-US" sz="4000" baseline="-25000" dirty="0">
                <a:latin typeface="Calibri" panose="020F0502020204030204" pitchFamily="34" charset="0"/>
              </a:rPr>
              <a:t>α </a:t>
            </a:r>
          </a:p>
          <a:p>
            <a:pPr eaLnBrk="1" hangingPunct="1">
              <a:lnSpc>
                <a:spcPct val="85000"/>
              </a:lnSpc>
              <a:defRPr/>
            </a:pPr>
            <a:r>
              <a:rPr lang="en-US" altLang="en-US" sz="4000" baseline="-25000" dirty="0">
                <a:latin typeface="Calibri" panose="020F0502020204030204" pitchFamily="34" charset="0"/>
              </a:rPr>
              <a:t> </a:t>
            </a:r>
            <a:r>
              <a:rPr lang="el-GR" altLang="en-US" sz="4400" dirty="0">
                <a:latin typeface="Calibri" panose="020F0502020204030204" pitchFamily="34" charset="0"/>
              </a:rPr>
              <a:t>Δ</a:t>
            </a:r>
            <a:r>
              <a:rPr lang="en-US" altLang="en-US" sz="4400" dirty="0">
                <a:latin typeface="Calibri" panose="020F0502020204030204" pitchFamily="34" charset="0"/>
              </a:rPr>
              <a:t>F=1/8Na</a:t>
            </a:r>
            <a:endParaRPr lang="el-GR" altLang="en-US" sz="4400" dirty="0">
              <a:latin typeface="Calibri" panose="020F0502020204030204" pitchFamily="34" charset="0"/>
            </a:endParaRPr>
          </a:p>
        </p:txBody>
      </p:sp>
      <p:sp>
        <p:nvSpPr>
          <p:cNvPr id="39941" name="TextBox 1"/>
          <p:cNvSpPr txBox="1">
            <a:spLocks noChangeArrowheads="1"/>
          </p:cNvSpPr>
          <p:nvPr/>
        </p:nvSpPr>
        <p:spPr bwMode="auto">
          <a:xfrm>
            <a:off x="9685338" y="1484313"/>
            <a:ext cx="1295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l-GR" altLang="el-GR" sz="1800"/>
          </a:p>
        </p:txBody>
      </p:sp>
      <p:sp>
        <p:nvSpPr>
          <p:cNvPr id="39942" name="TextBox 2"/>
          <p:cNvSpPr txBox="1">
            <a:spLocks noChangeArrowheads="1"/>
          </p:cNvSpPr>
          <p:nvPr/>
        </p:nvSpPr>
        <p:spPr bwMode="auto">
          <a:xfrm>
            <a:off x="3851275" y="1700213"/>
            <a:ext cx="4465638" cy="15700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2400" dirty="0">
                <a:latin typeface="Calibri" panose="020F0502020204030204" pitchFamily="34" charset="0"/>
                <a:cs typeface="Calibri" panose="020F0502020204030204" pitchFamily="34" charset="0"/>
              </a:rPr>
              <a:t>Όταν </a:t>
            </a:r>
            <a:r>
              <a:rPr lang="el-GR" altLang="en-US" sz="2400" dirty="0">
                <a:latin typeface="Calibri" panose="020F0502020204030204" pitchFamily="34" charset="0"/>
                <a:cs typeface="Calibri" panose="020F0502020204030204" pitchFamily="34" charset="0"/>
              </a:rPr>
              <a:t>το μέγεθος των οικογενειών δεν είναι σταθερό (παρουσιάζει διακυμάνσεις αλλά με τυχαίο τρόπο)</a:t>
            </a:r>
            <a:endParaRPr lang="en-US" alt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D26C477-CABB-4E61-9BC9-7C2F0589F8F5}" type="slidenum">
              <a:rPr lang="el-GR" altLang="en-US" sz="1400" smtClean="0"/>
              <a:pPr>
                <a:spcBef>
                  <a:spcPct val="0"/>
                </a:spcBef>
                <a:buFontTx/>
                <a:buNone/>
              </a:pPr>
              <a:t>32</a:t>
            </a:fld>
            <a:endParaRPr lang="el-GR" altLang="en-US" sz="1400"/>
          </a:p>
        </p:txBody>
      </p:sp>
      <p:sp>
        <p:nvSpPr>
          <p:cNvPr id="40963" name="Rectangle 3"/>
          <p:cNvSpPr>
            <a:spLocks noGrp="1" noChangeArrowheads="1"/>
          </p:cNvSpPr>
          <p:nvPr>
            <p:ph type="body" sz="half" idx="1"/>
          </p:nvPr>
        </p:nvSpPr>
        <p:spPr>
          <a:xfrm>
            <a:off x="415925" y="549275"/>
            <a:ext cx="8312150" cy="4402138"/>
          </a:xfrm>
          <a:solidFill>
            <a:srgbClr val="DDDDDD"/>
          </a:solidFill>
          <a:ln>
            <a:solidFill>
              <a:srgbClr val="FF0000"/>
            </a:solidFill>
            <a:miter lim="800000"/>
            <a:headEnd/>
            <a:tailEnd/>
          </a:ln>
        </p:spPr>
        <p:txBody>
          <a:bodyPr/>
          <a:lstStyle/>
          <a:p>
            <a:pPr eaLnBrk="1" hangingPunct="1">
              <a:lnSpc>
                <a:spcPct val="90000"/>
              </a:lnSpc>
              <a:buFontTx/>
              <a:buNone/>
            </a:pPr>
            <a:r>
              <a:rPr lang="el-GR" altLang="en-US" sz="2800">
                <a:latin typeface="Calibri" panose="020F0502020204030204" pitchFamily="34" charset="0"/>
                <a:cs typeface="Calibri" panose="020F0502020204030204" pitchFamily="34" charset="0"/>
              </a:rPr>
              <a:t>β) όταν τα μεγέθη των οικογενειών ποικίλλουν τυχαία</a:t>
            </a:r>
            <a:r>
              <a:rPr lang="en-US" altLang="en-US" sz="2800">
                <a:latin typeface="Calibri" panose="020F0502020204030204" pitchFamily="34" charset="0"/>
                <a:cs typeface="Calibri" panose="020F0502020204030204" pitchFamily="34" charset="0"/>
              </a:rPr>
              <a:t> </a:t>
            </a:r>
            <a:r>
              <a:rPr lang="el-GR" altLang="en-US" sz="2800">
                <a:latin typeface="Calibri" panose="020F0502020204030204" pitchFamily="34" charset="0"/>
                <a:cs typeface="Calibri" panose="020F0502020204030204" pitchFamily="34" charset="0"/>
              </a:rPr>
              <a:t>δηλαδή δεν είναι σταθερά και παρουσιάζουν διακυμάνσεις:</a:t>
            </a:r>
          </a:p>
          <a:p>
            <a:pPr eaLnBrk="1" hangingPunct="1">
              <a:lnSpc>
                <a:spcPct val="90000"/>
              </a:lnSpc>
              <a:buFontTx/>
              <a:buNone/>
            </a:pPr>
            <a:endParaRPr lang="el-GR" altLang="en-US" sz="28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a:p>
            <a:pPr eaLnBrk="1" hangingPunct="1">
              <a:lnSpc>
                <a:spcPct val="90000"/>
              </a:lnSpc>
              <a:buFontTx/>
              <a:buNone/>
            </a:pPr>
            <a:endParaRPr lang="el-GR" altLang="en-US" sz="2400"/>
          </a:p>
        </p:txBody>
      </p:sp>
      <p:graphicFrame>
        <p:nvGraphicFramePr>
          <p:cNvPr id="40964" name="Object 4"/>
          <p:cNvGraphicFramePr>
            <a:graphicFrameLocks noGrp="1" noChangeAspect="1"/>
          </p:cNvGraphicFramePr>
          <p:nvPr>
            <p:ph sz="half" idx="2"/>
          </p:nvPr>
        </p:nvGraphicFramePr>
        <p:xfrm>
          <a:off x="1116013" y="1700213"/>
          <a:ext cx="7107237" cy="3033712"/>
        </p:xfrm>
        <a:graphic>
          <a:graphicData uri="http://schemas.openxmlformats.org/presentationml/2006/ole">
            <mc:AlternateContent xmlns:mc="http://schemas.openxmlformats.org/markup-compatibility/2006">
              <mc:Choice xmlns:v="urn:schemas-microsoft-com:vml" Requires="v">
                <p:oleObj name="Εξίσωση" r:id="rId2" imgW="2082800" imgH="889000" progId="Equation.3">
                  <p:embed/>
                </p:oleObj>
              </mc:Choice>
              <mc:Fallback>
                <p:oleObj name="Εξίσωση" r:id="rId2" imgW="2082800" imgH="8890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7107237"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1C5F85-2505-4553-9672-C9476FD4E400}" type="slidenum">
              <a:rPr lang="el-GR" altLang="en-US" sz="1400" smtClean="0"/>
              <a:pPr>
                <a:spcBef>
                  <a:spcPct val="0"/>
                </a:spcBef>
                <a:buFontTx/>
                <a:buNone/>
              </a:pPr>
              <a:t>33</a:t>
            </a:fld>
            <a:endParaRPr lang="el-GR" altLang="en-US" sz="1400"/>
          </a:p>
        </p:txBody>
      </p:sp>
      <p:sp>
        <p:nvSpPr>
          <p:cNvPr id="41987" name="Rectangle 4"/>
          <p:cNvSpPr>
            <a:spLocks noChangeArrowheads="1"/>
          </p:cNvSpPr>
          <p:nvPr/>
        </p:nvSpPr>
        <p:spPr bwMode="auto">
          <a:xfrm>
            <a:off x="250825" y="4276725"/>
            <a:ext cx="8723313" cy="2419350"/>
          </a:xfrm>
          <a:prstGeom prst="rect">
            <a:avLst/>
          </a:prstGeom>
          <a:solidFill>
            <a:srgbClr val="EAEAEA"/>
          </a:solidFill>
          <a:ln w="9525">
            <a:solidFill>
              <a:srgbClr val="FF0000"/>
            </a:solidFill>
            <a:miter lim="800000"/>
            <a:headEnd/>
            <a:tailEnd/>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altLang="en-US" sz="2800" dirty="0">
                <a:solidFill>
                  <a:srgbClr val="000000"/>
                </a:solidFill>
                <a:latin typeface="Calibri" panose="020F0502020204030204" pitchFamily="34" charset="0"/>
                <a:cs typeface="Calibri" panose="020F0502020204030204" pitchFamily="34" charset="0"/>
              </a:rPr>
              <a:t>Συμπέρασμα: </a:t>
            </a:r>
          </a:p>
          <a:p>
            <a:pPr eaLnBrk="1" hangingPunct="1"/>
            <a:r>
              <a:rPr lang="el-GR" altLang="en-US" sz="2800" dirty="0">
                <a:solidFill>
                  <a:srgbClr val="000000"/>
                </a:solidFill>
                <a:latin typeface="Calibri" panose="020F0502020204030204" pitchFamily="34" charset="0"/>
                <a:cs typeface="Calibri" panose="020F0502020204030204" pitchFamily="34" charset="0"/>
              </a:rPr>
              <a:t>Η διατήρηση σταθερού μεγέθους οικογενειών </a:t>
            </a:r>
            <a:r>
              <a:rPr lang="el-GR" altLang="en-US" sz="2800" b="1" dirty="0">
                <a:solidFill>
                  <a:srgbClr val="000000"/>
                </a:solidFill>
                <a:latin typeface="Calibri" panose="020F0502020204030204" pitchFamily="34" charset="0"/>
                <a:cs typeface="Calibri" panose="020F0502020204030204" pitchFamily="34" charset="0"/>
              </a:rPr>
              <a:t>αυξάνει </a:t>
            </a:r>
            <a:r>
              <a:rPr lang="el-GR" altLang="en-US" sz="2800" dirty="0">
                <a:solidFill>
                  <a:srgbClr val="000000"/>
                </a:solidFill>
                <a:latin typeface="Calibri" panose="020F0502020204030204" pitchFamily="34" charset="0"/>
                <a:cs typeface="Calibri" panose="020F0502020204030204" pitchFamily="34" charset="0"/>
              </a:rPr>
              <a:t>το δραστικό μέγεθος Ν</a:t>
            </a:r>
            <a:r>
              <a:rPr lang="en-US" altLang="en-US" sz="2800" baseline="-25000" dirty="0">
                <a:solidFill>
                  <a:srgbClr val="000000"/>
                </a:solidFill>
                <a:latin typeface="Calibri" panose="020F0502020204030204" pitchFamily="34" charset="0"/>
                <a:cs typeface="Calibri" panose="020F0502020204030204" pitchFamily="34" charset="0"/>
              </a:rPr>
              <a:t>e</a:t>
            </a:r>
            <a:r>
              <a:rPr lang="el-GR" altLang="en-US" sz="2800" dirty="0">
                <a:solidFill>
                  <a:srgbClr val="000000"/>
                </a:solidFill>
                <a:latin typeface="Calibri" panose="020F0502020204030204" pitchFamily="34" charset="0"/>
                <a:cs typeface="Calibri" panose="020F0502020204030204" pitchFamily="34" charset="0"/>
              </a:rPr>
              <a:t> </a:t>
            </a:r>
          </a:p>
          <a:p>
            <a:pPr eaLnBrk="1" hangingPunct="1"/>
            <a:r>
              <a:rPr lang="el-GR" altLang="en-US" sz="2800" dirty="0">
                <a:solidFill>
                  <a:srgbClr val="000000"/>
                </a:solidFill>
                <a:latin typeface="Calibri" panose="020F0502020204030204" pitchFamily="34" charset="0"/>
                <a:cs typeface="Calibri" panose="020F0502020204030204" pitchFamily="34" charset="0"/>
              </a:rPr>
              <a:t>Αυξημένο </a:t>
            </a:r>
            <a:r>
              <a:rPr lang="en-US" altLang="en-US" sz="2800" dirty="0">
                <a:solidFill>
                  <a:srgbClr val="000000"/>
                </a:solidFill>
                <a:latin typeface="Calibri" panose="020F0502020204030204" pitchFamily="34" charset="0"/>
                <a:cs typeface="Calibri" panose="020F0502020204030204" pitchFamily="34" charset="0"/>
              </a:rPr>
              <a:t>N</a:t>
            </a:r>
            <a:r>
              <a:rPr lang="en-US" altLang="en-US" sz="2800" baseline="-25000" dirty="0">
                <a:solidFill>
                  <a:srgbClr val="000000"/>
                </a:solidFill>
                <a:latin typeface="Calibri" panose="020F0502020204030204" pitchFamily="34" charset="0"/>
                <a:cs typeface="Calibri" panose="020F0502020204030204" pitchFamily="34" charset="0"/>
              </a:rPr>
              <a:t>e</a:t>
            </a:r>
            <a:r>
              <a:rPr lang="el-GR" altLang="en-US" sz="2800" dirty="0">
                <a:solidFill>
                  <a:srgbClr val="000000"/>
                </a:solidFill>
                <a:latin typeface="Calibri" panose="020F0502020204030204" pitchFamily="34" charset="0"/>
                <a:cs typeface="Calibri" panose="020F0502020204030204" pitchFamily="34" charset="0"/>
              </a:rPr>
              <a:t>: </a:t>
            </a:r>
            <a:r>
              <a:rPr lang="el-GR" altLang="en-US" sz="2800" b="1" dirty="0">
                <a:solidFill>
                  <a:srgbClr val="000000"/>
                </a:solidFill>
                <a:latin typeface="Calibri" panose="020F0502020204030204" pitchFamily="34" charset="0"/>
                <a:cs typeface="Calibri" panose="020F0502020204030204" pitchFamily="34" charset="0"/>
              </a:rPr>
              <a:t>περιορίζεται </a:t>
            </a:r>
            <a:r>
              <a:rPr lang="el-GR" altLang="en-US" sz="2800" dirty="0">
                <a:solidFill>
                  <a:srgbClr val="000000"/>
                </a:solidFill>
                <a:latin typeface="Calibri" panose="020F0502020204030204" pitchFamily="34" charset="0"/>
                <a:cs typeface="Calibri" panose="020F0502020204030204" pitchFamily="34" charset="0"/>
              </a:rPr>
              <a:t>η αύξηση του ρυθμού </a:t>
            </a:r>
            <a:r>
              <a:rPr lang="el-GR" altLang="en-US" sz="2800" dirty="0" err="1">
                <a:solidFill>
                  <a:srgbClr val="000000"/>
                </a:solidFill>
                <a:latin typeface="Calibri" panose="020F0502020204030204" pitchFamily="34" charset="0"/>
                <a:cs typeface="Calibri" panose="020F0502020204030204" pitchFamily="34" charset="0"/>
              </a:rPr>
              <a:t>ομομειξίας</a:t>
            </a:r>
            <a:r>
              <a:rPr lang="en-US" altLang="en-US" sz="2800" dirty="0">
                <a:solidFill>
                  <a:srgbClr val="000000"/>
                </a:solidFill>
                <a:latin typeface="Calibri" panose="020F0502020204030204" pitchFamily="34" charset="0"/>
                <a:cs typeface="Calibri" panose="020F0502020204030204" pitchFamily="34" charset="0"/>
              </a:rPr>
              <a:t> (</a:t>
            </a:r>
            <a:r>
              <a:rPr lang="el-GR" altLang="en-US" sz="2800" dirty="0">
                <a:solidFill>
                  <a:srgbClr val="000000"/>
                </a:solidFill>
                <a:latin typeface="Calibri" panose="020F0502020204030204" pitchFamily="34" charset="0"/>
                <a:cs typeface="Calibri" panose="020F0502020204030204" pitchFamily="34" charset="0"/>
              </a:rPr>
              <a:t>Δ</a:t>
            </a:r>
            <a:r>
              <a:rPr lang="en-US" altLang="en-US" sz="2800" dirty="0">
                <a:solidFill>
                  <a:srgbClr val="000000"/>
                </a:solidFill>
                <a:latin typeface="Calibri" panose="020F0502020204030204" pitchFamily="34" charset="0"/>
                <a:cs typeface="Calibri" panose="020F0502020204030204" pitchFamily="34" charset="0"/>
              </a:rPr>
              <a:t>F) </a:t>
            </a:r>
            <a:r>
              <a:rPr lang="el-GR" altLang="en-US" sz="2800" dirty="0">
                <a:solidFill>
                  <a:srgbClr val="000000"/>
                </a:solidFill>
                <a:latin typeface="Calibri" panose="020F0502020204030204" pitchFamily="34" charset="0"/>
                <a:cs typeface="Calibri" panose="020F0502020204030204" pitchFamily="34" charset="0"/>
              </a:rPr>
              <a:t>σε μικρούς πληθυσμούς</a:t>
            </a:r>
          </a:p>
        </p:txBody>
      </p:sp>
      <p:graphicFrame>
        <p:nvGraphicFramePr>
          <p:cNvPr id="4" name="Table 3"/>
          <p:cNvGraphicFramePr>
            <a:graphicFrameLocks noGrp="1"/>
          </p:cNvGraphicFramePr>
          <p:nvPr>
            <p:extLst>
              <p:ext uri="{D42A27DB-BD31-4B8C-83A1-F6EECF244321}">
                <p14:modId xmlns:p14="http://schemas.microsoft.com/office/powerpoint/2010/main" val="128456350"/>
              </p:ext>
            </p:extLst>
          </p:nvPr>
        </p:nvGraphicFramePr>
        <p:xfrm>
          <a:off x="1" y="254000"/>
          <a:ext cx="8686800" cy="3984625"/>
        </p:xfrm>
        <a:graphic>
          <a:graphicData uri="http://schemas.openxmlformats.org/drawingml/2006/table">
            <a:tbl>
              <a:tblPr firstRow="1" bandRow="1">
                <a:tableStyleId>{5C22544A-7EE6-4342-B048-85BDC9FD1C3A}</a:tableStyleId>
              </a:tblPr>
              <a:tblGrid>
                <a:gridCol w="2299335">
                  <a:extLst>
                    <a:ext uri="{9D8B030D-6E8A-4147-A177-3AD203B41FA5}">
                      <a16:colId xmlns:a16="http://schemas.microsoft.com/office/drawing/2014/main" val="20000"/>
                    </a:ext>
                  </a:extLst>
                </a:gridCol>
                <a:gridCol w="2224470">
                  <a:extLst>
                    <a:ext uri="{9D8B030D-6E8A-4147-A177-3AD203B41FA5}">
                      <a16:colId xmlns:a16="http://schemas.microsoft.com/office/drawing/2014/main" val="20001"/>
                    </a:ext>
                  </a:extLst>
                </a:gridCol>
                <a:gridCol w="2232548">
                  <a:extLst>
                    <a:ext uri="{9D8B030D-6E8A-4147-A177-3AD203B41FA5}">
                      <a16:colId xmlns:a16="http://schemas.microsoft.com/office/drawing/2014/main" val="20002"/>
                    </a:ext>
                  </a:extLst>
                </a:gridCol>
                <a:gridCol w="1930447">
                  <a:extLst>
                    <a:ext uri="{9D8B030D-6E8A-4147-A177-3AD203B41FA5}">
                      <a16:colId xmlns:a16="http://schemas.microsoft.com/office/drawing/2014/main" val="20003"/>
                    </a:ext>
                  </a:extLst>
                </a:gridCol>
              </a:tblGrid>
              <a:tr h="1371661">
                <a:tc>
                  <a:txBody>
                    <a:bodyPr/>
                    <a:lstStyle/>
                    <a:p>
                      <a:pPr algn="ctr"/>
                      <a:r>
                        <a:rPr lang="el-GR" sz="2800" dirty="0">
                          <a:solidFill>
                            <a:schemeClr val="tx1"/>
                          </a:solidFill>
                          <a:latin typeface="Calibri" panose="020F0502020204030204" pitchFamily="34" charset="0"/>
                          <a:cs typeface="Calibri" panose="020F0502020204030204" pitchFamily="34" charset="0"/>
                        </a:rPr>
                        <a:t>Μέγεθος οικογένειας</a:t>
                      </a:r>
                    </a:p>
                  </a:txBody>
                  <a:tcPr marL="91456" marR="91456" marT="45699" marB="45699"/>
                </a:tc>
                <a:tc>
                  <a:txBody>
                    <a:bodyPr/>
                    <a:lstStyle/>
                    <a:p>
                      <a:pPr algn="ctr"/>
                      <a:r>
                        <a:rPr lang="el-GR" sz="2800" dirty="0">
                          <a:solidFill>
                            <a:schemeClr val="tx1"/>
                          </a:solidFill>
                          <a:latin typeface="Calibri" panose="020F0502020204030204" pitchFamily="34" charset="0"/>
                          <a:cs typeface="Calibri" panose="020F0502020204030204" pitchFamily="34" charset="0"/>
                        </a:rPr>
                        <a:t>Τύπος</a:t>
                      </a:r>
                      <a:r>
                        <a:rPr lang="el-GR" sz="2800" baseline="0" dirty="0">
                          <a:solidFill>
                            <a:schemeClr val="tx1"/>
                          </a:solidFill>
                          <a:latin typeface="Calibri" panose="020F0502020204030204" pitchFamily="34" charset="0"/>
                          <a:cs typeface="Calibri" panose="020F0502020204030204" pitchFamily="34" charset="0"/>
                        </a:rPr>
                        <a:t> υπολογισμού Ν</a:t>
                      </a:r>
                      <a:r>
                        <a:rPr lang="en-US" sz="2800" baseline="-25000" dirty="0">
                          <a:solidFill>
                            <a:schemeClr val="tx1"/>
                          </a:solidFill>
                          <a:latin typeface="Calibri" panose="020F0502020204030204" pitchFamily="34" charset="0"/>
                          <a:cs typeface="Calibri" panose="020F0502020204030204" pitchFamily="34" charset="0"/>
                        </a:rPr>
                        <a:t>e</a:t>
                      </a:r>
                      <a:endParaRPr lang="el-GR" sz="2800" baseline="-250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pPr algn="ctr"/>
                      <a:r>
                        <a:rPr lang="el-GR" sz="3200" dirty="0">
                          <a:solidFill>
                            <a:schemeClr val="tx1"/>
                          </a:solidFill>
                          <a:latin typeface="Calibri" panose="020F0502020204030204" pitchFamily="34" charset="0"/>
                          <a:cs typeface="Calibri" panose="020F0502020204030204" pitchFamily="34" charset="0"/>
                        </a:rPr>
                        <a:t>Δραστικό μέγεθος</a:t>
                      </a:r>
                      <a:r>
                        <a:rPr lang="el-GR" sz="3200" baseline="0" dirty="0">
                          <a:solidFill>
                            <a:schemeClr val="tx1"/>
                          </a:solidFill>
                          <a:latin typeface="Calibri" panose="020F0502020204030204" pitchFamily="34" charset="0"/>
                          <a:cs typeface="Calibri" panose="020F0502020204030204" pitchFamily="34" charset="0"/>
                        </a:rPr>
                        <a:t> </a:t>
                      </a:r>
                      <a:r>
                        <a:rPr lang="el-GR" sz="3200" dirty="0">
                          <a:solidFill>
                            <a:schemeClr val="tx1"/>
                          </a:solidFill>
                          <a:latin typeface="Calibri" panose="020F0502020204030204" pitchFamily="34" charset="0"/>
                          <a:cs typeface="Calibri" panose="020F0502020204030204" pitchFamily="34" charset="0"/>
                        </a:rPr>
                        <a:t>Ν</a:t>
                      </a:r>
                      <a:r>
                        <a:rPr lang="en-US" sz="3200" baseline="-25000" dirty="0">
                          <a:solidFill>
                            <a:schemeClr val="tx1"/>
                          </a:solidFill>
                          <a:latin typeface="Calibri" panose="020F0502020204030204" pitchFamily="34" charset="0"/>
                          <a:cs typeface="Calibri" panose="020F0502020204030204" pitchFamily="34" charset="0"/>
                        </a:rPr>
                        <a:t>e</a:t>
                      </a:r>
                      <a:endParaRPr lang="el-GR" sz="3200" baseline="-250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pPr algn="ctr"/>
                      <a:r>
                        <a:rPr lang="el-GR" sz="3200" dirty="0">
                          <a:solidFill>
                            <a:schemeClr val="tx1"/>
                          </a:solidFill>
                          <a:latin typeface="Calibri" panose="020F0502020204030204" pitchFamily="34" charset="0"/>
                          <a:cs typeface="Calibri" panose="020F0502020204030204" pitchFamily="34" charset="0"/>
                        </a:rPr>
                        <a:t>Αύξηση</a:t>
                      </a:r>
                      <a:r>
                        <a:rPr lang="el-GR" sz="3200" baseline="0" dirty="0">
                          <a:solidFill>
                            <a:schemeClr val="tx1"/>
                          </a:solidFill>
                          <a:latin typeface="Calibri" panose="020F0502020204030204" pitchFamily="34" charset="0"/>
                          <a:cs typeface="Calibri" panose="020F0502020204030204" pitchFamily="34" charset="0"/>
                        </a:rPr>
                        <a:t> του </a:t>
                      </a:r>
                      <a:r>
                        <a:rPr lang="en-US" sz="3200" baseline="0" dirty="0">
                          <a:solidFill>
                            <a:schemeClr val="tx1"/>
                          </a:solidFill>
                          <a:latin typeface="Calibri" panose="020F0502020204030204" pitchFamily="34" charset="0"/>
                          <a:cs typeface="Calibri" panose="020F0502020204030204" pitchFamily="34" charset="0"/>
                        </a:rPr>
                        <a:t>F</a:t>
                      </a:r>
                      <a:r>
                        <a:rPr lang="el-GR" sz="3200" baseline="0" dirty="0">
                          <a:solidFill>
                            <a:schemeClr val="tx1"/>
                          </a:solidFill>
                          <a:latin typeface="Calibri" panose="020F0502020204030204" pitchFamily="34" charset="0"/>
                          <a:cs typeface="Calibri" panose="020F0502020204030204" pitchFamily="34" charset="0"/>
                        </a:rPr>
                        <a:t> (%)</a:t>
                      </a:r>
                      <a:endParaRPr lang="el-GR" sz="3200" dirty="0">
                        <a:solidFill>
                          <a:schemeClr val="tx1"/>
                        </a:solidFill>
                        <a:latin typeface="Calibri" panose="020F0502020204030204" pitchFamily="34" charset="0"/>
                        <a:cs typeface="Calibri" panose="020F0502020204030204" pitchFamily="34" charset="0"/>
                      </a:endParaRPr>
                    </a:p>
                  </a:txBody>
                  <a:tcPr marL="91456" marR="91456" marT="45699" marB="45699"/>
                </a:tc>
                <a:extLst>
                  <a:ext uri="{0D108BD9-81ED-4DB2-BD59-A6C34878D82A}">
                    <a16:rowId xmlns:a16="http://schemas.microsoft.com/office/drawing/2014/main" val="10000"/>
                  </a:ext>
                </a:extLst>
              </a:tr>
              <a:tr h="1920345">
                <a:tc>
                  <a:txBody>
                    <a:bodyPr/>
                    <a:lstStyle/>
                    <a:p>
                      <a:endParaRPr lang="en-US" sz="24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chemeClr val="tx1"/>
                          </a:solidFill>
                          <a:latin typeface="Calibri" panose="020F0502020204030204" pitchFamily="34" charset="0"/>
                          <a:cs typeface="Calibri" panose="020F0502020204030204" pitchFamily="34" charset="0"/>
                        </a:rPr>
                        <a:t>μη</a:t>
                      </a:r>
                      <a:r>
                        <a:rPr lang="el-GR" sz="2400" baseline="0" dirty="0">
                          <a:solidFill>
                            <a:schemeClr val="tx1"/>
                          </a:solidFill>
                          <a:latin typeface="Calibri" panose="020F0502020204030204" pitchFamily="34" charset="0"/>
                          <a:cs typeface="Calibri" panose="020F0502020204030204" pitchFamily="34" charset="0"/>
                        </a:rPr>
                        <a:t> σταθερό</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chemeClr val="tx1"/>
                          </a:solidFill>
                          <a:latin typeface="Calibri" panose="020F0502020204030204" pitchFamily="34" charset="0"/>
                          <a:cs typeface="Calibri" panose="020F0502020204030204" pitchFamily="34" charset="0"/>
                        </a:rPr>
                        <a:t>με διακυμάνσεις</a:t>
                      </a:r>
                    </a:p>
                    <a:p>
                      <a:endParaRPr lang="en-US" sz="24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chemeClr val="tx1"/>
                          </a:solidFill>
                          <a:latin typeface="Calibri" panose="020F0502020204030204" pitchFamily="34" charset="0"/>
                          <a:cs typeface="Calibri" panose="020F0502020204030204" pitchFamily="34" charset="0"/>
                        </a:rPr>
                        <a:t>Σταθερό</a:t>
                      </a:r>
                    </a:p>
                  </a:txBody>
                  <a:tcPr marL="91456" marR="91456" marT="45699" marB="45699"/>
                </a:tc>
                <a:tc>
                  <a:txBody>
                    <a:bodyPr/>
                    <a:lstStyle/>
                    <a:p>
                      <a:endParaRPr lang="el-GR" sz="1800" dirty="0">
                        <a:solidFill>
                          <a:schemeClr val="tx1"/>
                        </a:solidFill>
                      </a:endParaRPr>
                    </a:p>
                  </a:txBody>
                  <a:tcPr marL="91456" marR="91456" marT="45699" marB="4569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30</a:t>
                      </a:r>
                    </a:p>
                    <a:p>
                      <a:pPr algn="ctr"/>
                      <a:endParaRPr lang="en-US" sz="3600" dirty="0">
                        <a:solidFill>
                          <a:schemeClr val="tx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48</a:t>
                      </a:r>
                    </a:p>
                  </a:txBody>
                  <a:tcPr marL="91456" marR="91456" marT="45699" marB="4569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1,67</a:t>
                      </a:r>
                    </a:p>
                    <a:p>
                      <a:pPr algn="ctr"/>
                      <a:endParaRPr lang="en-US" sz="3600" dirty="0">
                        <a:solidFill>
                          <a:schemeClr val="tx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1,04</a:t>
                      </a:r>
                    </a:p>
                  </a:txBody>
                  <a:tcPr marL="91456" marR="91456" marT="45699" marB="45699"/>
                </a:tc>
                <a:extLst>
                  <a:ext uri="{0D108BD9-81ED-4DB2-BD59-A6C34878D82A}">
                    <a16:rowId xmlns:a16="http://schemas.microsoft.com/office/drawing/2014/main" val="10001"/>
                  </a:ext>
                </a:extLst>
              </a:tr>
              <a:tr h="692619">
                <a:tc>
                  <a:txBody>
                    <a:bodyPr/>
                    <a:lstStyle/>
                    <a:p>
                      <a:endParaRPr lang="el-GR" sz="24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endParaRPr lang="el-GR" sz="1800" dirty="0">
                        <a:solidFill>
                          <a:schemeClr val="tx1"/>
                        </a:solidFill>
                      </a:endParaRPr>
                    </a:p>
                  </a:txBody>
                  <a:tcPr marL="91456" marR="91456" marT="45699" marB="45699"/>
                </a:tc>
                <a:tc>
                  <a:txBody>
                    <a:bodyPr/>
                    <a:lstStyle/>
                    <a:p>
                      <a:pPr algn="ctr"/>
                      <a:endParaRPr lang="el-GR" sz="36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pPr algn="ctr"/>
                      <a:endParaRPr lang="el-GR" sz="3600" dirty="0">
                        <a:solidFill>
                          <a:schemeClr val="tx1"/>
                        </a:solidFill>
                        <a:latin typeface="Calibri" panose="020F0502020204030204" pitchFamily="34" charset="0"/>
                        <a:cs typeface="Calibri" panose="020F0502020204030204" pitchFamily="34" charset="0"/>
                      </a:endParaRPr>
                    </a:p>
                  </a:txBody>
                  <a:tcPr marL="91456" marR="91456" marT="45699" marB="45699"/>
                </a:tc>
                <a:extLst>
                  <a:ext uri="{0D108BD9-81ED-4DB2-BD59-A6C34878D82A}">
                    <a16:rowId xmlns:a16="http://schemas.microsoft.com/office/drawing/2014/main" val="10002"/>
                  </a:ext>
                </a:extLst>
              </a:tr>
            </a:tbl>
          </a:graphicData>
        </a:graphic>
      </p:graphicFrame>
      <p:graphicFrame>
        <p:nvGraphicFramePr>
          <p:cNvPr id="42010" name="Object 4"/>
          <p:cNvGraphicFramePr>
            <a:graphicFrameLocks noChangeAspect="1"/>
          </p:cNvGraphicFramePr>
          <p:nvPr/>
        </p:nvGraphicFramePr>
        <p:xfrm>
          <a:off x="2595563" y="1784350"/>
          <a:ext cx="1804987" cy="827088"/>
        </p:xfrm>
        <a:graphic>
          <a:graphicData uri="http://schemas.openxmlformats.org/presentationml/2006/ole">
            <mc:AlternateContent xmlns:mc="http://schemas.openxmlformats.org/markup-compatibility/2006">
              <mc:Choice xmlns:v="urn:schemas-microsoft-com:vml" Requires="v">
                <p:oleObj name="Equation" r:id="rId2" imgW="990170" imgH="520474" progId="Equation.3">
                  <p:embed/>
                </p:oleObj>
              </mc:Choice>
              <mc:Fallback>
                <p:oleObj name="Equation" r:id="rId2" imgW="990170" imgH="520474"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1784350"/>
                        <a:ext cx="1804987" cy="827088"/>
                      </a:xfrm>
                      <a:prstGeom prst="rect">
                        <a:avLst/>
                      </a:prstGeom>
                      <a:solidFill>
                        <a:schemeClr val="accent1"/>
                      </a:solidFill>
                      <a:ln w="12700">
                        <a:solidFill>
                          <a:schemeClr val="tx1"/>
                        </a:solidFill>
                        <a:miter lim="800000"/>
                        <a:headEnd/>
                        <a:tailEnd/>
                      </a:ln>
                    </p:spPr>
                  </p:pic>
                </p:oleObj>
              </mc:Fallback>
            </mc:AlternateContent>
          </a:graphicData>
        </a:graphic>
      </p:graphicFrame>
      <p:sp>
        <p:nvSpPr>
          <p:cNvPr id="6" name="TextBox 5"/>
          <p:cNvSpPr txBox="1">
            <a:spLocks noRot="1" noChangeAspect="1" noMove="1" noResize="1" noEditPoints="1" noAdjustHandles="1" noChangeArrowheads="1" noChangeShapeType="1" noTextEdit="1"/>
          </p:cNvSpPr>
          <p:nvPr/>
        </p:nvSpPr>
        <p:spPr>
          <a:xfrm>
            <a:off x="2595863" y="2848794"/>
            <a:ext cx="1872208" cy="630109"/>
          </a:xfrm>
          <a:prstGeom prst="rect">
            <a:avLst/>
          </a:prstGeom>
          <a:blipFill>
            <a:blip r:embed="rId4"/>
            <a:stretch>
              <a:fillRect/>
            </a:stretch>
          </a:blipFill>
          <a:ln w="12700">
            <a:solidFill>
              <a:schemeClr val="tx1"/>
            </a:solidFill>
          </a:ln>
        </p:spPr>
        <p:txBody>
          <a:bodyPr/>
          <a:lstStyle/>
          <a:p>
            <a:pPr>
              <a:defRPr/>
            </a:pPr>
            <a:r>
              <a:rPr lang="el-GR">
                <a:no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2012BC-9B6D-44E9-B796-412378A7914B}" type="slidenum">
              <a:rPr lang="el-GR" altLang="en-US" sz="1400" smtClean="0"/>
              <a:pPr>
                <a:spcBef>
                  <a:spcPct val="0"/>
                </a:spcBef>
                <a:buFontTx/>
                <a:buNone/>
              </a:pPr>
              <a:t>34</a:t>
            </a:fld>
            <a:endParaRPr lang="el-GR" altLang="en-US" sz="1400"/>
          </a:p>
        </p:txBody>
      </p:sp>
      <p:sp>
        <p:nvSpPr>
          <p:cNvPr id="43011" name="Rectangle 34"/>
          <p:cNvSpPr>
            <a:spLocks noGrp="1" noChangeArrowheads="1"/>
          </p:cNvSpPr>
          <p:nvPr>
            <p:ph type="title"/>
          </p:nvPr>
        </p:nvSpPr>
        <p:spPr>
          <a:xfrm>
            <a:off x="246063" y="368299"/>
            <a:ext cx="8515350" cy="1477963"/>
          </a:xfrm>
          <a:ln>
            <a:solidFill>
              <a:srgbClr val="FF0000"/>
            </a:solidFill>
            <a:miter lim="800000"/>
            <a:headEnd/>
            <a:tailEnd/>
          </a:ln>
        </p:spPr>
        <p:txBody>
          <a:bodyPr/>
          <a:lstStyle/>
          <a:p>
            <a:pPr eaLnBrk="1" hangingPunct="1"/>
            <a:r>
              <a:rPr lang="el-GR" altLang="en-US" sz="3200" b="1" dirty="0">
                <a:solidFill>
                  <a:srgbClr val="000000"/>
                </a:solidFill>
                <a:latin typeface="Calibri" panose="020F0502020204030204" pitchFamily="34" charset="0"/>
                <a:cs typeface="Calibri" panose="020F0502020204030204" pitchFamily="34" charset="0"/>
              </a:rPr>
              <a:t>Άσκηση 3:</a:t>
            </a:r>
            <a:r>
              <a:rPr lang="el-GR" altLang="en-US" sz="3200" dirty="0">
                <a:latin typeface="Calibri" panose="020F0502020204030204" pitchFamily="34" charset="0"/>
                <a:cs typeface="Calibri" panose="020F0502020204030204" pitchFamily="34" charset="0"/>
              </a:rPr>
              <a:t> Σε </a:t>
            </a:r>
            <a:r>
              <a:rPr lang="el-GR" altLang="en-US" sz="2800" dirty="0">
                <a:latin typeface="Calibri" panose="020F0502020204030204" pitchFamily="34" charset="0"/>
                <a:cs typeface="Calibri" panose="020F0502020204030204" pitchFamily="34" charset="0"/>
              </a:rPr>
              <a:t>εκτροφή με 100 αίγες και 4 τράγους υπάρχει η ακόλουθη σύνθεση</a:t>
            </a:r>
            <a:r>
              <a:rPr lang="en-US" altLang="en-US" sz="2800" dirty="0">
                <a:latin typeface="Calibri" panose="020F0502020204030204" pitchFamily="34" charset="0"/>
                <a:cs typeface="Calibri" panose="020F0502020204030204" pitchFamily="34" charset="0"/>
              </a:rPr>
              <a:t> </a:t>
            </a:r>
            <a:r>
              <a:rPr lang="el-GR" altLang="en-US" sz="2800" dirty="0">
                <a:latin typeface="Calibri" panose="020F0502020204030204" pitchFamily="34" charset="0"/>
                <a:cs typeface="Calibri" panose="020F0502020204030204" pitchFamily="34" charset="0"/>
              </a:rPr>
              <a:t>ως προς την ηλικία των ζώων :</a:t>
            </a:r>
            <a:endParaRPr lang="en-GB" altLang="en-US" sz="2800" dirty="0">
              <a:latin typeface="Calibri" panose="020F0502020204030204" pitchFamily="34" charset="0"/>
              <a:cs typeface="Calibri" panose="020F0502020204030204" pitchFamily="34" charset="0"/>
            </a:endParaRPr>
          </a:p>
        </p:txBody>
      </p:sp>
      <p:sp>
        <p:nvSpPr>
          <p:cNvPr id="43012" name="Rectangle 3"/>
          <p:cNvSpPr>
            <a:spLocks noGrp="1" noChangeArrowheads="1"/>
          </p:cNvSpPr>
          <p:nvPr>
            <p:ph type="body" sz="half" idx="1"/>
          </p:nvPr>
        </p:nvSpPr>
        <p:spPr>
          <a:xfrm>
            <a:off x="160337" y="4117961"/>
            <a:ext cx="8823325" cy="2603514"/>
          </a:xfrm>
          <a:ln>
            <a:solidFill>
              <a:srgbClr val="FF0000"/>
            </a:solidFill>
            <a:miter lim="800000"/>
            <a:headEnd/>
            <a:tailEnd/>
          </a:ln>
        </p:spPr>
        <p:txBody>
          <a:bodyPr/>
          <a:lstStyle/>
          <a:p>
            <a:pPr algn="just" eaLnBrk="1" hangingPunct="1">
              <a:spcBef>
                <a:spcPct val="0"/>
              </a:spcBef>
              <a:buFontTx/>
              <a:buNone/>
            </a:pPr>
            <a:r>
              <a:rPr lang="el-GR" altLang="en-US" sz="2800" b="1" dirty="0">
                <a:latin typeface="Calibri" panose="020F0502020204030204" pitchFamily="34" charset="0"/>
                <a:cs typeface="Calibri" panose="020F0502020204030204" pitchFamily="34" charset="0"/>
              </a:rPr>
              <a:t>α)</a:t>
            </a:r>
            <a:r>
              <a:rPr lang="en-US" altLang="en-US" sz="2800" dirty="0">
                <a:latin typeface="Calibri" panose="020F0502020204030204" pitchFamily="34" charset="0"/>
                <a:cs typeface="Calibri" panose="020F0502020204030204" pitchFamily="34" charset="0"/>
              </a:rPr>
              <a:t>N</a:t>
            </a:r>
            <a:r>
              <a:rPr lang="el-GR" altLang="en-US" sz="2800" dirty="0">
                <a:latin typeface="Calibri" panose="020F0502020204030204" pitchFamily="34" charset="0"/>
                <a:cs typeface="Calibri" panose="020F0502020204030204" pitchFamily="34" charset="0"/>
              </a:rPr>
              <a:t>α υπολογιστεί ο συντελεστής </a:t>
            </a:r>
            <a:r>
              <a:rPr lang="en-US" altLang="en-US" sz="2800" dirty="0">
                <a:latin typeface="Calibri" panose="020F0502020204030204" pitchFamily="34" charset="0"/>
                <a:cs typeface="Calibri" panose="020F0502020204030204" pitchFamily="34" charset="0"/>
              </a:rPr>
              <a:t>o</a:t>
            </a:r>
            <a:r>
              <a:rPr lang="el-GR" altLang="en-US" sz="2800" dirty="0" err="1">
                <a:latin typeface="Calibri" panose="020F0502020204030204" pitchFamily="34" charset="0"/>
                <a:cs typeface="Calibri" panose="020F0502020204030204" pitchFamily="34" charset="0"/>
              </a:rPr>
              <a:t>μομειξίας</a:t>
            </a:r>
            <a:r>
              <a:rPr lang="el-GR" altLang="en-US" sz="2800"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F</a:t>
            </a:r>
            <a:r>
              <a:rPr lang="el-GR" altLang="en-US" sz="2800" dirty="0">
                <a:latin typeface="Calibri" panose="020F0502020204030204" pitchFamily="34" charset="0"/>
                <a:cs typeface="Calibri" panose="020F0502020204030204" pitchFamily="34" charset="0"/>
              </a:rPr>
              <a:t>) του ποιμνίου μετά από 20 χρόνια. Υποθέστε ότι το ποίμνιο παραμένει </a:t>
            </a:r>
            <a:r>
              <a:rPr lang="el-GR" altLang="en-US" sz="2800" b="1" dirty="0">
                <a:latin typeface="Calibri" panose="020F0502020204030204" pitchFamily="34" charset="0"/>
                <a:cs typeface="Calibri" panose="020F0502020204030204" pitchFamily="34" charset="0"/>
              </a:rPr>
              <a:t>κλειστό</a:t>
            </a:r>
            <a:r>
              <a:rPr lang="el-GR" altLang="en-US" sz="2800" dirty="0">
                <a:latin typeface="Calibri" panose="020F0502020204030204" pitchFamily="34" charset="0"/>
                <a:cs typeface="Calibri" panose="020F0502020204030204" pitchFamily="34" charset="0"/>
              </a:rPr>
              <a:t> και ότι ο αριθμός των απογόνων ανά οικογένεια παραλλάσσει τυχαία (ο παραγωγός δεν κρατάει σταθερό αριθμό απογόνων από κάθε οικογένεια).</a:t>
            </a:r>
          </a:p>
        </p:txBody>
      </p:sp>
      <p:graphicFrame>
        <p:nvGraphicFramePr>
          <p:cNvPr id="18499" name="Group 67"/>
          <p:cNvGraphicFramePr>
            <a:graphicFrameLocks noGrp="1"/>
          </p:cNvGraphicFramePr>
          <p:nvPr>
            <p:ph sz="half" idx="2"/>
            <p:extLst>
              <p:ext uri="{D42A27DB-BD31-4B8C-83A1-F6EECF244321}">
                <p14:modId xmlns:p14="http://schemas.microsoft.com/office/powerpoint/2010/main" val="215048312"/>
              </p:ext>
            </p:extLst>
          </p:nvPr>
        </p:nvGraphicFramePr>
        <p:xfrm>
          <a:off x="246063" y="2060848"/>
          <a:ext cx="8367711" cy="1944688"/>
        </p:xfrm>
        <a:graphic>
          <a:graphicData uri="http://schemas.openxmlformats.org/drawingml/2006/table">
            <a:tbl>
              <a:tblPr/>
              <a:tblGrid>
                <a:gridCol w="1225642">
                  <a:extLst>
                    <a:ext uri="{9D8B030D-6E8A-4147-A177-3AD203B41FA5}">
                      <a16:colId xmlns:a16="http://schemas.microsoft.com/office/drawing/2014/main" val="20000"/>
                    </a:ext>
                  </a:extLst>
                </a:gridCol>
                <a:gridCol w="1073423">
                  <a:extLst>
                    <a:ext uri="{9D8B030D-6E8A-4147-A177-3AD203B41FA5}">
                      <a16:colId xmlns:a16="http://schemas.microsoft.com/office/drawing/2014/main" val="20001"/>
                    </a:ext>
                  </a:extLst>
                </a:gridCol>
                <a:gridCol w="1073424">
                  <a:extLst>
                    <a:ext uri="{9D8B030D-6E8A-4147-A177-3AD203B41FA5}">
                      <a16:colId xmlns:a16="http://schemas.microsoft.com/office/drawing/2014/main" val="20002"/>
                    </a:ext>
                  </a:extLst>
                </a:gridCol>
                <a:gridCol w="1073423">
                  <a:extLst>
                    <a:ext uri="{9D8B030D-6E8A-4147-A177-3AD203B41FA5}">
                      <a16:colId xmlns:a16="http://schemas.microsoft.com/office/drawing/2014/main" val="20003"/>
                    </a:ext>
                  </a:extLst>
                </a:gridCol>
                <a:gridCol w="1073424">
                  <a:extLst>
                    <a:ext uri="{9D8B030D-6E8A-4147-A177-3AD203B41FA5}">
                      <a16:colId xmlns:a16="http://schemas.microsoft.com/office/drawing/2014/main" val="20004"/>
                    </a:ext>
                  </a:extLst>
                </a:gridCol>
                <a:gridCol w="997354">
                  <a:extLst>
                    <a:ext uri="{9D8B030D-6E8A-4147-A177-3AD203B41FA5}">
                      <a16:colId xmlns:a16="http://schemas.microsoft.com/office/drawing/2014/main" val="20005"/>
                    </a:ext>
                  </a:extLst>
                </a:gridCol>
                <a:gridCol w="1851021">
                  <a:extLst>
                    <a:ext uri="{9D8B030D-6E8A-4147-A177-3AD203B41FA5}">
                      <a16:colId xmlns:a16="http://schemas.microsoft.com/office/drawing/2014/main" val="20006"/>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Ηλικία</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2η</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3η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4η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5η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6η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σύνολο</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τράγοι</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4</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72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αίγες</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100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4D0E6E-07D5-4CF4-AD74-254083822C14}" type="slidenum">
              <a:rPr lang="el-GR" altLang="en-US" sz="1400" smtClean="0"/>
              <a:pPr>
                <a:spcBef>
                  <a:spcPct val="0"/>
                </a:spcBef>
                <a:buFontTx/>
                <a:buNone/>
              </a:pPr>
              <a:t>35</a:t>
            </a:fld>
            <a:endParaRPr lang="el-GR" altLang="en-US" sz="1400"/>
          </a:p>
        </p:txBody>
      </p:sp>
      <p:graphicFrame>
        <p:nvGraphicFramePr>
          <p:cNvPr id="44035" name="Object 4"/>
          <p:cNvGraphicFramePr>
            <a:graphicFrameLocks noChangeAspect="1"/>
          </p:cNvGraphicFramePr>
          <p:nvPr/>
        </p:nvGraphicFramePr>
        <p:xfrm>
          <a:off x="2339975" y="404813"/>
          <a:ext cx="4006850" cy="1695450"/>
        </p:xfrm>
        <a:graphic>
          <a:graphicData uri="http://schemas.openxmlformats.org/presentationml/2006/ole">
            <mc:AlternateContent xmlns:mc="http://schemas.openxmlformats.org/markup-compatibility/2006">
              <mc:Choice xmlns:v="urn:schemas-microsoft-com:vml" Requires="v">
                <p:oleObj name="Equation" r:id="rId2" imgW="1155700" imgH="393700" progId="Equation.3">
                  <p:embed/>
                </p:oleObj>
              </mc:Choice>
              <mc:Fallback>
                <p:oleObj name="Equation" r:id="rId2" imgW="1155700" imgH="3937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04813"/>
                        <a:ext cx="4006850" cy="1695450"/>
                      </a:xfrm>
                      <a:prstGeom prst="rect">
                        <a:avLst/>
                      </a:prstGeom>
                      <a:solidFill>
                        <a:schemeClr val="bg1"/>
                      </a:solidFill>
                      <a:ln w="28575">
                        <a:solidFill>
                          <a:srgbClr val="FF0000"/>
                        </a:solidFill>
                        <a:miter lim="800000"/>
                        <a:headEnd/>
                        <a:tailEnd/>
                      </a:ln>
                    </p:spPr>
                  </p:pic>
                </p:oleObj>
              </mc:Fallback>
            </mc:AlternateContent>
          </a:graphicData>
        </a:graphic>
      </p:graphicFrame>
      <p:graphicFrame>
        <p:nvGraphicFramePr>
          <p:cNvPr id="44036" name="Object 8"/>
          <p:cNvGraphicFramePr>
            <a:graphicFrameLocks noChangeAspect="1"/>
          </p:cNvGraphicFramePr>
          <p:nvPr>
            <p:extLst>
              <p:ext uri="{D42A27DB-BD31-4B8C-83A1-F6EECF244321}">
                <p14:modId xmlns:p14="http://schemas.microsoft.com/office/powerpoint/2010/main" val="2634761860"/>
              </p:ext>
            </p:extLst>
          </p:nvPr>
        </p:nvGraphicFramePr>
        <p:xfrm>
          <a:off x="179388" y="2333625"/>
          <a:ext cx="8750300" cy="3963988"/>
        </p:xfrm>
        <a:graphic>
          <a:graphicData uri="http://schemas.openxmlformats.org/presentationml/2006/ole">
            <mc:AlternateContent xmlns:mc="http://schemas.openxmlformats.org/markup-compatibility/2006">
              <mc:Choice xmlns:v="urn:schemas-microsoft-com:vml" Requires="v">
                <p:oleObj name="Wordpad Document" r:id="rId4" imgW="5486400" imgH="2245320" progId="WordPad.Document.1">
                  <p:embed/>
                </p:oleObj>
              </mc:Choice>
              <mc:Fallback>
                <p:oleObj name="Wordpad Document" r:id="rId4" imgW="5486400" imgH="2245320" progId="WordPad.Document.1">
                  <p:embed/>
                  <p:pic>
                    <p:nvPicPr>
                      <p:cNvPr id="0" name="Object 8"/>
                      <p:cNvPicPr>
                        <a:picLocks noChangeAspect="1" noChangeArrowheads="1"/>
                      </p:cNvPicPr>
                      <p:nvPr/>
                    </p:nvPicPr>
                    <p:blipFill>
                      <a:blip r:embed="rId5"/>
                      <a:srcRect/>
                      <a:stretch>
                        <a:fillRect/>
                      </a:stretch>
                    </p:blipFill>
                    <p:spPr bwMode="auto">
                      <a:xfrm>
                        <a:off x="179388" y="2333625"/>
                        <a:ext cx="8750300"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 name="Straight Arrow Connector 2"/>
          <p:cNvCxnSpPr/>
          <p:nvPr/>
        </p:nvCxnSpPr>
        <p:spPr>
          <a:xfrm>
            <a:off x="6300788" y="981075"/>
            <a:ext cx="1223962" cy="3603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011863" y="1671638"/>
            <a:ext cx="1512887" cy="2730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039" name="TextBox 4"/>
          <p:cNvSpPr txBox="1">
            <a:spLocks noChangeArrowheads="1"/>
          </p:cNvSpPr>
          <p:nvPr/>
        </p:nvSpPr>
        <p:spPr bwMode="auto">
          <a:xfrm>
            <a:off x="7524750" y="1219200"/>
            <a:ext cx="6842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l-GR" sz="4400">
                <a:solidFill>
                  <a:srgbClr val="FF0000"/>
                </a:solidFill>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E533C0-BC8F-4A68-9792-00AB21E17C6D}" type="slidenum">
              <a:rPr lang="el-GR" altLang="en-US" sz="1400" smtClean="0"/>
              <a:pPr>
                <a:spcBef>
                  <a:spcPct val="0"/>
                </a:spcBef>
                <a:buFontTx/>
                <a:buNone/>
              </a:pPr>
              <a:t>36</a:t>
            </a:fld>
            <a:endParaRPr lang="el-GR" altLang="en-US" sz="1400"/>
          </a:p>
        </p:txBody>
      </p:sp>
      <p:sp>
        <p:nvSpPr>
          <p:cNvPr id="45059" name="Rectangle 41"/>
          <p:cNvSpPr>
            <a:spLocks noGrp="1" noChangeArrowheads="1"/>
          </p:cNvSpPr>
          <p:nvPr>
            <p:ph type="title"/>
          </p:nvPr>
        </p:nvSpPr>
        <p:spPr/>
        <p:txBody>
          <a:bodyPr/>
          <a:lstStyle/>
          <a:p>
            <a:pPr eaLnBrk="1" hangingPunct="1"/>
            <a:endParaRPr lang="en-GB" altLang="en-US"/>
          </a:p>
        </p:txBody>
      </p:sp>
      <p:sp>
        <p:nvSpPr>
          <p:cNvPr id="44036" name="Rectangle 42"/>
          <p:cNvSpPr>
            <a:spLocks noGrp="1" noRot="1" noChangeAspect="1" noMove="1" noResize="1" noEditPoints="1" noAdjustHandles="1" noChangeArrowheads="1" noChangeShapeType="1" noTextEdit="1"/>
          </p:cNvSpPr>
          <p:nvPr>
            <p:ph type="body" idx="1"/>
          </p:nvPr>
        </p:nvSpPr>
        <p:spPr>
          <a:xfrm>
            <a:off x="69850" y="1938338"/>
            <a:ext cx="9144000" cy="4764087"/>
          </a:xfrm>
          <a:blipFill>
            <a:blip r:embed="rId2"/>
            <a:stretch>
              <a:fillRect l="-932" t="-2299" r="-999"/>
            </a:stretch>
          </a:blipFill>
          <a:ln>
            <a:solidFill>
              <a:srgbClr val="FF0000"/>
            </a:solidFill>
            <a:miter lim="800000"/>
            <a:headEnd/>
            <a:tailEnd/>
          </a:ln>
        </p:spPr>
        <p:txBody>
          <a:bodyPr/>
          <a:lstStyle/>
          <a:p>
            <a:pPr>
              <a:defRPr/>
            </a:pPr>
            <a:r>
              <a:rPr lang="el-GR">
                <a:noFill/>
              </a:rPr>
              <a:t> </a:t>
            </a:r>
          </a:p>
        </p:txBody>
      </p:sp>
      <p:graphicFrame>
        <p:nvGraphicFramePr>
          <p:cNvPr id="16424" name="Group 40"/>
          <p:cNvGraphicFramePr>
            <a:graphicFrameLocks noGrp="1"/>
          </p:cNvGraphicFramePr>
          <p:nvPr>
            <p:ph idx="4294967295"/>
          </p:nvPr>
        </p:nvGraphicFramePr>
        <p:xfrm>
          <a:off x="392113" y="155575"/>
          <a:ext cx="8499477" cy="1701801"/>
        </p:xfrm>
        <a:graphic>
          <a:graphicData uri="http://schemas.openxmlformats.org/drawingml/2006/table">
            <a:tbl>
              <a:tblPr/>
              <a:tblGrid>
                <a:gridCol w="1562500">
                  <a:extLst>
                    <a:ext uri="{9D8B030D-6E8A-4147-A177-3AD203B41FA5}">
                      <a16:colId xmlns:a16="http://schemas.microsoft.com/office/drawing/2014/main" val="20000"/>
                    </a:ext>
                  </a:extLst>
                </a:gridCol>
                <a:gridCol w="1042760">
                  <a:extLst>
                    <a:ext uri="{9D8B030D-6E8A-4147-A177-3AD203B41FA5}">
                      <a16:colId xmlns:a16="http://schemas.microsoft.com/office/drawing/2014/main" val="20001"/>
                    </a:ext>
                  </a:extLst>
                </a:gridCol>
                <a:gridCol w="1042760">
                  <a:extLst>
                    <a:ext uri="{9D8B030D-6E8A-4147-A177-3AD203B41FA5}">
                      <a16:colId xmlns:a16="http://schemas.microsoft.com/office/drawing/2014/main" val="20002"/>
                    </a:ext>
                  </a:extLst>
                </a:gridCol>
                <a:gridCol w="1042760">
                  <a:extLst>
                    <a:ext uri="{9D8B030D-6E8A-4147-A177-3AD203B41FA5}">
                      <a16:colId xmlns:a16="http://schemas.microsoft.com/office/drawing/2014/main" val="20003"/>
                    </a:ext>
                  </a:extLst>
                </a:gridCol>
                <a:gridCol w="1042760">
                  <a:extLst>
                    <a:ext uri="{9D8B030D-6E8A-4147-A177-3AD203B41FA5}">
                      <a16:colId xmlns:a16="http://schemas.microsoft.com/office/drawing/2014/main" val="20004"/>
                    </a:ext>
                  </a:extLst>
                </a:gridCol>
                <a:gridCol w="968980">
                  <a:extLst>
                    <a:ext uri="{9D8B030D-6E8A-4147-A177-3AD203B41FA5}">
                      <a16:colId xmlns:a16="http://schemas.microsoft.com/office/drawing/2014/main" val="20005"/>
                    </a:ext>
                  </a:extLst>
                </a:gridCol>
                <a:gridCol w="1796957">
                  <a:extLst>
                    <a:ext uri="{9D8B030D-6E8A-4147-A177-3AD203B41FA5}">
                      <a16:colId xmlns:a16="http://schemas.microsoft.com/office/drawing/2014/main" val="20006"/>
                    </a:ext>
                  </a:extLst>
                </a:gridCol>
              </a:tblGrid>
              <a:tr h="56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Ηλικία</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2η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3η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4η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5η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6η</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σύνολο</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5180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τράγοι</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4</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623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αίγες</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100</a:t>
                      </a:r>
                      <a:endParaRPr kumimoji="0" lang="en-GB"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3" marR="91433"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graphicFrame>
        <p:nvGraphicFramePr>
          <p:cNvPr id="45095" name="Object 40"/>
          <p:cNvGraphicFramePr>
            <a:graphicFrameLocks noChangeAspect="1"/>
          </p:cNvGraphicFramePr>
          <p:nvPr>
            <p:extLst>
              <p:ext uri="{D42A27DB-BD31-4B8C-83A1-F6EECF244321}">
                <p14:modId xmlns:p14="http://schemas.microsoft.com/office/powerpoint/2010/main" val="2166902604"/>
              </p:ext>
            </p:extLst>
          </p:nvPr>
        </p:nvGraphicFramePr>
        <p:xfrm>
          <a:off x="1691680" y="2471737"/>
          <a:ext cx="4722813" cy="957263"/>
        </p:xfrm>
        <a:graphic>
          <a:graphicData uri="http://schemas.openxmlformats.org/presentationml/2006/ole">
            <mc:AlternateContent xmlns:mc="http://schemas.openxmlformats.org/markup-compatibility/2006">
              <mc:Choice xmlns:v="urn:schemas-microsoft-com:vml" Requires="v">
                <p:oleObj name="Εξίσωση" r:id="rId3" imgW="1943100" imgH="393700" progId="Equation.3">
                  <p:embed/>
                </p:oleObj>
              </mc:Choice>
              <mc:Fallback>
                <p:oleObj name="Εξίσωση" r:id="rId3" imgW="1943100" imgH="393700" progId="Equation.3">
                  <p:embed/>
                  <p:pic>
                    <p:nvPicPr>
                      <p:cNvPr id="0"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471737"/>
                        <a:ext cx="4722813"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96" name="Object 41"/>
          <p:cNvGraphicFramePr>
            <a:graphicFrameLocks noChangeAspect="1"/>
          </p:cNvGraphicFramePr>
          <p:nvPr/>
        </p:nvGraphicFramePr>
        <p:xfrm>
          <a:off x="285750" y="4071938"/>
          <a:ext cx="8215313" cy="765175"/>
        </p:xfrm>
        <a:graphic>
          <a:graphicData uri="http://schemas.openxmlformats.org/presentationml/2006/ole">
            <mc:AlternateContent xmlns:mc="http://schemas.openxmlformats.org/markup-compatibility/2006">
              <mc:Choice xmlns:v="urn:schemas-microsoft-com:vml" Requires="v">
                <p:oleObj name="Εξίσωση" r:id="rId5" imgW="4229100" imgH="393700" progId="Equation.3">
                  <p:embed/>
                </p:oleObj>
              </mc:Choice>
              <mc:Fallback>
                <p:oleObj name="Εξίσωση" r:id="rId5" imgW="4229100" imgH="393700"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4071938"/>
                        <a:ext cx="821531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079A392-9336-4C1A-A4E1-8113C3930ABF}" type="slidenum">
              <a:rPr lang="el-GR" altLang="en-US" sz="1400" smtClean="0"/>
              <a:pPr>
                <a:spcBef>
                  <a:spcPct val="0"/>
                </a:spcBef>
                <a:buFontTx/>
                <a:buNone/>
              </a:pPr>
              <a:t>37</a:t>
            </a:fld>
            <a:endParaRPr lang="el-GR" altLang="en-US" sz="1400"/>
          </a:p>
        </p:txBody>
      </p:sp>
      <p:sp>
        <p:nvSpPr>
          <p:cNvPr id="46083" name="Rectangle 41"/>
          <p:cNvSpPr>
            <a:spLocks noGrp="1" noChangeArrowheads="1"/>
          </p:cNvSpPr>
          <p:nvPr>
            <p:ph type="title"/>
          </p:nvPr>
        </p:nvSpPr>
        <p:spPr/>
        <p:txBody>
          <a:bodyPr/>
          <a:lstStyle/>
          <a:p>
            <a:pPr eaLnBrk="1" hangingPunct="1"/>
            <a:endParaRPr lang="en-GB" altLang="en-US"/>
          </a:p>
        </p:txBody>
      </p:sp>
      <p:sp>
        <p:nvSpPr>
          <p:cNvPr id="36868" name="Rectangle 42"/>
          <p:cNvSpPr>
            <a:spLocks noGrp="1" noChangeArrowheads="1"/>
          </p:cNvSpPr>
          <p:nvPr>
            <p:ph type="body" idx="1"/>
          </p:nvPr>
        </p:nvSpPr>
        <p:spPr>
          <a:xfrm>
            <a:off x="407988" y="1676400"/>
            <a:ext cx="8501062" cy="4919663"/>
          </a:xfrm>
          <a:solidFill>
            <a:schemeClr val="bg1">
              <a:lumMod val="95000"/>
            </a:schemeClr>
          </a:solidFill>
          <a:ln>
            <a:solidFill>
              <a:srgbClr val="FF0000"/>
            </a:solidFill>
          </a:ln>
        </p:spPr>
        <p:txBody>
          <a:bodyPr/>
          <a:lstStyle/>
          <a:p>
            <a:pPr marL="0" eaLnBrk="1" hangingPunct="1">
              <a:lnSpc>
                <a:spcPct val="150000"/>
              </a:lnSpc>
              <a:spcBef>
                <a:spcPts val="0"/>
              </a:spcBef>
              <a:buFontTx/>
              <a:buNone/>
              <a:defRPr/>
            </a:pPr>
            <a:r>
              <a:rPr lang="el-GR" altLang="en-US" sz="2800" dirty="0">
                <a:latin typeface="Calibri" panose="020F0502020204030204" pitchFamily="34" charset="0"/>
                <a:cs typeface="Calibri" panose="020F0502020204030204" pitchFamily="34" charset="0"/>
              </a:rPr>
              <a:t>Αριθμός τράγων σε μια γενιά: </a:t>
            </a:r>
          </a:p>
          <a:p>
            <a:pPr marL="0" eaLnBrk="1" hangingPunct="1">
              <a:lnSpc>
                <a:spcPct val="150000"/>
              </a:lnSpc>
              <a:spcBef>
                <a:spcPts val="0"/>
              </a:spcBef>
              <a:buFontTx/>
              <a:buNone/>
              <a:defRPr/>
            </a:pPr>
            <a:r>
              <a:rPr lang="el-GR" altLang="en-US" sz="2800" dirty="0">
                <a:latin typeface="Calibri" panose="020F0502020204030204" pitchFamily="34" charset="0"/>
                <a:cs typeface="Calibri" panose="020F0502020204030204" pitchFamily="34" charset="0"/>
              </a:rPr>
              <a:t>Μ.Ο. τράγων ανά γενιά </a:t>
            </a:r>
            <a:r>
              <a:rPr lang="en-US" altLang="en-US" sz="2800" dirty="0">
                <a:latin typeface="Calibri" panose="020F0502020204030204" pitchFamily="34" charset="0"/>
                <a:cs typeface="Calibri" panose="020F0502020204030204" pitchFamily="34" charset="0"/>
              </a:rPr>
              <a:t>x</a:t>
            </a:r>
            <a:r>
              <a:rPr lang="el-GR" altLang="en-US" sz="2800" dirty="0">
                <a:latin typeface="Calibri" panose="020F0502020204030204" pitchFamily="34" charset="0"/>
                <a:cs typeface="Calibri" panose="020F0502020204030204" pitchFamily="34" charset="0"/>
              </a:rPr>
              <a:t> Διάρκεια γενιάς =</a:t>
            </a:r>
            <a:r>
              <a:rPr lang="en-US" altLang="en-US" sz="2800" dirty="0">
                <a:latin typeface="Calibri" panose="020F0502020204030204" pitchFamily="34" charset="0"/>
                <a:cs typeface="Calibri" panose="020F0502020204030204" pitchFamily="34" charset="0"/>
              </a:rPr>
              <a:t> </a:t>
            </a:r>
            <a:r>
              <a:rPr lang="el-GR" altLang="en-US" sz="2800" dirty="0">
                <a:latin typeface="Calibri" panose="020F0502020204030204" pitchFamily="34" charset="0"/>
                <a:cs typeface="Calibri" panose="020F0502020204030204" pitchFamily="34" charset="0"/>
              </a:rPr>
              <a:t> </a:t>
            </a:r>
          </a:p>
          <a:p>
            <a:pPr marL="0" eaLnBrk="1" hangingPunct="1">
              <a:lnSpc>
                <a:spcPct val="150000"/>
              </a:lnSpc>
              <a:spcBef>
                <a:spcPts val="0"/>
              </a:spcBef>
              <a:buFontTx/>
              <a:buNone/>
              <a:defRPr/>
            </a:pPr>
            <a:r>
              <a:rPr lang="el-GR" altLang="en-US" sz="2800" dirty="0">
                <a:latin typeface="Calibri" panose="020F0502020204030204" pitchFamily="34" charset="0"/>
                <a:cs typeface="Calibri" panose="020F0502020204030204" pitchFamily="34" charset="0"/>
              </a:rPr>
              <a:t>=2Χ 3,25 = 6,5 (</a:t>
            </a:r>
            <a:r>
              <a:rPr lang="en-US" altLang="en-US" sz="2800" dirty="0">
                <a:latin typeface="Calibri" panose="020F0502020204030204" pitchFamily="34" charset="0"/>
                <a:cs typeface="Calibri" panose="020F0502020204030204" pitchFamily="34" charset="0"/>
              </a:rPr>
              <a:t>N</a:t>
            </a:r>
            <a:r>
              <a:rPr lang="el-GR" altLang="en-US" sz="2800" b="1" baseline="-25000" dirty="0">
                <a:latin typeface="Calibri" panose="020F0502020204030204" pitchFamily="34" charset="0"/>
                <a:cs typeface="Calibri" panose="020F0502020204030204" pitchFamily="34" charset="0"/>
              </a:rPr>
              <a:t>α</a:t>
            </a:r>
            <a:r>
              <a:rPr lang="el-GR" altLang="en-US" sz="2800" dirty="0">
                <a:latin typeface="Calibri" panose="020F0502020204030204" pitchFamily="34" charset="0"/>
                <a:cs typeface="Calibri" panose="020F0502020204030204" pitchFamily="34" charset="0"/>
              </a:rPr>
              <a:t>)</a:t>
            </a:r>
          </a:p>
          <a:p>
            <a:pPr eaLnBrk="1" hangingPunct="1">
              <a:lnSpc>
                <a:spcPct val="150000"/>
              </a:lnSpc>
              <a:spcBef>
                <a:spcPts val="0"/>
              </a:spcBef>
              <a:buFontTx/>
              <a:buNone/>
              <a:defRPr/>
            </a:pPr>
            <a:r>
              <a:rPr lang="el-GR" altLang="en-US" sz="2800" dirty="0">
                <a:latin typeface="Calibri" panose="020F0502020204030204" pitchFamily="34" charset="0"/>
                <a:cs typeface="Calibri" panose="020F0502020204030204" pitchFamily="34" charset="0"/>
              </a:rPr>
              <a:t>Αριθμός αιγών σε μια γενιά: </a:t>
            </a:r>
          </a:p>
          <a:p>
            <a:pPr eaLnBrk="1" hangingPunct="1">
              <a:lnSpc>
                <a:spcPct val="150000"/>
              </a:lnSpc>
              <a:spcBef>
                <a:spcPts val="0"/>
              </a:spcBef>
              <a:buFontTx/>
              <a:buNone/>
              <a:defRPr/>
            </a:pPr>
            <a:r>
              <a:rPr lang="el-GR" altLang="en-US" sz="2800" dirty="0">
                <a:latin typeface="Calibri" panose="020F0502020204030204" pitchFamily="34" charset="0"/>
                <a:cs typeface="Calibri" panose="020F0502020204030204" pitchFamily="34" charset="0"/>
              </a:rPr>
              <a:t>Μ.Ο. αιγών ανά γενιά </a:t>
            </a:r>
            <a:r>
              <a:rPr lang="en-US" altLang="en-US" sz="2800" dirty="0">
                <a:latin typeface="Calibri" panose="020F0502020204030204" pitchFamily="34" charset="0"/>
                <a:cs typeface="Calibri" panose="020F0502020204030204" pitchFamily="34" charset="0"/>
              </a:rPr>
              <a:t>x</a:t>
            </a:r>
            <a:r>
              <a:rPr lang="el-GR" altLang="en-US" sz="2800" dirty="0">
                <a:latin typeface="Calibri" panose="020F0502020204030204" pitchFamily="34" charset="0"/>
                <a:cs typeface="Calibri" panose="020F0502020204030204" pitchFamily="34" charset="0"/>
              </a:rPr>
              <a:t> Διάρκεια Γενιάς =  </a:t>
            </a:r>
          </a:p>
          <a:p>
            <a:pPr eaLnBrk="1" hangingPunct="1">
              <a:lnSpc>
                <a:spcPct val="150000"/>
              </a:lnSpc>
              <a:spcBef>
                <a:spcPts val="0"/>
              </a:spcBef>
              <a:buFontTx/>
              <a:buNone/>
              <a:defRPr/>
            </a:pPr>
            <a:r>
              <a:rPr lang="el-GR" altLang="en-US" sz="2800" dirty="0">
                <a:latin typeface="Calibri" panose="020F0502020204030204" pitchFamily="34" charset="0"/>
                <a:cs typeface="Calibri" panose="020F0502020204030204" pitchFamily="34" charset="0"/>
              </a:rPr>
              <a:t>=  20 Χ 3,25 = 65 (</a:t>
            </a:r>
            <a:r>
              <a:rPr lang="en-US" altLang="en-US" sz="2800" dirty="0">
                <a:latin typeface="Calibri" panose="020F0502020204030204" pitchFamily="34" charset="0"/>
                <a:cs typeface="Calibri" panose="020F0502020204030204" pitchFamily="34" charset="0"/>
              </a:rPr>
              <a:t>N</a:t>
            </a:r>
            <a:r>
              <a:rPr lang="el-GR" altLang="en-US" sz="2800" b="1" baseline="-25000" dirty="0">
                <a:latin typeface="Calibri" panose="020F0502020204030204" pitchFamily="34" charset="0"/>
                <a:cs typeface="Calibri" panose="020F0502020204030204" pitchFamily="34" charset="0"/>
              </a:rPr>
              <a:t>θ</a:t>
            </a:r>
            <a:r>
              <a:rPr lang="el-GR" altLang="en-US" sz="2800" dirty="0">
                <a:latin typeface="Calibri" panose="020F0502020204030204" pitchFamily="34" charset="0"/>
                <a:cs typeface="Calibri" panose="020F0502020204030204" pitchFamily="34" charset="0"/>
              </a:rPr>
              <a:t>)</a:t>
            </a:r>
            <a:endParaRPr lang="en-GB" altLang="en-US" sz="2800" dirty="0">
              <a:latin typeface="Calibri" panose="020F0502020204030204" pitchFamily="34" charset="0"/>
              <a:cs typeface="Calibri" panose="020F0502020204030204" pitchFamily="34" charset="0"/>
            </a:endParaRPr>
          </a:p>
        </p:txBody>
      </p:sp>
      <p:graphicFrame>
        <p:nvGraphicFramePr>
          <p:cNvPr id="16424" name="Group 40"/>
          <p:cNvGraphicFramePr>
            <a:graphicFrameLocks noGrp="1"/>
          </p:cNvGraphicFramePr>
          <p:nvPr>
            <p:ph idx="4294967295"/>
          </p:nvPr>
        </p:nvGraphicFramePr>
        <p:xfrm>
          <a:off x="468313" y="155575"/>
          <a:ext cx="8423277" cy="1401762"/>
        </p:xfrm>
        <a:graphic>
          <a:graphicData uri="http://schemas.openxmlformats.org/drawingml/2006/table">
            <a:tbl>
              <a:tblPr/>
              <a:tblGrid>
                <a:gridCol w="1486933">
                  <a:extLst>
                    <a:ext uri="{9D8B030D-6E8A-4147-A177-3AD203B41FA5}">
                      <a16:colId xmlns:a16="http://schemas.microsoft.com/office/drawing/2014/main" val="20000"/>
                    </a:ext>
                  </a:extLst>
                </a:gridCol>
                <a:gridCol w="1042665">
                  <a:extLst>
                    <a:ext uri="{9D8B030D-6E8A-4147-A177-3AD203B41FA5}">
                      <a16:colId xmlns:a16="http://schemas.microsoft.com/office/drawing/2014/main" val="20001"/>
                    </a:ext>
                  </a:extLst>
                </a:gridCol>
                <a:gridCol w="1042665">
                  <a:extLst>
                    <a:ext uri="{9D8B030D-6E8A-4147-A177-3AD203B41FA5}">
                      <a16:colId xmlns:a16="http://schemas.microsoft.com/office/drawing/2014/main" val="20002"/>
                    </a:ext>
                  </a:extLst>
                </a:gridCol>
                <a:gridCol w="1042665">
                  <a:extLst>
                    <a:ext uri="{9D8B030D-6E8A-4147-A177-3AD203B41FA5}">
                      <a16:colId xmlns:a16="http://schemas.microsoft.com/office/drawing/2014/main" val="20003"/>
                    </a:ext>
                  </a:extLst>
                </a:gridCol>
                <a:gridCol w="1042665">
                  <a:extLst>
                    <a:ext uri="{9D8B030D-6E8A-4147-A177-3AD203B41FA5}">
                      <a16:colId xmlns:a16="http://schemas.microsoft.com/office/drawing/2014/main" val="20004"/>
                    </a:ext>
                  </a:extLst>
                </a:gridCol>
                <a:gridCol w="968891">
                  <a:extLst>
                    <a:ext uri="{9D8B030D-6E8A-4147-A177-3AD203B41FA5}">
                      <a16:colId xmlns:a16="http://schemas.microsoft.com/office/drawing/2014/main" val="20005"/>
                    </a:ext>
                  </a:extLst>
                </a:gridCol>
                <a:gridCol w="1796793">
                  <a:extLst>
                    <a:ext uri="{9D8B030D-6E8A-4147-A177-3AD203B41FA5}">
                      <a16:colId xmlns:a16="http://schemas.microsoft.com/office/drawing/2014/main" val="20006"/>
                    </a:ext>
                  </a:extLst>
                </a:gridCol>
              </a:tblGrid>
              <a:tr h="4572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Ηλικία</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2η</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3η</a:t>
                      </a:r>
                      <a:endParaRPr kumimoji="0" lang="en-GB"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4η</a:t>
                      </a:r>
                      <a:endParaRPr kumimoji="0" lang="en-GB"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5η</a:t>
                      </a:r>
                      <a:endParaRPr kumimoji="0" lang="en-GB"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6η</a:t>
                      </a:r>
                      <a:endParaRPr kumimoji="0" lang="en-GB"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σύνολο</a:t>
                      </a:r>
                      <a:endParaRPr kumimoji="0" lang="en-GB"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4572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τράγοι</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4</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87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a:ln>
                            <a:noFill/>
                          </a:ln>
                          <a:solidFill>
                            <a:schemeClr val="tx1"/>
                          </a:solidFill>
                          <a:effectLst/>
                          <a:latin typeface="Calibri" panose="020F0502020204030204" pitchFamily="34" charset="0"/>
                          <a:cs typeface="Calibri" panose="020F0502020204030204" pitchFamily="34" charset="0"/>
                        </a:rPr>
                        <a:t>αίγες</a:t>
                      </a:r>
                      <a:endParaRPr kumimoji="0" lang="en-GB" sz="2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100</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25" marR="91425"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F29AF9E-2C4E-4CE9-BE17-6E3A6F1D9331}" type="slidenum">
              <a:rPr lang="el-GR" altLang="en-US" sz="1400" smtClean="0"/>
              <a:pPr>
                <a:spcBef>
                  <a:spcPct val="0"/>
                </a:spcBef>
                <a:buFontTx/>
                <a:buNone/>
              </a:pPr>
              <a:t>38</a:t>
            </a:fld>
            <a:endParaRPr lang="el-GR" altLang="en-US" sz="1400"/>
          </a:p>
        </p:txBody>
      </p:sp>
      <p:sp>
        <p:nvSpPr>
          <p:cNvPr id="47107" name="Rectangle 3"/>
          <p:cNvSpPr>
            <a:spLocks noGrp="1" noChangeArrowheads="1"/>
          </p:cNvSpPr>
          <p:nvPr>
            <p:ph type="body" idx="1"/>
          </p:nvPr>
        </p:nvSpPr>
        <p:spPr>
          <a:xfrm>
            <a:off x="265113" y="549275"/>
            <a:ext cx="8613775" cy="5475288"/>
          </a:xfrm>
          <a:solidFill>
            <a:srgbClr val="EAEAEA"/>
          </a:solidFill>
          <a:ln>
            <a:solidFill>
              <a:srgbClr val="FF0000"/>
            </a:solidFill>
            <a:miter lim="800000"/>
            <a:headEnd/>
            <a:tailEnd/>
          </a:ln>
        </p:spPr>
        <p:txBody>
          <a:bodyPr/>
          <a:lstStyle/>
          <a:p>
            <a:pPr eaLnBrk="1" hangingPunct="1">
              <a:buFontTx/>
              <a:buNone/>
            </a:pPr>
            <a:r>
              <a:rPr lang="el-GR" altLang="en-US" dirty="0">
                <a:latin typeface="Calibri" panose="020F0502020204030204" pitchFamily="34" charset="0"/>
                <a:cs typeface="Calibri" panose="020F0502020204030204" pitchFamily="34" charset="0"/>
              </a:rPr>
              <a:t>Δραστικό μέγεθος πληθυσμού (</a:t>
            </a:r>
            <a:r>
              <a:rPr lang="en-US" altLang="en-US" dirty="0">
                <a:latin typeface="Calibri" panose="020F0502020204030204" pitchFamily="34" charset="0"/>
                <a:cs typeface="Calibri" panose="020F0502020204030204" pitchFamily="34" charset="0"/>
              </a:rPr>
              <a:t>N</a:t>
            </a:r>
            <a:r>
              <a:rPr lang="en-US" altLang="en-US" baseline="-25000" dirty="0">
                <a:latin typeface="Calibri" panose="020F0502020204030204" pitchFamily="34" charset="0"/>
                <a:cs typeface="Calibri" panose="020F0502020204030204" pitchFamily="34" charset="0"/>
              </a:rPr>
              <a:t>e</a:t>
            </a:r>
            <a:r>
              <a:rPr lang="el-GR" altLang="en-US" dirty="0">
                <a:latin typeface="Calibri" panose="020F0502020204030204" pitchFamily="34" charset="0"/>
                <a:cs typeface="Calibri" panose="020F0502020204030204" pitchFamily="34" charset="0"/>
              </a:rPr>
              <a:t>): </a:t>
            </a:r>
          </a:p>
          <a:p>
            <a:pPr eaLnBrk="1" hangingPunct="1">
              <a:buFontTx/>
              <a:buNone/>
            </a:pPr>
            <a:endParaRPr lang="el-GR" altLang="en-US" dirty="0">
              <a:latin typeface="Calibri" panose="020F0502020204030204" pitchFamily="34" charset="0"/>
              <a:cs typeface="Calibri" panose="020F0502020204030204" pitchFamily="34" charset="0"/>
            </a:endParaRPr>
          </a:p>
          <a:p>
            <a:pPr eaLnBrk="1" hangingPunct="1">
              <a:buFontTx/>
              <a:buNone/>
            </a:pPr>
            <a:endParaRPr lang="el-GR" altLang="en-US" dirty="0">
              <a:latin typeface="Calibri" panose="020F0502020204030204" pitchFamily="34" charset="0"/>
              <a:cs typeface="Calibri" panose="020F0502020204030204" pitchFamily="34" charset="0"/>
            </a:endParaRPr>
          </a:p>
          <a:p>
            <a:pPr eaLnBrk="1" hangingPunct="1">
              <a:buFontTx/>
              <a:buNone/>
            </a:pPr>
            <a:endParaRPr lang="el-GR" altLang="en-US" dirty="0">
              <a:latin typeface="Calibri" panose="020F0502020204030204" pitchFamily="34" charset="0"/>
              <a:cs typeface="Calibri" panose="020F0502020204030204" pitchFamily="34" charset="0"/>
            </a:endParaRPr>
          </a:p>
          <a:p>
            <a:pPr eaLnBrk="1" hangingPunct="1">
              <a:buFontTx/>
              <a:buNone/>
            </a:pPr>
            <a:r>
              <a:rPr lang="el-GR" altLang="en-US" dirty="0">
                <a:latin typeface="Calibri" panose="020F0502020204030204" pitchFamily="34" charset="0"/>
                <a:cs typeface="Calibri" panose="020F0502020204030204" pitchFamily="34" charset="0"/>
              </a:rPr>
              <a:t>Συντελεστής </a:t>
            </a:r>
            <a:r>
              <a:rPr lang="el-GR" altLang="en-US" dirty="0" err="1">
                <a:latin typeface="Calibri" panose="020F0502020204030204" pitchFamily="34" charset="0"/>
                <a:cs typeface="Calibri" panose="020F0502020204030204" pitchFamily="34" charset="0"/>
              </a:rPr>
              <a:t>ομομειξίας</a:t>
            </a:r>
            <a:r>
              <a:rPr lang="el-GR" altLang="en-US" dirty="0">
                <a:latin typeface="Calibri" panose="020F0502020204030204" pitchFamily="34" charset="0"/>
                <a:cs typeface="Calibri" panose="020F0502020204030204" pitchFamily="34" charset="0"/>
              </a:rPr>
              <a:t> μετά από 20 χρόνια που αντιστοιχούν σε 6,15 γενιές </a:t>
            </a:r>
          </a:p>
          <a:p>
            <a:pPr eaLnBrk="1" hangingPunct="1">
              <a:buFontTx/>
              <a:buNone/>
            </a:pPr>
            <a:r>
              <a:rPr lang="el-GR" altLang="en-US" dirty="0">
                <a:latin typeface="Calibri" panose="020F0502020204030204" pitchFamily="34" charset="0"/>
                <a:cs typeface="Calibri" panose="020F0502020204030204" pitchFamily="34" charset="0"/>
              </a:rPr>
              <a:t>γιατί   </a:t>
            </a:r>
            <a:r>
              <a:rPr lang="en-US" altLang="en-US" dirty="0">
                <a:latin typeface="Calibri" panose="020F0502020204030204" pitchFamily="34" charset="0"/>
                <a:cs typeface="Calibri" panose="020F0502020204030204" pitchFamily="34" charset="0"/>
              </a:rPr>
              <a:t>t</a:t>
            </a:r>
            <a:r>
              <a:rPr lang="el-GR" altLang="en-US" dirty="0">
                <a:latin typeface="Calibri" panose="020F0502020204030204" pitchFamily="34" charset="0"/>
                <a:cs typeface="Calibri" panose="020F0502020204030204" pitchFamily="34" charset="0"/>
              </a:rPr>
              <a:t> = 20 / 3,25 = 6,15 γενιές:</a:t>
            </a:r>
          </a:p>
          <a:p>
            <a:pPr eaLnBrk="1" hangingPunct="1">
              <a:buFontTx/>
              <a:buNone/>
            </a:pPr>
            <a:endParaRPr lang="el-GR" altLang="en-US" dirty="0">
              <a:latin typeface="Calibri" panose="020F0502020204030204" pitchFamily="34" charset="0"/>
              <a:cs typeface="Calibri" panose="020F0502020204030204" pitchFamily="34" charset="0"/>
            </a:endParaRPr>
          </a:p>
          <a:p>
            <a:pPr eaLnBrk="1" hangingPunct="1">
              <a:buFontTx/>
              <a:buNone/>
            </a:pPr>
            <a:endParaRPr lang="el-GR" altLang="en-US" dirty="0">
              <a:latin typeface="Calibri" panose="020F0502020204030204" pitchFamily="34" charset="0"/>
              <a:cs typeface="Calibri" panose="020F0502020204030204" pitchFamily="34" charset="0"/>
            </a:endParaRPr>
          </a:p>
          <a:p>
            <a:pPr eaLnBrk="1" hangingPunct="1">
              <a:buFontTx/>
              <a:buNone/>
            </a:pPr>
            <a:endParaRPr lang="el-GR" altLang="en-US" dirty="0"/>
          </a:p>
          <a:p>
            <a:pPr eaLnBrk="1" hangingPunct="1">
              <a:buFontTx/>
              <a:buNone/>
            </a:pPr>
            <a:endParaRPr lang="en-GB" altLang="en-US" dirty="0"/>
          </a:p>
        </p:txBody>
      </p:sp>
      <p:sp>
        <p:nvSpPr>
          <p:cNvPr id="4710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0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7110" name="Object 6"/>
          <p:cNvGraphicFramePr>
            <a:graphicFrameLocks noChangeAspect="1"/>
          </p:cNvGraphicFramePr>
          <p:nvPr/>
        </p:nvGraphicFramePr>
        <p:xfrm>
          <a:off x="468313" y="4581525"/>
          <a:ext cx="8386762" cy="1220788"/>
        </p:xfrm>
        <a:graphic>
          <a:graphicData uri="http://schemas.openxmlformats.org/presentationml/2006/ole">
            <mc:AlternateContent xmlns:mc="http://schemas.openxmlformats.org/markup-compatibility/2006">
              <mc:Choice xmlns:v="urn:schemas-microsoft-com:vml" Requires="v">
                <p:oleObj r:id="rId2" imgW="3302000" imgH="520700" progId="Equation.DSMT4">
                  <p:embed/>
                </p:oleObj>
              </mc:Choice>
              <mc:Fallback>
                <p:oleObj r:id="rId2" imgW="3302000" imgH="52070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581525"/>
                        <a:ext cx="8386762" cy="1220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1" name="Object 4"/>
          <p:cNvGraphicFramePr>
            <a:graphicFrameLocks noChangeAspect="1"/>
          </p:cNvGraphicFramePr>
          <p:nvPr/>
        </p:nvGraphicFramePr>
        <p:xfrm>
          <a:off x="539750" y="1268413"/>
          <a:ext cx="7307263" cy="1403350"/>
        </p:xfrm>
        <a:graphic>
          <a:graphicData uri="http://schemas.openxmlformats.org/presentationml/2006/ole">
            <mc:AlternateContent xmlns:mc="http://schemas.openxmlformats.org/markup-compatibility/2006">
              <mc:Choice xmlns:v="urn:schemas-microsoft-com:vml" Requires="v">
                <p:oleObj name="Εξίσωση" r:id="rId4" imgW="2247900" imgH="431800" progId="Equation.3">
                  <p:embed/>
                </p:oleObj>
              </mc:Choice>
              <mc:Fallback>
                <p:oleObj name="Εξίσωση" r:id="rId4" imgW="2247900" imgH="431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268413"/>
                        <a:ext cx="7307263"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BF6EE5-036E-4343-8FC9-F2D3CCA6220A}" type="slidenum">
              <a:rPr lang="el-GR" altLang="en-US" sz="1400" smtClean="0"/>
              <a:pPr>
                <a:spcBef>
                  <a:spcPct val="0"/>
                </a:spcBef>
                <a:buFontTx/>
                <a:buNone/>
              </a:pPr>
              <a:t>39</a:t>
            </a:fld>
            <a:endParaRPr lang="el-GR" altLang="en-US" sz="1400"/>
          </a:p>
        </p:txBody>
      </p:sp>
      <p:sp>
        <p:nvSpPr>
          <p:cNvPr id="48131" name="Rectangle 3"/>
          <p:cNvSpPr>
            <a:spLocks noGrp="1" noChangeArrowheads="1"/>
          </p:cNvSpPr>
          <p:nvPr>
            <p:ph type="body" idx="1"/>
          </p:nvPr>
        </p:nvSpPr>
        <p:spPr>
          <a:xfrm>
            <a:off x="215900" y="136525"/>
            <a:ext cx="8712200" cy="6767513"/>
          </a:xfrm>
          <a:solidFill>
            <a:srgbClr val="EAEAEA"/>
          </a:solidFill>
          <a:ln>
            <a:solidFill>
              <a:srgbClr val="FF0000"/>
            </a:solidFill>
            <a:miter lim="800000"/>
            <a:headEnd/>
            <a:tailEnd/>
          </a:ln>
        </p:spPr>
        <p:txBody>
          <a:bodyPr/>
          <a:lstStyle/>
          <a:p>
            <a:pPr marL="609600" indent="-609600" eaLnBrk="1" hangingPunct="1">
              <a:buFontTx/>
              <a:buNone/>
            </a:pPr>
            <a:r>
              <a:rPr lang="el-GR" altLang="en-US" dirty="0">
                <a:latin typeface="Calibri" panose="020F0502020204030204" pitchFamily="34" charset="0"/>
                <a:cs typeface="Calibri" panose="020F0502020204030204" pitchFamily="34" charset="0"/>
              </a:rPr>
              <a:t>β) Εκτιμήστε το συντελεστή </a:t>
            </a:r>
            <a:r>
              <a:rPr lang="en-US" altLang="en-US" dirty="0">
                <a:latin typeface="Calibri" panose="020F0502020204030204" pitchFamily="34" charset="0"/>
                <a:cs typeface="Calibri" panose="020F0502020204030204" pitchFamily="34" charset="0"/>
              </a:rPr>
              <a:t>F </a:t>
            </a:r>
            <a:r>
              <a:rPr lang="el-GR" altLang="en-US" dirty="0">
                <a:latin typeface="Calibri" panose="020F0502020204030204" pitchFamily="34" charset="0"/>
                <a:cs typeface="Calibri" panose="020F0502020204030204" pitchFamily="34" charset="0"/>
              </a:rPr>
              <a:t>όταν το μέγεθος των οικογενειών παραμένει σταθερό (ίσος αριθμός απογόνων ανά οικογένεια) και συγκρίνετε τα αποτελέσματα. </a:t>
            </a:r>
          </a:p>
          <a:p>
            <a:pPr marL="609600" indent="-609600" eaLnBrk="1" hangingPunct="1">
              <a:buFontTx/>
              <a:buNone/>
            </a:pPr>
            <a:endParaRPr lang="el-GR" altLang="en-US" dirty="0">
              <a:latin typeface="Calibri" panose="020F0502020204030204" pitchFamily="34" charset="0"/>
              <a:cs typeface="Calibri" panose="020F0502020204030204" pitchFamily="34" charset="0"/>
            </a:endParaRPr>
          </a:p>
          <a:p>
            <a:pPr marL="609600" indent="-609600" eaLnBrk="1" hangingPunct="1">
              <a:buFontTx/>
              <a:buNone/>
            </a:pPr>
            <a:endParaRPr lang="el-GR" altLang="en-US" dirty="0">
              <a:latin typeface="Calibri" panose="020F0502020204030204" pitchFamily="34" charset="0"/>
              <a:cs typeface="Calibri" panose="020F0502020204030204" pitchFamily="34" charset="0"/>
            </a:endParaRPr>
          </a:p>
          <a:p>
            <a:pPr marL="609600" indent="-609600" eaLnBrk="1" hangingPunct="1">
              <a:buFontTx/>
              <a:buNone/>
            </a:pPr>
            <a:endParaRPr lang="el-GR" altLang="en-US" dirty="0">
              <a:latin typeface="Calibri" panose="020F0502020204030204" pitchFamily="34" charset="0"/>
              <a:cs typeface="Calibri" panose="020F0502020204030204" pitchFamily="34" charset="0"/>
            </a:endParaRPr>
          </a:p>
          <a:p>
            <a:pPr marL="609600" indent="-609600" eaLnBrk="1" hangingPunct="1">
              <a:buFontTx/>
              <a:buNone/>
            </a:pPr>
            <a:r>
              <a:rPr lang="el-GR" altLang="en-US" dirty="0">
                <a:latin typeface="Calibri" panose="020F0502020204030204" pitchFamily="34" charset="0"/>
                <a:cs typeface="Calibri" panose="020F0502020204030204" pitchFamily="34" charset="0"/>
              </a:rPr>
              <a:t>Και </a:t>
            </a:r>
            <a:r>
              <a:rPr lang="en-US" altLang="en-US" dirty="0">
                <a:latin typeface="Calibri" panose="020F0502020204030204" pitchFamily="34" charset="0"/>
                <a:cs typeface="Calibri" panose="020F0502020204030204" pitchFamily="34" charset="0"/>
              </a:rPr>
              <a:t>F</a:t>
            </a:r>
            <a:r>
              <a:rPr lang="en-US" altLang="en-US" baseline="-25000" dirty="0">
                <a:latin typeface="Calibri" panose="020F0502020204030204" pitchFamily="34" charset="0"/>
                <a:cs typeface="Calibri" panose="020F0502020204030204" pitchFamily="34" charset="0"/>
              </a:rPr>
              <a:t>t</a:t>
            </a:r>
            <a:r>
              <a:rPr lang="el-GR" altLang="en-US" dirty="0">
                <a:latin typeface="Calibri" panose="020F0502020204030204" pitchFamily="34" charset="0"/>
                <a:cs typeface="Calibri" panose="020F0502020204030204" pitchFamily="34" charset="0"/>
              </a:rPr>
              <a:t>=8,8%.</a:t>
            </a:r>
          </a:p>
          <a:p>
            <a:pPr marL="609600" indent="-609600" eaLnBrk="1" hangingPunct="1">
              <a:buFontTx/>
              <a:buNone/>
            </a:pPr>
            <a:endParaRPr lang="el-GR" altLang="en-US" dirty="0">
              <a:latin typeface="Calibri" panose="020F0502020204030204" pitchFamily="34" charset="0"/>
              <a:cs typeface="Calibri" panose="020F0502020204030204" pitchFamily="34" charset="0"/>
            </a:endParaRPr>
          </a:p>
          <a:p>
            <a:pPr marL="609600" indent="-609600" eaLnBrk="1" hangingPunct="1">
              <a:buFontTx/>
              <a:buNone/>
            </a:pPr>
            <a:r>
              <a:rPr lang="el-GR" altLang="en-US" dirty="0">
                <a:latin typeface="Calibri" panose="020F0502020204030204" pitchFamily="34" charset="0"/>
                <a:cs typeface="Calibri" panose="020F0502020204030204" pitchFamily="34" charset="0"/>
              </a:rPr>
              <a:t>Συμπέρασμα: Με σταθερό μέγεθος οικογενειών είναι μικρότερος ο συντελεστής </a:t>
            </a:r>
            <a:r>
              <a:rPr lang="el-GR" altLang="en-US" dirty="0" err="1">
                <a:latin typeface="Calibri" panose="020F0502020204030204" pitchFamily="34" charset="0"/>
                <a:cs typeface="Calibri" panose="020F0502020204030204" pitchFamily="34" charset="0"/>
              </a:rPr>
              <a:t>ομομειξίας</a:t>
            </a:r>
            <a:endParaRPr lang="en-GB" altLang="en-US" dirty="0">
              <a:latin typeface="Calibri" panose="020F0502020204030204" pitchFamily="34" charset="0"/>
              <a:cs typeface="Calibri" panose="020F0502020204030204" pitchFamily="34" charset="0"/>
            </a:endParaRPr>
          </a:p>
        </p:txBody>
      </p:sp>
      <p:graphicFrame>
        <p:nvGraphicFramePr>
          <p:cNvPr id="48132" name="Object 4"/>
          <p:cNvGraphicFramePr>
            <a:graphicFrameLocks noChangeAspect="1"/>
          </p:cNvGraphicFramePr>
          <p:nvPr/>
        </p:nvGraphicFramePr>
        <p:xfrm>
          <a:off x="647700" y="2349500"/>
          <a:ext cx="7848600" cy="1492250"/>
        </p:xfrm>
        <a:graphic>
          <a:graphicData uri="http://schemas.openxmlformats.org/presentationml/2006/ole">
            <mc:AlternateContent xmlns:mc="http://schemas.openxmlformats.org/markup-compatibility/2006">
              <mc:Choice xmlns:v="urn:schemas-microsoft-com:vml" Requires="v">
                <p:oleObj name="Εξίσωση" r:id="rId2" imgW="2425700" imgH="431800" progId="Equation.3">
                  <p:embed/>
                </p:oleObj>
              </mc:Choice>
              <mc:Fallback>
                <p:oleObj name="Εξίσωση" r:id="rId2" imgW="2425700" imgH="431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349500"/>
                        <a:ext cx="78486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1034DC-05A2-4857-9D6A-FE92390C7527}" type="slidenum">
              <a:rPr lang="el-GR" altLang="en-US" sz="1400" smtClean="0"/>
              <a:pPr>
                <a:spcBef>
                  <a:spcPct val="0"/>
                </a:spcBef>
                <a:buFontTx/>
                <a:buNone/>
              </a:pPr>
              <a:t>4</a:t>
            </a:fld>
            <a:endParaRPr lang="el-GR" altLang="en-US" sz="1400"/>
          </a:p>
        </p:txBody>
      </p:sp>
      <p:sp>
        <p:nvSpPr>
          <p:cNvPr id="7171" name="Rectangle 2"/>
          <p:cNvSpPr>
            <a:spLocks noGrp="1" noChangeArrowheads="1"/>
          </p:cNvSpPr>
          <p:nvPr>
            <p:ph type="title"/>
          </p:nvPr>
        </p:nvSpPr>
        <p:spPr>
          <a:xfrm>
            <a:off x="247650" y="131763"/>
            <a:ext cx="8648700" cy="612775"/>
          </a:xfrm>
          <a:solidFill>
            <a:schemeClr val="bg1"/>
          </a:solidFill>
        </p:spPr>
        <p:txBody>
          <a:bodyPr/>
          <a:lstStyle/>
          <a:p>
            <a:pPr eaLnBrk="1" hangingPunct="1"/>
            <a:r>
              <a:rPr lang="el-GR" altLang="en-US" sz="4000"/>
              <a:t>Επιπτώσεις της ομομειξίας</a:t>
            </a:r>
          </a:p>
        </p:txBody>
      </p:sp>
      <p:sp>
        <p:nvSpPr>
          <p:cNvPr id="7172" name="Rectangle 3"/>
          <p:cNvSpPr>
            <a:spLocks noGrp="1" noChangeArrowheads="1"/>
          </p:cNvSpPr>
          <p:nvPr>
            <p:ph type="body" idx="1"/>
          </p:nvPr>
        </p:nvSpPr>
        <p:spPr>
          <a:xfrm>
            <a:off x="254000" y="771525"/>
            <a:ext cx="8642350" cy="6086475"/>
          </a:xfrm>
          <a:solidFill>
            <a:schemeClr val="bg1"/>
          </a:solidFill>
          <a:ln>
            <a:solidFill>
              <a:srgbClr val="FF0000"/>
            </a:solidFill>
            <a:miter lim="800000"/>
            <a:headEnd/>
            <a:tailEnd/>
          </a:ln>
        </p:spPr>
        <p:txBody>
          <a:bodyPr/>
          <a:lstStyle/>
          <a:p>
            <a:pPr eaLnBrk="1" hangingPunct="1">
              <a:lnSpc>
                <a:spcPct val="150000"/>
              </a:lnSpc>
            </a:pPr>
            <a:r>
              <a:rPr lang="el-GR" altLang="en-US" sz="2000"/>
              <a:t>Έστω ότι ο</a:t>
            </a:r>
            <a:r>
              <a:rPr lang="en-US" altLang="en-US" sz="2000"/>
              <a:t> </a:t>
            </a:r>
            <a:r>
              <a:rPr lang="el-GR" altLang="en-US" sz="2000"/>
              <a:t>πληθυσμός ξεκινάει με γονιδιακή συχνότητα</a:t>
            </a:r>
          </a:p>
          <a:p>
            <a:pPr eaLnBrk="1" hangingPunct="1">
              <a:lnSpc>
                <a:spcPct val="150000"/>
              </a:lnSpc>
            </a:pPr>
            <a:r>
              <a:rPr lang="en-US" altLang="en-US" sz="2000"/>
              <a:t>p</a:t>
            </a:r>
            <a:r>
              <a:rPr lang="en-US" altLang="en-US" sz="2000" baseline="-25000"/>
              <a:t>A</a:t>
            </a:r>
            <a:r>
              <a:rPr lang="en-US" altLang="en-US" sz="2000"/>
              <a:t> =0,5 </a:t>
            </a:r>
            <a:r>
              <a:rPr lang="el-GR" altLang="en-US" sz="2000"/>
              <a:t>και </a:t>
            </a:r>
            <a:r>
              <a:rPr lang="en-US" altLang="en-US" sz="2000"/>
              <a:t>q</a:t>
            </a:r>
            <a:r>
              <a:rPr lang="en-US" altLang="en-US" sz="2000" baseline="-25000"/>
              <a:t>B</a:t>
            </a:r>
            <a:r>
              <a:rPr lang="en-US" altLang="en-US" sz="2000"/>
              <a:t>=0,5. </a:t>
            </a:r>
            <a:endParaRPr lang="el-GR" altLang="en-US" sz="2000"/>
          </a:p>
          <a:p>
            <a:pPr eaLnBrk="1" hangingPunct="1">
              <a:lnSpc>
                <a:spcPct val="150000"/>
              </a:lnSpc>
            </a:pPr>
            <a:r>
              <a:rPr lang="el-GR" altLang="en-US" sz="2000"/>
              <a:t>Οι γονότυποι στον πληθυσμό θα είναι :  ¼ ΑΑ, </a:t>
            </a:r>
            <a:r>
              <a:rPr lang="el-GR" altLang="en-US" sz="2000">
                <a:solidFill>
                  <a:srgbClr val="FF0000"/>
                </a:solidFill>
              </a:rPr>
              <a:t>½ Αα </a:t>
            </a:r>
            <a:r>
              <a:rPr lang="el-GR" altLang="en-US" sz="2000"/>
              <a:t>και ¼ αα</a:t>
            </a:r>
          </a:p>
          <a:p>
            <a:pPr lvl="1" eaLnBrk="1" hangingPunct="1">
              <a:lnSpc>
                <a:spcPct val="150000"/>
              </a:lnSpc>
              <a:buFontTx/>
              <a:buNone/>
            </a:pPr>
            <a:r>
              <a:rPr lang="el-GR" altLang="en-US" sz="1800" b="1"/>
              <a:t>Τα ΑΑ άτομα δίνουν μόνο ΑΑ γονοτύπους </a:t>
            </a:r>
            <a:endParaRPr lang="en-US" altLang="en-US" sz="1800" b="1"/>
          </a:p>
          <a:p>
            <a:pPr lvl="1" eaLnBrk="1" hangingPunct="1">
              <a:lnSpc>
                <a:spcPct val="150000"/>
              </a:lnSpc>
              <a:buFontTx/>
              <a:buNone/>
            </a:pPr>
            <a:r>
              <a:rPr lang="el-GR" altLang="en-US" sz="1800" b="1"/>
              <a:t>Τα αα άτομα δίνουν μόνο αα γονοτύπους </a:t>
            </a:r>
          </a:p>
          <a:p>
            <a:pPr lvl="1" eaLnBrk="1" hangingPunct="1">
              <a:lnSpc>
                <a:spcPct val="150000"/>
              </a:lnSpc>
              <a:buFontTx/>
              <a:buNone/>
            </a:pPr>
            <a:r>
              <a:rPr lang="el-GR" altLang="en-US" sz="1800" b="1"/>
              <a:t>Τα Αα άτομα δίνουν ¼ ΑΑ, ½ Αα και ¼ αα γονοτύπους</a:t>
            </a:r>
          </a:p>
          <a:p>
            <a:pPr lvl="1" eaLnBrk="1" hangingPunct="1">
              <a:lnSpc>
                <a:spcPct val="90000"/>
              </a:lnSpc>
              <a:buFontTx/>
              <a:buNone/>
            </a:pPr>
            <a:endParaRPr lang="en-US" altLang="en-US" sz="1800" b="1"/>
          </a:p>
          <a:p>
            <a:pPr lvl="1" eaLnBrk="1" hangingPunct="1">
              <a:lnSpc>
                <a:spcPct val="90000"/>
              </a:lnSpc>
              <a:buFontTx/>
              <a:buNone/>
            </a:pPr>
            <a:r>
              <a:rPr lang="el-GR" altLang="en-US" sz="1800" b="1"/>
              <a:t>Μετά από </a:t>
            </a:r>
            <a:r>
              <a:rPr lang="en-US" altLang="en-US" sz="1800" b="1"/>
              <a:t>1</a:t>
            </a:r>
            <a:r>
              <a:rPr lang="el-GR" altLang="en-US" sz="1800" b="1"/>
              <a:t> γενιά αυτογονιμοποίησης:</a:t>
            </a:r>
          </a:p>
          <a:p>
            <a:pPr lvl="1" eaLnBrk="1" hangingPunct="1">
              <a:lnSpc>
                <a:spcPct val="90000"/>
              </a:lnSpc>
              <a:buFontTx/>
              <a:buNone/>
            </a:pPr>
            <a:endParaRPr lang="el-GR" altLang="en-US" sz="1800" b="1"/>
          </a:p>
          <a:p>
            <a:pPr lvl="1" eaLnBrk="1" hangingPunct="1">
              <a:lnSpc>
                <a:spcPct val="90000"/>
              </a:lnSpc>
              <a:buFontTx/>
              <a:buNone/>
            </a:pPr>
            <a:r>
              <a:rPr lang="el-GR" altLang="en-US" sz="1800" b="1"/>
              <a:t>ΑΑ: ¼ + </a:t>
            </a:r>
            <a:r>
              <a:rPr lang="en-US" altLang="en-US" sz="1800" b="1"/>
              <a:t>(¼</a:t>
            </a:r>
            <a:r>
              <a:rPr lang="el-GR" altLang="en-US" sz="1800" b="1"/>
              <a:t> </a:t>
            </a:r>
            <a:r>
              <a:rPr lang="en-US" altLang="en-US" sz="1800" b="1"/>
              <a:t>x</a:t>
            </a:r>
            <a:r>
              <a:rPr lang="el-GR" altLang="en-US" sz="1800" b="1"/>
              <a:t> ½</a:t>
            </a:r>
            <a:r>
              <a:rPr lang="en-US" altLang="en-US" sz="1800" b="1"/>
              <a:t>)=3/8 </a:t>
            </a:r>
          </a:p>
          <a:p>
            <a:pPr lvl="1" eaLnBrk="1" hangingPunct="1">
              <a:lnSpc>
                <a:spcPct val="90000"/>
              </a:lnSpc>
              <a:buFontTx/>
              <a:buNone/>
            </a:pPr>
            <a:r>
              <a:rPr lang="en-US" altLang="en-US" sz="1800" b="1">
                <a:solidFill>
                  <a:srgbClr val="FF0000"/>
                </a:solidFill>
              </a:rPr>
              <a:t>A</a:t>
            </a:r>
            <a:r>
              <a:rPr lang="el-GR" altLang="en-US" sz="1800" b="1">
                <a:solidFill>
                  <a:srgbClr val="FF0000"/>
                </a:solidFill>
              </a:rPr>
              <a:t>α: ½ </a:t>
            </a:r>
            <a:r>
              <a:rPr lang="en-US" altLang="en-US" sz="1800" b="1">
                <a:solidFill>
                  <a:srgbClr val="FF0000"/>
                </a:solidFill>
              </a:rPr>
              <a:t>x ½ =</a:t>
            </a:r>
            <a:r>
              <a:rPr lang="el-GR" altLang="en-US" sz="1800" b="1">
                <a:solidFill>
                  <a:srgbClr val="FF0000"/>
                </a:solidFill>
              </a:rPr>
              <a:t>1</a:t>
            </a:r>
            <a:r>
              <a:rPr lang="en-US" altLang="en-US" sz="1800" b="1">
                <a:solidFill>
                  <a:srgbClr val="FF0000"/>
                </a:solidFill>
              </a:rPr>
              <a:t>/</a:t>
            </a:r>
            <a:r>
              <a:rPr lang="el-GR" altLang="en-US" sz="1800" b="1">
                <a:solidFill>
                  <a:srgbClr val="FF0000"/>
                </a:solidFill>
              </a:rPr>
              <a:t>4</a:t>
            </a:r>
            <a:endParaRPr lang="en-US" altLang="en-US" sz="1800" b="1">
              <a:solidFill>
                <a:srgbClr val="FF0000"/>
              </a:solidFill>
            </a:endParaRPr>
          </a:p>
          <a:p>
            <a:pPr lvl="1" eaLnBrk="1" hangingPunct="1">
              <a:lnSpc>
                <a:spcPct val="90000"/>
              </a:lnSpc>
              <a:buFontTx/>
              <a:buNone/>
            </a:pPr>
            <a:r>
              <a:rPr lang="el-GR" altLang="en-US" sz="1800" b="1"/>
              <a:t>αα: ¼ + </a:t>
            </a:r>
            <a:r>
              <a:rPr lang="en-US" altLang="en-US" sz="1800" b="1"/>
              <a:t>(¼</a:t>
            </a:r>
            <a:r>
              <a:rPr lang="el-GR" altLang="en-US" sz="1800" b="1"/>
              <a:t> </a:t>
            </a:r>
            <a:r>
              <a:rPr lang="en-US" altLang="en-US" sz="1800" b="1"/>
              <a:t>x </a:t>
            </a:r>
            <a:r>
              <a:rPr lang="el-GR" altLang="en-US" sz="1800" b="1"/>
              <a:t>½</a:t>
            </a:r>
            <a:r>
              <a:rPr lang="en-US" altLang="en-US" sz="1800" b="1"/>
              <a:t>)=3/8</a:t>
            </a:r>
          </a:p>
          <a:p>
            <a:pPr lvl="1" eaLnBrk="1" hangingPunct="1">
              <a:lnSpc>
                <a:spcPct val="90000"/>
              </a:lnSpc>
              <a:buFontTx/>
              <a:buNone/>
            </a:pPr>
            <a:r>
              <a:rPr lang="el-GR" altLang="en-US" sz="1800" b="1"/>
              <a:t>Στη 2η γενιά :</a:t>
            </a:r>
          </a:p>
          <a:p>
            <a:pPr lvl="1" eaLnBrk="1" hangingPunct="1">
              <a:lnSpc>
                <a:spcPct val="90000"/>
              </a:lnSpc>
              <a:buFontTx/>
              <a:buNone/>
            </a:pPr>
            <a:r>
              <a:rPr lang="el-GR" altLang="en-US" sz="1800" b="1"/>
              <a:t>ΑΑ: 7/16     </a:t>
            </a:r>
            <a:r>
              <a:rPr lang="el-GR" altLang="en-US" sz="1800" b="1">
                <a:solidFill>
                  <a:srgbClr val="FF0000"/>
                </a:solidFill>
              </a:rPr>
              <a:t>Αα: 1/8</a:t>
            </a:r>
            <a:r>
              <a:rPr lang="el-GR" altLang="en-US" sz="1800" b="1"/>
              <a:t>     αα: 7/16</a:t>
            </a:r>
          </a:p>
          <a:p>
            <a:pPr lvl="1" eaLnBrk="1" hangingPunct="1">
              <a:lnSpc>
                <a:spcPct val="90000"/>
              </a:lnSpc>
              <a:buFontTx/>
              <a:buNone/>
            </a:pPr>
            <a:r>
              <a:rPr lang="el-GR" altLang="en-US" sz="1800" b="1"/>
              <a:t>Σε κάθε επόμενη γενιά μειώνονται τα ετεροζυγωτά.</a:t>
            </a:r>
          </a:p>
          <a:p>
            <a:pPr lvl="1" eaLnBrk="1" hangingPunct="1">
              <a:lnSpc>
                <a:spcPct val="90000"/>
              </a:lnSpc>
              <a:buFontTx/>
              <a:buNone/>
            </a:pPr>
            <a:r>
              <a:rPr lang="el-GR" altLang="en-US" sz="1800" b="1" i="1"/>
              <a:t>Προσέξτε! </a:t>
            </a:r>
            <a:r>
              <a:rPr lang="en-US" altLang="en-US" sz="1800" b="1" i="1"/>
              <a:t>O</a:t>
            </a:r>
            <a:r>
              <a:rPr lang="el-GR" altLang="en-US" sz="1800" b="1" i="1"/>
              <a:t>ι συχνότητες </a:t>
            </a:r>
            <a:r>
              <a:rPr lang="en-US" altLang="en-US" sz="1800" b="1" i="1"/>
              <a:t>p, q </a:t>
            </a:r>
            <a:r>
              <a:rPr lang="el-GR" altLang="en-US" sz="1800" b="1" i="1"/>
              <a:t>παραμένουν οι ίδιες!</a:t>
            </a:r>
          </a:p>
        </p:txBody>
      </p:sp>
      <p:sp>
        <p:nvSpPr>
          <p:cNvPr id="2" name="TextBox 1"/>
          <p:cNvSpPr txBox="1"/>
          <p:nvPr/>
        </p:nvSpPr>
        <p:spPr>
          <a:xfrm>
            <a:off x="6732588" y="4365625"/>
            <a:ext cx="2087562" cy="1630363"/>
          </a:xfrm>
          <a:prstGeom prst="rect">
            <a:avLst/>
          </a:prstGeom>
          <a:solidFill>
            <a:schemeClr val="bg1">
              <a:lumMod val="95000"/>
            </a:schemeClr>
          </a:solidFill>
        </p:spPr>
        <p:txBody>
          <a:bodyPr>
            <a:spAutoFit/>
          </a:bodyPr>
          <a:lstStyle/>
          <a:p>
            <a:pPr>
              <a:defRPr/>
            </a:pPr>
            <a:r>
              <a:rPr lang="el-GR" sz="2000" dirty="0">
                <a:latin typeface="Calibri" panose="020F0502020204030204" pitchFamily="34" charset="0"/>
                <a:cs typeface="Calibri" panose="020F0502020204030204" pitchFamily="34" charset="0"/>
              </a:rPr>
              <a:t>η συχνότητα των </a:t>
            </a:r>
            <a:r>
              <a:rPr lang="el-GR" sz="2000" dirty="0" err="1">
                <a:latin typeface="Calibri" panose="020F0502020204030204" pitchFamily="34" charset="0"/>
                <a:cs typeface="Calibri" panose="020F0502020204030204" pitchFamily="34" charset="0"/>
              </a:rPr>
              <a:t>ετεροζυγωτών</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Αα</a:t>
            </a:r>
            <a:r>
              <a:rPr lang="el-GR" sz="2000" dirty="0">
                <a:latin typeface="Calibri" panose="020F0502020204030204" pitchFamily="34" charset="0"/>
                <a:cs typeface="Calibri" panose="020F0502020204030204" pitchFamily="34" charset="0"/>
              </a:rPr>
              <a:t> μειώνεται κατά 50% σε κάθε γενιά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7AF39D-D273-4392-8E69-DD412EB8E9B8}" type="slidenum">
              <a:rPr lang="el-GR" altLang="en-US" sz="1400" smtClean="0"/>
              <a:pPr>
                <a:spcBef>
                  <a:spcPct val="0"/>
                </a:spcBef>
                <a:buFontTx/>
                <a:buNone/>
              </a:pPr>
              <a:t>40</a:t>
            </a:fld>
            <a:endParaRPr lang="el-GR" altLang="en-US" sz="1400"/>
          </a:p>
        </p:txBody>
      </p:sp>
      <p:sp>
        <p:nvSpPr>
          <p:cNvPr id="49155" name="Rectangle 2"/>
          <p:cNvSpPr>
            <a:spLocks noGrp="1" noChangeArrowheads="1"/>
          </p:cNvSpPr>
          <p:nvPr>
            <p:ph type="title"/>
          </p:nvPr>
        </p:nvSpPr>
        <p:spPr>
          <a:xfrm>
            <a:off x="457200" y="404813"/>
            <a:ext cx="8229600" cy="781050"/>
          </a:xfrm>
          <a:solidFill>
            <a:srgbClr val="DDDDDD"/>
          </a:solidFill>
        </p:spPr>
        <p:txBody>
          <a:bodyPr/>
          <a:lstStyle/>
          <a:p>
            <a:pPr eaLnBrk="1" hangingPunct="1"/>
            <a:r>
              <a:rPr lang="el-GR" altLang="en-US" sz="3600">
                <a:latin typeface="Calibri" panose="020F0502020204030204" pitchFamily="34" charset="0"/>
                <a:cs typeface="Calibri" panose="020F0502020204030204" pitchFamily="34" charset="0"/>
              </a:rPr>
              <a:t>Ομομεικτική κατάπτωση</a:t>
            </a:r>
            <a:endParaRPr lang="en-US" altLang="en-US" sz="3600">
              <a:latin typeface="Calibri" panose="020F0502020204030204" pitchFamily="34" charset="0"/>
              <a:cs typeface="Calibri" panose="020F0502020204030204" pitchFamily="34" charset="0"/>
            </a:endParaRPr>
          </a:p>
        </p:txBody>
      </p:sp>
      <p:sp>
        <p:nvSpPr>
          <p:cNvPr id="49156" name="Rectangle 3"/>
          <p:cNvSpPr>
            <a:spLocks noGrp="1" noChangeArrowheads="1"/>
          </p:cNvSpPr>
          <p:nvPr>
            <p:ph type="body" idx="1"/>
          </p:nvPr>
        </p:nvSpPr>
        <p:spPr>
          <a:xfrm>
            <a:off x="457200" y="1600200"/>
            <a:ext cx="8229600" cy="5121275"/>
          </a:xfrm>
          <a:solidFill>
            <a:srgbClr val="DDDDDD"/>
          </a:solidFill>
          <a:ln>
            <a:solidFill>
              <a:srgbClr val="FF0000"/>
            </a:solidFill>
            <a:miter lim="800000"/>
            <a:headEnd/>
            <a:tailEnd/>
          </a:ln>
        </p:spPr>
        <p:txBody>
          <a:bodyPr/>
          <a:lstStyle/>
          <a:p>
            <a:pPr eaLnBrk="1" hangingPunct="1">
              <a:lnSpc>
                <a:spcPct val="90000"/>
              </a:lnSpc>
            </a:pPr>
            <a:r>
              <a:rPr lang="el-GR" altLang="en-US" sz="2800">
                <a:latin typeface="Calibri" panose="020F0502020204030204" pitchFamily="34" charset="0"/>
                <a:cs typeface="Calibri" panose="020F0502020204030204" pitchFamily="34" charset="0"/>
              </a:rPr>
              <a:t>Άσκηση 4: </a:t>
            </a:r>
          </a:p>
          <a:p>
            <a:pPr eaLnBrk="1" hangingPunct="1">
              <a:lnSpc>
                <a:spcPct val="90000"/>
              </a:lnSpc>
            </a:pPr>
            <a:r>
              <a:rPr lang="el-GR" altLang="en-US" sz="2800">
                <a:latin typeface="Calibri" panose="020F0502020204030204" pitchFamily="34" charset="0"/>
                <a:cs typeface="Calibri" panose="020F0502020204030204" pitchFamily="34" charset="0"/>
              </a:rPr>
              <a:t>Σύμφωνα με πειραματικά δεδομένα η αύξηση του συντελεστή ομομειξίας Δ</a:t>
            </a:r>
            <a:r>
              <a:rPr lang="en-US" altLang="en-US" sz="2800">
                <a:latin typeface="Calibri" panose="020F0502020204030204" pitchFamily="34" charset="0"/>
                <a:cs typeface="Calibri" panose="020F0502020204030204" pitchFamily="34" charset="0"/>
              </a:rPr>
              <a:t>F </a:t>
            </a:r>
            <a:r>
              <a:rPr lang="el-GR" altLang="en-US" sz="2800">
                <a:latin typeface="Calibri" panose="020F0502020204030204" pitchFamily="34" charset="0"/>
                <a:cs typeface="Calibri" panose="020F0502020204030204" pitchFamily="34" charset="0"/>
              </a:rPr>
              <a:t>στο χοίρο κατά 1% ανά γενεά έχει επίδραση στο μέγεθος των τοκετοομάδων στη γέννηση (ΜΤΓ) το οποίο μειώνεται κατά 0,04 χοιρίδια. </a:t>
            </a:r>
          </a:p>
          <a:p>
            <a:pPr eaLnBrk="1" hangingPunct="1">
              <a:lnSpc>
                <a:spcPct val="90000"/>
              </a:lnSpc>
            </a:pPr>
            <a:r>
              <a:rPr lang="el-GR" altLang="en-US" sz="2800">
                <a:latin typeface="Calibri" panose="020F0502020204030204" pitchFamily="34" charset="0"/>
                <a:cs typeface="Calibri" panose="020F0502020204030204" pitchFamily="34" charset="0"/>
              </a:rPr>
              <a:t>Να υπολογιστεί η αναμενόμενη ομομεικτική κατάπτωση για την ιδιότητα αυτή και στις δύο περιπτώσεις της άσκησης </a:t>
            </a:r>
            <a:r>
              <a:rPr lang="en-US" altLang="en-US" sz="2800">
                <a:latin typeface="Calibri" panose="020F0502020204030204" pitchFamily="34" charset="0"/>
                <a:cs typeface="Calibri" panose="020F0502020204030204" pitchFamily="34" charset="0"/>
              </a:rPr>
              <a:t>2</a:t>
            </a:r>
            <a:r>
              <a:rPr lang="el-GR" altLang="en-US" sz="2800">
                <a:latin typeface="Calibri" panose="020F0502020204030204" pitchFamily="34" charset="0"/>
                <a:cs typeface="Calibri" panose="020F0502020204030204" pitchFamily="34" charset="0"/>
              </a:rPr>
              <a:t> (εκτροφική σειρά χοίρων) έπειτα από 10 γενεές. Υποθέστε ότι ο αρχικός μέσος όρος του ΜΤΓ είναι 8 χοιρίδια (βλ. σχήμα επόμενης διαφάνειας).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1C5F85-2505-4553-9672-C9476FD4E400}" type="slidenum">
              <a:rPr lang="el-GR" altLang="en-US" sz="1400" smtClean="0"/>
              <a:pPr>
                <a:spcBef>
                  <a:spcPct val="0"/>
                </a:spcBef>
                <a:buFontTx/>
                <a:buNone/>
              </a:pPr>
              <a:t>41</a:t>
            </a:fld>
            <a:endParaRPr lang="el-GR" altLang="en-US" sz="1400"/>
          </a:p>
        </p:txBody>
      </p:sp>
      <p:sp>
        <p:nvSpPr>
          <p:cNvPr id="41987" name="Rectangle 4"/>
          <p:cNvSpPr>
            <a:spLocks noChangeArrowheads="1"/>
          </p:cNvSpPr>
          <p:nvPr/>
        </p:nvSpPr>
        <p:spPr bwMode="auto">
          <a:xfrm>
            <a:off x="250825" y="4276725"/>
            <a:ext cx="8723313" cy="2419350"/>
          </a:xfrm>
          <a:prstGeom prst="rect">
            <a:avLst/>
          </a:prstGeom>
          <a:solidFill>
            <a:srgbClr val="EAEAEA"/>
          </a:solidFill>
          <a:ln w="9525">
            <a:solidFill>
              <a:srgbClr val="FF0000"/>
            </a:solidFill>
            <a:miter lim="800000"/>
            <a:headEnd/>
            <a:tailEnd/>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altLang="en-US" sz="2800" dirty="0">
                <a:solidFill>
                  <a:srgbClr val="000000"/>
                </a:solidFill>
                <a:latin typeface="Calibri" panose="020F0502020204030204" pitchFamily="34" charset="0"/>
                <a:cs typeface="Calibri" panose="020F0502020204030204" pitchFamily="34" charset="0"/>
              </a:rPr>
              <a:t>Συμπέρασμα: </a:t>
            </a:r>
          </a:p>
          <a:p>
            <a:pPr eaLnBrk="1" hangingPunct="1"/>
            <a:r>
              <a:rPr lang="el-GR" altLang="en-US" sz="2800" dirty="0">
                <a:solidFill>
                  <a:srgbClr val="000000"/>
                </a:solidFill>
                <a:latin typeface="Calibri" panose="020F0502020204030204" pitchFamily="34" charset="0"/>
                <a:cs typeface="Calibri" panose="020F0502020204030204" pitchFamily="34" charset="0"/>
              </a:rPr>
              <a:t>Η διατήρηση σταθερού μεγέθους οικογενειών </a:t>
            </a:r>
            <a:r>
              <a:rPr lang="el-GR" altLang="en-US" sz="2800" b="1" dirty="0">
                <a:solidFill>
                  <a:srgbClr val="000000"/>
                </a:solidFill>
                <a:latin typeface="Calibri" panose="020F0502020204030204" pitchFamily="34" charset="0"/>
                <a:cs typeface="Calibri" panose="020F0502020204030204" pitchFamily="34" charset="0"/>
              </a:rPr>
              <a:t>αυξάνει </a:t>
            </a:r>
            <a:r>
              <a:rPr lang="el-GR" altLang="en-US" sz="2800" dirty="0">
                <a:solidFill>
                  <a:srgbClr val="000000"/>
                </a:solidFill>
                <a:latin typeface="Calibri" panose="020F0502020204030204" pitchFamily="34" charset="0"/>
                <a:cs typeface="Calibri" panose="020F0502020204030204" pitchFamily="34" charset="0"/>
              </a:rPr>
              <a:t>το δραστικό μέγεθος Ν</a:t>
            </a:r>
            <a:r>
              <a:rPr lang="en-US" altLang="en-US" sz="2800" baseline="-25000" dirty="0">
                <a:solidFill>
                  <a:srgbClr val="000000"/>
                </a:solidFill>
                <a:latin typeface="Calibri" panose="020F0502020204030204" pitchFamily="34" charset="0"/>
                <a:cs typeface="Calibri" panose="020F0502020204030204" pitchFamily="34" charset="0"/>
              </a:rPr>
              <a:t>e</a:t>
            </a:r>
            <a:r>
              <a:rPr lang="el-GR" altLang="en-US" sz="2800" dirty="0">
                <a:solidFill>
                  <a:srgbClr val="000000"/>
                </a:solidFill>
                <a:latin typeface="Calibri" panose="020F0502020204030204" pitchFamily="34" charset="0"/>
                <a:cs typeface="Calibri" panose="020F0502020204030204" pitchFamily="34" charset="0"/>
              </a:rPr>
              <a:t> </a:t>
            </a:r>
          </a:p>
          <a:p>
            <a:pPr eaLnBrk="1" hangingPunct="1"/>
            <a:r>
              <a:rPr lang="el-GR" altLang="en-US" sz="2800" dirty="0">
                <a:solidFill>
                  <a:srgbClr val="000000"/>
                </a:solidFill>
                <a:latin typeface="Calibri" panose="020F0502020204030204" pitchFamily="34" charset="0"/>
                <a:cs typeface="Calibri" panose="020F0502020204030204" pitchFamily="34" charset="0"/>
              </a:rPr>
              <a:t>Αυξημένο </a:t>
            </a:r>
            <a:r>
              <a:rPr lang="en-US" altLang="en-US" sz="2800" dirty="0">
                <a:solidFill>
                  <a:srgbClr val="000000"/>
                </a:solidFill>
                <a:latin typeface="Calibri" panose="020F0502020204030204" pitchFamily="34" charset="0"/>
                <a:cs typeface="Calibri" panose="020F0502020204030204" pitchFamily="34" charset="0"/>
              </a:rPr>
              <a:t>N</a:t>
            </a:r>
            <a:r>
              <a:rPr lang="en-US" altLang="en-US" sz="2800" baseline="-25000" dirty="0">
                <a:solidFill>
                  <a:srgbClr val="000000"/>
                </a:solidFill>
                <a:latin typeface="Calibri" panose="020F0502020204030204" pitchFamily="34" charset="0"/>
                <a:cs typeface="Calibri" panose="020F0502020204030204" pitchFamily="34" charset="0"/>
              </a:rPr>
              <a:t>e</a:t>
            </a:r>
            <a:r>
              <a:rPr lang="el-GR" altLang="en-US" sz="2800" dirty="0">
                <a:solidFill>
                  <a:srgbClr val="000000"/>
                </a:solidFill>
                <a:latin typeface="Calibri" panose="020F0502020204030204" pitchFamily="34" charset="0"/>
                <a:cs typeface="Calibri" panose="020F0502020204030204" pitchFamily="34" charset="0"/>
              </a:rPr>
              <a:t>: </a:t>
            </a:r>
            <a:r>
              <a:rPr lang="el-GR" altLang="en-US" sz="2800" b="1" dirty="0">
                <a:solidFill>
                  <a:srgbClr val="000000"/>
                </a:solidFill>
                <a:latin typeface="Calibri" panose="020F0502020204030204" pitchFamily="34" charset="0"/>
                <a:cs typeface="Calibri" panose="020F0502020204030204" pitchFamily="34" charset="0"/>
              </a:rPr>
              <a:t>περιορίζεται </a:t>
            </a:r>
            <a:r>
              <a:rPr lang="el-GR" altLang="en-US" sz="2800" dirty="0">
                <a:solidFill>
                  <a:srgbClr val="000000"/>
                </a:solidFill>
                <a:latin typeface="Calibri" panose="020F0502020204030204" pitchFamily="34" charset="0"/>
                <a:cs typeface="Calibri" panose="020F0502020204030204" pitchFamily="34" charset="0"/>
              </a:rPr>
              <a:t>η αύξηση του ρυθμού </a:t>
            </a:r>
            <a:r>
              <a:rPr lang="el-GR" altLang="en-US" sz="2800" dirty="0" err="1">
                <a:solidFill>
                  <a:srgbClr val="000000"/>
                </a:solidFill>
                <a:latin typeface="Calibri" panose="020F0502020204030204" pitchFamily="34" charset="0"/>
                <a:cs typeface="Calibri" panose="020F0502020204030204" pitchFamily="34" charset="0"/>
              </a:rPr>
              <a:t>ομομειξίας</a:t>
            </a:r>
            <a:r>
              <a:rPr lang="en-US" altLang="en-US" sz="2800" dirty="0">
                <a:solidFill>
                  <a:srgbClr val="000000"/>
                </a:solidFill>
                <a:latin typeface="Calibri" panose="020F0502020204030204" pitchFamily="34" charset="0"/>
                <a:cs typeface="Calibri" panose="020F0502020204030204" pitchFamily="34" charset="0"/>
              </a:rPr>
              <a:t> (</a:t>
            </a:r>
            <a:r>
              <a:rPr lang="el-GR" altLang="en-US" sz="2800" dirty="0">
                <a:solidFill>
                  <a:srgbClr val="000000"/>
                </a:solidFill>
                <a:latin typeface="Calibri" panose="020F0502020204030204" pitchFamily="34" charset="0"/>
                <a:cs typeface="Calibri" panose="020F0502020204030204" pitchFamily="34" charset="0"/>
              </a:rPr>
              <a:t>Δ</a:t>
            </a:r>
            <a:r>
              <a:rPr lang="en-US" altLang="en-US" sz="2800" dirty="0">
                <a:solidFill>
                  <a:srgbClr val="000000"/>
                </a:solidFill>
                <a:latin typeface="Calibri" panose="020F0502020204030204" pitchFamily="34" charset="0"/>
                <a:cs typeface="Calibri" panose="020F0502020204030204" pitchFamily="34" charset="0"/>
              </a:rPr>
              <a:t>F) </a:t>
            </a:r>
            <a:r>
              <a:rPr lang="el-GR" altLang="en-US" sz="2800" dirty="0">
                <a:solidFill>
                  <a:srgbClr val="000000"/>
                </a:solidFill>
                <a:latin typeface="Calibri" panose="020F0502020204030204" pitchFamily="34" charset="0"/>
                <a:cs typeface="Calibri" panose="020F0502020204030204" pitchFamily="34" charset="0"/>
              </a:rPr>
              <a:t>σε μικρούς πληθυσμούς</a:t>
            </a:r>
          </a:p>
        </p:txBody>
      </p:sp>
      <p:graphicFrame>
        <p:nvGraphicFramePr>
          <p:cNvPr id="4" name="Table 3"/>
          <p:cNvGraphicFramePr>
            <a:graphicFrameLocks noGrp="1"/>
          </p:cNvGraphicFramePr>
          <p:nvPr/>
        </p:nvGraphicFramePr>
        <p:xfrm>
          <a:off x="1" y="254000"/>
          <a:ext cx="8686800" cy="3984625"/>
        </p:xfrm>
        <a:graphic>
          <a:graphicData uri="http://schemas.openxmlformats.org/drawingml/2006/table">
            <a:tbl>
              <a:tblPr firstRow="1" bandRow="1">
                <a:tableStyleId>{5C22544A-7EE6-4342-B048-85BDC9FD1C3A}</a:tableStyleId>
              </a:tblPr>
              <a:tblGrid>
                <a:gridCol w="2299335">
                  <a:extLst>
                    <a:ext uri="{9D8B030D-6E8A-4147-A177-3AD203B41FA5}">
                      <a16:colId xmlns:a16="http://schemas.microsoft.com/office/drawing/2014/main" val="20000"/>
                    </a:ext>
                  </a:extLst>
                </a:gridCol>
                <a:gridCol w="2224470">
                  <a:extLst>
                    <a:ext uri="{9D8B030D-6E8A-4147-A177-3AD203B41FA5}">
                      <a16:colId xmlns:a16="http://schemas.microsoft.com/office/drawing/2014/main" val="20001"/>
                    </a:ext>
                  </a:extLst>
                </a:gridCol>
                <a:gridCol w="2232548">
                  <a:extLst>
                    <a:ext uri="{9D8B030D-6E8A-4147-A177-3AD203B41FA5}">
                      <a16:colId xmlns:a16="http://schemas.microsoft.com/office/drawing/2014/main" val="20002"/>
                    </a:ext>
                  </a:extLst>
                </a:gridCol>
                <a:gridCol w="1930447">
                  <a:extLst>
                    <a:ext uri="{9D8B030D-6E8A-4147-A177-3AD203B41FA5}">
                      <a16:colId xmlns:a16="http://schemas.microsoft.com/office/drawing/2014/main" val="20003"/>
                    </a:ext>
                  </a:extLst>
                </a:gridCol>
              </a:tblGrid>
              <a:tr h="1371661">
                <a:tc>
                  <a:txBody>
                    <a:bodyPr/>
                    <a:lstStyle/>
                    <a:p>
                      <a:pPr algn="ctr"/>
                      <a:r>
                        <a:rPr lang="el-GR" sz="2800" dirty="0">
                          <a:solidFill>
                            <a:schemeClr val="tx1"/>
                          </a:solidFill>
                          <a:latin typeface="Calibri" panose="020F0502020204030204" pitchFamily="34" charset="0"/>
                          <a:cs typeface="Calibri" panose="020F0502020204030204" pitchFamily="34" charset="0"/>
                        </a:rPr>
                        <a:t>Μέγεθος οικογένειας</a:t>
                      </a:r>
                    </a:p>
                  </a:txBody>
                  <a:tcPr marL="91456" marR="91456" marT="45699" marB="45699"/>
                </a:tc>
                <a:tc>
                  <a:txBody>
                    <a:bodyPr/>
                    <a:lstStyle/>
                    <a:p>
                      <a:pPr algn="ctr"/>
                      <a:r>
                        <a:rPr lang="el-GR" sz="2800" dirty="0">
                          <a:solidFill>
                            <a:schemeClr val="tx1"/>
                          </a:solidFill>
                          <a:latin typeface="Calibri" panose="020F0502020204030204" pitchFamily="34" charset="0"/>
                          <a:cs typeface="Calibri" panose="020F0502020204030204" pitchFamily="34" charset="0"/>
                        </a:rPr>
                        <a:t>Τύπος</a:t>
                      </a:r>
                      <a:r>
                        <a:rPr lang="el-GR" sz="2800" baseline="0" dirty="0">
                          <a:solidFill>
                            <a:schemeClr val="tx1"/>
                          </a:solidFill>
                          <a:latin typeface="Calibri" panose="020F0502020204030204" pitchFamily="34" charset="0"/>
                          <a:cs typeface="Calibri" panose="020F0502020204030204" pitchFamily="34" charset="0"/>
                        </a:rPr>
                        <a:t> υπολογισμού Ν</a:t>
                      </a:r>
                      <a:r>
                        <a:rPr lang="en-US" sz="2800" baseline="-25000" dirty="0">
                          <a:solidFill>
                            <a:schemeClr val="tx1"/>
                          </a:solidFill>
                          <a:latin typeface="Calibri" panose="020F0502020204030204" pitchFamily="34" charset="0"/>
                          <a:cs typeface="Calibri" panose="020F0502020204030204" pitchFamily="34" charset="0"/>
                        </a:rPr>
                        <a:t>e</a:t>
                      </a:r>
                      <a:endParaRPr lang="el-GR" sz="2800" baseline="-250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pPr algn="ctr"/>
                      <a:r>
                        <a:rPr lang="el-GR" sz="3200" dirty="0">
                          <a:solidFill>
                            <a:schemeClr val="tx1"/>
                          </a:solidFill>
                          <a:latin typeface="Calibri" panose="020F0502020204030204" pitchFamily="34" charset="0"/>
                          <a:cs typeface="Calibri" panose="020F0502020204030204" pitchFamily="34" charset="0"/>
                        </a:rPr>
                        <a:t>Δραστικό μέγεθος</a:t>
                      </a:r>
                      <a:r>
                        <a:rPr lang="el-GR" sz="3200" baseline="0" dirty="0">
                          <a:solidFill>
                            <a:schemeClr val="tx1"/>
                          </a:solidFill>
                          <a:latin typeface="Calibri" panose="020F0502020204030204" pitchFamily="34" charset="0"/>
                          <a:cs typeface="Calibri" panose="020F0502020204030204" pitchFamily="34" charset="0"/>
                        </a:rPr>
                        <a:t> </a:t>
                      </a:r>
                      <a:r>
                        <a:rPr lang="el-GR" sz="3200" dirty="0">
                          <a:solidFill>
                            <a:schemeClr val="tx1"/>
                          </a:solidFill>
                          <a:latin typeface="Calibri" panose="020F0502020204030204" pitchFamily="34" charset="0"/>
                          <a:cs typeface="Calibri" panose="020F0502020204030204" pitchFamily="34" charset="0"/>
                        </a:rPr>
                        <a:t>Ν</a:t>
                      </a:r>
                      <a:r>
                        <a:rPr lang="en-US" sz="3200" baseline="-25000" dirty="0">
                          <a:solidFill>
                            <a:schemeClr val="tx1"/>
                          </a:solidFill>
                          <a:latin typeface="Calibri" panose="020F0502020204030204" pitchFamily="34" charset="0"/>
                          <a:cs typeface="Calibri" panose="020F0502020204030204" pitchFamily="34" charset="0"/>
                        </a:rPr>
                        <a:t>e</a:t>
                      </a:r>
                      <a:endParaRPr lang="el-GR" sz="3200" baseline="-250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pPr algn="ctr"/>
                      <a:r>
                        <a:rPr lang="el-GR" sz="3200" dirty="0">
                          <a:solidFill>
                            <a:schemeClr val="tx1"/>
                          </a:solidFill>
                          <a:latin typeface="Calibri" panose="020F0502020204030204" pitchFamily="34" charset="0"/>
                          <a:cs typeface="Calibri" panose="020F0502020204030204" pitchFamily="34" charset="0"/>
                        </a:rPr>
                        <a:t>Αύξηση</a:t>
                      </a:r>
                      <a:r>
                        <a:rPr lang="el-GR" sz="3200" baseline="0" dirty="0">
                          <a:solidFill>
                            <a:schemeClr val="tx1"/>
                          </a:solidFill>
                          <a:latin typeface="Calibri" panose="020F0502020204030204" pitchFamily="34" charset="0"/>
                          <a:cs typeface="Calibri" panose="020F0502020204030204" pitchFamily="34" charset="0"/>
                        </a:rPr>
                        <a:t> του </a:t>
                      </a:r>
                      <a:r>
                        <a:rPr lang="en-US" sz="3200" baseline="0" dirty="0">
                          <a:solidFill>
                            <a:schemeClr val="tx1"/>
                          </a:solidFill>
                          <a:latin typeface="Calibri" panose="020F0502020204030204" pitchFamily="34" charset="0"/>
                          <a:cs typeface="Calibri" panose="020F0502020204030204" pitchFamily="34" charset="0"/>
                        </a:rPr>
                        <a:t>F</a:t>
                      </a:r>
                      <a:r>
                        <a:rPr lang="el-GR" sz="3200" baseline="0" dirty="0">
                          <a:solidFill>
                            <a:schemeClr val="tx1"/>
                          </a:solidFill>
                          <a:latin typeface="Calibri" panose="020F0502020204030204" pitchFamily="34" charset="0"/>
                          <a:cs typeface="Calibri" panose="020F0502020204030204" pitchFamily="34" charset="0"/>
                        </a:rPr>
                        <a:t> (%)</a:t>
                      </a:r>
                      <a:endParaRPr lang="el-GR" sz="3200" dirty="0">
                        <a:solidFill>
                          <a:schemeClr val="tx1"/>
                        </a:solidFill>
                        <a:latin typeface="Calibri" panose="020F0502020204030204" pitchFamily="34" charset="0"/>
                        <a:cs typeface="Calibri" panose="020F0502020204030204" pitchFamily="34" charset="0"/>
                      </a:endParaRPr>
                    </a:p>
                  </a:txBody>
                  <a:tcPr marL="91456" marR="91456" marT="45699" marB="45699"/>
                </a:tc>
                <a:extLst>
                  <a:ext uri="{0D108BD9-81ED-4DB2-BD59-A6C34878D82A}">
                    <a16:rowId xmlns:a16="http://schemas.microsoft.com/office/drawing/2014/main" val="10000"/>
                  </a:ext>
                </a:extLst>
              </a:tr>
              <a:tr h="1920345">
                <a:tc>
                  <a:txBody>
                    <a:bodyPr/>
                    <a:lstStyle/>
                    <a:p>
                      <a:endParaRPr lang="en-US" sz="24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chemeClr val="tx1"/>
                          </a:solidFill>
                          <a:latin typeface="Calibri" panose="020F0502020204030204" pitchFamily="34" charset="0"/>
                          <a:cs typeface="Calibri" panose="020F0502020204030204" pitchFamily="34" charset="0"/>
                        </a:rPr>
                        <a:t>μη</a:t>
                      </a:r>
                      <a:r>
                        <a:rPr lang="el-GR" sz="2400" baseline="0" dirty="0">
                          <a:solidFill>
                            <a:schemeClr val="tx1"/>
                          </a:solidFill>
                          <a:latin typeface="Calibri" panose="020F0502020204030204" pitchFamily="34" charset="0"/>
                          <a:cs typeface="Calibri" panose="020F0502020204030204" pitchFamily="34" charset="0"/>
                        </a:rPr>
                        <a:t> σταθερό</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chemeClr val="tx1"/>
                          </a:solidFill>
                          <a:latin typeface="Calibri" panose="020F0502020204030204" pitchFamily="34" charset="0"/>
                          <a:cs typeface="Calibri" panose="020F0502020204030204" pitchFamily="34" charset="0"/>
                        </a:rPr>
                        <a:t>με διακυμάνσεις</a:t>
                      </a:r>
                    </a:p>
                    <a:p>
                      <a:endParaRPr lang="en-US" sz="24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solidFill>
                            <a:schemeClr val="tx1"/>
                          </a:solidFill>
                          <a:latin typeface="Calibri" panose="020F0502020204030204" pitchFamily="34" charset="0"/>
                          <a:cs typeface="Calibri" panose="020F0502020204030204" pitchFamily="34" charset="0"/>
                        </a:rPr>
                        <a:t>Σταθερό</a:t>
                      </a:r>
                    </a:p>
                  </a:txBody>
                  <a:tcPr marL="91456" marR="91456" marT="45699" marB="45699"/>
                </a:tc>
                <a:tc>
                  <a:txBody>
                    <a:bodyPr/>
                    <a:lstStyle/>
                    <a:p>
                      <a:endParaRPr lang="el-GR" sz="1800" dirty="0">
                        <a:solidFill>
                          <a:schemeClr val="tx1"/>
                        </a:solidFill>
                      </a:endParaRPr>
                    </a:p>
                  </a:txBody>
                  <a:tcPr marL="91456" marR="91456" marT="45699" marB="4569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30</a:t>
                      </a:r>
                    </a:p>
                    <a:p>
                      <a:pPr algn="ctr"/>
                      <a:endParaRPr lang="en-US" sz="3600" dirty="0">
                        <a:solidFill>
                          <a:schemeClr val="tx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48</a:t>
                      </a:r>
                    </a:p>
                  </a:txBody>
                  <a:tcPr marL="91456" marR="91456" marT="45699" marB="4569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1,67</a:t>
                      </a:r>
                    </a:p>
                    <a:p>
                      <a:pPr algn="ctr"/>
                      <a:endParaRPr lang="en-US" sz="3600" dirty="0">
                        <a:solidFill>
                          <a:schemeClr val="tx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dirty="0">
                          <a:solidFill>
                            <a:schemeClr val="tx1"/>
                          </a:solidFill>
                          <a:latin typeface="Calibri" panose="020F0502020204030204" pitchFamily="34" charset="0"/>
                          <a:cs typeface="Calibri" panose="020F0502020204030204" pitchFamily="34" charset="0"/>
                        </a:rPr>
                        <a:t>1,04</a:t>
                      </a:r>
                    </a:p>
                  </a:txBody>
                  <a:tcPr marL="91456" marR="91456" marT="45699" marB="45699"/>
                </a:tc>
                <a:extLst>
                  <a:ext uri="{0D108BD9-81ED-4DB2-BD59-A6C34878D82A}">
                    <a16:rowId xmlns:a16="http://schemas.microsoft.com/office/drawing/2014/main" val="10001"/>
                  </a:ext>
                </a:extLst>
              </a:tr>
              <a:tr h="692619">
                <a:tc>
                  <a:txBody>
                    <a:bodyPr/>
                    <a:lstStyle/>
                    <a:p>
                      <a:endParaRPr lang="el-GR" sz="24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endParaRPr lang="el-GR" sz="1800" dirty="0">
                        <a:solidFill>
                          <a:schemeClr val="tx1"/>
                        </a:solidFill>
                      </a:endParaRPr>
                    </a:p>
                  </a:txBody>
                  <a:tcPr marL="91456" marR="91456" marT="45699" marB="45699"/>
                </a:tc>
                <a:tc>
                  <a:txBody>
                    <a:bodyPr/>
                    <a:lstStyle/>
                    <a:p>
                      <a:pPr algn="ctr"/>
                      <a:endParaRPr lang="el-GR" sz="3600" dirty="0">
                        <a:solidFill>
                          <a:schemeClr val="tx1"/>
                        </a:solidFill>
                        <a:latin typeface="Calibri" panose="020F0502020204030204" pitchFamily="34" charset="0"/>
                        <a:cs typeface="Calibri" panose="020F0502020204030204" pitchFamily="34" charset="0"/>
                      </a:endParaRPr>
                    </a:p>
                  </a:txBody>
                  <a:tcPr marL="91456" marR="91456" marT="45699" marB="45699"/>
                </a:tc>
                <a:tc>
                  <a:txBody>
                    <a:bodyPr/>
                    <a:lstStyle/>
                    <a:p>
                      <a:pPr algn="ctr"/>
                      <a:endParaRPr lang="el-GR" sz="3600" dirty="0">
                        <a:solidFill>
                          <a:schemeClr val="tx1"/>
                        </a:solidFill>
                        <a:latin typeface="Calibri" panose="020F0502020204030204" pitchFamily="34" charset="0"/>
                        <a:cs typeface="Calibri" panose="020F0502020204030204" pitchFamily="34" charset="0"/>
                      </a:endParaRPr>
                    </a:p>
                  </a:txBody>
                  <a:tcPr marL="91456" marR="91456" marT="45699" marB="45699"/>
                </a:tc>
                <a:extLst>
                  <a:ext uri="{0D108BD9-81ED-4DB2-BD59-A6C34878D82A}">
                    <a16:rowId xmlns:a16="http://schemas.microsoft.com/office/drawing/2014/main" val="10002"/>
                  </a:ext>
                </a:extLst>
              </a:tr>
            </a:tbl>
          </a:graphicData>
        </a:graphic>
      </p:graphicFrame>
      <p:graphicFrame>
        <p:nvGraphicFramePr>
          <p:cNvPr id="42010" name="Object 4"/>
          <p:cNvGraphicFramePr>
            <a:graphicFrameLocks noChangeAspect="1"/>
          </p:cNvGraphicFramePr>
          <p:nvPr/>
        </p:nvGraphicFramePr>
        <p:xfrm>
          <a:off x="2595563" y="1784350"/>
          <a:ext cx="1804987" cy="827088"/>
        </p:xfrm>
        <a:graphic>
          <a:graphicData uri="http://schemas.openxmlformats.org/presentationml/2006/ole">
            <mc:AlternateContent xmlns:mc="http://schemas.openxmlformats.org/markup-compatibility/2006">
              <mc:Choice xmlns:v="urn:schemas-microsoft-com:vml" Requires="v">
                <p:oleObj name="Equation" r:id="rId2" imgW="990170" imgH="520474" progId="Equation.3">
                  <p:embed/>
                </p:oleObj>
              </mc:Choice>
              <mc:Fallback>
                <p:oleObj name="Equation" r:id="rId2" imgW="990170" imgH="520474" progId="Equation.3">
                  <p:embed/>
                  <p:pic>
                    <p:nvPicPr>
                      <p:cNvPr id="4201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1784350"/>
                        <a:ext cx="1804987" cy="827088"/>
                      </a:xfrm>
                      <a:prstGeom prst="rect">
                        <a:avLst/>
                      </a:prstGeom>
                      <a:solidFill>
                        <a:schemeClr val="accent1"/>
                      </a:solidFill>
                      <a:ln w="12700">
                        <a:solidFill>
                          <a:schemeClr val="tx1"/>
                        </a:solidFill>
                        <a:miter lim="800000"/>
                        <a:headEnd/>
                        <a:tailEnd/>
                      </a:ln>
                    </p:spPr>
                  </p:pic>
                </p:oleObj>
              </mc:Fallback>
            </mc:AlternateContent>
          </a:graphicData>
        </a:graphic>
      </p:graphicFrame>
      <p:sp>
        <p:nvSpPr>
          <p:cNvPr id="6" name="TextBox 5"/>
          <p:cNvSpPr txBox="1">
            <a:spLocks noRot="1" noChangeAspect="1" noMove="1" noResize="1" noEditPoints="1" noAdjustHandles="1" noChangeArrowheads="1" noChangeShapeType="1" noTextEdit="1"/>
          </p:cNvSpPr>
          <p:nvPr/>
        </p:nvSpPr>
        <p:spPr>
          <a:xfrm>
            <a:off x="2595863" y="2848794"/>
            <a:ext cx="1872208" cy="630109"/>
          </a:xfrm>
          <a:prstGeom prst="rect">
            <a:avLst/>
          </a:prstGeom>
          <a:blipFill>
            <a:blip r:embed="rId4"/>
            <a:stretch>
              <a:fillRect/>
            </a:stretch>
          </a:blipFill>
          <a:ln w="12700">
            <a:solidFill>
              <a:schemeClr val="tx1"/>
            </a:solidFill>
          </a:ln>
        </p:spPr>
        <p:txBody>
          <a:bodyPr/>
          <a:lstStyle/>
          <a:p>
            <a:pPr>
              <a:defRPr/>
            </a:pPr>
            <a:r>
              <a:rPr lang="el-GR">
                <a:noFill/>
              </a:rPr>
              <a:t> </a:t>
            </a:r>
          </a:p>
        </p:txBody>
      </p:sp>
    </p:spTree>
    <p:extLst>
      <p:ext uri="{BB962C8B-B14F-4D97-AF65-F5344CB8AC3E}">
        <p14:creationId xmlns:p14="http://schemas.microsoft.com/office/powerpoint/2010/main" val="3601307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316D50-9342-49AF-A08F-BF6955B4CFD0}" type="slidenum">
              <a:rPr lang="el-GR" altLang="en-US" sz="1400" smtClean="0"/>
              <a:pPr>
                <a:spcBef>
                  <a:spcPct val="0"/>
                </a:spcBef>
                <a:buFontTx/>
                <a:buNone/>
              </a:pPr>
              <a:t>42</a:t>
            </a:fld>
            <a:endParaRPr lang="el-GR" altLang="en-US" sz="1400"/>
          </a:p>
        </p:txBody>
      </p:sp>
      <p:pic>
        <p:nvPicPr>
          <p:cNvPr id="50179"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79388" y="115888"/>
            <a:ext cx="5184775" cy="4179887"/>
          </a:xfrm>
          <a:solidFill>
            <a:srgbClr val="FFFFCC"/>
          </a:solidFill>
        </p:spPr>
      </p:pic>
      <p:sp>
        <p:nvSpPr>
          <p:cNvPr id="50180" name="Text Box 5"/>
          <p:cNvSpPr txBox="1">
            <a:spLocks noChangeArrowheads="1"/>
          </p:cNvSpPr>
          <p:nvPr/>
        </p:nvSpPr>
        <p:spPr bwMode="auto">
          <a:xfrm>
            <a:off x="323850" y="4579938"/>
            <a:ext cx="8569325" cy="21685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1800"/>
              <a:t>B</a:t>
            </a:r>
            <a:r>
              <a:rPr lang="el-GR" altLang="en-US" sz="1800"/>
              <a:t>) Όταν το μέγεθος οικογενειών παραλλάσσει τυχαία: η αύξηση του </a:t>
            </a:r>
            <a:r>
              <a:rPr lang="en-US" altLang="en-US" sz="1800"/>
              <a:t>F </a:t>
            </a:r>
            <a:r>
              <a:rPr lang="el-GR" altLang="en-US" sz="1800"/>
              <a:t>υπολογίστηκε ίση με </a:t>
            </a:r>
            <a:r>
              <a:rPr lang="el-GR" altLang="en-US" sz="1800" b="1"/>
              <a:t>1,67%</a:t>
            </a:r>
            <a:r>
              <a:rPr lang="el-GR" altLang="en-US" sz="1800" b="1">
                <a:latin typeface="Cambria Math" panose="02040503050406030204" pitchFamily="18" charset="0"/>
              </a:rPr>
              <a:t>≈</a:t>
            </a:r>
            <a:r>
              <a:rPr lang="el-GR" altLang="en-US" sz="1800" b="1"/>
              <a:t>1,7%</a:t>
            </a:r>
            <a:r>
              <a:rPr lang="el-GR" altLang="en-US" sz="1800"/>
              <a:t> σε μια γενιά. </a:t>
            </a:r>
          </a:p>
          <a:p>
            <a:pPr algn="just" eaLnBrk="1" hangingPunct="1">
              <a:spcBef>
                <a:spcPct val="50000"/>
              </a:spcBef>
              <a:buFontTx/>
              <a:buNone/>
            </a:pPr>
            <a:r>
              <a:rPr lang="el-GR" altLang="en-US" sz="1800"/>
              <a:t>Δηλαδή σε μία γενιά η μείωση στο ΜΤΓ θα είναι 1,7</a:t>
            </a:r>
            <a:r>
              <a:rPr lang="en-US" altLang="en-US" sz="1800"/>
              <a:t>x </a:t>
            </a:r>
            <a:r>
              <a:rPr lang="el-GR" altLang="en-US" sz="1800"/>
              <a:t>0,04=0,065 χοιρίδια. </a:t>
            </a:r>
            <a:endParaRPr lang="en-US" altLang="en-US" sz="1800"/>
          </a:p>
          <a:p>
            <a:pPr algn="just" eaLnBrk="1" hangingPunct="1">
              <a:spcBef>
                <a:spcPct val="50000"/>
              </a:spcBef>
              <a:buFontTx/>
              <a:buNone/>
            </a:pPr>
            <a:r>
              <a:rPr lang="el-GR" altLang="en-US" sz="1800"/>
              <a:t>Σε δέκα γενιές η μείωση θα είναι </a:t>
            </a:r>
            <a:r>
              <a:rPr lang="en-US" altLang="en-US" sz="1800"/>
              <a:t>10</a:t>
            </a:r>
            <a:r>
              <a:rPr lang="el-GR" altLang="en-US" sz="1800"/>
              <a:t> </a:t>
            </a:r>
            <a:r>
              <a:rPr lang="en-US" altLang="en-US" sz="1800"/>
              <a:t>x </a:t>
            </a:r>
            <a:r>
              <a:rPr lang="el-GR" altLang="en-US" sz="1800"/>
              <a:t>0,</a:t>
            </a:r>
            <a:r>
              <a:rPr lang="en-US" altLang="en-US" sz="1800"/>
              <a:t>0</a:t>
            </a:r>
            <a:r>
              <a:rPr lang="el-GR" altLang="en-US" sz="1800"/>
              <a:t>65</a:t>
            </a:r>
            <a:r>
              <a:rPr lang="en-US" altLang="en-US" sz="1800"/>
              <a:t>=</a:t>
            </a:r>
            <a:r>
              <a:rPr lang="en-US" altLang="en-US" sz="1800" b="1"/>
              <a:t>0,65</a:t>
            </a:r>
            <a:r>
              <a:rPr lang="el-GR" altLang="en-US" sz="1800"/>
              <a:t> χοιρίδια</a:t>
            </a:r>
          </a:p>
          <a:p>
            <a:pPr algn="just" eaLnBrk="1" hangingPunct="1">
              <a:spcBef>
                <a:spcPct val="50000"/>
              </a:spcBef>
              <a:buFontTx/>
              <a:buNone/>
            </a:pPr>
            <a:r>
              <a:rPr lang="el-GR" altLang="en-US" sz="1800"/>
              <a:t>Συνεπώς λόγω της ομομεικτικής κατάπτωσης</a:t>
            </a:r>
            <a:r>
              <a:rPr lang="en-US" altLang="en-US" sz="1800"/>
              <a:t> </a:t>
            </a:r>
            <a:r>
              <a:rPr lang="el-GR" altLang="en-US" sz="1800"/>
              <a:t>το ΜΤΓ θα διαμορφωθεί σε 8-0,65=</a:t>
            </a:r>
            <a:r>
              <a:rPr lang="el-GR" altLang="en-US" sz="1800" b="1"/>
              <a:t>7,35</a:t>
            </a:r>
            <a:r>
              <a:rPr lang="el-GR" altLang="en-US" sz="1800"/>
              <a:t> </a:t>
            </a:r>
            <a:r>
              <a:rPr lang="el-GR" altLang="en-US" sz="1800" b="1"/>
              <a:t>χοιρίδια</a:t>
            </a:r>
            <a:r>
              <a:rPr lang="el-GR" altLang="en-US" sz="1800"/>
              <a:t>. </a:t>
            </a:r>
            <a:endParaRPr lang="el-GR" altLang="en-US" sz="1800" i="1"/>
          </a:p>
        </p:txBody>
      </p:sp>
      <p:sp>
        <p:nvSpPr>
          <p:cNvPr id="50181" name="Rectangle 1"/>
          <p:cNvSpPr>
            <a:spLocks noChangeArrowheads="1"/>
          </p:cNvSpPr>
          <p:nvPr/>
        </p:nvSpPr>
        <p:spPr bwMode="auto">
          <a:xfrm>
            <a:off x="5724525" y="31750"/>
            <a:ext cx="3311525" cy="43862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a:t>Α) Σταθερές οικογένειες: η αύξηση του </a:t>
            </a:r>
            <a:r>
              <a:rPr lang="en-US" altLang="en-US" sz="1800"/>
              <a:t>F </a:t>
            </a:r>
            <a:r>
              <a:rPr lang="el-GR" altLang="en-US" sz="1800"/>
              <a:t>ανά γενιά υπολογίστηκε ίση με </a:t>
            </a:r>
            <a:r>
              <a:rPr lang="el-GR" altLang="en-US" sz="1800" b="1"/>
              <a:t>1,04%</a:t>
            </a:r>
            <a:r>
              <a:rPr lang="el-GR" altLang="en-US" sz="1800" b="1">
                <a:latin typeface="Cambria Math" panose="02040503050406030204" pitchFamily="18" charset="0"/>
              </a:rPr>
              <a:t>≈1%</a:t>
            </a:r>
            <a:r>
              <a:rPr lang="el-GR" altLang="en-US" sz="1800"/>
              <a:t>: σε μία γενιά η μείωση είναι 0,04 χοιρίδια.</a:t>
            </a:r>
          </a:p>
          <a:p>
            <a:pPr eaLnBrk="1" hangingPunct="1">
              <a:spcBef>
                <a:spcPct val="50000"/>
              </a:spcBef>
              <a:buFontTx/>
              <a:buNone/>
            </a:pPr>
            <a:r>
              <a:rPr lang="el-GR" altLang="en-US" sz="1800"/>
              <a:t>Σε δέκα γενιές η επίδραση του Δ</a:t>
            </a:r>
            <a:r>
              <a:rPr lang="en-US" altLang="en-US" sz="1800"/>
              <a:t>F </a:t>
            </a:r>
            <a:r>
              <a:rPr lang="el-GR" altLang="en-US" sz="1800"/>
              <a:t>στη μείωση του ΜΤΓ είναι αναλογική και θα είναι:</a:t>
            </a:r>
          </a:p>
          <a:p>
            <a:pPr eaLnBrk="1" hangingPunct="1">
              <a:spcBef>
                <a:spcPct val="50000"/>
              </a:spcBef>
              <a:buFontTx/>
              <a:buNone/>
            </a:pPr>
            <a:r>
              <a:rPr lang="el-GR" altLang="en-US" sz="1800"/>
              <a:t> 10 </a:t>
            </a:r>
            <a:r>
              <a:rPr lang="en-US" altLang="en-US" sz="1800"/>
              <a:t>x </a:t>
            </a:r>
            <a:r>
              <a:rPr lang="el-GR" altLang="en-US" sz="1800"/>
              <a:t>0,04=</a:t>
            </a:r>
            <a:r>
              <a:rPr lang="el-GR" altLang="en-US" sz="1800" b="1"/>
              <a:t>0,4 χοιρίδια.</a:t>
            </a:r>
            <a:r>
              <a:rPr lang="el-GR" altLang="en-US" sz="1800"/>
              <a:t> </a:t>
            </a:r>
          </a:p>
          <a:p>
            <a:pPr eaLnBrk="1" hangingPunct="1">
              <a:spcBef>
                <a:spcPct val="50000"/>
              </a:spcBef>
              <a:buFontTx/>
              <a:buNone/>
            </a:pPr>
            <a:r>
              <a:rPr lang="el-GR" altLang="en-US" sz="1800"/>
              <a:t>Δηλαδή: ο μέσος όρος του ΜΤΓ που είναι ίσος με 8 χοιρίδια λόγω της ομομεικτικής κατάπτωσης το ΜΤΓ θα γίνει ίσο με 8-0,4=</a:t>
            </a:r>
            <a:r>
              <a:rPr lang="el-GR" altLang="en-US" sz="1800" b="1"/>
              <a:t>7,6 χοιρίδια</a:t>
            </a:r>
            <a:r>
              <a:rPr lang="el-GR" altLang="en-US" sz="1800"/>
              <a:t>.</a:t>
            </a:r>
          </a:p>
        </p:txBody>
      </p:sp>
      <p:cxnSp>
        <p:nvCxnSpPr>
          <p:cNvPr id="4" name="Straight Arrow Connector 3"/>
          <p:cNvCxnSpPr/>
          <p:nvPr/>
        </p:nvCxnSpPr>
        <p:spPr>
          <a:xfrm flipH="1">
            <a:off x="2771775" y="260350"/>
            <a:ext cx="2938463" cy="7207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68313" y="1557338"/>
            <a:ext cx="1727200" cy="30940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40B914-797D-4E5E-B2C1-B929319067BC}" type="slidenum">
              <a:rPr lang="el-GR" altLang="en-US" sz="1400" smtClean="0"/>
              <a:pPr>
                <a:spcBef>
                  <a:spcPct val="0"/>
                </a:spcBef>
                <a:buFontTx/>
                <a:buNone/>
              </a:pPr>
              <a:t>43</a:t>
            </a:fld>
            <a:endParaRPr lang="el-GR" altLang="en-US" sz="1400"/>
          </a:p>
        </p:txBody>
      </p:sp>
      <p:sp>
        <p:nvSpPr>
          <p:cNvPr id="51203" name="Rectangle 2"/>
          <p:cNvSpPr>
            <a:spLocks noGrp="1" noChangeArrowheads="1"/>
          </p:cNvSpPr>
          <p:nvPr>
            <p:ph type="title"/>
          </p:nvPr>
        </p:nvSpPr>
        <p:spPr>
          <a:xfrm>
            <a:off x="457200" y="115888"/>
            <a:ext cx="8229600" cy="1143000"/>
          </a:xfrm>
        </p:spPr>
        <p:txBody>
          <a:bodyPr/>
          <a:lstStyle/>
          <a:p>
            <a:pPr eaLnBrk="1" hangingPunct="1"/>
            <a:r>
              <a:rPr lang="el-GR" altLang="en-US" sz="4000">
                <a:latin typeface="Calibri" panose="020F0502020204030204" pitchFamily="34" charset="0"/>
                <a:cs typeface="Calibri" panose="020F0502020204030204" pitchFamily="34" charset="0"/>
              </a:rPr>
              <a:t>Σύνοψη για τις επιπτώσεις της ομομειξίας</a:t>
            </a:r>
          </a:p>
        </p:txBody>
      </p:sp>
      <p:sp>
        <p:nvSpPr>
          <p:cNvPr id="51204" name="Rectangle 3"/>
          <p:cNvSpPr>
            <a:spLocks noGrp="1" noChangeArrowheads="1"/>
          </p:cNvSpPr>
          <p:nvPr>
            <p:ph type="body" idx="1"/>
          </p:nvPr>
        </p:nvSpPr>
        <p:spPr>
          <a:xfrm>
            <a:off x="0" y="1412875"/>
            <a:ext cx="9144000" cy="5445125"/>
          </a:xfrm>
          <a:solidFill>
            <a:srgbClr val="EAEAEA"/>
          </a:solidFill>
          <a:ln>
            <a:solidFill>
              <a:srgbClr val="FF0000"/>
            </a:solidFill>
            <a:miter lim="800000"/>
            <a:headEnd/>
            <a:tailEnd/>
          </a:ln>
        </p:spPr>
        <p:txBody>
          <a:bodyPr/>
          <a:lstStyle/>
          <a:p>
            <a:pPr eaLnBrk="1" hangingPunct="1">
              <a:lnSpc>
                <a:spcPct val="150000"/>
              </a:lnSpc>
            </a:pPr>
            <a:r>
              <a:rPr lang="el-GR" altLang="en-US" sz="2800">
                <a:latin typeface="Calibri" panose="020F0502020204030204" pitchFamily="34" charset="0"/>
                <a:cs typeface="Calibri" panose="020F0502020204030204" pitchFamily="34" charset="0"/>
              </a:rPr>
              <a:t>Αύξηση ομοζυγωτίας εις βάρος της ετεροζυγωτίας</a:t>
            </a:r>
          </a:p>
          <a:p>
            <a:pPr eaLnBrk="1" hangingPunct="1">
              <a:lnSpc>
                <a:spcPct val="150000"/>
              </a:lnSpc>
            </a:pPr>
            <a:r>
              <a:rPr lang="el-GR" altLang="en-US" sz="2800">
                <a:latin typeface="Calibri" panose="020F0502020204030204" pitchFamily="34" charset="0"/>
                <a:cs typeface="Calibri" panose="020F0502020204030204" pitchFamily="34" charset="0"/>
              </a:rPr>
              <a:t>Αύξηση ομοιομορφίας μέσα στις ομομεικτικές σειρές / ελάττωση ομοιομορφίας μεταξύ των ομομεικτικών σειρών</a:t>
            </a:r>
          </a:p>
          <a:p>
            <a:pPr eaLnBrk="1" hangingPunct="1">
              <a:lnSpc>
                <a:spcPct val="150000"/>
              </a:lnSpc>
            </a:pPr>
            <a:r>
              <a:rPr lang="el-GR" altLang="en-US" sz="2800">
                <a:latin typeface="Calibri" panose="020F0502020204030204" pitchFamily="34" charset="0"/>
                <a:cs typeface="Calibri" panose="020F0502020204030204" pitchFamily="34" charset="0"/>
              </a:rPr>
              <a:t>Μείωση των τιμών σε χαρακτηριστικά που σχετίζονται με τη δαρβινική προσαρμογή (αναπαραγωγικά, μορφολογικά κ.α.)</a:t>
            </a:r>
          </a:p>
          <a:p>
            <a:pPr eaLnBrk="1" hangingPunct="1">
              <a:lnSpc>
                <a:spcPct val="150000"/>
              </a:lnSpc>
            </a:pPr>
            <a:r>
              <a:rPr lang="el-GR" altLang="en-US" sz="2800">
                <a:latin typeface="Calibri" panose="020F0502020204030204" pitchFamily="34" charset="0"/>
                <a:cs typeface="Calibri" panose="020F0502020204030204" pitchFamily="34" charset="0"/>
              </a:rPr>
              <a:t>Αύξηση της συχνότητας εκδήλωσης κληρονομικών ανωμαλιών</a:t>
            </a:r>
          </a:p>
          <a:p>
            <a:pPr lvl="1" eaLnBrk="1" hangingPunct="1">
              <a:lnSpc>
                <a:spcPct val="150000"/>
              </a:lnSpc>
            </a:pPr>
            <a:r>
              <a:rPr lang="el-GR" altLang="en-US" sz="2400">
                <a:latin typeface="Calibri" panose="020F0502020204030204" pitchFamily="34" charset="0"/>
                <a:cs typeface="Calibri" panose="020F0502020204030204" pitchFamily="34" charset="0"/>
              </a:rPr>
              <a:t>Έχει σημασία το γενετικό υλικό.</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E30777-D344-4DB5-A77E-3D5672EDBE13}" type="slidenum">
              <a:rPr lang="el-GR" altLang="en-US" sz="1400" smtClean="0"/>
              <a:pPr>
                <a:spcBef>
                  <a:spcPct val="0"/>
                </a:spcBef>
                <a:buFontTx/>
                <a:buNone/>
              </a:pPr>
              <a:t>44</a:t>
            </a:fld>
            <a:endParaRPr lang="el-GR" altLang="en-US" sz="1400"/>
          </a:p>
        </p:txBody>
      </p:sp>
      <p:sp>
        <p:nvSpPr>
          <p:cNvPr id="52227" name="Rectangle 2"/>
          <p:cNvSpPr>
            <a:spLocks noGrp="1" noChangeArrowheads="1"/>
          </p:cNvSpPr>
          <p:nvPr>
            <p:ph type="title"/>
          </p:nvPr>
        </p:nvSpPr>
        <p:spPr>
          <a:xfrm>
            <a:off x="457200" y="188913"/>
            <a:ext cx="8229600" cy="647700"/>
          </a:xfrm>
          <a:solidFill>
            <a:schemeClr val="bg1"/>
          </a:solidFill>
        </p:spPr>
        <p:txBody>
          <a:bodyPr/>
          <a:lstStyle/>
          <a:p>
            <a:pPr eaLnBrk="1" hangingPunct="1"/>
            <a:r>
              <a:rPr lang="el-GR" altLang="en-US" sz="3200">
                <a:latin typeface="Calibri" panose="020F0502020204030204" pitchFamily="34" charset="0"/>
                <a:cs typeface="Calibri" panose="020F0502020204030204" pitchFamily="34" charset="0"/>
              </a:rPr>
              <a:t>Μικροί πληθυσμοί και ομομειξία</a:t>
            </a:r>
          </a:p>
        </p:txBody>
      </p:sp>
      <p:sp>
        <p:nvSpPr>
          <p:cNvPr id="52228" name="Rectangle 3"/>
          <p:cNvSpPr>
            <a:spLocks noGrp="1" noChangeArrowheads="1"/>
          </p:cNvSpPr>
          <p:nvPr>
            <p:ph type="body" idx="1"/>
          </p:nvPr>
        </p:nvSpPr>
        <p:spPr>
          <a:xfrm>
            <a:off x="479425" y="836613"/>
            <a:ext cx="8207375" cy="5661025"/>
          </a:xfrm>
          <a:solidFill>
            <a:srgbClr val="EAEAEA"/>
          </a:solidFill>
          <a:ln>
            <a:solidFill>
              <a:srgbClr val="FF0000"/>
            </a:solidFill>
            <a:miter lim="800000"/>
            <a:headEnd/>
            <a:tailEnd/>
          </a:ln>
        </p:spPr>
        <p:txBody>
          <a:bodyPr/>
          <a:lstStyle/>
          <a:p>
            <a:pPr eaLnBrk="1" hangingPunct="1">
              <a:lnSpc>
                <a:spcPct val="105000"/>
              </a:lnSpc>
            </a:pPr>
            <a:r>
              <a:rPr lang="el-GR" altLang="en-US" sz="2400">
                <a:latin typeface="Calibri" panose="020F0502020204030204" pitchFamily="34" charset="0"/>
                <a:cs typeface="Calibri" panose="020F0502020204030204" pitchFamily="34" charset="0"/>
              </a:rPr>
              <a:t>Στους μικρούς πληθυσμούς στα αγροτικά ζώα συμβαίνουν αναγκαστικά συζεύξεις μεταξύ συγγενών ατόμων, δηλαδή συμβαίνει ομομειξία </a:t>
            </a:r>
          </a:p>
          <a:p>
            <a:pPr eaLnBrk="1" hangingPunct="1">
              <a:lnSpc>
                <a:spcPct val="105000"/>
              </a:lnSpc>
            </a:pPr>
            <a:r>
              <a:rPr lang="el-GR" altLang="en-US" sz="2400">
                <a:latin typeface="Calibri" panose="020F0502020204030204" pitchFamily="34" charset="0"/>
                <a:cs typeface="Calibri" panose="020F0502020204030204" pitchFamily="34" charset="0"/>
              </a:rPr>
              <a:t>Σε κλειστό πληθυσμό, η </a:t>
            </a:r>
            <a:r>
              <a:rPr lang="el-GR" altLang="en-US" sz="2400" b="1">
                <a:latin typeface="Calibri" panose="020F0502020204030204" pitchFamily="34" charset="0"/>
                <a:cs typeface="Calibri" panose="020F0502020204030204" pitchFamily="34" charset="0"/>
              </a:rPr>
              <a:t>ομομειξία</a:t>
            </a:r>
            <a:r>
              <a:rPr lang="el-GR" altLang="en-US" sz="2400">
                <a:latin typeface="Calibri" panose="020F0502020204030204" pitchFamily="34" charset="0"/>
                <a:cs typeface="Calibri" panose="020F0502020204030204" pitchFamily="34" charset="0"/>
              </a:rPr>
              <a:t>, ενώ δεν επηρεάζει τη γονιδιακή συχνότητα, αυξάνει την ομοζυγωτία και ελαττώνει αντίστοιχα την ετεροζυγωτία </a:t>
            </a:r>
          </a:p>
          <a:p>
            <a:pPr eaLnBrk="1" hangingPunct="1">
              <a:lnSpc>
                <a:spcPct val="105000"/>
              </a:lnSpc>
            </a:pPr>
            <a:r>
              <a:rPr lang="el-GR" altLang="en-US" sz="2000">
                <a:latin typeface="Calibri" panose="020F0502020204030204" pitchFamily="34" charset="0"/>
                <a:cs typeface="Calibri" panose="020F0502020204030204" pitchFamily="34" charset="0"/>
              </a:rPr>
              <a:t>Σε μικρούς πληθυσμούς (με περιορισμένο μέγεθος) συμβαίνουν </a:t>
            </a:r>
            <a:r>
              <a:rPr lang="el-GR" altLang="en-US" sz="2400">
                <a:latin typeface="Calibri" panose="020F0502020204030204" pitchFamily="34" charset="0"/>
                <a:cs typeface="Calibri" panose="020F0502020204030204" pitchFamily="34" charset="0"/>
              </a:rPr>
              <a:t> τυχαίες αλλαγές της γονιδιακής συχνότητας (γενετική παρέκκλιση), </a:t>
            </a:r>
            <a:r>
              <a:rPr lang="el-GR" altLang="en-US" sz="2000">
                <a:latin typeface="Calibri" panose="020F0502020204030204" pitchFamily="34" charset="0"/>
                <a:cs typeface="Calibri" panose="020F0502020204030204" pitchFamily="34" charset="0"/>
              </a:rPr>
              <a:t>εξαιτίας της δειγματοληπτικής φύσης των νόμων του </a:t>
            </a:r>
            <a:r>
              <a:rPr lang="en-US" altLang="en-US" sz="2000">
                <a:latin typeface="Calibri" panose="020F0502020204030204" pitchFamily="34" charset="0"/>
                <a:cs typeface="Calibri" panose="020F0502020204030204" pitchFamily="34" charset="0"/>
              </a:rPr>
              <a:t>Mendel</a:t>
            </a:r>
            <a:r>
              <a:rPr lang="el-GR" altLang="en-US" sz="2400">
                <a:latin typeface="Calibri" panose="020F0502020204030204" pitchFamily="34" charset="0"/>
                <a:cs typeface="Calibri" panose="020F0502020204030204" pitchFamily="34" charset="0"/>
              </a:rPr>
              <a:t> </a:t>
            </a:r>
          </a:p>
          <a:p>
            <a:pPr eaLnBrk="1" hangingPunct="1">
              <a:lnSpc>
                <a:spcPct val="105000"/>
              </a:lnSpc>
            </a:pPr>
            <a:r>
              <a:rPr lang="el-GR" altLang="en-US" sz="2400">
                <a:latin typeface="Calibri" panose="020F0502020204030204" pitchFamily="34" charset="0"/>
                <a:cs typeface="Calibri" panose="020F0502020204030204" pitchFamily="34" charset="0"/>
              </a:rPr>
              <a:t>Η </a:t>
            </a:r>
            <a:r>
              <a:rPr lang="el-GR" altLang="en-US" sz="2400" b="1">
                <a:latin typeface="Calibri" panose="020F0502020204030204" pitchFamily="34" charset="0"/>
                <a:cs typeface="Calibri" panose="020F0502020204030204" pitchFamily="34" charset="0"/>
              </a:rPr>
              <a:t>ομομειξία </a:t>
            </a:r>
            <a:r>
              <a:rPr lang="el-GR" altLang="en-US" sz="2400">
                <a:latin typeface="Calibri" panose="020F0502020204030204" pitchFamily="34" charset="0"/>
                <a:cs typeface="Calibri" panose="020F0502020204030204" pitchFamily="34" charset="0"/>
              </a:rPr>
              <a:t>και η </a:t>
            </a:r>
            <a:r>
              <a:rPr lang="el-GR" altLang="en-US" sz="2400" b="1">
                <a:latin typeface="Calibri" panose="020F0502020204030204" pitchFamily="34" charset="0"/>
                <a:cs typeface="Calibri" panose="020F0502020204030204" pitchFamily="34" charset="0"/>
              </a:rPr>
              <a:t>γενετική παρέκκλιση</a:t>
            </a:r>
            <a:r>
              <a:rPr lang="el-GR" altLang="en-US" sz="2400">
                <a:latin typeface="Calibri" panose="020F0502020204030204" pitchFamily="34" charset="0"/>
                <a:cs typeface="Calibri" panose="020F0502020204030204" pitchFamily="34" charset="0"/>
              </a:rPr>
              <a:t> έχουν ανάλογες επιδράσεις όσον αφορά τη γενετική δομή των μικρών πληθυσμών.</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4BD905-C9EA-4D98-91E0-068A13ED9E07}" type="slidenum">
              <a:rPr lang="el-GR" altLang="en-US" sz="1400" smtClean="0"/>
              <a:pPr>
                <a:spcBef>
                  <a:spcPct val="0"/>
                </a:spcBef>
                <a:buFontTx/>
                <a:buNone/>
              </a:pPr>
              <a:t>45</a:t>
            </a:fld>
            <a:endParaRPr lang="el-GR" altLang="en-US" sz="1400"/>
          </a:p>
        </p:txBody>
      </p:sp>
      <p:sp>
        <p:nvSpPr>
          <p:cNvPr id="54275" name="Rectangle 2"/>
          <p:cNvSpPr>
            <a:spLocks noGrp="1" noChangeArrowheads="1"/>
          </p:cNvSpPr>
          <p:nvPr>
            <p:ph type="title"/>
          </p:nvPr>
        </p:nvSpPr>
        <p:spPr>
          <a:solidFill>
            <a:schemeClr val="bg1"/>
          </a:solidFill>
        </p:spPr>
        <p:txBody>
          <a:bodyPr/>
          <a:lstStyle/>
          <a:p>
            <a:pPr eaLnBrk="1" hangingPunct="1"/>
            <a:r>
              <a:rPr lang="el-GR" altLang="en-US" sz="3000">
                <a:latin typeface="Calibri" panose="020F0502020204030204" pitchFamily="34" charset="0"/>
                <a:cs typeface="Calibri" panose="020F0502020204030204" pitchFamily="34" charset="0"/>
              </a:rPr>
              <a:t>Η ομομειξία σε έναν κλειστό πληθυσμό περιορισμένου μεγέθους</a:t>
            </a:r>
          </a:p>
        </p:txBody>
      </p:sp>
      <p:pic>
        <p:nvPicPr>
          <p:cNvPr id="54276" name="Picture 3" descr="inbreeding depression23-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43038"/>
            <a:ext cx="6842125" cy="5070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noChangeArrowheads="1"/>
          </p:cNvSpPr>
          <p:nvPr>
            <p:ph type="title" idx="4294967295"/>
          </p:nvPr>
        </p:nvSpPr>
        <p:spPr>
          <a:xfrm>
            <a:off x="457200" y="274638"/>
            <a:ext cx="8229600" cy="644525"/>
          </a:xfrm>
        </p:spPr>
        <p:txBody>
          <a:bodyPr/>
          <a:lstStyle/>
          <a:p>
            <a:pPr eaLnBrk="1" hangingPunct="1"/>
            <a:r>
              <a:rPr lang="el-GR" altLang="en-US" sz="4000">
                <a:solidFill>
                  <a:srgbClr val="FF0000"/>
                </a:solidFill>
                <a:latin typeface="Calibri" panose="020F0502020204030204" pitchFamily="34" charset="0"/>
                <a:cs typeface="Calibri" panose="020F0502020204030204" pitchFamily="34" charset="0"/>
              </a:rPr>
              <a:t>Ομομεικτική κατάπτωση</a:t>
            </a:r>
          </a:p>
        </p:txBody>
      </p:sp>
      <p:pic>
        <p:nvPicPr>
          <p:cNvPr id="55299" name="Θέση περιεχομένου 6"/>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4092575" y="1557338"/>
            <a:ext cx="5089525" cy="3300412"/>
          </a:xfrm>
        </p:spPr>
      </p:pic>
      <p:sp>
        <p:nvSpPr>
          <p:cNvPr id="55300" name="TextBox 7"/>
          <p:cNvSpPr txBox="1">
            <a:spLocks noChangeArrowheads="1"/>
          </p:cNvSpPr>
          <p:nvPr/>
        </p:nvSpPr>
        <p:spPr bwMode="auto">
          <a:xfrm>
            <a:off x="4572000" y="4519613"/>
            <a:ext cx="446246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a:solidFill>
                  <a:srgbClr val="FF0000"/>
                </a:solidFill>
                <a:latin typeface="Calibri" panose="020F0502020204030204" pitchFamily="34" charset="0"/>
                <a:cs typeface="Arial" panose="020B0604020202020204" pitchFamily="34" charset="0"/>
              </a:rPr>
              <a:t>Προβατίνα με </a:t>
            </a:r>
            <a:r>
              <a:rPr lang="en-US" altLang="en-US" sz="1800">
                <a:solidFill>
                  <a:srgbClr val="FF0000"/>
                </a:solidFill>
                <a:latin typeface="Calibri" panose="020F0502020204030204" pitchFamily="34" charset="0"/>
                <a:cs typeface="Arial" panose="020B0604020202020204" pitchFamily="34" charset="0"/>
              </a:rPr>
              <a:t>F=50% </a:t>
            </a:r>
            <a:r>
              <a:rPr lang="el-GR" altLang="en-US" sz="1800">
                <a:solidFill>
                  <a:srgbClr val="FF0000"/>
                </a:solidFill>
                <a:latin typeface="Calibri" panose="020F0502020204030204" pitchFamily="34" charset="0"/>
                <a:cs typeface="Arial" panose="020B0604020202020204" pitchFamily="34" charset="0"/>
              </a:rPr>
              <a:t>από  συζεύξεις γονέα – τέκνου για διαδοχικές γενεές (αριστερά) και προβατίνα μη ομομεικτική (δεξιά</a:t>
            </a:r>
            <a:r>
              <a:rPr lang="en-US" altLang="en-US" sz="1800">
                <a:solidFill>
                  <a:srgbClr val="FF0000"/>
                </a:solidFill>
                <a:latin typeface="Calibri" panose="020F0502020204030204" pitchFamily="34" charset="0"/>
                <a:cs typeface="Arial" panose="020B0604020202020204" pitchFamily="34" charset="0"/>
              </a:rPr>
              <a:t>) </a:t>
            </a:r>
            <a:r>
              <a:rPr lang="en-US" altLang="en-US" sz="1800">
                <a:latin typeface="Calibri" panose="020F0502020204030204" pitchFamily="34" charset="0"/>
                <a:cs typeface="Arial" panose="020B0604020202020204" pitchFamily="34" charset="0"/>
              </a:rPr>
              <a:t>(</a:t>
            </a:r>
            <a:r>
              <a:rPr lang="el-GR" altLang="en-US" sz="1800">
                <a:latin typeface="Calibri" panose="020F0502020204030204" pitchFamily="34" charset="0"/>
                <a:cs typeface="Arial" panose="020B0604020202020204" pitchFamily="34" charset="0"/>
              </a:rPr>
              <a:t>από </a:t>
            </a:r>
            <a:r>
              <a:rPr lang="en-US" altLang="en-US" sz="1800">
                <a:latin typeface="Calibri" panose="020F0502020204030204" pitchFamily="34" charset="0"/>
                <a:cs typeface="Arial" panose="020B0604020202020204" pitchFamily="34" charset="0"/>
              </a:rPr>
              <a:t>Wiener, Lee &amp; Williams, 1992).</a:t>
            </a:r>
            <a:endParaRPr lang="el-GR" altLang="en-US" sz="1800">
              <a:latin typeface="Calibri" panose="020F0502020204030204" pitchFamily="34" charset="0"/>
              <a:cs typeface="Arial" panose="020B0604020202020204" pitchFamily="34" charset="0"/>
            </a:endParaRPr>
          </a:p>
        </p:txBody>
      </p:sp>
      <p:sp>
        <p:nvSpPr>
          <p:cNvPr id="5" name="Θέση περιεχομένου 2"/>
          <p:cNvSpPr txBox="1">
            <a:spLocks/>
          </p:cNvSpPr>
          <p:nvPr/>
        </p:nvSpPr>
        <p:spPr bwMode="auto">
          <a:xfrm>
            <a:off x="111125" y="1412875"/>
            <a:ext cx="3851275" cy="5037138"/>
          </a:xfrm>
          <a:prstGeom prst="rect">
            <a:avLst/>
          </a:prstGeom>
          <a:solidFill>
            <a:schemeClr val="bg1">
              <a:lumMod val="85000"/>
              <a:alpha val="52000"/>
            </a:schemeClr>
          </a:solidFill>
          <a:ln>
            <a:noFill/>
          </a:ln>
        </p:spPr>
        <p:txBody>
          <a:bodyPr/>
          <a:lstStyle/>
          <a:p>
            <a:pPr marL="342900" indent="-342900" eaLnBrk="1" hangingPunct="1">
              <a:spcBef>
                <a:spcPct val="20000"/>
              </a:spcBef>
              <a:buFontTx/>
              <a:buChar char="•"/>
              <a:defRPr/>
            </a:pPr>
            <a:r>
              <a:rPr lang="el-GR" sz="2400" dirty="0">
                <a:latin typeface="Calibri" panose="020F0502020204030204" pitchFamily="34" charset="0"/>
                <a:cs typeface="Calibri" panose="020F0502020204030204" pitchFamily="34" charset="0"/>
              </a:rPr>
              <a:t>Στα πρόβατα αύξηση του </a:t>
            </a:r>
            <a:r>
              <a:rPr lang="en-US" sz="2400" dirty="0">
                <a:latin typeface="Calibri" panose="020F0502020204030204" pitchFamily="34" charset="0"/>
                <a:cs typeface="Calibri" panose="020F0502020204030204" pitchFamily="34" charset="0"/>
              </a:rPr>
              <a:t>F </a:t>
            </a:r>
            <a:r>
              <a:rPr lang="el-GR" sz="2400" dirty="0">
                <a:latin typeface="Calibri" panose="020F0502020204030204" pitchFamily="34" charset="0"/>
                <a:cs typeface="Calibri" panose="020F0502020204030204" pitchFamily="34" charset="0"/>
              </a:rPr>
              <a:t>κατά </a:t>
            </a:r>
            <a:r>
              <a:rPr lang="en-US" sz="2400" dirty="0">
                <a:latin typeface="Calibri" panose="020F0502020204030204" pitchFamily="34" charset="0"/>
                <a:cs typeface="Calibri" panose="020F0502020204030204" pitchFamily="34" charset="0"/>
              </a:rPr>
              <a:t>10% </a:t>
            </a:r>
            <a:r>
              <a:rPr lang="el-GR" altLang="el-GR" sz="2400"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a:t>
            </a:r>
            <a:r>
              <a:rPr lang="el-GR" sz="2400" b="1" dirty="0">
                <a:latin typeface="Calibri" panose="020F0502020204030204" pitchFamily="34" charset="0"/>
                <a:cs typeface="Calibri" panose="020F0502020204030204" pitchFamily="34" charset="0"/>
              </a:rPr>
              <a:t>μείωση</a:t>
            </a:r>
            <a:r>
              <a:rPr lang="el-GR" sz="24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a:t>
            </a:r>
          </a:p>
          <a:p>
            <a:pPr marL="342900" indent="-342900" eaLnBrk="1" hangingPunct="1">
              <a:lnSpc>
                <a:spcPts val="3700"/>
              </a:lnSpc>
              <a:spcBef>
                <a:spcPct val="20000"/>
              </a:spcBef>
              <a:buFontTx/>
              <a:buChar char="•"/>
              <a:defRPr/>
            </a:pPr>
            <a:r>
              <a:rPr lang="el-GR" sz="2200" dirty="0">
                <a:latin typeface="Calibri" panose="020F0502020204030204" pitchFamily="34" charset="0"/>
                <a:cs typeface="Calibri" panose="020F0502020204030204" pitchFamily="34" charset="0"/>
              </a:rPr>
              <a:t>Στη γονιμότητα προβατίνων κατά 14%</a:t>
            </a:r>
          </a:p>
          <a:p>
            <a:pPr marL="342900" indent="-342900" eaLnBrk="1" hangingPunct="1">
              <a:lnSpc>
                <a:spcPts val="3700"/>
              </a:lnSpc>
              <a:spcBef>
                <a:spcPct val="20000"/>
              </a:spcBef>
              <a:buFontTx/>
              <a:buChar char="•"/>
              <a:defRPr/>
            </a:pPr>
            <a:r>
              <a:rPr lang="el-GR" sz="2200" dirty="0">
                <a:latin typeface="Calibri" panose="020F0502020204030204" pitchFamily="34" charset="0"/>
                <a:cs typeface="Calibri" panose="020F0502020204030204" pitchFamily="34" charset="0"/>
              </a:rPr>
              <a:t>Στο ποσοστό επιβίωσης των αρνιών έως τον απογαλακτισμό κατά 28 % </a:t>
            </a:r>
          </a:p>
          <a:p>
            <a:pPr marL="342900" indent="-342900" eaLnBrk="1" hangingPunct="1">
              <a:lnSpc>
                <a:spcPts val="3700"/>
              </a:lnSpc>
              <a:spcBef>
                <a:spcPct val="20000"/>
              </a:spcBef>
              <a:buFontTx/>
              <a:buChar char="•"/>
              <a:defRPr/>
            </a:pPr>
            <a:r>
              <a:rPr lang="el-GR" sz="2200" dirty="0">
                <a:latin typeface="Calibri" panose="020F0502020204030204" pitchFamily="34" charset="0"/>
                <a:cs typeface="Calibri" panose="020F0502020204030204" pitchFamily="34" charset="0"/>
              </a:rPr>
              <a:t>Στο σωματικό βάρος αρνιών στον απογαλακτισμό κατά 1,1 </a:t>
            </a:r>
            <a:r>
              <a:rPr lang="en-US" sz="2200" dirty="0">
                <a:latin typeface="Calibri" panose="020F0502020204030204" pitchFamily="34" charset="0"/>
                <a:cs typeface="Calibri" panose="020F0502020204030204" pitchFamily="34" charset="0"/>
              </a:rPr>
              <a:t>kg</a:t>
            </a:r>
          </a:p>
          <a:p>
            <a:pPr marL="342900" indent="-342900" eaLnBrk="1" hangingPunct="1">
              <a:lnSpc>
                <a:spcPts val="3700"/>
              </a:lnSpc>
              <a:spcBef>
                <a:spcPct val="20000"/>
              </a:spcBef>
              <a:buFontTx/>
              <a:buChar char="•"/>
              <a:defRPr/>
            </a:pPr>
            <a:endParaRPr lang="en-US" sz="2200" dirty="0">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1"/>
          <p:cNvSpPr>
            <a:spLocks noGrp="1" noChangeArrowheads="1"/>
          </p:cNvSpPr>
          <p:nvPr>
            <p:ph type="title" idx="4294967295"/>
          </p:nvPr>
        </p:nvSpPr>
        <p:spPr>
          <a:xfrm>
            <a:off x="457200" y="274638"/>
            <a:ext cx="8229600" cy="490537"/>
          </a:xfrm>
        </p:spPr>
        <p:txBody>
          <a:bodyPr/>
          <a:lstStyle/>
          <a:p>
            <a:pPr eaLnBrk="1" hangingPunct="1"/>
            <a:r>
              <a:rPr lang="el-GR" altLang="en-US" sz="4000" b="1">
                <a:solidFill>
                  <a:srgbClr val="FF0000"/>
                </a:solidFill>
                <a:latin typeface="Calibri" panose="020F0502020204030204" pitchFamily="34" charset="0"/>
                <a:cs typeface="Calibri" panose="020F0502020204030204" pitchFamily="34" charset="0"/>
              </a:rPr>
              <a:t>Ομομεικτική κατάπτωση</a:t>
            </a:r>
          </a:p>
        </p:txBody>
      </p:sp>
      <p:pic>
        <p:nvPicPr>
          <p:cNvPr id="57347"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839788"/>
            <a:ext cx="3910013" cy="60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6"/>
          <p:cNvSpPr txBox="1">
            <a:spLocks noChangeArrowheads="1"/>
          </p:cNvSpPr>
          <p:nvPr/>
        </p:nvSpPr>
        <p:spPr bwMode="auto">
          <a:xfrm>
            <a:off x="4787900" y="5641975"/>
            <a:ext cx="4356100" cy="147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rgbClr val="FF0000"/>
                </a:solidFill>
                <a:latin typeface="Calibri" panose="020F0502020204030204" pitchFamily="34" charset="0"/>
                <a:cs typeface="Arial" panose="020B0604020202020204" pitchFamily="34" charset="0"/>
              </a:rPr>
              <a:t>Αριθμός γεννηθέντων  αρνιών: </a:t>
            </a:r>
            <a:r>
              <a:rPr lang="el-GR" altLang="en-US" sz="1800" b="1">
                <a:latin typeface="Calibri" panose="020F0502020204030204" pitchFamily="34" charset="0"/>
                <a:cs typeface="Arial" panose="020B0604020202020204" pitchFamily="34" charset="0"/>
              </a:rPr>
              <a:t>μείωση κατά 27% (από 1,73 σε 1,26)</a:t>
            </a:r>
            <a:r>
              <a:rPr lang="en-US" altLang="en-US" sz="1800" b="1">
                <a:latin typeface="Calibri" panose="020F0502020204030204" pitchFamily="34" charset="0"/>
                <a:cs typeface="Arial" panose="020B0604020202020204" pitchFamily="34" charset="0"/>
              </a:rPr>
              <a:t> (</a:t>
            </a:r>
            <a:r>
              <a:rPr lang="el-GR" altLang="en-US" sz="1800" b="1">
                <a:latin typeface="Calibri" panose="020F0502020204030204" pitchFamily="34" charset="0"/>
                <a:cs typeface="Arial" panose="020B0604020202020204" pitchFamily="34" charset="0"/>
              </a:rPr>
              <a:t>από </a:t>
            </a:r>
            <a:r>
              <a:rPr lang="en-US" altLang="en-US" sz="1800" b="1">
                <a:latin typeface="Calibri" panose="020F0502020204030204" pitchFamily="34" charset="0"/>
                <a:cs typeface="Arial" panose="020B0604020202020204" pitchFamily="34" charset="0"/>
              </a:rPr>
              <a:t>Wiener, Lee &amp; Williams, 1992).</a:t>
            </a:r>
          </a:p>
          <a:p>
            <a:pPr eaLnBrk="1" hangingPunct="1">
              <a:spcBef>
                <a:spcPct val="0"/>
              </a:spcBef>
              <a:buFontTx/>
              <a:buNone/>
            </a:pPr>
            <a:endParaRPr lang="el-GR" altLang="en-US" sz="1800" b="1">
              <a:latin typeface="Calibri" panose="020F0502020204030204" pitchFamily="34" charset="0"/>
              <a:cs typeface="Arial" panose="020B0604020202020204" pitchFamily="34" charset="0"/>
            </a:endParaRPr>
          </a:p>
          <a:p>
            <a:pPr eaLnBrk="1" hangingPunct="1">
              <a:spcBef>
                <a:spcPct val="0"/>
              </a:spcBef>
              <a:buFontTx/>
              <a:buNone/>
            </a:pPr>
            <a:endParaRPr lang="el-GR" altLang="en-US" sz="1800" b="1">
              <a:latin typeface="Calibri" panose="020F0502020204030204" pitchFamily="34" charset="0"/>
              <a:cs typeface="Arial" panose="020B0604020202020204" pitchFamily="34" charset="0"/>
            </a:endParaRPr>
          </a:p>
        </p:txBody>
      </p:sp>
      <p:pic>
        <p:nvPicPr>
          <p:cNvPr id="57349" name="Εικόνα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839788"/>
            <a:ext cx="4078288"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8"/>
          <p:cNvSpPr txBox="1">
            <a:spLocks noChangeArrowheads="1"/>
          </p:cNvSpPr>
          <p:nvPr/>
        </p:nvSpPr>
        <p:spPr bwMode="auto">
          <a:xfrm>
            <a:off x="263525" y="5364163"/>
            <a:ext cx="430212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n-US" sz="1800" b="1">
                <a:solidFill>
                  <a:srgbClr val="FF0000"/>
                </a:solidFill>
                <a:latin typeface="Calibri" panose="020F0502020204030204" pitchFamily="34" charset="0"/>
                <a:cs typeface="Arial" panose="020B0604020202020204" pitchFamily="34" charset="0"/>
              </a:rPr>
              <a:t>Επιβίωση της προβατίνας από την ηλικία πρώτης σύζευξης (1,5 έτους) μέχρι 5 ετών: </a:t>
            </a:r>
            <a:r>
              <a:rPr lang="el-GR" altLang="en-US" sz="1800" b="1">
                <a:latin typeface="Calibri" panose="020F0502020204030204" pitchFamily="34" charset="0"/>
                <a:cs typeface="Arial" panose="020B0604020202020204" pitchFamily="34" charset="0"/>
              </a:rPr>
              <a:t>μείωση κατά 20% (από 92% σε 74%)</a:t>
            </a:r>
            <a:r>
              <a:rPr lang="en-US" altLang="en-US" sz="1800" b="1">
                <a:latin typeface="Calibri" panose="020F0502020204030204" pitchFamily="34" charset="0"/>
                <a:cs typeface="Arial" panose="020B0604020202020204" pitchFamily="34" charset="0"/>
              </a:rPr>
              <a:t> (</a:t>
            </a:r>
            <a:r>
              <a:rPr lang="el-GR" altLang="en-US" sz="1800" b="1">
                <a:latin typeface="Calibri" panose="020F0502020204030204" pitchFamily="34" charset="0"/>
                <a:cs typeface="Arial" panose="020B0604020202020204" pitchFamily="34" charset="0"/>
              </a:rPr>
              <a:t>από </a:t>
            </a:r>
            <a:r>
              <a:rPr lang="en-US" altLang="en-US" sz="1800" b="1">
                <a:latin typeface="Calibri" panose="020F0502020204030204" pitchFamily="34" charset="0"/>
                <a:cs typeface="Arial" panose="020B0604020202020204" pitchFamily="34" charset="0"/>
              </a:rPr>
              <a:t>Wiener, Lee &amp; Williams, 1992)</a:t>
            </a:r>
            <a:endParaRPr lang="el-GR" altLang="en-US" sz="1800" b="1">
              <a:latin typeface="Calibri" panose="020F0502020204030204" pitchFamily="34" charset="0"/>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Τίτλος 1"/>
          <p:cNvSpPr>
            <a:spLocks noGrp="1" noChangeArrowheads="1"/>
          </p:cNvSpPr>
          <p:nvPr>
            <p:ph type="title" idx="4294967295"/>
          </p:nvPr>
        </p:nvSpPr>
        <p:spPr/>
        <p:txBody>
          <a:bodyPr/>
          <a:lstStyle/>
          <a:p>
            <a:pPr eaLnBrk="1" hangingPunct="1"/>
            <a:r>
              <a:rPr lang="el-GR" altLang="en-US" b="1">
                <a:solidFill>
                  <a:srgbClr val="FF0000"/>
                </a:solidFill>
                <a:latin typeface="Calibri" panose="020F0502020204030204" pitchFamily="34" charset="0"/>
                <a:cs typeface="Calibri" panose="020F0502020204030204" pitchFamily="34" charset="0"/>
              </a:rPr>
              <a:t>Ομομεικτική κατάπτωση</a:t>
            </a:r>
            <a:endParaRPr lang="el-GR" altLang="en-US">
              <a:latin typeface="Calibri" panose="020F0502020204030204" pitchFamily="34" charset="0"/>
              <a:cs typeface="Calibri" panose="020F0502020204030204" pitchFamily="34" charset="0"/>
            </a:endParaRPr>
          </a:p>
        </p:txBody>
      </p:sp>
      <p:sp>
        <p:nvSpPr>
          <p:cNvPr id="58371" name="Θέση περιεχομένου 2"/>
          <p:cNvSpPr>
            <a:spLocks noGrp="1" noChangeArrowheads="1"/>
          </p:cNvSpPr>
          <p:nvPr>
            <p:ph idx="4294967295"/>
          </p:nvPr>
        </p:nvSpPr>
        <p:spPr>
          <a:xfrm>
            <a:off x="457200" y="1417638"/>
            <a:ext cx="8229600" cy="5257800"/>
          </a:xfrm>
        </p:spPr>
        <p:txBody>
          <a:bodyPr/>
          <a:lstStyle/>
          <a:p>
            <a:pPr eaLnBrk="1" hangingPunct="1">
              <a:lnSpc>
                <a:spcPct val="150000"/>
              </a:lnSpc>
            </a:pPr>
            <a:r>
              <a:rPr lang="el-GR" altLang="en-US" sz="2800">
                <a:latin typeface="Calibri" panose="020F0502020204030204" pitchFamily="34" charset="0"/>
                <a:cs typeface="Calibri" panose="020F0502020204030204" pitchFamily="34" charset="0"/>
              </a:rPr>
              <a:t>Το δραστικό μέγεθος Ν</a:t>
            </a:r>
            <a:r>
              <a:rPr lang="en-US" altLang="en-US" sz="2800" baseline="-25000">
                <a:latin typeface="Calibri" panose="020F0502020204030204" pitchFamily="34" charset="0"/>
                <a:cs typeface="Calibri" panose="020F0502020204030204" pitchFamily="34" charset="0"/>
              </a:rPr>
              <a:t>e</a:t>
            </a:r>
            <a:r>
              <a:rPr lang="en-US" altLang="en-US" sz="2800">
                <a:latin typeface="Calibri" panose="020F0502020204030204" pitchFamily="34" charset="0"/>
                <a:cs typeface="Calibri" panose="020F0502020204030204" pitchFamily="34" charset="0"/>
              </a:rPr>
              <a:t> </a:t>
            </a:r>
            <a:r>
              <a:rPr lang="el-GR" altLang="en-US" sz="2800">
                <a:latin typeface="Calibri" panose="020F0502020204030204" pitchFamily="34" charset="0"/>
                <a:cs typeface="Calibri" panose="020F0502020204030204" pitchFamily="34" charset="0"/>
              </a:rPr>
              <a:t>να είναι όσο το δυνατόν μεγαλύτερο για να είναι πιο αργή η αύξηση της ομομειξίας</a:t>
            </a:r>
            <a:r>
              <a:rPr lang="en-US" altLang="en-US" sz="2800">
                <a:latin typeface="Calibri" panose="020F0502020204030204" pitchFamily="34" charset="0"/>
                <a:cs typeface="Calibri" panose="020F0502020204030204" pitchFamily="34" charset="0"/>
              </a:rPr>
              <a:t> F</a:t>
            </a:r>
            <a:r>
              <a:rPr lang="el-GR" altLang="en-US" sz="2800">
                <a:latin typeface="Calibri" panose="020F0502020204030204" pitchFamily="34" charset="0"/>
                <a:cs typeface="Calibri" panose="020F0502020204030204" pitchFamily="34" charset="0"/>
              </a:rPr>
              <a:t>. </a:t>
            </a:r>
          </a:p>
          <a:p>
            <a:pPr eaLnBrk="1" hangingPunct="1">
              <a:lnSpc>
                <a:spcPct val="150000"/>
              </a:lnSpc>
            </a:pPr>
            <a:r>
              <a:rPr lang="el-GR" altLang="en-US" sz="2800">
                <a:latin typeface="Calibri" panose="020F0502020204030204" pitchFamily="34" charset="0"/>
                <a:cs typeface="Calibri" panose="020F0502020204030204" pitchFamily="34" charset="0"/>
              </a:rPr>
              <a:t>Γνωρίζοντας από ποιο επίπεδο ομομειξίας και πάνω επηρεάζονται οι αποδόσεις στα ζώα μπορεί να υπολογιστεί το κατάλληλο δραστικό μέγεθος ώστε να είναι υπό έλεγχο η ομομεικτική κατάπτωση</a:t>
            </a:r>
            <a:r>
              <a:rPr lang="en-US" altLang="en-US" sz="2800">
                <a:latin typeface="Calibri" panose="020F0502020204030204" pitchFamily="34" charset="0"/>
                <a:cs typeface="Calibri" panose="020F0502020204030204" pitchFamily="34" charset="0"/>
              </a:rPr>
              <a:t>.</a:t>
            </a:r>
            <a:endParaRPr lang="el-GR" altLang="en-US">
              <a:latin typeface="Calibri" panose="020F0502020204030204" pitchFamily="34" charset="0"/>
              <a:cs typeface="Calibri" panose="020F0502020204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p:cNvSpPr>
            <a:spLocks noGrp="1" noChangeArrowheads="1"/>
          </p:cNvSpPr>
          <p:nvPr>
            <p:ph type="title" idx="4294967295"/>
          </p:nvPr>
        </p:nvSpPr>
        <p:spPr>
          <a:xfrm>
            <a:off x="395288" y="28575"/>
            <a:ext cx="8229600" cy="736600"/>
          </a:xfrm>
        </p:spPr>
        <p:txBody>
          <a:bodyPr/>
          <a:lstStyle/>
          <a:p>
            <a:pPr eaLnBrk="1" hangingPunct="1"/>
            <a:r>
              <a:rPr lang="en-US" altLang="el-GR" sz="4000" b="1">
                <a:latin typeface="Calibri" panose="020F0502020204030204" pitchFamily="34" charset="0"/>
                <a:cs typeface="Calibri" panose="020F0502020204030204" pitchFamily="34" charset="0"/>
              </a:rPr>
              <a:t>N</a:t>
            </a:r>
            <a:r>
              <a:rPr lang="en-US" altLang="el-GR" sz="4000" b="1" baseline="-25000">
                <a:latin typeface="Calibri" panose="020F0502020204030204" pitchFamily="34" charset="0"/>
                <a:cs typeface="Calibri" panose="020F0502020204030204" pitchFamily="34" charset="0"/>
              </a:rPr>
              <a:t>e</a:t>
            </a:r>
            <a:r>
              <a:rPr lang="en-US" altLang="el-GR" sz="4000" b="1">
                <a:latin typeface="Calibri" panose="020F0502020204030204" pitchFamily="34" charset="0"/>
                <a:cs typeface="Calibri" panose="020F0502020204030204" pitchFamily="34" charset="0"/>
              </a:rPr>
              <a:t> &amp;</a:t>
            </a:r>
            <a:r>
              <a:rPr lang="en-US" altLang="el-GR" sz="4000" b="1">
                <a:solidFill>
                  <a:srgbClr val="6D38F2"/>
                </a:solidFill>
                <a:latin typeface="Calibri" panose="020F0502020204030204" pitchFamily="34" charset="0"/>
                <a:cs typeface="Calibri" panose="020F0502020204030204" pitchFamily="34" charset="0"/>
              </a:rPr>
              <a:t> </a:t>
            </a:r>
            <a:r>
              <a:rPr lang="el-GR" altLang="el-GR" sz="4000" b="1">
                <a:solidFill>
                  <a:srgbClr val="6D38F2"/>
                </a:solidFill>
                <a:latin typeface="Calibri" panose="020F0502020204030204" pitchFamily="34" charset="0"/>
                <a:cs typeface="Calibri" panose="020F0502020204030204" pitchFamily="34" charset="0"/>
              </a:rPr>
              <a:t>ομομειξία </a:t>
            </a:r>
            <a:r>
              <a:rPr lang="en-US" altLang="el-GR" sz="4000" b="1">
                <a:solidFill>
                  <a:srgbClr val="6D38F2"/>
                </a:solidFill>
                <a:latin typeface="Calibri" panose="020F0502020204030204" pitchFamily="34" charset="0"/>
                <a:cs typeface="Calibri" panose="020F0502020204030204" pitchFamily="34" charset="0"/>
              </a:rPr>
              <a:t>F </a:t>
            </a:r>
            <a:r>
              <a:rPr lang="el-GR" altLang="el-GR" sz="4000" b="1">
                <a:latin typeface="Calibri" panose="020F0502020204030204" pitchFamily="34" charset="0"/>
                <a:cs typeface="Calibri" panose="020F0502020204030204" pitchFamily="34" charset="0"/>
              </a:rPr>
              <a:t> </a:t>
            </a:r>
            <a:endParaRPr lang="el-GR" altLang="en-US" sz="4000" b="1">
              <a:latin typeface="Calibri" panose="020F0502020204030204" pitchFamily="34" charset="0"/>
              <a:cs typeface="Calibri" panose="020F0502020204030204" pitchFamily="34" charset="0"/>
            </a:endParaRPr>
          </a:p>
        </p:txBody>
      </p:sp>
      <p:graphicFrame>
        <p:nvGraphicFramePr>
          <p:cNvPr id="5" name="Πίνακας 4"/>
          <p:cNvGraphicFramePr>
            <a:graphicFrameLocks noGrp="1"/>
          </p:cNvGraphicFramePr>
          <p:nvPr/>
        </p:nvGraphicFramePr>
        <p:xfrm>
          <a:off x="395288" y="758825"/>
          <a:ext cx="8594724" cy="5973766"/>
        </p:xfrm>
        <a:graphic>
          <a:graphicData uri="http://schemas.openxmlformats.org/drawingml/2006/table">
            <a:tbl>
              <a:tblPr/>
              <a:tblGrid>
                <a:gridCol w="2148251">
                  <a:extLst>
                    <a:ext uri="{9D8B030D-6E8A-4147-A177-3AD203B41FA5}">
                      <a16:colId xmlns:a16="http://schemas.microsoft.com/office/drawing/2014/main" val="20000"/>
                    </a:ext>
                  </a:extLst>
                </a:gridCol>
                <a:gridCol w="2149973">
                  <a:extLst>
                    <a:ext uri="{9D8B030D-6E8A-4147-A177-3AD203B41FA5}">
                      <a16:colId xmlns:a16="http://schemas.microsoft.com/office/drawing/2014/main" val="20001"/>
                    </a:ext>
                  </a:extLst>
                </a:gridCol>
                <a:gridCol w="2148249">
                  <a:extLst>
                    <a:ext uri="{9D8B030D-6E8A-4147-A177-3AD203B41FA5}">
                      <a16:colId xmlns:a16="http://schemas.microsoft.com/office/drawing/2014/main" val="20002"/>
                    </a:ext>
                  </a:extLst>
                </a:gridCol>
                <a:gridCol w="2148251">
                  <a:extLst>
                    <a:ext uri="{9D8B030D-6E8A-4147-A177-3AD203B41FA5}">
                      <a16:colId xmlns:a16="http://schemas.microsoft.com/office/drawing/2014/main" val="20003"/>
                    </a:ext>
                  </a:extLst>
                </a:gridCol>
              </a:tblGrid>
              <a:tr h="722179">
                <a:tc gridSpan="4">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0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Αναγκαί</a:t>
                      </a: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a:t>
                      </a:r>
                      <a:r>
                        <a:rPr kumimoji="0" lang="el-GR"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
                      </a:r>
                      <a:r>
                        <a:rPr kumimoji="0" lang="en-US" altLang="en-US" sz="2000" b="1"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e</a:t>
                      </a: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l-GR"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για διατήρηση του </a:t>
                      </a:r>
                      <a:r>
                        <a:rPr kumimoji="0" lang="en-US"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 </a:t>
                      </a:r>
                      <a:r>
                        <a:rPr kumimoji="0" lang="el-GR"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κάτω του 1%, 5% και 10% για συγκεκριμένο αριθμό γενιών</a:t>
                      </a:r>
                    </a:p>
                  </a:txBody>
                  <a:tcPr marL="91448" marR="91448"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184">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Γενεά</a:t>
                      </a: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Ν</a:t>
                      </a:r>
                      <a:r>
                        <a:rPr kumimoji="0" lang="en-US" altLang="en-US" sz="2400" b="0" i="0" u="none" strike="noStrike" cap="none" normalizeH="0" baseline="-25000" dirty="0">
                          <a:ln>
                            <a:noFill/>
                          </a:ln>
                          <a:solidFill>
                            <a:srgbClr val="000000"/>
                          </a:solidFill>
                          <a:effectLst/>
                          <a:latin typeface="Calibri" panose="020F0502020204030204" pitchFamily="34" charset="0"/>
                          <a:cs typeface="Calibri" panose="020F0502020204030204" pitchFamily="34" charset="0"/>
                        </a:rPr>
                        <a:t>e</a:t>
                      </a:r>
                      <a:endParaRPr kumimoji="0" lang="el-GR" altLang="en-US" sz="2400" b="0" i="0" u="none" strike="noStrike" cap="none" normalizeH="0" baseline="-2500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7184">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cs typeface="Calibri" panose="020F0502020204030204" pitchFamily="34" charset="0"/>
                        </a:rPr>
                        <a:t>F=1%</a:t>
                      </a:r>
                      <a:endParaRPr kumimoji="0" lang="el-GR" altLang="en-US" sz="24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F=5%</a:t>
                      </a:r>
                      <a:endParaRPr kumimoji="0" lang="el-GR"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F=10%</a:t>
                      </a:r>
                      <a:endParaRPr kumimoji="0" lang="el-GR" altLang="en-US"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0051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10</a:t>
                      </a:r>
                      <a:endParaRPr kumimoji="0" lang="el-GR"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9622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9622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30</a:t>
                      </a: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15</a:t>
                      </a:r>
                      <a:endParaRPr kumimoji="0" lang="el-GR"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200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40</a:t>
                      </a:r>
                      <a:endParaRPr kumimoji="0" lang="el-GR"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20</a:t>
                      </a:r>
                      <a:endParaRPr kumimoji="0" lang="el-GR"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25</a:t>
                      </a:r>
                      <a:endParaRPr kumimoji="0" lang="el-GR"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6</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300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60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7</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70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35</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8</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400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80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9</a:t>
                      </a:r>
                      <a:endParaRPr kumimoji="0" lang="el-GR"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90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45</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4491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rPr>
                        <a:t>10</a:t>
                      </a:r>
                      <a:endParaRPr kumimoji="0" lang="el-GR"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500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50</a:t>
                      </a:r>
                      <a:endParaRPr kumimoji="0" lang="el-GR"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48" marR="9144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noChangeArrowheads="1"/>
          </p:cNvSpPr>
          <p:nvPr>
            <p:ph type="title"/>
          </p:nvPr>
        </p:nvSpPr>
        <p:spPr/>
        <p:txBody>
          <a:bodyPr/>
          <a:lstStyle/>
          <a:p>
            <a:pPr algn="l"/>
            <a:r>
              <a:rPr lang="el-GR" altLang="el-GR" sz="2400">
                <a:latin typeface="Book Antiqua" panose="02040602050305030304" pitchFamily="18" charset="0"/>
              </a:rPr>
              <a:t>Επίδραση της αυτογονιμοποίησης στην κατανομή των γονοτύπων</a:t>
            </a:r>
            <a:r>
              <a:rPr lang="en-US" altLang="el-GR" sz="2400">
                <a:latin typeface="Book Antiqua" panose="02040602050305030304" pitchFamily="18" charset="0"/>
              </a:rPr>
              <a:t> </a:t>
            </a:r>
            <a:r>
              <a:rPr lang="el-GR" altLang="el-GR" sz="2400">
                <a:latin typeface="Book Antiqua" panose="02040602050305030304" pitchFamily="18" charset="0"/>
              </a:rPr>
              <a:t>όπου στο βασικό πληθυσμό:</a:t>
            </a:r>
            <a:endParaRPr lang="en-US" altLang="el-GR" sz="5400">
              <a:latin typeface="Book Antiqua" panose="02040602050305030304" pitchFamily="18" charset="0"/>
            </a:endParaRPr>
          </a:p>
        </p:txBody>
      </p:sp>
      <p:graphicFrame>
        <p:nvGraphicFramePr>
          <p:cNvPr id="5" name="4 - Θέση περιεχομένου"/>
          <p:cNvGraphicFramePr>
            <a:graphicFrameLocks noGrp="1"/>
          </p:cNvGraphicFramePr>
          <p:nvPr>
            <p:ph idx="1"/>
          </p:nvPr>
        </p:nvGraphicFramePr>
        <p:xfrm>
          <a:off x="357188" y="1571625"/>
          <a:ext cx="7715250" cy="4794250"/>
        </p:xfrm>
        <a:graphic>
          <a:graphicData uri="http://schemas.openxmlformats.org/drawingml/2006/table">
            <a:tbl>
              <a:tblPr/>
              <a:tblGrid>
                <a:gridCol w="1235075">
                  <a:extLst>
                    <a:ext uri="{9D8B030D-6E8A-4147-A177-3AD203B41FA5}">
                      <a16:colId xmlns:a16="http://schemas.microsoft.com/office/drawing/2014/main" val="20000"/>
                    </a:ext>
                  </a:extLst>
                </a:gridCol>
                <a:gridCol w="1044575">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282700">
                  <a:extLst>
                    <a:ext uri="{9D8B030D-6E8A-4147-A177-3AD203B41FA5}">
                      <a16:colId xmlns:a16="http://schemas.microsoft.com/office/drawing/2014/main" val="20003"/>
                    </a:ext>
                  </a:extLst>
                </a:gridCol>
                <a:gridCol w="1154112">
                  <a:extLst>
                    <a:ext uri="{9D8B030D-6E8A-4147-A177-3AD203B41FA5}">
                      <a16:colId xmlns:a16="http://schemas.microsoft.com/office/drawing/2014/main" val="20004"/>
                    </a:ext>
                  </a:extLst>
                </a:gridCol>
                <a:gridCol w="1843088">
                  <a:extLst>
                    <a:ext uri="{9D8B030D-6E8A-4147-A177-3AD203B41FA5}">
                      <a16:colId xmlns:a16="http://schemas.microsoft.com/office/drawing/2014/main" val="20005"/>
                    </a:ext>
                  </a:extLst>
                </a:gridCol>
              </a:tblGrid>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Γενεά (</a:t>
                      </a:r>
                      <a:r>
                        <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P(AA)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H(A</a:t>
                      </a: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α)</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Q(</a:t>
                      </a: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αα)</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0,16</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0,48</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0,36</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0,48=0,48 </a:t>
                      </a:r>
                      <a:endParaRPr kumimoji="0" lang="en-US"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0,28</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0,24</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0,48</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0,24=0,48 </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0,34</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0,12</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0,54</a:t>
                      </a:r>
                      <a:endParaRPr kumimoji="0" lang="en-US"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0,12=0,48 </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0,37</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0,06</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0,57</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1/8</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0,06=0,48 </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0,385</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0,585</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1/16</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0,03=0,48 </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4794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0,40</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0,60</a:t>
                      </a:r>
                      <a:endParaRPr kumimoji="0" lang="en-US"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0←0,48 </a:t>
                      </a:r>
                      <a:endParaRPr kumimoji="0" lang="en-US"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8266" name="Object 9"/>
          <p:cNvGraphicFramePr>
            <a:graphicFrameLocks noChangeAspect="1"/>
          </p:cNvGraphicFramePr>
          <p:nvPr/>
        </p:nvGraphicFramePr>
        <p:xfrm>
          <a:off x="5429250" y="1643063"/>
          <a:ext cx="588963" cy="357187"/>
        </p:xfrm>
        <a:graphic>
          <a:graphicData uri="http://schemas.openxmlformats.org/presentationml/2006/ole">
            <mc:AlternateContent xmlns:mc="http://schemas.openxmlformats.org/markup-compatibility/2006">
              <mc:Choice xmlns:v="urn:schemas-microsoft-com:vml" Requires="v">
                <p:oleObj name="Εξίσωση" r:id="rId2" imgW="431613" imgH="253890" progId="Equation.3">
                  <p:embed/>
                </p:oleObj>
              </mc:Choice>
              <mc:Fallback>
                <p:oleObj name="Εξίσωση" r:id="rId2" imgW="431613" imgH="253890" progId="Equation.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1643063"/>
                        <a:ext cx="5889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67" name="Object 8"/>
          <p:cNvGraphicFramePr>
            <a:graphicFrameLocks noChangeAspect="1"/>
          </p:cNvGraphicFramePr>
          <p:nvPr/>
        </p:nvGraphicFramePr>
        <p:xfrm>
          <a:off x="6572250" y="1571625"/>
          <a:ext cx="1285875" cy="436563"/>
        </p:xfrm>
        <a:graphic>
          <a:graphicData uri="http://schemas.openxmlformats.org/presentationml/2006/ole">
            <mc:AlternateContent xmlns:mc="http://schemas.openxmlformats.org/markup-compatibility/2006">
              <mc:Choice xmlns:v="urn:schemas-microsoft-com:vml" Requires="v">
                <p:oleObj name="Εξίσωση" r:id="rId4" imgW="926698" imgH="317362" progId="Equation.3">
                  <p:embed/>
                </p:oleObj>
              </mc:Choice>
              <mc:Fallback>
                <p:oleObj name="Εξίσωση" r:id="rId4" imgW="926698" imgH="317362"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1571625"/>
                        <a:ext cx="12858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68" name="Object 7"/>
          <p:cNvGraphicFramePr>
            <a:graphicFrameLocks noChangeAspect="1"/>
          </p:cNvGraphicFramePr>
          <p:nvPr/>
        </p:nvGraphicFramePr>
        <p:xfrm>
          <a:off x="7358063" y="2028825"/>
          <a:ext cx="642937" cy="381000"/>
        </p:xfrm>
        <a:graphic>
          <a:graphicData uri="http://schemas.openxmlformats.org/presentationml/2006/ole">
            <mc:AlternateContent xmlns:mc="http://schemas.openxmlformats.org/markup-compatibility/2006">
              <mc:Choice xmlns:v="urn:schemas-microsoft-com:vml" Requires="v">
                <p:oleObj name="Εξίσωση" r:id="rId6" imgW="444114" imgH="266469" progId="Equation.3">
                  <p:embed/>
                </p:oleObj>
              </mc:Choice>
              <mc:Fallback>
                <p:oleObj name="Εξίσωση" r:id="rId6" imgW="444114" imgH="266469"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8063" y="2028825"/>
                        <a:ext cx="6429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69" name="Object 6"/>
          <p:cNvGraphicFramePr>
            <a:graphicFrameLocks noChangeAspect="1"/>
          </p:cNvGraphicFramePr>
          <p:nvPr/>
        </p:nvGraphicFramePr>
        <p:xfrm>
          <a:off x="7358063" y="2500313"/>
          <a:ext cx="642937" cy="409575"/>
        </p:xfrm>
        <a:graphic>
          <a:graphicData uri="http://schemas.openxmlformats.org/presentationml/2006/ole">
            <mc:AlternateContent xmlns:mc="http://schemas.openxmlformats.org/markup-compatibility/2006">
              <mc:Choice xmlns:v="urn:schemas-microsoft-com:vml" Requires="v">
                <p:oleObj name="Εξίσωση" r:id="rId8" imgW="418918" imgH="266584" progId="Equation.3">
                  <p:embed/>
                </p:oleObj>
              </mc:Choice>
              <mc:Fallback>
                <p:oleObj name="Εξίσωση" r:id="rId8" imgW="418918" imgH="266584"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8063" y="2500313"/>
                        <a:ext cx="6429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70" name="Object 5"/>
          <p:cNvGraphicFramePr>
            <a:graphicFrameLocks noChangeAspect="1"/>
          </p:cNvGraphicFramePr>
          <p:nvPr/>
        </p:nvGraphicFramePr>
        <p:xfrm>
          <a:off x="7286625" y="3071813"/>
          <a:ext cx="642938" cy="374650"/>
        </p:xfrm>
        <a:graphic>
          <a:graphicData uri="http://schemas.openxmlformats.org/presentationml/2006/ole">
            <mc:AlternateContent xmlns:mc="http://schemas.openxmlformats.org/markup-compatibility/2006">
              <mc:Choice xmlns:v="urn:schemas-microsoft-com:vml" Requires="v">
                <p:oleObj name="Εξίσωση" r:id="rId10" imgW="457002" imgH="266584" progId="Equation.3">
                  <p:embed/>
                </p:oleObj>
              </mc:Choice>
              <mc:Fallback>
                <p:oleObj name="Εξίσωση" r:id="rId10" imgW="457002" imgH="266584"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6625" y="3071813"/>
                        <a:ext cx="64293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71" name="Object 4"/>
          <p:cNvGraphicFramePr>
            <a:graphicFrameLocks noChangeAspect="1"/>
          </p:cNvGraphicFramePr>
          <p:nvPr/>
        </p:nvGraphicFramePr>
        <p:xfrm>
          <a:off x="7286625" y="3500438"/>
          <a:ext cx="642938" cy="409575"/>
        </p:xfrm>
        <a:graphic>
          <a:graphicData uri="http://schemas.openxmlformats.org/presentationml/2006/ole">
            <mc:AlternateContent xmlns:mc="http://schemas.openxmlformats.org/markup-compatibility/2006">
              <mc:Choice xmlns:v="urn:schemas-microsoft-com:vml" Requires="v">
                <p:oleObj name="Εξίσωση" r:id="rId12" imgW="444114" imgH="266469" progId="Equation.3">
                  <p:embed/>
                </p:oleObj>
              </mc:Choice>
              <mc:Fallback>
                <p:oleObj name="Εξίσωση" r:id="rId12" imgW="444114" imgH="266469"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86625" y="3500438"/>
                        <a:ext cx="6429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72" name="Object 3"/>
          <p:cNvGraphicFramePr>
            <a:graphicFrameLocks noChangeAspect="1"/>
          </p:cNvGraphicFramePr>
          <p:nvPr/>
        </p:nvGraphicFramePr>
        <p:xfrm>
          <a:off x="7286625" y="4000500"/>
          <a:ext cx="701675" cy="409575"/>
        </p:xfrm>
        <a:graphic>
          <a:graphicData uri="http://schemas.openxmlformats.org/presentationml/2006/ole">
            <mc:AlternateContent xmlns:mc="http://schemas.openxmlformats.org/markup-compatibility/2006">
              <mc:Choice xmlns:v="urn:schemas-microsoft-com:vml" Requires="v">
                <p:oleObj name="Εξίσωση" r:id="rId14" imgW="457002" imgH="266584" progId="Equation.3">
                  <p:embed/>
                </p:oleObj>
              </mc:Choice>
              <mc:Fallback>
                <p:oleObj name="Εξίσωση" r:id="rId14" imgW="457002" imgH="266584" progId="Equation.3">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86625" y="4000500"/>
                        <a:ext cx="7016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73" name="Object 2"/>
          <p:cNvGraphicFramePr>
            <a:graphicFrameLocks noChangeAspect="1"/>
          </p:cNvGraphicFramePr>
          <p:nvPr/>
        </p:nvGraphicFramePr>
        <p:xfrm>
          <a:off x="7143750" y="5929313"/>
          <a:ext cx="795338" cy="371475"/>
        </p:xfrm>
        <a:graphic>
          <a:graphicData uri="http://schemas.openxmlformats.org/presentationml/2006/ole">
            <mc:AlternateContent xmlns:mc="http://schemas.openxmlformats.org/markup-compatibility/2006">
              <mc:Choice xmlns:v="urn:schemas-microsoft-com:vml" Requires="v">
                <p:oleObj name="Εξίσωση" r:id="rId16" imgW="482391" imgH="228501" progId="Equation.3">
                  <p:embed/>
                </p:oleObj>
              </mc:Choice>
              <mc:Fallback>
                <p:oleObj name="Εξίσωση" r:id="rId16" imgW="482391" imgH="228501" progId="Equation.3">
                  <p:embed/>
                  <p:pic>
                    <p:nvPicPr>
                      <p:cNvPr id="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43750" y="5929313"/>
                        <a:ext cx="7953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74" name="Object 1"/>
          <p:cNvGraphicFramePr>
            <a:graphicFrameLocks noChangeAspect="1"/>
          </p:cNvGraphicFramePr>
          <p:nvPr/>
        </p:nvGraphicFramePr>
        <p:xfrm>
          <a:off x="5357813" y="6000750"/>
          <a:ext cx="792162" cy="371475"/>
        </p:xfrm>
        <a:graphic>
          <a:graphicData uri="http://schemas.openxmlformats.org/presentationml/2006/ole">
            <mc:AlternateContent xmlns:mc="http://schemas.openxmlformats.org/markup-compatibility/2006">
              <mc:Choice xmlns:v="urn:schemas-microsoft-com:vml" Requires="v">
                <p:oleObj name="Εξίσωση" r:id="rId18" imgW="482391" imgH="228501" progId="Equation.3">
                  <p:embed/>
                </p:oleObj>
              </mc:Choice>
              <mc:Fallback>
                <p:oleObj name="Εξίσωση" r:id="rId18" imgW="482391" imgH="228501" progId="Equation.3">
                  <p:embed/>
                  <p:pic>
                    <p:nvPicPr>
                      <p:cNvPr id="0" name="Object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57813" y="6000750"/>
                        <a:ext cx="7921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75" name="Object 11"/>
          <p:cNvGraphicFramePr>
            <a:graphicFrameLocks noChangeAspect="1"/>
          </p:cNvGraphicFramePr>
          <p:nvPr/>
        </p:nvGraphicFramePr>
        <p:xfrm>
          <a:off x="6018213" y="801688"/>
          <a:ext cx="2198687" cy="457200"/>
        </p:xfrm>
        <a:graphic>
          <a:graphicData uri="http://schemas.openxmlformats.org/presentationml/2006/ole">
            <mc:AlternateContent xmlns:mc="http://schemas.openxmlformats.org/markup-compatibility/2006">
              <mc:Choice xmlns:v="urn:schemas-microsoft-com:vml" Requires="v">
                <p:oleObj name="Εξίσωση" r:id="rId19" imgW="1611126" imgH="335078" progId="Equation.3">
                  <p:embed/>
                </p:oleObj>
              </mc:Choice>
              <mc:Fallback>
                <p:oleObj name="Εξίσωση" r:id="rId19" imgW="1611126" imgH="335078" progId="Equation.3">
                  <p:embed/>
                  <p:pic>
                    <p:nvPicPr>
                      <p:cNvPr id="0"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18213" y="801688"/>
                        <a:ext cx="2198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1"/>
          <p:cNvSpPr>
            <a:spLocks noGrp="1" noChangeArrowheads="1"/>
          </p:cNvSpPr>
          <p:nvPr>
            <p:ph type="title" idx="4294967295"/>
          </p:nvPr>
        </p:nvSpPr>
        <p:spPr>
          <a:xfrm>
            <a:off x="457200" y="0"/>
            <a:ext cx="8229600" cy="836613"/>
          </a:xfrm>
        </p:spPr>
        <p:txBody>
          <a:bodyPr/>
          <a:lstStyle/>
          <a:p>
            <a:pPr eaLnBrk="1" hangingPunct="1"/>
            <a:r>
              <a:rPr lang="el-GR" altLang="el-GR" sz="2800" b="1">
                <a:latin typeface="Calibri" panose="020F0502020204030204" pitchFamily="34" charset="0"/>
                <a:cs typeface="Calibri" panose="020F0502020204030204" pitchFamily="34" charset="0"/>
              </a:rPr>
              <a:t>Ν</a:t>
            </a:r>
            <a:r>
              <a:rPr lang="en-US" altLang="el-GR" sz="2800" b="1" baseline="-25000">
                <a:latin typeface="Calibri" panose="020F0502020204030204" pitchFamily="34" charset="0"/>
                <a:cs typeface="Calibri" panose="020F0502020204030204" pitchFamily="34" charset="0"/>
              </a:rPr>
              <a:t>e</a:t>
            </a:r>
            <a:r>
              <a:rPr lang="en-US" altLang="el-GR" sz="2800" b="1">
                <a:solidFill>
                  <a:srgbClr val="6D38F2"/>
                </a:solidFill>
                <a:latin typeface="Calibri" panose="020F0502020204030204" pitchFamily="34" charset="0"/>
                <a:cs typeface="Calibri" panose="020F0502020204030204" pitchFamily="34" charset="0"/>
              </a:rPr>
              <a:t> </a:t>
            </a:r>
            <a:r>
              <a:rPr lang="el-GR" altLang="el-GR" sz="2800" b="1">
                <a:solidFill>
                  <a:schemeClr val="tx1"/>
                </a:solidFill>
                <a:latin typeface="Calibri" panose="020F0502020204030204" pitchFamily="34" charset="0"/>
                <a:cs typeface="Calibri" panose="020F0502020204030204" pitchFamily="34" charset="0"/>
              </a:rPr>
              <a:t>,</a:t>
            </a:r>
            <a:r>
              <a:rPr lang="en-US" altLang="el-GR" sz="2800" b="1">
                <a:solidFill>
                  <a:srgbClr val="6D38F2"/>
                </a:solidFill>
                <a:latin typeface="Calibri" panose="020F0502020204030204" pitchFamily="34" charset="0"/>
                <a:cs typeface="Calibri" panose="020F0502020204030204" pitchFamily="34" charset="0"/>
              </a:rPr>
              <a:t> </a:t>
            </a:r>
            <a:r>
              <a:rPr lang="el-GR" altLang="el-GR" sz="2800" b="1">
                <a:solidFill>
                  <a:srgbClr val="6D38F2"/>
                </a:solidFill>
                <a:latin typeface="Calibri" panose="020F0502020204030204" pitchFamily="34" charset="0"/>
                <a:cs typeface="Calibri" panose="020F0502020204030204" pitchFamily="34" charset="0"/>
              </a:rPr>
              <a:t>γενετική παρέκκλιση</a:t>
            </a:r>
            <a:r>
              <a:rPr lang="el-GR" altLang="el-GR" sz="2800" b="1">
                <a:latin typeface="Calibri" panose="020F0502020204030204" pitchFamily="34" charset="0"/>
                <a:cs typeface="Calibri" panose="020F0502020204030204" pitchFamily="34" charset="0"/>
              </a:rPr>
              <a:t> και σπάνια αλληλόμορφα</a:t>
            </a:r>
            <a:endParaRPr lang="el-GR" altLang="en-US" sz="2800">
              <a:latin typeface="Calibri" panose="020F0502020204030204" pitchFamily="34" charset="0"/>
              <a:cs typeface="Calibri" panose="020F0502020204030204" pitchFamily="34" charset="0"/>
            </a:endParaRPr>
          </a:p>
        </p:txBody>
      </p:sp>
      <p:sp>
        <p:nvSpPr>
          <p:cNvPr id="61443" name="TextBox 1"/>
          <p:cNvSpPr txBox="1">
            <a:spLocks noChangeArrowheads="1"/>
          </p:cNvSpPr>
          <p:nvPr/>
        </p:nvSpPr>
        <p:spPr bwMode="auto">
          <a:xfrm>
            <a:off x="755650" y="1052513"/>
            <a:ext cx="7273925"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n-US" sz="2600">
                <a:latin typeface="Calibri" panose="020F0502020204030204" pitchFamily="34" charset="0"/>
                <a:cs typeface="Calibri" panose="020F0502020204030204" pitchFamily="34" charset="0"/>
              </a:rPr>
              <a:t>Όσον αφορά τη δράση της γενετικής παρέκκλισης είναι σημαντικό να αποφευχθεί η τυχαία εξαφάνιση σπάνιων αλληλομόρφων</a:t>
            </a:r>
          </a:p>
          <a:p>
            <a:pPr lvl="1">
              <a:spcBef>
                <a:spcPct val="0"/>
              </a:spcBef>
              <a:buFontTx/>
              <a:buChar char="•"/>
            </a:pPr>
            <a:r>
              <a:rPr lang="el-GR" altLang="en-US" sz="2200">
                <a:latin typeface="Calibri" panose="020F0502020204030204" pitchFamily="34" charset="0"/>
                <a:cs typeface="Calibri" panose="020F0502020204030204" pitchFamily="34" charset="0"/>
              </a:rPr>
              <a:t>Αν ένα σπάνιο αλληλόμορφο εξαφανισθεί η απουσία του θα είναι παντοτινή, ανεξάρτητα από το Ν</a:t>
            </a:r>
            <a:r>
              <a:rPr lang="en-US" altLang="en-US" sz="2200">
                <a:latin typeface="Calibri" panose="020F0502020204030204" pitchFamily="34" charset="0"/>
                <a:cs typeface="Calibri" panose="020F0502020204030204" pitchFamily="34" charset="0"/>
              </a:rPr>
              <a:t>e </a:t>
            </a:r>
            <a:r>
              <a:rPr lang="el-GR" altLang="en-US" sz="2200">
                <a:latin typeface="Calibri" panose="020F0502020204030204" pitchFamily="34" charset="0"/>
                <a:cs typeface="Calibri" panose="020F0502020204030204" pitchFamily="34" charset="0"/>
              </a:rPr>
              <a:t>του ποιμνίου στο μέλλον.</a:t>
            </a:r>
          </a:p>
          <a:p>
            <a:pPr lvl="1">
              <a:spcBef>
                <a:spcPct val="0"/>
              </a:spcBef>
              <a:buFontTx/>
              <a:buChar char="•"/>
            </a:pPr>
            <a:r>
              <a:rPr lang="el-GR" altLang="en-US" sz="2200">
                <a:latin typeface="Calibri" panose="020F0502020204030204" pitchFamily="34" charset="0"/>
                <a:cs typeface="Calibri" panose="020F0502020204030204" pitchFamily="34" charset="0"/>
              </a:rPr>
              <a:t>Η επανεμφάνισή του είναι δυνατή μέσω μετάλλαξης ή με εισαγωγή γενετικού υλικού από άλλο πληθυσμό..</a:t>
            </a:r>
          </a:p>
          <a:p>
            <a:pPr lvl="1">
              <a:spcBef>
                <a:spcPct val="0"/>
              </a:spcBef>
              <a:buFontTx/>
              <a:buChar char="•"/>
            </a:pPr>
            <a:r>
              <a:rPr lang="el-GR" altLang="en-US" sz="2200">
                <a:latin typeface="Calibri" panose="020F0502020204030204" pitchFamily="34" charset="0"/>
                <a:cs typeface="Calibri" panose="020F0502020204030204" pitchFamily="34" charset="0"/>
              </a:rPr>
              <a:t>Η απάντηση στο ερώτημα πόσο πρέπει να είναι το δραστικό μέγεθος για να μη χαθεί ένα αλληλόμορφο εξαρτάται από την συχνότητα του αλληλομόρφου στον πληθυσμό.</a:t>
            </a:r>
          </a:p>
          <a:p>
            <a:pPr>
              <a:spcBef>
                <a:spcPct val="0"/>
              </a:spcBef>
              <a:buFontTx/>
              <a:buNone/>
            </a:pPr>
            <a:endParaRPr lang="el-GR" altLang="en-US" sz="1100">
              <a:latin typeface="Calibri" panose="020F0502020204030204" pitchFamily="34" charset="0"/>
              <a:cs typeface="Calibri" panose="020F0502020204030204" pitchFamily="34" charset="0"/>
            </a:endParaRPr>
          </a:p>
          <a:p>
            <a:pPr>
              <a:spcBef>
                <a:spcPct val="0"/>
              </a:spcBef>
              <a:buFontTx/>
              <a:buNone/>
            </a:pPr>
            <a:endParaRPr lang="el-GR" altLang="el-GR" sz="1800">
              <a:latin typeface="Calibri" panose="020F0502020204030204" pitchFamily="34" charset="0"/>
              <a:cs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1"/>
          <p:cNvSpPr>
            <a:spLocks noGrp="1" noChangeArrowheads="1"/>
          </p:cNvSpPr>
          <p:nvPr>
            <p:ph type="title" idx="4294967295"/>
          </p:nvPr>
        </p:nvSpPr>
        <p:spPr>
          <a:xfrm>
            <a:off x="457200" y="0"/>
            <a:ext cx="8229600" cy="836613"/>
          </a:xfrm>
        </p:spPr>
        <p:txBody>
          <a:bodyPr/>
          <a:lstStyle/>
          <a:p>
            <a:pPr eaLnBrk="1" hangingPunct="1"/>
            <a:r>
              <a:rPr lang="el-GR" altLang="el-GR" sz="2800" b="1">
                <a:latin typeface="Calibri" panose="020F0502020204030204" pitchFamily="34" charset="0"/>
                <a:cs typeface="Calibri" panose="020F0502020204030204" pitchFamily="34" charset="0"/>
              </a:rPr>
              <a:t>Ν</a:t>
            </a:r>
            <a:r>
              <a:rPr lang="en-US" altLang="el-GR" sz="2800" b="1" baseline="-25000">
                <a:latin typeface="Calibri" panose="020F0502020204030204" pitchFamily="34" charset="0"/>
                <a:cs typeface="Calibri" panose="020F0502020204030204" pitchFamily="34" charset="0"/>
              </a:rPr>
              <a:t>e</a:t>
            </a:r>
            <a:r>
              <a:rPr lang="en-US" altLang="el-GR" sz="2800" b="1">
                <a:solidFill>
                  <a:srgbClr val="6D38F2"/>
                </a:solidFill>
                <a:latin typeface="Calibri" panose="020F0502020204030204" pitchFamily="34" charset="0"/>
                <a:cs typeface="Calibri" panose="020F0502020204030204" pitchFamily="34" charset="0"/>
              </a:rPr>
              <a:t> &amp; </a:t>
            </a:r>
            <a:r>
              <a:rPr lang="el-GR" altLang="el-GR" sz="2800" b="1">
                <a:solidFill>
                  <a:srgbClr val="6D38F2"/>
                </a:solidFill>
                <a:latin typeface="Calibri" panose="020F0502020204030204" pitchFamily="34" charset="0"/>
                <a:cs typeface="Calibri" panose="020F0502020204030204" pitchFamily="34" charset="0"/>
              </a:rPr>
              <a:t>γενετική παρέκκλιση</a:t>
            </a:r>
            <a:r>
              <a:rPr lang="el-GR" altLang="el-GR" sz="2800" b="1">
                <a:latin typeface="Calibri" panose="020F0502020204030204" pitchFamily="34" charset="0"/>
                <a:cs typeface="Calibri" panose="020F0502020204030204" pitchFamily="34" charset="0"/>
              </a:rPr>
              <a:t> </a:t>
            </a:r>
            <a:endParaRPr lang="el-GR" altLang="en-US" sz="2800">
              <a:latin typeface="Calibri" panose="020F0502020204030204" pitchFamily="34" charset="0"/>
              <a:cs typeface="Calibri" panose="020F0502020204030204" pitchFamily="34" charset="0"/>
            </a:endParaRPr>
          </a:p>
        </p:txBody>
      </p:sp>
      <p:graphicFrame>
        <p:nvGraphicFramePr>
          <p:cNvPr id="5" name="Πίνακας 4"/>
          <p:cNvGraphicFramePr>
            <a:graphicFrameLocks noGrp="1"/>
          </p:cNvGraphicFramePr>
          <p:nvPr/>
        </p:nvGraphicFramePr>
        <p:xfrm>
          <a:off x="358775" y="836613"/>
          <a:ext cx="8424863" cy="5334000"/>
        </p:xfrm>
        <a:graphic>
          <a:graphicData uri="http://schemas.openxmlformats.org/drawingml/2006/table">
            <a:tbl>
              <a:tblPr/>
              <a:tblGrid>
                <a:gridCol w="2808800">
                  <a:extLst>
                    <a:ext uri="{9D8B030D-6E8A-4147-A177-3AD203B41FA5}">
                      <a16:colId xmlns:a16="http://schemas.microsoft.com/office/drawing/2014/main" val="20000"/>
                    </a:ext>
                  </a:extLst>
                </a:gridCol>
                <a:gridCol w="2808032">
                  <a:extLst>
                    <a:ext uri="{9D8B030D-6E8A-4147-A177-3AD203B41FA5}">
                      <a16:colId xmlns:a16="http://schemas.microsoft.com/office/drawing/2014/main" val="20001"/>
                    </a:ext>
                  </a:extLst>
                </a:gridCol>
                <a:gridCol w="2808031">
                  <a:extLst>
                    <a:ext uri="{9D8B030D-6E8A-4147-A177-3AD203B41FA5}">
                      <a16:colId xmlns:a16="http://schemas.microsoft.com/office/drawing/2014/main" val="20002"/>
                    </a:ext>
                  </a:extLst>
                </a:gridCol>
              </a:tblGrid>
              <a:tr h="1087438">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Αναγκαίο Ν</a:t>
                      </a:r>
                      <a:r>
                        <a:rPr kumimoji="0" lang="en-US" altLang="en-US" sz="2400" b="1" i="0" u="none" strike="noStrike" cap="none" normalizeH="0" baseline="-25000" dirty="0">
                          <a:ln>
                            <a:noFill/>
                          </a:ln>
                          <a:solidFill>
                            <a:schemeClr val="tx1"/>
                          </a:solidFill>
                          <a:effectLst/>
                          <a:latin typeface="Calibri" panose="020F0502020204030204" pitchFamily="34" charset="0"/>
                          <a:cs typeface="Calibri" panose="020F0502020204030204" pitchFamily="34" charset="0"/>
                        </a:rPr>
                        <a:t>e</a:t>
                      </a:r>
                      <a:r>
                        <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l-GR"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για τη διατήρηση ενός </a:t>
                      </a:r>
                      <a:r>
                        <a:rPr kumimoji="0" lang="el-GR" altLang="en-US" sz="24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αλληλομόρφου</a:t>
                      </a:r>
                      <a:r>
                        <a:rPr kumimoji="0" lang="el-GR"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με πιθανότητα 5% σε έναν μικρό πληθυσμό σε σχέση με τη συχνότητα </a:t>
                      </a:r>
                      <a:r>
                        <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q </a:t>
                      </a:r>
                      <a:r>
                        <a:rPr kumimoji="0" lang="el-GR"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του </a:t>
                      </a:r>
                      <a:r>
                        <a:rPr kumimoji="0" lang="el-GR" altLang="en-US" sz="24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αλληλομόρφου</a:t>
                      </a:r>
                      <a:endParaRPr kumimoji="0" lang="el-GR"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49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γενεές</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γονιδιακή συχνότητα</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extLst>
                  <a:ext uri="{0D108BD9-81ED-4DB2-BD59-A6C34878D82A}">
                    <a16:rowId xmlns:a16="http://schemas.microsoft.com/office/drawing/2014/main" val="10001"/>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q=0,05</a:t>
                      </a:r>
                      <a:endPar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panose="020F0502020204030204" pitchFamily="34" charset="0"/>
                          <a:cs typeface="Calibri" panose="020F0502020204030204" pitchFamily="34" charset="0"/>
                        </a:rPr>
                        <a:t>q=0,01</a:t>
                      </a:r>
                      <a:endParaRPr kumimoji="0" lang="el-GR" altLang="en-US" sz="28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30</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a:ln>
                            <a:noFill/>
                          </a:ln>
                          <a:solidFill>
                            <a:srgbClr val="000000"/>
                          </a:solidFill>
                          <a:effectLst/>
                          <a:latin typeface="Calibri" panose="020F0502020204030204" pitchFamily="34" charset="0"/>
                          <a:cs typeface="Calibri" panose="020F0502020204030204" pitchFamily="34" charset="0"/>
                        </a:rPr>
                        <a:t>150</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45</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229</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10</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52</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263</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15</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56</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283</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20</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59</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297</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413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25</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61</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308</a:t>
                      </a:r>
                    </a:p>
                  </a:txBody>
                  <a:tcPr marL="91432" marR="914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1"/>
          <p:cNvSpPr>
            <a:spLocks noGrp="1" noChangeArrowheads="1"/>
          </p:cNvSpPr>
          <p:nvPr>
            <p:ph type="title" idx="4294967295"/>
          </p:nvPr>
        </p:nvSpPr>
        <p:spPr>
          <a:xfrm>
            <a:off x="169863" y="239713"/>
            <a:ext cx="8229600" cy="668337"/>
          </a:xfrm>
        </p:spPr>
        <p:txBody>
          <a:bodyPr/>
          <a:lstStyle/>
          <a:p>
            <a:pPr eaLnBrk="1" hangingPunct="1"/>
            <a:r>
              <a:rPr lang="el-GR" altLang="en-US" sz="3600">
                <a:latin typeface="Calibri" panose="020F0502020204030204" pitchFamily="34" charset="0"/>
                <a:cs typeface="Calibri" panose="020F0502020204030204" pitchFamily="34" charset="0"/>
              </a:rPr>
              <a:t>Γενετική διαχείριση μικρών πληθυσμών</a:t>
            </a:r>
          </a:p>
        </p:txBody>
      </p:sp>
      <p:sp>
        <p:nvSpPr>
          <p:cNvPr id="60419" name="Θέση περιεχομένου 2"/>
          <p:cNvSpPr>
            <a:spLocks noGrp="1" noChangeArrowheads="1"/>
          </p:cNvSpPr>
          <p:nvPr>
            <p:ph idx="4294967295"/>
          </p:nvPr>
        </p:nvSpPr>
        <p:spPr>
          <a:xfrm>
            <a:off x="260350" y="1125538"/>
            <a:ext cx="4284663" cy="2227262"/>
          </a:xfrm>
          <a:solidFill>
            <a:schemeClr val="accent2">
              <a:lumMod val="20000"/>
              <a:lumOff val="80000"/>
            </a:schemeClr>
          </a:solidFill>
          <a:ln>
            <a:solidFill>
              <a:srgbClr val="3399FF"/>
            </a:solidFill>
          </a:ln>
        </p:spPr>
        <p:txBody>
          <a:bodyPr/>
          <a:lstStyle/>
          <a:p>
            <a:pPr eaLnBrk="1" hangingPunct="1">
              <a:defRPr/>
            </a:pPr>
            <a:r>
              <a:rPr lang="el-GR" altLang="en-US" sz="2000" dirty="0" err="1"/>
              <a:t>Ομομειξία</a:t>
            </a:r>
            <a:r>
              <a:rPr lang="el-GR" altLang="en-US" sz="2000" dirty="0"/>
              <a:t> </a:t>
            </a:r>
            <a:r>
              <a:rPr lang="en-US" altLang="en-US" sz="2000" dirty="0"/>
              <a:t>F</a:t>
            </a:r>
            <a:endParaRPr lang="el-GR" altLang="en-US" sz="2000" dirty="0"/>
          </a:p>
          <a:p>
            <a:pPr eaLnBrk="1" hangingPunct="1">
              <a:defRPr/>
            </a:pPr>
            <a:r>
              <a:rPr lang="el-GR" altLang="en-US" sz="2000" dirty="0"/>
              <a:t>Γενετική παρέκκλιση</a:t>
            </a:r>
          </a:p>
          <a:p>
            <a:pPr eaLnBrk="1" hangingPunct="1">
              <a:defRPr/>
            </a:pPr>
            <a:r>
              <a:rPr lang="el-GR" altLang="en-US" sz="2000" dirty="0"/>
              <a:t>Δραστικό μέγεθος</a:t>
            </a:r>
            <a:r>
              <a:rPr lang="en-US" altLang="en-US" sz="2000" dirty="0"/>
              <a:t> Ne</a:t>
            </a:r>
            <a:endParaRPr lang="el-GR" altLang="en-US" sz="2000" dirty="0"/>
          </a:p>
          <a:p>
            <a:pPr lvl="1" eaLnBrk="1" hangingPunct="1">
              <a:defRPr/>
            </a:pPr>
            <a:r>
              <a:rPr lang="el-GR" altLang="en-US" sz="1800" dirty="0"/>
              <a:t>Αναλογία φύλου </a:t>
            </a:r>
          </a:p>
          <a:p>
            <a:pPr lvl="1" eaLnBrk="1" hangingPunct="1">
              <a:defRPr/>
            </a:pPr>
            <a:r>
              <a:rPr lang="el-GR" altLang="en-US" sz="1800" dirty="0"/>
              <a:t>Διακύμανση </a:t>
            </a:r>
            <a:r>
              <a:rPr lang="en-US" altLang="en-US" sz="1800" dirty="0"/>
              <a:t>Ne</a:t>
            </a:r>
          </a:p>
          <a:p>
            <a:pPr lvl="1" eaLnBrk="1" hangingPunct="1">
              <a:defRPr/>
            </a:pPr>
            <a:r>
              <a:rPr lang="el-GR" altLang="en-US" sz="1800" dirty="0"/>
              <a:t>Μέγεθος οικογενειών</a:t>
            </a:r>
            <a:endParaRPr lang="en-US" altLang="en-US" sz="1800" dirty="0"/>
          </a:p>
        </p:txBody>
      </p:sp>
      <p:sp>
        <p:nvSpPr>
          <p:cNvPr id="60420" name="Θέση περιεχομένου 2"/>
          <p:cNvSpPr txBox="1">
            <a:spLocks/>
          </p:cNvSpPr>
          <p:nvPr/>
        </p:nvSpPr>
        <p:spPr bwMode="auto">
          <a:xfrm>
            <a:off x="4787900" y="908050"/>
            <a:ext cx="4075113" cy="2665413"/>
          </a:xfrm>
          <a:prstGeom prst="rect">
            <a:avLst/>
          </a:prstGeom>
          <a:solidFill>
            <a:schemeClr val="accent3">
              <a:lumMod val="95000"/>
            </a:schemeClr>
          </a:solidFill>
          <a:ln>
            <a:solidFill>
              <a:schemeClr val="accent2">
                <a:lumMod val="60000"/>
                <a:lumOff val="40000"/>
              </a:schemeClr>
            </a:solid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defRPr/>
            </a:pPr>
            <a:r>
              <a:rPr lang="el-GR" altLang="en-US" sz="2000" dirty="0">
                <a:latin typeface="Calibri" panose="020F0502020204030204" pitchFamily="34" charset="0"/>
                <a:cs typeface="Arial" panose="020B0604020202020204" pitchFamily="34" charset="0"/>
              </a:rPr>
              <a:t>Έλεγχος της γενετικής σταθερότητας: </a:t>
            </a:r>
          </a:p>
          <a:p>
            <a:pPr eaLnBrk="1" hangingPunct="1">
              <a:defRPr/>
            </a:pPr>
            <a:r>
              <a:rPr lang="el-GR" altLang="en-US" sz="2000" dirty="0">
                <a:latin typeface="Calibri" panose="020F0502020204030204" pitchFamily="34" charset="0"/>
                <a:cs typeface="Arial" panose="020B0604020202020204" pitchFamily="34" charset="0"/>
              </a:rPr>
              <a:t>Περιγραφή της γενετικής δομής για πολλά χαρακτηριστικά του πληθυσμού</a:t>
            </a:r>
          </a:p>
          <a:p>
            <a:pPr eaLnBrk="1" hangingPunct="1">
              <a:defRPr/>
            </a:pPr>
            <a:r>
              <a:rPr lang="el-GR" altLang="en-US" sz="2000" dirty="0">
                <a:latin typeface="Calibri" panose="020F0502020204030204" pitchFamily="34" charset="0"/>
                <a:cs typeface="Arial" panose="020B0604020202020204" pitchFamily="34" charset="0"/>
              </a:rPr>
              <a:t>Έλεγχος της κατανομής των γονοτύπων (ισχύει η αρχή των </a:t>
            </a:r>
            <a:r>
              <a:rPr lang="en-US" altLang="en-US" sz="2000" dirty="0" err="1">
                <a:latin typeface="Calibri" panose="020F0502020204030204" pitchFamily="34" charset="0"/>
                <a:cs typeface="Arial" panose="020B0604020202020204" pitchFamily="34" charset="0"/>
              </a:rPr>
              <a:t>Hardy_Weinberg</a:t>
            </a:r>
            <a:r>
              <a:rPr lang="en-US" altLang="en-US" sz="2000" dirty="0">
                <a:latin typeface="Calibri" panose="020F0502020204030204" pitchFamily="34" charset="0"/>
                <a:cs typeface="Arial" panose="020B0604020202020204" pitchFamily="34" charset="0"/>
              </a:rPr>
              <a:t>?)</a:t>
            </a:r>
            <a:endParaRPr lang="el-GR" altLang="en-US" sz="1800" dirty="0">
              <a:latin typeface="Calibri" panose="020F0502020204030204" pitchFamily="34" charset="0"/>
              <a:cs typeface="Arial" panose="020B0604020202020204" pitchFamily="34" charset="0"/>
            </a:endParaRPr>
          </a:p>
        </p:txBody>
      </p:sp>
      <p:sp>
        <p:nvSpPr>
          <p:cNvPr id="65541" name="TextBox 1"/>
          <p:cNvSpPr txBox="1">
            <a:spLocks noChangeArrowheads="1"/>
          </p:cNvSpPr>
          <p:nvPr/>
        </p:nvSpPr>
        <p:spPr bwMode="auto">
          <a:xfrm>
            <a:off x="152400" y="3533775"/>
            <a:ext cx="8686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n-US" sz="1600">
                <a:latin typeface="Calibri" panose="020F0502020204030204" pitchFamily="34" charset="0"/>
                <a:cs typeface="Calibri" panose="020F0502020204030204" pitchFamily="34" charset="0"/>
              </a:rPr>
              <a:t>Ένας μικρός πληθυσμός είναι καταδικασμένος στη δράση της ομομειξίας και της γενετικής παρέκκλισης. </a:t>
            </a:r>
            <a:endParaRPr lang="en-US" altLang="en-US" sz="1600">
              <a:latin typeface="Calibri" panose="020F0502020204030204" pitchFamily="34" charset="0"/>
              <a:cs typeface="Calibri" panose="020F0502020204030204" pitchFamily="34" charset="0"/>
            </a:endParaRPr>
          </a:p>
          <a:p>
            <a:pPr>
              <a:spcBef>
                <a:spcPct val="0"/>
              </a:spcBef>
              <a:buFontTx/>
              <a:buNone/>
            </a:pPr>
            <a:r>
              <a:rPr lang="el-GR" altLang="en-US" sz="1600">
                <a:latin typeface="Calibri" panose="020F0502020204030204" pitchFamily="34" charset="0"/>
                <a:cs typeface="Calibri" panose="020F0502020204030204" pitchFamily="34" charset="0"/>
              </a:rPr>
              <a:t>Με όσα αναφέρθηκαν προηγουμένως δόθηκαν κατευθύνσεις για τον περιορισμό της δράσης των παραπάνω παραγόντων. Το δραστικό μέγεθος είναι καθοριστικός παράγοντας  στη γενετική δομή ενός μικρού πληθυσμού. </a:t>
            </a:r>
          </a:p>
          <a:p>
            <a:pPr>
              <a:spcBef>
                <a:spcPct val="0"/>
              </a:spcBef>
              <a:buFontTx/>
              <a:buNone/>
            </a:pPr>
            <a:r>
              <a:rPr lang="el-GR" altLang="en-US" sz="1600">
                <a:latin typeface="Calibri" panose="020F0502020204030204" pitchFamily="34" charset="0"/>
                <a:cs typeface="Calibri" panose="020F0502020204030204" pitchFamily="34" charset="0"/>
              </a:rPr>
              <a:t>Η σταθερότητα της γενετικής δομής σε ένα μικρό πληθυσμό εξαρτάται και από άλλους παράγοντες όπως η γενετική ροή, η διαφορική αναπαραγωγή, οι οποίοι αλλοιώνουν το δραστικό μέγεθος ενός πληθυσμού.</a:t>
            </a:r>
          </a:p>
          <a:p>
            <a:pPr>
              <a:spcBef>
                <a:spcPct val="0"/>
              </a:spcBef>
              <a:buFontTx/>
              <a:buNone/>
            </a:pPr>
            <a:r>
              <a:rPr lang="el-GR" altLang="en-US" sz="1600">
                <a:latin typeface="Calibri" panose="020F0502020204030204" pitchFamily="34" charset="0"/>
                <a:cs typeface="Calibri" panose="020F0502020204030204" pitchFamily="34" charset="0"/>
              </a:rPr>
              <a:t>Γι΄ αυτό είναι αναγκαίο να ελέγχεται η </a:t>
            </a:r>
            <a:r>
              <a:rPr lang="el-GR" altLang="en-US" sz="1600" b="1">
                <a:latin typeface="Calibri" panose="020F0502020204030204" pitchFamily="34" charset="0"/>
                <a:cs typeface="Calibri" panose="020F0502020204030204" pitchFamily="34" charset="0"/>
              </a:rPr>
              <a:t>γενετική σταθερότητα  </a:t>
            </a:r>
            <a:r>
              <a:rPr lang="el-GR" altLang="en-US" sz="1600">
                <a:latin typeface="Calibri" panose="020F0502020204030204" pitchFamily="34" charset="0"/>
                <a:cs typeface="Calibri" panose="020F0502020204030204" pitchFamily="34" charset="0"/>
              </a:rPr>
              <a:t>του πληθυσμού. Ο έλεγχος αυτός πρέπει να βασίζεται σε μεγάλο αριθμό χαρακτηριστικών του πληθυσμού. Γι’ αυτό το σκοπό προσφέρονται εκατοντάδες πολυμορφικοί γονιδιακοί τόποι οι οποίοι μπορούν με αυτοματοποιημένες μεθόδους της μοριακής βιολογίας να ανιχνευθούν με μεγάλη πιστότητα και να δώσουν τις σχετικές πληροφορίες</a:t>
            </a:r>
            <a:r>
              <a:rPr lang="el-GR" altLang="en-US" sz="1800">
                <a:latin typeface="Calibri" panose="020F0502020204030204" pitchFamily="34" charset="0"/>
                <a:cs typeface="Calibri" panose="020F0502020204030204" pitchFamily="34" charset="0"/>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Τίτλος 1"/>
          <p:cNvSpPr>
            <a:spLocks noGrp="1" noChangeArrowheads="1"/>
          </p:cNvSpPr>
          <p:nvPr>
            <p:ph type="title" idx="4294967295"/>
          </p:nvPr>
        </p:nvSpPr>
        <p:spPr/>
        <p:txBody>
          <a:bodyPr/>
          <a:lstStyle/>
          <a:p>
            <a:pPr eaLnBrk="1" hangingPunct="1"/>
            <a:r>
              <a:rPr lang="el-GR" altLang="en-US" sz="3600">
                <a:latin typeface="Calibri" panose="020F0502020204030204" pitchFamily="34" charset="0"/>
                <a:cs typeface="Calibri" panose="020F0502020204030204" pitchFamily="34" charset="0"/>
              </a:rPr>
              <a:t>Πρακτικές συμβουλές για τη διαχείριση ενός μικρού πληθυσμού</a:t>
            </a:r>
          </a:p>
        </p:txBody>
      </p:sp>
      <p:sp>
        <p:nvSpPr>
          <p:cNvPr id="3" name="Θέση περιεχομένου 2"/>
          <p:cNvSpPr>
            <a:spLocks noGrp="1"/>
          </p:cNvSpPr>
          <p:nvPr>
            <p:ph idx="4294967295"/>
          </p:nvPr>
        </p:nvSpPr>
        <p:spPr>
          <a:xfrm>
            <a:off x="250825" y="1412875"/>
            <a:ext cx="8642350" cy="5257800"/>
          </a:xfrm>
          <a:solidFill>
            <a:schemeClr val="accent1">
              <a:lumMod val="20000"/>
              <a:lumOff val="80000"/>
              <a:alpha val="54000"/>
            </a:schemeClr>
          </a:solidFill>
          <a:ln>
            <a:solidFill>
              <a:schemeClr val="tx2">
                <a:lumMod val="60000"/>
                <a:lumOff val="40000"/>
              </a:schemeClr>
            </a:solidFill>
          </a:ln>
        </p:spPr>
        <p:txBody>
          <a:bodyPr/>
          <a:lstStyle/>
          <a:p>
            <a:pPr eaLnBrk="1" hangingPunct="1">
              <a:lnSpc>
                <a:spcPct val="150000"/>
              </a:lnSpc>
              <a:defRPr/>
            </a:pPr>
            <a:r>
              <a:rPr lang="el-GR" altLang="en-US" sz="2400" dirty="0">
                <a:latin typeface="Calibri" panose="020F0502020204030204" pitchFamily="34" charset="0"/>
                <a:cs typeface="Calibri" panose="020F0502020204030204" pitchFamily="34" charset="0"/>
              </a:rPr>
              <a:t>Να τηρούνται </a:t>
            </a:r>
            <a:r>
              <a:rPr lang="el-GR" altLang="en-US" sz="2400" b="1" dirty="0">
                <a:solidFill>
                  <a:srgbClr val="6D38F2"/>
                </a:solidFill>
                <a:latin typeface="Calibri" panose="020F0502020204030204" pitchFamily="34" charset="0"/>
                <a:cs typeface="Calibri" panose="020F0502020204030204" pitchFamily="34" charset="0"/>
              </a:rPr>
              <a:t>γενεαλογικά στοιχεία</a:t>
            </a:r>
          </a:p>
          <a:p>
            <a:pPr eaLnBrk="1" hangingPunct="1">
              <a:lnSpc>
                <a:spcPct val="150000"/>
              </a:lnSpc>
              <a:defRPr/>
            </a:pPr>
            <a:r>
              <a:rPr lang="el-GR" altLang="en-US" sz="2400" dirty="0">
                <a:latin typeface="Calibri" panose="020F0502020204030204" pitchFamily="34" charset="0"/>
                <a:cs typeface="Calibri" panose="020F0502020204030204" pitchFamily="34" charset="0"/>
              </a:rPr>
              <a:t>Να </a:t>
            </a:r>
            <a:r>
              <a:rPr lang="el-GR" altLang="en-US" sz="2400" b="1" dirty="0">
                <a:solidFill>
                  <a:srgbClr val="6D38F2"/>
                </a:solidFill>
                <a:latin typeface="Calibri" panose="020F0502020204030204" pitchFamily="34" charset="0"/>
                <a:cs typeface="Calibri" panose="020F0502020204030204" pitchFamily="34" charset="0"/>
              </a:rPr>
              <a:t>αποφεύγονται</a:t>
            </a:r>
            <a:r>
              <a:rPr lang="el-GR" altLang="en-US" sz="2400" dirty="0">
                <a:latin typeface="Calibri" panose="020F0502020204030204" pitchFamily="34" charset="0"/>
                <a:cs typeface="Calibri" panose="020F0502020204030204" pitchFamily="34" charset="0"/>
              </a:rPr>
              <a:t> οι συζεύξεις μεταξύ συγγενών.</a:t>
            </a:r>
          </a:p>
          <a:p>
            <a:pPr eaLnBrk="1" hangingPunct="1">
              <a:lnSpc>
                <a:spcPct val="150000"/>
              </a:lnSpc>
              <a:defRPr/>
            </a:pPr>
            <a:r>
              <a:rPr lang="el-GR" altLang="en-US" sz="2400" dirty="0">
                <a:latin typeface="Calibri" panose="020F0502020204030204" pitchFamily="34" charset="0"/>
                <a:cs typeface="Calibri" panose="020F0502020204030204" pitchFamily="34" charset="0"/>
              </a:rPr>
              <a:t>Κατά την αγορά ζώων να εξασφαλίζεται ότι αυτά </a:t>
            </a:r>
            <a:r>
              <a:rPr lang="el-GR" altLang="en-US" sz="2400" b="1" dirty="0">
                <a:solidFill>
                  <a:srgbClr val="6D38F2"/>
                </a:solidFill>
                <a:latin typeface="Calibri" panose="020F0502020204030204" pitchFamily="34" charset="0"/>
                <a:cs typeface="Calibri" panose="020F0502020204030204" pitchFamily="34" charset="0"/>
              </a:rPr>
              <a:t>δεν είναι συγγενή</a:t>
            </a:r>
            <a:r>
              <a:rPr lang="el-GR" altLang="en-US" sz="2400" dirty="0">
                <a:latin typeface="Calibri" panose="020F0502020204030204" pitchFamily="34" charset="0"/>
                <a:cs typeface="Calibri" panose="020F0502020204030204" pitchFamily="34" charset="0"/>
              </a:rPr>
              <a:t> μεταξύ τους. </a:t>
            </a:r>
          </a:p>
          <a:p>
            <a:pPr eaLnBrk="1" hangingPunct="1">
              <a:lnSpc>
                <a:spcPct val="150000"/>
              </a:lnSpc>
              <a:defRPr/>
            </a:pPr>
            <a:r>
              <a:rPr lang="el-GR" altLang="en-US" sz="2400" dirty="0">
                <a:latin typeface="Calibri" panose="020F0502020204030204" pitchFamily="34" charset="0"/>
                <a:cs typeface="Calibri" panose="020F0502020204030204" pitchFamily="34" charset="0"/>
              </a:rPr>
              <a:t>Να </a:t>
            </a:r>
            <a:r>
              <a:rPr lang="el-GR" altLang="en-US" sz="2400" b="1" dirty="0">
                <a:solidFill>
                  <a:srgbClr val="6D38F2"/>
                </a:solidFill>
                <a:latin typeface="Calibri" panose="020F0502020204030204" pitchFamily="34" charset="0"/>
                <a:cs typeface="Calibri" panose="020F0502020204030204" pitchFamily="34" charset="0"/>
              </a:rPr>
              <a:t>αποφεύγεται</a:t>
            </a:r>
            <a:r>
              <a:rPr lang="el-GR" altLang="en-US" sz="2400" dirty="0">
                <a:latin typeface="Calibri" panose="020F0502020204030204" pitchFamily="34" charset="0"/>
                <a:cs typeface="Calibri" panose="020F0502020204030204" pitchFamily="34" charset="0"/>
              </a:rPr>
              <a:t> η χρησιμοποίηση των αρσενικών όταν οι θυγατέρες τους είναι ώριμες για αναπαραγωγή.</a:t>
            </a:r>
          </a:p>
          <a:p>
            <a:pPr eaLnBrk="1" hangingPunct="1">
              <a:lnSpc>
                <a:spcPct val="150000"/>
              </a:lnSpc>
              <a:defRPr/>
            </a:pPr>
            <a:r>
              <a:rPr lang="el-GR" altLang="en-US" sz="2400" dirty="0">
                <a:latin typeface="Calibri" panose="020F0502020204030204" pitchFamily="34" charset="0"/>
                <a:cs typeface="Calibri" panose="020F0502020204030204" pitchFamily="34" charset="0"/>
              </a:rPr>
              <a:t>Να </a:t>
            </a:r>
            <a:r>
              <a:rPr lang="el-GR" altLang="en-US" sz="2400" b="1" dirty="0">
                <a:solidFill>
                  <a:srgbClr val="6D38F2"/>
                </a:solidFill>
                <a:latin typeface="Calibri" panose="020F0502020204030204" pitchFamily="34" charset="0"/>
                <a:cs typeface="Calibri" panose="020F0502020204030204" pitchFamily="34" charset="0"/>
              </a:rPr>
              <a:t>αποφεύγεται</a:t>
            </a:r>
            <a:r>
              <a:rPr lang="el-GR" altLang="en-US" sz="2400" dirty="0">
                <a:latin typeface="Calibri" panose="020F0502020204030204" pitchFamily="34" charset="0"/>
                <a:cs typeface="Calibri" panose="020F0502020204030204" pitchFamily="34" charset="0"/>
              </a:rPr>
              <a:t> η αντικατάσταση ενός αρσενικού από το γιό του ή στενό του συγγενή.</a:t>
            </a:r>
          </a:p>
          <a:p>
            <a:pPr eaLnBrk="1" hangingPunct="1">
              <a:lnSpc>
                <a:spcPct val="150000"/>
              </a:lnSpc>
              <a:defRPr/>
            </a:pPr>
            <a:endParaRPr lang="el-GR" altLang="en-US" sz="2400" dirty="0"/>
          </a:p>
          <a:p>
            <a:pPr eaLnBrk="1" hangingPunct="1">
              <a:buFontTx/>
              <a:buNone/>
              <a:defRPr/>
            </a:pPr>
            <a:endParaRPr lang="el-GR" altLang="en-US" sz="20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Τίτλος 1"/>
          <p:cNvSpPr>
            <a:spLocks noGrp="1" noChangeArrowheads="1"/>
          </p:cNvSpPr>
          <p:nvPr>
            <p:ph type="title" idx="4294967295"/>
          </p:nvPr>
        </p:nvSpPr>
        <p:spPr/>
        <p:txBody>
          <a:bodyPr/>
          <a:lstStyle/>
          <a:p>
            <a:pPr eaLnBrk="1" hangingPunct="1"/>
            <a:r>
              <a:rPr lang="el-GR" altLang="en-US" sz="3600">
                <a:latin typeface="Calibri" panose="020F0502020204030204" pitchFamily="34" charset="0"/>
                <a:cs typeface="Calibri" panose="020F0502020204030204" pitchFamily="34" charset="0"/>
              </a:rPr>
              <a:t>Πρακτικές για τη διαχείριση ενός μικρού πληθυσμού</a:t>
            </a:r>
          </a:p>
        </p:txBody>
      </p:sp>
      <p:sp>
        <p:nvSpPr>
          <p:cNvPr id="3" name="Θέση περιεχομένου 2"/>
          <p:cNvSpPr>
            <a:spLocks noGrp="1"/>
          </p:cNvSpPr>
          <p:nvPr>
            <p:ph idx="4294967295"/>
          </p:nvPr>
        </p:nvSpPr>
        <p:spPr>
          <a:xfrm>
            <a:off x="250825" y="1412875"/>
            <a:ext cx="8642350" cy="5257800"/>
          </a:xfrm>
          <a:solidFill>
            <a:schemeClr val="accent1">
              <a:lumMod val="20000"/>
              <a:lumOff val="80000"/>
              <a:alpha val="54000"/>
            </a:schemeClr>
          </a:solidFill>
          <a:ln>
            <a:solidFill>
              <a:schemeClr val="tx2">
                <a:lumMod val="60000"/>
                <a:lumOff val="40000"/>
              </a:schemeClr>
            </a:solidFill>
          </a:ln>
        </p:spPr>
        <p:txBody>
          <a:bodyPr/>
          <a:lstStyle/>
          <a:p>
            <a:pPr eaLnBrk="1" hangingPunct="1">
              <a:lnSpc>
                <a:spcPct val="150000"/>
              </a:lnSpc>
              <a:defRPr/>
            </a:pPr>
            <a:r>
              <a:rPr lang="el-GR" altLang="en-US" sz="2000" dirty="0">
                <a:latin typeface="Calibri" panose="020F0502020204030204" pitchFamily="34" charset="0"/>
                <a:cs typeface="Calibri" panose="020F0502020204030204" pitchFamily="34" charset="0"/>
              </a:rPr>
              <a:t>Ο </a:t>
            </a:r>
            <a:r>
              <a:rPr lang="el-GR" altLang="en-US" sz="2000" b="1" dirty="0">
                <a:solidFill>
                  <a:srgbClr val="6D38F2"/>
                </a:solidFill>
                <a:latin typeface="Calibri" panose="020F0502020204030204" pitchFamily="34" charset="0"/>
                <a:cs typeface="Calibri" panose="020F0502020204030204" pitchFamily="34" charset="0"/>
              </a:rPr>
              <a:t>αριθμός</a:t>
            </a:r>
            <a:r>
              <a:rPr lang="el-GR" altLang="en-US" sz="2000" dirty="0">
                <a:latin typeface="Calibri" panose="020F0502020204030204" pitchFamily="34" charset="0"/>
                <a:cs typeface="Calibri" panose="020F0502020204030204" pitchFamily="34" charset="0"/>
              </a:rPr>
              <a:t> των </a:t>
            </a:r>
            <a:r>
              <a:rPr lang="el-GR" altLang="en-US" sz="2000" b="1" dirty="0">
                <a:solidFill>
                  <a:srgbClr val="6D38F2"/>
                </a:solidFill>
                <a:latin typeface="Calibri" panose="020F0502020204030204" pitchFamily="34" charset="0"/>
                <a:cs typeface="Calibri" panose="020F0502020204030204" pitchFamily="34" charset="0"/>
              </a:rPr>
              <a:t>αρσενικών</a:t>
            </a:r>
            <a:r>
              <a:rPr lang="el-GR" altLang="en-US" sz="2000" dirty="0">
                <a:latin typeface="Calibri" panose="020F0502020204030204" pitchFamily="34" charset="0"/>
                <a:cs typeface="Calibri" panose="020F0502020204030204" pitchFamily="34" charset="0"/>
              </a:rPr>
              <a:t> στις συζεύξεις να είναι </a:t>
            </a:r>
            <a:r>
              <a:rPr lang="el-GR" altLang="en-US" sz="2000" b="1" dirty="0">
                <a:solidFill>
                  <a:srgbClr val="6D38F2"/>
                </a:solidFill>
                <a:latin typeface="Calibri" panose="020F0502020204030204" pitchFamily="34" charset="0"/>
                <a:cs typeface="Calibri" panose="020F0502020204030204" pitchFamily="34" charset="0"/>
              </a:rPr>
              <a:t>όσο το δυνατόν μεγαλύτερος</a:t>
            </a:r>
            <a:r>
              <a:rPr lang="el-GR" altLang="en-US" sz="2000" dirty="0">
                <a:latin typeface="Calibri" panose="020F0502020204030204" pitchFamily="34" charset="0"/>
                <a:cs typeface="Calibri" panose="020F0502020204030204" pitchFamily="34" charset="0"/>
              </a:rPr>
              <a:t>.</a:t>
            </a:r>
          </a:p>
          <a:p>
            <a:pPr eaLnBrk="1" hangingPunct="1">
              <a:lnSpc>
                <a:spcPct val="150000"/>
              </a:lnSpc>
              <a:defRPr/>
            </a:pPr>
            <a:r>
              <a:rPr lang="el-GR" altLang="en-US" sz="2000" dirty="0">
                <a:latin typeface="Calibri" panose="020F0502020204030204" pitchFamily="34" charset="0"/>
                <a:cs typeface="Calibri" panose="020F0502020204030204" pitchFamily="34" charset="0"/>
              </a:rPr>
              <a:t>Από κάθε οικογένεια να διατηρείται </a:t>
            </a:r>
            <a:r>
              <a:rPr lang="el-GR" altLang="en-US" sz="2000" b="1" dirty="0">
                <a:solidFill>
                  <a:srgbClr val="6D38F2"/>
                </a:solidFill>
                <a:latin typeface="Calibri" panose="020F0502020204030204" pitchFamily="34" charset="0"/>
                <a:cs typeface="Calibri" panose="020F0502020204030204" pitchFamily="34" charset="0"/>
              </a:rPr>
              <a:t>σταθερός αριθμός απογόνων</a:t>
            </a:r>
            <a:r>
              <a:rPr lang="el-GR" altLang="en-US" sz="2000" dirty="0">
                <a:latin typeface="Calibri" panose="020F0502020204030204" pitchFamily="34" charset="0"/>
                <a:cs typeface="Calibri" panose="020F0502020204030204" pitchFamily="34" charset="0"/>
              </a:rPr>
              <a:t>.</a:t>
            </a:r>
          </a:p>
          <a:p>
            <a:pPr eaLnBrk="1" hangingPunct="1">
              <a:lnSpc>
                <a:spcPct val="150000"/>
              </a:lnSpc>
              <a:defRPr/>
            </a:pPr>
            <a:r>
              <a:rPr lang="en-US" altLang="en-US" sz="2000" dirty="0">
                <a:latin typeface="Calibri" panose="020F0502020204030204" pitchFamily="34" charset="0"/>
                <a:cs typeface="Calibri" panose="020F0502020204030204" pitchFamily="34" charset="0"/>
              </a:rPr>
              <a:t>T</a:t>
            </a:r>
            <a:r>
              <a:rPr lang="el-GR" altLang="en-US" sz="2000" dirty="0">
                <a:latin typeface="Calibri" panose="020F0502020204030204" pitchFamily="34" charset="0"/>
                <a:cs typeface="Calibri" panose="020F0502020204030204" pitchFamily="34" charset="0"/>
              </a:rPr>
              <a:t>ο </a:t>
            </a:r>
            <a:r>
              <a:rPr lang="el-GR" altLang="en-US" sz="2000" b="1" dirty="0">
                <a:solidFill>
                  <a:srgbClr val="6D38F2"/>
                </a:solidFill>
                <a:latin typeface="Calibri" panose="020F0502020204030204" pitchFamily="34" charset="0"/>
                <a:cs typeface="Calibri" panose="020F0502020204030204" pitchFamily="34" charset="0"/>
              </a:rPr>
              <a:t>δραστικό μέγεθος</a:t>
            </a:r>
            <a:r>
              <a:rPr lang="el-GR" altLang="en-US" sz="2000" dirty="0">
                <a:latin typeface="Calibri" panose="020F0502020204030204" pitchFamily="34" charset="0"/>
                <a:cs typeface="Calibri" panose="020F0502020204030204" pitchFamily="34" charset="0"/>
              </a:rPr>
              <a:t> να παρουσιάζει την </a:t>
            </a:r>
            <a:r>
              <a:rPr lang="el-GR" altLang="en-US" sz="2000" b="1" dirty="0">
                <a:solidFill>
                  <a:srgbClr val="6D38F2"/>
                </a:solidFill>
                <a:latin typeface="Calibri" panose="020F0502020204030204" pitchFamily="34" charset="0"/>
                <a:cs typeface="Calibri" panose="020F0502020204030204" pitchFamily="34" charset="0"/>
              </a:rPr>
              <a:t>ελάχιστη δυνατή διακύμανση </a:t>
            </a:r>
            <a:r>
              <a:rPr lang="el-GR" altLang="en-US" sz="2000" dirty="0">
                <a:latin typeface="Calibri" panose="020F0502020204030204" pitchFamily="34" charset="0"/>
                <a:cs typeface="Calibri" panose="020F0502020204030204" pitchFamily="34" charset="0"/>
              </a:rPr>
              <a:t>από γενεά σε γενεά..</a:t>
            </a:r>
            <a:endParaRPr lang="el-GR" altLang="en-US" sz="2400" dirty="0">
              <a:latin typeface="Calibri" panose="020F0502020204030204" pitchFamily="34" charset="0"/>
              <a:cs typeface="Calibri" panose="020F0502020204030204" pitchFamily="34" charset="0"/>
            </a:endParaRPr>
          </a:p>
          <a:p>
            <a:pPr eaLnBrk="1" hangingPunct="1">
              <a:lnSpc>
                <a:spcPct val="150000"/>
              </a:lnSpc>
              <a:defRPr/>
            </a:pPr>
            <a:r>
              <a:rPr lang="el-GR" altLang="en-US" sz="2000" dirty="0">
                <a:latin typeface="Calibri" panose="020F0502020204030204" pitchFamily="34" charset="0"/>
                <a:cs typeface="Calibri" panose="020F0502020204030204" pitchFamily="34" charset="0"/>
              </a:rPr>
              <a:t>Εάν η </a:t>
            </a:r>
            <a:r>
              <a:rPr lang="el-GR" altLang="en-US" sz="2000" b="1" dirty="0" err="1">
                <a:solidFill>
                  <a:srgbClr val="FF0000"/>
                </a:solidFill>
                <a:latin typeface="Calibri" panose="020F0502020204030204" pitchFamily="34" charset="0"/>
                <a:cs typeface="Calibri" panose="020F0502020204030204" pitchFamily="34" charset="0"/>
              </a:rPr>
              <a:t>ομομειξία</a:t>
            </a:r>
            <a:r>
              <a:rPr lang="el-GR" altLang="en-US" sz="2000" dirty="0">
                <a:latin typeface="Calibri" panose="020F0502020204030204" pitchFamily="34" charset="0"/>
                <a:cs typeface="Calibri" panose="020F0502020204030204" pitchFamily="34" charset="0"/>
              </a:rPr>
              <a:t> εκδηλωθεί σε ένα ποίμνιο να χρησιμοποιούνται </a:t>
            </a:r>
            <a:r>
              <a:rPr lang="el-GR" altLang="en-US" sz="2000" b="1" dirty="0">
                <a:solidFill>
                  <a:srgbClr val="6D38F2"/>
                </a:solidFill>
                <a:latin typeface="Calibri" panose="020F0502020204030204" pitchFamily="34" charset="0"/>
                <a:cs typeface="Calibri" panose="020F0502020204030204" pitchFamily="34" charset="0"/>
              </a:rPr>
              <a:t>αρσενικά από άλλο ποίμνιο.</a:t>
            </a:r>
          </a:p>
          <a:p>
            <a:pPr eaLnBrk="1" hangingPunct="1">
              <a:lnSpc>
                <a:spcPct val="150000"/>
              </a:lnSpc>
              <a:defRPr/>
            </a:pPr>
            <a:r>
              <a:rPr lang="el-GR" altLang="en-US" sz="2000" dirty="0">
                <a:latin typeface="Calibri" panose="020F0502020204030204" pitchFamily="34" charset="0"/>
                <a:cs typeface="Calibri" panose="020F0502020204030204" pitchFamily="34" charset="0"/>
              </a:rPr>
              <a:t>Άτομα </a:t>
            </a:r>
            <a:r>
              <a:rPr lang="el-GR" altLang="en-US" sz="2000" b="1" dirty="0" err="1">
                <a:solidFill>
                  <a:srgbClr val="FF0000"/>
                </a:solidFill>
                <a:latin typeface="Calibri" panose="020F0502020204030204" pitchFamily="34" charset="0"/>
                <a:cs typeface="Calibri" panose="020F0502020204030204" pitchFamily="34" charset="0"/>
              </a:rPr>
              <a:t>ομομεικτικά</a:t>
            </a:r>
            <a:r>
              <a:rPr lang="el-GR" altLang="en-US" sz="2000" dirty="0">
                <a:latin typeface="Calibri" panose="020F0502020204030204" pitchFamily="34" charset="0"/>
                <a:cs typeface="Calibri" panose="020F0502020204030204" pitchFamily="34" charset="0"/>
              </a:rPr>
              <a:t>, απόγονοι γονέων με στενή συγγένεια θα πρέπει να </a:t>
            </a:r>
            <a:r>
              <a:rPr lang="el-GR" altLang="en-US" sz="2000" dirty="0" err="1">
                <a:latin typeface="Calibri" panose="020F0502020204030204" pitchFamily="34" charset="0"/>
                <a:cs typeface="Calibri" panose="020F0502020204030204" pitchFamily="34" charset="0"/>
              </a:rPr>
              <a:t>συζεύγνυνται</a:t>
            </a:r>
            <a:r>
              <a:rPr lang="el-GR" altLang="en-US" sz="2000" dirty="0">
                <a:latin typeface="Calibri" panose="020F0502020204030204" pitchFamily="34" charset="0"/>
                <a:cs typeface="Calibri" panose="020F0502020204030204" pitchFamily="34" charset="0"/>
              </a:rPr>
              <a:t> </a:t>
            </a:r>
            <a:r>
              <a:rPr lang="el-GR" altLang="en-US" sz="2000" b="1" dirty="0">
                <a:solidFill>
                  <a:srgbClr val="6D38F2"/>
                </a:solidFill>
                <a:latin typeface="Calibri" panose="020F0502020204030204" pitchFamily="34" charset="0"/>
                <a:cs typeface="Calibri" panose="020F0502020204030204" pitchFamily="34" charset="0"/>
              </a:rPr>
              <a:t>με άτομα μη συγγενή</a:t>
            </a:r>
            <a:r>
              <a:rPr lang="el-GR" altLang="en-US" sz="2000" dirty="0">
                <a:latin typeface="Calibri" panose="020F0502020204030204" pitchFamily="34" charset="0"/>
                <a:cs typeface="Calibri" panose="020F0502020204030204" pitchFamily="34" charset="0"/>
              </a:rPr>
              <a:t>.</a:t>
            </a:r>
          </a:p>
          <a:p>
            <a:pPr eaLnBrk="1" hangingPunct="1">
              <a:lnSpc>
                <a:spcPct val="150000"/>
              </a:lnSpc>
              <a:defRPr/>
            </a:pPr>
            <a:endParaRPr lang="el-GR" altLang="en-US" sz="2000" dirty="0"/>
          </a:p>
          <a:p>
            <a:pPr eaLnBrk="1" hangingPunct="1">
              <a:buFontTx/>
              <a:buNone/>
              <a:defRPr/>
            </a:pPr>
            <a:endParaRPr lang="el-GR" altLang="en-US" sz="20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A6E6E7-29E7-406A-AC94-08902AA05A80}" type="slidenum">
              <a:rPr lang="el-GR" altLang="en-US" sz="1400" smtClean="0"/>
              <a:pPr>
                <a:spcBef>
                  <a:spcPct val="0"/>
                </a:spcBef>
                <a:buFontTx/>
                <a:buNone/>
              </a:pPr>
              <a:t>55</a:t>
            </a:fld>
            <a:endParaRPr lang="el-GR" altLang="en-US" sz="1400"/>
          </a:p>
        </p:txBody>
      </p:sp>
      <p:sp>
        <p:nvSpPr>
          <p:cNvPr id="74755" name="Τίτλος 1"/>
          <p:cNvSpPr>
            <a:spLocks noGrp="1" noChangeArrowheads="1"/>
          </p:cNvSpPr>
          <p:nvPr>
            <p:ph type="title" idx="4294967295"/>
          </p:nvPr>
        </p:nvSpPr>
        <p:spPr/>
        <p:txBody>
          <a:bodyPr/>
          <a:lstStyle/>
          <a:p>
            <a:r>
              <a:rPr lang="el-GR" altLang="en-US">
                <a:latin typeface="Calibri" panose="020F0502020204030204" pitchFamily="34" charset="0"/>
                <a:cs typeface="Calibri" panose="020F0502020204030204" pitchFamily="34" charset="0"/>
              </a:rPr>
              <a:t>Βιβλιογραφία</a:t>
            </a:r>
          </a:p>
        </p:txBody>
      </p:sp>
      <p:sp>
        <p:nvSpPr>
          <p:cNvPr id="74756" name="Θέση περιεχομένου 2"/>
          <p:cNvSpPr>
            <a:spLocks noGrp="1" noChangeArrowheads="1"/>
          </p:cNvSpPr>
          <p:nvPr>
            <p:ph idx="4294967295"/>
          </p:nvPr>
        </p:nvSpPr>
        <p:spPr/>
        <p:txBody>
          <a:bodyPr/>
          <a:lstStyle/>
          <a:p>
            <a:r>
              <a:rPr lang="el-GR" altLang="en-US">
                <a:latin typeface="Calibri" panose="020F0502020204030204" pitchFamily="34" charset="0"/>
                <a:cs typeface="Calibri" panose="020F0502020204030204" pitchFamily="34" charset="0"/>
              </a:rPr>
              <a:t>Ρογδάκης Εμμ. (2008): Γενετική Βελτίωση Αγροτικών Ζώων, εκδόσεις Αθ. Σταμούλης, Κεφάλαιο 8, σελ: 474-501</a:t>
            </a:r>
          </a:p>
          <a:p>
            <a:r>
              <a:rPr lang="el-GR" altLang="en-US">
                <a:latin typeface="Calibri" panose="020F0502020204030204" pitchFamily="34" charset="0"/>
                <a:cs typeface="Calibri" panose="020F0502020204030204" pitchFamily="34" charset="0"/>
              </a:rPr>
              <a:t>Ρογδάκης Εμμ. (2002): Εγχώριες φυλές προβάτων, εκδόσεις Αγροτύπος, Κεφάλαιο 7, σελ: 169-198</a:t>
            </a:r>
          </a:p>
          <a:p>
            <a:endParaRPr lang="el-GR" altLang="en-US">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F5DAD4-91BE-494A-8C07-CFC95F714B80}" type="slidenum">
              <a:rPr lang="el-GR" altLang="en-US" sz="1400" smtClean="0"/>
              <a:pPr>
                <a:spcBef>
                  <a:spcPct val="0"/>
                </a:spcBef>
                <a:buFontTx/>
                <a:buNone/>
              </a:pPr>
              <a:t>6</a:t>
            </a:fld>
            <a:endParaRPr lang="el-GR" altLang="en-US" sz="1400"/>
          </a:p>
        </p:txBody>
      </p:sp>
      <p:sp>
        <p:nvSpPr>
          <p:cNvPr id="9219" name="Rectangle 3"/>
          <p:cNvSpPr>
            <a:spLocks noGrp="1" noChangeArrowheads="1"/>
          </p:cNvSpPr>
          <p:nvPr>
            <p:ph type="body" idx="1"/>
          </p:nvPr>
        </p:nvSpPr>
        <p:spPr>
          <a:xfrm>
            <a:off x="457200" y="333375"/>
            <a:ext cx="8229600" cy="6022975"/>
          </a:xfrm>
          <a:solidFill>
            <a:schemeClr val="bg1"/>
          </a:solidFill>
          <a:ln>
            <a:solidFill>
              <a:srgbClr val="FF0000"/>
            </a:solidFill>
            <a:miter lim="800000"/>
            <a:headEnd/>
            <a:tailEnd/>
          </a:ln>
        </p:spPr>
        <p:txBody>
          <a:bodyPr/>
          <a:lstStyle/>
          <a:p>
            <a:pPr eaLnBrk="1" hangingPunct="1"/>
            <a:r>
              <a:rPr lang="el-GR" altLang="en-US" sz="2800" dirty="0"/>
              <a:t>Η </a:t>
            </a:r>
            <a:r>
              <a:rPr lang="el-GR" altLang="en-US" sz="2800" dirty="0" err="1"/>
              <a:t>ομομειξία</a:t>
            </a:r>
            <a:r>
              <a:rPr lang="el-GR" altLang="en-US" sz="2800" dirty="0"/>
              <a:t> </a:t>
            </a:r>
            <a:r>
              <a:rPr lang="en-US" altLang="en-US" sz="2800" b="1" dirty="0"/>
              <a:t>F </a:t>
            </a:r>
            <a:r>
              <a:rPr lang="el-GR" altLang="en-US" sz="2800" dirty="0"/>
              <a:t>εκτιμάται από τη </a:t>
            </a:r>
            <a:r>
              <a:rPr lang="el-GR" altLang="en-US" sz="2800" b="1" dirty="0"/>
              <a:t>μείωση</a:t>
            </a:r>
            <a:r>
              <a:rPr lang="el-GR" altLang="en-US" sz="2800" dirty="0"/>
              <a:t> που προκαλείται στην </a:t>
            </a:r>
            <a:r>
              <a:rPr lang="el-GR" altLang="en-US" sz="2800" dirty="0" err="1"/>
              <a:t>ετεροζυγωτία</a:t>
            </a:r>
            <a:r>
              <a:rPr lang="el-GR" altLang="en-US" sz="2800" dirty="0"/>
              <a:t> </a:t>
            </a:r>
            <a:r>
              <a:rPr lang="el-GR" altLang="en-US" sz="2800" b="1" dirty="0"/>
              <a:t>Η</a:t>
            </a:r>
            <a:r>
              <a:rPr lang="el-GR" altLang="en-US" sz="2800" dirty="0"/>
              <a:t> σε σχέση με την αρχική </a:t>
            </a:r>
            <a:r>
              <a:rPr lang="el-GR" altLang="en-US" sz="2800" dirty="0" err="1"/>
              <a:t>ετεροζυγωτία</a:t>
            </a:r>
            <a:r>
              <a:rPr lang="el-GR" altLang="en-US" sz="2800" dirty="0"/>
              <a:t> </a:t>
            </a:r>
            <a:r>
              <a:rPr lang="el-GR" altLang="en-US" sz="2800" b="1" dirty="0" err="1"/>
              <a:t>Η</a:t>
            </a:r>
            <a:r>
              <a:rPr lang="el-GR" altLang="en-US" sz="2800" b="1" baseline="-25000" dirty="0" err="1"/>
              <a:t>ο</a:t>
            </a:r>
            <a:r>
              <a:rPr lang="en-US" altLang="en-US" sz="2800" dirty="0"/>
              <a:t>,</a:t>
            </a:r>
            <a:r>
              <a:rPr lang="el-GR" altLang="en-US" sz="2800" dirty="0"/>
              <a:t> όταν ο πληθυσμός βρισκόταν σε ισορροπία Η-</a:t>
            </a:r>
            <a:r>
              <a:rPr lang="en-US" altLang="en-US" sz="2800" dirty="0"/>
              <a:t>W</a:t>
            </a:r>
            <a:r>
              <a:rPr lang="el-GR" altLang="en-US" sz="2800" dirty="0"/>
              <a:t>:</a:t>
            </a:r>
          </a:p>
          <a:p>
            <a:pPr eaLnBrk="1" hangingPunct="1">
              <a:spcBef>
                <a:spcPct val="0"/>
              </a:spcBef>
              <a:buFontTx/>
              <a:buNone/>
            </a:pPr>
            <a:r>
              <a:rPr lang="en-US" altLang="en-US" sz="2800" dirty="0"/>
              <a:t>                       </a:t>
            </a:r>
          </a:p>
          <a:p>
            <a:pPr eaLnBrk="1" hangingPunct="1">
              <a:spcBef>
                <a:spcPct val="0"/>
              </a:spcBef>
              <a:buFontTx/>
              <a:buNone/>
            </a:pPr>
            <a:r>
              <a:rPr lang="en-US" altLang="en-US" sz="2800" dirty="0"/>
              <a:t>                        </a:t>
            </a:r>
            <a:r>
              <a:rPr lang="en-US" altLang="en-US" sz="2800" b="1" dirty="0"/>
              <a:t>H</a:t>
            </a:r>
            <a:r>
              <a:rPr lang="en-US" altLang="en-US" sz="2800" b="1" baseline="-25000" dirty="0"/>
              <a:t>o</a:t>
            </a:r>
            <a:r>
              <a:rPr lang="en-US" altLang="en-US" sz="2800" b="1" dirty="0"/>
              <a:t>-H</a:t>
            </a:r>
          </a:p>
          <a:p>
            <a:pPr eaLnBrk="1" hangingPunct="1">
              <a:spcBef>
                <a:spcPct val="0"/>
              </a:spcBef>
              <a:buFontTx/>
              <a:buNone/>
            </a:pPr>
            <a:r>
              <a:rPr lang="en-US" altLang="en-US" sz="2800" b="1" dirty="0"/>
              <a:t>               F= --------------</a:t>
            </a:r>
          </a:p>
          <a:p>
            <a:pPr eaLnBrk="1" hangingPunct="1">
              <a:spcBef>
                <a:spcPct val="0"/>
              </a:spcBef>
              <a:buFontTx/>
              <a:buNone/>
            </a:pPr>
            <a:r>
              <a:rPr lang="en-US" altLang="en-US" sz="2800" b="1" dirty="0"/>
              <a:t>                          H</a:t>
            </a:r>
            <a:r>
              <a:rPr lang="en-US" altLang="en-US" sz="2800" b="1" baseline="-25000" dirty="0"/>
              <a:t>o</a:t>
            </a:r>
          </a:p>
          <a:p>
            <a:pPr eaLnBrk="1" hangingPunct="1">
              <a:lnSpc>
                <a:spcPct val="145000"/>
              </a:lnSpc>
              <a:buFontTx/>
              <a:buNone/>
            </a:pPr>
            <a:r>
              <a:rPr lang="el-GR" altLang="en-US" sz="2800" dirty="0"/>
              <a:t>         </a:t>
            </a:r>
            <a:r>
              <a:rPr lang="en-US" altLang="en-US" sz="2800" dirty="0">
                <a:solidFill>
                  <a:srgbClr val="FF0000"/>
                </a:solidFill>
              </a:rPr>
              <a:t>H</a:t>
            </a:r>
            <a:r>
              <a:rPr lang="en-US" altLang="en-US" sz="2800" dirty="0"/>
              <a:t>=</a:t>
            </a:r>
            <a:r>
              <a:rPr lang="el-GR" altLang="en-US" sz="2800" dirty="0"/>
              <a:t> </a:t>
            </a:r>
            <a:r>
              <a:rPr lang="en-US" altLang="en-US" sz="2800" dirty="0"/>
              <a:t>H</a:t>
            </a:r>
            <a:r>
              <a:rPr lang="en-US" altLang="en-US" sz="2800" baseline="-25000" dirty="0"/>
              <a:t>o</a:t>
            </a:r>
            <a:r>
              <a:rPr lang="en-US" altLang="en-US" sz="2800" dirty="0"/>
              <a:t>-</a:t>
            </a:r>
            <a:r>
              <a:rPr lang="el-GR" altLang="en-US" sz="2800" dirty="0"/>
              <a:t> </a:t>
            </a:r>
            <a:r>
              <a:rPr lang="en-US" altLang="en-US" sz="2800" dirty="0"/>
              <a:t>(H</a:t>
            </a:r>
            <a:r>
              <a:rPr lang="en-US" altLang="en-US" sz="2800" baseline="-25000" dirty="0"/>
              <a:t>o</a:t>
            </a:r>
            <a:r>
              <a:rPr lang="el-GR" altLang="en-US" sz="2800" baseline="-25000" dirty="0"/>
              <a:t> </a:t>
            </a:r>
            <a:r>
              <a:rPr lang="en-US" altLang="en-US" sz="2800" dirty="0"/>
              <a:t>F) = H</a:t>
            </a:r>
            <a:r>
              <a:rPr lang="en-US" altLang="en-US" sz="2800" baseline="-25000" dirty="0"/>
              <a:t>o </a:t>
            </a:r>
            <a:r>
              <a:rPr lang="en-US" altLang="en-US" sz="2800" dirty="0"/>
              <a:t>(1</a:t>
            </a:r>
            <a:r>
              <a:rPr lang="el-GR" altLang="en-US" sz="2800" dirty="0"/>
              <a:t> </a:t>
            </a:r>
            <a:r>
              <a:rPr lang="en-US" altLang="en-US" sz="2800" dirty="0"/>
              <a:t>-</a:t>
            </a:r>
            <a:r>
              <a:rPr lang="el-GR" altLang="en-US" sz="2800" dirty="0"/>
              <a:t> </a:t>
            </a:r>
            <a:r>
              <a:rPr lang="en-US" altLang="en-US" sz="2800" dirty="0"/>
              <a:t>F) = </a:t>
            </a:r>
            <a:r>
              <a:rPr lang="en-US" altLang="en-US" sz="2800" dirty="0">
                <a:solidFill>
                  <a:srgbClr val="FF0000"/>
                </a:solidFill>
              </a:rPr>
              <a:t>2pq (1-F)</a:t>
            </a:r>
          </a:p>
          <a:p>
            <a:pPr eaLnBrk="1" hangingPunct="1">
              <a:lnSpc>
                <a:spcPct val="145000"/>
              </a:lnSpc>
            </a:pPr>
            <a:r>
              <a:rPr lang="el-GR" altLang="en-US" sz="2800" dirty="0"/>
              <a:t>Επειδή</a:t>
            </a:r>
            <a:r>
              <a:rPr lang="el-GR" altLang="en-US" sz="2800" dirty="0">
                <a:solidFill>
                  <a:srgbClr val="FF0000"/>
                </a:solidFill>
              </a:rPr>
              <a:t> </a:t>
            </a:r>
            <a:r>
              <a:rPr lang="el-GR" altLang="en-US" sz="2800" dirty="0"/>
              <a:t>για την αρχική </a:t>
            </a:r>
            <a:r>
              <a:rPr lang="el-GR" altLang="en-US" sz="2800" dirty="0" err="1"/>
              <a:t>Η</a:t>
            </a:r>
            <a:r>
              <a:rPr lang="el-GR" altLang="en-US" sz="2400" baseline="-25000" dirty="0" err="1"/>
              <a:t>ο</a:t>
            </a:r>
            <a:r>
              <a:rPr lang="en-US" altLang="en-US" sz="2400" baseline="-25000" dirty="0"/>
              <a:t> </a:t>
            </a:r>
            <a:r>
              <a:rPr lang="el-GR" altLang="en-US" sz="2800" dirty="0"/>
              <a:t>ισχύει</a:t>
            </a:r>
            <a:r>
              <a:rPr lang="en-US" altLang="en-US" sz="2800" dirty="0"/>
              <a:t>:</a:t>
            </a:r>
          </a:p>
          <a:p>
            <a:pPr eaLnBrk="1" hangingPunct="1">
              <a:lnSpc>
                <a:spcPct val="145000"/>
              </a:lnSpc>
              <a:buFontTx/>
              <a:buNone/>
            </a:pPr>
            <a:r>
              <a:rPr lang="en-US" altLang="en-US" dirty="0"/>
              <a:t>				</a:t>
            </a:r>
            <a:r>
              <a:rPr lang="el-GR" altLang="en-US" dirty="0" err="1"/>
              <a:t>Η</a:t>
            </a:r>
            <a:r>
              <a:rPr lang="el-GR" altLang="en-US" sz="2800" baseline="-25000" dirty="0" err="1"/>
              <a:t>ο</a:t>
            </a:r>
            <a:r>
              <a:rPr lang="el-GR" altLang="en-US" sz="2800" baseline="-25000" dirty="0"/>
              <a:t> </a:t>
            </a:r>
            <a:r>
              <a:rPr lang="el-GR" altLang="en-US" sz="2800" dirty="0"/>
              <a:t>=2</a:t>
            </a:r>
            <a:r>
              <a:rPr lang="en-US" altLang="en-US" sz="2800" dirty="0" err="1"/>
              <a:t>pq</a:t>
            </a:r>
            <a:endParaRPr lang="el-GR"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352CB1-83B2-441F-92B4-8C36701233E4}" type="slidenum">
              <a:rPr lang="el-GR" altLang="en-US" sz="1400" smtClean="0"/>
              <a:pPr>
                <a:spcBef>
                  <a:spcPct val="0"/>
                </a:spcBef>
                <a:buFontTx/>
                <a:buNone/>
              </a:pPr>
              <a:t>7</a:t>
            </a:fld>
            <a:endParaRPr lang="el-GR" altLang="en-US" sz="1400"/>
          </a:p>
        </p:txBody>
      </p:sp>
      <p:sp>
        <p:nvSpPr>
          <p:cNvPr id="10243" name="Rectangle 32"/>
          <p:cNvSpPr>
            <a:spLocks noGrp="1" noChangeArrowheads="1"/>
          </p:cNvSpPr>
          <p:nvPr>
            <p:ph type="title"/>
          </p:nvPr>
        </p:nvSpPr>
        <p:spPr>
          <a:xfrm>
            <a:off x="0" y="274638"/>
            <a:ext cx="9144000" cy="1082675"/>
          </a:xfrm>
          <a:solidFill>
            <a:schemeClr val="bg1"/>
          </a:solidFill>
        </p:spPr>
        <p:txBody>
          <a:bodyPr/>
          <a:lstStyle/>
          <a:p>
            <a:pPr eaLnBrk="1" hangingPunct="1"/>
            <a:r>
              <a:rPr lang="el-GR" altLang="en-US" sz="3200" b="1"/>
              <a:t>Γονοτυπικές συχνότητες σε πληθυσμό όπου συμβαίνουν ομομεικτικές συζεύξεις</a:t>
            </a:r>
          </a:p>
        </p:txBody>
      </p:sp>
      <p:graphicFrame>
        <p:nvGraphicFramePr>
          <p:cNvPr id="7197" name="Group 29"/>
          <p:cNvGraphicFramePr>
            <a:graphicFrameLocks noGrp="1"/>
          </p:cNvGraphicFramePr>
          <p:nvPr>
            <p:ph idx="1"/>
            <p:extLst>
              <p:ext uri="{D42A27DB-BD31-4B8C-83A1-F6EECF244321}">
                <p14:modId xmlns:p14="http://schemas.microsoft.com/office/powerpoint/2010/main" val="3253144409"/>
              </p:ext>
            </p:extLst>
          </p:nvPr>
        </p:nvGraphicFramePr>
        <p:xfrm>
          <a:off x="250825" y="1628775"/>
          <a:ext cx="8686800" cy="4737099"/>
        </p:xfrm>
        <a:graphic>
          <a:graphicData uri="http://schemas.openxmlformats.org/drawingml/2006/table">
            <a:tbl>
              <a:tblPr/>
              <a:tblGrid>
                <a:gridCol w="1377950">
                  <a:extLst>
                    <a:ext uri="{9D8B030D-6E8A-4147-A177-3AD203B41FA5}">
                      <a16:colId xmlns:a16="http://schemas.microsoft.com/office/drawing/2014/main" val="20000"/>
                    </a:ext>
                  </a:extLst>
                </a:gridCol>
                <a:gridCol w="3673475">
                  <a:extLst>
                    <a:ext uri="{9D8B030D-6E8A-4147-A177-3AD203B41FA5}">
                      <a16:colId xmlns:a16="http://schemas.microsoft.com/office/drawing/2014/main" val="20001"/>
                    </a:ext>
                  </a:extLst>
                </a:gridCol>
                <a:gridCol w="1876425">
                  <a:extLst>
                    <a:ext uri="{9D8B030D-6E8A-4147-A177-3AD203B41FA5}">
                      <a16:colId xmlns:a16="http://schemas.microsoft.com/office/drawing/2014/main" val="20002"/>
                    </a:ext>
                  </a:extLst>
                </a:gridCol>
                <a:gridCol w="1758950">
                  <a:extLst>
                    <a:ext uri="{9D8B030D-6E8A-4147-A177-3AD203B41FA5}">
                      <a16:colId xmlns:a16="http://schemas.microsoft.com/office/drawing/2014/main" val="20003"/>
                    </a:ext>
                  </a:extLst>
                </a:gridCol>
              </a:tblGrid>
              <a:tr h="604937">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Arial" charset="0"/>
                        </a:rPr>
                        <a:t>Γονοτυπική συχνότητα στον πληθυσμό</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1457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err="1">
                          <a:ln>
                            <a:noFill/>
                          </a:ln>
                          <a:solidFill>
                            <a:schemeClr val="tx1"/>
                          </a:solidFill>
                          <a:effectLst/>
                          <a:latin typeface="Arial" charset="0"/>
                        </a:rPr>
                        <a:t>Γονό-τυποι</a:t>
                      </a:r>
                      <a:r>
                        <a:rPr kumimoji="0" lang="el-GR" sz="28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a:t>
                      </a:r>
                      <a:endParaRPr kumimoji="0" lang="el-GR"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err="1">
                          <a:ln>
                            <a:noFill/>
                          </a:ln>
                          <a:solidFill>
                            <a:schemeClr val="tx1"/>
                          </a:solidFill>
                          <a:effectLst/>
                          <a:latin typeface="Arial" charset="0"/>
                        </a:rPr>
                        <a:t>παμμειξία</a:t>
                      </a:r>
                      <a:endParaRPr kumimoji="0" lang="el-GR"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F=1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Arial" charset="0"/>
                        </a:rPr>
                        <a:t>πλήρης </a:t>
                      </a:r>
                      <a:r>
                        <a:rPr kumimoji="0" lang="el-GR" sz="2800" b="0" i="0" u="none" strike="noStrike" cap="none" normalizeH="0" baseline="0" dirty="0" err="1">
                          <a:ln>
                            <a:noFill/>
                          </a:ln>
                          <a:solidFill>
                            <a:schemeClr val="tx1"/>
                          </a:solidFill>
                          <a:effectLst/>
                          <a:latin typeface="Arial" charset="0"/>
                        </a:rPr>
                        <a:t>ομομειξία</a:t>
                      </a:r>
                      <a:endParaRPr kumimoji="0" lang="el-GR"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15425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Arial" charset="0"/>
                        </a:rPr>
                        <a:t>ΑΑ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err="1">
                          <a:ln>
                            <a:noFill/>
                          </a:ln>
                          <a:solidFill>
                            <a:schemeClr val="tx1"/>
                          </a:solidFill>
                          <a:effectLst/>
                          <a:latin typeface="Arial" charset="0"/>
                        </a:rPr>
                        <a:t>Αα</a:t>
                      </a:r>
                      <a:endParaRPr kumimoji="0" lang="el-GR" sz="2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err="1">
                          <a:ln>
                            <a:noFill/>
                          </a:ln>
                          <a:solidFill>
                            <a:schemeClr val="tx1"/>
                          </a:solidFill>
                          <a:effectLst/>
                          <a:latin typeface="Arial" charset="0"/>
                        </a:rPr>
                        <a:t>αα</a:t>
                      </a:r>
                      <a:endParaRPr kumimoji="0" lang="el-GR"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a:t>
                      </a:r>
                      <a:r>
                        <a:rPr kumimoji="0" lang="en-US" sz="2800" b="1" i="0" u="none" strike="noStrike" cap="none" normalizeH="0" baseline="30000" dirty="0">
                          <a:ln>
                            <a:noFill/>
                          </a:ln>
                          <a:solidFill>
                            <a:schemeClr val="tx1"/>
                          </a:solidFill>
                          <a:effectLst/>
                          <a:latin typeface="Arial" charset="0"/>
                        </a:rPr>
                        <a:t>2</a:t>
                      </a:r>
                      <a:r>
                        <a:rPr kumimoji="0" lang="en-US" sz="2800" b="0" i="0" u="none" strike="noStrike" cap="none" normalizeH="0" baseline="0" dirty="0">
                          <a:ln>
                            <a:noFill/>
                          </a:ln>
                          <a:solidFill>
                            <a:schemeClr val="tx1"/>
                          </a:solidFill>
                          <a:effectLst/>
                          <a:latin typeface="Arial" charset="0"/>
                        </a:rPr>
                        <a:t>(</a:t>
                      </a:r>
                      <a:r>
                        <a:rPr kumimoji="0" lang="en-US" sz="2800" b="0" i="0" u="none" strike="noStrike" cap="none" normalizeH="0" baseline="0" dirty="0">
                          <a:ln>
                            <a:noFill/>
                          </a:ln>
                          <a:solidFill>
                            <a:schemeClr val="tx1"/>
                          </a:solidFill>
                          <a:effectLst/>
                          <a:highlight>
                            <a:srgbClr val="FFFF00"/>
                          </a:highlight>
                          <a:latin typeface="Arial" charset="0"/>
                        </a:rPr>
                        <a:t>1-F</a:t>
                      </a:r>
                      <a:r>
                        <a:rPr kumimoji="0" lang="en-US" sz="2800" b="0" i="0" u="none" strike="noStrike" cap="none" normalizeH="0" baseline="0" dirty="0">
                          <a:ln>
                            <a:noFill/>
                          </a:ln>
                          <a:solidFill>
                            <a:schemeClr val="tx1"/>
                          </a:solidFill>
                          <a:effectLst/>
                          <a:latin typeface="Arial" charset="0"/>
                        </a:rPr>
                        <a:t>) </a:t>
                      </a:r>
                      <a:r>
                        <a:rPr kumimoji="0" lang="el-GR"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a:ln>
                            <a:noFill/>
                          </a:ln>
                          <a:solidFill>
                            <a:schemeClr val="tx1"/>
                          </a:solidFill>
                          <a:effectLst/>
                          <a:latin typeface="Arial" charset="0"/>
                        </a:rPr>
                        <a:t>+</a:t>
                      </a:r>
                      <a:r>
                        <a:rPr kumimoji="0" lang="el-GR"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a:ln>
                            <a:noFill/>
                          </a:ln>
                          <a:solidFill>
                            <a:schemeClr val="tx1"/>
                          </a:solidFill>
                          <a:effectLst/>
                          <a:latin typeface="Arial" charset="0"/>
                        </a:rPr>
                        <a:t>pF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2pq(</a:t>
                      </a:r>
                      <a:r>
                        <a:rPr kumimoji="0" lang="en-US" sz="2800" b="0" i="0" u="none" strike="noStrike" cap="none" normalizeH="0" baseline="0" dirty="0">
                          <a:ln>
                            <a:noFill/>
                          </a:ln>
                          <a:solidFill>
                            <a:schemeClr val="tx1"/>
                          </a:solidFill>
                          <a:effectLst/>
                          <a:highlight>
                            <a:srgbClr val="FFFF00"/>
                          </a:highlight>
                          <a:latin typeface="Arial" charset="0"/>
                        </a:rPr>
                        <a:t>1-F</a:t>
                      </a:r>
                      <a:r>
                        <a:rPr kumimoji="0" lang="en-US" sz="2800" b="0" i="0" u="none" strike="noStrike" cap="none" normalizeH="0" baseline="0" dirty="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q</a:t>
                      </a:r>
                      <a:r>
                        <a:rPr kumimoji="0" lang="en-US" sz="2800" b="1" i="0" u="none" strike="noStrike" cap="none" normalizeH="0" baseline="30000" dirty="0">
                          <a:ln>
                            <a:noFill/>
                          </a:ln>
                          <a:solidFill>
                            <a:schemeClr val="tx1"/>
                          </a:solidFill>
                          <a:effectLst/>
                          <a:latin typeface="Arial" charset="0"/>
                        </a:rPr>
                        <a:t>2</a:t>
                      </a:r>
                      <a:r>
                        <a:rPr kumimoji="0" lang="en-US" sz="2800" b="0" i="0" u="none" strike="noStrike" cap="none" normalizeH="0" baseline="0" dirty="0">
                          <a:ln>
                            <a:noFill/>
                          </a:ln>
                          <a:solidFill>
                            <a:schemeClr val="tx1"/>
                          </a:solidFill>
                          <a:effectLst/>
                          <a:latin typeface="Arial" charset="0"/>
                        </a:rPr>
                        <a:t>(</a:t>
                      </a:r>
                      <a:r>
                        <a:rPr kumimoji="0" lang="en-US" sz="2800" b="0" i="0" u="none" strike="noStrike" cap="none" normalizeH="0" baseline="0" dirty="0">
                          <a:ln>
                            <a:noFill/>
                          </a:ln>
                          <a:solidFill>
                            <a:schemeClr val="tx1"/>
                          </a:solidFill>
                          <a:effectLst/>
                          <a:highlight>
                            <a:srgbClr val="FFFF00"/>
                          </a:highlight>
                          <a:latin typeface="Arial" charset="0"/>
                        </a:rPr>
                        <a:t>1-F</a:t>
                      </a:r>
                      <a:r>
                        <a:rPr kumimoji="0" lang="en-US" sz="2800" b="0" i="0" u="none" strike="noStrike" cap="none" normalizeH="0" baseline="0" dirty="0">
                          <a:ln>
                            <a:noFill/>
                          </a:ln>
                          <a:solidFill>
                            <a:schemeClr val="tx1"/>
                          </a:solidFill>
                          <a:effectLst/>
                          <a:latin typeface="Arial" charset="0"/>
                        </a:rPr>
                        <a:t>)</a:t>
                      </a:r>
                      <a:r>
                        <a:rPr kumimoji="0" lang="el-GR"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a:ln>
                            <a:noFill/>
                          </a:ln>
                          <a:solidFill>
                            <a:schemeClr val="tx1"/>
                          </a:solidFill>
                          <a:effectLst/>
                          <a:latin typeface="Arial" charset="0"/>
                        </a:rPr>
                        <a:t>+</a:t>
                      </a:r>
                      <a:r>
                        <a:rPr kumimoji="0" lang="el-GR"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qF</a:t>
                      </a:r>
                      <a:endParaRPr kumimoji="0" lang="el-GR"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a:t>
                      </a:r>
                      <a:r>
                        <a:rPr kumimoji="0" lang="en-US" sz="2800" b="1" i="0" u="none" strike="noStrike" cap="none" normalizeH="0" baseline="30000" dirty="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2pq</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q</a:t>
                      </a:r>
                      <a:r>
                        <a:rPr kumimoji="0" lang="en-US" sz="2800" b="1" i="0" u="none" strike="noStrike" cap="none" normalizeH="0" baseline="30000" dirty="0">
                          <a:ln>
                            <a:noFill/>
                          </a:ln>
                          <a:solidFill>
                            <a:schemeClr val="tx1"/>
                          </a:solidFill>
                          <a:effectLst/>
                          <a:latin typeface="Arial" charset="0"/>
                        </a:rPr>
                        <a:t>2</a:t>
                      </a:r>
                      <a:endParaRPr kumimoji="0" lang="el-GR" sz="2800" b="1" i="0" u="none" strike="noStrike" cap="none" normalizeH="0" baseline="30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q</a:t>
                      </a:r>
                      <a:endParaRPr kumimoji="0" lang="el-GR"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11320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err="1">
                          <a:ln>
                            <a:noFill/>
                          </a:ln>
                          <a:solidFill>
                            <a:schemeClr val="tx1"/>
                          </a:solidFill>
                          <a:effectLst/>
                          <a:latin typeface="Arial" charset="0"/>
                        </a:rPr>
                        <a:t>Αλλοζυγωτοί</a:t>
                      </a:r>
                      <a:r>
                        <a:rPr kumimoji="0" lang="el-GR" sz="1800" b="1" i="0" u="none" strike="noStrike" cap="none" normalizeH="0" baseline="0" dirty="0">
                          <a:ln>
                            <a:noFill/>
                          </a:ln>
                          <a:solidFill>
                            <a:schemeClr val="tx1"/>
                          </a:solidFill>
                          <a:effectLst/>
                          <a:latin typeface="Arial" charset="0"/>
                        </a:rPr>
                        <a:t>     +  </a:t>
                      </a:r>
                      <a:r>
                        <a:rPr kumimoji="0" lang="el-GR" sz="1800" b="1" i="0" u="none" strike="noStrike" cap="none" normalizeH="0" baseline="0" dirty="0" err="1">
                          <a:ln>
                            <a:noFill/>
                          </a:ln>
                          <a:solidFill>
                            <a:schemeClr val="tx1"/>
                          </a:solidFill>
                          <a:effectLst/>
                          <a:latin typeface="Arial" charset="0"/>
                        </a:rPr>
                        <a:t>αυτοζυγωτοί</a:t>
                      </a:r>
                      <a:r>
                        <a:rPr kumimoji="0" lang="el-GR" sz="1800" b="1" i="0" u="none" strike="noStrike" cap="none" normalizeH="0" baseline="0" dirty="0">
                          <a:ln>
                            <a:noFill/>
                          </a:ln>
                          <a:solidFill>
                            <a:schemeClr val="tx1"/>
                          </a:solidFill>
                          <a:effectLst/>
                          <a:latin typeface="Arial" charset="0"/>
                        </a:rPr>
                        <a:t> γονότυποι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bl>
          </a:graphicData>
        </a:graphic>
      </p:graphicFrame>
      <p:sp>
        <p:nvSpPr>
          <p:cNvPr id="10270" name="TextBox 2"/>
          <p:cNvSpPr txBox="1">
            <a:spLocks noChangeArrowheads="1"/>
          </p:cNvSpPr>
          <p:nvPr/>
        </p:nvSpPr>
        <p:spPr bwMode="auto">
          <a:xfrm>
            <a:off x="1774825" y="2706688"/>
            <a:ext cx="1944688"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l-GR" altLang="el-GR" sz="1600" b="1" dirty="0">
                <a:highlight>
                  <a:srgbClr val="FFFF00"/>
                </a:highlight>
              </a:rPr>
              <a:t>Μη  </a:t>
            </a:r>
            <a:r>
              <a:rPr lang="el-GR" altLang="el-GR" sz="1600" b="1" dirty="0" err="1">
                <a:highlight>
                  <a:srgbClr val="FFFF00"/>
                </a:highlight>
              </a:rPr>
              <a:t>ομομεικτικό</a:t>
            </a:r>
            <a:r>
              <a:rPr lang="el-GR" altLang="el-GR" sz="1600" b="1" dirty="0">
                <a:highlight>
                  <a:srgbClr val="FFFF00"/>
                </a:highlight>
              </a:rPr>
              <a:t> τμήμα του πληθυσμού</a:t>
            </a:r>
          </a:p>
        </p:txBody>
      </p:sp>
      <p:sp>
        <p:nvSpPr>
          <p:cNvPr id="10272" name="TextBox 9"/>
          <p:cNvSpPr txBox="1">
            <a:spLocks noChangeArrowheads="1"/>
          </p:cNvSpPr>
          <p:nvPr/>
        </p:nvSpPr>
        <p:spPr bwMode="auto">
          <a:xfrm>
            <a:off x="3995937" y="2771775"/>
            <a:ext cx="1008112" cy="255454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l-GR" altLang="el-GR" sz="1600" b="1" dirty="0" err="1"/>
              <a:t>Ομομει</a:t>
            </a:r>
            <a:r>
              <a:rPr lang="en-US" altLang="el-GR" sz="1600" b="1" dirty="0"/>
              <a:t>-</a:t>
            </a:r>
            <a:r>
              <a:rPr lang="el-GR" altLang="el-GR" sz="1600" b="1" dirty="0" err="1"/>
              <a:t>κτικό</a:t>
            </a:r>
            <a:r>
              <a:rPr lang="el-GR" altLang="el-GR" sz="1600" b="1" dirty="0"/>
              <a:t> τμήμα</a:t>
            </a:r>
            <a:endParaRPr lang="en-US" altLang="el-GR" sz="1600" b="1" dirty="0"/>
          </a:p>
          <a:p>
            <a:pPr>
              <a:spcBef>
                <a:spcPct val="0"/>
              </a:spcBef>
              <a:buFontTx/>
              <a:buNone/>
            </a:pPr>
            <a:endParaRPr lang="en-US" altLang="el-GR" sz="1600" b="1" dirty="0"/>
          </a:p>
          <a:p>
            <a:pPr>
              <a:spcBef>
                <a:spcPct val="0"/>
              </a:spcBef>
              <a:buFontTx/>
              <a:buNone/>
            </a:pPr>
            <a:endParaRPr lang="en-US" altLang="el-GR" sz="1600" b="1" dirty="0"/>
          </a:p>
          <a:p>
            <a:pPr>
              <a:spcBef>
                <a:spcPct val="0"/>
              </a:spcBef>
              <a:buFontTx/>
              <a:buNone/>
            </a:pPr>
            <a:endParaRPr lang="en-US" altLang="el-GR" sz="1600" b="1" dirty="0"/>
          </a:p>
          <a:p>
            <a:pPr>
              <a:spcBef>
                <a:spcPct val="0"/>
              </a:spcBef>
              <a:buFontTx/>
              <a:buNone/>
            </a:pPr>
            <a:endParaRPr lang="en-US" altLang="el-GR" sz="1600" b="1" dirty="0"/>
          </a:p>
          <a:p>
            <a:pPr>
              <a:spcBef>
                <a:spcPct val="0"/>
              </a:spcBef>
              <a:buFontTx/>
              <a:buNone/>
            </a:pPr>
            <a:endParaRPr lang="en-US" altLang="el-GR" sz="1600" b="1" dirty="0"/>
          </a:p>
          <a:p>
            <a:pPr>
              <a:spcBef>
                <a:spcPct val="0"/>
              </a:spcBef>
              <a:buFontTx/>
              <a:buNone/>
            </a:pPr>
            <a:endParaRPr lang="en-US" altLang="el-GR" sz="1600" b="1" dirty="0"/>
          </a:p>
          <a:p>
            <a:pPr>
              <a:spcBef>
                <a:spcPct val="0"/>
              </a:spcBef>
              <a:buFontTx/>
              <a:buNone/>
            </a:pPr>
            <a:endParaRPr lang="en-US" altLang="el-GR" sz="1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612D88-7FB9-4AC7-838F-5718A57DF8DE}" type="slidenum">
              <a:rPr lang="el-GR" altLang="en-US" sz="1400" smtClean="0"/>
              <a:pPr>
                <a:spcBef>
                  <a:spcPct val="0"/>
                </a:spcBef>
                <a:buFontTx/>
                <a:buNone/>
              </a:pPr>
              <a:t>8</a:t>
            </a:fld>
            <a:endParaRPr lang="el-GR" altLang="en-US" sz="1400"/>
          </a:p>
        </p:txBody>
      </p:sp>
      <p:sp>
        <p:nvSpPr>
          <p:cNvPr id="11267" name="Rectangle 2"/>
          <p:cNvSpPr>
            <a:spLocks noGrp="1" noChangeArrowheads="1"/>
          </p:cNvSpPr>
          <p:nvPr>
            <p:ph type="title"/>
          </p:nvPr>
        </p:nvSpPr>
        <p:spPr>
          <a:xfrm>
            <a:off x="457200" y="260350"/>
            <a:ext cx="8229600" cy="646113"/>
          </a:xfrm>
        </p:spPr>
        <p:txBody>
          <a:bodyPr/>
          <a:lstStyle/>
          <a:p>
            <a:pPr eaLnBrk="1" hangingPunct="1"/>
            <a:r>
              <a:rPr lang="el-GR" altLang="en-US" sz="3200"/>
              <a:t>Γονοτυπική σύσταση </a:t>
            </a:r>
            <a:endParaRPr lang="en-GB" altLang="en-US" sz="3200"/>
          </a:p>
        </p:txBody>
      </p:sp>
      <p:sp>
        <p:nvSpPr>
          <p:cNvPr id="11268" name="Rectangle 3"/>
          <p:cNvSpPr>
            <a:spLocks noGrp="1" noChangeArrowheads="1"/>
          </p:cNvSpPr>
          <p:nvPr>
            <p:ph type="body" idx="1"/>
          </p:nvPr>
        </p:nvSpPr>
        <p:spPr>
          <a:xfrm>
            <a:off x="457200" y="968375"/>
            <a:ext cx="8229600" cy="1597025"/>
          </a:xfrm>
          <a:solidFill>
            <a:srgbClr val="EAEAEA"/>
          </a:solidFill>
          <a:ln>
            <a:solidFill>
              <a:srgbClr val="FF0000"/>
            </a:solidFill>
            <a:miter lim="800000"/>
            <a:headEnd/>
            <a:tailEnd/>
          </a:ln>
        </p:spPr>
        <p:txBody>
          <a:bodyPr/>
          <a:lstStyle/>
          <a:p>
            <a:pPr eaLnBrk="1" hangingPunct="1">
              <a:lnSpc>
                <a:spcPct val="125000"/>
              </a:lnSpc>
              <a:buFontTx/>
              <a:buNone/>
            </a:pPr>
            <a:r>
              <a:rPr lang="el-GR" altLang="en-US"/>
              <a:t>Άσκηση </a:t>
            </a:r>
            <a:r>
              <a:rPr lang="en-US" altLang="en-US"/>
              <a:t>3.2.</a:t>
            </a:r>
            <a:r>
              <a:rPr lang="el-GR" altLang="en-US"/>
              <a:t>1:</a:t>
            </a:r>
            <a:r>
              <a:rPr lang="el-GR" altLang="en-US" sz="2400"/>
              <a:t> Σε παμμεικτικό πληθυσμό η συχνότητα του υποτελούς αλληλομόρφου </a:t>
            </a:r>
            <a:r>
              <a:rPr lang="en-US" altLang="en-US" sz="2400"/>
              <a:t>s</a:t>
            </a:r>
            <a:r>
              <a:rPr lang="el-GR" altLang="en-US" sz="2400"/>
              <a:t> ενός αυτοσωματικού γονιδίου </a:t>
            </a:r>
            <a:r>
              <a:rPr lang="en-US" altLang="en-US" sz="2400"/>
              <a:t>S</a:t>
            </a:r>
            <a:r>
              <a:rPr lang="el-GR" altLang="en-US" sz="2400"/>
              <a:t>(</a:t>
            </a:r>
            <a:r>
              <a:rPr lang="en-US" altLang="en-US" sz="2400"/>
              <a:t>S</a:t>
            </a:r>
            <a:r>
              <a:rPr lang="el-GR" altLang="en-US" sz="2400"/>
              <a:t>,</a:t>
            </a:r>
            <a:r>
              <a:rPr lang="en-US" altLang="en-US" sz="2400"/>
              <a:t>s</a:t>
            </a:r>
            <a:r>
              <a:rPr lang="el-GR" altLang="en-US" sz="2400"/>
              <a:t>) είναι 0,04. </a:t>
            </a:r>
            <a:endParaRPr lang="en-GB" altLang="en-US" sz="2400"/>
          </a:p>
          <a:p>
            <a:pPr eaLnBrk="1" hangingPunct="1">
              <a:lnSpc>
                <a:spcPct val="125000"/>
              </a:lnSpc>
              <a:buFontTx/>
              <a:buNone/>
            </a:pPr>
            <a:r>
              <a:rPr lang="en-GB" altLang="en-US" sz="2400"/>
              <a:t>   </a:t>
            </a:r>
            <a:endParaRPr lang="en-GB" altLang="en-US" sz="2800"/>
          </a:p>
        </p:txBody>
      </p:sp>
      <p:sp>
        <p:nvSpPr>
          <p:cNvPr id="5" name="Rectangle 3"/>
          <p:cNvSpPr txBox="1">
            <a:spLocks noChangeArrowheads="1"/>
          </p:cNvSpPr>
          <p:nvPr/>
        </p:nvSpPr>
        <p:spPr bwMode="auto">
          <a:xfrm>
            <a:off x="601663" y="3595688"/>
            <a:ext cx="8229600" cy="1425575"/>
          </a:xfrm>
          <a:prstGeom prst="rect">
            <a:avLst/>
          </a:prstGeom>
          <a:solidFill>
            <a:srgbClr val="EAEAEA"/>
          </a:solidFill>
          <a:ln>
            <a:solidFill>
              <a:srgbClr val="FF0000"/>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25000"/>
              </a:lnSpc>
              <a:buFontTx/>
              <a:buNone/>
              <a:defRPr/>
            </a:pPr>
            <a:r>
              <a:rPr lang="en-GB" altLang="en-US" sz="2400" kern="0" dirty="0"/>
              <a:t>   </a:t>
            </a:r>
            <a:r>
              <a:rPr lang="el-GR" altLang="en-US" sz="2400" kern="0" dirty="0"/>
              <a:t>Στον πληθυσμό εφαρμόζονται συγγενικές συζεύξεις για μερικές γενιές με αποτέλεσμα ο συντελεστής </a:t>
            </a:r>
            <a:r>
              <a:rPr lang="el-GR" altLang="en-US" sz="2400" kern="0" dirty="0" err="1"/>
              <a:t>ομομειξίας</a:t>
            </a:r>
            <a:r>
              <a:rPr lang="el-GR" altLang="en-US" sz="2400" kern="0" dirty="0"/>
              <a:t> </a:t>
            </a:r>
            <a:r>
              <a:rPr lang="en-US" altLang="en-US" sz="2400" kern="0" dirty="0"/>
              <a:t>F </a:t>
            </a:r>
            <a:r>
              <a:rPr lang="el-GR" altLang="en-US" sz="2400" kern="0" dirty="0"/>
              <a:t>του πληθυσμού να ανέλθει σε 0,4. </a:t>
            </a:r>
            <a:endParaRPr lang="en-GB" altLang="en-US" sz="2400" kern="0" dirty="0"/>
          </a:p>
        </p:txBody>
      </p:sp>
      <p:sp>
        <p:nvSpPr>
          <p:cNvPr id="2" name="Oval 1"/>
          <p:cNvSpPr/>
          <p:nvPr/>
        </p:nvSpPr>
        <p:spPr>
          <a:xfrm>
            <a:off x="3563938" y="1125538"/>
            <a:ext cx="1728787" cy="560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4" name="Straight Arrow Connector 3"/>
          <p:cNvCxnSpPr/>
          <p:nvPr/>
        </p:nvCxnSpPr>
        <p:spPr>
          <a:xfrm>
            <a:off x="4716463" y="1700213"/>
            <a:ext cx="0" cy="115252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4140200" y="2867025"/>
            <a:ext cx="1152525" cy="646113"/>
          </a:xfrm>
          <a:prstGeom prst="rect">
            <a:avLst/>
          </a:prstGeom>
          <a:noFill/>
          <a:ln w="38100">
            <a:solidFill>
              <a:schemeClr val="accent2">
                <a:lumMod val="75000"/>
              </a:schemeClr>
            </a:solidFill>
          </a:ln>
        </p:spPr>
        <p:txBody>
          <a:bodyPr>
            <a:spAutoFit/>
          </a:bodyPr>
          <a:lstStyle/>
          <a:p>
            <a:pPr algn="ctr">
              <a:defRPr/>
            </a:pPr>
            <a:r>
              <a:rPr lang="el-GR" dirty="0"/>
              <a:t>Τυχαίες συζεύξεις</a:t>
            </a:r>
          </a:p>
        </p:txBody>
      </p:sp>
      <p:sp>
        <p:nvSpPr>
          <p:cNvPr id="11" name="Rectangle 3"/>
          <p:cNvSpPr txBox="1">
            <a:spLocks noChangeArrowheads="1"/>
          </p:cNvSpPr>
          <p:nvPr/>
        </p:nvSpPr>
        <p:spPr bwMode="auto">
          <a:xfrm>
            <a:off x="601663" y="5254625"/>
            <a:ext cx="8229600" cy="949325"/>
          </a:xfrm>
          <a:prstGeom prst="rect">
            <a:avLst/>
          </a:prstGeom>
          <a:solidFill>
            <a:srgbClr val="EAEAEA"/>
          </a:solidFill>
          <a:ln>
            <a:solidFill>
              <a:srgbClr val="FF0000"/>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25000"/>
              </a:lnSpc>
              <a:buFontTx/>
              <a:buNone/>
              <a:defRPr/>
            </a:pPr>
            <a:r>
              <a:rPr lang="el-GR" altLang="en-US" sz="2400" kern="0" dirty="0"/>
              <a:t>Να βρεθεί η </a:t>
            </a:r>
            <a:r>
              <a:rPr lang="el-GR" altLang="en-US" sz="2400" b="1" kern="0" dirty="0"/>
              <a:t>γονοτυπική σύνθεση</a:t>
            </a:r>
            <a:r>
              <a:rPr lang="el-GR" altLang="en-US" sz="2400" kern="0" dirty="0"/>
              <a:t> του </a:t>
            </a:r>
            <a:r>
              <a:rPr lang="el-GR" altLang="en-US" sz="2400" kern="0" dirty="0" err="1"/>
              <a:t>ομομεικτικού</a:t>
            </a:r>
            <a:r>
              <a:rPr lang="el-GR" altLang="en-US" sz="2400" kern="0" dirty="0"/>
              <a:t> πληθυσμού.</a:t>
            </a:r>
            <a:endParaRPr lang="en-GB" altLang="en-US" sz="2800" kern="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0E8E11-EA8E-424C-B4E9-8454E2F8B1A2}" type="slidenum">
              <a:rPr lang="el-GR" altLang="en-US" sz="1400" smtClean="0"/>
              <a:pPr>
                <a:spcBef>
                  <a:spcPct val="0"/>
                </a:spcBef>
                <a:buFontTx/>
                <a:buNone/>
              </a:pPr>
              <a:t>9</a:t>
            </a:fld>
            <a:endParaRPr lang="el-GR" altLang="en-US" sz="1400"/>
          </a:p>
        </p:txBody>
      </p:sp>
      <p:sp>
        <p:nvSpPr>
          <p:cNvPr id="12291" name="Rectangle 5"/>
          <p:cNvSpPr>
            <a:spLocks noGrp="1" noChangeArrowheads="1"/>
          </p:cNvSpPr>
          <p:nvPr>
            <p:ph type="title" idx="4294967295"/>
          </p:nvPr>
        </p:nvSpPr>
        <p:spPr/>
        <p:txBody>
          <a:bodyPr/>
          <a:lstStyle/>
          <a:p>
            <a:r>
              <a:rPr lang="el-GR" altLang="en-US" sz="3200">
                <a:solidFill>
                  <a:schemeClr val="tx1"/>
                </a:solidFill>
              </a:rPr>
              <a:t>Συντελεστής ομομειξίας πληθυσμού</a:t>
            </a:r>
          </a:p>
        </p:txBody>
      </p:sp>
      <p:sp>
        <p:nvSpPr>
          <p:cNvPr id="12292" name="Rectangle 3"/>
          <p:cNvSpPr>
            <a:spLocks noGrp="1" noChangeArrowheads="1"/>
          </p:cNvSpPr>
          <p:nvPr>
            <p:ph type="body" idx="1"/>
          </p:nvPr>
        </p:nvSpPr>
        <p:spPr>
          <a:xfrm>
            <a:off x="641350" y="1092200"/>
            <a:ext cx="7859713" cy="2049463"/>
          </a:xfrm>
          <a:solidFill>
            <a:srgbClr val="DDDDDD"/>
          </a:solidFill>
          <a:ln>
            <a:solidFill>
              <a:srgbClr val="FF0000"/>
            </a:solidFill>
            <a:miter lim="800000"/>
            <a:headEnd/>
            <a:tailEnd/>
          </a:ln>
        </p:spPr>
        <p:txBody>
          <a:bodyPr/>
          <a:lstStyle/>
          <a:p>
            <a:pPr eaLnBrk="1" hangingPunct="1">
              <a:buFontTx/>
              <a:buNone/>
            </a:pPr>
            <a:r>
              <a:rPr lang="el-GR" altLang="en-US" sz="2800" b="1"/>
              <a:t>Λύση: </a:t>
            </a:r>
          </a:p>
          <a:p>
            <a:pPr eaLnBrk="1" hangingPunct="1">
              <a:buFontTx/>
              <a:buNone/>
            </a:pPr>
            <a:r>
              <a:rPr lang="en-US" altLang="en-US" sz="2000"/>
              <a:t>q</a:t>
            </a:r>
            <a:r>
              <a:rPr lang="el-GR" altLang="en-US" sz="2000"/>
              <a:t> = 0,04 </a:t>
            </a:r>
            <a:r>
              <a:rPr lang="el-GR" altLang="en-US" sz="2000">
                <a:sym typeface="Symbol" panose="05050102010706020507" pitchFamily="18" charset="2"/>
              </a:rPr>
              <a:t></a:t>
            </a:r>
            <a:r>
              <a:rPr lang="el-GR" altLang="en-US" sz="2000"/>
              <a:t> </a:t>
            </a:r>
            <a:r>
              <a:rPr lang="en-US" altLang="en-US" sz="2000"/>
              <a:t>p</a:t>
            </a:r>
            <a:r>
              <a:rPr lang="el-GR" altLang="en-US" sz="2000"/>
              <a:t> = 1 – 0,04 = 0,96</a:t>
            </a:r>
          </a:p>
          <a:p>
            <a:pPr eaLnBrk="1" hangingPunct="1">
              <a:buFontTx/>
              <a:buNone/>
            </a:pPr>
            <a:r>
              <a:rPr lang="el-GR" altLang="en-US" sz="2000">
                <a:solidFill>
                  <a:srgbClr val="006600"/>
                </a:solidFill>
              </a:rPr>
              <a:t>                 Στην αρχή ο</a:t>
            </a:r>
            <a:r>
              <a:rPr lang="el-GR" altLang="en-US" sz="2000" i="1">
                <a:solidFill>
                  <a:srgbClr val="006600"/>
                </a:solidFill>
              </a:rPr>
              <a:t> πληθυσμός ξεκινάει σε παμμειξία</a:t>
            </a:r>
            <a:r>
              <a:rPr lang="en-US" altLang="en-US" sz="2000" i="1">
                <a:solidFill>
                  <a:srgbClr val="006600"/>
                </a:solidFill>
              </a:rPr>
              <a:t> (F=0).</a:t>
            </a:r>
          </a:p>
          <a:p>
            <a:pPr eaLnBrk="1" hangingPunct="1">
              <a:buFontTx/>
              <a:buNone/>
            </a:pPr>
            <a:r>
              <a:rPr lang="el-GR" altLang="en-US" sz="2000" i="1">
                <a:solidFill>
                  <a:srgbClr val="006600"/>
                </a:solidFill>
              </a:rPr>
              <a:t>Σε αυτή την περίπτωση οι γονοτυπικές συχνότητες δίνονται από το ανάπτυγμα του διωνύμου (</a:t>
            </a:r>
            <a:r>
              <a:rPr lang="en-US" altLang="en-US" sz="2000" i="1">
                <a:solidFill>
                  <a:srgbClr val="006600"/>
                </a:solidFill>
              </a:rPr>
              <a:t>p+q)</a:t>
            </a:r>
            <a:r>
              <a:rPr lang="en-US" altLang="en-US" sz="2000" i="1" baseline="30000">
                <a:solidFill>
                  <a:srgbClr val="006600"/>
                </a:solidFill>
              </a:rPr>
              <a:t>2</a:t>
            </a:r>
            <a:r>
              <a:rPr lang="en-US" altLang="en-US" sz="2000" i="1">
                <a:solidFill>
                  <a:srgbClr val="006600"/>
                </a:solidFill>
              </a:rPr>
              <a:t> </a:t>
            </a:r>
            <a:r>
              <a:rPr lang="el-GR" altLang="en-US" sz="2000" i="1">
                <a:solidFill>
                  <a:srgbClr val="006600"/>
                </a:solidFill>
              </a:rPr>
              <a:t>:</a:t>
            </a:r>
          </a:p>
          <a:p>
            <a:pPr eaLnBrk="1" hangingPunct="1">
              <a:buFontTx/>
              <a:buNone/>
            </a:pPr>
            <a:endParaRPr lang="el-GR" altLang="en-US" sz="2000" i="1">
              <a:solidFill>
                <a:srgbClr val="006600"/>
              </a:solidFill>
            </a:endParaRPr>
          </a:p>
        </p:txBody>
      </p:sp>
      <p:graphicFrame>
        <p:nvGraphicFramePr>
          <p:cNvPr id="2" name="Table 1"/>
          <p:cNvGraphicFramePr>
            <a:graphicFrameLocks noGrp="1"/>
          </p:cNvGraphicFramePr>
          <p:nvPr/>
        </p:nvGraphicFramePr>
        <p:xfrm>
          <a:off x="755650" y="3835400"/>
          <a:ext cx="8167687" cy="1371600"/>
        </p:xfrm>
        <a:graphic>
          <a:graphicData uri="http://schemas.openxmlformats.org/drawingml/2006/table">
            <a:tbl>
              <a:tblPr firstRow="1" bandRow="1">
                <a:tableStyleId>{5C22544A-7EE6-4342-B048-85BDC9FD1C3A}</a:tableStyleId>
              </a:tblPr>
              <a:tblGrid>
                <a:gridCol w="1407961">
                  <a:extLst>
                    <a:ext uri="{9D8B030D-6E8A-4147-A177-3AD203B41FA5}">
                      <a16:colId xmlns:a16="http://schemas.microsoft.com/office/drawing/2014/main" val="20000"/>
                    </a:ext>
                  </a:extLst>
                </a:gridCol>
                <a:gridCol w="1204564">
                  <a:extLst>
                    <a:ext uri="{9D8B030D-6E8A-4147-A177-3AD203B41FA5}">
                      <a16:colId xmlns:a16="http://schemas.microsoft.com/office/drawing/2014/main" val="20001"/>
                    </a:ext>
                  </a:extLst>
                </a:gridCol>
                <a:gridCol w="2175298">
                  <a:extLst>
                    <a:ext uri="{9D8B030D-6E8A-4147-A177-3AD203B41FA5}">
                      <a16:colId xmlns:a16="http://schemas.microsoft.com/office/drawing/2014/main" val="20002"/>
                    </a:ext>
                  </a:extLst>
                </a:gridCol>
                <a:gridCol w="1689932">
                  <a:extLst>
                    <a:ext uri="{9D8B030D-6E8A-4147-A177-3AD203B41FA5}">
                      <a16:colId xmlns:a16="http://schemas.microsoft.com/office/drawing/2014/main" val="20003"/>
                    </a:ext>
                  </a:extLst>
                </a:gridCol>
                <a:gridCol w="1689932">
                  <a:extLst>
                    <a:ext uri="{9D8B030D-6E8A-4147-A177-3AD203B41FA5}">
                      <a16:colId xmlns:a16="http://schemas.microsoft.com/office/drawing/2014/main" val="20004"/>
                    </a:ext>
                  </a:extLst>
                </a:gridCol>
              </a:tblGrid>
              <a:tr h="370840">
                <a:tc>
                  <a:txBody>
                    <a:bodyPr/>
                    <a:lstStyle/>
                    <a:p>
                      <a:r>
                        <a:rPr lang="en-US" altLang="en-US" sz="2400" kern="0" dirty="0">
                          <a:solidFill>
                            <a:srgbClr val="C00000"/>
                          </a:solidFill>
                        </a:rPr>
                        <a:t>P</a:t>
                      </a:r>
                      <a:r>
                        <a:rPr lang="el-GR" altLang="en-US" sz="2400" kern="0" dirty="0">
                          <a:solidFill>
                            <a:srgbClr val="C00000"/>
                          </a:solidFill>
                        </a:rPr>
                        <a:t> (</a:t>
                      </a:r>
                      <a:r>
                        <a:rPr lang="en-US" altLang="en-US" sz="2400" kern="0" dirty="0">
                          <a:solidFill>
                            <a:srgbClr val="C00000"/>
                          </a:solidFill>
                        </a:rPr>
                        <a:t>SS</a:t>
                      </a:r>
                      <a:r>
                        <a:rPr lang="el-GR" altLang="en-US" sz="2400" kern="0" dirty="0">
                          <a:solidFill>
                            <a:srgbClr val="C00000"/>
                          </a:solidFill>
                        </a:rPr>
                        <a:t>)</a:t>
                      </a:r>
                      <a:endParaRPr lang="el-GR" sz="2400" dirty="0">
                        <a:solidFill>
                          <a:srgbClr val="C00000"/>
                        </a:solidFill>
                      </a:endParaRPr>
                    </a:p>
                  </a:txBody>
                  <a:tcPr marL="91437" marR="91437">
                    <a:solidFill>
                      <a:schemeClr val="accent3">
                        <a:lumMod val="95000"/>
                      </a:schemeClr>
                    </a:solidFill>
                  </a:tcPr>
                </a:tc>
                <a:tc>
                  <a:txBody>
                    <a:bodyPr/>
                    <a:lstStyle/>
                    <a:p>
                      <a:r>
                        <a:rPr lang="en-US" altLang="en-US" sz="2400" kern="0" dirty="0">
                          <a:solidFill>
                            <a:srgbClr val="C00000"/>
                          </a:solidFill>
                        </a:rPr>
                        <a:t>p</a:t>
                      </a:r>
                      <a:r>
                        <a:rPr lang="el-GR" altLang="en-US" sz="2400" kern="0" baseline="30000" dirty="0">
                          <a:solidFill>
                            <a:srgbClr val="C00000"/>
                          </a:solidFill>
                        </a:rPr>
                        <a:t>2</a:t>
                      </a:r>
                      <a:endParaRPr lang="el-GR" sz="2400" dirty="0">
                        <a:solidFill>
                          <a:srgbClr val="C00000"/>
                        </a:solidFill>
                      </a:endParaRPr>
                    </a:p>
                  </a:txBody>
                  <a:tcPr marL="91437" marR="91437">
                    <a:solidFill>
                      <a:schemeClr val="accent3">
                        <a:lumMod val="95000"/>
                      </a:schemeClr>
                    </a:solidFill>
                  </a:tcPr>
                </a:tc>
                <a:tc>
                  <a:txBody>
                    <a:bodyPr/>
                    <a:lstStyle/>
                    <a:p>
                      <a:r>
                        <a:rPr lang="el-GR" altLang="en-US" sz="2400" kern="0" dirty="0">
                          <a:solidFill>
                            <a:srgbClr val="C00000"/>
                          </a:solidFill>
                        </a:rPr>
                        <a:t>(0,96)</a:t>
                      </a:r>
                      <a:r>
                        <a:rPr lang="el-GR" altLang="en-US" sz="2400" kern="0" baseline="30000" dirty="0">
                          <a:solidFill>
                            <a:srgbClr val="C00000"/>
                          </a:solidFill>
                        </a:rPr>
                        <a:t>2</a:t>
                      </a:r>
                      <a:endParaRPr lang="el-GR" sz="2400" dirty="0">
                        <a:solidFill>
                          <a:srgbClr val="C00000"/>
                        </a:solidFill>
                      </a:endParaRPr>
                    </a:p>
                  </a:txBody>
                  <a:tcPr marL="91437" marR="91437">
                    <a:solidFill>
                      <a:schemeClr val="accent3">
                        <a:lumMod val="95000"/>
                      </a:schemeClr>
                    </a:solidFill>
                  </a:tcPr>
                </a:tc>
                <a:tc>
                  <a:txBody>
                    <a:bodyPr/>
                    <a:lstStyle/>
                    <a:p>
                      <a:r>
                        <a:rPr lang="el-GR" altLang="en-US" sz="2400" kern="0" dirty="0">
                          <a:solidFill>
                            <a:srgbClr val="C00000"/>
                          </a:solidFill>
                        </a:rPr>
                        <a:t>0,9216</a:t>
                      </a:r>
                      <a:endParaRPr lang="el-GR" sz="2400" dirty="0">
                        <a:solidFill>
                          <a:srgbClr val="C00000"/>
                        </a:solidFill>
                      </a:endParaRPr>
                    </a:p>
                  </a:txBody>
                  <a:tcPr marL="91437" marR="91437">
                    <a:solidFill>
                      <a:schemeClr val="accent3">
                        <a:lumMod val="95000"/>
                      </a:schemeClr>
                    </a:solidFill>
                  </a:tcPr>
                </a:tc>
                <a:tc>
                  <a:txBody>
                    <a:bodyPr/>
                    <a:lstStyle/>
                    <a:p>
                      <a:r>
                        <a:rPr lang="el-GR" altLang="en-US" sz="2400" i="1" kern="0" dirty="0">
                          <a:solidFill>
                            <a:srgbClr val="C00000"/>
                          </a:solidFill>
                        </a:rPr>
                        <a:t>92,16%</a:t>
                      </a:r>
                      <a:endParaRPr lang="el-GR" sz="2400" dirty="0">
                        <a:solidFill>
                          <a:srgbClr val="C00000"/>
                        </a:solidFill>
                      </a:endParaRPr>
                    </a:p>
                  </a:txBody>
                  <a:tcPr marL="91437" marR="91437">
                    <a:solidFill>
                      <a:schemeClr val="accent3">
                        <a:lumMod val="95000"/>
                      </a:schemeClr>
                    </a:solidFill>
                  </a:tcPr>
                </a:tc>
                <a:extLst>
                  <a:ext uri="{0D108BD9-81ED-4DB2-BD59-A6C34878D82A}">
                    <a16:rowId xmlns:a16="http://schemas.microsoft.com/office/drawing/2014/main" val="10000"/>
                  </a:ext>
                </a:extLst>
              </a:tr>
              <a:tr h="370840">
                <a:tc>
                  <a:txBody>
                    <a:bodyPr/>
                    <a:lstStyle/>
                    <a:p>
                      <a:r>
                        <a:rPr lang="en-US" altLang="en-US" sz="2400" b="1" kern="0" dirty="0">
                          <a:solidFill>
                            <a:srgbClr val="C00000"/>
                          </a:solidFill>
                        </a:rPr>
                        <a:t>H</a:t>
                      </a:r>
                      <a:r>
                        <a:rPr lang="el-GR" altLang="en-US" sz="2400" b="1" kern="0" dirty="0">
                          <a:solidFill>
                            <a:srgbClr val="C00000"/>
                          </a:solidFill>
                        </a:rPr>
                        <a:t> (</a:t>
                      </a:r>
                      <a:r>
                        <a:rPr lang="en-US" altLang="en-US" sz="2400" b="1" kern="0" dirty="0" err="1">
                          <a:solidFill>
                            <a:srgbClr val="C00000"/>
                          </a:solidFill>
                        </a:rPr>
                        <a:t>Ss</a:t>
                      </a:r>
                      <a:r>
                        <a:rPr lang="en-GB" altLang="en-US" sz="2400" b="1" kern="0" dirty="0">
                          <a:solidFill>
                            <a:srgbClr val="C00000"/>
                          </a:solidFill>
                        </a:rPr>
                        <a:t> )</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kern="0" dirty="0">
                          <a:solidFill>
                            <a:srgbClr val="C00000"/>
                          </a:solidFill>
                        </a:rPr>
                        <a:t>2</a:t>
                      </a:r>
                      <a:r>
                        <a:rPr lang="en-US" altLang="en-US" sz="2400" b="1" kern="0" dirty="0" err="1">
                          <a:solidFill>
                            <a:srgbClr val="C00000"/>
                          </a:solidFill>
                        </a:rPr>
                        <a:t>pq</a:t>
                      </a:r>
                      <a:r>
                        <a:rPr lang="el-GR" altLang="en-US" sz="2400" b="1" kern="0" dirty="0">
                          <a:solidFill>
                            <a:srgbClr val="C00000"/>
                          </a:solidFill>
                        </a:rPr>
                        <a:t> </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kern="0" dirty="0">
                          <a:solidFill>
                            <a:srgbClr val="C00000"/>
                          </a:solidFill>
                        </a:rPr>
                        <a:t>2</a:t>
                      </a:r>
                      <a:r>
                        <a:rPr lang="en-GB" altLang="en-US" sz="2400" b="1" kern="0" dirty="0">
                          <a:solidFill>
                            <a:srgbClr val="C00000"/>
                          </a:solidFill>
                        </a:rPr>
                        <a:t>x</a:t>
                      </a:r>
                      <a:r>
                        <a:rPr lang="el-GR" altLang="en-US" sz="2400" b="1" kern="0" dirty="0">
                          <a:solidFill>
                            <a:srgbClr val="C00000"/>
                          </a:solidFill>
                        </a:rPr>
                        <a:t>0,96</a:t>
                      </a:r>
                      <a:r>
                        <a:rPr lang="en-GB" altLang="en-US" sz="2400" b="1" kern="0" dirty="0">
                          <a:solidFill>
                            <a:srgbClr val="C00000"/>
                          </a:solidFill>
                        </a:rPr>
                        <a:t>x </a:t>
                      </a:r>
                      <a:r>
                        <a:rPr lang="el-GR" altLang="en-US" sz="2400" b="1" kern="0" dirty="0">
                          <a:solidFill>
                            <a:srgbClr val="C00000"/>
                          </a:solidFill>
                        </a:rPr>
                        <a:t>0,04 </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kern="0" dirty="0">
                          <a:solidFill>
                            <a:srgbClr val="C00000"/>
                          </a:solidFill>
                        </a:rPr>
                        <a:t>0,0768</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i="1" kern="0" dirty="0">
                          <a:solidFill>
                            <a:srgbClr val="C00000"/>
                          </a:solidFill>
                        </a:rPr>
                        <a:t>7,68%</a:t>
                      </a:r>
                      <a:endParaRPr lang="el-GR" sz="2400" b="1" dirty="0">
                        <a:solidFill>
                          <a:srgbClr val="C00000"/>
                        </a:solidFill>
                      </a:endParaRPr>
                    </a:p>
                  </a:txBody>
                  <a:tcPr marL="91437" marR="91437">
                    <a:solidFill>
                      <a:schemeClr val="accent3">
                        <a:lumMod val="95000"/>
                      </a:schemeClr>
                    </a:solidFill>
                  </a:tcPr>
                </a:tc>
                <a:extLst>
                  <a:ext uri="{0D108BD9-81ED-4DB2-BD59-A6C34878D82A}">
                    <a16:rowId xmlns:a16="http://schemas.microsoft.com/office/drawing/2014/main" val="10001"/>
                  </a:ext>
                </a:extLst>
              </a:tr>
              <a:tr h="370840">
                <a:tc>
                  <a:txBody>
                    <a:bodyPr/>
                    <a:lstStyle/>
                    <a:p>
                      <a:r>
                        <a:rPr lang="en-US" altLang="en-US" sz="2400" b="1" kern="0" dirty="0">
                          <a:solidFill>
                            <a:srgbClr val="C00000"/>
                          </a:solidFill>
                        </a:rPr>
                        <a:t>Q</a:t>
                      </a:r>
                      <a:r>
                        <a:rPr lang="el-GR" altLang="en-US" sz="2400" b="1" kern="0" dirty="0">
                          <a:solidFill>
                            <a:srgbClr val="C00000"/>
                          </a:solidFill>
                        </a:rPr>
                        <a:t> (</a:t>
                      </a:r>
                      <a:r>
                        <a:rPr lang="en-US" altLang="en-US" sz="2400" b="1" kern="0" dirty="0" err="1">
                          <a:solidFill>
                            <a:srgbClr val="C00000"/>
                          </a:solidFill>
                        </a:rPr>
                        <a:t>ss</a:t>
                      </a:r>
                      <a:r>
                        <a:rPr lang="el-GR" altLang="en-US" sz="2400" b="1" kern="0" dirty="0">
                          <a:solidFill>
                            <a:srgbClr val="C00000"/>
                          </a:solidFill>
                        </a:rPr>
                        <a:t>)</a:t>
                      </a:r>
                      <a:endParaRPr lang="el-GR" sz="2400" b="1" dirty="0">
                        <a:solidFill>
                          <a:srgbClr val="C00000"/>
                        </a:solidFill>
                      </a:endParaRPr>
                    </a:p>
                  </a:txBody>
                  <a:tcPr marL="91437" marR="91437">
                    <a:solidFill>
                      <a:schemeClr val="accent3">
                        <a:lumMod val="95000"/>
                      </a:schemeClr>
                    </a:solidFill>
                  </a:tcPr>
                </a:tc>
                <a:tc>
                  <a:txBody>
                    <a:bodyPr/>
                    <a:lstStyle/>
                    <a:p>
                      <a:r>
                        <a:rPr lang="en-US" altLang="en-US" sz="2400" b="1" kern="0" dirty="0">
                          <a:solidFill>
                            <a:srgbClr val="C00000"/>
                          </a:solidFill>
                        </a:rPr>
                        <a:t>q</a:t>
                      </a:r>
                      <a:r>
                        <a:rPr lang="el-GR" altLang="en-US" sz="2400" b="1" kern="0" baseline="30000" dirty="0">
                          <a:solidFill>
                            <a:srgbClr val="C00000"/>
                          </a:solidFill>
                        </a:rPr>
                        <a:t>2</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kern="0" dirty="0">
                          <a:solidFill>
                            <a:srgbClr val="C00000"/>
                          </a:solidFill>
                        </a:rPr>
                        <a:t>(0,04)</a:t>
                      </a:r>
                      <a:r>
                        <a:rPr lang="el-GR" altLang="en-US" sz="2400" b="1" kern="0" baseline="30000" dirty="0">
                          <a:solidFill>
                            <a:srgbClr val="C00000"/>
                          </a:solidFill>
                        </a:rPr>
                        <a:t>2</a:t>
                      </a:r>
                      <a:r>
                        <a:rPr lang="el-GR" altLang="en-US" sz="2400" b="1" kern="0" dirty="0">
                          <a:solidFill>
                            <a:srgbClr val="C00000"/>
                          </a:solidFill>
                        </a:rPr>
                        <a:t> </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kern="0" dirty="0">
                          <a:solidFill>
                            <a:srgbClr val="C00000"/>
                          </a:solidFill>
                        </a:rPr>
                        <a:t>0,0016 </a:t>
                      </a:r>
                      <a:endParaRPr lang="el-GR" sz="2400" b="1" dirty="0">
                        <a:solidFill>
                          <a:srgbClr val="C00000"/>
                        </a:solidFill>
                      </a:endParaRPr>
                    </a:p>
                  </a:txBody>
                  <a:tcPr marL="91437" marR="91437">
                    <a:solidFill>
                      <a:schemeClr val="accent3">
                        <a:lumMod val="95000"/>
                      </a:schemeClr>
                    </a:solidFill>
                  </a:tcPr>
                </a:tc>
                <a:tc>
                  <a:txBody>
                    <a:bodyPr/>
                    <a:lstStyle/>
                    <a:p>
                      <a:r>
                        <a:rPr lang="el-GR" altLang="en-US" sz="2400" b="1" i="1" kern="0" dirty="0">
                          <a:solidFill>
                            <a:srgbClr val="C00000"/>
                          </a:solidFill>
                        </a:rPr>
                        <a:t>0,16%</a:t>
                      </a:r>
                      <a:endParaRPr lang="el-GR" sz="2400" b="1" dirty="0">
                        <a:solidFill>
                          <a:srgbClr val="C00000"/>
                        </a:solidFill>
                      </a:endParaRPr>
                    </a:p>
                  </a:txBody>
                  <a:tcPr marL="91437" marR="91437">
                    <a:solidFill>
                      <a:schemeClr val="accent3">
                        <a:lumMod val="9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3351</TotalTime>
  <Words>3651</Words>
  <Application>Microsoft Office PowerPoint</Application>
  <PresentationFormat>On-screen Show (4:3)</PresentationFormat>
  <Paragraphs>706</Paragraphs>
  <Slides>55</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55</vt:i4>
      </vt:variant>
    </vt:vector>
  </HeadingPairs>
  <TitlesOfParts>
    <vt:vector size="65" baseType="lpstr">
      <vt:lpstr>Arial</vt:lpstr>
      <vt:lpstr>Book Antiqua</vt:lpstr>
      <vt:lpstr>Calibri</vt:lpstr>
      <vt:lpstr>Cambria Math</vt:lpstr>
      <vt:lpstr>Times New Roman</vt:lpstr>
      <vt:lpstr>Default Design</vt:lpstr>
      <vt:lpstr>Εξίσωση</vt:lpstr>
      <vt:lpstr>Equation</vt:lpstr>
      <vt:lpstr>Wordpad Document</vt:lpstr>
      <vt:lpstr>Equation.DSMT4</vt:lpstr>
      <vt:lpstr>Συστήματα συζεύξεων   Mεταβολές στο ρυθμό αύξησης της ομομειξίας Δραστικό μέγεθος  Ομομεικτική κατάπτωση</vt:lpstr>
      <vt:lpstr>Επιπτώσεις της ομομειξίας στους πληθυσμούς</vt:lpstr>
      <vt:lpstr>Επιπτώσεις της ομομειξίας</vt:lpstr>
      <vt:lpstr>Επιπτώσεις της ομομειξίας</vt:lpstr>
      <vt:lpstr>Επίδραση της αυτογονιμοποίησης στην κατανομή των γονοτύπων όπου στο βασικό πληθυσμό:</vt:lpstr>
      <vt:lpstr>PowerPoint Presentation</vt:lpstr>
      <vt:lpstr>Γονοτυπικές συχνότητες σε πληθυσμό όπου συμβαίνουν ομομεικτικές συζεύξεις</vt:lpstr>
      <vt:lpstr>Γονοτυπική σύσταση </vt:lpstr>
      <vt:lpstr>Συντελεστής ομομειξίας πληθυσμού</vt:lpstr>
      <vt:lpstr>Συντελεστής ομομειξίας πληθυσμού</vt:lpstr>
      <vt:lpstr>Οι αρνητικές επιπτώσεις από συγγενικές συζεύξεις σε γονίδια που συνδέονται με συγγενείς ανωμαλίες</vt:lpstr>
      <vt:lpstr>F και πληθυσμός μικρού μεγέθους</vt:lpstr>
      <vt:lpstr>PowerPoint Presentation</vt:lpstr>
      <vt:lpstr>PowerPoint Presentation</vt:lpstr>
      <vt:lpstr>PowerPoint Presentation</vt:lpstr>
      <vt:lpstr>Δραστικό μέγεθος πληθυσμού Ν e  (effective population size)</vt:lpstr>
      <vt:lpstr>Υπολογισμός του Νe σε κλειστό πληθυσμό που ξεκινάει με Να (αρσενικά) και Νθ (θηλυκά) άτομα</vt:lpstr>
      <vt:lpstr>Υπολογισμός του Νe σε κλειστό πληθυσμό που ξεκινάει με  Να (αρσενικά) και Νθ (θηλυκά) άτομα</vt:lpstr>
      <vt:lpstr>Υπολογισμός του Νe σε κλειστό πληθυσμό που ξεκινάει με  Να (αρσενικά) και Νθ (θηλυκά) άτομα</vt:lpstr>
      <vt:lpstr>Δραστικό μέγεθος</vt:lpstr>
      <vt:lpstr>Δραστικό μέγεθος πληθυσμού Νe</vt:lpstr>
      <vt:lpstr>Νe πληθυσμού, αναλογία φύλου και ρυθμός μεταβολής της ομομειξίας F (ΔF)</vt:lpstr>
      <vt:lpstr>Διακύμανση του Ne από γενιά σε γενιά</vt:lpstr>
      <vt:lpstr>Διακύμανση Ne από γενιά σε γενιά</vt:lpstr>
      <vt:lpstr>Διακύμανση Ne από γενιά σε γενιά</vt:lpstr>
      <vt:lpstr>Νe και μέγεθος οικογενειών</vt:lpstr>
      <vt:lpstr>Δραστικό μέγεθος και μέγεθος οικογενειών</vt:lpstr>
      <vt:lpstr>Συντελεστής ομομειξίας και δραστικό μέγεθος πληθυσμού</vt:lpstr>
      <vt:lpstr>PowerPoint Presentation</vt:lpstr>
      <vt:lpstr>PowerPoint Presentation</vt:lpstr>
      <vt:lpstr>Σχέση Ne με τα μεγέθη Να (αριθμός αρσενικών) και Νθ (αριθμός θηλυκών)</vt:lpstr>
      <vt:lpstr>PowerPoint Presentation</vt:lpstr>
      <vt:lpstr>PowerPoint Presentation</vt:lpstr>
      <vt:lpstr>Άσκηση 3: Σε εκτροφή με 100 αίγες και 4 τράγους υπάρχει η ακόλουθη σύνθεση ως προς την ηλικία των ζώων :</vt:lpstr>
      <vt:lpstr>PowerPoint Presentation</vt:lpstr>
      <vt:lpstr>PowerPoint Presentation</vt:lpstr>
      <vt:lpstr>PowerPoint Presentation</vt:lpstr>
      <vt:lpstr>PowerPoint Presentation</vt:lpstr>
      <vt:lpstr>PowerPoint Presentation</vt:lpstr>
      <vt:lpstr>Ομομεικτική κατάπτωση</vt:lpstr>
      <vt:lpstr>PowerPoint Presentation</vt:lpstr>
      <vt:lpstr>PowerPoint Presentation</vt:lpstr>
      <vt:lpstr>Σύνοψη για τις επιπτώσεις της ομομειξίας</vt:lpstr>
      <vt:lpstr>Μικροί πληθυσμοί και ομομειξία</vt:lpstr>
      <vt:lpstr>Η ομομειξία σε έναν κλειστό πληθυσμό περιορισμένου μεγέθους</vt:lpstr>
      <vt:lpstr>Ομομεικτική κατάπτωση</vt:lpstr>
      <vt:lpstr>Ομομεικτική κατάπτωση</vt:lpstr>
      <vt:lpstr>Ομομεικτική κατάπτωση</vt:lpstr>
      <vt:lpstr>Ne &amp; ομομειξία F  </vt:lpstr>
      <vt:lpstr>Νe , γενετική παρέκκλιση και σπάνια αλληλόμορφα</vt:lpstr>
      <vt:lpstr>Νe &amp; γενετική παρέκκλιση </vt:lpstr>
      <vt:lpstr>Γενετική διαχείριση μικρών πληθυσμών</vt:lpstr>
      <vt:lpstr>Πρακτικές συμβουλές για τη διαχείριση ενός μικρού πληθυσμού</vt:lpstr>
      <vt:lpstr>Πρακτικές για τη διαχείριση ενός μικρού πληθυσμού</vt:lpstr>
      <vt:lpstr>Βιβλιογραφία</vt:lpstr>
    </vt:vector>
  </TitlesOfParts>
  <Company>Γεωπονικό Πανεπιστήμιο Αθηνών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Συστήματα συζεύξεων  (σελ. 457-523)</dc:title>
  <dc:creator>Παναγιώτα Κουτσούλη</dc:creator>
  <cp:lastModifiedBy>Panagiota Koutsouli</cp:lastModifiedBy>
  <cp:revision>222</cp:revision>
  <dcterms:created xsi:type="dcterms:W3CDTF">2009-04-24T09:22:26Z</dcterms:created>
  <dcterms:modified xsi:type="dcterms:W3CDTF">2023-12-13T10:30:22Z</dcterms:modified>
</cp:coreProperties>
</file>