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4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3DFE9-8F52-474F-83CB-C14EEF3A529B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B71BC-FC6F-4787-B876-B5A2E6F565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31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569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960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792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125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341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745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427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889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117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263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20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8FB3-CC9F-4D3B-84EC-A172A6454D46}" type="datetimeFigureOut">
              <a:rPr lang="el-GR" smtClean="0"/>
              <a:t>28/12/2023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63F8-9AFE-48A1-9F94-AE8BC89E94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433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981200" y="-242888"/>
            <a:ext cx="8229600" cy="114300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l-GR" altLang="el-GR" dirty="0" smtClean="0">
                <a:latin typeface="Book Antiqua" panose="02040602050305030304" pitchFamily="18" charset="0"/>
              </a:rPr>
              <a:t>Άσκηση</a:t>
            </a:r>
            <a:endParaRPr lang="en-US" altLang="el-GR" dirty="0" smtClean="0">
              <a:latin typeface="Book Antiqua" panose="02040602050305030304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945968" y="988218"/>
            <a:ext cx="9189176" cy="4525963"/>
          </a:xfrm>
        </p:spPr>
        <p:txBody>
          <a:bodyPr/>
          <a:lstStyle/>
          <a:p>
            <a:pPr marL="0" indent="0">
              <a:buNone/>
            </a:pPr>
            <a:r>
              <a:rPr lang="el-GR" altLang="el-GR" dirty="0">
                <a:latin typeface="Book Antiqua" panose="02040602050305030304" pitchFamily="18" charset="0"/>
              </a:rPr>
              <a:t>Με βάση τα δεδομένα του παρακάτω πίνακα να υπολογίσετε το αναμενόμενο μέσο βάρος απογαλακτισμού (ΒΑ) για τη διασταύρωση </a:t>
            </a:r>
            <a:r>
              <a:rPr lang="fr-FR" altLang="el-GR" dirty="0">
                <a:latin typeface="Book Antiqua" panose="02040602050305030304" pitchFamily="18" charset="0"/>
              </a:rPr>
              <a:t>Simmental </a:t>
            </a:r>
            <a:r>
              <a:rPr lang="el-GR" altLang="el-GR" dirty="0">
                <a:latin typeface="Book Antiqua" panose="02040602050305030304" pitchFamily="18" charset="0"/>
              </a:rPr>
              <a:t>(ταύρος) </a:t>
            </a:r>
            <a:r>
              <a:rPr lang="fr-FR" altLang="el-GR" dirty="0">
                <a:latin typeface="Book Antiqua" panose="02040602050305030304" pitchFamily="18" charset="0"/>
              </a:rPr>
              <a:t>X (Angus X Charolais)</a:t>
            </a:r>
            <a:r>
              <a:rPr lang="el-GR" altLang="el-GR" dirty="0">
                <a:latin typeface="Book Antiqua" panose="02040602050305030304" pitchFamily="18" charset="0"/>
              </a:rPr>
              <a:t> (αγελάδα). </a:t>
            </a:r>
            <a:r>
              <a:rPr lang="el-GR" altLang="en-US" dirty="0">
                <a:latin typeface="Book Antiqua" panose="02040602050305030304" pitchFamily="18" charset="0"/>
              </a:rPr>
              <a:t>Δίνεται μέσος όρος ΒΑ = 225 </a:t>
            </a:r>
            <a:r>
              <a:rPr lang="en-US" altLang="en-US" dirty="0">
                <a:latin typeface="Book Antiqua" panose="02040602050305030304" pitchFamily="18" charset="0"/>
              </a:rPr>
              <a:t>kg</a:t>
            </a:r>
            <a:endParaRPr lang="en-US" altLang="el-GR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98465"/>
              </p:ext>
            </p:extLst>
          </p:nvPr>
        </p:nvGraphicFramePr>
        <p:xfrm>
          <a:off x="1501775" y="3251200"/>
          <a:ext cx="9144000" cy="3090110"/>
        </p:xfrm>
        <a:graphic>
          <a:graphicData uri="http://schemas.openxmlformats.org/drawingml/2006/table">
            <a:tbl>
              <a:tblPr/>
              <a:tblGrid>
                <a:gridCol w="1481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8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φυλή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επιδράσεις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διασταύρωση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ετέρωση</a:t>
                      </a:r>
                      <a:endParaRPr kumimoji="0" lang="el-GR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l-G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l-G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Προσθετική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kumimoji="0" lang="en-US" altLang="en-US" sz="24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Μητρική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l-G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l-G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Ατομική</a:t>
                      </a:r>
                      <a:endParaRPr kumimoji="0" lang="el-GR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alt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Μητρική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l-GR" alt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endParaRPr kumimoji="0" lang="el-GR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Angus (A)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Angus x Simmental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Simmental (S)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Angus x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Charolais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Charolais (C)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Simmental x Charolais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27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229600" cy="382860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Book Antiqua" panose="02040602050305030304" pitchFamily="18" charset="0"/>
              </a:rPr>
              <a:t>Λύση: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155" y="976164"/>
            <a:ext cx="10450284" cy="5881836"/>
          </a:xfrm>
        </p:spPr>
        <p:txBody>
          <a:bodyPr/>
          <a:lstStyle/>
          <a:p>
            <a:pPr eaLnBrk="1" hangingPunct="1">
              <a:buNone/>
            </a:pPr>
            <a:r>
              <a:rPr lang="el-GR" b="1" dirty="0">
                <a:solidFill>
                  <a:srgbClr val="FF0000"/>
                </a:solidFill>
                <a:latin typeface="Book Antiqua" panose="02040602050305030304" pitchFamily="18" charset="0"/>
              </a:rPr>
              <a:t>Για τη διασταύρωση </a:t>
            </a:r>
            <a:r>
              <a:rPr lang="fr-FR" b="1" dirty="0">
                <a:solidFill>
                  <a:srgbClr val="FF0000"/>
                </a:solidFill>
                <a:latin typeface="Book Antiqua" panose="02040602050305030304" pitchFamily="18" charset="0"/>
              </a:rPr>
              <a:t>Simmental </a:t>
            </a:r>
            <a:r>
              <a:rPr lang="el-GR" b="1" dirty="0">
                <a:solidFill>
                  <a:srgbClr val="FF0000"/>
                </a:solidFill>
                <a:latin typeface="Book Antiqua" panose="02040602050305030304" pitchFamily="18" charset="0"/>
                <a:cs typeface="Arial" charset="0"/>
              </a:rPr>
              <a:t>♂ </a:t>
            </a:r>
            <a:r>
              <a:rPr lang="fr-FR" b="1" dirty="0">
                <a:solidFill>
                  <a:srgbClr val="FF0000"/>
                </a:solidFill>
                <a:latin typeface="Book Antiqua" panose="02040602050305030304" pitchFamily="18" charset="0"/>
              </a:rPr>
              <a:t>X (Angus X Charolais)</a:t>
            </a:r>
            <a:r>
              <a:rPr lang="el-GR" b="1" dirty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Book Antiqua" panose="02040602050305030304" pitchFamily="18" charset="0"/>
                <a:cs typeface="Arial" charset="0"/>
              </a:rPr>
              <a:t>♀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el-GR" sz="2400" b="1" dirty="0" err="1">
                <a:latin typeface="Book Antiqua" panose="02040602050305030304" pitchFamily="18" charset="0"/>
              </a:rPr>
              <a:t>μ.ο</a:t>
            </a:r>
            <a:r>
              <a:rPr lang="el-GR" sz="2400" b="1" dirty="0">
                <a:latin typeface="Book Antiqua" panose="02040602050305030304" pitchFamily="18" charset="0"/>
              </a:rPr>
              <a:t>.</a:t>
            </a:r>
            <a:r>
              <a:rPr lang="en-US" sz="2400" b="1" dirty="0">
                <a:latin typeface="Book Antiqua" panose="02040602050305030304" pitchFamily="18" charset="0"/>
              </a:rPr>
              <a:t> + [0,5 </a:t>
            </a:r>
            <a:r>
              <a:rPr lang="en-US" sz="2400" b="1" dirty="0" err="1">
                <a:latin typeface="Book Antiqua" panose="02040602050305030304" pitchFamily="18" charset="0"/>
              </a:rPr>
              <a:t>g</a:t>
            </a:r>
            <a:r>
              <a:rPr lang="en-US" sz="2400" b="1" baseline="30000" dirty="0" err="1">
                <a:latin typeface="Book Antiqua" panose="02040602050305030304" pitchFamily="18" charset="0"/>
              </a:rPr>
              <a:t>I</a:t>
            </a:r>
            <a:r>
              <a:rPr lang="en-US" sz="2400" b="1" dirty="0">
                <a:latin typeface="Book Antiqua" panose="02040602050305030304" pitchFamily="18" charset="0"/>
              </a:rPr>
              <a:t> (S) + 0,25 </a:t>
            </a:r>
            <a:r>
              <a:rPr lang="en-US" sz="2400" b="1" dirty="0" err="1">
                <a:latin typeface="Book Antiqua" panose="02040602050305030304" pitchFamily="18" charset="0"/>
              </a:rPr>
              <a:t>g</a:t>
            </a:r>
            <a:r>
              <a:rPr lang="en-US" sz="2400" b="1" baseline="30000" dirty="0" err="1">
                <a:latin typeface="Book Antiqua" panose="02040602050305030304" pitchFamily="18" charset="0"/>
              </a:rPr>
              <a:t>I</a:t>
            </a:r>
            <a:r>
              <a:rPr lang="en-US" sz="2400" b="1" baseline="30000" dirty="0">
                <a:latin typeface="Book Antiqua" panose="02040602050305030304" pitchFamily="18" charset="0"/>
              </a:rPr>
              <a:t> </a:t>
            </a:r>
            <a:r>
              <a:rPr lang="en-US" sz="2400" b="1" dirty="0">
                <a:latin typeface="Book Antiqua" panose="02040602050305030304" pitchFamily="18" charset="0"/>
              </a:rPr>
              <a:t>(A)+ 0,25 </a:t>
            </a:r>
            <a:r>
              <a:rPr lang="en-US" sz="2400" b="1" dirty="0" err="1">
                <a:latin typeface="Book Antiqua" panose="02040602050305030304" pitchFamily="18" charset="0"/>
              </a:rPr>
              <a:t>g</a:t>
            </a:r>
            <a:r>
              <a:rPr lang="en-US" sz="2400" b="1" baseline="30000" dirty="0" err="1">
                <a:latin typeface="Book Antiqua" panose="02040602050305030304" pitchFamily="18" charset="0"/>
              </a:rPr>
              <a:t>I</a:t>
            </a:r>
            <a:r>
              <a:rPr lang="en-US" sz="2400" b="1" dirty="0">
                <a:latin typeface="Book Antiqua" panose="02040602050305030304" pitchFamily="18" charset="0"/>
              </a:rPr>
              <a:t> (C)] + [0,5 </a:t>
            </a:r>
            <a:r>
              <a:rPr lang="en-US" sz="2400" b="1" dirty="0" err="1">
                <a:latin typeface="Book Antiqua" panose="02040602050305030304" pitchFamily="18" charset="0"/>
              </a:rPr>
              <a:t>g</a:t>
            </a:r>
            <a:r>
              <a:rPr lang="en-US" sz="2400" b="1" baseline="30000" dirty="0" err="1">
                <a:latin typeface="Book Antiqua" panose="02040602050305030304" pitchFamily="18" charset="0"/>
              </a:rPr>
              <a:t>M</a:t>
            </a:r>
            <a:r>
              <a:rPr lang="en-US" sz="2400" b="1" dirty="0">
                <a:latin typeface="Book Antiqua" panose="02040602050305030304" pitchFamily="18" charset="0"/>
              </a:rPr>
              <a:t> (A) + 0,5 </a:t>
            </a:r>
            <a:r>
              <a:rPr lang="en-US" sz="2400" b="1" dirty="0" err="1">
                <a:latin typeface="Book Antiqua" panose="02040602050305030304" pitchFamily="18" charset="0"/>
              </a:rPr>
              <a:t>g</a:t>
            </a:r>
            <a:r>
              <a:rPr lang="en-US" sz="2400" b="1" baseline="30000" dirty="0" err="1">
                <a:latin typeface="Book Antiqua" panose="02040602050305030304" pitchFamily="18" charset="0"/>
              </a:rPr>
              <a:t>M</a:t>
            </a:r>
            <a:r>
              <a:rPr lang="en-US" sz="2400" b="1" dirty="0">
                <a:latin typeface="Book Antiqua" panose="02040602050305030304" pitchFamily="18" charset="0"/>
              </a:rPr>
              <a:t> (C)] + 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en-US" sz="2400" b="1" dirty="0">
                <a:latin typeface="Book Antiqua" panose="02040602050305030304" pitchFamily="18" charset="0"/>
              </a:rPr>
              <a:t>       + [0,5 </a:t>
            </a:r>
            <a:r>
              <a:rPr lang="en-US" sz="2400" b="1" dirty="0" err="1">
                <a:latin typeface="Book Antiqua" panose="02040602050305030304" pitchFamily="18" charset="0"/>
              </a:rPr>
              <a:t>h</a:t>
            </a:r>
            <a:r>
              <a:rPr lang="en-US" sz="2400" b="1" baseline="30000" dirty="0" err="1">
                <a:latin typeface="Book Antiqua" panose="02040602050305030304" pitchFamily="18" charset="0"/>
              </a:rPr>
              <a:t>I</a:t>
            </a:r>
            <a:r>
              <a:rPr lang="en-US" sz="2400" b="1" dirty="0">
                <a:latin typeface="Book Antiqua" panose="02040602050305030304" pitchFamily="18" charset="0"/>
              </a:rPr>
              <a:t> (</a:t>
            </a:r>
            <a:r>
              <a:rPr lang="en-US" sz="2400" b="1" dirty="0" err="1">
                <a:latin typeface="Book Antiqua" panose="02040602050305030304" pitchFamily="18" charset="0"/>
              </a:rPr>
              <a:t>SxA</a:t>
            </a:r>
            <a:r>
              <a:rPr lang="en-US" sz="2400" b="1" dirty="0">
                <a:latin typeface="Book Antiqua" panose="02040602050305030304" pitchFamily="18" charset="0"/>
              </a:rPr>
              <a:t>) + 0,5 </a:t>
            </a:r>
            <a:r>
              <a:rPr lang="en-US" sz="2400" b="1" dirty="0" err="1">
                <a:latin typeface="Book Antiqua" panose="02040602050305030304" pitchFamily="18" charset="0"/>
              </a:rPr>
              <a:t>h</a:t>
            </a:r>
            <a:r>
              <a:rPr lang="en-US" sz="2400" b="1" baseline="30000" dirty="0" err="1">
                <a:latin typeface="Book Antiqua" panose="02040602050305030304" pitchFamily="18" charset="0"/>
              </a:rPr>
              <a:t>I</a:t>
            </a:r>
            <a:r>
              <a:rPr lang="en-US" sz="2400" b="1" dirty="0">
                <a:latin typeface="Book Antiqua" panose="02040602050305030304" pitchFamily="18" charset="0"/>
              </a:rPr>
              <a:t> (</a:t>
            </a:r>
            <a:r>
              <a:rPr lang="en-US" sz="2400" b="1" dirty="0" err="1">
                <a:latin typeface="Book Antiqua" panose="02040602050305030304" pitchFamily="18" charset="0"/>
              </a:rPr>
              <a:t>SxC</a:t>
            </a:r>
            <a:r>
              <a:rPr lang="en-US" sz="2400" b="1" dirty="0">
                <a:latin typeface="Book Antiqua" panose="02040602050305030304" pitchFamily="18" charset="0"/>
              </a:rPr>
              <a:t>) ] + [ h</a:t>
            </a:r>
            <a:r>
              <a:rPr lang="el-GR" sz="2400" b="1" baseline="30000" dirty="0">
                <a:latin typeface="Book Antiqua" panose="02040602050305030304" pitchFamily="18" charset="0"/>
              </a:rPr>
              <a:t>Μ</a:t>
            </a:r>
            <a:r>
              <a:rPr lang="en-US" sz="2400" b="1" dirty="0">
                <a:latin typeface="Book Antiqua" panose="02040602050305030304" pitchFamily="18" charset="0"/>
              </a:rPr>
              <a:t> (</a:t>
            </a:r>
            <a:r>
              <a:rPr lang="en-US" sz="2400" b="1" dirty="0" err="1">
                <a:latin typeface="Book Antiqua" panose="02040602050305030304" pitchFamily="18" charset="0"/>
              </a:rPr>
              <a:t>AxC</a:t>
            </a:r>
            <a:r>
              <a:rPr lang="en-US" sz="2400" b="1" dirty="0">
                <a:latin typeface="Book Antiqua" panose="02040602050305030304" pitchFamily="18" charset="0"/>
              </a:rPr>
              <a:t>) ]=</a:t>
            </a:r>
            <a:endParaRPr lang="el-GR" sz="2400" b="1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el-GR" sz="2000" dirty="0">
                <a:latin typeface="Book Antiqua" panose="02040602050305030304" pitchFamily="18" charset="0"/>
              </a:rPr>
              <a:t>= 225 + </a:t>
            </a:r>
            <a:r>
              <a:rPr lang="en-US" sz="2000" dirty="0">
                <a:latin typeface="Book Antiqua" panose="02040602050305030304" pitchFamily="18" charset="0"/>
              </a:rPr>
              <a:t>[</a:t>
            </a:r>
            <a:r>
              <a:rPr lang="el-GR" sz="2000" dirty="0">
                <a:latin typeface="Book Antiqua" panose="02040602050305030304" pitchFamily="18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</a:rPr>
              <a:t>(</a:t>
            </a:r>
            <a:r>
              <a:rPr lang="el-GR" sz="2000" dirty="0">
                <a:latin typeface="Book Antiqua" panose="02040602050305030304" pitchFamily="18" charset="0"/>
              </a:rPr>
              <a:t>0,5 </a:t>
            </a:r>
            <a:r>
              <a:rPr lang="en-US" sz="2000" dirty="0">
                <a:latin typeface="Book Antiqua" panose="02040602050305030304" pitchFamily="18" charset="0"/>
              </a:rPr>
              <a:t>x 40) + (0,25 x 0) + (0,25 x 40)] + [ (0,5 x 5) + (0,5 x 5)] + [(0,5 x 4) + (0,5 x 0)]+8=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None/>
            </a:pPr>
            <a:r>
              <a:rPr lang="en-US" sz="2000" dirty="0">
                <a:latin typeface="Book Antiqua" panose="02040602050305030304" pitchFamily="18" charset="0"/>
              </a:rPr>
              <a:t>= 225 + 20 +0+10 + 2,5 + 2,5 +  2 +0 + 8= </a:t>
            </a:r>
            <a:r>
              <a:rPr lang="en-US" sz="2400" b="1" dirty="0">
                <a:latin typeface="Book Antiqua" panose="02040602050305030304" pitchFamily="18" charset="0"/>
              </a:rPr>
              <a:t>270 kg</a:t>
            </a:r>
            <a:endParaRPr lang="el-GR" sz="2400" b="1" dirty="0">
              <a:latin typeface="Book Antiqua" panose="02040602050305030304" pitchFamily="18" charset="0"/>
            </a:endParaRPr>
          </a:p>
          <a:p>
            <a:pPr eaLnBrk="1" hangingPunct="1">
              <a:buNone/>
            </a:pPr>
            <a:endParaRPr lang="el-GR" b="1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el-GR" dirty="0"/>
          </a:p>
          <a:p>
            <a:pPr eaLnBrk="1" hangingPunct="1">
              <a:buNone/>
            </a:pPr>
            <a:endParaRPr lang="el-GR" dirty="0"/>
          </a:p>
          <a:p>
            <a:endParaRPr lang="el-GR" dirty="0"/>
          </a:p>
        </p:txBody>
      </p:sp>
      <p:graphicFrame>
        <p:nvGraphicFramePr>
          <p:cNvPr id="4" name="Group 53"/>
          <p:cNvGraphicFramePr>
            <a:graphicFrameLocks noGrp="1"/>
          </p:cNvGraphicFramePr>
          <p:nvPr>
            <p:extLst/>
          </p:nvPr>
        </p:nvGraphicFramePr>
        <p:xfrm>
          <a:off x="1071155" y="3538544"/>
          <a:ext cx="9835879" cy="2544544"/>
        </p:xfrm>
        <a:graphic>
          <a:graphicData uri="http://schemas.openxmlformats.org/drawingml/2006/table">
            <a:tbl>
              <a:tblPr/>
              <a:tblGrid>
                <a:gridCol w="1593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7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9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φυλή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επιδράσεις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διασταύρωση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ετέρωση</a:t>
                      </a: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2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Προσθετική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kumimoji="0" lang="en-US" altLang="en-US" sz="20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Μητρική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kumimoji="0" lang="en-US" altLang="en-US" sz="20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Ατομική</a:t>
                      </a:r>
                      <a:endParaRPr kumimoji="0" lang="el-GR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alt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Μητρική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l-GR" alt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endParaRPr kumimoji="0" lang="el-GR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Angus (A)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Angus x Simmental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Simmental (S)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Angus x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Charolais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Charolais (C)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Simmental x Charolais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65927" y="0"/>
            <a:ext cx="199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/>
              <a:t>Άσκηση 14</a:t>
            </a:r>
          </a:p>
        </p:txBody>
      </p:sp>
    </p:spTree>
    <p:extLst>
      <p:ext uri="{BB962C8B-B14F-4D97-AF65-F5344CB8AC3E}">
        <p14:creationId xmlns:p14="http://schemas.microsoft.com/office/powerpoint/2010/main" val="13392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273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Times New Roman</vt:lpstr>
      <vt:lpstr>Office Theme</vt:lpstr>
      <vt:lpstr>Άσκηση</vt:lpstr>
      <vt:lpstr>Λύση: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32</cp:revision>
  <dcterms:created xsi:type="dcterms:W3CDTF">2021-12-19T21:38:44Z</dcterms:created>
  <dcterms:modified xsi:type="dcterms:W3CDTF">2023-12-28T21:21:05Z</dcterms:modified>
</cp:coreProperties>
</file>