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6" r:id="rId2"/>
    <p:sldId id="262" r:id="rId3"/>
    <p:sldId id="263" r:id="rId4"/>
    <p:sldId id="264" r:id="rId5"/>
    <p:sldId id="257" r:id="rId6"/>
    <p:sldId id="259" r:id="rId7"/>
    <p:sldId id="261" r:id="rId8"/>
    <p:sldId id="265" r:id="rId9"/>
    <p:sldId id="258" r:id="rId10"/>
    <p:sldId id="266" r:id="rId11"/>
    <p:sldId id="260" r:id="rId12"/>
    <p:sldId id="267" r:id="rId13"/>
    <p:sldId id="268" r:id="rId1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49" autoAdjust="0"/>
  </p:normalViewPr>
  <p:slideViewPr>
    <p:cSldViewPr>
      <p:cViewPr varScale="1">
        <p:scale>
          <a:sx n="64" d="100"/>
          <a:sy n="64" d="100"/>
        </p:scale>
        <p:origin x="-6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mn-cs"/>
              </a:defRPr>
            </a:lvl1pPr>
          </a:lstStyle>
          <a:p>
            <a:pPr>
              <a:defRPr/>
            </a:pPr>
            <a:fld id="{8D73ED1B-151C-4EC9-968D-DE912930B80E}" type="datetimeFigureOut">
              <a:rPr lang="el-GR"/>
              <a:pPr>
                <a:defRPr/>
              </a:pPr>
              <a:t>9/8/2013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mn-cs"/>
              </a:defRPr>
            </a:lvl1pPr>
          </a:lstStyle>
          <a:p>
            <a:pPr>
              <a:defRPr/>
            </a:pPr>
            <a:fld id="{6AE744A7-E6D6-4E7D-A416-76C9F0789926}"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4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0483" name="Θέση αριθμού διαφάνειας 3"/>
          <p:cNvSpPr>
            <a:spLocks noGrp="1"/>
          </p:cNvSpPr>
          <p:nvPr>
            <p:ph type="sldNum" sz="quarter" idx="5"/>
          </p:nvPr>
        </p:nvSpPr>
        <p:spPr bwMode="auto">
          <a:noFill/>
          <a:ln>
            <a:miter lim="800000"/>
            <a:headEnd/>
            <a:tailEnd/>
          </a:ln>
        </p:spPr>
        <p:txBody>
          <a:bodyPr/>
          <a:lstStyle/>
          <a:p>
            <a:fld id="{1AAA4C8C-8C9A-4CCA-8ED0-D531597E1981}" type="slidenum">
              <a:rPr lang="el-GR" smtClean="0">
                <a:latin typeface="Arial" charset="0"/>
                <a:cs typeface="Arial" charset="0"/>
              </a:rPr>
              <a:pPr/>
              <a:t>5</a:t>
            </a:fld>
            <a:endParaRPr lang="el-G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5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2531" name="Θέση αριθμού διαφάνειας 3"/>
          <p:cNvSpPr>
            <a:spLocks noGrp="1"/>
          </p:cNvSpPr>
          <p:nvPr>
            <p:ph type="sldNum" sz="quarter" idx="5"/>
          </p:nvPr>
        </p:nvSpPr>
        <p:spPr bwMode="auto">
          <a:noFill/>
          <a:ln>
            <a:miter lim="800000"/>
            <a:headEnd/>
            <a:tailEnd/>
          </a:ln>
        </p:spPr>
        <p:txBody>
          <a:bodyPr/>
          <a:lstStyle/>
          <a:p>
            <a:fld id="{800D60E1-FAE5-45F2-90B9-31CBBBA2A237}" type="slidenum">
              <a:rPr lang="el-GR" smtClean="0">
                <a:latin typeface="Arial" charset="0"/>
                <a:cs typeface="Arial" charset="0"/>
              </a:rPr>
              <a:pPr/>
              <a:t>6</a:t>
            </a:fld>
            <a:endParaRPr lang="el-G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57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4579" name="Θέση αριθμού διαφάνειας 3"/>
          <p:cNvSpPr>
            <a:spLocks noGrp="1"/>
          </p:cNvSpPr>
          <p:nvPr>
            <p:ph type="sldNum" sz="quarter" idx="5"/>
          </p:nvPr>
        </p:nvSpPr>
        <p:spPr bwMode="auto">
          <a:noFill/>
          <a:ln>
            <a:miter lim="800000"/>
            <a:headEnd/>
            <a:tailEnd/>
          </a:ln>
        </p:spPr>
        <p:txBody>
          <a:bodyPr/>
          <a:lstStyle/>
          <a:p>
            <a:fld id="{A0BF254C-8B26-46AE-BE5E-4D650C475898}" type="slidenum">
              <a:rPr lang="el-GR" smtClean="0">
                <a:latin typeface="Arial" charset="0"/>
                <a:cs typeface="Arial" charset="0"/>
              </a:rPr>
              <a:pPr/>
              <a:t>7</a:t>
            </a:fld>
            <a:endParaRPr lang="el-G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662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6627" name="Θέση αριθμού διαφάνειας 3"/>
          <p:cNvSpPr>
            <a:spLocks noGrp="1"/>
          </p:cNvSpPr>
          <p:nvPr>
            <p:ph type="sldNum" sz="quarter" idx="5"/>
          </p:nvPr>
        </p:nvSpPr>
        <p:spPr bwMode="auto">
          <a:noFill/>
          <a:ln>
            <a:miter lim="800000"/>
            <a:headEnd/>
            <a:tailEnd/>
          </a:ln>
        </p:spPr>
        <p:txBody>
          <a:bodyPr/>
          <a:lstStyle/>
          <a:p>
            <a:fld id="{ABFA537B-F839-4963-AFF2-92C1E4D71A30}" type="slidenum">
              <a:rPr lang="el-GR" smtClean="0">
                <a:latin typeface="Arial" charset="0"/>
                <a:cs typeface="Arial" charset="0"/>
              </a:rPr>
              <a:pPr/>
              <a:t>8</a:t>
            </a:fld>
            <a:endParaRPr lang="el-G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969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9699" name="Θέση αριθμού διαφάνειας 3"/>
          <p:cNvSpPr>
            <a:spLocks noGrp="1"/>
          </p:cNvSpPr>
          <p:nvPr>
            <p:ph type="sldNum" sz="quarter" idx="5"/>
          </p:nvPr>
        </p:nvSpPr>
        <p:spPr bwMode="auto">
          <a:noFill/>
          <a:ln>
            <a:miter lim="800000"/>
            <a:headEnd/>
            <a:tailEnd/>
          </a:ln>
        </p:spPr>
        <p:txBody>
          <a:bodyPr/>
          <a:lstStyle/>
          <a:p>
            <a:fld id="{AA7A0DA0-CBB9-48B2-8757-209DB8A4F843}" type="slidenum">
              <a:rPr lang="el-GR" smtClean="0">
                <a:latin typeface="Arial" charset="0"/>
                <a:cs typeface="Arial" charset="0"/>
              </a:rPr>
              <a:pPr/>
              <a:t>10</a:t>
            </a:fld>
            <a:endParaRPr lang="el-GR"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174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1747" name="Θέση αριθμού διαφάνειας 3"/>
          <p:cNvSpPr>
            <a:spLocks noGrp="1"/>
          </p:cNvSpPr>
          <p:nvPr>
            <p:ph type="sldNum" sz="quarter" idx="5"/>
          </p:nvPr>
        </p:nvSpPr>
        <p:spPr bwMode="auto">
          <a:noFill/>
          <a:ln>
            <a:miter lim="800000"/>
            <a:headEnd/>
            <a:tailEnd/>
          </a:ln>
        </p:spPr>
        <p:txBody>
          <a:bodyPr/>
          <a:lstStyle/>
          <a:p>
            <a:fld id="{BDC7460C-C36D-4F3A-B485-F13BF26D545F}" type="slidenum">
              <a:rPr lang="el-GR" smtClean="0">
                <a:latin typeface="Arial" charset="0"/>
                <a:cs typeface="Arial" charset="0"/>
              </a:rPr>
              <a:pPr/>
              <a:t>11</a:t>
            </a:fld>
            <a:endParaRPr lang="el-G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mn-cs"/>
              </a:defRPr>
            </a:lvl1pPr>
          </a:lstStyle>
          <a:p>
            <a:pPr>
              <a:defRPr/>
            </a:pPr>
            <a:endParaRPr lang="el-G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cs typeface="+mn-cs"/>
              </a:defRPr>
            </a:lvl1pPr>
          </a:lstStyle>
          <a:p>
            <a:pPr>
              <a:defRPr/>
            </a:pPr>
            <a:endParaRPr lang="el-G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anose="020B0604020202020204" pitchFamily="34" charset="0"/>
                <a:cs typeface="+mn-cs"/>
              </a:defRPr>
            </a:lvl1pPr>
          </a:lstStyle>
          <a:p>
            <a:pPr>
              <a:defRPr/>
            </a:pPr>
            <a:fld id="{3FF90570-68C6-48CE-80C1-0729DB2248C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a:ext uri="{91240B29-F687-4F45-9708-019B960494DF}"/>
            <a:ext uri="{AF507438-7753-43E0-B8FC-AC1667EBCBE1}"/>
          </a:extLst>
        </p:spPr>
        <p:txBody>
          <a:bodyPr wrap="none"/>
          <a:lstStyle/>
          <a:p>
            <a:pPr>
              <a:defRPr/>
            </a:pPr>
            <a:endParaRPr lang="el-GR">
              <a:latin typeface="Arial" panose="020B0604020202020204" pitchFamily="34" charset="0"/>
              <a:cs typeface="+mn-cs"/>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4"/>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5"/>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sz="quarter"/>
          </p:nvPr>
        </p:nvSpPr>
        <p:spPr/>
        <p:txBody>
          <a:bodyPr/>
          <a:lstStyle/>
          <a:p>
            <a:pPr eaLnBrk="1" hangingPunct="1"/>
            <a:r>
              <a:rPr lang="el-GR" smtClean="0"/>
              <a:t>Σωματομετρήσεις</a:t>
            </a:r>
          </a:p>
        </p:txBody>
      </p:sp>
      <p:sp>
        <p:nvSpPr>
          <p:cNvPr id="15362" name="Rectangle 3"/>
          <p:cNvSpPr>
            <a:spLocks noGrp="1" noChangeArrowheads="1"/>
          </p:cNvSpPr>
          <p:nvPr>
            <p:ph type="subTitle" idx="1"/>
          </p:nvPr>
        </p:nvSpPr>
        <p:spPr/>
        <p:txBody>
          <a:bodyPr/>
          <a:lstStyle/>
          <a:p>
            <a:pPr eaLnBrk="1" hangingPunct="1"/>
            <a:r>
              <a:rPr lang="el-GR" b="1" smtClean="0"/>
              <a:t>Εργαστήριο Γενικής και Ειδικής Ζωοτεχνίας</a:t>
            </a:r>
          </a:p>
          <a:p>
            <a:pPr eaLnBrk="1" hangingPunct="1"/>
            <a:r>
              <a:rPr lang="el-GR" b="1" smtClean="0"/>
              <a:t>Γ.Π.Α.</a:t>
            </a:r>
          </a:p>
        </p:txBody>
      </p:sp>
      <p:sp>
        <p:nvSpPr>
          <p:cNvPr id="4"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pPr>
              <a:defRPr/>
            </a:pPr>
            <a:r>
              <a:rPr lang="el-GR" sz="1300" b="1" dirty="0">
                <a:solidFill>
                  <a:schemeClr val="bg1"/>
                </a:solidFill>
                <a:latin typeface="+mn-lt"/>
                <a:cs typeface="+mn-cs"/>
              </a:rPr>
              <a:t>Τμήμα: Επιστήμης Ζωικής Παραγωγής &amp; Υδατοκαλλιεργειών</a:t>
            </a:r>
          </a:p>
        </p:txBody>
      </p:sp>
      <p:sp>
        <p:nvSpPr>
          <p:cNvPr id="15366" name="Text Box 5"/>
          <p:cNvSpPr txBox="1">
            <a:spLocks noChangeArrowheads="1"/>
          </p:cNvSpPr>
          <p:nvPr/>
        </p:nvSpPr>
        <p:spPr bwMode="auto">
          <a:xfrm>
            <a:off x="3635375" y="5229225"/>
            <a:ext cx="4681538" cy="457200"/>
          </a:xfrm>
          <a:prstGeom prst="rect">
            <a:avLst/>
          </a:prstGeom>
          <a:noFill/>
          <a:ln w="9525">
            <a:noFill/>
            <a:miter lim="800000"/>
            <a:headEnd/>
            <a:tailEnd/>
          </a:ln>
        </p:spPr>
        <p:txBody>
          <a:bodyPr>
            <a:spAutoFit/>
          </a:bodyPr>
          <a:lstStyle/>
          <a:p>
            <a:r>
              <a:rPr lang="el-GR" sz="1200" b="1">
                <a:solidFill>
                  <a:schemeClr val="bg1"/>
                </a:solidFill>
              </a:rPr>
              <a:t>Διδάσκουσες: Κουτσούλη Παναγιώτα</a:t>
            </a:r>
            <a:r>
              <a:rPr lang="en-US" sz="1200" b="1">
                <a:solidFill>
                  <a:schemeClr val="bg1"/>
                </a:solidFill>
              </a:rPr>
              <a:t>, X</a:t>
            </a:r>
            <a:r>
              <a:rPr lang="el-GR" sz="1200" b="1">
                <a:solidFill>
                  <a:schemeClr val="bg1"/>
                </a:solidFill>
              </a:rPr>
              <a:t>αρισμιάδου Μαρία, </a:t>
            </a:r>
            <a:endParaRPr lang="en-US" sz="1200" b="1">
              <a:solidFill>
                <a:schemeClr val="bg1"/>
              </a:solidFill>
            </a:endParaRPr>
          </a:p>
          <a:p>
            <a:r>
              <a:rPr lang="en-US" sz="1200" b="1">
                <a:solidFill>
                  <a:schemeClr val="bg1"/>
                </a:solidFill>
              </a:rPr>
              <a:t>                         </a:t>
            </a:r>
            <a:r>
              <a:rPr lang="el-GR" sz="1200" b="1">
                <a:solidFill>
                  <a:schemeClr val="bg1"/>
                </a:solidFill>
              </a:rPr>
              <a:t>Αγιουτάντη Αννίτα</a:t>
            </a:r>
            <a:endParaRPr lang="el-GR"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a:xfrm>
            <a:off x="395288" y="381000"/>
            <a:ext cx="7924800" cy="960438"/>
          </a:xfrm>
        </p:spPr>
        <p:txBody>
          <a:bodyPr/>
          <a:lstStyle/>
          <a:p>
            <a:pPr eaLnBrk="1" hangingPunct="1"/>
            <a:r>
              <a:rPr lang="el-GR" sz="4000" smtClean="0"/>
              <a:t>Διάφορα μέτρα σώματος στην αγελάδα</a:t>
            </a:r>
          </a:p>
        </p:txBody>
      </p:sp>
      <p:pic>
        <p:nvPicPr>
          <p:cNvPr id="28674" name="Picture 7" descr="Μερικά σημαντικά μέτρα στο σώμα της αγελάδας (πηγή: Καραντούνιας (1963)).&#10;"/>
          <p:cNvPicPr>
            <a:picLocks noGrp="1" noChangeAspect="1" noChangeArrowheads="1"/>
          </p:cNvPicPr>
          <p:nvPr>
            <p:ph sz="half" idx="1"/>
          </p:nvPr>
        </p:nvPicPr>
        <p:blipFill>
          <a:blip r:embed="rId3"/>
          <a:srcRect/>
          <a:stretch>
            <a:fillRect/>
          </a:stretch>
        </p:blipFill>
        <p:spPr>
          <a:xfrm>
            <a:off x="506413" y="2728913"/>
            <a:ext cx="3848100" cy="2562225"/>
          </a:xfrm>
        </p:spPr>
      </p:pic>
      <p:sp>
        <p:nvSpPr>
          <p:cNvPr id="28675" name="TextBox 1"/>
          <p:cNvSpPr txBox="1">
            <a:spLocks noChangeArrowheads="1"/>
          </p:cNvSpPr>
          <p:nvPr/>
        </p:nvSpPr>
        <p:spPr bwMode="auto">
          <a:xfrm>
            <a:off x="631825" y="5529263"/>
            <a:ext cx="3597275" cy="923925"/>
          </a:xfrm>
          <a:prstGeom prst="rect">
            <a:avLst/>
          </a:prstGeom>
          <a:noFill/>
          <a:ln w="9525">
            <a:noFill/>
            <a:miter lim="800000"/>
            <a:headEnd/>
            <a:tailEnd/>
          </a:ln>
        </p:spPr>
        <p:txBody>
          <a:bodyPr>
            <a:spAutoFit/>
          </a:bodyPr>
          <a:lstStyle/>
          <a:p>
            <a:r>
              <a:rPr lang="el-GR">
                <a:solidFill>
                  <a:srgbClr val="000000"/>
                </a:solidFill>
              </a:rPr>
              <a:t>Μερικά σημαντικά μέτρα στο σώμα της αγελάδας (πηγή: Καραντούνιας (1963)).</a:t>
            </a:r>
          </a:p>
        </p:txBody>
      </p:sp>
      <p:sp>
        <p:nvSpPr>
          <p:cNvPr id="28676" name="Rectangle 5"/>
          <p:cNvSpPr>
            <a:spLocks noGrp="1" noChangeArrowheads="1"/>
          </p:cNvSpPr>
          <p:nvPr>
            <p:ph sz="half" idx="2"/>
          </p:nvPr>
        </p:nvSpPr>
        <p:spPr>
          <a:xfrm>
            <a:off x="4468813" y="1958975"/>
            <a:ext cx="3848100" cy="4638675"/>
          </a:xfrm>
        </p:spPr>
        <p:txBody>
          <a:bodyPr/>
          <a:lstStyle/>
          <a:p>
            <a:pPr eaLnBrk="1" hangingPunct="1">
              <a:lnSpc>
                <a:spcPct val="80000"/>
              </a:lnSpc>
              <a:buFontTx/>
              <a:buNone/>
            </a:pPr>
            <a:r>
              <a:rPr lang="el-GR" sz="2000" smtClean="0"/>
              <a:t> </a:t>
            </a:r>
            <a:r>
              <a:rPr lang="en-US" sz="2000" smtClean="0"/>
              <a:t>1</a:t>
            </a:r>
            <a:r>
              <a:rPr lang="el-GR" sz="2000" smtClean="0"/>
              <a:t> ύψος ακρωμίου</a:t>
            </a:r>
          </a:p>
          <a:p>
            <a:pPr eaLnBrk="1" hangingPunct="1">
              <a:lnSpc>
                <a:spcPct val="80000"/>
              </a:lnSpc>
              <a:buFontTx/>
              <a:buNone/>
            </a:pPr>
            <a:r>
              <a:rPr lang="el-GR" sz="2000" smtClean="0"/>
              <a:t> 2 ύψος ράχης</a:t>
            </a:r>
          </a:p>
          <a:p>
            <a:pPr eaLnBrk="1" hangingPunct="1">
              <a:lnSpc>
                <a:spcPct val="80000"/>
              </a:lnSpc>
              <a:buFontTx/>
              <a:buNone/>
            </a:pPr>
            <a:r>
              <a:rPr lang="el-GR" sz="2000" smtClean="0"/>
              <a:t> 3 ύψος οσφύος</a:t>
            </a:r>
          </a:p>
          <a:p>
            <a:pPr eaLnBrk="1" hangingPunct="1">
              <a:lnSpc>
                <a:spcPct val="80000"/>
              </a:lnSpc>
              <a:buFontTx/>
              <a:buNone/>
            </a:pPr>
            <a:r>
              <a:rPr lang="el-GR" sz="2000" smtClean="0"/>
              <a:t> 4 ύψος έκφυσης ουράς</a:t>
            </a:r>
          </a:p>
          <a:p>
            <a:pPr eaLnBrk="1" hangingPunct="1">
              <a:lnSpc>
                <a:spcPct val="80000"/>
              </a:lnSpc>
              <a:buFontTx/>
              <a:buNone/>
            </a:pPr>
            <a:r>
              <a:rPr lang="el-GR" sz="2000" smtClean="0"/>
              <a:t> 5 κεκλιμένο μήκος κορμού</a:t>
            </a:r>
          </a:p>
          <a:p>
            <a:pPr eaLnBrk="1" hangingPunct="1">
              <a:lnSpc>
                <a:spcPct val="80000"/>
              </a:lnSpc>
              <a:buFontTx/>
              <a:buNone/>
            </a:pPr>
            <a:r>
              <a:rPr lang="el-GR" sz="2000" smtClean="0"/>
              <a:t> 6 βάθος θώρακα</a:t>
            </a:r>
          </a:p>
          <a:p>
            <a:pPr eaLnBrk="1" hangingPunct="1">
              <a:lnSpc>
                <a:spcPct val="80000"/>
              </a:lnSpc>
              <a:buFontTx/>
              <a:buNone/>
            </a:pPr>
            <a:r>
              <a:rPr lang="el-GR" sz="2000" smtClean="0"/>
              <a:t> 7 περιφέρεια θώρακα</a:t>
            </a:r>
          </a:p>
          <a:p>
            <a:pPr eaLnBrk="1" hangingPunct="1">
              <a:lnSpc>
                <a:spcPct val="80000"/>
              </a:lnSpc>
              <a:buFontTx/>
              <a:buNone/>
            </a:pPr>
            <a:r>
              <a:rPr lang="el-GR" sz="2000" smtClean="0"/>
              <a:t> 8 μήκος κεφαλής</a:t>
            </a:r>
          </a:p>
          <a:p>
            <a:pPr eaLnBrk="1" hangingPunct="1">
              <a:lnSpc>
                <a:spcPct val="80000"/>
              </a:lnSpc>
              <a:buFontTx/>
              <a:buNone/>
            </a:pPr>
            <a:r>
              <a:rPr lang="el-GR" sz="2000" smtClean="0"/>
              <a:t> 9 εύρος κεφαλής</a:t>
            </a:r>
          </a:p>
          <a:p>
            <a:pPr eaLnBrk="1" hangingPunct="1">
              <a:lnSpc>
                <a:spcPct val="80000"/>
              </a:lnSpc>
              <a:buFontTx/>
              <a:buNone/>
            </a:pPr>
            <a:r>
              <a:rPr lang="el-GR" sz="2000" smtClean="0"/>
              <a:t>10 εύρος στήθους</a:t>
            </a:r>
          </a:p>
          <a:p>
            <a:pPr eaLnBrk="1" hangingPunct="1">
              <a:lnSpc>
                <a:spcPct val="80000"/>
              </a:lnSpc>
              <a:buFontTx/>
              <a:buNone/>
            </a:pPr>
            <a:r>
              <a:rPr lang="el-GR" sz="2000" smtClean="0"/>
              <a:t>11 εύρος γόμφων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a:xfrm>
            <a:off x="395288" y="381000"/>
            <a:ext cx="7924800" cy="960438"/>
          </a:xfrm>
        </p:spPr>
        <p:txBody>
          <a:bodyPr/>
          <a:lstStyle/>
          <a:p>
            <a:pPr eaLnBrk="1" hangingPunct="1"/>
            <a:r>
              <a:rPr lang="el-GR" sz="4000" smtClean="0"/>
              <a:t>Εκτιμήσεις εύρους στο σώμα της αγελάδας</a:t>
            </a:r>
          </a:p>
        </p:txBody>
      </p:sp>
      <p:pic>
        <p:nvPicPr>
          <p:cNvPr id="30722" name="Picture 7" descr="Σημαντικά εύρη στο σώμα της αγελάδας:&#10;1: εύρος στήθους μεταξύ ώμων&#10;2: εύρος θώρακος&#10;3: εμπρόσθιο εύρος λεκάνης (εύρος ειλεακών λόφων)&#10;4: μεσαίο εύρος λεκάνης (μεταξύ γόμφων)&#10;5: οπίσθιο εύρος λεκάνης (μεταξύ ισχιακών λόφων) &#10;(πηγή: αρχείο Εργαστηρίου Γενικής &amp; Ειδικής Ζωοτεχνίας).&#10;"/>
          <p:cNvPicPr>
            <a:picLocks noGrp="1" noChangeAspect="1" noChangeArrowheads="1"/>
          </p:cNvPicPr>
          <p:nvPr>
            <p:ph sz="half" idx="1"/>
          </p:nvPr>
        </p:nvPicPr>
        <p:blipFill>
          <a:blip r:embed="rId3"/>
          <a:srcRect/>
          <a:stretch>
            <a:fillRect/>
          </a:stretch>
        </p:blipFill>
        <p:spPr>
          <a:xfrm>
            <a:off x="1187450" y="1773238"/>
            <a:ext cx="6078538" cy="2157412"/>
          </a:xfrm>
        </p:spPr>
      </p:pic>
      <p:sp>
        <p:nvSpPr>
          <p:cNvPr id="30723" name="Rectangle 5"/>
          <p:cNvSpPr>
            <a:spLocks noGrp="1" noChangeArrowheads="1"/>
          </p:cNvSpPr>
          <p:nvPr>
            <p:ph sz="half" idx="2"/>
          </p:nvPr>
        </p:nvSpPr>
        <p:spPr>
          <a:xfrm>
            <a:off x="611188" y="4076700"/>
            <a:ext cx="8281987" cy="2781300"/>
          </a:xfrm>
        </p:spPr>
        <p:txBody>
          <a:bodyPr/>
          <a:lstStyle/>
          <a:p>
            <a:pPr eaLnBrk="1" hangingPunct="1">
              <a:lnSpc>
                <a:spcPct val="80000"/>
              </a:lnSpc>
              <a:buFontTx/>
              <a:buNone/>
            </a:pPr>
            <a:r>
              <a:rPr lang="el-GR" sz="2400" smtClean="0"/>
              <a:t>Σημαντικά εύρη στο σώμα της αγελάδας:</a:t>
            </a:r>
          </a:p>
          <a:p>
            <a:pPr eaLnBrk="1" hangingPunct="1">
              <a:lnSpc>
                <a:spcPct val="80000"/>
              </a:lnSpc>
              <a:buFontTx/>
              <a:buNone/>
            </a:pPr>
            <a:r>
              <a:rPr lang="el-GR" sz="2400" smtClean="0"/>
              <a:t>1: εύρος στήθους μεταξύ ώμων</a:t>
            </a:r>
          </a:p>
          <a:p>
            <a:pPr eaLnBrk="1" hangingPunct="1">
              <a:lnSpc>
                <a:spcPct val="80000"/>
              </a:lnSpc>
              <a:buFontTx/>
              <a:buNone/>
            </a:pPr>
            <a:r>
              <a:rPr lang="el-GR" sz="2400" smtClean="0"/>
              <a:t>2: εύρος θώρακος</a:t>
            </a:r>
          </a:p>
          <a:p>
            <a:pPr eaLnBrk="1" hangingPunct="1">
              <a:lnSpc>
                <a:spcPct val="80000"/>
              </a:lnSpc>
              <a:buFontTx/>
              <a:buNone/>
            </a:pPr>
            <a:r>
              <a:rPr lang="el-GR" sz="2400" smtClean="0"/>
              <a:t>3: εμπρόσθιο εύρος λεκάνης (εύρος ειλεακών λόφων)</a:t>
            </a:r>
          </a:p>
          <a:p>
            <a:pPr eaLnBrk="1" hangingPunct="1">
              <a:lnSpc>
                <a:spcPct val="80000"/>
              </a:lnSpc>
              <a:buFontTx/>
              <a:buNone/>
            </a:pPr>
            <a:r>
              <a:rPr lang="el-GR" sz="2400" smtClean="0"/>
              <a:t>4: μεσαίο εύρος λεκάνης (μεταξύ γόμφων)</a:t>
            </a:r>
          </a:p>
          <a:p>
            <a:pPr eaLnBrk="1" hangingPunct="1">
              <a:lnSpc>
                <a:spcPct val="80000"/>
              </a:lnSpc>
              <a:buFontTx/>
              <a:buNone/>
            </a:pPr>
            <a:r>
              <a:rPr lang="el-GR" sz="2400" smtClean="0"/>
              <a:t>5: οπίσθιο εύρος λεκάνης (μεταξύ ισχιακών λόφων) </a:t>
            </a:r>
          </a:p>
          <a:p>
            <a:pPr eaLnBrk="1" hangingPunct="1">
              <a:lnSpc>
                <a:spcPct val="80000"/>
              </a:lnSpc>
              <a:buFontTx/>
              <a:buNone/>
            </a:pPr>
            <a:r>
              <a:rPr lang="el-GR" sz="2400" smtClean="0"/>
              <a:t>(πηγή: αρχείο Εργαστηρίου Γενικής &amp; Ειδικής Ζωοτεχνίας).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l-GR" smtClean="0"/>
              <a:t>Λέξεις</a:t>
            </a:r>
            <a:r>
              <a:rPr lang="en-US" smtClean="0"/>
              <a:t>- </a:t>
            </a:r>
            <a:r>
              <a:rPr lang="el-GR" smtClean="0"/>
              <a:t>έννοιες κλειδιά</a:t>
            </a:r>
            <a:r>
              <a:rPr lang="en-US" smtClean="0"/>
              <a:t> 13</a:t>
            </a:r>
            <a:endParaRPr lang="el-GR" smtClean="0"/>
          </a:p>
        </p:txBody>
      </p:sp>
      <p:sp>
        <p:nvSpPr>
          <p:cNvPr id="32770" name="Θέση περιεχομένου 1"/>
          <p:cNvSpPr>
            <a:spLocks noGrp="1"/>
          </p:cNvSpPr>
          <p:nvPr>
            <p:ph idx="1"/>
          </p:nvPr>
        </p:nvSpPr>
        <p:spPr/>
        <p:txBody>
          <a:bodyPr/>
          <a:lstStyle/>
          <a:p>
            <a:pPr eaLnBrk="1" hangingPunct="1"/>
            <a:r>
              <a:rPr lang="el-GR" smtClean="0"/>
              <a:t>Σωματομετρήσεις</a:t>
            </a:r>
            <a:r>
              <a:rPr lang="en-US" smtClean="0"/>
              <a:t>, </a:t>
            </a:r>
            <a:r>
              <a:rPr lang="el-GR" smtClean="0"/>
              <a:t>μήκος, ύψος, εύρος</a:t>
            </a:r>
          </a:p>
          <a:p>
            <a:pPr eaLnBrk="1" hangingPunct="1"/>
            <a:r>
              <a:rPr lang="en-US" smtClean="0"/>
              <a:t>Body measurements</a:t>
            </a:r>
            <a:r>
              <a:rPr lang="el-GR" smtClean="0"/>
              <a:t>, </a:t>
            </a:r>
            <a:r>
              <a:rPr lang="en-US" smtClean="0"/>
              <a:t>length, height, width</a:t>
            </a:r>
            <a:endParaRPr lang="el-GR" smtClean="0"/>
          </a:p>
          <a:p>
            <a:pPr eaLnBrk="1" hangingPunct="1"/>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p:txBody>
          <a:bodyPr/>
          <a:lstStyle/>
          <a:p>
            <a:pPr eaLnBrk="1" hangingPunct="1"/>
            <a:r>
              <a:rPr lang="en-US" smtClean="0"/>
              <a:t>B</a:t>
            </a:r>
            <a:r>
              <a:rPr lang="el-GR" smtClean="0"/>
              <a:t>ιβλιογραφία</a:t>
            </a:r>
            <a:r>
              <a:rPr lang="en-US" smtClean="0"/>
              <a:t> 13</a:t>
            </a:r>
            <a:endParaRPr lang="el-GR" smtClean="0"/>
          </a:p>
        </p:txBody>
      </p:sp>
      <p:sp>
        <p:nvSpPr>
          <p:cNvPr id="55298" name="Θέση περιεχομένου 1"/>
          <p:cNvSpPr>
            <a:spLocks noGrp="1"/>
          </p:cNvSpPr>
          <p:nvPr>
            <p:ph idx="1"/>
          </p:nvPr>
        </p:nvSpPr>
        <p:spPr/>
        <p:txBody>
          <a:bodyPr rtlCol="0">
            <a:normAutofit lnSpcReduction="10000"/>
          </a:bodyPr>
          <a:lstStyle/>
          <a:p>
            <a:pPr eaLnBrk="1" fontAlgn="auto" hangingPunct="1">
              <a:lnSpc>
                <a:spcPct val="150000"/>
              </a:lnSpc>
              <a:spcAft>
                <a:spcPts val="0"/>
              </a:spcAft>
              <a:defRPr/>
            </a:pPr>
            <a:r>
              <a:rPr lang="el-GR" dirty="0" err="1" smtClean="0"/>
              <a:t>Καραντούνιας</a:t>
            </a:r>
            <a:r>
              <a:rPr lang="el-GR" dirty="0" smtClean="0"/>
              <a:t> Α. (1963): Εκτιμητική </a:t>
            </a:r>
            <a:r>
              <a:rPr lang="el-GR" dirty="0" err="1" smtClean="0"/>
              <a:t>Βοός</a:t>
            </a:r>
            <a:r>
              <a:rPr lang="el-GR" dirty="0" smtClean="0"/>
              <a:t>, Ανωτάτη Γεωπονική Σχολή, </a:t>
            </a:r>
            <a:r>
              <a:rPr lang="el-GR" dirty="0" err="1" smtClean="0"/>
              <a:t>Εργαστήριον</a:t>
            </a:r>
            <a:r>
              <a:rPr lang="el-GR" dirty="0" smtClean="0"/>
              <a:t> Ζωοτεχνίας, Αθήναι.</a:t>
            </a:r>
          </a:p>
          <a:p>
            <a:pPr eaLnBrk="1" fontAlgn="auto" hangingPunct="1">
              <a:lnSpc>
                <a:spcPct val="150000"/>
              </a:lnSpc>
              <a:spcAft>
                <a:spcPts val="0"/>
              </a:spcAft>
              <a:defRPr/>
            </a:pPr>
            <a:r>
              <a:rPr lang="el-GR" dirty="0" smtClean="0"/>
              <a:t>Παπαδημητρίου </a:t>
            </a:r>
            <a:r>
              <a:rPr lang="el-GR" dirty="0" err="1" smtClean="0"/>
              <a:t>Τρ</a:t>
            </a:r>
            <a:r>
              <a:rPr lang="el-GR" dirty="0" smtClean="0"/>
              <a:t>., Ελ. </a:t>
            </a:r>
            <a:r>
              <a:rPr lang="el-GR" dirty="0" err="1" smtClean="0"/>
              <a:t>Πανοπούλου</a:t>
            </a:r>
            <a:r>
              <a:rPr lang="el-GR" dirty="0" smtClean="0"/>
              <a:t>, Αντ. </a:t>
            </a:r>
            <a:r>
              <a:rPr lang="el-GR" dirty="0" err="1" smtClean="0"/>
              <a:t>Κομινάκης</a:t>
            </a:r>
            <a:r>
              <a:rPr lang="el-GR" dirty="0" smtClean="0"/>
              <a:t> (1998): Εξωτερικό των Ζώων, Εργαστήριο Γενικής &amp; Ειδικής Ζωοτεχνίας, Τμήμα Ζωικής Παραγωγής, Γεωπονικό Πανεπιστήμιο Αθηνών.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2"/>
          <p:cNvSpPr>
            <a:spLocks noGrp="1" noChangeArrowheads="1"/>
          </p:cNvSpPr>
          <p:nvPr>
            <p:ph type="title"/>
          </p:nvPr>
        </p:nvSpPr>
        <p:spPr>
          <a:xfrm>
            <a:off x="395288" y="381000"/>
            <a:ext cx="7924800" cy="960438"/>
          </a:xfrm>
        </p:spPr>
        <p:txBody>
          <a:bodyPr/>
          <a:lstStyle/>
          <a:p>
            <a:pPr eaLnBrk="1" hangingPunct="1"/>
            <a:r>
              <a:rPr lang="el-GR" sz="4000" smtClean="0"/>
              <a:t>Αντικειμενικοί στόχοι του εργαστηρίου 1</a:t>
            </a:r>
            <a:r>
              <a:rPr lang="en-US" sz="4000" smtClean="0"/>
              <a:t>3</a:t>
            </a:r>
            <a:endParaRPr lang="el-GR" sz="4000" smtClean="0"/>
          </a:p>
        </p:txBody>
      </p:sp>
      <p:sp>
        <p:nvSpPr>
          <p:cNvPr id="16386" name="Rectangle 3"/>
          <p:cNvSpPr>
            <a:spLocks noGrp="1" noChangeArrowheads="1"/>
          </p:cNvSpPr>
          <p:nvPr>
            <p:ph idx="1"/>
          </p:nvPr>
        </p:nvSpPr>
        <p:spPr/>
        <p:txBody>
          <a:bodyPr/>
          <a:lstStyle/>
          <a:p>
            <a:pPr eaLnBrk="1" hangingPunct="1">
              <a:lnSpc>
                <a:spcPct val="150000"/>
              </a:lnSpc>
              <a:buFont typeface="Wingdings" pitchFamily="2" charset="2"/>
              <a:buNone/>
            </a:pPr>
            <a:r>
              <a:rPr lang="el-GR" smtClean="0"/>
              <a:t>	Η σκοπιμότητα των σωματομετρήσεων, τα όργανα των σωματομετρήσεων και ο τρόπος μέτρησης διαφόρων διαστάσεων στο σώμα της αγελάδας.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p:cNvSpPr>
            <a:spLocks noGrp="1" noChangeArrowheads="1"/>
          </p:cNvSpPr>
          <p:nvPr>
            <p:ph type="title"/>
          </p:nvPr>
        </p:nvSpPr>
        <p:spPr>
          <a:xfrm>
            <a:off x="395288" y="381000"/>
            <a:ext cx="7924800" cy="960438"/>
          </a:xfrm>
        </p:spPr>
        <p:txBody>
          <a:bodyPr/>
          <a:lstStyle/>
          <a:p>
            <a:pPr eaLnBrk="1" hangingPunct="1"/>
            <a:r>
              <a:rPr lang="el-GR" sz="4000" smtClean="0"/>
              <a:t>Επιδιωκόμενα μαθησιακά αποτελέσματα</a:t>
            </a:r>
            <a:r>
              <a:rPr lang="en-US" sz="4000" smtClean="0"/>
              <a:t> 13</a:t>
            </a:r>
            <a:endParaRPr lang="el-GR" sz="4000" smtClean="0"/>
          </a:p>
        </p:txBody>
      </p:sp>
      <p:sp>
        <p:nvSpPr>
          <p:cNvPr id="17410" name="Rectangle 3"/>
          <p:cNvSpPr>
            <a:spLocks noGrp="1" noChangeArrowheads="1"/>
          </p:cNvSpPr>
          <p:nvPr>
            <p:ph idx="1"/>
          </p:nvPr>
        </p:nvSpPr>
        <p:spPr/>
        <p:txBody>
          <a:bodyPr/>
          <a:lstStyle/>
          <a:p>
            <a:pPr eaLnBrk="1" hangingPunct="1">
              <a:lnSpc>
                <a:spcPct val="150000"/>
              </a:lnSpc>
              <a:buFont typeface="Wingdings" pitchFamily="2" charset="2"/>
              <a:buNone/>
            </a:pPr>
            <a:r>
              <a:rPr lang="el-GR" smtClean="0"/>
              <a:t>	Επιδιώκεται η εξοικείωση του φοιτητή με τα όργανα σωματομετρήσεων και την εκτίμηση διαφόρων διαστάσεων πάνω στο σώμα της αγελάδες.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Grp="1" noChangeArrowheads="1"/>
          </p:cNvSpPr>
          <p:nvPr>
            <p:ph type="title"/>
          </p:nvPr>
        </p:nvSpPr>
        <p:spPr/>
        <p:txBody>
          <a:bodyPr/>
          <a:lstStyle/>
          <a:p>
            <a:pPr eaLnBrk="1" hangingPunct="1"/>
            <a:r>
              <a:rPr lang="el-GR" smtClean="0"/>
              <a:t>Μαθησιακοί στόχοι </a:t>
            </a:r>
            <a:r>
              <a:rPr lang="en-US" smtClean="0"/>
              <a:t>13</a:t>
            </a:r>
            <a:endParaRPr lang="el-GR" smtClean="0"/>
          </a:p>
        </p:txBody>
      </p:sp>
      <p:sp>
        <p:nvSpPr>
          <p:cNvPr id="18434" name="Rectangle 3"/>
          <p:cNvSpPr>
            <a:spLocks noGrp="1" noChangeArrowheads="1"/>
          </p:cNvSpPr>
          <p:nvPr>
            <p:ph idx="1"/>
          </p:nvPr>
        </p:nvSpPr>
        <p:spPr/>
        <p:txBody>
          <a:bodyPr/>
          <a:lstStyle/>
          <a:p>
            <a:pPr eaLnBrk="1" hangingPunct="1"/>
            <a:r>
              <a:rPr lang="el-GR" sz="2000" smtClean="0"/>
              <a:t>Με το πέρας της μελέτης του εργαστηρίου ο φοιτητής θα είναι σε θέση να γνωρίζει ότι: τα όργανα των σωματομετρήσεων είναι η μετρική ράβδος του </a:t>
            </a:r>
            <a:r>
              <a:rPr lang="en-US" sz="2000" smtClean="0"/>
              <a:t>Lydtin,</a:t>
            </a:r>
            <a:r>
              <a:rPr lang="el-GR" sz="2000" smtClean="0"/>
              <a:t> ο μετρικός διαβήτης και η μετροταινία.</a:t>
            </a:r>
          </a:p>
          <a:p>
            <a:pPr eaLnBrk="1" hangingPunct="1"/>
            <a:r>
              <a:rPr lang="el-GR" sz="2000" smtClean="0"/>
              <a:t>Με τη διενέργεια των σωματομετρήσεων εκτιμάται ο ρυθμός ανάπτυξης, εκτιμώνται οι διαστάσεις του ζώου, συγκρίνονται οι φυλές μεταξύ τους και μελετάται η εξέλιξή τους, υποβοηθάται η δημιουργία μιας νέας φυλής με βάση προκαθορισμένο τύπο ζώου και τέλος, μελετάται ο τρόπος μεταβίβασης των ελαττωματικών διαστάσεων στους απογόνους.</a:t>
            </a:r>
          </a:p>
          <a:p>
            <a:pPr eaLnBrk="1" hangingPunct="1"/>
            <a:r>
              <a:rPr lang="el-GR" sz="2000" smtClean="0"/>
              <a:t>Μερικές από τις σημαντικότερες διαστάσεις στο σώμα της αγελάδας είναι οι παρακάτω: ύψος ακρωμίου, ύψος ράχης, ύψος οσφύος, ύψος έκφυσης ουράς, κεκλιμένο μήκος κορμού, βάθος θώρακα, περιφέρεια θώρακα, μήκος κεφαλής, εύρος κεφαλής, εύρος στήθους, εύρος γόμφων, μήκος κεφαλής, βάθος και εύρος κεφαλής, μήκος κεράτων, μήκος τραχήλου.</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95288" y="404813"/>
            <a:ext cx="7924800" cy="960437"/>
          </a:xfrm>
        </p:spPr>
        <p:txBody>
          <a:bodyPr/>
          <a:lstStyle/>
          <a:p>
            <a:pPr eaLnBrk="1" hangingPunct="1"/>
            <a:r>
              <a:rPr lang="el-GR" sz="4000" smtClean="0"/>
              <a:t>Σκοπιμότητα των σωματομέτρησεων</a:t>
            </a:r>
          </a:p>
        </p:txBody>
      </p:sp>
      <p:sp>
        <p:nvSpPr>
          <p:cNvPr id="19458" name="Rectangle 3"/>
          <p:cNvSpPr>
            <a:spLocks noGrp="1" noChangeArrowheads="1"/>
          </p:cNvSpPr>
          <p:nvPr>
            <p:ph idx="1"/>
          </p:nvPr>
        </p:nvSpPr>
        <p:spPr/>
        <p:txBody>
          <a:bodyPr/>
          <a:lstStyle/>
          <a:p>
            <a:pPr eaLnBrk="1" hangingPunct="1"/>
            <a:r>
              <a:rPr lang="el-GR" smtClean="0"/>
              <a:t>Εκτίμηση του σώματος του ζώου</a:t>
            </a:r>
          </a:p>
          <a:p>
            <a:pPr eaLnBrk="1" hangingPunct="1"/>
            <a:r>
              <a:rPr lang="el-GR" smtClean="0"/>
              <a:t>Διαπίστωση της αυξητικής ικανότητας και της ανάπτυξης του ζώου</a:t>
            </a:r>
          </a:p>
          <a:p>
            <a:pPr eaLnBrk="1" hangingPunct="1"/>
            <a:r>
              <a:rPr lang="el-GR" smtClean="0"/>
              <a:t>Μελέτη διαφόρων φυλών και της εξ΄λιής τους</a:t>
            </a:r>
          </a:p>
          <a:p>
            <a:pPr eaLnBrk="1" hangingPunct="1"/>
            <a:r>
              <a:rPr lang="el-GR" smtClean="0"/>
              <a:t>Δημιουργία νέων φυλών με βάση προκαθορισμένο τύπο</a:t>
            </a:r>
          </a:p>
          <a:p>
            <a:pPr eaLnBrk="1" hangingPunct="1"/>
            <a:r>
              <a:rPr lang="el-GR" smtClean="0"/>
              <a:t>Μελέτη του τρόπου μεταβίβασης ελαττωματικών διαπλάσεων στους απογόνους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ChangeArrowheads="1"/>
          </p:cNvSpPr>
          <p:nvPr>
            <p:ph type="title"/>
          </p:nvPr>
        </p:nvSpPr>
        <p:spPr/>
        <p:txBody>
          <a:bodyPr/>
          <a:lstStyle/>
          <a:p>
            <a:pPr algn="r" eaLnBrk="1" hangingPunct="1"/>
            <a:r>
              <a:rPr lang="el-GR" sz="4000" smtClean="0"/>
              <a:t>Όργανα σωματομετρήσεων</a:t>
            </a:r>
            <a:r>
              <a:rPr lang="en-US" sz="4000" smtClean="0"/>
              <a:t> 1/</a:t>
            </a:r>
            <a:r>
              <a:rPr lang="el-GR" sz="4000" smtClean="0"/>
              <a:t>3</a:t>
            </a:r>
          </a:p>
        </p:txBody>
      </p:sp>
      <p:pic>
        <p:nvPicPr>
          <p:cNvPr id="21506" name="Picture 9" descr="μετρική ράβδος ή ράβδος του Lydtin και (πηγή: αρχείο Εργαστηρίου Γενικής &amp; Ειδικής Ζωοτεχνίας)&#10;"/>
          <p:cNvPicPr>
            <a:picLocks noGrp="1" noChangeAspect="1" noChangeArrowheads="1"/>
          </p:cNvPicPr>
          <p:nvPr>
            <p:ph sz="half" idx="1"/>
          </p:nvPr>
        </p:nvPicPr>
        <p:blipFill>
          <a:blip r:embed="rId3"/>
          <a:srcRect/>
          <a:stretch>
            <a:fillRect/>
          </a:stretch>
        </p:blipFill>
        <p:spPr>
          <a:xfrm>
            <a:off x="1042988" y="1773238"/>
            <a:ext cx="1290637" cy="3914775"/>
          </a:xfrm>
        </p:spPr>
      </p:pic>
      <p:sp>
        <p:nvSpPr>
          <p:cNvPr id="21507" name="Text Box 10"/>
          <p:cNvSpPr txBox="1">
            <a:spLocks noChangeArrowheads="1"/>
          </p:cNvSpPr>
          <p:nvPr/>
        </p:nvSpPr>
        <p:spPr bwMode="auto">
          <a:xfrm>
            <a:off x="468313" y="5697538"/>
            <a:ext cx="4392612" cy="1006475"/>
          </a:xfrm>
          <a:prstGeom prst="rect">
            <a:avLst/>
          </a:prstGeom>
          <a:solidFill>
            <a:schemeClr val="bg1"/>
          </a:solidFill>
          <a:ln w="9525">
            <a:noFill/>
            <a:miter lim="800000"/>
            <a:headEnd/>
            <a:tailEnd/>
          </a:ln>
        </p:spPr>
        <p:txBody>
          <a:bodyPr>
            <a:spAutoFit/>
          </a:bodyPr>
          <a:lstStyle/>
          <a:p>
            <a:pPr>
              <a:spcBef>
                <a:spcPct val="50000"/>
              </a:spcBef>
            </a:pPr>
            <a:r>
              <a:rPr lang="el-GR" sz="2000">
                <a:solidFill>
                  <a:srgbClr val="000000"/>
                </a:solidFill>
              </a:rPr>
              <a:t>μετρική ράβδος</a:t>
            </a:r>
            <a:r>
              <a:rPr lang="en-US" sz="2000">
                <a:solidFill>
                  <a:srgbClr val="000000"/>
                </a:solidFill>
              </a:rPr>
              <a:t> </a:t>
            </a:r>
            <a:r>
              <a:rPr lang="el-GR" sz="2000">
                <a:solidFill>
                  <a:srgbClr val="000000"/>
                </a:solidFill>
              </a:rPr>
              <a:t>ή ράβδος του </a:t>
            </a:r>
            <a:r>
              <a:rPr lang="en-US" sz="2000">
                <a:solidFill>
                  <a:srgbClr val="000000"/>
                </a:solidFill>
              </a:rPr>
              <a:t>Lydtin</a:t>
            </a:r>
            <a:r>
              <a:rPr lang="el-GR" sz="2000">
                <a:solidFill>
                  <a:srgbClr val="000000"/>
                </a:solidFill>
              </a:rPr>
              <a:t> (πηγή: αρχείο Εργαστηρίου Γενικής &amp; Ειδικής Ζωοτεχνίας)</a:t>
            </a:r>
            <a:r>
              <a:rPr lang="en-US" sz="2000">
                <a:solidFill>
                  <a:srgbClr val="000000"/>
                </a:solidFill>
              </a:rPr>
              <a:t>.</a:t>
            </a:r>
            <a:endParaRPr lang="el-GR" sz="2000">
              <a:solidFill>
                <a:srgbClr val="000000"/>
              </a:solidFill>
            </a:endParaRPr>
          </a:p>
        </p:txBody>
      </p:sp>
      <p:sp>
        <p:nvSpPr>
          <p:cNvPr id="21508" name="Θέση περιεχομένου 1"/>
          <p:cNvSpPr>
            <a:spLocks noGrp="1"/>
          </p:cNvSpPr>
          <p:nvPr>
            <p:ph sz="half" idx="2"/>
          </p:nvPr>
        </p:nvSpPr>
        <p:spPr>
          <a:xfrm>
            <a:off x="3419475" y="1628775"/>
            <a:ext cx="4897438" cy="3455988"/>
          </a:xfrm>
        </p:spPr>
        <p:txBody>
          <a:bodyPr/>
          <a:lstStyle/>
          <a:p>
            <a:pPr eaLnBrk="1" hangingPunct="1"/>
            <a:r>
              <a:rPr lang="el-GR" sz="2400" b="1" smtClean="0"/>
              <a:t>μετρική ράβδος</a:t>
            </a:r>
            <a:r>
              <a:rPr lang="en-US" sz="2400" b="1" smtClean="0"/>
              <a:t> </a:t>
            </a:r>
            <a:r>
              <a:rPr lang="el-GR" sz="2400" b="1" smtClean="0"/>
              <a:t>ή ράβδος του </a:t>
            </a:r>
            <a:r>
              <a:rPr lang="en-US" sz="2400" b="1" smtClean="0"/>
              <a:t>Lydtin</a:t>
            </a:r>
            <a:r>
              <a:rPr lang="el-GR" sz="2400" b="1" smtClean="0"/>
              <a:t> </a:t>
            </a:r>
            <a:r>
              <a:rPr lang="el-GR" sz="2400" smtClean="0"/>
              <a:t>Χρησιμοποιείται για τη μέτρηση και των τριών διαστάσεων, ύψους, μήκους και εύρους. Έχει ύψος 1,17</a:t>
            </a:r>
            <a:r>
              <a:rPr lang="en-US" sz="2400" smtClean="0"/>
              <a:t> m.</a:t>
            </a:r>
            <a:r>
              <a:rPr lang="el-GR" sz="2400" smtClean="0"/>
              <a:t> Με τη χρησιμοποίηση του εσωτερικού στελέχους μήκους 1</a:t>
            </a:r>
            <a:r>
              <a:rPr lang="en-US" sz="2400" smtClean="0"/>
              <a:t> m,</a:t>
            </a:r>
            <a:r>
              <a:rPr lang="el-GR" sz="2400" smtClean="0"/>
              <a:t> μπορεί να μετρήσει συνολικά 2,17 </a:t>
            </a:r>
            <a:r>
              <a:rPr lang="en-US" sz="2400" smtClean="0"/>
              <a:t>m.</a:t>
            </a:r>
            <a:r>
              <a:rPr lang="el-GR" sz="240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algn="r" eaLnBrk="1" hangingPunct="1"/>
            <a:r>
              <a:rPr lang="el-GR" sz="4000" smtClean="0"/>
              <a:t>Όργανα σωματομετρήσεων</a:t>
            </a:r>
            <a:r>
              <a:rPr lang="en-US" sz="4000" smtClean="0"/>
              <a:t> 2/</a:t>
            </a:r>
            <a:r>
              <a:rPr lang="el-GR" sz="4000" smtClean="0"/>
              <a:t>3</a:t>
            </a:r>
          </a:p>
        </p:txBody>
      </p:sp>
      <p:pic>
        <p:nvPicPr>
          <p:cNvPr id="23554" name="Θέση περιεχομένου 11" descr="A: μετρικός διαβήτης ο οποίος χρησιμοποιείται για μικρά μήκη και εύρη και Β: μετροταινία για τη μέτρηση του μήκους του σώματος (πηγή: αρχείο Εργαστηρίου Γενικής &amp; Ειδικής Ζωοτεχνίας)&#10;"/>
          <p:cNvPicPr>
            <a:picLocks noGrp="1" noChangeAspect="1"/>
          </p:cNvPicPr>
          <p:nvPr>
            <p:ph sz="half" idx="1"/>
          </p:nvPr>
        </p:nvPicPr>
        <p:blipFill>
          <a:blip r:embed="rId3"/>
          <a:srcRect/>
          <a:stretch>
            <a:fillRect/>
          </a:stretch>
        </p:blipFill>
        <p:spPr>
          <a:xfrm>
            <a:off x="1390650" y="1839913"/>
            <a:ext cx="5934075" cy="3101975"/>
          </a:xfrm>
        </p:spPr>
      </p:pic>
      <p:sp>
        <p:nvSpPr>
          <p:cNvPr id="23555" name="Text Box 9"/>
          <p:cNvSpPr>
            <a:spLocks noGrp="1" noChangeArrowheads="1"/>
          </p:cNvSpPr>
          <p:nvPr>
            <p:ph sz="half" idx="2"/>
          </p:nvPr>
        </p:nvSpPr>
        <p:spPr>
          <a:xfrm>
            <a:off x="574675" y="4941888"/>
            <a:ext cx="7566025" cy="1552575"/>
          </a:xfrm>
          <a:solidFill>
            <a:schemeClr val="bg1"/>
          </a:solidFill>
        </p:spPr>
        <p:txBody>
          <a:bodyPr>
            <a:spAutoFit/>
          </a:bodyPr>
          <a:lstStyle/>
          <a:p>
            <a:pPr marL="0" indent="0" eaLnBrk="1" hangingPunct="1">
              <a:spcBef>
                <a:spcPct val="50000"/>
              </a:spcBef>
              <a:buFont typeface="Wingdings" pitchFamily="2" charset="2"/>
              <a:buNone/>
            </a:pPr>
            <a:r>
              <a:rPr lang="en-US" sz="2400" smtClean="0"/>
              <a:t>A</a:t>
            </a:r>
            <a:r>
              <a:rPr lang="el-GR" sz="2400" smtClean="0"/>
              <a:t>: μετρικός διαβήτης</a:t>
            </a:r>
            <a:r>
              <a:rPr lang="en-US" sz="2400" smtClean="0"/>
              <a:t> </a:t>
            </a:r>
            <a:r>
              <a:rPr lang="el-GR" sz="2400" smtClean="0"/>
              <a:t>ο οποίος χρησιμοποιείται για μικρά μήκη και εύρη και Β: μετροταινία για τη μέτρηση του μήκους του σώματος (πηγή: αρχείο Εργαστηρίου Γενικής &amp; Ειδικής Ζωοτεχνίας).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p:txBody>
          <a:bodyPr/>
          <a:lstStyle/>
          <a:p>
            <a:pPr algn="r" eaLnBrk="1" hangingPunct="1"/>
            <a:r>
              <a:rPr lang="el-GR" sz="4000" smtClean="0"/>
              <a:t>Όργανα σωματομετρήσεων</a:t>
            </a:r>
            <a:r>
              <a:rPr lang="en-US" sz="4000" smtClean="0"/>
              <a:t> </a:t>
            </a:r>
            <a:r>
              <a:rPr lang="el-GR" sz="4000" smtClean="0"/>
              <a:t>3</a:t>
            </a:r>
            <a:r>
              <a:rPr lang="en-US" sz="4000" smtClean="0"/>
              <a:t>/</a:t>
            </a:r>
            <a:r>
              <a:rPr lang="el-GR" sz="4000" smtClean="0"/>
              <a:t>3</a:t>
            </a:r>
          </a:p>
        </p:txBody>
      </p:sp>
      <p:pic>
        <p:nvPicPr>
          <p:cNvPr id="25602" name="Picture 6" descr="γωνιόμετρο (πηγή: αρχείο Εργαστηρίου Γενικής &amp; Ειδικής Ζωοτεχνίας)&#10;"/>
          <p:cNvPicPr>
            <a:picLocks noGrp="1" noChangeAspect="1" noChangeArrowheads="1"/>
          </p:cNvPicPr>
          <p:nvPr>
            <p:ph sz="half" idx="1"/>
          </p:nvPr>
        </p:nvPicPr>
        <p:blipFill>
          <a:blip r:embed="rId3"/>
          <a:srcRect/>
          <a:stretch>
            <a:fillRect/>
          </a:stretch>
        </p:blipFill>
        <p:spPr>
          <a:xfrm>
            <a:off x="1692275" y="1989138"/>
            <a:ext cx="3660775" cy="2952750"/>
          </a:xfrm>
        </p:spPr>
      </p:pic>
      <p:sp>
        <p:nvSpPr>
          <p:cNvPr id="25603" name="Text Box 10"/>
          <p:cNvSpPr>
            <a:spLocks noGrp="1" noChangeArrowheads="1"/>
          </p:cNvSpPr>
          <p:nvPr>
            <p:ph sz="half" idx="2"/>
          </p:nvPr>
        </p:nvSpPr>
        <p:spPr>
          <a:xfrm>
            <a:off x="755650" y="5589588"/>
            <a:ext cx="7564438" cy="822325"/>
          </a:xfrm>
          <a:solidFill>
            <a:schemeClr val="bg1"/>
          </a:solidFill>
        </p:spPr>
        <p:txBody>
          <a:bodyPr>
            <a:spAutoFit/>
          </a:bodyPr>
          <a:lstStyle/>
          <a:p>
            <a:pPr marL="0" indent="0" eaLnBrk="1" hangingPunct="1">
              <a:spcBef>
                <a:spcPct val="50000"/>
              </a:spcBef>
              <a:buFont typeface="Wingdings" pitchFamily="2" charset="2"/>
              <a:buNone/>
            </a:pPr>
            <a:r>
              <a:rPr lang="el-GR" sz="2400" smtClean="0"/>
              <a:t>γωνιόμετρο (πηγή: αρχείο Εργαστηρίου Γενικής &amp; Ειδικής Ζωοτεχνίας)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395288" y="381000"/>
            <a:ext cx="7924800" cy="960438"/>
          </a:xfrm>
        </p:spPr>
        <p:txBody>
          <a:bodyPr/>
          <a:lstStyle/>
          <a:p>
            <a:pPr eaLnBrk="1" hangingPunct="1"/>
            <a:r>
              <a:rPr lang="el-GR" sz="4000" smtClean="0"/>
              <a:t>Σωματομετρήσεις στην κεφαλή της αγελάδας</a:t>
            </a:r>
          </a:p>
        </p:txBody>
      </p:sp>
      <p:sp>
        <p:nvSpPr>
          <p:cNvPr id="27650" name="Rectangle 5"/>
          <p:cNvSpPr>
            <a:spLocks noGrp="1" noChangeArrowheads="1"/>
          </p:cNvSpPr>
          <p:nvPr>
            <p:ph idx="1"/>
          </p:nvPr>
        </p:nvSpPr>
        <p:spPr/>
        <p:txBody>
          <a:bodyPr/>
          <a:lstStyle/>
          <a:p>
            <a:pPr eaLnBrk="1" hangingPunct="1"/>
            <a:r>
              <a:rPr lang="el-GR" sz="2300" b="1" smtClean="0"/>
              <a:t> </a:t>
            </a:r>
            <a:r>
              <a:rPr lang="en-US" sz="2300" smtClean="0"/>
              <a:t>1</a:t>
            </a:r>
            <a:r>
              <a:rPr lang="el-GR" sz="2300" smtClean="0"/>
              <a:t> μήκος κεφαλής: η απόσταση της κορυφής του ακροκεφαλίου από το μέσο του ρινικού κατόπτρου.</a:t>
            </a:r>
          </a:p>
          <a:p>
            <a:pPr eaLnBrk="1" hangingPunct="1"/>
            <a:r>
              <a:rPr lang="el-GR" sz="2300" smtClean="0"/>
              <a:t> 2 βάθος κεφάλής: η απόσταση της κορυφής του ακροκεφαλίου από την κορυφή της εξωτερικής γωνίας της κάτω σιαγόνας.</a:t>
            </a:r>
          </a:p>
          <a:p>
            <a:pPr eaLnBrk="1" hangingPunct="1"/>
            <a:r>
              <a:rPr lang="el-GR" sz="2300" smtClean="0"/>
              <a:t> 3 εύρος μετώπου: η απόσταση μεταξύ δύο σημείων του μετώπου που απέχουν περισσότερο μεταξύ τους.</a:t>
            </a:r>
          </a:p>
          <a:p>
            <a:pPr eaLnBrk="1" hangingPunct="1"/>
            <a:r>
              <a:rPr lang="el-GR" sz="2300" smtClean="0"/>
              <a:t> 4 εύρος σιαγόνων: η απόσταση μεταξύ των κορυφών των εξωτερικών γωνιών των δύο κάτω σιαγόνων.</a:t>
            </a:r>
          </a:p>
          <a:p>
            <a:pPr eaLnBrk="1" hangingPunct="1"/>
            <a:r>
              <a:rPr lang="el-GR" sz="2300" smtClean="0"/>
              <a:t> 5 μήκος κεράτων: το μήκος της εξωτερικής καμπύλης του κέρατος από τη βάση μέχρι την κορυφή.</a:t>
            </a:r>
          </a:p>
          <a:p>
            <a:pPr eaLnBrk="1" hangingPunct="1"/>
            <a:r>
              <a:rPr lang="el-GR" sz="2300" smtClean="0"/>
              <a:t> 6 περίμετρος κεράτων: η περίμετρος στη βάση των κεράτων.</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Παρουσίαση2" id="{37156705-AD48-4DAC-A3DB-201641F40FC4}" vid="{4592052C-43C5-48FC-B72E-F41B7903523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zp_b</Template>
  <TotalTime>157</TotalTime>
  <Words>573</Words>
  <Application>Microsoft Office PowerPoint</Application>
  <PresentationFormat>Προβολή στην οθόνη (4:3)</PresentationFormat>
  <Paragraphs>67</Paragraphs>
  <Slides>13</Slides>
  <Notes>6</Notes>
  <HiddenSlides>0</HiddenSlides>
  <MMClips>0</MMClips>
  <ScaleCrop>false</ScaleCrop>
  <HeadingPairs>
    <vt:vector size="6" baseType="variant">
      <vt:variant>
        <vt:lpstr>Fonts Used</vt:lpstr>
      </vt:variant>
      <vt:variant>
        <vt:i4>5</vt:i4>
      </vt:variant>
      <vt:variant>
        <vt:lpstr>Design Template</vt:lpstr>
      </vt:variant>
      <vt:variant>
        <vt:i4>3</vt:i4>
      </vt:variant>
      <vt:variant>
        <vt:lpstr>Slide Titles</vt:lpstr>
      </vt:variant>
      <vt:variant>
        <vt:i4>13</vt:i4>
      </vt:variant>
    </vt:vector>
  </HeadingPairs>
  <TitlesOfParts>
    <vt:vector size="21" baseType="lpstr">
      <vt:lpstr>Arial</vt:lpstr>
      <vt:lpstr>Wingdings</vt:lpstr>
      <vt:lpstr>Calibri</vt:lpstr>
      <vt:lpstr>Garamond</vt:lpstr>
      <vt:lpstr>Times New Roman</vt:lpstr>
      <vt:lpstr>GEO_1_b_new</vt:lpstr>
      <vt:lpstr>GEO_1_b_new</vt:lpstr>
      <vt:lpstr>GEO_1_b_new</vt:lpstr>
      <vt:lpstr>Σωματομετρήσεις</vt:lpstr>
      <vt:lpstr>Αντικειμενικοί στόχοι του εργαστηρίου 13</vt:lpstr>
      <vt:lpstr>Επιδιωκόμενα μαθησιακά αποτελέσματα 13</vt:lpstr>
      <vt:lpstr>Μαθησιακοί στόχοι 13</vt:lpstr>
      <vt:lpstr>Σκοπιμότητα των σωματομέτρησεων</vt:lpstr>
      <vt:lpstr>Όργανα σωματομετρήσεων 1/3</vt:lpstr>
      <vt:lpstr>Όργανα σωματομετρήσεων 2/3</vt:lpstr>
      <vt:lpstr>Όργανα σωματομετρήσεων 3/3</vt:lpstr>
      <vt:lpstr>Σωματομετρήσεις στην κεφαλή της αγελάδας</vt:lpstr>
      <vt:lpstr>Διάφορα μέτρα σώματος στην αγελάδα</vt:lpstr>
      <vt:lpstr>Εκτιμήσεις εύρους στο σώμα της αγελάδας</vt:lpstr>
      <vt:lpstr>Λέξεις- έννοιες κλειδιά 13</vt:lpstr>
      <vt:lpstr>Bιβλιογραφία 13</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Σωματομετρήσεις</dc:title>
  <dc:creator>Panagiota</dc:creator>
  <cp:lastModifiedBy>user</cp:lastModifiedBy>
  <cp:revision>29</cp:revision>
  <dcterms:created xsi:type="dcterms:W3CDTF">2005-12-15T12:33:14Z</dcterms:created>
  <dcterms:modified xsi:type="dcterms:W3CDTF">2013-08-09T10:00:51Z</dcterms:modified>
</cp:coreProperties>
</file>