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256" r:id="rId2"/>
    <p:sldId id="279" r:id="rId3"/>
    <p:sldId id="280" r:id="rId4"/>
    <p:sldId id="281" r:id="rId5"/>
    <p:sldId id="282" r:id="rId6"/>
    <p:sldId id="259" r:id="rId7"/>
    <p:sldId id="285" r:id="rId8"/>
    <p:sldId id="267" r:id="rId9"/>
    <p:sldId id="286" r:id="rId10"/>
    <p:sldId id="276" r:id="rId11"/>
    <p:sldId id="277" r:id="rId12"/>
    <p:sldId id="265" r:id="rId13"/>
    <p:sldId id="287" r:id="rId14"/>
    <p:sldId id="288" r:id="rId15"/>
    <p:sldId id="283" r:id="rId16"/>
    <p:sldId id="284" r:id="rId17"/>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6600FF"/>
    <a:srgbClr val="CCFF66"/>
    <a:srgbClr val="FFFF99"/>
    <a:srgbClr val="FFCC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81867" autoAdjust="0"/>
  </p:normalViewPr>
  <p:slideViewPr>
    <p:cSldViewPr>
      <p:cViewPr varScale="1">
        <p:scale>
          <a:sx n="65" d="100"/>
          <a:sy n="65" d="100"/>
        </p:scale>
        <p:origin x="-6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5A2025CD-62D3-4732-BF38-78F1EDF8F6C3}" type="datetimeFigureOut">
              <a:rPr lang="el-GR"/>
              <a:pPr>
                <a:defRPr/>
              </a:pPr>
              <a:t>9/8/2013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CAC2CC-65E1-4830-A913-645E0DD4033D}"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1507" name="Θέση αριθμού διαφάνειας 3"/>
          <p:cNvSpPr>
            <a:spLocks noGrp="1"/>
          </p:cNvSpPr>
          <p:nvPr>
            <p:ph type="sldNum" sz="quarter" idx="5"/>
          </p:nvPr>
        </p:nvSpPr>
        <p:spPr bwMode="auto">
          <a:noFill/>
          <a:ln>
            <a:miter lim="800000"/>
            <a:headEnd/>
            <a:tailEnd/>
          </a:ln>
        </p:spPr>
        <p:txBody>
          <a:bodyPr/>
          <a:lstStyle/>
          <a:p>
            <a:fld id="{AA74A27A-68DA-4EEE-B885-38E76864AC19}" type="slidenum">
              <a:rPr lang="el-GR" smtClean="0">
                <a:cs typeface="Arial" charset="0"/>
              </a:rPr>
              <a:pPr/>
              <a:t>6</a:t>
            </a:fld>
            <a:endParaRPr lang="el-G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55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3555" name="Θέση αριθμού διαφάνειας 3"/>
          <p:cNvSpPr>
            <a:spLocks noGrp="1"/>
          </p:cNvSpPr>
          <p:nvPr>
            <p:ph type="sldNum" sz="quarter" idx="5"/>
          </p:nvPr>
        </p:nvSpPr>
        <p:spPr bwMode="auto">
          <a:noFill/>
          <a:ln>
            <a:miter lim="800000"/>
            <a:headEnd/>
            <a:tailEnd/>
          </a:ln>
        </p:spPr>
        <p:txBody>
          <a:bodyPr/>
          <a:lstStyle/>
          <a:p>
            <a:fld id="{16DB7DB2-F15B-4C5A-AEA3-E45538412FC6}" type="slidenum">
              <a:rPr lang="el-GR" smtClean="0">
                <a:cs typeface="Arial" charset="0"/>
              </a:rPr>
              <a:pPr/>
              <a:t>7</a:t>
            </a:fld>
            <a:endParaRPr lang="el-GR"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560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5603" name="Θέση αριθμού διαφάνειας 3"/>
          <p:cNvSpPr>
            <a:spLocks noGrp="1"/>
          </p:cNvSpPr>
          <p:nvPr>
            <p:ph type="sldNum" sz="quarter" idx="5"/>
          </p:nvPr>
        </p:nvSpPr>
        <p:spPr bwMode="auto">
          <a:noFill/>
          <a:ln>
            <a:miter lim="800000"/>
            <a:headEnd/>
            <a:tailEnd/>
          </a:ln>
        </p:spPr>
        <p:txBody>
          <a:bodyPr/>
          <a:lstStyle/>
          <a:p>
            <a:fld id="{104D9035-A368-42A2-9B4A-B9FBA82A2AB4}" type="slidenum">
              <a:rPr lang="el-GR" smtClean="0">
                <a:cs typeface="Arial" charset="0"/>
              </a:rPr>
              <a:pPr/>
              <a:t>8</a:t>
            </a:fld>
            <a:endParaRPr lang="el-G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765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1" name="Θέση αριθμού διαφάνειας 3"/>
          <p:cNvSpPr>
            <a:spLocks noGrp="1"/>
          </p:cNvSpPr>
          <p:nvPr>
            <p:ph type="sldNum" sz="quarter" idx="5"/>
          </p:nvPr>
        </p:nvSpPr>
        <p:spPr bwMode="auto">
          <a:noFill/>
          <a:ln>
            <a:miter lim="800000"/>
            <a:headEnd/>
            <a:tailEnd/>
          </a:ln>
        </p:spPr>
        <p:txBody>
          <a:bodyPr/>
          <a:lstStyle/>
          <a:p>
            <a:fld id="{8183B3CB-D062-45C3-8173-C898A8EF2E23}" type="slidenum">
              <a:rPr lang="el-GR" smtClean="0">
                <a:cs typeface="Arial" charset="0"/>
              </a:rPr>
              <a:pPr/>
              <a:t>9</a:t>
            </a:fld>
            <a:endParaRPr lang="el-G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969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9699" name="Θέση αριθμού διαφάνειας 3"/>
          <p:cNvSpPr>
            <a:spLocks noGrp="1"/>
          </p:cNvSpPr>
          <p:nvPr>
            <p:ph type="sldNum" sz="quarter" idx="5"/>
          </p:nvPr>
        </p:nvSpPr>
        <p:spPr bwMode="auto">
          <a:noFill/>
          <a:ln>
            <a:miter lim="800000"/>
            <a:headEnd/>
            <a:tailEnd/>
          </a:ln>
        </p:spPr>
        <p:txBody>
          <a:bodyPr/>
          <a:lstStyle/>
          <a:p>
            <a:fld id="{65458B95-6B14-45B0-A483-D0709B1C2AB5}" type="slidenum">
              <a:rPr lang="el-GR" smtClean="0">
                <a:cs typeface="Arial" charset="0"/>
              </a:rPr>
              <a:pPr/>
              <a:t>10</a:t>
            </a:fld>
            <a:endParaRPr lang="el-GR"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174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1747" name="Θέση αριθμού διαφάνειας 3"/>
          <p:cNvSpPr>
            <a:spLocks noGrp="1"/>
          </p:cNvSpPr>
          <p:nvPr>
            <p:ph type="sldNum" sz="quarter" idx="5"/>
          </p:nvPr>
        </p:nvSpPr>
        <p:spPr bwMode="auto">
          <a:noFill/>
          <a:ln>
            <a:miter lim="800000"/>
            <a:headEnd/>
            <a:tailEnd/>
          </a:ln>
        </p:spPr>
        <p:txBody>
          <a:bodyPr/>
          <a:lstStyle/>
          <a:p>
            <a:fld id="{4E0B3267-8DE7-4C66-AFDC-2D084A49B6CD}" type="slidenum">
              <a:rPr lang="el-GR" smtClean="0">
                <a:cs typeface="Arial" charset="0"/>
              </a:rPr>
              <a:pPr/>
              <a:t>11</a:t>
            </a:fld>
            <a:endParaRPr lang="el-GR"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379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3795" name="Θέση αριθμού διαφάνειας 3"/>
          <p:cNvSpPr>
            <a:spLocks noGrp="1"/>
          </p:cNvSpPr>
          <p:nvPr>
            <p:ph type="sldNum" sz="quarter" idx="5"/>
          </p:nvPr>
        </p:nvSpPr>
        <p:spPr bwMode="auto">
          <a:noFill/>
          <a:ln>
            <a:miter lim="800000"/>
            <a:headEnd/>
            <a:tailEnd/>
          </a:ln>
        </p:spPr>
        <p:txBody>
          <a:bodyPr/>
          <a:lstStyle/>
          <a:p>
            <a:fld id="{8A1FDE82-461A-484D-B2D1-B429819210C1}" type="slidenum">
              <a:rPr lang="el-GR" smtClean="0">
                <a:cs typeface="Arial" charset="0"/>
              </a:rPr>
              <a:pPr/>
              <a:t>12</a:t>
            </a:fld>
            <a:endParaRPr lang="el-GR"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584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5843" name="Θέση αριθμού διαφάνειας 3"/>
          <p:cNvSpPr>
            <a:spLocks noGrp="1"/>
          </p:cNvSpPr>
          <p:nvPr>
            <p:ph type="sldNum" sz="quarter" idx="5"/>
          </p:nvPr>
        </p:nvSpPr>
        <p:spPr bwMode="auto">
          <a:noFill/>
          <a:ln>
            <a:miter lim="800000"/>
            <a:headEnd/>
            <a:tailEnd/>
          </a:ln>
        </p:spPr>
        <p:txBody>
          <a:bodyPr/>
          <a:lstStyle/>
          <a:p>
            <a:fld id="{C7314D6D-BE2E-4592-B7A0-F5C4526E1683}" type="slidenum">
              <a:rPr lang="el-GR" smtClean="0">
                <a:cs typeface="Arial" charset="0"/>
              </a:rPr>
              <a:pPr/>
              <a:t>13</a:t>
            </a:fld>
            <a:endParaRPr lang="el-GR"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789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7891" name="Θέση αριθμού διαφάνειας 3"/>
          <p:cNvSpPr>
            <a:spLocks noGrp="1"/>
          </p:cNvSpPr>
          <p:nvPr>
            <p:ph type="sldNum" sz="quarter" idx="5"/>
          </p:nvPr>
        </p:nvSpPr>
        <p:spPr bwMode="auto">
          <a:noFill/>
          <a:ln>
            <a:miter lim="800000"/>
            <a:headEnd/>
            <a:tailEnd/>
          </a:ln>
        </p:spPr>
        <p:txBody>
          <a:bodyPr/>
          <a:lstStyle/>
          <a:p>
            <a:fld id="{6E0CE532-CF4B-4545-87DB-C251B37D27B7}" type="slidenum">
              <a:rPr lang="el-GR" smtClean="0">
                <a:cs typeface="Arial" charset="0"/>
              </a:rPr>
              <a:pPr/>
              <a:t>14</a:t>
            </a:fld>
            <a:endParaRPr lang="el-G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GB"/>
          </a:p>
        </p:txBody>
      </p:sp>
      <p:sp>
        <p:nvSpPr>
          <p:cNvPr id="6" name="Rectangle 5"/>
          <p:cNvSpPr>
            <a:spLocks noGrp="1" noChangeArrowheads="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GB"/>
          </a:p>
        </p:txBody>
      </p:sp>
      <p:sp>
        <p:nvSpPr>
          <p:cNvPr id="7" name="Rectangle 6"/>
          <p:cNvSpPr>
            <a:spLocks noGrp="1" noChangeArrowheads="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37500967-DEF6-41CD-BE3B-D75041175D1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a:ext uri="{91240B29-F687-4F45-9708-019B960494DF}"/>
            <a:ext uri="{AF507438-7753-43E0-B8FC-AC1667EBCBE1}"/>
          </a:extLst>
        </p:spPr>
        <p:txBody>
          <a:bodyPr wrap="none"/>
          <a:lstStyle/>
          <a:p>
            <a:pPr>
              <a:defRPr/>
            </a:pPr>
            <a:endParaRPr lang="el-GR">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4"/>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5"/>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sz="quarter"/>
          </p:nvPr>
        </p:nvSpPr>
        <p:spPr>
          <a:xfrm>
            <a:off x="684213" y="981075"/>
            <a:ext cx="7773987" cy="1943100"/>
          </a:xfrm>
        </p:spPr>
        <p:txBody>
          <a:bodyPr/>
          <a:lstStyle/>
          <a:p>
            <a:pPr eaLnBrk="1" hangingPunct="1"/>
            <a:r>
              <a:rPr lang="el-GR" smtClean="0"/>
              <a:t>Ευστάθεια</a:t>
            </a:r>
            <a:r>
              <a:rPr lang="en-US" smtClean="0"/>
              <a:t> </a:t>
            </a:r>
            <a:r>
              <a:rPr lang="el-GR" smtClean="0"/>
              <a:t>οπίσθιων άκρων</a:t>
            </a:r>
            <a:endParaRPr lang="en-GB" smtClean="0"/>
          </a:p>
        </p:txBody>
      </p:sp>
      <p:sp>
        <p:nvSpPr>
          <p:cNvPr id="2051" name="Rectangle 3"/>
          <p:cNvSpPr>
            <a:spLocks noGrp="1" noChangeArrowheads="1"/>
          </p:cNvSpPr>
          <p:nvPr>
            <p:ph type="subTitle" idx="1"/>
          </p:nvPr>
        </p:nvSpPr>
        <p:spPr/>
        <p:txBody>
          <a:bodyPr rtlCol="0">
            <a:normAutofit lnSpcReduction="10000"/>
          </a:bodyPr>
          <a:lstStyle/>
          <a:p>
            <a:pPr eaLnBrk="1" fontAlgn="auto" hangingPunct="1">
              <a:spcAft>
                <a:spcPts val="0"/>
              </a:spcAft>
              <a:defRPr/>
            </a:pPr>
            <a:r>
              <a:rPr lang="el-GR" b="1" dirty="0" smtClean="0">
                <a:latin typeface="+mj-lt"/>
              </a:rPr>
              <a:t>Εργαστήριο Γενικής και Ειδικής Ζωοτεχνίας</a:t>
            </a:r>
          </a:p>
          <a:p>
            <a:pPr eaLnBrk="1" fontAlgn="auto" hangingPunct="1">
              <a:spcAft>
                <a:spcPts val="0"/>
              </a:spcAft>
              <a:defRPr/>
            </a:pPr>
            <a:r>
              <a:rPr lang="el-GR" b="1" dirty="0" smtClean="0">
                <a:latin typeface="+mj-lt"/>
              </a:rPr>
              <a:t>Γ.Π.Α.</a:t>
            </a:r>
            <a:endParaRPr lang="en-GB" b="1" dirty="0" smtClean="0">
              <a:latin typeface="+mj-lt"/>
            </a:endParaRPr>
          </a:p>
        </p:txBody>
      </p:sp>
      <p:sp>
        <p:nvSpPr>
          <p:cNvPr id="4"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pPr>
              <a:defRPr/>
            </a:pPr>
            <a:r>
              <a:rPr lang="el-GR" sz="1300" b="1" dirty="0">
                <a:solidFill>
                  <a:schemeClr val="bg1"/>
                </a:solidFill>
                <a:latin typeface="+mn-lt"/>
                <a:cs typeface="+mn-cs"/>
              </a:rPr>
              <a:t>Τμήμα: Επιστήμης Ζωικής Παραγωγής &amp; Υδατοκαλλιεργειών</a:t>
            </a:r>
          </a:p>
        </p:txBody>
      </p:sp>
      <p:sp>
        <p:nvSpPr>
          <p:cNvPr id="15366" name="Text Box 5"/>
          <p:cNvSpPr txBox="1">
            <a:spLocks noChangeArrowheads="1"/>
          </p:cNvSpPr>
          <p:nvPr/>
        </p:nvSpPr>
        <p:spPr bwMode="auto">
          <a:xfrm>
            <a:off x="3635375" y="5229225"/>
            <a:ext cx="4681538" cy="457200"/>
          </a:xfrm>
          <a:prstGeom prst="rect">
            <a:avLst/>
          </a:prstGeom>
          <a:noFill/>
          <a:ln w="9525">
            <a:noFill/>
            <a:miter lim="800000"/>
            <a:headEnd/>
            <a:tailEnd/>
          </a:ln>
        </p:spPr>
        <p:txBody>
          <a:bodyPr>
            <a:spAutoFit/>
          </a:bodyPr>
          <a:lstStyle/>
          <a:p>
            <a:r>
              <a:rPr lang="el-GR" sz="1200" b="1">
                <a:solidFill>
                  <a:schemeClr val="bg1"/>
                </a:solidFill>
                <a:latin typeface="Arial Black" pitchFamily="34" charset="0"/>
              </a:rPr>
              <a:t>Διδάσκουσες: Κουτσούλη Παναγιώτα</a:t>
            </a:r>
            <a:r>
              <a:rPr lang="en-US" sz="1200" b="1">
                <a:solidFill>
                  <a:schemeClr val="bg1"/>
                </a:solidFill>
                <a:latin typeface="Arial Black" pitchFamily="34" charset="0"/>
              </a:rPr>
              <a:t>, X</a:t>
            </a:r>
            <a:r>
              <a:rPr lang="el-GR" sz="1200" b="1">
                <a:solidFill>
                  <a:schemeClr val="bg1"/>
                </a:solidFill>
                <a:latin typeface="Arial Black" pitchFamily="34" charset="0"/>
              </a:rPr>
              <a:t>αρισμιάδου Μαρία, </a:t>
            </a:r>
            <a:endParaRPr lang="en-US" sz="1200" b="1">
              <a:solidFill>
                <a:schemeClr val="bg1"/>
              </a:solidFill>
              <a:latin typeface="Arial Black" pitchFamily="34" charset="0"/>
            </a:endParaRPr>
          </a:p>
          <a:p>
            <a:r>
              <a:rPr lang="en-US" sz="1200" b="1">
                <a:solidFill>
                  <a:schemeClr val="bg1"/>
                </a:solidFill>
                <a:latin typeface="Arial Black" pitchFamily="34" charset="0"/>
              </a:rPr>
              <a:t>                         </a:t>
            </a:r>
            <a:r>
              <a:rPr lang="el-GR" sz="1200" b="1">
                <a:solidFill>
                  <a:schemeClr val="bg1"/>
                </a:solidFill>
                <a:latin typeface="Arial Black" pitchFamily="34" charset="0"/>
              </a:rPr>
              <a:t>Αγιουτάντη Αννίτα</a:t>
            </a:r>
            <a:endParaRPr lang="el-GR" sz="1200" b="1">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381000"/>
            <a:ext cx="7924800" cy="960438"/>
          </a:xfrm>
        </p:spPr>
        <p:txBody>
          <a:bodyPr>
            <a:normAutofit fontScale="90000"/>
          </a:bodyPr>
          <a:lstStyle/>
          <a:p>
            <a:pPr eaLnBrk="1" hangingPunct="1">
              <a:defRPr/>
            </a:pPr>
            <a:r>
              <a:rPr lang="el-GR" sz="4000" dirty="0" smtClean="0"/>
              <a:t>Ελαττώματα στην ευστάθεια των </a:t>
            </a:r>
            <a:r>
              <a:rPr lang="el-GR" sz="4000" dirty="0" err="1" smtClean="0"/>
              <a:t>οπισθίων</a:t>
            </a:r>
            <a:r>
              <a:rPr lang="el-GR" sz="4000" dirty="0" smtClean="0"/>
              <a:t> άκρων κατ’</a:t>
            </a:r>
            <a:r>
              <a:rPr lang="en-US" sz="4000" dirty="0" smtClean="0"/>
              <a:t> </a:t>
            </a:r>
            <a:r>
              <a:rPr lang="el-GR" sz="4000" dirty="0" smtClean="0"/>
              <a:t>όψη</a:t>
            </a:r>
            <a:r>
              <a:rPr lang="en-US" sz="4000" dirty="0" smtClean="0"/>
              <a:t> 1/3</a:t>
            </a:r>
            <a:endParaRPr lang="en-GB" sz="4000" dirty="0" smtClean="0"/>
          </a:p>
        </p:txBody>
      </p:sp>
      <p:pic>
        <p:nvPicPr>
          <p:cNvPr id="28674" name="Picture 7" descr="ελαττωματική διάπλαση των οπισθίων άκρων κατ’ όψη (αριστερά): τα οπίσθια άκρα αποκλίνουν μετά τον ταρσό (τηλέταρσος) και συγκλίνουν κάτω από τον ταρσό (αγχίπους κάτω του ταρσού) "/>
          <p:cNvPicPr>
            <a:picLocks noGrp="1" noChangeAspect="1" noChangeArrowheads="1"/>
          </p:cNvPicPr>
          <p:nvPr>
            <p:ph sz="half" idx="1"/>
          </p:nvPr>
        </p:nvPicPr>
        <p:blipFill>
          <a:blip r:embed="rId3"/>
          <a:srcRect/>
          <a:stretch>
            <a:fillRect/>
          </a:stretch>
        </p:blipFill>
        <p:spPr>
          <a:xfrm>
            <a:off x="1262063" y="1773238"/>
            <a:ext cx="2260600" cy="3963987"/>
          </a:xfrm>
        </p:spPr>
      </p:pic>
      <p:pic>
        <p:nvPicPr>
          <p:cNvPr id="28675" name="Picture 14" descr="ελαττωματική διάπλαση των οπισθίων άκρων κατ’ όψη (δεξιά): τα άκρα συγκλίνουν μετά τον ταρσό (αγχίταρσος) και αποκλίνουν κάτω από τον ταρσό (τηλέπους κάτω του ταρσού).&#10;"/>
          <p:cNvPicPr>
            <a:picLocks noGrp="1" noChangeAspect="1" noChangeArrowheads="1"/>
          </p:cNvPicPr>
          <p:nvPr>
            <p:ph sz="half" idx="2"/>
          </p:nvPr>
        </p:nvPicPr>
        <p:blipFill>
          <a:blip r:embed="rId4"/>
          <a:srcRect/>
          <a:stretch>
            <a:fillRect/>
          </a:stretch>
        </p:blipFill>
        <p:spPr>
          <a:xfrm>
            <a:off x="5102225" y="2330450"/>
            <a:ext cx="2581275" cy="2851150"/>
          </a:xfrm>
        </p:spPr>
      </p:pic>
      <p:sp>
        <p:nvSpPr>
          <p:cNvPr id="28676" name="Ορθογώνιο 1"/>
          <p:cNvSpPr>
            <a:spLocks noChangeArrowheads="1"/>
          </p:cNvSpPr>
          <p:nvPr/>
        </p:nvSpPr>
        <p:spPr bwMode="auto">
          <a:xfrm>
            <a:off x="398463" y="5949950"/>
            <a:ext cx="8356600" cy="706438"/>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Παραδείγματα ελαττωματικής διάπλασης στην ευστάθεια των οπισθίων άκρων κατ’ όψη (πηγή: Καραντούνιας, (1963)).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381000"/>
            <a:ext cx="7924800" cy="960438"/>
          </a:xfrm>
        </p:spPr>
        <p:txBody>
          <a:bodyPr>
            <a:normAutofit fontScale="90000"/>
          </a:bodyPr>
          <a:lstStyle/>
          <a:p>
            <a:pPr eaLnBrk="1" hangingPunct="1">
              <a:defRPr/>
            </a:pPr>
            <a:r>
              <a:rPr lang="el-GR" sz="4000" dirty="0" smtClean="0"/>
              <a:t>Ελαττώματα στην ευστάθεια των </a:t>
            </a:r>
            <a:r>
              <a:rPr lang="el-GR" sz="4000" dirty="0" err="1" smtClean="0"/>
              <a:t>οπισθίων</a:t>
            </a:r>
            <a:r>
              <a:rPr lang="el-GR" sz="4000" dirty="0" smtClean="0"/>
              <a:t> άκρων κατ’</a:t>
            </a:r>
            <a:r>
              <a:rPr lang="en-US" sz="4000" dirty="0" smtClean="0"/>
              <a:t> </a:t>
            </a:r>
            <a:r>
              <a:rPr lang="el-GR" sz="4000" dirty="0" smtClean="0"/>
              <a:t>όψη</a:t>
            </a:r>
            <a:r>
              <a:rPr lang="en-US" sz="4000" dirty="0" smtClean="0"/>
              <a:t> 2/3</a:t>
            </a:r>
            <a:endParaRPr lang="en-GB" sz="4000" dirty="0" smtClean="0"/>
          </a:p>
        </p:txBody>
      </p:sp>
      <p:pic>
        <p:nvPicPr>
          <p:cNvPr id="30722" name="Picture 10" descr="ελαττωματική διάπλαση των οπισθίων άκρων κατ’ όψη όπου αριστερά τα οπίσθια άκρα αποκλίνουν από την κατακόρυφο (περινεική γραμμή) όσο προχωρούμε από πάνω προς τα κάτω και δεξιά τα άκρα συγκλίνουν όσο προχωρούμε από πάνω προς τα κάτω."/>
          <p:cNvPicPr>
            <a:picLocks noGrp="1" noChangeAspect="1" noChangeArrowheads="1"/>
          </p:cNvPicPr>
          <p:nvPr>
            <p:ph sz="half" idx="1"/>
          </p:nvPr>
        </p:nvPicPr>
        <p:blipFill>
          <a:blip r:embed="rId3"/>
          <a:srcRect/>
          <a:stretch>
            <a:fillRect/>
          </a:stretch>
        </p:blipFill>
        <p:spPr>
          <a:xfrm>
            <a:off x="1296988" y="1916113"/>
            <a:ext cx="2190750" cy="3022600"/>
          </a:xfrm>
        </p:spPr>
      </p:pic>
      <p:pic>
        <p:nvPicPr>
          <p:cNvPr id="30723" name="Picture 11" descr="ελαττωματική διάπλαση των οπισθίων άκρων κατ’ όψη όπου αριστερά τα οπίσθια άκρα αποκλίνουν από την κατακόρυφο (περινεική γραμμή) όσο προχωρούμε από πάνω προς τα κάτω και δεξιά τα άκρα συγκλίνουν όσο προχωρούμε από πάνω προς τα κάτω."/>
          <p:cNvPicPr>
            <a:picLocks noGrp="1" noChangeAspect="1" noChangeArrowheads="1"/>
          </p:cNvPicPr>
          <p:nvPr>
            <p:ph sz="half" idx="2"/>
          </p:nvPr>
        </p:nvPicPr>
        <p:blipFill>
          <a:blip r:embed="rId4"/>
          <a:srcRect/>
          <a:stretch>
            <a:fillRect/>
          </a:stretch>
        </p:blipFill>
        <p:spPr>
          <a:xfrm>
            <a:off x="5395913" y="1916113"/>
            <a:ext cx="1993900" cy="3022600"/>
          </a:xfrm>
        </p:spPr>
      </p:pic>
      <p:sp>
        <p:nvSpPr>
          <p:cNvPr id="30724" name="Ορθογώνιο 4"/>
          <p:cNvSpPr>
            <a:spLocks noChangeArrowheads="1"/>
          </p:cNvSpPr>
          <p:nvPr/>
        </p:nvSpPr>
        <p:spPr bwMode="auto">
          <a:xfrm>
            <a:off x="395288" y="5013325"/>
            <a:ext cx="8259762" cy="1631950"/>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Παραδείγματα ελαττωματικής διάπλασης στην ευστάθεια των οπισθίων άκρων κατ’ όψη, (αριστερά): τα οπίσθια άκρα αποκλίνουν από την κατακόρυφο (περινεϊκή γραμμή) όσο προχωρούμε από πάνω προς τα κάτω και (δεξιά): τα άκρα συγκλίνουν προς τη κατακόρυφο όσο προχωρούμε από πάνω προς τα κάτω (πηγή: Καραντούνιας, (1963)).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381000"/>
            <a:ext cx="7924800" cy="960438"/>
          </a:xfrm>
        </p:spPr>
        <p:txBody>
          <a:bodyPr>
            <a:normAutofit fontScale="90000"/>
          </a:bodyPr>
          <a:lstStyle/>
          <a:p>
            <a:pPr eaLnBrk="1" hangingPunct="1">
              <a:defRPr/>
            </a:pPr>
            <a:r>
              <a:rPr lang="el-GR" sz="4000" dirty="0" smtClean="0"/>
              <a:t>Ελαττώματα στην ευστάθεια των </a:t>
            </a:r>
            <a:r>
              <a:rPr lang="el-GR" sz="4000" dirty="0" err="1" smtClean="0"/>
              <a:t>οπισθίων</a:t>
            </a:r>
            <a:r>
              <a:rPr lang="el-GR" sz="4000" dirty="0" smtClean="0"/>
              <a:t> άκρων κατ’</a:t>
            </a:r>
            <a:r>
              <a:rPr lang="en-US" sz="4000" dirty="0" smtClean="0"/>
              <a:t> </a:t>
            </a:r>
            <a:r>
              <a:rPr lang="el-GR" sz="4000" dirty="0" smtClean="0"/>
              <a:t>όψη</a:t>
            </a:r>
            <a:r>
              <a:rPr lang="en-US" sz="4000" dirty="0" smtClean="0"/>
              <a:t> 3/3</a:t>
            </a:r>
            <a:endParaRPr lang="en-GB" sz="4000" dirty="0" smtClean="0"/>
          </a:p>
        </p:txBody>
      </p:sp>
      <p:pic>
        <p:nvPicPr>
          <p:cNvPr id="32770" name="Picture 13" descr="ελαττωματική διάπλαση των οπισθίων άκρων κατ’ όψη όπου τα οπίσθια άκρα αποκλίνουν προς τα έξω από τον ταρσό και κάτω.&#10;"/>
          <p:cNvPicPr>
            <a:picLocks noGrp="1" noChangeAspect="1" noChangeArrowheads="1"/>
          </p:cNvPicPr>
          <p:nvPr>
            <p:ph idx="1"/>
          </p:nvPr>
        </p:nvPicPr>
        <p:blipFill>
          <a:blip r:embed="rId3"/>
          <a:srcRect/>
          <a:stretch>
            <a:fillRect/>
          </a:stretch>
        </p:blipFill>
        <p:spPr>
          <a:xfrm>
            <a:off x="3348038" y="1643063"/>
            <a:ext cx="1871662" cy="3454400"/>
          </a:xfrm>
        </p:spPr>
      </p:pic>
      <p:sp>
        <p:nvSpPr>
          <p:cNvPr id="32771" name="Ορθογώνιο 3"/>
          <p:cNvSpPr>
            <a:spLocks noChangeArrowheads="1"/>
          </p:cNvSpPr>
          <p:nvPr/>
        </p:nvSpPr>
        <p:spPr bwMode="auto">
          <a:xfrm>
            <a:off x="387350" y="5661025"/>
            <a:ext cx="7924800" cy="706438"/>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Ελαττωματική διάπλαση στην ευστάθεια των οπισθίων άκρων κατ’ όψη (πηγή: Καραντούνιας, (1963)).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95288" y="381000"/>
            <a:ext cx="7924800" cy="960438"/>
          </a:xfrm>
        </p:spPr>
        <p:txBody>
          <a:bodyPr/>
          <a:lstStyle/>
          <a:p>
            <a:pPr eaLnBrk="1" hangingPunct="1"/>
            <a:r>
              <a:rPr lang="el-GR" sz="3400" smtClean="0"/>
              <a:t>Ελαττώματα στην ευστάθεια των οπισθίων άκρων από τα πλάγια</a:t>
            </a:r>
            <a:r>
              <a:rPr lang="en-US" sz="3400" smtClean="0"/>
              <a:t> 1/2</a:t>
            </a:r>
            <a:endParaRPr lang="en-GB" sz="3400" smtClean="0"/>
          </a:p>
        </p:txBody>
      </p:sp>
      <p:pic>
        <p:nvPicPr>
          <p:cNvPr id="34818" name="Picture 7" descr="(αριστερά): καλή διάπλαση των οπισθίων άκρων από τα πλάγια"/>
          <p:cNvPicPr>
            <a:picLocks noGrp="1" noChangeAspect="1" noChangeArrowheads="1"/>
          </p:cNvPicPr>
          <p:nvPr>
            <p:ph sz="half" idx="1"/>
          </p:nvPr>
        </p:nvPicPr>
        <p:blipFill>
          <a:blip r:embed="rId3"/>
          <a:srcRect/>
          <a:stretch>
            <a:fillRect/>
          </a:stretch>
        </p:blipFill>
        <p:spPr>
          <a:xfrm>
            <a:off x="1276350" y="1700213"/>
            <a:ext cx="2232025" cy="3944937"/>
          </a:xfrm>
        </p:spPr>
      </p:pic>
      <p:pic>
        <p:nvPicPr>
          <p:cNvPr id="34819" name="Picture 8" descr="(δεξιά): ελαττωματική διάπλαση όπου τα οπίσθια άκρα φέρονται προς τα εμπρός.&#10;&#10;"/>
          <p:cNvPicPr>
            <a:picLocks noGrp="1" noChangeAspect="1" noChangeArrowheads="1"/>
          </p:cNvPicPr>
          <p:nvPr>
            <p:ph sz="half" idx="2"/>
          </p:nvPr>
        </p:nvPicPr>
        <p:blipFill>
          <a:blip r:embed="rId4"/>
          <a:srcRect/>
          <a:stretch>
            <a:fillRect/>
          </a:stretch>
        </p:blipFill>
        <p:spPr>
          <a:xfrm>
            <a:off x="5238750" y="1781175"/>
            <a:ext cx="2308225" cy="3783013"/>
          </a:xfrm>
        </p:spPr>
      </p:pic>
      <p:sp>
        <p:nvSpPr>
          <p:cNvPr id="34820" name="Ορθογώνιο 4"/>
          <p:cNvSpPr>
            <a:spLocks noChangeArrowheads="1"/>
          </p:cNvSpPr>
          <p:nvPr/>
        </p:nvSpPr>
        <p:spPr bwMode="auto">
          <a:xfrm>
            <a:off x="395288" y="5732463"/>
            <a:ext cx="7921625" cy="1016000"/>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Παραδείγματα καλής (αριστερά) και ελαττωματικής (δεξιά) διάπλασης στην ευστάθεια των οπισθίων άκρων από τα πλάγια (πηγή: Καραντούνιας, (1963)).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395288" y="381000"/>
            <a:ext cx="7924800" cy="960438"/>
          </a:xfrm>
        </p:spPr>
        <p:txBody>
          <a:bodyPr/>
          <a:lstStyle/>
          <a:p>
            <a:pPr eaLnBrk="1" hangingPunct="1"/>
            <a:r>
              <a:rPr lang="el-GR" sz="3400" smtClean="0"/>
              <a:t>Ελαττώματα στην ευστάθεια των οπισθίων άκρων από τα πλάγια</a:t>
            </a:r>
            <a:r>
              <a:rPr lang="en-US" sz="3400" smtClean="0"/>
              <a:t> 2/2</a:t>
            </a:r>
            <a:endParaRPr lang="en-GB" sz="3400" smtClean="0"/>
          </a:p>
        </p:txBody>
      </p:sp>
      <p:pic>
        <p:nvPicPr>
          <p:cNvPr id="36866" name="Picture 9" descr="ελαττωματική διάπλαση των οπισθίων άκρων από τα πλάγια όπου τα οπίσθια άκρα φέρονται προς τα πίσω .&#10;"/>
          <p:cNvPicPr>
            <a:picLocks noGrp="1" noChangeAspect="1" noChangeArrowheads="1"/>
          </p:cNvPicPr>
          <p:nvPr>
            <p:ph sz="half" idx="1"/>
          </p:nvPr>
        </p:nvPicPr>
        <p:blipFill>
          <a:blip r:embed="rId3"/>
          <a:srcRect/>
          <a:stretch>
            <a:fillRect/>
          </a:stretch>
        </p:blipFill>
        <p:spPr>
          <a:xfrm>
            <a:off x="1311275" y="1949450"/>
            <a:ext cx="2162175" cy="4327525"/>
          </a:xfrm>
        </p:spPr>
      </p:pic>
      <p:sp>
        <p:nvSpPr>
          <p:cNvPr id="36867" name="Ορθογώνιο 3"/>
          <p:cNvSpPr>
            <a:spLocks noGrp="1" noChangeArrowheads="1"/>
          </p:cNvSpPr>
          <p:nvPr>
            <p:ph sz="half" idx="2"/>
          </p:nvPr>
        </p:nvSpPr>
        <p:spPr>
          <a:xfrm>
            <a:off x="4497388" y="3451225"/>
            <a:ext cx="3848100" cy="1323975"/>
          </a:xfrm>
        </p:spPr>
        <p:txBody>
          <a:bodyPr>
            <a:spAutoFit/>
          </a:bodyPr>
          <a:lstStyle/>
          <a:p>
            <a:pPr marL="0" indent="0" eaLnBrk="1" hangingPunct="1">
              <a:spcBef>
                <a:spcPct val="50000"/>
              </a:spcBef>
              <a:buFont typeface="Wingdings" pitchFamily="2" charset="2"/>
              <a:buNone/>
            </a:pPr>
            <a:r>
              <a:rPr lang="el-GR" sz="2000" smtClean="0"/>
              <a:t>Ελαττωματική διάπλαση στην ευστάθεια των οπισθίων άκρων από τα πλάγια (πηγή: Καραντούνιας, (1963)).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l-GR" smtClean="0"/>
              <a:t>Λέξεις</a:t>
            </a:r>
            <a:r>
              <a:rPr lang="en-US" smtClean="0"/>
              <a:t>- </a:t>
            </a:r>
            <a:r>
              <a:rPr lang="el-GR" smtClean="0"/>
              <a:t>έννοιες κλειδιά 11</a:t>
            </a:r>
          </a:p>
        </p:txBody>
      </p:sp>
      <p:sp>
        <p:nvSpPr>
          <p:cNvPr id="38914" name="Θέση περιεχομένου 1"/>
          <p:cNvSpPr>
            <a:spLocks noGrp="1"/>
          </p:cNvSpPr>
          <p:nvPr>
            <p:ph idx="1"/>
          </p:nvPr>
        </p:nvSpPr>
        <p:spPr/>
        <p:txBody>
          <a:bodyPr/>
          <a:lstStyle/>
          <a:p>
            <a:pPr eaLnBrk="1" hangingPunct="1"/>
            <a:r>
              <a:rPr lang="el-GR" smtClean="0"/>
              <a:t>Ευστάθεια, στάση του ζώου, οπίσθια άκρα, κατ’ ισχίον άρθρωση, ταρσός</a:t>
            </a:r>
          </a:p>
          <a:p>
            <a:pPr eaLnBrk="1" hangingPunct="1"/>
            <a:r>
              <a:rPr lang="en-US" smtClean="0"/>
              <a:t>Stability, animal standing, hindlimbs, hip joint, hock, tarsus</a:t>
            </a:r>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Τίτλος 1"/>
          <p:cNvSpPr>
            <a:spLocks noGrp="1"/>
          </p:cNvSpPr>
          <p:nvPr>
            <p:ph type="title"/>
          </p:nvPr>
        </p:nvSpPr>
        <p:spPr/>
        <p:txBody>
          <a:bodyPr/>
          <a:lstStyle/>
          <a:p>
            <a:pPr eaLnBrk="1" hangingPunct="1"/>
            <a:r>
              <a:rPr lang="en-US" smtClean="0"/>
              <a:t>B</a:t>
            </a:r>
            <a:r>
              <a:rPr lang="el-GR" smtClean="0"/>
              <a:t>ιβλιογραφία 11</a:t>
            </a:r>
          </a:p>
        </p:txBody>
      </p:sp>
      <p:sp>
        <p:nvSpPr>
          <p:cNvPr id="55298" name="Θέση περιεχομένου 1"/>
          <p:cNvSpPr>
            <a:spLocks noGrp="1"/>
          </p:cNvSpPr>
          <p:nvPr>
            <p:ph idx="1"/>
          </p:nvPr>
        </p:nvSpPr>
        <p:spPr/>
        <p:txBody>
          <a:bodyPr rtlCol="0">
            <a:normAutofit lnSpcReduction="10000"/>
          </a:bodyPr>
          <a:lstStyle/>
          <a:p>
            <a:pPr eaLnBrk="1" fontAlgn="auto" hangingPunct="1">
              <a:lnSpc>
                <a:spcPct val="150000"/>
              </a:lnSpc>
              <a:spcAft>
                <a:spcPts val="0"/>
              </a:spcAft>
              <a:defRPr/>
            </a:pPr>
            <a:r>
              <a:rPr lang="el-GR" dirty="0" err="1" smtClean="0"/>
              <a:t>Καραντούνιας</a:t>
            </a:r>
            <a:r>
              <a:rPr lang="el-GR" dirty="0" smtClean="0"/>
              <a:t> Α. (1963): Εκτιμητική </a:t>
            </a:r>
            <a:r>
              <a:rPr lang="el-GR" dirty="0" err="1" smtClean="0"/>
              <a:t>Βοός</a:t>
            </a:r>
            <a:r>
              <a:rPr lang="el-GR" dirty="0" smtClean="0"/>
              <a:t>, Ανωτάτη Γεωπονική Σχολή, </a:t>
            </a:r>
            <a:r>
              <a:rPr lang="el-GR" dirty="0" err="1" smtClean="0"/>
              <a:t>Εργαστήριον</a:t>
            </a:r>
            <a:r>
              <a:rPr lang="el-GR" dirty="0" smtClean="0"/>
              <a:t> Ζωοτεχνίας, Αθήναι.</a:t>
            </a:r>
          </a:p>
          <a:p>
            <a:pPr eaLnBrk="1" fontAlgn="auto" hangingPunct="1">
              <a:lnSpc>
                <a:spcPct val="150000"/>
              </a:lnSpc>
              <a:spcAft>
                <a:spcPts val="0"/>
              </a:spcAft>
              <a:defRPr/>
            </a:pPr>
            <a:r>
              <a:rPr lang="el-GR" dirty="0" smtClean="0"/>
              <a:t>Παπαδημητρίου </a:t>
            </a:r>
            <a:r>
              <a:rPr lang="el-GR" dirty="0" err="1" smtClean="0"/>
              <a:t>Τρ</a:t>
            </a:r>
            <a:r>
              <a:rPr lang="el-GR" dirty="0" smtClean="0"/>
              <a:t>., Ελ. </a:t>
            </a:r>
            <a:r>
              <a:rPr lang="el-GR" dirty="0" err="1" smtClean="0"/>
              <a:t>Πανοπούλου</a:t>
            </a:r>
            <a:r>
              <a:rPr lang="el-GR" dirty="0" smtClean="0"/>
              <a:t>, Αντ. </a:t>
            </a:r>
            <a:r>
              <a:rPr lang="el-GR" dirty="0" err="1" smtClean="0"/>
              <a:t>Κομινάκης</a:t>
            </a:r>
            <a:r>
              <a:rPr lang="el-GR" dirty="0" smtClean="0"/>
              <a:t> (1998): Εξωτερικό των Ζώων, Εργαστήριο Γενικής &amp; Ειδικής Ζωοτεχνίας, Τμήμα Ζωικής Παραγωγής, Γεωπονικό Πανεπιστήμιο Αθηνών.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2"/>
          <p:cNvSpPr>
            <a:spLocks noGrp="1" noChangeArrowheads="1"/>
          </p:cNvSpPr>
          <p:nvPr>
            <p:ph type="title"/>
          </p:nvPr>
        </p:nvSpPr>
        <p:spPr>
          <a:xfrm>
            <a:off x="395288" y="404813"/>
            <a:ext cx="7924800" cy="960437"/>
          </a:xfrm>
        </p:spPr>
        <p:txBody>
          <a:bodyPr/>
          <a:lstStyle/>
          <a:p>
            <a:pPr eaLnBrk="1" hangingPunct="1"/>
            <a:r>
              <a:rPr lang="el-GR" sz="4000" smtClean="0"/>
              <a:t>Αντικειμενικοί στόχοι του εργαστηρίου </a:t>
            </a:r>
            <a:r>
              <a:rPr lang="en-US" sz="4000" smtClean="0"/>
              <a:t>1</a:t>
            </a:r>
            <a:r>
              <a:rPr lang="el-GR" sz="4000" smtClean="0"/>
              <a:t>1 </a:t>
            </a:r>
          </a:p>
        </p:txBody>
      </p:sp>
      <p:sp>
        <p:nvSpPr>
          <p:cNvPr id="16386" name="Θέση περιεχομένου 1"/>
          <p:cNvSpPr>
            <a:spLocks noGrp="1"/>
          </p:cNvSpPr>
          <p:nvPr>
            <p:ph idx="1"/>
          </p:nvPr>
        </p:nvSpPr>
        <p:spPr/>
        <p:txBody>
          <a:bodyPr/>
          <a:lstStyle/>
          <a:p>
            <a:pPr eaLnBrk="1" hangingPunct="1"/>
            <a:r>
              <a:rPr lang="el-GR" smtClean="0"/>
              <a:t>Η σημασία της ευστάθειας των οπίσθιων άκρων κατά τη στάση και κατά την κίνηση του ζώου.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a:xfrm>
            <a:off x="395288" y="381000"/>
            <a:ext cx="7924800" cy="960438"/>
          </a:xfrm>
        </p:spPr>
        <p:txBody>
          <a:bodyPr>
            <a:normAutofit/>
          </a:bodyPr>
          <a:lstStyle/>
          <a:p>
            <a:pPr eaLnBrk="1" hangingPunct="1"/>
            <a:r>
              <a:rPr lang="el-GR" sz="3600" smtClean="0"/>
              <a:t>Επιδιωκόμενα μαθησιακά αποτελέσματα 11</a:t>
            </a:r>
          </a:p>
        </p:txBody>
      </p:sp>
      <p:sp>
        <p:nvSpPr>
          <p:cNvPr id="17410" name="Θέση περιεχομένου 1"/>
          <p:cNvSpPr>
            <a:spLocks noGrp="1"/>
          </p:cNvSpPr>
          <p:nvPr>
            <p:ph idx="1"/>
          </p:nvPr>
        </p:nvSpPr>
        <p:spPr/>
        <p:txBody>
          <a:bodyPr/>
          <a:lstStyle/>
          <a:p>
            <a:pPr eaLnBrk="1" hangingPunct="1">
              <a:lnSpc>
                <a:spcPct val="90000"/>
              </a:lnSpc>
            </a:pPr>
            <a:r>
              <a:rPr lang="el-GR" smtClean="0"/>
              <a:t>Η ευστάθεια των οπίσθιων άκρων του ζώου πρέπει να είναι σωστή γιατί έτσι διευκολύνεται στο έπακρο τόσο η στάση όσο και η κίνηση του.</a:t>
            </a:r>
          </a:p>
          <a:p>
            <a:pPr eaLnBrk="1" hangingPunct="1">
              <a:lnSpc>
                <a:spcPct val="90000"/>
              </a:lnSpc>
            </a:pPr>
            <a:r>
              <a:rPr lang="el-GR" smtClean="0"/>
              <a:t>Εξετάζεται όταν το ζώο είναι σε ηρεμία, σε φυσική στάση, σε επίπεδο έδαφος και με τη βοήθεια νοητών γραμμών.</a:t>
            </a:r>
            <a:endParaRPr lang="en-US" smtClean="0"/>
          </a:p>
          <a:p>
            <a:pPr eaLnBrk="1" hangingPunct="1">
              <a:lnSpc>
                <a:spcPct val="90000"/>
              </a:lnSpc>
            </a:pPr>
            <a:r>
              <a:rPr lang="el-GR" smtClean="0"/>
              <a:t>Εξετάζεται χωριστά τόσο κατ’ όψη όσο και από τα πλάγια.  </a:t>
            </a: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p:txBody>
          <a:bodyPr/>
          <a:lstStyle/>
          <a:p>
            <a:pPr eaLnBrk="1" hangingPunct="1"/>
            <a:r>
              <a:rPr lang="el-GR" smtClean="0"/>
              <a:t>Μαθησιακοί στόχοι 11</a:t>
            </a:r>
          </a:p>
        </p:txBody>
      </p:sp>
      <p:sp>
        <p:nvSpPr>
          <p:cNvPr id="18434" name="Θέση περιεχομένου 1"/>
          <p:cNvSpPr>
            <a:spLocks noGrp="1"/>
          </p:cNvSpPr>
          <p:nvPr>
            <p:ph idx="1"/>
          </p:nvPr>
        </p:nvSpPr>
        <p:spPr/>
        <p:txBody>
          <a:bodyPr/>
          <a:lstStyle/>
          <a:p>
            <a:pPr eaLnBrk="1" hangingPunct="1">
              <a:lnSpc>
                <a:spcPts val="3000"/>
              </a:lnSpc>
              <a:spcBef>
                <a:spcPct val="0"/>
              </a:spcBef>
            </a:pPr>
            <a:r>
              <a:rPr lang="el-GR" sz="2600" smtClean="0"/>
              <a:t>Η ευστάθεια των οπίσθιων άκρων κατ’ όψη σε ένα ζώο θεωρείται κανονική όταν η κατακόρυφος από τους ισχιακούς λόφους χωρίζει το άκρο σε δύο ίσα μέρη και συγχρόνως τα άκρα ισαπέχουν από την κατακόρυφη περινε</a:t>
            </a:r>
            <a:r>
              <a:rPr lang="el-GR" sz="2600" smtClean="0">
                <a:cs typeface="Times New Roman" pitchFamily="18" charset="0"/>
              </a:rPr>
              <a:t>ϊ</a:t>
            </a:r>
            <a:r>
              <a:rPr lang="el-GR" sz="2600" smtClean="0"/>
              <a:t>κή γραμμή. </a:t>
            </a:r>
          </a:p>
          <a:p>
            <a:pPr eaLnBrk="1" hangingPunct="1">
              <a:lnSpc>
                <a:spcPts val="3000"/>
              </a:lnSpc>
              <a:spcBef>
                <a:spcPct val="0"/>
              </a:spcBef>
            </a:pPr>
            <a:r>
              <a:rPr lang="el-GR" sz="2600" smtClean="0"/>
              <a:t>Η ευστάθεια των οπίσθιων άκρων από τα πλάγια σε ένα ζώο θεωρείται κανονική όταν η γραμμή που διέρχεται από την κατ’ ισχίον άρθρωση χωρίζει τη χηλή σε δύο ίσα μέρη και αυτή που διέρχεται από τους ισχιακούς λόφους εφάπτεται του άκρου από το μετατάρσιο και κάτω.</a:t>
            </a:r>
          </a:p>
          <a:p>
            <a:pPr eaLnBrk="1" hangingPunct="1">
              <a:lnSpc>
                <a:spcPct val="150000"/>
              </a:lnSpc>
            </a:pPr>
            <a:endParaRPr lang="el-GR" sz="2600" smtClean="0"/>
          </a:p>
          <a:p>
            <a:pPr eaLnBrk="1" hangingPunct="1">
              <a:lnSpc>
                <a:spcPct val="150000"/>
              </a:lnSpc>
            </a:pPr>
            <a:endParaRPr lang="el-GR" sz="26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l-GR" smtClean="0"/>
              <a:t>Ευστάθεια</a:t>
            </a:r>
            <a:endParaRPr lang="en-GB" smtClean="0"/>
          </a:p>
        </p:txBody>
      </p:sp>
      <p:sp>
        <p:nvSpPr>
          <p:cNvPr id="19458" name="Rectangle 3"/>
          <p:cNvSpPr>
            <a:spLocks noGrp="1" noChangeArrowheads="1"/>
          </p:cNvSpPr>
          <p:nvPr>
            <p:ph idx="1"/>
          </p:nvPr>
        </p:nvSpPr>
        <p:spPr/>
        <p:txBody>
          <a:bodyPr/>
          <a:lstStyle/>
          <a:p>
            <a:pPr eaLnBrk="1" hangingPunct="1">
              <a:lnSpc>
                <a:spcPct val="90000"/>
              </a:lnSpc>
            </a:pPr>
            <a:r>
              <a:rPr lang="el-GR" smtClean="0"/>
              <a:t>Με τον όρο </a:t>
            </a:r>
            <a:r>
              <a:rPr lang="el-GR" u="sng" smtClean="0"/>
              <a:t>ευστάθεια</a:t>
            </a:r>
            <a:r>
              <a:rPr lang="el-GR" smtClean="0"/>
              <a:t> εννοούμε τη διεύθυνση που πρέπει να έχουν τα άκρα ενός ζώου ώστε να διευκολύνονται στο έπακρο τόσο η στάση όσο και η κίνηση του.</a:t>
            </a:r>
          </a:p>
          <a:p>
            <a:pPr eaLnBrk="1" hangingPunct="1">
              <a:lnSpc>
                <a:spcPct val="90000"/>
              </a:lnSpc>
            </a:pPr>
            <a:r>
              <a:rPr lang="el-GR" smtClean="0"/>
              <a:t>Εξετάζεται όταν το ζώο είναι σε ηρεμία, σε φυσική στάση, σε επίπεδο έδαφος και με τη βοήθεια νοητών γραμμών.</a:t>
            </a:r>
            <a:endParaRPr lang="en-US" smtClean="0"/>
          </a:p>
          <a:p>
            <a:pPr eaLnBrk="1" hangingPunct="1">
              <a:lnSpc>
                <a:spcPct val="90000"/>
              </a:lnSpc>
            </a:pPr>
            <a:r>
              <a:rPr lang="el-GR" smtClean="0"/>
              <a:t>Εξετάζεται χωριστά για κάθε ζεύγος άκρων τόσο κατ’ όψη όσο και από τα πλάγια.  </a:t>
            </a: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l-GR" sz="4000" smtClean="0"/>
              <a:t>Ευστάθεια οπισθίων άκρων 1/4</a:t>
            </a:r>
            <a:endParaRPr lang="en-GB" sz="4000" smtClean="0"/>
          </a:p>
        </p:txBody>
      </p:sp>
      <p:sp>
        <p:nvSpPr>
          <p:cNvPr id="20482" name="Rectangle 3"/>
          <p:cNvSpPr>
            <a:spLocks noGrp="1" noChangeArrowheads="1"/>
          </p:cNvSpPr>
          <p:nvPr>
            <p:ph type="body" sz="half" idx="4294967295"/>
          </p:nvPr>
        </p:nvSpPr>
        <p:spPr>
          <a:xfrm>
            <a:off x="395288" y="1773238"/>
            <a:ext cx="4500562" cy="4725987"/>
          </a:xfrm>
        </p:spPr>
        <p:txBody>
          <a:bodyPr/>
          <a:lstStyle/>
          <a:p>
            <a:pPr eaLnBrk="1" hangingPunct="1">
              <a:lnSpc>
                <a:spcPct val="90000"/>
              </a:lnSpc>
            </a:pPr>
            <a:r>
              <a:rPr lang="el-GR" sz="2400" b="1" smtClean="0"/>
              <a:t>Κατ’όψη (από πίσω) </a:t>
            </a:r>
            <a:r>
              <a:rPr lang="el-GR" sz="2400" smtClean="0"/>
              <a:t>Φέρονται δύο νοητές κατακόρυφες γραμμές, η μία από τους ισχιακούς λόφους και η άλλη από τη μέση περινε</a:t>
            </a:r>
            <a:r>
              <a:rPr lang="el-GR" sz="2400" smtClean="0">
                <a:cs typeface="Times New Roman" pitchFamily="18" charset="0"/>
              </a:rPr>
              <a:t>ϊ</a:t>
            </a:r>
            <a:r>
              <a:rPr lang="el-GR" sz="2400" smtClean="0"/>
              <a:t>κή γραμμή.</a:t>
            </a:r>
          </a:p>
          <a:p>
            <a:pPr eaLnBrk="1" hangingPunct="1">
              <a:lnSpc>
                <a:spcPct val="90000"/>
              </a:lnSpc>
            </a:pPr>
            <a:r>
              <a:rPr lang="el-GR" sz="2400" smtClean="0"/>
              <a:t>1:κατ‘ ισχίον άρθρωση</a:t>
            </a:r>
          </a:p>
          <a:p>
            <a:pPr eaLnBrk="1" hangingPunct="1">
              <a:lnSpc>
                <a:spcPct val="90000"/>
              </a:lnSpc>
            </a:pPr>
            <a:r>
              <a:rPr lang="el-GR" sz="2400" smtClean="0"/>
              <a:t>2:κατά γόνυ (μηροκνημιαία) άρθρωση</a:t>
            </a:r>
          </a:p>
          <a:p>
            <a:pPr eaLnBrk="1" hangingPunct="1">
              <a:lnSpc>
                <a:spcPct val="90000"/>
              </a:lnSpc>
            </a:pPr>
            <a:r>
              <a:rPr lang="el-GR" sz="2400" smtClean="0"/>
              <a:t>3:ταρσός</a:t>
            </a:r>
          </a:p>
          <a:p>
            <a:pPr eaLnBrk="1" hangingPunct="1">
              <a:lnSpc>
                <a:spcPct val="90000"/>
              </a:lnSpc>
            </a:pPr>
            <a:r>
              <a:rPr lang="el-GR" sz="2400" smtClean="0"/>
              <a:t>4:μεταταρσιοφαλαγγική άρθρωση (κυνήποδας)</a:t>
            </a:r>
            <a:endParaRPr lang="en-GB" sz="2400" smtClean="0"/>
          </a:p>
        </p:txBody>
      </p:sp>
      <p:pic>
        <p:nvPicPr>
          <p:cNvPr id="20483" name="Picture 6" descr="η ευστάθεια οπισθίων άκρων κατ όψη (από πίσω) ελέγχεται φέρνοντας δύο κατακόρυφες γραμμές που περνούν η μία από τους ισχιακούς λόφους και η άλλη από τη μέση περινεϊκή γραμμή.&#10;"/>
          <p:cNvPicPr>
            <a:picLocks noGrp="1" noChangeAspect="1" noChangeArrowheads="1"/>
          </p:cNvPicPr>
          <p:nvPr>
            <p:ph idx="1"/>
          </p:nvPr>
        </p:nvPicPr>
        <p:blipFill>
          <a:blip r:embed="rId3"/>
          <a:srcRect/>
          <a:stretch>
            <a:fillRect/>
          </a:stretch>
        </p:blipFill>
        <p:spPr>
          <a:xfrm>
            <a:off x="5402263" y="1581150"/>
            <a:ext cx="2271712" cy="3719513"/>
          </a:xfrm>
        </p:spPr>
      </p:pic>
      <p:sp>
        <p:nvSpPr>
          <p:cNvPr id="20484" name="Ορθογώνιο 1"/>
          <p:cNvSpPr>
            <a:spLocks noChangeArrowheads="1"/>
          </p:cNvSpPr>
          <p:nvPr/>
        </p:nvSpPr>
        <p:spPr bwMode="auto">
          <a:xfrm>
            <a:off x="5435600" y="5300663"/>
            <a:ext cx="3457575" cy="1323975"/>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οπισθίων άκρων κατ’ όψη (από πίσω) (πηγή: Καραντούνιας, (1963)).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l-GR" sz="4000" smtClean="0"/>
              <a:t>Ευστάθεια οπισθίων άκρων 2/4</a:t>
            </a:r>
            <a:endParaRPr lang="en-GB" sz="4000" smtClean="0"/>
          </a:p>
        </p:txBody>
      </p:sp>
      <p:sp>
        <p:nvSpPr>
          <p:cNvPr id="22530" name="Rectangle 3"/>
          <p:cNvSpPr>
            <a:spLocks noGrp="1" noChangeArrowheads="1"/>
          </p:cNvSpPr>
          <p:nvPr>
            <p:ph type="body" sz="half" idx="4294967295"/>
          </p:nvPr>
        </p:nvSpPr>
        <p:spPr>
          <a:xfrm>
            <a:off x="395288" y="1628775"/>
            <a:ext cx="4500562" cy="4870450"/>
          </a:xfrm>
        </p:spPr>
        <p:txBody>
          <a:bodyPr/>
          <a:lstStyle/>
          <a:p>
            <a:pPr eaLnBrk="1" hangingPunct="1">
              <a:lnSpc>
                <a:spcPct val="90000"/>
              </a:lnSpc>
            </a:pPr>
            <a:r>
              <a:rPr lang="el-GR" sz="2400" b="1" smtClean="0"/>
              <a:t>Κατ’ όψη (από πίσω)</a:t>
            </a:r>
          </a:p>
          <a:p>
            <a:pPr eaLnBrk="1" hangingPunct="1">
              <a:lnSpc>
                <a:spcPct val="90000"/>
              </a:lnSpc>
              <a:buFontTx/>
              <a:buNone/>
            </a:pPr>
            <a:r>
              <a:rPr lang="el-GR" sz="2400" smtClean="0"/>
              <a:t>   Η κατακόρυφος από τους ισχιακούς λόφους θα πρέπει να χωρίζει το άκρο σε δύο ίσα μέρη και συγχρόνως τα άκρα θα πρέπει να ισαπέχουν από την κατακόρυφη περινε</a:t>
            </a:r>
            <a:r>
              <a:rPr lang="el-GR" sz="2400" smtClean="0">
                <a:cs typeface="Times New Roman" pitchFamily="18" charset="0"/>
              </a:rPr>
              <a:t>ϊ</a:t>
            </a:r>
            <a:r>
              <a:rPr lang="el-GR" sz="2400" smtClean="0"/>
              <a:t>κή γραμμή.</a:t>
            </a:r>
          </a:p>
        </p:txBody>
      </p:sp>
      <p:pic>
        <p:nvPicPr>
          <p:cNvPr id="22531" name="Picture 6" descr="η ευστάθεια οπισθίων άκρων κατ όψη (από πίσω) ελέγχεται φέρνοντας δύο κατακόρυφες γραμμές που περνούν η μία από τους ισχιακούς λόφους και η άλλη από τη μέση περινεϊκή γραμμή.&#10;"/>
          <p:cNvPicPr>
            <a:picLocks noGrp="1" noChangeAspect="1" noChangeArrowheads="1"/>
          </p:cNvPicPr>
          <p:nvPr>
            <p:ph idx="1"/>
          </p:nvPr>
        </p:nvPicPr>
        <p:blipFill>
          <a:blip r:embed="rId3"/>
          <a:srcRect/>
          <a:stretch>
            <a:fillRect/>
          </a:stretch>
        </p:blipFill>
        <p:spPr>
          <a:xfrm>
            <a:off x="5435600" y="1628775"/>
            <a:ext cx="2271713" cy="3719513"/>
          </a:xfrm>
        </p:spPr>
      </p:pic>
      <p:sp>
        <p:nvSpPr>
          <p:cNvPr id="22532" name="Ορθογώνιο 4"/>
          <p:cNvSpPr>
            <a:spLocks noChangeArrowheads="1"/>
          </p:cNvSpPr>
          <p:nvPr/>
        </p:nvSpPr>
        <p:spPr bwMode="auto">
          <a:xfrm>
            <a:off x="5435600" y="5300663"/>
            <a:ext cx="3457575" cy="1323975"/>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οπισθίων άκρων κατ’ όψη (από πίσω) (πηγή: Καραντούνιας, (1963)).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l-GR" dirty="0" smtClean="0"/>
              <a:t>Ευστάθεια οπισθίων άκρων 3/4</a:t>
            </a:r>
          </a:p>
        </p:txBody>
      </p:sp>
      <p:sp>
        <p:nvSpPr>
          <p:cNvPr id="24578" name="Rectangle 5"/>
          <p:cNvSpPr>
            <a:spLocks noGrp="1" noChangeArrowheads="1"/>
          </p:cNvSpPr>
          <p:nvPr>
            <p:ph type="body" sz="half" idx="4294967295"/>
          </p:nvPr>
        </p:nvSpPr>
        <p:spPr>
          <a:xfrm>
            <a:off x="395288" y="1743075"/>
            <a:ext cx="3810000" cy="4467225"/>
          </a:xfrm>
        </p:spPr>
        <p:txBody>
          <a:bodyPr/>
          <a:lstStyle/>
          <a:p>
            <a:pPr eaLnBrk="1" hangingPunct="1"/>
            <a:r>
              <a:rPr lang="el-GR" sz="2400" b="1" smtClean="0"/>
              <a:t>Από τα πλάγια </a:t>
            </a:r>
            <a:r>
              <a:rPr lang="el-GR" sz="2400" smtClean="0"/>
              <a:t>φέρονται δύο νοητές κατακόρυφες γραμμές, η μία από την κατ’ ισχίον άρθρωση και η άλλη από τους ισχιακούς λόφους.</a:t>
            </a:r>
          </a:p>
        </p:txBody>
      </p:sp>
      <p:pic>
        <p:nvPicPr>
          <p:cNvPr id="24579" name="Picture 7" descr="Η στάση των οπισθίων άκρων από τα πλάγια ελέγχεται φέρνοντας δύο κατακόρυφες  νοητές γραμμές, η μία από την κατ’ ισχίον άρθρωση και η άλλη από τους ισχιακούς λόφους.&#10;"/>
          <p:cNvPicPr>
            <a:picLocks noGrp="1" noChangeAspect="1" noChangeArrowheads="1"/>
          </p:cNvPicPr>
          <p:nvPr>
            <p:ph idx="1"/>
          </p:nvPr>
        </p:nvPicPr>
        <p:blipFill>
          <a:blip r:embed="rId3"/>
          <a:srcRect/>
          <a:stretch>
            <a:fillRect/>
          </a:stretch>
        </p:blipFill>
        <p:spPr>
          <a:xfrm>
            <a:off x="5435600" y="1773238"/>
            <a:ext cx="2144713" cy="3603625"/>
          </a:xfrm>
        </p:spPr>
      </p:pic>
      <p:sp>
        <p:nvSpPr>
          <p:cNvPr id="24580" name="Text Box 8"/>
          <p:cNvSpPr txBox="1">
            <a:spLocks noChangeArrowheads="1"/>
          </p:cNvSpPr>
          <p:nvPr/>
        </p:nvSpPr>
        <p:spPr bwMode="auto">
          <a:xfrm>
            <a:off x="4500563" y="5546725"/>
            <a:ext cx="4211637" cy="1014413"/>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οπισθίων άκρων από τα πλάγια (πηγή: Καραντούνιας, (1963)).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l-GR" dirty="0" smtClean="0"/>
              <a:t>Ευστάθεια οπισθίων άκρων 4/4</a:t>
            </a:r>
          </a:p>
        </p:txBody>
      </p:sp>
      <p:sp>
        <p:nvSpPr>
          <p:cNvPr id="26626" name="Rectangle 5"/>
          <p:cNvSpPr>
            <a:spLocks noGrp="1" noChangeArrowheads="1"/>
          </p:cNvSpPr>
          <p:nvPr>
            <p:ph type="body" sz="half" idx="4294967295"/>
          </p:nvPr>
        </p:nvSpPr>
        <p:spPr>
          <a:xfrm>
            <a:off x="395288" y="1766888"/>
            <a:ext cx="3810000" cy="4467225"/>
          </a:xfrm>
        </p:spPr>
        <p:txBody>
          <a:bodyPr/>
          <a:lstStyle/>
          <a:p>
            <a:pPr eaLnBrk="1" hangingPunct="1"/>
            <a:r>
              <a:rPr lang="el-GR" sz="2400" b="1" smtClean="0"/>
              <a:t>Από τα πλάγια </a:t>
            </a:r>
            <a:r>
              <a:rPr lang="el-GR" sz="2400" smtClean="0"/>
              <a:t>η γραμμή που διέρχεται από την κατ’ ισχίον άρθρωση πρέπει να χωρίζει τη χηλή σε δύο ίσα μέρη και αυτή που διέρχεται από τους ισχιακούς λόφους να εφάπτεται του άκρου από το μετατάρσιο και κάτω. </a:t>
            </a:r>
          </a:p>
        </p:txBody>
      </p:sp>
      <p:pic>
        <p:nvPicPr>
          <p:cNvPr id="26627" name="Picture 7" descr="Η στάση των οπισθίων άκρων από τα πλάγια ελέγχεται φέρνοντας δύο κατακόρυφες  νοητές γραμμές που περνούν η μία από την κατ’ ισχίον άρθρωση και η άλλη από τους ισχιακούς λόφους.&#10;"/>
          <p:cNvPicPr>
            <a:picLocks noGrp="1" noChangeAspect="1" noChangeArrowheads="1"/>
          </p:cNvPicPr>
          <p:nvPr>
            <p:ph idx="1"/>
          </p:nvPr>
        </p:nvPicPr>
        <p:blipFill>
          <a:blip r:embed="rId3"/>
          <a:srcRect/>
          <a:stretch>
            <a:fillRect/>
          </a:stretch>
        </p:blipFill>
        <p:spPr>
          <a:xfrm>
            <a:off x="5364163" y="1773238"/>
            <a:ext cx="2319337" cy="3889375"/>
          </a:xfrm>
        </p:spPr>
      </p:pic>
      <p:sp>
        <p:nvSpPr>
          <p:cNvPr id="26628" name="Text Box 8"/>
          <p:cNvSpPr txBox="1">
            <a:spLocks noChangeArrowheads="1"/>
          </p:cNvSpPr>
          <p:nvPr/>
        </p:nvSpPr>
        <p:spPr bwMode="auto">
          <a:xfrm>
            <a:off x="4500563" y="5726113"/>
            <a:ext cx="4211637" cy="1016000"/>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οπισθίων άκρων από τα πλάγια (πηγή: Καραντούνιας, (1963)).</a:t>
            </a:r>
          </a:p>
        </p:txBody>
      </p:sp>
    </p:spTree>
  </p:cSld>
  <p:clrMapOvr>
    <a:masterClrMapping/>
  </p:clrMapOvr>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402</TotalTime>
  <Words>646</Words>
  <Application>Microsoft Office PowerPoint</Application>
  <PresentationFormat>Προβολή στην οθόνη (4:3)</PresentationFormat>
  <Paragraphs>61</Paragraphs>
  <Slides>16</Slides>
  <Notes>9</Notes>
  <HiddenSlides>0</HiddenSlides>
  <MMClips>0</MMClips>
  <ScaleCrop>false</ScaleCrop>
  <HeadingPairs>
    <vt:vector size="6" baseType="variant">
      <vt:variant>
        <vt:lpstr>Fonts Used</vt:lpstr>
      </vt:variant>
      <vt:variant>
        <vt:i4>6</vt:i4>
      </vt:variant>
      <vt:variant>
        <vt:lpstr>Design Template</vt:lpstr>
      </vt:variant>
      <vt:variant>
        <vt:i4>3</vt:i4>
      </vt:variant>
      <vt:variant>
        <vt:lpstr>Slide Titles</vt:lpstr>
      </vt:variant>
      <vt:variant>
        <vt:i4>16</vt:i4>
      </vt:variant>
    </vt:vector>
  </HeadingPairs>
  <TitlesOfParts>
    <vt:vector size="25" baseType="lpstr">
      <vt:lpstr>Times New Roman</vt:lpstr>
      <vt:lpstr>Arial</vt:lpstr>
      <vt:lpstr>Wingdings</vt:lpstr>
      <vt:lpstr>Calibri</vt:lpstr>
      <vt:lpstr>Garamond</vt:lpstr>
      <vt:lpstr>Arial Black</vt:lpstr>
      <vt:lpstr>GEO_1_b_new</vt:lpstr>
      <vt:lpstr>GEO_1_b_new</vt:lpstr>
      <vt:lpstr>GEO_1_b_new</vt:lpstr>
      <vt:lpstr>Ευστάθεια οπίσθιων άκρων</vt:lpstr>
      <vt:lpstr>Αντικειμενικοί στόχοι του εργαστηρίου 11 </vt:lpstr>
      <vt:lpstr>Επιδιωκόμενα μαθησιακά αποτελέσματα 11</vt:lpstr>
      <vt:lpstr>Μαθησιακοί στόχοι 11</vt:lpstr>
      <vt:lpstr>Ευστάθεια</vt:lpstr>
      <vt:lpstr>Ευστάθεια οπισθίων άκρων 1/4</vt:lpstr>
      <vt:lpstr>Ευστάθεια οπισθίων άκρων 2/4</vt:lpstr>
      <vt:lpstr>Ευστάθεια οπισθίων άκρων 3/4</vt:lpstr>
      <vt:lpstr>Ευστάθεια οπισθίων άκρων 4/4</vt:lpstr>
      <vt:lpstr>Ελαττώματα στην ευστάθεια των οπισθίων άκρων κατ’ όψη 1/3</vt:lpstr>
      <vt:lpstr>Ελαττώματα στην ευστάθεια των οπισθίων άκρων κατ’ όψη 2/3</vt:lpstr>
      <vt:lpstr>Ελαττώματα στην ευστάθεια των οπισθίων άκρων κατ’ όψη 3/3</vt:lpstr>
      <vt:lpstr>Ελαττώματα στην ευστάθεια των οπισθίων άκρων από τα πλάγια 1/2</vt:lpstr>
      <vt:lpstr>Ελαττώματα στην ευστάθεια των οπισθίων άκρων από τα πλάγια 2/2</vt:lpstr>
      <vt:lpstr>Λέξεις- έννοιες κλειδιά 11</vt:lpstr>
      <vt:lpstr>Bιβλιογραφία 11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Ευστάθεια Στάσεις- Κινήσεις</dc:title>
  <dc:creator>Παναγιώτα Κουτσούλη</dc:creator>
  <cp:lastModifiedBy>user</cp:lastModifiedBy>
  <cp:revision>53</cp:revision>
  <dcterms:created xsi:type="dcterms:W3CDTF">2005-12-15T22:18:52Z</dcterms:created>
  <dcterms:modified xsi:type="dcterms:W3CDTF">2013-08-09T09:09:12Z</dcterms:modified>
</cp:coreProperties>
</file>